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handoutMasterIdLst>
    <p:handoutMasterId r:id="rId48"/>
  </p:handoutMasterIdLst>
  <p:sldIdLst>
    <p:sldId id="338" r:id="rId2"/>
    <p:sldId id="339" r:id="rId3"/>
    <p:sldId id="257" r:id="rId4"/>
    <p:sldId id="258" r:id="rId5"/>
    <p:sldId id="259" r:id="rId6"/>
    <p:sldId id="260" r:id="rId7"/>
    <p:sldId id="261" r:id="rId8"/>
    <p:sldId id="262" r:id="rId9"/>
    <p:sldId id="298" r:id="rId10"/>
    <p:sldId id="264" r:id="rId11"/>
    <p:sldId id="265" r:id="rId12"/>
    <p:sldId id="266" r:id="rId13"/>
    <p:sldId id="300" r:id="rId14"/>
    <p:sldId id="268" r:id="rId15"/>
    <p:sldId id="269" r:id="rId16"/>
    <p:sldId id="340" r:id="rId17"/>
    <p:sldId id="270" r:id="rId18"/>
    <p:sldId id="271" r:id="rId19"/>
    <p:sldId id="272" r:id="rId20"/>
    <p:sldId id="273" r:id="rId21"/>
    <p:sldId id="274" r:id="rId22"/>
    <p:sldId id="301" r:id="rId23"/>
    <p:sldId id="276" r:id="rId24"/>
    <p:sldId id="302" r:id="rId25"/>
    <p:sldId id="278" r:id="rId26"/>
    <p:sldId id="303" r:id="rId27"/>
    <p:sldId id="280" r:id="rId28"/>
    <p:sldId id="281" r:id="rId29"/>
    <p:sldId id="304" r:id="rId30"/>
    <p:sldId id="283" r:id="rId31"/>
    <p:sldId id="284" r:id="rId32"/>
    <p:sldId id="285" r:id="rId33"/>
    <p:sldId id="286" r:id="rId34"/>
    <p:sldId id="287" r:id="rId35"/>
    <p:sldId id="288" r:id="rId36"/>
    <p:sldId id="305" r:id="rId37"/>
    <p:sldId id="341" r:id="rId38"/>
    <p:sldId id="290" r:id="rId39"/>
    <p:sldId id="291" r:id="rId40"/>
    <p:sldId id="292" r:id="rId41"/>
    <p:sldId id="306" r:id="rId42"/>
    <p:sldId id="294" r:id="rId43"/>
    <p:sldId id="295" r:id="rId44"/>
    <p:sldId id="307" r:id="rId45"/>
    <p:sldId id="342" r:id="rId4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D083AE6-46FA-4A59-8FB0-9F97EB10719F}" styleName="浅色样式 3 - 强调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69C7853C-536D-4A76-A0AE-DD22124D55A5}" styleName="主题样式 1 - 强调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8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14523D81-AF10-49D6-A153-06889E844E2C}" type="datetimeFigureOut">
              <a:rPr lang="en-IN"/>
              <a:t>15-03-2019</a:t>
            </a:fld>
            <a:endParaRPr lang="en-IN" dirty="0"/>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85A8B5DF-76C3-445C-B19F-9D61BF1260F2}"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F8A4B914-5F9F-404B-86BF-62248144469B}"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43078B7F-8772-4A28-8A3A-8B63885160D5}" type="slidenum">
              <a:rPr lang="en-IN"/>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8CB87206-3E38-40D1-BD91-CBC7E2D42AC1}" type="datetimeFigureOut">
              <a:rPr lang="en-IN"/>
              <a:t>15-03-2019</a:t>
            </a:fld>
            <a:endParaRPr lang="en-IN" dirty="0"/>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951EBCA3-0645-40CF-BF49-178274771F62}"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31152745-576D-4814-8625-6B59E05ABFD1}" type="datetimeFigureOut">
              <a:rPr lang="en-IN"/>
              <a:t>15-03-2019</a:t>
            </a:fld>
            <a:endParaRPr lang="en-IN" dirty="0"/>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846B9A17-2B21-459F-A9FD-3F575103DAAE}" type="slidenum">
              <a:rPr lang="en-IN"/>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8EAAD91E-F342-47F9-AB81-B4B5561242DB}" type="datetimeFigureOut">
              <a:rPr lang="en-IN"/>
              <a:t>15-03-2019</a:t>
            </a:fld>
            <a:endParaRPr lang="en-IN" dirty="0"/>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879ADC6F-D281-4FFC-AA47-58997E14D1B1}" type="slidenum">
              <a:rPr lang="en-IN"/>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8F0C77F8-BC76-44E0-9135-BF7771DF5757}" type="datetimeFigureOut">
              <a:rPr lang="en-IN"/>
              <a:t>15-03-2019</a:t>
            </a:fld>
            <a:endParaRPr lang="en-IN" dirty="0"/>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7183CE88-B6D8-4F8E-9FD1-A58B685E75BA}" type="slidenum">
              <a:rPr lang="en-IN"/>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E53929CC-10E0-4D35-AC16-40EACDC05FEB}" type="datetimeFigureOut">
              <a:rPr lang="en-IN"/>
              <a:t>15-03-2019</a:t>
            </a:fld>
            <a:endParaRPr lang="en-IN" dirty="0"/>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B1904519-62DD-4816-B52F-AE62F034502E}" type="slidenum">
              <a:rPr lang="en-IN"/>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showMasterPhAnim="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0F500A16-07AF-4636-A355-490F346F9FC3}" type="datetimeFigureOut">
              <a:rPr lang="en-IN"/>
              <a:t>15-03-2019</a:t>
            </a:fld>
            <a:endParaRPr lang="en-IN" dirty="0"/>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CDF1C7FB-C2E7-4AB9-A847-3DA80BC6B1EE}" type="slidenum">
              <a:rPr lang="en-IN"/>
              <a:t>‹#›</a:t>
            </a:fld>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1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11" grpId="0" build="p"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showMasterPhAnim="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3D0308CB-6EFD-4943-8C9F-DD8A1D2DA6D7}" type="datetimeFigureOut">
              <a:rPr lang="en-IN"/>
              <a:t>15-03-2019</a:t>
            </a:fld>
            <a:endParaRPr lang="en-IN" dirty="0"/>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CDA7A85A-8646-450C-B7CE-5A89282F6229}" type="slidenum">
              <a:rPr lang="en-IN"/>
              <a:t>‹#›</a:t>
            </a:fld>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3" grpId="0" build="p"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6C67773B-E001-4697-A28D-C01AE88712FC}"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0CAB665F-9C9D-4DEE-89AE-0964BC18DE34}" type="slidenum">
              <a:rPr lang="en-IN"/>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38FAE227-D688-421B-9808-994B912EB1DB}"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ED521D03-D332-44F9-B60F-689FE4D307EA}" type="slidenum">
              <a:rPr lang="en-IN"/>
              <a:t>‹#›</a:t>
            </a:fld>
            <a:endParaRPr lang="en-I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3"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24778C01-5711-48BE-9B0E-EE5C611A7A43}" type="datetimeFigureOut">
              <a:rPr lang="en-IN"/>
              <a:t>15-03-2019</a:t>
            </a:fld>
            <a:endParaRPr lang="en-IN"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dirty="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897A8296-C125-470D-9A04-A59435CB8333}" type="slidenum">
              <a:rPr lang="en-IN"/>
              <a:t>‹#›</a:t>
            </a:fld>
            <a:endParaRPr lang="en-IN" dirty="0"/>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7-</a:t>
            </a:r>
            <a:fld id="{6FA53EDD-CF26-4E9F-9D4E-416695AB368B}"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tmplLst>
          <p:tmpl lvl="1">
            <p:tnLst>
              <p:par>
                <p:cTn presetID="1" presetClass="entr" presetSubtype="0" fill="hold" nodeType="click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Lst>
      </p:bldP>
    </p:bld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7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传统的培训方法</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8313" y="-162242"/>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669608" y="1284605"/>
            <a:ext cx="8229600" cy="4924425"/>
          </a:xfrm>
        </p:spPr>
        <p:txBody>
          <a:bodyPr/>
          <a:lstStyle/>
          <a:p>
            <a:pPr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说明演示法、传递法和团队建设法这三种培训方法的优缺点。</a:t>
            </a:r>
          </a:p>
          <a:p>
            <a:pPr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给出进行有效的现场培训的建议。</a:t>
            </a:r>
          </a:p>
          <a:p>
            <a:pPr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开展案例研究。</a:t>
            </a:r>
          </a:p>
          <a:p>
            <a:pPr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建立自我指导的培训模型。</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57200" y="-153352"/>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406460" y="1280438"/>
            <a:ext cx="8712968" cy="4924425"/>
          </a:xfrm>
        </p:spPr>
        <p:txBody>
          <a:bodyPr/>
          <a:lstStyle/>
          <a:p>
            <a:pPr marL="730250" indent="-457200"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讨论行为示范培训的主要构成要素。</a:t>
            </a:r>
          </a:p>
          <a:p>
            <a:pPr marL="730250" indent="-457200"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说明使冒险性学习卓有成效的必备条件。</a:t>
            </a:r>
          </a:p>
          <a:p>
            <a:pPr marL="730250" indent="-457200" eaLnBrk="1" latinLnBrk="0" hangingPunct="1">
              <a:lnSpc>
                <a:spcPct val="120000"/>
              </a:lnSpc>
              <a:spcBef>
                <a:spcPts val="500"/>
              </a:spcBef>
              <a:spcAft>
                <a:spcPts val="600"/>
              </a:spcAft>
              <a:buFont typeface="Wingdings" panose="05000000000000000000" charset="0"/>
              <a:buChar char="l"/>
            </a:pPr>
            <a:r>
              <a:rPr lang="zh-CN" altLang="zh-CN" sz="3200" b="1" dirty="0">
                <a:latin typeface="黑体" panose="02010600030101010101" pitchFamily="49" charset="-122"/>
                <a:ea typeface="黑体" panose="02010600030101010101" pitchFamily="49" charset="-122"/>
              </a:rPr>
              <a:t>阐述为了提高团队绩效</a:t>
            </a:r>
            <a:r>
              <a:rPr lang="en-US" altLang="zh-CN" sz="3200" b="1" dirty="0">
                <a:latin typeface="黑体" panose="02010600030101010101" pitchFamily="49" charset="-122"/>
                <a:ea typeface="黑体" panose="02010600030101010101" pitchFamily="49" charset="-122"/>
              </a:rPr>
              <a:t>，</a:t>
            </a:r>
            <a:r>
              <a:rPr lang="zh-CN" altLang="zh-CN" sz="3200" b="1" dirty="0">
                <a:latin typeface="黑体" panose="02010600030101010101" pitchFamily="49" charset="-122"/>
                <a:ea typeface="黑体" panose="02010600030101010101" pitchFamily="49" charset="-122"/>
              </a:rPr>
              <a:t>团队培训应该关注的事项。</a:t>
            </a:r>
          </a:p>
          <a:p>
            <a:pPr indent="0">
              <a:lnSpc>
                <a:spcPct val="120000"/>
              </a:lnSpc>
            </a:pPr>
            <a:endParaRPr lang="en-IN" sz="3200" b="1" dirty="0">
              <a:latin typeface="黑体" panose="02010600030101010101" pitchFamily="49" charset="-122"/>
              <a:ea typeface="黑体" panose="02010600030101010101" pitchFamily="49" charset="-122"/>
            </a:endParaRPr>
          </a:p>
          <a:p>
            <a:endParaRPr lang="en-US" dirty="0"/>
          </a:p>
          <a:p>
            <a:endParaRPr lang="en-US" dirty="0"/>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457200" y="-138112"/>
            <a:ext cx="8229600" cy="1143000"/>
          </a:xfrm>
        </p:spPr>
        <p:txBody>
          <a:bodyPr/>
          <a:lstStyle/>
          <a:p>
            <a:r>
              <a:rPr lang="zh-CN" altLang="en-US" b="1" dirty="0">
                <a:latin typeface="华文新魏" panose="02010800040101010101" pitchFamily="2" charset="-122"/>
                <a:ea typeface="华文新魏" panose="02010800040101010101" pitchFamily="2" charset="-122"/>
              </a:rPr>
              <a:t>引 言</a:t>
            </a:r>
            <a:r>
              <a:rPr lang="en-IN" sz="3800" dirty="0"/>
              <a:t> </a:t>
            </a:r>
          </a:p>
        </p:txBody>
      </p:sp>
      <p:sp>
        <p:nvSpPr>
          <p:cNvPr id="16386" name="Content Placeholder 2"/>
          <p:cNvSpPr>
            <a:spLocks noGrp="1"/>
          </p:cNvSpPr>
          <p:nvPr>
            <p:ph idx="4294967295"/>
          </p:nvPr>
        </p:nvSpPr>
        <p:spPr>
          <a:xfrm>
            <a:off x="683895" y="1259205"/>
            <a:ext cx="8229600" cy="4924425"/>
          </a:xfrm>
        </p:spPr>
        <p:txBody>
          <a:bodyPr/>
          <a:lstStyle/>
          <a:p>
            <a:pPr>
              <a:lnSpc>
                <a:spcPct val="120000"/>
              </a:lnSpc>
              <a:buFont typeface="Wingdings" panose="05000000000000000000" charset="0"/>
              <a:buChar char="l"/>
            </a:pPr>
            <a:r>
              <a:rPr lang="zh-CN" altLang="zh-CN" sz="3200" dirty="0">
                <a:solidFill>
                  <a:schemeClr val="tx1"/>
                </a:solidFill>
                <a:uFillTx/>
                <a:latin typeface="宋体" panose="02010600030101010101" pitchFamily="2" charset="-122"/>
                <a:ea typeface="宋体" panose="02010600030101010101" pitchFamily="2" charset="-122"/>
              </a:rPr>
              <a:t>传统的培训与开发活动</a:t>
            </a:r>
          </a:p>
          <a:p>
            <a:pPr marL="665480" lvl="1" indent="-345440">
              <a:lnSpc>
                <a:spcPct val="120000"/>
              </a:lnSpc>
              <a:buFont typeface="Wingdings" panose="05000000000000000000" charset="0"/>
              <a:buChar char="l"/>
            </a:pPr>
            <a:r>
              <a:rPr lang="zh-CN" altLang="zh-CN" sz="2800" dirty="0">
                <a:solidFill>
                  <a:schemeClr val="tx1"/>
                </a:solidFill>
                <a:uFillTx/>
                <a:latin typeface="宋体" panose="02010600030101010101" pitchFamily="2" charset="-122"/>
                <a:ea typeface="宋体" panose="02010600030101010101" pitchFamily="2" charset="-122"/>
              </a:rPr>
              <a:t>指导者或培训者与公司一起负责确保雇员的学习效果</a:t>
            </a:r>
          </a:p>
          <a:p>
            <a:pPr marL="665480" lvl="1" indent="-345440">
              <a:lnSpc>
                <a:spcPct val="120000"/>
              </a:lnSpc>
              <a:buFont typeface="Wingdings" panose="05000000000000000000" charset="0"/>
              <a:buChar char="l"/>
            </a:pPr>
            <a:r>
              <a:rPr lang="zh-CN" altLang="zh-CN" sz="2800" dirty="0">
                <a:solidFill>
                  <a:schemeClr val="tx1"/>
                </a:solidFill>
                <a:uFillTx/>
                <a:latin typeface="宋体" panose="02010600030101010101" pitchFamily="2" charset="-122"/>
                <a:ea typeface="宋体" panose="02010600030101010101" pitchFamily="2" charset="-122"/>
              </a:rPr>
              <a:t>利用同事面对面交流或社交媒体促进学习</a:t>
            </a:r>
          </a:p>
          <a:p>
            <a:pPr lvl="1"/>
            <a:endParaRPr lang="en-US" sz="2800" dirty="0"/>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38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38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a:xfrm>
            <a:off x="457200" y="-112077"/>
            <a:ext cx="8229600" cy="1143000"/>
          </a:xfrm>
        </p:spPr>
        <p:txBody>
          <a:bodyPr/>
          <a:lstStyle/>
          <a:p>
            <a:r>
              <a:rPr lang="zh-CN" altLang="zh-CN" b="1" dirty="0">
                <a:latin typeface="华文新魏" panose="02010800040101010101" pitchFamily="2" charset="-122"/>
                <a:ea typeface="华文新魏" panose="02010800040101010101" pitchFamily="2" charset="-122"/>
              </a:rPr>
              <a:t>演示法</a:t>
            </a:r>
            <a:endParaRPr lang="en-IN"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729615" y="1259205"/>
            <a:ext cx="8229600" cy="4924425"/>
          </a:xfrm>
        </p:spPr>
        <p:txBody>
          <a:bodyPr/>
          <a:lstStyle/>
          <a:p>
            <a:pPr>
              <a:lnSpc>
                <a:spcPct val="120000"/>
              </a:lnSpc>
              <a:buFont typeface="Wingdings" panose="05000000000000000000" charset="0"/>
              <a:buChar char="l"/>
            </a:pPr>
            <a:r>
              <a:rPr lang="zh-CN" altLang="zh-CN" sz="2800" dirty="0">
                <a:latin typeface="+mn-ea"/>
              </a:rPr>
              <a:t>是指受训者作为被动的信息接收者的培训方法。这些信息包括</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事实</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过程</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解决问题的方法</a:t>
            </a:r>
            <a:endParaRPr lang="en-US" altLang="zh-CN" sz="2800" dirty="0">
              <a:latin typeface="+mn-ea"/>
            </a:endParaRPr>
          </a:p>
          <a:p>
            <a:pPr>
              <a:lnSpc>
                <a:spcPct val="120000"/>
              </a:lnSpc>
              <a:buFont typeface="Wingdings" panose="05000000000000000000" charset="0"/>
              <a:buChar char="l"/>
            </a:pPr>
            <a:r>
              <a:rPr lang="zh-CN" altLang="zh-CN" sz="2800" dirty="0">
                <a:latin typeface="+mn-ea"/>
              </a:rPr>
              <a:t>演示法包括讲座法和视听法</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41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0">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4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3" name="Title 1"/>
          <p:cNvSpPr>
            <a:spLocks noGrp="1"/>
          </p:cNvSpPr>
          <p:nvPr>
            <p:ph type="title" idx="4294967295"/>
          </p:nvPr>
        </p:nvSpPr>
        <p:spPr>
          <a:xfrm>
            <a:off x="457200" y="-78422"/>
            <a:ext cx="8229600" cy="1143000"/>
          </a:xfrm>
        </p:spPr>
        <p:txBody>
          <a:bodyPr/>
          <a:lstStyle/>
          <a:p>
            <a:r>
              <a:rPr lang="zh-CN" altLang="en-US" b="1" dirty="0">
                <a:latin typeface="华文新魏" panose="02010800040101010101" pitchFamily="2" charset="-122"/>
                <a:ea typeface="华文新魏" panose="02010800040101010101" pitchFamily="2" charset="-122"/>
              </a:rPr>
              <a:t>演讲法</a:t>
            </a:r>
            <a:endParaRPr lang="en-IN" b="1" dirty="0">
              <a:latin typeface="华文新魏" panose="02010800040101010101" pitchFamily="2" charset="-122"/>
              <a:ea typeface="华文新魏" panose="02010800040101010101" pitchFamily="2" charset="-122"/>
            </a:endParaRPr>
          </a:p>
        </p:txBody>
      </p:sp>
      <p:sp>
        <p:nvSpPr>
          <p:cNvPr id="18434" name="Content Placeholder 2"/>
          <p:cNvSpPr>
            <a:spLocks noGrp="1"/>
          </p:cNvSpPr>
          <p:nvPr>
            <p:ph idx="4294967295"/>
          </p:nvPr>
        </p:nvSpPr>
        <p:spPr>
          <a:xfrm>
            <a:off x="661670" y="1259205"/>
            <a:ext cx="8229600" cy="4924425"/>
          </a:xfrm>
        </p:spPr>
        <p:txBody>
          <a:bodyPr/>
          <a:lstStyle/>
          <a:p>
            <a:pPr marL="360045" indent="-360045">
              <a:lnSpc>
                <a:spcPct val="120000"/>
              </a:lnSpc>
              <a:buFont typeface="Wingdings" panose="05000000000000000000" charset="0"/>
              <a:buChar char="l"/>
            </a:pPr>
            <a:r>
              <a:rPr lang="zh-CN" altLang="zh-CN" sz="3200" b="1" dirty="0">
                <a:latin typeface="+mn-ea"/>
              </a:rPr>
              <a:t>讲座法</a:t>
            </a:r>
            <a:endParaRPr lang="en-US" altLang="zh-CN" sz="3200" b="1" dirty="0">
              <a:latin typeface="+mn-ea"/>
            </a:endParaRPr>
          </a:p>
          <a:p>
            <a:pPr lvl="1">
              <a:lnSpc>
                <a:spcPct val="120000"/>
              </a:lnSpc>
              <a:buFont typeface="Wingdings" panose="05000000000000000000" charset="0"/>
              <a:buChar char="l"/>
            </a:pPr>
            <a:r>
              <a:rPr lang="zh-CN" altLang="zh-CN" sz="2800" dirty="0">
                <a:latin typeface="+mn-ea"/>
              </a:rPr>
              <a:t>是指培训师用语言传达希望受训者学习的内容</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按照一定组织形式有效传递大量信息的成本最低、耗时最少的一种培训方法</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可向大批受训者提供培训</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可以用于向他们传递有关培训项目的目的、概念模型或关键行为的信息</a:t>
            </a:r>
            <a:endParaRPr lang="en-US" sz="2800" dirty="0">
              <a:latin typeface="+mn-ea"/>
            </a:endParaRP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3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3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Content Placeholder 2"/>
          <p:cNvSpPr>
            <a:spLocks noGrp="1"/>
          </p:cNvSpPr>
          <p:nvPr>
            <p:ph idx="4294967295"/>
          </p:nvPr>
        </p:nvSpPr>
        <p:spPr>
          <a:xfrm>
            <a:off x="569595" y="1284605"/>
            <a:ext cx="8229600" cy="4924425"/>
          </a:xfrm>
        </p:spPr>
        <p:txBody>
          <a:bodyPr/>
          <a:lstStyle/>
          <a:p>
            <a:pPr marL="548005" lvl="1" indent="265430">
              <a:lnSpc>
                <a:spcPct val="120000"/>
              </a:lnSpc>
            </a:pPr>
            <a:r>
              <a:rPr lang="zh-CN" altLang="zh-CN" sz="2800" dirty="0">
                <a:latin typeface="+mn-ea"/>
              </a:rPr>
              <a:t>不足之处</a:t>
            </a:r>
            <a:r>
              <a:rPr lang="zh-CN" altLang="en-US" sz="2800" dirty="0">
                <a:latin typeface="+mn-ea"/>
              </a:rPr>
              <a:t>：</a:t>
            </a:r>
            <a:endParaRPr lang="en-US" altLang="zh-CN" sz="2800" dirty="0">
              <a:latin typeface="+mn-ea"/>
            </a:endParaRPr>
          </a:p>
          <a:p>
            <a:pPr marL="1279525" lvl="2" indent="-457200">
              <a:lnSpc>
                <a:spcPct val="120000"/>
              </a:lnSpc>
              <a:buFont typeface="Wingdings" panose="05000000000000000000" charset="0"/>
              <a:buChar char="l"/>
            </a:pPr>
            <a:r>
              <a:rPr lang="zh-CN" altLang="zh-CN" sz="2600" dirty="0">
                <a:latin typeface="+mn-ea"/>
              </a:rPr>
              <a:t>缺少受训者的参与、反馈以及与实际工作环境的密切联系</a:t>
            </a:r>
            <a:r>
              <a:rPr lang="en-US" altLang="zh-CN" sz="2600" dirty="0">
                <a:latin typeface="+mn-ea"/>
              </a:rPr>
              <a:t>，</a:t>
            </a:r>
            <a:r>
              <a:rPr lang="zh-CN" altLang="zh-CN" sz="2600" dirty="0">
                <a:latin typeface="+mn-ea"/>
              </a:rPr>
              <a:t>这些都会阻碍学习和培训成果的转化</a:t>
            </a:r>
            <a:endParaRPr lang="en-US" altLang="zh-CN" sz="2600" dirty="0">
              <a:latin typeface="+mn-ea"/>
            </a:endParaRPr>
          </a:p>
          <a:p>
            <a:pPr marL="1279525" lvl="2" indent="-457200">
              <a:lnSpc>
                <a:spcPct val="120000"/>
              </a:lnSpc>
              <a:buFont typeface="Wingdings" panose="05000000000000000000" charset="0"/>
              <a:buChar char="l"/>
            </a:pPr>
            <a:r>
              <a:rPr lang="zh-CN" altLang="zh-CN" sz="2600" dirty="0">
                <a:latin typeface="+mn-ea"/>
              </a:rPr>
              <a:t>不太能吸引受训者的注意</a:t>
            </a:r>
            <a:endParaRPr lang="en-US" sz="2600" dirty="0">
              <a:latin typeface="+mn-ea"/>
            </a:endParaRPr>
          </a:p>
          <a:p>
            <a:pPr marL="1279525" lvl="2" indent="-457200">
              <a:lnSpc>
                <a:spcPct val="120000"/>
              </a:lnSpc>
              <a:buFont typeface="Wingdings" panose="05000000000000000000" charset="0"/>
              <a:buChar char="l"/>
            </a:pPr>
            <a:r>
              <a:rPr lang="zh-CN" altLang="zh-CN" sz="2600" dirty="0">
                <a:latin typeface="+mn-ea"/>
              </a:rPr>
              <a:t>使培训者很难迅速有效地把握受训者的理解程度</a:t>
            </a:r>
            <a:endParaRPr lang="en-US" sz="2600" dirty="0">
              <a:latin typeface="+mn-ea"/>
            </a:endParaRPr>
          </a:p>
          <a:p>
            <a:pPr lvl="1">
              <a:buFont typeface="Arial" panose="020B0604020202020204" pitchFamily="34" charset="0"/>
              <a:buNone/>
            </a:pPr>
            <a:endParaRPr lang="en-US" sz="2600" dirty="0"/>
          </a:p>
          <a:p>
            <a:endParaRPr lang="en-IN" sz="2400" dirty="0"/>
          </a:p>
        </p:txBody>
      </p:sp>
      <p:sp>
        <p:nvSpPr>
          <p:cNvPr id="18433" name="Title 1"/>
          <p:cNvSpPr>
            <a:spLocks noGrp="1"/>
          </p:cNvSpPr>
          <p:nvPr/>
        </p:nvSpPr>
        <p:spPr>
          <a:xfrm>
            <a:off x="457200" y="-78422"/>
            <a:ext cx="8229600" cy="1143000"/>
          </a:xfrm>
          <a:prstGeom prst="rect">
            <a:avLst/>
          </a:prstGeom>
          <a:noFill/>
          <a:ln w="9525">
            <a:noFill/>
            <a:miter lim="800000"/>
          </a:ln>
        </p:spPr>
        <p:txBody>
          <a:bodyPr vert="horz" wrap="square" lIns="91440" tIns="45720" rIns="91440" bIns="91440" numCol="1" anchor="b" anchorCtr="0" compatLnSpc="1"/>
          <a:lst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a:lstStyle>
          <a:p>
            <a:r>
              <a:rPr lang="zh-CN" altLang="en-US" b="1" dirty="0">
                <a:latin typeface="华文新魏" panose="02010800040101010101" pitchFamily="2" charset="-122"/>
                <a:ea typeface="华文新魏" panose="02010800040101010101" pitchFamily="2" charset="-122"/>
              </a:rPr>
              <a:t>演讲法</a:t>
            </a:r>
            <a:endParaRPr lang="en-IN" b="1"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5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5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4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4390" y="-95567"/>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7—1</a:t>
            </a:r>
            <a:r>
              <a:rPr lang="zh-CN" altLang="zh-CN" b="1" dirty="0">
                <a:latin typeface="华文新魏" panose="02010800040101010101" pitchFamily="2" charset="-122"/>
                <a:ea typeface="华文新魏" panose="02010800040101010101" pitchFamily="2" charset="-122"/>
              </a:rPr>
              <a:t>　不同的讲座法</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275740"/>
          <a:ext cx="8784976" cy="5112567"/>
        </p:xfrm>
        <a:graphic>
          <a:graphicData uri="http://schemas.openxmlformats.org/drawingml/2006/table">
            <a:tbl>
              <a:tblPr firstRow="1" firstCol="1" bandRow="1">
                <a:tableStyleId>{7DF18680-E054-41AD-8BC1-D1AEF772440D}</a:tableStyleId>
              </a:tblPr>
              <a:tblGrid>
                <a:gridCol w="1514393">
                  <a:extLst>
                    <a:ext uri="{9D8B030D-6E8A-4147-A177-3AD203B41FA5}">
                      <a16:colId xmlns:a16="http://schemas.microsoft.com/office/drawing/2014/main" val="20000"/>
                    </a:ext>
                  </a:extLst>
                </a:gridCol>
                <a:gridCol w="7270583">
                  <a:extLst>
                    <a:ext uri="{9D8B030D-6E8A-4147-A177-3AD203B41FA5}">
                      <a16:colId xmlns:a16="http://schemas.microsoft.com/office/drawing/2014/main" val="20001"/>
                    </a:ext>
                  </a:extLst>
                </a:gridCol>
              </a:tblGrid>
              <a:tr h="715977">
                <a:tc>
                  <a:txBody>
                    <a:bodyPr/>
                    <a:lstStyle/>
                    <a:p>
                      <a:pPr algn="ctr">
                        <a:lnSpc>
                          <a:spcPct val="120000"/>
                        </a:lnSpc>
                        <a:spcAft>
                          <a:spcPts val="0"/>
                        </a:spcAft>
                      </a:pPr>
                      <a:r>
                        <a:rPr lang="zh-CN" sz="1800" dirty="0">
                          <a:effectLst/>
                        </a:rPr>
                        <a:t>方法</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effectLst/>
                        </a:rPr>
                        <a:t>描述</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1532682">
                <a:tc>
                  <a:txBody>
                    <a:bodyPr/>
                    <a:lstStyle/>
                    <a:p>
                      <a:pPr algn="ctr">
                        <a:lnSpc>
                          <a:spcPct val="120000"/>
                        </a:lnSpc>
                        <a:spcAft>
                          <a:spcPts val="0"/>
                        </a:spcAft>
                      </a:pPr>
                      <a:r>
                        <a:rPr lang="zh-CN" sz="1800">
                          <a:effectLst/>
                        </a:rPr>
                        <a:t>标准讲座法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800">
                          <a:effectLst/>
                        </a:rPr>
                        <a:t>培训者讲并且可以使用黑板、投影仪或者幻灯片演示等可视化辅助手段</a:t>
                      </a:r>
                      <a:r>
                        <a:rPr lang="en-US" sz="1800">
                          <a:effectLst/>
                        </a:rPr>
                        <a:t>，</a:t>
                      </a:r>
                      <a:r>
                        <a:rPr lang="zh-CN" sz="1800">
                          <a:effectLst/>
                        </a:rPr>
                        <a:t>受训者听并积极获取信息。</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715977">
                <a:tc>
                  <a:txBody>
                    <a:bodyPr/>
                    <a:lstStyle/>
                    <a:p>
                      <a:pPr algn="ctr">
                        <a:lnSpc>
                          <a:spcPct val="120000"/>
                        </a:lnSpc>
                        <a:spcAft>
                          <a:spcPts val="0"/>
                        </a:spcAft>
                      </a:pPr>
                      <a:r>
                        <a:rPr lang="zh-CN" sz="1800">
                          <a:effectLst/>
                        </a:rPr>
                        <a:t>团队教学法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800" dirty="0">
                          <a:effectLst/>
                        </a:rPr>
                        <a:t>两个或两个以上的培训者讲不同的主题或对同一主题的不同看法。</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715977">
                <a:tc>
                  <a:txBody>
                    <a:bodyPr/>
                    <a:lstStyle/>
                    <a:p>
                      <a:pPr algn="ctr">
                        <a:lnSpc>
                          <a:spcPct val="120000"/>
                        </a:lnSpc>
                        <a:spcAft>
                          <a:spcPts val="0"/>
                        </a:spcAft>
                      </a:pPr>
                      <a:r>
                        <a:rPr lang="zh-CN" sz="1800">
                          <a:effectLst/>
                        </a:rPr>
                        <a:t>客座发言法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800">
                          <a:effectLst/>
                        </a:rPr>
                        <a:t>客座发言人按事先约定的时间出席并讲解主要内容。</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715977">
                <a:tc>
                  <a:txBody>
                    <a:bodyPr/>
                    <a:lstStyle/>
                    <a:p>
                      <a:pPr algn="ctr">
                        <a:lnSpc>
                          <a:spcPct val="120000"/>
                        </a:lnSpc>
                        <a:spcAft>
                          <a:spcPts val="0"/>
                        </a:spcAft>
                      </a:pPr>
                      <a:r>
                        <a:rPr lang="zh-CN" sz="1800">
                          <a:effectLst/>
                        </a:rPr>
                        <a:t>座谈小组法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800">
                          <a:effectLst/>
                        </a:rPr>
                        <a:t>两个或更多的发言人进行信息交流并提问。</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715977">
                <a:tc>
                  <a:txBody>
                    <a:bodyPr/>
                    <a:lstStyle/>
                    <a:p>
                      <a:pPr algn="ctr">
                        <a:lnSpc>
                          <a:spcPct val="120000"/>
                        </a:lnSpc>
                        <a:spcAft>
                          <a:spcPts val="0"/>
                        </a:spcAft>
                      </a:pPr>
                      <a:r>
                        <a:rPr lang="zh-CN" sz="1800">
                          <a:effectLst/>
                        </a:rPr>
                        <a:t>学生发言法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800" dirty="0">
                          <a:effectLst/>
                        </a:rPr>
                        <a:t>各受训者小组在班上轮流发言。</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457488" y="-152737"/>
            <a:ext cx="8229600" cy="1143000"/>
          </a:xfrm>
        </p:spPr>
        <p:txBody>
          <a:bodyPr/>
          <a:lstStyle/>
          <a:p>
            <a:r>
              <a:rPr lang="zh-CN" altLang="en-US" b="1" dirty="0">
                <a:latin typeface="华文新魏" panose="02010800040101010101" pitchFamily="2" charset="-122"/>
                <a:ea typeface="华文新魏" panose="02010800040101010101" pitchFamily="2" charset="-122"/>
              </a:rPr>
              <a:t>演讲法</a:t>
            </a:r>
            <a:endParaRPr lang="en-IN" b="1" dirty="0">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666750" y="1264920"/>
            <a:ext cx="8582025" cy="5688330"/>
          </a:xfrm>
        </p:spPr>
        <p:txBody>
          <a:bodyPr/>
          <a:lstStyle/>
          <a:p>
            <a:pPr marL="360680" indent="-360680">
              <a:lnSpc>
                <a:spcPct val="120000"/>
              </a:lnSpc>
              <a:buFont typeface="Wingdings" panose="05000000000000000000" charset="0"/>
              <a:buChar char="l"/>
            </a:pPr>
            <a:r>
              <a:rPr lang="zh-CN" altLang="zh-CN" sz="2800" b="1" dirty="0">
                <a:latin typeface="+mn-ea"/>
              </a:rPr>
              <a:t>视听教学</a:t>
            </a:r>
          </a:p>
          <a:p>
            <a:pPr marL="646430" lvl="1" indent="-326390">
              <a:lnSpc>
                <a:spcPct val="120000"/>
              </a:lnSpc>
              <a:buFont typeface="Wingdings" panose="05000000000000000000" charset="0"/>
              <a:buChar char="l"/>
            </a:pPr>
            <a:r>
              <a:rPr lang="zh-CN" altLang="zh-CN" sz="2800" dirty="0">
                <a:latin typeface="+mn-ea"/>
              </a:rPr>
              <a:t>可以用来提高雇员的沟通技巧、谈话技巧和客户服务技巧</a:t>
            </a:r>
            <a:r>
              <a:rPr lang="zh-CN" altLang="en-US" sz="2800" dirty="0">
                <a:latin typeface="+mn-ea"/>
              </a:rPr>
              <a:t>。</a:t>
            </a:r>
            <a:endParaRPr lang="en-US" altLang="zh-CN" sz="2800" dirty="0">
              <a:latin typeface="+mn-ea"/>
            </a:endParaRPr>
          </a:p>
          <a:p>
            <a:pPr marL="646430" lvl="1" indent="-326390">
              <a:lnSpc>
                <a:spcPct val="120000"/>
              </a:lnSpc>
              <a:buFont typeface="Wingdings" panose="05000000000000000000" charset="0"/>
              <a:buChar char="l"/>
            </a:pPr>
            <a:r>
              <a:rPr lang="zh-CN" altLang="zh-CN" sz="2800" dirty="0">
                <a:latin typeface="+mn-ea"/>
              </a:rPr>
              <a:t>并且能详细阐明一道工序</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焊接</a:t>
            </a:r>
            <a:r>
              <a:rPr lang="en-US" altLang="zh-CN" sz="2800" dirty="0">
                <a:latin typeface="+mn-ea"/>
              </a:rPr>
              <a:t>）</a:t>
            </a:r>
            <a:r>
              <a:rPr lang="zh-CN" altLang="zh-CN" sz="2800" dirty="0">
                <a:latin typeface="+mn-ea"/>
              </a:rPr>
              <a:t>的要领。</a:t>
            </a:r>
            <a:endParaRPr lang="en-US" altLang="zh-CN" sz="2800" dirty="0">
              <a:latin typeface="+mn-ea"/>
            </a:endParaRPr>
          </a:p>
          <a:p>
            <a:pPr marL="646430" lvl="1" indent="-326390">
              <a:lnSpc>
                <a:spcPct val="120000"/>
              </a:lnSpc>
              <a:buFont typeface="Wingdings" panose="05000000000000000000" charset="0"/>
              <a:buChar char="l"/>
            </a:pPr>
            <a:r>
              <a:rPr lang="zh-CN" altLang="en-US" sz="2800" dirty="0">
                <a:latin typeface="+mn-ea"/>
              </a:rPr>
              <a:t>不足：</a:t>
            </a:r>
            <a:endParaRPr lang="zh-CN" altLang="zh-CN" sz="2800" dirty="0">
              <a:latin typeface="+mn-ea"/>
            </a:endParaRPr>
          </a:p>
          <a:p>
            <a:pPr lvl="2">
              <a:lnSpc>
                <a:spcPct val="120000"/>
              </a:lnSpc>
              <a:buFont typeface="Wingdings" panose="05000000000000000000" charset="0"/>
              <a:buChar char="l"/>
            </a:pPr>
            <a:r>
              <a:rPr lang="zh-CN" altLang="zh-CN" sz="2600" dirty="0">
                <a:latin typeface="+mn-ea"/>
              </a:rPr>
              <a:t>录像中涉及了过多的要受训者学习的内容</a:t>
            </a:r>
            <a:r>
              <a:rPr lang="en-US" altLang="zh-CN" sz="2600" dirty="0">
                <a:latin typeface="+mn-ea"/>
              </a:rPr>
              <a:t>；</a:t>
            </a:r>
          </a:p>
          <a:p>
            <a:pPr lvl="2">
              <a:lnSpc>
                <a:spcPct val="120000"/>
              </a:lnSpc>
              <a:buFont typeface="Wingdings" panose="05000000000000000000" charset="0"/>
              <a:buChar char="l"/>
            </a:pPr>
            <a:r>
              <a:rPr lang="zh-CN" altLang="zh-CN" sz="2600" dirty="0">
                <a:latin typeface="+mn-ea"/>
              </a:rPr>
              <a:t>演员之间的对话效果不好</a:t>
            </a:r>
            <a:r>
              <a:rPr lang="en-US" altLang="zh-CN" sz="2600" dirty="0">
                <a:latin typeface="+mn-ea"/>
              </a:rPr>
              <a:t>（</a:t>
            </a:r>
            <a:r>
              <a:rPr lang="zh-CN" altLang="zh-CN" sz="2600" dirty="0">
                <a:latin typeface="+mn-ea"/>
              </a:rPr>
              <a:t>从而削弱了信息的可信度及明确性</a:t>
            </a:r>
            <a:r>
              <a:rPr lang="en-US" altLang="zh-CN" sz="2600" dirty="0">
                <a:latin typeface="+mn-ea"/>
              </a:rPr>
              <a:t>）；</a:t>
            </a:r>
          </a:p>
          <a:p>
            <a:pPr lvl="2">
              <a:lnSpc>
                <a:spcPct val="120000"/>
              </a:lnSpc>
              <a:buFont typeface="Wingdings" panose="05000000000000000000" charset="0"/>
              <a:buChar char="l"/>
            </a:pPr>
            <a:r>
              <a:rPr lang="zh-CN" altLang="zh-CN" sz="2600" dirty="0">
                <a:latin typeface="+mn-ea"/>
              </a:rPr>
              <a:t>过多使用了笑话或背景音乐</a:t>
            </a:r>
            <a:r>
              <a:rPr lang="zh-CN" altLang="en-US" sz="2600" dirty="0">
                <a:latin typeface="+mn-ea"/>
              </a:rPr>
              <a:t>，</a:t>
            </a:r>
            <a:r>
              <a:rPr lang="zh-CN" altLang="zh-CN" sz="2600" dirty="0">
                <a:latin typeface="+mn-ea"/>
              </a:rPr>
              <a:t>情境过于复杂</a:t>
            </a:r>
            <a:r>
              <a:rPr lang="en-US" altLang="zh-CN" sz="2600" dirty="0">
                <a:latin typeface="+mn-ea"/>
              </a:rPr>
              <a:t>，</a:t>
            </a:r>
            <a:r>
              <a:rPr lang="zh-CN" altLang="zh-CN" sz="2600" dirty="0">
                <a:latin typeface="+mn-ea"/>
              </a:rPr>
              <a:t>使受训者无法弄清录像中要强调的学习重点等。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50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50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50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506">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506">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50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457200" y="-162877"/>
            <a:ext cx="8229600" cy="1143000"/>
          </a:xfrm>
        </p:spPr>
        <p:txBody>
          <a:bodyPr/>
          <a:lstStyle/>
          <a:p>
            <a:r>
              <a:rPr lang="zh-CN" altLang="zh-CN"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726753" y="1283970"/>
            <a:ext cx="8820472" cy="4924425"/>
          </a:xfrm>
        </p:spPr>
        <p:txBody>
          <a:bodyPr/>
          <a:lstStyle/>
          <a:p>
            <a:pPr marL="353695" indent="-353695">
              <a:lnSpc>
                <a:spcPct val="120000"/>
              </a:lnSpc>
              <a:buFont typeface="Wingdings" panose="05000000000000000000" charset="0"/>
              <a:buChar char="l"/>
            </a:pPr>
            <a:r>
              <a:rPr lang="zh-CN" altLang="zh-CN" sz="2800" dirty="0">
                <a:latin typeface="+mn-ea"/>
              </a:rPr>
              <a:t>是指要求受训者积极参与学习的培训方法</a:t>
            </a:r>
          </a:p>
          <a:p>
            <a:pPr marL="353695" indent="-353695">
              <a:lnSpc>
                <a:spcPct val="120000"/>
              </a:lnSpc>
              <a:buFont typeface="Wingdings" panose="05000000000000000000" charset="0"/>
              <a:buChar char="l"/>
            </a:pPr>
            <a:r>
              <a:rPr lang="zh-CN" altLang="zh-CN" sz="2800" dirty="0">
                <a:latin typeface="+mn-ea"/>
              </a:rPr>
              <a:t>现场培训</a:t>
            </a:r>
            <a:endParaRPr lang="en-US" altLang="zh-CN" sz="2800" dirty="0">
              <a:latin typeface="+mn-ea"/>
            </a:endParaRPr>
          </a:p>
          <a:p>
            <a:pPr marL="631190" lvl="1" indent="-311150">
              <a:lnSpc>
                <a:spcPct val="120000"/>
              </a:lnSpc>
            </a:pPr>
            <a:r>
              <a:rPr lang="zh-CN" altLang="zh-CN" sz="2800" dirty="0">
                <a:latin typeface="+mn-ea"/>
              </a:rPr>
              <a:t>是指新雇员或没有经验的雇员学习</a:t>
            </a:r>
            <a:r>
              <a:rPr lang="zh-CN" altLang="en-US" sz="2800" dirty="0">
                <a:latin typeface="+mn-ea"/>
              </a:rPr>
              <a:t>通过：</a:t>
            </a:r>
            <a:endParaRPr lang="zh-CN" altLang="zh-CN" sz="2800" dirty="0">
              <a:latin typeface="+mn-ea"/>
            </a:endParaRPr>
          </a:p>
          <a:p>
            <a:pPr lvl="2">
              <a:lnSpc>
                <a:spcPct val="120000"/>
              </a:lnSpc>
            </a:pPr>
            <a:r>
              <a:rPr lang="zh-CN" altLang="zh-CN" sz="2800" dirty="0">
                <a:latin typeface="+mn-ea"/>
              </a:rPr>
              <a:t>观察同事或者管理者工作</a:t>
            </a:r>
            <a:endParaRPr lang="en-US" altLang="zh-CN" sz="2800" dirty="0">
              <a:latin typeface="+mn-ea"/>
            </a:endParaRPr>
          </a:p>
          <a:p>
            <a:pPr lvl="2">
              <a:lnSpc>
                <a:spcPct val="120000"/>
              </a:lnSpc>
            </a:pPr>
            <a:r>
              <a:rPr lang="zh-CN" altLang="zh-CN" sz="2800" dirty="0">
                <a:latin typeface="+mn-ea"/>
              </a:rPr>
              <a:t>效仿</a:t>
            </a:r>
            <a:r>
              <a:rPr lang="zh-CN" altLang="en-US" sz="2800" dirty="0">
                <a:latin typeface="+mn-ea"/>
              </a:rPr>
              <a:t>他们的行为</a:t>
            </a:r>
            <a:endParaRPr lang="en-US" altLang="zh-CN" sz="2800" dirty="0">
              <a:latin typeface="+mn-ea"/>
            </a:endParaRPr>
          </a:p>
          <a:p>
            <a:pPr marL="622300" lvl="1" indent="-302260">
              <a:lnSpc>
                <a:spcPct val="120000"/>
              </a:lnSpc>
              <a:buFont typeface="Wingdings" panose="05000000000000000000" charset="0"/>
              <a:buChar char="l"/>
            </a:pPr>
            <a:r>
              <a:rPr lang="zh-CN" altLang="zh-CN" sz="2800" dirty="0">
                <a:latin typeface="+mn-ea"/>
              </a:rPr>
              <a:t>需要投入的时间和材料成本、支付给培训者的工资以及教学设计成本更少</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3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530">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25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idx="4294967295"/>
          </p:nvPr>
        </p:nvSpPr>
        <p:spPr>
          <a:xfrm>
            <a:off x="446405" y="-120332"/>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graphicFrame>
        <p:nvGraphicFramePr>
          <p:cNvPr id="23601" name="Group 49"/>
          <p:cNvGraphicFramePr>
            <a:graphicFrameLocks noGrp="1"/>
          </p:cNvGraphicFramePr>
          <p:nvPr/>
        </p:nvGraphicFramePr>
        <p:xfrm>
          <a:off x="349885" y="1171575"/>
          <a:ext cx="8208645" cy="4629785"/>
        </p:xfrm>
        <a:graphic>
          <a:graphicData uri="http://schemas.openxmlformats.org/drawingml/2006/table">
            <a:tbl>
              <a:tblPr>
                <a:tableStyleId>{775DCB02-9BB8-47FD-8907-85C794F793BA}</a:tableStyleId>
              </a:tblPr>
              <a:tblGrid>
                <a:gridCol w="1781175">
                  <a:extLst>
                    <a:ext uri="{9D8B030D-6E8A-4147-A177-3AD203B41FA5}">
                      <a16:colId xmlns:a16="http://schemas.microsoft.com/office/drawing/2014/main" val="20000"/>
                    </a:ext>
                  </a:extLst>
                </a:gridCol>
                <a:gridCol w="3252470">
                  <a:extLst>
                    <a:ext uri="{9D8B030D-6E8A-4147-A177-3AD203B41FA5}">
                      <a16:colId xmlns:a16="http://schemas.microsoft.com/office/drawing/2014/main" val="20001"/>
                    </a:ext>
                  </a:extLst>
                </a:gridCol>
                <a:gridCol w="3175000">
                  <a:extLst>
                    <a:ext uri="{9D8B030D-6E8A-4147-A177-3AD203B41FA5}">
                      <a16:colId xmlns:a16="http://schemas.microsoft.com/office/drawing/2014/main" val="20002"/>
                    </a:ext>
                  </a:extLst>
                </a:gridCol>
              </a:tblGrid>
              <a:tr h="693420">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en-US" sz="1800" b="0" i="0" u="none" strike="noStrike" cap="none" normalizeH="0" baseline="0" dirty="0">
                        <a:ln>
                          <a:noFill/>
                        </a:ln>
                        <a:solidFill>
                          <a:schemeClr val="tx1"/>
                        </a:solidFill>
                        <a:effectLst/>
                        <a:latin typeface="Calibri" panose="020F0502020204030204"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u="none" strike="noStrike" cap="none" normalizeH="0" baseline="0" dirty="0">
                          <a:ln>
                            <a:noFill/>
                          </a:ln>
                          <a:effectLst/>
                        </a:rPr>
                        <a:t>优点</a:t>
                      </a:r>
                      <a:endParaRPr kumimoji="0" lang="en-US" sz="2800" b="0" i="0" u="none" strike="noStrike" cap="none" normalizeH="0" baseline="0" dirty="0">
                        <a:ln>
                          <a:noFill/>
                        </a:ln>
                        <a:solidFill>
                          <a:schemeClr val="tx1"/>
                        </a:solidFill>
                        <a:effectLst/>
                        <a:latin typeface="+mn-ea"/>
                        <a:ea typeface="+mn-ea"/>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u="none" strike="noStrike" cap="none" normalizeH="0" baseline="0" dirty="0">
                          <a:ln>
                            <a:noFill/>
                          </a:ln>
                          <a:effectLst/>
                        </a:rPr>
                        <a:t>缺点</a:t>
                      </a:r>
                      <a:endParaRPr kumimoji="0" lang="en-US" sz="2800" b="0" i="0" u="none" strike="noStrike" cap="none" normalizeH="0" baseline="0" dirty="0">
                        <a:ln>
                          <a:noFill/>
                        </a:ln>
                        <a:solidFill>
                          <a:schemeClr val="tx1"/>
                        </a:solidFill>
                        <a:effectLst/>
                        <a:latin typeface="+mn-ea"/>
                        <a:ea typeface="+mn-ea"/>
                      </a:endParaRPr>
                    </a:p>
                  </a:txBody>
                  <a:tcPr horzOverflow="overflow"/>
                </a:tc>
                <a:extLst>
                  <a:ext uri="{0D108BD9-81ED-4DB2-BD59-A6C34878D82A}">
                    <a16:rowId xmlns:a16="http://schemas.microsoft.com/office/drawing/2014/main" val="10000"/>
                  </a:ext>
                </a:extLst>
              </a:tr>
              <a:tr h="3936365">
                <a:tc>
                  <a: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u="none" strike="noStrike" cap="none" normalizeH="0" baseline="0" dirty="0">
                          <a:ln>
                            <a:noFill/>
                          </a:ln>
                          <a:effectLst/>
                        </a:rPr>
                        <a:t>                                           现场培训</a:t>
                      </a:r>
                      <a:endParaRPr kumimoji="0" lang="en-US" sz="2800" b="0" i="0" u="none" strike="noStrike" cap="none" normalizeH="0" baseline="0" dirty="0">
                        <a:ln>
                          <a:noFill/>
                        </a:ln>
                        <a:solidFill>
                          <a:schemeClr val="tx1"/>
                        </a:solidFill>
                        <a:effectLst/>
                        <a:latin typeface="Calibri" panose="020F0502020204030204" charset="0"/>
                      </a:endParaRPr>
                    </a:p>
                  </a:txBody>
                  <a:tcPr horzOverflow="overflow"/>
                </a:tc>
                <a:tc>
                  <a:txBody>
                    <a:bodyPr/>
                    <a:lstStyle/>
                    <a:p>
                      <a:pPr marL="2286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t>根据受训者的经验和能力特别定制</a:t>
                      </a:r>
                      <a:endParaRPr lang="en-US" altLang="zh-CN" sz="2000" dirty="0"/>
                    </a:p>
                    <a:p>
                      <a:pPr marL="2286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t>适用于要求即刻上岗的情境</a:t>
                      </a:r>
                      <a:endParaRPr lang="en-US" altLang="zh-CN" sz="2000" dirty="0"/>
                    </a:p>
                    <a:p>
                      <a:pPr marL="2286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kumimoji="0" lang="zh-CN" altLang="en-US" sz="2000" u="none" strike="noStrike" cap="none" normalizeH="0" baseline="0" dirty="0">
                          <a:ln>
                            <a:noFill/>
                          </a:ln>
                          <a:effectLst/>
                        </a:rPr>
                        <a:t>节省成本</a:t>
                      </a:r>
                      <a:endParaRPr kumimoji="0" lang="en-US" altLang="zh-CN" sz="2000" u="none" strike="noStrike" cap="none" normalizeH="0" baseline="0" dirty="0">
                        <a:ln>
                          <a:noFill/>
                        </a:ln>
                        <a:effectLst/>
                      </a:endParaRPr>
                    </a:p>
                    <a:p>
                      <a:pPr marL="2286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t>可以随时进行</a:t>
                      </a:r>
                      <a:r>
                        <a:rPr lang="en-US" altLang="zh-CN" sz="2000" dirty="0"/>
                        <a:t>，</a:t>
                      </a:r>
                      <a:r>
                        <a:rPr lang="zh-CN" altLang="zh-CN" sz="2000" dirty="0"/>
                        <a:t>培训者很容易找到</a:t>
                      </a:r>
                      <a:r>
                        <a:rPr lang="en-US" altLang="zh-CN" sz="2000" dirty="0"/>
                        <a:t>，</a:t>
                      </a:r>
                      <a:r>
                        <a:rPr lang="zh-CN" altLang="zh-CN" sz="2000" dirty="0"/>
                        <a:t>因为同事或管理者都可以胜任</a:t>
                      </a:r>
                      <a:endParaRPr kumimoji="0" lang="en-US" sz="2000" b="0" i="0" u="none" strike="noStrike" cap="none" normalizeH="0" baseline="0" dirty="0">
                        <a:ln>
                          <a:noFill/>
                        </a:ln>
                        <a:solidFill>
                          <a:schemeClr val="tx1"/>
                        </a:solidFill>
                        <a:effectLst/>
                        <a:latin typeface="+mn-ea"/>
                        <a:ea typeface="+mn-ea"/>
                      </a:endParaRPr>
                    </a:p>
                  </a:txBody>
                  <a:tcPr horzOverflow="overflow"/>
                </a:tc>
                <a:tc>
                  <a:txBody>
                    <a:bodyPr/>
                    <a:lstStyle/>
                    <a:p>
                      <a:pPr marL="3429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t>管理者和同事完成一项任务的过程并不一定相同</a:t>
                      </a:r>
                      <a:endParaRPr lang="en-US" altLang="zh-CN" sz="2000" dirty="0"/>
                    </a:p>
                    <a:p>
                      <a:pPr marL="3429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en-US" sz="2000" dirty="0"/>
                        <a:t>管理员或同事也许</a:t>
                      </a:r>
                      <a:r>
                        <a:rPr lang="zh-CN" altLang="zh-CN" sz="2000" dirty="0"/>
                        <a:t>既传授了有用的技能</a:t>
                      </a:r>
                      <a:r>
                        <a:rPr lang="en-US" altLang="zh-CN" sz="2000" dirty="0"/>
                        <a:t>，</a:t>
                      </a:r>
                      <a:r>
                        <a:rPr lang="zh-CN" altLang="zh-CN" sz="2000" dirty="0"/>
                        <a:t>也传授了不良习惯</a:t>
                      </a:r>
                      <a:endParaRPr lang="en-US" altLang="zh-CN" sz="2000" dirty="0"/>
                    </a:p>
                    <a:p>
                      <a:pPr marL="34290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t>非结构化的现场培训将可能导致雇员接受到不充分的培训</a:t>
                      </a:r>
                      <a:endParaRPr kumimoji="0" lang="en-US" sz="2000" b="0" i="0" u="none" strike="noStrike" cap="none" normalizeH="0" baseline="0" dirty="0">
                        <a:ln>
                          <a:noFill/>
                        </a:ln>
                        <a:solidFill>
                          <a:schemeClr val="tx1"/>
                        </a:solidFill>
                        <a:effectLst/>
                        <a:latin typeface="+mn-ea"/>
                        <a:ea typeface="+mn-ea"/>
                      </a:endParaRPr>
                    </a:p>
                  </a:txBody>
                  <a:tcPr horzOverflow="overflow"/>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9579" y="-160863"/>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7—2</a:t>
            </a:r>
            <a:r>
              <a:rPr lang="zh-CN" altLang="zh-CN" b="1" dirty="0">
                <a:latin typeface="华文新魏" panose="02010800040101010101" pitchFamily="2" charset="-122"/>
                <a:ea typeface="华文新魏" panose="02010800040101010101" pitchFamily="2" charset="-122"/>
              </a:rPr>
              <a:t>现场培训的原则</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11443" y="1257454"/>
          <a:ext cx="9036496" cy="5157196"/>
        </p:xfrm>
        <a:graphic>
          <a:graphicData uri="http://schemas.openxmlformats.org/drawingml/2006/table">
            <a:tbl>
              <a:tblPr firstRow="1" firstCol="1" bandRow="1">
                <a:tableStyleId>{ED083AE6-46FA-4A59-8FB0-9F97EB10719F}</a:tableStyleId>
              </a:tblPr>
              <a:tblGrid>
                <a:gridCol w="9036496">
                  <a:extLst>
                    <a:ext uri="{9D8B030D-6E8A-4147-A177-3AD203B41FA5}">
                      <a16:colId xmlns:a16="http://schemas.microsoft.com/office/drawing/2014/main" val="20000"/>
                    </a:ext>
                  </a:extLst>
                </a:gridCol>
              </a:tblGrid>
              <a:tr h="262098">
                <a:tc>
                  <a:txBody>
                    <a:bodyPr/>
                    <a:lstStyle/>
                    <a:p>
                      <a:pPr>
                        <a:lnSpc>
                          <a:spcPct val="110000"/>
                        </a:lnSpc>
                        <a:spcAft>
                          <a:spcPts val="0"/>
                        </a:spcAft>
                      </a:pPr>
                      <a:r>
                        <a:rPr lang="zh-CN" sz="1600" dirty="0">
                          <a:effectLst/>
                        </a:rPr>
                        <a:t>指导前准备</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293486">
                <a:tc>
                  <a:txBody>
                    <a:bodyPr/>
                    <a:lstStyle/>
                    <a:p>
                      <a:pPr>
                        <a:lnSpc>
                          <a:spcPct val="110000"/>
                        </a:lnSpc>
                        <a:spcAft>
                          <a:spcPts val="0"/>
                        </a:spcAft>
                      </a:pPr>
                      <a:r>
                        <a:rPr lang="en-US" sz="1600">
                          <a:effectLst/>
                        </a:rPr>
                        <a:t>1.</a:t>
                      </a:r>
                      <a:r>
                        <a:rPr lang="zh-CN" sz="1600">
                          <a:effectLst/>
                        </a:rPr>
                        <a:t>将工作分解成几个重要步骤。</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293486">
                <a:tc>
                  <a:txBody>
                    <a:bodyPr/>
                    <a:lstStyle/>
                    <a:p>
                      <a:pPr>
                        <a:lnSpc>
                          <a:spcPct val="110000"/>
                        </a:lnSpc>
                        <a:spcAft>
                          <a:spcPts val="0"/>
                        </a:spcAft>
                      </a:pPr>
                      <a:r>
                        <a:rPr lang="en-US" sz="1600">
                          <a:effectLst/>
                        </a:rPr>
                        <a:t>2.</a:t>
                      </a:r>
                      <a:r>
                        <a:rPr lang="zh-CN" sz="1600">
                          <a:effectLst/>
                        </a:rPr>
                        <a:t>准备必要的设备、材料和其他用品。</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293486">
                <a:tc>
                  <a:txBody>
                    <a:bodyPr/>
                    <a:lstStyle/>
                    <a:p>
                      <a:pPr>
                        <a:lnSpc>
                          <a:spcPct val="110000"/>
                        </a:lnSpc>
                        <a:spcAft>
                          <a:spcPts val="0"/>
                        </a:spcAft>
                      </a:pPr>
                      <a:r>
                        <a:rPr lang="en-US" sz="1600">
                          <a:effectLst/>
                        </a:rPr>
                        <a:t>3.</a:t>
                      </a:r>
                      <a:r>
                        <a:rPr lang="zh-CN" sz="1600">
                          <a:effectLst/>
                        </a:rPr>
                        <a:t>决定你将花多少时间用于现场培训及你希望雇员何时熟练掌握技能。</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262098">
                <a:tc>
                  <a:txBody>
                    <a:bodyPr/>
                    <a:lstStyle/>
                    <a:p>
                      <a:pPr>
                        <a:lnSpc>
                          <a:spcPct val="110000"/>
                        </a:lnSpc>
                        <a:spcAft>
                          <a:spcPts val="0"/>
                        </a:spcAft>
                      </a:pPr>
                      <a:r>
                        <a:rPr lang="zh-CN" sz="1600">
                          <a:effectLst/>
                        </a:rPr>
                        <a:t>实际指导过程</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293486">
                <a:tc>
                  <a:txBody>
                    <a:bodyPr/>
                    <a:lstStyle/>
                    <a:p>
                      <a:pPr>
                        <a:lnSpc>
                          <a:spcPct val="110000"/>
                        </a:lnSpc>
                        <a:spcAft>
                          <a:spcPts val="0"/>
                        </a:spcAft>
                      </a:pPr>
                      <a:r>
                        <a:rPr lang="en-US" sz="1600" dirty="0">
                          <a:effectLst/>
                        </a:rPr>
                        <a:t>1.</a:t>
                      </a:r>
                      <a:r>
                        <a:rPr lang="zh-CN" sz="1600" dirty="0">
                          <a:effectLst/>
                        </a:rPr>
                        <a:t>告诉受训者任务的目标并让他们看你演示。</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293486">
                <a:tc>
                  <a:txBody>
                    <a:bodyPr/>
                    <a:lstStyle/>
                    <a:p>
                      <a:pPr>
                        <a:lnSpc>
                          <a:spcPct val="110000"/>
                        </a:lnSpc>
                        <a:spcAft>
                          <a:spcPts val="0"/>
                        </a:spcAft>
                      </a:pPr>
                      <a:r>
                        <a:rPr lang="en-US" sz="1600">
                          <a:effectLst/>
                        </a:rPr>
                        <a:t>2.</a:t>
                      </a:r>
                      <a:r>
                        <a:rPr lang="zh-CN" sz="1600">
                          <a:effectLst/>
                        </a:rPr>
                        <a:t>在演示你是如何做的时候</a:t>
                      </a:r>
                      <a:r>
                        <a:rPr lang="en-US" sz="1600">
                          <a:effectLst/>
                        </a:rPr>
                        <a:t>，</a:t>
                      </a:r>
                      <a:r>
                        <a:rPr lang="zh-CN" sz="1600">
                          <a:effectLst/>
                        </a:rPr>
                        <a:t>不对受训者做任何解释。</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293486">
                <a:tc>
                  <a:txBody>
                    <a:bodyPr/>
                    <a:lstStyle/>
                    <a:p>
                      <a:pPr>
                        <a:lnSpc>
                          <a:spcPct val="110000"/>
                        </a:lnSpc>
                        <a:spcAft>
                          <a:spcPts val="0"/>
                        </a:spcAft>
                      </a:pPr>
                      <a:r>
                        <a:rPr lang="en-US" sz="1600">
                          <a:effectLst/>
                        </a:rPr>
                        <a:t>3.</a:t>
                      </a:r>
                      <a:r>
                        <a:rPr lang="zh-CN" sz="1600">
                          <a:effectLst/>
                        </a:rPr>
                        <a:t>阐明关键点或关键行为</a:t>
                      </a:r>
                      <a:r>
                        <a:rPr lang="en-US" sz="1600">
                          <a:effectLst/>
                        </a:rPr>
                        <a:t>（</a:t>
                      </a:r>
                      <a:r>
                        <a:rPr lang="zh-CN" sz="1600">
                          <a:effectLst/>
                        </a:rPr>
                        <a:t>可能的话</a:t>
                      </a:r>
                      <a:r>
                        <a:rPr lang="en-US" sz="1600">
                          <a:effectLst/>
                        </a:rPr>
                        <a:t>，</a:t>
                      </a:r>
                      <a:r>
                        <a:rPr lang="zh-CN" sz="1600">
                          <a:effectLst/>
                        </a:rPr>
                        <a:t>将关键点写给受训者</a:t>
                      </a:r>
                      <a:r>
                        <a:rPr lang="en-US" sz="1600">
                          <a:effectLst/>
                        </a:rPr>
                        <a:t>）</a:t>
                      </a:r>
                      <a:r>
                        <a:rPr lang="zh-CN"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293486">
                <a:tc>
                  <a:txBody>
                    <a:bodyPr/>
                    <a:lstStyle/>
                    <a:p>
                      <a:pPr>
                        <a:lnSpc>
                          <a:spcPct val="110000"/>
                        </a:lnSpc>
                        <a:spcAft>
                          <a:spcPts val="0"/>
                        </a:spcAft>
                      </a:pPr>
                      <a:r>
                        <a:rPr lang="en-US" sz="1600">
                          <a:effectLst/>
                        </a:rPr>
                        <a:t>4.</a:t>
                      </a:r>
                      <a:r>
                        <a:rPr lang="zh-CN" sz="1600">
                          <a:effectLst/>
                        </a:rPr>
                        <a:t>再给受训者演示一遍如何操作。</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293486">
                <a:tc>
                  <a:txBody>
                    <a:bodyPr/>
                    <a:lstStyle/>
                    <a:p>
                      <a:pPr>
                        <a:lnSpc>
                          <a:spcPct val="110000"/>
                        </a:lnSpc>
                        <a:spcAft>
                          <a:spcPts val="0"/>
                        </a:spcAft>
                      </a:pPr>
                      <a:r>
                        <a:rPr lang="en-US" sz="1600">
                          <a:effectLst/>
                        </a:rPr>
                        <a:t>5.</a:t>
                      </a:r>
                      <a:r>
                        <a:rPr lang="zh-CN" sz="1600">
                          <a:effectLst/>
                        </a:rPr>
                        <a:t>让受训者完成任务的一个或更多独立的部分</a:t>
                      </a:r>
                      <a:r>
                        <a:rPr lang="en-US" sz="1600">
                          <a:effectLst/>
                        </a:rPr>
                        <a:t>，</a:t>
                      </a:r>
                      <a:r>
                        <a:rPr lang="zh-CN" sz="1600">
                          <a:effectLst/>
                        </a:rPr>
                        <a:t>并对他所做的正确部分给予表扬</a:t>
                      </a:r>
                      <a:r>
                        <a:rPr lang="en-US" sz="1600">
                          <a:effectLst/>
                        </a:rPr>
                        <a:t>（</a:t>
                      </a:r>
                      <a:r>
                        <a:rPr lang="zh-CN" sz="1600">
                          <a:effectLst/>
                        </a:rPr>
                        <a:t>可选</a:t>
                      </a:r>
                      <a:r>
                        <a:rPr lang="en-US" sz="1600">
                          <a:effectLst/>
                        </a:rPr>
                        <a:t>）</a:t>
                      </a:r>
                      <a:r>
                        <a:rPr lang="zh-CN"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293486">
                <a:tc>
                  <a:txBody>
                    <a:bodyPr/>
                    <a:lstStyle/>
                    <a:p>
                      <a:pPr>
                        <a:lnSpc>
                          <a:spcPct val="110000"/>
                        </a:lnSpc>
                        <a:spcAft>
                          <a:spcPts val="0"/>
                        </a:spcAft>
                      </a:pPr>
                      <a:r>
                        <a:rPr lang="en-US" sz="1600">
                          <a:effectLst/>
                        </a:rPr>
                        <a:t>6.</a:t>
                      </a:r>
                      <a:r>
                        <a:rPr lang="zh-CN" sz="1600">
                          <a:effectLst/>
                        </a:rPr>
                        <a:t>让受训者完成整个任务并对他正确的操作给予表扬。</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r h="293486">
                <a:tc>
                  <a:txBody>
                    <a:bodyPr/>
                    <a:lstStyle/>
                    <a:p>
                      <a:pPr>
                        <a:lnSpc>
                          <a:spcPct val="110000"/>
                        </a:lnSpc>
                        <a:spcAft>
                          <a:spcPts val="0"/>
                        </a:spcAft>
                      </a:pPr>
                      <a:r>
                        <a:rPr lang="en-US" sz="1600">
                          <a:effectLst/>
                        </a:rPr>
                        <a:t>7.</a:t>
                      </a:r>
                      <a:r>
                        <a:rPr lang="zh-CN" sz="1600">
                          <a:effectLst/>
                        </a:rPr>
                        <a:t>若有错误</a:t>
                      </a:r>
                      <a:r>
                        <a:rPr lang="en-US" sz="1600">
                          <a:effectLst/>
                        </a:rPr>
                        <a:t>，</a:t>
                      </a:r>
                      <a:r>
                        <a:rPr lang="zh-CN" sz="1600">
                          <a:effectLst/>
                        </a:rPr>
                        <a:t>让受训者反复练习直至完成正确的操作。</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1"/>
                  </a:ext>
                </a:extLst>
              </a:tr>
              <a:tr h="293486">
                <a:tc>
                  <a:txBody>
                    <a:bodyPr/>
                    <a:lstStyle/>
                    <a:p>
                      <a:pPr>
                        <a:lnSpc>
                          <a:spcPct val="110000"/>
                        </a:lnSpc>
                        <a:spcAft>
                          <a:spcPts val="0"/>
                        </a:spcAft>
                      </a:pPr>
                      <a:r>
                        <a:rPr lang="en-US" sz="1600">
                          <a:effectLst/>
                        </a:rPr>
                        <a:t>8.</a:t>
                      </a:r>
                      <a:r>
                        <a:rPr lang="zh-CN" sz="1600">
                          <a:effectLst/>
                        </a:rPr>
                        <a:t>对受训者在学习该任务方面获得的成功给予表扬。</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2"/>
                  </a:ext>
                </a:extLst>
              </a:tr>
              <a:tr h="262098">
                <a:tc>
                  <a:txBody>
                    <a:bodyPr/>
                    <a:lstStyle/>
                    <a:p>
                      <a:pPr>
                        <a:lnSpc>
                          <a:spcPct val="110000"/>
                        </a:lnSpc>
                        <a:spcAft>
                          <a:spcPts val="0"/>
                        </a:spcAft>
                      </a:pPr>
                      <a:r>
                        <a:rPr lang="zh-CN" sz="1600">
                          <a:effectLst/>
                        </a:rPr>
                        <a:t>培训成果转化</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3"/>
                  </a:ext>
                </a:extLst>
              </a:tr>
              <a:tr h="293486">
                <a:tc>
                  <a:txBody>
                    <a:bodyPr/>
                    <a:lstStyle/>
                    <a:p>
                      <a:pPr>
                        <a:lnSpc>
                          <a:spcPct val="110000"/>
                        </a:lnSpc>
                        <a:spcAft>
                          <a:spcPts val="0"/>
                        </a:spcAft>
                      </a:pPr>
                      <a:r>
                        <a:rPr lang="zh-CN" sz="1600">
                          <a:effectLst/>
                        </a:rPr>
                        <a:t>提供支持性材料和工作帮助</a:t>
                      </a:r>
                      <a:r>
                        <a:rPr lang="en-US" sz="1600">
                          <a:effectLst/>
                        </a:rPr>
                        <a:t>，</a:t>
                      </a:r>
                      <a:r>
                        <a:rPr lang="zh-CN" sz="1600">
                          <a:effectLst/>
                        </a:rPr>
                        <a:t>如流程图、检查表或操作步骤。</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4"/>
                  </a:ext>
                </a:extLst>
              </a:tr>
              <a:tr h="293486">
                <a:tc>
                  <a:txBody>
                    <a:bodyPr/>
                    <a:lstStyle/>
                    <a:p>
                      <a:pPr>
                        <a:lnSpc>
                          <a:spcPct val="110000"/>
                        </a:lnSpc>
                        <a:spcAft>
                          <a:spcPts val="0"/>
                        </a:spcAft>
                      </a:pPr>
                      <a:r>
                        <a:rPr lang="zh-CN" sz="1600">
                          <a:effectLst/>
                        </a:rPr>
                        <a:t>安排管理者或培训者支持和观察工作</a:t>
                      </a:r>
                      <a:r>
                        <a:rPr lang="en-US" sz="1600">
                          <a:effectLst/>
                        </a:rPr>
                        <a:t>，</a:t>
                      </a:r>
                      <a:r>
                        <a:rPr lang="zh-CN" sz="1600">
                          <a:effectLst/>
                        </a:rPr>
                        <a:t>尤其是比较艰难或复杂的任务。</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5"/>
                  </a:ext>
                </a:extLst>
              </a:tr>
              <a:tr h="262098">
                <a:tc>
                  <a:txBody>
                    <a:bodyPr/>
                    <a:lstStyle/>
                    <a:p>
                      <a:pPr>
                        <a:lnSpc>
                          <a:spcPct val="110000"/>
                        </a:lnSpc>
                        <a:spcAft>
                          <a:spcPts val="0"/>
                        </a:spcAft>
                      </a:pPr>
                      <a:r>
                        <a:rPr lang="zh-CN" sz="1600">
                          <a:effectLst/>
                        </a:rPr>
                        <a:t>评估</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6"/>
                  </a:ext>
                </a:extLst>
              </a:tr>
              <a:tr h="293486">
                <a:tc>
                  <a:txBody>
                    <a:bodyPr/>
                    <a:lstStyle/>
                    <a:p>
                      <a:pPr>
                        <a:lnSpc>
                          <a:spcPct val="110000"/>
                        </a:lnSpc>
                        <a:spcAft>
                          <a:spcPts val="0"/>
                        </a:spcAft>
                      </a:pPr>
                      <a:r>
                        <a:rPr lang="zh-CN" sz="1600" dirty="0">
                          <a:effectLst/>
                        </a:rPr>
                        <a:t>做好准备并留足时间</a:t>
                      </a:r>
                      <a:r>
                        <a:rPr lang="en-US" sz="1600" dirty="0">
                          <a:effectLst/>
                        </a:rPr>
                        <a:t>，</a:t>
                      </a:r>
                      <a:r>
                        <a:rPr lang="zh-CN" sz="1600" dirty="0">
                          <a:effectLst/>
                        </a:rPr>
                        <a:t>以便进行最终的测试和练习</a:t>
                      </a:r>
                      <a:r>
                        <a:rPr lang="en-US" sz="1600" dirty="0">
                          <a:effectLst/>
                        </a:rPr>
                        <a:t>，</a:t>
                      </a:r>
                      <a:r>
                        <a:rPr lang="zh-CN" sz="1600" dirty="0">
                          <a:effectLst/>
                        </a:rPr>
                        <a:t>调查受训者的反应。</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7"/>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1" name="Title 1"/>
          <p:cNvSpPr>
            <a:spLocks noGrp="1"/>
          </p:cNvSpPr>
          <p:nvPr>
            <p:ph type="title" idx="4294967295"/>
          </p:nvPr>
        </p:nvSpPr>
        <p:spPr>
          <a:xfrm>
            <a:off x="457200" y="-11207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25602" name="Content Placeholder 2"/>
          <p:cNvSpPr>
            <a:spLocks noGrp="1"/>
          </p:cNvSpPr>
          <p:nvPr>
            <p:ph idx="4294967295"/>
          </p:nvPr>
        </p:nvSpPr>
        <p:spPr>
          <a:xfrm>
            <a:off x="638810" y="1275715"/>
            <a:ext cx="8429625" cy="5229225"/>
          </a:xfrm>
        </p:spPr>
        <p:txBody>
          <a:bodyPr/>
          <a:lstStyle/>
          <a:p>
            <a:pPr>
              <a:lnSpc>
                <a:spcPct val="110000"/>
              </a:lnSpc>
              <a:buFont typeface="Wingdings" panose="05000000000000000000" charset="0"/>
              <a:buChar char="l"/>
            </a:pPr>
            <a:r>
              <a:rPr lang="zh-CN" altLang="en-US" dirty="0">
                <a:latin typeface="+mn-ea"/>
              </a:rPr>
              <a:t>有</a:t>
            </a:r>
            <a:r>
              <a:rPr lang="zh-CN" altLang="zh-CN" dirty="0">
                <a:latin typeface="+mn-ea"/>
              </a:rPr>
              <a:t>效的现场培训应包括</a:t>
            </a:r>
            <a:r>
              <a:rPr lang="en-US" altLang="zh-CN" dirty="0">
                <a:latin typeface="+mn-ea"/>
              </a:rPr>
              <a:t>：</a:t>
            </a:r>
            <a:r>
              <a:rPr lang="en-US" altLang="zh-CN" sz="2400" dirty="0">
                <a:latin typeface="+mn-ea"/>
              </a:rPr>
              <a:t> </a:t>
            </a:r>
          </a:p>
          <a:p>
            <a:pPr marL="617855" lvl="1" indent="-342900">
              <a:lnSpc>
                <a:spcPct val="110000"/>
              </a:lnSpc>
            </a:pPr>
            <a:r>
              <a:rPr lang="zh-CN" altLang="zh-CN" dirty="0">
                <a:latin typeface="+mn-ea"/>
              </a:rPr>
              <a:t>在公司制定的政策中阐明现场培训的目的并强调公司对现场培训给予的支持。</a:t>
            </a:r>
          </a:p>
          <a:p>
            <a:pPr marL="617855" lvl="1" indent="-342900">
              <a:lnSpc>
                <a:spcPct val="110000"/>
              </a:lnSpc>
            </a:pPr>
            <a:r>
              <a:rPr lang="zh-CN" altLang="zh-CN" dirty="0">
                <a:latin typeface="+mn-ea"/>
              </a:rPr>
              <a:t>明确由谁负责实施现场培训。如果由管理者负责实施现场培训</a:t>
            </a:r>
            <a:r>
              <a:rPr lang="en-US" altLang="zh-CN" dirty="0">
                <a:latin typeface="+mn-ea"/>
              </a:rPr>
              <a:t>，</a:t>
            </a:r>
            <a:r>
              <a:rPr lang="zh-CN" altLang="zh-CN" dirty="0">
                <a:latin typeface="+mn-ea"/>
              </a:rPr>
              <a:t>那么应在其工作说明书中写明并作为其绩效考核的一部分。</a:t>
            </a:r>
          </a:p>
          <a:p>
            <a:pPr marL="617855" lvl="1" indent="-342900">
              <a:lnSpc>
                <a:spcPct val="110000"/>
              </a:lnSpc>
            </a:pPr>
            <a:r>
              <a:rPr lang="zh-CN" altLang="zh-CN" dirty="0">
                <a:latin typeface="+mn-ea"/>
              </a:rPr>
              <a:t>对同行业其他公司的现场培训实践</a:t>
            </a:r>
            <a:r>
              <a:rPr lang="en-US" altLang="zh-CN" dirty="0">
                <a:latin typeface="+mn-ea"/>
              </a:rPr>
              <a:t>（</a:t>
            </a:r>
            <a:r>
              <a:rPr lang="zh-CN" altLang="zh-CN" dirty="0">
                <a:latin typeface="+mn-ea"/>
              </a:rPr>
              <a:t>项目内容、工作职位类型、项目长度、成本控制</a:t>
            </a:r>
            <a:r>
              <a:rPr lang="en-US" altLang="zh-CN" dirty="0">
                <a:latin typeface="+mn-ea"/>
              </a:rPr>
              <a:t>）</a:t>
            </a:r>
            <a:r>
              <a:rPr lang="zh-CN" altLang="zh-CN" dirty="0">
                <a:latin typeface="+mn-ea"/>
              </a:rPr>
              <a:t>进行详细的考察。</a:t>
            </a:r>
          </a:p>
          <a:p>
            <a:pPr marL="617855" lvl="1" indent="-342900">
              <a:lnSpc>
                <a:spcPct val="110000"/>
              </a:lnSpc>
            </a:pPr>
            <a:r>
              <a:rPr lang="zh-CN" altLang="zh-CN" dirty="0">
                <a:latin typeface="+mn-ea"/>
              </a:rPr>
              <a:t>为实施现场培训的雇员提供课程计划、花名册、程序手册、培训手册、学习契约和进度报表。</a:t>
            </a:r>
          </a:p>
          <a:p>
            <a:pPr marL="617855" lvl="1" indent="-342900">
              <a:lnSpc>
                <a:spcPct val="110000"/>
              </a:lnSpc>
            </a:pPr>
            <a:r>
              <a:rPr lang="zh-CN" altLang="zh-CN" dirty="0">
                <a:latin typeface="+mn-ea"/>
              </a:rPr>
              <a:t>在实施现场培训前</a:t>
            </a:r>
            <a:r>
              <a:rPr lang="en-US" altLang="zh-CN" dirty="0">
                <a:latin typeface="+mn-ea"/>
              </a:rPr>
              <a:t>，</a:t>
            </a:r>
            <a:r>
              <a:rPr lang="zh-CN" altLang="zh-CN" dirty="0">
                <a:latin typeface="+mn-ea"/>
              </a:rPr>
              <a:t>考察雇员的基本技能水平</a:t>
            </a:r>
            <a:r>
              <a:rPr lang="en-US" altLang="zh-CN" dirty="0">
                <a:latin typeface="+mn-ea"/>
              </a:rPr>
              <a:t>（</a:t>
            </a:r>
            <a:r>
              <a:rPr lang="zh-CN" altLang="zh-CN" dirty="0">
                <a:latin typeface="+mn-ea"/>
              </a:rPr>
              <a:t>阅读、计算、写作</a:t>
            </a:r>
            <a:r>
              <a:rPr lang="en-US" altLang="zh-CN" dirty="0">
                <a:latin typeface="+mn-ea"/>
              </a:rPr>
              <a:t>）</a:t>
            </a:r>
            <a:r>
              <a:rPr lang="zh-CN" altLang="zh-CN" dirty="0">
                <a:latin typeface="+mn-ea"/>
              </a:rPr>
              <a:t>。</a:t>
            </a:r>
            <a:endParaRPr lang="en-US" altLang="zh-CN"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60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60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60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60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6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457200" y="-6127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graphicFrame>
        <p:nvGraphicFramePr>
          <p:cNvPr id="26642" name="Group 18"/>
          <p:cNvGraphicFramePr>
            <a:graphicFrameLocks noGrp="1"/>
          </p:cNvGraphicFramePr>
          <p:nvPr/>
        </p:nvGraphicFramePr>
        <p:xfrm>
          <a:off x="162367" y="1403985"/>
          <a:ext cx="8964488" cy="4925268"/>
        </p:xfrm>
        <a:graphic>
          <a:graphicData uri="http://schemas.openxmlformats.org/drawingml/2006/table">
            <a:tbl>
              <a:tblPr>
                <a:tableStyleId>{69C7853C-536D-4A76-A0AE-DD22124D55A5}</a:tableStyleId>
              </a:tblPr>
              <a:tblGrid>
                <a:gridCol w="2452407">
                  <a:extLst>
                    <a:ext uri="{9D8B030D-6E8A-4147-A177-3AD203B41FA5}">
                      <a16:colId xmlns:a16="http://schemas.microsoft.com/office/drawing/2014/main" val="20000"/>
                    </a:ext>
                  </a:extLst>
                </a:gridCol>
                <a:gridCol w="3524776">
                  <a:extLst>
                    <a:ext uri="{9D8B030D-6E8A-4147-A177-3AD203B41FA5}">
                      <a16:colId xmlns:a16="http://schemas.microsoft.com/office/drawing/2014/main" val="20001"/>
                    </a:ext>
                  </a:extLst>
                </a:gridCol>
                <a:gridCol w="2987305">
                  <a:extLst>
                    <a:ext uri="{9D8B030D-6E8A-4147-A177-3AD203B41FA5}">
                      <a16:colId xmlns:a16="http://schemas.microsoft.com/office/drawing/2014/main" val="20002"/>
                    </a:ext>
                  </a:extLst>
                </a:gridCol>
              </a:tblGrid>
              <a:tr h="438588">
                <a:tc>
                  <a:txBody>
                    <a:bodyPr/>
                    <a:lstStyle/>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pP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0" marR="0" lvl="0" indent="0" algn="ctr" defTabSz="914400" rtl="0" eaLnBrk="1" fontAlgn="base" latinLnBrk="0" hangingPunct="1">
                        <a:lnSpc>
                          <a:spcPct val="120000"/>
                        </a:lnSpc>
                        <a:spcBef>
                          <a:spcPct val="20000"/>
                        </a:spcBef>
                        <a:spcAft>
                          <a:spcPct val="0"/>
                        </a:spcAft>
                        <a:buClrTx/>
                        <a:buSzTx/>
                        <a:buFont typeface="Arial" panose="020B0604020202020204" pitchFamily="34" charset="0"/>
                        <a:buNone/>
                      </a:pPr>
                      <a:r>
                        <a:rPr kumimoji="0" lang="zh-CN" altLang="en-US" sz="2000" u="none" strike="noStrike" cap="none" normalizeH="0" baseline="0" dirty="0">
                          <a:ln>
                            <a:noFill/>
                          </a:ln>
                          <a:effectLst/>
                          <a:latin typeface="+mn-ea"/>
                          <a:ea typeface="+mn-ea"/>
                        </a:rPr>
                        <a:t>优点</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0" marR="0" lvl="0" indent="0" algn="ctr" defTabSz="914400" rtl="0" eaLnBrk="1" fontAlgn="base" latinLnBrk="0" hangingPunct="1">
                        <a:lnSpc>
                          <a:spcPct val="120000"/>
                        </a:lnSpc>
                        <a:spcBef>
                          <a:spcPct val="20000"/>
                        </a:spcBef>
                        <a:spcAft>
                          <a:spcPct val="0"/>
                        </a:spcAft>
                        <a:buClrTx/>
                        <a:buSzTx/>
                        <a:buFont typeface="Arial" panose="020B0604020202020204" pitchFamily="34" charset="0"/>
                        <a:buNone/>
                      </a:pPr>
                      <a:r>
                        <a:rPr kumimoji="0" lang="zh-CN" altLang="en-US" sz="2000" u="none" strike="noStrike" cap="none" normalizeH="0" baseline="0" dirty="0">
                          <a:ln>
                            <a:noFill/>
                          </a:ln>
                          <a:effectLst/>
                          <a:latin typeface="+mn-ea"/>
                          <a:ea typeface="+mn-ea"/>
                        </a:rPr>
                        <a:t>缺点</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extLst>
                  <a:ext uri="{0D108BD9-81ED-4DB2-BD59-A6C34878D82A}">
                    <a16:rowId xmlns:a16="http://schemas.microsoft.com/office/drawing/2014/main" val="10000"/>
                  </a:ext>
                </a:extLst>
              </a:tr>
              <a:tr h="4486680">
                <a:tc>
                  <a:txBody>
                    <a:bodyPr/>
                    <a:lstStyle/>
                    <a:p>
                      <a:pPr marL="167005" marR="0" lvl="0" indent="-167005" algn="l" defTabSz="914400" rtl="0" eaLnBrk="1" fontAlgn="base" latinLnBrk="0" hangingPunct="1">
                        <a:lnSpc>
                          <a:spcPct val="120000"/>
                        </a:lnSpc>
                        <a:spcBef>
                          <a:spcPct val="20000"/>
                        </a:spcBef>
                        <a:spcAft>
                          <a:spcPct val="0"/>
                        </a:spcAft>
                        <a:buClrTx/>
                        <a:buSzTx/>
                        <a:buFont typeface="Arial" panose="020B0604020202020204" pitchFamily="34" charset="0"/>
                        <a:buNone/>
                      </a:pPr>
                      <a:r>
                        <a:rPr lang="zh-CN" altLang="zh-CN" sz="2000" b="1" dirty="0">
                          <a:latin typeface="+mn-ea"/>
                          <a:ea typeface="+mn-ea"/>
                        </a:rPr>
                        <a:t>自我指导学习</a:t>
                      </a:r>
                      <a:endParaRPr lang="en-US" altLang="zh-CN" sz="2000" b="1" dirty="0">
                        <a:latin typeface="+mn-ea"/>
                        <a:ea typeface="+mn-ea"/>
                      </a:endParaRPr>
                    </a:p>
                    <a:p>
                      <a:pPr marL="167005" marR="0" lvl="0" indent="-167005" algn="l" defTabSz="914400" rtl="0" eaLnBrk="1" fontAlgn="base" latinLnBrk="0" hangingPunct="1">
                        <a:lnSpc>
                          <a:spcPct val="120000"/>
                        </a:lnSpc>
                        <a:spcBef>
                          <a:spcPct val="20000"/>
                        </a:spcBef>
                        <a:spcAft>
                          <a:spcPct val="0"/>
                        </a:spcAft>
                        <a:buClrTx/>
                        <a:buSzTx/>
                        <a:buFont typeface="Arial" panose="020B0604020202020204" pitchFamily="34" charset="0"/>
                        <a:buNone/>
                      </a:pPr>
                      <a:r>
                        <a:rPr lang="zh-CN" altLang="en-US" sz="2000" u="sng" dirty="0">
                          <a:latin typeface="+mn-ea"/>
                          <a:ea typeface="+mn-ea"/>
                        </a:rPr>
                        <a:t>雇员</a:t>
                      </a:r>
                      <a:endParaRPr lang="en-US" altLang="zh-CN" sz="2000" u="sng" dirty="0">
                        <a:latin typeface="+mn-ea"/>
                        <a:ea typeface="+mn-ea"/>
                      </a:endParaRPr>
                    </a:p>
                    <a:p>
                      <a:pPr marL="342900" marR="0" lvl="0" indent="-3429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自己全权负责的学习</a:t>
                      </a:r>
                      <a:endParaRPr kumimoji="0" lang="en-US" sz="2000" u="none" strike="noStrike" cap="none" normalizeH="0" baseline="0" dirty="0">
                        <a:ln>
                          <a:noFill/>
                        </a:ln>
                        <a:effectLst/>
                        <a:latin typeface="+mn-ea"/>
                        <a:ea typeface="+mn-ea"/>
                      </a:endParaRPr>
                    </a:p>
                    <a:p>
                      <a:pPr marL="167005" marR="0" lvl="0" indent="-167005"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什么时候学习以及谁将参与到学习过程中来</a:t>
                      </a:r>
                      <a:endParaRPr kumimoji="0" lang="en-US" sz="2000" u="none" strike="noStrike" cap="none" normalizeH="0" baseline="0" dirty="0">
                        <a:ln>
                          <a:noFill/>
                        </a:ln>
                        <a:effectLst/>
                        <a:latin typeface="+mn-ea"/>
                        <a:ea typeface="+mn-ea"/>
                      </a:endParaRPr>
                    </a:p>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pPr>
                      <a:r>
                        <a:rPr lang="zh-CN" altLang="zh-CN" sz="2000" u="sng" dirty="0">
                          <a:latin typeface="+mn-ea"/>
                          <a:ea typeface="+mn-ea"/>
                        </a:rPr>
                        <a:t>培训者只是作为一名辅导者</a:t>
                      </a:r>
                      <a:endParaRPr kumimoji="0" lang="en-US" sz="2000" b="0" i="0" u="sng"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让受训者自行制定学习进度并接受有关学习绩效的反馈</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只需少量培训者</a:t>
                      </a:r>
                      <a:r>
                        <a:rPr lang="en-US" altLang="zh-CN" sz="2000" dirty="0">
                          <a:latin typeface="+mn-ea"/>
                          <a:ea typeface="+mn-ea"/>
                        </a:rPr>
                        <a:t>，</a:t>
                      </a:r>
                      <a:r>
                        <a:rPr lang="zh-CN" altLang="zh-CN" sz="2000" dirty="0">
                          <a:latin typeface="+mn-ea"/>
                          <a:ea typeface="+mn-ea"/>
                        </a:rPr>
                        <a:t>减少了与交通及培训教室安排有关的成本</a:t>
                      </a:r>
                      <a:r>
                        <a:rPr lang="en-US" altLang="zh-CN" sz="2000" dirty="0">
                          <a:latin typeface="+mn-ea"/>
                          <a:ea typeface="+mn-ea"/>
                        </a:rPr>
                        <a:t>，</a:t>
                      </a:r>
                      <a:r>
                        <a:rPr lang="zh-CN" altLang="zh-CN" sz="2000" dirty="0">
                          <a:latin typeface="+mn-ea"/>
                          <a:ea typeface="+mn-ea"/>
                        </a:rPr>
                        <a:t>而且使得在多个地点进行的培训更可行</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提供了来自专家的连贯的培训内容</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使雇员轮流接触到培训材料</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培训者必须愿意自学</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较高的开发成本</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开发时间也比其他类型的培训项目更长</a:t>
                      </a:r>
                      <a:endParaRPr kumimoji="0" lang="en-US" sz="2000" u="none" strike="noStrike" cap="none" normalizeH="0" baseline="0" dirty="0">
                        <a:ln>
                          <a:noFill/>
                        </a:ln>
                        <a:effectLst/>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endParaRPr kumimoji="0" lang="en-US" sz="2000" u="none" strike="noStrike" cap="none" normalizeH="0" baseline="0" dirty="0">
                        <a:ln>
                          <a:noFill/>
                        </a:ln>
                        <a:effectLst/>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457200" y="-15398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647065" y="1283970"/>
            <a:ext cx="8422005" cy="4924425"/>
          </a:xfrm>
        </p:spPr>
        <p:txBody>
          <a:bodyPr/>
          <a:lstStyle/>
          <a:p>
            <a:pPr>
              <a:lnSpc>
                <a:spcPct val="110000"/>
              </a:lnSpc>
            </a:pPr>
            <a:r>
              <a:rPr lang="zh-CN" altLang="zh-CN" sz="2800" dirty="0">
                <a:latin typeface="+mn-ea"/>
              </a:rPr>
              <a:t>开发一个有效的自我指导学习计划有几个必要的步骤</a:t>
            </a:r>
            <a:r>
              <a:rPr lang="en-US" altLang="zh-CN" sz="2800" dirty="0">
                <a:latin typeface="+mn-ea"/>
              </a:rPr>
              <a:t>：</a:t>
            </a:r>
            <a:endParaRPr lang="zh-CN" altLang="zh-CN" sz="2800" dirty="0">
              <a:latin typeface="+mn-ea"/>
            </a:endParaRPr>
          </a:p>
          <a:p>
            <a:pPr lvl="1">
              <a:lnSpc>
                <a:spcPct val="110000"/>
              </a:lnSpc>
            </a:pPr>
            <a:r>
              <a:rPr lang="zh-CN" altLang="zh-CN" sz="2600" dirty="0">
                <a:latin typeface="+mn-ea"/>
              </a:rPr>
              <a:t>进行工作分析以确认工作包括的任务。</a:t>
            </a:r>
          </a:p>
          <a:p>
            <a:pPr lvl="1">
              <a:lnSpc>
                <a:spcPct val="110000"/>
              </a:lnSpc>
            </a:pPr>
            <a:r>
              <a:rPr lang="zh-CN" altLang="zh-CN" sz="2600" dirty="0">
                <a:latin typeface="+mn-ea"/>
              </a:rPr>
              <a:t>列出与任务直接相关的以受训者为中心的学习目标。</a:t>
            </a:r>
          </a:p>
          <a:p>
            <a:pPr lvl="1">
              <a:lnSpc>
                <a:spcPct val="110000"/>
              </a:lnSpc>
            </a:pPr>
            <a:r>
              <a:rPr lang="zh-CN" altLang="zh-CN" sz="2600" dirty="0">
                <a:latin typeface="+mn-ea"/>
              </a:rPr>
              <a:t>开发学习内容</a:t>
            </a:r>
            <a:r>
              <a:rPr lang="en-US" altLang="zh-CN" sz="2600" dirty="0">
                <a:latin typeface="+mn-ea"/>
              </a:rPr>
              <a:t>，</a:t>
            </a:r>
            <a:r>
              <a:rPr lang="zh-CN" altLang="zh-CN" sz="2600" dirty="0">
                <a:latin typeface="+mn-ea"/>
              </a:rPr>
              <a:t>包括提供剧本</a:t>
            </a:r>
            <a:r>
              <a:rPr lang="en-US" altLang="zh-CN" sz="2600" dirty="0">
                <a:latin typeface="+mn-ea"/>
              </a:rPr>
              <a:t>（</a:t>
            </a:r>
            <a:r>
              <a:rPr lang="zh-CN" altLang="zh-CN" sz="2600" dirty="0">
                <a:latin typeface="+mn-ea"/>
              </a:rPr>
              <a:t>录像</a:t>
            </a:r>
            <a:r>
              <a:rPr lang="en-US" altLang="zh-CN" sz="2600" dirty="0">
                <a:latin typeface="+mn-ea"/>
              </a:rPr>
              <a:t>）</a:t>
            </a:r>
            <a:r>
              <a:rPr lang="zh-CN" altLang="zh-CN" sz="2600" dirty="0">
                <a:latin typeface="+mn-ea"/>
              </a:rPr>
              <a:t>或教学视频</a:t>
            </a:r>
            <a:r>
              <a:rPr lang="en-US" altLang="zh-CN" sz="2600" dirty="0">
                <a:latin typeface="+mn-ea"/>
              </a:rPr>
              <a:t>（</a:t>
            </a:r>
            <a:r>
              <a:rPr lang="zh-CN" altLang="zh-CN" sz="2600" dirty="0">
                <a:latin typeface="+mn-ea"/>
              </a:rPr>
              <a:t>用于计算机培训</a:t>
            </a:r>
            <a:r>
              <a:rPr lang="en-US" altLang="zh-CN" sz="2600" dirty="0">
                <a:latin typeface="+mn-ea"/>
              </a:rPr>
              <a:t>）</a:t>
            </a:r>
            <a:r>
              <a:rPr lang="zh-CN" altLang="zh-CN" sz="2600" dirty="0">
                <a:latin typeface="+mn-ea"/>
              </a:rPr>
              <a:t>。</a:t>
            </a:r>
          </a:p>
          <a:p>
            <a:pPr lvl="1">
              <a:lnSpc>
                <a:spcPct val="110000"/>
              </a:lnSpc>
            </a:pPr>
            <a:r>
              <a:rPr lang="zh-CN" altLang="zh-CN" sz="2600" dirty="0">
                <a:latin typeface="+mn-ea"/>
              </a:rPr>
              <a:t>将内容分为若干部分</a:t>
            </a:r>
            <a:r>
              <a:rPr lang="en-US" altLang="zh-CN" sz="2600" dirty="0">
                <a:latin typeface="+mn-ea"/>
              </a:rPr>
              <a:t>（</a:t>
            </a:r>
            <a:r>
              <a:rPr lang="zh-CN" altLang="zh-CN" sz="2600" dirty="0">
                <a:latin typeface="+mn-ea"/>
              </a:rPr>
              <a:t>块</a:t>
            </a:r>
            <a:r>
              <a:rPr lang="en-US" altLang="zh-CN" sz="2600" dirty="0">
                <a:latin typeface="+mn-ea"/>
              </a:rPr>
              <a:t>）</a:t>
            </a:r>
            <a:r>
              <a:rPr lang="zh-CN" altLang="zh-CN" sz="2600" dirty="0">
                <a:latin typeface="+mn-ea"/>
              </a:rPr>
              <a:t>。</a:t>
            </a:r>
          </a:p>
          <a:p>
            <a:pPr lvl="1">
              <a:lnSpc>
                <a:spcPct val="110000"/>
              </a:lnSpc>
            </a:pPr>
            <a:r>
              <a:rPr lang="zh-CN" altLang="zh-CN" sz="2600" dirty="0">
                <a:latin typeface="+mn-ea"/>
              </a:rPr>
              <a:t>开发评估内容</a:t>
            </a:r>
            <a:r>
              <a:rPr lang="en-US" altLang="zh-CN" sz="2600" dirty="0">
                <a:latin typeface="+mn-ea"/>
              </a:rPr>
              <a:t>，</a:t>
            </a:r>
            <a:r>
              <a:rPr lang="zh-CN" altLang="zh-CN" sz="2600" dirty="0">
                <a:latin typeface="+mn-ea"/>
              </a:rPr>
              <a:t>包括对受训者的评估及对自我指导学习内容的评估。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65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65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765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65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65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457349" y="-59055"/>
            <a:ext cx="8229600" cy="1143001"/>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graphicFrame>
        <p:nvGraphicFramePr>
          <p:cNvPr id="132150" name="Group 54"/>
          <p:cNvGraphicFramePr>
            <a:graphicFrameLocks noGrp="1"/>
          </p:cNvGraphicFramePr>
          <p:nvPr/>
        </p:nvGraphicFramePr>
        <p:xfrm>
          <a:off x="107315" y="1268730"/>
          <a:ext cx="9036685" cy="5661025"/>
        </p:xfrm>
        <a:graphic>
          <a:graphicData uri="http://schemas.openxmlformats.org/drawingml/2006/table">
            <a:tbl>
              <a:tblPr>
                <a:tableStyleId>{08FB837D-C827-4EFA-A057-4D05807E0F7C}</a:tableStyleId>
              </a:tblPr>
              <a:tblGrid>
                <a:gridCol w="2386965">
                  <a:extLst>
                    <a:ext uri="{9D8B030D-6E8A-4147-A177-3AD203B41FA5}">
                      <a16:colId xmlns:a16="http://schemas.microsoft.com/office/drawing/2014/main" val="20000"/>
                    </a:ext>
                  </a:extLst>
                </a:gridCol>
                <a:gridCol w="3637280">
                  <a:extLst>
                    <a:ext uri="{9D8B030D-6E8A-4147-A177-3AD203B41FA5}">
                      <a16:colId xmlns:a16="http://schemas.microsoft.com/office/drawing/2014/main" val="20001"/>
                    </a:ext>
                  </a:extLst>
                </a:gridCol>
                <a:gridCol w="3012440">
                  <a:extLst>
                    <a:ext uri="{9D8B030D-6E8A-4147-A177-3AD203B41FA5}">
                      <a16:colId xmlns:a16="http://schemas.microsoft.com/office/drawing/2014/main" val="20002"/>
                    </a:ext>
                  </a:extLst>
                </a:gridCol>
              </a:tblGrid>
              <a:tr h="574040">
                <a:tc>
                  <a:txBody>
                    <a:bodyPr/>
                    <a:lstStyle/>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pP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0" marR="0" lvl="0" indent="0" algn="ctr" defTabSz="914400" rtl="0" eaLnBrk="1" fontAlgn="base" latinLnBrk="0" hangingPunct="1">
                        <a:lnSpc>
                          <a:spcPct val="120000"/>
                        </a:lnSpc>
                        <a:spcBef>
                          <a:spcPct val="20000"/>
                        </a:spcBef>
                        <a:spcAft>
                          <a:spcPct val="0"/>
                        </a:spcAft>
                        <a:buClrTx/>
                        <a:buSzTx/>
                        <a:buFont typeface="Arial" panose="020B0604020202020204" pitchFamily="34" charset="0"/>
                        <a:buNone/>
                      </a:pPr>
                      <a:r>
                        <a:rPr kumimoji="0" lang="zh-CN" altLang="en-US" sz="2000" u="none" strike="noStrike" cap="none" normalizeH="0" baseline="0" dirty="0">
                          <a:ln>
                            <a:noFill/>
                          </a:ln>
                          <a:effectLst/>
                          <a:latin typeface="+mn-ea"/>
                          <a:ea typeface="+mn-ea"/>
                        </a:rPr>
                        <a:t>优点</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0" marR="0" lvl="0" indent="0" algn="ctr" defTabSz="914400" rtl="0" eaLnBrk="1" fontAlgn="base" latinLnBrk="0" hangingPunct="1">
                        <a:lnSpc>
                          <a:spcPct val="120000"/>
                        </a:lnSpc>
                        <a:spcBef>
                          <a:spcPct val="20000"/>
                        </a:spcBef>
                        <a:spcAft>
                          <a:spcPct val="0"/>
                        </a:spcAft>
                        <a:buClrTx/>
                        <a:buSzTx/>
                        <a:buFont typeface="Arial" panose="020B0604020202020204" pitchFamily="34" charset="0"/>
                        <a:buNone/>
                      </a:pPr>
                      <a:r>
                        <a:rPr kumimoji="0" lang="zh-CN" altLang="en-US" sz="2000" u="none" strike="noStrike" cap="none" normalizeH="0" baseline="0" dirty="0">
                          <a:ln>
                            <a:noFill/>
                          </a:ln>
                          <a:effectLst/>
                          <a:latin typeface="+mn-ea"/>
                          <a:ea typeface="+mn-ea"/>
                        </a:rPr>
                        <a:t>缺点</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extLst>
                  <a:ext uri="{0D108BD9-81ED-4DB2-BD59-A6C34878D82A}">
                    <a16:rowId xmlns:a16="http://schemas.microsoft.com/office/drawing/2014/main" val="10000"/>
                  </a:ext>
                </a:extLst>
              </a:tr>
              <a:tr h="5086985">
                <a:tc>
                  <a:txBody>
                    <a:bodyPr/>
                    <a:lstStyle/>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pPr>
                      <a:r>
                        <a:rPr kumimoji="0" lang="zh-CN" altLang="zh-CN" sz="2000" b="1" kern="1200" dirty="0">
                          <a:effectLst/>
                          <a:latin typeface="+mn-ea"/>
                          <a:ea typeface="+mn-ea"/>
                        </a:rPr>
                        <a:t>师带徒</a:t>
                      </a:r>
                      <a:endParaRPr kumimoji="0" lang="en-US" altLang="zh-CN" sz="2000" b="1" kern="1200" dirty="0">
                        <a:effectLst/>
                        <a:latin typeface="+mn-ea"/>
                        <a:ea typeface="+mn-ea"/>
                      </a:endParaRPr>
                    </a:p>
                    <a:p>
                      <a:pPr marL="0" marR="0" lvl="0" indent="0" algn="l" defTabSz="914400" rtl="0" eaLnBrk="1" fontAlgn="base" latinLnBrk="0" hangingPunct="1">
                        <a:lnSpc>
                          <a:spcPct val="120000"/>
                        </a:lnSpc>
                        <a:spcBef>
                          <a:spcPct val="20000"/>
                        </a:spcBef>
                        <a:spcAft>
                          <a:spcPct val="0"/>
                        </a:spcAft>
                        <a:buClrTx/>
                        <a:buSzTx/>
                        <a:buFont typeface="Arial" panose="020B0604020202020204" pitchFamily="34" charset="0"/>
                        <a:buNone/>
                      </a:pPr>
                      <a:r>
                        <a:rPr kumimoji="0" lang="zh-CN" altLang="zh-CN" sz="2000" kern="1200" dirty="0">
                          <a:effectLst/>
                          <a:latin typeface="+mn-ea"/>
                          <a:ea typeface="+mn-ea"/>
                        </a:rPr>
                        <a:t>是一种既包括现场培训又包括课堂培训的工作</a:t>
                      </a:r>
                      <a:r>
                        <a:rPr kumimoji="0" lang="en-US" altLang="zh-CN" sz="2000" kern="1200" dirty="0">
                          <a:effectLst/>
                          <a:latin typeface="+mn-ea"/>
                          <a:ea typeface="+mn-ea"/>
                        </a:rPr>
                        <a:t>—</a:t>
                      </a:r>
                      <a:r>
                        <a:rPr kumimoji="0" lang="zh-CN" altLang="zh-CN" sz="2000" kern="1200" dirty="0">
                          <a:effectLst/>
                          <a:latin typeface="+mn-ea"/>
                          <a:ea typeface="+mn-ea"/>
                        </a:rPr>
                        <a:t>学习培训方法</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学习者在学习的同时获得收入</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有效的学习经历</a:t>
                      </a:r>
                      <a:r>
                        <a:rPr lang="en-US" altLang="zh-CN" sz="2000" dirty="0">
                          <a:latin typeface="+mn-ea"/>
                          <a:ea typeface="+mn-ea"/>
                        </a:rPr>
                        <a:t>，</a:t>
                      </a:r>
                      <a:r>
                        <a:rPr lang="zh-CN" altLang="zh-CN" sz="2000" dirty="0">
                          <a:latin typeface="+mn-ea"/>
                          <a:ea typeface="+mn-ea"/>
                        </a:rPr>
                        <a:t>其中指出了为什么及如何执行一项任务。</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培训结束后将受训者吸纳为全职雇员</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kumimoji="0" lang="zh-CN" altLang="zh-CN" sz="2000" kern="1200" dirty="0">
                          <a:effectLst/>
                          <a:latin typeface="+mn-ea"/>
                          <a:ea typeface="+mn-ea"/>
                        </a:rPr>
                        <a:t>能够满足特殊的商业培训需求并且有助于吸引有能力的雇员</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tc>
                  <a:txBody>
                    <a:bodyPr/>
                    <a:lstStyle/>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lang="zh-CN" altLang="zh-CN" sz="2000" dirty="0">
                          <a:latin typeface="+mn-ea"/>
                          <a:ea typeface="+mn-ea"/>
                        </a:rPr>
                        <a:t>成本很高</a:t>
                      </a:r>
                      <a:endParaRPr lang="en-US" altLang="zh-CN" sz="2000" dirty="0">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kumimoji="0" lang="zh-CN" altLang="zh-CN" sz="2000" kern="1200" dirty="0">
                          <a:effectLst/>
                          <a:latin typeface="+mn-ea"/>
                          <a:ea typeface="+mn-ea"/>
                        </a:rPr>
                        <a:t>管理者与熟练工人为完成师带徒项目必须付出时间</a:t>
                      </a:r>
                      <a:endParaRPr kumimoji="0" lang="en-US" altLang="zh-CN" sz="2000" kern="1200" dirty="0">
                        <a:effectLst/>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kumimoji="0" lang="zh-CN" altLang="zh-CN" sz="2000" kern="1200" dirty="0">
                          <a:effectLst/>
                          <a:latin typeface="+mn-ea"/>
                          <a:ea typeface="+mn-ea"/>
                        </a:rPr>
                        <a:t>限制了少数族裔和女性的参与</a:t>
                      </a:r>
                      <a:endParaRPr kumimoji="0" lang="en-US" altLang="zh-CN" sz="2000" kern="1200" dirty="0">
                        <a:effectLst/>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kumimoji="0" lang="zh-CN" altLang="zh-CN" sz="2000" kern="1200" dirty="0">
                          <a:effectLst/>
                          <a:latin typeface="+mn-ea"/>
                          <a:ea typeface="+mn-ea"/>
                        </a:rPr>
                        <a:t>无法保证培训结束后还有空缺职位</a:t>
                      </a:r>
                      <a:endParaRPr kumimoji="0" lang="en-US" altLang="zh-CN" sz="2000" kern="1200" dirty="0">
                        <a:effectLst/>
                        <a:latin typeface="+mn-ea"/>
                        <a:ea typeface="+mn-ea"/>
                      </a:endParaRPr>
                    </a:p>
                    <a:p>
                      <a:pPr marL="228600" marR="0" lvl="0" indent="-228600" algn="l" defTabSz="914400" rtl="0" eaLnBrk="1" fontAlgn="base" latinLnBrk="0" hangingPunct="1">
                        <a:lnSpc>
                          <a:spcPct val="120000"/>
                        </a:lnSpc>
                        <a:spcBef>
                          <a:spcPct val="20000"/>
                        </a:spcBef>
                        <a:spcAft>
                          <a:spcPct val="0"/>
                        </a:spcAft>
                        <a:buClrTx/>
                        <a:buSzTx/>
                        <a:buFont typeface="Arial" panose="020B0604020202020204" pitchFamily="34" charset="0"/>
                        <a:buChar char="•"/>
                      </a:pPr>
                      <a:r>
                        <a:rPr kumimoji="0" lang="zh-CN" altLang="zh-CN" sz="2000" kern="1200" dirty="0">
                          <a:effectLst/>
                          <a:latin typeface="+mn-ea"/>
                          <a:ea typeface="+mn-ea"/>
                        </a:rPr>
                        <a:t>只针对受训者进行某一技艺或工作的培训</a:t>
                      </a:r>
                      <a:endParaRPr kumimoji="0" lang="en-US" sz="2000" b="0" i="0" u="none" strike="noStrike" cap="none" normalizeH="0" baseline="0" dirty="0">
                        <a:ln>
                          <a:noFill/>
                        </a:ln>
                        <a:solidFill>
                          <a:schemeClr val="tx1"/>
                        </a:solidFill>
                        <a:effectLst/>
                        <a:latin typeface="+mn-ea"/>
                        <a:ea typeface="+mn-ea"/>
                        <a:cs typeface="Arial" panose="020B0604020202020204" pitchFamily="34" charset="0"/>
                      </a:endParaRPr>
                    </a:p>
                  </a:txBody>
                  <a:tcPr horzOverflow="overflow"/>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272415" y="-187642"/>
            <a:ext cx="8229600" cy="1143000"/>
          </a:xfrm>
        </p:spPr>
        <p:txBody>
          <a:bodyPr/>
          <a:lstStyle/>
          <a:p>
            <a:r>
              <a:rPr lang="en-IN" sz="3800" dirty="0"/>
              <a:t> </a:t>
            </a:r>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678180" y="1302703"/>
            <a:ext cx="8229600" cy="4779962"/>
          </a:xfrm>
        </p:spPr>
        <p:txBody>
          <a:bodyPr/>
          <a:lstStyle/>
          <a:p>
            <a:pPr marL="357505" indent="-357505">
              <a:lnSpc>
                <a:spcPct val="120000"/>
              </a:lnSpc>
              <a:buFont typeface="Wingdings" panose="05000000000000000000" charset="0"/>
              <a:buChar char="l"/>
            </a:pPr>
            <a:r>
              <a:rPr lang="zh-CN" altLang="zh-CN" sz="3200" dirty="0">
                <a:latin typeface="+mn-ea"/>
              </a:rPr>
              <a:t>仿真模拟</a:t>
            </a:r>
            <a:endParaRPr lang="en-US" altLang="zh-CN" sz="3200" dirty="0">
              <a:latin typeface="+mn-ea"/>
            </a:endParaRPr>
          </a:p>
          <a:p>
            <a:pPr marL="712470" lvl="1" indent="-392430">
              <a:lnSpc>
                <a:spcPct val="120000"/>
              </a:lnSpc>
              <a:buFont typeface="Wingdings" panose="05000000000000000000" charset="0"/>
              <a:buChar char="l"/>
            </a:pPr>
            <a:r>
              <a:rPr lang="zh-CN" altLang="zh-CN" sz="2800" dirty="0">
                <a:latin typeface="+mn-ea"/>
              </a:rPr>
              <a:t>体现真实生活场景的培训方法</a:t>
            </a:r>
            <a:endParaRPr lang="en-US" altLang="zh-CN" sz="2800" dirty="0">
              <a:latin typeface="+mn-ea"/>
            </a:endParaRPr>
          </a:p>
          <a:p>
            <a:pPr marL="712470" lvl="1" indent="-392430">
              <a:lnSpc>
                <a:spcPct val="120000"/>
              </a:lnSpc>
              <a:buFont typeface="Wingdings" panose="05000000000000000000" charset="0"/>
              <a:buChar char="l"/>
            </a:pPr>
            <a:r>
              <a:rPr lang="zh-CN" altLang="zh-CN" sz="2800" dirty="0">
                <a:latin typeface="+mn-ea"/>
              </a:rPr>
              <a:t>受训者的决策结果能反映出如果他在某个工作岗位上工作会发生的真实情况</a:t>
            </a:r>
          </a:p>
          <a:p>
            <a:pPr marL="712470" lvl="1" indent="-392430">
              <a:lnSpc>
                <a:spcPct val="120000"/>
              </a:lnSpc>
              <a:buFont typeface="Wingdings" panose="05000000000000000000" charset="0"/>
              <a:buChar char="l"/>
            </a:pPr>
            <a:r>
              <a:rPr lang="zh-CN" altLang="zh-CN" sz="2800" dirty="0">
                <a:latin typeface="+mn-ea"/>
              </a:rPr>
              <a:t>雇员在工作中所使用的实际设备的复制品。</a:t>
            </a:r>
          </a:p>
          <a:p>
            <a:pPr marL="712470" lvl="1" indent="-392430">
              <a:lnSpc>
                <a:spcPct val="120000"/>
              </a:lnSpc>
              <a:buFont typeface="Wingdings" panose="05000000000000000000" charset="0"/>
              <a:buChar char="l"/>
            </a:pPr>
            <a:r>
              <a:rPr lang="zh-CN" altLang="zh-CN" sz="2800" dirty="0">
                <a:latin typeface="+mn-ea"/>
              </a:rPr>
              <a:t>常被用来传授生产和加工技能以及管理和人际关系技能</a:t>
            </a:r>
            <a:endParaRPr lang="en-IN" sz="2800" dirty="0">
              <a:latin typeface="+mn-ea"/>
            </a:endParaRPr>
          </a:p>
        </p:txBody>
      </p:sp>
      <p:sp>
        <p:nvSpPr>
          <p:cNvPr id="29699" name="Content Placeholder 2"/>
          <p:cNvSpPr/>
          <p:nvPr/>
        </p:nvSpPr>
        <p:spPr bwMode="auto">
          <a:xfrm>
            <a:off x="468313" y="1628775"/>
            <a:ext cx="8229600" cy="4924425"/>
          </a:xfrm>
          <a:prstGeom prst="rect">
            <a:avLst/>
          </a:prstGeom>
          <a:noFill/>
          <a:ln w="9525">
            <a:noFill/>
            <a:miter lim="800000"/>
          </a:ln>
        </p:spPr>
        <p:txBody>
          <a:bodyPr/>
          <a:lstStyle/>
          <a:p>
            <a:pPr marL="342900" indent="-342900">
              <a:spcBef>
                <a:spcPct val="20000"/>
              </a:spcBef>
              <a:buFont typeface="Arial" panose="020B0604020202020204" pitchFamily="34" charset="0"/>
              <a:buChar char="•"/>
            </a:pPr>
            <a:endParaRPr lang="en-IN" sz="2400">
              <a:latin typeface="Calibri" panose="020F05020202040302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69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69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69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6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457200" y="-86042"/>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30722" name="Content Placeholder 2"/>
          <p:cNvSpPr>
            <a:spLocks noGrp="1"/>
          </p:cNvSpPr>
          <p:nvPr>
            <p:ph idx="4294967295"/>
          </p:nvPr>
        </p:nvSpPr>
        <p:spPr>
          <a:xfrm>
            <a:off x="693098" y="1309370"/>
            <a:ext cx="8820472" cy="4924425"/>
          </a:xfrm>
        </p:spPr>
        <p:txBody>
          <a:bodyPr/>
          <a:lstStyle/>
          <a:p>
            <a:pPr>
              <a:lnSpc>
                <a:spcPct val="120000"/>
              </a:lnSpc>
              <a:buFont typeface="Wingdings" panose="05000000000000000000" charset="0"/>
              <a:buChar char="l"/>
            </a:pPr>
            <a:r>
              <a:rPr lang="zh-CN" altLang="zh-CN" sz="2800" dirty="0">
                <a:latin typeface="+mn-ea"/>
              </a:rPr>
              <a:t>案例研究</a:t>
            </a:r>
            <a:endParaRPr lang="en-US" altLang="zh-CN" sz="2800" dirty="0">
              <a:latin typeface="+mn-ea"/>
            </a:endParaRPr>
          </a:p>
          <a:p>
            <a:pPr lvl="1">
              <a:lnSpc>
                <a:spcPct val="120000"/>
              </a:lnSpc>
            </a:pPr>
            <a:r>
              <a:rPr lang="zh-CN" altLang="zh-CN" sz="2800" dirty="0">
                <a:latin typeface="+mn-ea"/>
              </a:rPr>
              <a:t>是关于雇员或组织如何应对困难情形的描述</a:t>
            </a:r>
            <a:endParaRPr lang="en-US" altLang="zh-CN" sz="2800" dirty="0">
              <a:latin typeface="+mn-ea"/>
            </a:endParaRPr>
          </a:p>
          <a:p>
            <a:pPr lvl="1">
              <a:lnSpc>
                <a:spcPct val="120000"/>
              </a:lnSpc>
            </a:pPr>
            <a:r>
              <a:rPr lang="zh-CN" altLang="zh-CN" sz="2800" dirty="0">
                <a:latin typeface="+mn-ea"/>
              </a:rPr>
              <a:t>要求受训者</a:t>
            </a:r>
            <a:r>
              <a:rPr lang="zh-CN" altLang="en-US" sz="2800" dirty="0">
                <a:latin typeface="+mn-ea"/>
              </a:rPr>
              <a:t>：</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分析评价他们所采取的行动</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指出正确的行为</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提出其他可能的处理方式</a:t>
            </a:r>
            <a:endParaRPr lang="en-US" altLang="zh-CN" sz="2400" dirty="0">
              <a:latin typeface="+mn-ea"/>
            </a:endParaRPr>
          </a:p>
          <a:p>
            <a:pPr lvl="1">
              <a:lnSpc>
                <a:spcPct val="120000"/>
              </a:lnSpc>
            </a:pPr>
            <a:r>
              <a:rPr lang="zh-CN" altLang="zh-CN" sz="2800" dirty="0">
                <a:latin typeface="+mn-ea"/>
              </a:rPr>
              <a:t>一个基本假设</a:t>
            </a:r>
            <a:r>
              <a:rPr lang="zh-CN" altLang="en-US" sz="2800" dirty="0">
                <a:latin typeface="+mn-ea"/>
              </a:rPr>
              <a:t>，</a:t>
            </a:r>
            <a:r>
              <a:rPr lang="zh-CN" altLang="zh-CN" sz="2800" dirty="0">
                <a:latin typeface="+mn-ea"/>
              </a:rPr>
              <a:t>雇员能够在必要时回忆起并应用这些知识与技能</a:t>
            </a:r>
            <a:r>
              <a:rPr lang="zh-CN" altLang="en-US" sz="2800" dirty="0">
                <a:latin typeface="+mn-ea"/>
              </a:rPr>
              <a:t>是：</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不断发现的过程中进行学习</a:t>
            </a:r>
            <a:endParaRPr lang="en-IN" sz="24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2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72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2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2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72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72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72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457200" y="-87312"/>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31746" name="Content Placeholder 2"/>
          <p:cNvSpPr>
            <a:spLocks noGrp="1"/>
          </p:cNvSpPr>
          <p:nvPr>
            <p:ph idx="4294967295"/>
          </p:nvPr>
        </p:nvSpPr>
        <p:spPr>
          <a:xfrm>
            <a:off x="457200" y="1334135"/>
            <a:ext cx="8229600" cy="4924425"/>
          </a:xfrm>
        </p:spPr>
        <p:txBody>
          <a:bodyPr/>
          <a:lstStyle/>
          <a:p>
            <a:pPr marL="548005" lvl="1" indent="357505">
              <a:lnSpc>
                <a:spcPct val="120000"/>
              </a:lnSpc>
            </a:pPr>
            <a:r>
              <a:rPr lang="zh-CN" altLang="zh-CN" sz="2800" dirty="0">
                <a:latin typeface="+mn-ea"/>
              </a:rPr>
              <a:t>适合开发高级智力技能</a:t>
            </a:r>
            <a:endParaRPr lang="en-US" altLang="zh-CN" sz="2800" dirty="0">
              <a:latin typeface="+mn-ea"/>
            </a:endParaRPr>
          </a:p>
          <a:p>
            <a:pPr marL="548005" lvl="1" indent="357505">
              <a:lnSpc>
                <a:spcPct val="120000"/>
              </a:lnSpc>
            </a:pPr>
            <a:r>
              <a:rPr lang="zh-CN" altLang="zh-CN" sz="2800" dirty="0">
                <a:latin typeface="+mn-ea"/>
              </a:rPr>
              <a:t>学习者必须愿意并且能够分析案例</a:t>
            </a:r>
            <a:r>
              <a:rPr lang="en-US" altLang="zh-CN" sz="2800" dirty="0">
                <a:latin typeface="+mn-ea"/>
              </a:rPr>
              <a:t>，</a:t>
            </a:r>
            <a:r>
              <a:rPr lang="zh-CN" altLang="zh-CN" sz="2800" dirty="0">
                <a:latin typeface="+mn-ea"/>
              </a:rPr>
              <a:t>然后进行沟通并维护自己的立场</a:t>
            </a:r>
            <a:endParaRPr lang="en-US" altLang="zh-CN" sz="2800" dirty="0">
              <a:latin typeface="+mn-ea"/>
            </a:endParaRPr>
          </a:p>
          <a:p>
            <a:pPr marL="548005" lvl="1" indent="357505">
              <a:lnSpc>
                <a:spcPct val="120000"/>
              </a:lnSpc>
            </a:pPr>
            <a:r>
              <a:rPr lang="zh-CN" altLang="zh-CN" sz="2800" dirty="0">
                <a:latin typeface="+mn-ea"/>
              </a:rPr>
              <a:t>与受训者将会遇到的工作情况或问题无关</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4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4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773" y="-112077"/>
            <a:ext cx="8363272"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7—5</a:t>
            </a:r>
            <a:r>
              <a:rPr lang="zh-CN" altLang="zh-CN" b="1" dirty="0">
                <a:latin typeface="华文新魏" panose="02010800040101010101" pitchFamily="2" charset="-122"/>
                <a:ea typeface="华文新魏" panose="02010800040101010101" pitchFamily="2" charset="-122"/>
              </a:rPr>
              <a:t>案例编写的过程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251520" y="1305840"/>
          <a:ext cx="8568952" cy="4896540"/>
        </p:xfrm>
        <a:graphic>
          <a:graphicData uri="http://schemas.openxmlformats.org/drawingml/2006/table">
            <a:tbl>
              <a:tblPr firstRow="1" firstCol="1" bandRow="1">
                <a:tableStyleId>{00A15C55-8517-42AA-B614-E9B94910E393}</a:tableStyleId>
              </a:tblPr>
              <a:tblGrid>
                <a:gridCol w="8568952">
                  <a:extLst>
                    <a:ext uri="{9D8B030D-6E8A-4147-A177-3AD203B41FA5}">
                      <a16:colId xmlns:a16="http://schemas.microsoft.com/office/drawing/2014/main" val="20000"/>
                    </a:ext>
                  </a:extLst>
                </a:gridCol>
              </a:tblGrid>
              <a:tr h="979308">
                <a:tc>
                  <a:txBody>
                    <a:bodyPr/>
                    <a:lstStyle/>
                    <a:p>
                      <a:pPr>
                        <a:lnSpc>
                          <a:spcPct val="120000"/>
                        </a:lnSpc>
                        <a:spcAft>
                          <a:spcPts val="0"/>
                        </a:spcAft>
                      </a:pPr>
                      <a:r>
                        <a:rPr lang="en-US" sz="2000" dirty="0">
                          <a:effectLst/>
                        </a:rPr>
                        <a:t>1.</a:t>
                      </a:r>
                      <a:r>
                        <a:rPr lang="zh-CN" sz="2000" dirty="0">
                          <a:effectLst/>
                        </a:rPr>
                        <a:t>选择一个事件。</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979308">
                <a:tc>
                  <a:txBody>
                    <a:bodyPr/>
                    <a:lstStyle/>
                    <a:p>
                      <a:pPr>
                        <a:lnSpc>
                          <a:spcPct val="120000"/>
                        </a:lnSpc>
                        <a:spcAft>
                          <a:spcPts val="0"/>
                        </a:spcAft>
                      </a:pPr>
                      <a:r>
                        <a:rPr lang="en-US" sz="2000" dirty="0">
                          <a:effectLst/>
                        </a:rPr>
                        <a:t>2.</a:t>
                      </a:r>
                      <a:r>
                        <a:rPr lang="zh-CN" sz="2000" dirty="0">
                          <a:effectLst/>
                        </a:rPr>
                        <a:t>收集相关信息。</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979308">
                <a:tc>
                  <a:txBody>
                    <a:bodyPr/>
                    <a:lstStyle/>
                    <a:p>
                      <a:pPr>
                        <a:lnSpc>
                          <a:spcPct val="120000"/>
                        </a:lnSpc>
                        <a:spcAft>
                          <a:spcPts val="0"/>
                        </a:spcAft>
                      </a:pPr>
                      <a:r>
                        <a:rPr lang="en-US" sz="2000">
                          <a:effectLst/>
                        </a:rPr>
                        <a:t>3.</a:t>
                      </a:r>
                      <a:r>
                        <a:rPr lang="zh-CN" sz="2000">
                          <a:effectLst/>
                        </a:rPr>
                        <a:t>准备有关事件的概括性描述。</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979308">
                <a:tc>
                  <a:txBody>
                    <a:bodyPr/>
                    <a:lstStyle/>
                    <a:p>
                      <a:pPr>
                        <a:lnSpc>
                          <a:spcPct val="120000"/>
                        </a:lnSpc>
                        <a:spcAft>
                          <a:spcPts val="0"/>
                        </a:spcAft>
                      </a:pPr>
                      <a:r>
                        <a:rPr lang="en-US" sz="2000" dirty="0">
                          <a:effectLst/>
                        </a:rPr>
                        <a:t>4.</a:t>
                      </a:r>
                      <a:r>
                        <a:rPr lang="zh-CN" sz="2000" dirty="0">
                          <a:effectLst/>
                        </a:rPr>
                        <a:t>决定管理事项。</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979308">
                <a:tc>
                  <a:txBody>
                    <a:bodyPr/>
                    <a:lstStyle/>
                    <a:p>
                      <a:pPr>
                        <a:lnSpc>
                          <a:spcPct val="120000"/>
                        </a:lnSpc>
                        <a:spcAft>
                          <a:spcPts val="0"/>
                        </a:spcAft>
                      </a:pPr>
                      <a:r>
                        <a:rPr lang="en-US" sz="2000" dirty="0">
                          <a:effectLst/>
                        </a:rPr>
                        <a:t>5.</a:t>
                      </a:r>
                      <a:r>
                        <a:rPr lang="zh-CN" sz="2000" dirty="0">
                          <a:effectLst/>
                        </a:rPr>
                        <a:t>准备案例资料。</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3" name="Title 1"/>
          <p:cNvSpPr>
            <a:spLocks noGrp="1"/>
          </p:cNvSpPr>
          <p:nvPr>
            <p:ph type="title" idx="4294967295"/>
          </p:nvPr>
        </p:nvSpPr>
        <p:spPr>
          <a:xfrm>
            <a:off x="395605" y="-7905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33794" name="Content Placeholder 2"/>
          <p:cNvSpPr>
            <a:spLocks noGrp="1"/>
          </p:cNvSpPr>
          <p:nvPr>
            <p:ph idx="4294967295"/>
          </p:nvPr>
        </p:nvSpPr>
        <p:spPr>
          <a:xfrm>
            <a:off x="395536" y="1275715"/>
            <a:ext cx="8748464" cy="5229225"/>
          </a:xfrm>
        </p:spPr>
        <p:txBody>
          <a:bodyPr/>
          <a:lstStyle/>
          <a:p>
            <a:pPr marL="365760" indent="-365760">
              <a:lnSpc>
                <a:spcPct val="120000"/>
              </a:lnSpc>
              <a:buFont typeface="Wingdings" panose="05000000000000000000" charset="0"/>
              <a:buChar char="l"/>
            </a:pPr>
            <a:r>
              <a:rPr lang="zh-CN" altLang="zh-CN" sz="3200" dirty="0">
                <a:latin typeface="+mn-ea"/>
              </a:rPr>
              <a:t>商业游戏</a:t>
            </a:r>
            <a:r>
              <a:rPr lang="zh-CN" altLang="en-US" sz="3200" dirty="0">
                <a:latin typeface="+mn-ea"/>
              </a:rPr>
              <a:t>：</a:t>
            </a:r>
            <a:endParaRPr lang="en-US" altLang="zh-CN" sz="3200" dirty="0">
              <a:latin typeface="+mn-ea"/>
            </a:endParaRPr>
          </a:p>
          <a:p>
            <a:pPr lvl="1">
              <a:lnSpc>
                <a:spcPct val="120000"/>
              </a:lnSpc>
              <a:buFont typeface="Wingdings" panose="05000000000000000000" charset="0"/>
              <a:buChar char="l"/>
            </a:pPr>
            <a:r>
              <a:rPr lang="zh-CN" altLang="zh-CN" sz="2800" dirty="0">
                <a:latin typeface="+mn-ea"/>
              </a:rPr>
              <a:t>要求受训者收集信息</a:t>
            </a:r>
            <a:r>
              <a:rPr lang="en-US" altLang="zh-CN" sz="2800" dirty="0">
                <a:latin typeface="+mn-ea"/>
              </a:rPr>
              <a:t>，</a:t>
            </a:r>
            <a:r>
              <a:rPr lang="zh-CN" altLang="zh-CN" sz="2800" dirty="0">
                <a:latin typeface="+mn-ea"/>
              </a:rPr>
              <a:t>对其进行分析并做出决策。</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主要用于管理技能的开发</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仿照了商业的竞争常态。</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展示对知识、技能或行为的理解或应用</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有几种可选的行为课程可以提供给受训者</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规则限制了参与者的行为</a:t>
            </a:r>
            <a:r>
              <a:rPr lang="zh-CN" altLang="en-US" sz="2800" dirty="0">
                <a:latin typeface="+mn-ea"/>
              </a:rPr>
              <a:t>。</a:t>
            </a:r>
            <a:endParaRPr lang="zh-CN" altLang="zh-C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79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79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79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79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794">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379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73363" y="6033"/>
            <a:ext cx="8363272"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7—6</a:t>
            </a:r>
            <a:r>
              <a:rPr lang="zh-CN" altLang="zh-CN" b="1" dirty="0">
                <a:latin typeface="华文新魏" panose="02010800040101010101" pitchFamily="2" charset="-122"/>
                <a:ea typeface="华文新魏" panose="02010800040101010101" pitchFamily="2" charset="-122"/>
              </a:rPr>
              <a:t>汇报中回答的问题</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61732" y="1359560"/>
          <a:ext cx="8820100" cy="5229200"/>
        </p:xfrm>
        <a:graphic>
          <a:graphicData uri="http://schemas.openxmlformats.org/drawingml/2006/table">
            <a:tbl>
              <a:tblPr firstRow="1" firstCol="1" bandRow="1">
                <a:tableStyleId>{7DF18680-E054-41AD-8BC1-D1AEF772440D}</a:tableStyleId>
              </a:tblPr>
              <a:tblGrid>
                <a:gridCol w="8820100">
                  <a:extLst>
                    <a:ext uri="{9D8B030D-6E8A-4147-A177-3AD203B41FA5}">
                      <a16:colId xmlns:a16="http://schemas.microsoft.com/office/drawing/2014/main" val="20000"/>
                    </a:ext>
                  </a:extLst>
                </a:gridCol>
              </a:tblGrid>
              <a:tr h="1045840">
                <a:tc>
                  <a:txBody>
                    <a:bodyPr/>
                    <a:lstStyle/>
                    <a:p>
                      <a:pPr>
                        <a:lnSpc>
                          <a:spcPct val="120000"/>
                        </a:lnSpc>
                        <a:spcAft>
                          <a:spcPts val="0"/>
                        </a:spcAft>
                      </a:pPr>
                      <a:r>
                        <a:rPr lang="zh-CN" sz="2000" dirty="0">
                          <a:effectLst/>
                        </a:rPr>
                        <a:t>游戏中的分数是怎样影响你的行为和你们团队的行为的</a:t>
                      </a:r>
                      <a:r>
                        <a:rPr lang="en-US" sz="2000" dirty="0">
                          <a:effectLst/>
                        </a:rPr>
                        <a:t>?</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1045840">
                <a:tc>
                  <a:txBody>
                    <a:bodyPr/>
                    <a:lstStyle/>
                    <a:p>
                      <a:pPr>
                        <a:lnSpc>
                          <a:spcPct val="120000"/>
                        </a:lnSpc>
                        <a:spcAft>
                          <a:spcPts val="0"/>
                        </a:spcAft>
                      </a:pPr>
                      <a:r>
                        <a:rPr lang="zh-CN" sz="2000" dirty="0">
                          <a:effectLst/>
                        </a:rPr>
                        <a:t>从游戏中你学到了什么</a:t>
                      </a:r>
                      <a:r>
                        <a:rPr lang="en-US" sz="2000" dirty="0">
                          <a:effectLst/>
                        </a:rPr>
                        <a:t>?</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045840">
                <a:tc>
                  <a:txBody>
                    <a:bodyPr/>
                    <a:lstStyle/>
                    <a:p>
                      <a:pPr>
                        <a:lnSpc>
                          <a:spcPct val="120000"/>
                        </a:lnSpc>
                        <a:spcAft>
                          <a:spcPts val="0"/>
                        </a:spcAft>
                      </a:pPr>
                      <a:r>
                        <a:rPr lang="zh-CN" sz="2000">
                          <a:effectLst/>
                        </a:rPr>
                        <a:t>游戏的哪些方面使你想到了现实工作中的情况</a:t>
                      </a:r>
                      <a:r>
                        <a:rPr lang="en-US" sz="2000">
                          <a:effectLst/>
                        </a:rPr>
                        <a:t>?</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1045840">
                <a:tc>
                  <a:txBody>
                    <a:bodyPr/>
                    <a:lstStyle/>
                    <a:p>
                      <a:pPr>
                        <a:lnSpc>
                          <a:spcPct val="120000"/>
                        </a:lnSpc>
                        <a:spcAft>
                          <a:spcPts val="0"/>
                        </a:spcAft>
                      </a:pPr>
                      <a:r>
                        <a:rPr lang="zh-CN" sz="2000">
                          <a:effectLst/>
                        </a:rPr>
                        <a:t>这个游戏与你的工作有怎样的联系</a:t>
                      </a:r>
                      <a:r>
                        <a:rPr lang="en-US" sz="2000">
                          <a:effectLst/>
                        </a:rPr>
                        <a:t>?</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1045840">
                <a:tc>
                  <a:txBody>
                    <a:bodyPr/>
                    <a:lstStyle/>
                    <a:p>
                      <a:pPr>
                        <a:lnSpc>
                          <a:spcPct val="120000"/>
                        </a:lnSpc>
                        <a:spcAft>
                          <a:spcPts val="0"/>
                        </a:spcAft>
                      </a:pPr>
                      <a:r>
                        <a:rPr lang="zh-CN" sz="2000" dirty="0">
                          <a:effectLst/>
                        </a:rPr>
                        <a:t>从游戏中你学到了哪些计划在工作中应用的技能</a:t>
                      </a:r>
                      <a:r>
                        <a:rPr lang="en-US" sz="2000" dirty="0">
                          <a:effectLst/>
                        </a:rPr>
                        <a:t>?</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1" name="Title 1"/>
          <p:cNvSpPr>
            <a:spLocks noGrp="1"/>
          </p:cNvSpPr>
          <p:nvPr>
            <p:ph type="title" idx="4294967295"/>
          </p:nvPr>
        </p:nvSpPr>
        <p:spPr>
          <a:xfrm>
            <a:off x="457200" y="-12096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35842" name="Content Placeholder 2"/>
          <p:cNvSpPr>
            <a:spLocks noGrp="1"/>
          </p:cNvSpPr>
          <p:nvPr>
            <p:ph idx="4294967295"/>
          </p:nvPr>
        </p:nvSpPr>
        <p:spPr>
          <a:xfrm>
            <a:off x="642620" y="1225550"/>
            <a:ext cx="8393430" cy="4924425"/>
          </a:xfrm>
        </p:spPr>
        <p:txBody>
          <a:bodyPr/>
          <a:lstStyle/>
          <a:p>
            <a:pPr>
              <a:lnSpc>
                <a:spcPct val="110000"/>
              </a:lnSpc>
              <a:buFont typeface="Wingdings" panose="05000000000000000000" charset="0"/>
              <a:buChar char="l"/>
            </a:pPr>
            <a:r>
              <a:rPr lang="zh-CN" altLang="zh-CN" b="1" dirty="0">
                <a:latin typeface="+mn-ea"/>
              </a:rPr>
              <a:t>角色扮演</a:t>
            </a:r>
            <a:r>
              <a:rPr lang="zh-CN" altLang="en-US" dirty="0">
                <a:latin typeface="+mn-ea"/>
              </a:rPr>
              <a:t>：</a:t>
            </a:r>
            <a:r>
              <a:rPr lang="zh-CN" altLang="zh-CN" dirty="0">
                <a:latin typeface="+mn-ea"/>
              </a:rPr>
              <a:t>是指受训者扮演各种角色</a:t>
            </a:r>
            <a:r>
              <a:rPr lang="en-US" altLang="zh-CN" dirty="0">
                <a:latin typeface="+mn-ea"/>
              </a:rPr>
              <a:t>（</a:t>
            </a:r>
            <a:r>
              <a:rPr lang="zh-CN" altLang="zh-CN" dirty="0">
                <a:latin typeface="+mn-ea"/>
              </a:rPr>
              <a:t>比如</a:t>
            </a:r>
            <a:r>
              <a:rPr lang="en-US" altLang="zh-CN" dirty="0">
                <a:latin typeface="+mn-ea"/>
              </a:rPr>
              <a:t>，</a:t>
            </a:r>
            <a:r>
              <a:rPr lang="zh-CN" altLang="zh-CN" dirty="0">
                <a:latin typeface="+mn-ea"/>
              </a:rPr>
              <a:t>管理者、客户或者不满的雇员</a:t>
            </a:r>
            <a:r>
              <a:rPr lang="en-US" altLang="zh-CN" dirty="0">
                <a:latin typeface="+mn-ea"/>
              </a:rPr>
              <a:t>），</a:t>
            </a:r>
            <a:r>
              <a:rPr lang="zh-CN" altLang="zh-CN" dirty="0">
                <a:latin typeface="+mn-ea"/>
              </a:rPr>
              <a:t>并探索角色内涵的体验。</a:t>
            </a:r>
            <a:endParaRPr lang="en-US" altLang="zh-CN" dirty="0">
              <a:latin typeface="+mn-ea"/>
            </a:endParaRPr>
          </a:p>
          <a:p>
            <a:pPr lvl="1">
              <a:lnSpc>
                <a:spcPct val="110000"/>
              </a:lnSpc>
            </a:pPr>
            <a:r>
              <a:rPr lang="zh-CN" altLang="zh-CN" sz="2600" dirty="0">
                <a:latin typeface="+mn-ea"/>
              </a:rPr>
              <a:t>培训者需要在角色扮演之前、之中和之后进行许多活动。</a:t>
            </a:r>
            <a:endParaRPr lang="en-US" altLang="zh-CN" sz="2600" dirty="0">
              <a:latin typeface="+mn-ea"/>
            </a:endParaRPr>
          </a:p>
          <a:p>
            <a:pPr lvl="1">
              <a:lnSpc>
                <a:spcPct val="110000"/>
              </a:lnSpc>
            </a:pPr>
            <a:r>
              <a:rPr lang="zh-CN" altLang="en-US" sz="2600" dirty="0">
                <a:latin typeface="+mn-ea"/>
              </a:rPr>
              <a:t>不同于仿真模拟：</a:t>
            </a:r>
            <a:endParaRPr lang="en-US" altLang="zh-CN" sz="2600" dirty="0">
              <a:latin typeface="+mn-ea"/>
            </a:endParaRPr>
          </a:p>
          <a:p>
            <a:pPr lvl="2">
              <a:lnSpc>
                <a:spcPct val="110000"/>
              </a:lnSpc>
              <a:buFont typeface="Wingdings" panose="05000000000000000000" charset="0"/>
              <a:buChar char="l"/>
            </a:pPr>
            <a:r>
              <a:rPr lang="zh-CN" altLang="zh-CN" sz="2400" dirty="0">
                <a:latin typeface="+mn-ea"/>
              </a:rPr>
              <a:t>人际关系能力</a:t>
            </a:r>
            <a:r>
              <a:rPr lang="en-US" altLang="zh-CN" sz="2400" dirty="0">
                <a:latin typeface="+mn-ea"/>
              </a:rPr>
              <a:t>（</a:t>
            </a:r>
            <a:r>
              <a:rPr lang="zh-CN" altLang="zh-CN" sz="2400" dirty="0">
                <a:latin typeface="+mn-ea"/>
              </a:rPr>
              <a:t>比如</a:t>
            </a:r>
            <a:r>
              <a:rPr lang="en-US" altLang="zh-CN" sz="2400" dirty="0">
                <a:latin typeface="+mn-ea"/>
              </a:rPr>
              <a:t>，</a:t>
            </a:r>
            <a:r>
              <a:rPr lang="zh-CN" altLang="zh-CN" sz="2400" dirty="0">
                <a:latin typeface="+mn-ea"/>
              </a:rPr>
              <a:t>沟通交流、销售、提供绩效反馈、训练、领导力和团队建设</a:t>
            </a:r>
            <a:r>
              <a:rPr lang="en-US" altLang="zh-CN" sz="2400" dirty="0">
                <a:latin typeface="+mn-ea"/>
              </a:rPr>
              <a:t>）</a:t>
            </a:r>
            <a:r>
              <a:rPr lang="zh-CN" altLang="zh-CN" sz="2400" dirty="0">
                <a:latin typeface="+mn-ea"/>
              </a:rPr>
              <a:t>的培训项目</a:t>
            </a:r>
            <a:endParaRPr lang="en-US" altLang="zh-CN" sz="2400" dirty="0">
              <a:latin typeface="+mn-ea"/>
            </a:endParaRPr>
          </a:p>
          <a:p>
            <a:pPr lvl="2">
              <a:lnSpc>
                <a:spcPct val="110000"/>
              </a:lnSpc>
              <a:buFont typeface="Wingdings" panose="05000000000000000000" charset="0"/>
              <a:buChar char="l"/>
            </a:pPr>
            <a:r>
              <a:rPr lang="zh-CN" altLang="zh-CN" sz="2400" dirty="0">
                <a:latin typeface="+mn-ea"/>
              </a:rPr>
              <a:t>可以在只有两三个人的小组内完成</a:t>
            </a:r>
            <a:r>
              <a:rPr lang="en-US" altLang="zh-CN" sz="2400" dirty="0">
                <a:latin typeface="+mn-ea"/>
              </a:rPr>
              <a:t>，</a:t>
            </a:r>
            <a:r>
              <a:rPr lang="zh-CN" altLang="zh-CN" sz="2400" dirty="0">
                <a:latin typeface="+mn-ea"/>
              </a:rPr>
              <a:t>在这种情况下所有的受训者都能够完成角色扮演</a:t>
            </a:r>
            <a:r>
              <a:rPr lang="en-US" altLang="zh-CN" sz="2400" dirty="0">
                <a:latin typeface="+mn-ea"/>
              </a:rPr>
              <a:t>；</a:t>
            </a:r>
            <a:r>
              <a:rPr lang="zh-CN" altLang="zh-CN" sz="2400" dirty="0">
                <a:latin typeface="+mn-ea"/>
              </a:rPr>
              <a:t>也可以是团队中的几个受训者自愿扮演角色</a:t>
            </a:r>
            <a:r>
              <a:rPr lang="en-US" altLang="zh-CN" sz="2400" dirty="0">
                <a:latin typeface="+mn-ea"/>
              </a:rPr>
              <a:t>，</a:t>
            </a:r>
            <a:r>
              <a:rPr lang="zh-CN" altLang="zh-CN" sz="2400" dirty="0">
                <a:latin typeface="+mn-ea"/>
              </a:rPr>
              <a:t>其他受训者观察他们。</a:t>
            </a:r>
            <a:endParaRPr lang="en-US" altLang="zh-CN" sz="2400" dirty="0">
              <a:latin typeface="+mn-ea"/>
            </a:endParaRPr>
          </a:p>
          <a:p>
            <a:pPr lvl="2">
              <a:lnSpc>
                <a:spcPct val="110000"/>
              </a:lnSpc>
              <a:buFont typeface="Wingdings" panose="05000000000000000000" charset="0"/>
              <a:buChar char="l"/>
            </a:pPr>
            <a:r>
              <a:rPr lang="zh-CN" altLang="zh-CN" sz="2400" dirty="0">
                <a:latin typeface="+mn-ea"/>
              </a:rPr>
              <a:t>结果取决于其他受训者的情感</a:t>
            </a:r>
            <a:r>
              <a:rPr lang="en-US" altLang="zh-CN" sz="2400" dirty="0">
                <a:latin typeface="+mn-ea"/>
              </a:rPr>
              <a:t>（</a:t>
            </a:r>
            <a:r>
              <a:rPr lang="zh-CN" altLang="zh-CN" sz="2400" dirty="0">
                <a:latin typeface="+mn-ea"/>
              </a:rPr>
              <a:t>和主观</a:t>
            </a:r>
            <a:r>
              <a:rPr lang="en-US" altLang="zh-CN" sz="2400" dirty="0">
                <a:latin typeface="+mn-ea"/>
              </a:rPr>
              <a:t>）</a:t>
            </a:r>
            <a:r>
              <a:rPr lang="zh-CN" altLang="zh-CN" sz="2400" dirty="0">
                <a:latin typeface="+mn-ea"/>
              </a:rPr>
              <a:t>反应</a:t>
            </a:r>
            <a:endParaRPr lang="en-IN" sz="24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84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84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584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84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32418" y="-70167"/>
            <a:ext cx="8363272"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7—7</a:t>
            </a:r>
            <a:r>
              <a:rPr lang="zh-CN" altLang="zh-CN" b="1" dirty="0">
                <a:latin typeface="华文新魏" panose="02010800040101010101" pitchFamily="2" charset="-122"/>
                <a:ea typeface="华文新魏" panose="02010800040101010101" pitchFamily="2" charset="-122"/>
              </a:rPr>
              <a:t>有效的角色扮演包含的活动</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656481"/>
          <a:ext cx="8784976" cy="4941169"/>
        </p:xfrm>
        <a:graphic>
          <a:graphicData uri="http://schemas.openxmlformats.org/drawingml/2006/table">
            <a:tbl>
              <a:tblPr firstRow="1" firstCol="1" bandRow="1">
                <a:tableStyleId>{7DF18680-E054-41AD-8BC1-D1AEF772440D}</a:tableStyleId>
              </a:tblPr>
              <a:tblGrid>
                <a:gridCol w="8784976">
                  <a:extLst>
                    <a:ext uri="{9D8B030D-6E8A-4147-A177-3AD203B41FA5}">
                      <a16:colId xmlns:a16="http://schemas.microsoft.com/office/drawing/2014/main" val="20000"/>
                    </a:ext>
                  </a:extLst>
                </a:gridCol>
              </a:tblGrid>
              <a:tr h="926414">
                <a:tc>
                  <a:txBody>
                    <a:bodyPr/>
                    <a:lstStyle/>
                    <a:p>
                      <a:pPr>
                        <a:lnSpc>
                          <a:spcPct val="120000"/>
                        </a:lnSpc>
                        <a:spcAft>
                          <a:spcPts val="0"/>
                        </a:spcAft>
                      </a:pPr>
                      <a:r>
                        <a:rPr lang="zh-CN" sz="2000" dirty="0">
                          <a:effectLst/>
                        </a:rPr>
                        <a:t>提供关于角色扮演的目标和情境的背景信息。</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1029447">
                <a:tc>
                  <a:txBody>
                    <a:bodyPr/>
                    <a:lstStyle/>
                    <a:p>
                      <a:pPr>
                        <a:lnSpc>
                          <a:spcPct val="120000"/>
                        </a:lnSpc>
                        <a:spcAft>
                          <a:spcPts val="0"/>
                        </a:spcAft>
                      </a:pPr>
                      <a:r>
                        <a:rPr lang="zh-CN" sz="2000" dirty="0">
                          <a:effectLst/>
                        </a:rPr>
                        <a:t>确保提供给受训者的角色脚本足够详细</a:t>
                      </a:r>
                      <a:r>
                        <a:rPr lang="en-US" sz="2000" dirty="0">
                          <a:effectLst/>
                        </a:rPr>
                        <a:t>，</a:t>
                      </a:r>
                      <a:r>
                        <a:rPr lang="zh-CN" sz="2000" dirty="0">
                          <a:effectLst/>
                        </a:rPr>
                        <a:t>能让他们充分理解角色。</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926414">
                <a:tc>
                  <a:txBody>
                    <a:bodyPr/>
                    <a:lstStyle/>
                    <a:p>
                      <a:pPr>
                        <a:lnSpc>
                          <a:spcPct val="120000"/>
                        </a:lnSpc>
                        <a:spcAft>
                          <a:spcPts val="0"/>
                        </a:spcAft>
                      </a:pPr>
                      <a:r>
                        <a:rPr lang="zh-CN" sz="2000">
                          <a:effectLst/>
                        </a:rPr>
                        <a:t>培训房间的布置让受训者可以看到扮演角色的人并听到他们的声音。</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1029447">
                <a:tc>
                  <a:txBody>
                    <a:bodyPr/>
                    <a:lstStyle/>
                    <a:p>
                      <a:pPr>
                        <a:lnSpc>
                          <a:spcPct val="120000"/>
                        </a:lnSpc>
                        <a:spcAft>
                          <a:spcPts val="0"/>
                        </a:spcAft>
                      </a:pPr>
                      <a:r>
                        <a:rPr lang="zh-CN" sz="2000" dirty="0">
                          <a:effectLst/>
                        </a:rPr>
                        <a:t>将角色扮演中强调的问题制成观察表格和清单</a:t>
                      </a:r>
                      <a:r>
                        <a:rPr lang="en-US" sz="2000" dirty="0">
                          <a:effectLst/>
                        </a:rPr>
                        <a:t>，</a:t>
                      </a:r>
                      <a:r>
                        <a:rPr lang="zh-CN" sz="2000" dirty="0">
                          <a:effectLst/>
                        </a:rPr>
                        <a:t>并在角色扮演过程中使用。</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1029447">
                <a:tc>
                  <a:txBody>
                    <a:bodyPr/>
                    <a:lstStyle/>
                    <a:p>
                      <a:pPr>
                        <a:lnSpc>
                          <a:spcPct val="120000"/>
                        </a:lnSpc>
                        <a:spcAft>
                          <a:spcPts val="0"/>
                        </a:spcAft>
                      </a:pPr>
                      <a:r>
                        <a:rPr lang="zh-CN" sz="2000" dirty="0">
                          <a:effectLst/>
                        </a:rPr>
                        <a:t>做汇报</a:t>
                      </a:r>
                      <a:r>
                        <a:rPr lang="en-US" sz="2000" dirty="0">
                          <a:effectLst/>
                        </a:rPr>
                        <a:t>，</a:t>
                      </a:r>
                      <a:r>
                        <a:rPr lang="zh-CN" sz="2000" dirty="0">
                          <a:effectLst/>
                        </a:rPr>
                        <a:t>涉及角色扮演者和观察者的体验、角色扮演与公司环境的关系、学习的要点。</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9" name="Title 1"/>
          <p:cNvSpPr>
            <a:spLocks noGrp="1"/>
          </p:cNvSpPr>
          <p:nvPr>
            <p:ph type="title" idx="4294967295"/>
          </p:nvPr>
        </p:nvSpPr>
        <p:spPr>
          <a:xfrm>
            <a:off x="457200" y="-9556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37890" name="Content Placeholder 2"/>
          <p:cNvSpPr>
            <a:spLocks noGrp="1"/>
          </p:cNvSpPr>
          <p:nvPr>
            <p:ph idx="4294967295"/>
          </p:nvPr>
        </p:nvSpPr>
        <p:spPr>
          <a:xfrm>
            <a:off x="663575" y="1275715"/>
            <a:ext cx="8387715" cy="4924425"/>
          </a:xfrm>
        </p:spPr>
        <p:txBody>
          <a:bodyPr/>
          <a:lstStyle/>
          <a:p>
            <a:pPr marL="358140" indent="-358140">
              <a:lnSpc>
                <a:spcPct val="120000"/>
              </a:lnSpc>
              <a:buFont typeface="Wingdings" panose="05000000000000000000" charset="0"/>
              <a:buChar char="l"/>
            </a:pPr>
            <a:r>
              <a:rPr lang="zh-CN" altLang="zh-CN" sz="2800" dirty="0">
                <a:latin typeface="+mn-ea"/>
              </a:rPr>
              <a:t>行为示范是指向受训者提供一个</a:t>
            </a:r>
            <a:endParaRPr lang="en-US" altLang="zh-CN" sz="2800" dirty="0">
              <a:latin typeface="+mn-ea"/>
            </a:endParaRPr>
          </a:p>
          <a:p>
            <a:pPr marL="777240" lvl="1" indent="-457200">
              <a:lnSpc>
                <a:spcPct val="120000"/>
              </a:lnSpc>
              <a:buFont typeface="Wingdings" panose="05000000000000000000" charset="0"/>
              <a:buChar char="l"/>
            </a:pPr>
            <a:r>
              <a:rPr lang="zh-CN" altLang="zh-CN" sz="2600" dirty="0">
                <a:latin typeface="+mn-ea"/>
              </a:rPr>
              <a:t>演示关键行为的示范者</a:t>
            </a:r>
            <a:endParaRPr lang="en-US" altLang="zh-CN" sz="2600" dirty="0">
              <a:latin typeface="+mn-ea"/>
            </a:endParaRPr>
          </a:p>
          <a:p>
            <a:pPr marL="777240" lvl="1" indent="-457200">
              <a:lnSpc>
                <a:spcPct val="120000"/>
              </a:lnSpc>
              <a:buFont typeface="Wingdings" panose="05000000000000000000" charset="0"/>
              <a:buChar char="l"/>
            </a:pPr>
            <a:r>
              <a:rPr lang="zh-CN" altLang="zh-CN" sz="2600" dirty="0">
                <a:latin typeface="+mn-ea"/>
              </a:rPr>
              <a:t>给他们机会去实践这些关键行为</a:t>
            </a:r>
            <a:endParaRPr lang="en-US" altLang="zh-CN" sz="2600" dirty="0">
              <a:latin typeface="+mn-ea"/>
            </a:endParaRPr>
          </a:p>
          <a:p>
            <a:pPr marL="777240" lvl="1" indent="-457200">
              <a:lnSpc>
                <a:spcPct val="120000"/>
              </a:lnSpc>
              <a:buFont typeface="Wingdings" panose="05000000000000000000" charset="0"/>
              <a:buChar char="l"/>
            </a:pPr>
            <a:r>
              <a:rPr lang="zh-CN" altLang="zh-CN" sz="2600" dirty="0">
                <a:latin typeface="+mn-ea"/>
              </a:rPr>
              <a:t>行为示范以社会学习理论</a:t>
            </a:r>
            <a:r>
              <a:rPr lang="en-US" altLang="zh-CN" sz="2600" dirty="0">
                <a:latin typeface="+mn-ea"/>
              </a:rPr>
              <a:t>（</a:t>
            </a:r>
            <a:r>
              <a:rPr lang="zh-CN" altLang="zh-CN" sz="2600" dirty="0">
                <a:latin typeface="+mn-ea"/>
              </a:rPr>
              <a:t>已在第</a:t>
            </a:r>
            <a:r>
              <a:rPr lang="en-US" altLang="zh-CN" sz="2600" dirty="0">
                <a:latin typeface="+mn-ea"/>
              </a:rPr>
              <a:t>4</a:t>
            </a:r>
            <a:r>
              <a:rPr lang="zh-CN" altLang="zh-CN" sz="2600" dirty="0">
                <a:latin typeface="+mn-ea"/>
              </a:rPr>
              <a:t>章介绍过</a:t>
            </a:r>
            <a:r>
              <a:rPr lang="en-US" altLang="zh-CN" sz="2600" dirty="0">
                <a:latin typeface="+mn-ea"/>
              </a:rPr>
              <a:t>）</a:t>
            </a:r>
            <a:r>
              <a:rPr lang="zh-CN" altLang="zh-CN" sz="2600" dirty="0">
                <a:latin typeface="+mn-ea"/>
              </a:rPr>
              <a:t>为理论依据</a:t>
            </a:r>
            <a:endParaRPr lang="en-US" altLang="zh-CN" sz="2600" dirty="0">
              <a:latin typeface="+mn-ea"/>
            </a:endParaRPr>
          </a:p>
          <a:p>
            <a:pPr marL="777240" lvl="1" indent="-457200">
              <a:lnSpc>
                <a:spcPct val="120000"/>
              </a:lnSpc>
              <a:buFont typeface="Wingdings" panose="05000000000000000000" charset="0"/>
              <a:buChar char="l"/>
            </a:pPr>
            <a:r>
              <a:rPr lang="zh-CN" altLang="zh-CN" sz="2600" dirty="0">
                <a:latin typeface="+mn-ea"/>
              </a:rPr>
              <a:t>行为示范更适用于教授某一种技能或行为</a:t>
            </a:r>
            <a:r>
              <a:rPr lang="en-US" altLang="zh-CN" sz="2600" dirty="0">
                <a:latin typeface="+mn-ea"/>
              </a:rPr>
              <a:t>，</a:t>
            </a:r>
            <a:r>
              <a:rPr lang="zh-CN" altLang="zh-CN" sz="2600" dirty="0">
                <a:latin typeface="+mn-ea"/>
              </a:rPr>
              <a:t>而不太适用于事实信息或知识的教授</a:t>
            </a:r>
            <a:endParaRPr lang="en-I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89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89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789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89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Title 1"/>
          <p:cNvSpPr>
            <a:spLocks noGrp="1"/>
          </p:cNvSpPr>
          <p:nvPr>
            <p:ph type="title" idx="4294967295"/>
          </p:nvPr>
        </p:nvSpPr>
        <p:spPr>
          <a:xfrm>
            <a:off x="453956" y="-160020"/>
            <a:ext cx="8748464"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38914" name="Content Placeholder 2"/>
          <p:cNvSpPr>
            <a:spLocks noGrp="1"/>
          </p:cNvSpPr>
          <p:nvPr>
            <p:ph idx="4294967295"/>
          </p:nvPr>
        </p:nvSpPr>
        <p:spPr>
          <a:xfrm>
            <a:off x="596265" y="1292860"/>
            <a:ext cx="8229600" cy="4924425"/>
          </a:xfrm>
        </p:spPr>
        <p:txBody>
          <a:bodyPr/>
          <a:lstStyle/>
          <a:p>
            <a:pPr marL="1005205" lvl="1" indent="-457200">
              <a:lnSpc>
                <a:spcPct val="120000"/>
              </a:lnSpc>
              <a:buFont typeface="Wingdings" panose="05000000000000000000" charset="0"/>
              <a:buChar char="l"/>
            </a:pPr>
            <a:r>
              <a:rPr lang="zh-CN" altLang="zh-CN" sz="2800" dirty="0">
                <a:latin typeface="+mn-ea"/>
              </a:rPr>
              <a:t>开发行为示范项目的第一步是要确定</a:t>
            </a:r>
            <a:r>
              <a:rPr lang="en-US" altLang="zh-CN" sz="2800" dirty="0">
                <a:latin typeface="+mn-ea"/>
              </a:rPr>
              <a:t>：</a:t>
            </a:r>
          </a:p>
          <a:p>
            <a:pPr marL="1279525" lvl="2" indent="-457200">
              <a:lnSpc>
                <a:spcPct val="120000"/>
              </a:lnSpc>
              <a:buFont typeface="Wingdings" panose="05000000000000000000" charset="0"/>
              <a:buChar char="l"/>
            </a:pPr>
            <a:r>
              <a:rPr lang="zh-CN" altLang="zh-CN" sz="2800" dirty="0">
                <a:latin typeface="+mn-ea"/>
              </a:rPr>
              <a:t>那些由于缺乏技能和关键行为而没有被圆满执行的任务</a:t>
            </a:r>
            <a:r>
              <a:rPr lang="en-US" altLang="zh-CN" sz="2800" dirty="0">
                <a:latin typeface="+mn-ea"/>
              </a:rPr>
              <a:t>；</a:t>
            </a:r>
          </a:p>
          <a:p>
            <a:pPr marL="1279525" lvl="2" indent="-457200">
              <a:lnSpc>
                <a:spcPct val="120000"/>
              </a:lnSpc>
              <a:buFont typeface="Wingdings" panose="05000000000000000000" charset="0"/>
              <a:buChar char="l"/>
            </a:pPr>
            <a:r>
              <a:rPr lang="zh-CN" altLang="zh-CN" sz="2800" dirty="0">
                <a:latin typeface="+mn-ea"/>
              </a:rPr>
              <a:t>执行任务所需的关键行为。</a:t>
            </a:r>
            <a:endParaRPr lang="en-US" altLang="zh-CN" sz="2800" dirty="0">
              <a:latin typeface="+mn-ea"/>
            </a:endParaRPr>
          </a:p>
          <a:p>
            <a:pPr marL="1005205" lvl="1" indent="-457200">
              <a:lnSpc>
                <a:spcPct val="120000"/>
              </a:lnSpc>
              <a:buFont typeface="Wingdings" panose="05000000000000000000" charset="0"/>
              <a:buChar char="l"/>
            </a:pPr>
            <a:r>
              <a:rPr lang="zh-CN" altLang="zh-CN" sz="2800" b="1" dirty="0">
                <a:latin typeface="+mn-ea"/>
              </a:rPr>
              <a:t>关键行为</a:t>
            </a:r>
            <a:r>
              <a:rPr lang="zh-CN" altLang="en-US" sz="2800" dirty="0">
                <a:latin typeface="+mn-ea"/>
              </a:rPr>
              <a:t>：</a:t>
            </a:r>
            <a:r>
              <a:rPr lang="zh-CN" altLang="zh-CN" sz="2800" dirty="0">
                <a:latin typeface="+mn-ea"/>
              </a:rPr>
              <a:t>指出了适用于常见情境的更一般的行为</a:t>
            </a:r>
            <a:r>
              <a:rPr lang="zh-CN" altLang="en-US" sz="2800" dirty="0">
                <a:latin typeface="+mn-ea"/>
              </a:rPr>
              <a:t>。</a:t>
            </a:r>
            <a:endParaRPr lang="en-US" altLang="zh-CN" sz="2800" dirty="0">
              <a:latin typeface="+mn-ea"/>
            </a:endParaRPr>
          </a:p>
          <a:p>
            <a:pPr marL="1005205" lvl="1" indent="-457200">
              <a:lnSpc>
                <a:spcPct val="120000"/>
              </a:lnSpc>
              <a:buFont typeface="Wingdings" panose="05000000000000000000" charset="0"/>
              <a:buChar char="l"/>
            </a:pPr>
            <a:r>
              <a:rPr lang="zh-CN" altLang="zh-CN" sz="2800" b="1" dirty="0">
                <a:latin typeface="+mn-ea"/>
              </a:rPr>
              <a:t>示范演示</a:t>
            </a:r>
            <a:r>
              <a:rPr lang="zh-CN" altLang="en-US" sz="2800" dirty="0">
                <a:latin typeface="+mn-ea"/>
              </a:rPr>
              <a:t>：</a:t>
            </a:r>
            <a:r>
              <a:rPr lang="zh-CN" altLang="zh-CN" sz="2800" dirty="0">
                <a:latin typeface="+mn-ea"/>
              </a:rPr>
              <a:t>为受训者提供了他们将要模仿的一组关键行为。</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91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91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891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89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8614" y="39053"/>
            <a:ext cx="857929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7—8</a:t>
            </a:r>
            <a:r>
              <a:rPr lang="zh-CN" altLang="zh-CN" b="1" dirty="0">
                <a:latin typeface="华文新魏" panose="02010800040101010101" pitchFamily="2" charset="-122"/>
                <a:ea typeface="华文新魏" panose="02010800040101010101" pitchFamily="2" charset="-122"/>
              </a:rPr>
              <a:t>行为示范培训项目中的活动</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61732" y="1441595"/>
          <a:ext cx="8820100" cy="4896552"/>
        </p:xfrm>
        <a:graphic>
          <a:graphicData uri="http://schemas.openxmlformats.org/drawingml/2006/table">
            <a:tbl>
              <a:tblPr firstRow="1" firstCol="1" bandRow="1">
                <a:tableStyleId>{7DF18680-E054-41AD-8BC1-D1AEF772440D}</a:tableStyleId>
              </a:tblPr>
              <a:tblGrid>
                <a:gridCol w="8820100">
                  <a:extLst>
                    <a:ext uri="{9D8B030D-6E8A-4147-A177-3AD203B41FA5}">
                      <a16:colId xmlns:a16="http://schemas.microsoft.com/office/drawing/2014/main" val="20000"/>
                    </a:ext>
                  </a:extLst>
                </a:gridCol>
              </a:tblGrid>
              <a:tr h="408046">
                <a:tc>
                  <a:txBody>
                    <a:bodyPr/>
                    <a:lstStyle/>
                    <a:p>
                      <a:pPr>
                        <a:lnSpc>
                          <a:spcPct val="110000"/>
                        </a:lnSpc>
                        <a:spcAft>
                          <a:spcPts val="0"/>
                        </a:spcAft>
                      </a:pPr>
                      <a:r>
                        <a:rPr lang="zh-CN" sz="1800" dirty="0">
                          <a:effectLst/>
                        </a:rPr>
                        <a:t>介绍</a:t>
                      </a:r>
                      <a:r>
                        <a:rPr lang="en-US" sz="1800" dirty="0">
                          <a:effectLst/>
                        </a:rPr>
                        <a:t>（45</a:t>
                      </a:r>
                      <a:r>
                        <a:rPr lang="zh-CN" sz="1800" dirty="0">
                          <a:effectLst/>
                        </a:rPr>
                        <a:t>分钟</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408046">
                <a:tc>
                  <a:txBody>
                    <a:bodyPr/>
                    <a:lstStyle/>
                    <a:p>
                      <a:pPr>
                        <a:lnSpc>
                          <a:spcPct val="110000"/>
                        </a:lnSpc>
                        <a:spcAft>
                          <a:spcPts val="0"/>
                        </a:spcAft>
                      </a:pPr>
                      <a:r>
                        <a:rPr lang="en-US" sz="1800">
                          <a:effectLst/>
                        </a:rPr>
                        <a:t>● </a:t>
                      </a:r>
                      <a:r>
                        <a:rPr lang="zh-CN" sz="1800">
                          <a:effectLst/>
                        </a:rPr>
                        <a:t>通过录像演示关键行为。</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408046">
                <a:tc>
                  <a:txBody>
                    <a:bodyPr/>
                    <a:lstStyle/>
                    <a:p>
                      <a:pPr>
                        <a:lnSpc>
                          <a:spcPct val="110000"/>
                        </a:lnSpc>
                        <a:spcAft>
                          <a:spcPts val="0"/>
                        </a:spcAft>
                      </a:pPr>
                      <a:r>
                        <a:rPr lang="en-US" sz="1800">
                          <a:effectLst/>
                        </a:rPr>
                        <a:t>● </a:t>
                      </a:r>
                      <a:r>
                        <a:rPr lang="zh-CN" sz="1800">
                          <a:effectLst/>
                        </a:rPr>
                        <a:t>给出技能模型的理论基础。</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408046">
                <a:tc>
                  <a:txBody>
                    <a:bodyPr/>
                    <a:lstStyle/>
                    <a:p>
                      <a:pPr>
                        <a:lnSpc>
                          <a:spcPct val="110000"/>
                        </a:lnSpc>
                        <a:spcAft>
                          <a:spcPts val="0"/>
                        </a:spcAft>
                      </a:pPr>
                      <a:r>
                        <a:rPr lang="en-US" sz="1800">
                          <a:effectLst/>
                        </a:rPr>
                        <a:t>● </a:t>
                      </a:r>
                      <a:r>
                        <a:rPr lang="zh-CN" sz="1800">
                          <a:effectLst/>
                        </a:rPr>
                        <a:t>受训者讨论应用这些技能的经历。</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408046">
                <a:tc>
                  <a:txBody>
                    <a:bodyPr/>
                    <a:lstStyle/>
                    <a:p>
                      <a:pPr>
                        <a:lnSpc>
                          <a:spcPct val="110000"/>
                        </a:lnSpc>
                        <a:spcAft>
                          <a:spcPts val="0"/>
                        </a:spcAft>
                      </a:pPr>
                      <a:r>
                        <a:rPr lang="zh-CN" sz="1800">
                          <a:effectLst/>
                        </a:rPr>
                        <a:t>技能准备与开发</a:t>
                      </a:r>
                      <a:r>
                        <a:rPr lang="en-US" sz="1800">
                          <a:effectLst/>
                        </a:rPr>
                        <a:t>（2</a:t>
                      </a:r>
                      <a:r>
                        <a:rPr lang="zh-CN" sz="1800">
                          <a:effectLst/>
                        </a:rPr>
                        <a:t>小时</a:t>
                      </a:r>
                      <a:r>
                        <a:rPr lang="en-US" sz="1800">
                          <a:effectLst/>
                        </a:rPr>
                        <a:t>30</a:t>
                      </a:r>
                      <a:r>
                        <a:rPr lang="zh-CN" sz="1800">
                          <a:effectLst/>
                        </a:rPr>
                        <a:t>分钟</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408046">
                <a:tc>
                  <a:txBody>
                    <a:bodyPr/>
                    <a:lstStyle/>
                    <a:p>
                      <a:pPr>
                        <a:lnSpc>
                          <a:spcPct val="110000"/>
                        </a:lnSpc>
                        <a:spcAft>
                          <a:spcPts val="0"/>
                        </a:spcAft>
                      </a:pPr>
                      <a:r>
                        <a:rPr lang="en-US" sz="1800" dirty="0">
                          <a:effectLst/>
                        </a:rPr>
                        <a:t>● </a:t>
                      </a:r>
                      <a:r>
                        <a:rPr lang="zh-CN" sz="1800" dirty="0">
                          <a:effectLst/>
                        </a:rPr>
                        <a:t>观看示范演示。</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408046">
                <a:tc>
                  <a:txBody>
                    <a:bodyPr/>
                    <a:lstStyle/>
                    <a:p>
                      <a:pPr>
                        <a:lnSpc>
                          <a:spcPct val="110000"/>
                        </a:lnSpc>
                        <a:spcAft>
                          <a:spcPts val="0"/>
                        </a:spcAft>
                      </a:pPr>
                      <a:r>
                        <a:rPr lang="en-US" sz="1800">
                          <a:effectLst/>
                        </a:rPr>
                        <a:t>● </a:t>
                      </a:r>
                      <a:r>
                        <a:rPr lang="zh-CN" sz="1800">
                          <a:effectLst/>
                        </a:rPr>
                        <a:t>参与角色扮演和实践。</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408046">
                <a:tc>
                  <a:txBody>
                    <a:bodyPr/>
                    <a:lstStyle/>
                    <a:p>
                      <a:pPr>
                        <a:lnSpc>
                          <a:spcPct val="110000"/>
                        </a:lnSpc>
                        <a:spcAft>
                          <a:spcPts val="0"/>
                        </a:spcAft>
                      </a:pPr>
                      <a:r>
                        <a:rPr lang="en-US" sz="1800">
                          <a:effectLst/>
                        </a:rPr>
                        <a:t>● </a:t>
                      </a:r>
                      <a:r>
                        <a:rPr lang="zh-CN" sz="1800">
                          <a:effectLst/>
                        </a:rPr>
                        <a:t>接受有关关键行为的执行状况的口头或录像反馈。</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408046">
                <a:tc>
                  <a:txBody>
                    <a:bodyPr/>
                    <a:lstStyle/>
                    <a:p>
                      <a:pPr>
                        <a:lnSpc>
                          <a:spcPct val="110000"/>
                        </a:lnSpc>
                        <a:spcAft>
                          <a:spcPts val="0"/>
                        </a:spcAft>
                      </a:pPr>
                      <a:r>
                        <a:rPr lang="zh-CN" sz="1800">
                          <a:effectLst/>
                        </a:rPr>
                        <a:t>应用规划</a:t>
                      </a:r>
                      <a:r>
                        <a:rPr lang="en-US" sz="1800">
                          <a:effectLst/>
                        </a:rPr>
                        <a:t>（1</a:t>
                      </a:r>
                      <a:r>
                        <a:rPr lang="zh-CN" sz="1800">
                          <a:effectLst/>
                        </a:rPr>
                        <a:t>小时</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408046">
                <a:tc>
                  <a:txBody>
                    <a:bodyPr/>
                    <a:lstStyle/>
                    <a:p>
                      <a:pPr>
                        <a:lnSpc>
                          <a:spcPct val="110000"/>
                        </a:lnSpc>
                        <a:spcAft>
                          <a:spcPts val="0"/>
                        </a:spcAft>
                      </a:pPr>
                      <a:r>
                        <a:rPr lang="en-US" sz="1800">
                          <a:effectLst/>
                        </a:rPr>
                        <a:t>● </a:t>
                      </a:r>
                      <a:r>
                        <a:rPr lang="zh-CN" sz="1800">
                          <a:effectLst/>
                        </a:rPr>
                        <a:t>设定改进目标。</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408046">
                <a:tc>
                  <a:txBody>
                    <a:bodyPr/>
                    <a:lstStyle/>
                    <a:p>
                      <a:pPr>
                        <a:lnSpc>
                          <a:spcPct val="110000"/>
                        </a:lnSpc>
                        <a:spcAft>
                          <a:spcPts val="0"/>
                        </a:spcAft>
                      </a:pPr>
                      <a:r>
                        <a:rPr lang="en-US" sz="1800">
                          <a:effectLst/>
                        </a:rPr>
                        <a:t>● </a:t>
                      </a:r>
                      <a:r>
                        <a:rPr lang="zh-CN" sz="1800">
                          <a:effectLst/>
                        </a:rPr>
                        <a:t>明确可应用关键行为的情形。</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r h="408046">
                <a:tc>
                  <a:txBody>
                    <a:bodyPr/>
                    <a:lstStyle/>
                    <a:p>
                      <a:pPr>
                        <a:lnSpc>
                          <a:spcPct val="110000"/>
                        </a:lnSpc>
                        <a:spcAft>
                          <a:spcPts val="0"/>
                        </a:spcAft>
                      </a:pPr>
                      <a:r>
                        <a:rPr lang="en-US" sz="1800" dirty="0">
                          <a:effectLst/>
                        </a:rPr>
                        <a:t>● </a:t>
                      </a:r>
                      <a:r>
                        <a:rPr lang="zh-CN" sz="1800" dirty="0">
                          <a:effectLst/>
                        </a:rPr>
                        <a:t>识别关键行为在实际工作中的应用。</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1" name="Title 1"/>
          <p:cNvSpPr>
            <a:spLocks noGrp="1"/>
          </p:cNvSpPr>
          <p:nvPr>
            <p:ph type="title" idx="4294967295"/>
          </p:nvPr>
        </p:nvSpPr>
        <p:spPr>
          <a:xfrm>
            <a:off x="457220" y="-12987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40962" name="Content Placeholder 2"/>
          <p:cNvSpPr>
            <a:spLocks noGrp="1"/>
          </p:cNvSpPr>
          <p:nvPr>
            <p:ph idx="4294967295"/>
          </p:nvPr>
        </p:nvSpPr>
        <p:spPr>
          <a:xfrm>
            <a:off x="457200" y="1155065"/>
            <a:ext cx="8229600" cy="5661025"/>
          </a:xfrm>
        </p:spPr>
        <p:txBody>
          <a:bodyPr/>
          <a:lstStyle/>
          <a:p>
            <a:pPr>
              <a:lnSpc>
                <a:spcPct val="110000"/>
              </a:lnSpc>
              <a:buFont typeface="Wingdings" panose="05000000000000000000" charset="0"/>
              <a:buChar char="l"/>
            </a:pPr>
            <a:r>
              <a:rPr lang="zh-CN" altLang="zh-CN" b="1" dirty="0">
                <a:latin typeface="+mn-ea"/>
              </a:rPr>
              <a:t>示范演示</a:t>
            </a:r>
            <a:endParaRPr lang="en-US" altLang="zh-CN" b="1" dirty="0">
              <a:latin typeface="+mn-ea"/>
            </a:endParaRPr>
          </a:p>
          <a:p>
            <a:pPr lvl="1">
              <a:lnSpc>
                <a:spcPct val="110000"/>
              </a:lnSpc>
            </a:pPr>
            <a:r>
              <a:rPr lang="zh-CN" altLang="zh-CN" sz="2600" dirty="0">
                <a:latin typeface="+mn-ea"/>
              </a:rPr>
              <a:t>为受训者提供了他们将要模仿的一组关键行为。</a:t>
            </a:r>
          </a:p>
          <a:p>
            <a:pPr lvl="1">
              <a:lnSpc>
                <a:spcPct val="110000"/>
              </a:lnSpc>
            </a:pPr>
            <a:r>
              <a:rPr lang="zh-CN" altLang="zh-CN" sz="2600" dirty="0">
                <a:latin typeface="+mn-ea"/>
              </a:rPr>
              <a:t>有效的示范演示具有六个特征</a:t>
            </a:r>
            <a:r>
              <a:rPr lang="en-US" altLang="zh-CN" sz="2600" dirty="0">
                <a:latin typeface="+mn-ea"/>
              </a:rPr>
              <a:t>：</a:t>
            </a:r>
            <a:endParaRPr lang="zh-CN" altLang="zh-CN" sz="2600" dirty="0">
              <a:latin typeface="+mn-ea"/>
            </a:endParaRPr>
          </a:p>
          <a:p>
            <a:pPr lvl="2">
              <a:lnSpc>
                <a:spcPct val="110000"/>
              </a:lnSpc>
              <a:buFont typeface="Wingdings" panose="05000000000000000000" charset="0"/>
              <a:buChar char="l"/>
            </a:pPr>
            <a:r>
              <a:rPr lang="zh-CN" altLang="zh-CN" sz="2400" dirty="0">
                <a:latin typeface="+mn-ea"/>
              </a:rPr>
              <a:t>演示能清楚地展示关键行为</a:t>
            </a:r>
            <a:r>
              <a:rPr lang="en-US" altLang="zh-CN" sz="2400" dirty="0">
                <a:latin typeface="+mn-ea"/>
              </a:rPr>
              <a:t>，</a:t>
            </a:r>
            <a:r>
              <a:rPr lang="zh-CN" altLang="zh-CN" sz="2400" dirty="0">
                <a:latin typeface="+mn-ea"/>
              </a:rPr>
              <a:t>演示过程中的音乐和场景不会干扰受训者观看和理解关键行为。</a:t>
            </a:r>
          </a:p>
          <a:p>
            <a:pPr lvl="2">
              <a:lnSpc>
                <a:spcPct val="110000"/>
              </a:lnSpc>
              <a:buFont typeface="Wingdings" panose="05000000000000000000" charset="0"/>
              <a:buChar char="l"/>
            </a:pPr>
            <a:r>
              <a:rPr lang="zh-CN" altLang="zh-CN" sz="2400" dirty="0">
                <a:latin typeface="+mn-ea"/>
              </a:rPr>
              <a:t>示范者对受训者来说是可信的。</a:t>
            </a:r>
          </a:p>
          <a:p>
            <a:pPr lvl="2">
              <a:lnSpc>
                <a:spcPct val="110000"/>
              </a:lnSpc>
              <a:buFont typeface="Wingdings" panose="05000000000000000000" charset="0"/>
              <a:buChar char="l"/>
            </a:pPr>
            <a:r>
              <a:rPr lang="zh-CN" altLang="zh-CN" sz="2400" dirty="0">
                <a:latin typeface="+mn-ea"/>
              </a:rPr>
              <a:t>提供一些对关键行为的解释与说明。</a:t>
            </a:r>
          </a:p>
          <a:p>
            <a:pPr lvl="2">
              <a:lnSpc>
                <a:spcPct val="110000"/>
              </a:lnSpc>
              <a:buFont typeface="Wingdings" panose="05000000000000000000" charset="0"/>
              <a:buChar char="l"/>
            </a:pPr>
            <a:r>
              <a:rPr lang="zh-CN" altLang="zh-CN" sz="2400" dirty="0">
                <a:latin typeface="+mn-ea"/>
              </a:rPr>
              <a:t>每种关键行为都放两遍</a:t>
            </a:r>
            <a:r>
              <a:rPr lang="en-US" altLang="zh-CN" sz="2400" dirty="0">
                <a:latin typeface="+mn-ea"/>
              </a:rPr>
              <a:t>，</a:t>
            </a:r>
            <a:r>
              <a:rPr lang="zh-CN" altLang="zh-CN" sz="2400" dirty="0">
                <a:latin typeface="+mn-ea"/>
              </a:rPr>
              <a:t>向受训者说明示范者采取的行为与每种关键行为之间的关系。</a:t>
            </a:r>
          </a:p>
          <a:p>
            <a:pPr lvl="2">
              <a:lnSpc>
                <a:spcPct val="110000"/>
              </a:lnSpc>
              <a:buFont typeface="Wingdings" panose="05000000000000000000" charset="0"/>
              <a:buChar char="l"/>
            </a:pPr>
            <a:r>
              <a:rPr lang="zh-CN" altLang="zh-CN" sz="2400" dirty="0">
                <a:latin typeface="+mn-ea"/>
              </a:rPr>
              <a:t>回顾关键行为。</a:t>
            </a:r>
          </a:p>
          <a:p>
            <a:pPr lvl="2">
              <a:lnSpc>
                <a:spcPct val="110000"/>
              </a:lnSpc>
              <a:buFont typeface="Wingdings" panose="05000000000000000000" charset="0"/>
              <a:buChar char="l"/>
            </a:pPr>
            <a:r>
              <a:rPr lang="zh-CN" altLang="zh-CN" sz="2400" dirty="0">
                <a:latin typeface="+mn-ea"/>
              </a:rPr>
              <a:t>提供正确使用关键行为和错误使用关键行为</a:t>
            </a:r>
            <a:r>
              <a:rPr lang="en-US" altLang="zh-CN" sz="2400" dirty="0">
                <a:latin typeface="+mn-ea"/>
              </a:rPr>
              <a:t>（</a:t>
            </a:r>
            <a:r>
              <a:rPr lang="zh-CN" altLang="zh-CN" sz="2400" dirty="0">
                <a:latin typeface="+mn-ea"/>
              </a:rPr>
              <a:t>不使用关键行为而失败</a:t>
            </a:r>
            <a:r>
              <a:rPr lang="en-US" altLang="zh-CN" sz="2400" dirty="0">
                <a:latin typeface="+mn-ea"/>
              </a:rPr>
              <a:t>）</a:t>
            </a:r>
            <a:r>
              <a:rPr lang="zh-CN" altLang="zh-CN" sz="2400" dirty="0">
                <a:latin typeface="+mn-ea"/>
              </a:rPr>
              <a:t>的两种示范。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6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6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6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962">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96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a:xfrm>
            <a:off x="457200" y="-86677"/>
            <a:ext cx="8229600" cy="1143000"/>
          </a:xfrm>
        </p:spPr>
        <p:txBody>
          <a:bodyPr/>
          <a:lstStyle/>
          <a:p>
            <a:r>
              <a:rPr lang="zh-CN" altLang="en-US" b="1" dirty="0">
                <a:latin typeface="华文新魏" panose="02010800040101010101" pitchFamily="2" charset="-122"/>
                <a:ea typeface="华文新魏" panose="02010800040101010101" pitchFamily="2" charset="-122"/>
              </a:rPr>
              <a:t>传递法</a:t>
            </a:r>
            <a:endParaRPr lang="en-IN" b="1" dirty="0">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527685" y="1443990"/>
            <a:ext cx="8229600" cy="4924425"/>
          </a:xfrm>
        </p:spPr>
        <p:txBody>
          <a:bodyPr/>
          <a:lstStyle/>
          <a:p>
            <a:pPr marL="1005205" lvl="1" indent="-457200">
              <a:lnSpc>
                <a:spcPct val="120000"/>
              </a:lnSpc>
              <a:buFont typeface="Wingdings" panose="05000000000000000000" charset="0"/>
              <a:buChar char="l"/>
            </a:pPr>
            <a:r>
              <a:rPr lang="zh-CN" altLang="zh-CN" sz="3200" dirty="0">
                <a:latin typeface="+mn-ea"/>
              </a:rPr>
              <a:t>应用规划</a:t>
            </a:r>
            <a:r>
              <a:rPr lang="zh-CN" altLang="en-US" sz="3200" dirty="0">
                <a:latin typeface="+mn-ea"/>
              </a:rPr>
              <a:t>：</a:t>
            </a:r>
            <a:r>
              <a:rPr lang="zh-CN" altLang="zh-CN" sz="3200" dirty="0">
                <a:latin typeface="+mn-ea"/>
              </a:rPr>
              <a:t>是指让雇员做好准备</a:t>
            </a:r>
            <a:r>
              <a:rPr lang="en-US" altLang="zh-CN" sz="3200" dirty="0">
                <a:latin typeface="+mn-ea"/>
              </a:rPr>
              <a:t>，</a:t>
            </a:r>
            <a:r>
              <a:rPr lang="zh-CN" altLang="zh-CN" sz="3200" dirty="0">
                <a:latin typeface="+mn-ea"/>
              </a:rPr>
              <a:t>在工作中运用关键行为</a:t>
            </a:r>
            <a:r>
              <a:rPr lang="en-US" altLang="zh-CN" sz="3200" dirty="0">
                <a:latin typeface="+mn-ea"/>
              </a:rPr>
              <a:t>（</a:t>
            </a:r>
            <a:r>
              <a:rPr lang="zh-CN" altLang="zh-CN" sz="3200" dirty="0">
                <a:latin typeface="+mn-ea"/>
              </a:rPr>
              <a:t>也就是促进培训成果的转化</a:t>
            </a:r>
            <a:r>
              <a:rPr lang="en-US" altLang="zh-CN" sz="3200" dirty="0">
                <a:latin typeface="+mn-ea"/>
              </a:rPr>
              <a:t>）</a:t>
            </a:r>
            <a:r>
              <a:rPr lang="zh-CN" altLang="zh-CN" sz="3200" dirty="0">
                <a:latin typeface="+mn-ea"/>
              </a:rPr>
              <a:t>。</a:t>
            </a:r>
            <a:endParaRPr lang="en-US" altLang="zh-CN" sz="3200" dirty="0">
              <a:latin typeface="+mn-ea"/>
            </a:endParaRPr>
          </a:p>
          <a:p>
            <a:pPr marL="1279525" lvl="2" indent="-457200">
              <a:lnSpc>
                <a:spcPct val="120000"/>
              </a:lnSpc>
              <a:buFont typeface="Wingdings" panose="05000000000000000000" charset="0"/>
              <a:buChar char="l"/>
            </a:pPr>
            <a:r>
              <a:rPr lang="zh-CN" altLang="zh-CN" sz="2800" dirty="0">
                <a:latin typeface="+mn-ea"/>
              </a:rPr>
              <a:t>让每一个参与者准备一份书面材料</a:t>
            </a:r>
            <a:r>
              <a:rPr lang="en-US" altLang="zh-CN" sz="2800" dirty="0">
                <a:latin typeface="+mn-ea"/>
              </a:rPr>
              <a:t>，</a:t>
            </a:r>
            <a:r>
              <a:rPr lang="zh-CN" altLang="zh-CN" sz="2800" dirty="0">
                <a:latin typeface="+mn-ea"/>
              </a:rPr>
              <a:t>明确他可以应用关键行为的情景。</a:t>
            </a:r>
            <a:endParaRPr 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98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457012" y="-92412"/>
            <a:ext cx="8229600" cy="1143000"/>
          </a:xfrm>
        </p:spPr>
        <p:txBody>
          <a:bodyPr/>
          <a:lstStyle/>
          <a:p>
            <a:r>
              <a:rPr lang="zh-CN" altLang="zh-CN"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43010" name="Content Placeholder 2"/>
          <p:cNvSpPr>
            <a:spLocks noGrp="1"/>
          </p:cNvSpPr>
          <p:nvPr>
            <p:ph idx="4294967295"/>
          </p:nvPr>
        </p:nvSpPr>
        <p:spPr>
          <a:xfrm>
            <a:off x="187767" y="1274599"/>
            <a:ext cx="8964488" cy="5040585"/>
          </a:xfrm>
        </p:spPr>
        <p:txBody>
          <a:bodyPr/>
          <a:lstStyle/>
          <a:p>
            <a:pPr>
              <a:lnSpc>
                <a:spcPct val="120000"/>
              </a:lnSpc>
              <a:buFont typeface="Wingdings" panose="05000000000000000000" charset="0"/>
              <a:buChar char="l"/>
            </a:pPr>
            <a:r>
              <a:rPr lang="zh-CN" altLang="zh-CN" sz="2800" dirty="0">
                <a:latin typeface="+mn-ea"/>
              </a:rPr>
              <a:t>是用以提高小组或团队绩效的培训方法</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en-US" sz="2800" dirty="0">
                <a:latin typeface="+mn-ea"/>
              </a:rPr>
              <a:t>团队</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完成任务而在一起工作的两个或两个以上具有特定角色或职责的人。</a:t>
            </a:r>
            <a:endParaRPr lang="en-US" altLang="zh-CN" sz="2400" dirty="0">
              <a:latin typeface="+mn-ea"/>
            </a:endParaRPr>
          </a:p>
          <a:p>
            <a:pPr>
              <a:lnSpc>
                <a:spcPct val="120000"/>
              </a:lnSpc>
              <a:buFont typeface="Wingdings" panose="05000000000000000000" charset="0"/>
              <a:buChar char="l"/>
            </a:pPr>
            <a:r>
              <a:rPr lang="zh-CN" altLang="zh-CN" sz="2800" dirty="0">
                <a:latin typeface="+mn-ea"/>
              </a:rPr>
              <a:t>经验学习</a:t>
            </a:r>
            <a:r>
              <a:rPr lang="zh-CN" altLang="en-US" sz="2800" dirty="0">
                <a:latin typeface="+mn-ea"/>
              </a:rPr>
              <a:t>：</a:t>
            </a:r>
            <a:r>
              <a:rPr lang="zh-CN" altLang="zh-CN" sz="2800" dirty="0">
                <a:latin typeface="+mn-ea"/>
              </a:rPr>
              <a:t>培训项目包括四个步骤</a:t>
            </a:r>
            <a:r>
              <a:rPr lang="en-US" altLang="zh-CN" sz="2800" dirty="0">
                <a:latin typeface="+mn-ea"/>
              </a:rPr>
              <a:t>：</a:t>
            </a:r>
          </a:p>
          <a:p>
            <a:pPr>
              <a:lnSpc>
                <a:spcPct val="120000"/>
              </a:lnSpc>
              <a:buFont typeface="Wingdings" panose="05000000000000000000" charset="0"/>
              <a:buChar char="l"/>
            </a:pPr>
            <a:r>
              <a:rPr lang="zh-CN" altLang="zh-CN" sz="2800" dirty="0">
                <a:latin typeface="+mn-ea"/>
              </a:rPr>
              <a:t>学习概念性知识和理论</a:t>
            </a:r>
            <a:r>
              <a:rPr lang="en-US" altLang="zh-CN" sz="2800" dirty="0">
                <a:latin typeface="+mn-ea"/>
              </a:rPr>
              <a:t>；</a:t>
            </a:r>
          </a:p>
          <a:p>
            <a:pPr>
              <a:lnSpc>
                <a:spcPct val="120000"/>
              </a:lnSpc>
              <a:buFont typeface="Wingdings" panose="05000000000000000000" charset="0"/>
              <a:buChar char="l"/>
            </a:pPr>
            <a:r>
              <a:rPr lang="zh-CN" altLang="zh-CN" sz="2800" dirty="0">
                <a:latin typeface="+mn-ea"/>
              </a:rPr>
              <a:t>参加行为示范</a:t>
            </a:r>
            <a:r>
              <a:rPr lang="en-US" altLang="zh-CN" sz="2800" dirty="0">
                <a:latin typeface="+mn-ea"/>
              </a:rPr>
              <a:t>；</a:t>
            </a:r>
          </a:p>
          <a:p>
            <a:pPr>
              <a:lnSpc>
                <a:spcPct val="120000"/>
              </a:lnSpc>
              <a:buFont typeface="Wingdings" panose="05000000000000000000" charset="0"/>
              <a:buChar char="l"/>
            </a:pPr>
            <a:r>
              <a:rPr lang="zh-CN" altLang="zh-CN" sz="2800" dirty="0">
                <a:latin typeface="+mn-ea"/>
              </a:rPr>
              <a:t>分析活动</a:t>
            </a:r>
            <a:r>
              <a:rPr lang="en-US" altLang="zh-CN" sz="2800" dirty="0">
                <a:latin typeface="+mn-ea"/>
              </a:rPr>
              <a:t>；</a:t>
            </a:r>
          </a:p>
          <a:p>
            <a:pPr>
              <a:lnSpc>
                <a:spcPct val="120000"/>
              </a:lnSpc>
              <a:buFont typeface="Wingdings" panose="05000000000000000000" charset="0"/>
              <a:buChar char="l"/>
            </a:pPr>
            <a:r>
              <a:rPr lang="zh-CN" altLang="zh-CN" sz="2800" dirty="0">
                <a:latin typeface="+mn-ea"/>
              </a:rPr>
              <a:t>将理论与活动和现实工作生活中的情景联系起来。</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301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30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1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301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301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301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30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457200" y="-70167"/>
            <a:ext cx="8229600" cy="1143000"/>
          </a:xfrm>
        </p:spPr>
        <p:txBody>
          <a:bodyPr/>
          <a:lstStyle/>
          <a:p>
            <a:r>
              <a:rPr lang="zh-CN" altLang="zh-CN"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44034" name="Content Placeholder 2"/>
          <p:cNvSpPr>
            <a:spLocks noGrp="1"/>
          </p:cNvSpPr>
          <p:nvPr>
            <p:ph idx="4294967295"/>
          </p:nvPr>
        </p:nvSpPr>
        <p:spPr>
          <a:xfrm>
            <a:off x="662305" y="1267460"/>
            <a:ext cx="8296910" cy="4924425"/>
          </a:xfrm>
        </p:spPr>
        <p:txBody>
          <a:bodyPr/>
          <a:lstStyle/>
          <a:p>
            <a:pPr marL="356870" indent="-356870">
              <a:lnSpc>
                <a:spcPct val="120000"/>
              </a:lnSpc>
              <a:buFont typeface="Wingdings" panose="05000000000000000000" charset="0"/>
              <a:buChar char="l"/>
            </a:pPr>
            <a:r>
              <a:rPr lang="zh-CN" altLang="zh-CN" sz="3200" b="1" dirty="0">
                <a:latin typeface="+mn-ea"/>
              </a:rPr>
              <a:t>冒险性学习</a:t>
            </a:r>
            <a:endParaRPr lang="en-US" altLang="zh-CN" sz="3200" b="1" dirty="0">
              <a:latin typeface="+mn-ea"/>
            </a:endParaRPr>
          </a:p>
          <a:p>
            <a:pPr marL="645160" lvl="1" indent="-325120">
              <a:lnSpc>
                <a:spcPct val="120000"/>
              </a:lnSpc>
              <a:buFont typeface="Wingdings" panose="05000000000000000000" charset="0"/>
              <a:buChar char="l"/>
            </a:pPr>
            <a:r>
              <a:rPr lang="zh-CN" altLang="zh-CN" sz="2800" dirty="0">
                <a:latin typeface="+mn-ea"/>
              </a:rPr>
              <a:t>注重利用结构化的户外活动来开发团队协作和领导技能。</a:t>
            </a:r>
            <a:endParaRPr lang="en-US" altLang="zh-CN" sz="2800" dirty="0">
              <a:latin typeface="+mn-ea"/>
            </a:endParaRPr>
          </a:p>
          <a:p>
            <a:pPr marL="645160" lvl="1" indent="-325120">
              <a:lnSpc>
                <a:spcPct val="120000"/>
              </a:lnSpc>
              <a:buFont typeface="Wingdings" panose="05000000000000000000" charset="0"/>
              <a:buChar char="l"/>
            </a:pPr>
            <a:r>
              <a:rPr lang="zh-CN" altLang="zh-CN" sz="2800" dirty="0">
                <a:latin typeface="+mn-ea"/>
              </a:rPr>
              <a:t>包括野外培训、户外培训、即兴活动、击鼓</a:t>
            </a:r>
            <a:r>
              <a:rPr lang="en-US" altLang="zh-CN" sz="2800" dirty="0">
                <a:latin typeface="+mn-ea"/>
              </a:rPr>
              <a:t>，</a:t>
            </a:r>
            <a:r>
              <a:rPr lang="zh-CN" altLang="zh-CN" sz="2800" dirty="0">
                <a:latin typeface="+mn-ea"/>
              </a:rPr>
              <a:t>甚至烹饪课程。</a:t>
            </a:r>
            <a:endParaRPr lang="en-US" altLang="zh-CN" sz="2800" dirty="0">
              <a:latin typeface="+mn-ea"/>
            </a:endParaRPr>
          </a:p>
          <a:p>
            <a:pPr marL="645160" lvl="1" indent="-325120">
              <a:lnSpc>
                <a:spcPct val="120000"/>
              </a:lnSpc>
              <a:buFont typeface="Wingdings" panose="05000000000000000000" charset="0"/>
              <a:buChar char="l"/>
            </a:pPr>
            <a:r>
              <a:rPr lang="zh-CN" altLang="zh-CN" sz="2800" dirty="0">
                <a:latin typeface="+mn-ea"/>
              </a:rPr>
              <a:t>最适合开发与团队效率有关的技能</a:t>
            </a:r>
            <a:r>
              <a:rPr lang="en-US" altLang="zh-CN" sz="2800" dirty="0">
                <a:latin typeface="+mn-ea"/>
              </a:rPr>
              <a:t>，</a:t>
            </a:r>
            <a:r>
              <a:rPr lang="zh-CN" altLang="zh-CN" sz="2800" dirty="0">
                <a:latin typeface="+mn-ea"/>
              </a:rPr>
              <a:t>如自我意识、问题解决、冲突管理和风险承担</a:t>
            </a:r>
            <a:r>
              <a:rPr lang="zh-CN" altLang="en-US" sz="2800" dirty="0">
                <a:latin typeface="+mn-ea"/>
              </a:rPr>
              <a:t>。</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403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03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403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456967" y="-75565"/>
            <a:ext cx="8229600" cy="1143000"/>
          </a:xfrm>
        </p:spPr>
        <p:txBody>
          <a:bodyPr/>
          <a:lstStyle/>
          <a:p>
            <a:r>
              <a:rPr lang="zh-CN" altLang="en-US"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45058" name="Content Placeholder 2"/>
          <p:cNvSpPr>
            <a:spLocks noGrp="1"/>
          </p:cNvSpPr>
          <p:nvPr>
            <p:ph idx="4294967295"/>
          </p:nvPr>
        </p:nvSpPr>
        <p:spPr>
          <a:xfrm>
            <a:off x="187767" y="1263834"/>
            <a:ext cx="8964488" cy="5445224"/>
          </a:xfrm>
        </p:spPr>
        <p:txBody>
          <a:bodyPr/>
          <a:lstStyle/>
          <a:p>
            <a:pPr marL="1005205" lvl="1" indent="-457200">
              <a:lnSpc>
                <a:spcPct val="120000"/>
              </a:lnSpc>
              <a:buFont typeface="Wingdings" panose="05000000000000000000" charset="0"/>
              <a:buChar char="l"/>
            </a:pPr>
            <a:r>
              <a:rPr lang="zh-CN" altLang="zh-CN" sz="2800" dirty="0">
                <a:latin typeface="+mn-ea"/>
              </a:rPr>
              <a:t>为使冒险性学习项目取得成功</a:t>
            </a:r>
            <a:r>
              <a:rPr lang="zh-CN" altLang="en-US" sz="2800" dirty="0">
                <a:latin typeface="+mn-ea"/>
              </a:rPr>
              <a:t>：</a:t>
            </a:r>
            <a:endParaRPr lang="en-US" altLang="zh-CN" sz="2800" dirty="0">
              <a:latin typeface="+mn-ea"/>
            </a:endParaRPr>
          </a:p>
          <a:p>
            <a:pPr marL="1279525" lvl="2" indent="-457200">
              <a:lnSpc>
                <a:spcPct val="120000"/>
              </a:lnSpc>
              <a:buFont typeface="Wingdings" panose="05000000000000000000" charset="0"/>
              <a:buChar char="l"/>
            </a:pPr>
            <a:r>
              <a:rPr lang="zh-CN" altLang="zh-CN" sz="2800" dirty="0">
                <a:latin typeface="+mn-ea"/>
              </a:rPr>
              <a:t>培训中的练习应该与参与者希望开发的技能类型有关。</a:t>
            </a:r>
            <a:endParaRPr lang="en-US" altLang="zh-CN" sz="2800" dirty="0">
              <a:latin typeface="+mn-ea"/>
            </a:endParaRPr>
          </a:p>
          <a:p>
            <a:pPr marL="1279525" lvl="2" indent="-457200">
              <a:lnSpc>
                <a:spcPct val="120000"/>
              </a:lnSpc>
              <a:buFont typeface="Wingdings" panose="05000000000000000000" charset="0"/>
              <a:buChar char="l"/>
            </a:pPr>
            <a:r>
              <a:rPr lang="zh-CN" altLang="zh-CN" sz="2800" dirty="0">
                <a:latin typeface="+mn-ea"/>
              </a:rPr>
              <a:t>并且在练习后</a:t>
            </a:r>
            <a:r>
              <a:rPr lang="en-US" altLang="zh-CN" sz="2800" dirty="0">
                <a:latin typeface="+mn-ea"/>
              </a:rPr>
              <a:t>，</a:t>
            </a:r>
            <a:r>
              <a:rPr lang="zh-CN" altLang="zh-CN" sz="2800" dirty="0">
                <a:latin typeface="+mn-ea"/>
              </a:rPr>
              <a:t>要由一位有经验的辅导者组织一次讨论</a:t>
            </a:r>
            <a:r>
              <a:rPr lang="zh-CN" altLang="en-US" sz="2800" dirty="0">
                <a:latin typeface="+mn-ea"/>
              </a:rPr>
              <a:t>：</a:t>
            </a:r>
            <a:endParaRPr lang="en-US" altLang="zh-CN" sz="2800" dirty="0">
              <a:latin typeface="+mn-ea"/>
            </a:endParaRPr>
          </a:p>
          <a:p>
            <a:pPr marL="1097280" lvl="3" indent="522605">
              <a:lnSpc>
                <a:spcPct val="120000"/>
              </a:lnSpc>
            </a:pPr>
            <a:r>
              <a:rPr lang="zh-CN" altLang="zh-CN" sz="2400" dirty="0">
                <a:latin typeface="+mn-ea"/>
              </a:rPr>
              <a:t>讨论在练习中发生的事情</a:t>
            </a:r>
            <a:endParaRPr lang="en-US" altLang="zh-CN" sz="2400" dirty="0">
              <a:latin typeface="+mn-ea"/>
            </a:endParaRPr>
          </a:p>
          <a:p>
            <a:pPr marL="1097280" lvl="3" indent="522605">
              <a:lnSpc>
                <a:spcPct val="120000"/>
              </a:lnSpc>
            </a:pPr>
            <a:r>
              <a:rPr lang="zh-CN" altLang="zh-CN" sz="2400" dirty="0">
                <a:latin typeface="+mn-ea"/>
              </a:rPr>
              <a:t>学到的知识</a:t>
            </a:r>
            <a:endParaRPr lang="en-US" altLang="zh-CN" sz="2400" dirty="0">
              <a:latin typeface="+mn-ea"/>
            </a:endParaRPr>
          </a:p>
          <a:p>
            <a:pPr marL="1097280" lvl="3" indent="522605">
              <a:lnSpc>
                <a:spcPct val="120000"/>
              </a:lnSpc>
            </a:pPr>
            <a:r>
              <a:rPr lang="zh-CN" altLang="zh-CN" sz="2400" dirty="0">
                <a:latin typeface="+mn-ea"/>
              </a:rPr>
              <a:t>练习中发生的事情与工作情景的关系</a:t>
            </a:r>
            <a:endParaRPr lang="en-US" altLang="zh-CN" sz="2400" dirty="0">
              <a:latin typeface="+mn-ea"/>
            </a:endParaRPr>
          </a:p>
          <a:p>
            <a:pPr marL="1097280" lvl="3" indent="522605">
              <a:lnSpc>
                <a:spcPct val="120000"/>
              </a:lnSpc>
            </a:pPr>
            <a:r>
              <a:rPr lang="zh-CN" altLang="zh-CN" sz="2400" dirty="0">
                <a:latin typeface="+mn-ea"/>
              </a:rPr>
              <a:t>并探讨如何设置目标</a:t>
            </a:r>
            <a:r>
              <a:rPr lang="en-US" altLang="zh-CN" sz="2400" dirty="0">
                <a:latin typeface="+mn-ea"/>
              </a:rPr>
              <a:t>，</a:t>
            </a:r>
            <a:r>
              <a:rPr lang="zh-CN" altLang="zh-CN" sz="2400" dirty="0">
                <a:latin typeface="+mn-ea"/>
              </a:rPr>
              <a:t>如何将所学知识应用于工作中</a:t>
            </a:r>
            <a:endParaRPr lang="en-IN" sz="2400" dirty="0">
              <a:solidFill>
                <a:srgbClr val="FF0000"/>
              </a:solidFill>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05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05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505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505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5058">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505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457200" y="-137477"/>
            <a:ext cx="8229600" cy="1143000"/>
          </a:xfrm>
        </p:spPr>
        <p:txBody>
          <a:bodyPr/>
          <a:lstStyle/>
          <a:p>
            <a:r>
              <a:rPr lang="zh-CN" altLang="en-US"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721360" y="1267460"/>
            <a:ext cx="8229600" cy="4924425"/>
          </a:xfrm>
        </p:spPr>
        <p:txBody>
          <a:bodyPr/>
          <a:lstStyle/>
          <a:p>
            <a:pPr>
              <a:lnSpc>
                <a:spcPct val="120000"/>
              </a:lnSpc>
              <a:buFont typeface="Wingdings" panose="05000000000000000000" charset="0"/>
              <a:buChar char="l"/>
            </a:pPr>
            <a:r>
              <a:rPr lang="zh-CN" altLang="zh-CN" sz="2800" dirty="0">
                <a:latin typeface="+mn-ea"/>
              </a:rPr>
              <a:t>团队培训</a:t>
            </a:r>
            <a:r>
              <a:rPr lang="zh-CN" altLang="en-US" sz="2800" dirty="0">
                <a:latin typeface="+mn-ea"/>
              </a:rPr>
              <a:t>：</a:t>
            </a:r>
            <a:r>
              <a:rPr lang="zh-CN" altLang="zh-CN" sz="2800" dirty="0">
                <a:latin typeface="+mn-ea"/>
              </a:rPr>
              <a:t>是指旨在提高团队效率的培训方式</a:t>
            </a:r>
            <a:endParaRPr lang="en-US" altLang="zh-CN" sz="2800" dirty="0">
              <a:latin typeface="+mn-ea"/>
            </a:endParaRPr>
          </a:p>
          <a:p>
            <a:pPr>
              <a:lnSpc>
                <a:spcPct val="120000"/>
              </a:lnSpc>
              <a:buFont typeface="Wingdings" panose="05000000000000000000" charset="0"/>
              <a:buChar char="l"/>
            </a:pPr>
            <a:r>
              <a:rPr lang="zh-CN" altLang="zh-CN" sz="2800" dirty="0">
                <a:latin typeface="+mn-ea"/>
              </a:rPr>
              <a:t>接受过有效培训的团队能够</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设计出一套程序</a:t>
            </a:r>
            <a:r>
              <a:rPr lang="en-US" altLang="zh-CN" sz="2800" dirty="0">
                <a:latin typeface="+mn-ea"/>
              </a:rPr>
              <a:t>，</a:t>
            </a:r>
            <a:r>
              <a:rPr lang="zh-CN" altLang="zh-CN" sz="2800" dirty="0">
                <a:latin typeface="+mn-ea"/>
              </a:rPr>
              <a:t>以便发现和改正错误</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协调信息收集及互相鼓舞士气</a:t>
            </a:r>
            <a:endParaRPr lang="en-US" altLang="zh-CN" sz="2800" dirty="0">
              <a:latin typeface="+mn-ea"/>
            </a:endParaRPr>
          </a:p>
          <a:p>
            <a:pPr>
              <a:lnSpc>
                <a:spcPct val="120000"/>
              </a:lnSpc>
              <a:buFont typeface="Wingdings" panose="05000000000000000000" charset="0"/>
              <a:buChar char="l"/>
            </a:pPr>
            <a:r>
              <a:rPr lang="zh-CN" altLang="zh-CN" sz="2800" dirty="0">
                <a:latin typeface="+mn-ea"/>
              </a:rPr>
              <a:t>团队绩效的三要素</a:t>
            </a:r>
            <a:r>
              <a:rPr lang="en-US" altLang="zh-CN" sz="2800" dirty="0">
                <a:latin typeface="+mn-ea"/>
              </a:rPr>
              <a:t>：</a:t>
            </a:r>
          </a:p>
          <a:p>
            <a:pPr lvl="1">
              <a:lnSpc>
                <a:spcPct val="120000"/>
              </a:lnSpc>
              <a:buFont typeface="Wingdings" panose="05000000000000000000" charset="0"/>
              <a:buChar char="l"/>
            </a:pPr>
            <a:r>
              <a:rPr lang="zh-CN" altLang="zh-CN" sz="2800" dirty="0">
                <a:latin typeface="+mn-ea"/>
              </a:rPr>
              <a:t>知识</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态度</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行为</a:t>
            </a:r>
            <a:endParaRPr lang="en-US" altLang="zh-C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608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08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608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082">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6082">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6082">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608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32048"/>
            <a:ext cx="8568952"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7—4</a:t>
            </a:r>
            <a:r>
              <a:rPr lang="zh-CN" altLang="zh-CN" b="1" dirty="0">
                <a:latin typeface="华文新魏" panose="02010800040101010101" pitchFamily="2" charset="-122"/>
                <a:ea typeface="华文新魏" panose="02010800040101010101" pitchFamily="2" charset="-122"/>
              </a:rPr>
              <a:t>　团队培训结构的主要因素</a:t>
            </a:r>
            <a:endParaRPr lang="zh-CN" altLang="en-US" b="1" dirty="0">
              <a:latin typeface="华文新魏" panose="02010800040101010101" pitchFamily="2" charset="-122"/>
              <a:ea typeface="华文新魏" panose="02010800040101010101" pitchFamily="2" charset="-122"/>
            </a:endParaRPr>
          </a:p>
        </p:txBody>
      </p:sp>
      <p:pic>
        <p:nvPicPr>
          <p:cNvPr id="4" name="7-4.EPS" descr="id:2147500012;FounderCES"/>
          <p:cNvPicPr>
            <a:picLocks noGrp="1"/>
          </p:cNvPicPr>
          <p:nvPr>
            <p:ph sz="quarter" idx="1"/>
          </p:nvPr>
        </p:nvPicPr>
        <p:blipFill>
          <a:blip r:embed="rId2">
            <a:duotone>
              <a:prstClr val="black"/>
              <a:schemeClr val="accent2">
                <a:tint val="45000"/>
                <a:satMod val="400000"/>
              </a:schemeClr>
            </a:duotone>
          </a:blip>
          <a:stretch>
            <a:fillRect/>
          </a:stretch>
        </p:blipFill>
        <p:spPr>
          <a:xfrm>
            <a:off x="179512" y="1447800"/>
            <a:ext cx="8964488" cy="54102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457200" y="-154622"/>
            <a:ext cx="8229600" cy="1143000"/>
          </a:xfrm>
        </p:spPr>
        <p:txBody>
          <a:bodyPr/>
          <a:lstStyle/>
          <a:p>
            <a:r>
              <a:rPr lang="zh-CN" altLang="en-US"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48130" name="Content Placeholder 2"/>
          <p:cNvSpPr>
            <a:spLocks noGrp="1"/>
          </p:cNvSpPr>
          <p:nvPr>
            <p:ph idx="4294967295"/>
          </p:nvPr>
        </p:nvSpPr>
        <p:spPr>
          <a:xfrm>
            <a:off x="704215" y="1259205"/>
            <a:ext cx="8373745" cy="4924425"/>
          </a:xfrm>
        </p:spPr>
        <p:txBody>
          <a:bodyPr/>
          <a:lstStyle/>
          <a:p>
            <a:pPr>
              <a:lnSpc>
                <a:spcPct val="120000"/>
              </a:lnSpc>
              <a:buFont typeface="Wingdings" panose="05000000000000000000" charset="0"/>
              <a:buChar char="l"/>
            </a:pPr>
            <a:r>
              <a:rPr lang="zh-CN" altLang="zh-CN" sz="2800" b="1" dirty="0">
                <a:latin typeface="+mn-ea"/>
              </a:rPr>
              <a:t>交叉培训</a:t>
            </a:r>
            <a:r>
              <a:rPr lang="zh-CN" altLang="en-US" sz="2800" dirty="0">
                <a:latin typeface="+mn-ea"/>
              </a:rPr>
              <a:t>：</a:t>
            </a:r>
            <a:r>
              <a:rPr lang="zh-CN" altLang="zh-CN" sz="2800" dirty="0">
                <a:latin typeface="+mn-ea"/>
              </a:rPr>
              <a:t>指让团队成员熟悉所有人的工作并加以实践</a:t>
            </a:r>
            <a:r>
              <a:rPr lang="en-US" altLang="zh-CN" sz="2800" dirty="0">
                <a:latin typeface="+mn-ea"/>
              </a:rPr>
              <a:t>，</a:t>
            </a:r>
            <a:r>
              <a:rPr lang="zh-CN" altLang="zh-CN" sz="2800" dirty="0">
                <a:latin typeface="+mn-ea"/>
              </a:rPr>
              <a:t>以便在有人暂时或永远离开团队后</a:t>
            </a:r>
            <a:r>
              <a:rPr lang="en-US" altLang="zh-CN" sz="2800" dirty="0">
                <a:latin typeface="+mn-ea"/>
              </a:rPr>
              <a:t>，</a:t>
            </a:r>
            <a:r>
              <a:rPr lang="zh-CN" altLang="zh-CN" sz="2800" dirty="0">
                <a:latin typeface="+mn-ea"/>
              </a:rPr>
              <a:t>其他成员可介入并取代他的位置。</a:t>
            </a:r>
          </a:p>
          <a:p>
            <a:pPr>
              <a:lnSpc>
                <a:spcPct val="120000"/>
              </a:lnSpc>
              <a:buFont typeface="Wingdings" panose="05000000000000000000" charset="0"/>
              <a:buChar char="l"/>
            </a:pPr>
            <a:r>
              <a:rPr lang="zh-CN" altLang="zh-CN" sz="2800" dirty="0">
                <a:latin typeface="+mn-ea"/>
              </a:rPr>
              <a:t>协作培训</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指对团队进行关于如何共享信息和分担决策责任的培训</a:t>
            </a:r>
            <a:r>
              <a:rPr lang="en-US" altLang="zh-CN" sz="2800" dirty="0">
                <a:latin typeface="+mn-ea"/>
              </a:rPr>
              <a:t>，</a:t>
            </a:r>
            <a:r>
              <a:rPr lang="zh-CN" altLang="zh-CN" sz="2800" dirty="0">
                <a:latin typeface="+mn-ea"/>
              </a:rPr>
              <a:t>以实现团队绩效的最大化。</a:t>
            </a:r>
          </a:p>
          <a:p>
            <a:pPr>
              <a:lnSpc>
                <a:spcPct val="120000"/>
              </a:lnSpc>
              <a:buFont typeface="Wingdings" panose="05000000000000000000" charset="0"/>
              <a:buChar char="l"/>
            </a:pPr>
            <a:r>
              <a:rPr lang="zh-CN" altLang="zh-CN" sz="2800" b="1" dirty="0">
                <a:latin typeface="+mn-ea"/>
              </a:rPr>
              <a:t>团队领导技能培训</a:t>
            </a:r>
            <a:r>
              <a:rPr lang="zh-CN" altLang="en-US" sz="2800" dirty="0">
                <a:latin typeface="+mn-ea"/>
              </a:rPr>
              <a:t>：</a:t>
            </a:r>
            <a:r>
              <a:rPr lang="zh-CN" altLang="zh-CN" sz="2800" dirty="0">
                <a:latin typeface="+mn-ea"/>
              </a:rPr>
              <a:t>指团队管理者或辅导人员接受的培训</a:t>
            </a:r>
            <a:r>
              <a:rPr lang="en-US" altLang="zh-CN" sz="2800" dirty="0">
                <a:latin typeface="+mn-ea"/>
              </a:rPr>
              <a:t>，</a:t>
            </a:r>
            <a:r>
              <a:rPr lang="zh-CN" altLang="zh-CN" sz="2800" dirty="0">
                <a:latin typeface="+mn-ea"/>
              </a:rPr>
              <a:t>包括培训管理者如何解决团队内部冲突</a:t>
            </a:r>
            <a:r>
              <a:rPr lang="en-US" altLang="zh-CN" sz="2800" dirty="0">
                <a:latin typeface="+mn-ea"/>
              </a:rPr>
              <a:t>，</a:t>
            </a:r>
            <a:r>
              <a:rPr lang="zh-CN" altLang="zh-CN" sz="2800" dirty="0">
                <a:latin typeface="+mn-ea"/>
              </a:rPr>
              <a:t>帮助团队协调各项活动或其他技能。</a:t>
            </a:r>
            <a:endParaRPr lang="en-US" altLang="zh-CN" sz="2800" dirty="0">
              <a:latin typeface="+mn-ea"/>
            </a:endParaRPr>
          </a:p>
          <a:p>
            <a:pPr marL="0" indent="0">
              <a:buNone/>
            </a:pPr>
            <a:endParaRPr lang="zh-CN"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3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130">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813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508000" y="-187007"/>
            <a:ext cx="8229600" cy="1143000"/>
          </a:xfrm>
        </p:spPr>
        <p:txBody>
          <a:bodyPr/>
          <a:lstStyle/>
          <a:p>
            <a:r>
              <a:rPr lang="zh-CN" altLang="en-US"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49154" name="Content Placeholder 2"/>
          <p:cNvSpPr>
            <a:spLocks noGrp="1"/>
          </p:cNvSpPr>
          <p:nvPr>
            <p:ph idx="4294967295"/>
          </p:nvPr>
        </p:nvSpPr>
        <p:spPr>
          <a:xfrm>
            <a:off x="382270" y="1292225"/>
            <a:ext cx="8649335" cy="4924425"/>
          </a:xfrm>
        </p:spPr>
        <p:txBody>
          <a:bodyPr/>
          <a:lstStyle/>
          <a:p>
            <a:pPr marL="730250" indent="-457200">
              <a:lnSpc>
                <a:spcPct val="120000"/>
              </a:lnSpc>
              <a:buFont typeface="Wingdings" panose="05000000000000000000" charset="0"/>
              <a:buChar char="l"/>
            </a:pPr>
            <a:r>
              <a:rPr lang="zh-CN" altLang="zh-CN" sz="2800" b="1" dirty="0"/>
              <a:t>基于情境的培训</a:t>
            </a:r>
            <a:r>
              <a:rPr lang="zh-CN" altLang="en-US" sz="2800" dirty="0"/>
              <a:t>：</a:t>
            </a:r>
            <a:r>
              <a:rPr lang="zh-CN" altLang="zh-CN" sz="2800" dirty="0"/>
              <a:t>是指在学习过程中将团队成员置于实际场景中的培训。</a:t>
            </a:r>
          </a:p>
          <a:p>
            <a:pPr marL="730250" indent="-457200">
              <a:lnSpc>
                <a:spcPct val="120000"/>
              </a:lnSpc>
              <a:buFont typeface="Wingdings" panose="05000000000000000000" charset="0"/>
              <a:buChar char="l"/>
            </a:pPr>
            <a:r>
              <a:rPr lang="zh-CN" altLang="zh-CN" sz="2800" b="1" dirty="0"/>
              <a:t>团队自我矫正：</a:t>
            </a:r>
            <a:r>
              <a:rPr lang="zh-CN" altLang="zh-CN" sz="2800" dirty="0"/>
              <a:t>是指通过团队成员观察彼此的行为、提出及接受行为反馈的方式来强调持续学习和知识分享的培训方式。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7" name="Title 1"/>
          <p:cNvSpPr>
            <a:spLocks noGrp="1"/>
          </p:cNvSpPr>
          <p:nvPr>
            <p:ph type="title" idx="4294967295"/>
          </p:nvPr>
        </p:nvSpPr>
        <p:spPr>
          <a:xfrm>
            <a:off x="457200" y="-128587"/>
            <a:ext cx="8229600" cy="1143000"/>
          </a:xfrm>
        </p:spPr>
        <p:txBody>
          <a:bodyPr/>
          <a:lstStyle/>
          <a:p>
            <a:r>
              <a:rPr lang="zh-CN" altLang="en-US" sz="3600" b="1" dirty="0">
                <a:latin typeface="华文新魏" panose="02010800040101010101" pitchFamily="2" charset="-122"/>
                <a:ea typeface="华文新魏" panose="02010800040101010101" pitchFamily="2" charset="-122"/>
              </a:rPr>
              <a:t>团队建设法</a:t>
            </a:r>
            <a:endParaRPr lang="en-IN" sz="3800" dirty="0"/>
          </a:p>
        </p:txBody>
      </p:sp>
      <p:sp>
        <p:nvSpPr>
          <p:cNvPr id="50178" name="Content Placeholder 2"/>
          <p:cNvSpPr>
            <a:spLocks noGrp="1"/>
          </p:cNvSpPr>
          <p:nvPr>
            <p:ph idx="4294967295"/>
          </p:nvPr>
        </p:nvSpPr>
        <p:spPr>
          <a:xfrm>
            <a:off x="668333" y="1259205"/>
            <a:ext cx="8820472" cy="5229225"/>
          </a:xfrm>
        </p:spPr>
        <p:txBody>
          <a:bodyPr/>
          <a:lstStyle/>
          <a:p>
            <a:pPr>
              <a:lnSpc>
                <a:spcPct val="120000"/>
              </a:lnSpc>
              <a:buFont typeface="Wingdings" panose="05000000000000000000" charset="0"/>
              <a:buChar char="l"/>
            </a:pPr>
            <a:r>
              <a:rPr lang="zh-CN" altLang="zh-CN" sz="2800" b="1" dirty="0">
                <a:latin typeface="+mn-ea"/>
              </a:rPr>
              <a:t>行动学习</a:t>
            </a:r>
            <a:r>
              <a:rPr lang="zh-CN" altLang="en-US" sz="2800" dirty="0">
                <a:latin typeface="+mn-ea"/>
              </a:rPr>
              <a:t>：</a:t>
            </a:r>
            <a:r>
              <a:rPr lang="zh-CN" altLang="zh-CN" sz="2800" dirty="0">
                <a:latin typeface="+mn-ea"/>
              </a:rPr>
              <a:t>是指给团队或工作小组</a:t>
            </a:r>
            <a:endParaRPr lang="en-US" altLang="zh-CN" sz="2800" dirty="0">
              <a:latin typeface="+mn-ea"/>
            </a:endParaRPr>
          </a:p>
          <a:p>
            <a:pPr lvl="1">
              <a:lnSpc>
                <a:spcPct val="120000"/>
              </a:lnSpc>
              <a:buFont typeface="Wingdings" panose="05000000000000000000" charset="0"/>
              <a:buChar char="l"/>
            </a:pPr>
            <a:r>
              <a:rPr lang="zh-CN" altLang="zh-CN" sz="2600" dirty="0">
                <a:latin typeface="+mn-ea"/>
              </a:rPr>
              <a:t>共同解决一个实际工作中面临的问题</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制定出行动计划</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由他们负责实施该计划的培训方式</a:t>
            </a:r>
            <a:endParaRPr lang="en-US" altLang="zh-CN" sz="2600" dirty="0">
              <a:latin typeface="+mn-ea"/>
            </a:endParaRPr>
          </a:p>
          <a:p>
            <a:pPr>
              <a:lnSpc>
                <a:spcPct val="120000"/>
              </a:lnSpc>
              <a:buFont typeface="Wingdings" panose="05000000000000000000" charset="0"/>
              <a:buChar char="l"/>
            </a:pPr>
            <a:r>
              <a:rPr lang="zh-CN" altLang="zh-CN" sz="2800" dirty="0">
                <a:latin typeface="+mn-ea"/>
              </a:rPr>
              <a:t>在行动学习中</a:t>
            </a:r>
            <a:r>
              <a:rPr lang="en-US" altLang="zh-CN" sz="2800" dirty="0">
                <a:latin typeface="+mn-ea"/>
              </a:rPr>
              <a:t>，</a:t>
            </a:r>
            <a:r>
              <a:rPr lang="zh-CN" altLang="zh-CN" sz="2800" dirty="0">
                <a:latin typeface="+mn-ea"/>
              </a:rPr>
              <a:t>需要解决几种类型的问题</a:t>
            </a:r>
            <a:r>
              <a:rPr lang="en-US" altLang="zh-CN" sz="2800" dirty="0">
                <a:latin typeface="+mn-ea"/>
              </a:rPr>
              <a:t>，</a:t>
            </a:r>
            <a:r>
              <a:rPr lang="zh-CN" altLang="zh-CN" sz="2800" dirty="0">
                <a:latin typeface="+mn-ea"/>
              </a:rPr>
              <a:t>包括</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600" dirty="0">
                <a:latin typeface="+mn-ea"/>
              </a:rPr>
              <a:t>改变经营状况</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更好地利用技术</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消除顾客和公司之间的障碍</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全球领导者</a:t>
            </a:r>
            <a:endParaRPr lang="en-I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17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017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178">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017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017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017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017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017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4014" y="-120967"/>
            <a:ext cx="857929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7—10</a:t>
            </a:r>
            <a:r>
              <a:rPr lang="zh-CN" altLang="zh-CN" b="1" dirty="0">
                <a:latin typeface="华文新魏" panose="02010800040101010101" pitchFamily="2" charset="-122"/>
                <a:ea typeface="华文新魏" panose="02010800040101010101" pitchFamily="2" charset="-122"/>
              </a:rPr>
              <a:t>行动学习的步骤</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255674"/>
          <a:ext cx="9144000" cy="5082628"/>
        </p:xfrm>
        <a:graphic>
          <a:graphicData uri="http://schemas.openxmlformats.org/drawingml/2006/table">
            <a:tbl>
              <a:tblPr firstRow="1" firstCol="1" bandRow="1">
                <a:tableStyleId>{7DF18680-E054-41AD-8BC1-D1AEF772440D}</a:tableStyleId>
              </a:tblPr>
              <a:tblGrid>
                <a:gridCol w="9144000">
                  <a:extLst>
                    <a:ext uri="{9D8B030D-6E8A-4147-A177-3AD203B41FA5}">
                      <a16:colId xmlns:a16="http://schemas.microsoft.com/office/drawing/2014/main" val="20000"/>
                    </a:ext>
                  </a:extLst>
                </a:gridCol>
              </a:tblGrid>
              <a:tr h="500537">
                <a:tc>
                  <a:txBody>
                    <a:bodyPr/>
                    <a:lstStyle/>
                    <a:p>
                      <a:pPr>
                        <a:lnSpc>
                          <a:spcPct val="120000"/>
                        </a:lnSpc>
                        <a:spcAft>
                          <a:spcPts val="0"/>
                        </a:spcAft>
                      </a:pPr>
                      <a:r>
                        <a:rPr lang="en-US" sz="1800" dirty="0">
                          <a:effectLst/>
                        </a:rPr>
                        <a:t>● </a:t>
                      </a:r>
                      <a:r>
                        <a:rPr lang="zh-CN" sz="1800" dirty="0">
                          <a:effectLst/>
                        </a:rPr>
                        <a:t>确定行动学习的负责人</a:t>
                      </a:r>
                      <a:r>
                        <a:rPr lang="en-US" sz="1800" dirty="0">
                          <a:effectLst/>
                        </a:rPr>
                        <a:t>，</a:t>
                      </a:r>
                      <a:r>
                        <a:rPr lang="zh-CN" sz="1800" dirty="0">
                          <a:effectLst/>
                        </a:rPr>
                        <a:t>包括首席执行官和高层管理者。</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500537">
                <a:tc>
                  <a:txBody>
                    <a:bodyPr/>
                    <a:lstStyle/>
                    <a:p>
                      <a:pPr>
                        <a:lnSpc>
                          <a:spcPct val="120000"/>
                        </a:lnSpc>
                        <a:spcAft>
                          <a:spcPts val="0"/>
                        </a:spcAft>
                      </a:pPr>
                      <a:r>
                        <a:rPr lang="en-US" sz="1800">
                          <a:effectLst/>
                        </a:rPr>
                        <a:t>● </a:t>
                      </a:r>
                      <a:r>
                        <a:rPr lang="zh-CN" sz="1800">
                          <a:effectLst/>
                        </a:rPr>
                        <a:t>确定问题或难题。</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500537">
                <a:tc>
                  <a:txBody>
                    <a:bodyPr/>
                    <a:lstStyle/>
                    <a:p>
                      <a:pPr>
                        <a:lnSpc>
                          <a:spcPct val="120000"/>
                        </a:lnSpc>
                        <a:spcAft>
                          <a:spcPts val="0"/>
                        </a:spcAft>
                      </a:pPr>
                      <a:r>
                        <a:rPr lang="en-US" sz="1800">
                          <a:effectLst/>
                        </a:rPr>
                        <a:t>● </a:t>
                      </a:r>
                      <a:r>
                        <a:rPr lang="zh-CN" sz="1800">
                          <a:effectLst/>
                        </a:rPr>
                        <a:t>确定并选择可以解决问题的小组。</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00537">
                <a:tc>
                  <a:txBody>
                    <a:bodyPr/>
                    <a:lstStyle/>
                    <a:p>
                      <a:pPr>
                        <a:lnSpc>
                          <a:spcPct val="120000"/>
                        </a:lnSpc>
                        <a:spcAft>
                          <a:spcPts val="0"/>
                        </a:spcAft>
                      </a:pPr>
                      <a:r>
                        <a:rPr lang="en-US" sz="1800">
                          <a:effectLst/>
                        </a:rPr>
                        <a:t>● </a:t>
                      </a:r>
                      <a:r>
                        <a:rPr lang="zh-CN" sz="1800">
                          <a:effectLst/>
                        </a:rPr>
                        <a:t>确定导师</a:t>
                      </a:r>
                      <a:r>
                        <a:rPr lang="en-US" sz="1800">
                          <a:effectLst/>
                        </a:rPr>
                        <a:t>，</a:t>
                      </a:r>
                      <a:r>
                        <a:rPr lang="zh-CN" sz="1800">
                          <a:effectLst/>
                        </a:rPr>
                        <a:t>可以帮助小组成员重构问题并通过聆听、给予反馈、提供假设等方法改善他们的解决方案。</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500537">
                <a:tc>
                  <a:txBody>
                    <a:bodyPr/>
                    <a:lstStyle/>
                    <a:p>
                      <a:pPr>
                        <a:lnSpc>
                          <a:spcPct val="120000"/>
                        </a:lnSpc>
                        <a:spcAft>
                          <a:spcPts val="0"/>
                        </a:spcAft>
                      </a:pPr>
                      <a:r>
                        <a:rPr lang="en-US" sz="1800">
                          <a:effectLst/>
                        </a:rPr>
                        <a:t>● </a:t>
                      </a:r>
                      <a:r>
                        <a:rPr lang="zh-CN" sz="1800">
                          <a:effectLst/>
                        </a:rPr>
                        <a:t>向小组展示问题。</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964252">
                <a:tc>
                  <a:txBody>
                    <a:bodyPr/>
                    <a:lstStyle/>
                    <a:p>
                      <a:pPr>
                        <a:lnSpc>
                          <a:spcPct val="120000"/>
                        </a:lnSpc>
                        <a:spcAft>
                          <a:spcPts val="0"/>
                        </a:spcAft>
                      </a:pPr>
                      <a:r>
                        <a:rPr lang="en-US" sz="1800">
                          <a:effectLst/>
                        </a:rPr>
                        <a:t>● </a:t>
                      </a:r>
                      <a:r>
                        <a:rPr lang="zh-CN" sz="1800">
                          <a:effectLst/>
                        </a:rPr>
                        <a:t>小组讨论</a:t>
                      </a:r>
                      <a:r>
                        <a:rPr lang="en-US" sz="1800">
                          <a:effectLst/>
                        </a:rPr>
                        <a:t>，</a:t>
                      </a:r>
                      <a:r>
                        <a:rPr lang="zh-CN" sz="1800">
                          <a:effectLst/>
                        </a:rPr>
                        <a:t>包括重构问题</a:t>
                      </a:r>
                      <a:r>
                        <a:rPr lang="en-US" sz="1800">
                          <a:effectLst/>
                        </a:rPr>
                        <a:t>，</a:t>
                      </a:r>
                      <a:r>
                        <a:rPr lang="zh-CN" sz="1800">
                          <a:effectLst/>
                        </a:rPr>
                        <a:t>就问题本质达成一致</a:t>
                      </a:r>
                      <a:r>
                        <a:rPr lang="en-US" sz="1800">
                          <a:effectLst/>
                        </a:rPr>
                        <a:t>，</a:t>
                      </a:r>
                      <a:r>
                        <a:rPr lang="zh-CN" sz="1800">
                          <a:effectLst/>
                        </a:rPr>
                        <a:t>明确小组需要做什么来解决问题</a:t>
                      </a:r>
                      <a:r>
                        <a:rPr lang="en-US" sz="1800">
                          <a:effectLst/>
                        </a:rPr>
                        <a:t>，</a:t>
                      </a:r>
                      <a:r>
                        <a:rPr lang="zh-CN" sz="1800">
                          <a:effectLst/>
                        </a:rPr>
                        <a:t>以及小组怎样执行解决方案。</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500537">
                <a:tc>
                  <a:txBody>
                    <a:bodyPr/>
                    <a:lstStyle/>
                    <a:p>
                      <a:pPr>
                        <a:lnSpc>
                          <a:spcPct val="120000"/>
                        </a:lnSpc>
                        <a:spcAft>
                          <a:spcPts val="0"/>
                        </a:spcAft>
                      </a:pPr>
                      <a:r>
                        <a:rPr lang="en-US" sz="1800">
                          <a:effectLst/>
                        </a:rPr>
                        <a:t>● </a:t>
                      </a:r>
                      <a:r>
                        <a:rPr lang="zh-CN" sz="1800">
                          <a:effectLst/>
                        </a:rPr>
                        <a:t>与解决问题相关的数据收集和分析</a:t>
                      </a:r>
                      <a:r>
                        <a:rPr lang="en-US" sz="1800">
                          <a:effectLst/>
                        </a:rPr>
                        <a:t>，</a:t>
                      </a:r>
                      <a:r>
                        <a:rPr lang="zh-CN" sz="1800">
                          <a:effectLst/>
                        </a:rPr>
                        <a:t>这部分工作可以由整个小组或小组成员来做。</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500537">
                <a:tc>
                  <a:txBody>
                    <a:bodyPr/>
                    <a:lstStyle/>
                    <a:p>
                      <a:pPr>
                        <a:lnSpc>
                          <a:spcPct val="120000"/>
                        </a:lnSpc>
                        <a:spcAft>
                          <a:spcPts val="0"/>
                        </a:spcAft>
                      </a:pPr>
                      <a:r>
                        <a:rPr lang="en-US" sz="1800">
                          <a:effectLst/>
                        </a:rPr>
                        <a:t>● </a:t>
                      </a:r>
                      <a:r>
                        <a:rPr lang="zh-CN" sz="1800">
                          <a:effectLst/>
                        </a:rPr>
                        <a:t>小组展示怎样解决问题</a:t>
                      </a:r>
                      <a:r>
                        <a:rPr lang="en-US" sz="1800">
                          <a:effectLst/>
                        </a:rPr>
                        <a:t>，</a:t>
                      </a:r>
                      <a:r>
                        <a:rPr lang="zh-CN" sz="1800">
                          <a:effectLst/>
                        </a:rPr>
                        <a:t>将解决问题的责任从负责人身上转移到小组。</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500537">
                <a:tc>
                  <a:txBody>
                    <a:bodyPr/>
                    <a:lstStyle/>
                    <a:p>
                      <a:pPr>
                        <a:lnSpc>
                          <a:spcPct val="120000"/>
                        </a:lnSpc>
                        <a:spcAft>
                          <a:spcPts val="0"/>
                        </a:spcAft>
                      </a:pPr>
                      <a:r>
                        <a:rPr lang="en-US" sz="1800" dirty="0">
                          <a:effectLst/>
                        </a:rPr>
                        <a:t>● </a:t>
                      </a:r>
                      <a:r>
                        <a:rPr lang="zh-CN" sz="1800" dirty="0">
                          <a:effectLst/>
                        </a:rPr>
                        <a:t>自我反思并听取报告。</a:t>
                      </a:r>
                      <a:r>
                        <a:rPr lang="en-US" sz="1800" dirty="0">
                          <a:effectLst/>
                        </a:rPr>
                        <a:t>（</a:t>
                      </a:r>
                      <a:r>
                        <a:rPr lang="zh-CN" sz="1800" dirty="0">
                          <a:effectLst/>
                        </a:rPr>
                        <a:t>例如</a:t>
                      </a:r>
                      <a:r>
                        <a:rPr lang="en-US" sz="1800" dirty="0">
                          <a:effectLst/>
                        </a:rPr>
                        <a:t>，</a:t>
                      </a:r>
                      <a:r>
                        <a:rPr lang="zh-CN" sz="1800" dirty="0">
                          <a:effectLst/>
                        </a:rPr>
                        <a:t>小组和小组成员学到了什么</a:t>
                      </a:r>
                      <a:r>
                        <a:rPr lang="en-US" sz="1800" dirty="0">
                          <a:effectLst/>
                        </a:rPr>
                        <a:t>?</a:t>
                      </a:r>
                      <a:r>
                        <a:rPr lang="zh-CN" sz="1800" dirty="0">
                          <a:effectLst/>
                        </a:rPr>
                        <a:t>他们的表现有什么差异</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457200" y="-128587"/>
            <a:ext cx="8229600" cy="1143000"/>
          </a:xfrm>
        </p:spPr>
        <p:txBody>
          <a:bodyPr/>
          <a:lstStyle/>
          <a:p>
            <a:r>
              <a:rPr lang="zh-CN" altLang="en-US" b="1" dirty="0">
                <a:latin typeface="华文新魏" panose="02010800040101010101" pitchFamily="2" charset="-122"/>
                <a:ea typeface="华文新魏" panose="02010800040101010101" pitchFamily="2" charset="-122"/>
              </a:rPr>
              <a:t>团队建设法</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687705" y="1301115"/>
            <a:ext cx="8229600" cy="4924425"/>
          </a:xfrm>
        </p:spPr>
        <p:txBody>
          <a:bodyPr/>
          <a:lstStyle/>
          <a:p>
            <a:pPr marL="350520" indent="-350520">
              <a:lnSpc>
                <a:spcPct val="120000"/>
              </a:lnSpc>
              <a:buFont typeface="Wingdings" panose="05000000000000000000" charset="0"/>
              <a:buChar char="l"/>
            </a:pPr>
            <a:r>
              <a:rPr lang="zh-CN" altLang="zh-CN" sz="2800" dirty="0">
                <a:latin typeface="+mn-ea"/>
              </a:rPr>
              <a:t>六西格玛</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作为一个质量标准</a:t>
            </a:r>
            <a:r>
              <a:rPr lang="en-US" altLang="zh-CN" sz="2800" dirty="0">
                <a:latin typeface="+mn-ea"/>
              </a:rPr>
              <a:t>，</a:t>
            </a:r>
            <a:r>
              <a:rPr lang="zh-CN" altLang="zh-CN" sz="2800" dirty="0">
                <a:latin typeface="+mn-ea"/>
              </a:rPr>
              <a:t>六西格玛质量管理的目标是产品或客户服务的缺陷仅为百万分之三点四</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质量管理分为几个不同的级别</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目标分别是培养合格的绿带、倡导者和黑带</a:t>
            </a:r>
            <a:endParaRPr lang="en-US" altLang="zh-CN" sz="2800" dirty="0">
              <a:latin typeface="+mn-ea"/>
            </a:endParaRPr>
          </a:p>
          <a:p>
            <a:pPr marL="359410" indent="-359410">
              <a:lnSpc>
                <a:spcPct val="120000"/>
              </a:lnSpc>
              <a:buFont typeface="Wingdings" panose="05000000000000000000" charset="0"/>
              <a:buChar char="l"/>
            </a:pPr>
            <a:r>
              <a:rPr lang="zh-CN" altLang="zh-CN" sz="2800" dirty="0">
                <a:latin typeface="+mn-ea"/>
              </a:rPr>
              <a:t>持续改善</a:t>
            </a:r>
            <a:endParaRPr lang="en-US" altLang="zh-CN" sz="2800" dirty="0">
              <a:latin typeface="+mn-ea"/>
            </a:endParaRPr>
          </a:p>
          <a:p>
            <a:pPr marL="628015" lvl="1" indent="-307975">
              <a:lnSpc>
                <a:spcPct val="120000"/>
              </a:lnSpc>
            </a:pPr>
            <a:r>
              <a:rPr lang="zh-CN" altLang="zh-CN" sz="2600" dirty="0">
                <a:latin typeface="+mn-ea"/>
              </a:rPr>
              <a:t>指的是由公司各个层次的雇员参与并专注于企业业务流程持续改进的实践方法</a:t>
            </a:r>
            <a:endParaRPr lang="en-I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22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22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226">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222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22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457200" y="-112712"/>
            <a:ext cx="8229600" cy="1143000"/>
          </a:xfrm>
        </p:spPr>
        <p:txBody>
          <a:bodyPr/>
          <a:lstStyle/>
          <a:p>
            <a:r>
              <a:rPr lang="zh-CN" altLang="zh-CN" b="1" dirty="0">
                <a:latin typeface="华文新魏" panose="02010800040101010101" pitchFamily="2" charset="-122"/>
                <a:ea typeface="华文新魏" panose="02010800040101010101" pitchFamily="2" charset="-122"/>
              </a:rPr>
              <a:t>培训方法的选择</a:t>
            </a:r>
          </a:p>
        </p:txBody>
      </p:sp>
      <p:sp>
        <p:nvSpPr>
          <p:cNvPr id="53250" name="Content Placeholder 2"/>
          <p:cNvSpPr>
            <a:spLocks noGrp="1"/>
          </p:cNvSpPr>
          <p:nvPr>
            <p:ph idx="4294967295"/>
          </p:nvPr>
        </p:nvSpPr>
        <p:spPr>
          <a:xfrm>
            <a:off x="612775" y="1275715"/>
            <a:ext cx="8439150" cy="4924425"/>
          </a:xfrm>
        </p:spPr>
        <p:txBody>
          <a:bodyPr/>
          <a:lstStyle/>
          <a:p>
            <a:pPr marL="367030" indent="-367030" defTabSz="0">
              <a:lnSpc>
                <a:spcPct val="120000"/>
              </a:lnSpc>
              <a:buFont typeface="Wingdings" panose="05000000000000000000" charset="0"/>
              <a:buChar char="l"/>
              <a:tabLst>
                <a:tab pos="358140" algn="l"/>
              </a:tabLst>
            </a:pPr>
            <a:r>
              <a:rPr lang="zh-CN" altLang="zh-CN" sz="2800" dirty="0">
                <a:latin typeface="+mn-ea"/>
              </a:rPr>
              <a:t>确认与每种方法有关的学习成果类型。</a:t>
            </a:r>
            <a:endParaRPr lang="en-US" altLang="zh-CN" sz="2800" dirty="0">
              <a:latin typeface="+mn-ea"/>
            </a:endParaRPr>
          </a:p>
          <a:p>
            <a:pPr marL="367030" indent="-367030" defTabSz="0">
              <a:lnSpc>
                <a:spcPct val="120000"/>
              </a:lnSpc>
              <a:buFont typeface="Wingdings" panose="05000000000000000000" charset="0"/>
              <a:buChar char="l"/>
              <a:tabLst>
                <a:tab pos="358140" algn="l"/>
              </a:tabLst>
            </a:pPr>
            <a:r>
              <a:rPr lang="zh-CN" altLang="zh-CN" sz="2800" dirty="0">
                <a:latin typeface="+mn-ea"/>
              </a:rPr>
              <a:t>学习方法的选择需要以</a:t>
            </a:r>
            <a:r>
              <a:rPr lang="zh-CN" altLang="en-US" sz="2800" dirty="0">
                <a:latin typeface="+mn-ea"/>
              </a:rPr>
              <a:t>哪种</a:t>
            </a:r>
            <a:r>
              <a:rPr lang="zh-CN" altLang="zh-CN" sz="2800" dirty="0">
                <a:latin typeface="+mn-ea"/>
              </a:rPr>
              <a:t>特点为基础</a:t>
            </a:r>
            <a:endParaRPr lang="en-US" altLang="zh-CN" sz="2800" dirty="0">
              <a:latin typeface="+mn-ea"/>
            </a:endParaRPr>
          </a:p>
          <a:p>
            <a:pPr lvl="1">
              <a:lnSpc>
                <a:spcPct val="120000"/>
              </a:lnSpc>
            </a:pPr>
            <a:r>
              <a:rPr lang="zh-CN" altLang="zh-CN" sz="2600" dirty="0">
                <a:latin typeface="+mn-ea"/>
              </a:rPr>
              <a:t>预期的学习成果</a:t>
            </a:r>
            <a:endParaRPr lang="en-US" altLang="zh-CN" sz="2600" dirty="0">
              <a:latin typeface="+mn-ea"/>
            </a:endParaRPr>
          </a:p>
          <a:p>
            <a:pPr lvl="1">
              <a:lnSpc>
                <a:spcPct val="120000"/>
              </a:lnSpc>
            </a:pPr>
            <a:r>
              <a:rPr lang="zh-CN" altLang="zh-CN" sz="2600" dirty="0">
                <a:latin typeface="+mn-ea"/>
              </a:rPr>
              <a:t>促进学习和培训成果转化的</a:t>
            </a:r>
            <a:endParaRPr lang="en-US" altLang="zh-CN" sz="2600" dirty="0">
              <a:latin typeface="+mn-ea"/>
            </a:endParaRPr>
          </a:p>
          <a:p>
            <a:pPr>
              <a:lnSpc>
                <a:spcPct val="120000"/>
              </a:lnSpc>
              <a:buFont typeface="Wingdings" panose="05000000000000000000" charset="0"/>
              <a:buChar char="l"/>
            </a:pPr>
            <a:r>
              <a:rPr lang="zh-CN" altLang="zh-CN" sz="2800" dirty="0">
                <a:latin typeface="+mn-ea"/>
              </a:rPr>
              <a:t>考虑这种方法对学习和培训成果转化的有利程度、开发和使用这种方法的成本</a:t>
            </a:r>
            <a:endParaRPr lang="en-US" altLang="zh-CN" sz="2800" dirty="0">
              <a:latin typeface="+mn-ea"/>
            </a:endParaRPr>
          </a:p>
          <a:p>
            <a:pPr>
              <a:lnSpc>
                <a:spcPct val="120000"/>
              </a:lnSpc>
              <a:buFont typeface="Wingdings" panose="05000000000000000000" charset="0"/>
              <a:buChar char="l"/>
            </a:pPr>
            <a:r>
              <a:rPr lang="zh-CN" altLang="en-US" sz="2800" dirty="0">
                <a:latin typeface="+mn-ea"/>
              </a:rPr>
              <a:t>考虑这种方法</a:t>
            </a:r>
            <a:r>
              <a:rPr lang="zh-CN" altLang="zh-CN" sz="2800" dirty="0">
                <a:latin typeface="+mn-ea"/>
              </a:rPr>
              <a:t>它的有效性</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25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25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25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12998"/>
            <a:ext cx="8507288" cy="1143000"/>
          </a:xfrm>
        </p:spPr>
        <p:txBody>
          <a:bodyPr/>
          <a:lstStyle/>
          <a:p>
            <a:r>
              <a:rPr lang="zh-CN" altLang="zh-CN" b="1" dirty="0">
                <a:latin typeface="华文新魏" panose="02010800040101010101" pitchFamily="2" charset="-122"/>
                <a:ea typeface="华文新魏" panose="02010800040101010101" pitchFamily="2" charset="-122"/>
              </a:rPr>
              <a:t>培训方法的选择</a:t>
            </a:r>
            <a:endParaRPr lang="zh-CN" altLang="en-US" b="1" dirty="0">
              <a:latin typeface="华文新魏" panose="02010800040101010101" pitchFamily="2" charset="-122"/>
              <a:ea typeface="华文新魏" panose="02010800040101010101" pitchFamily="2" charset="-122"/>
            </a:endParaRPr>
          </a:p>
        </p:txBody>
      </p:sp>
      <p:pic>
        <p:nvPicPr>
          <p:cNvPr id="4" name="7-111.EPS" descr="id:2147500059;FounderCES"/>
          <p:cNvPicPr>
            <a:picLocks noGrp="1"/>
          </p:cNvPicPr>
          <p:nvPr>
            <p:ph sz="quarter" idx="1"/>
          </p:nvPr>
        </p:nvPicPr>
        <p:blipFill>
          <a:blip r:embed="rId2">
            <a:duotone>
              <a:prstClr val="black"/>
              <a:schemeClr val="accent1">
                <a:tint val="45000"/>
                <a:satMod val="400000"/>
              </a:schemeClr>
            </a:duotone>
          </a:blip>
          <a:stretch>
            <a:fillRect/>
          </a:stretch>
        </p:blipFill>
        <p:spPr>
          <a:xfrm rot="16200000">
            <a:off x="1655676" y="-458924"/>
            <a:ext cx="5832648" cy="91440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3750</Words>
  <Application>Microsoft Office PowerPoint</Application>
  <PresentationFormat>全屏显示(4:3)</PresentationFormat>
  <Paragraphs>373</Paragraphs>
  <Slides>45</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45</vt:i4>
      </vt:variant>
    </vt:vector>
  </HeadingPairs>
  <TitlesOfParts>
    <vt:vector size="58" baseType="lpstr">
      <vt:lpstr>MS PGothic</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引 言 </vt:lpstr>
      <vt:lpstr>演示法</vt:lpstr>
      <vt:lpstr>演讲法</vt:lpstr>
      <vt:lpstr>PowerPoint 演示文稿</vt:lpstr>
      <vt:lpstr>表7—1　不同的讲座法</vt:lpstr>
      <vt:lpstr>演讲法</vt:lpstr>
      <vt:lpstr>传递法</vt:lpstr>
      <vt:lpstr>传递法</vt:lpstr>
      <vt:lpstr>表7—2现场培训的原则</vt:lpstr>
      <vt:lpstr>传递法</vt:lpstr>
      <vt:lpstr>传递法</vt:lpstr>
      <vt:lpstr> </vt:lpstr>
      <vt:lpstr>传递法</vt:lpstr>
      <vt:lpstr>传递法</vt:lpstr>
      <vt:lpstr> 传递法</vt:lpstr>
      <vt:lpstr>传递法</vt:lpstr>
      <vt:lpstr>传递法</vt:lpstr>
      <vt:lpstr>表7—5案例编写的过程</vt:lpstr>
      <vt:lpstr>传递法</vt:lpstr>
      <vt:lpstr>表7—6汇报中回答的问题</vt:lpstr>
      <vt:lpstr>传递法</vt:lpstr>
      <vt:lpstr>表7—7有效的角色扮演包含的活动</vt:lpstr>
      <vt:lpstr>传递法</vt:lpstr>
      <vt:lpstr>传递法</vt:lpstr>
      <vt:lpstr>表7—8行为示范培训项目中的活动</vt:lpstr>
      <vt:lpstr>传递法</vt:lpstr>
      <vt:lpstr>传递法</vt:lpstr>
      <vt:lpstr>团队建设法</vt:lpstr>
      <vt:lpstr>团队建设法</vt:lpstr>
      <vt:lpstr>团队建设法</vt:lpstr>
      <vt:lpstr>团队建设法</vt:lpstr>
      <vt:lpstr>图7—4　团队培训结构的主要因素</vt:lpstr>
      <vt:lpstr> </vt:lpstr>
      <vt:lpstr>团队建设法</vt:lpstr>
      <vt:lpstr>团队建设法</vt:lpstr>
      <vt:lpstr>团队建设法</vt:lpstr>
      <vt:lpstr>表7—10行动学习的步骤</vt:lpstr>
      <vt:lpstr>团队建设法</vt:lpstr>
      <vt:lpstr>培训方法的选择</vt:lpstr>
      <vt:lpstr>培训方法的选择</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56</cp:revision>
  <dcterms:created xsi:type="dcterms:W3CDTF">2012-08-08T08:52:00Z</dcterms:created>
  <dcterms:modified xsi:type="dcterms:W3CDTF">2019-03-15T04:36:03Z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