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0"/>
  </p:notesMasterIdLst>
  <p:handoutMasterIdLst>
    <p:handoutMasterId r:id="rId41"/>
  </p:handoutMasterIdLst>
  <p:sldIdLst>
    <p:sldId id="333" r:id="rId2"/>
    <p:sldId id="335" r:id="rId3"/>
    <p:sldId id="257" r:id="rId4"/>
    <p:sldId id="258" r:id="rId5"/>
    <p:sldId id="259" r:id="rId6"/>
    <p:sldId id="260" r:id="rId7"/>
    <p:sldId id="297" r:id="rId8"/>
    <p:sldId id="262" r:id="rId9"/>
    <p:sldId id="263" r:id="rId10"/>
    <p:sldId id="264" r:id="rId11"/>
    <p:sldId id="265" r:id="rId12"/>
    <p:sldId id="294" r:id="rId13"/>
    <p:sldId id="267" r:id="rId14"/>
    <p:sldId id="268" r:id="rId15"/>
    <p:sldId id="269" r:id="rId16"/>
    <p:sldId id="270" r:id="rId17"/>
    <p:sldId id="271" r:id="rId18"/>
    <p:sldId id="272" r:id="rId19"/>
    <p:sldId id="337" r:id="rId20"/>
    <p:sldId id="273" r:id="rId21"/>
    <p:sldId id="274" r:id="rId22"/>
    <p:sldId id="275" r:id="rId23"/>
    <p:sldId id="276" r:id="rId24"/>
    <p:sldId id="277" r:id="rId25"/>
    <p:sldId id="278" r:id="rId26"/>
    <p:sldId id="279" r:id="rId27"/>
    <p:sldId id="280" r:id="rId28"/>
    <p:sldId id="288" r:id="rId29"/>
    <p:sldId id="281" r:id="rId30"/>
    <p:sldId id="282" r:id="rId31"/>
    <p:sldId id="289" r:id="rId32"/>
    <p:sldId id="283" r:id="rId33"/>
    <p:sldId id="284" r:id="rId34"/>
    <p:sldId id="285" r:id="rId35"/>
    <p:sldId id="296" r:id="rId36"/>
    <p:sldId id="287" r:id="rId37"/>
    <p:sldId id="290" r:id="rId38"/>
    <p:sldId id="338" r:id="rId3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4">
          <p15:clr>
            <a:srgbClr val="A4A3A4"/>
          </p15:clr>
        </p15:guide>
        <p15:guide id="2" pos="286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18" autoAdjust="0"/>
    <p:restoredTop sz="94660"/>
  </p:normalViewPr>
  <p:slideViewPr>
    <p:cSldViewPr>
      <p:cViewPr varScale="1">
        <p:scale>
          <a:sx n="85" d="100"/>
          <a:sy n="85" d="100"/>
        </p:scale>
        <p:origin x="1350" y="126"/>
      </p:cViewPr>
      <p:guideLst>
        <p:guide orient="horz" pos="2164"/>
        <p:guide pos="286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2019/3/15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2019/3/15</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a:off x="65405" y="327310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59055" y="3152775"/>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10"/>
          <p:cNvSpPr/>
          <p:nvPr/>
        </p:nvSpPr>
        <p:spPr>
          <a:xfrm>
            <a:off x="59055" y="480028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19100" y="330171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CF2B9556-68A6-4912-BEBA-407D68FF5B63}" type="datetimeFigureOut">
              <a:rPr lang="en-IN"/>
              <a:t>15-03-2019</a:t>
            </a:fld>
            <a:endParaRPr lang="en-IN"/>
          </a:p>
        </p:txBody>
      </p:sp>
      <p:sp>
        <p:nvSpPr>
          <p:cNvPr id="12" name="Footer Placeholder 16"/>
          <p:cNvSpPr>
            <a:spLocks noGrp="1"/>
          </p:cNvSpPr>
          <p:nvPr>
            <p:ph type="ftr" sz="quarter" idx="11"/>
          </p:nvPr>
        </p:nvSpPr>
        <p:spPr/>
        <p:txBody>
          <a:bodyPr/>
          <a:lstStyle>
            <a:lvl1pPr>
              <a:defRPr/>
            </a:lvl1pPr>
          </a:lstStyle>
          <a:p>
            <a:pPr>
              <a:defRPr/>
            </a:pPr>
            <a:endParaRPr lang="en-IN"/>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39CB80E5-6CFC-47B9-9FE3-DF7F44CAB2CB}" type="slidenum">
              <a:rPr lang="en-IN"/>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08FDB5F9-CE36-478C-960C-BB8167A7A2B3}" type="datetimeFigureOut">
              <a:rPr lang="en-IN"/>
              <a:t>15-03-2019</a:t>
            </a:fld>
            <a:endParaRPr lang="en-IN"/>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0373E4FA-723D-4F51-8B0C-4E0B7561CBB8}" type="slidenum">
              <a:rPr lang="en-IN"/>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8A4F8A0D-39A4-4E24-ADF7-017C635B51BF}" type="datetimeFigureOut">
              <a:rPr lang="en-IN"/>
              <a:t>15-03-2019</a:t>
            </a:fld>
            <a:endParaRPr lang="en-IN"/>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IN"/>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29BB63C2-DAC3-4644-B43C-90A805ABA425}" type="slidenum">
              <a:rPr lang="en-IN"/>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A29D0DDA-8935-4D5C-8083-CE9D60D99FCB}" type="datetimeFigureOut">
              <a:rPr lang="en-IN"/>
              <a:t>15-03-2019</a:t>
            </a:fld>
            <a:endParaRPr lang="en-IN"/>
          </a:p>
        </p:txBody>
      </p:sp>
      <p:sp>
        <p:nvSpPr>
          <p:cNvPr id="6" name="Footer Placeholder 2"/>
          <p:cNvSpPr>
            <a:spLocks noGrp="1"/>
          </p:cNvSpPr>
          <p:nvPr>
            <p:ph type="ftr" sz="quarter" idx="11"/>
          </p:nvPr>
        </p:nvSpPr>
        <p:spPr/>
        <p:txBody>
          <a:bodyPr/>
          <a:lstStyle>
            <a:lvl1pPr>
              <a:defRPr/>
            </a:lvl1pPr>
          </a:lstStyle>
          <a:p>
            <a:pPr>
              <a:defRPr/>
            </a:pPr>
            <a:endParaRPr lang="en-IN"/>
          </a:p>
        </p:txBody>
      </p:sp>
      <p:sp>
        <p:nvSpPr>
          <p:cNvPr id="7" name="Slide Number Placeholder 22"/>
          <p:cNvSpPr>
            <a:spLocks noGrp="1"/>
          </p:cNvSpPr>
          <p:nvPr>
            <p:ph type="sldNum" sz="quarter" idx="12"/>
          </p:nvPr>
        </p:nvSpPr>
        <p:spPr/>
        <p:txBody>
          <a:bodyPr/>
          <a:lstStyle>
            <a:lvl1pPr>
              <a:defRPr/>
            </a:lvl1pPr>
          </a:lstStyle>
          <a:p>
            <a:pPr>
              <a:defRPr/>
            </a:pPr>
            <a:fld id="{56A757B4-86E8-4E47-9CFB-45EC331FD9B1}" type="slidenum">
              <a:rPr lang="en-IN"/>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715A0BE1-A49E-4C7F-A351-2FCF9ACC9429}" type="datetimeFigureOut">
              <a:rPr lang="en-IN"/>
              <a:t>15-03-2019</a:t>
            </a:fld>
            <a:endParaRPr lang="en-IN"/>
          </a:p>
        </p:txBody>
      </p:sp>
      <p:sp>
        <p:nvSpPr>
          <p:cNvPr id="8" name="Footer Placeholder 2"/>
          <p:cNvSpPr>
            <a:spLocks noGrp="1"/>
          </p:cNvSpPr>
          <p:nvPr>
            <p:ph type="ftr" sz="quarter" idx="11"/>
          </p:nvPr>
        </p:nvSpPr>
        <p:spPr/>
        <p:txBody>
          <a:bodyPr/>
          <a:lstStyle>
            <a:lvl1pPr>
              <a:defRPr/>
            </a:lvl1pPr>
          </a:lstStyle>
          <a:p>
            <a:pPr>
              <a:defRPr/>
            </a:pPr>
            <a:endParaRPr lang="en-IN"/>
          </a:p>
        </p:txBody>
      </p:sp>
      <p:sp>
        <p:nvSpPr>
          <p:cNvPr id="9" name="Slide Number Placeholder 22"/>
          <p:cNvSpPr>
            <a:spLocks noGrp="1"/>
          </p:cNvSpPr>
          <p:nvPr>
            <p:ph type="sldNum" sz="quarter" idx="12"/>
          </p:nvPr>
        </p:nvSpPr>
        <p:spPr/>
        <p:txBody>
          <a:bodyPr/>
          <a:lstStyle>
            <a:lvl1pPr>
              <a:defRPr/>
            </a:lvl1pPr>
          </a:lstStyle>
          <a:p>
            <a:pPr>
              <a:defRPr/>
            </a:pPr>
            <a:fld id="{5DCBF97F-3645-4E6E-A182-295581FBEA90}" type="slidenum">
              <a:rPr lang="en-IN"/>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4507D81F-35B9-4DEE-A62E-3F65BB460389}" type="datetimeFigureOut">
              <a:rPr lang="en-IN"/>
              <a:t>15-03-2019</a:t>
            </a:fld>
            <a:endParaRPr lang="en-IN"/>
          </a:p>
        </p:txBody>
      </p:sp>
      <p:sp>
        <p:nvSpPr>
          <p:cNvPr id="4" name="Footer Placeholder 2"/>
          <p:cNvSpPr>
            <a:spLocks noGrp="1"/>
          </p:cNvSpPr>
          <p:nvPr>
            <p:ph type="ftr" sz="quarter" idx="11"/>
          </p:nvPr>
        </p:nvSpPr>
        <p:spPr/>
        <p:txBody>
          <a:bodyPr/>
          <a:lstStyle>
            <a:lvl1pPr>
              <a:defRPr/>
            </a:lvl1pPr>
          </a:lstStyle>
          <a:p>
            <a:pPr>
              <a:defRPr/>
            </a:pPr>
            <a:endParaRPr lang="en-IN"/>
          </a:p>
        </p:txBody>
      </p:sp>
      <p:sp>
        <p:nvSpPr>
          <p:cNvPr id="5" name="Slide Number Placeholder 22"/>
          <p:cNvSpPr>
            <a:spLocks noGrp="1"/>
          </p:cNvSpPr>
          <p:nvPr>
            <p:ph type="sldNum" sz="quarter" idx="12"/>
          </p:nvPr>
        </p:nvSpPr>
        <p:spPr/>
        <p:txBody>
          <a:bodyPr/>
          <a:lstStyle>
            <a:lvl1pPr>
              <a:defRPr/>
            </a:lvl1pPr>
          </a:lstStyle>
          <a:p>
            <a:pPr>
              <a:defRPr/>
            </a:pPr>
            <a:fld id="{BDCA598C-DBCB-4B47-A9AF-5B734455EA30}" type="slidenum">
              <a:rPr lang="en-IN"/>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69676467-D234-4F32-8D51-B1D909EE4632}" type="datetimeFigureOut">
              <a:rPr lang="en-IN"/>
              <a:t>15-03-2019</a:t>
            </a:fld>
            <a:endParaRPr lang="en-IN"/>
          </a:p>
        </p:txBody>
      </p:sp>
      <p:sp>
        <p:nvSpPr>
          <p:cNvPr id="3" name="Footer Placeholder 2"/>
          <p:cNvSpPr>
            <a:spLocks noGrp="1"/>
          </p:cNvSpPr>
          <p:nvPr>
            <p:ph type="ftr" sz="quarter" idx="11"/>
          </p:nvPr>
        </p:nvSpPr>
        <p:spPr/>
        <p:txBody>
          <a:bodyPr/>
          <a:lstStyle>
            <a:lvl1pPr>
              <a:defRPr/>
            </a:lvl1pPr>
          </a:lstStyle>
          <a:p>
            <a:pPr>
              <a:defRPr/>
            </a:pPr>
            <a:endParaRPr lang="en-IN"/>
          </a:p>
        </p:txBody>
      </p:sp>
      <p:sp>
        <p:nvSpPr>
          <p:cNvPr id="4" name="Slide Number Placeholder 22"/>
          <p:cNvSpPr>
            <a:spLocks noGrp="1"/>
          </p:cNvSpPr>
          <p:nvPr>
            <p:ph type="sldNum" sz="quarter" idx="12"/>
          </p:nvPr>
        </p:nvSpPr>
        <p:spPr/>
        <p:txBody>
          <a:bodyPr/>
          <a:lstStyle>
            <a:lvl1pPr>
              <a:defRPr/>
            </a:lvl1pPr>
          </a:lstStyle>
          <a:p>
            <a:pPr>
              <a:defRPr/>
            </a:pPr>
            <a:fld id="{E746649D-AD06-4792-85CF-8EE769FE87B3}" type="slidenum">
              <a:rPr lang="en-IN"/>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8"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4"/>
          <p:cNvSpPr>
            <a:spLocks noGrp="1"/>
          </p:cNvSpPr>
          <p:nvPr>
            <p:ph type="dt" sz="half" idx="10"/>
          </p:nvPr>
        </p:nvSpPr>
        <p:spPr/>
        <p:txBody>
          <a:bodyPr/>
          <a:lstStyle>
            <a:lvl1pPr>
              <a:defRPr/>
            </a:lvl1pPr>
          </a:lstStyle>
          <a:p>
            <a:pPr>
              <a:defRPr/>
            </a:pPr>
            <a:fld id="{716ACD38-29BF-41F2-816F-DBF5AD269145}" type="datetimeFigureOut">
              <a:rPr lang="en-IN"/>
              <a:t>15-03-2019</a:t>
            </a:fld>
            <a:endParaRPr lang="en-IN"/>
          </a:p>
        </p:txBody>
      </p:sp>
      <p:sp>
        <p:nvSpPr>
          <p:cNvPr id="10" name="Footer Placeholder 5"/>
          <p:cNvSpPr>
            <a:spLocks noGrp="1"/>
          </p:cNvSpPr>
          <p:nvPr>
            <p:ph type="ftr" sz="quarter" idx="11"/>
          </p:nvPr>
        </p:nvSpPr>
        <p:spPr/>
        <p:txBody>
          <a:bodyPr/>
          <a:lstStyle>
            <a:lvl1pPr>
              <a:defRPr/>
            </a:lvl1pPr>
          </a:lstStyle>
          <a:p>
            <a:pPr>
              <a:defRPr/>
            </a:pPr>
            <a:endParaRPr lang="en-IN"/>
          </a:p>
        </p:txBody>
      </p:sp>
      <p:sp>
        <p:nvSpPr>
          <p:cNvPr id="12" name="Slide Number Placeholder 6"/>
          <p:cNvSpPr>
            <a:spLocks noGrp="1"/>
          </p:cNvSpPr>
          <p:nvPr>
            <p:ph type="sldNum" sz="quarter" idx="12"/>
          </p:nvPr>
        </p:nvSpPr>
        <p:spPr/>
        <p:txBody>
          <a:bodyPr/>
          <a:lstStyle>
            <a:lvl1pPr>
              <a:defRPr/>
            </a:lvl1pPr>
          </a:lstStyle>
          <a:p>
            <a:pPr>
              <a:defRPr/>
            </a:pPr>
            <a:fld id="{767CEB7C-079B-4939-B8C5-0A82DC0BCBB0}" type="slidenum">
              <a:rPr lang="en-IN"/>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10" name="Date Placeholder 4"/>
          <p:cNvSpPr>
            <a:spLocks noGrp="1"/>
          </p:cNvSpPr>
          <p:nvPr>
            <p:ph type="dt" sz="half" idx="10"/>
          </p:nvPr>
        </p:nvSpPr>
        <p:spPr/>
        <p:txBody>
          <a:bodyPr/>
          <a:lstStyle>
            <a:lvl1pPr>
              <a:defRPr/>
            </a:lvl1pPr>
          </a:lstStyle>
          <a:p>
            <a:pPr>
              <a:defRPr/>
            </a:pPr>
            <a:fld id="{5C8A6279-FD16-4122-BC8C-5E3928944FF8}" type="datetimeFigureOut">
              <a:rPr lang="en-IN"/>
              <a:t>15-03-2019</a:t>
            </a:fld>
            <a:endParaRPr lang="en-IN"/>
          </a:p>
        </p:txBody>
      </p:sp>
      <p:sp>
        <p:nvSpPr>
          <p:cNvPr id="11" name="Footer Placeholder 5"/>
          <p:cNvSpPr>
            <a:spLocks noGrp="1"/>
          </p:cNvSpPr>
          <p:nvPr>
            <p:ph type="ftr" sz="quarter" idx="11"/>
          </p:nvPr>
        </p:nvSpPr>
        <p:spPr>
          <a:xfrm>
            <a:off x="914400" y="6172200"/>
            <a:ext cx="3886200" cy="457200"/>
          </a:xfrm>
        </p:spPr>
        <p:txBody>
          <a:bodyPr/>
          <a:lstStyle>
            <a:lvl1pPr>
              <a:defRPr/>
            </a:lvl1pPr>
          </a:lstStyle>
          <a:p>
            <a:pPr>
              <a:defRPr/>
            </a:pPr>
            <a:endParaRPr lang="en-IN"/>
          </a:p>
        </p:txBody>
      </p:sp>
      <p:sp>
        <p:nvSpPr>
          <p:cNvPr id="12" name="Slide Number Placeholder 6"/>
          <p:cNvSpPr>
            <a:spLocks noGrp="1"/>
          </p:cNvSpPr>
          <p:nvPr>
            <p:ph type="sldNum" sz="quarter" idx="12"/>
          </p:nvPr>
        </p:nvSpPr>
        <p:spPr>
          <a:xfrm>
            <a:off x="146050" y="6208713"/>
            <a:ext cx="457200" cy="457200"/>
          </a:xfrm>
        </p:spPr>
        <p:txBody>
          <a:bodyPr/>
          <a:lstStyle>
            <a:lvl1pPr>
              <a:defRPr/>
            </a:lvl1pPr>
          </a:lstStyle>
          <a:p>
            <a:pPr>
              <a:defRPr/>
            </a:pPr>
            <a:fld id="{8A64D5CD-6B7F-4B7A-9C8D-C48E3C390F63}" type="slidenum">
              <a:rPr lang="en-IN"/>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5DE8B79C-89A8-4CF6-9A5B-EC3C5BE36B0A}" type="datetimeFigureOut">
              <a:rPr lang="en-IN"/>
              <a:t>15-03-2019</a:t>
            </a:fld>
            <a:endParaRPr lang="en-IN"/>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31F06909-8850-44BE-9640-49A3D14A07A0}" type="slidenum">
              <a:rPr lang="en-IN"/>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71102B5F-C204-421C-A40F-B4D9C8664430}" type="datetimeFigureOut">
              <a:rPr lang="en-IN"/>
              <a:t>15-03-2019</a:t>
            </a:fld>
            <a:endParaRPr lang="en-IN"/>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25975F49-9BEE-4F57-87FD-215A9E86ECFC}" type="slidenum">
              <a:rPr lang="en-IN"/>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ln>
        </p:spPr>
        <p:txBody>
          <a:bodyPr vert="horz" wrap="square" lIns="91440" tIns="45720" rIns="91440" bIns="91440" numCol="1" anchor="b" anchorCtr="0" compatLnSpc="1"/>
          <a:lstStyle/>
          <a:p>
            <a:pPr lvl="0"/>
            <a:r>
              <a:rPr 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smtClean="0">
                <a:solidFill>
                  <a:schemeClr val="tx2"/>
                </a:solidFill>
              </a:defRPr>
            </a:lvl1pPr>
          </a:lstStyle>
          <a:p>
            <a:pPr>
              <a:defRPr/>
            </a:pPr>
            <a:fld id="{4A313209-48E4-4350-8F49-604D03FF618D}" type="datetimeFigureOut">
              <a:rPr lang="en-IN"/>
              <a:t>15-03-2019</a:t>
            </a:fld>
            <a:endParaRPr lang="en-IN"/>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en-IN"/>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EA11C0B5-C99D-4B82-8C3B-21A36F075416}" type="slidenum">
              <a:rPr lang="en-IN"/>
              <a:t>‹#›</a:t>
            </a:fld>
            <a:endParaRPr lang="en-IN"/>
          </a:p>
        </p:txBody>
      </p:sp>
      <p:sp>
        <p:nvSpPr>
          <p:cNvPr id="64533" name="Rectangle 21"/>
          <p:cNvSpPr>
            <a:spLocks noChangeArrowheads="1"/>
          </p:cNvSpPr>
          <p:nvPr userDrawn="1"/>
        </p:nvSpPr>
        <p:spPr bwMode="auto">
          <a:xfrm>
            <a:off x="6870700" y="6235700"/>
            <a:ext cx="2133600" cy="457200"/>
          </a:xfrm>
          <a:prstGeom prst="rect">
            <a:avLst/>
          </a:prstGeom>
          <a:noFill/>
          <a:ln w="9525">
            <a:noFill/>
            <a:miter lim="800000"/>
          </a:ln>
        </p:spPr>
        <p:txBody>
          <a:bodyPr anchor="b"/>
          <a:lstStyle/>
          <a:p>
            <a:pPr algn="r">
              <a:defRPr/>
            </a:pPr>
            <a:r>
              <a:rPr lang="en-US" sz="1000">
                <a:effectLst>
                  <a:outerShdw blurRad="38100" dist="38100" dir="2700000" algn="tl">
                    <a:srgbClr val="C0C0C0"/>
                  </a:outerShdw>
                </a:effectLst>
                <a:latin typeface="Times New Roman" panose="02020603050405020304" pitchFamily="18" charset="0"/>
                <a:ea typeface="MS PGothic" panose="020B0600070205080204" charset="-128"/>
              </a:rPr>
              <a:t>1-</a:t>
            </a:r>
            <a:fld id="{C55233BF-28C2-474C-A4DE-EE55EAB6DDDE}" type="slidenum">
              <a:rPr lang="en-US" sz="1000">
                <a:effectLst>
                  <a:outerShdw blurRad="38100" dist="38100" dir="2700000" algn="tl">
                    <a:srgbClr val="C0C0C0"/>
                  </a:outerShdw>
                </a:effectLst>
                <a:latin typeface="Times New Roman" panose="02020603050405020304" pitchFamily="18" charset="0"/>
                <a:ea typeface="MS PGothic" panose="020B0600070205080204" charset="-128"/>
              </a:rPr>
              <a:t>‹#›</a:t>
            </a:fld>
            <a:endParaRPr lang="en-US" sz="1000">
              <a:effectLst>
                <a:outerShdw blurRad="38100" dist="38100" dir="2700000" algn="tl">
                  <a:srgbClr val="C0C0C0"/>
                </a:outerShdw>
              </a:effectLst>
              <a:latin typeface="Times New Roman" panose="02020603050405020304" pitchFamily="18" charset="0"/>
              <a:ea typeface="MS PGothic" panose="020B0600070205080204" charset="-12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8005"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fontAlgn="base">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p:cNvPicPr>
            <a:picLocks noChangeAspect="1" noChangeArrowheads="1"/>
          </p:cNvPicPr>
          <p:nvPr/>
        </p:nvPicPr>
        <p:blipFill>
          <a:blip r:embed="rId2"/>
          <a:srcRect/>
          <a:stretch>
            <a:fillRect/>
          </a:stretch>
        </p:blipFill>
        <p:spPr bwMode="auto">
          <a:xfrm>
            <a:off x="-46038" y="-19050"/>
            <a:ext cx="9217026" cy="6911975"/>
          </a:xfrm>
          <a:prstGeom prst="rect">
            <a:avLst/>
          </a:prstGeom>
          <a:noFill/>
          <a:ln w="9525">
            <a:noFill/>
            <a:miter lim="800000"/>
            <a:headEnd/>
            <a:tailEnd/>
          </a:ln>
        </p:spPr>
      </p:pic>
      <p:sp>
        <p:nvSpPr>
          <p:cNvPr id="2" name="Title 1"/>
          <p:cNvSpPr>
            <a:spLocks noGrp="1"/>
          </p:cNvSpPr>
          <p:nvPr>
            <p:ph type="ctrTitle"/>
          </p:nvPr>
        </p:nvSpPr>
        <p:spPr>
          <a:xfrm>
            <a:off x="457200" y="1506538"/>
            <a:ext cx="8229600" cy="1470025"/>
          </a:xfrm>
        </p:spPr>
        <p:txBody>
          <a:bodyPr rtlCol="0">
            <a:normAutofit fontScale="90000"/>
          </a:bodyPr>
          <a:lstStyle/>
          <a:p>
            <a:pPr fontAlgn="auto">
              <a:spcAft>
                <a:spcPts val="0"/>
              </a:spcAft>
              <a:defRPr/>
            </a:pPr>
            <a:br>
              <a:rPr/>
            </a:br>
            <a:br>
              <a:rPr/>
            </a:br>
            <a:endParaRPr lang="en-IN"/>
          </a:p>
        </p:txBody>
      </p:sp>
      <p:pic>
        <p:nvPicPr>
          <p:cNvPr id="5" name="Picture 4"/>
          <p:cNvPicPr>
            <a:picLocks noChangeAspect="1"/>
          </p:cNvPicPr>
          <p:nvPr/>
        </p:nvPicPr>
        <p:blipFill>
          <a:blip r:embed="rId3">
            <a:duotone>
              <a:prstClr val="black"/>
              <a:schemeClr val="accent5">
                <a:tint val="45000"/>
                <a:satMod val="400000"/>
              </a:schemeClr>
            </a:duotone>
          </a:blip>
          <a:stretch>
            <a:fillRect/>
          </a:stretch>
        </p:blipFill>
        <p:spPr>
          <a:xfrm>
            <a:off x="-20827" y="0"/>
            <a:ext cx="9144000" cy="1428965"/>
          </a:xfrm>
          <a:prstGeom prst="rect">
            <a:avLst/>
          </a:prstGeom>
          <a:ln>
            <a:noFill/>
          </a:ln>
          <a:effectLst>
            <a:outerShdw blurRad="190500" algn="tl" rotWithShape="0">
              <a:srgbClr val="000000">
                <a:alpha val="70000"/>
              </a:srgbClr>
            </a:outerShdw>
          </a:effectLst>
        </p:spPr>
      </p:pic>
      <p:pic>
        <p:nvPicPr>
          <p:cNvPr id="3" name="内容占位符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885" y="1656080"/>
            <a:ext cx="3257550" cy="4586605"/>
          </a:xfrm>
          <a:prstGeom prst="rect">
            <a:avLst/>
          </a:prstGeom>
        </p:spPr>
      </p:pic>
      <p:sp>
        <p:nvSpPr>
          <p:cNvPr id="7" name="TextBox 4"/>
          <p:cNvSpPr txBox="1"/>
          <p:nvPr/>
        </p:nvSpPr>
        <p:spPr>
          <a:xfrm>
            <a:off x="179705" y="2712720"/>
            <a:ext cx="5328920" cy="1737360"/>
          </a:xfrm>
          <a:prstGeom prst="rect">
            <a:avLst/>
          </a:prstGeom>
          <a:noFill/>
        </p:spPr>
        <p:txBody>
          <a:bodyPr wrap="square" rtlCol="0">
            <a:spAutoFit/>
            <a:scene3d>
              <a:camera prst="orthographicFront"/>
              <a:lightRig rig="threePt" dir="t"/>
            </a:scene3d>
          </a:bodyPr>
          <a:lstStyle/>
          <a:p>
            <a:pPr algn="ctr" eaLnBrk="1" latinLnBrk="0" hangingPunct="1">
              <a:spcBef>
                <a:spcPts val="1200"/>
              </a:spcBef>
              <a:spcAft>
                <a:spcPts val="1200"/>
              </a:spcAft>
            </a:pP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第 </a:t>
            </a:r>
            <a:r>
              <a:rPr lang="en-US"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1 </a:t>
            </a: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章   </a:t>
            </a:r>
          </a:p>
          <a:p>
            <a:pPr algn="ctr" eaLnBrk="1" latinLnBrk="0" hangingPunct="1">
              <a:spcBef>
                <a:spcPts val="1200"/>
              </a:spcBef>
              <a:spcAft>
                <a:spcPts val="120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雇员培训与开发概述</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468630" y="-112712"/>
            <a:ext cx="77724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4338" name="Content Placeholder 2"/>
          <p:cNvSpPr>
            <a:spLocks noGrp="1"/>
          </p:cNvSpPr>
          <p:nvPr>
            <p:ph sz="quarter" idx="1"/>
          </p:nvPr>
        </p:nvSpPr>
        <p:spPr>
          <a:xfrm>
            <a:off x="644843" y="1275715"/>
            <a:ext cx="8229600" cy="4924425"/>
          </a:xfrm>
        </p:spPr>
        <p:txBody>
          <a:bodyPr/>
          <a:lstStyle/>
          <a:p>
            <a:pPr marL="393700" indent="-393700" eaLnBrk="1" latinLnBrk="0" hangingPunct="1">
              <a:lnSpc>
                <a:spcPct val="120000"/>
              </a:lnSpc>
              <a:spcBef>
                <a:spcPts val="1100"/>
              </a:spcBef>
              <a:spcAft>
                <a:spcPts val="1200"/>
              </a:spcAft>
              <a:buFont typeface="Wingdings" panose="05000000000000000000" charset="0"/>
              <a:buChar char="l"/>
            </a:pPr>
            <a:r>
              <a:rPr lang="zh-CN" altLang="zh-CN" sz="2800" dirty="0">
                <a:latin typeface="黑体" panose="02010600030101010101" pitchFamily="49" charset="-122"/>
                <a:ea typeface="黑体" panose="02010600030101010101" pitchFamily="49" charset="-122"/>
              </a:rPr>
              <a:t>讨论影响工作环境和学习的因素</a:t>
            </a:r>
            <a:r>
              <a:rPr lang="en-US" altLang="zh-CN" sz="2800" dirty="0">
                <a:latin typeface="黑体" panose="02010600030101010101" pitchFamily="49" charset="-122"/>
                <a:ea typeface="黑体" panose="02010600030101010101" pitchFamily="49" charset="-122"/>
              </a:rPr>
              <a:t>，</a:t>
            </a:r>
            <a:r>
              <a:rPr lang="zh-CN" altLang="zh-CN" sz="2800" dirty="0">
                <a:latin typeface="黑体" panose="02010600030101010101" pitchFamily="49" charset="-122"/>
                <a:ea typeface="黑体" panose="02010600030101010101" pitchFamily="49" charset="-122"/>
              </a:rPr>
              <a:t>并说明培训将如何帮助公司迎接这些挑战</a:t>
            </a:r>
            <a:r>
              <a:rPr lang="zh-CN" altLang="en-US" sz="2800" dirty="0">
                <a:latin typeface="黑体" panose="02010600030101010101" pitchFamily="49" charset="-122"/>
                <a:ea typeface="黑体" panose="02010600030101010101" pitchFamily="49" charset="-122"/>
              </a:rPr>
              <a:t>。</a:t>
            </a:r>
            <a:endParaRPr lang="zh-CN" altLang="zh-CN" sz="2800" dirty="0">
              <a:latin typeface="黑体" panose="02010600030101010101" pitchFamily="49" charset="-122"/>
              <a:ea typeface="黑体" panose="02010600030101010101" pitchFamily="49" charset="-122"/>
            </a:endParaRPr>
          </a:p>
          <a:p>
            <a:pPr marL="393700" indent="-393700" eaLnBrk="1" latinLnBrk="0" hangingPunct="1">
              <a:lnSpc>
                <a:spcPct val="120000"/>
              </a:lnSpc>
              <a:spcBef>
                <a:spcPts val="1100"/>
              </a:spcBef>
              <a:spcAft>
                <a:spcPts val="1200"/>
              </a:spcAft>
              <a:buFont typeface="Wingdings" panose="05000000000000000000" charset="0"/>
              <a:buChar char="l"/>
            </a:pPr>
            <a:r>
              <a:rPr lang="zh-CN" altLang="zh-CN" sz="2800" dirty="0">
                <a:latin typeface="黑体" panose="02010600030101010101" pitchFamily="49" charset="-122"/>
                <a:ea typeface="黑体" panose="02010600030101010101" pitchFamily="49" charset="-122"/>
              </a:rPr>
              <a:t>借助数字和图表来解释培训、开发、非正式学习以及知识管理将如何影响企业成败</a:t>
            </a:r>
            <a:r>
              <a:rPr lang="zh-CN" altLang="en-US" sz="2800" dirty="0">
                <a:latin typeface="黑体" panose="02010600030101010101" pitchFamily="49" charset="-122"/>
                <a:ea typeface="黑体" panose="02010600030101010101" pitchFamily="49" charset="-122"/>
              </a:rPr>
              <a:t>。</a:t>
            </a:r>
            <a:endParaRPr lang="zh-CN" altLang="zh-CN" sz="2800" dirty="0">
              <a:latin typeface="黑体" panose="02010600030101010101" pitchFamily="49" charset="-122"/>
              <a:ea typeface="黑体" panose="02010600030101010101" pitchFamily="49" charset="-122"/>
            </a:endParaRPr>
          </a:p>
          <a:p>
            <a:pPr marL="393700" indent="-393700" eaLnBrk="1" latinLnBrk="0" hangingPunct="1">
              <a:lnSpc>
                <a:spcPct val="120000"/>
              </a:lnSpc>
              <a:spcBef>
                <a:spcPts val="1100"/>
              </a:spcBef>
              <a:spcAft>
                <a:spcPts val="1200"/>
              </a:spcAft>
              <a:buFont typeface="Wingdings" panose="05000000000000000000" charset="0"/>
              <a:buChar char="l"/>
            </a:pPr>
            <a:r>
              <a:rPr lang="zh-CN" altLang="zh-CN" sz="2800" dirty="0">
                <a:latin typeface="黑体" panose="02010600030101010101" pitchFamily="49" charset="-122"/>
                <a:ea typeface="黑体" panose="02010600030101010101" pitchFamily="49" charset="-122"/>
              </a:rPr>
              <a:t>讨论培训设计过程中的各个方面</a:t>
            </a:r>
            <a:r>
              <a:rPr lang="zh-CN" altLang="en-US" sz="2800" dirty="0">
                <a:latin typeface="黑体" panose="02010600030101010101" pitchFamily="49" charset="-122"/>
                <a:ea typeface="黑体" panose="02010600030101010101" pitchFamily="49" charset="-122"/>
              </a:rPr>
              <a:t>。</a:t>
            </a:r>
            <a:endParaRPr lang="zh-CN" altLang="zh-CN" sz="2800" dirty="0">
              <a:latin typeface="黑体" panose="02010600030101010101" pitchFamily="49" charset="-122"/>
              <a:ea typeface="黑体" panose="02010600030101010101" pitchFamily="49"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idx="4294967295"/>
          </p:nvPr>
        </p:nvSpPr>
        <p:spPr>
          <a:xfrm>
            <a:off x="514033" y="-112077"/>
            <a:ext cx="7329487"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5362" name="Content Placeholder 2"/>
          <p:cNvSpPr>
            <a:spLocks noGrp="1"/>
          </p:cNvSpPr>
          <p:nvPr>
            <p:ph idx="4294967295"/>
          </p:nvPr>
        </p:nvSpPr>
        <p:spPr>
          <a:xfrm>
            <a:off x="681990" y="1284605"/>
            <a:ext cx="8229600" cy="4924425"/>
          </a:xfrm>
        </p:spPr>
        <p:txBody>
          <a:bodyPr/>
          <a:lstStyle/>
          <a:p>
            <a:pPr marL="414655" indent="-414655" eaLnBrk="1" latinLnBrk="0" hangingPunct="1">
              <a:lnSpc>
                <a:spcPct val="120000"/>
              </a:lnSpc>
              <a:spcBef>
                <a:spcPts val="1100"/>
              </a:spcBef>
              <a:spcAft>
                <a:spcPts val="1200"/>
              </a:spcAft>
              <a:buFont typeface="Wingdings" panose="05000000000000000000" charset="0"/>
              <a:buChar char="l"/>
            </a:pPr>
            <a:r>
              <a:rPr lang="zh-CN" altLang="zh-CN" sz="2800" dirty="0">
                <a:latin typeface="黑体" panose="02010600030101010101" pitchFamily="49" charset="-122"/>
                <a:ea typeface="黑体" panose="02010600030101010101" pitchFamily="49" charset="-122"/>
              </a:rPr>
              <a:t>描述美国公司的培训数量及培训类型。</a:t>
            </a:r>
          </a:p>
          <a:p>
            <a:pPr marL="414655" indent="-414655" eaLnBrk="1" latinLnBrk="0" hangingPunct="1">
              <a:lnSpc>
                <a:spcPct val="120000"/>
              </a:lnSpc>
              <a:spcBef>
                <a:spcPts val="1100"/>
              </a:spcBef>
              <a:spcAft>
                <a:spcPts val="1200"/>
              </a:spcAft>
              <a:buFont typeface="Wingdings" panose="05000000000000000000" charset="0"/>
              <a:buChar char="l"/>
            </a:pPr>
            <a:r>
              <a:rPr lang="zh-CN" altLang="zh-CN" sz="2800" dirty="0">
                <a:latin typeface="黑体" panose="02010600030101010101" pitchFamily="49" charset="-122"/>
                <a:ea typeface="黑体" panose="02010600030101010101" pitchFamily="49" charset="-122"/>
              </a:rPr>
              <a:t>讨论专业培训人员的关键角色。</a:t>
            </a:r>
          </a:p>
          <a:p>
            <a:pPr marL="414655" indent="-414655" eaLnBrk="1" latinLnBrk="0" hangingPunct="1">
              <a:lnSpc>
                <a:spcPct val="120000"/>
              </a:lnSpc>
              <a:spcBef>
                <a:spcPts val="1100"/>
              </a:spcBef>
              <a:spcAft>
                <a:spcPts val="1200"/>
              </a:spcAft>
              <a:buFont typeface="Wingdings" panose="05000000000000000000" charset="0"/>
              <a:buChar char="l"/>
            </a:pPr>
            <a:r>
              <a:rPr lang="zh-CN" altLang="zh-CN" sz="2800" dirty="0">
                <a:latin typeface="黑体" panose="02010600030101010101" pitchFamily="49" charset="-122"/>
                <a:ea typeface="黑体" panose="02010600030101010101" pitchFamily="49" charset="-122"/>
              </a:rPr>
              <a:t>掌握有关培训领域研究成果与实践信息的渠道</a:t>
            </a:r>
            <a:r>
              <a:rPr lang="en-US" altLang="zh-CN" sz="2800" dirty="0">
                <a:latin typeface="黑体" panose="02010600030101010101" pitchFamily="49" charset="-122"/>
                <a:ea typeface="黑体" panose="02010600030101010101" pitchFamily="49" charset="-122"/>
              </a:rPr>
              <a:t>（</a:t>
            </a:r>
            <a:r>
              <a:rPr lang="zh-CN" altLang="zh-CN" sz="2800" dirty="0">
                <a:latin typeface="黑体" panose="02010600030101010101" pitchFamily="49" charset="-122"/>
                <a:ea typeface="黑体" panose="02010600030101010101" pitchFamily="49" charset="-122"/>
              </a:rPr>
              <a:t>如期刊、网站等</a:t>
            </a:r>
            <a:r>
              <a:rPr lang="en-US" altLang="zh-CN" sz="2800" dirty="0">
                <a:latin typeface="黑体" panose="02010600030101010101" pitchFamily="49" charset="-122"/>
                <a:ea typeface="黑体" panose="02010600030101010101" pitchFamily="49" charset="-122"/>
              </a:rPr>
              <a:t>）</a:t>
            </a:r>
            <a:r>
              <a:rPr lang="zh-CN" altLang="zh-CN" sz="2800" dirty="0">
                <a:latin typeface="黑体" panose="02010600030101010101" pitchFamily="49" charset="-122"/>
                <a:ea typeface="黑体" panose="02010600030101010101" pitchFamily="49" charset="-122"/>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idx="4294967295"/>
          </p:nvPr>
        </p:nvSpPr>
        <p:spPr>
          <a:xfrm>
            <a:off x="553403" y="-338772"/>
            <a:ext cx="7113587" cy="1354162"/>
          </a:xfrm>
        </p:spPr>
        <p:txBody>
          <a:bodyPr/>
          <a:lstStyle/>
          <a:p>
            <a:r>
              <a:rPr lang="zh-CN" altLang="en-US" b="1" dirty="0">
                <a:latin typeface="华文新魏" panose="02010800040101010101" pitchFamily="2" charset="-122"/>
                <a:ea typeface="华文新魏" panose="02010800040101010101" pitchFamily="2" charset="-122"/>
              </a:rPr>
              <a:t>引 言</a:t>
            </a:r>
            <a:endParaRPr lang="en-IN" b="1" dirty="0">
              <a:latin typeface="华文新魏" panose="02010800040101010101" pitchFamily="2" charset="-122"/>
              <a:ea typeface="华文新魏" panose="02010800040101010101" pitchFamily="2" charset="-122"/>
            </a:endParaRPr>
          </a:p>
        </p:txBody>
      </p:sp>
      <p:sp>
        <p:nvSpPr>
          <p:cNvPr id="16386" name="Content Placeholder 2"/>
          <p:cNvSpPr>
            <a:spLocks noGrp="1"/>
          </p:cNvSpPr>
          <p:nvPr>
            <p:ph idx="4294967295"/>
          </p:nvPr>
        </p:nvSpPr>
        <p:spPr>
          <a:xfrm>
            <a:off x="671756" y="1267485"/>
            <a:ext cx="8229600" cy="4924425"/>
          </a:xfrm>
        </p:spPr>
        <p:txBody>
          <a:bodyPr/>
          <a:lstStyle/>
          <a:p>
            <a:pPr>
              <a:lnSpc>
                <a:spcPct val="120000"/>
              </a:lnSpc>
              <a:buFont typeface="Wingdings" panose="05000000000000000000" pitchFamily="2" charset="2"/>
              <a:buChar char="l"/>
            </a:pPr>
            <a:r>
              <a:rPr lang="zh-CN" altLang="zh-CN" sz="2800" b="1" dirty="0">
                <a:latin typeface="+mn-ea"/>
              </a:rPr>
              <a:t>竞争力</a:t>
            </a:r>
            <a:r>
              <a:rPr lang="zh-CN" altLang="en-US" sz="2800" dirty="0">
                <a:latin typeface="+mn-ea"/>
              </a:rPr>
              <a:t>：</a:t>
            </a:r>
            <a:r>
              <a:rPr lang="zh-CN" altLang="zh-CN" sz="2800" dirty="0">
                <a:latin typeface="+mn-ea"/>
              </a:rPr>
              <a:t>企业在行业中赢得并保持一定市场份额的能力</a:t>
            </a:r>
            <a:r>
              <a:rPr lang="zh-CN" altLang="en-US" sz="2800" dirty="0">
                <a:latin typeface="+mn-ea"/>
              </a:rPr>
              <a:t>。</a:t>
            </a:r>
            <a:endParaRPr lang="zh-CN" altLang="zh-CN" sz="2800" dirty="0">
              <a:latin typeface="+mn-ea"/>
            </a:endParaRPr>
          </a:p>
          <a:p>
            <a:pPr>
              <a:lnSpc>
                <a:spcPct val="120000"/>
              </a:lnSpc>
              <a:buFont typeface="Wingdings" panose="05000000000000000000" pitchFamily="2" charset="2"/>
              <a:buChar char="l"/>
            </a:pPr>
            <a:r>
              <a:rPr lang="zh-CN" altLang="zh-CN" sz="2800" b="1" dirty="0">
                <a:latin typeface="+mn-ea"/>
              </a:rPr>
              <a:t>人力资源管理</a:t>
            </a:r>
            <a:r>
              <a:rPr lang="zh-CN" altLang="en-US" sz="2800" dirty="0">
                <a:latin typeface="+mn-ea"/>
              </a:rPr>
              <a:t>：</a:t>
            </a:r>
            <a:r>
              <a:rPr lang="zh-CN" altLang="zh-CN" sz="2800" dirty="0">
                <a:latin typeface="+mn-ea"/>
              </a:rPr>
              <a:t>公司政策、实践和制度。这些因素影响雇员的行为、态度和绩效</a:t>
            </a:r>
            <a:r>
              <a:rPr lang="zh-CN" altLang="en-US" sz="2800" dirty="0">
                <a:latin typeface="+mn-ea"/>
              </a:rPr>
              <a:t>。</a:t>
            </a:r>
            <a:endParaRPr lang="zh-CN" altLang="zh-CN" sz="2800" dirty="0">
              <a:latin typeface="+mn-ea"/>
            </a:endParaRPr>
          </a:p>
          <a:p>
            <a:pPr>
              <a:lnSpc>
                <a:spcPct val="120000"/>
              </a:lnSpc>
              <a:buFont typeface="Wingdings" panose="05000000000000000000" pitchFamily="2" charset="2"/>
              <a:buChar char="l"/>
            </a:pPr>
            <a:r>
              <a:rPr lang="zh-CN" altLang="zh-CN" sz="2800" b="1" dirty="0">
                <a:latin typeface="+mn-ea"/>
              </a:rPr>
              <a:t>利益相关者</a:t>
            </a:r>
            <a:r>
              <a:rPr lang="en-US" altLang="zh-CN" sz="2800" dirty="0">
                <a:latin typeface="+mn-ea"/>
              </a:rPr>
              <a:t>：</a:t>
            </a:r>
            <a:r>
              <a:rPr lang="zh-CN" altLang="zh-CN" sz="2800" dirty="0">
                <a:latin typeface="+mn-ea"/>
              </a:rPr>
              <a:t>包括股东、社区、客户、雇员和其他所有关注公司成功的人</a:t>
            </a:r>
            <a:r>
              <a:rPr lang="zh-CN" altLang="en-US" sz="2800" dirty="0">
                <a:latin typeface="+mn-ea"/>
              </a:rPr>
              <a:t>。</a:t>
            </a:r>
            <a:endParaRPr lang="zh-CN" altLang="zh-CN" sz="2800" dirty="0">
              <a:latin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idx="4294967295"/>
          </p:nvPr>
        </p:nvSpPr>
        <p:spPr>
          <a:xfrm>
            <a:off x="495300" y="217170"/>
            <a:ext cx="7402195" cy="79883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培训与开发</a:t>
            </a:r>
            <a:r>
              <a:rPr lang="en-US" altLang="zh-CN" b="1" dirty="0">
                <a:latin typeface="华文新魏" panose="02010800040101010101" pitchFamily="2" charset="-122"/>
                <a:ea typeface="华文新魏" panose="02010800040101010101" pitchFamily="2" charset="-122"/>
              </a:rPr>
              <a:t>：</a:t>
            </a:r>
            <a:r>
              <a:rPr lang="zh-CN" altLang="zh-CN" b="1" dirty="0">
                <a:latin typeface="华文新魏" panose="02010800040101010101" pitchFamily="2" charset="-122"/>
                <a:ea typeface="华文新魏" panose="02010800040101010101" pitchFamily="2" charset="-122"/>
              </a:rPr>
              <a:t>学习的关键因素</a:t>
            </a:r>
            <a:endParaRPr lang="en-IN" b="1" dirty="0">
              <a:latin typeface="华文新魏" panose="02010800040101010101" pitchFamily="2" charset="-122"/>
              <a:ea typeface="华文新魏" panose="02010800040101010101" pitchFamily="2" charset="-122"/>
            </a:endParaRPr>
          </a:p>
        </p:txBody>
      </p:sp>
      <p:sp>
        <p:nvSpPr>
          <p:cNvPr id="17410" name="Content Placeholder 2"/>
          <p:cNvSpPr>
            <a:spLocks noGrp="1"/>
          </p:cNvSpPr>
          <p:nvPr>
            <p:ph idx="4294967295"/>
          </p:nvPr>
        </p:nvSpPr>
        <p:spPr>
          <a:xfrm>
            <a:off x="796925" y="1418590"/>
            <a:ext cx="8229600" cy="4924425"/>
          </a:xfrm>
        </p:spPr>
        <p:txBody>
          <a:bodyPr/>
          <a:lstStyle/>
          <a:p>
            <a:pPr>
              <a:lnSpc>
                <a:spcPct val="110000"/>
              </a:lnSpc>
              <a:buFont typeface="Wingdings" panose="05000000000000000000" pitchFamily="2" charset="2"/>
              <a:buChar char="l"/>
            </a:pPr>
            <a:r>
              <a:rPr lang="zh-CN" altLang="zh-CN" sz="2800" b="1" dirty="0">
                <a:latin typeface="+mn-ea"/>
              </a:rPr>
              <a:t>学习</a:t>
            </a:r>
            <a:r>
              <a:rPr lang="en-US" altLang="zh-CN" sz="2800" dirty="0">
                <a:latin typeface="+mn-ea"/>
              </a:rPr>
              <a:t>：</a:t>
            </a:r>
            <a:r>
              <a:rPr lang="zh-CN" altLang="zh-CN" sz="2800" dirty="0">
                <a:latin typeface="+mn-ea"/>
              </a:rPr>
              <a:t> 雇员获取知识、技能和竞争力</a:t>
            </a:r>
            <a:r>
              <a:rPr lang="en-US" altLang="zh-CN" sz="2800" dirty="0">
                <a:latin typeface="+mn-ea"/>
              </a:rPr>
              <a:t>，</a:t>
            </a:r>
            <a:r>
              <a:rPr lang="zh-CN" altLang="zh-CN" sz="2800" dirty="0">
                <a:latin typeface="+mn-ea"/>
              </a:rPr>
              <a:t>培养态度、塑造行为习惯的行为</a:t>
            </a:r>
            <a:r>
              <a:rPr lang="zh-CN" altLang="en-US" sz="2800" dirty="0">
                <a:latin typeface="+mn-ea"/>
              </a:rPr>
              <a:t>。</a:t>
            </a:r>
            <a:endParaRPr lang="en-US" sz="2800" dirty="0">
              <a:latin typeface="+mn-ea"/>
            </a:endParaRPr>
          </a:p>
          <a:p>
            <a:pPr>
              <a:lnSpc>
                <a:spcPct val="110000"/>
              </a:lnSpc>
              <a:buFont typeface="Wingdings" panose="05000000000000000000" pitchFamily="2" charset="2"/>
              <a:buChar char="l"/>
            </a:pPr>
            <a:r>
              <a:rPr lang="zh-CN" altLang="zh-CN" sz="2800" b="1" dirty="0">
                <a:latin typeface="+mn-ea"/>
              </a:rPr>
              <a:t>人力资本</a:t>
            </a:r>
            <a:r>
              <a:rPr lang="en-US" altLang="zh-CN" sz="2800" dirty="0">
                <a:latin typeface="+mn-ea"/>
              </a:rPr>
              <a:t>：</a:t>
            </a:r>
          </a:p>
          <a:p>
            <a:pPr marL="730250" indent="-457200">
              <a:lnSpc>
                <a:spcPct val="110000"/>
              </a:lnSpc>
              <a:buClr>
                <a:srgbClr val="FF0000"/>
              </a:buClr>
              <a:buFont typeface="Wingdings" panose="05000000000000000000" charset="0"/>
              <a:buChar char="l"/>
            </a:pPr>
            <a:r>
              <a:rPr lang="zh-CN" altLang="zh-CN" dirty="0">
                <a:latin typeface="+mn-ea"/>
              </a:rPr>
              <a:t>知识</a:t>
            </a:r>
            <a:r>
              <a:rPr lang="en-US" altLang="zh-CN" dirty="0">
                <a:latin typeface="+mn-ea"/>
              </a:rPr>
              <a:t>（</a:t>
            </a:r>
            <a:r>
              <a:rPr lang="zh-CN" altLang="zh-CN" dirty="0">
                <a:latin typeface="+mn-ea"/>
              </a:rPr>
              <a:t>了解是什么</a:t>
            </a:r>
            <a:r>
              <a:rPr lang="en-US" altLang="zh-CN" dirty="0">
                <a:latin typeface="+mn-ea"/>
              </a:rPr>
              <a:t>）</a:t>
            </a:r>
          </a:p>
          <a:p>
            <a:pPr marL="730250" indent="-457200">
              <a:lnSpc>
                <a:spcPct val="110000"/>
              </a:lnSpc>
              <a:buClr>
                <a:srgbClr val="FF0000"/>
              </a:buClr>
              <a:buFont typeface="Wingdings" panose="05000000000000000000" charset="0"/>
              <a:buChar char="l"/>
            </a:pPr>
            <a:r>
              <a:rPr lang="zh-CN" altLang="zh-CN" dirty="0">
                <a:latin typeface="+mn-ea"/>
              </a:rPr>
              <a:t>先进的技能</a:t>
            </a:r>
            <a:r>
              <a:rPr lang="en-US" altLang="zh-CN" dirty="0">
                <a:latin typeface="+mn-ea"/>
              </a:rPr>
              <a:t>（</a:t>
            </a:r>
            <a:r>
              <a:rPr lang="zh-CN" altLang="zh-CN" dirty="0">
                <a:latin typeface="+mn-ea"/>
              </a:rPr>
              <a:t>了解方式</a:t>
            </a:r>
            <a:r>
              <a:rPr lang="en-US" altLang="zh-CN" dirty="0">
                <a:latin typeface="+mn-ea"/>
              </a:rPr>
              <a:t>）</a:t>
            </a:r>
          </a:p>
          <a:p>
            <a:pPr marL="730250" indent="-457200">
              <a:lnSpc>
                <a:spcPct val="110000"/>
              </a:lnSpc>
              <a:buClr>
                <a:srgbClr val="FF0000"/>
              </a:buClr>
              <a:buFont typeface="Wingdings" panose="05000000000000000000" charset="0"/>
              <a:buChar char="l"/>
            </a:pPr>
            <a:r>
              <a:rPr lang="zh-CN" altLang="zh-CN" dirty="0">
                <a:latin typeface="+mn-ea"/>
              </a:rPr>
              <a:t>系统的理解和创新</a:t>
            </a:r>
            <a:r>
              <a:rPr lang="en-US" altLang="zh-CN" dirty="0">
                <a:latin typeface="+mn-ea"/>
              </a:rPr>
              <a:t>（</a:t>
            </a:r>
            <a:r>
              <a:rPr lang="zh-CN" altLang="zh-CN" dirty="0">
                <a:latin typeface="+mn-ea"/>
              </a:rPr>
              <a:t>了解原因</a:t>
            </a:r>
            <a:r>
              <a:rPr lang="en-US" altLang="zh-CN" dirty="0">
                <a:latin typeface="+mn-ea"/>
              </a:rPr>
              <a:t>）</a:t>
            </a:r>
          </a:p>
          <a:p>
            <a:pPr marL="730250" indent="-457200">
              <a:lnSpc>
                <a:spcPct val="110000"/>
              </a:lnSpc>
              <a:buClr>
                <a:srgbClr val="FF0000"/>
              </a:buClr>
              <a:buFont typeface="Wingdings" panose="05000000000000000000" charset="0"/>
              <a:buChar char="l"/>
            </a:pPr>
            <a:r>
              <a:rPr lang="zh-CN" altLang="zh-CN" dirty="0">
                <a:latin typeface="+mn-ea"/>
              </a:rPr>
              <a:t>提供优质产品和服务的动机</a:t>
            </a:r>
            <a:r>
              <a:rPr lang="en-US" altLang="zh-CN" dirty="0">
                <a:latin typeface="+mn-ea"/>
              </a:rPr>
              <a:t>（</a:t>
            </a:r>
            <a:r>
              <a:rPr lang="zh-CN" altLang="zh-CN" dirty="0">
                <a:latin typeface="+mn-ea"/>
              </a:rPr>
              <a:t>了解原因</a:t>
            </a:r>
            <a:r>
              <a:rPr lang="en-US" altLang="zh-CN" dirty="0">
                <a:latin typeface="+mn-ea"/>
              </a:rPr>
              <a:t>）</a:t>
            </a:r>
            <a:endParaRPr lang="en-IN" dirty="0">
              <a:latin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sz="3600" dirty="0">
                <a:latin typeface="华文新魏" panose="02010800040101010101" pitchFamily="2" charset="-122"/>
                <a:ea typeface="华文新魏" panose="02010800040101010101" pitchFamily="2" charset="-122"/>
              </a:rPr>
              <a:t>图</a:t>
            </a:r>
            <a:r>
              <a:rPr lang="en-US" altLang="zh-CN" sz="3600" dirty="0">
                <a:latin typeface="华文新魏" panose="02010800040101010101" pitchFamily="2" charset="-122"/>
                <a:ea typeface="华文新魏" panose="02010800040101010101" pitchFamily="2" charset="-122"/>
              </a:rPr>
              <a:t>1—1</a:t>
            </a:r>
            <a:r>
              <a:rPr lang="zh-CN" altLang="zh-CN" sz="3600" dirty="0">
                <a:latin typeface="华文新魏" panose="02010800040101010101" pitchFamily="2" charset="-122"/>
                <a:ea typeface="华文新魏" panose="02010800040101010101" pitchFamily="2" charset="-122"/>
              </a:rPr>
              <a:t>　培训与开发在企业中的作用</a:t>
            </a:r>
            <a:br>
              <a:rPr lang="zh-CN" altLang="zh-CN" dirty="0"/>
            </a:br>
            <a:endParaRPr lang="zh-CN" altLang="en-US" dirty="0"/>
          </a:p>
        </p:txBody>
      </p:sp>
      <p:pic>
        <p:nvPicPr>
          <p:cNvPr id="4" name="1-1.EPS" descr="id:2147496636;FounderCES"/>
          <p:cNvPicPr>
            <a:picLocks noGrp="1"/>
          </p:cNvPicPr>
          <p:nvPr>
            <p:ph sz="quarter" idx="1"/>
          </p:nvPr>
        </p:nvPicPr>
        <p:blipFill>
          <a:blip r:embed="rId2"/>
          <a:stretch>
            <a:fillRect/>
          </a:stretch>
        </p:blipFill>
        <p:spPr>
          <a:xfrm>
            <a:off x="1187624" y="1447800"/>
            <a:ext cx="6984776" cy="514955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idx="4294967295"/>
          </p:nvPr>
        </p:nvSpPr>
        <p:spPr>
          <a:xfrm>
            <a:off x="379398" y="0"/>
            <a:ext cx="7186612" cy="1561654"/>
          </a:xfrm>
        </p:spPr>
        <p:txBody>
          <a:bodyPr>
            <a:normAutofit fontScale="90000"/>
          </a:bodyPr>
          <a:lstStyle/>
          <a:p>
            <a:pPr fontAlgn="auto">
              <a:spcAft>
                <a:spcPts val="0"/>
              </a:spcAft>
              <a:defRPr/>
            </a:pPr>
            <a:br>
              <a:rPr lang="en-US" altLang="zh-CN" sz="3200" dirty="0"/>
            </a:br>
            <a:r>
              <a:rPr lang="zh-CN" altLang="zh-CN" sz="4400" b="1" dirty="0">
                <a:latin typeface="华文新魏" panose="02010800040101010101" pitchFamily="2" charset="-122"/>
                <a:ea typeface="华文新魏" panose="02010800040101010101" pitchFamily="2" charset="-122"/>
              </a:rPr>
              <a:t>培训与开发</a:t>
            </a:r>
            <a:r>
              <a:rPr lang="en-US" altLang="zh-CN" sz="4400" b="1" dirty="0">
                <a:latin typeface="华文新魏" panose="02010800040101010101" pitchFamily="2" charset="-122"/>
                <a:ea typeface="华文新魏" panose="02010800040101010101" pitchFamily="2" charset="-122"/>
              </a:rPr>
              <a:t>：</a:t>
            </a:r>
            <a:r>
              <a:rPr lang="zh-CN" altLang="zh-CN" sz="4400" b="1" dirty="0">
                <a:latin typeface="华文新魏" panose="02010800040101010101" pitchFamily="2" charset="-122"/>
                <a:ea typeface="华文新魏" panose="02010800040101010101" pitchFamily="2" charset="-122"/>
              </a:rPr>
              <a:t>学习的关键因素</a:t>
            </a:r>
            <a:br>
              <a:rPr lang="zh-CN" altLang="zh-CN" sz="4400" b="1" dirty="0">
                <a:latin typeface="华文新魏" panose="02010800040101010101" pitchFamily="2" charset="-122"/>
                <a:ea typeface="华文新魏" panose="02010800040101010101" pitchFamily="2" charset="-122"/>
              </a:rPr>
            </a:br>
            <a:endParaRPr lang="en-IN" sz="4400" b="1" dirty="0">
              <a:latin typeface="华文新魏" panose="02010800040101010101" pitchFamily="2" charset="-122"/>
              <a:ea typeface="华文新魏" panose="02010800040101010101" pitchFamily="2" charset="-122"/>
            </a:endParaRPr>
          </a:p>
        </p:txBody>
      </p:sp>
      <p:sp>
        <p:nvSpPr>
          <p:cNvPr id="19458" name="Content Placeholder 2"/>
          <p:cNvSpPr>
            <a:spLocks noGrp="1"/>
          </p:cNvSpPr>
          <p:nvPr>
            <p:ph idx="4294967295"/>
          </p:nvPr>
        </p:nvSpPr>
        <p:spPr>
          <a:xfrm>
            <a:off x="687070" y="1265204"/>
            <a:ext cx="8229600" cy="5517232"/>
          </a:xfrm>
        </p:spPr>
        <p:txBody>
          <a:bodyPr/>
          <a:lstStyle/>
          <a:p>
            <a:pPr>
              <a:lnSpc>
                <a:spcPct val="110000"/>
              </a:lnSpc>
              <a:buFont typeface="Wingdings" panose="05000000000000000000" pitchFamily="2" charset="2"/>
              <a:buChar char="l"/>
            </a:pPr>
            <a:r>
              <a:rPr lang="zh-CN" altLang="zh-CN" sz="2800" b="1" dirty="0"/>
              <a:t>培训</a:t>
            </a:r>
            <a:r>
              <a:rPr lang="zh-CN" altLang="en-US" sz="2800" dirty="0"/>
              <a:t>：</a:t>
            </a:r>
            <a:r>
              <a:rPr lang="zh-CN" altLang="zh-CN" sz="2800" dirty="0"/>
              <a:t>提高雇员的工作能力和技能、丰富知识并改善行为方式。</a:t>
            </a:r>
            <a:endParaRPr lang="en-US" altLang="zh-CN" sz="2800" dirty="0"/>
          </a:p>
          <a:p>
            <a:pPr>
              <a:lnSpc>
                <a:spcPct val="110000"/>
              </a:lnSpc>
              <a:buFont typeface="Wingdings" panose="05000000000000000000" pitchFamily="2" charset="2"/>
              <a:buChar char="l"/>
            </a:pPr>
            <a:r>
              <a:rPr lang="zh-CN" altLang="zh-CN" sz="2800" b="1" dirty="0"/>
              <a:t>开发</a:t>
            </a:r>
            <a:r>
              <a:rPr lang="zh-CN" altLang="en-US" sz="2800" b="1" dirty="0"/>
              <a:t>：</a:t>
            </a:r>
            <a:endParaRPr lang="zh-CN" altLang="zh-CN" sz="2800" b="1" dirty="0"/>
          </a:p>
          <a:p>
            <a:pPr indent="396240">
              <a:lnSpc>
                <a:spcPct val="110000"/>
              </a:lnSpc>
              <a:buClr>
                <a:srgbClr val="FF0000"/>
              </a:buClr>
              <a:buFont typeface="Wingdings" panose="05000000000000000000" pitchFamily="2" charset="2"/>
              <a:buChar char="l"/>
            </a:pPr>
            <a:r>
              <a:rPr lang="zh-CN" altLang="zh-CN" dirty="0"/>
              <a:t>未来的工作和职位</a:t>
            </a:r>
            <a:endParaRPr lang="en-US" altLang="zh-CN" dirty="0"/>
          </a:p>
          <a:p>
            <a:pPr indent="396240">
              <a:lnSpc>
                <a:spcPct val="110000"/>
              </a:lnSpc>
              <a:buClr>
                <a:srgbClr val="FF0000"/>
              </a:buClr>
              <a:buFont typeface="Wingdings" panose="05000000000000000000" pitchFamily="2" charset="2"/>
              <a:buChar char="l"/>
            </a:pPr>
            <a:r>
              <a:rPr lang="zh-CN" altLang="zh-CN" dirty="0"/>
              <a:t>包括</a:t>
            </a:r>
            <a:r>
              <a:rPr lang="en-US" altLang="zh-CN" dirty="0"/>
              <a:t>：</a:t>
            </a:r>
          </a:p>
          <a:p>
            <a:pPr marL="10160" indent="457200">
              <a:lnSpc>
                <a:spcPct val="110000"/>
              </a:lnSpc>
              <a:buNone/>
            </a:pPr>
            <a:r>
              <a:rPr lang="zh-CN" altLang="zh-CN" sz="2400" dirty="0"/>
              <a:t>    正式教育、工作经历、人际关系</a:t>
            </a:r>
            <a:r>
              <a:rPr lang="en-US" altLang="zh-CN" sz="2400" dirty="0"/>
              <a:t>，</a:t>
            </a:r>
          </a:p>
          <a:p>
            <a:pPr marL="10160" indent="457200">
              <a:lnSpc>
                <a:spcPct val="110000"/>
              </a:lnSpc>
              <a:buNone/>
            </a:pPr>
            <a:r>
              <a:rPr lang="en-US" altLang="zh-CN" sz="2400" dirty="0"/>
              <a:t>    </a:t>
            </a:r>
            <a:r>
              <a:rPr lang="zh-CN" altLang="zh-CN" sz="2400" dirty="0"/>
              <a:t>对雇员个性、技能和能力的评估</a:t>
            </a:r>
          </a:p>
          <a:p>
            <a:pPr>
              <a:lnSpc>
                <a:spcPct val="110000"/>
              </a:lnSpc>
              <a:buFont typeface="Wingdings" panose="05000000000000000000" pitchFamily="2" charset="2"/>
              <a:buChar char="l"/>
            </a:pPr>
            <a:r>
              <a:rPr lang="zh-CN" altLang="zh-CN" sz="2800" b="1" dirty="0">
                <a:latin typeface="+mn-ea"/>
              </a:rPr>
              <a:t>正式培训与开发</a:t>
            </a:r>
            <a:r>
              <a:rPr lang="en-US" altLang="zh-CN" sz="2800" b="1" dirty="0">
                <a:latin typeface="+mn-ea"/>
              </a:rPr>
              <a:t>：</a:t>
            </a:r>
          </a:p>
          <a:p>
            <a:pPr indent="273050">
              <a:lnSpc>
                <a:spcPct val="110000"/>
              </a:lnSpc>
              <a:buClr>
                <a:srgbClr val="FF0000"/>
              </a:buClr>
            </a:pPr>
            <a:r>
              <a:rPr lang="zh-CN" altLang="zh-CN" sz="2800" dirty="0"/>
              <a:t>企业策划和组织的培训与开发项目、课程及相关活动</a:t>
            </a:r>
            <a:endParaRPr lang="en-US" altLang="zh-CN"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idx="4294967295"/>
          </p:nvPr>
        </p:nvSpPr>
        <p:spPr>
          <a:xfrm>
            <a:off x="404178" y="-230187"/>
            <a:ext cx="7186612"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培训与开发</a:t>
            </a:r>
            <a:r>
              <a:rPr lang="en-US" altLang="zh-CN" b="1" dirty="0">
                <a:latin typeface="华文新魏" panose="02010800040101010101" pitchFamily="2" charset="-122"/>
                <a:ea typeface="华文新魏" panose="02010800040101010101" pitchFamily="2" charset="-122"/>
              </a:rPr>
              <a:t>：</a:t>
            </a:r>
            <a:r>
              <a:rPr lang="zh-CN" altLang="zh-CN" b="1" dirty="0">
                <a:latin typeface="华文新魏" panose="02010800040101010101" pitchFamily="2" charset="-122"/>
                <a:ea typeface="华文新魏" panose="02010800040101010101" pitchFamily="2" charset="-122"/>
              </a:rPr>
              <a:t>学习的关键因素</a:t>
            </a:r>
            <a:endParaRPr lang="en-IN" dirty="0"/>
          </a:p>
        </p:txBody>
      </p:sp>
      <p:sp>
        <p:nvSpPr>
          <p:cNvPr id="20482" name="Content Placeholder 2"/>
          <p:cNvSpPr>
            <a:spLocks noGrp="1"/>
          </p:cNvSpPr>
          <p:nvPr>
            <p:ph idx="4294967295"/>
          </p:nvPr>
        </p:nvSpPr>
        <p:spPr>
          <a:xfrm>
            <a:off x="729035" y="1259205"/>
            <a:ext cx="8532440" cy="5400625"/>
          </a:xfrm>
        </p:spPr>
        <p:txBody>
          <a:bodyPr/>
          <a:lstStyle/>
          <a:p>
            <a:pPr>
              <a:lnSpc>
                <a:spcPct val="120000"/>
              </a:lnSpc>
              <a:buFont typeface="Wingdings" panose="05000000000000000000" pitchFamily="2" charset="2"/>
              <a:buChar char="l"/>
            </a:pPr>
            <a:r>
              <a:rPr lang="zh-CN" altLang="zh-CN" sz="2800" b="1" dirty="0">
                <a:latin typeface="+mn-ea"/>
              </a:rPr>
              <a:t>非正式学习</a:t>
            </a:r>
            <a:r>
              <a:rPr lang="en-US" altLang="zh-CN" sz="2800" b="1" dirty="0">
                <a:latin typeface="+mn-ea"/>
              </a:rPr>
              <a:t>：</a:t>
            </a:r>
          </a:p>
          <a:p>
            <a:pPr marL="730250" indent="-457200">
              <a:lnSpc>
                <a:spcPct val="120000"/>
              </a:lnSpc>
              <a:buClr>
                <a:srgbClr val="FF0000"/>
              </a:buClr>
              <a:buFont typeface="Wingdings" panose="05000000000000000000" charset="0"/>
              <a:buChar char="l"/>
            </a:pPr>
            <a:r>
              <a:rPr lang="zh-CN" altLang="zh-CN" dirty="0">
                <a:latin typeface="+mn-ea"/>
              </a:rPr>
              <a:t>学习者主动发起的</a:t>
            </a:r>
          </a:p>
          <a:p>
            <a:pPr marL="730250" indent="-457200">
              <a:lnSpc>
                <a:spcPct val="120000"/>
              </a:lnSpc>
              <a:buClr>
                <a:srgbClr val="FF0000"/>
              </a:buClr>
              <a:buFont typeface="Wingdings" panose="05000000000000000000" charset="0"/>
              <a:buChar char="l"/>
            </a:pPr>
            <a:r>
              <a:rPr lang="zh-CN" altLang="zh-CN" dirty="0">
                <a:latin typeface="+mn-ea"/>
              </a:rPr>
              <a:t>没有培训师或导师在场</a:t>
            </a:r>
          </a:p>
          <a:p>
            <a:pPr marL="730250" indent="-457200">
              <a:lnSpc>
                <a:spcPct val="120000"/>
              </a:lnSpc>
              <a:buClr>
                <a:srgbClr val="FF0000"/>
              </a:buClr>
              <a:buFont typeface="Wingdings" panose="05000000000000000000" charset="0"/>
              <a:buChar char="l"/>
            </a:pPr>
            <a:r>
              <a:rPr lang="zh-CN" altLang="zh-CN" dirty="0">
                <a:latin typeface="+mn-ea"/>
              </a:rPr>
              <a:t>由需求驱动的</a:t>
            </a:r>
            <a:endParaRPr lang="en-US" altLang="zh-CN" dirty="0">
              <a:latin typeface="+mn-ea"/>
            </a:endParaRPr>
          </a:p>
          <a:p>
            <a:pPr marL="730250" indent="-457200">
              <a:lnSpc>
                <a:spcPct val="120000"/>
              </a:lnSpc>
              <a:buClr>
                <a:srgbClr val="FF0000"/>
              </a:buClr>
              <a:buFont typeface="Wingdings" panose="05000000000000000000" charset="0"/>
              <a:buChar char="l"/>
            </a:pPr>
            <a:r>
              <a:rPr lang="zh-CN" altLang="zh-CN" dirty="0"/>
              <a:t>并不在正式学习场合进行</a:t>
            </a:r>
            <a:endParaRPr lang="zh-CN" altLang="zh-CN" dirty="0">
              <a:latin typeface="+mn-ea"/>
            </a:endParaRPr>
          </a:p>
          <a:p>
            <a:pPr marL="730250" indent="-457200">
              <a:lnSpc>
                <a:spcPct val="120000"/>
              </a:lnSpc>
              <a:buClr>
                <a:srgbClr val="FF0000"/>
              </a:buClr>
              <a:buFont typeface="Wingdings" panose="05000000000000000000" charset="0"/>
              <a:buChar char="l"/>
            </a:pPr>
            <a:r>
              <a:rPr lang="zh-CN" altLang="zh-CN" dirty="0">
                <a:latin typeface="+mn-ea"/>
              </a:rPr>
              <a:t>学习的广度、深度和持续时间均由学习者自行决定</a:t>
            </a:r>
            <a:endParaRPr lang="en-US" altLang="zh-CN" dirty="0">
              <a:latin typeface="+mn-ea"/>
            </a:endParaRPr>
          </a:p>
          <a:p>
            <a:pPr>
              <a:lnSpc>
                <a:spcPct val="120000"/>
              </a:lnSpc>
              <a:buFont typeface="Wingdings" panose="05000000000000000000" pitchFamily="2" charset="2"/>
              <a:buChar char="l"/>
            </a:pPr>
            <a:r>
              <a:rPr lang="zh-CN" altLang="zh-CN" sz="2800" b="1" dirty="0">
                <a:latin typeface="+mn-ea"/>
              </a:rPr>
              <a:t>外显知识</a:t>
            </a:r>
            <a:r>
              <a:rPr lang="en-US" altLang="zh-CN" sz="2800" dirty="0">
                <a:latin typeface="+mn-ea"/>
              </a:rPr>
              <a:t>：</a:t>
            </a:r>
          </a:p>
          <a:p>
            <a:pPr marL="730250" indent="-457200">
              <a:lnSpc>
                <a:spcPct val="120000"/>
              </a:lnSpc>
              <a:buClr>
                <a:srgbClr val="FF0000"/>
              </a:buClr>
              <a:buFont typeface="Wingdings" panose="05000000000000000000" charset="0"/>
              <a:buChar char="l"/>
            </a:pPr>
            <a:r>
              <a:rPr lang="zh-CN" altLang="zh-CN" dirty="0">
                <a:latin typeface="+mn-ea"/>
              </a:rPr>
              <a:t>记录在文件中</a:t>
            </a:r>
            <a:r>
              <a:rPr lang="en-US" altLang="zh-CN" dirty="0">
                <a:latin typeface="+mn-ea"/>
              </a:rPr>
              <a:t>，</a:t>
            </a:r>
            <a:r>
              <a:rPr lang="zh-CN" altLang="zh-CN" dirty="0">
                <a:latin typeface="+mn-ea"/>
              </a:rPr>
              <a:t>表述清晰且便于人际传播的知识</a:t>
            </a:r>
          </a:p>
          <a:p>
            <a:pPr marL="730250" indent="-457200">
              <a:lnSpc>
                <a:spcPct val="120000"/>
              </a:lnSpc>
              <a:buClr>
                <a:srgbClr val="FF0000"/>
              </a:buClr>
              <a:buFont typeface="Wingdings" panose="05000000000000000000" charset="0"/>
              <a:buChar char="l"/>
            </a:pPr>
            <a:r>
              <a:rPr lang="zh-CN" altLang="zh-CN" dirty="0">
                <a:latin typeface="+mn-ea"/>
                <a:sym typeface="+mn-ea"/>
              </a:rPr>
              <a:t>正式雇员培训与开发时主要侧重</a:t>
            </a:r>
            <a:endParaRPr lang="en-IN" dirty="0">
              <a:latin typeface="+mn-e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idx="4294967295"/>
          </p:nvPr>
        </p:nvSpPr>
        <p:spPr>
          <a:xfrm>
            <a:off x="387033" y="-145097"/>
            <a:ext cx="7329487"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培训与开发</a:t>
            </a:r>
            <a:r>
              <a:rPr lang="en-US" altLang="zh-CN" b="1" dirty="0">
                <a:latin typeface="华文新魏" panose="02010800040101010101" pitchFamily="2" charset="-122"/>
                <a:ea typeface="华文新魏" panose="02010800040101010101" pitchFamily="2" charset="-122"/>
              </a:rPr>
              <a:t>：</a:t>
            </a:r>
            <a:r>
              <a:rPr lang="zh-CN" altLang="zh-CN" b="1" dirty="0">
                <a:latin typeface="华文新魏" panose="02010800040101010101" pitchFamily="2" charset="-122"/>
                <a:ea typeface="华文新魏" panose="02010800040101010101" pitchFamily="2" charset="-122"/>
              </a:rPr>
              <a:t>学习的关键因素</a:t>
            </a:r>
            <a:endParaRPr lang="en-IN" dirty="0"/>
          </a:p>
        </p:txBody>
      </p:sp>
      <p:sp>
        <p:nvSpPr>
          <p:cNvPr id="21506" name="Content Placeholder 2"/>
          <p:cNvSpPr>
            <a:spLocks noGrp="1"/>
          </p:cNvSpPr>
          <p:nvPr>
            <p:ph idx="4294967295"/>
          </p:nvPr>
        </p:nvSpPr>
        <p:spPr>
          <a:xfrm>
            <a:off x="387663" y="1315368"/>
            <a:ext cx="8820472" cy="5517231"/>
          </a:xfrm>
        </p:spPr>
        <p:txBody>
          <a:bodyPr/>
          <a:lstStyle/>
          <a:p>
            <a:pPr marL="730250" indent="-457200">
              <a:lnSpc>
                <a:spcPct val="110000"/>
              </a:lnSpc>
              <a:buClr>
                <a:schemeClr val="bg2">
                  <a:lumMod val="75000"/>
                </a:schemeClr>
              </a:buClr>
              <a:buFont typeface="Wingdings" panose="05000000000000000000" pitchFamily="2" charset="2"/>
              <a:buChar char="l"/>
            </a:pPr>
            <a:r>
              <a:rPr lang="zh-CN" altLang="zh-CN" sz="3000" b="1" dirty="0">
                <a:latin typeface="+mn-ea"/>
              </a:rPr>
              <a:t>内隐知识</a:t>
            </a:r>
            <a:endParaRPr lang="en-US" altLang="zh-CN" sz="3000" b="1" dirty="0">
              <a:latin typeface="+mn-ea"/>
            </a:endParaRPr>
          </a:p>
          <a:p>
            <a:pPr marL="992505" indent="-419735">
              <a:lnSpc>
                <a:spcPct val="110000"/>
              </a:lnSpc>
              <a:buClr>
                <a:srgbClr val="FF0000"/>
              </a:buClr>
              <a:buFont typeface="Wingdings" panose="05000000000000000000" charset="0"/>
              <a:buChar char="l"/>
            </a:pPr>
            <a:r>
              <a:rPr lang="zh-CN" altLang="zh-CN" dirty="0">
                <a:latin typeface="+mn-ea"/>
              </a:rPr>
              <a:t>基于个人经验的个人知识</a:t>
            </a:r>
            <a:r>
              <a:rPr lang="en-US" altLang="zh-CN" dirty="0">
                <a:latin typeface="+mn-ea"/>
              </a:rPr>
              <a:t>，</a:t>
            </a:r>
            <a:r>
              <a:rPr lang="zh-CN" altLang="zh-CN" dirty="0">
                <a:latin typeface="+mn-ea"/>
              </a:rPr>
              <a:t>很难以文字的方式呈现</a:t>
            </a:r>
          </a:p>
          <a:p>
            <a:pPr marL="992505" indent="-419735">
              <a:lnSpc>
                <a:spcPct val="110000"/>
              </a:lnSpc>
              <a:buClr>
                <a:srgbClr val="FF0000"/>
              </a:buClr>
              <a:buFont typeface="Wingdings" panose="05000000000000000000" charset="0"/>
              <a:buChar char="l"/>
            </a:pPr>
            <a:r>
              <a:rPr lang="zh-CN" altLang="zh-CN" dirty="0">
                <a:latin typeface="+mn-ea"/>
              </a:rPr>
              <a:t>非正式学习是获得内隐知识的主要途径</a:t>
            </a:r>
          </a:p>
          <a:p>
            <a:pPr>
              <a:lnSpc>
                <a:spcPct val="110000"/>
              </a:lnSpc>
              <a:buNone/>
            </a:pPr>
            <a:endParaRPr lang="zh-CN" altLang="zh-CN" sz="2800" dirty="0">
              <a:latin typeface="+mn-ea"/>
            </a:endParaRPr>
          </a:p>
          <a:p>
            <a:pPr marL="730250" indent="-457200">
              <a:lnSpc>
                <a:spcPct val="110000"/>
              </a:lnSpc>
              <a:buClr>
                <a:schemeClr val="bg2">
                  <a:lumMod val="75000"/>
                </a:schemeClr>
              </a:buClr>
              <a:buFont typeface="Wingdings" panose="05000000000000000000" pitchFamily="2" charset="2"/>
              <a:buChar char="l"/>
            </a:pPr>
            <a:r>
              <a:rPr lang="zh-CN" altLang="zh-CN" sz="2800" b="1" dirty="0"/>
              <a:t>知识管理</a:t>
            </a:r>
            <a:endParaRPr lang="en-US" altLang="zh-CN" sz="2800" b="1" dirty="0">
              <a:latin typeface="+mn-ea"/>
            </a:endParaRPr>
          </a:p>
          <a:p>
            <a:pPr marL="1005205" lvl="1" indent="-457200">
              <a:lnSpc>
                <a:spcPct val="110000"/>
              </a:lnSpc>
              <a:buClr>
                <a:srgbClr val="FF0000"/>
              </a:buClr>
              <a:buFont typeface="Wingdings" panose="05000000000000000000" pitchFamily="2" charset="2"/>
              <a:buChar char="l"/>
            </a:pPr>
            <a:r>
              <a:rPr lang="zh-CN" altLang="zh-CN" sz="2600" dirty="0">
                <a:latin typeface="+mn-ea"/>
              </a:rPr>
              <a:t>通过设计和运用提高公司绩效的过程</a:t>
            </a:r>
            <a:endParaRPr lang="en-US" altLang="zh-CN" sz="2600" dirty="0">
              <a:latin typeface="+mn-ea"/>
            </a:endParaRPr>
          </a:p>
          <a:p>
            <a:pPr marL="1279525" lvl="2" indent="-457200">
              <a:lnSpc>
                <a:spcPct val="110000"/>
              </a:lnSpc>
              <a:buFont typeface="Arial" panose="020B0604020202020204" pitchFamily="34" charset="0"/>
              <a:buChar char="•"/>
            </a:pPr>
            <a:r>
              <a:rPr lang="zh-CN" altLang="zh-CN" sz="2400" dirty="0">
                <a:latin typeface="+mn-ea"/>
              </a:rPr>
              <a:t>工具、流程、系统、结构和文化来改进知识的创造、共享和使用</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idx="4294967295"/>
          </p:nvPr>
        </p:nvSpPr>
        <p:spPr>
          <a:xfrm>
            <a:off x="395537" y="-103187"/>
            <a:ext cx="7834064" cy="1642194"/>
          </a:xfrm>
        </p:spPr>
        <p:txBody>
          <a:bodyPr/>
          <a:lstStyle/>
          <a:p>
            <a:r>
              <a:rPr lang="zh-CN" altLang="zh-CN" b="1" dirty="0">
                <a:latin typeface="华文新魏" panose="02010800040101010101" pitchFamily="2" charset="-122"/>
                <a:ea typeface="华文新魏" panose="02010800040101010101" pitchFamily="2" charset="-122"/>
              </a:rPr>
              <a:t>设计有效的培训项目</a:t>
            </a:r>
            <a:br>
              <a:rPr lang="zh-CN" altLang="zh-CN" sz="3600" dirty="0"/>
            </a:br>
            <a:endParaRPr lang="en-IN" sz="3800" dirty="0"/>
          </a:p>
        </p:txBody>
      </p:sp>
      <p:sp>
        <p:nvSpPr>
          <p:cNvPr id="22530" name="Content Placeholder 2"/>
          <p:cNvSpPr>
            <a:spLocks noGrp="1"/>
          </p:cNvSpPr>
          <p:nvPr>
            <p:ph idx="4294967295"/>
          </p:nvPr>
        </p:nvSpPr>
        <p:spPr>
          <a:xfrm>
            <a:off x="637540" y="1309370"/>
            <a:ext cx="8229600" cy="4924425"/>
          </a:xfrm>
        </p:spPr>
        <p:txBody>
          <a:bodyPr/>
          <a:lstStyle/>
          <a:p>
            <a:pPr>
              <a:lnSpc>
                <a:spcPct val="120000"/>
              </a:lnSpc>
              <a:buFont typeface="Wingdings" panose="05000000000000000000" pitchFamily="2" charset="2"/>
              <a:buChar char="l"/>
            </a:pPr>
            <a:r>
              <a:rPr lang="zh-CN" altLang="zh-CN" sz="2800" b="1" dirty="0">
                <a:latin typeface="+mn-ea"/>
              </a:rPr>
              <a:t>培训设计过程</a:t>
            </a:r>
            <a:endParaRPr lang="en-US" altLang="zh-CN" sz="2800" b="1" dirty="0">
              <a:latin typeface="+mn-ea"/>
            </a:endParaRPr>
          </a:p>
          <a:p>
            <a:pPr indent="431800">
              <a:lnSpc>
                <a:spcPct val="120000"/>
              </a:lnSpc>
              <a:buClr>
                <a:srgbClr val="FF0000"/>
              </a:buClr>
              <a:buFont typeface="Wingdings" panose="05000000000000000000" pitchFamily="2" charset="2"/>
              <a:buChar char="l"/>
            </a:pPr>
            <a:r>
              <a:rPr lang="zh-CN" altLang="zh-CN" dirty="0">
                <a:latin typeface="+mn-ea"/>
              </a:rPr>
              <a:t>开发培训项目的系统方法</a:t>
            </a:r>
            <a:endParaRPr lang="en-US" altLang="zh-CN" dirty="0">
              <a:latin typeface="+mn-ea"/>
            </a:endParaRPr>
          </a:p>
          <a:p>
            <a:pPr indent="431800">
              <a:lnSpc>
                <a:spcPct val="120000"/>
              </a:lnSpc>
              <a:buClr>
                <a:srgbClr val="FF0000"/>
              </a:buClr>
              <a:buFont typeface="Wingdings" panose="05000000000000000000" pitchFamily="2" charset="2"/>
              <a:buChar char="l"/>
            </a:pPr>
            <a:r>
              <a:rPr lang="zh-CN" altLang="zh-CN" dirty="0">
                <a:latin typeface="+mn-ea"/>
              </a:rPr>
              <a:t>基于指导性系统设计的原则实现的</a:t>
            </a:r>
            <a:endParaRPr lang="en-US" altLang="zh-CN" dirty="0">
              <a:latin typeface="+mn-ea"/>
            </a:endParaRPr>
          </a:p>
          <a:p>
            <a:pPr indent="431800">
              <a:lnSpc>
                <a:spcPct val="120000"/>
              </a:lnSpc>
              <a:buClr>
                <a:srgbClr val="FF0000"/>
              </a:buClr>
              <a:buFont typeface="Wingdings" panose="05000000000000000000" pitchFamily="2" charset="2"/>
              <a:buChar char="l"/>
            </a:pPr>
            <a:r>
              <a:rPr lang="en-US" altLang="zh-CN" dirty="0">
                <a:latin typeface="+mn-ea"/>
              </a:rPr>
              <a:t>ADDIE</a:t>
            </a:r>
            <a:r>
              <a:rPr lang="zh-CN" altLang="zh-CN" dirty="0">
                <a:latin typeface="+mn-ea"/>
              </a:rPr>
              <a:t>模型</a:t>
            </a:r>
            <a:r>
              <a:rPr lang="en-US" altLang="zh-CN" dirty="0">
                <a:latin typeface="+mn-ea"/>
              </a:rPr>
              <a:t>—</a:t>
            </a:r>
            <a:r>
              <a:rPr lang="zh-CN" altLang="zh-CN" dirty="0">
                <a:latin typeface="+mn-ea"/>
              </a:rPr>
              <a:t>分析</a:t>
            </a:r>
            <a:r>
              <a:rPr lang="zh-CN" altLang="en-US" dirty="0">
                <a:latin typeface="+mn-ea"/>
              </a:rPr>
              <a:t>、</a:t>
            </a:r>
            <a:r>
              <a:rPr lang="zh-CN" altLang="zh-CN" dirty="0">
                <a:latin typeface="+mn-ea"/>
              </a:rPr>
              <a:t>设计</a:t>
            </a:r>
            <a:r>
              <a:rPr lang="zh-CN" altLang="en-US" dirty="0">
                <a:latin typeface="+mn-ea"/>
              </a:rPr>
              <a:t>、</a:t>
            </a:r>
            <a:r>
              <a:rPr lang="zh-CN" altLang="zh-CN" dirty="0">
                <a:latin typeface="+mn-ea"/>
              </a:rPr>
              <a:t>开发、执行、评估</a:t>
            </a:r>
            <a:endParaRPr lang="en-US" altLang="zh-CN" dirty="0">
              <a:latin typeface="+mn-ea"/>
            </a:endParaRPr>
          </a:p>
          <a:p>
            <a:pPr indent="431800">
              <a:lnSpc>
                <a:spcPct val="120000"/>
              </a:lnSpc>
              <a:buClr>
                <a:srgbClr val="FF0000"/>
              </a:buClr>
              <a:buFont typeface="Wingdings" panose="05000000000000000000" pitchFamily="2" charset="2"/>
              <a:buChar char="l"/>
            </a:pPr>
            <a:r>
              <a:rPr lang="zh-CN" altLang="zh-CN" dirty="0">
                <a:latin typeface="+mn-ea"/>
              </a:rPr>
              <a:t>帮助企业获得重要的商业利益</a:t>
            </a:r>
            <a:endParaRPr lang="en-IN" dirty="0">
              <a:latin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2.EPS" descr="id:2147496659;FounderCES"/>
          <p:cNvPicPr/>
          <p:nvPr/>
        </p:nvPicPr>
        <p:blipFill>
          <a:blip r:embed="rId2"/>
          <a:stretch>
            <a:fillRect/>
          </a:stretch>
        </p:blipFill>
        <p:spPr>
          <a:xfrm>
            <a:off x="1043608" y="1412776"/>
            <a:ext cx="7704855" cy="4756229"/>
          </a:xfrm>
          <a:prstGeom prst="rect">
            <a:avLst/>
          </a:prstGeom>
        </p:spPr>
      </p:pic>
      <p:sp>
        <p:nvSpPr>
          <p:cNvPr id="3" name="标题 2"/>
          <p:cNvSpPr>
            <a:spLocks noGrp="1"/>
          </p:cNvSpPr>
          <p:nvPr>
            <p:ph type="title"/>
          </p:nvPr>
        </p:nvSpPr>
        <p:spPr>
          <a:xfrm>
            <a:off x="914400" y="274638"/>
            <a:ext cx="7772400" cy="634082"/>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1—2</a:t>
            </a:r>
            <a:r>
              <a:rPr lang="zh-CN" altLang="zh-CN" b="1" dirty="0">
                <a:latin typeface="华文新魏" panose="02010800040101010101" pitchFamily="2" charset="-122"/>
                <a:ea typeface="华文新魏" panose="02010800040101010101" pitchFamily="2" charset="-122"/>
              </a:rPr>
              <a:t>　培训设计过程</a:t>
            </a:r>
            <a:endParaRPr lang="zh-CN" altLang="en-US" b="1" dirty="0">
              <a:latin typeface="华文新魏" panose="02010800040101010101" pitchFamily="2" charset="-122"/>
              <a:ea typeface="华文新魏" panose="02010800040101010101"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idx="4294967295"/>
          </p:nvPr>
        </p:nvSpPr>
        <p:spPr>
          <a:xfrm>
            <a:off x="446088" y="-92075"/>
            <a:ext cx="7329487" cy="1052736"/>
          </a:xfrm>
        </p:spPr>
        <p:txBody>
          <a:bodyPr/>
          <a:lstStyle/>
          <a:p>
            <a:r>
              <a:rPr lang="zh-CN" altLang="zh-CN" b="1" dirty="0">
                <a:latin typeface="华文新魏" panose="02010800040101010101" pitchFamily="2" charset="-122"/>
                <a:ea typeface="华文新魏" panose="02010800040101010101" pitchFamily="2" charset="-122"/>
              </a:rPr>
              <a:t>设计有效的培训项目</a:t>
            </a:r>
            <a:endParaRPr lang="en-IN" b="1" dirty="0">
              <a:latin typeface="华文新魏" panose="02010800040101010101" pitchFamily="2" charset="-122"/>
              <a:ea typeface="华文新魏" panose="02010800040101010101" pitchFamily="2" charset="-122"/>
            </a:endParaRPr>
          </a:p>
        </p:txBody>
      </p:sp>
      <p:sp>
        <p:nvSpPr>
          <p:cNvPr id="24578" name="Content Placeholder 2"/>
          <p:cNvSpPr>
            <a:spLocks noGrp="1"/>
          </p:cNvSpPr>
          <p:nvPr>
            <p:ph idx="4294967295"/>
          </p:nvPr>
        </p:nvSpPr>
        <p:spPr>
          <a:xfrm>
            <a:off x="539552" y="1124744"/>
            <a:ext cx="8229600" cy="5616624"/>
          </a:xfrm>
        </p:spPr>
        <p:txBody>
          <a:bodyPr/>
          <a:lstStyle/>
          <a:p>
            <a:pPr>
              <a:lnSpc>
                <a:spcPct val="110000"/>
              </a:lnSpc>
              <a:buFont typeface="Wingdings" panose="05000000000000000000" pitchFamily="2" charset="2"/>
              <a:buChar char="l"/>
            </a:pPr>
            <a:r>
              <a:rPr lang="en-US" altLang="zh-CN" sz="2800" b="1" dirty="0">
                <a:latin typeface="+mn-ea"/>
              </a:rPr>
              <a:t>ISD</a:t>
            </a:r>
            <a:r>
              <a:rPr lang="zh-CN" altLang="zh-CN" sz="2800" b="1" dirty="0">
                <a:latin typeface="+mn-ea"/>
              </a:rPr>
              <a:t>模型存在缺陷</a:t>
            </a:r>
          </a:p>
          <a:p>
            <a:pPr indent="431800">
              <a:lnSpc>
                <a:spcPct val="110000"/>
              </a:lnSpc>
              <a:buClr>
                <a:srgbClr val="FF0000"/>
              </a:buClr>
              <a:buSzPct val="70000"/>
              <a:buFont typeface="Wingdings" panose="05000000000000000000" pitchFamily="2" charset="2"/>
              <a:buChar char="l"/>
            </a:pPr>
            <a:r>
              <a:rPr lang="zh-CN" altLang="zh-CN" sz="2400" dirty="0">
                <a:latin typeface="+mn-ea"/>
              </a:rPr>
              <a:t>在组织形式上</a:t>
            </a:r>
            <a:r>
              <a:rPr lang="en-US" altLang="zh-CN" sz="2400" dirty="0">
                <a:latin typeface="+mn-ea"/>
              </a:rPr>
              <a:t>，</a:t>
            </a:r>
            <a:r>
              <a:rPr lang="zh-CN" altLang="zh-CN" sz="2400" dirty="0">
                <a:latin typeface="+mn-ea"/>
              </a:rPr>
              <a:t>培训设计过程很少一步一步地遵循图</a:t>
            </a:r>
            <a:r>
              <a:rPr lang="en-US" altLang="zh-CN" sz="2400" dirty="0">
                <a:latin typeface="+mn-ea"/>
              </a:rPr>
              <a:t>1—2</a:t>
            </a:r>
            <a:r>
              <a:rPr lang="zh-CN" altLang="zh-CN" sz="2400" dirty="0">
                <a:latin typeface="+mn-ea"/>
              </a:rPr>
              <a:t>中的步骤进行</a:t>
            </a:r>
          </a:p>
          <a:p>
            <a:pPr indent="431800">
              <a:lnSpc>
                <a:spcPct val="110000"/>
              </a:lnSpc>
              <a:buClr>
                <a:srgbClr val="FF0000"/>
              </a:buClr>
              <a:buSzPct val="70000"/>
              <a:buFont typeface="Wingdings" panose="05000000000000000000" pitchFamily="2" charset="2"/>
              <a:buChar char="l"/>
            </a:pPr>
            <a:r>
              <a:rPr lang="zh-CN" altLang="zh-CN" sz="2400" dirty="0">
                <a:latin typeface="+mn-ea"/>
              </a:rPr>
              <a:t>企业为了使培训过程中所使用的</a:t>
            </a:r>
            <a:r>
              <a:rPr lang="en-US" altLang="zh-CN" sz="2400" dirty="0">
                <a:latin typeface="+mn-ea"/>
              </a:rPr>
              <a:t>ISD</a:t>
            </a:r>
            <a:r>
              <a:rPr lang="zh-CN" altLang="zh-CN" sz="2400" dirty="0">
                <a:latin typeface="+mn-ea"/>
              </a:rPr>
              <a:t>方法标准化</a:t>
            </a:r>
            <a:r>
              <a:rPr lang="en-US" altLang="zh-CN" sz="2400" dirty="0">
                <a:latin typeface="+mn-ea"/>
              </a:rPr>
              <a:t>，</a:t>
            </a:r>
            <a:r>
              <a:rPr lang="zh-CN" altLang="zh-CN" sz="2400" dirty="0">
                <a:latin typeface="+mn-ea"/>
              </a:rPr>
              <a:t>往往会要求培训者在进行模型中的任何一项活动时都必须提供详细的文件资料</a:t>
            </a:r>
            <a:r>
              <a:rPr lang="en-US" altLang="zh-CN" sz="2400" dirty="0">
                <a:latin typeface="+mn-ea"/>
              </a:rPr>
              <a:t>，</a:t>
            </a:r>
            <a:r>
              <a:rPr lang="zh-CN" altLang="zh-CN" sz="2400" dirty="0">
                <a:latin typeface="+mn-ea"/>
              </a:rPr>
              <a:t>结果导致在培训项目上耗费更多的时间和金钱</a:t>
            </a:r>
          </a:p>
          <a:p>
            <a:pPr indent="431800">
              <a:lnSpc>
                <a:spcPct val="110000"/>
              </a:lnSpc>
              <a:buClr>
                <a:srgbClr val="FF0000"/>
              </a:buClr>
              <a:buSzPct val="70000"/>
              <a:buFont typeface="Wingdings" panose="05000000000000000000" pitchFamily="2" charset="2"/>
              <a:buChar char="l"/>
            </a:pPr>
            <a:r>
              <a:rPr lang="en-US" altLang="zh-CN" sz="2400" dirty="0">
                <a:latin typeface="+mn-ea"/>
              </a:rPr>
              <a:t>ISD</a:t>
            </a:r>
            <a:r>
              <a:rPr lang="zh-CN" altLang="zh-CN" sz="2400" dirty="0">
                <a:latin typeface="+mn-ea"/>
              </a:rPr>
              <a:t>以评估为终结点。但是</a:t>
            </a:r>
            <a:r>
              <a:rPr lang="en-US" altLang="zh-CN" sz="2400" dirty="0">
                <a:latin typeface="+mn-ea"/>
              </a:rPr>
              <a:t>，</a:t>
            </a:r>
            <a:r>
              <a:rPr lang="zh-CN" altLang="zh-CN" sz="2400" dirty="0">
                <a:latin typeface="+mn-ea"/>
              </a:rPr>
              <a:t>优秀的指导性设计应包括设计、执行、评估</a:t>
            </a:r>
            <a:r>
              <a:rPr lang="en-US" altLang="zh-CN" sz="2400" dirty="0">
                <a:latin typeface="+mn-ea"/>
              </a:rPr>
              <a:t>，</a:t>
            </a:r>
            <a:r>
              <a:rPr lang="zh-CN" altLang="zh-CN" sz="2400" dirty="0">
                <a:latin typeface="+mn-ea"/>
              </a:rPr>
              <a:t>以及再次考量项目设计需求</a:t>
            </a:r>
            <a:r>
              <a:rPr lang="en-US" altLang="zh-CN" sz="2400" dirty="0">
                <a:latin typeface="+mn-ea"/>
              </a:rPr>
              <a:t>，</a:t>
            </a:r>
            <a:r>
              <a:rPr lang="zh-CN" altLang="zh-CN" sz="2400" dirty="0">
                <a:latin typeface="+mn-ea"/>
              </a:rPr>
              <a:t>这个过程中还应涵盖学习环境、培训成果的转化</a:t>
            </a:r>
            <a:r>
              <a:rPr lang="en-US" altLang="zh-CN" sz="2400" dirty="0">
                <a:latin typeface="+mn-ea"/>
              </a:rPr>
              <a:t>，</a:t>
            </a:r>
            <a:r>
              <a:rPr lang="zh-CN" altLang="zh-CN" sz="2400" dirty="0">
                <a:latin typeface="+mn-ea"/>
              </a:rPr>
              <a:t>以及</a:t>
            </a:r>
            <a:r>
              <a:rPr lang="en-US" altLang="zh-CN" sz="2400" dirty="0">
                <a:latin typeface="+mn-ea"/>
              </a:rPr>
              <a:t>ISD</a:t>
            </a:r>
            <a:r>
              <a:rPr lang="zh-CN" altLang="zh-CN" sz="2400" dirty="0">
                <a:latin typeface="+mn-ea"/>
              </a:rPr>
              <a:t>涉及的其他活动</a:t>
            </a:r>
          </a:p>
          <a:p>
            <a:pPr indent="431800">
              <a:lnSpc>
                <a:spcPct val="110000"/>
              </a:lnSpc>
              <a:buClr>
                <a:srgbClr val="FF0000"/>
              </a:buClr>
              <a:buSzPct val="70000"/>
              <a:buFont typeface="Wingdings" panose="05000000000000000000" pitchFamily="2" charset="2"/>
              <a:buChar char="l"/>
            </a:pPr>
            <a:r>
              <a:rPr lang="zh-CN" altLang="zh-CN" sz="2400" dirty="0">
                <a:latin typeface="+mn-ea"/>
              </a:rPr>
              <a:t>许多公司强调采用教学设计方法</a:t>
            </a:r>
            <a:r>
              <a:rPr lang="en-US" altLang="zh-CN" sz="2400" dirty="0">
                <a:latin typeface="+mn-ea"/>
              </a:rPr>
              <a:t>，</a:t>
            </a:r>
            <a:r>
              <a:rPr lang="zh-CN" altLang="zh-CN" sz="2400" dirty="0">
                <a:latin typeface="+mn-ea"/>
              </a:rPr>
              <a:t>却忽略了它的应用</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idx="4294967295"/>
          </p:nvPr>
        </p:nvSpPr>
        <p:spPr>
          <a:xfrm>
            <a:off x="404495" y="-98425"/>
            <a:ext cx="833501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1—1</a:t>
            </a:r>
            <a:r>
              <a:rPr lang="zh-CN" altLang="zh-CN" b="1" dirty="0">
                <a:latin typeface="华文新魏" panose="02010800040101010101" pitchFamily="2" charset="-122"/>
                <a:ea typeface="华文新魏" panose="02010800040101010101" pitchFamily="2" charset="-122"/>
              </a:rPr>
              <a:t>列举了影响工作和学习的因素</a:t>
            </a:r>
            <a:endParaRPr lang="en-IN" b="1" dirty="0">
              <a:latin typeface="华文新魏" panose="02010800040101010101" pitchFamily="2" charset="-122"/>
              <a:ea typeface="华文新魏" panose="02010800040101010101" pitchFamily="2" charset="-122"/>
            </a:endParaRPr>
          </a:p>
        </p:txBody>
      </p:sp>
      <p:sp>
        <p:nvSpPr>
          <p:cNvPr id="2" name="Rectangle 1"/>
          <p:cNvSpPr/>
          <p:nvPr/>
        </p:nvSpPr>
        <p:spPr>
          <a:xfrm>
            <a:off x="468313" y="1557338"/>
            <a:ext cx="7991475" cy="4679950"/>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pPr>
            <a:r>
              <a:rPr lang="zh-CN" altLang="zh-CN" sz="2800" dirty="0">
                <a:solidFill>
                  <a:schemeClr val="tx1"/>
                </a:solidFill>
                <a:latin typeface="+mn-ea"/>
              </a:rPr>
              <a:t>经济循环</a:t>
            </a:r>
          </a:p>
          <a:p>
            <a:pPr>
              <a:lnSpc>
                <a:spcPct val="120000"/>
              </a:lnSpc>
            </a:pPr>
            <a:r>
              <a:rPr lang="zh-CN" altLang="zh-CN" sz="2800" dirty="0">
                <a:solidFill>
                  <a:schemeClr val="tx1"/>
                </a:solidFill>
                <a:latin typeface="+mn-ea"/>
              </a:rPr>
              <a:t>全球化</a:t>
            </a:r>
          </a:p>
          <a:p>
            <a:pPr>
              <a:lnSpc>
                <a:spcPct val="120000"/>
              </a:lnSpc>
            </a:pPr>
            <a:r>
              <a:rPr lang="zh-CN" altLang="zh-CN" sz="2800" dirty="0">
                <a:solidFill>
                  <a:schemeClr val="tx1"/>
                </a:solidFill>
                <a:latin typeface="+mn-ea"/>
              </a:rPr>
              <a:t>无形资产和人力资本的附加值</a:t>
            </a:r>
          </a:p>
          <a:p>
            <a:pPr>
              <a:lnSpc>
                <a:spcPct val="120000"/>
              </a:lnSpc>
            </a:pPr>
            <a:r>
              <a:rPr lang="zh-CN" altLang="zh-CN" sz="2800" dirty="0">
                <a:solidFill>
                  <a:schemeClr val="tx1"/>
                </a:solidFill>
                <a:latin typeface="+mn-ea"/>
              </a:rPr>
              <a:t>注重经营战略的连接</a:t>
            </a:r>
          </a:p>
          <a:p>
            <a:pPr>
              <a:lnSpc>
                <a:spcPct val="120000"/>
              </a:lnSpc>
            </a:pPr>
            <a:r>
              <a:rPr lang="zh-CN" altLang="zh-CN" sz="2800" dirty="0">
                <a:solidFill>
                  <a:schemeClr val="tx1"/>
                </a:solidFill>
                <a:latin typeface="+mn-ea"/>
              </a:rPr>
              <a:t>人口构成的变化和劳动力的多元化</a:t>
            </a:r>
            <a:endParaRPr lang="en-US" altLang="zh-CN" sz="2800" dirty="0">
              <a:solidFill>
                <a:schemeClr val="tx1"/>
              </a:solidFill>
              <a:latin typeface="+mn-ea"/>
            </a:endParaRPr>
          </a:p>
          <a:p>
            <a:pPr>
              <a:lnSpc>
                <a:spcPct val="120000"/>
              </a:lnSpc>
            </a:pPr>
            <a:r>
              <a:rPr lang="zh-CN" altLang="zh-CN" sz="2800" dirty="0">
                <a:solidFill>
                  <a:schemeClr val="tx1"/>
                </a:solidFill>
                <a:latin typeface="+mn-ea"/>
              </a:rPr>
              <a:t>人才管理</a:t>
            </a:r>
          </a:p>
          <a:p>
            <a:pPr>
              <a:lnSpc>
                <a:spcPct val="120000"/>
              </a:lnSpc>
            </a:pPr>
            <a:r>
              <a:rPr lang="zh-CN" altLang="zh-CN" sz="2800" dirty="0">
                <a:solidFill>
                  <a:schemeClr val="tx1"/>
                </a:solidFill>
                <a:latin typeface="+mn-ea"/>
              </a:rPr>
              <a:t>客户服务和对质量的重视</a:t>
            </a:r>
          </a:p>
          <a:p>
            <a:pPr>
              <a:lnSpc>
                <a:spcPct val="120000"/>
              </a:lnSpc>
            </a:pPr>
            <a:r>
              <a:rPr lang="zh-CN" altLang="zh-CN" sz="2800" dirty="0">
                <a:solidFill>
                  <a:schemeClr val="tx1"/>
                </a:solidFill>
                <a:latin typeface="+mn-ea"/>
              </a:rPr>
              <a:t>新技术</a:t>
            </a:r>
          </a:p>
          <a:p>
            <a:pPr>
              <a:lnSpc>
                <a:spcPct val="120000"/>
              </a:lnSpc>
            </a:pPr>
            <a:r>
              <a:rPr lang="zh-CN" altLang="zh-CN" sz="2800" dirty="0">
                <a:solidFill>
                  <a:schemeClr val="tx1"/>
                </a:solidFill>
                <a:latin typeface="+mn-ea"/>
              </a:rPr>
              <a:t>高绩效的工作系统模型</a:t>
            </a:r>
            <a:endParaRPr lang="en-US" sz="2800" dirty="0">
              <a:solidFill>
                <a:schemeClr val="tx1"/>
              </a:solidFill>
              <a:latin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idx="4294967295"/>
          </p:nvPr>
        </p:nvSpPr>
        <p:spPr>
          <a:xfrm>
            <a:off x="446723" y="-127952"/>
            <a:ext cx="7329487" cy="1143000"/>
          </a:xfrm>
        </p:spPr>
        <p:txBody>
          <a:bodyPr/>
          <a:lstStyle/>
          <a:p>
            <a:r>
              <a:rPr lang="zh-CN" altLang="en-US" b="1" dirty="0">
                <a:latin typeface="华文新魏" panose="02010800040101010101" pitchFamily="2" charset="-122"/>
                <a:ea typeface="华文新魏" panose="02010800040101010101" pitchFamily="2" charset="-122"/>
              </a:rPr>
              <a:t>全球化</a:t>
            </a:r>
            <a:endParaRPr lang="en-IN" b="1" dirty="0">
              <a:latin typeface="华文新魏" panose="02010800040101010101" pitchFamily="2" charset="-122"/>
              <a:ea typeface="华文新魏" panose="02010800040101010101" pitchFamily="2" charset="-122"/>
            </a:endParaRPr>
          </a:p>
        </p:txBody>
      </p:sp>
      <p:sp>
        <p:nvSpPr>
          <p:cNvPr id="26626" name="Content Placeholder 2"/>
          <p:cNvSpPr>
            <a:spLocks noGrp="1"/>
          </p:cNvSpPr>
          <p:nvPr>
            <p:ph idx="4294967295"/>
          </p:nvPr>
        </p:nvSpPr>
        <p:spPr>
          <a:xfrm>
            <a:off x="620395" y="1283970"/>
            <a:ext cx="8229600" cy="4924425"/>
          </a:xfrm>
        </p:spPr>
        <p:txBody>
          <a:bodyPr/>
          <a:lstStyle/>
          <a:p>
            <a:pPr>
              <a:lnSpc>
                <a:spcPct val="120000"/>
              </a:lnSpc>
              <a:buFont typeface="Wingdings" panose="05000000000000000000" pitchFamily="2" charset="2"/>
              <a:buChar char="l"/>
            </a:pPr>
            <a:r>
              <a:rPr lang="zh-CN" altLang="zh-CN" sz="2800" b="1" dirty="0">
                <a:latin typeface="+mn-ea"/>
              </a:rPr>
              <a:t>离岸</a:t>
            </a:r>
            <a:r>
              <a:rPr lang="zh-CN" altLang="en-US" sz="2800" b="1" dirty="0">
                <a:latin typeface="+mn-ea"/>
              </a:rPr>
              <a:t>：</a:t>
            </a:r>
            <a:r>
              <a:rPr lang="zh-CN" altLang="zh-CN" sz="2800" dirty="0">
                <a:latin typeface="+mn-ea"/>
              </a:rPr>
              <a:t>把工作岗位从美国转移到其他国家或地区的过程。</a:t>
            </a:r>
            <a:endParaRPr lang="en-US" altLang="zh-CN" sz="2800" dirty="0">
              <a:latin typeface="+mn-ea"/>
            </a:endParaRPr>
          </a:p>
          <a:p>
            <a:pPr indent="360045">
              <a:lnSpc>
                <a:spcPct val="120000"/>
              </a:lnSpc>
              <a:buClr>
                <a:srgbClr val="FF0000"/>
              </a:buClr>
              <a:buSzPct val="75000"/>
              <a:buFont typeface="Wingdings" panose="05000000000000000000" pitchFamily="2" charset="2"/>
              <a:buChar char="l"/>
            </a:pPr>
            <a:r>
              <a:rPr lang="zh-CN" altLang="zh-CN" sz="2800" dirty="0">
                <a:latin typeface="+mn-ea"/>
              </a:rPr>
              <a:t>保持低廉的劳动力成本</a:t>
            </a:r>
            <a:endParaRPr lang="en-IN" altLang="zh-CN" sz="2800" dirty="0">
              <a:latin typeface="+mn-ea"/>
            </a:endParaRPr>
          </a:p>
          <a:p>
            <a:pPr indent="360045">
              <a:lnSpc>
                <a:spcPct val="120000"/>
              </a:lnSpc>
              <a:buClr>
                <a:srgbClr val="FF0000"/>
              </a:buClr>
              <a:buSzPct val="75000"/>
              <a:buFont typeface="Wingdings" panose="05000000000000000000" pitchFamily="2" charset="2"/>
              <a:buChar char="l"/>
            </a:pPr>
            <a:r>
              <a:rPr lang="zh-CN" altLang="zh-CN" sz="2800" dirty="0">
                <a:latin typeface="+mn-ea"/>
              </a:rPr>
              <a:t>劣势</a:t>
            </a:r>
            <a:endParaRPr lang="en-US" altLang="zh-CN" sz="2800" dirty="0">
              <a:latin typeface="+mn-ea"/>
            </a:endParaRPr>
          </a:p>
          <a:p>
            <a:pPr lvl="2">
              <a:lnSpc>
                <a:spcPct val="120000"/>
              </a:lnSpc>
              <a:buFont typeface="Arial" panose="020B0604020202020204" pitchFamily="34" charset="0"/>
              <a:buChar char="•"/>
            </a:pPr>
            <a:r>
              <a:rPr lang="zh-CN" altLang="en-US" sz="2400" dirty="0">
                <a:latin typeface="+mn-ea"/>
              </a:rPr>
              <a:t>对健康、安全的低标准</a:t>
            </a:r>
            <a:endParaRPr lang="en-US" altLang="zh-CN" sz="2400" dirty="0">
              <a:latin typeface="+mn-ea"/>
            </a:endParaRPr>
          </a:p>
          <a:p>
            <a:pPr lvl="2">
              <a:lnSpc>
                <a:spcPct val="120000"/>
              </a:lnSpc>
              <a:buFont typeface="Arial" panose="020B0604020202020204" pitchFamily="34" charset="0"/>
              <a:buChar char="•"/>
            </a:pPr>
            <a:r>
              <a:rPr lang="zh-CN" altLang="zh-CN" sz="2400" dirty="0">
                <a:latin typeface="+mn-ea"/>
              </a:rPr>
              <a:t>缺乏工作所需的技能</a:t>
            </a:r>
            <a:endParaRPr lang="en-IN" sz="2400" dirty="0">
              <a:latin typeface="+mn-ea"/>
            </a:endParaRPr>
          </a:p>
          <a:p>
            <a:pPr>
              <a:buFont typeface="Arial" panose="020B0604020202020204" pitchFamily="34" charset="0"/>
              <a:buChar char="•"/>
            </a:pPr>
            <a:endParaRPr lang="en-IN" sz="2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idx="4294967295"/>
          </p:nvPr>
        </p:nvSpPr>
        <p:spPr>
          <a:xfrm>
            <a:off x="827088" y="548680"/>
            <a:ext cx="7705725" cy="135533"/>
          </a:xfrm>
        </p:spPr>
        <p:txBody>
          <a:bodyPr>
            <a:normAutofit fontScale="90000"/>
          </a:bodyPr>
          <a:lstStyle/>
          <a:p>
            <a:pPr fontAlgn="auto">
              <a:spcAft>
                <a:spcPts val="0"/>
              </a:spcAft>
              <a:defRPr/>
            </a:pPr>
            <a:br>
              <a:rPr lang="en-US" altLang="zh-CN" sz="3600" dirty="0"/>
            </a:br>
            <a:br>
              <a:rPr lang="en-US" altLang="zh-CN" sz="3600" dirty="0"/>
            </a:br>
            <a:br>
              <a:rPr lang="en-US" altLang="zh-CN" sz="3600" dirty="0"/>
            </a:br>
            <a:br>
              <a:rPr lang="en-US" altLang="zh-CN" sz="3600" dirty="0"/>
            </a:br>
            <a:br>
              <a:rPr lang="en-US" altLang="zh-CN" sz="3600" dirty="0"/>
            </a:br>
            <a:br>
              <a:rPr lang="en-US" altLang="zh-CN" sz="3600" dirty="0"/>
            </a:br>
            <a:br>
              <a:rPr lang="en-US" altLang="zh-CN" sz="3600" dirty="0"/>
            </a:br>
            <a:br>
              <a:rPr lang="en-US" altLang="zh-CN" sz="3600" dirty="0"/>
            </a:br>
            <a:br>
              <a:rPr lang="en-US" altLang="zh-CN" sz="3600" dirty="0"/>
            </a:br>
            <a:br>
              <a:rPr lang="en-US" altLang="zh-CN" sz="3600" dirty="0"/>
            </a:br>
            <a:br>
              <a:rPr lang="en-US" altLang="zh-CN" sz="3600" dirty="0"/>
            </a:br>
            <a:br>
              <a:rPr lang="en-US" altLang="zh-CN" sz="3600" dirty="0"/>
            </a:br>
            <a:br>
              <a:rPr lang="en-US" altLang="zh-CN" sz="3600" dirty="0"/>
            </a:br>
            <a:endParaRPr lang="en-IN" sz="3800" dirty="0"/>
          </a:p>
        </p:txBody>
      </p:sp>
      <p:sp>
        <p:nvSpPr>
          <p:cNvPr id="3" name="Rounded Rectangle 2"/>
          <p:cNvSpPr/>
          <p:nvPr/>
        </p:nvSpPr>
        <p:spPr>
          <a:xfrm>
            <a:off x="1999456" y="701606"/>
            <a:ext cx="4752975" cy="59769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CN" altLang="zh-CN" dirty="0">
                <a:solidFill>
                  <a:schemeClr val="accent5">
                    <a:lumMod val="50000"/>
                  </a:schemeClr>
                </a:solidFill>
                <a:latin typeface="+mn-ea"/>
              </a:rPr>
              <a:t>人力资本</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隐性知识</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教育</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与工作相关的知识</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与工作相关的能力</a:t>
            </a:r>
          </a:p>
          <a:p>
            <a:r>
              <a:rPr lang="zh-CN" altLang="zh-CN" dirty="0">
                <a:solidFill>
                  <a:schemeClr val="accent5">
                    <a:lumMod val="50000"/>
                  </a:schemeClr>
                </a:solidFill>
                <a:latin typeface="+mn-ea"/>
              </a:rPr>
              <a:t>客户资本</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客户关系</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品牌</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客户忠诚度</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分配渠道</a:t>
            </a:r>
            <a:endParaRPr lang="en-US" altLang="zh-CN" dirty="0">
              <a:solidFill>
                <a:schemeClr val="accent5">
                  <a:lumMod val="50000"/>
                </a:schemeClr>
              </a:solidFill>
              <a:latin typeface="+mn-ea"/>
            </a:endParaRPr>
          </a:p>
          <a:p>
            <a:r>
              <a:rPr lang="zh-CN" altLang="zh-CN" dirty="0">
                <a:solidFill>
                  <a:schemeClr val="accent5">
                    <a:lumMod val="50000"/>
                  </a:schemeClr>
                </a:solidFill>
                <a:latin typeface="+mn-ea"/>
              </a:rPr>
              <a:t>社会资本</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企业文化</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管理理念</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管理实践</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非正式网络系统</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教练</a:t>
            </a:r>
            <a:r>
              <a:rPr lang="en-US" altLang="zh-CN" dirty="0">
                <a:solidFill>
                  <a:schemeClr val="accent5">
                    <a:lumMod val="50000"/>
                  </a:schemeClr>
                </a:solidFill>
                <a:latin typeface="+mn-ea"/>
              </a:rPr>
              <a:t>/</a:t>
            </a:r>
            <a:r>
              <a:rPr lang="zh-CN" altLang="zh-CN" dirty="0">
                <a:solidFill>
                  <a:schemeClr val="accent5">
                    <a:lumMod val="50000"/>
                  </a:schemeClr>
                </a:solidFill>
                <a:latin typeface="+mn-ea"/>
              </a:rPr>
              <a:t>导师关系</a:t>
            </a:r>
          </a:p>
          <a:p>
            <a:r>
              <a:rPr lang="zh-CN" altLang="zh-CN" dirty="0">
                <a:solidFill>
                  <a:schemeClr val="accent5">
                    <a:lumMod val="50000"/>
                  </a:schemeClr>
                </a:solidFill>
                <a:latin typeface="+mn-ea"/>
              </a:rPr>
              <a:t>智力资本</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专利</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版权</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商业机密</a:t>
            </a:r>
          </a:p>
          <a:p>
            <a:r>
              <a:rPr lang="en-US" altLang="zh-CN" dirty="0">
                <a:solidFill>
                  <a:schemeClr val="accent5">
                    <a:lumMod val="50000"/>
                  </a:schemeClr>
                </a:solidFill>
                <a:latin typeface="+mn-ea"/>
              </a:rPr>
              <a:t>● </a:t>
            </a:r>
            <a:r>
              <a:rPr lang="zh-CN" altLang="zh-CN" dirty="0">
                <a:solidFill>
                  <a:schemeClr val="accent5">
                    <a:lumMod val="50000"/>
                  </a:schemeClr>
                </a:solidFill>
                <a:latin typeface="+mn-ea"/>
              </a:rPr>
              <a:t>知识产权</a:t>
            </a:r>
            <a:endParaRPr lang="en-US" dirty="0">
              <a:solidFill>
                <a:schemeClr val="accent5">
                  <a:lumMod val="50000"/>
                </a:schemeClr>
              </a:solidFill>
              <a:latin typeface="+mn-ea"/>
            </a:endParaRPr>
          </a:p>
        </p:txBody>
      </p:sp>
      <p:sp>
        <p:nvSpPr>
          <p:cNvPr id="2" name="矩形 1"/>
          <p:cNvSpPr/>
          <p:nvPr/>
        </p:nvSpPr>
        <p:spPr>
          <a:xfrm>
            <a:off x="360680" y="-17760"/>
            <a:ext cx="8172450" cy="984885"/>
          </a:xfrm>
          <a:prstGeom prst="rect">
            <a:avLst/>
          </a:prstGeom>
        </p:spPr>
        <p:txBody>
          <a:bodyPr wrap="square">
            <a:spAutoFit/>
          </a:bodyPr>
          <a:lstStyle/>
          <a:p>
            <a:r>
              <a:rPr lang="zh-CN" altLang="zh-CN" sz="4000" b="1" dirty="0">
                <a:solidFill>
                  <a:srgbClr val="464646"/>
                </a:solidFill>
                <a:latin typeface="华文新魏" panose="02010800040101010101" pitchFamily="2" charset="-122"/>
                <a:ea typeface="华文新魏" panose="02010800040101010101" pitchFamily="2" charset="-122"/>
                <a:cs typeface="+mj-cs"/>
              </a:rPr>
              <a:t>表</a:t>
            </a:r>
            <a:r>
              <a:rPr lang="en-US" altLang="zh-CN" sz="4000" b="1" dirty="0">
                <a:solidFill>
                  <a:srgbClr val="464646"/>
                </a:solidFill>
                <a:latin typeface="华文新魏" panose="02010800040101010101" pitchFamily="2" charset="-122"/>
                <a:ea typeface="华文新魏" panose="02010800040101010101" pitchFamily="2" charset="-122"/>
                <a:cs typeface="+mj-cs"/>
              </a:rPr>
              <a:t>1—2</a:t>
            </a:r>
            <a:r>
              <a:rPr lang="zh-CN" altLang="zh-CN" sz="4000" b="1" dirty="0">
                <a:solidFill>
                  <a:srgbClr val="464646"/>
                </a:solidFill>
                <a:latin typeface="华文新魏" panose="02010800040101010101" pitchFamily="2" charset="-122"/>
                <a:ea typeface="华文新魏" panose="02010800040101010101" pitchFamily="2" charset="-122"/>
                <a:cs typeface="+mj-cs"/>
              </a:rPr>
              <a:t>无形资产示例</a:t>
            </a:r>
            <a:br>
              <a:rPr lang="zh-CN" altLang="zh-CN" sz="3600" dirty="0">
                <a:solidFill>
                  <a:srgbClr val="464646"/>
                </a:solidFill>
                <a:latin typeface="Franklin Gothic Book" panose="020B0503020102020204"/>
                <a:ea typeface="幼圆" panose="02010509060101010101" charset="-122"/>
                <a:cs typeface="+mj-cs"/>
              </a:rPr>
            </a:br>
            <a:endParaRPr lang="zh-CN"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idx="4294967295"/>
          </p:nvPr>
        </p:nvSpPr>
        <p:spPr>
          <a:xfrm>
            <a:off x="420802" y="-147404"/>
            <a:ext cx="725805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无形资产和人力资本的附加值</a:t>
            </a:r>
            <a:endParaRPr lang="en-IN" b="1" dirty="0">
              <a:latin typeface="华文新魏" panose="02010800040101010101" pitchFamily="2" charset="-122"/>
              <a:ea typeface="华文新魏" panose="02010800040101010101" pitchFamily="2" charset="-122"/>
            </a:endParaRPr>
          </a:p>
        </p:txBody>
      </p:sp>
      <p:sp>
        <p:nvSpPr>
          <p:cNvPr id="28674" name="Content Placeholder 2"/>
          <p:cNvSpPr>
            <a:spLocks noGrp="1"/>
          </p:cNvSpPr>
          <p:nvPr>
            <p:ph idx="4294967295"/>
          </p:nvPr>
        </p:nvSpPr>
        <p:spPr>
          <a:xfrm>
            <a:off x="645160" y="1259205"/>
            <a:ext cx="8229600" cy="4924425"/>
          </a:xfrm>
        </p:spPr>
        <p:txBody>
          <a:bodyPr/>
          <a:lstStyle/>
          <a:p>
            <a:pPr>
              <a:lnSpc>
                <a:spcPct val="120000"/>
              </a:lnSpc>
              <a:buFont typeface="Wingdings" panose="05000000000000000000" pitchFamily="2" charset="2"/>
              <a:buChar char="l"/>
            </a:pPr>
            <a:r>
              <a:rPr lang="zh-CN" altLang="zh-CN" sz="2800" b="1" dirty="0">
                <a:latin typeface="+mn-ea"/>
              </a:rPr>
              <a:t>人力资本</a:t>
            </a:r>
            <a:r>
              <a:rPr lang="zh-CN" altLang="en-US" sz="2800" dirty="0">
                <a:latin typeface="+mn-ea"/>
              </a:rPr>
              <a:t>：是指</a:t>
            </a:r>
            <a:r>
              <a:rPr lang="zh-CN" altLang="zh-CN" sz="2800" dirty="0">
                <a:latin typeface="+mn-ea"/>
              </a:rPr>
              <a:t>雇员</a:t>
            </a:r>
            <a:endParaRPr lang="en-US" altLang="zh-CN" sz="2800" dirty="0">
              <a:latin typeface="+mn-ea"/>
            </a:endParaRPr>
          </a:p>
          <a:p>
            <a:pPr indent="431800">
              <a:lnSpc>
                <a:spcPct val="120000"/>
              </a:lnSpc>
              <a:buClr>
                <a:srgbClr val="FF0000"/>
              </a:buClr>
              <a:buSzPct val="75000"/>
              <a:buFont typeface="Wingdings" panose="05000000000000000000" pitchFamily="2" charset="2"/>
              <a:buChar char="l"/>
            </a:pPr>
            <a:r>
              <a:rPr lang="zh-CN" altLang="en-US" dirty="0">
                <a:latin typeface="+mn-ea"/>
              </a:rPr>
              <a:t>运用</a:t>
            </a:r>
            <a:endParaRPr lang="en-US" altLang="zh-CN" dirty="0">
              <a:latin typeface="+mn-ea"/>
            </a:endParaRPr>
          </a:p>
          <a:p>
            <a:pPr indent="431800">
              <a:lnSpc>
                <a:spcPct val="120000"/>
              </a:lnSpc>
              <a:buClr>
                <a:srgbClr val="FF0000"/>
              </a:buClr>
              <a:buSzPct val="75000"/>
              <a:buFont typeface="Wingdings" panose="05000000000000000000" pitchFamily="2" charset="2"/>
              <a:buChar char="l"/>
            </a:pPr>
            <a:r>
              <a:rPr lang="zh-CN" altLang="zh-CN" dirty="0">
                <a:latin typeface="+mn-ea"/>
              </a:rPr>
              <a:t>生活阅历</a:t>
            </a:r>
            <a:endParaRPr lang="en-US" altLang="zh-CN" dirty="0">
              <a:latin typeface="+mn-ea"/>
            </a:endParaRPr>
          </a:p>
          <a:p>
            <a:pPr indent="431800">
              <a:lnSpc>
                <a:spcPct val="120000"/>
              </a:lnSpc>
              <a:buClr>
                <a:srgbClr val="FF0000"/>
              </a:buClr>
              <a:buSzPct val="75000"/>
              <a:buFont typeface="Wingdings" panose="05000000000000000000" pitchFamily="2" charset="2"/>
              <a:buChar char="l"/>
            </a:pPr>
            <a:r>
              <a:rPr lang="zh-CN" altLang="zh-CN" dirty="0">
                <a:latin typeface="+mn-ea"/>
              </a:rPr>
              <a:t>知识</a:t>
            </a:r>
            <a:endParaRPr lang="en-US" altLang="zh-CN" dirty="0">
              <a:latin typeface="+mn-ea"/>
            </a:endParaRPr>
          </a:p>
          <a:p>
            <a:pPr indent="431800">
              <a:lnSpc>
                <a:spcPct val="120000"/>
              </a:lnSpc>
              <a:buClr>
                <a:srgbClr val="FF0000"/>
              </a:buClr>
              <a:buSzPct val="75000"/>
              <a:buFont typeface="Wingdings" panose="05000000000000000000" pitchFamily="2" charset="2"/>
              <a:buChar char="l"/>
            </a:pPr>
            <a:r>
              <a:rPr lang="zh-CN" altLang="zh-CN" dirty="0">
                <a:latin typeface="+mn-ea"/>
              </a:rPr>
              <a:t>创新能力</a:t>
            </a:r>
            <a:endParaRPr lang="en-US" altLang="zh-CN" dirty="0">
              <a:latin typeface="+mn-ea"/>
            </a:endParaRPr>
          </a:p>
          <a:p>
            <a:pPr indent="431800">
              <a:lnSpc>
                <a:spcPct val="120000"/>
              </a:lnSpc>
              <a:buClr>
                <a:srgbClr val="FF0000"/>
              </a:buClr>
              <a:buSzPct val="75000"/>
              <a:buFont typeface="Wingdings" panose="05000000000000000000" pitchFamily="2" charset="2"/>
              <a:buChar char="l"/>
            </a:pPr>
            <a:r>
              <a:rPr lang="zh-CN" altLang="zh-CN" dirty="0">
                <a:latin typeface="+mn-ea"/>
              </a:rPr>
              <a:t>精力以及热情 </a:t>
            </a:r>
            <a:endParaRPr lang="en-US" altLang="zh-CN" baseline="30000" dirty="0">
              <a:latin typeface="+mn-ea"/>
            </a:endParaRPr>
          </a:p>
          <a:p>
            <a:pPr>
              <a:lnSpc>
                <a:spcPct val="120000"/>
              </a:lnSpc>
              <a:buFont typeface="Wingdings" panose="05000000000000000000" pitchFamily="2" charset="2"/>
              <a:buChar char="l"/>
            </a:pPr>
            <a:r>
              <a:rPr lang="zh-CN" altLang="zh-CN" sz="2800" b="1" dirty="0">
                <a:latin typeface="+mn-ea"/>
              </a:rPr>
              <a:t>智力资本</a:t>
            </a:r>
            <a:r>
              <a:rPr lang="zh-CN" altLang="en-US" sz="2800" dirty="0">
                <a:latin typeface="+mn-ea"/>
              </a:rPr>
              <a:t>：</a:t>
            </a:r>
            <a:r>
              <a:rPr lang="zh-CN" altLang="zh-CN" sz="2800" dirty="0">
                <a:latin typeface="+mn-ea"/>
              </a:rPr>
              <a:t>已编码的知识。</a:t>
            </a:r>
            <a:endParaRPr lang="en-US" altLang="zh-CN" sz="2800" dirty="0">
              <a:latin typeface="+mn-ea"/>
            </a:endParaRPr>
          </a:p>
          <a:p>
            <a:pPr>
              <a:lnSpc>
                <a:spcPct val="120000"/>
              </a:lnSpc>
              <a:buFont typeface="Wingdings" panose="05000000000000000000" pitchFamily="2" charset="2"/>
              <a:buChar char="l"/>
            </a:pPr>
            <a:r>
              <a:rPr lang="zh-CN" altLang="zh-CN" sz="2800" b="1" dirty="0">
                <a:latin typeface="+mn-ea"/>
              </a:rPr>
              <a:t>社会资本</a:t>
            </a:r>
            <a:r>
              <a:rPr lang="zh-CN" altLang="en-US" sz="2800" dirty="0">
                <a:latin typeface="+mn-ea"/>
              </a:rPr>
              <a:t>：</a:t>
            </a:r>
            <a:r>
              <a:rPr lang="zh-CN" altLang="zh-CN" sz="2800" dirty="0">
                <a:latin typeface="+mn-ea"/>
              </a:rPr>
              <a:t>企业内部的人际关系。</a:t>
            </a:r>
            <a:endParaRPr lang="en-IN" sz="2800" dirty="0">
              <a:latin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idx="4294967295"/>
          </p:nvPr>
        </p:nvSpPr>
        <p:spPr>
          <a:xfrm>
            <a:off x="404813" y="-153987"/>
            <a:ext cx="7329487"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无形资产和人力资本的附加值</a:t>
            </a:r>
            <a:endParaRPr lang="en-IN" dirty="0"/>
          </a:p>
        </p:txBody>
      </p:sp>
      <p:sp>
        <p:nvSpPr>
          <p:cNvPr id="29698" name="Content Placeholder 2"/>
          <p:cNvSpPr>
            <a:spLocks noGrp="1"/>
          </p:cNvSpPr>
          <p:nvPr>
            <p:ph idx="4294967295"/>
          </p:nvPr>
        </p:nvSpPr>
        <p:spPr>
          <a:xfrm>
            <a:off x="645795" y="1276350"/>
            <a:ext cx="8229600" cy="4924425"/>
          </a:xfrm>
        </p:spPr>
        <p:txBody>
          <a:bodyPr/>
          <a:lstStyle/>
          <a:p>
            <a:pPr>
              <a:lnSpc>
                <a:spcPct val="120000"/>
              </a:lnSpc>
              <a:buFont typeface="Wingdings" panose="05000000000000000000" pitchFamily="2" charset="2"/>
              <a:buChar char="l"/>
            </a:pPr>
            <a:r>
              <a:rPr lang="zh-CN" altLang="zh-CN" sz="2800" b="1" dirty="0">
                <a:latin typeface="+mn-ea"/>
              </a:rPr>
              <a:t>客户资本</a:t>
            </a:r>
            <a:r>
              <a:rPr lang="zh-CN" altLang="en-US" sz="2800" dirty="0">
                <a:latin typeface="+mn-ea"/>
              </a:rPr>
              <a:t>：</a:t>
            </a:r>
            <a:r>
              <a:rPr lang="zh-CN" altLang="zh-CN" sz="2800" dirty="0">
                <a:latin typeface="+mn-ea"/>
              </a:rPr>
              <a:t>个人及组织所形成的关</a:t>
            </a:r>
            <a:r>
              <a:rPr lang="zh-CN" altLang="en-US" sz="2800" dirty="0">
                <a:latin typeface="+mn-ea"/>
              </a:rPr>
              <a:t>系</a:t>
            </a:r>
            <a:r>
              <a:rPr lang="zh-CN" altLang="zh-CN" sz="2800" dirty="0">
                <a:latin typeface="+mn-ea"/>
              </a:rPr>
              <a:t>的价值</a:t>
            </a:r>
          </a:p>
          <a:p>
            <a:pPr>
              <a:lnSpc>
                <a:spcPct val="120000"/>
              </a:lnSpc>
              <a:buFont typeface="Wingdings" panose="05000000000000000000" pitchFamily="2" charset="2"/>
              <a:buChar char="l"/>
            </a:pPr>
            <a:r>
              <a:rPr lang="zh-CN" altLang="en-US" sz="2800" b="1" dirty="0">
                <a:latin typeface="+mn-ea"/>
              </a:rPr>
              <a:t>无形资产和人力资本的含义</a:t>
            </a:r>
          </a:p>
          <a:p>
            <a:pPr indent="360045">
              <a:lnSpc>
                <a:spcPct val="120000"/>
              </a:lnSpc>
              <a:buClr>
                <a:srgbClr val="FF0000"/>
              </a:buClr>
              <a:buSzPct val="75000"/>
              <a:buFont typeface="Wingdings" panose="05000000000000000000" pitchFamily="2" charset="2"/>
              <a:buChar char="l"/>
            </a:pPr>
            <a:r>
              <a:rPr lang="zh-CN" altLang="zh-CN" sz="2800" b="1" dirty="0">
                <a:latin typeface="+mn-ea"/>
              </a:rPr>
              <a:t>重视知识型雇员</a:t>
            </a:r>
          </a:p>
          <a:p>
            <a:pPr indent="431800">
              <a:lnSpc>
                <a:spcPct val="120000"/>
              </a:lnSpc>
              <a:buNone/>
            </a:pPr>
            <a:r>
              <a:rPr lang="zh-CN" altLang="zh-CN" sz="2400" dirty="0">
                <a:latin typeface="+mn-ea"/>
              </a:rPr>
              <a:t>通过自身掌握的知识为公司做出贡献的雇员</a:t>
            </a:r>
          </a:p>
          <a:p>
            <a:pPr marL="266700" lvl="1" indent="370205">
              <a:lnSpc>
                <a:spcPct val="120000"/>
              </a:lnSpc>
              <a:buClr>
                <a:srgbClr val="FF0000"/>
              </a:buClr>
              <a:buSzPct val="75000"/>
              <a:buFont typeface="Wingdings" panose="05000000000000000000" pitchFamily="2" charset="2"/>
              <a:buChar char="l"/>
            </a:pPr>
            <a:r>
              <a:rPr lang="zh-CN" altLang="en-US" sz="2800" b="1" dirty="0">
                <a:latin typeface="+mn-ea"/>
              </a:rPr>
              <a:t>雇员敬业度</a:t>
            </a:r>
          </a:p>
          <a:p>
            <a:pPr lvl="2">
              <a:lnSpc>
                <a:spcPct val="120000"/>
              </a:lnSpc>
              <a:buFont typeface="Arial" panose="020B0604020202020204" pitchFamily="34" charset="0"/>
              <a:buChar char="•"/>
            </a:pPr>
            <a:r>
              <a:rPr lang="zh-CN" altLang="zh-CN" sz="2400" dirty="0">
                <a:latin typeface="+mn-ea"/>
              </a:rPr>
              <a:t>雇员全身心投入工作的程度</a:t>
            </a:r>
            <a:endParaRPr lang="en-US" altLang="zh-CN" sz="2400" dirty="0">
              <a:latin typeface="+mn-ea"/>
            </a:endParaRPr>
          </a:p>
          <a:p>
            <a:pPr lvl="2">
              <a:lnSpc>
                <a:spcPct val="120000"/>
              </a:lnSpc>
              <a:buFont typeface="Arial" panose="020B0604020202020204" pitchFamily="34" charset="0"/>
              <a:buChar char="•"/>
            </a:pPr>
            <a:r>
              <a:rPr lang="zh-CN" altLang="zh-CN" sz="2400" dirty="0">
                <a:latin typeface="+mn-ea"/>
              </a:rPr>
              <a:t>为企业带来竞争优势</a:t>
            </a:r>
            <a:endParaRPr lang="en-US" altLang="zh-CN" sz="2400" dirty="0">
              <a:latin typeface="+mn-ea"/>
            </a:endParaRPr>
          </a:p>
          <a:p>
            <a:pPr lvl="2">
              <a:lnSpc>
                <a:spcPct val="120000"/>
              </a:lnSpc>
              <a:buFont typeface="Arial" panose="020B0604020202020204" pitchFamily="34" charset="0"/>
              <a:buChar char="•"/>
            </a:pPr>
            <a:r>
              <a:rPr lang="zh-CN" altLang="zh-CN" sz="2400" dirty="0">
                <a:latin typeface="+mn-ea"/>
              </a:rPr>
              <a:t>通过态度或意见调查来衡量雇员敬业度</a:t>
            </a:r>
            <a:endParaRPr lang="en-IN" sz="2200" dirty="0">
              <a:latin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idx="4294967295"/>
          </p:nvPr>
        </p:nvSpPr>
        <p:spPr>
          <a:xfrm>
            <a:off x="334328" y="-120332"/>
            <a:ext cx="7761287"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无形资产和人力资本的附加值</a:t>
            </a:r>
            <a:endParaRPr lang="en-IN" dirty="0"/>
          </a:p>
        </p:txBody>
      </p:sp>
      <p:sp>
        <p:nvSpPr>
          <p:cNvPr id="30722" name="Content Placeholder 2"/>
          <p:cNvSpPr/>
          <p:nvPr/>
        </p:nvSpPr>
        <p:spPr bwMode="auto">
          <a:xfrm>
            <a:off x="233363" y="1267460"/>
            <a:ext cx="8229600" cy="4924425"/>
          </a:xfrm>
          <a:prstGeom prst="rect">
            <a:avLst/>
          </a:prstGeom>
          <a:noFill/>
          <a:ln w="9525">
            <a:noFill/>
            <a:miter lim="800000"/>
          </a:ln>
        </p:spPr>
        <p:txBody>
          <a:bodyPr/>
          <a:lstStyle/>
          <a:p>
            <a:pPr marL="914400" lvl="1" indent="-457200">
              <a:lnSpc>
                <a:spcPct val="120000"/>
              </a:lnSpc>
              <a:spcBef>
                <a:spcPct val="20000"/>
              </a:spcBef>
              <a:buClr>
                <a:srgbClr val="2DA2BF"/>
              </a:buClr>
              <a:buSzPct val="85000"/>
              <a:buFont typeface="Wingdings" panose="05000000000000000000" charset="0"/>
              <a:buChar char="l"/>
            </a:pPr>
            <a:r>
              <a:rPr lang="zh-CN" altLang="zh-CN" sz="2800" dirty="0">
                <a:latin typeface="+mn-ea"/>
              </a:rPr>
              <a:t>变革和持续学习</a:t>
            </a:r>
          </a:p>
          <a:p>
            <a:pPr marL="1371600" lvl="2" indent="-457200">
              <a:lnSpc>
                <a:spcPct val="120000"/>
              </a:lnSpc>
              <a:spcBef>
                <a:spcPct val="20000"/>
              </a:spcBef>
              <a:buClr>
                <a:srgbClr val="DA1F28"/>
              </a:buClr>
              <a:buSzPct val="55000"/>
              <a:buFont typeface="Wingdings" panose="05000000000000000000" charset="0"/>
              <a:buChar char="l"/>
            </a:pPr>
            <a:r>
              <a:rPr lang="zh-CN" altLang="zh-CN" sz="2800" b="1" dirty="0">
                <a:latin typeface="+mn-ea"/>
              </a:rPr>
              <a:t>变革</a:t>
            </a:r>
            <a:r>
              <a:rPr lang="zh-CN" altLang="en-US" sz="2800" dirty="0">
                <a:latin typeface="+mn-ea"/>
              </a:rPr>
              <a:t>：</a:t>
            </a:r>
            <a:r>
              <a:rPr lang="zh-CN" altLang="zh-CN" sz="2800" dirty="0">
                <a:latin typeface="+mn-ea"/>
              </a:rPr>
              <a:t>对</a:t>
            </a:r>
            <a:r>
              <a:rPr lang="zh-CN" altLang="en-US" sz="2800" dirty="0">
                <a:latin typeface="+mn-ea"/>
              </a:rPr>
              <a:t>公司</a:t>
            </a:r>
            <a:r>
              <a:rPr lang="zh-CN" altLang="zh-CN" sz="2800" dirty="0">
                <a:latin typeface="+mn-ea"/>
              </a:rPr>
              <a:t>新理念和新行为的采纳</a:t>
            </a:r>
            <a:endParaRPr lang="en-IN" sz="2800" dirty="0">
              <a:latin typeface="+mn-ea"/>
            </a:endParaRPr>
          </a:p>
          <a:p>
            <a:pPr marL="1371600" lvl="2" indent="-457200">
              <a:lnSpc>
                <a:spcPct val="120000"/>
              </a:lnSpc>
              <a:spcBef>
                <a:spcPct val="20000"/>
              </a:spcBef>
              <a:buClr>
                <a:srgbClr val="DA1F28"/>
              </a:buClr>
              <a:buSzPct val="55000"/>
              <a:buFont typeface="Wingdings" panose="05000000000000000000" charset="0"/>
              <a:buChar char="l"/>
            </a:pPr>
            <a:r>
              <a:rPr lang="zh-CN" altLang="zh-CN" sz="2800" dirty="0">
                <a:latin typeface="+mn-ea"/>
              </a:rPr>
              <a:t>学习型组织</a:t>
            </a:r>
            <a:endParaRPr lang="en-US" altLang="zh-CN" sz="2800" dirty="0">
              <a:latin typeface="+mn-ea"/>
            </a:endParaRPr>
          </a:p>
          <a:p>
            <a:pPr marL="923290" lvl="2" indent="-461645">
              <a:lnSpc>
                <a:spcPct val="120000"/>
              </a:lnSpc>
              <a:spcBef>
                <a:spcPct val="20000"/>
              </a:spcBef>
              <a:buClr>
                <a:srgbClr val="2DA2BF"/>
              </a:buClr>
              <a:buSzPct val="85000"/>
              <a:buFont typeface="Wingdings" panose="05000000000000000000" charset="0"/>
              <a:buChar char="l"/>
            </a:pPr>
            <a:r>
              <a:rPr lang="zh-CN" altLang="zh-CN" sz="2800" dirty="0">
                <a:latin typeface="+mn-ea"/>
              </a:rPr>
              <a:t>提倡终身学习</a:t>
            </a:r>
          </a:p>
          <a:p>
            <a:pPr marL="923290" lvl="2" indent="-461645">
              <a:lnSpc>
                <a:spcPct val="120000"/>
              </a:lnSpc>
              <a:spcBef>
                <a:spcPct val="20000"/>
              </a:spcBef>
              <a:buClr>
                <a:srgbClr val="2DA2BF"/>
              </a:buClr>
              <a:buSzPct val="85000"/>
              <a:buFont typeface="Wingdings" panose="05000000000000000000" charset="0"/>
              <a:buChar char="l"/>
            </a:pPr>
            <a:r>
              <a:rPr lang="zh-CN" altLang="zh-CN" sz="2800" dirty="0">
                <a:latin typeface="+mn-ea"/>
              </a:rPr>
              <a:t>鼓励雇员不断尝试学习新知识并与他人分享</a:t>
            </a:r>
          </a:p>
          <a:p>
            <a:pPr marL="923290" lvl="2" indent="-461645">
              <a:lnSpc>
                <a:spcPct val="120000"/>
              </a:lnSpc>
              <a:spcBef>
                <a:spcPct val="20000"/>
              </a:spcBef>
              <a:buClr>
                <a:srgbClr val="2DA2BF"/>
              </a:buClr>
              <a:buSzPct val="85000"/>
              <a:buFont typeface="Wingdings" panose="05000000000000000000" charset="0"/>
              <a:buChar char="l"/>
            </a:pPr>
            <a:r>
              <a:rPr lang="zh-CN" altLang="zh-CN" sz="2800" dirty="0">
                <a:latin typeface="+mn-ea"/>
              </a:rPr>
              <a:t>需要资金、时间和培训活动等资源</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idx="4294967295"/>
          </p:nvPr>
        </p:nvSpPr>
        <p:spPr>
          <a:xfrm>
            <a:off x="400050" y="-137477"/>
            <a:ext cx="792093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人口构成的变化和劳动力的多元化</a:t>
            </a:r>
            <a:endParaRPr lang="en-IN" b="1" dirty="0">
              <a:latin typeface="华文新魏" panose="02010800040101010101" pitchFamily="2" charset="-122"/>
              <a:ea typeface="华文新魏" panose="02010800040101010101" pitchFamily="2" charset="-122"/>
            </a:endParaRPr>
          </a:p>
        </p:txBody>
      </p:sp>
      <p:sp>
        <p:nvSpPr>
          <p:cNvPr id="31746" name="Content Placeholder 2"/>
          <p:cNvSpPr>
            <a:spLocks noGrp="1"/>
          </p:cNvSpPr>
          <p:nvPr>
            <p:ph idx="4294967295"/>
          </p:nvPr>
        </p:nvSpPr>
        <p:spPr>
          <a:xfrm>
            <a:off x="645160" y="1301115"/>
            <a:ext cx="8229600" cy="4924425"/>
          </a:xfrm>
        </p:spPr>
        <p:txBody>
          <a:bodyPr/>
          <a:lstStyle/>
          <a:p>
            <a:pPr marL="457200" lvl="1" indent="-457200">
              <a:lnSpc>
                <a:spcPct val="120000"/>
              </a:lnSpc>
              <a:spcBef>
                <a:spcPts val="575"/>
              </a:spcBef>
              <a:buClr>
                <a:schemeClr val="bg2">
                  <a:lumMod val="50000"/>
                </a:schemeClr>
              </a:buClr>
              <a:buFont typeface="Wingdings" panose="05000000000000000000" pitchFamily="2" charset="2"/>
              <a:buChar char="l"/>
            </a:pPr>
            <a:r>
              <a:rPr lang="zh-CN" altLang="zh-CN" sz="2800" dirty="0">
                <a:latin typeface="+mn-ea"/>
              </a:rPr>
              <a:t>民族和种族多元化呈上升趋势</a:t>
            </a:r>
          </a:p>
          <a:p>
            <a:pPr lvl="1" indent="539750">
              <a:lnSpc>
                <a:spcPct val="120000"/>
              </a:lnSpc>
              <a:buSzPct val="75000"/>
              <a:buFont typeface="Wingdings" panose="05000000000000000000" pitchFamily="2" charset="2"/>
              <a:buChar char="l"/>
            </a:pPr>
            <a:r>
              <a:rPr lang="zh-CN" altLang="zh-CN" sz="2600" dirty="0">
                <a:latin typeface="+mn-ea"/>
              </a:rPr>
              <a:t>劳动力在民族和种族的构成上更加多元化</a:t>
            </a:r>
            <a:r>
              <a:rPr lang="en-US" altLang="zh-CN" sz="2600" dirty="0">
                <a:latin typeface="+mn-ea"/>
              </a:rPr>
              <a:t>，</a:t>
            </a:r>
          </a:p>
          <a:p>
            <a:pPr lvl="1" indent="539750">
              <a:lnSpc>
                <a:spcPct val="120000"/>
              </a:lnSpc>
              <a:buSzPct val="75000"/>
              <a:buFont typeface="Wingdings" panose="05000000000000000000" pitchFamily="2" charset="2"/>
              <a:buChar char="l"/>
            </a:pPr>
            <a:r>
              <a:rPr lang="zh-CN" altLang="zh-CN" sz="2600" dirty="0">
                <a:latin typeface="+mn-ea"/>
              </a:rPr>
              <a:t>少数族裔在劳动力中所占的比例将逐渐增大</a:t>
            </a:r>
            <a:endParaRPr lang="en-US" altLang="zh-CN" sz="2600" dirty="0">
              <a:latin typeface="+mn-ea"/>
            </a:endParaRPr>
          </a:p>
          <a:p>
            <a:pPr lvl="1">
              <a:lnSpc>
                <a:spcPct val="120000"/>
              </a:lnSpc>
              <a:buClr>
                <a:schemeClr val="bg2">
                  <a:lumMod val="50000"/>
                </a:schemeClr>
              </a:buClr>
              <a:buFont typeface="Wingdings" panose="05000000000000000000" pitchFamily="2" charset="2"/>
              <a:buChar char="l"/>
            </a:pPr>
            <a:r>
              <a:rPr lang="zh-CN" altLang="en-US" sz="2600" dirty="0">
                <a:latin typeface="+mn-ea"/>
              </a:rPr>
              <a:t>老龄化</a:t>
            </a:r>
            <a:endParaRPr lang="en-US" altLang="zh-CN" sz="2600" dirty="0">
              <a:latin typeface="+mn-ea"/>
            </a:endParaRPr>
          </a:p>
          <a:p>
            <a:pPr lvl="1" indent="539750">
              <a:lnSpc>
                <a:spcPct val="120000"/>
              </a:lnSpc>
              <a:buFont typeface="Wingdings" panose="05000000000000000000" pitchFamily="2" charset="2"/>
              <a:buChar char="l"/>
            </a:pPr>
            <a:r>
              <a:rPr lang="en-US" altLang="zh-CN" sz="2600" dirty="0">
                <a:latin typeface="+mn-ea"/>
              </a:rPr>
              <a:t>55</a:t>
            </a:r>
            <a:r>
              <a:rPr lang="zh-CN" altLang="zh-CN" sz="2600" dirty="0">
                <a:latin typeface="+mn-ea"/>
              </a:rPr>
              <a:t>岁及以上年龄的劳动力人数将增加</a:t>
            </a:r>
            <a:endParaRPr lang="en-US" altLang="zh-CN" sz="2600" dirty="0">
              <a:latin typeface="+mn-ea"/>
            </a:endParaRPr>
          </a:p>
          <a:p>
            <a:pPr lvl="1">
              <a:lnSpc>
                <a:spcPct val="120000"/>
              </a:lnSpc>
              <a:buClr>
                <a:schemeClr val="bg2">
                  <a:lumMod val="50000"/>
                </a:schemeClr>
              </a:buClr>
              <a:buFont typeface="Wingdings" panose="05000000000000000000" pitchFamily="2" charset="2"/>
              <a:buChar char="l"/>
            </a:pPr>
            <a:r>
              <a:rPr lang="zh-CN" altLang="zh-CN" sz="2800" dirty="0">
                <a:latin typeface="+mn-ea"/>
              </a:rPr>
              <a:t>代际差异</a:t>
            </a:r>
            <a:endParaRPr lang="en-IN" sz="2800" dirty="0">
              <a:latin typeface="+mn-e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idx="4294967295"/>
          </p:nvPr>
        </p:nvSpPr>
        <p:spPr>
          <a:xfrm>
            <a:off x="357690" y="-128587"/>
            <a:ext cx="8136904"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人口构成的变化和劳动力的多元化</a:t>
            </a:r>
            <a:endParaRPr lang="en-IN" dirty="0"/>
          </a:p>
        </p:txBody>
      </p:sp>
      <p:sp>
        <p:nvSpPr>
          <p:cNvPr id="32770" name="Content Placeholder 2"/>
          <p:cNvSpPr>
            <a:spLocks noGrp="1"/>
          </p:cNvSpPr>
          <p:nvPr>
            <p:ph idx="4294967295"/>
          </p:nvPr>
        </p:nvSpPr>
        <p:spPr>
          <a:xfrm>
            <a:off x="636905" y="1284605"/>
            <a:ext cx="8229600" cy="4924425"/>
          </a:xfrm>
        </p:spPr>
        <p:txBody>
          <a:bodyPr/>
          <a:lstStyle/>
          <a:p>
            <a:pPr>
              <a:lnSpc>
                <a:spcPct val="120000"/>
              </a:lnSpc>
              <a:buFont typeface="Wingdings" panose="05000000000000000000" pitchFamily="2" charset="2"/>
              <a:buChar char="l"/>
            </a:pPr>
            <a:r>
              <a:rPr lang="zh-CN" altLang="zh-CN" sz="2800" dirty="0">
                <a:latin typeface="+mn-ea"/>
              </a:rPr>
              <a:t>管理者和雇员都必须接受一系列新技能</a:t>
            </a:r>
            <a:endParaRPr lang="en-US" altLang="zh-CN" sz="2800" dirty="0">
              <a:latin typeface="+mn-ea"/>
            </a:endParaRPr>
          </a:p>
          <a:p>
            <a:pPr marL="273050" indent="354965">
              <a:lnSpc>
                <a:spcPct val="120000"/>
              </a:lnSpc>
              <a:buClr>
                <a:srgbClr val="FF0000"/>
              </a:buClr>
              <a:buSzPct val="75000"/>
              <a:buFont typeface="Wingdings" panose="05000000000000000000" pitchFamily="2" charset="2"/>
              <a:buChar char="l"/>
            </a:pPr>
            <a:r>
              <a:rPr lang="zh-CN" altLang="zh-CN" dirty="0">
                <a:latin typeface="+mn-ea"/>
              </a:rPr>
              <a:t>与来自不同背景的雇员有效沟通。</a:t>
            </a:r>
          </a:p>
          <a:p>
            <a:pPr marL="273050" indent="354965">
              <a:lnSpc>
                <a:spcPct val="120000"/>
              </a:lnSpc>
              <a:buClr>
                <a:srgbClr val="FF0000"/>
              </a:buClr>
              <a:buSzPct val="75000"/>
              <a:buFont typeface="Wingdings" panose="05000000000000000000" pitchFamily="2" charset="2"/>
              <a:buChar char="l"/>
            </a:pPr>
            <a:r>
              <a:rPr lang="zh-CN" altLang="zh-CN" dirty="0">
                <a:latin typeface="+mn-ea"/>
              </a:rPr>
              <a:t>指导和开发不同年龄、不同文化程度、不同民族和种族、不同身体素质的雇员。</a:t>
            </a:r>
          </a:p>
          <a:p>
            <a:pPr marL="273050" indent="354965">
              <a:lnSpc>
                <a:spcPct val="120000"/>
              </a:lnSpc>
              <a:buClr>
                <a:srgbClr val="FF0000"/>
              </a:buClr>
              <a:buSzPct val="75000"/>
              <a:buFont typeface="Wingdings" panose="05000000000000000000" pitchFamily="2" charset="2"/>
              <a:buChar char="l"/>
            </a:pPr>
            <a:r>
              <a:rPr lang="zh-CN" altLang="zh-CN" dirty="0">
                <a:latin typeface="+mn-ea"/>
              </a:rPr>
              <a:t>提供不基于性别、种族或身体缺陷的价值观或成见的绩效反馈。</a:t>
            </a:r>
          </a:p>
          <a:p>
            <a:pPr marL="273050" indent="354965">
              <a:lnSpc>
                <a:spcPct val="120000"/>
              </a:lnSpc>
              <a:buClr>
                <a:srgbClr val="FF0000"/>
              </a:buClr>
              <a:buSzPct val="75000"/>
              <a:buFont typeface="Wingdings" panose="05000000000000000000" pitchFamily="2" charset="2"/>
              <a:buChar char="l"/>
            </a:pPr>
            <a:r>
              <a:rPr lang="zh-CN" altLang="zh-CN" dirty="0">
                <a:latin typeface="+mn-ea"/>
              </a:rPr>
              <a:t>培训经理识别代际差异并给出相应回应。</a:t>
            </a:r>
          </a:p>
          <a:p>
            <a:pPr marL="273050" indent="354965">
              <a:lnSpc>
                <a:spcPct val="120000"/>
              </a:lnSpc>
              <a:buClr>
                <a:srgbClr val="FF0000"/>
              </a:buClr>
              <a:buSzPct val="75000"/>
              <a:buFont typeface="Wingdings" panose="05000000000000000000" pitchFamily="2" charset="2"/>
              <a:buChar char="l"/>
            </a:pPr>
            <a:r>
              <a:rPr lang="zh-CN" altLang="zh-CN" dirty="0">
                <a:latin typeface="+mn-ea"/>
              </a:rPr>
              <a:t>营造一种工作环境</a:t>
            </a:r>
            <a:r>
              <a:rPr lang="en-US" altLang="zh-CN" dirty="0">
                <a:latin typeface="+mn-ea"/>
              </a:rPr>
              <a:t>，</a:t>
            </a:r>
            <a:r>
              <a:rPr lang="zh-CN" altLang="zh-CN" dirty="0">
                <a:latin typeface="+mn-ea"/>
              </a:rPr>
              <a:t>使不同背景的雇员都能发挥创造力与革新能力。</a:t>
            </a:r>
            <a:endParaRPr lang="en-IN" sz="2600" dirty="0">
              <a:latin typeface="+mn-ea"/>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idx="4294967295"/>
          </p:nvPr>
        </p:nvSpPr>
        <p:spPr>
          <a:xfrm>
            <a:off x="467043" y="-103187"/>
            <a:ext cx="7329487" cy="1143000"/>
          </a:xfrm>
        </p:spPr>
        <p:txBody>
          <a:bodyPr/>
          <a:lstStyle/>
          <a:p>
            <a:br>
              <a:rPr lang="zh-CN" altLang="zh-CN" sz="3600" dirty="0"/>
            </a:br>
            <a:r>
              <a:rPr lang="zh-CN" altLang="zh-CN" b="1" dirty="0">
                <a:latin typeface="华文新魏" panose="02010800040101010101" pitchFamily="2" charset="-122"/>
                <a:ea typeface="华文新魏" panose="02010800040101010101" pitchFamily="2" charset="-122"/>
              </a:rPr>
              <a:t>人才管理</a:t>
            </a:r>
            <a:endParaRPr lang="en-IN" b="1" dirty="0">
              <a:latin typeface="华文新魏" panose="02010800040101010101" pitchFamily="2" charset="-122"/>
              <a:ea typeface="华文新魏" panose="02010800040101010101" pitchFamily="2" charset="-122"/>
            </a:endParaRPr>
          </a:p>
        </p:txBody>
      </p:sp>
      <p:sp>
        <p:nvSpPr>
          <p:cNvPr id="33794" name="Content Placeholder 2"/>
          <p:cNvSpPr>
            <a:spLocks noGrp="1"/>
          </p:cNvSpPr>
          <p:nvPr>
            <p:ph idx="4294967295"/>
          </p:nvPr>
        </p:nvSpPr>
        <p:spPr>
          <a:xfrm>
            <a:off x="618674" y="1283995"/>
            <a:ext cx="8229600" cy="4924425"/>
          </a:xfrm>
        </p:spPr>
        <p:txBody>
          <a:bodyPr/>
          <a:lstStyle/>
          <a:p>
            <a:pPr>
              <a:lnSpc>
                <a:spcPct val="120000"/>
              </a:lnSpc>
              <a:buFont typeface="Wingdings" panose="05000000000000000000" pitchFamily="2" charset="2"/>
              <a:buChar char="l"/>
            </a:pPr>
            <a:r>
              <a:rPr lang="zh-CN" altLang="zh-CN" sz="2800" dirty="0">
                <a:latin typeface="+mn-ea"/>
              </a:rPr>
              <a:t>一个公司系统性、有计划、有策略地进行一系列人力资源管理实践</a:t>
            </a:r>
            <a:endParaRPr lang="en-US" altLang="zh-CN" sz="2800" dirty="0">
              <a:latin typeface="+mn-ea"/>
            </a:endParaRPr>
          </a:p>
          <a:p>
            <a:pPr indent="539750">
              <a:lnSpc>
                <a:spcPct val="120000"/>
              </a:lnSpc>
              <a:buClr>
                <a:srgbClr val="FF0000"/>
              </a:buClr>
              <a:buSzPct val="75000"/>
              <a:buFont typeface="Wingdings" panose="05000000000000000000" pitchFamily="2" charset="2"/>
              <a:buChar char="l"/>
            </a:pPr>
            <a:r>
              <a:rPr lang="zh-CN" altLang="zh-CN" dirty="0">
                <a:latin typeface="+mn-ea"/>
              </a:rPr>
              <a:t>吸引、保留、开发和激励高素质雇员和管理者</a:t>
            </a:r>
            <a:endParaRPr lang="en-US" altLang="zh-CN" dirty="0">
              <a:latin typeface="+mn-ea"/>
            </a:endParaRPr>
          </a:p>
          <a:p>
            <a:pPr>
              <a:lnSpc>
                <a:spcPct val="120000"/>
              </a:lnSpc>
              <a:buFont typeface="Wingdings" panose="05000000000000000000" pitchFamily="2" charset="2"/>
              <a:buChar char="l"/>
            </a:pPr>
            <a:r>
              <a:rPr lang="zh-CN" altLang="en-US" sz="2800" dirty="0">
                <a:latin typeface="+mn-ea"/>
              </a:rPr>
              <a:t>包括</a:t>
            </a:r>
            <a:r>
              <a:rPr lang="en-IN" sz="2800" dirty="0">
                <a:latin typeface="+mn-ea"/>
              </a:rPr>
              <a:t> </a:t>
            </a:r>
            <a:r>
              <a:rPr lang="zh-CN" altLang="en-US" sz="2800" dirty="0">
                <a:latin typeface="+mn-ea"/>
              </a:rPr>
              <a:t>：</a:t>
            </a:r>
            <a:endParaRPr lang="en-IN" sz="2800" dirty="0">
              <a:latin typeface="+mn-ea"/>
            </a:endParaRPr>
          </a:p>
          <a:p>
            <a:pPr indent="539750">
              <a:lnSpc>
                <a:spcPct val="120000"/>
              </a:lnSpc>
              <a:buClr>
                <a:srgbClr val="FF0000"/>
              </a:buClr>
              <a:buSzPct val="75000"/>
              <a:buFont typeface="Wingdings" panose="05000000000000000000" pitchFamily="2" charset="2"/>
              <a:buChar char="l"/>
            </a:pPr>
            <a:r>
              <a:rPr lang="zh-CN" altLang="zh-CN" dirty="0">
                <a:latin typeface="+mn-ea"/>
              </a:rPr>
              <a:t>招聘和评估雇员</a:t>
            </a:r>
            <a:endParaRPr lang="en-US" altLang="zh-CN" dirty="0">
              <a:latin typeface="+mn-ea"/>
            </a:endParaRPr>
          </a:p>
          <a:p>
            <a:pPr indent="539750">
              <a:lnSpc>
                <a:spcPct val="120000"/>
              </a:lnSpc>
              <a:buClr>
                <a:srgbClr val="FF0000"/>
              </a:buClr>
              <a:buSzPct val="75000"/>
              <a:buFont typeface="Wingdings" panose="05000000000000000000" pitchFamily="2" charset="2"/>
              <a:buChar char="l"/>
            </a:pPr>
            <a:r>
              <a:rPr lang="zh-CN" altLang="zh-CN" dirty="0">
                <a:latin typeface="+mn-ea"/>
              </a:rPr>
              <a:t>学习和开发</a:t>
            </a:r>
            <a:endParaRPr lang="en-US" altLang="zh-CN" dirty="0">
              <a:latin typeface="+mn-ea"/>
            </a:endParaRPr>
          </a:p>
          <a:p>
            <a:pPr indent="539750">
              <a:lnSpc>
                <a:spcPct val="120000"/>
              </a:lnSpc>
              <a:buClr>
                <a:srgbClr val="FF0000"/>
              </a:buClr>
              <a:buSzPct val="75000"/>
              <a:buFont typeface="Wingdings" panose="05000000000000000000" pitchFamily="2" charset="2"/>
              <a:buChar char="l"/>
            </a:pPr>
            <a:r>
              <a:rPr lang="zh-CN" altLang="zh-CN" dirty="0">
                <a:latin typeface="+mn-ea"/>
              </a:rPr>
              <a:t>绩效管理</a:t>
            </a:r>
            <a:endParaRPr lang="en-IN" dirty="0">
              <a:latin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idx="4294967295"/>
          </p:nvPr>
        </p:nvSpPr>
        <p:spPr>
          <a:xfrm>
            <a:off x="483870" y="-153987"/>
            <a:ext cx="7258050" cy="1143000"/>
          </a:xfrm>
        </p:spPr>
        <p:txBody>
          <a:bodyPr/>
          <a:lstStyle/>
          <a:p>
            <a:r>
              <a:rPr lang="zh-CN" altLang="zh-CN" b="1" dirty="0">
                <a:latin typeface="华文新魏" panose="02010800040101010101" pitchFamily="2" charset="-122"/>
                <a:ea typeface="华文新魏" panose="02010800040101010101" pitchFamily="2" charset="-122"/>
              </a:rPr>
              <a:t>人才管理</a:t>
            </a:r>
            <a:endParaRPr lang="en-IN" dirty="0"/>
          </a:p>
        </p:txBody>
      </p:sp>
      <p:sp>
        <p:nvSpPr>
          <p:cNvPr id="34818" name="Content Placeholder 2"/>
          <p:cNvSpPr>
            <a:spLocks noGrp="1"/>
          </p:cNvSpPr>
          <p:nvPr>
            <p:ph idx="4294967295"/>
          </p:nvPr>
        </p:nvSpPr>
        <p:spPr>
          <a:xfrm>
            <a:off x="594995" y="1283970"/>
            <a:ext cx="8229600" cy="4924425"/>
          </a:xfrm>
        </p:spPr>
        <p:txBody>
          <a:bodyPr/>
          <a:lstStyle/>
          <a:p>
            <a:pPr>
              <a:lnSpc>
                <a:spcPct val="120000"/>
              </a:lnSpc>
              <a:buFont typeface="Wingdings" panose="05000000000000000000" charset="0"/>
              <a:buChar char="l"/>
            </a:pPr>
            <a:r>
              <a:rPr lang="zh-CN" altLang="en-US" sz="2800" b="1" dirty="0">
                <a:latin typeface="+mn-ea"/>
              </a:rPr>
              <a:t>重要的原因是</a:t>
            </a:r>
            <a:r>
              <a:rPr lang="en-IN" sz="2800" dirty="0">
                <a:latin typeface="+mn-ea"/>
              </a:rPr>
              <a:t>：</a:t>
            </a:r>
          </a:p>
          <a:p>
            <a:pPr lvl="1">
              <a:lnSpc>
                <a:spcPct val="120000"/>
              </a:lnSpc>
              <a:buFont typeface="Wingdings" panose="05000000000000000000" charset="0"/>
              <a:buChar char="l"/>
            </a:pPr>
            <a:r>
              <a:rPr lang="zh-CN" altLang="zh-CN" sz="2800" dirty="0">
                <a:latin typeface="+mn-ea"/>
              </a:rPr>
              <a:t>对特定职位和工作岗位的需求发生改变</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技能要求</a:t>
            </a:r>
          </a:p>
          <a:p>
            <a:pPr lvl="1">
              <a:lnSpc>
                <a:spcPct val="120000"/>
              </a:lnSpc>
              <a:buFont typeface="Wingdings" panose="05000000000000000000" charset="0"/>
              <a:buChar char="l"/>
            </a:pPr>
            <a:r>
              <a:rPr lang="zh-CN" altLang="zh-CN" sz="2800" dirty="0">
                <a:latin typeface="+mn-ea"/>
              </a:rPr>
              <a:t>退休的婴儿潮一代</a:t>
            </a:r>
          </a:p>
          <a:p>
            <a:pPr lvl="1">
              <a:lnSpc>
                <a:spcPct val="120000"/>
              </a:lnSpc>
              <a:buFont typeface="Wingdings" panose="05000000000000000000" charset="0"/>
              <a:buChar char="l"/>
            </a:pPr>
            <a:r>
              <a:rPr lang="zh-CN" altLang="zh-CN" sz="2800" dirty="0">
                <a:latin typeface="+mn-ea"/>
              </a:rPr>
              <a:t>培养领导力</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idx="4294967295"/>
          </p:nvPr>
        </p:nvSpPr>
        <p:spPr>
          <a:xfrm>
            <a:off x="386512" y="71418"/>
            <a:ext cx="7329487" cy="1440160"/>
          </a:xfrm>
        </p:spPr>
        <p:txBody>
          <a:bodyPr>
            <a:normAutofit fontScale="90000"/>
          </a:bodyPr>
          <a:lstStyle/>
          <a:p>
            <a:pPr fontAlgn="auto">
              <a:spcAft>
                <a:spcPts val="0"/>
              </a:spcAft>
              <a:defRPr/>
            </a:pPr>
            <a:br>
              <a:rPr lang="en-US" altLang="zh-CN" sz="4400" b="1" dirty="0">
                <a:latin typeface="华文新魏" panose="02010800040101010101" pitchFamily="2" charset="-122"/>
                <a:ea typeface="华文新魏" panose="02010800040101010101" pitchFamily="2" charset="-122"/>
              </a:rPr>
            </a:br>
            <a:r>
              <a:rPr lang="zh-CN" altLang="zh-CN" sz="4400" b="1" dirty="0">
                <a:latin typeface="华文新魏" panose="02010800040101010101" pitchFamily="2" charset="-122"/>
                <a:ea typeface="华文新魏" panose="02010800040101010101" pitchFamily="2" charset="-122"/>
              </a:rPr>
              <a:t>重视客户服务和质量</a:t>
            </a:r>
            <a:br>
              <a:rPr lang="zh-CN" altLang="zh-CN" sz="3200" dirty="0"/>
            </a:br>
            <a:endParaRPr lang="en-IN" sz="3800" dirty="0"/>
          </a:p>
        </p:txBody>
      </p:sp>
      <p:sp>
        <p:nvSpPr>
          <p:cNvPr id="35842" name="Content Placeholder 2"/>
          <p:cNvSpPr>
            <a:spLocks noGrp="1"/>
          </p:cNvSpPr>
          <p:nvPr>
            <p:ph idx="4294967295"/>
          </p:nvPr>
        </p:nvSpPr>
        <p:spPr>
          <a:xfrm>
            <a:off x="386715" y="1259205"/>
            <a:ext cx="8229600" cy="4924425"/>
          </a:xfrm>
        </p:spPr>
        <p:txBody>
          <a:bodyPr/>
          <a:lstStyle/>
          <a:p>
            <a:pPr marL="730250" indent="-457200">
              <a:lnSpc>
                <a:spcPct val="120000"/>
              </a:lnSpc>
              <a:buFont typeface="Wingdings" panose="05000000000000000000" pitchFamily="2" charset="2"/>
              <a:buChar char="l"/>
            </a:pPr>
            <a:r>
              <a:rPr lang="zh-CN" altLang="zh-CN" sz="2800" b="1" dirty="0">
                <a:latin typeface="+mn-ea"/>
              </a:rPr>
              <a:t>全面质量管理</a:t>
            </a:r>
          </a:p>
          <a:p>
            <a:pPr marL="1005205" lvl="1" indent="-457200">
              <a:lnSpc>
                <a:spcPct val="120000"/>
              </a:lnSpc>
              <a:buClr>
                <a:srgbClr val="FF0000"/>
              </a:buClr>
              <a:buFont typeface="Wingdings" panose="05000000000000000000" charset="0"/>
              <a:buChar char="l"/>
            </a:pPr>
            <a:r>
              <a:rPr lang="zh-CN" altLang="zh-CN" sz="2600" dirty="0">
                <a:latin typeface="+mn-ea"/>
              </a:rPr>
              <a:t>全公司范围内持续不断地改进人员、机器和系统的工作方式的共同努力</a:t>
            </a:r>
          </a:p>
          <a:p>
            <a:pPr marL="730250" indent="-457200">
              <a:lnSpc>
                <a:spcPct val="120000"/>
              </a:lnSpc>
              <a:buFont typeface="Wingdings" panose="05000000000000000000" pitchFamily="2" charset="2"/>
              <a:buChar char="l"/>
            </a:pPr>
            <a:r>
              <a:rPr lang="zh-CN" altLang="zh-CN" sz="2800" b="1" dirty="0">
                <a:latin typeface="+mn-ea"/>
              </a:rPr>
              <a:t>全面质量管理的核心价值</a:t>
            </a:r>
            <a:endParaRPr lang="en-US" altLang="zh-CN" sz="2800" b="1" dirty="0">
              <a:latin typeface="+mn-ea"/>
            </a:endParaRPr>
          </a:p>
          <a:p>
            <a:pPr marL="1005205" lvl="1" indent="-457200">
              <a:lnSpc>
                <a:spcPct val="120000"/>
              </a:lnSpc>
              <a:buClr>
                <a:srgbClr val="FF0000"/>
              </a:buClr>
              <a:buFont typeface="Wingdings" panose="05000000000000000000" charset="0"/>
              <a:buChar char="l"/>
            </a:pPr>
            <a:r>
              <a:rPr lang="zh-CN" altLang="zh-CN" sz="2600" dirty="0">
                <a:latin typeface="+mn-ea"/>
              </a:rPr>
              <a:t>方法和过程的设计符合内部和外部客户的需求。</a:t>
            </a:r>
          </a:p>
          <a:p>
            <a:pPr marL="1005205" lvl="1" indent="-457200">
              <a:lnSpc>
                <a:spcPct val="120000"/>
              </a:lnSpc>
              <a:buClr>
                <a:srgbClr val="FF0000"/>
              </a:buClr>
              <a:buFont typeface="Wingdings" panose="05000000000000000000" charset="0"/>
              <a:buChar char="l"/>
            </a:pPr>
            <a:r>
              <a:rPr lang="zh-CN" altLang="zh-CN" sz="2600" dirty="0">
                <a:latin typeface="+mn-ea"/>
              </a:rPr>
              <a:t>公司所有雇员都接受质量培训。</a:t>
            </a:r>
          </a:p>
          <a:p>
            <a:pPr marL="1005205" lvl="1" indent="-457200">
              <a:lnSpc>
                <a:spcPct val="120000"/>
              </a:lnSpc>
              <a:buClr>
                <a:srgbClr val="FF0000"/>
              </a:buClr>
              <a:buFont typeface="Wingdings" panose="05000000000000000000" charset="0"/>
              <a:buChar char="l"/>
            </a:pPr>
            <a:r>
              <a:rPr lang="zh-CN" altLang="zh-CN" sz="2600" dirty="0">
                <a:latin typeface="+mn-ea"/>
              </a:rPr>
              <a:t>把高质量渗透到产品和服务的生产过程中</a:t>
            </a:r>
            <a:r>
              <a:rPr lang="en-US" altLang="zh-CN" sz="2600" dirty="0">
                <a:latin typeface="+mn-ea"/>
              </a:rPr>
              <a:t>，</a:t>
            </a:r>
            <a:r>
              <a:rPr lang="zh-CN" altLang="zh-CN" sz="2600" dirty="0">
                <a:latin typeface="+mn-ea"/>
              </a:rPr>
              <a:t>避免错误发生</a:t>
            </a:r>
            <a:r>
              <a:rPr lang="en-US" altLang="zh-CN" sz="2600" dirty="0">
                <a:latin typeface="+mn-ea"/>
              </a:rPr>
              <a:t>，</a:t>
            </a:r>
            <a:r>
              <a:rPr lang="zh-CN" altLang="zh-CN" sz="2600" dirty="0">
                <a:latin typeface="+mn-ea"/>
              </a:rPr>
              <a:t>而不是发现或改正错误。</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idx="4294967295"/>
          </p:nvPr>
        </p:nvSpPr>
        <p:spPr>
          <a:xfrm>
            <a:off x="350838" y="-145732"/>
            <a:ext cx="7618412"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重视客户服务和质量</a:t>
            </a:r>
            <a:endParaRPr lang="en-IN" dirty="0"/>
          </a:p>
        </p:txBody>
      </p:sp>
      <p:sp>
        <p:nvSpPr>
          <p:cNvPr id="36866" name="Content Placeholder 2"/>
          <p:cNvSpPr>
            <a:spLocks noGrp="1"/>
          </p:cNvSpPr>
          <p:nvPr>
            <p:ph idx="4294967295"/>
          </p:nvPr>
        </p:nvSpPr>
        <p:spPr>
          <a:xfrm>
            <a:off x="578485" y="1292860"/>
            <a:ext cx="8229600" cy="4924425"/>
          </a:xfrm>
        </p:spPr>
        <p:txBody>
          <a:bodyPr/>
          <a:lstStyle/>
          <a:p>
            <a:pPr marL="586105" indent="-285115">
              <a:buClr>
                <a:srgbClr val="FF0000"/>
              </a:buClr>
            </a:pPr>
            <a:r>
              <a:rPr lang="zh-CN" altLang="zh-CN" dirty="0">
                <a:latin typeface="+mn-ea"/>
              </a:rPr>
              <a:t>与销售商、供应商以及顾客合作</a:t>
            </a:r>
            <a:r>
              <a:rPr lang="en-US" altLang="zh-CN" dirty="0">
                <a:latin typeface="+mn-ea"/>
              </a:rPr>
              <a:t>，</a:t>
            </a:r>
            <a:r>
              <a:rPr lang="zh-CN" altLang="zh-CN" dirty="0">
                <a:latin typeface="+mn-ea"/>
              </a:rPr>
              <a:t>以改进产品或服务质量并降低成本。</a:t>
            </a:r>
          </a:p>
          <a:p>
            <a:pPr marL="586105" indent="-285115">
              <a:buClr>
                <a:srgbClr val="FF0000"/>
              </a:buClr>
            </a:pPr>
            <a:r>
              <a:rPr lang="zh-CN" altLang="zh-CN" dirty="0">
                <a:latin typeface="+mn-ea"/>
              </a:rPr>
              <a:t>管理人员利用反馈数据衡量取得的进展</a:t>
            </a:r>
            <a:r>
              <a:rPr lang="zh-CN" altLang="en-US" dirty="0">
                <a:latin typeface="+mn-ea"/>
              </a:rPr>
              <a:t>。</a:t>
            </a:r>
            <a:endParaRPr lang="en-US" altLang="zh-CN" dirty="0">
              <a:latin typeface="+mn-ea"/>
            </a:endParaRPr>
          </a:p>
          <a:p>
            <a:pPr eaLnBrk="1" latinLnBrk="0" hangingPunct="1">
              <a:spcBef>
                <a:spcPts val="1100"/>
              </a:spcBef>
              <a:spcAft>
                <a:spcPts val="1200"/>
              </a:spcAft>
              <a:buClr>
                <a:schemeClr val="bg2">
                  <a:lumMod val="50000"/>
                </a:schemeClr>
              </a:buClr>
              <a:buFont typeface="Wingdings" panose="05000000000000000000" pitchFamily="2" charset="2"/>
              <a:buChar char="l"/>
            </a:pPr>
            <a:r>
              <a:rPr lang="zh-CN" altLang="en-US" sz="2800" b="1" dirty="0">
                <a:latin typeface="+mn-ea"/>
              </a:rPr>
              <a:t>质量标准</a:t>
            </a:r>
          </a:p>
          <a:p>
            <a:pPr lvl="1">
              <a:buClr>
                <a:srgbClr val="FF0000"/>
              </a:buClr>
              <a:buFont typeface="Wingdings" panose="05000000000000000000" pitchFamily="2" charset="2"/>
              <a:buChar char="l"/>
            </a:pPr>
            <a:r>
              <a:rPr lang="zh-CN" altLang="zh-CN" sz="2800" dirty="0">
                <a:latin typeface="+mn-ea"/>
              </a:rPr>
              <a:t>马尔科姆</a:t>
            </a:r>
            <a:r>
              <a:rPr lang="en-US" altLang="zh-CN" sz="2800" dirty="0">
                <a:latin typeface="+mn-ea"/>
              </a:rPr>
              <a:t>·</a:t>
            </a:r>
            <a:r>
              <a:rPr lang="zh-CN" altLang="zh-CN" sz="2800" dirty="0">
                <a:latin typeface="+mn-ea"/>
              </a:rPr>
              <a:t>鲍德里奇质量奖</a:t>
            </a:r>
            <a:endParaRPr lang="en-IN" sz="2800" dirty="0">
              <a:latin typeface="+mn-ea"/>
            </a:endParaRPr>
          </a:p>
          <a:p>
            <a:pPr lvl="1">
              <a:buClr>
                <a:srgbClr val="FF0000"/>
              </a:buClr>
              <a:buFont typeface="Wingdings" panose="05000000000000000000" pitchFamily="2" charset="2"/>
              <a:buChar char="l"/>
            </a:pPr>
            <a:r>
              <a:rPr lang="en-IN" sz="2800" dirty="0">
                <a:latin typeface="+mn-ea"/>
              </a:rPr>
              <a:t> ISO 9000</a:t>
            </a:r>
          </a:p>
          <a:p>
            <a:pPr lvl="2"/>
            <a:r>
              <a:rPr lang="zh-CN" altLang="zh-CN" sz="2400" dirty="0">
                <a:latin typeface="+mn-ea"/>
              </a:rPr>
              <a:t>与质量相关的标准的统称</a:t>
            </a:r>
            <a:endParaRPr lang="en-IN" sz="2400" dirty="0">
              <a:latin typeface="+mn-ea"/>
            </a:endParaRPr>
          </a:p>
          <a:p>
            <a:pPr lvl="2"/>
            <a:r>
              <a:rPr lang="zh-CN" altLang="zh-CN" sz="2400" dirty="0">
                <a:latin typeface="+mn-ea"/>
              </a:rPr>
              <a:t>说明了公司的操作标准和顾客的要求</a:t>
            </a:r>
            <a:r>
              <a:rPr lang="en-US" altLang="zh-CN" sz="2400" dirty="0">
                <a:latin typeface="+mn-ea"/>
              </a:rPr>
              <a:t>，</a:t>
            </a:r>
            <a:r>
              <a:rPr lang="zh-CN" altLang="zh-CN" sz="2400" dirty="0">
                <a:latin typeface="+mn-ea"/>
              </a:rPr>
              <a:t>旨在不断提升客户满意度</a:t>
            </a:r>
            <a:endParaRPr lang="en-IN" sz="2400" dirty="0">
              <a:latin typeface="+mn-e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idx="4294967295"/>
          </p:nvPr>
        </p:nvSpPr>
        <p:spPr>
          <a:xfrm>
            <a:off x="468630" y="-103187"/>
            <a:ext cx="725805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重视客户服务和质量</a:t>
            </a:r>
            <a:endParaRPr lang="en-IN" dirty="0"/>
          </a:p>
        </p:txBody>
      </p:sp>
      <p:sp>
        <p:nvSpPr>
          <p:cNvPr id="37890" name="Content Placeholder 2"/>
          <p:cNvSpPr>
            <a:spLocks noGrp="1"/>
          </p:cNvSpPr>
          <p:nvPr>
            <p:ph idx="4294967295"/>
          </p:nvPr>
        </p:nvSpPr>
        <p:spPr>
          <a:xfrm>
            <a:off x="671195" y="1276350"/>
            <a:ext cx="8422640" cy="5112385"/>
          </a:xfrm>
        </p:spPr>
        <p:txBody>
          <a:bodyPr/>
          <a:lstStyle/>
          <a:p>
            <a:pPr>
              <a:lnSpc>
                <a:spcPct val="120000"/>
              </a:lnSpc>
              <a:buFont typeface="Wingdings" panose="05000000000000000000" pitchFamily="2" charset="2"/>
              <a:buChar char="l"/>
            </a:pPr>
            <a:r>
              <a:rPr lang="zh-CN" altLang="zh-CN" sz="2800" b="1" dirty="0">
                <a:latin typeface="+mn-ea"/>
              </a:rPr>
              <a:t>六西格玛质量管理过程</a:t>
            </a:r>
            <a:endParaRPr lang="en-US" altLang="zh-CN" sz="2800" b="1" dirty="0">
              <a:latin typeface="+mn-ea"/>
            </a:endParaRPr>
          </a:p>
          <a:p>
            <a:pPr indent="431800">
              <a:lnSpc>
                <a:spcPct val="120000"/>
              </a:lnSpc>
              <a:buClr>
                <a:srgbClr val="FF0000"/>
              </a:buClr>
              <a:buFont typeface="Wingdings" panose="05000000000000000000" pitchFamily="2" charset="2"/>
              <a:buChar char="l"/>
            </a:pPr>
            <a:r>
              <a:rPr lang="zh-CN" altLang="zh-CN" sz="2800" dirty="0">
                <a:latin typeface="+mn-ea"/>
              </a:rPr>
              <a:t>对问题进行界定、量测、分析、改进和控制的过程</a:t>
            </a:r>
            <a:endParaRPr lang="en-US" altLang="zh-CN" sz="2800" dirty="0">
              <a:latin typeface="+mn-ea"/>
            </a:endParaRPr>
          </a:p>
          <a:p>
            <a:pPr marL="796290" lvl="1" indent="-245745">
              <a:lnSpc>
                <a:spcPct val="120000"/>
              </a:lnSpc>
              <a:buClr>
                <a:schemeClr val="bg2">
                  <a:lumMod val="50000"/>
                </a:schemeClr>
              </a:buClr>
              <a:buFont typeface="Arial" panose="020B0604020202020204" pitchFamily="34" charset="0"/>
              <a:buChar char="•"/>
            </a:pPr>
            <a:r>
              <a:rPr lang="zh-CN" altLang="zh-CN" dirty="0">
                <a:latin typeface="+mn-ea"/>
              </a:rPr>
              <a:t>在公司产品或服务的缺陷达到六西格玛质量标准的情况</a:t>
            </a:r>
            <a:endParaRPr lang="en-US" altLang="zh-CN" dirty="0">
              <a:latin typeface="+mn-ea"/>
            </a:endParaRPr>
          </a:p>
          <a:p>
            <a:pPr marL="730250" indent="-457200">
              <a:lnSpc>
                <a:spcPct val="120000"/>
              </a:lnSpc>
              <a:buClr>
                <a:srgbClr val="FF0000"/>
              </a:buClr>
              <a:buFont typeface="Wingdings" panose="05000000000000000000" pitchFamily="2" charset="2"/>
              <a:buChar char="l"/>
            </a:pPr>
            <a:r>
              <a:rPr lang="zh-CN" altLang="en-US" sz="2800" dirty="0">
                <a:latin typeface="+mn-ea"/>
              </a:rPr>
              <a:t>培训可以帮助</a:t>
            </a:r>
            <a:endParaRPr lang="en-US" altLang="zh-CN" sz="2800" dirty="0">
              <a:latin typeface="+mn-ea"/>
            </a:endParaRPr>
          </a:p>
          <a:p>
            <a:pPr marL="548005" lvl="1" indent="264795">
              <a:lnSpc>
                <a:spcPct val="120000"/>
              </a:lnSpc>
              <a:buClr>
                <a:schemeClr val="bg2">
                  <a:lumMod val="50000"/>
                </a:schemeClr>
              </a:buClr>
              <a:buFont typeface="Arial" panose="020B0604020202020204" pitchFamily="34" charset="0"/>
              <a:buChar char="•"/>
            </a:pPr>
            <a:r>
              <a:rPr lang="zh-CN" altLang="zh-CN" dirty="0">
                <a:latin typeface="+mn-ea"/>
              </a:rPr>
              <a:t>团队成员领导并培训规模日益庞大的质量项目组</a:t>
            </a:r>
            <a:endParaRPr lang="en-US" altLang="zh-CN" dirty="0">
              <a:latin typeface="+mn-ea"/>
            </a:endParaRPr>
          </a:p>
          <a:p>
            <a:pPr marL="548005" lvl="1" indent="264795">
              <a:lnSpc>
                <a:spcPct val="120000"/>
              </a:lnSpc>
              <a:buClr>
                <a:schemeClr val="bg2">
                  <a:lumMod val="50000"/>
                </a:schemeClr>
              </a:buClr>
              <a:buFont typeface="Arial" panose="020B0604020202020204" pitchFamily="34" charset="0"/>
              <a:buChar char="•"/>
            </a:pPr>
            <a:r>
              <a:rPr lang="zh-CN" altLang="zh-CN" dirty="0">
                <a:latin typeface="+mn-ea"/>
              </a:rPr>
              <a:t>通过培训向雇员灌输</a:t>
            </a:r>
            <a:r>
              <a:rPr lang="en-US" altLang="zh-CN" dirty="0">
                <a:latin typeface="+mn-ea"/>
              </a:rPr>
              <a:t>“</a:t>
            </a:r>
            <a:r>
              <a:rPr lang="zh-CN" altLang="zh-CN" dirty="0">
                <a:latin typeface="+mn-ea"/>
              </a:rPr>
              <a:t>精益思维</a:t>
            </a:r>
            <a:r>
              <a:rPr lang="en-US" altLang="zh-CN" dirty="0">
                <a:latin typeface="+mn-ea"/>
              </a:rPr>
              <a:t>”</a:t>
            </a:r>
            <a:r>
              <a:rPr lang="zh-CN" altLang="zh-CN" dirty="0">
                <a:latin typeface="+mn-ea"/>
              </a:rPr>
              <a:t>的概念</a:t>
            </a:r>
            <a:endParaRPr lang="en-IN" dirty="0">
              <a:latin typeface="+mn-ea"/>
            </a:endParaRPr>
          </a:p>
        </p:txBody>
      </p:sp>
      <p:sp>
        <p:nvSpPr>
          <p:cNvPr id="37891" name="Content Placeholder 2"/>
          <p:cNvSpPr/>
          <p:nvPr/>
        </p:nvSpPr>
        <p:spPr bwMode="auto">
          <a:xfrm>
            <a:off x="468313" y="1628775"/>
            <a:ext cx="8229600" cy="4924425"/>
          </a:xfrm>
          <a:prstGeom prst="rect">
            <a:avLst/>
          </a:prstGeom>
          <a:noFill/>
          <a:ln w="9525">
            <a:noFill/>
            <a:miter lim="800000"/>
          </a:ln>
        </p:spPr>
        <p:txBody>
          <a:bodyPr/>
          <a:lstStyle/>
          <a:p>
            <a:pPr marL="342900" indent="-342900">
              <a:spcBef>
                <a:spcPct val="20000"/>
              </a:spcBef>
              <a:buFont typeface="Arial" panose="020B0604020202020204" pitchFamily="34" charset="0"/>
              <a:buChar char="•"/>
            </a:pPr>
            <a:endParaRPr lang="en-IN" sz="2800">
              <a:latin typeface="Calibri" panose="020F0502020204030204" charset="0"/>
            </a:endParaRPr>
          </a:p>
          <a:p>
            <a:pPr marL="342900" indent="-342900">
              <a:spcBef>
                <a:spcPct val="20000"/>
              </a:spcBef>
              <a:buFont typeface="Arial" panose="020B0604020202020204" pitchFamily="34" charset="0"/>
              <a:buChar char="•"/>
            </a:pPr>
            <a:endParaRPr lang="en-IN" sz="2800">
              <a:latin typeface="Calibri" panose="020F050202020403020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idx="4294967295"/>
          </p:nvPr>
        </p:nvSpPr>
        <p:spPr>
          <a:xfrm>
            <a:off x="383858" y="-179387"/>
            <a:ext cx="7329487"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重视客户服务和质量</a:t>
            </a:r>
            <a:endParaRPr lang="en-IN" dirty="0"/>
          </a:p>
        </p:txBody>
      </p:sp>
      <p:sp>
        <p:nvSpPr>
          <p:cNvPr id="38914" name="Content Placeholder 2"/>
          <p:cNvSpPr>
            <a:spLocks noGrp="1"/>
          </p:cNvSpPr>
          <p:nvPr>
            <p:ph idx="4294967295"/>
          </p:nvPr>
        </p:nvSpPr>
        <p:spPr>
          <a:xfrm>
            <a:off x="629285" y="1275715"/>
            <a:ext cx="8229600" cy="4924425"/>
          </a:xfrm>
        </p:spPr>
        <p:txBody>
          <a:bodyPr/>
          <a:lstStyle/>
          <a:p>
            <a:pPr marL="182245" indent="-159385">
              <a:lnSpc>
                <a:spcPct val="120000"/>
              </a:lnSpc>
              <a:buClr>
                <a:schemeClr val="bg2">
                  <a:lumMod val="50000"/>
                </a:schemeClr>
              </a:buClr>
              <a:buFont typeface="Wingdings" panose="05000000000000000000" pitchFamily="2" charset="2"/>
              <a:buChar char="l"/>
            </a:pPr>
            <a:r>
              <a:rPr lang="en-US" altLang="zh-CN" sz="2800" b="1" dirty="0">
                <a:latin typeface="+mn-ea"/>
              </a:rPr>
              <a:t> </a:t>
            </a:r>
            <a:r>
              <a:rPr lang="zh-CN" altLang="zh-CN" sz="2800" b="1" dirty="0">
                <a:latin typeface="+mn-ea"/>
              </a:rPr>
              <a:t>精益思维</a:t>
            </a:r>
            <a:endParaRPr lang="en-US" altLang="zh-CN" sz="2800" b="1" dirty="0">
              <a:latin typeface="+mn-ea"/>
            </a:endParaRPr>
          </a:p>
          <a:p>
            <a:pPr marL="360045" lvl="1" indent="360680">
              <a:lnSpc>
                <a:spcPct val="120000"/>
              </a:lnSpc>
              <a:buClr>
                <a:srgbClr val="FF0000"/>
              </a:buClr>
              <a:buFont typeface="Wingdings" panose="05000000000000000000" pitchFamily="2" charset="2"/>
              <a:buChar char="l"/>
            </a:pPr>
            <a:r>
              <a:rPr lang="zh-CN" altLang="zh-CN" sz="2600" dirty="0">
                <a:latin typeface="+mn-ea"/>
              </a:rPr>
              <a:t>提倡用更少的劳动力、设备、空间和时间做更多的事情</a:t>
            </a:r>
            <a:r>
              <a:rPr lang="en-US" altLang="zh-CN" sz="2600" dirty="0">
                <a:latin typeface="+mn-ea"/>
              </a:rPr>
              <a:t>，</a:t>
            </a:r>
            <a:r>
              <a:rPr lang="zh-CN" altLang="zh-CN" sz="2600" dirty="0">
                <a:latin typeface="+mn-ea"/>
              </a:rPr>
              <a:t>但仍能为顾客提供他们所需所想的产品和服务</a:t>
            </a:r>
            <a:endParaRPr lang="en-US" altLang="zh-CN" sz="2600" dirty="0">
              <a:latin typeface="+mn-ea"/>
            </a:endParaRPr>
          </a:p>
          <a:p>
            <a:pPr>
              <a:lnSpc>
                <a:spcPct val="120000"/>
              </a:lnSpc>
              <a:buClr>
                <a:schemeClr val="bg2">
                  <a:lumMod val="50000"/>
                </a:schemeClr>
              </a:buClr>
              <a:buFont typeface="Wingdings" panose="05000000000000000000" pitchFamily="2" charset="2"/>
              <a:buChar char="l"/>
            </a:pPr>
            <a:r>
              <a:rPr lang="en-IN" altLang="zh-CN" sz="2800" b="1" dirty="0">
                <a:latin typeface="+mn-ea"/>
              </a:rPr>
              <a:t>ISO 10015 </a:t>
            </a:r>
          </a:p>
          <a:p>
            <a:pPr marL="360045" lvl="1" indent="360680" algn="l">
              <a:lnSpc>
                <a:spcPct val="120000"/>
              </a:lnSpc>
              <a:buClr>
                <a:srgbClr val="FF0000"/>
              </a:buClr>
              <a:buFont typeface="Wingdings" panose="05000000000000000000" pitchFamily="2" charset="2"/>
              <a:buChar char="l"/>
            </a:pPr>
            <a:r>
              <a:rPr lang="en-US" altLang="zh-CN" sz="2800" dirty="0">
                <a:latin typeface="+mn-ea"/>
              </a:rPr>
              <a:t> </a:t>
            </a:r>
            <a:r>
              <a:rPr lang="zh-CN" altLang="zh-CN" sz="2600" dirty="0">
                <a:latin typeface="+mn-ea"/>
              </a:rPr>
              <a:t>确保培训与企业需求紧密相关的质量管理工具</a:t>
            </a:r>
          </a:p>
        </p:txBody>
      </p:sp>
      <p:sp>
        <p:nvSpPr>
          <p:cNvPr id="38915" name="Content Placeholder 2"/>
          <p:cNvSpPr/>
          <p:nvPr/>
        </p:nvSpPr>
        <p:spPr bwMode="auto">
          <a:xfrm>
            <a:off x="468313" y="1628775"/>
            <a:ext cx="8229600" cy="4924425"/>
          </a:xfrm>
          <a:prstGeom prst="rect">
            <a:avLst/>
          </a:prstGeom>
          <a:noFill/>
          <a:ln w="9525">
            <a:noFill/>
            <a:miter lim="800000"/>
          </a:ln>
        </p:spPr>
        <p:txBody>
          <a:bodyPr/>
          <a:lstStyle/>
          <a:p>
            <a:pPr marL="342900" indent="-342900">
              <a:spcBef>
                <a:spcPct val="20000"/>
              </a:spcBef>
              <a:buFont typeface="Arial" panose="020B0604020202020204" pitchFamily="34" charset="0"/>
              <a:buChar char="•"/>
            </a:pPr>
            <a:endParaRPr lang="en-IN" sz="2800">
              <a:latin typeface="Calibri" panose="020F0502020204030204" charset="0"/>
            </a:endParaRPr>
          </a:p>
          <a:p>
            <a:pPr marL="342900" indent="-342900">
              <a:spcBef>
                <a:spcPct val="20000"/>
              </a:spcBef>
              <a:buFont typeface="Arial" panose="020B0604020202020204" pitchFamily="34" charset="0"/>
              <a:buChar char="•"/>
            </a:pPr>
            <a:endParaRPr lang="en-IN" sz="2800">
              <a:latin typeface="Calibri" panose="020F050202020403020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idx="4294967295"/>
          </p:nvPr>
        </p:nvSpPr>
        <p:spPr>
          <a:xfrm>
            <a:off x="345123" y="-145732"/>
            <a:ext cx="7329487" cy="1143000"/>
          </a:xfrm>
        </p:spPr>
        <p:txBody>
          <a:bodyPr/>
          <a:lstStyle/>
          <a:p>
            <a:r>
              <a:rPr lang="zh-CN" altLang="en-US" b="1" dirty="0">
                <a:latin typeface="华文新魏" panose="02010800040101010101" pitchFamily="2" charset="-122"/>
                <a:ea typeface="华文新魏" panose="02010800040101010101" pitchFamily="2" charset="-122"/>
              </a:rPr>
              <a:t>新技术</a:t>
            </a:r>
            <a:endParaRPr lang="en-IN" b="1" dirty="0">
              <a:latin typeface="华文新魏" panose="02010800040101010101" pitchFamily="2" charset="-122"/>
              <a:ea typeface="华文新魏" panose="02010800040101010101" pitchFamily="2" charset="-122"/>
            </a:endParaRPr>
          </a:p>
        </p:txBody>
      </p:sp>
      <p:sp>
        <p:nvSpPr>
          <p:cNvPr id="39938" name="Content Placeholder 2"/>
          <p:cNvSpPr>
            <a:spLocks noGrp="1"/>
          </p:cNvSpPr>
          <p:nvPr>
            <p:ph idx="4294967295"/>
          </p:nvPr>
        </p:nvSpPr>
        <p:spPr>
          <a:xfrm>
            <a:off x="624840" y="1276350"/>
            <a:ext cx="8229600" cy="4924425"/>
          </a:xfrm>
        </p:spPr>
        <p:txBody>
          <a:bodyPr/>
          <a:lstStyle/>
          <a:p>
            <a:pPr>
              <a:buFont typeface="Wingdings" panose="05000000000000000000" charset="0"/>
              <a:buChar char="l"/>
            </a:pPr>
            <a:r>
              <a:rPr lang="zh-CN" altLang="zh-CN" sz="2800" b="1" dirty="0"/>
              <a:t>对培训的影响</a:t>
            </a:r>
          </a:p>
          <a:p>
            <a:pPr lvl="1">
              <a:buFont typeface="Wingdings" panose="05000000000000000000" charset="0"/>
              <a:buChar char="l"/>
            </a:pPr>
            <a:r>
              <a:rPr lang="zh-CN" altLang="zh-CN" sz="2600" dirty="0"/>
              <a:t>使培训更加真实</a:t>
            </a:r>
            <a:endParaRPr lang="en-IN" sz="2600" dirty="0"/>
          </a:p>
          <a:p>
            <a:pPr lvl="1">
              <a:buFont typeface="Wingdings" panose="05000000000000000000" charset="0"/>
              <a:buChar char="l"/>
            </a:pPr>
            <a:r>
              <a:rPr lang="zh-CN" altLang="zh-CN" sz="2600" dirty="0"/>
              <a:t>培训在任何时间和任何地方</a:t>
            </a:r>
            <a:endParaRPr lang="en-US" altLang="zh-CN" sz="2600" dirty="0"/>
          </a:p>
          <a:p>
            <a:pPr lvl="1">
              <a:buFont typeface="Wingdings" panose="05000000000000000000" charset="0"/>
              <a:buChar char="l"/>
            </a:pPr>
            <a:r>
              <a:rPr lang="zh-CN" altLang="zh-CN" sz="2600" dirty="0"/>
              <a:t>降低出行成本</a:t>
            </a:r>
            <a:endParaRPr lang="en-US" altLang="zh-CN" sz="2600" dirty="0"/>
          </a:p>
          <a:p>
            <a:pPr lvl="1">
              <a:buFont typeface="Wingdings" panose="05000000000000000000" charset="0"/>
              <a:buChar char="l"/>
            </a:pPr>
            <a:r>
              <a:rPr lang="zh-CN" altLang="zh-CN" sz="2600" dirty="0"/>
              <a:t>确保传授的一致性促进交流沟通、分权决策和相互协作</a:t>
            </a:r>
            <a:endParaRPr lang="en-US" altLang="zh-CN" sz="2600" dirty="0"/>
          </a:p>
          <a:p>
            <a:pPr lvl="1">
              <a:buFont typeface="Wingdings" panose="05000000000000000000" charset="0"/>
              <a:buChar char="l"/>
            </a:pPr>
            <a:r>
              <a:rPr lang="zh-CN" altLang="zh-CN" sz="2600" dirty="0"/>
              <a:t>创造一个有许多积极特征的学习环境</a:t>
            </a:r>
            <a:r>
              <a:rPr lang="en-US" altLang="zh-CN" sz="2600" dirty="0"/>
              <a:t>，</a:t>
            </a:r>
            <a:r>
              <a:rPr lang="zh-CN" altLang="zh-CN" sz="2600" dirty="0"/>
              <a:t>如学习反馈、自定进度以及实践练习</a:t>
            </a:r>
            <a:endParaRPr lang="en-US" altLang="zh-CN" sz="2600" dirty="0"/>
          </a:p>
          <a:p>
            <a:pPr lvl="1">
              <a:buFont typeface="Wingdings" panose="05000000000000000000" charset="0"/>
              <a:buChar char="l"/>
            </a:pPr>
            <a:r>
              <a:rPr lang="zh-CN" altLang="zh-CN" sz="2600" dirty="0"/>
              <a:t>通过企业内部网络和</a:t>
            </a:r>
            <a:r>
              <a:rPr lang="en-US" altLang="zh-CN" sz="2600" dirty="0"/>
              <a:t>iPod</a:t>
            </a:r>
            <a:r>
              <a:rPr lang="zh-CN" altLang="zh-CN" sz="2600" dirty="0"/>
              <a:t>等来传授大部分培训内容</a:t>
            </a:r>
            <a:endParaRPr lang="en-IN" sz="26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idx="4294967295"/>
          </p:nvPr>
        </p:nvSpPr>
        <p:spPr>
          <a:xfrm>
            <a:off x="429578" y="-136207"/>
            <a:ext cx="7329487"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工作系统的高效能模式</a:t>
            </a:r>
            <a:endParaRPr lang="en-IN" b="1" dirty="0">
              <a:latin typeface="华文新魏" panose="02010800040101010101" pitchFamily="2" charset="-122"/>
              <a:ea typeface="华文新魏" panose="02010800040101010101" pitchFamily="2" charset="-122"/>
            </a:endParaRPr>
          </a:p>
        </p:txBody>
      </p:sp>
      <p:sp>
        <p:nvSpPr>
          <p:cNvPr id="40962" name="Content Placeholder 2"/>
          <p:cNvSpPr>
            <a:spLocks noGrp="1"/>
          </p:cNvSpPr>
          <p:nvPr>
            <p:ph idx="4294967295"/>
          </p:nvPr>
        </p:nvSpPr>
        <p:spPr>
          <a:xfrm>
            <a:off x="372745" y="1250950"/>
            <a:ext cx="8229600" cy="4924425"/>
          </a:xfrm>
        </p:spPr>
        <p:txBody>
          <a:bodyPr/>
          <a:lstStyle/>
          <a:p>
            <a:pPr lvl="1">
              <a:lnSpc>
                <a:spcPct val="120000"/>
              </a:lnSpc>
              <a:buClr>
                <a:schemeClr val="bg2">
                  <a:lumMod val="50000"/>
                </a:schemeClr>
              </a:buClr>
              <a:buFont typeface="Wingdings" panose="05000000000000000000" pitchFamily="2" charset="2"/>
              <a:buChar char="l"/>
            </a:pPr>
            <a:r>
              <a:rPr lang="zh-CN" altLang="en-US" sz="2800" b="1" dirty="0">
                <a:latin typeface="+mn-ea"/>
              </a:rPr>
              <a:t>工作团队</a:t>
            </a:r>
          </a:p>
          <a:p>
            <a:pPr marL="1091565" lvl="2" indent="-457200">
              <a:lnSpc>
                <a:spcPct val="120000"/>
              </a:lnSpc>
              <a:buClr>
                <a:srgbClr val="FF0000"/>
              </a:buClr>
            </a:pPr>
            <a:r>
              <a:rPr lang="zh-CN" altLang="zh-CN" sz="2600" dirty="0">
                <a:latin typeface="+mn-ea"/>
              </a:rPr>
              <a:t>拥有各种技能的雇员</a:t>
            </a:r>
            <a:r>
              <a:rPr lang="en-US" altLang="zh-CN" sz="2600" dirty="0">
                <a:latin typeface="+mn-ea"/>
              </a:rPr>
              <a:t>，</a:t>
            </a:r>
            <a:r>
              <a:rPr lang="zh-CN" altLang="zh-CN" sz="2600" dirty="0">
                <a:latin typeface="+mn-ea"/>
              </a:rPr>
              <a:t>他们交互地组装产品或提供服务</a:t>
            </a:r>
            <a:endParaRPr lang="en-US" altLang="zh-CN" sz="2600" dirty="0">
              <a:latin typeface="+mn-ea"/>
            </a:endParaRPr>
          </a:p>
          <a:p>
            <a:pPr lvl="1">
              <a:lnSpc>
                <a:spcPct val="120000"/>
              </a:lnSpc>
              <a:buClr>
                <a:schemeClr val="bg2">
                  <a:lumMod val="50000"/>
                </a:schemeClr>
              </a:buClr>
              <a:buFont typeface="Wingdings" panose="05000000000000000000" pitchFamily="2" charset="2"/>
              <a:buChar char="l"/>
            </a:pPr>
            <a:r>
              <a:rPr lang="zh-CN" altLang="en-US" sz="2800" b="1" dirty="0">
                <a:latin typeface="+mn-ea"/>
              </a:rPr>
              <a:t>交叉培训</a:t>
            </a:r>
            <a:endParaRPr lang="en-US" altLang="zh-CN" sz="2800" b="1" dirty="0">
              <a:latin typeface="+mn-ea"/>
            </a:endParaRPr>
          </a:p>
          <a:p>
            <a:pPr marL="1091565" lvl="2" indent="-457200">
              <a:lnSpc>
                <a:spcPct val="120000"/>
              </a:lnSpc>
              <a:buClr>
                <a:srgbClr val="FF0000"/>
              </a:buClr>
            </a:pPr>
            <a:r>
              <a:rPr lang="zh-CN" altLang="zh-CN" sz="2600" dirty="0">
                <a:latin typeface="+mn-ea"/>
              </a:rPr>
              <a:t>培养雇员广泛的技能</a:t>
            </a:r>
            <a:r>
              <a:rPr lang="en-US" altLang="zh-CN" sz="2600" dirty="0">
                <a:latin typeface="+mn-ea"/>
              </a:rPr>
              <a:t>，</a:t>
            </a:r>
            <a:r>
              <a:rPr lang="zh-CN" altLang="zh-CN" sz="2600" dirty="0">
                <a:latin typeface="+mn-ea"/>
              </a:rPr>
              <a:t>这样他们就可以填补执行团队需要的任何角色</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idx="4294967295"/>
          </p:nvPr>
        </p:nvSpPr>
        <p:spPr>
          <a:xfrm>
            <a:off x="446088" y="-137477"/>
            <a:ext cx="7329487"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工作系统的高效能模式</a:t>
            </a:r>
            <a:endParaRPr lang="en-IN" dirty="0"/>
          </a:p>
        </p:txBody>
      </p:sp>
      <p:sp>
        <p:nvSpPr>
          <p:cNvPr id="41986" name="Content Placeholder 2"/>
          <p:cNvSpPr>
            <a:spLocks noGrp="1"/>
          </p:cNvSpPr>
          <p:nvPr>
            <p:ph idx="4294967295"/>
          </p:nvPr>
        </p:nvSpPr>
        <p:spPr>
          <a:xfrm>
            <a:off x="457200" y="1267460"/>
            <a:ext cx="8229600" cy="4924425"/>
          </a:xfrm>
        </p:spPr>
        <p:txBody>
          <a:bodyPr/>
          <a:lstStyle/>
          <a:p>
            <a:pPr marL="548005" lvl="1" indent="-360045">
              <a:lnSpc>
                <a:spcPct val="120000"/>
              </a:lnSpc>
              <a:buClr>
                <a:schemeClr val="bg2">
                  <a:lumMod val="50000"/>
                </a:schemeClr>
              </a:buClr>
              <a:buFont typeface="Wingdings" panose="05000000000000000000" pitchFamily="2" charset="2"/>
              <a:buChar char="l"/>
            </a:pPr>
            <a:r>
              <a:rPr lang="zh-CN" altLang="en-US" sz="2800" b="1" dirty="0">
                <a:latin typeface="+mn-ea"/>
              </a:rPr>
              <a:t>虚拟团队</a:t>
            </a:r>
          </a:p>
          <a:p>
            <a:pPr marL="1005205" lvl="1" indent="-457200">
              <a:lnSpc>
                <a:spcPct val="120000"/>
              </a:lnSpc>
              <a:buFont typeface="Wingdings" panose="05000000000000000000" charset="0"/>
              <a:buChar char="l"/>
            </a:pPr>
            <a:r>
              <a:rPr lang="zh-CN" altLang="zh-CN" sz="2800" dirty="0">
                <a:latin typeface="+mn-ea"/>
              </a:rPr>
              <a:t>因时间、地域、文化或组织界限而分开</a:t>
            </a:r>
            <a:endParaRPr lang="en-US" altLang="zh-CN" sz="2800" dirty="0">
              <a:latin typeface="+mn-ea"/>
            </a:endParaRPr>
          </a:p>
          <a:p>
            <a:pPr marL="1005205" lvl="1" indent="-457200">
              <a:lnSpc>
                <a:spcPct val="120000"/>
              </a:lnSpc>
              <a:buFont typeface="Wingdings" panose="05000000000000000000" charset="0"/>
              <a:buChar char="l"/>
            </a:pPr>
            <a:r>
              <a:rPr lang="zh-CN" altLang="zh-CN" sz="2800" dirty="0">
                <a:latin typeface="+mn-ea"/>
              </a:rPr>
              <a:t>依靠技术（例如邮件、互联网和视频会议等）相互交流以完成项目</a:t>
            </a:r>
            <a:endParaRPr lang="en-IN" sz="2600" dirty="0">
              <a:latin typeface="+mn-ea"/>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idx="4294967295"/>
          </p:nvPr>
        </p:nvSpPr>
        <p:spPr>
          <a:xfrm>
            <a:off x="537136" y="-87079"/>
            <a:ext cx="7258050" cy="1143000"/>
          </a:xfrm>
        </p:spPr>
        <p:txBody>
          <a:bodyPr/>
          <a:lstStyle/>
          <a:p>
            <a:r>
              <a:rPr lang="zh-CN" altLang="zh-CN" b="1" dirty="0">
                <a:latin typeface="华文新魏" panose="02010800040101010101" pitchFamily="2" charset="-122"/>
                <a:ea typeface="华文新魏" panose="02010800040101010101" pitchFamily="2" charset="-122"/>
              </a:rPr>
              <a:t>培训实践扫描</a:t>
            </a:r>
            <a:endParaRPr lang="en-IN" b="1" dirty="0">
              <a:latin typeface="华文新魏" panose="02010800040101010101" pitchFamily="2" charset="-122"/>
              <a:ea typeface="华文新魏" panose="02010800040101010101" pitchFamily="2" charset="-122"/>
            </a:endParaRPr>
          </a:p>
        </p:txBody>
      </p:sp>
      <p:sp>
        <p:nvSpPr>
          <p:cNvPr id="43010" name="Content Placeholder 2"/>
          <p:cNvSpPr>
            <a:spLocks noGrp="1"/>
          </p:cNvSpPr>
          <p:nvPr>
            <p:ph idx="4294967295"/>
          </p:nvPr>
        </p:nvSpPr>
        <p:spPr>
          <a:xfrm>
            <a:off x="663575" y="1258570"/>
            <a:ext cx="8229600" cy="4924425"/>
          </a:xfrm>
        </p:spPr>
        <p:txBody>
          <a:bodyPr/>
          <a:lstStyle/>
          <a:p>
            <a:pPr>
              <a:lnSpc>
                <a:spcPct val="120000"/>
              </a:lnSpc>
              <a:buFont typeface="Wingdings" panose="05000000000000000000" pitchFamily="2" charset="2"/>
              <a:buChar char="l"/>
            </a:pPr>
            <a:r>
              <a:rPr lang="zh-CN" altLang="zh-CN" sz="2800" b="1" dirty="0">
                <a:latin typeface="+mn-ea"/>
              </a:rPr>
              <a:t>投资方面的主要趋势如下</a:t>
            </a:r>
            <a:r>
              <a:rPr lang="zh-CN" altLang="en-US" sz="2800" dirty="0">
                <a:latin typeface="+mn-ea"/>
              </a:rPr>
              <a:t>：</a:t>
            </a:r>
            <a:endParaRPr lang="en-IN" sz="2800" dirty="0">
              <a:latin typeface="+mn-ea"/>
            </a:endParaRPr>
          </a:p>
          <a:p>
            <a:pPr marL="730250" indent="-457200">
              <a:lnSpc>
                <a:spcPct val="120000"/>
              </a:lnSpc>
              <a:buClr>
                <a:srgbClr val="FF0000"/>
              </a:buClr>
              <a:buFont typeface="Wingdings" panose="05000000000000000000" charset="0"/>
              <a:buChar char="l"/>
            </a:pPr>
            <a:r>
              <a:rPr lang="zh-CN" altLang="zh-CN" dirty="0">
                <a:latin typeface="+mn-ea"/>
              </a:rPr>
              <a:t>直接财务支出</a:t>
            </a:r>
            <a:r>
              <a:rPr lang="en-US" altLang="zh-CN" dirty="0">
                <a:latin typeface="+mn-ea"/>
              </a:rPr>
              <a:t>（</a:t>
            </a:r>
            <a:r>
              <a:rPr lang="zh-CN" altLang="zh-CN" dirty="0">
                <a:latin typeface="+mn-ea"/>
              </a:rPr>
              <a:t>占工资的比例</a:t>
            </a:r>
            <a:r>
              <a:rPr lang="en-US" altLang="zh-CN" dirty="0">
                <a:latin typeface="+mn-ea"/>
              </a:rPr>
              <a:t>）</a:t>
            </a:r>
            <a:r>
              <a:rPr lang="zh-CN" altLang="zh-CN" dirty="0">
                <a:latin typeface="+mn-ea"/>
              </a:rPr>
              <a:t>和学习时间在过去的几年内保持不变</a:t>
            </a:r>
          </a:p>
          <a:p>
            <a:pPr marL="730250" indent="-457200">
              <a:lnSpc>
                <a:spcPct val="120000"/>
              </a:lnSpc>
              <a:buClr>
                <a:srgbClr val="FF0000"/>
              </a:buClr>
              <a:buFont typeface="Wingdings" panose="05000000000000000000" charset="0"/>
              <a:buChar char="l"/>
            </a:pPr>
            <a:r>
              <a:rPr lang="zh-CN" altLang="zh-CN" dirty="0">
                <a:latin typeface="+mn-ea"/>
              </a:rPr>
              <a:t>专业化学习需求增加</a:t>
            </a:r>
            <a:r>
              <a:rPr lang="en-US" altLang="zh-CN" dirty="0">
                <a:latin typeface="+mn-ea"/>
              </a:rPr>
              <a:t>，</a:t>
            </a:r>
            <a:r>
              <a:rPr lang="zh-CN" altLang="zh-CN" dirty="0">
                <a:latin typeface="+mn-ea"/>
              </a:rPr>
              <a:t>包括管理、专业、特定行业的内容</a:t>
            </a:r>
          </a:p>
          <a:p>
            <a:pPr marL="730250" indent="-457200">
              <a:lnSpc>
                <a:spcPct val="120000"/>
              </a:lnSpc>
              <a:buClr>
                <a:srgbClr val="FF0000"/>
              </a:buClr>
              <a:buFont typeface="Wingdings" panose="05000000000000000000" charset="0"/>
              <a:buChar char="l"/>
            </a:pPr>
            <a:r>
              <a:rPr lang="zh-CN" altLang="zh-CN" dirty="0">
                <a:latin typeface="+mn-ea"/>
              </a:rPr>
              <a:t>技术型学习的讲授增加</a:t>
            </a:r>
            <a:r>
              <a:rPr lang="en-US" altLang="zh-CN" dirty="0">
                <a:latin typeface="+mn-ea"/>
              </a:rPr>
              <a:t>，</a:t>
            </a:r>
            <a:r>
              <a:rPr lang="zh-CN" altLang="zh-CN" dirty="0">
                <a:latin typeface="+mn-ea"/>
              </a:rPr>
              <a:t>从</a:t>
            </a:r>
            <a:r>
              <a:rPr lang="en-US" altLang="zh-CN" dirty="0">
                <a:latin typeface="+mn-ea"/>
              </a:rPr>
              <a:t>2001</a:t>
            </a:r>
            <a:r>
              <a:rPr lang="zh-CN" altLang="zh-CN" dirty="0">
                <a:latin typeface="+mn-ea"/>
              </a:rPr>
              <a:t>年的</a:t>
            </a:r>
            <a:r>
              <a:rPr lang="en-US" altLang="zh-CN" dirty="0">
                <a:latin typeface="+mn-ea"/>
              </a:rPr>
              <a:t>11%</a:t>
            </a:r>
            <a:r>
              <a:rPr lang="zh-CN" altLang="zh-CN" dirty="0">
                <a:latin typeface="+mn-ea"/>
              </a:rPr>
              <a:t>增加到</a:t>
            </a:r>
            <a:r>
              <a:rPr lang="en-US" altLang="zh-CN" dirty="0">
                <a:latin typeface="+mn-ea"/>
              </a:rPr>
              <a:t>2010</a:t>
            </a:r>
            <a:r>
              <a:rPr lang="zh-CN" altLang="zh-CN" dirty="0">
                <a:latin typeface="+mn-ea"/>
              </a:rPr>
              <a:t>年的</a:t>
            </a:r>
            <a:r>
              <a:rPr lang="en-US" altLang="zh-CN" dirty="0">
                <a:latin typeface="+mn-ea"/>
              </a:rPr>
              <a:t>29%</a:t>
            </a:r>
            <a:endParaRPr lang="zh-CN" altLang="zh-CN" dirty="0">
              <a:latin typeface="+mn-ea"/>
            </a:endParaRPr>
          </a:p>
          <a:p>
            <a:pPr marL="730250" indent="-457200">
              <a:lnSpc>
                <a:spcPct val="120000"/>
              </a:lnSpc>
              <a:buClr>
                <a:srgbClr val="FF0000"/>
              </a:buClr>
              <a:buFont typeface="Wingdings" panose="05000000000000000000" charset="0"/>
              <a:buChar char="l"/>
            </a:pPr>
            <a:r>
              <a:rPr lang="zh-CN" altLang="zh-CN" dirty="0">
                <a:latin typeface="+mn-ea"/>
              </a:rPr>
              <a:t>自主网络学习是最常用的技术型学习方法</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idx="4294967295"/>
          </p:nvPr>
        </p:nvSpPr>
        <p:spPr>
          <a:xfrm>
            <a:off x="584835" y="-86677"/>
            <a:ext cx="7258050" cy="1143000"/>
          </a:xfrm>
        </p:spPr>
        <p:txBody>
          <a:bodyPr/>
          <a:lstStyle/>
          <a:p>
            <a:r>
              <a:rPr lang="zh-CN" altLang="zh-CN" b="1" dirty="0">
                <a:latin typeface="华文新魏" panose="02010800040101010101" pitchFamily="2" charset="-122"/>
                <a:ea typeface="华文新魏" panose="02010800040101010101" pitchFamily="2" charset="-122"/>
              </a:rPr>
              <a:t>培训实践扫描</a:t>
            </a:r>
            <a:endParaRPr lang="en-IN" dirty="0"/>
          </a:p>
        </p:txBody>
      </p:sp>
      <p:sp>
        <p:nvSpPr>
          <p:cNvPr id="44034" name="Content Placeholder 2"/>
          <p:cNvSpPr>
            <a:spLocks noGrp="1"/>
          </p:cNvSpPr>
          <p:nvPr>
            <p:ph idx="4294967295"/>
          </p:nvPr>
        </p:nvSpPr>
        <p:spPr>
          <a:xfrm>
            <a:off x="584835" y="1275715"/>
            <a:ext cx="8229600" cy="4924425"/>
          </a:xfrm>
        </p:spPr>
        <p:txBody>
          <a:bodyPr/>
          <a:lstStyle/>
          <a:p>
            <a:pPr marL="638175" lvl="1" indent="-318135">
              <a:lnSpc>
                <a:spcPct val="120000"/>
              </a:lnSpc>
              <a:buSzPct val="100000"/>
            </a:pPr>
            <a:r>
              <a:rPr lang="zh-CN" altLang="en-US" sz="2800" dirty="0">
                <a:latin typeface="+mn-ea"/>
              </a:rPr>
              <a:t>技术型学习</a:t>
            </a:r>
            <a:endParaRPr lang="en-IN" sz="2800" dirty="0">
              <a:latin typeface="+mn-ea"/>
            </a:endParaRPr>
          </a:p>
          <a:p>
            <a:pPr lvl="2">
              <a:lnSpc>
                <a:spcPct val="120000"/>
              </a:lnSpc>
              <a:buClr>
                <a:schemeClr val="bg2">
                  <a:lumMod val="50000"/>
                </a:schemeClr>
              </a:buClr>
              <a:buFont typeface="Wingdings" panose="05000000000000000000" charset="0"/>
              <a:buChar char="l"/>
            </a:pPr>
            <a:r>
              <a:rPr lang="zh-CN" altLang="zh-CN" sz="2400" dirty="0">
                <a:latin typeface="+mn-ea"/>
              </a:rPr>
              <a:t>提高了学习效率</a:t>
            </a:r>
            <a:endParaRPr lang="en-US" altLang="zh-CN" sz="2400" dirty="0">
              <a:latin typeface="+mn-ea"/>
            </a:endParaRPr>
          </a:p>
          <a:p>
            <a:pPr lvl="2">
              <a:lnSpc>
                <a:spcPct val="120000"/>
              </a:lnSpc>
              <a:buClr>
                <a:schemeClr val="bg2">
                  <a:lumMod val="50000"/>
                </a:schemeClr>
              </a:buClr>
              <a:buFont typeface="Wingdings" panose="05000000000000000000" charset="0"/>
              <a:buChar char="l"/>
            </a:pPr>
            <a:r>
              <a:rPr lang="zh-CN" altLang="zh-CN" sz="2400" dirty="0">
                <a:latin typeface="+mn-ea"/>
              </a:rPr>
              <a:t>使参加学习的雇员占雇员总数的比例上升</a:t>
            </a:r>
            <a:endParaRPr lang="en-US" altLang="zh-CN" sz="2400" dirty="0">
              <a:latin typeface="+mn-ea"/>
            </a:endParaRPr>
          </a:p>
          <a:p>
            <a:pPr marL="671830" lvl="1" indent="-351790">
              <a:lnSpc>
                <a:spcPct val="120000"/>
              </a:lnSpc>
              <a:buSzPct val="100000"/>
            </a:pPr>
            <a:r>
              <a:rPr lang="zh-CN" altLang="zh-CN" sz="2800" dirty="0">
                <a:latin typeface="+mn-ea"/>
              </a:rPr>
              <a:t>由外部供应商提供的服务</a:t>
            </a:r>
            <a:r>
              <a:rPr lang="en-US" altLang="zh-CN" sz="2800" dirty="0">
                <a:latin typeface="+mn-ea"/>
              </a:rPr>
              <a:t>（</a:t>
            </a:r>
            <a:r>
              <a:rPr lang="zh-CN" altLang="zh-CN" sz="2800" dirty="0">
                <a:latin typeface="+mn-ea"/>
              </a:rPr>
              <a:t>如顾问、研讨会和培训课程</a:t>
            </a:r>
            <a:r>
              <a:rPr lang="en-US" altLang="zh-CN" sz="2800" dirty="0">
                <a:latin typeface="+mn-ea"/>
              </a:rPr>
              <a:t>）</a:t>
            </a:r>
            <a:r>
              <a:rPr lang="zh-CN" altLang="zh-CN" sz="2800" dirty="0">
                <a:latin typeface="+mn-ea"/>
              </a:rPr>
              <a:t>的比例从</a:t>
            </a:r>
            <a:r>
              <a:rPr lang="en-US" altLang="zh-CN" sz="2800" dirty="0">
                <a:latin typeface="+mn-ea"/>
              </a:rPr>
              <a:t>2004</a:t>
            </a:r>
            <a:r>
              <a:rPr lang="zh-CN" altLang="zh-CN" sz="2800" dirty="0">
                <a:latin typeface="+mn-ea"/>
              </a:rPr>
              <a:t>年的</a:t>
            </a:r>
            <a:r>
              <a:rPr lang="en-US" altLang="zh-CN" sz="2800" dirty="0">
                <a:latin typeface="+mn-ea"/>
              </a:rPr>
              <a:t>29%</a:t>
            </a:r>
            <a:r>
              <a:rPr lang="zh-CN" altLang="zh-CN" sz="2800" dirty="0">
                <a:latin typeface="+mn-ea"/>
              </a:rPr>
              <a:t>下降到</a:t>
            </a:r>
            <a:r>
              <a:rPr lang="en-US" altLang="zh-CN" sz="2800" dirty="0">
                <a:latin typeface="+mn-ea"/>
              </a:rPr>
              <a:t>2010</a:t>
            </a:r>
            <a:r>
              <a:rPr lang="zh-CN" altLang="zh-CN" sz="2800" dirty="0">
                <a:latin typeface="+mn-ea"/>
              </a:rPr>
              <a:t>年的</a:t>
            </a:r>
            <a:r>
              <a:rPr lang="en-US" altLang="zh-CN" sz="2800" dirty="0">
                <a:latin typeface="+mn-ea"/>
              </a:rPr>
              <a:t>23%</a:t>
            </a:r>
            <a:endParaRPr lang="en-IN" sz="2800" dirty="0">
              <a:latin typeface="+mn-e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idx="4294967295"/>
          </p:nvPr>
        </p:nvSpPr>
        <p:spPr>
          <a:xfrm>
            <a:off x="468313" y="274638"/>
            <a:ext cx="7761287" cy="1143000"/>
          </a:xfrm>
        </p:spPr>
        <p:txBody>
          <a:bodyPr>
            <a:normAutofit/>
          </a:bodyPr>
          <a:lstStyle/>
          <a:p>
            <a:pPr fontAlgn="auto">
              <a:spcAft>
                <a:spcPts val="0"/>
              </a:spcAft>
              <a:defRPr/>
            </a:pPr>
            <a:r>
              <a:rPr lang="zh-CN" altLang="zh-CN" sz="3200" b="1" dirty="0">
                <a:latin typeface="华文新魏" panose="02010800040101010101" pitchFamily="2" charset="-122"/>
                <a:ea typeface="华文新魏" panose="02010800040101010101" pitchFamily="2" charset="-122"/>
              </a:rPr>
              <a:t>表</a:t>
            </a:r>
            <a:r>
              <a:rPr lang="en-US" altLang="zh-CN" sz="3200" b="1" dirty="0">
                <a:latin typeface="华文新魏" panose="02010800040101010101" pitchFamily="2" charset="-122"/>
                <a:ea typeface="华文新魏" panose="02010800040101010101" pitchFamily="2" charset="-122"/>
              </a:rPr>
              <a:t>1—8</a:t>
            </a:r>
            <a:r>
              <a:rPr lang="zh-CN" altLang="zh-CN" sz="3200" b="1" dirty="0">
                <a:latin typeface="华文新魏" panose="02010800040101010101" pitchFamily="2" charset="-122"/>
                <a:ea typeface="华文新魏" panose="02010800040101010101" pitchFamily="2" charset="-122"/>
              </a:rPr>
              <a:t>获最佳企业学习奖的公司的特点</a:t>
            </a:r>
            <a:br>
              <a:rPr lang="zh-CN" altLang="zh-CN" sz="3200" b="1" dirty="0">
                <a:latin typeface="华文新魏" panose="02010800040101010101" pitchFamily="2" charset="-122"/>
                <a:ea typeface="华文新魏" panose="02010800040101010101" pitchFamily="2" charset="-122"/>
              </a:rPr>
            </a:br>
            <a:endParaRPr lang="en-IN" sz="3200" b="1" dirty="0">
              <a:latin typeface="华文新魏" panose="02010800040101010101" pitchFamily="2" charset="-122"/>
              <a:ea typeface="华文新魏" panose="02010800040101010101" pitchFamily="2" charset="-122"/>
            </a:endParaRPr>
          </a:p>
        </p:txBody>
      </p:sp>
      <p:sp>
        <p:nvSpPr>
          <p:cNvPr id="3" name="Rounded Rectangle 2"/>
          <p:cNvSpPr/>
          <p:nvPr/>
        </p:nvSpPr>
        <p:spPr>
          <a:xfrm>
            <a:off x="508000" y="1412875"/>
            <a:ext cx="8096250" cy="4949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CN" altLang="zh-CN" sz="2800" dirty="0">
                <a:latin typeface="+mn-ea"/>
              </a:rPr>
              <a:t>经营战略与培训和开发相结合</a:t>
            </a:r>
          </a:p>
          <a:p>
            <a:r>
              <a:rPr lang="zh-CN" altLang="zh-CN" sz="2800" dirty="0">
                <a:latin typeface="+mn-ea"/>
              </a:rPr>
              <a:t>高管的积极支持</a:t>
            </a:r>
          </a:p>
          <a:p>
            <a:r>
              <a:rPr lang="zh-CN" altLang="zh-CN" sz="2800" dirty="0">
                <a:latin typeface="+mn-ea"/>
              </a:rPr>
              <a:t>通过改进内部流程、使用技术和外包来提高培训与开发的效率</a:t>
            </a:r>
          </a:p>
          <a:p>
            <a:r>
              <a:rPr lang="zh-CN" altLang="zh-CN" sz="2800" dirty="0">
                <a:latin typeface="+mn-ea"/>
              </a:rPr>
              <a:t>通过把培训和开发与商业需求结合起来</a:t>
            </a:r>
            <a:r>
              <a:rPr lang="en-US" altLang="zh-CN" sz="2800" dirty="0">
                <a:latin typeface="+mn-ea"/>
              </a:rPr>
              <a:t>，</a:t>
            </a:r>
            <a:r>
              <a:rPr lang="zh-CN" altLang="zh-CN" sz="2800" dirty="0">
                <a:latin typeface="+mn-ea"/>
              </a:rPr>
              <a:t>向雇员提供恰当的培训与开发</a:t>
            </a:r>
            <a:r>
              <a:rPr lang="en-US" altLang="zh-CN" sz="2800" dirty="0">
                <a:latin typeface="+mn-ea"/>
              </a:rPr>
              <a:t>，</a:t>
            </a:r>
            <a:r>
              <a:rPr lang="zh-CN" altLang="zh-CN" sz="2800" dirty="0">
                <a:latin typeface="+mn-ea"/>
              </a:rPr>
              <a:t>来提高实践效率</a:t>
            </a:r>
          </a:p>
          <a:p>
            <a:r>
              <a:rPr lang="zh-CN" altLang="zh-CN" sz="2800" dirty="0">
                <a:latin typeface="+mn-ea"/>
              </a:rPr>
              <a:t>在培训与开发上投资</a:t>
            </a:r>
          </a:p>
          <a:p>
            <a:r>
              <a:rPr lang="zh-CN" altLang="zh-CN" sz="2800" dirty="0">
                <a:latin typeface="+mn-ea"/>
              </a:rPr>
              <a:t>提供不同的学习机会</a:t>
            </a:r>
          </a:p>
          <a:p>
            <a:r>
              <a:rPr lang="zh-CN" altLang="zh-CN" sz="2800" dirty="0">
                <a:latin typeface="+mn-ea"/>
              </a:rPr>
              <a:t>衡量培训与开发活动的效率和效益</a:t>
            </a:r>
          </a:p>
          <a:p>
            <a:r>
              <a:rPr lang="zh-CN" altLang="zh-CN" sz="2800" dirty="0">
                <a:latin typeface="+mn-ea"/>
              </a:rPr>
              <a:t>为提高绩效而使用非培训方案</a:t>
            </a:r>
            <a:r>
              <a:rPr lang="en-US" altLang="zh-CN" sz="2800" dirty="0">
                <a:latin typeface="+mn-ea"/>
              </a:rPr>
              <a:t>，</a:t>
            </a:r>
            <a:r>
              <a:rPr lang="zh-CN" altLang="zh-CN" sz="2800" dirty="0">
                <a:latin typeface="+mn-ea"/>
              </a:rPr>
              <a:t>包括组织开发和过程改进</a:t>
            </a:r>
            <a:endParaRPr lang="en-US" sz="2800" dirty="0">
              <a:solidFill>
                <a:schemeClr val="tx1"/>
              </a:solidFill>
              <a:latin typeface="+mn-ea"/>
              <a:cs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332656"/>
            <a:ext cx="9144000" cy="998984"/>
          </a:xfrm>
        </p:spPr>
        <p:txBody>
          <a:bodyPr/>
          <a:lstStyle/>
          <a:p>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br>
              <a:rPr lang="en-US" altLang="zh-CN" dirty="0"/>
            </a:br>
            <a:r>
              <a:rPr lang="zh-CN" altLang="zh-CN" sz="3200" b="1" dirty="0">
                <a:latin typeface="华文新魏" panose="02010800040101010101" pitchFamily="2" charset="-122"/>
                <a:ea typeface="华文新魏" panose="02010800040101010101" pitchFamily="2" charset="-122"/>
              </a:rPr>
              <a:t>图</a:t>
            </a:r>
            <a:r>
              <a:rPr lang="en-US" altLang="zh-CN" sz="3200" b="1" dirty="0">
                <a:latin typeface="华文新魏" panose="02010800040101010101" pitchFamily="2" charset="-122"/>
                <a:ea typeface="华文新魏" panose="02010800040101010101" pitchFamily="2" charset="-122"/>
              </a:rPr>
              <a:t>1—5</a:t>
            </a:r>
            <a:r>
              <a:rPr lang="zh-CN" altLang="zh-CN" sz="3200" b="1" dirty="0">
                <a:latin typeface="华文新魏" panose="02010800040101010101" pitchFamily="2" charset="-122"/>
                <a:ea typeface="华文新魏" panose="02010800040101010101" pitchFamily="2" charset="-122"/>
              </a:rPr>
              <a:t>　</a:t>
            </a:r>
            <a:r>
              <a:rPr lang="en-US" altLang="zh-CN" sz="3200" b="1" dirty="0">
                <a:latin typeface="华文新魏" panose="02010800040101010101" pitchFamily="2" charset="-122"/>
                <a:ea typeface="华文新魏" panose="02010800040101010101" pitchFamily="2" charset="-122"/>
              </a:rPr>
              <a:t>2011</a:t>
            </a:r>
            <a:r>
              <a:rPr lang="zh-CN" altLang="zh-CN" sz="3200" b="1" dirty="0">
                <a:latin typeface="华文新魏" panose="02010800040101010101" pitchFamily="2" charset="-122"/>
                <a:ea typeface="华文新魏" panose="02010800040101010101" pitchFamily="2" charset="-122"/>
              </a:rPr>
              <a:t>年美国培训与开发协会的素质模型</a:t>
            </a:r>
            <a:br>
              <a:rPr lang="zh-CN" altLang="zh-CN" sz="3200" b="1" dirty="0">
                <a:latin typeface="华文新魏" panose="02010800040101010101" pitchFamily="2" charset="-122"/>
                <a:ea typeface="华文新魏" panose="02010800040101010101" pitchFamily="2" charset="-122"/>
              </a:rPr>
            </a:br>
            <a:endParaRPr lang="zh-CN" altLang="en-US" sz="3200" b="1" dirty="0">
              <a:latin typeface="华文新魏" panose="02010800040101010101" pitchFamily="2" charset="-122"/>
              <a:ea typeface="华文新魏" panose="02010800040101010101" pitchFamily="2" charset="-122"/>
            </a:endParaRPr>
          </a:p>
        </p:txBody>
      </p:sp>
      <p:pic>
        <p:nvPicPr>
          <p:cNvPr id="4" name="1-5.EPS" descr="id:2147496981;FounderCES"/>
          <p:cNvPicPr>
            <a:picLocks noGrp="1"/>
          </p:cNvPicPr>
          <p:nvPr>
            <p:ph sz="quarter" idx="1"/>
          </p:nvPr>
        </p:nvPicPr>
        <p:blipFill>
          <a:blip r:embed="rId2"/>
          <a:stretch>
            <a:fillRect/>
          </a:stretch>
        </p:blipFill>
        <p:spPr>
          <a:xfrm>
            <a:off x="0" y="1124744"/>
            <a:ext cx="9144000" cy="5544616"/>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p:cNvSpPr>
            <a:spLocks noGrp="1"/>
          </p:cNvSpPr>
          <p:nvPr>
            <p:ph type="title" idx="4294967295"/>
          </p:nvPr>
        </p:nvSpPr>
        <p:spPr>
          <a:xfrm>
            <a:off x="479743" y="-61912"/>
            <a:ext cx="7329487" cy="1143000"/>
          </a:xfrm>
        </p:spPr>
        <p:txBody>
          <a:bodyPr/>
          <a:lstStyle/>
          <a:p>
            <a:r>
              <a:rPr lang="zh-CN" altLang="zh-CN" b="1" dirty="0">
                <a:latin typeface="华文新魏" panose="02010800040101010101" pitchFamily="2" charset="-122"/>
                <a:ea typeface="华文新魏" panose="02010800040101010101" pitchFamily="2" charset="-122"/>
              </a:rPr>
              <a:t>培训实践扫描</a:t>
            </a:r>
            <a:endParaRPr lang="en-IN" dirty="0"/>
          </a:p>
        </p:txBody>
      </p:sp>
      <p:sp>
        <p:nvSpPr>
          <p:cNvPr id="47106" name="Content Placeholder 2"/>
          <p:cNvSpPr>
            <a:spLocks noGrp="1"/>
          </p:cNvSpPr>
          <p:nvPr>
            <p:ph idx="4294967295"/>
          </p:nvPr>
        </p:nvSpPr>
        <p:spPr>
          <a:xfrm>
            <a:off x="620395" y="1263333"/>
            <a:ext cx="8229600" cy="4924425"/>
          </a:xfrm>
        </p:spPr>
        <p:txBody>
          <a:bodyPr/>
          <a:lstStyle/>
          <a:p>
            <a:pPr>
              <a:lnSpc>
                <a:spcPct val="120000"/>
              </a:lnSpc>
              <a:buFont typeface="Wingdings" panose="05000000000000000000" charset="0"/>
              <a:buChar char="l"/>
            </a:pPr>
            <a:r>
              <a:rPr lang="zh-CN" altLang="zh-CN" sz="3200" b="1" dirty="0">
                <a:latin typeface="+mn-ea"/>
              </a:rPr>
              <a:t>谁提供培训</a:t>
            </a:r>
            <a:endParaRPr lang="en-US" altLang="zh-CN" sz="3200" b="1" dirty="0">
              <a:latin typeface="+mn-ea"/>
            </a:endParaRPr>
          </a:p>
          <a:p>
            <a:pPr marL="732790" indent="-457200">
              <a:lnSpc>
                <a:spcPct val="120000"/>
              </a:lnSpc>
              <a:buClr>
                <a:srgbClr val="FF0000"/>
              </a:buClr>
              <a:buFont typeface="Wingdings" panose="05000000000000000000" charset="0"/>
              <a:buChar char="l"/>
            </a:pPr>
            <a:r>
              <a:rPr lang="zh-CN" altLang="zh-CN" sz="2800" dirty="0">
                <a:latin typeface="+mn-ea"/>
              </a:rPr>
              <a:t>培训者、管理人员、内部咨询师和雇员专家</a:t>
            </a:r>
            <a:endParaRPr lang="en-US" altLang="zh-CN" sz="2800" dirty="0">
              <a:latin typeface="+mn-ea"/>
            </a:endParaRPr>
          </a:p>
          <a:p>
            <a:pPr marL="732790" indent="-457200">
              <a:lnSpc>
                <a:spcPct val="120000"/>
              </a:lnSpc>
              <a:buClr>
                <a:srgbClr val="FF0000"/>
              </a:buClr>
              <a:buFont typeface="Wingdings" panose="05000000000000000000" charset="0"/>
              <a:buChar char="l"/>
            </a:pPr>
            <a:r>
              <a:rPr lang="zh-CN" altLang="en-US" sz="2800" dirty="0">
                <a:latin typeface="+mn-ea"/>
              </a:rPr>
              <a:t>外包：</a:t>
            </a:r>
            <a:r>
              <a:rPr lang="zh-CN" altLang="zh-CN" sz="2800" dirty="0">
                <a:latin typeface="+mn-ea"/>
              </a:rPr>
              <a:t>从外部供应商处获得培训服务</a:t>
            </a:r>
            <a:endParaRPr lang="en-IN" sz="2800" dirty="0">
              <a:latin typeface="+mn-ea"/>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idx="4294967295"/>
          </p:nvPr>
        </p:nvSpPr>
        <p:spPr>
          <a:xfrm>
            <a:off x="516434" y="-75902"/>
            <a:ext cx="7329487" cy="1143000"/>
          </a:xfrm>
        </p:spPr>
        <p:txBody>
          <a:bodyPr/>
          <a:lstStyle/>
          <a:p>
            <a:r>
              <a:rPr lang="zh-CN" altLang="zh-CN" b="1" dirty="0">
                <a:latin typeface="华文新魏" panose="02010800040101010101" pitchFamily="2" charset="-122"/>
                <a:ea typeface="华文新魏" panose="02010800040101010101" pitchFamily="2" charset="-122"/>
              </a:rPr>
              <a:t>培训实践扫描</a:t>
            </a:r>
            <a:endParaRPr lang="en-IN" dirty="0"/>
          </a:p>
        </p:txBody>
      </p:sp>
      <p:sp>
        <p:nvSpPr>
          <p:cNvPr id="48130" name="Content Placeholder 2"/>
          <p:cNvSpPr>
            <a:spLocks noGrp="1"/>
          </p:cNvSpPr>
          <p:nvPr>
            <p:ph idx="4294967295"/>
          </p:nvPr>
        </p:nvSpPr>
        <p:spPr>
          <a:xfrm>
            <a:off x="619760" y="1229043"/>
            <a:ext cx="8229600" cy="4924425"/>
          </a:xfrm>
        </p:spPr>
        <p:txBody>
          <a:bodyPr/>
          <a:lstStyle/>
          <a:p>
            <a:pPr>
              <a:lnSpc>
                <a:spcPct val="120000"/>
              </a:lnSpc>
              <a:buFont typeface="Wingdings" panose="05000000000000000000" charset="0"/>
              <a:buChar char="l"/>
            </a:pPr>
            <a:r>
              <a:rPr lang="zh-CN" altLang="zh-CN" sz="3200" b="1" dirty="0">
                <a:latin typeface="+mn-ea"/>
              </a:rPr>
              <a:t>谁负责培训</a:t>
            </a:r>
          </a:p>
          <a:p>
            <a:pPr lvl="1">
              <a:lnSpc>
                <a:spcPct val="120000"/>
              </a:lnSpc>
              <a:buFont typeface="Wingdings" panose="05000000000000000000" pitchFamily="2" charset="2"/>
              <a:buChar char="l"/>
            </a:pPr>
            <a:r>
              <a:rPr lang="zh-CN" altLang="zh-CN" sz="2800" dirty="0">
                <a:latin typeface="+mn-ea"/>
              </a:rPr>
              <a:t>负责人力资源、人力资源开发</a:t>
            </a:r>
            <a:endParaRPr lang="en-IN" altLang="zh-CN" sz="2800" dirty="0">
              <a:latin typeface="+mn-ea"/>
            </a:endParaRPr>
          </a:p>
          <a:p>
            <a:pPr lvl="1">
              <a:lnSpc>
                <a:spcPct val="120000"/>
              </a:lnSpc>
              <a:buFont typeface="Wingdings" panose="05000000000000000000" pitchFamily="2" charset="2"/>
              <a:buChar char="l"/>
            </a:pPr>
            <a:r>
              <a:rPr lang="zh-CN" altLang="en-US" sz="2800" dirty="0">
                <a:latin typeface="+mn-ea"/>
              </a:rPr>
              <a:t>人力资源开发</a:t>
            </a:r>
            <a:endParaRPr lang="en-US" altLang="zh-CN" sz="2800" dirty="0">
              <a:latin typeface="+mn-ea"/>
            </a:endParaRPr>
          </a:p>
          <a:p>
            <a:pPr lvl="2">
              <a:lnSpc>
                <a:spcPct val="120000"/>
              </a:lnSpc>
            </a:pPr>
            <a:r>
              <a:rPr lang="zh-CN" altLang="zh-CN" sz="2400" dirty="0">
                <a:latin typeface="+mn-ea"/>
              </a:rPr>
              <a:t>综合运用培训与开发、组织开发以及职业生涯发展</a:t>
            </a:r>
            <a:endParaRPr lang="en-US" altLang="zh-CN" sz="2400" dirty="0">
              <a:latin typeface="+mn-ea"/>
            </a:endParaRPr>
          </a:p>
          <a:p>
            <a:pPr lvl="2">
              <a:lnSpc>
                <a:spcPct val="120000"/>
              </a:lnSpc>
            </a:pPr>
            <a:r>
              <a:rPr lang="zh-CN" altLang="zh-CN" sz="2400" dirty="0">
                <a:latin typeface="+mn-ea"/>
              </a:rPr>
              <a:t>提高个人、团队和组织的效率</a:t>
            </a:r>
            <a:endParaRPr lang="en-IN" sz="2400" dirty="0">
              <a:latin typeface="+mn-ea"/>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F2C39FC2-054D-48BB-94BC-3018ECDE17A9}"/>
              </a:ext>
            </a:extLst>
          </p:cNvPr>
          <p:cNvSpPr>
            <a:spLocks noGrp="1" noChangeArrowheads="1"/>
          </p:cNvSpPr>
          <p:nvPr>
            <p:ph type="title"/>
          </p:nvPr>
        </p:nvSpPr>
        <p:spPr/>
        <p:txBody>
          <a:bodyPr/>
          <a:lstStyle/>
          <a:p>
            <a:pPr eaLnBrk="1" hangingPunct="1"/>
            <a:endParaRPr lang="zh-CN" altLang="zh-CN"/>
          </a:p>
        </p:txBody>
      </p:sp>
      <p:sp>
        <p:nvSpPr>
          <p:cNvPr id="3075" name="Rectangle 3">
            <a:extLst>
              <a:ext uri="{FF2B5EF4-FFF2-40B4-BE49-F238E27FC236}">
                <a16:creationId xmlns:a16="http://schemas.microsoft.com/office/drawing/2014/main" id="{68F5618F-4035-4C23-ADB4-B931143F034B}"/>
              </a:ext>
            </a:extLst>
          </p:cNvPr>
          <p:cNvSpPr>
            <a:spLocks noGrp="1" noChangeArrowheads="1"/>
          </p:cNvSpPr>
          <p:nvPr>
            <p:ph type="body" idx="1"/>
          </p:nvPr>
        </p:nvSpPr>
        <p:spPr/>
        <p:txBody>
          <a:bodyPr/>
          <a:lstStyle/>
          <a:p>
            <a:pPr eaLnBrk="1" hangingPunct="1"/>
            <a:endParaRPr lang="en-US" altLang="zh-CN" sz="2800" b="1"/>
          </a:p>
          <a:p>
            <a:pPr eaLnBrk="1" hangingPunct="1"/>
            <a:endParaRPr lang="en-US" altLang="zh-CN" sz="2800" b="1"/>
          </a:p>
          <a:p>
            <a:pPr eaLnBrk="1" hangingPunct="1"/>
            <a:endParaRPr lang="en-US" altLang="zh-CN" sz="3600" b="1"/>
          </a:p>
          <a:p>
            <a:pPr eaLnBrk="1" hangingPunct="1"/>
            <a:endParaRPr lang="en-US" altLang="zh-CN" sz="3600" b="1"/>
          </a:p>
          <a:p>
            <a:pPr eaLnBrk="1" hangingPunct="1"/>
            <a:r>
              <a:rPr lang="zh-CN" altLang="en-US" sz="3600" b="1"/>
              <a:t>近千本</a:t>
            </a:r>
            <a:r>
              <a:rPr lang="en-US" altLang="zh-CN" sz="3600" b="1"/>
              <a:t>MBA</a:t>
            </a:r>
            <a:r>
              <a:rPr lang="zh-CN" altLang="en-US" sz="3600" b="1"/>
              <a:t>职业经理教程免费下载</a:t>
            </a:r>
          </a:p>
          <a:p>
            <a:pPr eaLnBrk="1" hangingPunct="1"/>
            <a:r>
              <a:rPr lang="en-US" altLang="zh-CN" sz="3600" b="1"/>
              <a:t>-----</a:t>
            </a:r>
            <a:r>
              <a:rPr lang="zh-CN" altLang="en-US" sz="3600" b="1"/>
              <a:t>请速登陆：</a:t>
            </a:r>
            <a:r>
              <a:rPr lang="en-US" altLang="zh-CN" sz="3600" b="1">
                <a:hlinkClick r:id="rId2"/>
              </a:rPr>
              <a:t>www.mhjy.net</a:t>
            </a:r>
            <a:endParaRPr lang="en-US" altLang="zh-CN" sz="3600" b="1"/>
          </a:p>
          <a:p>
            <a:pPr eaLnBrk="1" hangingPunct="1"/>
            <a:endParaRPr lang="en-US" altLang="zh-CN" sz="3600" b="1"/>
          </a:p>
          <a:p>
            <a:pPr eaLnBrk="1" hangingPunct="1"/>
            <a:endParaRPr lang="en-US" altLang="zh-CN" sz="3600" b="1"/>
          </a:p>
          <a:p>
            <a:pPr eaLnBrk="1" hangingPunct="1"/>
            <a:endParaRPr lang="en-US" altLang="zh-CN"/>
          </a:p>
        </p:txBody>
      </p:sp>
      <p:pic>
        <p:nvPicPr>
          <p:cNvPr id="3076" name="Picture 6" descr="banner_cn">
            <a:extLst>
              <a:ext uri="{FF2B5EF4-FFF2-40B4-BE49-F238E27FC236}">
                <a16:creationId xmlns:a16="http://schemas.microsoft.com/office/drawing/2014/main" id="{3056BFAE-81D5-44AF-A580-6CEA7A724F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3</TotalTime>
  <Words>2151</Words>
  <Application>Microsoft Office PowerPoint</Application>
  <PresentationFormat>全屏显示(4:3)</PresentationFormat>
  <Paragraphs>272</Paragraphs>
  <Slides>38</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38</vt:i4>
      </vt:variant>
    </vt:vector>
  </HeadingPairs>
  <TitlesOfParts>
    <vt:vector size="51" baseType="lpstr">
      <vt:lpstr>MS PGothic</vt:lpstr>
      <vt:lpstr>黑体</vt:lpstr>
      <vt:lpstr>华文新魏</vt:lpstr>
      <vt:lpstr>宋体</vt:lpstr>
      <vt:lpstr>幼圆</vt:lpstr>
      <vt:lpstr>Arial</vt:lpstr>
      <vt:lpstr>Calibri</vt:lpstr>
      <vt:lpstr>Franklin Gothic Book</vt:lpstr>
      <vt:lpstr>Perpetua</vt:lpstr>
      <vt:lpstr>Times New Roman</vt:lpstr>
      <vt:lpstr>Wingdings</vt:lpstr>
      <vt:lpstr>Wingdings 2</vt:lpstr>
      <vt:lpstr>Equity</vt:lpstr>
      <vt:lpstr>  </vt:lpstr>
      <vt:lpstr> </vt:lpstr>
      <vt:lpstr>学习目标</vt:lpstr>
      <vt:lpstr>学习目标</vt:lpstr>
      <vt:lpstr>引 言</vt:lpstr>
      <vt:lpstr>培训与开发：学习的关键因素</vt:lpstr>
      <vt:lpstr>图1—1　培训与开发在企业中的作用 </vt:lpstr>
      <vt:lpstr> 培训与开发：学习的关键因素 </vt:lpstr>
      <vt:lpstr>培训与开发：学习的关键因素</vt:lpstr>
      <vt:lpstr>培训与开发：学习的关键因素</vt:lpstr>
      <vt:lpstr>设计有效的培训项目 </vt:lpstr>
      <vt:lpstr>图1—2　培训设计过程</vt:lpstr>
      <vt:lpstr>设计有效的培训项目</vt:lpstr>
      <vt:lpstr>表1—1列举了影响工作和学习的因素</vt:lpstr>
      <vt:lpstr>全球化</vt:lpstr>
      <vt:lpstr>             </vt:lpstr>
      <vt:lpstr>无形资产和人力资本的附加值</vt:lpstr>
      <vt:lpstr>无形资产和人力资本的附加值</vt:lpstr>
      <vt:lpstr> </vt:lpstr>
      <vt:lpstr>无形资产和人力资本的附加值</vt:lpstr>
      <vt:lpstr>人口构成的变化和劳动力的多元化</vt:lpstr>
      <vt:lpstr>人口构成的变化和劳动力的多元化</vt:lpstr>
      <vt:lpstr> 人才管理</vt:lpstr>
      <vt:lpstr>人才管理</vt:lpstr>
      <vt:lpstr> 重视客户服务和质量 </vt:lpstr>
      <vt:lpstr>重视客户服务和质量</vt:lpstr>
      <vt:lpstr>重视客户服务和质量</vt:lpstr>
      <vt:lpstr>重视客户服务和质量</vt:lpstr>
      <vt:lpstr>新技术</vt:lpstr>
      <vt:lpstr>工作系统的高效能模式</vt:lpstr>
      <vt:lpstr>工作系统的高效能模式</vt:lpstr>
      <vt:lpstr>培训实践扫描</vt:lpstr>
      <vt:lpstr>培训实践扫描</vt:lpstr>
      <vt:lpstr>表1—8获最佳企业学习奖的公司的特点 </vt:lpstr>
      <vt:lpstr>                                                                图1—5　2011年美国培训与开发协会的素质模型 </vt:lpstr>
      <vt:lpstr>培训实践扫描</vt:lpstr>
      <vt:lpstr>培训实践扫描</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Jagruti Gadekar</dc:creator>
  <cp:lastModifiedBy>传有 徐</cp:lastModifiedBy>
  <cp:revision>79</cp:revision>
  <dcterms:created xsi:type="dcterms:W3CDTF">2012-08-08T08:52:00Z</dcterms:created>
  <dcterms:modified xsi:type="dcterms:W3CDTF">2019-03-15T04:33:42Z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