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352" r:id="rId2"/>
    <p:sldId id="257" r:id="rId3"/>
    <p:sldId id="302" r:id="rId4"/>
    <p:sldId id="306" r:id="rId5"/>
    <p:sldId id="259" r:id="rId6"/>
    <p:sldId id="260" r:id="rId7"/>
    <p:sldId id="261" r:id="rId8"/>
    <p:sldId id="262" r:id="rId9"/>
    <p:sldId id="263" r:id="rId10"/>
    <p:sldId id="307" r:id="rId11"/>
    <p:sldId id="309" r:id="rId12"/>
    <p:sldId id="266" r:id="rId13"/>
    <p:sldId id="267" r:id="rId14"/>
    <p:sldId id="311" r:id="rId15"/>
    <p:sldId id="310" r:id="rId16"/>
    <p:sldId id="270" r:id="rId17"/>
    <p:sldId id="271" r:id="rId18"/>
    <p:sldId id="312" r:id="rId19"/>
    <p:sldId id="313" r:id="rId20"/>
    <p:sldId id="274" r:id="rId21"/>
    <p:sldId id="275" r:id="rId22"/>
    <p:sldId id="315" r:id="rId23"/>
    <p:sldId id="278" r:id="rId24"/>
    <p:sldId id="279" r:id="rId25"/>
    <p:sldId id="280" r:id="rId26"/>
    <p:sldId id="353" r:id="rId27"/>
    <p:sldId id="281" r:id="rId28"/>
    <p:sldId id="282" r:id="rId29"/>
    <p:sldId id="283" r:id="rId30"/>
    <p:sldId id="285" r:id="rId31"/>
    <p:sldId id="286" r:id="rId32"/>
    <p:sldId id="287" r:id="rId33"/>
    <p:sldId id="288" r:id="rId34"/>
    <p:sldId id="289" r:id="rId35"/>
    <p:sldId id="290" r:id="rId36"/>
    <p:sldId id="291" r:id="rId37"/>
    <p:sldId id="316" r:id="rId38"/>
    <p:sldId id="293" r:id="rId39"/>
    <p:sldId id="294" r:id="rId40"/>
    <p:sldId id="295" r:id="rId41"/>
    <p:sldId id="296" r:id="rId42"/>
    <p:sldId id="317" r:id="rId43"/>
    <p:sldId id="298" r:id="rId44"/>
    <p:sldId id="303" r:id="rId45"/>
    <p:sldId id="299" r:id="rId46"/>
    <p:sldId id="354" r:id="rId47"/>
    <p:sldId id="301" r:id="rId48"/>
    <p:sldId id="355" r:id="rId4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3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3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vl1pPr>
          </a:lstStyle>
          <a:p>
            <a:pPr>
              <a:defRPr/>
            </a:pPr>
            <a:endParaRPr lang="en-US"/>
          </a:p>
        </p:txBody>
      </p:sp>
      <p:sp>
        <p:nvSpPr>
          <p:cNvPr id="72707" name="Rectangle 3"/>
          <p:cNvSpPr>
            <a:spLocks noGrp="1" noChangeArrowheads="1"/>
          </p:cNvSpPr>
          <p:nvPr>
            <p:ph type="dt" sz="quarter"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pPr>
              <a:defRPr/>
            </a:pPr>
            <a:fld id="{5C78FF53-4376-497A-8DFA-FFCF33326E0C}" type="datetimeFigureOut">
              <a:rPr lang="en-US"/>
              <a:t>3/15/2019</a:t>
            </a:fld>
            <a:endParaRPr lang="en-US"/>
          </a:p>
        </p:txBody>
      </p:sp>
      <p:sp>
        <p:nvSpPr>
          <p:cNvPr id="72708" name="Rectangle 4"/>
          <p:cNvSpPr>
            <a:spLocks noGrp="1" noChangeArrowheads="1"/>
          </p:cNvSpPr>
          <p:nvPr>
            <p:ph type="ftr" sz="quarter" idx="2"/>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vl1pPr>
          </a:lstStyle>
          <a:p>
            <a:pPr>
              <a:defRPr/>
            </a:pPr>
            <a:endParaRPr lang="en-US"/>
          </a:p>
        </p:txBody>
      </p:sp>
      <p:sp>
        <p:nvSpPr>
          <p:cNvPr id="72709" name="Rectangle 5"/>
          <p:cNvSpPr>
            <a:spLocks noGrp="1" noChangeArrowheads="1"/>
          </p:cNvSpPr>
          <p:nvPr>
            <p:ph type="sldNum" sz="quarter" idx="3"/>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a:defRPr sz="1200"/>
            </a:lvl1pPr>
          </a:lstStyle>
          <a:p>
            <a:pPr>
              <a:defRPr/>
            </a:pPr>
            <a:fld id="{2B554AC2-8A24-47B8-8E07-3C0897D2F698}" type="slidenum">
              <a:rPr lang="en-US"/>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vl1pPr>
          </a:lstStyle>
          <a:p>
            <a:pPr>
              <a:defRPr/>
            </a:pPr>
            <a:endParaRPr lang="en-US"/>
          </a:p>
        </p:txBody>
      </p:sp>
      <p:sp>
        <p:nvSpPr>
          <p:cNvPr id="7373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pPr>
              <a:defRPr/>
            </a:pPr>
            <a:fld id="{4295124F-57FE-40B4-AF63-91E0552CF1E4}" type="datetimeFigureOut">
              <a:rPr lang="en-US"/>
              <a:t>3/15/2019</a:t>
            </a:fld>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ln>
        </p:spPr>
      </p:sp>
      <p:sp>
        <p:nvSpPr>
          <p:cNvPr id="7373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373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vl1pPr>
          </a:lstStyle>
          <a:p>
            <a:pPr>
              <a:defRPr/>
            </a:pPr>
            <a:endParaRPr lang="en-US"/>
          </a:p>
        </p:txBody>
      </p:sp>
      <p:sp>
        <p:nvSpPr>
          <p:cNvPr id="7373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lvl1pPr algn="r">
              <a:defRPr sz="1200"/>
            </a:lvl1pPr>
          </a:lstStyle>
          <a:p>
            <a:pPr>
              <a:defRPr/>
            </a:pPr>
            <a:fld id="{0D23E56A-4521-4704-8332-AA2BDFE3A151}" type="slidenum">
              <a:rPr lang="en-US"/>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p:sp>
      <p:sp>
        <p:nvSpPr>
          <p:cNvPr id="2048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ChangeArrowheads="1" noTextEdit="1"/>
          </p:cNvSpPr>
          <p:nvPr>
            <p:ph type="sldImg"/>
          </p:nvPr>
        </p:nvSpPr>
        <p:spPr/>
      </p:sp>
      <p:sp>
        <p:nvSpPr>
          <p:cNvPr id="2253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p:sp>
      <p:sp>
        <p:nvSpPr>
          <p:cNvPr id="2457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ChangeArrowheads="1" noTextEdit="1"/>
          </p:cNvSpPr>
          <p:nvPr>
            <p:ph type="sldImg"/>
          </p:nvPr>
        </p:nvSpPr>
        <p:spPr/>
      </p:sp>
      <p:sp>
        <p:nvSpPr>
          <p:cNvPr id="2662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ChangeArrowheads="1" noTextEdit="1"/>
          </p:cNvSpPr>
          <p:nvPr>
            <p:ph type="sldImg"/>
          </p:nvPr>
        </p:nvSpPr>
        <p:spPr/>
      </p:sp>
      <p:sp>
        <p:nvSpPr>
          <p:cNvPr id="2867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p:sp>
      <p:sp>
        <p:nvSpPr>
          <p:cNvPr id="3072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ChangeArrowheads="1" noTextEdit="1"/>
          </p:cNvSpPr>
          <p:nvPr>
            <p:ph type="sldImg"/>
          </p:nvPr>
        </p:nvSpPr>
        <p:spPr/>
      </p:sp>
      <p:sp>
        <p:nvSpPr>
          <p:cNvPr id="3686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ChangeArrowheads="1" noTextEdit="1"/>
          </p:cNvSpPr>
          <p:nvPr>
            <p:ph type="sldImg"/>
          </p:nvPr>
        </p:nvSpPr>
        <p:spPr/>
      </p:sp>
      <p:sp>
        <p:nvSpPr>
          <p:cNvPr id="3891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noRot="1" noChangeAspect="1" noChangeArrowheads="1" noTextEdit="1"/>
          </p:cNvSpPr>
          <p:nvPr>
            <p:ph type="sldImg"/>
          </p:nvPr>
        </p:nvSpPr>
        <p:spPr/>
      </p:sp>
      <p:sp>
        <p:nvSpPr>
          <p:cNvPr id="4505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ChangeArrowheads="1" noTextEdit="1"/>
          </p:cNvSpPr>
          <p:nvPr>
            <p:ph type="sldImg"/>
          </p:nvPr>
        </p:nvSpPr>
        <p:spPr/>
      </p:sp>
      <p:sp>
        <p:nvSpPr>
          <p:cNvPr id="4710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ChangeArrowheads="1" noTextEdit="1"/>
          </p:cNvSpPr>
          <p:nvPr>
            <p:ph type="sldImg"/>
          </p:nvPr>
        </p:nvSpPr>
        <p:spPr/>
      </p:sp>
      <p:sp>
        <p:nvSpPr>
          <p:cNvPr id="5325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ChangeArrowheads="1" noTextEdit="1"/>
          </p:cNvSpPr>
          <p:nvPr>
            <p:ph type="sldImg"/>
          </p:nvPr>
        </p:nvSpPr>
        <p:spPr/>
      </p:sp>
      <p:sp>
        <p:nvSpPr>
          <p:cNvPr id="5529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ChangeArrowheads="1" noTextEdit="1"/>
          </p:cNvSpPr>
          <p:nvPr>
            <p:ph type="sldImg"/>
          </p:nvPr>
        </p:nvSpPr>
        <p:spPr/>
      </p:sp>
      <p:sp>
        <p:nvSpPr>
          <p:cNvPr id="5939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ChangeArrowheads="1" noTextEdit="1"/>
          </p:cNvSpPr>
          <p:nvPr>
            <p:ph type="sldImg"/>
          </p:nvPr>
        </p:nvSpPr>
        <p:spPr/>
      </p:sp>
      <p:sp>
        <p:nvSpPr>
          <p:cNvPr id="6144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Rot="1" noChangeAspect="1" noChangeArrowheads="1" noTextEdit="1"/>
          </p:cNvSpPr>
          <p:nvPr>
            <p:ph type="sldImg"/>
          </p:nvPr>
        </p:nvSpPr>
        <p:spPr/>
      </p:sp>
      <p:sp>
        <p:nvSpPr>
          <p:cNvPr id="6349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Rot="1" noChangeAspect="1" noChangeArrowheads="1" noTextEdit="1"/>
          </p:cNvSpPr>
          <p:nvPr>
            <p:ph type="sldImg"/>
          </p:nvPr>
        </p:nvSpPr>
        <p:spPr/>
      </p:sp>
      <p:sp>
        <p:nvSpPr>
          <p:cNvPr id="6553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Rot="1" noChangeAspect="1" noChangeArrowheads="1" noTextEdit="1"/>
          </p:cNvSpPr>
          <p:nvPr>
            <p:ph type="sldImg"/>
          </p:nvPr>
        </p:nvSpPr>
        <p:spPr/>
      </p:sp>
      <p:sp>
        <p:nvSpPr>
          <p:cNvPr id="6758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noRot="1" noChangeAspect="1" noChangeArrowheads="1" noTextEdit="1"/>
          </p:cNvSpPr>
          <p:nvPr>
            <p:ph type="sldImg"/>
          </p:nvPr>
        </p:nvSpPr>
        <p:spPr/>
      </p:sp>
      <p:sp>
        <p:nvSpPr>
          <p:cNvPr id="6963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ChangeArrowheads="1" noTextEdit="1"/>
          </p:cNvSpPr>
          <p:nvPr>
            <p:ph type="sldImg"/>
          </p:nvPr>
        </p:nvSpPr>
        <p:spPr/>
      </p:sp>
      <p:sp>
        <p:nvSpPr>
          <p:cNvPr id="7373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noRot="1" noChangeAspect="1" noChangeArrowheads="1" noTextEdit="1"/>
          </p:cNvSpPr>
          <p:nvPr>
            <p:ph type="sldImg"/>
          </p:nvPr>
        </p:nvSpPr>
        <p:spPr/>
      </p:sp>
      <p:sp>
        <p:nvSpPr>
          <p:cNvPr id="7577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Rot="1" noChangeAspect="1" noChangeArrowheads="1" noTextEdit="1"/>
          </p:cNvSpPr>
          <p:nvPr>
            <p:ph type="sldImg"/>
          </p:nvPr>
        </p:nvSpPr>
        <p:spPr/>
      </p:sp>
      <p:sp>
        <p:nvSpPr>
          <p:cNvPr id="7782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ChangeArrowheads="1" noTextEdit="1"/>
          </p:cNvSpPr>
          <p:nvPr>
            <p:ph type="sldImg"/>
          </p:nvPr>
        </p:nvSpPr>
        <p:spPr/>
      </p:sp>
      <p:sp>
        <p:nvSpPr>
          <p:cNvPr id="7987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ChangeArrowheads="1" noTextEdit="1"/>
          </p:cNvSpPr>
          <p:nvPr>
            <p:ph type="sldImg"/>
          </p:nvPr>
        </p:nvSpPr>
        <p:spPr/>
      </p:sp>
      <p:sp>
        <p:nvSpPr>
          <p:cNvPr id="8192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2"/>
          <p:cNvSpPr>
            <a:spLocks noGrp="1" noRot="1" noChangeAspect="1" noChangeArrowheads="1" noTextEdit="1"/>
          </p:cNvSpPr>
          <p:nvPr>
            <p:ph type="sldImg"/>
          </p:nvPr>
        </p:nvSpPr>
        <p:spPr/>
      </p:sp>
      <p:sp>
        <p:nvSpPr>
          <p:cNvPr id="8397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2"/>
          <p:cNvSpPr>
            <a:spLocks noGrp="1" noRot="1" noChangeAspect="1" noChangeArrowheads="1" noTextEdit="1"/>
          </p:cNvSpPr>
          <p:nvPr>
            <p:ph type="sldImg"/>
          </p:nvPr>
        </p:nvSpPr>
        <p:spPr/>
      </p:sp>
      <p:sp>
        <p:nvSpPr>
          <p:cNvPr id="8601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noRot="1" noChangeAspect="1" noChangeArrowheads="1" noTextEdit="1"/>
          </p:cNvSpPr>
          <p:nvPr>
            <p:ph type="sldImg"/>
          </p:nvPr>
        </p:nvSpPr>
        <p:spPr/>
      </p:sp>
      <p:sp>
        <p:nvSpPr>
          <p:cNvPr id="9011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ChangeArrowheads="1" noTextEdit="1"/>
          </p:cNvSpPr>
          <p:nvPr>
            <p:ph type="sldImg"/>
          </p:nvPr>
        </p:nvSpPr>
        <p:spPr/>
      </p:sp>
      <p:sp>
        <p:nvSpPr>
          <p:cNvPr id="9216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Rot="1" noChangeAspect="1" noChangeArrowheads="1" noTextEdit="1"/>
          </p:cNvSpPr>
          <p:nvPr>
            <p:ph type="sldImg"/>
          </p:nvPr>
        </p:nvSpPr>
        <p:spPr/>
      </p:sp>
      <p:sp>
        <p:nvSpPr>
          <p:cNvPr id="9421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2"/>
          <p:cNvSpPr>
            <a:spLocks noGrp="1" noRot="1" noChangeAspect="1" noChangeArrowheads="1" noTextEdit="1"/>
          </p:cNvSpPr>
          <p:nvPr>
            <p:ph type="sldImg"/>
          </p:nvPr>
        </p:nvSpPr>
        <p:spPr/>
      </p:sp>
      <p:sp>
        <p:nvSpPr>
          <p:cNvPr id="96258"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p:cNvSpPr>
            <a:spLocks noGrp="1" noRot="1" noChangeAspect="1" noChangeArrowheads="1" noTextEdit="1"/>
          </p:cNvSpPr>
          <p:nvPr>
            <p:ph type="sldImg"/>
          </p:nvPr>
        </p:nvSpPr>
        <p:spPr/>
      </p:sp>
      <p:sp>
        <p:nvSpPr>
          <p:cNvPr id="100354"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2"/>
          <p:cNvSpPr>
            <a:spLocks noGrp="1" noRot="1" noChangeAspect="1" noChangeArrowheads="1" noTextEdit="1"/>
          </p:cNvSpPr>
          <p:nvPr>
            <p:ph type="sldImg"/>
          </p:nvPr>
        </p:nvSpPr>
        <p:spPr/>
      </p:sp>
      <p:sp>
        <p:nvSpPr>
          <p:cNvPr id="102402"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2"/>
          <p:cNvSpPr>
            <a:spLocks noGrp="1" noRot="1" noChangeAspect="1" noChangeArrowheads="1" noTextEdit="1"/>
          </p:cNvSpPr>
          <p:nvPr>
            <p:ph type="sldImg"/>
          </p:nvPr>
        </p:nvSpPr>
        <p:spPr/>
      </p:sp>
      <p:sp>
        <p:nvSpPr>
          <p:cNvPr id="104450"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2"/>
          <p:cNvSpPr>
            <a:spLocks noGrp="1" noRot="1" noChangeAspect="1" noChangeArrowheads="1" noTextEdit="1"/>
          </p:cNvSpPr>
          <p:nvPr>
            <p:ph type="sldImg"/>
          </p:nvPr>
        </p:nvSpPr>
        <p:spPr/>
      </p:sp>
      <p:sp>
        <p:nvSpPr>
          <p:cNvPr id="108546" name="Rectangle 3"/>
          <p:cNvSpPr>
            <a:spLocks noGrp="1" noChangeArrowheads="1"/>
          </p:cNvSpPr>
          <p:nvPr>
            <p:ph type="body" idx="1"/>
          </p:nvPr>
        </p:nvSpPr>
        <p:spPr>
          <a:noFill/>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7225F6EA-FBE8-4458-93FD-6AF34BF5899A}" type="datetime1">
              <a:rPr lang="en-IN" altLang="zh-CN" smtClean="0"/>
              <a:t>15-03-2019</a:t>
            </a:fld>
            <a:endParaRPr lang="en-IN"/>
          </a:p>
        </p:txBody>
      </p:sp>
      <p:sp>
        <p:nvSpPr>
          <p:cNvPr id="12" name="Footer Placeholder 16"/>
          <p:cNvSpPr>
            <a:spLocks noGrp="1"/>
          </p:cNvSpPr>
          <p:nvPr>
            <p:ph type="ftr" sz="quarter" idx="11"/>
          </p:nvPr>
        </p:nvSpPr>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54A82653-E234-4BDF-9E82-A8120BB99E41}"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81DC35D4-097E-4DE5-80EB-C20A8E7EFD5C}" type="datetime1">
              <a:rPr lang="en-IN" altLang="zh-CN" smtClean="0"/>
              <a:t>15-03-2019</a:t>
            </a:fld>
            <a:endParaRPr lang="en-IN"/>
          </a:p>
        </p:txBody>
      </p:sp>
      <p:sp>
        <p:nvSpPr>
          <p:cNvPr id="5" name="Footer Placeholder 2"/>
          <p:cNvSpPr>
            <a:spLocks noGrp="1"/>
          </p:cNvSpPr>
          <p:nvPr>
            <p:ph type="ftr" sz="quarter" idx="11"/>
          </p:nvPr>
        </p:nvSpPr>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6" name="Slide Number Placeholder 22"/>
          <p:cNvSpPr>
            <a:spLocks noGrp="1"/>
          </p:cNvSpPr>
          <p:nvPr>
            <p:ph type="sldNum" sz="quarter" idx="12"/>
          </p:nvPr>
        </p:nvSpPr>
        <p:spPr/>
        <p:txBody>
          <a:bodyPr/>
          <a:lstStyle>
            <a:lvl1pPr>
              <a:defRPr/>
            </a:lvl1pPr>
          </a:lstStyle>
          <a:p>
            <a:pPr>
              <a:defRPr/>
            </a:pPr>
            <a:fld id="{FD4F717C-CD58-4DB4-AB2B-31FEDCA265B3}" type="slidenum">
              <a:rPr lang="en-IN"/>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0D59D0A9-7F5E-4CEA-8C65-8D6F77BC358C}" type="datetime1">
              <a:rPr lang="en-IN" altLang="zh-CN" smtClean="0"/>
              <a:t>15-03-2019</a:t>
            </a:fld>
            <a:endParaRPr lang="en-IN"/>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54EEE089-C990-4012-BC6C-C13BC5664D3D}" type="slidenum">
              <a:rPr lang="en-IN"/>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94327123-6468-42E1-A256-4B40875D2FA9}" type="datetime1">
              <a:rPr lang="en-IN" altLang="zh-CN" smtClean="0"/>
              <a:t>15-03-2019</a:t>
            </a:fld>
            <a:endParaRPr lang="en-IN"/>
          </a:p>
        </p:txBody>
      </p:sp>
      <p:sp>
        <p:nvSpPr>
          <p:cNvPr id="6" name="Footer Placeholder 2"/>
          <p:cNvSpPr>
            <a:spLocks noGrp="1"/>
          </p:cNvSpPr>
          <p:nvPr>
            <p:ph type="ftr" sz="quarter" idx="11"/>
          </p:nvPr>
        </p:nvSpPr>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7" name="Slide Number Placeholder 22"/>
          <p:cNvSpPr>
            <a:spLocks noGrp="1"/>
          </p:cNvSpPr>
          <p:nvPr>
            <p:ph type="sldNum" sz="quarter" idx="12"/>
          </p:nvPr>
        </p:nvSpPr>
        <p:spPr/>
        <p:txBody>
          <a:bodyPr/>
          <a:lstStyle>
            <a:lvl1pPr>
              <a:defRPr/>
            </a:lvl1pPr>
          </a:lstStyle>
          <a:p>
            <a:pPr>
              <a:defRPr/>
            </a:pPr>
            <a:fld id="{1DA29123-FC3B-43B4-891C-EC20BED8C111}" type="slidenum">
              <a:rPr lang="en-IN"/>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08BE0485-C2F7-459F-AA0E-F0358BB676B9}" type="datetime1">
              <a:rPr lang="en-IN" altLang="zh-CN" smtClean="0"/>
              <a:t>15-03-2019</a:t>
            </a:fld>
            <a:endParaRPr lang="en-IN"/>
          </a:p>
        </p:txBody>
      </p:sp>
      <p:sp>
        <p:nvSpPr>
          <p:cNvPr id="8" name="Footer Placeholder 2"/>
          <p:cNvSpPr>
            <a:spLocks noGrp="1"/>
          </p:cNvSpPr>
          <p:nvPr>
            <p:ph type="ftr" sz="quarter" idx="11"/>
          </p:nvPr>
        </p:nvSpPr>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9" name="Slide Number Placeholder 22"/>
          <p:cNvSpPr>
            <a:spLocks noGrp="1"/>
          </p:cNvSpPr>
          <p:nvPr>
            <p:ph type="sldNum" sz="quarter" idx="12"/>
          </p:nvPr>
        </p:nvSpPr>
        <p:spPr/>
        <p:txBody>
          <a:bodyPr/>
          <a:lstStyle>
            <a:lvl1pPr>
              <a:defRPr/>
            </a:lvl1pPr>
          </a:lstStyle>
          <a:p>
            <a:pPr>
              <a:defRPr/>
            </a:pPr>
            <a:fld id="{3B5945FE-D053-4381-BE3C-46539502A164}" type="slidenum">
              <a:rPr lang="en-IN"/>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F3569486-EA3C-4A40-A0D1-38FFAEF4DDBF}" type="datetime1">
              <a:rPr lang="en-IN" altLang="zh-CN" smtClean="0"/>
              <a:t>15-03-2019</a:t>
            </a:fld>
            <a:endParaRPr lang="en-IN"/>
          </a:p>
        </p:txBody>
      </p:sp>
      <p:sp>
        <p:nvSpPr>
          <p:cNvPr id="4" name="Footer Placeholder 2"/>
          <p:cNvSpPr>
            <a:spLocks noGrp="1"/>
          </p:cNvSpPr>
          <p:nvPr>
            <p:ph type="ftr" sz="quarter" idx="11"/>
          </p:nvPr>
        </p:nvSpPr>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5" name="Slide Number Placeholder 22"/>
          <p:cNvSpPr>
            <a:spLocks noGrp="1"/>
          </p:cNvSpPr>
          <p:nvPr>
            <p:ph type="sldNum" sz="quarter" idx="12"/>
          </p:nvPr>
        </p:nvSpPr>
        <p:spPr/>
        <p:txBody>
          <a:bodyPr/>
          <a:lstStyle>
            <a:lvl1pPr>
              <a:defRPr/>
            </a:lvl1pPr>
          </a:lstStyle>
          <a:p>
            <a:pPr>
              <a:defRPr/>
            </a:pPr>
            <a:fld id="{1529B15C-2163-49E2-A97F-910610CA04E7}" type="slidenum">
              <a:rPr lang="en-IN"/>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3-</a:t>
            </a:r>
            <a:fld id="{4248DA20-E73D-4942-BDC0-F184E2497B5A}"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
        <p:nvSpPr>
          <p:cNvPr id="3" name="Footer Placeholder 2"/>
          <p:cNvSpPr>
            <a:spLocks noGrp="1"/>
          </p:cNvSpPr>
          <p:nvPr>
            <p:ph type="ftr" sz="quarter" idx="10"/>
          </p:nvPr>
        </p:nvSpPr>
        <p:spPr>
          <a:xfrm>
            <a:off x="914400" y="6172200"/>
            <a:ext cx="5097463" cy="457200"/>
          </a:xfrm>
        </p:spPr>
        <p:txBody>
          <a:bodyPr/>
          <a:lstStyle>
            <a:lvl1pPr>
              <a:defRPr sz="800" dirty="0" smtClean="0"/>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4" name="Slide Number Placeholder 3"/>
          <p:cNvSpPr>
            <a:spLocks noGrp="1"/>
          </p:cNvSpPr>
          <p:nvPr>
            <p:ph type="sldNum" sz="quarter" idx="11"/>
          </p:nvPr>
        </p:nvSpPr>
        <p:spPr/>
        <p:txBody>
          <a:bodyPr/>
          <a:lstStyle>
            <a:lvl1pPr>
              <a:defRPr/>
            </a:lvl1pPr>
          </a:lstStyle>
          <a:p>
            <a:pPr>
              <a:defRPr/>
            </a:pPr>
            <a:fld id="{1FC24B2C-6DFC-4F37-9678-03542875DC98}" type="slidenum">
              <a:rPr lang="en-IN"/>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fld id="{399C7E1F-29D4-4C9C-99A5-B6BDC126E407}" type="datetime1">
              <a:rPr lang="en-IN" altLang="zh-CN" smtClean="0"/>
              <a:t>15-03-2019</a:t>
            </a:fld>
            <a:endParaRPr lang="en-IN"/>
          </a:p>
        </p:txBody>
      </p:sp>
      <p:sp>
        <p:nvSpPr>
          <p:cNvPr id="8" name="Footer Placeholder 5"/>
          <p:cNvSpPr>
            <a:spLocks noGrp="1"/>
          </p:cNvSpPr>
          <p:nvPr>
            <p:ph type="ftr" sz="quarter" idx="11"/>
          </p:nvPr>
        </p:nvSpPr>
        <p:spPr/>
        <p:txBody>
          <a:bodyPr/>
          <a:lstStyle>
            <a:lvl1pPr>
              <a:defRPr sz="800" dirty="0" smtClean="0"/>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9" name="Slide Number Placeholder 6"/>
          <p:cNvSpPr>
            <a:spLocks noGrp="1"/>
          </p:cNvSpPr>
          <p:nvPr>
            <p:ph type="sldNum" sz="quarter" idx="12"/>
          </p:nvPr>
        </p:nvSpPr>
        <p:spPr/>
        <p:txBody>
          <a:bodyPr/>
          <a:lstStyle>
            <a:lvl1pPr>
              <a:defRPr/>
            </a:lvl1pPr>
          </a:lstStyle>
          <a:p>
            <a:pPr>
              <a:defRPr/>
            </a:pPr>
            <a:fld id="{886A9AA3-3066-49F0-A6A8-0389A9C726E0}" type="slidenum">
              <a:rPr lang="en-IN"/>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F8C1A6E4-A3F4-417D-831A-80BBB49EDFF8}" type="datetime1">
              <a:rPr lang="en-IN" altLang="zh-CN" smtClean="0"/>
              <a:t>15-03-2019</a:t>
            </a:fld>
            <a:endParaRPr lang="en-IN"/>
          </a:p>
        </p:txBody>
      </p:sp>
      <p:sp>
        <p:nvSpPr>
          <p:cNvPr id="9" name="Footer Placeholder 5"/>
          <p:cNvSpPr>
            <a:spLocks noGrp="1"/>
          </p:cNvSpPr>
          <p:nvPr>
            <p:ph type="ftr" sz="quarter" idx="11"/>
          </p:nvPr>
        </p:nvSpPr>
        <p:spPr>
          <a:xfrm>
            <a:off x="914400" y="6172200"/>
            <a:ext cx="3886200" cy="457200"/>
          </a:xfrm>
        </p:spPr>
        <p:txBody>
          <a:bodyPr/>
          <a:lstStyle>
            <a:lvl1pPr>
              <a:defRPr sz="800" dirty="0" smtClean="0"/>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pPr>
              <a:defRPr/>
            </a:pPr>
            <a:fld id="{80AC61A1-0D86-4AB6-BD78-BF2EDC1BB76C}" type="slidenum">
              <a:rPr lang="en-IN"/>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9E14480-D114-4C37-8353-D2DE245C9BFB}" type="datetime1">
              <a:rPr lang="en-IN" altLang="zh-CN" smtClean="0"/>
              <a:t>15-03-2019</a:t>
            </a:fld>
            <a:endParaRPr lang="en-IN"/>
          </a:p>
        </p:txBody>
      </p:sp>
      <p:sp>
        <p:nvSpPr>
          <p:cNvPr id="5" name="Footer Placeholder 4"/>
          <p:cNvSpPr>
            <a:spLocks noGrp="1"/>
          </p:cNvSpPr>
          <p:nvPr>
            <p:ph type="ftr" sz="quarter" idx="11"/>
          </p:nvPr>
        </p:nvSpPr>
        <p:spPr/>
        <p:txBody>
          <a:bodyPr/>
          <a:lstStyle>
            <a:lvl1pPr>
              <a:defRPr sz="800" dirty="0" smtClean="0"/>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6" name="Slide Number Placeholder 5"/>
          <p:cNvSpPr>
            <a:spLocks noGrp="1"/>
          </p:cNvSpPr>
          <p:nvPr>
            <p:ph type="sldNum" sz="quarter" idx="12"/>
          </p:nvPr>
        </p:nvSpPr>
        <p:spPr/>
        <p:txBody>
          <a:bodyPr/>
          <a:lstStyle>
            <a:lvl1pPr>
              <a:defRPr/>
            </a:lvl1pPr>
          </a:lstStyle>
          <a:p>
            <a:pPr>
              <a:defRPr/>
            </a:pPr>
            <a:fld id="{56B58829-CB43-4A19-B86D-B70A551E86BE}" type="slidenum">
              <a:rPr lang="en-IN"/>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E5B844F5-D025-4BF9-979F-06677693E5C1}" type="datetime1">
              <a:rPr lang="en-IN" altLang="zh-CN" smtClean="0"/>
              <a:t>15-03-2019</a:t>
            </a:fld>
            <a:endParaRPr lang="en-IN"/>
          </a:p>
        </p:txBody>
      </p:sp>
      <p:sp>
        <p:nvSpPr>
          <p:cNvPr id="5" name="Footer Placeholder 2"/>
          <p:cNvSpPr>
            <a:spLocks noGrp="1"/>
          </p:cNvSpPr>
          <p:nvPr>
            <p:ph type="ftr" sz="quarter" idx="11"/>
          </p:nvPr>
        </p:nvSpPr>
        <p:spPr/>
        <p:txBody>
          <a:bodyPr/>
          <a:lstStyle>
            <a:lvl1pPr>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6" name="Slide Number Placeholder 22"/>
          <p:cNvSpPr>
            <a:spLocks noGrp="1"/>
          </p:cNvSpPr>
          <p:nvPr>
            <p:ph type="sldNum" sz="quarter" idx="12"/>
          </p:nvPr>
        </p:nvSpPr>
        <p:spPr/>
        <p:txBody>
          <a:bodyPr/>
          <a:lstStyle>
            <a:lvl1pPr>
              <a:defRPr/>
            </a:lvl1pPr>
          </a:lstStyle>
          <a:p>
            <a:pPr>
              <a:defRPr/>
            </a:pPr>
            <a:fld id="{40EA45A7-FD19-44C2-82BF-F4E97C4B4B4B}" type="slidenum">
              <a:rPr lang="en-IN"/>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93CB12D0-6EAA-40BD-87A1-5CAC57130A9C}" type="datetime1">
              <a:rPr lang="en-IN" altLang="zh-CN" smtClean="0"/>
              <a:t>15-03-2019</a:t>
            </a:fld>
            <a:endParaRPr lang="en-IN"/>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smtClean="0">
                <a:solidFill>
                  <a:schemeClr val="tx2"/>
                </a:solidFill>
              </a:defRPr>
            </a:lvl1pPr>
          </a:lstStyle>
          <a:p>
            <a:pPr>
              <a:defRPr/>
            </a:pPr>
            <a:r>
              <a:rPr lang="en-US"/>
              <a:t>© 2014 by McGraw-Hill Education.  This id proprietary material for authorized instructor use. Not authorized for sale or distribution.  This document can't be copied， scanned， duplicated， forwarded， distributed， or posted on websites in part or whole.</a:t>
            </a: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00329706-29CC-45A5-9291-F0E99A73114D}" type="slidenum">
              <a:rPr lang="en-IN"/>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179705" y="2712720"/>
            <a:ext cx="5328920"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3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培训需求评估</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398145" y="-137477"/>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624840" y="1289050"/>
            <a:ext cx="8445500" cy="4924425"/>
          </a:xfrm>
        </p:spPr>
        <p:txBody>
          <a:bodyPr/>
          <a:lstStyle/>
          <a:p>
            <a:pPr marL="396875" indent="-396875">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说明培训需求评估中组织分析、人员分析和任务分析所扮演的角色。</a:t>
            </a:r>
          </a:p>
          <a:p>
            <a:pPr marL="396875" indent="-396875">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掌握培训需求评估的不同方法</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并指出每种方法的优缺点。</a:t>
            </a:r>
          </a:p>
          <a:p>
            <a:pPr marL="396875" indent="-396875">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了解培训需求评估过程中高层管理者、中层管理者和培训者各自关注的重点问题。</a:t>
            </a:r>
          </a:p>
          <a:p>
            <a:pPr marL="396875" indent="-396875">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说明个体特征、工作输入、工作输出、结果和反馈是如何影响绩效和学习的。</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431607" y="-167977"/>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p>
        </p:txBody>
      </p:sp>
      <p:sp>
        <p:nvSpPr>
          <p:cNvPr id="4" name="内容占位符 3"/>
          <p:cNvSpPr>
            <a:spLocks noGrp="1"/>
          </p:cNvSpPr>
          <p:nvPr>
            <p:ph sz="quarter" idx="1"/>
          </p:nvPr>
        </p:nvSpPr>
        <p:spPr>
          <a:xfrm>
            <a:off x="650047" y="1288415"/>
            <a:ext cx="8856984" cy="4572000"/>
          </a:xfrm>
        </p:spPr>
        <p:txBody>
          <a:bodyPr/>
          <a:lstStyle/>
          <a:p>
            <a:pPr>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为雇员接受培训创造条件。</a:t>
            </a:r>
          </a:p>
          <a:p>
            <a:pPr>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了解进行任务分析的步骤。</a:t>
            </a:r>
          </a:p>
          <a:p>
            <a:pPr>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分析有关任务分析的数据</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明确对雇员进行培训的任务。</a:t>
            </a:r>
          </a:p>
          <a:p>
            <a:pPr>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阐释素质模型</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并描述开发素质模型的过程。</a:t>
            </a:r>
          </a:p>
          <a:p>
            <a:pPr>
              <a:buFont typeface="Wingdings" panose="05000000000000000000" charset="0"/>
              <a:buChar char="l"/>
            </a:pPr>
            <a:endParaRPr lang="zh-CN"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456883" y="-145732"/>
            <a:ext cx="8229600" cy="1143000"/>
          </a:xfrm>
        </p:spPr>
        <p:txBody>
          <a:bodyPr/>
          <a:lstStyle/>
          <a:p>
            <a:r>
              <a:rPr lang="zh-CN" altLang="en-US" b="1" dirty="0">
                <a:latin typeface="华文新魏" panose="02010800040101010101" pitchFamily="2" charset="-122"/>
                <a:ea typeface="华文新魏" panose="02010800040101010101" pitchFamily="2" charset="-122"/>
              </a:rPr>
              <a:t>引 言</a:t>
            </a:r>
            <a:endParaRPr lang="en-IN" b="1" dirty="0">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457200" y="1284605"/>
            <a:ext cx="8451850" cy="5229225"/>
          </a:xfrm>
        </p:spPr>
        <p:txBody>
          <a:bodyPr/>
          <a:lstStyle/>
          <a:p>
            <a:pPr>
              <a:lnSpc>
                <a:spcPct val="120000"/>
              </a:lnSpc>
              <a:buFont typeface="Wingdings" panose="05000000000000000000" charset="0"/>
              <a:buChar char="l"/>
            </a:pPr>
            <a:r>
              <a:rPr lang="zh-CN" altLang="zh-CN" sz="2800" dirty="0">
                <a:solidFill>
                  <a:schemeClr val="tx1"/>
                </a:solidFill>
                <a:uFillTx/>
                <a:latin typeface="+mn-ea"/>
                <a:ea typeface="宋体" panose="02010600030101010101" pitchFamily="2" charset="-122"/>
              </a:rPr>
              <a:t>有效的培训实践包括培训设计过程的应用</a:t>
            </a:r>
            <a:r>
              <a:rPr lang="en-US" altLang="zh-CN" sz="2800" dirty="0">
                <a:solidFill>
                  <a:schemeClr val="tx1"/>
                </a:solidFill>
                <a:uFillTx/>
                <a:latin typeface="+mn-ea"/>
                <a:ea typeface="宋体" panose="02010600030101010101" pitchFamily="2" charset="-122"/>
              </a:rPr>
              <a:t>，</a:t>
            </a:r>
            <a:r>
              <a:rPr lang="zh-CN" altLang="zh-CN" sz="2800" dirty="0">
                <a:solidFill>
                  <a:schemeClr val="tx1"/>
                </a:solidFill>
                <a:uFillTx/>
                <a:latin typeface="+mn-ea"/>
                <a:ea typeface="宋体" panose="02010600030101010101" pitchFamily="2" charset="-122"/>
              </a:rPr>
              <a:t>而这个过程又始于需求评估。</a:t>
            </a:r>
          </a:p>
          <a:p>
            <a:pPr>
              <a:lnSpc>
                <a:spcPct val="120000"/>
              </a:lnSpc>
              <a:buFont typeface="Wingdings" panose="05000000000000000000" charset="0"/>
              <a:buChar char="l"/>
            </a:pPr>
            <a:r>
              <a:rPr lang="zh-CN" altLang="zh-CN" sz="2800" dirty="0">
                <a:solidFill>
                  <a:schemeClr val="tx1"/>
                </a:solidFill>
                <a:uFillTx/>
                <a:latin typeface="+mn-ea"/>
                <a:ea typeface="宋体" panose="02010600030101010101" pitchFamily="2" charset="-122"/>
              </a:rPr>
              <a:t>具体的步骤依次为</a:t>
            </a:r>
            <a:r>
              <a:rPr lang="en-US" altLang="zh-CN" sz="2800" dirty="0">
                <a:solidFill>
                  <a:schemeClr val="tx1"/>
                </a:solidFill>
                <a:uFillTx/>
                <a:latin typeface="+mn-ea"/>
                <a:ea typeface="宋体" panose="02010600030101010101" pitchFamily="2" charset="-122"/>
              </a:rPr>
              <a:t>：</a:t>
            </a:r>
          </a:p>
          <a:p>
            <a:pPr lvl="1">
              <a:lnSpc>
                <a:spcPct val="120000"/>
              </a:lnSpc>
              <a:buFont typeface="Wingdings" panose="05000000000000000000" charset="0"/>
              <a:buChar char="l"/>
            </a:pPr>
            <a:r>
              <a:rPr lang="zh-CN" altLang="zh-CN" dirty="0">
                <a:solidFill>
                  <a:schemeClr val="tx1"/>
                </a:solidFill>
                <a:uFillTx/>
                <a:latin typeface="+mn-ea"/>
                <a:ea typeface="宋体" panose="02010600030101010101" pitchFamily="2" charset="-122"/>
              </a:rPr>
              <a:t>保证雇员具有培训的动力并且具备学习所必需的基本技能</a:t>
            </a:r>
          </a:p>
          <a:p>
            <a:pPr lvl="1">
              <a:lnSpc>
                <a:spcPct val="120000"/>
              </a:lnSpc>
              <a:buFont typeface="Wingdings" panose="05000000000000000000" charset="0"/>
              <a:buChar char="l"/>
            </a:pPr>
            <a:r>
              <a:rPr lang="zh-CN" altLang="zh-CN" dirty="0">
                <a:solidFill>
                  <a:schemeClr val="tx1"/>
                </a:solidFill>
                <a:uFillTx/>
                <a:latin typeface="+mn-ea"/>
                <a:ea typeface="宋体" panose="02010600030101010101" pitchFamily="2" charset="-122"/>
              </a:rPr>
              <a:t>创造一个积极的学习环境</a:t>
            </a:r>
          </a:p>
          <a:p>
            <a:pPr lvl="1">
              <a:lnSpc>
                <a:spcPct val="120000"/>
              </a:lnSpc>
              <a:buFont typeface="Wingdings" panose="05000000000000000000" charset="0"/>
              <a:buChar char="l"/>
            </a:pPr>
            <a:r>
              <a:rPr lang="zh-CN" altLang="zh-CN" dirty="0">
                <a:solidFill>
                  <a:schemeClr val="tx1"/>
                </a:solidFill>
                <a:uFillTx/>
                <a:latin typeface="+mn-ea"/>
                <a:ea typeface="宋体" panose="02010600030101010101" pitchFamily="2" charset="-122"/>
              </a:rPr>
              <a:t>保证受训者能将培训中所学的技能应用于工作</a:t>
            </a:r>
          </a:p>
          <a:p>
            <a:pPr lvl="1">
              <a:lnSpc>
                <a:spcPct val="120000"/>
              </a:lnSpc>
              <a:buFont typeface="Wingdings" panose="05000000000000000000" charset="0"/>
              <a:buChar char="l"/>
            </a:pPr>
            <a:r>
              <a:rPr lang="zh-CN" altLang="zh-CN" dirty="0">
                <a:solidFill>
                  <a:schemeClr val="tx1"/>
                </a:solidFill>
                <a:uFillTx/>
                <a:latin typeface="+mn-ea"/>
                <a:ea typeface="宋体" panose="02010600030101010101" pitchFamily="2" charset="-122"/>
              </a:rPr>
              <a:t>选择培训方法</a:t>
            </a:r>
            <a:r>
              <a:rPr lang="en-US" altLang="zh-CN" dirty="0">
                <a:solidFill>
                  <a:schemeClr val="tx1"/>
                </a:solidFill>
                <a:uFillTx/>
                <a:latin typeface="+mn-ea"/>
                <a:ea typeface="宋体" panose="02010600030101010101" pitchFamily="2" charset="-122"/>
              </a:rPr>
              <a:t>，</a:t>
            </a:r>
            <a:r>
              <a:rPr lang="zh-CN" altLang="zh-CN" dirty="0">
                <a:solidFill>
                  <a:schemeClr val="tx1"/>
                </a:solidFill>
                <a:uFillTx/>
                <a:latin typeface="+mn-ea"/>
                <a:ea typeface="宋体" panose="02010600030101010101" pitchFamily="2" charset="-122"/>
              </a:rPr>
              <a:t>评估培训是否取得了期望的成果</a:t>
            </a:r>
          </a:p>
          <a:p>
            <a:pPr>
              <a:lnSpc>
                <a:spcPct val="120000"/>
              </a:lnSpc>
              <a:buFont typeface="Wingdings" panose="05000000000000000000" charset="0"/>
              <a:buChar char="l"/>
            </a:pPr>
            <a:r>
              <a:rPr lang="zh-CN" altLang="zh-CN" sz="2800" b="1" dirty="0">
                <a:solidFill>
                  <a:schemeClr val="tx1"/>
                </a:solidFill>
                <a:uFillTx/>
                <a:latin typeface="+mn-ea"/>
                <a:ea typeface="宋体" panose="02010600030101010101" pitchFamily="2" charset="-122"/>
              </a:rPr>
              <a:t>需求评估</a:t>
            </a:r>
            <a:r>
              <a:rPr lang="zh-CN" altLang="en-US" sz="2800" dirty="0">
                <a:solidFill>
                  <a:schemeClr val="tx1"/>
                </a:solidFill>
                <a:uFillTx/>
                <a:latin typeface="+mn-ea"/>
                <a:ea typeface="宋体" panose="02010600030101010101" pitchFamily="2" charset="-122"/>
              </a:rPr>
              <a:t>：</a:t>
            </a:r>
            <a:r>
              <a:rPr lang="zh-CN" altLang="zh-CN" sz="2800" dirty="0">
                <a:solidFill>
                  <a:schemeClr val="tx1"/>
                </a:solidFill>
                <a:uFillTx/>
                <a:latin typeface="+mn-ea"/>
                <a:ea typeface="宋体" panose="02010600030101010101" pitchFamily="2" charset="-122"/>
              </a:rPr>
              <a:t>用来确定培训是否必要的过程</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idx="4294967295"/>
          </p:nvPr>
        </p:nvSpPr>
        <p:spPr>
          <a:xfrm>
            <a:off x="457483" y="-167595"/>
            <a:ext cx="8229600" cy="1143000"/>
          </a:xfrm>
        </p:spPr>
        <p:txBody>
          <a:bodyPr/>
          <a:lstStyle/>
          <a:p>
            <a:r>
              <a:rPr lang="zh-CN" altLang="en-US" b="1" dirty="0">
                <a:latin typeface="华文新魏" panose="02010800040101010101" pitchFamily="2" charset="-122"/>
                <a:ea typeface="华文新魏" panose="02010800040101010101" pitchFamily="2" charset="-122"/>
              </a:rPr>
              <a:t>引 言</a:t>
            </a:r>
            <a:endParaRPr lang="en-IN" b="1" dirty="0">
              <a:latin typeface="华文新魏" panose="02010800040101010101" pitchFamily="2" charset="-122"/>
              <a:ea typeface="华文新魏" panose="02010800040101010101" pitchFamily="2" charset="-122"/>
            </a:endParaRPr>
          </a:p>
        </p:txBody>
      </p:sp>
      <p:sp>
        <p:nvSpPr>
          <p:cNvPr id="23554" name="Content Placeholder 2"/>
          <p:cNvSpPr>
            <a:spLocks noGrp="1"/>
          </p:cNvSpPr>
          <p:nvPr>
            <p:ph idx="4294967295"/>
          </p:nvPr>
        </p:nvSpPr>
        <p:spPr>
          <a:xfrm>
            <a:off x="457200" y="1251585"/>
            <a:ext cx="8463915" cy="5400675"/>
          </a:xfrm>
        </p:spPr>
        <p:txBody>
          <a:bodyPr/>
          <a:lstStyle/>
          <a:p>
            <a:pPr marL="362585" indent="-362585">
              <a:lnSpc>
                <a:spcPct val="120000"/>
              </a:lnSpc>
              <a:buFont typeface="Wingdings" panose="05000000000000000000" charset="0"/>
              <a:buChar char="l"/>
            </a:pPr>
            <a:r>
              <a:rPr lang="zh-CN" altLang="en-US" sz="2800" b="1" dirty="0">
                <a:solidFill>
                  <a:schemeClr val="tx1"/>
                </a:solidFill>
                <a:uFillTx/>
                <a:latin typeface="+mn-ea"/>
                <a:ea typeface="宋体" panose="02010600030101010101" pitchFamily="2" charset="-122"/>
              </a:rPr>
              <a:t>包括</a:t>
            </a:r>
          </a:p>
          <a:p>
            <a:pPr lvl="1">
              <a:lnSpc>
                <a:spcPct val="120000"/>
              </a:lnSpc>
            </a:pPr>
            <a:r>
              <a:rPr lang="zh-CN" altLang="zh-CN" sz="2800" b="1" dirty="0">
                <a:solidFill>
                  <a:schemeClr val="tx1"/>
                </a:solidFill>
                <a:uFillTx/>
                <a:latin typeface="+mn-ea"/>
                <a:ea typeface="宋体" panose="02010600030101010101" pitchFamily="2" charset="-122"/>
              </a:rPr>
              <a:t>组织分析</a:t>
            </a:r>
            <a:r>
              <a:rPr lang="zh-CN" altLang="en-US" sz="2800" dirty="0">
                <a:solidFill>
                  <a:schemeClr val="tx1"/>
                </a:solidFill>
                <a:uFillTx/>
                <a:latin typeface="+mn-ea"/>
                <a:ea typeface="宋体" panose="02010600030101010101" pitchFamily="2" charset="-122"/>
              </a:rPr>
              <a:t>：</a:t>
            </a:r>
            <a:r>
              <a:rPr lang="zh-CN" altLang="zh-CN" sz="2800" dirty="0">
                <a:solidFill>
                  <a:schemeClr val="tx1"/>
                </a:solidFill>
                <a:uFillTx/>
                <a:latin typeface="+mn-ea"/>
                <a:ea typeface="宋体" panose="02010600030101010101" pitchFamily="2" charset="-122"/>
              </a:rPr>
              <a:t>在给定公司经营战略、培训可利用的资源以及管理者和同事对培训活动的支持的条件下</a:t>
            </a:r>
            <a:r>
              <a:rPr lang="en-US" altLang="zh-CN" sz="2800" dirty="0">
                <a:solidFill>
                  <a:schemeClr val="tx1"/>
                </a:solidFill>
                <a:uFillTx/>
                <a:latin typeface="+mn-ea"/>
                <a:ea typeface="宋体" panose="02010600030101010101" pitchFamily="2" charset="-122"/>
              </a:rPr>
              <a:t>，</a:t>
            </a:r>
            <a:r>
              <a:rPr lang="zh-CN" altLang="zh-CN" sz="2800" dirty="0">
                <a:solidFill>
                  <a:schemeClr val="tx1"/>
                </a:solidFill>
                <a:uFillTx/>
                <a:latin typeface="+mn-ea"/>
                <a:ea typeface="宋体" panose="02010600030101010101" pitchFamily="2" charset="-122"/>
              </a:rPr>
              <a:t>确定相应的培训。</a:t>
            </a:r>
          </a:p>
          <a:p>
            <a:pPr lvl="1">
              <a:lnSpc>
                <a:spcPct val="120000"/>
              </a:lnSpc>
            </a:pPr>
            <a:r>
              <a:rPr lang="zh-CN" altLang="zh-CN" sz="2800" b="1" dirty="0">
                <a:solidFill>
                  <a:schemeClr val="tx1"/>
                </a:solidFill>
                <a:uFillTx/>
                <a:latin typeface="+mn-ea"/>
                <a:ea typeface="宋体" panose="02010600030101010101" pitchFamily="2" charset="-122"/>
              </a:rPr>
              <a:t>人员分析</a:t>
            </a:r>
            <a:r>
              <a:rPr lang="zh-CN" altLang="en-US" sz="2800" dirty="0">
                <a:solidFill>
                  <a:schemeClr val="tx1"/>
                </a:solidFill>
                <a:uFillTx/>
                <a:latin typeface="+mn-ea"/>
                <a:ea typeface="宋体" panose="02010600030101010101" pitchFamily="2" charset="-122"/>
              </a:rPr>
              <a:t>：</a:t>
            </a:r>
          </a:p>
          <a:p>
            <a:pPr lvl="2">
              <a:lnSpc>
                <a:spcPct val="120000"/>
              </a:lnSpc>
              <a:buFont typeface="Wingdings" panose="05000000000000000000" charset="0"/>
              <a:buChar char="l"/>
            </a:pPr>
            <a:r>
              <a:rPr lang="zh-CN" altLang="zh-CN" sz="2400" dirty="0">
                <a:solidFill>
                  <a:schemeClr val="tx1"/>
                </a:solidFill>
                <a:uFillTx/>
                <a:latin typeface="+mn-ea"/>
                <a:ea typeface="宋体" panose="02010600030101010101" pitchFamily="2" charset="-122"/>
              </a:rPr>
              <a:t>弄清工作绩效差的原因是知识、技能、能力的欠缺</a:t>
            </a:r>
            <a:r>
              <a:rPr lang="en-US" altLang="zh-CN" sz="2400" dirty="0">
                <a:solidFill>
                  <a:schemeClr val="tx1"/>
                </a:solidFill>
                <a:uFillTx/>
                <a:latin typeface="+mn-ea"/>
                <a:ea typeface="宋体" panose="02010600030101010101" pitchFamily="2" charset="-122"/>
              </a:rPr>
              <a:t>（</a:t>
            </a:r>
            <a:r>
              <a:rPr lang="zh-CN" altLang="zh-CN" sz="2400" dirty="0">
                <a:solidFill>
                  <a:schemeClr val="tx1"/>
                </a:solidFill>
                <a:uFillTx/>
                <a:latin typeface="+mn-ea"/>
                <a:ea typeface="宋体" panose="02010600030101010101" pitchFamily="2" charset="-122"/>
              </a:rPr>
              <a:t>与培训有关的事宜</a:t>
            </a:r>
            <a:r>
              <a:rPr lang="en-US" altLang="zh-CN" sz="2400" dirty="0">
                <a:solidFill>
                  <a:schemeClr val="tx1"/>
                </a:solidFill>
                <a:uFillTx/>
                <a:latin typeface="+mn-ea"/>
                <a:ea typeface="宋体" panose="02010600030101010101" pitchFamily="2" charset="-122"/>
              </a:rPr>
              <a:t>），</a:t>
            </a:r>
            <a:r>
              <a:rPr lang="zh-CN" altLang="zh-CN" sz="2400" dirty="0">
                <a:solidFill>
                  <a:schemeClr val="tx1"/>
                </a:solidFill>
                <a:uFillTx/>
                <a:latin typeface="+mn-ea"/>
                <a:ea typeface="宋体" panose="02010600030101010101" pitchFamily="2" charset="-122"/>
              </a:rPr>
              <a:t>还是个人动机或工作设计方面的问题</a:t>
            </a:r>
          </a:p>
          <a:p>
            <a:pPr lvl="2">
              <a:lnSpc>
                <a:spcPct val="120000"/>
              </a:lnSpc>
              <a:buFont typeface="Wingdings" panose="05000000000000000000" charset="0"/>
              <a:buChar char="l"/>
            </a:pPr>
            <a:r>
              <a:rPr lang="zh-CN" altLang="zh-CN" sz="2400" dirty="0">
                <a:solidFill>
                  <a:schemeClr val="tx1"/>
                </a:solidFill>
                <a:uFillTx/>
                <a:latin typeface="+mn-ea"/>
                <a:ea typeface="宋体" panose="02010600030101010101" pitchFamily="2" charset="-122"/>
              </a:rPr>
              <a:t>明确谁需要接受培训</a:t>
            </a:r>
          </a:p>
          <a:p>
            <a:pPr lvl="2">
              <a:lnSpc>
                <a:spcPct val="120000"/>
              </a:lnSpc>
              <a:buFont typeface="Wingdings" panose="05000000000000000000" charset="0"/>
              <a:buChar char="l"/>
            </a:pPr>
            <a:r>
              <a:rPr lang="zh-CN" altLang="zh-CN" sz="2400" dirty="0">
                <a:solidFill>
                  <a:schemeClr val="tx1"/>
                </a:solidFill>
                <a:uFillTx/>
                <a:latin typeface="+mn-ea"/>
                <a:ea typeface="宋体" panose="02010600030101010101" pitchFamily="2" charset="-122"/>
              </a:rPr>
              <a:t>让雇员做好受训准备</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idx="4294967295"/>
          </p:nvPr>
        </p:nvSpPr>
        <p:spPr>
          <a:xfrm>
            <a:off x="457200" y="-103187"/>
            <a:ext cx="8229600" cy="1143000"/>
          </a:xfrm>
        </p:spPr>
        <p:txBody>
          <a:bodyPr/>
          <a:lstStyle/>
          <a:p>
            <a:r>
              <a:rPr lang="zh-CN" altLang="en-US" b="1" dirty="0">
                <a:latin typeface="华文新魏" panose="02010800040101010101" pitchFamily="2" charset="-122"/>
                <a:ea typeface="华文新魏" panose="02010800040101010101" pitchFamily="2" charset="-122"/>
              </a:rPr>
              <a:t>引 言</a:t>
            </a:r>
            <a:endParaRPr lang="en-IN" b="1" dirty="0">
              <a:latin typeface="华文新魏" panose="02010800040101010101" pitchFamily="2" charset="-122"/>
              <a:ea typeface="华文新魏" panose="02010800040101010101" pitchFamily="2" charset="-122"/>
            </a:endParaRPr>
          </a:p>
        </p:txBody>
      </p:sp>
      <p:sp>
        <p:nvSpPr>
          <p:cNvPr id="25602" name="Content Placeholder 2"/>
          <p:cNvSpPr>
            <a:spLocks noGrp="1"/>
          </p:cNvSpPr>
          <p:nvPr>
            <p:ph idx="4294967295"/>
          </p:nvPr>
        </p:nvSpPr>
        <p:spPr>
          <a:xfrm>
            <a:off x="457260" y="1322983"/>
            <a:ext cx="8229600" cy="4924425"/>
          </a:xfrm>
        </p:spPr>
        <p:txBody>
          <a:bodyPr/>
          <a:lstStyle/>
          <a:p>
            <a:pPr marL="730250" indent="-457200">
              <a:lnSpc>
                <a:spcPct val="120000"/>
              </a:lnSpc>
              <a:buFont typeface="Wingdings" panose="05000000000000000000" charset="0"/>
              <a:buChar char="l"/>
            </a:pPr>
            <a:r>
              <a:rPr lang="zh-CN" altLang="zh-CN" sz="2800" b="1" dirty="0">
                <a:solidFill>
                  <a:schemeClr val="tx1"/>
                </a:solidFill>
                <a:uFillTx/>
                <a:latin typeface="+mn-ea"/>
                <a:ea typeface="宋体" panose="02010600030101010101" pitchFamily="2" charset="-122"/>
              </a:rPr>
              <a:t>任务分析</a:t>
            </a:r>
          </a:p>
          <a:p>
            <a:pPr marL="287020" indent="495935" defTabSz="0">
              <a:lnSpc>
                <a:spcPct val="120000"/>
              </a:lnSpc>
              <a:buNone/>
              <a:tabLst>
                <a:tab pos="89535" algn="l"/>
              </a:tabLst>
            </a:pPr>
            <a:r>
              <a:rPr lang="zh-CN" altLang="zh-CN" sz="2800" dirty="0">
                <a:solidFill>
                  <a:schemeClr val="tx1"/>
                </a:solidFill>
                <a:uFillTx/>
                <a:latin typeface="+mn-ea"/>
                <a:ea typeface="宋体" panose="02010600030101010101" pitchFamily="2" charset="-122"/>
              </a:rPr>
              <a:t>确定重要的任务</a:t>
            </a:r>
            <a:r>
              <a:rPr lang="en-US" altLang="zh-CN" sz="2800" dirty="0">
                <a:solidFill>
                  <a:schemeClr val="tx1"/>
                </a:solidFill>
                <a:uFillTx/>
                <a:latin typeface="+mn-ea"/>
                <a:ea typeface="宋体" panose="02010600030101010101" pitchFamily="2" charset="-122"/>
              </a:rPr>
              <a:t>，</a:t>
            </a:r>
            <a:r>
              <a:rPr lang="zh-CN" altLang="zh-CN" sz="2800" dirty="0">
                <a:solidFill>
                  <a:schemeClr val="tx1"/>
                </a:solidFill>
                <a:uFillTx/>
                <a:latin typeface="+mn-ea"/>
                <a:ea typeface="宋体" panose="02010600030101010101" pitchFamily="2" charset="-122"/>
              </a:rPr>
              <a:t>以及需要在培训中强调的雇员完成任务所需的知识、技能和行为方式。</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389573" y="-163512"/>
            <a:ext cx="8229600" cy="1143000"/>
          </a:xfrm>
        </p:spPr>
        <p:txBody>
          <a:bodyPr/>
          <a:lstStyle/>
          <a:p>
            <a:r>
              <a:rPr lang="zh-CN" altLang="zh-CN" b="1" dirty="0">
                <a:latin typeface="华文新魏" panose="02010800040101010101" pitchFamily="2" charset="-122"/>
                <a:ea typeface="华文新魏" panose="02010800040101010101" pitchFamily="2" charset="-122"/>
              </a:rPr>
              <a:t>为什么培训需求评估是必要的</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389890" y="1300480"/>
            <a:ext cx="8648700" cy="4924425"/>
          </a:xfrm>
        </p:spPr>
        <p:txBody>
          <a:bodyPr/>
          <a:lstStyle/>
          <a:p>
            <a:pPr marL="730250" indent="-457200" eaLnBrk="1" latinLnBrk="0" hangingPunct="1">
              <a:lnSpc>
                <a:spcPct val="120000"/>
              </a:lnSpc>
              <a:spcBef>
                <a:spcPts val="500"/>
              </a:spcBef>
              <a:spcAft>
                <a:spcPts val="600"/>
              </a:spcAft>
              <a:buFont typeface="Wingdings" panose="05000000000000000000" charset="0"/>
              <a:buChar char="l"/>
            </a:pPr>
            <a:r>
              <a:rPr lang="zh-CN" altLang="zh-CN" sz="2800" dirty="0">
                <a:latin typeface="+mn-ea"/>
              </a:rPr>
              <a:t>培训会被错误地当作解决绩效问题的措施</a:t>
            </a:r>
            <a:r>
              <a:rPr lang="en-US" altLang="zh-CN" sz="2800" dirty="0">
                <a:latin typeface="+mn-ea"/>
              </a:rPr>
              <a:t>（</a:t>
            </a:r>
            <a:r>
              <a:rPr lang="zh-CN" altLang="zh-CN" sz="2800" dirty="0">
                <a:latin typeface="+mn-ea"/>
              </a:rPr>
              <a:t>但是</a:t>
            </a:r>
            <a:r>
              <a:rPr lang="en-US" altLang="zh-CN" sz="2800" dirty="0">
                <a:latin typeface="+mn-ea"/>
              </a:rPr>
              <a:t>，</a:t>
            </a:r>
            <a:r>
              <a:rPr lang="zh-CN" altLang="zh-CN" sz="2800" dirty="0">
                <a:latin typeface="+mn-ea"/>
              </a:rPr>
              <a:t>解决绩效问题实际上要解决的是雇员的动力、工作设计或就绩效期望进行更好的沟通等问题</a:t>
            </a:r>
            <a:r>
              <a:rPr lang="en-US" altLang="zh-CN" sz="2800" dirty="0">
                <a:latin typeface="+mn-ea"/>
              </a:rPr>
              <a:t>）</a:t>
            </a:r>
            <a:r>
              <a:rPr lang="zh-CN" altLang="zh-CN" sz="2800" dirty="0">
                <a:latin typeface="+mn-ea"/>
              </a:rPr>
              <a:t>。</a:t>
            </a:r>
          </a:p>
          <a:p>
            <a:pPr marL="730250" indent="-457200" eaLnBrk="1" latinLnBrk="0" hangingPunct="1">
              <a:lnSpc>
                <a:spcPct val="120000"/>
              </a:lnSpc>
              <a:spcBef>
                <a:spcPts val="500"/>
              </a:spcBef>
              <a:spcAft>
                <a:spcPts val="600"/>
              </a:spcAft>
              <a:buFont typeface="Wingdings" panose="05000000000000000000" charset="0"/>
              <a:buChar char="l"/>
            </a:pPr>
            <a:r>
              <a:rPr lang="zh-CN" altLang="zh-CN" sz="2800" dirty="0">
                <a:latin typeface="+mn-ea"/>
              </a:rPr>
              <a:t>培训项目可能使用错误的内容、目标或方法。</a:t>
            </a:r>
          </a:p>
          <a:p>
            <a:pPr marL="730250" indent="-457200" eaLnBrk="1" latinLnBrk="0" hangingPunct="1">
              <a:lnSpc>
                <a:spcPct val="120000"/>
              </a:lnSpc>
              <a:spcBef>
                <a:spcPts val="500"/>
              </a:spcBef>
              <a:spcAft>
                <a:spcPts val="600"/>
              </a:spcAft>
              <a:buFont typeface="Wingdings" panose="05000000000000000000" charset="0"/>
              <a:buChar char="l"/>
            </a:pPr>
            <a:r>
              <a:rPr lang="zh-CN" altLang="zh-CN" sz="2800" dirty="0">
                <a:latin typeface="+mn-ea"/>
              </a:rPr>
              <a:t>那些不具备培训所需的基本或必要技能以及学习自信心的受训者会被要求参与培训项目。</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idx="4294967295"/>
          </p:nvPr>
        </p:nvSpPr>
        <p:spPr>
          <a:xfrm>
            <a:off x="421005" y="-170497"/>
            <a:ext cx="8229600" cy="1143000"/>
          </a:xfrm>
        </p:spPr>
        <p:txBody>
          <a:bodyPr/>
          <a:lstStyle/>
          <a:p>
            <a:r>
              <a:rPr lang="zh-CN" altLang="zh-CN" b="1" dirty="0">
                <a:latin typeface="华文新魏" panose="02010800040101010101" pitchFamily="2" charset="-122"/>
                <a:ea typeface="华文新魏" panose="02010800040101010101" pitchFamily="2" charset="-122"/>
              </a:rPr>
              <a:t>为什么培训需求评估是必要的</a:t>
            </a:r>
            <a:endParaRPr lang="en-IN" b="1" dirty="0">
              <a:latin typeface="华文新魏" panose="02010800040101010101" pitchFamily="2" charset="-122"/>
              <a:ea typeface="华文新魏" panose="02010800040101010101" pitchFamily="2" charset="-122"/>
            </a:endParaRPr>
          </a:p>
        </p:txBody>
      </p:sp>
      <p:sp>
        <p:nvSpPr>
          <p:cNvPr id="29698" name="Content Placeholder 2"/>
          <p:cNvSpPr>
            <a:spLocks noGrp="1"/>
          </p:cNvSpPr>
          <p:nvPr>
            <p:ph idx="4294967295"/>
          </p:nvPr>
        </p:nvSpPr>
        <p:spPr>
          <a:xfrm>
            <a:off x="368300" y="1322070"/>
            <a:ext cx="8714105" cy="4924425"/>
          </a:xfrm>
        </p:spPr>
        <p:txBody>
          <a:bodyPr/>
          <a:lstStyle/>
          <a:p>
            <a:pPr marL="730250" indent="-457200">
              <a:lnSpc>
                <a:spcPct val="120000"/>
              </a:lnSpc>
              <a:buFont typeface="Wingdings" panose="05000000000000000000" charset="0"/>
              <a:buChar char="l"/>
            </a:pPr>
            <a:r>
              <a:rPr lang="zh-CN" altLang="zh-CN" sz="2800" dirty="0"/>
              <a:t>培训传授的不是期望的学习、行为改变或公司期望的财务结果。</a:t>
            </a:r>
          </a:p>
          <a:p>
            <a:pPr marL="730250" indent="-457200">
              <a:lnSpc>
                <a:spcPct val="120000"/>
              </a:lnSpc>
              <a:buFont typeface="Wingdings" panose="05000000000000000000" charset="0"/>
              <a:buChar char="l"/>
            </a:pPr>
            <a:r>
              <a:rPr lang="zh-CN" altLang="zh-CN" sz="2800" dirty="0"/>
              <a:t>在与公司经营战略无关的培训项目上浪费资金。</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33477" y="127169"/>
            <a:ext cx="9120708" cy="1512168"/>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3—1</a:t>
            </a:r>
            <a:r>
              <a:rPr lang="zh-CN" altLang="zh-CN" b="1" dirty="0">
                <a:latin typeface="华文新魏" panose="02010800040101010101" pitchFamily="2" charset="-122"/>
                <a:ea typeface="华文新魏" panose="02010800040101010101" pitchFamily="2" charset="-122"/>
              </a:rPr>
              <a:t>　培训需求评估的原因和结果</a:t>
            </a:r>
            <a:br>
              <a:rPr lang="zh-CN" altLang="zh-CN" dirty="0"/>
            </a:br>
            <a:endParaRPr lang="zh-CN" altLang="en-US" dirty="0"/>
          </a:p>
        </p:txBody>
      </p:sp>
      <p:pic>
        <p:nvPicPr>
          <p:cNvPr id="4" name="3-1.EPS" descr="id:2147497716;FounderCES"/>
          <p:cNvPicPr>
            <a:picLocks noGrp="1"/>
          </p:cNvPicPr>
          <p:nvPr>
            <p:ph sz="quarter" idx="1"/>
          </p:nvPr>
        </p:nvPicPr>
        <p:blipFill>
          <a:blip r:embed="rId2"/>
          <a:stretch>
            <a:fillRect/>
          </a:stretch>
        </p:blipFill>
        <p:spPr>
          <a:xfrm>
            <a:off x="0" y="1437788"/>
            <a:ext cx="9144000" cy="475600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107504" y="64453"/>
            <a:ext cx="9036496" cy="2074242"/>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3—1</a:t>
            </a:r>
            <a:r>
              <a:rPr lang="zh-CN" altLang="zh-CN" b="1" dirty="0">
                <a:latin typeface="华文新魏" panose="02010800040101010101" pitchFamily="2" charset="-122"/>
                <a:ea typeface="华文新魏" panose="02010800040101010101" pitchFamily="2" charset="-122"/>
              </a:rPr>
              <a:t>高层、中层管理者及培训者在培训需求评估中关注的重点</a:t>
            </a:r>
            <a:br>
              <a:rPr lang="zh-CN" altLang="zh-CN" dirty="0"/>
            </a:br>
            <a:endParaRPr lang="zh-CN" altLang="en-US" dirty="0"/>
          </a:p>
        </p:txBody>
      </p:sp>
      <p:graphicFrame>
        <p:nvGraphicFramePr>
          <p:cNvPr id="7" name="表格 6"/>
          <p:cNvGraphicFramePr>
            <a:graphicFrameLocks noGrp="1"/>
          </p:cNvGraphicFramePr>
          <p:nvPr/>
        </p:nvGraphicFramePr>
        <p:xfrm>
          <a:off x="108000" y="1730161"/>
          <a:ext cx="9036000" cy="5010364"/>
        </p:xfrm>
        <a:graphic>
          <a:graphicData uri="http://schemas.openxmlformats.org/drawingml/2006/table">
            <a:tbl>
              <a:tblPr firstRow="1" firstCol="1" bandRow="1">
                <a:tableStyleId>{5C22544A-7EE6-4342-B048-85BDC9FD1C3A}</a:tableStyleId>
              </a:tblPr>
              <a:tblGrid>
                <a:gridCol w="910196">
                  <a:extLst>
                    <a:ext uri="{9D8B030D-6E8A-4147-A177-3AD203B41FA5}">
                      <a16:colId xmlns:a16="http://schemas.microsoft.com/office/drawing/2014/main" val="20000"/>
                    </a:ext>
                  </a:extLst>
                </a:gridCol>
                <a:gridCol w="2297476">
                  <a:extLst>
                    <a:ext uri="{9D8B030D-6E8A-4147-A177-3AD203B41FA5}">
                      <a16:colId xmlns:a16="http://schemas.microsoft.com/office/drawing/2014/main" val="20001"/>
                    </a:ext>
                  </a:extLst>
                </a:gridCol>
                <a:gridCol w="2298573">
                  <a:extLst>
                    <a:ext uri="{9D8B030D-6E8A-4147-A177-3AD203B41FA5}">
                      <a16:colId xmlns:a16="http://schemas.microsoft.com/office/drawing/2014/main" val="20002"/>
                    </a:ext>
                  </a:extLst>
                </a:gridCol>
                <a:gridCol w="3529755">
                  <a:extLst>
                    <a:ext uri="{9D8B030D-6E8A-4147-A177-3AD203B41FA5}">
                      <a16:colId xmlns:a16="http://schemas.microsoft.com/office/drawing/2014/main" val="20003"/>
                    </a:ext>
                  </a:extLst>
                </a:gridCol>
              </a:tblGrid>
              <a:tr h="484428">
                <a:tc>
                  <a:txBody>
                    <a:bodyPr/>
                    <a:lstStyle/>
                    <a:p>
                      <a:pPr algn="ctr">
                        <a:lnSpc>
                          <a:spcPct val="110000"/>
                        </a:lnSpc>
                        <a:spcAft>
                          <a:spcPts val="0"/>
                        </a:spcAft>
                      </a:pPr>
                      <a:r>
                        <a:rPr lang="en-US" sz="2000" dirty="0">
                          <a:effectLst/>
                          <a:latin typeface="+mn-ea"/>
                          <a:ea typeface="+mn-ea"/>
                        </a:rPr>
                        <a:t> </a:t>
                      </a:r>
                      <a:endParaRPr lang="zh-CN" sz="20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2000" dirty="0">
                          <a:effectLst/>
                          <a:latin typeface="+mn-ea"/>
                          <a:ea typeface="+mn-ea"/>
                        </a:rPr>
                        <a:t>高层管理者</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zh-CN" sz="2000" dirty="0">
                          <a:effectLst/>
                          <a:latin typeface="+mn-ea"/>
                          <a:ea typeface="+mn-ea"/>
                        </a:rPr>
                        <a:t>中层管理者</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zh-CN" sz="2000">
                          <a:effectLst/>
                          <a:latin typeface="+mn-ea"/>
                          <a:ea typeface="+mn-ea"/>
                        </a:rPr>
                        <a:t>培训者</a:t>
                      </a:r>
                      <a:endParaRPr lang="zh-CN" sz="20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1424768">
                <a:tc>
                  <a:txBody>
                    <a:bodyPr/>
                    <a:lstStyle/>
                    <a:p>
                      <a:pPr algn="ctr">
                        <a:lnSpc>
                          <a:spcPct val="110000"/>
                        </a:lnSpc>
                        <a:spcAft>
                          <a:spcPts val="0"/>
                        </a:spcAft>
                      </a:pPr>
                      <a:r>
                        <a:rPr lang="zh-CN" sz="2000">
                          <a:effectLst/>
                          <a:latin typeface="+mn-ea"/>
                          <a:ea typeface="+mn-ea"/>
                        </a:rPr>
                        <a:t>人员分析</a:t>
                      </a:r>
                      <a:endParaRPr lang="zh-CN" sz="20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2000" dirty="0">
                          <a:effectLst/>
                          <a:latin typeface="+mn-ea"/>
                          <a:ea typeface="+mn-ea"/>
                        </a:rPr>
                        <a:t>哪些职能部门和经营单位需要培训</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2000">
                          <a:effectLst/>
                          <a:latin typeface="+mn-ea"/>
                          <a:ea typeface="+mn-ea"/>
                        </a:rPr>
                        <a:t>哪些人需要接受培训</a:t>
                      </a:r>
                      <a:r>
                        <a:rPr lang="en-US" sz="2000">
                          <a:effectLst/>
                          <a:latin typeface="+mn-ea"/>
                          <a:ea typeface="+mn-ea"/>
                        </a:rPr>
                        <a:t>，</a:t>
                      </a:r>
                      <a:r>
                        <a:rPr lang="zh-CN" sz="2000">
                          <a:effectLst/>
                          <a:latin typeface="+mn-ea"/>
                          <a:ea typeface="+mn-ea"/>
                        </a:rPr>
                        <a:t>是管理者、专业人员</a:t>
                      </a:r>
                      <a:r>
                        <a:rPr lang="en-US" sz="2000">
                          <a:effectLst/>
                          <a:latin typeface="+mn-ea"/>
                          <a:ea typeface="+mn-ea"/>
                        </a:rPr>
                        <a:t>，</a:t>
                      </a:r>
                      <a:r>
                        <a:rPr lang="zh-CN" sz="2000">
                          <a:effectLst/>
                          <a:latin typeface="+mn-ea"/>
                          <a:ea typeface="+mn-ea"/>
                        </a:rPr>
                        <a:t>还是核心雇员</a:t>
                      </a:r>
                      <a:r>
                        <a:rPr lang="en-US" sz="2000">
                          <a:effectLst/>
                          <a:latin typeface="+mn-ea"/>
                          <a:ea typeface="+mn-ea"/>
                        </a:rPr>
                        <a:t>？</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2000" dirty="0">
                          <a:effectLst/>
                          <a:latin typeface="+mn-ea"/>
                          <a:ea typeface="+mn-ea"/>
                        </a:rPr>
                        <a:t>我怎样确定需要培训的雇员</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424768">
                <a:tc>
                  <a:txBody>
                    <a:bodyPr/>
                    <a:lstStyle/>
                    <a:p>
                      <a:pPr algn="ctr">
                        <a:lnSpc>
                          <a:spcPct val="110000"/>
                        </a:lnSpc>
                        <a:spcAft>
                          <a:spcPts val="0"/>
                        </a:spcAft>
                      </a:pPr>
                      <a:r>
                        <a:rPr lang="zh-CN" sz="2000">
                          <a:effectLst/>
                          <a:latin typeface="+mn-ea"/>
                          <a:ea typeface="+mn-ea"/>
                        </a:rPr>
                        <a:t>任务分析</a:t>
                      </a:r>
                      <a:endParaRPr lang="zh-CN" sz="20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2000" dirty="0">
                          <a:effectLst/>
                          <a:latin typeface="+mn-ea"/>
                          <a:ea typeface="+mn-ea"/>
                        </a:rPr>
                        <a:t>公司拥有具备参与市场竞争所需的知识、技能和能力的雇员吗</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2000">
                          <a:effectLst/>
                          <a:latin typeface="+mn-ea"/>
                          <a:ea typeface="+mn-ea"/>
                        </a:rPr>
                        <a:t>有哪些工作领域内的培训可以大幅提高产品质量或客户服务水平</a:t>
                      </a:r>
                      <a:r>
                        <a:rPr lang="en-US" sz="2000">
                          <a:effectLst/>
                          <a:latin typeface="+mn-ea"/>
                          <a:ea typeface="+mn-ea"/>
                        </a:rPr>
                        <a:t>？</a:t>
                      </a:r>
                      <a:endParaRPr lang="zh-CN" sz="20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2000" dirty="0">
                          <a:effectLst/>
                          <a:latin typeface="+mn-ea"/>
                          <a:ea typeface="+mn-ea"/>
                        </a:rPr>
                        <a:t>哪些任务需要雇员接受培训</a:t>
                      </a:r>
                      <a:r>
                        <a:rPr lang="en-US" sz="2000" dirty="0">
                          <a:effectLst/>
                          <a:latin typeface="+mn-ea"/>
                          <a:ea typeface="+mn-ea"/>
                        </a:rPr>
                        <a:t>？</a:t>
                      </a:r>
                      <a:endParaRPr lang="zh-CN" sz="2000" dirty="0">
                        <a:effectLst/>
                        <a:latin typeface="+mn-ea"/>
                        <a:ea typeface="+mn-ea"/>
                      </a:endParaRPr>
                    </a:p>
                    <a:p>
                      <a:pPr>
                        <a:lnSpc>
                          <a:spcPct val="110000"/>
                        </a:lnSpc>
                        <a:spcAft>
                          <a:spcPts val="0"/>
                        </a:spcAft>
                      </a:pPr>
                      <a:r>
                        <a:rPr lang="zh-CN" sz="2000" dirty="0">
                          <a:effectLst/>
                          <a:latin typeface="+mn-ea"/>
                          <a:ea typeface="+mn-ea"/>
                        </a:rPr>
                        <a:t>完成该任务需要哪些知识、技能、能力和其他因素</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1634035">
                <a:tc>
                  <a:txBody>
                    <a:bodyPr/>
                    <a:lstStyle/>
                    <a:p>
                      <a:pPr algn="ctr">
                        <a:lnSpc>
                          <a:spcPct val="110000"/>
                        </a:lnSpc>
                        <a:spcAft>
                          <a:spcPts val="0"/>
                        </a:spcAft>
                      </a:pPr>
                      <a:r>
                        <a:rPr lang="zh-CN" sz="2000" dirty="0">
                          <a:effectLst/>
                          <a:latin typeface="+mn-ea"/>
                          <a:ea typeface="+mn-ea"/>
                        </a:rPr>
                        <a:t>组织分析</a:t>
                      </a:r>
                      <a:endParaRPr lang="zh-CN" sz="2000" dirty="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2000" dirty="0">
                          <a:effectLst/>
                          <a:latin typeface="+mn-ea"/>
                          <a:ea typeface="+mn-ea"/>
                        </a:rPr>
                        <a:t>培训对实现我们的经营目标重要吗</a:t>
                      </a:r>
                      <a:r>
                        <a:rPr lang="en-US" sz="2000" dirty="0">
                          <a:effectLst/>
                          <a:latin typeface="+mn-ea"/>
                          <a:ea typeface="+mn-ea"/>
                        </a:rPr>
                        <a:t>？</a:t>
                      </a:r>
                      <a:endParaRPr lang="zh-CN" sz="2000" dirty="0">
                        <a:effectLst/>
                        <a:latin typeface="+mn-ea"/>
                        <a:ea typeface="+mn-ea"/>
                      </a:endParaRPr>
                    </a:p>
                    <a:p>
                      <a:pPr>
                        <a:lnSpc>
                          <a:spcPct val="110000"/>
                        </a:lnSpc>
                        <a:spcAft>
                          <a:spcPts val="0"/>
                        </a:spcAft>
                      </a:pPr>
                      <a:r>
                        <a:rPr lang="zh-CN" sz="2000" dirty="0">
                          <a:effectLst/>
                          <a:latin typeface="+mn-ea"/>
                          <a:ea typeface="+mn-ea"/>
                        </a:rPr>
                        <a:t>培训会对我们的经营战略起到怎样的支持作用</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2000" dirty="0">
                          <a:effectLst/>
                          <a:latin typeface="+mn-ea"/>
                          <a:ea typeface="+mn-ea"/>
                        </a:rPr>
                        <a:t>我愿意花钱搞培训吗</a:t>
                      </a:r>
                      <a:r>
                        <a:rPr lang="en-US" sz="2000" dirty="0">
                          <a:effectLst/>
                          <a:latin typeface="+mn-ea"/>
                          <a:ea typeface="+mn-ea"/>
                        </a:rPr>
                        <a:t>？</a:t>
                      </a:r>
                      <a:r>
                        <a:rPr lang="zh-CN" sz="2000" dirty="0">
                          <a:effectLst/>
                          <a:latin typeface="+mn-ea"/>
                          <a:ea typeface="+mn-ea"/>
                        </a:rPr>
                        <a:t>花多少钱</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zh-CN" sz="2000" dirty="0">
                          <a:effectLst/>
                          <a:latin typeface="+mn-ea"/>
                          <a:ea typeface="+mn-ea"/>
                        </a:rPr>
                        <a:t>我有资金来购买培训服务吗</a:t>
                      </a:r>
                      <a:r>
                        <a:rPr lang="en-US" sz="2000" dirty="0">
                          <a:effectLst/>
                          <a:latin typeface="+mn-ea"/>
                          <a:ea typeface="+mn-ea"/>
                        </a:rPr>
                        <a:t>？</a:t>
                      </a:r>
                      <a:endParaRPr lang="zh-CN" sz="2000" dirty="0">
                        <a:effectLst/>
                        <a:latin typeface="+mn-ea"/>
                        <a:ea typeface="+mn-ea"/>
                      </a:endParaRPr>
                    </a:p>
                    <a:p>
                      <a:pPr>
                        <a:lnSpc>
                          <a:spcPct val="110000"/>
                        </a:lnSpc>
                        <a:spcAft>
                          <a:spcPts val="0"/>
                        </a:spcAft>
                      </a:pPr>
                      <a:r>
                        <a:rPr lang="zh-CN" sz="2000" dirty="0">
                          <a:effectLst/>
                          <a:latin typeface="+mn-ea"/>
                          <a:ea typeface="+mn-ea"/>
                        </a:rPr>
                        <a:t>管理者会支持培训吗</a:t>
                      </a:r>
                      <a:r>
                        <a:rPr lang="en-US" sz="2000" dirty="0">
                          <a:effectLst/>
                          <a:latin typeface="+mn-ea"/>
                          <a:ea typeface="+mn-ea"/>
                        </a:rPr>
                        <a:t>？</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idx="4294967295"/>
          </p:nvPr>
        </p:nvSpPr>
        <p:spPr>
          <a:xfrm>
            <a:off x="524193" y="-12096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谁应该参加培训需求评估</a:t>
            </a:r>
            <a:endParaRPr lang="en-IN" sz="4400" b="1" dirty="0">
              <a:latin typeface="华文新魏" panose="02010800040101010101" pitchFamily="2" charset="-122"/>
              <a:ea typeface="华文新魏" panose="02010800040101010101" pitchFamily="2" charset="-122"/>
            </a:endParaRPr>
          </a:p>
        </p:txBody>
      </p:sp>
      <p:sp>
        <p:nvSpPr>
          <p:cNvPr id="35842" name="Content Placeholder 2"/>
          <p:cNvSpPr>
            <a:spLocks noGrp="1"/>
          </p:cNvSpPr>
          <p:nvPr>
            <p:ph idx="4294967295"/>
          </p:nvPr>
        </p:nvSpPr>
        <p:spPr>
          <a:xfrm>
            <a:off x="376555" y="129286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核心专家</a:t>
            </a:r>
            <a:r>
              <a:rPr lang="zh-CN" altLang="en-US" sz="2800" dirty="0">
                <a:latin typeface="+mn-ea"/>
              </a:rPr>
              <a:t>：</a:t>
            </a:r>
            <a:r>
              <a:rPr lang="zh-CN" altLang="zh-CN" sz="2800" dirty="0">
                <a:latin typeface="+mn-ea"/>
              </a:rPr>
              <a:t>可以是雇员、管理者、技术专家、培训者</a:t>
            </a:r>
            <a:r>
              <a:rPr lang="en-US" altLang="zh-CN" sz="2800" dirty="0">
                <a:latin typeface="+mn-ea"/>
              </a:rPr>
              <a:t>，</a:t>
            </a:r>
            <a:r>
              <a:rPr lang="zh-CN" altLang="zh-CN" sz="2800" dirty="0">
                <a:latin typeface="+mn-ea"/>
              </a:rPr>
              <a:t>甚至可以是顾客或供应商。他们熟悉</a:t>
            </a:r>
            <a:r>
              <a:rPr lang="en-US" altLang="zh-CN" sz="2800" dirty="0">
                <a:latin typeface="+mn-ea"/>
              </a:rPr>
              <a:t>：</a:t>
            </a:r>
          </a:p>
          <a:p>
            <a:pPr indent="457200">
              <a:lnSpc>
                <a:spcPct val="120000"/>
              </a:lnSpc>
              <a:buNone/>
            </a:pPr>
            <a:r>
              <a:rPr lang="en-US" altLang="zh-CN" sz="2800" dirty="0">
                <a:latin typeface="+mn-ea"/>
              </a:rPr>
              <a:t>（1）</a:t>
            </a:r>
            <a:r>
              <a:rPr lang="zh-CN" altLang="zh-CN" sz="2800" dirty="0">
                <a:latin typeface="+mn-ea"/>
              </a:rPr>
              <a:t>包括所需执行的任务在内的培训事项</a:t>
            </a:r>
            <a:r>
              <a:rPr lang="en-US" altLang="zh-CN" sz="2800" dirty="0">
                <a:latin typeface="+mn-ea"/>
              </a:rPr>
              <a:t>；</a:t>
            </a:r>
          </a:p>
          <a:p>
            <a:pPr indent="457200">
              <a:lnSpc>
                <a:spcPct val="120000"/>
              </a:lnSpc>
              <a:buNone/>
            </a:pPr>
            <a:r>
              <a:rPr lang="en-US" altLang="zh-CN" sz="2800" dirty="0">
                <a:latin typeface="+mn-ea"/>
              </a:rPr>
              <a:t>（2）</a:t>
            </a:r>
            <a:r>
              <a:rPr lang="zh-CN" altLang="zh-CN" sz="2800" dirty="0">
                <a:latin typeface="+mn-ea"/>
              </a:rPr>
              <a:t>完成任务所需的知识、技能和能力</a:t>
            </a:r>
            <a:r>
              <a:rPr lang="en-US" altLang="zh-CN" sz="2800" dirty="0">
                <a:latin typeface="+mn-ea"/>
              </a:rPr>
              <a:t>；</a:t>
            </a:r>
          </a:p>
          <a:p>
            <a:pPr indent="457200">
              <a:lnSpc>
                <a:spcPct val="120000"/>
              </a:lnSpc>
              <a:buNone/>
            </a:pPr>
            <a:r>
              <a:rPr lang="en-US" altLang="zh-CN" sz="2800" dirty="0">
                <a:latin typeface="+mn-ea"/>
              </a:rPr>
              <a:t>（3）</a:t>
            </a:r>
            <a:r>
              <a:rPr lang="zh-CN" altLang="zh-CN" sz="2800" dirty="0">
                <a:latin typeface="+mn-ea"/>
              </a:rPr>
              <a:t>必要的设备</a:t>
            </a:r>
            <a:r>
              <a:rPr lang="zh-CN" altLang="en-US" sz="2800" dirty="0">
                <a:latin typeface="+mn-ea"/>
              </a:rPr>
              <a:t>和</a:t>
            </a:r>
            <a:r>
              <a:rPr lang="zh-CN" altLang="zh-CN" sz="2800" dirty="0">
                <a:latin typeface="+mn-ea"/>
              </a:rPr>
              <a:t>执行任务所需的条件。</a:t>
            </a:r>
            <a:endParaRPr lang="en-IN" dirty="0">
              <a:latin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idx="4294967295"/>
          </p:nvPr>
        </p:nvSpPr>
        <p:spPr>
          <a:xfrm>
            <a:off x="456883" y="-15398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谁应该参加培训需求评估</a:t>
            </a:r>
            <a:endParaRPr lang="en-IN" sz="4400" b="1" dirty="0">
              <a:latin typeface="华文新魏" panose="02010800040101010101" pitchFamily="2" charset="-122"/>
              <a:ea typeface="华文新魏" panose="02010800040101010101" pitchFamily="2" charset="-122"/>
            </a:endParaRPr>
          </a:p>
        </p:txBody>
      </p:sp>
      <p:sp>
        <p:nvSpPr>
          <p:cNvPr id="37890" name="Content Placeholder 2"/>
          <p:cNvSpPr>
            <a:spLocks noGrp="1"/>
          </p:cNvSpPr>
          <p:nvPr>
            <p:ph idx="4294967295"/>
          </p:nvPr>
        </p:nvSpPr>
        <p:spPr>
          <a:xfrm>
            <a:off x="456883" y="1284605"/>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在职人员</a:t>
            </a:r>
            <a:r>
              <a:rPr lang="zh-CN" altLang="en-US" sz="2800" dirty="0">
                <a:latin typeface="+mn-ea"/>
              </a:rPr>
              <a:t>：</a:t>
            </a:r>
            <a:r>
              <a:rPr lang="zh-CN" altLang="zh-CN" sz="2800" dirty="0">
                <a:latin typeface="+mn-ea"/>
              </a:rPr>
              <a:t>目前正从事工作的雇员。</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在评估过程中从在职人员中抽取一定的样本是很重要的。因为</a:t>
            </a:r>
            <a:r>
              <a:rPr lang="zh-CN" altLang="en-US" sz="2800" dirty="0">
                <a:latin typeface="+mn-ea"/>
              </a:rPr>
              <a:t>：</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他们对各项工作最了解</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如果需求评估过程中没有来自他们的声音</a:t>
            </a:r>
            <a:r>
              <a:rPr lang="en-US" altLang="zh-CN" sz="2800" dirty="0">
                <a:latin typeface="+mn-ea"/>
              </a:rPr>
              <a:t>，</a:t>
            </a:r>
            <a:r>
              <a:rPr lang="zh-CN" altLang="zh-CN" sz="2800" dirty="0">
                <a:latin typeface="+mn-ea"/>
              </a:rPr>
              <a:t>那么他们将会成为培训过程中很大的阻碍因素。</a:t>
            </a:r>
            <a:endParaRPr lang="en-IN" sz="2800" dirty="0">
              <a:latin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8686800" cy="1498178"/>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3—2</a:t>
            </a:r>
            <a:r>
              <a:rPr lang="zh-CN" altLang="zh-CN" b="1" dirty="0">
                <a:latin typeface="华文新魏" panose="02010800040101010101" pitchFamily="2" charset="-122"/>
                <a:ea typeface="华文新魏" panose="02010800040101010101" pitchFamily="2" charset="-122"/>
              </a:rPr>
              <a:t>培训需求评估技术的优缺点</a:t>
            </a:r>
            <a:br>
              <a:rPr lang="zh-CN" altLang="zh-CN" dirty="0"/>
            </a:br>
            <a:endParaRPr lang="zh-CN" altLang="en-US" dirty="0"/>
          </a:p>
        </p:txBody>
      </p:sp>
      <p:graphicFrame>
        <p:nvGraphicFramePr>
          <p:cNvPr id="6" name="内容占位符 5"/>
          <p:cNvGraphicFramePr>
            <a:graphicFrameLocks noGrp="1"/>
          </p:cNvGraphicFramePr>
          <p:nvPr>
            <p:ph sz="quarter" idx="1"/>
          </p:nvPr>
        </p:nvGraphicFramePr>
        <p:xfrm>
          <a:off x="16768" y="1628800"/>
          <a:ext cx="9036496" cy="5229199"/>
        </p:xfrm>
        <a:graphic>
          <a:graphicData uri="http://schemas.openxmlformats.org/drawingml/2006/table">
            <a:tbl>
              <a:tblPr firstRow="1" firstCol="1" bandRow="1">
                <a:tableStyleId>{5C22544A-7EE6-4342-B048-85BDC9FD1C3A}</a:tableStyleId>
              </a:tblPr>
              <a:tblGrid>
                <a:gridCol w="1304746">
                  <a:extLst>
                    <a:ext uri="{9D8B030D-6E8A-4147-A177-3AD203B41FA5}">
                      <a16:colId xmlns:a16="http://schemas.microsoft.com/office/drawing/2014/main" val="20000"/>
                    </a:ext>
                  </a:extLst>
                </a:gridCol>
                <a:gridCol w="3234936">
                  <a:extLst>
                    <a:ext uri="{9D8B030D-6E8A-4147-A177-3AD203B41FA5}">
                      <a16:colId xmlns:a16="http://schemas.microsoft.com/office/drawing/2014/main" val="20001"/>
                    </a:ext>
                  </a:extLst>
                </a:gridCol>
                <a:gridCol w="4496814">
                  <a:extLst>
                    <a:ext uri="{9D8B030D-6E8A-4147-A177-3AD203B41FA5}">
                      <a16:colId xmlns:a16="http://schemas.microsoft.com/office/drawing/2014/main" val="20002"/>
                    </a:ext>
                  </a:extLst>
                </a:gridCol>
              </a:tblGrid>
              <a:tr h="348613">
                <a:tc>
                  <a:txBody>
                    <a:bodyPr/>
                    <a:lstStyle/>
                    <a:p>
                      <a:pPr algn="ctr">
                        <a:lnSpc>
                          <a:spcPct val="110000"/>
                        </a:lnSpc>
                        <a:spcAft>
                          <a:spcPts val="0"/>
                        </a:spcAft>
                      </a:pPr>
                      <a:r>
                        <a:rPr lang="zh-CN" sz="1800" dirty="0">
                          <a:effectLst/>
                          <a:latin typeface="+mn-ea"/>
                          <a:ea typeface="+mn-ea"/>
                        </a:rPr>
                        <a:t>技术</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latin typeface="+mn-ea"/>
                          <a:ea typeface="+mn-ea"/>
                        </a:rPr>
                        <a:t>优点</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10000"/>
                        </a:lnSpc>
                        <a:spcAft>
                          <a:spcPts val="0"/>
                        </a:spcAft>
                      </a:pPr>
                      <a:r>
                        <a:rPr lang="zh-CN" sz="1800">
                          <a:effectLst/>
                          <a:latin typeface="+mn-ea"/>
                          <a:ea typeface="+mn-ea"/>
                        </a:rPr>
                        <a:t>缺点</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1045839">
                <a:tc>
                  <a:txBody>
                    <a:bodyPr/>
                    <a:lstStyle/>
                    <a:p>
                      <a:pPr algn="ctr">
                        <a:lnSpc>
                          <a:spcPct val="110000"/>
                        </a:lnSpc>
                        <a:spcAft>
                          <a:spcPts val="0"/>
                        </a:spcAft>
                      </a:pPr>
                      <a:r>
                        <a:rPr lang="zh-CN" sz="1800">
                          <a:effectLst/>
                          <a:latin typeface="+mn-ea"/>
                          <a:ea typeface="+mn-ea"/>
                        </a:rPr>
                        <a:t>观察法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得到有关工作环境的数据</a:t>
                      </a:r>
                    </a:p>
                    <a:p>
                      <a:pPr>
                        <a:lnSpc>
                          <a:spcPct val="110000"/>
                        </a:lnSpc>
                        <a:spcAft>
                          <a:spcPts val="0"/>
                        </a:spcAft>
                      </a:pPr>
                      <a:r>
                        <a:rPr lang="en-US" sz="1800">
                          <a:effectLst/>
                          <a:latin typeface="+mn-ea"/>
                          <a:ea typeface="+mn-ea"/>
                        </a:rPr>
                        <a:t>● </a:t>
                      </a:r>
                      <a:r>
                        <a:rPr lang="zh-CN" sz="1800">
                          <a:effectLst/>
                          <a:latin typeface="+mn-ea"/>
                          <a:ea typeface="+mn-ea"/>
                        </a:rPr>
                        <a:t>将评估活动对工作的干扰降至最低</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需要高水平的观察者</a:t>
                      </a:r>
                    </a:p>
                    <a:p>
                      <a:pPr>
                        <a:lnSpc>
                          <a:spcPct val="110000"/>
                        </a:lnSpc>
                        <a:spcAft>
                          <a:spcPts val="0"/>
                        </a:spcAft>
                      </a:pPr>
                      <a:r>
                        <a:rPr lang="en-US" sz="1800">
                          <a:effectLst/>
                          <a:latin typeface="+mn-ea"/>
                          <a:ea typeface="+mn-ea"/>
                        </a:rPr>
                        <a:t>● </a:t>
                      </a:r>
                      <a:r>
                        <a:rPr lang="zh-CN" sz="1800">
                          <a:effectLst/>
                          <a:latin typeface="+mn-ea"/>
                          <a:ea typeface="+mn-ea"/>
                        </a:rPr>
                        <a:t>雇员的行为方式有可能因为被观察而受影响</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394454">
                <a:tc>
                  <a:txBody>
                    <a:bodyPr/>
                    <a:lstStyle/>
                    <a:p>
                      <a:pPr algn="ctr">
                        <a:lnSpc>
                          <a:spcPct val="110000"/>
                        </a:lnSpc>
                        <a:spcAft>
                          <a:spcPts val="0"/>
                        </a:spcAft>
                      </a:pPr>
                      <a:r>
                        <a:rPr lang="zh-CN" sz="1800">
                          <a:effectLst/>
                          <a:latin typeface="+mn-ea"/>
                          <a:ea typeface="+mn-ea"/>
                        </a:rPr>
                        <a:t>问卷调查</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费用低廉</a:t>
                      </a:r>
                    </a:p>
                    <a:p>
                      <a:pPr>
                        <a:lnSpc>
                          <a:spcPct val="110000"/>
                        </a:lnSpc>
                        <a:spcAft>
                          <a:spcPts val="0"/>
                        </a:spcAft>
                      </a:pPr>
                      <a:r>
                        <a:rPr lang="en-US" sz="1800">
                          <a:effectLst/>
                          <a:latin typeface="+mn-ea"/>
                          <a:ea typeface="+mn-ea"/>
                        </a:rPr>
                        <a:t>● </a:t>
                      </a:r>
                      <a:r>
                        <a:rPr lang="zh-CN" sz="1800">
                          <a:effectLst/>
                          <a:latin typeface="+mn-ea"/>
                          <a:ea typeface="+mn-ea"/>
                        </a:rPr>
                        <a:t>可从大量人员那里收集到数据</a:t>
                      </a:r>
                    </a:p>
                    <a:p>
                      <a:pPr>
                        <a:lnSpc>
                          <a:spcPct val="110000"/>
                        </a:lnSpc>
                        <a:spcAft>
                          <a:spcPts val="0"/>
                        </a:spcAft>
                      </a:pPr>
                      <a:r>
                        <a:rPr lang="en-US" sz="1800">
                          <a:effectLst/>
                          <a:latin typeface="+mn-ea"/>
                          <a:ea typeface="+mn-ea"/>
                        </a:rPr>
                        <a:t>● </a:t>
                      </a:r>
                      <a:r>
                        <a:rPr lang="zh-CN" sz="1800">
                          <a:effectLst/>
                          <a:latin typeface="+mn-ea"/>
                          <a:ea typeface="+mn-ea"/>
                        </a:rPr>
                        <a:t>易于对数据进行归纳总结</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时间长</a:t>
                      </a:r>
                    </a:p>
                    <a:p>
                      <a:pPr>
                        <a:lnSpc>
                          <a:spcPct val="110000"/>
                        </a:lnSpc>
                        <a:spcAft>
                          <a:spcPts val="0"/>
                        </a:spcAft>
                      </a:pPr>
                      <a:r>
                        <a:rPr lang="en-US" sz="1800">
                          <a:effectLst/>
                          <a:latin typeface="+mn-ea"/>
                          <a:ea typeface="+mn-ea"/>
                        </a:rPr>
                        <a:t>● </a:t>
                      </a:r>
                      <a:r>
                        <a:rPr lang="zh-CN" sz="1800">
                          <a:effectLst/>
                          <a:latin typeface="+mn-ea"/>
                          <a:ea typeface="+mn-ea"/>
                        </a:rPr>
                        <a:t>回收率可能很低</a:t>
                      </a:r>
                      <a:r>
                        <a:rPr lang="en-US" sz="1800">
                          <a:effectLst/>
                          <a:latin typeface="+mn-ea"/>
                          <a:ea typeface="+mn-ea"/>
                        </a:rPr>
                        <a:t>，</a:t>
                      </a:r>
                      <a:r>
                        <a:rPr lang="zh-CN" sz="1800">
                          <a:effectLst/>
                          <a:latin typeface="+mn-ea"/>
                          <a:ea typeface="+mn-ea"/>
                        </a:rPr>
                        <a:t>答案可能不符合要求</a:t>
                      </a:r>
                    </a:p>
                    <a:p>
                      <a:pPr>
                        <a:lnSpc>
                          <a:spcPct val="110000"/>
                        </a:lnSpc>
                        <a:spcAft>
                          <a:spcPts val="0"/>
                        </a:spcAft>
                      </a:pPr>
                      <a:r>
                        <a:rPr lang="en-US" sz="1800">
                          <a:effectLst/>
                          <a:latin typeface="+mn-ea"/>
                          <a:ea typeface="+mn-ea"/>
                        </a:rPr>
                        <a:t>● </a:t>
                      </a:r>
                      <a:r>
                        <a:rPr lang="zh-CN" sz="1800">
                          <a:effectLst/>
                          <a:latin typeface="+mn-ea"/>
                          <a:ea typeface="+mn-ea"/>
                        </a:rPr>
                        <a:t>不够具体</a:t>
                      </a:r>
                    </a:p>
                    <a:p>
                      <a:pPr>
                        <a:lnSpc>
                          <a:spcPct val="110000"/>
                        </a:lnSpc>
                        <a:spcAft>
                          <a:spcPts val="0"/>
                        </a:spcAft>
                      </a:pPr>
                      <a:r>
                        <a:rPr lang="en-US" sz="1800">
                          <a:effectLst/>
                          <a:latin typeface="+mn-ea"/>
                          <a:ea typeface="+mn-ea"/>
                        </a:rPr>
                        <a:t>● </a:t>
                      </a:r>
                      <a:r>
                        <a:rPr lang="zh-CN" sz="1800">
                          <a:effectLst/>
                          <a:latin typeface="+mn-ea"/>
                          <a:ea typeface="+mn-ea"/>
                        </a:rPr>
                        <a:t>只能提供与问题直接相关的信息</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2440293">
                <a:tc>
                  <a:txBody>
                    <a:bodyPr/>
                    <a:lstStyle/>
                    <a:p>
                      <a:pPr algn="ctr">
                        <a:lnSpc>
                          <a:spcPct val="110000"/>
                        </a:lnSpc>
                        <a:spcAft>
                          <a:spcPts val="0"/>
                        </a:spcAft>
                      </a:pPr>
                      <a:r>
                        <a:rPr lang="zh-CN" sz="1800">
                          <a:effectLst/>
                          <a:latin typeface="+mn-ea"/>
                          <a:ea typeface="+mn-ea"/>
                        </a:rPr>
                        <a:t>面谈法</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a:effectLst/>
                          <a:latin typeface="+mn-ea"/>
                          <a:ea typeface="+mn-ea"/>
                        </a:rPr>
                        <a:t>● </a:t>
                      </a:r>
                      <a:r>
                        <a:rPr lang="zh-CN" sz="1800">
                          <a:effectLst/>
                          <a:latin typeface="+mn-ea"/>
                          <a:ea typeface="+mn-ea"/>
                        </a:rPr>
                        <a:t>有利于发现培训需求的具体问题</a:t>
                      </a:r>
                      <a:r>
                        <a:rPr lang="en-US" sz="1800">
                          <a:effectLst/>
                          <a:latin typeface="+mn-ea"/>
                          <a:ea typeface="+mn-ea"/>
                        </a:rPr>
                        <a:t>，</a:t>
                      </a:r>
                      <a:r>
                        <a:rPr lang="zh-CN" sz="1800">
                          <a:effectLst/>
                          <a:latin typeface="+mn-ea"/>
                          <a:ea typeface="+mn-ea"/>
                        </a:rPr>
                        <a:t>以及问题的产生原因和解决办法</a:t>
                      </a:r>
                    </a:p>
                    <a:p>
                      <a:pPr>
                        <a:lnSpc>
                          <a:spcPct val="110000"/>
                        </a:lnSpc>
                        <a:spcAft>
                          <a:spcPts val="0"/>
                        </a:spcAft>
                      </a:pPr>
                      <a:r>
                        <a:rPr lang="en-US" sz="1800">
                          <a:effectLst/>
                          <a:latin typeface="+mn-ea"/>
                          <a:ea typeface="+mn-ea"/>
                        </a:rPr>
                        <a:t>● </a:t>
                      </a:r>
                      <a:r>
                        <a:rPr lang="zh-CN" sz="1800">
                          <a:effectLst/>
                          <a:latin typeface="+mn-ea"/>
                          <a:ea typeface="+mn-ea"/>
                        </a:rPr>
                        <a:t>能够发现一些未曾预料到的问题</a:t>
                      </a:r>
                    </a:p>
                    <a:p>
                      <a:pPr>
                        <a:lnSpc>
                          <a:spcPct val="110000"/>
                        </a:lnSpc>
                        <a:spcAft>
                          <a:spcPts val="0"/>
                        </a:spcAft>
                      </a:pPr>
                      <a:r>
                        <a:rPr lang="en-US" sz="1800">
                          <a:effectLst/>
                          <a:latin typeface="+mn-ea"/>
                          <a:ea typeface="+mn-ea"/>
                        </a:rPr>
                        <a:t>● </a:t>
                      </a:r>
                      <a:r>
                        <a:rPr lang="zh-CN" sz="1800">
                          <a:effectLst/>
                          <a:latin typeface="+mn-ea"/>
                          <a:ea typeface="+mn-ea"/>
                        </a:rPr>
                        <a:t>对问题可加以修改</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dirty="0">
                          <a:effectLst/>
                          <a:latin typeface="+mn-ea"/>
                          <a:ea typeface="+mn-ea"/>
                        </a:rPr>
                        <a:t>● </a:t>
                      </a:r>
                      <a:r>
                        <a:rPr lang="zh-CN" sz="1800" dirty="0">
                          <a:effectLst/>
                          <a:latin typeface="+mn-ea"/>
                          <a:ea typeface="+mn-ea"/>
                        </a:rPr>
                        <a:t>费时</a:t>
                      </a:r>
                    </a:p>
                    <a:p>
                      <a:pPr>
                        <a:lnSpc>
                          <a:spcPct val="110000"/>
                        </a:lnSpc>
                        <a:spcAft>
                          <a:spcPts val="0"/>
                        </a:spcAft>
                      </a:pPr>
                      <a:r>
                        <a:rPr lang="en-US" sz="1800" dirty="0">
                          <a:effectLst/>
                          <a:latin typeface="+mn-ea"/>
                          <a:ea typeface="+mn-ea"/>
                        </a:rPr>
                        <a:t>● </a:t>
                      </a:r>
                      <a:r>
                        <a:rPr lang="zh-CN" sz="1800" dirty="0">
                          <a:effectLst/>
                          <a:latin typeface="+mn-ea"/>
                          <a:ea typeface="+mn-ea"/>
                        </a:rPr>
                        <a:t>分析难度大</a:t>
                      </a:r>
                    </a:p>
                    <a:p>
                      <a:pPr>
                        <a:lnSpc>
                          <a:spcPct val="110000"/>
                        </a:lnSpc>
                        <a:spcAft>
                          <a:spcPts val="0"/>
                        </a:spcAft>
                      </a:pPr>
                      <a:r>
                        <a:rPr lang="en-US" sz="1800" dirty="0">
                          <a:effectLst/>
                          <a:latin typeface="+mn-ea"/>
                          <a:ea typeface="+mn-ea"/>
                        </a:rPr>
                        <a:t>● </a:t>
                      </a:r>
                      <a:r>
                        <a:rPr lang="zh-CN" sz="1800" dirty="0">
                          <a:effectLst/>
                          <a:latin typeface="+mn-ea"/>
                          <a:ea typeface="+mn-ea"/>
                        </a:rPr>
                        <a:t>需要高水平的访问者</a:t>
                      </a:r>
                    </a:p>
                    <a:p>
                      <a:pPr>
                        <a:lnSpc>
                          <a:spcPct val="110000"/>
                        </a:lnSpc>
                        <a:spcAft>
                          <a:spcPts val="0"/>
                        </a:spcAft>
                      </a:pPr>
                      <a:r>
                        <a:rPr lang="en-US" sz="1800" dirty="0">
                          <a:effectLst/>
                          <a:latin typeface="+mn-ea"/>
                          <a:ea typeface="+mn-ea"/>
                        </a:rPr>
                        <a:t>● </a:t>
                      </a:r>
                      <a:r>
                        <a:rPr lang="zh-CN" sz="1800" dirty="0">
                          <a:effectLst/>
                          <a:latin typeface="+mn-ea"/>
                          <a:ea typeface="+mn-ea"/>
                        </a:rPr>
                        <a:t>会对核心专家造成威胁</a:t>
                      </a:r>
                    </a:p>
                    <a:p>
                      <a:pPr>
                        <a:lnSpc>
                          <a:spcPct val="110000"/>
                        </a:lnSpc>
                        <a:spcAft>
                          <a:spcPts val="0"/>
                        </a:spcAft>
                      </a:pPr>
                      <a:r>
                        <a:rPr lang="en-US" sz="1800" dirty="0">
                          <a:effectLst/>
                          <a:latin typeface="+mn-ea"/>
                          <a:ea typeface="+mn-ea"/>
                        </a:rPr>
                        <a:t>● </a:t>
                      </a:r>
                      <a:r>
                        <a:rPr lang="zh-CN" sz="1800" dirty="0">
                          <a:effectLst/>
                          <a:latin typeface="+mn-ea"/>
                          <a:ea typeface="+mn-ea"/>
                        </a:rPr>
                        <a:t>不利于做出安排</a:t>
                      </a:r>
                    </a:p>
                    <a:p>
                      <a:pPr>
                        <a:lnSpc>
                          <a:spcPct val="110000"/>
                        </a:lnSpc>
                        <a:spcAft>
                          <a:spcPts val="0"/>
                        </a:spcAft>
                      </a:pPr>
                      <a:r>
                        <a:rPr lang="en-US" sz="1800" dirty="0">
                          <a:effectLst/>
                          <a:latin typeface="+mn-ea"/>
                          <a:ea typeface="+mn-ea"/>
                        </a:rPr>
                        <a:t>● </a:t>
                      </a:r>
                      <a:r>
                        <a:rPr lang="zh-CN" sz="1800" dirty="0">
                          <a:effectLst/>
                          <a:latin typeface="+mn-ea"/>
                          <a:ea typeface="+mn-ea"/>
                        </a:rPr>
                        <a:t>核心专家可能只提供他认为你想听到的信息</a:t>
                      </a:r>
                      <a:endParaRPr lang="zh-CN" sz="18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1124744"/>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3—2</a:t>
            </a:r>
            <a:r>
              <a:rPr lang="zh-CN" altLang="zh-CN" b="1" dirty="0">
                <a:latin typeface="华文新魏" panose="02010800040101010101" pitchFamily="2" charset="-122"/>
                <a:ea typeface="华文新魏" panose="02010800040101010101" pitchFamily="2" charset="-122"/>
              </a:rPr>
              <a:t>培训需求评估技术的优缺点</a:t>
            </a:r>
            <a:endParaRPr lang="zh-CN" altLang="en-US" dirty="0"/>
          </a:p>
        </p:txBody>
      </p:sp>
      <p:graphicFrame>
        <p:nvGraphicFramePr>
          <p:cNvPr id="4" name="内容占位符 3"/>
          <p:cNvGraphicFramePr>
            <a:graphicFrameLocks noGrp="1"/>
          </p:cNvGraphicFramePr>
          <p:nvPr>
            <p:ph sz="quarter" idx="1"/>
          </p:nvPr>
        </p:nvGraphicFramePr>
        <p:xfrm>
          <a:off x="12576" y="1196752"/>
          <a:ext cx="8994626" cy="6108414"/>
        </p:xfrm>
        <a:graphic>
          <a:graphicData uri="http://schemas.openxmlformats.org/drawingml/2006/table">
            <a:tbl>
              <a:tblPr firstRow="1" firstCol="1" bandRow="1">
                <a:tableStyleId>{5C22544A-7EE6-4342-B048-85BDC9FD1C3A}</a:tableStyleId>
              </a:tblPr>
              <a:tblGrid>
                <a:gridCol w="1298700">
                  <a:extLst>
                    <a:ext uri="{9D8B030D-6E8A-4147-A177-3AD203B41FA5}">
                      <a16:colId xmlns:a16="http://schemas.microsoft.com/office/drawing/2014/main" val="20000"/>
                    </a:ext>
                  </a:extLst>
                </a:gridCol>
                <a:gridCol w="3219948">
                  <a:extLst>
                    <a:ext uri="{9D8B030D-6E8A-4147-A177-3AD203B41FA5}">
                      <a16:colId xmlns:a16="http://schemas.microsoft.com/office/drawing/2014/main" val="20001"/>
                    </a:ext>
                  </a:extLst>
                </a:gridCol>
                <a:gridCol w="4475978">
                  <a:extLst>
                    <a:ext uri="{9D8B030D-6E8A-4147-A177-3AD203B41FA5}">
                      <a16:colId xmlns:a16="http://schemas.microsoft.com/office/drawing/2014/main" val="20002"/>
                    </a:ext>
                  </a:extLst>
                </a:gridCol>
              </a:tblGrid>
              <a:tr h="426794">
                <a:tc>
                  <a:txBody>
                    <a:bodyPr/>
                    <a:lstStyle/>
                    <a:p>
                      <a:pPr algn="ctr">
                        <a:lnSpc>
                          <a:spcPts val="1200"/>
                        </a:lnSpc>
                        <a:spcAft>
                          <a:spcPts val="0"/>
                        </a:spcAft>
                      </a:pPr>
                      <a:r>
                        <a:rPr lang="zh-CN" sz="900" b="1" dirty="0">
                          <a:effectLst/>
                        </a:rPr>
                        <a:t>技术</a:t>
                      </a:r>
                      <a:endParaRPr lang="zh-CN" sz="1050" b="1" dirty="0">
                        <a:solidFill>
                          <a:srgbClr val="000000"/>
                        </a:solidFill>
                        <a:effectLst/>
                        <a:latin typeface="NEU-BZ"/>
                        <a:ea typeface="方正书宋_GBK"/>
                        <a:cs typeface="Times New Roman" panose="02020603050405020304"/>
                      </a:endParaRPr>
                    </a:p>
                  </a:txBody>
                  <a:tcPr marL="0" marR="0" marT="0" marB="0" anchor="ctr"/>
                </a:tc>
                <a:tc>
                  <a:txBody>
                    <a:bodyPr/>
                    <a:lstStyle/>
                    <a:p>
                      <a:pPr algn="ctr">
                        <a:lnSpc>
                          <a:spcPts val="1200"/>
                        </a:lnSpc>
                        <a:spcAft>
                          <a:spcPts val="0"/>
                        </a:spcAft>
                      </a:pPr>
                      <a:r>
                        <a:rPr lang="zh-CN" sz="900" b="1">
                          <a:effectLst/>
                        </a:rPr>
                        <a:t>优点</a:t>
                      </a:r>
                      <a:endParaRPr lang="zh-CN" sz="1050" b="1">
                        <a:solidFill>
                          <a:srgbClr val="000000"/>
                        </a:solidFill>
                        <a:effectLst/>
                        <a:latin typeface="NEU-BZ"/>
                        <a:ea typeface="方正书宋_GBK"/>
                        <a:cs typeface="Times New Roman" panose="02020603050405020304"/>
                      </a:endParaRPr>
                    </a:p>
                  </a:txBody>
                  <a:tcPr marL="66675" marR="66675" marT="0" marB="0" anchor="ctr"/>
                </a:tc>
                <a:tc>
                  <a:txBody>
                    <a:bodyPr/>
                    <a:lstStyle/>
                    <a:p>
                      <a:pPr algn="ctr">
                        <a:lnSpc>
                          <a:spcPts val="1200"/>
                        </a:lnSpc>
                        <a:spcAft>
                          <a:spcPts val="0"/>
                        </a:spcAft>
                      </a:pPr>
                      <a:r>
                        <a:rPr lang="zh-CN" sz="900" b="1">
                          <a:effectLst/>
                        </a:rPr>
                        <a:t>缺点</a:t>
                      </a:r>
                      <a:endParaRPr lang="zh-CN" sz="1050" b="1">
                        <a:solidFill>
                          <a:srgbClr val="000000"/>
                        </a:solidFill>
                        <a:effectLst/>
                        <a:latin typeface="NEU-BZ"/>
                        <a:ea typeface="方正书宋_GBK"/>
                        <a:cs typeface="Times New Roman" panose="02020603050405020304"/>
                      </a:endParaRPr>
                    </a:p>
                  </a:txBody>
                  <a:tcPr marL="66675" marR="66675" marT="0" marB="0" anchor="ctr"/>
                </a:tc>
                <a:extLst>
                  <a:ext uri="{0D108BD9-81ED-4DB2-BD59-A6C34878D82A}">
                    <a16:rowId xmlns:a16="http://schemas.microsoft.com/office/drawing/2014/main" val="10000"/>
                  </a:ext>
                </a:extLst>
              </a:tr>
              <a:tr h="1707177">
                <a:tc>
                  <a:txBody>
                    <a:bodyPr/>
                    <a:lstStyle/>
                    <a:p>
                      <a:pPr algn="ctr">
                        <a:lnSpc>
                          <a:spcPct val="110000"/>
                        </a:lnSpc>
                        <a:spcAft>
                          <a:spcPts val="0"/>
                        </a:spcAft>
                      </a:pPr>
                      <a:r>
                        <a:rPr lang="zh-CN" sz="1800" b="0">
                          <a:effectLst/>
                          <a:latin typeface="+mn-ea"/>
                          <a:ea typeface="+mn-ea"/>
                        </a:rPr>
                        <a:t>文件</a:t>
                      </a:r>
                      <a:r>
                        <a:rPr lang="en-US" sz="1800" b="0">
                          <a:effectLst/>
                          <a:latin typeface="+mn-ea"/>
                          <a:ea typeface="+mn-ea"/>
                        </a:rPr>
                        <a:t>（</a:t>
                      </a:r>
                      <a:r>
                        <a:rPr lang="zh-CN" sz="1800" b="0">
                          <a:effectLst/>
                          <a:latin typeface="+mn-ea"/>
                          <a:ea typeface="+mn-ea"/>
                        </a:rPr>
                        <a:t>技术手</a:t>
                      </a:r>
                    </a:p>
                    <a:p>
                      <a:pPr algn="ctr">
                        <a:lnSpc>
                          <a:spcPct val="110000"/>
                        </a:lnSpc>
                        <a:spcAft>
                          <a:spcPts val="0"/>
                        </a:spcAft>
                      </a:pPr>
                      <a:r>
                        <a:rPr lang="zh-CN" sz="1800" b="0">
                          <a:effectLst/>
                          <a:latin typeface="+mn-ea"/>
                          <a:ea typeface="+mn-ea"/>
                        </a:rPr>
                        <a:t>册、记录</a:t>
                      </a:r>
                      <a:r>
                        <a:rPr lang="en-US" sz="1800" b="0">
                          <a:effectLst/>
                          <a:latin typeface="+mn-ea"/>
                          <a:ea typeface="+mn-ea"/>
                        </a:rPr>
                        <a:t>）</a:t>
                      </a:r>
                      <a:endParaRPr lang="zh-CN" sz="1800" b="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b="0" dirty="0">
                          <a:effectLst/>
                          <a:latin typeface="+mn-ea"/>
                          <a:ea typeface="+mn-ea"/>
                        </a:rPr>
                        <a:t>● </a:t>
                      </a:r>
                      <a:r>
                        <a:rPr lang="zh-CN" sz="1800" b="0" dirty="0">
                          <a:effectLst/>
                          <a:latin typeface="+mn-ea"/>
                          <a:ea typeface="+mn-ea"/>
                        </a:rPr>
                        <a:t>有关工作程序的理想的信息来源</a:t>
                      </a:r>
                    </a:p>
                    <a:p>
                      <a:pPr>
                        <a:lnSpc>
                          <a:spcPct val="110000"/>
                        </a:lnSpc>
                        <a:spcAft>
                          <a:spcPts val="0"/>
                        </a:spcAft>
                      </a:pPr>
                      <a:r>
                        <a:rPr lang="en-US" sz="1800" b="0" dirty="0">
                          <a:effectLst/>
                          <a:latin typeface="+mn-ea"/>
                          <a:ea typeface="+mn-ea"/>
                        </a:rPr>
                        <a:t>● </a:t>
                      </a:r>
                      <a:r>
                        <a:rPr lang="zh-CN" sz="1800" b="0" dirty="0">
                          <a:effectLst/>
                          <a:latin typeface="+mn-ea"/>
                          <a:ea typeface="+mn-ea"/>
                        </a:rPr>
                        <a:t>客观性强</a:t>
                      </a:r>
                    </a:p>
                    <a:p>
                      <a:pPr>
                        <a:lnSpc>
                          <a:spcPct val="110000"/>
                        </a:lnSpc>
                        <a:spcAft>
                          <a:spcPts val="0"/>
                        </a:spcAft>
                      </a:pPr>
                      <a:r>
                        <a:rPr lang="en-US" sz="1800" b="0" dirty="0">
                          <a:effectLst/>
                          <a:latin typeface="+mn-ea"/>
                          <a:ea typeface="+mn-ea"/>
                        </a:rPr>
                        <a:t>● </a:t>
                      </a:r>
                      <a:r>
                        <a:rPr lang="zh-CN" sz="1800" b="0" dirty="0">
                          <a:effectLst/>
                          <a:latin typeface="+mn-ea"/>
                          <a:ea typeface="+mn-ea"/>
                        </a:rPr>
                        <a:t>有关新工作和正在出现的工作所包含任务的理想的信息来源</a:t>
                      </a:r>
                      <a:endParaRPr lang="zh-CN" sz="1800" b="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b="0" dirty="0">
                          <a:effectLst/>
                          <a:latin typeface="+mn-ea"/>
                          <a:ea typeface="+mn-ea"/>
                        </a:rPr>
                        <a:t>● </a:t>
                      </a:r>
                      <a:r>
                        <a:rPr lang="zh-CN" sz="1800" b="0" dirty="0">
                          <a:effectLst/>
                          <a:latin typeface="+mn-ea"/>
                          <a:ea typeface="+mn-ea"/>
                        </a:rPr>
                        <a:t>可能不了解技术术语</a:t>
                      </a:r>
                    </a:p>
                    <a:p>
                      <a:pPr>
                        <a:lnSpc>
                          <a:spcPct val="110000"/>
                        </a:lnSpc>
                        <a:spcAft>
                          <a:spcPts val="0"/>
                        </a:spcAft>
                      </a:pPr>
                      <a:r>
                        <a:rPr lang="en-US" sz="1800" b="0" dirty="0">
                          <a:effectLst/>
                          <a:latin typeface="+mn-ea"/>
                          <a:ea typeface="+mn-ea"/>
                        </a:rPr>
                        <a:t>● </a:t>
                      </a:r>
                      <a:r>
                        <a:rPr lang="zh-CN" sz="1800" b="0" dirty="0">
                          <a:effectLst/>
                          <a:latin typeface="+mn-ea"/>
                          <a:ea typeface="+mn-ea"/>
                        </a:rPr>
                        <a:t>材料可能已过时</a:t>
                      </a:r>
                      <a:endParaRPr lang="zh-CN" sz="1800" b="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1280382">
                <a:tc>
                  <a:txBody>
                    <a:bodyPr/>
                    <a:lstStyle/>
                    <a:p>
                      <a:pPr algn="ctr">
                        <a:lnSpc>
                          <a:spcPct val="110000"/>
                        </a:lnSpc>
                        <a:spcAft>
                          <a:spcPts val="0"/>
                        </a:spcAft>
                      </a:pPr>
                      <a:r>
                        <a:rPr lang="zh-CN" sz="1800" b="0" dirty="0">
                          <a:effectLst/>
                          <a:latin typeface="+mn-ea"/>
                          <a:ea typeface="+mn-ea"/>
                        </a:rPr>
                        <a:t>网络技术</a:t>
                      </a:r>
                    </a:p>
                    <a:p>
                      <a:pPr algn="ctr">
                        <a:lnSpc>
                          <a:spcPct val="110000"/>
                        </a:lnSpc>
                        <a:spcAft>
                          <a:spcPts val="0"/>
                        </a:spcAft>
                      </a:pPr>
                      <a:r>
                        <a:rPr lang="en-US" sz="1800" b="0" dirty="0">
                          <a:effectLst/>
                          <a:latin typeface="+mn-ea"/>
                          <a:ea typeface="+mn-ea"/>
                        </a:rPr>
                        <a:t>（</a:t>
                      </a:r>
                      <a:r>
                        <a:rPr lang="zh-CN" sz="1800" b="0" dirty="0">
                          <a:effectLst/>
                          <a:latin typeface="+mn-ea"/>
                          <a:ea typeface="+mn-ea"/>
                        </a:rPr>
                        <a:t>软件</a:t>
                      </a:r>
                      <a:r>
                        <a:rPr lang="en-US" sz="1800" b="0" dirty="0">
                          <a:effectLst/>
                          <a:latin typeface="+mn-ea"/>
                          <a:ea typeface="+mn-ea"/>
                        </a:rPr>
                        <a:t>）</a:t>
                      </a:r>
                      <a:endParaRPr lang="zh-CN" sz="1800" b="0" dirty="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b="0" dirty="0">
                          <a:effectLst/>
                          <a:latin typeface="+mn-ea"/>
                          <a:ea typeface="+mn-ea"/>
                        </a:rPr>
                        <a:t>● </a:t>
                      </a:r>
                      <a:r>
                        <a:rPr lang="zh-CN" sz="1800" b="0" dirty="0">
                          <a:effectLst/>
                          <a:latin typeface="+mn-ea"/>
                          <a:ea typeface="+mn-ea"/>
                        </a:rPr>
                        <a:t>目标</a:t>
                      </a:r>
                    </a:p>
                    <a:p>
                      <a:pPr>
                        <a:lnSpc>
                          <a:spcPct val="110000"/>
                        </a:lnSpc>
                        <a:spcAft>
                          <a:spcPts val="0"/>
                        </a:spcAft>
                      </a:pPr>
                      <a:r>
                        <a:rPr lang="en-US" sz="1800" b="0" dirty="0">
                          <a:effectLst/>
                          <a:latin typeface="+mn-ea"/>
                          <a:ea typeface="+mn-ea"/>
                        </a:rPr>
                        <a:t>● </a:t>
                      </a:r>
                      <a:r>
                        <a:rPr lang="zh-CN" sz="1800" b="0" dirty="0">
                          <a:effectLst/>
                          <a:latin typeface="+mn-ea"/>
                          <a:ea typeface="+mn-ea"/>
                        </a:rPr>
                        <a:t>最大限度地减少工作中断</a:t>
                      </a:r>
                    </a:p>
                    <a:p>
                      <a:pPr>
                        <a:lnSpc>
                          <a:spcPct val="110000"/>
                        </a:lnSpc>
                        <a:spcAft>
                          <a:spcPts val="0"/>
                        </a:spcAft>
                      </a:pPr>
                      <a:r>
                        <a:rPr lang="en-US" sz="1800" b="0" dirty="0">
                          <a:effectLst/>
                          <a:latin typeface="+mn-ea"/>
                          <a:ea typeface="+mn-ea"/>
                        </a:rPr>
                        <a:t>● </a:t>
                      </a:r>
                      <a:r>
                        <a:rPr lang="zh-CN" sz="1800" b="0" dirty="0">
                          <a:effectLst/>
                          <a:latin typeface="+mn-ea"/>
                          <a:ea typeface="+mn-ea"/>
                        </a:rPr>
                        <a:t>需要有限的人员参与</a:t>
                      </a:r>
                      <a:endParaRPr lang="zh-CN" sz="1800" b="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b="0">
                          <a:effectLst/>
                          <a:latin typeface="+mn-ea"/>
                          <a:ea typeface="+mn-ea"/>
                        </a:rPr>
                        <a:t>● </a:t>
                      </a:r>
                      <a:r>
                        <a:rPr lang="zh-CN" sz="1800" b="0">
                          <a:effectLst/>
                          <a:latin typeface="+mn-ea"/>
                          <a:ea typeface="+mn-ea"/>
                        </a:rPr>
                        <a:t>可能对雇员造成威胁</a:t>
                      </a:r>
                    </a:p>
                    <a:p>
                      <a:pPr>
                        <a:lnSpc>
                          <a:spcPct val="110000"/>
                        </a:lnSpc>
                        <a:spcAft>
                          <a:spcPts val="0"/>
                        </a:spcAft>
                      </a:pPr>
                      <a:r>
                        <a:rPr lang="en-US" sz="1800" b="0">
                          <a:effectLst/>
                          <a:latin typeface="+mn-ea"/>
                          <a:ea typeface="+mn-ea"/>
                        </a:rPr>
                        <a:t>● </a:t>
                      </a:r>
                      <a:r>
                        <a:rPr lang="zh-CN" sz="1800" b="0">
                          <a:effectLst/>
                          <a:latin typeface="+mn-ea"/>
                          <a:ea typeface="+mn-ea"/>
                        </a:rPr>
                        <a:t>管理者可以使用这些信息进行惩罚</a:t>
                      </a:r>
                      <a:r>
                        <a:rPr lang="en-US" sz="1800" b="0">
                          <a:effectLst/>
                          <a:latin typeface="+mn-ea"/>
                          <a:ea typeface="+mn-ea"/>
                        </a:rPr>
                        <a:t>，</a:t>
                      </a:r>
                      <a:r>
                        <a:rPr lang="zh-CN" sz="1800" b="0">
                          <a:effectLst/>
                          <a:latin typeface="+mn-ea"/>
                          <a:ea typeface="+mn-ea"/>
                        </a:rPr>
                        <a:t>而不是培训</a:t>
                      </a:r>
                    </a:p>
                    <a:p>
                      <a:pPr>
                        <a:lnSpc>
                          <a:spcPct val="110000"/>
                        </a:lnSpc>
                        <a:spcAft>
                          <a:spcPts val="0"/>
                        </a:spcAft>
                      </a:pPr>
                      <a:r>
                        <a:rPr lang="en-US" sz="1800" b="0">
                          <a:effectLst/>
                          <a:latin typeface="+mn-ea"/>
                          <a:ea typeface="+mn-ea"/>
                        </a:rPr>
                        <a:t>● </a:t>
                      </a:r>
                      <a:r>
                        <a:rPr lang="zh-CN" sz="1800" b="0">
                          <a:effectLst/>
                          <a:latin typeface="+mn-ea"/>
                          <a:ea typeface="+mn-ea"/>
                        </a:rPr>
                        <a:t>限于需要通过电脑或手机与客户互动的工作</a:t>
                      </a:r>
                      <a:endParaRPr lang="zh-CN" sz="1800" b="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853588">
                <a:tc>
                  <a:txBody>
                    <a:bodyPr/>
                    <a:lstStyle/>
                    <a:p>
                      <a:pPr algn="ctr">
                        <a:lnSpc>
                          <a:spcPct val="110000"/>
                        </a:lnSpc>
                        <a:spcAft>
                          <a:spcPts val="0"/>
                        </a:spcAft>
                      </a:pPr>
                      <a:r>
                        <a:rPr lang="zh-CN" sz="1800" b="0">
                          <a:effectLst/>
                          <a:latin typeface="+mn-ea"/>
                          <a:ea typeface="+mn-ea"/>
                        </a:rPr>
                        <a:t>历史数据审查</a:t>
                      </a:r>
                      <a:endParaRPr lang="zh-CN" sz="1800" b="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en-US" sz="1800" b="0">
                          <a:effectLst/>
                          <a:latin typeface="+mn-ea"/>
                          <a:ea typeface="+mn-ea"/>
                        </a:rPr>
                        <a:t>● </a:t>
                      </a:r>
                      <a:r>
                        <a:rPr lang="zh-CN" sz="1800" b="0">
                          <a:effectLst/>
                          <a:latin typeface="+mn-ea"/>
                          <a:ea typeface="+mn-ea"/>
                        </a:rPr>
                        <a:t>提供相关的绩效和实践的数据</a:t>
                      </a:r>
                      <a:endParaRPr lang="zh-CN" sz="1800" b="0">
                        <a:solidFill>
                          <a:srgbClr val="000000"/>
                        </a:solidFill>
                        <a:effectLst/>
                        <a:latin typeface="+mn-ea"/>
                        <a:ea typeface="+mn-ea"/>
                        <a:cs typeface="Times New Roman" panose="02020603050405020304"/>
                      </a:endParaRPr>
                    </a:p>
                  </a:txBody>
                  <a:tcPr marL="66675" marR="66675" marT="0" marB="0" anchor="ctr"/>
                </a:tc>
                <a:tc>
                  <a:txBody>
                    <a:bodyPr/>
                    <a:lstStyle/>
                    <a:p>
                      <a:pPr>
                        <a:lnSpc>
                          <a:spcPct val="110000"/>
                        </a:lnSpc>
                        <a:spcAft>
                          <a:spcPts val="0"/>
                        </a:spcAft>
                      </a:pPr>
                      <a:r>
                        <a:rPr lang="en-US" sz="1800" b="0" dirty="0">
                          <a:effectLst/>
                          <a:latin typeface="+mn-ea"/>
                          <a:ea typeface="+mn-ea"/>
                        </a:rPr>
                        <a:t>● </a:t>
                      </a:r>
                      <a:r>
                        <a:rPr lang="zh-CN" sz="1800" b="0" dirty="0">
                          <a:effectLst/>
                          <a:latin typeface="+mn-ea"/>
                          <a:ea typeface="+mn-ea"/>
                        </a:rPr>
                        <a:t>现有的数据可能不准确、不完整</a:t>
                      </a:r>
                      <a:r>
                        <a:rPr lang="en-US" sz="1800" b="0" dirty="0">
                          <a:effectLst/>
                          <a:latin typeface="+mn-ea"/>
                          <a:ea typeface="+mn-ea"/>
                        </a:rPr>
                        <a:t>，</a:t>
                      </a:r>
                      <a:r>
                        <a:rPr lang="zh-CN" sz="1800" b="0" dirty="0">
                          <a:effectLst/>
                          <a:latin typeface="+mn-ea"/>
                          <a:ea typeface="+mn-ea"/>
                        </a:rPr>
                        <a:t>或不能完全代表绩效</a:t>
                      </a:r>
                      <a:endParaRPr lang="zh-CN" sz="1800" b="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853588">
                <a:tc>
                  <a:txBody>
                    <a:bodyPr/>
                    <a:lstStyle/>
                    <a:p>
                      <a:pPr algn="ctr">
                        <a:lnSpc>
                          <a:spcPct val="110000"/>
                        </a:lnSpc>
                        <a:spcAft>
                          <a:spcPts val="0"/>
                        </a:spcAft>
                      </a:pPr>
                      <a:r>
                        <a:rPr kumimoji="0" lang="zh-CN" sz="1800" b="0" kern="1200" dirty="0">
                          <a:solidFill>
                            <a:schemeClr val="lt1"/>
                          </a:solidFill>
                          <a:effectLst/>
                          <a:latin typeface="+mn-ea"/>
                          <a:ea typeface="+mn-ea"/>
                          <a:cs typeface="+mn-cs"/>
                        </a:rPr>
                        <a:t>焦点小组</a:t>
                      </a:r>
                    </a:p>
                  </a:txBody>
                  <a:tcPr marL="0" marR="0" marT="0" marB="0" anchor="ctr"/>
                </a:tc>
                <a:tc>
                  <a:txBody>
                    <a:bodyPr/>
                    <a:lstStyle/>
                    <a:p>
                      <a:pPr>
                        <a:lnSpc>
                          <a:spcPct val="110000"/>
                        </a:lnSpc>
                        <a:spcAft>
                          <a:spcPts val="0"/>
                        </a:spcAft>
                      </a:pPr>
                      <a:r>
                        <a:rPr lang="en-US" sz="1800" b="0" dirty="0">
                          <a:solidFill>
                            <a:srgbClr val="000000"/>
                          </a:solidFill>
                          <a:effectLst/>
                          <a:latin typeface="+mn-ea"/>
                          <a:ea typeface="+mn-ea"/>
                          <a:cs typeface="Times New Roman" panose="02020603050405020304"/>
                        </a:rPr>
                        <a:t>● </a:t>
                      </a:r>
                      <a:r>
                        <a:rPr lang="zh-CN" sz="1800" b="0" dirty="0">
                          <a:solidFill>
                            <a:srgbClr val="000000"/>
                          </a:solidFill>
                          <a:effectLst/>
                          <a:latin typeface="+mn-ea"/>
                          <a:ea typeface="+mn-ea"/>
                          <a:cs typeface="Times New Roman" panose="02020603050405020304"/>
                        </a:rPr>
                        <a:t>有利于发现那些人们不易发现或不愿发现的复杂的或矛盾的问题</a:t>
                      </a:r>
                    </a:p>
                    <a:p>
                      <a:pPr>
                        <a:lnSpc>
                          <a:spcPct val="110000"/>
                        </a:lnSpc>
                        <a:spcAft>
                          <a:spcPts val="0"/>
                        </a:spcAft>
                      </a:pPr>
                      <a:r>
                        <a:rPr lang="en-US" sz="1800" b="0" dirty="0">
                          <a:solidFill>
                            <a:srgbClr val="000000"/>
                          </a:solidFill>
                          <a:effectLst/>
                          <a:latin typeface="+mn-ea"/>
                          <a:ea typeface="+mn-ea"/>
                          <a:cs typeface="Times New Roman" panose="02020603050405020304"/>
                        </a:rPr>
                        <a:t>● </a:t>
                      </a:r>
                      <a:r>
                        <a:rPr lang="zh-CN" sz="1800" b="0" dirty="0">
                          <a:solidFill>
                            <a:srgbClr val="000000"/>
                          </a:solidFill>
                          <a:effectLst/>
                          <a:latin typeface="+mn-ea"/>
                          <a:ea typeface="+mn-ea"/>
                          <a:cs typeface="Times New Roman" panose="02020603050405020304"/>
                        </a:rPr>
                        <a:t>能够发现无法预料到的问题</a:t>
                      </a:r>
                    </a:p>
                    <a:p>
                      <a:pPr>
                        <a:lnSpc>
                          <a:spcPct val="110000"/>
                        </a:lnSpc>
                        <a:spcAft>
                          <a:spcPts val="0"/>
                        </a:spcAft>
                      </a:pPr>
                      <a:r>
                        <a:rPr lang="en-US" sz="1800" b="0" dirty="0">
                          <a:solidFill>
                            <a:srgbClr val="000000"/>
                          </a:solidFill>
                          <a:effectLst/>
                          <a:latin typeface="+mn-ea"/>
                          <a:ea typeface="+mn-ea"/>
                          <a:cs typeface="Times New Roman" panose="02020603050405020304"/>
                        </a:rPr>
                        <a:t>● </a:t>
                      </a:r>
                      <a:r>
                        <a:rPr lang="zh-CN" sz="1800" b="0" dirty="0">
                          <a:solidFill>
                            <a:srgbClr val="000000"/>
                          </a:solidFill>
                          <a:effectLst/>
                          <a:latin typeface="+mn-ea"/>
                          <a:ea typeface="+mn-ea"/>
                          <a:cs typeface="Times New Roman" panose="02020603050405020304"/>
                        </a:rPr>
                        <a:t>对问题可加以修改</a:t>
                      </a:r>
                    </a:p>
                  </a:txBody>
                  <a:tcPr marL="66675" marR="66675" marT="0" marB="0" anchor="ctr"/>
                </a:tc>
                <a:tc>
                  <a:txBody>
                    <a:bodyPr/>
                    <a:lstStyle/>
                    <a:p>
                      <a:pPr>
                        <a:lnSpc>
                          <a:spcPct val="110000"/>
                        </a:lnSpc>
                        <a:spcAft>
                          <a:spcPts val="0"/>
                        </a:spcAft>
                      </a:pPr>
                      <a:r>
                        <a:rPr lang="en-US" sz="1800" b="0" dirty="0">
                          <a:solidFill>
                            <a:srgbClr val="000000"/>
                          </a:solidFill>
                          <a:effectLst/>
                          <a:latin typeface="+mn-ea"/>
                          <a:ea typeface="+mn-ea"/>
                          <a:cs typeface="Times New Roman" panose="02020603050405020304"/>
                        </a:rPr>
                        <a:t>● </a:t>
                      </a:r>
                      <a:r>
                        <a:rPr lang="zh-CN" sz="1800" b="0" dirty="0">
                          <a:solidFill>
                            <a:srgbClr val="000000"/>
                          </a:solidFill>
                          <a:effectLst/>
                          <a:latin typeface="+mn-ea"/>
                          <a:ea typeface="+mn-ea"/>
                          <a:cs typeface="Times New Roman" panose="02020603050405020304"/>
                        </a:rPr>
                        <a:t>组织工作费时</a:t>
                      </a:r>
                    </a:p>
                    <a:p>
                      <a:pPr>
                        <a:lnSpc>
                          <a:spcPct val="110000"/>
                        </a:lnSpc>
                        <a:spcAft>
                          <a:spcPts val="0"/>
                        </a:spcAft>
                      </a:pPr>
                      <a:r>
                        <a:rPr lang="en-US" sz="1800" b="0" dirty="0">
                          <a:solidFill>
                            <a:srgbClr val="000000"/>
                          </a:solidFill>
                          <a:effectLst/>
                          <a:latin typeface="+mn-ea"/>
                          <a:ea typeface="+mn-ea"/>
                          <a:cs typeface="Times New Roman" panose="02020603050405020304"/>
                        </a:rPr>
                        <a:t>● </a:t>
                      </a:r>
                      <a:r>
                        <a:rPr lang="zh-CN" sz="1800" b="0" dirty="0">
                          <a:solidFill>
                            <a:srgbClr val="000000"/>
                          </a:solidFill>
                          <a:effectLst/>
                          <a:latin typeface="+mn-ea"/>
                          <a:ea typeface="+mn-ea"/>
                          <a:cs typeface="Times New Roman" panose="02020603050405020304"/>
                        </a:rPr>
                        <a:t>小组成员只提供他认为你想听到的信息</a:t>
                      </a:r>
                    </a:p>
                  </a:txBody>
                  <a:tcPr marL="66675" marR="66675"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15875" y="-187642"/>
            <a:ext cx="8229600" cy="1143000"/>
          </a:xfrm>
        </p:spPr>
        <p:txBody>
          <a:bodyPr/>
          <a:lstStyle/>
          <a:p>
            <a:r>
              <a:rPr lang="zh-CN" altLang="zh-CN" sz="3600" dirty="0"/>
              <a:t>　</a:t>
            </a:r>
            <a:r>
              <a:rPr lang="zh-CN" altLang="zh-CN" b="1" dirty="0">
                <a:latin typeface="华文新魏" panose="02010800040101010101" pitchFamily="2" charset="-122"/>
                <a:ea typeface="华文新魏" panose="02010800040101010101" pitchFamily="2" charset="-122"/>
              </a:rPr>
              <a:t>培训需求评估的方法</a:t>
            </a:r>
            <a:endParaRPr lang="en-IN" b="1" dirty="0">
              <a:latin typeface="华文新魏" panose="02010800040101010101" pitchFamily="2" charset="-122"/>
              <a:ea typeface="华文新魏" panose="02010800040101010101" pitchFamily="2" charset="-122"/>
            </a:endParaRPr>
          </a:p>
        </p:txBody>
      </p:sp>
      <p:sp>
        <p:nvSpPr>
          <p:cNvPr id="44034" name="Content Placeholder 2"/>
          <p:cNvSpPr>
            <a:spLocks noGrp="1"/>
          </p:cNvSpPr>
          <p:nvPr>
            <p:ph idx="4294967295"/>
          </p:nvPr>
        </p:nvSpPr>
        <p:spPr>
          <a:xfrm>
            <a:off x="398145" y="1296353"/>
            <a:ext cx="8229600" cy="4924425"/>
          </a:xfrm>
        </p:spPr>
        <p:txBody>
          <a:bodyPr/>
          <a:lstStyle/>
          <a:p>
            <a:pPr marL="730250" indent="-457200">
              <a:lnSpc>
                <a:spcPct val="120000"/>
              </a:lnSpc>
              <a:buFont typeface="Wingdings" panose="05000000000000000000" charset="0"/>
              <a:buChar char="l"/>
            </a:pPr>
            <a:r>
              <a:rPr lang="zh-CN" altLang="zh-CN" sz="2800" dirty="0">
                <a:latin typeface="+mn-ea"/>
              </a:rPr>
              <a:t>对新出现的工作</a:t>
            </a:r>
            <a:r>
              <a:rPr lang="en-US" altLang="zh-CN" sz="2800" dirty="0">
                <a:latin typeface="+mn-ea"/>
              </a:rPr>
              <a:t>，</a:t>
            </a:r>
            <a:r>
              <a:rPr lang="zh-CN" altLang="zh-CN" sz="2800" dirty="0">
                <a:latin typeface="+mn-ea"/>
              </a:rPr>
              <a:t>培训者往往无法从在职人员那里获得信息。</a:t>
            </a:r>
          </a:p>
          <a:p>
            <a:pPr marL="730250" indent="-457200">
              <a:lnSpc>
                <a:spcPct val="120000"/>
              </a:lnSpc>
              <a:buFont typeface="Wingdings" panose="05000000000000000000" charset="0"/>
              <a:buChar char="l"/>
            </a:pPr>
            <a:r>
              <a:rPr lang="zh-CN" altLang="zh-CN" sz="2800" dirty="0">
                <a:latin typeface="+mn-ea"/>
              </a:rPr>
              <a:t>历史数据审查包括根据电子或纸质记录收集绩效数据。它提供关于当前绩效水平的信息</a:t>
            </a:r>
            <a:r>
              <a:rPr lang="en-US" altLang="zh-CN" sz="2800" dirty="0">
                <a:latin typeface="+mn-ea"/>
              </a:rPr>
              <a:t>，</a:t>
            </a:r>
            <a:r>
              <a:rPr lang="zh-CN" altLang="zh-CN" sz="2800" dirty="0">
                <a:latin typeface="+mn-ea"/>
              </a:rPr>
              <a:t>这对于确定实际的和所需的绩效之间的差别是有用的。</a:t>
            </a:r>
          </a:p>
          <a:p>
            <a:pPr marL="730250" indent="-457200">
              <a:lnSpc>
                <a:spcPct val="120000"/>
              </a:lnSpc>
              <a:buFont typeface="Wingdings" panose="05000000000000000000" charset="0"/>
              <a:buChar char="l"/>
            </a:pPr>
            <a:r>
              <a:rPr lang="zh-CN" altLang="zh-CN" sz="2800" dirty="0">
                <a:latin typeface="+mn-ea"/>
              </a:rPr>
              <a:t>在线技术可用来监控和跟踪雇员绩效。</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没有哪一种方法是绝对优于其他方法的</a:t>
            </a:r>
            <a:r>
              <a:rPr lang="en-US" altLang="zh-CN" sz="2800" dirty="0">
                <a:latin typeface="+mn-ea"/>
              </a:rPr>
              <a:t>，</a:t>
            </a:r>
            <a:r>
              <a:rPr lang="zh-CN" altLang="zh-CN" sz="2800" dirty="0">
                <a:latin typeface="+mn-ea"/>
              </a:rPr>
              <a:t>所以通常会综合运用多种方法来进行培训需求评估。</a:t>
            </a:r>
            <a:endParaRPr lang="en-IN" sz="2800" dirty="0">
              <a:latin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457200" y="-103187"/>
            <a:ext cx="8229600" cy="1143000"/>
          </a:xfrm>
        </p:spPr>
        <p:txBody>
          <a:bodyPr/>
          <a:lstStyle/>
          <a:p>
            <a:r>
              <a:rPr lang="zh-CN" altLang="zh-CN" b="1" dirty="0">
                <a:latin typeface="华文新魏" panose="02010800040101010101" pitchFamily="2" charset="-122"/>
                <a:ea typeface="华文新魏" panose="02010800040101010101" pitchFamily="2" charset="-122"/>
              </a:rPr>
              <a:t>培训需求评估的方法</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457200" y="1301115"/>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焦点小组</a:t>
            </a:r>
            <a:r>
              <a:rPr lang="zh-CN" altLang="en-US" sz="2800" dirty="0">
                <a:latin typeface="+mn-ea"/>
              </a:rPr>
              <a:t>：</a:t>
            </a:r>
            <a:r>
              <a:rPr lang="zh-CN" altLang="zh-CN" sz="2800" dirty="0">
                <a:latin typeface="+mn-ea"/>
              </a:rPr>
              <a:t>是核心专家面谈的一种形式</a:t>
            </a:r>
            <a:r>
              <a:rPr lang="en-US" altLang="zh-CN" sz="2800" dirty="0">
                <a:latin typeface="+mn-ea"/>
              </a:rPr>
              <a:t>，</a:t>
            </a:r>
            <a:r>
              <a:rPr lang="zh-CN" altLang="zh-CN" sz="2800" dirty="0">
                <a:latin typeface="+mn-ea"/>
              </a:rPr>
              <a:t>包括核心专家小组参加的面对面的会议</a:t>
            </a:r>
            <a:r>
              <a:rPr lang="en-US" altLang="zh-CN" sz="2800" dirty="0">
                <a:latin typeface="+mn-ea"/>
              </a:rPr>
              <a:t>，</a:t>
            </a:r>
            <a:r>
              <a:rPr lang="zh-CN" altLang="zh-CN" sz="2800" dirty="0">
                <a:latin typeface="+mn-ea"/>
              </a:rPr>
              <a:t>会上会提出有关具体培训需求的问题。</a:t>
            </a:r>
          </a:p>
          <a:p>
            <a:pPr marL="730250" indent="-457200">
              <a:lnSpc>
                <a:spcPct val="120000"/>
              </a:lnSpc>
              <a:buFont typeface="Wingdings" panose="05000000000000000000" charset="0"/>
              <a:buChar char="l"/>
            </a:pPr>
            <a:r>
              <a:rPr lang="zh-CN" altLang="zh-CN" sz="2800" b="1" dirty="0">
                <a:latin typeface="+mn-ea"/>
              </a:rPr>
              <a:t>众包</a:t>
            </a:r>
            <a:r>
              <a:rPr lang="zh-CN" altLang="en-US" sz="2800" dirty="0">
                <a:latin typeface="+mn-ea"/>
              </a:rPr>
              <a:t>：</a:t>
            </a:r>
            <a:r>
              <a:rPr lang="zh-CN" altLang="zh-CN" sz="2800" dirty="0">
                <a:latin typeface="+mn-ea"/>
              </a:rPr>
              <a:t>要求大批雇员</a:t>
            </a:r>
            <a:r>
              <a:rPr lang="en-US" altLang="zh-CN" sz="2800" dirty="0">
                <a:latin typeface="+mn-ea"/>
              </a:rPr>
              <a:t>（</a:t>
            </a:r>
            <a:r>
              <a:rPr lang="zh-CN" altLang="zh-CN" sz="2800" dirty="0">
                <a:latin typeface="+mn-ea"/>
              </a:rPr>
              <a:t>即</a:t>
            </a:r>
            <a:r>
              <a:rPr lang="en-US" altLang="zh-CN" sz="2800" dirty="0">
                <a:latin typeface="+mn-ea"/>
              </a:rPr>
              <a:t>“</a:t>
            </a:r>
            <a:r>
              <a:rPr lang="zh-CN" altLang="zh-CN" sz="2800" dirty="0">
                <a:latin typeface="+mn-ea"/>
              </a:rPr>
              <a:t>众</a:t>
            </a:r>
            <a:r>
              <a:rPr lang="en-US" altLang="zh-CN" sz="2800" dirty="0">
                <a:latin typeface="+mn-ea"/>
              </a:rPr>
              <a:t>”）</a:t>
            </a:r>
            <a:r>
              <a:rPr lang="zh-CN" altLang="zh-CN" sz="2800" dirty="0">
                <a:latin typeface="+mn-ea"/>
              </a:rPr>
              <a:t>帮助提供与需求评估相关的信息。</a:t>
            </a:r>
          </a:p>
          <a:p>
            <a:pPr marL="730250" indent="-457200">
              <a:lnSpc>
                <a:spcPct val="120000"/>
              </a:lnSpc>
              <a:buFont typeface="Wingdings" panose="05000000000000000000" charset="0"/>
              <a:buChar char="l"/>
            </a:pPr>
            <a:r>
              <a:rPr lang="zh-CN" altLang="zh-CN" sz="2800" b="1" dirty="0">
                <a:latin typeface="+mn-ea"/>
              </a:rPr>
              <a:t>基准化</a:t>
            </a:r>
            <a:r>
              <a:rPr lang="zh-CN" altLang="en-US" sz="2800" dirty="0">
                <a:latin typeface="+mn-ea"/>
              </a:rPr>
              <a:t>：</a:t>
            </a:r>
            <a:r>
              <a:rPr lang="zh-CN" altLang="zh-CN" sz="2800" dirty="0">
                <a:latin typeface="+mn-ea"/>
              </a:rPr>
              <a:t>许多公司常常利用其他公司的培训实践信息来帮助确定适合自己的培训类型、培训水平和培训频率</a:t>
            </a:r>
            <a:r>
              <a:rPr lang="zh-CN" altLang="en-US" sz="2800" dirty="0">
                <a:latin typeface="+mn-ea"/>
              </a:rPr>
              <a:t>的</a:t>
            </a:r>
            <a:r>
              <a:rPr lang="zh-CN" altLang="zh-CN" sz="2800" dirty="0">
                <a:latin typeface="+mn-ea"/>
              </a:rPr>
              <a:t>过程。</a:t>
            </a:r>
            <a:endParaRPr lang="en-US" altLang="zh-CN" sz="2800" dirty="0">
              <a:latin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8582" y="72708"/>
            <a:ext cx="8784976" cy="1570186"/>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3—2</a:t>
            </a:r>
            <a:r>
              <a:rPr lang="zh-CN" altLang="zh-CN" b="1" dirty="0">
                <a:latin typeface="华文新魏" panose="02010800040101010101" pitchFamily="2" charset="-122"/>
                <a:ea typeface="华文新魏" panose="02010800040101010101" pitchFamily="2" charset="-122"/>
              </a:rPr>
              <a:t>　培训需求评估的过程</a:t>
            </a:r>
            <a:br>
              <a:rPr lang="zh-CN" altLang="zh-CN" dirty="0"/>
            </a:br>
            <a:endParaRPr lang="zh-CN" altLang="en-US" dirty="0"/>
          </a:p>
        </p:txBody>
      </p:sp>
      <p:pic>
        <p:nvPicPr>
          <p:cNvPr id="4" name="3-2.EPS" descr="id:2147497803;FounderCES"/>
          <p:cNvPicPr>
            <a:picLocks noGrp="1"/>
          </p:cNvPicPr>
          <p:nvPr>
            <p:ph sz="quarter" idx="1"/>
          </p:nvPr>
        </p:nvPicPr>
        <p:blipFill>
          <a:blip r:embed="rId2"/>
          <a:stretch>
            <a:fillRect/>
          </a:stretch>
        </p:blipFill>
        <p:spPr>
          <a:xfrm>
            <a:off x="179512" y="1447800"/>
            <a:ext cx="8964488" cy="54102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7477" y="-159385"/>
            <a:ext cx="7772400" cy="1143000"/>
          </a:xfrm>
        </p:spPr>
        <p:txBody>
          <a:bodyPr/>
          <a:lstStyle/>
          <a:p>
            <a:r>
              <a:rPr lang="zh-CN" altLang="en-US" b="1" dirty="0">
                <a:latin typeface="华文新魏" panose="02010800040101010101" pitchFamily="2" charset="-122"/>
                <a:ea typeface="华文新魏" panose="02010800040101010101" pitchFamily="2" charset="-122"/>
              </a:rPr>
              <a:t>组织分析</a:t>
            </a:r>
          </a:p>
        </p:txBody>
      </p:sp>
      <p:sp>
        <p:nvSpPr>
          <p:cNvPr id="3" name="内容占位符 2"/>
          <p:cNvSpPr>
            <a:spLocks noGrp="1"/>
          </p:cNvSpPr>
          <p:nvPr>
            <p:ph sz="quarter" idx="1"/>
          </p:nvPr>
        </p:nvSpPr>
        <p:spPr>
          <a:xfrm>
            <a:off x="447477" y="1196752"/>
            <a:ext cx="8604448" cy="5410200"/>
          </a:xfrm>
        </p:spPr>
        <p:txBody>
          <a:bodyPr/>
          <a:lstStyle/>
          <a:p>
            <a:pPr marL="730250" indent="-457200">
              <a:lnSpc>
                <a:spcPct val="110000"/>
              </a:lnSpc>
              <a:buFont typeface="Wingdings" panose="05000000000000000000" charset="0"/>
              <a:buChar char="l"/>
            </a:pPr>
            <a:r>
              <a:rPr lang="zh-CN" altLang="zh-CN" sz="2800" b="1" dirty="0">
                <a:latin typeface="+mn-ea"/>
              </a:rPr>
              <a:t>公司的战略导向</a:t>
            </a:r>
            <a:r>
              <a:rPr lang="zh-CN" altLang="en-US" sz="2800" dirty="0">
                <a:latin typeface="+mn-ea"/>
              </a:rPr>
              <a:t>：</a:t>
            </a:r>
            <a:r>
              <a:rPr lang="zh-CN" altLang="zh-CN" sz="2800" dirty="0">
                <a:latin typeface="+mn-ea"/>
              </a:rPr>
              <a:t>培训的战略性角色影响着培训的频率和类型及公司培训部门的组建模式。</a:t>
            </a:r>
          </a:p>
          <a:p>
            <a:pPr marL="730250" indent="-457200">
              <a:lnSpc>
                <a:spcPct val="110000"/>
              </a:lnSpc>
              <a:buFont typeface="Wingdings" panose="05000000000000000000" charset="0"/>
              <a:buChar char="l"/>
            </a:pPr>
            <a:r>
              <a:rPr lang="zh-CN" altLang="zh-CN" sz="2800" b="1" dirty="0">
                <a:latin typeface="+mn-ea"/>
              </a:rPr>
              <a:t>管理者、同事和雇员对培训活动的支持</a:t>
            </a:r>
            <a:r>
              <a:rPr lang="zh-CN" altLang="en-US" sz="2800" dirty="0">
                <a:latin typeface="+mn-ea"/>
              </a:rPr>
              <a:t>：</a:t>
            </a:r>
            <a:r>
              <a:rPr lang="zh-CN" altLang="zh-CN" sz="2800" dirty="0">
                <a:latin typeface="+mn-ea"/>
              </a:rPr>
              <a:t>同事和管理者对参与培训活动是否抱有积极的态度</a:t>
            </a:r>
            <a:r>
              <a:rPr lang="en-US" altLang="zh-CN" sz="2800" dirty="0">
                <a:latin typeface="+mn-ea"/>
              </a:rPr>
              <a:t>，</a:t>
            </a:r>
            <a:r>
              <a:rPr lang="zh-CN" altLang="zh-CN" sz="2800" dirty="0">
                <a:latin typeface="+mn-ea"/>
              </a:rPr>
              <a:t>他们是否愿意向受训者提供有关如何在工作中有效利用培训中学到的知识、技能、行为方式的信息</a:t>
            </a:r>
            <a:r>
              <a:rPr lang="en-US" altLang="zh-CN" sz="2800" dirty="0">
                <a:latin typeface="+mn-ea"/>
              </a:rPr>
              <a:t>，</a:t>
            </a:r>
            <a:r>
              <a:rPr lang="zh-CN" altLang="zh-CN" sz="2800" dirty="0">
                <a:latin typeface="+mn-ea"/>
              </a:rPr>
              <a:t>并为受训者提供在实际工作中学以致用的机会。</a:t>
            </a:r>
          </a:p>
          <a:p>
            <a:pPr marL="730250" indent="-457200">
              <a:lnSpc>
                <a:spcPct val="110000"/>
              </a:lnSpc>
              <a:buFont typeface="Wingdings" panose="05000000000000000000" charset="0"/>
              <a:buChar char="l"/>
            </a:pPr>
            <a:r>
              <a:rPr lang="zh-CN" altLang="zh-CN" sz="2800" b="1" dirty="0">
                <a:latin typeface="+mn-ea"/>
              </a:rPr>
              <a:t>培训资源</a:t>
            </a:r>
            <a:r>
              <a:rPr lang="zh-CN" altLang="en-US" sz="2800" dirty="0">
                <a:latin typeface="+mn-ea"/>
              </a:rPr>
              <a:t>：</a:t>
            </a:r>
            <a:r>
              <a:rPr lang="zh-CN" altLang="zh-CN" sz="2800" dirty="0">
                <a:latin typeface="+mn-ea"/>
              </a:rPr>
              <a:t>对于那些在全国或全球各个分公司具有相同的运作流程和部门设置的公司而言</a:t>
            </a:r>
            <a:r>
              <a:rPr lang="en-US" altLang="zh-CN" sz="2800" dirty="0">
                <a:latin typeface="+mn-ea"/>
              </a:rPr>
              <a:t>，</a:t>
            </a:r>
            <a:r>
              <a:rPr lang="zh-CN" altLang="zh-CN" sz="2800" dirty="0">
                <a:latin typeface="+mn-ea"/>
              </a:rPr>
              <a:t>确认培训资源的一种方法就是分享它们的实践经验。</a:t>
            </a:r>
          </a:p>
          <a:p>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344805" y="-27622"/>
            <a:ext cx="8229600" cy="1143000"/>
          </a:xfrm>
        </p:spPr>
        <p:txBody>
          <a:bodyPr/>
          <a:lstStyle/>
          <a:p>
            <a:r>
              <a:rPr lang="zh-CN" altLang="zh-CN" b="1" dirty="0">
                <a:latin typeface="华文新魏" panose="02010800040101010101" pitchFamily="2" charset="-122"/>
                <a:ea typeface="华文新魏" panose="02010800040101010101" pitchFamily="2" charset="-122"/>
              </a:rPr>
              <a:t>人员分析</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344805" y="1426845"/>
            <a:ext cx="8229600" cy="4924425"/>
          </a:xfrm>
        </p:spPr>
        <p:txBody>
          <a:bodyPr/>
          <a:lstStyle/>
          <a:p>
            <a:pPr marL="730250" indent="-457200">
              <a:lnSpc>
                <a:spcPct val="110000"/>
              </a:lnSpc>
              <a:buFont typeface="Wingdings" panose="05000000000000000000" charset="0"/>
              <a:buChar char="l"/>
            </a:pPr>
            <a:r>
              <a:rPr lang="zh-CN" altLang="zh-CN" sz="2800" dirty="0">
                <a:latin typeface="+mn-ea"/>
              </a:rPr>
              <a:t>能帮助你确定哪些雇员需要培训</a:t>
            </a:r>
            <a:endParaRPr lang="en-US" altLang="zh-CN" sz="2800" dirty="0">
              <a:latin typeface="+mn-ea"/>
            </a:endParaRPr>
          </a:p>
          <a:p>
            <a:pPr marL="730250" indent="-457200">
              <a:lnSpc>
                <a:spcPct val="110000"/>
              </a:lnSpc>
              <a:buFont typeface="Wingdings" panose="05000000000000000000" charset="0"/>
              <a:buChar char="l"/>
            </a:pPr>
            <a:r>
              <a:rPr lang="zh-CN" altLang="zh-CN" sz="2800" dirty="0">
                <a:latin typeface="+mn-ea"/>
              </a:rPr>
              <a:t>培训需求可能来自图</a:t>
            </a:r>
            <a:r>
              <a:rPr lang="en-US" altLang="zh-CN" sz="2800" dirty="0">
                <a:latin typeface="+mn-ea"/>
              </a:rPr>
              <a:t>3—1</a:t>
            </a:r>
            <a:r>
              <a:rPr lang="zh-CN" altLang="zh-CN" sz="2800" dirty="0">
                <a:latin typeface="+mn-ea"/>
              </a:rPr>
              <a:t>中的压力点</a:t>
            </a:r>
            <a:endParaRPr lang="en-US" altLang="zh-CN" sz="2800" dirty="0">
              <a:latin typeface="+mn-ea"/>
            </a:endParaRPr>
          </a:p>
          <a:p>
            <a:pPr marL="730250" indent="-457200">
              <a:lnSpc>
                <a:spcPct val="110000"/>
              </a:lnSpc>
              <a:buFont typeface="Wingdings" panose="05000000000000000000" charset="0"/>
              <a:buChar char="l"/>
            </a:pPr>
            <a:r>
              <a:rPr lang="zh-CN" altLang="zh-CN" sz="2800" b="1" dirty="0">
                <a:latin typeface="+mn-ea"/>
              </a:rPr>
              <a:t>受训准备</a:t>
            </a:r>
            <a:r>
              <a:rPr lang="zh-CN" altLang="en-US" sz="2800" dirty="0">
                <a:latin typeface="+mn-ea"/>
              </a:rPr>
              <a:t>：</a:t>
            </a:r>
            <a:endParaRPr lang="en-US" altLang="zh-CN" sz="2800" dirty="0">
              <a:latin typeface="+mn-ea"/>
            </a:endParaRPr>
          </a:p>
          <a:p>
            <a:pPr marL="374015" indent="437515">
              <a:lnSpc>
                <a:spcPct val="110000"/>
              </a:lnSpc>
              <a:buNone/>
            </a:pPr>
            <a:r>
              <a:rPr lang="en-US" altLang="zh-CN" sz="2800" dirty="0">
                <a:latin typeface="+mn-ea"/>
              </a:rPr>
              <a:t>（1）</a:t>
            </a:r>
            <a:r>
              <a:rPr lang="zh-CN" altLang="zh-CN" sz="2800" dirty="0">
                <a:latin typeface="+mn-ea"/>
              </a:rPr>
              <a:t>雇员具备学习培训内容并将其应用于工作的必要的个体特征</a:t>
            </a:r>
            <a:r>
              <a:rPr lang="en-US" altLang="zh-CN" sz="2800" dirty="0">
                <a:latin typeface="+mn-ea"/>
              </a:rPr>
              <a:t>；</a:t>
            </a:r>
          </a:p>
          <a:p>
            <a:pPr marL="374015" indent="437515">
              <a:lnSpc>
                <a:spcPct val="110000"/>
              </a:lnSpc>
              <a:buNone/>
            </a:pPr>
            <a:r>
              <a:rPr lang="en-US" altLang="zh-CN" sz="2800" dirty="0">
                <a:latin typeface="+mn-ea"/>
              </a:rPr>
              <a:t>（2）</a:t>
            </a:r>
            <a:r>
              <a:rPr lang="zh-CN" altLang="zh-CN" sz="2800" dirty="0">
                <a:latin typeface="+mn-ea"/>
              </a:rPr>
              <a:t>工作环境有利于学习且不会干扰工作绩效的实现。这个过程包括评估个体特征、工作输入、工作输出以及工作反馈。</a:t>
            </a:r>
            <a:endParaRPr lang="en-IN" sz="2600" dirty="0">
              <a:latin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a:xfrm>
            <a:off x="339090" y="-112077"/>
            <a:ext cx="8229600" cy="1143000"/>
          </a:xfrm>
        </p:spPr>
        <p:txBody>
          <a:bodyPr/>
          <a:lstStyle/>
          <a:p>
            <a:r>
              <a:rPr lang="zh-CN" altLang="en-US" b="1" dirty="0">
                <a:latin typeface="华文新魏" panose="02010800040101010101" pitchFamily="2" charset="-122"/>
                <a:ea typeface="华文新魏" panose="02010800040101010101" pitchFamily="2" charset="-122"/>
              </a:rPr>
              <a:t>人员分析</a:t>
            </a:r>
            <a:endParaRPr lang="en-IN" b="1" dirty="0">
              <a:latin typeface="华文新魏" panose="02010800040101010101" pitchFamily="2" charset="-122"/>
              <a:ea typeface="华文新魏" panose="02010800040101010101" pitchFamily="2" charset="-122"/>
            </a:endParaRPr>
          </a:p>
        </p:txBody>
      </p:sp>
      <p:sp>
        <p:nvSpPr>
          <p:cNvPr id="54274" name="Content Placeholder 2"/>
          <p:cNvSpPr>
            <a:spLocks noGrp="1"/>
          </p:cNvSpPr>
          <p:nvPr>
            <p:ph idx="4294967295"/>
          </p:nvPr>
        </p:nvSpPr>
        <p:spPr>
          <a:xfrm>
            <a:off x="389255" y="1276350"/>
            <a:ext cx="8229600" cy="4924425"/>
          </a:xfrm>
        </p:spPr>
        <p:txBody>
          <a:bodyPr/>
          <a:lstStyle/>
          <a:p>
            <a:pPr marL="730250" indent="-457200">
              <a:lnSpc>
                <a:spcPct val="120000"/>
              </a:lnSpc>
              <a:buFont typeface="Wingdings" panose="05000000000000000000" charset="0"/>
              <a:buChar char="l"/>
            </a:pPr>
            <a:r>
              <a:rPr lang="zh-CN" altLang="zh-CN" sz="2800" dirty="0">
                <a:latin typeface="+mn-ea"/>
              </a:rPr>
              <a:t>这个过程包括评估个体特征、工作输入、工作输出以及工作反馈</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培训的一个主要压力点是绩效较差或达不到标准水平</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另一个体现培训需求的潜在指标是工作变化</a:t>
            </a:r>
            <a:r>
              <a:rPr lang="en-US" altLang="zh-CN" sz="2800" dirty="0">
                <a:latin typeface="+mn-ea"/>
              </a:rPr>
              <a:t>，</a:t>
            </a:r>
            <a:r>
              <a:rPr lang="zh-CN" altLang="zh-CN" sz="2800" dirty="0">
                <a:latin typeface="+mn-ea"/>
              </a:rPr>
              <a:t>它的出现要求提高现有工作绩效水平或者雇员必须完成新的任务</a:t>
            </a:r>
            <a:endParaRPr lang="en-IN" sz="2800" dirty="0">
              <a:latin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0" y="0"/>
            <a:ext cx="9144000" cy="2924944"/>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3—3</a:t>
            </a:r>
            <a:r>
              <a:rPr lang="zh-CN" altLang="zh-CN" b="1" dirty="0">
                <a:latin typeface="华文新魏" panose="02010800040101010101" pitchFamily="2" charset="-122"/>
                <a:ea typeface="华文新魏" panose="02010800040101010101" pitchFamily="2" charset="-122"/>
              </a:rPr>
              <a:t>　影响雇员绩效和学习的因素分析</a:t>
            </a:r>
            <a:br>
              <a:rPr lang="zh-CN" altLang="zh-CN" b="1" dirty="0">
                <a:latin typeface="华文新魏" panose="02010800040101010101" pitchFamily="2" charset="-122"/>
                <a:ea typeface="华文新魏" panose="02010800040101010101" pitchFamily="2" charset="-122"/>
              </a:rPr>
            </a:br>
            <a:br>
              <a:rPr lang="zh-CN" altLang="en-US" dirty="0"/>
            </a:br>
            <a:endParaRPr lang="zh-CN" altLang="en-US" dirty="0"/>
          </a:p>
        </p:txBody>
      </p:sp>
      <p:pic>
        <p:nvPicPr>
          <p:cNvPr id="6" name="3-3.EPS" descr="id:2147497874;FounderCES"/>
          <p:cNvPicPr>
            <a:picLocks noGrp="1"/>
          </p:cNvPicPr>
          <p:nvPr>
            <p:ph sz="quarter" idx="1"/>
          </p:nvPr>
        </p:nvPicPr>
        <p:blipFill>
          <a:blip r:embed="rId2">
            <a:duotone>
              <a:prstClr val="black"/>
              <a:schemeClr val="accent1">
                <a:tint val="45000"/>
                <a:satMod val="400000"/>
              </a:schemeClr>
            </a:duotone>
          </a:blip>
          <a:stretch>
            <a:fillRect/>
          </a:stretch>
        </p:blipFill>
        <p:spPr>
          <a:xfrm>
            <a:off x="1763688" y="1206000"/>
            <a:ext cx="5688000" cy="5652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a:xfrm>
            <a:off x="389573" y="-86042"/>
            <a:ext cx="8229600" cy="1143000"/>
          </a:xfrm>
        </p:spPr>
        <p:txBody>
          <a:bodyPr/>
          <a:lstStyle/>
          <a:p>
            <a:r>
              <a:rPr lang="zh-CN" altLang="en-US" b="1" dirty="0">
                <a:latin typeface="华文新魏" panose="02010800040101010101" pitchFamily="2" charset="-122"/>
                <a:ea typeface="华文新魏" panose="02010800040101010101" pitchFamily="2" charset="-122"/>
              </a:rPr>
              <a:t>人员分析</a:t>
            </a:r>
            <a:endParaRPr lang="en-IN" b="1" dirty="0">
              <a:latin typeface="华文新魏" panose="02010800040101010101" pitchFamily="2" charset="-122"/>
              <a:ea typeface="华文新魏" panose="02010800040101010101" pitchFamily="2" charset="-122"/>
            </a:endParaRPr>
          </a:p>
        </p:txBody>
      </p:sp>
      <p:sp>
        <p:nvSpPr>
          <p:cNvPr id="58370" name="Content Placeholder 2"/>
          <p:cNvSpPr>
            <a:spLocks noGrp="1"/>
          </p:cNvSpPr>
          <p:nvPr>
            <p:ph idx="4294967295"/>
          </p:nvPr>
        </p:nvSpPr>
        <p:spPr>
          <a:xfrm>
            <a:off x="389890" y="1283970"/>
            <a:ext cx="8229600" cy="4924425"/>
          </a:xfrm>
        </p:spPr>
        <p:txBody>
          <a:bodyPr/>
          <a:lstStyle/>
          <a:p>
            <a:pPr marL="730250" indent="-457200">
              <a:lnSpc>
                <a:spcPct val="120000"/>
              </a:lnSpc>
              <a:buFont typeface="Wingdings" panose="05000000000000000000" charset="0"/>
              <a:buChar char="l"/>
            </a:pPr>
            <a:r>
              <a:rPr lang="zh-CN" altLang="zh-CN" sz="2800" b="1" dirty="0">
                <a:latin typeface="+mn-ea"/>
              </a:rPr>
              <a:t>工作结果</a:t>
            </a:r>
            <a:r>
              <a:rPr lang="zh-CN" altLang="en-US" sz="2800" dirty="0">
                <a:latin typeface="+mn-ea"/>
              </a:rPr>
              <a:t>：</a:t>
            </a:r>
            <a:r>
              <a:rPr lang="zh-CN" altLang="zh-CN" sz="2800" dirty="0">
                <a:latin typeface="+mn-ea"/>
              </a:rPr>
              <a:t>指雇员由于业绩良好而得到的激励</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工作反馈</a:t>
            </a:r>
            <a:r>
              <a:rPr lang="zh-CN" altLang="en-US" sz="2800" dirty="0">
                <a:latin typeface="+mn-ea"/>
              </a:rPr>
              <a:t>：</a:t>
            </a:r>
            <a:r>
              <a:rPr lang="zh-CN" altLang="zh-CN" sz="2800" dirty="0">
                <a:latin typeface="+mn-ea"/>
              </a:rPr>
              <a:t>指雇员在开展工作时收到的信息。</a:t>
            </a:r>
          </a:p>
          <a:p>
            <a:pPr marL="730250" indent="-457200">
              <a:lnSpc>
                <a:spcPct val="120000"/>
              </a:lnSpc>
              <a:buFont typeface="Wingdings" panose="05000000000000000000" charset="0"/>
              <a:buChar char="l"/>
            </a:pPr>
            <a:r>
              <a:rPr lang="zh-CN" altLang="zh-CN" sz="2800" b="1" dirty="0">
                <a:latin typeface="+mn-ea"/>
              </a:rPr>
              <a:t>学习动机</a:t>
            </a:r>
            <a:r>
              <a:rPr lang="zh-CN" altLang="en-US" sz="2800" dirty="0">
                <a:latin typeface="+mn-ea"/>
              </a:rPr>
              <a:t>：</a:t>
            </a:r>
            <a:r>
              <a:rPr lang="zh-CN" altLang="zh-CN" sz="2800" dirty="0">
                <a:latin typeface="+mn-ea"/>
              </a:rPr>
              <a:t>指受训者学习培训项目的内容的欲望。</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个体特征包括基本技能、认知能力、语言表达能力和其他特质</a:t>
            </a:r>
            <a:r>
              <a:rPr lang="en-US" altLang="zh-CN" sz="2800" dirty="0">
                <a:latin typeface="+mn-ea"/>
              </a:rPr>
              <a:t>，</a:t>
            </a:r>
            <a:r>
              <a:rPr lang="zh-CN" altLang="zh-CN" sz="2800" dirty="0">
                <a:latin typeface="+mn-ea"/>
              </a:rPr>
              <a:t>这些是雇员在培训与开发项目中有效完成他们的工作或学习所需的。</a:t>
            </a:r>
            <a:endParaRPr lang="en-IN" sz="2800" dirty="0">
              <a:latin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idx="4294967295"/>
          </p:nvPr>
        </p:nvSpPr>
        <p:spPr>
          <a:xfrm>
            <a:off x="402590" y="-128587"/>
            <a:ext cx="8229600" cy="1143000"/>
          </a:xfrm>
        </p:spPr>
        <p:txBody>
          <a:bodyPr/>
          <a:lstStyle/>
          <a:p>
            <a:r>
              <a:rPr lang="zh-CN" altLang="zh-CN" b="1" dirty="0">
                <a:latin typeface="华文新魏" panose="02010800040101010101" pitchFamily="2" charset="-122"/>
                <a:ea typeface="华文新魏" panose="02010800040101010101" pitchFamily="2" charset="-122"/>
              </a:rPr>
              <a:t>基本技能</a:t>
            </a:r>
            <a:endParaRPr lang="en-IN" b="1" dirty="0">
              <a:latin typeface="华文新魏" panose="02010800040101010101" pitchFamily="2" charset="-122"/>
              <a:ea typeface="华文新魏" panose="02010800040101010101" pitchFamily="2" charset="-122"/>
            </a:endParaRPr>
          </a:p>
        </p:txBody>
      </p:sp>
      <p:sp>
        <p:nvSpPr>
          <p:cNvPr id="60418" name="Content Placeholder 2"/>
          <p:cNvSpPr>
            <a:spLocks noGrp="1"/>
          </p:cNvSpPr>
          <p:nvPr>
            <p:ph idx="4294967295"/>
          </p:nvPr>
        </p:nvSpPr>
        <p:spPr>
          <a:xfrm>
            <a:off x="662940" y="1275715"/>
            <a:ext cx="8229600" cy="4924425"/>
          </a:xfrm>
        </p:spPr>
        <p:txBody>
          <a:bodyPr/>
          <a:lstStyle/>
          <a:p>
            <a:pPr>
              <a:lnSpc>
                <a:spcPct val="120000"/>
              </a:lnSpc>
              <a:buFont typeface="Wingdings" panose="05000000000000000000" charset="0"/>
              <a:buChar char="l"/>
            </a:pPr>
            <a:r>
              <a:rPr lang="zh-CN" altLang="zh-CN" sz="3200" dirty="0">
                <a:latin typeface="+mn-ea"/>
              </a:rPr>
              <a:t>是指雇员完成工作和学习培训内容所需的技能。</a:t>
            </a:r>
            <a:endParaRPr lang="en-US" altLang="zh-CN" sz="3200" dirty="0">
              <a:latin typeface="+mn-ea"/>
            </a:endParaRPr>
          </a:p>
          <a:p>
            <a:pPr lvl="1">
              <a:lnSpc>
                <a:spcPct val="120000"/>
              </a:lnSpc>
              <a:buFont typeface="Wingdings" panose="05000000000000000000" charset="0"/>
              <a:buChar char="l"/>
            </a:pPr>
            <a:r>
              <a:rPr lang="zh-CN" altLang="zh-CN" sz="2800" dirty="0">
                <a:latin typeface="+mn-ea"/>
              </a:rPr>
              <a:t>认知能力</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阅读</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写作能力</a:t>
            </a:r>
            <a:endParaRPr lang="en-US" altLang="zh-CN" sz="2800" dirty="0">
              <a:latin typeface="+mn-ea"/>
            </a:endParaRPr>
          </a:p>
          <a:p>
            <a:endParaRPr lang="en-IN"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idx="4294967295"/>
          </p:nvPr>
        </p:nvSpPr>
        <p:spPr>
          <a:xfrm>
            <a:off x="393065" y="-185420"/>
            <a:ext cx="8229600" cy="1143000"/>
          </a:xfrm>
        </p:spPr>
        <p:txBody>
          <a:bodyPr/>
          <a:lstStyle/>
          <a:p>
            <a:r>
              <a:rPr lang="zh-CN" altLang="zh-CN" b="1" dirty="0">
                <a:latin typeface="华文新魏" panose="02010800040101010101" pitchFamily="2" charset="-122"/>
                <a:ea typeface="华文新魏" panose="02010800040101010101" pitchFamily="2" charset="-122"/>
              </a:rPr>
              <a:t>认知能力</a:t>
            </a:r>
            <a:endParaRPr lang="en-IN" b="1" dirty="0">
              <a:latin typeface="华文新魏" panose="02010800040101010101" pitchFamily="2" charset="-122"/>
              <a:ea typeface="华文新魏" panose="02010800040101010101" pitchFamily="2" charset="-122"/>
            </a:endParaRPr>
          </a:p>
        </p:txBody>
      </p:sp>
      <p:sp>
        <p:nvSpPr>
          <p:cNvPr id="62466" name="Content Placeholder 2"/>
          <p:cNvSpPr>
            <a:spLocks noGrp="1"/>
          </p:cNvSpPr>
          <p:nvPr>
            <p:ph idx="4294967295"/>
          </p:nvPr>
        </p:nvSpPr>
        <p:spPr>
          <a:xfrm>
            <a:off x="720725" y="1275715"/>
            <a:ext cx="8229600" cy="4924425"/>
          </a:xfrm>
        </p:spPr>
        <p:txBody>
          <a:bodyPr/>
          <a:lstStyle/>
          <a:p>
            <a:pPr>
              <a:lnSpc>
                <a:spcPct val="120000"/>
              </a:lnSpc>
              <a:buFont typeface="Wingdings" panose="05000000000000000000" charset="0"/>
              <a:buChar char="l"/>
            </a:pPr>
            <a:r>
              <a:rPr lang="zh-CN" altLang="zh-CN" sz="2800" dirty="0">
                <a:latin typeface="+mn-ea"/>
              </a:rPr>
              <a:t>包括三个方面</a:t>
            </a:r>
            <a:r>
              <a:rPr lang="en-US" altLang="zh-CN" sz="2800" dirty="0">
                <a:latin typeface="+mn-ea"/>
              </a:rPr>
              <a:t>：</a:t>
            </a:r>
          </a:p>
          <a:p>
            <a:pPr lvl="1">
              <a:lnSpc>
                <a:spcPct val="120000"/>
              </a:lnSpc>
              <a:buFont typeface="Wingdings" panose="05000000000000000000" charset="0"/>
              <a:buChar char="l"/>
            </a:pPr>
            <a:r>
              <a:rPr lang="zh-CN" altLang="zh-CN" sz="2800" dirty="0">
                <a:latin typeface="+mn-ea"/>
              </a:rPr>
              <a:t>语言理解力、定量分析能力和推理能力</a:t>
            </a:r>
            <a:endParaRPr lang="en-US" altLang="zh-CN" sz="2800" dirty="0">
              <a:latin typeface="+mn-ea"/>
            </a:endParaRPr>
          </a:p>
          <a:p>
            <a:pPr>
              <a:lnSpc>
                <a:spcPct val="120000"/>
              </a:lnSpc>
              <a:buFont typeface="Wingdings" panose="05000000000000000000" charset="0"/>
              <a:buChar char="l"/>
            </a:pPr>
            <a:r>
              <a:rPr lang="zh-CN" altLang="zh-CN" sz="2800" dirty="0">
                <a:latin typeface="+mn-ea"/>
              </a:rPr>
              <a:t>受训者认知能力水平的高低还会影响他们在培训项目中的学习成果。</a:t>
            </a:r>
          </a:p>
          <a:p>
            <a:pPr>
              <a:lnSpc>
                <a:spcPct val="120000"/>
              </a:lnSpc>
              <a:buFont typeface="Wingdings" panose="05000000000000000000" charset="0"/>
              <a:buChar char="l"/>
            </a:pPr>
            <a:r>
              <a:rPr lang="zh-CN" altLang="zh-CN" sz="2800" dirty="0">
                <a:latin typeface="+mn-ea"/>
              </a:rPr>
              <a:t>为了识别那些不具备胜任工作或完成培训项目所需认知能力的雇员</a:t>
            </a:r>
            <a:r>
              <a:rPr lang="en-US" altLang="zh-CN" sz="2800" dirty="0">
                <a:latin typeface="+mn-ea"/>
              </a:rPr>
              <a:t>，</a:t>
            </a:r>
            <a:r>
              <a:rPr lang="zh-CN" altLang="zh-CN" sz="2800" dirty="0">
                <a:latin typeface="+mn-ea"/>
              </a:rPr>
              <a:t>公司要采用书面形式对认知能力进行测试。</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p:cNvSpPr>
            <a:spLocks noGrp="1"/>
          </p:cNvSpPr>
          <p:nvPr>
            <p:ph type="title" idx="4294967295"/>
          </p:nvPr>
        </p:nvSpPr>
        <p:spPr>
          <a:xfrm>
            <a:off x="457200" y="-147910"/>
            <a:ext cx="8229600" cy="1143000"/>
          </a:xfrm>
        </p:spPr>
        <p:txBody>
          <a:bodyPr/>
          <a:lstStyle/>
          <a:p>
            <a:r>
              <a:rPr lang="zh-CN" altLang="zh-CN" b="1" dirty="0">
                <a:latin typeface="华文新魏" panose="02010800040101010101" pitchFamily="2" charset="-122"/>
                <a:ea typeface="华文新魏" panose="02010800040101010101" pitchFamily="2" charset="-122"/>
              </a:rPr>
              <a:t>阅读能力</a:t>
            </a:r>
            <a:endParaRPr lang="en-IN" b="1" dirty="0">
              <a:latin typeface="华文新魏" panose="02010800040101010101" pitchFamily="2" charset="-122"/>
              <a:ea typeface="华文新魏" panose="02010800040101010101" pitchFamily="2" charset="-122"/>
            </a:endParaRPr>
          </a:p>
        </p:txBody>
      </p:sp>
      <p:sp>
        <p:nvSpPr>
          <p:cNvPr id="64514" name="Content Placeholder 2"/>
          <p:cNvSpPr>
            <a:spLocks noGrp="1"/>
          </p:cNvSpPr>
          <p:nvPr>
            <p:ph idx="4294967295"/>
          </p:nvPr>
        </p:nvSpPr>
        <p:spPr>
          <a:xfrm>
            <a:off x="696595" y="1283335"/>
            <a:ext cx="8456295" cy="5373370"/>
          </a:xfrm>
        </p:spPr>
        <p:txBody>
          <a:bodyPr/>
          <a:lstStyle/>
          <a:p>
            <a:pPr>
              <a:lnSpc>
                <a:spcPct val="120000"/>
              </a:lnSpc>
              <a:buFont typeface="Wingdings" panose="05000000000000000000" charset="0"/>
              <a:buChar char="l"/>
            </a:pPr>
            <a:r>
              <a:rPr lang="zh-CN" altLang="zh-CN" sz="2800" dirty="0">
                <a:latin typeface="+mn-ea"/>
              </a:rPr>
              <a:t>可读性</a:t>
            </a:r>
            <a:r>
              <a:rPr lang="zh-CN" altLang="en-US" sz="2800" dirty="0">
                <a:latin typeface="+mn-ea"/>
              </a:rPr>
              <a:t>：</a:t>
            </a:r>
            <a:r>
              <a:rPr lang="zh-CN" altLang="zh-CN" sz="2800" dirty="0">
                <a:latin typeface="+mn-ea"/>
              </a:rPr>
              <a:t>指书面材料的阅读难度。</a:t>
            </a:r>
            <a:endParaRPr lang="en-US" altLang="zh-CN" sz="2800" dirty="0">
              <a:latin typeface="+mn-ea"/>
            </a:endParaRPr>
          </a:p>
          <a:p>
            <a:pPr>
              <a:lnSpc>
                <a:spcPct val="120000"/>
              </a:lnSpc>
              <a:buFont typeface="Wingdings" panose="05000000000000000000" charset="0"/>
              <a:buChar char="l"/>
            </a:pPr>
            <a:r>
              <a:rPr lang="zh-CN" altLang="zh-CN" sz="2800" dirty="0">
                <a:latin typeface="+mn-ea"/>
              </a:rPr>
              <a:t>对可读性的评估一般包括对句子长度和词汇难度的分析。</a:t>
            </a:r>
            <a:endParaRPr lang="en-US" altLang="zh-CN" sz="2800" dirty="0">
              <a:latin typeface="+mn-ea"/>
            </a:endParaRPr>
          </a:p>
          <a:p>
            <a:pPr>
              <a:lnSpc>
                <a:spcPct val="120000"/>
              </a:lnSpc>
              <a:buFont typeface="Wingdings" panose="05000000000000000000" charset="0"/>
              <a:buChar char="l"/>
            </a:pPr>
            <a:r>
              <a:rPr lang="zh-CN" altLang="zh-CN" sz="2800" dirty="0">
                <a:latin typeface="+mn-ea"/>
              </a:rPr>
              <a:t>如果受训者的阅读水平达不到阅读培训材料所要求的水平</a:t>
            </a:r>
            <a:r>
              <a:rPr lang="en-US" altLang="zh-CN" sz="2800" dirty="0">
                <a:latin typeface="+mn-ea"/>
              </a:rPr>
              <a:t>，</a:t>
            </a:r>
            <a:r>
              <a:rPr lang="zh-CN" altLang="zh-CN" sz="2800" dirty="0">
                <a:latin typeface="+mn-ea"/>
              </a:rPr>
              <a:t>那么可以有四种选择。</a:t>
            </a:r>
            <a:endParaRPr lang="en-US" altLang="zh-CN" sz="2800" dirty="0">
              <a:latin typeface="+mn-ea"/>
            </a:endParaRPr>
          </a:p>
          <a:p>
            <a:pPr lvl="1">
              <a:lnSpc>
                <a:spcPct val="120000"/>
              </a:lnSpc>
              <a:buFont typeface="Wingdings" panose="05000000000000000000" charset="0"/>
              <a:buChar char="l"/>
            </a:pPr>
            <a:r>
              <a:rPr lang="zh-CN" altLang="zh-CN" dirty="0">
                <a:latin typeface="+mn-ea"/>
              </a:rPr>
              <a:t>第一</a:t>
            </a:r>
            <a:r>
              <a:rPr lang="en-US" altLang="zh-CN" dirty="0">
                <a:latin typeface="+mn-ea"/>
              </a:rPr>
              <a:t>，</a:t>
            </a:r>
            <a:r>
              <a:rPr lang="zh-CN" altLang="zh-CN" dirty="0">
                <a:latin typeface="+mn-ea"/>
              </a:rPr>
              <a:t>判断降低培训所需的阅读水平或使用录像或现场培训是否可行</a:t>
            </a:r>
            <a:r>
              <a:rPr lang="en-US" altLang="zh-CN" dirty="0">
                <a:latin typeface="+mn-ea"/>
              </a:rPr>
              <a:t>，</a:t>
            </a:r>
            <a:r>
              <a:rPr lang="zh-CN" altLang="zh-CN" dirty="0">
                <a:latin typeface="+mn-ea"/>
              </a:rPr>
              <a:t>这些属于通过观察和练习而非阅读来进行的学习。</a:t>
            </a:r>
            <a:endParaRPr lang="en-IN" dirty="0">
              <a:latin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p:cNvSpPr>
          <p:nvPr>
            <p:ph type="title" idx="4294967295"/>
          </p:nvPr>
        </p:nvSpPr>
        <p:spPr>
          <a:xfrm>
            <a:off x="457200" y="-103822"/>
            <a:ext cx="8229600" cy="1143000"/>
          </a:xfrm>
        </p:spPr>
        <p:txBody>
          <a:bodyPr/>
          <a:lstStyle/>
          <a:p>
            <a:r>
              <a:rPr lang="zh-CN" altLang="en-US" b="1" dirty="0">
                <a:latin typeface="华文新魏" panose="02010800040101010101" pitchFamily="2" charset="-122"/>
                <a:ea typeface="华文新魏" panose="02010800040101010101" pitchFamily="2" charset="-122"/>
              </a:rPr>
              <a:t>阅读能力</a:t>
            </a:r>
            <a:endParaRPr lang="en-IN" b="1" dirty="0">
              <a:latin typeface="华文新魏" panose="02010800040101010101" pitchFamily="2" charset="-122"/>
              <a:ea typeface="华文新魏" panose="02010800040101010101" pitchFamily="2" charset="-122"/>
            </a:endParaRPr>
          </a:p>
        </p:txBody>
      </p:sp>
      <p:sp>
        <p:nvSpPr>
          <p:cNvPr id="66562" name="Content Placeholder 2"/>
          <p:cNvSpPr>
            <a:spLocks noGrp="1"/>
          </p:cNvSpPr>
          <p:nvPr>
            <p:ph idx="4294967295"/>
          </p:nvPr>
        </p:nvSpPr>
        <p:spPr>
          <a:xfrm>
            <a:off x="709295" y="1275715"/>
            <a:ext cx="8363585" cy="5229225"/>
          </a:xfrm>
        </p:spPr>
        <p:txBody>
          <a:bodyPr/>
          <a:lstStyle/>
          <a:p>
            <a:pPr lvl="1">
              <a:lnSpc>
                <a:spcPct val="110000"/>
              </a:lnSpc>
              <a:buFont typeface="Wingdings" panose="05000000000000000000" charset="0"/>
              <a:buChar char="l"/>
            </a:pPr>
            <a:r>
              <a:rPr lang="zh-CN" altLang="zh-CN" dirty="0">
                <a:latin typeface="+mn-ea"/>
              </a:rPr>
              <a:t>第二</a:t>
            </a:r>
            <a:r>
              <a:rPr lang="en-US" altLang="zh-CN" dirty="0">
                <a:latin typeface="+mn-ea"/>
              </a:rPr>
              <a:t>，</a:t>
            </a:r>
            <a:r>
              <a:rPr lang="zh-CN" altLang="zh-CN" dirty="0">
                <a:latin typeface="+mn-ea"/>
              </a:rPr>
              <a:t>通过阅读测试来确定哪些雇员不具备必要的阅读水平</a:t>
            </a:r>
            <a:r>
              <a:rPr lang="en-US" altLang="zh-CN" dirty="0">
                <a:latin typeface="+mn-ea"/>
              </a:rPr>
              <a:t>，</a:t>
            </a:r>
            <a:r>
              <a:rPr lang="zh-CN" altLang="zh-CN" dirty="0">
                <a:latin typeface="+mn-ea"/>
              </a:rPr>
              <a:t>然后将他们分配到与其技能水平相匹配的工作岗位上。</a:t>
            </a:r>
            <a:endParaRPr lang="en-US" altLang="zh-CN" dirty="0">
              <a:latin typeface="+mn-ea"/>
            </a:endParaRPr>
          </a:p>
          <a:p>
            <a:pPr lvl="1">
              <a:lnSpc>
                <a:spcPct val="110000"/>
              </a:lnSpc>
              <a:buFont typeface="Wingdings" panose="05000000000000000000" charset="0"/>
              <a:buChar char="l"/>
            </a:pPr>
            <a:r>
              <a:rPr lang="zh-CN" altLang="zh-CN" dirty="0">
                <a:latin typeface="+mn-ea"/>
              </a:rPr>
              <a:t>第三</a:t>
            </a:r>
            <a:r>
              <a:rPr lang="en-US" altLang="zh-CN" dirty="0">
                <a:latin typeface="+mn-ea"/>
              </a:rPr>
              <a:t>，</a:t>
            </a:r>
            <a:r>
              <a:rPr lang="zh-CN" altLang="zh-CN" dirty="0">
                <a:latin typeface="+mn-ea"/>
              </a:rPr>
              <a:t>再次进行阅读测试</a:t>
            </a:r>
            <a:r>
              <a:rPr lang="en-US" altLang="zh-CN" dirty="0">
                <a:latin typeface="+mn-ea"/>
              </a:rPr>
              <a:t>，</a:t>
            </a:r>
            <a:r>
              <a:rPr lang="zh-CN" altLang="zh-CN" dirty="0">
                <a:latin typeface="+mn-ea"/>
              </a:rPr>
              <a:t>找出那些缺乏基本阅读技能的雇员</a:t>
            </a:r>
            <a:r>
              <a:rPr lang="en-US" altLang="zh-CN" dirty="0">
                <a:latin typeface="+mn-ea"/>
              </a:rPr>
              <a:t>，</a:t>
            </a:r>
            <a:r>
              <a:rPr lang="zh-CN" altLang="zh-CN" dirty="0">
                <a:latin typeface="+mn-ea"/>
              </a:rPr>
              <a:t>然后向他们提供有助于提高阅读水平的培训。</a:t>
            </a:r>
            <a:endParaRPr lang="en-US" altLang="zh-CN" dirty="0">
              <a:latin typeface="+mn-ea"/>
            </a:endParaRPr>
          </a:p>
          <a:p>
            <a:pPr lvl="1">
              <a:lnSpc>
                <a:spcPct val="110000"/>
              </a:lnSpc>
              <a:buFont typeface="Wingdings" panose="05000000000000000000" charset="0"/>
              <a:buChar char="l"/>
            </a:pPr>
            <a:r>
              <a:rPr lang="zh-CN" altLang="zh-CN" dirty="0">
                <a:latin typeface="+mn-ea"/>
              </a:rPr>
              <a:t>第四</a:t>
            </a:r>
            <a:r>
              <a:rPr lang="en-US" altLang="zh-CN" dirty="0">
                <a:latin typeface="+mn-ea"/>
              </a:rPr>
              <a:t>，</a:t>
            </a:r>
            <a:r>
              <a:rPr lang="zh-CN" altLang="zh-CN" dirty="0">
                <a:latin typeface="+mn-ea"/>
              </a:rPr>
              <a:t>看是否可以将工作重新设计</a:t>
            </a:r>
            <a:r>
              <a:rPr lang="en-US" altLang="zh-CN" dirty="0">
                <a:latin typeface="+mn-ea"/>
              </a:rPr>
              <a:t>，</a:t>
            </a:r>
            <a:r>
              <a:rPr lang="zh-CN" altLang="zh-CN" dirty="0">
                <a:latin typeface="+mn-ea"/>
              </a:rPr>
              <a:t>以适应雇员的阅读水平。</a:t>
            </a:r>
            <a:endParaRPr lang="en-IN" altLang="zh-CN" dirty="0">
              <a:latin typeface="+mn-ea"/>
            </a:endParaRPr>
          </a:p>
          <a:p>
            <a:pPr>
              <a:lnSpc>
                <a:spcPct val="110000"/>
              </a:lnSpc>
              <a:buFont typeface="Wingdings" panose="05000000000000000000" charset="0"/>
              <a:buChar char="l"/>
            </a:pPr>
            <a:r>
              <a:rPr lang="zh-CN" altLang="zh-CN" sz="2800" dirty="0">
                <a:latin typeface="+mn-ea"/>
              </a:rPr>
              <a:t>为了开发基本技能或消除技能差距</a:t>
            </a:r>
            <a:r>
              <a:rPr lang="en-US" altLang="zh-CN" sz="2800" dirty="0">
                <a:latin typeface="+mn-ea"/>
              </a:rPr>
              <a:t>，</a:t>
            </a:r>
            <a:r>
              <a:rPr lang="zh-CN" altLang="zh-CN" sz="2800" dirty="0">
                <a:latin typeface="+mn-ea"/>
              </a:rPr>
              <a:t>很多公司都在进行技能评估或培训</a:t>
            </a:r>
            <a:r>
              <a:rPr lang="en-US" altLang="zh-CN" sz="2800" dirty="0">
                <a:latin typeface="+mn-ea"/>
              </a:rPr>
              <a:t>，</a:t>
            </a:r>
            <a:r>
              <a:rPr lang="zh-CN" altLang="zh-CN" sz="2800" dirty="0">
                <a:latin typeface="+mn-ea"/>
              </a:rPr>
              <a:t>或两者兼而有之。</a:t>
            </a:r>
            <a:endParaRPr lang="en-IN" sz="2800" dirty="0">
              <a:latin typeface="+mn-e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itle 1"/>
          <p:cNvSpPr>
            <a:spLocks noGrp="1"/>
          </p:cNvSpPr>
          <p:nvPr>
            <p:ph type="title" idx="4294967295"/>
          </p:nvPr>
        </p:nvSpPr>
        <p:spPr>
          <a:xfrm>
            <a:off x="456883" y="-153987"/>
            <a:ext cx="8229600" cy="1143000"/>
          </a:xfrm>
        </p:spPr>
        <p:txBody>
          <a:bodyPr/>
          <a:lstStyle/>
          <a:p>
            <a:r>
              <a:rPr lang="zh-CN" altLang="zh-CN" b="1" dirty="0">
                <a:latin typeface="华文新魏" panose="02010800040101010101" pitchFamily="2" charset="-122"/>
                <a:ea typeface="华文新魏" panose="02010800040101010101" pitchFamily="2" charset="-122"/>
              </a:rPr>
              <a:t>自我效能</a:t>
            </a:r>
            <a:endParaRPr lang="en-IN" b="1" dirty="0">
              <a:latin typeface="华文新魏" panose="02010800040101010101" pitchFamily="2" charset="-122"/>
              <a:ea typeface="华文新魏" panose="02010800040101010101" pitchFamily="2" charset="-122"/>
            </a:endParaRPr>
          </a:p>
        </p:txBody>
      </p:sp>
      <p:sp>
        <p:nvSpPr>
          <p:cNvPr id="68610" name="Content Placeholder 2"/>
          <p:cNvSpPr>
            <a:spLocks noGrp="1"/>
          </p:cNvSpPr>
          <p:nvPr>
            <p:ph idx="4294967295"/>
          </p:nvPr>
        </p:nvSpPr>
        <p:spPr>
          <a:xfrm>
            <a:off x="686490" y="1200785"/>
            <a:ext cx="8532440" cy="4924425"/>
          </a:xfrm>
        </p:spPr>
        <p:txBody>
          <a:bodyPr/>
          <a:lstStyle/>
          <a:p>
            <a:pPr>
              <a:lnSpc>
                <a:spcPct val="120000"/>
              </a:lnSpc>
              <a:buFont typeface="Wingdings" panose="05000000000000000000" pitchFamily="2" charset="2"/>
              <a:buChar char="l"/>
            </a:pPr>
            <a:r>
              <a:rPr lang="zh-CN" altLang="zh-CN" sz="2800" dirty="0">
                <a:latin typeface="+mn-ea"/>
              </a:rPr>
              <a:t>雇员对自己能够胜任工作或有效地学习培训内容的一种自信。</a:t>
            </a:r>
          </a:p>
          <a:p>
            <a:pPr>
              <a:lnSpc>
                <a:spcPct val="120000"/>
              </a:lnSpc>
              <a:buFont typeface="Wingdings" panose="05000000000000000000" pitchFamily="2" charset="2"/>
              <a:buChar char="l"/>
            </a:pPr>
            <a:r>
              <a:rPr lang="zh-CN" altLang="zh-CN" sz="2800" dirty="0">
                <a:latin typeface="+mn-ea"/>
              </a:rPr>
              <a:t>雇员的自我效能水平可通过下列方法来提高</a:t>
            </a:r>
            <a:r>
              <a:rPr lang="en-US" altLang="zh-CN" sz="2800" dirty="0">
                <a:latin typeface="+mn-ea"/>
              </a:rPr>
              <a:t>：</a:t>
            </a:r>
            <a:endParaRPr lang="zh-CN" altLang="zh-CN" sz="2800" dirty="0">
              <a:latin typeface="+mn-ea"/>
            </a:endParaRPr>
          </a:p>
          <a:p>
            <a:pPr marL="629285" indent="-285115">
              <a:lnSpc>
                <a:spcPct val="120000"/>
              </a:lnSpc>
              <a:buClr>
                <a:srgbClr val="DA1F28"/>
              </a:buClr>
              <a:buFont typeface="Wingdings" panose="05000000000000000000" charset="0"/>
              <a:buChar char="l"/>
            </a:pPr>
            <a:r>
              <a:rPr lang="zh-CN" altLang="zh-CN" dirty="0">
                <a:latin typeface="+mn-ea"/>
              </a:rPr>
              <a:t>让雇员了解培训的目的是试图提高绩效水平而不是发现雇员能力上的缺陷。</a:t>
            </a:r>
          </a:p>
          <a:p>
            <a:pPr marL="629285" indent="-285115">
              <a:lnSpc>
                <a:spcPct val="120000"/>
              </a:lnSpc>
              <a:buClr>
                <a:srgbClr val="DA1F28"/>
              </a:buClr>
              <a:buFont typeface="Wingdings" panose="05000000000000000000" charset="0"/>
              <a:buChar char="l"/>
            </a:pPr>
            <a:r>
              <a:rPr lang="zh-CN" altLang="zh-CN" dirty="0">
                <a:latin typeface="+mn-ea"/>
              </a:rPr>
              <a:t>在真正实施培训前尽可能多地向雇员提供有关该培训项目和培训目的的信息。</a:t>
            </a:r>
          </a:p>
          <a:p>
            <a:pPr marL="637540" indent="-319405">
              <a:lnSpc>
                <a:spcPct val="120000"/>
              </a:lnSpc>
              <a:buClr>
                <a:srgbClr val="DA1F28"/>
              </a:buClr>
              <a:buFont typeface="Wingdings" panose="05000000000000000000" charset="0"/>
              <a:buChar char="l"/>
            </a:pPr>
            <a:r>
              <a:rPr lang="zh-CN" altLang="zh-CN" sz="2400" dirty="0">
                <a:latin typeface="+mn-ea"/>
                <a:sym typeface="+mn-ea"/>
              </a:rPr>
              <a:t>向雇员展示现在与他们处在类似岗位上的同事们的培训成果。</a:t>
            </a:r>
            <a:endParaRPr lang="zh-CN" altLang="zh-CN" sz="2400" dirty="0">
              <a:latin typeface="+mn-ea"/>
            </a:endParaRPr>
          </a:p>
          <a:p>
            <a:pPr marL="637540" indent="-319405">
              <a:lnSpc>
                <a:spcPct val="120000"/>
              </a:lnSpc>
              <a:buClr>
                <a:srgbClr val="DA1F28"/>
              </a:buClr>
              <a:buFont typeface="Wingdings" panose="05000000000000000000" charset="0"/>
              <a:buChar char="l"/>
            </a:pPr>
            <a:r>
              <a:rPr lang="zh-CN" altLang="zh-CN" sz="2400" dirty="0">
                <a:latin typeface="+mn-ea"/>
                <a:sym typeface="+mn-ea"/>
              </a:rPr>
              <a:t>向雇员提供反馈，告诉他们学习进展得很顺利，他既有能力也有义务克服在培训中遇到的任何学习困难</a:t>
            </a:r>
            <a:endParaRPr lang="zh-CN" altLang="zh-CN" sz="2400" dirty="0">
              <a:latin typeface="+mn-ea"/>
            </a:endParaRPr>
          </a:p>
          <a:p>
            <a:pPr marL="629285" indent="-285115">
              <a:lnSpc>
                <a:spcPct val="120000"/>
              </a:lnSpc>
              <a:buClr>
                <a:srgbClr val="DA1F28"/>
              </a:buClr>
              <a:buFont typeface="Wingdings" panose="05000000000000000000" charset="0"/>
              <a:buChar char="l"/>
            </a:pPr>
            <a:endParaRPr lang="zh-CN" altLang="zh-CN" sz="2400" dirty="0">
              <a:latin typeface="+mn-e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1"/>
          <p:cNvSpPr>
            <a:spLocks noGrp="1"/>
          </p:cNvSpPr>
          <p:nvPr>
            <p:ph type="title" idx="4294967295"/>
          </p:nvPr>
        </p:nvSpPr>
        <p:spPr>
          <a:xfrm>
            <a:off x="397188" y="52745"/>
            <a:ext cx="8820472" cy="1354162"/>
          </a:xfrm>
        </p:spPr>
        <p:txBody>
          <a:bodyPr>
            <a:normAutofit fontScale="90000"/>
          </a:bodyPr>
          <a:lstStyle/>
          <a:p>
            <a:pPr fontAlgn="auto">
              <a:spcAft>
                <a:spcPts val="0"/>
              </a:spcAft>
              <a:defRPr/>
            </a:pPr>
            <a:r>
              <a:rPr lang="zh-CN" altLang="zh-CN" sz="4400" b="1" dirty="0">
                <a:latin typeface="华文新魏" panose="02010800040101010101" pitchFamily="2" charset="-122"/>
                <a:ea typeface="华文新魏" panose="02010800040101010101" pitchFamily="2" charset="-122"/>
              </a:rPr>
              <a:t>对培训需求、职业兴趣和目标的认识</a:t>
            </a:r>
            <a:br>
              <a:rPr lang="zh-CN" altLang="zh-CN" sz="3200" dirty="0"/>
            </a:br>
            <a:endParaRPr lang="en-IN" sz="3800" dirty="0"/>
          </a:p>
        </p:txBody>
      </p:sp>
      <p:sp>
        <p:nvSpPr>
          <p:cNvPr id="72706" name="Content Placeholder 2"/>
          <p:cNvSpPr>
            <a:spLocks noGrp="1"/>
          </p:cNvSpPr>
          <p:nvPr>
            <p:ph idx="4294967295"/>
          </p:nvPr>
        </p:nvSpPr>
        <p:spPr>
          <a:xfrm>
            <a:off x="396875" y="1259205"/>
            <a:ext cx="8229600" cy="4924425"/>
          </a:xfrm>
        </p:spPr>
        <p:txBody>
          <a:bodyPr/>
          <a:lstStyle/>
          <a:p>
            <a:pPr marL="730250" indent="-457200">
              <a:lnSpc>
                <a:spcPct val="120000"/>
              </a:lnSpc>
              <a:buFont typeface="Wingdings" panose="05000000000000000000" charset="0"/>
              <a:buChar char="l"/>
            </a:pPr>
            <a:r>
              <a:rPr lang="zh-CN" altLang="zh-CN" sz="2800" dirty="0">
                <a:latin typeface="+mn-ea"/>
              </a:rPr>
              <a:t>管理者要让雇员了解他们参加培训项目的原因</a:t>
            </a:r>
            <a:r>
              <a:rPr lang="en-US" altLang="zh-CN" sz="2800" dirty="0">
                <a:latin typeface="+mn-ea"/>
              </a:rPr>
              <a:t>，</a:t>
            </a:r>
            <a:r>
              <a:rPr lang="zh-CN" altLang="zh-CN" sz="2800" dirty="0">
                <a:latin typeface="+mn-ea"/>
              </a:rPr>
              <a:t>还要就培训与克服技能弱点或知识缺陷之间的联系同雇员进行沟通。</a:t>
            </a:r>
          </a:p>
          <a:p>
            <a:pPr marL="730250" indent="-457200">
              <a:lnSpc>
                <a:spcPct val="120000"/>
              </a:lnSpc>
              <a:buFont typeface="Wingdings" panose="05000000000000000000" charset="0"/>
              <a:buChar char="l"/>
            </a:pPr>
            <a:r>
              <a:rPr lang="zh-CN" altLang="zh-CN" sz="2800" dirty="0">
                <a:latin typeface="+mn-ea"/>
              </a:rPr>
              <a:t>让雇员自己选择参加什么样的培训项目并尊重他们的选择有利于实现学习动机的最大化。</a:t>
            </a:r>
            <a:endParaRPr lang="en-IN" sz="2800" dirty="0">
              <a:latin typeface="+mn-e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itle 1"/>
          <p:cNvSpPr>
            <a:spLocks noGrp="1"/>
          </p:cNvSpPr>
          <p:nvPr>
            <p:ph type="title" idx="4294967295"/>
          </p:nvPr>
        </p:nvSpPr>
        <p:spPr>
          <a:xfrm>
            <a:off x="263207" y="-162242"/>
            <a:ext cx="8821737"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对培训需求、职业兴趣和目标的认识</a:t>
            </a:r>
            <a:endParaRPr lang="en-IN" sz="4400" b="1" dirty="0">
              <a:latin typeface="华文新魏" panose="02010800040101010101" pitchFamily="2" charset="-122"/>
              <a:ea typeface="华文新魏" panose="02010800040101010101" pitchFamily="2" charset="-122"/>
            </a:endParaRPr>
          </a:p>
        </p:txBody>
      </p:sp>
      <p:sp>
        <p:nvSpPr>
          <p:cNvPr id="74754" name="Content Placeholder 2"/>
          <p:cNvSpPr>
            <a:spLocks noGrp="1"/>
          </p:cNvSpPr>
          <p:nvPr>
            <p:ph idx="4294967295"/>
          </p:nvPr>
        </p:nvSpPr>
        <p:spPr>
          <a:xfrm>
            <a:off x="683444" y="1267460"/>
            <a:ext cx="8476431" cy="5229225"/>
          </a:xfrm>
        </p:spPr>
        <p:txBody>
          <a:bodyPr/>
          <a:lstStyle/>
          <a:p>
            <a:pPr>
              <a:buFont typeface="Wingdings" panose="05000000000000000000" charset="0"/>
              <a:buChar char="l"/>
            </a:pPr>
            <a:r>
              <a:rPr lang="zh-CN" altLang="en-US" sz="2800" dirty="0"/>
              <a:t>确保工作环境加强雇员学习动机</a:t>
            </a:r>
            <a:endParaRPr lang="en-US" altLang="zh-CN" sz="2800" dirty="0"/>
          </a:p>
          <a:p>
            <a:pPr marL="273050" indent="331470">
              <a:buClr>
                <a:srgbClr val="DA1F28"/>
              </a:buClr>
              <a:buFont typeface="Wingdings" panose="05000000000000000000" charset="0"/>
              <a:buChar char="l"/>
            </a:pPr>
            <a:r>
              <a:rPr lang="zh-CN" altLang="zh-CN" sz="2800" dirty="0"/>
              <a:t>时间管理培训</a:t>
            </a:r>
          </a:p>
          <a:p>
            <a:pPr marL="273050" indent="331470">
              <a:buClr>
                <a:srgbClr val="DA1F28"/>
              </a:buClr>
              <a:buFont typeface="Wingdings" panose="05000000000000000000" charset="0"/>
              <a:buChar char="l"/>
            </a:pPr>
            <a:r>
              <a:rPr lang="zh-CN" altLang="zh-CN" sz="2800" dirty="0"/>
              <a:t>虚拟环境中的工作</a:t>
            </a:r>
          </a:p>
          <a:p>
            <a:pPr marL="273050" indent="331470">
              <a:buClr>
                <a:srgbClr val="DA1F28"/>
              </a:buClr>
              <a:buFont typeface="Wingdings" panose="05000000000000000000" charset="0"/>
              <a:buChar char="l"/>
            </a:pPr>
            <a:r>
              <a:rPr lang="zh-CN" altLang="zh-CN" sz="2800" dirty="0"/>
              <a:t>解决问题的决策</a:t>
            </a:r>
            <a:endParaRPr lang="en-US" altLang="zh-CN" sz="2800" dirty="0"/>
          </a:p>
          <a:p>
            <a:pPr marL="273050" indent="331470">
              <a:buClr>
                <a:srgbClr val="DA1F28"/>
              </a:buClr>
              <a:buFont typeface="Wingdings" panose="05000000000000000000" charset="0"/>
              <a:buChar char="l"/>
            </a:pPr>
            <a:r>
              <a:rPr lang="zh-CN" altLang="zh-CN" sz="2800" dirty="0"/>
              <a:t>倾听技巧等</a:t>
            </a:r>
          </a:p>
          <a:p>
            <a:pPr marL="273050" indent="331470">
              <a:buClr>
                <a:srgbClr val="DA1F28"/>
              </a:buClr>
              <a:buFont typeface="Wingdings" panose="05000000000000000000" charset="0"/>
              <a:buChar char="l"/>
            </a:pPr>
            <a:r>
              <a:rPr lang="zh-CN" altLang="zh-CN" sz="2800" dirty="0">
                <a:sym typeface="+mn-ea"/>
              </a:rPr>
              <a:t>激励雇员参加培训项目的学习</a:t>
            </a:r>
            <a:endParaRPr lang="zh-CN" altLang="zh-CN" sz="2800" dirty="0"/>
          </a:p>
          <a:p>
            <a:pPr marL="0" indent="0">
              <a:buClr>
                <a:srgbClr val="DA1F28"/>
              </a:buClr>
              <a:buFont typeface="Wingdings" panose="05000000000000000000" charset="0"/>
              <a:buNone/>
            </a:pPr>
            <a:endParaRPr lang="en-US" altLang="zh-CN" sz="2800" dirty="0"/>
          </a:p>
          <a:p>
            <a:pPr lvl="1"/>
            <a:endParaRPr lang="en-IN" sz="2600" dirty="0"/>
          </a:p>
          <a:p>
            <a:endParaRPr lang="en-IN"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itle 1"/>
          <p:cNvSpPr>
            <a:spLocks noGrp="1"/>
          </p:cNvSpPr>
          <p:nvPr>
            <p:ph type="title" idx="4294967295"/>
          </p:nvPr>
        </p:nvSpPr>
        <p:spPr>
          <a:xfrm>
            <a:off x="374015" y="-170497"/>
            <a:ext cx="8229600" cy="1143000"/>
          </a:xfrm>
        </p:spPr>
        <p:txBody>
          <a:bodyPr/>
          <a:lstStyle/>
          <a:p>
            <a:r>
              <a:rPr lang="zh-CN" altLang="en-US" b="1" dirty="0">
                <a:latin typeface="华文新魏" panose="02010800040101010101" pitchFamily="2" charset="-122"/>
                <a:ea typeface="华文新魏" panose="02010800040101010101" pitchFamily="2" charset="-122"/>
              </a:rPr>
              <a:t>年龄和代际特征</a:t>
            </a:r>
            <a:endParaRPr lang="en-US" b="1" dirty="0">
              <a:latin typeface="华文新魏" panose="02010800040101010101" pitchFamily="2" charset="-122"/>
              <a:ea typeface="华文新魏" panose="02010800040101010101" pitchFamily="2" charset="-122"/>
            </a:endParaRPr>
          </a:p>
        </p:txBody>
      </p:sp>
      <p:sp>
        <p:nvSpPr>
          <p:cNvPr id="76802" name="Content Placeholder 2"/>
          <p:cNvSpPr>
            <a:spLocks noGrp="1"/>
          </p:cNvSpPr>
          <p:nvPr>
            <p:ph idx="4294967295"/>
          </p:nvPr>
        </p:nvSpPr>
        <p:spPr>
          <a:xfrm>
            <a:off x="374015" y="1275715"/>
            <a:ext cx="8229600" cy="4924425"/>
          </a:xfrm>
        </p:spPr>
        <p:txBody>
          <a:bodyPr/>
          <a:lstStyle/>
          <a:p>
            <a:pPr marL="730250" indent="-457200">
              <a:lnSpc>
                <a:spcPct val="120000"/>
              </a:lnSpc>
              <a:buFont typeface="Wingdings" panose="05000000000000000000" charset="0"/>
              <a:buChar char="l"/>
            </a:pPr>
            <a:r>
              <a:rPr lang="en-US" altLang="zh-CN" sz="2800" dirty="0">
                <a:latin typeface="+mn-ea"/>
              </a:rPr>
              <a:t>“</a:t>
            </a:r>
            <a:r>
              <a:rPr lang="zh-CN" altLang="zh-CN" sz="2800" dirty="0">
                <a:latin typeface="+mn-ea"/>
              </a:rPr>
              <a:t>千年一代</a:t>
            </a:r>
            <a:r>
              <a:rPr lang="en-US" altLang="zh-CN" sz="2800" dirty="0">
                <a:latin typeface="+mn-ea"/>
              </a:rPr>
              <a:t>”</a:t>
            </a:r>
            <a:r>
              <a:rPr lang="zh-CN" altLang="zh-CN" sz="2800" dirty="0">
                <a:latin typeface="+mn-ea"/>
              </a:rPr>
              <a:t>和</a:t>
            </a:r>
            <a:r>
              <a:rPr lang="en-US" altLang="zh-CN" sz="2800" dirty="0">
                <a:latin typeface="+mn-ea"/>
              </a:rPr>
              <a:t>“Y</a:t>
            </a:r>
            <a:r>
              <a:rPr lang="zh-CN" altLang="zh-CN" sz="2800" dirty="0">
                <a:latin typeface="+mn-ea"/>
              </a:rPr>
              <a:t>一代</a:t>
            </a:r>
            <a:r>
              <a:rPr lang="en-US" altLang="zh-CN" sz="2800" dirty="0">
                <a:latin typeface="+mn-ea"/>
              </a:rPr>
              <a:t>”</a:t>
            </a:r>
            <a:r>
              <a:rPr lang="zh-CN" altLang="en-US" sz="2800" dirty="0">
                <a:latin typeface="+mn-ea"/>
              </a:rPr>
              <a:t>：</a:t>
            </a:r>
            <a:r>
              <a:rPr lang="zh-CN" altLang="zh-CN" sz="2800" dirty="0">
                <a:latin typeface="+mn-ea"/>
              </a:rPr>
              <a:t>是指</a:t>
            </a:r>
            <a:r>
              <a:rPr lang="en-US" altLang="zh-CN" sz="2800" dirty="0">
                <a:latin typeface="+mn-ea"/>
              </a:rPr>
              <a:t>1980</a:t>
            </a:r>
            <a:r>
              <a:rPr lang="zh-CN" altLang="zh-CN" sz="2800" dirty="0">
                <a:latin typeface="+mn-ea"/>
              </a:rPr>
              <a:t>年后出生的人。他们乐观</a:t>
            </a:r>
            <a:r>
              <a:rPr lang="en-US" altLang="zh-CN" sz="2800" dirty="0">
                <a:latin typeface="+mn-ea"/>
              </a:rPr>
              <a:t>，</a:t>
            </a:r>
            <a:r>
              <a:rPr lang="zh-CN" altLang="zh-CN" sz="2800" dirty="0">
                <a:latin typeface="+mn-ea"/>
              </a:rPr>
              <a:t>喜欢工作和学习</a:t>
            </a:r>
            <a:r>
              <a:rPr lang="en-US" altLang="zh-CN" sz="2800" dirty="0">
                <a:latin typeface="+mn-ea"/>
              </a:rPr>
              <a:t>，</a:t>
            </a:r>
            <a:r>
              <a:rPr lang="zh-CN" altLang="zh-CN" sz="2800" dirty="0">
                <a:latin typeface="+mn-ea"/>
              </a:rPr>
              <a:t>懂技术</a:t>
            </a:r>
            <a:r>
              <a:rPr lang="en-US" altLang="zh-CN" sz="2800" dirty="0">
                <a:latin typeface="+mn-ea"/>
              </a:rPr>
              <a:t>，</a:t>
            </a:r>
            <a:r>
              <a:rPr lang="zh-CN" altLang="zh-CN" sz="2800" dirty="0">
                <a:latin typeface="+mn-ea"/>
              </a:rPr>
              <a:t>欣赏多样性。</a:t>
            </a:r>
            <a:endParaRPr lang="en-US" altLang="zh-CN" sz="2800" dirty="0">
              <a:latin typeface="+mn-ea"/>
            </a:endParaRPr>
          </a:p>
          <a:p>
            <a:pPr marL="730250" indent="-457200">
              <a:lnSpc>
                <a:spcPct val="120000"/>
              </a:lnSpc>
              <a:buFont typeface="Wingdings" panose="05000000000000000000" charset="0"/>
              <a:buChar char="l"/>
            </a:pPr>
            <a:r>
              <a:rPr lang="en-US" altLang="zh-CN" sz="2800" dirty="0">
                <a:latin typeface="+mn-ea"/>
              </a:rPr>
              <a:t>“X</a:t>
            </a:r>
            <a:r>
              <a:rPr lang="zh-CN" altLang="zh-CN" sz="2800" dirty="0">
                <a:latin typeface="+mn-ea"/>
              </a:rPr>
              <a:t>一代</a:t>
            </a:r>
            <a:r>
              <a:rPr lang="en-US" altLang="zh-CN" sz="2800" dirty="0">
                <a:latin typeface="+mn-ea"/>
              </a:rPr>
              <a:t>”</a:t>
            </a:r>
            <a:r>
              <a:rPr lang="zh-CN" altLang="en-US" sz="2800" dirty="0">
                <a:latin typeface="+mn-ea"/>
              </a:rPr>
              <a:t>：</a:t>
            </a:r>
            <a:r>
              <a:rPr lang="zh-CN" altLang="zh-CN" sz="2800" dirty="0">
                <a:latin typeface="+mn-ea"/>
              </a:rPr>
              <a:t>指的是</a:t>
            </a:r>
            <a:r>
              <a:rPr lang="en-US" altLang="zh-CN" sz="2800" dirty="0">
                <a:latin typeface="+mn-ea"/>
              </a:rPr>
              <a:t>1965—1980</a:t>
            </a:r>
            <a:r>
              <a:rPr lang="zh-CN" altLang="zh-CN" sz="2800" dirty="0">
                <a:latin typeface="+mn-ea"/>
              </a:rPr>
              <a:t>年出生的人</a:t>
            </a:r>
            <a:r>
              <a:rPr lang="zh-CN" altLang="en-US" sz="2800" dirty="0">
                <a:latin typeface="+mn-ea"/>
              </a:rPr>
              <a:t>，</a:t>
            </a:r>
            <a:r>
              <a:rPr lang="en-US" altLang="zh-CN" sz="2800" dirty="0">
                <a:latin typeface="+mn-ea"/>
              </a:rPr>
              <a:t>X</a:t>
            </a:r>
            <a:r>
              <a:rPr lang="zh-CN" altLang="zh-CN" sz="2800" dirty="0">
                <a:latin typeface="+mn-ea"/>
              </a:rPr>
              <a:t>一代看重反馈和灵活性</a:t>
            </a:r>
            <a:r>
              <a:rPr lang="en-US" altLang="zh-CN" sz="2800" dirty="0">
                <a:latin typeface="+mn-ea"/>
              </a:rPr>
              <a:t>，</a:t>
            </a:r>
            <a:r>
              <a:rPr lang="zh-CN" altLang="zh-CN" sz="2800" dirty="0">
                <a:latin typeface="+mn-ea"/>
              </a:rPr>
              <a:t>不喜欢受到严格监督。</a:t>
            </a:r>
          </a:p>
          <a:p>
            <a:pPr marL="730250" indent="-457200">
              <a:lnSpc>
                <a:spcPct val="120000"/>
              </a:lnSpc>
              <a:buFont typeface="Wingdings" panose="05000000000000000000" charset="0"/>
              <a:buChar char="l"/>
            </a:pPr>
            <a:r>
              <a:rPr lang="en-US" altLang="zh-CN" sz="2800" dirty="0">
                <a:latin typeface="+mn-ea"/>
              </a:rPr>
              <a:t>“</a:t>
            </a:r>
            <a:r>
              <a:rPr lang="zh-CN" altLang="zh-CN" sz="2800" dirty="0">
                <a:latin typeface="+mn-ea"/>
              </a:rPr>
              <a:t>婴儿潮一代</a:t>
            </a:r>
            <a:r>
              <a:rPr lang="en-US" altLang="zh-CN" sz="2800" dirty="0">
                <a:latin typeface="+mn-ea"/>
              </a:rPr>
              <a:t>”</a:t>
            </a:r>
            <a:r>
              <a:rPr lang="zh-CN" altLang="en-US" sz="2800" dirty="0">
                <a:latin typeface="+mn-ea"/>
              </a:rPr>
              <a:t>：</a:t>
            </a:r>
            <a:r>
              <a:rPr lang="zh-CN" altLang="zh-CN" sz="2800" dirty="0">
                <a:latin typeface="+mn-ea"/>
              </a:rPr>
              <a:t>出生于</a:t>
            </a:r>
            <a:r>
              <a:rPr lang="en-US" altLang="zh-CN" sz="2800" dirty="0">
                <a:latin typeface="+mn-ea"/>
              </a:rPr>
              <a:t>1946—1964</a:t>
            </a:r>
            <a:r>
              <a:rPr lang="zh-CN" altLang="zh-CN" sz="2800" dirty="0">
                <a:latin typeface="+mn-ea"/>
              </a:rPr>
              <a:t>年</a:t>
            </a:r>
            <a:r>
              <a:rPr lang="en-US" altLang="zh-CN" sz="2800" dirty="0">
                <a:latin typeface="+mn-ea"/>
              </a:rPr>
              <a:t>，</a:t>
            </a:r>
            <a:r>
              <a:rPr lang="zh-CN" altLang="zh-CN" sz="2800" dirty="0">
                <a:latin typeface="+mn-ea"/>
              </a:rPr>
              <a:t>他们有竞争力</a:t>
            </a:r>
            <a:r>
              <a:rPr lang="en-US" altLang="zh-CN" sz="2800" dirty="0">
                <a:latin typeface="+mn-ea"/>
              </a:rPr>
              <a:t>，</a:t>
            </a:r>
            <a:r>
              <a:rPr lang="zh-CN" altLang="zh-CN" sz="2800" dirty="0">
                <a:latin typeface="+mn-ea"/>
              </a:rPr>
              <a:t>能吃苦</a:t>
            </a:r>
            <a:r>
              <a:rPr lang="en-US" altLang="zh-CN" sz="2800" dirty="0">
                <a:latin typeface="+mn-ea"/>
              </a:rPr>
              <a:t>，</a:t>
            </a:r>
            <a:r>
              <a:rPr lang="zh-CN" altLang="zh-CN" sz="2800" dirty="0">
                <a:latin typeface="+mn-ea"/>
              </a:rPr>
              <a:t>注重所有雇员受到公平对待。</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itle 1"/>
          <p:cNvSpPr>
            <a:spLocks noGrp="1"/>
          </p:cNvSpPr>
          <p:nvPr>
            <p:ph type="title" idx="4294967295"/>
          </p:nvPr>
        </p:nvSpPr>
        <p:spPr>
          <a:xfrm>
            <a:off x="395288" y="-145732"/>
            <a:ext cx="8229600" cy="1143000"/>
          </a:xfrm>
        </p:spPr>
        <p:txBody>
          <a:bodyPr/>
          <a:lstStyle/>
          <a:p>
            <a:r>
              <a:rPr lang="zh-CN" altLang="en-US" b="1" dirty="0">
                <a:latin typeface="华文新魏" panose="02010800040101010101" pitchFamily="2" charset="-122"/>
                <a:ea typeface="华文新魏" panose="02010800040101010101" pitchFamily="2" charset="-122"/>
              </a:rPr>
              <a:t>年龄和代际特征</a:t>
            </a:r>
            <a:endParaRPr lang="en-US" b="1" dirty="0">
              <a:latin typeface="华文新魏" panose="02010800040101010101" pitchFamily="2" charset="-122"/>
              <a:ea typeface="华文新魏" panose="02010800040101010101" pitchFamily="2" charset="-122"/>
            </a:endParaRPr>
          </a:p>
        </p:txBody>
      </p:sp>
      <p:sp>
        <p:nvSpPr>
          <p:cNvPr id="78850" name="Content Placeholder 2"/>
          <p:cNvSpPr>
            <a:spLocks noGrp="1"/>
          </p:cNvSpPr>
          <p:nvPr>
            <p:ph idx="4294967295"/>
          </p:nvPr>
        </p:nvSpPr>
        <p:spPr>
          <a:xfrm>
            <a:off x="395913" y="1263928"/>
            <a:ext cx="8229600" cy="4924425"/>
          </a:xfrm>
        </p:spPr>
        <p:txBody>
          <a:bodyPr/>
          <a:lstStyle/>
          <a:p>
            <a:pPr marL="730250" indent="-457200">
              <a:lnSpc>
                <a:spcPct val="120000"/>
              </a:lnSpc>
              <a:buFont typeface="Wingdings" panose="05000000000000000000" charset="0"/>
              <a:buChar char="l"/>
            </a:pPr>
            <a:r>
              <a:rPr lang="en-US" altLang="zh-CN" sz="3200" dirty="0">
                <a:latin typeface="+mn-ea"/>
              </a:rPr>
              <a:t>“</a:t>
            </a:r>
            <a:r>
              <a:rPr lang="zh-CN" altLang="zh-CN" sz="3200" dirty="0">
                <a:latin typeface="+mn-ea"/>
              </a:rPr>
              <a:t>传统主义者</a:t>
            </a:r>
            <a:r>
              <a:rPr lang="en-US" altLang="zh-CN" sz="3200" dirty="0">
                <a:latin typeface="+mn-ea"/>
              </a:rPr>
              <a:t>”</a:t>
            </a:r>
            <a:r>
              <a:rPr lang="zh-CN" altLang="zh-CN" sz="3200" dirty="0">
                <a:latin typeface="+mn-ea"/>
              </a:rPr>
              <a:t>出生于</a:t>
            </a:r>
            <a:r>
              <a:rPr lang="en-US" altLang="zh-CN" sz="3200" dirty="0">
                <a:latin typeface="+mn-ea"/>
              </a:rPr>
              <a:t>1925—1945</a:t>
            </a:r>
            <a:r>
              <a:rPr lang="zh-CN" altLang="zh-CN" sz="3200" dirty="0">
                <a:latin typeface="+mn-ea"/>
              </a:rPr>
              <a:t>年</a:t>
            </a:r>
            <a:r>
              <a:rPr lang="zh-CN" altLang="en-US" sz="3200" dirty="0">
                <a:latin typeface="+mn-ea"/>
              </a:rPr>
              <a:t>，</a:t>
            </a:r>
            <a:r>
              <a:rPr lang="zh-CN" altLang="zh-CN" sz="3200" dirty="0">
                <a:latin typeface="+mn-ea"/>
              </a:rPr>
              <a:t>他们爱国、忠诚</a:t>
            </a:r>
            <a:r>
              <a:rPr lang="en-US" altLang="zh-CN" sz="3200" dirty="0">
                <a:latin typeface="+mn-ea"/>
              </a:rPr>
              <a:t>，</a:t>
            </a:r>
            <a:r>
              <a:rPr lang="zh-CN" altLang="zh-CN" sz="3200" dirty="0">
                <a:latin typeface="+mn-ea"/>
              </a:rPr>
              <a:t>有大量的组织历史和工作生活方面的知识。</a:t>
            </a:r>
            <a:endParaRPr lang="en-US" sz="3200" dirty="0">
              <a:latin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Title 1"/>
          <p:cNvSpPr>
            <a:spLocks noGrp="1"/>
          </p:cNvSpPr>
          <p:nvPr>
            <p:ph type="title" idx="4294967295"/>
          </p:nvPr>
        </p:nvSpPr>
        <p:spPr>
          <a:xfrm>
            <a:off x="371793" y="-61912"/>
            <a:ext cx="8229600" cy="1143000"/>
          </a:xfrm>
        </p:spPr>
        <p:txBody>
          <a:bodyPr/>
          <a:lstStyle/>
          <a:p>
            <a:r>
              <a:rPr lang="zh-CN" altLang="zh-CN" b="1" dirty="0">
                <a:latin typeface="华文新魏" panose="02010800040101010101" pitchFamily="2" charset="-122"/>
                <a:ea typeface="华文新魏" panose="02010800040101010101" pitchFamily="2" charset="-122"/>
              </a:rPr>
              <a:t>工作输入</a:t>
            </a:r>
            <a:endParaRPr lang="en-US" b="1" dirty="0">
              <a:latin typeface="华文新魏" panose="02010800040101010101" pitchFamily="2" charset="-122"/>
              <a:ea typeface="华文新魏" panose="02010800040101010101" pitchFamily="2" charset="-122"/>
            </a:endParaRPr>
          </a:p>
        </p:txBody>
      </p:sp>
      <p:sp>
        <p:nvSpPr>
          <p:cNvPr id="80898" name="Content Placeholder 2"/>
          <p:cNvSpPr>
            <a:spLocks noGrp="1"/>
          </p:cNvSpPr>
          <p:nvPr>
            <p:ph idx="4294967295"/>
          </p:nvPr>
        </p:nvSpPr>
        <p:spPr>
          <a:xfrm>
            <a:off x="371793" y="1292225"/>
            <a:ext cx="8229600" cy="4924425"/>
          </a:xfrm>
        </p:spPr>
        <p:txBody>
          <a:bodyPr/>
          <a:lstStyle/>
          <a:p>
            <a:pPr marL="730250" indent="-457200">
              <a:lnSpc>
                <a:spcPct val="120000"/>
              </a:lnSpc>
              <a:buFont typeface="Wingdings" panose="05000000000000000000" charset="0"/>
              <a:buChar char="l"/>
            </a:pPr>
            <a:r>
              <a:rPr lang="zh-CN" altLang="zh-CN" sz="3200" b="1" dirty="0">
                <a:latin typeface="+mn-ea"/>
              </a:rPr>
              <a:t>条件限制</a:t>
            </a:r>
            <a:r>
              <a:rPr lang="zh-CN" altLang="en-US" sz="3200" dirty="0">
                <a:latin typeface="+mn-ea"/>
              </a:rPr>
              <a:t>：</a:t>
            </a:r>
            <a:r>
              <a:rPr lang="zh-CN" altLang="zh-CN" sz="3200" dirty="0">
                <a:latin typeface="+mn-ea"/>
              </a:rPr>
              <a:t>包括缺乏适当的工具设备、材料与供应品、预算支持及时间。</a:t>
            </a:r>
            <a:endParaRPr lang="en-US" altLang="zh-CN" sz="3200" dirty="0">
              <a:latin typeface="+mn-ea"/>
            </a:endParaRPr>
          </a:p>
          <a:p>
            <a:pPr marL="730250" indent="-457200">
              <a:lnSpc>
                <a:spcPct val="120000"/>
              </a:lnSpc>
              <a:buFont typeface="Wingdings" panose="05000000000000000000" charset="0"/>
              <a:buChar char="l"/>
            </a:pPr>
            <a:r>
              <a:rPr lang="zh-CN" altLang="zh-CN" sz="3200" b="1" dirty="0">
                <a:latin typeface="+mn-ea"/>
              </a:rPr>
              <a:t>社会支持</a:t>
            </a:r>
            <a:r>
              <a:rPr lang="zh-CN" altLang="en-US" sz="3200" dirty="0">
                <a:latin typeface="+mn-ea"/>
              </a:rPr>
              <a:t>：</a:t>
            </a:r>
            <a:r>
              <a:rPr lang="zh-CN" altLang="zh-CN" sz="3200" dirty="0">
                <a:latin typeface="+mn-ea"/>
              </a:rPr>
              <a:t>指管理者和同事提供信息反馈和帮助的意愿。</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itle 1"/>
          <p:cNvSpPr>
            <a:spLocks noGrp="1"/>
          </p:cNvSpPr>
          <p:nvPr>
            <p:ph type="title" idx="4294967295"/>
          </p:nvPr>
        </p:nvSpPr>
        <p:spPr>
          <a:xfrm>
            <a:off x="398145" y="-129857"/>
            <a:ext cx="8229600" cy="1143000"/>
          </a:xfrm>
        </p:spPr>
        <p:txBody>
          <a:bodyPr/>
          <a:lstStyle/>
          <a:p>
            <a:r>
              <a:rPr lang="zh-CN" altLang="zh-CN" b="1" dirty="0">
                <a:latin typeface="华文新魏" panose="02010800040101010101" pitchFamily="2" charset="-122"/>
                <a:ea typeface="华文新魏" panose="02010800040101010101" pitchFamily="2" charset="-122"/>
              </a:rPr>
              <a:t>工作输入</a:t>
            </a:r>
            <a:r>
              <a:rPr lang="zh-CN" altLang="en-US"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工作结果</a:t>
            </a:r>
            <a:r>
              <a:rPr lang="zh-CN" altLang="en-US" b="1" dirty="0">
                <a:latin typeface="华文新魏" panose="02010800040101010101" pitchFamily="2" charset="-122"/>
                <a:ea typeface="华文新魏" panose="02010800040101010101" pitchFamily="2" charset="-122"/>
              </a:rPr>
              <a:t>，和</a:t>
            </a:r>
            <a:r>
              <a:rPr lang="zh-CN" altLang="zh-CN" b="1" dirty="0">
                <a:latin typeface="华文新魏" panose="02010800040101010101" pitchFamily="2" charset="-122"/>
                <a:ea typeface="华文新魏" panose="02010800040101010101" pitchFamily="2" charset="-122"/>
              </a:rPr>
              <a:t>工作反馈</a:t>
            </a:r>
          </a:p>
        </p:txBody>
      </p:sp>
      <p:sp>
        <p:nvSpPr>
          <p:cNvPr id="82946" name="Content Placeholder 2"/>
          <p:cNvSpPr>
            <a:spLocks noGrp="1"/>
          </p:cNvSpPr>
          <p:nvPr>
            <p:ph idx="4294967295"/>
          </p:nvPr>
        </p:nvSpPr>
        <p:spPr>
          <a:xfrm>
            <a:off x="397828" y="1275715"/>
            <a:ext cx="8229600" cy="4924425"/>
          </a:xfrm>
        </p:spPr>
        <p:txBody>
          <a:bodyPr/>
          <a:lstStyle/>
          <a:p>
            <a:pPr marL="730250" indent="-457200">
              <a:lnSpc>
                <a:spcPct val="120000"/>
              </a:lnSpc>
              <a:buFont typeface="Wingdings" panose="05000000000000000000" charset="0"/>
              <a:buChar char="l"/>
            </a:pPr>
            <a:r>
              <a:rPr lang="zh-CN" altLang="zh-CN" sz="2800" dirty="0">
                <a:latin typeface="+mn-ea"/>
              </a:rPr>
              <a:t>受训者需要搞清楚他们应该在培训项目中学到哪些特定内容。 </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准则</a:t>
            </a:r>
            <a:r>
              <a:rPr lang="zh-CN" altLang="en-US" sz="2800" dirty="0">
                <a:latin typeface="+mn-ea"/>
              </a:rPr>
              <a:t>：</a:t>
            </a:r>
            <a:r>
              <a:rPr lang="zh-CN" altLang="zh-CN" sz="2800" dirty="0">
                <a:latin typeface="+mn-ea"/>
              </a:rPr>
              <a:t>指为工作小组成员所接受的行为标准</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对于那些达到标准要求的雇员</a:t>
            </a:r>
            <a:r>
              <a:rPr lang="en-US" altLang="zh-CN" sz="2800" dirty="0">
                <a:latin typeface="+mn-ea"/>
              </a:rPr>
              <a:t>，</a:t>
            </a:r>
            <a:r>
              <a:rPr lang="zh-CN" altLang="zh-CN" sz="2800" dirty="0">
                <a:latin typeface="+mn-ea"/>
              </a:rPr>
              <a:t>也要经常给予反馈</a:t>
            </a:r>
            <a:r>
              <a:rPr lang="en-US" altLang="zh-CN" sz="2800" dirty="0">
                <a:latin typeface="+mn-ea"/>
              </a:rPr>
              <a:t>，</a:t>
            </a:r>
            <a:r>
              <a:rPr lang="zh-CN" altLang="zh-CN" sz="2800" dirty="0">
                <a:latin typeface="+mn-ea"/>
              </a:rPr>
              <a:t>不能一年只做一次绩效评估。</a:t>
            </a:r>
          </a:p>
          <a:p>
            <a:endParaRPr lang="en-US" sz="2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Title 1"/>
          <p:cNvSpPr>
            <a:spLocks noGrp="1"/>
          </p:cNvSpPr>
          <p:nvPr>
            <p:ph type="title" idx="4294967295"/>
          </p:nvPr>
        </p:nvSpPr>
        <p:spPr>
          <a:xfrm>
            <a:off x="378138" y="-159722"/>
            <a:ext cx="8640960" cy="1143000"/>
          </a:xfrm>
        </p:spPr>
        <p:txBody>
          <a:bodyPr>
            <a:noAutofit/>
          </a:bodyPr>
          <a:lstStyle/>
          <a:p>
            <a:r>
              <a:rPr lang="zh-CN" altLang="zh-CN" b="1" dirty="0">
                <a:latin typeface="华文新魏" panose="02010800040101010101" pitchFamily="2" charset="-122"/>
                <a:ea typeface="华文新魏" panose="02010800040101010101" pitchFamily="2" charset="-122"/>
              </a:rPr>
              <a:t>明确培训是不是解决问题的最佳方案</a:t>
            </a:r>
          </a:p>
        </p:txBody>
      </p:sp>
      <p:sp>
        <p:nvSpPr>
          <p:cNvPr id="84994" name="Content Placeholder 2"/>
          <p:cNvSpPr>
            <a:spLocks noGrp="1"/>
          </p:cNvSpPr>
          <p:nvPr>
            <p:ph idx="4294967295"/>
          </p:nvPr>
        </p:nvSpPr>
        <p:spPr>
          <a:xfrm>
            <a:off x="377825" y="1275715"/>
            <a:ext cx="8229600" cy="4924425"/>
          </a:xfrm>
        </p:spPr>
        <p:txBody>
          <a:bodyPr/>
          <a:lstStyle/>
          <a:p>
            <a:pPr marL="730250" indent="-457200">
              <a:lnSpc>
                <a:spcPct val="120000"/>
              </a:lnSpc>
              <a:buFont typeface="Wingdings" panose="05000000000000000000" charset="0"/>
              <a:buChar char="l"/>
            </a:pPr>
            <a:r>
              <a:rPr lang="zh-CN" altLang="zh-CN" sz="2800" dirty="0">
                <a:latin typeface="+mn-ea"/>
              </a:rPr>
              <a:t>在雇员缺乏完成工作的知识和技能且其他条件允许的情况下</a:t>
            </a:r>
            <a:r>
              <a:rPr lang="en-US" altLang="zh-CN" sz="2800" dirty="0">
                <a:latin typeface="+mn-ea"/>
              </a:rPr>
              <a:t>，</a:t>
            </a:r>
            <a:r>
              <a:rPr lang="zh-CN" altLang="zh-CN" sz="2800" dirty="0">
                <a:latin typeface="+mn-ea"/>
              </a:rPr>
              <a:t>培训是必需的。</a:t>
            </a:r>
            <a:endParaRPr lang="en-US" altLang="zh-CN" sz="2800" dirty="0">
              <a:latin typeface="+mn-ea"/>
            </a:endParaRPr>
          </a:p>
          <a:p>
            <a:pPr marL="730250" indent="-457200">
              <a:lnSpc>
                <a:spcPct val="120000"/>
              </a:lnSpc>
              <a:buFont typeface="Wingdings" panose="05000000000000000000" charset="0"/>
              <a:buChar char="l"/>
            </a:pPr>
            <a:r>
              <a:rPr lang="zh-CN" altLang="zh-CN" sz="2800" dirty="0">
                <a:latin typeface="+mn-ea"/>
              </a:rPr>
              <a:t>如果雇员具备执行任务的知识和技能</a:t>
            </a:r>
            <a:r>
              <a:rPr lang="en-US" altLang="zh-CN" sz="2800" dirty="0">
                <a:latin typeface="+mn-ea"/>
              </a:rPr>
              <a:t>，</a:t>
            </a:r>
            <a:r>
              <a:rPr lang="zh-CN" altLang="zh-CN" sz="2800" dirty="0">
                <a:latin typeface="+mn-ea"/>
              </a:rPr>
              <a:t>但工作输入、工作输出、工作结果或工作反馈不足</a:t>
            </a:r>
            <a:r>
              <a:rPr lang="en-US" altLang="zh-CN" sz="2800" dirty="0">
                <a:latin typeface="+mn-ea"/>
              </a:rPr>
              <a:t>，</a:t>
            </a:r>
            <a:r>
              <a:rPr lang="zh-CN" altLang="zh-CN" sz="2800" dirty="0">
                <a:latin typeface="+mn-ea"/>
              </a:rPr>
              <a:t>培训也许就不是解决问题的最佳方案。 </a:t>
            </a:r>
            <a:endParaRPr lang="en-US" altLang="zh-CN" sz="2800" dirty="0">
              <a:latin typeface="+mn-ea"/>
            </a:endParaRPr>
          </a:p>
          <a:p>
            <a:pPr>
              <a:buFont typeface="Wingdings" panose="05000000000000000000" charset="0"/>
              <a:buChar char="l"/>
            </a:pPr>
            <a:endParaRPr lang="en-US"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9144000" cy="1930226"/>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3—5</a:t>
            </a:r>
            <a:r>
              <a:rPr lang="zh-CN" altLang="zh-CN" b="1" dirty="0">
                <a:latin typeface="华文新魏" panose="02010800040101010101" pitchFamily="2" charset="-122"/>
                <a:ea typeface="华文新魏" panose="02010800040101010101" pitchFamily="2" charset="-122"/>
              </a:rPr>
              <a:t>主要工作问题、主要处理问题和主要业务问题的关系示例</a:t>
            </a:r>
            <a:br>
              <a:rPr lang="zh-CN" altLang="zh-CN" b="1" dirty="0">
                <a:latin typeface="华文新魏" panose="02010800040101010101" pitchFamily="2" charset="-122"/>
                <a:ea typeface="华文新魏" panose="02010800040101010101" pitchFamily="2" charset="-122"/>
              </a:rPr>
            </a:b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772816"/>
          <a:ext cx="9144000" cy="5085184"/>
        </p:xfrm>
        <a:graphic>
          <a:graphicData uri="http://schemas.openxmlformats.org/drawingml/2006/table">
            <a:tbl>
              <a:tblPr firstRow="1" firstCol="1" bandRow="1">
                <a:tableStyleId>{7DF18680-E054-41AD-8BC1-D1AEF772440D}</a:tableStyleId>
              </a:tblPr>
              <a:tblGrid>
                <a:gridCol w="3154446">
                  <a:extLst>
                    <a:ext uri="{9D8B030D-6E8A-4147-A177-3AD203B41FA5}">
                      <a16:colId xmlns:a16="http://schemas.microsoft.com/office/drawing/2014/main" val="20000"/>
                    </a:ext>
                  </a:extLst>
                </a:gridCol>
                <a:gridCol w="2520219">
                  <a:extLst>
                    <a:ext uri="{9D8B030D-6E8A-4147-A177-3AD203B41FA5}">
                      <a16:colId xmlns:a16="http://schemas.microsoft.com/office/drawing/2014/main" val="20001"/>
                    </a:ext>
                  </a:extLst>
                </a:gridCol>
                <a:gridCol w="3469335">
                  <a:extLst>
                    <a:ext uri="{9D8B030D-6E8A-4147-A177-3AD203B41FA5}">
                      <a16:colId xmlns:a16="http://schemas.microsoft.com/office/drawing/2014/main" val="20002"/>
                    </a:ext>
                  </a:extLst>
                </a:gridCol>
              </a:tblGrid>
              <a:tr h="650726">
                <a:tc>
                  <a:txBody>
                    <a:bodyPr/>
                    <a:lstStyle/>
                    <a:p>
                      <a:pPr algn="ctr">
                        <a:lnSpc>
                          <a:spcPct val="120000"/>
                        </a:lnSpc>
                        <a:spcAft>
                          <a:spcPts val="0"/>
                        </a:spcAft>
                      </a:pPr>
                      <a:r>
                        <a:rPr lang="zh-CN" sz="1800" dirty="0">
                          <a:effectLst/>
                        </a:rPr>
                        <a:t>主要工作问题</a:t>
                      </a:r>
                      <a:endParaRPr lang="zh-CN" sz="1800" dirty="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20000"/>
                        </a:lnSpc>
                        <a:spcAft>
                          <a:spcPts val="0"/>
                        </a:spcAft>
                      </a:pPr>
                      <a:r>
                        <a:rPr lang="zh-CN" sz="1800">
                          <a:effectLst/>
                        </a:rPr>
                        <a:t>主要处理问题</a:t>
                      </a:r>
                      <a:endParaRPr lang="zh-CN" sz="1800">
                        <a:solidFill>
                          <a:srgbClr val="000000"/>
                        </a:solidFill>
                        <a:effectLst/>
                        <a:latin typeface="+mn-ea"/>
                        <a:ea typeface="+mn-ea"/>
                        <a:cs typeface="Times New Roman" panose="02020603050405020304"/>
                      </a:endParaRPr>
                    </a:p>
                  </a:txBody>
                  <a:tcPr marL="66675" marR="66675" marT="0" marB="0" anchor="ctr"/>
                </a:tc>
                <a:tc>
                  <a:txBody>
                    <a:bodyPr/>
                    <a:lstStyle/>
                    <a:p>
                      <a:pPr algn="ctr">
                        <a:lnSpc>
                          <a:spcPct val="120000"/>
                        </a:lnSpc>
                        <a:spcAft>
                          <a:spcPts val="0"/>
                        </a:spcAft>
                      </a:pPr>
                      <a:r>
                        <a:rPr lang="zh-CN" sz="1800">
                          <a:effectLst/>
                        </a:rPr>
                        <a:t>主要业务问题</a:t>
                      </a:r>
                      <a:endParaRPr lang="zh-CN" sz="180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4434458">
                <a:tc>
                  <a:txBody>
                    <a:bodyPr/>
                    <a:lstStyle/>
                    <a:p>
                      <a:pPr>
                        <a:lnSpc>
                          <a:spcPct val="120000"/>
                        </a:lnSpc>
                        <a:spcAft>
                          <a:spcPts val="0"/>
                        </a:spcAft>
                      </a:pPr>
                      <a:r>
                        <a:rPr lang="zh-CN" sz="1800" dirty="0">
                          <a:effectLst/>
                        </a:rPr>
                        <a:t>期望的结果</a:t>
                      </a:r>
                    </a:p>
                    <a:p>
                      <a:pPr>
                        <a:lnSpc>
                          <a:spcPct val="120000"/>
                        </a:lnSpc>
                        <a:spcAft>
                          <a:spcPts val="0"/>
                        </a:spcAft>
                      </a:pPr>
                      <a:r>
                        <a:rPr lang="en-US" sz="1800" dirty="0">
                          <a:effectLst/>
                        </a:rPr>
                        <a:t>● </a:t>
                      </a:r>
                      <a:r>
                        <a:rPr lang="zh-CN" sz="1800" dirty="0">
                          <a:effectLst/>
                        </a:rPr>
                        <a:t>无内容不完整的订单</a:t>
                      </a:r>
                    </a:p>
                    <a:p>
                      <a:pPr>
                        <a:lnSpc>
                          <a:spcPct val="120000"/>
                        </a:lnSpc>
                        <a:spcAft>
                          <a:spcPts val="0"/>
                        </a:spcAft>
                      </a:pPr>
                      <a:r>
                        <a:rPr lang="en-US" sz="1800" dirty="0">
                          <a:effectLst/>
                        </a:rPr>
                        <a:t>● 100%</a:t>
                      </a:r>
                      <a:r>
                        <a:rPr lang="zh-CN" sz="1800" dirty="0">
                          <a:effectLst/>
                        </a:rPr>
                        <a:t>准确的订单</a:t>
                      </a:r>
                    </a:p>
                    <a:p>
                      <a:pPr>
                        <a:lnSpc>
                          <a:spcPct val="120000"/>
                        </a:lnSpc>
                        <a:spcAft>
                          <a:spcPts val="0"/>
                        </a:spcAft>
                      </a:pPr>
                      <a:r>
                        <a:rPr lang="zh-CN" sz="1800" dirty="0">
                          <a:effectLst/>
                        </a:rPr>
                        <a:t>目前的结果</a:t>
                      </a:r>
                    </a:p>
                    <a:p>
                      <a:pPr>
                        <a:lnSpc>
                          <a:spcPct val="120000"/>
                        </a:lnSpc>
                        <a:spcAft>
                          <a:spcPts val="0"/>
                        </a:spcAft>
                      </a:pPr>
                      <a:r>
                        <a:rPr lang="en-US" sz="1800" dirty="0">
                          <a:effectLst/>
                        </a:rPr>
                        <a:t>● 10%</a:t>
                      </a:r>
                      <a:r>
                        <a:rPr lang="zh-CN" sz="1800" dirty="0">
                          <a:effectLst/>
                        </a:rPr>
                        <a:t>内容不完整的订单</a:t>
                      </a:r>
                      <a:r>
                        <a:rPr lang="en-US" sz="1800" dirty="0">
                          <a:effectLst/>
                        </a:rPr>
                        <a:t>，83%</a:t>
                      </a:r>
                      <a:endParaRPr lang="zh-CN" sz="1800" dirty="0">
                        <a:effectLst/>
                      </a:endParaRPr>
                    </a:p>
                    <a:p>
                      <a:pPr>
                        <a:lnSpc>
                          <a:spcPct val="120000"/>
                        </a:lnSpc>
                        <a:spcAft>
                          <a:spcPts val="0"/>
                        </a:spcAft>
                      </a:pPr>
                      <a:r>
                        <a:rPr lang="zh-CN" sz="1800" dirty="0">
                          <a:effectLst/>
                        </a:rPr>
                        <a:t>准确的订单 </a:t>
                      </a:r>
                      <a:endParaRPr lang="zh-CN" sz="1800" dirty="0">
                        <a:solidFill>
                          <a:srgbClr val="000000"/>
                        </a:solidFill>
                        <a:effectLst/>
                        <a:latin typeface="+mn-ea"/>
                        <a:ea typeface="+mn-ea"/>
                        <a:cs typeface="Times New Roman" panose="02020603050405020304"/>
                      </a:endParaRPr>
                    </a:p>
                  </a:txBody>
                  <a:tcPr marL="66675" marR="66675" marT="0" marB="0" anchor="ctr"/>
                </a:tc>
                <a:tc>
                  <a:txBody>
                    <a:bodyPr/>
                    <a:lstStyle/>
                    <a:p>
                      <a:pPr>
                        <a:lnSpc>
                          <a:spcPct val="120000"/>
                        </a:lnSpc>
                        <a:spcAft>
                          <a:spcPts val="0"/>
                        </a:spcAft>
                      </a:pPr>
                      <a:r>
                        <a:rPr lang="zh-CN" sz="1800">
                          <a:effectLst/>
                        </a:rPr>
                        <a:t>期望的结果</a:t>
                      </a:r>
                    </a:p>
                    <a:p>
                      <a:pPr>
                        <a:lnSpc>
                          <a:spcPct val="120000"/>
                        </a:lnSpc>
                        <a:spcAft>
                          <a:spcPts val="0"/>
                        </a:spcAft>
                      </a:pPr>
                      <a:r>
                        <a:rPr lang="en-US" sz="1800">
                          <a:effectLst/>
                        </a:rPr>
                        <a:t>● </a:t>
                      </a:r>
                      <a:r>
                        <a:rPr lang="zh-CN" sz="1800">
                          <a:effectLst/>
                        </a:rPr>
                        <a:t>订货周期为</a:t>
                      </a:r>
                      <a:r>
                        <a:rPr lang="en-US" sz="1800">
                          <a:effectLst/>
                        </a:rPr>
                        <a:t>3</a:t>
                      </a:r>
                      <a:r>
                        <a:rPr lang="zh-CN" sz="1800">
                          <a:effectLst/>
                        </a:rPr>
                        <a:t>天</a:t>
                      </a:r>
                    </a:p>
                    <a:p>
                      <a:pPr>
                        <a:lnSpc>
                          <a:spcPct val="120000"/>
                        </a:lnSpc>
                        <a:spcAft>
                          <a:spcPts val="0"/>
                        </a:spcAft>
                      </a:pPr>
                      <a:r>
                        <a:rPr lang="zh-CN" sz="1800">
                          <a:effectLst/>
                        </a:rPr>
                        <a:t>目前的结果</a:t>
                      </a:r>
                    </a:p>
                    <a:p>
                      <a:pPr>
                        <a:lnSpc>
                          <a:spcPct val="120000"/>
                        </a:lnSpc>
                        <a:spcAft>
                          <a:spcPts val="0"/>
                        </a:spcAft>
                      </a:pPr>
                      <a:r>
                        <a:rPr lang="en-US" sz="1800">
                          <a:effectLst/>
                        </a:rPr>
                        <a:t>● </a:t>
                      </a:r>
                      <a:r>
                        <a:rPr lang="zh-CN" sz="1800">
                          <a:effectLst/>
                        </a:rPr>
                        <a:t>订货周期为</a:t>
                      </a:r>
                      <a:r>
                        <a:rPr lang="en-US" sz="1800">
                          <a:effectLst/>
                        </a:rPr>
                        <a:t>30</a:t>
                      </a:r>
                      <a:r>
                        <a:rPr lang="zh-CN" sz="1800">
                          <a:effectLst/>
                        </a:rPr>
                        <a:t>天</a:t>
                      </a:r>
                      <a:endParaRPr lang="zh-CN" sz="1800">
                        <a:solidFill>
                          <a:srgbClr val="000000"/>
                        </a:solidFill>
                        <a:effectLst/>
                        <a:latin typeface="+mn-ea"/>
                        <a:ea typeface="+mn-ea"/>
                        <a:cs typeface="Times New Roman" panose="02020603050405020304"/>
                      </a:endParaRPr>
                    </a:p>
                  </a:txBody>
                  <a:tcPr marL="228600" marR="228600" marT="0" marB="0" anchor="ctr"/>
                </a:tc>
                <a:tc>
                  <a:txBody>
                    <a:bodyPr/>
                    <a:lstStyle/>
                    <a:p>
                      <a:pPr>
                        <a:lnSpc>
                          <a:spcPct val="120000"/>
                        </a:lnSpc>
                        <a:spcAft>
                          <a:spcPts val="0"/>
                        </a:spcAft>
                      </a:pPr>
                      <a:r>
                        <a:rPr lang="zh-CN" sz="1800" dirty="0">
                          <a:effectLst/>
                        </a:rPr>
                        <a:t>期望的结果</a:t>
                      </a:r>
                    </a:p>
                    <a:p>
                      <a:pPr>
                        <a:lnSpc>
                          <a:spcPct val="120000"/>
                        </a:lnSpc>
                        <a:spcAft>
                          <a:spcPts val="0"/>
                        </a:spcAft>
                      </a:pPr>
                      <a:r>
                        <a:rPr lang="en-US" sz="1800" dirty="0">
                          <a:effectLst/>
                        </a:rPr>
                        <a:t>● </a:t>
                      </a:r>
                      <a:r>
                        <a:rPr lang="zh-CN" sz="1800" dirty="0">
                          <a:effectLst/>
                        </a:rPr>
                        <a:t>市场份额为</a:t>
                      </a:r>
                      <a:r>
                        <a:rPr lang="en-US" sz="1800" dirty="0">
                          <a:effectLst/>
                        </a:rPr>
                        <a:t>60%</a:t>
                      </a:r>
                      <a:endParaRPr lang="zh-CN" sz="1800" dirty="0">
                        <a:effectLst/>
                      </a:endParaRPr>
                    </a:p>
                    <a:p>
                      <a:pPr>
                        <a:lnSpc>
                          <a:spcPct val="120000"/>
                        </a:lnSpc>
                        <a:spcAft>
                          <a:spcPts val="0"/>
                        </a:spcAft>
                      </a:pPr>
                      <a:r>
                        <a:rPr lang="zh-CN" sz="1800" dirty="0">
                          <a:effectLst/>
                        </a:rPr>
                        <a:t>目前的结果</a:t>
                      </a:r>
                    </a:p>
                    <a:p>
                      <a:pPr>
                        <a:lnSpc>
                          <a:spcPct val="120000"/>
                        </a:lnSpc>
                        <a:spcAft>
                          <a:spcPts val="0"/>
                        </a:spcAft>
                      </a:pPr>
                      <a:r>
                        <a:rPr lang="en-US" sz="1800" dirty="0">
                          <a:effectLst/>
                        </a:rPr>
                        <a:t>● </a:t>
                      </a:r>
                      <a:r>
                        <a:rPr lang="zh-CN" sz="1800" dirty="0">
                          <a:effectLst/>
                        </a:rPr>
                        <a:t>市场份额为</a:t>
                      </a:r>
                      <a:r>
                        <a:rPr lang="en-US" sz="1800" dirty="0">
                          <a:effectLst/>
                        </a:rPr>
                        <a:t>48%</a:t>
                      </a:r>
                      <a:endParaRPr lang="zh-CN" sz="1800" dirty="0">
                        <a:solidFill>
                          <a:srgbClr val="000000"/>
                        </a:solidFill>
                        <a:effectLst/>
                        <a:latin typeface="+mn-ea"/>
                        <a:ea typeface="+mn-ea"/>
                        <a:cs typeface="Times New Roman" panose="02020603050405020304"/>
                      </a:endParaRPr>
                    </a:p>
                  </a:txBody>
                  <a:tcPr marL="228600" marR="228600" marT="0" marB="0" anchor="ct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Title 1"/>
          <p:cNvSpPr>
            <a:spLocks noGrp="1"/>
          </p:cNvSpPr>
          <p:nvPr>
            <p:ph type="title" idx="4294967295"/>
          </p:nvPr>
        </p:nvSpPr>
        <p:spPr>
          <a:xfrm>
            <a:off x="398145" y="-126365"/>
            <a:ext cx="8229600" cy="1143000"/>
          </a:xfrm>
        </p:spPr>
        <p:txBody>
          <a:bodyPr/>
          <a:lstStyle/>
          <a:p>
            <a:r>
              <a:rPr lang="zh-CN" altLang="zh-CN" b="1" dirty="0">
                <a:latin typeface="华文新魏" panose="02010800040101010101" pitchFamily="2" charset="-122"/>
                <a:ea typeface="华文新魏" panose="02010800040101010101" pitchFamily="2" charset="-122"/>
              </a:rPr>
              <a:t>任务分析</a:t>
            </a:r>
          </a:p>
        </p:txBody>
      </p:sp>
      <p:sp>
        <p:nvSpPr>
          <p:cNvPr id="89090" name="Content Placeholder 2"/>
          <p:cNvSpPr>
            <a:spLocks noGrp="1"/>
          </p:cNvSpPr>
          <p:nvPr>
            <p:ph idx="4294967295"/>
          </p:nvPr>
        </p:nvSpPr>
        <p:spPr>
          <a:xfrm>
            <a:off x="457200" y="1267460"/>
            <a:ext cx="8229600" cy="4924425"/>
          </a:xfrm>
        </p:spPr>
        <p:txBody>
          <a:bodyPr/>
          <a:lstStyle/>
          <a:p>
            <a:pPr marL="730250" indent="-457200">
              <a:lnSpc>
                <a:spcPct val="120000"/>
              </a:lnSpc>
              <a:buFont typeface="Wingdings" panose="05000000000000000000" charset="0"/>
              <a:buChar char="l"/>
            </a:pPr>
            <a:r>
              <a:rPr lang="zh-CN" altLang="zh-CN" sz="3200" b="1" dirty="0">
                <a:latin typeface="+mn-ea"/>
              </a:rPr>
              <a:t>职位</a:t>
            </a:r>
            <a:r>
              <a:rPr lang="zh-CN" altLang="en-US" sz="3200" dirty="0">
                <a:latin typeface="+mn-ea"/>
              </a:rPr>
              <a:t>：</a:t>
            </a:r>
            <a:r>
              <a:rPr lang="zh-CN" altLang="zh-CN" sz="3200" dirty="0">
                <a:latin typeface="+mn-ea"/>
              </a:rPr>
              <a:t>指要求完成某些任务的特定岗位</a:t>
            </a:r>
            <a:endParaRPr lang="en-US" altLang="zh-CN" sz="3200" dirty="0">
              <a:latin typeface="+mn-ea"/>
            </a:endParaRPr>
          </a:p>
          <a:p>
            <a:pPr marL="730250" indent="-457200">
              <a:lnSpc>
                <a:spcPct val="120000"/>
              </a:lnSpc>
              <a:buFont typeface="Wingdings" panose="05000000000000000000" charset="0"/>
              <a:buChar char="l"/>
            </a:pPr>
            <a:r>
              <a:rPr lang="zh-CN" altLang="zh-CN" sz="3200" b="1" dirty="0">
                <a:latin typeface="+mn-ea"/>
              </a:rPr>
              <a:t>任务</a:t>
            </a:r>
            <a:r>
              <a:rPr lang="zh-CN" altLang="en-US" sz="3200" dirty="0">
                <a:latin typeface="+mn-ea"/>
              </a:rPr>
              <a:t>：</a:t>
            </a:r>
            <a:r>
              <a:rPr lang="zh-CN" altLang="zh-CN" sz="3200" dirty="0">
                <a:latin typeface="+mn-ea"/>
              </a:rPr>
              <a:t>指雇员在特定职位上所执行的各项工作活动</a:t>
            </a:r>
            <a:endParaRPr lang="en-US" sz="3200" dirty="0">
              <a:latin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Title 1"/>
          <p:cNvSpPr>
            <a:spLocks noGrp="1"/>
          </p:cNvSpPr>
          <p:nvPr>
            <p:ph type="title" idx="4294967295"/>
          </p:nvPr>
        </p:nvSpPr>
        <p:spPr>
          <a:xfrm>
            <a:off x="376555" y="-134620"/>
            <a:ext cx="8229600" cy="1143000"/>
          </a:xfrm>
        </p:spPr>
        <p:txBody>
          <a:bodyPr/>
          <a:lstStyle/>
          <a:p>
            <a:r>
              <a:rPr lang="zh-CN" altLang="en-US" b="1" dirty="0">
                <a:latin typeface="华文新魏" panose="02010800040101010101" pitchFamily="2" charset="-122"/>
                <a:ea typeface="华文新魏" panose="02010800040101010101" pitchFamily="2" charset="-122"/>
              </a:rPr>
              <a:t>需求评估过程</a:t>
            </a:r>
            <a:r>
              <a:rPr lang="en-US" altLang="zh-CN" b="1" dirty="0">
                <a:latin typeface="华文新魏" panose="02010800040101010101" pitchFamily="2" charset="-122"/>
                <a:ea typeface="华文新魏" panose="02010800040101010101" pitchFamily="2" charset="-122"/>
              </a:rPr>
              <a:t>（</a:t>
            </a:r>
            <a:r>
              <a:rPr lang="zh-CN" altLang="en-US" b="1" dirty="0">
                <a:latin typeface="华文新魏" panose="02010800040101010101" pitchFamily="2" charset="-122"/>
                <a:ea typeface="华文新魏" panose="02010800040101010101" pitchFamily="2" charset="-122"/>
              </a:rPr>
              <a:t>续</a:t>
            </a:r>
            <a:r>
              <a:rPr lang="en-US" altLang="zh-CN" b="1" dirty="0">
                <a:latin typeface="华文新魏" panose="02010800040101010101" pitchFamily="2" charset="-122"/>
                <a:ea typeface="华文新魏" panose="02010800040101010101" pitchFamily="2" charset="-122"/>
              </a:rPr>
              <a:t>）</a:t>
            </a:r>
            <a:endParaRPr lang="en-US" b="1" dirty="0">
              <a:latin typeface="华文新魏" panose="02010800040101010101" pitchFamily="2" charset="-122"/>
              <a:ea typeface="华文新魏" panose="02010800040101010101" pitchFamily="2" charset="-122"/>
            </a:endParaRPr>
          </a:p>
        </p:txBody>
      </p:sp>
      <p:sp>
        <p:nvSpPr>
          <p:cNvPr id="91138" name="Content Placeholder 2"/>
          <p:cNvSpPr>
            <a:spLocks noGrp="1"/>
          </p:cNvSpPr>
          <p:nvPr>
            <p:ph idx="4294967295"/>
          </p:nvPr>
        </p:nvSpPr>
        <p:spPr>
          <a:xfrm>
            <a:off x="457200" y="1284605"/>
            <a:ext cx="8329930" cy="4924425"/>
          </a:xfrm>
        </p:spPr>
        <p:txBody>
          <a:bodyPr/>
          <a:lstStyle/>
          <a:p>
            <a:pPr marL="730250" indent="-457200">
              <a:lnSpc>
                <a:spcPct val="120000"/>
              </a:lnSpc>
              <a:buFont typeface="Wingdings" panose="05000000000000000000" charset="0"/>
              <a:buChar char="l"/>
            </a:pPr>
            <a:r>
              <a:rPr lang="zh-CN" altLang="zh-CN" sz="3200" b="1" dirty="0">
                <a:latin typeface="+mn-ea"/>
              </a:rPr>
              <a:t>知识</a:t>
            </a:r>
            <a:r>
              <a:rPr lang="zh-CN" altLang="en-US" sz="3200" dirty="0">
                <a:latin typeface="+mn-ea"/>
              </a:rPr>
              <a:t>：</a:t>
            </a:r>
            <a:r>
              <a:rPr lang="zh-CN" altLang="zh-CN" sz="3200" dirty="0">
                <a:latin typeface="+mn-ea"/>
              </a:rPr>
              <a:t>包括事实或程序</a:t>
            </a:r>
            <a:r>
              <a:rPr lang="en-US" altLang="zh-CN" sz="3200" dirty="0">
                <a:latin typeface="+mn-ea"/>
              </a:rPr>
              <a:t>（</a:t>
            </a:r>
            <a:r>
              <a:rPr lang="zh-CN" altLang="zh-CN" sz="3200" dirty="0">
                <a:latin typeface="+mn-ea"/>
              </a:rPr>
              <a:t>如金的化学性质</a:t>
            </a:r>
            <a:r>
              <a:rPr lang="en-US" altLang="zh-CN" sz="3200" dirty="0">
                <a:latin typeface="+mn-ea"/>
              </a:rPr>
              <a:t>）</a:t>
            </a:r>
            <a:r>
              <a:rPr lang="zh-CN" altLang="zh-CN" sz="3200" dirty="0">
                <a:latin typeface="+mn-ea"/>
              </a:rPr>
              <a:t>。</a:t>
            </a:r>
            <a:endParaRPr lang="en-US" altLang="zh-CN" sz="3200" dirty="0">
              <a:latin typeface="+mn-ea"/>
            </a:endParaRPr>
          </a:p>
          <a:p>
            <a:pPr marL="730250" indent="-457200">
              <a:lnSpc>
                <a:spcPct val="120000"/>
              </a:lnSpc>
              <a:buFont typeface="Wingdings" panose="05000000000000000000" charset="0"/>
              <a:buChar char="l"/>
            </a:pPr>
            <a:r>
              <a:rPr lang="zh-CN" altLang="zh-CN" sz="3200" b="1" dirty="0">
                <a:latin typeface="+mn-ea"/>
              </a:rPr>
              <a:t>技能</a:t>
            </a:r>
            <a:r>
              <a:rPr lang="zh-CN" altLang="en-US" sz="3200" dirty="0">
                <a:latin typeface="+mn-ea"/>
              </a:rPr>
              <a:t>：</a:t>
            </a:r>
            <a:r>
              <a:rPr lang="zh-CN" altLang="zh-CN" sz="3200" dirty="0">
                <a:latin typeface="+mn-ea"/>
              </a:rPr>
              <a:t>指明了执行某项任务所需具备的能力</a:t>
            </a:r>
            <a:r>
              <a:rPr lang="en-US" altLang="zh-CN" sz="3200" dirty="0">
                <a:latin typeface="+mn-ea"/>
              </a:rPr>
              <a:t>（</a:t>
            </a:r>
            <a:r>
              <a:rPr lang="zh-CN" altLang="zh-CN" sz="3200" dirty="0">
                <a:latin typeface="+mn-ea"/>
              </a:rPr>
              <a:t>如谈判技能、说服技能</a:t>
            </a:r>
            <a:r>
              <a:rPr lang="en-US" altLang="zh-CN" sz="3200" dirty="0">
                <a:latin typeface="+mn-ea"/>
              </a:rPr>
              <a:t>）</a:t>
            </a:r>
            <a:r>
              <a:rPr lang="zh-CN" altLang="zh-CN" sz="3200" dirty="0">
                <a:latin typeface="+mn-ea"/>
              </a:rPr>
              <a:t>。</a:t>
            </a:r>
            <a:endParaRPr lang="en-US" altLang="zh-CN" sz="3200" dirty="0">
              <a:latin typeface="+mn-ea"/>
            </a:endParaRPr>
          </a:p>
          <a:p>
            <a:pPr marL="730250" indent="-457200">
              <a:lnSpc>
                <a:spcPct val="120000"/>
              </a:lnSpc>
              <a:buFont typeface="Wingdings" panose="05000000000000000000" charset="0"/>
              <a:buChar char="l"/>
            </a:pPr>
            <a:r>
              <a:rPr lang="zh-CN" altLang="zh-CN" sz="3200" b="1" dirty="0">
                <a:latin typeface="+mn-ea"/>
              </a:rPr>
              <a:t>能力</a:t>
            </a:r>
            <a:r>
              <a:rPr lang="zh-CN" altLang="en-US" sz="3200" dirty="0">
                <a:latin typeface="+mn-ea"/>
              </a:rPr>
              <a:t>：</a:t>
            </a:r>
            <a:r>
              <a:rPr lang="zh-CN" altLang="zh-CN" sz="3200" dirty="0">
                <a:latin typeface="+mn-ea"/>
              </a:rPr>
              <a:t>包括执行任务所需的体力和脑力的总和</a:t>
            </a:r>
            <a:r>
              <a:rPr lang="en-US" altLang="zh-CN" sz="3200" dirty="0">
                <a:latin typeface="+mn-ea"/>
              </a:rPr>
              <a:t>（</a:t>
            </a:r>
            <a:r>
              <a:rPr lang="zh-CN" altLang="zh-CN" sz="3200" dirty="0">
                <a:latin typeface="+mn-ea"/>
              </a:rPr>
              <a:t>如空间能力、辨别事物之间相互联系的能力</a:t>
            </a:r>
            <a:r>
              <a:rPr lang="en-US" altLang="zh-CN" sz="3200" dirty="0">
                <a:latin typeface="+mn-ea"/>
              </a:rPr>
              <a:t>）</a:t>
            </a:r>
            <a:r>
              <a:rPr lang="zh-CN" altLang="zh-CN" sz="3200" dirty="0">
                <a:latin typeface="+mn-ea"/>
              </a:rPr>
              <a:t>。</a:t>
            </a:r>
            <a:endParaRPr lang="en-US" sz="3200" dirty="0">
              <a:latin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Title 1"/>
          <p:cNvSpPr>
            <a:spLocks noGrp="1"/>
          </p:cNvSpPr>
          <p:nvPr>
            <p:ph type="title" idx="4294967295"/>
          </p:nvPr>
        </p:nvSpPr>
        <p:spPr>
          <a:xfrm>
            <a:off x="389573" y="-145732"/>
            <a:ext cx="8229600" cy="1143000"/>
          </a:xfrm>
        </p:spPr>
        <p:txBody>
          <a:bodyPr/>
          <a:lstStyle/>
          <a:p>
            <a:r>
              <a:rPr lang="zh-CN" altLang="en-US" b="1" dirty="0">
                <a:latin typeface="华文新魏" panose="02010800040101010101" pitchFamily="2" charset="-122"/>
                <a:ea typeface="华文新魏" panose="02010800040101010101" pitchFamily="2" charset="-122"/>
              </a:rPr>
              <a:t>任务分析</a:t>
            </a:r>
            <a:endParaRPr lang="en-US" b="1" dirty="0">
              <a:latin typeface="华文新魏" panose="02010800040101010101" pitchFamily="2" charset="-122"/>
              <a:ea typeface="华文新魏" panose="02010800040101010101" pitchFamily="2" charset="-122"/>
            </a:endParaRPr>
          </a:p>
        </p:txBody>
      </p:sp>
      <p:sp>
        <p:nvSpPr>
          <p:cNvPr id="93186" name="Content Placeholder 2"/>
          <p:cNvSpPr>
            <a:spLocks noGrp="1"/>
          </p:cNvSpPr>
          <p:nvPr>
            <p:ph idx="4294967295"/>
          </p:nvPr>
        </p:nvSpPr>
        <p:spPr>
          <a:xfrm>
            <a:off x="755015" y="1258570"/>
            <a:ext cx="8229600" cy="5229225"/>
          </a:xfrm>
        </p:spPr>
        <p:txBody>
          <a:bodyPr/>
          <a:lstStyle/>
          <a:p>
            <a:pPr>
              <a:lnSpc>
                <a:spcPct val="110000"/>
              </a:lnSpc>
              <a:buFont typeface="Wingdings" panose="05000000000000000000" charset="0"/>
              <a:buChar char="l"/>
            </a:pPr>
            <a:r>
              <a:rPr lang="zh-CN" altLang="zh-CN" dirty="0">
                <a:latin typeface="+mn-ea"/>
              </a:rPr>
              <a:t>任务分析包括四个步骤</a:t>
            </a:r>
            <a:r>
              <a:rPr lang="en-US" altLang="zh-CN" dirty="0">
                <a:latin typeface="+mn-ea"/>
              </a:rPr>
              <a:t>：</a:t>
            </a:r>
            <a:endParaRPr lang="zh-CN" altLang="zh-CN" dirty="0">
              <a:latin typeface="+mn-ea"/>
            </a:endParaRPr>
          </a:p>
          <a:p>
            <a:pPr lvl="1">
              <a:lnSpc>
                <a:spcPct val="110000"/>
              </a:lnSpc>
              <a:buFont typeface="Wingdings" panose="05000000000000000000" charset="0"/>
              <a:buChar char="l"/>
            </a:pPr>
            <a:r>
              <a:rPr lang="zh-CN" altLang="zh-CN" sz="2600" dirty="0">
                <a:latin typeface="+mn-ea"/>
              </a:rPr>
              <a:t>选择待分析的工作岗位。</a:t>
            </a:r>
          </a:p>
          <a:p>
            <a:pPr lvl="1">
              <a:lnSpc>
                <a:spcPct val="110000"/>
              </a:lnSpc>
              <a:buFont typeface="Wingdings" panose="05000000000000000000" charset="0"/>
              <a:buChar char="l"/>
            </a:pPr>
            <a:r>
              <a:rPr lang="zh-CN" altLang="zh-CN" sz="2600" dirty="0">
                <a:latin typeface="+mn-ea"/>
              </a:rPr>
              <a:t>列出工作岗位所需执行的各项任务的基本清单</a:t>
            </a:r>
            <a:r>
              <a:rPr lang="en-US" altLang="zh-CN" sz="2600" dirty="0">
                <a:latin typeface="+mn-ea"/>
              </a:rPr>
              <a:t>，</a:t>
            </a:r>
            <a:r>
              <a:rPr lang="zh-CN" altLang="zh-CN" sz="2600" dirty="0">
                <a:latin typeface="+mn-ea"/>
              </a:rPr>
              <a:t>这主要通过</a:t>
            </a:r>
            <a:r>
              <a:rPr lang="en-US" altLang="zh-CN" sz="2600" dirty="0">
                <a:latin typeface="+mn-ea"/>
              </a:rPr>
              <a:t>：</a:t>
            </a:r>
          </a:p>
          <a:p>
            <a:pPr lvl="2">
              <a:lnSpc>
                <a:spcPct val="110000"/>
              </a:lnSpc>
            </a:pPr>
            <a:r>
              <a:rPr lang="zh-CN" altLang="zh-CN" sz="2400" dirty="0">
                <a:latin typeface="+mn-ea"/>
              </a:rPr>
              <a:t>访问并观察熟练雇员及其管理者</a:t>
            </a:r>
            <a:r>
              <a:rPr lang="en-US" altLang="zh-CN" sz="2400" dirty="0">
                <a:latin typeface="+mn-ea"/>
              </a:rPr>
              <a:t>；</a:t>
            </a:r>
          </a:p>
          <a:p>
            <a:pPr lvl="2">
              <a:lnSpc>
                <a:spcPct val="110000"/>
              </a:lnSpc>
            </a:pPr>
            <a:r>
              <a:rPr lang="zh-CN" altLang="zh-CN" sz="2400" dirty="0">
                <a:latin typeface="+mn-ea"/>
              </a:rPr>
              <a:t>与其他进行过任务分析的人员进行讨论。</a:t>
            </a:r>
          </a:p>
          <a:p>
            <a:pPr lvl="1">
              <a:lnSpc>
                <a:spcPct val="110000"/>
              </a:lnSpc>
              <a:buFont typeface="Wingdings" panose="05000000000000000000" charset="0"/>
              <a:buChar char="l"/>
            </a:pPr>
            <a:r>
              <a:rPr lang="zh-CN" altLang="zh-CN" sz="2600" dirty="0">
                <a:latin typeface="+mn-ea"/>
              </a:rPr>
              <a:t>确保任务基本清单的可靠性和有效性</a:t>
            </a:r>
            <a:r>
              <a:rPr lang="en-US" altLang="zh-CN" sz="2600" dirty="0">
                <a:latin typeface="+mn-ea"/>
              </a:rPr>
              <a:t>，</a:t>
            </a:r>
            <a:r>
              <a:rPr lang="zh-CN" altLang="zh-CN" sz="2600" dirty="0">
                <a:latin typeface="+mn-ea"/>
              </a:rPr>
              <a:t>让一组核心专家</a:t>
            </a:r>
            <a:r>
              <a:rPr lang="en-US" altLang="zh-CN" sz="2600" dirty="0">
                <a:latin typeface="+mn-ea"/>
              </a:rPr>
              <a:t>（</a:t>
            </a:r>
            <a:r>
              <a:rPr lang="zh-CN" altLang="zh-CN" sz="2600" dirty="0">
                <a:latin typeface="+mn-ea"/>
              </a:rPr>
              <a:t>在职人员、管理人员等</a:t>
            </a:r>
            <a:r>
              <a:rPr lang="en-US" altLang="zh-CN" sz="2600" dirty="0">
                <a:latin typeface="+mn-ea"/>
              </a:rPr>
              <a:t>）</a:t>
            </a:r>
            <a:r>
              <a:rPr lang="zh-CN" altLang="zh-CN" sz="2600" dirty="0">
                <a:latin typeface="+mn-ea"/>
              </a:rPr>
              <a:t>以开会或者接受书面调查的形式回答有关工作任务的问题。</a:t>
            </a:r>
            <a:endParaRPr lang="en-US" altLang="zh-CN" sz="2600" dirty="0">
              <a:latin typeface="+mn-ea"/>
            </a:endParaRPr>
          </a:p>
          <a:p>
            <a:pPr lvl="1">
              <a:lnSpc>
                <a:spcPct val="110000"/>
              </a:lnSpc>
              <a:buFont typeface="Wingdings" panose="05000000000000000000" charset="0"/>
              <a:buChar char="l"/>
            </a:pPr>
            <a:r>
              <a:rPr lang="zh-CN" altLang="zh-CN" sz="2600" dirty="0">
                <a:latin typeface="+mn-ea"/>
              </a:rPr>
              <a:t>一旦工作任务确定下来</a:t>
            </a:r>
            <a:r>
              <a:rPr lang="en-US" altLang="zh-CN" sz="2600" dirty="0">
                <a:latin typeface="+mn-ea"/>
              </a:rPr>
              <a:t>，</a:t>
            </a:r>
            <a:r>
              <a:rPr lang="zh-CN" altLang="zh-CN" sz="2600" dirty="0">
                <a:latin typeface="+mn-ea"/>
              </a:rPr>
              <a:t>就要明确胜任各项任务所需的知识、技术或能力。</a:t>
            </a:r>
            <a:endParaRPr lang="en-US" sz="2600" dirty="0">
              <a:latin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Title 1"/>
          <p:cNvSpPr>
            <a:spLocks noGrp="1"/>
          </p:cNvSpPr>
          <p:nvPr>
            <p:ph type="title" idx="4294967295"/>
          </p:nvPr>
        </p:nvSpPr>
        <p:spPr>
          <a:xfrm>
            <a:off x="456883" y="-120332"/>
            <a:ext cx="8229600" cy="1143000"/>
          </a:xfrm>
        </p:spPr>
        <p:txBody>
          <a:bodyPr/>
          <a:lstStyle/>
          <a:p>
            <a:r>
              <a:rPr lang="zh-CN" altLang="zh-CN" b="1" dirty="0">
                <a:latin typeface="华文新魏" panose="02010800040101010101" pitchFamily="2" charset="-122"/>
                <a:ea typeface="华文新魏" panose="02010800040101010101" pitchFamily="2" charset="-122"/>
              </a:rPr>
              <a:t>素质模型</a:t>
            </a:r>
            <a:endParaRPr lang="en-US" b="1" dirty="0">
              <a:latin typeface="华文新魏" panose="02010800040101010101" pitchFamily="2" charset="-122"/>
              <a:ea typeface="华文新魏" panose="02010800040101010101" pitchFamily="2" charset="-122"/>
            </a:endParaRPr>
          </a:p>
        </p:txBody>
      </p:sp>
      <p:sp>
        <p:nvSpPr>
          <p:cNvPr id="95234" name="Content Placeholder 2"/>
          <p:cNvSpPr>
            <a:spLocks noGrp="1"/>
          </p:cNvSpPr>
          <p:nvPr>
            <p:ph idx="4294967295"/>
          </p:nvPr>
        </p:nvSpPr>
        <p:spPr>
          <a:xfrm>
            <a:off x="662305" y="1292225"/>
            <a:ext cx="8229600" cy="4924425"/>
          </a:xfrm>
        </p:spPr>
        <p:txBody>
          <a:bodyPr/>
          <a:lstStyle/>
          <a:p>
            <a:pPr>
              <a:lnSpc>
                <a:spcPct val="120000"/>
              </a:lnSpc>
              <a:buFont typeface="Wingdings" panose="05000000000000000000" charset="0"/>
              <a:buChar char="l"/>
            </a:pPr>
            <a:r>
              <a:rPr lang="zh-CN" altLang="zh-CN" sz="2800" dirty="0">
                <a:latin typeface="+mn-ea"/>
              </a:rPr>
              <a:t>确定完成每项工作所必需的素质</a:t>
            </a:r>
            <a:endParaRPr lang="en-US" altLang="zh-CN" sz="2800" dirty="0">
              <a:latin typeface="+mn-ea"/>
            </a:endParaRPr>
          </a:p>
          <a:p>
            <a:pPr>
              <a:lnSpc>
                <a:spcPct val="120000"/>
              </a:lnSpc>
              <a:buFont typeface="Wingdings" panose="05000000000000000000" charset="0"/>
              <a:buChar char="l"/>
            </a:pPr>
            <a:r>
              <a:rPr lang="zh-CN" altLang="zh-CN" sz="2800" dirty="0">
                <a:latin typeface="+mn-ea"/>
              </a:rPr>
              <a:t>素质模型提供整个职业、组织、工作群或具体工作中常见的素质描述</a:t>
            </a:r>
            <a:endParaRPr lang="en-US" altLang="zh-CN" sz="2800" dirty="0">
              <a:latin typeface="+mn-ea"/>
            </a:endParaRPr>
          </a:p>
          <a:p>
            <a:pPr>
              <a:lnSpc>
                <a:spcPct val="120000"/>
              </a:lnSpc>
              <a:buFont typeface="Wingdings" panose="05000000000000000000" charset="0"/>
              <a:buChar char="l"/>
            </a:pPr>
            <a:r>
              <a:rPr lang="zh-CN" altLang="zh-CN" sz="2800" dirty="0">
                <a:latin typeface="+mn-ea"/>
              </a:rPr>
              <a:t>素质模型可用于</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600" dirty="0">
                <a:latin typeface="+mn-ea"/>
              </a:rPr>
              <a:t>绩效管理</a:t>
            </a:r>
          </a:p>
          <a:p>
            <a:pPr lvl="1">
              <a:lnSpc>
                <a:spcPct val="120000"/>
              </a:lnSpc>
              <a:buFont typeface="Wingdings" panose="05000000000000000000" charset="0"/>
              <a:buChar char="l"/>
            </a:pPr>
            <a:r>
              <a:rPr lang="zh-CN" altLang="zh-CN" sz="2600" dirty="0">
                <a:latin typeface="+mn-ea"/>
              </a:rPr>
              <a:t>帮助确定填补空缺职位的最佳雇员</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156528"/>
            <a:ext cx="8784976" cy="1498178"/>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3—5</a:t>
            </a:r>
            <a:r>
              <a:rPr lang="zh-CN" altLang="zh-CN" b="1" dirty="0">
                <a:latin typeface="华文新魏" panose="02010800040101010101" pitchFamily="2" charset="-122"/>
                <a:ea typeface="华文新魏" panose="02010800040101010101" pitchFamily="2" charset="-122"/>
              </a:rPr>
              <a:t>　开发一个素质模型的过程</a:t>
            </a:r>
            <a:br>
              <a:rPr lang="zh-CN" altLang="zh-CN" dirty="0"/>
            </a:br>
            <a:endParaRPr lang="zh-CN" altLang="en-US" dirty="0"/>
          </a:p>
        </p:txBody>
      </p:sp>
      <p:pic>
        <p:nvPicPr>
          <p:cNvPr id="4" name="3-5.EPS" descr="id:2147498016;FounderCES"/>
          <p:cNvPicPr>
            <a:picLocks noGrp="1"/>
          </p:cNvPicPr>
          <p:nvPr>
            <p:ph sz="quarter" idx="1"/>
          </p:nvPr>
        </p:nvPicPr>
        <p:blipFill>
          <a:blip r:embed="rId2">
            <a:duotone>
              <a:prstClr val="black"/>
              <a:schemeClr val="accent2">
                <a:tint val="45000"/>
                <a:satMod val="400000"/>
              </a:schemeClr>
            </a:duotone>
          </a:blip>
          <a:stretch>
            <a:fillRect/>
          </a:stretch>
        </p:blipFill>
        <p:spPr>
          <a:xfrm>
            <a:off x="635" y="2494280"/>
            <a:ext cx="8964295" cy="186944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Title 1"/>
          <p:cNvSpPr>
            <a:spLocks noGrp="1"/>
          </p:cNvSpPr>
          <p:nvPr>
            <p:ph type="title" idx="4294967295"/>
          </p:nvPr>
        </p:nvSpPr>
        <p:spPr>
          <a:xfrm>
            <a:off x="457200" y="-103822"/>
            <a:ext cx="8229600" cy="1143000"/>
          </a:xfrm>
        </p:spPr>
        <p:txBody>
          <a:bodyPr/>
          <a:lstStyle/>
          <a:p>
            <a:r>
              <a:rPr lang="zh-CN" altLang="en-US" b="1" dirty="0">
                <a:latin typeface="华文新魏" panose="02010800040101010101" pitchFamily="2" charset="-122"/>
                <a:ea typeface="华文新魏" panose="02010800040101010101" pitchFamily="2" charset="-122"/>
              </a:rPr>
              <a:t>素质模型</a:t>
            </a:r>
            <a:endParaRPr lang="en-US" b="1" dirty="0">
              <a:latin typeface="华文新魏" panose="02010800040101010101" pitchFamily="2" charset="-122"/>
              <a:ea typeface="华文新魏" panose="02010800040101010101" pitchFamily="2" charset="-122"/>
            </a:endParaRPr>
          </a:p>
        </p:txBody>
      </p:sp>
      <p:sp>
        <p:nvSpPr>
          <p:cNvPr id="99330" name="Content Placeholder 2"/>
          <p:cNvSpPr>
            <a:spLocks noGrp="1"/>
          </p:cNvSpPr>
          <p:nvPr>
            <p:ph idx="4294967295"/>
          </p:nvPr>
        </p:nvSpPr>
        <p:spPr>
          <a:xfrm>
            <a:off x="654050" y="1275715"/>
            <a:ext cx="8229600" cy="4924425"/>
          </a:xfrm>
        </p:spPr>
        <p:txBody>
          <a:bodyPr/>
          <a:lstStyle/>
          <a:p>
            <a:pPr>
              <a:lnSpc>
                <a:spcPct val="120000"/>
              </a:lnSpc>
              <a:buFont typeface="Wingdings" panose="05000000000000000000" charset="0"/>
              <a:buChar char="l"/>
            </a:pPr>
            <a:r>
              <a:rPr lang="zh-CN" altLang="zh-CN" sz="3200" dirty="0">
                <a:latin typeface="+mn-ea"/>
              </a:rPr>
              <a:t>素质模型对培训和开发非常有用</a:t>
            </a:r>
            <a:r>
              <a:rPr lang="en-US" altLang="zh-CN" sz="3200" dirty="0">
                <a:latin typeface="+mn-ea"/>
              </a:rPr>
              <a:t>，</a:t>
            </a:r>
            <a:r>
              <a:rPr lang="zh-CN" altLang="zh-CN" sz="3200" dirty="0">
                <a:latin typeface="+mn-ea"/>
              </a:rPr>
              <a:t>主要体现为</a:t>
            </a:r>
            <a:r>
              <a:rPr lang="zh-CN" altLang="en-US" sz="3200" dirty="0">
                <a:latin typeface="+mn-ea"/>
              </a:rPr>
              <a:t>：</a:t>
            </a:r>
            <a:endParaRPr lang="zh-CN" altLang="zh-CN" sz="3200" dirty="0">
              <a:latin typeface="+mn-ea"/>
            </a:endParaRPr>
          </a:p>
          <a:p>
            <a:pPr lvl="1">
              <a:lnSpc>
                <a:spcPct val="120000"/>
              </a:lnSpc>
              <a:buFont typeface="Wingdings" panose="05000000000000000000" charset="0"/>
              <a:buChar char="l"/>
            </a:pPr>
            <a:r>
              <a:rPr lang="zh-CN" altLang="zh-CN" sz="2800" dirty="0">
                <a:latin typeface="+mn-ea"/>
              </a:rPr>
              <a:t>素质模型能够确认有效的工作绩效所需的行为方式。</a:t>
            </a:r>
          </a:p>
          <a:p>
            <a:pPr lvl="1">
              <a:lnSpc>
                <a:spcPct val="120000"/>
              </a:lnSpc>
              <a:buFont typeface="Wingdings" panose="05000000000000000000" charset="0"/>
              <a:buChar char="l"/>
            </a:pPr>
            <a:r>
              <a:rPr lang="zh-CN" altLang="zh-CN" sz="2800" dirty="0">
                <a:latin typeface="+mn-ea"/>
              </a:rPr>
              <a:t>素质模型提供了一种工具</a:t>
            </a:r>
            <a:r>
              <a:rPr lang="en-US" altLang="zh-CN" sz="2800" dirty="0">
                <a:latin typeface="+mn-ea"/>
              </a:rPr>
              <a:t>，</a:t>
            </a:r>
            <a:r>
              <a:rPr lang="zh-CN" altLang="zh-CN" sz="2800" dirty="0">
                <a:latin typeface="+mn-ea"/>
              </a:rPr>
              <a:t>这种工具能够用来确定哪些技术是公司当前和未来发展所必需的。</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Title 1"/>
          <p:cNvSpPr>
            <a:spLocks noGrp="1"/>
          </p:cNvSpPr>
          <p:nvPr>
            <p:ph type="title" idx="4294967295"/>
          </p:nvPr>
        </p:nvSpPr>
        <p:spPr>
          <a:xfrm>
            <a:off x="457200" y="-154622"/>
            <a:ext cx="8229600" cy="1143000"/>
          </a:xfrm>
        </p:spPr>
        <p:txBody>
          <a:bodyPr/>
          <a:lstStyle/>
          <a:p>
            <a:r>
              <a:rPr lang="zh-CN" altLang="en-US" b="1" dirty="0">
                <a:latin typeface="华文新魏" panose="02010800040101010101" pitchFamily="2" charset="-122"/>
                <a:ea typeface="华文新魏" panose="02010800040101010101" pitchFamily="2" charset="-122"/>
              </a:rPr>
              <a:t>素质模型</a:t>
            </a:r>
            <a:endParaRPr lang="en-US" b="1" dirty="0">
              <a:latin typeface="华文新魏" panose="02010800040101010101" pitchFamily="2" charset="-122"/>
              <a:ea typeface="华文新魏" panose="02010800040101010101" pitchFamily="2" charset="-122"/>
            </a:endParaRPr>
          </a:p>
        </p:txBody>
      </p:sp>
      <p:sp>
        <p:nvSpPr>
          <p:cNvPr id="101378" name="Content Placeholder 2"/>
          <p:cNvSpPr>
            <a:spLocks noGrp="1"/>
          </p:cNvSpPr>
          <p:nvPr>
            <p:ph idx="4294967295"/>
          </p:nvPr>
        </p:nvSpPr>
        <p:spPr>
          <a:xfrm>
            <a:off x="519430" y="1284605"/>
            <a:ext cx="8229600" cy="4924425"/>
          </a:xfrm>
        </p:spPr>
        <p:txBody>
          <a:bodyPr/>
          <a:lstStyle/>
          <a:p>
            <a:pPr marL="863600" lvl="1" indent="-314960">
              <a:lnSpc>
                <a:spcPct val="120000"/>
              </a:lnSpc>
              <a:buFont typeface="Wingdings" panose="05000000000000000000" charset="0"/>
              <a:buChar char="l"/>
            </a:pPr>
            <a:r>
              <a:rPr lang="zh-CN" altLang="zh-CN" sz="2800" dirty="0">
                <a:latin typeface="+mn-ea"/>
              </a:rPr>
              <a:t>素质模型为公司持续不断地对雇员进行指导和反馈</a:t>
            </a:r>
            <a:r>
              <a:rPr lang="en-US" altLang="zh-CN" sz="2800" dirty="0">
                <a:latin typeface="+mn-ea"/>
              </a:rPr>
              <a:t>，</a:t>
            </a:r>
            <a:r>
              <a:rPr lang="zh-CN" altLang="zh-CN" sz="2800" dirty="0">
                <a:latin typeface="+mn-ea"/>
              </a:rPr>
              <a:t>以保证他们能够胜任现在和未来的角色提供了一个框架</a:t>
            </a:r>
            <a:endParaRPr lang="en-US" altLang="zh-CN" sz="2800" dirty="0">
              <a:latin typeface="+mn-ea"/>
            </a:endParaRPr>
          </a:p>
          <a:p>
            <a:pPr marL="863600" lvl="1" indent="-314960">
              <a:lnSpc>
                <a:spcPct val="120000"/>
              </a:lnSpc>
              <a:buFont typeface="Wingdings" panose="05000000000000000000" charset="0"/>
              <a:buChar char="l"/>
            </a:pPr>
            <a:r>
              <a:rPr lang="zh-CN" altLang="zh-CN" sz="2800" dirty="0">
                <a:latin typeface="+mn-ea"/>
              </a:rPr>
              <a:t>接班人计划</a:t>
            </a:r>
            <a:endParaRPr lang="en-US" altLang="zh-CN" sz="2800" dirty="0">
              <a:latin typeface="+mn-ea"/>
            </a:endParaRPr>
          </a:p>
          <a:p>
            <a:pPr marL="863600" lvl="1" indent="-314960">
              <a:lnSpc>
                <a:spcPct val="120000"/>
              </a:lnSpc>
              <a:buFont typeface="Wingdings" panose="05000000000000000000" charset="0"/>
              <a:buChar char="l"/>
            </a:pPr>
            <a:r>
              <a:rPr lang="zh-CN" altLang="zh-CN" sz="2800" dirty="0">
                <a:latin typeface="+mn-ea"/>
              </a:rPr>
              <a:t>有助于整合和调整公司的人力资源制度和实践</a:t>
            </a:r>
            <a:endParaRPr lang="en-US" sz="2800" dirty="0">
              <a:latin typeface="+mn-e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Title 1"/>
          <p:cNvSpPr>
            <a:spLocks noGrp="1"/>
          </p:cNvSpPr>
          <p:nvPr>
            <p:ph type="title" idx="4294967295"/>
          </p:nvPr>
        </p:nvSpPr>
        <p:spPr>
          <a:xfrm>
            <a:off x="369570" y="-137477"/>
            <a:ext cx="8229600" cy="1143000"/>
          </a:xfrm>
        </p:spPr>
        <p:txBody>
          <a:bodyPr/>
          <a:lstStyle/>
          <a:p>
            <a:r>
              <a:rPr lang="zh-CN" altLang="zh-CN" b="1" dirty="0">
                <a:latin typeface="华文新魏" panose="02010800040101010101" pitchFamily="2" charset="-122"/>
                <a:ea typeface="华文新魏" panose="02010800040101010101" pitchFamily="2" charset="-122"/>
              </a:rPr>
              <a:t>培训需求评估的范围</a:t>
            </a:r>
          </a:p>
        </p:txBody>
      </p:sp>
      <p:sp>
        <p:nvSpPr>
          <p:cNvPr id="103426" name="Content Placeholder 2"/>
          <p:cNvSpPr>
            <a:spLocks noGrp="1"/>
          </p:cNvSpPr>
          <p:nvPr>
            <p:ph idx="4294967295"/>
          </p:nvPr>
        </p:nvSpPr>
        <p:spPr>
          <a:xfrm>
            <a:off x="701040" y="1267460"/>
            <a:ext cx="8229600" cy="4924425"/>
          </a:xfrm>
        </p:spPr>
        <p:txBody>
          <a:bodyPr/>
          <a:lstStyle/>
          <a:p>
            <a:pPr marL="387350" indent="-387350">
              <a:lnSpc>
                <a:spcPct val="120000"/>
              </a:lnSpc>
              <a:buFont typeface="Wingdings" panose="05000000000000000000" charset="0"/>
              <a:buChar char="l"/>
            </a:pPr>
            <a:r>
              <a:rPr lang="zh-CN" altLang="zh-CN" sz="3200" dirty="0">
                <a:latin typeface="+mn-ea"/>
              </a:rPr>
              <a:t>快速需求评估</a:t>
            </a:r>
            <a:r>
              <a:rPr lang="zh-CN" altLang="en-US" sz="3200" dirty="0">
                <a:latin typeface="+mn-ea"/>
              </a:rPr>
              <a:t>：</a:t>
            </a:r>
            <a:r>
              <a:rPr lang="zh-CN" altLang="zh-CN" sz="3200" dirty="0">
                <a:latin typeface="+mn-ea"/>
              </a:rPr>
              <a:t>指无须破坏过程和成果质量</a:t>
            </a:r>
            <a:r>
              <a:rPr lang="en-US" altLang="zh-CN" sz="3200" dirty="0">
                <a:latin typeface="+mn-ea"/>
              </a:rPr>
              <a:t>，</a:t>
            </a:r>
            <a:r>
              <a:rPr lang="zh-CN" altLang="zh-CN" sz="3200" dirty="0">
                <a:latin typeface="+mn-ea"/>
              </a:rPr>
              <a:t>能够快速准确实施的需求评估。</a:t>
            </a:r>
            <a:endParaRPr lang="en-US" altLang="zh-CN" sz="3200" dirty="0">
              <a:latin typeface="+mn-ea"/>
            </a:endParaRPr>
          </a:p>
          <a:p>
            <a:pPr marL="387350" indent="-387350">
              <a:lnSpc>
                <a:spcPct val="120000"/>
              </a:lnSpc>
              <a:buFont typeface="Wingdings" panose="05000000000000000000" charset="0"/>
              <a:buChar char="l"/>
            </a:pPr>
            <a:r>
              <a:rPr lang="zh-CN" altLang="zh-CN" sz="3200" dirty="0">
                <a:latin typeface="+mn-ea"/>
              </a:rPr>
              <a:t>在进行快速需求评估时需考虑以下方面</a:t>
            </a:r>
            <a:r>
              <a:rPr lang="en-US" altLang="zh-CN" sz="3200" dirty="0">
                <a:latin typeface="+mn-ea"/>
              </a:rPr>
              <a:t>：</a:t>
            </a:r>
          </a:p>
          <a:p>
            <a:pPr lvl="1">
              <a:lnSpc>
                <a:spcPct val="120000"/>
              </a:lnSpc>
              <a:buFont typeface="Wingdings" panose="05000000000000000000" charset="0"/>
              <a:buChar char="l"/>
            </a:pPr>
            <a:r>
              <a:rPr lang="zh-CN" altLang="zh-CN" sz="2800" dirty="0">
                <a:latin typeface="+mn-ea"/>
              </a:rPr>
              <a:t>首先</a:t>
            </a:r>
            <a:r>
              <a:rPr lang="en-US" altLang="zh-CN" sz="2800" dirty="0">
                <a:latin typeface="+mn-ea"/>
              </a:rPr>
              <a:t>，</a:t>
            </a:r>
            <a:r>
              <a:rPr lang="zh-CN" altLang="zh-CN" sz="2800" dirty="0">
                <a:latin typeface="+mn-ea"/>
              </a:rPr>
              <a:t>需求评估的范围是依据潜在的</a:t>
            </a:r>
            <a:r>
              <a:rPr lang="en-US" altLang="zh-CN" sz="2800" dirty="0">
                <a:latin typeface="+mn-ea"/>
              </a:rPr>
              <a:t>“</a:t>
            </a:r>
            <a:r>
              <a:rPr lang="zh-CN" altLang="zh-CN" sz="2800" dirty="0">
                <a:latin typeface="+mn-ea"/>
              </a:rPr>
              <a:t>压力点</a:t>
            </a:r>
            <a:r>
              <a:rPr lang="en-US" altLang="zh-CN" sz="2800" dirty="0">
                <a:latin typeface="+mn-ea"/>
              </a:rPr>
              <a:t>”</a:t>
            </a:r>
            <a:r>
              <a:rPr lang="zh-CN" altLang="zh-CN" sz="2800" dirty="0">
                <a:latin typeface="+mn-ea"/>
              </a:rPr>
              <a:t>的范围而定的</a:t>
            </a:r>
            <a:r>
              <a:rPr lang="zh-CN" altLang="en-US" sz="2800" dirty="0">
                <a:latin typeface="+mn-ea"/>
              </a:rPr>
              <a:t>。</a:t>
            </a:r>
          </a:p>
          <a:p>
            <a:pPr lvl="1" algn="l">
              <a:lnSpc>
                <a:spcPct val="120000"/>
              </a:lnSpc>
              <a:buFont typeface="Wingdings" panose="05000000000000000000" charset="0"/>
              <a:buChar char="l"/>
            </a:pPr>
            <a:r>
              <a:rPr lang="zh-CN" altLang="zh-CN" sz="2800" dirty="0">
                <a:latin typeface="+mn-ea"/>
                <a:sym typeface="+mn-ea"/>
              </a:rPr>
              <a:t>其次，你可以考虑使用已有的因为其他需要而收集的数据。</a:t>
            </a:r>
            <a:endParaRPr lang="zh-CN" altLang="zh-CN" sz="2800" dirty="0">
              <a:latin typeface="+mn-ea"/>
            </a:endParaRPr>
          </a:p>
          <a:p>
            <a:pPr lvl="1" algn="l">
              <a:lnSpc>
                <a:spcPct val="120000"/>
              </a:lnSpc>
              <a:buFont typeface="Wingdings" panose="05000000000000000000" charset="0"/>
              <a:buChar char="l"/>
            </a:pPr>
            <a:r>
              <a:rPr lang="zh-CN" altLang="zh-CN" sz="2800" dirty="0">
                <a:latin typeface="+mn-ea"/>
                <a:sym typeface="+mn-ea"/>
              </a:rPr>
              <a:t>最后，如果能够很好地协调经营问题、技术开发和组织面临的其他问题，你就能很好地预测培训需求。</a:t>
            </a:r>
            <a:endParaRPr lang="zh-CN" altLang="zh-CN" sz="2800" dirty="0">
              <a:latin typeface="+mn-e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Title 1"/>
          <p:cNvSpPr>
            <a:spLocks noGrp="1"/>
          </p:cNvSpPr>
          <p:nvPr>
            <p:ph type="title" idx="4294967295"/>
          </p:nvPr>
        </p:nvSpPr>
        <p:spPr>
          <a:xfrm>
            <a:off x="457200" y="-79057"/>
            <a:ext cx="8229600" cy="1143000"/>
          </a:xfrm>
        </p:spPr>
        <p:txBody>
          <a:bodyPr/>
          <a:lstStyle/>
          <a:p>
            <a:r>
              <a:rPr lang="zh-CN" altLang="zh-CN" b="1" dirty="0">
                <a:latin typeface="华文新魏" panose="02010800040101010101" pitchFamily="2" charset="-122"/>
                <a:ea typeface="华文新魏" panose="02010800040101010101" pitchFamily="2" charset="-122"/>
              </a:rPr>
              <a:t>实践中的培训需求评估</a:t>
            </a:r>
            <a:endParaRPr lang="en-US" b="1" dirty="0">
              <a:latin typeface="华文新魏" panose="02010800040101010101" pitchFamily="2" charset="-122"/>
              <a:ea typeface="华文新魏" panose="02010800040101010101" pitchFamily="2" charset="-122"/>
            </a:endParaRPr>
          </a:p>
        </p:txBody>
      </p:sp>
      <p:sp>
        <p:nvSpPr>
          <p:cNvPr id="107522" name="Content Placeholder 2"/>
          <p:cNvSpPr>
            <a:spLocks noGrp="1"/>
          </p:cNvSpPr>
          <p:nvPr>
            <p:ph idx="4294967295"/>
          </p:nvPr>
        </p:nvSpPr>
        <p:spPr>
          <a:xfrm>
            <a:off x="678815" y="1283970"/>
            <a:ext cx="8229600" cy="4924425"/>
          </a:xfrm>
        </p:spPr>
        <p:txBody>
          <a:bodyPr/>
          <a:lstStyle/>
          <a:p>
            <a:pPr marL="393065" indent="-393065">
              <a:lnSpc>
                <a:spcPct val="120000"/>
              </a:lnSpc>
              <a:buFont typeface="Wingdings" panose="05000000000000000000" charset="0"/>
              <a:buChar char="l"/>
            </a:pPr>
            <a:r>
              <a:rPr lang="zh-CN" altLang="zh-CN" sz="3200" dirty="0">
                <a:latin typeface="+mn-ea"/>
              </a:rPr>
              <a:t>欧文斯</a:t>
            </a:r>
            <a:r>
              <a:rPr lang="en-US" altLang="zh-CN" sz="3200" dirty="0">
                <a:latin typeface="+mn-ea"/>
              </a:rPr>
              <a:t>-</a:t>
            </a:r>
            <a:r>
              <a:rPr lang="zh-CN" altLang="zh-CN" sz="3200" dirty="0">
                <a:latin typeface="+mn-ea"/>
              </a:rPr>
              <a:t>科宁公司的生产运营部门对提高生产率、产品质量和经营安全程度很感兴趣。</a:t>
            </a:r>
            <a:endParaRPr lang="en-US" altLang="zh-CN" sz="3200" dirty="0">
              <a:latin typeface="+mn-ea"/>
            </a:endParaRPr>
          </a:p>
          <a:p>
            <a:pPr marL="687070" lvl="1" indent="-318770">
              <a:lnSpc>
                <a:spcPct val="120000"/>
              </a:lnSpc>
            </a:pPr>
            <a:r>
              <a:rPr lang="zh-CN" altLang="zh-CN" sz="2600" dirty="0">
                <a:latin typeface="+mn-ea"/>
              </a:rPr>
              <a:t>由于培训可以帮助公司实现战略目标</a:t>
            </a:r>
            <a:r>
              <a:rPr lang="en-US" altLang="zh-CN" sz="2600" dirty="0">
                <a:latin typeface="+mn-ea"/>
              </a:rPr>
              <a:t>，</a:t>
            </a:r>
            <a:r>
              <a:rPr lang="zh-CN" altLang="zh-CN" sz="2600" dirty="0">
                <a:latin typeface="+mn-ea"/>
              </a:rPr>
              <a:t>因此必须高度重视培训。</a:t>
            </a:r>
          </a:p>
          <a:p>
            <a:pPr marL="687070" lvl="1" indent="-318770">
              <a:lnSpc>
                <a:spcPct val="120000"/>
              </a:lnSpc>
            </a:pPr>
            <a:r>
              <a:rPr lang="zh-CN" altLang="zh-CN" sz="2600" dirty="0">
                <a:latin typeface="+mn-ea"/>
                <a:sym typeface="+mn-ea"/>
              </a:rPr>
              <a:t>人员分析包括对主管所需技能的调查。</a:t>
            </a:r>
            <a:endParaRPr lang="en-US" altLang="zh-CN" sz="2600" dirty="0">
              <a:latin typeface="+mn-ea"/>
            </a:endParaRPr>
          </a:p>
          <a:p>
            <a:pPr marL="687070" lvl="1" indent="-318770">
              <a:lnSpc>
                <a:spcPct val="120000"/>
              </a:lnSpc>
            </a:pPr>
            <a:r>
              <a:rPr lang="zh-CN" altLang="zh-CN" sz="2600" dirty="0">
                <a:latin typeface="+mn-ea"/>
                <a:sym typeface="+mn-ea"/>
              </a:rPr>
              <a:t>人员分析包括对主管所需技能的调查。该信息是用来确认工厂中的整体技能缺陷状况的</a:t>
            </a:r>
            <a:r>
              <a:rPr lang="en-US" altLang="zh-CN" sz="2600" dirty="0">
                <a:latin typeface="+mn-ea"/>
                <a:sym typeface="+mn-ea"/>
              </a:rPr>
              <a:t>，</a:t>
            </a:r>
            <a:r>
              <a:rPr lang="zh-CN" altLang="zh-CN" sz="2600" dirty="0">
                <a:latin typeface="+mn-ea"/>
                <a:sym typeface="+mn-ea"/>
              </a:rPr>
              <a:t>而培训项目就是要运用适合工厂环境和文化的方法来改进这些绩效缺陷。</a:t>
            </a:r>
            <a:endParaRPr lang="zh-CN" altLang="zh-CN" sz="2600" dirty="0">
              <a:latin typeface="+mn-ea"/>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3710</Words>
  <Application>Microsoft Office PowerPoint</Application>
  <PresentationFormat>全屏显示(4:3)</PresentationFormat>
  <Paragraphs>339</Paragraphs>
  <Slides>48</Slides>
  <Notes>33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48</vt:i4>
      </vt:variant>
    </vt:vector>
  </HeadingPairs>
  <TitlesOfParts>
    <vt:vector size="63" baseType="lpstr">
      <vt:lpstr>MS PGothic</vt:lpstr>
      <vt:lpstr>NEU-BZ</vt:lpstr>
      <vt:lpstr>方正书宋_GBK</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引 言</vt:lpstr>
      <vt:lpstr>引 言</vt:lpstr>
      <vt:lpstr>引 言</vt:lpstr>
      <vt:lpstr>为什么培训需求评估是必要的</vt:lpstr>
      <vt:lpstr>为什么培训需求评估是必要的</vt:lpstr>
      <vt:lpstr>图3—1　培训需求评估的原因和结果 </vt:lpstr>
      <vt:lpstr>表3—1高层、中层管理者及培训者在培训需求评估中关注的重点 </vt:lpstr>
      <vt:lpstr>谁应该参加培训需求评估</vt:lpstr>
      <vt:lpstr>谁应该参加培训需求评估</vt:lpstr>
      <vt:lpstr>表3—2培训需求评估技术的优缺点 </vt:lpstr>
      <vt:lpstr>表3—2培训需求评估技术的优缺点</vt:lpstr>
      <vt:lpstr>　培训需求评估的方法</vt:lpstr>
      <vt:lpstr>培训需求评估的方法</vt:lpstr>
      <vt:lpstr>图3—2　培训需求评估的过程 </vt:lpstr>
      <vt:lpstr>组织分析</vt:lpstr>
      <vt:lpstr>人员分析</vt:lpstr>
      <vt:lpstr>人员分析</vt:lpstr>
      <vt:lpstr>图3—3　影响雇员绩效和学习的因素分析  </vt:lpstr>
      <vt:lpstr>人员分析</vt:lpstr>
      <vt:lpstr>基本技能</vt:lpstr>
      <vt:lpstr>认知能力</vt:lpstr>
      <vt:lpstr> </vt:lpstr>
      <vt:lpstr>阅读能力</vt:lpstr>
      <vt:lpstr>阅读能力</vt:lpstr>
      <vt:lpstr>自我效能</vt:lpstr>
      <vt:lpstr>对培训需求、职业兴趣和目标的认识 </vt:lpstr>
      <vt:lpstr>对培训需求、职业兴趣和目标的认识</vt:lpstr>
      <vt:lpstr>年龄和代际特征</vt:lpstr>
      <vt:lpstr>年龄和代际特征</vt:lpstr>
      <vt:lpstr>工作输入</vt:lpstr>
      <vt:lpstr>工作输入，工作结果，和工作反馈</vt:lpstr>
      <vt:lpstr>明确培训是不是解决问题的最佳方案</vt:lpstr>
      <vt:lpstr>表3—5主要工作问题、主要处理问题和主要业务问题的关系示例 </vt:lpstr>
      <vt:lpstr>任务分析</vt:lpstr>
      <vt:lpstr>需求评估过程（续）</vt:lpstr>
      <vt:lpstr>任务分析</vt:lpstr>
      <vt:lpstr>素质模型</vt:lpstr>
      <vt:lpstr>图3—5　开发一个素质模型的过程 </vt:lpstr>
      <vt:lpstr>素质模型</vt:lpstr>
      <vt:lpstr>素质模型</vt:lpstr>
      <vt:lpstr>培训需求评估的范围</vt:lpstr>
      <vt:lpstr> </vt:lpstr>
      <vt:lpstr>实践中的培训需求评估</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49</cp:revision>
  <dcterms:created xsi:type="dcterms:W3CDTF">2012-08-08T08:52:00Z</dcterms:created>
  <dcterms:modified xsi:type="dcterms:W3CDTF">2019-03-15T04:34:51Z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