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60"/>
  </p:notesMasterIdLst>
  <p:handoutMasterIdLst>
    <p:handoutMasterId r:id="rId61"/>
  </p:handoutMasterIdLst>
  <p:sldIdLst>
    <p:sldId id="371" r:id="rId2"/>
    <p:sldId id="372" r:id="rId3"/>
    <p:sldId id="257" r:id="rId4"/>
    <p:sldId id="258" r:id="rId5"/>
    <p:sldId id="260" r:id="rId6"/>
    <p:sldId id="318" r:id="rId7"/>
    <p:sldId id="319" r:id="rId8"/>
    <p:sldId id="263" r:id="rId9"/>
    <p:sldId id="264" r:id="rId10"/>
    <p:sldId id="265" r:id="rId11"/>
    <p:sldId id="266" r:id="rId12"/>
    <p:sldId id="320" r:id="rId13"/>
    <p:sldId id="269" r:id="rId14"/>
    <p:sldId id="321" r:id="rId15"/>
    <p:sldId id="322" r:id="rId16"/>
    <p:sldId id="323" r:id="rId17"/>
    <p:sldId id="324" r:id="rId18"/>
    <p:sldId id="325" r:id="rId19"/>
    <p:sldId id="326" r:id="rId20"/>
    <p:sldId id="327" r:id="rId21"/>
    <p:sldId id="373" r:id="rId22"/>
    <p:sldId id="279" r:id="rId23"/>
    <p:sldId id="280" r:id="rId24"/>
    <p:sldId id="281" r:id="rId25"/>
    <p:sldId id="282" r:id="rId26"/>
    <p:sldId id="283" r:id="rId27"/>
    <p:sldId id="284" r:id="rId28"/>
    <p:sldId id="285" r:id="rId29"/>
    <p:sldId id="328" r:id="rId30"/>
    <p:sldId id="287" r:id="rId31"/>
    <p:sldId id="329" r:id="rId32"/>
    <p:sldId id="289" r:id="rId33"/>
    <p:sldId id="290" r:id="rId34"/>
    <p:sldId id="291" r:id="rId35"/>
    <p:sldId id="293" r:id="rId36"/>
    <p:sldId id="295" r:id="rId37"/>
    <p:sldId id="296" r:id="rId38"/>
    <p:sldId id="297" r:id="rId39"/>
    <p:sldId id="298" r:id="rId40"/>
    <p:sldId id="330" r:id="rId41"/>
    <p:sldId id="301" r:id="rId42"/>
    <p:sldId id="302" r:id="rId43"/>
    <p:sldId id="303" r:id="rId44"/>
    <p:sldId id="331" r:id="rId45"/>
    <p:sldId id="305" r:id="rId46"/>
    <p:sldId id="374" r:id="rId47"/>
    <p:sldId id="306" r:id="rId48"/>
    <p:sldId id="307" r:id="rId49"/>
    <p:sldId id="308" r:id="rId50"/>
    <p:sldId id="332" r:id="rId51"/>
    <p:sldId id="310" r:id="rId52"/>
    <p:sldId id="311" r:id="rId53"/>
    <p:sldId id="312" r:id="rId54"/>
    <p:sldId id="333" r:id="rId55"/>
    <p:sldId id="314" r:id="rId56"/>
    <p:sldId id="315" r:id="rId57"/>
    <p:sldId id="316" r:id="rId58"/>
    <p:sldId id="375" r:id="rId5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4">
          <p15:clr>
            <a:srgbClr val="A4A3A4"/>
          </p15:clr>
        </p15:guide>
        <p15:guide id="2" pos="284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DBED569-4797-4DF1-A0F4-6AAB3CD982D8}" styleName="浅色样式 3 - 强调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EB9631B5-78F2-41C9-869B-9F39066F8104}" styleName="中度样式 3 - 强调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主题样式 1 - 强调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度样式 1 - 强调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18" autoAdjust="0"/>
    <p:restoredTop sz="94660"/>
  </p:normalViewPr>
  <p:slideViewPr>
    <p:cSldViewPr>
      <p:cViewPr varScale="1">
        <p:scale>
          <a:sx n="85" d="100"/>
          <a:sy n="85" d="100"/>
        </p:scale>
        <p:origin x="1350" y="84"/>
      </p:cViewPr>
      <p:guideLst>
        <p:guide orient="horz" pos="2164"/>
        <p:guide pos="2846"/>
      </p:guideLst>
    </p:cSldViewPr>
  </p:slideViewPr>
  <p:notesTextViewPr>
    <p:cViewPr>
      <p:scale>
        <a:sx n="1" d="1"/>
        <a:sy n="1" d="1"/>
      </p:scale>
      <p:origin x="0" y="0"/>
    </p:cViewPr>
  </p:notesTextViewPr>
  <p:sorterViewPr>
    <p:cViewPr>
      <p:scale>
        <a:sx n="100" d="100"/>
        <a:sy n="100" d="100"/>
      </p:scale>
      <p:origin x="0" y="709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2019/3/15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2019/3/15</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bg>
      <p:bgRef idx="1003">
        <a:schemeClr val="bg1"/>
      </p:bgRef>
    </p:bg>
    <p:spTree>
      <p:nvGrpSpPr>
        <p:cNvPr id="1" name=""/>
        <p:cNvGrpSpPr/>
        <p:nvPr/>
      </p:nvGrpSpPr>
      <p:grpSpPr>
        <a:xfrm>
          <a:off x="0" y="0"/>
          <a:ext cx="0" cy="0"/>
          <a:chOff x="0" y="0"/>
          <a:chExt cx="0" cy="0"/>
        </a:xfrm>
      </p:grpSpPr>
      <p:sp>
        <p:nvSpPr>
          <p:cNvPr id="4"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12"/>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9"/>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10" name="Rectangle 10"/>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a:t>Click to edit Master title style</a:t>
            </a:r>
          </a:p>
        </p:txBody>
      </p:sp>
      <p:sp>
        <p:nvSpPr>
          <p:cNvPr id="11" name="Date Placeholder 27"/>
          <p:cNvSpPr>
            <a:spLocks noGrp="1"/>
          </p:cNvSpPr>
          <p:nvPr>
            <p:ph type="dt" sz="half" idx="10"/>
          </p:nvPr>
        </p:nvSpPr>
        <p:spPr/>
        <p:txBody>
          <a:bodyPr/>
          <a:lstStyle>
            <a:lvl1pPr>
              <a:defRPr/>
            </a:lvl1pPr>
          </a:lstStyle>
          <a:p>
            <a:pPr>
              <a:defRPr/>
            </a:pPr>
            <a:fld id="{07BB27F1-47C5-4BCD-BFD0-FAF65039F0CA}" type="datetimeFigureOut">
              <a:rPr lang="en-IN"/>
              <a:t>15-03-2019</a:t>
            </a:fld>
            <a:endParaRPr lang="en-IN" dirty="0"/>
          </a:p>
        </p:txBody>
      </p:sp>
      <p:sp>
        <p:nvSpPr>
          <p:cNvPr id="12" name="Footer Placeholder 16"/>
          <p:cNvSpPr>
            <a:spLocks noGrp="1"/>
          </p:cNvSpPr>
          <p:nvPr>
            <p:ph type="ftr" sz="quarter" idx="11"/>
          </p:nvPr>
        </p:nvSpPr>
        <p:spPr/>
        <p:txBody>
          <a:bodyPr/>
          <a:lstStyle>
            <a:lvl1pPr>
              <a:defRPr/>
            </a:lvl1pPr>
          </a:lstStyle>
          <a:p>
            <a:pPr>
              <a:defRPr/>
            </a:pPr>
            <a:endParaRPr lang="en-IN"/>
          </a:p>
        </p:txBody>
      </p:sp>
      <p:sp>
        <p:nvSpPr>
          <p:cNvPr id="13" name="Slide Number Placeholder 28"/>
          <p:cNvSpPr>
            <a:spLocks noGrp="1"/>
          </p:cNvSpPr>
          <p:nvPr>
            <p:ph type="sldNum" sz="quarter" idx="12"/>
          </p:nvPr>
        </p:nvSpPr>
        <p:spPr/>
        <p:txBody>
          <a:bodyPr/>
          <a:lstStyle>
            <a:lvl1pPr>
              <a:defRPr sz="1400" smtClean="0">
                <a:solidFill>
                  <a:srgbClr val="FFFFFF"/>
                </a:solidFill>
              </a:defRPr>
            </a:lvl1pPr>
          </a:lstStyle>
          <a:p>
            <a:pPr>
              <a:defRPr/>
            </a:pPr>
            <a:fld id="{DE1417EF-CE50-4D6C-987A-8E0F27C9C95D}"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8" name="Content Placeholder 7"/>
          <p:cNvSpPr>
            <a:spLocks noGrp="1"/>
          </p:cNvSpPr>
          <p:nvPr>
            <p:ph sz="quarter" idx="1"/>
          </p:nvPr>
        </p:nvSpPr>
        <p:spPr>
          <a:xfrm>
            <a:off x="914400" y="1447800"/>
            <a:ext cx="777240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472D5CD4-659C-4AC1-8367-EA6FEC0CE847}"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C2426414-7DA2-4419-8254-DD762B07EE18}" type="slidenum">
              <a:rPr lang="en-IN"/>
              <a:t>‹#›</a:t>
            </a:fld>
            <a:endParaRPr lang="en-IN"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showMasterPhAnim="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5"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defRPr/>
            </a:pPr>
            <a:endParaRPr lang="en-US"/>
          </a:p>
        </p:txBody>
      </p:sp>
      <p:sp>
        <p:nvSpPr>
          <p:cNvPr id="6" name="Rectangle 6"/>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8"/>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a:t>Click to edit Master title style</a:t>
            </a:r>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9" name="Date Placeholder 3"/>
          <p:cNvSpPr>
            <a:spLocks noGrp="1"/>
          </p:cNvSpPr>
          <p:nvPr>
            <p:ph type="dt" sz="half" idx="10"/>
          </p:nvPr>
        </p:nvSpPr>
        <p:spPr/>
        <p:txBody>
          <a:bodyPr/>
          <a:lstStyle>
            <a:lvl1pPr>
              <a:defRPr/>
            </a:lvl1pPr>
          </a:lstStyle>
          <a:p>
            <a:pPr>
              <a:defRPr/>
            </a:pPr>
            <a:fld id="{CE803E77-6508-4AA9-BD8E-818EBEF13C62}" type="datetimeFigureOut">
              <a:rPr lang="en-IN"/>
              <a:t>15-03-2019</a:t>
            </a:fld>
            <a:endParaRPr lang="en-IN" dirty="0"/>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en-IN"/>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pPr>
              <a:defRPr/>
            </a:pPr>
            <a:fld id="{B80074BA-BDFB-4CCD-845F-1B8B7BBCF527}" type="slidenum">
              <a:rPr lang="en-IN"/>
              <a:t>‹#›</a:t>
            </a:fld>
            <a:endParaRPr lang="en-IN" dirty="0"/>
          </a:p>
        </p:txBody>
      </p:sp>
    </p:spTree>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
          </p:nvPr>
        </p:nvSpPr>
        <p:spPr>
          <a:xfrm>
            <a:off x="91440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2"/>
          </p:nvPr>
        </p:nvSpPr>
        <p:spPr>
          <a:xfrm>
            <a:off x="4933950" y="1447800"/>
            <a:ext cx="3749040" cy="4572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13"/>
          <p:cNvSpPr>
            <a:spLocks noGrp="1"/>
          </p:cNvSpPr>
          <p:nvPr>
            <p:ph type="dt" sz="half" idx="10"/>
          </p:nvPr>
        </p:nvSpPr>
        <p:spPr/>
        <p:txBody>
          <a:bodyPr/>
          <a:lstStyle>
            <a:lvl1pPr>
              <a:defRPr/>
            </a:lvl1pPr>
          </a:lstStyle>
          <a:p>
            <a:pPr>
              <a:defRPr/>
            </a:pPr>
            <a:fld id="{57390996-517B-4094-A784-ED8360500F0F}" type="datetimeFigureOut">
              <a:rPr lang="en-IN"/>
              <a:t>15-03-2019</a:t>
            </a:fld>
            <a:endParaRPr lang="en-IN" dirty="0"/>
          </a:p>
        </p:txBody>
      </p:sp>
      <p:sp>
        <p:nvSpPr>
          <p:cNvPr id="6" name="Footer Placeholder 2"/>
          <p:cNvSpPr>
            <a:spLocks noGrp="1"/>
          </p:cNvSpPr>
          <p:nvPr>
            <p:ph type="ftr" sz="quarter" idx="11"/>
          </p:nvPr>
        </p:nvSpPr>
        <p:spPr/>
        <p:txBody>
          <a:bodyPr/>
          <a:lstStyle>
            <a:lvl1pPr>
              <a:defRPr/>
            </a:lvl1pPr>
          </a:lstStyle>
          <a:p>
            <a:pPr>
              <a:defRPr/>
            </a:pPr>
            <a:endParaRPr lang="en-IN"/>
          </a:p>
        </p:txBody>
      </p:sp>
      <p:sp>
        <p:nvSpPr>
          <p:cNvPr id="7" name="Slide Number Placeholder 22"/>
          <p:cNvSpPr>
            <a:spLocks noGrp="1"/>
          </p:cNvSpPr>
          <p:nvPr>
            <p:ph type="sldNum" sz="quarter" idx="12"/>
          </p:nvPr>
        </p:nvSpPr>
        <p:spPr/>
        <p:txBody>
          <a:bodyPr/>
          <a:lstStyle>
            <a:lvl1pPr>
              <a:defRPr/>
            </a:lvl1pPr>
          </a:lstStyle>
          <a:p>
            <a:pPr>
              <a:defRPr/>
            </a:pPr>
            <a:fld id="{70D6D9CD-3F32-47CC-A1EC-BE45EE99D5B6}" type="slidenum">
              <a:rPr lang="en-IN"/>
              <a:t>‹#›</a:t>
            </a:fld>
            <a:endParaRPr lang="en-IN"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3" name="Content Placeholder 12"/>
          <p:cNvSpPr>
            <a:spLocks noGrp="1"/>
          </p:cNvSpPr>
          <p:nvPr>
            <p:ph sz="half" idx="4"/>
          </p:nvPr>
        </p:nvSpPr>
        <p:spPr>
          <a:xfrm>
            <a:off x="4953000" y="2247900"/>
            <a:ext cx="3733800" cy="3886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13"/>
          <p:cNvSpPr>
            <a:spLocks noGrp="1"/>
          </p:cNvSpPr>
          <p:nvPr>
            <p:ph type="dt" sz="half" idx="10"/>
          </p:nvPr>
        </p:nvSpPr>
        <p:spPr/>
        <p:txBody>
          <a:bodyPr/>
          <a:lstStyle>
            <a:lvl1pPr>
              <a:defRPr/>
            </a:lvl1pPr>
          </a:lstStyle>
          <a:p>
            <a:pPr>
              <a:defRPr/>
            </a:pPr>
            <a:fld id="{71215A1E-FB5B-419B-8F86-1720DAF1247B}" type="datetimeFigureOut">
              <a:rPr lang="en-IN"/>
              <a:t>15-03-2019</a:t>
            </a:fld>
            <a:endParaRPr lang="en-IN" dirty="0"/>
          </a:p>
        </p:txBody>
      </p:sp>
      <p:sp>
        <p:nvSpPr>
          <p:cNvPr id="8" name="Footer Placeholder 2"/>
          <p:cNvSpPr>
            <a:spLocks noGrp="1"/>
          </p:cNvSpPr>
          <p:nvPr>
            <p:ph type="ftr" sz="quarter" idx="11"/>
          </p:nvPr>
        </p:nvSpPr>
        <p:spPr/>
        <p:txBody>
          <a:bodyPr/>
          <a:lstStyle>
            <a:lvl1pPr>
              <a:defRPr/>
            </a:lvl1pPr>
          </a:lstStyle>
          <a:p>
            <a:pPr>
              <a:defRPr/>
            </a:pPr>
            <a:endParaRPr lang="en-IN"/>
          </a:p>
        </p:txBody>
      </p:sp>
      <p:sp>
        <p:nvSpPr>
          <p:cNvPr id="9" name="Slide Number Placeholder 22"/>
          <p:cNvSpPr>
            <a:spLocks noGrp="1"/>
          </p:cNvSpPr>
          <p:nvPr>
            <p:ph type="sldNum" sz="quarter" idx="12"/>
          </p:nvPr>
        </p:nvSpPr>
        <p:spPr/>
        <p:txBody>
          <a:bodyPr/>
          <a:lstStyle>
            <a:lvl1pPr>
              <a:defRPr/>
            </a:lvl1pPr>
          </a:lstStyle>
          <a:p>
            <a:pPr>
              <a:defRPr/>
            </a:pPr>
            <a:fld id="{5822D529-ED0D-4259-B7EC-F8E7A13F799C}" type="slidenum">
              <a:rPr lang="en-IN"/>
              <a:t>‹#›</a:t>
            </a:fld>
            <a:endParaRPr lang="en-IN"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13"/>
          <p:cNvSpPr>
            <a:spLocks noGrp="1"/>
          </p:cNvSpPr>
          <p:nvPr>
            <p:ph type="dt" sz="half" idx="10"/>
          </p:nvPr>
        </p:nvSpPr>
        <p:spPr/>
        <p:txBody>
          <a:bodyPr/>
          <a:lstStyle>
            <a:lvl1pPr>
              <a:defRPr/>
            </a:lvl1pPr>
          </a:lstStyle>
          <a:p>
            <a:pPr>
              <a:defRPr/>
            </a:pPr>
            <a:fld id="{EA7BEEBB-6276-416F-A0FE-D777EC02AA4D}" type="datetimeFigureOut">
              <a:rPr lang="en-IN"/>
              <a:t>15-03-2019</a:t>
            </a:fld>
            <a:endParaRPr lang="en-IN" dirty="0"/>
          </a:p>
        </p:txBody>
      </p:sp>
      <p:sp>
        <p:nvSpPr>
          <p:cNvPr id="4" name="Footer Placeholder 2"/>
          <p:cNvSpPr>
            <a:spLocks noGrp="1"/>
          </p:cNvSpPr>
          <p:nvPr>
            <p:ph type="ftr" sz="quarter" idx="11"/>
          </p:nvPr>
        </p:nvSpPr>
        <p:spPr/>
        <p:txBody>
          <a:bodyPr/>
          <a:lstStyle>
            <a:lvl1pPr>
              <a:defRPr/>
            </a:lvl1pPr>
          </a:lstStyle>
          <a:p>
            <a:pPr>
              <a:defRPr/>
            </a:pPr>
            <a:endParaRPr lang="en-IN"/>
          </a:p>
        </p:txBody>
      </p:sp>
      <p:sp>
        <p:nvSpPr>
          <p:cNvPr id="5" name="Slide Number Placeholder 22"/>
          <p:cNvSpPr>
            <a:spLocks noGrp="1"/>
          </p:cNvSpPr>
          <p:nvPr>
            <p:ph type="sldNum" sz="quarter" idx="12"/>
          </p:nvPr>
        </p:nvSpPr>
        <p:spPr/>
        <p:txBody>
          <a:bodyPr/>
          <a:lstStyle>
            <a:lvl1pPr>
              <a:defRPr/>
            </a:lvl1pPr>
          </a:lstStyle>
          <a:p>
            <a:pPr>
              <a:defRPr/>
            </a:pPr>
            <a:fld id="{FB04C55D-068D-4F55-9912-AF3C273302EC}" type="slidenum">
              <a:rPr lang="en-IN"/>
              <a:t>‹#›</a:t>
            </a:fld>
            <a:endParaRPr lang="en-IN"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fld id="{FF9ED06F-0DD6-4572-82C4-3E86A1E7F9F3}" type="datetimeFigureOut">
              <a:rPr lang="en-IN"/>
              <a:t>15-03-2019</a:t>
            </a:fld>
            <a:endParaRPr lang="en-IN" dirty="0"/>
          </a:p>
        </p:txBody>
      </p:sp>
      <p:sp>
        <p:nvSpPr>
          <p:cNvPr id="3" name="Footer Placeholder 2"/>
          <p:cNvSpPr>
            <a:spLocks noGrp="1"/>
          </p:cNvSpPr>
          <p:nvPr>
            <p:ph type="ftr" sz="quarter" idx="11"/>
          </p:nvPr>
        </p:nvSpPr>
        <p:spPr/>
        <p:txBody>
          <a:bodyPr/>
          <a:lstStyle>
            <a:lvl1pPr>
              <a:defRPr/>
            </a:lvl1pPr>
          </a:lstStyle>
          <a:p>
            <a:pPr>
              <a:defRPr/>
            </a:pPr>
            <a:endParaRPr lang="en-IN"/>
          </a:p>
        </p:txBody>
      </p:sp>
      <p:sp>
        <p:nvSpPr>
          <p:cNvPr id="4" name="Slide Number Placeholder 22"/>
          <p:cNvSpPr>
            <a:spLocks noGrp="1"/>
          </p:cNvSpPr>
          <p:nvPr>
            <p:ph type="sldNum" sz="quarter" idx="12"/>
          </p:nvPr>
        </p:nvSpPr>
        <p:spPr/>
        <p:txBody>
          <a:bodyPr/>
          <a:lstStyle>
            <a:lvl1pPr>
              <a:defRPr/>
            </a:lvl1pPr>
          </a:lstStyle>
          <a:p>
            <a:pPr>
              <a:defRPr/>
            </a:pPr>
            <a:fld id="{E8A2CB55-E2F0-4719-9153-618D43D5A2AF}" type="slidenum">
              <a:rPr lang="en-IN"/>
              <a:t>‹#›</a:t>
            </a:fld>
            <a:endParaRPr lang="en-IN"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showMasterPhAnim="0" type="objTx" preserve="1">
  <p:cSld name="Content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useBgFill="1">
        <p:nvSpPr>
          <p:cNvPr id="8" name="Rounded Rectangle 8"/>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Date Placeholder 4"/>
          <p:cNvSpPr>
            <a:spLocks noGrp="1"/>
          </p:cNvSpPr>
          <p:nvPr>
            <p:ph type="dt" sz="half" idx="10"/>
          </p:nvPr>
        </p:nvSpPr>
        <p:spPr/>
        <p:txBody>
          <a:bodyPr/>
          <a:lstStyle>
            <a:lvl1pPr>
              <a:defRPr/>
            </a:lvl1pPr>
          </a:lstStyle>
          <a:p>
            <a:pPr>
              <a:defRPr/>
            </a:pPr>
            <a:fld id="{D0BDD572-3205-463D-9BB0-DA266A13254A}" type="datetimeFigureOut">
              <a:rPr lang="en-IN"/>
              <a:t>15-03-2019</a:t>
            </a:fld>
            <a:endParaRPr lang="en-IN" dirty="0"/>
          </a:p>
        </p:txBody>
      </p:sp>
      <p:sp>
        <p:nvSpPr>
          <p:cNvPr id="10" name="Footer Placeholder 5"/>
          <p:cNvSpPr>
            <a:spLocks noGrp="1"/>
          </p:cNvSpPr>
          <p:nvPr>
            <p:ph type="ftr" sz="quarter" idx="11"/>
          </p:nvPr>
        </p:nvSpPr>
        <p:spPr/>
        <p:txBody>
          <a:bodyPr/>
          <a:lstStyle>
            <a:lvl1pPr>
              <a:defRPr/>
            </a:lvl1pPr>
          </a:lstStyle>
          <a:p>
            <a:pPr>
              <a:defRPr/>
            </a:pPr>
            <a:endParaRPr lang="en-IN"/>
          </a:p>
        </p:txBody>
      </p:sp>
      <p:sp>
        <p:nvSpPr>
          <p:cNvPr id="12" name="Slide Number Placeholder 6"/>
          <p:cNvSpPr>
            <a:spLocks noGrp="1"/>
          </p:cNvSpPr>
          <p:nvPr>
            <p:ph type="sldNum" sz="quarter" idx="12"/>
          </p:nvPr>
        </p:nvSpPr>
        <p:spPr/>
        <p:txBody>
          <a:bodyPr/>
          <a:lstStyle>
            <a:lvl1pPr>
              <a:defRPr/>
            </a:lvl1pPr>
          </a:lstStyle>
          <a:p>
            <a:pPr>
              <a:defRPr/>
            </a:pPr>
            <a:fld id="{1ED99393-B49B-48F8-AE54-62F13C9DB788}"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1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1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1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utoUpdateAnimBg="0"/>
      <p:bldP spid="11" grpId="0" build="p" autoUpdateAnimBg="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showMasterPhAnim="0" type="picTx" preserve="1">
  <p:cSld name="Picture with Caption">
    <p:spTree>
      <p:nvGrpSpPr>
        <p:cNvPr id="1" name=""/>
        <p:cNvGrpSpPr/>
        <p:nvPr/>
      </p:nvGrpSpPr>
      <p:grpSpPr>
        <a:xfrm>
          <a:off x="0" y="0"/>
          <a:ext cx="0" cy="0"/>
          <a:chOff x="0" y="0"/>
          <a:chExt cx="0" cy="0"/>
        </a:xfrm>
      </p:grpSpPr>
      <p:sp>
        <p:nvSpPr>
          <p:cNvPr id="5"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6"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7" name="Rectangle 10"/>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11"/>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12"/>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a:t>Click icon to add picture</a:t>
            </a:r>
            <a:endParaRPr lang="en-US" noProof="0" dirty="0"/>
          </a:p>
        </p:txBody>
      </p:sp>
      <p:sp>
        <p:nvSpPr>
          <p:cNvPr id="10" name="Date Placeholder 4"/>
          <p:cNvSpPr>
            <a:spLocks noGrp="1"/>
          </p:cNvSpPr>
          <p:nvPr>
            <p:ph type="dt" sz="half" idx="10"/>
          </p:nvPr>
        </p:nvSpPr>
        <p:spPr/>
        <p:txBody>
          <a:bodyPr/>
          <a:lstStyle>
            <a:lvl1pPr>
              <a:defRPr/>
            </a:lvl1pPr>
          </a:lstStyle>
          <a:p>
            <a:pPr>
              <a:defRPr/>
            </a:pPr>
            <a:fld id="{04A5D840-6C33-4CE7-A911-4C816B8C031A}" type="datetimeFigureOut">
              <a:rPr lang="en-IN"/>
              <a:t>15-03-2019</a:t>
            </a:fld>
            <a:endParaRPr lang="en-IN" dirty="0"/>
          </a:p>
        </p:txBody>
      </p:sp>
      <p:sp>
        <p:nvSpPr>
          <p:cNvPr id="11" name="Footer Placeholder 5"/>
          <p:cNvSpPr>
            <a:spLocks noGrp="1"/>
          </p:cNvSpPr>
          <p:nvPr>
            <p:ph type="ftr" sz="quarter" idx="11"/>
          </p:nvPr>
        </p:nvSpPr>
        <p:spPr>
          <a:xfrm>
            <a:off x="914400" y="6172200"/>
            <a:ext cx="3886200" cy="457200"/>
          </a:xfrm>
        </p:spPr>
        <p:txBody>
          <a:bodyPr/>
          <a:lstStyle>
            <a:lvl1pPr>
              <a:defRPr/>
            </a:lvl1pPr>
          </a:lstStyle>
          <a:p>
            <a:pPr>
              <a:defRPr/>
            </a:pPr>
            <a:endParaRPr lang="en-IN"/>
          </a:p>
        </p:txBody>
      </p:sp>
      <p:sp>
        <p:nvSpPr>
          <p:cNvPr id="12" name="Slide Number Placeholder 6"/>
          <p:cNvSpPr>
            <a:spLocks noGrp="1"/>
          </p:cNvSpPr>
          <p:nvPr>
            <p:ph type="sldNum" sz="quarter" idx="12"/>
          </p:nvPr>
        </p:nvSpPr>
        <p:spPr>
          <a:xfrm>
            <a:off x="146050" y="6208713"/>
            <a:ext cx="457200" cy="457200"/>
          </a:xfrm>
        </p:spPr>
        <p:txBody>
          <a:bodyPr/>
          <a:lstStyle>
            <a:lvl1pPr>
              <a:defRPr/>
            </a:lvl1pPr>
          </a:lstStyle>
          <a:p>
            <a:pPr>
              <a:defRPr/>
            </a:pPr>
            <a:fld id="{E2E17E79-B3DB-4E06-8A2B-122EBAD5F894}" type="slidenum">
              <a:rPr lang="en-IN"/>
              <a:t>‹#›</a:t>
            </a:fld>
            <a:endParaRPr lang="en-IN"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P spid="3" grpId="0" build="p" autoUpdateAnimBg="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9B309192-3735-4A05-8B4F-F34389F00453}"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7DF14364-B167-4A36-8E55-555540B9EC87}" type="slidenum">
              <a:rPr lang="en-IN"/>
              <a:t>‹#›</a:t>
            </a:fld>
            <a:endParaRPr lang="en-IN"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13"/>
          <p:cNvSpPr>
            <a:spLocks noGrp="1"/>
          </p:cNvSpPr>
          <p:nvPr>
            <p:ph type="dt" sz="half" idx="10"/>
          </p:nvPr>
        </p:nvSpPr>
        <p:spPr/>
        <p:txBody>
          <a:bodyPr/>
          <a:lstStyle>
            <a:lvl1pPr>
              <a:defRPr/>
            </a:lvl1pPr>
          </a:lstStyle>
          <a:p>
            <a:pPr>
              <a:defRPr/>
            </a:pPr>
            <a:fld id="{D425B12B-C416-4498-9B04-5108D0196710}" type="datetimeFigureOut">
              <a:rPr lang="en-IN"/>
              <a:t>15-03-2019</a:t>
            </a:fld>
            <a:endParaRPr lang="en-IN" dirty="0"/>
          </a:p>
        </p:txBody>
      </p:sp>
      <p:sp>
        <p:nvSpPr>
          <p:cNvPr id="5" name="Footer Placeholder 2"/>
          <p:cNvSpPr>
            <a:spLocks noGrp="1"/>
          </p:cNvSpPr>
          <p:nvPr>
            <p:ph type="ftr" sz="quarter" idx="11"/>
          </p:nvPr>
        </p:nvSpPr>
        <p:spPr/>
        <p:txBody>
          <a:bodyPr/>
          <a:lstStyle>
            <a:lvl1pPr>
              <a:defRPr/>
            </a:lvl1pPr>
          </a:lstStyle>
          <a:p>
            <a:pPr>
              <a:defRPr/>
            </a:pPr>
            <a:endParaRPr lang="en-IN"/>
          </a:p>
        </p:txBody>
      </p:sp>
      <p:sp>
        <p:nvSpPr>
          <p:cNvPr id="6" name="Slide Number Placeholder 22"/>
          <p:cNvSpPr>
            <a:spLocks noGrp="1"/>
          </p:cNvSpPr>
          <p:nvPr>
            <p:ph type="sldNum" sz="quarter" idx="12"/>
          </p:nvPr>
        </p:nvSpPr>
        <p:spPr/>
        <p:txBody>
          <a:bodyPr/>
          <a:lstStyle>
            <a:lvl1pPr>
              <a:defRPr/>
            </a:lvl1pPr>
          </a:lstStyle>
          <a:p>
            <a:pPr>
              <a:defRPr/>
            </a:pPr>
            <a:fld id="{3889C1F6-4315-4A88-A6E3-9DED45120A3B}" type="slidenum">
              <a:rPr lang="en-IN"/>
              <a:t>‹#›</a:t>
            </a:fld>
            <a:endParaRPr lang="en-IN"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w="9525">
            <a:noFill/>
            <a:miter lim="800000"/>
          </a:ln>
        </p:spPr>
        <p:txBody>
          <a:bodyPr vert="horz" wrap="square" lIns="91440" tIns="45720" rIns="91440" bIns="91440" numCol="1" anchor="b" anchorCtr="0" compatLnSpc="1"/>
          <a:lstStyle/>
          <a:p>
            <a:pPr lvl="0"/>
            <a:r>
              <a:rPr lang="en-US"/>
              <a:t>Click to edit Master title style</a:t>
            </a:r>
          </a:p>
        </p:txBody>
      </p:sp>
      <p:sp>
        <p:nvSpPr>
          <p:cNvPr id="13" name="Text Placeholder 12"/>
          <p:cNvSpPr>
            <a:spLocks noGrp="1"/>
          </p:cNvSpPr>
          <p:nvPr>
            <p:ph type="body" idx="1"/>
          </p:nvPr>
        </p:nvSpPr>
        <p:spPr bwMode="auto">
          <a:xfrm>
            <a:off x="914400" y="1447800"/>
            <a:ext cx="7772400" cy="4572000"/>
          </a:xfrm>
          <a:prstGeom prst="rect">
            <a:avLst/>
          </a:prstGeom>
          <a:noFill/>
          <a:ln w="9525">
            <a:noFill/>
            <a:miter lim="800000"/>
          </a:ln>
        </p:spPr>
        <p:txBody>
          <a:bodyPr vert="horz" wrap="square" lIns="91440" tIns="45720" rIns="91440" bIns="45720" numCol="1" anchor="t" anchorCtr="0" compatLnSpc="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smtClean="0">
                <a:solidFill>
                  <a:schemeClr val="tx2"/>
                </a:solidFill>
              </a:defRPr>
            </a:lvl1pPr>
          </a:lstStyle>
          <a:p>
            <a:pPr>
              <a:defRPr/>
            </a:pPr>
            <a:fld id="{A1C9798E-0329-41E2-8ABD-94159F8B2DE7}" type="datetimeFigureOut">
              <a:rPr lang="en-IN"/>
              <a:t>15-03-2019</a:t>
            </a:fld>
            <a:endParaRPr lang="en-IN" dirty="0"/>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dirty="0">
                <a:solidFill>
                  <a:schemeClr val="tx2"/>
                </a:solidFill>
              </a:defRPr>
            </a:lvl1pPr>
          </a:lstStyle>
          <a:p>
            <a:pPr>
              <a:defRPr/>
            </a:pPr>
            <a:endParaRPr lang="en-IN"/>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smtClean="0">
                <a:solidFill>
                  <a:srgbClr val="FFFFFF"/>
                </a:solidFill>
                <a:latin typeface="+mj-lt"/>
                <a:ea typeface="+mj-ea"/>
                <a:cs typeface="+mj-cs"/>
              </a:defRPr>
            </a:lvl1pPr>
          </a:lstStyle>
          <a:p>
            <a:pPr>
              <a:defRPr/>
            </a:pPr>
            <a:fld id="{801FE731-18FD-4083-896A-6D0B0ED8DEFC}" type="slidenum">
              <a:rPr lang="en-IN"/>
              <a:t>‹#›</a:t>
            </a:fld>
            <a:endParaRPr lang="en-IN" dirty="0"/>
          </a:p>
        </p:txBody>
      </p:sp>
      <p:sp>
        <p:nvSpPr>
          <p:cNvPr id="64533" name="Rectangle 21"/>
          <p:cNvSpPr>
            <a:spLocks noChangeArrowheads="1"/>
          </p:cNvSpPr>
          <p:nvPr userDrawn="1"/>
        </p:nvSpPr>
        <p:spPr bwMode="auto">
          <a:xfrm>
            <a:off x="6870700" y="6235700"/>
            <a:ext cx="2133600" cy="457200"/>
          </a:xfrm>
          <a:prstGeom prst="rect">
            <a:avLst/>
          </a:prstGeom>
          <a:noFill/>
          <a:ln w="9525">
            <a:noFill/>
            <a:miter lim="800000"/>
          </a:ln>
        </p:spPr>
        <p:txBody>
          <a:bodyPr anchor="b"/>
          <a:lstStyle/>
          <a:p>
            <a:pPr algn="r"/>
            <a:r>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8-</a:t>
            </a:r>
            <a:fld id="{3028831C-6022-470D-9861-B61732C47507}" type="slidenum">
              <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rPr>
              <a:t>‹#›</a:t>
            </a:fld>
            <a:endParaRPr lang="en-US" sz="1000">
              <a:effectLst>
                <a:outerShdw blurRad="38100" dist="38100" dir="2700000" algn="tl">
                  <a:srgbClr val="C0C0C0"/>
                </a:outerShdw>
              </a:effectLst>
              <a:latin typeface="Times New Roman" panose="02020603050405020304" pitchFamily="18" charset="0"/>
              <a:ea typeface="MS PGothic" panose="020B0600070205080204" charset="-128"/>
              <a:cs typeface="MS PGothic" panose="020B0600070205080204" charset="-12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build="p">
        <p:tmplLst>
          <p:tmpl lvl="1">
            <p:tnLst>
              <p:par>
                <p:cTn presetID="1" presetClass="entr" presetSubtype="0" fill="hold" nodeType="click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2">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3">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4">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 lvl="5">
            <p:tnLst>
              <p:par>
                <p:cTn presetID="1" presetClass="entr" presetSubtype="0" fill="hold" nodeType="withEffect">
                  <p:stCondLst>
                    <p:cond delay="0"/>
                  </p:stCondLst>
                  <p:childTnLst>
                    <p:set>
                      <p:cBhvr>
                        <p:cTn dur="1" fill="hold">
                          <p:stCondLst>
                            <p:cond delay="0"/>
                          </p:stCondLst>
                        </p:cTn>
                        <p:tgtEl>
                          <p:spTgt spid="13"/>
                        </p:tgtEl>
                        <p:attrNameLst>
                          <p:attrName>style.visibility</p:attrName>
                        </p:attrNameLst>
                      </p:cBhvr>
                      <p:to>
                        <p:strVal val="visible"/>
                      </p:to>
                    </p:set>
                  </p:childTnLst>
                </p:cTn>
              </p:par>
            </p:tnLst>
          </p:tmpl>
        </p:tmplLst>
      </p:bldP>
    </p:bldLst>
  </p:timing>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panose="020B0503020102020204" pitchFamily="34" charset="0"/>
        </a:defRPr>
      </a:lvl2pPr>
      <a:lvl3pPr algn="l" rtl="0" fontAlgn="base">
        <a:spcBef>
          <a:spcPct val="0"/>
        </a:spcBef>
        <a:spcAft>
          <a:spcPct val="0"/>
        </a:spcAft>
        <a:defRPr sz="4000">
          <a:solidFill>
            <a:schemeClr val="tx2"/>
          </a:solidFill>
          <a:latin typeface="Franklin Gothic Book" panose="020B0503020102020204" pitchFamily="34" charset="0"/>
        </a:defRPr>
      </a:lvl3pPr>
      <a:lvl4pPr algn="l" rtl="0" fontAlgn="base">
        <a:spcBef>
          <a:spcPct val="0"/>
        </a:spcBef>
        <a:spcAft>
          <a:spcPct val="0"/>
        </a:spcAft>
        <a:defRPr sz="4000">
          <a:solidFill>
            <a:schemeClr val="tx2"/>
          </a:solidFill>
          <a:latin typeface="Franklin Gothic Book" panose="020B0503020102020204" pitchFamily="34" charset="0"/>
        </a:defRPr>
      </a:lvl4pPr>
      <a:lvl5pPr algn="l" rtl="0" fontAlgn="base">
        <a:spcBef>
          <a:spcPct val="0"/>
        </a:spcBef>
        <a:spcAft>
          <a:spcPct val="0"/>
        </a:spcAft>
        <a:defRPr sz="4000">
          <a:solidFill>
            <a:schemeClr val="tx2"/>
          </a:solidFill>
          <a:latin typeface="Franklin Gothic Book" panose="020B0503020102020204" pitchFamily="34" charset="0"/>
        </a:defRPr>
      </a:lvl5pPr>
      <a:lvl6pPr marL="457200" algn="l" rtl="0" fontAlgn="base">
        <a:spcBef>
          <a:spcPct val="0"/>
        </a:spcBef>
        <a:spcAft>
          <a:spcPct val="0"/>
        </a:spcAft>
        <a:defRPr sz="4000">
          <a:solidFill>
            <a:schemeClr val="tx2"/>
          </a:solidFill>
          <a:latin typeface="Franklin Gothic Book" panose="020B0503020102020204" pitchFamily="34" charset="0"/>
        </a:defRPr>
      </a:lvl6pPr>
      <a:lvl7pPr marL="914400" algn="l" rtl="0" fontAlgn="base">
        <a:spcBef>
          <a:spcPct val="0"/>
        </a:spcBef>
        <a:spcAft>
          <a:spcPct val="0"/>
        </a:spcAft>
        <a:defRPr sz="4000">
          <a:solidFill>
            <a:schemeClr val="tx2"/>
          </a:solidFill>
          <a:latin typeface="Franklin Gothic Book" panose="020B0503020102020204" pitchFamily="34" charset="0"/>
        </a:defRPr>
      </a:lvl7pPr>
      <a:lvl8pPr marL="1371600" algn="l" rtl="0" fontAlgn="base">
        <a:spcBef>
          <a:spcPct val="0"/>
        </a:spcBef>
        <a:spcAft>
          <a:spcPct val="0"/>
        </a:spcAft>
        <a:defRPr sz="4000">
          <a:solidFill>
            <a:schemeClr val="tx2"/>
          </a:solidFill>
          <a:latin typeface="Franklin Gothic Book" panose="020B0503020102020204" pitchFamily="34" charset="0"/>
        </a:defRPr>
      </a:lvl8pPr>
      <a:lvl9pPr marL="1828800" algn="l" rtl="0" fontAlgn="base">
        <a:spcBef>
          <a:spcPct val="0"/>
        </a:spcBef>
        <a:spcAft>
          <a:spcPct val="0"/>
        </a:spcAft>
        <a:defRPr sz="4000">
          <a:solidFill>
            <a:schemeClr val="tx2"/>
          </a:solidFill>
          <a:latin typeface="Franklin Gothic Book" panose="020B0503020102020204" pitchFamily="34" charset="0"/>
        </a:defRPr>
      </a:lvl9pPr>
    </p:titleStyle>
    <p:bodyStyle>
      <a:lvl1pPr marL="273050" indent="-273050" algn="l" rtl="0" fontAlgn="base">
        <a:spcBef>
          <a:spcPts val="575"/>
        </a:spcBef>
        <a:spcAft>
          <a:spcPct val="0"/>
        </a:spcAft>
        <a:buClr>
          <a:schemeClr val="accent1"/>
        </a:buClr>
        <a:buSzPct val="85000"/>
        <a:buFont typeface="Wingdings 2" panose="05020102010507070707" pitchFamily="18" charset="2"/>
        <a:buChar char=""/>
        <a:defRPr sz="2600" kern="1200">
          <a:solidFill>
            <a:schemeClr val="tx1"/>
          </a:solidFill>
          <a:latin typeface="+mn-lt"/>
          <a:ea typeface="+mn-ea"/>
          <a:cs typeface="+mn-cs"/>
        </a:defRPr>
      </a:lvl1pPr>
      <a:lvl2pPr marL="548005" indent="-228600" algn="l" rtl="0" fontAlgn="base">
        <a:spcBef>
          <a:spcPts val="375"/>
        </a:spcBef>
        <a:spcAft>
          <a:spcPct val="0"/>
        </a:spcAft>
        <a:buClr>
          <a:schemeClr val="accent2"/>
        </a:buClr>
        <a:buSzPct val="85000"/>
        <a:buFont typeface="Wingdings 2" panose="05020102010507070707" pitchFamily="18"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ADCEDC"/>
        </a:buClr>
        <a:buSzPct val="85000"/>
        <a:buFont typeface="Wingdings 2" panose="05020102010507070707" pitchFamily="18" charset="2"/>
        <a:buChar char=""/>
        <a:defRPr sz="2000" kern="1200">
          <a:solidFill>
            <a:schemeClr val="tx1"/>
          </a:solidFill>
          <a:latin typeface="+mn-lt"/>
          <a:ea typeface="+mn-ea"/>
          <a:cs typeface="+mn-cs"/>
        </a:defRPr>
      </a:lvl3pPr>
      <a:lvl4pPr marL="1097280" indent="-228600" algn="l" rtl="0" fontAlgn="base">
        <a:spcBef>
          <a:spcPts val="375"/>
        </a:spcBef>
        <a:spcAft>
          <a:spcPct val="0"/>
        </a:spcAft>
        <a:buClr>
          <a:srgbClr val="EB641B"/>
        </a:buClr>
        <a:buSzPct val="80000"/>
        <a:buFont typeface="Wingdings 2" panose="05020102010507070707" pitchFamily="18"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EB641B"/>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hyperlink" Target="mailto:xchy007@163.com" TargetMode="External"/><Relationship Id="rId2" Type="http://schemas.openxmlformats.org/officeDocument/2006/relationships/hyperlink" Target="http://www.mhjy.net/"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3" name="Picture 2"/>
          <p:cNvPicPr>
            <a:picLocks noChangeAspect="1" noChangeArrowheads="1"/>
          </p:cNvPicPr>
          <p:nvPr/>
        </p:nvPicPr>
        <p:blipFill>
          <a:blip r:embed="rId2"/>
          <a:srcRect/>
          <a:stretch>
            <a:fillRect/>
          </a:stretch>
        </p:blipFill>
        <p:spPr bwMode="auto">
          <a:xfrm>
            <a:off x="-46038" y="-19050"/>
            <a:ext cx="9217026" cy="6911975"/>
          </a:xfrm>
          <a:prstGeom prst="rect">
            <a:avLst/>
          </a:prstGeom>
          <a:noFill/>
          <a:ln w="9525">
            <a:noFill/>
            <a:miter lim="800000"/>
            <a:headEnd/>
            <a:tailEnd/>
          </a:ln>
        </p:spPr>
      </p:pic>
      <p:sp>
        <p:nvSpPr>
          <p:cNvPr id="2" name="Title 1"/>
          <p:cNvSpPr>
            <a:spLocks noGrp="1"/>
          </p:cNvSpPr>
          <p:nvPr>
            <p:ph type="ctrTitle"/>
          </p:nvPr>
        </p:nvSpPr>
        <p:spPr>
          <a:xfrm>
            <a:off x="457200" y="1506538"/>
            <a:ext cx="8229600" cy="1470025"/>
          </a:xfrm>
        </p:spPr>
        <p:txBody>
          <a:bodyPr rtlCol="0">
            <a:normAutofit fontScale="90000"/>
          </a:bodyPr>
          <a:lstStyle/>
          <a:p>
            <a:pPr fontAlgn="auto">
              <a:spcAft>
                <a:spcPts val="0"/>
              </a:spcAft>
              <a:defRPr/>
            </a:pPr>
            <a:br>
              <a:rPr/>
            </a:br>
            <a:br>
              <a:rPr/>
            </a:br>
            <a:endParaRPr lang="en-IN"/>
          </a:p>
        </p:txBody>
      </p:sp>
      <p:pic>
        <p:nvPicPr>
          <p:cNvPr id="5" name="Picture 4"/>
          <p:cNvPicPr>
            <a:picLocks noChangeAspect="1"/>
          </p:cNvPicPr>
          <p:nvPr/>
        </p:nvPicPr>
        <p:blipFill>
          <a:blip r:embed="rId3">
            <a:duotone>
              <a:prstClr val="black"/>
              <a:schemeClr val="accent5">
                <a:tint val="45000"/>
                <a:satMod val="400000"/>
              </a:schemeClr>
            </a:duotone>
          </a:blip>
          <a:stretch>
            <a:fillRect/>
          </a:stretch>
        </p:blipFill>
        <p:spPr>
          <a:xfrm>
            <a:off x="-20827" y="0"/>
            <a:ext cx="9144000" cy="1428965"/>
          </a:xfrm>
          <a:prstGeom prst="rect">
            <a:avLst/>
          </a:prstGeom>
          <a:ln>
            <a:noFill/>
          </a:ln>
          <a:effectLst>
            <a:outerShdw blurRad="190500" algn="tl" rotWithShape="0">
              <a:srgbClr val="000000">
                <a:alpha val="70000"/>
              </a:srgbClr>
            </a:outerShdw>
          </a:effectLst>
        </p:spPr>
      </p:pic>
      <p:pic>
        <p:nvPicPr>
          <p:cNvPr id="3" name="内容占位符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683885" y="1656080"/>
            <a:ext cx="3257550" cy="4586605"/>
          </a:xfrm>
          <a:prstGeom prst="rect">
            <a:avLst/>
          </a:prstGeom>
        </p:spPr>
      </p:pic>
      <p:sp>
        <p:nvSpPr>
          <p:cNvPr id="7" name="TextBox 4"/>
          <p:cNvSpPr txBox="1"/>
          <p:nvPr/>
        </p:nvSpPr>
        <p:spPr>
          <a:xfrm>
            <a:off x="-20955" y="2712720"/>
            <a:ext cx="5838825" cy="1737360"/>
          </a:xfrm>
          <a:prstGeom prst="rect">
            <a:avLst/>
          </a:prstGeom>
          <a:noFill/>
        </p:spPr>
        <p:txBody>
          <a:bodyPr wrap="square" rtlCol="0">
            <a:spAutoFit/>
            <a:scene3d>
              <a:camera prst="orthographicFront"/>
              <a:lightRig rig="threePt" dir="t"/>
            </a:scene3d>
          </a:bodyPr>
          <a:lstStyle/>
          <a:p>
            <a:pPr algn="ctr" eaLnBrk="1" latinLnBrk="0" hangingPunct="1">
              <a:spcBef>
                <a:spcPts val="1200"/>
              </a:spcBef>
              <a:spcAft>
                <a:spcPts val="1200"/>
              </a:spcAft>
            </a:pP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第 </a:t>
            </a:r>
            <a:r>
              <a:rPr lang="en-US"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8 </a:t>
            </a:r>
            <a:r>
              <a:rPr lang="zh-CN" altLang="en-US"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章   </a:t>
            </a:r>
          </a:p>
          <a:p>
            <a:pPr algn="ctr" eaLnBrk="1" latinLnBrk="0" hangingPunct="1">
              <a:spcBef>
                <a:spcPts val="1200"/>
              </a:spcBef>
              <a:spcAft>
                <a:spcPts val="1200"/>
              </a:spcAft>
            </a:pPr>
            <a:r>
              <a:rPr lang="zh-CN" altLang="zh-CN" sz="4400" b="1" cap="all" dirty="0">
                <a:ln w="10160">
                  <a:noFill/>
                  <a:prstDash val="solid"/>
                </a:ln>
                <a:solidFill>
                  <a:srgbClr val="FFFFFF"/>
                </a:solidFill>
                <a:effectLst>
                  <a:outerShdw blurRad="38100" dist="22860" dir="5400000" algn="tl" rotWithShape="0">
                    <a:srgbClr val="000000">
                      <a:alpha val="30000"/>
                    </a:srgbClr>
                  </a:outerShdw>
                </a:effectLst>
                <a:latin typeface="黑体" panose="02010600030101010101" pitchFamily="49" charset="-122"/>
                <a:ea typeface="黑体" panose="02010600030101010101" pitchFamily="49" charset="-122"/>
              </a:rPr>
              <a:t>基于新技术的培训方法</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itle 1"/>
          <p:cNvSpPr>
            <a:spLocks noGrp="1"/>
          </p:cNvSpPr>
          <p:nvPr>
            <p:ph type="title"/>
          </p:nvPr>
        </p:nvSpPr>
        <p:spPr>
          <a:xfrm>
            <a:off x="468630" y="-188277"/>
            <a:ext cx="77724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4338" name="Content Placeholder 2"/>
          <p:cNvSpPr>
            <a:spLocks noGrp="1"/>
          </p:cNvSpPr>
          <p:nvPr>
            <p:ph sz="quarter" idx="1"/>
          </p:nvPr>
        </p:nvSpPr>
        <p:spPr>
          <a:xfrm>
            <a:off x="602298" y="1275715"/>
            <a:ext cx="8229600" cy="4924425"/>
          </a:xfrm>
        </p:spPr>
        <p:txBody>
          <a:bodyPr/>
          <a:lstStyle/>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解释新技术如何影响培训。</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对互联网培训方式进行评价。</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解释新技术如何促进学习和培训成果转化。</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说明网络学习、移动学习等培训方法和仿真模拟的优势和不足。</a:t>
            </a:r>
          </a:p>
          <a:p>
            <a:pPr marL="368935" indent="-368935" eaLnBrk="1" latinLnBrk="0" hangingPunct="1">
              <a:lnSpc>
                <a:spcPct val="120000"/>
              </a:lnSpc>
              <a:spcBef>
                <a:spcPts val="500"/>
              </a:spcBef>
              <a:spcAft>
                <a:spcPts val="600"/>
              </a:spcAft>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列举不同类型的社交媒体并说明它们适用于培训的情形。</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361" name="Title 1"/>
          <p:cNvSpPr>
            <a:spLocks noGrp="1"/>
          </p:cNvSpPr>
          <p:nvPr>
            <p:ph type="title" idx="4294967295"/>
          </p:nvPr>
        </p:nvSpPr>
        <p:spPr>
          <a:xfrm>
            <a:off x="457200" y="-145097"/>
            <a:ext cx="8229600" cy="1143000"/>
          </a:xfrm>
        </p:spPr>
        <p:txBody>
          <a:bodyPr/>
          <a:lstStyle/>
          <a:p>
            <a:r>
              <a:rPr lang="zh-CN" altLang="en-US" b="1" dirty="0">
                <a:latin typeface="华文新魏" panose="02010800040101010101" pitchFamily="2" charset="-122"/>
                <a:ea typeface="华文新魏" panose="02010800040101010101" pitchFamily="2" charset="-122"/>
              </a:rPr>
              <a:t>学习目标</a:t>
            </a:r>
            <a:endParaRPr lang="en-IN" b="1" dirty="0">
              <a:latin typeface="华文新魏" panose="02010800040101010101" pitchFamily="2" charset="-122"/>
              <a:ea typeface="华文新魏" panose="02010800040101010101" pitchFamily="2" charset="-122"/>
            </a:endParaRPr>
          </a:p>
        </p:txBody>
      </p:sp>
      <p:sp>
        <p:nvSpPr>
          <p:cNvPr id="15362" name="Content Placeholder 2"/>
          <p:cNvSpPr>
            <a:spLocks noGrp="1"/>
          </p:cNvSpPr>
          <p:nvPr>
            <p:ph idx="4294967295"/>
          </p:nvPr>
        </p:nvSpPr>
        <p:spPr>
          <a:xfrm>
            <a:off x="673735" y="1301115"/>
            <a:ext cx="8229600" cy="4924425"/>
          </a:xfrm>
        </p:spPr>
        <p:txBody>
          <a:bodyPr/>
          <a:lstStyle/>
          <a:p>
            <a:pPr marL="364490" indent="-36449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向管理者描述不同类型的远程学习方式。</a:t>
            </a:r>
          </a:p>
          <a:p>
            <a:pPr marL="364490" indent="-36449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建议电子绩效支持系统应该包含哪些内容。</a:t>
            </a:r>
          </a:p>
          <a:p>
            <a:pPr marL="364490" indent="-36449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比较传统培训方法和基于新技术的培训方法各自的优势和不足。</a:t>
            </a:r>
          </a:p>
          <a:p>
            <a:pPr marL="364490" indent="-364490">
              <a:lnSpc>
                <a:spcPct val="120000"/>
              </a:lnSpc>
              <a:buFont typeface="Wingdings" panose="05000000000000000000" charset="0"/>
              <a:buChar char="l"/>
            </a:pPr>
            <a:r>
              <a:rPr lang="zh-CN" altLang="zh-CN" sz="2800" b="1" dirty="0">
                <a:latin typeface="黑体" panose="02010600030101010101" pitchFamily="49" charset="-122"/>
                <a:ea typeface="黑体" panose="02010600030101010101" pitchFamily="49" charset="-122"/>
              </a:rPr>
              <a:t>阐述并解释学习管理系统的优点。</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build="p"/>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1207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新技术对培训和学习的影响</a:t>
            </a:r>
          </a:p>
        </p:txBody>
      </p:sp>
      <p:sp>
        <p:nvSpPr>
          <p:cNvPr id="16386" name="Content Placeholder 2"/>
          <p:cNvSpPr>
            <a:spLocks noGrp="1"/>
          </p:cNvSpPr>
          <p:nvPr>
            <p:ph idx="4294967295"/>
          </p:nvPr>
        </p:nvSpPr>
        <p:spPr>
          <a:xfrm>
            <a:off x="645160" y="1284605"/>
            <a:ext cx="8229600" cy="4924425"/>
          </a:xfrm>
        </p:spPr>
        <p:txBody>
          <a:bodyPr/>
          <a:lstStyle/>
          <a:p>
            <a:pPr marL="368300" indent="-368300">
              <a:lnSpc>
                <a:spcPct val="120000"/>
              </a:lnSpc>
              <a:buFont typeface="Wingdings" panose="05000000000000000000" charset="0"/>
              <a:buChar char="l"/>
            </a:pPr>
            <a:r>
              <a:rPr lang="zh-CN" altLang="zh-CN" sz="3200" b="1" dirty="0">
                <a:latin typeface="+mn-ea"/>
              </a:rPr>
              <a:t>新技术</a:t>
            </a:r>
          </a:p>
          <a:p>
            <a:pPr marL="636905" lvl="1" indent="-316865">
              <a:lnSpc>
                <a:spcPct val="120000"/>
              </a:lnSpc>
            </a:pPr>
            <a:r>
              <a:rPr lang="zh-CN" altLang="zh-CN" sz="2800" dirty="0">
                <a:latin typeface="+mn-ea"/>
              </a:rPr>
              <a:t>降低了传递培训课程所耗费的成本</a:t>
            </a:r>
            <a:endParaRPr lang="en-US" altLang="zh-CN" sz="2800" dirty="0">
              <a:latin typeface="+mn-ea"/>
            </a:endParaRPr>
          </a:p>
          <a:p>
            <a:pPr marL="636905" lvl="1" indent="-316865">
              <a:lnSpc>
                <a:spcPct val="120000"/>
              </a:lnSpc>
            </a:pPr>
            <a:r>
              <a:rPr lang="zh-CN" altLang="zh-CN" sz="2800" dirty="0">
                <a:latin typeface="+mn-ea"/>
              </a:rPr>
              <a:t>提高了学习环境的有效性</a:t>
            </a:r>
            <a:endParaRPr lang="en-US" altLang="zh-CN" sz="2800" dirty="0">
              <a:latin typeface="+mn-ea"/>
            </a:endParaRPr>
          </a:p>
          <a:p>
            <a:pPr marL="636905" lvl="1" indent="-316865">
              <a:lnSpc>
                <a:spcPct val="120000"/>
              </a:lnSpc>
            </a:pPr>
            <a:r>
              <a:rPr lang="zh-CN" altLang="zh-CN" sz="2800" dirty="0">
                <a:latin typeface="+mn-ea"/>
              </a:rPr>
              <a:t>使得培训有助于更好地实现公司目标</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638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638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638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18770" y="-167640"/>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8—2</a:t>
            </a:r>
            <a:r>
              <a:rPr lang="zh-CN" altLang="zh-CN" b="1" dirty="0">
                <a:latin typeface="华文新魏" panose="02010800040101010101" pitchFamily="2" charset="-122"/>
                <a:ea typeface="华文新魏" panose="02010800040101010101" pitchFamily="2" charset="-122"/>
              </a:rPr>
              <a:t>培训中用到的新技术</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95722" y="1196752"/>
          <a:ext cx="9036496" cy="5518647"/>
        </p:xfrm>
        <a:graphic>
          <a:graphicData uri="http://schemas.openxmlformats.org/drawingml/2006/table">
            <a:tbl>
              <a:tblPr firstRow="1" firstCol="1" bandRow="1">
                <a:tableStyleId>{BDBED569-4797-4DF1-A0F4-6AAB3CD982D8}</a:tableStyleId>
              </a:tblPr>
              <a:tblGrid>
                <a:gridCol w="9036496">
                  <a:extLst>
                    <a:ext uri="{9D8B030D-6E8A-4147-A177-3AD203B41FA5}">
                      <a16:colId xmlns:a16="http://schemas.microsoft.com/office/drawing/2014/main" val="20000"/>
                    </a:ext>
                  </a:extLst>
                </a:gridCol>
              </a:tblGrid>
              <a:tr h="359386">
                <a:tc>
                  <a:txBody>
                    <a:bodyPr/>
                    <a:lstStyle/>
                    <a:p>
                      <a:pPr>
                        <a:lnSpc>
                          <a:spcPct val="110000"/>
                        </a:lnSpc>
                        <a:spcAft>
                          <a:spcPts val="0"/>
                        </a:spcAft>
                      </a:pPr>
                      <a:r>
                        <a:rPr lang="zh-CN" sz="2000" dirty="0">
                          <a:effectLst/>
                        </a:rPr>
                        <a:t>网络学习、在线学习、基于计算机的培训</a:t>
                      </a:r>
                      <a:r>
                        <a:rPr lang="en-US" sz="2000" dirty="0">
                          <a:effectLst/>
                        </a:rPr>
                        <a:t>（CBT）</a:t>
                      </a:r>
                      <a:r>
                        <a:rPr lang="zh-CN" sz="2000" dirty="0">
                          <a:effectLst/>
                        </a:rPr>
                        <a:t>、基于网络的培训</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359386">
                <a:tc>
                  <a:txBody>
                    <a:bodyPr/>
                    <a:lstStyle/>
                    <a:p>
                      <a:pPr>
                        <a:lnSpc>
                          <a:spcPct val="110000"/>
                        </a:lnSpc>
                        <a:spcAft>
                          <a:spcPts val="0"/>
                        </a:spcAft>
                      </a:pPr>
                      <a:r>
                        <a:rPr lang="zh-CN" sz="2000">
                          <a:effectLst/>
                        </a:rPr>
                        <a:t>通过计算机或网络传递的培训</a:t>
                      </a:r>
                      <a:r>
                        <a:rPr lang="en-US" sz="2000">
                          <a:effectLst/>
                        </a:rPr>
                        <a:t>，</a:t>
                      </a:r>
                      <a:r>
                        <a:rPr lang="zh-CN" sz="2000">
                          <a:effectLst/>
                        </a:rPr>
                        <a:t>可以包括有关培训主题的光盘或视频。</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359386">
                <a:tc>
                  <a:txBody>
                    <a:bodyPr/>
                    <a:lstStyle/>
                    <a:p>
                      <a:pPr>
                        <a:lnSpc>
                          <a:spcPct val="110000"/>
                        </a:lnSpc>
                        <a:spcAft>
                          <a:spcPts val="0"/>
                        </a:spcAft>
                      </a:pPr>
                      <a:r>
                        <a:rPr lang="zh-CN" sz="2000">
                          <a:effectLst/>
                        </a:rPr>
                        <a:t>网络直播</a:t>
                      </a:r>
                      <a:r>
                        <a:rPr lang="en-US" sz="2000">
                          <a:effectLst/>
                        </a:rPr>
                        <a:t>/</a:t>
                      </a:r>
                      <a:r>
                        <a:rPr lang="zh-CN" sz="2000">
                          <a:effectLst/>
                        </a:rPr>
                        <a:t>网络研讨会</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323417">
                <a:tc>
                  <a:txBody>
                    <a:bodyPr/>
                    <a:lstStyle/>
                    <a:p>
                      <a:pPr>
                        <a:lnSpc>
                          <a:spcPct val="110000"/>
                        </a:lnSpc>
                        <a:spcAft>
                          <a:spcPts val="0"/>
                        </a:spcAft>
                      </a:pPr>
                      <a:r>
                        <a:rPr lang="zh-CN" sz="2000">
                          <a:effectLst/>
                        </a:rPr>
                        <a:t>为不同地方的受训者提供基于网络直播的指导。</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323417">
                <a:tc>
                  <a:txBody>
                    <a:bodyPr/>
                    <a:lstStyle/>
                    <a:p>
                      <a:pPr>
                        <a:lnSpc>
                          <a:spcPct val="110000"/>
                        </a:lnSpc>
                        <a:spcAft>
                          <a:spcPts val="0"/>
                        </a:spcAft>
                      </a:pPr>
                      <a:r>
                        <a:rPr lang="zh-CN" sz="2000">
                          <a:effectLst/>
                        </a:rPr>
                        <a:t>播客</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323417">
                <a:tc>
                  <a:txBody>
                    <a:bodyPr/>
                    <a:lstStyle/>
                    <a:p>
                      <a:pPr>
                        <a:lnSpc>
                          <a:spcPct val="110000"/>
                        </a:lnSpc>
                        <a:spcAft>
                          <a:spcPts val="0"/>
                        </a:spcAft>
                      </a:pPr>
                      <a:r>
                        <a:rPr lang="zh-CN" sz="2000">
                          <a:effectLst/>
                        </a:rPr>
                        <a:t>通过网络将音频资料和视频资料传递给受训者。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323417">
                <a:tc>
                  <a:txBody>
                    <a:bodyPr/>
                    <a:lstStyle/>
                    <a:p>
                      <a:pPr>
                        <a:lnSpc>
                          <a:spcPct val="110000"/>
                        </a:lnSpc>
                        <a:spcAft>
                          <a:spcPts val="0"/>
                        </a:spcAft>
                      </a:pPr>
                      <a:r>
                        <a:rPr lang="zh-CN" sz="2000">
                          <a:effectLst/>
                        </a:rPr>
                        <a:t>移动学习</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359386">
                <a:tc>
                  <a:txBody>
                    <a:bodyPr/>
                    <a:lstStyle/>
                    <a:p>
                      <a:pPr>
                        <a:lnSpc>
                          <a:spcPct val="110000"/>
                        </a:lnSpc>
                        <a:spcAft>
                          <a:spcPts val="0"/>
                        </a:spcAft>
                      </a:pPr>
                      <a:r>
                        <a:rPr lang="zh-CN" sz="2000">
                          <a:effectLst/>
                        </a:rPr>
                        <a:t>通过便携式移动设备</a:t>
                      </a:r>
                      <a:r>
                        <a:rPr lang="en-US" sz="2000">
                          <a:effectLst/>
                        </a:rPr>
                        <a:t>（</a:t>
                      </a:r>
                      <a:r>
                        <a:rPr lang="zh-CN" sz="2000">
                          <a:effectLst/>
                        </a:rPr>
                        <a:t>如</a:t>
                      </a:r>
                      <a:r>
                        <a:rPr lang="en-US" sz="2000">
                          <a:effectLst/>
                        </a:rPr>
                        <a:t>，</a:t>
                      </a:r>
                      <a:r>
                        <a:rPr lang="zh-CN" sz="2000">
                          <a:effectLst/>
                        </a:rPr>
                        <a:t>智能手机或平板电脑</a:t>
                      </a:r>
                      <a:r>
                        <a:rPr lang="en-US" sz="2000">
                          <a:effectLst/>
                        </a:rPr>
                        <a:t>）</a:t>
                      </a:r>
                      <a:r>
                        <a:rPr lang="zh-CN" sz="2000">
                          <a:effectLst/>
                        </a:rPr>
                        <a:t>将培训内容传递给受训者。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323417">
                <a:tc>
                  <a:txBody>
                    <a:bodyPr/>
                    <a:lstStyle/>
                    <a:p>
                      <a:pPr>
                        <a:lnSpc>
                          <a:spcPct val="110000"/>
                        </a:lnSpc>
                        <a:spcAft>
                          <a:spcPts val="0"/>
                        </a:spcAft>
                      </a:pPr>
                      <a:r>
                        <a:rPr lang="zh-CN" sz="2000">
                          <a:effectLst/>
                        </a:rPr>
                        <a:t>集成学习</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359386">
                <a:tc>
                  <a:txBody>
                    <a:bodyPr/>
                    <a:lstStyle/>
                    <a:p>
                      <a:pPr>
                        <a:lnSpc>
                          <a:spcPct val="110000"/>
                        </a:lnSpc>
                        <a:spcAft>
                          <a:spcPts val="0"/>
                        </a:spcAft>
                      </a:pPr>
                      <a:r>
                        <a:rPr lang="zh-CN" sz="2000">
                          <a:effectLst/>
                        </a:rPr>
                        <a:t>使用技术和面对面指导</a:t>
                      </a:r>
                      <a:r>
                        <a:rPr lang="en-US" sz="2000">
                          <a:effectLst/>
                        </a:rPr>
                        <a:t>（</a:t>
                      </a:r>
                      <a:r>
                        <a:rPr lang="zh-CN" sz="2000">
                          <a:effectLst/>
                        </a:rPr>
                        <a:t>如</a:t>
                      </a:r>
                      <a:r>
                        <a:rPr lang="en-US" sz="2000">
                          <a:effectLst/>
                        </a:rPr>
                        <a:t>，</a:t>
                      </a:r>
                      <a:r>
                        <a:rPr lang="zh-CN" sz="2000">
                          <a:effectLst/>
                        </a:rPr>
                        <a:t>课堂培训和基于网络的培训</a:t>
                      </a:r>
                      <a:r>
                        <a:rPr lang="en-US" sz="2000">
                          <a:effectLst/>
                        </a:rPr>
                        <a:t>）</a:t>
                      </a:r>
                      <a:r>
                        <a:rPr lang="zh-CN" sz="2000">
                          <a:effectLst/>
                        </a:rPr>
                        <a:t>相结合的方法将培训内容传递给受训者。</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323417">
                <a:tc>
                  <a:txBody>
                    <a:bodyPr/>
                    <a:lstStyle/>
                    <a:p>
                      <a:pPr>
                        <a:lnSpc>
                          <a:spcPct val="110000"/>
                        </a:lnSpc>
                        <a:spcAft>
                          <a:spcPts val="0"/>
                        </a:spcAft>
                      </a:pPr>
                      <a:r>
                        <a:rPr lang="zh-CN" sz="2000" dirty="0">
                          <a:effectLst/>
                        </a:rPr>
                        <a:t>维基</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r h="323417">
                <a:tc>
                  <a:txBody>
                    <a:bodyPr/>
                    <a:lstStyle/>
                    <a:p>
                      <a:pPr>
                        <a:lnSpc>
                          <a:spcPct val="110000"/>
                        </a:lnSpc>
                        <a:spcAft>
                          <a:spcPts val="0"/>
                        </a:spcAft>
                      </a:pPr>
                      <a:r>
                        <a:rPr lang="zh-CN" sz="2000">
                          <a:effectLst/>
                        </a:rPr>
                        <a:t>允许使用者创造、编辑和更新内容以及分享知识的网站。</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1"/>
                  </a:ext>
                </a:extLst>
              </a:tr>
              <a:tr h="323417">
                <a:tc>
                  <a:txBody>
                    <a:bodyPr/>
                    <a:lstStyle/>
                    <a:p>
                      <a:pPr>
                        <a:lnSpc>
                          <a:spcPct val="110000"/>
                        </a:lnSpc>
                        <a:spcAft>
                          <a:spcPts val="0"/>
                        </a:spcAft>
                      </a:pPr>
                      <a:r>
                        <a:rPr lang="zh-CN" sz="2000">
                          <a:effectLst/>
                        </a:rPr>
                        <a:t>远程学习</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2"/>
                  </a:ext>
                </a:extLst>
              </a:tr>
              <a:tr h="728303">
                <a:tc>
                  <a:txBody>
                    <a:bodyPr/>
                    <a:lstStyle/>
                    <a:p>
                      <a:pPr>
                        <a:lnSpc>
                          <a:spcPct val="110000"/>
                        </a:lnSpc>
                        <a:spcAft>
                          <a:spcPts val="0"/>
                        </a:spcAft>
                      </a:pPr>
                      <a:r>
                        <a:rPr lang="zh-CN" sz="2000" dirty="0">
                          <a:effectLst/>
                        </a:rPr>
                        <a:t>为其他地方的受训者提供在线培训</a:t>
                      </a:r>
                      <a:r>
                        <a:rPr lang="en-US" sz="2000" dirty="0">
                          <a:effectLst/>
                        </a:rPr>
                        <a:t>（</a:t>
                      </a:r>
                      <a:r>
                        <a:rPr lang="zh-CN" sz="2000" dirty="0">
                          <a:effectLst/>
                        </a:rPr>
                        <a:t>通过网络直播或虚拟教室</a:t>
                      </a:r>
                      <a:r>
                        <a:rPr lang="en-US" sz="2000" dirty="0">
                          <a:effectLst/>
                        </a:rPr>
                        <a:t>），</a:t>
                      </a:r>
                      <a:r>
                        <a:rPr lang="zh-CN" sz="2000" dirty="0">
                          <a:effectLst/>
                        </a:rPr>
                        <a:t>通常需要通信工具</a:t>
                      </a:r>
                      <a:r>
                        <a:rPr lang="en-US" sz="2000" dirty="0">
                          <a:effectLst/>
                        </a:rPr>
                        <a:t>（</a:t>
                      </a:r>
                      <a:r>
                        <a:rPr lang="zh-CN" sz="2000" dirty="0">
                          <a:effectLst/>
                        </a:rPr>
                        <a:t>如</a:t>
                      </a:r>
                      <a:r>
                        <a:rPr lang="en-US" sz="2000" dirty="0">
                          <a:effectLst/>
                        </a:rPr>
                        <a:t>，</a:t>
                      </a:r>
                      <a:r>
                        <a:rPr lang="zh-CN" sz="2000" dirty="0">
                          <a:effectLst/>
                        </a:rPr>
                        <a:t>聊天室、电子邮件和在线讨论</a:t>
                      </a:r>
                      <a:r>
                        <a:rPr lang="en-US" sz="2000" dirty="0">
                          <a:effectLst/>
                        </a:rPr>
                        <a:t>）</a:t>
                      </a:r>
                      <a:r>
                        <a:rPr lang="zh-CN" sz="2000" dirty="0">
                          <a:effectLst/>
                        </a:rPr>
                        <a:t>的支持。</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3"/>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9472" y="-243408"/>
            <a:ext cx="8507288" cy="1143000"/>
          </a:xfrm>
        </p:spPr>
        <p:txBody>
          <a:bodyPr/>
          <a:lstStyle/>
          <a:p>
            <a:r>
              <a:rPr lang="zh-CN" altLang="en-US" b="1" dirty="0">
                <a:latin typeface="华文新魏" panose="02010800040101010101" pitchFamily="2" charset="-122"/>
                <a:ea typeface="华文新魏" panose="02010800040101010101" pitchFamily="2" charset="-122"/>
              </a:rPr>
              <a:t>续前表</a:t>
            </a:r>
          </a:p>
        </p:txBody>
      </p:sp>
      <p:sp>
        <p:nvSpPr>
          <p:cNvPr id="3" name="内容占位符 2"/>
          <p:cNvSpPr>
            <a:spLocks noGrp="1"/>
          </p:cNvSpPr>
          <p:nvPr>
            <p:ph sz="quarter" idx="1"/>
          </p:nvPr>
        </p:nvSpPr>
        <p:spPr/>
        <p:txBody>
          <a:bodyPr/>
          <a:lstStyle/>
          <a:p>
            <a:pPr marL="0" indent="0">
              <a:buNone/>
            </a:pPr>
            <a:endParaRPr lang="zh-CN" altLang="zh-CN" dirty="0"/>
          </a:p>
          <a:p>
            <a:endParaRPr lang="zh-CN" altLang="en-US" dirty="0"/>
          </a:p>
        </p:txBody>
      </p:sp>
      <p:graphicFrame>
        <p:nvGraphicFramePr>
          <p:cNvPr id="4" name="表格 3"/>
          <p:cNvGraphicFramePr>
            <a:graphicFrameLocks noGrp="1"/>
          </p:cNvGraphicFramePr>
          <p:nvPr/>
        </p:nvGraphicFramePr>
        <p:xfrm>
          <a:off x="36612" y="1052736"/>
          <a:ext cx="9132168" cy="5616627"/>
        </p:xfrm>
        <a:graphic>
          <a:graphicData uri="http://schemas.openxmlformats.org/drawingml/2006/table">
            <a:tbl>
              <a:tblPr firstRow="1" firstCol="1" bandRow="1">
                <a:tableStyleId>{BDBED569-4797-4DF1-A0F4-6AAB3CD982D8}</a:tableStyleId>
              </a:tblPr>
              <a:tblGrid>
                <a:gridCol w="9132168">
                  <a:extLst>
                    <a:ext uri="{9D8B030D-6E8A-4147-A177-3AD203B41FA5}">
                      <a16:colId xmlns:a16="http://schemas.microsoft.com/office/drawing/2014/main" val="20000"/>
                    </a:ext>
                  </a:extLst>
                </a:gridCol>
              </a:tblGrid>
              <a:tr h="354635">
                <a:tc>
                  <a:txBody>
                    <a:bodyPr/>
                    <a:lstStyle/>
                    <a:p>
                      <a:pPr>
                        <a:lnSpc>
                          <a:spcPct val="110000"/>
                        </a:lnSpc>
                        <a:spcAft>
                          <a:spcPts val="0"/>
                        </a:spcAft>
                      </a:pPr>
                      <a:r>
                        <a:rPr lang="zh-CN" sz="1800" dirty="0">
                          <a:effectLst/>
                        </a:rPr>
                        <a:t>社交媒体</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920925">
                <a:tc>
                  <a:txBody>
                    <a:bodyPr/>
                    <a:lstStyle/>
                    <a:p>
                      <a:pPr>
                        <a:lnSpc>
                          <a:spcPct val="110000"/>
                        </a:lnSpc>
                        <a:spcAft>
                          <a:spcPts val="0"/>
                        </a:spcAft>
                      </a:pPr>
                      <a:r>
                        <a:rPr lang="zh-CN" sz="1800" dirty="0">
                          <a:effectLst/>
                        </a:rPr>
                        <a:t>允许创造、更改用户生成的内容及创造互动交流的在线和移动技术</a:t>
                      </a:r>
                      <a:r>
                        <a:rPr lang="en-US" sz="1800" dirty="0">
                          <a:effectLst/>
                        </a:rPr>
                        <a:t>，</a:t>
                      </a:r>
                      <a:r>
                        <a:rPr lang="zh-CN" sz="1800" dirty="0">
                          <a:effectLst/>
                        </a:rPr>
                        <a:t>包括维基、博客、社交网络</a:t>
                      </a:r>
                      <a:r>
                        <a:rPr lang="en-US" sz="1800" dirty="0">
                          <a:effectLst/>
                        </a:rPr>
                        <a:t>（</a:t>
                      </a:r>
                      <a:r>
                        <a:rPr lang="zh-CN" sz="1800" dirty="0">
                          <a:effectLst/>
                        </a:rPr>
                        <a:t>如</a:t>
                      </a:r>
                      <a:r>
                        <a:rPr lang="en-US" sz="1800" dirty="0">
                          <a:effectLst/>
                        </a:rPr>
                        <a:t>，Facebook</a:t>
                      </a:r>
                      <a:r>
                        <a:rPr lang="zh-CN" sz="1800" dirty="0">
                          <a:effectLst/>
                        </a:rPr>
                        <a:t>、</a:t>
                      </a:r>
                      <a:r>
                        <a:rPr lang="en-US" sz="1800" dirty="0">
                          <a:effectLst/>
                        </a:rPr>
                        <a:t>MySpace</a:t>
                      </a:r>
                      <a:r>
                        <a:rPr lang="zh-CN" sz="1800" dirty="0">
                          <a:effectLst/>
                        </a:rPr>
                        <a:t>和</a:t>
                      </a:r>
                      <a:r>
                        <a:rPr lang="en-US" sz="1800" dirty="0" err="1">
                          <a:effectLst/>
                        </a:rPr>
                        <a:t>LindIn</a:t>
                      </a:r>
                      <a:r>
                        <a:rPr lang="en-US" sz="1800" dirty="0">
                          <a:effectLst/>
                        </a:rPr>
                        <a:t>）</a:t>
                      </a:r>
                      <a:r>
                        <a:rPr lang="zh-CN" sz="1800" dirty="0">
                          <a:effectLst/>
                        </a:rPr>
                        <a:t>、微分享网站</a:t>
                      </a:r>
                      <a:r>
                        <a:rPr lang="en-US" sz="1800" dirty="0">
                          <a:effectLst/>
                        </a:rPr>
                        <a:t>（</a:t>
                      </a:r>
                      <a:r>
                        <a:rPr lang="zh-CN" sz="1800" dirty="0">
                          <a:effectLst/>
                        </a:rPr>
                        <a:t>如</a:t>
                      </a:r>
                      <a:r>
                        <a:rPr lang="en-US" sz="1800" dirty="0">
                          <a:effectLst/>
                        </a:rPr>
                        <a:t>，Twitter）</a:t>
                      </a:r>
                      <a:r>
                        <a:rPr lang="zh-CN" sz="1800" dirty="0">
                          <a:effectLst/>
                        </a:rPr>
                        <a:t>和分享媒体</a:t>
                      </a:r>
                      <a:r>
                        <a:rPr lang="en-US" sz="1800" dirty="0">
                          <a:effectLst/>
                        </a:rPr>
                        <a:t>（</a:t>
                      </a:r>
                      <a:r>
                        <a:rPr lang="zh-CN" sz="1800" dirty="0">
                          <a:effectLst/>
                        </a:rPr>
                        <a:t>如</a:t>
                      </a:r>
                      <a:r>
                        <a:rPr lang="en-US" sz="1800" dirty="0">
                          <a:effectLst/>
                        </a:rPr>
                        <a:t>，YouTube）</a:t>
                      </a:r>
                      <a:r>
                        <a:rPr lang="zh-CN" sz="1800" dirty="0">
                          <a:effectLst/>
                        </a:rPr>
                        <a:t>。</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394076">
                <a:tc>
                  <a:txBody>
                    <a:bodyPr/>
                    <a:lstStyle/>
                    <a:p>
                      <a:pPr>
                        <a:lnSpc>
                          <a:spcPct val="110000"/>
                        </a:lnSpc>
                        <a:spcAft>
                          <a:spcPts val="0"/>
                        </a:spcAft>
                      </a:pPr>
                      <a:r>
                        <a:rPr lang="zh-CN" sz="1800">
                          <a:effectLst/>
                        </a:rPr>
                        <a:t>分享工作空间</a:t>
                      </a:r>
                      <a:r>
                        <a:rPr lang="en-US" sz="1800">
                          <a:effectLst/>
                        </a:rPr>
                        <a:t>（</a:t>
                      </a:r>
                      <a:r>
                        <a:rPr lang="zh-CN" sz="1800">
                          <a:effectLst/>
                        </a:rPr>
                        <a:t>如</a:t>
                      </a:r>
                      <a:r>
                        <a:rPr lang="en-US" sz="1800">
                          <a:effectLst/>
                        </a:rPr>
                        <a:t>，Google Docs）</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394076">
                <a:tc>
                  <a:txBody>
                    <a:bodyPr/>
                    <a:lstStyle/>
                    <a:p>
                      <a:pPr>
                        <a:lnSpc>
                          <a:spcPct val="110000"/>
                        </a:lnSpc>
                        <a:spcAft>
                          <a:spcPts val="0"/>
                        </a:spcAft>
                      </a:pPr>
                      <a:r>
                        <a:rPr lang="zh-CN" sz="1800" dirty="0">
                          <a:effectLst/>
                        </a:rPr>
                        <a:t>一个网络服务器上的空间</a:t>
                      </a:r>
                      <a:r>
                        <a:rPr lang="en-US" sz="1800" dirty="0">
                          <a:effectLst/>
                        </a:rPr>
                        <a:t>，</a:t>
                      </a:r>
                      <a:r>
                        <a:rPr lang="zh-CN" sz="1800" dirty="0">
                          <a:effectLst/>
                        </a:rPr>
                        <a:t>人们可以在这里分享信息和文件。</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354635">
                <a:tc>
                  <a:txBody>
                    <a:bodyPr/>
                    <a:lstStyle/>
                    <a:p>
                      <a:pPr>
                        <a:lnSpc>
                          <a:spcPct val="110000"/>
                        </a:lnSpc>
                        <a:spcAft>
                          <a:spcPts val="0"/>
                        </a:spcAft>
                      </a:pPr>
                      <a:r>
                        <a:rPr lang="zh-CN" sz="1800">
                          <a:effectLst/>
                        </a:rPr>
                        <a:t>简单信息聚合订阅</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394076">
                <a:tc>
                  <a:txBody>
                    <a:bodyPr/>
                    <a:lstStyle/>
                    <a:p>
                      <a:pPr>
                        <a:lnSpc>
                          <a:spcPct val="110000"/>
                        </a:lnSpc>
                        <a:spcAft>
                          <a:spcPts val="0"/>
                        </a:spcAft>
                      </a:pPr>
                      <a:r>
                        <a:rPr lang="zh-CN" sz="1800">
                          <a:effectLst/>
                        </a:rPr>
                        <a:t>自动更新发送给用户的内容</a:t>
                      </a:r>
                      <a:r>
                        <a:rPr lang="en-US" sz="1800">
                          <a:effectLst/>
                        </a:rPr>
                        <a:t>，</a:t>
                      </a:r>
                      <a:r>
                        <a:rPr lang="zh-CN" sz="1800">
                          <a:effectLst/>
                        </a:rPr>
                        <a:t>而不是通过电子邮件发送。</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394076">
                <a:tc>
                  <a:txBody>
                    <a:bodyPr/>
                    <a:lstStyle/>
                    <a:p>
                      <a:pPr>
                        <a:lnSpc>
                          <a:spcPct val="110000"/>
                        </a:lnSpc>
                        <a:spcAft>
                          <a:spcPts val="0"/>
                        </a:spcAft>
                      </a:pPr>
                      <a:r>
                        <a:rPr lang="zh-CN" sz="1800">
                          <a:effectLst/>
                        </a:rPr>
                        <a:t>博客</a:t>
                      </a:r>
                      <a:r>
                        <a:rPr lang="en-US" sz="1800">
                          <a:effectLst/>
                        </a:rPr>
                        <a:t>（</a:t>
                      </a:r>
                      <a:r>
                        <a:rPr lang="zh-CN" sz="1800">
                          <a:effectLst/>
                        </a:rPr>
                        <a:t>如</a:t>
                      </a:r>
                      <a:r>
                        <a:rPr lang="en-US" sz="1800">
                          <a:effectLst/>
                        </a:rPr>
                        <a:t>，WorldPress）</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394076">
                <a:tc>
                  <a:txBody>
                    <a:bodyPr/>
                    <a:lstStyle/>
                    <a:p>
                      <a:pPr>
                        <a:lnSpc>
                          <a:spcPct val="110000"/>
                        </a:lnSpc>
                        <a:spcAft>
                          <a:spcPts val="0"/>
                        </a:spcAft>
                      </a:pPr>
                      <a:r>
                        <a:rPr lang="zh-CN" sz="1800" dirty="0">
                          <a:effectLst/>
                        </a:rPr>
                        <a:t>一个网页</a:t>
                      </a:r>
                      <a:r>
                        <a:rPr lang="en-US" sz="1800" dirty="0">
                          <a:effectLst/>
                        </a:rPr>
                        <a:t>，</a:t>
                      </a:r>
                      <a:r>
                        <a:rPr lang="zh-CN" sz="1800" dirty="0">
                          <a:effectLst/>
                        </a:rPr>
                        <a:t>在网页上作者可以发布内容</a:t>
                      </a:r>
                      <a:r>
                        <a:rPr lang="en-US" sz="1800" dirty="0">
                          <a:effectLst/>
                        </a:rPr>
                        <a:t>，</a:t>
                      </a:r>
                      <a:r>
                        <a:rPr lang="zh-CN" sz="1800" dirty="0">
                          <a:effectLst/>
                        </a:rPr>
                        <a:t>读者可以发表评论。</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394076">
                <a:tc>
                  <a:txBody>
                    <a:bodyPr/>
                    <a:lstStyle/>
                    <a:p>
                      <a:pPr>
                        <a:lnSpc>
                          <a:spcPct val="110000"/>
                        </a:lnSpc>
                        <a:spcAft>
                          <a:spcPts val="0"/>
                        </a:spcAft>
                      </a:pPr>
                      <a:r>
                        <a:rPr lang="zh-CN" sz="1800" dirty="0">
                          <a:effectLst/>
                        </a:rPr>
                        <a:t>聊天室和讨论区</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613950">
                <a:tc>
                  <a:txBody>
                    <a:bodyPr/>
                    <a:lstStyle/>
                    <a:p>
                      <a:pPr>
                        <a:lnSpc>
                          <a:spcPct val="110000"/>
                        </a:lnSpc>
                        <a:spcAft>
                          <a:spcPts val="0"/>
                        </a:spcAft>
                      </a:pPr>
                      <a:r>
                        <a:rPr lang="zh-CN" sz="1800">
                          <a:effectLst/>
                        </a:rPr>
                        <a:t>一个供学员交流的电子聊天室或信息板。学员可以在同一时间或者不同时间交流</a:t>
                      </a:r>
                      <a:r>
                        <a:rPr lang="en-US" sz="1800">
                          <a:effectLst/>
                        </a:rPr>
                        <a:t>，</a:t>
                      </a:r>
                      <a:r>
                        <a:rPr lang="zh-CN" sz="1800">
                          <a:effectLst/>
                        </a:rPr>
                        <a:t>协助者或指导者可以主持会话</a:t>
                      </a:r>
                      <a:r>
                        <a:rPr lang="en-US" sz="1800">
                          <a:effectLst/>
                        </a:rPr>
                        <a:t>，</a:t>
                      </a:r>
                      <a:r>
                        <a:rPr lang="zh-CN" sz="1800">
                          <a:effectLst/>
                        </a:rPr>
                        <a:t>使得交流可以按主题分组进行。</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394076">
                <a:tc>
                  <a:txBody>
                    <a:bodyPr/>
                    <a:lstStyle/>
                    <a:p>
                      <a:pPr>
                        <a:lnSpc>
                          <a:spcPct val="110000"/>
                        </a:lnSpc>
                        <a:spcAft>
                          <a:spcPts val="0"/>
                        </a:spcAft>
                      </a:pPr>
                      <a:r>
                        <a:rPr lang="zh-CN" sz="1800">
                          <a:effectLst/>
                        </a:rPr>
                        <a:t>微博或微分享</a:t>
                      </a:r>
                      <a:r>
                        <a:rPr lang="en-US" sz="1800">
                          <a:effectLst/>
                        </a:rPr>
                        <a:t>（</a:t>
                      </a:r>
                      <a:r>
                        <a:rPr lang="zh-CN" sz="1800">
                          <a:effectLst/>
                        </a:rPr>
                        <a:t>如</a:t>
                      </a:r>
                      <a:r>
                        <a:rPr lang="en-US" sz="1800">
                          <a:effectLst/>
                        </a:rPr>
                        <a:t>，Twitter）</a:t>
                      </a:r>
                      <a:endParaRPr lang="zh-CN" sz="180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r h="613950">
                <a:tc>
                  <a:txBody>
                    <a:bodyPr/>
                    <a:lstStyle/>
                    <a:p>
                      <a:pPr>
                        <a:lnSpc>
                          <a:spcPct val="110000"/>
                        </a:lnSpc>
                        <a:spcAft>
                          <a:spcPts val="0"/>
                        </a:spcAft>
                      </a:pPr>
                      <a:r>
                        <a:rPr lang="zh-CN" sz="1800" dirty="0">
                          <a:effectLst/>
                        </a:rPr>
                        <a:t>一种软件工具</a:t>
                      </a:r>
                      <a:r>
                        <a:rPr lang="en-US" sz="1800" dirty="0">
                          <a:effectLst/>
                        </a:rPr>
                        <a:t>，</a:t>
                      </a:r>
                      <a:r>
                        <a:rPr lang="zh-CN" sz="1800" dirty="0">
                          <a:effectLst/>
                        </a:rPr>
                        <a:t>可以用较短的文字、链接或多媒体</a:t>
                      </a:r>
                      <a:r>
                        <a:rPr lang="en-US" sz="1800" dirty="0">
                          <a:effectLst/>
                        </a:rPr>
                        <a:t>，</a:t>
                      </a:r>
                      <a:r>
                        <a:rPr lang="zh-CN" sz="1800" dirty="0">
                          <a:effectLst/>
                        </a:rPr>
                        <a:t>通过独立的应用程序、在线社区或社交网络实现交流。</a:t>
                      </a:r>
                      <a:endParaRPr lang="zh-CN" sz="1800" dirty="0">
                        <a:solidFill>
                          <a:schemeClr val="bg1"/>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1"/>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9457" name="Title 1"/>
          <p:cNvSpPr>
            <a:spLocks noGrp="1"/>
          </p:cNvSpPr>
          <p:nvPr>
            <p:ph type="title" idx="4294967295"/>
          </p:nvPr>
        </p:nvSpPr>
        <p:spPr>
          <a:xfrm>
            <a:off x="457200" y="-162242"/>
            <a:ext cx="8229600" cy="1143000"/>
          </a:xfrm>
        </p:spPr>
        <p:txBody>
          <a:bodyPr/>
          <a:lstStyle/>
          <a:p>
            <a:r>
              <a:rPr lang="zh-CN" altLang="zh-CN" b="1" dirty="0">
                <a:latin typeface="华文新魏" panose="02010800040101010101" pitchFamily="2" charset="-122"/>
                <a:ea typeface="华文新魏" panose="02010800040101010101" pitchFamily="2" charset="-122"/>
              </a:rPr>
              <a:t>新技术带来如下好处</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19458" name="Content Placeholder 2"/>
          <p:cNvSpPr>
            <a:spLocks noGrp="1"/>
          </p:cNvSpPr>
          <p:nvPr>
            <p:ph idx="4294967295"/>
          </p:nvPr>
        </p:nvSpPr>
        <p:spPr>
          <a:xfrm>
            <a:off x="365125" y="1284605"/>
            <a:ext cx="8229600" cy="4924425"/>
          </a:xfrm>
        </p:spPr>
        <p:txBody>
          <a:bodyPr/>
          <a:lstStyle/>
          <a:p>
            <a:pPr marL="730250" indent="-457200">
              <a:lnSpc>
                <a:spcPct val="120000"/>
              </a:lnSpc>
              <a:buFont typeface="Wingdings" panose="05000000000000000000" charset="0"/>
              <a:buChar char="l"/>
            </a:pPr>
            <a:r>
              <a:rPr lang="zh-CN" altLang="zh-CN" sz="2800" dirty="0">
                <a:latin typeface="+mn-ea"/>
              </a:rPr>
              <a:t>雇员能完全控制培训时间和地点。</a:t>
            </a:r>
          </a:p>
          <a:p>
            <a:pPr marL="730250" indent="-457200">
              <a:lnSpc>
                <a:spcPct val="120000"/>
              </a:lnSpc>
              <a:buFont typeface="Wingdings" panose="05000000000000000000" charset="0"/>
              <a:buChar char="l"/>
            </a:pPr>
            <a:r>
              <a:rPr lang="zh-CN" altLang="zh-CN" sz="2800" dirty="0">
                <a:latin typeface="+mn-ea"/>
              </a:rPr>
              <a:t>雇员可以根据自己的需求获取有关知识和访问专家系统。</a:t>
            </a:r>
          </a:p>
          <a:p>
            <a:pPr marL="730250" indent="-457200">
              <a:lnSpc>
                <a:spcPct val="120000"/>
              </a:lnSpc>
              <a:buFont typeface="Wingdings" panose="05000000000000000000" charset="0"/>
              <a:buChar char="l"/>
            </a:pPr>
            <a:r>
              <a:rPr lang="zh-CN" altLang="zh-CN" sz="2800" dirty="0">
                <a:latin typeface="+mn-ea"/>
              </a:rPr>
              <a:t>通过使用仿真头像生成技术、虚拟现实和仿真模拟</a:t>
            </a:r>
            <a:r>
              <a:rPr lang="en-US" altLang="zh-CN" sz="2800" dirty="0">
                <a:latin typeface="+mn-ea"/>
              </a:rPr>
              <a:t>，</a:t>
            </a:r>
            <a:r>
              <a:rPr lang="zh-CN" altLang="zh-CN" sz="2800" dirty="0">
                <a:latin typeface="+mn-ea"/>
              </a:rPr>
              <a:t>学习环境让人觉得与实际工作环境相似。</a:t>
            </a:r>
          </a:p>
          <a:p>
            <a:pPr marL="730250" indent="-457200">
              <a:lnSpc>
                <a:spcPct val="120000"/>
              </a:lnSpc>
              <a:buFont typeface="Wingdings" panose="05000000000000000000" charset="0"/>
              <a:buChar char="l"/>
            </a:pPr>
            <a:r>
              <a:rPr lang="zh-CN" altLang="zh-CN" sz="2800" dirty="0">
                <a:latin typeface="+mn-ea"/>
              </a:rPr>
              <a:t>雇员可以自行选择培训项目中要用的媒体</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大纲、音频或视频媒体等</a:t>
            </a:r>
            <a:r>
              <a:rPr lang="en-US" altLang="zh-CN" sz="2800" dirty="0">
                <a:latin typeface="+mn-ea"/>
              </a:rPr>
              <a:t>）</a:t>
            </a:r>
            <a:r>
              <a:rPr lang="zh-CN" altLang="zh-CN" sz="2800" dirty="0">
                <a:latin typeface="+mn-ea"/>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5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945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945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945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build="p"/>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1" name="Title 1"/>
          <p:cNvSpPr>
            <a:spLocks noGrp="1"/>
          </p:cNvSpPr>
          <p:nvPr>
            <p:ph type="title" idx="4294967295"/>
          </p:nvPr>
        </p:nvSpPr>
        <p:spPr>
          <a:xfrm>
            <a:off x="369570" y="-112077"/>
            <a:ext cx="8229600" cy="1143000"/>
          </a:xfrm>
        </p:spPr>
        <p:txBody>
          <a:bodyPr/>
          <a:lstStyle/>
          <a:p>
            <a:r>
              <a:rPr lang="zh-CN" altLang="zh-CN" b="1" dirty="0">
                <a:latin typeface="华文新魏" panose="02010800040101010101" pitchFamily="2" charset="-122"/>
                <a:ea typeface="华文新魏" panose="02010800040101010101" pitchFamily="2" charset="-122"/>
              </a:rPr>
              <a:t>新技术带来如下好处</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20482" name="Content Placeholder 2"/>
          <p:cNvSpPr>
            <a:spLocks noGrp="1"/>
          </p:cNvSpPr>
          <p:nvPr>
            <p:ph idx="4294967295"/>
          </p:nvPr>
        </p:nvSpPr>
        <p:spPr>
          <a:xfrm>
            <a:off x="428050" y="1276350"/>
            <a:ext cx="8892480" cy="4924425"/>
          </a:xfrm>
        </p:spPr>
        <p:txBody>
          <a:bodyPr/>
          <a:lstStyle/>
          <a:p>
            <a:pPr marL="730250" indent="-457200">
              <a:lnSpc>
                <a:spcPct val="120000"/>
              </a:lnSpc>
              <a:buFont typeface="Wingdings" panose="05000000000000000000" charset="0"/>
              <a:buChar char="l"/>
            </a:pPr>
            <a:r>
              <a:rPr lang="zh-CN" altLang="zh-CN" sz="2800" dirty="0">
                <a:latin typeface="+mn-ea"/>
              </a:rPr>
              <a:t>实现电子化培训管理</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课程登记、测验、记录等</a:t>
            </a:r>
            <a:r>
              <a:rPr lang="en-US" altLang="zh-CN" sz="2800" dirty="0">
                <a:latin typeface="+mn-ea"/>
              </a:rPr>
              <a:t>），</a:t>
            </a:r>
            <a:r>
              <a:rPr lang="zh-CN" altLang="zh-CN" sz="2800" dirty="0">
                <a:latin typeface="+mn-ea"/>
              </a:rPr>
              <a:t>减少文案工作和管理活动所需的时间。</a:t>
            </a:r>
          </a:p>
          <a:p>
            <a:pPr marL="730250" indent="-457200">
              <a:lnSpc>
                <a:spcPct val="120000"/>
              </a:lnSpc>
              <a:buFont typeface="Wingdings" panose="05000000000000000000" charset="0"/>
              <a:buChar char="l"/>
            </a:pPr>
            <a:r>
              <a:rPr lang="zh-CN" altLang="zh-CN" sz="2800" dirty="0">
                <a:latin typeface="+mn-ea"/>
              </a:rPr>
              <a:t>掌握雇员在培训中所取得的进步。</a:t>
            </a:r>
          </a:p>
          <a:p>
            <a:pPr marL="730250" indent="-457200">
              <a:lnSpc>
                <a:spcPct val="120000"/>
              </a:lnSpc>
              <a:buFont typeface="Wingdings" panose="05000000000000000000" charset="0"/>
              <a:buChar char="l"/>
            </a:pPr>
            <a:r>
              <a:rPr lang="zh-CN" altLang="zh-CN" sz="2800" dirty="0">
                <a:latin typeface="+mn-ea"/>
              </a:rPr>
              <a:t>在不需要雇员赶到集中培训地点的情况下</a:t>
            </a:r>
            <a:r>
              <a:rPr lang="en-US" altLang="zh-CN" sz="2800" dirty="0">
                <a:latin typeface="+mn-ea"/>
              </a:rPr>
              <a:t>，</a:t>
            </a:r>
            <a:r>
              <a:rPr lang="zh-CN" altLang="zh-CN" sz="2800" dirty="0">
                <a:latin typeface="+mn-ea"/>
              </a:rPr>
              <a:t>使传统的培训方法</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课堂指导和行为示范</a:t>
            </a:r>
            <a:r>
              <a:rPr lang="en-US" altLang="zh-CN" sz="2800" dirty="0">
                <a:latin typeface="+mn-ea"/>
              </a:rPr>
              <a:t>）</a:t>
            </a:r>
            <a:r>
              <a:rPr lang="zh-CN" altLang="zh-CN" sz="2800" dirty="0">
                <a:latin typeface="+mn-ea"/>
              </a:rPr>
              <a:t>也能顺利运用。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048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048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build="p"/>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5" name="Title 1"/>
          <p:cNvSpPr>
            <a:spLocks noGrp="1"/>
          </p:cNvSpPr>
          <p:nvPr>
            <p:ph type="title" idx="4294967295"/>
          </p:nvPr>
        </p:nvSpPr>
        <p:spPr>
          <a:xfrm>
            <a:off x="457200" y="-128587"/>
            <a:ext cx="8229600" cy="1143000"/>
          </a:xfrm>
        </p:spPr>
        <p:txBody>
          <a:bodyPr/>
          <a:lstStyle/>
          <a:p>
            <a:r>
              <a:rPr lang="zh-CN" altLang="zh-CN" b="1" dirty="0">
                <a:latin typeface="华文新魏" panose="02010800040101010101" pitchFamily="2" charset="-122"/>
                <a:ea typeface="华文新魏" panose="02010800040101010101" pitchFamily="2" charset="-122"/>
              </a:rPr>
              <a:t>技术与合作</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21506" name="Content Placeholder 2"/>
          <p:cNvSpPr>
            <a:spLocks noGrp="1"/>
          </p:cNvSpPr>
          <p:nvPr>
            <p:ph idx="4294967295"/>
          </p:nvPr>
        </p:nvSpPr>
        <p:spPr>
          <a:xfrm>
            <a:off x="608965" y="1250950"/>
            <a:ext cx="8229600" cy="4924425"/>
          </a:xfrm>
        </p:spPr>
        <p:txBody>
          <a:bodyPr/>
          <a:lstStyle/>
          <a:p>
            <a:pPr marL="353695" indent="-353695">
              <a:lnSpc>
                <a:spcPct val="120000"/>
              </a:lnSpc>
              <a:buFont typeface="Wingdings" panose="05000000000000000000" charset="0"/>
              <a:buChar char="l"/>
            </a:pPr>
            <a:r>
              <a:rPr lang="zh-CN" altLang="zh-CN" sz="3200" dirty="0">
                <a:latin typeface="+mn-ea"/>
              </a:rPr>
              <a:t>数字化合作</a:t>
            </a:r>
            <a:r>
              <a:rPr lang="zh-CN" altLang="en-US" sz="3200" dirty="0">
                <a:latin typeface="+mn-ea"/>
              </a:rPr>
              <a:t>：</a:t>
            </a:r>
            <a:r>
              <a:rPr lang="zh-CN" altLang="zh-CN" sz="3200" dirty="0">
                <a:latin typeface="+mn-ea"/>
              </a:rPr>
              <a:t>是指利用新技术</a:t>
            </a:r>
            <a:r>
              <a:rPr lang="en-US" altLang="zh-CN" sz="3200" dirty="0">
                <a:latin typeface="+mn-ea"/>
              </a:rPr>
              <a:t>，</a:t>
            </a:r>
            <a:r>
              <a:rPr lang="zh-CN" altLang="zh-CN" sz="3200" dirty="0">
                <a:latin typeface="+mn-ea"/>
              </a:rPr>
              <a:t>强化和拓展分布在不同地方的雇员协同工作的能力</a:t>
            </a:r>
            <a:endParaRPr lang="en-US" altLang="zh-CN" sz="3200" dirty="0">
              <a:latin typeface="+mn-ea"/>
            </a:endParaRPr>
          </a:p>
          <a:p>
            <a:pPr marL="647700" lvl="1" indent="-327660">
              <a:lnSpc>
                <a:spcPct val="120000"/>
              </a:lnSpc>
            </a:pPr>
            <a:r>
              <a:rPr lang="zh-CN" altLang="zh-CN" sz="2800" dirty="0">
                <a:latin typeface="+mn-ea"/>
              </a:rPr>
              <a:t>需要一台计算机、平板电脑、带有网络浏览器或应用软件的电话</a:t>
            </a:r>
            <a:r>
              <a:rPr lang="en-US" altLang="zh-CN" sz="2800" dirty="0">
                <a:latin typeface="+mn-ea"/>
              </a:rPr>
              <a:t>，</a:t>
            </a:r>
            <a:r>
              <a:rPr lang="zh-CN" altLang="zh-CN" sz="2800" dirty="0">
                <a:latin typeface="+mn-ea"/>
              </a:rPr>
              <a:t>而且必须能够实现协作</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150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build="p"/>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9" name="Title 1"/>
          <p:cNvSpPr>
            <a:spLocks noGrp="1"/>
          </p:cNvSpPr>
          <p:nvPr>
            <p:ph type="title" idx="4294967295"/>
          </p:nvPr>
        </p:nvSpPr>
        <p:spPr>
          <a:xfrm>
            <a:off x="457200" y="-171767"/>
            <a:ext cx="8229600" cy="1143000"/>
          </a:xfrm>
        </p:spPr>
        <p:txBody>
          <a:bodyPr/>
          <a:lstStyle/>
          <a:p>
            <a:r>
              <a:rPr lang="zh-CN" altLang="zh-CN" b="1" dirty="0">
                <a:latin typeface="华文新魏" panose="02010800040101010101" pitchFamily="2" charset="-122"/>
                <a:ea typeface="华文新魏" panose="02010800040101010101" pitchFamily="2" charset="-122"/>
              </a:rPr>
              <a:t>技术与合作</a:t>
            </a:r>
            <a:endParaRPr lang="en-IN" b="1" dirty="0">
              <a:solidFill>
                <a:srgbClr val="000000"/>
              </a:solidFill>
              <a:latin typeface="华文新魏" panose="02010800040101010101" pitchFamily="2" charset="-122"/>
              <a:ea typeface="华文新魏" panose="02010800040101010101" pitchFamily="2" charset="-122"/>
            </a:endParaRPr>
          </a:p>
        </p:txBody>
      </p:sp>
      <p:sp>
        <p:nvSpPr>
          <p:cNvPr id="22530" name="Content Placeholder 2"/>
          <p:cNvSpPr>
            <a:spLocks noGrp="1"/>
          </p:cNvSpPr>
          <p:nvPr>
            <p:ph idx="4294967295"/>
          </p:nvPr>
        </p:nvSpPr>
        <p:spPr>
          <a:xfrm>
            <a:off x="457200" y="1267460"/>
            <a:ext cx="8229600" cy="4924425"/>
          </a:xfrm>
        </p:spPr>
        <p:txBody>
          <a:bodyPr/>
          <a:lstStyle/>
          <a:p>
            <a:pPr marL="730250" indent="-457200">
              <a:lnSpc>
                <a:spcPct val="120000"/>
              </a:lnSpc>
              <a:buFont typeface="Wingdings" panose="05000000000000000000" charset="0"/>
              <a:buChar char="l"/>
            </a:pPr>
            <a:r>
              <a:rPr lang="zh-CN" altLang="en-US" sz="3200" dirty="0">
                <a:latin typeface="+mn-ea"/>
              </a:rPr>
              <a:t>类型</a:t>
            </a:r>
            <a:endParaRPr lang="en-US" altLang="zh-CN" sz="3200" dirty="0">
              <a:latin typeface="+mn-ea"/>
            </a:endParaRPr>
          </a:p>
          <a:p>
            <a:pPr marL="730250" indent="-457200">
              <a:lnSpc>
                <a:spcPct val="120000"/>
              </a:lnSpc>
              <a:buFont typeface="Wingdings" panose="05000000000000000000" charset="0"/>
              <a:buChar char="l"/>
            </a:pPr>
            <a:r>
              <a:rPr lang="zh-CN" altLang="zh-CN" sz="3200" b="1" dirty="0">
                <a:latin typeface="+mn-ea"/>
              </a:rPr>
              <a:t>同步交流</a:t>
            </a:r>
            <a:r>
              <a:rPr lang="zh-CN" altLang="en-US" sz="3200" dirty="0">
                <a:latin typeface="+mn-ea"/>
              </a:rPr>
              <a:t>：</a:t>
            </a:r>
            <a:r>
              <a:rPr lang="zh-CN" altLang="zh-CN" sz="3200" dirty="0">
                <a:latin typeface="+mn-ea"/>
              </a:rPr>
              <a:t>培训者、专家和受训者可以像在面对面传授知识的课堂里那样进行实时的互动交</a:t>
            </a:r>
          </a:p>
          <a:p>
            <a:pPr marL="730250" indent="-457200">
              <a:lnSpc>
                <a:spcPct val="120000"/>
              </a:lnSpc>
              <a:buFont typeface="Wingdings" panose="05000000000000000000" charset="0"/>
              <a:buChar char="l"/>
            </a:pPr>
            <a:r>
              <a:rPr lang="zh-CN" altLang="zh-CN" sz="3200" b="1" dirty="0">
                <a:latin typeface="+mn-ea"/>
              </a:rPr>
              <a:t>异步交流</a:t>
            </a:r>
            <a:r>
              <a:rPr lang="zh-CN" altLang="en-US" sz="3200" dirty="0">
                <a:latin typeface="+mn-ea"/>
              </a:rPr>
              <a:t>：</a:t>
            </a:r>
            <a:r>
              <a:rPr lang="zh-CN" altLang="zh-CN" sz="3200" dirty="0">
                <a:latin typeface="+mn-ea"/>
              </a:rPr>
              <a:t>是非实时的互动</a:t>
            </a:r>
            <a:endParaRPr lang="en-IN" sz="32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25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253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253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4390" y="-120332"/>
            <a:ext cx="843528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8—2</a:t>
            </a:r>
            <a:r>
              <a:rPr lang="zh-CN" altLang="zh-CN" b="1" dirty="0">
                <a:latin typeface="华文新魏" panose="02010800040101010101" pitchFamily="2" charset="-122"/>
                <a:ea typeface="华文新魏" panose="02010800040101010101" pitchFamily="2" charset="-122"/>
              </a:rPr>
              <a:t>　学习环境的类型</a:t>
            </a:r>
            <a:endParaRPr lang="zh-CN" altLang="en-US" b="1" dirty="0">
              <a:latin typeface="华文新魏" panose="02010800040101010101" pitchFamily="2" charset="-122"/>
              <a:ea typeface="华文新魏" panose="02010800040101010101" pitchFamily="2" charset="-122"/>
            </a:endParaRPr>
          </a:p>
        </p:txBody>
      </p:sp>
      <p:pic>
        <p:nvPicPr>
          <p:cNvPr id="4" name="8-2.EPS" descr="id:2147500222;FounderCES"/>
          <p:cNvPicPr>
            <a:picLocks noGrp="1"/>
          </p:cNvPicPr>
          <p:nvPr>
            <p:ph sz="quarter" idx="1"/>
          </p:nvPr>
        </p:nvPicPr>
        <p:blipFill>
          <a:blip r:embed="rId2">
            <a:duotone>
              <a:schemeClr val="accent4">
                <a:shade val="45000"/>
                <a:satMod val="135000"/>
              </a:schemeClr>
              <a:prstClr val="white"/>
            </a:duotone>
          </a:blip>
          <a:stretch>
            <a:fillRect/>
          </a:stretch>
        </p:blipFill>
        <p:spPr>
          <a:xfrm>
            <a:off x="251520" y="1447800"/>
            <a:ext cx="8640960" cy="5293568"/>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0" y="274638"/>
            <a:ext cx="9036496" cy="1143000"/>
          </a:xfrm>
        </p:spPr>
        <p:txBody>
          <a:bodyPr>
            <a:noAutofit/>
          </a:bodyPr>
          <a:lstStyle/>
          <a:p>
            <a:r>
              <a:rPr lang="zh-CN" altLang="zh-CN" b="1" dirty="0">
                <a:latin typeface="华文新魏" panose="02010800040101010101" pitchFamily="2" charset="-122"/>
                <a:ea typeface="华文新魏" panose="02010800040101010101" pitchFamily="2" charset="-122"/>
              </a:rPr>
              <a:t>基于计算机的培训、在线学习、基于网络的培训和网络学习</a:t>
            </a:r>
          </a:p>
        </p:txBody>
      </p:sp>
      <p:sp>
        <p:nvSpPr>
          <p:cNvPr id="3" name="Content Placeholder 2"/>
          <p:cNvSpPr>
            <a:spLocks noGrp="1"/>
          </p:cNvSpPr>
          <p:nvPr>
            <p:ph idx="4294967295"/>
          </p:nvPr>
        </p:nvSpPr>
        <p:spPr>
          <a:xfrm>
            <a:off x="251520" y="1628775"/>
            <a:ext cx="8892480" cy="4924425"/>
          </a:xfrm>
        </p:spPr>
        <p:txBody>
          <a:bodyPr>
            <a:normAutofit fontScale="92500" lnSpcReduction="10000"/>
          </a:bodyPr>
          <a:lstStyle/>
          <a:p>
            <a:pPr marL="367030" indent="-367030">
              <a:lnSpc>
                <a:spcPct val="120000"/>
              </a:lnSpc>
              <a:buFont typeface="Wingdings" panose="05000000000000000000" charset="0"/>
              <a:buChar char="l"/>
            </a:pPr>
            <a:r>
              <a:rPr lang="zh-CN" altLang="zh-CN" sz="2800" dirty="0">
                <a:latin typeface="+mn-ea"/>
              </a:rPr>
              <a:t>是指通过计算机以网络的形式进行指导和传递培训内容</a:t>
            </a:r>
            <a:endParaRPr lang="en-US" altLang="zh-CN" sz="2800" dirty="0">
              <a:latin typeface="+mn-ea"/>
            </a:endParaRPr>
          </a:p>
          <a:p>
            <a:pPr marL="358140" indent="-358140">
              <a:lnSpc>
                <a:spcPct val="120000"/>
              </a:lnSpc>
              <a:buFont typeface="Wingdings" panose="05000000000000000000" charset="0"/>
              <a:buChar char="l"/>
            </a:pPr>
            <a:r>
              <a:rPr lang="zh-CN" altLang="zh-CN" sz="2800" dirty="0">
                <a:latin typeface="+mn-ea"/>
              </a:rPr>
              <a:t>可以结合起来并应用于教学</a:t>
            </a:r>
            <a:endParaRPr lang="en-US" altLang="zh-CN" sz="2800" dirty="0">
              <a:latin typeface="+mn-ea"/>
            </a:endParaRPr>
          </a:p>
          <a:p>
            <a:pPr lvl="1">
              <a:lnSpc>
                <a:spcPct val="120000"/>
              </a:lnSpc>
            </a:pPr>
            <a:r>
              <a:rPr lang="zh-CN" altLang="zh-CN" sz="2800" dirty="0">
                <a:latin typeface="+mn-ea"/>
              </a:rPr>
              <a:t>使用仿真模拟和游戏互动、视频</a:t>
            </a:r>
            <a:endParaRPr lang="en-US" altLang="zh-CN" sz="2800" dirty="0">
              <a:latin typeface="+mn-ea"/>
            </a:endParaRPr>
          </a:p>
          <a:p>
            <a:pPr lvl="1">
              <a:lnSpc>
                <a:spcPct val="120000"/>
              </a:lnSpc>
            </a:pPr>
            <a:r>
              <a:rPr lang="zh-CN" altLang="zh-CN" sz="2800" dirty="0">
                <a:latin typeface="+mn-ea"/>
              </a:rPr>
              <a:t>综合使用博客、维基和社交网络</a:t>
            </a:r>
            <a:endParaRPr lang="en-US" altLang="zh-CN" sz="2800" dirty="0">
              <a:latin typeface="+mn-ea"/>
            </a:endParaRPr>
          </a:p>
          <a:p>
            <a:pPr lvl="1">
              <a:lnSpc>
                <a:spcPct val="120000"/>
              </a:lnSpc>
            </a:pPr>
            <a:r>
              <a:rPr lang="zh-CN" altLang="zh-CN" sz="2800" dirty="0">
                <a:latin typeface="+mn-ea"/>
              </a:rPr>
              <a:t>附加资源的超级链接</a:t>
            </a:r>
            <a:endParaRPr lang="en-US" altLang="zh-CN" sz="2800" dirty="0">
              <a:latin typeface="+mn-ea"/>
            </a:endParaRPr>
          </a:p>
          <a:p>
            <a:pPr marL="358140" indent="-358140">
              <a:lnSpc>
                <a:spcPct val="120000"/>
              </a:lnSpc>
              <a:buFont typeface="Wingdings" panose="05000000000000000000" charset="0"/>
              <a:buChar char="l"/>
            </a:pPr>
            <a:r>
              <a:rPr lang="zh-CN" altLang="zh-CN" sz="2800" dirty="0">
                <a:latin typeface="+mn-ea"/>
              </a:rPr>
              <a:t>在一些基于计算机的培训中</a:t>
            </a:r>
            <a:r>
              <a:rPr lang="zh-CN" altLang="en-US" sz="2800" dirty="0">
                <a:latin typeface="+mn-ea"/>
              </a:rPr>
              <a:t>：</a:t>
            </a:r>
            <a:endParaRPr lang="en-US" altLang="zh-CN" sz="2800" dirty="0">
              <a:latin typeface="+mn-ea"/>
            </a:endParaRPr>
          </a:p>
          <a:p>
            <a:pPr lvl="1">
              <a:lnSpc>
                <a:spcPct val="120000"/>
              </a:lnSpc>
            </a:pPr>
            <a:r>
              <a:rPr lang="zh-CN" altLang="zh-CN" sz="2800" dirty="0">
                <a:latin typeface="+mn-ea"/>
              </a:rPr>
              <a:t>单独使用软件或视频光盘来提供培训内容</a:t>
            </a:r>
            <a:r>
              <a:rPr lang="en-US" altLang="zh-CN" sz="2800" dirty="0">
                <a:latin typeface="+mn-ea"/>
              </a:rPr>
              <a:t>，</a:t>
            </a:r>
            <a:r>
              <a:rPr lang="zh-CN" altLang="zh-CN" sz="2800" dirty="0">
                <a:latin typeface="+mn-ea"/>
              </a:rPr>
              <a:t>并不连接互联网。</a:t>
            </a:r>
            <a:endParaRPr lang="en-US" sz="2800" dirty="0">
              <a:latin typeface="+mn-ea"/>
            </a:endParaRPr>
          </a:p>
          <a:p>
            <a:pPr marL="358140" indent="-358140">
              <a:lnSpc>
                <a:spcPct val="120000"/>
              </a:lnSpc>
              <a:buFont typeface="Wingdings" panose="05000000000000000000" charset="0"/>
              <a:buChar char="l"/>
            </a:pPr>
            <a:r>
              <a:rPr lang="zh-CN" altLang="zh-CN" sz="2800" dirty="0">
                <a:latin typeface="+mn-ea"/>
              </a:rPr>
              <a:t>在线学习、网络学习和基于网络的培训都包括使用网络进行培训指导。</a:t>
            </a:r>
            <a:endParaRPr lang="en-US" sz="28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7355" y="-27622"/>
            <a:ext cx="7772400"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8—3</a:t>
            </a:r>
            <a:r>
              <a:rPr lang="zh-CN" altLang="zh-CN" b="1" dirty="0">
                <a:latin typeface="华文新魏" panose="02010800040101010101" pitchFamily="2" charset="-122"/>
                <a:ea typeface="华文新魏" panose="02010800040101010101" pitchFamily="2" charset="-122"/>
              </a:rPr>
              <a:t>　在线学习的特征</a:t>
            </a:r>
            <a:endParaRPr lang="zh-CN" altLang="en-US" b="1" dirty="0">
              <a:latin typeface="华文新魏" panose="02010800040101010101" pitchFamily="2" charset="-122"/>
              <a:ea typeface="华文新魏" panose="02010800040101010101" pitchFamily="2" charset="-122"/>
            </a:endParaRPr>
          </a:p>
        </p:txBody>
      </p:sp>
      <p:pic>
        <p:nvPicPr>
          <p:cNvPr id="4" name="8-3.EPS" descr="id:2147500253;FounderCES"/>
          <p:cNvPicPr>
            <a:picLocks noGrp="1"/>
          </p:cNvPicPr>
          <p:nvPr>
            <p:ph sz="quarter" idx="1"/>
          </p:nvPr>
        </p:nvPicPr>
        <p:blipFill>
          <a:blip r:embed="rId2">
            <a:duotone>
              <a:schemeClr val="accent2">
                <a:shade val="45000"/>
                <a:satMod val="135000"/>
              </a:schemeClr>
              <a:prstClr val="white"/>
            </a:duotone>
          </a:blip>
          <a:stretch>
            <a:fillRect/>
          </a:stretch>
        </p:blipFill>
        <p:spPr>
          <a:xfrm>
            <a:off x="0" y="1447800"/>
            <a:ext cx="8964488" cy="522156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54772" y="-12858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8—3</a:t>
            </a:r>
            <a:r>
              <a:rPr lang="zh-CN" altLang="zh-CN" b="1" dirty="0">
                <a:latin typeface="华文新魏" panose="02010800040101010101" pitchFamily="2" charset="-122"/>
                <a:ea typeface="华文新魏" panose="02010800040101010101" pitchFamily="2" charset="-122"/>
              </a:rPr>
              <a:t>在线学习的优点</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80147" y="1285137"/>
          <a:ext cx="8856984" cy="4824535"/>
        </p:xfrm>
        <a:graphic>
          <a:graphicData uri="http://schemas.openxmlformats.org/drawingml/2006/table">
            <a:tbl>
              <a:tblPr firstRow="1" firstCol="1" bandRow="1">
                <a:tableStyleId>{21E4AEA4-8DFA-4A89-87EB-49C32662AFE0}</a:tableStyleId>
              </a:tblPr>
              <a:tblGrid>
                <a:gridCol w="8856984">
                  <a:extLst>
                    <a:ext uri="{9D8B030D-6E8A-4147-A177-3AD203B41FA5}">
                      <a16:colId xmlns:a16="http://schemas.microsoft.com/office/drawing/2014/main" val="20000"/>
                    </a:ext>
                  </a:extLst>
                </a:gridCol>
              </a:tblGrid>
              <a:tr h="455766">
                <a:tc>
                  <a:txBody>
                    <a:bodyPr/>
                    <a:lstStyle/>
                    <a:p>
                      <a:pPr>
                        <a:lnSpc>
                          <a:spcPct val="120000"/>
                        </a:lnSpc>
                        <a:spcAft>
                          <a:spcPts val="0"/>
                        </a:spcAft>
                      </a:pPr>
                      <a:r>
                        <a:rPr lang="zh-CN" sz="2000" dirty="0">
                          <a:effectLst/>
                        </a:rPr>
                        <a:t>支持公司的经营战略和目标。</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455766">
                <a:tc>
                  <a:txBody>
                    <a:bodyPr/>
                    <a:lstStyle/>
                    <a:p>
                      <a:pPr>
                        <a:lnSpc>
                          <a:spcPct val="120000"/>
                        </a:lnSpc>
                        <a:spcAft>
                          <a:spcPts val="0"/>
                        </a:spcAft>
                      </a:pPr>
                      <a:r>
                        <a:rPr lang="zh-CN" sz="2000">
                          <a:effectLst/>
                        </a:rPr>
                        <a:t>可在任意时间、任意地点开展。</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455766">
                <a:tc>
                  <a:txBody>
                    <a:bodyPr/>
                    <a:lstStyle/>
                    <a:p>
                      <a:pPr>
                        <a:lnSpc>
                          <a:spcPct val="120000"/>
                        </a:lnSpc>
                        <a:spcAft>
                          <a:spcPts val="0"/>
                        </a:spcAft>
                      </a:pPr>
                      <a:r>
                        <a:rPr lang="zh-CN" sz="2000">
                          <a:effectLst/>
                        </a:rPr>
                        <a:t>学员可以包括雇员、管理者、销售商、客户和代理商。</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06455">
                <a:tc>
                  <a:txBody>
                    <a:bodyPr/>
                    <a:lstStyle/>
                    <a:p>
                      <a:pPr>
                        <a:lnSpc>
                          <a:spcPct val="120000"/>
                        </a:lnSpc>
                        <a:spcAft>
                          <a:spcPts val="0"/>
                        </a:spcAft>
                      </a:pPr>
                      <a:r>
                        <a:rPr lang="zh-CN" sz="2000" dirty="0">
                          <a:effectLst/>
                        </a:rPr>
                        <a:t>培训不受地理位置限制</a:t>
                      </a:r>
                      <a:r>
                        <a:rPr lang="en-US" sz="2000" dirty="0">
                          <a:effectLst/>
                        </a:rPr>
                        <a:t>，</a:t>
                      </a:r>
                      <a:r>
                        <a:rPr lang="zh-CN" sz="2000" dirty="0">
                          <a:effectLst/>
                        </a:rPr>
                        <a:t>各地的雇员都能接受培训。</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06455">
                <a:tc>
                  <a:txBody>
                    <a:bodyPr/>
                    <a:lstStyle/>
                    <a:p>
                      <a:pPr>
                        <a:lnSpc>
                          <a:spcPct val="120000"/>
                        </a:lnSpc>
                        <a:spcAft>
                          <a:spcPts val="0"/>
                        </a:spcAft>
                      </a:pPr>
                      <a:r>
                        <a:rPr lang="zh-CN" sz="2000">
                          <a:effectLst/>
                        </a:rPr>
                        <a:t>培训传递速度更快</a:t>
                      </a:r>
                      <a:r>
                        <a:rPr lang="en-US" sz="2000">
                          <a:effectLst/>
                        </a:rPr>
                        <a:t>，</a:t>
                      </a:r>
                      <a:r>
                        <a:rPr lang="zh-CN" sz="2000">
                          <a:effectLst/>
                        </a:rPr>
                        <a:t>并且可以在短时间内面向更多的雇员。</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455766">
                <a:tc>
                  <a:txBody>
                    <a:bodyPr/>
                    <a:lstStyle/>
                    <a:p>
                      <a:pPr>
                        <a:lnSpc>
                          <a:spcPct val="120000"/>
                        </a:lnSpc>
                        <a:spcAft>
                          <a:spcPts val="0"/>
                        </a:spcAft>
                      </a:pPr>
                      <a:r>
                        <a:rPr lang="zh-CN" sz="2000">
                          <a:effectLst/>
                        </a:rPr>
                        <a:t>便于更新。</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1026340">
                <a:tc>
                  <a:txBody>
                    <a:bodyPr/>
                    <a:lstStyle/>
                    <a:p>
                      <a:pPr>
                        <a:lnSpc>
                          <a:spcPct val="120000"/>
                        </a:lnSpc>
                        <a:spcAft>
                          <a:spcPts val="0"/>
                        </a:spcAft>
                      </a:pPr>
                      <a:r>
                        <a:rPr lang="zh-CN" sz="2000">
                          <a:effectLst/>
                        </a:rPr>
                        <a:t>实践、反馈、目标、评估以及其他有利的学习特征可以融入项目。通过多媒体技术</a:t>
                      </a:r>
                      <a:r>
                        <a:rPr lang="en-US" sz="2000">
                          <a:effectLst/>
                        </a:rPr>
                        <a:t>（</a:t>
                      </a:r>
                      <a:r>
                        <a:rPr lang="zh-CN" sz="2000">
                          <a:effectLst/>
                        </a:rPr>
                        <a:t>音频、文本、视频、图片</a:t>
                      </a:r>
                      <a:r>
                        <a:rPr lang="en-US" sz="2000">
                          <a:effectLst/>
                        </a:rPr>
                        <a:t>）</a:t>
                      </a:r>
                      <a:r>
                        <a:rPr lang="zh-CN" sz="2000">
                          <a:effectLst/>
                        </a:rPr>
                        <a:t>的使用和受训者之间的互动交流</a:t>
                      </a:r>
                      <a:r>
                        <a:rPr lang="en-US" sz="2000">
                          <a:effectLst/>
                        </a:rPr>
                        <a:t>，</a:t>
                      </a:r>
                      <a:r>
                        <a:rPr lang="zh-CN" sz="2000">
                          <a:effectLst/>
                        </a:rPr>
                        <a:t>学习得到强化。</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506455">
                <a:tc>
                  <a:txBody>
                    <a:bodyPr/>
                    <a:lstStyle/>
                    <a:p>
                      <a:pPr>
                        <a:lnSpc>
                          <a:spcPct val="120000"/>
                        </a:lnSpc>
                        <a:spcAft>
                          <a:spcPts val="0"/>
                        </a:spcAft>
                      </a:pPr>
                      <a:r>
                        <a:rPr lang="zh-CN" sz="2000">
                          <a:effectLst/>
                        </a:rPr>
                        <a:t>可以减少与培训管理有关的文案工作</a:t>
                      </a:r>
                      <a:r>
                        <a:rPr lang="en-US" sz="2000">
                          <a:effectLst/>
                        </a:rPr>
                        <a:t>（</a:t>
                      </a:r>
                      <a:r>
                        <a:rPr lang="zh-CN" sz="2000">
                          <a:effectLst/>
                        </a:rPr>
                        <a:t>如注册、评价等</a:t>
                      </a:r>
                      <a:r>
                        <a:rPr lang="en-US" sz="2000">
                          <a:effectLst/>
                        </a:rPr>
                        <a:t>）</a:t>
                      </a:r>
                      <a:r>
                        <a:rPr lang="zh-CN" sz="2000">
                          <a:effectLst/>
                        </a:rPr>
                        <a:t>。</a:t>
                      </a:r>
                      <a:endParaRPr lang="zh-CN" sz="20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455766">
                <a:tc>
                  <a:txBody>
                    <a:bodyPr/>
                    <a:lstStyle/>
                    <a:p>
                      <a:pPr>
                        <a:lnSpc>
                          <a:spcPct val="120000"/>
                        </a:lnSpc>
                        <a:spcAft>
                          <a:spcPts val="0"/>
                        </a:spcAft>
                      </a:pPr>
                      <a:r>
                        <a:rPr lang="zh-CN" sz="2000" dirty="0">
                          <a:effectLst/>
                        </a:rPr>
                        <a:t>培训可以将学员和其他学习内容、专家以及同事联系起来。</a:t>
                      </a:r>
                      <a:endParaRPr lang="zh-CN" sz="20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bl>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0"/>
            <a:ext cx="878497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8—4 </a:t>
            </a:r>
            <a:r>
              <a:rPr lang="zh-CN" altLang="zh-CN" b="1" dirty="0">
                <a:latin typeface="华文新魏" panose="02010800040101010101" pitchFamily="2" charset="-122"/>
                <a:ea typeface="华文新魏" panose="02010800040101010101" pitchFamily="2" charset="-122"/>
              </a:rPr>
              <a:t>关于学习有效性的研究成果</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0" y="1196752"/>
          <a:ext cx="9036496" cy="5555843"/>
        </p:xfrm>
        <a:graphic>
          <a:graphicData uri="http://schemas.openxmlformats.org/drawingml/2006/table">
            <a:tbl>
              <a:tblPr firstRow="1" firstCol="1" bandRow="1">
                <a:tableStyleId>{EB9631B5-78F2-41C9-869B-9F39066F8104}</a:tableStyleId>
              </a:tblPr>
              <a:tblGrid>
                <a:gridCol w="9036496">
                  <a:extLst>
                    <a:ext uri="{9D8B030D-6E8A-4147-A177-3AD203B41FA5}">
                      <a16:colId xmlns:a16="http://schemas.microsoft.com/office/drawing/2014/main" val="20000"/>
                    </a:ext>
                  </a:extLst>
                </a:gridCol>
              </a:tblGrid>
              <a:tr h="1025672">
                <a:tc>
                  <a:txBody>
                    <a:bodyPr/>
                    <a:lstStyle/>
                    <a:p>
                      <a:pPr>
                        <a:lnSpc>
                          <a:spcPct val="120000"/>
                        </a:lnSpc>
                        <a:spcAft>
                          <a:spcPts val="0"/>
                        </a:spcAft>
                      </a:pPr>
                      <a:r>
                        <a:rPr lang="en-US" sz="2000" dirty="0">
                          <a:effectLst/>
                        </a:rPr>
                        <a:t>● </a:t>
                      </a:r>
                      <a:r>
                        <a:rPr lang="zh-CN" sz="2000" dirty="0">
                          <a:effectLst/>
                        </a:rPr>
                        <a:t>在教授说明性知识</a:t>
                      </a:r>
                      <a:r>
                        <a:rPr lang="en-US" sz="2000" dirty="0">
                          <a:effectLst/>
                        </a:rPr>
                        <a:t>（</a:t>
                      </a:r>
                      <a:r>
                        <a:rPr lang="zh-CN" sz="2000" dirty="0">
                          <a:effectLst/>
                        </a:rPr>
                        <a:t>使用书面的测试来评估的认知知识</a:t>
                      </a:r>
                      <a:r>
                        <a:rPr lang="en-US" sz="2000" dirty="0">
                          <a:effectLst/>
                        </a:rPr>
                        <a:t>，</a:t>
                      </a:r>
                      <a:r>
                        <a:rPr lang="zh-CN" sz="2000" dirty="0">
                          <a:effectLst/>
                        </a:rPr>
                        <a:t>这种书面测试可以测量受训者是否记得培训过程中讲授的概念</a:t>
                      </a:r>
                      <a:r>
                        <a:rPr lang="en-US" sz="2000" dirty="0">
                          <a:effectLst/>
                        </a:rPr>
                        <a:t>）</a:t>
                      </a:r>
                      <a:r>
                        <a:rPr lang="zh-CN" sz="2000" dirty="0">
                          <a:effectLst/>
                        </a:rPr>
                        <a:t>时</a:t>
                      </a:r>
                      <a:r>
                        <a:rPr lang="en-US" sz="2000" dirty="0">
                          <a:effectLst/>
                        </a:rPr>
                        <a:t>，</a:t>
                      </a:r>
                      <a:r>
                        <a:rPr lang="zh-CN" sz="2000" dirty="0">
                          <a:effectLst/>
                        </a:rPr>
                        <a:t>在线指导比面对面课堂指导更有效。</a:t>
                      </a:r>
                      <a:endParaRPr lang="zh-CN" sz="2000" dirty="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0"/>
                  </a:ext>
                </a:extLst>
              </a:tr>
              <a:tr h="735057">
                <a:tc>
                  <a:txBody>
                    <a:bodyPr/>
                    <a:lstStyle/>
                    <a:p>
                      <a:pPr>
                        <a:lnSpc>
                          <a:spcPct val="120000"/>
                        </a:lnSpc>
                        <a:spcAft>
                          <a:spcPts val="0"/>
                        </a:spcAft>
                      </a:pPr>
                      <a:r>
                        <a:rPr lang="en-US" sz="2000">
                          <a:effectLst/>
                        </a:rPr>
                        <a:t>● </a:t>
                      </a:r>
                      <a:r>
                        <a:rPr lang="zh-CN" sz="2000">
                          <a:effectLst/>
                        </a:rPr>
                        <a:t>基于网络的指导和课堂指导在教授程序性知识</a:t>
                      </a:r>
                      <a:r>
                        <a:rPr lang="en-US" sz="2000">
                          <a:effectLst/>
                        </a:rPr>
                        <a:t>（</a:t>
                      </a:r>
                      <a:r>
                        <a:rPr lang="zh-CN" sz="2000">
                          <a:effectLst/>
                        </a:rPr>
                        <a:t>学习者展现在培训中学到的技能的能力</a:t>
                      </a:r>
                      <a:r>
                        <a:rPr lang="en-US" sz="2000">
                          <a:effectLst/>
                        </a:rPr>
                        <a:t>）</a:t>
                      </a:r>
                      <a:r>
                        <a:rPr lang="zh-CN" sz="2000">
                          <a:effectLst/>
                        </a:rPr>
                        <a:t>时</a:t>
                      </a:r>
                      <a:r>
                        <a:rPr lang="en-US" sz="2000">
                          <a:effectLst/>
                        </a:rPr>
                        <a:t>，</a:t>
                      </a:r>
                      <a:r>
                        <a:rPr lang="zh-CN" sz="2000">
                          <a:effectLst/>
                        </a:rPr>
                        <a:t>一样有效。</a:t>
                      </a:r>
                      <a:endParaRPr lang="zh-CN" sz="200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1"/>
                  </a:ext>
                </a:extLst>
              </a:tr>
              <a:tr h="506125">
                <a:tc>
                  <a:txBody>
                    <a:bodyPr/>
                    <a:lstStyle/>
                    <a:p>
                      <a:pPr>
                        <a:lnSpc>
                          <a:spcPct val="120000"/>
                        </a:lnSpc>
                        <a:spcAft>
                          <a:spcPts val="0"/>
                        </a:spcAft>
                      </a:pPr>
                      <a:r>
                        <a:rPr lang="en-US" sz="2000">
                          <a:effectLst/>
                        </a:rPr>
                        <a:t>● </a:t>
                      </a:r>
                      <a:r>
                        <a:rPr lang="zh-CN" sz="2000">
                          <a:effectLst/>
                        </a:rPr>
                        <a:t>学习者对基于网络的指导和课堂指导一样满意。</a:t>
                      </a:r>
                      <a:endParaRPr lang="zh-CN" sz="200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2"/>
                  </a:ext>
                </a:extLst>
              </a:tr>
              <a:tr h="1025672">
                <a:tc>
                  <a:txBody>
                    <a:bodyPr/>
                    <a:lstStyle/>
                    <a:p>
                      <a:pPr>
                        <a:lnSpc>
                          <a:spcPct val="120000"/>
                        </a:lnSpc>
                        <a:spcAft>
                          <a:spcPts val="0"/>
                        </a:spcAft>
                      </a:pPr>
                      <a:r>
                        <a:rPr lang="en-US" sz="2000">
                          <a:effectLst/>
                        </a:rPr>
                        <a:t>● </a:t>
                      </a:r>
                      <a:r>
                        <a:rPr lang="zh-CN" sz="2000">
                          <a:effectLst/>
                        </a:rPr>
                        <a:t>基于网络的指导在以下情况下可能更有效</a:t>
                      </a:r>
                      <a:r>
                        <a:rPr lang="en-US" sz="2000">
                          <a:effectLst/>
                        </a:rPr>
                        <a:t>：（1）</a:t>
                      </a:r>
                      <a:r>
                        <a:rPr lang="zh-CN" sz="2000">
                          <a:effectLst/>
                        </a:rPr>
                        <a:t>学习者可以控制培训内容、顺序和节奏</a:t>
                      </a:r>
                      <a:r>
                        <a:rPr lang="en-US" sz="2000">
                          <a:effectLst/>
                        </a:rPr>
                        <a:t>；（2）</a:t>
                      </a:r>
                      <a:r>
                        <a:rPr lang="zh-CN" sz="2000">
                          <a:effectLst/>
                        </a:rPr>
                        <a:t>用时较长的培训课程</a:t>
                      </a:r>
                      <a:r>
                        <a:rPr lang="en-US" sz="2000">
                          <a:effectLst/>
                        </a:rPr>
                        <a:t>；（3）</a:t>
                      </a:r>
                      <a:r>
                        <a:rPr lang="zh-CN" sz="2000">
                          <a:effectLst/>
                        </a:rPr>
                        <a:t>学习者能够实践培训内容并收到反馈。</a:t>
                      </a:r>
                      <a:endParaRPr lang="zh-CN" sz="200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3"/>
                  </a:ext>
                </a:extLst>
              </a:tr>
              <a:tr h="1025672">
                <a:tc>
                  <a:txBody>
                    <a:bodyPr/>
                    <a:lstStyle/>
                    <a:p>
                      <a:pPr>
                        <a:lnSpc>
                          <a:spcPct val="120000"/>
                        </a:lnSpc>
                        <a:spcAft>
                          <a:spcPts val="0"/>
                        </a:spcAft>
                      </a:pPr>
                      <a:r>
                        <a:rPr lang="en-US" sz="2000" dirty="0">
                          <a:effectLst/>
                        </a:rPr>
                        <a:t>● </a:t>
                      </a:r>
                      <a:r>
                        <a:rPr lang="zh-CN" sz="2000" dirty="0">
                          <a:effectLst/>
                        </a:rPr>
                        <a:t>基于网络的指导和课堂指导在使用类似的指导方法</a:t>
                      </a:r>
                      <a:r>
                        <a:rPr lang="en-US" sz="2000" dirty="0">
                          <a:effectLst/>
                        </a:rPr>
                        <a:t>（</a:t>
                      </a:r>
                      <a:r>
                        <a:rPr lang="zh-CN" sz="2000" dirty="0">
                          <a:effectLst/>
                        </a:rPr>
                        <a:t>例如</a:t>
                      </a:r>
                      <a:r>
                        <a:rPr lang="en-US" sz="2000" dirty="0">
                          <a:effectLst/>
                        </a:rPr>
                        <a:t>，</a:t>
                      </a:r>
                      <a:r>
                        <a:rPr lang="zh-CN" sz="2000" dirty="0">
                          <a:effectLst/>
                        </a:rPr>
                        <a:t>两种指导都使用视频、实践任务和学习测试</a:t>
                      </a:r>
                      <a:r>
                        <a:rPr lang="en-US" sz="2000" dirty="0">
                          <a:effectLst/>
                        </a:rPr>
                        <a:t>）</a:t>
                      </a:r>
                      <a:r>
                        <a:rPr lang="zh-CN" sz="2000" dirty="0">
                          <a:effectLst/>
                        </a:rPr>
                        <a:t>时</a:t>
                      </a:r>
                      <a:r>
                        <a:rPr lang="en-US" sz="2000" dirty="0">
                          <a:effectLst/>
                        </a:rPr>
                        <a:t>，</a:t>
                      </a:r>
                      <a:r>
                        <a:rPr lang="zh-CN" sz="2000" dirty="0">
                          <a:effectLst/>
                        </a:rPr>
                        <a:t>一样有效。</a:t>
                      </a:r>
                      <a:endParaRPr lang="zh-CN" sz="2000" dirty="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4"/>
                  </a:ext>
                </a:extLst>
              </a:tr>
              <a:tr h="701220">
                <a:tc>
                  <a:txBody>
                    <a:bodyPr/>
                    <a:lstStyle/>
                    <a:p>
                      <a:pPr>
                        <a:lnSpc>
                          <a:spcPct val="120000"/>
                        </a:lnSpc>
                        <a:spcAft>
                          <a:spcPts val="0"/>
                        </a:spcAft>
                      </a:pPr>
                      <a:r>
                        <a:rPr lang="en-US" sz="2000">
                          <a:effectLst/>
                        </a:rPr>
                        <a:t>● </a:t>
                      </a:r>
                      <a:r>
                        <a:rPr lang="zh-CN" sz="2000">
                          <a:effectLst/>
                        </a:rPr>
                        <a:t>从在线学习中学到最多内容的雇员是那些完成较多实践内容并花费更多时间完成培训的人。</a:t>
                      </a:r>
                      <a:endParaRPr lang="zh-CN" sz="200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5"/>
                  </a:ext>
                </a:extLst>
              </a:tr>
              <a:tr h="506125">
                <a:tc>
                  <a:txBody>
                    <a:bodyPr/>
                    <a:lstStyle/>
                    <a:p>
                      <a:pPr>
                        <a:lnSpc>
                          <a:spcPct val="120000"/>
                        </a:lnSpc>
                        <a:spcAft>
                          <a:spcPts val="0"/>
                        </a:spcAft>
                      </a:pPr>
                      <a:r>
                        <a:rPr lang="en-US" sz="2000" dirty="0">
                          <a:effectLst/>
                        </a:rPr>
                        <a:t>● </a:t>
                      </a:r>
                      <a:r>
                        <a:rPr lang="zh-CN" sz="2000" dirty="0">
                          <a:effectLst/>
                        </a:rPr>
                        <a:t>在线培训并非对所有的学习者都有效</a:t>
                      </a:r>
                      <a:r>
                        <a:rPr lang="en-US" sz="2000" dirty="0">
                          <a:effectLst/>
                        </a:rPr>
                        <a:t>，</a:t>
                      </a:r>
                      <a:r>
                        <a:rPr lang="zh-CN" sz="2000" dirty="0">
                          <a:effectLst/>
                        </a:rPr>
                        <a:t>尤其是那些计算机应用能力较差的人。</a:t>
                      </a:r>
                      <a:endParaRPr lang="zh-CN" sz="2000" dirty="0">
                        <a:solidFill>
                          <a:srgbClr val="002060"/>
                        </a:solidFill>
                        <a:effectLst/>
                        <a:latin typeface="+mn-ea"/>
                        <a:ea typeface="+mn-ea"/>
                        <a:cs typeface="Times New Roman" panose="02020603050405020304"/>
                      </a:endParaRPr>
                    </a:p>
                  </a:txBody>
                  <a:tcPr marL="66675" marR="66675"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内容占位符 3"/>
          <p:cNvGraphicFramePr>
            <a:graphicFrameLocks noGrp="1"/>
          </p:cNvGraphicFramePr>
          <p:nvPr>
            <p:ph sz="quarter" idx="1"/>
          </p:nvPr>
        </p:nvGraphicFramePr>
        <p:xfrm>
          <a:off x="2339752" y="10666"/>
          <a:ext cx="6688134" cy="6888049"/>
        </p:xfrm>
        <a:graphic>
          <a:graphicData uri="http://schemas.openxmlformats.org/drawingml/2006/table">
            <a:tbl>
              <a:tblPr firstRow="1" firstCol="1" bandRow="1">
                <a:tableStyleId>{93296810-A885-4BE3-A3E7-6D5BEEA58F35}</a:tableStyleId>
              </a:tblPr>
              <a:tblGrid>
                <a:gridCol w="3316432">
                  <a:extLst>
                    <a:ext uri="{9D8B030D-6E8A-4147-A177-3AD203B41FA5}">
                      <a16:colId xmlns:a16="http://schemas.microsoft.com/office/drawing/2014/main" val="20000"/>
                    </a:ext>
                  </a:extLst>
                </a:gridCol>
                <a:gridCol w="3371702">
                  <a:extLst>
                    <a:ext uri="{9D8B030D-6E8A-4147-A177-3AD203B41FA5}">
                      <a16:colId xmlns:a16="http://schemas.microsoft.com/office/drawing/2014/main" val="20001"/>
                    </a:ext>
                  </a:extLst>
                </a:gridCol>
              </a:tblGrid>
              <a:tr h="520957">
                <a:tc rowSpan="14">
                  <a:txBody>
                    <a:bodyPr/>
                    <a:lstStyle/>
                    <a:p>
                      <a:pPr algn="ctr">
                        <a:lnSpc>
                          <a:spcPct val="110000"/>
                        </a:lnSpc>
                        <a:spcAft>
                          <a:spcPts val="0"/>
                        </a:spcAft>
                      </a:pPr>
                      <a:r>
                        <a:rPr lang="zh-CN" sz="2800" dirty="0">
                          <a:effectLst/>
                        </a:rPr>
                        <a:t>创造一个积极的</a:t>
                      </a:r>
                    </a:p>
                    <a:p>
                      <a:pPr algn="ctr">
                        <a:lnSpc>
                          <a:spcPct val="110000"/>
                        </a:lnSpc>
                        <a:spcAft>
                          <a:spcPts val="0"/>
                        </a:spcAft>
                      </a:pPr>
                      <a:r>
                        <a:rPr lang="zh-CN" sz="2800" dirty="0">
                          <a:effectLst/>
                        </a:rPr>
                        <a:t>学习体验</a:t>
                      </a:r>
                      <a:endParaRPr lang="zh-CN" sz="2800" dirty="0">
                        <a:solidFill>
                          <a:srgbClr val="00206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200">
                          <a:effectLst/>
                        </a:rPr>
                        <a:t>结合学习原则</a:t>
                      </a:r>
                      <a:r>
                        <a:rPr lang="en-US" sz="1200">
                          <a:effectLst/>
                        </a:rPr>
                        <a:t>（</a:t>
                      </a:r>
                      <a:r>
                        <a:rPr lang="zh-CN" sz="1200">
                          <a:effectLst/>
                        </a:rPr>
                        <a:t>实践、反馈、有意义的材料、吸引学员主动参与、激发多种感官兴趣</a:t>
                      </a:r>
                      <a:r>
                        <a:rPr lang="en-US" sz="1200">
                          <a:effectLst/>
                        </a:rPr>
                        <a:t>）</a:t>
                      </a:r>
                      <a:r>
                        <a:rPr lang="zh-CN" sz="1200">
                          <a:effectLst/>
                        </a:rPr>
                        <a:t>。</a:t>
                      </a:r>
                      <a:endParaRPr lang="zh-CN" sz="120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0"/>
                  </a:ext>
                </a:extLst>
              </a:tr>
              <a:tr h="520957">
                <a:tc vMerge="1">
                  <a:txBody>
                    <a:bodyPr/>
                    <a:lstStyle/>
                    <a:p>
                      <a:endParaRPr lang="zh-CN"/>
                    </a:p>
                  </a:txBody>
                  <a:tcPr/>
                </a:tc>
                <a:tc>
                  <a:txBody>
                    <a:bodyPr/>
                    <a:lstStyle/>
                    <a:p>
                      <a:pPr>
                        <a:lnSpc>
                          <a:spcPct val="110000"/>
                        </a:lnSpc>
                        <a:spcAft>
                          <a:spcPts val="0"/>
                        </a:spcAft>
                      </a:pPr>
                      <a:r>
                        <a:rPr lang="zh-CN" sz="1400">
                          <a:effectLst/>
                        </a:rPr>
                        <a:t>设计适合特定网络带宽的课程</a:t>
                      </a:r>
                      <a:r>
                        <a:rPr lang="en-US" sz="1400">
                          <a:effectLst/>
                        </a:rPr>
                        <a:t>（</a:t>
                      </a:r>
                      <a:r>
                        <a:rPr lang="zh-CN" sz="1400">
                          <a:effectLst/>
                        </a:rPr>
                        <a:t>或者增加可用带宽来适应课程需要</a:t>
                      </a:r>
                      <a:r>
                        <a:rPr lang="en-US" sz="1400">
                          <a:effectLst/>
                        </a:rPr>
                        <a:t>）</a:t>
                      </a:r>
                      <a:r>
                        <a:rPr lang="zh-CN" sz="1400">
                          <a:effectLst/>
                        </a:rPr>
                        <a:t>。</a:t>
                      </a:r>
                      <a:endParaRPr lang="zh-CN" sz="140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1"/>
                  </a:ext>
                </a:extLst>
              </a:tr>
              <a:tr h="260478">
                <a:tc vMerge="1">
                  <a:txBody>
                    <a:bodyPr/>
                    <a:lstStyle/>
                    <a:p>
                      <a:endParaRPr lang="zh-CN"/>
                    </a:p>
                  </a:txBody>
                  <a:tcPr/>
                </a:tc>
                <a:tc>
                  <a:txBody>
                    <a:bodyPr/>
                    <a:lstStyle/>
                    <a:p>
                      <a:pPr>
                        <a:lnSpc>
                          <a:spcPct val="110000"/>
                        </a:lnSpc>
                        <a:spcAft>
                          <a:spcPts val="0"/>
                        </a:spcAft>
                      </a:pPr>
                      <a:r>
                        <a:rPr lang="zh-CN" sz="1400">
                          <a:effectLst/>
                        </a:rPr>
                        <a:t>使用游戏和仿真模拟</a:t>
                      </a:r>
                      <a:r>
                        <a:rPr lang="en-US" sz="1400">
                          <a:effectLst/>
                        </a:rPr>
                        <a:t>，</a:t>
                      </a:r>
                      <a:r>
                        <a:rPr lang="zh-CN" sz="1400">
                          <a:effectLst/>
                        </a:rPr>
                        <a:t>以增强学员的兴趣。</a:t>
                      </a:r>
                      <a:endParaRPr lang="zh-CN" sz="140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2"/>
                  </a:ext>
                </a:extLst>
              </a:tr>
              <a:tr h="260478">
                <a:tc vMerge="1">
                  <a:txBody>
                    <a:bodyPr/>
                    <a:lstStyle/>
                    <a:p>
                      <a:endParaRPr lang="zh-CN"/>
                    </a:p>
                  </a:txBody>
                  <a:tcPr/>
                </a:tc>
                <a:tc>
                  <a:txBody>
                    <a:bodyPr/>
                    <a:lstStyle/>
                    <a:p>
                      <a:pPr>
                        <a:lnSpc>
                          <a:spcPct val="110000"/>
                        </a:lnSpc>
                        <a:spcAft>
                          <a:spcPts val="0"/>
                        </a:spcAft>
                      </a:pPr>
                      <a:r>
                        <a:rPr lang="zh-CN" sz="1400">
                          <a:effectLst/>
                        </a:rPr>
                        <a:t>合理组织学习材料。</a:t>
                      </a:r>
                      <a:endParaRPr lang="zh-CN" sz="140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3"/>
                  </a:ext>
                </a:extLst>
              </a:tr>
              <a:tr h="520957">
                <a:tc vMerge="1">
                  <a:txBody>
                    <a:bodyPr/>
                    <a:lstStyle/>
                    <a:p>
                      <a:endParaRPr lang="zh-CN"/>
                    </a:p>
                  </a:txBody>
                  <a:tcPr/>
                </a:tc>
                <a:tc>
                  <a:txBody>
                    <a:bodyPr/>
                    <a:lstStyle/>
                    <a:p>
                      <a:pPr>
                        <a:lnSpc>
                          <a:spcPct val="110000"/>
                        </a:lnSpc>
                        <a:spcAft>
                          <a:spcPts val="0"/>
                        </a:spcAft>
                      </a:pPr>
                      <a:r>
                        <a:rPr lang="zh-CN" sz="1400" dirty="0">
                          <a:effectLst/>
                        </a:rPr>
                        <a:t>允许受训者相互之间以及受训者与培训者、专家与指导者之间的交流与协作。</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4"/>
                  </a:ext>
                </a:extLst>
              </a:tr>
              <a:tr h="781435">
                <a:tc vMerge="1">
                  <a:txBody>
                    <a:bodyPr/>
                    <a:lstStyle/>
                    <a:p>
                      <a:endParaRPr lang="zh-CN"/>
                    </a:p>
                  </a:txBody>
                  <a:tcPr/>
                </a:tc>
                <a:tc>
                  <a:txBody>
                    <a:bodyPr/>
                    <a:lstStyle/>
                    <a:p>
                      <a:pPr>
                        <a:lnSpc>
                          <a:spcPct val="110000"/>
                        </a:lnSpc>
                        <a:spcAft>
                          <a:spcPts val="0"/>
                        </a:spcAft>
                      </a:pPr>
                      <a:r>
                        <a:rPr lang="zh-CN" sz="1400" dirty="0">
                          <a:effectLst/>
                        </a:rPr>
                        <a:t>开发用户友好型的培训项目</a:t>
                      </a:r>
                      <a:r>
                        <a:rPr lang="en-US" sz="1400" dirty="0">
                          <a:effectLst/>
                        </a:rPr>
                        <a:t>：</a:t>
                      </a:r>
                      <a:r>
                        <a:rPr lang="zh-CN" sz="1400" dirty="0">
                          <a:effectLst/>
                        </a:rPr>
                        <a:t>缩短学习模块的用时</a:t>
                      </a:r>
                      <a:r>
                        <a:rPr lang="en-US" sz="1400" dirty="0">
                          <a:effectLst/>
                        </a:rPr>
                        <a:t>，</a:t>
                      </a:r>
                      <a:r>
                        <a:rPr lang="zh-CN" sz="1400" dirty="0">
                          <a:effectLst/>
                        </a:rPr>
                        <a:t>学习内容不能超过受训者负荷</a:t>
                      </a:r>
                      <a:r>
                        <a:rPr lang="en-US" sz="1400" dirty="0">
                          <a:effectLst/>
                        </a:rPr>
                        <a:t>，</a:t>
                      </a:r>
                      <a:r>
                        <a:rPr lang="zh-CN" sz="1400" dirty="0">
                          <a:effectLst/>
                        </a:rPr>
                        <a:t>网页不能产生歧义。</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5"/>
                  </a:ext>
                </a:extLst>
              </a:tr>
              <a:tr h="260478">
                <a:tc vMerge="1">
                  <a:txBody>
                    <a:bodyPr/>
                    <a:lstStyle/>
                    <a:p>
                      <a:endParaRPr lang="zh-CN"/>
                    </a:p>
                  </a:txBody>
                  <a:tcPr/>
                </a:tc>
                <a:tc>
                  <a:txBody>
                    <a:bodyPr/>
                    <a:lstStyle/>
                    <a:p>
                      <a:pPr>
                        <a:lnSpc>
                          <a:spcPct val="110000"/>
                        </a:lnSpc>
                        <a:spcAft>
                          <a:spcPts val="0"/>
                        </a:spcAft>
                      </a:pPr>
                      <a:r>
                        <a:rPr lang="zh-CN" sz="1400" dirty="0">
                          <a:effectLst/>
                        </a:rPr>
                        <a:t>为完成培训的雇员提供激励。</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6"/>
                  </a:ext>
                </a:extLst>
              </a:tr>
              <a:tr h="260478">
                <a:tc vMerge="1">
                  <a:txBody>
                    <a:bodyPr/>
                    <a:lstStyle/>
                    <a:p>
                      <a:endParaRPr lang="zh-CN"/>
                    </a:p>
                  </a:txBody>
                  <a:tcPr/>
                </a:tc>
                <a:tc>
                  <a:txBody>
                    <a:bodyPr/>
                    <a:lstStyle/>
                    <a:p>
                      <a:pPr>
                        <a:lnSpc>
                          <a:spcPct val="110000"/>
                        </a:lnSpc>
                        <a:spcAft>
                          <a:spcPts val="0"/>
                        </a:spcAft>
                      </a:pPr>
                      <a:r>
                        <a:rPr lang="zh-CN" sz="1400" dirty="0">
                          <a:effectLst/>
                        </a:rPr>
                        <a:t>保持每个指导阶段是独立的。</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7"/>
                  </a:ext>
                </a:extLst>
              </a:tr>
              <a:tr h="260478">
                <a:tc vMerge="1">
                  <a:txBody>
                    <a:bodyPr/>
                    <a:lstStyle/>
                    <a:p>
                      <a:endParaRPr lang="zh-CN"/>
                    </a:p>
                  </a:txBody>
                  <a:tcPr/>
                </a:tc>
                <a:tc>
                  <a:txBody>
                    <a:bodyPr/>
                    <a:lstStyle/>
                    <a:p>
                      <a:pPr>
                        <a:lnSpc>
                          <a:spcPct val="110000"/>
                        </a:lnSpc>
                        <a:spcAft>
                          <a:spcPts val="0"/>
                        </a:spcAft>
                      </a:pPr>
                      <a:r>
                        <a:rPr lang="zh-CN" sz="1400" dirty="0">
                          <a:effectLst/>
                        </a:rPr>
                        <a:t>充实培训模块。</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8"/>
                  </a:ext>
                </a:extLst>
              </a:tr>
              <a:tr h="260478">
                <a:tc vMerge="1">
                  <a:txBody>
                    <a:bodyPr/>
                    <a:lstStyle/>
                    <a:p>
                      <a:endParaRPr lang="zh-CN"/>
                    </a:p>
                  </a:txBody>
                  <a:tcPr/>
                </a:tc>
                <a:tc>
                  <a:txBody>
                    <a:bodyPr/>
                    <a:lstStyle/>
                    <a:p>
                      <a:pPr>
                        <a:lnSpc>
                          <a:spcPct val="110000"/>
                        </a:lnSpc>
                        <a:spcAft>
                          <a:spcPts val="0"/>
                        </a:spcAft>
                      </a:pPr>
                      <a:r>
                        <a:rPr lang="zh-CN" sz="1400" dirty="0">
                          <a:effectLst/>
                        </a:rPr>
                        <a:t>在两个指导阶段之间设置平稳的过渡。</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09"/>
                  </a:ext>
                </a:extLst>
              </a:tr>
              <a:tr h="520957">
                <a:tc vMerge="1">
                  <a:txBody>
                    <a:bodyPr/>
                    <a:lstStyle/>
                    <a:p>
                      <a:endParaRPr lang="zh-CN"/>
                    </a:p>
                  </a:txBody>
                  <a:tcPr/>
                </a:tc>
                <a:tc>
                  <a:txBody>
                    <a:bodyPr/>
                    <a:lstStyle/>
                    <a:p>
                      <a:pPr>
                        <a:lnSpc>
                          <a:spcPct val="110000"/>
                        </a:lnSpc>
                        <a:spcAft>
                          <a:spcPts val="0"/>
                        </a:spcAft>
                      </a:pPr>
                      <a:r>
                        <a:rPr lang="zh-CN" sz="1400" dirty="0">
                          <a:effectLst/>
                        </a:rPr>
                        <a:t>任何音频、视频或动画都应该对学习者有用</a:t>
                      </a:r>
                      <a:r>
                        <a:rPr lang="en-US" sz="1400" dirty="0">
                          <a:effectLst/>
                        </a:rPr>
                        <a:t>，</a:t>
                      </a:r>
                      <a:r>
                        <a:rPr lang="zh-CN" sz="1400" dirty="0">
                          <a:effectLst/>
                        </a:rPr>
                        <a:t>否则是一种时间和带宽的浪费。</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10"/>
                  </a:ext>
                </a:extLst>
              </a:tr>
              <a:tr h="1000177">
                <a:tc vMerge="1">
                  <a:txBody>
                    <a:bodyPr/>
                    <a:lstStyle/>
                    <a:p>
                      <a:endParaRPr lang="zh-CN"/>
                    </a:p>
                  </a:txBody>
                  <a:tcPr/>
                </a:tc>
                <a:tc>
                  <a:txBody>
                    <a:bodyPr/>
                    <a:lstStyle/>
                    <a:p>
                      <a:pPr>
                        <a:lnSpc>
                          <a:spcPct val="110000"/>
                        </a:lnSpc>
                        <a:spcAft>
                          <a:spcPts val="0"/>
                        </a:spcAft>
                      </a:pPr>
                      <a:r>
                        <a:rPr lang="zh-CN" sz="1400" dirty="0">
                          <a:effectLst/>
                        </a:rPr>
                        <a:t>为开发者或生产者提供清楚的规格说明</a:t>
                      </a:r>
                      <a:r>
                        <a:rPr lang="en-US" sz="1400" dirty="0">
                          <a:effectLst/>
                        </a:rPr>
                        <a:t>，</a:t>
                      </a:r>
                      <a:r>
                        <a:rPr lang="zh-CN" sz="1400" dirty="0">
                          <a:effectLst/>
                        </a:rPr>
                        <a:t>包括要求的文件格式、文件大小的最大值、窗口和图像尺寸、导航栏、屏幕显示字体和可用的网络带宽。</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11"/>
                  </a:ext>
                </a:extLst>
              </a:tr>
              <a:tr h="781435">
                <a:tc vMerge="1">
                  <a:txBody>
                    <a:bodyPr/>
                    <a:lstStyle/>
                    <a:p>
                      <a:endParaRPr lang="zh-CN"/>
                    </a:p>
                  </a:txBody>
                  <a:tcPr/>
                </a:tc>
                <a:tc>
                  <a:txBody>
                    <a:bodyPr/>
                    <a:lstStyle/>
                    <a:p>
                      <a:pPr>
                        <a:lnSpc>
                          <a:spcPct val="110000"/>
                        </a:lnSpc>
                        <a:spcAft>
                          <a:spcPts val="0"/>
                        </a:spcAft>
                      </a:pPr>
                      <a:r>
                        <a:rPr lang="zh-CN" sz="1400" dirty="0">
                          <a:effectLst/>
                        </a:rPr>
                        <a:t>为指导性设计者和写作者提供清晰的指南</a:t>
                      </a:r>
                      <a:r>
                        <a:rPr lang="en-US" sz="1400" dirty="0">
                          <a:effectLst/>
                        </a:rPr>
                        <a:t>，</a:t>
                      </a:r>
                      <a:r>
                        <a:rPr lang="zh-CN" sz="1400" dirty="0">
                          <a:effectLst/>
                        </a:rPr>
                        <a:t>包括每页演示文稿最多写多少字、共包括多少互动练习以及哪个练习最适合培训内容。</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12"/>
                  </a:ext>
                </a:extLst>
              </a:tr>
              <a:tr h="520957">
                <a:tc vMerge="1">
                  <a:txBody>
                    <a:bodyPr/>
                    <a:lstStyle/>
                    <a:p>
                      <a:endParaRPr lang="zh-CN"/>
                    </a:p>
                  </a:txBody>
                  <a:tcPr/>
                </a:tc>
                <a:tc>
                  <a:txBody>
                    <a:bodyPr/>
                    <a:lstStyle/>
                    <a:p>
                      <a:pPr>
                        <a:lnSpc>
                          <a:spcPct val="110000"/>
                        </a:lnSpc>
                        <a:spcAft>
                          <a:spcPts val="0"/>
                        </a:spcAft>
                      </a:pPr>
                      <a:r>
                        <a:rPr lang="zh-CN" sz="1400" dirty="0">
                          <a:effectLst/>
                        </a:rPr>
                        <a:t>在大规模开展在线学习前</a:t>
                      </a:r>
                      <a:r>
                        <a:rPr lang="en-US" sz="1400" dirty="0">
                          <a:effectLst/>
                        </a:rPr>
                        <a:t>，</a:t>
                      </a:r>
                      <a:r>
                        <a:rPr lang="zh-CN" sz="1400" dirty="0">
                          <a:effectLst/>
                        </a:rPr>
                        <a:t>进行一次正规的评估</a:t>
                      </a:r>
                      <a:r>
                        <a:rPr lang="en-US" sz="1400" dirty="0">
                          <a:effectLst/>
                        </a:rPr>
                        <a:t>（</a:t>
                      </a:r>
                      <a:r>
                        <a:rPr lang="zh-CN" sz="1400" dirty="0">
                          <a:effectLst/>
                        </a:rPr>
                        <a:t>试验性测试</a:t>
                      </a:r>
                      <a:r>
                        <a:rPr lang="en-US" sz="1400" dirty="0">
                          <a:effectLst/>
                        </a:rPr>
                        <a:t>）</a:t>
                      </a:r>
                      <a:r>
                        <a:rPr lang="zh-CN" sz="1400" dirty="0">
                          <a:effectLst/>
                        </a:rPr>
                        <a:t>。</a:t>
                      </a:r>
                      <a:endParaRPr lang="zh-CN" sz="1400" dirty="0">
                        <a:solidFill>
                          <a:srgbClr val="002060"/>
                        </a:solidFill>
                        <a:effectLst/>
                        <a:latin typeface="+mn-ea"/>
                        <a:ea typeface="+mn-ea"/>
                        <a:cs typeface="Times New Roman" panose="02020603050405020304"/>
                      </a:endParaRPr>
                    </a:p>
                  </a:txBody>
                  <a:tcPr marL="53578" marR="53578" marT="0" marB="0" anchor="ctr"/>
                </a:tc>
                <a:extLst>
                  <a:ext uri="{0D108BD9-81ED-4DB2-BD59-A6C34878D82A}">
                    <a16:rowId xmlns:a16="http://schemas.microsoft.com/office/drawing/2014/main" val="10013"/>
                  </a:ext>
                </a:extLst>
              </a:tr>
            </a:tbl>
          </a:graphicData>
        </a:graphic>
      </p:graphicFrame>
      <p:sp>
        <p:nvSpPr>
          <p:cNvPr id="6" name="TextBox 5"/>
          <p:cNvSpPr txBox="1"/>
          <p:nvPr/>
        </p:nvSpPr>
        <p:spPr>
          <a:xfrm>
            <a:off x="323528" y="476672"/>
            <a:ext cx="1872208" cy="3170099"/>
          </a:xfrm>
          <a:prstGeom prst="rect">
            <a:avLst/>
          </a:prstGeom>
          <a:noFill/>
        </p:spPr>
        <p:txBody>
          <a:bodyPr wrap="square" rtlCol="0">
            <a:spAutoFit/>
          </a:bodyPr>
          <a:lstStyle/>
          <a:p>
            <a:r>
              <a:rPr lang="zh-CN" altLang="zh-CN" sz="4000" b="1" dirty="0">
                <a:latin typeface="华文新魏" panose="02010800040101010101" pitchFamily="2" charset="-122"/>
                <a:ea typeface="华文新魏" panose="02010800040101010101" pitchFamily="2" charset="-122"/>
              </a:rPr>
              <a:t>表</a:t>
            </a:r>
            <a:r>
              <a:rPr lang="en-US" altLang="zh-CN" sz="4000" b="1" dirty="0">
                <a:latin typeface="华文新魏" panose="02010800040101010101" pitchFamily="2" charset="-122"/>
                <a:ea typeface="华文新魏" panose="02010800040101010101" pitchFamily="2" charset="-122"/>
              </a:rPr>
              <a:t>8—5</a:t>
            </a:r>
            <a:r>
              <a:rPr lang="zh-CN" altLang="zh-CN" sz="4000" b="1" dirty="0">
                <a:latin typeface="华文新魏" panose="02010800040101010101" pitchFamily="2" charset="-122"/>
                <a:ea typeface="华文新魏" panose="02010800040101010101" pitchFamily="2" charset="-122"/>
              </a:rPr>
              <a:t>开展有效的在线学习的技巧</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表格 4"/>
          <p:cNvGraphicFramePr>
            <a:graphicFrameLocks noGrp="1"/>
          </p:cNvGraphicFramePr>
          <p:nvPr/>
        </p:nvGraphicFramePr>
        <p:xfrm>
          <a:off x="2771800" y="188638"/>
          <a:ext cx="6372200" cy="6700855"/>
        </p:xfrm>
        <a:graphic>
          <a:graphicData uri="http://schemas.openxmlformats.org/drawingml/2006/table">
            <a:tbl>
              <a:tblPr firstRow="1" firstCol="1" bandRow="1">
                <a:tableStyleId>{93296810-A885-4BE3-A3E7-6D5BEEA58F35}</a:tableStyleId>
              </a:tblPr>
              <a:tblGrid>
                <a:gridCol w="3186100">
                  <a:extLst>
                    <a:ext uri="{9D8B030D-6E8A-4147-A177-3AD203B41FA5}">
                      <a16:colId xmlns:a16="http://schemas.microsoft.com/office/drawing/2014/main" val="20000"/>
                    </a:ext>
                  </a:extLst>
                </a:gridCol>
                <a:gridCol w="3186100">
                  <a:extLst>
                    <a:ext uri="{9D8B030D-6E8A-4147-A177-3AD203B41FA5}">
                      <a16:colId xmlns:a16="http://schemas.microsoft.com/office/drawing/2014/main" val="20001"/>
                    </a:ext>
                  </a:extLst>
                </a:gridCol>
              </a:tblGrid>
              <a:tr h="767416">
                <a:tc rowSpan="6">
                  <a:txBody>
                    <a:bodyPr/>
                    <a:lstStyle/>
                    <a:p>
                      <a:pPr algn="ctr">
                        <a:lnSpc>
                          <a:spcPct val="110000"/>
                        </a:lnSpc>
                        <a:spcAft>
                          <a:spcPts val="0"/>
                        </a:spcAft>
                      </a:pPr>
                      <a:r>
                        <a:rPr lang="zh-CN" sz="3200" dirty="0">
                          <a:effectLst/>
                        </a:rPr>
                        <a:t>需求评估</a:t>
                      </a:r>
                      <a:endParaRPr lang="zh-CN" sz="320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a:effectLst/>
                        </a:rPr>
                        <a:t>确认在线学习和企业经营需求之间的联系。</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767416">
                <a:tc vMerge="1">
                  <a:txBody>
                    <a:bodyPr/>
                    <a:lstStyle/>
                    <a:p>
                      <a:endParaRPr lang="zh-CN"/>
                    </a:p>
                  </a:txBody>
                  <a:tcPr/>
                </a:tc>
                <a:tc>
                  <a:txBody>
                    <a:bodyPr/>
                    <a:lstStyle/>
                    <a:p>
                      <a:pPr>
                        <a:lnSpc>
                          <a:spcPct val="110000"/>
                        </a:lnSpc>
                        <a:spcAft>
                          <a:spcPts val="0"/>
                        </a:spcAft>
                      </a:pPr>
                      <a:r>
                        <a:rPr lang="zh-CN" sz="1600">
                          <a:effectLst/>
                        </a:rPr>
                        <a:t>说服管理层投资。</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767416">
                <a:tc vMerge="1">
                  <a:txBody>
                    <a:bodyPr/>
                    <a:lstStyle/>
                    <a:p>
                      <a:endParaRPr lang="zh-CN"/>
                    </a:p>
                  </a:txBody>
                  <a:tcPr/>
                </a:tc>
                <a:tc>
                  <a:txBody>
                    <a:bodyPr/>
                    <a:lstStyle/>
                    <a:p>
                      <a:pPr>
                        <a:lnSpc>
                          <a:spcPct val="110000"/>
                        </a:lnSpc>
                        <a:spcAft>
                          <a:spcPts val="0"/>
                        </a:spcAft>
                      </a:pPr>
                      <a:r>
                        <a:rPr lang="zh-CN" sz="1600">
                          <a:effectLst/>
                        </a:rPr>
                        <a:t>确保雇员有机会利用技术和技术支持。</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767416">
                <a:tc vMerge="1">
                  <a:txBody>
                    <a:bodyPr/>
                    <a:lstStyle/>
                    <a:p>
                      <a:endParaRPr lang="zh-CN"/>
                    </a:p>
                  </a:txBody>
                  <a:tcPr/>
                </a:tc>
                <a:tc>
                  <a:txBody>
                    <a:bodyPr/>
                    <a:lstStyle/>
                    <a:p>
                      <a:pPr>
                        <a:lnSpc>
                          <a:spcPct val="110000"/>
                        </a:lnSpc>
                        <a:spcAft>
                          <a:spcPts val="0"/>
                        </a:spcAft>
                      </a:pPr>
                      <a:r>
                        <a:rPr lang="zh-CN" sz="1600" dirty="0">
                          <a:effectLst/>
                        </a:rPr>
                        <a:t>向信息技术专家咨询系统需求。</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852765">
                <a:tc vMerge="1">
                  <a:txBody>
                    <a:bodyPr/>
                    <a:lstStyle/>
                    <a:p>
                      <a:endParaRPr lang="zh-CN"/>
                    </a:p>
                  </a:txBody>
                  <a:tcPr/>
                </a:tc>
                <a:tc>
                  <a:txBody>
                    <a:bodyPr/>
                    <a:lstStyle/>
                    <a:p>
                      <a:pPr>
                        <a:lnSpc>
                          <a:spcPct val="110000"/>
                        </a:lnSpc>
                        <a:spcAft>
                          <a:spcPts val="0"/>
                        </a:spcAft>
                      </a:pPr>
                      <a:r>
                        <a:rPr lang="zh-CN" sz="1600">
                          <a:effectLst/>
                        </a:rPr>
                        <a:t>确认具体的培训需求</a:t>
                      </a:r>
                      <a:r>
                        <a:rPr lang="en-US" sz="1600">
                          <a:effectLst/>
                        </a:rPr>
                        <a:t>（</a:t>
                      </a:r>
                      <a:r>
                        <a:rPr lang="zh-CN" sz="1600">
                          <a:effectLst/>
                        </a:rPr>
                        <a:t>知识、技能、能力和行为</a:t>
                      </a:r>
                      <a:r>
                        <a:rPr lang="en-US" sz="1600">
                          <a:effectLst/>
                        </a:rPr>
                        <a:t>）</a:t>
                      </a:r>
                      <a:r>
                        <a:rPr lang="zh-CN" sz="1600">
                          <a:effectLst/>
                        </a:rPr>
                        <a:t>。</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852765">
                <a:tc vMerge="1">
                  <a:txBody>
                    <a:bodyPr/>
                    <a:lstStyle/>
                    <a:p>
                      <a:endParaRPr lang="zh-CN"/>
                    </a:p>
                  </a:txBody>
                  <a:tcPr/>
                </a:tc>
                <a:tc>
                  <a:txBody>
                    <a:bodyPr/>
                    <a:lstStyle/>
                    <a:p>
                      <a:pPr>
                        <a:lnSpc>
                          <a:spcPct val="110000"/>
                        </a:lnSpc>
                        <a:spcAft>
                          <a:spcPts val="0"/>
                        </a:spcAft>
                      </a:pPr>
                      <a:r>
                        <a:rPr lang="zh-CN" sz="1600" dirty="0">
                          <a:effectLst/>
                        </a:rPr>
                        <a:t>如果需要</a:t>
                      </a:r>
                      <a:r>
                        <a:rPr lang="en-US" sz="1600" dirty="0">
                          <a:effectLst/>
                        </a:rPr>
                        <a:t>，</a:t>
                      </a:r>
                      <a:r>
                        <a:rPr lang="zh-CN" sz="1600" dirty="0">
                          <a:effectLst/>
                        </a:rPr>
                        <a:t>通过计算机和网络培训学员。</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852765">
                <a:tc rowSpan="2">
                  <a:txBody>
                    <a:bodyPr/>
                    <a:lstStyle/>
                    <a:p>
                      <a:pPr algn="ctr">
                        <a:lnSpc>
                          <a:spcPct val="110000"/>
                        </a:lnSpc>
                        <a:spcAft>
                          <a:spcPts val="0"/>
                        </a:spcAft>
                      </a:pPr>
                      <a:r>
                        <a:rPr lang="zh-CN" sz="2000" dirty="0">
                          <a:effectLst/>
                        </a:rPr>
                        <a:t>在学习者的控制下</a:t>
                      </a:r>
                    </a:p>
                    <a:p>
                      <a:pPr algn="ctr">
                        <a:lnSpc>
                          <a:spcPct val="110000"/>
                        </a:lnSpc>
                        <a:spcAft>
                          <a:spcPts val="0"/>
                        </a:spcAft>
                      </a:pPr>
                      <a:r>
                        <a:rPr lang="zh-CN" sz="2000" dirty="0">
                          <a:effectLst/>
                        </a:rPr>
                        <a:t>提供时间和空间</a:t>
                      </a:r>
                      <a:endParaRPr lang="zh-CN" sz="2000" dirty="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600">
                          <a:effectLst/>
                        </a:rPr>
                        <a:t>为学习者提供控制权限</a:t>
                      </a:r>
                      <a:r>
                        <a:rPr lang="en-US" sz="1600">
                          <a:effectLst/>
                        </a:rPr>
                        <a:t>，</a:t>
                      </a:r>
                      <a:r>
                        <a:rPr lang="zh-CN" sz="1600">
                          <a:effectLst/>
                        </a:rPr>
                        <a:t>包括跳过某些章节或模块的机会</a:t>
                      </a:r>
                      <a:r>
                        <a:rPr lang="en-US" sz="1600">
                          <a:effectLst/>
                        </a:rPr>
                        <a:t>，</a:t>
                      </a:r>
                      <a:r>
                        <a:rPr lang="zh-CN" sz="1600">
                          <a:effectLst/>
                        </a:rPr>
                        <a:t>暂停学习的能力</a:t>
                      </a:r>
                      <a:r>
                        <a:rPr lang="en-US" sz="1600">
                          <a:effectLst/>
                        </a:rPr>
                        <a:t>，</a:t>
                      </a:r>
                      <a:r>
                        <a:rPr lang="zh-CN" sz="1600">
                          <a:effectLst/>
                        </a:rPr>
                        <a:t>做标签</a:t>
                      </a:r>
                      <a:r>
                        <a:rPr lang="en-US" sz="1600">
                          <a:effectLst/>
                        </a:rPr>
                        <a:t>，</a:t>
                      </a:r>
                      <a:r>
                        <a:rPr lang="zh-CN" sz="1600">
                          <a:effectLst/>
                        </a:rPr>
                        <a:t>复习和回到上次离开的地方。</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852765">
                <a:tc vMerge="1">
                  <a:txBody>
                    <a:bodyPr/>
                    <a:lstStyle/>
                    <a:p>
                      <a:endParaRPr lang="zh-CN"/>
                    </a:p>
                  </a:txBody>
                  <a:tcPr/>
                </a:tc>
                <a:tc>
                  <a:txBody>
                    <a:bodyPr/>
                    <a:lstStyle/>
                    <a:p>
                      <a:pPr>
                        <a:lnSpc>
                          <a:spcPct val="110000"/>
                        </a:lnSpc>
                        <a:spcAft>
                          <a:spcPts val="0"/>
                        </a:spcAft>
                      </a:pPr>
                      <a:r>
                        <a:rPr lang="zh-CN" sz="1600" dirty="0">
                          <a:effectLst/>
                        </a:rPr>
                        <a:t>给学习者专门的培训时间以用来参与在线学习。</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bl>
          </a:graphicData>
        </a:graphic>
      </p:graphicFrame>
      <p:sp>
        <p:nvSpPr>
          <p:cNvPr id="7" name="TextBox 6"/>
          <p:cNvSpPr txBox="1"/>
          <p:nvPr/>
        </p:nvSpPr>
        <p:spPr>
          <a:xfrm>
            <a:off x="323528" y="476672"/>
            <a:ext cx="1872208" cy="3170099"/>
          </a:xfrm>
          <a:prstGeom prst="rect">
            <a:avLst/>
          </a:prstGeom>
          <a:noFill/>
        </p:spPr>
        <p:txBody>
          <a:bodyPr wrap="square" rtlCol="0">
            <a:spAutoFit/>
          </a:bodyPr>
          <a:lstStyle/>
          <a:p>
            <a:r>
              <a:rPr lang="zh-CN" altLang="zh-CN" sz="4000" b="1" dirty="0">
                <a:latin typeface="华文新魏" panose="02010800040101010101" pitchFamily="2" charset="-122"/>
                <a:ea typeface="华文新魏" panose="02010800040101010101" pitchFamily="2" charset="-122"/>
              </a:rPr>
              <a:t>表</a:t>
            </a:r>
            <a:r>
              <a:rPr lang="en-US" altLang="zh-CN" sz="4000" b="1" dirty="0">
                <a:latin typeface="华文新魏" panose="02010800040101010101" pitchFamily="2" charset="-122"/>
                <a:ea typeface="华文新魏" panose="02010800040101010101" pitchFamily="2" charset="-122"/>
              </a:rPr>
              <a:t>8—5</a:t>
            </a:r>
            <a:r>
              <a:rPr lang="zh-CN" altLang="zh-CN" sz="4000" b="1" dirty="0">
                <a:latin typeface="华文新魏" panose="02010800040101010101" pitchFamily="2" charset="-122"/>
                <a:ea typeface="华文新魏" panose="02010800040101010101" pitchFamily="2" charset="-122"/>
              </a:rPr>
              <a:t>开展有效的在线学习的技巧</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04932" y="-152737"/>
            <a:ext cx="7772400" cy="1143000"/>
          </a:xfrm>
        </p:spPr>
        <p:txBody>
          <a:bodyPr/>
          <a:lstStyle/>
          <a:p>
            <a:r>
              <a:rPr lang="zh-CN" altLang="zh-CN" b="1" dirty="0">
                <a:latin typeface="华文新魏" panose="02010800040101010101" pitchFamily="2" charset="-122"/>
                <a:ea typeface="华文新魏" panose="02010800040101010101" pitchFamily="2" charset="-122"/>
              </a:rPr>
              <a:t>开展有效的在线学习</a:t>
            </a:r>
            <a:endParaRPr lang="zh-CN" altLang="en-US" b="1" dirty="0">
              <a:latin typeface="华文新魏" panose="02010800040101010101" pitchFamily="2" charset="-122"/>
              <a:ea typeface="华文新魏" panose="02010800040101010101" pitchFamily="2" charset="-122"/>
            </a:endParaRPr>
          </a:p>
        </p:txBody>
      </p:sp>
      <p:sp>
        <p:nvSpPr>
          <p:cNvPr id="3" name="内容占位符 2"/>
          <p:cNvSpPr>
            <a:spLocks noGrp="1"/>
          </p:cNvSpPr>
          <p:nvPr>
            <p:ph sz="quarter" idx="1"/>
          </p:nvPr>
        </p:nvSpPr>
        <p:spPr>
          <a:xfrm>
            <a:off x="251520" y="1268760"/>
            <a:ext cx="8640960" cy="5400600"/>
          </a:xfrm>
        </p:spPr>
        <p:txBody>
          <a:bodyPr/>
          <a:lstStyle/>
          <a:p>
            <a:pPr marL="367030" indent="-367030">
              <a:lnSpc>
                <a:spcPct val="110000"/>
              </a:lnSpc>
              <a:buFont typeface="Wingdings" panose="05000000000000000000" charset="0"/>
              <a:buChar char="l"/>
            </a:pPr>
            <a:r>
              <a:rPr lang="zh-CN" altLang="zh-CN" sz="2800" dirty="0">
                <a:latin typeface="+mn-ea"/>
              </a:rPr>
              <a:t>需求评估</a:t>
            </a:r>
            <a:r>
              <a:rPr lang="en-US" altLang="zh-CN" sz="2800" dirty="0">
                <a:latin typeface="+mn-ea"/>
              </a:rPr>
              <a:t>，</a:t>
            </a:r>
            <a:r>
              <a:rPr lang="zh-CN" altLang="zh-CN" sz="2800" dirty="0">
                <a:latin typeface="+mn-ea"/>
              </a:rPr>
              <a:t>要得到管理层对在线学习的支持</a:t>
            </a:r>
            <a:endParaRPr lang="en-US" altLang="zh-CN" sz="2800" dirty="0">
              <a:latin typeface="+mn-ea"/>
            </a:endParaRPr>
          </a:p>
          <a:p>
            <a:pPr lvl="1">
              <a:lnSpc>
                <a:spcPct val="110000"/>
              </a:lnSpc>
            </a:pPr>
            <a:r>
              <a:rPr lang="zh-CN" altLang="zh-CN" sz="2600" b="1" dirty="0">
                <a:latin typeface="+mn-ea"/>
              </a:rPr>
              <a:t>带宽</a:t>
            </a:r>
            <a:r>
              <a:rPr lang="zh-CN" altLang="en-US" sz="2600" dirty="0">
                <a:latin typeface="+mn-ea"/>
              </a:rPr>
              <a:t>：</a:t>
            </a:r>
            <a:r>
              <a:rPr lang="zh-CN" altLang="zh-CN" sz="2600" dirty="0">
                <a:latin typeface="+mn-ea"/>
              </a:rPr>
              <a:t>是指计算机每秒传输的信息量</a:t>
            </a:r>
            <a:r>
              <a:rPr lang="en-US" altLang="zh-CN" sz="2600" dirty="0">
                <a:latin typeface="+mn-ea"/>
              </a:rPr>
              <a:t>，</a:t>
            </a:r>
            <a:r>
              <a:rPr lang="zh-CN" altLang="zh-CN" sz="2600" dirty="0">
                <a:latin typeface="+mn-ea"/>
              </a:rPr>
              <a:t>用字节和位来衡量。</a:t>
            </a:r>
          </a:p>
          <a:p>
            <a:pPr lvl="1">
              <a:lnSpc>
                <a:spcPct val="110000"/>
              </a:lnSpc>
            </a:pPr>
            <a:r>
              <a:rPr lang="zh-CN" altLang="zh-CN" sz="2600" b="1" dirty="0">
                <a:latin typeface="+mn-ea"/>
              </a:rPr>
              <a:t>插件程序</a:t>
            </a:r>
            <a:r>
              <a:rPr lang="zh-CN" altLang="en-US" sz="2600" dirty="0">
                <a:latin typeface="+mn-ea"/>
              </a:rPr>
              <a:t>：</a:t>
            </a:r>
            <a:r>
              <a:rPr lang="zh-CN" altLang="zh-CN" sz="2600" dirty="0">
                <a:latin typeface="+mn-ea"/>
              </a:rPr>
              <a:t>是指那些额外的音频或视频软件</a:t>
            </a:r>
            <a:r>
              <a:rPr lang="en-US" altLang="zh-CN" sz="2600" dirty="0">
                <a:latin typeface="+mn-ea"/>
              </a:rPr>
              <a:t>，</a:t>
            </a:r>
            <a:r>
              <a:rPr lang="zh-CN" altLang="zh-CN" sz="2600" dirty="0">
                <a:latin typeface="+mn-ea"/>
              </a:rPr>
              <a:t>只有在计算机上运行它们</a:t>
            </a:r>
            <a:r>
              <a:rPr lang="en-US" altLang="zh-CN" sz="2600" dirty="0">
                <a:latin typeface="+mn-ea"/>
              </a:rPr>
              <a:t>，</a:t>
            </a:r>
            <a:r>
              <a:rPr lang="zh-CN" altLang="zh-CN" sz="2600" dirty="0">
                <a:latin typeface="+mn-ea"/>
              </a:rPr>
              <a:t>才能听到声音或观看视频。</a:t>
            </a:r>
            <a:endParaRPr lang="en-US" altLang="zh-CN" sz="2600" dirty="0">
              <a:latin typeface="+mn-ea"/>
            </a:endParaRPr>
          </a:p>
          <a:p>
            <a:pPr marL="358140" indent="-358140">
              <a:lnSpc>
                <a:spcPct val="110000"/>
              </a:lnSpc>
              <a:buFont typeface="Wingdings" panose="05000000000000000000" charset="0"/>
              <a:buChar char="l"/>
            </a:pPr>
            <a:r>
              <a:rPr lang="zh-CN" altLang="zh-CN" sz="2800" dirty="0">
                <a:latin typeface="+mn-ea"/>
              </a:rPr>
              <a:t>创造积极的在线学习体验</a:t>
            </a:r>
          </a:p>
          <a:p>
            <a:pPr lvl="1">
              <a:lnSpc>
                <a:spcPct val="110000"/>
              </a:lnSpc>
            </a:pPr>
            <a:r>
              <a:rPr lang="zh-CN" altLang="zh-CN" sz="2600" b="1" dirty="0">
                <a:latin typeface="+mn-ea"/>
              </a:rPr>
              <a:t>快速成型</a:t>
            </a:r>
            <a:r>
              <a:rPr lang="zh-CN" altLang="en-US" sz="2600" dirty="0">
                <a:latin typeface="+mn-ea"/>
              </a:rPr>
              <a:t>：</a:t>
            </a:r>
            <a:r>
              <a:rPr lang="zh-CN" altLang="zh-CN" sz="2600" dirty="0">
                <a:latin typeface="+mn-ea"/>
              </a:rPr>
              <a:t>是指反复的在线学习设计过程</a:t>
            </a:r>
            <a:r>
              <a:rPr lang="zh-CN" altLang="en-US" sz="2600" dirty="0">
                <a:latin typeface="+mn-ea"/>
              </a:rPr>
              <a:t>，</a:t>
            </a:r>
            <a:r>
              <a:rPr lang="zh-CN" altLang="zh-CN" sz="2600" dirty="0">
                <a:latin typeface="+mn-ea"/>
              </a:rPr>
              <a:t>在这一过程中将提出初始设计想法</a:t>
            </a:r>
            <a:r>
              <a:rPr lang="en-US" altLang="zh-CN" sz="2600" dirty="0">
                <a:latin typeface="+mn-ea"/>
              </a:rPr>
              <a:t>，</a:t>
            </a:r>
            <a:r>
              <a:rPr lang="zh-CN" altLang="zh-CN" sz="2600" dirty="0">
                <a:latin typeface="+mn-ea"/>
              </a:rPr>
              <a:t>并形成由设计团队成员检查和完善的在线工作模型的粗略形式。</a:t>
            </a:r>
            <a:endParaRPr lang="en-US" altLang="zh-CN" sz="2600" dirty="0">
              <a:latin typeface="+mn-ea"/>
            </a:endParaRPr>
          </a:p>
          <a:p>
            <a:pPr lvl="1">
              <a:lnSpc>
                <a:spcPct val="110000"/>
              </a:lnSpc>
            </a:pPr>
            <a:r>
              <a:rPr lang="zh-CN" altLang="zh-CN" sz="2600" b="1" dirty="0">
                <a:latin typeface="+mn-ea"/>
              </a:rPr>
              <a:t>项目重建</a:t>
            </a:r>
            <a:r>
              <a:rPr lang="zh-CN" altLang="en-US" sz="2600" dirty="0">
                <a:latin typeface="+mn-ea"/>
              </a:rPr>
              <a:t>：</a:t>
            </a:r>
            <a:r>
              <a:rPr lang="zh-CN" altLang="zh-CN" sz="2600" dirty="0">
                <a:latin typeface="+mn-ea"/>
              </a:rPr>
              <a:t>是指将指导者引导的面对面的培训项目直接转变为网络培训模式。</a:t>
            </a:r>
          </a:p>
          <a:p>
            <a:endParaRPr lang="zh-CN" altLang="en-US" sz="26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62367" y="-162877"/>
            <a:ext cx="850728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8—6</a:t>
            </a:r>
            <a:r>
              <a:rPr lang="zh-CN" altLang="zh-CN" b="1" dirty="0">
                <a:latin typeface="华文新魏" panose="02010800040101010101" pitchFamily="2" charset="-122"/>
                <a:ea typeface="华文新魏" panose="02010800040101010101" pitchFamily="2" charset="-122"/>
              </a:rPr>
              <a:t>创造积极的学习体验的原则</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75565" y="1232692"/>
          <a:ext cx="9144000" cy="5256580"/>
        </p:xfrm>
        <a:graphic>
          <a:graphicData uri="http://schemas.openxmlformats.org/drawingml/2006/table">
            <a:tbl>
              <a:tblPr firstRow="1" firstCol="1" bandRow="1">
                <a:tableStyleId>{7DF18680-E054-41AD-8BC1-D1AEF772440D}</a:tableStyleId>
              </a:tblPr>
              <a:tblGrid>
                <a:gridCol w="9144000">
                  <a:extLst>
                    <a:ext uri="{9D8B030D-6E8A-4147-A177-3AD203B41FA5}">
                      <a16:colId xmlns:a16="http://schemas.microsoft.com/office/drawing/2014/main" val="20000"/>
                    </a:ext>
                  </a:extLst>
                </a:gridCol>
              </a:tblGrid>
              <a:tr h="510377">
                <a:tc>
                  <a:txBody>
                    <a:bodyPr/>
                    <a:lstStyle/>
                    <a:p>
                      <a:pPr>
                        <a:lnSpc>
                          <a:spcPct val="110000"/>
                        </a:lnSpc>
                        <a:spcAft>
                          <a:spcPts val="0"/>
                        </a:spcAft>
                      </a:pPr>
                      <a:r>
                        <a:rPr lang="zh-CN" sz="1800" dirty="0">
                          <a:effectLst/>
                        </a:rPr>
                        <a:t> 包含相关图像和文字的指导。</a:t>
                      </a:r>
                      <a:endParaRPr lang="zh-CN" sz="2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459296">
                <a:tc>
                  <a:txBody>
                    <a:bodyPr/>
                    <a:lstStyle/>
                    <a:p>
                      <a:pPr>
                        <a:lnSpc>
                          <a:spcPct val="110000"/>
                        </a:lnSpc>
                        <a:spcAft>
                          <a:spcPts val="0"/>
                        </a:spcAft>
                      </a:pPr>
                      <a:r>
                        <a:rPr lang="zh-CN" sz="1800">
                          <a:effectLst/>
                        </a:rPr>
                        <a:t>文本内容与视频资料大致均衡。</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510377">
                <a:tc>
                  <a:txBody>
                    <a:bodyPr/>
                    <a:lstStyle/>
                    <a:p>
                      <a:pPr>
                        <a:lnSpc>
                          <a:spcPct val="110000"/>
                        </a:lnSpc>
                        <a:spcAft>
                          <a:spcPts val="0"/>
                        </a:spcAft>
                      </a:pPr>
                      <a:r>
                        <a:rPr lang="zh-CN" sz="1800">
                          <a:effectLst/>
                        </a:rPr>
                        <a:t>复杂的视频资料通过音频或者文本来解释</a:t>
                      </a:r>
                      <a:r>
                        <a:rPr lang="en-US" sz="1800">
                          <a:effectLst/>
                        </a:rPr>
                        <a:t>，</a:t>
                      </a:r>
                      <a:r>
                        <a:rPr lang="zh-CN" sz="1800">
                          <a:effectLst/>
                        </a:rPr>
                        <a:t>而不是同时用文本和音频来叙述内容。</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459296">
                <a:tc>
                  <a:txBody>
                    <a:bodyPr/>
                    <a:lstStyle/>
                    <a:p>
                      <a:pPr>
                        <a:lnSpc>
                          <a:spcPct val="110000"/>
                        </a:lnSpc>
                        <a:spcAft>
                          <a:spcPts val="0"/>
                        </a:spcAft>
                      </a:pPr>
                      <a:r>
                        <a:rPr lang="zh-CN" sz="1800">
                          <a:effectLst/>
                        </a:rPr>
                        <a:t>省去无关的视频资料、文本资料和音频资料。</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459296">
                <a:tc>
                  <a:txBody>
                    <a:bodyPr/>
                    <a:lstStyle/>
                    <a:p>
                      <a:pPr>
                        <a:lnSpc>
                          <a:spcPct val="110000"/>
                        </a:lnSpc>
                        <a:spcAft>
                          <a:spcPts val="0"/>
                        </a:spcAft>
                      </a:pPr>
                      <a:r>
                        <a:rPr lang="zh-CN" sz="1800">
                          <a:effectLst/>
                        </a:rPr>
                        <a:t>学员通过会话语言代理参与社交活动。</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510377">
                <a:tc>
                  <a:txBody>
                    <a:bodyPr/>
                    <a:lstStyle/>
                    <a:p>
                      <a:pPr>
                        <a:lnSpc>
                          <a:spcPct val="110000"/>
                        </a:lnSpc>
                        <a:spcAft>
                          <a:spcPts val="0"/>
                        </a:spcAft>
                      </a:pPr>
                      <a:r>
                        <a:rPr lang="zh-CN" sz="1800">
                          <a:effectLst/>
                        </a:rPr>
                        <a:t>在整个培训过程中优先解释关键概念</a:t>
                      </a:r>
                      <a:r>
                        <a:rPr lang="en-US" sz="1800">
                          <a:effectLst/>
                        </a:rPr>
                        <a:t>，</a:t>
                      </a:r>
                      <a:r>
                        <a:rPr lang="zh-CN" sz="1800">
                          <a:effectLst/>
                        </a:rPr>
                        <a:t>或者任务要与关键概念相结合。</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459296">
                <a:tc>
                  <a:txBody>
                    <a:bodyPr/>
                    <a:lstStyle/>
                    <a:p>
                      <a:pPr>
                        <a:lnSpc>
                          <a:spcPct val="110000"/>
                        </a:lnSpc>
                        <a:spcAft>
                          <a:spcPts val="0"/>
                        </a:spcAft>
                      </a:pPr>
                      <a:r>
                        <a:rPr lang="zh-CN" sz="1800">
                          <a:effectLst/>
                        </a:rPr>
                        <a:t>为学员提供提示来鼓励他们自我约束。</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459296">
                <a:tc>
                  <a:txBody>
                    <a:bodyPr/>
                    <a:lstStyle/>
                    <a:p>
                      <a:pPr>
                        <a:lnSpc>
                          <a:spcPct val="110000"/>
                        </a:lnSpc>
                        <a:spcAft>
                          <a:spcPts val="0"/>
                        </a:spcAft>
                      </a:pPr>
                      <a:r>
                        <a:rPr lang="zh-CN" sz="1800" dirty="0">
                          <a:effectLst/>
                        </a:rPr>
                        <a:t>培训内容以学员可以控制的短序列进行展示。</a:t>
                      </a:r>
                      <a:endParaRPr lang="zh-CN" sz="2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459296">
                <a:tc>
                  <a:txBody>
                    <a:bodyPr/>
                    <a:lstStyle/>
                    <a:p>
                      <a:pPr>
                        <a:lnSpc>
                          <a:spcPct val="110000"/>
                        </a:lnSpc>
                        <a:spcAft>
                          <a:spcPts val="0"/>
                        </a:spcAft>
                      </a:pPr>
                      <a:r>
                        <a:rPr lang="zh-CN" sz="1800">
                          <a:effectLst/>
                        </a:rPr>
                        <a:t>活动和练习应该模拟现实工作所处的环境。</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459296">
                <a:tc>
                  <a:txBody>
                    <a:bodyPr/>
                    <a:lstStyle/>
                    <a:p>
                      <a:pPr>
                        <a:lnSpc>
                          <a:spcPct val="110000"/>
                        </a:lnSpc>
                        <a:spcAft>
                          <a:spcPts val="0"/>
                        </a:spcAft>
                      </a:pPr>
                      <a:r>
                        <a:rPr lang="zh-CN" sz="1800">
                          <a:effectLst/>
                        </a:rPr>
                        <a:t>为学员提供针对测验和练习的答案解释。</a:t>
                      </a:r>
                      <a:endParaRPr lang="zh-CN" sz="24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510377">
                <a:tc>
                  <a:txBody>
                    <a:bodyPr/>
                    <a:lstStyle/>
                    <a:p>
                      <a:pPr>
                        <a:lnSpc>
                          <a:spcPct val="110000"/>
                        </a:lnSpc>
                        <a:spcAft>
                          <a:spcPts val="0"/>
                        </a:spcAft>
                      </a:pPr>
                      <a:r>
                        <a:rPr lang="zh-CN" sz="1800" dirty="0">
                          <a:effectLst/>
                        </a:rPr>
                        <a:t>练习应该分布在每个模块里或者跨模块</a:t>
                      </a:r>
                      <a:r>
                        <a:rPr lang="en-US" sz="1800" dirty="0">
                          <a:effectLst/>
                        </a:rPr>
                        <a:t>，</a:t>
                      </a:r>
                      <a:r>
                        <a:rPr lang="zh-CN" sz="1800" dirty="0">
                          <a:effectLst/>
                        </a:rPr>
                        <a:t>而不是在单独放在一起。</a:t>
                      </a:r>
                      <a:endParaRPr lang="zh-CN" sz="24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bl>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5" name="Title 1"/>
          <p:cNvSpPr>
            <a:spLocks noGrp="1"/>
          </p:cNvSpPr>
          <p:nvPr>
            <p:ph type="title" idx="4294967295"/>
          </p:nvPr>
        </p:nvSpPr>
        <p:spPr>
          <a:xfrm>
            <a:off x="377825" y="-70167"/>
            <a:ext cx="8229600" cy="1143000"/>
          </a:xfrm>
        </p:spPr>
        <p:txBody>
          <a:bodyPr/>
          <a:lstStyle/>
          <a:p>
            <a:r>
              <a:rPr lang="zh-CN" altLang="zh-CN" b="1" dirty="0">
                <a:latin typeface="华文新魏" panose="02010800040101010101" pitchFamily="2" charset="-122"/>
                <a:ea typeface="华文新魏" panose="02010800040101010101" pitchFamily="2" charset="-122"/>
              </a:rPr>
              <a:t>开展有效的在线学习</a:t>
            </a:r>
            <a:endParaRPr lang="en-IN" b="1" dirty="0">
              <a:latin typeface="华文新魏" panose="02010800040101010101" pitchFamily="2" charset="-122"/>
              <a:ea typeface="华文新魏" panose="02010800040101010101" pitchFamily="2" charset="-122"/>
            </a:endParaRPr>
          </a:p>
        </p:txBody>
      </p:sp>
      <p:sp>
        <p:nvSpPr>
          <p:cNvPr id="31746" name="Content Placeholder 2"/>
          <p:cNvSpPr>
            <a:spLocks noGrp="1"/>
          </p:cNvSpPr>
          <p:nvPr>
            <p:ph idx="4294967295"/>
          </p:nvPr>
        </p:nvSpPr>
        <p:spPr>
          <a:xfrm>
            <a:off x="653415" y="1343025"/>
            <a:ext cx="8229600" cy="4924425"/>
          </a:xfrm>
        </p:spPr>
        <p:txBody>
          <a:bodyPr/>
          <a:lstStyle/>
          <a:p>
            <a:pPr marL="360045" indent="-360045">
              <a:lnSpc>
                <a:spcPct val="120000"/>
              </a:lnSpc>
              <a:buFont typeface="Wingdings" panose="05000000000000000000" charset="0"/>
              <a:buChar char="l"/>
            </a:pPr>
            <a:r>
              <a:rPr lang="zh-CN" altLang="zh-CN" sz="2800" b="1" dirty="0">
                <a:latin typeface="+mn-ea"/>
              </a:rPr>
              <a:t>学员控制</a:t>
            </a:r>
            <a:r>
              <a:rPr lang="zh-CN" altLang="en-US" sz="2800" dirty="0">
                <a:latin typeface="+mn-ea"/>
              </a:rPr>
              <a:t>：</a:t>
            </a:r>
            <a:r>
              <a:rPr lang="zh-CN" altLang="zh-CN" sz="2800" dirty="0">
                <a:latin typeface="+mn-ea"/>
              </a:rPr>
              <a:t>是指受训者通过</a:t>
            </a:r>
            <a:r>
              <a:rPr lang="zh-CN" altLang="en-US" sz="2800" dirty="0">
                <a:latin typeface="+mn-ea"/>
              </a:rPr>
              <a:t>以下</a:t>
            </a:r>
            <a:r>
              <a:rPr lang="zh-CN" altLang="zh-CN" sz="2800" dirty="0">
                <a:latin typeface="+mn-ea"/>
              </a:rPr>
              <a:t>途径主动学习的能力</a:t>
            </a:r>
            <a:r>
              <a:rPr lang="zh-CN" altLang="en-US" sz="2800" dirty="0">
                <a:latin typeface="+mn-ea"/>
              </a:rPr>
              <a:t>：</a:t>
            </a:r>
            <a:endParaRPr lang="en-US" altLang="zh-CN" sz="2800" dirty="0">
              <a:latin typeface="+mn-ea"/>
            </a:endParaRPr>
          </a:p>
          <a:p>
            <a:pPr marL="628650" lvl="1" indent="-308610">
              <a:lnSpc>
                <a:spcPct val="120000"/>
              </a:lnSpc>
              <a:buFont typeface="Wingdings" panose="05000000000000000000" charset="0"/>
              <a:buChar char="l"/>
            </a:pPr>
            <a:r>
              <a:rPr lang="zh-CN" altLang="zh-CN" sz="2800" dirty="0">
                <a:latin typeface="+mn-ea"/>
              </a:rPr>
              <a:t>自定进度</a:t>
            </a:r>
            <a:endParaRPr lang="en-US" altLang="zh-CN" sz="2800" dirty="0">
              <a:latin typeface="+mn-ea"/>
            </a:endParaRPr>
          </a:p>
          <a:p>
            <a:pPr marL="628650" lvl="1" indent="-308610">
              <a:lnSpc>
                <a:spcPct val="120000"/>
              </a:lnSpc>
              <a:buFont typeface="Wingdings" panose="05000000000000000000" charset="0"/>
              <a:buChar char="l"/>
            </a:pPr>
            <a:r>
              <a:rPr lang="zh-CN" altLang="zh-CN" sz="2800" dirty="0">
                <a:latin typeface="+mn-ea"/>
              </a:rPr>
              <a:t>练习</a:t>
            </a:r>
            <a:endParaRPr lang="en-US" altLang="zh-CN" sz="2800" dirty="0">
              <a:latin typeface="+mn-ea"/>
            </a:endParaRPr>
          </a:p>
          <a:p>
            <a:pPr marL="628650" lvl="1" indent="-308610">
              <a:lnSpc>
                <a:spcPct val="120000"/>
              </a:lnSpc>
              <a:buFont typeface="Wingdings" panose="05000000000000000000" charset="0"/>
              <a:buChar char="l"/>
            </a:pPr>
            <a:r>
              <a:rPr lang="zh-CN" altLang="zh-CN" sz="2800" dirty="0">
                <a:latin typeface="+mn-ea"/>
              </a:rPr>
              <a:t>搜寻其他资源的链接</a:t>
            </a:r>
            <a:endParaRPr lang="en-US" altLang="zh-CN" sz="2800" dirty="0">
              <a:latin typeface="+mn-ea"/>
            </a:endParaRPr>
          </a:p>
          <a:p>
            <a:pPr marL="628650" lvl="1" indent="-308610">
              <a:lnSpc>
                <a:spcPct val="120000"/>
              </a:lnSpc>
              <a:buFont typeface="Wingdings" panose="05000000000000000000" charset="0"/>
              <a:buChar char="l"/>
            </a:pPr>
            <a:r>
              <a:rPr lang="zh-CN" altLang="zh-CN" sz="2800" dirty="0">
                <a:latin typeface="+mn-ea"/>
              </a:rPr>
              <a:t>与其他受训者和专家对话</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74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174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174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174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03860" y="-3651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为在线学习提供时间和空间</a:t>
            </a:r>
            <a:endParaRPr lang="en-IN" b="1" dirty="0">
              <a:latin typeface="华文新魏" panose="02010800040101010101" pitchFamily="2" charset="-122"/>
              <a:ea typeface="华文新魏" panose="02010800040101010101" pitchFamily="2" charset="-122"/>
            </a:endParaRPr>
          </a:p>
        </p:txBody>
      </p:sp>
      <p:sp>
        <p:nvSpPr>
          <p:cNvPr id="32770" name="Content Placeholder 2"/>
          <p:cNvSpPr>
            <a:spLocks noGrp="1"/>
          </p:cNvSpPr>
          <p:nvPr>
            <p:ph idx="4294967295"/>
          </p:nvPr>
        </p:nvSpPr>
        <p:spPr>
          <a:xfrm>
            <a:off x="710565" y="1259205"/>
            <a:ext cx="8256905" cy="4924425"/>
          </a:xfrm>
        </p:spPr>
        <p:txBody>
          <a:bodyPr/>
          <a:lstStyle/>
          <a:p>
            <a:pPr marL="353060" indent="-353060">
              <a:lnSpc>
                <a:spcPct val="120000"/>
              </a:lnSpc>
              <a:buFont typeface="Wingdings" panose="05000000000000000000" charset="0"/>
              <a:buChar char="l"/>
            </a:pPr>
            <a:r>
              <a:rPr lang="zh-CN" altLang="zh-CN" sz="2800" dirty="0">
                <a:latin typeface="+mn-ea"/>
              </a:rPr>
              <a:t>从雇员面对的工作需求来看</a:t>
            </a:r>
            <a:r>
              <a:rPr lang="en-US" altLang="zh-CN" sz="2800" dirty="0">
                <a:latin typeface="+mn-ea"/>
              </a:rPr>
              <a:t>，</a:t>
            </a:r>
            <a:r>
              <a:rPr lang="zh-CN" altLang="zh-CN" sz="2800" dirty="0">
                <a:latin typeface="+mn-ea"/>
              </a:rPr>
              <a:t>他们需要较强的动机来完成在线学习</a:t>
            </a:r>
            <a:endParaRPr lang="en-US" altLang="zh-CN" sz="2800" dirty="0">
              <a:latin typeface="+mn-ea"/>
            </a:endParaRPr>
          </a:p>
          <a:p>
            <a:pPr marL="622300" lvl="1" indent="-302260">
              <a:lnSpc>
                <a:spcPct val="120000"/>
              </a:lnSpc>
            </a:pPr>
            <a:r>
              <a:rPr lang="zh-CN" altLang="zh-CN" sz="2800" dirty="0">
                <a:latin typeface="+mn-ea"/>
              </a:rPr>
              <a:t>提供现金和实物奖励</a:t>
            </a:r>
          </a:p>
          <a:p>
            <a:pPr marL="622300" lvl="1" indent="-302260">
              <a:lnSpc>
                <a:spcPct val="120000"/>
              </a:lnSpc>
            </a:pPr>
            <a:r>
              <a:rPr lang="zh-CN" altLang="zh-CN" sz="2800" dirty="0">
                <a:latin typeface="+mn-ea"/>
              </a:rPr>
              <a:t>使用资格认证项目来确保雇员完成网络课程</a:t>
            </a:r>
          </a:p>
          <a:p>
            <a:pPr marL="0" indent="0">
              <a:buNone/>
            </a:pP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77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277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2770">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395605" y="-163512"/>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协作和连接的技术</a:t>
            </a:r>
          </a:p>
        </p:txBody>
      </p:sp>
      <p:sp>
        <p:nvSpPr>
          <p:cNvPr id="33794" name="Content Placeholder 2"/>
          <p:cNvSpPr>
            <a:spLocks noGrp="1"/>
          </p:cNvSpPr>
          <p:nvPr>
            <p:ph idx="4294967295"/>
          </p:nvPr>
        </p:nvSpPr>
        <p:spPr>
          <a:xfrm>
            <a:off x="655886" y="1267460"/>
            <a:ext cx="8748464" cy="4924425"/>
          </a:xfrm>
        </p:spPr>
        <p:txBody>
          <a:bodyPr/>
          <a:lstStyle/>
          <a:p>
            <a:pPr marL="353060" indent="-353060">
              <a:lnSpc>
                <a:spcPct val="120000"/>
              </a:lnSpc>
              <a:buFont typeface="Wingdings" panose="05000000000000000000" charset="0"/>
              <a:buChar char="l"/>
            </a:pPr>
            <a:r>
              <a:rPr lang="zh-CN" altLang="zh-CN" sz="2800" b="1" dirty="0">
                <a:latin typeface="+mn-ea"/>
              </a:rPr>
              <a:t>超级链接</a:t>
            </a:r>
            <a:r>
              <a:rPr lang="zh-CN" altLang="en-US" sz="2800" dirty="0">
                <a:latin typeface="+mn-ea"/>
              </a:rPr>
              <a:t>：</a:t>
            </a:r>
            <a:endParaRPr lang="en-US" altLang="zh-CN" sz="2800" dirty="0">
              <a:latin typeface="+mn-ea"/>
            </a:endParaRPr>
          </a:p>
          <a:p>
            <a:pPr lvl="1">
              <a:lnSpc>
                <a:spcPct val="120000"/>
              </a:lnSpc>
            </a:pPr>
            <a:r>
              <a:rPr lang="zh-CN" altLang="zh-CN" sz="2800" dirty="0">
                <a:latin typeface="+mn-ea"/>
              </a:rPr>
              <a:t>允许受训者打开其他与培训资源相关网页的链接</a:t>
            </a:r>
            <a:endParaRPr lang="en-US" altLang="zh-CN" sz="2800" dirty="0">
              <a:latin typeface="+mn-ea"/>
            </a:endParaRPr>
          </a:p>
          <a:p>
            <a:pPr lvl="1">
              <a:lnSpc>
                <a:spcPct val="120000"/>
              </a:lnSpc>
            </a:pPr>
            <a:r>
              <a:rPr lang="zh-CN" altLang="zh-CN" sz="2800" dirty="0">
                <a:latin typeface="+mn-ea"/>
              </a:rPr>
              <a:t>与专家、培训者和其他受训者取得联系</a:t>
            </a:r>
            <a:endParaRPr lang="en-US" altLang="zh-CN" sz="2800" dirty="0">
              <a:latin typeface="+mn-ea"/>
            </a:endParaRPr>
          </a:p>
          <a:p>
            <a:pPr marL="369570" indent="-369570">
              <a:lnSpc>
                <a:spcPct val="120000"/>
              </a:lnSpc>
              <a:buFont typeface="Wingdings" panose="05000000000000000000" charset="0"/>
              <a:buChar char="l"/>
            </a:pPr>
            <a:r>
              <a:rPr lang="zh-CN" altLang="en-US" sz="2800" dirty="0">
                <a:latin typeface="+mn-ea"/>
              </a:rPr>
              <a:t>雇员</a:t>
            </a:r>
            <a:r>
              <a:rPr lang="zh-CN" altLang="zh-CN" sz="2800" dirty="0">
                <a:latin typeface="+mn-ea"/>
              </a:rPr>
              <a:t>通过与同事之间的交流来学习</a:t>
            </a:r>
            <a:endParaRPr lang="en-US" altLang="zh-CN" sz="2800" dirty="0">
              <a:latin typeface="+mn-ea"/>
            </a:endParaRPr>
          </a:p>
          <a:p>
            <a:pPr lvl="1">
              <a:lnSpc>
                <a:spcPct val="120000"/>
              </a:lnSpc>
            </a:pPr>
            <a:r>
              <a:rPr lang="zh-CN" altLang="zh-CN" sz="2800" dirty="0">
                <a:latin typeface="+mn-ea"/>
              </a:rPr>
              <a:t>不适应在线学习</a:t>
            </a:r>
            <a:r>
              <a:rPr lang="en-US" altLang="zh-CN" sz="2800" dirty="0">
                <a:latin typeface="+mn-ea"/>
              </a:rPr>
              <a:t>，</a:t>
            </a:r>
            <a:r>
              <a:rPr lang="zh-CN" altLang="zh-CN" sz="2800" dirty="0">
                <a:latin typeface="+mn-ea"/>
              </a:rPr>
              <a:t>而宁愿选择面对面指导的培训方式</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379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379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3794">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3794">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build="p"/>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8110" y="166688"/>
            <a:ext cx="9144000" cy="1143000"/>
          </a:xfrm>
        </p:spPr>
        <p:txBody>
          <a:bodyPr>
            <a:noAutofit/>
          </a:bodyPr>
          <a:lstStyle/>
          <a:p>
            <a:r>
              <a:rPr lang="zh-CN" altLang="zh-CN" b="1" dirty="0">
                <a:latin typeface="华文新魏" panose="02010800040101010101" pitchFamily="2" charset="-122"/>
                <a:ea typeface="华文新魏" panose="02010800040101010101" pitchFamily="2" charset="-122"/>
              </a:rPr>
              <a:t>社交媒体</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维基、博客、微博和社交网络</a:t>
            </a:r>
          </a:p>
        </p:txBody>
      </p:sp>
      <p:sp>
        <p:nvSpPr>
          <p:cNvPr id="34818" name="Content Placeholder 2"/>
          <p:cNvSpPr>
            <a:spLocks noGrp="1"/>
          </p:cNvSpPr>
          <p:nvPr>
            <p:ph idx="4294967295"/>
          </p:nvPr>
        </p:nvSpPr>
        <p:spPr>
          <a:xfrm>
            <a:off x="457200" y="1503045"/>
            <a:ext cx="8229600" cy="4924425"/>
          </a:xfrm>
        </p:spPr>
        <p:txBody>
          <a:bodyPr/>
          <a:lstStyle/>
          <a:p>
            <a:pPr marL="723900" indent="-457200">
              <a:lnSpc>
                <a:spcPct val="120000"/>
              </a:lnSpc>
              <a:buFont typeface="Wingdings" panose="05000000000000000000" charset="0"/>
              <a:buChar char="l"/>
            </a:pPr>
            <a:r>
              <a:rPr lang="zh-CN" altLang="zh-CN" sz="3200" dirty="0">
                <a:latin typeface="+mn-ea"/>
              </a:rPr>
              <a:t>用于创造互动交流的线上和移动技术</a:t>
            </a:r>
            <a:r>
              <a:rPr lang="en-US" altLang="zh-CN" sz="3200" dirty="0">
                <a:latin typeface="+mn-ea"/>
              </a:rPr>
              <a:t>，</a:t>
            </a:r>
            <a:r>
              <a:rPr lang="zh-CN" altLang="zh-CN" sz="3200" dirty="0">
                <a:latin typeface="+mn-ea"/>
              </a:rPr>
              <a:t>允许产生和交换由用户生成的内容</a:t>
            </a:r>
            <a:endParaRPr lang="en-IN" sz="32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481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18" grpId="0" build="p"/>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83185" y="199708"/>
            <a:ext cx="9144000" cy="1143000"/>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社交媒体</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维基、博客、微博和社交网络</a:t>
            </a:r>
            <a:endParaRPr lang="en-IN" b="1" dirty="0">
              <a:latin typeface="华文新魏" panose="02010800040101010101" pitchFamily="2" charset="-122"/>
              <a:ea typeface="华文新魏" panose="02010800040101010101" pitchFamily="2" charset="-122"/>
            </a:endParaRPr>
          </a:p>
        </p:txBody>
      </p:sp>
      <p:sp>
        <p:nvSpPr>
          <p:cNvPr id="35842" name="Content Placeholder 2"/>
          <p:cNvSpPr>
            <a:spLocks noGrp="1"/>
          </p:cNvSpPr>
          <p:nvPr>
            <p:ph idx="4294967295"/>
          </p:nvPr>
        </p:nvSpPr>
        <p:spPr>
          <a:xfrm>
            <a:off x="613410" y="1435735"/>
            <a:ext cx="8496300" cy="4924425"/>
          </a:xfrm>
        </p:spPr>
        <p:txBody>
          <a:bodyPr/>
          <a:lstStyle/>
          <a:p>
            <a:pPr marL="361315" indent="-361315">
              <a:lnSpc>
                <a:spcPct val="110000"/>
              </a:lnSpc>
              <a:buFont typeface="Wingdings" panose="05000000000000000000" charset="0"/>
              <a:buChar char="l"/>
            </a:pPr>
            <a:r>
              <a:rPr lang="zh-CN" altLang="en-US" sz="2800" dirty="0">
                <a:latin typeface="+mn-ea"/>
              </a:rPr>
              <a:t>应用领域</a:t>
            </a:r>
            <a:r>
              <a:rPr lang="en-US" altLang="zh-CN" sz="2800" dirty="0">
                <a:latin typeface="+mn-ea"/>
              </a:rPr>
              <a:t>：</a:t>
            </a:r>
            <a:endParaRPr lang="zh-CN" altLang="zh-CN" sz="2800" dirty="0">
              <a:latin typeface="+mn-ea"/>
            </a:endParaRPr>
          </a:p>
          <a:p>
            <a:pPr lvl="1">
              <a:lnSpc>
                <a:spcPct val="110000"/>
              </a:lnSpc>
              <a:buFont typeface="Wingdings" panose="05000000000000000000" charset="0"/>
              <a:buChar char="l"/>
            </a:pPr>
            <a:r>
              <a:rPr lang="zh-CN" altLang="zh-CN" sz="2600" dirty="0">
                <a:latin typeface="+mn-ea"/>
              </a:rPr>
              <a:t>提供资源</a:t>
            </a:r>
            <a:r>
              <a:rPr lang="en-US" altLang="zh-CN" sz="2600" dirty="0">
                <a:latin typeface="+mn-ea"/>
              </a:rPr>
              <a:t>（</a:t>
            </a:r>
            <a:r>
              <a:rPr lang="zh-CN" altLang="zh-CN" sz="2600" dirty="0">
                <a:latin typeface="+mn-ea"/>
              </a:rPr>
              <a:t>如</a:t>
            </a:r>
            <a:r>
              <a:rPr lang="en-US" altLang="zh-CN" sz="2600" dirty="0">
                <a:latin typeface="+mn-ea"/>
              </a:rPr>
              <a:t>，</a:t>
            </a:r>
            <a:r>
              <a:rPr lang="zh-CN" altLang="zh-CN" sz="2600" dirty="0">
                <a:latin typeface="+mn-ea"/>
              </a:rPr>
              <a:t>网络研讨会、视频及与新的培训内容有关的文献</a:t>
            </a:r>
            <a:r>
              <a:rPr lang="en-US" altLang="zh-CN" sz="2600" dirty="0">
                <a:latin typeface="+mn-ea"/>
              </a:rPr>
              <a:t>）</a:t>
            </a:r>
            <a:r>
              <a:rPr lang="zh-CN" altLang="zh-CN" sz="2600" dirty="0">
                <a:latin typeface="+mn-ea"/>
              </a:rPr>
              <a:t>链接。</a:t>
            </a:r>
          </a:p>
          <a:p>
            <a:pPr lvl="1">
              <a:lnSpc>
                <a:spcPct val="110000"/>
              </a:lnSpc>
              <a:buFont typeface="Wingdings" panose="05000000000000000000" charset="0"/>
              <a:buChar char="l"/>
            </a:pPr>
            <a:r>
              <a:rPr lang="zh-CN" altLang="zh-CN" sz="2600" dirty="0">
                <a:latin typeface="+mn-ea"/>
              </a:rPr>
              <a:t>通过使用标记功能确定未来的培训需求和问题。</a:t>
            </a:r>
          </a:p>
          <a:p>
            <a:pPr lvl="1">
              <a:lnSpc>
                <a:spcPct val="110000"/>
              </a:lnSpc>
              <a:buFont typeface="Wingdings" panose="05000000000000000000" charset="0"/>
              <a:buChar char="l"/>
            </a:pPr>
            <a:r>
              <a:rPr lang="zh-CN" altLang="zh-CN" sz="2600" dirty="0">
                <a:latin typeface="+mn-ea"/>
              </a:rPr>
              <a:t>作为训练和指导的工具。</a:t>
            </a:r>
          </a:p>
          <a:p>
            <a:pPr lvl="1">
              <a:lnSpc>
                <a:spcPct val="110000"/>
              </a:lnSpc>
              <a:buFont typeface="Wingdings" panose="05000000000000000000" charset="0"/>
              <a:buChar char="l"/>
            </a:pPr>
            <a:r>
              <a:rPr lang="zh-CN" altLang="zh-CN" sz="2600" dirty="0">
                <a:latin typeface="+mn-ea"/>
              </a:rPr>
              <a:t>在正式的培训活动之前、期间和之后与学习者联系。</a:t>
            </a:r>
          </a:p>
          <a:p>
            <a:pPr lvl="1">
              <a:lnSpc>
                <a:spcPct val="110000"/>
              </a:lnSpc>
              <a:buFont typeface="Wingdings" panose="05000000000000000000" charset="0"/>
              <a:buChar char="l"/>
            </a:pPr>
            <a:r>
              <a:rPr lang="zh-CN" altLang="zh-CN" sz="2600" dirty="0">
                <a:latin typeface="+mn-ea"/>
              </a:rPr>
              <a:t>吸引</a:t>
            </a:r>
            <a:r>
              <a:rPr lang="en-US" altLang="zh-CN" sz="2600" dirty="0">
                <a:latin typeface="+mn-ea"/>
              </a:rPr>
              <a:t>X</a:t>
            </a:r>
            <a:r>
              <a:rPr lang="zh-CN" altLang="zh-CN" sz="2600" dirty="0">
                <a:latin typeface="+mn-ea"/>
              </a:rPr>
              <a:t>一代和千禧一代的雇员。</a:t>
            </a:r>
          </a:p>
          <a:p>
            <a:pPr lvl="1">
              <a:lnSpc>
                <a:spcPct val="110000"/>
              </a:lnSpc>
              <a:buFont typeface="Wingdings" panose="05000000000000000000" charset="0"/>
              <a:buChar char="l"/>
            </a:pPr>
            <a:r>
              <a:rPr lang="zh-CN" altLang="zh-CN" sz="2600" dirty="0">
                <a:latin typeface="+mn-ea"/>
              </a:rPr>
              <a:t>在面对面的学习活动之前提供培训内容。</a:t>
            </a: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58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58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58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5842">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5842">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84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2"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5" name="Title 1"/>
          <p:cNvSpPr>
            <a:spLocks noGrp="1"/>
          </p:cNvSpPr>
          <p:nvPr>
            <p:ph type="title" idx="4294967295"/>
          </p:nvPr>
        </p:nvSpPr>
        <p:spPr>
          <a:xfrm>
            <a:off x="457200" y="-121602"/>
            <a:ext cx="8229600" cy="1143000"/>
          </a:xfrm>
        </p:spPr>
        <p:txBody>
          <a:bodyPr/>
          <a:lstStyle/>
          <a:p>
            <a:r>
              <a:rPr lang="zh-CN" altLang="en-US" b="1" dirty="0">
                <a:latin typeface="华文新魏" panose="02010800040101010101" pitchFamily="2" charset="-122"/>
                <a:ea typeface="华文新魏" panose="02010800040101010101" pitchFamily="2" charset="-122"/>
              </a:rPr>
              <a:t>社交媒体：</a:t>
            </a:r>
            <a:r>
              <a:rPr lang="zh-CN" altLang="zh-CN" b="1" dirty="0">
                <a:latin typeface="华文新魏" panose="02010800040101010101" pitchFamily="2" charset="-122"/>
                <a:ea typeface="华文新魏" panose="02010800040101010101" pitchFamily="2" charset="-122"/>
              </a:rPr>
              <a:t>博客</a:t>
            </a:r>
            <a:endParaRPr lang="en-IN" b="1" dirty="0">
              <a:latin typeface="华文新魏" panose="02010800040101010101" pitchFamily="2" charset="-122"/>
              <a:ea typeface="华文新魏" panose="02010800040101010101" pitchFamily="2" charset="-122"/>
            </a:endParaRPr>
          </a:p>
        </p:txBody>
      </p:sp>
      <p:sp>
        <p:nvSpPr>
          <p:cNvPr id="36866" name="Content Placeholder 2"/>
          <p:cNvSpPr>
            <a:spLocks noGrp="1"/>
          </p:cNvSpPr>
          <p:nvPr>
            <p:ph idx="4294967295"/>
          </p:nvPr>
        </p:nvSpPr>
        <p:spPr>
          <a:xfrm>
            <a:off x="718185" y="1267460"/>
            <a:ext cx="8275320" cy="4924425"/>
          </a:xfrm>
        </p:spPr>
        <p:txBody>
          <a:bodyPr/>
          <a:lstStyle/>
          <a:p>
            <a:pPr marL="345440" indent="-345440">
              <a:lnSpc>
                <a:spcPct val="120000"/>
              </a:lnSpc>
              <a:buFont typeface="Wingdings" panose="05000000000000000000" charset="0"/>
              <a:buChar char="l"/>
            </a:pPr>
            <a:r>
              <a:rPr lang="zh-CN" altLang="zh-CN" sz="2800" dirty="0">
                <a:latin typeface="+mn-ea"/>
              </a:rPr>
              <a:t>是指一个创建者可以发表文章</a:t>
            </a:r>
            <a:r>
              <a:rPr lang="en-US" altLang="zh-CN" sz="2800" dirty="0">
                <a:latin typeface="+mn-ea"/>
              </a:rPr>
              <a:t>，</a:t>
            </a:r>
            <a:r>
              <a:rPr lang="zh-CN" altLang="zh-CN" sz="2800" dirty="0">
                <a:latin typeface="+mn-ea"/>
              </a:rPr>
              <a:t>同时访问者可以发表评论的网站</a:t>
            </a:r>
            <a:endParaRPr lang="en-US" altLang="zh-CN" sz="2800" dirty="0">
              <a:latin typeface="+mn-ea"/>
            </a:endParaRPr>
          </a:p>
          <a:p>
            <a:pPr marL="353695" indent="-353695">
              <a:lnSpc>
                <a:spcPct val="120000"/>
              </a:lnSpc>
              <a:buFont typeface="Wingdings" panose="05000000000000000000" charset="0"/>
              <a:buChar char="l"/>
            </a:pPr>
            <a:r>
              <a:rPr lang="zh-CN" altLang="zh-CN" sz="2800" dirty="0">
                <a:latin typeface="+mn-ea"/>
              </a:rPr>
              <a:t>有很多种类的博客</a:t>
            </a:r>
            <a:r>
              <a:rPr lang="en-US" altLang="zh-CN" sz="2800" dirty="0">
                <a:latin typeface="+mn-ea"/>
              </a:rPr>
              <a:t>，</a:t>
            </a:r>
            <a:r>
              <a:rPr lang="zh-CN" altLang="zh-CN" sz="2800" dirty="0">
                <a:latin typeface="+mn-ea"/>
              </a:rPr>
              <a:t>包括</a:t>
            </a:r>
            <a:r>
              <a:rPr lang="zh-CN" altLang="en-US" sz="2800" dirty="0">
                <a:latin typeface="+mn-ea"/>
              </a:rPr>
              <a:t>：</a:t>
            </a:r>
            <a:endParaRPr lang="en-US" altLang="zh-CN" sz="2800" dirty="0">
              <a:latin typeface="+mn-ea"/>
            </a:endParaRPr>
          </a:p>
          <a:p>
            <a:pPr lvl="1">
              <a:lnSpc>
                <a:spcPct val="120000"/>
              </a:lnSpc>
              <a:buFont typeface="Wingdings" panose="05000000000000000000" charset="0"/>
              <a:buChar char="l"/>
            </a:pPr>
            <a:r>
              <a:rPr lang="zh-CN" altLang="zh-CN" sz="2600" dirty="0">
                <a:latin typeface="+mn-ea"/>
              </a:rPr>
              <a:t>个人博客</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用于营销和品牌宣传的公司博客</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针对某个特定主题或领域的主题博客</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基于媒体</a:t>
            </a:r>
            <a:r>
              <a:rPr lang="en-US" altLang="zh-CN" sz="2600" dirty="0">
                <a:latin typeface="+mn-ea"/>
              </a:rPr>
              <a:t>（</a:t>
            </a:r>
            <a:r>
              <a:rPr lang="zh-CN" altLang="zh-CN" sz="2600" dirty="0">
                <a:latin typeface="+mn-ea"/>
              </a:rPr>
              <a:t>视频博客</a:t>
            </a:r>
            <a:r>
              <a:rPr lang="en-US" altLang="zh-CN" sz="2600" dirty="0">
                <a:latin typeface="+mn-ea"/>
              </a:rPr>
              <a:t>）</a:t>
            </a:r>
            <a:r>
              <a:rPr lang="zh-CN" altLang="zh-CN" sz="2600" dirty="0">
                <a:latin typeface="+mn-ea"/>
              </a:rPr>
              <a:t>和设备</a:t>
            </a:r>
            <a:r>
              <a:rPr lang="en-US" altLang="zh-CN" sz="2600" dirty="0">
                <a:latin typeface="+mn-ea"/>
              </a:rPr>
              <a:t>（</a:t>
            </a:r>
            <a:r>
              <a:rPr lang="zh-CN" altLang="zh-CN" sz="2600" dirty="0">
                <a:latin typeface="+mn-ea"/>
              </a:rPr>
              <a:t>移动设备博客</a:t>
            </a:r>
            <a:r>
              <a:rPr lang="en-US" altLang="zh-CN" sz="2600" dirty="0">
                <a:latin typeface="+mn-ea"/>
              </a:rPr>
              <a:t>）</a:t>
            </a:r>
            <a:r>
              <a:rPr lang="zh-CN" altLang="zh-CN" sz="2600" dirty="0">
                <a:latin typeface="+mn-ea"/>
              </a:rPr>
              <a:t>的博客</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68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686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686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686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6866">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686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6" grpId="0" build="p"/>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89" name="Title 1"/>
          <p:cNvSpPr>
            <a:spLocks noGrp="1"/>
          </p:cNvSpPr>
          <p:nvPr>
            <p:ph type="title" idx="4294967295"/>
          </p:nvPr>
        </p:nvSpPr>
        <p:spPr>
          <a:xfrm>
            <a:off x="398145" y="-120332"/>
            <a:ext cx="8229600" cy="1143000"/>
          </a:xfrm>
        </p:spPr>
        <p:txBody>
          <a:bodyPr/>
          <a:lstStyle/>
          <a:p>
            <a:r>
              <a:rPr lang="zh-CN" altLang="en-US" b="1" dirty="0">
                <a:latin typeface="华文新魏" panose="02010800040101010101" pitchFamily="2" charset="-122"/>
                <a:ea typeface="华文新魏" panose="02010800040101010101" pitchFamily="2" charset="-122"/>
              </a:rPr>
              <a:t>社交媒体：维基和微博</a:t>
            </a:r>
            <a:endParaRPr lang="en-IN" b="1" dirty="0">
              <a:latin typeface="华文新魏" panose="02010800040101010101" pitchFamily="2" charset="-122"/>
              <a:ea typeface="华文新魏" panose="02010800040101010101" pitchFamily="2" charset="-122"/>
            </a:endParaRPr>
          </a:p>
        </p:txBody>
      </p:sp>
      <p:sp>
        <p:nvSpPr>
          <p:cNvPr id="37890" name="Content Placeholder 2"/>
          <p:cNvSpPr>
            <a:spLocks noGrp="1"/>
          </p:cNvSpPr>
          <p:nvPr>
            <p:ph idx="4294967295"/>
          </p:nvPr>
        </p:nvSpPr>
        <p:spPr>
          <a:xfrm>
            <a:off x="653415" y="1266825"/>
            <a:ext cx="8415655" cy="5229225"/>
          </a:xfrm>
        </p:spPr>
        <p:txBody>
          <a:bodyPr/>
          <a:lstStyle/>
          <a:p>
            <a:pPr marL="360045" indent="-360045">
              <a:lnSpc>
                <a:spcPct val="120000"/>
              </a:lnSpc>
              <a:buFont typeface="Wingdings" panose="05000000000000000000" charset="0"/>
              <a:buChar char="l"/>
            </a:pPr>
            <a:r>
              <a:rPr lang="zh-CN" altLang="zh-CN" sz="2800" b="1" dirty="0">
                <a:latin typeface="+mn-ea"/>
              </a:rPr>
              <a:t>维基</a:t>
            </a:r>
            <a:r>
              <a:rPr lang="zh-CN" altLang="en-US" sz="2800" dirty="0">
                <a:latin typeface="+mn-ea"/>
              </a:rPr>
              <a:t>：</a:t>
            </a:r>
            <a:r>
              <a:rPr lang="zh-CN" altLang="zh-CN" sz="2800" dirty="0">
                <a:latin typeface="+mn-ea"/>
              </a:rPr>
              <a:t>是指允许众多用户创建、编辑和更新内容</a:t>
            </a:r>
            <a:r>
              <a:rPr lang="en-US" altLang="zh-CN" sz="2800" dirty="0">
                <a:latin typeface="+mn-ea"/>
              </a:rPr>
              <a:t>，</a:t>
            </a:r>
            <a:r>
              <a:rPr lang="zh-CN" altLang="zh-CN" sz="2800" dirty="0">
                <a:latin typeface="+mn-ea"/>
              </a:rPr>
              <a:t>分享知识的网站</a:t>
            </a:r>
            <a:endParaRPr lang="en-US" altLang="zh-CN" sz="2800" dirty="0">
              <a:latin typeface="+mn-ea"/>
            </a:endParaRPr>
          </a:p>
          <a:p>
            <a:pPr marL="368300" indent="-368300">
              <a:lnSpc>
                <a:spcPct val="120000"/>
              </a:lnSpc>
              <a:buFont typeface="Wingdings" panose="05000000000000000000" charset="0"/>
              <a:buChar char="l"/>
            </a:pPr>
            <a:r>
              <a:rPr lang="zh-CN" altLang="zh-CN" sz="2800" b="1" dirty="0">
                <a:latin typeface="+mn-ea"/>
              </a:rPr>
              <a:t>微博或微分享</a:t>
            </a:r>
            <a:r>
              <a:rPr lang="zh-CN" altLang="en-US" sz="2800" dirty="0">
                <a:latin typeface="+mn-ea"/>
              </a:rPr>
              <a:t>：</a:t>
            </a:r>
            <a:r>
              <a:rPr lang="zh-CN" altLang="zh-CN" sz="2800" dirty="0">
                <a:latin typeface="+mn-ea"/>
              </a:rPr>
              <a:t>是指类似于</a:t>
            </a:r>
            <a:r>
              <a:rPr lang="en-US" altLang="zh-CN" sz="2800" dirty="0">
                <a:latin typeface="+mn-ea"/>
              </a:rPr>
              <a:t>Twitter</a:t>
            </a:r>
            <a:r>
              <a:rPr lang="zh-CN" altLang="zh-CN" sz="2800" dirty="0">
                <a:latin typeface="+mn-ea"/>
              </a:rPr>
              <a:t>的软件工具</a:t>
            </a:r>
            <a:endParaRPr lang="en-US" altLang="zh-CN" sz="2800" dirty="0">
              <a:latin typeface="+mn-ea"/>
            </a:endParaRPr>
          </a:p>
          <a:p>
            <a:pPr lvl="1">
              <a:lnSpc>
                <a:spcPct val="120000"/>
              </a:lnSpc>
              <a:buFont typeface="Wingdings" panose="05000000000000000000" charset="0"/>
              <a:buChar char="l"/>
            </a:pPr>
            <a:r>
              <a:rPr lang="zh-CN" altLang="zh-CN" sz="2800" dirty="0">
                <a:latin typeface="+mn-ea"/>
              </a:rPr>
              <a:t>通过短消息、链接以及多媒体的方式实现交流</a:t>
            </a:r>
            <a:endParaRPr lang="en-US" altLang="zh-CN" sz="2800" dirty="0">
              <a:latin typeface="+mn-ea"/>
            </a:endParaRPr>
          </a:p>
          <a:p>
            <a:pPr lvl="2">
              <a:lnSpc>
                <a:spcPct val="120000"/>
              </a:lnSpc>
              <a:buFont typeface="Wingdings" panose="05000000000000000000" charset="0"/>
              <a:buChar char="l"/>
            </a:pPr>
            <a:r>
              <a:rPr lang="zh-CN" altLang="zh-CN" sz="2800" dirty="0">
                <a:latin typeface="+mn-ea"/>
              </a:rPr>
              <a:t>借助独立的应用程序、在线社区或社交网络</a:t>
            </a:r>
            <a:endParaRPr lang="en-US" altLang="zh-CN" sz="2800" dirty="0">
              <a:latin typeface="+mn-ea"/>
            </a:endParaRPr>
          </a:p>
          <a:p>
            <a:pPr lvl="1">
              <a:lnSpc>
                <a:spcPct val="120000"/>
              </a:lnSpc>
              <a:buFont typeface="Wingdings" panose="05000000000000000000" charset="0"/>
              <a:buChar char="l"/>
            </a:pPr>
            <a:r>
              <a:rPr lang="zh-CN" altLang="zh-CN" sz="2800" b="1" dirty="0">
                <a:latin typeface="+mn-ea"/>
              </a:rPr>
              <a:t>共享媒体</a:t>
            </a:r>
            <a:r>
              <a:rPr lang="zh-CN" altLang="en-US" sz="2800" dirty="0">
                <a:latin typeface="+mn-ea"/>
              </a:rPr>
              <a:t>：</a:t>
            </a:r>
            <a:r>
              <a:rPr lang="zh-CN" altLang="zh-CN" sz="2800" dirty="0">
                <a:latin typeface="+mn-ea"/>
              </a:rPr>
              <a:t>是指类似于</a:t>
            </a:r>
            <a:r>
              <a:rPr lang="en-US" altLang="zh-CN" sz="2800" dirty="0">
                <a:latin typeface="+mn-ea"/>
              </a:rPr>
              <a:t>YouTube</a:t>
            </a:r>
            <a:r>
              <a:rPr lang="zh-CN" altLang="zh-CN" sz="2800" dirty="0">
                <a:latin typeface="+mn-ea"/>
              </a:rPr>
              <a:t>的提供可观看和分享的音视频资料的媒介</a:t>
            </a:r>
          </a:p>
          <a:p>
            <a:pPr>
              <a:lnSpc>
                <a:spcPct val="90000"/>
              </a:lnSpc>
            </a:pPr>
            <a:endParaRPr lang="en-US" b="1" dirty="0"/>
          </a:p>
          <a:p>
            <a:pPr>
              <a:lnSpc>
                <a:spcPct val="90000"/>
              </a:lnSpc>
            </a:pPr>
            <a:endParaRPr lang="en-US" b="1" dirty="0"/>
          </a:p>
          <a:p>
            <a:pPr marL="0" indent="0">
              <a:buNone/>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78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789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789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789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789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0" y="274638"/>
            <a:ext cx="914400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8—7</a:t>
            </a:r>
            <a:r>
              <a:rPr lang="zh-CN" altLang="zh-CN" b="1" dirty="0">
                <a:latin typeface="华文新魏" panose="02010800040101010101" pitchFamily="2" charset="-122"/>
                <a:ea typeface="华文新魏" panose="02010800040101010101" pitchFamily="2" charset="-122"/>
              </a:rPr>
              <a:t>决定在培训和学习中使用社交媒体需要考虑的因素</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844825"/>
          <a:ext cx="8856984" cy="4896540"/>
        </p:xfrm>
        <a:graphic>
          <a:graphicData uri="http://schemas.openxmlformats.org/drawingml/2006/table">
            <a:tbl>
              <a:tblPr firstRow="1" firstCol="1" bandRow="1">
                <a:tableStyleId>{7DF18680-E054-41AD-8BC1-D1AEF772440D}</a:tableStyleId>
              </a:tblPr>
              <a:tblGrid>
                <a:gridCol w="8856984">
                  <a:extLst>
                    <a:ext uri="{9D8B030D-6E8A-4147-A177-3AD203B41FA5}">
                      <a16:colId xmlns:a16="http://schemas.microsoft.com/office/drawing/2014/main" val="20000"/>
                    </a:ext>
                  </a:extLst>
                </a:gridCol>
              </a:tblGrid>
              <a:tr h="445140">
                <a:tc>
                  <a:txBody>
                    <a:bodyPr/>
                    <a:lstStyle/>
                    <a:p>
                      <a:pPr>
                        <a:lnSpc>
                          <a:spcPct val="120000"/>
                        </a:lnSpc>
                        <a:spcAft>
                          <a:spcPts val="0"/>
                        </a:spcAft>
                      </a:pPr>
                      <a:r>
                        <a:rPr lang="zh-CN" sz="1800" dirty="0">
                          <a:effectLst/>
                        </a:rPr>
                        <a:t>社交网络是否已经在公司中使用</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445140">
                <a:tc>
                  <a:txBody>
                    <a:bodyPr/>
                    <a:lstStyle/>
                    <a:p>
                      <a:pPr>
                        <a:lnSpc>
                          <a:spcPct val="120000"/>
                        </a:lnSpc>
                        <a:spcAft>
                          <a:spcPts val="0"/>
                        </a:spcAft>
                      </a:pPr>
                      <a:r>
                        <a:rPr lang="zh-CN" sz="1800">
                          <a:effectLst/>
                        </a:rPr>
                        <a:t>社交网络是否适应公司的学习策略</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445140">
                <a:tc>
                  <a:txBody>
                    <a:bodyPr/>
                    <a:lstStyle/>
                    <a:p>
                      <a:pPr>
                        <a:lnSpc>
                          <a:spcPct val="120000"/>
                        </a:lnSpc>
                        <a:spcAft>
                          <a:spcPts val="0"/>
                        </a:spcAft>
                      </a:pPr>
                      <a:r>
                        <a:rPr lang="zh-CN" sz="1800">
                          <a:effectLst/>
                        </a:rPr>
                        <a:t>雇员在地理上是否分散</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445140">
                <a:tc>
                  <a:txBody>
                    <a:bodyPr/>
                    <a:lstStyle/>
                    <a:p>
                      <a:pPr>
                        <a:lnSpc>
                          <a:spcPct val="120000"/>
                        </a:lnSpc>
                        <a:spcAft>
                          <a:spcPts val="0"/>
                        </a:spcAft>
                      </a:pPr>
                      <a:r>
                        <a:rPr lang="zh-CN" sz="1800" dirty="0">
                          <a:effectLst/>
                        </a:rPr>
                        <a:t>学习策略是否支持在职学习</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445140">
                <a:tc>
                  <a:txBody>
                    <a:bodyPr/>
                    <a:lstStyle/>
                    <a:p>
                      <a:pPr>
                        <a:lnSpc>
                          <a:spcPct val="120000"/>
                        </a:lnSpc>
                        <a:spcAft>
                          <a:spcPts val="0"/>
                        </a:spcAft>
                      </a:pPr>
                      <a:r>
                        <a:rPr lang="zh-CN" sz="1800">
                          <a:effectLst/>
                        </a:rPr>
                        <a:t>是否有必要培养协作精神</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445140">
                <a:tc>
                  <a:txBody>
                    <a:bodyPr/>
                    <a:lstStyle/>
                    <a:p>
                      <a:pPr>
                        <a:lnSpc>
                          <a:spcPct val="120000"/>
                        </a:lnSpc>
                        <a:spcAft>
                          <a:spcPts val="0"/>
                        </a:spcAft>
                      </a:pPr>
                      <a:r>
                        <a:rPr lang="zh-CN" sz="1800">
                          <a:effectLst/>
                        </a:rPr>
                        <a:t>是否有大量雇员是千禧一代或</a:t>
                      </a:r>
                      <a:r>
                        <a:rPr lang="en-US" sz="1800">
                          <a:effectLst/>
                        </a:rPr>
                        <a:t>X</a:t>
                      </a:r>
                      <a:r>
                        <a:rPr lang="zh-CN" sz="1800">
                          <a:effectLst/>
                        </a:rPr>
                        <a:t>一代</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445140">
                <a:tc>
                  <a:txBody>
                    <a:bodyPr/>
                    <a:lstStyle/>
                    <a:p>
                      <a:pPr>
                        <a:lnSpc>
                          <a:spcPct val="120000"/>
                        </a:lnSpc>
                        <a:spcAft>
                          <a:spcPts val="0"/>
                        </a:spcAft>
                      </a:pPr>
                      <a:r>
                        <a:rPr lang="zh-CN" sz="1800">
                          <a:effectLst/>
                        </a:rPr>
                        <a:t>雇员是否乐意使用社交网络</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445140">
                <a:tc>
                  <a:txBody>
                    <a:bodyPr/>
                    <a:lstStyle/>
                    <a:p>
                      <a:pPr>
                        <a:lnSpc>
                          <a:spcPct val="120000"/>
                        </a:lnSpc>
                        <a:spcAft>
                          <a:spcPts val="0"/>
                        </a:spcAft>
                      </a:pPr>
                      <a:r>
                        <a:rPr lang="zh-CN" sz="1800">
                          <a:effectLst/>
                        </a:rPr>
                        <a:t>公司业务是否需要大量的团队协作</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r h="445140">
                <a:tc>
                  <a:txBody>
                    <a:bodyPr/>
                    <a:lstStyle/>
                    <a:p>
                      <a:pPr>
                        <a:lnSpc>
                          <a:spcPct val="120000"/>
                        </a:lnSpc>
                        <a:spcAft>
                          <a:spcPts val="0"/>
                        </a:spcAft>
                      </a:pPr>
                      <a:r>
                        <a:rPr lang="zh-CN" sz="1800">
                          <a:effectLst/>
                        </a:rPr>
                        <a:t>知识是否需要快速分享</a:t>
                      </a:r>
                      <a:r>
                        <a:rPr lang="en-US" sz="1800">
                          <a:effectLst/>
                        </a:rPr>
                        <a:t>?</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8"/>
                  </a:ext>
                </a:extLst>
              </a:tr>
              <a:tr h="445140">
                <a:tc>
                  <a:txBody>
                    <a:bodyPr/>
                    <a:lstStyle/>
                    <a:p>
                      <a:pPr>
                        <a:lnSpc>
                          <a:spcPct val="120000"/>
                        </a:lnSpc>
                        <a:spcAft>
                          <a:spcPts val="0"/>
                        </a:spcAft>
                      </a:pPr>
                      <a:r>
                        <a:rPr lang="zh-CN" sz="1800" dirty="0">
                          <a:effectLst/>
                        </a:rPr>
                        <a:t>公司是否重视创新</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9"/>
                  </a:ext>
                </a:extLst>
              </a:tr>
              <a:tr h="445140">
                <a:tc>
                  <a:txBody>
                    <a:bodyPr/>
                    <a:lstStyle/>
                    <a:p>
                      <a:pPr>
                        <a:lnSpc>
                          <a:spcPct val="120000"/>
                        </a:lnSpc>
                        <a:spcAft>
                          <a:spcPts val="0"/>
                        </a:spcAft>
                      </a:pPr>
                      <a:r>
                        <a:rPr lang="zh-CN" sz="1800" dirty="0">
                          <a:effectLst/>
                        </a:rPr>
                        <a:t>公司文化是否支持做出分散决策</a:t>
                      </a:r>
                      <a:r>
                        <a:rPr lang="en-US" sz="1800" dirty="0">
                          <a:effectLst/>
                        </a:rPr>
                        <a:t>?</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10"/>
                  </a:ext>
                </a:extLst>
              </a:tr>
            </a:tbl>
          </a:graphicData>
        </a:graphic>
      </p:graphicFrame>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7" name="Title 1"/>
          <p:cNvSpPr>
            <a:spLocks noGrp="1"/>
          </p:cNvSpPr>
          <p:nvPr>
            <p:ph type="title" idx="4294967295"/>
          </p:nvPr>
        </p:nvSpPr>
        <p:spPr>
          <a:xfrm>
            <a:off x="457200" y="-162877"/>
            <a:ext cx="8229600" cy="1143000"/>
          </a:xfrm>
        </p:spPr>
        <p:txBody>
          <a:bodyPr/>
          <a:lstStyle/>
          <a:p>
            <a:r>
              <a:rPr lang="zh-CN" altLang="zh-CN" b="1" dirty="0">
                <a:latin typeface="华文新魏" panose="02010800040101010101" pitchFamily="2" charset="-122"/>
                <a:ea typeface="华文新魏" panose="02010800040101010101" pitchFamily="2" charset="-122"/>
              </a:rPr>
              <a:t>集成学习</a:t>
            </a:r>
            <a:endParaRPr lang="en-IN" b="1" dirty="0">
              <a:latin typeface="华文新魏" panose="02010800040101010101" pitchFamily="2" charset="-122"/>
              <a:ea typeface="华文新魏" panose="02010800040101010101" pitchFamily="2" charset="-122"/>
            </a:endParaRPr>
          </a:p>
        </p:txBody>
      </p:sp>
      <p:sp>
        <p:nvSpPr>
          <p:cNvPr id="39938" name="Content Placeholder 2"/>
          <p:cNvSpPr>
            <a:spLocks noGrp="1"/>
          </p:cNvSpPr>
          <p:nvPr>
            <p:ph idx="4294967295"/>
          </p:nvPr>
        </p:nvSpPr>
        <p:spPr>
          <a:xfrm>
            <a:off x="683895" y="1250315"/>
            <a:ext cx="8383905" cy="4924425"/>
          </a:xfrm>
        </p:spPr>
        <p:txBody>
          <a:bodyPr/>
          <a:lstStyle/>
          <a:p>
            <a:pPr marL="371475" indent="-371475">
              <a:lnSpc>
                <a:spcPct val="120000"/>
              </a:lnSpc>
              <a:buFont typeface="Wingdings" panose="05000000000000000000" charset="0"/>
              <a:buChar char="l"/>
            </a:pPr>
            <a:r>
              <a:rPr lang="zh-CN" altLang="zh-CN" sz="2800" dirty="0">
                <a:latin typeface="+mn-ea"/>
              </a:rPr>
              <a:t>综合了在线学习、面对面指导以及其他传递学习内容的方式</a:t>
            </a:r>
            <a:endParaRPr lang="en-US" altLang="zh-CN" sz="2800" dirty="0">
              <a:latin typeface="+mn-ea"/>
            </a:endParaRPr>
          </a:p>
          <a:p>
            <a:pPr lvl="1">
              <a:lnSpc>
                <a:spcPct val="120000"/>
              </a:lnSpc>
              <a:buClr>
                <a:srgbClr val="DA1F28"/>
              </a:buClr>
              <a:buFont typeface="Wingdings" panose="05000000000000000000" charset="0"/>
              <a:buChar char="l"/>
            </a:pPr>
            <a:r>
              <a:rPr lang="zh-CN" altLang="zh-CN" sz="2600" dirty="0">
                <a:latin typeface="+mn-ea"/>
              </a:rPr>
              <a:t>集成学习为学习者提供了更多的控制权限</a:t>
            </a:r>
            <a:endParaRPr lang="en-US" altLang="zh-CN" sz="2600" dirty="0">
              <a:latin typeface="+mn-ea"/>
            </a:endParaRPr>
          </a:p>
          <a:p>
            <a:pPr lvl="1">
              <a:lnSpc>
                <a:spcPct val="120000"/>
              </a:lnSpc>
              <a:buClr>
                <a:srgbClr val="DA1F28"/>
              </a:buClr>
              <a:buFont typeface="Wingdings" panose="05000000000000000000" charset="0"/>
              <a:buChar char="l"/>
            </a:pPr>
            <a:r>
              <a:rPr lang="zh-CN" altLang="zh-CN" sz="2600" dirty="0">
                <a:latin typeface="+mn-ea"/>
              </a:rPr>
              <a:t>允许雇员自我定向</a:t>
            </a:r>
            <a:endParaRPr lang="en-US" altLang="zh-CN" sz="2600" dirty="0">
              <a:latin typeface="+mn-ea"/>
            </a:endParaRPr>
          </a:p>
          <a:p>
            <a:pPr lvl="1">
              <a:lnSpc>
                <a:spcPct val="120000"/>
              </a:lnSpc>
              <a:buClr>
                <a:srgbClr val="DA1F28"/>
              </a:buClr>
              <a:buFont typeface="Wingdings" panose="05000000000000000000" charset="0"/>
              <a:buChar char="l"/>
            </a:pPr>
            <a:r>
              <a:rPr lang="zh-CN" altLang="zh-CN" sz="2600" dirty="0">
                <a:latin typeface="+mn-ea"/>
              </a:rPr>
              <a:t>需要学习者为自己的学习承担更多责任</a:t>
            </a:r>
            <a:endParaRPr lang="en-US" altLang="zh-CN" sz="2600" dirty="0">
              <a:latin typeface="+mn-ea"/>
            </a:endParaRPr>
          </a:p>
          <a:p>
            <a:pPr lvl="1">
              <a:lnSpc>
                <a:spcPct val="120000"/>
              </a:lnSpc>
              <a:buClr>
                <a:srgbClr val="DA1F28"/>
              </a:buClr>
              <a:buFont typeface="Wingdings" panose="05000000000000000000" charset="0"/>
              <a:buChar char="l"/>
            </a:pPr>
            <a:r>
              <a:rPr lang="zh-CN" altLang="zh-CN" sz="2600" dirty="0">
                <a:latin typeface="+mn-ea"/>
              </a:rPr>
              <a:t>提供了更多的面对面交流互动</a:t>
            </a:r>
            <a:endParaRPr lang="en-US" altLang="zh-CN" sz="2600" dirty="0">
              <a:latin typeface="+mn-ea"/>
            </a:endParaRPr>
          </a:p>
          <a:p>
            <a:pPr lvl="1">
              <a:lnSpc>
                <a:spcPct val="120000"/>
              </a:lnSpc>
              <a:buClr>
                <a:srgbClr val="DA1F28"/>
              </a:buClr>
              <a:buFont typeface="Wingdings" panose="05000000000000000000" charset="0"/>
              <a:buChar char="l"/>
            </a:pPr>
            <a:r>
              <a:rPr lang="zh-CN" altLang="zh-CN" sz="2600" dirty="0">
                <a:latin typeface="+mn-ea"/>
              </a:rPr>
              <a:t>确保至少某些指导是在专门的学习环境中提出</a:t>
            </a:r>
            <a:r>
              <a:rPr lang="zh-CN" altLang="en-US" sz="2600" dirty="0">
                <a:latin typeface="+mn-ea"/>
              </a:rPr>
              <a:t>的</a:t>
            </a:r>
            <a:endParaRPr lang="en-US" altLang="zh-CN" sz="2600" dirty="0">
              <a:latin typeface="+mn-ea"/>
            </a:endParaRPr>
          </a:p>
          <a:p>
            <a:pPr>
              <a:buClr>
                <a:srgbClr val="DA1F28"/>
              </a:buClr>
              <a:buFont typeface="Wingdings" panose="05000000000000000000" charset="0"/>
              <a:buChar char="l"/>
            </a:pPr>
            <a:endParaRPr lang="en-IN" sz="2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99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993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993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993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9938">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9938">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3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05495" y="-145732"/>
            <a:ext cx="8712968"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8—8</a:t>
            </a:r>
            <a:r>
              <a:rPr lang="zh-CN" altLang="zh-CN" b="1" dirty="0">
                <a:latin typeface="华文新魏" panose="02010800040101010101" pitchFamily="2" charset="-122"/>
                <a:ea typeface="华文新魏" panose="02010800040101010101" pitchFamily="2" charset="-122"/>
              </a:rPr>
              <a:t>仿真模拟的类型</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53782" y="1281072"/>
          <a:ext cx="8964488" cy="4968555"/>
        </p:xfrm>
        <a:graphic>
          <a:graphicData uri="http://schemas.openxmlformats.org/drawingml/2006/table">
            <a:tbl>
              <a:tblPr firstRow="1" firstCol="1" bandRow="1">
                <a:tableStyleId>{93296810-A885-4BE3-A3E7-6D5BEEA58F35}</a:tableStyleId>
              </a:tblPr>
              <a:tblGrid>
                <a:gridCol w="2163691">
                  <a:extLst>
                    <a:ext uri="{9D8B030D-6E8A-4147-A177-3AD203B41FA5}">
                      <a16:colId xmlns:a16="http://schemas.microsoft.com/office/drawing/2014/main" val="20000"/>
                    </a:ext>
                  </a:extLst>
                </a:gridCol>
                <a:gridCol w="6800797">
                  <a:extLst>
                    <a:ext uri="{9D8B030D-6E8A-4147-A177-3AD203B41FA5}">
                      <a16:colId xmlns:a16="http://schemas.microsoft.com/office/drawing/2014/main" val="20001"/>
                    </a:ext>
                  </a:extLst>
                </a:gridCol>
              </a:tblGrid>
              <a:tr h="582257">
                <a:tc>
                  <a:txBody>
                    <a:bodyPr/>
                    <a:lstStyle/>
                    <a:p>
                      <a:pPr algn="ctr">
                        <a:lnSpc>
                          <a:spcPct val="110000"/>
                        </a:lnSpc>
                        <a:spcAft>
                          <a:spcPts val="0"/>
                        </a:spcAft>
                      </a:pPr>
                      <a:r>
                        <a:rPr lang="zh-CN" sz="1800" dirty="0">
                          <a:effectLst/>
                        </a:rPr>
                        <a:t>仿真模拟的类型</a:t>
                      </a:r>
                      <a:endParaRPr lang="zh-CN" sz="18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800">
                          <a:effectLst/>
                        </a:rPr>
                        <a:t>描述</a:t>
                      </a:r>
                      <a:endParaRPr lang="zh-CN" sz="18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0"/>
                  </a:ext>
                </a:extLst>
              </a:tr>
              <a:tr h="1246428">
                <a:tc>
                  <a:txBody>
                    <a:bodyPr/>
                    <a:lstStyle/>
                    <a:p>
                      <a:pPr algn="ctr">
                        <a:lnSpc>
                          <a:spcPct val="110000"/>
                        </a:lnSpc>
                        <a:spcAft>
                          <a:spcPts val="0"/>
                        </a:spcAft>
                      </a:pPr>
                      <a:r>
                        <a:rPr lang="zh-CN" sz="1800">
                          <a:effectLst/>
                        </a:rPr>
                        <a:t>分支故事</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向受训者展示一种情况</a:t>
                      </a:r>
                      <a:r>
                        <a:rPr lang="en-US" sz="1800">
                          <a:effectLst/>
                        </a:rPr>
                        <a:t>，</a:t>
                      </a:r>
                      <a:r>
                        <a:rPr lang="zh-CN" sz="1800">
                          <a:effectLst/>
                        </a:rPr>
                        <a:t>并要求他们做出选择或决策。受训者以他们的决定为基础进行模拟。</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1910599">
                <a:tc>
                  <a:txBody>
                    <a:bodyPr/>
                    <a:lstStyle/>
                    <a:p>
                      <a:pPr algn="ctr">
                        <a:lnSpc>
                          <a:spcPct val="110000"/>
                        </a:lnSpc>
                        <a:spcAft>
                          <a:spcPts val="0"/>
                        </a:spcAft>
                      </a:pPr>
                      <a:r>
                        <a:rPr lang="zh-CN" sz="1800">
                          <a:effectLst/>
                        </a:rPr>
                        <a:t>交互式电子数据表</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给受训者提供一系列的业务标准</a:t>
                      </a:r>
                      <a:r>
                        <a:rPr lang="en-US" sz="1800">
                          <a:effectLst/>
                        </a:rPr>
                        <a:t>（</a:t>
                      </a:r>
                      <a:r>
                        <a:rPr lang="zh-CN" sz="1800">
                          <a:effectLst/>
                        </a:rPr>
                        <a:t>通常是基于财务的</a:t>
                      </a:r>
                      <a:r>
                        <a:rPr lang="en-US" sz="1800">
                          <a:effectLst/>
                        </a:rPr>
                        <a:t>），</a:t>
                      </a:r>
                      <a:r>
                        <a:rPr lang="zh-CN" sz="1800">
                          <a:effectLst/>
                        </a:rPr>
                        <a:t>然后要求他们做决策</a:t>
                      </a:r>
                      <a:r>
                        <a:rPr lang="en-US" sz="1800">
                          <a:effectLst/>
                        </a:rPr>
                        <a:t>，</a:t>
                      </a:r>
                      <a:r>
                        <a:rPr lang="zh-CN" sz="1800">
                          <a:effectLst/>
                        </a:rPr>
                        <a:t>决策将会影响到业务。决策将被输入电子数据表</a:t>
                      </a:r>
                      <a:r>
                        <a:rPr lang="en-US" sz="1800">
                          <a:effectLst/>
                        </a:rPr>
                        <a:t>，</a:t>
                      </a:r>
                      <a:r>
                        <a:rPr lang="zh-CN" sz="1800">
                          <a:effectLst/>
                        </a:rPr>
                        <a:t>用以展示决策是如何影响业务的。</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82257">
                <a:tc>
                  <a:txBody>
                    <a:bodyPr/>
                    <a:lstStyle/>
                    <a:p>
                      <a:pPr algn="ctr">
                        <a:lnSpc>
                          <a:spcPct val="110000"/>
                        </a:lnSpc>
                        <a:spcAft>
                          <a:spcPts val="0"/>
                        </a:spcAft>
                      </a:pPr>
                      <a:r>
                        <a:rPr lang="zh-CN" sz="1800">
                          <a:effectLst/>
                        </a:rPr>
                        <a:t>基于游戏</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a:effectLst/>
                        </a:rPr>
                        <a:t>受训者在计算机上玩游戏。</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647014">
                <a:tc>
                  <a:txBody>
                    <a:bodyPr/>
                    <a:lstStyle/>
                    <a:p>
                      <a:pPr algn="ctr">
                        <a:lnSpc>
                          <a:spcPct val="110000"/>
                        </a:lnSpc>
                        <a:spcAft>
                          <a:spcPts val="0"/>
                        </a:spcAft>
                      </a:pPr>
                      <a:r>
                        <a:rPr lang="zh-CN" sz="1800">
                          <a:effectLst/>
                        </a:rPr>
                        <a:t>虚拟实验室</a:t>
                      </a:r>
                      <a:endParaRPr lang="zh-CN" sz="1800">
                        <a:solidFill>
                          <a:srgbClr val="000000"/>
                        </a:solidFill>
                        <a:effectLst/>
                        <a:latin typeface="+mn-ea"/>
                        <a:ea typeface="+mn-ea"/>
                        <a:cs typeface="Times New Roman" panose="02020603050405020304"/>
                      </a:endParaRPr>
                    </a:p>
                  </a:txBody>
                  <a:tcPr marL="0" marR="0" marT="0" marB="0" anchor="ctr"/>
                </a:tc>
                <a:tc>
                  <a:txBody>
                    <a:bodyPr/>
                    <a:lstStyle/>
                    <a:p>
                      <a:pPr>
                        <a:lnSpc>
                          <a:spcPct val="110000"/>
                        </a:lnSpc>
                        <a:spcAft>
                          <a:spcPts val="0"/>
                        </a:spcAft>
                      </a:pPr>
                      <a:r>
                        <a:rPr lang="zh-CN" sz="1800" dirty="0">
                          <a:effectLst/>
                        </a:rPr>
                        <a:t>受训者与计算机上关于工作的陈述互动</a:t>
                      </a:r>
                      <a:r>
                        <a:rPr lang="en-US" sz="1800" dirty="0">
                          <a:effectLst/>
                        </a:rPr>
                        <a:t>，</a:t>
                      </a:r>
                      <a:r>
                        <a:rPr lang="zh-CN" sz="1800" dirty="0">
                          <a:effectLst/>
                        </a:rPr>
                        <a:t>受训者正在接受该工作的培训。</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bl>
          </a:graphicData>
        </a:graphic>
      </p:graphicFrame>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985" name="Title 1"/>
          <p:cNvSpPr>
            <a:spLocks noGrp="1"/>
          </p:cNvSpPr>
          <p:nvPr>
            <p:ph type="title" idx="4294967295"/>
          </p:nvPr>
        </p:nvSpPr>
        <p:spPr>
          <a:xfrm>
            <a:off x="398145" y="-79057"/>
            <a:ext cx="8229600" cy="1143000"/>
          </a:xfrm>
        </p:spPr>
        <p:txBody>
          <a:bodyPr/>
          <a:lstStyle/>
          <a:p>
            <a:r>
              <a:rPr lang="zh-CN" altLang="zh-CN" b="1" dirty="0">
                <a:latin typeface="华文新魏" panose="02010800040101010101" pitchFamily="2" charset="-122"/>
                <a:ea typeface="华文新魏" panose="02010800040101010101" pitchFamily="2" charset="-122"/>
              </a:rPr>
              <a:t>仿真模拟和游戏</a:t>
            </a:r>
            <a:endParaRPr lang="en-IN" b="1" dirty="0">
              <a:latin typeface="华文新魏" panose="02010800040101010101" pitchFamily="2" charset="-122"/>
              <a:ea typeface="华文新魏" panose="02010800040101010101" pitchFamily="2" charset="-122"/>
            </a:endParaRPr>
          </a:p>
        </p:txBody>
      </p:sp>
      <p:sp>
        <p:nvSpPr>
          <p:cNvPr id="41986" name="Content Placeholder 2"/>
          <p:cNvSpPr>
            <a:spLocks noGrp="1"/>
          </p:cNvSpPr>
          <p:nvPr>
            <p:ph idx="4294967295"/>
          </p:nvPr>
        </p:nvSpPr>
        <p:spPr>
          <a:xfrm>
            <a:off x="628650" y="1267460"/>
            <a:ext cx="8229600" cy="4924425"/>
          </a:xfrm>
        </p:spPr>
        <p:txBody>
          <a:bodyPr/>
          <a:lstStyle/>
          <a:p>
            <a:pPr marL="359410" indent="-359410">
              <a:lnSpc>
                <a:spcPct val="120000"/>
              </a:lnSpc>
              <a:buFont typeface="Wingdings" panose="05000000000000000000" charset="0"/>
              <a:buChar char="l"/>
            </a:pPr>
            <a:r>
              <a:rPr lang="zh-CN" altLang="zh-CN" sz="3200" dirty="0">
                <a:latin typeface="+mn-ea"/>
              </a:rPr>
              <a:t>仿真头像生成技术</a:t>
            </a:r>
            <a:r>
              <a:rPr lang="en-US" altLang="zh-CN" sz="3200" dirty="0">
                <a:latin typeface="+mn-ea"/>
              </a:rPr>
              <a:t>：</a:t>
            </a:r>
            <a:r>
              <a:rPr lang="zh-CN" altLang="zh-CN" sz="3200" dirty="0">
                <a:latin typeface="+mn-ea"/>
              </a:rPr>
              <a:t>是指能电脑虚拟人像技术</a:t>
            </a:r>
            <a:r>
              <a:rPr lang="zh-CN" altLang="en-US" sz="3200" dirty="0">
                <a:latin typeface="+mn-ea"/>
              </a:rPr>
              <a:t>的：</a:t>
            </a:r>
            <a:endParaRPr lang="en-US" altLang="zh-CN" sz="3200" dirty="0">
              <a:latin typeface="+mn-ea"/>
            </a:endParaRPr>
          </a:p>
          <a:p>
            <a:pPr marL="636905" lvl="1" indent="-316865">
              <a:lnSpc>
                <a:spcPct val="120000"/>
              </a:lnSpc>
              <a:buFont typeface="Wingdings" panose="05000000000000000000" charset="0"/>
              <a:buChar char="l"/>
            </a:pPr>
            <a:r>
              <a:rPr lang="zh-CN" altLang="zh-CN" sz="3200" dirty="0">
                <a:latin typeface="+mn-ea"/>
              </a:rPr>
              <a:t>模拟教练</a:t>
            </a:r>
            <a:endParaRPr lang="en-US" altLang="zh-CN" sz="3200" dirty="0">
              <a:latin typeface="+mn-ea"/>
            </a:endParaRPr>
          </a:p>
          <a:p>
            <a:pPr marL="636905" lvl="1" indent="-316865">
              <a:lnSpc>
                <a:spcPct val="120000"/>
              </a:lnSpc>
              <a:buFont typeface="Wingdings" panose="05000000000000000000" charset="0"/>
              <a:buChar char="l"/>
            </a:pPr>
            <a:r>
              <a:rPr lang="zh-CN" altLang="zh-CN" sz="3200" dirty="0">
                <a:latin typeface="+mn-ea"/>
              </a:rPr>
              <a:t>客户</a:t>
            </a:r>
            <a:endParaRPr lang="en-US" altLang="zh-CN" sz="3200" dirty="0">
              <a:latin typeface="+mn-ea"/>
            </a:endParaRPr>
          </a:p>
          <a:p>
            <a:pPr marL="636905" lvl="1" indent="-316865">
              <a:lnSpc>
                <a:spcPct val="120000"/>
              </a:lnSpc>
              <a:buFont typeface="Wingdings" panose="05000000000000000000" charset="0"/>
              <a:buChar char="l"/>
            </a:pPr>
            <a:r>
              <a:rPr lang="zh-CN" altLang="zh-CN" sz="3200" dirty="0">
                <a:latin typeface="+mn-ea"/>
              </a:rPr>
              <a:t>工作搭档</a:t>
            </a:r>
            <a:endParaRPr lang="en-US" sz="3200" dirty="0">
              <a:latin typeface="+mn-ea"/>
            </a:endParaRPr>
          </a:p>
          <a:p>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198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198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1986">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6"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114300" y="274638"/>
            <a:ext cx="8229600" cy="633412"/>
          </a:xfrm>
        </p:spPr>
        <p:txBody>
          <a:bodyPr>
            <a:no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仿真模拟和游戏</a:t>
            </a:r>
            <a:endParaRPr lang="en-IN" b="1" dirty="0">
              <a:latin typeface="华文新魏" panose="02010800040101010101" pitchFamily="2" charset="-122"/>
              <a:ea typeface="华文新魏" panose="02010800040101010101" pitchFamily="2" charset="-122"/>
            </a:endParaRPr>
          </a:p>
        </p:txBody>
      </p:sp>
      <p:graphicFrame>
        <p:nvGraphicFramePr>
          <p:cNvPr id="3" name="Content Placeholder 2"/>
          <p:cNvGraphicFramePr>
            <a:graphicFrameLocks noGrp="1"/>
          </p:cNvGraphicFramePr>
          <p:nvPr>
            <p:ph idx="4294967295"/>
          </p:nvPr>
        </p:nvGraphicFramePr>
        <p:xfrm>
          <a:off x="0" y="1052513"/>
          <a:ext cx="9144000" cy="5805487"/>
        </p:xfrm>
        <a:graphic>
          <a:graphicData uri="http://schemas.openxmlformats.org/drawingml/2006/table">
            <a:tbl>
              <a:tblPr>
                <a:tableStyleId>{35758FB7-9AC5-4552-8A53-C91805E547FA}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500948">
                <a:tc>
                  <a:txBody>
                    <a:bodyPr/>
                    <a:lstStyle/>
                    <a:p>
                      <a:pPr marL="0" marR="0" lvl="0" indent="0" algn="ctr" defTabSz="914400" rtl="0" eaLnBrk="1" fontAlgn="base" latinLnBrk="0" hangingPunct="1">
                        <a:lnSpc>
                          <a:spcPct val="110000"/>
                        </a:lnSpc>
                        <a:spcBef>
                          <a:spcPct val="0"/>
                        </a:spcBef>
                        <a:spcAft>
                          <a:spcPct val="0"/>
                        </a:spcAft>
                        <a:buClrTx/>
                        <a:buSzTx/>
                        <a:buFontTx/>
                        <a:buNone/>
                      </a:pPr>
                      <a:r>
                        <a:rPr kumimoji="0" lang="zh-CN" altLang="en-US" sz="2400" u="none" strike="noStrike" cap="none" normalizeH="0" baseline="0" dirty="0">
                          <a:ln>
                            <a:noFill/>
                          </a:ln>
                          <a:effectLst/>
                          <a:latin typeface="+mn-ea"/>
                          <a:ea typeface="+mn-ea"/>
                        </a:rPr>
                        <a:t>优点</a:t>
                      </a:r>
                      <a:endParaRPr kumimoji="0" lang="en-US" sz="2400" b="0" i="0" u="none" strike="noStrike" cap="none" normalizeH="0" baseline="0" dirty="0">
                        <a:ln>
                          <a:noFill/>
                        </a:ln>
                        <a:solidFill>
                          <a:schemeClr val="tx1"/>
                        </a:solidFill>
                        <a:effectLst/>
                        <a:latin typeface="+mn-ea"/>
                        <a:ea typeface="+mn-ea"/>
                      </a:endParaRPr>
                    </a:p>
                  </a:txBody>
                  <a:tcPr horzOverflow="overflow"/>
                </a:tc>
                <a:tc>
                  <a:txBody>
                    <a:bodyPr/>
                    <a:lstStyle/>
                    <a:p>
                      <a:pPr marL="0" marR="0" lvl="0" indent="0" algn="ctr" defTabSz="914400" rtl="0" eaLnBrk="1" fontAlgn="base" latinLnBrk="0" hangingPunct="1">
                        <a:lnSpc>
                          <a:spcPct val="110000"/>
                        </a:lnSpc>
                        <a:spcBef>
                          <a:spcPct val="0"/>
                        </a:spcBef>
                        <a:spcAft>
                          <a:spcPct val="0"/>
                        </a:spcAft>
                        <a:buClrTx/>
                        <a:buSzTx/>
                        <a:buFontTx/>
                        <a:buNone/>
                      </a:pPr>
                      <a:r>
                        <a:rPr kumimoji="0" lang="zh-CN" altLang="en-US" sz="2400" u="none" strike="noStrike" cap="none" normalizeH="0" baseline="0" dirty="0">
                          <a:ln>
                            <a:noFill/>
                          </a:ln>
                          <a:effectLst/>
                          <a:latin typeface="+mn-ea"/>
                          <a:ea typeface="+mn-ea"/>
                        </a:rPr>
                        <a:t>缺点</a:t>
                      </a:r>
                      <a:endParaRPr kumimoji="0" lang="en-US" sz="2400" b="0" i="0" u="none" strike="noStrike" cap="none" normalizeH="0" baseline="0" dirty="0">
                        <a:ln>
                          <a:noFill/>
                        </a:ln>
                        <a:solidFill>
                          <a:schemeClr val="tx1"/>
                        </a:solidFill>
                        <a:effectLst/>
                        <a:latin typeface="+mn-ea"/>
                        <a:ea typeface="+mn-ea"/>
                      </a:endParaRPr>
                    </a:p>
                  </a:txBody>
                  <a:tcPr horzOverflow="overflow"/>
                </a:tc>
                <a:extLst>
                  <a:ext uri="{0D108BD9-81ED-4DB2-BD59-A6C34878D82A}">
                    <a16:rowId xmlns:a16="http://schemas.microsoft.com/office/drawing/2014/main" val="10000"/>
                  </a:ext>
                </a:extLst>
              </a:tr>
              <a:tr h="5304539">
                <a:tc>
                  <a:txBody>
                    <a:bodyPr/>
                    <a:lstStyle/>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kumimoji="0" lang="zh-CN" altLang="zh-CN" sz="2400" kern="1200" dirty="0">
                          <a:effectLst/>
                          <a:latin typeface="+mn-ea"/>
                          <a:ea typeface="+mn-ea"/>
                        </a:rPr>
                        <a:t>不需要前往培训中心</a:t>
                      </a:r>
                      <a:endParaRPr kumimoji="0" lang="en-US" altLang="zh-CN" sz="2400" kern="1200" dirty="0">
                        <a:effectLst/>
                        <a:latin typeface="+mn-ea"/>
                        <a:ea typeface="+mn-ea"/>
                      </a:endParaRPr>
                    </a:p>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kumimoji="0" lang="zh-CN" altLang="zh-CN" sz="2400" kern="1200" dirty="0">
                          <a:effectLst/>
                          <a:latin typeface="+mn-ea"/>
                          <a:ea typeface="+mn-ea"/>
                        </a:rPr>
                        <a:t>让学员参与学习</a:t>
                      </a:r>
                      <a:r>
                        <a:rPr kumimoji="0" lang="en-US" altLang="zh-CN" sz="2400" kern="1200" dirty="0">
                          <a:effectLst/>
                          <a:latin typeface="+mn-ea"/>
                          <a:ea typeface="+mn-ea"/>
                        </a:rPr>
                        <a:t>，</a:t>
                      </a:r>
                      <a:r>
                        <a:rPr kumimoji="0" lang="zh-CN" altLang="zh-CN" sz="2400" kern="1200" dirty="0">
                          <a:effectLst/>
                          <a:latin typeface="+mn-ea"/>
                          <a:ea typeface="+mn-ea"/>
                        </a:rPr>
                        <a:t>从情感上吸引学员</a:t>
                      </a:r>
                      <a:endParaRPr kumimoji="0" lang="en-US" altLang="zh-CN" sz="2400" kern="1200" dirty="0">
                        <a:effectLst/>
                        <a:latin typeface="+mn-ea"/>
                        <a:ea typeface="+mn-ea"/>
                      </a:endParaRPr>
                    </a:p>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lang="zh-CN" altLang="zh-CN" sz="2400" dirty="0">
                          <a:latin typeface="+mn-ea"/>
                          <a:ea typeface="+mn-ea"/>
                        </a:rPr>
                        <a:t>提供与受训者需要学习的内容完全一致的信息</a:t>
                      </a:r>
                      <a:endParaRPr lang="en-US" altLang="zh-CN" sz="2400" dirty="0">
                        <a:latin typeface="+mn-ea"/>
                        <a:ea typeface="+mn-ea"/>
                      </a:endParaRPr>
                    </a:p>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lang="zh-CN" altLang="zh-CN" sz="2400" dirty="0">
                          <a:latin typeface="+mn-ea"/>
                          <a:ea typeface="+mn-ea"/>
                        </a:rPr>
                        <a:t>可以安全地把雇员放到在现实世界可能比较危险的情境中</a:t>
                      </a:r>
                      <a:endParaRPr lang="en-US" altLang="zh-CN" sz="2400" dirty="0">
                        <a:latin typeface="+mn-ea"/>
                        <a:ea typeface="+mn-ea"/>
                      </a:endParaRPr>
                    </a:p>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lang="zh-CN" altLang="zh-CN" sz="2400" dirty="0">
                          <a:latin typeface="+mn-ea"/>
                          <a:ea typeface="+mn-ea"/>
                        </a:rPr>
                        <a:t>产生积极的培训成果</a:t>
                      </a:r>
                      <a:r>
                        <a:rPr lang="en-US" altLang="zh-CN" sz="2400" dirty="0">
                          <a:latin typeface="+mn-ea"/>
                          <a:ea typeface="+mn-ea"/>
                        </a:rPr>
                        <a:t>，</a:t>
                      </a:r>
                      <a:r>
                        <a:rPr lang="zh-CN" altLang="zh-CN" sz="2400" dirty="0">
                          <a:latin typeface="+mn-ea"/>
                          <a:ea typeface="+mn-ea"/>
                        </a:rPr>
                        <a:t>如</a:t>
                      </a:r>
                      <a:r>
                        <a:rPr lang="en-US" altLang="zh-CN" sz="2400" dirty="0">
                          <a:latin typeface="+mn-ea"/>
                          <a:ea typeface="+mn-ea"/>
                        </a:rPr>
                        <a:t>，</a:t>
                      </a:r>
                      <a:r>
                        <a:rPr lang="zh-CN" altLang="zh-CN" sz="2400" dirty="0">
                          <a:latin typeface="+mn-ea"/>
                          <a:ea typeface="+mn-ea"/>
                        </a:rPr>
                        <a:t>更短的培训时间和更高的投资回报率</a:t>
                      </a:r>
                      <a:endParaRPr kumimoji="0" lang="en-US" sz="2400" b="0" i="0" u="none" strike="noStrike" cap="none" normalizeH="0" baseline="0" dirty="0">
                        <a:ln>
                          <a:noFill/>
                        </a:ln>
                        <a:solidFill>
                          <a:schemeClr val="tx1"/>
                        </a:solidFill>
                        <a:effectLst/>
                        <a:latin typeface="+mn-ea"/>
                        <a:ea typeface="+mn-ea"/>
                      </a:endParaRPr>
                    </a:p>
                  </a:txBody>
                  <a:tcPr horzOverflow="overflow"/>
                </a:tc>
                <a:tc>
                  <a:txBody>
                    <a:bodyPr/>
                    <a:lstStyle/>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lang="zh-CN" altLang="en-US" sz="2400" dirty="0">
                          <a:latin typeface="+mn-ea"/>
                          <a:ea typeface="+mn-ea"/>
                        </a:rPr>
                        <a:t>开发</a:t>
                      </a:r>
                      <a:r>
                        <a:rPr lang="zh-CN" altLang="zh-CN" sz="2400" dirty="0">
                          <a:latin typeface="+mn-ea"/>
                          <a:ea typeface="+mn-ea"/>
                        </a:rPr>
                        <a:t>成本很高</a:t>
                      </a:r>
                      <a:endParaRPr lang="en-US" altLang="zh-CN" sz="2400" dirty="0">
                        <a:latin typeface="+mn-ea"/>
                        <a:ea typeface="+mn-ea"/>
                      </a:endParaRPr>
                    </a:p>
                    <a:p>
                      <a:pPr marL="285750" marR="0" lvl="0" indent="-285750" algn="l" defTabSz="914400" rtl="0" eaLnBrk="1" fontAlgn="base" latinLnBrk="0" hangingPunct="1">
                        <a:lnSpc>
                          <a:spcPct val="110000"/>
                        </a:lnSpc>
                        <a:spcBef>
                          <a:spcPct val="0"/>
                        </a:spcBef>
                        <a:spcAft>
                          <a:spcPct val="0"/>
                        </a:spcAft>
                        <a:buClrTx/>
                        <a:buSzTx/>
                        <a:buFont typeface="Arial" panose="020B0604020202020204" pitchFamily="34" charset="0"/>
                        <a:buChar char="•"/>
                      </a:pPr>
                      <a:r>
                        <a:rPr lang="zh-CN" altLang="zh-CN" sz="2400" dirty="0">
                          <a:latin typeface="+mn-ea"/>
                          <a:ea typeface="+mn-ea"/>
                        </a:rPr>
                        <a:t>在缺乏人际交往的环境中学习可能会感到不舒服</a:t>
                      </a:r>
                      <a:endParaRPr kumimoji="0" lang="en-US" sz="2400" b="0" i="0" u="none" strike="noStrike" cap="none" normalizeH="0" baseline="0" dirty="0">
                        <a:ln>
                          <a:noFill/>
                        </a:ln>
                        <a:solidFill>
                          <a:schemeClr val="tx1"/>
                        </a:solidFill>
                        <a:effectLst/>
                        <a:latin typeface="+mn-ea"/>
                        <a:ea typeface="+mn-ea"/>
                      </a:endParaRPr>
                    </a:p>
                  </a:txBody>
                  <a:tcPr horzOverflow="overflow"/>
                </a:tc>
                <a:extLst>
                  <a:ext uri="{0D108BD9-81ED-4DB2-BD59-A6C34878D82A}">
                    <a16:rowId xmlns:a16="http://schemas.microsoft.com/office/drawing/2014/main" val="10001"/>
                  </a:ext>
                </a:extLst>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033" name="Title 1"/>
          <p:cNvSpPr>
            <a:spLocks noGrp="1"/>
          </p:cNvSpPr>
          <p:nvPr>
            <p:ph type="title" idx="4294967295"/>
          </p:nvPr>
        </p:nvSpPr>
        <p:spPr>
          <a:xfrm>
            <a:off x="372745" y="-175577"/>
            <a:ext cx="8229600" cy="1143000"/>
          </a:xfrm>
        </p:spPr>
        <p:txBody>
          <a:bodyPr/>
          <a:lstStyle/>
          <a:p>
            <a:r>
              <a:rPr lang="zh-CN" altLang="zh-CN" b="1" dirty="0">
                <a:latin typeface="华文新魏" panose="02010800040101010101" pitchFamily="2" charset="-122"/>
                <a:ea typeface="华文新魏" panose="02010800040101010101" pitchFamily="2" charset="-122"/>
              </a:rPr>
              <a:t>虚拟现实</a:t>
            </a:r>
            <a:endParaRPr lang="en-IN" b="1" dirty="0">
              <a:latin typeface="华文新魏" panose="02010800040101010101" pitchFamily="2" charset="-122"/>
              <a:ea typeface="华文新魏" panose="02010800040101010101" pitchFamily="2" charset="-122"/>
            </a:endParaRPr>
          </a:p>
        </p:txBody>
      </p:sp>
      <p:sp>
        <p:nvSpPr>
          <p:cNvPr id="44034" name="Content Placeholder 2"/>
          <p:cNvSpPr>
            <a:spLocks noGrp="1"/>
          </p:cNvSpPr>
          <p:nvPr>
            <p:ph idx="4294967295"/>
          </p:nvPr>
        </p:nvSpPr>
        <p:spPr>
          <a:xfrm>
            <a:off x="436305" y="1267460"/>
            <a:ext cx="8892480" cy="4924425"/>
          </a:xfrm>
        </p:spPr>
        <p:txBody>
          <a:bodyPr/>
          <a:lstStyle/>
          <a:p>
            <a:pPr marL="730250" indent="-457200">
              <a:lnSpc>
                <a:spcPct val="120000"/>
              </a:lnSpc>
              <a:buFont typeface="Wingdings" panose="05000000000000000000" charset="0"/>
              <a:buChar char="l"/>
            </a:pPr>
            <a:r>
              <a:rPr lang="zh-CN" altLang="zh-CN" sz="2800" dirty="0"/>
              <a:t>是指为受训者提供三维学习体验的计算机技术</a:t>
            </a:r>
            <a:endParaRPr lang="en-IN" sz="2800" dirty="0"/>
          </a:p>
        </p:txBody>
      </p:sp>
      <p:sp>
        <p:nvSpPr>
          <p:cNvPr id="44036" name="Content Placeholder 2"/>
          <p:cNvSpPr txBox="1"/>
          <p:nvPr/>
        </p:nvSpPr>
        <p:spPr bwMode="auto">
          <a:xfrm>
            <a:off x="183704" y="2413774"/>
            <a:ext cx="9004746" cy="4924425"/>
          </a:xfrm>
          <a:prstGeom prst="rect">
            <a:avLst/>
          </a:prstGeom>
          <a:noFill/>
          <a:ln w="9525">
            <a:noFill/>
            <a:miter lim="800000"/>
          </a:ln>
        </p:spPr>
        <p:txBody>
          <a:bodyPr/>
          <a:lstStyle/>
          <a:p>
            <a:pPr marL="1006475" indent="-477520">
              <a:lnSpc>
                <a:spcPct val="120000"/>
              </a:lnSpc>
              <a:buClr>
                <a:schemeClr val="bg2">
                  <a:lumMod val="50000"/>
                </a:schemeClr>
              </a:buClr>
              <a:buSzPct val="85000"/>
              <a:buFont typeface="Wingdings" panose="05000000000000000000" pitchFamily="2" charset="2"/>
              <a:buChar char="l"/>
            </a:pPr>
            <a:r>
              <a:rPr lang="zh-CN" altLang="en-US" sz="2800" b="1" dirty="0">
                <a:latin typeface="+mn-ea"/>
              </a:rPr>
              <a:t>优点</a:t>
            </a:r>
            <a:r>
              <a:rPr lang="zh-CN" altLang="en-US" sz="2800" dirty="0">
                <a:latin typeface="+mn-ea"/>
              </a:rPr>
              <a:t>：</a:t>
            </a:r>
            <a:endParaRPr lang="en-US" altLang="zh-CN" sz="2800" dirty="0">
              <a:latin typeface="+mn-ea"/>
            </a:endParaRPr>
          </a:p>
          <a:p>
            <a:pPr marL="914400" lvl="1" indent="243205">
              <a:lnSpc>
                <a:spcPct val="120000"/>
              </a:lnSpc>
              <a:buClr>
                <a:srgbClr val="FF0000"/>
              </a:buClr>
              <a:buSzPct val="55000"/>
              <a:buFont typeface="Wingdings" panose="05000000000000000000" pitchFamily="2" charset="2"/>
              <a:buChar char="l"/>
            </a:pPr>
            <a:r>
              <a:rPr lang="zh-CN" altLang="zh-CN" sz="2600" dirty="0">
                <a:latin typeface="+mn-ea"/>
              </a:rPr>
              <a:t>可以让受训者在没有任何危险的情况下练习危险性操作</a:t>
            </a:r>
          </a:p>
          <a:p>
            <a:pPr marL="914400" lvl="1" indent="243205">
              <a:lnSpc>
                <a:spcPct val="120000"/>
              </a:lnSpc>
              <a:buClr>
                <a:srgbClr val="FF0000"/>
              </a:buClr>
              <a:buSzPct val="55000"/>
              <a:buFont typeface="Wingdings" panose="05000000000000000000" pitchFamily="2" charset="2"/>
              <a:buChar char="l"/>
            </a:pPr>
            <a:r>
              <a:rPr lang="zh-CN" altLang="zh-CN" sz="2600" dirty="0">
                <a:latin typeface="+mn-ea"/>
              </a:rPr>
              <a:t>有助于学习的保留和应用</a:t>
            </a:r>
            <a:endParaRPr lang="en-US" altLang="zh-CN" sz="2600" dirty="0">
              <a:latin typeface="+mn-ea"/>
            </a:endParaRPr>
          </a:p>
          <a:p>
            <a:pPr marL="998220" indent="-454025">
              <a:lnSpc>
                <a:spcPct val="120000"/>
              </a:lnSpc>
              <a:buClr>
                <a:schemeClr val="bg2">
                  <a:lumMod val="50000"/>
                </a:schemeClr>
              </a:buClr>
              <a:buSzPct val="85000"/>
              <a:buFont typeface="Wingdings" panose="05000000000000000000" pitchFamily="2" charset="2"/>
              <a:buChar char="l"/>
            </a:pPr>
            <a:r>
              <a:rPr lang="zh-CN" altLang="en-US" sz="2800" b="1" dirty="0">
                <a:latin typeface="+mn-ea"/>
              </a:rPr>
              <a:t>缺点</a:t>
            </a:r>
            <a:r>
              <a:rPr lang="zh-CN" altLang="en-US" sz="2800" dirty="0">
                <a:latin typeface="+mn-ea"/>
              </a:rPr>
              <a:t>：</a:t>
            </a:r>
            <a:endParaRPr lang="en-US" altLang="zh-CN" sz="2800" dirty="0">
              <a:latin typeface="+mn-ea"/>
            </a:endParaRPr>
          </a:p>
          <a:p>
            <a:pPr marL="914400" lvl="1" indent="243205">
              <a:lnSpc>
                <a:spcPct val="120000"/>
              </a:lnSpc>
              <a:buClr>
                <a:srgbClr val="FF0000"/>
              </a:buClr>
              <a:buSzPct val="55000"/>
              <a:buFont typeface="Wingdings" panose="05000000000000000000" pitchFamily="2" charset="2"/>
              <a:buChar char="l"/>
            </a:pPr>
            <a:r>
              <a:rPr lang="zh-CN" altLang="zh-CN" sz="2600" dirty="0">
                <a:latin typeface="+mn-ea"/>
              </a:rPr>
              <a:t>劣质的设备会影响人们身临其境的真实感</a:t>
            </a:r>
            <a:endParaRPr lang="en-US" altLang="zh-CN" sz="2600" dirty="0">
              <a:latin typeface="+mn-ea"/>
            </a:endParaRPr>
          </a:p>
          <a:p>
            <a:pPr marL="914400" lvl="1" indent="243205">
              <a:lnSpc>
                <a:spcPct val="120000"/>
              </a:lnSpc>
              <a:buClr>
                <a:srgbClr val="FF0000"/>
              </a:buClr>
              <a:buSzPct val="55000"/>
              <a:buFont typeface="Wingdings" panose="05000000000000000000" pitchFamily="2" charset="2"/>
              <a:buChar char="l"/>
            </a:pPr>
            <a:r>
              <a:rPr lang="zh-CN" altLang="zh-CN" sz="2600" dirty="0">
                <a:latin typeface="+mn-ea"/>
              </a:rPr>
              <a:t>可能会感觉恶心、眩晕甚至头痛</a:t>
            </a:r>
            <a:r>
              <a:rPr lang="en-US" altLang="zh-CN" sz="2600" dirty="0">
                <a:latin typeface="+mn-ea"/>
              </a:rPr>
              <a:t>（</a:t>
            </a:r>
            <a:r>
              <a:rPr lang="zh-CN" altLang="zh-CN" sz="2600" dirty="0">
                <a:latin typeface="+mn-ea"/>
              </a:rPr>
              <a:t>虚拟疾病</a:t>
            </a:r>
            <a:r>
              <a:rPr lang="en-US" altLang="zh-CN" sz="2600" dirty="0">
                <a:latin typeface="+mn-ea"/>
              </a:rPr>
              <a:t>）</a:t>
            </a:r>
            <a:endParaRPr lang="zh-CN" altLang="zh-C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403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4" grpId="0" build="p"/>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5057" name="Title 1"/>
          <p:cNvSpPr>
            <a:spLocks noGrp="1"/>
          </p:cNvSpPr>
          <p:nvPr>
            <p:ph type="title" idx="4294967295"/>
          </p:nvPr>
        </p:nvSpPr>
        <p:spPr>
          <a:xfrm>
            <a:off x="457200" y="216218"/>
            <a:ext cx="8229600" cy="777875"/>
          </a:xfrm>
        </p:spPr>
        <p:txBody>
          <a:bodyPr/>
          <a:lstStyle/>
          <a:p>
            <a:r>
              <a:rPr lang="zh-CN" altLang="zh-CN" b="1" dirty="0">
                <a:latin typeface="华文新魏" panose="02010800040101010101" pitchFamily="2" charset="-122"/>
                <a:ea typeface="华文新魏" panose="02010800040101010101" pitchFamily="2" charset="-122"/>
              </a:rPr>
              <a:t>虚拟世界</a:t>
            </a:r>
            <a:endParaRPr lang="en-IN" b="1" dirty="0">
              <a:latin typeface="华文新魏" panose="02010800040101010101" pitchFamily="2" charset="-122"/>
              <a:ea typeface="华文新魏" panose="02010800040101010101" pitchFamily="2" charset="-122"/>
            </a:endParaRPr>
          </a:p>
        </p:txBody>
      </p:sp>
      <p:sp>
        <p:nvSpPr>
          <p:cNvPr id="45058" name="Content Placeholder 2"/>
          <p:cNvSpPr>
            <a:spLocks noGrp="1"/>
          </p:cNvSpPr>
          <p:nvPr>
            <p:ph idx="4294967295"/>
          </p:nvPr>
        </p:nvSpPr>
        <p:spPr>
          <a:xfrm>
            <a:off x="107504" y="1125538"/>
            <a:ext cx="9006334" cy="4924425"/>
          </a:xfrm>
        </p:spPr>
        <p:txBody>
          <a:bodyPr/>
          <a:lstStyle/>
          <a:p>
            <a:pPr marL="730250" indent="-457200">
              <a:lnSpc>
                <a:spcPct val="120000"/>
              </a:lnSpc>
              <a:buFont typeface="Wingdings" panose="05000000000000000000" charset="0"/>
              <a:buChar char="l"/>
            </a:pPr>
            <a:r>
              <a:rPr lang="zh-CN" altLang="zh-CN" sz="2800" dirty="0">
                <a:latin typeface="+mn-ea"/>
              </a:rPr>
              <a:t>是指基于计算机、模拟真实世界</a:t>
            </a:r>
            <a:r>
              <a:rPr lang="en-US" altLang="zh-CN" sz="2800" dirty="0">
                <a:latin typeface="+mn-ea"/>
              </a:rPr>
              <a:t>（</a:t>
            </a:r>
            <a:r>
              <a:rPr lang="zh-CN" altLang="zh-CN" sz="2800" dirty="0">
                <a:latin typeface="+mn-ea"/>
              </a:rPr>
              <a:t>包含学习项目或体验</a:t>
            </a:r>
            <a:r>
              <a:rPr lang="en-US" altLang="zh-CN" sz="2800" dirty="0">
                <a:latin typeface="+mn-ea"/>
              </a:rPr>
              <a:t>）</a:t>
            </a:r>
            <a:r>
              <a:rPr lang="zh-CN" altLang="zh-CN" sz="2800" dirty="0">
                <a:latin typeface="+mn-ea"/>
              </a:rPr>
              <a:t>的在线三维表示法</a:t>
            </a:r>
            <a:endParaRPr lang="en-US" sz="2800" dirty="0">
              <a:latin typeface="+mn-ea"/>
            </a:endParaRPr>
          </a:p>
          <a:p>
            <a:pPr>
              <a:buFont typeface="Wingdings" panose="05000000000000000000" charset="0"/>
              <a:buChar char="l"/>
            </a:pPr>
            <a:endParaRPr lang="en-IN" sz="2400" dirty="0"/>
          </a:p>
        </p:txBody>
      </p:sp>
      <p:sp>
        <p:nvSpPr>
          <p:cNvPr id="45060" name="Content Placeholder 2"/>
          <p:cNvSpPr txBox="1"/>
          <p:nvPr/>
        </p:nvSpPr>
        <p:spPr bwMode="auto">
          <a:xfrm>
            <a:off x="107504" y="2204864"/>
            <a:ext cx="9036496" cy="4924425"/>
          </a:xfrm>
          <a:prstGeom prst="rect">
            <a:avLst/>
          </a:prstGeom>
          <a:noFill/>
          <a:ln w="9525">
            <a:noFill/>
            <a:miter lim="800000"/>
          </a:ln>
        </p:spPr>
        <p:txBody>
          <a:bodyPr/>
          <a:lstStyle/>
          <a:p>
            <a:pPr marL="730250" indent="-457200">
              <a:lnSpc>
                <a:spcPct val="110000"/>
              </a:lnSpc>
              <a:spcBef>
                <a:spcPts val="575"/>
              </a:spcBef>
              <a:buClr>
                <a:schemeClr val="accent1"/>
              </a:buClr>
              <a:buSzPct val="85000"/>
              <a:buFont typeface="Wingdings" panose="05000000000000000000" charset="0"/>
              <a:buChar char="l"/>
            </a:pPr>
            <a:r>
              <a:rPr lang="zh-CN" altLang="en-US" sz="2600" b="1" dirty="0">
                <a:latin typeface="+mn-ea"/>
              </a:rPr>
              <a:t>优点</a:t>
            </a:r>
            <a:r>
              <a:rPr lang="en-US" altLang="zh-CN" sz="2600" dirty="0">
                <a:latin typeface="+mn-ea"/>
              </a:rPr>
              <a:t>：</a:t>
            </a:r>
          </a:p>
          <a:p>
            <a:pPr marL="1187450" lvl="1" indent="-457200">
              <a:lnSpc>
                <a:spcPct val="110000"/>
              </a:lnSpc>
              <a:spcBef>
                <a:spcPts val="575"/>
              </a:spcBef>
              <a:buClr>
                <a:srgbClr val="FF0000"/>
              </a:buClr>
              <a:buSzPct val="55000"/>
              <a:buFont typeface="Wingdings" panose="05000000000000000000" charset="0"/>
              <a:buChar char="l"/>
            </a:pPr>
            <a:r>
              <a:rPr lang="zh-CN" altLang="zh-CN" sz="2600" dirty="0">
                <a:latin typeface="+mn-ea"/>
              </a:rPr>
              <a:t>能够在不伤害产品或病人的前提下实践他们的技能</a:t>
            </a:r>
            <a:r>
              <a:rPr lang="en-US" altLang="zh-CN" sz="2600" dirty="0">
                <a:latin typeface="+mn-ea"/>
              </a:rPr>
              <a:t>，</a:t>
            </a:r>
          </a:p>
          <a:p>
            <a:pPr marL="1187450" lvl="1" indent="-457200">
              <a:lnSpc>
                <a:spcPct val="110000"/>
              </a:lnSpc>
              <a:spcBef>
                <a:spcPts val="575"/>
              </a:spcBef>
              <a:buClr>
                <a:srgbClr val="FF0000"/>
              </a:buClr>
              <a:buSzPct val="55000"/>
              <a:buFont typeface="Wingdings" panose="05000000000000000000" charset="0"/>
              <a:buChar char="l"/>
            </a:pPr>
            <a:r>
              <a:rPr lang="zh-CN" altLang="zh-CN" sz="2600" dirty="0">
                <a:latin typeface="+mn-ea"/>
              </a:rPr>
              <a:t>为培训者、管理者或可以担任老师的雇员提供了一个交流的场所</a:t>
            </a:r>
            <a:endParaRPr lang="en-US" sz="2600" dirty="0">
              <a:latin typeface="+mn-ea"/>
            </a:endParaRPr>
          </a:p>
          <a:p>
            <a:pPr marL="730250" indent="-457200">
              <a:lnSpc>
                <a:spcPct val="110000"/>
              </a:lnSpc>
              <a:spcBef>
                <a:spcPts val="575"/>
              </a:spcBef>
              <a:buClr>
                <a:schemeClr val="accent1"/>
              </a:buClr>
              <a:buSzPct val="85000"/>
              <a:buFont typeface="Wingdings" panose="05000000000000000000" charset="0"/>
              <a:buChar char="l"/>
            </a:pPr>
            <a:r>
              <a:rPr lang="zh-CN" altLang="en-US" sz="2600" b="1" dirty="0">
                <a:latin typeface="+mn-ea"/>
              </a:rPr>
              <a:t>缺点</a:t>
            </a:r>
            <a:r>
              <a:rPr lang="zh-CN" altLang="en-US" sz="2600" dirty="0">
                <a:latin typeface="+mn-ea"/>
              </a:rPr>
              <a:t>：</a:t>
            </a:r>
            <a:endParaRPr lang="en-US" altLang="zh-CN" sz="2600" dirty="0">
              <a:latin typeface="+mn-ea"/>
            </a:endParaRPr>
          </a:p>
          <a:p>
            <a:pPr marL="1187450" lvl="1" indent="-457200">
              <a:lnSpc>
                <a:spcPct val="110000"/>
              </a:lnSpc>
              <a:spcBef>
                <a:spcPts val="575"/>
              </a:spcBef>
              <a:buClr>
                <a:srgbClr val="FF0000"/>
              </a:buClr>
              <a:buSzPct val="55000"/>
              <a:buFont typeface="Wingdings" panose="05000000000000000000" charset="0"/>
              <a:buChar char="l"/>
            </a:pPr>
            <a:r>
              <a:rPr lang="zh-CN" altLang="en-US" sz="2600" dirty="0">
                <a:latin typeface="+mn-ea"/>
              </a:rPr>
              <a:t>对</a:t>
            </a:r>
            <a:r>
              <a:rPr lang="zh-CN" altLang="zh-CN" sz="2600" dirty="0">
                <a:latin typeface="+mn-ea"/>
              </a:rPr>
              <a:t>新用户来说比较难以上手</a:t>
            </a:r>
            <a:endParaRPr lang="en-US" altLang="zh-CN" sz="2600" dirty="0">
              <a:latin typeface="+mn-ea"/>
            </a:endParaRPr>
          </a:p>
          <a:p>
            <a:pPr marL="1187450" lvl="1" indent="-457200">
              <a:lnSpc>
                <a:spcPct val="110000"/>
              </a:lnSpc>
              <a:spcBef>
                <a:spcPts val="575"/>
              </a:spcBef>
              <a:buClr>
                <a:srgbClr val="FF0000"/>
              </a:buClr>
              <a:buSzPct val="55000"/>
              <a:buFont typeface="Wingdings" panose="05000000000000000000" charset="0"/>
              <a:buChar char="l"/>
            </a:pPr>
            <a:r>
              <a:rPr lang="zh-CN" altLang="zh-CN" sz="2600" dirty="0">
                <a:latin typeface="+mn-ea"/>
              </a:rPr>
              <a:t>键盘不太好用</a:t>
            </a:r>
            <a:r>
              <a:rPr lang="en-US" altLang="zh-CN" sz="2600" dirty="0">
                <a:latin typeface="+mn-ea"/>
              </a:rPr>
              <a:t>，</a:t>
            </a:r>
            <a:r>
              <a:rPr lang="zh-CN" altLang="zh-CN" sz="2600" dirty="0">
                <a:latin typeface="+mn-ea"/>
              </a:rPr>
              <a:t>鼠标界面存在潜在风险</a:t>
            </a:r>
            <a:endParaRPr lang="en-US" altLang="zh-CN" sz="2600" dirty="0">
              <a:latin typeface="+mn-ea"/>
            </a:endParaRPr>
          </a:p>
          <a:p>
            <a:pPr marL="1187450" lvl="1" indent="-457200">
              <a:lnSpc>
                <a:spcPct val="110000"/>
              </a:lnSpc>
              <a:spcBef>
                <a:spcPts val="575"/>
              </a:spcBef>
              <a:buClr>
                <a:srgbClr val="FF0000"/>
              </a:buClr>
              <a:buSzPct val="55000"/>
              <a:buFont typeface="Wingdings" panose="05000000000000000000" charset="0"/>
              <a:buChar char="l"/>
            </a:pPr>
            <a:r>
              <a:rPr lang="zh-CN" altLang="zh-CN" sz="2600" dirty="0">
                <a:latin typeface="+mn-ea"/>
              </a:rPr>
              <a:t>开发项目内容所需的时间较长且投入较大</a:t>
            </a:r>
            <a:endParaRPr lang="en-US" altLang="zh-CN" sz="2600" dirty="0">
              <a:latin typeface="+mn-ea"/>
            </a:endParaRPr>
          </a:p>
          <a:p>
            <a:pPr marL="1187450" lvl="1" indent="-457200">
              <a:lnSpc>
                <a:spcPct val="110000"/>
              </a:lnSpc>
              <a:spcBef>
                <a:spcPts val="575"/>
              </a:spcBef>
              <a:buClr>
                <a:srgbClr val="FF0000"/>
              </a:buClr>
              <a:buSzPct val="55000"/>
              <a:buFont typeface="Wingdings" panose="05000000000000000000" charset="0"/>
              <a:buChar char="l"/>
            </a:pPr>
            <a:r>
              <a:rPr lang="zh-CN" altLang="zh-CN" sz="2600" dirty="0">
                <a:latin typeface="+mn-ea"/>
              </a:rPr>
              <a:t>缺乏足够的证据证明它对于学习的有效性</a:t>
            </a:r>
            <a:endParaRPr lang="en-I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5058">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8" grpId="0" build="p"/>
    </p:bld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1" name="Title 1"/>
          <p:cNvSpPr>
            <a:spLocks noGrp="1"/>
          </p:cNvSpPr>
          <p:nvPr>
            <p:ph type="title" idx="4294967295"/>
          </p:nvPr>
        </p:nvSpPr>
        <p:spPr>
          <a:xfrm>
            <a:off x="457200" y="-129222"/>
            <a:ext cx="8229600" cy="1143000"/>
          </a:xfrm>
        </p:spPr>
        <p:txBody>
          <a:bodyPr/>
          <a:lstStyle/>
          <a:p>
            <a:r>
              <a:rPr lang="zh-CN" altLang="zh-CN" b="1" dirty="0">
                <a:latin typeface="华文新魏" panose="02010800040101010101" pitchFamily="2" charset="-122"/>
                <a:ea typeface="华文新魏" panose="02010800040101010101" pitchFamily="2" charset="-122"/>
              </a:rPr>
              <a:t>移动技术</a:t>
            </a:r>
            <a:endParaRPr lang="en-IN" b="1" dirty="0">
              <a:latin typeface="华文新魏" panose="02010800040101010101" pitchFamily="2" charset="-122"/>
              <a:ea typeface="华文新魏" panose="02010800040101010101" pitchFamily="2" charset="-122"/>
            </a:endParaRPr>
          </a:p>
        </p:txBody>
      </p:sp>
      <p:sp>
        <p:nvSpPr>
          <p:cNvPr id="46082" name="Content Placeholder 2"/>
          <p:cNvSpPr>
            <a:spLocks noGrp="1"/>
          </p:cNvSpPr>
          <p:nvPr>
            <p:ph idx="4294967295"/>
          </p:nvPr>
        </p:nvSpPr>
        <p:spPr>
          <a:xfrm>
            <a:off x="684530" y="1284605"/>
            <a:ext cx="8359775" cy="4924425"/>
          </a:xfrm>
        </p:spPr>
        <p:txBody>
          <a:bodyPr/>
          <a:lstStyle/>
          <a:p>
            <a:pPr marL="364490" indent="-364490">
              <a:lnSpc>
                <a:spcPct val="120000"/>
              </a:lnSpc>
              <a:buFont typeface="Wingdings" panose="05000000000000000000" charset="0"/>
              <a:buChar char="l"/>
            </a:pPr>
            <a:r>
              <a:rPr lang="zh-CN" altLang="zh-CN" sz="2800" dirty="0">
                <a:latin typeface="+mn-ea"/>
              </a:rPr>
              <a:t>包括</a:t>
            </a:r>
            <a:r>
              <a:rPr lang="zh-CN" altLang="en-US" sz="2800" dirty="0">
                <a:latin typeface="+mn-ea"/>
              </a:rPr>
              <a:t>：</a:t>
            </a:r>
            <a:endParaRPr lang="zh-CN" altLang="zh-CN" sz="2800" dirty="0">
              <a:latin typeface="+mn-ea"/>
            </a:endParaRPr>
          </a:p>
          <a:p>
            <a:pPr lvl="1">
              <a:lnSpc>
                <a:spcPct val="120000"/>
              </a:lnSpc>
              <a:buClr>
                <a:srgbClr val="DA1F28"/>
              </a:buClr>
              <a:buFont typeface="Wingdings" panose="05000000000000000000" charset="0"/>
              <a:buChar char="l"/>
            </a:pPr>
            <a:r>
              <a:rPr lang="en-US" altLang="zh-CN" sz="2800" dirty="0">
                <a:latin typeface="+mn-ea"/>
              </a:rPr>
              <a:t> </a:t>
            </a:r>
            <a:r>
              <a:rPr lang="zh-CN" altLang="zh-CN" sz="2600" dirty="0">
                <a:latin typeface="+mn-ea"/>
              </a:rPr>
              <a:t>无线传输系统</a:t>
            </a:r>
            <a:r>
              <a:rPr lang="en-US" altLang="zh-CN" sz="2600" dirty="0">
                <a:latin typeface="+mn-ea"/>
              </a:rPr>
              <a:t>（</a:t>
            </a:r>
            <a:r>
              <a:rPr lang="zh-CN" altLang="zh-CN" sz="2600" dirty="0">
                <a:latin typeface="+mn-ea"/>
              </a:rPr>
              <a:t>如</a:t>
            </a:r>
            <a:r>
              <a:rPr lang="en-US" altLang="zh-CN" sz="2600" dirty="0">
                <a:latin typeface="+mn-ea"/>
              </a:rPr>
              <a:t>，Wi-Fi</a:t>
            </a:r>
            <a:r>
              <a:rPr lang="zh-CN" altLang="zh-CN" sz="2600" dirty="0">
                <a:latin typeface="+mn-ea"/>
              </a:rPr>
              <a:t>和蓝牙</a:t>
            </a:r>
            <a:r>
              <a:rPr lang="en-US" altLang="zh-CN" sz="2600" dirty="0">
                <a:latin typeface="+mn-ea"/>
              </a:rPr>
              <a:t>），</a:t>
            </a:r>
            <a:r>
              <a:rPr lang="zh-CN" altLang="zh-CN" sz="2600" dirty="0">
                <a:latin typeface="+mn-ea"/>
              </a:rPr>
              <a:t>使得数据传输可以不依靠设备之间或设备与互联网之间的物理连接。</a:t>
            </a:r>
          </a:p>
          <a:p>
            <a:pPr lvl="1">
              <a:lnSpc>
                <a:spcPct val="120000"/>
              </a:lnSpc>
              <a:buClr>
                <a:srgbClr val="DA1F28"/>
              </a:buClr>
              <a:buFont typeface="Wingdings" panose="05000000000000000000" charset="0"/>
              <a:buChar char="l"/>
            </a:pPr>
            <a:r>
              <a:rPr lang="zh-CN" altLang="zh-CN" sz="2600" dirty="0">
                <a:latin typeface="+mn-ea"/>
              </a:rPr>
              <a:t>移动设备</a:t>
            </a:r>
            <a:r>
              <a:rPr lang="en-US" altLang="zh-CN" sz="2600" dirty="0">
                <a:latin typeface="+mn-ea"/>
              </a:rPr>
              <a:t>，</a:t>
            </a:r>
            <a:r>
              <a:rPr lang="zh-CN" altLang="zh-CN" sz="2600" dirty="0">
                <a:latin typeface="+mn-ea"/>
              </a:rPr>
              <a:t>如个人数字助理</a:t>
            </a:r>
            <a:r>
              <a:rPr lang="en-US" altLang="zh-CN" sz="2600" dirty="0">
                <a:latin typeface="+mn-ea"/>
              </a:rPr>
              <a:t>（PDA）</a:t>
            </a:r>
            <a:r>
              <a:rPr lang="zh-CN" altLang="zh-CN" sz="2600" dirty="0">
                <a:latin typeface="+mn-ea"/>
              </a:rPr>
              <a:t>、智能手机、平板电脑、</a:t>
            </a:r>
            <a:r>
              <a:rPr lang="en-US" altLang="zh-CN" sz="2600" dirty="0">
                <a:latin typeface="+mn-ea"/>
              </a:rPr>
              <a:t>iPod</a:t>
            </a:r>
            <a:r>
              <a:rPr lang="zh-CN" altLang="zh-CN" sz="2600" dirty="0">
                <a:latin typeface="+mn-ea"/>
              </a:rPr>
              <a:t>、</a:t>
            </a:r>
            <a:r>
              <a:rPr lang="en-US" altLang="zh-CN" sz="2600" dirty="0" err="1">
                <a:latin typeface="+mn-ea"/>
              </a:rPr>
              <a:t>iPad</a:t>
            </a:r>
            <a:r>
              <a:rPr lang="zh-CN" altLang="zh-CN" sz="2600" dirty="0">
                <a:latin typeface="+mn-ea"/>
              </a:rPr>
              <a:t>、全球定位系统</a:t>
            </a:r>
            <a:r>
              <a:rPr lang="en-US" altLang="zh-CN" sz="2600" dirty="0">
                <a:latin typeface="+mn-ea"/>
              </a:rPr>
              <a:t>（GPS）</a:t>
            </a:r>
            <a:r>
              <a:rPr lang="zh-CN" altLang="zh-CN" sz="2600" dirty="0">
                <a:latin typeface="+mn-ea"/>
              </a:rPr>
              <a:t>设备和射频识别设备</a:t>
            </a:r>
            <a:r>
              <a:rPr lang="en-US" altLang="zh-CN" sz="2600" dirty="0">
                <a:latin typeface="+mn-ea"/>
              </a:rPr>
              <a:t>（RFID）</a:t>
            </a:r>
            <a:r>
              <a:rPr lang="zh-CN" altLang="zh-CN" sz="2600" dirty="0">
                <a:latin typeface="+mn-ea"/>
              </a:rPr>
              <a:t>。</a:t>
            </a:r>
          </a:p>
          <a:p>
            <a:pPr lvl="1">
              <a:lnSpc>
                <a:spcPct val="120000"/>
              </a:lnSpc>
              <a:buClr>
                <a:srgbClr val="DA1F28"/>
              </a:buClr>
              <a:buFont typeface="Wingdings" panose="05000000000000000000" charset="0"/>
              <a:buChar char="l"/>
            </a:pPr>
            <a:r>
              <a:rPr lang="en-US" altLang="zh-CN" sz="2600" dirty="0">
                <a:latin typeface="+mn-ea"/>
              </a:rPr>
              <a:t> </a:t>
            </a:r>
            <a:r>
              <a:rPr lang="zh-CN" altLang="zh-CN" sz="2600" dirty="0">
                <a:latin typeface="+mn-ea"/>
              </a:rPr>
              <a:t>与音频文件处理、文字处理、电子数据表、互联网、电子邮件和即时信息有关的软件应用程序。</a:t>
            </a:r>
          </a:p>
          <a:p>
            <a:pPr>
              <a:buClr>
                <a:srgbClr val="DA1F28"/>
              </a:buClr>
              <a:buFont typeface="Wingdings" panose="05000000000000000000" charset="0"/>
              <a:buChar char="l"/>
            </a:pPr>
            <a:endParaRPr lang="en-IN" sz="26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608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608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6082">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p:bld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7105" name="Title 1"/>
          <p:cNvSpPr>
            <a:spLocks noGrp="1"/>
          </p:cNvSpPr>
          <p:nvPr>
            <p:ph type="title" idx="4294967295"/>
          </p:nvPr>
        </p:nvSpPr>
        <p:spPr>
          <a:xfrm>
            <a:off x="407035" y="-128587"/>
            <a:ext cx="8229600" cy="1143000"/>
          </a:xfrm>
        </p:spPr>
        <p:txBody>
          <a:bodyPr/>
          <a:lstStyle/>
          <a:p>
            <a:r>
              <a:rPr lang="zh-CN" altLang="zh-CN" b="1" dirty="0">
                <a:latin typeface="华文新魏" panose="02010800040101010101" pitchFamily="2" charset="-122"/>
                <a:ea typeface="华文新魏" panose="02010800040101010101" pitchFamily="2" charset="-122"/>
              </a:rPr>
              <a:t>移动学习</a:t>
            </a:r>
            <a:endParaRPr lang="en-IN" b="1" dirty="0">
              <a:latin typeface="华文新魏" panose="02010800040101010101" pitchFamily="2" charset="-122"/>
              <a:ea typeface="华文新魏" panose="02010800040101010101" pitchFamily="2" charset="-122"/>
            </a:endParaRPr>
          </a:p>
        </p:txBody>
      </p:sp>
      <p:sp>
        <p:nvSpPr>
          <p:cNvPr id="47106" name="Content Placeholder 2"/>
          <p:cNvSpPr>
            <a:spLocks noGrp="1"/>
          </p:cNvSpPr>
          <p:nvPr>
            <p:ph idx="4294967295"/>
          </p:nvPr>
        </p:nvSpPr>
        <p:spPr>
          <a:xfrm>
            <a:off x="692785" y="1267460"/>
            <a:ext cx="8350885" cy="4924425"/>
          </a:xfrm>
        </p:spPr>
        <p:txBody>
          <a:bodyPr/>
          <a:lstStyle/>
          <a:p>
            <a:pPr marL="368300" indent="-368300">
              <a:lnSpc>
                <a:spcPct val="120000"/>
              </a:lnSpc>
              <a:buFont typeface="Wingdings" panose="05000000000000000000" charset="0"/>
              <a:buChar char="l"/>
            </a:pPr>
            <a:r>
              <a:rPr lang="zh-CN" altLang="zh-CN" sz="2800" dirty="0">
                <a:latin typeface="+mn-ea"/>
              </a:rPr>
              <a:t>是指使用移动设备</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智能手机、上网本、笔记本电脑或平板电脑</a:t>
            </a:r>
            <a:r>
              <a:rPr lang="en-US" altLang="zh-CN" sz="2800" dirty="0">
                <a:latin typeface="+mn-ea"/>
              </a:rPr>
              <a:t>）</a:t>
            </a:r>
            <a:r>
              <a:rPr lang="zh-CN" altLang="zh-CN" sz="2800" dirty="0">
                <a:latin typeface="+mn-ea"/>
              </a:rPr>
              <a:t>传递的培训</a:t>
            </a:r>
            <a:r>
              <a:rPr lang="zh-CN" altLang="en-US" sz="2800" dirty="0">
                <a:latin typeface="+mn-ea"/>
              </a:rPr>
              <a:t>。</a:t>
            </a:r>
            <a:endParaRPr lang="en-US" altLang="zh-CN" sz="2800" dirty="0">
              <a:latin typeface="+mn-ea"/>
            </a:endParaRPr>
          </a:p>
          <a:p>
            <a:pPr marL="368300" indent="-368300">
              <a:lnSpc>
                <a:spcPct val="120000"/>
              </a:lnSpc>
              <a:buFont typeface="Wingdings" panose="05000000000000000000" charset="0"/>
              <a:buChar char="l"/>
            </a:pPr>
            <a:r>
              <a:rPr lang="zh-CN" altLang="en-US" sz="2800" dirty="0">
                <a:latin typeface="+mn-ea"/>
              </a:rPr>
              <a:t>包括</a:t>
            </a:r>
            <a:r>
              <a:rPr lang="en-US" sz="2800" dirty="0">
                <a:latin typeface="+mn-ea"/>
              </a:rPr>
              <a:t>：</a:t>
            </a:r>
          </a:p>
          <a:p>
            <a:pPr lvl="1">
              <a:lnSpc>
                <a:spcPct val="120000"/>
              </a:lnSpc>
              <a:buFont typeface="Wingdings" panose="05000000000000000000" charset="0"/>
              <a:buChar char="l"/>
            </a:pPr>
            <a:r>
              <a:rPr lang="zh-CN" altLang="zh-CN" sz="2600" dirty="0">
                <a:latin typeface="+mn-ea"/>
              </a:rPr>
              <a:t>正式的学习可能包括移动设备上的网络学习课程、播客或视频。</a:t>
            </a:r>
            <a:endParaRPr lang="en-US" altLang="zh-CN" sz="2600" dirty="0">
              <a:latin typeface="+mn-ea"/>
            </a:endParaRPr>
          </a:p>
          <a:p>
            <a:pPr lvl="1">
              <a:lnSpc>
                <a:spcPct val="120000"/>
              </a:lnSpc>
              <a:buFont typeface="Wingdings" panose="05000000000000000000" charset="0"/>
              <a:buChar char="l"/>
            </a:pPr>
            <a:r>
              <a:rPr lang="zh-CN" altLang="zh-CN" sz="2600" dirty="0">
                <a:latin typeface="+mn-ea"/>
              </a:rPr>
              <a:t>非正式的学习包括通过</a:t>
            </a:r>
            <a:r>
              <a:rPr lang="en-US" altLang="zh-CN" sz="2600" dirty="0">
                <a:latin typeface="+mn-ea"/>
              </a:rPr>
              <a:t>Twitter</a:t>
            </a:r>
            <a:r>
              <a:rPr lang="zh-CN" altLang="zh-CN" sz="2600" dirty="0">
                <a:latin typeface="+mn-ea"/>
              </a:rPr>
              <a:t>、播客或者</a:t>
            </a:r>
            <a:r>
              <a:rPr lang="en-US" altLang="zh-CN" sz="2600" dirty="0">
                <a:latin typeface="+mn-ea"/>
              </a:rPr>
              <a:t>Facebook</a:t>
            </a:r>
            <a:r>
              <a:rPr lang="zh-CN" altLang="zh-CN" sz="2600" dirty="0">
                <a:latin typeface="+mn-ea"/>
              </a:rPr>
              <a:t>与其他雇员进行交流和传递信息。</a:t>
            </a:r>
            <a:r>
              <a:rPr lang="zh-CN" altLang="zh-CN" sz="2800" dirty="0">
                <a:latin typeface="+mn-ea"/>
              </a:rPr>
              <a:t> </a:t>
            </a:r>
            <a:endParaRPr lang="en-US" altLang="zh-CN" sz="2800" dirty="0">
              <a:latin typeface="+mn-ea"/>
            </a:endParaRPr>
          </a:p>
          <a:p>
            <a:pPr marL="368300" indent="-368300">
              <a:lnSpc>
                <a:spcPct val="120000"/>
              </a:lnSpc>
              <a:buFont typeface="Wingdings" panose="05000000000000000000" charset="0"/>
              <a:buChar char="l"/>
            </a:pPr>
            <a:r>
              <a:rPr lang="zh-CN" altLang="zh-CN" sz="2800" b="1" dirty="0">
                <a:latin typeface="+mn-ea"/>
              </a:rPr>
              <a:t>应用程序</a:t>
            </a:r>
            <a:r>
              <a:rPr lang="en-US" altLang="zh-CN" sz="2800" dirty="0">
                <a:latin typeface="+mn-ea"/>
              </a:rPr>
              <a:t>：</a:t>
            </a:r>
            <a:r>
              <a:rPr lang="zh-CN" altLang="zh-CN" sz="2800" dirty="0">
                <a:latin typeface="+mn-ea"/>
              </a:rPr>
              <a:t>是指专门为智能手机和平板电脑设计的程序</a:t>
            </a:r>
            <a:r>
              <a:rPr lang="zh-CN" altLang="en-US" sz="2800" dirty="0">
                <a:latin typeface="+mn-ea"/>
              </a:rPr>
              <a:t>。</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10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10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106">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10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6" grpId="0" build="p"/>
    </p:bld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8129" name="Title 1"/>
          <p:cNvSpPr>
            <a:spLocks noGrp="1"/>
          </p:cNvSpPr>
          <p:nvPr>
            <p:ph type="title" idx="4294967295"/>
          </p:nvPr>
        </p:nvSpPr>
        <p:spPr>
          <a:xfrm>
            <a:off x="394970" y="-120332"/>
            <a:ext cx="8229600" cy="1143000"/>
          </a:xfrm>
        </p:spPr>
        <p:txBody>
          <a:bodyPr/>
          <a:lstStyle/>
          <a:p>
            <a:r>
              <a:rPr lang="zh-CN" altLang="zh-CN" b="1" dirty="0">
                <a:latin typeface="华文新魏" panose="02010800040101010101" pitchFamily="2" charset="-122"/>
                <a:ea typeface="华文新魏" panose="02010800040101010101" pitchFamily="2" charset="-122"/>
              </a:rPr>
              <a:t>智能指导系统</a:t>
            </a:r>
            <a:endParaRPr lang="en-IN" b="1" dirty="0">
              <a:latin typeface="华文新魏" panose="02010800040101010101" pitchFamily="2" charset="-122"/>
              <a:ea typeface="华文新魏" panose="02010800040101010101" pitchFamily="2" charset="-122"/>
            </a:endParaRPr>
          </a:p>
        </p:txBody>
      </p:sp>
      <p:sp>
        <p:nvSpPr>
          <p:cNvPr id="48130" name="Content Placeholder 2"/>
          <p:cNvSpPr>
            <a:spLocks noGrp="1"/>
          </p:cNvSpPr>
          <p:nvPr>
            <p:ph idx="4294967295"/>
          </p:nvPr>
        </p:nvSpPr>
        <p:spPr>
          <a:xfrm>
            <a:off x="691957" y="1283970"/>
            <a:ext cx="8964488" cy="4924425"/>
          </a:xfrm>
        </p:spPr>
        <p:txBody>
          <a:bodyPr/>
          <a:lstStyle/>
          <a:p>
            <a:pPr marL="358775" indent="-358775">
              <a:lnSpc>
                <a:spcPct val="120000"/>
              </a:lnSpc>
              <a:buFont typeface="Wingdings" panose="05000000000000000000" charset="0"/>
              <a:buChar char="l"/>
            </a:pPr>
            <a:r>
              <a:rPr lang="zh-CN" altLang="zh-CN" sz="2800" dirty="0">
                <a:latin typeface="+mn-ea"/>
              </a:rPr>
              <a:t>是指使用人工智能进行指导的系统</a:t>
            </a:r>
            <a:endParaRPr lang="en-US" altLang="zh-CN" sz="2800" dirty="0">
              <a:latin typeface="+mn-ea"/>
            </a:endParaRPr>
          </a:p>
          <a:p>
            <a:pPr marL="358775" indent="-358775">
              <a:lnSpc>
                <a:spcPct val="120000"/>
              </a:lnSpc>
              <a:buFont typeface="Wingdings" panose="05000000000000000000" charset="0"/>
              <a:buChar char="l"/>
            </a:pPr>
            <a:r>
              <a:rPr lang="zh-CN" altLang="zh-CN" sz="2800" dirty="0">
                <a:latin typeface="+mn-ea"/>
              </a:rPr>
              <a:t>智能指导系统环境有三种类型</a:t>
            </a:r>
            <a:r>
              <a:rPr lang="en-US" altLang="zh-CN" sz="2800" dirty="0">
                <a:latin typeface="+mn-ea"/>
              </a:rPr>
              <a:t>：</a:t>
            </a:r>
          </a:p>
          <a:p>
            <a:pPr marL="628015" lvl="1" indent="-307975">
              <a:lnSpc>
                <a:spcPct val="120000"/>
              </a:lnSpc>
              <a:buFont typeface="Wingdings" panose="05000000000000000000" charset="0"/>
              <a:buChar char="l"/>
            </a:pPr>
            <a:r>
              <a:rPr lang="zh-CN" altLang="zh-CN" sz="2600" dirty="0">
                <a:latin typeface="+mn-ea"/>
              </a:rPr>
              <a:t>指导旨在提高受训者对某项内容的理解力</a:t>
            </a:r>
            <a:endParaRPr lang="en-US" altLang="zh-CN" sz="2600" dirty="0">
              <a:latin typeface="+mn-ea"/>
            </a:endParaRPr>
          </a:p>
          <a:p>
            <a:pPr marL="628015" lvl="1" indent="-307975">
              <a:lnSpc>
                <a:spcPct val="120000"/>
              </a:lnSpc>
              <a:buFont typeface="Wingdings" panose="05000000000000000000" charset="0"/>
              <a:buChar char="l"/>
            </a:pPr>
            <a:r>
              <a:rPr lang="zh-CN" altLang="zh-CN" sz="2600" dirty="0">
                <a:latin typeface="+mn-ea"/>
              </a:rPr>
              <a:t>训练则可以让受训者在人造环境中灵活应用技能</a:t>
            </a:r>
            <a:endParaRPr lang="en-US" altLang="zh-CN" sz="2600" dirty="0">
              <a:latin typeface="+mn-ea"/>
            </a:endParaRPr>
          </a:p>
          <a:p>
            <a:pPr marL="628015" lvl="1" indent="-307975">
              <a:lnSpc>
                <a:spcPct val="120000"/>
              </a:lnSpc>
              <a:buFont typeface="Wingdings" panose="05000000000000000000" charset="0"/>
              <a:buChar char="l"/>
            </a:pPr>
            <a:r>
              <a:rPr lang="zh-CN" altLang="zh-CN" sz="2600" dirty="0">
                <a:latin typeface="+mn-ea"/>
              </a:rPr>
              <a:t>授权是指学员自行开发培训项目内容的能力</a:t>
            </a:r>
            <a:endParaRPr lang="en-US" altLang="zh-CN" sz="26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3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30">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130">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13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130">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30" grpId="0" build="p"/>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153" name="Title 1"/>
          <p:cNvSpPr>
            <a:spLocks noGrp="1"/>
          </p:cNvSpPr>
          <p:nvPr>
            <p:ph type="title" idx="4294967295"/>
          </p:nvPr>
        </p:nvSpPr>
        <p:spPr>
          <a:xfrm>
            <a:off x="403860" y="-153987"/>
            <a:ext cx="8229600" cy="1143000"/>
          </a:xfrm>
        </p:spPr>
        <p:txBody>
          <a:bodyPr/>
          <a:lstStyle/>
          <a:p>
            <a:r>
              <a:rPr lang="zh-CN" altLang="zh-CN" b="1" dirty="0">
                <a:latin typeface="华文新魏" panose="02010800040101010101" pitchFamily="2" charset="-122"/>
                <a:ea typeface="华文新魏" panose="02010800040101010101" pitchFamily="2" charset="-122"/>
              </a:rPr>
              <a:t>智能指导系统</a:t>
            </a:r>
            <a:endParaRPr lang="en-IN" b="1" dirty="0">
              <a:latin typeface="华文新魏" panose="02010800040101010101" pitchFamily="2" charset="-122"/>
              <a:ea typeface="华文新魏" panose="02010800040101010101" pitchFamily="2" charset="-122"/>
            </a:endParaRPr>
          </a:p>
        </p:txBody>
      </p:sp>
      <p:sp>
        <p:nvSpPr>
          <p:cNvPr id="49154" name="Content Placeholder 2"/>
          <p:cNvSpPr>
            <a:spLocks noGrp="1"/>
          </p:cNvSpPr>
          <p:nvPr>
            <p:ph idx="4294967295"/>
          </p:nvPr>
        </p:nvSpPr>
        <p:spPr>
          <a:xfrm>
            <a:off x="641985" y="1276350"/>
            <a:ext cx="8410575" cy="4924425"/>
          </a:xfrm>
        </p:spPr>
        <p:txBody>
          <a:bodyPr/>
          <a:lstStyle/>
          <a:p>
            <a:pPr marL="371475" indent="-371475">
              <a:lnSpc>
                <a:spcPct val="120000"/>
              </a:lnSpc>
              <a:buFont typeface="Wingdings" panose="05000000000000000000" charset="0"/>
              <a:buChar char="l"/>
            </a:pPr>
            <a:r>
              <a:rPr lang="zh-CN" altLang="zh-CN" sz="2800" dirty="0">
                <a:latin typeface="+mn-ea"/>
              </a:rPr>
              <a:t>与其他新的培训技术相比</a:t>
            </a:r>
            <a:r>
              <a:rPr lang="en-US" altLang="zh-CN" sz="2800" dirty="0">
                <a:latin typeface="+mn-ea"/>
              </a:rPr>
              <a:t>，ITS</a:t>
            </a:r>
            <a:r>
              <a:rPr lang="zh-CN" altLang="zh-CN" sz="2800" dirty="0">
                <a:latin typeface="+mn-ea"/>
              </a:rPr>
              <a:t>有如下特性</a:t>
            </a:r>
            <a:r>
              <a:rPr lang="en-US" altLang="zh-CN" sz="2800" dirty="0">
                <a:latin typeface="+mn-ea"/>
              </a:rPr>
              <a:t>：</a:t>
            </a:r>
            <a:endParaRPr lang="zh-CN" altLang="zh-CN" sz="2800" dirty="0">
              <a:latin typeface="+mn-ea"/>
            </a:endParaRPr>
          </a:p>
          <a:p>
            <a:pPr marL="648335" lvl="1" indent="-328295">
              <a:lnSpc>
                <a:spcPct val="120000"/>
              </a:lnSpc>
              <a:buFont typeface="Wingdings" panose="05000000000000000000" charset="0"/>
              <a:buChar char="l"/>
            </a:pPr>
            <a:r>
              <a:rPr lang="en-US" altLang="zh-CN" sz="2800" dirty="0">
                <a:latin typeface="+mn-ea"/>
              </a:rPr>
              <a:t>ITS</a:t>
            </a:r>
            <a:r>
              <a:rPr lang="zh-CN" altLang="zh-CN" sz="2800" dirty="0">
                <a:latin typeface="+mn-ea"/>
              </a:rPr>
              <a:t>可以使培训指导符合学员个人的需求。</a:t>
            </a:r>
          </a:p>
          <a:p>
            <a:pPr marL="648335" lvl="1" indent="-328295">
              <a:lnSpc>
                <a:spcPct val="120000"/>
              </a:lnSpc>
              <a:buFont typeface="Wingdings" panose="05000000000000000000" charset="0"/>
              <a:buChar char="l"/>
            </a:pPr>
            <a:r>
              <a:rPr lang="en-US" altLang="zh-CN" sz="2800" dirty="0">
                <a:latin typeface="+mn-ea"/>
              </a:rPr>
              <a:t> ITS</a:t>
            </a:r>
            <a:r>
              <a:rPr lang="zh-CN" altLang="zh-CN" sz="2800" dirty="0">
                <a:latin typeface="+mn-ea"/>
              </a:rPr>
              <a:t>可以与学员进行沟通并做出回应。</a:t>
            </a:r>
          </a:p>
          <a:p>
            <a:pPr marL="648335" lvl="1" indent="-328295">
              <a:lnSpc>
                <a:spcPct val="120000"/>
              </a:lnSpc>
              <a:buFont typeface="Wingdings" panose="05000000000000000000" charset="0"/>
              <a:buChar char="l"/>
            </a:pPr>
            <a:r>
              <a:rPr lang="en-US" altLang="zh-CN" sz="2800" dirty="0">
                <a:latin typeface="+mn-ea"/>
              </a:rPr>
              <a:t> ITS</a:t>
            </a:r>
            <a:r>
              <a:rPr lang="zh-CN" altLang="zh-CN" sz="2800" dirty="0">
                <a:latin typeface="+mn-ea"/>
              </a:rPr>
              <a:t>可以模拟受训者的学习过程。</a:t>
            </a:r>
          </a:p>
          <a:p>
            <a:pPr marL="648335" lvl="1" indent="-328295">
              <a:lnSpc>
                <a:spcPct val="120000"/>
              </a:lnSpc>
              <a:buFont typeface="Wingdings" panose="05000000000000000000" charset="0"/>
              <a:buChar char="l"/>
            </a:pPr>
            <a:r>
              <a:rPr lang="en-US" altLang="zh-CN" sz="2800" dirty="0">
                <a:latin typeface="+mn-ea"/>
              </a:rPr>
              <a:t>ITS</a:t>
            </a:r>
            <a:r>
              <a:rPr lang="zh-CN" altLang="zh-CN" sz="2800" dirty="0">
                <a:latin typeface="+mn-ea"/>
              </a:rPr>
              <a:t>可以根据受训者之前的绩效来决定为其提供何种信息。</a:t>
            </a:r>
          </a:p>
          <a:p>
            <a:pPr marL="648335" lvl="1" indent="-328295">
              <a:lnSpc>
                <a:spcPct val="120000"/>
              </a:lnSpc>
              <a:buFont typeface="Wingdings" panose="05000000000000000000" charset="0"/>
              <a:buChar char="l"/>
            </a:pPr>
            <a:r>
              <a:rPr lang="en-US" altLang="zh-CN" sz="2800" dirty="0">
                <a:latin typeface="+mn-ea"/>
              </a:rPr>
              <a:t> ITS</a:t>
            </a:r>
            <a:r>
              <a:rPr lang="zh-CN" altLang="zh-CN" sz="2800" dirty="0">
                <a:latin typeface="+mn-ea"/>
              </a:rPr>
              <a:t>可以鉴定受训者的理解力水平。</a:t>
            </a:r>
          </a:p>
          <a:p>
            <a:pPr marL="648335" lvl="1" indent="-328295">
              <a:lnSpc>
                <a:spcPct val="120000"/>
              </a:lnSpc>
              <a:buFont typeface="Wingdings" panose="05000000000000000000" charset="0"/>
              <a:buChar char="l"/>
            </a:pPr>
            <a:r>
              <a:rPr lang="en-US" altLang="zh-CN" sz="2800" dirty="0">
                <a:latin typeface="+mn-ea"/>
              </a:rPr>
              <a:t> ITS</a:t>
            </a:r>
            <a:r>
              <a:rPr lang="zh-CN" altLang="zh-CN" sz="2800" dirty="0">
                <a:latin typeface="+mn-ea"/>
              </a:rPr>
              <a:t>可以进行自我评估</a:t>
            </a:r>
            <a:r>
              <a:rPr lang="en-US" altLang="zh-CN" sz="2800" dirty="0">
                <a:latin typeface="+mn-ea"/>
              </a:rPr>
              <a:t>，</a:t>
            </a:r>
            <a:r>
              <a:rPr lang="zh-CN" altLang="zh-CN" sz="2800" dirty="0">
                <a:latin typeface="+mn-ea"/>
              </a:rPr>
              <a:t>从而有效地调整教学过程。</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915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915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915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9154">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915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9154">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9154">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4"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23528" y="-78422"/>
            <a:ext cx="8568952" cy="1143000"/>
          </a:xfrm>
        </p:spPr>
        <p:txBody>
          <a:bodyPr/>
          <a:lstStyle/>
          <a:p>
            <a:r>
              <a:rPr lang="zh-CN" altLang="zh-CN" b="1" dirty="0">
                <a:latin typeface="华文新魏" panose="02010800040101010101" pitchFamily="2" charset="-122"/>
                <a:ea typeface="华文新魏" panose="02010800040101010101" pitchFamily="2" charset="-122"/>
              </a:rPr>
              <a:t>图</a:t>
            </a:r>
            <a:r>
              <a:rPr lang="en-US" altLang="zh-CN" b="1" dirty="0">
                <a:latin typeface="华文新魏" panose="02010800040101010101" pitchFamily="2" charset="-122"/>
                <a:ea typeface="华文新魏" panose="02010800040101010101" pitchFamily="2" charset="-122"/>
              </a:rPr>
              <a:t>8—4</a:t>
            </a:r>
            <a:r>
              <a:rPr lang="zh-CN" altLang="zh-CN" b="1" dirty="0">
                <a:latin typeface="华文新魏" panose="02010800040101010101" pitchFamily="2" charset="-122"/>
                <a:ea typeface="华文新魏" panose="02010800040101010101" pitchFamily="2" charset="-122"/>
              </a:rPr>
              <a:t>　智能指导系统的构成</a:t>
            </a:r>
            <a:endParaRPr lang="zh-CN" altLang="en-US" b="1" dirty="0">
              <a:latin typeface="华文新魏" panose="02010800040101010101" pitchFamily="2" charset="-122"/>
              <a:ea typeface="华文新魏" panose="02010800040101010101" pitchFamily="2" charset="-122"/>
            </a:endParaRPr>
          </a:p>
        </p:txBody>
      </p:sp>
      <p:pic>
        <p:nvPicPr>
          <p:cNvPr id="4" name="8-4.EPS" descr="id:2147500500;FounderCES"/>
          <p:cNvPicPr>
            <a:picLocks noGrp="1"/>
          </p:cNvPicPr>
          <p:nvPr>
            <p:ph sz="quarter" idx="1"/>
          </p:nvPr>
        </p:nvPicPr>
        <p:blipFill>
          <a:blip r:embed="rId2">
            <a:duotone>
              <a:prstClr val="black"/>
              <a:schemeClr val="accent3">
                <a:tint val="45000"/>
                <a:satMod val="400000"/>
              </a:schemeClr>
            </a:duotone>
          </a:blip>
          <a:stretch>
            <a:fillRect/>
          </a:stretch>
        </p:blipFill>
        <p:spPr>
          <a:xfrm>
            <a:off x="215325" y="1304925"/>
            <a:ext cx="8712968" cy="5149552"/>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1" name="Title 1"/>
          <p:cNvSpPr>
            <a:spLocks noGrp="1"/>
          </p:cNvSpPr>
          <p:nvPr>
            <p:ph type="title" idx="4294967295"/>
          </p:nvPr>
        </p:nvSpPr>
        <p:spPr>
          <a:xfrm>
            <a:off x="457200" y="-95567"/>
            <a:ext cx="8229600" cy="1143000"/>
          </a:xfrm>
        </p:spPr>
        <p:txBody>
          <a:bodyPr/>
          <a:lstStyle/>
          <a:p>
            <a:r>
              <a:rPr lang="zh-CN" altLang="zh-CN" b="1" dirty="0">
                <a:latin typeface="华文新魏" panose="02010800040101010101" pitchFamily="2" charset="-122"/>
                <a:ea typeface="华文新魏" panose="02010800040101010101" pitchFamily="2" charset="-122"/>
              </a:rPr>
              <a:t>远程学习</a:t>
            </a:r>
            <a:endParaRPr lang="en-IN" b="1" dirty="0">
              <a:latin typeface="华文新魏" panose="02010800040101010101" pitchFamily="2" charset="-122"/>
              <a:ea typeface="华文新魏" panose="02010800040101010101" pitchFamily="2" charset="-122"/>
            </a:endParaRPr>
          </a:p>
        </p:txBody>
      </p:sp>
      <p:sp>
        <p:nvSpPr>
          <p:cNvPr id="3" name="Content Placeholder 2"/>
          <p:cNvSpPr>
            <a:spLocks noGrp="1"/>
          </p:cNvSpPr>
          <p:nvPr>
            <p:ph idx="4294967295"/>
          </p:nvPr>
        </p:nvSpPr>
        <p:spPr>
          <a:xfrm>
            <a:off x="641985" y="1275715"/>
            <a:ext cx="8427085" cy="4924425"/>
          </a:xfrm>
        </p:spPr>
        <p:txBody>
          <a:bodyPr>
            <a:noAutofit/>
          </a:bodyPr>
          <a:lstStyle/>
          <a:p>
            <a:pPr marL="371475" indent="-371475" eaLnBrk="1" latinLnBrk="0" hangingPunct="1">
              <a:lnSpc>
                <a:spcPct val="130000"/>
              </a:lnSpc>
              <a:spcBef>
                <a:spcPts val="600"/>
              </a:spcBef>
              <a:buFont typeface="Wingdings" panose="05000000000000000000" charset="0"/>
              <a:buChar char="l"/>
            </a:pPr>
            <a:r>
              <a:rPr lang="zh-CN" altLang="zh-CN" sz="2800" dirty="0">
                <a:latin typeface="+mn-ea"/>
              </a:rPr>
              <a:t>目前涉及两种技术</a:t>
            </a:r>
            <a:r>
              <a:rPr lang="zh-CN" altLang="en-US" sz="2800" dirty="0">
                <a:latin typeface="+mn-ea"/>
              </a:rPr>
              <a:t>：</a:t>
            </a:r>
            <a:endParaRPr lang="en-US" altLang="zh-CN" sz="2800" dirty="0">
              <a:latin typeface="+mn-ea"/>
            </a:endParaRPr>
          </a:p>
          <a:p>
            <a:pPr lvl="1" eaLnBrk="1" latinLnBrk="0" hangingPunct="1">
              <a:lnSpc>
                <a:spcPct val="130000"/>
              </a:lnSpc>
              <a:spcBef>
                <a:spcPts val="600"/>
              </a:spcBef>
              <a:buFont typeface="Wingdings" panose="05000000000000000000" charset="0"/>
              <a:buChar char="l"/>
            </a:pPr>
            <a:r>
              <a:rPr lang="zh-CN" altLang="zh-CN" sz="2600" b="1" dirty="0">
                <a:latin typeface="+mn-ea"/>
              </a:rPr>
              <a:t>远程会议</a:t>
            </a:r>
            <a:r>
              <a:rPr lang="en-US" altLang="zh-CN" sz="2600" dirty="0">
                <a:latin typeface="+mn-ea"/>
              </a:rPr>
              <a:t>：</a:t>
            </a:r>
            <a:r>
              <a:rPr lang="zh-CN" altLang="zh-CN" sz="2600" dirty="0">
                <a:latin typeface="+mn-ea"/>
              </a:rPr>
              <a:t>是指位于不同地点的两个或更多个人或小组进行同步交流、互相传送视频、声音和文本。</a:t>
            </a:r>
            <a:endParaRPr lang="en-US" altLang="zh-CN" sz="2600" dirty="0">
              <a:latin typeface="+mn-ea"/>
            </a:endParaRPr>
          </a:p>
          <a:p>
            <a:pPr marL="589915" lvl="2" indent="-276860" eaLnBrk="1" latinLnBrk="0" hangingPunct="1">
              <a:lnSpc>
                <a:spcPct val="130000"/>
              </a:lnSpc>
              <a:spcBef>
                <a:spcPts val="600"/>
              </a:spcBef>
              <a:buClr>
                <a:srgbClr val="DA1F28"/>
              </a:buClr>
              <a:buFont typeface="Wingdings" panose="05000000000000000000" charset="0"/>
              <a:buChar char="l"/>
            </a:pPr>
            <a:r>
              <a:rPr lang="zh-CN" altLang="zh-CN" sz="2600" b="1" dirty="0">
                <a:latin typeface="+mn-ea"/>
              </a:rPr>
              <a:t>虚拟教室：</a:t>
            </a:r>
            <a:r>
              <a:rPr lang="zh-CN" altLang="zh-CN" sz="2600" dirty="0">
                <a:latin typeface="+mn-ea"/>
              </a:rPr>
              <a:t>指导学员参与的语音讨论，计算机软件程序的分享，使用即时轮询技术的交互，以及白板标记工具。</a:t>
            </a:r>
          </a:p>
          <a:p>
            <a:pPr marL="354330" indent="-354330" eaLnBrk="1" latinLnBrk="0" hangingPunct="1">
              <a:lnSpc>
                <a:spcPct val="130000"/>
              </a:lnSpc>
              <a:spcBef>
                <a:spcPts val="600"/>
              </a:spcBef>
              <a:buFont typeface="Wingdings" panose="05000000000000000000" charset="0"/>
              <a:buChar char="l"/>
            </a:pPr>
            <a:r>
              <a:rPr lang="zh-CN" altLang="zh-CN" sz="2800" b="1" dirty="0">
                <a:latin typeface="+mn-ea"/>
              </a:rPr>
              <a:t>远程学习</a:t>
            </a:r>
            <a:r>
              <a:rPr lang="zh-CN" altLang="en-US" sz="2800" dirty="0">
                <a:latin typeface="+mn-ea"/>
              </a:rPr>
              <a:t>：</a:t>
            </a:r>
            <a:r>
              <a:rPr lang="zh-CN" altLang="zh-CN" sz="2800" dirty="0">
                <a:latin typeface="+mn-ea"/>
              </a:rPr>
              <a:t>被用来向分散在不同区域的公司提供关于新产品、政策、程序的信息以及技能培训和专业讲座</a:t>
            </a:r>
            <a:r>
              <a:rPr lang="zh-CN" altLang="en-US" sz="2800" dirty="0">
                <a:latin typeface="+mn-ea"/>
              </a:rPr>
              <a:t>。</a:t>
            </a:r>
            <a:endParaRPr lang="en-US" altLang="zh-C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2225" name="Title 1"/>
          <p:cNvSpPr>
            <a:spLocks noGrp="1"/>
          </p:cNvSpPr>
          <p:nvPr>
            <p:ph type="title" idx="4294967295"/>
          </p:nvPr>
        </p:nvSpPr>
        <p:spPr>
          <a:xfrm>
            <a:off x="457200" y="-128587"/>
            <a:ext cx="8229600" cy="1143000"/>
          </a:xfrm>
        </p:spPr>
        <p:txBody>
          <a:bodyPr/>
          <a:lstStyle/>
          <a:p>
            <a:r>
              <a:rPr lang="zh-CN" altLang="zh-CN" b="1" dirty="0">
                <a:latin typeface="华文新魏" panose="02010800040101010101" pitchFamily="2" charset="-122"/>
                <a:ea typeface="华文新魏" panose="02010800040101010101" pitchFamily="2" charset="-122"/>
              </a:rPr>
              <a:t>远程学习</a:t>
            </a:r>
            <a:endParaRPr lang="en-IN" b="1" dirty="0">
              <a:latin typeface="华文新魏" panose="02010800040101010101" pitchFamily="2" charset="-122"/>
              <a:ea typeface="华文新魏" panose="02010800040101010101" pitchFamily="2" charset="-122"/>
            </a:endParaRPr>
          </a:p>
        </p:txBody>
      </p:sp>
      <p:sp>
        <p:nvSpPr>
          <p:cNvPr id="52226" name="Content Placeholder 2"/>
          <p:cNvSpPr>
            <a:spLocks noGrp="1"/>
          </p:cNvSpPr>
          <p:nvPr>
            <p:ph idx="4294967295"/>
          </p:nvPr>
        </p:nvSpPr>
        <p:spPr>
          <a:xfrm>
            <a:off x="86360" y="1259205"/>
            <a:ext cx="8746490" cy="4924425"/>
          </a:xfrm>
        </p:spPr>
        <p:txBody>
          <a:bodyPr/>
          <a:lstStyle/>
          <a:p>
            <a:pPr marL="1005205" lvl="1" indent="-457200" eaLnBrk="1" latinLnBrk="0" hangingPunct="1">
              <a:lnSpc>
                <a:spcPct val="120000"/>
              </a:lnSpc>
              <a:spcBef>
                <a:spcPts val="900"/>
              </a:spcBef>
              <a:buClr>
                <a:srgbClr val="2DA2BF"/>
              </a:buClr>
              <a:buFont typeface="Wingdings" panose="05000000000000000000" charset="0"/>
              <a:buChar char="l"/>
            </a:pPr>
            <a:r>
              <a:rPr lang="zh-CN" altLang="zh-CN" sz="2800" b="1" dirty="0">
                <a:latin typeface="+mn-ea"/>
              </a:rPr>
              <a:t>交互式远程学习</a:t>
            </a:r>
            <a:r>
              <a:rPr lang="zh-CN" altLang="en-US" sz="2800" dirty="0">
                <a:latin typeface="+mn-ea"/>
              </a:rPr>
              <a:t>：</a:t>
            </a:r>
            <a:r>
              <a:rPr lang="zh-CN" altLang="zh-CN" sz="2800" dirty="0">
                <a:latin typeface="+mn-ea"/>
              </a:rPr>
              <a:t>是最新的远程学习方式</a:t>
            </a:r>
            <a:r>
              <a:rPr lang="en-US" altLang="zh-CN" sz="2800" dirty="0">
                <a:latin typeface="+mn-ea"/>
              </a:rPr>
              <a:t>，</a:t>
            </a:r>
            <a:r>
              <a:rPr lang="zh-CN" altLang="zh-CN" sz="2800" dirty="0">
                <a:latin typeface="+mn-ea"/>
              </a:rPr>
              <a:t>是指运用卫星技术使节目得以在不同地区播放</a:t>
            </a:r>
            <a:r>
              <a:rPr lang="en-US" altLang="zh-CN" sz="2800" dirty="0">
                <a:latin typeface="+mn-ea"/>
              </a:rPr>
              <a:t>，</a:t>
            </a:r>
            <a:r>
              <a:rPr lang="zh-CN" altLang="zh-CN" sz="2800" dirty="0">
                <a:latin typeface="+mn-ea"/>
              </a:rPr>
              <a:t>方便受训者使用键盘回答培训过程中提出的问题。</a:t>
            </a:r>
            <a:endParaRPr lang="en-US" altLang="zh-CN" sz="2800" dirty="0">
              <a:latin typeface="+mn-ea"/>
            </a:endParaRPr>
          </a:p>
          <a:p>
            <a:pPr marL="1036320" lvl="2" indent="-487045" eaLnBrk="1" latinLnBrk="0" hangingPunct="1">
              <a:lnSpc>
                <a:spcPct val="120000"/>
              </a:lnSpc>
              <a:spcBef>
                <a:spcPts val="900"/>
              </a:spcBef>
              <a:buClr>
                <a:srgbClr val="2DA2BF"/>
              </a:buClr>
              <a:buFont typeface="Wingdings" panose="05000000000000000000" charset="0"/>
              <a:buChar char="l"/>
            </a:pPr>
            <a:r>
              <a:rPr lang="zh-CN" altLang="zh-CN" sz="2800" b="1" dirty="0">
                <a:latin typeface="+mn-ea"/>
              </a:rPr>
              <a:t>网络广播</a:t>
            </a:r>
            <a:r>
              <a:rPr lang="zh-CN" altLang="en-US" sz="2800" dirty="0">
                <a:latin typeface="+mn-ea"/>
              </a:rPr>
              <a:t>（</a:t>
            </a:r>
            <a:r>
              <a:rPr lang="zh-CN" altLang="zh-CN" sz="2800" dirty="0">
                <a:latin typeface="+mn-ea"/>
              </a:rPr>
              <a:t>或网络会议</a:t>
            </a:r>
            <a:r>
              <a:rPr lang="zh-CN" altLang="en-US" sz="2800" dirty="0">
                <a:latin typeface="+mn-ea"/>
              </a:rPr>
              <a:t>）：</a:t>
            </a:r>
            <a:r>
              <a:rPr lang="zh-CN" altLang="zh-CN" sz="2800" dirty="0">
                <a:latin typeface="+mn-ea"/>
              </a:rPr>
              <a:t>是指通过现场广播在线提供的课堂指导课程。</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226">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6"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49" name="Title 1"/>
          <p:cNvSpPr>
            <a:spLocks noGrp="1"/>
          </p:cNvSpPr>
          <p:nvPr>
            <p:ph type="title" idx="4294967295"/>
          </p:nvPr>
        </p:nvSpPr>
        <p:spPr>
          <a:xfrm>
            <a:off x="457200" y="-78422"/>
            <a:ext cx="8229600" cy="1143000"/>
          </a:xfrm>
        </p:spPr>
        <p:txBody>
          <a:bodyPr/>
          <a:lstStyle/>
          <a:p>
            <a:r>
              <a:rPr lang="zh-CN" altLang="zh-CN" b="1" dirty="0">
                <a:latin typeface="华文新魏" panose="02010800040101010101" pitchFamily="2" charset="-122"/>
                <a:ea typeface="华文新魏" panose="02010800040101010101" pitchFamily="2" charset="-122"/>
              </a:rPr>
              <a:t>远程学习</a:t>
            </a:r>
            <a:endParaRPr lang="en-IN" b="1" dirty="0">
              <a:latin typeface="华文新魏" panose="02010800040101010101" pitchFamily="2" charset="-122"/>
              <a:ea typeface="华文新魏" panose="02010800040101010101" pitchFamily="2" charset="-122"/>
            </a:endParaRPr>
          </a:p>
        </p:txBody>
      </p:sp>
      <p:sp>
        <p:nvSpPr>
          <p:cNvPr id="53250" name="Content Placeholder 2"/>
          <p:cNvSpPr>
            <a:spLocks noGrp="1"/>
          </p:cNvSpPr>
          <p:nvPr>
            <p:ph idx="4294967295"/>
          </p:nvPr>
        </p:nvSpPr>
        <p:spPr>
          <a:xfrm>
            <a:off x="603885" y="1275715"/>
            <a:ext cx="8229600" cy="4924425"/>
          </a:xfrm>
        </p:spPr>
        <p:txBody>
          <a:bodyPr/>
          <a:lstStyle/>
          <a:p>
            <a:pPr marL="367030" indent="-367030">
              <a:lnSpc>
                <a:spcPct val="120000"/>
              </a:lnSpc>
              <a:buFont typeface="Wingdings" panose="05000000000000000000" charset="0"/>
              <a:buChar char="l"/>
            </a:pPr>
            <a:r>
              <a:rPr lang="zh-CN" altLang="en-US" sz="2800" b="1" dirty="0">
                <a:latin typeface="+mn-ea"/>
              </a:rPr>
              <a:t>优点</a:t>
            </a:r>
            <a:r>
              <a:rPr lang="zh-CN" altLang="en-US" sz="2800" dirty="0">
                <a:latin typeface="+mn-ea"/>
              </a:rPr>
              <a:t>：</a:t>
            </a:r>
            <a:endParaRPr lang="en-US" altLang="zh-CN" sz="2800" dirty="0">
              <a:latin typeface="+mn-ea"/>
            </a:endParaRPr>
          </a:p>
          <a:p>
            <a:pPr lvl="1">
              <a:lnSpc>
                <a:spcPct val="120000"/>
              </a:lnSpc>
            </a:pPr>
            <a:r>
              <a:rPr lang="zh-CN" altLang="zh-CN" sz="2800" dirty="0">
                <a:latin typeface="+mn-ea"/>
              </a:rPr>
              <a:t>能为公司节省差旅成本</a:t>
            </a:r>
          </a:p>
          <a:p>
            <a:pPr lvl="1">
              <a:lnSpc>
                <a:spcPct val="120000"/>
              </a:lnSpc>
            </a:pPr>
            <a:r>
              <a:rPr lang="zh-CN" altLang="zh-CN" sz="2800" dirty="0">
                <a:latin typeface="+mn-ea"/>
              </a:rPr>
              <a:t>可以使位于不同地区的雇员都能获得专家的培训</a:t>
            </a:r>
          </a:p>
          <a:p>
            <a:pPr marL="375920" indent="-375920">
              <a:lnSpc>
                <a:spcPct val="120000"/>
              </a:lnSpc>
              <a:buFont typeface="Wingdings" panose="05000000000000000000" charset="0"/>
              <a:buChar char="l"/>
            </a:pPr>
            <a:r>
              <a:rPr lang="zh-CN" altLang="en-US" sz="2800" b="1" dirty="0">
                <a:latin typeface="+mn-ea"/>
              </a:rPr>
              <a:t>缺点</a:t>
            </a:r>
            <a:r>
              <a:rPr lang="en-US" altLang="zh-CN" sz="2800" dirty="0">
                <a:latin typeface="+mn-ea"/>
              </a:rPr>
              <a:t>：</a:t>
            </a:r>
          </a:p>
          <a:p>
            <a:pPr lvl="1">
              <a:lnSpc>
                <a:spcPct val="120000"/>
              </a:lnSpc>
            </a:pPr>
            <a:r>
              <a:rPr lang="zh-CN" altLang="zh-CN" sz="2800" dirty="0">
                <a:latin typeface="+mn-ea"/>
              </a:rPr>
              <a:t>培训者与受训者之间可能缺乏沟通</a:t>
            </a:r>
          </a:p>
          <a:p>
            <a:pPr lvl="1">
              <a:lnSpc>
                <a:spcPct val="120000"/>
              </a:lnSpc>
            </a:pPr>
            <a:r>
              <a:rPr lang="zh-CN" altLang="zh-CN" sz="2800" dirty="0">
                <a:latin typeface="+mn-ea"/>
              </a:rPr>
              <a:t>技术故障</a:t>
            </a:r>
          </a:p>
          <a:p>
            <a:pPr lvl="1">
              <a:lnSpc>
                <a:spcPct val="120000"/>
              </a:lnSpc>
            </a:pPr>
            <a:r>
              <a:rPr lang="zh-CN" altLang="zh-CN" sz="2800" dirty="0">
                <a:latin typeface="+mn-ea"/>
              </a:rPr>
              <a:t>培训者没有做好准备</a:t>
            </a:r>
          </a:p>
          <a:p>
            <a:pPr marL="0" indent="0">
              <a:buNone/>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250">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25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250">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250">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250">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250">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07504" y="274638"/>
            <a:ext cx="8784976"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8—9</a:t>
            </a:r>
            <a:r>
              <a:rPr lang="zh-CN" altLang="zh-CN" b="1" dirty="0">
                <a:latin typeface="华文新魏" panose="02010800040101010101" pitchFamily="2" charset="-122"/>
                <a:ea typeface="华文新魏" panose="02010800040101010101" pitchFamily="2" charset="-122"/>
              </a:rPr>
              <a:t>对培训支持技术需求最迫切的情形</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251520" y="1844822"/>
          <a:ext cx="8712968" cy="4896549"/>
        </p:xfrm>
        <a:graphic>
          <a:graphicData uri="http://schemas.openxmlformats.org/drawingml/2006/table">
            <a:tbl>
              <a:tblPr firstRow="1" firstCol="1" bandRow="1">
                <a:tableStyleId>{00A15C55-8517-42AA-B614-E9B94910E393}</a:tableStyleId>
              </a:tblPr>
              <a:tblGrid>
                <a:gridCol w="8712968">
                  <a:extLst>
                    <a:ext uri="{9D8B030D-6E8A-4147-A177-3AD203B41FA5}">
                      <a16:colId xmlns:a16="http://schemas.microsoft.com/office/drawing/2014/main" val="20000"/>
                    </a:ext>
                  </a:extLst>
                </a:gridCol>
              </a:tblGrid>
              <a:tr h="699507">
                <a:tc>
                  <a:txBody>
                    <a:bodyPr/>
                    <a:lstStyle/>
                    <a:p>
                      <a:pPr>
                        <a:lnSpc>
                          <a:spcPct val="120000"/>
                        </a:lnSpc>
                        <a:spcAft>
                          <a:spcPts val="0"/>
                        </a:spcAft>
                      </a:pPr>
                      <a:r>
                        <a:rPr lang="en-US" sz="1800" dirty="0">
                          <a:effectLst/>
                        </a:rPr>
                        <a:t>● </a:t>
                      </a:r>
                      <a:r>
                        <a:rPr lang="zh-CN" sz="1800" dirty="0">
                          <a:effectLst/>
                        </a:rPr>
                        <a:t>工作任务的发生频率较低。</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699507">
                <a:tc>
                  <a:txBody>
                    <a:bodyPr/>
                    <a:lstStyle/>
                    <a:p>
                      <a:pPr>
                        <a:lnSpc>
                          <a:spcPct val="120000"/>
                        </a:lnSpc>
                        <a:spcAft>
                          <a:spcPts val="0"/>
                        </a:spcAft>
                      </a:pPr>
                      <a:r>
                        <a:rPr lang="en-US" sz="1800">
                          <a:effectLst/>
                        </a:rPr>
                        <a:t>● </a:t>
                      </a:r>
                      <a:r>
                        <a:rPr lang="zh-CN" sz="1800">
                          <a:effectLst/>
                        </a:rPr>
                        <a:t>工作任务持续时间长</a:t>
                      </a:r>
                      <a:r>
                        <a:rPr lang="en-US" sz="1800">
                          <a:effectLst/>
                        </a:rPr>
                        <a:t>，</a:t>
                      </a:r>
                      <a:r>
                        <a:rPr lang="zh-CN" sz="1800">
                          <a:effectLst/>
                        </a:rPr>
                        <a:t>难度高</a:t>
                      </a:r>
                      <a:r>
                        <a:rPr lang="en-US" sz="1800">
                          <a:effectLst/>
                        </a:rPr>
                        <a:t>，</a:t>
                      </a:r>
                      <a:r>
                        <a:rPr lang="zh-CN" sz="1800">
                          <a:effectLst/>
                        </a:rPr>
                        <a:t>并且集中了大量信息。</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699507">
                <a:tc>
                  <a:txBody>
                    <a:bodyPr/>
                    <a:lstStyle/>
                    <a:p>
                      <a:pPr>
                        <a:lnSpc>
                          <a:spcPct val="120000"/>
                        </a:lnSpc>
                        <a:spcAft>
                          <a:spcPts val="0"/>
                        </a:spcAft>
                      </a:pPr>
                      <a:r>
                        <a:rPr lang="en-US" sz="1800">
                          <a:effectLst/>
                        </a:rPr>
                        <a:t>● </a:t>
                      </a:r>
                      <a:r>
                        <a:rPr lang="zh-CN" sz="1800">
                          <a:effectLst/>
                        </a:rPr>
                        <a:t>若发生错误</a:t>
                      </a:r>
                      <a:r>
                        <a:rPr lang="en-US" sz="1800">
                          <a:effectLst/>
                        </a:rPr>
                        <a:t>，</a:t>
                      </a:r>
                      <a:r>
                        <a:rPr lang="zh-CN" sz="1800">
                          <a:effectLst/>
                        </a:rPr>
                        <a:t>后果会相当严重。</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699507">
                <a:tc>
                  <a:txBody>
                    <a:bodyPr/>
                    <a:lstStyle/>
                    <a:p>
                      <a:pPr>
                        <a:lnSpc>
                          <a:spcPct val="120000"/>
                        </a:lnSpc>
                        <a:spcAft>
                          <a:spcPts val="0"/>
                        </a:spcAft>
                      </a:pPr>
                      <a:r>
                        <a:rPr lang="en-US" sz="1800">
                          <a:effectLst/>
                        </a:rPr>
                        <a:t>● </a:t>
                      </a:r>
                      <a:r>
                        <a:rPr lang="zh-CN" sz="1800">
                          <a:effectLst/>
                        </a:rPr>
                        <a:t>工作绩效依赖于经常变化的知识、程序或方法。</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699507">
                <a:tc>
                  <a:txBody>
                    <a:bodyPr/>
                    <a:lstStyle/>
                    <a:p>
                      <a:pPr>
                        <a:lnSpc>
                          <a:spcPct val="120000"/>
                        </a:lnSpc>
                        <a:spcAft>
                          <a:spcPts val="0"/>
                        </a:spcAft>
                      </a:pPr>
                      <a:r>
                        <a:rPr lang="en-US" sz="1800" dirty="0">
                          <a:effectLst/>
                        </a:rPr>
                        <a:t>● </a:t>
                      </a:r>
                      <a:r>
                        <a:rPr lang="zh-CN" sz="1800" dirty="0">
                          <a:effectLst/>
                        </a:rPr>
                        <a:t>雇员的离职率相当高。</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699507">
                <a:tc>
                  <a:txBody>
                    <a:bodyPr/>
                    <a:lstStyle/>
                    <a:p>
                      <a:pPr>
                        <a:lnSpc>
                          <a:spcPct val="120000"/>
                        </a:lnSpc>
                        <a:spcAft>
                          <a:spcPts val="0"/>
                        </a:spcAft>
                      </a:pPr>
                      <a:r>
                        <a:rPr lang="en-US" sz="1800">
                          <a:effectLst/>
                        </a:rPr>
                        <a:t>● </a:t>
                      </a:r>
                      <a:r>
                        <a:rPr lang="zh-CN" sz="1800">
                          <a:effectLst/>
                        </a:rPr>
                        <a:t>可利用的培训时间和培训资源相当有限。</a:t>
                      </a:r>
                      <a:endParaRPr lang="zh-CN" sz="18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699507">
                <a:tc>
                  <a:txBody>
                    <a:bodyPr/>
                    <a:lstStyle/>
                    <a:p>
                      <a:pPr>
                        <a:lnSpc>
                          <a:spcPct val="120000"/>
                        </a:lnSpc>
                        <a:spcAft>
                          <a:spcPts val="0"/>
                        </a:spcAft>
                      </a:pPr>
                      <a:r>
                        <a:rPr lang="en-US" sz="1800" dirty="0">
                          <a:effectLst/>
                        </a:rPr>
                        <a:t>● </a:t>
                      </a:r>
                      <a:r>
                        <a:rPr lang="zh-CN" sz="1800" dirty="0">
                          <a:effectLst/>
                        </a:rPr>
                        <a:t>要求雇员对学习和任务的完成情况负全责。</a:t>
                      </a:r>
                      <a:endParaRPr lang="zh-CN" sz="18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bl>
          </a:graphicData>
        </a:graphic>
      </p:graphicFrame>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7" name="Title 1"/>
          <p:cNvSpPr>
            <a:spLocks noGrp="1"/>
          </p:cNvSpPr>
          <p:nvPr>
            <p:ph type="title" idx="4294967295"/>
          </p:nvPr>
        </p:nvSpPr>
        <p:spPr>
          <a:xfrm>
            <a:off x="457200" y="-128587"/>
            <a:ext cx="8229600" cy="1143000"/>
          </a:xfrm>
        </p:spPr>
        <p:txBody>
          <a:bodyPr/>
          <a:lstStyle/>
          <a:p>
            <a:r>
              <a:rPr lang="zh-CN" altLang="zh-CN" b="1" dirty="0">
                <a:latin typeface="华文新魏" panose="02010800040101010101" pitchFamily="2" charset="-122"/>
                <a:ea typeface="华文新魏" panose="02010800040101010101" pitchFamily="2" charset="-122"/>
              </a:rPr>
              <a:t>培训支持技术</a:t>
            </a:r>
          </a:p>
        </p:txBody>
      </p:sp>
      <p:sp>
        <p:nvSpPr>
          <p:cNvPr id="55298" name="Content Placeholder 2"/>
          <p:cNvSpPr>
            <a:spLocks noGrp="1"/>
          </p:cNvSpPr>
          <p:nvPr>
            <p:ph idx="4294967295"/>
          </p:nvPr>
        </p:nvSpPr>
        <p:spPr>
          <a:xfrm>
            <a:off x="671195" y="1267460"/>
            <a:ext cx="8405495" cy="4924425"/>
          </a:xfrm>
        </p:spPr>
        <p:txBody>
          <a:bodyPr/>
          <a:lstStyle/>
          <a:p>
            <a:pPr marL="367030" indent="-367030">
              <a:lnSpc>
                <a:spcPct val="120000"/>
              </a:lnSpc>
              <a:buFont typeface="Wingdings" panose="05000000000000000000" charset="0"/>
              <a:buChar char="l"/>
            </a:pPr>
            <a:r>
              <a:rPr lang="zh-CN" altLang="zh-CN" sz="2800" dirty="0">
                <a:latin typeface="+mn-ea"/>
              </a:rPr>
              <a:t>专家系统</a:t>
            </a:r>
            <a:r>
              <a:rPr lang="en-US" altLang="zh-CN" sz="2800" dirty="0">
                <a:latin typeface="+mn-ea"/>
              </a:rPr>
              <a:t>：</a:t>
            </a:r>
            <a:r>
              <a:rPr lang="zh-CN" altLang="zh-CN" sz="2800" dirty="0">
                <a:latin typeface="+mn-ea"/>
              </a:rPr>
              <a:t>是指把人力资源专家的知识组织起来</a:t>
            </a:r>
            <a:r>
              <a:rPr lang="en-US" altLang="zh-CN" sz="2800" dirty="0">
                <a:latin typeface="+mn-ea"/>
              </a:rPr>
              <a:t>，</a:t>
            </a:r>
            <a:r>
              <a:rPr lang="zh-CN" altLang="zh-CN" sz="2800" dirty="0">
                <a:latin typeface="+mn-ea"/>
              </a:rPr>
              <a:t>用于解决具体问题的技术</a:t>
            </a:r>
            <a:r>
              <a:rPr lang="en-US" altLang="zh-CN" sz="2800" dirty="0">
                <a:latin typeface="+mn-ea"/>
              </a:rPr>
              <a:t>（</a:t>
            </a:r>
            <a:r>
              <a:rPr lang="zh-CN" altLang="zh-CN" sz="2800" dirty="0">
                <a:latin typeface="+mn-ea"/>
              </a:rPr>
              <a:t>通常指软件</a:t>
            </a:r>
            <a:r>
              <a:rPr lang="en-US" altLang="zh-CN" sz="2800" dirty="0">
                <a:latin typeface="+mn-ea"/>
              </a:rPr>
              <a:t>）</a:t>
            </a:r>
            <a:r>
              <a:rPr lang="zh-CN" altLang="zh-CN" sz="2800" dirty="0">
                <a:latin typeface="+mn-ea"/>
              </a:rPr>
              <a:t>。</a:t>
            </a:r>
            <a:endParaRPr lang="en-US" altLang="zh-CN" sz="2800" dirty="0">
              <a:latin typeface="+mn-ea"/>
            </a:endParaRPr>
          </a:p>
          <a:p>
            <a:pPr marL="367030" indent="-367030">
              <a:lnSpc>
                <a:spcPct val="120000"/>
              </a:lnSpc>
              <a:buFont typeface="Wingdings" panose="05000000000000000000" charset="0"/>
              <a:buChar char="l"/>
            </a:pPr>
            <a:r>
              <a:rPr lang="zh-CN" altLang="zh-CN" sz="2800" dirty="0">
                <a:latin typeface="+mn-ea"/>
              </a:rPr>
              <a:t>专家系统具备三个要素</a:t>
            </a:r>
            <a:r>
              <a:rPr lang="en-US" altLang="zh-CN" sz="2800" dirty="0">
                <a:latin typeface="+mn-ea"/>
              </a:rPr>
              <a:t>：</a:t>
            </a:r>
            <a:endParaRPr lang="zh-CN" altLang="zh-CN" sz="2800" dirty="0">
              <a:latin typeface="+mn-ea"/>
            </a:endParaRPr>
          </a:p>
          <a:p>
            <a:pPr marL="732155" lvl="1" indent="-457200">
              <a:lnSpc>
                <a:spcPct val="120000"/>
              </a:lnSpc>
              <a:buFont typeface="Wingdings" panose="05000000000000000000" charset="0"/>
              <a:buChar char="l"/>
            </a:pPr>
            <a:r>
              <a:rPr lang="zh-CN" altLang="zh-CN" sz="2600" dirty="0">
                <a:latin typeface="+mn-ea"/>
              </a:rPr>
              <a:t>包含某个领域的事实、图表和规则的知识库。</a:t>
            </a:r>
          </a:p>
          <a:p>
            <a:pPr marL="732155" lvl="1" indent="-457200">
              <a:lnSpc>
                <a:spcPct val="120000"/>
              </a:lnSpc>
              <a:buFont typeface="Wingdings" panose="05000000000000000000" charset="0"/>
              <a:buChar char="l"/>
            </a:pPr>
            <a:r>
              <a:rPr lang="zh-CN" altLang="zh-CN" sz="2600" dirty="0">
                <a:latin typeface="+mn-ea"/>
              </a:rPr>
              <a:t>一种决策能力</a:t>
            </a:r>
            <a:r>
              <a:rPr lang="zh-CN" altLang="en-US" sz="2600" dirty="0">
                <a:latin typeface="+mn-ea"/>
              </a:rPr>
              <a:t>，</a:t>
            </a:r>
            <a:r>
              <a:rPr lang="zh-CN" altLang="zh-CN" sz="2600" dirty="0">
                <a:latin typeface="+mn-ea"/>
              </a:rPr>
              <a:t>可以模拟专家的推理能力</a:t>
            </a:r>
            <a:r>
              <a:rPr lang="en-US" altLang="zh-CN" sz="2600" dirty="0">
                <a:latin typeface="+mn-ea"/>
              </a:rPr>
              <a:t>，</a:t>
            </a:r>
            <a:r>
              <a:rPr lang="zh-CN" altLang="zh-CN" sz="2600" dirty="0">
                <a:latin typeface="+mn-ea"/>
              </a:rPr>
              <a:t>并可从事实和图表中得出结论</a:t>
            </a:r>
            <a:r>
              <a:rPr lang="en-US" altLang="zh-CN" sz="2600" dirty="0">
                <a:latin typeface="+mn-ea"/>
              </a:rPr>
              <a:t>，</a:t>
            </a:r>
            <a:r>
              <a:rPr lang="zh-CN" altLang="zh-CN" sz="2600" dirty="0">
                <a:latin typeface="+mn-ea"/>
              </a:rPr>
              <a:t>来回答问题和解决问题。</a:t>
            </a:r>
          </a:p>
          <a:p>
            <a:pPr marL="732155" lvl="1" indent="-457200">
              <a:lnSpc>
                <a:spcPct val="120000"/>
              </a:lnSpc>
              <a:buFont typeface="Wingdings" panose="05000000000000000000" charset="0"/>
              <a:buChar char="l"/>
            </a:pPr>
            <a:r>
              <a:rPr lang="zh-CN" altLang="zh-CN" sz="2600" dirty="0">
                <a:latin typeface="+mn-ea"/>
              </a:rPr>
              <a:t>一种用户界面</a:t>
            </a:r>
            <a:r>
              <a:rPr lang="en-US" altLang="zh-CN" sz="2600" dirty="0">
                <a:latin typeface="+mn-ea"/>
              </a:rPr>
              <a:t>，</a:t>
            </a:r>
            <a:r>
              <a:rPr lang="zh-CN" altLang="zh-CN" sz="2600" dirty="0">
                <a:latin typeface="+mn-ea"/>
              </a:rPr>
              <a:t>为该系统的使用者搜集和提供信息。</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52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529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529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529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52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8"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6321" name="Title 1"/>
          <p:cNvSpPr>
            <a:spLocks noGrp="1"/>
          </p:cNvSpPr>
          <p:nvPr>
            <p:ph type="title" idx="4294967295"/>
          </p:nvPr>
        </p:nvSpPr>
        <p:spPr>
          <a:xfrm>
            <a:off x="457200" y="-78422"/>
            <a:ext cx="8229600" cy="1143000"/>
          </a:xfrm>
        </p:spPr>
        <p:txBody>
          <a:bodyPr/>
          <a:lstStyle/>
          <a:p>
            <a:r>
              <a:rPr lang="zh-CN" altLang="zh-CN" b="1" dirty="0">
                <a:latin typeface="华文新魏" panose="02010800040101010101" pitchFamily="2" charset="-122"/>
                <a:ea typeface="华文新魏" panose="02010800040101010101" pitchFamily="2" charset="-122"/>
              </a:rPr>
              <a:t>培训支持技术</a:t>
            </a:r>
            <a:endParaRPr lang="en-IN" b="1" dirty="0">
              <a:latin typeface="华文新魏" panose="02010800040101010101" pitchFamily="2" charset="-122"/>
              <a:ea typeface="华文新魏" panose="02010800040101010101" pitchFamily="2" charset="-122"/>
            </a:endParaRPr>
          </a:p>
        </p:txBody>
      </p:sp>
      <p:sp>
        <p:nvSpPr>
          <p:cNvPr id="56322" name="Content Placeholder 2"/>
          <p:cNvSpPr>
            <a:spLocks noGrp="1"/>
          </p:cNvSpPr>
          <p:nvPr>
            <p:ph idx="4294967295"/>
          </p:nvPr>
        </p:nvSpPr>
        <p:spPr>
          <a:xfrm>
            <a:off x="675005" y="1267460"/>
            <a:ext cx="8385175" cy="4924425"/>
          </a:xfrm>
        </p:spPr>
        <p:txBody>
          <a:bodyPr/>
          <a:lstStyle/>
          <a:p>
            <a:pPr marL="380365" indent="-380365">
              <a:lnSpc>
                <a:spcPct val="120000"/>
              </a:lnSpc>
              <a:buFont typeface="Wingdings" panose="05000000000000000000" charset="0"/>
              <a:buChar char="l"/>
            </a:pPr>
            <a:r>
              <a:rPr lang="zh-CN" altLang="zh-CN" sz="2800" b="1" dirty="0">
                <a:latin typeface="+mn-ea"/>
              </a:rPr>
              <a:t>电子执行支持系统</a:t>
            </a:r>
            <a:r>
              <a:rPr lang="en-US" altLang="zh-CN" sz="2800" dirty="0">
                <a:latin typeface="+mn-ea"/>
              </a:rPr>
              <a:t>：</a:t>
            </a:r>
          </a:p>
          <a:p>
            <a:pPr lvl="1">
              <a:lnSpc>
                <a:spcPct val="120000"/>
              </a:lnSpc>
              <a:buClr>
                <a:srgbClr val="DA1F28"/>
              </a:buClr>
              <a:buFont typeface="Wingdings" panose="05000000000000000000" charset="0"/>
              <a:buChar char="l"/>
            </a:pPr>
            <a:r>
              <a:rPr lang="zh-CN" altLang="zh-CN" sz="2800" dirty="0">
                <a:latin typeface="+mn-ea"/>
              </a:rPr>
              <a:t>是一种电子的基础设施</a:t>
            </a:r>
            <a:r>
              <a:rPr lang="en-US" altLang="zh-CN" sz="2800" dirty="0">
                <a:latin typeface="+mn-ea"/>
              </a:rPr>
              <a:t>，</a:t>
            </a:r>
            <a:r>
              <a:rPr lang="zh-CN" altLang="zh-CN" sz="2800" dirty="0">
                <a:latin typeface="+mn-ea"/>
              </a:rPr>
              <a:t>它可以通过在全公司范围内获取、存储并传递雇员个人和公司的知识资本</a:t>
            </a:r>
            <a:endParaRPr lang="en-US" altLang="zh-CN" sz="2800" dirty="0">
              <a:latin typeface="+mn-ea"/>
            </a:endParaRPr>
          </a:p>
          <a:p>
            <a:pPr marL="573405" lvl="2" indent="-267970">
              <a:lnSpc>
                <a:spcPct val="120000"/>
              </a:lnSpc>
              <a:buClr>
                <a:srgbClr val="DA1F28"/>
              </a:buClr>
              <a:buFont typeface="Wingdings" panose="05000000000000000000" charset="0"/>
              <a:buChar char="l"/>
            </a:pPr>
            <a:r>
              <a:rPr lang="zh-CN" altLang="zh-CN" sz="2800" dirty="0">
                <a:latin typeface="+mn-ea"/>
              </a:rPr>
              <a:t>帮助雇员在最短的时间内和最少的外部支持下</a:t>
            </a:r>
            <a:r>
              <a:rPr lang="en-US" altLang="zh-CN" sz="2800" dirty="0">
                <a:latin typeface="+mn-ea"/>
              </a:rPr>
              <a:t>，</a:t>
            </a:r>
            <a:r>
              <a:rPr lang="zh-CN" altLang="zh-CN" sz="2800" dirty="0">
                <a:latin typeface="+mn-ea"/>
              </a:rPr>
              <a:t>达到要求的绩效水平</a:t>
            </a:r>
            <a:endParaRPr lang="en-US" altLang="zh-C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632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632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632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322" grpId="0" build="p"/>
    </p:bldLst>
  </p:timing>
</p:sld>
</file>

<file path=ppt/slides/slide4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7345" name="Title 1"/>
          <p:cNvSpPr>
            <a:spLocks noGrp="1"/>
          </p:cNvSpPr>
          <p:nvPr>
            <p:ph type="title" idx="4294967295"/>
          </p:nvPr>
        </p:nvSpPr>
        <p:spPr>
          <a:xfrm>
            <a:off x="403860" y="-44767"/>
            <a:ext cx="8229600" cy="1143000"/>
          </a:xfrm>
        </p:spPr>
        <p:txBody>
          <a:bodyPr/>
          <a:lstStyle/>
          <a:p>
            <a:r>
              <a:rPr lang="zh-CN" altLang="zh-CN" b="1" dirty="0">
                <a:latin typeface="华文新魏" panose="02010800040101010101" pitchFamily="2" charset="-122"/>
                <a:ea typeface="华文新魏" panose="02010800040101010101" pitchFamily="2" charset="-122"/>
              </a:rPr>
              <a:t>培训支持技术</a:t>
            </a:r>
            <a:endParaRPr lang="en-IN" b="1" dirty="0">
              <a:latin typeface="华文新魏" panose="02010800040101010101" pitchFamily="2" charset="-122"/>
              <a:ea typeface="华文新魏" panose="02010800040101010101" pitchFamily="2" charset="-122"/>
            </a:endParaRPr>
          </a:p>
        </p:txBody>
      </p:sp>
      <p:sp>
        <p:nvSpPr>
          <p:cNvPr id="57346" name="Content Placeholder 2"/>
          <p:cNvSpPr>
            <a:spLocks noGrp="1"/>
          </p:cNvSpPr>
          <p:nvPr>
            <p:ph idx="4294967295"/>
          </p:nvPr>
        </p:nvSpPr>
        <p:spPr>
          <a:xfrm>
            <a:off x="721360" y="1276350"/>
            <a:ext cx="8229600" cy="4924425"/>
          </a:xfrm>
        </p:spPr>
        <p:txBody>
          <a:bodyPr/>
          <a:lstStyle/>
          <a:p>
            <a:pPr marL="375920" indent="-375920">
              <a:lnSpc>
                <a:spcPct val="120000"/>
              </a:lnSpc>
              <a:buFont typeface="Wingdings" panose="05000000000000000000" charset="0"/>
              <a:buChar char="l"/>
            </a:pPr>
            <a:r>
              <a:rPr lang="zh-CN" altLang="zh-CN" sz="2800" dirty="0">
                <a:latin typeface="+mn-ea"/>
              </a:rPr>
              <a:t>典型的</a:t>
            </a:r>
            <a:r>
              <a:rPr lang="en-US" altLang="zh-CN" sz="2800" dirty="0">
                <a:latin typeface="+mn-ea"/>
              </a:rPr>
              <a:t>EPSS</a:t>
            </a:r>
            <a:r>
              <a:rPr lang="zh-CN" altLang="zh-CN" sz="2800" dirty="0">
                <a:latin typeface="+mn-ea"/>
              </a:rPr>
              <a:t>包括</a:t>
            </a:r>
            <a:r>
              <a:rPr lang="en-US" altLang="zh-CN" sz="2800" dirty="0">
                <a:latin typeface="+mn-ea"/>
              </a:rPr>
              <a:t>：</a:t>
            </a:r>
            <a:endParaRPr lang="zh-CN" altLang="zh-CN" sz="2800" dirty="0">
              <a:latin typeface="+mn-ea"/>
            </a:endParaRPr>
          </a:p>
          <a:p>
            <a:pPr lvl="1">
              <a:lnSpc>
                <a:spcPct val="120000"/>
              </a:lnSpc>
              <a:buClr>
                <a:srgbClr val="DA1F28"/>
              </a:buClr>
              <a:buFont typeface="Wingdings" panose="05000000000000000000" charset="0"/>
              <a:buChar char="l"/>
            </a:pPr>
            <a:r>
              <a:rPr lang="zh-CN" altLang="zh-CN" sz="2800" dirty="0">
                <a:latin typeface="+mn-ea"/>
              </a:rPr>
              <a:t>使任务自动完成并减轻工作负荷的</a:t>
            </a:r>
            <a:r>
              <a:rPr lang="en-US" altLang="zh-CN" sz="2800" dirty="0">
                <a:latin typeface="+mn-ea"/>
              </a:rPr>
              <a:t>“</a:t>
            </a:r>
            <a:r>
              <a:rPr lang="zh-CN" altLang="zh-CN" sz="2800" dirty="0">
                <a:latin typeface="+mn-ea"/>
              </a:rPr>
              <a:t>助手</a:t>
            </a:r>
            <a:r>
              <a:rPr lang="en-US" altLang="zh-CN" sz="2800" dirty="0">
                <a:latin typeface="+mn-ea"/>
              </a:rPr>
              <a:t>”</a:t>
            </a:r>
            <a:r>
              <a:rPr lang="zh-CN" altLang="zh-CN" sz="2800" dirty="0">
                <a:latin typeface="+mn-ea"/>
              </a:rPr>
              <a:t>。</a:t>
            </a:r>
          </a:p>
          <a:p>
            <a:pPr lvl="1">
              <a:lnSpc>
                <a:spcPct val="120000"/>
              </a:lnSpc>
              <a:buClr>
                <a:srgbClr val="DA1F28"/>
              </a:buClr>
              <a:buFont typeface="Wingdings" panose="05000000000000000000" charset="0"/>
              <a:buChar char="l"/>
            </a:pPr>
            <a:r>
              <a:rPr lang="zh-CN" altLang="zh-CN" sz="2800" dirty="0">
                <a:latin typeface="+mn-ea"/>
              </a:rPr>
              <a:t>提供任务相关信息的</a:t>
            </a:r>
            <a:r>
              <a:rPr lang="en-US" altLang="zh-CN" sz="2800" dirty="0">
                <a:latin typeface="+mn-ea"/>
              </a:rPr>
              <a:t>“</a:t>
            </a:r>
            <a:r>
              <a:rPr lang="zh-CN" altLang="zh-CN" sz="2800" dirty="0">
                <a:latin typeface="+mn-ea"/>
              </a:rPr>
              <a:t>图书管理员</a:t>
            </a:r>
            <a:r>
              <a:rPr lang="en-US" altLang="zh-CN" sz="2800" dirty="0">
                <a:latin typeface="+mn-ea"/>
              </a:rPr>
              <a:t>”</a:t>
            </a:r>
            <a:r>
              <a:rPr lang="zh-CN" altLang="zh-CN" sz="2800" dirty="0">
                <a:latin typeface="+mn-ea"/>
              </a:rPr>
              <a:t>。</a:t>
            </a:r>
          </a:p>
          <a:p>
            <a:pPr lvl="1">
              <a:lnSpc>
                <a:spcPct val="120000"/>
              </a:lnSpc>
              <a:buClr>
                <a:srgbClr val="DA1F28"/>
              </a:buClr>
              <a:buFont typeface="Wingdings" panose="05000000000000000000" charset="0"/>
              <a:buChar char="l"/>
            </a:pPr>
            <a:r>
              <a:rPr lang="zh-CN" altLang="zh-CN" sz="2800" dirty="0">
                <a:latin typeface="+mn-ea"/>
              </a:rPr>
              <a:t>引导使用者按照步骤完成整个过程的</a:t>
            </a:r>
            <a:r>
              <a:rPr lang="en-US" altLang="zh-CN" sz="2800" dirty="0">
                <a:latin typeface="+mn-ea"/>
              </a:rPr>
              <a:t>“</a:t>
            </a:r>
            <a:r>
              <a:rPr lang="zh-CN" altLang="zh-CN" sz="2800" dirty="0">
                <a:latin typeface="+mn-ea"/>
              </a:rPr>
              <a:t>老师</a:t>
            </a:r>
            <a:r>
              <a:rPr lang="en-US" altLang="zh-CN" sz="2800" dirty="0">
                <a:latin typeface="+mn-ea"/>
              </a:rPr>
              <a:t>”</a:t>
            </a:r>
            <a:r>
              <a:rPr lang="zh-CN" altLang="zh-CN" sz="2800" dirty="0">
                <a:latin typeface="+mn-ea"/>
              </a:rPr>
              <a:t>。</a:t>
            </a:r>
          </a:p>
          <a:p>
            <a:pPr lvl="1">
              <a:lnSpc>
                <a:spcPct val="120000"/>
              </a:lnSpc>
              <a:buClr>
                <a:srgbClr val="DA1F28"/>
              </a:buClr>
              <a:buFont typeface="Wingdings" panose="05000000000000000000" charset="0"/>
              <a:buChar char="l"/>
            </a:pPr>
            <a:r>
              <a:rPr lang="zh-CN" altLang="zh-CN" sz="2800" dirty="0">
                <a:latin typeface="+mn-ea"/>
              </a:rPr>
              <a:t>提供专家建议的</a:t>
            </a:r>
            <a:r>
              <a:rPr lang="en-US" altLang="zh-CN" sz="2800" dirty="0">
                <a:latin typeface="+mn-ea"/>
              </a:rPr>
              <a:t>“</a:t>
            </a:r>
            <a:r>
              <a:rPr lang="zh-CN" altLang="zh-CN" sz="2800" dirty="0">
                <a:latin typeface="+mn-ea"/>
              </a:rPr>
              <a:t>顾问</a:t>
            </a:r>
            <a:r>
              <a:rPr lang="en-US" altLang="zh-CN" sz="2800" dirty="0">
                <a:latin typeface="+mn-ea"/>
              </a:rPr>
              <a:t>”</a:t>
            </a:r>
            <a:r>
              <a:rPr lang="zh-CN" altLang="zh-CN" sz="2800" dirty="0">
                <a:latin typeface="+mn-ea"/>
              </a:rPr>
              <a:t>。</a:t>
            </a:r>
          </a:p>
          <a:p>
            <a:pPr>
              <a:buClr>
                <a:srgbClr val="DA1F28"/>
              </a:buClr>
              <a:buFont typeface="Wingdings" panose="05000000000000000000" charset="0"/>
              <a:buChar char="l"/>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34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34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34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346">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46" grpId="0" build="p"/>
    </p:bldLst>
  </p:timing>
</p:sld>
</file>

<file path=ppt/slides/slide4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8369" name="Title 1"/>
          <p:cNvSpPr>
            <a:spLocks noGrp="1"/>
          </p:cNvSpPr>
          <p:nvPr>
            <p:ph type="title" idx="4294967295"/>
          </p:nvPr>
        </p:nvSpPr>
        <p:spPr>
          <a:xfrm>
            <a:off x="139700" y="274638"/>
            <a:ext cx="9004300" cy="1143000"/>
          </a:xfrm>
        </p:spPr>
        <p:txBody>
          <a:bodyPr/>
          <a:lstStyle/>
          <a:p>
            <a:r>
              <a:rPr lang="zh-CN" altLang="zh-CN" b="1" dirty="0">
                <a:latin typeface="华文新魏" panose="02010800040101010101" pitchFamily="2" charset="-122"/>
                <a:ea typeface="华文新魏" panose="02010800040101010101" pitchFamily="2" charset="-122"/>
              </a:rPr>
              <a:t>学习管理系统</a:t>
            </a:r>
            <a:r>
              <a:rPr lang="en-US" altLang="zh-CN" b="1" dirty="0">
                <a:latin typeface="华文新魏" panose="02010800040101010101" pitchFamily="2" charset="-122"/>
                <a:ea typeface="华文新魏" panose="02010800040101010101" pitchFamily="2" charset="-122"/>
              </a:rPr>
              <a:t>：</a:t>
            </a:r>
            <a:r>
              <a:rPr lang="zh-CN" altLang="zh-CN" b="1" dirty="0">
                <a:latin typeface="华文新魏" panose="02010800040101010101" pitchFamily="2" charset="-122"/>
                <a:ea typeface="华文新魏" panose="02010800040101010101" pitchFamily="2" charset="-122"/>
              </a:rPr>
              <a:t>培训传递、支持和管理系统</a:t>
            </a:r>
            <a:endParaRPr lang="en-IN" b="1" dirty="0">
              <a:latin typeface="华文新魏" panose="02010800040101010101" pitchFamily="2" charset="-122"/>
              <a:ea typeface="华文新魏" panose="02010800040101010101" pitchFamily="2" charset="-122"/>
            </a:endParaRPr>
          </a:p>
        </p:txBody>
      </p:sp>
      <p:sp>
        <p:nvSpPr>
          <p:cNvPr id="58370" name="Content Placeholder 2"/>
          <p:cNvSpPr>
            <a:spLocks noGrp="1"/>
          </p:cNvSpPr>
          <p:nvPr>
            <p:ph idx="4294967295"/>
          </p:nvPr>
        </p:nvSpPr>
        <p:spPr>
          <a:xfrm>
            <a:off x="314325" y="1686560"/>
            <a:ext cx="8964295" cy="4513580"/>
          </a:xfrm>
        </p:spPr>
        <p:txBody>
          <a:bodyPr/>
          <a:lstStyle/>
          <a:p>
            <a:pPr marL="730250" indent="-457200">
              <a:lnSpc>
                <a:spcPct val="120000"/>
              </a:lnSpc>
              <a:buFont typeface="Wingdings" panose="05000000000000000000" charset="0"/>
              <a:buChar char="l"/>
            </a:pPr>
            <a:r>
              <a:rPr lang="zh-CN" altLang="zh-CN" sz="3200" dirty="0"/>
              <a:t>是指用来对公司所有的培训项目进行自动管理、开发和传递的技术平台。</a:t>
            </a:r>
            <a:endParaRPr lang="en-IN" sz="3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0">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0"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426651" y="-129222"/>
            <a:ext cx="8291264"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8—10</a:t>
            </a:r>
            <a:r>
              <a:rPr lang="zh-CN" altLang="zh-CN" b="1" dirty="0">
                <a:latin typeface="华文新魏" panose="02010800040101010101" pitchFamily="2" charset="-122"/>
                <a:ea typeface="华文新魏" panose="02010800040101010101" pitchFamily="2" charset="-122"/>
              </a:rPr>
              <a:t>学习管理系统的特征</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79512" y="1289327"/>
          <a:ext cx="8784976" cy="4896547"/>
        </p:xfrm>
        <a:graphic>
          <a:graphicData uri="http://schemas.openxmlformats.org/drawingml/2006/table">
            <a:tbl>
              <a:tblPr firstRow="1" firstCol="1" bandRow="1">
                <a:tableStyleId>{EB9631B5-78F2-41C9-869B-9F39066F8104}</a:tableStyleId>
              </a:tblPr>
              <a:tblGrid>
                <a:gridCol w="2726335">
                  <a:extLst>
                    <a:ext uri="{9D8B030D-6E8A-4147-A177-3AD203B41FA5}">
                      <a16:colId xmlns:a16="http://schemas.microsoft.com/office/drawing/2014/main" val="20000"/>
                    </a:ext>
                  </a:extLst>
                </a:gridCol>
                <a:gridCol w="6058641">
                  <a:extLst>
                    <a:ext uri="{9D8B030D-6E8A-4147-A177-3AD203B41FA5}">
                      <a16:colId xmlns:a16="http://schemas.microsoft.com/office/drawing/2014/main" val="20001"/>
                    </a:ext>
                  </a:extLst>
                </a:gridCol>
              </a:tblGrid>
              <a:tr h="504967">
                <a:tc>
                  <a:txBody>
                    <a:bodyPr/>
                    <a:lstStyle/>
                    <a:p>
                      <a:pPr algn="ctr">
                        <a:lnSpc>
                          <a:spcPct val="120000"/>
                        </a:lnSpc>
                        <a:spcAft>
                          <a:spcPts val="0"/>
                        </a:spcAft>
                      </a:pPr>
                      <a:r>
                        <a:rPr lang="zh-CN" sz="1600" dirty="0">
                          <a:effectLst/>
                        </a:rPr>
                        <a:t>受训者管理和报告</a:t>
                      </a:r>
                      <a:endParaRPr lang="zh-CN" sz="1600" dirty="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追踪并报告受训者的学习进展和活动。</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1080973">
                <a:tc>
                  <a:txBody>
                    <a:bodyPr/>
                    <a:lstStyle/>
                    <a:p>
                      <a:pPr algn="ctr">
                        <a:lnSpc>
                          <a:spcPct val="120000"/>
                        </a:lnSpc>
                        <a:spcAft>
                          <a:spcPts val="0"/>
                        </a:spcAft>
                      </a:pPr>
                      <a:r>
                        <a:rPr lang="zh-CN" sz="1600" dirty="0">
                          <a:effectLst/>
                        </a:rPr>
                        <a:t>培训项目和资源管理</a:t>
                      </a:r>
                      <a:endParaRPr lang="zh-CN" sz="1600" dirty="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dirty="0">
                          <a:effectLst/>
                        </a:rPr>
                        <a:t>按目录组织课程和学习项目</a:t>
                      </a:r>
                      <a:r>
                        <a:rPr lang="en-US" sz="1600" dirty="0">
                          <a:effectLst/>
                        </a:rPr>
                        <a:t>；</a:t>
                      </a:r>
                      <a:r>
                        <a:rPr lang="zh-CN" sz="1600" dirty="0">
                          <a:effectLst/>
                        </a:rPr>
                        <a:t>管理并追踪课程资源</a:t>
                      </a:r>
                      <a:r>
                        <a:rPr lang="en-US" sz="1600" dirty="0">
                          <a:effectLst/>
                        </a:rPr>
                        <a:t>，</a:t>
                      </a:r>
                      <a:r>
                        <a:rPr lang="zh-CN" sz="1600" dirty="0">
                          <a:effectLst/>
                        </a:rPr>
                        <a:t>如教师和培训者</a:t>
                      </a:r>
                      <a:r>
                        <a:rPr lang="en-US" sz="1600" dirty="0">
                          <a:effectLst/>
                        </a:rPr>
                        <a:t>；</a:t>
                      </a:r>
                      <a:r>
                        <a:rPr lang="zh-CN" sz="1600" dirty="0">
                          <a:effectLst/>
                        </a:rPr>
                        <a:t>支持管理者和学员之间的交流。</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1"/>
                  </a:ext>
                </a:extLst>
              </a:tr>
              <a:tr h="561128">
                <a:tc>
                  <a:txBody>
                    <a:bodyPr/>
                    <a:lstStyle/>
                    <a:p>
                      <a:pPr algn="ctr">
                        <a:lnSpc>
                          <a:spcPct val="120000"/>
                        </a:lnSpc>
                        <a:spcAft>
                          <a:spcPts val="0"/>
                        </a:spcAft>
                      </a:pPr>
                      <a:r>
                        <a:rPr lang="zh-CN" sz="1600">
                          <a:effectLst/>
                        </a:rPr>
                        <a:t>在线课程传递设备</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传递在线课程</a:t>
                      </a:r>
                      <a:r>
                        <a:rPr lang="en-US" sz="1600">
                          <a:effectLst/>
                        </a:rPr>
                        <a:t>；</a:t>
                      </a:r>
                      <a:r>
                        <a:rPr lang="zh-CN" sz="1600">
                          <a:effectLst/>
                        </a:rPr>
                        <a:t>注册并追踪受训者。</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2"/>
                  </a:ext>
                </a:extLst>
              </a:tr>
              <a:tr h="561128">
                <a:tc>
                  <a:txBody>
                    <a:bodyPr/>
                    <a:lstStyle/>
                    <a:p>
                      <a:pPr algn="ctr">
                        <a:lnSpc>
                          <a:spcPct val="120000"/>
                        </a:lnSpc>
                        <a:spcAft>
                          <a:spcPts val="0"/>
                        </a:spcAft>
                      </a:pPr>
                      <a:r>
                        <a:rPr lang="zh-CN" sz="1600">
                          <a:effectLst/>
                        </a:rPr>
                        <a:t>写作工具</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创建新的课程</a:t>
                      </a:r>
                      <a:r>
                        <a:rPr lang="en-US" sz="1600">
                          <a:effectLst/>
                        </a:rPr>
                        <a:t>；</a:t>
                      </a:r>
                      <a:r>
                        <a:rPr lang="zh-CN" sz="1600">
                          <a:effectLst/>
                        </a:rPr>
                        <a:t>促进课程保持连贯性。</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3"/>
                  </a:ext>
                </a:extLst>
              </a:tr>
              <a:tr h="561128">
                <a:tc>
                  <a:txBody>
                    <a:bodyPr/>
                    <a:lstStyle/>
                    <a:p>
                      <a:pPr algn="ctr">
                        <a:lnSpc>
                          <a:spcPct val="120000"/>
                        </a:lnSpc>
                        <a:spcAft>
                          <a:spcPts val="0"/>
                        </a:spcAft>
                      </a:pPr>
                      <a:r>
                        <a:rPr lang="zh-CN" sz="1600">
                          <a:effectLst/>
                        </a:rPr>
                        <a:t>技能评估</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创建、编辑、分配和传递评估测试</a:t>
                      </a:r>
                      <a:r>
                        <a:rPr lang="en-US" sz="1600">
                          <a:effectLst/>
                        </a:rPr>
                        <a:t>；</a:t>
                      </a:r>
                      <a:r>
                        <a:rPr lang="zh-CN" sz="1600">
                          <a:effectLst/>
                        </a:rPr>
                        <a:t>回顾受训者的成就。</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4"/>
                  </a:ext>
                </a:extLst>
              </a:tr>
              <a:tr h="561128">
                <a:tc>
                  <a:txBody>
                    <a:bodyPr/>
                    <a:lstStyle/>
                    <a:p>
                      <a:pPr algn="ctr">
                        <a:lnSpc>
                          <a:spcPct val="120000"/>
                        </a:lnSpc>
                        <a:spcAft>
                          <a:spcPts val="0"/>
                        </a:spcAft>
                      </a:pPr>
                      <a:r>
                        <a:rPr lang="zh-CN" sz="1600">
                          <a:effectLst/>
                        </a:rPr>
                        <a:t>专业的开发管理</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基于受训者的工作或职能</a:t>
                      </a:r>
                      <a:r>
                        <a:rPr lang="en-US" sz="1600">
                          <a:effectLst/>
                        </a:rPr>
                        <a:t>，</a:t>
                      </a:r>
                      <a:r>
                        <a:rPr lang="zh-CN" sz="1600">
                          <a:effectLst/>
                        </a:rPr>
                        <a:t>追踪并比较受训者的学习与目标的差距。</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5"/>
                  </a:ext>
                </a:extLst>
              </a:tr>
              <a:tr h="561128">
                <a:tc>
                  <a:txBody>
                    <a:bodyPr/>
                    <a:lstStyle/>
                    <a:p>
                      <a:pPr algn="ctr">
                        <a:lnSpc>
                          <a:spcPct val="120000"/>
                        </a:lnSpc>
                        <a:spcAft>
                          <a:spcPts val="0"/>
                        </a:spcAft>
                      </a:pPr>
                      <a:r>
                        <a:rPr lang="zh-CN" sz="1600">
                          <a:effectLst/>
                        </a:rPr>
                        <a:t>知识基础</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a:effectLst/>
                        </a:rPr>
                        <a:t>整合学习参考的链接</a:t>
                      </a:r>
                      <a:r>
                        <a:rPr lang="en-US" sz="1600">
                          <a:effectLst/>
                        </a:rPr>
                        <a:t>，</a:t>
                      </a:r>
                      <a:r>
                        <a:rPr lang="zh-CN" sz="1600">
                          <a:effectLst/>
                        </a:rPr>
                        <a:t>作为网络学习的补充。</a:t>
                      </a:r>
                      <a:endParaRPr lang="zh-CN" sz="16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6"/>
                  </a:ext>
                </a:extLst>
              </a:tr>
              <a:tr h="504967">
                <a:tc>
                  <a:txBody>
                    <a:bodyPr/>
                    <a:lstStyle/>
                    <a:p>
                      <a:pPr algn="ctr">
                        <a:lnSpc>
                          <a:spcPct val="120000"/>
                        </a:lnSpc>
                        <a:spcAft>
                          <a:spcPts val="0"/>
                        </a:spcAft>
                      </a:pPr>
                      <a:r>
                        <a:rPr lang="zh-CN" sz="1600">
                          <a:effectLst/>
                        </a:rPr>
                        <a:t>个性化</a:t>
                      </a:r>
                      <a:endParaRPr lang="zh-CN" sz="1600">
                        <a:solidFill>
                          <a:srgbClr val="000000"/>
                        </a:solidFill>
                        <a:effectLst/>
                        <a:latin typeface="+mn-ea"/>
                        <a:ea typeface="+mn-ea"/>
                        <a:cs typeface="Times New Roman" panose="02020603050405020304"/>
                      </a:endParaRPr>
                    </a:p>
                  </a:txBody>
                  <a:tcPr marL="0" marR="0" marT="0" marB="0" anchor="ctr"/>
                </a:tc>
                <a:tc>
                  <a:txBody>
                    <a:bodyPr/>
                    <a:lstStyle/>
                    <a:p>
                      <a:pPr>
                        <a:lnSpc>
                          <a:spcPct val="120000"/>
                        </a:lnSpc>
                        <a:spcAft>
                          <a:spcPts val="0"/>
                        </a:spcAft>
                      </a:pPr>
                      <a:r>
                        <a:rPr lang="zh-CN" sz="1600" dirty="0">
                          <a:effectLst/>
                        </a:rPr>
                        <a:t>通过使用目标课程、推荐信和电子邮件吸引雇员参与学习。</a:t>
                      </a:r>
                      <a:endParaRPr lang="zh-CN" sz="1600" dirty="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7"/>
                  </a:ext>
                </a:extLst>
              </a:tr>
            </a:tbl>
          </a:graphicData>
        </a:graphic>
      </p:graphicFrame>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0417" name="Title 1"/>
          <p:cNvSpPr>
            <a:spLocks noGrp="1"/>
          </p:cNvSpPr>
          <p:nvPr>
            <p:ph type="title" idx="4294967295"/>
          </p:nvPr>
        </p:nvSpPr>
        <p:spPr>
          <a:xfrm>
            <a:off x="457200" y="-120332"/>
            <a:ext cx="8229600" cy="1143000"/>
          </a:xfrm>
        </p:spPr>
        <p:txBody>
          <a:bodyPr/>
          <a:lstStyle/>
          <a:p>
            <a:r>
              <a:rPr lang="zh-CN" altLang="zh-CN" b="1" dirty="0">
                <a:latin typeface="华文新魏" panose="02010800040101010101" pitchFamily="2" charset="-122"/>
                <a:ea typeface="华文新魏" panose="02010800040101010101" pitchFamily="2" charset="-122"/>
              </a:rPr>
              <a:t>为什么要开发学习管理系统</a:t>
            </a:r>
            <a:r>
              <a:rPr lang="en-US" b="1" dirty="0">
                <a:latin typeface="华文新魏" panose="02010800040101010101" pitchFamily="2" charset="-122"/>
                <a:ea typeface="华文新魏" panose="02010800040101010101" pitchFamily="2" charset="-122"/>
              </a:rPr>
              <a:t>?</a:t>
            </a:r>
            <a:endParaRPr lang="en-IN" b="1" dirty="0">
              <a:latin typeface="华文新魏" panose="02010800040101010101" pitchFamily="2" charset="-122"/>
              <a:ea typeface="华文新魏" panose="02010800040101010101" pitchFamily="2" charset="-122"/>
            </a:endParaRPr>
          </a:p>
        </p:txBody>
      </p:sp>
      <p:sp>
        <p:nvSpPr>
          <p:cNvPr id="60418" name="Content Placeholder 2"/>
          <p:cNvSpPr>
            <a:spLocks noGrp="1"/>
          </p:cNvSpPr>
          <p:nvPr>
            <p:ph idx="4294967295"/>
          </p:nvPr>
        </p:nvSpPr>
        <p:spPr>
          <a:xfrm>
            <a:off x="633730" y="1275715"/>
            <a:ext cx="8385175" cy="4924425"/>
          </a:xfrm>
        </p:spPr>
        <p:txBody>
          <a:bodyPr/>
          <a:lstStyle/>
          <a:p>
            <a:pPr marL="438150" indent="-438150" eaLnBrk="1" latinLnBrk="0" hangingPunct="1">
              <a:lnSpc>
                <a:spcPct val="120000"/>
              </a:lnSpc>
              <a:spcBef>
                <a:spcPts val="600"/>
              </a:spcBef>
              <a:buFont typeface="Wingdings" panose="05000000000000000000" charset="0"/>
              <a:buChar char="l"/>
            </a:pPr>
            <a:r>
              <a:rPr lang="zh-CN" altLang="zh-CN" sz="2800" dirty="0">
                <a:latin typeface="+mn-ea"/>
              </a:rPr>
              <a:t>就人力资本管理来说</a:t>
            </a:r>
            <a:r>
              <a:rPr lang="en-US" altLang="zh-CN" sz="2800" dirty="0">
                <a:latin typeface="+mn-ea"/>
              </a:rPr>
              <a:t>，</a:t>
            </a:r>
            <a:r>
              <a:rPr lang="zh-CN" altLang="zh-CN" sz="2800" dirty="0">
                <a:latin typeface="+mn-ea"/>
              </a:rPr>
              <a:t>追踪企业的学习活动是至关重要的</a:t>
            </a:r>
            <a:endParaRPr lang="en-US" altLang="zh-CN" sz="2800" dirty="0">
              <a:latin typeface="+mn-ea"/>
            </a:endParaRPr>
          </a:p>
          <a:p>
            <a:pPr marL="665480" lvl="1" indent="-345440" eaLnBrk="1" latinLnBrk="0" hangingPunct="1">
              <a:lnSpc>
                <a:spcPct val="120000"/>
              </a:lnSpc>
              <a:spcBef>
                <a:spcPts val="600"/>
              </a:spcBef>
              <a:buFont typeface="Wingdings" panose="05000000000000000000" charset="0"/>
              <a:buChar char="l"/>
            </a:pPr>
            <a:r>
              <a:rPr lang="zh-CN" altLang="zh-CN" sz="2800" b="1" dirty="0">
                <a:latin typeface="+mn-ea"/>
              </a:rPr>
              <a:t>人力资本管理</a:t>
            </a:r>
            <a:r>
              <a:rPr lang="zh-CN" altLang="en-US" sz="2800" dirty="0">
                <a:latin typeface="+mn-ea"/>
              </a:rPr>
              <a:t>：</a:t>
            </a:r>
            <a:r>
              <a:rPr lang="zh-CN" altLang="zh-CN" sz="2800" dirty="0">
                <a:latin typeface="+mn-ea"/>
              </a:rPr>
              <a:t>将培训与人力资源职能</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绩效评估、人力资源计划等</a:t>
            </a:r>
            <a:r>
              <a:rPr lang="en-US" altLang="zh-CN" sz="2800" dirty="0">
                <a:latin typeface="+mn-ea"/>
              </a:rPr>
              <a:t>）</a:t>
            </a:r>
            <a:r>
              <a:rPr lang="zh-CN" altLang="zh-CN" sz="2800" dirty="0">
                <a:latin typeface="+mn-ea"/>
              </a:rPr>
              <a:t>相结合</a:t>
            </a:r>
            <a:r>
              <a:rPr lang="en-US" altLang="zh-CN" sz="2800" dirty="0">
                <a:latin typeface="+mn-ea"/>
              </a:rPr>
              <a:t>，</a:t>
            </a:r>
            <a:r>
              <a:rPr lang="zh-CN" altLang="zh-CN" sz="2800" dirty="0">
                <a:latin typeface="+mn-ea"/>
              </a:rPr>
              <a:t>以决定</a:t>
            </a:r>
            <a:r>
              <a:rPr lang="zh-CN" altLang="en-US" sz="2800" dirty="0">
                <a:latin typeface="+mn-ea"/>
              </a:rPr>
              <a:t>：</a:t>
            </a:r>
            <a:endParaRPr lang="en-US" altLang="zh-CN" sz="2800" dirty="0">
              <a:latin typeface="+mn-ea"/>
            </a:endParaRPr>
          </a:p>
          <a:p>
            <a:pPr lvl="2" eaLnBrk="1" latinLnBrk="0" hangingPunct="1">
              <a:lnSpc>
                <a:spcPct val="120000"/>
              </a:lnSpc>
              <a:spcBef>
                <a:spcPts val="600"/>
              </a:spcBef>
              <a:buFont typeface="Wingdings" panose="05000000000000000000" charset="0"/>
              <a:buChar char="l"/>
            </a:pPr>
            <a:r>
              <a:rPr lang="zh-CN" altLang="zh-CN" sz="2800" dirty="0">
                <a:latin typeface="+mn-ea"/>
              </a:rPr>
              <a:t>如何对培训进行投资</a:t>
            </a:r>
            <a:endParaRPr lang="en-US" altLang="zh-CN" sz="2800" dirty="0">
              <a:latin typeface="+mn-ea"/>
            </a:endParaRPr>
          </a:p>
          <a:p>
            <a:pPr lvl="2" eaLnBrk="1" latinLnBrk="0" hangingPunct="1">
              <a:lnSpc>
                <a:spcPct val="120000"/>
              </a:lnSpc>
              <a:spcBef>
                <a:spcPts val="600"/>
              </a:spcBef>
              <a:buFont typeface="Wingdings" panose="05000000000000000000" charset="0"/>
              <a:buChar char="l"/>
            </a:pPr>
            <a:r>
              <a:rPr lang="zh-CN" altLang="zh-CN" sz="2800" dirty="0">
                <a:latin typeface="+mn-ea"/>
              </a:rPr>
              <a:t>投资如何更好地与公司的经营相联系</a:t>
            </a:r>
            <a:endParaRPr lang="en-US" sz="2800" dirty="0">
              <a:latin typeface="+mn-ea"/>
            </a:endParaRPr>
          </a:p>
          <a:p>
            <a:pPr eaLnBrk="1" latinLnBrk="0" hangingPunct="1">
              <a:spcBef>
                <a:spcPts val="600"/>
              </a:spcBef>
            </a:pPr>
            <a:endParaRPr lang="en-IN" sz="24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1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041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041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0418">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18" grpId="0" build="p"/>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41" name="Title 1"/>
          <p:cNvSpPr>
            <a:spLocks noGrp="1"/>
          </p:cNvSpPr>
          <p:nvPr>
            <p:ph type="title" idx="4294967295"/>
          </p:nvPr>
        </p:nvSpPr>
        <p:spPr>
          <a:xfrm>
            <a:off x="374650" y="-153987"/>
            <a:ext cx="8229600" cy="1143000"/>
          </a:xfrm>
        </p:spPr>
        <p:txBody>
          <a:bodyPr/>
          <a:lstStyle/>
          <a:p>
            <a:r>
              <a:rPr lang="zh-CN" altLang="zh-CN" b="1" dirty="0">
                <a:latin typeface="华文新魏" panose="02010800040101010101" pitchFamily="2" charset="-122"/>
                <a:ea typeface="华文新魏" panose="02010800040101010101" pitchFamily="2" charset="-122"/>
              </a:rPr>
              <a:t>为什么要开发学习管理系统</a:t>
            </a:r>
            <a:r>
              <a:rPr lang="en-US" altLang="zh-CN" b="1" dirty="0">
                <a:latin typeface="华文新魏" panose="02010800040101010101" pitchFamily="2" charset="-122"/>
                <a:ea typeface="华文新魏" panose="02010800040101010101" pitchFamily="2" charset="-122"/>
              </a:rPr>
              <a:t>?</a:t>
            </a:r>
            <a:endParaRPr lang="en-IN" b="1" dirty="0">
              <a:latin typeface="华文新魏" panose="02010800040101010101" pitchFamily="2" charset="-122"/>
              <a:ea typeface="华文新魏" panose="02010800040101010101" pitchFamily="2" charset="-122"/>
            </a:endParaRPr>
          </a:p>
        </p:txBody>
      </p:sp>
      <p:sp>
        <p:nvSpPr>
          <p:cNvPr id="61442" name="Content Placeholder 2"/>
          <p:cNvSpPr>
            <a:spLocks noGrp="1"/>
          </p:cNvSpPr>
          <p:nvPr>
            <p:ph idx="4294967295"/>
          </p:nvPr>
        </p:nvSpPr>
        <p:spPr>
          <a:xfrm>
            <a:off x="687070" y="1259205"/>
            <a:ext cx="8229600" cy="4924425"/>
          </a:xfrm>
        </p:spPr>
        <p:txBody>
          <a:bodyPr/>
          <a:lstStyle/>
          <a:p>
            <a:pPr marL="460375" indent="-460375">
              <a:lnSpc>
                <a:spcPct val="120000"/>
              </a:lnSpc>
              <a:buFont typeface="Wingdings" panose="05000000000000000000" charset="0"/>
              <a:buChar char="l"/>
            </a:pPr>
            <a:r>
              <a:rPr lang="zh-CN" altLang="zh-CN" sz="2800" dirty="0">
                <a:latin typeface="+mn-ea"/>
              </a:rPr>
              <a:t>公司接受学习管理系统最主要的原因是</a:t>
            </a:r>
            <a:r>
              <a:rPr lang="en-US" altLang="zh-CN" sz="2800" dirty="0">
                <a:latin typeface="+mn-ea"/>
              </a:rPr>
              <a:t>：</a:t>
            </a:r>
          </a:p>
          <a:p>
            <a:pPr marL="777240" lvl="1" indent="-457200">
              <a:lnSpc>
                <a:spcPct val="120000"/>
              </a:lnSpc>
              <a:buFont typeface="Wingdings" panose="05000000000000000000" charset="0"/>
              <a:buChar char="l"/>
            </a:pPr>
            <a:r>
              <a:rPr lang="zh-CN" altLang="zh-CN" sz="2800" dirty="0">
                <a:latin typeface="+mn-ea"/>
              </a:rPr>
              <a:t>将学习活动集中管理</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追踪管理的执行情况</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测量培训效用</a:t>
            </a:r>
            <a:endParaRPr lang="en-US" altLang="zh-CN" sz="2800" dirty="0">
              <a:latin typeface="+mn-ea"/>
            </a:endParaRPr>
          </a:p>
          <a:p>
            <a:pPr marL="777240" lvl="1" indent="-457200">
              <a:lnSpc>
                <a:spcPct val="120000"/>
              </a:lnSpc>
              <a:buFont typeface="Wingdings" panose="05000000000000000000" charset="0"/>
              <a:buChar char="l"/>
            </a:pPr>
            <a:r>
              <a:rPr lang="zh-CN" altLang="zh-CN" sz="2800" dirty="0">
                <a:latin typeface="+mn-ea"/>
              </a:rPr>
              <a:t>评估雇员绩效</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42">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1442">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1442">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1442">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1442">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2" grpId="0" build="p"/>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5" name="Title 1"/>
          <p:cNvSpPr>
            <a:spLocks noGrp="1"/>
          </p:cNvSpPr>
          <p:nvPr>
            <p:ph type="title" idx="4294967295"/>
          </p:nvPr>
        </p:nvSpPr>
        <p:spPr>
          <a:xfrm>
            <a:off x="457200" y="-145097"/>
            <a:ext cx="8229600" cy="1143000"/>
          </a:xfrm>
        </p:spPr>
        <p:txBody>
          <a:bodyPr/>
          <a:lstStyle/>
          <a:p>
            <a:r>
              <a:rPr lang="zh-CN" altLang="zh-CN" b="1" dirty="0">
                <a:latin typeface="华文新魏" panose="02010800040101010101" pitchFamily="2" charset="-122"/>
                <a:ea typeface="华文新魏" panose="02010800040101010101" pitchFamily="2" charset="-122"/>
              </a:rPr>
              <a:t>开发学习管理系统</a:t>
            </a:r>
            <a:endParaRPr lang="en-IN" b="1" dirty="0">
              <a:latin typeface="华文新魏" panose="02010800040101010101" pitchFamily="2" charset="-122"/>
              <a:ea typeface="华文新魏" panose="02010800040101010101" pitchFamily="2" charset="-122"/>
            </a:endParaRPr>
          </a:p>
        </p:txBody>
      </p:sp>
      <p:sp>
        <p:nvSpPr>
          <p:cNvPr id="62466" name="Content Placeholder 2"/>
          <p:cNvSpPr>
            <a:spLocks noGrp="1"/>
          </p:cNvSpPr>
          <p:nvPr>
            <p:ph idx="4294967295"/>
          </p:nvPr>
        </p:nvSpPr>
        <p:spPr>
          <a:xfrm>
            <a:off x="709295" y="1267460"/>
            <a:ext cx="8375650" cy="4924425"/>
          </a:xfrm>
        </p:spPr>
        <p:txBody>
          <a:bodyPr/>
          <a:lstStyle/>
          <a:p>
            <a:pPr>
              <a:lnSpc>
                <a:spcPct val="120000"/>
              </a:lnSpc>
              <a:buFont typeface="Wingdings" panose="05000000000000000000" charset="0"/>
              <a:buChar char="l"/>
            </a:pPr>
            <a:r>
              <a:rPr lang="en-US" altLang="zh-CN" sz="2800" dirty="0">
                <a:latin typeface="+mn-ea"/>
              </a:rPr>
              <a:t>   </a:t>
            </a:r>
            <a:r>
              <a:rPr lang="zh-CN" altLang="en-US" sz="2800" dirty="0">
                <a:latin typeface="+mn-ea"/>
              </a:rPr>
              <a:t>一</a:t>
            </a:r>
            <a:r>
              <a:rPr lang="zh-CN" altLang="zh-CN" sz="2800" dirty="0">
                <a:latin typeface="+mn-ea"/>
              </a:rPr>
              <a:t>个公司如何开发学习管理系统呢</a:t>
            </a:r>
            <a:r>
              <a:rPr lang="en-US" altLang="zh-CN" sz="2800" dirty="0">
                <a:latin typeface="+mn-ea"/>
              </a:rPr>
              <a:t>?</a:t>
            </a:r>
          </a:p>
          <a:p>
            <a:pPr marL="0" indent="0">
              <a:lnSpc>
                <a:spcPct val="120000"/>
              </a:lnSpc>
              <a:buNone/>
            </a:pPr>
            <a:r>
              <a:rPr lang="zh-CN" altLang="zh-CN" sz="2800" b="1" dirty="0">
                <a:latin typeface="+mn-ea"/>
              </a:rPr>
              <a:t>第一</a:t>
            </a:r>
            <a:r>
              <a:rPr lang="en-US" altLang="zh-CN" sz="2800" dirty="0">
                <a:latin typeface="+mn-ea"/>
              </a:rPr>
              <a:t>，</a:t>
            </a:r>
            <a:r>
              <a:rPr lang="zh-CN" altLang="zh-CN" sz="2800" dirty="0">
                <a:latin typeface="+mn-ea"/>
              </a:rPr>
              <a:t>公司的高层管理者应该坚信</a:t>
            </a:r>
            <a:r>
              <a:rPr lang="zh-CN" altLang="en-US" sz="2800" dirty="0">
                <a:latin typeface="+mn-ea"/>
              </a:rPr>
              <a:t>：</a:t>
            </a:r>
            <a:endParaRPr lang="en-US" altLang="zh-CN" sz="2800" dirty="0">
              <a:latin typeface="+mn-ea"/>
            </a:endParaRPr>
          </a:p>
          <a:p>
            <a:pPr lvl="1">
              <a:lnSpc>
                <a:spcPct val="120000"/>
              </a:lnSpc>
            </a:pPr>
            <a:r>
              <a:rPr lang="zh-CN" altLang="zh-CN" dirty="0">
                <a:latin typeface="+mn-ea"/>
              </a:rPr>
              <a:t>学习管理系统能够给雇员带来益处</a:t>
            </a:r>
            <a:endParaRPr lang="en-US" altLang="zh-CN" dirty="0">
              <a:latin typeface="+mn-ea"/>
            </a:endParaRPr>
          </a:p>
          <a:p>
            <a:pPr lvl="1">
              <a:lnSpc>
                <a:spcPct val="120000"/>
              </a:lnSpc>
            </a:pPr>
            <a:r>
              <a:rPr lang="zh-CN" altLang="zh-CN" dirty="0">
                <a:latin typeface="+mn-ea"/>
              </a:rPr>
              <a:t>能够改善公司的经营状况</a:t>
            </a:r>
            <a:endParaRPr lang="en-US" altLang="zh-CN" dirty="0">
              <a:latin typeface="+mn-ea"/>
            </a:endParaRPr>
          </a:p>
          <a:p>
            <a:pPr lvl="1">
              <a:lnSpc>
                <a:spcPct val="120000"/>
              </a:lnSpc>
            </a:pPr>
            <a:r>
              <a:rPr lang="zh-CN" altLang="zh-CN" dirty="0">
                <a:latin typeface="+mn-ea"/>
              </a:rPr>
              <a:t>可以帮助公司实现整个经营战略和目标。</a:t>
            </a:r>
            <a:endParaRPr lang="en-US" altLang="zh-CN" dirty="0">
              <a:latin typeface="+mn-ea"/>
            </a:endParaRPr>
          </a:p>
          <a:p>
            <a:pPr marL="0" indent="0">
              <a:lnSpc>
                <a:spcPct val="120000"/>
              </a:lnSpc>
              <a:buNone/>
            </a:pPr>
            <a:r>
              <a:rPr lang="zh-CN" altLang="zh-CN" sz="2800" b="1" dirty="0">
                <a:latin typeface="+mn-ea"/>
              </a:rPr>
              <a:t>第二</a:t>
            </a:r>
            <a:r>
              <a:rPr lang="en-US" altLang="zh-CN" sz="2800" dirty="0">
                <a:latin typeface="+mn-ea"/>
              </a:rPr>
              <a:t>，</a:t>
            </a:r>
            <a:r>
              <a:rPr lang="zh-CN" altLang="zh-CN" sz="2800" dirty="0">
                <a:latin typeface="+mn-ea"/>
              </a:rPr>
              <a:t>一个想要开发学习管理系统的公司必须有网络学习文化来支撑在线学习以及鼓励雇员参与。</a:t>
            </a:r>
            <a:endParaRPr lang="en-US" altLang="zh-CN" sz="2800" dirty="0">
              <a:latin typeface="+mn-ea"/>
            </a:endParaRPr>
          </a:p>
          <a:p>
            <a:pPr marL="0" indent="0">
              <a:lnSpc>
                <a:spcPct val="120000"/>
              </a:lnSpc>
              <a:buNone/>
            </a:pPr>
            <a:r>
              <a:rPr lang="zh-CN" altLang="zh-CN" sz="2800" b="1" dirty="0">
                <a:latin typeface="+mn-ea"/>
              </a:rPr>
              <a:t>第三</a:t>
            </a:r>
            <a:r>
              <a:rPr lang="en-US" altLang="zh-CN" sz="2800" dirty="0">
                <a:latin typeface="+mn-ea"/>
              </a:rPr>
              <a:t>，</a:t>
            </a:r>
            <a:r>
              <a:rPr lang="zh-CN" altLang="zh-CN" sz="2800" dirty="0">
                <a:latin typeface="+mn-ea"/>
              </a:rPr>
              <a:t>网络学习环境必须在学习者可以控制的范围之内。</a:t>
            </a:r>
            <a:endParaRPr lang="en-IN" sz="2800" dirty="0">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24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2466">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2466">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2466">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2466">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62466">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2466">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6"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179512" y="0"/>
            <a:ext cx="8435280" cy="1143000"/>
          </a:xfrm>
        </p:spPr>
        <p:txBody>
          <a:bodyPr/>
          <a:lstStyle/>
          <a:p>
            <a:r>
              <a:rPr lang="zh-CN" altLang="zh-CN" b="1" dirty="0">
                <a:latin typeface="华文新魏" panose="02010800040101010101" pitchFamily="2" charset="-122"/>
                <a:ea typeface="华文新魏" panose="02010800040101010101" pitchFamily="2" charset="-122"/>
              </a:rPr>
              <a:t>表</a:t>
            </a:r>
            <a:r>
              <a:rPr lang="en-US" altLang="zh-CN" b="1" dirty="0">
                <a:latin typeface="华文新魏" panose="02010800040101010101" pitchFamily="2" charset="-122"/>
                <a:ea typeface="华文新魏" panose="02010800040101010101" pitchFamily="2" charset="-122"/>
              </a:rPr>
              <a:t>8—11</a:t>
            </a:r>
            <a:r>
              <a:rPr lang="zh-CN" altLang="zh-CN" b="1" dirty="0">
                <a:latin typeface="华文新魏" panose="02010800040101010101" pitchFamily="2" charset="-122"/>
                <a:ea typeface="华文新魏" panose="02010800040101010101" pitchFamily="2" charset="-122"/>
              </a:rPr>
              <a:t>新技术培训方法的比较</a:t>
            </a:r>
            <a:endParaRPr lang="zh-CN" altLang="en-US" b="1" dirty="0">
              <a:latin typeface="华文新魏" panose="02010800040101010101" pitchFamily="2" charset="-122"/>
              <a:ea typeface="华文新魏" panose="02010800040101010101" pitchFamily="2" charset="-122"/>
            </a:endParaRPr>
          </a:p>
        </p:txBody>
      </p:sp>
      <p:graphicFrame>
        <p:nvGraphicFramePr>
          <p:cNvPr id="4" name="内容占位符 3"/>
          <p:cNvGraphicFramePr>
            <a:graphicFrameLocks noGrp="1"/>
          </p:cNvGraphicFramePr>
          <p:nvPr>
            <p:ph sz="quarter" idx="1"/>
          </p:nvPr>
        </p:nvGraphicFramePr>
        <p:xfrm>
          <a:off x="1" y="1268760"/>
          <a:ext cx="9126910" cy="5709873"/>
        </p:xfrm>
        <a:graphic>
          <a:graphicData uri="http://schemas.openxmlformats.org/drawingml/2006/table">
            <a:tbl>
              <a:tblPr firstRow="1" firstCol="1" bandRow="1">
                <a:tableStyleId>{FABFCF23-3B69-468F-B69F-88F6DE6A72F2}</a:tableStyleId>
              </a:tblPr>
              <a:tblGrid>
                <a:gridCol w="941833">
                  <a:extLst>
                    <a:ext uri="{9D8B030D-6E8A-4147-A177-3AD203B41FA5}">
                      <a16:colId xmlns:a16="http://schemas.microsoft.com/office/drawing/2014/main" val="20000"/>
                    </a:ext>
                  </a:extLst>
                </a:gridCol>
                <a:gridCol w="1263163">
                  <a:extLst>
                    <a:ext uri="{9D8B030D-6E8A-4147-A177-3AD203B41FA5}">
                      <a16:colId xmlns:a16="http://schemas.microsoft.com/office/drawing/2014/main" val="20001"/>
                    </a:ext>
                  </a:extLst>
                </a:gridCol>
                <a:gridCol w="1263163">
                  <a:extLst>
                    <a:ext uri="{9D8B030D-6E8A-4147-A177-3AD203B41FA5}">
                      <a16:colId xmlns:a16="http://schemas.microsoft.com/office/drawing/2014/main" val="20002"/>
                    </a:ext>
                  </a:extLst>
                </a:gridCol>
                <a:gridCol w="941833">
                  <a:extLst>
                    <a:ext uri="{9D8B030D-6E8A-4147-A177-3AD203B41FA5}">
                      <a16:colId xmlns:a16="http://schemas.microsoft.com/office/drawing/2014/main" val="20003"/>
                    </a:ext>
                  </a:extLst>
                </a:gridCol>
                <a:gridCol w="941833">
                  <a:extLst>
                    <a:ext uri="{9D8B030D-6E8A-4147-A177-3AD203B41FA5}">
                      <a16:colId xmlns:a16="http://schemas.microsoft.com/office/drawing/2014/main" val="20004"/>
                    </a:ext>
                  </a:extLst>
                </a:gridCol>
                <a:gridCol w="1263163">
                  <a:extLst>
                    <a:ext uri="{9D8B030D-6E8A-4147-A177-3AD203B41FA5}">
                      <a16:colId xmlns:a16="http://schemas.microsoft.com/office/drawing/2014/main" val="20005"/>
                    </a:ext>
                  </a:extLst>
                </a:gridCol>
                <a:gridCol w="941833">
                  <a:extLst>
                    <a:ext uri="{9D8B030D-6E8A-4147-A177-3AD203B41FA5}">
                      <a16:colId xmlns:a16="http://schemas.microsoft.com/office/drawing/2014/main" val="20006"/>
                    </a:ext>
                  </a:extLst>
                </a:gridCol>
                <a:gridCol w="1570089">
                  <a:extLst>
                    <a:ext uri="{9D8B030D-6E8A-4147-A177-3AD203B41FA5}">
                      <a16:colId xmlns:a16="http://schemas.microsoft.com/office/drawing/2014/main" val="20007"/>
                    </a:ext>
                  </a:extLst>
                </a:gridCol>
              </a:tblGrid>
              <a:tr h="571681">
                <a:tc>
                  <a:txBody>
                    <a:bodyPr/>
                    <a:lstStyle/>
                    <a:p>
                      <a:pPr>
                        <a:lnSpc>
                          <a:spcPct val="110000"/>
                        </a:lnSpc>
                        <a:spcAft>
                          <a:spcPts val="0"/>
                        </a:spcAft>
                      </a:pPr>
                      <a:r>
                        <a:rPr lang="en-US" sz="1200" dirty="0">
                          <a:effectLst/>
                        </a:rPr>
                        <a:t> </a:t>
                      </a:r>
                      <a:endParaRPr lang="zh-CN" sz="12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dirty="0">
                          <a:effectLst/>
                        </a:rPr>
                        <a:t>基于网络和计算机的在线学习</a:t>
                      </a:r>
                      <a:endParaRPr lang="zh-CN" sz="12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dirty="0">
                          <a:effectLst/>
                        </a:rPr>
                        <a:t>基于计算机的培训</a:t>
                      </a:r>
                      <a:r>
                        <a:rPr lang="en-US" sz="1200" dirty="0">
                          <a:effectLst/>
                        </a:rPr>
                        <a:t>（</a:t>
                      </a:r>
                      <a:r>
                        <a:rPr lang="zh-CN" sz="1200" dirty="0">
                          <a:effectLst/>
                        </a:rPr>
                        <a:t>没有网络</a:t>
                      </a:r>
                      <a:r>
                        <a:rPr lang="en-US" sz="1200" dirty="0">
                          <a:effectLst/>
                        </a:rPr>
                        <a:t>）</a:t>
                      </a:r>
                      <a:endParaRPr lang="zh-CN" sz="1200" dirty="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a:effectLst/>
                        </a:rPr>
                        <a:t>远程学习</a:t>
                      </a:r>
                      <a:endParaRPr lang="zh-CN" sz="12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a:effectLst/>
                        </a:rPr>
                        <a:t>智能指导</a:t>
                      </a:r>
                      <a:endParaRPr lang="zh-CN" sz="12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a:effectLst/>
                        </a:rPr>
                        <a:t>仿真模拟、游戏、虚拟现实</a:t>
                      </a:r>
                      <a:endParaRPr lang="zh-CN" sz="12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a:effectLst/>
                        </a:rPr>
                        <a:t>移动学习</a:t>
                      </a:r>
                      <a:endParaRPr lang="zh-CN" sz="1200">
                        <a:solidFill>
                          <a:srgbClr val="000000"/>
                        </a:solidFill>
                        <a:effectLst/>
                        <a:latin typeface="+mn-ea"/>
                        <a:ea typeface="+mn-ea"/>
                        <a:cs typeface="Times New Roman" panose="02020603050405020304"/>
                      </a:endParaRPr>
                    </a:p>
                  </a:txBody>
                  <a:tcPr marL="57150" marR="57150" marT="0" marB="0" anchor="ctr"/>
                </a:tc>
                <a:tc>
                  <a:txBody>
                    <a:bodyPr/>
                    <a:lstStyle/>
                    <a:p>
                      <a:pPr>
                        <a:lnSpc>
                          <a:spcPct val="110000"/>
                        </a:lnSpc>
                        <a:spcAft>
                          <a:spcPts val="0"/>
                        </a:spcAft>
                      </a:pPr>
                      <a:r>
                        <a:rPr lang="zh-CN" sz="1200">
                          <a:effectLst/>
                        </a:rPr>
                        <a:t>社交媒体</a:t>
                      </a:r>
                      <a:endParaRPr lang="zh-CN" sz="1200">
                        <a:solidFill>
                          <a:srgbClr val="000000"/>
                        </a:solidFill>
                        <a:effectLst/>
                        <a:latin typeface="+mn-ea"/>
                        <a:ea typeface="+mn-ea"/>
                        <a:cs typeface="Times New Roman" panose="02020603050405020304"/>
                      </a:endParaRPr>
                    </a:p>
                  </a:txBody>
                  <a:tcPr marL="57150" marR="57150" marT="0" marB="0" anchor="ctr"/>
                </a:tc>
                <a:extLst>
                  <a:ext uri="{0D108BD9-81ED-4DB2-BD59-A6C34878D82A}">
                    <a16:rowId xmlns:a16="http://schemas.microsoft.com/office/drawing/2014/main" val="10000"/>
                  </a:ext>
                </a:extLst>
              </a:tr>
              <a:tr h="194378">
                <a:tc>
                  <a:txBody>
                    <a:bodyPr/>
                    <a:lstStyle/>
                    <a:p>
                      <a:pPr>
                        <a:lnSpc>
                          <a:spcPct val="110000"/>
                        </a:lnSpc>
                        <a:spcAft>
                          <a:spcPts val="0"/>
                        </a:spcAft>
                      </a:pPr>
                      <a:r>
                        <a:rPr lang="zh-CN" sz="1200">
                          <a:effectLst/>
                        </a:rPr>
                        <a:t>学习成果</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dirty="0">
                          <a:effectLst/>
                        </a:rPr>
                        <a:t> </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1"/>
                  </a:ext>
                </a:extLst>
              </a:tr>
              <a:tr h="168509">
                <a:tc>
                  <a:txBody>
                    <a:bodyPr/>
                    <a:lstStyle/>
                    <a:p>
                      <a:pPr>
                        <a:lnSpc>
                          <a:spcPct val="110000"/>
                        </a:lnSpc>
                        <a:spcAft>
                          <a:spcPts val="0"/>
                        </a:spcAft>
                      </a:pPr>
                      <a:r>
                        <a:rPr lang="zh-CN" sz="1200">
                          <a:effectLst/>
                        </a:rPr>
                        <a:t>言语信息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是</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2"/>
                  </a:ext>
                </a:extLst>
              </a:tr>
              <a:tr h="168509">
                <a:tc>
                  <a:txBody>
                    <a:bodyPr/>
                    <a:lstStyle/>
                    <a:p>
                      <a:pPr>
                        <a:lnSpc>
                          <a:spcPct val="110000"/>
                        </a:lnSpc>
                        <a:spcAft>
                          <a:spcPts val="0"/>
                        </a:spcAft>
                      </a:pPr>
                      <a:r>
                        <a:rPr lang="zh-CN" sz="1200">
                          <a:effectLst/>
                        </a:rPr>
                        <a:t>智力技能</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是</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是</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是</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3"/>
                  </a:ext>
                </a:extLst>
              </a:tr>
              <a:tr h="168509">
                <a:tc>
                  <a:txBody>
                    <a:bodyPr/>
                    <a:lstStyle/>
                    <a:p>
                      <a:pPr>
                        <a:lnSpc>
                          <a:spcPct val="110000"/>
                        </a:lnSpc>
                        <a:spcAft>
                          <a:spcPts val="0"/>
                        </a:spcAft>
                      </a:pPr>
                      <a:r>
                        <a:rPr lang="zh-CN" sz="1200">
                          <a:effectLst/>
                        </a:rPr>
                        <a:t>认知策略</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4"/>
                  </a:ext>
                </a:extLst>
              </a:tr>
              <a:tr h="168509">
                <a:tc>
                  <a:txBody>
                    <a:bodyPr/>
                    <a:lstStyle/>
                    <a:p>
                      <a:pPr>
                        <a:lnSpc>
                          <a:spcPct val="110000"/>
                        </a:lnSpc>
                        <a:spcAft>
                          <a:spcPts val="0"/>
                        </a:spcAft>
                      </a:pPr>
                      <a:r>
                        <a:rPr lang="zh-CN" sz="1200">
                          <a:effectLst/>
                        </a:rPr>
                        <a:t>态度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可能</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否</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否</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5"/>
                  </a:ext>
                </a:extLst>
              </a:tr>
              <a:tr h="168509">
                <a:tc>
                  <a:txBody>
                    <a:bodyPr/>
                    <a:lstStyle/>
                    <a:p>
                      <a:pPr>
                        <a:lnSpc>
                          <a:spcPct val="110000"/>
                        </a:lnSpc>
                        <a:spcAft>
                          <a:spcPts val="0"/>
                        </a:spcAft>
                      </a:pPr>
                      <a:r>
                        <a:rPr lang="zh-CN" sz="1200">
                          <a:effectLst/>
                        </a:rPr>
                        <a:t>运动技能</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否</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是</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否</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6"/>
                  </a:ext>
                </a:extLst>
              </a:tr>
              <a:tr h="194378">
                <a:tc>
                  <a:txBody>
                    <a:bodyPr/>
                    <a:lstStyle/>
                    <a:p>
                      <a:pPr>
                        <a:lnSpc>
                          <a:spcPct val="110000"/>
                        </a:lnSpc>
                        <a:spcAft>
                          <a:spcPts val="0"/>
                        </a:spcAft>
                      </a:pPr>
                      <a:r>
                        <a:rPr lang="zh-CN" sz="1200">
                          <a:effectLst/>
                        </a:rPr>
                        <a:t>学习环境</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dirty="0">
                          <a:effectLst/>
                        </a:rPr>
                        <a:t> </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7"/>
                  </a:ext>
                </a:extLst>
              </a:tr>
              <a:tr h="360724">
                <a:tc>
                  <a:txBody>
                    <a:bodyPr/>
                    <a:lstStyle/>
                    <a:p>
                      <a:pPr>
                        <a:lnSpc>
                          <a:spcPct val="110000"/>
                        </a:lnSpc>
                        <a:spcAft>
                          <a:spcPts val="0"/>
                        </a:spcAft>
                      </a:pPr>
                      <a:r>
                        <a:rPr lang="zh-CN" sz="1200">
                          <a:effectLst/>
                        </a:rPr>
                        <a:t>明确的目标</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高</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8"/>
                  </a:ext>
                </a:extLst>
              </a:tr>
              <a:tr h="168509">
                <a:tc>
                  <a:txBody>
                    <a:bodyPr/>
                    <a:lstStyle/>
                    <a:p>
                      <a:pPr>
                        <a:lnSpc>
                          <a:spcPct val="110000"/>
                        </a:lnSpc>
                        <a:spcAft>
                          <a:spcPts val="0"/>
                        </a:spcAft>
                      </a:pPr>
                      <a:r>
                        <a:rPr lang="zh-CN" sz="1200">
                          <a:effectLst/>
                        </a:rPr>
                        <a:t>实践机会</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09"/>
                  </a:ext>
                </a:extLst>
              </a:tr>
              <a:tr h="360724">
                <a:tc>
                  <a:txBody>
                    <a:bodyPr/>
                    <a:lstStyle/>
                    <a:p>
                      <a:pPr>
                        <a:lnSpc>
                          <a:spcPct val="110000"/>
                        </a:lnSpc>
                        <a:spcAft>
                          <a:spcPts val="0"/>
                        </a:spcAft>
                      </a:pPr>
                      <a:r>
                        <a:rPr lang="zh-CN" sz="1200">
                          <a:effectLst/>
                        </a:rPr>
                        <a:t>有意义的</a:t>
                      </a:r>
                    </a:p>
                    <a:p>
                      <a:pPr>
                        <a:lnSpc>
                          <a:spcPct val="110000"/>
                        </a:lnSpc>
                        <a:spcAft>
                          <a:spcPts val="0"/>
                        </a:spcAft>
                      </a:pPr>
                      <a:r>
                        <a:rPr lang="zh-CN" sz="1200">
                          <a:effectLst/>
                        </a:rPr>
                        <a:t>内容</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高</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中等</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0"/>
                  </a:ext>
                </a:extLst>
              </a:tr>
              <a:tr h="168509">
                <a:tc>
                  <a:txBody>
                    <a:bodyPr/>
                    <a:lstStyle/>
                    <a:p>
                      <a:pPr>
                        <a:lnSpc>
                          <a:spcPct val="110000"/>
                        </a:lnSpc>
                        <a:spcAft>
                          <a:spcPts val="0"/>
                        </a:spcAft>
                      </a:pPr>
                      <a:r>
                        <a:rPr lang="zh-CN" sz="1200">
                          <a:effectLst/>
                        </a:rPr>
                        <a:t>反馈</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1"/>
                  </a:ext>
                </a:extLst>
              </a:tr>
              <a:tr h="194378">
                <a:tc>
                  <a:txBody>
                    <a:bodyPr/>
                    <a:lstStyle/>
                    <a:p>
                      <a:pPr>
                        <a:lnSpc>
                          <a:spcPct val="110000"/>
                        </a:lnSpc>
                        <a:spcAft>
                          <a:spcPts val="0"/>
                        </a:spcAft>
                      </a:pPr>
                      <a:r>
                        <a:rPr lang="zh-CN" sz="1200">
                          <a:effectLst/>
                        </a:rPr>
                        <a:t>互动</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dirty="0">
                          <a:effectLst/>
                        </a:rPr>
                        <a:t> </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2"/>
                  </a:ext>
                </a:extLst>
              </a:tr>
              <a:tr h="360724">
                <a:tc>
                  <a:txBody>
                    <a:bodyPr/>
                    <a:lstStyle/>
                    <a:p>
                      <a:pPr>
                        <a:lnSpc>
                          <a:spcPct val="110000"/>
                        </a:lnSpc>
                        <a:spcAft>
                          <a:spcPts val="0"/>
                        </a:spcAft>
                      </a:pPr>
                      <a:r>
                        <a:rPr lang="zh-CN" sz="1200">
                          <a:effectLst/>
                        </a:rPr>
                        <a:t>　学习者与内容</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3"/>
                  </a:ext>
                </a:extLst>
              </a:tr>
              <a:tr h="552940">
                <a:tc>
                  <a:txBody>
                    <a:bodyPr/>
                    <a:lstStyle/>
                    <a:p>
                      <a:pPr>
                        <a:lnSpc>
                          <a:spcPct val="110000"/>
                        </a:lnSpc>
                        <a:spcAft>
                          <a:spcPts val="0"/>
                        </a:spcAft>
                      </a:pPr>
                      <a:r>
                        <a:rPr lang="zh-CN" sz="1200">
                          <a:effectLst/>
                        </a:rPr>
                        <a:t>　学习者与</a:t>
                      </a:r>
                    </a:p>
                    <a:p>
                      <a:pPr>
                        <a:lnSpc>
                          <a:spcPct val="110000"/>
                        </a:lnSpc>
                        <a:spcAft>
                          <a:spcPts val="0"/>
                        </a:spcAft>
                      </a:pPr>
                      <a:r>
                        <a:rPr lang="zh-CN" sz="1200">
                          <a:effectLst/>
                        </a:rPr>
                        <a:t>　指导者</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低</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4"/>
                  </a:ext>
                </a:extLst>
              </a:tr>
              <a:tr h="360724">
                <a:tc>
                  <a:txBody>
                    <a:bodyPr/>
                    <a:lstStyle/>
                    <a:p>
                      <a:pPr>
                        <a:lnSpc>
                          <a:spcPct val="110000"/>
                        </a:lnSpc>
                        <a:spcAft>
                          <a:spcPts val="0"/>
                        </a:spcAft>
                      </a:pPr>
                      <a:r>
                        <a:rPr lang="zh-CN" sz="1200">
                          <a:effectLst/>
                        </a:rPr>
                        <a:t>　学习者</a:t>
                      </a:r>
                    </a:p>
                    <a:p>
                      <a:pPr>
                        <a:lnSpc>
                          <a:spcPct val="110000"/>
                        </a:lnSpc>
                        <a:spcAft>
                          <a:spcPts val="0"/>
                        </a:spcAft>
                      </a:pPr>
                      <a:r>
                        <a:rPr lang="zh-CN" sz="1200">
                          <a:effectLst/>
                        </a:rPr>
                        <a:t>　之间</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5"/>
                  </a:ext>
                </a:extLst>
              </a:tr>
              <a:tr h="168509">
                <a:tc>
                  <a:txBody>
                    <a:bodyPr/>
                    <a:lstStyle/>
                    <a:p>
                      <a:pPr>
                        <a:lnSpc>
                          <a:spcPct val="110000"/>
                        </a:lnSpc>
                        <a:spcAft>
                          <a:spcPts val="0"/>
                        </a:spcAft>
                      </a:pPr>
                      <a:r>
                        <a:rPr lang="zh-CN" sz="1200">
                          <a:effectLst/>
                        </a:rPr>
                        <a:t>培训转化</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中等</a:t>
                      </a:r>
                      <a:endParaRPr lang="zh-CN" sz="1200" dirty="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6"/>
                  </a:ext>
                </a:extLst>
              </a:tr>
              <a:tr h="194378">
                <a:tc>
                  <a:txBody>
                    <a:bodyPr/>
                    <a:lstStyle/>
                    <a:p>
                      <a:pPr>
                        <a:lnSpc>
                          <a:spcPct val="110000"/>
                        </a:lnSpc>
                        <a:spcAft>
                          <a:spcPts val="0"/>
                        </a:spcAft>
                      </a:pPr>
                      <a:r>
                        <a:rPr lang="zh-CN" sz="1200">
                          <a:effectLst/>
                        </a:rPr>
                        <a:t>成本</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 </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dirty="0">
                          <a:effectLst/>
                        </a:rPr>
                        <a:t> </a:t>
                      </a:r>
                      <a:endParaRPr lang="zh-CN" sz="12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7"/>
                  </a:ext>
                </a:extLst>
              </a:tr>
              <a:tr h="168509">
                <a:tc>
                  <a:txBody>
                    <a:bodyPr/>
                    <a:lstStyle/>
                    <a:p>
                      <a:pPr>
                        <a:lnSpc>
                          <a:spcPct val="110000"/>
                        </a:lnSpc>
                        <a:spcAft>
                          <a:spcPts val="0"/>
                        </a:spcAft>
                      </a:pPr>
                      <a:r>
                        <a:rPr lang="zh-CN" sz="1200">
                          <a:effectLst/>
                        </a:rPr>
                        <a:t>开发成本</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中等</a:t>
                      </a:r>
                      <a:endParaRPr lang="zh-CN" sz="12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8"/>
                  </a:ext>
                </a:extLst>
              </a:tr>
              <a:tr h="168509">
                <a:tc>
                  <a:txBody>
                    <a:bodyPr/>
                    <a:lstStyle/>
                    <a:p>
                      <a:pPr>
                        <a:lnSpc>
                          <a:spcPct val="110000"/>
                        </a:lnSpc>
                        <a:spcAft>
                          <a:spcPts val="0"/>
                        </a:spcAft>
                      </a:pPr>
                      <a:r>
                        <a:rPr lang="zh-CN" sz="1200">
                          <a:effectLst/>
                        </a:rPr>
                        <a:t>管理成本</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低</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dirty="0">
                          <a:effectLst/>
                        </a:rPr>
                        <a:t>中等</a:t>
                      </a:r>
                      <a:endParaRPr lang="zh-CN" sz="12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19"/>
                  </a:ext>
                </a:extLst>
              </a:tr>
              <a:tr h="187250">
                <a:tc>
                  <a:txBody>
                    <a:bodyPr/>
                    <a:lstStyle/>
                    <a:p>
                      <a:pPr>
                        <a:lnSpc>
                          <a:spcPct val="110000"/>
                        </a:lnSpc>
                        <a:spcAft>
                          <a:spcPts val="0"/>
                        </a:spcAft>
                      </a:pPr>
                      <a:r>
                        <a:rPr lang="zh-CN" sz="1200">
                          <a:effectLst/>
                        </a:rPr>
                        <a:t>有效性</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中等</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zh-CN" sz="1200">
                          <a:effectLst/>
                        </a:rPr>
                        <a:t>高</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a:effectLst/>
                        </a:rPr>
                        <a:t>?</a:t>
                      </a:r>
                      <a:endParaRPr lang="zh-CN" sz="1200">
                        <a:solidFill>
                          <a:srgbClr val="000000"/>
                        </a:solidFill>
                        <a:effectLst/>
                        <a:latin typeface="+mn-ea"/>
                        <a:ea typeface="+mn-ea"/>
                        <a:cs typeface="Times New Roman" panose="02020603050405020304"/>
                      </a:endParaRPr>
                    </a:p>
                  </a:txBody>
                  <a:tcPr marL="0" marR="0" marT="0" marB="0" anchor="ctr"/>
                </a:tc>
                <a:tc>
                  <a:txBody>
                    <a:bodyPr/>
                    <a:lstStyle/>
                    <a:p>
                      <a:pPr algn="ctr">
                        <a:lnSpc>
                          <a:spcPct val="110000"/>
                        </a:lnSpc>
                        <a:spcAft>
                          <a:spcPts val="0"/>
                        </a:spcAft>
                      </a:pPr>
                      <a:r>
                        <a:rPr lang="en-US" sz="1200" dirty="0">
                          <a:effectLst/>
                        </a:rPr>
                        <a:t>?</a:t>
                      </a:r>
                      <a:endParaRPr lang="zh-CN" sz="1200" dirty="0">
                        <a:solidFill>
                          <a:srgbClr val="000000"/>
                        </a:solidFill>
                        <a:effectLst/>
                        <a:latin typeface="+mn-ea"/>
                        <a:ea typeface="+mn-ea"/>
                        <a:cs typeface="Times New Roman" panose="02020603050405020304"/>
                      </a:endParaRPr>
                    </a:p>
                  </a:txBody>
                  <a:tcPr marL="0" marR="0" marT="0" marB="0" anchor="ctr"/>
                </a:tc>
                <a:extLst>
                  <a:ext uri="{0D108BD9-81ED-4DB2-BD59-A6C34878D82A}">
                    <a16:rowId xmlns:a16="http://schemas.microsoft.com/office/drawing/2014/main" val="10020"/>
                  </a:ext>
                </a:extLst>
              </a:tr>
            </a:tbl>
          </a:graphicData>
        </a:graphic>
      </p:graphicFrame>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20967"/>
            <a:ext cx="8229600" cy="1143000"/>
          </a:xfrm>
        </p:spPr>
        <p:txBody>
          <a:bodyPr>
            <a:normAutofit/>
          </a:bodyPr>
          <a:lstStyle/>
          <a:p>
            <a:r>
              <a:rPr lang="zh-CN" altLang="zh-CN" b="1" dirty="0">
                <a:latin typeface="华文新魏" panose="02010800040101010101" pitchFamily="2" charset="-122"/>
                <a:ea typeface="华文新魏" panose="02010800040101010101" pitchFamily="2" charset="-122"/>
              </a:rPr>
              <a:t>新技术培训方法的选择</a:t>
            </a:r>
          </a:p>
        </p:txBody>
      </p:sp>
      <p:sp>
        <p:nvSpPr>
          <p:cNvPr id="64514" name="Content Placeholder 2"/>
          <p:cNvSpPr>
            <a:spLocks noGrp="1"/>
          </p:cNvSpPr>
          <p:nvPr>
            <p:ph idx="4294967295"/>
          </p:nvPr>
        </p:nvSpPr>
        <p:spPr>
          <a:xfrm>
            <a:off x="709295" y="1259205"/>
            <a:ext cx="8368030" cy="4924425"/>
          </a:xfrm>
        </p:spPr>
        <p:txBody>
          <a:bodyPr/>
          <a:lstStyle/>
          <a:p>
            <a:pPr marL="354330" indent="-354330">
              <a:lnSpc>
                <a:spcPct val="120000"/>
              </a:lnSpc>
              <a:buFont typeface="Wingdings" panose="05000000000000000000" charset="0"/>
              <a:buChar char="l"/>
            </a:pPr>
            <a:r>
              <a:rPr lang="zh-CN" altLang="zh-CN" sz="2800" dirty="0">
                <a:latin typeface="+mn-ea"/>
              </a:rPr>
              <a:t>这些方法的优势在于</a:t>
            </a:r>
            <a:r>
              <a:rPr lang="en-US" altLang="zh-CN" sz="2800" dirty="0">
                <a:latin typeface="+mn-ea"/>
              </a:rPr>
              <a:t>：</a:t>
            </a:r>
          </a:p>
          <a:p>
            <a:pPr marL="777240" lvl="1" indent="-457200">
              <a:lnSpc>
                <a:spcPct val="120000"/>
              </a:lnSpc>
              <a:buFont typeface="Wingdings" panose="05000000000000000000" charset="0"/>
              <a:buChar char="l"/>
            </a:pPr>
            <a:r>
              <a:rPr lang="zh-CN" altLang="zh-CN" sz="2800" dirty="0">
                <a:latin typeface="+mn-ea"/>
              </a:rPr>
              <a:t>由于雇员可以在家或办公室接受培训</a:t>
            </a:r>
            <a:r>
              <a:rPr lang="en-US" altLang="zh-CN" sz="2800" dirty="0">
                <a:latin typeface="+mn-ea"/>
              </a:rPr>
              <a:t>，</a:t>
            </a:r>
            <a:r>
              <a:rPr lang="zh-CN" altLang="zh-CN" sz="2800" dirty="0">
                <a:latin typeface="+mn-ea"/>
              </a:rPr>
              <a:t>因而可以节省培训费用</a:t>
            </a:r>
            <a:r>
              <a:rPr lang="en-US" altLang="zh-CN" sz="2800" dirty="0">
                <a:latin typeface="+mn-ea"/>
              </a:rPr>
              <a:t>；</a:t>
            </a:r>
          </a:p>
          <a:p>
            <a:pPr marL="777240" lvl="1" indent="-457200">
              <a:lnSpc>
                <a:spcPct val="120000"/>
              </a:lnSpc>
              <a:buFont typeface="Wingdings" panose="05000000000000000000" charset="0"/>
              <a:buChar char="l"/>
            </a:pPr>
            <a:r>
              <a:rPr lang="zh-CN" altLang="zh-CN" sz="2800" dirty="0">
                <a:latin typeface="+mn-ea"/>
              </a:rPr>
              <a:t>减少培训者的数量</a:t>
            </a:r>
            <a:r>
              <a:rPr lang="en-US" altLang="zh-CN" sz="2800" dirty="0">
                <a:latin typeface="+mn-ea"/>
              </a:rPr>
              <a:t>；</a:t>
            </a:r>
          </a:p>
          <a:p>
            <a:pPr marL="777240" lvl="1" indent="-457200">
              <a:lnSpc>
                <a:spcPct val="120000"/>
              </a:lnSpc>
              <a:buFont typeface="Wingdings" panose="05000000000000000000" charset="0"/>
              <a:buChar char="l"/>
            </a:pPr>
            <a:r>
              <a:rPr lang="zh-CN" altLang="zh-CN" sz="2800" dirty="0">
                <a:latin typeface="+mn-ea"/>
              </a:rPr>
              <a:t>节省与雇员前往集中培训地相关的差旅费</a:t>
            </a:r>
            <a:r>
              <a:rPr lang="en-US" altLang="zh-CN" sz="2800" dirty="0">
                <a:latin typeface="+mn-ea"/>
              </a:rPr>
              <a:t>（</a:t>
            </a:r>
            <a:r>
              <a:rPr lang="zh-CN" altLang="zh-CN" sz="2800" dirty="0">
                <a:latin typeface="+mn-ea"/>
              </a:rPr>
              <a:t>如</a:t>
            </a:r>
            <a:r>
              <a:rPr lang="en-US" altLang="zh-CN" sz="2800" dirty="0">
                <a:latin typeface="+mn-ea"/>
              </a:rPr>
              <a:t>，</a:t>
            </a:r>
            <a:r>
              <a:rPr lang="zh-CN" altLang="zh-CN" sz="2800" dirty="0">
                <a:latin typeface="+mn-ea"/>
              </a:rPr>
              <a:t>机票费、食宿费</a:t>
            </a:r>
            <a:r>
              <a:rPr lang="en-US" altLang="zh-CN" sz="2800" dirty="0">
                <a:latin typeface="+mn-ea"/>
              </a:rPr>
              <a:t>）</a:t>
            </a:r>
            <a:r>
              <a:rPr lang="zh-CN" altLang="zh-CN" dirty="0"/>
              <a:t>。</a:t>
            </a:r>
            <a:endParaRPr lang="en-IN" sz="2200"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4">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514">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514">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4514">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4" grpId="0" build="p"/>
    </p:bldLst>
  </p:timing>
</p:sld>
</file>

<file path=ppt/slides/slide5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62242"/>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新技术培训方法的选择</a:t>
            </a:r>
            <a:endParaRPr lang="en-IN" b="1" dirty="0">
              <a:latin typeface="华文新魏" panose="02010800040101010101" pitchFamily="2" charset="-122"/>
              <a:ea typeface="华文新魏" panose="02010800040101010101" pitchFamily="2" charset="-122"/>
            </a:endParaRPr>
          </a:p>
        </p:txBody>
      </p:sp>
      <p:sp>
        <p:nvSpPr>
          <p:cNvPr id="65538" name="Content Placeholder 2"/>
          <p:cNvSpPr>
            <a:spLocks noGrp="1"/>
          </p:cNvSpPr>
          <p:nvPr>
            <p:ph idx="4294967295"/>
          </p:nvPr>
        </p:nvSpPr>
        <p:spPr>
          <a:xfrm>
            <a:off x="680720" y="1267460"/>
            <a:ext cx="8413115" cy="4924425"/>
          </a:xfrm>
        </p:spPr>
        <p:txBody>
          <a:bodyPr/>
          <a:lstStyle/>
          <a:p>
            <a:pPr>
              <a:lnSpc>
                <a:spcPct val="120000"/>
              </a:lnSpc>
              <a:buFont typeface="Wingdings" panose="05000000000000000000" charset="0"/>
              <a:buChar char="l"/>
            </a:pPr>
            <a:r>
              <a:rPr lang="zh-CN" altLang="zh-CN" sz="2800" dirty="0">
                <a:latin typeface="+mn-ea"/>
              </a:rPr>
              <a:t>管理者和培训者可以考虑使用新技术培训方法</a:t>
            </a:r>
            <a:r>
              <a:rPr lang="en-US" altLang="zh-CN" sz="2800" dirty="0">
                <a:latin typeface="+mn-ea"/>
              </a:rPr>
              <a:t>：</a:t>
            </a:r>
            <a:endParaRPr lang="zh-CN" altLang="zh-CN" sz="2800" dirty="0">
              <a:latin typeface="+mn-ea"/>
            </a:endParaRPr>
          </a:p>
          <a:p>
            <a:pPr marL="274955" lvl="1" indent="0">
              <a:lnSpc>
                <a:spcPct val="120000"/>
              </a:lnSpc>
              <a:buNone/>
            </a:pPr>
            <a:r>
              <a:rPr lang="en-US" altLang="zh-CN" sz="2600" dirty="0">
                <a:latin typeface="+mn-ea"/>
              </a:rPr>
              <a:t>1.</a:t>
            </a:r>
            <a:r>
              <a:rPr lang="zh-CN" altLang="zh-CN" sz="2600" dirty="0">
                <a:latin typeface="+mn-ea"/>
              </a:rPr>
              <a:t>有充裕的预算和资源来开发和支持新技术的购买和使用。</a:t>
            </a:r>
          </a:p>
          <a:p>
            <a:pPr marL="274955" lvl="1" indent="0">
              <a:lnSpc>
                <a:spcPct val="120000"/>
              </a:lnSpc>
              <a:buNone/>
            </a:pPr>
            <a:r>
              <a:rPr lang="en-US" altLang="zh-CN" sz="2600" dirty="0">
                <a:latin typeface="+mn-ea"/>
              </a:rPr>
              <a:t>2.</a:t>
            </a:r>
            <a:r>
              <a:rPr lang="zh-CN" altLang="zh-CN" sz="2600" dirty="0">
                <a:latin typeface="+mn-ea"/>
              </a:rPr>
              <a:t>受训者分布在不同的地区</a:t>
            </a:r>
            <a:r>
              <a:rPr lang="en-US" altLang="zh-CN" sz="2600" dirty="0">
                <a:latin typeface="+mn-ea"/>
              </a:rPr>
              <a:t>，</a:t>
            </a:r>
            <a:r>
              <a:rPr lang="zh-CN" altLang="zh-CN" sz="2600" dirty="0">
                <a:latin typeface="+mn-ea"/>
              </a:rPr>
              <a:t>培训的交通费用相当高昂。</a:t>
            </a:r>
          </a:p>
          <a:p>
            <a:pPr marL="274955" lvl="1" indent="0">
              <a:lnSpc>
                <a:spcPct val="120000"/>
              </a:lnSpc>
              <a:buNone/>
            </a:pPr>
            <a:r>
              <a:rPr lang="en-US" altLang="zh-CN" sz="2600" dirty="0">
                <a:latin typeface="+mn-ea"/>
              </a:rPr>
              <a:t>3.</a:t>
            </a:r>
            <a:r>
              <a:rPr lang="zh-CN" altLang="zh-CN" sz="2600" dirty="0">
                <a:latin typeface="+mn-ea"/>
              </a:rPr>
              <a:t>受训者乐于采用互联网、其他网络、</a:t>
            </a:r>
            <a:r>
              <a:rPr lang="en-US" altLang="zh-CN" sz="2600" dirty="0" err="1">
                <a:latin typeface="+mn-ea"/>
              </a:rPr>
              <a:t>iPad</a:t>
            </a:r>
            <a:r>
              <a:rPr lang="zh-CN" altLang="zh-CN" sz="2600" dirty="0">
                <a:latin typeface="+mn-ea"/>
              </a:rPr>
              <a:t>和智能手机等新技术。</a:t>
            </a:r>
          </a:p>
          <a:p>
            <a:pPr marL="274955" lvl="1" indent="0">
              <a:lnSpc>
                <a:spcPct val="120000"/>
              </a:lnSpc>
              <a:buNone/>
            </a:pPr>
            <a:r>
              <a:rPr lang="en-US" altLang="zh-CN" sz="2600" dirty="0">
                <a:latin typeface="+mn-ea"/>
              </a:rPr>
              <a:t>4.</a:t>
            </a:r>
            <a:r>
              <a:rPr lang="zh-CN" altLang="zh-CN" sz="2600" dirty="0">
                <a:latin typeface="+mn-ea"/>
              </a:rPr>
              <a:t>新技术的日益推广是公司的一项经营战略。新技术正被应用于产品制造或服务过程中。</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38">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5538">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5538">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5538">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553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8" grpId="0" build="p"/>
    </p:bldLst>
  </p:timing>
</p:sld>
</file>

<file path=ppt/slides/slide5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457200" y="-171767"/>
            <a:ext cx="8229600" cy="1143000"/>
          </a:xfrm>
        </p:spPr>
        <p:txBody>
          <a:bodyPr>
            <a:normAutofit/>
          </a:bodyPr>
          <a:lstStyle/>
          <a:p>
            <a:pPr fontAlgn="auto">
              <a:spcAft>
                <a:spcPts val="0"/>
              </a:spcAft>
              <a:defRPr/>
            </a:pPr>
            <a:r>
              <a:rPr lang="zh-CN" altLang="zh-CN" b="1" dirty="0">
                <a:latin typeface="华文新魏" panose="02010800040101010101" pitchFamily="2" charset="-122"/>
                <a:ea typeface="华文新魏" panose="02010800040101010101" pitchFamily="2" charset="-122"/>
              </a:rPr>
              <a:t>新技术培训方法的选择</a:t>
            </a:r>
            <a:endParaRPr lang="en-IN" b="1" dirty="0">
              <a:latin typeface="华文新魏" panose="02010800040101010101" pitchFamily="2" charset="-122"/>
              <a:ea typeface="华文新魏" panose="02010800040101010101" pitchFamily="2" charset="-122"/>
            </a:endParaRPr>
          </a:p>
        </p:txBody>
      </p:sp>
      <p:sp>
        <p:nvSpPr>
          <p:cNvPr id="66562" name="Content Placeholder 2"/>
          <p:cNvSpPr>
            <a:spLocks noGrp="1"/>
          </p:cNvSpPr>
          <p:nvPr>
            <p:ph idx="4294967295"/>
          </p:nvPr>
        </p:nvSpPr>
        <p:spPr>
          <a:xfrm>
            <a:off x="910590" y="1275715"/>
            <a:ext cx="8208645" cy="4924425"/>
          </a:xfrm>
        </p:spPr>
        <p:txBody>
          <a:bodyPr/>
          <a:lstStyle/>
          <a:p>
            <a:pPr marL="0" indent="0">
              <a:lnSpc>
                <a:spcPct val="120000"/>
              </a:lnSpc>
              <a:buNone/>
            </a:pPr>
            <a:r>
              <a:rPr lang="en-US" altLang="zh-CN" sz="2800" dirty="0">
                <a:latin typeface="+mn-ea"/>
              </a:rPr>
              <a:t>5.</a:t>
            </a:r>
            <a:r>
              <a:rPr lang="zh-CN" altLang="zh-CN" sz="2800" dirty="0">
                <a:latin typeface="+mn-ea"/>
              </a:rPr>
              <a:t>雇员的时间与培训安排发生冲突。</a:t>
            </a:r>
          </a:p>
          <a:p>
            <a:pPr marL="0" indent="0">
              <a:lnSpc>
                <a:spcPct val="120000"/>
              </a:lnSpc>
              <a:buNone/>
            </a:pPr>
            <a:r>
              <a:rPr lang="en-US" altLang="zh-CN" sz="2800" dirty="0">
                <a:latin typeface="+mn-ea"/>
              </a:rPr>
              <a:t>6.</a:t>
            </a:r>
            <a:r>
              <a:rPr lang="zh-CN" altLang="zh-CN" sz="2800" dirty="0">
                <a:latin typeface="+mn-ea"/>
              </a:rPr>
              <a:t>现有的培训方法对实践、反馈和评估的实施时间有所限制。</a:t>
            </a:r>
          </a:p>
          <a:p>
            <a:pPr marL="0" indent="0">
              <a:lnSpc>
                <a:spcPct val="120000"/>
              </a:lnSpc>
              <a:buNone/>
            </a:pPr>
            <a:r>
              <a:rPr lang="en-US" altLang="zh-CN" sz="2800" dirty="0">
                <a:latin typeface="+mn-ea"/>
              </a:rPr>
              <a:t>7.</a:t>
            </a:r>
            <a:r>
              <a:rPr lang="zh-CN" altLang="zh-CN" sz="2800" dirty="0">
                <a:latin typeface="+mn-ea"/>
              </a:rPr>
              <a:t>新技术的使用适应组织文化或商业战略。</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656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656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2"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a:extLst>
              <a:ext uri="{FF2B5EF4-FFF2-40B4-BE49-F238E27FC236}">
                <a16:creationId xmlns:a16="http://schemas.microsoft.com/office/drawing/2014/main" id="{EABF6180-AAD3-4FB2-AFD6-1BF6C37BB771}"/>
              </a:ext>
            </a:extLst>
          </p:cNvPr>
          <p:cNvSpPr>
            <a:spLocks noGrp="1" noChangeArrowheads="1"/>
          </p:cNvSpPr>
          <p:nvPr>
            <p:ph type="body" idx="1"/>
          </p:nvPr>
        </p:nvSpPr>
        <p:spPr>
          <a:xfrm>
            <a:off x="0" y="1143000"/>
            <a:ext cx="9144000" cy="5715000"/>
          </a:xfrm>
        </p:spPr>
        <p:txBody>
          <a:bodyPr/>
          <a:lstStyle/>
          <a:p>
            <a:pPr eaLnBrk="1" hangingPunct="1">
              <a:lnSpc>
                <a:spcPct val="80000"/>
              </a:lnSpc>
            </a:pPr>
            <a:r>
              <a:rPr lang="en-US" altLang="zh-CN" sz="1600"/>
              <a:t> </a:t>
            </a:r>
            <a:endParaRPr lang="en-US" altLang="zh-CN" sz="1600" b="1"/>
          </a:p>
          <a:p>
            <a:pPr eaLnBrk="1" hangingPunct="1">
              <a:lnSpc>
                <a:spcPct val="80000"/>
              </a:lnSpc>
            </a:pPr>
            <a:r>
              <a:rPr lang="zh-CN" altLang="en-US" sz="1600" b="1"/>
              <a:t>学习方式：</a:t>
            </a:r>
            <a:r>
              <a:rPr lang="zh-CN" altLang="en-US" b="1">
                <a:ea typeface="黑体" panose="02010609060101010101" pitchFamily="49" charset="-122"/>
              </a:rPr>
              <a:t>全国招生  函授学习  权威双证  国际互认</a:t>
            </a:r>
            <a:endParaRPr lang="zh-CN" altLang="en-US" sz="1600" b="1"/>
          </a:p>
          <a:p>
            <a:pPr eaLnBrk="1" hangingPunct="1">
              <a:lnSpc>
                <a:spcPct val="80000"/>
              </a:lnSpc>
            </a:pPr>
            <a:r>
              <a:rPr lang="zh-CN" altLang="en-US" sz="1600" b="1"/>
              <a:t>认证项目：注册</a:t>
            </a:r>
            <a:r>
              <a:rPr lang="en-US" altLang="zh-CN" sz="1600" b="1"/>
              <a:t> </a:t>
            </a:r>
            <a:r>
              <a:rPr lang="zh-CN" altLang="en-US" sz="1600" b="1"/>
              <a:t>职业经理、人力资源总监、品质经理、生产经理、营销策划师、物流经理、</a:t>
            </a:r>
            <a:endParaRPr lang="en-US" altLang="zh-CN" sz="1600" b="1"/>
          </a:p>
          <a:p>
            <a:pPr eaLnBrk="1" hangingPunct="1">
              <a:lnSpc>
                <a:spcPct val="80000"/>
              </a:lnSpc>
            </a:pPr>
            <a:r>
              <a:rPr lang="zh-CN" altLang="en-US" sz="1600" b="1"/>
              <a:t>          项目经理、企业管理咨询师、企业总经理、营销经理、财务总监、酒店经理、企业培训师</a:t>
            </a:r>
            <a:endParaRPr lang="en-US" altLang="zh-CN" sz="1600" b="1"/>
          </a:p>
          <a:p>
            <a:pPr eaLnBrk="1" hangingPunct="1">
              <a:lnSpc>
                <a:spcPct val="80000"/>
              </a:lnSpc>
            </a:pPr>
            <a:r>
              <a:rPr lang="zh-CN" altLang="en-US" sz="1600" b="1"/>
              <a:t>          采购经理、</a:t>
            </a:r>
            <a:r>
              <a:rPr lang="en-US" altLang="zh-CN" sz="1600" b="1"/>
              <a:t>IE</a:t>
            </a:r>
            <a:r>
              <a:rPr lang="zh-CN" altLang="en-US" sz="1600" b="1"/>
              <a:t>工业工程师、医院管理、行政总监、市场总监、工厂管理、服装企业管理、</a:t>
            </a:r>
            <a:endParaRPr lang="en-US" altLang="zh-CN" sz="1600" b="1"/>
          </a:p>
          <a:p>
            <a:pPr eaLnBrk="1" hangingPunct="1">
              <a:lnSpc>
                <a:spcPct val="80000"/>
              </a:lnSpc>
            </a:pPr>
            <a:r>
              <a:rPr lang="zh-CN" altLang="en-US" sz="1600" b="1"/>
              <a:t>          六西格玛管理师、车间主管、经济管理师、生产运营管理师、微营销师</a:t>
            </a:r>
            <a:r>
              <a:rPr lang="en-US" altLang="zh-CN" sz="1600" b="1"/>
              <a:t>MBA</a:t>
            </a:r>
            <a:r>
              <a:rPr lang="zh-CN" altLang="en-US" sz="1600" b="1"/>
              <a:t>等高级认证。</a:t>
            </a:r>
          </a:p>
          <a:p>
            <a:pPr eaLnBrk="1" hangingPunct="1">
              <a:lnSpc>
                <a:spcPct val="80000"/>
              </a:lnSpc>
            </a:pPr>
            <a:endParaRPr lang="zh-CN" altLang="en-US" sz="1600" b="1"/>
          </a:p>
          <a:p>
            <a:pPr eaLnBrk="1" hangingPunct="1">
              <a:lnSpc>
                <a:spcPct val="80000"/>
              </a:lnSpc>
            </a:pPr>
            <a:r>
              <a:rPr lang="zh-CN" altLang="en-US" sz="1600" b="1"/>
              <a:t>颁发双证：经理资格证</a:t>
            </a:r>
            <a:r>
              <a:rPr lang="en-US" altLang="zh-CN" sz="1600" b="1"/>
              <a:t>+MBA</a:t>
            </a:r>
            <a:r>
              <a:rPr lang="zh-CN" altLang="en-US" sz="1600" b="1"/>
              <a:t>研修证</a:t>
            </a:r>
            <a:r>
              <a:rPr lang="en-US" altLang="zh-CN" sz="1600" b="1"/>
              <a:t>+</a:t>
            </a:r>
            <a:r>
              <a:rPr lang="zh-CN" altLang="en-US" sz="1600" b="1"/>
              <a:t>全套学籍档案</a:t>
            </a:r>
          </a:p>
          <a:p>
            <a:pPr eaLnBrk="1" hangingPunct="1">
              <a:lnSpc>
                <a:spcPct val="80000"/>
              </a:lnSpc>
            </a:pPr>
            <a:endParaRPr lang="zh-CN" altLang="en-US" sz="1600" b="1"/>
          </a:p>
          <a:p>
            <a:pPr eaLnBrk="1" hangingPunct="1">
              <a:lnSpc>
                <a:spcPct val="80000"/>
              </a:lnSpc>
            </a:pPr>
            <a:r>
              <a:rPr lang="zh-CN" altLang="en-US" sz="1600" b="1"/>
              <a:t>收费标准  ：</a:t>
            </a:r>
            <a:r>
              <a:rPr lang="zh-CN" altLang="en-US" sz="2400" b="1"/>
              <a:t>仅收取</a:t>
            </a:r>
            <a:r>
              <a:rPr lang="en-US" altLang="zh-CN" sz="2400" b="1"/>
              <a:t>1280</a:t>
            </a:r>
            <a:r>
              <a:rPr lang="zh-CN" altLang="en-US" sz="2400" b="1"/>
              <a:t>元</a:t>
            </a:r>
            <a:r>
              <a:rPr lang="zh-CN" altLang="en-US" sz="1600" b="1"/>
              <a:t>       招生网址： </a:t>
            </a:r>
            <a:r>
              <a:rPr lang="en-US" altLang="zh-CN" b="1">
                <a:hlinkClick r:id="rId2"/>
              </a:rPr>
              <a:t>www.mhjy.net</a:t>
            </a:r>
            <a:endParaRPr lang="en-US" altLang="zh-CN" b="1"/>
          </a:p>
          <a:p>
            <a:pPr eaLnBrk="1" hangingPunct="1">
              <a:lnSpc>
                <a:spcPct val="80000"/>
              </a:lnSpc>
              <a:buFontTx/>
              <a:buNone/>
            </a:pPr>
            <a:r>
              <a:rPr lang="en-US" altLang="zh-CN" b="1"/>
              <a:t>    </a:t>
            </a:r>
            <a:r>
              <a:rPr lang="zh-CN" altLang="en-US" sz="1600" b="1"/>
              <a:t>报名电话：</a:t>
            </a:r>
            <a:r>
              <a:rPr lang="en-US" altLang="zh-CN" sz="1600" b="1"/>
              <a:t>13684609885    0451—88342620  </a:t>
            </a:r>
          </a:p>
          <a:p>
            <a:pPr eaLnBrk="1" hangingPunct="1">
              <a:lnSpc>
                <a:spcPct val="80000"/>
              </a:lnSpc>
              <a:buFontTx/>
              <a:buNone/>
            </a:pPr>
            <a:r>
              <a:rPr lang="en-US" altLang="zh-CN" sz="1600" b="1"/>
              <a:t>        </a:t>
            </a:r>
            <a:r>
              <a:rPr lang="zh-CN" altLang="en-US" sz="1600" b="1"/>
              <a:t>咨询邮箱：</a:t>
            </a:r>
            <a:r>
              <a:rPr lang="en-US" altLang="zh-CN" sz="1600" b="1">
                <a:hlinkClick r:id="rId3"/>
              </a:rPr>
              <a:t>xchy007@163.com</a:t>
            </a:r>
            <a:r>
              <a:rPr lang="en-US" altLang="zh-CN" sz="1600" b="1"/>
              <a:t>   </a:t>
            </a:r>
            <a:r>
              <a:rPr lang="zh-CN" altLang="en-US" sz="1600" b="1"/>
              <a:t>咨询教师</a:t>
            </a:r>
            <a:r>
              <a:rPr lang="en-US" altLang="zh-CN" sz="1600" b="1"/>
              <a:t>: </a:t>
            </a:r>
            <a:r>
              <a:rPr lang="zh-CN" altLang="en-US" sz="1600" b="1"/>
              <a:t>王海涛 </a:t>
            </a:r>
          </a:p>
          <a:p>
            <a:pPr eaLnBrk="1" hangingPunct="1">
              <a:lnSpc>
                <a:spcPct val="80000"/>
              </a:lnSpc>
            </a:pPr>
            <a:r>
              <a:rPr lang="en-US" altLang="zh-CN" sz="1600" b="1"/>
              <a:t> </a:t>
            </a:r>
            <a:endParaRPr lang="zh-CN" altLang="en-US" sz="1600" b="1"/>
          </a:p>
          <a:p>
            <a:pPr eaLnBrk="1" hangingPunct="1">
              <a:lnSpc>
                <a:spcPct val="80000"/>
              </a:lnSpc>
            </a:pPr>
            <a:endParaRPr lang="zh-CN" altLang="en-US" sz="1600" b="1"/>
          </a:p>
          <a:p>
            <a:pPr algn="r" eaLnBrk="1" hangingPunct="1">
              <a:lnSpc>
                <a:spcPct val="80000"/>
              </a:lnSpc>
              <a:buFontTx/>
              <a:buNone/>
            </a:pPr>
            <a:r>
              <a:rPr lang="zh-CN" altLang="en-US" sz="1800" b="1"/>
              <a:t>颁证单位：中国经济管理大学</a:t>
            </a:r>
          </a:p>
          <a:p>
            <a:pPr algn="r" eaLnBrk="1" hangingPunct="1">
              <a:lnSpc>
                <a:spcPct val="80000"/>
              </a:lnSpc>
            </a:pPr>
            <a:r>
              <a:rPr lang="zh-CN" altLang="en-US" sz="1800" b="1"/>
              <a:t>主办单位：哈尔滨美华企业管理有限公司</a:t>
            </a:r>
            <a:endParaRPr lang="en-US" altLang="zh-CN" sz="1800" b="1"/>
          </a:p>
        </p:txBody>
      </p:sp>
      <p:sp>
        <p:nvSpPr>
          <p:cNvPr id="2051" name="WordArt 4">
            <a:extLst>
              <a:ext uri="{FF2B5EF4-FFF2-40B4-BE49-F238E27FC236}">
                <a16:creationId xmlns:a16="http://schemas.microsoft.com/office/drawing/2014/main" id="{94F18F34-3DDC-4E70-BF00-F73AF6363401}"/>
              </a:ext>
            </a:extLst>
          </p:cNvPr>
          <p:cNvSpPr>
            <a:spLocks noChangeArrowheads="1" noChangeShapeType="1" noTextEdit="1"/>
          </p:cNvSpPr>
          <p:nvPr/>
        </p:nvSpPr>
        <p:spPr bwMode="auto">
          <a:xfrm flipH="1">
            <a:off x="10548938" y="5373688"/>
            <a:ext cx="215900" cy="412750"/>
          </a:xfrm>
          <a:prstGeom prst="rect">
            <a:avLst/>
          </a:prstGeom>
        </p:spPr>
        <p:txBody>
          <a:bodyPr wrap="none" fromWordArt="1">
            <a:prstTxWarp prst="textSlantUp">
              <a:avLst>
                <a:gd name="adj" fmla="val 32056"/>
              </a:avLst>
            </a:prstTxWarp>
          </a:bodyPr>
          <a:lstStyle/>
          <a:p>
            <a:pPr algn="ctr"/>
            <a:endParaRPr lang="zh-CN" altLang="en-US" kern="10">
              <a:ln w="9525">
                <a:solidFill>
                  <a:srgbClr val="FF0000"/>
                </a:solidFill>
                <a:round/>
                <a:headEnd/>
                <a:tailEnd/>
              </a:ln>
              <a:solidFill>
                <a:srgbClr val="FF0000"/>
              </a:solidFill>
              <a:effectLst>
                <a:outerShdw dist="53882" dir="2700000" algn="ctr" rotWithShape="0">
                  <a:srgbClr val="9999FF">
                    <a:alpha val="79999"/>
                  </a:srgbClr>
                </a:outerShdw>
              </a:effectLst>
              <a:latin typeface="华文新魏" panose="02010800040101010101" pitchFamily="2" charset="-122"/>
              <a:ea typeface="华文新魏" panose="02010800040101010101" pitchFamily="2" charset="-122"/>
            </a:endParaRPr>
          </a:p>
        </p:txBody>
      </p:sp>
      <p:sp>
        <p:nvSpPr>
          <p:cNvPr id="2052" name="Rectangle 7">
            <a:extLst>
              <a:ext uri="{FF2B5EF4-FFF2-40B4-BE49-F238E27FC236}">
                <a16:creationId xmlns:a16="http://schemas.microsoft.com/office/drawing/2014/main" id="{05C06C78-B3C1-4F46-8E71-49A763C4469A}"/>
              </a:ext>
            </a:extLst>
          </p:cNvPr>
          <p:cNvSpPr>
            <a:spLocks noGrp="1" noChangeArrowheads="1"/>
          </p:cNvSpPr>
          <p:nvPr>
            <p:ph type="title"/>
          </p:nvPr>
        </p:nvSpPr>
        <p:spPr/>
        <p:txBody>
          <a:bodyPr/>
          <a:lstStyle/>
          <a:p>
            <a:pPr eaLnBrk="1" hangingPunct="1"/>
            <a:br>
              <a:rPr lang="en-US" altLang="zh-CN" sz="4000">
                <a:solidFill>
                  <a:srgbClr val="FF0000"/>
                </a:solidFill>
              </a:rPr>
            </a:br>
            <a:endParaRPr lang="en-US" altLang="zh-CN" sz="4000">
              <a:solidFill>
                <a:srgbClr val="FF0000"/>
              </a:solidFill>
            </a:endParaRPr>
          </a:p>
        </p:txBody>
      </p:sp>
      <p:sp>
        <p:nvSpPr>
          <p:cNvPr id="3080" name="WordArt 8">
            <a:extLst>
              <a:ext uri="{FF2B5EF4-FFF2-40B4-BE49-F238E27FC236}">
                <a16:creationId xmlns:a16="http://schemas.microsoft.com/office/drawing/2014/main" id="{D92F4C35-434A-4A6E-AE8D-77F0E23340E2}"/>
              </a:ext>
            </a:extLst>
          </p:cNvPr>
          <p:cNvSpPr>
            <a:spLocks noChangeArrowheads="1" noChangeShapeType="1" noTextEdit="1"/>
          </p:cNvSpPr>
          <p:nvPr/>
        </p:nvSpPr>
        <p:spPr bwMode="auto">
          <a:xfrm>
            <a:off x="395288" y="357166"/>
            <a:ext cx="8105802" cy="1000132"/>
          </a:xfrm>
          <a:prstGeom prst="rect">
            <a:avLst/>
          </a:prstGeom>
        </p:spPr>
        <p:txBody>
          <a:bodyPr wrap="none" fromWordArt="1">
            <a:prstTxWarp prst="textPlain">
              <a:avLst>
                <a:gd name="adj" fmla="val 50000"/>
              </a:avLst>
            </a:prstTxWarp>
          </a:bodyPr>
          <a:lstStyle/>
          <a:p>
            <a:pPr algn="ctr">
              <a:defRPr/>
            </a:pPr>
            <a:r>
              <a:rPr lang="zh-CN" altLang="en-US" sz="3600" b="1" kern="10" dirty="0">
                <a:ln w="9525">
                  <a:solidFill>
                    <a:srgbClr val="FF0000"/>
                  </a:solidFill>
                  <a:round/>
                  <a:headEnd/>
                  <a:tailEnd/>
                </a:ln>
                <a:solidFill>
                  <a:srgbClr val="FF0000"/>
                </a:solidFill>
                <a:latin typeface="黑体"/>
                <a:ea typeface="黑体"/>
              </a:rPr>
              <a:t>全国迷你型</a:t>
            </a:r>
            <a:r>
              <a:rPr lang="en-US" altLang="zh-CN" sz="3600" b="1" kern="10" dirty="0">
                <a:ln w="9525">
                  <a:solidFill>
                    <a:srgbClr val="FF0000"/>
                  </a:solidFill>
                  <a:round/>
                  <a:headEnd/>
                  <a:tailEnd/>
                </a:ln>
                <a:solidFill>
                  <a:srgbClr val="FF0000"/>
                </a:solidFill>
                <a:latin typeface="黑体"/>
                <a:ea typeface="黑体"/>
              </a:rPr>
              <a:t>MBA</a:t>
            </a:r>
            <a:r>
              <a:rPr lang="zh-CN" altLang="en-US" sz="3600" b="1" kern="10" dirty="0">
                <a:ln w="9525">
                  <a:solidFill>
                    <a:srgbClr val="FF0000"/>
                  </a:solidFill>
                  <a:round/>
                  <a:headEnd/>
                  <a:tailEnd/>
                </a:ln>
                <a:solidFill>
                  <a:srgbClr val="FF0000"/>
                </a:solidFill>
                <a:latin typeface="黑体"/>
                <a:ea typeface="黑体"/>
              </a:rPr>
              <a:t>职业经理双证班</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txDef>
      <a:spPr>
        <a:noFill/>
        <a:ln w="9525">
          <a:noFill/>
          <a:miter lim="800000"/>
        </a:ln>
      </a:spPr>
      <a:bodyPr/>
      <a:lstStyle>
        <a:defPPr marL="457200">
          <a:lnSpc>
            <a:spcPct val="120000"/>
          </a:lnSpc>
          <a:buClr>
            <a:schemeClr val="bg2">
              <a:lumMod val="50000"/>
            </a:schemeClr>
          </a:buClr>
          <a:buSzPct val="80000"/>
          <a:buFont typeface="Wingdings" panose="05000000000000000000" pitchFamily="2" charset="2"/>
          <a:buChar char="l"/>
          <a:defRPr lang="zh-CN" altLang="en-US" sz="2800" dirty="0" smtClean="0">
            <a:latin typeface="+mn-ea"/>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Equity</Template>
  <TotalTime>0</TotalTime>
  <Words>5058</Words>
  <Application>Microsoft Office PowerPoint</Application>
  <PresentationFormat>全屏显示(4:3)</PresentationFormat>
  <Paragraphs>606</Paragraphs>
  <Slides>58</Slides>
  <Notes>0</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58</vt:i4>
      </vt:variant>
    </vt:vector>
  </HeadingPairs>
  <TitlesOfParts>
    <vt:vector size="71" baseType="lpstr">
      <vt:lpstr>MS PGothic</vt:lpstr>
      <vt:lpstr>黑体</vt:lpstr>
      <vt:lpstr>华文新魏</vt:lpstr>
      <vt:lpstr>宋体</vt:lpstr>
      <vt:lpstr>幼圆</vt:lpstr>
      <vt:lpstr>Arial</vt:lpstr>
      <vt:lpstr>Calibri</vt:lpstr>
      <vt:lpstr>Franklin Gothic Book</vt:lpstr>
      <vt:lpstr>Perpetua</vt:lpstr>
      <vt:lpstr>Times New Roman</vt:lpstr>
      <vt:lpstr>Wingdings</vt:lpstr>
      <vt:lpstr>Wingdings 2</vt:lpstr>
      <vt:lpstr>Equity</vt:lpstr>
      <vt:lpstr>  </vt:lpstr>
      <vt:lpstr> </vt:lpstr>
      <vt:lpstr>学习目标</vt:lpstr>
      <vt:lpstr>学习目标</vt:lpstr>
      <vt:lpstr>新技术对培训和学习的影响</vt:lpstr>
      <vt:lpstr>表8—2培训中用到的新技术</vt:lpstr>
      <vt:lpstr>续前表</vt:lpstr>
      <vt:lpstr>新技术带来如下好处</vt:lpstr>
      <vt:lpstr>新技术带来如下好处</vt:lpstr>
      <vt:lpstr>技术与合作</vt:lpstr>
      <vt:lpstr>技术与合作</vt:lpstr>
      <vt:lpstr>图8—2　学习环境的类型</vt:lpstr>
      <vt:lpstr>基于计算机的培训、在线学习、基于网络的培训和网络学习</vt:lpstr>
      <vt:lpstr>图8—3　在线学习的特征</vt:lpstr>
      <vt:lpstr>表8—3在线学习的优点</vt:lpstr>
      <vt:lpstr>表8—4 关于学习有效性的研究成果</vt:lpstr>
      <vt:lpstr>PowerPoint 演示文稿</vt:lpstr>
      <vt:lpstr>PowerPoint 演示文稿</vt:lpstr>
      <vt:lpstr>开展有效的在线学习</vt:lpstr>
      <vt:lpstr>表8—6创造积极的学习体验的原则</vt:lpstr>
      <vt:lpstr> </vt:lpstr>
      <vt:lpstr>开展有效的在线学习</vt:lpstr>
      <vt:lpstr>为在线学习提供时间和空间</vt:lpstr>
      <vt:lpstr>协作和连接的技术</vt:lpstr>
      <vt:lpstr>社交媒体：维基、博客、微博和社交网络</vt:lpstr>
      <vt:lpstr>社交媒体：维基、博客、微博和社交网络</vt:lpstr>
      <vt:lpstr>社交媒体：博客</vt:lpstr>
      <vt:lpstr>社交媒体：维基和微博</vt:lpstr>
      <vt:lpstr>表8—7决定在培训和学习中使用社交媒体需要考虑的因素</vt:lpstr>
      <vt:lpstr>集成学习</vt:lpstr>
      <vt:lpstr>表8—8仿真模拟的类型</vt:lpstr>
      <vt:lpstr>仿真模拟和游戏</vt:lpstr>
      <vt:lpstr>仿真模拟和游戏</vt:lpstr>
      <vt:lpstr>虚拟现实</vt:lpstr>
      <vt:lpstr>虚拟世界</vt:lpstr>
      <vt:lpstr>移动技术</vt:lpstr>
      <vt:lpstr>移动学习</vt:lpstr>
      <vt:lpstr>智能指导系统</vt:lpstr>
      <vt:lpstr>智能指导系统</vt:lpstr>
      <vt:lpstr>图8—4　智能指导系统的构成</vt:lpstr>
      <vt:lpstr>远程学习</vt:lpstr>
      <vt:lpstr>远程学习</vt:lpstr>
      <vt:lpstr>远程学习</vt:lpstr>
      <vt:lpstr>表8—9对培训支持技术需求最迫切的情形</vt:lpstr>
      <vt:lpstr>培训支持技术</vt:lpstr>
      <vt:lpstr> </vt:lpstr>
      <vt:lpstr>培训支持技术</vt:lpstr>
      <vt:lpstr>培训支持技术</vt:lpstr>
      <vt:lpstr>学习管理系统：培训传递、支持和管理系统</vt:lpstr>
      <vt:lpstr>表8—10学习管理系统的特征</vt:lpstr>
      <vt:lpstr>为什么要开发学习管理系统?</vt:lpstr>
      <vt:lpstr>为什么要开发学习管理系统?</vt:lpstr>
      <vt:lpstr>开发学习管理系统</vt:lpstr>
      <vt:lpstr>表8—11新技术培训方法的比较</vt:lpstr>
      <vt:lpstr>新技术培训方法的选择</vt:lpstr>
      <vt:lpstr>新技术培训方法的选择</vt:lpstr>
      <vt:lpstr>新技术培训方法的选择</vt:lpstr>
      <vt:lpst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Jagruti Gadekar</dc:creator>
  <cp:lastModifiedBy>传有 徐</cp:lastModifiedBy>
  <cp:revision>60</cp:revision>
  <dcterms:created xsi:type="dcterms:W3CDTF">2012-08-08T08:52:00Z</dcterms:created>
  <dcterms:modified xsi:type="dcterms:W3CDTF">2019-03-15T04:36:20Z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2052-10.1.0.6207</vt:lpwstr>
  </property>
</Properties>
</file>