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3">
  <p:sldMasterIdLst>
    <p:sldMasterId id="2147483648" r:id="rId1"/>
  </p:sldMasterIdLst>
  <p:notesMasterIdLst>
    <p:notesMasterId r:id="rId24"/>
  </p:notesMasterIdLst>
  <p:handoutMasterIdLst>
    <p:handoutMasterId r:id="rId25"/>
  </p:handoutMasterIdLst>
  <p:sldIdLst>
    <p:sldId id="292" r:id="rId2"/>
    <p:sldId id="293" r:id="rId3"/>
    <p:sldId id="257" r:id="rId4"/>
    <p:sldId id="258" r:id="rId5"/>
    <p:sldId id="275" r:id="rId6"/>
    <p:sldId id="260" r:id="rId7"/>
    <p:sldId id="261" r:id="rId8"/>
    <p:sldId id="262" r:id="rId9"/>
    <p:sldId id="276" r:id="rId10"/>
    <p:sldId id="264" r:id="rId11"/>
    <p:sldId id="294" r:id="rId12"/>
    <p:sldId id="265" r:id="rId13"/>
    <p:sldId id="266" r:id="rId14"/>
    <p:sldId id="267" r:id="rId15"/>
    <p:sldId id="268" r:id="rId16"/>
    <p:sldId id="269" r:id="rId17"/>
    <p:sldId id="270" r:id="rId18"/>
    <p:sldId id="271" r:id="rId19"/>
    <p:sldId id="272" r:id="rId20"/>
    <p:sldId id="295" r:id="rId21"/>
    <p:sldId id="278" r:id="rId22"/>
    <p:sldId id="296"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9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主题样式 1 - 强调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74C1A8A3-306A-4EB7-A6B1-4F7E0EB9C5D6}" styleName="中度样式 3 - 强调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18" autoAdjust="0"/>
    <p:restoredTop sz="94660"/>
  </p:normalViewPr>
  <p:slideViewPr>
    <p:cSldViewPr>
      <p:cViewPr varScale="1">
        <p:scale>
          <a:sx n="85" d="100"/>
          <a:sy n="85" d="100"/>
        </p:scale>
        <p:origin x="1350" y="84"/>
      </p:cViewPr>
      <p:guideLst>
        <p:guide orient="horz" pos="2160"/>
        <p:guide pos="289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2019/3/15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2019/3/15</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a:t>Click to edit Master title style</a:t>
            </a:r>
          </a:p>
        </p:txBody>
      </p:sp>
      <p:sp>
        <p:nvSpPr>
          <p:cNvPr id="11" name="Date Placeholder 27"/>
          <p:cNvSpPr>
            <a:spLocks noGrp="1"/>
          </p:cNvSpPr>
          <p:nvPr>
            <p:ph type="dt" sz="half" idx="10"/>
          </p:nvPr>
        </p:nvSpPr>
        <p:spPr/>
        <p:txBody>
          <a:bodyPr/>
          <a:lstStyle>
            <a:lvl1pPr>
              <a:defRPr/>
            </a:lvl1pPr>
          </a:lstStyle>
          <a:p>
            <a:pPr>
              <a:defRPr/>
            </a:pPr>
            <a:fld id="{990C2E2F-CA0C-4C78-B07C-38B13A64CD83}" type="datetimeFigureOut">
              <a:rPr lang="en-IN"/>
              <a:t>15-03-2019</a:t>
            </a:fld>
            <a:endParaRPr lang="en-IN" dirty="0"/>
          </a:p>
        </p:txBody>
      </p:sp>
      <p:sp>
        <p:nvSpPr>
          <p:cNvPr id="12" name="Footer Placeholder 16"/>
          <p:cNvSpPr>
            <a:spLocks noGrp="1"/>
          </p:cNvSpPr>
          <p:nvPr>
            <p:ph type="ftr" sz="quarter" idx="11"/>
          </p:nvPr>
        </p:nvSpPr>
        <p:spPr/>
        <p:txBody>
          <a:bodyPr/>
          <a:lstStyle>
            <a:lvl1pPr>
              <a:defRPr/>
            </a:lvl1pPr>
          </a:lstStyle>
          <a:p>
            <a:pPr>
              <a:defRPr/>
            </a:pPr>
            <a:endParaRPr lang="en-IN"/>
          </a:p>
        </p:txBody>
      </p:sp>
      <p:sp>
        <p:nvSpPr>
          <p:cNvPr id="13" name="Slide Number Placeholder 28"/>
          <p:cNvSpPr>
            <a:spLocks noGrp="1"/>
          </p:cNvSpPr>
          <p:nvPr>
            <p:ph type="sldNum" sz="quarter" idx="12"/>
          </p:nvPr>
        </p:nvSpPr>
        <p:spPr/>
        <p:txBody>
          <a:bodyPr/>
          <a:lstStyle>
            <a:lvl1pPr>
              <a:defRPr sz="1400" smtClean="0">
                <a:solidFill>
                  <a:srgbClr val="FFFFFF"/>
                </a:solidFill>
              </a:defRPr>
            </a:lvl1pPr>
          </a:lstStyle>
          <a:p>
            <a:pPr>
              <a:defRPr/>
            </a:pPr>
            <a:fld id="{1DB3485B-D105-4BDB-88A2-AA39762BB91E}" type="slidenum">
              <a:rPr lang="en-IN"/>
              <a:t>‹#›</a:t>
            </a:fld>
            <a:endParaRPr lang="en-IN"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914400" y="1447800"/>
            <a:ext cx="77724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0ABC2405-5EBF-4E95-889F-4941A0580D72}" type="datetimeFigureOut">
              <a:rPr lang="en-IN"/>
              <a:t>15-03-2019</a:t>
            </a:fld>
            <a:endParaRPr lang="en-IN" dirty="0"/>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35052D98-E77B-46A2-8A5B-FB859735CCE8}" type="slidenum">
              <a:rPr lang="en-IN"/>
              <a:t>‹#›</a:t>
            </a:fld>
            <a:endParaRPr lang="en-IN"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a:t>Click to edit Master title style</a:t>
            </a:r>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9" name="Date Placeholder 3"/>
          <p:cNvSpPr>
            <a:spLocks noGrp="1"/>
          </p:cNvSpPr>
          <p:nvPr>
            <p:ph type="dt" sz="half" idx="10"/>
          </p:nvPr>
        </p:nvSpPr>
        <p:spPr/>
        <p:txBody>
          <a:bodyPr/>
          <a:lstStyle>
            <a:lvl1pPr>
              <a:defRPr/>
            </a:lvl1pPr>
          </a:lstStyle>
          <a:p>
            <a:pPr>
              <a:defRPr/>
            </a:pPr>
            <a:fld id="{80B75553-A549-478C-A38A-5CE39516A59B}" type="datetimeFigureOut">
              <a:rPr lang="en-IN"/>
              <a:t>15-03-2019</a:t>
            </a:fld>
            <a:endParaRPr lang="en-IN" dirty="0"/>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IN"/>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pPr>
              <a:defRPr/>
            </a:pPr>
            <a:fld id="{0F1DFEF9-EEB2-4A80-BD61-04B05CAE8D38}" type="slidenum">
              <a:rPr lang="en-IN"/>
              <a:t>‹#›</a:t>
            </a:fld>
            <a:endParaRPr lang="en-IN"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91440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93395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fld id="{AEDAB6C3-A118-4456-9FF3-67C40EBF0D10}" type="datetimeFigureOut">
              <a:rPr lang="en-IN"/>
              <a:t>15-03-2019</a:t>
            </a:fld>
            <a:endParaRPr lang="en-IN" dirty="0"/>
          </a:p>
        </p:txBody>
      </p:sp>
      <p:sp>
        <p:nvSpPr>
          <p:cNvPr id="6" name="Footer Placeholder 2"/>
          <p:cNvSpPr>
            <a:spLocks noGrp="1"/>
          </p:cNvSpPr>
          <p:nvPr>
            <p:ph type="ftr" sz="quarter" idx="11"/>
          </p:nvPr>
        </p:nvSpPr>
        <p:spPr/>
        <p:txBody>
          <a:bodyPr/>
          <a:lstStyle>
            <a:lvl1pPr>
              <a:defRPr/>
            </a:lvl1pPr>
          </a:lstStyle>
          <a:p>
            <a:pPr>
              <a:defRPr/>
            </a:pPr>
            <a:endParaRPr lang="en-IN"/>
          </a:p>
        </p:txBody>
      </p:sp>
      <p:sp>
        <p:nvSpPr>
          <p:cNvPr id="7" name="Slide Number Placeholder 22"/>
          <p:cNvSpPr>
            <a:spLocks noGrp="1"/>
          </p:cNvSpPr>
          <p:nvPr>
            <p:ph type="sldNum" sz="quarter" idx="12"/>
          </p:nvPr>
        </p:nvSpPr>
        <p:spPr/>
        <p:txBody>
          <a:bodyPr/>
          <a:lstStyle>
            <a:lvl1pPr>
              <a:defRPr/>
            </a:lvl1pPr>
          </a:lstStyle>
          <a:p>
            <a:pPr>
              <a:defRPr/>
            </a:pPr>
            <a:fld id="{088DEF41-B9A6-4DD8-B701-34E7F225FC3D}" type="slidenum">
              <a:rPr lang="en-IN"/>
              <a:t>‹#›</a:t>
            </a:fld>
            <a:endParaRPr lang="en-IN"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4"/>
          </p:nvPr>
        </p:nvSpPr>
        <p:spPr>
          <a:xfrm>
            <a:off x="49530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vl1pPr>
          </a:lstStyle>
          <a:p>
            <a:pPr>
              <a:defRPr/>
            </a:pPr>
            <a:fld id="{18D87CB0-A151-4E12-9C04-3695E4860107}" type="datetimeFigureOut">
              <a:rPr lang="en-IN"/>
              <a:t>15-03-2019</a:t>
            </a:fld>
            <a:endParaRPr lang="en-IN" dirty="0"/>
          </a:p>
        </p:txBody>
      </p:sp>
      <p:sp>
        <p:nvSpPr>
          <p:cNvPr id="8" name="Footer Placeholder 2"/>
          <p:cNvSpPr>
            <a:spLocks noGrp="1"/>
          </p:cNvSpPr>
          <p:nvPr>
            <p:ph type="ftr" sz="quarter" idx="11"/>
          </p:nvPr>
        </p:nvSpPr>
        <p:spPr/>
        <p:txBody>
          <a:bodyPr/>
          <a:lstStyle>
            <a:lvl1pPr>
              <a:defRPr/>
            </a:lvl1pPr>
          </a:lstStyle>
          <a:p>
            <a:pPr>
              <a:defRPr/>
            </a:pPr>
            <a:endParaRPr lang="en-IN"/>
          </a:p>
        </p:txBody>
      </p:sp>
      <p:sp>
        <p:nvSpPr>
          <p:cNvPr id="9" name="Slide Number Placeholder 22"/>
          <p:cNvSpPr>
            <a:spLocks noGrp="1"/>
          </p:cNvSpPr>
          <p:nvPr>
            <p:ph type="sldNum" sz="quarter" idx="12"/>
          </p:nvPr>
        </p:nvSpPr>
        <p:spPr/>
        <p:txBody>
          <a:bodyPr/>
          <a:lstStyle>
            <a:lvl1pPr>
              <a:defRPr/>
            </a:lvl1pPr>
          </a:lstStyle>
          <a:p>
            <a:pPr>
              <a:defRPr/>
            </a:pPr>
            <a:fld id="{5CF1C733-C5D7-48C0-982C-CA2AE29CC4FC}" type="slidenum">
              <a:rPr lang="en-IN"/>
              <a:t>‹#›</a:t>
            </a:fld>
            <a:endParaRPr lang="en-IN"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p:cNvSpPr>
            <a:spLocks noGrp="1"/>
          </p:cNvSpPr>
          <p:nvPr>
            <p:ph type="dt" sz="half" idx="10"/>
          </p:nvPr>
        </p:nvSpPr>
        <p:spPr/>
        <p:txBody>
          <a:bodyPr/>
          <a:lstStyle>
            <a:lvl1pPr>
              <a:defRPr/>
            </a:lvl1pPr>
          </a:lstStyle>
          <a:p>
            <a:pPr>
              <a:defRPr/>
            </a:pPr>
            <a:fld id="{DBFE6F56-B26C-4D17-A3C5-FF00D731DCAB}" type="datetimeFigureOut">
              <a:rPr lang="en-IN"/>
              <a:t>15-03-2019</a:t>
            </a:fld>
            <a:endParaRPr lang="en-IN" dirty="0"/>
          </a:p>
        </p:txBody>
      </p:sp>
      <p:sp>
        <p:nvSpPr>
          <p:cNvPr id="4" name="Footer Placeholder 2"/>
          <p:cNvSpPr>
            <a:spLocks noGrp="1"/>
          </p:cNvSpPr>
          <p:nvPr>
            <p:ph type="ftr" sz="quarter" idx="11"/>
          </p:nvPr>
        </p:nvSpPr>
        <p:spPr/>
        <p:txBody>
          <a:bodyPr/>
          <a:lstStyle>
            <a:lvl1pPr>
              <a:defRPr/>
            </a:lvl1pPr>
          </a:lstStyle>
          <a:p>
            <a:pPr>
              <a:defRPr/>
            </a:pPr>
            <a:endParaRPr lang="en-IN"/>
          </a:p>
        </p:txBody>
      </p:sp>
      <p:sp>
        <p:nvSpPr>
          <p:cNvPr id="5" name="Slide Number Placeholder 22"/>
          <p:cNvSpPr>
            <a:spLocks noGrp="1"/>
          </p:cNvSpPr>
          <p:nvPr>
            <p:ph type="sldNum" sz="quarter" idx="12"/>
          </p:nvPr>
        </p:nvSpPr>
        <p:spPr/>
        <p:txBody>
          <a:bodyPr/>
          <a:lstStyle>
            <a:lvl1pPr>
              <a:defRPr/>
            </a:lvl1pPr>
          </a:lstStyle>
          <a:p>
            <a:pPr>
              <a:defRPr/>
            </a:pPr>
            <a:fld id="{9CEBAD8E-B6EE-47DF-A980-EC4A0BCC97E4}" type="slidenum">
              <a:rPr lang="en-IN"/>
              <a:t>‹#›</a:t>
            </a:fld>
            <a:endParaRPr lang="en-IN"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188AAD3C-8E6E-4DD4-9D36-F8D68C5E5175}" type="datetimeFigureOut">
              <a:rPr lang="en-IN"/>
              <a:t>15-03-2019</a:t>
            </a:fld>
            <a:endParaRPr lang="en-IN" dirty="0"/>
          </a:p>
        </p:txBody>
      </p:sp>
      <p:sp>
        <p:nvSpPr>
          <p:cNvPr id="3" name="Footer Placeholder 2"/>
          <p:cNvSpPr>
            <a:spLocks noGrp="1"/>
          </p:cNvSpPr>
          <p:nvPr>
            <p:ph type="ftr" sz="quarter" idx="11"/>
          </p:nvPr>
        </p:nvSpPr>
        <p:spPr/>
        <p:txBody>
          <a:bodyPr/>
          <a:lstStyle>
            <a:lvl1pPr>
              <a:defRPr/>
            </a:lvl1pPr>
          </a:lstStyle>
          <a:p>
            <a:pPr>
              <a:defRPr/>
            </a:pPr>
            <a:endParaRPr lang="en-IN"/>
          </a:p>
        </p:txBody>
      </p:sp>
      <p:sp>
        <p:nvSpPr>
          <p:cNvPr id="4" name="Slide Number Placeholder 22"/>
          <p:cNvSpPr>
            <a:spLocks noGrp="1"/>
          </p:cNvSpPr>
          <p:nvPr>
            <p:ph type="sldNum" sz="quarter" idx="12"/>
          </p:nvPr>
        </p:nvSpPr>
        <p:spPr/>
        <p:txBody>
          <a:bodyPr/>
          <a:lstStyle>
            <a:lvl1pPr>
              <a:defRPr/>
            </a:lvl1pPr>
          </a:lstStyle>
          <a:p>
            <a:pPr>
              <a:defRPr/>
            </a:pPr>
            <a:fld id="{27921380-5B2A-46ED-8FCA-23BF8D0C6A4F}" type="slidenum">
              <a:rPr lang="en-IN"/>
              <a:t>‹#›</a:t>
            </a:fld>
            <a:endParaRPr lang="en-I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8" name="Rounded Rectangle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4"/>
          <p:cNvSpPr>
            <a:spLocks noGrp="1"/>
          </p:cNvSpPr>
          <p:nvPr>
            <p:ph type="dt" sz="half" idx="10"/>
          </p:nvPr>
        </p:nvSpPr>
        <p:spPr/>
        <p:txBody>
          <a:bodyPr/>
          <a:lstStyle>
            <a:lvl1pPr>
              <a:defRPr/>
            </a:lvl1pPr>
          </a:lstStyle>
          <a:p>
            <a:pPr>
              <a:defRPr/>
            </a:pPr>
            <a:fld id="{DB4E0E12-7FEA-4576-A244-2521AA7B4D09}" type="datetimeFigureOut">
              <a:rPr lang="en-IN"/>
              <a:t>15-03-2019</a:t>
            </a:fld>
            <a:endParaRPr lang="en-IN" dirty="0"/>
          </a:p>
        </p:txBody>
      </p:sp>
      <p:sp>
        <p:nvSpPr>
          <p:cNvPr id="10" name="Footer Placeholder 5"/>
          <p:cNvSpPr>
            <a:spLocks noGrp="1"/>
          </p:cNvSpPr>
          <p:nvPr>
            <p:ph type="ftr" sz="quarter" idx="11"/>
          </p:nvPr>
        </p:nvSpPr>
        <p:spPr/>
        <p:txBody>
          <a:bodyPr/>
          <a:lstStyle>
            <a:lvl1pPr>
              <a:defRPr/>
            </a:lvl1pPr>
          </a:lstStyle>
          <a:p>
            <a:pPr>
              <a:defRPr/>
            </a:pPr>
            <a:endParaRPr lang="en-IN"/>
          </a:p>
        </p:txBody>
      </p:sp>
      <p:sp>
        <p:nvSpPr>
          <p:cNvPr id="12" name="Slide Number Placeholder 6"/>
          <p:cNvSpPr>
            <a:spLocks noGrp="1"/>
          </p:cNvSpPr>
          <p:nvPr>
            <p:ph type="sldNum" sz="quarter" idx="12"/>
          </p:nvPr>
        </p:nvSpPr>
        <p:spPr/>
        <p:txBody>
          <a:bodyPr/>
          <a:lstStyle>
            <a:lvl1pPr>
              <a:defRPr/>
            </a:lvl1pPr>
          </a:lstStyle>
          <a:p>
            <a:pPr>
              <a:defRPr/>
            </a:pPr>
            <a:fld id="{C8B479AC-69E2-4C50-8E01-442E2CB72892}" type="slidenum">
              <a:rPr lang="en-IN"/>
              <a:t>‹#›</a:t>
            </a:fld>
            <a:endParaRPr lang="en-IN"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Rectangle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a:t>Click icon to add picture</a:t>
            </a:r>
            <a:endParaRPr lang="en-US" noProof="0" dirty="0"/>
          </a:p>
        </p:txBody>
      </p:sp>
      <p:sp>
        <p:nvSpPr>
          <p:cNvPr id="10" name="Date Placeholder 4"/>
          <p:cNvSpPr>
            <a:spLocks noGrp="1"/>
          </p:cNvSpPr>
          <p:nvPr>
            <p:ph type="dt" sz="half" idx="10"/>
          </p:nvPr>
        </p:nvSpPr>
        <p:spPr/>
        <p:txBody>
          <a:bodyPr/>
          <a:lstStyle>
            <a:lvl1pPr>
              <a:defRPr/>
            </a:lvl1pPr>
          </a:lstStyle>
          <a:p>
            <a:pPr>
              <a:defRPr/>
            </a:pPr>
            <a:fld id="{1603DBA5-DA01-48E1-A967-C40250CFD681}" type="datetimeFigureOut">
              <a:rPr lang="en-IN"/>
              <a:t>15-03-2019</a:t>
            </a:fld>
            <a:endParaRPr lang="en-IN" dirty="0"/>
          </a:p>
        </p:txBody>
      </p:sp>
      <p:sp>
        <p:nvSpPr>
          <p:cNvPr id="11" name="Footer Placeholder 5"/>
          <p:cNvSpPr>
            <a:spLocks noGrp="1"/>
          </p:cNvSpPr>
          <p:nvPr>
            <p:ph type="ftr" sz="quarter" idx="11"/>
          </p:nvPr>
        </p:nvSpPr>
        <p:spPr>
          <a:xfrm>
            <a:off x="914400" y="6172200"/>
            <a:ext cx="3886200" cy="457200"/>
          </a:xfrm>
        </p:spPr>
        <p:txBody>
          <a:bodyPr/>
          <a:lstStyle>
            <a:lvl1pPr>
              <a:defRPr/>
            </a:lvl1pPr>
          </a:lstStyle>
          <a:p>
            <a:pPr>
              <a:defRPr/>
            </a:pPr>
            <a:endParaRPr lang="en-IN"/>
          </a:p>
        </p:txBody>
      </p:sp>
      <p:sp>
        <p:nvSpPr>
          <p:cNvPr id="12" name="Slide Number Placeholder 6"/>
          <p:cNvSpPr>
            <a:spLocks noGrp="1"/>
          </p:cNvSpPr>
          <p:nvPr>
            <p:ph type="sldNum" sz="quarter" idx="12"/>
          </p:nvPr>
        </p:nvSpPr>
        <p:spPr>
          <a:xfrm>
            <a:off x="146050" y="6208713"/>
            <a:ext cx="457200" cy="457200"/>
          </a:xfrm>
        </p:spPr>
        <p:txBody>
          <a:bodyPr/>
          <a:lstStyle>
            <a:lvl1pPr>
              <a:defRPr/>
            </a:lvl1pPr>
          </a:lstStyle>
          <a:p>
            <a:pPr>
              <a:defRPr/>
            </a:pPr>
            <a:fld id="{F29A5B31-ADA8-406E-99F1-B3B4852BE760}" type="slidenum">
              <a:rPr lang="en-IN"/>
              <a:t>‹#›</a:t>
            </a:fld>
            <a:endParaRPr lang="en-IN"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D031F795-6163-4079-B4A9-EF28EC63BECE}" type="datetimeFigureOut">
              <a:rPr lang="en-IN"/>
              <a:t>15-03-2019</a:t>
            </a:fld>
            <a:endParaRPr lang="en-IN" dirty="0"/>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F03C8A73-F750-4EF9-BD4E-EE666ACDE873}" type="slidenum">
              <a:rPr lang="en-IN"/>
              <a:t>‹#›</a:t>
            </a:fld>
            <a:endParaRPr lang="en-IN"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864EC6B1-172D-44B9-9ECF-21B797893EE4}" type="datetimeFigureOut">
              <a:rPr lang="en-IN"/>
              <a:t>15-03-2019</a:t>
            </a:fld>
            <a:endParaRPr lang="en-IN" dirty="0"/>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E9882B14-87A3-4CFD-BF86-43182F536852}" type="slidenum">
              <a:rPr lang="en-IN"/>
              <a:t>‹#›</a:t>
            </a:fld>
            <a:endParaRPr lang="en-IN"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w="9525">
            <a:noFill/>
            <a:miter lim="800000"/>
          </a:ln>
        </p:spPr>
        <p:txBody>
          <a:bodyPr vert="horz" wrap="square" lIns="91440" tIns="45720" rIns="91440" bIns="91440" numCol="1" anchor="b" anchorCtr="0" compatLnSpc="1"/>
          <a:lstStyle/>
          <a:p>
            <a:pPr lvl="0"/>
            <a:r>
              <a:rPr 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w="9525">
            <a:noFill/>
            <a:miter lim="800000"/>
          </a:ln>
        </p:spPr>
        <p:txBody>
          <a:bodyPr vert="horz" wrap="square" lIns="91440" tIns="45720" rIns="91440" bIns="45720" numCol="1"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smtClean="0">
                <a:solidFill>
                  <a:schemeClr val="tx2"/>
                </a:solidFill>
              </a:defRPr>
            </a:lvl1pPr>
          </a:lstStyle>
          <a:p>
            <a:pPr>
              <a:defRPr/>
            </a:pPr>
            <a:fld id="{03BBED4C-D59F-4DD1-B43E-340191EC9BD6}" type="datetimeFigureOut">
              <a:rPr lang="en-IN"/>
              <a:t>15-03-2019</a:t>
            </a:fld>
            <a:endParaRPr lang="en-IN" dirty="0"/>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dirty="0">
                <a:solidFill>
                  <a:schemeClr val="tx2"/>
                </a:solidFill>
              </a:defRPr>
            </a:lvl1pPr>
          </a:lstStyle>
          <a:p>
            <a:pPr>
              <a:defRPr/>
            </a:pPr>
            <a:endParaRPr lang="en-IN"/>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4B75DF07-FB0E-4649-97FF-7D8D6FF03C79}" type="slidenum">
              <a:rPr lang="en-IN"/>
              <a:t>‹#›</a:t>
            </a:fld>
            <a:endParaRPr lang="en-IN" dirty="0"/>
          </a:p>
        </p:txBody>
      </p:sp>
      <p:sp>
        <p:nvSpPr>
          <p:cNvPr id="64533" name="Rectangle 21"/>
          <p:cNvSpPr>
            <a:spLocks noChangeArrowheads="1"/>
          </p:cNvSpPr>
          <p:nvPr userDrawn="1"/>
        </p:nvSpPr>
        <p:spPr bwMode="auto">
          <a:xfrm>
            <a:off x="6870700" y="6235700"/>
            <a:ext cx="2133600" cy="457200"/>
          </a:xfrm>
          <a:prstGeom prst="rect">
            <a:avLst/>
          </a:prstGeom>
          <a:noFill/>
          <a:ln w="9525">
            <a:noFill/>
            <a:miter lim="800000"/>
          </a:ln>
        </p:spPr>
        <p:txBody>
          <a:bodyPr anchor="b"/>
          <a:lstStyle/>
          <a:p>
            <a:pPr algn="r"/>
            <a:r>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11-</a:t>
            </a:r>
            <a:fld id="{1F61A969-0939-419B-A45A-B8BC46BEDFA5}" type="slidenum">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a:t>
            </a:fld>
            <a:endPar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panose="020B0503020102020204" pitchFamily="34" charset="0"/>
        </a:defRPr>
      </a:lvl2pPr>
      <a:lvl3pPr algn="l" rtl="0" fontAlgn="base">
        <a:spcBef>
          <a:spcPct val="0"/>
        </a:spcBef>
        <a:spcAft>
          <a:spcPct val="0"/>
        </a:spcAft>
        <a:defRPr sz="4000">
          <a:solidFill>
            <a:schemeClr val="tx2"/>
          </a:solidFill>
          <a:latin typeface="Franklin Gothic Book" panose="020B0503020102020204" pitchFamily="34" charset="0"/>
        </a:defRPr>
      </a:lvl3pPr>
      <a:lvl4pPr algn="l" rtl="0" fontAlgn="base">
        <a:spcBef>
          <a:spcPct val="0"/>
        </a:spcBef>
        <a:spcAft>
          <a:spcPct val="0"/>
        </a:spcAft>
        <a:defRPr sz="4000">
          <a:solidFill>
            <a:schemeClr val="tx2"/>
          </a:solidFill>
          <a:latin typeface="Franklin Gothic Book" panose="020B0503020102020204" pitchFamily="34" charset="0"/>
        </a:defRPr>
      </a:lvl4pPr>
      <a:lvl5pPr algn="l" rtl="0" fontAlgn="base">
        <a:spcBef>
          <a:spcPct val="0"/>
        </a:spcBef>
        <a:spcAft>
          <a:spcPct val="0"/>
        </a:spcAft>
        <a:defRPr sz="4000">
          <a:solidFill>
            <a:schemeClr val="tx2"/>
          </a:solidFill>
          <a:latin typeface="Franklin Gothic Book" panose="020B0503020102020204" pitchFamily="34" charset="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fontAlgn="base">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8005" indent="-228600" algn="l" rtl="0" fontAlgn="base">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ADCEDC"/>
        </a:buClr>
        <a:buSzPct val="85000"/>
        <a:buFont typeface="Wingdings 2" panose="05020102010507070707" pitchFamily="18" charset="2"/>
        <a:buChar char=""/>
        <a:defRPr sz="2000" kern="1200">
          <a:solidFill>
            <a:schemeClr val="tx1"/>
          </a:solidFill>
          <a:latin typeface="+mn-lt"/>
          <a:ea typeface="+mn-ea"/>
          <a:cs typeface="+mn-cs"/>
        </a:defRPr>
      </a:lvl3pPr>
      <a:lvl4pPr marL="1097280" indent="-228600" algn="l" rtl="0" fontAlgn="base">
        <a:spcBef>
          <a:spcPts val="375"/>
        </a:spcBef>
        <a:spcAft>
          <a:spcPct val="0"/>
        </a:spcAft>
        <a:buClr>
          <a:srgbClr val="EB641B"/>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EB641B"/>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2"/>
          <p:cNvPicPr>
            <a:picLocks noChangeAspect="1" noChangeArrowheads="1"/>
          </p:cNvPicPr>
          <p:nvPr/>
        </p:nvPicPr>
        <p:blipFill>
          <a:blip r:embed="rId2"/>
          <a:srcRect/>
          <a:stretch>
            <a:fillRect/>
          </a:stretch>
        </p:blipFill>
        <p:spPr bwMode="auto">
          <a:xfrm>
            <a:off x="-46038" y="-19050"/>
            <a:ext cx="9217026" cy="6911975"/>
          </a:xfrm>
          <a:prstGeom prst="rect">
            <a:avLst/>
          </a:prstGeom>
          <a:noFill/>
          <a:ln w="9525">
            <a:noFill/>
            <a:miter lim="800000"/>
            <a:headEnd/>
            <a:tailEnd/>
          </a:ln>
        </p:spPr>
      </p:pic>
      <p:sp>
        <p:nvSpPr>
          <p:cNvPr id="2" name="Title 1"/>
          <p:cNvSpPr>
            <a:spLocks noGrp="1"/>
          </p:cNvSpPr>
          <p:nvPr>
            <p:ph type="ctrTitle"/>
          </p:nvPr>
        </p:nvSpPr>
        <p:spPr>
          <a:xfrm>
            <a:off x="457200" y="1506538"/>
            <a:ext cx="8229600" cy="1470025"/>
          </a:xfrm>
        </p:spPr>
        <p:txBody>
          <a:bodyPr rtlCol="0">
            <a:normAutofit fontScale="90000"/>
          </a:bodyPr>
          <a:lstStyle/>
          <a:p>
            <a:pPr fontAlgn="auto">
              <a:spcAft>
                <a:spcPts val="0"/>
              </a:spcAft>
              <a:defRPr/>
            </a:pPr>
            <a:br>
              <a:rPr/>
            </a:br>
            <a:br>
              <a:rPr/>
            </a:br>
            <a:endParaRPr lang="en-IN"/>
          </a:p>
        </p:txBody>
      </p:sp>
      <p:pic>
        <p:nvPicPr>
          <p:cNvPr id="5" name="Picture 4"/>
          <p:cNvPicPr>
            <a:picLocks noChangeAspect="1"/>
          </p:cNvPicPr>
          <p:nvPr/>
        </p:nvPicPr>
        <p:blipFill>
          <a:blip r:embed="rId3">
            <a:duotone>
              <a:prstClr val="black"/>
              <a:schemeClr val="accent5">
                <a:tint val="45000"/>
                <a:satMod val="400000"/>
              </a:schemeClr>
            </a:duotone>
          </a:blip>
          <a:stretch>
            <a:fillRect/>
          </a:stretch>
        </p:blipFill>
        <p:spPr>
          <a:xfrm>
            <a:off x="-20827" y="0"/>
            <a:ext cx="9144000" cy="1428965"/>
          </a:xfrm>
          <a:prstGeom prst="rect">
            <a:avLst/>
          </a:prstGeom>
          <a:ln>
            <a:noFill/>
          </a:ln>
          <a:effectLst>
            <a:outerShdw blurRad="190500" algn="tl" rotWithShape="0">
              <a:srgbClr val="000000">
                <a:alpha val="70000"/>
              </a:srgbClr>
            </a:outerShdw>
          </a:effectLst>
        </p:spPr>
      </p:pic>
      <p:pic>
        <p:nvPicPr>
          <p:cNvPr id="3" name="内容占位符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83885" y="1656080"/>
            <a:ext cx="3257550" cy="4586605"/>
          </a:xfrm>
          <a:prstGeom prst="rect">
            <a:avLst/>
          </a:prstGeom>
        </p:spPr>
      </p:pic>
      <p:sp>
        <p:nvSpPr>
          <p:cNvPr id="7" name="TextBox 4"/>
          <p:cNvSpPr txBox="1"/>
          <p:nvPr/>
        </p:nvSpPr>
        <p:spPr>
          <a:xfrm>
            <a:off x="-20955" y="2712720"/>
            <a:ext cx="5704840" cy="2407920"/>
          </a:xfrm>
          <a:prstGeom prst="rect">
            <a:avLst/>
          </a:prstGeom>
          <a:noFill/>
        </p:spPr>
        <p:txBody>
          <a:bodyPr wrap="square" rtlCol="0">
            <a:spAutoFit/>
            <a:scene3d>
              <a:camera prst="orthographicFront"/>
              <a:lightRig rig="threePt" dir="t"/>
            </a:scene3d>
          </a:bodyPr>
          <a:lstStyle/>
          <a:p>
            <a:pPr algn="ctr" eaLnBrk="1" latinLnBrk="0" hangingPunct="1">
              <a:spcBef>
                <a:spcPts val="1200"/>
              </a:spcBef>
              <a:spcAft>
                <a:spcPts val="1200"/>
              </a:spcAft>
            </a:pP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第 </a:t>
            </a:r>
            <a:r>
              <a:rPr lang="en-US"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11 </a:t>
            </a: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章   </a:t>
            </a:r>
          </a:p>
          <a:p>
            <a:pPr algn="ctr" eaLnBrk="1" latinLnBrk="0" hangingPunct="1">
              <a:spcBef>
                <a:spcPts val="1200"/>
              </a:spcBef>
              <a:spcAft>
                <a:spcPts val="0"/>
              </a:spcAft>
            </a:pPr>
            <a:r>
              <a:rPr lang="zh-CN"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培训与开发</a:t>
            </a:r>
          </a:p>
          <a:p>
            <a:pPr algn="ctr" eaLnBrk="1" latinLnBrk="0" hangingPunct="1">
              <a:spcBef>
                <a:spcPts val="0"/>
              </a:spcBef>
              <a:spcAft>
                <a:spcPts val="0"/>
              </a:spcAft>
            </a:pPr>
            <a:r>
              <a:rPr lang="zh-CN"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的发展趋势</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1"/>
          <p:cNvSpPr>
            <a:spLocks noGrp="1"/>
          </p:cNvSpPr>
          <p:nvPr>
            <p:ph type="title"/>
          </p:nvPr>
        </p:nvSpPr>
        <p:spPr>
          <a:xfrm>
            <a:off x="468630" y="-129222"/>
            <a:ext cx="7772400" cy="1143000"/>
          </a:xfrm>
        </p:spPr>
        <p:txBody>
          <a:bodyPr/>
          <a:lstStyle/>
          <a:p>
            <a:r>
              <a:rPr lang="zh-CN" altLang="en-US" b="1" dirty="0">
                <a:latin typeface="华文新魏" panose="02010800040101010101" pitchFamily="2" charset="-122"/>
                <a:ea typeface="华文新魏" panose="02010800040101010101" pitchFamily="2" charset="-122"/>
              </a:rPr>
              <a:t>引言</a:t>
            </a:r>
            <a:endParaRPr lang="en-IN" b="1" dirty="0">
              <a:latin typeface="华文新魏" panose="02010800040101010101" pitchFamily="2" charset="-122"/>
              <a:ea typeface="华文新魏" panose="02010800040101010101" pitchFamily="2" charset="-122"/>
            </a:endParaRPr>
          </a:p>
        </p:txBody>
      </p:sp>
      <p:sp>
        <p:nvSpPr>
          <p:cNvPr id="14338" name="Content Placeholder 2"/>
          <p:cNvSpPr>
            <a:spLocks noGrp="1"/>
          </p:cNvSpPr>
          <p:nvPr>
            <p:ph sz="quarter" idx="1"/>
          </p:nvPr>
        </p:nvSpPr>
        <p:spPr>
          <a:xfrm>
            <a:off x="619443" y="1275715"/>
            <a:ext cx="8229600" cy="4924425"/>
          </a:xfrm>
        </p:spPr>
        <p:txBody>
          <a:bodyPr/>
          <a:lstStyle/>
          <a:p>
            <a:pPr marL="377190" indent="-377190">
              <a:lnSpc>
                <a:spcPct val="120000"/>
              </a:lnSpc>
              <a:buFont typeface="Wingdings" panose="05000000000000000000" charset="0"/>
              <a:buChar char="l"/>
            </a:pPr>
            <a:r>
              <a:rPr lang="zh-CN" altLang="zh-CN" sz="3200" dirty="0">
                <a:latin typeface="仿宋" pitchFamily="49" charset="-122"/>
                <a:ea typeface="仿宋" pitchFamily="49" charset="-122"/>
              </a:rPr>
              <a:t>可持续性</a:t>
            </a:r>
            <a:r>
              <a:rPr lang="zh-CN" altLang="en-US" sz="3200" dirty="0">
                <a:latin typeface="仿宋" pitchFamily="49" charset="-122"/>
                <a:ea typeface="仿宋" pitchFamily="49" charset="-122"/>
              </a:rPr>
              <a:t>：</a:t>
            </a:r>
            <a:r>
              <a:rPr lang="zh-CN" altLang="zh-CN" sz="3200" dirty="0">
                <a:latin typeface="仿宋" pitchFamily="49" charset="-122"/>
                <a:ea typeface="仿宋" pitchFamily="49" charset="-122"/>
              </a:rPr>
              <a:t>是指公司在不牺牲</a:t>
            </a:r>
            <a:r>
              <a:rPr lang="zh-CN" altLang="en-US" sz="3200" dirty="0">
                <a:latin typeface="仿宋" pitchFamily="49" charset="-122"/>
                <a:ea typeface="仿宋" pitchFamily="49" charset="-122"/>
              </a:rPr>
              <a:t>以下</a:t>
            </a:r>
            <a:r>
              <a:rPr lang="zh-CN" altLang="zh-CN" sz="3200" dirty="0">
                <a:latin typeface="仿宋" pitchFamily="49" charset="-122"/>
                <a:ea typeface="仿宋" pitchFamily="49" charset="-122"/>
              </a:rPr>
              <a:t>资源的前提下</a:t>
            </a:r>
            <a:r>
              <a:rPr lang="en-US" altLang="zh-CN" sz="3200" dirty="0">
                <a:latin typeface="仿宋" pitchFamily="49" charset="-122"/>
                <a:ea typeface="仿宋" pitchFamily="49" charset="-122"/>
              </a:rPr>
              <a:t>，</a:t>
            </a:r>
            <a:r>
              <a:rPr lang="zh-CN" altLang="zh-CN" sz="3200" dirty="0">
                <a:latin typeface="仿宋" pitchFamily="49" charset="-122"/>
                <a:ea typeface="仿宋" pitchFamily="49" charset="-122"/>
              </a:rPr>
              <a:t>仍能保持盈利的能力</a:t>
            </a:r>
            <a:r>
              <a:rPr lang="zh-CN" altLang="en-US" sz="3200" dirty="0">
                <a:latin typeface="仿宋" pitchFamily="49" charset="-122"/>
                <a:ea typeface="仿宋" pitchFamily="49" charset="-122"/>
              </a:rPr>
              <a:t>：</a:t>
            </a:r>
            <a:endParaRPr lang="en-US" altLang="zh-CN" sz="3200" dirty="0">
              <a:latin typeface="仿宋" pitchFamily="49" charset="-122"/>
              <a:ea typeface="仿宋" pitchFamily="49" charset="-122"/>
            </a:endParaRPr>
          </a:p>
          <a:p>
            <a:pPr marL="646430" lvl="1" indent="-326390">
              <a:lnSpc>
                <a:spcPct val="120000"/>
              </a:lnSpc>
              <a:buFont typeface="Wingdings" panose="05000000000000000000" charset="0"/>
              <a:buChar char="l"/>
            </a:pPr>
            <a:r>
              <a:rPr lang="zh-CN" altLang="zh-CN" sz="3200" dirty="0">
                <a:latin typeface="仿宋" pitchFamily="49" charset="-122"/>
                <a:ea typeface="仿宋" pitchFamily="49" charset="-122"/>
              </a:rPr>
              <a:t>雇员</a:t>
            </a:r>
            <a:endParaRPr lang="en-US" altLang="zh-CN" sz="3200" dirty="0">
              <a:latin typeface="仿宋" pitchFamily="49" charset="-122"/>
              <a:ea typeface="仿宋" pitchFamily="49" charset="-122"/>
            </a:endParaRPr>
          </a:p>
          <a:p>
            <a:pPr marL="646430" lvl="1" indent="-326390">
              <a:lnSpc>
                <a:spcPct val="120000"/>
              </a:lnSpc>
              <a:buFont typeface="Wingdings" panose="05000000000000000000" charset="0"/>
              <a:buChar char="l"/>
            </a:pPr>
            <a:r>
              <a:rPr lang="zh-CN" altLang="zh-CN" sz="3200" dirty="0">
                <a:latin typeface="仿宋" pitchFamily="49" charset="-122"/>
                <a:ea typeface="仿宋" pitchFamily="49" charset="-122"/>
              </a:rPr>
              <a:t>社会</a:t>
            </a:r>
            <a:endParaRPr lang="en-US" altLang="zh-CN" sz="3200" dirty="0">
              <a:latin typeface="仿宋" pitchFamily="49" charset="-122"/>
              <a:ea typeface="仿宋" pitchFamily="49" charset="-122"/>
            </a:endParaRPr>
          </a:p>
          <a:p>
            <a:pPr marL="646430" lvl="1" indent="-326390">
              <a:lnSpc>
                <a:spcPct val="120000"/>
              </a:lnSpc>
              <a:buFont typeface="Wingdings" panose="05000000000000000000" charset="0"/>
              <a:buChar char="l"/>
            </a:pPr>
            <a:r>
              <a:rPr lang="zh-CN" altLang="en-US" sz="3200" dirty="0">
                <a:latin typeface="仿宋" pitchFamily="49" charset="-122"/>
                <a:ea typeface="仿宋" pitchFamily="49" charset="-122"/>
              </a:rPr>
              <a:t>资源</a:t>
            </a:r>
            <a:endParaRPr lang="en-IN" sz="3200" dirty="0">
              <a:latin typeface="仿宋" pitchFamily="49" charset="-122"/>
              <a:ea typeface="仿宋" pitchFamily="49"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97510" y="-145732"/>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培训传递中的新技术的应用</a:t>
            </a:r>
            <a:endParaRPr lang="en-IN" sz="4400" b="1" dirty="0">
              <a:latin typeface="华文新魏" panose="02010800040101010101" pitchFamily="2" charset="-122"/>
              <a:ea typeface="华文新魏" panose="02010800040101010101" pitchFamily="2" charset="-122"/>
            </a:endParaRPr>
          </a:p>
        </p:txBody>
      </p:sp>
      <p:sp>
        <p:nvSpPr>
          <p:cNvPr id="15362" name="Content Placeholder 2"/>
          <p:cNvSpPr>
            <a:spLocks noGrp="1"/>
          </p:cNvSpPr>
          <p:nvPr>
            <p:ph idx="4294967295"/>
          </p:nvPr>
        </p:nvSpPr>
        <p:spPr>
          <a:xfrm>
            <a:off x="666750" y="1267460"/>
            <a:ext cx="8427085" cy="5229225"/>
          </a:xfrm>
        </p:spPr>
        <p:txBody>
          <a:bodyPr/>
          <a:lstStyle/>
          <a:p>
            <a:pPr marL="371475" indent="-371475">
              <a:lnSpc>
                <a:spcPct val="110000"/>
              </a:lnSpc>
              <a:buFont typeface="Wingdings" panose="05000000000000000000" charset="0"/>
              <a:buChar char="l"/>
            </a:pPr>
            <a:r>
              <a:rPr lang="zh-CN" altLang="zh-CN" sz="2400" dirty="0">
                <a:latin typeface="+mn-ea"/>
              </a:rPr>
              <a:t>未来</a:t>
            </a:r>
            <a:r>
              <a:rPr lang="en-US" altLang="zh-CN" sz="2400" dirty="0">
                <a:latin typeface="+mn-ea"/>
              </a:rPr>
              <a:t>，</a:t>
            </a:r>
            <a:r>
              <a:rPr lang="zh-CN" altLang="zh-CN" sz="2400" dirty="0">
                <a:latin typeface="+mn-ea"/>
              </a:rPr>
              <a:t>多媒体、互联网和其他新技术的应用将会日益广泛</a:t>
            </a:r>
            <a:r>
              <a:rPr lang="en-US" altLang="zh-CN" sz="2400" dirty="0">
                <a:latin typeface="+mn-ea"/>
              </a:rPr>
              <a:t>，</a:t>
            </a:r>
            <a:r>
              <a:rPr lang="zh-CN" altLang="zh-CN" sz="2400" dirty="0">
                <a:latin typeface="+mn-ea"/>
              </a:rPr>
              <a:t>这是由以下几个原因决定的</a:t>
            </a:r>
            <a:r>
              <a:rPr lang="en-US" altLang="zh-CN" sz="2400" dirty="0">
                <a:latin typeface="+mn-ea"/>
              </a:rPr>
              <a:t>：</a:t>
            </a:r>
          </a:p>
          <a:p>
            <a:pPr marL="625475" lvl="1" indent="-305435">
              <a:lnSpc>
                <a:spcPct val="110000"/>
              </a:lnSpc>
            </a:pPr>
            <a:r>
              <a:rPr lang="zh-CN" altLang="zh-CN" dirty="0">
                <a:latin typeface="+mn-ea"/>
              </a:rPr>
              <a:t>使用这些技术的费用会降低</a:t>
            </a:r>
            <a:endParaRPr lang="en-US" altLang="zh-CN" dirty="0">
              <a:latin typeface="+mn-ea"/>
            </a:endParaRPr>
          </a:p>
          <a:p>
            <a:pPr marL="625475" lvl="1" indent="-305435">
              <a:lnSpc>
                <a:spcPct val="110000"/>
              </a:lnSpc>
            </a:pPr>
            <a:r>
              <a:rPr lang="zh-CN" altLang="zh-CN" dirty="0">
                <a:latin typeface="+mn-ea"/>
              </a:rPr>
              <a:t>公司可以应用新技术</a:t>
            </a:r>
            <a:r>
              <a:rPr lang="en-US" altLang="zh-CN" dirty="0">
                <a:latin typeface="+mn-ea"/>
              </a:rPr>
              <a:t>，</a:t>
            </a:r>
            <a:r>
              <a:rPr lang="zh-CN" altLang="zh-CN" dirty="0">
                <a:latin typeface="+mn-ea"/>
              </a:rPr>
              <a:t>使雇员更好地为客户服务</a:t>
            </a:r>
            <a:r>
              <a:rPr lang="en-US" altLang="zh-CN" dirty="0">
                <a:latin typeface="+mn-ea"/>
              </a:rPr>
              <a:t>，</a:t>
            </a:r>
            <a:r>
              <a:rPr lang="zh-CN" altLang="zh-CN" dirty="0">
                <a:latin typeface="+mn-ea"/>
              </a:rPr>
              <a:t>并为开拓新的渠道做好准备</a:t>
            </a:r>
            <a:endParaRPr lang="en-US" altLang="zh-CN" dirty="0">
              <a:latin typeface="+mn-ea"/>
            </a:endParaRPr>
          </a:p>
          <a:p>
            <a:pPr marL="625475" lvl="1" indent="-305435">
              <a:lnSpc>
                <a:spcPct val="110000"/>
              </a:lnSpc>
            </a:pPr>
            <a:r>
              <a:rPr lang="zh-CN" altLang="zh-CN" dirty="0">
                <a:latin typeface="+mn-ea"/>
              </a:rPr>
              <a:t>采用新技术以后</a:t>
            </a:r>
            <a:r>
              <a:rPr lang="en-US" altLang="zh-CN" dirty="0">
                <a:latin typeface="+mn-ea"/>
              </a:rPr>
              <a:t>，</a:t>
            </a:r>
            <a:r>
              <a:rPr lang="zh-CN" altLang="zh-CN" dirty="0">
                <a:latin typeface="+mn-ea"/>
              </a:rPr>
              <a:t>公司不必将不同地区的雇员集中到同一培训地点</a:t>
            </a:r>
            <a:r>
              <a:rPr lang="en-US" altLang="zh-CN" dirty="0">
                <a:latin typeface="+mn-ea"/>
              </a:rPr>
              <a:t>，</a:t>
            </a:r>
            <a:r>
              <a:rPr lang="zh-CN" altLang="zh-CN" dirty="0">
                <a:latin typeface="+mn-ea"/>
              </a:rPr>
              <a:t>从而可以节约培训费用</a:t>
            </a:r>
            <a:r>
              <a:rPr lang="en-US" altLang="zh-CN" dirty="0">
                <a:latin typeface="+mn-ea"/>
              </a:rPr>
              <a:t>（</a:t>
            </a:r>
            <a:r>
              <a:rPr lang="zh-CN" altLang="zh-CN" dirty="0">
                <a:latin typeface="+mn-ea"/>
              </a:rPr>
              <a:t>如交通费、食宿费</a:t>
            </a:r>
            <a:r>
              <a:rPr lang="en-US" altLang="zh-CN" dirty="0">
                <a:latin typeface="+mn-ea"/>
              </a:rPr>
              <a:t>）</a:t>
            </a:r>
          </a:p>
          <a:p>
            <a:pPr marL="625475" lvl="1" indent="-305435">
              <a:lnSpc>
                <a:spcPct val="110000"/>
              </a:lnSpc>
            </a:pPr>
            <a:r>
              <a:rPr lang="zh-CN" altLang="zh-CN" dirty="0">
                <a:latin typeface="+mn-ea"/>
              </a:rPr>
              <a:t>培训可以让培训者把学习环境的许多优点融合到培训中</a:t>
            </a:r>
            <a:r>
              <a:rPr lang="en-US" altLang="zh-CN" dirty="0">
                <a:latin typeface="+mn-ea"/>
              </a:rPr>
              <a:t>（</a:t>
            </a:r>
            <a:r>
              <a:rPr lang="zh-CN" altLang="zh-CN" dirty="0">
                <a:latin typeface="+mn-ea"/>
              </a:rPr>
              <a:t>如实践、反馈、强化等</a:t>
            </a:r>
            <a:r>
              <a:rPr lang="en-US" altLang="zh-CN" dirty="0">
                <a:latin typeface="+mn-ea"/>
              </a:rPr>
              <a:t>）</a:t>
            </a:r>
          </a:p>
          <a:p>
            <a:pPr marL="625475" lvl="1" indent="-305435">
              <a:lnSpc>
                <a:spcPct val="110000"/>
              </a:lnSpc>
            </a:pPr>
            <a:r>
              <a:rPr lang="zh-CN" altLang="zh-CN" dirty="0">
                <a:latin typeface="+mn-ea"/>
              </a:rPr>
              <a:t>公司将会雇用更多的临时雇员</a:t>
            </a:r>
            <a:r>
              <a:rPr lang="en-US" altLang="zh-CN" dirty="0">
                <a:latin typeface="+mn-ea"/>
              </a:rPr>
              <a:t>（</a:t>
            </a:r>
            <a:r>
              <a:rPr lang="zh-CN" altLang="zh-CN" dirty="0">
                <a:latin typeface="+mn-ea"/>
              </a:rPr>
              <a:t>如兼职人员和顾问</a:t>
            </a:r>
            <a:r>
              <a:rPr lang="en-US" altLang="zh-CN" dirty="0">
                <a:latin typeface="+mn-ea"/>
              </a:rPr>
              <a:t>），</a:t>
            </a:r>
            <a:r>
              <a:rPr lang="zh-CN" altLang="zh-CN" dirty="0">
                <a:latin typeface="+mn-ea"/>
              </a:rPr>
              <a:t>提供更多的可选择性工作安排</a:t>
            </a:r>
            <a:r>
              <a:rPr lang="en-US" altLang="zh-CN" dirty="0">
                <a:latin typeface="+mn-ea"/>
              </a:rPr>
              <a:t>，</a:t>
            </a:r>
            <a:r>
              <a:rPr lang="zh-CN" altLang="zh-CN" dirty="0">
                <a:latin typeface="+mn-ea"/>
              </a:rPr>
              <a:t>采用新技术可以在任何时间、地点为他们提供培训</a:t>
            </a:r>
          </a:p>
          <a:p>
            <a:endParaRPr lang="en-IN"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38897" y="-137477"/>
            <a:ext cx="89644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11—1</a:t>
            </a:r>
            <a:r>
              <a:rPr lang="zh-CN" altLang="zh-CN" b="1" dirty="0">
                <a:latin typeface="华文新魏" panose="02010800040101010101" pitchFamily="2" charset="-122"/>
                <a:ea typeface="华文新魏" panose="02010800040101010101" pitchFamily="2" charset="-122"/>
              </a:rPr>
              <a:t>对培训产生影响的未来发展趋势</a:t>
            </a:r>
          </a:p>
        </p:txBody>
      </p:sp>
      <p:graphicFrame>
        <p:nvGraphicFramePr>
          <p:cNvPr id="4" name="内容占位符 3"/>
          <p:cNvGraphicFramePr>
            <a:graphicFrameLocks noGrp="1"/>
          </p:cNvGraphicFramePr>
          <p:nvPr>
            <p:ph sz="quarter" idx="1"/>
          </p:nvPr>
        </p:nvGraphicFramePr>
        <p:xfrm>
          <a:off x="179512" y="1368450"/>
          <a:ext cx="8784976" cy="5040560"/>
        </p:xfrm>
        <a:graphic>
          <a:graphicData uri="http://schemas.openxmlformats.org/drawingml/2006/table">
            <a:tbl>
              <a:tblPr firstRow="1" firstCol="1" bandRow="1">
                <a:tableStyleId>{775DCB02-9BB8-47FD-8907-85C794F793BA}</a:tableStyleId>
              </a:tblPr>
              <a:tblGrid>
                <a:gridCol w="8784976">
                  <a:extLst>
                    <a:ext uri="{9D8B030D-6E8A-4147-A177-3AD203B41FA5}">
                      <a16:colId xmlns:a16="http://schemas.microsoft.com/office/drawing/2014/main" val="20000"/>
                    </a:ext>
                  </a:extLst>
                </a:gridCol>
              </a:tblGrid>
              <a:tr h="630070">
                <a:tc>
                  <a:txBody>
                    <a:bodyPr/>
                    <a:lstStyle/>
                    <a:p>
                      <a:pPr>
                        <a:lnSpc>
                          <a:spcPct val="120000"/>
                        </a:lnSpc>
                        <a:spcAft>
                          <a:spcPts val="0"/>
                        </a:spcAft>
                      </a:pPr>
                      <a:r>
                        <a:rPr lang="en-US" sz="2000" dirty="0">
                          <a:effectLst/>
                        </a:rPr>
                        <a:t>● </a:t>
                      </a:r>
                      <a:r>
                        <a:rPr lang="zh-CN" sz="2000" dirty="0">
                          <a:effectLst/>
                        </a:rPr>
                        <a:t>培训将有利于公司的可持续发展。</a:t>
                      </a:r>
                      <a:endParaRPr lang="zh-CN" sz="20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r h="630070">
                <a:tc>
                  <a:txBody>
                    <a:bodyPr/>
                    <a:lstStyle/>
                    <a:p>
                      <a:pPr>
                        <a:lnSpc>
                          <a:spcPct val="120000"/>
                        </a:lnSpc>
                        <a:spcAft>
                          <a:spcPts val="0"/>
                        </a:spcAft>
                      </a:pPr>
                      <a:r>
                        <a:rPr lang="en-US" sz="2000">
                          <a:effectLst/>
                        </a:rPr>
                        <a:t>● </a:t>
                      </a:r>
                      <a:r>
                        <a:rPr lang="zh-CN" sz="2000">
                          <a:effectLst/>
                        </a:rPr>
                        <a:t>新技术在培训传递中的应用将日益广泛。</a:t>
                      </a:r>
                      <a:endParaRPr lang="zh-CN" sz="20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630070">
                <a:tc>
                  <a:txBody>
                    <a:bodyPr/>
                    <a:lstStyle/>
                    <a:p>
                      <a:pPr>
                        <a:lnSpc>
                          <a:spcPct val="120000"/>
                        </a:lnSpc>
                        <a:spcAft>
                          <a:spcPts val="0"/>
                        </a:spcAft>
                      </a:pPr>
                      <a:r>
                        <a:rPr lang="en-US" sz="2000">
                          <a:effectLst/>
                        </a:rPr>
                        <a:t>● </a:t>
                      </a:r>
                      <a:r>
                        <a:rPr lang="zh-CN" sz="2000">
                          <a:effectLst/>
                        </a:rPr>
                        <a:t>虚拟工作安排带来的培训需求将日益增加。</a:t>
                      </a:r>
                      <a:endParaRPr lang="zh-CN" sz="20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630070">
                <a:tc>
                  <a:txBody>
                    <a:bodyPr/>
                    <a:lstStyle/>
                    <a:p>
                      <a:pPr>
                        <a:lnSpc>
                          <a:spcPct val="120000"/>
                        </a:lnSpc>
                        <a:spcAft>
                          <a:spcPts val="0"/>
                        </a:spcAft>
                      </a:pPr>
                      <a:r>
                        <a:rPr lang="en-US" sz="2000">
                          <a:effectLst/>
                        </a:rPr>
                        <a:t>● </a:t>
                      </a:r>
                      <a:r>
                        <a:rPr lang="zh-CN" sz="2000">
                          <a:effectLst/>
                        </a:rPr>
                        <a:t>公司会更加重视培训设计的速度</a:t>
                      </a:r>
                      <a:r>
                        <a:rPr lang="en-US" sz="2000">
                          <a:effectLst/>
                        </a:rPr>
                        <a:t>，</a:t>
                      </a:r>
                      <a:r>
                        <a:rPr lang="zh-CN" sz="2000">
                          <a:effectLst/>
                        </a:rPr>
                        <a:t>并关注培训的内容。</a:t>
                      </a:r>
                      <a:endParaRPr lang="zh-CN" sz="20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630070">
                <a:tc>
                  <a:txBody>
                    <a:bodyPr/>
                    <a:lstStyle/>
                    <a:p>
                      <a:pPr>
                        <a:lnSpc>
                          <a:spcPct val="120000"/>
                        </a:lnSpc>
                        <a:spcAft>
                          <a:spcPts val="0"/>
                        </a:spcAft>
                      </a:pPr>
                      <a:r>
                        <a:rPr lang="en-US" sz="2000" dirty="0">
                          <a:effectLst/>
                        </a:rPr>
                        <a:t>● </a:t>
                      </a:r>
                      <a:r>
                        <a:rPr lang="zh-CN" sz="2000" dirty="0">
                          <a:effectLst/>
                        </a:rPr>
                        <a:t>培训部门将更加强调对智力资本的存储和应用。</a:t>
                      </a:r>
                      <a:endParaRPr lang="zh-CN" sz="20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4"/>
                  </a:ext>
                </a:extLst>
              </a:tr>
              <a:tr h="630070">
                <a:tc>
                  <a:txBody>
                    <a:bodyPr/>
                    <a:lstStyle/>
                    <a:p>
                      <a:pPr>
                        <a:lnSpc>
                          <a:spcPct val="120000"/>
                        </a:lnSpc>
                        <a:spcAft>
                          <a:spcPts val="0"/>
                        </a:spcAft>
                      </a:pPr>
                      <a:r>
                        <a:rPr lang="en-US" sz="2000">
                          <a:effectLst/>
                        </a:rPr>
                        <a:t>● </a:t>
                      </a:r>
                      <a:r>
                        <a:rPr lang="zh-CN" sz="2000">
                          <a:effectLst/>
                        </a:rPr>
                        <a:t>绩效支持和社交学习在培训中的应用将会增加。</a:t>
                      </a:r>
                      <a:endParaRPr lang="zh-CN" sz="20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5"/>
                  </a:ext>
                </a:extLst>
              </a:tr>
              <a:tr h="630070">
                <a:tc>
                  <a:txBody>
                    <a:bodyPr/>
                    <a:lstStyle/>
                    <a:p>
                      <a:pPr>
                        <a:lnSpc>
                          <a:spcPct val="120000"/>
                        </a:lnSpc>
                        <a:spcAft>
                          <a:spcPts val="0"/>
                        </a:spcAft>
                      </a:pPr>
                      <a:r>
                        <a:rPr lang="en-US" sz="2000">
                          <a:effectLst/>
                        </a:rPr>
                        <a:t>● </a:t>
                      </a:r>
                      <a:r>
                        <a:rPr lang="zh-CN" sz="2000">
                          <a:effectLst/>
                        </a:rPr>
                        <a:t>培训将更加重视绩效分析和业务能力的学习。</a:t>
                      </a:r>
                      <a:endParaRPr lang="zh-CN" sz="20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6"/>
                  </a:ext>
                </a:extLst>
              </a:tr>
              <a:tr h="630070">
                <a:tc>
                  <a:txBody>
                    <a:bodyPr/>
                    <a:lstStyle/>
                    <a:p>
                      <a:pPr>
                        <a:lnSpc>
                          <a:spcPct val="120000"/>
                        </a:lnSpc>
                        <a:spcAft>
                          <a:spcPts val="0"/>
                        </a:spcAft>
                      </a:pPr>
                      <a:r>
                        <a:rPr lang="en-US" sz="2000" dirty="0">
                          <a:effectLst/>
                        </a:rPr>
                        <a:t>● </a:t>
                      </a:r>
                      <a:r>
                        <a:rPr lang="zh-CN" sz="2000" dirty="0">
                          <a:effectLst/>
                        </a:rPr>
                        <a:t>培训部门将发展合作关系或者将培训外包。</a:t>
                      </a:r>
                      <a:endParaRPr lang="zh-CN" sz="20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7"/>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8255" y="282893"/>
            <a:ext cx="8964488" cy="1143000"/>
          </a:xfrm>
        </p:spPr>
        <p:txBody>
          <a:bodyPr>
            <a:normAutofit fontScale="90000"/>
          </a:bodyPr>
          <a:lstStyle/>
          <a:p>
            <a:pPr fontAlgn="auto">
              <a:spcAft>
                <a:spcPts val="0"/>
              </a:spcAft>
              <a:defRPr/>
            </a:pPr>
            <a:br>
              <a:rPr lang="en-US" altLang="zh-CN" sz="3200" dirty="0"/>
            </a:br>
            <a:r>
              <a:rPr lang="zh-CN" altLang="zh-CN" sz="4400" b="1" dirty="0">
                <a:latin typeface="华文新魏" panose="02010800040101010101" pitchFamily="2" charset="-122"/>
                <a:ea typeface="华文新魏" panose="02010800040101010101" pitchFamily="2" charset="-122"/>
              </a:rPr>
              <a:t>虚拟工作安排带来的培训需求将日益增加</a:t>
            </a:r>
            <a:endParaRPr lang="en-IN" sz="3800" b="1" dirty="0">
              <a:latin typeface="华文新魏" panose="02010800040101010101" pitchFamily="2" charset="-122"/>
              <a:ea typeface="华文新魏" panose="02010800040101010101" pitchFamily="2" charset="-122"/>
            </a:endParaRPr>
          </a:p>
        </p:txBody>
      </p:sp>
      <p:sp>
        <p:nvSpPr>
          <p:cNvPr id="17410" name="Content Placeholder 2"/>
          <p:cNvSpPr>
            <a:spLocks noGrp="1"/>
          </p:cNvSpPr>
          <p:nvPr>
            <p:ph idx="4294967295"/>
          </p:nvPr>
        </p:nvSpPr>
        <p:spPr>
          <a:xfrm>
            <a:off x="519430" y="1553210"/>
            <a:ext cx="8229600" cy="4924425"/>
          </a:xfrm>
        </p:spPr>
        <p:txBody>
          <a:bodyPr/>
          <a:lstStyle/>
          <a:p>
            <a:pPr marL="359410" indent="-359410">
              <a:lnSpc>
                <a:spcPct val="120000"/>
              </a:lnSpc>
              <a:buFont typeface="Wingdings" panose="05000000000000000000" charset="0"/>
              <a:buChar char="l"/>
            </a:pPr>
            <a:r>
              <a:rPr lang="zh-CN" altLang="zh-CN" sz="2800" b="1" dirty="0">
                <a:latin typeface="+mn-ea"/>
              </a:rPr>
              <a:t>虚拟工作安排</a:t>
            </a:r>
            <a:r>
              <a:rPr lang="zh-CN" altLang="en-US" sz="2800" dirty="0">
                <a:latin typeface="+mn-ea"/>
              </a:rPr>
              <a:t>：</a:t>
            </a:r>
            <a:r>
              <a:rPr lang="zh-CN" altLang="zh-CN" sz="2800" dirty="0">
                <a:latin typeface="+mn-ea"/>
              </a:rPr>
              <a:t>包括虚拟团队和远程办公</a:t>
            </a:r>
            <a:endParaRPr lang="en-US" altLang="zh-CN" sz="2800" dirty="0">
              <a:latin typeface="+mn-ea"/>
            </a:endParaRPr>
          </a:p>
          <a:p>
            <a:pPr marL="636270" lvl="1" indent="-316230">
              <a:lnSpc>
                <a:spcPct val="120000"/>
              </a:lnSpc>
            </a:pPr>
            <a:r>
              <a:rPr lang="zh-CN" altLang="en-US" sz="2800" dirty="0">
                <a:latin typeface="+mn-ea"/>
              </a:rPr>
              <a:t>远程办公：</a:t>
            </a:r>
            <a:r>
              <a:rPr lang="zh-CN" altLang="zh-CN" sz="2800" dirty="0">
                <a:latin typeface="+mn-ea"/>
              </a:rPr>
              <a:t>是指在偏远的地方进行工作</a:t>
            </a:r>
            <a:r>
              <a:rPr lang="en-US" altLang="zh-CN" sz="2800" dirty="0">
                <a:latin typeface="+mn-ea"/>
              </a:rPr>
              <a:t>（</a:t>
            </a:r>
            <a:r>
              <a:rPr lang="zh-CN" altLang="zh-CN" sz="2800" dirty="0">
                <a:latin typeface="+mn-ea"/>
              </a:rPr>
              <a:t>远离中央办公区</a:t>
            </a:r>
            <a:r>
              <a:rPr lang="en-US" altLang="zh-CN" sz="2800" dirty="0">
                <a:latin typeface="+mn-ea"/>
              </a:rPr>
              <a:t>），</a:t>
            </a:r>
            <a:r>
              <a:rPr lang="zh-CN" altLang="zh-CN" sz="2800" dirty="0">
                <a:latin typeface="+mn-ea"/>
              </a:rPr>
              <a:t>雇员和同事之间的联系会减少</a:t>
            </a:r>
            <a:r>
              <a:rPr lang="en-US" altLang="zh-CN" sz="2800" dirty="0">
                <a:latin typeface="+mn-ea"/>
              </a:rPr>
              <a:t>，</a:t>
            </a:r>
            <a:r>
              <a:rPr lang="zh-CN" altLang="zh-CN" sz="2800" dirty="0">
                <a:latin typeface="+mn-ea"/>
              </a:rPr>
              <a:t>但是他们可以采用电子方式交流</a:t>
            </a:r>
            <a:endParaRPr lang="en-US" altLang="zh-CN" sz="2800" dirty="0">
              <a:latin typeface="+mn-e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870" y="332656"/>
            <a:ext cx="9140130"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虚拟工作安排带来的培训需求将日益增加</a:t>
            </a:r>
            <a:endParaRPr lang="en-IN" sz="4400" b="1" dirty="0">
              <a:latin typeface="华文新魏" panose="02010800040101010101" pitchFamily="2" charset="-122"/>
              <a:ea typeface="华文新魏" panose="02010800040101010101" pitchFamily="2" charset="-122"/>
            </a:endParaRPr>
          </a:p>
        </p:txBody>
      </p:sp>
      <p:sp>
        <p:nvSpPr>
          <p:cNvPr id="18434" name="Content Placeholder 2"/>
          <p:cNvSpPr>
            <a:spLocks noGrp="1"/>
          </p:cNvSpPr>
          <p:nvPr>
            <p:ph idx="4294967295"/>
          </p:nvPr>
        </p:nvSpPr>
        <p:spPr>
          <a:xfrm>
            <a:off x="717550" y="1401445"/>
            <a:ext cx="8342630" cy="4924425"/>
          </a:xfrm>
        </p:spPr>
        <p:txBody>
          <a:bodyPr/>
          <a:lstStyle/>
          <a:p>
            <a:pPr marL="354330" indent="-354330">
              <a:lnSpc>
                <a:spcPct val="120000"/>
              </a:lnSpc>
              <a:buFont typeface="Wingdings" panose="05000000000000000000" charset="0"/>
              <a:buChar char="l"/>
            </a:pPr>
            <a:r>
              <a:rPr lang="zh-CN" altLang="zh-CN" sz="2800" dirty="0">
                <a:latin typeface="+mn-ea"/>
              </a:rPr>
              <a:t>办公地点、组织结构和雇佣关系不再成为限制因素</a:t>
            </a:r>
            <a:endParaRPr lang="en-US" altLang="zh-CN" sz="2800" dirty="0">
              <a:latin typeface="+mn-ea"/>
            </a:endParaRPr>
          </a:p>
          <a:p>
            <a:pPr marL="354330" indent="-354330">
              <a:lnSpc>
                <a:spcPct val="120000"/>
              </a:lnSpc>
              <a:buFont typeface="Wingdings" panose="05000000000000000000" charset="0"/>
              <a:buChar char="l"/>
            </a:pPr>
            <a:r>
              <a:rPr lang="zh-CN" altLang="zh-CN" sz="2800" dirty="0">
                <a:latin typeface="+mn-ea"/>
              </a:rPr>
              <a:t>目前虚拟工作安排面临两个挑战</a:t>
            </a:r>
            <a:r>
              <a:rPr lang="zh-CN" altLang="en-US" sz="2800" dirty="0">
                <a:latin typeface="+mn-ea"/>
              </a:rPr>
              <a:t>：</a:t>
            </a:r>
            <a:endParaRPr lang="en-US" altLang="zh-CN" sz="2800" dirty="0">
              <a:latin typeface="+mn-ea"/>
            </a:endParaRPr>
          </a:p>
          <a:p>
            <a:pPr marL="777240" lvl="1" indent="-457200">
              <a:lnSpc>
                <a:spcPct val="120000"/>
              </a:lnSpc>
              <a:buFont typeface="Wingdings" panose="05000000000000000000" charset="0"/>
              <a:buChar char="l"/>
            </a:pPr>
            <a:r>
              <a:rPr lang="zh-CN" altLang="zh-CN" sz="2800" dirty="0">
                <a:latin typeface="+mn-ea"/>
              </a:rPr>
              <a:t>公司必须投入资金研究培训传递的方法</a:t>
            </a:r>
            <a:r>
              <a:rPr lang="en-US" altLang="zh-CN" sz="2800" dirty="0">
                <a:latin typeface="+mn-ea"/>
              </a:rPr>
              <a:t>，</a:t>
            </a:r>
            <a:r>
              <a:rPr lang="zh-CN" altLang="zh-CN" sz="2800" dirty="0">
                <a:latin typeface="+mn-ea"/>
              </a:rPr>
              <a:t>从而使这种数字化合作更加便利</a:t>
            </a:r>
            <a:endParaRPr lang="en-US" altLang="zh-CN" sz="2800" dirty="0">
              <a:latin typeface="+mn-ea"/>
            </a:endParaRPr>
          </a:p>
          <a:p>
            <a:pPr lvl="2">
              <a:lnSpc>
                <a:spcPct val="120000"/>
              </a:lnSpc>
            </a:pPr>
            <a:r>
              <a:rPr lang="zh-CN" altLang="zh-CN" sz="2400" b="1" dirty="0">
                <a:latin typeface="+mn-ea"/>
              </a:rPr>
              <a:t>数字化合作</a:t>
            </a:r>
            <a:r>
              <a:rPr lang="zh-CN" altLang="en-US" sz="2400" dirty="0">
                <a:latin typeface="+mn-ea"/>
              </a:rPr>
              <a:t>：</a:t>
            </a:r>
            <a:r>
              <a:rPr lang="zh-CN" altLang="zh-CN" sz="2400" dirty="0">
                <a:latin typeface="+mn-ea"/>
              </a:rPr>
              <a:t>是指两个或两个以上的人通过电脑来相互交流</a:t>
            </a:r>
          </a:p>
          <a:p>
            <a:pPr lvl="1">
              <a:lnSpc>
                <a:spcPct val="120000"/>
              </a:lnSpc>
            </a:pPr>
            <a:r>
              <a:rPr lang="zh-CN" altLang="zh-CN" sz="2800" dirty="0">
                <a:latin typeface="+mn-ea"/>
              </a:rPr>
              <a:t>团队和雇员必须具有获取知识所需的工具</a:t>
            </a:r>
            <a:r>
              <a:rPr lang="en-US" altLang="zh-CN" sz="2800" dirty="0">
                <a:latin typeface="+mn-ea"/>
              </a:rPr>
              <a:t>——</a:t>
            </a:r>
            <a:r>
              <a:rPr lang="zh-CN" altLang="zh-CN" sz="2800" dirty="0">
                <a:latin typeface="+mn-ea"/>
              </a:rPr>
              <a:t>这些知识能够用来为顾客提供服务</a:t>
            </a:r>
            <a:r>
              <a:rPr lang="en-US" altLang="zh-CN" sz="2800" dirty="0">
                <a:latin typeface="+mn-ea"/>
              </a:rPr>
              <a:t>，</a:t>
            </a:r>
            <a:r>
              <a:rPr lang="zh-CN" altLang="zh-CN" sz="2800" dirty="0">
                <a:latin typeface="+mn-ea"/>
              </a:rPr>
              <a:t>开发和生产产品</a:t>
            </a:r>
            <a:r>
              <a:rPr lang="en-US" altLang="zh-CN" sz="2800" dirty="0">
                <a:latin typeface="+mn-ea"/>
              </a:rPr>
              <a:t>，</a:t>
            </a:r>
            <a:r>
              <a:rPr lang="zh-CN" altLang="zh-CN" sz="2800" dirty="0">
                <a:latin typeface="+mn-ea"/>
              </a:rPr>
              <a:t>或者精简流程</a:t>
            </a:r>
            <a:endParaRPr lang="en-US" altLang="zh-CN" sz="2800" dirty="0">
              <a:latin typeface="+mn-ea"/>
            </a:endParaRPr>
          </a:p>
          <a:p>
            <a:endParaRPr lang="en-IN" sz="2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9144000" cy="1143000"/>
          </a:xfrm>
        </p:spPr>
        <p:txBody>
          <a:bodyPr>
            <a:noAutofit/>
          </a:bodyPr>
          <a:lstStyle/>
          <a:p>
            <a:pPr fontAlgn="auto">
              <a:spcAft>
                <a:spcPts val="0"/>
              </a:spcAft>
              <a:defRPr/>
            </a:pPr>
            <a:r>
              <a:rPr lang="zh-CN" altLang="zh-CN" dirty="0">
                <a:latin typeface="华文新魏" panose="02010800040101010101" pitchFamily="2" charset="-122"/>
                <a:ea typeface="华文新魏" panose="02010800040101010101" pitchFamily="2" charset="-122"/>
              </a:rPr>
              <a:t>更加重视培训设计的速度和培训的内容</a:t>
            </a:r>
            <a:r>
              <a:rPr lang="en-US" altLang="zh-CN" dirty="0">
                <a:latin typeface="华文新魏" panose="02010800040101010101" pitchFamily="2" charset="-122"/>
                <a:ea typeface="华文新魏" panose="02010800040101010101" pitchFamily="2" charset="-122"/>
              </a:rPr>
              <a:t>，</a:t>
            </a:r>
            <a:r>
              <a:rPr lang="zh-CN" altLang="zh-CN" dirty="0">
                <a:latin typeface="华文新魏" panose="02010800040101010101" pitchFamily="2" charset="-122"/>
                <a:ea typeface="华文新魏" panose="02010800040101010101" pitchFamily="2" charset="-122"/>
              </a:rPr>
              <a:t>运用多种传递方法</a:t>
            </a:r>
            <a:endParaRPr lang="en-IN" dirty="0">
              <a:latin typeface="华文新魏" panose="02010800040101010101" pitchFamily="2" charset="-122"/>
              <a:ea typeface="华文新魏" panose="02010800040101010101" pitchFamily="2" charset="-122"/>
            </a:endParaRPr>
          </a:p>
        </p:txBody>
      </p:sp>
      <p:sp>
        <p:nvSpPr>
          <p:cNvPr id="19458" name="Content Placeholder 2"/>
          <p:cNvSpPr>
            <a:spLocks noGrp="1"/>
          </p:cNvSpPr>
          <p:nvPr>
            <p:ph idx="4294967295"/>
          </p:nvPr>
        </p:nvSpPr>
        <p:spPr>
          <a:xfrm>
            <a:off x="675640" y="1637665"/>
            <a:ext cx="8325485" cy="4924425"/>
          </a:xfrm>
        </p:spPr>
        <p:txBody>
          <a:bodyPr/>
          <a:lstStyle/>
          <a:p>
            <a:pPr marL="374650" indent="-374650">
              <a:lnSpc>
                <a:spcPct val="120000"/>
              </a:lnSpc>
              <a:buFont typeface="Wingdings" panose="05000000000000000000" charset="0"/>
              <a:buChar char="l"/>
            </a:pPr>
            <a:r>
              <a:rPr lang="zh-CN" altLang="zh-CN" sz="2800" b="1" dirty="0">
                <a:latin typeface="+mn-ea"/>
              </a:rPr>
              <a:t>快速指导设计</a:t>
            </a:r>
            <a:r>
              <a:rPr lang="zh-CN" altLang="en-US" sz="2800" dirty="0">
                <a:latin typeface="+mn-ea"/>
              </a:rPr>
              <a:t>：</a:t>
            </a:r>
            <a:r>
              <a:rPr lang="zh-CN" altLang="zh-CN" sz="2800" dirty="0">
                <a:latin typeface="+mn-ea"/>
              </a:rPr>
              <a:t>是指使培训进展更为迅速的一些技术手段</a:t>
            </a:r>
            <a:endParaRPr lang="en-US" altLang="zh-CN" sz="2800" dirty="0">
              <a:latin typeface="+mn-ea"/>
            </a:endParaRPr>
          </a:p>
          <a:p>
            <a:pPr marL="366395" indent="-366395" defTabSz="0">
              <a:lnSpc>
                <a:spcPct val="120000"/>
              </a:lnSpc>
              <a:buFont typeface="Wingdings" panose="05000000000000000000" charset="0"/>
              <a:buChar char="l"/>
              <a:tabLst>
                <a:tab pos="358140" algn="l"/>
              </a:tabLst>
            </a:pPr>
            <a:r>
              <a:rPr lang="zh-CN" altLang="zh-CN" sz="2800" dirty="0">
                <a:latin typeface="+mn-ea"/>
              </a:rPr>
              <a:t>快速指导设计有以下两大原则</a:t>
            </a:r>
            <a:r>
              <a:rPr lang="en-US" altLang="zh-CN" sz="2800" dirty="0">
                <a:latin typeface="+mn-ea"/>
              </a:rPr>
              <a:t>：</a:t>
            </a:r>
          </a:p>
          <a:p>
            <a:pPr marL="626745" lvl="1" indent="-306705">
              <a:lnSpc>
                <a:spcPct val="120000"/>
              </a:lnSpc>
              <a:buFont typeface="Wingdings" panose="05000000000000000000" charset="0"/>
              <a:buChar char="l"/>
            </a:pPr>
            <a:r>
              <a:rPr lang="zh-CN" altLang="zh-CN" sz="2800" dirty="0">
                <a:latin typeface="+mn-ea"/>
              </a:rPr>
              <a:t>是指导的内容和过程都可以独立开发</a:t>
            </a:r>
            <a:endParaRPr lang="en-US" altLang="zh-CN" sz="2800" dirty="0">
              <a:latin typeface="+mn-ea"/>
            </a:endParaRPr>
          </a:p>
          <a:p>
            <a:pPr marL="626745" lvl="1" indent="-306705">
              <a:lnSpc>
                <a:spcPct val="120000"/>
              </a:lnSpc>
              <a:buFont typeface="Wingdings" panose="05000000000000000000" charset="0"/>
              <a:buChar char="l"/>
            </a:pPr>
            <a:r>
              <a:rPr lang="zh-CN" altLang="zh-CN" sz="2800" dirty="0">
                <a:latin typeface="+mn-ea"/>
              </a:rPr>
              <a:t>是用来设计和实施指导的资源可以适当地重新分配</a:t>
            </a:r>
            <a:endParaRPr lang="en-IN" sz="2800" dirty="0">
              <a:latin typeface="+mn-e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01685" y="-61277"/>
            <a:ext cx="8435280"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11—2</a:t>
            </a:r>
            <a:r>
              <a:rPr lang="zh-CN" altLang="zh-CN" b="1" dirty="0">
                <a:latin typeface="华文新魏" panose="02010800040101010101" pitchFamily="2" charset="-122"/>
                <a:ea typeface="华文新魏" panose="02010800040101010101" pitchFamily="2" charset="-122"/>
              </a:rPr>
              <a:t>快速指导设计的战略思想</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79512" y="1516023"/>
          <a:ext cx="8784976" cy="4968552"/>
        </p:xfrm>
        <a:graphic>
          <a:graphicData uri="http://schemas.openxmlformats.org/drawingml/2006/table">
            <a:tbl>
              <a:tblPr firstRow="1" firstCol="1" bandRow="1">
                <a:tableStyleId>{74C1A8A3-306A-4EB7-A6B1-4F7E0EB9C5D6}</a:tableStyleId>
              </a:tblPr>
              <a:tblGrid>
                <a:gridCol w="8784976">
                  <a:extLst>
                    <a:ext uri="{9D8B030D-6E8A-4147-A177-3AD203B41FA5}">
                      <a16:colId xmlns:a16="http://schemas.microsoft.com/office/drawing/2014/main" val="20000"/>
                    </a:ext>
                  </a:extLst>
                </a:gridCol>
              </a:tblGrid>
              <a:tr h="4968552">
                <a:tc>
                  <a:txBody>
                    <a:bodyPr/>
                    <a:lstStyle/>
                    <a:p>
                      <a:pPr marL="342900" indent="-342900">
                        <a:lnSpc>
                          <a:spcPct val="120000"/>
                        </a:lnSpc>
                        <a:spcAft>
                          <a:spcPts val="0"/>
                        </a:spcAft>
                        <a:buFont typeface="Arial" panose="020B0604020202020204" pitchFamily="34" charset="0"/>
                        <a:buChar char="•"/>
                      </a:pPr>
                      <a:r>
                        <a:rPr lang="zh-CN" sz="2400" dirty="0">
                          <a:effectLst/>
                        </a:rPr>
                        <a:t>侧重于工作成果和绩效。</a:t>
                      </a:r>
                    </a:p>
                    <a:p>
                      <a:pPr marL="342900" indent="-342900">
                        <a:lnSpc>
                          <a:spcPct val="120000"/>
                        </a:lnSpc>
                        <a:spcAft>
                          <a:spcPts val="0"/>
                        </a:spcAft>
                        <a:buFont typeface="Arial" panose="020B0604020202020204" pitchFamily="34" charset="0"/>
                        <a:buChar char="•"/>
                      </a:pPr>
                      <a:r>
                        <a:rPr lang="zh-CN" sz="2400" dirty="0">
                          <a:effectLst/>
                        </a:rPr>
                        <a:t>开发一套代替指导性系统的学习性系统。</a:t>
                      </a:r>
                    </a:p>
                    <a:p>
                      <a:pPr marL="342900" indent="-342900">
                        <a:lnSpc>
                          <a:spcPct val="120000"/>
                        </a:lnSpc>
                        <a:spcAft>
                          <a:spcPts val="0"/>
                        </a:spcAft>
                        <a:buFont typeface="Arial" panose="020B0604020202020204" pitchFamily="34" charset="0"/>
                        <a:buChar char="•"/>
                      </a:pPr>
                      <a:r>
                        <a:rPr lang="zh-CN" sz="2400" dirty="0">
                          <a:effectLst/>
                        </a:rPr>
                        <a:t>利用捷径</a:t>
                      </a:r>
                      <a:r>
                        <a:rPr lang="en-US" sz="2400" dirty="0">
                          <a:effectLst/>
                        </a:rPr>
                        <a:t>（</a:t>
                      </a:r>
                      <a:r>
                        <a:rPr lang="zh-CN" sz="2400" dirty="0">
                          <a:effectLst/>
                        </a:rPr>
                        <a:t>例如</a:t>
                      </a:r>
                      <a:r>
                        <a:rPr lang="en-US" sz="2400" dirty="0">
                          <a:effectLst/>
                        </a:rPr>
                        <a:t>，</a:t>
                      </a:r>
                      <a:r>
                        <a:rPr lang="zh-CN" sz="2400" dirty="0">
                          <a:effectLst/>
                        </a:rPr>
                        <a:t>利用现有的资料进行需求评估</a:t>
                      </a:r>
                      <a:r>
                        <a:rPr lang="en-US" sz="2400" dirty="0">
                          <a:effectLst/>
                        </a:rPr>
                        <a:t>，</a:t>
                      </a:r>
                      <a:r>
                        <a:rPr lang="zh-CN" sz="2400" dirty="0">
                          <a:effectLst/>
                        </a:rPr>
                        <a:t>借助焦点小组进行产品分析</a:t>
                      </a:r>
                      <a:r>
                        <a:rPr lang="en-US" sz="2400" dirty="0">
                          <a:effectLst/>
                        </a:rPr>
                        <a:t>）</a:t>
                      </a:r>
                      <a:r>
                        <a:rPr lang="zh-CN" sz="2400" dirty="0">
                          <a:effectLst/>
                        </a:rPr>
                        <a:t>。</a:t>
                      </a:r>
                    </a:p>
                    <a:p>
                      <a:pPr marL="342900" indent="-342900">
                        <a:lnSpc>
                          <a:spcPct val="120000"/>
                        </a:lnSpc>
                        <a:spcAft>
                          <a:spcPts val="0"/>
                        </a:spcAft>
                        <a:buFont typeface="Arial" panose="020B0604020202020204" pitchFamily="34" charset="0"/>
                        <a:buChar char="•"/>
                      </a:pPr>
                      <a:r>
                        <a:rPr lang="zh-CN" sz="2400" dirty="0">
                          <a:effectLst/>
                        </a:rPr>
                        <a:t>结合指导性设计过程的不同步骤。</a:t>
                      </a:r>
                    </a:p>
                    <a:p>
                      <a:pPr marL="342900" indent="-342900">
                        <a:lnSpc>
                          <a:spcPct val="120000"/>
                        </a:lnSpc>
                        <a:spcAft>
                          <a:spcPts val="0"/>
                        </a:spcAft>
                        <a:buFont typeface="Arial" panose="020B0604020202020204" pitchFamily="34" charset="0"/>
                        <a:buChar char="•"/>
                      </a:pPr>
                      <a:r>
                        <a:rPr lang="zh-CN" sz="2400" dirty="0">
                          <a:effectLst/>
                        </a:rPr>
                        <a:t>完成培训并不断改进。</a:t>
                      </a:r>
                    </a:p>
                    <a:p>
                      <a:pPr marL="342900" indent="-342900">
                        <a:lnSpc>
                          <a:spcPct val="120000"/>
                        </a:lnSpc>
                        <a:spcAft>
                          <a:spcPts val="0"/>
                        </a:spcAft>
                        <a:buFont typeface="Arial" panose="020B0604020202020204" pitchFamily="34" charset="0"/>
                        <a:buChar char="•"/>
                      </a:pPr>
                      <a:r>
                        <a:rPr lang="zh-CN" sz="2400" dirty="0">
                          <a:effectLst/>
                        </a:rPr>
                        <a:t>跳过指导性设计过程的步骤。</a:t>
                      </a:r>
                    </a:p>
                    <a:p>
                      <a:pPr marL="342900" indent="-342900">
                        <a:lnSpc>
                          <a:spcPct val="120000"/>
                        </a:lnSpc>
                        <a:spcAft>
                          <a:spcPts val="0"/>
                        </a:spcAft>
                        <a:buFont typeface="Arial" panose="020B0604020202020204" pitchFamily="34" charset="0"/>
                        <a:buChar char="•"/>
                      </a:pPr>
                      <a:r>
                        <a:rPr lang="zh-CN" sz="2400" dirty="0">
                          <a:effectLst/>
                        </a:rPr>
                        <a:t>使用可以用于案例、实践和任务的现有课程材料。</a:t>
                      </a:r>
                    </a:p>
                    <a:p>
                      <a:pPr marL="342900" indent="-342900">
                        <a:lnSpc>
                          <a:spcPct val="120000"/>
                        </a:lnSpc>
                        <a:spcAft>
                          <a:spcPts val="0"/>
                        </a:spcAft>
                        <a:buFont typeface="Arial" panose="020B0604020202020204" pitchFamily="34" charset="0"/>
                        <a:buChar char="•"/>
                      </a:pPr>
                      <a:r>
                        <a:rPr lang="zh-CN" sz="2400" dirty="0">
                          <a:effectLst/>
                        </a:rPr>
                        <a:t>围绕辅助工作开发指导活动。</a:t>
                      </a:r>
                    </a:p>
                    <a:p>
                      <a:pPr marL="342900" indent="-342900">
                        <a:lnSpc>
                          <a:spcPct val="120000"/>
                        </a:lnSpc>
                        <a:spcAft>
                          <a:spcPts val="0"/>
                        </a:spcAft>
                        <a:buFont typeface="Arial" panose="020B0604020202020204" pitchFamily="34" charset="0"/>
                        <a:buChar char="•"/>
                      </a:pPr>
                      <a:r>
                        <a:rPr lang="zh-CN" sz="2400" dirty="0">
                          <a:effectLst/>
                        </a:rPr>
                        <a:t>使用记录设备、网络及电子邮件收集数据并和</a:t>
                      </a:r>
                      <a:r>
                        <a:rPr lang="en-US" sz="2400" dirty="0">
                          <a:effectLst/>
                        </a:rPr>
                        <a:t>SMEs</a:t>
                      </a:r>
                      <a:r>
                        <a:rPr lang="zh-CN" sz="2400" dirty="0">
                          <a:effectLst/>
                        </a:rPr>
                        <a:t>交换信息。</a:t>
                      </a:r>
                      <a:endParaRPr lang="zh-CN" sz="24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94335" y="-170497"/>
            <a:ext cx="8229600" cy="1143000"/>
          </a:xfrm>
        </p:spPr>
        <p:txBody>
          <a:bodyPr>
            <a:normAutofit/>
          </a:bodyPr>
          <a:lstStyle/>
          <a:p>
            <a:r>
              <a:rPr lang="zh-CN" altLang="zh-CN" b="1" dirty="0">
                <a:latin typeface="华文新魏" panose="02010800040101010101" pitchFamily="2" charset="-122"/>
                <a:ea typeface="华文新魏" panose="02010800040101010101" pitchFamily="2" charset="-122"/>
              </a:rPr>
              <a:t>更加强调对智力资本的存储和应用</a:t>
            </a:r>
          </a:p>
        </p:txBody>
      </p:sp>
      <p:sp>
        <p:nvSpPr>
          <p:cNvPr id="21506" name="Content Placeholder 2"/>
          <p:cNvSpPr>
            <a:spLocks noGrp="1"/>
          </p:cNvSpPr>
          <p:nvPr>
            <p:ph idx="4294967295"/>
          </p:nvPr>
        </p:nvSpPr>
        <p:spPr>
          <a:xfrm>
            <a:off x="445135" y="1259205"/>
            <a:ext cx="8665845" cy="4924425"/>
          </a:xfrm>
        </p:spPr>
        <p:txBody>
          <a:bodyPr/>
          <a:lstStyle/>
          <a:p>
            <a:pPr marL="730250" indent="-457200">
              <a:lnSpc>
                <a:spcPct val="120000"/>
              </a:lnSpc>
              <a:buFont typeface="Wingdings" panose="05000000000000000000" charset="0"/>
              <a:buChar char="l"/>
            </a:pPr>
            <a:r>
              <a:rPr lang="zh-CN" altLang="zh-CN" sz="2800" dirty="0">
                <a:latin typeface="+mn-ea"/>
              </a:rPr>
              <a:t>社交网站技术和</a:t>
            </a:r>
            <a:r>
              <a:rPr lang="en-US" altLang="zh-CN" sz="2800" dirty="0">
                <a:latin typeface="+mn-ea"/>
              </a:rPr>
              <a:t>Web 2.0</a:t>
            </a:r>
            <a:r>
              <a:rPr lang="zh-CN" altLang="zh-CN" sz="2800" dirty="0">
                <a:latin typeface="+mn-ea"/>
              </a:rPr>
              <a:t>网络工具的发展使共享知识和公司智力资本更加容易实现</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社交网络分析</a:t>
            </a:r>
            <a:r>
              <a:rPr lang="zh-CN" altLang="en-US" sz="2800" dirty="0">
                <a:latin typeface="+mn-ea"/>
              </a:rPr>
              <a:t>：</a:t>
            </a:r>
            <a:r>
              <a:rPr lang="zh-CN" altLang="zh-CN" sz="2800" dirty="0">
                <a:latin typeface="+mn-ea"/>
              </a:rPr>
              <a:t>连接</a:t>
            </a:r>
            <a:r>
              <a:rPr lang="zh-CN" altLang="en-US" sz="2800" dirty="0">
                <a:latin typeface="+mn-ea"/>
              </a:rPr>
              <a:t>雇员之间</a:t>
            </a:r>
            <a:r>
              <a:rPr lang="zh-CN" altLang="zh-CN" sz="2800" dirty="0">
                <a:latin typeface="+mn-ea"/>
              </a:rPr>
              <a:t>非正式关系图</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培训者必须充分了解技术</a:t>
            </a:r>
            <a:endParaRPr lang="en-US" altLang="zh-CN" sz="2800" dirty="0">
              <a:latin typeface="+mn-e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94970" y="-170497"/>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增加绩效支持和社交学习的使用</a:t>
            </a:r>
            <a:endParaRPr lang="en-IN" sz="4400" b="1" dirty="0">
              <a:latin typeface="华文新魏" panose="02010800040101010101" pitchFamily="2" charset="-122"/>
              <a:ea typeface="华文新魏" panose="02010800040101010101" pitchFamily="2" charset="-122"/>
            </a:endParaRPr>
          </a:p>
        </p:txBody>
      </p:sp>
      <p:sp>
        <p:nvSpPr>
          <p:cNvPr id="22530" name="Content Placeholder 2"/>
          <p:cNvSpPr>
            <a:spLocks noGrp="1"/>
          </p:cNvSpPr>
          <p:nvPr>
            <p:ph idx="4294967295"/>
          </p:nvPr>
        </p:nvSpPr>
        <p:spPr>
          <a:xfrm>
            <a:off x="692785" y="1275080"/>
            <a:ext cx="8385175" cy="4924425"/>
          </a:xfrm>
        </p:spPr>
        <p:txBody>
          <a:bodyPr/>
          <a:lstStyle/>
          <a:p>
            <a:pPr marL="354330" indent="-354330">
              <a:lnSpc>
                <a:spcPct val="120000"/>
              </a:lnSpc>
              <a:buFont typeface="Wingdings" panose="05000000000000000000" charset="0"/>
              <a:buChar char="l"/>
            </a:pPr>
            <a:r>
              <a:rPr lang="zh-CN" altLang="zh-CN" sz="2800" b="1" dirty="0">
                <a:latin typeface="+mn-ea"/>
              </a:rPr>
              <a:t>嵌入式学习</a:t>
            </a:r>
            <a:r>
              <a:rPr lang="zh-CN" altLang="en-US" sz="2800" dirty="0">
                <a:latin typeface="+mn-ea"/>
              </a:rPr>
              <a:t>：</a:t>
            </a:r>
            <a:r>
              <a:rPr lang="zh-CN" altLang="zh-CN" sz="2800" dirty="0">
                <a:latin typeface="+mn-ea"/>
              </a:rPr>
              <a:t>是指发生在工作过程中的必要的学习行为</a:t>
            </a:r>
            <a:endParaRPr lang="en-US" altLang="zh-CN" sz="2800" dirty="0">
              <a:latin typeface="+mn-ea"/>
            </a:endParaRPr>
          </a:p>
          <a:p>
            <a:pPr marL="622935" lvl="1" indent="-302895">
              <a:lnSpc>
                <a:spcPct val="120000"/>
              </a:lnSpc>
              <a:buFont typeface="Wingdings" panose="05000000000000000000" charset="0"/>
              <a:buChar char="l"/>
            </a:pPr>
            <a:r>
              <a:rPr lang="zh-CN" altLang="en-US" sz="2800" dirty="0">
                <a:latin typeface="+mn-ea"/>
              </a:rPr>
              <a:t>包</a:t>
            </a:r>
            <a:r>
              <a:rPr lang="zh-CN" altLang="zh-CN" sz="2800" dirty="0">
                <a:latin typeface="+mn-ea"/>
              </a:rPr>
              <a:t>括协作和非学习性技术</a:t>
            </a:r>
            <a:r>
              <a:rPr lang="en-US" altLang="zh-CN" sz="2800" dirty="0">
                <a:latin typeface="+mn-ea"/>
              </a:rPr>
              <a:t>（</a:t>
            </a:r>
            <a:r>
              <a:rPr lang="zh-CN" altLang="zh-CN" sz="2800" dirty="0">
                <a:latin typeface="+mn-ea"/>
              </a:rPr>
              <a:t>例如微博</a:t>
            </a:r>
            <a:r>
              <a:rPr lang="en-US" altLang="zh-CN" sz="2800" dirty="0">
                <a:latin typeface="+mn-ea"/>
              </a:rPr>
              <a:t>）</a:t>
            </a:r>
          </a:p>
          <a:p>
            <a:pPr marL="622935" lvl="1" indent="-302895">
              <a:lnSpc>
                <a:spcPct val="120000"/>
              </a:lnSpc>
              <a:buFont typeface="Wingdings" panose="05000000000000000000" charset="0"/>
              <a:buChar char="l"/>
            </a:pPr>
            <a:r>
              <a:rPr lang="zh-CN" altLang="zh-CN" sz="2800" dirty="0">
                <a:latin typeface="+mn-ea"/>
              </a:rPr>
              <a:t>融入了知识管理</a:t>
            </a:r>
          </a:p>
          <a:p>
            <a:pPr>
              <a:lnSpc>
                <a:spcPct val="120000"/>
              </a:lnSpc>
              <a:buFont typeface="Wingdings" panose="05000000000000000000" charset="0"/>
              <a:buChar char="l"/>
            </a:pPr>
            <a:r>
              <a:rPr lang="zh-CN" altLang="zh-CN" sz="2800" b="1" dirty="0">
                <a:latin typeface="+mn-ea"/>
              </a:rPr>
              <a:t>社交学习</a:t>
            </a:r>
            <a:r>
              <a:rPr lang="zh-CN" altLang="en-US" sz="2800" dirty="0">
                <a:latin typeface="+mn-ea"/>
              </a:rPr>
              <a:t>：</a:t>
            </a:r>
            <a:r>
              <a:rPr lang="zh-CN" altLang="zh-CN" sz="2800" dirty="0">
                <a:latin typeface="+mn-ea"/>
              </a:rPr>
              <a:t>是指与他人一同学习</a:t>
            </a:r>
            <a:r>
              <a:rPr lang="en-US" altLang="zh-CN" sz="2800" dirty="0">
                <a:latin typeface="+mn-ea"/>
              </a:rPr>
              <a:t>，</a:t>
            </a:r>
            <a:r>
              <a:rPr lang="zh-CN" altLang="zh-CN" sz="2800" dirty="0">
                <a:latin typeface="+mn-ea"/>
              </a:rPr>
              <a:t>并从他人身上学习</a:t>
            </a:r>
          </a:p>
          <a:p>
            <a:pPr marL="362585" indent="-362585">
              <a:lnSpc>
                <a:spcPct val="120000"/>
              </a:lnSpc>
              <a:buFont typeface="Wingdings" panose="05000000000000000000" charset="0"/>
              <a:buChar char="l"/>
            </a:pPr>
            <a:r>
              <a:rPr lang="zh-CN" altLang="zh-CN" sz="2800" dirty="0">
                <a:latin typeface="+mn-ea"/>
              </a:rPr>
              <a:t>嵌入式学习可能会更加流行</a:t>
            </a:r>
            <a:r>
              <a:rPr lang="zh-CN" altLang="en-US" sz="2800" dirty="0">
                <a:latin typeface="+mn-ea"/>
              </a:rPr>
              <a:t>：</a:t>
            </a:r>
            <a:endParaRPr lang="en-US" altLang="zh-CN" sz="2800" dirty="0">
              <a:latin typeface="+mn-ea"/>
            </a:endParaRPr>
          </a:p>
          <a:p>
            <a:pPr marL="648335" lvl="1" indent="-327660">
              <a:lnSpc>
                <a:spcPct val="120000"/>
              </a:lnSpc>
              <a:buFont typeface="Wingdings" panose="05000000000000000000" charset="0"/>
              <a:buChar char="l"/>
            </a:pPr>
            <a:r>
              <a:rPr lang="zh-CN" altLang="zh-CN" sz="2800" dirty="0">
                <a:latin typeface="+mn-ea"/>
              </a:rPr>
              <a:t>公司不需要再让雇员参加课堂辅导或在线学习</a:t>
            </a:r>
            <a:r>
              <a:rPr lang="en-US" altLang="zh-CN" sz="2800" dirty="0">
                <a:latin typeface="+mn-ea"/>
              </a:rPr>
              <a:t>，</a:t>
            </a:r>
            <a:r>
              <a:rPr lang="zh-CN" altLang="zh-CN" sz="2800" dirty="0">
                <a:latin typeface="+mn-ea"/>
              </a:rPr>
              <a:t>来获得与当前工作需求不直接相关的知识</a:t>
            </a:r>
            <a:endParaRPr lang="en-IN" sz="2800" dirty="0">
              <a:latin typeface="+mn-e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89890" y="-204787"/>
            <a:ext cx="8229600" cy="1143000"/>
          </a:xfrm>
        </p:spPr>
        <p:txBody>
          <a:bodyPr>
            <a:normAutofit/>
          </a:bodyPr>
          <a:lstStyle/>
          <a:p>
            <a:pPr fontAlgn="auto">
              <a:spcAft>
                <a:spcPts val="0"/>
              </a:spcAft>
              <a:defRPr/>
            </a:pPr>
            <a:r>
              <a:rPr lang="zh-CN" altLang="en-US" b="1" dirty="0">
                <a:latin typeface="华文新魏" panose="02010800040101010101" pitchFamily="2" charset="-122"/>
                <a:ea typeface="华文新魏" panose="02010800040101010101" pitchFamily="2" charset="-122"/>
              </a:rPr>
              <a:t>增加绩效支持</a:t>
            </a:r>
            <a:endParaRPr lang="en-IN" b="1" dirty="0">
              <a:latin typeface="华文新魏" panose="02010800040101010101" pitchFamily="2" charset="-122"/>
              <a:ea typeface="华文新魏" panose="02010800040101010101" pitchFamily="2" charset="-122"/>
            </a:endParaRPr>
          </a:p>
        </p:txBody>
      </p:sp>
      <p:sp>
        <p:nvSpPr>
          <p:cNvPr id="23554" name="Content Placeholder 2"/>
          <p:cNvSpPr>
            <a:spLocks noGrp="1"/>
          </p:cNvSpPr>
          <p:nvPr>
            <p:ph idx="4294967295"/>
          </p:nvPr>
        </p:nvSpPr>
        <p:spPr>
          <a:xfrm>
            <a:off x="721360" y="1284605"/>
            <a:ext cx="8229600" cy="4924425"/>
          </a:xfrm>
        </p:spPr>
        <p:txBody>
          <a:bodyPr/>
          <a:lstStyle/>
          <a:p>
            <a:pPr marL="367665" indent="-367665">
              <a:lnSpc>
                <a:spcPct val="120000"/>
              </a:lnSpc>
              <a:buFont typeface="Wingdings" panose="05000000000000000000" charset="0"/>
              <a:buChar char="l"/>
            </a:pPr>
            <a:r>
              <a:rPr lang="zh-CN" altLang="zh-CN" sz="2800" dirty="0">
                <a:latin typeface="+mn-ea"/>
              </a:rPr>
              <a:t>未来的一个前景是在雇员</a:t>
            </a:r>
            <a:r>
              <a:rPr lang="zh-CN" altLang="en-US" sz="2800" dirty="0">
                <a:latin typeface="+mn-ea"/>
              </a:rPr>
              <a:t>将会：</a:t>
            </a:r>
            <a:endParaRPr lang="en-US" altLang="zh-CN" sz="2800" dirty="0">
              <a:latin typeface="+mn-ea"/>
            </a:endParaRPr>
          </a:p>
          <a:p>
            <a:pPr marL="777240" lvl="1" indent="-457200">
              <a:lnSpc>
                <a:spcPct val="120000"/>
              </a:lnSpc>
              <a:buFont typeface="Wingdings" panose="05000000000000000000" charset="0"/>
              <a:buChar char="l"/>
            </a:pPr>
            <a:r>
              <a:rPr lang="zh-CN" altLang="zh-CN" sz="2800" dirty="0">
                <a:latin typeface="+mn-ea"/>
              </a:rPr>
              <a:t>工作中有短时间的嵌入式学习</a:t>
            </a:r>
            <a:endParaRPr lang="en-US" altLang="zh-CN" sz="2800" dirty="0">
              <a:latin typeface="+mn-ea"/>
            </a:endParaRPr>
          </a:p>
          <a:p>
            <a:pPr marL="777240" lvl="1" indent="-457200">
              <a:lnSpc>
                <a:spcPct val="120000"/>
              </a:lnSpc>
              <a:buFont typeface="Wingdings" panose="05000000000000000000" charset="0"/>
              <a:buChar char="l"/>
            </a:pPr>
            <a:r>
              <a:rPr lang="zh-CN" altLang="zh-CN" sz="2800" dirty="0">
                <a:latin typeface="+mn-ea"/>
              </a:rPr>
              <a:t>当需要学习</a:t>
            </a:r>
            <a:endParaRPr lang="en-US" altLang="zh-CN" sz="2800" dirty="0">
              <a:latin typeface="+mn-ea"/>
            </a:endParaRPr>
          </a:p>
          <a:p>
            <a:pPr marL="777240" lvl="1" indent="-457200">
              <a:lnSpc>
                <a:spcPct val="120000"/>
              </a:lnSpc>
              <a:buFont typeface="Wingdings" panose="05000000000000000000" charset="0"/>
              <a:buChar char="l"/>
            </a:pPr>
            <a:r>
              <a:rPr lang="zh-CN" altLang="zh-CN" sz="2800" dirty="0">
                <a:latin typeface="+mn-ea"/>
              </a:rPr>
              <a:t>与专家直接沟通</a:t>
            </a:r>
            <a:endParaRPr lang="en-US" altLang="zh-CN" sz="2800" dirty="0">
              <a:latin typeface="+mn-ea"/>
            </a:endParaRPr>
          </a:p>
          <a:p>
            <a:pPr marL="777240" lvl="1" indent="-457200">
              <a:lnSpc>
                <a:spcPct val="120000"/>
              </a:lnSpc>
              <a:buFont typeface="Wingdings" panose="05000000000000000000" charset="0"/>
              <a:buChar char="l"/>
            </a:pPr>
            <a:r>
              <a:rPr lang="zh-CN" altLang="zh-CN" sz="2800" dirty="0">
                <a:latin typeface="+mn-ea"/>
              </a:rPr>
              <a:t>持续使用无线网络学习</a:t>
            </a:r>
            <a:endParaRPr lang="en-US" altLang="zh-CN" sz="2800" dirty="0">
              <a:latin typeface="+mn-ea"/>
            </a:endParaRPr>
          </a:p>
          <a:p>
            <a:pPr marL="777240" lvl="1" indent="-457200">
              <a:lnSpc>
                <a:spcPct val="120000"/>
              </a:lnSpc>
              <a:buFont typeface="Wingdings" panose="05000000000000000000" charset="0"/>
              <a:buChar char="l"/>
            </a:pPr>
            <a:r>
              <a:rPr lang="zh-CN" altLang="zh-CN" sz="2800" dirty="0">
                <a:latin typeface="+mn-ea"/>
              </a:rPr>
              <a:t>指导模拟训练</a:t>
            </a:r>
            <a:endParaRPr lang="en-IN" sz="2800" dirty="0">
              <a:latin typeface="+mn-e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129222"/>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增加绩效支持和社交学习的使用</a:t>
            </a:r>
            <a:endParaRPr lang="en-IN" sz="4400" b="1" dirty="0">
              <a:latin typeface="华文新魏" panose="02010800040101010101" pitchFamily="2" charset="-122"/>
              <a:ea typeface="华文新魏" panose="02010800040101010101" pitchFamily="2" charset="-122"/>
            </a:endParaRPr>
          </a:p>
        </p:txBody>
      </p:sp>
      <p:sp>
        <p:nvSpPr>
          <p:cNvPr id="24578" name="Content Placeholder 2"/>
          <p:cNvSpPr>
            <a:spLocks noGrp="1"/>
          </p:cNvSpPr>
          <p:nvPr>
            <p:ph idx="4294967295"/>
          </p:nvPr>
        </p:nvSpPr>
        <p:spPr>
          <a:xfrm>
            <a:off x="406400" y="1267460"/>
            <a:ext cx="8552180" cy="4924425"/>
          </a:xfrm>
        </p:spPr>
        <p:txBody>
          <a:bodyPr/>
          <a:lstStyle/>
          <a:p>
            <a:pPr marL="730250" indent="-457200">
              <a:lnSpc>
                <a:spcPct val="120000"/>
              </a:lnSpc>
              <a:buFont typeface="Wingdings" panose="05000000000000000000" charset="0"/>
              <a:buChar char="l"/>
            </a:pPr>
            <a:r>
              <a:rPr lang="zh-CN" altLang="zh-CN" sz="2800" dirty="0">
                <a:latin typeface="+mn-ea"/>
              </a:rPr>
              <a:t>学习变得更加具有及时性</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把个人思考、学习和解决问题的方式融入社交网络的一类人</a:t>
            </a:r>
            <a:endParaRPr lang="en-US" altLang="zh-CN" sz="2800" baseline="30000" dirty="0">
              <a:latin typeface="+mn-ea"/>
            </a:endParaRPr>
          </a:p>
          <a:p>
            <a:pPr marL="730250" indent="-457200">
              <a:lnSpc>
                <a:spcPct val="120000"/>
              </a:lnSpc>
              <a:buFont typeface="Wingdings" panose="05000000000000000000" charset="0"/>
              <a:buChar char="l"/>
            </a:pPr>
            <a:r>
              <a:rPr lang="zh-CN" altLang="zh-CN" sz="2800" dirty="0">
                <a:latin typeface="+mn-ea"/>
              </a:rPr>
              <a:t>社交网络平台将会是学习管理系统的一部分</a:t>
            </a:r>
            <a:endParaRPr lang="en-US" altLang="zh-CN" sz="2800" dirty="0">
              <a:latin typeface="+mn-e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8964488"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培训将更加重视绩效分析和业务能力的学习</a:t>
            </a:r>
            <a:endParaRPr lang="en-IN" b="1" dirty="0">
              <a:latin typeface="华文新魏" panose="02010800040101010101" pitchFamily="2" charset="-122"/>
              <a:ea typeface="华文新魏" panose="02010800040101010101" pitchFamily="2" charset="-122"/>
            </a:endParaRPr>
          </a:p>
        </p:txBody>
      </p:sp>
      <p:sp>
        <p:nvSpPr>
          <p:cNvPr id="25602" name="Content Placeholder 2"/>
          <p:cNvSpPr>
            <a:spLocks noGrp="1"/>
          </p:cNvSpPr>
          <p:nvPr>
            <p:ph idx="4294967295"/>
          </p:nvPr>
        </p:nvSpPr>
        <p:spPr>
          <a:xfrm>
            <a:off x="394395" y="1628775"/>
            <a:ext cx="8892480" cy="4924425"/>
          </a:xfrm>
        </p:spPr>
        <p:txBody>
          <a:bodyPr/>
          <a:lstStyle/>
          <a:p>
            <a:pPr marL="730250" indent="-457200">
              <a:lnSpc>
                <a:spcPct val="120000"/>
              </a:lnSpc>
              <a:buFont typeface="Wingdings" panose="05000000000000000000" charset="0"/>
              <a:buChar char="l"/>
            </a:pPr>
            <a:r>
              <a:rPr lang="zh-CN" altLang="zh-CN" sz="3200" b="1" dirty="0">
                <a:latin typeface="+mn-ea"/>
              </a:rPr>
              <a:t>绩效分析方法</a:t>
            </a:r>
            <a:r>
              <a:rPr lang="zh-CN" altLang="en-US" sz="3200" dirty="0">
                <a:latin typeface="+mn-ea"/>
              </a:rPr>
              <a:t>：</a:t>
            </a:r>
            <a:r>
              <a:rPr lang="zh-CN" altLang="zh-CN" sz="3200" dirty="0">
                <a:latin typeface="+mn-ea"/>
              </a:rPr>
              <a:t>包括确认绩效差距或缺陷</a:t>
            </a:r>
            <a:r>
              <a:rPr lang="en-US" altLang="zh-CN" sz="3200" dirty="0">
                <a:latin typeface="+mn-ea"/>
              </a:rPr>
              <a:t>，</a:t>
            </a:r>
            <a:r>
              <a:rPr lang="zh-CN" altLang="zh-CN" sz="3200" dirty="0">
                <a:latin typeface="+mn-ea"/>
              </a:rPr>
              <a:t>并把培训作为业务单元的一种可能的解决方案</a:t>
            </a:r>
          </a:p>
          <a:p>
            <a:endParaRPr lang="en-IN"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8964488"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培训将更加重视绩效分析和业务能力的学习</a:t>
            </a:r>
            <a:endParaRPr lang="en-IN" sz="3600" b="1" dirty="0">
              <a:latin typeface="华文新魏" panose="02010800040101010101" pitchFamily="2" charset="-122"/>
              <a:ea typeface="华文新魏" panose="02010800040101010101" pitchFamily="2" charset="-122"/>
            </a:endParaRPr>
          </a:p>
        </p:txBody>
      </p:sp>
      <p:sp>
        <p:nvSpPr>
          <p:cNvPr id="26626" name="Content Placeholder 2"/>
          <p:cNvSpPr>
            <a:spLocks noGrp="1"/>
          </p:cNvSpPr>
          <p:nvPr>
            <p:ph idx="4294967295"/>
          </p:nvPr>
        </p:nvSpPr>
        <p:spPr>
          <a:xfrm>
            <a:off x="709295" y="1611630"/>
            <a:ext cx="8325485" cy="4924425"/>
          </a:xfrm>
        </p:spPr>
        <p:txBody>
          <a:bodyPr/>
          <a:lstStyle/>
          <a:p>
            <a:pPr marL="354330" indent="-354330">
              <a:lnSpc>
                <a:spcPct val="120000"/>
              </a:lnSpc>
              <a:buFont typeface="Wingdings" panose="05000000000000000000" charset="0"/>
              <a:buChar char="l"/>
            </a:pPr>
            <a:r>
              <a:rPr lang="zh-CN" altLang="zh-CN" sz="2800" dirty="0">
                <a:latin typeface="+mn-ea"/>
              </a:rPr>
              <a:t>培训部门应该采取的三种措施是</a:t>
            </a:r>
            <a:r>
              <a:rPr lang="en-US" altLang="zh-CN" sz="2800" dirty="0">
                <a:latin typeface="+mn-ea"/>
              </a:rPr>
              <a:t>：</a:t>
            </a:r>
          </a:p>
          <a:p>
            <a:pPr marL="623570" lvl="1" indent="-269240">
              <a:lnSpc>
                <a:spcPct val="120000"/>
              </a:lnSpc>
              <a:buClr>
                <a:srgbClr val="DA1F28"/>
              </a:buClr>
              <a:buFont typeface="Wingdings" panose="05000000000000000000" charset="0"/>
              <a:buChar char="l"/>
            </a:pPr>
            <a:r>
              <a:rPr lang="zh-CN" altLang="zh-CN" sz="2800" dirty="0">
                <a:latin typeface="+mn-ea"/>
              </a:rPr>
              <a:t>关注影响绩效改进的因素</a:t>
            </a:r>
            <a:endParaRPr lang="en-US" altLang="zh-CN" sz="2800" dirty="0">
              <a:latin typeface="+mn-ea"/>
            </a:endParaRPr>
          </a:p>
          <a:p>
            <a:pPr marL="623570" lvl="1" indent="-269240">
              <a:lnSpc>
                <a:spcPct val="120000"/>
              </a:lnSpc>
              <a:buClr>
                <a:srgbClr val="DA1F28"/>
              </a:buClr>
              <a:buFont typeface="Wingdings" panose="05000000000000000000" charset="0"/>
              <a:buChar char="l"/>
            </a:pPr>
            <a:r>
              <a:rPr lang="zh-CN" altLang="zh-CN" sz="2800" dirty="0">
                <a:latin typeface="+mn-ea"/>
              </a:rPr>
              <a:t>为高绩效工作系统提供服务</a:t>
            </a:r>
            <a:endParaRPr lang="en-US" altLang="zh-CN" sz="2800" dirty="0">
              <a:latin typeface="+mn-ea"/>
            </a:endParaRPr>
          </a:p>
          <a:p>
            <a:pPr marL="623570" lvl="1" indent="-269240">
              <a:lnSpc>
                <a:spcPct val="120000"/>
              </a:lnSpc>
              <a:buClr>
                <a:srgbClr val="DA1F28"/>
              </a:buClr>
              <a:buFont typeface="Wingdings" panose="05000000000000000000" charset="0"/>
              <a:buChar char="l"/>
            </a:pPr>
            <a:r>
              <a:rPr lang="zh-CN" altLang="zh-CN" sz="2800" dirty="0">
                <a:latin typeface="+mn-ea"/>
              </a:rPr>
              <a:t>开发有关培训管理、改善、传递的体系</a:t>
            </a:r>
            <a:r>
              <a:rPr lang="en-US" altLang="zh-CN" sz="2800" dirty="0">
                <a:latin typeface="+mn-ea"/>
              </a:rPr>
              <a:t>，</a:t>
            </a:r>
            <a:r>
              <a:rPr lang="zh-CN" altLang="zh-CN" sz="2800" dirty="0">
                <a:latin typeface="+mn-ea"/>
              </a:rPr>
              <a:t>以减少费用并增加雇员学习的机会</a:t>
            </a:r>
          </a:p>
          <a:p>
            <a:pPr marL="623570" indent="-269240">
              <a:buClr>
                <a:srgbClr val="DA1F28"/>
              </a:buClr>
              <a:buFont typeface="Wingdings" panose="05000000000000000000" charset="0"/>
              <a:buChar char="l"/>
            </a:pPr>
            <a:endParaRPr lang="en-US" dirty="0"/>
          </a:p>
          <a:p>
            <a:endParaRPr lang="en-IN" sz="24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9144000"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培训将更加重视绩效分析和业务能力的学习</a:t>
            </a:r>
            <a:endParaRPr lang="en-IN" b="1" dirty="0">
              <a:latin typeface="华文新魏" panose="02010800040101010101" pitchFamily="2" charset="-122"/>
              <a:ea typeface="华文新魏" panose="02010800040101010101" pitchFamily="2" charset="-122"/>
            </a:endParaRPr>
          </a:p>
        </p:txBody>
      </p:sp>
      <p:sp>
        <p:nvSpPr>
          <p:cNvPr id="27650" name="Content Placeholder 2"/>
          <p:cNvSpPr>
            <a:spLocks noGrp="1"/>
          </p:cNvSpPr>
          <p:nvPr>
            <p:ph idx="4294967295"/>
          </p:nvPr>
        </p:nvSpPr>
        <p:spPr>
          <a:xfrm>
            <a:off x="742315" y="1628775"/>
            <a:ext cx="8334375" cy="4924425"/>
          </a:xfrm>
        </p:spPr>
        <p:txBody>
          <a:bodyPr/>
          <a:lstStyle/>
          <a:p>
            <a:pPr marL="363220" indent="-363220">
              <a:lnSpc>
                <a:spcPct val="120000"/>
              </a:lnSpc>
              <a:buFont typeface="Wingdings" panose="05000000000000000000" charset="0"/>
              <a:buChar char="l"/>
            </a:pPr>
            <a:r>
              <a:rPr lang="zh-CN" altLang="zh-CN" sz="2800" dirty="0">
                <a:latin typeface="+mn-ea"/>
              </a:rPr>
              <a:t>培训部门应更关注为雇员提供</a:t>
            </a:r>
            <a:endParaRPr lang="en-US" altLang="zh-CN" sz="2800" dirty="0">
              <a:latin typeface="+mn-ea"/>
            </a:endParaRPr>
          </a:p>
          <a:p>
            <a:pPr marL="632460" lvl="1" indent="-312420">
              <a:lnSpc>
                <a:spcPct val="120000"/>
              </a:lnSpc>
              <a:buFont typeface="Wingdings" panose="05000000000000000000" charset="0"/>
              <a:buChar char="l"/>
            </a:pPr>
            <a:r>
              <a:rPr lang="zh-CN" altLang="zh-CN" sz="2800" dirty="0">
                <a:latin typeface="+mn-ea"/>
              </a:rPr>
              <a:t>基于个人需要的信息系统</a:t>
            </a:r>
            <a:r>
              <a:rPr lang="en-US" altLang="zh-CN" sz="2800" dirty="0">
                <a:latin typeface="+mn-ea"/>
              </a:rPr>
              <a:t>（</a:t>
            </a:r>
            <a:r>
              <a:rPr lang="zh-CN" altLang="zh-CN" sz="2800" dirty="0">
                <a:latin typeface="+mn-ea"/>
              </a:rPr>
              <a:t>如专家系统或电子绩效支持系统</a:t>
            </a:r>
            <a:r>
              <a:rPr lang="en-US" altLang="zh-CN" sz="2800" dirty="0">
                <a:latin typeface="+mn-ea"/>
              </a:rPr>
              <a:t>）</a:t>
            </a:r>
          </a:p>
          <a:p>
            <a:pPr marL="363220" indent="-363220">
              <a:lnSpc>
                <a:spcPct val="120000"/>
              </a:lnSpc>
              <a:buFont typeface="Wingdings" panose="05000000000000000000" charset="0"/>
              <a:buChar char="l"/>
            </a:pPr>
            <a:r>
              <a:rPr lang="zh-CN" altLang="zh-CN" sz="2800" b="1" dirty="0">
                <a:latin typeface="+mn-ea"/>
              </a:rPr>
              <a:t>云计算</a:t>
            </a:r>
            <a:r>
              <a:rPr lang="zh-CN" altLang="en-US" sz="2800" dirty="0">
                <a:latin typeface="+mn-ea"/>
              </a:rPr>
              <a:t>：</a:t>
            </a:r>
            <a:r>
              <a:rPr lang="zh-CN" altLang="zh-CN" sz="2800" dirty="0">
                <a:latin typeface="+mn-ea"/>
              </a:rPr>
              <a:t>是指通过可自助服务、可修改以及按需提供的网络空间来提供信息技术基础设施的计算系统</a:t>
            </a:r>
            <a:endParaRPr lang="en-US" altLang="zh-CN" sz="2800" dirty="0">
              <a:latin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180022"/>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增加合作和外包的使用</a:t>
            </a:r>
            <a:endParaRPr lang="en-IN" sz="4400" b="1" dirty="0">
              <a:latin typeface="华文新魏" panose="02010800040101010101" pitchFamily="2" charset="-122"/>
              <a:ea typeface="华文新魏" panose="02010800040101010101" pitchFamily="2" charset="-122"/>
            </a:endParaRPr>
          </a:p>
        </p:txBody>
      </p:sp>
      <p:sp>
        <p:nvSpPr>
          <p:cNvPr id="28674" name="Content Placeholder 2"/>
          <p:cNvSpPr>
            <a:spLocks noGrp="1"/>
          </p:cNvSpPr>
          <p:nvPr>
            <p:ph idx="4294967295"/>
          </p:nvPr>
        </p:nvSpPr>
        <p:spPr>
          <a:xfrm>
            <a:off x="713800" y="1271588"/>
            <a:ext cx="8892480" cy="4924425"/>
          </a:xfrm>
        </p:spPr>
        <p:txBody>
          <a:bodyPr/>
          <a:lstStyle/>
          <a:p>
            <a:pPr marL="354330" indent="-354330">
              <a:lnSpc>
                <a:spcPct val="120000"/>
              </a:lnSpc>
              <a:buFont typeface="Wingdings" panose="05000000000000000000" charset="0"/>
              <a:buChar char="l"/>
            </a:pPr>
            <a:r>
              <a:rPr lang="zh-CN" altLang="en-US" sz="2800" dirty="0">
                <a:latin typeface="+mn-ea"/>
              </a:rPr>
              <a:t>合作伙伴帮助</a:t>
            </a:r>
            <a:r>
              <a:rPr lang="en-US" sz="2800" dirty="0">
                <a:latin typeface="+mn-ea"/>
              </a:rPr>
              <a:t>： </a:t>
            </a:r>
          </a:p>
          <a:p>
            <a:pPr marL="622935" lvl="1" indent="-302895">
              <a:lnSpc>
                <a:spcPct val="120000"/>
              </a:lnSpc>
              <a:buFont typeface="Wingdings" panose="05000000000000000000" charset="0"/>
              <a:buChar char="l"/>
            </a:pPr>
            <a:r>
              <a:rPr lang="zh-CN" altLang="zh-CN" sz="2800" dirty="0">
                <a:latin typeface="+mn-ea"/>
              </a:rPr>
              <a:t>帮助雇员获取更多的技能和更高薪酬的工作职位</a:t>
            </a:r>
            <a:endParaRPr lang="en-US" sz="2800" dirty="0">
              <a:latin typeface="+mn-ea"/>
            </a:endParaRPr>
          </a:p>
          <a:p>
            <a:pPr marL="622935" lvl="1" indent="-302895">
              <a:lnSpc>
                <a:spcPct val="120000"/>
              </a:lnSpc>
              <a:buFont typeface="Wingdings" panose="05000000000000000000" charset="0"/>
              <a:buChar char="l"/>
            </a:pPr>
            <a:r>
              <a:rPr lang="zh-CN" altLang="zh-CN" sz="2800" dirty="0">
                <a:latin typeface="+mn-ea"/>
              </a:rPr>
              <a:t>吸引更多新公司加入本行业</a:t>
            </a:r>
            <a:r>
              <a:rPr lang="zh-CN" altLang="en-US" sz="2800" dirty="0">
                <a:latin typeface="+mn-ea"/>
              </a:rPr>
              <a:t>通过结合：</a:t>
            </a:r>
            <a:endParaRPr lang="en-US" altLang="zh-CN" sz="2800" dirty="0">
              <a:latin typeface="+mn-ea"/>
            </a:endParaRPr>
          </a:p>
          <a:p>
            <a:pPr marL="900430" lvl="2" indent="-306070">
              <a:lnSpc>
                <a:spcPct val="120000"/>
              </a:lnSpc>
              <a:buFont typeface="Wingdings" panose="05000000000000000000" charset="0"/>
              <a:buChar char="l"/>
            </a:pPr>
            <a:r>
              <a:rPr lang="zh-CN" altLang="zh-CN" sz="2600" dirty="0">
                <a:latin typeface="+mn-ea"/>
              </a:rPr>
              <a:t>雇员培训</a:t>
            </a:r>
            <a:endParaRPr lang="en-US" altLang="zh-CN" sz="2600" dirty="0">
              <a:latin typeface="+mn-ea"/>
            </a:endParaRPr>
          </a:p>
          <a:p>
            <a:pPr marL="900430" lvl="2" indent="-306070">
              <a:lnSpc>
                <a:spcPct val="120000"/>
              </a:lnSpc>
              <a:buFont typeface="Wingdings" panose="05000000000000000000" charset="0"/>
              <a:buChar char="l"/>
            </a:pPr>
            <a:r>
              <a:rPr lang="zh-CN" altLang="zh-CN" sz="2600" dirty="0">
                <a:latin typeface="+mn-ea"/>
              </a:rPr>
              <a:t>通过高等院校的职业教育项目</a:t>
            </a:r>
            <a:endParaRPr lang="en-US" altLang="zh-CN" sz="2600" dirty="0">
              <a:latin typeface="+mn-ea"/>
            </a:endParaRPr>
          </a:p>
          <a:p>
            <a:pPr marL="900430" lvl="2" indent="-306070">
              <a:lnSpc>
                <a:spcPct val="120000"/>
              </a:lnSpc>
              <a:buFont typeface="Wingdings" panose="05000000000000000000" charset="0"/>
              <a:buChar char="l"/>
            </a:pPr>
            <a:r>
              <a:rPr lang="zh-CN" altLang="zh-CN" sz="2600" dirty="0">
                <a:latin typeface="+mn-ea"/>
              </a:rPr>
              <a:t>职业规划课程</a:t>
            </a:r>
            <a:endParaRPr lang="en-US" altLang="zh-CN" sz="2600" dirty="0">
              <a:latin typeface="+mn-ea"/>
            </a:endParaRPr>
          </a:p>
          <a:p>
            <a:pPr marL="900430" lvl="2" indent="-306070">
              <a:lnSpc>
                <a:spcPct val="120000"/>
              </a:lnSpc>
              <a:buFont typeface="Wingdings" panose="05000000000000000000" charset="0"/>
              <a:buChar char="l"/>
            </a:pPr>
            <a:r>
              <a:rPr lang="zh-CN" altLang="zh-CN" sz="2600" dirty="0">
                <a:latin typeface="+mn-ea"/>
              </a:rPr>
              <a:t>高等教育计划融入雇员终身学习体系 </a:t>
            </a:r>
            <a:endParaRPr lang="en-IN" sz="2600" dirty="0">
              <a:latin typeface="+mn-e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007" y="-142577"/>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增加合作和外包的使用</a:t>
            </a:r>
            <a:endParaRPr lang="en-IN" sz="4400" b="1" dirty="0">
              <a:latin typeface="华文新魏" panose="02010800040101010101" pitchFamily="2" charset="-122"/>
              <a:ea typeface="华文新魏" panose="02010800040101010101" pitchFamily="2" charset="-122"/>
            </a:endParaRPr>
          </a:p>
        </p:txBody>
      </p:sp>
      <p:sp>
        <p:nvSpPr>
          <p:cNvPr id="29698" name="Content Placeholder 2"/>
          <p:cNvSpPr>
            <a:spLocks noGrp="1"/>
          </p:cNvSpPr>
          <p:nvPr>
            <p:ph idx="4294967295"/>
          </p:nvPr>
        </p:nvSpPr>
        <p:spPr>
          <a:xfrm>
            <a:off x="667385" y="1317625"/>
            <a:ext cx="8334375" cy="4924425"/>
          </a:xfrm>
        </p:spPr>
        <p:txBody>
          <a:bodyPr/>
          <a:lstStyle/>
          <a:p>
            <a:pPr marL="363220" indent="-363220">
              <a:lnSpc>
                <a:spcPct val="120000"/>
              </a:lnSpc>
              <a:buFont typeface="Wingdings" panose="05000000000000000000" charset="0"/>
              <a:buChar char="l"/>
            </a:pPr>
            <a:r>
              <a:rPr lang="zh-CN" altLang="zh-CN" sz="2800" dirty="0">
                <a:latin typeface="+mn-ea"/>
              </a:rPr>
              <a:t>培训外包的一种形式是借助应用服务提供商</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应用服务提供商</a:t>
            </a:r>
            <a:r>
              <a:rPr lang="zh-CN" altLang="en-US" sz="2800" dirty="0">
                <a:latin typeface="+mn-ea"/>
              </a:rPr>
              <a:t>：</a:t>
            </a:r>
            <a:r>
              <a:rPr lang="zh-CN" altLang="zh-CN" sz="2800" dirty="0">
                <a:latin typeface="+mn-ea"/>
              </a:rPr>
              <a:t>是出租特殊应用软件使用权的公司</a:t>
            </a:r>
            <a:endParaRPr lang="en-US" altLang="zh-CN" sz="2800" dirty="0">
              <a:latin typeface="+mn-ea"/>
            </a:endParaRPr>
          </a:p>
          <a:p>
            <a:pPr lvl="1">
              <a:lnSpc>
                <a:spcPct val="120000"/>
              </a:lnSpc>
              <a:buFont typeface="Wingdings" panose="05000000000000000000" charset="0"/>
              <a:buChar char="l"/>
            </a:pPr>
            <a:r>
              <a:rPr lang="zh-CN" altLang="en-US" sz="2800" dirty="0">
                <a:latin typeface="+mn-ea"/>
              </a:rPr>
              <a:t>好处：</a:t>
            </a:r>
            <a:endParaRPr lang="en-US" altLang="zh-CN" sz="2800" dirty="0">
              <a:latin typeface="+mn-ea"/>
            </a:endParaRPr>
          </a:p>
          <a:p>
            <a:pPr lvl="2">
              <a:lnSpc>
                <a:spcPct val="120000"/>
              </a:lnSpc>
              <a:buFont typeface="Wingdings" panose="05000000000000000000" charset="0"/>
              <a:buChar char="l"/>
            </a:pPr>
            <a:r>
              <a:rPr lang="zh-CN" altLang="zh-CN" sz="2800" dirty="0">
                <a:latin typeface="+mn-ea"/>
              </a:rPr>
              <a:t>大多数公司的资源并不能满足购买或维护一个内部网络的需要</a:t>
            </a:r>
            <a:endParaRPr lang="en-IN" sz="2800" dirty="0">
              <a:latin typeface="+mn-e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57818" y="-136098"/>
            <a:ext cx="8291264"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11—3</a:t>
            </a:r>
            <a:r>
              <a:rPr lang="zh-CN" altLang="zh-CN" b="1" dirty="0">
                <a:latin typeface="华文新魏" panose="02010800040101010101" pitchFamily="2" charset="-122"/>
                <a:ea typeface="华文新魏" panose="02010800040101010101" pitchFamily="2" charset="-122"/>
              </a:rPr>
              <a:t>未来培训者的技能</a:t>
            </a:r>
            <a:endParaRPr lang="zh-CN" altLang="en-US" b="1" dirty="0">
              <a:latin typeface="华文新魏" panose="02010800040101010101" pitchFamily="2" charset="-122"/>
              <a:ea typeface="华文新魏" panose="02010800040101010101" pitchFamily="2" charset="-122"/>
            </a:endParaRPr>
          </a:p>
        </p:txBody>
      </p:sp>
      <p:graphicFrame>
        <p:nvGraphicFramePr>
          <p:cNvPr id="5" name="表格 4"/>
          <p:cNvGraphicFramePr>
            <a:graphicFrameLocks noGrp="1"/>
          </p:cNvGraphicFramePr>
          <p:nvPr/>
        </p:nvGraphicFramePr>
        <p:xfrm>
          <a:off x="251520" y="1317144"/>
          <a:ext cx="8640960" cy="5184576"/>
        </p:xfrm>
        <a:graphic>
          <a:graphicData uri="http://schemas.openxmlformats.org/drawingml/2006/table">
            <a:tbl>
              <a:tblPr firstRow="1" firstCol="1" bandRow="1">
                <a:tableStyleId>{7DF18680-E054-41AD-8BC1-D1AEF772440D}</a:tableStyleId>
              </a:tblPr>
              <a:tblGrid>
                <a:gridCol w="8640960">
                  <a:extLst>
                    <a:ext uri="{9D8B030D-6E8A-4147-A177-3AD203B41FA5}">
                      <a16:colId xmlns:a16="http://schemas.microsoft.com/office/drawing/2014/main" val="20000"/>
                    </a:ext>
                  </a:extLst>
                </a:gridCol>
              </a:tblGrid>
              <a:tr h="5184576">
                <a:tc>
                  <a:txBody>
                    <a:bodyPr/>
                    <a:lstStyle/>
                    <a:p>
                      <a:pPr marL="285750" indent="-285750">
                        <a:lnSpc>
                          <a:spcPct val="120000"/>
                        </a:lnSpc>
                        <a:spcAft>
                          <a:spcPts val="0"/>
                        </a:spcAft>
                        <a:buFont typeface="Arial" panose="020B0604020202020204" pitchFamily="34" charset="0"/>
                        <a:buChar char="•"/>
                      </a:pPr>
                      <a:r>
                        <a:rPr lang="zh-CN" altLang="en-US" sz="2000" dirty="0">
                          <a:effectLst/>
                        </a:rPr>
                        <a:t>培训的内容和方法与雇员所在地的文化相匹配。</a:t>
                      </a:r>
                      <a:endParaRPr lang="en-US" sz="2000" dirty="0">
                        <a:effectLst/>
                      </a:endParaRPr>
                    </a:p>
                    <a:p>
                      <a:pPr marL="285750" indent="-285750">
                        <a:lnSpc>
                          <a:spcPct val="120000"/>
                        </a:lnSpc>
                        <a:spcAft>
                          <a:spcPts val="0"/>
                        </a:spcAft>
                        <a:buFont typeface="Arial" panose="020B0604020202020204" pitchFamily="34" charset="0"/>
                        <a:buChar char="•"/>
                      </a:pPr>
                      <a:r>
                        <a:rPr lang="zh-CN" altLang="en-US" sz="2000" dirty="0">
                          <a:effectLst/>
                        </a:rPr>
                        <a:t>在以技术为驱动力的学习环境中设计学习空间和内容。</a:t>
                      </a:r>
                      <a:endParaRPr lang="en-US" altLang="zh-CN" sz="2000" dirty="0">
                        <a:effectLst/>
                      </a:endParaRPr>
                    </a:p>
                    <a:p>
                      <a:pPr marL="285750" indent="-285750">
                        <a:lnSpc>
                          <a:spcPct val="120000"/>
                        </a:lnSpc>
                        <a:spcAft>
                          <a:spcPts val="0"/>
                        </a:spcAft>
                        <a:buFont typeface="Arial" panose="020B0604020202020204" pitchFamily="34" charset="0"/>
                        <a:buChar char="•"/>
                      </a:pPr>
                      <a:r>
                        <a:rPr lang="zh-CN" altLang="en-US" sz="2000" dirty="0">
                          <a:effectLst/>
                        </a:rPr>
                        <a:t>使用多媒体工具，例如音频、视频、广播和真人演示。</a:t>
                      </a:r>
                      <a:endParaRPr lang="en-US" sz="2000" dirty="0">
                        <a:effectLst/>
                      </a:endParaRPr>
                    </a:p>
                    <a:p>
                      <a:pPr marL="285750" indent="-285750">
                        <a:lnSpc>
                          <a:spcPct val="120000"/>
                        </a:lnSpc>
                        <a:spcAft>
                          <a:spcPts val="0"/>
                        </a:spcAft>
                        <a:buFont typeface="Arial" panose="020B0604020202020204" pitchFamily="34" charset="0"/>
                        <a:buChar char="•"/>
                      </a:pPr>
                      <a:r>
                        <a:rPr lang="zh-CN" sz="2000" dirty="0">
                          <a:effectLst/>
                        </a:rPr>
                        <a:t>为初级雇员和专家型雇员提供不同形式的培训。</a:t>
                      </a:r>
                    </a:p>
                    <a:p>
                      <a:pPr marL="285750" indent="-285750">
                        <a:lnSpc>
                          <a:spcPct val="120000"/>
                        </a:lnSpc>
                        <a:spcAft>
                          <a:spcPts val="0"/>
                        </a:spcAft>
                        <a:buFont typeface="Arial" panose="020B0604020202020204" pitchFamily="34" charset="0"/>
                        <a:buChar char="•"/>
                      </a:pPr>
                      <a:r>
                        <a:rPr lang="zh-CN" sz="2000" dirty="0">
                          <a:effectLst/>
                        </a:rPr>
                        <a:t>利用测评方法确定雇员的学习方式。</a:t>
                      </a:r>
                    </a:p>
                    <a:p>
                      <a:pPr marL="285750" indent="-285750">
                        <a:lnSpc>
                          <a:spcPct val="120000"/>
                        </a:lnSpc>
                        <a:spcAft>
                          <a:spcPts val="0"/>
                        </a:spcAft>
                        <a:buFont typeface="Arial" panose="020B0604020202020204" pitchFamily="34" charset="0"/>
                        <a:buChar char="•"/>
                      </a:pPr>
                      <a:r>
                        <a:rPr lang="zh-CN" sz="2000" dirty="0">
                          <a:effectLst/>
                        </a:rPr>
                        <a:t>开发搜索</a:t>
                      </a:r>
                      <a:r>
                        <a:rPr lang="en-US" sz="2000" dirty="0">
                          <a:effectLst/>
                        </a:rPr>
                        <a:t>—</a:t>
                      </a:r>
                      <a:r>
                        <a:rPr lang="zh-CN" sz="2000" dirty="0">
                          <a:effectLst/>
                        </a:rPr>
                        <a:t>确认技术</a:t>
                      </a:r>
                      <a:r>
                        <a:rPr lang="en-US" sz="2000" dirty="0">
                          <a:effectLst/>
                        </a:rPr>
                        <a:t>，</a:t>
                      </a:r>
                      <a:r>
                        <a:rPr lang="zh-CN" sz="2000" dirty="0">
                          <a:effectLst/>
                        </a:rPr>
                        <a:t>以便雇员在需要时能够找到相关的信息和培训。</a:t>
                      </a:r>
                    </a:p>
                    <a:p>
                      <a:pPr marL="285750" indent="-285750">
                        <a:lnSpc>
                          <a:spcPct val="120000"/>
                        </a:lnSpc>
                        <a:spcAft>
                          <a:spcPts val="0"/>
                        </a:spcAft>
                        <a:buFont typeface="Arial" panose="020B0604020202020204" pitchFamily="34" charset="0"/>
                        <a:buChar char="•"/>
                      </a:pPr>
                      <a:r>
                        <a:rPr lang="zh-CN" sz="2000" dirty="0">
                          <a:effectLst/>
                        </a:rPr>
                        <a:t>使学习变得更加方便</a:t>
                      </a:r>
                      <a:r>
                        <a:rPr lang="en-US" sz="2000" dirty="0">
                          <a:effectLst/>
                        </a:rPr>
                        <a:t>，</a:t>
                      </a:r>
                      <a:r>
                        <a:rPr lang="zh-CN" sz="2000" dirty="0">
                          <a:effectLst/>
                        </a:rPr>
                        <a:t>并与雇员、经理、业务单元保持联系</a:t>
                      </a:r>
                      <a:r>
                        <a:rPr lang="en-US" sz="2000" dirty="0">
                          <a:effectLst/>
                        </a:rPr>
                        <a:t>，</a:t>
                      </a:r>
                      <a:r>
                        <a:rPr lang="zh-CN" sz="2000" dirty="0">
                          <a:effectLst/>
                        </a:rPr>
                        <a:t>确定他们所需的知识和技能</a:t>
                      </a:r>
                      <a:r>
                        <a:rPr lang="en-US" sz="2000" dirty="0">
                          <a:effectLst/>
                        </a:rPr>
                        <a:t>，</a:t>
                      </a:r>
                      <a:r>
                        <a:rPr lang="zh-CN" sz="2000" dirty="0">
                          <a:effectLst/>
                        </a:rPr>
                        <a:t>针对可以帮助他们高效完成工作的工具、流程和程序提出建议。</a:t>
                      </a:r>
                    </a:p>
                    <a:p>
                      <a:pPr marL="285750" indent="-285750">
                        <a:lnSpc>
                          <a:spcPct val="120000"/>
                        </a:lnSpc>
                        <a:spcAft>
                          <a:spcPts val="0"/>
                        </a:spcAft>
                        <a:buFont typeface="Arial" panose="020B0604020202020204" pitchFamily="34" charset="0"/>
                        <a:buChar char="•"/>
                      </a:pPr>
                      <a:r>
                        <a:rPr lang="zh-CN" sz="2000" dirty="0">
                          <a:effectLst/>
                        </a:rPr>
                        <a:t>开发并传递与工作相关的学习。</a:t>
                      </a:r>
                    </a:p>
                    <a:p>
                      <a:pPr marL="285750" indent="-285750">
                        <a:lnSpc>
                          <a:spcPct val="120000"/>
                        </a:lnSpc>
                        <a:spcAft>
                          <a:spcPts val="0"/>
                        </a:spcAft>
                        <a:buFont typeface="Arial" panose="020B0604020202020204" pitchFamily="34" charset="0"/>
                        <a:buChar char="•"/>
                      </a:pPr>
                      <a:r>
                        <a:rPr lang="zh-CN" sz="2000" dirty="0">
                          <a:effectLst/>
                        </a:rPr>
                        <a:t>了解社交网络是如何运用于学习的、社交网络的局限性</a:t>
                      </a:r>
                      <a:r>
                        <a:rPr lang="en-US" sz="2000" dirty="0">
                          <a:effectLst/>
                        </a:rPr>
                        <a:t>，</a:t>
                      </a:r>
                      <a:r>
                        <a:rPr lang="zh-CN" sz="2000" dirty="0">
                          <a:effectLst/>
                        </a:rPr>
                        <a:t>以及社交网络对于商业实例的作用。</a:t>
                      </a:r>
                    </a:p>
                    <a:p>
                      <a:pPr marL="285750" indent="-285750">
                        <a:lnSpc>
                          <a:spcPct val="120000"/>
                        </a:lnSpc>
                        <a:spcAft>
                          <a:spcPts val="0"/>
                        </a:spcAft>
                        <a:buFont typeface="Arial" panose="020B0604020202020204" pitchFamily="34" charset="0"/>
                        <a:buChar char="•"/>
                      </a:pPr>
                      <a:r>
                        <a:rPr lang="zh-CN" sz="2000" dirty="0">
                          <a:effectLst/>
                        </a:rPr>
                        <a:t>确认工作和业务难题的根本原因。</a:t>
                      </a:r>
                      <a:endParaRPr lang="zh-CN" sz="20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0</TotalTime>
  <Words>1926</Words>
  <Application>Microsoft Office PowerPoint</Application>
  <PresentationFormat>全屏显示(4:3)</PresentationFormat>
  <Paragraphs>178</Paragraphs>
  <Slides>22</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MS PGothic</vt:lpstr>
      <vt:lpstr>仿宋</vt:lpstr>
      <vt:lpstr>黑体</vt:lpstr>
      <vt:lpstr>华文新魏</vt:lpstr>
      <vt:lpstr>宋体</vt:lpstr>
      <vt:lpstr>幼圆</vt:lpstr>
      <vt:lpstr>Arial</vt:lpstr>
      <vt:lpstr>Calibri</vt:lpstr>
      <vt:lpstr>Franklin Gothic Book</vt:lpstr>
      <vt:lpstr>Perpetua</vt:lpstr>
      <vt:lpstr>Times New Roman</vt:lpstr>
      <vt:lpstr>Wingdings</vt:lpstr>
      <vt:lpstr>Wingdings 2</vt:lpstr>
      <vt:lpstr>Equity</vt:lpstr>
      <vt:lpstr>  </vt:lpstr>
      <vt:lpstr> </vt:lpstr>
      <vt:lpstr>引言</vt:lpstr>
      <vt:lpstr>培训传递中的新技术的应用</vt:lpstr>
      <vt:lpstr>表11—1对培训产生影响的未来发展趋势</vt:lpstr>
      <vt:lpstr> 虚拟工作安排带来的培训需求将日益增加</vt:lpstr>
      <vt:lpstr>虚拟工作安排带来的培训需求将日益增加</vt:lpstr>
      <vt:lpstr>更加重视培训设计的速度和培训的内容，运用多种传递方法</vt:lpstr>
      <vt:lpstr>表11—2快速指导设计的战略思想</vt:lpstr>
      <vt:lpstr>更加强调对智力资本的存储和应用</vt:lpstr>
      <vt:lpstr> </vt:lpstr>
      <vt:lpstr>增加绩效支持和社交学习的使用</vt:lpstr>
      <vt:lpstr>增加绩效支持</vt:lpstr>
      <vt:lpstr>增加绩效支持和社交学习的使用</vt:lpstr>
      <vt:lpstr>培训将更加重视绩效分析和业务能力的学习</vt:lpstr>
      <vt:lpstr>培训将更加重视绩效分析和业务能力的学习</vt:lpstr>
      <vt:lpstr>培训将更加重视绩效分析和业务能力的学习</vt:lpstr>
      <vt:lpstr>增加合作和外包的使用</vt:lpstr>
      <vt:lpstr>增加合作和外包的使用</vt:lpstr>
      <vt:lpstr> </vt:lpstr>
      <vt:lpstr>表11—3未来培训者的技能</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Jagruti Gadekar</dc:creator>
  <cp:lastModifiedBy>传有 徐</cp:lastModifiedBy>
  <cp:revision>32</cp:revision>
  <dcterms:created xsi:type="dcterms:W3CDTF">2012-08-08T08:52:00Z</dcterms:created>
  <dcterms:modified xsi:type="dcterms:W3CDTF">2019-03-15T04:37:10Z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