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7"/>
  </p:notesMasterIdLst>
  <p:sldIdLst>
    <p:sldId id="256" r:id="rId2"/>
    <p:sldId id="464" r:id="rId3"/>
    <p:sldId id="259" r:id="rId4"/>
    <p:sldId id="257" r:id="rId5"/>
    <p:sldId id="283" r:id="rId6"/>
    <p:sldId id="258" r:id="rId7"/>
    <p:sldId id="285" r:id="rId8"/>
    <p:sldId id="412" r:id="rId9"/>
    <p:sldId id="413" r:id="rId10"/>
    <p:sldId id="414" r:id="rId11"/>
    <p:sldId id="415" r:id="rId12"/>
    <p:sldId id="324" r:id="rId13"/>
    <p:sldId id="416" r:id="rId14"/>
    <p:sldId id="417" r:id="rId15"/>
    <p:sldId id="442" r:id="rId16"/>
    <p:sldId id="325" r:id="rId17"/>
    <p:sldId id="443" r:id="rId18"/>
    <p:sldId id="444" r:id="rId19"/>
    <p:sldId id="445" r:id="rId20"/>
    <p:sldId id="446" r:id="rId21"/>
    <p:sldId id="326" r:id="rId22"/>
    <p:sldId id="447" r:id="rId23"/>
    <p:sldId id="448" r:id="rId24"/>
    <p:sldId id="449" r:id="rId25"/>
    <p:sldId id="450" r:id="rId26"/>
    <p:sldId id="452" r:id="rId27"/>
    <p:sldId id="451" r:id="rId28"/>
    <p:sldId id="453" r:id="rId29"/>
    <p:sldId id="454" r:id="rId30"/>
    <p:sldId id="455" r:id="rId31"/>
    <p:sldId id="456" r:id="rId32"/>
    <p:sldId id="457" r:id="rId33"/>
    <p:sldId id="458" r:id="rId34"/>
    <p:sldId id="459" r:id="rId35"/>
    <p:sldId id="460" r:id="rId36"/>
    <p:sldId id="327" r:id="rId37"/>
    <p:sldId id="328" r:id="rId38"/>
    <p:sldId id="329" r:id="rId39"/>
    <p:sldId id="461" r:id="rId40"/>
    <p:sldId id="462" r:id="rId41"/>
    <p:sldId id="463" r:id="rId42"/>
    <p:sldId id="272" r:id="rId43"/>
    <p:sldId id="316" r:id="rId44"/>
    <p:sldId id="317" r:id="rId45"/>
    <p:sldId id="280"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C0CA"/>
    <a:srgbClr val="FF6A00"/>
    <a:srgbClr val="FFD1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1" d="100"/>
          <a:sy n="81" d="100"/>
        </p:scale>
        <p:origin x="576" y="6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7DB2B3-C5AC-462A-9DBC-C6205429A172}" type="datetimeFigureOut">
              <a:rPr lang="zh-CN" altLang="en-US" smtClean="0"/>
              <a:t>2022/1/1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D923EB-965A-48D1-906D-189B39FFDEA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7DFC76-6F19-4E55-9EE6-E7C688B98095}" type="slidenum">
              <a:rPr lang="zh-CN" altLang="en-US" smtClean="0"/>
              <a:t>‹#›</a:t>
            </a:fld>
            <a:endParaRPr lang="zh-CN" altLang="en-US"/>
          </a:p>
        </p:txBody>
      </p:sp>
      <p:sp>
        <p:nvSpPr>
          <p:cNvPr id="5" name="矩形 4"/>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7DFC76-6F19-4E55-9EE6-E7C688B9809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tags" Target="../tags/tag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7498080" cy="1198880"/>
          </a:xfrm>
          <a:prstGeom prst="rect">
            <a:avLst/>
          </a:prstGeom>
        </p:spPr>
        <p:txBody>
          <a:bodyPr wrap="none">
            <a:spAutoFit/>
          </a:bodyPr>
          <a:lstStyle/>
          <a:p>
            <a:pPr lvl="0" algn="l">
              <a:spcBef>
                <a:spcPct val="0"/>
              </a:spcBef>
            </a:pPr>
            <a:r>
              <a:rPr lang="zh-CN" altLang="en-US" sz="7200" dirty="0">
                <a:solidFill>
                  <a:schemeClr val="tx1">
                    <a:lumMod val="75000"/>
                    <a:lumOff val="25000"/>
                  </a:schemeClr>
                </a:solidFill>
                <a:latin typeface="思源黑体 CN Heavy" panose="020B0A00000000000000" pitchFamily="34" charset="-122"/>
                <a:ea typeface="思源黑体 CN Heavy" panose="020B0A00000000000000" pitchFamily="34" charset="-122"/>
              </a:rPr>
              <a:t>领导学（第五版）</a:t>
            </a:r>
          </a:p>
        </p:txBody>
      </p:sp>
      <p:sp>
        <p:nvSpPr>
          <p:cNvPr id="12" name="矩形: 圆角 11"/>
          <p:cNvSpPr/>
          <p:nvPr/>
        </p:nvSpPr>
        <p:spPr>
          <a:xfrm>
            <a:off x="6576598" y="3931920"/>
            <a:ext cx="2294021" cy="540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思源宋体 CN Heavy" panose="02020900000000000000" pitchFamily="18" charset="-122"/>
                <a:ea typeface="思源宋体 CN Heavy" panose="02020900000000000000" pitchFamily="18" charset="-122"/>
              </a:rPr>
              <a:t>邱霈恩</a:t>
            </a:r>
            <a:r>
              <a:rPr lang="en-US" altLang="zh-CN" sz="2800" b="1" dirty="0">
                <a:latin typeface="思源宋体 CN Heavy" panose="02020900000000000000" pitchFamily="18" charset="-122"/>
                <a:ea typeface="思源宋体 CN Heavy" panose="02020900000000000000" pitchFamily="18" charset="-122"/>
              </a:rPr>
              <a:t> </a:t>
            </a:r>
            <a:r>
              <a:rPr lang="zh-CN" altLang="en-US" sz="2800" b="1" dirty="0">
                <a:latin typeface="思源宋体 CN Heavy" panose="02020900000000000000" pitchFamily="18" charset="-122"/>
                <a:ea typeface="思源宋体 CN Heavy" panose="02020900000000000000" pitchFamily="18" charset="-122"/>
              </a:rPr>
              <a:t>著</a:t>
            </a: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childTnLst>
                          </p:cTn>
                        </p:par>
                        <p:par>
                          <p:cTn id="28" fill="hold">
                            <p:stCondLst>
                              <p:cond delay="85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2" grpId="0" bldLvl="0" animBg="1"/>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3.1.4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领导价值的作用</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领导价值在领导过程中起着根本作用。这些作用概括起来,主要有如下几个要点:</a:t>
            </a:r>
          </a:p>
          <a:p>
            <a:pPr lvl="0" algn="l" fontAlgn="auto">
              <a:lnSpc>
                <a:spcPct val="100000"/>
              </a:lnSpc>
              <a:buSzTx/>
            </a:pPr>
            <a:r>
              <a:rPr lang="zh-CN" altLang="en-US" sz="2000" dirty="0">
                <a:solidFill>
                  <a:schemeClr val="tx1"/>
                </a:solidFill>
                <a:latin typeface="+mn-ea"/>
                <a:sym typeface="思源黑体" panose="020B0400000000000000" pitchFamily="34" charset="-122"/>
              </a:rPr>
              <a:t>第一,充分吸收和融合各种优秀的精神成果,并有效地将这些成果转化为领导行动的思想起源、内在需要和推力及行动标准,为领导过程的发生做好行为依据上的全部内在准备。</a:t>
            </a:r>
          </a:p>
          <a:p>
            <a:pPr lvl="0" algn="l" fontAlgn="auto">
              <a:lnSpc>
                <a:spcPct val="100000"/>
              </a:lnSpc>
              <a:buSzTx/>
            </a:pPr>
            <a:r>
              <a:rPr lang="zh-CN" altLang="en-US" sz="2000" dirty="0">
                <a:solidFill>
                  <a:schemeClr val="tx1"/>
                </a:solidFill>
                <a:latin typeface="+mn-ea"/>
                <a:sym typeface="思源黑体" panose="020B0400000000000000" pitchFamily="34" charset="-122"/>
              </a:rPr>
              <a:t>第二,赋予领导主体非常成熟、明确、稳定的精神势能和领导取向,并进一步转化为具体、明确、恒定的领导目标和领导行为纲要或领导行动纲领。这首先促成了在领导主体内部发生一连串的领导行为心理酝酿过程。</a:t>
            </a:r>
          </a:p>
          <a:p>
            <a:pPr lvl="0" algn="l" fontAlgn="auto">
              <a:lnSpc>
                <a:spcPct val="100000"/>
              </a:lnSpc>
              <a:buSzTx/>
            </a:pPr>
            <a:r>
              <a:rPr lang="zh-CN" altLang="en-US" sz="2000" dirty="0">
                <a:solidFill>
                  <a:schemeClr val="tx1"/>
                </a:solidFill>
                <a:latin typeface="+mn-ea"/>
                <a:sym typeface="思源黑体" panose="020B0400000000000000" pitchFamily="34" charset="-122"/>
              </a:rPr>
              <a:t>第三,直接展开和调节丰富多彩的领导行为,并使之沿着领导价值规定的基本方向和路线进行下去。</a:t>
            </a:r>
          </a:p>
          <a:p>
            <a:pPr lvl="0" algn="l" fontAlgn="auto">
              <a:lnSpc>
                <a:spcPct val="100000"/>
              </a:lnSpc>
              <a:buSzTx/>
            </a:pPr>
            <a:r>
              <a:rPr lang="zh-CN" altLang="en-US" sz="2000" dirty="0">
                <a:solidFill>
                  <a:schemeClr val="tx1"/>
                </a:solidFill>
                <a:latin typeface="+mn-ea"/>
                <a:sym typeface="思源黑体" panose="020B0400000000000000" pitchFamily="34" charset="-122"/>
              </a:rPr>
              <a:t>第四,作为尺度,衡量和确定领导资源的动用范围、程度和种类,确定所发生的领导行为的最高代价额度。</a:t>
            </a:r>
          </a:p>
          <a:p>
            <a:pPr lvl="0" algn="l" fontAlgn="auto">
              <a:lnSpc>
                <a:spcPct val="100000"/>
              </a:lnSpc>
              <a:buSzTx/>
            </a:pPr>
            <a:r>
              <a:rPr lang="zh-CN" altLang="en-US" sz="2000" dirty="0">
                <a:solidFill>
                  <a:schemeClr val="tx1"/>
                </a:solidFill>
                <a:latin typeface="+mn-ea"/>
                <a:sym typeface="思源黑体" panose="020B0400000000000000" pitchFamily="34" charset="-122"/>
              </a:rPr>
              <a:t>第五,作为尺度,衡量和确定采用领导方式方法、选择和采用领导途径和手段的可能性及成本。</a:t>
            </a:r>
          </a:p>
          <a:p>
            <a:pPr lvl="0" algn="l" fontAlgn="auto">
              <a:lnSpc>
                <a:spcPct val="100000"/>
              </a:lnSpc>
              <a:buSzTx/>
            </a:pPr>
            <a:r>
              <a:rPr lang="zh-CN" altLang="en-US" sz="2000" dirty="0">
                <a:solidFill>
                  <a:schemeClr val="tx1"/>
                </a:solidFill>
                <a:latin typeface="+mn-ea"/>
                <a:sym typeface="思源黑体" panose="020B0400000000000000" pitchFamily="34" charset="-122"/>
              </a:rPr>
              <a:t>第六,作为现实结果交付给由领导主体所代表的整个社会系统,接受该系统的评估和审定。由此，使领导价值自身和整个领导行为获得相应的结论和某种特定的具体意义。</a:t>
            </a:r>
          </a:p>
          <a:p>
            <a:pPr lvl="0" algn="l" fontAlgn="auto">
              <a:lnSpc>
                <a:spcPct val="100000"/>
              </a:lnSpc>
              <a:buSzTx/>
            </a:pPr>
            <a:r>
              <a:rPr lang="zh-CN" altLang="en-US" sz="2000" dirty="0">
                <a:solidFill>
                  <a:schemeClr val="tx1"/>
                </a:solidFill>
                <a:latin typeface="+mn-ea"/>
                <a:sym typeface="思源黑体" panose="020B0400000000000000" pitchFamily="34" charset="-122"/>
              </a:rPr>
              <a:t>总之,领导价值贯穿整个领导过程,在每个环节都起着主线的作用。</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02</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领导取向</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02</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3.2.1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领导取向的含义</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取向是领导主体在实施领导时所直接依凭的价值尺度和价值动力,是领导主体在主观意志上为领导过程所界定的标准和最终向往,是领导价值在领导主体对人对事的领导过程中具体表现出来的倾斜方向。简言之,领导取向就是领导主体的价值取向,也即领导的方向。</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主体为什么而领导?以什么为宗旨而运用领导权力权威和各种资源?为谁、为什么工作和服务?为谁而奋斗?为什么而采取某种态度和措施?这些问题体现着领导价值观的领导取向问题。不同的领导主体会以其不同的价值观而做出不同的回答,并由此形成和确定不同的领导目的和领导性质。</a:t>
            </a:r>
          </a:p>
          <a:p>
            <a:pPr lvl="0" algn="l" fontAlgn="auto">
              <a:lnSpc>
                <a:spcPct val="100000"/>
              </a:lnSpc>
              <a:buSzTx/>
            </a:pPr>
            <a:r>
              <a:rPr lang="zh-CN" altLang="en-US" sz="2000" dirty="0">
                <a:solidFill>
                  <a:schemeClr val="tx1"/>
                </a:solidFill>
                <a:latin typeface="+mn-ea"/>
                <a:sym typeface="思源黑体" panose="020B0400000000000000" pitchFamily="34" charset="-122"/>
              </a:rPr>
              <a:t>在领导过程中,以领导主体价值观为内容的领导取向通过直接形成领导目标、调整领导行为来直接主导领导行为,并从根本上决定着必然的领导结果。从这里能够对领导行为进行完全理性的解释,即可以根据领导取向对领导主体为什么要那样做做出科学的解释。形形色色的领导行为都可以从领导取向上找到根本的原因。可见,领导取向是一个非常实际、非常重要的根本问题。任何领导理论和领导实践都不能忽略了它，它是领导主体主观见诸客观的能动核心,是领导学的一个关键。</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取向中的价值观是领导主体所有素质的精华汇集,尤其以思想素质、政治素质和道德素质的精华为核心。所以,领导取向实际就是完全基于领导素质的领导运作原动力。因为自有领导以来,领导取向不计其数，所以我们不能一一介绍各种各样的具体领导取向。</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fontAlgn="auto">
              <a:lnSpc>
                <a:spcPts val="2400"/>
              </a:lnSpc>
              <a:spcBef>
                <a:spcPts val="0"/>
              </a:spcBef>
            </a:pPr>
            <a:r>
              <a:rPr lang="en-US" altLang="zh-CN" b="1" dirty="0">
                <a:solidFill>
                  <a:schemeClr val="tx1"/>
                </a:solidFill>
                <a:latin typeface="宋体" panose="02010600030101010101" pitchFamily="2" charset="-122"/>
                <a:ea typeface="宋体" panose="02010600030101010101" pitchFamily="2" charset="-122"/>
              </a:rPr>
              <a:t>3.2.2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中国古代的领导取向</a:t>
            </a: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中国的领导文化源远流长,其中关于领导取向的思想极其丰富,主要有两大流派：一是以伦理纲常为主轴的领导取向,二是以明智处事为内容的领导取向。</a:t>
            </a:r>
          </a:p>
          <a:p>
            <a:pPr lvl="0" algn="l" fontAlgn="auto">
              <a:lnSpc>
                <a:spcPts val="2400"/>
              </a:lnSpc>
              <a:spcBef>
                <a:spcPts val="0"/>
              </a:spcBef>
              <a:buSzTx/>
            </a:pPr>
            <a:r>
              <a:rPr lang="zh-CN" altLang="en-US" sz="2000" b="1" dirty="0">
                <a:solidFill>
                  <a:schemeClr val="tx1"/>
                </a:solidFill>
                <a:latin typeface="+mn-ea"/>
                <a:sym typeface="思源黑体" panose="020B0400000000000000" pitchFamily="34" charset="-122"/>
              </a:rPr>
              <a:t>1.以伦理纲常为主轴的领导取向</a:t>
            </a: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第一,待下以礼、以诚、以情。</a:t>
            </a: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第二,做事要“从道不从君”，“和而不同”。</a:t>
            </a: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第三,同僚要顾全大局,互相忍让。</a:t>
            </a:r>
          </a:p>
          <a:p>
            <a:pPr lvl="0" algn="l" fontAlgn="auto">
              <a:lnSpc>
                <a:spcPts val="2400"/>
              </a:lnSpc>
              <a:spcBef>
                <a:spcPts val="0"/>
              </a:spcBef>
              <a:buSzTx/>
            </a:pPr>
            <a:r>
              <a:rPr lang="zh-CN" altLang="en-US" sz="2000" b="1" dirty="0">
                <a:solidFill>
                  <a:schemeClr val="tx1"/>
                </a:solidFill>
                <a:latin typeface="+mn-ea"/>
                <a:sym typeface="思源黑体" panose="020B0400000000000000" pitchFamily="34" charset="-122"/>
              </a:rPr>
              <a:t>2.以明智处事为内容的领导取向</a:t>
            </a: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这方面最有代表性的是老子“无为而治”的领导思想——“为无为,则无不治”,是高超的领导艺术。这些思想主要有以下几个方面:</a:t>
            </a: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第一,因其自然。</a:t>
            </a: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第二,致虚守静。</a:t>
            </a: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第三,无私寡欲。</a:t>
            </a: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第四,柔弱廉下,强调“贵柔”。</a:t>
            </a: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第五,领导者要像大海一样容纳群众,虚怀若谷。</a:t>
            </a: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六,“善行，无辙迹；善言，无瑕谪；善数，不用筹策；善闭，无关楗而不可开；善结，无绳约而不可解。是以圣人常善救人,故无弃人；常善救物,故无弃物。是谓‘袭明’。故善人者，不善人之师；不善人者，善人之资。不贵其师，不爱其资,虽智大迷,是谓‘要妙’。”</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3.2.3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社会主义的领导取向</a:t>
            </a:r>
          </a:p>
          <a:p>
            <a:pPr lvl="0" algn="l" fontAlgn="auto">
              <a:lnSpc>
                <a:spcPct val="100000"/>
              </a:lnSpc>
              <a:buSzTx/>
            </a:pPr>
            <a:r>
              <a:rPr lang="zh-CN" altLang="en-US" sz="2000" dirty="0">
                <a:solidFill>
                  <a:schemeClr val="tx1"/>
                </a:solidFill>
                <a:latin typeface="+mn-ea"/>
                <a:sym typeface="思源黑体" panose="020B0400000000000000" pitchFamily="34" charset="-122"/>
              </a:rPr>
              <a:t>社会主义的领导取向主要是:以实现社会主义和共产主义为理想,以全心全意为人民服务为宗旨,以为群众多办实事好事、切实当好人民公仆为内容,以大公无私、坚持原则、坚持真理、勤劳奉献、敢于胜利为主要特征。这种领导取向是社会主义社会所有领导主体的基本价值取向。</a:t>
            </a:r>
          </a:p>
          <a:p>
            <a:pPr lvl="0" algn="l" fontAlgn="auto">
              <a:lnSpc>
                <a:spcPct val="100000"/>
              </a:lnSpc>
              <a:buSzTx/>
            </a:pPr>
            <a:r>
              <a:rPr lang="zh-CN" altLang="en-US" sz="2000" dirty="0">
                <a:solidFill>
                  <a:schemeClr val="tx1"/>
                </a:solidFill>
                <a:latin typeface="+mn-ea"/>
                <a:sym typeface="思源黑体" panose="020B0400000000000000" pitchFamily="34" charset="-122"/>
              </a:rPr>
              <a:t>这是一种基于高度政治觉悟的、充满正义和力量的、可以带来更多领导成功的领导取向。持有并坚持这种领导取向的任何领导主体都能够创造出丰功伟绩，而忽视或背弃这种领导取向的任何领导主体都会身败名裂。</a:t>
            </a:r>
          </a:p>
          <a:p>
            <a:pPr lvl="0" algn="l" fontAlgn="auto">
              <a:lnSpc>
                <a:spcPct val="100000"/>
              </a:lnSpc>
              <a:buSzTx/>
            </a:pPr>
            <a:r>
              <a:rPr lang="zh-CN" altLang="en-US" sz="2000" dirty="0">
                <a:solidFill>
                  <a:schemeClr val="tx1"/>
                </a:solidFill>
                <a:latin typeface="+mn-ea"/>
                <a:sym typeface="思源黑体" panose="020B0400000000000000" pitchFamily="34" charset="-122"/>
              </a:rPr>
              <a:t>当前,我国的绝大多数领导主体都是以这种取向为领导取向的。</a:t>
            </a:r>
          </a:p>
          <a:p>
            <a:pPr lvl="0" algn="l" fontAlgn="auto">
              <a:lnSpc>
                <a:spcPct val="100000"/>
              </a:lnSpc>
              <a:buSzTx/>
            </a:pPr>
            <a:r>
              <a:rPr lang="zh-CN" altLang="en-US" sz="2000" dirty="0">
                <a:solidFill>
                  <a:schemeClr val="tx1"/>
                </a:solidFill>
                <a:latin typeface="+mn-ea"/>
                <a:sym typeface="思源黑体" panose="020B0400000000000000" pitchFamily="34" charset="-122"/>
              </a:rPr>
              <a:t>邓小平在告诫领导干部时,实际上就提出了很具体的领导取向内容。</a:t>
            </a:r>
          </a:p>
          <a:p>
            <a:pPr lvl="0" algn="l" fontAlgn="auto">
              <a:lnSpc>
                <a:spcPct val="100000"/>
              </a:lnSpc>
              <a:buSzTx/>
            </a:pPr>
            <a:r>
              <a:rPr lang="zh-CN" altLang="en-US" sz="2000" dirty="0">
                <a:solidFill>
                  <a:schemeClr val="tx1"/>
                </a:solidFill>
                <a:latin typeface="+mn-ea"/>
                <a:sym typeface="思源黑体" panose="020B0400000000000000" pitchFamily="34" charset="-122"/>
              </a:rPr>
              <a:t>邓小平还强调,任何时候都要相信群众,依靠群众,密切联系群众,反对官僚主义。领导者不是自封的,要看群众承认不承认,批准不批准。领导作风恶劣,群众就不会服从。他还说,每个地方、每个单位遇到任何问题,都应当主动向群众宣传和解释,做好工作。要注意听取群众的呼声,同群众商量办事,共同克服困难。</a:t>
            </a:r>
          </a:p>
          <a:p>
            <a:pPr lvl="0" algn="l" fontAlgn="auto">
              <a:lnSpc>
                <a:spcPct val="100000"/>
              </a:lnSpc>
              <a:buSzTx/>
            </a:pPr>
            <a:r>
              <a:rPr lang="zh-CN" altLang="en-US" sz="2000" dirty="0">
                <a:solidFill>
                  <a:schemeClr val="tx1"/>
                </a:solidFill>
                <a:latin typeface="+mn-ea"/>
                <a:sym typeface="思源黑体" panose="020B0400000000000000" pitchFamily="34" charset="-122"/>
              </a:rPr>
              <a:t>总之,领导者都应按照这些思想、理论和要求去做,通过实践来坚持正确的领导取向。</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03</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领导目的与领导目标</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03</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609600" y="1092835"/>
            <a:ext cx="1092517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algn="just"/>
            <a:r>
              <a:rPr lang="en-US" altLang="zh-CN" b="1" dirty="0">
                <a:solidFill>
                  <a:schemeClr val="tx1"/>
                </a:solidFill>
                <a:latin typeface="宋体" panose="02010600030101010101" pitchFamily="2" charset="-122"/>
                <a:ea typeface="宋体" panose="02010600030101010101" pitchFamily="2" charset="-122"/>
              </a:rPr>
              <a:t>3.3.1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领导目的和领导目标的含义</a:t>
            </a:r>
          </a:p>
          <a:p>
            <a:pPr algn="just"/>
            <a:r>
              <a:rPr lang="zh-CN" altLang="en-US" sz="2000" dirty="0">
                <a:solidFill>
                  <a:schemeClr val="tx1"/>
                </a:solidFill>
                <a:latin typeface="+mn-ea"/>
                <a:sym typeface="思源黑体" panose="020B0400000000000000" pitchFamily="34" charset="-122"/>
              </a:rPr>
              <a:t>领导目的就是领导主体在实施领导之前对领导活动或领导过程的最终成效与结果的预想、打算和期待,是领导目标的起始和来源。</a:t>
            </a:r>
          </a:p>
          <a:p>
            <a:pPr algn="just"/>
            <a:r>
              <a:rPr lang="zh-CN" altLang="en-US" sz="2000" dirty="0">
                <a:solidFill>
                  <a:schemeClr val="tx1"/>
                </a:solidFill>
                <a:latin typeface="+mn-ea"/>
                <a:sym typeface="思源黑体" panose="020B0400000000000000" pitchFamily="34" charset="-122"/>
              </a:rPr>
              <a:t>领导目标就是领导活动所要达到的明确预期结果,是整个领导活动都必须集中指向的未来愿景。</a:t>
            </a:r>
          </a:p>
          <a:p>
            <a:pPr algn="just"/>
            <a:r>
              <a:rPr lang="zh-CN" altLang="en-US" sz="2000" dirty="0">
                <a:solidFill>
                  <a:schemeClr val="tx1"/>
                </a:solidFill>
                <a:latin typeface="+mn-ea"/>
                <a:sym typeface="思源黑体" panose="020B0400000000000000" pitchFamily="34" charset="-122"/>
              </a:rPr>
              <a:t>领导目的和领导目标都是关于领导行为的未来规定,是领导主体的主观见诸领导实践的开始。从领导活动的第一个环节到最后一个环节,它们始终贯穿其中,成为影响领导资源流动和效用、影响领导活动成就和结果、决定领导行为性质和方向的因素。</a:t>
            </a:r>
          </a:p>
          <a:p>
            <a:pPr algn="just"/>
            <a:r>
              <a:rPr lang="zh-CN" altLang="en-US" sz="2000" dirty="0">
                <a:solidFill>
                  <a:schemeClr val="tx1"/>
                </a:solidFill>
                <a:latin typeface="+mn-ea"/>
                <a:sym typeface="思源黑体" panose="020B0400000000000000" pitchFamily="34" charset="-122"/>
              </a:rPr>
              <a:t>从内容上看,领导的目的和目标都是领导之本的反映。</a:t>
            </a:r>
          </a:p>
          <a:p>
            <a:pPr algn="just"/>
            <a:r>
              <a:rPr lang="zh-CN" altLang="en-US" sz="2000" dirty="0">
                <a:solidFill>
                  <a:schemeClr val="tx1"/>
                </a:solidFill>
                <a:latin typeface="+mn-ea"/>
                <a:sym typeface="思源黑体" panose="020B0400000000000000" pitchFamily="34" charset="-122"/>
              </a:rPr>
              <a:t>领导目的和目标不同于其他任何行为目的或目标,能够非常权威地指导和修正领导行为和每个领导活动,系统地影响大量资源并最重大地影响社会系统命运,非常实际,极其严肃。</a:t>
            </a:r>
          </a:p>
          <a:p>
            <a:pPr algn="just"/>
            <a:r>
              <a:rPr lang="zh-CN" altLang="en-US" sz="2000" dirty="0">
                <a:solidFill>
                  <a:schemeClr val="tx1"/>
                </a:solidFill>
                <a:latin typeface="+mn-ea"/>
                <a:sym typeface="思源黑体" panose="020B0400000000000000" pitchFamily="34" charset="-122"/>
              </a:rPr>
              <a:t>事实是,领导目的和领导目标从萌动之初、动议之始就同许多资源和命运结果联系在一起了,也同领导的成败直接相关,而且这些目的目标一旦确定,一个社会系统的命运就基本上确定下来了。</a:t>
            </a:r>
          </a:p>
          <a:p>
            <a:pPr algn="just"/>
            <a:r>
              <a:rPr lang="zh-CN" altLang="en-US" sz="2000" dirty="0">
                <a:solidFill>
                  <a:schemeClr val="tx1"/>
                </a:solidFill>
                <a:latin typeface="+mn-ea"/>
                <a:sym typeface="思源黑体" panose="020B0400000000000000" pitchFamily="34" charset="-122"/>
              </a:rPr>
              <a:t>领导的目的和目标取决于领导价值和领导取向,而领导价值和领导取向则取决于领导之本。因而,领导的目的和目标根本上取决于领导之本,也同时面向领导之本;既可以说是领导价值和领导取向的具体化,也可以说是领导之本的愿望和期待;既是领导决策的价值依据和具体方向,也是整个领导活动和群体活动的总方向。</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algn="just"/>
            <a:r>
              <a:rPr lang="en-US" altLang="zh-CN" b="1" dirty="0">
                <a:solidFill>
                  <a:schemeClr val="tx1"/>
                </a:solidFill>
                <a:latin typeface="宋体" panose="02010600030101010101" pitchFamily="2" charset="-122"/>
                <a:ea typeface="宋体" panose="02010600030101010101" pitchFamily="2" charset="-122"/>
              </a:rPr>
              <a:t>3.3.2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领导目标的种类与制定原则</a:t>
            </a:r>
          </a:p>
          <a:p>
            <a:pPr lvl="0" algn="just" fontAlgn="auto">
              <a:lnSpc>
                <a:spcPct val="100000"/>
              </a:lnSpc>
              <a:buSzTx/>
            </a:pPr>
            <a:endParaRPr lang="zh-CN" altLang="en-US" sz="2000" dirty="0">
              <a:solidFill>
                <a:schemeClr val="tx1"/>
              </a:solidFill>
              <a:latin typeface="+mn-ea"/>
              <a:sym typeface="思源黑体" panose="020B0400000000000000" pitchFamily="34" charset="-122"/>
            </a:endParaRPr>
          </a:p>
        </p:txBody>
      </p:sp>
      <p:grpSp>
        <p:nvGrpSpPr>
          <p:cNvPr id="4" name="组合 3"/>
          <p:cNvGrpSpPr/>
          <p:nvPr/>
        </p:nvGrpSpPr>
        <p:grpSpPr>
          <a:xfrm>
            <a:off x="552539" y="1860884"/>
            <a:ext cx="5398770" cy="5601335"/>
            <a:chOff x="552539" y="1860884"/>
            <a:chExt cx="5398770" cy="5601335"/>
          </a:xfrm>
        </p:grpSpPr>
        <p:sp>
          <p:nvSpPr>
            <p:cNvPr id="5" name="圆角矩形 4"/>
            <p:cNvSpPr/>
            <p:nvPr>
              <p:custDataLst>
                <p:tags r:id="rId2"/>
              </p:custDataLst>
            </p:nvPr>
          </p:nvSpPr>
          <p:spPr>
            <a:xfrm>
              <a:off x="552539" y="1860884"/>
              <a:ext cx="5398770" cy="4615815"/>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sp>
          <p:nvSpPr>
            <p:cNvPr id="6" name="文本框 5"/>
            <p:cNvSpPr txBox="1"/>
            <p:nvPr/>
          </p:nvSpPr>
          <p:spPr>
            <a:xfrm>
              <a:off x="663029" y="2569544"/>
              <a:ext cx="5166360" cy="4892675"/>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按领导领域划分,领导目标可以分为经济领导目标、行政领导目标、科技领导目标、教育领导目标、组织人事目标、社会管理目标等。</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按领导职能划分,可以分为决策目标、计划目标、组织目标、协调目标等。这几种领导职能目标,从领导活动的过程来看是一致的,具有极大的共性。</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按领导层次划分,则有高层领导目标、中层领导目标和基层领导目标。</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按领导目标实现期限划分,可以分为长期领导目标、中期领导目标和短期领导目标。通常十年以上为长期领导目标,五年左右为中期领导目标,一年以内为短期领导目标。</a:t>
              </a:r>
            </a:p>
            <a:p>
              <a:pPr marL="285750" indent="-285750" algn="just">
                <a:lnSpc>
                  <a:spcPct val="150000"/>
                </a:lnSpc>
                <a:buFont typeface="Wingdings" panose="05000000000000000000" pitchFamily="2" charset="2"/>
                <a:buChar char="Ø"/>
              </a:pP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grpSp>
          <p:nvGrpSpPr>
            <p:cNvPr id="7" name="组合 6"/>
            <p:cNvGrpSpPr/>
            <p:nvPr/>
          </p:nvGrpSpPr>
          <p:grpSpPr>
            <a:xfrm>
              <a:off x="1928607" y="1920975"/>
              <a:ext cx="2647950" cy="545432"/>
              <a:chOff x="1042736" y="1311376"/>
              <a:chExt cx="2647950" cy="545432"/>
            </a:xfrm>
          </p:grpSpPr>
          <p:sp>
            <p:nvSpPr>
              <p:cNvPr id="8" name="矩形: 圆角 5"/>
              <p:cNvSpPr/>
              <p:nvPr/>
            </p:nvSpPr>
            <p:spPr>
              <a:xfrm>
                <a:off x="1042736" y="1311376"/>
                <a:ext cx="2646947" cy="545432"/>
              </a:xfrm>
              <a:prstGeom prst="roundRect">
                <a:avLst>
                  <a:gd name="adj" fmla="val 50000"/>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9" name="文本框 8"/>
              <p:cNvSpPr txBox="1"/>
              <p:nvPr/>
            </p:nvSpPr>
            <p:spPr>
              <a:xfrm>
                <a:off x="1134176" y="1397101"/>
                <a:ext cx="2556510" cy="398780"/>
              </a:xfrm>
              <a:prstGeom prst="rect">
                <a:avLst/>
              </a:prstGeom>
              <a:noFill/>
            </p:spPr>
            <p:txBody>
              <a:bodyPr wrap="square" rtlCol="0">
                <a:spAutoFit/>
              </a:bodyPr>
              <a:lstStyle/>
              <a:p>
                <a:pPr algn="ctr"/>
                <a:r>
                  <a:rPr lang="zh-CN" altLang="en-US" sz="2000" b="1" dirty="0">
                    <a:solidFill>
                      <a:schemeClr val="bg1"/>
                    </a:solidFill>
                    <a:latin typeface="思源宋体 CN" panose="02020400000000000000" pitchFamily="18" charset="-122"/>
                    <a:ea typeface="思源宋体 CN" panose="02020400000000000000" pitchFamily="18" charset="-122"/>
                  </a:rPr>
                  <a:t>领导目标的不同种类</a:t>
                </a:r>
              </a:p>
            </p:txBody>
          </p:sp>
        </p:grpSp>
      </p:grpSp>
      <p:grpSp>
        <p:nvGrpSpPr>
          <p:cNvPr id="10" name="组合 9"/>
          <p:cNvGrpSpPr/>
          <p:nvPr/>
        </p:nvGrpSpPr>
        <p:grpSpPr>
          <a:xfrm>
            <a:off x="6279570" y="1860884"/>
            <a:ext cx="5398770" cy="4493260"/>
            <a:chOff x="6279570" y="1860884"/>
            <a:chExt cx="5398770" cy="4493260"/>
          </a:xfrm>
        </p:grpSpPr>
        <p:sp>
          <p:nvSpPr>
            <p:cNvPr id="11" name="圆角矩形 4"/>
            <p:cNvSpPr/>
            <p:nvPr>
              <p:custDataLst>
                <p:tags r:id="rId1"/>
              </p:custDataLst>
            </p:nvPr>
          </p:nvSpPr>
          <p:spPr>
            <a:xfrm>
              <a:off x="6279570" y="1860884"/>
              <a:ext cx="5398770" cy="4493260"/>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grpSp>
          <p:nvGrpSpPr>
            <p:cNvPr id="12" name="组合 11"/>
            <p:cNvGrpSpPr/>
            <p:nvPr/>
          </p:nvGrpSpPr>
          <p:grpSpPr>
            <a:xfrm>
              <a:off x="7655638" y="1937016"/>
              <a:ext cx="2647315" cy="545432"/>
              <a:chOff x="1042736" y="1311376"/>
              <a:chExt cx="2647315" cy="545432"/>
            </a:xfrm>
          </p:grpSpPr>
          <p:sp>
            <p:nvSpPr>
              <p:cNvPr id="13" name="矩形: 圆角 11"/>
              <p:cNvSpPr/>
              <p:nvPr/>
            </p:nvSpPr>
            <p:spPr>
              <a:xfrm>
                <a:off x="1042736" y="1311376"/>
                <a:ext cx="2646947" cy="545432"/>
              </a:xfrm>
              <a:prstGeom prst="roundRect">
                <a:avLst>
                  <a:gd name="adj" fmla="val 50000"/>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14" name="文本框 13"/>
              <p:cNvSpPr txBox="1"/>
              <p:nvPr/>
            </p:nvSpPr>
            <p:spPr>
              <a:xfrm>
                <a:off x="1160846" y="1383766"/>
                <a:ext cx="2529205" cy="279162"/>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rPr>
                  <a:t>领导目标的制定原则</a:t>
                </a:r>
              </a:p>
            </p:txBody>
          </p:sp>
        </p:grpSp>
        <p:sp>
          <p:nvSpPr>
            <p:cNvPr id="15" name="文本框 14"/>
            <p:cNvSpPr txBox="1"/>
            <p:nvPr/>
          </p:nvSpPr>
          <p:spPr>
            <a:xfrm>
              <a:off x="6371010" y="2664159"/>
              <a:ext cx="5307330" cy="3415030"/>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(1)科学性原则。领导目标的制定,一定要有科学的方法和科学的依据,以科学的预测为前提。</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(2)群众参与原则。领导目标的制定,不应只是领导者个人的事情,还应广泛发动群众共同参与目标的制定。</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(3)方案选优的原则。领导目标的制定,必须坚持方案选优的原则。</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(4)信息反馈的原则。这就是说,要在目标的制定和执行中不断收集反馈信息,及时纠正偏差,不能满足于领导目标一锤定音,一成不变。</a:t>
              </a: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3.3.3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领导目标的实现</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目标的实现是一个费时费力的领导实践过程,涉及方方面面的工作,贯穿领导活动的各个环节。它需要领导主体有团结同心、艰苦奋斗、坚毅果敢、勇往直前和百折不挠的精神,也要求领导主体要反复推敲、仔细思考、周密安排、稳步落实。具体内容如下:</a:t>
            </a:r>
          </a:p>
          <a:p>
            <a:pPr lvl="0" algn="l" fontAlgn="auto">
              <a:lnSpc>
                <a:spcPct val="100000"/>
              </a:lnSpc>
              <a:buSzTx/>
            </a:pPr>
            <a:r>
              <a:rPr lang="zh-CN" altLang="en-US" sz="2000" dirty="0">
                <a:solidFill>
                  <a:schemeClr val="tx1"/>
                </a:solidFill>
                <a:latin typeface="+mn-ea"/>
                <a:sym typeface="思源黑体" panose="020B0400000000000000" pitchFamily="34" charset="-122"/>
              </a:rPr>
              <a:t>第一,制订周密的实施计划。</a:t>
            </a:r>
          </a:p>
          <a:p>
            <a:pPr lvl="0" algn="l" fontAlgn="auto">
              <a:lnSpc>
                <a:spcPct val="100000"/>
              </a:lnSpc>
              <a:buSzTx/>
            </a:pPr>
            <a:r>
              <a:rPr lang="zh-CN" altLang="en-US" sz="2000" dirty="0">
                <a:solidFill>
                  <a:schemeClr val="tx1"/>
                </a:solidFill>
                <a:latin typeface="+mn-ea"/>
                <a:sym typeface="思源黑体" panose="020B0400000000000000" pitchFamily="34" charset="-122"/>
              </a:rPr>
              <a:t>第二,根据领导目标本身的要求及目标实施中的主要矛盾,确定目标实施的战略重点。</a:t>
            </a:r>
          </a:p>
          <a:p>
            <a:pPr lvl="0" algn="l" fontAlgn="auto">
              <a:lnSpc>
                <a:spcPct val="100000"/>
              </a:lnSpc>
              <a:buSzTx/>
            </a:pPr>
            <a:r>
              <a:rPr lang="zh-CN" altLang="en-US" sz="2000" dirty="0">
                <a:solidFill>
                  <a:schemeClr val="tx1"/>
                </a:solidFill>
                <a:latin typeface="+mn-ea"/>
                <a:sym typeface="思源黑体" panose="020B0400000000000000" pitchFamily="34" charset="-122"/>
              </a:rPr>
              <a:t>第三,根据领导目标实施的战略重点及每个时期所可能提供的条件和达到的水平,确定目标实施的战略步骤。</a:t>
            </a:r>
          </a:p>
          <a:p>
            <a:pPr lvl="0" algn="l" fontAlgn="auto">
              <a:lnSpc>
                <a:spcPct val="100000"/>
              </a:lnSpc>
              <a:buSzTx/>
            </a:pPr>
            <a:r>
              <a:rPr lang="zh-CN" altLang="en-US" sz="2000" dirty="0">
                <a:solidFill>
                  <a:schemeClr val="tx1"/>
                </a:solidFill>
                <a:latin typeface="+mn-ea"/>
                <a:sym typeface="思源黑体" panose="020B0400000000000000" pitchFamily="34" charset="-122"/>
              </a:rPr>
              <a:t>第四,将领导目标从内容上分解为各种不同层次的分目标,并对各部门、各单位、各岗位直至每个人应承担的任务和责任进行层层落实,使整个领导系统成为一个既有分工又有协作的目标责任系统,调动各方面的积极因素,为领导目标的总体实现而奋斗。</a:t>
            </a:r>
          </a:p>
          <a:p>
            <a:pPr lvl="0" algn="l" fontAlgn="auto">
              <a:lnSpc>
                <a:spcPct val="100000"/>
              </a:lnSpc>
              <a:buSzTx/>
            </a:pPr>
            <a:r>
              <a:rPr lang="zh-CN" altLang="en-US" sz="2000" dirty="0">
                <a:solidFill>
                  <a:schemeClr val="tx1"/>
                </a:solidFill>
                <a:latin typeface="+mn-ea"/>
                <a:sym typeface="思源黑体" panose="020B0400000000000000" pitchFamily="34" charset="-122"/>
              </a:rPr>
              <a:t>第五,制定出合理的奖惩激励政策,采取有效的调控手段,保证目标的顺利落实,协调平衡地推进,富有成果地最后实现。</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3.3.3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领导目标的实现</a:t>
            </a:r>
          </a:p>
          <a:p>
            <a:pPr lvl="0" algn="l" fontAlgn="auto">
              <a:lnSpc>
                <a:spcPct val="100000"/>
              </a:lnSpc>
              <a:buSzTx/>
            </a:pPr>
            <a:r>
              <a:rPr lang="zh-CN" altLang="en-US" sz="2000" dirty="0">
                <a:solidFill>
                  <a:schemeClr val="tx1"/>
                </a:solidFill>
                <a:latin typeface="+mn-ea"/>
                <a:sym typeface="思源黑体" panose="020B0400000000000000" pitchFamily="34" charset="-122"/>
              </a:rPr>
              <a:t>上述五步通常是操作层面上领导战略和策略的要旨。但在具体实施领导的过程中,还需要运用一些目标管理方法。目前,世界上流行一种著名的目标管理方法,简称MBO。它是由美国著名管理学家彼得·德鲁克首先提出来的。它强调,要更好地实现目标,就必须以充分开发个人的能力为基础,鼓励每个人都积极参加目标的制定,并在目标的实施过程中实行自我控制,自觉地完成本职工作中所承担的目标任务,以保证总体领导目标的实现。具体方法如下:</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第一,进行目标分解。</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第二,制定相应对策。</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第三,进行目标协商。</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第四,明确目标责任。</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第五,编制目标图表。</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第六,重视目标成果评价。</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3AE96AB-DE80-4804-B722-1FA9430A289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06B1B811-376D-4E05-9414-9AFD96841BAB}"/>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6BC3CE8D-9197-4D46-BFFF-9AFD9468AF1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D8B3D96-DAA2-4019-8723-399FCA552C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8237" y="5580063"/>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04</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领导职能与领导职责</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04</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3.4.1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领导职能</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领导职能就是为达成领导目的和领导目标,领导活动所应具备并充分发挥的作用和功能。领导活动的多样性、层次性决定了领导职能是复杂多样的,也是多层面的,具体而言主要表现为如下四个方面。</a:t>
            </a:r>
          </a:p>
          <a:p>
            <a:pPr lvl="0" algn="l" fontAlgn="auto">
              <a:lnSpc>
                <a:spcPct val="100000"/>
              </a:lnSpc>
              <a:buSzTx/>
            </a:pPr>
            <a:r>
              <a:rPr lang="zh-CN" altLang="en-US" sz="2000" b="1" dirty="0">
                <a:solidFill>
                  <a:schemeClr val="tx1"/>
                </a:solidFill>
                <a:latin typeface="+mn-ea"/>
                <a:sym typeface="思源黑体" panose="020B0400000000000000" pitchFamily="34" charset="-122"/>
              </a:rPr>
              <a:t>1.以领导的共性和个性为标准</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职能主要有两类:第一类职能,即从社会共同劳动过程中产生的、具有共同特征的运行性职能,包括决策、组织、用人、指挥、协调、控制等。第二类职能,即地位和形态上是概括的和基本的,而内容上则是具体的和历史的职能。</a:t>
            </a:r>
          </a:p>
          <a:p>
            <a:pPr lvl="0" algn="l" fontAlgn="auto">
              <a:lnSpc>
                <a:spcPct val="100000"/>
              </a:lnSpc>
              <a:buSzTx/>
            </a:pPr>
            <a:r>
              <a:rPr lang="zh-CN" altLang="en-US" sz="2000" dirty="0">
                <a:solidFill>
                  <a:schemeClr val="tx1"/>
                </a:solidFill>
                <a:latin typeface="+mn-ea"/>
                <a:sym typeface="思源黑体" panose="020B0400000000000000" pitchFamily="34" charset="-122"/>
              </a:rPr>
              <a:t>(1)政治领导职能。</a:t>
            </a:r>
          </a:p>
          <a:p>
            <a:pPr lvl="0" algn="l" fontAlgn="auto">
              <a:lnSpc>
                <a:spcPct val="100000"/>
              </a:lnSpc>
              <a:buSzTx/>
            </a:pPr>
            <a:r>
              <a:rPr lang="zh-CN" altLang="en-US" sz="2000" dirty="0">
                <a:solidFill>
                  <a:schemeClr val="tx1"/>
                </a:solidFill>
                <a:latin typeface="+mn-ea"/>
                <a:sym typeface="思源黑体" panose="020B0400000000000000" pitchFamily="34" charset="-122"/>
              </a:rPr>
              <a:t>(2)行政领导职能。</a:t>
            </a:r>
          </a:p>
          <a:p>
            <a:pPr lvl="0" algn="l" fontAlgn="auto">
              <a:lnSpc>
                <a:spcPct val="100000"/>
              </a:lnSpc>
              <a:buSzTx/>
            </a:pPr>
            <a:r>
              <a:rPr lang="zh-CN" altLang="en-US" sz="2000" dirty="0">
                <a:solidFill>
                  <a:schemeClr val="tx1"/>
                </a:solidFill>
                <a:latin typeface="+mn-ea"/>
                <a:sym typeface="思源黑体" panose="020B0400000000000000" pitchFamily="34" charset="-122"/>
              </a:rPr>
              <a:t>(3)业务领导职能。</a:t>
            </a:r>
          </a:p>
          <a:p>
            <a:pPr lvl="0" algn="l" fontAlgn="auto">
              <a:lnSpc>
                <a:spcPct val="100000"/>
              </a:lnSpc>
              <a:buSzTx/>
            </a:pPr>
            <a:r>
              <a:rPr lang="zh-CN" altLang="en-US" sz="2000" dirty="0">
                <a:solidFill>
                  <a:schemeClr val="tx1"/>
                </a:solidFill>
                <a:latin typeface="+mn-ea"/>
                <a:sym typeface="思源黑体" panose="020B0400000000000000" pitchFamily="34" charset="-122"/>
              </a:rPr>
              <a:t>(4)文化领导职能。这</a:t>
            </a:r>
          </a:p>
          <a:p>
            <a:pPr lvl="0" algn="l" fontAlgn="auto">
              <a:lnSpc>
                <a:spcPct val="100000"/>
              </a:lnSpc>
              <a:buSzTx/>
            </a:pPr>
            <a:r>
              <a:rPr lang="zh-CN" altLang="en-US" sz="2000" dirty="0">
                <a:solidFill>
                  <a:schemeClr val="tx1"/>
                </a:solidFill>
                <a:latin typeface="+mn-ea"/>
                <a:sym typeface="思源黑体" panose="020B0400000000000000" pitchFamily="34" charset="-122"/>
              </a:rPr>
              <a:t>以上两大类职能是最常规最基本的职能,具有一般性和代表性,反映了领导职能的共性和个性。</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3.4.1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领导职能</a:t>
            </a:r>
          </a:p>
          <a:p>
            <a:pPr lvl="0" algn="l" fontAlgn="auto">
              <a:lnSpc>
                <a:spcPct val="100000"/>
              </a:lnSpc>
              <a:buSzTx/>
            </a:pPr>
            <a:r>
              <a:rPr lang="zh-CN" altLang="en-US" sz="2000" b="1" dirty="0">
                <a:solidFill>
                  <a:schemeClr val="tx1"/>
                </a:solidFill>
                <a:latin typeface="+mn-ea"/>
                <a:sym typeface="思源黑体" panose="020B0400000000000000" pitchFamily="34" charset="-122"/>
              </a:rPr>
              <a:t>2.以被领导者为领导对象时的领导职能</a:t>
            </a:r>
          </a:p>
          <a:p>
            <a:pPr lvl="0" algn="l" fontAlgn="auto">
              <a:lnSpc>
                <a:spcPct val="100000"/>
              </a:lnSpc>
              <a:buSzTx/>
            </a:pPr>
            <a:r>
              <a:rPr lang="zh-CN" altLang="en-US" sz="2000" dirty="0">
                <a:solidFill>
                  <a:schemeClr val="tx1"/>
                </a:solidFill>
                <a:latin typeface="+mn-ea"/>
                <a:sym typeface="思源黑体" panose="020B0400000000000000" pitchFamily="34" charset="-122"/>
              </a:rPr>
              <a:t>第一,按组织原则处理好人事工作,包括识人、选人、用人、育人和授权等工作。</a:t>
            </a:r>
          </a:p>
          <a:p>
            <a:pPr lvl="0" algn="l" fontAlgn="auto">
              <a:lnSpc>
                <a:spcPct val="100000"/>
              </a:lnSpc>
              <a:buSzTx/>
            </a:pPr>
            <a:r>
              <a:rPr lang="zh-CN" altLang="en-US" sz="2000" dirty="0">
                <a:solidFill>
                  <a:schemeClr val="tx1"/>
                </a:solidFill>
                <a:latin typeface="+mn-ea"/>
                <a:sym typeface="思源黑体" panose="020B0400000000000000" pitchFamily="34" charset="-122"/>
              </a:rPr>
              <a:t>第二,按公平公正的原则处理好群体或组织内乃至社会范围内的利益关系,包括利益的分配、享有、维护、延续、增加、减少、终止和剥夺等。</a:t>
            </a:r>
          </a:p>
          <a:p>
            <a:pPr lvl="0" algn="l" fontAlgn="auto">
              <a:lnSpc>
                <a:spcPct val="100000"/>
              </a:lnSpc>
              <a:buSzTx/>
            </a:pPr>
            <a:r>
              <a:rPr lang="zh-CN" altLang="en-US" sz="2000" dirty="0">
                <a:solidFill>
                  <a:schemeClr val="tx1"/>
                </a:solidFill>
                <a:latin typeface="+mn-ea"/>
                <a:sym typeface="思源黑体" panose="020B0400000000000000" pitchFamily="34" charset="-122"/>
              </a:rPr>
              <a:t>第三,按激励原则大力开发和利用人力资源,包括调动一切积极因素,发挥群体或组织内乃至社会范围内所有成员的积极性、主动性和创造性,并把这种力量或能动性彻底引向群体目标、组织目标或社会目标的实现上。</a:t>
            </a:r>
          </a:p>
          <a:p>
            <a:pPr lvl="0" algn="l" fontAlgn="auto">
              <a:lnSpc>
                <a:spcPct val="100000"/>
              </a:lnSpc>
              <a:buSzTx/>
            </a:pPr>
            <a:r>
              <a:rPr lang="zh-CN" altLang="en-US" sz="2000" dirty="0">
                <a:solidFill>
                  <a:schemeClr val="tx1"/>
                </a:solidFill>
                <a:latin typeface="+mn-ea"/>
                <a:sym typeface="思源黑体" panose="020B0400000000000000" pitchFamily="34" charset="-122"/>
              </a:rPr>
              <a:t>第四,按团结的原则处理好群体或组织内外成员之间的关系,包括大量的沟通、协调、谈心、互助、感情交流、思想交流等工作,要形成并不断扩展群体的向心力、亲和力、凝聚力以及融洽、舒畅的气氛和顺畅、有效的关系。这就是通常所说的搞好团队建设,即把所有成员都团结成一个人,做到同心同德、齐心协力,造就良好的群众基础和强大的集体力量。</a:t>
            </a:r>
          </a:p>
          <a:p>
            <a:pPr lvl="0" algn="l" fontAlgn="auto">
              <a:lnSpc>
                <a:spcPct val="100000"/>
              </a:lnSpc>
              <a:buSzTx/>
            </a:pPr>
            <a:r>
              <a:rPr lang="zh-CN" altLang="en-US" sz="2000" dirty="0">
                <a:solidFill>
                  <a:schemeClr val="tx1"/>
                </a:solidFill>
                <a:latin typeface="+mn-ea"/>
                <a:sym typeface="思源黑体" panose="020B0400000000000000" pitchFamily="34" charset="-122"/>
              </a:rPr>
              <a:t>第五,按照慎独的原则处理好自身问题,包括自省、自查、自责、自纠、自正,保持良好的自我修养,做好群体的表率,以自身的端正来教育和统率所有成员。</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3.4.1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领导职能</a:t>
            </a:r>
          </a:p>
          <a:p>
            <a:pPr lvl="0" algn="l" fontAlgn="auto">
              <a:lnSpc>
                <a:spcPct val="100000"/>
              </a:lnSpc>
              <a:buSzTx/>
            </a:pPr>
            <a:r>
              <a:rPr lang="zh-CN" altLang="en-US" sz="2000" b="1" dirty="0">
                <a:solidFill>
                  <a:schemeClr val="tx1"/>
                </a:solidFill>
                <a:latin typeface="+mn-ea"/>
                <a:sym typeface="思源黑体" panose="020B0400000000000000" pitchFamily="34" charset="-122"/>
              </a:rPr>
              <a:t>3.以所在群体或组织为领导对象时的领导职能</a:t>
            </a:r>
          </a:p>
          <a:p>
            <a:pPr lvl="0" algn="l" fontAlgn="auto">
              <a:lnSpc>
                <a:spcPct val="100000"/>
              </a:lnSpc>
              <a:buSzTx/>
            </a:pPr>
            <a:r>
              <a:rPr lang="zh-CN" altLang="en-US" sz="2000" dirty="0">
                <a:solidFill>
                  <a:schemeClr val="tx1"/>
                </a:solidFill>
                <a:latin typeface="+mn-ea"/>
                <a:sym typeface="思源黑体" panose="020B0400000000000000" pitchFamily="34" charset="-122"/>
              </a:rPr>
              <a:t>这是基于以机构为直接领导客体的领导职能,具体有如下七项:</a:t>
            </a:r>
          </a:p>
          <a:p>
            <a:pPr lvl="0" algn="l" fontAlgn="auto">
              <a:lnSpc>
                <a:spcPct val="100000"/>
              </a:lnSpc>
              <a:buSzTx/>
            </a:pPr>
            <a:r>
              <a:rPr lang="zh-CN" altLang="en-US" sz="2000" dirty="0">
                <a:solidFill>
                  <a:schemeClr val="tx1"/>
                </a:solidFill>
                <a:latin typeface="+mn-ea"/>
                <a:sym typeface="思源黑体" panose="020B0400000000000000" pitchFamily="34" charset="-122"/>
              </a:rPr>
              <a:t>第一,建立和维护群体或组织的合理架构。</a:t>
            </a:r>
          </a:p>
          <a:p>
            <a:pPr lvl="0" algn="l" fontAlgn="auto">
              <a:lnSpc>
                <a:spcPct val="100000"/>
              </a:lnSpc>
              <a:buSzTx/>
            </a:pPr>
            <a:r>
              <a:rPr lang="zh-CN" altLang="en-US" sz="2000" dirty="0">
                <a:solidFill>
                  <a:schemeClr val="tx1"/>
                </a:solidFill>
                <a:latin typeface="+mn-ea"/>
                <a:sym typeface="思源黑体" panose="020B0400000000000000" pitchFamily="34" charset="-122"/>
              </a:rPr>
              <a:t>第二,调整和理顺机构内部的各种关系。</a:t>
            </a:r>
          </a:p>
          <a:p>
            <a:pPr lvl="0" algn="l" fontAlgn="auto">
              <a:lnSpc>
                <a:spcPct val="100000"/>
              </a:lnSpc>
              <a:buSzTx/>
            </a:pPr>
            <a:r>
              <a:rPr lang="zh-CN" altLang="en-US" sz="2000" dirty="0">
                <a:solidFill>
                  <a:schemeClr val="tx1"/>
                </a:solidFill>
                <a:latin typeface="+mn-ea"/>
                <a:sym typeface="思源黑体" panose="020B0400000000000000" pitchFamily="34" charset="-122"/>
              </a:rPr>
              <a:t>第三,不断优化和强化组织机构,力争发挥出群体或组织的最大效能。</a:t>
            </a:r>
          </a:p>
          <a:p>
            <a:pPr lvl="0" algn="l" fontAlgn="auto">
              <a:lnSpc>
                <a:spcPct val="100000"/>
              </a:lnSpc>
              <a:buSzTx/>
            </a:pPr>
            <a:r>
              <a:rPr lang="zh-CN" altLang="en-US" sz="2000" dirty="0">
                <a:solidFill>
                  <a:schemeClr val="tx1"/>
                </a:solidFill>
                <a:latin typeface="+mn-ea"/>
                <a:sym typeface="思源黑体" panose="020B0400000000000000" pitchFamily="34" charset="-122"/>
              </a:rPr>
              <a:t>第四,不断获取和提供各种资源以维持机构的正常运转。</a:t>
            </a:r>
          </a:p>
          <a:p>
            <a:pPr lvl="0" algn="l" fontAlgn="auto">
              <a:lnSpc>
                <a:spcPct val="100000"/>
              </a:lnSpc>
              <a:buSzTx/>
            </a:pPr>
            <a:r>
              <a:rPr lang="zh-CN" altLang="en-US" sz="2000" dirty="0">
                <a:solidFill>
                  <a:schemeClr val="tx1"/>
                </a:solidFill>
                <a:latin typeface="+mn-ea"/>
                <a:sym typeface="思源黑体" panose="020B0400000000000000" pitchFamily="34" charset="-122"/>
              </a:rPr>
              <a:t>第五,营造、维持和优化具有特色的群体或组织文化以及良好的工作氛围,并以成文和不成文制度的方式加以固定、支持和发展。</a:t>
            </a:r>
          </a:p>
          <a:p>
            <a:pPr lvl="0" algn="l" fontAlgn="auto">
              <a:lnSpc>
                <a:spcPct val="100000"/>
              </a:lnSpc>
              <a:buSzTx/>
            </a:pPr>
            <a:r>
              <a:rPr lang="zh-CN" altLang="en-US" sz="2000" dirty="0">
                <a:solidFill>
                  <a:schemeClr val="tx1"/>
                </a:solidFill>
                <a:latin typeface="+mn-ea"/>
                <a:sym typeface="思源黑体" panose="020B0400000000000000" pitchFamily="34" charset="-122"/>
              </a:rPr>
              <a:t>第六,透彻了解和掌握整个群体或组织乃至整个社会的基本情况,以及明确不明确反映出来的思想认识、观念意识、愿望、需要、期待、情绪、倾向等。</a:t>
            </a:r>
          </a:p>
          <a:p>
            <a:pPr lvl="0" algn="l" fontAlgn="auto">
              <a:lnSpc>
                <a:spcPct val="100000"/>
              </a:lnSpc>
              <a:buSzTx/>
            </a:pPr>
            <a:r>
              <a:rPr lang="zh-CN" altLang="en-US" sz="2000" dirty="0">
                <a:solidFill>
                  <a:schemeClr val="tx1"/>
                </a:solidFill>
                <a:latin typeface="+mn-ea"/>
                <a:sym typeface="思源黑体" panose="020B0400000000000000" pitchFamily="34" charset="-122"/>
              </a:rPr>
              <a:t>第七,提出适合群体或组织乃至社会的主导思想,既能充分考虑、照顾和满足领导客体的心理意愿,又能从根本上对领导客体加以引导。</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3.4.1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领导职能</a:t>
            </a:r>
          </a:p>
          <a:p>
            <a:pPr lvl="0" algn="l" fontAlgn="auto">
              <a:lnSpc>
                <a:spcPct val="100000"/>
              </a:lnSpc>
              <a:buSzTx/>
            </a:pPr>
            <a:r>
              <a:rPr lang="zh-CN" altLang="en-US" sz="2000" b="1" dirty="0">
                <a:solidFill>
                  <a:schemeClr val="tx1"/>
                </a:solidFill>
                <a:latin typeface="+mn-ea"/>
                <a:sym typeface="思源黑体" panose="020B0400000000000000" pitchFamily="34" charset="-122"/>
              </a:rPr>
              <a:t>4.以所在群体或组织的公共事务为领导对象时的领导职能</a:t>
            </a:r>
          </a:p>
          <a:p>
            <a:pPr lvl="0" algn="l" fontAlgn="auto">
              <a:lnSpc>
                <a:spcPct val="100000"/>
              </a:lnSpc>
              <a:buSzTx/>
            </a:pPr>
            <a:r>
              <a:rPr lang="zh-CN" altLang="en-US" sz="2000" dirty="0">
                <a:solidFill>
                  <a:schemeClr val="tx1"/>
                </a:solidFill>
                <a:latin typeface="+mn-ea"/>
                <a:sym typeface="思源黑体" panose="020B0400000000000000" pitchFamily="34" charset="-122"/>
              </a:rPr>
              <a:t>这是以事为领导客体的领导职能,主要有如下八项内容:</a:t>
            </a:r>
          </a:p>
          <a:p>
            <a:pPr lvl="0" algn="l" fontAlgn="auto">
              <a:lnSpc>
                <a:spcPct val="100000"/>
              </a:lnSpc>
              <a:buSzTx/>
            </a:pPr>
            <a:r>
              <a:rPr lang="zh-CN" altLang="en-US" sz="2000" dirty="0">
                <a:solidFill>
                  <a:schemeClr val="tx1"/>
                </a:solidFill>
                <a:latin typeface="+mn-ea"/>
                <a:sym typeface="思源黑体" panose="020B0400000000000000" pitchFamily="34" charset="-122"/>
              </a:rPr>
              <a:t>第一,从群体、组织或社会的整体利益和长远需要出发,提出基本的目标和任务。</a:t>
            </a:r>
          </a:p>
          <a:p>
            <a:pPr lvl="0" algn="l" fontAlgn="auto">
              <a:lnSpc>
                <a:spcPct val="100000"/>
              </a:lnSpc>
              <a:buSzTx/>
            </a:pPr>
            <a:r>
              <a:rPr lang="zh-CN" altLang="en-US" sz="2000" dirty="0">
                <a:solidFill>
                  <a:schemeClr val="tx1"/>
                </a:solidFill>
                <a:latin typeface="+mn-ea"/>
                <a:sym typeface="思源黑体" panose="020B0400000000000000" pitchFamily="34" charset="-122"/>
              </a:rPr>
              <a:t>第二,围绕基本目标和基本任务,做出一系列决策,制订具体的计划。</a:t>
            </a:r>
          </a:p>
          <a:p>
            <a:pPr lvl="0" algn="l" fontAlgn="auto">
              <a:lnSpc>
                <a:spcPct val="100000"/>
              </a:lnSpc>
              <a:buSzTx/>
            </a:pPr>
            <a:r>
              <a:rPr lang="zh-CN" altLang="en-US" sz="2000" dirty="0">
                <a:solidFill>
                  <a:schemeClr val="tx1"/>
                </a:solidFill>
                <a:latin typeface="+mn-ea"/>
                <a:sym typeface="思源黑体" panose="020B0400000000000000" pitchFamily="34" charset="-122"/>
              </a:rPr>
              <a:t>第三,组织和动员一切力量与资源去贯彻、落实计划。</a:t>
            </a:r>
          </a:p>
          <a:p>
            <a:pPr lvl="0" algn="l" fontAlgn="auto">
              <a:lnSpc>
                <a:spcPct val="100000"/>
              </a:lnSpc>
              <a:buSzTx/>
            </a:pPr>
            <a:r>
              <a:rPr lang="zh-CN" altLang="en-US" sz="2000" dirty="0">
                <a:solidFill>
                  <a:schemeClr val="tx1"/>
                </a:solidFill>
                <a:latin typeface="+mn-ea"/>
                <a:sym typeface="思源黑体" panose="020B0400000000000000" pitchFamily="34" charset="-122"/>
              </a:rPr>
              <a:t>第四,为实现计划、达到目标,发挥出全部才智和经验,拿出一系列有效的和高明的具体对策或具体措施,克服一切困难,排除一切障碍,表现出领导行为的有效性和高效性。</a:t>
            </a:r>
          </a:p>
          <a:p>
            <a:pPr lvl="0" algn="l" fontAlgn="auto">
              <a:lnSpc>
                <a:spcPct val="100000"/>
              </a:lnSpc>
              <a:buSzTx/>
            </a:pPr>
            <a:r>
              <a:rPr lang="zh-CN" altLang="en-US" sz="2000" dirty="0">
                <a:solidFill>
                  <a:schemeClr val="tx1"/>
                </a:solidFill>
                <a:latin typeface="+mn-ea"/>
                <a:sym typeface="思源黑体" panose="020B0400000000000000" pitchFamily="34" charset="-122"/>
              </a:rPr>
              <a:t>第五,不断推动计划的落实并经常检查监督其落实情况,适时调整有关决策和计划,及时发现和处理新矛盾新问题。</a:t>
            </a:r>
          </a:p>
          <a:p>
            <a:pPr lvl="0" algn="l" fontAlgn="auto">
              <a:lnSpc>
                <a:spcPct val="100000"/>
              </a:lnSpc>
              <a:buSzTx/>
            </a:pPr>
            <a:r>
              <a:rPr lang="zh-CN" altLang="en-US" sz="2000" dirty="0">
                <a:solidFill>
                  <a:schemeClr val="tx1"/>
                </a:solidFill>
                <a:latin typeface="+mn-ea"/>
                <a:sym typeface="思源黑体" panose="020B0400000000000000" pitchFamily="34" charset="-122"/>
              </a:rPr>
              <a:t>第六,最终完成群体或组织的计划和任务,达到既定的目标,向群体、组织或社会交出合格的答卷。</a:t>
            </a:r>
          </a:p>
          <a:p>
            <a:pPr lvl="0" algn="l" fontAlgn="auto">
              <a:lnSpc>
                <a:spcPct val="100000"/>
              </a:lnSpc>
              <a:buSzTx/>
            </a:pPr>
            <a:r>
              <a:rPr lang="zh-CN" altLang="en-US" sz="2000" dirty="0">
                <a:solidFill>
                  <a:schemeClr val="tx1"/>
                </a:solidFill>
                <a:latin typeface="+mn-ea"/>
                <a:sym typeface="思源黑体" panose="020B0400000000000000" pitchFamily="34" charset="-122"/>
              </a:rPr>
              <a:t>第七,对整个群体或组织乃至社会的公共事务担负全面的责任。</a:t>
            </a:r>
          </a:p>
          <a:p>
            <a:pPr lvl="0" algn="l" fontAlgn="auto">
              <a:lnSpc>
                <a:spcPct val="100000"/>
              </a:lnSpc>
              <a:buSzTx/>
            </a:pPr>
            <a:r>
              <a:rPr lang="zh-CN" altLang="en-US" sz="2000" dirty="0">
                <a:solidFill>
                  <a:schemeClr val="tx1"/>
                </a:solidFill>
                <a:latin typeface="+mn-ea"/>
                <a:sym typeface="思源黑体" panose="020B0400000000000000" pitchFamily="34" charset="-122"/>
              </a:rPr>
              <a:t>第八,向整个群体或组织乃至社会提供最良好的服务。</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3.4.2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领导职责</a:t>
            </a:r>
          </a:p>
          <a:p>
            <a:r>
              <a:rPr lang="zh-CN" altLang="en-US" sz="2000" dirty="0">
                <a:solidFill>
                  <a:schemeClr val="tx1"/>
                </a:solidFill>
                <a:latin typeface="+mn-ea"/>
                <a:sym typeface="思源黑体" panose="020B0400000000000000" pitchFamily="34" charset="-122"/>
              </a:rPr>
              <a:t>所谓领导职责,就是领导者为实现领导职能而应承担的责任和所要做的工作,是领导者在履行职权的过程中所必须尽的义务。刘少奇曾经提出:领导者与领导机关的职责,就是要实行正确的领导,就是要正确地了解情况,正确地抓住中心,提出任务,决定问题,正确地动员与组织群众来实行自己的决定,正确地组织群众来审查自己决定实行的情形。这从根本上概括了领导职责的实质。从实际情况看,领导的职责可以概括为如下八个方面:</a:t>
            </a:r>
          </a:p>
          <a:p>
            <a:r>
              <a:rPr lang="zh-CN" altLang="en-US" sz="2000" dirty="0">
                <a:solidFill>
                  <a:schemeClr val="tx1"/>
                </a:solidFill>
                <a:latin typeface="+mn-ea"/>
                <a:sym typeface="思源黑体" panose="020B0400000000000000" pitchFamily="34" charset="-122"/>
              </a:rPr>
              <a:t>第一,调动一切积极因素,不遗余力地去实现群体或组织目标。</a:t>
            </a:r>
          </a:p>
          <a:p>
            <a:r>
              <a:rPr lang="zh-CN" altLang="en-US" sz="2000" dirty="0">
                <a:solidFill>
                  <a:schemeClr val="tx1"/>
                </a:solidFill>
                <a:latin typeface="+mn-ea"/>
                <a:sym typeface="思源黑体" panose="020B0400000000000000" pitchFamily="34" charset="-122"/>
              </a:rPr>
              <a:t>第二,在领导范围内充分、正确、恰当地使用权力权威,不能滥用权力和权威。</a:t>
            </a:r>
          </a:p>
          <a:p>
            <a:r>
              <a:rPr lang="zh-CN" altLang="en-US" sz="2000" dirty="0">
                <a:solidFill>
                  <a:schemeClr val="tx1"/>
                </a:solidFill>
                <a:latin typeface="+mn-ea"/>
                <a:sym typeface="思源黑体" panose="020B0400000000000000" pitchFamily="34" charset="-122"/>
              </a:rPr>
              <a:t>第三,恰到好处地利用各种社会资源,不能浪费或荒废这些资源。</a:t>
            </a:r>
          </a:p>
          <a:p>
            <a:r>
              <a:rPr lang="zh-CN" altLang="en-US" sz="2000" dirty="0">
                <a:solidFill>
                  <a:schemeClr val="tx1"/>
                </a:solidFill>
                <a:latin typeface="+mn-ea"/>
                <a:sym typeface="思源黑体" panose="020B0400000000000000" pitchFamily="34" charset="-122"/>
              </a:rPr>
              <a:t>第四,建立、健全和维护群体或组织乃至社会的制度或法律。</a:t>
            </a:r>
          </a:p>
          <a:p>
            <a:r>
              <a:rPr lang="zh-CN" altLang="en-US" sz="2000" dirty="0">
                <a:solidFill>
                  <a:schemeClr val="tx1"/>
                </a:solidFill>
                <a:latin typeface="+mn-ea"/>
                <a:sym typeface="思源黑体" panose="020B0400000000000000" pitchFamily="34" charset="-122"/>
              </a:rPr>
              <a:t>第五,对群体或组织乃至社会的信任和委托做出令它们满意的回答。</a:t>
            </a:r>
          </a:p>
          <a:p>
            <a:r>
              <a:rPr lang="zh-CN" altLang="en-US" sz="2000" dirty="0">
                <a:solidFill>
                  <a:schemeClr val="tx1"/>
                </a:solidFill>
                <a:latin typeface="+mn-ea"/>
                <a:sym typeface="思源黑体" panose="020B0400000000000000" pitchFamily="34" charset="-122"/>
              </a:rPr>
              <a:t>第六,接受群体或组织乃至社会的检查监督。</a:t>
            </a:r>
          </a:p>
          <a:p>
            <a:r>
              <a:rPr lang="zh-CN" altLang="en-US" sz="2000" dirty="0">
                <a:solidFill>
                  <a:schemeClr val="tx1"/>
                </a:solidFill>
                <a:latin typeface="+mn-ea"/>
                <a:sym typeface="思源黑体" panose="020B0400000000000000" pitchFamily="34" charset="-122"/>
              </a:rPr>
              <a:t>第七,成为清正廉洁、言行一致、品质高尚的实践者和楷模,做组织的栋梁和轴心,保证群体或组织乃至全社会崇尚真理和正义,营造良好的道德环境。</a:t>
            </a:r>
          </a:p>
          <a:p>
            <a:r>
              <a:rPr lang="zh-CN" altLang="en-US" sz="2000" dirty="0">
                <a:solidFill>
                  <a:schemeClr val="tx1"/>
                </a:solidFill>
                <a:latin typeface="+mn-ea"/>
                <a:sym typeface="思源黑体" panose="020B0400000000000000" pitchFamily="34" charset="-122"/>
              </a:rPr>
              <a:t>第八,必须确保整个领导行为都有最充分、最饱满的服务性质。</a:t>
            </a:r>
          </a:p>
          <a:p>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05</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领导的分类与构成</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05</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zh-CN" altLang="en-US" sz="2000" dirty="0">
                <a:solidFill>
                  <a:schemeClr val="tx1"/>
                </a:solidFill>
                <a:latin typeface="+mn-ea"/>
                <a:sym typeface="思源黑体" panose="020B0400000000000000" pitchFamily="34" charset="-122"/>
              </a:rPr>
              <a:t>领导因广阔的范围、广泛的内容决定了其微观职能职责必然丰富多样,进而也决定了其类型必然众多、形式必然多样,而这些多样的领导类型就构成了丰富完整的领导体系。从不同的角度,以不同的标准,都可以发现领导的内在构成。</a:t>
            </a:r>
          </a:p>
          <a:p>
            <a:r>
              <a:rPr lang="zh-CN" altLang="en-US" sz="2000" b="1" dirty="0">
                <a:solidFill>
                  <a:schemeClr val="tx1"/>
                </a:solidFill>
                <a:latin typeface="+mn-ea"/>
                <a:sym typeface="思源黑体" panose="020B0400000000000000" pitchFamily="34" charset="-122"/>
              </a:rPr>
              <a:t>第一,以行为方式和特征为标准,可以分为五类:</a:t>
            </a:r>
          </a:p>
          <a:p>
            <a:pPr algn="l">
              <a:buSzTx/>
            </a:pPr>
            <a:r>
              <a:rPr lang="zh-CN" altLang="en-US" sz="2000" dirty="0">
                <a:solidFill>
                  <a:schemeClr val="tx1"/>
                </a:solidFill>
                <a:latin typeface="+mn-ea"/>
                <a:sym typeface="思源黑体" panose="020B0400000000000000" pitchFamily="34" charset="-122"/>
              </a:rPr>
              <a:t>(1)自然式领导,即原始、初级、简单的领导;</a:t>
            </a:r>
          </a:p>
          <a:p>
            <a:pPr algn="l">
              <a:buSzTx/>
            </a:pPr>
            <a:r>
              <a:rPr lang="zh-CN" altLang="en-US" sz="2000" dirty="0">
                <a:solidFill>
                  <a:schemeClr val="tx1"/>
                </a:solidFill>
                <a:latin typeface="+mn-ea"/>
                <a:sym typeface="思源黑体" panose="020B0400000000000000" pitchFamily="34" charset="-122"/>
              </a:rPr>
              <a:t>(2)家长式领导,又称集权式领导;</a:t>
            </a:r>
          </a:p>
          <a:p>
            <a:pPr algn="l">
              <a:buSzTx/>
            </a:pPr>
            <a:r>
              <a:rPr lang="zh-CN" altLang="en-US" sz="2000" dirty="0">
                <a:solidFill>
                  <a:schemeClr val="tx1"/>
                </a:solidFill>
                <a:latin typeface="+mn-ea"/>
                <a:sym typeface="思源黑体" panose="020B0400000000000000" pitchFamily="34" charset="-122"/>
              </a:rPr>
              <a:t>(3)民主式领导;</a:t>
            </a:r>
          </a:p>
          <a:p>
            <a:pPr algn="l">
              <a:buSzTx/>
            </a:pPr>
            <a:r>
              <a:rPr lang="zh-CN" altLang="en-US" sz="2000" dirty="0">
                <a:solidFill>
                  <a:schemeClr val="tx1"/>
                </a:solidFill>
                <a:latin typeface="+mn-ea"/>
                <a:sym typeface="思源黑体" panose="020B0400000000000000" pitchFamily="34" charset="-122"/>
              </a:rPr>
              <a:t>(4)公仆式领导;</a:t>
            </a:r>
          </a:p>
          <a:p>
            <a:pPr algn="l">
              <a:buSzTx/>
            </a:pPr>
            <a:r>
              <a:rPr lang="zh-CN" altLang="en-US" sz="2000" dirty="0">
                <a:solidFill>
                  <a:schemeClr val="tx1"/>
                </a:solidFill>
                <a:latin typeface="+mn-ea"/>
                <a:sym typeface="思源黑体" panose="020B0400000000000000" pitchFamily="34" charset="-122"/>
              </a:rPr>
              <a:t>(5)专家式领导。</a:t>
            </a:r>
          </a:p>
          <a:p>
            <a:r>
              <a:rPr lang="zh-CN" altLang="en-US" sz="2000" b="1" dirty="0">
                <a:solidFill>
                  <a:schemeClr val="tx1"/>
                </a:solidFill>
                <a:latin typeface="+mn-ea"/>
                <a:sym typeface="思源黑体" panose="020B0400000000000000" pitchFamily="34" charset="-122"/>
              </a:rPr>
              <a:t>第二,以领导工作的性质和对象为标准,则主要有四类:</a:t>
            </a:r>
          </a:p>
          <a:p>
            <a:r>
              <a:rPr lang="zh-CN" altLang="en-US" sz="2000" dirty="0">
                <a:solidFill>
                  <a:schemeClr val="tx1"/>
                </a:solidFill>
                <a:latin typeface="+mn-ea"/>
                <a:sym typeface="思源黑体" panose="020B0400000000000000" pitchFamily="34" charset="-122"/>
              </a:rPr>
              <a:t>(1)政治领导;</a:t>
            </a:r>
          </a:p>
          <a:p>
            <a:r>
              <a:rPr lang="zh-CN" altLang="en-US" sz="2000" dirty="0">
                <a:solidFill>
                  <a:schemeClr val="tx1"/>
                </a:solidFill>
                <a:latin typeface="+mn-ea"/>
                <a:sym typeface="思源黑体" panose="020B0400000000000000" pitchFamily="34" charset="-122"/>
              </a:rPr>
              <a:t>(2)行政领导;</a:t>
            </a:r>
          </a:p>
          <a:p>
            <a:r>
              <a:rPr lang="zh-CN" altLang="en-US" sz="2000" dirty="0">
                <a:solidFill>
                  <a:schemeClr val="tx1"/>
                </a:solidFill>
                <a:latin typeface="+mn-ea"/>
                <a:sym typeface="思源黑体" panose="020B0400000000000000" pitchFamily="34" charset="-122"/>
              </a:rPr>
              <a:t>(3)业务领导;</a:t>
            </a:r>
          </a:p>
          <a:p>
            <a:r>
              <a:rPr lang="zh-CN" altLang="en-US" sz="2000" dirty="0">
                <a:solidFill>
                  <a:schemeClr val="tx1"/>
                </a:solidFill>
                <a:latin typeface="+mn-ea"/>
                <a:sym typeface="思源黑体" panose="020B0400000000000000" pitchFamily="34" charset="-122"/>
              </a:rPr>
              <a:t>(4)学术领导。</a:t>
            </a:r>
          </a:p>
          <a:p>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zh-CN" altLang="en-US" sz="2000" b="1" dirty="0">
                <a:solidFill>
                  <a:schemeClr val="tx1"/>
                </a:solidFill>
                <a:latin typeface="+mn-ea"/>
                <a:sym typeface="思源黑体" panose="020B0400000000000000" pitchFamily="34" charset="-122"/>
              </a:rPr>
              <a:t>第三,以影响来源为标准,则有正式领导和非正式领导两种。</a:t>
            </a:r>
          </a:p>
          <a:p>
            <a:r>
              <a:rPr lang="zh-CN" altLang="en-US" sz="2000" b="1" dirty="0">
                <a:solidFill>
                  <a:schemeClr val="tx1"/>
                </a:solidFill>
                <a:latin typeface="+mn-ea"/>
                <a:sym typeface="思源黑体" panose="020B0400000000000000" pitchFamily="34" charset="-122"/>
              </a:rPr>
              <a:t>第四,以领导层次为标准,可以划分出高层领导、中层领导和基层领导三类,还可划分为直接领导和间接领导。</a:t>
            </a:r>
          </a:p>
          <a:p>
            <a:r>
              <a:rPr lang="zh-CN" altLang="en-US" sz="2000" b="1" dirty="0">
                <a:solidFill>
                  <a:schemeClr val="tx1"/>
                </a:solidFill>
                <a:latin typeface="+mn-ea"/>
                <a:sym typeface="思源黑体" panose="020B0400000000000000" pitchFamily="34" charset="-122"/>
              </a:rPr>
              <a:t>第五,以领导关系为标准划分的领导类型能够反映领导的深层内涵,具体包括如下几点:</a:t>
            </a:r>
          </a:p>
          <a:p>
            <a:pPr algn="l">
              <a:buSzTx/>
            </a:pPr>
            <a:r>
              <a:rPr lang="zh-CN" altLang="en-US" sz="2000" dirty="0">
                <a:solidFill>
                  <a:schemeClr val="tx1"/>
                </a:solidFill>
                <a:latin typeface="+mn-ea"/>
                <a:sym typeface="思源黑体" panose="020B0400000000000000" pitchFamily="34" charset="-122"/>
              </a:rPr>
              <a:t>(1)层次式领导。</a:t>
            </a:r>
          </a:p>
          <a:p>
            <a:r>
              <a:rPr lang="zh-CN" altLang="en-US" sz="2000" dirty="0">
                <a:solidFill>
                  <a:schemeClr val="tx1"/>
                </a:solidFill>
                <a:latin typeface="+mn-ea"/>
                <a:sym typeface="思源黑体" panose="020B0400000000000000" pitchFamily="34" charset="-122"/>
              </a:rPr>
              <a:t>(2)单线式领导。</a:t>
            </a:r>
          </a:p>
          <a:p>
            <a:r>
              <a:rPr lang="zh-CN" altLang="en-US" sz="2000" dirty="0">
                <a:solidFill>
                  <a:schemeClr val="tx1"/>
                </a:solidFill>
                <a:latin typeface="+mn-ea"/>
                <a:sym typeface="思源黑体" panose="020B0400000000000000" pitchFamily="34" charset="-122"/>
              </a:rPr>
              <a:t>(3)星式领导。</a:t>
            </a:r>
          </a:p>
          <a:p>
            <a:r>
              <a:rPr lang="zh-CN" altLang="en-US" sz="2000" dirty="0">
                <a:solidFill>
                  <a:schemeClr val="tx1"/>
                </a:solidFill>
                <a:latin typeface="+mn-ea"/>
                <a:sym typeface="思源黑体" panose="020B0400000000000000" pitchFamily="34" charset="-122"/>
              </a:rPr>
              <a:t>(4)轮式领导。</a:t>
            </a:r>
          </a:p>
          <a:p>
            <a:r>
              <a:rPr lang="zh-CN" altLang="en-US" sz="2000" dirty="0">
                <a:solidFill>
                  <a:schemeClr val="tx1"/>
                </a:solidFill>
                <a:latin typeface="+mn-ea"/>
                <a:sym typeface="思源黑体" panose="020B0400000000000000" pitchFamily="34" charset="-122"/>
              </a:rPr>
              <a:t>(5)网络式领导。</a:t>
            </a:r>
          </a:p>
          <a:p>
            <a:r>
              <a:rPr lang="zh-CN" altLang="en-US" sz="2000" b="1" dirty="0">
                <a:solidFill>
                  <a:schemeClr val="tx1"/>
                </a:solidFill>
                <a:latin typeface="+mn-ea"/>
                <a:sym typeface="思源黑体" panose="020B0400000000000000" pitchFamily="34" charset="-122"/>
              </a:rPr>
              <a:t>第六,以领导手段为标准,可以划分出如下两种类型:</a:t>
            </a:r>
          </a:p>
          <a:p>
            <a:r>
              <a:rPr lang="zh-CN" altLang="en-US" sz="2000" dirty="0">
                <a:solidFill>
                  <a:schemeClr val="tx1"/>
                </a:solidFill>
                <a:latin typeface="+mn-ea"/>
                <a:sym typeface="思源黑体" panose="020B0400000000000000" pitchFamily="34" charset="-122"/>
              </a:rPr>
              <a:t>(1)正向领导。</a:t>
            </a:r>
          </a:p>
          <a:p>
            <a:r>
              <a:rPr lang="zh-CN" altLang="en-US" sz="2000" dirty="0">
                <a:solidFill>
                  <a:schemeClr val="tx1"/>
                </a:solidFill>
                <a:latin typeface="+mn-ea"/>
                <a:sym typeface="思源黑体" panose="020B0400000000000000" pitchFamily="34" charset="-122"/>
              </a:rPr>
              <a:t>(2)负向领导。</a:t>
            </a:r>
          </a:p>
          <a:p>
            <a:pPr marL="0" indent="0">
              <a:buNone/>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06</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领导过程与领导结果</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06</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1B8A4399-A734-47C6-B6EC-97C241B07F8E}"/>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4201E996-3545-4CB6-9BC9-787F8BB17D37}"/>
              </a:ext>
            </a:extLst>
          </p:cNvPr>
          <p:cNvSpPr>
            <a:spLocks noGrp="1" noChangeArrowheads="1"/>
          </p:cNvSpPr>
          <p:nvPr>
            <p:ph type="body" idx="1"/>
          </p:nvPr>
        </p:nvSpPr>
        <p:spPr/>
        <p:txBody>
          <a:bodyPr/>
          <a:lstStyle/>
          <a:p>
            <a:pPr eaLnBrk="1" hangingPunct="1"/>
            <a:endParaRPr lang="en-US" altLang="zh-CN" b="1"/>
          </a:p>
          <a:p>
            <a:pPr eaLnBrk="1" hangingPunct="1"/>
            <a:endParaRPr lang="en-US" altLang="zh-CN"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C3993F04-02CB-474F-A372-2ED98EC402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3.6.1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领导过程</a:t>
            </a:r>
          </a:p>
          <a:p>
            <a:r>
              <a:rPr lang="zh-CN" altLang="en-US" sz="2000" dirty="0">
                <a:solidFill>
                  <a:schemeClr val="tx1"/>
                </a:solidFill>
                <a:latin typeface="+mn-ea"/>
                <a:sym typeface="思源黑体" panose="020B0400000000000000" pitchFamily="34" charset="-122"/>
              </a:rPr>
              <a:t>领导过程是领导主体实施领导、履行领导职能职责的具体行为过程,也是领导现象产生、展现并形成事关利益和命运的现实结果的最权威社会运动过程。</a:t>
            </a:r>
          </a:p>
          <a:p>
            <a:r>
              <a:rPr lang="zh-CN" altLang="en-US" sz="2000" dirty="0">
                <a:solidFill>
                  <a:schemeClr val="tx1"/>
                </a:solidFill>
                <a:latin typeface="+mn-ea"/>
                <a:sym typeface="思源黑体" panose="020B0400000000000000" pitchFamily="34" charset="-122"/>
              </a:rPr>
              <a:t>从领导的本质看,领导过程就是占主导地位的社会系统(如阶级或阶层)的代表人为其所代表的一方服务并具有明确价值取向的特定活动。</a:t>
            </a:r>
          </a:p>
          <a:p>
            <a:r>
              <a:rPr lang="zh-CN" altLang="en-US" sz="2000" dirty="0">
                <a:solidFill>
                  <a:schemeClr val="tx1"/>
                </a:solidFill>
                <a:latin typeface="+mn-ea"/>
                <a:sym typeface="思源黑体" panose="020B0400000000000000" pitchFamily="34" charset="-122"/>
              </a:rPr>
              <a:t>从领导原理上看,领导过程是领导科学和领导艺术产生、存在和作用的现实活动过程,其中自然包含了许多原理规律。</a:t>
            </a:r>
          </a:p>
          <a:p>
            <a:r>
              <a:rPr lang="zh-CN" altLang="en-US" sz="2000" dirty="0">
                <a:solidFill>
                  <a:schemeClr val="tx1"/>
                </a:solidFill>
                <a:latin typeface="+mn-ea"/>
                <a:sym typeface="思源黑体" panose="020B0400000000000000" pitchFamily="34" charset="-122"/>
              </a:rPr>
              <a:t>决策、用人、动员、指挥、组织、沟通、协调、团结、控制和反馈等就是领导过程的各个具体行为方面。因此可知,就是这些领导行为方面构成了具体的领导过程,亦即构成了领导,它们就是领导的真实内容和本来面目。</a:t>
            </a:r>
          </a:p>
          <a:p>
            <a:r>
              <a:rPr lang="zh-CN" altLang="en-US" sz="2000" dirty="0">
                <a:solidFill>
                  <a:schemeClr val="tx1"/>
                </a:solidFill>
                <a:latin typeface="+mn-ea"/>
                <a:sym typeface="思源黑体" panose="020B0400000000000000" pitchFamily="34" charset="-122"/>
              </a:rPr>
              <a:t>由于这些领导内容在时空上总是按一定顺序组合在一起的,所以它们实际上是以链条或环节的形式表现出来的系列整体。因此,这些行为方面在实际展现过程中就构成了领导过程的诸环节,它们也就叫作领导环节。这样,我们就可以从领导环节入手认识和把握领导过程。</a:t>
            </a:r>
          </a:p>
          <a:p>
            <a:r>
              <a:rPr lang="zh-CN" altLang="en-US" sz="2000" dirty="0">
                <a:solidFill>
                  <a:schemeClr val="tx1"/>
                </a:solidFill>
                <a:latin typeface="+mn-ea"/>
                <a:sym typeface="思源黑体" panose="020B0400000000000000" pitchFamily="34" charset="-122"/>
              </a:rPr>
              <a:t>总之,领导过程既是运行性领导职能运作本身,也是履行所有领导职能职责、产生领导结果的一系列活动。</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3.6.2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领导结果与领导成败</a:t>
            </a:r>
          </a:p>
          <a:p>
            <a:r>
              <a:rPr lang="zh-CN" altLang="en-US" sz="2000" dirty="0">
                <a:solidFill>
                  <a:schemeClr val="tx1"/>
                </a:solidFill>
                <a:latin typeface="+mn-ea"/>
                <a:sym typeface="思源黑体" panose="020B0400000000000000" pitchFamily="34" charset="-122"/>
              </a:rPr>
              <a:t>领导结果就是诸领导要素经过领导过程之后化合而成的现实形态,或者是结晶,或者是结局。事实上,领导过程之后便是领导结果;只要启动了领导过程,就必定会有一个结果。</a:t>
            </a:r>
          </a:p>
          <a:p>
            <a:r>
              <a:rPr lang="zh-CN" altLang="en-US" sz="2000" dirty="0">
                <a:solidFill>
                  <a:schemeClr val="tx1"/>
                </a:solidFill>
                <a:latin typeface="+mn-ea"/>
                <a:sym typeface="思源黑体" panose="020B0400000000000000" pitchFamily="34" charset="-122"/>
              </a:rPr>
              <a:t>领导结果可以是虚的,也可以是实的;可以是达到预期的和令人满意的,也可以是出乎意料或大失所望的;可能是善的、好的和优的,也可能是恶的、坏的和劣的;也许是成功的和受欢迎的,也许是失败的和遭到反对的。</a:t>
            </a:r>
          </a:p>
          <a:p>
            <a:r>
              <a:rPr lang="zh-CN" altLang="en-US" sz="2000" dirty="0">
                <a:solidFill>
                  <a:schemeClr val="tx1"/>
                </a:solidFill>
                <a:latin typeface="+mn-ea"/>
                <a:sym typeface="思源黑体" panose="020B0400000000000000" pitchFamily="34" charset="-122"/>
              </a:rPr>
              <a:t>成功的结果表现为得到实现的领导价值与领导成效。失败的结果说明领导价值与领导目标落空,领导成效为零或为负数。确切地说,领导失败就是在领导活动过程中、在特定的情境下领导者的某一具体领导行为没有或基本没有实现预期的领导目标或组织意图。或者说,领导活动的结果与领导活动的预期目标不一致或根本相反。</a:t>
            </a:r>
          </a:p>
          <a:p>
            <a:r>
              <a:rPr lang="zh-CN" altLang="en-US" sz="2000" dirty="0">
                <a:solidFill>
                  <a:schemeClr val="tx1"/>
                </a:solidFill>
                <a:latin typeface="+mn-ea"/>
                <a:sym typeface="思源黑体" panose="020B0400000000000000" pitchFamily="34" charset="-122"/>
              </a:rPr>
              <a:t>当然,衡量和判断领导是成功还是失败,可以从多方面来考察和分析,但领导活动的结果无疑是最重要的一个依据,这也符合马克思主义关于“实践是检验真理的唯一标准”的基本观点。领导活动的结果与领导活动的预期目标相一致,这就说明领导活动是成功的,同时也说明这一领导目标是正确的;否则,就不是成功,而是失败。</a:t>
            </a:r>
          </a:p>
          <a:p>
            <a:r>
              <a:rPr lang="zh-CN" altLang="en-US" sz="2000" dirty="0">
                <a:solidFill>
                  <a:schemeClr val="tx1"/>
                </a:solidFill>
                <a:latin typeface="+mn-ea"/>
                <a:sym typeface="思源黑体" panose="020B0400000000000000" pitchFamily="34" charset="-122"/>
              </a:rPr>
              <a:t>领导活动的结果与领导活动的预期目标不一致主要有两种情况:一是预期目标本身制定得就不正确,违反领导规律,因而不可能出现与此相一致的领导结果;二是预期目标本身正确,但具体的领导决策、领导方法、领导措施和领导活动过程有问题,因而也不会出现与预期的领导目标相一致的结果。</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3.6.</a:t>
            </a:r>
            <a:r>
              <a:rPr b="1" dirty="0">
                <a:solidFill>
                  <a:schemeClr val="tx1"/>
                </a:solidFill>
              </a:rPr>
              <a:t>3</a:t>
            </a:r>
            <a:r>
              <a:rPr lang="en-US" b="1" dirty="0">
                <a:solidFill>
                  <a:schemeClr val="tx1"/>
                </a:solidFill>
              </a:rPr>
              <a:t> </a:t>
            </a:r>
            <a:r>
              <a:rPr b="1" dirty="0">
                <a:solidFill>
                  <a:schemeClr val="tx1"/>
                </a:solidFill>
              </a:rPr>
              <a:t>领导失败的原因</a:t>
            </a:r>
          </a:p>
          <a:p>
            <a:r>
              <a:rPr lang="zh-CN" altLang="en-US" sz="2000" dirty="0">
                <a:solidFill>
                  <a:schemeClr val="tx1"/>
                </a:solidFill>
                <a:latin typeface="+mn-ea"/>
                <a:sym typeface="思源黑体" panose="020B0400000000000000" pitchFamily="34" charset="-122"/>
              </a:rPr>
              <a:t>领导失败的原因有很多,但通常出现的最突出原因则主要有如下诸方面:</a:t>
            </a:r>
          </a:p>
          <a:p>
            <a:r>
              <a:rPr lang="zh-CN" altLang="en-US" sz="2000" dirty="0">
                <a:solidFill>
                  <a:schemeClr val="tx1"/>
                </a:solidFill>
                <a:latin typeface="+mn-ea"/>
                <a:sym typeface="思源黑体" panose="020B0400000000000000" pitchFamily="34" charset="-122"/>
              </a:rPr>
              <a:t>第一,观察失误。背景知识方面存在问题,经常造成观察失误。</a:t>
            </a:r>
          </a:p>
          <a:p>
            <a:r>
              <a:rPr lang="zh-CN" altLang="en-US" sz="2000" dirty="0">
                <a:solidFill>
                  <a:schemeClr val="tx1"/>
                </a:solidFill>
                <a:latin typeface="+mn-ea"/>
                <a:sym typeface="思源黑体" panose="020B0400000000000000" pitchFamily="34" charset="-122"/>
              </a:rPr>
              <a:t>第二,判断失误。正确的判断是在正确观察的基础上产生的,如果观察错误,那么在此基础上的判断也是错误的。</a:t>
            </a:r>
          </a:p>
          <a:p>
            <a:r>
              <a:rPr lang="zh-CN" altLang="en-US" sz="2000" dirty="0">
                <a:solidFill>
                  <a:schemeClr val="tx1"/>
                </a:solidFill>
                <a:latin typeface="+mn-ea"/>
                <a:sym typeface="思源黑体" panose="020B0400000000000000" pitchFamily="34" charset="-122"/>
              </a:rPr>
              <a:t>第三,决策失误。决策失误和判断失误是相关联的。判断失误会导致决策失误,但是判断失误并不等于决策失误。</a:t>
            </a:r>
          </a:p>
          <a:p>
            <a:r>
              <a:rPr lang="zh-CN" altLang="en-US" sz="2000" dirty="0">
                <a:solidFill>
                  <a:schemeClr val="tx1"/>
                </a:solidFill>
                <a:latin typeface="+mn-ea"/>
                <a:sym typeface="思源黑体" panose="020B0400000000000000" pitchFamily="34" charset="-122"/>
              </a:rPr>
              <a:t>第四,方式方法不当。在领导过程的各个环节都需要许多科学睿智的方式和途径、方法和措施。</a:t>
            </a:r>
          </a:p>
          <a:p>
            <a:r>
              <a:rPr lang="zh-CN" altLang="en-US" sz="2000" dirty="0">
                <a:solidFill>
                  <a:schemeClr val="tx1"/>
                </a:solidFill>
                <a:latin typeface="+mn-ea"/>
                <a:sym typeface="思源黑体" panose="020B0400000000000000" pitchFamily="34" charset="-122"/>
              </a:rPr>
              <a:t>第五,领导目标和领导方向发生了错误。这有智力和方法上的问题,却常常是因为政治素质、思想素质、道德素质等已经出现了严重的问题,主要是偏离了正确的政治方向,忘记和背弃了领导之本,把公仆当成了主人,从心灵到行为都开始偏离正轨。</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07</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领导绩效</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07</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3.7.</a:t>
            </a:r>
            <a:r>
              <a:rPr lang="en-US" b="1" dirty="0">
                <a:solidFill>
                  <a:schemeClr val="tx1"/>
                </a:solidFill>
              </a:rPr>
              <a:t>1 </a:t>
            </a:r>
            <a:r>
              <a:rPr b="1" dirty="0">
                <a:solidFill>
                  <a:schemeClr val="tx1"/>
                </a:solidFill>
              </a:rPr>
              <a:t>绩效与领导绩效</a:t>
            </a:r>
          </a:p>
          <a:p>
            <a:r>
              <a:rPr lang="zh-CN" altLang="en-US" sz="2000" dirty="0">
                <a:solidFill>
                  <a:schemeClr val="tx1"/>
                </a:solidFill>
                <a:latin typeface="+mn-ea"/>
                <a:sym typeface="思源黑体" panose="020B0400000000000000" pitchFamily="34" charset="-122"/>
              </a:rPr>
              <a:t>绩效在英文中就是“performance”,意指履行、执行、行为、表现、完成等,现在也引申为性能、成绩、成就、成果等。基此而言,绩效就是工作者在实践中的行为表现与工作质量、实际业绩与成效、实际成就与贡献、实际水平和有效性等情况的总和。</a:t>
            </a:r>
          </a:p>
          <a:p>
            <a:r>
              <a:rPr lang="zh-CN" altLang="en-US" sz="2000" dirty="0">
                <a:solidFill>
                  <a:schemeClr val="tx1"/>
                </a:solidFill>
                <a:latin typeface="+mn-ea"/>
                <a:sym typeface="思源黑体" panose="020B0400000000000000" pitchFamily="34" charset="-122"/>
              </a:rPr>
              <a:t>而领导绩效在英文里就是“leader</a:t>
            </a:r>
            <a:r>
              <a:rPr lang="en-US" altLang="zh-CN" sz="2000"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s performance”或者“performance of leadership”,显然是绩效的一种。实际上,领导绩效指领导主体特别是领导者的行为表现与工作质量、实际业绩与成效、实际成就与贡献、实际水平和有效性,也就是领导主体在整个领导实干过程中创造或达成的有效性即领导有效性,显然,它也是领导结果的一种。</a:t>
            </a:r>
          </a:p>
          <a:p>
            <a:r>
              <a:rPr lang="zh-CN" altLang="en-US" sz="2000" dirty="0">
                <a:solidFill>
                  <a:schemeClr val="tx1"/>
                </a:solidFill>
                <a:latin typeface="+mn-ea"/>
                <a:sym typeface="思源黑体" panose="020B0400000000000000" pitchFamily="34" charset="-122"/>
              </a:rPr>
              <a:t>无论在理论上还是在实践中,人们对领导绩效都还存在不同的称谓、理解和解释,或叫领导业绩,或叫领导效能,或叫领导成效,或叫领导政绩或领导工作成绩等。</a:t>
            </a:r>
          </a:p>
          <a:p>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3.7.</a:t>
            </a:r>
            <a:r>
              <a:rPr lang="en-US" b="1" dirty="0">
                <a:solidFill>
                  <a:schemeClr val="tx1"/>
                </a:solidFill>
              </a:rPr>
              <a:t>2 </a:t>
            </a:r>
            <a:r>
              <a:rPr b="1" dirty="0">
                <a:solidFill>
                  <a:schemeClr val="tx1"/>
                </a:solidFill>
              </a:rPr>
              <a:t>领导绩效的界定</a:t>
            </a:r>
          </a:p>
          <a:p>
            <a:endParaRPr lang="zh-CN" altLang="en-US" sz="2000" dirty="0">
              <a:solidFill>
                <a:schemeClr val="tx1"/>
              </a:solidFill>
              <a:latin typeface="+mn-ea"/>
              <a:sym typeface="思源黑体" panose="020B0400000000000000" pitchFamily="34" charset="-122"/>
            </a:endParaRPr>
          </a:p>
        </p:txBody>
      </p:sp>
      <p:grpSp>
        <p:nvGrpSpPr>
          <p:cNvPr id="4" name="组合 3"/>
          <p:cNvGrpSpPr/>
          <p:nvPr/>
        </p:nvGrpSpPr>
        <p:grpSpPr>
          <a:xfrm>
            <a:off x="6958653" y="4270464"/>
            <a:ext cx="672676" cy="672938"/>
            <a:chOff x="2151757" y="4745817"/>
            <a:chExt cx="896839" cy="897188"/>
          </a:xfrm>
        </p:grpSpPr>
        <p:sp>
          <p:nvSpPr>
            <p:cNvPr id="5" name="Shape 114"/>
            <p:cNvSpPr/>
            <p:nvPr/>
          </p:nvSpPr>
          <p:spPr>
            <a:xfrm>
              <a:off x="2151757" y="4745817"/>
              <a:ext cx="896839" cy="897188"/>
            </a:xfrm>
            <a:prstGeom prst="ellipse">
              <a:avLst/>
            </a:prstGeom>
            <a:solidFill>
              <a:srgbClr val="FCC02B"/>
            </a:solidFill>
            <a:ln>
              <a:noFill/>
            </a:ln>
          </p:spPr>
          <p:txBody>
            <a:bodyPr lIns="91425" tIns="0" rIns="91425" bIns="64000" anchor="ctr" anchorCtr="0">
              <a:noAutofit/>
            </a:bodyPr>
            <a:lstStyle/>
            <a:p>
              <a:pPr marL="0" marR="0" lvl="0" indent="0" algn="ctr" rtl="0">
                <a:spcBef>
                  <a:spcPts val="0"/>
                </a:spcBef>
                <a:buNone/>
              </a:pPr>
              <a:endParaRPr sz="2800" dirty="0">
                <a:solidFill>
                  <a:schemeClr val="tx1">
                    <a:lumMod val="75000"/>
                    <a:lumOff val="25000"/>
                  </a:schemeClr>
                </a:solidFill>
                <a:latin typeface="思源宋体 CN" panose="02020400000000000000" pitchFamily="18" charset="-122"/>
                <a:ea typeface="思源宋体 CN" panose="02020400000000000000" pitchFamily="18" charset="-122"/>
                <a:cs typeface="Lato"/>
                <a:sym typeface="思源黑体 CN Bold" panose="020B0800000000000000" pitchFamily="34" charset="-122"/>
              </a:endParaRPr>
            </a:p>
          </p:txBody>
        </p:sp>
        <p:sp>
          <p:nvSpPr>
            <p:cNvPr id="6" name="Shape 121"/>
            <p:cNvSpPr/>
            <p:nvPr/>
          </p:nvSpPr>
          <p:spPr>
            <a:xfrm>
              <a:off x="2380221" y="5028603"/>
              <a:ext cx="441555" cy="353961"/>
            </a:xfrm>
            <a:custGeom>
              <a:avLst/>
              <a:gdLst/>
              <a:ahLst/>
              <a:cxnLst/>
              <a:rect l="0" t="0" r="0" b="0"/>
              <a:pathLst>
                <a:path w="120000" h="120000" extrusionOk="0">
                  <a:moveTo>
                    <a:pt x="117585" y="21300"/>
                  </a:moveTo>
                  <a:lnTo>
                    <a:pt x="117585" y="21300"/>
                  </a:lnTo>
                  <a:cubicBezTo>
                    <a:pt x="89818" y="0"/>
                    <a:pt x="89818" y="0"/>
                    <a:pt x="89818" y="0"/>
                  </a:cubicBezTo>
                  <a:cubicBezTo>
                    <a:pt x="87645" y="0"/>
                    <a:pt x="87645" y="0"/>
                    <a:pt x="85472" y="0"/>
                  </a:cubicBezTo>
                  <a:cubicBezTo>
                    <a:pt x="59879" y="21300"/>
                    <a:pt x="59879" y="21300"/>
                    <a:pt x="59879" y="21300"/>
                  </a:cubicBezTo>
                  <a:cubicBezTo>
                    <a:pt x="34285" y="0"/>
                    <a:pt x="34285" y="0"/>
                    <a:pt x="34285" y="0"/>
                  </a:cubicBezTo>
                  <a:cubicBezTo>
                    <a:pt x="31871" y="0"/>
                    <a:pt x="31871" y="0"/>
                    <a:pt x="29698" y="0"/>
                  </a:cubicBezTo>
                  <a:cubicBezTo>
                    <a:pt x="1931" y="21300"/>
                    <a:pt x="1931" y="21300"/>
                    <a:pt x="1931" y="21300"/>
                  </a:cubicBezTo>
                  <a:cubicBezTo>
                    <a:pt x="0" y="24000"/>
                    <a:pt x="0" y="24000"/>
                    <a:pt x="0" y="26700"/>
                  </a:cubicBezTo>
                  <a:cubicBezTo>
                    <a:pt x="0" y="114600"/>
                    <a:pt x="0" y="114600"/>
                    <a:pt x="0" y="114600"/>
                  </a:cubicBezTo>
                  <a:cubicBezTo>
                    <a:pt x="0" y="114600"/>
                    <a:pt x="0" y="117000"/>
                    <a:pt x="1931" y="117000"/>
                  </a:cubicBezTo>
                  <a:cubicBezTo>
                    <a:pt x="1931" y="119700"/>
                    <a:pt x="4104" y="119700"/>
                    <a:pt x="6277" y="117000"/>
                  </a:cubicBezTo>
                  <a:cubicBezTo>
                    <a:pt x="31871" y="98400"/>
                    <a:pt x="31871" y="98400"/>
                    <a:pt x="31871" y="98400"/>
                  </a:cubicBezTo>
                  <a:cubicBezTo>
                    <a:pt x="57706" y="117000"/>
                    <a:pt x="57706" y="117000"/>
                    <a:pt x="57706" y="117000"/>
                  </a:cubicBezTo>
                  <a:cubicBezTo>
                    <a:pt x="59879" y="119700"/>
                    <a:pt x="59879" y="119700"/>
                    <a:pt x="62052" y="117000"/>
                  </a:cubicBezTo>
                  <a:cubicBezTo>
                    <a:pt x="87645" y="98400"/>
                    <a:pt x="87645" y="98400"/>
                    <a:pt x="87645" y="98400"/>
                  </a:cubicBezTo>
                  <a:cubicBezTo>
                    <a:pt x="113480" y="117000"/>
                    <a:pt x="113480" y="117000"/>
                    <a:pt x="113480" y="117000"/>
                  </a:cubicBezTo>
                  <a:cubicBezTo>
                    <a:pt x="113480" y="119700"/>
                    <a:pt x="115412" y="119700"/>
                    <a:pt x="115412" y="119700"/>
                  </a:cubicBezTo>
                  <a:cubicBezTo>
                    <a:pt x="115412" y="119700"/>
                    <a:pt x="117585" y="119700"/>
                    <a:pt x="117585" y="117000"/>
                  </a:cubicBezTo>
                  <a:cubicBezTo>
                    <a:pt x="119758" y="117000"/>
                    <a:pt x="119758" y="114600"/>
                    <a:pt x="119758" y="114600"/>
                  </a:cubicBezTo>
                  <a:cubicBezTo>
                    <a:pt x="119758" y="26700"/>
                    <a:pt x="119758" y="26700"/>
                    <a:pt x="119758" y="26700"/>
                  </a:cubicBezTo>
                  <a:cubicBezTo>
                    <a:pt x="119758" y="24000"/>
                    <a:pt x="119758" y="24000"/>
                    <a:pt x="117585" y="21300"/>
                  </a:cubicBezTo>
                  <a:close/>
                  <a:moveTo>
                    <a:pt x="27766" y="87900"/>
                  </a:moveTo>
                  <a:lnTo>
                    <a:pt x="27766" y="87900"/>
                  </a:lnTo>
                  <a:cubicBezTo>
                    <a:pt x="8450" y="103800"/>
                    <a:pt x="8450" y="103800"/>
                    <a:pt x="8450" y="103800"/>
                  </a:cubicBezTo>
                  <a:cubicBezTo>
                    <a:pt x="8450" y="29400"/>
                    <a:pt x="8450" y="29400"/>
                    <a:pt x="8450" y="29400"/>
                  </a:cubicBezTo>
                  <a:cubicBezTo>
                    <a:pt x="27766" y="13200"/>
                    <a:pt x="27766" y="13200"/>
                    <a:pt x="27766" y="13200"/>
                  </a:cubicBezTo>
                  <a:lnTo>
                    <a:pt x="27766" y="87900"/>
                  </a:lnTo>
                  <a:close/>
                  <a:moveTo>
                    <a:pt x="55533" y="103800"/>
                  </a:moveTo>
                  <a:lnTo>
                    <a:pt x="55533" y="103800"/>
                  </a:lnTo>
                  <a:cubicBezTo>
                    <a:pt x="36217" y="87900"/>
                    <a:pt x="36217" y="87900"/>
                    <a:pt x="36217" y="87900"/>
                  </a:cubicBezTo>
                  <a:cubicBezTo>
                    <a:pt x="36217" y="13200"/>
                    <a:pt x="36217" y="13200"/>
                    <a:pt x="36217" y="13200"/>
                  </a:cubicBezTo>
                  <a:cubicBezTo>
                    <a:pt x="55533" y="29400"/>
                    <a:pt x="55533" y="29400"/>
                    <a:pt x="55533" y="29400"/>
                  </a:cubicBezTo>
                  <a:lnTo>
                    <a:pt x="55533" y="103800"/>
                  </a:lnTo>
                  <a:close/>
                  <a:moveTo>
                    <a:pt x="83299" y="87900"/>
                  </a:moveTo>
                  <a:lnTo>
                    <a:pt x="83299" y="87900"/>
                  </a:lnTo>
                  <a:cubicBezTo>
                    <a:pt x="64225" y="103800"/>
                    <a:pt x="64225" y="103800"/>
                    <a:pt x="64225" y="103800"/>
                  </a:cubicBezTo>
                  <a:cubicBezTo>
                    <a:pt x="64225" y="29400"/>
                    <a:pt x="64225" y="29400"/>
                    <a:pt x="64225" y="29400"/>
                  </a:cubicBezTo>
                  <a:cubicBezTo>
                    <a:pt x="83299" y="13200"/>
                    <a:pt x="83299" y="13200"/>
                    <a:pt x="83299" y="13200"/>
                  </a:cubicBezTo>
                  <a:lnTo>
                    <a:pt x="83299" y="87900"/>
                  </a:lnTo>
                  <a:close/>
                  <a:moveTo>
                    <a:pt x="111307" y="103800"/>
                  </a:moveTo>
                  <a:lnTo>
                    <a:pt x="111307" y="103800"/>
                  </a:lnTo>
                  <a:cubicBezTo>
                    <a:pt x="91750" y="87900"/>
                    <a:pt x="91750" y="87900"/>
                    <a:pt x="91750" y="87900"/>
                  </a:cubicBezTo>
                  <a:cubicBezTo>
                    <a:pt x="91750" y="13200"/>
                    <a:pt x="91750" y="13200"/>
                    <a:pt x="91750" y="13200"/>
                  </a:cubicBezTo>
                  <a:cubicBezTo>
                    <a:pt x="111307" y="29400"/>
                    <a:pt x="111307" y="29400"/>
                    <a:pt x="111307" y="29400"/>
                  </a:cubicBezTo>
                  <a:lnTo>
                    <a:pt x="111307" y="103800"/>
                  </a:lnTo>
                  <a:close/>
                </a:path>
              </a:pathLst>
            </a:custGeom>
            <a:solidFill>
              <a:schemeClr val="lt1"/>
            </a:solidFill>
            <a:ln>
              <a:noFill/>
            </a:ln>
          </p:spPr>
          <p:txBody>
            <a:bodyPr lIns="91400" tIns="45700" rIns="91400" bIns="45700" anchor="ctr" anchorCtr="0">
              <a:noAutofit/>
            </a:bodyPr>
            <a:lstStyle/>
            <a:p>
              <a:pPr marL="0" marR="0" lvl="0" indent="0" algn="ctr" rtl="0">
                <a:spcBef>
                  <a:spcPts val="0"/>
                </a:spcBef>
                <a:buNone/>
              </a:pPr>
              <a:endParaRPr sz="3600" dirty="0">
                <a:solidFill>
                  <a:schemeClr val="tx1">
                    <a:lumMod val="75000"/>
                    <a:lumOff val="25000"/>
                  </a:schemeClr>
                </a:solidFill>
                <a:latin typeface="思源宋体 CN" panose="02020400000000000000" pitchFamily="18" charset="-122"/>
                <a:ea typeface="思源宋体 CN" panose="02020400000000000000" pitchFamily="18" charset="-122"/>
                <a:cs typeface="Lato"/>
                <a:sym typeface="思源黑体 CN Bold" panose="020B0800000000000000" pitchFamily="34" charset="-122"/>
              </a:endParaRPr>
            </a:p>
          </p:txBody>
        </p:sp>
      </p:grpSp>
      <p:sp>
        <p:nvSpPr>
          <p:cNvPr id="8" name="椭圆 7"/>
          <p:cNvSpPr/>
          <p:nvPr/>
        </p:nvSpPr>
        <p:spPr>
          <a:xfrm>
            <a:off x="5125720" y="2458720"/>
            <a:ext cx="1941195" cy="1941195"/>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grpSp>
        <p:nvGrpSpPr>
          <p:cNvPr id="10" name="组合 9"/>
          <p:cNvGrpSpPr/>
          <p:nvPr/>
        </p:nvGrpSpPr>
        <p:grpSpPr>
          <a:xfrm>
            <a:off x="4424100" y="1893840"/>
            <a:ext cx="672676" cy="672938"/>
            <a:chOff x="2151757" y="1214995"/>
            <a:chExt cx="896839" cy="897188"/>
          </a:xfrm>
        </p:grpSpPr>
        <p:sp>
          <p:nvSpPr>
            <p:cNvPr id="11" name="Shape 117"/>
            <p:cNvSpPr/>
            <p:nvPr/>
          </p:nvSpPr>
          <p:spPr>
            <a:xfrm>
              <a:off x="2151757" y="1214995"/>
              <a:ext cx="896839" cy="897188"/>
            </a:xfrm>
            <a:prstGeom prst="ellipse">
              <a:avLst/>
            </a:prstGeom>
            <a:solidFill>
              <a:srgbClr val="FCC02B"/>
            </a:solidFill>
            <a:ln>
              <a:noFill/>
            </a:ln>
          </p:spPr>
          <p:txBody>
            <a:bodyPr lIns="91425" tIns="0" rIns="91425" bIns="64000" anchor="ctr" anchorCtr="0">
              <a:noAutofit/>
            </a:bodyPr>
            <a:lstStyle/>
            <a:p>
              <a:pPr marL="0" marR="0" lvl="0" indent="0" algn="ctr" rtl="0">
                <a:spcBef>
                  <a:spcPts val="0"/>
                </a:spcBef>
                <a:buNone/>
              </a:pPr>
              <a:endParaRPr sz="2800" dirty="0">
                <a:solidFill>
                  <a:schemeClr val="tx1">
                    <a:lumMod val="75000"/>
                    <a:lumOff val="25000"/>
                  </a:schemeClr>
                </a:solidFill>
                <a:latin typeface="思源宋体 CN" panose="02020400000000000000" pitchFamily="18" charset="-122"/>
                <a:ea typeface="思源宋体 CN" panose="02020400000000000000" pitchFamily="18" charset="-122"/>
                <a:cs typeface="Lato"/>
                <a:sym typeface="思源黑体 CN Bold" panose="020B0800000000000000" pitchFamily="34" charset="-122"/>
              </a:endParaRPr>
            </a:p>
          </p:txBody>
        </p:sp>
        <p:sp>
          <p:nvSpPr>
            <p:cNvPr id="12" name="Shape 120"/>
            <p:cNvSpPr/>
            <p:nvPr/>
          </p:nvSpPr>
          <p:spPr>
            <a:xfrm>
              <a:off x="2384211" y="1495196"/>
              <a:ext cx="451737" cy="313330"/>
            </a:xfrm>
            <a:custGeom>
              <a:avLst/>
              <a:gdLst/>
              <a:ahLst/>
              <a:cxnLst/>
              <a:rect l="0" t="0" r="0" b="0"/>
              <a:pathLst>
                <a:path w="120000" h="120000" extrusionOk="0">
                  <a:moveTo>
                    <a:pt x="91495" y="119712"/>
                  </a:moveTo>
                  <a:lnTo>
                    <a:pt x="91495" y="119712"/>
                  </a:lnTo>
                  <a:cubicBezTo>
                    <a:pt x="28106" y="119712"/>
                    <a:pt x="28106" y="119712"/>
                    <a:pt x="28106" y="119712"/>
                  </a:cubicBezTo>
                  <a:cubicBezTo>
                    <a:pt x="12757" y="119712"/>
                    <a:pt x="0" y="101339"/>
                    <a:pt x="0" y="79234"/>
                  </a:cubicBezTo>
                  <a:cubicBezTo>
                    <a:pt x="0" y="60861"/>
                    <a:pt x="8372" y="44497"/>
                    <a:pt x="19734" y="40478"/>
                  </a:cubicBezTo>
                  <a:cubicBezTo>
                    <a:pt x="26710" y="16076"/>
                    <a:pt x="42259" y="0"/>
                    <a:pt x="60598" y="0"/>
                  </a:cubicBezTo>
                  <a:cubicBezTo>
                    <a:pt x="78936" y="0"/>
                    <a:pt x="94485" y="16076"/>
                    <a:pt x="100066" y="40478"/>
                  </a:cubicBezTo>
                  <a:cubicBezTo>
                    <a:pt x="111229" y="44497"/>
                    <a:pt x="119800" y="60861"/>
                    <a:pt x="119800" y="79234"/>
                  </a:cubicBezTo>
                  <a:cubicBezTo>
                    <a:pt x="119800" y="101339"/>
                    <a:pt x="107043" y="119712"/>
                    <a:pt x="91495" y="119712"/>
                  </a:cubicBezTo>
                  <a:close/>
                  <a:moveTo>
                    <a:pt x="102857" y="60861"/>
                  </a:moveTo>
                  <a:lnTo>
                    <a:pt x="102857" y="60861"/>
                  </a:lnTo>
                  <a:cubicBezTo>
                    <a:pt x="102857" y="60861"/>
                    <a:pt x="102857" y="60861"/>
                    <a:pt x="101461" y="58851"/>
                  </a:cubicBezTo>
                  <a:cubicBezTo>
                    <a:pt x="100066" y="58851"/>
                    <a:pt x="100066" y="56842"/>
                    <a:pt x="100066" y="56842"/>
                  </a:cubicBezTo>
                  <a:cubicBezTo>
                    <a:pt x="100066" y="56842"/>
                    <a:pt x="100066" y="56842"/>
                    <a:pt x="98671" y="56842"/>
                  </a:cubicBezTo>
                  <a:cubicBezTo>
                    <a:pt x="98671" y="56842"/>
                    <a:pt x="98671" y="56842"/>
                    <a:pt x="97275" y="56842"/>
                  </a:cubicBezTo>
                  <a:cubicBezTo>
                    <a:pt x="97275" y="56842"/>
                    <a:pt x="97275" y="56842"/>
                    <a:pt x="97275" y="54832"/>
                  </a:cubicBezTo>
                  <a:lnTo>
                    <a:pt x="95880" y="54832"/>
                  </a:lnTo>
                  <a:cubicBezTo>
                    <a:pt x="94485" y="54832"/>
                    <a:pt x="94485" y="54832"/>
                    <a:pt x="94485" y="54832"/>
                  </a:cubicBezTo>
                  <a:cubicBezTo>
                    <a:pt x="93089" y="54832"/>
                    <a:pt x="93089" y="54832"/>
                    <a:pt x="91495" y="54832"/>
                  </a:cubicBezTo>
                  <a:cubicBezTo>
                    <a:pt x="91495" y="52822"/>
                    <a:pt x="91495" y="52822"/>
                    <a:pt x="91495" y="50813"/>
                  </a:cubicBezTo>
                  <a:cubicBezTo>
                    <a:pt x="90099" y="50813"/>
                    <a:pt x="90099" y="50813"/>
                    <a:pt x="90099" y="50813"/>
                  </a:cubicBezTo>
                  <a:cubicBezTo>
                    <a:pt x="90099" y="48516"/>
                    <a:pt x="90099" y="48516"/>
                    <a:pt x="90099" y="46507"/>
                  </a:cubicBezTo>
                  <a:cubicBezTo>
                    <a:pt x="88704" y="44497"/>
                    <a:pt x="88704" y="44497"/>
                    <a:pt x="88704" y="42488"/>
                  </a:cubicBezTo>
                  <a:cubicBezTo>
                    <a:pt x="88704" y="40478"/>
                    <a:pt x="87308" y="40478"/>
                    <a:pt x="87308" y="38468"/>
                  </a:cubicBezTo>
                  <a:cubicBezTo>
                    <a:pt x="81727" y="26411"/>
                    <a:pt x="71960" y="16076"/>
                    <a:pt x="60598" y="16076"/>
                  </a:cubicBezTo>
                  <a:cubicBezTo>
                    <a:pt x="47840" y="16076"/>
                    <a:pt x="38073" y="26411"/>
                    <a:pt x="32491" y="38468"/>
                  </a:cubicBezTo>
                  <a:cubicBezTo>
                    <a:pt x="32491" y="40478"/>
                    <a:pt x="32491" y="40478"/>
                    <a:pt x="31096" y="42488"/>
                  </a:cubicBezTo>
                  <a:cubicBezTo>
                    <a:pt x="31096" y="44497"/>
                    <a:pt x="31096" y="44497"/>
                    <a:pt x="31096" y="46507"/>
                  </a:cubicBezTo>
                  <a:cubicBezTo>
                    <a:pt x="31096" y="46507"/>
                    <a:pt x="31096" y="46507"/>
                    <a:pt x="29501" y="46507"/>
                  </a:cubicBezTo>
                  <a:cubicBezTo>
                    <a:pt x="29501" y="48516"/>
                    <a:pt x="29501" y="48516"/>
                    <a:pt x="29501" y="50813"/>
                  </a:cubicBezTo>
                  <a:cubicBezTo>
                    <a:pt x="29501" y="52822"/>
                    <a:pt x="28106" y="52822"/>
                    <a:pt x="28106" y="54832"/>
                  </a:cubicBezTo>
                  <a:lnTo>
                    <a:pt x="26710" y="54832"/>
                  </a:lnTo>
                  <a:cubicBezTo>
                    <a:pt x="26710" y="54832"/>
                    <a:pt x="26710" y="54832"/>
                    <a:pt x="25315" y="54832"/>
                  </a:cubicBezTo>
                  <a:cubicBezTo>
                    <a:pt x="23920" y="54832"/>
                    <a:pt x="23920" y="54832"/>
                    <a:pt x="23920" y="54832"/>
                  </a:cubicBezTo>
                  <a:cubicBezTo>
                    <a:pt x="22524" y="56842"/>
                    <a:pt x="22524" y="56842"/>
                    <a:pt x="22524" y="56842"/>
                  </a:cubicBezTo>
                  <a:cubicBezTo>
                    <a:pt x="21129" y="56842"/>
                    <a:pt x="21129" y="56842"/>
                    <a:pt x="21129" y="56842"/>
                  </a:cubicBezTo>
                  <a:cubicBezTo>
                    <a:pt x="19734" y="56842"/>
                    <a:pt x="19734" y="58851"/>
                    <a:pt x="19734" y="58851"/>
                  </a:cubicBezTo>
                  <a:cubicBezTo>
                    <a:pt x="18338" y="58851"/>
                    <a:pt x="18338" y="58851"/>
                    <a:pt x="18338" y="58851"/>
                  </a:cubicBezTo>
                  <a:cubicBezTo>
                    <a:pt x="18338" y="60861"/>
                    <a:pt x="16943" y="60861"/>
                    <a:pt x="16943" y="60861"/>
                  </a:cubicBezTo>
                  <a:cubicBezTo>
                    <a:pt x="14152" y="64880"/>
                    <a:pt x="11362" y="70909"/>
                    <a:pt x="11362" y="79234"/>
                  </a:cubicBezTo>
                  <a:cubicBezTo>
                    <a:pt x="11362" y="93301"/>
                    <a:pt x="18338" y="103349"/>
                    <a:pt x="28106" y="103349"/>
                  </a:cubicBezTo>
                  <a:cubicBezTo>
                    <a:pt x="91495" y="103349"/>
                    <a:pt x="91495" y="103349"/>
                    <a:pt x="91495" y="103349"/>
                  </a:cubicBezTo>
                  <a:cubicBezTo>
                    <a:pt x="101461" y="103349"/>
                    <a:pt x="108438" y="93301"/>
                    <a:pt x="108438" y="79234"/>
                  </a:cubicBezTo>
                  <a:cubicBezTo>
                    <a:pt x="108438" y="70909"/>
                    <a:pt x="107043" y="64880"/>
                    <a:pt x="102857" y="60861"/>
                  </a:cubicBezTo>
                  <a:close/>
                </a:path>
              </a:pathLst>
            </a:custGeom>
            <a:solidFill>
              <a:schemeClr val="lt1"/>
            </a:solidFill>
            <a:ln>
              <a:noFill/>
            </a:ln>
          </p:spPr>
          <p:txBody>
            <a:bodyPr lIns="91425" tIns="45700" rIns="91425" bIns="45700" anchor="ctr" anchorCtr="0">
              <a:noAutofit/>
            </a:bodyPr>
            <a:lstStyle/>
            <a:p>
              <a:pPr marL="0" marR="0" lvl="0" indent="0" algn="ctr" rtl="0">
                <a:spcBef>
                  <a:spcPts val="0"/>
                </a:spcBef>
                <a:buNone/>
              </a:pPr>
              <a:endParaRPr sz="3600" dirty="0">
                <a:solidFill>
                  <a:schemeClr val="tx1">
                    <a:lumMod val="75000"/>
                    <a:lumOff val="25000"/>
                  </a:schemeClr>
                </a:solidFill>
                <a:latin typeface="思源宋体 CN" panose="02020400000000000000" pitchFamily="18" charset="-122"/>
                <a:ea typeface="思源宋体 CN" panose="02020400000000000000" pitchFamily="18" charset="-122"/>
                <a:cs typeface="Lato"/>
                <a:sym typeface="思源黑体 CN Bold" panose="020B0800000000000000" pitchFamily="34" charset="-122"/>
              </a:endParaRPr>
            </a:p>
          </p:txBody>
        </p:sp>
      </p:grpSp>
      <p:grpSp>
        <p:nvGrpSpPr>
          <p:cNvPr id="13" name="组合 12"/>
          <p:cNvGrpSpPr/>
          <p:nvPr/>
        </p:nvGrpSpPr>
        <p:grpSpPr>
          <a:xfrm>
            <a:off x="6958653" y="1893840"/>
            <a:ext cx="672676" cy="672938"/>
            <a:chOff x="2151757" y="3576749"/>
            <a:chExt cx="896839" cy="897188"/>
          </a:xfrm>
        </p:grpSpPr>
        <p:sp>
          <p:nvSpPr>
            <p:cNvPr id="14" name="Shape 111"/>
            <p:cNvSpPr/>
            <p:nvPr/>
          </p:nvSpPr>
          <p:spPr>
            <a:xfrm>
              <a:off x="2151757" y="3576749"/>
              <a:ext cx="896839" cy="897188"/>
            </a:xfrm>
            <a:prstGeom prst="ellipse">
              <a:avLst/>
            </a:prstGeom>
            <a:solidFill>
              <a:srgbClr val="FF6A00"/>
            </a:solidFill>
            <a:ln>
              <a:noFill/>
            </a:ln>
          </p:spPr>
          <p:txBody>
            <a:bodyPr lIns="91425" tIns="0" rIns="91425" bIns="64000" anchor="ctr" anchorCtr="0">
              <a:noAutofit/>
            </a:bodyPr>
            <a:lstStyle/>
            <a:p>
              <a:pPr marL="0" marR="0" lvl="0" indent="0" algn="ctr" rtl="0">
                <a:spcBef>
                  <a:spcPts val="0"/>
                </a:spcBef>
                <a:buNone/>
              </a:pPr>
              <a:endParaRPr sz="2800" dirty="0">
                <a:solidFill>
                  <a:schemeClr val="tx1">
                    <a:lumMod val="75000"/>
                    <a:lumOff val="25000"/>
                  </a:schemeClr>
                </a:solidFill>
                <a:latin typeface="思源宋体 CN" panose="02020400000000000000" pitchFamily="18" charset="-122"/>
                <a:ea typeface="思源宋体 CN" panose="02020400000000000000" pitchFamily="18" charset="-122"/>
                <a:cs typeface="Lato"/>
                <a:sym typeface="思源黑体 CN Bold" panose="020B0800000000000000" pitchFamily="34" charset="-122"/>
              </a:endParaRPr>
            </a:p>
          </p:txBody>
        </p:sp>
        <p:sp>
          <p:nvSpPr>
            <p:cNvPr id="15" name="Shape 122"/>
            <p:cNvSpPr/>
            <p:nvPr/>
          </p:nvSpPr>
          <p:spPr>
            <a:xfrm>
              <a:off x="2409560" y="3896458"/>
              <a:ext cx="385289" cy="235060"/>
            </a:xfrm>
            <a:custGeom>
              <a:avLst/>
              <a:gdLst/>
              <a:ahLst/>
              <a:cxnLst/>
              <a:rect l="0" t="0" r="0" b="0"/>
              <a:pathLst>
                <a:path w="120000" h="120000" extrusionOk="0">
                  <a:moveTo>
                    <a:pt x="91991" y="59801"/>
                  </a:moveTo>
                  <a:lnTo>
                    <a:pt x="91991" y="59801"/>
                  </a:lnTo>
                  <a:cubicBezTo>
                    <a:pt x="91991" y="35643"/>
                    <a:pt x="100684" y="17821"/>
                    <a:pt x="104788" y="17821"/>
                  </a:cubicBezTo>
                  <a:cubicBezTo>
                    <a:pt x="106961" y="17821"/>
                    <a:pt x="113480" y="17821"/>
                    <a:pt x="113480" y="17821"/>
                  </a:cubicBezTo>
                  <a:cubicBezTo>
                    <a:pt x="109134" y="7128"/>
                    <a:pt x="106961" y="0"/>
                    <a:pt x="91991" y="0"/>
                  </a:cubicBezTo>
                  <a:cubicBezTo>
                    <a:pt x="32112" y="0"/>
                    <a:pt x="32112" y="0"/>
                    <a:pt x="32112" y="0"/>
                  </a:cubicBezTo>
                  <a:cubicBezTo>
                    <a:pt x="8692" y="0"/>
                    <a:pt x="0" y="35643"/>
                    <a:pt x="0" y="59801"/>
                  </a:cubicBezTo>
                  <a:cubicBezTo>
                    <a:pt x="0" y="84356"/>
                    <a:pt x="8692" y="119603"/>
                    <a:pt x="32112" y="119603"/>
                  </a:cubicBezTo>
                  <a:cubicBezTo>
                    <a:pt x="91991" y="119603"/>
                    <a:pt x="91991" y="119603"/>
                    <a:pt x="91991" y="119603"/>
                  </a:cubicBezTo>
                  <a:cubicBezTo>
                    <a:pt x="106961" y="119603"/>
                    <a:pt x="109134" y="112475"/>
                    <a:pt x="113480" y="101782"/>
                  </a:cubicBezTo>
                  <a:cubicBezTo>
                    <a:pt x="113480" y="101782"/>
                    <a:pt x="111307" y="101782"/>
                    <a:pt x="104788" y="101782"/>
                  </a:cubicBezTo>
                  <a:cubicBezTo>
                    <a:pt x="100684" y="101782"/>
                    <a:pt x="91991" y="87920"/>
                    <a:pt x="91991" y="59801"/>
                  </a:cubicBezTo>
                  <a:close/>
                  <a:moveTo>
                    <a:pt x="74849" y="77623"/>
                  </a:moveTo>
                  <a:lnTo>
                    <a:pt x="74849" y="77623"/>
                  </a:lnTo>
                  <a:cubicBezTo>
                    <a:pt x="74849" y="80792"/>
                    <a:pt x="72917" y="77623"/>
                    <a:pt x="72917" y="77623"/>
                  </a:cubicBezTo>
                  <a:cubicBezTo>
                    <a:pt x="53360" y="66930"/>
                    <a:pt x="53360" y="66930"/>
                    <a:pt x="53360" y="66930"/>
                  </a:cubicBezTo>
                  <a:cubicBezTo>
                    <a:pt x="53360" y="66930"/>
                    <a:pt x="53360" y="70495"/>
                    <a:pt x="51187" y="77623"/>
                  </a:cubicBezTo>
                  <a:cubicBezTo>
                    <a:pt x="49255" y="80792"/>
                    <a:pt x="49255" y="87920"/>
                    <a:pt x="44909" y="80792"/>
                  </a:cubicBezTo>
                  <a:cubicBezTo>
                    <a:pt x="38390" y="74059"/>
                    <a:pt x="23661" y="49504"/>
                    <a:pt x="23661" y="49504"/>
                  </a:cubicBezTo>
                  <a:cubicBezTo>
                    <a:pt x="23661" y="49504"/>
                    <a:pt x="21488" y="45940"/>
                    <a:pt x="21488" y="42376"/>
                  </a:cubicBezTo>
                  <a:cubicBezTo>
                    <a:pt x="23661" y="42376"/>
                    <a:pt x="25593" y="42376"/>
                    <a:pt x="25593" y="42376"/>
                  </a:cubicBezTo>
                  <a:cubicBezTo>
                    <a:pt x="42736" y="56633"/>
                    <a:pt x="42736" y="56633"/>
                    <a:pt x="42736" y="56633"/>
                  </a:cubicBezTo>
                  <a:cubicBezTo>
                    <a:pt x="42736" y="56633"/>
                    <a:pt x="44909" y="49504"/>
                    <a:pt x="47082" y="45940"/>
                  </a:cubicBezTo>
                  <a:cubicBezTo>
                    <a:pt x="47082" y="38811"/>
                    <a:pt x="49255" y="35643"/>
                    <a:pt x="53360" y="42376"/>
                  </a:cubicBezTo>
                  <a:cubicBezTo>
                    <a:pt x="57706" y="45940"/>
                    <a:pt x="74849" y="74059"/>
                    <a:pt x="74849" y="74059"/>
                  </a:cubicBezTo>
                  <a:cubicBezTo>
                    <a:pt x="74849" y="74059"/>
                    <a:pt x="77022" y="77623"/>
                    <a:pt x="74849" y="77623"/>
                  </a:cubicBezTo>
                  <a:close/>
                  <a:moveTo>
                    <a:pt x="113480" y="38811"/>
                  </a:moveTo>
                  <a:lnTo>
                    <a:pt x="113480" y="38811"/>
                  </a:lnTo>
                  <a:cubicBezTo>
                    <a:pt x="109134" y="38811"/>
                    <a:pt x="109134" y="38811"/>
                    <a:pt x="109134" y="38811"/>
                  </a:cubicBezTo>
                  <a:cubicBezTo>
                    <a:pt x="104788" y="38811"/>
                    <a:pt x="102615" y="49504"/>
                    <a:pt x="102615" y="59801"/>
                  </a:cubicBezTo>
                  <a:cubicBezTo>
                    <a:pt x="102615" y="70495"/>
                    <a:pt x="104788" y="80792"/>
                    <a:pt x="109134" y="80792"/>
                  </a:cubicBezTo>
                  <a:cubicBezTo>
                    <a:pt x="113480" y="80792"/>
                    <a:pt x="113480" y="80792"/>
                    <a:pt x="113480" y="80792"/>
                  </a:cubicBezTo>
                  <a:cubicBezTo>
                    <a:pt x="115412" y="80792"/>
                    <a:pt x="119758" y="70495"/>
                    <a:pt x="119758" y="59801"/>
                  </a:cubicBezTo>
                  <a:cubicBezTo>
                    <a:pt x="119758" y="49504"/>
                    <a:pt x="115412" y="38811"/>
                    <a:pt x="113480" y="38811"/>
                  </a:cubicBezTo>
                  <a:close/>
                </a:path>
              </a:pathLst>
            </a:custGeom>
            <a:solidFill>
              <a:schemeClr val="lt1"/>
            </a:solidFill>
            <a:ln>
              <a:noFill/>
            </a:ln>
          </p:spPr>
          <p:txBody>
            <a:bodyPr lIns="91400" tIns="45700" rIns="91400" bIns="45700" anchor="ctr" anchorCtr="0">
              <a:noAutofit/>
            </a:bodyPr>
            <a:lstStyle/>
            <a:p>
              <a:pPr marL="0" marR="0" lvl="0" indent="0" algn="ctr" rtl="0">
                <a:spcBef>
                  <a:spcPts val="0"/>
                </a:spcBef>
                <a:buNone/>
              </a:pPr>
              <a:endParaRPr sz="3600" dirty="0">
                <a:solidFill>
                  <a:schemeClr val="tx1">
                    <a:lumMod val="75000"/>
                    <a:lumOff val="25000"/>
                  </a:schemeClr>
                </a:solidFill>
                <a:latin typeface="思源宋体 CN" panose="02020400000000000000" pitchFamily="18" charset="-122"/>
                <a:ea typeface="思源宋体 CN" panose="02020400000000000000" pitchFamily="18" charset="-122"/>
                <a:cs typeface="Lato"/>
                <a:sym typeface="思源黑体 CN Bold" panose="020B0800000000000000" pitchFamily="34" charset="-122"/>
              </a:endParaRPr>
            </a:p>
          </p:txBody>
        </p:sp>
      </p:grpSp>
      <p:grpSp>
        <p:nvGrpSpPr>
          <p:cNvPr id="16" name="组合 15"/>
          <p:cNvGrpSpPr/>
          <p:nvPr/>
        </p:nvGrpSpPr>
        <p:grpSpPr>
          <a:xfrm>
            <a:off x="4424100" y="4270464"/>
            <a:ext cx="672676" cy="672938"/>
            <a:chOff x="2151757" y="2395872"/>
            <a:chExt cx="896839" cy="897188"/>
          </a:xfrm>
        </p:grpSpPr>
        <p:sp>
          <p:nvSpPr>
            <p:cNvPr id="17" name="Shape 108"/>
            <p:cNvSpPr/>
            <p:nvPr/>
          </p:nvSpPr>
          <p:spPr>
            <a:xfrm>
              <a:off x="2151757" y="2395872"/>
              <a:ext cx="896839" cy="897188"/>
            </a:xfrm>
            <a:prstGeom prst="ellipse">
              <a:avLst/>
            </a:prstGeom>
            <a:solidFill>
              <a:srgbClr val="FF6A00"/>
            </a:solidFill>
            <a:ln>
              <a:noFill/>
            </a:ln>
          </p:spPr>
          <p:txBody>
            <a:bodyPr lIns="91425" tIns="0" rIns="91425" bIns="64000" anchor="ctr" anchorCtr="0">
              <a:noAutofit/>
            </a:bodyPr>
            <a:lstStyle/>
            <a:p>
              <a:pPr marL="0" marR="0" lvl="0" indent="0" algn="ctr" rtl="0">
                <a:spcBef>
                  <a:spcPts val="0"/>
                </a:spcBef>
                <a:buNone/>
              </a:pPr>
              <a:endParaRPr sz="2800" dirty="0">
                <a:solidFill>
                  <a:schemeClr val="tx1">
                    <a:lumMod val="75000"/>
                    <a:lumOff val="25000"/>
                  </a:schemeClr>
                </a:solidFill>
                <a:latin typeface="思源宋体 CN" panose="02020400000000000000" pitchFamily="18" charset="-122"/>
                <a:ea typeface="思源宋体 CN" panose="02020400000000000000" pitchFamily="18" charset="-122"/>
                <a:cs typeface="Lato"/>
                <a:sym typeface="思源黑体 CN Bold" panose="020B0800000000000000" pitchFamily="34" charset="-122"/>
              </a:endParaRPr>
            </a:p>
          </p:txBody>
        </p:sp>
        <p:sp>
          <p:nvSpPr>
            <p:cNvPr id="18" name="Shape 123"/>
            <p:cNvSpPr/>
            <p:nvPr/>
          </p:nvSpPr>
          <p:spPr>
            <a:xfrm>
              <a:off x="2384211" y="2600427"/>
              <a:ext cx="434681" cy="448595"/>
            </a:xfrm>
            <a:custGeom>
              <a:avLst/>
              <a:gdLst/>
              <a:ahLst/>
              <a:cxnLst/>
              <a:rect l="0" t="0" r="0" b="0"/>
              <a:pathLst>
                <a:path w="120000" h="120000" extrusionOk="0">
                  <a:moveTo>
                    <a:pt x="107865" y="41298"/>
                  </a:moveTo>
                  <a:lnTo>
                    <a:pt x="107865" y="41298"/>
                  </a:lnTo>
                  <a:cubicBezTo>
                    <a:pt x="98157" y="18441"/>
                    <a:pt x="81438" y="0"/>
                    <a:pt x="71730" y="2077"/>
                  </a:cubicBezTo>
                  <a:cubicBezTo>
                    <a:pt x="57438" y="9350"/>
                    <a:pt x="81438" y="36883"/>
                    <a:pt x="9707" y="64415"/>
                  </a:cubicBezTo>
                  <a:cubicBezTo>
                    <a:pt x="2426" y="66753"/>
                    <a:pt x="0" y="75844"/>
                    <a:pt x="2426" y="82857"/>
                  </a:cubicBezTo>
                  <a:cubicBezTo>
                    <a:pt x="4853" y="87532"/>
                    <a:pt x="14292" y="94285"/>
                    <a:pt x="21842" y="92207"/>
                  </a:cubicBezTo>
                  <a:lnTo>
                    <a:pt x="26426" y="89870"/>
                  </a:lnTo>
                  <a:cubicBezTo>
                    <a:pt x="31280" y="96623"/>
                    <a:pt x="36134" y="92207"/>
                    <a:pt x="36134" y="96623"/>
                  </a:cubicBezTo>
                  <a:cubicBezTo>
                    <a:pt x="38561" y="101298"/>
                    <a:pt x="43146" y="110389"/>
                    <a:pt x="43146" y="112727"/>
                  </a:cubicBezTo>
                  <a:cubicBezTo>
                    <a:pt x="45573" y="115064"/>
                    <a:pt x="48000" y="119740"/>
                    <a:pt x="50426" y="117402"/>
                  </a:cubicBezTo>
                  <a:cubicBezTo>
                    <a:pt x="52853" y="117402"/>
                    <a:pt x="62292" y="115064"/>
                    <a:pt x="64719" y="112727"/>
                  </a:cubicBezTo>
                  <a:cubicBezTo>
                    <a:pt x="69303" y="112727"/>
                    <a:pt x="69303" y="110389"/>
                    <a:pt x="67146" y="108051"/>
                  </a:cubicBezTo>
                  <a:cubicBezTo>
                    <a:pt x="67146" y="105974"/>
                    <a:pt x="62292" y="103636"/>
                    <a:pt x="62292" y="101298"/>
                  </a:cubicBezTo>
                  <a:cubicBezTo>
                    <a:pt x="59865" y="98961"/>
                    <a:pt x="57438" y="89870"/>
                    <a:pt x="55011" y="87532"/>
                  </a:cubicBezTo>
                  <a:cubicBezTo>
                    <a:pt x="52853" y="85194"/>
                    <a:pt x="57438" y="80519"/>
                    <a:pt x="62292" y="80519"/>
                  </a:cubicBezTo>
                  <a:cubicBezTo>
                    <a:pt x="95730" y="78441"/>
                    <a:pt x="100584" y="96623"/>
                    <a:pt x="112449" y="92207"/>
                  </a:cubicBezTo>
                  <a:cubicBezTo>
                    <a:pt x="119730" y="89870"/>
                    <a:pt x="119730" y="64415"/>
                    <a:pt x="107865" y="41298"/>
                  </a:cubicBezTo>
                  <a:close/>
                  <a:moveTo>
                    <a:pt x="105168" y="80519"/>
                  </a:moveTo>
                  <a:lnTo>
                    <a:pt x="105168" y="80519"/>
                  </a:lnTo>
                  <a:cubicBezTo>
                    <a:pt x="102741" y="80519"/>
                    <a:pt x="88449" y="71428"/>
                    <a:pt x="81438" y="52987"/>
                  </a:cubicBezTo>
                  <a:cubicBezTo>
                    <a:pt x="74157" y="34545"/>
                    <a:pt x="74157" y="16103"/>
                    <a:pt x="76584" y="16103"/>
                  </a:cubicBezTo>
                  <a:cubicBezTo>
                    <a:pt x="79011" y="16103"/>
                    <a:pt x="90876" y="27532"/>
                    <a:pt x="98157" y="45974"/>
                  </a:cubicBezTo>
                  <a:cubicBezTo>
                    <a:pt x="107865" y="64415"/>
                    <a:pt x="105168" y="78441"/>
                    <a:pt x="105168" y="80519"/>
                  </a:cubicBezTo>
                  <a:close/>
                </a:path>
              </a:pathLst>
            </a:custGeom>
            <a:solidFill>
              <a:schemeClr val="lt1"/>
            </a:solidFill>
            <a:ln>
              <a:noFill/>
            </a:ln>
          </p:spPr>
          <p:txBody>
            <a:bodyPr lIns="91400" tIns="45700" rIns="91400" bIns="45700" anchor="ctr" anchorCtr="0">
              <a:noAutofit/>
            </a:bodyPr>
            <a:lstStyle/>
            <a:p>
              <a:pPr marL="0" marR="0" lvl="0" indent="0" algn="ctr" rtl="0">
                <a:spcBef>
                  <a:spcPts val="0"/>
                </a:spcBef>
                <a:buNone/>
              </a:pPr>
              <a:endParaRPr sz="3600" dirty="0">
                <a:solidFill>
                  <a:schemeClr val="tx1">
                    <a:lumMod val="75000"/>
                    <a:lumOff val="25000"/>
                  </a:schemeClr>
                </a:solidFill>
                <a:latin typeface="思源宋体 CN" panose="02020400000000000000" pitchFamily="18" charset="-122"/>
                <a:ea typeface="思源宋体 CN" panose="02020400000000000000" pitchFamily="18" charset="-122"/>
                <a:cs typeface="Lato"/>
                <a:sym typeface="思源黑体 CN Bold" panose="020B0800000000000000" pitchFamily="34" charset="-122"/>
              </a:endParaRPr>
            </a:p>
          </p:txBody>
        </p:sp>
      </p:grpSp>
      <p:sp>
        <p:nvSpPr>
          <p:cNvPr id="19" name="添加标题"/>
          <p:cNvSpPr txBox="1"/>
          <p:nvPr/>
        </p:nvSpPr>
        <p:spPr>
          <a:xfrm>
            <a:off x="938761" y="1996537"/>
            <a:ext cx="3485231" cy="1568450"/>
          </a:xfrm>
          <a:prstGeom prst="rect">
            <a:avLst/>
          </a:prstGeom>
          <a:noFill/>
        </p:spPr>
        <p:txBody>
          <a:bodyPr wrap="square" rtlCol="0">
            <a:spAutoFit/>
          </a:bodyPr>
          <a:lstStyle/>
          <a:p>
            <a:pPr lvl="0" algn="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Times New Roman" panose="02020603050405020304" pitchFamily="18" charset="0"/>
              </a:rPr>
              <a:t>1.用人成效</a:t>
            </a:r>
          </a:p>
          <a:p>
            <a:pPr lvl="0" algn="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Times New Roman" panose="02020603050405020304" pitchFamily="18" charset="0"/>
              </a:rPr>
              <a:t>用人成效是指领导者对下属的选择、配备、使用等方面的效能。就其实质来说,是如何调动下属积极性的问题。</a:t>
            </a:r>
          </a:p>
        </p:txBody>
      </p:sp>
      <p:sp>
        <p:nvSpPr>
          <p:cNvPr id="20" name="添加标题"/>
          <p:cNvSpPr txBox="1"/>
          <p:nvPr/>
        </p:nvSpPr>
        <p:spPr>
          <a:xfrm>
            <a:off x="7633789" y="1996653"/>
            <a:ext cx="3344184" cy="1568450"/>
          </a:xfrm>
          <a:prstGeom prst="rect">
            <a:avLst/>
          </a:prstGeom>
          <a:noFill/>
        </p:spPr>
        <p:txBody>
          <a:bodyPr wrap="square" rtlCol="0">
            <a:spAutoFit/>
          </a:bodyPr>
          <a:lstStyle/>
          <a:p>
            <a:pPr lvl="0">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Times New Roman" panose="02020603050405020304" pitchFamily="18" charset="0"/>
              </a:rPr>
              <a:t>3.时间效率</a:t>
            </a:r>
          </a:p>
          <a:p>
            <a:pPr lvl="0">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Times New Roman" panose="02020603050405020304" pitchFamily="18" charset="0"/>
              </a:rPr>
              <a:t>马克思说,一切节约归根到底都是时间的节约。时间效率的考评也是领导成效考评的重要方面。</a:t>
            </a:r>
          </a:p>
        </p:txBody>
      </p:sp>
      <p:sp>
        <p:nvSpPr>
          <p:cNvPr id="21" name="添加标题"/>
          <p:cNvSpPr txBox="1"/>
          <p:nvPr/>
        </p:nvSpPr>
        <p:spPr>
          <a:xfrm>
            <a:off x="996045" y="4011419"/>
            <a:ext cx="3365717" cy="2430145"/>
          </a:xfrm>
          <a:prstGeom prst="rect">
            <a:avLst/>
          </a:prstGeom>
          <a:noFill/>
        </p:spPr>
        <p:txBody>
          <a:bodyPr wrap="square" rtlCol="0">
            <a:spAutoFit/>
          </a:bodyPr>
          <a:lstStyle/>
          <a:p>
            <a:pPr lvl="0" algn="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Times New Roman" panose="02020603050405020304" pitchFamily="18" charset="0"/>
              </a:rPr>
              <a:t>2.办事效率</a:t>
            </a:r>
          </a:p>
          <a:p>
            <a:pPr lvl="0" algn="r" fontAlgn="auto">
              <a:lnSpc>
                <a:spcPct val="10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Times New Roman" panose="02020603050405020304" pitchFamily="18" charset="0"/>
              </a:rPr>
              <a:t>一是已处理和解决问题的件数和应该处理和解决问题件数的比例,二是已处理和解决问题的件数和处理解决问题失误的件数的比例,三是处理重大问题的件数与处理一般问题件数的比例,四是领导者包揽处理应由下属处理问题的件数同处理问题总件数的比例,</a:t>
            </a:r>
          </a:p>
        </p:txBody>
      </p:sp>
      <p:sp>
        <p:nvSpPr>
          <p:cNvPr id="22" name="添加标题"/>
          <p:cNvSpPr txBox="1"/>
          <p:nvPr/>
        </p:nvSpPr>
        <p:spPr>
          <a:xfrm>
            <a:off x="7631249" y="4270499"/>
            <a:ext cx="3344183" cy="2306955"/>
          </a:xfrm>
          <a:prstGeom prst="rect">
            <a:avLst/>
          </a:prstGeom>
          <a:noFill/>
        </p:spPr>
        <p:txBody>
          <a:bodyPr wrap="square" rtlCol="0">
            <a:spAutoFit/>
          </a:bodyPr>
          <a:lstStyle/>
          <a:p>
            <a:pPr lvl="0">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Times New Roman" panose="02020603050405020304" pitchFamily="18" charset="0"/>
              </a:rPr>
              <a:t>4.整体成效</a:t>
            </a:r>
          </a:p>
          <a:p>
            <a:pPr lvl="0">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Times New Roman" panose="02020603050405020304" pitchFamily="18" charset="0"/>
              </a:rPr>
              <a:t>整体成效也叫组织的整体贡献,作为考评内容,主要是指组织运作的成果与消耗之比。这里说的消耗是指在取得成果的过程中,所耗费的人力、物力和财力的总和。</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3.7.3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领导绩效的意义</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领导绩效能够充分证明领导的过程、质量、结果和实效,对整个绩效具有决定性的影响,也从综合状态上描述、确定着整个领导的结果,或者成功,或者失败,或者成败参半。</a:t>
            </a:r>
          </a:p>
          <a:p>
            <a:pPr lvl="0" algn="l" fontAlgn="auto">
              <a:lnSpc>
                <a:spcPct val="100000"/>
              </a:lnSpc>
              <a:buSzTx/>
            </a:pPr>
            <a:r>
              <a:rPr lang="zh-CN" altLang="en-US" sz="2000" dirty="0">
                <a:solidFill>
                  <a:schemeClr val="tx1"/>
                </a:solidFill>
                <a:latin typeface="+mn-ea"/>
                <a:sym typeface="思源黑体" panose="020B0400000000000000" pitchFamily="34" charset="-122"/>
              </a:rPr>
              <a:t>抓住了领导绩效,就意味着不仅抓住了领导的“牛耳”,而且也抓住了所有绩效中最重要、最关键的部分。</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领导绩效是一个非常重要也非常现实的领导范畴,是整个现实社会生活中最为严肃、重大的事项之一。</a:t>
            </a:r>
          </a:p>
          <a:p>
            <a:pPr lvl="0" algn="l" fontAlgn="auto">
              <a:lnSpc>
                <a:spcPct val="100000"/>
              </a:lnSpc>
              <a:buSzTx/>
            </a:pPr>
            <a:r>
              <a:rPr lang="zh-CN" altLang="en-US" sz="2000" dirty="0">
                <a:solidFill>
                  <a:schemeClr val="tx1"/>
                </a:solidFill>
                <a:latin typeface="+mn-ea"/>
                <a:sym typeface="思源黑体" panose="020B0400000000000000" pitchFamily="34" charset="-122"/>
              </a:rPr>
              <a:t>对于领导绩效,不仅需要从理论内涵上充分地把握,而且还要从领导工作的实际和组织人事工作的实际来充分地把握。而要把握这些不同的领导绩效,就需要借助科学、现代的领导考评。</a:t>
            </a:r>
          </a:p>
          <a:p>
            <a:pPr lvl="0" algn="l" fontAlgn="auto">
              <a:lnSpc>
                <a:spcPct val="100000"/>
              </a:lnSpc>
              <a:buSzTx/>
            </a:pPr>
            <a:r>
              <a:rPr lang="zh-CN" altLang="en-US" sz="2000" dirty="0">
                <a:solidFill>
                  <a:schemeClr val="tx1"/>
                </a:solidFill>
                <a:latin typeface="+mn-ea"/>
                <a:sym typeface="思源黑体" panose="020B0400000000000000" pitchFamily="34" charset="-122"/>
              </a:rPr>
              <a:t>总之,领导绩效是一个非常重要的现实范畴。在地位上,领导绩效是领导主体，主要是领导者和领导班子的绩效。领导者的绩效属于个人绩效,领导班子的绩效则属于狭义的组织绩效。然而,它们都是广义组织绩效的核心,因为无论个体性领导还是集体性领导都是组织行为,都是整个组织的核心,在整个组织绩效的产生过程中都起着决定性的作用。领导绩效对整个组织绩效具有决定性影响和象征作用。</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08</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领导创新</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08</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3.8.1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领导创新的实质与价值</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领导就是领导主体在时代潮流前头引导、率领大家不断向前奋进和夺取胜利的活动过程,其中主要包含了创新的实质。</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领导的本质决定了领导必须是不断创新的。而领导创新就是领导的本质表现与要求,更是领导的实际过程与主流,也是整个领导主体和领导过程永无止境的追求,这已经成为新世纪的普遍观念与主要潮流。</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领导不仅有带头创新的工作责任和内容,而且有促进自身革新的需要和要求。</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领导创新同时从</a:t>
            </a:r>
            <a:r>
              <a:rPr lang="zh-CN" altLang="en-US" sz="2000" b="1" dirty="0">
                <a:solidFill>
                  <a:schemeClr val="tx1"/>
                </a:solidFill>
                <a:latin typeface="+mn-ea"/>
                <a:sym typeface="思源黑体" panose="020B0400000000000000" pitchFamily="34" charset="-122"/>
              </a:rPr>
              <a:t>物质</a:t>
            </a:r>
            <a:r>
              <a:rPr lang="zh-CN" altLang="en-US" sz="2000" dirty="0">
                <a:solidFill>
                  <a:schemeClr val="tx1"/>
                </a:solidFill>
                <a:latin typeface="+mn-ea"/>
                <a:sym typeface="思源黑体" panose="020B0400000000000000" pitchFamily="34" charset="-122"/>
              </a:rPr>
              <a:t>和</a:t>
            </a:r>
            <a:r>
              <a:rPr lang="zh-CN" altLang="en-US" sz="2000" b="1" dirty="0">
                <a:solidFill>
                  <a:schemeClr val="tx1"/>
                </a:solidFill>
                <a:latin typeface="+mn-ea"/>
                <a:sym typeface="思源黑体" panose="020B0400000000000000" pitchFamily="34" charset="-122"/>
              </a:rPr>
              <a:t>精神</a:t>
            </a:r>
            <a:r>
              <a:rPr lang="zh-CN" altLang="en-US" sz="2000" dirty="0">
                <a:solidFill>
                  <a:schemeClr val="tx1"/>
                </a:solidFill>
                <a:latin typeface="+mn-ea"/>
                <a:sym typeface="思源黑体" panose="020B0400000000000000" pitchFamily="34" charset="-122"/>
              </a:rPr>
              <a:t>两方面全面推动社会的进步。</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领导环境和领导面临的问题总是在不断地变化,领导目标和领导战略总是在不断地向更高更远处调整、更新,领导任务和领导对策也总是在不断地变动、翻新,领导的思想观念和方式方法也都得不断地改变、革新。</a:t>
            </a:r>
          </a:p>
          <a:p>
            <a:pPr lvl="0" algn="l" fontAlgn="auto">
              <a:lnSpc>
                <a:spcPct val="100000"/>
              </a:lnSpc>
              <a:buSzTx/>
            </a:pPr>
            <a:r>
              <a:rPr lang="zh-CN" altLang="en-US" sz="2000" dirty="0">
                <a:solidFill>
                  <a:schemeClr val="tx1"/>
                </a:solidFill>
                <a:latin typeface="+mn-ea"/>
                <a:sym typeface="思源黑体" panose="020B0400000000000000" pitchFamily="34" charset="-122"/>
              </a:rPr>
              <a:t>总之,领导创新是一种核心性的、深层次的变革过程,是上层建筑核心部位与环节的自我完善和优化,也是领导主体获得或证明其拥有资格以代表先进生产力、先进文化和人民群众根本利益的过程。</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创新的根本目的就在于更好地为人民服务,为整个创新和发展大计服务,而绝不是变着花样或找到新的手段去维护陈旧落后、不利于民众和大局的结构、功能、机制、体制、素质、作风、队伍、关系和利益格局。</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3.8.2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领导创新的主要内容与焦点</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创新既然广泛地存在于各个现实领域之中,那么很明显其实际内容就必定是无限广阔而丰富的。从领导学原理的角度看,则可在一般的层面上概括出领导创新的主要内容。根据我国现阶段的实际情况,领导创新的内容主要包括两大部分。</a:t>
            </a:r>
          </a:p>
          <a:p>
            <a:pPr lvl="0" algn="l" fontAlgn="auto">
              <a:lnSpc>
                <a:spcPct val="100000"/>
              </a:lnSpc>
              <a:buSzTx/>
            </a:pPr>
            <a:r>
              <a:rPr lang="zh-CN" altLang="en-US" sz="2000" b="1" dirty="0">
                <a:solidFill>
                  <a:schemeClr val="tx1"/>
                </a:solidFill>
                <a:latin typeface="+mn-ea"/>
                <a:sym typeface="思源黑体" panose="020B0400000000000000" pitchFamily="34" charset="-122"/>
              </a:rPr>
              <a:t>1.内容核心</a:t>
            </a:r>
          </a:p>
          <a:p>
            <a:pPr lvl="0" algn="l" fontAlgn="auto">
              <a:lnSpc>
                <a:spcPct val="100000"/>
              </a:lnSpc>
              <a:buSzTx/>
            </a:pPr>
            <a:r>
              <a:rPr lang="zh-CN" altLang="en-US" sz="2000" dirty="0">
                <a:solidFill>
                  <a:schemeClr val="tx1"/>
                </a:solidFill>
                <a:latin typeface="+mn-ea"/>
                <a:sym typeface="思源黑体" panose="020B0400000000000000" pitchFamily="34" charset="-122"/>
              </a:rPr>
              <a:t>在全球化时代,领导创新就是要围绕发展目标和领导职能职责,运用批判和扬弃的精神、最新的科学观念和文化成果,运用新视野、新思维、新知识、新方法、新方式和新对策来适应和驾驭新情况、新形势,来发现和解决新矛盾、新问题,在不同领域的具体领导工作中不断地变革创造、与时俱进和弃旧图新,既确保领导本身不断创新,包括优化领导素质和领导过程、改变领导作风和领导方式、提高领导绩效和领导水平等,也确保领导真正切实激发、鼓励、引导和推动整个社会生活的变革创新,从而切实、有力地推动我国各项事业蓬勃发展,特别是最大限度地解放和发展社会生产力,促进社会经济的全面发展,最好最优地建设小康社会,实现中华民族的伟大复兴。</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485900" y="400050"/>
            <a:ext cx="2495550" cy="2495550"/>
          </a:xfrm>
          <a:prstGeom prst="ellipse">
            <a:avLst/>
          </a:prstGeom>
          <a:solidFill>
            <a:srgbClr val="FFD135"/>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3358515" y="0"/>
            <a:ext cx="8833485" cy="7043420"/>
          </a:xfrm>
          <a:custGeom>
            <a:avLst/>
            <a:gdLst>
              <a:gd name="connsiteX0" fmla="*/ 175646 w 8833779"/>
              <a:gd name="connsiteY0" fmla="*/ 0 h 6858000"/>
              <a:gd name="connsiteX1" fmla="*/ 8833779 w 8833779"/>
              <a:gd name="connsiteY1" fmla="*/ 0 h 6858000"/>
              <a:gd name="connsiteX2" fmla="*/ 8833779 w 8833779"/>
              <a:gd name="connsiteY2" fmla="*/ 6858000 h 6858000"/>
              <a:gd name="connsiteX3" fmla="*/ 4649490 w 8833779"/>
              <a:gd name="connsiteY3" fmla="*/ 6858000 h 6858000"/>
              <a:gd name="connsiteX4" fmla="*/ 4252999 w 8833779"/>
              <a:gd name="connsiteY4" fmla="*/ 6603951 h 6858000"/>
              <a:gd name="connsiteX5" fmla="*/ 3328330 w 8833779"/>
              <a:gd name="connsiteY5" fmla="*/ 5962651 h 6858000"/>
              <a:gd name="connsiteX6" fmla="*/ 756579 w 8833779"/>
              <a:gd name="connsiteY6" fmla="*/ 3486150 h 6858000"/>
              <a:gd name="connsiteX7" fmla="*/ 13629 w 8833779"/>
              <a:gd name="connsiteY7" fmla="*/ 1162050 h 6858000"/>
              <a:gd name="connsiteX8" fmla="*/ 107244 w 8833779"/>
              <a:gd name="connsiteY8" fmla="*/ 3717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33779" h="6858000">
                <a:moveTo>
                  <a:pt x="175646" y="0"/>
                </a:moveTo>
                <a:lnTo>
                  <a:pt x="8833779" y="0"/>
                </a:lnTo>
                <a:lnTo>
                  <a:pt x="8833779" y="6858000"/>
                </a:lnTo>
                <a:lnTo>
                  <a:pt x="4649490" y="6858000"/>
                </a:lnTo>
                <a:lnTo>
                  <a:pt x="4252999" y="6603951"/>
                </a:lnTo>
                <a:cubicBezTo>
                  <a:pt x="3914117" y="6381552"/>
                  <a:pt x="3597412" y="6162675"/>
                  <a:pt x="3328330" y="5962651"/>
                </a:cubicBezTo>
                <a:cubicBezTo>
                  <a:pt x="2252005" y="5162550"/>
                  <a:pt x="1309031" y="4286250"/>
                  <a:pt x="756579" y="3486150"/>
                </a:cubicBezTo>
                <a:cubicBezTo>
                  <a:pt x="204130" y="2686050"/>
                  <a:pt x="-65746" y="2054225"/>
                  <a:pt x="13629" y="1162050"/>
                </a:cubicBezTo>
                <a:cubicBezTo>
                  <a:pt x="33473" y="939006"/>
                  <a:pt x="61651" y="664567"/>
                  <a:pt x="107244" y="371773"/>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41600" y="378059"/>
            <a:ext cx="7250430" cy="625642"/>
            <a:chOff x="673768" y="830714"/>
            <a:chExt cx="7250430" cy="625642"/>
          </a:xfrm>
        </p:grpSpPr>
        <p:sp>
          <p:nvSpPr>
            <p:cNvPr id="18"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01</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9" name="文本框 18"/>
            <p:cNvSpPr txBox="1"/>
            <p:nvPr/>
          </p:nvSpPr>
          <p:spPr>
            <a:xfrm>
              <a:off x="1494823" y="844049"/>
              <a:ext cx="642937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领导价值</a:t>
              </a:r>
            </a:p>
          </p:txBody>
        </p:sp>
      </p:grpSp>
      <p:grpSp>
        <p:nvGrpSpPr>
          <p:cNvPr id="20" name="组合 19"/>
          <p:cNvGrpSpPr/>
          <p:nvPr/>
        </p:nvGrpSpPr>
        <p:grpSpPr>
          <a:xfrm>
            <a:off x="4643587" y="1115571"/>
            <a:ext cx="7286625" cy="625642"/>
            <a:chOff x="-290162" y="704984"/>
            <a:chExt cx="7286625" cy="625642"/>
          </a:xfrm>
        </p:grpSpPr>
        <p:sp>
          <p:nvSpPr>
            <p:cNvPr id="21" name="矩形: 圆角 20"/>
            <p:cNvSpPr/>
            <p:nvPr/>
          </p:nvSpPr>
          <p:spPr>
            <a:xfrm>
              <a:off x="-290162" y="70498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02</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2" name="文本框 21"/>
            <p:cNvSpPr txBox="1"/>
            <p:nvPr/>
          </p:nvSpPr>
          <p:spPr>
            <a:xfrm>
              <a:off x="530893" y="718319"/>
              <a:ext cx="646557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领导取向</a:t>
              </a:r>
            </a:p>
          </p:txBody>
        </p:sp>
      </p:grpSp>
      <p:grpSp>
        <p:nvGrpSpPr>
          <p:cNvPr id="23" name="组合 22"/>
          <p:cNvGrpSpPr/>
          <p:nvPr/>
        </p:nvGrpSpPr>
        <p:grpSpPr>
          <a:xfrm>
            <a:off x="4650654" y="1839113"/>
            <a:ext cx="7247890" cy="625642"/>
            <a:chOff x="-1254092" y="593224"/>
            <a:chExt cx="7247890" cy="625642"/>
          </a:xfrm>
        </p:grpSpPr>
        <p:sp>
          <p:nvSpPr>
            <p:cNvPr id="24" name="矩形: 圆角 23"/>
            <p:cNvSpPr/>
            <p:nvPr/>
          </p:nvSpPr>
          <p:spPr>
            <a:xfrm>
              <a:off x="-1254092" y="59322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03</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5" name="文本框 24"/>
            <p:cNvSpPr txBox="1"/>
            <p:nvPr/>
          </p:nvSpPr>
          <p:spPr>
            <a:xfrm>
              <a:off x="-433037" y="606559"/>
              <a:ext cx="642683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领导目的与领导目标</a:t>
              </a:r>
            </a:p>
          </p:txBody>
        </p:sp>
      </p:grpSp>
      <p:grpSp>
        <p:nvGrpSpPr>
          <p:cNvPr id="26" name="组合 25"/>
          <p:cNvGrpSpPr/>
          <p:nvPr/>
        </p:nvGrpSpPr>
        <p:grpSpPr>
          <a:xfrm>
            <a:off x="4642662" y="2549955"/>
            <a:ext cx="7192010" cy="625642"/>
            <a:chOff x="-2423127" y="636404"/>
            <a:chExt cx="7192010" cy="625642"/>
          </a:xfrm>
        </p:grpSpPr>
        <p:sp>
          <p:nvSpPr>
            <p:cNvPr id="27" name="矩形: 圆角 26"/>
            <p:cNvSpPr/>
            <p:nvPr/>
          </p:nvSpPr>
          <p:spPr>
            <a:xfrm>
              <a:off x="-2423127" y="63640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04</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8" name="文本框 27"/>
            <p:cNvSpPr txBox="1"/>
            <p:nvPr/>
          </p:nvSpPr>
          <p:spPr>
            <a:xfrm>
              <a:off x="-1586197" y="649739"/>
              <a:ext cx="635508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领导职能与领导职责</a:t>
              </a:r>
            </a:p>
          </p:txBody>
        </p:sp>
      </p:grpSp>
      <p:sp>
        <p:nvSpPr>
          <p:cNvPr id="30" name="矩形 29"/>
          <p:cNvSpPr/>
          <p:nvPr/>
        </p:nvSpPr>
        <p:spPr>
          <a:xfrm>
            <a:off x="282381" y="2895904"/>
            <a:ext cx="3840480" cy="1568450"/>
          </a:xfrm>
          <a:prstGeom prst="rect">
            <a:avLst/>
          </a:prstGeom>
        </p:spPr>
        <p:txBody>
          <a:bodyPr wrap="none">
            <a:spAutoFit/>
          </a:bodyPr>
          <a:lstStyle/>
          <a:p>
            <a:r>
              <a:rPr lang="zh-CN" altLang="en-US" sz="9600" dirty="0">
                <a:solidFill>
                  <a:prstClr val="black">
                    <a:lumMod val="75000"/>
                    <a:lumOff val="25000"/>
                  </a:prstClr>
                </a:solidFill>
                <a:latin typeface="思源黑体 CN Heavy" panose="020B0A00000000000000" pitchFamily="34" charset="-122"/>
                <a:ea typeface="思源黑体 CN Heavy" panose="020B0A00000000000000" pitchFamily="34" charset="-122"/>
              </a:rPr>
              <a:t>第三章</a:t>
            </a:r>
          </a:p>
        </p:txBody>
      </p:sp>
      <p:sp>
        <p:nvSpPr>
          <p:cNvPr id="31" name="椭圆 30"/>
          <p:cNvSpPr/>
          <p:nvPr/>
        </p:nvSpPr>
        <p:spPr>
          <a:xfrm>
            <a:off x="1433193" y="5436100"/>
            <a:ext cx="540000" cy="54000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grpSp>
        <p:nvGrpSpPr>
          <p:cNvPr id="3" name="组合 2"/>
          <p:cNvGrpSpPr/>
          <p:nvPr/>
        </p:nvGrpSpPr>
        <p:grpSpPr>
          <a:xfrm>
            <a:off x="4647950" y="3300329"/>
            <a:ext cx="7250430" cy="625642"/>
            <a:chOff x="673768" y="830714"/>
            <a:chExt cx="7250430" cy="625642"/>
          </a:xfrm>
        </p:grpSpPr>
        <p:sp>
          <p:nvSpPr>
            <p:cNvPr id="7"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05</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8" name="文本框 7"/>
            <p:cNvSpPr txBox="1"/>
            <p:nvPr/>
          </p:nvSpPr>
          <p:spPr>
            <a:xfrm>
              <a:off x="1494823" y="844049"/>
              <a:ext cx="642937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领导的分类与构成</a:t>
              </a:r>
            </a:p>
          </p:txBody>
        </p:sp>
      </p:grpSp>
      <p:grpSp>
        <p:nvGrpSpPr>
          <p:cNvPr id="9" name="组合 8"/>
          <p:cNvGrpSpPr/>
          <p:nvPr/>
        </p:nvGrpSpPr>
        <p:grpSpPr>
          <a:xfrm>
            <a:off x="4650572" y="4050541"/>
            <a:ext cx="7286625" cy="625642"/>
            <a:chOff x="-290162" y="704984"/>
            <a:chExt cx="7286625" cy="625642"/>
          </a:xfrm>
        </p:grpSpPr>
        <p:sp>
          <p:nvSpPr>
            <p:cNvPr id="10" name="矩形: 圆角 20"/>
            <p:cNvSpPr/>
            <p:nvPr/>
          </p:nvSpPr>
          <p:spPr>
            <a:xfrm>
              <a:off x="-290162" y="70498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06</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1" name="文本框 10"/>
            <p:cNvSpPr txBox="1"/>
            <p:nvPr/>
          </p:nvSpPr>
          <p:spPr>
            <a:xfrm>
              <a:off x="530893" y="718319"/>
              <a:ext cx="646557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领导过程与领导结果</a:t>
              </a:r>
            </a:p>
          </p:txBody>
        </p:sp>
      </p:grpSp>
      <p:grpSp>
        <p:nvGrpSpPr>
          <p:cNvPr id="12" name="组合 11"/>
          <p:cNvGrpSpPr/>
          <p:nvPr/>
        </p:nvGrpSpPr>
        <p:grpSpPr>
          <a:xfrm>
            <a:off x="4650654" y="4800753"/>
            <a:ext cx="7247890" cy="625642"/>
            <a:chOff x="-1254092" y="593224"/>
            <a:chExt cx="7247890" cy="625642"/>
          </a:xfrm>
        </p:grpSpPr>
        <p:sp>
          <p:nvSpPr>
            <p:cNvPr id="13" name="矩形: 圆角 23"/>
            <p:cNvSpPr/>
            <p:nvPr/>
          </p:nvSpPr>
          <p:spPr>
            <a:xfrm>
              <a:off x="-1254092" y="59322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07</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4" name="文本框 13"/>
            <p:cNvSpPr txBox="1"/>
            <p:nvPr/>
          </p:nvSpPr>
          <p:spPr>
            <a:xfrm>
              <a:off x="-433037" y="606559"/>
              <a:ext cx="642683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领导绩效</a:t>
              </a:r>
            </a:p>
          </p:txBody>
        </p:sp>
      </p:grpSp>
      <p:grpSp>
        <p:nvGrpSpPr>
          <p:cNvPr id="16" name="组合 15"/>
          <p:cNvGrpSpPr/>
          <p:nvPr/>
        </p:nvGrpSpPr>
        <p:grpSpPr>
          <a:xfrm>
            <a:off x="4643932" y="5550965"/>
            <a:ext cx="7192010" cy="625642"/>
            <a:chOff x="-2423127" y="636404"/>
            <a:chExt cx="7192010" cy="625642"/>
          </a:xfrm>
        </p:grpSpPr>
        <p:sp>
          <p:nvSpPr>
            <p:cNvPr id="29" name="矩形: 圆角 26"/>
            <p:cNvSpPr/>
            <p:nvPr/>
          </p:nvSpPr>
          <p:spPr>
            <a:xfrm>
              <a:off x="-2423127" y="63640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08</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32" name="文本框 31"/>
            <p:cNvSpPr txBox="1"/>
            <p:nvPr/>
          </p:nvSpPr>
          <p:spPr>
            <a:xfrm>
              <a:off x="-1586197" y="649739"/>
              <a:ext cx="635508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领导创新</a:t>
              </a: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3.8.2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领导创新的主要内容与焦点</a:t>
            </a:r>
          </a:p>
          <a:p>
            <a:pPr lvl="0" algn="l" fontAlgn="auto">
              <a:lnSpc>
                <a:spcPct val="100000"/>
              </a:lnSpc>
              <a:buSzTx/>
            </a:pPr>
            <a:r>
              <a:rPr lang="zh-CN" altLang="en-US" sz="2000" b="1" dirty="0">
                <a:solidFill>
                  <a:schemeClr val="tx1"/>
                </a:solidFill>
                <a:latin typeface="+mn-ea"/>
                <a:sym typeface="思源黑体" panose="020B0400000000000000" pitchFamily="34" charset="-122"/>
              </a:rPr>
              <a:t>2.内容要点</a:t>
            </a:r>
          </a:p>
          <a:p>
            <a:pPr lvl="0" algn="l" fontAlgn="auto">
              <a:lnSpc>
                <a:spcPct val="100000"/>
              </a:lnSpc>
              <a:buSzTx/>
            </a:pPr>
            <a:r>
              <a:rPr lang="zh-CN" altLang="en-US" sz="2000" dirty="0">
                <a:solidFill>
                  <a:schemeClr val="tx1"/>
                </a:solidFill>
                <a:latin typeface="+mn-ea"/>
                <a:sym typeface="思源黑体" panose="020B0400000000000000" pitchFamily="34" charset="-122"/>
              </a:rPr>
              <a:t>在核心内容的范围内,可以明确在21世纪的条件下领导创新的内容要点主要包括内务性要点和外勤性要点两个方面。</a:t>
            </a:r>
          </a:p>
          <a:p>
            <a:pPr lvl="0" algn="l" fontAlgn="auto">
              <a:lnSpc>
                <a:spcPct val="100000"/>
              </a:lnSpc>
              <a:buSzTx/>
            </a:pPr>
            <a:r>
              <a:rPr lang="zh-CN" altLang="en-US" sz="2000" dirty="0">
                <a:solidFill>
                  <a:schemeClr val="tx1"/>
                </a:solidFill>
                <a:latin typeface="+mn-ea"/>
                <a:sym typeface="思源黑体" panose="020B0400000000000000" pitchFamily="34" charset="-122"/>
              </a:rPr>
              <a:t>第一方面:内务性要点。领导创新的内务性要点就是最主要着眼于加强领导方式优化和领导队伍建设,以提高领导水平和执政水平的领导创新要略。</a:t>
            </a:r>
          </a:p>
          <a:p>
            <a:pPr lvl="0" algn="l" fontAlgn="auto">
              <a:lnSpc>
                <a:spcPct val="100000"/>
              </a:lnSpc>
              <a:buSzTx/>
            </a:pPr>
            <a:r>
              <a:rPr lang="zh-CN" altLang="en-US" sz="2000" dirty="0">
                <a:solidFill>
                  <a:schemeClr val="tx1"/>
                </a:solidFill>
                <a:latin typeface="+mn-ea"/>
                <a:sym typeface="思源黑体" panose="020B0400000000000000" pitchFamily="34" charset="-122"/>
              </a:rPr>
              <a:t>第二方面:外勤性要点。领导创新的外勤性要点就是主要着眼于领导所在具体领域的专门性工作方式和工作成效极大改善、工作进度和工作质量极大提高的领导要略。</a:t>
            </a:r>
          </a:p>
          <a:p>
            <a:pPr lvl="0" algn="l" fontAlgn="auto">
              <a:lnSpc>
                <a:spcPct val="100000"/>
              </a:lnSpc>
              <a:buSzTx/>
            </a:pPr>
            <a:r>
              <a:rPr lang="zh-CN" altLang="en-US" sz="2000" dirty="0">
                <a:solidFill>
                  <a:schemeClr val="tx1"/>
                </a:solidFill>
                <a:latin typeface="+mn-ea"/>
                <a:sym typeface="思源黑体" panose="020B0400000000000000" pitchFamily="34" charset="-122"/>
              </a:rPr>
              <a:t>上述两个方面构成领导创新的基本框架。其中,以观念创新为先导,以机制创新为核心,以体制创新为主体。观念创新是一切创新的前提,机制创新是体制创新的先决条件。只有首先创新领导观念和领导机制,然后才能创新领导体制。领导机制直接关系和铸造着领导主体的意识和行为,并形成领导文化、领导体制或制度。创新领导机制,就能首先创新领导行为,使领导主体适应新形势新任务新要求,使领导主体能够很好地与时俱进、解决新问题、应对新情况新挑战,从而创新领导业绩,带来新的成就,创造和代表先进文化,推动文明与进步。</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3.8.3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领导创新的现实问题与制约因素</a:t>
            </a:r>
          </a:p>
          <a:p>
            <a:pPr lvl="0" algn="l" fontAlgn="auto">
              <a:lnSpc>
                <a:spcPct val="100000"/>
              </a:lnSpc>
              <a:buSzTx/>
            </a:pPr>
            <a:r>
              <a:rPr lang="zh-CN" altLang="en-US" sz="2000" dirty="0">
                <a:solidFill>
                  <a:schemeClr val="tx1"/>
                </a:solidFill>
                <a:latin typeface="+mn-ea"/>
                <a:sym typeface="思源黑体" panose="020B0400000000000000" pitchFamily="34" charset="-122"/>
              </a:rPr>
              <a:t>从现实生活来看,领导创新还面临许多现实问题和制约因素,主要有如下方面:</a:t>
            </a:r>
          </a:p>
          <a:p>
            <a:pPr lvl="0" algn="l" fontAlgn="auto">
              <a:lnSpc>
                <a:spcPct val="100000"/>
              </a:lnSpc>
              <a:buSzTx/>
            </a:pPr>
            <a:r>
              <a:rPr lang="zh-CN" altLang="en-US" sz="2000" dirty="0">
                <a:solidFill>
                  <a:schemeClr val="tx1"/>
                </a:solidFill>
                <a:latin typeface="+mn-ea"/>
                <a:sym typeface="思源黑体" panose="020B0400000000000000" pitchFamily="34" charset="-122"/>
              </a:rPr>
              <a:t>第一,权力、利益问题在起作用。</a:t>
            </a:r>
          </a:p>
          <a:p>
            <a:pPr lvl="0" algn="l" fontAlgn="auto">
              <a:lnSpc>
                <a:spcPct val="100000"/>
              </a:lnSpc>
              <a:buSzTx/>
            </a:pPr>
            <a:r>
              <a:rPr lang="zh-CN" altLang="en-US" sz="2000" dirty="0">
                <a:solidFill>
                  <a:schemeClr val="tx1"/>
                </a:solidFill>
                <a:latin typeface="+mn-ea"/>
                <a:sym typeface="思源黑体" panose="020B0400000000000000" pitchFamily="34" charset="-122"/>
              </a:rPr>
              <a:t>第二,领导素质问题在起作用。</a:t>
            </a:r>
          </a:p>
          <a:p>
            <a:pPr lvl="0" algn="l" fontAlgn="auto">
              <a:lnSpc>
                <a:spcPct val="100000"/>
              </a:lnSpc>
              <a:buSzTx/>
            </a:pPr>
            <a:r>
              <a:rPr lang="zh-CN" altLang="en-US" sz="2000" dirty="0">
                <a:solidFill>
                  <a:schemeClr val="tx1"/>
                </a:solidFill>
                <a:latin typeface="+mn-ea"/>
                <a:sym typeface="思源黑体" panose="020B0400000000000000" pitchFamily="34" charset="-122"/>
              </a:rPr>
              <a:t>第三,领导机制问题在起作用。</a:t>
            </a:r>
          </a:p>
          <a:p>
            <a:pPr lvl="0" algn="l" fontAlgn="auto">
              <a:lnSpc>
                <a:spcPct val="100000"/>
              </a:lnSpc>
              <a:buSzTx/>
            </a:pPr>
            <a:r>
              <a:rPr lang="zh-CN" altLang="en-US" sz="2000" dirty="0">
                <a:solidFill>
                  <a:schemeClr val="tx1"/>
                </a:solidFill>
                <a:latin typeface="+mn-ea"/>
                <a:sym typeface="思源黑体" panose="020B0400000000000000" pitchFamily="34" charset="-122"/>
              </a:rPr>
              <a:t>第四,领导体制问题在起作用。</a:t>
            </a:r>
          </a:p>
          <a:p>
            <a:pPr lvl="0" algn="l" fontAlgn="auto">
              <a:lnSpc>
                <a:spcPct val="100000"/>
              </a:lnSpc>
              <a:buSzTx/>
            </a:pPr>
            <a:r>
              <a:rPr lang="zh-CN" altLang="en-US" sz="2000" dirty="0">
                <a:solidFill>
                  <a:schemeClr val="tx1"/>
                </a:solidFill>
                <a:latin typeface="+mn-ea"/>
                <a:sym typeface="思源黑体" panose="020B0400000000000000" pitchFamily="34" charset="-122"/>
              </a:rPr>
              <a:t>第五,领导文化问题在起作用。</a:t>
            </a:r>
          </a:p>
          <a:p>
            <a:pPr lvl="0" algn="l" fontAlgn="auto">
              <a:lnSpc>
                <a:spcPct val="100000"/>
              </a:lnSpc>
              <a:buSzTx/>
            </a:pPr>
            <a:r>
              <a:rPr lang="zh-CN" altLang="en-US" sz="2000" dirty="0">
                <a:solidFill>
                  <a:schemeClr val="tx1"/>
                </a:solidFill>
                <a:latin typeface="+mn-ea"/>
                <a:sym typeface="思源黑体" panose="020B0400000000000000" pitchFamily="34" charset="-122"/>
              </a:rPr>
              <a:t>第六,腐败问题在起作用。</a:t>
            </a:r>
          </a:p>
          <a:p>
            <a:pPr lvl="0" algn="l" fontAlgn="auto">
              <a:lnSpc>
                <a:spcPct val="100000"/>
              </a:lnSpc>
              <a:buSzTx/>
            </a:pPr>
            <a:r>
              <a:rPr lang="zh-CN" altLang="en-US" sz="2000" dirty="0">
                <a:solidFill>
                  <a:schemeClr val="tx1"/>
                </a:solidFill>
                <a:latin typeface="+mn-ea"/>
                <a:sym typeface="思源黑体" panose="020B0400000000000000" pitchFamily="34" charset="-122"/>
              </a:rPr>
              <a:t>第七,领导创新目的不纯。</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创新面临的现实领导问题和制约因素相当多,领导创新的难度也相当大。要做到领导创新,最重要的是要始终以事业为导向、从大局出发,始终以人为根本、走群众路线,把人民群众的利益放在第一位、把国家民族的利益放在第一位,将勇气与科学精神相结合、理想与现实相结合,以最大的勇气、智慧、责任心和科学精神来扫除上述诸障碍、应对上述诸因素,顺应时代、事物、科技、环境等的飞速发展变化,积极、有力地开展领导创新。对此,不仅所有的领导主体都要交出满意的答卷,亦即无论民营还是公共领域的领导都要变革图新,而且领导学乃至整个社会科学界也同样要交出满意的答卷。</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3681730"/>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3169285"/>
          </a:xfrm>
          <a:prstGeom prst="rect">
            <a:avLst/>
          </a:prstGeom>
          <a:noFill/>
        </p:spPr>
        <p:txBody>
          <a:bodyPr wrap="square" rtlCol="0">
            <a:spAutoFit/>
          </a:bodyPr>
          <a:lstStyle/>
          <a:p>
            <a:pPr marL="274320" lvl="0" indent="-274320" algn="l">
              <a:spcBef>
                <a:spcPct val="20000"/>
              </a:spcBef>
              <a:buClr>
                <a:schemeClr val="accent1"/>
              </a:buClr>
              <a:buSzTx/>
              <a:buFont typeface="Symbol" panose="05050102010706020507" pitchFamily="18" charset="2"/>
              <a:buChar char=""/>
            </a:pPr>
            <a:r>
              <a:rPr lang="zh-CN" altLang="en-US" sz="2000" b="1" dirty="0">
                <a:latin typeface="+mn-ea"/>
              </a:rPr>
              <a:t>领导价值是领导的核心和灵魂;领导取向既取决于领导价值,也决定着领导的目的和目标。领导目的和领导目标形成领导任务和领导职能;领导职能决定着领导权力和其他资源的配置,并同时带来领导的责任;领导职责既是领导过程正确性的内在保证和约束,也是领导结果对于领导权力及其他资源消耗的强效回应或强制性反应,对于整个领导过程、领导成败及领导绩效而言,均是一个至关重要的现实因素。领导结果常常表现为领导成败。领导绩效既是领导结果的一种表现形式,也是领导结果的一种催化剂和引导标。着重抓好领导绩效,就能促进领导过程的科学化和规范化,也能确保避免领导失败而增加领导成功的概率。提高领导绩效、夺取领导成功是领导的本质要求,也是领导创新的本质内涵和动力基础;领导创新则是领导的本质精髓,但受多种因素制约,需要在领导实践中加以突出并克服困难。</a:t>
            </a:r>
          </a:p>
        </p:txBody>
      </p:sp>
      <p:sp>
        <p:nvSpPr>
          <p:cNvPr id="8" name="Freeform 5"/>
          <p:cNvSpPr/>
          <p:nvPr/>
        </p:nvSpPr>
        <p:spPr bwMode="auto">
          <a:xfrm rot="21249602" flipH="1" flipV="1">
            <a:off x="9857300" y="5327015"/>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本章小结</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23031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706755"/>
          </a:xfrm>
          <a:prstGeom prst="rect">
            <a:avLst/>
          </a:prstGeom>
          <a:noFill/>
        </p:spPr>
        <p:txBody>
          <a:bodyPr wrap="square" rtlCol="0">
            <a:spAutoFit/>
          </a:bodyPr>
          <a:lstStyle/>
          <a:p>
            <a:pPr marL="274320" lvl="0" indent="-274320" algn="l">
              <a:spcBef>
                <a:spcPct val="20000"/>
              </a:spcBef>
              <a:buClr>
                <a:schemeClr val="accent1"/>
              </a:buClr>
              <a:buSzTx/>
              <a:buFont typeface="Symbol" panose="05050102010706020507" pitchFamily="18" charset="2"/>
              <a:buChar char=""/>
            </a:pPr>
            <a:r>
              <a:rPr sz="2000" b="1" dirty="0">
                <a:latin typeface="+mn-ea"/>
              </a:rPr>
              <a:t>领导价值</a:t>
            </a:r>
            <a:r>
              <a:rPr lang="en-US" sz="2000" b="1" dirty="0">
                <a:latin typeface="+mn-ea"/>
              </a:rPr>
              <a:t>    </a:t>
            </a:r>
            <a:r>
              <a:rPr sz="2000" b="1" dirty="0">
                <a:latin typeface="+mn-ea"/>
              </a:rPr>
              <a:t>领导取向</a:t>
            </a:r>
            <a:r>
              <a:rPr lang="en-US" sz="2000" b="1" dirty="0">
                <a:latin typeface="+mn-ea"/>
              </a:rPr>
              <a:t>    </a:t>
            </a:r>
            <a:r>
              <a:rPr sz="2000" b="1" dirty="0">
                <a:latin typeface="+mn-ea"/>
              </a:rPr>
              <a:t>领导目的</a:t>
            </a:r>
            <a:r>
              <a:rPr lang="en-US" sz="2000" b="1" dirty="0">
                <a:latin typeface="+mn-ea"/>
              </a:rPr>
              <a:t>    </a:t>
            </a:r>
            <a:r>
              <a:rPr sz="2000" b="1" dirty="0">
                <a:latin typeface="+mn-ea"/>
              </a:rPr>
              <a:t>领导目标</a:t>
            </a:r>
            <a:r>
              <a:rPr lang="en-US" sz="2000" b="1" dirty="0">
                <a:latin typeface="+mn-ea"/>
              </a:rPr>
              <a:t>    </a:t>
            </a:r>
            <a:r>
              <a:rPr sz="2000" b="1" dirty="0">
                <a:latin typeface="+mn-ea"/>
              </a:rPr>
              <a:t>领导职能</a:t>
            </a:r>
            <a:r>
              <a:rPr lang="en-US" sz="2000" b="1" dirty="0">
                <a:latin typeface="+mn-ea"/>
              </a:rPr>
              <a:t>    </a:t>
            </a:r>
            <a:r>
              <a:rPr sz="2000" b="1" dirty="0">
                <a:latin typeface="+mn-ea"/>
              </a:rPr>
              <a:t>领导职责</a:t>
            </a:r>
            <a:r>
              <a:rPr lang="en-US" sz="2000" b="1" dirty="0">
                <a:latin typeface="+mn-ea"/>
              </a:rPr>
              <a:t>    </a:t>
            </a:r>
            <a:r>
              <a:rPr sz="2000" b="1" dirty="0">
                <a:latin typeface="+mn-ea"/>
              </a:rPr>
              <a:t>领导构成</a:t>
            </a:r>
            <a:r>
              <a:rPr lang="en-US" sz="2000" b="1" dirty="0">
                <a:latin typeface="+mn-ea"/>
              </a:rPr>
              <a:t>    </a:t>
            </a:r>
            <a:r>
              <a:rPr sz="2000" b="1" dirty="0">
                <a:latin typeface="+mn-ea"/>
              </a:rPr>
              <a:t>领导过程</a:t>
            </a:r>
            <a:r>
              <a:rPr lang="en-US" sz="2000" b="1" dirty="0">
                <a:latin typeface="+mn-ea"/>
              </a:rPr>
              <a:t>    </a:t>
            </a:r>
            <a:r>
              <a:rPr sz="2000" b="1" dirty="0">
                <a:latin typeface="+mn-ea"/>
              </a:rPr>
              <a:t>领导结果</a:t>
            </a:r>
            <a:r>
              <a:rPr lang="en-US" sz="2000" b="1" dirty="0">
                <a:latin typeface="+mn-ea"/>
              </a:rPr>
              <a:t>    </a:t>
            </a:r>
            <a:r>
              <a:rPr sz="2000" b="1" dirty="0">
                <a:latin typeface="+mn-ea"/>
              </a:rPr>
              <a:t>领导成败</a:t>
            </a:r>
            <a:r>
              <a:rPr lang="en-US" sz="2000" b="1" dirty="0">
                <a:latin typeface="+mn-ea"/>
              </a:rPr>
              <a:t>    </a:t>
            </a:r>
            <a:r>
              <a:rPr sz="2000" b="1" dirty="0">
                <a:latin typeface="+mn-ea"/>
              </a:rPr>
              <a:t>领导绩效</a:t>
            </a:r>
            <a:r>
              <a:rPr lang="en-US" sz="2000" b="1" dirty="0">
                <a:latin typeface="+mn-ea"/>
              </a:rPr>
              <a:t>    </a:t>
            </a:r>
            <a:r>
              <a:rPr sz="2000" b="1" dirty="0">
                <a:latin typeface="+mn-ea"/>
              </a:rPr>
              <a:t>领导创新</a:t>
            </a:r>
          </a:p>
        </p:txBody>
      </p:sp>
      <p:sp>
        <p:nvSpPr>
          <p:cNvPr id="8" name="Freeform 5"/>
          <p:cNvSpPr/>
          <p:nvPr/>
        </p:nvSpPr>
        <p:spPr bwMode="auto">
          <a:xfrm rot="21249602" flipH="1" flipV="1">
            <a:off x="9857300" y="3948430"/>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关键术语</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2948940"/>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235075" y="2654935"/>
            <a:ext cx="9567545" cy="2614930"/>
          </a:xfrm>
          <a:prstGeom prst="rect">
            <a:avLst/>
          </a:prstGeom>
          <a:noFill/>
        </p:spPr>
        <p:txBody>
          <a:bodyPr wrap="square" rtlCol="0">
            <a:spAutoFit/>
          </a:bodyPr>
          <a:lstStyle/>
          <a:p>
            <a:pPr marL="274320" lvl="0" indent="-274320" algn="l">
              <a:spcBef>
                <a:spcPct val="20000"/>
              </a:spcBef>
              <a:buClr>
                <a:schemeClr val="accent1"/>
              </a:buClr>
              <a:buSzTx/>
              <a:buFont typeface="Symbol" panose="05050102010706020507" pitchFamily="18" charset="2"/>
              <a:buChar char=""/>
            </a:pPr>
            <a:r>
              <a:rPr sz="2000" b="1" dirty="0">
                <a:latin typeface="+mn-ea"/>
              </a:rPr>
              <a:t>1.如何理解领导价值的实质、特性和作用?</a:t>
            </a:r>
          </a:p>
          <a:p>
            <a:pPr marL="274320" lvl="0" indent="-274320" algn="l">
              <a:spcBef>
                <a:spcPct val="20000"/>
              </a:spcBef>
              <a:buClr>
                <a:schemeClr val="accent1"/>
              </a:buClr>
              <a:buSzTx/>
              <a:buFont typeface="Symbol" panose="05050102010706020507" pitchFamily="18" charset="2"/>
              <a:buChar char=""/>
            </a:pPr>
            <a:r>
              <a:rPr sz="2000" b="1" dirty="0">
                <a:latin typeface="+mn-ea"/>
              </a:rPr>
              <a:t>2.试分析领导取向与领导之本、领导价值和领导路线之间的内在联系。</a:t>
            </a:r>
          </a:p>
          <a:p>
            <a:pPr marL="274320" lvl="0" indent="-274320" algn="l">
              <a:spcBef>
                <a:spcPct val="20000"/>
              </a:spcBef>
              <a:buClr>
                <a:schemeClr val="accent1"/>
              </a:buClr>
              <a:buSzTx/>
              <a:buFont typeface="Symbol" panose="05050102010706020507" pitchFamily="18" charset="2"/>
              <a:buChar char=""/>
            </a:pPr>
            <a:r>
              <a:rPr sz="2000" b="1" dirty="0">
                <a:latin typeface="+mn-ea"/>
              </a:rPr>
              <a:t>3.在具体的领导实践中根据什么来正确制定和执行政策?如何正确行使领导权力?</a:t>
            </a:r>
          </a:p>
          <a:p>
            <a:pPr marL="274320" lvl="0" indent="-274320" algn="l">
              <a:spcBef>
                <a:spcPct val="20000"/>
              </a:spcBef>
              <a:buClr>
                <a:schemeClr val="accent1"/>
              </a:buClr>
              <a:buSzTx/>
              <a:buFont typeface="Symbol" panose="05050102010706020507" pitchFamily="18" charset="2"/>
              <a:buChar char=""/>
            </a:pPr>
            <a:r>
              <a:rPr sz="2000" b="1" dirty="0">
                <a:latin typeface="+mn-ea"/>
              </a:rPr>
              <a:t>4.领导职责应该包含哪些内容?要不要突出强调和狠抓领导职责?为什么?</a:t>
            </a:r>
          </a:p>
          <a:p>
            <a:pPr marL="274320" lvl="0" indent="-274320" algn="l">
              <a:spcBef>
                <a:spcPct val="20000"/>
              </a:spcBef>
              <a:buClr>
                <a:schemeClr val="accent1"/>
              </a:buClr>
              <a:buSzTx/>
              <a:buFont typeface="Symbol" panose="05050102010706020507" pitchFamily="18" charset="2"/>
              <a:buChar char=""/>
            </a:pPr>
            <a:r>
              <a:rPr sz="2000" b="1" dirty="0">
                <a:latin typeface="+mn-ea"/>
              </a:rPr>
              <a:t>5.正常的和成功的领导过程应该是什么样子的?如何避免失败的领导结果?</a:t>
            </a:r>
          </a:p>
          <a:p>
            <a:pPr marL="274320" lvl="0" indent="-274320" algn="l">
              <a:spcBef>
                <a:spcPct val="20000"/>
              </a:spcBef>
              <a:buClr>
                <a:schemeClr val="accent1"/>
              </a:buClr>
              <a:buSzTx/>
              <a:buFont typeface="Symbol" panose="05050102010706020507" pitchFamily="18" charset="2"/>
              <a:buChar char=""/>
            </a:pPr>
            <a:r>
              <a:rPr sz="2000" b="1" dirty="0">
                <a:latin typeface="+mn-ea"/>
              </a:rPr>
              <a:t>6.谈谈抓领导绩效的内容和意义。</a:t>
            </a:r>
          </a:p>
          <a:p>
            <a:pPr marL="274320" lvl="0" indent="-274320" algn="l">
              <a:spcBef>
                <a:spcPct val="20000"/>
              </a:spcBef>
              <a:buClr>
                <a:schemeClr val="accent1"/>
              </a:buClr>
              <a:buSzTx/>
              <a:buFont typeface="Symbol" panose="05050102010706020507" pitchFamily="18" charset="2"/>
              <a:buChar char=""/>
            </a:pPr>
            <a:r>
              <a:rPr sz="2000" b="1" dirty="0">
                <a:latin typeface="+mn-ea"/>
              </a:rPr>
              <a:t>7.为什么要提倡和促进领导创新?领导创新的核心和关键是什么?</a:t>
            </a:r>
          </a:p>
        </p:txBody>
      </p:sp>
      <p:sp>
        <p:nvSpPr>
          <p:cNvPr id="8" name="Freeform 5"/>
          <p:cNvSpPr/>
          <p:nvPr/>
        </p:nvSpPr>
        <p:spPr bwMode="auto">
          <a:xfrm rot="21249602" flipH="1" flipV="1">
            <a:off x="9899210" y="4594225"/>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复习思考题</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4399280" cy="2646045"/>
          </a:xfrm>
          <a:prstGeom prst="rect">
            <a:avLst/>
          </a:prstGeom>
        </p:spPr>
        <p:txBody>
          <a:bodyPr wrap="none">
            <a:spAutoFit/>
          </a:bodyPr>
          <a:lstStyle/>
          <a:p>
            <a:pPr lvl="0">
              <a:spcBef>
                <a:spcPct val="0"/>
              </a:spcBef>
            </a:pPr>
            <a:r>
              <a:rPr lang="zh-CN" altLang="en-US" sz="16600" dirty="0">
                <a:solidFill>
                  <a:schemeClr val="tx1"/>
                </a:solidFill>
                <a:latin typeface="思源黑体 CN Heavy" panose="020B0A00000000000000" pitchFamily="34" charset="-122"/>
                <a:ea typeface="思源黑体 CN Heavy" panose="020B0A00000000000000" pitchFamily="34" charset="-122"/>
              </a:rPr>
              <a:t>谢谢</a:t>
            </a: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7" name="文本框 26"/>
          <p:cNvSpPr txBox="1"/>
          <p:nvPr/>
        </p:nvSpPr>
        <p:spPr>
          <a:xfrm>
            <a:off x="1440815" y="1757680"/>
            <a:ext cx="7896225" cy="4615815"/>
          </a:xfrm>
          <a:prstGeom prst="rect">
            <a:avLst/>
          </a:prstGeom>
          <a:noFill/>
        </p:spPr>
        <p:txBody>
          <a:bodyPr wrap="square" rtlCol="0">
            <a:spAutoFit/>
          </a:bodyPr>
          <a:lstStyle/>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●领导价值与领导取向</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●领导目的与领导目标</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●领导职能与领导职责</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●领导的分类与构成</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●领导过程与领导结果</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●领导绩效</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●领导创新</a:t>
            </a:r>
          </a:p>
        </p:txBody>
      </p:sp>
      <p:sp>
        <p:nvSpPr>
          <p:cNvPr id="100" name="文本框 99"/>
          <p:cNvSpPr txBox="1"/>
          <p:nvPr/>
        </p:nvSpPr>
        <p:spPr>
          <a:xfrm>
            <a:off x="5200650" y="748665"/>
            <a:ext cx="2550160" cy="706755"/>
          </a:xfrm>
          <a:prstGeom prst="rect">
            <a:avLst/>
          </a:prstGeom>
          <a:noFill/>
          <a:ln w="9525">
            <a:noFill/>
          </a:ln>
        </p:spPr>
        <p:txBody>
          <a:bodyPr wrap="square">
            <a:spAutoFit/>
          </a:bodyPr>
          <a:lstStyle/>
          <a:p>
            <a:pPr indent="0"/>
            <a:r>
              <a:rPr lang="zh-CN" sz="4000" b="1">
                <a:latin typeface="黑体" panose="02010609060101010101" charset="-122"/>
                <a:ea typeface="黑体" panose="02010609060101010101" charset="-122"/>
              </a:rPr>
              <a:t>重点问题</a:t>
            </a:r>
          </a:p>
        </p:txBody>
      </p:sp>
      <p:sp>
        <p:nvSpPr>
          <p:cNvPr id="30" name="文本框 29"/>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01</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526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领导价值</a:t>
              </a:r>
            </a:p>
            <a:p>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725332" y="1939679"/>
            <a:ext cx="2723759" cy="92333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01</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3.1.1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领导价值的含义</a:t>
            </a:r>
          </a:p>
          <a:p>
            <a:pPr lvl="0" algn="l" fontAlgn="auto">
              <a:lnSpc>
                <a:spcPct val="100000"/>
              </a:lnSpc>
              <a:buSzTx/>
            </a:pPr>
            <a:r>
              <a:rPr lang="zh-CN" altLang="en-US" sz="2000" dirty="0">
                <a:solidFill>
                  <a:schemeClr val="tx1"/>
                </a:solidFill>
                <a:latin typeface="+mn-ea"/>
                <a:sym typeface="思源黑体" panose="020B0400000000000000" pitchFamily="34" charset="-122"/>
              </a:rPr>
              <a:t>从领导的本质可以看出,领导价值是一个十分活跃的领导因素,不仅参与了领导本质的形成,而且还是直接构成领导本质的一个决定性成分。</a:t>
            </a:r>
          </a:p>
          <a:p>
            <a:pPr lvl="0" algn="l" fontAlgn="auto">
              <a:lnSpc>
                <a:spcPct val="100000"/>
              </a:lnSpc>
              <a:buSzTx/>
            </a:pPr>
            <a:r>
              <a:rPr lang="zh-CN" altLang="en-US" sz="2000" dirty="0">
                <a:solidFill>
                  <a:schemeClr val="tx1"/>
                </a:solidFill>
                <a:latin typeface="+mn-ea"/>
                <a:sym typeface="思源黑体" panose="020B0400000000000000" pitchFamily="34" charset="-122"/>
              </a:rPr>
              <a:t>如果说领导是整个社会生活的核心,那么就可以说领导价值是社会生活核心的核心。</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领导价值是领导现象的主要根源,是领导行为或领导活动的真正主导和本源,是领导本质的核心体现。它是一个双重概念,在现实中通常表现为两种形态:</a:t>
            </a:r>
          </a:p>
          <a:p>
            <a:pPr lvl="0" algn="l" fontAlgn="auto">
              <a:lnSpc>
                <a:spcPct val="100000"/>
              </a:lnSpc>
              <a:buSzTx/>
            </a:pPr>
            <a:r>
              <a:rPr lang="zh-CN" altLang="en-US" sz="2000" dirty="0">
                <a:solidFill>
                  <a:schemeClr val="tx1"/>
                </a:solidFill>
                <a:latin typeface="+mn-ea"/>
                <a:sym typeface="思源黑体" panose="020B0400000000000000" pitchFamily="34" charset="-122"/>
              </a:rPr>
              <a:t>一方面,领导价值是由促使领导得以发生的利益目标、领导意识、价值观念、价值取向、群体价值倾向和价值定位等组成的观念性动力整体。</a:t>
            </a:r>
          </a:p>
          <a:p>
            <a:pPr lvl="0" algn="l" fontAlgn="auto">
              <a:lnSpc>
                <a:spcPct val="100000"/>
              </a:lnSpc>
              <a:buSzTx/>
            </a:pPr>
            <a:r>
              <a:rPr lang="zh-CN" altLang="en-US" sz="2000" dirty="0">
                <a:solidFill>
                  <a:schemeClr val="tx1"/>
                </a:solidFill>
                <a:latin typeface="+mn-ea"/>
                <a:sym typeface="思源黑体" panose="020B0400000000000000" pitchFamily="34" charset="-122"/>
              </a:rPr>
              <a:t>另一方面,领导价值是上述观念性动力整体的现实呈现,是通过领导过程转变成为现实结果的上述观念性动力整体。这实际是领导价值现实化,是要通过领导行为体现出来的领导成效。</a:t>
            </a:r>
          </a:p>
          <a:p>
            <a:pPr lvl="0" algn="l" fontAlgn="auto">
              <a:lnSpc>
                <a:spcPct val="100000"/>
              </a:lnSpc>
              <a:buSzTx/>
            </a:pPr>
            <a:r>
              <a:rPr lang="zh-CN" altLang="en-US" sz="2000" dirty="0">
                <a:solidFill>
                  <a:schemeClr val="tx1"/>
                </a:solidFill>
                <a:latin typeface="+mn-ea"/>
                <a:sym typeface="思源黑体" panose="020B0400000000000000" pitchFamily="34" charset="-122"/>
              </a:rPr>
              <a:t>显然,领导价值是领导的核心所在,是领导研究和领导实践中最重要的范畴之一。</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3.1.2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领导价值的特性</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grpSp>
        <p:nvGrpSpPr>
          <p:cNvPr id="4" name="组合 3"/>
          <p:cNvGrpSpPr/>
          <p:nvPr/>
        </p:nvGrpSpPr>
        <p:grpSpPr>
          <a:xfrm>
            <a:off x="552539" y="1860884"/>
            <a:ext cx="5398770" cy="4862830"/>
            <a:chOff x="552539" y="1860884"/>
            <a:chExt cx="5398770" cy="4862830"/>
          </a:xfrm>
        </p:grpSpPr>
        <p:sp>
          <p:nvSpPr>
            <p:cNvPr id="5" name="圆角矩形 4"/>
            <p:cNvSpPr/>
            <p:nvPr>
              <p:custDataLst>
                <p:tags r:id="rId2"/>
              </p:custDataLst>
            </p:nvPr>
          </p:nvSpPr>
          <p:spPr>
            <a:xfrm>
              <a:off x="552539" y="1860884"/>
              <a:ext cx="5398770" cy="4615815"/>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sp>
          <p:nvSpPr>
            <p:cNvPr id="6" name="文本框 5"/>
            <p:cNvSpPr txBox="1"/>
            <p:nvPr/>
          </p:nvSpPr>
          <p:spPr>
            <a:xfrm>
              <a:off x="663029" y="2569544"/>
              <a:ext cx="5166360" cy="4154170"/>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(1)利益性。领导价值最核心、最实质的内容体现为特定倾向的实际利益成分和利益关系。</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(2)权威能动性。领导价值实际上是以领导权威为后盾的社会价值体系。</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(3)权威实践性。基于上述两个特性,可知领导价值是面向实践的,也是必然导致相应实践的,而且能够给所面向的、即将和已经发生的实践带来精神上的相应高度和权威。</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(4)权威结果性。既然领导价值是一种实践的精神范畴,那么它就必然会借助相应的实践带来相应的现实结果。</a:t>
              </a:r>
            </a:p>
          </p:txBody>
        </p:sp>
        <p:grpSp>
          <p:nvGrpSpPr>
            <p:cNvPr id="7" name="组合 6"/>
            <p:cNvGrpSpPr/>
            <p:nvPr/>
          </p:nvGrpSpPr>
          <p:grpSpPr>
            <a:xfrm>
              <a:off x="1928607" y="1920975"/>
              <a:ext cx="2647950" cy="545432"/>
              <a:chOff x="1042736" y="1311376"/>
              <a:chExt cx="2647950" cy="545432"/>
            </a:xfrm>
          </p:grpSpPr>
          <p:sp>
            <p:nvSpPr>
              <p:cNvPr id="8" name="矩形: 圆角 5"/>
              <p:cNvSpPr/>
              <p:nvPr/>
            </p:nvSpPr>
            <p:spPr>
              <a:xfrm>
                <a:off x="1042736" y="1311376"/>
                <a:ext cx="2646947" cy="545432"/>
              </a:xfrm>
              <a:prstGeom prst="roundRect">
                <a:avLst>
                  <a:gd name="adj" fmla="val 50000"/>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9" name="文本框 8"/>
              <p:cNvSpPr txBox="1"/>
              <p:nvPr/>
            </p:nvSpPr>
            <p:spPr>
              <a:xfrm>
                <a:off x="1134176" y="1397101"/>
                <a:ext cx="2556510" cy="274464"/>
              </a:xfrm>
              <a:prstGeom prst="rect">
                <a:avLst/>
              </a:prstGeom>
              <a:noFill/>
            </p:spPr>
            <p:txBody>
              <a:bodyPr wrap="square" rtlCol="0">
                <a:spAutoFit/>
              </a:bodyPr>
              <a:lstStyle/>
              <a:p>
                <a:pPr algn="ctr"/>
                <a:r>
                  <a:rPr lang="zh-CN" altLang="en-US" sz="2000" b="1" dirty="0">
                    <a:solidFill>
                      <a:schemeClr val="bg1"/>
                    </a:solidFill>
                    <a:latin typeface="思源宋体 CN" panose="02020400000000000000" pitchFamily="18" charset="-122"/>
                    <a:ea typeface="思源宋体 CN" panose="02020400000000000000" pitchFamily="18" charset="-122"/>
                  </a:rPr>
                  <a:t>领导价值的根本特性</a:t>
                </a:r>
              </a:p>
            </p:txBody>
          </p:sp>
        </p:grpSp>
      </p:grpSp>
      <p:grpSp>
        <p:nvGrpSpPr>
          <p:cNvPr id="10" name="组合 9"/>
          <p:cNvGrpSpPr/>
          <p:nvPr/>
        </p:nvGrpSpPr>
        <p:grpSpPr>
          <a:xfrm>
            <a:off x="6279570" y="1860884"/>
            <a:ext cx="5398770" cy="4587875"/>
            <a:chOff x="6279570" y="1860884"/>
            <a:chExt cx="5398770" cy="4587875"/>
          </a:xfrm>
        </p:grpSpPr>
        <p:sp>
          <p:nvSpPr>
            <p:cNvPr id="11" name="圆角矩形 4"/>
            <p:cNvSpPr/>
            <p:nvPr>
              <p:custDataLst>
                <p:tags r:id="rId1"/>
              </p:custDataLst>
            </p:nvPr>
          </p:nvSpPr>
          <p:spPr>
            <a:xfrm>
              <a:off x="6279570" y="1860884"/>
              <a:ext cx="5398770" cy="4493260"/>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grpSp>
          <p:nvGrpSpPr>
            <p:cNvPr id="12" name="组合 11"/>
            <p:cNvGrpSpPr/>
            <p:nvPr/>
          </p:nvGrpSpPr>
          <p:grpSpPr>
            <a:xfrm>
              <a:off x="7655638" y="1937016"/>
              <a:ext cx="2646947" cy="545432"/>
              <a:chOff x="1042736" y="1311376"/>
              <a:chExt cx="2646947" cy="545432"/>
            </a:xfrm>
          </p:grpSpPr>
          <p:sp>
            <p:nvSpPr>
              <p:cNvPr id="13" name="矩形: 圆角 11"/>
              <p:cNvSpPr/>
              <p:nvPr/>
            </p:nvSpPr>
            <p:spPr>
              <a:xfrm>
                <a:off x="1042736" y="1311376"/>
                <a:ext cx="2646947" cy="545432"/>
              </a:xfrm>
              <a:prstGeom prst="roundRect">
                <a:avLst>
                  <a:gd name="adj" fmla="val 50000"/>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14" name="文本框 13"/>
              <p:cNvSpPr txBox="1"/>
              <p:nvPr/>
            </p:nvSpPr>
            <p:spPr>
              <a:xfrm>
                <a:off x="1160846" y="1383766"/>
                <a:ext cx="2305050" cy="398780"/>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rPr>
                  <a:t>基本特性</a:t>
                </a:r>
              </a:p>
            </p:txBody>
          </p:sp>
        </p:grpSp>
        <p:sp>
          <p:nvSpPr>
            <p:cNvPr id="15" name="文本框 14"/>
            <p:cNvSpPr txBox="1"/>
            <p:nvPr/>
          </p:nvSpPr>
          <p:spPr>
            <a:xfrm>
              <a:off x="6371010" y="2664159"/>
              <a:ext cx="5307330" cy="3784600"/>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(1)阶级倾向性。任何领导价值都是代表一定阶级利益、阶级意志的。</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(2)阶层倾向性。领导价值通常还代表着一定阶层的利益和意志,同时是为了实现某一阶层的利益而形成的。</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(3)特殊倾向性。领导价值常常兼有特殊社会群体的利益和意志,而且是为了这种利益和意志而形成和运作的。</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(4)思想动态性。领导价值实际是现实社会生活中最敏感的精神与实践之间的权威结合部。</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(5)行为意志性。领导价值是直接形成领导行为的主要领导心理来源。</a:t>
              </a: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3.1.3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领导价值的内容</a:t>
            </a:r>
          </a:p>
          <a:p>
            <a:pPr lvl="0" algn="l" fontAlgn="auto">
              <a:lnSpc>
                <a:spcPct val="100000"/>
              </a:lnSpc>
              <a:buSzTx/>
            </a:pPr>
            <a:r>
              <a:rPr lang="zh-CN" altLang="en-US" sz="2000" dirty="0">
                <a:solidFill>
                  <a:schemeClr val="tx1"/>
                </a:solidFill>
                <a:latin typeface="+mn-ea"/>
                <a:sym typeface="思源黑体" panose="020B0400000000000000" pitchFamily="34" charset="-122"/>
              </a:rPr>
              <a:t>尽管领导价值有上述许多特性,但是在领导实践中发挥作用的并不是领导价值的这些特性,而是领导价值的具体内容。那些特性只是这些具体内容构成领导价值整体后形成的种种外在表现。</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领导价值是一个领导哲学的范畴,在具体内容上包含了人类极其丰富的精神文化成果和千百年来人们不变的渴望、寄托和意愿。显然,领导价值的具体内容是极为丰富多样的,在此简要提示两点:</a:t>
            </a:r>
          </a:p>
          <a:p>
            <a:pPr lvl="0" algn="l" fontAlgn="auto">
              <a:lnSpc>
                <a:spcPct val="100000"/>
              </a:lnSpc>
              <a:buSzTx/>
            </a:pPr>
            <a:r>
              <a:rPr lang="zh-CN" altLang="en-US" sz="2000" dirty="0">
                <a:solidFill>
                  <a:schemeClr val="tx1"/>
                </a:solidFill>
                <a:latin typeface="+mn-ea"/>
                <a:sym typeface="思源黑体" panose="020B0400000000000000" pitchFamily="34" charset="-122"/>
              </a:rPr>
              <a:t>首先,领导价值的具体内容是具体的精神意志和思想观点,包括政治、道德和人格倾向等。不少已有的研究和表述通常把这些内容概称为文化,具体包括企业文化、机关文化、组织文化、管理文化、行政文化和政治文化等,并指出这些文化是如何影响决策的。而这实际就是领导价值的具体内容方面及其具体发挥作用的方面。</a:t>
            </a:r>
          </a:p>
          <a:p>
            <a:pPr lvl="0" algn="l" fontAlgn="auto">
              <a:lnSpc>
                <a:spcPct val="100000"/>
              </a:lnSpc>
              <a:buSzTx/>
            </a:pPr>
            <a:r>
              <a:rPr lang="zh-CN" altLang="en-US" sz="2000" dirty="0">
                <a:solidFill>
                  <a:schemeClr val="tx1"/>
                </a:solidFill>
                <a:latin typeface="+mn-ea"/>
                <a:sym typeface="思源黑体" panose="020B0400000000000000" pitchFamily="34" charset="-122"/>
              </a:rPr>
              <a:t>其次,领导价值是看不见摸不着的客观实在,主要以领导素质的形式活生生地存在于领导主体之中,伴随着领导主体的工作,自始至终地参与、影响甚至操纵领导活动,特别是决策活动。当然,这也可以顺便说明为什么领导素质对领导来说那么重要。因此,从部分领导素质如领导主体的政治素质、思想素质、道德素质等,就可以直接了解到不少领导价值的具体内容。此外,在领导取向和领导之本两部分中也可以了解到有关具体内容。</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2.2"/>
</p:tagLst>
</file>

<file path=ppt/tags/tag2.xml><?xml version="1.0" encoding="utf-8"?>
<p:tagLst xmlns:a="http://schemas.openxmlformats.org/drawingml/2006/main" xmlns:r="http://schemas.openxmlformats.org/officeDocument/2006/relationships" xmlns:p="http://schemas.openxmlformats.org/presentationml/2006/main">
  <p:tag name="PA" val="v5.2.2"/>
</p:tagLst>
</file>

<file path=ppt/tags/tag3.xml><?xml version="1.0" encoding="utf-8"?>
<p:tagLst xmlns:a="http://schemas.openxmlformats.org/drawingml/2006/main" xmlns:r="http://schemas.openxmlformats.org/officeDocument/2006/relationships" xmlns:p="http://schemas.openxmlformats.org/presentationml/2006/main">
  <p:tag name="PA" val="v5.2.2"/>
</p:tagLst>
</file>

<file path=ppt/tags/tag4.xml><?xml version="1.0" encoding="utf-8"?>
<p:tagLst xmlns:a="http://schemas.openxmlformats.org/drawingml/2006/main" xmlns:r="http://schemas.openxmlformats.org/officeDocument/2006/relationships" xmlns:p="http://schemas.openxmlformats.org/presentationml/2006/main">
  <p:tag name="PA" val="v5.2.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7868</Words>
  <Application>Microsoft Office PowerPoint</Application>
  <PresentationFormat>宽屏</PresentationFormat>
  <Paragraphs>350</Paragraphs>
  <Slides>45</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45</vt:i4>
      </vt:variant>
    </vt:vector>
  </HeadingPairs>
  <TitlesOfParts>
    <vt:vector size="58" baseType="lpstr">
      <vt:lpstr>等线</vt:lpstr>
      <vt:lpstr>等线 Light</vt:lpstr>
      <vt:lpstr>黑体</vt:lpstr>
      <vt:lpstr>华文新魏</vt:lpstr>
      <vt:lpstr>思源黑体 CN Heavy</vt:lpstr>
      <vt:lpstr>思源黑体 CN Normal</vt:lpstr>
      <vt:lpstr>思源宋体 CN</vt:lpstr>
      <vt:lpstr>思源宋体 CN Heavy</vt:lpstr>
      <vt:lpstr>宋体</vt:lpstr>
      <vt:lpstr>Arial</vt:lpstr>
      <vt:lpstr>Symbol</vt:lpstr>
      <vt:lpstr>Wingdings</vt:lpstr>
      <vt:lpstr>Office 主题​​</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john</dc:creator>
  <cp:lastModifiedBy>传有 徐</cp:lastModifiedBy>
  <cp:revision>161</cp:revision>
  <dcterms:created xsi:type="dcterms:W3CDTF">2020-11-09T04:10:00Z</dcterms:created>
  <dcterms:modified xsi:type="dcterms:W3CDTF">2022-01-01T02:17:14Z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74150505770340B2AFAE2B3F6017C8A8</vt:lpwstr>
  </property>
  <property fmtid="{D5CDD505-2E9C-101B-9397-08002B2CF9AE}" pid="3" name="KSOProductBuildVer">
    <vt:lpwstr>2052-11.1.0.10700</vt:lpwstr>
  </property>
</Properties>
</file>