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447" r:id="rId2"/>
    <p:sldId id="512" r:id="rId3"/>
    <p:sldId id="451" r:id="rId4"/>
    <p:sldId id="663" r:id="rId5"/>
    <p:sldId id="662" r:id="rId6"/>
    <p:sldId id="664" r:id="rId7"/>
    <p:sldId id="665" r:id="rId8"/>
    <p:sldId id="666" r:id="rId9"/>
    <p:sldId id="667" r:id="rId10"/>
    <p:sldId id="668" r:id="rId11"/>
    <p:sldId id="661" r:id="rId12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anose="05000000000000000000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1pPr>
    <a:lvl2pPr marL="4572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anose="05000000000000000000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2pPr>
    <a:lvl3pPr marL="9144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anose="05000000000000000000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3pPr>
    <a:lvl4pPr marL="13716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anose="05000000000000000000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4pPr>
    <a:lvl5pPr marL="18288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anose="05000000000000000000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5050"/>
    <a:srgbClr val="33CCFF"/>
    <a:srgbClr val="FF6600"/>
    <a:srgbClr val="FFCC00"/>
    <a:srgbClr val="CC0000"/>
    <a:srgbClr val="FF0000"/>
    <a:srgbClr val="000099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70" autoAdjust="0"/>
    <p:restoredTop sz="94660" autoAdjust="0"/>
  </p:normalViewPr>
  <p:slideViewPr>
    <p:cSldViewPr>
      <p:cViewPr varScale="1">
        <p:scale>
          <a:sx n="67" d="100"/>
          <a:sy n="67" d="100"/>
        </p:scale>
        <p:origin x="1260" y="44"/>
      </p:cViewPr>
      <p:guideLst>
        <p:guide orient="horz" pos="2137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1431" tIns="45715" rIns="91431" bIns="45715" numCol="1" anchor="t" anchorCtr="0" compatLnSpc="1"/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1431" tIns="45715" rIns="91431" bIns="45715" numCol="1" anchor="t" anchorCtr="0" compatLnSpc="1"/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F507A11-36A8-43D7-AFB9-38989250E9BF}" type="datetimeFigureOut">
              <a:rPr lang="zh-CN" altLang="en-US"/>
              <a:t>2019/5/25</a:t>
            </a:fld>
            <a:endParaRPr lang="zh-CN" altLang="zh-CN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1431" tIns="45715" rIns="91431" bIns="45715" numCol="1" anchor="b" anchorCtr="0" compatLnSpc="1"/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1431" tIns="45715" rIns="91431" bIns="45715" numCol="1" anchor="b" anchorCtr="0" compatLnSpc="1"/>
          <a:lstStyle>
            <a:lvl1pPr algn="r" eaLnBrk="1" fontAlgn="base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386BE08-2F5B-4E58-B2D8-6B0400770D36}" type="slidenum">
              <a:rPr lang="zh-CN" altLang="en-US"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1431" tIns="45715" rIns="91431" bIns="45715" numCol="1" anchor="t" anchorCtr="0" compatLnSpc="1"/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1431" tIns="45715" rIns="91431" bIns="45715" numCol="1" anchor="t" anchorCtr="0" compatLnSpc="1"/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AE1D60F-0D87-43C2-AA4D-500F7C4E95D5}" type="datetimeFigureOut">
              <a:rPr lang="en-US" altLang="zh-CN"/>
              <a:t>5/25/2019</a:t>
            </a:fld>
            <a:endParaRPr lang="en-US" altLang="zh-CN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1431" tIns="45715" rIns="91431" bIns="45715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1431" tIns="45715" rIns="91431" bIns="45715" numCol="1" anchor="b" anchorCtr="0" compatLnSpc="1"/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none" lIns="91431" tIns="45715" rIns="91431" bIns="45715" numCol="1" anchor="b" anchorCtr="0" compatLnSpc="1"/>
          <a:lstStyle>
            <a:lvl1pPr algn="r" eaLnBrk="1" fontAlgn="base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D2DB4EB-8151-4781-871F-29EB55976A43}" type="slidenum">
              <a:rPr lang="zh-CN" altLang="en-US"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211" y="4867275"/>
            <a:ext cx="1994789" cy="1990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F3E7-D886-4E5D-B749-B3E44A4A6380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9DC7-0772-4A40-A136-3DCC85127513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0D521-7DD3-469E-851E-23C5F963B3DA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C9018-8895-4337-AE92-23E78966F21F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6CDC7-0BBC-4D1E-A363-E85479FC15AD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E8CF9-A2DF-49AC-809D-0521A1532DD6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B2FFF-7200-406F-80C8-E58E359CED89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2028A-DF8A-4D2B-A4C9-D18199CD2067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2C1D1-5881-4B06-A220-D7DECA66C3C9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B271C-77F9-4E66-A72D-B1A09ADC51FC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24C7A-6172-4C5C-A84E-D16536D5776E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DAABD-A5C6-467E-AA8B-41483292213A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E995-6FDA-4064-9332-B53B18215216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30463-4FDD-4C9D-B97C-567A96743EEF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AD2B1-557D-4867-B29B-6C52F91D1105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20458-8901-47DB-A903-075EB53EC415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50519-2C64-4B50-A6FC-44DD2B33A8B5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EB283-9DA5-4142-9D74-CDEBEE296E33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437D9-A96C-4C3F-A576-F4132EFE9167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B9225-9997-4053-934F-6152987B7E23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D1CBF-479D-4E1E-83AC-4F3023010811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9FC28-83DA-4996-AB4E-382899964066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BF5B4-10DC-4E74-9A93-B5D8E413EA3E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B8025-B361-40D8-BAA5-515363C2E7E9}" type="slidenum">
              <a:rPr lang="zh-CN" altLang="en-US"/>
              <a:t>‹#›</a:t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62CC1DE-C097-4F04-BBA8-DE05C55D8A3E}" type="datetime1">
              <a:rPr lang="zh-CN" altLang="en-US"/>
              <a:t>2019/5/25</a:t>
            </a:fld>
            <a:endParaRPr lang="zh-CN" altLang="zh-CN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fontAlgn="base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6DC088-5DDB-44C5-A5DD-619B43A55EB8}" type="slidenum">
              <a:rPr lang="zh-CN" altLang="en-US"/>
              <a:t>‹#›</a:t>
            </a:fld>
            <a:endParaRPr lang="zh-CN" altLang="zh-CN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8" y="627669"/>
            <a:ext cx="304912" cy="3049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150435" y="4852215"/>
            <a:ext cx="1993565" cy="19935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random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1685" y="3213100"/>
            <a:ext cx="5608955" cy="2146935"/>
          </a:xfrm>
        </p:spPr>
        <p:txBody>
          <a:bodyPr/>
          <a:lstStyle/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资本成本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杠杆效应</a:t>
            </a: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资本结构</a:t>
            </a:r>
          </a:p>
          <a:p>
            <a:pPr algn="l">
              <a:buFont typeface="Wingdings" panose="05000000000000000000" pitchFamily="2" charset="2"/>
            </a:pPr>
            <a:endParaRPr lang="zh-CN" altLang="en-US" sz="2800" dirty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581" name="标题 5"/>
          <p:cNvSpPr>
            <a:spLocks noGrp="1"/>
          </p:cNvSpPr>
          <p:nvPr>
            <p:ph type="ctrTitle"/>
          </p:nvPr>
        </p:nvSpPr>
        <p:spPr>
          <a:xfrm>
            <a:off x="600765" y="1049050"/>
            <a:ext cx="7772400" cy="1470025"/>
          </a:xfrm>
        </p:spPr>
        <p:txBody>
          <a:bodyPr/>
          <a:lstStyle/>
          <a:p>
            <a:pPr algn="ctr"/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第五章 筹资管理</a:t>
            </a:r>
            <a:endParaRPr lang="en-US" altLang="zh-CN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045" y="1218565"/>
            <a:ext cx="8286750" cy="5202555"/>
          </a:xfrm>
        </p:spPr>
        <p:txBody>
          <a:bodyPr/>
          <a:lstStyle/>
          <a:p>
            <a:pPr marL="0">
              <a:buNone/>
            </a:pPr>
            <a:r>
              <a:rPr lang="zh-CN" altLang="en-US" b="1" dirty="0">
                <a:solidFill>
                  <a:schemeClr val="tx2"/>
                </a:solidFill>
              </a:rPr>
              <a:t>三、资本结构的调整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171450" indent="-514350">
              <a:buAutoNum type="arabicPeriod"/>
            </a:pPr>
            <a:r>
              <a:rPr lang="zh-CN" altLang="en-US" sz="2800" b="1" dirty="0">
                <a:solidFill>
                  <a:schemeClr val="tx2"/>
                </a:solidFill>
              </a:rPr>
              <a:t>存量调整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2. </a:t>
            </a:r>
            <a:r>
              <a:rPr lang="zh-CN" altLang="en-US" sz="2800" b="1" dirty="0">
                <a:solidFill>
                  <a:schemeClr val="tx2"/>
                </a:solidFill>
              </a:rPr>
              <a:t>增量调整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3. </a:t>
            </a:r>
            <a:r>
              <a:rPr lang="zh-CN" altLang="en-US" sz="2800" b="1" dirty="0">
                <a:solidFill>
                  <a:schemeClr val="tx2"/>
                </a:solidFill>
              </a:rPr>
              <a:t>减量调整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sz="2800" b="1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t>10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4045" y="-146050"/>
            <a:ext cx="7772400" cy="1155700"/>
          </a:xfrm>
        </p:spPr>
        <p:txBody>
          <a:bodyPr/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第三节  资本结构 </a:t>
            </a:r>
          </a:p>
        </p:txBody>
      </p:sp>
    </p:spTree>
    <p:extLst>
      <p:ext uri="{BB962C8B-B14F-4D97-AF65-F5344CB8AC3E}">
        <p14:creationId xmlns:p14="http://schemas.microsoft.com/office/powerpoint/2010/main" val="208891222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045" y="1218565"/>
            <a:ext cx="8415020" cy="5487035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资本成本是指企业筹集和使用资金付出的代价，包括筹资费用和用资费用。个别资本成本 通常指在企业的各种筹资方式中，每一种筹资方式取得资金的成本。企业在比较各种筹资方式时需要使用个别资本成本。综合资本成本指企业一定资本结构下全部资本的成本。企业在进行 资本结构决策时，可以利用综合资本成本。企业风险主要来自经营风险和财务风险，衡量经营 风险的方法很多，其中使用经营杠杆系数来衡量是一种常用的方法。财务风险又称筹资风险， 衡量财务风险常用财务杠杆系数。企业在生产经营过程中总是受到两种杠杆的共同影响，就是 总杠杆效应。资本结构是指企业各种资金的构成及其比例关系。研究资本结构的目的在于，调 整企业长期资金来源的构成，寻求企业综合资本成本率最低的筹资组合，以实现企业价值的最 大化。财务管理常用的资本结构决策方法主要有：比较资本成本法、每股收益无差别点法和公 司价值分析法等。 </a:t>
            </a:r>
            <a:endParaRPr lang="en-US" sz="2400" dirty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t>11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4045" y="-3175"/>
            <a:ext cx="7772400" cy="1012825"/>
          </a:xfrm>
        </p:spPr>
        <p:txBody>
          <a:bodyPr/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本章小结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62965" y="1925955"/>
            <a:ext cx="7488555" cy="356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理解资本成本的概念，掌握个别资本成本和综合资本成本的计算方法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理解杠杆效应，掌握经营杠杆系数、财务杠杆系数、总杠杆系数的计算及应用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掌握每股收益和资本成本比较法两种资本结构的决策方法，并能根据资本结构进行筹资决策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indent="0">
              <a:buNone/>
            </a:pPr>
            <a:r>
              <a:rPr lang="en-US" altLang="zh-CN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学习目标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045" y="1218565"/>
            <a:ext cx="8286750" cy="5202555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>
                <a:solidFill>
                  <a:schemeClr val="tx2"/>
                </a:solidFill>
              </a:rPr>
              <a:t>一、资本成本的概念和作用</a:t>
            </a:r>
            <a:r>
              <a:rPr lang="en-US" altLang="zh-CN" sz="2800" dirty="0">
                <a:solidFill>
                  <a:schemeClr val="tx2"/>
                </a:solidFill>
              </a:rPr>
              <a:t>    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(一) 资本成本的含义</a:t>
            </a:r>
          </a:p>
          <a:p>
            <a:pPr marL="0" algn="l"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(二) 资本成本的作用 </a:t>
            </a:r>
          </a:p>
          <a:p>
            <a:pPr marL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2"/>
                </a:solidFill>
              </a:rPr>
              <a:t>二、资本成本的计量</a:t>
            </a:r>
          </a:p>
          <a:p>
            <a:pPr marL="0" algn="l"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(一) 个别资本成本的计量</a:t>
            </a:r>
          </a:p>
          <a:p>
            <a:pPr marL="0" algn="l"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    1. 长期借款资本成本</a:t>
            </a:r>
          </a:p>
          <a:p>
            <a:pPr marL="0" algn="l"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    2. 发行债券资本成本</a:t>
            </a:r>
          </a:p>
          <a:p>
            <a:pPr marL="0" algn="l"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    3. 优先股资本成本</a:t>
            </a:r>
          </a:p>
          <a:p>
            <a:pPr marL="0" algn="l"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    4. </a:t>
            </a:r>
            <a:r>
              <a:rPr lang="en-US" altLang="zh-CN" sz="2400" dirty="0" err="1">
                <a:solidFill>
                  <a:schemeClr val="tx2"/>
                </a:solidFill>
              </a:rPr>
              <a:t>普通股成本</a:t>
            </a:r>
            <a:endParaRPr lang="en-US" altLang="zh-CN" sz="2400" dirty="0">
              <a:solidFill>
                <a:schemeClr val="tx2"/>
              </a:solidFill>
            </a:endParaRPr>
          </a:p>
          <a:p>
            <a:pPr marL="0" algn="l"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    5.</a:t>
            </a:r>
            <a:r>
              <a:rPr lang="zh-CN" altLang="en-US" sz="2400" dirty="0">
                <a:solidFill>
                  <a:schemeClr val="tx2"/>
                </a:solidFill>
              </a:rPr>
              <a:t>留存收益成本</a:t>
            </a:r>
            <a:endParaRPr lang="en-US" altLang="zh-CN" sz="24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t>3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4045" y="-146050"/>
            <a:ext cx="7772400" cy="1155700"/>
          </a:xfrm>
        </p:spPr>
        <p:txBody>
          <a:bodyPr/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第一节  资本成本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614045" y="1218565"/>
                <a:ext cx="8286750" cy="5202555"/>
              </a:xfrm>
            </p:spPr>
            <p:txBody>
              <a:bodyPr/>
              <a:lstStyle/>
              <a:p>
                <a:pPr marL="0" algn="l">
                  <a:buClrTx/>
                  <a:buSzTx/>
                  <a:buFontTx/>
                  <a:buNone/>
                </a:pPr>
                <a:r>
                  <a:rPr lang="zh-CN" altLang="zh-CN" sz="3200" b="1" dirty="0">
                    <a:solidFill>
                      <a:schemeClr val="tx2"/>
                    </a:solidFill>
                  </a:rPr>
                  <a:t>二、资本成本的计量</a:t>
                </a:r>
              </a:p>
              <a:p>
                <a:pPr marL="0">
                  <a:buNone/>
                </a:pPr>
                <a:r>
                  <a:rPr lang="en-US" altLang="zh-CN" sz="2400" dirty="0">
                    <a:solidFill>
                      <a:schemeClr val="tx2"/>
                    </a:solidFill>
                  </a:rPr>
                  <a:t>(</a:t>
                </a:r>
                <a:r>
                  <a:rPr lang="zh-CN" altLang="en-US" sz="2400" dirty="0">
                    <a:solidFill>
                      <a:schemeClr val="tx2"/>
                    </a:solidFill>
                  </a:rPr>
                  <a:t>二</a:t>
                </a:r>
                <a:r>
                  <a:rPr lang="en-US" altLang="zh-CN" sz="2400" dirty="0">
                    <a:solidFill>
                      <a:schemeClr val="tx2"/>
                    </a:solidFill>
                  </a:rPr>
                  <a:t>) </a:t>
                </a:r>
                <a:r>
                  <a:rPr lang="zh-CN" altLang="en-US" sz="2400" dirty="0">
                    <a:solidFill>
                      <a:schemeClr val="tx2"/>
                    </a:solidFill>
                  </a:rPr>
                  <a:t>综合资本成本的计量 </a:t>
                </a:r>
                <a:endParaRPr lang="en-US" altLang="zh-CN" sz="2400" dirty="0">
                  <a:solidFill>
                    <a:schemeClr val="tx2"/>
                  </a:solidFill>
                </a:endParaRPr>
              </a:p>
              <a:p>
                <a:pPr marL="0">
                  <a:buNone/>
                </a:pPr>
                <a:r>
                  <a:rPr lang="zh-CN" altLang="en-US" sz="2400" b="1" dirty="0">
                    <a:solidFill>
                      <a:schemeClr val="tx2"/>
                    </a:solidFill>
                  </a:rPr>
                  <a:t>综合资金成本</a:t>
                </a:r>
                <a:r>
                  <a:rPr lang="zh-CN" altLang="en-US" sz="2400" dirty="0">
                    <a:solidFill>
                      <a:schemeClr val="tx2"/>
                    </a:solidFill>
                  </a:rPr>
                  <a:t>，也叫加权资金成本，即各种资金占全部资金的比重为权数，对个别资本成本进行加权 平均后的综合成本。</a:t>
                </a:r>
                <a:endParaRPr lang="en-US" altLang="zh-CN" sz="2400" dirty="0">
                  <a:solidFill>
                    <a:schemeClr val="tx2"/>
                  </a:solidFill>
                </a:endParaRPr>
              </a:p>
              <a:p>
                <a:pPr marL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altLang="zh-CN" sz="3600" i="1" dirty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  <m:r>
                        <m:rPr>
                          <m:sty m:val="p"/>
                        </m:rPr>
                        <a:rPr lang="en-US" altLang="zh-CN" sz="3600" i="1" dirty="0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w</m:t>
                      </m:r>
                      <m:r>
                        <a:rPr lang="pt-BR" altLang="zh-CN" sz="3600" i="1" dirty="0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pt-BR" altLang="zh-CN" sz="3600" i="1" dirty="0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3600" b="0" i="1" dirty="0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pt-BR" altLang="zh-CN" sz="3600" i="1" dirty="0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altLang="zh-CN" sz="3600" b="0" i="1" dirty="0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pt-BR" altLang="zh-CN" sz="3600" i="1" dirty="0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altLang="zh-CN" sz="3600" i="1" dirty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𝐾𝑗𝑊𝑗</m:t>
                          </m:r>
                        </m:e>
                      </m:nary>
                    </m:oMath>
                  </m:oMathPara>
                </a14:m>
                <a:endParaRPr lang="en-US" altLang="zh-CN" sz="3600" dirty="0">
                  <a:solidFill>
                    <a:schemeClr val="tx2"/>
                  </a:solidFill>
                </a:endParaRPr>
              </a:p>
              <a:p>
                <a:pPr marL="0">
                  <a:buNone/>
                </a:pPr>
                <a:endParaRPr lang="en-US" altLang="zh-CN" sz="2400" b="1" dirty="0">
                  <a:solidFill>
                    <a:schemeClr val="tx2"/>
                  </a:solidFill>
                </a:endParaRPr>
              </a:p>
              <a:p>
                <a:pPr marL="0">
                  <a:buNone/>
                </a:pPr>
                <a:r>
                  <a:rPr lang="zh-CN" altLang="en-US" sz="2400" b="1" dirty="0">
                    <a:solidFill>
                      <a:schemeClr val="tx2"/>
                    </a:solidFill>
                  </a:rPr>
                  <a:t>公式中， </a:t>
                </a:r>
                <a:r>
                  <a:rPr lang="en-US" altLang="zh-CN" sz="2400" b="1" dirty="0">
                    <a:solidFill>
                      <a:schemeClr val="tx2"/>
                    </a:solidFill>
                  </a:rPr>
                  <a:t>K w</a:t>
                </a:r>
                <a:r>
                  <a:rPr lang="zh-CN" altLang="en-US" sz="2400" b="1" dirty="0">
                    <a:solidFill>
                      <a:schemeClr val="tx2"/>
                    </a:solidFill>
                  </a:rPr>
                  <a:t>为综合资本成本； </a:t>
                </a:r>
                <a:r>
                  <a:rPr lang="en-US" altLang="zh-CN" sz="2400" b="1" dirty="0">
                    <a:solidFill>
                      <a:schemeClr val="tx2"/>
                    </a:solidFill>
                  </a:rPr>
                  <a:t>K j </a:t>
                </a:r>
                <a:r>
                  <a:rPr lang="zh-CN" altLang="en-US" sz="2400" b="1" dirty="0">
                    <a:solidFill>
                      <a:schemeClr val="tx2"/>
                    </a:solidFill>
                  </a:rPr>
                  <a:t>为第 </a:t>
                </a:r>
                <a:r>
                  <a:rPr lang="en-US" altLang="zh-CN" sz="2400" b="1" dirty="0">
                    <a:solidFill>
                      <a:schemeClr val="tx2"/>
                    </a:solidFill>
                  </a:rPr>
                  <a:t>j </a:t>
                </a:r>
                <a:r>
                  <a:rPr lang="zh-CN" altLang="en-US" sz="2400" b="1" dirty="0">
                    <a:solidFill>
                      <a:schemeClr val="tx2"/>
                    </a:solidFill>
                  </a:rPr>
                  <a:t>种个别资本成本； </a:t>
                </a:r>
                <a:r>
                  <a:rPr lang="en-US" altLang="zh-CN" sz="2400" b="1" dirty="0">
                    <a:solidFill>
                      <a:schemeClr val="tx2"/>
                    </a:solidFill>
                  </a:rPr>
                  <a:t> W j </a:t>
                </a:r>
                <a:r>
                  <a:rPr lang="zh-CN" altLang="en-US" sz="2400" b="1" dirty="0">
                    <a:solidFill>
                      <a:schemeClr val="tx2"/>
                    </a:solidFill>
                  </a:rPr>
                  <a:t>为第 </a:t>
                </a:r>
                <a:r>
                  <a:rPr lang="en-US" altLang="zh-CN" sz="2400" b="1" dirty="0">
                    <a:solidFill>
                      <a:schemeClr val="tx2"/>
                    </a:solidFill>
                  </a:rPr>
                  <a:t>j </a:t>
                </a:r>
                <a:r>
                  <a:rPr lang="zh-CN" altLang="en-US" sz="2400" b="1" dirty="0">
                    <a:solidFill>
                      <a:schemeClr val="tx2"/>
                    </a:solidFill>
                  </a:rPr>
                  <a:t>种个别资本成本所 占全部资金的比重。 </a:t>
                </a:r>
                <a:endParaRPr lang="en-US" altLang="zh-CN" sz="2400" b="1" dirty="0">
                  <a:solidFill>
                    <a:schemeClr val="tx2"/>
                  </a:solidFill>
                </a:endParaRPr>
              </a:p>
            </p:txBody>
          </p:sp>
        </mc:Choice>
        <mc:Fallback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4045" y="1218565"/>
                <a:ext cx="8286750" cy="5202555"/>
              </a:xfrm>
              <a:blipFill>
                <a:blip r:embed="rId2"/>
                <a:stretch>
                  <a:fillRect l="-1913" t="-1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t>4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4045" y="-146050"/>
            <a:ext cx="7772400" cy="1155700"/>
          </a:xfrm>
        </p:spPr>
        <p:txBody>
          <a:bodyPr/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第一节  资本成本</a:t>
            </a:r>
          </a:p>
        </p:txBody>
      </p:sp>
    </p:spTree>
    <p:extLst>
      <p:ext uri="{BB962C8B-B14F-4D97-AF65-F5344CB8AC3E}">
        <p14:creationId xmlns:p14="http://schemas.microsoft.com/office/powerpoint/2010/main" val="310431052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045" y="1218565"/>
            <a:ext cx="8286750" cy="5202555"/>
          </a:xfrm>
        </p:spPr>
        <p:txBody>
          <a:bodyPr/>
          <a:lstStyle/>
          <a:p>
            <a:pPr marL="0" algn="l">
              <a:buClrTx/>
              <a:buSzTx/>
              <a:buFontTx/>
              <a:buNone/>
            </a:pPr>
            <a:r>
              <a:rPr lang="zh-CN" altLang="zh-CN" sz="3200" b="1" dirty="0">
                <a:solidFill>
                  <a:schemeClr val="tx2"/>
                </a:solidFill>
              </a:rPr>
              <a:t>二、资本成本的计量</a:t>
            </a:r>
          </a:p>
          <a:p>
            <a:pPr marL="0"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(</a:t>
            </a:r>
            <a:r>
              <a:rPr lang="zh-CN" altLang="en-US" sz="2400" dirty="0">
                <a:solidFill>
                  <a:schemeClr val="tx2"/>
                </a:solidFill>
              </a:rPr>
              <a:t>三</a:t>
            </a:r>
            <a:r>
              <a:rPr lang="en-US" altLang="zh-CN" sz="2400" dirty="0">
                <a:solidFill>
                  <a:schemeClr val="tx2"/>
                </a:solidFill>
              </a:rPr>
              <a:t>) </a:t>
            </a:r>
            <a:r>
              <a:rPr lang="zh-CN" altLang="en-US" sz="2400" dirty="0">
                <a:solidFill>
                  <a:schemeClr val="tx2"/>
                </a:solidFill>
              </a:rPr>
              <a:t>边际资本成本的计算 </a:t>
            </a:r>
            <a:endParaRPr lang="en-US" altLang="zh-CN" sz="2400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zh-CN" altLang="en-US" sz="2400" dirty="0">
                <a:solidFill>
                  <a:schemeClr val="tx2"/>
                </a:solidFill>
              </a:rPr>
              <a:t>        边际资 本成本，是企业进行追加筹资的决策依据。筹资方案组合时，边际资本成本的权数采用目 标价值权数。</a:t>
            </a:r>
            <a:endParaRPr lang="en-US" altLang="zh-CN" sz="2400" dirty="0">
              <a:solidFill>
                <a:schemeClr val="tx2"/>
              </a:solidFill>
            </a:endParaRPr>
          </a:p>
          <a:p>
            <a:pPr marL="0">
              <a:buNone/>
            </a:pPr>
            <a:endParaRPr lang="en-US" altLang="zh-CN" sz="24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t>5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4045" y="-146050"/>
            <a:ext cx="7772400" cy="1155700"/>
          </a:xfrm>
        </p:spPr>
        <p:txBody>
          <a:bodyPr/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第一节  资本成本</a:t>
            </a:r>
          </a:p>
        </p:txBody>
      </p:sp>
    </p:spTree>
    <p:extLst>
      <p:ext uri="{BB962C8B-B14F-4D97-AF65-F5344CB8AC3E}">
        <p14:creationId xmlns:p14="http://schemas.microsoft.com/office/powerpoint/2010/main" val="289128073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045" y="1218565"/>
            <a:ext cx="8286750" cy="5202555"/>
          </a:xfrm>
        </p:spPr>
        <p:txBody>
          <a:bodyPr/>
          <a:lstStyle/>
          <a:p>
            <a:pPr marL="0">
              <a:buNone/>
            </a:pPr>
            <a:r>
              <a:rPr lang="zh-CN" altLang="en-US" b="1" dirty="0">
                <a:solidFill>
                  <a:schemeClr val="tx2"/>
                </a:solidFill>
              </a:rPr>
              <a:t>一、经营风险与经营杠杆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zh-CN" altLang="en-US" b="1" dirty="0">
                <a:solidFill>
                  <a:schemeClr val="tx2"/>
                </a:solidFill>
              </a:rPr>
              <a:t> </a:t>
            </a:r>
            <a:r>
              <a:rPr lang="en-US" altLang="zh-CN" b="1" dirty="0">
                <a:solidFill>
                  <a:schemeClr val="tx2"/>
                </a:solidFill>
              </a:rPr>
              <a:t>(</a:t>
            </a:r>
            <a:r>
              <a:rPr lang="zh-CN" altLang="en-US" b="1" dirty="0">
                <a:solidFill>
                  <a:schemeClr val="tx2"/>
                </a:solidFill>
              </a:rPr>
              <a:t>一</a:t>
            </a:r>
            <a:r>
              <a:rPr lang="en-US" altLang="zh-CN" b="1" dirty="0">
                <a:solidFill>
                  <a:schemeClr val="tx2"/>
                </a:solidFill>
              </a:rPr>
              <a:t>) </a:t>
            </a:r>
            <a:r>
              <a:rPr lang="zh-CN" altLang="en-US" b="1" dirty="0">
                <a:solidFill>
                  <a:schemeClr val="tx2"/>
                </a:solidFill>
              </a:rPr>
              <a:t>经营风险 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      经营风险是指企业在经营过程中存在的内在风险。衡量经营风险的 方法很多，其中使用经营杠杆系数来衡量是一种常用的方法。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(</a:t>
            </a:r>
            <a:r>
              <a:rPr lang="zh-CN" altLang="en-US" sz="2800" b="1" dirty="0">
                <a:solidFill>
                  <a:schemeClr val="tx2"/>
                </a:solidFill>
              </a:rPr>
              <a:t>二</a:t>
            </a:r>
            <a:r>
              <a:rPr lang="en-US" altLang="zh-CN" sz="2800" b="1" dirty="0">
                <a:solidFill>
                  <a:schemeClr val="tx2"/>
                </a:solidFill>
              </a:rPr>
              <a:t>) </a:t>
            </a:r>
            <a:r>
              <a:rPr lang="zh-CN" altLang="en-US" sz="2800" b="1" dirty="0">
                <a:solidFill>
                  <a:schemeClr val="tx2"/>
                </a:solidFill>
              </a:rPr>
              <a:t>经营杠杆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zh-CN" altLang="en-US" sz="2800" b="1" dirty="0">
                <a:solidFill>
                  <a:schemeClr val="tx2"/>
                </a:solidFill>
              </a:rPr>
              <a:t>  由于固定成本的存 在而导致销售量变动对息税前利润产生的作用就被称为经营杠杆。对经营杠杆进行计量最常用的指标是经营杠杆系数</a:t>
            </a:r>
            <a:r>
              <a:rPr lang="en-US" altLang="zh-CN" sz="2800" b="1" dirty="0">
                <a:solidFill>
                  <a:schemeClr val="tx2"/>
                </a:solidFill>
              </a:rPr>
              <a:t>(DOL)</a:t>
            </a:r>
            <a:r>
              <a:rPr lang="zh-CN" altLang="en-US" sz="2800" b="1" dirty="0">
                <a:solidFill>
                  <a:schemeClr val="tx2"/>
                </a:solidFill>
              </a:rPr>
              <a:t>。</a:t>
            </a:r>
            <a:endParaRPr lang="en-US" altLang="zh-CN" sz="2800" b="1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t>6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4045" y="-146050"/>
            <a:ext cx="7772400" cy="1155700"/>
          </a:xfrm>
        </p:spPr>
        <p:txBody>
          <a:bodyPr/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第二节  杠杆效应 </a:t>
            </a:r>
          </a:p>
        </p:txBody>
      </p:sp>
    </p:spTree>
    <p:extLst>
      <p:ext uri="{BB962C8B-B14F-4D97-AF65-F5344CB8AC3E}">
        <p14:creationId xmlns:p14="http://schemas.microsoft.com/office/powerpoint/2010/main" val="41874738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045" y="1218565"/>
            <a:ext cx="8286750" cy="5202555"/>
          </a:xfrm>
        </p:spPr>
        <p:txBody>
          <a:bodyPr/>
          <a:lstStyle/>
          <a:p>
            <a:pPr marL="0">
              <a:buNone/>
            </a:pPr>
            <a:r>
              <a:rPr lang="zh-CN" altLang="en-US" b="1" dirty="0">
                <a:solidFill>
                  <a:schemeClr val="tx2"/>
                </a:solidFill>
              </a:rPr>
              <a:t>二、财务风险与财务杠杆 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(</a:t>
            </a:r>
            <a:r>
              <a:rPr lang="zh-CN" altLang="en-US" b="1" dirty="0">
                <a:solidFill>
                  <a:schemeClr val="tx2"/>
                </a:solidFill>
              </a:rPr>
              <a:t>一</a:t>
            </a:r>
            <a:r>
              <a:rPr lang="en-US" altLang="zh-CN" b="1" dirty="0">
                <a:solidFill>
                  <a:schemeClr val="tx2"/>
                </a:solidFill>
              </a:rPr>
              <a:t>) </a:t>
            </a:r>
            <a:r>
              <a:rPr lang="zh-CN" altLang="en-US" b="1" dirty="0">
                <a:solidFill>
                  <a:schemeClr val="tx2"/>
                </a:solidFill>
              </a:rPr>
              <a:t>财务风险 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zh-CN" altLang="en-US" sz="2400" b="1" dirty="0">
                <a:solidFill>
                  <a:schemeClr val="tx2"/>
                </a:solidFill>
              </a:rPr>
              <a:t>        财务风险又称筹资风险，是指由于举债而给企业目标带来的不确定性。</a:t>
            </a:r>
            <a:endParaRPr lang="en-US" altLang="zh-CN" sz="2400" b="1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(</a:t>
            </a:r>
            <a:r>
              <a:rPr lang="zh-CN" altLang="en-US" b="1" dirty="0">
                <a:solidFill>
                  <a:schemeClr val="tx2"/>
                </a:solidFill>
              </a:rPr>
              <a:t>二</a:t>
            </a:r>
            <a:r>
              <a:rPr lang="en-US" altLang="zh-CN" b="1" dirty="0">
                <a:solidFill>
                  <a:schemeClr val="tx2"/>
                </a:solidFill>
              </a:rPr>
              <a:t>) </a:t>
            </a:r>
            <a:r>
              <a:rPr lang="zh-CN" altLang="en-US" b="1" dirty="0">
                <a:solidFill>
                  <a:schemeClr val="tx2"/>
                </a:solidFill>
              </a:rPr>
              <a:t>财务杠杆 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>
              <a:buNone/>
            </a:pPr>
            <a:endParaRPr lang="en-US" altLang="zh-CN" b="1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t>7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4045" y="-146050"/>
            <a:ext cx="7772400" cy="1155700"/>
          </a:xfrm>
        </p:spPr>
        <p:txBody>
          <a:bodyPr/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第二节  杠杆效应 </a:t>
            </a:r>
          </a:p>
        </p:txBody>
      </p:sp>
    </p:spTree>
    <p:extLst>
      <p:ext uri="{BB962C8B-B14F-4D97-AF65-F5344CB8AC3E}">
        <p14:creationId xmlns:p14="http://schemas.microsoft.com/office/powerpoint/2010/main" val="317888118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045" y="1218565"/>
            <a:ext cx="8286750" cy="5202555"/>
          </a:xfrm>
        </p:spPr>
        <p:txBody>
          <a:bodyPr/>
          <a:lstStyle/>
          <a:p>
            <a:pPr marL="0">
              <a:buNone/>
            </a:pPr>
            <a:r>
              <a:rPr lang="zh-CN" altLang="en-US" b="1" dirty="0">
                <a:solidFill>
                  <a:schemeClr val="tx2"/>
                </a:solidFill>
              </a:rPr>
              <a:t>一、资本结构的含义及影响因素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zh-CN" altLang="en-US" b="1" dirty="0">
                <a:solidFill>
                  <a:schemeClr val="tx2"/>
                </a:solidFill>
              </a:rPr>
              <a:t> </a:t>
            </a:r>
            <a:r>
              <a:rPr lang="en-US" altLang="zh-CN" b="1" dirty="0">
                <a:solidFill>
                  <a:schemeClr val="tx2"/>
                </a:solidFill>
              </a:rPr>
              <a:t>(</a:t>
            </a:r>
            <a:r>
              <a:rPr lang="zh-CN" altLang="en-US" b="1" dirty="0">
                <a:solidFill>
                  <a:schemeClr val="tx2"/>
                </a:solidFill>
              </a:rPr>
              <a:t>一</a:t>
            </a:r>
            <a:r>
              <a:rPr lang="en-US" altLang="zh-CN" b="1" dirty="0">
                <a:solidFill>
                  <a:schemeClr val="tx2"/>
                </a:solidFill>
              </a:rPr>
              <a:t>) </a:t>
            </a:r>
            <a:r>
              <a:rPr lang="zh-CN" altLang="en-US" b="1" dirty="0">
                <a:solidFill>
                  <a:schemeClr val="tx2"/>
                </a:solidFill>
              </a:rPr>
              <a:t>资本结构的含义 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en-US" altLang="zh-CN" b="1" dirty="0">
                <a:solidFill>
                  <a:schemeClr val="tx2"/>
                </a:solidFill>
              </a:rPr>
              <a:t>(</a:t>
            </a:r>
            <a:r>
              <a:rPr lang="zh-CN" altLang="en-US" b="1" dirty="0">
                <a:solidFill>
                  <a:schemeClr val="tx2"/>
                </a:solidFill>
              </a:rPr>
              <a:t>二</a:t>
            </a:r>
            <a:r>
              <a:rPr lang="en-US" altLang="zh-CN" b="1" dirty="0">
                <a:solidFill>
                  <a:schemeClr val="tx2"/>
                </a:solidFill>
              </a:rPr>
              <a:t>) </a:t>
            </a:r>
            <a:r>
              <a:rPr lang="zh-CN" altLang="en-US" b="1" dirty="0">
                <a:solidFill>
                  <a:schemeClr val="tx2"/>
                </a:solidFill>
              </a:rPr>
              <a:t>资本结构的影响因素 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171450" indent="-514350">
              <a:buAutoNum type="arabicPeriod"/>
            </a:pPr>
            <a:r>
              <a:rPr lang="zh-CN" altLang="en-US" sz="2800" b="1" dirty="0">
                <a:solidFill>
                  <a:schemeClr val="tx2"/>
                </a:solidFill>
              </a:rPr>
              <a:t>企业经营状况的稳定性和成长率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2. </a:t>
            </a:r>
            <a:r>
              <a:rPr lang="zh-CN" altLang="en-US" sz="2800" b="1" dirty="0">
                <a:solidFill>
                  <a:schemeClr val="tx2"/>
                </a:solidFill>
              </a:rPr>
              <a:t>企业的财务状况和信用等级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3. </a:t>
            </a:r>
            <a:r>
              <a:rPr lang="zh-CN" altLang="en-US" sz="2800" b="1" dirty="0">
                <a:solidFill>
                  <a:schemeClr val="tx2"/>
                </a:solidFill>
              </a:rPr>
              <a:t>企业资产结构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4. </a:t>
            </a:r>
            <a:r>
              <a:rPr lang="zh-CN" altLang="en-US" sz="2800" b="1" dirty="0">
                <a:solidFill>
                  <a:schemeClr val="tx2"/>
                </a:solidFill>
              </a:rPr>
              <a:t>企业投资人和管理当局的态度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5. </a:t>
            </a:r>
            <a:r>
              <a:rPr lang="zh-CN" altLang="en-US" sz="2800" b="1" dirty="0">
                <a:solidFill>
                  <a:schemeClr val="tx2"/>
                </a:solidFill>
              </a:rPr>
              <a:t>行业特征和企业发展周期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6. </a:t>
            </a:r>
            <a:r>
              <a:rPr lang="zh-CN" altLang="en-US" sz="2800" b="1" dirty="0">
                <a:solidFill>
                  <a:schemeClr val="tx2"/>
                </a:solidFill>
              </a:rPr>
              <a:t>经济环境的税务政策和货币政策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t>8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4045" y="-146050"/>
            <a:ext cx="7772400" cy="1155700"/>
          </a:xfrm>
        </p:spPr>
        <p:txBody>
          <a:bodyPr/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第三节  资本结构 </a:t>
            </a:r>
          </a:p>
        </p:txBody>
      </p:sp>
    </p:spTree>
    <p:extLst>
      <p:ext uri="{BB962C8B-B14F-4D97-AF65-F5344CB8AC3E}">
        <p14:creationId xmlns:p14="http://schemas.microsoft.com/office/powerpoint/2010/main" val="111590499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4045" y="1218565"/>
            <a:ext cx="8286750" cy="5202555"/>
          </a:xfrm>
        </p:spPr>
        <p:txBody>
          <a:bodyPr/>
          <a:lstStyle/>
          <a:p>
            <a:pPr marL="0">
              <a:buNone/>
            </a:pPr>
            <a:r>
              <a:rPr lang="zh-CN" altLang="en-US" b="1" dirty="0">
                <a:solidFill>
                  <a:schemeClr val="tx2"/>
                </a:solidFill>
              </a:rPr>
              <a:t>二、资本结构的决策方法 </a:t>
            </a:r>
            <a:endParaRPr lang="en-US" altLang="zh-CN" b="1" dirty="0">
              <a:solidFill>
                <a:schemeClr val="tx2"/>
              </a:solidFill>
            </a:endParaRPr>
          </a:p>
          <a:p>
            <a:pPr marL="0">
              <a:buNone/>
            </a:pPr>
            <a:r>
              <a:rPr lang="zh-CN" altLang="en-US" sz="2000" b="1" dirty="0">
                <a:solidFill>
                  <a:schemeClr val="tx2"/>
                </a:solidFill>
              </a:rPr>
              <a:t>        所谓最佳资本结构就是指企业在一定时期内，使长期债务、普通股等资金组合形成的综合 资本成本最低，同时又使公司价值最大化的资本结构。 </a:t>
            </a:r>
            <a:endParaRPr lang="en-US" altLang="zh-CN" sz="2000" b="1" dirty="0">
              <a:solidFill>
                <a:schemeClr val="tx2"/>
              </a:solidFill>
            </a:endParaRPr>
          </a:p>
          <a:p>
            <a:pPr marL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(</a:t>
            </a:r>
            <a:r>
              <a:rPr lang="zh-CN" altLang="en-US" sz="2800" b="1" dirty="0">
                <a:solidFill>
                  <a:schemeClr val="tx2"/>
                </a:solidFill>
              </a:rPr>
              <a:t>一</a:t>
            </a:r>
            <a:r>
              <a:rPr lang="en-US" altLang="zh-CN" sz="2800" b="1" dirty="0">
                <a:solidFill>
                  <a:schemeClr val="tx2"/>
                </a:solidFill>
              </a:rPr>
              <a:t>) </a:t>
            </a:r>
            <a:r>
              <a:rPr lang="zh-CN" altLang="en-US" sz="2800" b="1" dirty="0">
                <a:solidFill>
                  <a:schemeClr val="tx2"/>
                </a:solidFill>
              </a:rPr>
              <a:t>比较资本成本法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(</a:t>
            </a:r>
            <a:r>
              <a:rPr lang="zh-CN" altLang="en-US" sz="2800" b="1" dirty="0">
                <a:solidFill>
                  <a:schemeClr val="tx2"/>
                </a:solidFill>
              </a:rPr>
              <a:t>二</a:t>
            </a:r>
            <a:r>
              <a:rPr lang="en-US" altLang="zh-CN" sz="2800" b="1" dirty="0">
                <a:solidFill>
                  <a:schemeClr val="tx2"/>
                </a:solidFill>
              </a:rPr>
              <a:t>) </a:t>
            </a:r>
            <a:r>
              <a:rPr lang="zh-CN" altLang="en-US" sz="2800" b="1" dirty="0">
                <a:solidFill>
                  <a:schemeClr val="tx2"/>
                </a:solidFill>
              </a:rPr>
              <a:t>每股收益无差别点法 </a:t>
            </a:r>
            <a:endParaRPr lang="en-US" altLang="zh-CN" sz="2800" b="1" dirty="0">
              <a:solidFill>
                <a:schemeClr val="tx2"/>
              </a:solidFill>
            </a:endParaRPr>
          </a:p>
          <a:p>
            <a:pPr marL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(</a:t>
            </a:r>
            <a:r>
              <a:rPr lang="zh-CN" altLang="en-US" sz="2800" b="1" dirty="0">
                <a:solidFill>
                  <a:schemeClr val="tx2"/>
                </a:solidFill>
              </a:rPr>
              <a:t>三</a:t>
            </a:r>
            <a:r>
              <a:rPr lang="en-US" altLang="zh-CN" sz="2800" b="1" dirty="0">
                <a:solidFill>
                  <a:schemeClr val="tx2"/>
                </a:solidFill>
              </a:rPr>
              <a:t>) </a:t>
            </a:r>
            <a:r>
              <a:rPr lang="zh-CN" altLang="en-US" sz="2800" b="1" dirty="0">
                <a:solidFill>
                  <a:schemeClr val="tx2"/>
                </a:solidFill>
              </a:rPr>
              <a:t>公司价值分析法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t>9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14045" y="-146050"/>
            <a:ext cx="7772400" cy="1155700"/>
          </a:xfrm>
        </p:spPr>
        <p:txBody>
          <a:bodyPr/>
          <a:lstStyle/>
          <a:p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第三节  资本结构 </a:t>
            </a:r>
          </a:p>
        </p:txBody>
      </p:sp>
    </p:spTree>
    <p:extLst>
      <p:ext uri="{BB962C8B-B14F-4D97-AF65-F5344CB8AC3E}">
        <p14:creationId xmlns:p14="http://schemas.microsoft.com/office/powerpoint/2010/main" val="96658240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建行模版">
  <a:themeElements>
    <a:clrScheme name="">
      <a:dk1>
        <a:srgbClr val="336699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建行模版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5050"/>
        </a:solidFill>
        <a:ln w="9525" cap="flat" cmpd="sng" algn="ctr">
          <a:solidFill>
            <a:srgbClr val="FF505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4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黑体" panose="02010609060101010101" pitchFamily="2" charset="-122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5050"/>
        </a:solidFill>
        <a:ln w="9525" cap="flat" cmpd="sng" algn="ctr">
          <a:solidFill>
            <a:srgbClr val="FF5050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4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黑体" panose="02010609060101010101" pitchFamily="2" charset="-122"/>
            <a:ea typeface="黑体" panose="02010609060101010101" pitchFamily="2" charset="-122"/>
          </a:defRPr>
        </a:defPPr>
      </a:lstStyle>
    </a:lnDef>
  </a:objectDefaults>
  <a:extraClrSchemeLst>
    <a:extraClrScheme>
      <a:clrScheme name="建行模版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建行模版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69</TotalTime>
  <Words>763</Words>
  <Application>Microsoft Office PowerPoint</Application>
  <PresentationFormat>全屏显示(4:3)</PresentationFormat>
  <Paragraphs>73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彩虹粗仿宋</vt:lpstr>
      <vt:lpstr>华文楷体</vt:lpstr>
      <vt:lpstr>楷体</vt:lpstr>
      <vt:lpstr>Cambria Math</vt:lpstr>
      <vt:lpstr>Times New Roman</vt:lpstr>
      <vt:lpstr>Wingdings</vt:lpstr>
      <vt:lpstr>建行模版</vt:lpstr>
      <vt:lpstr>第五章 筹资管理</vt:lpstr>
      <vt:lpstr>PowerPoint 演示文稿</vt:lpstr>
      <vt:lpstr>第一节  资本成本</vt:lpstr>
      <vt:lpstr>第一节  资本成本</vt:lpstr>
      <vt:lpstr>第一节  资本成本</vt:lpstr>
      <vt:lpstr>第二节  杠杆效应 </vt:lpstr>
      <vt:lpstr>第二节  杠杆效应 </vt:lpstr>
      <vt:lpstr>第三节  资本结构 </vt:lpstr>
      <vt:lpstr>第三节  资本结构 </vt:lpstr>
      <vt:lpstr>第三节  资本结构 </vt:lpstr>
      <vt:lpstr>本章小结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2005年计财会培训讲义</dc:title>
  <dc:creator>王晓薇</dc:creator>
  <cp:lastModifiedBy>DELL</cp:lastModifiedBy>
  <cp:revision>746</cp:revision>
  <dcterms:created xsi:type="dcterms:W3CDTF">2019-05-14T10:35:00Z</dcterms:created>
  <dcterms:modified xsi:type="dcterms:W3CDTF">2019-05-25T10:03:25Z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2052-11.1.0.8597</vt:lpwstr>
  </property>
</Properties>
</file>