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30"/>
  </p:notesMasterIdLst>
  <p:handoutMasterIdLst>
    <p:handoutMasterId r:id="rId31"/>
  </p:handoutMasterIdLst>
  <p:sldIdLst>
    <p:sldId id="447" r:id="rId2"/>
    <p:sldId id="448" r:id="rId3"/>
    <p:sldId id="449" r:id="rId4"/>
    <p:sldId id="450" r:id="rId5"/>
    <p:sldId id="451" r:id="rId6"/>
    <p:sldId id="452" r:id="rId7"/>
    <p:sldId id="453" r:id="rId8"/>
    <p:sldId id="454" r:id="rId9"/>
    <p:sldId id="455" r:id="rId10"/>
    <p:sldId id="456" r:id="rId11"/>
    <p:sldId id="457" r:id="rId12"/>
    <p:sldId id="458" r:id="rId13"/>
    <p:sldId id="466" r:id="rId14"/>
    <p:sldId id="459" r:id="rId15"/>
    <p:sldId id="460" r:id="rId16"/>
    <p:sldId id="461" r:id="rId17"/>
    <p:sldId id="467" r:id="rId18"/>
    <p:sldId id="463" r:id="rId19"/>
    <p:sldId id="464" r:id="rId20"/>
    <p:sldId id="465" r:id="rId21"/>
    <p:sldId id="468" r:id="rId22"/>
    <p:sldId id="469" r:id="rId23"/>
    <p:sldId id="470" r:id="rId24"/>
    <p:sldId id="471" r:id="rId25"/>
    <p:sldId id="472" r:id="rId26"/>
    <p:sldId id="473" r:id="rId27"/>
    <p:sldId id="474" r:id="rId28"/>
    <p:sldId id="475" r:id="rId2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1pPr>
    <a:lvl2pPr marL="4572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2pPr>
    <a:lvl3pPr marL="9144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3pPr>
    <a:lvl4pPr marL="13716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4pPr>
    <a:lvl5pPr marL="18288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5050"/>
    <a:srgbClr val="33CCFF"/>
    <a:srgbClr val="FF6600"/>
    <a:srgbClr val="FFCC00"/>
    <a:srgbClr val="CC0000"/>
    <a:srgbClr val="FF0000"/>
    <a:srgbClr val="0000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70" autoAdjust="0"/>
    <p:restoredTop sz="94660" autoAdjust="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9F507A11-36A8-43D7-AFB9-38989250E9BF}" type="datetimeFigureOut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C386BE08-2F5B-4E58-B2D8-6B0400770D36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6235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EAE1D60F-0D87-43C2-AA4D-500F7C4E95D5}" type="datetimeFigureOut">
              <a:rPr lang="en-US" altLang="zh-CN"/>
              <a:pPr>
                <a:defRPr/>
              </a:pPr>
              <a:t>10/15/2018</a:t>
            </a:fld>
            <a:endParaRPr lang="en-US" altLang="zh-CN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8D2DB4EB-8151-4781-871F-29EB55976A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44106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211" y="4867275"/>
            <a:ext cx="1994789" cy="199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F3E7-D886-4E5D-B749-B3E44A4A6380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9DC7-0772-4A40-A136-3DCC85127513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1325195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0D521-7DD3-469E-851E-23C5F963B3DA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C9018-8895-4337-AE92-23E78966F21F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1808514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6CDC7-0BBC-4D1E-A363-E85479FC15AD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E8CF9-A2DF-49AC-809D-0521A1532DD6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7570260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B2FFF-7200-406F-80C8-E58E359CED89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2028A-DF8A-4D2B-A4C9-D18199CD2067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312557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2C1D1-5881-4B06-A220-D7DECA66C3C9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B271C-77F9-4E66-A72D-B1A09ADC51FC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90053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24C7A-6172-4C5C-A84E-D16536D5776E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DAABD-A5C6-467E-AA8B-41483292213A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389516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E995-6FDA-4064-9332-B53B18215216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30463-4FDD-4C9D-B97C-567A96743EEF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786358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AD2B1-557D-4867-B29B-6C52F91D1105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20458-8901-47DB-A903-075EB53EC415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9104916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50519-2C64-4B50-A6FC-44DD2B33A8B5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EB283-9DA5-4142-9D74-CDEBEE296E33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0052179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437D9-A96C-4C3F-A576-F4132EFE9167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B9225-9997-4053-934F-6152987B7E23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100232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D1CBF-479D-4E1E-83AC-4F3023010811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9FC28-83DA-4996-AB4E-382899964066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639791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BF5B4-10DC-4E74-9A93-B5D8E413EA3E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B8025-B361-40D8-BAA5-515363C2E7E9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595188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262CC1DE-C097-4F04-BBA8-DE05C55D8A3E}" type="datetime1">
              <a:rPr lang="zh-CN" altLang="en-US"/>
              <a:pPr>
                <a:defRPr/>
              </a:pPr>
              <a:t>2018/10/15</a:t>
            </a:fld>
            <a:endParaRPr lang="zh-CN" altLang="zh-CN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6DC088-5DDB-44C5-A5DD-619B43A55EB8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8" y="627669"/>
            <a:ext cx="304912" cy="304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150435" y="4852215"/>
            <a:ext cx="1993565" cy="1993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transition spd="med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95736" y="2996952"/>
            <a:ext cx="5608712" cy="1752600"/>
          </a:xfrm>
        </p:spPr>
        <p:txBody>
          <a:bodyPr/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营运资金概述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现金管理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应收账款管理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存货管理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流动负债管理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581" name="标题 5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/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第八章 营运资金管理</a:t>
            </a:r>
            <a:endParaRPr lang="en-US" altLang="zh-CN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五、现金收支日常管理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 </a:t>
            </a:r>
            <a:r>
              <a:rPr lang="zh-CN" altLang="zh-CN" sz="2800" b="1" dirty="0" smtClean="0">
                <a:solidFill>
                  <a:schemeClr val="tx2"/>
                </a:solidFill>
              </a:rPr>
              <a:t>（</a:t>
            </a:r>
            <a:r>
              <a:rPr lang="zh-CN" altLang="zh-CN" sz="2800" b="1" dirty="0">
                <a:solidFill>
                  <a:schemeClr val="tx2"/>
                </a:solidFill>
              </a:rPr>
              <a:t>一）现金管理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 </a:t>
            </a:r>
            <a:r>
              <a:rPr lang="zh-CN" altLang="zh-CN" sz="2800" b="1" dirty="0" smtClean="0">
                <a:solidFill>
                  <a:schemeClr val="tx2"/>
                </a:solidFill>
              </a:rPr>
              <a:t>（</a:t>
            </a:r>
            <a:r>
              <a:rPr lang="zh-CN" altLang="zh-CN" sz="2800" b="1" dirty="0">
                <a:solidFill>
                  <a:schemeClr val="tx2"/>
                </a:solidFill>
              </a:rPr>
              <a:t>二）收款管理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chemeClr val="tx2"/>
                </a:solidFill>
              </a:rPr>
              <a:t> </a:t>
            </a:r>
            <a:r>
              <a:rPr lang="zh-CN" altLang="zh-CN" sz="2800" b="1" dirty="0" smtClean="0">
                <a:solidFill>
                  <a:schemeClr val="tx2"/>
                </a:solidFill>
              </a:rPr>
              <a:t>（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三</a:t>
            </a:r>
            <a:r>
              <a:rPr lang="zh-CN" altLang="zh-CN" sz="2800" b="1" dirty="0" smtClean="0">
                <a:solidFill>
                  <a:schemeClr val="tx2"/>
                </a:solidFill>
              </a:rPr>
              <a:t>）付款</a:t>
            </a:r>
            <a:r>
              <a:rPr lang="zh-CN" altLang="zh-CN" sz="2800" b="1" dirty="0">
                <a:solidFill>
                  <a:schemeClr val="tx2"/>
                </a:solidFill>
              </a:rPr>
              <a:t>管理</a:t>
            </a:r>
            <a:r>
              <a:rPr lang="en-US" altLang="zh-CN" sz="2800" b="1" dirty="0">
                <a:solidFill>
                  <a:schemeClr val="tx2"/>
                </a:solidFill>
              </a:rPr>
              <a:t> 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10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822887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0655" y="116632"/>
            <a:ext cx="7772400" cy="1143000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第三节 应收账款管理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一、应收账款的功能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（一）增加</a:t>
            </a:r>
            <a:r>
              <a:rPr lang="zh-CN" altLang="zh-CN" sz="2800" dirty="0" smtClean="0">
                <a:solidFill>
                  <a:schemeClr val="tx2"/>
                </a:solidFill>
              </a:rPr>
              <a:t>销售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（二）减少存货</a:t>
            </a:r>
          </a:p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二、应收账款的成本</a:t>
            </a:r>
            <a:r>
              <a:rPr lang="en-US" altLang="zh-CN" sz="2800" b="1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</a:t>
            </a:r>
            <a:r>
              <a:rPr lang="zh-CN" altLang="zh-CN" sz="2800" dirty="0">
                <a:solidFill>
                  <a:schemeClr val="tx2"/>
                </a:solidFill>
              </a:rPr>
              <a:t>机会成本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=</a:t>
            </a:r>
            <a:r>
              <a:rPr lang="zh-CN" altLang="zh-CN" sz="2800" dirty="0">
                <a:solidFill>
                  <a:schemeClr val="tx2"/>
                </a:solidFill>
              </a:rPr>
              <a:t>日销售额</a:t>
            </a:r>
            <a:r>
              <a:rPr lang="en-US" altLang="zh-CN" sz="2800" dirty="0">
                <a:solidFill>
                  <a:schemeClr val="tx2"/>
                </a:solidFill>
              </a:rPr>
              <a:t>×</a:t>
            </a:r>
            <a:r>
              <a:rPr lang="zh-CN" altLang="zh-CN" sz="2800" dirty="0">
                <a:solidFill>
                  <a:schemeClr val="tx2"/>
                </a:solidFill>
              </a:rPr>
              <a:t>平均收现期</a:t>
            </a:r>
            <a:r>
              <a:rPr lang="en-US" altLang="zh-CN" sz="2800" dirty="0">
                <a:solidFill>
                  <a:schemeClr val="tx2"/>
                </a:solidFill>
              </a:rPr>
              <a:t>×</a:t>
            </a:r>
            <a:r>
              <a:rPr lang="zh-CN" altLang="zh-CN" sz="2800" dirty="0">
                <a:solidFill>
                  <a:schemeClr val="tx2"/>
                </a:solidFill>
              </a:rPr>
              <a:t>变动成本率</a:t>
            </a:r>
            <a:r>
              <a:rPr lang="en-US" altLang="zh-CN" sz="2800" dirty="0">
                <a:solidFill>
                  <a:schemeClr val="tx2"/>
                </a:solidFill>
              </a:rPr>
              <a:t>×</a:t>
            </a:r>
            <a:r>
              <a:rPr lang="zh-CN" altLang="zh-CN" sz="2800" dirty="0">
                <a:solidFill>
                  <a:schemeClr val="tx2"/>
                </a:solidFill>
              </a:rPr>
              <a:t>资本成本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2.</a:t>
            </a:r>
            <a:r>
              <a:rPr lang="zh-CN" altLang="zh-CN" sz="2800" dirty="0">
                <a:solidFill>
                  <a:schemeClr val="tx2"/>
                </a:solidFill>
              </a:rPr>
              <a:t>管理</a:t>
            </a:r>
            <a:r>
              <a:rPr lang="zh-CN" altLang="zh-CN" sz="2800" dirty="0" smtClean="0">
                <a:solidFill>
                  <a:schemeClr val="tx2"/>
                </a:solidFill>
              </a:rPr>
              <a:t>成本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3.</a:t>
            </a:r>
            <a:r>
              <a:rPr lang="zh-CN" altLang="zh-CN" sz="2800" dirty="0">
                <a:solidFill>
                  <a:schemeClr val="tx2"/>
                </a:solidFill>
              </a:rPr>
              <a:t>坏账成本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9897730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676456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三、信用政策的确定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（一）信用</a:t>
            </a:r>
            <a:r>
              <a:rPr lang="zh-CN" altLang="zh-CN" sz="2800" dirty="0" smtClean="0">
                <a:solidFill>
                  <a:schemeClr val="tx2"/>
                </a:solidFill>
              </a:rPr>
              <a:t>标准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、含义：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是指客户获取企业的商业信用所应具备的最低条件，通常以预期的坏账损失率表示。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、影响因素：</a:t>
            </a: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同行、自身、客户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、信用评估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990000"/>
                </a:solidFill>
                <a:ea typeface="楷体_GB2312" pitchFamily="49" charset="-122"/>
              </a:rPr>
              <a:t>“</a:t>
            </a: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5C</a:t>
            </a:r>
            <a:r>
              <a:rPr lang="en-US" altLang="zh-CN" sz="2800" b="1" dirty="0">
                <a:solidFill>
                  <a:srgbClr val="990000"/>
                </a:solidFill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系统评估法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客户信用品质（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Character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偿付能力（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Capacity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）、资本（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Capital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）、 抵押品（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Collateral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）、条件（</a:t>
            </a:r>
            <a:r>
              <a:rPr lang="en-US" altLang="zh-CN" sz="2800" dirty="0">
                <a:latin typeface="楷体_GB2312" pitchFamily="49" charset="-122"/>
                <a:ea typeface="楷体_GB2312" pitchFamily="49" charset="-122"/>
              </a:rPr>
              <a:t>Conditions 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）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          </a:t>
            </a:r>
          </a:p>
          <a:p>
            <a:pPr marL="0" indent="0">
              <a:buNone/>
            </a:pPr>
            <a:endParaRPr lang="zh-CN" altLang="zh-CN" sz="28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12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6709234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568952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（二）信用条件</a:t>
            </a:r>
            <a:endParaRPr lang="en-US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kern="1200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kern="12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、含义</a:t>
            </a:r>
          </a:p>
          <a:p>
            <a:pPr lvl="0" eaLnBrk="1" hangingPunct="1">
              <a:buClr>
                <a:srgbClr val="DC5900"/>
              </a:buClr>
              <a:buSzPct val="75000"/>
              <a:buNone/>
            </a:pPr>
            <a:r>
              <a:rPr lang="zh-CN" altLang="en-US" sz="2800" kern="1200" dirty="0">
                <a:solidFill>
                  <a:srgbClr val="007A77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kern="1200" dirty="0" smtClean="0">
                <a:solidFill>
                  <a:srgbClr val="007A77"/>
                </a:solidFill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800" kern="1200" dirty="0">
                <a:solidFill>
                  <a:srgbClr val="007A77"/>
                </a:solidFill>
                <a:latin typeface="楷体_GB2312" pitchFamily="49" charset="-122"/>
                <a:ea typeface="楷体_GB2312" pitchFamily="49" charset="-122"/>
              </a:rPr>
              <a:t>指企业接受客户信用定单所提出的付款条件</a:t>
            </a:r>
            <a:r>
              <a:rPr lang="zh-CN" altLang="en-US" sz="2800" kern="1200" dirty="0" smtClean="0">
                <a:solidFill>
                  <a:srgbClr val="007A77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800" kern="1200" dirty="0">
              <a:solidFill>
                <a:srgbClr val="007A77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rgbClr val="DC5900"/>
              </a:buClr>
              <a:buSzPct val="75000"/>
              <a:buNone/>
            </a:pPr>
            <a:r>
              <a:rPr lang="en-US" altLang="zh-CN" sz="2800" b="1" kern="12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kern="12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、具体内容</a:t>
            </a:r>
          </a:p>
          <a:p>
            <a:pPr lvl="0" eaLnBrk="1" hangingPunct="1"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2800" b="1" kern="12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信用</a:t>
            </a:r>
            <a:r>
              <a:rPr lang="zh-CN" altLang="en-US" sz="2800" b="1" kern="1200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期限</a:t>
            </a:r>
            <a:endParaRPr lang="zh-CN" altLang="en-US" sz="2800" kern="1200" dirty="0">
              <a:solidFill>
                <a:srgbClr val="007A77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2800" b="1" kern="12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折扣</a:t>
            </a:r>
            <a:r>
              <a:rPr lang="zh-CN" altLang="en-US" sz="2800" b="1" kern="1200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期限</a:t>
            </a:r>
            <a:endParaRPr lang="zh-CN" altLang="en-US" sz="2800" kern="1200" dirty="0">
              <a:solidFill>
                <a:srgbClr val="007A77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rgbClr val="DC5900"/>
              </a:buClr>
              <a:buSzPct val="75000"/>
              <a:buFont typeface="Wingdings" panose="05000000000000000000" pitchFamily="2" charset="2"/>
              <a:buChar char="v"/>
            </a:pPr>
            <a:r>
              <a:rPr lang="zh-CN" altLang="en-US" sz="2800" b="1" kern="1200" dirty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现金</a:t>
            </a:r>
            <a:r>
              <a:rPr lang="zh-CN" altLang="en-US" sz="2800" b="1" kern="1200" dirty="0" smtClean="0">
                <a:solidFill>
                  <a:srgbClr val="003399"/>
                </a:solidFill>
                <a:latin typeface="楷体_GB2312" pitchFamily="49" charset="-122"/>
                <a:ea typeface="楷体_GB2312" pitchFamily="49" charset="-122"/>
              </a:rPr>
              <a:t>折扣</a:t>
            </a:r>
            <a:endParaRPr lang="en-US" altLang="zh-CN" sz="2800" kern="1200" dirty="0" smtClean="0">
              <a:solidFill>
                <a:srgbClr val="007A77"/>
              </a:solidFill>
              <a:latin typeface="Arial"/>
            </a:endParaRPr>
          </a:p>
          <a:p>
            <a:pPr marL="0" lvl="0" indent="0">
              <a:buNone/>
            </a:pPr>
            <a:r>
              <a:rPr lang="zh-CN" altLang="en-US" sz="2800" dirty="0">
                <a:solidFill>
                  <a:srgbClr val="000000"/>
                </a:solidFill>
              </a:rPr>
              <a:t>（三）收账政策</a:t>
            </a:r>
          </a:p>
          <a:p>
            <a:pPr marL="0" lvl="0" indent="0">
              <a:buNone/>
            </a:pPr>
            <a:r>
              <a:rPr lang="en-US" altLang="zh-CN" sz="2800" dirty="0">
                <a:solidFill>
                  <a:srgbClr val="000000"/>
                </a:solidFill>
              </a:rPr>
              <a:t>1</a:t>
            </a:r>
            <a:r>
              <a:rPr lang="zh-CN" altLang="en-US" sz="2800" dirty="0">
                <a:solidFill>
                  <a:srgbClr val="000000"/>
                </a:solidFill>
              </a:rPr>
              <a:t>．最优收账政策的制定</a:t>
            </a:r>
          </a:p>
          <a:p>
            <a:pPr marL="0" lvl="0" indent="0">
              <a:buNone/>
            </a:pPr>
            <a:r>
              <a:rPr lang="en-US" altLang="zh-CN" sz="2800" dirty="0">
                <a:solidFill>
                  <a:srgbClr val="000000"/>
                </a:solidFill>
              </a:rPr>
              <a:t>2</a:t>
            </a:r>
            <a:r>
              <a:rPr lang="zh-CN" altLang="en-US" sz="2800" dirty="0">
                <a:solidFill>
                  <a:srgbClr val="000000"/>
                </a:solidFill>
              </a:rPr>
              <a:t>．收账程序</a:t>
            </a:r>
          </a:p>
          <a:p>
            <a:pPr marL="0" lvl="0" indent="0">
              <a:buNone/>
            </a:pPr>
            <a:r>
              <a:rPr lang="en-US" altLang="zh-CN" sz="2800" dirty="0">
                <a:solidFill>
                  <a:srgbClr val="000000"/>
                </a:solidFill>
              </a:rPr>
              <a:t>3</a:t>
            </a:r>
            <a:r>
              <a:rPr lang="zh-CN" altLang="en-US" sz="2800" dirty="0">
                <a:solidFill>
                  <a:srgbClr val="000000"/>
                </a:solidFill>
              </a:rPr>
              <a:t>．收账策略</a:t>
            </a:r>
          </a:p>
          <a:p>
            <a:pPr marL="0" lvl="0" indent="0" eaLnBrk="1" hangingPunct="1">
              <a:buClr>
                <a:srgbClr val="DC5900"/>
              </a:buClr>
              <a:buSzPct val="75000"/>
              <a:buNone/>
            </a:pPr>
            <a:endParaRPr lang="zh-CN" altLang="en-US" sz="2800" kern="1200" dirty="0" smtClean="0">
              <a:solidFill>
                <a:srgbClr val="007A77"/>
              </a:solidFill>
              <a:latin typeface="Arial"/>
            </a:endParaRPr>
          </a:p>
          <a:p>
            <a:pPr marL="0" indent="0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7274826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1382" y="1484784"/>
            <a:ext cx="8355113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四、信用条件的综合决策</a:t>
            </a: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计算公式</a:t>
            </a:r>
            <a:r>
              <a:rPr lang="zh-CN" altLang="zh-CN" sz="2800" dirty="0" smtClean="0">
                <a:solidFill>
                  <a:schemeClr val="tx2"/>
                </a:solidFill>
              </a:rPr>
              <a:t>：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信用</a:t>
            </a:r>
            <a:r>
              <a:rPr lang="zh-CN" altLang="zh-CN" sz="2800" dirty="0">
                <a:solidFill>
                  <a:schemeClr val="tx2"/>
                </a:solidFill>
              </a:rPr>
              <a:t>成本前的收益</a:t>
            </a:r>
            <a:r>
              <a:rPr lang="en-US" altLang="zh-CN" sz="2800" dirty="0">
                <a:solidFill>
                  <a:schemeClr val="tx2"/>
                </a:solidFill>
              </a:rPr>
              <a:t>=</a:t>
            </a:r>
            <a:r>
              <a:rPr lang="zh-CN" altLang="zh-CN" sz="2800" dirty="0">
                <a:solidFill>
                  <a:schemeClr val="tx2"/>
                </a:solidFill>
              </a:rPr>
              <a:t>赊销净额</a:t>
            </a:r>
            <a:r>
              <a:rPr lang="en-US" altLang="zh-CN" sz="2800" dirty="0">
                <a:solidFill>
                  <a:schemeClr val="tx2"/>
                </a:solidFill>
              </a:rPr>
              <a:t>-</a:t>
            </a:r>
            <a:r>
              <a:rPr lang="zh-CN" altLang="zh-CN" sz="2800" dirty="0">
                <a:solidFill>
                  <a:schemeClr val="tx2"/>
                </a:solidFill>
              </a:rPr>
              <a:t>变动</a:t>
            </a:r>
            <a:r>
              <a:rPr lang="zh-CN" altLang="zh-CN" sz="2800" dirty="0" smtClean="0">
                <a:solidFill>
                  <a:schemeClr val="tx2"/>
                </a:solidFill>
              </a:rPr>
              <a:t>成本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                                  -</a:t>
            </a:r>
            <a:r>
              <a:rPr lang="zh-CN" altLang="zh-CN" sz="2800" dirty="0">
                <a:solidFill>
                  <a:schemeClr val="tx2"/>
                </a:solidFill>
              </a:rPr>
              <a:t>有变化</a:t>
            </a:r>
            <a:r>
              <a:rPr lang="zh-CN" altLang="zh-CN" sz="2800" dirty="0" smtClean="0">
                <a:solidFill>
                  <a:schemeClr val="tx2"/>
                </a:solidFill>
              </a:rPr>
              <a:t>的固定</a:t>
            </a:r>
            <a:r>
              <a:rPr lang="zh-CN" altLang="zh-CN" sz="2800" dirty="0">
                <a:solidFill>
                  <a:schemeClr val="tx2"/>
                </a:solidFill>
              </a:rPr>
              <a:t>成本</a:t>
            </a:r>
            <a:r>
              <a:rPr lang="en-US" altLang="zh-CN" sz="2800" dirty="0">
                <a:solidFill>
                  <a:schemeClr val="tx2"/>
                </a:solidFill>
              </a:rPr>
              <a:t/>
            </a:r>
            <a:br>
              <a:rPr lang="en-US" altLang="zh-CN" sz="2800" dirty="0">
                <a:solidFill>
                  <a:schemeClr val="tx2"/>
                </a:solidFill>
              </a:rPr>
            </a:br>
            <a:r>
              <a:rPr lang="zh-CN" altLang="zh-CN" sz="2800" dirty="0" smtClean="0">
                <a:solidFill>
                  <a:schemeClr val="tx2"/>
                </a:solidFill>
              </a:rPr>
              <a:t>信用</a:t>
            </a:r>
            <a:r>
              <a:rPr lang="zh-CN" altLang="zh-CN" sz="2800" dirty="0">
                <a:solidFill>
                  <a:schemeClr val="tx2"/>
                </a:solidFill>
              </a:rPr>
              <a:t>成本</a:t>
            </a:r>
            <a:r>
              <a:rPr lang="en-US" altLang="zh-CN" sz="2800" dirty="0">
                <a:solidFill>
                  <a:schemeClr val="tx2"/>
                </a:solidFill>
              </a:rPr>
              <a:t>=</a:t>
            </a:r>
            <a:r>
              <a:rPr lang="zh-CN" altLang="zh-CN" sz="2800" dirty="0">
                <a:solidFill>
                  <a:schemeClr val="tx2"/>
                </a:solidFill>
              </a:rPr>
              <a:t>应收账款的机会成本</a:t>
            </a:r>
            <a:r>
              <a:rPr lang="en-US" altLang="zh-CN" sz="2800" dirty="0">
                <a:solidFill>
                  <a:schemeClr val="tx2"/>
                </a:solidFill>
              </a:rPr>
              <a:t>+</a:t>
            </a:r>
            <a:r>
              <a:rPr lang="zh-CN" altLang="zh-CN" sz="2800" dirty="0">
                <a:solidFill>
                  <a:schemeClr val="tx2"/>
                </a:solidFill>
              </a:rPr>
              <a:t>管理成本</a:t>
            </a:r>
            <a:r>
              <a:rPr lang="en-US" altLang="zh-CN" sz="2800" dirty="0">
                <a:solidFill>
                  <a:schemeClr val="tx2"/>
                </a:solidFill>
              </a:rPr>
              <a:t>+</a:t>
            </a:r>
            <a:r>
              <a:rPr lang="zh-CN" altLang="zh-CN" sz="2800" dirty="0">
                <a:solidFill>
                  <a:schemeClr val="tx2"/>
                </a:solidFill>
              </a:rPr>
              <a:t>坏账成本</a:t>
            </a: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信用成本后收益</a:t>
            </a:r>
            <a:r>
              <a:rPr lang="en-US" altLang="zh-CN" sz="2800" dirty="0">
                <a:solidFill>
                  <a:schemeClr val="tx2"/>
                </a:solidFill>
              </a:rPr>
              <a:t>=</a:t>
            </a:r>
            <a:r>
              <a:rPr lang="zh-CN" altLang="zh-CN" sz="2800" dirty="0">
                <a:solidFill>
                  <a:schemeClr val="tx2"/>
                </a:solidFill>
              </a:rPr>
              <a:t>信用成本前的收益</a:t>
            </a:r>
            <a:r>
              <a:rPr lang="en-US" altLang="zh-CN" sz="2800" dirty="0">
                <a:solidFill>
                  <a:schemeClr val="tx2"/>
                </a:solidFill>
              </a:rPr>
              <a:t>-</a:t>
            </a:r>
            <a:r>
              <a:rPr lang="zh-CN" altLang="zh-CN" sz="2800" dirty="0">
                <a:solidFill>
                  <a:schemeClr val="tx2"/>
                </a:solidFill>
              </a:rPr>
              <a:t>信用成本</a:t>
            </a:r>
            <a:r>
              <a:rPr lang="en-US" altLang="zh-CN" sz="2800" dirty="0">
                <a:solidFill>
                  <a:schemeClr val="tx2"/>
                </a:solidFill>
              </a:rPr>
              <a:t/>
            </a:r>
            <a:br>
              <a:rPr lang="en-US" altLang="zh-CN" sz="2800" dirty="0">
                <a:solidFill>
                  <a:schemeClr val="tx2"/>
                </a:solidFill>
              </a:rPr>
            </a:br>
            <a:r>
              <a:rPr lang="zh-CN" altLang="zh-CN" sz="2800" dirty="0" smtClean="0">
                <a:solidFill>
                  <a:schemeClr val="tx2"/>
                </a:solidFill>
              </a:rPr>
              <a:t>决策</a:t>
            </a:r>
            <a:r>
              <a:rPr lang="zh-CN" altLang="zh-CN" sz="2800" dirty="0">
                <a:solidFill>
                  <a:schemeClr val="tx2"/>
                </a:solidFill>
              </a:rPr>
              <a:t>原则</a:t>
            </a:r>
            <a:r>
              <a:rPr lang="zh-CN" altLang="zh-CN" sz="2800" dirty="0" smtClean="0">
                <a:solidFill>
                  <a:schemeClr val="tx2"/>
                </a:solidFill>
              </a:rPr>
              <a:t>：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选择</a:t>
            </a:r>
            <a:r>
              <a:rPr lang="zh-CN" altLang="zh-CN" sz="2800" dirty="0">
                <a:solidFill>
                  <a:schemeClr val="tx2"/>
                </a:solidFill>
              </a:rPr>
              <a:t>信用成本后收益最大的方案。</a:t>
            </a:r>
          </a:p>
          <a:p>
            <a:pPr marL="0" indent="0">
              <a:buNone/>
            </a:pP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14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3359859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五、应收账款的监控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（一）应收账款周转天数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（二）账龄分析表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  (</a:t>
            </a:r>
            <a:r>
              <a:rPr lang="zh-CN" altLang="en-US" sz="2800" dirty="0">
                <a:solidFill>
                  <a:schemeClr val="tx2"/>
                </a:solidFill>
              </a:rPr>
              <a:t>三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应收账款账户余额的模式 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（四）</a:t>
            </a:r>
            <a:r>
              <a:rPr lang="en-US" altLang="zh-CN" sz="2800" dirty="0">
                <a:solidFill>
                  <a:schemeClr val="tx2"/>
                </a:solidFill>
              </a:rPr>
              <a:t>ABC</a:t>
            </a:r>
            <a:r>
              <a:rPr lang="zh-CN" altLang="en-US" sz="2800" dirty="0">
                <a:solidFill>
                  <a:schemeClr val="tx2"/>
                </a:solidFill>
              </a:rPr>
              <a:t>分析法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15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7100711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28406"/>
            <a:ext cx="7772400" cy="1143000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第四节 存货管理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一、存货的功能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一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保证生产正常进行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二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有利于销售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三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便于维持均衡生产，降低产品成本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四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降低存货取得成本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五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防止意外事件的发生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二、存货的成本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（一）取得</a:t>
            </a:r>
            <a:r>
              <a:rPr lang="zh-CN" altLang="en-US" sz="2800" dirty="0" smtClean="0">
                <a:solidFill>
                  <a:schemeClr val="tx2"/>
                </a:solidFill>
              </a:rPr>
              <a:t>成本  </a:t>
            </a:r>
            <a:r>
              <a:rPr lang="en-US" altLang="zh-CN" sz="2800" b="1" dirty="0" err="1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TCa</a:t>
            </a:r>
            <a:endParaRPr lang="en-US" altLang="zh-CN" sz="2800" b="1" dirty="0">
              <a:solidFill>
                <a:srgbClr val="660066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indent="0">
              <a:buNone/>
            </a:pPr>
            <a:r>
              <a:rPr lang="en-US" altLang="zh-CN" sz="2800" b="1" dirty="0" smtClean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、订货成本（进货费用）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订货</a:t>
            </a: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成本</a:t>
            </a: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=</a:t>
            </a:r>
            <a:r>
              <a:rPr lang="en-US" altLang="zh-CN" sz="2800" b="1" dirty="0" smtClean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F1+D/Q×K</a:t>
            </a:r>
            <a:endParaRPr lang="zh-CN" altLang="zh-CN" sz="2800" dirty="0">
              <a:solidFill>
                <a:schemeClr val="tx2"/>
              </a:solidFill>
            </a:endParaRP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16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7250525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7772400" cy="41148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、购置成本（进价成本、采购成本）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购置成本</a:t>
            </a: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=D×U</a:t>
            </a: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（单价）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800" b="1" dirty="0" err="1" smtClean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TCa</a:t>
            </a:r>
            <a:r>
              <a:rPr lang="en-US" altLang="zh-CN" sz="2800" b="1" dirty="0" smtClean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=F1+D/Q×K+D×U</a:t>
            </a:r>
            <a:endParaRPr lang="en-US" altLang="zh-CN" sz="2800" b="1" dirty="0">
              <a:solidFill>
                <a:srgbClr val="99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（二）储存成本</a:t>
            </a:r>
            <a:r>
              <a:rPr lang="en-US" altLang="zh-CN" sz="2800" b="1" dirty="0" err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TCc</a:t>
            </a:r>
            <a:endParaRPr lang="en-US" altLang="zh-CN" sz="2800" b="1" dirty="0">
              <a:solidFill>
                <a:srgbClr val="660066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、固定储存成本</a:t>
            </a:r>
            <a:r>
              <a:rPr lang="en-US" altLang="zh-CN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F2</a:t>
            </a: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与储存数量无关</a:t>
            </a: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、变动储存成本：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与储存数量相关 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 b="1" dirty="0" err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TCc</a:t>
            </a: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=F2+Q/2×Kc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（三）缺货成本</a:t>
            </a:r>
            <a:r>
              <a:rPr lang="en-US" altLang="zh-CN" sz="28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TCs</a:t>
            </a: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总成本：</a:t>
            </a: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TC=</a:t>
            </a:r>
            <a:r>
              <a:rPr lang="en-US" altLang="zh-CN" sz="2800" b="1" dirty="0" err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TCa+TCc+TCs</a:t>
            </a: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pPr>
              <a:buNone/>
            </a:pP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       =F1+D/Q×K+D×U+F2+Q/2×Kc+TCs</a:t>
            </a:r>
            <a:r>
              <a:rPr lang="en-US" altLang="zh-CN" sz="2800" b="1" dirty="0">
                <a:solidFill>
                  <a:srgbClr val="990000"/>
                </a:solidFill>
              </a:rPr>
              <a:t>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17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8186674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三、存货决策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（一）经济订货量基本</a:t>
            </a:r>
            <a:r>
              <a:rPr lang="zh-CN" altLang="zh-CN" sz="2800" b="1" dirty="0" smtClean="0">
                <a:solidFill>
                  <a:schemeClr val="tx2"/>
                </a:solidFill>
              </a:rPr>
              <a:t>模型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>
              <a:buClr>
                <a:schemeClr val="tx1"/>
              </a:buClr>
              <a:buNone/>
            </a:pP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、经济批量：是指能够使一定时期存货总成本达到最低点的进货批量。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zh-CN" altLang="en-US" sz="28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8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、基本模型的</a:t>
            </a:r>
            <a:r>
              <a:rPr lang="zh-CN" altLang="en-US" sz="2800" b="1" dirty="0" smtClean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假设</a:t>
            </a:r>
            <a:endParaRPr lang="en-US" altLang="zh-CN" sz="2800" b="1" dirty="0" smtClean="0">
              <a:solidFill>
                <a:schemeClr val="accent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514350" indent="-514350">
              <a:buClr>
                <a:schemeClr val="tx1"/>
              </a:buClr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存货</a:t>
            </a:r>
            <a:r>
              <a:rPr lang="zh-CN" altLang="zh-CN" sz="2800" dirty="0">
                <a:solidFill>
                  <a:schemeClr val="tx2"/>
                </a:solidFill>
              </a:rPr>
              <a:t>总需求量是已知常数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514350" indent="-514350">
              <a:buClr>
                <a:schemeClr val="tx1"/>
              </a:buClr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订货</a:t>
            </a:r>
            <a:r>
              <a:rPr lang="zh-CN" altLang="zh-CN" sz="2800" dirty="0">
                <a:solidFill>
                  <a:schemeClr val="tx2"/>
                </a:solidFill>
              </a:rPr>
              <a:t>提前期是常数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514350" indent="-514350">
              <a:buClr>
                <a:schemeClr val="tx1"/>
              </a:buClr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货物</a:t>
            </a:r>
            <a:r>
              <a:rPr lang="zh-CN" altLang="zh-CN" sz="2800" dirty="0">
                <a:solidFill>
                  <a:schemeClr val="tx2"/>
                </a:solidFill>
              </a:rPr>
              <a:t>是一次性入库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514350" indent="-514350">
              <a:buClr>
                <a:schemeClr val="tx1"/>
              </a:buClr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单位</a:t>
            </a:r>
            <a:r>
              <a:rPr lang="zh-CN" altLang="zh-CN" sz="2800" dirty="0">
                <a:solidFill>
                  <a:schemeClr val="tx2"/>
                </a:solidFill>
              </a:rPr>
              <a:t>货物成本为常数，无批量折扣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514350" indent="-514350">
              <a:buClr>
                <a:schemeClr val="tx1"/>
              </a:buClr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库存</a:t>
            </a:r>
            <a:r>
              <a:rPr lang="zh-CN" altLang="zh-CN" sz="2800" dirty="0">
                <a:solidFill>
                  <a:schemeClr val="tx2"/>
                </a:solidFill>
              </a:rPr>
              <a:t>持有成本与库存水平呈线性关系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514350" indent="-514350">
              <a:buClr>
                <a:schemeClr val="tx1"/>
              </a:buClr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货物</a:t>
            </a:r>
            <a:r>
              <a:rPr lang="zh-CN" altLang="zh-CN" sz="2800" dirty="0">
                <a:solidFill>
                  <a:schemeClr val="tx2"/>
                </a:solidFill>
              </a:rPr>
              <a:t>是一种独立需求的物品，不受其他货物影响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514350" indent="-514350">
              <a:buClr>
                <a:schemeClr val="tx1"/>
              </a:buClr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不</a:t>
            </a:r>
            <a:r>
              <a:rPr lang="zh-CN" altLang="zh-CN" sz="2800" dirty="0">
                <a:solidFill>
                  <a:schemeClr val="tx2"/>
                </a:solidFill>
              </a:rPr>
              <a:t>允许缺货，即无缺货成本，</a:t>
            </a:r>
            <a:r>
              <a:rPr lang="en-US" altLang="zh-CN" sz="2800" dirty="0">
                <a:solidFill>
                  <a:schemeClr val="tx2"/>
                </a:solidFill>
              </a:rPr>
              <a:t>TC</a:t>
            </a:r>
            <a:r>
              <a:rPr lang="en-US" altLang="zh-CN" sz="2800" baseline="-25000" dirty="0">
                <a:solidFill>
                  <a:schemeClr val="tx2"/>
                </a:solidFill>
              </a:rPr>
              <a:t>S</a:t>
            </a:r>
            <a:r>
              <a:rPr lang="zh-CN" altLang="zh-CN" sz="2800" dirty="0">
                <a:solidFill>
                  <a:schemeClr val="tx2"/>
                </a:solidFill>
              </a:rPr>
              <a:t>为零。</a:t>
            </a:r>
          </a:p>
          <a:p>
            <a:pPr marL="0" indent="0">
              <a:buClr>
                <a:schemeClr val="tx1"/>
              </a:buClr>
              <a:buNone/>
            </a:pPr>
            <a:endParaRPr lang="zh-CN" altLang="en-US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18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9390415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07059"/>
            <a:ext cx="8208912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立了上述假设后，存货总成本的公式可以简化为：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19</a:t>
            </a:fld>
            <a:endParaRPr lang="zh-CN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76247"/>
            <a:ext cx="3024336" cy="5670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795" y="2179981"/>
            <a:ext cx="7463850" cy="8438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795" y="2755748"/>
            <a:ext cx="6829859" cy="10282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248" y="3676475"/>
            <a:ext cx="6970952" cy="104944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4862" y="4463538"/>
            <a:ext cx="7858815" cy="11831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779" y="5468635"/>
            <a:ext cx="6698065" cy="100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9560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学习目标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748464" cy="4114800"/>
          </a:xfrm>
        </p:spPr>
        <p:txBody>
          <a:bodyPr/>
          <a:lstStyle/>
          <a:p>
            <a:r>
              <a:rPr lang="zh-CN" altLang="zh-CN" sz="2800" dirty="0">
                <a:solidFill>
                  <a:schemeClr val="tx2"/>
                </a:solidFill>
              </a:rPr>
              <a:t>理解营运资金的含义、特点，掌握营运资金周转期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r>
              <a:rPr lang="zh-CN" altLang="zh-CN" sz="2800" dirty="0" smtClean="0">
                <a:solidFill>
                  <a:schemeClr val="tx2"/>
                </a:solidFill>
              </a:rPr>
              <a:t>掌握</a:t>
            </a:r>
            <a:r>
              <a:rPr lang="zh-CN" altLang="zh-CN" sz="2800" dirty="0">
                <a:solidFill>
                  <a:schemeClr val="tx2"/>
                </a:solidFill>
              </a:rPr>
              <a:t>现金管理的持有动机、最佳现金持有量的确定，结合实际做好现金管理的日常控制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r>
              <a:rPr lang="zh-CN" altLang="zh-CN" sz="2800" dirty="0" smtClean="0">
                <a:solidFill>
                  <a:schemeClr val="tx2"/>
                </a:solidFill>
              </a:rPr>
              <a:t>掌握</a:t>
            </a:r>
            <a:r>
              <a:rPr lang="zh-CN" altLang="zh-CN" sz="2800" dirty="0">
                <a:solidFill>
                  <a:schemeClr val="tx2"/>
                </a:solidFill>
              </a:rPr>
              <a:t>应收账款的信用政策，制定合理的收账政策，加强应收账款的管理，减少坏账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r>
              <a:rPr lang="zh-CN" altLang="zh-CN" sz="2800" dirty="0" smtClean="0">
                <a:solidFill>
                  <a:schemeClr val="tx2"/>
                </a:solidFill>
              </a:rPr>
              <a:t>掌握</a:t>
            </a:r>
            <a:r>
              <a:rPr lang="zh-CN" altLang="zh-CN" sz="2800" dirty="0">
                <a:solidFill>
                  <a:schemeClr val="tx2"/>
                </a:solidFill>
              </a:rPr>
              <a:t>持有存货的成本，订货批量和订货时间的决策，合理制定存货订货标准，加强存货管理</a:t>
            </a:r>
            <a:r>
              <a:rPr lang="zh-CN" altLang="zh-CN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r>
              <a:rPr lang="zh-CN" altLang="zh-CN" sz="2800" dirty="0" smtClean="0">
                <a:solidFill>
                  <a:schemeClr val="tx2"/>
                </a:solidFill>
              </a:rPr>
              <a:t>掌握短期</a:t>
            </a:r>
            <a:r>
              <a:rPr lang="zh-CN" altLang="zh-CN" sz="2800" dirty="0">
                <a:solidFill>
                  <a:schemeClr val="tx2"/>
                </a:solidFill>
              </a:rPr>
              <a:t>借款、应付账款等流动负债项目的管理。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8798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（二）基本模型的扩展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</a:t>
            </a:r>
            <a:r>
              <a:rPr lang="zh-CN" altLang="zh-CN" sz="2800" dirty="0">
                <a:solidFill>
                  <a:schemeClr val="tx2"/>
                </a:solidFill>
              </a:rPr>
              <a:t>．再订货点</a:t>
            </a: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在提前订货的情况下，企业再次发出订货单时，尚有存货的库存量，称为再订货点，用</a:t>
            </a:r>
            <a:r>
              <a:rPr lang="en-US" altLang="zh-CN" sz="2800" dirty="0">
                <a:solidFill>
                  <a:schemeClr val="tx2"/>
                </a:solidFill>
              </a:rPr>
              <a:t>R</a:t>
            </a:r>
            <a:r>
              <a:rPr lang="zh-CN" altLang="zh-CN" sz="2800" dirty="0">
                <a:solidFill>
                  <a:schemeClr val="tx2"/>
                </a:solidFill>
              </a:rPr>
              <a:t>表示。它的数量等于交货时间（</a:t>
            </a:r>
            <a:r>
              <a:rPr lang="en-US" altLang="zh-CN" sz="2800" dirty="0">
                <a:solidFill>
                  <a:schemeClr val="tx2"/>
                </a:solidFill>
              </a:rPr>
              <a:t>L</a:t>
            </a:r>
            <a:r>
              <a:rPr lang="zh-CN" altLang="zh-CN" sz="2800" dirty="0">
                <a:solidFill>
                  <a:schemeClr val="tx2"/>
                </a:solidFill>
              </a:rPr>
              <a:t>）和每日平均需用量（</a:t>
            </a:r>
            <a:r>
              <a:rPr lang="en-US" altLang="zh-CN" sz="2800" dirty="0">
                <a:solidFill>
                  <a:schemeClr val="tx2"/>
                </a:solidFill>
              </a:rPr>
              <a:t>d</a:t>
            </a:r>
            <a:r>
              <a:rPr lang="zh-CN" altLang="zh-CN" sz="2800" dirty="0">
                <a:solidFill>
                  <a:schemeClr val="tx2"/>
                </a:solidFill>
              </a:rPr>
              <a:t>）的乘积：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               R=</a:t>
            </a:r>
            <a:r>
              <a:rPr lang="en-US" altLang="zh-CN" sz="2800" dirty="0" err="1" smtClean="0">
                <a:solidFill>
                  <a:schemeClr val="tx2"/>
                </a:solidFill>
              </a:rPr>
              <a:t>L×d</a:t>
            </a:r>
            <a:endParaRPr lang="zh-CN" altLang="zh-CN" sz="28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20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4552883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2</a:t>
            </a:r>
            <a:r>
              <a:rPr lang="zh-CN" altLang="zh-CN" sz="2800" dirty="0">
                <a:solidFill>
                  <a:schemeClr val="tx2"/>
                </a:solidFill>
              </a:rPr>
              <a:t>．存货陆续供应和使用</a:t>
            </a:r>
          </a:p>
          <a:p>
            <a:pPr marL="0" indent="0">
              <a:buNone/>
            </a:pP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21</a:t>
            </a:fld>
            <a:endParaRPr lang="zh-CN" altLang="zh-CN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608320"/>
            <a:ext cx="7198568" cy="405666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5618443"/>
            <a:ext cx="3134464" cy="76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2178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799" y="98072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3</a:t>
            </a:r>
            <a:r>
              <a:rPr lang="zh-CN" altLang="zh-CN" sz="2800" dirty="0">
                <a:solidFill>
                  <a:schemeClr val="tx2"/>
                </a:solidFill>
              </a:rPr>
              <a:t>．保险储备</a:t>
            </a:r>
          </a:p>
          <a:p>
            <a:pPr marL="0" indent="0">
              <a:buNone/>
            </a:pP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22</a:t>
            </a:fld>
            <a:endParaRPr lang="zh-CN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79" y="1556792"/>
            <a:ext cx="8516639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3839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64495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b="1" dirty="0">
                <a:solidFill>
                  <a:schemeClr val="tx2"/>
                </a:solidFill>
              </a:rPr>
              <a:t>五、存货的</a:t>
            </a:r>
            <a:r>
              <a:rPr lang="zh-CN" altLang="zh-CN" sz="2800" b="1" dirty="0" smtClean="0">
                <a:solidFill>
                  <a:schemeClr val="tx2"/>
                </a:solidFill>
              </a:rPr>
              <a:t>控制系统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zh-CN" sz="2800" dirty="0">
                <a:solidFill>
                  <a:schemeClr val="tx2"/>
                </a:solidFill>
              </a:rPr>
              <a:t>一</a:t>
            </a:r>
            <a:r>
              <a:rPr lang="en-US" altLang="zh-CN" sz="2800" dirty="0">
                <a:solidFill>
                  <a:schemeClr val="tx2"/>
                </a:solidFill>
              </a:rPr>
              <a:t>) ABC</a:t>
            </a:r>
            <a:r>
              <a:rPr lang="zh-CN" altLang="zh-CN" sz="2800" dirty="0">
                <a:solidFill>
                  <a:schemeClr val="tx2"/>
                </a:solidFill>
              </a:rPr>
              <a:t>控制系统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ABC</a:t>
            </a:r>
            <a:r>
              <a:rPr lang="zh-CN" altLang="zh-CN" sz="2800" dirty="0">
                <a:solidFill>
                  <a:schemeClr val="tx2"/>
                </a:solidFill>
              </a:rPr>
              <a:t>控制法就是按照一定的标准，将企业的存货划分为</a:t>
            </a:r>
            <a:r>
              <a:rPr lang="en-US" altLang="zh-CN" sz="2800" dirty="0">
                <a:solidFill>
                  <a:schemeClr val="tx2"/>
                </a:solidFill>
              </a:rPr>
              <a:t>A</a:t>
            </a:r>
            <a:r>
              <a:rPr lang="zh-CN" altLang="zh-CN" sz="2800" dirty="0">
                <a:solidFill>
                  <a:schemeClr val="tx2"/>
                </a:solidFill>
              </a:rPr>
              <a:t>、</a:t>
            </a:r>
            <a:r>
              <a:rPr lang="en-US" altLang="zh-CN" sz="2800" dirty="0">
                <a:solidFill>
                  <a:schemeClr val="tx2"/>
                </a:solidFill>
              </a:rPr>
              <a:t>B</a:t>
            </a:r>
            <a:r>
              <a:rPr lang="zh-CN" altLang="zh-CN" sz="2800" dirty="0">
                <a:solidFill>
                  <a:schemeClr val="tx2"/>
                </a:solidFill>
              </a:rPr>
              <a:t>、</a:t>
            </a:r>
            <a:r>
              <a:rPr lang="en-US" altLang="zh-CN" sz="2800" dirty="0">
                <a:solidFill>
                  <a:schemeClr val="tx2"/>
                </a:solidFill>
              </a:rPr>
              <a:t>C</a:t>
            </a:r>
            <a:r>
              <a:rPr lang="zh-CN" altLang="zh-CN" sz="2800" dirty="0">
                <a:solidFill>
                  <a:schemeClr val="tx2"/>
                </a:solidFill>
              </a:rPr>
              <a:t>三类，分别实行分品种重点管理、分类别一般控制和按总额灵活掌握的存货管理方法</a:t>
            </a:r>
            <a:r>
              <a:rPr lang="zh-CN" altLang="zh-CN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zh-CN" sz="2800" dirty="0">
                <a:solidFill>
                  <a:schemeClr val="tx2"/>
                </a:solidFill>
              </a:rPr>
              <a:t>二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zh-CN" sz="2800" dirty="0">
                <a:solidFill>
                  <a:schemeClr val="tx2"/>
                </a:solidFill>
              </a:rPr>
              <a:t>适时制库存控制系统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适时制库存控制系统，又称零库存管理、看板管理系统。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5525618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0"/>
            <a:ext cx="7772400" cy="1143000"/>
          </a:xfrm>
        </p:spPr>
        <p:txBody>
          <a:bodyPr/>
          <a:lstStyle/>
          <a:p>
            <a:r>
              <a:rPr lang="zh-CN" altLang="en-US" dirty="0">
                <a:solidFill>
                  <a:schemeClr val="accent1"/>
                </a:solidFill>
              </a:rPr>
              <a:t>第五节 流动负债管理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一、短期借款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 </a:t>
            </a: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一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短期借款的信用条件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</a:t>
            </a:r>
            <a:r>
              <a:rPr lang="zh-CN" altLang="en-US" sz="2800" dirty="0">
                <a:solidFill>
                  <a:schemeClr val="tx2"/>
                </a:solidFill>
              </a:rPr>
              <a:t>信贷额度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2</a:t>
            </a:r>
            <a:r>
              <a:rPr lang="en-US" altLang="zh-CN" sz="2800" dirty="0" smtClean="0">
                <a:solidFill>
                  <a:schemeClr val="tx2"/>
                </a:solidFill>
              </a:rPr>
              <a:t>.</a:t>
            </a:r>
            <a:r>
              <a:rPr lang="zh-CN" altLang="en-US" sz="2800" dirty="0" smtClean="0">
                <a:solidFill>
                  <a:schemeClr val="tx2"/>
                </a:solidFill>
              </a:rPr>
              <a:t>周转</a:t>
            </a:r>
            <a:r>
              <a:rPr lang="zh-CN" altLang="en-US" sz="2800" dirty="0">
                <a:solidFill>
                  <a:schemeClr val="tx2"/>
                </a:solidFill>
              </a:rPr>
              <a:t>信贷协定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3.</a:t>
            </a:r>
            <a:r>
              <a:rPr lang="zh-CN" altLang="en-US" sz="2800" dirty="0">
                <a:solidFill>
                  <a:schemeClr val="tx2"/>
                </a:solidFill>
              </a:rPr>
              <a:t>补偿性</a:t>
            </a:r>
            <a:r>
              <a:rPr lang="zh-CN" altLang="en-US" sz="2800" dirty="0" smtClean="0">
                <a:solidFill>
                  <a:schemeClr val="tx2"/>
                </a:solidFill>
              </a:rPr>
              <a:t>余额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4.</a:t>
            </a:r>
            <a:r>
              <a:rPr lang="zh-CN" altLang="en-US" sz="2800" dirty="0">
                <a:solidFill>
                  <a:schemeClr val="tx2"/>
                </a:solidFill>
              </a:rPr>
              <a:t>借款抵押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5.</a:t>
            </a:r>
            <a:r>
              <a:rPr lang="zh-CN" altLang="en-US" sz="2800" dirty="0">
                <a:solidFill>
                  <a:schemeClr val="tx2"/>
                </a:solidFill>
              </a:rPr>
              <a:t>偿还条件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6.</a:t>
            </a:r>
            <a:r>
              <a:rPr lang="zh-CN" altLang="en-US" sz="2800" dirty="0">
                <a:solidFill>
                  <a:schemeClr val="tx2"/>
                </a:solidFill>
              </a:rPr>
              <a:t>其他承诺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24</a:t>
            </a:fld>
            <a:endParaRPr lang="zh-CN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3284984"/>
            <a:ext cx="9744137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3752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748464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（二）短期借款的成本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</a:t>
            </a:r>
            <a:r>
              <a:rPr lang="zh-CN" altLang="en-US" sz="2800" dirty="0">
                <a:solidFill>
                  <a:schemeClr val="tx2"/>
                </a:solidFill>
              </a:rPr>
              <a:t>收款</a:t>
            </a:r>
            <a:r>
              <a:rPr lang="zh-CN" altLang="en-US" sz="2800" dirty="0" smtClean="0">
                <a:solidFill>
                  <a:schemeClr val="tx2"/>
                </a:solidFill>
              </a:rPr>
              <a:t>法</a:t>
            </a:r>
            <a:r>
              <a:rPr lang="en-US" altLang="zh-CN" sz="2800" dirty="0" smtClean="0">
                <a:solidFill>
                  <a:schemeClr val="tx2"/>
                </a:solidFill>
              </a:rPr>
              <a:t>:</a:t>
            </a:r>
            <a:r>
              <a:rPr lang="zh-CN" altLang="zh-CN" sz="2800" dirty="0"/>
              <a:t>采用这种方法，短期借款的实际利率就是名义利率。</a:t>
            </a:r>
            <a:endParaRPr lang="zh-CN" altLang="en-US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2.</a:t>
            </a:r>
            <a:r>
              <a:rPr lang="zh-CN" altLang="en-US" sz="2800" dirty="0">
                <a:solidFill>
                  <a:schemeClr val="tx2"/>
                </a:solidFill>
              </a:rPr>
              <a:t>贴现法</a:t>
            </a:r>
          </a:p>
          <a:p>
            <a:pPr marL="0" indent="0">
              <a:buNone/>
            </a:pP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en-US" altLang="zh-CN" sz="2800" dirty="0">
                <a:solidFill>
                  <a:schemeClr val="tx2"/>
                </a:solidFill>
              </a:rPr>
              <a:t>.</a:t>
            </a:r>
            <a:r>
              <a:rPr lang="zh-CN" altLang="en-US" sz="2800" dirty="0">
                <a:solidFill>
                  <a:schemeClr val="tx2"/>
                </a:solidFill>
              </a:rPr>
              <a:t>加息</a:t>
            </a:r>
            <a:r>
              <a:rPr lang="zh-CN" altLang="en-US" sz="2800" dirty="0" smtClean="0">
                <a:solidFill>
                  <a:schemeClr val="tx2"/>
                </a:solidFill>
              </a:rPr>
              <a:t>法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/>
              <a:t>实际</a:t>
            </a:r>
            <a:r>
              <a:rPr lang="zh-CN" altLang="zh-CN" sz="2800" dirty="0" smtClean="0"/>
              <a:t>利率要</a:t>
            </a:r>
            <a:r>
              <a:rPr lang="zh-CN" altLang="zh-CN" sz="2800" dirty="0"/>
              <a:t>高于名义利率大约一倍。</a:t>
            </a: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（</a:t>
            </a:r>
            <a:r>
              <a:rPr lang="zh-CN" altLang="zh-CN" sz="2800" dirty="0">
                <a:solidFill>
                  <a:schemeClr val="tx2"/>
                </a:solidFill>
              </a:rPr>
              <a:t>三）短期银行借款的优缺点</a:t>
            </a: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优点</a:t>
            </a:r>
            <a:r>
              <a:rPr lang="zh-CN" altLang="zh-CN" sz="2800" dirty="0">
                <a:solidFill>
                  <a:schemeClr val="tx2"/>
                </a:solidFill>
              </a:rPr>
              <a:t>：筹资迅速：借款弹性较大；资金成本低。</a:t>
            </a: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缺点</a:t>
            </a:r>
            <a:r>
              <a:rPr lang="zh-CN" altLang="zh-CN" sz="2800" dirty="0">
                <a:solidFill>
                  <a:schemeClr val="tx2"/>
                </a:solidFill>
              </a:rPr>
              <a:t>：筹资风险大；限制条款多；筹资数量有限。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25</a:t>
            </a:fld>
            <a:endParaRPr lang="zh-CN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36912"/>
            <a:ext cx="10190991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1549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二、短期融资券 </a:t>
            </a: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（</a:t>
            </a:r>
            <a:r>
              <a:rPr lang="zh-CN" altLang="en-US" sz="2800" dirty="0">
                <a:solidFill>
                  <a:schemeClr val="tx2"/>
                </a:solidFill>
              </a:rPr>
              <a:t>一）发行短期融资券的相关规定</a:t>
            </a: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（</a:t>
            </a:r>
            <a:r>
              <a:rPr lang="zh-CN" altLang="en-US" sz="2800" dirty="0">
                <a:solidFill>
                  <a:schemeClr val="tx2"/>
                </a:solidFill>
              </a:rPr>
              <a:t>二） 短期融资券的种类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</a:t>
            </a:r>
            <a:r>
              <a:rPr lang="zh-CN" altLang="en-US" sz="2800" dirty="0">
                <a:solidFill>
                  <a:schemeClr val="tx2"/>
                </a:solidFill>
              </a:rPr>
              <a:t>按发行人分类，短期融资券分为金融企业的融资券和非金融企业的融资券。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2.</a:t>
            </a:r>
            <a:r>
              <a:rPr lang="zh-CN" altLang="en-US" sz="2800" dirty="0">
                <a:solidFill>
                  <a:schemeClr val="tx2"/>
                </a:solidFill>
              </a:rPr>
              <a:t>按发行方式分类，短期融资券分为经纪人承销的融资券和直接销售的融资券。非金融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 </a:t>
            </a: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三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短期融资券筹资的特点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</a:t>
            </a:r>
            <a:r>
              <a:rPr lang="zh-CN" altLang="en-US" sz="2800" dirty="0">
                <a:solidFill>
                  <a:schemeClr val="tx2"/>
                </a:solidFill>
              </a:rPr>
              <a:t>筹资成本较低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2</a:t>
            </a:r>
            <a:r>
              <a:rPr lang="en-US" altLang="zh-CN" sz="2800" dirty="0">
                <a:solidFill>
                  <a:schemeClr val="tx2"/>
                </a:solidFill>
              </a:rPr>
              <a:t>.</a:t>
            </a:r>
            <a:r>
              <a:rPr lang="zh-CN" altLang="en-US" sz="2800" dirty="0">
                <a:solidFill>
                  <a:schemeClr val="tx2"/>
                </a:solidFill>
              </a:rPr>
              <a:t>筹资数额比较大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3</a:t>
            </a:r>
            <a:r>
              <a:rPr lang="en-US" altLang="zh-CN" sz="2800" dirty="0">
                <a:solidFill>
                  <a:schemeClr val="tx2"/>
                </a:solidFill>
              </a:rPr>
              <a:t>.</a:t>
            </a:r>
            <a:r>
              <a:rPr lang="zh-CN" altLang="en-US" sz="2800" dirty="0">
                <a:solidFill>
                  <a:schemeClr val="tx2"/>
                </a:solidFill>
              </a:rPr>
              <a:t>发行条件比较严格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zh-CN" altLang="en-US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26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9260122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三、商业信用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一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商业信用的形式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 </a:t>
            </a:r>
            <a:r>
              <a:rPr lang="zh-CN" altLang="en-US" sz="2800" dirty="0">
                <a:solidFill>
                  <a:schemeClr val="tx2"/>
                </a:solidFill>
              </a:rPr>
              <a:t>应付账款</a:t>
            </a:r>
          </a:p>
          <a:p>
            <a:pPr marL="514350" indent="-514350">
              <a:buAutoNum type="arabicParenBoth"/>
            </a:pPr>
            <a:r>
              <a:rPr lang="zh-CN" altLang="zh-CN" sz="2800" dirty="0" smtClean="0">
                <a:solidFill>
                  <a:schemeClr val="tx2"/>
                </a:solidFill>
              </a:rPr>
              <a:t>放弃</a:t>
            </a:r>
            <a:r>
              <a:rPr lang="zh-CN" altLang="zh-CN" sz="2800" dirty="0">
                <a:solidFill>
                  <a:schemeClr val="tx2"/>
                </a:solidFill>
              </a:rPr>
              <a:t>现金折扣的信用成本</a:t>
            </a:r>
            <a:r>
              <a:rPr lang="zh-CN" altLang="zh-CN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514350" indent="-514350">
              <a:buAutoNum type="arabicParenBoth"/>
            </a:pP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(</a:t>
            </a:r>
            <a:r>
              <a:rPr lang="en-US" altLang="zh-CN" sz="2800" dirty="0">
                <a:solidFill>
                  <a:schemeClr val="tx2"/>
                </a:solidFill>
              </a:rPr>
              <a:t>2) </a:t>
            </a:r>
            <a:r>
              <a:rPr lang="zh-CN" altLang="en-US" sz="2800" dirty="0">
                <a:solidFill>
                  <a:schemeClr val="tx2"/>
                </a:solidFill>
              </a:rPr>
              <a:t>放弃现金折扣的信用决策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2</a:t>
            </a:r>
            <a:r>
              <a:rPr lang="en-US" altLang="zh-CN" sz="2800" dirty="0">
                <a:solidFill>
                  <a:schemeClr val="tx2"/>
                </a:solidFill>
              </a:rPr>
              <a:t>. </a:t>
            </a:r>
            <a:r>
              <a:rPr lang="zh-CN" altLang="en-US" sz="2800" dirty="0">
                <a:solidFill>
                  <a:schemeClr val="tx2"/>
                </a:solidFill>
              </a:rPr>
              <a:t>应付票据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3. </a:t>
            </a:r>
            <a:r>
              <a:rPr lang="zh-CN" altLang="en-US" sz="2800" dirty="0">
                <a:solidFill>
                  <a:schemeClr val="tx2"/>
                </a:solidFill>
              </a:rPr>
              <a:t>预收货款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4. </a:t>
            </a:r>
            <a:r>
              <a:rPr lang="zh-CN" altLang="en-US" sz="2800" dirty="0">
                <a:solidFill>
                  <a:schemeClr val="tx2"/>
                </a:solidFill>
              </a:rPr>
              <a:t>应计未付款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27</a:t>
            </a:fld>
            <a:endParaRPr lang="zh-CN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3007869"/>
            <a:ext cx="8820552" cy="99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09575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(</a:t>
            </a:r>
            <a:r>
              <a:rPr lang="zh-CN" altLang="en-US" sz="2800" dirty="0">
                <a:solidFill>
                  <a:schemeClr val="tx2"/>
                </a:solidFill>
              </a:rPr>
              <a:t>二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en-US" sz="2800" dirty="0">
                <a:solidFill>
                  <a:schemeClr val="tx2"/>
                </a:solidFill>
              </a:rPr>
              <a:t>商业信用筹资的优缺点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 </a:t>
            </a:r>
            <a:r>
              <a:rPr lang="zh-CN" altLang="en-US" sz="2800" dirty="0">
                <a:solidFill>
                  <a:schemeClr val="tx2"/>
                </a:solidFill>
              </a:rPr>
              <a:t>商业信用筹资的优点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 (</a:t>
            </a:r>
            <a:r>
              <a:rPr lang="en-US" altLang="zh-CN" sz="2800" dirty="0">
                <a:solidFill>
                  <a:schemeClr val="tx2"/>
                </a:solidFill>
              </a:rPr>
              <a:t>1)</a:t>
            </a:r>
            <a:r>
              <a:rPr lang="zh-CN" altLang="en-US" sz="2800" dirty="0">
                <a:solidFill>
                  <a:schemeClr val="tx2"/>
                </a:solidFill>
              </a:rPr>
              <a:t>商业信用容易获得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(</a:t>
            </a:r>
            <a:r>
              <a:rPr lang="en-US" altLang="zh-CN" sz="2800" dirty="0">
                <a:solidFill>
                  <a:schemeClr val="tx2"/>
                </a:solidFill>
              </a:rPr>
              <a:t>2)</a:t>
            </a:r>
            <a:r>
              <a:rPr lang="zh-CN" altLang="en-US" sz="2800" dirty="0">
                <a:solidFill>
                  <a:schemeClr val="tx2"/>
                </a:solidFill>
              </a:rPr>
              <a:t>企业有较大的机动权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(</a:t>
            </a:r>
            <a:r>
              <a:rPr lang="en-US" altLang="zh-CN" sz="2800" dirty="0">
                <a:solidFill>
                  <a:schemeClr val="tx2"/>
                </a:solidFill>
              </a:rPr>
              <a:t>3)</a:t>
            </a:r>
            <a:r>
              <a:rPr lang="zh-CN" altLang="en-US" sz="2800" dirty="0">
                <a:solidFill>
                  <a:schemeClr val="tx2"/>
                </a:solidFill>
              </a:rPr>
              <a:t>企业一般不用提供担保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2</a:t>
            </a:r>
            <a:r>
              <a:rPr lang="en-US" altLang="zh-CN" sz="2800" dirty="0">
                <a:solidFill>
                  <a:schemeClr val="tx2"/>
                </a:solidFill>
              </a:rPr>
              <a:t>. </a:t>
            </a:r>
            <a:r>
              <a:rPr lang="zh-CN" altLang="en-US" sz="2800" dirty="0">
                <a:solidFill>
                  <a:schemeClr val="tx2"/>
                </a:solidFill>
              </a:rPr>
              <a:t>商业信用筹资的缺点</a:t>
            </a: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 (</a:t>
            </a:r>
            <a:r>
              <a:rPr lang="en-US" altLang="zh-CN" sz="2800" dirty="0">
                <a:solidFill>
                  <a:schemeClr val="tx2"/>
                </a:solidFill>
              </a:rPr>
              <a:t>1)</a:t>
            </a:r>
            <a:r>
              <a:rPr lang="zh-CN" altLang="en-US" sz="2800" dirty="0">
                <a:solidFill>
                  <a:schemeClr val="tx2"/>
                </a:solidFill>
              </a:rPr>
              <a:t>商业信用筹资成本高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(</a:t>
            </a:r>
            <a:r>
              <a:rPr lang="en-US" altLang="zh-CN" sz="2800" dirty="0">
                <a:solidFill>
                  <a:schemeClr val="tx2"/>
                </a:solidFill>
              </a:rPr>
              <a:t>2)</a:t>
            </a:r>
            <a:r>
              <a:rPr lang="zh-CN" altLang="en-US" sz="2800" dirty="0">
                <a:solidFill>
                  <a:schemeClr val="tx2"/>
                </a:solidFill>
              </a:rPr>
              <a:t>容易恶化企业的信用水平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(</a:t>
            </a:r>
            <a:r>
              <a:rPr lang="en-US" altLang="zh-CN" sz="2800" dirty="0">
                <a:solidFill>
                  <a:schemeClr val="tx2"/>
                </a:solidFill>
              </a:rPr>
              <a:t>3)</a:t>
            </a:r>
            <a:r>
              <a:rPr lang="zh-CN" altLang="en-US" sz="2800" dirty="0">
                <a:solidFill>
                  <a:schemeClr val="tx2"/>
                </a:solidFill>
              </a:rPr>
              <a:t>受外部环境影响较大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0037234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16632"/>
            <a:ext cx="77724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案例导入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8424936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       </a:t>
            </a:r>
            <a:r>
              <a:rPr lang="zh-CN" altLang="zh-CN" sz="2800" dirty="0" smtClean="0">
                <a:solidFill>
                  <a:schemeClr val="tx2"/>
                </a:solidFill>
              </a:rPr>
              <a:t>曾</a:t>
            </a:r>
            <a:r>
              <a:rPr lang="zh-CN" altLang="zh-CN" sz="2800" dirty="0">
                <a:solidFill>
                  <a:schemeClr val="tx2"/>
                </a:solidFill>
              </a:rPr>
              <a:t>在我国证券市场闯荡多年的金杯汽车，其</a:t>
            </a:r>
            <a:r>
              <a:rPr lang="en-US" altLang="zh-CN" sz="2800" dirty="0">
                <a:solidFill>
                  <a:schemeClr val="tx2"/>
                </a:solidFill>
              </a:rPr>
              <a:t>2001</a:t>
            </a:r>
            <a:r>
              <a:rPr lang="zh-CN" altLang="zh-CN" sz="2800" dirty="0">
                <a:solidFill>
                  <a:schemeClr val="tx2"/>
                </a:solidFill>
              </a:rPr>
              <a:t>年的年报附有戏剧性。</a:t>
            </a:r>
            <a:r>
              <a:rPr lang="en-US" altLang="zh-CN" sz="2800" dirty="0">
                <a:solidFill>
                  <a:schemeClr val="tx2"/>
                </a:solidFill>
              </a:rPr>
              <a:t>2002</a:t>
            </a:r>
            <a:r>
              <a:rPr lang="zh-CN" altLang="zh-CN" sz="2800" dirty="0">
                <a:solidFill>
                  <a:schemeClr val="tx2"/>
                </a:solidFill>
              </a:rPr>
              <a:t>年</a:t>
            </a:r>
            <a:r>
              <a:rPr lang="en-US" altLang="zh-CN" sz="2800" dirty="0">
                <a:solidFill>
                  <a:schemeClr val="tx2"/>
                </a:solidFill>
              </a:rPr>
              <a:t>4</a:t>
            </a:r>
            <a:r>
              <a:rPr lang="zh-CN" altLang="zh-CN" sz="2800" dirty="0">
                <a:solidFill>
                  <a:schemeClr val="tx2"/>
                </a:solidFill>
              </a:rPr>
              <a:t>月</a:t>
            </a:r>
            <a:r>
              <a:rPr lang="en-US" altLang="zh-CN" sz="2800" dirty="0">
                <a:solidFill>
                  <a:schemeClr val="tx2"/>
                </a:solidFill>
              </a:rPr>
              <a:t>13</a:t>
            </a:r>
            <a:r>
              <a:rPr lang="zh-CN" altLang="zh-CN" sz="2800" dirty="0">
                <a:solidFill>
                  <a:schemeClr val="tx2"/>
                </a:solidFill>
              </a:rPr>
              <a:t>日，金杯汽车发布了业绩预亏公告：金杯汽车</a:t>
            </a:r>
            <a:r>
              <a:rPr lang="en-US" altLang="zh-CN" sz="2800" dirty="0">
                <a:solidFill>
                  <a:schemeClr val="tx2"/>
                </a:solidFill>
              </a:rPr>
              <a:t>2001</a:t>
            </a:r>
            <a:r>
              <a:rPr lang="zh-CN" altLang="zh-CN" sz="2800" dirty="0">
                <a:solidFill>
                  <a:schemeClr val="tx2"/>
                </a:solidFill>
              </a:rPr>
              <a:t>年度业绩将出现巨额亏损。随后，该公司又公布了</a:t>
            </a:r>
            <a:r>
              <a:rPr lang="en-US" altLang="zh-CN" sz="2800" dirty="0">
                <a:solidFill>
                  <a:schemeClr val="tx2"/>
                </a:solidFill>
              </a:rPr>
              <a:t>2001</a:t>
            </a:r>
            <a:r>
              <a:rPr lang="zh-CN" altLang="zh-CN" sz="2800" dirty="0">
                <a:solidFill>
                  <a:schemeClr val="tx2"/>
                </a:solidFill>
              </a:rPr>
              <a:t>年度经营业绩预亏的补充公告，公告中解释道，造成巨额亏损是由于公司变更会计政策，计提坏账准备产生的。金杯汽车在公布了预亏公告及补充公告之后，直到</a:t>
            </a:r>
            <a:r>
              <a:rPr lang="en-US" altLang="zh-CN" sz="2800" dirty="0">
                <a:solidFill>
                  <a:schemeClr val="tx2"/>
                </a:solidFill>
              </a:rPr>
              <a:t>4</a:t>
            </a:r>
            <a:r>
              <a:rPr lang="zh-CN" altLang="zh-CN" sz="2800" dirty="0">
                <a:solidFill>
                  <a:schemeClr val="tx2"/>
                </a:solidFill>
              </a:rPr>
              <a:t>月底，才公布</a:t>
            </a:r>
            <a:r>
              <a:rPr lang="en-US" altLang="zh-CN" sz="2800" dirty="0">
                <a:solidFill>
                  <a:schemeClr val="tx2"/>
                </a:solidFill>
              </a:rPr>
              <a:t>2001</a:t>
            </a:r>
            <a:r>
              <a:rPr lang="zh-CN" altLang="zh-CN" sz="2800" dirty="0">
                <a:solidFill>
                  <a:schemeClr val="tx2"/>
                </a:solidFill>
              </a:rPr>
              <a:t>年度报告。在金杯汽车迟缓公布年报的背后，自然是一份令人不满意的答卷</a:t>
            </a:r>
            <a:r>
              <a:rPr lang="zh-CN" altLang="zh-CN" sz="2800" dirty="0" smtClean="0">
                <a:solidFill>
                  <a:schemeClr val="tx2"/>
                </a:solidFill>
              </a:rPr>
              <a:t>。</a:t>
            </a:r>
            <a:r>
              <a:rPr lang="zh-CN" altLang="en-US" sz="2800" dirty="0">
                <a:solidFill>
                  <a:schemeClr val="tx2"/>
                </a:solidFill>
              </a:rPr>
              <a:t>金杯汽车</a:t>
            </a:r>
            <a:r>
              <a:rPr lang="en-US" altLang="zh-CN" sz="2800" dirty="0">
                <a:solidFill>
                  <a:schemeClr val="tx2"/>
                </a:solidFill>
              </a:rPr>
              <a:t>2001</a:t>
            </a:r>
            <a:r>
              <a:rPr lang="zh-CN" altLang="en-US" sz="2800" dirty="0">
                <a:solidFill>
                  <a:schemeClr val="tx2"/>
                </a:solidFill>
              </a:rPr>
              <a:t>年度报告显示，主营业务收入</a:t>
            </a:r>
            <a:r>
              <a:rPr lang="en-US" altLang="zh-CN" sz="2800" dirty="0">
                <a:solidFill>
                  <a:schemeClr val="tx2"/>
                </a:solidFill>
              </a:rPr>
              <a:t>64846.90</a:t>
            </a:r>
            <a:r>
              <a:rPr lang="zh-CN" altLang="en-US" sz="2800" dirty="0">
                <a:solidFill>
                  <a:schemeClr val="tx2"/>
                </a:solidFill>
              </a:rPr>
              <a:t>万元，同比减少</a:t>
            </a:r>
            <a:r>
              <a:rPr lang="en-US" altLang="zh-CN" sz="2800" dirty="0">
                <a:solidFill>
                  <a:schemeClr val="tx2"/>
                </a:solidFill>
              </a:rPr>
              <a:t>18%</a:t>
            </a:r>
            <a:r>
              <a:rPr lang="zh-CN" altLang="en-US" sz="2800" dirty="0">
                <a:solidFill>
                  <a:schemeClr val="tx2"/>
                </a:solidFill>
              </a:rPr>
              <a:t>；净利润</a:t>
            </a:r>
            <a:r>
              <a:rPr lang="en-US" altLang="zh-CN" sz="2800" dirty="0">
                <a:solidFill>
                  <a:schemeClr val="tx2"/>
                </a:solidFill>
              </a:rPr>
              <a:t>-82503.87</a:t>
            </a:r>
            <a:r>
              <a:rPr lang="zh-CN" altLang="en-US" sz="2800" dirty="0">
                <a:solidFill>
                  <a:schemeClr val="tx2"/>
                </a:solidFill>
              </a:rPr>
              <a:t>万元，同比减少</a:t>
            </a:r>
            <a:r>
              <a:rPr lang="en-US" altLang="zh-CN" sz="2800" dirty="0">
                <a:solidFill>
                  <a:schemeClr val="tx2"/>
                </a:solidFill>
              </a:rPr>
              <a:t>420%</a:t>
            </a:r>
            <a:r>
              <a:rPr lang="zh-CN" altLang="en-US" sz="2800" dirty="0">
                <a:solidFill>
                  <a:schemeClr val="tx2"/>
                </a:solidFill>
              </a:rPr>
              <a:t>；</a:t>
            </a:r>
            <a:endParaRPr lang="zh-CN" altLang="zh-CN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3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8879750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7990656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调整</a:t>
            </a:r>
            <a:r>
              <a:rPr lang="zh-CN" altLang="en-US" sz="2800" dirty="0">
                <a:solidFill>
                  <a:schemeClr val="tx2"/>
                </a:solidFill>
              </a:rPr>
              <a:t>后的每股净资产</a:t>
            </a:r>
            <a:r>
              <a:rPr lang="en-US" altLang="zh-CN" sz="2800" dirty="0">
                <a:solidFill>
                  <a:schemeClr val="tx2"/>
                </a:solidFill>
              </a:rPr>
              <a:t>1.252</a:t>
            </a:r>
            <a:r>
              <a:rPr lang="zh-CN" altLang="en-US" sz="2800" dirty="0">
                <a:solidFill>
                  <a:schemeClr val="tx2"/>
                </a:solidFill>
              </a:rPr>
              <a:t>元，同比减少</a:t>
            </a:r>
            <a:r>
              <a:rPr lang="en-US" altLang="zh-CN" sz="2800" dirty="0">
                <a:solidFill>
                  <a:schemeClr val="tx2"/>
                </a:solidFill>
              </a:rPr>
              <a:t>27%</a:t>
            </a:r>
            <a:r>
              <a:rPr lang="zh-CN" altLang="en-US" sz="2800" dirty="0">
                <a:solidFill>
                  <a:schemeClr val="tx2"/>
                </a:solidFill>
              </a:rPr>
              <a:t>；股东权益</a:t>
            </a:r>
            <a:r>
              <a:rPr lang="en-US" altLang="zh-CN" sz="2800" dirty="0">
                <a:solidFill>
                  <a:schemeClr val="tx2"/>
                </a:solidFill>
              </a:rPr>
              <a:t>155085.29</a:t>
            </a:r>
            <a:r>
              <a:rPr lang="zh-CN" altLang="en-US" sz="2800" dirty="0">
                <a:solidFill>
                  <a:schemeClr val="tx2"/>
                </a:solidFill>
              </a:rPr>
              <a:t>万元，同比减少</a:t>
            </a:r>
            <a:r>
              <a:rPr lang="en-US" altLang="zh-CN" sz="2800" dirty="0">
                <a:solidFill>
                  <a:schemeClr val="tx2"/>
                </a:solidFill>
              </a:rPr>
              <a:t>34%</a:t>
            </a:r>
            <a:r>
              <a:rPr lang="zh-CN" altLang="en-US" sz="2800" dirty="0">
                <a:solidFill>
                  <a:schemeClr val="tx2"/>
                </a:solidFill>
              </a:rPr>
              <a:t>；每股收益</a:t>
            </a:r>
            <a:r>
              <a:rPr lang="en-US" altLang="zh-CN" sz="2800" dirty="0">
                <a:solidFill>
                  <a:schemeClr val="tx2"/>
                </a:solidFill>
              </a:rPr>
              <a:t>-0.7551</a:t>
            </a:r>
            <a:r>
              <a:rPr lang="zh-CN" altLang="en-US" sz="2800" dirty="0">
                <a:solidFill>
                  <a:schemeClr val="tx2"/>
                </a:solidFill>
              </a:rPr>
              <a:t>元，净资产收益率</a:t>
            </a:r>
            <a:r>
              <a:rPr lang="en-US" altLang="zh-CN" sz="2800" dirty="0">
                <a:solidFill>
                  <a:schemeClr val="tx2"/>
                </a:solidFill>
              </a:rPr>
              <a:t>-53.2%</a:t>
            </a:r>
            <a:r>
              <a:rPr lang="zh-CN" altLang="en-US" sz="2800" dirty="0">
                <a:solidFill>
                  <a:schemeClr val="tx2"/>
                </a:solidFill>
              </a:rPr>
              <a:t>，均有大幅度的下滑。造成金杯汽车巨额亏损的主要原因是，在公司的资产构成中，充斥着大量的应收账款。截止报告期末，该公司的应收账款高达</a:t>
            </a:r>
            <a:r>
              <a:rPr lang="en-US" altLang="zh-CN" sz="2800" dirty="0">
                <a:solidFill>
                  <a:schemeClr val="tx2"/>
                </a:solidFill>
              </a:rPr>
              <a:t>19.87</a:t>
            </a:r>
            <a:r>
              <a:rPr lang="zh-CN" altLang="en-US" sz="2800" dirty="0">
                <a:solidFill>
                  <a:schemeClr val="tx2"/>
                </a:solidFill>
              </a:rPr>
              <a:t>亿元，其中</a:t>
            </a:r>
            <a:r>
              <a:rPr lang="en-US" altLang="zh-CN" sz="2800" dirty="0">
                <a:solidFill>
                  <a:schemeClr val="tx2"/>
                </a:solidFill>
              </a:rPr>
              <a:t>5</a:t>
            </a:r>
            <a:r>
              <a:rPr lang="zh-CN" altLang="en-US" sz="2800" dirty="0">
                <a:solidFill>
                  <a:schemeClr val="tx2"/>
                </a:solidFill>
              </a:rPr>
              <a:t>年以上的应收账款达</a:t>
            </a:r>
            <a:r>
              <a:rPr lang="en-US" altLang="zh-CN" sz="2800" dirty="0">
                <a:solidFill>
                  <a:schemeClr val="tx2"/>
                </a:solidFill>
              </a:rPr>
              <a:t>7.88</a:t>
            </a:r>
            <a:r>
              <a:rPr lang="zh-CN" altLang="en-US" sz="2800" dirty="0">
                <a:solidFill>
                  <a:schemeClr val="tx2"/>
                </a:solidFill>
              </a:rPr>
              <a:t>亿元，占应收账款总额的</a:t>
            </a:r>
            <a:r>
              <a:rPr lang="en-US" altLang="zh-CN" sz="2800" dirty="0">
                <a:solidFill>
                  <a:schemeClr val="tx2"/>
                </a:solidFill>
              </a:rPr>
              <a:t>39.6%</a:t>
            </a:r>
            <a:r>
              <a:rPr lang="zh-CN" altLang="en-US" sz="2800" dirty="0">
                <a:solidFill>
                  <a:schemeClr val="tx2"/>
                </a:solidFill>
              </a:rPr>
              <a:t>。按账龄分析法金杯汽车需要计提的坏账准备金高达</a:t>
            </a:r>
            <a:r>
              <a:rPr lang="en-US" altLang="zh-CN" sz="2800" dirty="0">
                <a:solidFill>
                  <a:schemeClr val="tx2"/>
                </a:solidFill>
              </a:rPr>
              <a:t>9.47</a:t>
            </a:r>
            <a:r>
              <a:rPr lang="zh-CN" altLang="en-US" sz="2800" dirty="0">
                <a:solidFill>
                  <a:schemeClr val="tx2"/>
                </a:solidFill>
              </a:rPr>
              <a:t>亿元，占应收账款总额的</a:t>
            </a:r>
            <a:r>
              <a:rPr lang="en-US" altLang="zh-CN" sz="2800" dirty="0">
                <a:solidFill>
                  <a:schemeClr val="tx2"/>
                </a:solidFill>
              </a:rPr>
              <a:t>47.6%</a:t>
            </a:r>
            <a:r>
              <a:rPr lang="zh-CN" altLang="en-US" sz="2800" dirty="0">
                <a:solidFill>
                  <a:schemeClr val="tx2"/>
                </a:solidFill>
              </a:rPr>
              <a:t>。正是巨额的坏账，导致金杯汽车的巨额亏损，这说明公司在资产运作上存在很多问题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4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640792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772400" cy="1143000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第一节 营运资金概述</a:t>
            </a:r>
            <a:br>
              <a:rPr lang="zh-CN" altLang="en-US" dirty="0">
                <a:solidFill>
                  <a:schemeClr val="tx1"/>
                </a:solidFill>
              </a:rPr>
            </a:b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—</a:t>
            </a:r>
            <a:r>
              <a:rPr lang="zh-CN" altLang="en-US" sz="2800" dirty="0">
                <a:solidFill>
                  <a:schemeClr val="tx2"/>
                </a:solidFill>
              </a:rPr>
              <a:t>、营运资金的概念及特点 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（一）营运资金的概念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营运资金是指在企业生产经营活动中占用在流动资产上的资金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r>
              <a:rPr lang="zh-CN" altLang="zh-CN" sz="2800" dirty="0">
                <a:solidFill>
                  <a:schemeClr val="tx2"/>
                </a:solidFill>
              </a:rPr>
              <a:t>狭义的营运资金是指流动资产减去流动负债后的余额</a:t>
            </a:r>
            <a:r>
              <a:rPr lang="zh-CN" altLang="zh-CN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 </a:t>
            </a:r>
            <a:r>
              <a:rPr lang="en-US" altLang="zh-CN" sz="2800" dirty="0">
                <a:solidFill>
                  <a:schemeClr val="tx2"/>
                </a:solidFill>
              </a:rPr>
              <a:t>(</a:t>
            </a:r>
            <a:r>
              <a:rPr lang="zh-CN" altLang="zh-CN" sz="2800" dirty="0">
                <a:solidFill>
                  <a:schemeClr val="tx2"/>
                </a:solidFill>
              </a:rPr>
              <a:t>二</a:t>
            </a:r>
            <a:r>
              <a:rPr lang="en-US" altLang="zh-CN" sz="2800" dirty="0">
                <a:solidFill>
                  <a:schemeClr val="tx2"/>
                </a:solidFill>
              </a:rPr>
              <a:t>) </a:t>
            </a:r>
            <a:r>
              <a:rPr lang="zh-CN" altLang="zh-CN" sz="2800" dirty="0">
                <a:solidFill>
                  <a:schemeClr val="tx2"/>
                </a:solidFill>
              </a:rPr>
              <a:t>营运资金的特点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(1) </a:t>
            </a:r>
            <a:r>
              <a:rPr lang="zh-CN" altLang="en-US" sz="2800" dirty="0">
                <a:solidFill>
                  <a:schemeClr val="tx2"/>
                </a:solidFill>
              </a:rPr>
              <a:t>营运资金的来源具有多样性。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(2) </a:t>
            </a:r>
            <a:r>
              <a:rPr lang="zh-CN" altLang="en-US" sz="2800" dirty="0">
                <a:solidFill>
                  <a:schemeClr val="tx2"/>
                </a:solidFill>
              </a:rPr>
              <a:t>营运资金的数量具有波动性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zh-CN" altLang="en-US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(3) </a:t>
            </a:r>
            <a:r>
              <a:rPr lang="zh-CN" altLang="en-US" sz="2800" dirty="0">
                <a:solidFill>
                  <a:schemeClr val="tx2"/>
                </a:solidFill>
              </a:rPr>
              <a:t>营运资金的周转具有短期性。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(4) </a:t>
            </a:r>
            <a:r>
              <a:rPr lang="zh-CN" altLang="en-US" sz="2800" dirty="0">
                <a:solidFill>
                  <a:schemeClr val="tx2"/>
                </a:solidFill>
              </a:rPr>
              <a:t>营运资金的实物形态具有变动性和易变现性。</a:t>
            </a:r>
          </a:p>
          <a:p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5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6629017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（三）营运资金的周转</a:t>
            </a: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现金周转期</a:t>
            </a:r>
            <a:r>
              <a:rPr lang="en-US" altLang="zh-CN" sz="2800" dirty="0">
                <a:solidFill>
                  <a:schemeClr val="tx2"/>
                </a:solidFill>
              </a:rPr>
              <a:t>=</a:t>
            </a:r>
            <a:r>
              <a:rPr lang="zh-CN" altLang="zh-CN" sz="2800" dirty="0">
                <a:solidFill>
                  <a:schemeClr val="tx2"/>
                </a:solidFill>
              </a:rPr>
              <a:t>存货周转期</a:t>
            </a:r>
            <a:r>
              <a:rPr lang="en-US" altLang="zh-CN" sz="2800" dirty="0">
                <a:solidFill>
                  <a:schemeClr val="tx2"/>
                </a:solidFill>
              </a:rPr>
              <a:t>+</a:t>
            </a:r>
            <a:r>
              <a:rPr lang="zh-CN" altLang="zh-CN" sz="2800" dirty="0">
                <a:solidFill>
                  <a:schemeClr val="tx2"/>
                </a:solidFill>
              </a:rPr>
              <a:t>应收账款周转期</a:t>
            </a:r>
            <a:r>
              <a:rPr lang="en-US" altLang="zh-CN" sz="2800" dirty="0">
                <a:solidFill>
                  <a:schemeClr val="tx2"/>
                </a:solidFill>
              </a:rPr>
              <a:t>-</a:t>
            </a:r>
            <a:r>
              <a:rPr lang="zh-CN" altLang="zh-CN" sz="2800" dirty="0">
                <a:solidFill>
                  <a:schemeClr val="tx2"/>
                </a:solidFill>
              </a:rPr>
              <a:t>应付账款周转期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二、营运资金的管理原则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（一）满足合理的资金需求 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（二）提高资金使用效率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（三）节约资金使用成本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（四）保持足够的短期偿债能力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6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740616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三、营运资金管理</a:t>
            </a:r>
            <a:r>
              <a:rPr lang="zh-CN" altLang="zh-CN" sz="2800" dirty="0" smtClean="0">
                <a:solidFill>
                  <a:schemeClr val="tx2"/>
                </a:solidFill>
              </a:rPr>
              <a:t>策略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（</a:t>
            </a:r>
            <a:r>
              <a:rPr lang="zh-CN" altLang="zh-CN" sz="2800" dirty="0">
                <a:solidFill>
                  <a:schemeClr val="tx2"/>
                </a:solidFill>
              </a:rPr>
              <a:t>一）流动资产的投资策略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 </a:t>
            </a:r>
            <a:r>
              <a:rPr lang="zh-CN" altLang="zh-CN" sz="2800" dirty="0">
                <a:solidFill>
                  <a:schemeClr val="tx2"/>
                </a:solidFill>
              </a:rPr>
              <a:t>紧缩的流动资产投资策略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 2. </a:t>
            </a:r>
            <a:r>
              <a:rPr lang="zh-CN" altLang="zh-CN" sz="2800" dirty="0">
                <a:solidFill>
                  <a:schemeClr val="tx2"/>
                </a:solidFill>
              </a:rPr>
              <a:t>宽松的流动资产投资策略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（</a:t>
            </a:r>
            <a:r>
              <a:rPr lang="zh-CN" altLang="zh-CN" sz="2800" dirty="0">
                <a:solidFill>
                  <a:schemeClr val="tx2"/>
                </a:solidFill>
              </a:rPr>
              <a:t>二）流动资产的融资策略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1. </a:t>
            </a:r>
            <a:r>
              <a:rPr lang="zh-CN" altLang="zh-CN" sz="2800" dirty="0">
                <a:solidFill>
                  <a:schemeClr val="tx2"/>
                </a:solidFill>
              </a:rPr>
              <a:t>期限匹配融资策略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2. </a:t>
            </a:r>
            <a:r>
              <a:rPr lang="zh-CN" altLang="zh-CN" sz="2800" dirty="0">
                <a:solidFill>
                  <a:schemeClr val="tx2"/>
                </a:solidFill>
              </a:rPr>
              <a:t>保守融资策略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3. </a:t>
            </a:r>
            <a:r>
              <a:rPr lang="zh-CN" altLang="zh-CN" sz="2800" dirty="0">
                <a:solidFill>
                  <a:schemeClr val="tx2"/>
                </a:solidFill>
              </a:rPr>
              <a:t>激进融资策略</a:t>
            </a: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endParaRPr lang="zh-CN" altLang="zh-CN" sz="28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7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79303195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0"/>
            <a:ext cx="7772400" cy="1143000"/>
          </a:xfrm>
        </p:spPr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</a:rPr>
              <a:t>第二节 现金管理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8416" y="1157567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一</a:t>
            </a:r>
            <a:r>
              <a:rPr lang="zh-CN" altLang="en-US" sz="2800" dirty="0">
                <a:solidFill>
                  <a:schemeClr val="tx2"/>
                </a:solidFill>
              </a:rPr>
              <a:t>、现金持有动机   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（一）交易动机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（二）预防动机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（三）投机动机</a:t>
            </a: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二、</a:t>
            </a:r>
            <a:r>
              <a:rPr lang="zh-CN" altLang="en-US" sz="2800" dirty="0">
                <a:solidFill>
                  <a:schemeClr val="tx2"/>
                </a:solidFill>
              </a:rPr>
              <a:t>持有现金的成本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（一）机会成本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（二）管理成本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（三）转换</a:t>
            </a:r>
            <a:r>
              <a:rPr lang="zh-CN" altLang="en-US" sz="2800" dirty="0" smtClean="0">
                <a:solidFill>
                  <a:schemeClr val="tx2"/>
                </a:solidFill>
              </a:rPr>
              <a:t>成本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（四）短缺成本</a:t>
            </a:r>
            <a:endParaRPr lang="zh-CN" altLang="en-US" sz="2800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8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7900797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072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三、最佳现金持有量的确定</a:t>
            </a:r>
          </a:p>
          <a:p>
            <a:pPr marL="0" indent="0"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（一）成本模型</a:t>
            </a:r>
          </a:p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        成本</a:t>
            </a:r>
            <a:r>
              <a:rPr lang="zh-CN" altLang="en-US" sz="2800" dirty="0">
                <a:solidFill>
                  <a:schemeClr val="tx2"/>
                </a:solidFill>
              </a:rPr>
              <a:t>模型是通过分析持有现金的成本，寻找持有成本最低的现金持有量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b="1" dirty="0" smtClean="0">
                <a:solidFill>
                  <a:schemeClr val="tx2"/>
                </a:solidFill>
              </a:rPr>
              <a:t>（</a:t>
            </a:r>
            <a:r>
              <a:rPr lang="zh-CN" altLang="zh-CN" sz="2800" b="1" dirty="0">
                <a:solidFill>
                  <a:schemeClr val="tx2"/>
                </a:solidFill>
              </a:rPr>
              <a:t>二）存货</a:t>
            </a:r>
            <a:r>
              <a:rPr lang="zh-CN" altLang="zh-CN" sz="2800" b="1" dirty="0" smtClean="0">
                <a:solidFill>
                  <a:schemeClr val="tx2"/>
                </a:solidFill>
              </a:rPr>
              <a:t>模型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800" b="1" dirty="0" smtClean="0">
                <a:solidFill>
                  <a:schemeClr val="tx2"/>
                </a:solidFill>
              </a:rPr>
              <a:t>（</a:t>
            </a:r>
            <a:r>
              <a:rPr lang="zh-CN" altLang="zh-CN" sz="2800" b="1" dirty="0">
                <a:solidFill>
                  <a:schemeClr val="tx2"/>
                </a:solidFill>
              </a:rPr>
              <a:t>三）随机模型</a:t>
            </a:r>
            <a:r>
              <a:rPr lang="en-US" altLang="zh-CN" sz="2800" b="1" dirty="0">
                <a:solidFill>
                  <a:schemeClr val="tx2"/>
                </a:solidFill>
              </a:rPr>
              <a:t>(</a:t>
            </a:r>
            <a:r>
              <a:rPr lang="zh-CN" altLang="zh-CN" sz="2800" b="1" dirty="0">
                <a:solidFill>
                  <a:schemeClr val="tx2"/>
                </a:solidFill>
              </a:rPr>
              <a:t>米勒</a:t>
            </a:r>
            <a:r>
              <a:rPr lang="en-US" altLang="zh-CN" sz="2800" b="1" dirty="0">
                <a:solidFill>
                  <a:schemeClr val="tx2"/>
                </a:solidFill>
              </a:rPr>
              <a:t>-</a:t>
            </a:r>
            <a:r>
              <a:rPr lang="zh-CN" altLang="zh-CN" sz="2800" b="1" dirty="0">
                <a:solidFill>
                  <a:schemeClr val="tx2"/>
                </a:solidFill>
              </a:rPr>
              <a:t>奥尔模型</a:t>
            </a:r>
            <a:r>
              <a:rPr lang="en-US" altLang="zh-CN" sz="2800" b="1" dirty="0" smtClean="0">
                <a:solidFill>
                  <a:schemeClr val="tx2"/>
                </a:solidFill>
              </a:rPr>
              <a:t>)</a:t>
            </a:r>
          </a:p>
          <a:p>
            <a:pPr marL="0" indent="0">
              <a:buNone/>
            </a:pP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dirty="0" smtClean="0"/>
              <a:t>                                   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             H </a:t>
            </a:r>
            <a:r>
              <a:rPr lang="en-US" altLang="zh-CN" sz="2800" dirty="0">
                <a:solidFill>
                  <a:schemeClr val="tx2"/>
                </a:solidFill>
              </a:rPr>
              <a:t>= 3R-2L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9</a:t>
            </a:fld>
            <a:endParaRPr lang="zh-CN" altLang="zh-CN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3064247"/>
            <a:ext cx="1584176" cy="7839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4509120"/>
            <a:ext cx="2045614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8492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建行模版">
  <a:themeElements>
    <a:clrScheme name="">
      <a:dk1>
        <a:srgbClr val="336699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建行模版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5050"/>
        </a:solidFill>
        <a:ln w="9525" cap="flat" cmpd="sng" algn="ctr">
          <a:solidFill>
            <a:srgbClr val="FF505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黑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5050"/>
        </a:solidFill>
        <a:ln w="9525" cap="flat" cmpd="sng" algn="ctr">
          <a:solidFill>
            <a:srgbClr val="FF505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黑体" pitchFamily="2" charset="-122"/>
            <a:ea typeface="黑体" pitchFamily="2" charset="-122"/>
          </a:defRPr>
        </a:defPPr>
      </a:lstStyle>
    </a:lnDef>
  </a:objectDefaults>
  <a:extraClrSchemeLst>
    <a:extraClrScheme>
      <a:clrScheme name="建行模版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建行模版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10209</TotalTime>
  <Words>1704</Words>
  <Application>Microsoft Office PowerPoint</Application>
  <PresentationFormat>全屏显示(4:3)</PresentationFormat>
  <Paragraphs>222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彩虹粗仿宋</vt:lpstr>
      <vt:lpstr>华文楷体</vt:lpstr>
      <vt:lpstr>楷体_GB2312</vt:lpstr>
      <vt:lpstr>宋体</vt:lpstr>
      <vt:lpstr>Arial</vt:lpstr>
      <vt:lpstr>Times New Roman</vt:lpstr>
      <vt:lpstr>Wingdings</vt:lpstr>
      <vt:lpstr>建行模版</vt:lpstr>
      <vt:lpstr> 第八章 营运资金管理</vt:lpstr>
      <vt:lpstr>学习目标</vt:lpstr>
      <vt:lpstr>案例导入</vt:lpstr>
      <vt:lpstr>PowerPoint 演示文稿</vt:lpstr>
      <vt:lpstr>第一节 营运资金概述 </vt:lpstr>
      <vt:lpstr>PowerPoint 演示文稿</vt:lpstr>
      <vt:lpstr>PowerPoint 演示文稿</vt:lpstr>
      <vt:lpstr>第二节 现金管理</vt:lpstr>
      <vt:lpstr>PowerPoint 演示文稿</vt:lpstr>
      <vt:lpstr>PowerPoint 演示文稿</vt:lpstr>
      <vt:lpstr>第三节 应收账款管理</vt:lpstr>
      <vt:lpstr>PowerPoint 演示文稿</vt:lpstr>
      <vt:lpstr>PowerPoint 演示文稿</vt:lpstr>
      <vt:lpstr>PowerPoint 演示文稿</vt:lpstr>
      <vt:lpstr>PowerPoint 演示文稿</vt:lpstr>
      <vt:lpstr>第四节 存货管理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第五节 流动负债管理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2005年计财会培训讲义</dc:title>
  <dc:creator>王晓薇</dc:creator>
  <cp:lastModifiedBy>cuijie</cp:lastModifiedBy>
  <cp:revision>735</cp:revision>
  <dcterms:modified xsi:type="dcterms:W3CDTF">2018-10-15T01:42:55Z</dcterms:modified>
</cp:coreProperties>
</file>