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539" r:id="rId2"/>
    <p:sldId id="257" r:id="rId3"/>
    <p:sldId id="513" r:id="rId4"/>
    <p:sldId id="515" r:id="rId5"/>
    <p:sldId id="510" r:id="rId6"/>
    <p:sldId id="526" r:id="rId7"/>
    <p:sldId id="527" r:id="rId8"/>
    <p:sldId id="516" r:id="rId9"/>
    <p:sldId id="528" r:id="rId10"/>
    <p:sldId id="514" r:id="rId11"/>
    <p:sldId id="497" r:id="rId12"/>
    <p:sldId id="498" r:id="rId13"/>
    <p:sldId id="499" r:id="rId14"/>
    <p:sldId id="529" r:id="rId15"/>
    <p:sldId id="530" r:id="rId16"/>
    <p:sldId id="531" r:id="rId17"/>
    <p:sldId id="532" r:id="rId18"/>
    <p:sldId id="500" r:id="rId19"/>
    <p:sldId id="533" r:id="rId20"/>
    <p:sldId id="534" r:id="rId21"/>
    <p:sldId id="535" r:id="rId22"/>
    <p:sldId id="536" r:id="rId23"/>
    <p:sldId id="538" r:id="rId24"/>
    <p:sldId id="537" r:id="rId25"/>
    <p:sldId id="501" r:id="rId26"/>
    <p:sldId id="504" r:id="rId27"/>
    <p:sldId id="505" r:id="rId28"/>
    <p:sldId id="540"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9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4660"/>
  </p:normalViewPr>
  <p:slideViewPr>
    <p:cSldViewPr>
      <p:cViewPr varScale="1">
        <p:scale>
          <a:sx n="85" d="100"/>
          <a:sy n="85" d="100"/>
        </p:scale>
        <p:origin x="1170" y="78"/>
      </p:cViewPr>
      <p:guideLst>
        <p:guide orient="horz" pos="2160"/>
        <p:guide pos="29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85B096-F429-43D6-A288-38ABA9364950}" type="datetimeFigureOut">
              <a:rPr lang="zh-CN" altLang="en-US" smtClean="0"/>
              <a:t>2020/3/8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EA67F9-741E-49E9-86DE-22111E4DA01F}" type="slidenum">
              <a:rPr lang="zh-CN" altLang="en-US" smtClean="0"/>
              <a:t>‹#›</a:t>
            </a:fld>
            <a:endParaRPr lang="zh-CN" altLang="en-US"/>
          </a:p>
        </p:txBody>
      </p:sp>
    </p:spTree>
    <p:extLst>
      <p:ext uri="{BB962C8B-B14F-4D97-AF65-F5344CB8AC3E}">
        <p14:creationId xmlns:p14="http://schemas.microsoft.com/office/powerpoint/2010/main" val="1221598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hg</a:t>
            </a:r>
            <a:endParaRPr lang="zh-CN" altLang="en-US" dirty="0"/>
          </a:p>
        </p:txBody>
      </p:sp>
      <p:sp>
        <p:nvSpPr>
          <p:cNvPr id="4" name="灯片编号占位符 3"/>
          <p:cNvSpPr>
            <a:spLocks noGrp="1"/>
          </p:cNvSpPr>
          <p:nvPr>
            <p:ph type="sldNum" sz="quarter" idx="10"/>
          </p:nvPr>
        </p:nvSpPr>
        <p:spPr/>
        <p:txBody>
          <a:bodyPr/>
          <a:lstStyle/>
          <a:p>
            <a:fld id="{6FB71E82-9D40-45EF-9962-7AFC042DE9B9}" type="slidenum">
              <a:rPr lang="zh-CN" altLang="en-US">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25897325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rotWithShape="0">
          <a:gsLst>
            <a:gs pos="0">
              <a:schemeClr val="bg2"/>
            </a:gs>
            <a:gs pos="50000">
              <a:schemeClr val="bg1"/>
            </a:gs>
            <a:gs pos="100000">
              <a:schemeClr val="bg2"/>
            </a:gs>
          </a:gsLst>
          <a:lin ang="0" scaled="1"/>
        </a:grad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hidden">
          <a:xfrm>
            <a:off x="2895600" y="0"/>
            <a:ext cx="3352800" cy="6856413"/>
          </a:xfrm>
          <a:prstGeom prst="rect">
            <a:avLst/>
          </a:prstGeom>
          <a:gradFill rotWithShape="0">
            <a:gsLst>
              <a:gs pos="0">
                <a:schemeClr val="bg2"/>
              </a:gs>
              <a:gs pos="50000">
                <a:schemeClr val="bg1"/>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base">
              <a:spcBef>
                <a:spcPct val="0"/>
              </a:spcBef>
              <a:spcAft>
                <a:spcPct val="0"/>
              </a:spcAft>
              <a:defRPr/>
            </a:pPr>
            <a:endParaRPr kumimoji="1" lang="zh-CN" altLang="zh-CN" sz="2400">
              <a:solidFill>
                <a:srgbClr val="EAEAEA"/>
              </a:solidFill>
            </a:endParaRPr>
          </a:p>
        </p:txBody>
      </p:sp>
      <p:grpSp>
        <p:nvGrpSpPr>
          <p:cNvPr id="5" name="Group 3"/>
          <p:cNvGrpSpPr/>
          <p:nvPr/>
        </p:nvGrpSpPr>
        <p:grpSpPr bwMode="auto">
          <a:xfrm>
            <a:off x="2133600" y="473075"/>
            <a:ext cx="4878388" cy="3490913"/>
            <a:chOff x="1344" y="298"/>
            <a:chExt cx="3073" cy="2199"/>
          </a:xfrm>
        </p:grpSpPr>
        <p:sp>
          <p:nvSpPr>
            <p:cNvPr id="6" name="Freeform 4"/>
            <p:cNvSpPr/>
            <p:nvPr/>
          </p:nvSpPr>
          <p:spPr bwMode="auto">
            <a:xfrm>
              <a:off x="1344" y="1035"/>
              <a:ext cx="1019" cy="907"/>
            </a:xfrm>
            <a:custGeom>
              <a:avLst/>
              <a:gdLst>
                <a:gd name="T0" fmla="*/ 0 w 1019"/>
                <a:gd name="T1" fmla="*/ 566 h 907"/>
                <a:gd name="T2" fmla="*/ 0 w 1019"/>
                <a:gd name="T3" fmla="*/ 906 h 907"/>
                <a:gd name="T4" fmla="*/ 1014 w 1019"/>
                <a:gd name="T5" fmla="*/ 283 h 907"/>
                <a:gd name="T6" fmla="*/ 1018 w 1019"/>
                <a:gd name="T7" fmla="*/ 307 h 907"/>
                <a:gd name="T8" fmla="*/ 869 w 1019"/>
                <a:gd name="T9" fmla="*/ 0 h 907"/>
                <a:gd name="T10" fmla="*/ 0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0" y="566"/>
                  </a:moveTo>
                  <a:lnTo>
                    <a:pt x="0" y="906"/>
                  </a:lnTo>
                  <a:lnTo>
                    <a:pt x="1014" y="283"/>
                  </a:lnTo>
                  <a:lnTo>
                    <a:pt x="1018" y="307"/>
                  </a:lnTo>
                  <a:lnTo>
                    <a:pt x="869" y="0"/>
                  </a:lnTo>
                  <a:lnTo>
                    <a:pt x="0" y="566"/>
                  </a:lnTo>
                </a:path>
              </a:pathLst>
            </a:custGeom>
            <a:gradFill rotWithShape="0">
              <a:gsLst>
                <a:gs pos="0">
                  <a:schemeClr val="bg1"/>
                </a:gs>
                <a:gs pos="100000">
                  <a:schemeClr val="bg2"/>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7" name="Freeform 5"/>
            <p:cNvSpPr/>
            <p:nvPr/>
          </p:nvSpPr>
          <p:spPr bwMode="auto">
            <a:xfrm>
              <a:off x="3398" y="1035"/>
              <a:ext cx="1019" cy="907"/>
            </a:xfrm>
            <a:custGeom>
              <a:avLst/>
              <a:gdLst>
                <a:gd name="T0" fmla="*/ 1018 w 1019"/>
                <a:gd name="T1" fmla="*/ 566 h 907"/>
                <a:gd name="T2" fmla="*/ 1018 w 1019"/>
                <a:gd name="T3" fmla="*/ 906 h 907"/>
                <a:gd name="T4" fmla="*/ 3 w 1019"/>
                <a:gd name="T5" fmla="*/ 283 h 907"/>
                <a:gd name="T6" fmla="*/ 0 w 1019"/>
                <a:gd name="T7" fmla="*/ 307 h 907"/>
                <a:gd name="T8" fmla="*/ 148 w 1019"/>
                <a:gd name="T9" fmla="*/ 0 h 907"/>
                <a:gd name="T10" fmla="*/ 1018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1018" y="566"/>
                  </a:moveTo>
                  <a:lnTo>
                    <a:pt x="1018" y="906"/>
                  </a:lnTo>
                  <a:lnTo>
                    <a:pt x="3" y="283"/>
                  </a:lnTo>
                  <a:lnTo>
                    <a:pt x="0" y="307"/>
                  </a:lnTo>
                  <a:lnTo>
                    <a:pt x="148" y="0"/>
                  </a:lnTo>
                  <a:lnTo>
                    <a:pt x="1018" y="566"/>
                  </a:lnTo>
                </a:path>
              </a:pathLst>
            </a:cu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nvGrpSpPr>
            <p:cNvPr id="8" name="Group 6"/>
            <p:cNvGrpSpPr/>
            <p:nvPr/>
          </p:nvGrpSpPr>
          <p:grpSpPr bwMode="auto">
            <a:xfrm>
              <a:off x="1571" y="298"/>
              <a:ext cx="2632" cy="2199"/>
              <a:chOff x="1571" y="298"/>
              <a:chExt cx="2632" cy="2199"/>
            </a:xfrm>
          </p:grpSpPr>
          <p:sp>
            <p:nvSpPr>
              <p:cNvPr id="10" name="AutoShape 7" descr="Green marble"/>
              <p:cNvSpPr>
                <a:spLocks noChangeArrowheads="1"/>
              </p:cNvSpPr>
              <p:nvPr/>
            </p:nvSpPr>
            <p:spPr bwMode="auto">
              <a:xfrm rot="10800000" flipH="1">
                <a:off x="1571" y="298"/>
                <a:ext cx="2631" cy="2198"/>
              </a:xfrm>
              <a:prstGeom prst="triangle">
                <a:avLst>
                  <a:gd name="adj" fmla="val 49995"/>
                </a:avLst>
              </a:prstGeom>
              <a:blipFill dpi="0" rotWithShape="0">
                <a:blip r:embed="rId2"/>
                <a:srcRect/>
                <a:tile tx="0" ty="0" sx="100000" sy="100000" flip="none" algn="tl"/>
              </a:blipFill>
              <a:ln w="12700" cap="sq">
                <a:solidFill>
                  <a:srgbClr val="006633"/>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1" name="Freeform 8"/>
              <p:cNvSpPr/>
              <p:nvPr/>
            </p:nvSpPr>
            <p:spPr bwMode="auto">
              <a:xfrm>
                <a:off x="1571" y="298"/>
                <a:ext cx="1316" cy="2199"/>
              </a:xfrm>
              <a:custGeom>
                <a:avLst/>
                <a:gdLst>
                  <a:gd name="T0" fmla="*/ 1315 w 1316"/>
                  <a:gd name="T1" fmla="*/ 2198 h 2199"/>
                  <a:gd name="T2" fmla="*/ 1315 w 1316"/>
                  <a:gd name="T3" fmla="*/ 1815 h 2199"/>
                  <a:gd name="T4" fmla="*/ 409 w 1316"/>
                  <a:gd name="T5" fmla="*/ 214 h 2199"/>
                  <a:gd name="T6" fmla="*/ 0 w 1316"/>
                  <a:gd name="T7" fmla="*/ 0 h 2199"/>
                  <a:gd name="T8" fmla="*/ 1315 w 1316"/>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6" h="2199">
                    <a:moveTo>
                      <a:pt x="1315" y="2198"/>
                    </a:moveTo>
                    <a:lnTo>
                      <a:pt x="1315" y="1815"/>
                    </a:lnTo>
                    <a:lnTo>
                      <a:pt x="409" y="214"/>
                    </a:lnTo>
                    <a:lnTo>
                      <a:pt x="0" y="0"/>
                    </a:lnTo>
                    <a:lnTo>
                      <a:pt x="1315" y="2198"/>
                    </a:lnTo>
                  </a:path>
                </a:pathLst>
              </a:custGeom>
              <a:solidFill>
                <a:srgbClr val="002010">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2" name="Freeform 9"/>
              <p:cNvSpPr/>
              <p:nvPr/>
            </p:nvSpPr>
            <p:spPr bwMode="auto">
              <a:xfrm>
                <a:off x="1571" y="298"/>
                <a:ext cx="2632" cy="217"/>
              </a:xfrm>
              <a:custGeom>
                <a:avLst/>
                <a:gdLst>
                  <a:gd name="T0" fmla="*/ 0 w 2632"/>
                  <a:gd name="T1" fmla="*/ 0 h 217"/>
                  <a:gd name="T2" fmla="*/ 409 w 2632"/>
                  <a:gd name="T3" fmla="*/ 216 h 217"/>
                  <a:gd name="T4" fmla="*/ 2279 w 2632"/>
                  <a:gd name="T5" fmla="*/ 216 h 217"/>
                  <a:gd name="T6" fmla="*/ 2631 w 2632"/>
                  <a:gd name="T7" fmla="*/ 0 h 217"/>
                  <a:gd name="T8" fmla="*/ 0 w 2632"/>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2" h="217">
                    <a:moveTo>
                      <a:pt x="0" y="0"/>
                    </a:moveTo>
                    <a:lnTo>
                      <a:pt x="409" y="216"/>
                    </a:lnTo>
                    <a:lnTo>
                      <a:pt x="2279" y="216"/>
                    </a:lnTo>
                    <a:lnTo>
                      <a:pt x="2631" y="0"/>
                    </a:lnTo>
                    <a:lnTo>
                      <a:pt x="0" y="0"/>
                    </a:lnTo>
                  </a:path>
                </a:pathLst>
              </a:custGeom>
              <a:solidFill>
                <a:srgbClr val="71BB96">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3" name="Freeform 10"/>
              <p:cNvSpPr/>
              <p:nvPr/>
            </p:nvSpPr>
            <p:spPr bwMode="auto">
              <a:xfrm>
                <a:off x="2886" y="298"/>
                <a:ext cx="1317" cy="2199"/>
              </a:xfrm>
              <a:custGeom>
                <a:avLst/>
                <a:gdLst>
                  <a:gd name="T0" fmla="*/ 0 w 1317"/>
                  <a:gd name="T1" fmla="*/ 2198 h 2199"/>
                  <a:gd name="T2" fmla="*/ 0 w 1317"/>
                  <a:gd name="T3" fmla="*/ 1815 h 2199"/>
                  <a:gd name="T4" fmla="*/ 906 w 1317"/>
                  <a:gd name="T5" fmla="*/ 214 h 2199"/>
                  <a:gd name="T6" fmla="*/ 1316 w 1317"/>
                  <a:gd name="T7" fmla="*/ 0 h 2199"/>
                  <a:gd name="T8" fmla="*/ 0 w 1317"/>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7" h="2199">
                    <a:moveTo>
                      <a:pt x="0" y="2198"/>
                    </a:moveTo>
                    <a:lnTo>
                      <a:pt x="0" y="1815"/>
                    </a:lnTo>
                    <a:lnTo>
                      <a:pt x="906" y="214"/>
                    </a:lnTo>
                    <a:lnTo>
                      <a:pt x="1316" y="0"/>
                    </a:lnTo>
                    <a:lnTo>
                      <a:pt x="0" y="2198"/>
                    </a:lnTo>
                  </a:path>
                </a:pathLst>
              </a:custGeom>
              <a:solidFill>
                <a:srgbClr val="006633">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sp>
          <p:nvSpPr>
            <p:cNvPr id="9" name="Rectangle 11"/>
            <p:cNvSpPr>
              <a:spLocks noChangeArrowheads="1"/>
            </p:cNvSpPr>
            <p:nvPr/>
          </p:nvSpPr>
          <p:spPr bwMode="auto">
            <a:xfrm>
              <a:off x="1344" y="1631"/>
              <a:ext cx="3069" cy="310"/>
            </a:xfrm>
            <a:prstGeom prst="rect">
              <a:avLst/>
            </a:prstGeom>
            <a:gradFill rotWithShape="0">
              <a:gsLst>
                <a:gs pos="0">
                  <a:schemeClr val="bg2"/>
                </a:gs>
                <a:gs pos="50000">
                  <a:schemeClr val="folHlink"/>
                </a:gs>
                <a:gs pos="100000">
                  <a:schemeClr val="bg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defRPr/>
              </a:pPr>
              <a:endParaRPr kumimoji="1" lang="zh-CN" altLang="en-US" sz="1100">
                <a:solidFill>
                  <a:srgbClr val="000000"/>
                </a:solidFill>
                <a:latin typeface="宋体" pitchFamily="2" charset="-122"/>
              </a:endParaRPr>
            </a:p>
          </p:txBody>
        </p:sp>
      </p:grpSp>
      <p:sp>
        <p:nvSpPr>
          <p:cNvPr id="60428" name="Rectangle 12"/>
          <p:cNvSpPr>
            <a:spLocks noGrp="1" noChangeArrowheads="1"/>
          </p:cNvSpPr>
          <p:nvPr>
            <p:ph type="ctrTitle" sz="quarter"/>
          </p:nvPr>
        </p:nvSpPr>
        <p:spPr>
          <a:xfrm>
            <a:off x="685800" y="3886200"/>
            <a:ext cx="7772400" cy="1143000"/>
          </a:xfrm>
          <a:prstGeom prst="rect">
            <a:avLst/>
          </a:prstGeom>
        </p:spPr>
        <p:txBody>
          <a:bodyPr/>
          <a:lstStyle>
            <a:lvl1pPr algn="ctr">
              <a:defRPr/>
            </a:lvl1pPr>
          </a:lstStyle>
          <a:p>
            <a:pPr lvl="0"/>
            <a:r>
              <a:rPr lang="zh-CN" altLang="en-US" noProof="0"/>
              <a:t>单击此处编辑母版标题样式</a:t>
            </a:r>
          </a:p>
        </p:txBody>
      </p:sp>
      <p:sp>
        <p:nvSpPr>
          <p:cNvPr id="60429" name="Rectangle 13"/>
          <p:cNvSpPr>
            <a:spLocks noGrp="1" noChangeArrowheads="1"/>
          </p:cNvSpPr>
          <p:nvPr>
            <p:ph type="subTitle" sz="quarter" idx="1"/>
          </p:nvPr>
        </p:nvSpPr>
        <p:spPr>
          <a:xfrm>
            <a:off x="1371600" y="5410200"/>
            <a:ext cx="6400800" cy="1295400"/>
          </a:xfrm>
          <a:prstGeom prst="rect">
            <a:avLst/>
          </a:prstGeom>
        </p:spPr>
        <p:txBody>
          <a:bodyPr/>
          <a:lstStyle>
            <a:lvl1pPr marL="0" indent="0" algn="ctr">
              <a:buFont typeface="Wingdings" pitchFamily="2" charset="2"/>
              <a:buNone/>
              <a:defRPr/>
            </a:lvl1pPr>
          </a:lstStyle>
          <a:p>
            <a:pPr lvl="0"/>
            <a:r>
              <a:rPr lang="zh-CN" altLang="en-US" noProof="0"/>
              <a:t>单击此处编辑母版副标题样式</a:t>
            </a:r>
          </a:p>
        </p:txBody>
      </p:sp>
      <p:sp>
        <p:nvSpPr>
          <p:cNvPr id="15"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905000" y="228600"/>
            <a:ext cx="7086600" cy="14478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61988" y="1905000"/>
            <a:ext cx="7772400" cy="41148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0CA0F0BF-E15A-4527-BEE2-EEC86C343A67}"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10388" y="228600"/>
            <a:ext cx="2081212" cy="5791200"/>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61988" y="228600"/>
            <a:ext cx="6096000" cy="57912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BC20FF10-2C8B-4046-8077-05392FAE1114}"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61988" y="228600"/>
            <a:ext cx="8329612" cy="579120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4"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4287EECF-20FD-4565-9ED7-6679FC180085}"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905000" y="228600"/>
            <a:ext cx="7086600" cy="14478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61988" y="1905000"/>
            <a:ext cx="7772400" cy="411480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2AEA2262-E2C0-4BF0-9F43-814E02601DBE}"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35CFCFC0-8EDA-48F3-993E-A84A6C427A68}"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905000" y="228600"/>
            <a:ext cx="7086600" cy="14478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61988" y="19050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4388" y="19050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5E2788AE-AC6C-4086-A65D-A73603C1DDF5}"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8"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9"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A429888A-DA17-4244-8BE0-6DDB0F239E86}"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905000" y="228600"/>
            <a:ext cx="7086600" cy="1447800"/>
          </a:xfrm>
          <a:prstGeom prst="rect">
            <a:avLst/>
          </a:prstGeom>
        </p:spPr>
        <p:txBody>
          <a:bodyPr/>
          <a:lstStyle/>
          <a:p>
            <a:r>
              <a:rPr lang="zh-CN" altLang="en-US"/>
              <a:t>单击此处编辑母版标题样式</a:t>
            </a:r>
          </a:p>
        </p:txBody>
      </p:sp>
      <p:sp>
        <p:nvSpPr>
          <p:cNvPr id="3"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4"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6E4917B8-F058-40C3-AEAF-23A823E95A02}"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3"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4"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54B23307-E59C-4D9D-B1B6-CCA2623EE914}"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1AB97A76-9588-4BA0-963A-97837FEF40AB}"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AEDD5A38-FFE5-429E-B79E-312955FB053C}"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path path="rect">
            <a:fillToRect r="100000" b="100000"/>
          </a:path>
        </a:gradFill>
        <a:effectLst/>
      </p:bgPr>
    </p:bg>
    <p:spTree>
      <p:nvGrpSpPr>
        <p:cNvPr id="1" name=""/>
        <p:cNvGrpSpPr/>
        <p:nvPr/>
      </p:nvGrpSpPr>
      <p:grpSpPr>
        <a:xfrm>
          <a:off x="0" y="0"/>
          <a:ext cx="0" cy="0"/>
          <a:chOff x="0" y="0"/>
          <a:chExt cx="0" cy="0"/>
        </a:xfrm>
      </p:grpSpPr>
      <p:sp>
        <p:nvSpPr>
          <p:cNvPr id="59394" name="Rectangle 2"/>
          <p:cNvSpPr>
            <a:spLocks noChangeArrowheads="1"/>
          </p:cNvSpPr>
          <p:nvPr/>
        </p:nvSpPr>
        <p:spPr bwMode="hidden">
          <a:xfrm>
            <a:off x="0" y="0"/>
            <a:ext cx="1752600" cy="6856413"/>
          </a:xfrm>
          <a:prstGeom prst="rect">
            <a:avLst/>
          </a:prstGeom>
          <a:gradFill rotWithShape="0">
            <a:gsLst>
              <a:gs pos="0">
                <a:schemeClr val="bg2"/>
              </a:gs>
              <a:gs pos="50000">
                <a:schemeClr val="bg1"/>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base">
              <a:spcBef>
                <a:spcPct val="0"/>
              </a:spcBef>
              <a:spcAft>
                <a:spcPct val="0"/>
              </a:spcAft>
              <a:defRPr/>
            </a:pPr>
            <a:endParaRPr kumimoji="1" lang="zh-CN" altLang="zh-CN" sz="2400">
              <a:solidFill>
                <a:srgbClr val="EAEAEA"/>
              </a:solidFill>
            </a:endParaRPr>
          </a:p>
        </p:txBody>
      </p:sp>
      <p:grpSp>
        <p:nvGrpSpPr>
          <p:cNvPr id="1027" name="Group 3"/>
          <p:cNvGrpSpPr/>
          <p:nvPr/>
        </p:nvGrpSpPr>
        <p:grpSpPr bwMode="auto">
          <a:xfrm>
            <a:off x="152400" y="374650"/>
            <a:ext cx="1525588" cy="1227138"/>
            <a:chOff x="96" y="236"/>
            <a:chExt cx="961" cy="773"/>
          </a:xfrm>
        </p:grpSpPr>
        <p:sp>
          <p:nvSpPr>
            <p:cNvPr id="1033" name="Freeform 4"/>
            <p:cNvSpPr/>
            <p:nvPr/>
          </p:nvSpPr>
          <p:spPr bwMode="auto">
            <a:xfrm>
              <a:off x="738" y="495"/>
              <a:ext cx="319" cy="319"/>
            </a:xfrm>
            <a:custGeom>
              <a:avLst/>
              <a:gdLst>
                <a:gd name="T0" fmla="*/ 318 w 319"/>
                <a:gd name="T1" fmla="*/ 198 h 319"/>
                <a:gd name="T2" fmla="*/ 318 w 319"/>
                <a:gd name="T3" fmla="*/ 318 h 319"/>
                <a:gd name="T4" fmla="*/ 1 w 319"/>
                <a:gd name="T5" fmla="*/ 99 h 319"/>
                <a:gd name="T6" fmla="*/ 0 w 319"/>
                <a:gd name="T7" fmla="*/ 108 h 319"/>
                <a:gd name="T8" fmla="*/ 46 w 319"/>
                <a:gd name="T9" fmla="*/ 0 h 319"/>
                <a:gd name="T10" fmla="*/ 318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318" y="198"/>
                  </a:moveTo>
                  <a:lnTo>
                    <a:pt x="318" y="318"/>
                  </a:lnTo>
                  <a:lnTo>
                    <a:pt x="1" y="99"/>
                  </a:lnTo>
                  <a:lnTo>
                    <a:pt x="0" y="108"/>
                  </a:lnTo>
                  <a:lnTo>
                    <a:pt x="46" y="0"/>
                  </a:lnTo>
                  <a:lnTo>
                    <a:pt x="318" y="198"/>
                  </a:lnTo>
                </a:path>
              </a:pathLst>
            </a:cu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4" name="Freeform 5"/>
            <p:cNvSpPr/>
            <p:nvPr/>
          </p:nvSpPr>
          <p:spPr bwMode="auto">
            <a:xfrm>
              <a:off x="96" y="495"/>
              <a:ext cx="319" cy="319"/>
            </a:xfrm>
            <a:custGeom>
              <a:avLst/>
              <a:gdLst>
                <a:gd name="T0" fmla="*/ 0 w 319"/>
                <a:gd name="T1" fmla="*/ 198 h 319"/>
                <a:gd name="T2" fmla="*/ 0 w 319"/>
                <a:gd name="T3" fmla="*/ 318 h 319"/>
                <a:gd name="T4" fmla="*/ 316 w 319"/>
                <a:gd name="T5" fmla="*/ 99 h 319"/>
                <a:gd name="T6" fmla="*/ 318 w 319"/>
                <a:gd name="T7" fmla="*/ 108 h 319"/>
                <a:gd name="T8" fmla="*/ 271 w 319"/>
                <a:gd name="T9" fmla="*/ 0 h 319"/>
                <a:gd name="T10" fmla="*/ 0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0" y="198"/>
                  </a:moveTo>
                  <a:lnTo>
                    <a:pt x="0" y="318"/>
                  </a:lnTo>
                  <a:lnTo>
                    <a:pt x="316" y="99"/>
                  </a:lnTo>
                  <a:lnTo>
                    <a:pt x="318" y="108"/>
                  </a:lnTo>
                  <a:lnTo>
                    <a:pt x="271" y="0"/>
                  </a:lnTo>
                  <a:lnTo>
                    <a:pt x="0" y="198"/>
                  </a:lnTo>
                </a:path>
              </a:pathLst>
            </a:custGeom>
            <a:gradFill rotWithShape="0">
              <a:gsLst>
                <a:gs pos="0">
                  <a:schemeClr val="bg1"/>
                </a:gs>
                <a:gs pos="100000">
                  <a:schemeClr val="bg2"/>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nvGrpSpPr>
            <p:cNvPr id="1035" name="Group 6"/>
            <p:cNvGrpSpPr/>
            <p:nvPr/>
          </p:nvGrpSpPr>
          <p:grpSpPr bwMode="auto">
            <a:xfrm>
              <a:off x="152" y="236"/>
              <a:ext cx="823" cy="773"/>
              <a:chOff x="152" y="236"/>
              <a:chExt cx="823" cy="773"/>
            </a:xfrm>
          </p:grpSpPr>
          <p:sp>
            <p:nvSpPr>
              <p:cNvPr id="1037" name="AutoShape 7" descr="Green marble"/>
              <p:cNvSpPr>
                <a:spLocks noChangeArrowheads="1"/>
              </p:cNvSpPr>
              <p:nvPr/>
            </p:nvSpPr>
            <p:spPr bwMode="auto">
              <a:xfrm rot="10800000" flipH="1">
                <a:off x="152" y="236"/>
                <a:ext cx="822" cy="772"/>
              </a:xfrm>
              <a:prstGeom prst="triangle">
                <a:avLst>
                  <a:gd name="adj" fmla="val 49995"/>
                </a:avLst>
              </a:prstGeom>
              <a:blipFill dpi="0" rotWithShape="0">
                <a:blip r:embed="rId14"/>
                <a:srcRect/>
                <a:tile tx="0" ty="0" sx="100000" sy="100000" flip="none" algn="tl"/>
              </a:blipFill>
              <a:ln w="12700" cap="sq">
                <a:solidFill>
                  <a:srgbClr val="006633"/>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8" name="Freeform 8"/>
              <p:cNvSpPr/>
              <p:nvPr/>
            </p:nvSpPr>
            <p:spPr bwMode="auto">
              <a:xfrm>
                <a:off x="152" y="236"/>
                <a:ext cx="412" cy="773"/>
              </a:xfrm>
              <a:custGeom>
                <a:avLst/>
                <a:gdLst>
                  <a:gd name="T0" fmla="*/ 411 w 412"/>
                  <a:gd name="T1" fmla="*/ 772 h 773"/>
                  <a:gd name="T2" fmla="*/ 411 w 412"/>
                  <a:gd name="T3" fmla="*/ 637 h 773"/>
                  <a:gd name="T4" fmla="*/ 127 w 412"/>
                  <a:gd name="T5" fmla="*/ 75 h 773"/>
                  <a:gd name="T6" fmla="*/ 0 w 412"/>
                  <a:gd name="T7" fmla="*/ 0 h 773"/>
                  <a:gd name="T8" fmla="*/ 411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411" y="772"/>
                    </a:moveTo>
                    <a:lnTo>
                      <a:pt x="411" y="637"/>
                    </a:lnTo>
                    <a:lnTo>
                      <a:pt x="127" y="75"/>
                    </a:lnTo>
                    <a:lnTo>
                      <a:pt x="0" y="0"/>
                    </a:lnTo>
                    <a:lnTo>
                      <a:pt x="411" y="772"/>
                    </a:lnTo>
                  </a:path>
                </a:pathLst>
              </a:custGeom>
              <a:solidFill>
                <a:srgbClr val="002010">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9" name="Freeform 9"/>
              <p:cNvSpPr/>
              <p:nvPr/>
            </p:nvSpPr>
            <p:spPr bwMode="auto">
              <a:xfrm>
                <a:off x="152" y="236"/>
                <a:ext cx="823" cy="77"/>
              </a:xfrm>
              <a:custGeom>
                <a:avLst/>
                <a:gdLst>
                  <a:gd name="T0" fmla="*/ 0 w 823"/>
                  <a:gd name="T1" fmla="*/ 0 h 77"/>
                  <a:gd name="T2" fmla="*/ 127 w 823"/>
                  <a:gd name="T3" fmla="*/ 76 h 77"/>
                  <a:gd name="T4" fmla="*/ 712 w 823"/>
                  <a:gd name="T5" fmla="*/ 76 h 77"/>
                  <a:gd name="T6" fmla="*/ 822 w 823"/>
                  <a:gd name="T7" fmla="*/ 0 h 77"/>
                  <a:gd name="T8" fmla="*/ 0 w 823"/>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3" h="77">
                    <a:moveTo>
                      <a:pt x="0" y="0"/>
                    </a:moveTo>
                    <a:lnTo>
                      <a:pt x="127" y="76"/>
                    </a:lnTo>
                    <a:lnTo>
                      <a:pt x="712" y="76"/>
                    </a:lnTo>
                    <a:lnTo>
                      <a:pt x="822" y="0"/>
                    </a:lnTo>
                    <a:lnTo>
                      <a:pt x="0" y="0"/>
                    </a:lnTo>
                  </a:path>
                </a:pathLst>
              </a:custGeom>
              <a:solidFill>
                <a:srgbClr val="71BB96">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40" name="Freeform 10"/>
              <p:cNvSpPr/>
              <p:nvPr/>
            </p:nvSpPr>
            <p:spPr bwMode="auto">
              <a:xfrm>
                <a:off x="563" y="236"/>
                <a:ext cx="412" cy="773"/>
              </a:xfrm>
              <a:custGeom>
                <a:avLst/>
                <a:gdLst>
                  <a:gd name="T0" fmla="*/ 0 w 412"/>
                  <a:gd name="T1" fmla="*/ 772 h 773"/>
                  <a:gd name="T2" fmla="*/ 0 w 412"/>
                  <a:gd name="T3" fmla="*/ 637 h 773"/>
                  <a:gd name="T4" fmla="*/ 283 w 412"/>
                  <a:gd name="T5" fmla="*/ 75 h 773"/>
                  <a:gd name="T6" fmla="*/ 411 w 412"/>
                  <a:gd name="T7" fmla="*/ 0 h 773"/>
                  <a:gd name="T8" fmla="*/ 0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0" y="772"/>
                    </a:moveTo>
                    <a:lnTo>
                      <a:pt x="0" y="637"/>
                    </a:lnTo>
                    <a:lnTo>
                      <a:pt x="283" y="75"/>
                    </a:lnTo>
                    <a:lnTo>
                      <a:pt x="411" y="0"/>
                    </a:lnTo>
                    <a:lnTo>
                      <a:pt x="0" y="772"/>
                    </a:lnTo>
                  </a:path>
                </a:pathLst>
              </a:custGeom>
              <a:solidFill>
                <a:srgbClr val="006633">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sp>
          <p:nvSpPr>
            <p:cNvPr id="59403" name="Rectangle 11"/>
            <p:cNvSpPr>
              <a:spLocks noChangeArrowheads="1"/>
            </p:cNvSpPr>
            <p:nvPr/>
          </p:nvSpPr>
          <p:spPr bwMode="auto">
            <a:xfrm>
              <a:off x="96" y="704"/>
              <a:ext cx="959" cy="109"/>
            </a:xfrm>
            <a:prstGeom prst="rect">
              <a:avLst/>
            </a:prstGeom>
            <a:gradFill rotWithShape="0">
              <a:gsLst>
                <a:gs pos="0">
                  <a:schemeClr val="bg2"/>
                </a:gs>
                <a:gs pos="50000">
                  <a:schemeClr val="folHlink"/>
                </a:gs>
                <a:gs pos="100000">
                  <a:schemeClr val="bg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defRPr/>
              </a:pPr>
              <a:endParaRPr kumimoji="1" lang="zh-CN" altLang="en-US" sz="1100">
                <a:solidFill>
                  <a:srgbClr val="000000"/>
                </a:solidFill>
                <a:latin typeface="宋体" pitchFamily="2" charset="-122"/>
              </a:endParaRPr>
            </a:p>
          </p:txBody>
        </p:sp>
      </p:grpSp>
      <p:sp>
        <p:nvSpPr>
          <p:cNvPr id="13"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l"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l"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l"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l"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lr>
          <a:schemeClr val="tx2"/>
        </a:buClr>
        <a:buSzPct val="90000"/>
        <a:buFont typeface="Wingdings" pitchFamily="2" charset="2"/>
        <a:buChar char="Ú"/>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946669" y="1628800"/>
            <a:ext cx="5017819" cy="2089150"/>
          </a:xfrm>
        </p:spPr>
        <p:txBody>
          <a:bodyPr/>
          <a:lstStyle/>
          <a:p>
            <a:pPr eaLnBrk="1" hangingPunct="1"/>
            <a:r>
              <a:rPr lang="zh-CN" altLang="en-US" sz="6000" b="1" dirty="0"/>
              <a:t>绩效管理</a:t>
            </a:r>
            <a:br>
              <a:rPr lang="en-US" altLang="zh-CN" sz="6000" b="1" dirty="0"/>
            </a:br>
            <a:r>
              <a:rPr lang="zh-CN" altLang="en-US" sz="3200" b="1" dirty="0"/>
              <a:t>（第</a:t>
            </a:r>
            <a:r>
              <a:rPr lang="en-US" altLang="zh-CN" sz="3200" b="1" dirty="0"/>
              <a:t>2</a:t>
            </a:r>
            <a:r>
              <a:rPr lang="zh-CN" altLang="en-US" sz="3200" b="1" dirty="0"/>
              <a:t>版）</a:t>
            </a:r>
            <a:br>
              <a:rPr lang="en-US" altLang="zh-CN" sz="6000" b="1" dirty="0"/>
            </a:br>
            <a:endParaRPr lang="zh-CN" altLang="en-US" sz="3600" b="1" dirty="0"/>
          </a:p>
        </p:txBody>
      </p:sp>
      <p:sp>
        <p:nvSpPr>
          <p:cNvPr id="3075" name="Rectangle 3"/>
          <p:cNvSpPr>
            <a:spLocks noGrp="1" noChangeArrowheads="1"/>
          </p:cNvSpPr>
          <p:nvPr>
            <p:ph type="subTitle" idx="1"/>
          </p:nvPr>
        </p:nvSpPr>
        <p:spPr>
          <a:xfrm>
            <a:off x="4211960" y="4077072"/>
            <a:ext cx="4608512" cy="649288"/>
          </a:xfrm>
        </p:spPr>
        <p:txBody>
          <a:bodyPr/>
          <a:lstStyle/>
          <a:p>
            <a:pPr eaLnBrk="1" hangingPunct="1"/>
            <a:r>
              <a:rPr lang="zh-CN" altLang="en-US" b="1" dirty="0">
                <a:latin typeface="楷体_GB2312" pitchFamily="49" charset="-122"/>
                <a:ea typeface="楷体_GB2312" pitchFamily="49" charset="-122"/>
              </a:rPr>
              <a:t>方振邦  杨畅  编著</a:t>
            </a:r>
            <a:endParaRPr lang="en-US" altLang="zh-CN" b="1" dirty="0">
              <a:latin typeface="楷体_GB2312" pitchFamily="49" charset="-122"/>
              <a:ea typeface="楷体_GB2312" pitchFamily="49" charset="-122"/>
            </a:endParaRPr>
          </a:p>
          <a:p>
            <a:pPr eaLnBrk="1" hangingPunct="1"/>
            <a:endParaRPr lang="en-US" altLang="zh-CN" sz="2400" b="1" dirty="0">
              <a:latin typeface="楷体" pitchFamily="49" charset="-122"/>
              <a:ea typeface="楷体" pitchFamily="49" charset="-122"/>
            </a:endParaRPr>
          </a:p>
          <a:p>
            <a:pPr eaLnBrk="1" hangingPunct="1"/>
            <a:r>
              <a:rPr lang="zh-CN" altLang="en-US" sz="2400" b="1" dirty="0">
                <a:latin typeface="楷体" pitchFamily="49" charset="-122"/>
                <a:ea typeface="楷体" pitchFamily="49" charset="-122"/>
              </a:rPr>
              <a:t>中国人民大学出版社</a:t>
            </a:r>
            <a:endParaRPr lang="en-US" altLang="zh-CN" sz="2400" b="1" dirty="0">
              <a:latin typeface="楷体" pitchFamily="49" charset="-122"/>
              <a:ea typeface="楷体" pitchFamily="49" charset="-122"/>
            </a:endParaRPr>
          </a:p>
          <a:p>
            <a:pPr eaLnBrk="1" hangingPunct="1"/>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北京</a:t>
            </a:r>
            <a:r>
              <a:rPr lang="en-US" altLang="zh-CN" sz="2400" b="1" dirty="0">
                <a:latin typeface="楷体" pitchFamily="49" charset="-122"/>
                <a:ea typeface="楷体" pitchFamily="49" charset="-122"/>
              </a:rPr>
              <a:t>·</a:t>
            </a:r>
            <a:endParaRPr lang="zh-CN" altLang="en-US" sz="2400" b="1" dirty="0">
              <a:latin typeface="楷体" pitchFamily="49" charset="-122"/>
              <a:ea typeface="楷体" pitchFamily="49" charset="-122"/>
            </a:endParaRPr>
          </a:p>
        </p:txBody>
      </p:sp>
      <p:pic>
        <p:nvPicPr>
          <p:cNvPr id="1026" name="Picture 2" descr="http://www.crup.com.cn/ShowPic/BookDetailShow?vpath=%2Ffzfm%2Fxiao%2F50491-(WBS)-sl.jpg&amp;vtag=1&amp;ptype=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6660" y="1340768"/>
            <a:ext cx="3344234" cy="4700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83098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992" y="547668"/>
            <a:ext cx="9073008" cy="1447800"/>
          </a:xfrm>
        </p:spPr>
        <p:txBody>
          <a:bodyPr/>
          <a:lstStyle/>
          <a:p>
            <a:pPr algn="ctr"/>
            <a:r>
              <a:rPr lang="zh-CN" altLang="en-US" sz="4000" dirty="0">
                <a:latin typeface="黑体" pitchFamily="49" charset="-122"/>
                <a:ea typeface="黑体" pitchFamily="49" charset="-122"/>
              </a:rPr>
              <a:t>第</a:t>
            </a:r>
            <a:r>
              <a:rPr lang="en-US" altLang="zh-CN" sz="4000" dirty="0">
                <a:latin typeface="黑体" pitchFamily="49" charset="-122"/>
                <a:ea typeface="黑体" pitchFamily="49" charset="-122"/>
              </a:rPr>
              <a:t>7</a:t>
            </a:r>
            <a:r>
              <a:rPr lang="zh-CN" altLang="en-US" sz="4000" dirty="0">
                <a:latin typeface="黑体" pitchFamily="49" charset="-122"/>
                <a:ea typeface="黑体" pitchFamily="49" charset="-122"/>
              </a:rPr>
              <a:t>章  绩效薪酬</a:t>
            </a:r>
            <a:endParaRPr lang="zh-CN" altLang="en-US" sz="4000" dirty="0"/>
          </a:p>
        </p:txBody>
      </p:sp>
      <p:sp>
        <p:nvSpPr>
          <p:cNvPr id="3" name="内容占位符 2"/>
          <p:cNvSpPr>
            <a:spLocks noGrp="1"/>
          </p:cNvSpPr>
          <p:nvPr>
            <p:ph idx="1"/>
          </p:nvPr>
        </p:nvSpPr>
        <p:spPr/>
        <p:txBody>
          <a:bodyPr/>
          <a:lstStyle/>
          <a:p>
            <a:pPr>
              <a:lnSpc>
                <a:spcPct val="150000"/>
              </a:lnSpc>
            </a:pPr>
            <a:r>
              <a:rPr lang="zh-CN" altLang="en-US" dirty="0">
                <a:solidFill>
                  <a:schemeClr val="accent5">
                    <a:lumMod val="20000"/>
                    <a:lumOff val="80000"/>
                  </a:schemeClr>
                </a:solidFill>
              </a:rPr>
              <a:t>第</a:t>
            </a:r>
            <a:r>
              <a:rPr lang="en-US" altLang="zh-CN" dirty="0">
                <a:solidFill>
                  <a:schemeClr val="accent5">
                    <a:lumMod val="20000"/>
                    <a:lumOff val="80000"/>
                  </a:schemeClr>
                </a:solidFill>
              </a:rPr>
              <a:t>1</a:t>
            </a:r>
            <a:r>
              <a:rPr lang="zh-CN" altLang="en-US" dirty="0">
                <a:solidFill>
                  <a:schemeClr val="accent5">
                    <a:lumMod val="20000"/>
                    <a:lumOff val="80000"/>
                  </a:schemeClr>
                </a:solidFill>
              </a:rPr>
              <a:t>节　薪酬概述</a:t>
            </a:r>
          </a:p>
          <a:p>
            <a:pPr>
              <a:lnSpc>
                <a:spcPct val="150000"/>
              </a:lnSpc>
            </a:pPr>
            <a:r>
              <a:rPr lang="zh-CN" altLang="en-US" dirty="0">
                <a:solidFill>
                  <a:srgbClr val="FF0000"/>
                </a:solidFill>
              </a:rPr>
              <a:t>第</a:t>
            </a:r>
            <a:r>
              <a:rPr lang="en-US" altLang="zh-CN" dirty="0">
                <a:solidFill>
                  <a:srgbClr val="FF0000"/>
                </a:solidFill>
              </a:rPr>
              <a:t>2</a:t>
            </a:r>
            <a:r>
              <a:rPr lang="zh-CN" altLang="en-US" dirty="0">
                <a:solidFill>
                  <a:srgbClr val="FF0000"/>
                </a:solidFill>
              </a:rPr>
              <a:t>节    绩效薪酬</a:t>
            </a:r>
          </a:p>
          <a:p>
            <a:pPr marL="0" indent="0">
              <a:lnSpc>
                <a:spcPct val="150000"/>
              </a:lnSpc>
              <a:buNone/>
            </a:pPr>
            <a:endParaRPr lang="en-US" altLang="zh-CN" dirty="0"/>
          </a:p>
          <a:p>
            <a:pPr>
              <a:lnSpc>
                <a:spcPct val="150000"/>
              </a:lnSpc>
            </a:pPr>
            <a:endParaRPr lang="en-US" altLang="zh-CN" dirty="0"/>
          </a:p>
          <a:p>
            <a:endParaRPr lang="zh-CN" altLang="en-US" dirty="0"/>
          </a:p>
        </p:txBody>
      </p:sp>
      <p:sp>
        <p:nvSpPr>
          <p:cNvPr id="4" name="Rectangle 5"/>
          <p:cNvSpPr>
            <a:spLocks noChangeArrowheads="1"/>
          </p:cNvSpPr>
          <p:nvPr/>
        </p:nvSpPr>
        <p:spPr bwMode="auto">
          <a:xfrm>
            <a:off x="611560" y="2780358"/>
            <a:ext cx="7273925" cy="865187"/>
          </a:xfrm>
          <a:prstGeom prst="rect">
            <a:avLst/>
          </a:prstGeom>
          <a:noFill/>
          <a:ln w="19050" algn="ctr">
            <a:solidFill>
              <a:srgbClr val="FFFF00"/>
            </a:solidFill>
            <a:miter lim="800000"/>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971550" y="692150"/>
            <a:ext cx="7848600" cy="64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2</a:t>
            </a:r>
            <a:r>
              <a:rPr lang="zh-CN" altLang="en-US" sz="3600" b="1" dirty="0">
                <a:solidFill>
                  <a:schemeClr val="tx1"/>
                </a:solidFill>
                <a:latin typeface="楷体_GB2312" pitchFamily="49" charset="-122"/>
                <a:ea typeface="楷体_GB2312" pitchFamily="49" charset="-122"/>
              </a:rPr>
              <a:t>节　绩效薪酬</a:t>
            </a:r>
          </a:p>
        </p:txBody>
      </p:sp>
      <p:sp>
        <p:nvSpPr>
          <p:cNvPr id="4" name="Text Box 3"/>
          <p:cNvSpPr txBox="1">
            <a:spLocks noChangeArrowheads="1"/>
          </p:cNvSpPr>
          <p:nvPr/>
        </p:nvSpPr>
        <p:spPr bwMode="auto">
          <a:xfrm>
            <a:off x="900113" y="1746911"/>
            <a:ext cx="7561262" cy="2936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rPr>
              <a:t>一、绩效薪酬的内涵</a:t>
            </a:r>
          </a:p>
          <a:p>
            <a:pPr eaLnBrk="1" hangingPunct="1">
              <a:lnSpc>
                <a:spcPct val="150000"/>
              </a:lnSpc>
              <a:spcBef>
                <a:spcPct val="20000"/>
              </a:spcBef>
            </a:pPr>
            <a:r>
              <a:rPr lang="zh-CN" altLang="en-US" sz="2800" dirty="0">
                <a:solidFill>
                  <a:srgbClr val="FFFFFF"/>
                </a:solidFill>
              </a:rPr>
              <a:t>二、绩效薪酬的特征</a:t>
            </a:r>
          </a:p>
          <a:p>
            <a:pPr eaLnBrk="1" hangingPunct="1">
              <a:lnSpc>
                <a:spcPct val="150000"/>
              </a:lnSpc>
              <a:spcBef>
                <a:spcPct val="20000"/>
              </a:spcBef>
            </a:pPr>
            <a:r>
              <a:rPr lang="zh-CN" altLang="en-US" sz="2800" dirty="0">
                <a:solidFill>
                  <a:srgbClr val="FFFFFF"/>
                </a:solidFill>
              </a:rPr>
              <a:t>三、绩效薪酬的基本类型</a:t>
            </a:r>
          </a:p>
          <a:p>
            <a:pPr eaLnBrk="1" hangingPunct="1">
              <a:lnSpc>
                <a:spcPct val="150000"/>
              </a:lnSpc>
              <a:spcBef>
                <a:spcPct val="20000"/>
              </a:spcBef>
            </a:pPr>
            <a:r>
              <a:rPr lang="zh-CN" altLang="en-US" sz="2800" dirty="0">
                <a:solidFill>
                  <a:srgbClr val="FFFFFF"/>
                </a:solidFill>
              </a:rPr>
              <a:t>四、各种绩效薪酬制度的比较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一、绩效薪酬的内涵</a:t>
            </a:r>
          </a:p>
        </p:txBody>
      </p:sp>
      <p:sp>
        <p:nvSpPr>
          <p:cNvPr id="4" name="Text Box 3"/>
          <p:cNvSpPr txBox="1">
            <a:spLocks noChangeArrowheads="1"/>
          </p:cNvSpPr>
          <p:nvPr/>
        </p:nvSpPr>
        <p:spPr bwMode="auto">
          <a:xfrm>
            <a:off x="900113" y="1746911"/>
            <a:ext cx="7561262" cy="388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b="1" i="1" u="sng" dirty="0">
                <a:solidFill>
                  <a:srgbClr val="FFFF00"/>
                </a:solidFill>
              </a:rPr>
              <a:t>绩效薪酬</a:t>
            </a:r>
            <a:r>
              <a:rPr lang="zh-CN" altLang="en-US" sz="2800" dirty="0">
                <a:solidFill>
                  <a:srgbClr val="FFFFFF"/>
                </a:solidFill>
              </a:rPr>
              <a:t>，是将个人的收入与绩效水平相挂钩的薪酬制度，是与绩效管理制度密切相关的薪酬体系。这种激励性薪酬方案</a:t>
            </a:r>
            <a:r>
              <a:rPr lang="en-US" altLang="zh-CN" sz="2800" dirty="0">
                <a:solidFill>
                  <a:srgbClr val="FFFFFF"/>
                </a:solidFill>
              </a:rPr>
              <a:t>——</a:t>
            </a:r>
            <a:r>
              <a:rPr lang="zh-CN" altLang="en-US" sz="2800" dirty="0">
                <a:solidFill>
                  <a:srgbClr val="FFFFFF"/>
                </a:solidFill>
              </a:rPr>
              <a:t>一种激励性的计件工资报酬制度，是由“科学管理之父”弗雷德里克</a:t>
            </a:r>
            <a:r>
              <a:rPr lang="en-US" altLang="zh-CN" sz="2800" dirty="0">
                <a:solidFill>
                  <a:srgbClr val="FFFFFF"/>
                </a:solidFill>
              </a:rPr>
              <a:t>•</a:t>
            </a:r>
            <a:r>
              <a:rPr lang="zh-CN" altLang="en-US" sz="2800" dirty="0">
                <a:solidFill>
                  <a:srgbClr val="FFFFFF"/>
                </a:solidFill>
              </a:rPr>
              <a:t>泰勒</a:t>
            </a:r>
            <a:r>
              <a:rPr lang="en-US" altLang="zh-CN" sz="2800" dirty="0">
                <a:solidFill>
                  <a:srgbClr val="FFFFFF"/>
                </a:solidFill>
              </a:rPr>
              <a:t>(Frederick </a:t>
            </a:r>
            <a:r>
              <a:rPr lang="en-US" altLang="zh-CN" sz="2800" dirty="0" err="1">
                <a:solidFill>
                  <a:srgbClr val="FFFFFF"/>
                </a:solidFill>
              </a:rPr>
              <a:t>W.Taylor</a:t>
            </a:r>
            <a:r>
              <a:rPr lang="zh-CN" altLang="en-US" sz="2800" dirty="0">
                <a:solidFill>
                  <a:srgbClr val="FFFFFF"/>
                </a:solidFill>
              </a:rPr>
              <a:t>，</a:t>
            </a:r>
            <a:r>
              <a:rPr lang="en-US" altLang="zh-CN" sz="2800" dirty="0">
                <a:solidFill>
                  <a:srgbClr val="FFFFFF"/>
                </a:solidFill>
              </a:rPr>
              <a:t>1856—1915)</a:t>
            </a:r>
            <a:r>
              <a:rPr lang="zh-CN" altLang="en-US" sz="2800" dirty="0">
                <a:solidFill>
                  <a:srgbClr val="FFFFFF"/>
                </a:solidFill>
              </a:rPr>
              <a:t>创造的。</a:t>
            </a:r>
            <a:endParaRPr lang="zh-CN" altLang="zh-CN" sz="28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二、绩效薪酬的特征</a:t>
            </a:r>
          </a:p>
        </p:txBody>
      </p:sp>
      <p:sp>
        <p:nvSpPr>
          <p:cNvPr id="4" name="Text Box 3"/>
          <p:cNvSpPr txBox="1">
            <a:spLocks noChangeArrowheads="1"/>
          </p:cNvSpPr>
          <p:nvPr/>
        </p:nvSpPr>
        <p:spPr bwMode="auto">
          <a:xfrm>
            <a:off x="900113" y="1746911"/>
            <a:ext cx="7561262" cy="3527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(1)</a:t>
            </a:r>
            <a:r>
              <a:rPr lang="zh-CN" altLang="en-US" sz="2800" dirty="0">
                <a:solidFill>
                  <a:srgbClr val="FFFFFF"/>
                </a:solidFill>
              </a:rPr>
              <a:t>与战略的一致性。</a:t>
            </a:r>
          </a:p>
          <a:p>
            <a:pPr eaLnBrk="1" hangingPunct="1">
              <a:lnSpc>
                <a:spcPct val="150000"/>
              </a:lnSpc>
              <a:spcBef>
                <a:spcPct val="20000"/>
              </a:spcBef>
            </a:pPr>
            <a:r>
              <a:rPr lang="en-US" altLang="zh-CN" sz="2800" dirty="0">
                <a:solidFill>
                  <a:srgbClr val="FFFFFF"/>
                </a:solidFill>
              </a:rPr>
              <a:t>(2)</a:t>
            </a:r>
            <a:r>
              <a:rPr lang="zh-CN" altLang="en-US" sz="2800" dirty="0">
                <a:solidFill>
                  <a:srgbClr val="FFFFFF"/>
                </a:solidFill>
              </a:rPr>
              <a:t>与绩效的相关性。</a:t>
            </a:r>
          </a:p>
          <a:p>
            <a:pPr eaLnBrk="1" hangingPunct="1">
              <a:lnSpc>
                <a:spcPct val="150000"/>
              </a:lnSpc>
              <a:spcBef>
                <a:spcPct val="20000"/>
              </a:spcBef>
            </a:pPr>
            <a:r>
              <a:rPr lang="en-US" altLang="zh-CN" sz="2800" dirty="0">
                <a:solidFill>
                  <a:srgbClr val="FFFFFF"/>
                </a:solidFill>
              </a:rPr>
              <a:t>(3)</a:t>
            </a:r>
            <a:r>
              <a:rPr lang="zh-CN" altLang="en-US" sz="2800" dirty="0">
                <a:solidFill>
                  <a:srgbClr val="FFFFFF"/>
                </a:solidFill>
              </a:rPr>
              <a:t>系统的完整性。</a:t>
            </a:r>
          </a:p>
          <a:p>
            <a:pPr eaLnBrk="1" hangingPunct="1">
              <a:lnSpc>
                <a:spcPct val="150000"/>
              </a:lnSpc>
              <a:spcBef>
                <a:spcPct val="20000"/>
              </a:spcBef>
            </a:pPr>
            <a:r>
              <a:rPr lang="en-US" altLang="zh-CN" sz="2800" dirty="0">
                <a:solidFill>
                  <a:srgbClr val="FFFFFF"/>
                </a:solidFill>
              </a:rPr>
              <a:t>(4)</a:t>
            </a:r>
            <a:r>
              <a:rPr lang="zh-CN" altLang="en-US" sz="2800" dirty="0">
                <a:solidFill>
                  <a:srgbClr val="FFFFFF"/>
                </a:solidFill>
              </a:rPr>
              <a:t>制度的灵活性。</a:t>
            </a: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二、绩效薪酬的特征</a:t>
            </a:r>
          </a:p>
        </p:txBody>
      </p:sp>
      <p:sp>
        <p:nvSpPr>
          <p:cNvPr id="4" name="Text Box 3"/>
          <p:cNvSpPr txBox="1">
            <a:spLocks noChangeArrowheads="1"/>
          </p:cNvSpPr>
          <p:nvPr/>
        </p:nvSpPr>
        <p:spPr bwMode="auto">
          <a:xfrm>
            <a:off x="900113" y="1746911"/>
            <a:ext cx="7561262" cy="2748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(1)</a:t>
            </a:r>
            <a:r>
              <a:rPr lang="zh-CN" altLang="en-US" sz="2800" dirty="0">
                <a:solidFill>
                  <a:srgbClr val="FFFFFF"/>
                </a:solidFill>
              </a:rPr>
              <a:t>与战略的一致性。</a:t>
            </a:r>
          </a:p>
          <a:p>
            <a:pPr eaLnBrk="1" hangingPunct="1">
              <a:lnSpc>
                <a:spcPct val="150000"/>
              </a:lnSpc>
              <a:spcBef>
                <a:spcPct val="20000"/>
              </a:spcBef>
            </a:pPr>
            <a:r>
              <a:rPr lang="zh-CN" altLang="en-US" sz="2000" dirty="0">
                <a:solidFill>
                  <a:srgbClr val="FFFFFF"/>
                </a:solidFill>
              </a:rPr>
              <a:t>薪酬战略必须与组织的发展战略相匹配，才能够为实现组织战略服务。为了使薪酬制度能够更好地为组织的战略目标服务，薪酬制度所鼓励的员工行为就应该围绕着组织的重要目标进行。</a:t>
            </a: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二、绩效薪酬的特征</a:t>
            </a:r>
          </a:p>
        </p:txBody>
      </p:sp>
      <p:sp>
        <p:nvSpPr>
          <p:cNvPr id="4" name="Text Box 3"/>
          <p:cNvSpPr txBox="1">
            <a:spLocks noChangeArrowheads="1"/>
          </p:cNvSpPr>
          <p:nvPr/>
        </p:nvSpPr>
        <p:spPr bwMode="auto">
          <a:xfrm>
            <a:off x="900113" y="1746911"/>
            <a:ext cx="7561262" cy="3663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(2)</a:t>
            </a:r>
            <a:r>
              <a:rPr lang="zh-CN" altLang="en-US" sz="2800" dirty="0">
                <a:solidFill>
                  <a:srgbClr val="FFFFFF"/>
                </a:solidFill>
              </a:rPr>
              <a:t>与绩效的相关性。</a:t>
            </a:r>
          </a:p>
          <a:p>
            <a:pPr eaLnBrk="1" hangingPunct="1">
              <a:lnSpc>
                <a:spcPct val="150000"/>
              </a:lnSpc>
              <a:spcBef>
                <a:spcPct val="20000"/>
              </a:spcBef>
            </a:pPr>
            <a:r>
              <a:rPr lang="zh-CN" altLang="en-US" sz="2000" dirty="0">
                <a:solidFill>
                  <a:srgbClr val="FFFFFF"/>
                </a:solidFill>
              </a:rPr>
              <a:t>强化理论和期望理论都告诉我们，只有在绩效和薪酬之间建立一种明确的相关关系，才能够使薪酬制度真正发挥激励作用。实际上，实现绩效和薪酬之间的一致性是使薪酬与战略一致的最直接的手段。通过建立绩效与薪酬之间的相关性，我们可以利用绩效管理手段引导组织成员的行为，从而使其行为有利于组织战略的实现。</a:t>
            </a: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二、绩效薪酬的特征</a:t>
            </a:r>
          </a:p>
        </p:txBody>
      </p:sp>
      <p:sp>
        <p:nvSpPr>
          <p:cNvPr id="4" name="Text Box 3"/>
          <p:cNvSpPr txBox="1">
            <a:spLocks noChangeArrowheads="1"/>
          </p:cNvSpPr>
          <p:nvPr/>
        </p:nvSpPr>
        <p:spPr bwMode="auto">
          <a:xfrm>
            <a:off x="900113" y="1746911"/>
            <a:ext cx="7561262" cy="3663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(3)</a:t>
            </a:r>
            <a:r>
              <a:rPr lang="zh-CN" altLang="en-US" sz="2800" dirty="0">
                <a:solidFill>
                  <a:srgbClr val="FFFFFF"/>
                </a:solidFill>
              </a:rPr>
              <a:t>系统的完整性。</a:t>
            </a:r>
          </a:p>
          <a:p>
            <a:pPr eaLnBrk="1" hangingPunct="1">
              <a:lnSpc>
                <a:spcPct val="150000"/>
              </a:lnSpc>
              <a:spcBef>
                <a:spcPct val="20000"/>
              </a:spcBef>
            </a:pPr>
            <a:r>
              <a:rPr lang="zh-CN" altLang="en-US" sz="2000" dirty="0">
                <a:solidFill>
                  <a:srgbClr val="FFFFFF"/>
                </a:solidFill>
              </a:rPr>
              <a:t>各类薪酬计划具有不同的特点，综合使用各种薪酬计划能够增强组织的综合实力。绩效突出的组织通常都能够很好地利用各种薪酬计划的特点让它们为特定的目的服务，用一种计划的优点弥补另一种计划的不足，使各种薪酬计划构成一个完整的体系。每个计划都是该体系中不可或缺的一部分。</a:t>
            </a: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二、绩效薪酬的特征</a:t>
            </a:r>
          </a:p>
        </p:txBody>
      </p:sp>
      <p:sp>
        <p:nvSpPr>
          <p:cNvPr id="4" name="Text Box 3"/>
          <p:cNvSpPr txBox="1">
            <a:spLocks noChangeArrowheads="1"/>
          </p:cNvSpPr>
          <p:nvPr/>
        </p:nvSpPr>
        <p:spPr bwMode="auto">
          <a:xfrm>
            <a:off x="900113" y="1746911"/>
            <a:ext cx="7561262" cy="2316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(4)</a:t>
            </a:r>
            <a:r>
              <a:rPr lang="zh-CN" altLang="en-US" sz="2800" dirty="0">
                <a:solidFill>
                  <a:srgbClr val="FFFFFF"/>
                </a:solidFill>
              </a:rPr>
              <a:t>制度的灵活性。</a:t>
            </a:r>
          </a:p>
          <a:p>
            <a:pPr indent="0" algn="l" eaLnBrk="1" hangingPunct="1">
              <a:spcBef>
                <a:spcPct val="20000"/>
              </a:spcBef>
              <a:buFontTx/>
              <a:buNone/>
            </a:pPr>
            <a:r>
              <a:rPr lang="zh-CN" altLang="zh-CN" sz="2000" dirty="0">
                <a:solidFill>
                  <a:srgbClr val="FFFFFF"/>
                </a:solidFill>
                <a:latin typeface="Times New Roman" pitchFamily="18" charset="0"/>
              </a:rPr>
              <a:t>之所以强调制度的灵活性，主要出于两方面的考虑：一方面，世界上没有完美的薪酬制度，任何组织都应该根据自身的特点设计适合的薪酬制度；另一方面，组织面临的情况也在不断地变化，只有具有一定的灵活性，才能够持续地根据现有的状况对薪酬制度进行恰当的调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三、绩效薪酬的基本类型</a:t>
            </a:r>
          </a:p>
        </p:txBody>
      </p:sp>
      <p:sp>
        <p:nvSpPr>
          <p:cNvPr id="8" name="Text Box 3"/>
          <p:cNvSpPr txBox="1">
            <a:spLocks noChangeArrowheads="1"/>
          </p:cNvSpPr>
          <p:nvPr/>
        </p:nvSpPr>
        <p:spPr bwMode="auto">
          <a:xfrm>
            <a:off x="900113" y="1746911"/>
            <a:ext cx="7561262"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一</a:t>
            </a:r>
            <a:r>
              <a:rPr lang="en-US" altLang="zh-CN" sz="2800" dirty="0">
                <a:solidFill>
                  <a:srgbClr val="FFFFFF"/>
                </a:solidFill>
              </a:rPr>
              <a:t>)</a:t>
            </a:r>
            <a:r>
              <a:rPr lang="zh-CN" altLang="en-US" sz="2800" dirty="0">
                <a:solidFill>
                  <a:srgbClr val="FFFFFF"/>
                </a:solidFill>
              </a:rPr>
              <a:t>适用于生产工人的绩效薪酬制度</a:t>
            </a:r>
          </a:p>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二</a:t>
            </a:r>
            <a:r>
              <a:rPr lang="en-US" altLang="zh-CN" sz="2800" dirty="0">
                <a:solidFill>
                  <a:srgbClr val="FFFFFF"/>
                </a:solidFill>
              </a:rPr>
              <a:t>)</a:t>
            </a:r>
            <a:r>
              <a:rPr lang="zh-CN" altLang="en-US" sz="2800" dirty="0">
                <a:solidFill>
                  <a:srgbClr val="FFFFFF"/>
                </a:solidFill>
              </a:rPr>
              <a:t>绩效工资</a:t>
            </a:r>
          </a:p>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三</a:t>
            </a:r>
            <a:r>
              <a:rPr lang="en-US" altLang="zh-CN" sz="2800" dirty="0">
                <a:solidFill>
                  <a:srgbClr val="FFFFFF"/>
                </a:solidFill>
              </a:rPr>
              <a:t>)</a:t>
            </a:r>
            <a:r>
              <a:rPr lang="zh-CN" altLang="en-US" sz="2800" dirty="0">
                <a:solidFill>
                  <a:srgbClr val="FFFFFF"/>
                </a:solidFill>
              </a:rPr>
              <a:t>绩效调薪</a:t>
            </a:r>
          </a:p>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四</a:t>
            </a:r>
            <a:r>
              <a:rPr lang="en-US" altLang="zh-CN" sz="2800" dirty="0">
                <a:solidFill>
                  <a:srgbClr val="FFFFFF"/>
                </a:solidFill>
              </a:rPr>
              <a:t>)</a:t>
            </a:r>
            <a:r>
              <a:rPr lang="zh-CN" altLang="en-US" sz="2800" dirty="0">
                <a:solidFill>
                  <a:srgbClr val="FFFFFF"/>
                </a:solidFill>
              </a:rPr>
              <a:t>个人长期激励计划</a:t>
            </a:r>
          </a:p>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五</a:t>
            </a:r>
            <a:r>
              <a:rPr lang="en-US" altLang="zh-CN" sz="2800" dirty="0">
                <a:solidFill>
                  <a:srgbClr val="FFFFFF"/>
                </a:solidFill>
              </a:rPr>
              <a:t>)</a:t>
            </a:r>
            <a:r>
              <a:rPr lang="zh-CN" altLang="en-US" sz="2800" dirty="0">
                <a:solidFill>
                  <a:srgbClr val="FFFFFF"/>
                </a:solidFill>
              </a:rPr>
              <a:t>团队激励计划</a:t>
            </a:r>
          </a:p>
          <a:p>
            <a:pPr marL="457200" indent="-457200" algn="l" eaLnBrk="1" hangingPunct="1">
              <a:lnSpc>
                <a:spcPct val="150000"/>
              </a:lnSpc>
              <a:spcBef>
                <a:spcPct val="20000"/>
              </a:spcBef>
              <a:buFontTx/>
              <a:buChar char="•"/>
            </a:pPr>
            <a:endParaRPr lang="zh-CN" altLang="zh-CN" sz="28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三、绩效薪酬的基本类型</a:t>
            </a:r>
          </a:p>
        </p:txBody>
      </p:sp>
      <p:sp>
        <p:nvSpPr>
          <p:cNvPr id="8" name="Text Box 3"/>
          <p:cNvSpPr txBox="1">
            <a:spLocks noChangeArrowheads="1"/>
          </p:cNvSpPr>
          <p:nvPr/>
        </p:nvSpPr>
        <p:spPr bwMode="auto">
          <a:xfrm>
            <a:off x="900113" y="1746911"/>
            <a:ext cx="7561262" cy="2907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一</a:t>
            </a:r>
            <a:r>
              <a:rPr lang="en-US" altLang="zh-CN" sz="2800" dirty="0">
                <a:solidFill>
                  <a:srgbClr val="FFFFFF"/>
                </a:solidFill>
              </a:rPr>
              <a:t>)</a:t>
            </a:r>
            <a:r>
              <a:rPr lang="zh-CN" altLang="en-US" sz="2800" dirty="0">
                <a:solidFill>
                  <a:srgbClr val="FFFFFF"/>
                </a:solidFill>
              </a:rPr>
              <a:t>适用于生产工人的绩效薪酬制度</a:t>
            </a:r>
          </a:p>
          <a:p>
            <a:pPr eaLnBrk="1" hangingPunct="1">
              <a:lnSpc>
                <a:spcPct val="150000"/>
              </a:lnSpc>
              <a:spcBef>
                <a:spcPct val="20000"/>
              </a:spcBef>
            </a:pPr>
            <a:r>
              <a:rPr lang="zh-CN" altLang="en-US" sz="2800" dirty="0">
                <a:solidFill>
                  <a:srgbClr val="FFFFFF"/>
                </a:solidFill>
              </a:rPr>
              <a:t>1.原理概述</a:t>
            </a:r>
          </a:p>
          <a:p>
            <a:pPr eaLnBrk="1" hangingPunct="1">
              <a:lnSpc>
                <a:spcPct val="150000"/>
              </a:lnSpc>
              <a:spcBef>
                <a:spcPct val="20000"/>
              </a:spcBef>
            </a:pPr>
            <a:r>
              <a:rPr lang="zh-CN" altLang="en-US" sz="2800" dirty="0">
                <a:solidFill>
                  <a:srgbClr val="FFFFFF"/>
                </a:solidFill>
              </a:rPr>
              <a:t>2.计件工资制及标准工时制</a:t>
            </a:r>
          </a:p>
          <a:p>
            <a:pPr eaLnBrk="1" hangingPunct="1">
              <a:lnSpc>
                <a:spcPct val="150000"/>
              </a:lnSpc>
              <a:spcBef>
                <a:spcPct val="20000"/>
              </a:spcBef>
            </a:pPr>
            <a:r>
              <a:rPr lang="zh-CN" altLang="zh-CN" sz="2800" dirty="0">
                <a:solidFill>
                  <a:srgbClr val="FFFFFF"/>
                </a:solidFill>
                <a:latin typeface="Times New Roman" pitchFamily="18" charset="0"/>
              </a:rPr>
              <a:t>3.班组激励计划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三、绩效薪酬的基本类型</a:t>
            </a:r>
          </a:p>
        </p:txBody>
      </p:sp>
      <p:sp>
        <p:nvSpPr>
          <p:cNvPr id="8" name="Text Box 3"/>
          <p:cNvSpPr txBox="1">
            <a:spLocks noChangeArrowheads="1"/>
          </p:cNvSpPr>
          <p:nvPr/>
        </p:nvSpPr>
        <p:spPr bwMode="auto">
          <a:xfrm>
            <a:off x="900113" y="1746911"/>
            <a:ext cx="7561262" cy="492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二</a:t>
            </a:r>
            <a:r>
              <a:rPr lang="en-US" altLang="zh-CN" sz="2800" dirty="0">
                <a:solidFill>
                  <a:srgbClr val="FFFFFF"/>
                </a:solidFill>
              </a:rPr>
              <a:t>)</a:t>
            </a:r>
            <a:r>
              <a:rPr lang="zh-CN" altLang="en-US" sz="2800" dirty="0">
                <a:solidFill>
                  <a:srgbClr val="FFFFFF"/>
                </a:solidFill>
              </a:rPr>
              <a:t>绩效工资</a:t>
            </a:r>
          </a:p>
          <a:p>
            <a:pPr eaLnBrk="1" hangingPunct="1">
              <a:lnSpc>
                <a:spcPct val="150000"/>
              </a:lnSpc>
              <a:spcBef>
                <a:spcPct val="20000"/>
              </a:spcBef>
            </a:pPr>
            <a:r>
              <a:rPr lang="zh-CN" altLang="en-US" sz="2800" dirty="0">
                <a:solidFill>
                  <a:srgbClr val="FFFFFF"/>
                </a:solidFill>
              </a:rPr>
              <a:t>1.概述</a:t>
            </a:r>
          </a:p>
          <a:p>
            <a:pPr eaLnBrk="1" hangingPunct="1">
              <a:lnSpc>
                <a:spcPct val="150000"/>
              </a:lnSpc>
              <a:spcBef>
                <a:spcPct val="20000"/>
              </a:spcBef>
            </a:pPr>
            <a:r>
              <a:rPr lang="zh-CN" altLang="en-US" sz="2800" dirty="0">
                <a:solidFill>
                  <a:srgbClr val="FFFFFF"/>
                </a:solidFill>
              </a:rPr>
              <a:t>2.绩效工资的计算方法</a:t>
            </a:r>
          </a:p>
          <a:p>
            <a:pPr eaLnBrk="1" hangingPunct="1">
              <a:lnSpc>
                <a:spcPct val="150000"/>
              </a:lnSpc>
              <a:spcBef>
                <a:spcPct val="20000"/>
              </a:spcBef>
            </a:pPr>
            <a:r>
              <a:rPr lang="zh-CN" altLang="en-US" sz="2800" dirty="0">
                <a:solidFill>
                  <a:srgbClr val="FFFFFF"/>
                </a:solidFill>
              </a:rPr>
              <a:t>3.控制绩效工资总额的方法</a:t>
            </a:r>
            <a:endParaRPr lang="en-US" altLang="zh-CN" sz="2800" dirty="0">
              <a:solidFill>
                <a:srgbClr val="FFFFFF"/>
              </a:solidFill>
            </a:endParaRPr>
          </a:p>
          <a:p>
            <a:pPr lvl="1" eaLnBrk="1" hangingPunct="1">
              <a:lnSpc>
                <a:spcPct val="150000"/>
              </a:lnSpc>
              <a:spcBef>
                <a:spcPct val="20000"/>
              </a:spcBef>
            </a:pPr>
            <a:r>
              <a:rPr lang="en-US" altLang="zh-CN" sz="2400" dirty="0">
                <a:solidFill>
                  <a:srgbClr val="FFFFFF"/>
                </a:solidFill>
              </a:rPr>
              <a:t>(1)</a:t>
            </a:r>
            <a:r>
              <a:rPr lang="zh-CN" altLang="en-US" sz="2400" dirty="0">
                <a:solidFill>
                  <a:srgbClr val="FFFFFF"/>
                </a:solidFill>
              </a:rPr>
              <a:t>指导性或强制性分布法</a:t>
            </a:r>
            <a:endParaRPr lang="en-US" altLang="zh-CN" sz="2400" dirty="0">
              <a:solidFill>
                <a:srgbClr val="FFFFFF"/>
              </a:solidFill>
            </a:endParaRPr>
          </a:p>
          <a:p>
            <a:pPr lvl="1" eaLnBrk="1" hangingPunct="1">
              <a:lnSpc>
                <a:spcPct val="150000"/>
              </a:lnSpc>
              <a:spcBef>
                <a:spcPct val="20000"/>
              </a:spcBef>
            </a:pPr>
            <a:r>
              <a:rPr lang="en-US" altLang="zh-CN" sz="2400" dirty="0">
                <a:solidFill>
                  <a:srgbClr val="FFFFFF"/>
                </a:solidFill>
              </a:rPr>
              <a:t>(2)</a:t>
            </a:r>
            <a:r>
              <a:rPr lang="zh-CN" altLang="en-US" sz="2400" dirty="0">
                <a:solidFill>
                  <a:srgbClr val="FFFFFF"/>
                </a:solidFill>
              </a:rPr>
              <a:t>平均系数分配法</a:t>
            </a:r>
          </a:p>
          <a:p>
            <a:pPr marL="457200" indent="-457200" algn="l" eaLnBrk="1" hangingPunct="1">
              <a:lnSpc>
                <a:spcPct val="150000"/>
              </a:lnSpc>
              <a:spcBef>
                <a:spcPct val="20000"/>
              </a:spcBef>
              <a:buFontTx/>
              <a:buChar char="•"/>
            </a:pPr>
            <a:endParaRPr lang="zh-CN" altLang="zh-CN" sz="28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三、绩效薪酬的基本类型</a:t>
            </a:r>
          </a:p>
        </p:txBody>
      </p:sp>
      <p:sp>
        <p:nvSpPr>
          <p:cNvPr id="8" name="Text Box 3"/>
          <p:cNvSpPr txBox="1">
            <a:spLocks noChangeArrowheads="1"/>
          </p:cNvSpPr>
          <p:nvPr/>
        </p:nvSpPr>
        <p:spPr bwMode="auto">
          <a:xfrm>
            <a:off x="900113" y="1746911"/>
            <a:ext cx="7561262" cy="3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三</a:t>
            </a:r>
            <a:r>
              <a:rPr lang="en-US" altLang="zh-CN" sz="2800" dirty="0">
                <a:solidFill>
                  <a:srgbClr val="FFFFFF"/>
                </a:solidFill>
              </a:rPr>
              <a:t>)</a:t>
            </a:r>
            <a:r>
              <a:rPr lang="zh-CN" altLang="en-US" sz="2800" dirty="0">
                <a:solidFill>
                  <a:srgbClr val="FFFFFF"/>
                </a:solidFill>
              </a:rPr>
              <a:t>绩效调薪</a:t>
            </a:r>
          </a:p>
          <a:p>
            <a:pPr eaLnBrk="1" hangingPunct="1">
              <a:lnSpc>
                <a:spcPct val="150000"/>
              </a:lnSpc>
              <a:spcBef>
                <a:spcPct val="20000"/>
              </a:spcBef>
            </a:pPr>
            <a:r>
              <a:rPr lang="zh-CN" altLang="en-US" sz="2000" dirty="0">
                <a:solidFill>
                  <a:srgbClr val="FFFFFF"/>
                </a:solidFill>
              </a:rPr>
              <a:t>绩效调薪是绩效薪酬制度的一种，指的是组织根据个人的年度绩效评价等级，每年分别确定不同的调薪比例。与绩效评价相关的调薪就是绩效调薪。与绩效工资的情况类似，绩效调薪也有一些不同的具体实施方式。</a:t>
            </a:r>
          </a:p>
          <a:p>
            <a:pPr marL="457200" indent="-457200" algn="l" eaLnBrk="1" hangingPunct="1">
              <a:lnSpc>
                <a:spcPct val="150000"/>
              </a:lnSpc>
              <a:spcBef>
                <a:spcPct val="20000"/>
              </a:spcBef>
              <a:buFontTx/>
              <a:buChar char="•"/>
            </a:pPr>
            <a:endParaRPr lang="zh-CN" altLang="zh-CN" sz="28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三、绩效薪酬的基本类型</a:t>
            </a:r>
          </a:p>
        </p:txBody>
      </p:sp>
      <p:sp>
        <p:nvSpPr>
          <p:cNvPr id="8" name="Text Box 3"/>
          <p:cNvSpPr txBox="1">
            <a:spLocks noChangeArrowheads="1"/>
          </p:cNvSpPr>
          <p:nvPr/>
        </p:nvSpPr>
        <p:spPr bwMode="auto">
          <a:xfrm>
            <a:off x="900113" y="1746911"/>
            <a:ext cx="7561262" cy="3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四</a:t>
            </a:r>
            <a:r>
              <a:rPr lang="en-US" altLang="zh-CN" sz="2800" dirty="0">
                <a:solidFill>
                  <a:srgbClr val="FFFFFF"/>
                </a:solidFill>
              </a:rPr>
              <a:t>)</a:t>
            </a:r>
            <a:r>
              <a:rPr lang="zh-CN" altLang="en-US" sz="2800" dirty="0">
                <a:solidFill>
                  <a:srgbClr val="FFFFFF"/>
                </a:solidFill>
              </a:rPr>
              <a:t>个人长期激励计划</a:t>
            </a:r>
          </a:p>
          <a:p>
            <a:pPr eaLnBrk="1" hangingPunct="1">
              <a:lnSpc>
                <a:spcPct val="150000"/>
              </a:lnSpc>
              <a:spcBef>
                <a:spcPct val="20000"/>
              </a:spcBef>
            </a:pPr>
            <a:r>
              <a:rPr lang="zh-CN" altLang="en-US" sz="2000" dirty="0">
                <a:solidFill>
                  <a:srgbClr val="FFFFFF"/>
                </a:solidFill>
              </a:rPr>
              <a:t>长期激励计划把目光放到成员多年努力的成果上，也就是说，长期激励计划关注的是超过一年的绩效周期的员工绩效，并对这个长期的绩效进行考核和奖励。最常见的长期激励计划是员工持股计划。除了员工持股计划外，还有很多长期激励形式。</a:t>
            </a:r>
          </a:p>
          <a:p>
            <a:pPr marL="457200" indent="-457200" algn="l" eaLnBrk="1" hangingPunct="1">
              <a:lnSpc>
                <a:spcPct val="150000"/>
              </a:lnSpc>
              <a:spcBef>
                <a:spcPct val="20000"/>
              </a:spcBef>
              <a:buFontTx/>
              <a:buChar char="•"/>
            </a:pPr>
            <a:endParaRPr lang="zh-CN" altLang="zh-CN" sz="28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三、绩效薪酬的基本类型</a:t>
            </a:r>
          </a:p>
        </p:txBody>
      </p:sp>
      <p:sp>
        <p:nvSpPr>
          <p:cNvPr id="8" name="Text Box 3"/>
          <p:cNvSpPr txBox="1">
            <a:spLocks noChangeArrowheads="1"/>
          </p:cNvSpPr>
          <p:nvPr/>
        </p:nvSpPr>
        <p:spPr bwMode="auto">
          <a:xfrm>
            <a:off x="900113" y="1746911"/>
            <a:ext cx="7561262" cy="197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四</a:t>
            </a:r>
            <a:r>
              <a:rPr lang="en-US" altLang="zh-CN" sz="2800" dirty="0">
                <a:solidFill>
                  <a:srgbClr val="FFFFFF"/>
                </a:solidFill>
              </a:rPr>
              <a:t>)</a:t>
            </a:r>
            <a:r>
              <a:rPr lang="zh-CN" altLang="en-US" sz="2800" dirty="0">
                <a:solidFill>
                  <a:srgbClr val="FFFFFF"/>
                </a:solidFill>
              </a:rPr>
              <a:t>个人长期激励计划</a:t>
            </a:r>
          </a:p>
          <a:p>
            <a:pPr eaLnBrk="1" hangingPunct="1">
              <a:lnSpc>
                <a:spcPct val="150000"/>
              </a:lnSpc>
              <a:spcBef>
                <a:spcPct val="20000"/>
              </a:spcBef>
            </a:pPr>
            <a:endParaRPr lang="zh-CN" altLang="en-US" sz="2000" dirty="0">
              <a:solidFill>
                <a:srgbClr val="FFFFFF"/>
              </a:solidFill>
            </a:endParaRPr>
          </a:p>
          <a:p>
            <a:pPr marL="457200" indent="-457200" algn="l" eaLnBrk="1" hangingPunct="1">
              <a:lnSpc>
                <a:spcPct val="150000"/>
              </a:lnSpc>
              <a:spcBef>
                <a:spcPct val="20000"/>
              </a:spcBef>
              <a:buFontTx/>
              <a:buChar char="•"/>
            </a:pPr>
            <a:endParaRPr lang="zh-CN" altLang="zh-CN" sz="2800" dirty="0">
              <a:solidFill>
                <a:srgbClr val="FFFFFF"/>
              </a:solidFill>
              <a:latin typeface="Times New Roman"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4106548447"/>
              </p:ext>
            </p:extLst>
          </p:nvPr>
        </p:nvGraphicFramePr>
        <p:xfrm>
          <a:off x="1225238" y="2529990"/>
          <a:ext cx="7341224" cy="3851337"/>
        </p:xfrm>
        <a:graphic>
          <a:graphicData uri="http://schemas.openxmlformats.org/drawingml/2006/table">
            <a:tbl>
              <a:tblPr firstRow="1" firstCol="1" bandRow="1">
                <a:tableStyleId>{5C22544A-7EE6-4342-B048-85BDC9FD1C3A}</a:tableStyleId>
              </a:tblPr>
              <a:tblGrid>
                <a:gridCol w="2128976">
                  <a:extLst>
                    <a:ext uri="{9D8B030D-6E8A-4147-A177-3AD203B41FA5}">
                      <a16:colId xmlns:a16="http://schemas.microsoft.com/office/drawing/2014/main" val="3221165969"/>
                    </a:ext>
                  </a:extLst>
                </a:gridCol>
                <a:gridCol w="5212248">
                  <a:extLst>
                    <a:ext uri="{9D8B030D-6E8A-4147-A177-3AD203B41FA5}">
                      <a16:colId xmlns:a16="http://schemas.microsoft.com/office/drawing/2014/main" val="3032893418"/>
                    </a:ext>
                  </a:extLst>
                </a:gridCol>
              </a:tblGrid>
              <a:tr h="427926">
                <a:tc>
                  <a:txBody>
                    <a:bodyPr/>
                    <a:lstStyle/>
                    <a:p>
                      <a:pPr algn="ctr">
                        <a:lnSpc>
                          <a:spcPts val="1350"/>
                        </a:lnSpc>
                        <a:spcAft>
                          <a:spcPts val="0"/>
                        </a:spcAft>
                      </a:pPr>
                      <a:r>
                        <a:rPr lang="zh-CN" sz="1200">
                          <a:effectLst/>
                        </a:rPr>
                        <a:t>类型</a:t>
                      </a:r>
                      <a:endParaRPr lang="zh-CN" sz="160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gn="ctr">
                        <a:lnSpc>
                          <a:spcPts val="1350"/>
                        </a:lnSpc>
                        <a:spcAft>
                          <a:spcPts val="0"/>
                        </a:spcAft>
                      </a:pPr>
                      <a:r>
                        <a:rPr lang="zh-CN" sz="1200">
                          <a:effectLst/>
                        </a:rPr>
                        <a:t>内容</a:t>
                      </a:r>
                      <a:endParaRPr lang="zh-CN" sz="1600">
                        <a:solidFill>
                          <a:srgbClr val="000000"/>
                        </a:solidFill>
                        <a:effectLst/>
                        <a:latin typeface="NEU-BZ-S92"/>
                        <a:ea typeface="方正书宋_GBK"/>
                        <a:cs typeface="Times New Roman" panose="02020603050405020304" pitchFamily="18" charset="0"/>
                      </a:endParaRPr>
                    </a:p>
                  </a:txBody>
                  <a:tcPr marL="0" marR="0" marT="0" marB="0" anchor="ctr"/>
                </a:tc>
                <a:extLst>
                  <a:ext uri="{0D108BD9-81ED-4DB2-BD59-A6C34878D82A}">
                    <a16:rowId xmlns:a16="http://schemas.microsoft.com/office/drawing/2014/main" val="1734311447"/>
                  </a:ext>
                </a:extLst>
              </a:tr>
              <a:tr h="427926">
                <a:tc>
                  <a:txBody>
                    <a:bodyPr/>
                    <a:lstStyle/>
                    <a:p>
                      <a:pPr algn="ctr">
                        <a:lnSpc>
                          <a:spcPts val="1350"/>
                        </a:lnSpc>
                        <a:spcAft>
                          <a:spcPts val="0"/>
                        </a:spcAft>
                      </a:pPr>
                      <a:r>
                        <a:rPr lang="zh-CN" sz="1200">
                          <a:effectLst/>
                        </a:rPr>
                        <a:t>溢价股票期权</a:t>
                      </a:r>
                      <a:endParaRPr lang="zh-CN" sz="160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1200">
                          <a:effectLst/>
                        </a:rPr>
                        <a:t>股票的预购价格高于发行时的市场价值</a:t>
                      </a:r>
                      <a:r>
                        <a:rPr lang="en-US" sz="1200">
                          <a:effectLst/>
                        </a:rPr>
                        <a:t>,</a:t>
                      </a:r>
                      <a:r>
                        <a:rPr lang="zh-CN" sz="1200">
                          <a:effectLst/>
                        </a:rPr>
                        <a:t>其目的在于产生比标准股权更强的激励作用</a:t>
                      </a:r>
                      <a:endParaRPr lang="zh-CN" sz="160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2826054640"/>
                  </a:ext>
                </a:extLst>
              </a:tr>
              <a:tr h="855853">
                <a:tc>
                  <a:txBody>
                    <a:bodyPr/>
                    <a:lstStyle/>
                    <a:p>
                      <a:pPr algn="ctr">
                        <a:lnSpc>
                          <a:spcPts val="1350"/>
                        </a:lnSpc>
                        <a:spcAft>
                          <a:spcPts val="0"/>
                        </a:spcAft>
                      </a:pPr>
                      <a:r>
                        <a:rPr lang="zh-CN" sz="1200">
                          <a:effectLst/>
                        </a:rPr>
                        <a:t>长期股权</a:t>
                      </a:r>
                      <a:endParaRPr lang="zh-CN" sz="160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1200">
                          <a:effectLst/>
                        </a:rPr>
                        <a:t>将股权期限延长到</a:t>
                      </a:r>
                      <a:r>
                        <a:rPr lang="en-US" sz="1200">
                          <a:effectLst/>
                        </a:rPr>
                        <a:t>10</a:t>
                      </a:r>
                      <a:r>
                        <a:rPr lang="zh-CN" sz="1200">
                          <a:effectLst/>
                        </a:rPr>
                        <a:t>年以上</a:t>
                      </a:r>
                      <a:r>
                        <a:rPr lang="en-US" sz="1200">
                          <a:effectLst/>
                        </a:rPr>
                        <a:t>,</a:t>
                      </a:r>
                      <a:r>
                        <a:rPr lang="zh-CN" sz="1200">
                          <a:effectLst/>
                        </a:rPr>
                        <a:t>使授予期限比传统授予期限长</a:t>
                      </a:r>
                      <a:r>
                        <a:rPr lang="en-US" sz="1200">
                          <a:effectLst/>
                        </a:rPr>
                        <a:t>3~4</a:t>
                      </a:r>
                      <a:r>
                        <a:rPr lang="zh-CN" sz="1200">
                          <a:effectLst/>
                        </a:rPr>
                        <a:t>年</a:t>
                      </a:r>
                      <a:r>
                        <a:rPr lang="en-US" sz="1200">
                          <a:effectLst/>
                        </a:rPr>
                        <a:t>,</a:t>
                      </a:r>
                      <a:r>
                        <a:rPr lang="zh-CN" sz="1200">
                          <a:effectLst/>
                        </a:rPr>
                        <a:t>目的是将公司高层管理人员长期留在公司</a:t>
                      </a:r>
                      <a:endParaRPr lang="zh-CN" sz="160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2837043861"/>
                  </a:ext>
                </a:extLst>
              </a:tr>
              <a:tr h="427926">
                <a:tc>
                  <a:txBody>
                    <a:bodyPr/>
                    <a:lstStyle/>
                    <a:p>
                      <a:pPr algn="ctr">
                        <a:lnSpc>
                          <a:spcPts val="1350"/>
                        </a:lnSpc>
                        <a:spcAft>
                          <a:spcPts val="0"/>
                        </a:spcAft>
                      </a:pPr>
                      <a:r>
                        <a:rPr lang="zh-CN" sz="1200">
                          <a:effectLst/>
                        </a:rPr>
                        <a:t>指数化股权</a:t>
                      </a:r>
                      <a:endParaRPr lang="zh-CN" sz="160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1200" dirty="0">
                          <a:effectLst/>
                        </a:rPr>
                        <a:t>股票的预购价格按照一种股指上下浮动</a:t>
                      </a:r>
                      <a:r>
                        <a:rPr lang="en-US" sz="1200" dirty="0">
                          <a:effectLst/>
                        </a:rPr>
                        <a:t>,</a:t>
                      </a:r>
                      <a:r>
                        <a:rPr lang="zh-CN" sz="1200" dirty="0">
                          <a:effectLst/>
                        </a:rPr>
                        <a:t>激励绩优股的产生</a:t>
                      </a:r>
                      <a:endParaRPr lang="zh-CN" sz="1600" dirty="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1477991182"/>
                  </a:ext>
                </a:extLst>
              </a:tr>
              <a:tr h="855853">
                <a:tc>
                  <a:txBody>
                    <a:bodyPr/>
                    <a:lstStyle/>
                    <a:p>
                      <a:pPr algn="ctr">
                        <a:lnSpc>
                          <a:spcPts val="1350"/>
                        </a:lnSpc>
                        <a:spcAft>
                          <a:spcPts val="0"/>
                        </a:spcAft>
                      </a:pPr>
                      <a:r>
                        <a:rPr lang="zh-CN" sz="1200">
                          <a:effectLst/>
                        </a:rPr>
                        <a:t>外部标准的长期激励</a:t>
                      </a:r>
                      <a:endParaRPr lang="zh-CN" sz="160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1200">
                          <a:effectLst/>
                        </a:rPr>
                        <a:t>分期授予基于外部标准而不是内部的预算或目标。推动本公司与其他大公司进行业绩比较</a:t>
                      </a:r>
                      <a:r>
                        <a:rPr lang="en-US" sz="1200">
                          <a:effectLst/>
                        </a:rPr>
                        <a:t>,</a:t>
                      </a:r>
                      <a:r>
                        <a:rPr lang="zh-CN" sz="1200">
                          <a:effectLst/>
                        </a:rPr>
                        <a:t>尤其是同行业的大型公司</a:t>
                      </a:r>
                      <a:r>
                        <a:rPr lang="en-US" sz="1200">
                          <a:effectLst/>
                        </a:rPr>
                        <a:t>,</a:t>
                      </a:r>
                      <a:r>
                        <a:rPr lang="zh-CN" sz="1200">
                          <a:effectLst/>
                        </a:rPr>
                        <a:t>只有继续高于这些公司</a:t>
                      </a:r>
                      <a:r>
                        <a:rPr lang="en-US" sz="1200">
                          <a:effectLst/>
                        </a:rPr>
                        <a:t>,</a:t>
                      </a:r>
                      <a:r>
                        <a:rPr lang="zh-CN" sz="1200">
                          <a:effectLst/>
                        </a:rPr>
                        <a:t>才能获得风险收益</a:t>
                      </a:r>
                      <a:endParaRPr lang="zh-CN" sz="160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239809098"/>
                  </a:ext>
                </a:extLst>
              </a:tr>
              <a:tr h="855853">
                <a:tc>
                  <a:txBody>
                    <a:bodyPr/>
                    <a:lstStyle/>
                    <a:p>
                      <a:pPr algn="ctr">
                        <a:lnSpc>
                          <a:spcPts val="1350"/>
                        </a:lnSpc>
                        <a:spcAft>
                          <a:spcPts val="0"/>
                        </a:spcAft>
                      </a:pPr>
                      <a:r>
                        <a:rPr lang="zh-CN" sz="1200">
                          <a:effectLst/>
                        </a:rPr>
                        <a:t>职业津贴</a:t>
                      </a:r>
                      <a:endParaRPr lang="zh-CN" sz="160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1200" dirty="0">
                          <a:effectLst/>
                        </a:rPr>
                        <a:t>在雇员退休以前</a:t>
                      </a:r>
                      <a:r>
                        <a:rPr lang="en-US" sz="1200" dirty="0">
                          <a:effectLst/>
                        </a:rPr>
                        <a:t>,</a:t>
                      </a:r>
                      <a:r>
                        <a:rPr lang="zh-CN" sz="1200" dirty="0">
                          <a:effectLst/>
                        </a:rPr>
                        <a:t>股票不得全额兑现。这种方法适用于对公司核心雇员的激励和约束</a:t>
                      </a:r>
                      <a:r>
                        <a:rPr lang="en-US" sz="1200" dirty="0">
                          <a:effectLst/>
                        </a:rPr>
                        <a:t>,</a:t>
                      </a:r>
                      <a:r>
                        <a:rPr lang="zh-CN" sz="1200" dirty="0">
                          <a:effectLst/>
                        </a:rPr>
                        <a:t>增加核心员工在组织的工作时间</a:t>
                      </a:r>
                      <a:endParaRPr lang="zh-CN" sz="1600" dirty="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264051183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三、绩效薪酬的基本类型</a:t>
            </a:r>
          </a:p>
        </p:txBody>
      </p:sp>
      <p:sp>
        <p:nvSpPr>
          <p:cNvPr id="8" name="Text Box 3"/>
          <p:cNvSpPr txBox="1">
            <a:spLocks noChangeArrowheads="1"/>
          </p:cNvSpPr>
          <p:nvPr/>
        </p:nvSpPr>
        <p:spPr bwMode="auto">
          <a:xfrm>
            <a:off x="900113" y="1746911"/>
            <a:ext cx="7561262" cy="2181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五</a:t>
            </a:r>
            <a:r>
              <a:rPr lang="en-US" altLang="zh-CN" sz="2800" dirty="0">
                <a:solidFill>
                  <a:srgbClr val="FFFFFF"/>
                </a:solidFill>
              </a:rPr>
              <a:t>)</a:t>
            </a:r>
            <a:r>
              <a:rPr lang="zh-CN" altLang="en-US" sz="2800" dirty="0">
                <a:solidFill>
                  <a:srgbClr val="FFFFFF"/>
                </a:solidFill>
              </a:rPr>
              <a:t>团队激励计划</a:t>
            </a:r>
          </a:p>
          <a:p>
            <a:pPr indent="0" algn="l" eaLnBrk="1" hangingPunct="1">
              <a:lnSpc>
                <a:spcPct val="150000"/>
              </a:lnSpc>
              <a:spcBef>
                <a:spcPct val="20000"/>
              </a:spcBef>
              <a:buFontTx/>
              <a:buNone/>
            </a:pPr>
            <a:r>
              <a:rPr lang="zh-CN" altLang="zh-CN" sz="2800" dirty="0">
                <a:solidFill>
                  <a:srgbClr val="FFFFFF"/>
                </a:solidFill>
                <a:latin typeface="Times New Roman" pitchFamily="18" charset="0"/>
              </a:rPr>
              <a:t>1.利润分享计划</a:t>
            </a:r>
          </a:p>
          <a:p>
            <a:pPr indent="0" algn="l" eaLnBrk="1" hangingPunct="1">
              <a:lnSpc>
                <a:spcPct val="150000"/>
              </a:lnSpc>
              <a:spcBef>
                <a:spcPct val="20000"/>
              </a:spcBef>
              <a:buFontTx/>
              <a:buNone/>
            </a:pPr>
            <a:r>
              <a:rPr lang="zh-CN" altLang="zh-CN" sz="2800" dirty="0">
                <a:solidFill>
                  <a:srgbClr val="FFFFFF"/>
                </a:solidFill>
                <a:latin typeface="Times New Roman" pitchFamily="18" charset="0"/>
              </a:rPr>
              <a:t>2.收益分享计划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四、各种绩效薪酬制度的比较</a:t>
            </a:r>
          </a:p>
        </p:txBody>
      </p:sp>
      <p:graphicFrame>
        <p:nvGraphicFramePr>
          <p:cNvPr id="4" name="表格 3"/>
          <p:cNvGraphicFramePr>
            <a:graphicFrameLocks noGrp="1"/>
          </p:cNvGraphicFramePr>
          <p:nvPr>
            <p:extLst>
              <p:ext uri="{D42A27DB-BD31-4B8C-83A1-F6EECF244321}">
                <p14:modId xmlns:p14="http://schemas.microsoft.com/office/powerpoint/2010/main" val="1889983951"/>
              </p:ext>
            </p:extLst>
          </p:nvPr>
        </p:nvGraphicFramePr>
        <p:xfrm>
          <a:off x="380062" y="1556792"/>
          <a:ext cx="8460431" cy="5115338"/>
        </p:xfrm>
        <a:graphic>
          <a:graphicData uri="http://schemas.openxmlformats.org/drawingml/2006/table">
            <a:tbl>
              <a:tblPr firstRow="1" firstCol="1" bandRow="1">
                <a:tableStyleId>{5C22544A-7EE6-4342-B048-85BDC9FD1C3A}</a:tableStyleId>
              </a:tblPr>
              <a:tblGrid>
                <a:gridCol w="840821">
                  <a:extLst>
                    <a:ext uri="{9D8B030D-6E8A-4147-A177-3AD203B41FA5}">
                      <a16:colId xmlns:a16="http://schemas.microsoft.com/office/drawing/2014/main" val="20000"/>
                    </a:ext>
                  </a:extLst>
                </a:gridCol>
                <a:gridCol w="1191657">
                  <a:extLst>
                    <a:ext uri="{9D8B030D-6E8A-4147-A177-3AD203B41FA5}">
                      <a16:colId xmlns:a16="http://schemas.microsoft.com/office/drawing/2014/main" val="20001"/>
                    </a:ext>
                  </a:extLst>
                </a:gridCol>
                <a:gridCol w="1191657">
                  <a:extLst>
                    <a:ext uri="{9D8B030D-6E8A-4147-A177-3AD203B41FA5}">
                      <a16:colId xmlns:a16="http://schemas.microsoft.com/office/drawing/2014/main" val="20002"/>
                    </a:ext>
                  </a:extLst>
                </a:gridCol>
                <a:gridCol w="156556">
                  <a:extLst>
                    <a:ext uri="{9D8B030D-6E8A-4147-A177-3AD203B41FA5}">
                      <a16:colId xmlns:a16="http://schemas.microsoft.com/office/drawing/2014/main" val="20003"/>
                    </a:ext>
                  </a:extLst>
                </a:gridCol>
                <a:gridCol w="363725">
                  <a:extLst>
                    <a:ext uri="{9D8B030D-6E8A-4147-A177-3AD203B41FA5}">
                      <a16:colId xmlns:a16="http://schemas.microsoft.com/office/drawing/2014/main" val="20004"/>
                    </a:ext>
                  </a:extLst>
                </a:gridCol>
                <a:gridCol w="984488">
                  <a:extLst>
                    <a:ext uri="{9D8B030D-6E8A-4147-A177-3AD203B41FA5}">
                      <a16:colId xmlns:a16="http://schemas.microsoft.com/office/drawing/2014/main" val="20005"/>
                    </a:ext>
                  </a:extLst>
                </a:gridCol>
                <a:gridCol w="156556">
                  <a:extLst>
                    <a:ext uri="{9D8B030D-6E8A-4147-A177-3AD203B41FA5}">
                      <a16:colId xmlns:a16="http://schemas.microsoft.com/office/drawing/2014/main" val="20006"/>
                    </a:ext>
                  </a:extLst>
                </a:gridCol>
                <a:gridCol w="1191657">
                  <a:extLst>
                    <a:ext uri="{9D8B030D-6E8A-4147-A177-3AD203B41FA5}">
                      <a16:colId xmlns:a16="http://schemas.microsoft.com/office/drawing/2014/main" val="20007"/>
                    </a:ext>
                  </a:extLst>
                </a:gridCol>
                <a:gridCol w="1191657">
                  <a:extLst>
                    <a:ext uri="{9D8B030D-6E8A-4147-A177-3AD203B41FA5}">
                      <a16:colId xmlns:a16="http://schemas.microsoft.com/office/drawing/2014/main" val="20008"/>
                    </a:ext>
                  </a:extLst>
                </a:gridCol>
                <a:gridCol w="1191657">
                  <a:extLst>
                    <a:ext uri="{9D8B030D-6E8A-4147-A177-3AD203B41FA5}">
                      <a16:colId xmlns:a16="http://schemas.microsoft.com/office/drawing/2014/main" val="20009"/>
                    </a:ext>
                  </a:extLst>
                </a:gridCol>
              </a:tblGrid>
              <a:tr h="383366">
                <a:tc gridSpan="2">
                  <a:txBody>
                    <a:bodyPr/>
                    <a:lstStyle/>
                    <a:p>
                      <a:pPr algn="ctr">
                        <a:lnSpc>
                          <a:spcPts val="1500"/>
                        </a:lnSpc>
                        <a:spcAft>
                          <a:spcPts val="0"/>
                        </a:spcAft>
                      </a:pPr>
                      <a:r>
                        <a:rPr lang="zh-CN" sz="1000" kern="100" dirty="0">
                          <a:effectLst/>
                        </a:rPr>
                        <a:t>项目</a:t>
                      </a:r>
                      <a:endParaRPr lang="zh-CN" sz="1000" kern="100" dirty="0">
                        <a:effectLst/>
                        <a:latin typeface="Calibri"/>
                        <a:ea typeface="宋体"/>
                        <a:cs typeface="Times New Roman"/>
                      </a:endParaRPr>
                    </a:p>
                  </a:txBody>
                  <a:tcPr marL="23002" marR="23002" marT="0" marB="0" anchor="ctr"/>
                </a:tc>
                <a:tc hMerge="1">
                  <a:txBody>
                    <a:bodyPr/>
                    <a:lstStyle/>
                    <a:p>
                      <a:endParaRPr lang="zh-CN"/>
                    </a:p>
                  </a:txBody>
                  <a:tcPr/>
                </a:tc>
                <a:tc>
                  <a:txBody>
                    <a:bodyPr/>
                    <a:lstStyle/>
                    <a:p>
                      <a:pPr>
                        <a:lnSpc>
                          <a:spcPts val="1500"/>
                        </a:lnSpc>
                        <a:spcAft>
                          <a:spcPts val="0"/>
                        </a:spcAft>
                      </a:pPr>
                      <a:r>
                        <a:rPr lang="zh-CN" sz="1000" kern="100">
                          <a:effectLst/>
                        </a:rPr>
                        <a:t>绩效工资制度</a:t>
                      </a:r>
                      <a:endParaRPr lang="zh-CN" sz="1000" kern="100">
                        <a:effectLst/>
                        <a:latin typeface="Calibri"/>
                        <a:ea typeface="宋体"/>
                        <a:cs typeface="Times New Roman"/>
                      </a:endParaRPr>
                    </a:p>
                  </a:txBody>
                  <a:tcPr marL="23002" marR="23002" marT="0" marB="0" anchor="ctr"/>
                </a:tc>
                <a:tc gridSpan="2">
                  <a:txBody>
                    <a:bodyPr/>
                    <a:lstStyle/>
                    <a:p>
                      <a:pPr>
                        <a:lnSpc>
                          <a:spcPts val="1500"/>
                        </a:lnSpc>
                        <a:spcAft>
                          <a:spcPts val="0"/>
                        </a:spcAft>
                      </a:pPr>
                      <a:r>
                        <a:rPr lang="zh-CN" sz="1000" kern="100">
                          <a:effectLst/>
                        </a:rPr>
                        <a:t>绩效调薪制度</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gridSpan="2">
                  <a:txBody>
                    <a:bodyPr/>
                    <a:lstStyle/>
                    <a:p>
                      <a:pPr>
                        <a:lnSpc>
                          <a:spcPts val="1500"/>
                        </a:lnSpc>
                        <a:spcAft>
                          <a:spcPts val="0"/>
                        </a:spcAft>
                      </a:pPr>
                      <a:r>
                        <a:rPr lang="zh-CN" sz="1000" kern="100">
                          <a:effectLst/>
                        </a:rPr>
                        <a:t>员工持股计划</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a:txBody>
                    <a:bodyPr/>
                    <a:lstStyle/>
                    <a:p>
                      <a:pPr>
                        <a:lnSpc>
                          <a:spcPts val="1500"/>
                        </a:lnSpc>
                        <a:spcAft>
                          <a:spcPts val="0"/>
                        </a:spcAft>
                      </a:pPr>
                      <a:r>
                        <a:rPr lang="zh-CN" sz="1000" kern="100">
                          <a:effectLst/>
                        </a:rPr>
                        <a:t>利润分享计划</a:t>
                      </a:r>
                      <a:endParaRPr lang="zh-CN" sz="1000" kern="100">
                        <a:effectLst/>
                        <a:latin typeface="Calibri"/>
                        <a:ea typeface="宋体"/>
                        <a:cs typeface="Times New Roman"/>
                      </a:endParaRPr>
                    </a:p>
                  </a:txBody>
                  <a:tcPr marL="23002" marR="23002" marT="0" marB="0" anchor="ctr"/>
                </a:tc>
                <a:tc>
                  <a:txBody>
                    <a:bodyPr/>
                    <a:lstStyle/>
                    <a:p>
                      <a:pPr>
                        <a:lnSpc>
                          <a:spcPts val="1500"/>
                        </a:lnSpc>
                        <a:spcAft>
                          <a:spcPts val="0"/>
                        </a:spcAft>
                      </a:pPr>
                      <a:r>
                        <a:rPr lang="zh-CN" sz="1000" kern="100">
                          <a:effectLst/>
                        </a:rPr>
                        <a:t>收益分享计划</a:t>
                      </a:r>
                      <a:endParaRPr lang="zh-CN" sz="1000" kern="100">
                        <a:effectLst/>
                        <a:latin typeface="Calibri"/>
                        <a:ea typeface="宋体"/>
                        <a:cs typeface="Times New Roman"/>
                      </a:endParaRPr>
                    </a:p>
                  </a:txBody>
                  <a:tcPr marL="23002" marR="23002" marT="0" marB="0" anchor="ctr"/>
                </a:tc>
                <a:tc>
                  <a:txBody>
                    <a:bodyPr/>
                    <a:lstStyle/>
                    <a:p>
                      <a:pPr>
                        <a:lnSpc>
                          <a:spcPts val="1500"/>
                        </a:lnSpc>
                        <a:spcAft>
                          <a:spcPts val="0"/>
                        </a:spcAft>
                      </a:pPr>
                      <a:r>
                        <a:rPr lang="zh-CN" sz="1000" kern="100">
                          <a:effectLst/>
                        </a:rPr>
                        <a:t>班组激励计划</a:t>
                      </a:r>
                      <a:endParaRPr lang="zh-CN" sz="1000" kern="100">
                        <a:effectLst/>
                        <a:latin typeface="Calibri"/>
                        <a:ea typeface="宋体"/>
                        <a:cs typeface="Times New Roman"/>
                      </a:endParaRPr>
                    </a:p>
                  </a:txBody>
                  <a:tcPr marL="23002" marR="23002" marT="0" marB="0" anchor="ctr"/>
                </a:tc>
                <a:extLst>
                  <a:ext uri="{0D108BD9-81ED-4DB2-BD59-A6C34878D82A}">
                    <a16:rowId xmlns:a16="http://schemas.microsoft.com/office/drawing/2014/main" val="10000"/>
                  </a:ext>
                </a:extLst>
              </a:tr>
              <a:tr h="408924">
                <a:tc rowSpan="4">
                  <a:txBody>
                    <a:bodyPr/>
                    <a:lstStyle/>
                    <a:p>
                      <a:pPr algn="ctr">
                        <a:lnSpc>
                          <a:spcPts val="1200"/>
                        </a:lnSpc>
                        <a:spcAft>
                          <a:spcPts val="0"/>
                        </a:spcAft>
                      </a:pPr>
                      <a:r>
                        <a:rPr lang="zh-CN" sz="1000" kern="100">
                          <a:effectLst/>
                        </a:rPr>
                        <a:t>方</a:t>
                      </a:r>
                    </a:p>
                    <a:p>
                      <a:pPr algn="ctr">
                        <a:lnSpc>
                          <a:spcPts val="1200"/>
                        </a:lnSpc>
                        <a:spcAft>
                          <a:spcPts val="0"/>
                        </a:spcAft>
                      </a:pPr>
                      <a:r>
                        <a:rPr lang="zh-CN" sz="1000" kern="100">
                          <a:effectLst/>
                        </a:rPr>
                        <a:t>案</a:t>
                      </a:r>
                    </a:p>
                    <a:p>
                      <a:pPr algn="ctr">
                        <a:lnSpc>
                          <a:spcPts val="1200"/>
                        </a:lnSpc>
                        <a:spcAft>
                          <a:spcPts val="0"/>
                        </a:spcAft>
                      </a:pPr>
                      <a:r>
                        <a:rPr lang="zh-CN" sz="1000" kern="100">
                          <a:effectLst/>
                        </a:rPr>
                        <a:t>特</a:t>
                      </a:r>
                    </a:p>
                    <a:p>
                      <a:pPr algn="ctr">
                        <a:lnSpc>
                          <a:spcPts val="1200"/>
                        </a:lnSpc>
                        <a:spcAft>
                          <a:spcPts val="0"/>
                        </a:spcAft>
                      </a:pPr>
                      <a:r>
                        <a:rPr lang="zh-CN" sz="1000" kern="100">
                          <a:effectLst/>
                        </a:rPr>
                        <a:t>征</a:t>
                      </a:r>
                      <a:endParaRPr lang="zh-CN" sz="1000" kern="100">
                        <a:effectLst/>
                        <a:latin typeface="Calibri"/>
                        <a:ea typeface="宋体"/>
                        <a:cs typeface="Times New Roman"/>
                      </a:endParaRPr>
                    </a:p>
                  </a:txBody>
                  <a:tcPr marL="23002" marR="23002" marT="0" marB="0" anchor="ctr"/>
                </a:tc>
                <a:tc>
                  <a:txBody>
                    <a:bodyPr/>
                    <a:lstStyle/>
                    <a:p>
                      <a:pPr algn="ctr">
                        <a:lnSpc>
                          <a:spcPts val="1200"/>
                        </a:lnSpc>
                        <a:spcAft>
                          <a:spcPts val="0"/>
                        </a:spcAft>
                      </a:pPr>
                      <a:r>
                        <a:rPr lang="zh-CN" sz="1000" kern="100">
                          <a:effectLst/>
                        </a:rPr>
                        <a:t>支付</a:t>
                      </a:r>
                    </a:p>
                    <a:p>
                      <a:pPr algn="ctr">
                        <a:lnSpc>
                          <a:spcPts val="1200"/>
                        </a:lnSpc>
                        <a:spcAft>
                          <a:spcPts val="0"/>
                        </a:spcAft>
                      </a:pPr>
                      <a:r>
                        <a:rPr lang="zh-CN" sz="1000" kern="100">
                          <a:effectLst/>
                        </a:rPr>
                        <a:t>形式</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一次结清的工资</a:t>
                      </a:r>
                      <a:endParaRPr lang="zh-CN" sz="1000" kern="100">
                        <a:effectLst/>
                        <a:latin typeface="Calibri"/>
                        <a:ea typeface="宋体"/>
                        <a:cs typeface="Times New Roman"/>
                      </a:endParaRPr>
                    </a:p>
                  </a:txBody>
                  <a:tcPr marL="23002" marR="23002" marT="0" marB="0" anchor="ctr"/>
                </a:tc>
                <a:tc gridSpan="2">
                  <a:txBody>
                    <a:bodyPr/>
                    <a:lstStyle/>
                    <a:p>
                      <a:pPr>
                        <a:lnSpc>
                          <a:spcPts val="1200"/>
                        </a:lnSpc>
                        <a:spcAft>
                          <a:spcPts val="0"/>
                        </a:spcAft>
                      </a:pPr>
                      <a:r>
                        <a:rPr lang="zh-CN" sz="1000" kern="100">
                          <a:effectLst/>
                        </a:rPr>
                        <a:t>累进式地调整工资</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gridSpan="2">
                  <a:txBody>
                    <a:bodyPr/>
                    <a:lstStyle/>
                    <a:p>
                      <a:pPr>
                        <a:lnSpc>
                          <a:spcPts val="1200"/>
                        </a:lnSpc>
                        <a:spcAft>
                          <a:spcPts val="0"/>
                        </a:spcAft>
                      </a:pPr>
                      <a:r>
                        <a:rPr lang="zh-CN" sz="1000" kern="100">
                          <a:effectLst/>
                        </a:rPr>
                        <a:t>产权</a:t>
                      </a:r>
                      <a:r>
                        <a:rPr lang="en-US" sz="1000" kern="100">
                          <a:effectLst/>
                        </a:rPr>
                        <a:t>(</a:t>
                      </a:r>
                      <a:r>
                        <a:rPr lang="zh-CN" sz="1000" kern="100">
                          <a:effectLst/>
                        </a:rPr>
                        <a:t>收益权</a:t>
                      </a:r>
                      <a:r>
                        <a:rPr lang="en-US" sz="1000" kern="100">
                          <a:effectLst/>
                        </a:rPr>
                        <a:t>)</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a:txBody>
                    <a:bodyPr/>
                    <a:lstStyle/>
                    <a:p>
                      <a:pPr>
                        <a:lnSpc>
                          <a:spcPts val="1200"/>
                        </a:lnSpc>
                        <a:spcAft>
                          <a:spcPts val="0"/>
                        </a:spcAft>
                      </a:pPr>
                      <a:r>
                        <a:rPr lang="zh-CN" sz="1000" kern="100">
                          <a:effectLst/>
                        </a:rPr>
                        <a:t>奖金</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奖金</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奖金</a:t>
                      </a:r>
                      <a:endParaRPr lang="zh-CN" sz="1000" kern="100">
                        <a:effectLst/>
                        <a:latin typeface="Calibri"/>
                        <a:ea typeface="宋体"/>
                        <a:cs typeface="Times New Roman"/>
                      </a:endParaRPr>
                    </a:p>
                  </a:txBody>
                  <a:tcPr marL="23002" marR="23002" marT="0" marB="0" anchor="ctr"/>
                </a:tc>
                <a:extLst>
                  <a:ext uri="{0D108BD9-81ED-4DB2-BD59-A6C34878D82A}">
                    <a16:rowId xmlns:a16="http://schemas.microsoft.com/office/drawing/2014/main" val="10001"/>
                  </a:ext>
                </a:extLst>
              </a:tr>
              <a:tr h="102231">
                <a:tc vMerge="1">
                  <a:txBody>
                    <a:bodyPr/>
                    <a:lstStyle/>
                    <a:p>
                      <a:endParaRPr lang="zh-CN"/>
                    </a:p>
                  </a:txBody>
                  <a:tcPr/>
                </a:tc>
                <a:tc>
                  <a:txBody>
                    <a:bodyPr/>
                    <a:lstStyle/>
                    <a:p>
                      <a:pPr algn="ctr">
                        <a:lnSpc>
                          <a:spcPts val="1200"/>
                        </a:lnSpc>
                        <a:spcAft>
                          <a:spcPts val="0"/>
                        </a:spcAft>
                      </a:pPr>
                      <a:r>
                        <a:rPr lang="zh-CN" sz="1000" kern="100">
                          <a:effectLst/>
                        </a:rPr>
                        <a:t>支付</a:t>
                      </a:r>
                    </a:p>
                    <a:p>
                      <a:pPr algn="ctr">
                        <a:lnSpc>
                          <a:spcPts val="1200"/>
                        </a:lnSpc>
                        <a:spcAft>
                          <a:spcPts val="0"/>
                        </a:spcAft>
                      </a:pPr>
                      <a:r>
                        <a:rPr lang="zh-CN" sz="1000" kern="100">
                          <a:effectLst/>
                        </a:rPr>
                        <a:t>频率</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每季度或每年</a:t>
                      </a:r>
                      <a:endParaRPr lang="zh-CN" sz="1000" kern="100">
                        <a:effectLst/>
                        <a:latin typeface="Calibri"/>
                        <a:ea typeface="宋体"/>
                        <a:cs typeface="Times New Roman"/>
                      </a:endParaRPr>
                    </a:p>
                  </a:txBody>
                  <a:tcPr marL="23002" marR="23002" marT="0" marB="0" anchor="ctr"/>
                </a:tc>
                <a:tc gridSpan="2">
                  <a:txBody>
                    <a:bodyPr/>
                    <a:lstStyle/>
                    <a:p>
                      <a:pPr>
                        <a:lnSpc>
                          <a:spcPts val="1200"/>
                        </a:lnSpc>
                        <a:spcAft>
                          <a:spcPts val="0"/>
                        </a:spcAft>
                      </a:pPr>
                      <a:r>
                        <a:rPr lang="zh-CN" sz="1000" kern="100">
                          <a:effectLst/>
                        </a:rPr>
                        <a:t>每年</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gridSpan="2">
                  <a:txBody>
                    <a:bodyPr/>
                    <a:lstStyle/>
                    <a:p>
                      <a:pPr>
                        <a:lnSpc>
                          <a:spcPts val="1200"/>
                        </a:lnSpc>
                        <a:spcAft>
                          <a:spcPts val="0"/>
                        </a:spcAft>
                      </a:pPr>
                      <a:r>
                        <a:rPr lang="zh-CN" sz="1000" kern="100">
                          <a:effectLst/>
                        </a:rPr>
                        <a:t>出售股票或分红时</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a:txBody>
                    <a:bodyPr/>
                    <a:lstStyle/>
                    <a:p>
                      <a:pPr>
                        <a:lnSpc>
                          <a:spcPts val="1200"/>
                        </a:lnSpc>
                        <a:spcAft>
                          <a:spcPts val="0"/>
                        </a:spcAft>
                      </a:pPr>
                      <a:r>
                        <a:rPr lang="zh-CN" sz="1000" kern="100">
                          <a:effectLst/>
                        </a:rPr>
                        <a:t>每半年或一年</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每月或每季度</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每月或每季度</a:t>
                      </a:r>
                      <a:endParaRPr lang="zh-CN" sz="1000" kern="100">
                        <a:effectLst/>
                        <a:latin typeface="Calibri"/>
                        <a:ea typeface="宋体"/>
                        <a:cs typeface="Times New Roman"/>
                      </a:endParaRPr>
                    </a:p>
                  </a:txBody>
                  <a:tcPr marL="23002" marR="23002" marT="0" marB="0" anchor="ctr"/>
                </a:tc>
                <a:extLst>
                  <a:ext uri="{0D108BD9-81ED-4DB2-BD59-A6C34878D82A}">
                    <a16:rowId xmlns:a16="http://schemas.microsoft.com/office/drawing/2014/main" val="10002"/>
                  </a:ext>
                </a:extLst>
              </a:tr>
              <a:tr h="306693">
                <a:tc vMerge="1">
                  <a:txBody>
                    <a:bodyPr/>
                    <a:lstStyle/>
                    <a:p>
                      <a:endParaRPr lang="zh-CN"/>
                    </a:p>
                  </a:txBody>
                  <a:tcPr/>
                </a:tc>
                <a:tc>
                  <a:txBody>
                    <a:bodyPr/>
                    <a:lstStyle/>
                    <a:p>
                      <a:pPr algn="ctr">
                        <a:lnSpc>
                          <a:spcPts val="1200"/>
                        </a:lnSpc>
                        <a:spcAft>
                          <a:spcPts val="0"/>
                        </a:spcAft>
                      </a:pPr>
                      <a:r>
                        <a:rPr lang="zh-CN" sz="1000" kern="100">
                          <a:effectLst/>
                        </a:rPr>
                        <a:t>需评价</a:t>
                      </a:r>
                    </a:p>
                    <a:p>
                      <a:pPr algn="ctr">
                        <a:lnSpc>
                          <a:spcPts val="1200"/>
                        </a:lnSpc>
                        <a:spcAft>
                          <a:spcPts val="0"/>
                        </a:spcAft>
                      </a:pPr>
                      <a:r>
                        <a:rPr lang="zh-CN" sz="1000" kern="100">
                          <a:effectLst/>
                        </a:rPr>
                        <a:t>绩效</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员工个人绩效</a:t>
                      </a:r>
                      <a:endParaRPr lang="zh-CN" sz="1000" kern="100">
                        <a:effectLst/>
                        <a:latin typeface="Calibri"/>
                        <a:ea typeface="宋体"/>
                        <a:cs typeface="Times New Roman"/>
                      </a:endParaRPr>
                    </a:p>
                  </a:txBody>
                  <a:tcPr marL="23002" marR="23002" marT="0" marB="0" anchor="ctr"/>
                </a:tc>
                <a:tc gridSpan="2">
                  <a:txBody>
                    <a:bodyPr/>
                    <a:lstStyle/>
                    <a:p>
                      <a:pPr>
                        <a:lnSpc>
                          <a:spcPts val="1200"/>
                        </a:lnSpc>
                        <a:spcAft>
                          <a:spcPts val="0"/>
                        </a:spcAft>
                      </a:pPr>
                      <a:r>
                        <a:rPr lang="zh-CN" sz="1000" kern="100">
                          <a:effectLst/>
                        </a:rPr>
                        <a:t>员工个人绩效</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gridSpan="2">
                  <a:txBody>
                    <a:bodyPr/>
                    <a:lstStyle/>
                    <a:p>
                      <a:pPr>
                        <a:lnSpc>
                          <a:spcPts val="1200"/>
                        </a:lnSpc>
                        <a:spcAft>
                          <a:spcPts val="0"/>
                        </a:spcAft>
                      </a:pPr>
                      <a:r>
                        <a:rPr lang="zh-CN" sz="1000" kern="100">
                          <a:effectLst/>
                        </a:rPr>
                        <a:t>股票价值</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a:txBody>
                    <a:bodyPr/>
                    <a:lstStyle/>
                    <a:p>
                      <a:pPr>
                        <a:lnSpc>
                          <a:spcPts val="1200"/>
                        </a:lnSpc>
                        <a:spcAft>
                          <a:spcPts val="0"/>
                        </a:spcAft>
                      </a:pPr>
                      <a:r>
                        <a:rPr lang="zh-CN" sz="1000" kern="100">
                          <a:effectLst/>
                        </a:rPr>
                        <a:t>利润</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分公司或工厂绩效</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团队绩效</a:t>
                      </a:r>
                      <a:endParaRPr lang="zh-CN" sz="1000" kern="100">
                        <a:effectLst/>
                        <a:latin typeface="Calibri"/>
                        <a:ea typeface="宋体"/>
                        <a:cs typeface="Times New Roman"/>
                      </a:endParaRPr>
                    </a:p>
                  </a:txBody>
                  <a:tcPr marL="23002" marR="23002" marT="0" marB="0" anchor="ctr"/>
                </a:tc>
                <a:extLst>
                  <a:ext uri="{0D108BD9-81ED-4DB2-BD59-A6C34878D82A}">
                    <a16:rowId xmlns:a16="http://schemas.microsoft.com/office/drawing/2014/main" val="10003"/>
                  </a:ext>
                </a:extLst>
              </a:tr>
              <a:tr h="204462">
                <a:tc vMerge="1">
                  <a:txBody>
                    <a:bodyPr/>
                    <a:lstStyle/>
                    <a:p>
                      <a:endParaRPr lang="zh-CN"/>
                    </a:p>
                  </a:txBody>
                  <a:tcPr/>
                </a:tc>
                <a:tc>
                  <a:txBody>
                    <a:bodyPr/>
                    <a:lstStyle/>
                    <a:p>
                      <a:pPr algn="ctr">
                        <a:lnSpc>
                          <a:spcPts val="1200"/>
                        </a:lnSpc>
                        <a:spcAft>
                          <a:spcPts val="0"/>
                        </a:spcAft>
                      </a:pPr>
                      <a:r>
                        <a:rPr lang="zh-CN" sz="1000" kern="100">
                          <a:effectLst/>
                        </a:rPr>
                        <a:t>覆盖面</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全体员工</a:t>
                      </a:r>
                      <a:endParaRPr lang="zh-CN" sz="1000" kern="100">
                        <a:effectLst/>
                        <a:latin typeface="Calibri"/>
                        <a:ea typeface="宋体"/>
                        <a:cs typeface="Times New Roman"/>
                      </a:endParaRPr>
                    </a:p>
                  </a:txBody>
                  <a:tcPr marL="23002" marR="23002" marT="0" marB="0" anchor="ctr"/>
                </a:tc>
                <a:tc gridSpan="2">
                  <a:txBody>
                    <a:bodyPr/>
                    <a:lstStyle/>
                    <a:p>
                      <a:pPr>
                        <a:lnSpc>
                          <a:spcPts val="1200"/>
                        </a:lnSpc>
                        <a:spcAft>
                          <a:spcPts val="0"/>
                        </a:spcAft>
                      </a:pPr>
                      <a:r>
                        <a:rPr lang="zh-CN" sz="1000" kern="100">
                          <a:effectLst/>
                        </a:rPr>
                        <a:t>全体员工</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gridSpan="2">
                  <a:txBody>
                    <a:bodyPr/>
                    <a:lstStyle/>
                    <a:p>
                      <a:pPr>
                        <a:lnSpc>
                          <a:spcPts val="1200"/>
                        </a:lnSpc>
                        <a:spcAft>
                          <a:spcPts val="0"/>
                        </a:spcAft>
                      </a:pPr>
                      <a:r>
                        <a:rPr lang="zh-CN" sz="1000" kern="100">
                          <a:effectLst/>
                        </a:rPr>
                        <a:t>全体或部分员工</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a:txBody>
                    <a:bodyPr/>
                    <a:lstStyle/>
                    <a:p>
                      <a:pPr>
                        <a:lnSpc>
                          <a:spcPts val="1200"/>
                        </a:lnSpc>
                        <a:spcAft>
                          <a:spcPts val="0"/>
                        </a:spcAft>
                      </a:pPr>
                      <a:r>
                        <a:rPr lang="zh-CN" sz="1000" kern="100" dirty="0">
                          <a:effectLst/>
                        </a:rPr>
                        <a:t>全体员工</a:t>
                      </a:r>
                      <a:endParaRPr lang="zh-CN" sz="1000" kern="100" dirty="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全体员工</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全体员工，常见为生产工人</a:t>
                      </a:r>
                      <a:endParaRPr lang="zh-CN" sz="1000" kern="100">
                        <a:effectLst/>
                        <a:latin typeface="Calibri"/>
                        <a:ea typeface="宋体"/>
                        <a:cs typeface="Times New Roman"/>
                      </a:endParaRPr>
                    </a:p>
                  </a:txBody>
                  <a:tcPr marL="23002" marR="23002" marT="0" marB="0" anchor="ctr"/>
                </a:tc>
                <a:extLst>
                  <a:ext uri="{0D108BD9-81ED-4DB2-BD59-A6C34878D82A}">
                    <a16:rowId xmlns:a16="http://schemas.microsoft.com/office/drawing/2014/main" val="10004"/>
                  </a:ext>
                </a:extLst>
              </a:tr>
              <a:tr h="613386">
                <a:tc rowSpan="4">
                  <a:txBody>
                    <a:bodyPr/>
                    <a:lstStyle/>
                    <a:p>
                      <a:pPr algn="ctr">
                        <a:lnSpc>
                          <a:spcPts val="1200"/>
                        </a:lnSpc>
                        <a:spcAft>
                          <a:spcPts val="0"/>
                        </a:spcAft>
                      </a:pPr>
                      <a:r>
                        <a:rPr lang="zh-CN" sz="1000" kern="100" dirty="0">
                          <a:effectLst/>
                        </a:rPr>
                        <a:t>实</a:t>
                      </a:r>
                    </a:p>
                    <a:p>
                      <a:pPr algn="ctr">
                        <a:lnSpc>
                          <a:spcPts val="1200"/>
                        </a:lnSpc>
                        <a:spcAft>
                          <a:spcPts val="0"/>
                        </a:spcAft>
                      </a:pPr>
                      <a:r>
                        <a:rPr lang="zh-CN" sz="1000" kern="100" dirty="0">
                          <a:effectLst/>
                        </a:rPr>
                        <a:t>施</a:t>
                      </a:r>
                    </a:p>
                    <a:p>
                      <a:pPr algn="ctr">
                        <a:lnSpc>
                          <a:spcPts val="1200"/>
                        </a:lnSpc>
                        <a:spcAft>
                          <a:spcPts val="0"/>
                        </a:spcAft>
                      </a:pPr>
                      <a:r>
                        <a:rPr lang="zh-CN" sz="1000" kern="100" dirty="0">
                          <a:effectLst/>
                        </a:rPr>
                        <a:t>结</a:t>
                      </a:r>
                    </a:p>
                    <a:p>
                      <a:pPr algn="ctr">
                        <a:lnSpc>
                          <a:spcPts val="1200"/>
                        </a:lnSpc>
                        <a:spcAft>
                          <a:spcPts val="0"/>
                        </a:spcAft>
                      </a:pPr>
                      <a:r>
                        <a:rPr lang="zh-CN" sz="1000" kern="100" dirty="0">
                          <a:effectLst/>
                        </a:rPr>
                        <a:t>果</a:t>
                      </a:r>
                      <a:endParaRPr lang="zh-CN" sz="1000" kern="100" dirty="0">
                        <a:effectLst/>
                        <a:latin typeface="Calibri"/>
                        <a:ea typeface="宋体"/>
                        <a:cs typeface="Times New Roman"/>
                      </a:endParaRPr>
                    </a:p>
                  </a:txBody>
                  <a:tcPr marL="23002" marR="23002" marT="0" marB="0" anchor="ctr"/>
                </a:tc>
                <a:tc>
                  <a:txBody>
                    <a:bodyPr/>
                    <a:lstStyle/>
                    <a:p>
                      <a:pPr algn="ctr">
                        <a:lnSpc>
                          <a:spcPts val="1200"/>
                        </a:lnSpc>
                        <a:spcAft>
                          <a:spcPts val="0"/>
                        </a:spcAft>
                      </a:pPr>
                      <a:r>
                        <a:rPr lang="zh-CN" sz="1000" kern="100">
                          <a:effectLst/>
                        </a:rPr>
                        <a:t>激励</a:t>
                      </a:r>
                    </a:p>
                    <a:p>
                      <a:pPr algn="ctr">
                        <a:lnSpc>
                          <a:spcPts val="1200"/>
                        </a:lnSpc>
                        <a:spcAft>
                          <a:spcPts val="0"/>
                        </a:spcAft>
                      </a:pPr>
                      <a:r>
                        <a:rPr lang="zh-CN" sz="1000" kern="100">
                          <a:effectLst/>
                        </a:rPr>
                        <a:t>效果</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收入与绩效之间的联系密切</a:t>
                      </a:r>
                      <a:endParaRPr lang="zh-CN" sz="1000" kern="100">
                        <a:effectLst/>
                        <a:latin typeface="Calibri"/>
                        <a:ea typeface="宋体"/>
                        <a:cs typeface="Times New Roman"/>
                      </a:endParaRPr>
                    </a:p>
                  </a:txBody>
                  <a:tcPr marL="23002" marR="23002" marT="0" marB="0" anchor="ctr"/>
                </a:tc>
                <a:tc gridSpan="2">
                  <a:txBody>
                    <a:bodyPr/>
                    <a:lstStyle/>
                    <a:p>
                      <a:pPr>
                        <a:lnSpc>
                          <a:spcPts val="1200"/>
                        </a:lnSpc>
                        <a:spcAft>
                          <a:spcPts val="0"/>
                        </a:spcAft>
                      </a:pPr>
                      <a:r>
                        <a:rPr lang="zh-CN" sz="1000" kern="100">
                          <a:effectLst/>
                        </a:rPr>
                        <a:t>收入与绩效之间的联系密切</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gridSpan="2">
                  <a:txBody>
                    <a:bodyPr/>
                    <a:lstStyle/>
                    <a:p>
                      <a:pPr>
                        <a:lnSpc>
                          <a:spcPts val="1200"/>
                        </a:lnSpc>
                        <a:spcAft>
                          <a:spcPts val="0"/>
                        </a:spcAft>
                      </a:pPr>
                      <a:r>
                        <a:rPr lang="zh-CN" sz="1000" kern="100">
                          <a:effectLst/>
                        </a:rPr>
                        <a:t>收入与个人绩效之间联系非常少</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a:txBody>
                    <a:bodyPr/>
                    <a:lstStyle/>
                    <a:p>
                      <a:pPr>
                        <a:lnSpc>
                          <a:spcPts val="1200"/>
                        </a:lnSpc>
                        <a:spcAft>
                          <a:spcPts val="0"/>
                        </a:spcAft>
                      </a:pPr>
                      <a:r>
                        <a:rPr lang="zh-CN" sz="1000" kern="100">
                          <a:effectLst/>
                        </a:rPr>
                        <a:t>收入与个人绩效之间联系较少</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在较小的组织单位中能够起一定激励作用</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在团队与团队之间的竞争中起激励作用</a:t>
                      </a:r>
                      <a:endParaRPr lang="zh-CN" sz="1000" kern="100">
                        <a:effectLst/>
                        <a:latin typeface="Calibri"/>
                        <a:ea typeface="宋体"/>
                        <a:cs typeface="Times New Roman"/>
                      </a:endParaRPr>
                    </a:p>
                  </a:txBody>
                  <a:tcPr marL="23002" marR="23002" marT="0" marB="0" anchor="ctr"/>
                </a:tc>
                <a:extLst>
                  <a:ext uri="{0D108BD9-81ED-4DB2-BD59-A6C34878D82A}">
                    <a16:rowId xmlns:a16="http://schemas.microsoft.com/office/drawing/2014/main" val="10005"/>
                  </a:ext>
                </a:extLst>
              </a:tr>
              <a:tr h="511155">
                <a:tc vMerge="1">
                  <a:txBody>
                    <a:bodyPr/>
                    <a:lstStyle/>
                    <a:p>
                      <a:endParaRPr lang="zh-CN"/>
                    </a:p>
                  </a:txBody>
                  <a:tcPr/>
                </a:tc>
                <a:tc>
                  <a:txBody>
                    <a:bodyPr/>
                    <a:lstStyle/>
                    <a:p>
                      <a:pPr algn="ctr">
                        <a:lnSpc>
                          <a:spcPts val="1200"/>
                        </a:lnSpc>
                        <a:spcAft>
                          <a:spcPts val="0"/>
                        </a:spcAft>
                      </a:pPr>
                      <a:r>
                        <a:rPr lang="zh-CN" sz="1000" kern="100">
                          <a:effectLst/>
                        </a:rPr>
                        <a:t>吸引力</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有助于留住高绩效员工</a:t>
                      </a:r>
                      <a:endParaRPr lang="zh-CN" sz="1000" kern="100">
                        <a:effectLst/>
                        <a:latin typeface="Calibri"/>
                        <a:ea typeface="宋体"/>
                        <a:cs typeface="Times New Roman"/>
                      </a:endParaRPr>
                    </a:p>
                  </a:txBody>
                  <a:tcPr marL="23002" marR="23002" marT="0" marB="0" anchor="ctr"/>
                </a:tc>
                <a:tc gridSpan="2">
                  <a:txBody>
                    <a:bodyPr/>
                    <a:lstStyle/>
                    <a:p>
                      <a:pPr>
                        <a:lnSpc>
                          <a:spcPts val="1200"/>
                        </a:lnSpc>
                        <a:spcAft>
                          <a:spcPts val="0"/>
                        </a:spcAft>
                      </a:pPr>
                      <a:r>
                        <a:rPr lang="zh-CN" sz="1000" kern="100">
                          <a:effectLst/>
                        </a:rPr>
                        <a:t>有助于留住高绩效员工</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gridSpan="2">
                  <a:txBody>
                    <a:bodyPr/>
                    <a:lstStyle/>
                    <a:p>
                      <a:pPr>
                        <a:lnSpc>
                          <a:spcPts val="1200"/>
                        </a:lnSpc>
                        <a:spcAft>
                          <a:spcPts val="0"/>
                        </a:spcAft>
                      </a:pPr>
                      <a:r>
                        <a:rPr lang="zh-CN" sz="1000" kern="100">
                          <a:effectLst/>
                        </a:rPr>
                        <a:t>有利于留住员工</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a:txBody>
                    <a:bodyPr/>
                    <a:lstStyle/>
                    <a:p>
                      <a:pPr>
                        <a:lnSpc>
                          <a:spcPts val="1200"/>
                        </a:lnSpc>
                        <a:spcAft>
                          <a:spcPts val="0"/>
                        </a:spcAft>
                      </a:pPr>
                      <a:r>
                        <a:rPr lang="zh-CN" sz="1000" kern="100">
                          <a:effectLst/>
                        </a:rPr>
                        <a:t>有利于吸引所有员工</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有利于吸引所有员工</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有利于吸引所有员工</a:t>
                      </a:r>
                      <a:endParaRPr lang="zh-CN" sz="1000" kern="100">
                        <a:effectLst/>
                        <a:latin typeface="Calibri"/>
                        <a:ea typeface="宋体"/>
                        <a:cs typeface="Times New Roman"/>
                      </a:endParaRPr>
                    </a:p>
                  </a:txBody>
                  <a:tcPr marL="23002" marR="23002" marT="0" marB="0" anchor="ctr"/>
                </a:tc>
                <a:extLst>
                  <a:ext uri="{0D108BD9-81ED-4DB2-BD59-A6C34878D82A}">
                    <a16:rowId xmlns:a16="http://schemas.microsoft.com/office/drawing/2014/main" val="10006"/>
                  </a:ext>
                </a:extLst>
              </a:tr>
              <a:tr h="306693">
                <a:tc vMerge="1">
                  <a:txBody>
                    <a:bodyPr/>
                    <a:lstStyle/>
                    <a:p>
                      <a:endParaRPr lang="zh-CN"/>
                    </a:p>
                  </a:txBody>
                  <a:tcPr/>
                </a:tc>
                <a:tc>
                  <a:txBody>
                    <a:bodyPr/>
                    <a:lstStyle/>
                    <a:p>
                      <a:pPr algn="ctr">
                        <a:lnSpc>
                          <a:spcPts val="1200"/>
                        </a:lnSpc>
                        <a:spcAft>
                          <a:spcPts val="0"/>
                        </a:spcAft>
                      </a:pPr>
                      <a:r>
                        <a:rPr lang="zh-CN" sz="1000" kern="100">
                          <a:effectLst/>
                        </a:rPr>
                        <a:t>文化</a:t>
                      </a:r>
                    </a:p>
                    <a:p>
                      <a:pPr algn="ctr">
                        <a:lnSpc>
                          <a:spcPts val="1200"/>
                        </a:lnSpc>
                        <a:spcAft>
                          <a:spcPts val="0"/>
                        </a:spcAft>
                      </a:pPr>
                      <a:r>
                        <a:rPr lang="zh-CN" sz="1000" kern="100">
                          <a:effectLst/>
                        </a:rPr>
                        <a:t>影响</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鼓励个人竞争</a:t>
                      </a:r>
                      <a:endParaRPr lang="zh-CN" sz="1000" kern="100">
                        <a:effectLst/>
                        <a:latin typeface="Calibri"/>
                        <a:ea typeface="宋体"/>
                        <a:cs typeface="Times New Roman"/>
                      </a:endParaRPr>
                    </a:p>
                  </a:txBody>
                  <a:tcPr marL="23002" marR="23002" marT="0" marB="0" anchor="ctr"/>
                </a:tc>
                <a:tc gridSpan="2">
                  <a:txBody>
                    <a:bodyPr/>
                    <a:lstStyle/>
                    <a:p>
                      <a:pPr>
                        <a:lnSpc>
                          <a:spcPts val="1200"/>
                        </a:lnSpc>
                        <a:spcAft>
                          <a:spcPts val="0"/>
                        </a:spcAft>
                      </a:pPr>
                      <a:r>
                        <a:rPr lang="zh-CN" sz="1000" kern="100">
                          <a:effectLst/>
                        </a:rPr>
                        <a:t>鼓励个人竞争</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gridSpan="2">
                  <a:txBody>
                    <a:bodyPr/>
                    <a:lstStyle/>
                    <a:p>
                      <a:pPr>
                        <a:lnSpc>
                          <a:spcPts val="1200"/>
                        </a:lnSpc>
                        <a:spcAft>
                          <a:spcPts val="0"/>
                        </a:spcAft>
                      </a:pPr>
                      <a:r>
                        <a:rPr lang="zh-CN" sz="1000" kern="100">
                          <a:effectLst/>
                        </a:rPr>
                        <a:t>关注组织绩效</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a:txBody>
                    <a:bodyPr/>
                    <a:lstStyle/>
                    <a:p>
                      <a:pPr>
                        <a:lnSpc>
                          <a:spcPts val="1200"/>
                        </a:lnSpc>
                        <a:spcAft>
                          <a:spcPts val="0"/>
                        </a:spcAft>
                      </a:pPr>
                      <a:r>
                        <a:rPr lang="zh-CN" sz="1000" kern="100" dirty="0">
                          <a:effectLst/>
                        </a:rPr>
                        <a:t>关注组织绩效</a:t>
                      </a:r>
                      <a:endParaRPr lang="zh-CN" sz="1000" kern="100" dirty="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团队合作</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团队合作</a:t>
                      </a:r>
                      <a:endParaRPr lang="zh-CN" sz="1000" kern="100">
                        <a:effectLst/>
                        <a:latin typeface="Calibri"/>
                        <a:ea typeface="宋体"/>
                        <a:cs typeface="Times New Roman"/>
                      </a:endParaRPr>
                    </a:p>
                  </a:txBody>
                  <a:tcPr marL="23002" marR="23002" marT="0" marB="0" anchor="ctr"/>
                </a:tc>
                <a:extLst>
                  <a:ext uri="{0D108BD9-81ED-4DB2-BD59-A6C34878D82A}">
                    <a16:rowId xmlns:a16="http://schemas.microsoft.com/office/drawing/2014/main" val="10007"/>
                  </a:ext>
                </a:extLst>
              </a:tr>
              <a:tr h="664502">
                <a:tc vMerge="1">
                  <a:txBody>
                    <a:bodyPr/>
                    <a:lstStyle/>
                    <a:p>
                      <a:endParaRPr lang="zh-CN"/>
                    </a:p>
                  </a:txBody>
                  <a:tcPr/>
                </a:tc>
                <a:tc>
                  <a:txBody>
                    <a:bodyPr/>
                    <a:lstStyle/>
                    <a:p>
                      <a:pPr algn="ctr">
                        <a:lnSpc>
                          <a:spcPts val="1200"/>
                        </a:lnSpc>
                        <a:spcAft>
                          <a:spcPts val="0"/>
                        </a:spcAft>
                      </a:pPr>
                      <a:r>
                        <a:rPr lang="zh-CN" sz="1000" kern="100">
                          <a:effectLst/>
                        </a:rPr>
                        <a:t>成本</a:t>
                      </a:r>
                    </a:p>
                    <a:p>
                      <a:pPr algn="ctr">
                        <a:lnSpc>
                          <a:spcPts val="1200"/>
                        </a:lnSpc>
                        <a:spcAft>
                          <a:spcPts val="0"/>
                        </a:spcAft>
                      </a:pPr>
                      <a:r>
                        <a:rPr lang="zh-CN" sz="1000" kern="100">
                          <a:effectLst/>
                        </a:rPr>
                        <a:t>影响</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需要完善的个人绩效评价系统</a:t>
                      </a:r>
                      <a:endParaRPr lang="zh-CN" sz="1000" kern="100">
                        <a:effectLst/>
                        <a:latin typeface="Calibri"/>
                        <a:ea typeface="宋体"/>
                        <a:cs typeface="Times New Roman"/>
                      </a:endParaRPr>
                    </a:p>
                  </a:txBody>
                  <a:tcPr marL="23002" marR="23002" marT="0" marB="0" anchor="ctr"/>
                </a:tc>
                <a:tc gridSpan="2">
                  <a:txBody>
                    <a:bodyPr/>
                    <a:lstStyle/>
                    <a:p>
                      <a:pPr>
                        <a:lnSpc>
                          <a:spcPts val="1200"/>
                        </a:lnSpc>
                        <a:spcAft>
                          <a:spcPts val="0"/>
                        </a:spcAft>
                      </a:pPr>
                      <a:r>
                        <a:rPr lang="zh-CN" sz="1000" kern="100">
                          <a:effectLst/>
                        </a:rPr>
                        <a:t>需要完善的个人绩效评价系统</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gridSpan="2">
                  <a:txBody>
                    <a:bodyPr/>
                    <a:lstStyle/>
                    <a:p>
                      <a:pPr>
                        <a:lnSpc>
                          <a:spcPts val="1200"/>
                        </a:lnSpc>
                        <a:spcAft>
                          <a:spcPts val="0"/>
                        </a:spcAft>
                      </a:pPr>
                      <a:r>
                        <a:rPr lang="zh-CN" sz="1000" kern="100">
                          <a:effectLst/>
                        </a:rPr>
                        <a:t>不易明确成本</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a:txBody>
                    <a:bodyPr/>
                    <a:lstStyle/>
                    <a:p>
                      <a:pPr>
                        <a:lnSpc>
                          <a:spcPts val="1200"/>
                        </a:lnSpc>
                        <a:spcAft>
                          <a:spcPts val="0"/>
                        </a:spcAft>
                      </a:pPr>
                      <a:r>
                        <a:rPr lang="zh-CN" sz="1000" kern="100">
                          <a:effectLst/>
                        </a:rPr>
                        <a:t>将支付能力与成本挂钩</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将支付能力与成本挂钩</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将支付能力与成本挂钩</a:t>
                      </a:r>
                      <a:endParaRPr lang="zh-CN" sz="1000" kern="100">
                        <a:effectLst/>
                        <a:latin typeface="Calibri"/>
                        <a:ea typeface="宋体"/>
                        <a:cs typeface="Times New Roman"/>
                      </a:endParaRPr>
                    </a:p>
                  </a:txBody>
                  <a:tcPr marL="23002" marR="23002" marT="0" marB="0" anchor="ctr"/>
                </a:tc>
                <a:extLst>
                  <a:ext uri="{0D108BD9-81ED-4DB2-BD59-A6C34878D82A}">
                    <a16:rowId xmlns:a16="http://schemas.microsoft.com/office/drawing/2014/main" val="10008"/>
                  </a:ext>
                </a:extLst>
              </a:tr>
              <a:tr h="408924">
                <a:tc rowSpan="3">
                  <a:txBody>
                    <a:bodyPr/>
                    <a:lstStyle/>
                    <a:p>
                      <a:pPr algn="ctr">
                        <a:lnSpc>
                          <a:spcPts val="1200"/>
                        </a:lnSpc>
                        <a:spcAft>
                          <a:spcPts val="0"/>
                        </a:spcAft>
                      </a:pPr>
                      <a:r>
                        <a:rPr lang="zh-CN" sz="1000" kern="100">
                          <a:effectLst/>
                        </a:rPr>
                        <a:t>适</a:t>
                      </a:r>
                    </a:p>
                    <a:p>
                      <a:pPr algn="ctr">
                        <a:lnSpc>
                          <a:spcPts val="1200"/>
                        </a:lnSpc>
                        <a:spcAft>
                          <a:spcPts val="0"/>
                        </a:spcAft>
                      </a:pPr>
                      <a:r>
                        <a:rPr lang="zh-CN" sz="1000" kern="100">
                          <a:effectLst/>
                        </a:rPr>
                        <a:t>用</a:t>
                      </a:r>
                    </a:p>
                    <a:p>
                      <a:pPr algn="ctr">
                        <a:lnSpc>
                          <a:spcPts val="1200"/>
                        </a:lnSpc>
                        <a:spcAft>
                          <a:spcPts val="0"/>
                        </a:spcAft>
                      </a:pPr>
                      <a:r>
                        <a:rPr lang="zh-CN" sz="1000" kern="100">
                          <a:effectLst/>
                        </a:rPr>
                        <a:t>条</a:t>
                      </a:r>
                    </a:p>
                    <a:p>
                      <a:pPr algn="ctr">
                        <a:lnSpc>
                          <a:spcPts val="1200"/>
                        </a:lnSpc>
                        <a:spcAft>
                          <a:spcPts val="0"/>
                        </a:spcAft>
                      </a:pPr>
                      <a:r>
                        <a:rPr lang="zh-CN" sz="1000" kern="100">
                          <a:effectLst/>
                        </a:rPr>
                        <a:t>件</a:t>
                      </a:r>
                      <a:endParaRPr lang="zh-CN" sz="1000" kern="100">
                        <a:effectLst/>
                        <a:latin typeface="Calibri"/>
                        <a:ea typeface="宋体"/>
                        <a:cs typeface="Times New Roman"/>
                      </a:endParaRPr>
                    </a:p>
                  </a:txBody>
                  <a:tcPr marL="23002" marR="23002" marT="0" marB="0" anchor="ctr"/>
                </a:tc>
                <a:tc>
                  <a:txBody>
                    <a:bodyPr/>
                    <a:lstStyle/>
                    <a:p>
                      <a:pPr algn="ctr">
                        <a:lnSpc>
                          <a:spcPts val="1200"/>
                        </a:lnSpc>
                        <a:spcAft>
                          <a:spcPts val="0"/>
                        </a:spcAft>
                      </a:pPr>
                      <a:r>
                        <a:rPr lang="zh-CN" sz="1000" kern="100">
                          <a:effectLst/>
                        </a:rPr>
                        <a:t>组织</a:t>
                      </a:r>
                    </a:p>
                    <a:p>
                      <a:pPr algn="ctr">
                        <a:lnSpc>
                          <a:spcPts val="1200"/>
                        </a:lnSpc>
                        <a:spcAft>
                          <a:spcPts val="0"/>
                        </a:spcAft>
                      </a:pPr>
                      <a:r>
                        <a:rPr lang="zh-CN" sz="1000" kern="100">
                          <a:effectLst/>
                        </a:rPr>
                        <a:t>结构</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适用于大多数企业</a:t>
                      </a:r>
                      <a:endParaRPr lang="zh-CN" sz="1000" kern="100">
                        <a:effectLst/>
                        <a:latin typeface="Calibri"/>
                        <a:ea typeface="宋体"/>
                        <a:cs typeface="Times New Roman"/>
                      </a:endParaRPr>
                    </a:p>
                  </a:txBody>
                  <a:tcPr marL="23002" marR="23002" marT="0" marB="0" anchor="ctr"/>
                </a:tc>
                <a:tc gridSpan="2">
                  <a:txBody>
                    <a:bodyPr/>
                    <a:lstStyle/>
                    <a:p>
                      <a:pPr>
                        <a:lnSpc>
                          <a:spcPts val="1200"/>
                        </a:lnSpc>
                        <a:spcAft>
                          <a:spcPts val="0"/>
                        </a:spcAft>
                      </a:pPr>
                      <a:r>
                        <a:rPr lang="zh-CN" sz="1000" kern="100">
                          <a:effectLst/>
                        </a:rPr>
                        <a:t>适用于大多数企业</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gridSpan="2">
                  <a:txBody>
                    <a:bodyPr/>
                    <a:lstStyle/>
                    <a:p>
                      <a:pPr>
                        <a:lnSpc>
                          <a:spcPts val="1200"/>
                        </a:lnSpc>
                        <a:spcAft>
                          <a:spcPts val="0"/>
                        </a:spcAft>
                      </a:pPr>
                      <a:r>
                        <a:rPr lang="zh-CN" sz="1000" kern="100">
                          <a:effectLst/>
                        </a:rPr>
                        <a:t>适用于股份制企业</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a:txBody>
                    <a:bodyPr/>
                    <a:lstStyle/>
                    <a:p>
                      <a:pPr>
                        <a:lnSpc>
                          <a:spcPts val="1200"/>
                        </a:lnSpc>
                        <a:spcAft>
                          <a:spcPts val="0"/>
                        </a:spcAft>
                      </a:pPr>
                      <a:r>
                        <a:rPr lang="zh-CN" sz="1000" kern="100">
                          <a:effectLst/>
                        </a:rPr>
                        <a:t>适用于大多数企业</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适用于较小的独立工作单位</a:t>
                      </a:r>
                      <a:endParaRPr lang="zh-CN" sz="1000" kern="100">
                        <a:effectLst/>
                        <a:latin typeface="Calibri"/>
                        <a:ea typeface="宋体"/>
                        <a:cs typeface="Times New Roman"/>
                      </a:endParaRPr>
                    </a:p>
                  </a:txBody>
                  <a:tcPr marL="23002" marR="23002" marT="0" marB="0" anchor="ctr"/>
                </a:tc>
                <a:tc>
                  <a:txBody>
                    <a:bodyPr/>
                    <a:lstStyle/>
                    <a:p>
                      <a:pPr>
                        <a:lnSpc>
                          <a:spcPts val="1200"/>
                        </a:lnSpc>
                        <a:spcAft>
                          <a:spcPts val="0"/>
                        </a:spcAft>
                      </a:pPr>
                      <a:r>
                        <a:rPr lang="zh-CN" sz="1000" kern="100">
                          <a:effectLst/>
                        </a:rPr>
                        <a:t>适用于较小的独立工作单位</a:t>
                      </a:r>
                      <a:endParaRPr lang="zh-CN" sz="1000" kern="100">
                        <a:effectLst/>
                        <a:latin typeface="Calibri"/>
                        <a:ea typeface="宋体"/>
                        <a:cs typeface="Times New Roman"/>
                      </a:endParaRPr>
                    </a:p>
                  </a:txBody>
                  <a:tcPr marL="23002" marR="23002" marT="0" marB="0" anchor="ctr"/>
                </a:tc>
                <a:extLst>
                  <a:ext uri="{0D108BD9-81ED-4DB2-BD59-A6C34878D82A}">
                    <a16:rowId xmlns:a16="http://schemas.microsoft.com/office/drawing/2014/main" val="10009"/>
                  </a:ext>
                </a:extLst>
              </a:tr>
              <a:tr h="102231">
                <a:tc vMerge="1">
                  <a:txBody>
                    <a:bodyPr/>
                    <a:lstStyle/>
                    <a:p>
                      <a:endParaRPr lang="zh-CN"/>
                    </a:p>
                  </a:txBody>
                  <a:tcPr/>
                </a:tc>
                <a:tc>
                  <a:txBody>
                    <a:bodyPr/>
                    <a:lstStyle/>
                    <a:p>
                      <a:pPr algn="ctr">
                        <a:lnSpc>
                          <a:spcPts val="1200"/>
                        </a:lnSpc>
                        <a:spcAft>
                          <a:spcPts val="0"/>
                        </a:spcAft>
                      </a:pPr>
                      <a:r>
                        <a:rPr lang="zh-CN" sz="1000" kern="100">
                          <a:effectLst/>
                        </a:rPr>
                        <a:t>管理</a:t>
                      </a:r>
                    </a:p>
                    <a:p>
                      <a:pPr algn="ctr">
                        <a:lnSpc>
                          <a:spcPts val="1200"/>
                        </a:lnSpc>
                        <a:spcAft>
                          <a:spcPts val="0"/>
                        </a:spcAft>
                      </a:pPr>
                      <a:r>
                        <a:rPr lang="zh-CN" sz="1000" kern="100">
                          <a:effectLst/>
                        </a:rPr>
                        <a:t>风格</a:t>
                      </a:r>
                      <a:endParaRPr lang="zh-CN" sz="1000" kern="100">
                        <a:effectLst/>
                        <a:latin typeface="Calibri"/>
                        <a:ea typeface="宋体"/>
                        <a:cs typeface="Times New Roman"/>
                      </a:endParaRPr>
                    </a:p>
                  </a:txBody>
                  <a:tcPr marL="23002" marR="23002" marT="0" marB="0" anchor="ctr"/>
                </a:tc>
                <a:tc gridSpan="8">
                  <a:txBody>
                    <a:bodyPr/>
                    <a:lstStyle/>
                    <a:p>
                      <a:pPr algn="ctr">
                        <a:lnSpc>
                          <a:spcPts val="1200"/>
                        </a:lnSpc>
                        <a:spcAft>
                          <a:spcPts val="0"/>
                        </a:spcAft>
                      </a:pPr>
                      <a:r>
                        <a:rPr lang="zh-CN" sz="1000" kern="100">
                          <a:effectLst/>
                        </a:rPr>
                        <a:t>员工参与</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10"/>
                  </a:ext>
                </a:extLst>
              </a:tr>
              <a:tr h="102231">
                <a:tc vMerge="1">
                  <a:txBody>
                    <a:bodyPr/>
                    <a:lstStyle/>
                    <a:p>
                      <a:endParaRPr lang="zh-CN"/>
                    </a:p>
                  </a:txBody>
                  <a:tcPr/>
                </a:tc>
                <a:tc>
                  <a:txBody>
                    <a:bodyPr/>
                    <a:lstStyle/>
                    <a:p>
                      <a:pPr algn="ctr">
                        <a:lnSpc>
                          <a:spcPts val="1200"/>
                        </a:lnSpc>
                        <a:spcAft>
                          <a:spcPts val="0"/>
                        </a:spcAft>
                      </a:pPr>
                      <a:r>
                        <a:rPr lang="zh-CN" sz="1000" kern="100">
                          <a:effectLst/>
                        </a:rPr>
                        <a:t>工作</a:t>
                      </a:r>
                    </a:p>
                    <a:p>
                      <a:pPr algn="ctr">
                        <a:lnSpc>
                          <a:spcPts val="1200"/>
                        </a:lnSpc>
                        <a:spcAft>
                          <a:spcPts val="0"/>
                        </a:spcAft>
                      </a:pPr>
                      <a:r>
                        <a:rPr lang="zh-CN" sz="1000" kern="100">
                          <a:effectLst/>
                        </a:rPr>
                        <a:t>类型</a:t>
                      </a:r>
                      <a:endParaRPr lang="zh-CN" sz="1000" kern="100">
                        <a:effectLst/>
                        <a:latin typeface="Calibri"/>
                        <a:ea typeface="宋体"/>
                        <a:cs typeface="Times New Roman"/>
                      </a:endParaRPr>
                    </a:p>
                  </a:txBody>
                  <a:tcPr marL="23002" marR="23002" marT="0" marB="0" anchor="ctr"/>
                </a:tc>
                <a:tc gridSpan="2">
                  <a:txBody>
                    <a:bodyPr/>
                    <a:lstStyle/>
                    <a:p>
                      <a:pPr>
                        <a:lnSpc>
                          <a:spcPts val="1200"/>
                        </a:lnSpc>
                        <a:spcAft>
                          <a:spcPts val="0"/>
                        </a:spcAft>
                      </a:pPr>
                      <a:r>
                        <a:rPr lang="zh-CN" sz="1000" kern="100">
                          <a:effectLst/>
                        </a:rPr>
                        <a:t>适用于易于衡量绩效的工作</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gridSpan="2">
                  <a:txBody>
                    <a:bodyPr/>
                    <a:lstStyle/>
                    <a:p>
                      <a:pPr>
                        <a:lnSpc>
                          <a:spcPts val="1200"/>
                        </a:lnSpc>
                        <a:spcAft>
                          <a:spcPts val="0"/>
                        </a:spcAft>
                      </a:pPr>
                      <a:r>
                        <a:rPr lang="zh-CN" sz="1000" kern="100">
                          <a:effectLst/>
                        </a:rPr>
                        <a:t>适用于易于衡量绩效的工作</a:t>
                      </a:r>
                      <a:endParaRPr lang="zh-CN" sz="1000" kern="100">
                        <a:effectLst/>
                        <a:latin typeface="Calibri"/>
                        <a:ea typeface="宋体"/>
                        <a:cs typeface="Times New Roman"/>
                      </a:endParaRPr>
                    </a:p>
                  </a:txBody>
                  <a:tcPr marL="23002" marR="23002" marT="0" marB="0" anchor="ctr"/>
                </a:tc>
                <a:tc hMerge="1">
                  <a:txBody>
                    <a:bodyPr/>
                    <a:lstStyle/>
                    <a:p>
                      <a:endParaRPr lang="zh-CN"/>
                    </a:p>
                  </a:txBody>
                  <a:tcPr/>
                </a:tc>
                <a:tc gridSpan="4">
                  <a:txBody>
                    <a:bodyPr/>
                    <a:lstStyle/>
                    <a:p>
                      <a:pPr algn="ctr">
                        <a:lnSpc>
                          <a:spcPts val="1200"/>
                        </a:lnSpc>
                        <a:spcAft>
                          <a:spcPts val="0"/>
                        </a:spcAft>
                      </a:pPr>
                      <a:r>
                        <a:rPr lang="zh-CN" sz="1000" kern="100" dirty="0">
                          <a:effectLst/>
                        </a:rPr>
                        <a:t>适用于各类工作</a:t>
                      </a:r>
                      <a:endParaRPr lang="zh-CN" sz="1000" kern="100" dirty="0">
                        <a:effectLst/>
                        <a:latin typeface="Calibri"/>
                        <a:ea typeface="宋体"/>
                        <a:cs typeface="Times New Roman"/>
                      </a:endParaRPr>
                    </a:p>
                  </a:txBody>
                  <a:tcPr marL="23002" marR="23002" marT="0" marB="0" anchor="ct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1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468313" y="476250"/>
            <a:ext cx="7848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a:solidFill>
                  <a:schemeClr val="tx1"/>
                </a:solidFill>
                <a:latin typeface="楷体_GB2312" pitchFamily="49" charset="-122"/>
                <a:ea typeface="楷体_GB2312" pitchFamily="49" charset="-122"/>
              </a:rPr>
              <a:t>关键词</a:t>
            </a:r>
          </a:p>
        </p:txBody>
      </p:sp>
      <p:sp>
        <p:nvSpPr>
          <p:cNvPr id="3" name="矩形 2"/>
          <p:cNvSpPr/>
          <p:nvPr/>
        </p:nvSpPr>
        <p:spPr>
          <a:xfrm>
            <a:off x="493428" y="2103930"/>
            <a:ext cx="8674399" cy="1371600"/>
          </a:xfrm>
          <a:prstGeom prst="rect">
            <a:avLst/>
          </a:prstGeom>
        </p:spPr>
        <p:txBody>
          <a:bodyPr wrap="square">
            <a:spAutoFit/>
          </a:bodyPr>
          <a:lstStyle/>
          <a:p>
            <a:pPr marL="457200" indent="-457200">
              <a:buFont typeface="Arial" pitchFamily="34" charset="0"/>
              <a:buChar char="•"/>
            </a:pPr>
            <a:r>
              <a:rPr altLang="zh-CN" sz="2800" dirty="0"/>
              <a:t>薪酬(compensation)　</a:t>
            </a:r>
          </a:p>
          <a:p>
            <a:pPr marL="457200" indent="-457200">
              <a:buFont typeface="Arial" pitchFamily="34" charset="0"/>
              <a:buChar char="•"/>
            </a:pPr>
            <a:endParaRPr altLang="zh-CN" sz="2800" dirty="0"/>
          </a:p>
          <a:p>
            <a:pPr marL="457200" indent="-457200">
              <a:buFont typeface="Arial" pitchFamily="34" charset="0"/>
              <a:buChar char="•"/>
            </a:pPr>
            <a:r>
              <a:rPr altLang="zh-CN" sz="2800" dirty="0"/>
              <a:t>绩效薪酬(performance-related pay)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blinds(horizontal)">
                                      <p:cBhvr>
                                        <p:cTn id="7"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468313" y="476250"/>
            <a:ext cx="7848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a:solidFill>
                  <a:schemeClr val="tx1"/>
                </a:solidFill>
                <a:latin typeface="楷体_GB2312" pitchFamily="49" charset="-122"/>
                <a:ea typeface="楷体_GB2312" pitchFamily="49" charset="-122"/>
              </a:rPr>
              <a:t>复习思考题</a:t>
            </a:r>
          </a:p>
        </p:txBody>
      </p:sp>
      <p:sp>
        <p:nvSpPr>
          <p:cNvPr id="24579" name="Text12"/>
          <p:cNvSpPr>
            <a:spLocks noChangeArrowheads="1"/>
          </p:cNvSpPr>
          <p:nvPr/>
        </p:nvSpPr>
        <p:spPr bwMode="auto">
          <a:xfrm>
            <a:off x="3851275" y="1916113"/>
            <a:ext cx="142875" cy="487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defTabSz="330200"/>
            <a:endParaRPr lang="zh-CN" altLang="zh-CN" sz="2400" b="1">
              <a:solidFill>
                <a:schemeClr val="tx1"/>
              </a:solidFill>
              <a:latin typeface="Times New Roman" pitchFamily="18" charset="0"/>
            </a:endParaRPr>
          </a:p>
        </p:txBody>
      </p:sp>
      <p:sp>
        <p:nvSpPr>
          <p:cNvPr id="24580" name="Rectangle 5"/>
          <p:cNvSpPr>
            <a:spLocks noGrp="1" noChangeArrowheads="1"/>
          </p:cNvSpPr>
          <p:nvPr>
            <p:ph type="body" idx="1"/>
          </p:nvPr>
        </p:nvSpPr>
        <p:spPr>
          <a:xfrm>
            <a:off x="1187624" y="1340768"/>
            <a:ext cx="7772400" cy="5111750"/>
          </a:xfrm>
        </p:spPr>
        <p:txBody>
          <a:bodyPr/>
          <a:lstStyle/>
          <a:p>
            <a:pPr marL="0" indent="0">
              <a:lnSpc>
                <a:spcPct val="150000"/>
              </a:lnSpc>
              <a:buNone/>
            </a:pPr>
            <a:r>
              <a:rPr sz="2400" b="1" dirty="0"/>
              <a:t>1.如何理解薪酬的基本概念？</a:t>
            </a:r>
          </a:p>
          <a:p>
            <a:pPr marL="0" indent="0">
              <a:lnSpc>
                <a:spcPct val="150000"/>
              </a:lnSpc>
              <a:buNone/>
            </a:pPr>
            <a:r>
              <a:rPr sz="2400" b="1" dirty="0"/>
              <a:t>2.基本的薪酬制度有哪些？</a:t>
            </a:r>
          </a:p>
          <a:p>
            <a:pPr marL="0" indent="0">
              <a:lnSpc>
                <a:spcPct val="150000"/>
              </a:lnSpc>
              <a:buNone/>
            </a:pPr>
            <a:r>
              <a:rPr sz="2400" b="1" dirty="0"/>
              <a:t>3.绩效薪酬有哪些基本类型？</a:t>
            </a:r>
          </a:p>
          <a:p>
            <a:pPr marL="0" indent="0">
              <a:lnSpc>
                <a:spcPct val="150000"/>
              </a:lnSpc>
              <a:buNone/>
            </a:pPr>
            <a:r>
              <a:rPr sz="2400" b="1" dirty="0"/>
              <a:t>4.试结合实际对比各种绩效薪酬方案。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blinds(horizontal)">
                                      <p:cBhvr>
                                        <p:cTn id="7" dur="500"/>
                                        <p:tgtEl>
                                          <p:spTgt spid="79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992" y="547668"/>
            <a:ext cx="9073008" cy="1447800"/>
          </a:xfrm>
        </p:spPr>
        <p:txBody>
          <a:bodyPr/>
          <a:lstStyle/>
          <a:p>
            <a:pPr algn="ctr"/>
            <a:r>
              <a:rPr lang="zh-CN" altLang="en-US" sz="4000" dirty="0">
                <a:latin typeface="黑体" pitchFamily="49" charset="-122"/>
                <a:ea typeface="黑体" pitchFamily="49" charset="-122"/>
              </a:rPr>
              <a:t>第</a:t>
            </a:r>
            <a:r>
              <a:rPr lang="en-US" altLang="zh-CN" sz="4000" dirty="0">
                <a:latin typeface="黑体" pitchFamily="49" charset="-122"/>
                <a:ea typeface="黑体" pitchFamily="49" charset="-122"/>
              </a:rPr>
              <a:t>7</a:t>
            </a:r>
            <a:r>
              <a:rPr lang="zh-CN" altLang="en-US" sz="4000" dirty="0">
                <a:latin typeface="黑体" pitchFamily="49" charset="-122"/>
                <a:ea typeface="黑体" pitchFamily="49" charset="-122"/>
              </a:rPr>
              <a:t>章  绩效薪酬</a:t>
            </a:r>
            <a:endParaRPr lang="zh-CN" altLang="en-US" sz="4000" dirty="0"/>
          </a:p>
        </p:txBody>
      </p:sp>
      <p:sp>
        <p:nvSpPr>
          <p:cNvPr id="3" name="内容占位符 2"/>
          <p:cNvSpPr>
            <a:spLocks noGrp="1"/>
          </p:cNvSpPr>
          <p:nvPr>
            <p:ph idx="1"/>
          </p:nvPr>
        </p:nvSpPr>
        <p:spPr/>
        <p:txBody>
          <a:bodyPr/>
          <a:lstStyle/>
          <a:p>
            <a:pPr>
              <a:lnSpc>
                <a:spcPct val="150000"/>
              </a:lnSpc>
            </a:pPr>
            <a:r>
              <a:rPr lang="zh-CN" altLang="en-US" dirty="0">
                <a:solidFill>
                  <a:srgbClr val="FF0000"/>
                </a:solidFill>
              </a:rPr>
              <a:t>第</a:t>
            </a:r>
            <a:r>
              <a:rPr lang="en-US" altLang="zh-CN" dirty="0">
                <a:solidFill>
                  <a:srgbClr val="FF0000"/>
                </a:solidFill>
              </a:rPr>
              <a:t>1</a:t>
            </a:r>
            <a:r>
              <a:rPr lang="zh-CN" altLang="en-US" dirty="0">
                <a:solidFill>
                  <a:srgbClr val="FF0000"/>
                </a:solidFill>
              </a:rPr>
              <a:t>节　薪酬概述</a:t>
            </a:r>
            <a:endParaRPr lang="en-US" altLang="zh-CN" dirty="0">
              <a:solidFill>
                <a:srgbClr val="FF0000"/>
              </a:solidFill>
            </a:endParaRPr>
          </a:p>
          <a:p>
            <a:pPr>
              <a:lnSpc>
                <a:spcPct val="150000"/>
              </a:lnSpc>
            </a:pPr>
            <a:r>
              <a:rPr lang="zh-CN" altLang="en-US" dirty="0"/>
              <a:t>第</a:t>
            </a:r>
            <a:r>
              <a:rPr lang="en-US" altLang="zh-CN" dirty="0"/>
              <a:t>2</a:t>
            </a:r>
            <a:r>
              <a:rPr lang="zh-CN" altLang="en-US" dirty="0"/>
              <a:t>节    绩效薪酬</a:t>
            </a:r>
            <a:endParaRPr lang="en-US" altLang="zh-CN" dirty="0"/>
          </a:p>
          <a:p>
            <a:pPr marL="0" indent="0">
              <a:lnSpc>
                <a:spcPct val="150000"/>
              </a:lnSpc>
              <a:buNone/>
            </a:pPr>
            <a:endParaRPr lang="en-US" altLang="zh-CN" dirty="0"/>
          </a:p>
          <a:p>
            <a:pPr>
              <a:lnSpc>
                <a:spcPct val="150000"/>
              </a:lnSpc>
            </a:pPr>
            <a:endParaRPr lang="en-US" altLang="zh-CN" dirty="0"/>
          </a:p>
          <a:p>
            <a:endParaRPr lang="zh-CN" altLang="en-US" dirty="0"/>
          </a:p>
        </p:txBody>
      </p:sp>
      <p:sp>
        <p:nvSpPr>
          <p:cNvPr id="4" name="Rectangle 5"/>
          <p:cNvSpPr>
            <a:spLocks noChangeArrowheads="1"/>
          </p:cNvSpPr>
          <p:nvPr/>
        </p:nvSpPr>
        <p:spPr bwMode="auto">
          <a:xfrm>
            <a:off x="611560" y="1843733"/>
            <a:ext cx="7273925" cy="865187"/>
          </a:xfrm>
          <a:prstGeom prst="rect">
            <a:avLst/>
          </a:prstGeom>
          <a:noFill/>
          <a:ln w="19050" algn="ctr">
            <a:solidFill>
              <a:srgbClr val="FFFF00"/>
            </a:solidFill>
            <a:miter lim="800000"/>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971550" y="692150"/>
            <a:ext cx="7848600" cy="64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1</a:t>
            </a:r>
            <a:r>
              <a:rPr lang="zh-CN" altLang="en-US" sz="3600" b="1" dirty="0">
                <a:solidFill>
                  <a:schemeClr val="tx1"/>
                </a:solidFill>
                <a:latin typeface="楷体_GB2312" pitchFamily="49" charset="-122"/>
                <a:ea typeface="楷体_GB2312" pitchFamily="49" charset="-122"/>
              </a:rPr>
              <a:t>节　薪酬概述</a:t>
            </a:r>
          </a:p>
        </p:txBody>
      </p:sp>
      <p:sp>
        <p:nvSpPr>
          <p:cNvPr id="4" name="Text Box 3"/>
          <p:cNvSpPr txBox="1">
            <a:spLocks noChangeArrowheads="1"/>
          </p:cNvSpPr>
          <p:nvPr/>
        </p:nvSpPr>
        <p:spPr bwMode="auto">
          <a:xfrm>
            <a:off x="900113" y="1746911"/>
            <a:ext cx="7561262" cy="2181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rPr>
              <a:t>一、薪酬的基本概念和原则</a:t>
            </a:r>
          </a:p>
          <a:p>
            <a:pPr eaLnBrk="1" hangingPunct="1">
              <a:lnSpc>
                <a:spcPct val="150000"/>
              </a:lnSpc>
              <a:spcBef>
                <a:spcPct val="20000"/>
              </a:spcBef>
            </a:pPr>
            <a:r>
              <a:rPr lang="zh-CN" altLang="en-US" sz="2800" dirty="0">
                <a:solidFill>
                  <a:srgbClr val="FFFFFF"/>
                </a:solidFill>
              </a:rPr>
              <a:t>二、基本的薪酬制度</a:t>
            </a:r>
          </a:p>
          <a:p>
            <a:pPr eaLnBrk="1" hangingPunct="1">
              <a:lnSpc>
                <a:spcPct val="150000"/>
              </a:lnSpc>
              <a:spcBef>
                <a:spcPct val="20000"/>
              </a:spcBef>
            </a:pPr>
            <a:endParaRPr lang="zh-CN" altLang="en-US" sz="2800"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971550" y="692150"/>
            <a:ext cx="7848600" cy="64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一、薪酬的基本概念和原则</a:t>
            </a:r>
          </a:p>
        </p:txBody>
      </p:sp>
      <p:sp>
        <p:nvSpPr>
          <p:cNvPr id="8" name="Text Box 3"/>
          <p:cNvSpPr txBox="1">
            <a:spLocks noChangeArrowheads="1"/>
          </p:cNvSpPr>
          <p:nvPr/>
        </p:nvSpPr>
        <p:spPr bwMode="auto">
          <a:xfrm>
            <a:off x="899478" y="1700556"/>
            <a:ext cx="7561262" cy="487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一</a:t>
            </a:r>
            <a:r>
              <a:rPr lang="en-US" altLang="zh-CN" sz="2800" dirty="0">
                <a:solidFill>
                  <a:srgbClr val="FFFFFF"/>
                </a:solidFill>
              </a:rPr>
              <a:t>)</a:t>
            </a:r>
            <a:r>
              <a:rPr lang="zh-CN" altLang="en-US" sz="2800" dirty="0">
                <a:solidFill>
                  <a:srgbClr val="FFFFFF"/>
                </a:solidFill>
              </a:rPr>
              <a:t>薪酬的基本概念</a:t>
            </a:r>
          </a:p>
          <a:p>
            <a:pPr eaLnBrk="1" hangingPunct="1">
              <a:lnSpc>
                <a:spcPct val="150000"/>
              </a:lnSpc>
              <a:spcBef>
                <a:spcPct val="20000"/>
              </a:spcBef>
            </a:pPr>
            <a:endParaRPr lang="zh-CN" altLang="en-US" sz="2800" dirty="0">
              <a:solidFill>
                <a:srgbClr val="FFFFFF"/>
              </a:solidFill>
            </a:endParaRPr>
          </a:p>
          <a:p>
            <a:pPr eaLnBrk="1" hangingPunct="1">
              <a:lnSpc>
                <a:spcPct val="150000"/>
              </a:lnSpc>
              <a:spcBef>
                <a:spcPct val="20000"/>
              </a:spcBef>
            </a:pPr>
            <a:endParaRPr lang="en-US" altLang="zh-CN" sz="2800" dirty="0">
              <a:solidFill>
                <a:srgbClr val="FFFFFF"/>
              </a:solidFill>
            </a:endParaRPr>
          </a:p>
          <a:p>
            <a:pPr eaLnBrk="1" hangingPunct="1">
              <a:lnSpc>
                <a:spcPct val="150000"/>
              </a:lnSpc>
              <a:spcBef>
                <a:spcPct val="20000"/>
              </a:spcBef>
            </a:pPr>
            <a:endParaRPr lang="en-US" altLang="zh-CN" sz="2800" dirty="0">
              <a:solidFill>
                <a:srgbClr val="FFFFFF"/>
              </a:solidFill>
            </a:endParaRPr>
          </a:p>
          <a:p>
            <a:pPr eaLnBrk="1" hangingPunct="1">
              <a:lnSpc>
                <a:spcPct val="150000"/>
              </a:lnSpc>
              <a:spcBef>
                <a:spcPct val="20000"/>
              </a:spcBef>
            </a:pPr>
            <a:endParaRPr lang="en-US" altLang="zh-CN" sz="2800" dirty="0">
              <a:solidFill>
                <a:srgbClr val="FFFFFF"/>
              </a:solidFill>
            </a:endParaRPr>
          </a:p>
          <a:p>
            <a:pPr algn="just" eaLnBrk="1" hangingPunct="1">
              <a:lnSpc>
                <a:spcPct val="150000"/>
              </a:lnSpc>
              <a:spcBef>
                <a:spcPct val="20000"/>
              </a:spcBef>
            </a:pPr>
            <a:endParaRPr lang="zh-CN" altLang="en-US" sz="1800" dirty="0">
              <a:solidFill>
                <a:srgbClr val="FFFFFF"/>
              </a:solidFill>
            </a:endParaRPr>
          </a:p>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二</a:t>
            </a:r>
            <a:r>
              <a:rPr lang="en-US" altLang="zh-CN" sz="2800" dirty="0">
                <a:solidFill>
                  <a:srgbClr val="FFFFFF"/>
                </a:solidFill>
              </a:rPr>
              <a:t>)</a:t>
            </a:r>
            <a:r>
              <a:rPr lang="zh-CN" altLang="en-US" sz="2800" dirty="0">
                <a:solidFill>
                  <a:srgbClr val="FFFFFF"/>
                </a:solidFill>
              </a:rPr>
              <a:t>确定薪酬的基本原则</a:t>
            </a:r>
            <a:endParaRPr lang="zh-CN" altLang="en-US" sz="2800" dirty="0">
              <a:solidFill>
                <a:srgbClr val="FFFFFF"/>
              </a:solidFill>
              <a:latin typeface="Times New Roman" pitchFamily="18" charset="0"/>
            </a:endParaRPr>
          </a:p>
        </p:txBody>
      </p:sp>
      <p:pic>
        <p:nvPicPr>
          <p:cNvPr id="9" name="7-1.EPS" descr="id:2147510051;FounderCES"/>
          <p:cNvPicPr/>
          <p:nvPr/>
        </p:nvPicPr>
        <p:blipFill>
          <a:blip r:embed="rId2">
            <a:duotone>
              <a:prstClr val="black"/>
              <a:schemeClr val="accent5">
                <a:tint val="45000"/>
                <a:satMod val="400000"/>
              </a:schemeClr>
            </a:duotone>
          </a:blip>
          <a:stretch>
            <a:fillRect/>
          </a:stretch>
        </p:blipFill>
        <p:spPr>
          <a:xfrm>
            <a:off x="2051720" y="2420888"/>
            <a:ext cx="5184576" cy="34563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971550" y="692150"/>
            <a:ext cx="7848600" cy="64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一、薪酬的基本概念和原则</a:t>
            </a:r>
          </a:p>
        </p:txBody>
      </p:sp>
      <p:sp>
        <p:nvSpPr>
          <p:cNvPr id="8" name="Text Box 3"/>
          <p:cNvSpPr txBox="1">
            <a:spLocks noChangeArrowheads="1"/>
          </p:cNvSpPr>
          <p:nvPr/>
        </p:nvSpPr>
        <p:spPr bwMode="auto">
          <a:xfrm>
            <a:off x="899478" y="1700556"/>
            <a:ext cx="7561262"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二</a:t>
            </a:r>
            <a:r>
              <a:rPr lang="en-US" altLang="zh-CN" sz="2800" dirty="0">
                <a:solidFill>
                  <a:srgbClr val="FFFFFF"/>
                </a:solidFill>
              </a:rPr>
              <a:t>)</a:t>
            </a:r>
            <a:r>
              <a:rPr lang="zh-CN" altLang="en-US" sz="2800" dirty="0">
                <a:solidFill>
                  <a:srgbClr val="FFFFFF"/>
                </a:solidFill>
              </a:rPr>
              <a:t>确定薪酬的基本原则</a:t>
            </a:r>
          </a:p>
          <a:p>
            <a:pPr eaLnBrk="1" hangingPunct="1">
              <a:lnSpc>
                <a:spcPct val="150000"/>
              </a:lnSpc>
              <a:spcBef>
                <a:spcPct val="20000"/>
              </a:spcBef>
            </a:pPr>
            <a:r>
              <a:rPr lang="zh-CN" altLang="en-US" sz="2000" dirty="0">
                <a:solidFill>
                  <a:srgbClr val="FFFFFF"/>
                </a:solidFill>
                <a:latin typeface="Times New Roman" pitchFamily="18" charset="0"/>
              </a:rPr>
              <a:t>对公平的追求可能是薪酬决定中最重要的原则。公平原则主要包括外部公平和内部公平。所谓外部公平就是与其他组织的工资水平相比</a:t>
            </a:r>
            <a:r>
              <a:rPr lang="en-US" altLang="zh-CN" sz="2000" dirty="0">
                <a:solidFill>
                  <a:srgbClr val="FFFFFF"/>
                </a:solidFill>
                <a:latin typeface="Times New Roman" pitchFamily="18" charset="0"/>
              </a:rPr>
              <a:t>,</a:t>
            </a:r>
            <a:r>
              <a:rPr lang="zh-CN" altLang="en-US" sz="2000" dirty="0">
                <a:solidFill>
                  <a:srgbClr val="FFFFFF"/>
                </a:solidFill>
                <a:latin typeface="Times New Roman" pitchFamily="18" charset="0"/>
              </a:rPr>
              <a:t>本组织所支付的工资水平必须是有竞争力的</a:t>
            </a:r>
            <a:r>
              <a:rPr lang="en-US" altLang="zh-CN" sz="2000" dirty="0">
                <a:solidFill>
                  <a:srgbClr val="FFFFFF"/>
                </a:solidFill>
                <a:latin typeface="Times New Roman" pitchFamily="18" charset="0"/>
              </a:rPr>
              <a:t>,</a:t>
            </a:r>
            <a:r>
              <a:rPr lang="zh-CN" altLang="en-US" sz="2000" dirty="0">
                <a:solidFill>
                  <a:srgbClr val="FFFFFF"/>
                </a:solidFill>
                <a:latin typeface="Times New Roman" pitchFamily="18" charset="0"/>
              </a:rPr>
              <a:t>否则将难以吸引并留住合格的员工</a:t>
            </a:r>
            <a:r>
              <a:rPr lang="en-US" altLang="zh-CN" sz="2000" dirty="0">
                <a:solidFill>
                  <a:srgbClr val="FFFFFF"/>
                </a:solidFill>
                <a:latin typeface="Times New Roman" pitchFamily="18" charset="0"/>
              </a:rPr>
              <a:t>;</a:t>
            </a:r>
            <a:r>
              <a:rPr lang="zh-CN" altLang="en-US" sz="2000" dirty="0">
                <a:solidFill>
                  <a:srgbClr val="FFFFFF"/>
                </a:solidFill>
                <a:latin typeface="Times New Roman" pitchFamily="18" charset="0"/>
              </a:rPr>
              <a:t>所谓内部公平就是与组织内其他人得到的工资相比</a:t>
            </a:r>
            <a:r>
              <a:rPr lang="en-US" altLang="zh-CN" sz="2000" dirty="0">
                <a:solidFill>
                  <a:srgbClr val="FFFFFF"/>
                </a:solidFill>
                <a:latin typeface="Times New Roman" pitchFamily="18" charset="0"/>
              </a:rPr>
              <a:t>,</a:t>
            </a:r>
            <a:r>
              <a:rPr lang="zh-CN" altLang="en-US" sz="2000" dirty="0">
                <a:solidFill>
                  <a:srgbClr val="FFFFFF"/>
                </a:solidFill>
                <a:latin typeface="Times New Roman" pitchFamily="18" charset="0"/>
              </a:rPr>
              <a:t>应该使每个员工都能够感到自己的工资水平是公平的。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971550" y="692150"/>
            <a:ext cx="7848600" cy="64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二、基本的薪酬制度</a:t>
            </a:r>
          </a:p>
        </p:txBody>
      </p:sp>
      <p:sp>
        <p:nvSpPr>
          <p:cNvPr id="8" name="Text Box 3"/>
          <p:cNvSpPr txBox="1">
            <a:spLocks noChangeArrowheads="1"/>
          </p:cNvSpPr>
          <p:nvPr/>
        </p:nvSpPr>
        <p:spPr bwMode="auto">
          <a:xfrm>
            <a:off x="899478" y="1700556"/>
            <a:ext cx="7561262" cy="4315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一</a:t>
            </a:r>
            <a:r>
              <a:rPr lang="en-US" altLang="zh-CN" sz="2800" dirty="0">
                <a:solidFill>
                  <a:srgbClr val="FFFFFF"/>
                </a:solidFill>
              </a:rPr>
              <a:t>)</a:t>
            </a:r>
            <a:r>
              <a:rPr lang="zh-CN" altLang="en-US" sz="2800" dirty="0">
                <a:solidFill>
                  <a:srgbClr val="FFFFFF"/>
                </a:solidFill>
              </a:rPr>
              <a:t>以职位为基础的薪酬制度</a:t>
            </a:r>
          </a:p>
          <a:p>
            <a:pPr eaLnBrk="1" hangingPunct="1">
              <a:lnSpc>
                <a:spcPct val="150000"/>
              </a:lnSpc>
              <a:spcBef>
                <a:spcPct val="20000"/>
              </a:spcBef>
            </a:pPr>
            <a:r>
              <a:rPr lang="en-US" altLang="zh-CN" sz="2400" dirty="0">
                <a:solidFill>
                  <a:srgbClr val="FFFFFF"/>
                </a:solidFill>
              </a:rPr>
              <a:t>1.</a:t>
            </a:r>
            <a:r>
              <a:rPr lang="zh-CN" altLang="en-US" sz="2400" dirty="0">
                <a:solidFill>
                  <a:srgbClr val="FFFFFF"/>
                </a:solidFill>
              </a:rPr>
              <a:t>市场定价法</a:t>
            </a:r>
          </a:p>
          <a:p>
            <a:pPr eaLnBrk="1" hangingPunct="1">
              <a:lnSpc>
                <a:spcPct val="150000"/>
              </a:lnSpc>
              <a:spcBef>
                <a:spcPct val="20000"/>
              </a:spcBef>
            </a:pPr>
            <a:r>
              <a:rPr lang="zh-CN" altLang="en-US" sz="2400" dirty="0">
                <a:solidFill>
                  <a:srgbClr val="FFFFFF"/>
                </a:solidFill>
              </a:rPr>
              <a:t>市场定价法就是指以相应职位在劳动力市场上的工资水平为标准确定员工工资水平的方法。</a:t>
            </a:r>
          </a:p>
          <a:p>
            <a:pPr eaLnBrk="1" hangingPunct="1">
              <a:lnSpc>
                <a:spcPct val="150000"/>
              </a:lnSpc>
              <a:spcBef>
                <a:spcPct val="20000"/>
              </a:spcBef>
            </a:pPr>
            <a:r>
              <a:rPr lang="en-US" altLang="zh-CN" sz="2400" dirty="0">
                <a:solidFill>
                  <a:srgbClr val="FFFFFF"/>
                </a:solidFill>
              </a:rPr>
              <a:t>2.</a:t>
            </a:r>
            <a:r>
              <a:rPr lang="zh-CN" altLang="en-US" sz="2400" dirty="0">
                <a:solidFill>
                  <a:srgbClr val="FFFFFF"/>
                </a:solidFill>
              </a:rPr>
              <a:t>工作评价法</a:t>
            </a:r>
          </a:p>
          <a:p>
            <a:pPr eaLnBrk="1" hangingPunct="1">
              <a:lnSpc>
                <a:spcPct val="150000"/>
              </a:lnSpc>
              <a:spcBef>
                <a:spcPct val="20000"/>
              </a:spcBef>
            </a:pPr>
            <a:r>
              <a:rPr lang="zh-CN" altLang="en-US" sz="2400" dirty="0">
                <a:solidFill>
                  <a:srgbClr val="FFFFFF"/>
                </a:solidFill>
                <a:latin typeface="Times New Roman" pitchFamily="18" charset="0"/>
              </a:rPr>
              <a:t>所谓工作评价法，是一种以每个职位在组织中的相对价值为基础来确定薪酬水平的薪酬决定方法。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971550" y="692150"/>
            <a:ext cx="7848600" cy="64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二、基本的薪酬制度</a:t>
            </a:r>
          </a:p>
        </p:txBody>
      </p:sp>
      <p:sp>
        <p:nvSpPr>
          <p:cNvPr id="8" name="Text Box 3"/>
          <p:cNvSpPr txBox="1">
            <a:spLocks noChangeArrowheads="1"/>
          </p:cNvSpPr>
          <p:nvPr/>
        </p:nvSpPr>
        <p:spPr bwMode="auto">
          <a:xfrm>
            <a:off x="899478" y="1700556"/>
            <a:ext cx="7561262" cy="3839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二</a:t>
            </a:r>
            <a:r>
              <a:rPr lang="en-US" altLang="zh-CN" sz="2800" dirty="0">
                <a:solidFill>
                  <a:srgbClr val="FFFFFF"/>
                </a:solidFill>
              </a:rPr>
              <a:t>)</a:t>
            </a:r>
            <a:r>
              <a:rPr lang="zh-CN" altLang="en-US" sz="2800" dirty="0">
                <a:solidFill>
                  <a:srgbClr val="FFFFFF"/>
                </a:solidFill>
              </a:rPr>
              <a:t>以个人为基础的薪酬制度</a:t>
            </a:r>
          </a:p>
          <a:p>
            <a:pPr eaLnBrk="1" hangingPunct="1">
              <a:lnSpc>
                <a:spcPct val="150000"/>
              </a:lnSpc>
              <a:spcBef>
                <a:spcPct val="20000"/>
              </a:spcBef>
            </a:pPr>
            <a:r>
              <a:rPr lang="en-US" altLang="zh-CN" sz="2400" dirty="0">
                <a:solidFill>
                  <a:srgbClr val="FFFFFF"/>
                </a:solidFill>
              </a:rPr>
              <a:t>1.</a:t>
            </a:r>
            <a:r>
              <a:rPr lang="zh-CN" altLang="en-US" sz="2400" dirty="0">
                <a:solidFill>
                  <a:srgbClr val="FFFFFF"/>
                </a:solidFill>
              </a:rPr>
              <a:t>技能工资制的优势</a:t>
            </a:r>
          </a:p>
          <a:p>
            <a:pPr eaLnBrk="1" hangingPunct="1">
              <a:lnSpc>
                <a:spcPct val="150000"/>
              </a:lnSpc>
              <a:spcBef>
                <a:spcPct val="20000"/>
              </a:spcBef>
            </a:pPr>
            <a:r>
              <a:rPr lang="zh-CN" altLang="en-US" sz="2400" dirty="0">
                <a:solidFill>
                  <a:srgbClr val="FFFFFF"/>
                </a:solidFill>
              </a:rPr>
              <a:t>(1)能够更有效地实现内部公平原则。</a:t>
            </a:r>
          </a:p>
          <a:p>
            <a:pPr eaLnBrk="1" hangingPunct="1">
              <a:lnSpc>
                <a:spcPct val="150000"/>
              </a:lnSpc>
              <a:spcBef>
                <a:spcPct val="20000"/>
              </a:spcBef>
            </a:pPr>
            <a:r>
              <a:rPr lang="zh-CN" altLang="en-US" sz="2400" dirty="0">
                <a:solidFill>
                  <a:srgbClr val="FFFFFF"/>
                </a:solidFill>
              </a:rPr>
              <a:t>(2)可以适应工作内容不断变化的情况。</a:t>
            </a:r>
          </a:p>
          <a:p>
            <a:pPr eaLnBrk="1" hangingPunct="1">
              <a:lnSpc>
                <a:spcPct val="150000"/>
              </a:lnSpc>
              <a:spcBef>
                <a:spcPct val="20000"/>
              </a:spcBef>
            </a:pPr>
            <a:r>
              <a:rPr lang="zh-CN" altLang="en-US" sz="2400" dirty="0">
                <a:solidFill>
                  <a:srgbClr val="FFFFFF"/>
                </a:solidFill>
              </a:rPr>
              <a:t>(3)引导员工进行长期的自我开发。</a:t>
            </a:r>
          </a:p>
          <a:p>
            <a:pPr eaLnBrk="1" hangingPunct="1">
              <a:lnSpc>
                <a:spcPct val="150000"/>
              </a:lnSpc>
              <a:spcBef>
                <a:spcPct val="20000"/>
              </a:spcBef>
            </a:pPr>
            <a:endParaRPr lang="zh-CN" altLang="en-US" sz="24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971550" y="692150"/>
            <a:ext cx="7848600" cy="64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二、基本的薪酬制度</a:t>
            </a:r>
          </a:p>
        </p:txBody>
      </p:sp>
      <p:sp>
        <p:nvSpPr>
          <p:cNvPr id="8" name="Text Box 3"/>
          <p:cNvSpPr txBox="1">
            <a:spLocks noChangeArrowheads="1"/>
          </p:cNvSpPr>
          <p:nvPr/>
        </p:nvSpPr>
        <p:spPr bwMode="auto">
          <a:xfrm>
            <a:off x="899478" y="1700556"/>
            <a:ext cx="7561262" cy="2596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二</a:t>
            </a:r>
            <a:r>
              <a:rPr lang="en-US" altLang="zh-CN" sz="2800" dirty="0">
                <a:solidFill>
                  <a:srgbClr val="FFFFFF"/>
                </a:solidFill>
              </a:rPr>
              <a:t>)</a:t>
            </a:r>
            <a:r>
              <a:rPr lang="zh-CN" altLang="en-US" sz="2800" dirty="0">
                <a:solidFill>
                  <a:srgbClr val="FFFFFF"/>
                </a:solidFill>
              </a:rPr>
              <a:t>以个人为基础的薪酬制度</a:t>
            </a:r>
          </a:p>
          <a:p>
            <a:pPr eaLnBrk="1" hangingPunct="1">
              <a:lnSpc>
                <a:spcPct val="150000"/>
              </a:lnSpc>
              <a:spcBef>
                <a:spcPct val="20000"/>
              </a:spcBef>
            </a:pPr>
            <a:r>
              <a:rPr lang="en-US" altLang="zh-CN" sz="2400" dirty="0">
                <a:solidFill>
                  <a:srgbClr val="FFFFFF"/>
                </a:solidFill>
              </a:rPr>
              <a:t>2.</a:t>
            </a:r>
            <a:r>
              <a:rPr lang="zh-CN" altLang="en-US" sz="2400" dirty="0">
                <a:solidFill>
                  <a:srgbClr val="FFFFFF"/>
                </a:solidFill>
              </a:rPr>
              <a:t>技能工资制的分类</a:t>
            </a:r>
          </a:p>
          <a:p>
            <a:pPr eaLnBrk="1" hangingPunct="1">
              <a:lnSpc>
                <a:spcPct val="150000"/>
              </a:lnSpc>
              <a:spcBef>
                <a:spcPct val="20000"/>
              </a:spcBef>
            </a:pPr>
            <a:r>
              <a:rPr lang="zh-CN" altLang="en-US" sz="2400" dirty="0">
                <a:solidFill>
                  <a:srgbClr val="FFFFFF"/>
                </a:solidFill>
                <a:latin typeface="Times New Roman" pitchFamily="18" charset="0"/>
              </a:rPr>
              <a:t>(1)以技术为基础的薪酬制度。</a:t>
            </a:r>
          </a:p>
          <a:p>
            <a:pPr eaLnBrk="1" hangingPunct="1">
              <a:lnSpc>
                <a:spcPct val="150000"/>
              </a:lnSpc>
              <a:spcBef>
                <a:spcPct val="20000"/>
              </a:spcBef>
            </a:pPr>
            <a:r>
              <a:rPr lang="zh-CN" altLang="en-US" sz="2400" dirty="0">
                <a:solidFill>
                  <a:srgbClr val="FFFFFF"/>
                </a:solidFill>
                <a:latin typeface="Times New Roman" pitchFamily="18" charset="0"/>
              </a:rPr>
              <a:t>(2)以能力为基础的薪酬制度。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theme/theme1.xml><?xml version="1.0" encoding="utf-8"?>
<a:theme xmlns:a="http://schemas.openxmlformats.org/drawingml/2006/main" name="商务计划">
  <a:themeElements>
    <a:clrScheme name="商务计划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fontScheme name="商务计划">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rgbClr val="C0C0C0"/>
          </a:solidFill>
          <a:prstDash val="solid"/>
          <a:round/>
          <a:headEnd type="none" w="med" len="med"/>
          <a:tailEnd type="none" w="med" len="med"/>
        </a:ln>
      </a:spPr>
      <a:bodyPr vert="horz" wrap="square" lIns="91440" tIns="45720" rIns="91440" bIns="45720" numCol="1" anchor="t" anchorCtr="0" compatLnSpc="1"/>
      <a:lstStyle>
        <a:defPPr marL="0" marR="0" indent="0" algn="just" defTabSz="914400" rtl="0" eaLnBrk="1" fontAlgn="base" latinLnBrk="0" hangingPunct="1">
          <a:spcBef>
            <a:spcPct val="0"/>
          </a:spcBef>
          <a:spcAft>
            <a:spcPct val="0"/>
          </a:spcAft>
          <a:buClrTx/>
          <a:buSzTx/>
          <a:buFontTx/>
          <a:buNone/>
          <a:defRPr kumimoji="1" lang="zh-CN" altLang="en-US" sz="1100" b="0" i="0" u="none" strike="noStrike" cap="none" normalizeH="0" baseline="0" smtClean="0">
            <a:ln>
              <a:noFill/>
            </a:ln>
            <a:solidFill>
              <a:srgbClr val="000000"/>
            </a:solidFill>
            <a:effectLst/>
            <a:latin typeface="宋体" pitchFamily="2" charset="-122"/>
            <a:ea typeface="宋体" pitchFamily="2" charset="-122"/>
          </a:defRPr>
        </a:defPPr>
      </a:lstStyle>
    </a:spDef>
    <a:lnDef>
      <a:spPr bwMode="auto">
        <a:xfrm>
          <a:off x="0" y="0"/>
          <a:ext cx="1" cy="1"/>
        </a:xfrm>
        <a:custGeom>
          <a:avLst/>
          <a:gdLst/>
          <a:ahLst/>
          <a:cxnLst/>
          <a:rect l="0" t="0" r="0" b="0"/>
          <a:pathLst/>
        </a:custGeom>
        <a:solidFill>
          <a:srgbClr val="C0C0C0"/>
        </a:solidFill>
        <a:ln w="9525" cap="flat" cmpd="sng" algn="ctr">
          <a:solidFill>
            <a:srgbClr val="C0C0C0"/>
          </a:solidFill>
          <a:prstDash val="solid"/>
          <a:round/>
          <a:headEnd type="none" w="med" len="med"/>
          <a:tailEnd type="none" w="med" len="med"/>
        </a:ln>
      </a:spPr>
      <a:bodyPr vert="horz" wrap="square" lIns="91440" tIns="45720" rIns="91440" bIns="45720" numCol="1" anchor="t" anchorCtr="0" compatLnSpc="1"/>
      <a:lstStyle>
        <a:defPPr marL="0" marR="0" indent="0" algn="just" defTabSz="914400" rtl="0" eaLnBrk="1" fontAlgn="base" latinLnBrk="0" hangingPunct="1">
          <a:spcBef>
            <a:spcPct val="0"/>
          </a:spcBef>
          <a:spcAft>
            <a:spcPct val="0"/>
          </a:spcAft>
          <a:buClrTx/>
          <a:buSzTx/>
          <a:buFontTx/>
          <a:buNone/>
          <a:defRPr kumimoji="1" lang="zh-CN" altLang="en-US" sz="1100" b="0" i="0" u="none" strike="noStrike" cap="none" normalizeH="0" baseline="0" smtClean="0">
            <a:ln>
              <a:noFill/>
            </a:ln>
            <a:solidFill>
              <a:srgbClr val="000000"/>
            </a:solidFill>
            <a:effectLst/>
            <a:latin typeface="宋体" pitchFamily="2" charset="-122"/>
            <a:ea typeface="宋体" pitchFamily="2" charset="-122"/>
          </a:defRPr>
        </a:defPPr>
      </a:lstStyle>
    </a:lnDef>
  </a:objectDefaults>
  <a:extraClrSchemeLst>
    <a:extraClrScheme>
      <a:clrScheme name="商务计划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clrMap bg1="dk2" tx1="lt1" bg2="dk1" tx2="lt2" accent1="accent1" accent2="accent2" accent3="accent3" accent4="accent4" accent5="accent5" accent6="accent6" hlink="hlink" folHlink="folHlink"/>
    </a:extraClrScheme>
    <a:extraClrScheme>
      <a:clrScheme name="商务计划 2">
        <a:dk1>
          <a:srgbClr val="000000"/>
        </a:dk1>
        <a:lt1>
          <a:srgbClr val="FFFFFF"/>
        </a:lt1>
        <a:dk2>
          <a:srgbClr val="006633"/>
        </a:dk2>
        <a:lt2>
          <a:srgbClr val="FFFFFF"/>
        </a:lt2>
        <a:accent1>
          <a:srgbClr val="009999"/>
        </a:accent1>
        <a:accent2>
          <a:srgbClr val="8263A2"/>
        </a:accent2>
        <a:accent3>
          <a:srgbClr val="FFFFFF"/>
        </a:accent3>
        <a:accent4>
          <a:srgbClr val="000000"/>
        </a:accent4>
        <a:accent5>
          <a:srgbClr val="AACACA"/>
        </a:accent5>
        <a:accent6>
          <a:srgbClr val="755992"/>
        </a:accent6>
        <a:hlink>
          <a:srgbClr val="0665C6"/>
        </a:hlink>
        <a:folHlink>
          <a:srgbClr val="71BB96"/>
        </a:folHlink>
      </a:clrScheme>
      <a:clrMap bg1="lt1" tx1="dk1" bg2="lt2" tx2="dk2" accent1="accent1" accent2="accent2" accent3="accent3" accent4="accent4" accent5="accent5" accent6="accent6" hlink="hlink" folHlink="folHlink"/>
    </a:extraClrScheme>
    <a:extraClrScheme>
      <a:clrScheme name="商务计划 3">
        <a:dk1>
          <a:srgbClr val="000000"/>
        </a:dk1>
        <a:lt1>
          <a:srgbClr val="FFFFFF"/>
        </a:lt1>
        <a:dk2>
          <a:srgbClr val="000000"/>
        </a:dk2>
        <a:lt2>
          <a:srgbClr val="FFFFFF"/>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商务计划 4">
        <a:dk1>
          <a:srgbClr val="271A0D"/>
        </a:dk1>
        <a:lt1>
          <a:srgbClr val="EAEAEA"/>
        </a:lt1>
        <a:dk2>
          <a:srgbClr val="996633"/>
        </a:dk2>
        <a:lt2>
          <a:srgbClr val="FFFFCC"/>
        </a:lt2>
        <a:accent1>
          <a:srgbClr val="CC6600"/>
        </a:accent1>
        <a:accent2>
          <a:srgbClr val="FF9900"/>
        </a:accent2>
        <a:accent3>
          <a:srgbClr val="CAB8AD"/>
        </a:accent3>
        <a:accent4>
          <a:srgbClr val="C8C8C8"/>
        </a:accent4>
        <a:accent5>
          <a:srgbClr val="E2B8AA"/>
        </a:accent5>
        <a:accent6>
          <a:srgbClr val="E78A00"/>
        </a:accent6>
        <a:hlink>
          <a:srgbClr val="CC3300"/>
        </a:hlink>
        <a:folHlink>
          <a:srgbClr val="CA9561"/>
        </a:folHlink>
      </a:clrScheme>
      <a:clrMap bg1="dk2" tx1="lt1" bg2="dk1" tx2="lt2" accent1="accent1" accent2="accent2" accent3="accent3" accent4="accent4" accent5="accent5" accent6="accent6" hlink="hlink" folHlink="folHlink"/>
    </a:extraClrScheme>
    <a:extraClrScheme>
      <a:clrScheme name="商务计划 5">
        <a:dk1>
          <a:srgbClr val="001428"/>
        </a:dk1>
        <a:lt1>
          <a:srgbClr val="DDDDDD"/>
        </a:lt1>
        <a:dk2>
          <a:srgbClr val="336699"/>
        </a:dk2>
        <a:lt2>
          <a:srgbClr val="CCFFCC"/>
        </a:lt2>
        <a:accent1>
          <a:srgbClr val="009999"/>
        </a:accent1>
        <a:accent2>
          <a:srgbClr val="8263A2"/>
        </a:accent2>
        <a:accent3>
          <a:srgbClr val="ADB8CA"/>
        </a:accent3>
        <a:accent4>
          <a:srgbClr val="BDBDBD"/>
        </a:accent4>
        <a:accent5>
          <a:srgbClr val="AACACA"/>
        </a:accent5>
        <a:accent6>
          <a:srgbClr val="755992"/>
        </a:accent6>
        <a:hlink>
          <a:srgbClr val="0665C6"/>
        </a:hlink>
        <a:folHlink>
          <a:srgbClr val="699BCD"/>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2016</Words>
  <Application>Microsoft Office PowerPoint</Application>
  <PresentationFormat>全屏显示(4:3)</PresentationFormat>
  <Paragraphs>255</Paragraphs>
  <Slides>28</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28</vt:i4>
      </vt:variant>
    </vt:vector>
  </HeadingPairs>
  <TitlesOfParts>
    <vt:vector size="40" baseType="lpstr">
      <vt:lpstr>NEU-BZ-S92</vt:lpstr>
      <vt:lpstr>黑体</vt:lpstr>
      <vt:lpstr>华文新魏</vt:lpstr>
      <vt:lpstr>楷体</vt:lpstr>
      <vt:lpstr>楷体_GB2312</vt:lpstr>
      <vt:lpstr>隶书</vt:lpstr>
      <vt:lpstr>宋体</vt:lpstr>
      <vt:lpstr>Arial</vt:lpstr>
      <vt:lpstr>Calibri</vt:lpstr>
      <vt:lpstr>Times New Roman</vt:lpstr>
      <vt:lpstr>Wingdings</vt:lpstr>
      <vt:lpstr>商务计划</vt:lpstr>
      <vt:lpstr>绩效管理 （第2版） </vt:lpstr>
      <vt:lpstr> </vt:lpstr>
      <vt:lpstr>第7章  绩效薪酬</vt:lpstr>
      <vt:lpstr>PowerPoint 演示文稿</vt:lpstr>
      <vt:lpstr>PowerPoint 演示文稿</vt:lpstr>
      <vt:lpstr>PowerPoint 演示文稿</vt:lpstr>
      <vt:lpstr>PowerPoint 演示文稿</vt:lpstr>
      <vt:lpstr>PowerPoint 演示文稿</vt:lpstr>
      <vt:lpstr>PowerPoint 演示文稿</vt:lpstr>
      <vt:lpstr>第7章  绩效薪酬</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vector>
  </TitlesOfParts>
  <Company>WwW.YlmF.CoM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战略性绩效管理  （第四版）</dc:title>
  <dc:creator>蔡媛青</dc:creator>
  <cp:lastModifiedBy>传有 徐</cp:lastModifiedBy>
  <cp:revision>48</cp:revision>
  <dcterms:created xsi:type="dcterms:W3CDTF">2013-06-27T14:08:00Z</dcterms:created>
  <dcterms:modified xsi:type="dcterms:W3CDTF">2020-03-08T03:08:06Z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