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3"/>
    <p:sldId id="257" r:id="rId4"/>
    <p:sldId id="283" r:id="rId5"/>
    <p:sldId id="258" r:id="rId6"/>
    <p:sldId id="285" r:id="rId7"/>
    <p:sldId id="556" r:id="rId8"/>
    <p:sldId id="557" r:id="rId9"/>
    <p:sldId id="558" r:id="rId10"/>
    <p:sldId id="559" r:id="rId11"/>
    <p:sldId id="560" r:id="rId12"/>
    <p:sldId id="561" r:id="rId13"/>
    <p:sldId id="562" r:id="rId14"/>
    <p:sldId id="563" r:id="rId15"/>
    <p:sldId id="564" r:id="rId16"/>
    <p:sldId id="487" r:id="rId17"/>
    <p:sldId id="486" r:id="rId18"/>
    <p:sldId id="488" r:id="rId19"/>
    <p:sldId id="489" r:id="rId20"/>
    <p:sldId id="418" r:id="rId21"/>
    <p:sldId id="491" r:id="rId22"/>
    <p:sldId id="565" r:id="rId23"/>
    <p:sldId id="492" r:id="rId24"/>
    <p:sldId id="566" r:id="rId25"/>
    <p:sldId id="567" r:id="rId26"/>
    <p:sldId id="568" r:id="rId27"/>
    <p:sldId id="442" r:id="rId28"/>
    <p:sldId id="493" r:id="rId29"/>
    <p:sldId id="569" r:id="rId30"/>
    <p:sldId id="272" r:id="rId31"/>
    <p:sldId id="316" r:id="rId32"/>
    <p:sldId id="483" r:id="rId33"/>
    <p:sldId id="280"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66" d="100"/>
          <a:sy n="66" d="100"/>
        </p:scale>
        <p:origin x="-876" y="-90"/>
      </p:cViewPr>
      <p:guideLst>
        <p:guide orient="horz" pos="2162"/>
        <p:guide pos="389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83D5952-1F7A-4A8C-9974-88BC06B3A9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endPar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endParaRP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endParaRPr lang="zh-CN" altLang="en-US" sz="2800" b="1" dirty="0">
              <a:latin typeface="思源宋体 CN Heavy" panose="02020900000000000000" pitchFamily="18" charset="-122"/>
              <a:ea typeface="思源宋体 CN Heavy" panose="02020900000000000000" pitchFamily="18" charset="-122"/>
            </a:endParaRP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9.2.2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集权制与分权制</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按照领导系统中各层次领导机关和领导者职权的集中与分散划分,有集权制与分权制两种类型。</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集权制是指对所有领导工作的最后决策权都集中在上级领导机关和领导者,下级必须遵照上级的指示或决定办事。</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优点：</a:t>
            </a:r>
            <a:r>
              <a:rPr lang="zh-CN" altLang="en-US" sz="2000" dirty="0">
                <a:solidFill>
                  <a:schemeClr val="tx1"/>
                </a:solidFill>
                <a:latin typeface="+mn-ea"/>
                <a:sym typeface="思源黑体" panose="020B0400000000000000" pitchFamily="34" charset="-122"/>
              </a:rPr>
              <a:t>政令统一,标准一致,力量集中,能统筹全局、兼顾其他,使指挥方便、令行禁止。</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缺点：</a:t>
            </a:r>
            <a:r>
              <a:rPr lang="zh-CN" altLang="en-US" sz="2000" dirty="0">
                <a:solidFill>
                  <a:schemeClr val="tx1"/>
                </a:solidFill>
                <a:latin typeface="+mn-ea"/>
                <a:sym typeface="思源黑体" panose="020B0400000000000000" pitchFamily="34" charset="-122"/>
              </a:rPr>
              <a:t>不能因时、因地制宜,不利于发展特色、发挥个性,使领导工作缺乏弹性和灵活性,不利于调动各级领导者的积极性。</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分权制是指下级机关或下级领导者在自己管辖的范围内,有权独立自主地决定问题,上级对下级权力范围内的决定不加干预。分权制与集权制正好形成对应关系,其固有长处包括如下几点:能具体问题具体分析,制定有自己特色的方针、政策,从而能够因地制宜地发展地方特色,施展下层机构的个性和特长,能因时制宜地应付客观环境的变化;各级领导者可以独立自主地工作,才能易于显现和发展;对整个国家或整个组织而言,不容易产生专制独裁的流弊。其缺点是政令不统一,各组织相互独立,矛盾冲突难以协调,也易产生本位主义、分散主义,难以维护国家整体利益。</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9.2.3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层次制与职能制</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在领导体制类型中,按组织系统内部各机构的职权范围和性质划分,有层次制与职能制。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层次制又称层级制、分级制等,是指一个组织纵向分为若干层级,每一个下属层级对上一个层级负责,各层级的管理内容大体相同,只是管辖范围随层级的降低而缩小。</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优点:</a:t>
            </a:r>
            <a:r>
              <a:rPr lang="zh-CN" altLang="en-US" sz="2000" dirty="0">
                <a:solidFill>
                  <a:schemeClr val="tx1"/>
                </a:solidFill>
                <a:latin typeface="+mn-ea"/>
                <a:sym typeface="思源黑体" panose="020B0400000000000000" pitchFamily="34" charset="-122"/>
              </a:rPr>
              <a:t>指挥统一,权力集中,层次分明,整齐划一;各层次领导者业务性质大体相同,人员升迁或平行调动,均能很快胜任工作。</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缺点</a:t>
            </a:r>
            <a:r>
              <a:rPr lang="en-US" altLang="zh-CN" sz="2000" b="1"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领导者管理的事情太多,事必躬亲,陷在事务堆里而不能自拔,难免滥用权力,草率处理事务。</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职能制又称机能制、分职制,是指一个单位或组织中,在横向的水平线上设置若干职能部门,辅佐行政首长实施领导,每一部门所管辖、服务的范围都以本行政机关的整体为对象,只是各部工作的内容、性质不同。</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优点:</a:t>
            </a:r>
            <a:r>
              <a:rPr lang="zh-CN" altLang="en-US" sz="2000" dirty="0">
                <a:solidFill>
                  <a:schemeClr val="tx1"/>
                </a:solidFill>
                <a:latin typeface="+mn-ea"/>
                <a:sym typeface="思源黑体" panose="020B0400000000000000" pitchFamily="34" charset="-122"/>
              </a:rPr>
              <a:t>分工精细,各部门的领导者各司其职,业务熟悉,工作效率较高。</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缺点</a:t>
            </a:r>
            <a:r>
              <a:rPr lang="en-US" altLang="zh-CN" sz="2000" b="1" dirty="0">
                <a:solidFill>
                  <a:schemeClr val="tx1"/>
                </a:solidFill>
                <a:latin typeface="+mn-ea"/>
                <a:sym typeface="思源黑体" panose="020B0400000000000000" pitchFamily="34" charset="-122"/>
              </a:rPr>
              <a:t>:</a:t>
            </a:r>
            <a:r>
              <a:rPr lang="zh-CN" altLang="en-US" sz="2000" dirty="0">
                <a:solidFill>
                  <a:schemeClr val="tx1"/>
                </a:solidFill>
                <a:latin typeface="+mn-ea"/>
                <a:sym typeface="思源黑体" panose="020B0400000000000000" pitchFamily="34" charset="-122"/>
              </a:rPr>
              <a:t>分工精细,易造成机构臃肿、人浮于事;政出多门、互相扯皮,使领导者的协调任务增多;由于各部门只熟悉自身的业务,不了解全局,容易违反经济原则和效率原则。</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9.2.3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层次制与职能制</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层次制是一种传统的领导方式和领导体制。在现代经济、科技、社会高度地综合协调发展的条件下,大政府、大型组织的出现是不可避免的,职能制在这种背景下不断发展起来。现代大型组织所实施的领导方式大都是将层次制与职能制两种制度混合使用。</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在实际运用中,可遵循以下原则来指导二者的科学设置。</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一是</a:t>
            </a:r>
            <a:r>
              <a:rPr lang="zh-CN" altLang="en-US" sz="2000" dirty="0">
                <a:solidFill>
                  <a:schemeClr val="tx1"/>
                </a:solidFill>
                <a:latin typeface="+mn-ea"/>
                <a:sym typeface="思源黑体" panose="020B0400000000000000" pitchFamily="34" charset="-122"/>
              </a:rPr>
              <a:t>目标原则,即以有利于目标的实施为前提,根据目标和使命来设置层级和职能部门。</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二是</a:t>
            </a:r>
            <a:r>
              <a:rPr lang="zh-CN" altLang="en-US" sz="2000" dirty="0">
                <a:solidFill>
                  <a:schemeClr val="tx1"/>
                </a:solidFill>
                <a:latin typeface="+mn-ea"/>
                <a:sym typeface="思源黑体" panose="020B0400000000000000" pitchFamily="34" charset="-122"/>
              </a:rPr>
              <a:t>效率原则,即组织系统层级和职能部门的设置与调整,必须有利于办事效率的提高。</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三是</a:t>
            </a:r>
            <a:r>
              <a:rPr lang="zh-CN" altLang="en-US" sz="2000" dirty="0">
                <a:solidFill>
                  <a:schemeClr val="tx1"/>
                </a:solidFill>
                <a:latin typeface="+mn-ea"/>
                <a:sym typeface="思源黑体" panose="020B0400000000000000" pitchFamily="34" charset="-122"/>
              </a:rPr>
              <a:t>工作任务原则,即根据目标系统的具体任务设立机构的层级和部门,任务完成后又及时取消这些机构。</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四是</a:t>
            </a:r>
            <a:r>
              <a:rPr lang="zh-CN" altLang="en-US" sz="2000" dirty="0">
                <a:solidFill>
                  <a:schemeClr val="tx1"/>
                </a:solidFill>
                <a:latin typeface="+mn-ea"/>
                <a:sym typeface="思源黑体" panose="020B0400000000000000" pitchFamily="34" charset="-122"/>
              </a:rPr>
              <a:t>尊重民众的原则,即组织系统层级和职能部门的设置与调整,要能方便民众,为民着想。</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9.2.4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完整制与分散制</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完整制与分散制是依据上级机关对下级机关的指挥、控制方式和程度来划分的。完整制与分散制也各有优劣利弊。</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凡是同一个领导层级的各机关,或者一个机关中的各构成单位,所接受的指挥、控制和监督完全集中于一位行政首长或一个上级机关者,称为完整制,又称集约制或一元统属制,俗称一元化领导。</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优点:</a:t>
            </a:r>
            <a:r>
              <a:rPr lang="zh-CN" altLang="en-US" sz="2000" dirty="0">
                <a:solidFill>
                  <a:schemeClr val="tx1"/>
                </a:solidFill>
                <a:latin typeface="+mn-ea"/>
                <a:sym typeface="思源黑体" panose="020B0400000000000000" pitchFamily="34" charset="-122"/>
              </a:rPr>
              <a:t>权力集中,易统筹规划;责任明确,减少相互推诿、扯皮,提高工作效率;可以消除各单位之间的工作重复与权力冲突,减少“内耗”;可以减少独立单位,使国家集中进行财务预算、基本建设投资等的规划,避免财力、物力、人力的浪费。</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缺点:</a:t>
            </a:r>
            <a:r>
              <a:rPr lang="zh-CN" altLang="en-US" sz="2000" dirty="0">
                <a:solidFill>
                  <a:schemeClr val="tx1"/>
                </a:solidFill>
                <a:latin typeface="+mn-ea"/>
                <a:sym typeface="思源黑体" panose="020B0400000000000000" pitchFamily="34" charset="-122"/>
              </a:rPr>
              <a:t>权力高度集中,易使行政首长,特别是高层领导者独断专横,挫伤下属各单位在贯彻执行政策上的主动性、积极性和创造性,使下级养成对上级的依赖性,行动迟缓,效率低下,而且大权一旦落在坏人手里,则会产生严重的后果。</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9.2.4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完整制与分散制</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同一层级的各机关,或一个机关的各构成单位,怕受到上级的指挥、控制和监督,不集中于一位领导者或一个上级机关,称作分散制,或独立制、多元统属制。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优点:</a:t>
            </a:r>
            <a:r>
              <a:rPr lang="zh-CN" altLang="en-US" sz="2000" dirty="0">
                <a:solidFill>
                  <a:schemeClr val="tx1"/>
                </a:solidFill>
                <a:latin typeface="+mn-ea"/>
                <a:sym typeface="思源黑体" panose="020B0400000000000000" pitchFamily="34" charset="-122"/>
              </a:rPr>
              <a:t>权力分散,容易防止专断与滥用权力;各单位分立,彼此竞争,有利于培养和发现人才;各单位分头努力,易于发挥各单位的主动性、积极性和创造性;在分散制条件下,即使上级领导机关不健全、不称职或决策失误,也不至于对全局产生重大影响。</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缺点:</a:t>
            </a:r>
            <a:r>
              <a:rPr lang="zh-CN" altLang="en-US" sz="2000" dirty="0">
                <a:solidFill>
                  <a:schemeClr val="tx1"/>
                </a:solidFill>
                <a:latin typeface="+mn-ea"/>
                <a:sym typeface="思源黑体" panose="020B0400000000000000" pitchFamily="34" charset="-122"/>
              </a:rPr>
              <a:t>各独立的机构部门各自为政,互不买账,各行其是,遇到困难时,难以同心协力,不能同舟共济共渡难关;工作易重复,事权冲突,人、财、物力分散易浪费;政治权力分散,组织缺乏中心,监督难以实施,易致国家权力失控。</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完整制与分散制是一个矛盾的两个方面,是对立的统一体。有效的领导体制应当是完整制与分散制的有机统一。严守完整制和分散制都是困难的。在实际运行中,完整制与分散制的固定形态实际上是不存在的。领导者只有不断地研究新情况、解决新问题,在体制结构上表现出动态性管理,才能使完整制、分散制两方面的功能在有机结合中发挥得更好,使两者的负效应压缩到最低限度。</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领导体制对领导主体及领导业绩的影响</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9.3.1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领导体制对领导主体的影响</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68414" y="1906604"/>
            <a:ext cx="5398770" cy="4570095"/>
            <a:chOff x="553809" y="1860884"/>
            <a:chExt cx="5398770" cy="4570095"/>
          </a:xfrm>
        </p:grpSpPr>
        <p:sp>
          <p:nvSpPr>
            <p:cNvPr id="5" name="圆角矩形 4"/>
            <p:cNvSpPr/>
            <p:nvPr>
              <p:custDataLst>
                <p:tags r:id="rId1"/>
              </p:custDataLst>
            </p:nvPr>
          </p:nvSpPr>
          <p:spPr>
            <a:xfrm>
              <a:off x="553809" y="1860884"/>
              <a:ext cx="5398770" cy="457009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899964" y="2620287"/>
              <a:ext cx="4705502" cy="1198880"/>
            </a:xfrm>
            <a:prstGeom prst="rect">
              <a:avLst/>
            </a:prstGeom>
            <a:noFill/>
          </p:spPr>
          <p:txBody>
            <a:bodyPr wrap="square" rtlCol="0">
              <a:spAutoFit/>
            </a:bodyPr>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(1)领导体制是领导者行使领导职能的制度保证。</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(2)领导体制关系到领导者积极性的发挥。</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(3)领导体制关系到领导者的健康成长。</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nvGrpSpPr>
            <p:cNvPr id="7" name="组合 6"/>
            <p:cNvGrpSpPr/>
            <p:nvPr/>
          </p:nvGrpSpPr>
          <p:grpSpPr>
            <a:xfrm>
              <a:off x="2088627" y="1941930"/>
              <a:ext cx="2646947" cy="545432"/>
              <a:chOff x="1202756" y="1332331"/>
              <a:chExt cx="2646947" cy="545432"/>
            </a:xfrm>
          </p:grpSpPr>
          <p:sp>
            <p:nvSpPr>
              <p:cNvPr id="8" name="矩形: 圆角 5"/>
              <p:cNvSpPr/>
              <p:nvPr/>
            </p:nvSpPr>
            <p:spPr>
              <a:xfrm>
                <a:off x="1202756" y="1332331"/>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294831" y="1405356"/>
                <a:ext cx="2456815" cy="337185"/>
              </a:xfrm>
              <a:prstGeom prst="rect">
                <a:avLst/>
              </a:prstGeom>
              <a:noFill/>
            </p:spPr>
            <p:txBody>
              <a:bodyPr wrap="square" rtlCol="0">
                <a:spAutoFit/>
              </a:bodyPr>
              <a:p>
                <a:pPr algn="ctr"/>
                <a:r>
                  <a:rPr lang="zh-CN" altLang="en-US" sz="1600" b="1" dirty="0">
                    <a:solidFill>
                      <a:schemeClr val="bg1"/>
                    </a:solidFill>
                    <a:latin typeface="思源宋体 CN" panose="02020400000000000000" pitchFamily="18" charset="-122"/>
                    <a:ea typeface="思源宋体 CN" panose="02020400000000000000" pitchFamily="18" charset="-122"/>
                  </a:rPr>
                  <a:t>领导体制对领导者的影响</a:t>
                </a:r>
                <a:endParaRPr lang="zh-CN" altLang="en-US" sz="1600" b="1" dirty="0">
                  <a:solidFill>
                    <a:schemeClr val="bg1"/>
                  </a:solidFill>
                  <a:latin typeface="思源宋体 CN" panose="02020400000000000000" pitchFamily="18" charset="-122"/>
                  <a:ea typeface="思源宋体 CN" panose="02020400000000000000" pitchFamily="18" charset="-122"/>
                </a:endParaRPr>
              </a:p>
            </p:txBody>
          </p:sp>
        </p:grpSp>
      </p:grpSp>
      <p:grpSp>
        <p:nvGrpSpPr>
          <p:cNvPr id="10" name="组合 9"/>
          <p:cNvGrpSpPr/>
          <p:nvPr/>
        </p:nvGrpSpPr>
        <p:grpSpPr>
          <a:xfrm>
            <a:off x="6355080" y="1899920"/>
            <a:ext cx="5398770" cy="4570095"/>
            <a:chOff x="6279570" y="1860884"/>
            <a:chExt cx="5399083" cy="3561348"/>
          </a:xfrm>
        </p:grpSpPr>
        <p:sp>
          <p:nvSpPr>
            <p:cNvPr id="11" name="圆角矩形 4"/>
            <p:cNvSpPr/>
            <p:nvPr>
              <p:custDataLst>
                <p:tags r:id="rId2"/>
              </p:custDataLst>
            </p:nvPr>
          </p:nvSpPr>
          <p:spPr>
            <a:xfrm>
              <a:off x="6279570" y="1860884"/>
              <a:ext cx="5399083" cy="3561348"/>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41601"/>
              <a:ext cx="2646833" cy="454756"/>
              <a:chOff x="1042736" y="1315961"/>
              <a:chExt cx="2646833" cy="454756"/>
            </a:xfrm>
          </p:grpSpPr>
          <p:sp>
            <p:nvSpPr>
              <p:cNvPr id="13" name="矩形: 圆角 11"/>
              <p:cNvSpPr/>
              <p:nvPr/>
            </p:nvSpPr>
            <p:spPr>
              <a:xfrm>
                <a:off x="1042736" y="1315961"/>
                <a:ext cx="2646833" cy="40725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160218" y="1315961"/>
                <a:ext cx="2411870" cy="454756"/>
              </a:xfrm>
              <a:prstGeom prst="rect">
                <a:avLst/>
              </a:prstGeom>
              <a:noFill/>
            </p:spPr>
            <p:txBody>
              <a:bodyPr wrap="square" rtlCol="0">
                <a:spAutoFit/>
              </a:bodyPr>
              <a:p>
                <a:pPr algn="ctr"/>
                <a:r>
                  <a:rPr lang="zh-CN" altLang="en-US" sz="1600" b="1" dirty="0">
                    <a:solidFill>
                      <a:schemeClr val="tx1">
                        <a:lumMod val="75000"/>
                        <a:lumOff val="25000"/>
                      </a:schemeClr>
                    </a:solidFill>
                    <a:latin typeface="思源宋体 CN" panose="02020400000000000000" pitchFamily="18" charset="-122"/>
                    <a:ea typeface="思源宋体 CN" panose="02020400000000000000" pitchFamily="18" charset="-122"/>
                  </a:rPr>
                  <a:t>领导体制决定领导机构的设置</a:t>
                </a:r>
                <a:endParaRPr lang="zh-CN" altLang="en-US" sz="1600" b="1"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grpSp>
        <p:sp>
          <p:nvSpPr>
            <p:cNvPr id="15" name="文本框 14"/>
            <p:cNvSpPr txBox="1"/>
            <p:nvPr/>
          </p:nvSpPr>
          <p:spPr>
            <a:xfrm>
              <a:off x="6664659" y="2577690"/>
              <a:ext cx="4545081" cy="1222249"/>
            </a:xfrm>
            <a:prstGeom prst="rect">
              <a:avLst/>
            </a:prstGeom>
            <a:noFill/>
          </p:spPr>
          <p:txBody>
            <a:bodyPr wrap="square" rtlCol="0">
              <a:spAutoFit/>
            </a:bodyPr>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狭义的领导机构是指领导决策机构,即通常所说的领导班子。领导机构是领导职能的载体。设不设机构,设哪些机构,都要根据领导职能的配置而定。</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科学的领导体制是提高整体领导业绩的重要因素</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业绩亦即领导绩效,是领导过程中的效能效率和领导结果与领导标的的一致性,集中体现为领导活动带来的直接经济效益和社会效益。而领导效率的实质是完成目标过程中资源的利用情况,只充当领导绩效的影响要素或决定性因素,而且还必须在与领导目标一致时才有意义。从领导动力的角度看,创造领导业绩而避免劳动失败正是一切领导活动所追求的直接目标。</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事领导业绩或领导绩效既是对领导者工作态度、能力的反映和评价,又是天时、地利、人和等各种主客观因素综合作用的结果,其中领导体制无疑是一个重要因素。</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正确的目标方向离不开充分可靠的信息、集思广益的民主决策。而这就与领导体制中的机构设置是否健全、职责权限划分是否合理、领导层次与幅度是否得当、领导方法是否科学直接相关。</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工作效率既与机构设置、权限划分、管理方法有关,更与干部管理制度相关。如果干部管理制度中引入竞争机制,能够公正客观评价领导者,能够实现优者胜、劣者汰,就会对各级领导者产生强大的吸引力和推动力,充分调动他们的积极性,从而极大地提高工作效率。</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领导体制的影响因素及变化发展规律</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9.4.1 </a:t>
            </a:r>
            <a:r>
              <a:rPr lang="zh-CN" altLang="en-US" b="1" dirty="0" smtClean="0">
                <a:solidFill>
                  <a:schemeClr val="tx1"/>
                </a:solidFill>
                <a:latin typeface="宋体" panose="02010600030101010101" pitchFamily="2" charset="-122"/>
                <a:ea typeface="宋体" panose="02010600030101010101" pitchFamily="2" charset="-122"/>
              </a:rPr>
              <a:t>领导体制的影响因素</a:t>
            </a:r>
            <a:endParaRPr lang="zh-CN" altLang="en-US" b="1" dirty="0" smtClean="0">
              <a:solidFill>
                <a:schemeClr val="tx1"/>
              </a:solidFill>
              <a:latin typeface="宋体" panose="02010600030101010101" pitchFamily="2" charset="-122"/>
              <a:ea typeface="宋体" panose="02010600030101010101" pitchFamily="2" charset="-122"/>
            </a:endParaRPr>
          </a:p>
          <a:p>
            <a:pPr lvl="0">
              <a:buSzTx/>
            </a:pPr>
            <a:r>
              <a:rPr sz="2000" dirty="0" smtClean="0">
                <a:solidFill>
                  <a:schemeClr val="tx1"/>
                </a:solidFill>
                <a:latin typeface="+mn-ea"/>
                <a:sym typeface="思源黑体" panose="020B0400000000000000" pitchFamily="34" charset="-122"/>
              </a:rPr>
              <a:t>作为属于上层建筑范畴的领导体制,它的演变、发展必然受到生产力发展水平、政治制度、民族文化传统等因素的影响和制约。</a:t>
            </a:r>
            <a:endParaRPr sz="2000" dirty="0" smtClean="0">
              <a:solidFill>
                <a:schemeClr val="tx1"/>
              </a:solidFill>
              <a:latin typeface="+mn-ea"/>
              <a:sym typeface="思源黑体" panose="020B0400000000000000" pitchFamily="34" charset="-122"/>
            </a:endParaRPr>
          </a:p>
        </p:txBody>
      </p:sp>
      <p:grpSp>
        <p:nvGrpSpPr>
          <p:cNvPr id="32" name="组合 31"/>
          <p:cNvGrpSpPr/>
          <p:nvPr/>
        </p:nvGrpSpPr>
        <p:grpSpPr>
          <a:xfrm>
            <a:off x="4412321" y="2597279"/>
            <a:ext cx="4094396" cy="2794917"/>
            <a:chOff x="4048802" y="2029889"/>
            <a:chExt cx="4094396" cy="2794917"/>
          </a:xfrm>
        </p:grpSpPr>
        <p:sp>
          <p:nvSpPr>
            <p:cNvPr id="33" name="Freeform 6"/>
            <p:cNvSpPr>
              <a:spLocks noEditPoints="1"/>
            </p:cNvSpPr>
            <p:nvPr/>
          </p:nvSpPr>
          <p:spPr bwMode="auto">
            <a:xfrm>
              <a:off x="6328049" y="3014815"/>
              <a:ext cx="1815149" cy="1809991"/>
            </a:xfrm>
            <a:custGeom>
              <a:avLst/>
              <a:gdLst>
                <a:gd name="T0" fmla="*/ 102 w 204"/>
                <a:gd name="T1" fmla="*/ 0 h 204"/>
                <a:gd name="T2" fmla="*/ 23 w 204"/>
                <a:gd name="T3" fmla="*/ 37 h 204"/>
                <a:gd name="T4" fmla="*/ 0 w 204"/>
                <a:gd name="T5" fmla="*/ 102 h 204"/>
                <a:gd name="T6" fmla="*/ 102 w 204"/>
                <a:gd name="T7" fmla="*/ 204 h 204"/>
                <a:gd name="T8" fmla="*/ 204 w 204"/>
                <a:gd name="T9" fmla="*/ 102 h 204"/>
                <a:gd name="T10" fmla="*/ 102 w 204"/>
                <a:gd name="T11" fmla="*/ 0 h 204"/>
                <a:gd name="T12" fmla="*/ 102 w 204"/>
                <a:gd name="T13" fmla="*/ 169 h 204"/>
                <a:gd name="T14" fmla="*/ 35 w 204"/>
                <a:gd name="T15" fmla="*/ 102 h 204"/>
                <a:gd name="T16" fmla="*/ 48 w 204"/>
                <a:gd name="T17" fmla="*/ 62 h 204"/>
                <a:gd name="T18" fmla="*/ 102 w 204"/>
                <a:gd name="T19" fmla="*/ 35 h 204"/>
                <a:gd name="T20" fmla="*/ 169 w 204"/>
                <a:gd name="T21" fmla="*/ 102 h 204"/>
                <a:gd name="T22" fmla="*/ 102 w 204"/>
                <a:gd name="T23" fmla="*/ 16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0"/>
                  </a:moveTo>
                  <a:cubicBezTo>
                    <a:pt x="70" y="0"/>
                    <a:pt x="42" y="14"/>
                    <a:pt x="23" y="37"/>
                  </a:cubicBezTo>
                  <a:cubicBezTo>
                    <a:pt x="8" y="55"/>
                    <a:pt x="0" y="77"/>
                    <a:pt x="0" y="102"/>
                  </a:cubicBezTo>
                  <a:cubicBezTo>
                    <a:pt x="0" y="158"/>
                    <a:pt x="46" y="204"/>
                    <a:pt x="102" y="204"/>
                  </a:cubicBezTo>
                  <a:cubicBezTo>
                    <a:pt x="159" y="204"/>
                    <a:pt x="204" y="158"/>
                    <a:pt x="204" y="102"/>
                  </a:cubicBezTo>
                  <a:cubicBezTo>
                    <a:pt x="204" y="45"/>
                    <a:pt x="159" y="0"/>
                    <a:pt x="102" y="0"/>
                  </a:cubicBezTo>
                  <a:close/>
                  <a:moveTo>
                    <a:pt x="102" y="169"/>
                  </a:moveTo>
                  <a:cubicBezTo>
                    <a:pt x="65" y="169"/>
                    <a:pt x="35" y="139"/>
                    <a:pt x="35" y="102"/>
                  </a:cubicBezTo>
                  <a:cubicBezTo>
                    <a:pt x="35" y="87"/>
                    <a:pt x="40" y="73"/>
                    <a:pt x="48" y="62"/>
                  </a:cubicBezTo>
                  <a:cubicBezTo>
                    <a:pt x="60" y="46"/>
                    <a:pt x="80" y="35"/>
                    <a:pt x="102" y="35"/>
                  </a:cubicBezTo>
                  <a:cubicBezTo>
                    <a:pt x="139" y="35"/>
                    <a:pt x="169" y="65"/>
                    <a:pt x="169" y="102"/>
                  </a:cubicBezTo>
                  <a:cubicBezTo>
                    <a:pt x="169" y="139"/>
                    <a:pt x="139" y="169"/>
                    <a:pt x="102" y="169"/>
                  </a:cubicBezTo>
                  <a:close/>
                </a:path>
              </a:pathLst>
            </a:custGeom>
            <a:solidFill>
              <a:srgbClr val="38C0CA"/>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34" name="Freeform 5"/>
            <p:cNvSpPr>
              <a:spLocks noEditPoints="1"/>
            </p:cNvSpPr>
            <p:nvPr/>
          </p:nvSpPr>
          <p:spPr bwMode="auto">
            <a:xfrm>
              <a:off x="4048802" y="3014815"/>
              <a:ext cx="1809991" cy="1809991"/>
            </a:xfrm>
            <a:custGeom>
              <a:avLst/>
              <a:gdLst>
                <a:gd name="T0" fmla="*/ 102 w 204"/>
                <a:gd name="T1" fmla="*/ 0 h 204"/>
                <a:gd name="T2" fmla="*/ 0 w 204"/>
                <a:gd name="T3" fmla="*/ 102 h 204"/>
                <a:gd name="T4" fmla="*/ 102 w 204"/>
                <a:gd name="T5" fmla="*/ 204 h 204"/>
                <a:gd name="T6" fmla="*/ 204 w 204"/>
                <a:gd name="T7" fmla="*/ 102 h 204"/>
                <a:gd name="T8" fmla="*/ 181 w 204"/>
                <a:gd name="T9" fmla="*/ 37 h 204"/>
                <a:gd name="T10" fmla="*/ 102 w 204"/>
                <a:gd name="T11" fmla="*/ 0 h 204"/>
                <a:gd name="T12" fmla="*/ 102 w 204"/>
                <a:gd name="T13" fmla="*/ 169 h 204"/>
                <a:gd name="T14" fmla="*/ 35 w 204"/>
                <a:gd name="T15" fmla="*/ 102 h 204"/>
                <a:gd name="T16" fmla="*/ 102 w 204"/>
                <a:gd name="T17" fmla="*/ 35 h 204"/>
                <a:gd name="T18" fmla="*/ 156 w 204"/>
                <a:gd name="T19" fmla="*/ 62 h 204"/>
                <a:gd name="T20" fmla="*/ 169 w 204"/>
                <a:gd name="T21" fmla="*/ 102 h 204"/>
                <a:gd name="T22" fmla="*/ 102 w 204"/>
                <a:gd name="T23" fmla="*/ 16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0"/>
                  </a:moveTo>
                  <a:cubicBezTo>
                    <a:pt x="46" y="0"/>
                    <a:pt x="0" y="45"/>
                    <a:pt x="0" y="102"/>
                  </a:cubicBezTo>
                  <a:cubicBezTo>
                    <a:pt x="0" y="158"/>
                    <a:pt x="46" y="204"/>
                    <a:pt x="102" y="204"/>
                  </a:cubicBezTo>
                  <a:cubicBezTo>
                    <a:pt x="159" y="204"/>
                    <a:pt x="204" y="158"/>
                    <a:pt x="204" y="102"/>
                  </a:cubicBezTo>
                  <a:cubicBezTo>
                    <a:pt x="204" y="77"/>
                    <a:pt x="196" y="55"/>
                    <a:pt x="181" y="37"/>
                  </a:cubicBezTo>
                  <a:cubicBezTo>
                    <a:pt x="162" y="14"/>
                    <a:pt x="134" y="0"/>
                    <a:pt x="102" y="0"/>
                  </a:cubicBezTo>
                  <a:close/>
                  <a:moveTo>
                    <a:pt x="102" y="169"/>
                  </a:moveTo>
                  <a:cubicBezTo>
                    <a:pt x="65" y="169"/>
                    <a:pt x="35" y="139"/>
                    <a:pt x="35" y="102"/>
                  </a:cubicBezTo>
                  <a:cubicBezTo>
                    <a:pt x="35" y="65"/>
                    <a:pt x="65" y="35"/>
                    <a:pt x="102" y="35"/>
                  </a:cubicBezTo>
                  <a:cubicBezTo>
                    <a:pt x="124" y="35"/>
                    <a:pt x="144" y="46"/>
                    <a:pt x="156" y="62"/>
                  </a:cubicBezTo>
                  <a:cubicBezTo>
                    <a:pt x="164" y="73"/>
                    <a:pt x="169" y="87"/>
                    <a:pt x="169" y="102"/>
                  </a:cubicBezTo>
                  <a:cubicBezTo>
                    <a:pt x="169" y="139"/>
                    <a:pt x="139" y="169"/>
                    <a:pt x="102" y="169"/>
                  </a:cubicBezTo>
                  <a:close/>
                </a:path>
              </a:pathLst>
            </a:custGeom>
            <a:solidFill>
              <a:srgbClr val="38C0CA"/>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35" name="Freeform 7"/>
            <p:cNvSpPr/>
            <p:nvPr/>
          </p:nvSpPr>
          <p:spPr bwMode="auto">
            <a:xfrm>
              <a:off x="5183269" y="2029889"/>
              <a:ext cx="1820305" cy="1536688"/>
            </a:xfrm>
            <a:custGeom>
              <a:avLst/>
              <a:gdLst>
                <a:gd name="T0" fmla="*/ 103 w 205"/>
                <a:gd name="T1" fmla="*/ 0 h 173"/>
                <a:gd name="T2" fmla="*/ 0 w 205"/>
                <a:gd name="T3" fmla="*/ 103 h 173"/>
                <a:gd name="T4" fmla="*/ 28 w 205"/>
                <a:gd name="T5" fmla="*/ 173 h 173"/>
                <a:gd name="T6" fmla="*/ 53 w 205"/>
                <a:gd name="T7" fmla="*/ 148 h 173"/>
                <a:gd name="T8" fmla="*/ 36 w 205"/>
                <a:gd name="T9" fmla="*/ 103 h 173"/>
                <a:gd name="T10" fmla="*/ 103 w 205"/>
                <a:gd name="T11" fmla="*/ 36 h 173"/>
                <a:gd name="T12" fmla="*/ 170 w 205"/>
                <a:gd name="T13" fmla="*/ 103 h 173"/>
                <a:gd name="T14" fmla="*/ 152 w 205"/>
                <a:gd name="T15" fmla="*/ 148 h 173"/>
                <a:gd name="T16" fmla="*/ 177 w 205"/>
                <a:gd name="T17" fmla="*/ 173 h 173"/>
                <a:gd name="T18" fmla="*/ 205 w 205"/>
                <a:gd name="T19" fmla="*/ 103 h 173"/>
                <a:gd name="T20" fmla="*/ 103 w 205"/>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 h="173">
                  <a:moveTo>
                    <a:pt x="103" y="0"/>
                  </a:moveTo>
                  <a:cubicBezTo>
                    <a:pt x="46" y="0"/>
                    <a:pt x="0" y="46"/>
                    <a:pt x="0" y="103"/>
                  </a:cubicBezTo>
                  <a:cubicBezTo>
                    <a:pt x="0" y="130"/>
                    <a:pt x="11" y="155"/>
                    <a:pt x="28" y="173"/>
                  </a:cubicBezTo>
                  <a:cubicBezTo>
                    <a:pt x="53" y="148"/>
                    <a:pt x="53" y="148"/>
                    <a:pt x="53" y="148"/>
                  </a:cubicBezTo>
                  <a:cubicBezTo>
                    <a:pt x="42" y="136"/>
                    <a:pt x="36" y="120"/>
                    <a:pt x="36" y="103"/>
                  </a:cubicBezTo>
                  <a:cubicBezTo>
                    <a:pt x="36" y="66"/>
                    <a:pt x="66" y="36"/>
                    <a:pt x="103" y="36"/>
                  </a:cubicBezTo>
                  <a:cubicBezTo>
                    <a:pt x="140" y="36"/>
                    <a:pt x="170" y="66"/>
                    <a:pt x="170" y="103"/>
                  </a:cubicBezTo>
                  <a:cubicBezTo>
                    <a:pt x="170" y="120"/>
                    <a:pt x="163" y="136"/>
                    <a:pt x="152" y="148"/>
                  </a:cubicBezTo>
                  <a:cubicBezTo>
                    <a:pt x="177" y="173"/>
                    <a:pt x="177" y="173"/>
                    <a:pt x="177" y="173"/>
                  </a:cubicBezTo>
                  <a:cubicBezTo>
                    <a:pt x="194" y="155"/>
                    <a:pt x="205" y="130"/>
                    <a:pt x="205" y="103"/>
                  </a:cubicBezTo>
                  <a:cubicBezTo>
                    <a:pt x="205" y="46"/>
                    <a:pt x="159" y="0"/>
                    <a:pt x="103" y="0"/>
                  </a:cubicBezTo>
                  <a:close/>
                </a:path>
              </a:pathLst>
            </a:custGeom>
            <a:solidFill>
              <a:srgbClr val="FCC02B"/>
            </a:solidFill>
            <a:ln w="1588" cap="flat">
              <a:noFill/>
              <a:prstDash val="solid"/>
              <a:miter lim="800000"/>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36" name="圆形"/>
            <p:cNvSpPr>
              <a:spLocks noChangeArrowheads="1"/>
            </p:cNvSpPr>
            <p:nvPr/>
          </p:nvSpPr>
          <p:spPr bwMode="auto">
            <a:xfrm>
              <a:off x="4560400" y="3529263"/>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299" tIns="4564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37" name="圆形"/>
            <p:cNvSpPr>
              <a:spLocks noChangeArrowheads="1"/>
            </p:cNvSpPr>
            <p:nvPr/>
          </p:nvSpPr>
          <p:spPr bwMode="auto">
            <a:xfrm>
              <a:off x="6842227" y="3529263"/>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82598" tIns="9129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38" name="圆形"/>
            <p:cNvSpPr>
              <a:spLocks noChangeArrowheads="1"/>
            </p:cNvSpPr>
            <p:nvPr/>
          </p:nvSpPr>
          <p:spPr bwMode="auto">
            <a:xfrm>
              <a:off x="5697445" y="2544340"/>
              <a:ext cx="786794" cy="781093"/>
            </a:xfrm>
            <a:prstGeom prst="ellipse">
              <a:avLst/>
            </a:prstGeom>
            <a:noFill/>
            <a:ln w="12700" cap="flat">
              <a:solidFill>
                <a:sysClr val="windowText" lastClr="000000">
                  <a:lumMod val="40000"/>
                  <a:lumOff val="6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299" tIns="91299" rIns="91299" bIns="45649"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395"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cxnSp>
          <p:nvCxnSpPr>
            <p:cNvPr id="39" name="直线r 25"/>
            <p:cNvCxnSpPr>
              <a:stCxn id="38" idx="4"/>
            </p:cNvCxnSpPr>
            <p:nvPr/>
          </p:nvCxnSpPr>
          <p:spPr>
            <a:xfrm>
              <a:off x="6090842" y="3325433"/>
              <a:ext cx="0" cy="1268391"/>
            </a:xfrm>
            <a:prstGeom prst="line">
              <a:avLst/>
            </a:prstGeom>
            <a:noFill/>
            <a:ln w="12700" cap="flat" cmpd="sng" algn="ctr">
              <a:solidFill>
                <a:schemeClr val="bg1">
                  <a:lumMod val="50000"/>
                </a:schemeClr>
              </a:solidFill>
              <a:prstDash val="solid"/>
              <a:miter lim="800000"/>
              <a:tailEnd type="oval" w="lg" len="lg"/>
            </a:ln>
            <a:effectLst/>
          </p:spPr>
        </p:cxnSp>
        <p:grpSp>
          <p:nvGrpSpPr>
            <p:cNvPr id="40" name="组合 774"/>
            <p:cNvGrpSpPr>
              <a:grpSpLocks noChangeAspect="1"/>
            </p:cNvGrpSpPr>
            <p:nvPr/>
          </p:nvGrpSpPr>
          <p:grpSpPr bwMode="auto">
            <a:xfrm>
              <a:off x="5973246" y="2868338"/>
              <a:ext cx="272928" cy="198959"/>
              <a:chOff x="710" y="2680"/>
              <a:chExt cx="2022" cy="1474"/>
            </a:xfrm>
            <a:solidFill>
              <a:srgbClr val="FCC02B"/>
            </a:solidFill>
          </p:grpSpPr>
          <p:sp>
            <p:nvSpPr>
              <p:cNvPr id="41" name="Freeform 776"/>
              <p:cNvSpPr/>
              <p:nvPr/>
            </p:nvSpPr>
            <p:spPr bwMode="auto">
              <a:xfrm>
                <a:off x="1997" y="3435"/>
                <a:ext cx="432" cy="482"/>
              </a:xfrm>
              <a:custGeom>
                <a:avLst/>
                <a:gdLst>
                  <a:gd name="T0" fmla="*/ 196 w 863"/>
                  <a:gd name="T1" fmla="*/ 0 h 965"/>
                  <a:gd name="T2" fmla="*/ 199 w 863"/>
                  <a:gd name="T3" fmla="*/ 1 h 965"/>
                  <a:gd name="T4" fmla="*/ 207 w 863"/>
                  <a:gd name="T5" fmla="*/ 6 h 965"/>
                  <a:gd name="T6" fmla="*/ 222 w 863"/>
                  <a:gd name="T7" fmla="*/ 15 h 965"/>
                  <a:gd name="T8" fmla="*/ 240 w 863"/>
                  <a:gd name="T9" fmla="*/ 26 h 965"/>
                  <a:gd name="T10" fmla="*/ 265 w 863"/>
                  <a:gd name="T11" fmla="*/ 41 h 965"/>
                  <a:gd name="T12" fmla="*/ 293 w 863"/>
                  <a:gd name="T13" fmla="*/ 56 h 965"/>
                  <a:gd name="T14" fmla="*/ 327 w 863"/>
                  <a:gd name="T15" fmla="*/ 74 h 965"/>
                  <a:gd name="T16" fmla="*/ 366 w 863"/>
                  <a:gd name="T17" fmla="*/ 93 h 965"/>
                  <a:gd name="T18" fmla="*/ 409 w 863"/>
                  <a:gd name="T19" fmla="*/ 114 h 965"/>
                  <a:gd name="T20" fmla="*/ 456 w 863"/>
                  <a:gd name="T21" fmla="*/ 136 h 965"/>
                  <a:gd name="T22" fmla="*/ 509 w 863"/>
                  <a:gd name="T23" fmla="*/ 159 h 965"/>
                  <a:gd name="T24" fmla="*/ 564 w 863"/>
                  <a:gd name="T25" fmla="*/ 183 h 965"/>
                  <a:gd name="T26" fmla="*/ 624 w 863"/>
                  <a:gd name="T27" fmla="*/ 206 h 965"/>
                  <a:gd name="T28" fmla="*/ 671 w 863"/>
                  <a:gd name="T29" fmla="*/ 226 h 965"/>
                  <a:gd name="T30" fmla="*/ 712 w 863"/>
                  <a:gd name="T31" fmla="*/ 249 h 965"/>
                  <a:gd name="T32" fmla="*/ 749 w 863"/>
                  <a:gd name="T33" fmla="*/ 273 h 965"/>
                  <a:gd name="T34" fmla="*/ 780 w 863"/>
                  <a:gd name="T35" fmla="*/ 302 h 965"/>
                  <a:gd name="T36" fmla="*/ 807 w 863"/>
                  <a:gd name="T37" fmla="*/ 332 h 965"/>
                  <a:gd name="T38" fmla="*/ 830 w 863"/>
                  <a:gd name="T39" fmla="*/ 367 h 965"/>
                  <a:gd name="T40" fmla="*/ 848 w 863"/>
                  <a:gd name="T41" fmla="*/ 403 h 965"/>
                  <a:gd name="T42" fmla="*/ 863 w 863"/>
                  <a:gd name="T43" fmla="*/ 444 h 965"/>
                  <a:gd name="T44" fmla="*/ 593 w 863"/>
                  <a:gd name="T45" fmla="*/ 715 h 965"/>
                  <a:gd name="T46" fmla="*/ 518 w 863"/>
                  <a:gd name="T47" fmla="*/ 789 h 965"/>
                  <a:gd name="T48" fmla="*/ 342 w 863"/>
                  <a:gd name="T49" fmla="*/ 965 h 965"/>
                  <a:gd name="T50" fmla="*/ 0 w 863"/>
                  <a:gd name="T51" fmla="*/ 621 h 965"/>
                  <a:gd name="T52" fmla="*/ 196 w 863"/>
                  <a:gd name="T53" fmla="*/ 0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3" h="965">
                    <a:moveTo>
                      <a:pt x="196" y="0"/>
                    </a:moveTo>
                    <a:lnTo>
                      <a:pt x="199" y="1"/>
                    </a:lnTo>
                    <a:lnTo>
                      <a:pt x="207" y="6"/>
                    </a:lnTo>
                    <a:lnTo>
                      <a:pt x="222" y="15"/>
                    </a:lnTo>
                    <a:lnTo>
                      <a:pt x="240" y="26"/>
                    </a:lnTo>
                    <a:lnTo>
                      <a:pt x="265" y="41"/>
                    </a:lnTo>
                    <a:lnTo>
                      <a:pt x="293" y="56"/>
                    </a:lnTo>
                    <a:lnTo>
                      <a:pt x="327" y="74"/>
                    </a:lnTo>
                    <a:lnTo>
                      <a:pt x="366" y="93"/>
                    </a:lnTo>
                    <a:lnTo>
                      <a:pt x="409" y="114"/>
                    </a:lnTo>
                    <a:lnTo>
                      <a:pt x="456" y="136"/>
                    </a:lnTo>
                    <a:lnTo>
                      <a:pt x="509" y="159"/>
                    </a:lnTo>
                    <a:lnTo>
                      <a:pt x="564" y="183"/>
                    </a:lnTo>
                    <a:lnTo>
                      <a:pt x="624" y="206"/>
                    </a:lnTo>
                    <a:lnTo>
                      <a:pt x="671" y="226"/>
                    </a:lnTo>
                    <a:lnTo>
                      <a:pt x="712" y="249"/>
                    </a:lnTo>
                    <a:lnTo>
                      <a:pt x="749" y="273"/>
                    </a:lnTo>
                    <a:lnTo>
                      <a:pt x="780" y="302"/>
                    </a:lnTo>
                    <a:lnTo>
                      <a:pt x="807" y="332"/>
                    </a:lnTo>
                    <a:lnTo>
                      <a:pt x="830" y="367"/>
                    </a:lnTo>
                    <a:lnTo>
                      <a:pt x="848" y="403"/>
                    </a:lnTo>
                    <a:lnTo>
                      <a:pt x="863" y="444"/>
                    </a:lnTo>
                    <a:lnTo>
                      <a:pt x="593" y="715"/>
                    </a:lnTo>
                    <a:lnTo>
                      <a:pt x="518" y="789"/>
                    </a:lnTo>
                    <a:lnTo>
                      <a:pt x="342" y="965"/>
                    </a:lnTo>
                    <a:lnTo>
                      <a:pt x="0" y="621"/>
                    </a:lnTo>
                    <a:lnTo>
                      <a:pt x="19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42" name="Freeform 777"/>
              <p:cNvSpPr/>
              <p:nvPr/>
            </p:nvSpPr>
            <p:spPr bwMode="auto">
              <a:xfrm>
                <a:off x="1829" y="3519"/>
                <a:ext cx="147" cy="199"/>
              </a:xfrm>
              <a:custGeom>
                <a:avLst/>
                <a:gdLst>
                  <a:gd name="T0" fmla="*/ 144 w 293"/>
                  <a:gd name="T1" fmla="*/ 0 h 397"/>
                  <a:gd name="T2" fmla="*/ 148 w 293"/>
                  <a:gd name="T3" fmla="*/ 0 h 397"/>
                  <a:gd name="T4" fmla="*/ 154 w 293"/>
                  <a:gd name="T5" fmla="*/ 0 h 397"/>
                  <a:gd name="T6" fmla="*/ 163 w 293"/>
                  <a:gd name="T7" fmla="*/ 1 h 397"/>
                  <a:gd name="T8" fmla="*/ 173 w 293"/>
                  <a:gd name="T9" fmla="*/ 1 h 397"/>
                  <a:gd name="T10" fmla="*/ 185 w 293"/>
                  <a:gd name="T11" fmla="*/ 4 h 397"/>
                  <a:gd name="T12" fmla="*/ 197 w 293"/>
                  <a:gd name="T13" fmla="*/ 6 h 397"/>
                  <a:gd name="T14" fmla="*/ 209 w 293"/>
                  <a:gd name="T15" fmla="*/ 9 h 397"/>
                  <a:gd name="T16" fmla="*/ 223 w 293"/>
                  <a:gd name="T17" fmla="*/ 13 h 397"/>
                  <a:gd name="T18" fmla="*/ 235 w 293"/>
                  <a:gd name="T19" fmla="*/ 18 h 397"/>
                  <a:gd name="T20" fmla="*/ 249 w 293"/>
                  <a:gd name="T21" fmla="*/ 26 h 397"/>
                  <a:gd name="T22" fmla="*/ 260 w 293"/>
                  <a:gd name="T23" fmla="*/ 34 h 397"/>
                  <a:gd name="T24" fmla="*/ 270 w 293"/>
                  <a:gd name="T25" fmla="*/ 44 h 397"/>
                  <a:gd name="T26" fmla="*/ 279 w 293"/>
                  <a:gd name="T27" fmla="*/ 56 h 397"/>
                  <a:gd name="T28" fmla="*/ 285 w 293"/>
                  <a:gd name="T29" fmla="*/ 70 h 397"/>
                  <a:gd name="T30" fmla="*/ 290 w 293"/>
                  <a:gd name="T31" fmla="*/ 87 h 397"/>
                  <a:gd name="T32" fmla="*/ 293 w 293"/>
                  <a:gd name="T33" fmla="*/ 105 h 397"/>
                  <a:gd name="T34" fmla="*/ 292 w 293"/>
                  <a:gd name="T35" fmla="*/ 126 h 397"/>
                  <a:gd name="T36" fmla="*/ 287 w 293"/>
                  <a:gd name="T37" fmla="*/ 150 h 397"/>
                  <a:gd name="T38" fmla="*/ 279 w 293"/>
                  <a:gd name="T39" fmla="*/ 175 h 397"/>
                  <a:gd name="T40" fmla="*/ 267 w 293"/>
                  <a:gd name="T41" fmla="*/ 205 h 397"/>
                  <a:gd name="T42" fmla="*/ 251 w 293"/>
                  <a:gd name="T43" fmla="*/ 237 h 397"/>
                  <a:gd name="T44" fmla="*/ 229 w 293"/>
                  <a:gd name="T45" fmla="*/ 272 h 397"/>
                  <a:gd name="T46" fmla="*/ 203 w 293"/>
                  <a:gd name="T47" fmla="*/ 310 h 397"/>
                  <a:gd name="T48" fmla="*/ 232 w 293"/>
                  <a:gd name="T49" fmla="*/ 390 h 397"/>
                  <a:gd name="T50" fmla="*/ 193 w 293"/>
                  <a:gd name="T51" fmla="*/ 381 h 397"/>
                  <a:gd name="T52" fmla="*/ 154 w 293"/>
                  <a:gd name="T53" fmla="*/ 377 h 397"/>
                  <a:gd name="T54" fmla="*/ 121 w 293"/>
                  <a:gd name="T55" fmla="*/ 380 h 397"/>
                  <a:gd name="T56" fmla="*/ 89 w 293"/>
                  <a:gd name="T57" fmla="*/ 386 h 397"/>
                  <a:gd name="T58" fmla="*/ 59 w 293"/>
                  <a:gd name="T59" fmla="*/ 397 h 397"/>
                  <a:gd name="T60" fmla="*/ 89 w 293"/>
                  <a:gd name="T61" fmla="*/ 310 h 397"/>
                  <a:gd name="T62" fmla="*/ 63 w 293"/>
                  <a:gd name="T63" fmla="*/ 272 h 397"/>
                  <a:gd name="T64" fmla="*/ 41 w 293"/>
                  <a:gd name="T65" fmla="*/ 237 h 397"/>
                  <a:gd name="T66" fmla="*/ 25 w 293"/>
                  <a:gd name="T67" fmla="*/ 205 h 397"/>
                  <a:gd name="T68" fmla="*/ 13 w 293"/>
                  <a:gd name="T69" fmla="*/ 175 h 397"/>
                  <a:gd name="T70" fmla="*/ 6 w 293"/>
                  <a:gd name="T71" fmla="*/ 150 h 397"/>
                  <a:gd name="T72" fmla="*/ 1 w 293"/>
                  <a:gd name="T73" fmla="*/ 126 h 397"/>
                  <a:gd name="T74" fmla="*/ 0 w 293"/>
                  <a:gd name="T75" fmla="*/ 105 h 397"/>
                  <a:gd name="T76" fmla="*/ 2 w 293"/>
                  <a:gd name="T77" fmla="*/ 87 h 397"/>
                  <a:gd name="T78" fmla="*/ 7 w 293"/>
                  <a:gd name="T79" fmla="*/ 70 h 397"/>
                  <a:gd name="T80" fmla="*/ 13 w 293"/>
                  <a:gd name="T81" fmla="*/ 56 h 397"/>
                  <a:gd name="T82" fmla="*/ 23 w 293"/>
                  <a:gd name="T83" fmla="*/ 44 h 397"/>
                  <a:gd name="T84" fmla="*/ 33 w 293"/>
                  <a:gd name="T85" fmla="*/ 34 h 397"/>
                  <a:gd name="T86" fmla="*/ 45 w 293"/>
                  <a:gd name="T87" fmla="*/ 26 h 397"/>
                  <a:gd name="T88" fmla="*/ 57 w 293"/>
                  <a:gd name="T89" fmla="*/ 18 h 397"/>
                  <a:gd name="T90" fmla="*/ 70 w 293"/>
                  <a:gd name="T91" fmla="*/ 13 h 397"/>
                  <a:gd name="T92" fmla="*/ 83 w 293"/>
                  <a:gd name="T93" fmla="*/ 9 h 397"/>
                  <a:gd name="T94" fmla="*/ 97 w 293"/>
                  <a:gd name="T95" fmla="*/ 6 h 397"/>
                  <a:gd name="T96" fmla="*/ 109 w 293"/>
                  <a:gd name="T97" fmla="*/ 4 h 397"/>
                  <a:gd name="T98" fmla="*/ 120 w 293"/>
                  <a:gd name="T99" fmla="*/ 1 h 397"/>
                  <a:gd name="T100" fmla="*/ 130 w 293"/>
                  <a:gd name="T101" fmla="*/ 1 h 397"/>
                  <a:gd name="T102" fmla="*/ 138 w 293"/>
                  <a:gd name="T103" fmla="*/ 0 h 397"/>
                  <a:gd name="T104" fmla="*/ 144 w 293"/>
                  <a:gd name="T105"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3" h="397">
                    <a:moveTo>
                      <a:pt x="144" y="0"/>
                    </a:moveTo>
                    <a:lnTo>
                      <a:pt x="148" y="0"/>
                    </a:lnTo>
                    <a:lnTo>
                      <a:pt x="154" y="0"/>
                    </a:lnTo>
                    <a:lnTo>
                      <a:pt x="163" y="1"/>
                    </a:lnTo>
                    <a:lnTo>
                      <a:pt x="173" y="1"/>
                    </a:lnTo>
                    <a:lnTo>
                      <a:pt x="185" y="4"/>
                    </a:lnTo>
                    <a:lnTo>
                      <a:pt x="197" y="6"/>
                    </a:lnTo>
                    <a:lnTo>
                      <a:pt x="209" y="9"/>
                    </a:lnTo>
                    <a:lnTo>
                      <a:pt x="223" y="13"/>
                    </a:lnTo>
                    <a:lnTo>
                      <a:pt x="235" y="18"/>
                    </a:lnTo>
                    <a:lnTo>
                      <a:pt x="249" y="26"/>
                    </a:lnTo>
                    <a:lnTo>
                      <a:pt x="260" y="34"/>
                    </a:lnTo>
                    <a:lnTo>
                      <a:pt x="270" y="44"/>
                    </a:lnTo>
                    <a:lnTo>
                      <a:pt x="279" y="56"/>
                    </a:lnTo>
                    <a:lnTo>
                      <a:pt x="285" y="70"/>
                    </a:lnTo>
                    <a:lnTo>
                      <a:pt x="290" y="87"/>
                    </a:lnTo>
                    <a:lnTo>
                      <a:pt x="293" y="105"/>
                    </a:lnTo>
                    <a:lnTo>
                      <a:pt x="292" y="126"/>
                    </a:lnTo>
                    <a:lnTo>
                      <a:pt x="287" y="150"/>
                    </a:lnTo>
                    <a:lnTo>
                      <a:pt x="279" y="175"/>
                    </a:lnTo>
                    <a:lnTo>
                      <a:pt x="267" y="205"/>
                    </a:lnTo>
                    <a:lnTo>
                      <a:pt x="251" y="237"/>
                    </a:lnTo>
                    <a:lnTo>
                      <a:pt x="229" y="272"/>
                    </a:lnTo>
                    <a:lnTo>
                      <a:pt x="203" y="310"/>
                    </a:lnTo>
                    <a:lnTo>
                      <a:pt x="232" y="390"/>
                    </a:lnTo>
                    <a:lnTo>
                      <a:pt x="193" y="381"/>
                    </a:lnTo>
                    <a:lnTo>
                      <a:pt x="154" y="377"/>
                    </a:lnTo>
                    <a:lnTo>
                      <a:pt x="121" y="380"/>
                    </a:lnTo>
                    <a:lnTo>
                      <a:pt x="89" y="386"/>
                    </a:lnTo>
                    <a:lnTo>
                      <a:pt x="59" y="397"/>
                    </a:lnTo>
                    <a:lnTo>
                      <a:pt x="89" y="310"/>
                    </a:lnTo>
                    <a:lnTo>
                      <a:pt x="63" y="272"/>
                    </a:lnTo>
                    <a:lnTo>
                      <a:pt x="41" y="237"/>
                    </a:lnTo>
                    <a:lnTo>
                      <a:pt x="25" y="205"/>
                    </a:lnTo>
                    <a:lnTo>
                      <a:pt x="13" y="175"/>
                    </a:lnTo>
                    <a:lnTo>
                      <a:pt x="6" y="150"/>
                    </a:lnTo>
                    <a:lnTo>
                      <a:pt x="1" y="126"/>
                    </a:lnTo>
                    <a:lnTo>
                      <a:pt x="0" y="105"/>
                    </a:lnTo>
                    <a:lnTo>
                      <a:pt x="2" y="87"/>
                    </a:lnTo>
                    <a:lnTo>
                      <a:pt x="7" y="70"/>
                    </a:lnTo>
                    <a:lnTo>
                      <a:pt x="13" y="56"/>
                    </a:lnTo>
                    <a:lnTo>
                      <a:pt x="23" y="44"/>
                    </a:lnTo>
                    <a:lnTo>
                      <a:pt x="33" y="34"/>
                    </a:lnTo>
                    <a:lnTo>
                      <a:pt x="45" y="26"/>
                    </a:lnTo>
                    <a:lnTo>
                      <a:pt x="57" y="18"/>
                    </a:lnTo>
                    <a:lnTo>
                      <a:pt x="70" y="13"/>
                    </a:lnTo>
                    <a:lnTo>
                      <a:pt x="83" y="9"/>
                    </a:lnTo>
                    <a:lnTo>
                      <a:pt x="97" y="6"/>
                    </a:lnTo>
                    <a:lnTo>
                      <a:pt x="109" y="4"/>
                    </a:lnTo>
                    <a:lnTo>
                      <a:pt x="120" y="1"/>
                    </a:lnTo>
                    <a:lnTo>
                      <a:pt x="130" y="1"/>
                    </a:lnTo>
                    <a:lnTo>
                      <a:pt x="138" y="0"/>
                    </a:lnTo>
                    <a:lnTo>
                      <a:pt x="144"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43" name="Freeform 778"/>
              <p:cNvSpPr/>
              <p:nvPr/>
            </p:nvSpPr>
            <p:spPr bwMode="auto">
              <a:xfrm>
                <a:off x="710" y="3435"/>
                <a:ext cx="1101" cy="505"/>
              </a:xfrm>
              <a:custGeom>
                <a:avLst/>
                <a:gdLst>
                  <a:gd name="T0" fmla="*/ 2202 w 2202"/>
                  <a:gd name="T1" fmla="*/ 635 h 1010"/>
                  <a:gd name="T2" fmla="*/ 1827 w 2202"/>
                  <a:gd name="T3" fmla="*/ 1010 h 1010"/>
                  <a:gd name="T4" fmla="*/ 1 w 2202"/>
                  <a:gd name="T5" fmla="*/ 940 h 1010"/>
                  <a:gd name="T6" fmla="*/ 2 w 2202"/>
                  <a:gd name="T7" fmla="*/ 814 h 1010"/>
                  <a:gd name="T8" fmla="*/ 7 w 2202"/>
                  <a:gd name="T9" fmla="*/ 702 h 1010"/>
                  <a:gd name="T10" fmla="*/ 18 w 2202"/>
                  <a:gd name="T11" fmla="*/ 606 h 1010"/>
                  <a:gd name="T12" fmla="*/ 39 w 2202"/>
                  <a:gd name="T13" fmla="*/ 523 h 1010"/>
                  <a:gd name="T14" fmla="*/ 74 w 2202"/>
                  <a:gd name="T15" fmla="*/ 454 h 1010"/>
                  <a:gd name="T16" fmla="*/ 124 w 2202"/>
                  <a:gd name="T17" fmla="*/ 397 h 1010"/>
                  <a:gd name="T18" fmla="*/ 194 w 2202"/>
                  <a:gd name="T19" fmla="*/ 352 h 1010"/>
                  <a:gd name="T20" fmla="*/ 291 w 2202"/>
                  <a:gd name="T21" fmla="*/ 313 h 1010"/>
                  <a:gd name="T22" fmla="*/ 388 w 2202"/>
                  <a:gd name="T23" fmla="*/ 271 h 1010"/>
                  <a:gd name="T24" fmla="*/ 467 w 2202"/>
                  <a:gd name="T25" fmla="*/ 232 h 1010"/>
                  <a:gd name="T26" fmla="*/ 530 w 2202"/>
                  <a:gd name="T27" fmla="*/ 199 h 1010"/>
                  <a:gd name="T28" fmla="*/ 573 w 2202"/>
                  <a:gd name="T29" fmla="*/ 175 h 1010"/>
                  <a:gd name="T30" fmla="*/ 594 w 2202"/>
                  <a:gd name="T31" fmla="*/ 162 h 1010"/>
                  <a:gd name="T32" fmla="*/ 770 w 2202"/>
                  <a:gd name="T33" fmla="*/ 710 h 1010"/>
                  <a:gd name="T34" fmla="*/ 872 w 2202"/>
                  <a:gd name="T35" fmla="*/ 563 h 1010"/>
                  <a:gd name="T36" fmla="*/ 829 w 2202"/>
                  <a:gd name="T37" fmla="*/ 495 h 1010"/>
                  <a:gd name="T38" fmla="*/ 806 w 2202"/>
                  <a:gd name="T39" fmla="*/ 440 h 1010"/>
                  <a:gd name="T40" fmla="*/ 797 w 2202"/>
                  <a:gd name="T41" fmla="*/ 397 h 1010"/>
                  <a:gd name="T42" fmla="*/ 802 w 2202"/>
                  <a:gd name="T43" fmla="*/ 364 h 1010"/>
                  <a:gd name="T44" fmla="*/ 816 w 2202"/>
                  <a:gd name="T45" fmla="*/ 340 h 1010"/>
                  <a:gd name="T46" fmla="*/ 837 w 2202"/>
                  <a:gd name="T47" fmla="*/ 322 h 1010"/>
                  <a:gd name="T48" fmla="*/ 861 w 2202"/>
                  <a:gd name="T49" fmla="*/ 311 h 1010"/>
                  <a:gd name="T50" fmla="*/ 884 w 2202"/>
                  <a:gd name="T51" fmla="*/ 305 h 1010"/>
                  <a:gd name="T52" fmla="*/ 905 w 2202"/>
                  <a:gd name="T53" fmla="*/ 303 h 1010"/>
                  <a:gd name="T54" fmla="*/ 919 w 2202"/>
                  <a:gd name="T55" fmla="*/ 302 h 1010"/>
                  <a:gd name="T56" fmla="*/ 929 w 2202"/>
                  <a:gd name="T57" fmla="*/ 302 h 1010"/>
                  <a:gd name="T58" fmla="*/ 947 w 2202"/>
                  <a:gd name="T59" fmla="*/ 303 h 1010"/>
                  <a:gd name="T60" fmla="*/ 969 w 2202"/>
                  <a:gd name="T61" fmla="*/ 308 h 1010"/>
                  <a:gd name="T62" fmla="*/ 994 w 2202"/>
                  <a:gd name="T63" fmla="*/ 316 h 1010"/>
                  <a:gd name="T64" fmla="*/ 1016 w 2202"/>
                  <a:gd name="T65" fmla="*/ 330 h 1010"/>
                  <a:gd name="T66" fmla="*/ 1033 w 2202"/>
                  <a:gd name="T67" fmla="*/ 351 h 1010"/>
                  <a:gd name="T68" fmla="*/ 1043 w 2202"/>
                  <a:gd name="T69" fmla="*/ 379 h 1010"/>
                  <a:gd name="T70" fmla="*/ 1041 w 2202"/>
                  <a:gd name="T71" fmla="*/ 417 h 1010"/>
                  <a:gd name="T72" fmla="*/ 1027 w 2202"/>
                  <a:gd name="T73" fmla="*/ 466 h 1010"/>
                  <a:gd name="T74" fmla="*/ 994 w 2202"/>
                  <a:gd name="T75" fmla="*/ 527 h 1010"/>
                  <a:gd name="T76" fmla="*/ 1048 w 2202"/>
                  <a:gd name="T77" fmla="*/ 783 h 1010"/>
                  <a:gd name="T78" fmla="*/ 1245 w 2202"/>
                  <a:gd name="T79" fmla="*/ 159 h 1010"/>
                  <a:gd name="T80" fmla="*/ 1256 w 2202"/>
                  <a:gd name="T81" fmla="*/ 167 h 1010"/>
                  <a:gd name="T82" fmla="*/ 1288 w 2202"/>
                  <a:gd name="T83" fmla="*/ 185 h 1010"/>
                  <a:gd name="T84" fmla="*/ 1340 w 2202"/>
                  <a:gd name="T85" fmla="*/ 215 h 1010"/>
                  <a:gd name="T86" fmla="*/ 1411 w 2202"/>
                  <a:gd name="T87" fmla="*/ 250 h 1010"/>
                  <a:gd name="T88" fmla="*/ 1488 w 2202"/>
                  <a:gd name="T89" fmla="*/ 246 h 1010"/>
                  <a:gd name="T90" fmla="*/ 1574 w 2202"/>
                  <a:gd name="T91" fmla="*/ 207 h 1010"/>
                  <a:gd name="T92" fmla="*/ 1689 w 2202"/>
                  <a:gd name="T93" fmla="*/ 161 h 1010"/>
                  <a:gd name="T94" fmla="*/ 1788 w 2202"/>
                  <a:gd name="T95" fmla="*/ 115 h 1010"/>
                  <a:gd name="T96" fmla="*/ 1871 w 2202"/>
                  <a:gd name="T97" fmla="*/ 75 h 1010"/>
                  <a:gd name="T98" fmla="*/ 1933 w 2202"/>
                  <a:gd name="T99" fmla="*/ 41 h 1010"/>
                  <a:gd name="T100" fmla="*/ 1976 w 2202"/>
                  <a:gd name="T101" fmla="*/ 16 h 1010"/>
                  <a:gd name="T102" fmla="*/ 1998 w 2202"/>
                  <a:gd name="T103" fmla="*/ 3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02" h="1010">
                    <a:moveTo>
                      <a:pt x="2001" y="0"/>
                    </a:moveTo>
                    <a:lnTo>
                      <a:pt x="2202" y="635"/>
                    </a:lnTo>
                    <a:lnTo>
                      <a:pt x="2198" y="640"/>
                    </a:lnTo>
                    <a:lnTo>
                      <a:pt x="1827" y="1010"/>
                    </a:lnTo>
                    <a:lnTo>
                      <a:pt x="0" y="1010"/>
                    </a:lnTo>
                    <a:lnTo>
                      <a:pt x="1" y="940"/>
                    </a:lnTo>
                    <a:lnTo>
                      <a:pt x="1" y="875"/>
                    </a:lnTo>
                    <a:lnTo>
                      <a:pt x="2" y="814"/>
                    </a:lnTo>
                    <a:lnTo>
                      <a:pt x="4" y="756"/>
                    </a:lnTo>
                    <a:lnTo>
                      <a:pt x="7" y="702"/>
                    </a:lnTo>
                    <a:lnTo>
                      <a:pt x="12" y="652"/>
                    </a:lnTo>
                    <a:lnTo>
                      <a:pt x="18" y="606"/>
                    </a:lnTo>
                    <a:lnTo>
                      <a:pt x="27" y="563"/>
                    </a:lnTo>
                    <a:lnTo>
                      <a:pt x="39" y="523"/>
                    </a:lnTo>
                    <a:lnTo>
                      <a:pt x="54" y="487"/>
                    </a:lnTo>
                    <a:lnTo>
                      <a:pt x="74" y="454"/>
                    </a:lnTo>
                    <a:lnTo>
                      <a:pt x="96" y="424"/>
                    </a:lnTo>
                    <a:lnTo>
                      <a:pt x="124" y="397"/>
                    </a:lnTo>
                    <a:lnTo>
                      <a:pt x="156" y="373"/>
                    </a:lnTo>
                    <a:lnTo>
                      <a:pt x="194" y="352"/>
                    </a:lnTo>
                    <a:lnTo>
                      <a:pt x="237" y="335"/>
                    </a:lnTo>
                    <a:lnTo>
                      <a:pt x="291" y="313"/>
                    </a:lnTo>
                    <a:lnTo>
                      <a:pt x="341" y="292"/>
                    </a:lnTo>
                    <a:lnTo>
                      <a:pt x="388" y="271"/>
                    </a:lnTo>
                    <a:lnTo>
                      <a:pt x="431" y="250"/>
                    </a:lnTo>
                    <a:lnTo>
                      <a:pt x="467" y="232"/>
                    </a:lnTo>
                    <a:lnTo>
                      <a:pt x="502" y="215"/>
                    </a:lnTo>
                    <a:lnTo>
                      <a:pt x="530" y="199"/>
                    </a:lnTo>
                    <a:lnTo>
                      <a:pt x="553" y="186"/>
                    </a:lnTo>
                    <a:lnTo>
                      <a:pt x="573" y="175"/>
                    </a:lnTo>
                    <a:lnTo>
                      <a:pt x="586" y="167"/>
                    </a:lnTo>
                    <a:lnTo>
                      <a:pt x="594" y="162"/>
                    </a:lnTo>
                    <a:lnTo>
                      <a:pt x="597" y="159"/>
                    </a:lnTo>
                    <a:lnTo>
                      <a:pt x="770" y="710"/>
                    </a:lnTo>
                    <a:lnTo>
                      <a:pt x="795" y="783"/>
                    </a:lnTo>
                    <a:lnTo>
                      <a:pt x="872" y="563"/>
                    </a:lnTo>
                    <a:lnTo>
                      <a:pt x="849" y="527"/>
                    </a:lnTo>
                    <a:lnTo>
                      <a:pt x="829" y="495"/>
                    </a:lnTo>
                    <a:lnTo>
                      <a:pt x="816" y="466"/>
                    </a:lnTo>
                    <a:lnTo>
                      <a:pt x="806" y="440"/>
                    </a:lnTo>
                    <a:lnTo>
                      <a:pt x="800" y="417"/>
                    </a:lnTo>
                    <a:lnTo>
                      <a:pt x="797" y="397"/>
                    </a:lnTo>
                    <a:lnTo>
                      <a:pt x="799" y="379"/>
                    </a:lnTo>
                    <a:lnTo>
                      <a:pt x="802" y="364"/>
                    </a:lnTo>
                    <a:lnTo>
                      <a:pt x="808" y="351"/>
                    </a:lnTo>
                    <a:lnTo>
                      <a:pt x="816" y="340"/>
                    </a:lnTo>
                    <a:lnTo>
                      <a:pt x="826" y="330"/>
                    </a:lnTo>
                    <a:lnTo>
                      <a:pt x="837" y="322"/>
                    </a:lnTo>
                    <a:lnTo>
                      <a:pt x="849" y="316"/>
                    </a:lnTo>
                    <a:lnTo>
                      <a:pt x="861" y="311"/>
                    </a:lnTo>
                    <a:lnTo>
                      <a:pt x="872" y="308"/>
                    </a:lnTo>
                    <a:lnTo>
                      <a:pt x="884" y="305"/>
                    </a:lnTo>
                    <a:lnTo>
                      <a:pt x="895" y="303"/>
                    </a:lnTo>
                    <a:lnTo>
                      <a:pt x="905" y="303"/>
                    </a:lnTo>
                    <a:lnTo>
                      <a:pt x="913" y="302"/>
                    </a:lnTo>
                    <a:lnTo>
                      <a:pt x="919" y="302"/>
                    </a:lnTo>
                    <a:lnTo>
                      <a:pt x="922" y="302"/>
                    </a:lnTo>
                    <a:lnTo>
                      <a:pt x="929" y="302"/>
                    </a:lnTo>
                    <a:lnTo>
                      <a:pt x="937" y="303"/>
                    </a:lnTo>
                    <a:lnTo>
                      <a:pt x="947" y="303"/>
                    </a:lnTo>
                    <a:lnTo>
                      <a:pt x="957" y="305"/>
                    </a:lnTo>
                    <a:lnTo>
                      <a:pt x="969" y="308"/>
                    </a:lnTo>
                    <a:lnTo>
                      <a:pt x="981" y="311"/>
                    </a:lnTo>
                    <a:lnTo>
                      <a:pt x="994" y="316"/>
                    </a:lnTo>
                    <a:lnTo>
                      <a:pt x="1005" y="322"/>
                    </a:lnTo>
                    <a:lnTo>
                      <a:pt x="1016" y="330"/>
                    </a:lnTo>
                    <a:lnTo>
                      <a:pt x="1025" y="340"/>
                    </a:lnTo>
                    <a:lnTo>
                      <a:pt x="1033" y="351"/>
                    </a:lnTo>
                    <a:lnTo>
                      <a:pt x="1039" y="364"/>
                    </a:lnTo>
                    <a:lnTo>
                      <a:pt x="1043" y="379"/>
                    </a:lnTo>
                    <a:lnTo>
                      <a:pt x="1044" y="397"/>
                    </a:lnTo>
                    <a:lnTo>
                      <a:pt x="1041" y="417"/>
                    </a:lnTo>
                    <a:lnTo>
                      <a:pt x="1037" y="440"/>
                    </a:lnTo>
                    <a:lnTo>
                      <a:pt x="1027" y="466"/>
                    </a:lnTo>
                    <a:lnTo>
                      <a:pt x="1012" y="495"/>
                    </a:lnTo>
                    <a:lnTo>
                      <a:pt x="994" y="527"/>
                    </a:lnTo>
                    <a:lnTo>
                      <a:pt x="969" y="563"/>
                    </a:lnTo>
                    <a:lnTo>
                      <a:pt x="1048" y="783"/>
                    </a:lnTo>
                    <a:lnTo>
                      <a:pt x="1071" y="710"/>
                    </a:lnTo>
                    <a:lnTo>
                      <a:pt x="1245" y="159"/>
                    </a:lnTo>
                    <a:lnTo>
                      <a:pt x="1248" y="162"/>
                    </a:lnTo>
                    <a:lnTo>
                      <a:pt x="1256" y="167"/>
                    </a:lnTo>
                    <a:lnTo>
                      <a:pt x="1270" y="175"/>
                    </a:lnTo>
                    <a:lnTo>
                      <a:pt x="1288" y="185"/>
                    </a:lnTo>
                    <a:lnTo>
                      <a:pt x="1311" y="199"/>
                    </a:lnTo>
                    <a:lnTo>
                      <a:pt x="1340" y="215"/>
                    </a:lnTo>
                    <a:lnTo>
                      <a:pt x="1373" y="232"/>
                    </a:lnTo>
                    <a:lnTo>
                      <a:pt x="1411" y="250"/>
                    </a:lnTo>
                    <a:lnTo>
                      <a:pt x="1454" y="270"/>
                    </a:lnTo>
                    <a:lnTo>
                      <a:pt x="1488" y="246"/>
                    </a:lnTo>
                    <a:lnTo>
                      <a:pt x="1528" y="226"/>
                    </a:lnTo>
                    <a:lnTo>
                      <a:pt x="1574" y="207"/>
                    </a:lnTo>
                    <a:lnTo>
                      <a:pt x="1634" y="184"/>
                    </a:lnTo>
                    <a:lnTo>
                      <a:pt x="1689" y="161"/>
                    </a:lnTo>
                    <a:lnTo>
                      <a:pt x="1741" y="137"/>
                    </a:lnTo>
                    <a:lnTo>
                      <a:pt x="1788" y="115"/>
                    </a:lnTo>
                    <a:lnTo>
                      <a:pt x="1831" y="94"/>
                    </a:lnTo>
                    <a:lnTo>
                      <a:pt x="1871" y="75"/>
                    </a:lnTo>
                    <a:lnTo>
                      <a:pt x="1904" y="56"/>
                    </a:lnTo>
                    <a:lnTo>
                      <a:pt x="1933" y="41"/>
                    </a:lnTo>
                    <a:lnTo>
                      <a:pt x="1958" y="27"/>
                    </a:lnTo>
                    <a:lnTo>
                      <a:pt x="1976" y="16"/>
                    </a:lnTo>
                    <a:lnTo>
                      <a:pt x="1990" y="7"/>
                    </a:lnTo>
                    <a:lnTo>
                      <a:pt x="1998" y="3"/>
                    </a:lnTo>
                    <a:lnTo>
                      <a:pt x="2001"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44" name="Freeform 779"/>
              <p:cNvSpPr/>
              <p:nvPr/>
            </p:nvSpPr>
            <p:spPr bwMode="auto">
              <a:xfrm>
                <a:off x="1643" y="3542"/>
                <a:ext cx="1089" cy="612"/>
              </a:xfrm>
              <a:custGeom>
                <a:avLst/>
                <a:gdLst>
                  <a:gd name="T0" fmla="*/ 2130 w 2177"/>
                  <a:gd name="T1" fmla="*/ 0 h 1226"/>
                  <a:gd name="T2" fmla="*/ 2164 w 2177"/>
                  <a:gd name="T3" fmla="*/ 8 h 1226"/>
                  <a:gd name="T4" fmla="*/ 2177 w 2177"/>
                  <a:gd name="T5" fmla="*/ 33 h 1226"/>
                  <a:gd name="T6" fmla="*/ 2167 w 2177"/>
                  <a:gd name="T7" fmla="*/ 234 h 1226"/>
                  <a:gd name="T8" fmla="*/ 2157 w 2177"/>
                  <a:gd name="T9" fmla="*/ 431 h 1226"/>
                  <a:gd name="T10" fmla="*/ 2145 w 2177"/>
                  <a:gd name="T11" fmla="*/ 459 h 1226"/>
                  <a:gd name="T12" fmla="*/ 2124 w 2177"/>
                  <a:gd name="T13" fmla="*/ 471 h 1226"/>
                  <a:gd name="T14" fmla="*/ 2113 w 2177"/>
                  <a:gd name="T15" fmla="*/ 473 h 1226"/>
                  <a:gd name="T16" fmla="*/ 2095 w 2177"/>
                  <a:gd name="T17" fmla="*/ 467 h 1226"/>
                  <a:gd name="T18" fmla="*/ 2078 w 2177"/>
                  <a:gd name="T19" fmla="*/ 453 h 1226"/>
                  <a:gd name="T20" fmla="*/ 1583 w 2177"/>
                  <a:gd name="T21" fmla="*/ 725 h 1226"/>
                  <a:gd name="T22" fmla="*/ 1126 w 2177"/>
                  <a:gd name="T23" fmla="*/ 1182 h 1226"/>
                  <a:gd name="T24" fmla="*/ 1089 w 2177"/>
                  <a:gd name="T25" fmla="*/ 1215 h 1226"/>
                  <a:gd name="T26" fmla="*/ 1049 w 2177"/>
                  <a:gd name="T27" fmla="*/ 1226 h 1226"/>
                  <a:gd name="T28" fmla="*/ 1008 w 2177"/>
                  <a:gd name="T29" fmla="*/ 1215 h 1226"/>
                  <a:gd name="T30" fmla="*/ 527 w 2177"/>
                  <a:gd name="T31" fmla="*/ 737 h 1226"/>
                  <a:gd name="T32" fmla="*/ 141 w 2177"/>
                  <a:gd name="T33" fmla="*/ 1121 h 1226"/>
                  <a:gd name="T34" fmla="*/ 100 w 2177"/>
                  <a:gd name="T35" fmla="*/ 1130 h 1226"/>
                  <a:gd name="T36" fmla="*/ 60 w 2177"/>
                  <a:gd name="T37" fmla="*/ 1121 h 1226"/>
                  <a:gd name="T38" fmla="*/ 23 w 2177"/>
                  <a:gd name="T39" fmla="*/ 1086 h 1226"/>
                  <a:gd name="T40" fmla="*/ 2 w 2177"/>
                  <a:gd name="T41" fmla="*/ 1049 h 1226"/>
                  <a:gd name="T42" fmla="*/ 2 w 2177"/>
                  <a:gd name="T43" fmla="*/ 1009 h 1226"/>
                  <a:gd name="T44" fmla="*/ 23 w 2177"/>
                  <a:gd name="T45" fmla="*/ 971 h 1226"/>
                  <a:gd name="T46" fmla="*/ 470 w 2177"/>
                  <a:gd name="T47" fmla="*/ 525 h 1226"/>
                  <a:gd name="T48" fmla="*/ 506 w 2177"/>
                  <a:gd name="T49" fmla="*/ 504 h 1226"/>
                  <a:gd name="T50" fmla="*/ 548 w 2177"/>
                  <a:gd name="T51" fmla="*/ 504 h 1226"/>
                  <a:gd name="T52" fmla="*/ 585 w 2177"/>
                  <a:gd name="T53" fmla="*/ 525 h 1226"/>
                  <a:gd name="T54" fmla="*/ 1343 w 2177"/>
                  <a:gd name="T55" fmla="*/ 694 h 1226"/>
                  <a:gd name="T56" fmla="*/ 1791 w 2177"/>
                  <a:gd name="T57" fmla="*/ 247 h 1226"/>
                  <a:gd name="T58" fmla="*/ 1776 w 2177"/>
                  <a:gd name="T59" fmla="*/ 149 h 1226"/>
                  <a:gd name="T60" fmla="*/ 1712 w 2177"/>
                  <a:gd name="T61" fmla="*/ 84 h 1226"/>
                  <a:gd name="T62" fmla="*/ 1701 w 2177"/>
                  <a:gd name="T63" fmla="*/ 65 h 1226"/>
                  <a:gd name="T64" fmla="*/ 1705 w 2177"/>
                  <a:gd name="T65" fmla="*/ 42 h 1226"/>
                  <a:gd name="T66" fmla="*/ 1721 w 2177"/>
                  <a:gd name="T67" fmla="*/ 24 h 1226"/>
                  <a:gd name="T68" fmla="*/ 1742 w 2177"/>
                  <a:gd name="T69" fmla="*/ 19 h 1226"/>
                  <a:gd name="T70" fmla="*/ 2124 w 2177"/>
                  <a:gd name="T71"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77" h="1226">
                    <a:moveTo>
                      <a:pt x="2124" y="0"/>
                    </a:moveTo>
                    <a:lnTo>
                      <a:pt x="2130" y="0"/>
                    </a:lnTo>
                    <a:lnTo>
                      <a:pt x="2149" y="2"/>
                    </a:lnTo>
                    <a:lnTo>
                      <a:pt x="2164" y="8"/>
                    </a:lnTo>
                    <a:lnTo>
                      <a:pt x="2172" y="19"/>
                    </a:lnTo>
                    <a:lnTo>
                      <a:pt x="2177" y="33"/>
                    </a:lnTo>
                    <a:lnTo>
                      <a:pt x="2176" y="53"/>
                    </a:lnTo>
                    <a:lnTo>
                      <a:pt x="2167" y="234"/>
                    </a:lnTo>
                    <a:lnTo>
                      <a:pt x="2160" y="415"/>
                    </a:lnTo>
                    <a:lnTo>
                      <a:pt x="2157" y="431"/>
                    </a:lnTo>
                    <a:lnTo>
                      <a:pt x="2154" y="445"/>
                    </a:lnTo>
                    <a:lnTo>
                      <a:pt x="2145" y="459"/>
                    </a:lnTo>
                    <a:lnTo>
                      <a:pt x="2132" y="469"/>
                    </a:lnTo>
                    <a:lnTo>
                      <a:pt x="2124" y="471"/>
                    </a:lnTo>
                    <a:lnTo>
                      <a:pt x="2119" y="473"/>
                    </a:lnTo>
                    <a:lnTo>
                      <a:pt x="2113" y="473"/>
                    </a:lnTo>
                    <a:lnTo>
                      <a:pt x="2103" y="472"/>
                    </a:lnTo>
                    <a:lnTo>
                      <a:pt x="2095" y="467"/>
                    </a:lnTo>
                    <a:lnTo>
                      <a:pt x="2086" y="460"/>
                    </a:lnTo>
                    <a:lnTo>
                      <a:pt x="2078" y="453"/>
                    </a:lnTo>
                    <a:lnTo>
                      <a:pt x="1967" y="341"/>
                    </a:lnTo>
                    <a:lnTo>
                      <a:pt x="1583" y="725"/>
                    </a:lnTo>
                    <a:lnTo>
                      <a:pt x="1553" y="755"/>
                    </a:lnTo>
                    <a:lnTo>
                      <a:pt x="1126" y="1182"/>
                    </a:lnTo>
                    <a:lnTo>
                      <a:pt x="1106" y="1201"/>
                    </a:lnTo>
                    <a:lnTo>
                      <a:pt x="1089" y="1215"/>
                    </a:lnTo>
                    <a:lnTo>
                      <a:pt x="1069" y="1222"/>
                    </a:lnTo>
                    <a:lnTo>
                      <a:pt x="1049" y="1226"/>
                    </a:lnTo>
                    <a:lnTo>
                      <a:pt x="1028" y="1222"/>
                    </a:lnTo>
                    <a:lnTo>
                      <a:pt x="1008" y="1215"/>
                    </a:lnTo>
                    <a:lnTo>
                      <a:pt x="991" y="1201"/>
                    </a:lnTo>
                    <a:lnTo>
                      <a:pt x="527" y="737"/>
                    </a:lnTo>
                    <a:lnTo>
                      <a:pt x="157" y="1107"/>
                    </a:lnTo>
                    <a:lnTo>
                      <a:pt x="141" y="1121"/>
                    </a:lnTo>
                    <a:lnTo>
                      <a:pt x="121" y="1128"/>
                    </a:lnTo>
                    <a:lnTo>
                      <a:pt x="100" y="1130"/>
                    </a:lnTo>
                    <a:lnTo>
                      <a:pt x="79" y="1128"/>
                    </a:lnTo>
                    <a:lnTo>
                      <a:pt x="60" y="1121"/>
                    </a:lnTo>
                    <a:lnTo>
                      <a:pt x="43" y="1107"/>
                    </a:lnTo>
                    <a:lnTo>
                      <a:pt x="23" y="1086"/>
                    </a:lnTo>
                    <a:lnTo>
                      <a:pt x="10" y="1069"/>
                    </a:lnTo>
                    <a:lnTo>
                      <a:pt x="2" y="1049"/>
                    </a:lnTo>
                    <a:lnTo>
                      <a:pt x="0" y="1029"/>
                    </a:lnTo>
                    <a:lnTo>
                      <a:pt x="2" y="1009"/>
                    </a:lnTo>
                    <a:lnTo>
                      <a:pt x="10" y="989"/>
                    </a:lnTo>
                    <a:lnTo>
                      <a:pt x="23" y="971"/>
                    </a:lnTo>
                    <a:lnTo>
                      <a:pt x="450" y="545"/>
                    </a:lnTo>
                    <a:lnTo>
                      <a:pt x="470" y="525"/>
                    </a:lnTo>
                    <a:lnTo>
                      <a:pt x="487" y="511"/>
                    </a:lnTo>
                    <a:lnTo>
                      <a:pt x="506" y="504"/>
                    </a:lnTo>
                    <a:lnTo>
                      <a:pt x="527" y="502"/>
                    </a:lnTo>
                    <a:lnTo>
                      <a:pt x="548" y="504"/>
                    </a:lnTo>
                    <a:lnTo>
                      <a:pt x="568" y="511"/>
                    </a:lnTo>
                    <a:lnTo>
                      <a:pt x="585" y="525"/>
                    </a:lnTo>
                    <a:lnTo>
                      <a:pt x="1049" y="989"/>
                    </a:lnTo>
                    <a:lnTo>
                      <a:pt x="1343" y="694"/>
                    </a:lnTo>
                    <a:lnTo>
                      <a:pt x="1448" y="589"/>
                    </a:lnTo>
                    <a:lnTo>
                      <a:pt x="1791" y="247"/>
                    </a:lnTo>
                    <a:lnTo>
                      <a:pt x="1834" y="205"/>
                    </a:lnTo>
                    <a:lnTo>
                      <a:pt x="1776" y="149"/>
                    </a:lnTo>
                    <a:lnTo>
                      <a:pt x="1720" y="91"/>
                    </a:lnTo>
                    <a:lnTo>
                      <a:pt x="1712" y="84"/>
                    </a:lnTo>
                    <a:lnTo>
                      <a:pt x="1705" y="75"/>
                    </a:lnTo>
                    <a:lnTo>
                      <a:pt x="1701" y="65"/>
                    </a:lnTo>
                    <a:lnTo>
                      <a:pt x="1701" y="56"/>
                    </a:lnTo>
                    <a:lnTo>
                      <a:pt x="1705" y="42"/>
                    </a:lnTo>
                    <a:lnTo>
                      <a:pt x="1712" y="31"/>
                    </a:lnTo>
                    <a:lnTo>
                      <a:pt x="1721" y="24"/>
                    </a:lnTo>
                    <a:lnTo>
                      <a:pt x="1731" y="20"/>
                    </a:lnTo>
                    <a:lnTo>
                      <a:pt x="1742" y="19"/>
                    </a:lnTo>
                    <a:lnTo>
                      <a:pt x="1754" y="18"/>
                    </a:lnTo>
                    <a:lnTo>
                      <a:pt x="2124"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45" name="Freeform 780"/>
              <p:cNvSpPr/>
              <p:nvPr/>
            </p:nvSpPr>
            <p:spPr bwMode="auto">
              <a:xfrm>
                <a:off x="2281" y="2953"/>
                <a:ext cx="264" cy="510"/>
              </a:xfrm>
              <a:custGeom>
                <a:avLst/>
                <a:gdLst>
                  <a:gd name="T0" fmla="*/ 288 w 527"/>
                  <a:gd name="T1" fmla="*/ 0 h 1019"/>
                  <a:gd name="T2" fmla="*/ 324 w 527"/>
                  <a:gd name="T3" fmla="*/ 12 h 1019"/>
                  <a:gd name="T4" fmla="*/ 328 w 527"/>
                  <a:gd name="T5" fmla="*/ 63 h 1019"/>
                  <a:gd name="T6" fmla="*/ 335 w 527"/>
                  <a:gd name="T7" fmla="*/ 104 h 1019"/>
                  <a:gd name="T8" fmla="*/ 374 w 527"/>
                  <a:gd name="T9" fmla="*/ 116 h 1019"/>
                  <a:gd name="T10" fmla="*/ 485 w 527"/>
                  <a:gd name="T11" fmla="*/ 153 h 1019"/>
                  <a:gd name="T12" fmla="*/ 493 w 527"/>
                  <a:gd name="T13" fmla="*/ 185 h 1019"/>
                  <a:gd name="T14" fmla="*/ 458 w 527"/>
                  <a:gd name="T15" fmla="*/ 288 h 1019"/>
                  <a:gd name="T16" fmla="*/ 428 w 527"/>
                  <a:gd name="T17" fmla="*/ 285 h 1019"/>
                  <a:gd name="T18" fmla="*/ 311 w 527"/>
                  <a:gd name="T19" fmla="*/ 253 h 1019"/>
                  <a:gd name="T20" fmla="*/ 228 w 527"/>
                  <a:gd name="T21" fmla="*/ 262 h 1019"/>
                  <a:gd name="T22" fmla="*/ 189 w 527"/>
                  <a:gd name="T23" fmla="*/ 302 h 1019"/>
                  <a:gd name="T24" fmla="*/ 198 w 527"/>
                  <a:gd name="T25" fmla="*/ 353 h 1019"/>
                  <a:gd name="T26" fmla="*/ 256 w 527"/>
                  <a:gd name="T27" fmla="*/ 396 h 1019"/>
                  <a:gd name="T28" fmla="*/ 364 w 527"/>
                  <a:gd name="T29" fmla="*/ 442 h 1019"/>
                  <a:gd name="T30" fmla="*/ 466 w 527"/>
                  <a:gd name="T31" fmla="*/ 510 h 1019"/>
                  <a:gd name="T32" fmla="*/ 519 w 527"/>
                  <a:gd name="T33" fmla="*/ 602 h 1019"/>
                  <a:gd name="T34" fmla="*/ 524 w 527"/>
                  <a:gd name="T35" fmla="*/ 704 h 1019"/>
                  <a:gd name="T36" fmla="*/ 477 w 527"/>
                  <a:gd name="T37" fmla="*/ 803 h 1019"/>
                  <a:gd name="T38" fmla="*/ 389 w 527"/>
                  <a:gd name="T39" fmla="*/ 870 h 1019"/>
                  <a:gd name="T40" fmla="*/ 330 w 527"/>
                  <a:gd name="T41" fmla="*/ 896 h 1019"/>
                  <a:gd name="T42" fmla="*/ 324 w 527"/>
                  <a:gd name="T43" fmla="*/ 955 h 1019"/>
                  <a:gd name="T44" fmla="*/ 315 w 527"/>
                  <a:gd name="T45" fmla="*/ 1010 h 1019"/>
                  <a:gd name="T46" fmla="*/ 259 w 527"/>
                  <a:gd name="T47" fmla="*/ 1019 h 1019"/>
                  <a:gd name="T48" fmla="*/ 200 w 527"/>
                  <a:gd name="T49" fmla="*/ 1010 h 1019"/>
                  <a:gd name="T50" fmla="*/ 191 w 527"/>
                  <a:gd name="T51" fmla="*/ 937 h 1019"/>
                  <a:gd name="T52" fmla="*/ 182 w 527"/>
                  <a:gd name="T53" fmla="*/ 903 h 1019"/>
                  <a:gd name="T54" fmla="*/ 113 w 527"/>
                  <a:gd name="T55" fmla="*/ 887 h 1019"/>
                  <a:gd name="T56" fmla="*/ 13 w 527"/>
                  <a:gd name="T57" fmla="*/ 850 h 1019"/>
                  <a:gd name="T58" fmla="*/ 0 w 527"/>
                  <a:gd name="T59" fmla="*/ 821 h 1019"/>
                  <a:gd name="T60" fmla="*/ 24 w 527"/>
                  <a:gd name="T61" fmla="*/ 731 h 1019"/>
                  <a:gd name="T62" fmla="*/ 43 w 527"/>
                  <a:gd name="T63" fmla="*/ 706 h 1019"/>
                  <a:gd name="T64" fmla="*/ 111 w 527"/>
                  <a:gd name="T65" fmla="*/ 733 h 1019"/>
                  <a:gd name="T66" fmla="*/ 238 w 527"/>
                  <a:gd name="T67" fmla="*/ 756 h 1019"/>
                  <a:gd name="T68" fmla="*/ 317 w 527"/>
                  <a:gd name="T69" fmla="*/ 733 h 1019"/>
                  <a:gd name="T70" fmla="*/ 346 w 527"/>
                  <a:gd name="T71" fmla="*/ 686 h 1019"/>
                  <a:gd name="T72" fmla="*/ 331 w 527"/>
                  <a:gd name="T73" fmla="*/ 633 h 1019"/>
                  <a:gd name="T74" fmla="*/ 263 w 527"/>
                  <a:gd name="T75" fmla="*/ 587 h 1019"/>
                  <a:gd name="T76" fmla="*/ 156 w 527"/>
                  <a:gd name="T77" fmla="*/ 541 h 1019"/>
                  <a:gd name="T78" fmla="*/ 71 w 527"/>
                  <a:gd name="T79" fmla="*/ 486 h 1019"/>
                  <a:gd name="T80" fmla="*/ 21 w 527"/>
                  <a:gd name="T81" fmla="*/ 418 h 1019"/>
                  <a:gd name="T82" fmla="*/ 6 w 527"/>
                  <a:gd name="T83" fmla="*/ 328 h 1019"/>
                  <a:gd name="T84" fmla="*/ 33 w 527"/>
                  <a:gd name="T85" fmla="*/ 230 h 1019"/>
                  <a:gd name="T86" fmla="*/ 99 w 527"/>
                  <a:gd name="T87" fmla="*/ 160 h 1019"/>
                  <a:gd name="T88" fmla="*/ 178 w 527"/>
                  <a:gd name="T89" fmla="*/ 124 h 1019"/>
                  <a:gd name="T90" fmla="*/ 200 w 527"/>
                  <a:gd name="T91" fmla="*/ 105 h 1019"/>
                  <a:gd name="T92" fmla="*/ 201 w 527"/>
                  <a:gd name="T93" fmla="*/ 37 h 1019"/>
                  <a:gd name="T94" fmla="*/ 211 w 527"/>
                  <a:gd name="T95" fmla="*/ 3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7" h="1019">
                    <a:moveTo>
                      <a:pt x="236" y="0"/>
                    </a:moveTo>
                    <a:lnTo>
                      <a:pt x="265" y="0"/>
                    </a:lnTo>
                    <a:lnTo>
                      <a:pt x="288" y="0"/>
                    </a:lnTo>
                    <a:lnTo>
                      <a:pt x="305" y="1"/>
                    </a:lnTo>
                    <a:lnTo>
                      <a:pt x="316" y="5"/>
                    </a:lnTo>
                    <a:lnTo>
                      <a:pt x="324" y="12"/>
                    </a:lnTo>
                    <a:lnTo>
                      <a:pt x="327" y="23"/>
                    </a:lnTo>
                    <a:lnTo>
                      <a:pt x="328" y="40"/>
                    </a:lnTo>
                    <a:lnTo>
                      <a:pt x="328" y="63"/>
                    </a:lnTo>
                    <a:lnTo>
                      <a:pt x="330" y="82"/>
                    </a:lnTo>
                    <a:lnTo>
                      <a:pt x="331" y="95"/>
                    </a:lnTo>
                    <a:lnTo>
                      <a:pt x="335" y="104"/>
                    </a:lnTo>
                    <a:lnTo>
                      <a:pt x="343" y="109"/>
                    </a:lnTo>
                    <a:lnTo>
                      <a:pt x="355" y="113"/>
                    </a:lnTo>
                    <a:lnTo>
                      <a:pt x="374" y="116"/>
                    </a:lnTo>
                    <a:lnTo>
                      <a:pt x="425" y="127"/>
                    </a:lnTo>
                    <a:lnTo>
                      <a:pt x="474" y="146"/>
                    </a:lnTo>
                    <a:lnTo>
                      <a:pt x="485" y="153"/>
                    </a:lnTo>
                    <a:lnTo>
                      <a:pt x="493" y="162"/>
                    </a:lnTo>
                    <a:lnTo>
                      <a:pt x="495" y="171"/>
                    </a:lnTo>
                    <a:lnTo>
                      <a:pt x="493" y="185"/>
                    </a:lnTo>
                    <a:lnTo>
                      <a:pt x="470" y="268"/>
                    </a:lnTo>
                    <a:lnTo>
                      <a:pt x="463" y="280"/>
                    </a:lnTo>
                    <a:lnTo>
                      <a:pt x="458" y="288"/>
                    </a:lnTo>
                    <a:lnTo>
                      <a:pt x="450" y="291"/>
                    </a:lnTo>
                    <a:lnTo>
                      <a:pt x="440" y="290"/>
                    </a:lnTo>
                    <a:lnTo>
                      <a:pt x="428" y="285"/>
                    </a:lnTo>
                    <a:lnTo>
                      <a:pt x="390" y="269"/>
                    </a:lnTo>
                    <a:lnTo>
                      <a:pt x="351" y="258"/>
                    </a:lnTo>
                    <a:lnTo>
                      <a:pt x="311" y="253"/>
                    </a:lnTo>
                    <a:lnTo>
                      <a:pt x="270" y="253"/>
                    </a:lnTo>
                    <a:lnTo>
                      <a:pt x="248" y="256"/>
                    </a:lnTo>
                    <a:lnTo>
                      <a:pt x="228" y="262"/>
                    </a:lnTo>
                    <a:lnTo>
                      <a:pt x="209" y="273"/>
                    </a:lnTo>
                    <a:lnTo>
                      <a:pt x="196" y="287"/>
                    </a:lnTo>
                    <a:lnTo>
                      <a:pt x="189" y="302"/>
                    </a:lnTo>
                    <a:lnTo>
                      <a:pt x="186" y="320"/>
                    </a:lnTo>
                    <a:lnTo>
                      <a:pt x="189" y="337"/>
                    </a:lnTo>
                    <a:lnTo>
                      <a:pt x="198" y="353"/>
                    </a:lnTo>
                    <a:lnTo>
                      <a:pt x="212" y="367"/>
                    </a:lnTo>
                    <a:lnTo>
                      <a:pt x="234" y="383"/>
                    </a:lnTo>
                    <a:lnTo>
                      <a:pt x="256" y="396"/>
                    </a:lnTo>
                    <a:lnTo>
                      <a:pt x="281" y="407"/>
                    </a:lnTo>
                    <a:lnTo>
                      <a:pt x="322" y="424"/>
                    </a:lnTo>
                    <a:lnTo>
                      <a:pt x="364" y="442"/>
                    </a:lnTo>
                    <a:lnTo>
                      <a:pt x="405" y="463"/>
                    </a:lnTo>
                    <a:lnTo>
                      <a:pt x="438" y="484"/>
                    </a:lnTo>
                    <a:lnTo>
                      <a:pt x="466" y="510"/>
                    </a:lnTo>
                    <a:lnTo>
                      <a:pt x="488" y="538"/>
                    </a:lnTo>
                    <a:lnTo>
                      <a:pt x="506" y="568"/>
                    </a:lnTo>
                    <a:lnTo>
                      <a:pt x="519" y="602"/>
                    </a:lnTo>
                    <a:lnTo>
                      <a:pt x="526" y="635"/>
                    </a:lnTo>
                    <a:lnTo>
                      <a:pt x="527" y="670"/>
                    </a:lnTo>
                    <a:lnTo>
                      <a:pt x="524" y="704"/>
                    </a:lnTo>
                    <a:lnTo>
                      <a:pt x="514" y="739"/>
                    </a:lnTo>
                    <a:lnTo>
                      <a:pt x="499" y="772"/>
                    </a:lnTo>
                    <a:lnTo>
                      <a:pt x="477" y="803"/>
                    </a:lnTo>
                    <a:lnTo>
                      <a:pt x="451" y="829"/>
                    </a:lnTo>
                    <a:lnTo>
                      <a:pt x="422" y="853"/>
                    </a:lnTo>
                    <a:lnTo>
                      <a:pt x="389" y="870"/>
                    </a:lnTo>
                    <a:lnTo>
                      <a:pt x="353" y="882"/>
                    </a:lnTo>
                    <a:lnTo>
                      <a:pt x="340" y="888"/>
                    </a:lnTo>
                    <a:lnTo>
                      <a:pt x="330" y="896"/>
                    </a:lnTo>
                    <a:lnTo>
                      <a:pt x="325" y="907"/>
                    </a:lnTo>
                    <a:lnTo>
                      <a:pt x="322" y="923"/>
                    </a:lnTo>
                    <a:lnTo>
                      <a:pt x="324" y="955"/>
                    </a:lnTo>
                    <a:lnTo>
                      <a:pt x="322" y="988"/>
                    </a:lnTo>
                    <a:lnTo>
                      <a:pt x="321" y="1001"/>
                    </a:lnTo>
                    <a:lnTo>
                      <a:pt x="315" y="1010"/>
                    </a:lnTo>
                    <a:lnTo>
                      <a:pt x="306" y="1016"/>
                    </a:lnTo>
                    <a:lnTo>
                      <a:pt x="294" y="1018"/>
                    </a:lnTo>
                    <a:lnTo>
                      <a:pt x="259" y="1019"/>
                    </a:lnTo>
                    <a:lnTo>
                      <a:pt x="223" y="1018"/>
                    </a:lnTo>
                    <a:lnTo>
                      <a:pt x="209" y="1016"/>
                    </a:lnTo>
                    <a:lnTo>
                      <a:pt x="200" y="1010"/>
                    </a:lnTo>
                    <a:lnTo>
                      <a:pt x="194" y="1000"/>
                    </a:lnTo>
                    <a:lnTo>
                      <a:pt x="192" y="986"/>
                    </a:lnTo>
                    <a:lnTo>
                      <a:pt x="191" y="937"/>
                    </a:lnTo>
                    <a:lnTo>
                      <a:pt x="190" y="920"/>
                    </a:lnTo>
                    <a:lnTo>
                      <a:pt x="187" y="909"/>
                    </a:lnTo>
                    <a:lnTo>
                      <a:pt x="182" y="903"/>
                    </a:lnTo>
                    <a:lnTo>
                      <a:pt x="171" y="899"/>
                    </a:lnTo>
                    <a:lnTo>
                      <a:pt x="156" y="896"/>
                    </a:lnTo>
                    <a:lnTo>
                      <a:pt x="113" y="887"/>
                    </a:lnTo>
                    <a:lnTo>
                      <a:pt x="70" y="875"/>
                    </a:lnTo>
                    <a:lnTo>
                      <a:pt x="29" y="859"/>
                    </a:lnTo>
                    <a:lnTo>
                      <a:pt x="13" y="850"/>
                    </a:lnTo>
                    <a:lnTo>
                      <a:pt x="5" y="843"/>
                    </a:lnTo>
                    <a:lnTo>
                      <a:pt x="0" y="833"/>
                    </a:lnTo>
                    <a:lnTo>
                      <a:pt x="0" y="821"/>
                    </a:lnTo>
                    <a:lnTo>
                      <a:pt x="3" y="804"/>
                    </a:lnTo>
                    <a:lnTo>
                      <a:pt x="13" y="768"/>
                    </a:lnTo>
                    <a:lnTo>
                      <a:pt x="24" y="731"/>
                    </a:lnTo>
                    <a:lnTo>
                      <a:pt x="29" y="717"/>
                    </a:lnTo>
                    <a:lnTo>
                      <a:pt x="35" y="709"/>
                    </a:lnTo>
                    <a:lnTo>
                      <a:pt x="43" y="706"/>
                    </a:lnTo>
                    <a:lnTo>
                      <a:pt x="52" y="707"/>
                    </a:lnTo>
                    <a:lnTo>
                      <a:pt x="66" y="713"/>
                    </a:lnTo>
                    <a:lnTo>
                      <a:pt x="111" y="733"/>
                    </a:lnTo>
                    <a:lnTo>
                      <a:pt x="158" y="747"/>
                    </a:lnTo>
                    <a:lnTo>
                      <a:pt x="207" y="756"/>
                    </a:lnTo>
                    <a:lnTo>
                      <a:pt x="238" y="756"/>
                    </a:lnTo>
                    <a:lnTo>
                      <a:pt x="270" y="752"/>
                    </a:lnTo>
                    <a:lnTo>
                      <a:pt x="299" y="742"/>
                    </a:lnTo>
                    <a:lnTo>
                      <a:pt x="317" y="733"/>
                    </a:lnTo>
                    <a:lnTo>
                      <a:pt x="331" y="718"/>
                    </a:lnTo>
                    <a:lnTo>
                      <a:pt x="341" y="703"/>
                    </a:lnTo>
                    <a:lnTo>
                      <a:pt x="346" y="686"/>
                    </a:lnTo>
                    <a:lnTo>
                      <a:pt x="346" y="668"/>
                    </a:lnTo>
                    <a:lnTo>
                      <a:pt x="341" y="651"/>
                    </a:lnTo>
                    <a:lnTo>
                      <a:pt x="331" y="633"/>
                    </a:lnTo>
                    <a:lnTo>
                      <a:pt x="316" y="617"/>
                    </a:lnTo>
                    <a:lnTo>
                      <a:pt x="292" y="600"/>
                    </a:lnTo>
                    <a:lnTo>
                      <a:pt x="263" y="587"/>
                    </a:lnTo>
                    <a:lnTo>
                      <a:pt x="228" y="572"/>
                    </a:lnTo>
                    <a:lnTo>
                      <a:pt x="191" y="556"/>
                    </a:lnTo>
                    <a:lnTo>
                      <a:pt x="156" y="541"/>
                    </a:lnTo>
                    <a:lnTo>
                      <a:pt x="120" y="522"/>
                    </a:lnTo>
                    <a:lnTo>
                      <a:pt x="94" y="505"/>
                    </a:lnTo>
                    <a:lnTo>
                      <a:pt x="71" y="486"/>
                    </a:lnTo>
                    <a:lnTo>
                      <a:pt x="50" y="465"/>
                    </a:lnTo>
                    <a:lnTo>
                      <a:pt x="33" y="442"/>
                    </a:lnTo>
                    <a:lnTo>
                      <a:pt x="21" y="418"/>
                    </a:lnTo>
                    <a:lnTo>
                      <a:pt x="11" y="390"/>
                    </a:lnTo>
                    <a:lnTo>
                      <a:pt x="6" y="360"/>
                    </a:lnTo>
                    <a:lnTo>
                      <a:pt x="6" y="328"/>
                    </a:lnTo>
                    <a:lnTo>
                      <a:pt x="11" y="291"/>
                    </a:lnTo>
                    <a:lnTo>
                      <a:pt x="19" y="260"/>
                    </a:lnTo>
                    <a:lnTo>
                      <a:pt x="33" y="230"/>
                    </a:lnTo>
                    <a:lnTo>
                      <a:pt x="51" y="203"/>
                    </a:lnTo>
                    <a:lnTo>
                      <a:pt x="73" y="181"/>
                    </a:lnTo>
                    <a:lnTo>
                      <a:pt x="99" y="160"/>
                    </a:lnTo>
                    <a:lnTo>
                      <a:pt x="129" y="144"/>
                    </a:lnTo>
                    <a:lnTo>
                      <a:pt x="162" y="130"/>
                    </a:lnTo>
                    <a:lnTo>
                      <a:pt x="178" y="124"/>
                    </a:lnTo>
                    <a:lnTo>
                      <a:pt x="189" y="119"/>
                    </a:lnTo>
                    <a:lnTo>
                      <a:pt x="196" y="114"/>
                    </a:lnTo>
                    <a:lnTo>
                      <a:pt x="200" y="105"/>
                    </a:lnTo>
                    <a:lnTo>
                      <a:pt x="201" y="94"/>
                    </a:lnTo>
                    <a:lnTo>
                      <a:pt x="201" y="77"/>
                    </a:lnTo>
                    <a:lnTo>
                      <a:pt x="201" y="37"/>
                    </a:lnTo>
                    <a:lnTo>
                      <a:pt x="202" y="21"/>
                    </a:lnTo>
                    <a:lnTo>
                      <a:pt x="205" y="11"/>
                    </a:lnTo>
                    <a:lnTo>
                      <a:pt x="211" y="3"/>
                    </a:lnTo>
                    <a:lnTo>
                      <a:pt x="222" y="1"/>
                    </a:lnTo>
                    <a:lnTo>
                      <a:pt x="23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46" name="Freeform 781"/>
              <p:cNvSpPr/>
              <p:nvPr/>
            </p:nvSpPr>
            <p:spPr bwMode="auto">
              <a:xfrm>
                <a:off x="1617" y="2680"/>
                <a:ext cx="571" cy="760"/>
              </a:xfrm>
              <a:custGeom>
                <a:avLst/>
                <a:gdLst>
                  <a:gd name="T0" fmla="*/ 675 w 1143"/>
                  <a:gd name="T1" fmla="*/ 9 h 1520"/>
                  <a:gd name="T2" fmla="*/ 783 w 1143"/>
                  <a:gd name="T3" fmla="*/ 44 h 1520"/>
                  <a:gd name="T4" fmla="*/ 868 w 1143"/>
                  <a:gd name="T5" fmla="*/ 97 h 1520"/>
                  <a:gd name="T6" fmla="*/ 924 w 1143"/>
                  <a:gd name="T7" fmla="*/ 151 h 1520"/>
                  <a:gd name="T8" fmla="*/ 946 w 1143"/>
                  <a:gd name="T9" fmla="*/ 183 h 1520"/>
                  <a:gd name="T10" fmla="*/ 952 w 1143"/>
                  <a:gd name="T11" fmla="*/ 185 h 1520"/>
                  <a:gd name="T12" fmla="*/ 975 w 1143"/>
                  <a:gd name="T13" fmla="*/ 193 h 1520"/>
                  <a:gd name="T14" fmla="*/ 1011 w 1143"/>
                  <a:gd name="T15" fmla="*/ 211 h 1520"/>
                  <a:gd name="T16" fmla="*/ 1049 w 1143"/>
                  <a:gd name="T17" fmla="*/ 249 h 1520"/>
                  <a:gd name="T18" fmla="*/ 1084 w 1143"/>
                  <a:gd name="T19" fmla="*/ 313 h 1520"/>
                  <a:gd name="T20" fmla="*/ 1106 w 1143"/>
                  <a:gd name="T21" fmla="*/ 407 h 1520"/>
                  <a:gd name="T22" fmla="*/ 1109 w 1143"/>
                  <a:gd name="T23" fmla="*/ 539 h 1520"/>
                  <a:gd name="T24" fmla="*/ 1087 w 1143"/>
                  <a:gd name="T25" fmla="*/ 689 h 1520"/>
                  <a:gd name="T26" fmla="*/ 1097 w 1143"/>
                  <a:gd name="T27" fmla="*/ 726 h 1520"/>
                  <a:gd name="T28" fmla="*/ 1125 w 1143"/>
                  <a:gd name="T29" fmla="*/ 740 h 1520"/>
                  <a:gd name="T30" fmla="*/ 1141 w 1143"/>
                  <a:gd name="T31" fmla="*/ 780 h 1520"/>
                  <a:gd name="T32" fmla="*/ 1140 w 1143"/>
                  <a:gd name="T33" fmla="*/ 851 h 1520"/>
                  <a:gd name="T34" fmla="*/ 1110 w 1143"/>
                  <a:gd name="T35" fmla="*/ 965 h 1520"/>
                  <a:gd name="T36" fmla="*/ 1071 w 1143"/>
                  <a:gd name="T37" fmla="*/ 1050 h 1520"/>
                  <a:gd name="T38" fmla="*/ 1038 w 1143"/>
                  <a:gd name="T39" fmla="*/ 1085 h 1520"/>
                  <a:gd name="T40" fmla="*/ 1006 w 1143"/>
                  <a:gd name="T41" fmla="*/ 1173 h 1520"/>
                  <a:gd name="T42" fmla="*/ 938 w 1143"/>
                  <a:gd name="T43" fmla="*/ 1303 h 1520"/>
                  <a:gd name="T44" fmla="*/ 833 w 1143"/>
                  <a:gd name="T45" fmla="*/ 1419 h 1520"/>
                  <a:gd name="T46" fmla="*/ 694 w 1143"/>
                  <a:gd name="T47" fmla="*/ 1499 h 1520"/>
                  <a:gd name="T48" fmla="*/ 547 w 1143"/>
                  <a:gd name="T49" fmla="*/ 1520 h 1520"/>
                  <a:gd name="T50" fmla="*/ 404 w 1143"/>
                  <a:gd name="T51" fmla="*/ 1481 h 1520"/>
                  <a:gd name="T52" fmla="*/ 283 w 1143"/>
                  <a:gd name="T53" fmla="*/ 1397 h 1520"/>
                  <a:gd name="T54" fmla="*/ 194 w 1143"/>
                  <a:gd name="T55" fmla="*/ 1287 h 1520"/>
                  <a:gd name="T56" fmla="*/ 136 w 1143"/>
                  <a:gd name="T57" fmla="*/ 1166 h 1520"/>
                  <a:gd name="T58" fmla="*/ 107 w 1143"/>
                  <a:gd name="T59" fmla="*/ 1085 h 1520"/>
                  <a:gd name="T60" fmla="*/ 72 w 1143"/>
                  <a:gd name="T61" fmla="*/ 1052 h 1520"/>
                  <a:gd name="T62" fmla="*/ 34 w 1143"/>
                  <a:gd name="T63" fmla="*/ 966 h 1520"/>
                  <a:gd name="T64" fmla="*/ 4 w 1143"/>
                  <a:gd name="T65" fmla="*/ 852 h 1520"/>
                  <a:gd name="T66" fmla="*/ 2 w 1143"/>
                  <a:gd name="T67" fmla="*/ 780 h 1520"/>
                  <a:gd name="T68" fmla="*/ 18 w 1143"/>
                  <a:gd name="T69" fmla="*/ 742 h 1520"/>
                  <a:gd name="T70" fmla="*/ 47 w 1143"/>
                  <a:gd name="T71" fmla="*/ 727 h 1520"/>
                  <a:gd name="T72" fmla="*/ 56 w 1143"/>
                  <a:gd name="T73" fmla="*/ 690 h 1520"/>
                  <a:gd name="T74" fmla="*/ 36 w 1143"/>
                  <a:gd name="T75" fmla="*/ 536 h 1520"/>
                  <a:gd name="T76" fmla="*/ 61 w 1143"/>
                  <a:gd name="T77" fmla="*/ 376 h 1520"/>
                  <a:gd name="T78" fmla="*/ 126 w 1143"/>
                  <a:gd name="T79" fmla="*/ 255 h 1520"/>
                  <a:gd name="T80" fmla="*/ 221 w 1143"/>
                  <a:gd name="T81" fmla="*/ 150 h 1520"/>
                  <a:gd name="T82" fmla="*/ 345 w 1143"/>
                  <a:gd name="T83" fmla="*/ 61 h 1520"/>
                  <a:gd name="T84" fmla="*/ 462 w 1143"/>
                  <a:gd name="T85" fmla="*/ 12 h 1520"/>
                  <a:gd name="T86" fmla="*/ 586 w 1143"/>
                  <a:gd name="T87" fmla="*/ 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3" h="1520">
                    <a:moveTo>
                      <a:pt x="586" y="0"/>
                    </a:moveTo>
                    <a:lnTo>
                      <a:pt x="633" y="3"/>
                    </a:lnTo>
                    <a:lnTo>
                      <a:pt x="675" y="9"/>
                    </a:lnTo>
                    <a:lnTo>
                      <a:pt x="714" y="17"/>
                    </a:lnTo>
                    <a:lnTo>
                      <a:pt x="751" y="30"/>
                    </a:lnTo>
                    <a:lnTo>
                      <a:pt x="783" y="44"/>
                    </a:lnTo>
                    <a:lnTo>
                      <a:pt x="812" y="60"/>
                    </a:lnTo>
                    <a:lnTo>
                      <a:pt x="843" y="79"/>
                    </a:lnTo>
                    <a:lnTo>
                      <a:pt x="868" y="97"/>
                    </a:lnTo>
                    <a:lnTo>
                      <a:pt x="891" y="117"/>
                    </a:lnTo>
                    <a:lnTo>
                      <a:pt x="909" y="134"/>
                    </a:lnTo>
                    <a:lnTo>
                      <a:pt x="924" y="151"/>
                    </a:lnTo>
                    <a:lnTo>
                      <a:pt x="934" y="164"/>
                    </a:lnTo>
                    <a:lnTo>
                      <a:pt x="941" y="175"/>
                    </a:lnTo>
                    <a:lnTo>
                      <a:pt x="946" y="183"/>
                    </a:lnTo>
                    <a:lnTo>
                      <a:pt x="947" y="185"/>
                    </a:lnTo>
                    <a:lnTo>
                      <a:pt x="948" y="185"/>
                    </a:lnTo>
                    <a:lnTo>
                      <a:pt x="952" y="185"/>
                    </a:lnTo>
                    <a:lnTo>
                      <a:pt x="958" y="186"/>
                    </a:lnTo>
                    <a:lnTo>
                      <a:pt x="967" y="189"/>
                    </a:lnTo>
                    <a:lnTo>
                      <a:pt x="975" y="193"/>
                    </a:lnTo>
                    <a:lnTo>
                      <a:pt x="986" y="197"/>
                    </a:lnTo>
                    <a:lnTo>
                      <a:pt x="999" y="204"/>
                    </a:lnTo>
                    <a:lnTo>
                      <a:pt x="1011" y="211"/>
                    </a:lnTo>
                    <a:lnTo>
                      <a:pt x="1023" y="222"/>
                    </a:lnTo>
                    <a:lnTo>
                      <a:pt x="1037" y="234"/>
                    </a:lnTo>
                    <a:lnTo>
                      <a:pt x="1049" y="249"/>
                    </a:lnTo>
                    <a:lnTo>
                      <a:pt x="1062" y="267"/>
                    </a:lnTo>
                    <a:lnTo>
                      <a:pt x="1073" y="288"/>
                    </a:lnTo>
                    <a:lnTo>
                      <a:pt x="1084" y="313"/>
                    </a:lnTo>
                    <a:lnTo>
                      <a:pt x="1093" y="340"/>
                    </a:lnTo>
                    <a:lnTo>
                      <a:pt x="1100" y="371"/>
                    </a:lnTo>
                    <a:lnTo>
                      <a:pt x="1106" y="407"/>
                    </a:lnTo>
                    <a:lnTo>
                      <a:pt x="1110" y="447"/>
                    </a:lnTo>
                    <a:lnTo>
                      <a:pt x="1110" y="492"/>
                    </a:lnTo>
                    <a:lnTo>
                      <a:pt x="1109" y="539"/>
                    </a:lnTo>
                    <a:lnTo>
                      <a:pt x="1104" y="593"/>
                    </a:lnTo>
                    <a:lnTo>
                      <a:pt x="1095" y="652"/>
                    </a:lnTo>
                    <a:lnTo>
                      <a:pt x="1087" y="689"/>
                    </a:lnTo>
                    <a:lnTo>
                      <a:pt x="1076" y="724"/>
                    </a:lnTo>
                    <a:lnTo>
                      <a:pt x="1086" y="724"/>
                    </a:lnTo>
                    <a:lnTo>
                      <a:pt x="1097" y="726"/>
                    </a:lnTo>
                    <a:lnTo>
                      <a:pt x="1106" y="728"/>
                    </a:lnTo>
                    <a:lnTo>
                      <a:pt x="1116" y="733"/>
                    </a:lnTo>
                    <a:lnTo>
                      <a:pt x="1125" y="740"/>
                    </a:lnTo>
                    <a:lnTo>
                      <a:pt x="1131" y="750"/>
                    </a:lnTo>
                    <a:lnTo>
                      <a:pt x="1137" y="762"/>
                    </a:lnTo>
                    <a:lnTo>
                      <a:pt x="1141" y="780"/>
                    </a:lnTo>
                    <a:lnTo>
                      <a:pt x="1143" y="799"/>
                    </a:lnTo>
                    <a:lnTo>
                      <a:pt x="1142" y="823"/>
                    </a:lnTo>
                    <a:lnTo>
                      <a:pt x="1140" y="851"/>
                    </a:lnTo>
                    <a:lnTo>
                      <a:pt x="1133" y="884"/>
                    </a:lnTo>
                    <a:lnTo>
                      <a:pt x="1124" y="922"/>
                    </a:lnTo>
                    <a:lnTo>
                      <a:pt x="1110" y="965"/>
                    </a:lnTo>
                    <a:lnTo>
                      <a:pt x="1097" y="1000"/>
                    </a:lnTo>
                    <a:lnTo>
                      <a:pt x="1083" y="1030"/>
                    </a:lnTo>
                    <a:lnTo>
                      <a:pt x="1071" y="1050"/>
                    </a:lnTo>
                    <a:lnTo>
                      <a:pt x="1060" y="1068"/>
                    </a:lnTo>
                    <a:lnTo>
                      <a:pt x="1049" y="1077"/>
                    </a:lnTo>
                    <a:lnTo>
                      <a:pt x="1038" y="1085"/>
                    </a:lnTo>
                    <a:lnTo>
                      <a:pt x="1028" y="1087"/>
                    </a:lnTo>
                    <a:lnTo>
                      <a:pt x="1019" y="1129"/>
                    </a:lnTo>
                    <a:lnTo>
                      <a:pt x="1006" y="1173"/>
                    </a:lnTo>
                    <a:lnTo>
                      <a:pt x="987" y="1217"/>
                    </a:lnTo>
                    <a:lnTo>
                      <a:pt x="965" y="1260"/>
                    </a:lnTo>
                    <a:lnTo>
                      <a:pt x="938" y="1303"/>
                    </a:lnTo>
                    <a:lnTo>
                      <a:pt x="907" y="1345"/>
                    </a:lnTo>
                    <a:lnTo>
                      <a:pt x="872" y="1384"/>
                    </a:lnTo>
                    <a:lnTo>
                      <a:pt x="833" y="1419"/>
                    </a:lnTo>
                    <a:lnTo>
                      <a:pt x="790" y="1450"/>
                    </a:lnTo>
                    <a:lnTo>
                      <a:pt x="743" y="1477"/>
                    </a:lnTo>
                    <a:lnTo>
                      <a:pt x="694" y="1499"/>
                    </a:lnTo>
                    <a:lnTo>
                      <a:pt x="646" y="1513"/>
                    </a:lnTo>
                    <a:lnTo>
                      <a:pt x="597" y="1520"/>
                    </a:lnTo>
                    <a:lnTo>
                      <a:pt x="547" y="1520"/>
                    </a:lnTo>
                    <a:lnTo>
                      <a:pt x="498" y="1514"/>
                    </a:lnTo>
                    <a:lnTo>
                      <a:pt x="450" y="1500"/>
                    </a:lnTo>
                    <a:lnTo>
                      <a:pt x="404" y="1481"/>
                    </a:lnTo>
                    <a:lnTo>
                      <a:pt x="359" y="1456"/>
                    </a:lnTo>
                    <a:lnTo>
                      <a:pt x="320" y="1428"/>
                    </a:lnTo>
                    <a:lnTo>
                      <a:pt x="283" y="1397"/>
                    </a:lnTo>
                    <a:lnTo>
                      <a:pt x="249" y="1362"/>
                    </a:lnTo>
                    <a:lnTo>
                      <a:pt x="220" y="1325"/>
                    </a:lnTo>
                    <a:lnTo>
                      <a:pt x="194" y="1287"/>
                    </a:lnTo>
                    <a:lnTo>
                      <a:pt x="171" y="1247"/>
                    </a:lnTo>
                    <a:lnTo>
                      <a:pt x="152" y="1206"/>
                    </a:lnTo>
                    <a:lnTo>
                      <a:pt x="136" y="1166"/>
                    </a:lnTo>
                    <a:lnTo>
                      <a:pt x="125" y="1126"/>
                    </a:lnTo>
                    <a:lnTo>
                      <a:pt x="117" y="1087"/>
                    </a:lnTo>
                    <a:lnTo>
                      <a:pt x="107" y="1085"/>
                    </a:lnTo>
                    <a:lnTo>
                      <a:pt x="96" y="1079"/>
                    </a:lnTo>
                    <a:lnTo>
                      <a:pt x="85" y="1068"/>
                    </a:lnTo>
                    <a:lnTo>
                      <a:pt x="72" y="1052"/>
                    </a:lnTo>
                    <a:lnTo>
                      <a:pt x="60" y="1030"/>
                    </a:lnTo>
                    <a:lnTo>
                      <a:pt x="48" y="1001"/>
                    </a:lnTo>
                    <a:lnTo>
                      <a:pt x="34" y="966"/>
                    </a:lnTo>
                    <a:lnTo>
                      <a:pt x="21" y="922"/>
                    </a:lnTo>
                    <a:lnTo>
                      <a:pt x="11" y="885"/>
                    </a:lnTo>
                    <a:lnTo>
                      <a:pt x="4" y="852"/>
                    </a:lnTo>
                    <a:lnTo>
                      <a:pt x="1" y="824"/>
                    </a:lnTo>
                    <a:lnTo>
                      <a:pt x="0" y="799"/>
                    </a:lnTo>
                    <a:lnTo>
                      <a:pt x="2" y="780"/>
                    </a:lnTo>
                    <a:lnTo>
                      <a:pt x="6" y="764"/>
                    </a:lnTo>
                    <a:lnTo>
                      <a:pt x="12" y="751"/>
                    </a:lnTo>
                    <a:lnTo>
                      <a:pt x="18" y="742"/>
                    </a:lnTo>
                    <a:lnTo>
                      <a:pt x="27" y="734"/>
                    </a:lnTo>
                    <a:lnTo>
                      <a:pt x="37" y="729"/>
                    </a:lnTo>
                    <a:lnTo>
                      <a:pt x="47" y="727"/>
                    </a:lnTo>
                    <a:lnTo>
                      <a:pt x="58" y="726"/>
                    </a:lnTo>
                    <a:lnTo>
                      <a:pt x="67" y="726"/>
                    </a:lnTo>
                    <a:lnTo>
                      <a:pt x="56" y="690"/>
                    </a:lnTo>
                    <a:lnTo>
                      <a:pt x="49" y="653"/>
                    </a:lnTo>
                    <a:lnTo>
                      <a:pt x="39" y="593"/>
                    </a:lnTo>
                    <a:lnTo>
                      <a:pt x="36" y="536"/>
                    </a:lnTo>
                    <a:lnTo>
                      <a:pt x="38" y="479"/>
                    </a:lnTo>
                    <a:lnTo>
                      <a:pt x="48" y="424"/>
                    </a:lnTo>
                    <a:lnTo>
                      <a:pt x="61" y="376"/>
                    </a:lnTo>
                    <a:lnTo>
                      <a:pt x="80" y="333"/>
                    </a:lnTo>
                    <a:lnTo>
                      <a:pt x="102" y="292"/>
                    </a:lnTo>
                    <a:lnTo>
                      <a:pt x="126" y="255"/>
                    </a:lnTo>
                    <a:lnTo>
                      <a:pt x="153" y="220"/>
                    </a:lnTo>
                    <a:lnTo>
                      <a:pt x="183" y="188"/>
                    </a:lnTo>
                    <a:lnTo>
                      <a:pt x="221" y="150"/>
                    </a:lnTo>
                    <a:lnTo>
                      <a:pt x="263" y="115"/>
                    </a:lnTo>
                    <a:lnTo>
                      <a:pt x="307" y="85"/>
                    </a:lnTo>
                    <a:lnTo>
                      <a:pt x="345" y="61"/>
                    </a:lnTo>
                    <a:lnTo>
                      <a:pt x="384" y="41"/>
                    </a:lnTo>
                    <a:lnTo>
                      <a:pt x="427" y="23"/>
                    </a:lnTo>
                    <a:lnTo>
                      <a:pt x="462" y="12"/>
                    </a:lnTo>
                    <a:lnTo>
                      <a:pt x="499" y="6"/>
                    </a:lnTo>
                    <a:lnTo>
                      <a:pt x="537" y="3"/>
                    </a:lnTo>
                    <a:lnTo>
                      <a:pt x="586"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47" name="Freeform 782"/>
              <p:cNvSpPr/>
              <p:nvPr/>
            </p:nvSpPr>
            <p:spPr bwMode="auto">
              <a:xfrm>
                <a:off x="931" y="2880"/>
                <a:ext cx="483" cy="643"/>
              </a:xfrm>
              <a:custGeom>
                <a:avLst/>
                <a:gdLst>
                  <a:gd name="T0" fmla="*/ 535 w 965"/>
                  <a:gd name="T1" fmla="*/ 2 h 1286"/>
                  <a:gd name="T2" fmla="*/ 605 w 965"/>
                  <a:gd name="T3" fmla="*/ 16 h 1286"/>
                  <a:gd name="T4" fmla="*/ 662 w 965"/>
                  <a:gd name="T5" fmla="*/ 38 h 1286"/>
                  <a:gd name="T6" fmla="*/ 716 w 965"/>
                  <a:gd name="T7" fmla="*/ 69 h 1286"/>
                  <a:gd name="T8" fmla="*/ 759 w 965"/>
                  <a:gd name="T9" fmla="*/ 104 h 1286"/>
                  <a:gd name="T10" fmla="*/ 786 w 965"/>
                  <a:gd name="T11" fmla="*/ 135 h 1286"/>
                  <a:gd name="T12" fmla="*/ 800 w 965"/>
                  <a:gd name="T13" fmla="*/ 153 h 1286"/>
                  <a:gd name="T14" fmla="*/ 802 w 965"/>
                  <a:gd name="T15" fmla="*/ 157 h 1286"/>
                  <a:gd name="T16" fmla="*/ 812 w 965"/>
                  <a:gd name="T17" fmla="*/ 158 h 1286"/>
                  <a:gd name="T18" fmla="*/ 829 w 965"/>
                  <a:gd name="T19" fmla="*/ 164 h 1286"/>
                  <a:gd name="T20" fmla="*/ 851 w 965"/>
                  <a:gd name="T21" fmla="*/ 176 h 1286"/>
                  <a:gd name="T22" fmla="*/ 876 w 965"/>
                  <a:gd name="T23" fmla="*/ 197 h 1286"/>
                  <a:gd name="T24" fmla="*/ 899 w 965"/>
                  <a:gd name="T25" fmla="*/ 228 h 1286"/>
                  <a:gd name="T26" fmla="*/ 919 w 965"/>
                  <a:gd name="T27" fmla="*/ 272 h 1286"/>
                  <a:gd name="T28" fmla="*/ 933 w 965"/>
                  <a:gd name="T29" fmla="*/ 330 h 1286"/>
                  <a:gd name="T30" fmla="*/ 938 w 965"/>
                  <a:gd name="T31" fmla="*/ 404 h 1286"/>
                  <a:gd name="T32" fmla="*/ 933 w 965"/>
                  <a:gd name="T33" fmla="*/ 499 h 1286"/>
                  <a:gd name="T34" fmla="*/ 919 w 965"/>
                  <a:gd name="T35" fmla="*/ 583 h 1286"/>
                  <a:gd name="T36" fmla="*/ 919 w 965"/>
                  <a:gd name="T37" fmla="*/ 613 h 1286"/>
                  <a:gd name="T38" fmla="*/ 937 w 965"/>
                  <a:gd name="T39" fmla="*/ 616 h 1286"/>
                  <a:gd name="T40" fmla="*/ 952 w 965"/>
                  <a:gd name="T41" fmla="*/ 630 h 1286"/>
                  <a:gd name="T42" fmla="*/ 963 w 965"/>
                  <a:gd name="T43" fmla="*/ 653 h 1286"/>
                  <a:gd name="T44" fmla="*/ 965 w 965"/>
                  <a:gd name="T45" fmla="*/ 691 h 1286"/>
                  <a:gd name="T46" fmla="*/ 958 w 965"/>
                  <a:gd name="T47" fmla="*/ 745 h 1286"/>
                  <a:gd name="T48" fmla="*/ 936 w 965"/>
                  <a:gd name="T49" fmla="*/ 821 h 1286"/>
                  <a:gd name="T50" fmla="*/ 911 w 965"/>
                  <a:gd name="T51" fmla="*/ 880 h 1286"/>
                  <a:gd name="T52" fmla="*/ 888 w 965"/>
                  <a:gd name="T53" fmla="*/ 911 h 1286"/>
                  <a:gd name="T54" fmla="*/ 868 w 965"/>
                  <a:gd name="T55" fmla="*/ 919 h 1286"/>
                  <a:gd name="T56" fmla="*/ 846 w 965"/>
                  <a:gd name="T57" fmla="*/ 1000 h 1286"/>
                  <a:gd name="T58" fmla="*/ 806 w 965"/>
                  <a:gd name="T59" fmla="*/ 1081 h 1286"/>
                  <a:gd name="T60" fmla="*/ 748 w 965"/>
                  <a:gd name="T61" fmla="*/ 1158 h 1286"/>
                  <a:gd name="T62" fmla="*/ 674 w 965"/>
                  <a:gd name="T63" fmla="*/ 1223 h 1286"/>
                  <a:gd name="T64" fmla="*/ 585 w 965"/>
                  <a:gd name="T65" fmla="*/ 1268 h 1286"/>
                  <a:gd name="T66" fmla="*/ 503 w 965"/>
                  <a:gd name="T67" fmla="*/ 1286 h 1286"/>
                  <a:gd name="T68" fmla="*/ 419 w 965"/>
                  <a:gd name="T69" fmla="*/ 1279 h 1286"/>
                  <a:gd name="T70" fmla="*/ 335 w 965"/>
                  <a:gd name="T71" fmla="*/ 1251 h 1286"/>
                  <a:gd name="T72" fmla="*/ 259 w 965"/>
                  <a:gd name="T73" fmla="*/ 1201 h 1286"/>
                  <a:gd name="T74" fmla="*/ 196 w 965"/>
                  <a:gd name="T75" fmla="*/ 1139 h 1286"/>
                  <a:gd name="T76" fmla="*/ 148 w 965"/>
                  <a:gd name="T77" fmla="*/ 1067 h 1286"/>
                  <a:gd name="T78" fmla="*/ 115 w 965"/>
                  <a:gd name="T79" fmla="*/ 993 h 1286"/>
                  <a:gd name="T80" fmla="*/ 96 w 965"/>
                  <a:gd name="T81" fmla="*/ 919 h 1286"/>
                  <a:gd name="T82" fmla="*/ 76 w 965"/>
                  <a:gd name="T83" fmla="*/ 909 h 1286"/>
                  <a:gd name="T84" fmla="*/ 53 w 965"/>
                  <a:gd name="T85" fmla="*/ 879 h 1286"/>
                  <a:gd name="T86" fmla="*/ 29 w 965"/>
                  <a:gd name="T87" fmla="*/ 821 h 1286"/>
                  <a:gd name="T88" fmla="*/ 8 w 965"/>
                  <a:gd name="T89" fmla="*/ 745 h 1286"/>
                  <a:gd name="T90" fmla="*/ 0 w 965"/>
                  <a:gd name="T91" fmla="*/ 691 h 1286"/>
                  <a:gd name="T92" fmla="*/ 2 w 965"/>
                  <a:gd name="T93" fmla="*/ 653 h 1286"/>
                  <a:gd name="T94" fmla="*/ 13 w 965"/>
                  <a:gd name="T95" fmla="*/ 630 h 1286"/>
                  <a:gd name="T96" fmla="*/ 29 w 965"/>
                  <a:gd name="T97" fmla="*/ 618 h 1286"/>
                  <a:gd name="T98" fmla="*/ 48 w 965"/>
                  <a:gd name="T99" fmla="*/ 613 h 1286"/>
                  <a:gd name="T100" fmla="*/ 46 w 965"/>
                  <a:gd name="T101" fmla="*/ 583 h 1286"/>
                  <a:gd name="T102" fmla="*/ 32 w 965"/>
                  <a:gd name="T103" fmla="*/ 502 h 1286"/>
                  <a:gd name="T104" fmla="*/ 30 w 965"/>
                  <a:gd name="T105" fmla="*/ 404 h 1286"/>
                  <a:gd name="T106" fmla="*/ 51 w 965"/>
                  <a:gd name="T107" fmla="*/ 319 h 1286"/>
                  <a:gd name="T108" fmla="*/ 84 w 965"/>
                  <a:gd name="T109" fmla="*/ 246 h 1286"/>
                  <a:gd name="T110" fmla="*/ 129 w 965"/>
                  <a:gd name="T111" fmla="*/ 185 h 1286"/>
                  <a:gd name="T112" fmla="*/ 186 w 965"/>
                  <a:gd name="T113" fmla="*/ 126 h 1286"/>
                  <a:gd name="T114" fmla="*/ 259 w 965"/>
                  <a:gd name="T115" fmla="*/ 72 h 1286"/>
                  <a:gd name="T116" fmla="*/ 325 w 965"/>
                  <a:gd name="T117" fmla="*/ 34 h 1286"/>
                  <a:gd name="T118" fmla="*/ 390 w 965"/>
                  <a:gd name="T119" fmla="*/ 11 h 1286"/>
                  <a:gd name="T120" fmla="*/ 454 w 965"/>
                  <a:gd name="T121" fmla="*/ 2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5" h="1286">
                    <a:moveTo>
                      <a:pt x="495" y="0"/>
                    </a:moveTo>
                    <a:lnTo>
                      <a:pt x="535" y="2"/>
                    </a:lnTo>
                    <a:lnTo>
                      <a:pt x="571" y="7"/>
                    </a:lnTo>
                    <a:lnTo>
                      <a:pt x="605" y="16"/>
                    </a:lnTo>
                    <a:lnTo>
                      <a:pt x="634" y="26"/>
                    </a:lnTo>
                    <a:lnTo>
                      <a:pt x="662" y="38"/>
                    </a:lnTo>
                    <a:lnTo>
                      <a:pt x="687" y="51"/>
                    </a:lnTo>
                    <a:lnTo>
                      <a:pt x="716" y="69"/>
                    </a:lnTo>
                    <a:lnTo>
                      <a:pt x="740" y="87"/>
                    </a:lnTo>
                    <a:lnTo>
                      <a:pt x="759" y="104"/>
                    </a:lnTo>
                    <a:lnTo>
                      <a:pt x="775" y="121"/>
                    </a:lnTo>
                    <a:lnTo>
                      <a:pt x="786" y="135"/>
                    </a:lnTo>
                    <a:lnTo>
                      <a:pt x="795" y="146"/>
                    </a:lnTo>
                    <a:lnTo>
                      <a:pt x="800" y="153"/>
                    </a:lnTo>
                    <a:lnTo>
                      <a:pt x="801" y="157"/>
                    </a:lnTo>
                    <a:lnTo>
                      <a:pt x="802" y="157"/>
                    </a:lnTo>
                    <a:lnTo>
                      <a:pt x="806" y="157"/>
                    </a:lnTo>
                    <a:lnTo>
                      <a:pt x="812" y="158"/>
                    </a:lnTo>
                    <a:lnTo>
                      <a:pt x="820" y="160"/>
                    </a:lnTo>
                    <a:lnTo>
                      <a:pt x="829" y="164"/>
                    </a:lnTo>
                    <a:lnTo>
                      <a:pt x="840" y="170"/>
                    </a:lnTo>
                    <a:lnTo>
                      <a:pt x="851" y="176"/>
                    </a:lnTo>
                    <a:lnTo>
                      <a:pt x="863" y="186"/>
                    </a:lnTo>
                    <a:lnTo>
                      <a:pt x="876" y="197"/>
                    </a:lnTo>
                    <a:lnTo>
                      <a:pt x="887" y="211"/>
                    </a:lnTo>
                    <a:lnTo>
                      <a:pt x="899" y="228"/>
                    </a:lnTo>
                    <a:lnTo>
                      <a:pt x="909" y="249"/>
                    </a:lnTo>
                    <a:lnTo>
                      <a:pt x="919" y="272"/>
                    </a:lnTo>
                    <a:lnTo>
                      <a:pt x="927" y="299"/>
                    </a:lnTo>
                    <a:lnTo>
                      <a:pt x="933" y="330"/>
                    </a:lnTo>
                    <a:lnTo>
                      <a:pt x="937" y="365"/>
                    </a:lnTo>
                    <a:lnTo>
                      <a:pt x="938" y="404"/>
                    </a:lnTo>
                    <a:lnTo>
                      <a:pt x="937" y="448"/>
                    </a:lnTo>
                    <a:lnTo>
                      <a:pt x="933" y="499"/>
                    </a:lnTo>
                    <a:lnTo>
                      <a:pt x="926" y="553"/>
                    </a:lnTo>
                    <a:lnTo>
                      <a:pt x="919" y="583"/>
                    </a:lnTo>
                    <a:lnTo>
                      <a:pt x="909" y="614"/>
                    </a:lnTo>
                    <a:lnTo>
                      <a:pt x="919" y="613"/>
                    </a:lnTo>
                    <a:lnTo>
                      <a:pt x="927" y="614"/>
                    </a:lnTo>
                    <a:lnTo>
                      <a:pt x="937" y="616"/>
                    </a:lnTo>
                    <a:lnTo>
                      <a:pt x="946" y="621"/>
                    </a:lnTo>
                    <a:lnTo>
                      <a:pt x="952" y="630"/>
                    </a:lnTo>
                    <a:lnTo>
                      <a:pt x="958" y="640"/>
                    </a:lnTo>
                    <a:lnTo>
                      <a:pt x="963" y="653"/>
                    </a:lnTo>
                    <a:lnTo>
                      <a:pt x="965" y="670"/>
                    </a:lnTo>
                    <a:lnTo>
                      <a:pt x="965" y="691"/>
                    </a:lnTo>
                    <a:lnTo>
                      <a:pt x="963" y="716"/>
                    </a:lnTo>
                    <a:lnTo>
                      <a:pt x="958" y="745"/>
                    </a:lnTo>
                    <a:lnTo>
                      <a:pt x="949" y="779"/>
                    </a:lnTo>
                    <a:lnTo>
                      <a:pt x="936" y="821"/>
                    </a:lnTo>
                    <a:lnTo>
                      <a:pt x="924" y="854"/>
                    </a:lnTo>
                    <a:lnTo>
                      <a:pt x="911" y="880"/>
                    </a:lnTo>
                    <a:lnTo>
                      <a:pt x="899" y="898"/>
                    </a:lnTo>
                    <a:lnTo>
                      <a:pt x="888" y="911"/>
                    </a:lnTo>
                    <a:lnTo>
                      <a:pt x="878" y="917"/>
                    </a:lnTo>
                    <a:lnTo>
                      <a:pt x="868" y="919"/>
                    </a:lnTo>
                    <a:lnTo>
                      <a:pt x="860" y="960"/>
                    </a:lnTo>
                    <a:lnTo>
                      <a:pt x="846" y="1000"/>
                    </a:lnTo>
                    <a:lnTo>
                      <a:pt x="829" y="1040"/>
                    </a:lnTo>
                    <a:lnTo>
                      <a:pt x="806" y="1081"/>
                    </a:lnTo>
                    <a:lnTo>
                      <a:pt x="779" y="1120"/>
                    </a:lnTo>
                    <a:lnTo>
                      <a:pt x="748" y="1158"/>
                    </a:lnTo>
                    <a:lnTo>
                      <a:pt x="713" y="1192"/>
                    </a:lnTo>
                    <a:lnTo>
                      <a:pt x="674" y="1223"/>
                    </a:lnTo>
                    <a:lnTo>
                      <a:pt x="632" y="1249"/>
                    </a:lnTo>
                    <a:lnTo>
                      <a:pt x="585" y="1268"/>
                    </a:lnTo>
                    <a:lnTo>
                      <a:pt x="544" y="1279"/>
                    </a:lnTo>
                    <a:lnTo>
                      <a:pt x="503" y="1286"/>
                    </a:lnTo>
                    <a:lnTo>
                      <a:pt x="461" y="1286"/>
                    </a:lnTo>
                    <a:lnTo>
                      <a:pt x="419" y="1279"/>
                    </a:lnTo>
                    <a:lnTo>
                      <a:pt x="378" y="1268"/>
                    </a:lnTo>
                    <a:lnTo>
                      <a:pt x="335" y="1251"/>
                    </a:lnTo>
                    <a:lnTo>
                      <a:pt x="295" y="1228"/>
                    </a:lnTo>
                    <a:lnTo>
                      <a:pt x="259" y="1201"/>
                    </a:lnTo>
                    <a:lnTo>
                      <a:pt x="226" y="1172"/>
                    </a:lnTo>
                    <a:lnTo>
                      <a:pt x="196" y="1139"/>
                    </a:lnTo>
                    <a:lnTo>
                      <a:pt x="170" y="1103"/>
                    </a:lnTo>
                    <a:lnTo>
                      <a:pt x="148" y="1067"/>
                    </a:lnTo>
                    <a:lnTo>
                      <a:pt x="130" y="1029"/>
                    </a:lnTo>
                    <a:lnTo>
                      <a:pt x="115" y="993"/>
                    </a:lnTo>
                    <a:lnTo>
                      <a:pt x="103" y="956"/>
                    </a:lnTo>
                    <a:lnTo>
                      <a:pt x="96" y="919"/>
                    </a:lnTo>
                    <a:lnTo>
                      <a:pt x="86" y="917"/>
                    </a:lnTo>
                    <a:lnTo>
                      <a:pt x="76" y="909"/>
                    </a:lnTo>
                    <a:lnTo>
                      <a:pt x="65" y="897"/>
                    </a:lnTo>
                    <a:lnTo>
                      <a:pt x="53" y="879"/>
                    </a:lnTo>
                    <a:lnTo>
                      <a:pt x="42" y="854"/>
                    </a:lnTo>
                    <a:lnTo>
                      <a:pt x="29" y="821"/>
                    </a:lnTo>
                    <a:lnTo>
                      <a:pt x="17" y="779"/>
                    </a:lnTo>
                    <a:lnTo>
                      <a:pt x="8" y="745"/>
                    </a:lnTo>
                    <a:lnTo>
                      <a:pt x="2" y="716"/>
                    </a:lnTo>
                    <a:lnTo>
                      <a:pt x="0" y="691"/>
                    </a:lnTo>
                    <a:lnTo>
                      <a:pt x="0" y="670"/>
                    </a:lnTo>
                    <a:lnTo>
                      <a:pt x="2" y="653"/>
                    </a:lnTo>
                    <a:lnTo>
                      <a:pt x="7" y="640"/>
                    </a:lnTo>
                    <a:lnTo>
                      <a:pt x="13" y="630"/>
                    </a:lnTo>
                    <a:lnTo>
                      <a:pt x="21" y="623"/>
                    </a:lnTo>
                    <a:lnTo>
                      <a:pt x="29" y="618"/>
                    </a:lnTo>
                    <a:lnTo>
                      <a:pt x="38" y="614"/>
                    </a:lnTo>
                    <a:lnTo>
                      <a:pt x="48" y="613"/>
                    </a:lnTo>
                    <a:lnTo>
                      <a:pt x="57" y="614"/>
                    </a:lnTo>
                    <a:lnTo>
                      <a:pt x="46" y="583"/>
                    </a:lnTo>
                    <a:lnTo>
                      <a:pt x="40" y="553"/>
                    </a:lnTo>
                    <a:lnTo>
                      <a:pt x="32" y="502"/>
                    </a:lnTo>
                    <a:lnTo>
                      <a:pt x="29" y="452"/>
                    </a:lnTo>
                    <a:lnTo>
                      <a:pt x="30" y="404"/>
                    </a:lnTo>
                    <a:lnTo>
                      <a:pt x="39" y="358"/>
                    </a:lnTo>
                    <a:lnTo>
                      <a:pt x="51" y="319"/>
                    </a:lnTo>
                    <a:lnTo>
                      <a:pt x="66" y="281"/>
                    </a:lnTo>
                    <a:lnTo>
                      <a:pt x="84" y="246"/>
                    </a:lnTo>
                    <a:lnTo>
                      <a:pt x="105" y="214"/>
                    </a:lnTo>
                    <a:lnTo>
                      <a:pt x="129" y="185"/>
                    </a:lnTo>
                    <a:lnTo>
                      <a:pt x="153" y="159"/>
                    </a:lnTo>
                    <a:lnTo>
                      <a:pt x="186" y="126"/>
                    </a:lnTo>
                    <a:lnTo>
                      <a:pt x="222" y="98"/>
                    </a:lnTo>
                    <a:lnTo>
                      <a:pt x="259" y="72"/>
                    </a:lnTo>
                    <a:lnTo>
                      <a:pt x="291" y="51"/>
                    </a:lnTo>
                    <a:lnTo>
                      <a:pt x="325" y="34"/>
                    </a:lnTo>
                    <a:lnTo>
                      <a:pt x="360" y="20"/>
                    </a:lnTo>
                    <a:lnTo>
                      <a:pt x="390" y="11"/>
                    </a:lnTo>
                    <a:lnTo>
                      <a:pt x="422" y="5"/>
                    </a:lnTo>
                    <a:lnTo>
                      <a:pt x="454" y="2"/>
                    </a:lnTo>
                    <a:lnTo>
                      <a:pt x="495" y="0"/>
                    </a:lnTo>
                    <a:close/>
                  </a:path>
                </a:pathLst>
              </a:custGeom>
              <a:grp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nvGrpSpPr>
            <p:cNvPr id="48" name="组合 869"/>
            <p:cNvGrpSpPr>
              <a:grpSpLocks noChangeAspect="1"/>
            </p:cNvGrpSpPr>
            <p:nvPr/>
          </p:nvGrpSpPr>
          <p:grpSpPr bwMode="auto">
            <a:xfrm>
              <a:off x="4816800" y="3797219"/>
              <a:ext cx="273993" cy="245180"/>
              <a:chOff x="4940" y="3158"/>
              <a:chExt cx="1550" cy="1387"/>
            </a:xfrm>
            <a:solidFill>
              <a:srgbClr val="415066"/>
            </a:solidFill>
          </p:grpSpPr>
          <p:sp>
            <p:nvSpPr>
              <p:cNvPr id="49" name="Freeform 871"/>
              <p:cNvSpPr/>
              <p:nvPr/>
            </p:nvSpPr>
            <p:spPr bwMode="auto">
              <a:xfrm>
                <a:off x="5515" y="3158"/>
                <a:ext cx="400" cy="401"/>
              </a:xfrm>
              <a:custGeom>
                <a:avLst/>
                <a:gdLst>
                  <a:gd name="T0" fmla="*/ 599 w 1200"/>
                  <a:gd name="T1" fmla="*/ 0 h 1202"/>
                  <a:gd name="T2" fmla="*/ 670 w 1200"/>
                  <a:gd name="T3" fmla="*/ 5 h 1202"/>
                  <a:gd name="T4" fmla="*/ 738 w 1200"/>
                  <a:gd name="T5" fmla="*/ 16 h 1202"/>
                  <a:gd name="T6" fmla="*/ 803 w 1200"/>
                  <a:gd name="T7" fmla="*/ 36 h 1202"/>
                  <a:gd name="T8" fmla="*/ 864 w 1200"/>
                  <a:gd name="T9" fmla="*/ 61 h 1202"/>
                  <a:gd name="T10" fmla="*/ 921 w 1200"/>
                  <a:gd name="T11" fmla="*/ 93 h 1202"/>
                  <a:gd name="T12" fmla="*/ 975 w 1200"/>
                  <a:gd name="T13" fmla="*/ 132 h 1202"/>
                  <a:gd name="T14" fmla="*/ 1024 w 1200"/>
                  <a:gd name="T15" fmla="*/ 177 h 1202"/>
                  <a:gd name="T16" fmla="*/ 1069 w 1200"/>
                  <a:gd name="T17" fmla="*/ 226 h 1202"/>
                  <a:gd name="T18" fmla="*/ 1107 w 1200"/>
                  <a:gd name="T19" fmla="*/ 280 h 1202"/>
                  <a:gd name="T20" fmla="*/ 1140 w 1200"/>
                  <a:gd name="T21" fmla="*/ 337 h 1202"/>
                  <a:gd name="T22" fmla="*/ 1165 w 1200"/>
                  <a:gd name="T23" fmla="*/ 398 h 1202"/>
                  <a:gd name="T24" fmla="*/ 1185 w 1200"/>
                  <a:gd name="T25" fmla="*/ 463 h 1202"/>
                  <a:gd name="T26" fmla="*/ 1196 w 1200"/>
                  <a:gd name="T27" fmla="*/ 531 h 1202"/>
                  <a:gd name="T28" fmla="*/ 1200 w 1200"/>
                  <a:gd name="T29" fmla="*/ 601 h 1202"/>
                  <a:gd name="T30" fmla="*/ 1196 w 1200"/>
                  <a:gd name="T31" fmla="*/ 672 h 1202"/>
                  <a:gd name="T32" fmla="*/ 1185 w 1200"/>
                  <a:gd name="T33" fmla="*/ 739 h 1202"/>
                  <a:gd name="T34" fmla="*/ 1165 w 1200"/>
                  <a:gd name="T35" fmla="*/ 804 h 1202"/>
                  <a:gd name="T36" fmla="*/ 1140 w 1200"/>
                  <a:gd name="T37" fmla="*/ 865 h 1202"/>
                  <a:gd name="T38" fmla="*/ 1107 w 1200"/>
                  <a:gd name="T39" fmla="*/ 923 h 1202"/>
                  <a:gd name="T40" fmla="*/ 1069 w 1200"/>
                  <a:gd name="T41" fmla="*/ 976 h 1202"/>
                  <a:gd name="T42" fmla="*/ 1024 w 1200"/>
                  <a:gd name="T43" fmla="*/ 1026 h 1202"/>
                  <a:gd name="T44" fmla="*/ 975 w 1200"/>
                  <a:gd name="T45" fmla="*/ 1071 h 1202"/>
                  <a:gd name="T46" fmla="*/ 921 w 1200"/>
                  <a:gd name="T47" fmla="*/ 1109 h 1202"/>
                  <a:gd name="T48" fmla="*/ 864 w 1200"/>
                  <a:gd name="T49" fmla="*/ 1141 h 1202"/>
                  <a:gd name="T50" fmla="*/ 803 w 1200"/>
                  <a:gd name="T51" fmla="*/ 1167 h 1202"/>
                  <a:gd name="T52" fmla="*/ 738 w 1200"/>
                  <a:gd name="T53" fmla="*/ 1186 h 1202"/>
                  <a:gd name="T54" fmla="*/ 670 w 1200"/>
                  <a:gd name="T55" fmla="*/ 1198 h 1202"/>
                  <a:gd name="T56" fmla="*/ 599 w 1200"/>
                  <a:gd name="T57" fmla="*/ 1202 h 1202"/>
                  <a:gd name="T58" fmla="*/ 530 w 1200"/>
                  <a:gd name="T59" fmla="*/ 1198 h 1202"/>
                  <a:gd name="T60" fmla="*/ 462 w 1200"/>
                  <a:gd name="T61" fmla="*/ 1186 h 1202"/>
                  <a:gd name="T62" fmla="*/ 397 w 1200"/>
                  <a:gd name="T63" fmla="*/ 1167 h 1202"/>
                  <a:gd name="T64" fmla="*/ 337 w 1200"/>
                  <a:gd name="T65" fmla="*/ 1141 h 1202"/>
                  <a:gd name="T66" fmla="*/ 279 w 1200"/>
                  <a:gd name="T67" fmla="*/ 1109 h 1202"/>
                  <a:gd name="T68" fmla="*/ 224 w 1200"/>
                  <a:gd name="T69" fmla="*/ 1071 h 1202"/>
                  <a:gd name="T70" fmla="*/ 176 w 1200"/>
                  <a:gd name="T71" fmla="*/ 1026 h 1202"/>
                  <a:gd name="T72" fmla="*/ 131 w 1200"/>
                  <a:gd name="T73" fmla="*/ 976 h 1202"/>
                  <a:gd name="T74" fmla="*/ 93 w 1200"/>
                  <a:gd name="T75" fmla="*/ 923 h 1202"/>
                  <a:gd name="T76" fmla="*/ 60 w 1200"/>
                  <a:gd name="T77" fmla="*/ 865 h 1202"/>
                  <a:gd name="T78" fmla="*/ 35 w 1200"/>
                  <a:gd name="T79" fmla="*/ 804 h 1202"/>
                  <a:gd name="T80" fmla="*/ 15 w 1200"/>
                  <a:gd name="T81" fmla="*/ 739 h 1202"/>
                  <a:gd name="T82" fmla="*/ 4 w 1200"/>
                  <a:gd name="T83" fmla="*/ 672 h 1202"/>
                  <a:gd name="T84" fmla="*/ 0 w 1200"/>
                  <a:gd name="T85" fmla="*/ 601 h 1202"/>
                  <a:gd name="T86" fmla="*/ 4 w 1200"/>
                  <a:gd name="T87" fmla="*/ 531 h 1202"/>
                  <a:gd name="T88" fmla="*/ 15 w 1200"/>
                  <a:gd name="T89" fmla="*/ 463 h 1202"/>
                  <a:gd name="T90" fmla="*/ 35 w 1200"/>
                  <a:gd name="T91" fmla="*/ 398 h 1202"/>
                  <a:gd name="T92" fmla="*/ 60 w 1200"/>
                  <a:gd name="T93" fmla="*/ 337 h 1202"/>
                  <a:gd name="T94" fmla="*/ 93 w 1200"/>
                  <a:gd name="T95" fmla="*/ 280 h 1202"/>
                  <a:gd name="T96" fmla="*/ 131 w 1200"/>
                  <a:gd name="T97" fmla="*/ 226 h 1202"/>
                  <a:gd name="T98" fmla="*/ 176 w 1200"/>
                  <a:gd name="T99" fmla="*/ 177 h 1202"/>
                  <a:gd name="T100" fmla="*/ 224 w 1200"/>
                  <a:gd name="T101" fmla="*/ 132 h 1202"/>
                  <a:gd name="T102" fmla="*/ 279 w 1200"/>
                  <a:gd name="T103" fmla="*/ 93 h 1202"/>
                  <a:gd name="T104" fmla="*/ 337 w 1200"/>
                  <a:gd name="T105" fmla="*/ 61 h 1202"/>
                  <a:gd name="T106" fmla="*/ 397 w 1200"/>
                  <a:gd name="T107" fmla="*/ 36 h 1202"/>
                  <a:gd name="T108" fmla="*/ 462 w 1200"/>
                  <a:gd name="T109" fmla="*/ 16 h 1202"/>
                  <a:gd name="T110" fmla="*/ 530 w 1200"/>
                  <a:gd name="T111" fmla="*/ 5 h 1202"/>
                  <a:gd name="T112" fmla="*/ 599 w 1200"/>
                  <a:gd name="T113"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00" h="1202">
                    <a:moveTo>
                      <a:pt x="599" y="0"/>
                    </a:moveTo>
                    <a:lnTo>
                      <a:pt x="670" y="5"/>
                    </a:lnTo>
                    <a:lnTo>
                      <a:pt x="738" y="16"/>
                    </a:lnTo>
                    <a:lnTo>
                      <a:pt x="803" y="36"/>
                    </a:lnTo>
                    <a:lnTo>
                      <a:pt x="864" y="61"/>
                    </a:lnTo>
                    <a:lnTo>
                      <a:pt x="921" y="93"/>
                    </a:lnTo>
                    <a:lnTo>
                      <a:pt x="975" y="132"/>
                    </a:lnTo>
                    <a:lnTo>
                      <a:pt x="1024" y="177"/>
                    </a:lnTo>
                    <a:lnTo>
                      <a:pt x="1069" y="226"/>
                    </a:lnTo>
                    <a:lnTo>
                      <a:pt x="1107" y="280"/>
                    </a:lnTo>
                    <a:lnTo>
                      <a:pt x="1140" y="337"/>
                    </a:lnTo>
                    <a:lnTo>
                      <a:pt x="1165" y="398"/>
                    </a:lnTo>
                    <a:lnTo>
                      <a:pt x="1185" y="463"/>
                    </a:lnTo>
                    <a:lnTo>
                      <a:pt x="1196" y="531"/>
                    </a:lnTo>
                    <a:lnTo>
                      <a:pt x="1200" y="601"/>
                    </a:lnTo>
                    <a:lnTo>
                      <a:pt x="1196" y="672"/>
                    </a:lnTo>
                    <a:lnTo>
                      <a:pt x="1185" y="739"/>
                    </a:lnTo>
                    <a:lnTo>
                      <a:pt x="1165" y="804"/>
                    </a:lnTo>
                    <a:lnTo>
                      <a:pt x="1140" y="865"/>
                    </a:lnTo>
                    <a:lnTo>
                      <a:pt x="1107" y="923"/>
                    </a:lnTo>
                    <a:lnTo>
                      <a:pt x="1069" y="976"/>
                    </a:lnTo>
                    <a:lnTo>
                      <a:pt x="1024" y="1026"/>
                    </a:lnTo>
                    <a:lnTo>
                      <a:pt x="975" y="1071"/>
                    </a:lnTo>
                    <a:lnTo>
                      <a:pt x="921" y="1109"/>
                    </a:lnTo>
                    <a:lnTo>
                      <a:pt x="864" y="1141"/>
                    </a:lnTo>
                    <a:lnTo>
                      <a:pt x="803" y="1167"/>
                    </a:lnTo>
                    <a:lnTo>
                      <a:pt x="738" y="1186"/>
                    </a:lnTo>
                    <a:lnTo>
                      <a:pt x="670" y="1198"/>
                    </a:lnTo>
                    <a:lnTo>
                      <a:pt x="599" y="1202"/>
                    </a:lnTo>
                    <a:lnTo>
                      <a:pt x="530" y="1198"/>
                    </a:lnTo>
                    <a:lnTo>
                      <a:pt x="462" y="1186"/>
                    </a:lnTo>
                    <a:lnTo>
                      <a:pt x="397" y="1167"/>
                    </a:lnTo>
                    <a:lnTo>
                      <a:pt x="337" y="1141"/>
                    </a:lnTo>
                    <a:lnTo>
                      <a:pt x="279" y="1109"/>
                    </a:lnTo>
                    <a:lnTo>
                      <a:pt x="224" y="1071"/>
                    </a:lnTo>
                    <a:lnTo>
                      <a:pt x="176" y="1026"/>
                    </a:lnTo>
                    <a:lnTo>
                      <a:pt x="131" y="976"/>
                    </a:lnTo>
                    <a:lnTo>
                      <a:pt x="93" y="923"/>
                    </a:lnTo>
                    <a:lnTo>
                      <a:pt x="60" y="865"/>
                    </a:lnTo>
                    <a:lnTo>
                      <a:pt x="35" y="804"/>
                    </a:lnTo>
                    <a:lnTo>
                      <a:pt x="15" y="739"/>
                    </a:lnTo>
                    <a:lnTo>
                      <a:pt x="4" y="672"/>
                    </a:lnTo>
                    <a:lnTo>
                      <a:pt x="0" y="601"/>
                    </a:lnTo>
                    <a:lnTo>
                      <a:pt x="4" y="531"/>
                    </a:lnTo>
                    <a:lnTo>
                      <a:pt x="15" y="463"/>
                    </a:lnTo>
                    <a:lnTo>
                      <a:pt x="35" y="398"/>
                    </a:lnTo>
                    <a:lnTo>
                      <a:pt x="60" y="337"/>
                    </a:lnTo>
                    <a:lnTo>
                      <a:pt x="93" y="280"/>
                    </a:lnTo>
                    <a:lnTo>
                      <a:pt x="131" y="226"/>
                    </a:lnTo>
                    <a:lnTo>
                      <a:pt x="176" y="177"/>
                    </a:lnTo>
                    <a:lnTo>
                      <a:pt x="224" y="132"/>
                    </a:lnTo>
                    <a:lnTo>
                      <a:pt x="279" y="93"/>
                    </a:lnTo>
                    <a:lnTo>
                      <a:pt x="337" y="61"/>
                    </a:lnTo>
                    <a:lnTo>
                      <a:pt x="397" y="36"/>
                    </a:lnTo>
                    <a:lnTo>
                      <a:pt x="462" y="16"/>
                    </a:lnTo>
                    <a:lnTo>
                      <a:pt x="530" y="5"/>
                    </a:lnTo>
                    <a:lnTo>
                      <a:pt x="599"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50" name="Freeform 872"/>
              <p:cNvSpPr/>
              <p:nvPr/>
            </p:nvSpPr>
            <p:spPr bwMode="auto">
              <a:xfrm>
                <a:off x="5344" y="3622"/>
                <a:ext cx="742" cy="420"/>
              </a:xfrm>
              <a:custGeom>
                <a:avLst/>
                <a:gdLst>
                  <a:gd name="T0" fmla="*/ 1112 w 2226"/>
                  <a:gd name="T1" fmla="*/ 0 h 1259"/>
                  <a:gd name="T2" fmla="*/ 1209 w 2226"/>
                  <a:gd name="T3" fmla="*/ 4 h 1259"/>
                  <a:gd name="T4" fmla="*/ 1303 w 2226"/>
                  <a:gd name="T5" fmla="*/ 15 h 1259"/>
                  <a:gd name="T6" fmla="*/ 1393 w 2226"/>
                  <a:gd name="T7" fmla="*/ 35 h 1259"/>
                  <a:gd name="T8" fmla="*/ 1482 w 2226"/>
                  <a:gd name="T9" fmla="*/ 62 h 1259"/>
                  <a:gd name="T10" fmla="*/ 1567 w 2226"/>
                  <a:gd name="T11" fmla="*/ 97 h 1259"/>
                  <a:gd name="T12" fmla="*/ 1648 w 2226"/>
                  <a:gd name="T13" fmla="*/ 136 h 1259"/>
                  <a:gd name="T14" fmla="*/ 1726 w 2226"/>
                  <a:gd name="T15" fmla="*/ 184 h 1259"/>
                  <a:gd name="T16" fmla="*/ 1799 w 2226"/>
                  <a:gd name="T17" fmla="*/ 237 h 1259"/>
                  <a:gd name="T18" fmla="*/ 1868 w 2226"/>
                  <a:gd name="T19" fmla="*/ 294 h 1259"/>
                  <a:gd name="T20" fmla="*/ 1932 w 2226"/>
                  <a:gd name="T21" fmla="*/ 359 h 1259"/>
                  <a:gd name="T22" fmla="*/ 1989 w 2226"/>
                  <a:gd name="T23" fmla="*/ 427 h 1259"/>
                  <a:gd name="T24" fmla="*/ 2043 w 2226"/>
                  <a:gd name="T25" fmla="*/ 500 h 1259"/>
                  <a:gd name="T26" fmla="*/ 2090 w 2226"/>
                  <a:gd name="T27" fmla="*/ 578 h 1259"/>
                  <a:gd name="T28" fmla="*/ 2130 w 2226"/>
                  <a:gd name="T29" fmla="*/ 660 h 1259"/>
                  <a:gd name="T30" fmla="*/ 2164 w 2226"/>
                  <a:gd name="T31" fmla="*/ 744 h 1259"/>
                  <a:gd name="T32" fmla="*/ 2191 w 2226"/>
                  <a:gd name="T33" fmla="*/ 833 h 1259"/>
                  <a:gd name="T34" fmla="*/ 2211 w 2226"/>
                  <a:gd name="T35" fmla="*/ 925 h 1259"/>
                  <a:gd name="T36" fmla="*/ 2223 w 2226"/>
                  <a:gd name="T37" fmla="*/ 1018 h 1259"/>
                  <a:gd name="T38" fmla="*/ 2226 w 2226"/>
                  <a:gd name="T39" fmla="*/ 1114 h 1259"/>
                  <a:gd name="T40" fmla="*/ 2223 w 2226"/>
                  <a:gd name="T41" fmla="*/ 1147 h 1259"/>
                  <a:gd name="T42" fmla="*/ 2212 w 2226"/>
                  <a:gd name="T43" fmla="*/ 1178 h 1259"/>
                  <a:gd name="T44" fmla="*/ 2195 w 2226"/>
                  <a:gd name="T45" fmla="*/ 1205 h 1259"/>
                  <a:gd name="T46" fmla="*/ 2173 w 2226"/>
                  <a:gd name="T47" fmla="*/ 1228 h 1259"/>
                  <a:gd name="T48" fmla="*/ 2146 w 2226"/>
                  <a:gd name="T49" fmla="*/ 1245 h 1259"/>
                  <a:gd name="T50" fmla="*/ 2115 w 2226"/>
                  <a:gd name="T51" fmla="*/ 1255 h 1259"/>
                  <a:gd name="T52" fmla="*/ 2082 w 2226"/>
                  <a:gd name="T53" fmla="*/ 1259 h 1259"/>
                  <a:gd name="T54" fmla="*/ 144 w 2226"/>
                  <a:gd name="T55" fmla="*/ 1259 h 1259"/>
                  <a:gd name="T56" fmla="*/ 111 w 2226"/>
                  <a:gd name="T57" fmla="*/ 1255 h 1259"/>
                  <a:gd name="T58" fmla="*/ 80 w 2226"/>
                  <a:gd name="T59" fmla="*/ 1245 h 1259"/>
                  <a:gd name="T60" fmla="*/ 53 w 2226"/>
                  <a:gd name="T61" fmla="*/ 1228 h 1259"/>
                  <a:gd name="T62" fmla="*/ 31 w 2226"/>
                  <a:gd name="T63" fmla="*/ 1205 h 1259"/>
                  <a:gd name="T64" fmla="*/ 14 w 2226"/>
                  <a:gd name="T65" fmla="*/ 1178 h 1259"/>
                  <a:gd name="T66" fmla="*/ 3 w 2226"/>
                  <a:gd name="T67" fmla="*/ 1147 h 1259"/>
                  <a:gd name="T68" fmla="*/ 0 w 2226"/>
                  <a:gd name="T69" fmla="*/ 1114 h 1259"/>
                  <a:gd name="T70" fmla="*/ 3 w 2226"/>
                  <a:gd name="T71" fmla="*/ 1018 h 1259"/>
                  <a:gd name="T72" fmla="*/ 15 w 2226"/>
                  <a:gd name="T73" fmla="*/ 925 h 1259"/>
                  <a:gd name="T74" fmla="*/ 35 w 2226"/>
                  <a:gd name="T75" fmla="*/ 833 h 1259"/>
                  <a:gd name="T76" fmla="*/ 62 w 2226"/>
                  <a:gd name="T77" fmla="*/ 744 h 1259"/>
                  <a:gd name="T78" fmla="*/ 96 w 2226"/>
                  <a:gd name="T79" fmla="*/ 660 h 1259"/>
                  <a:gd name="T80" fmla="*/ 137 w 2226"/>
                  <a:gd name="T81" fmla="*/ 578 h 1259"/>
                  <a:gd name="T82" fmla="*/ 183 w 2226"/>
                  <a:gd name="T83" fmla="*/ 500 h 1259"/>
                  <a:gd name="T84" fmla="*/ 237 w 2226"/>
                  <a:gd name="T85" fmla="*/ 427 h 1259"/>
                  <a:gd name="T86" fmla="*/ 294 w 2226"/>
                  <a:gd name="T87" fmla="*/ 359 h 1259"/>
                  <a:gd name="T88" fmla="*/ 358 w 2226"/>
                  <a:gd name="T89" fmla="*/ 294 h 1259"/>
                  <a:gd name="T90" fmla="*/ 427 w 2226"/>
                  <a:gd name="T91" fmla="*/ 237 h 1259"/>
                  <a:gd name="T92" fmla="*/ 500 w 2226"/>
                  <a:gd name="T93" fmla="*/ 184 h 1259"/>
                  <a:gd name="T94" fmla="*/ 578 w 2226"/>
                  <a:gd name="T95" fmla="*/ 136 h 1259"/>
                  <a:gd name="T96" fmla="*/ 659 w 2226"/>
                  <a:gd name="T97" fmla="*/ 97 h 1259"/>
                  <a:gd name="T98" fmla="*/ 744 w 2226"/>
                  <a:gd name="T99" fmla="*/ 62 h 1259"/>
                  <a:gd name="T100" fmla="*/ 833 w 2226"/>
                  <a:gd name="T101" fmla="*/ 35 h 1259"/>
                  <a:gd name="T102" fmla="*/ 923 w 2226"/>
                  <a:gd name="T103" fmla="*/ 15 h 1259"/>
                  <a:gd name="T104" fmla="*/ 1017 w 2226"/>
                  <a:gd name="T105" fmla="*/ 4 h 1259"/>
                  <a:gd name="T106" fmla="*/ 1112 w 2226"/>
                  <a:gd name="T107" fmla="*/ 0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26" h="1259">
                    <a:moveTo>
                      <a:pt x="1112" y="0"/>
                    </a:moveTo>
                    <a:lnTo>
                      <a:pt x="1209" y="4"/>
                    </a:lnTo>
                    <a:lnTo>
                      <a:pt x="1303" y="15"/>
                    </a:lnTo>
                    <a:lnTo>
                      <a:pt x="1393" y="35"/>
                    </a:lnTo>
                    <a:lnTo>
                      <a:pt x="1482" y="62"/>
                    </a:lnTo>
                    <a:lnTo>
                      <a:pt x="1567" y="97"/>
                    </a:lnTo>
                    <a:lnTo>
                      <a:pt x="1648" y="136"/>
                    </a:lnTo>
                    <a:lnTo>
                      <a:pt x="1726" y="184"/>
                    </a:lnTo>
                    <a:lnTo>
                      <a:pt x="1799" y="237"/>
                    </a:lnTo>
                    <a:lnTo>
                      <a:pt x="1868" y="294"/>
                    </a:lnTo>
                    <a:lnTo>
                      <a:pt x="1932" y="359"/>
                    </a:lnTo>
                    <a:lnTo>
                      <a:pt x="1989" y="427"/>
                    </a:lnTo>
                    <a:lnTo>
                      <a:pt x="2043" y="500"/>
                    </a:lnTo>
                    <a:lnTo>
                      <a:pt x="2090" y="578"/>
                    </a:lnTo>
                    <a:lnTo>
                      <a:pt x="2130" y="660"/>
                    </a:lnTo>
                    <a:lnTo>
                      <a:pt x="2164" y="744"/>
                    </a:lnTo>
                    <a:lnTo>
                      <a:pt x="2191" y="833"/>
                    </a:lnTo>
                    <a:lnTo>
                      <a:pt x="2211" y="925"/>
                    </a:lnTo>
                    <a:lnTo>
                      <a:pt x="2223" y="1018"/>
                    </a:lnTo>
                    <a:lnTo>
                      <a:pt x="2226" y="1114"/>
                    </a:lnTo>
                    <a:lnTo>
                      <a:pt x="2223" y="1147"/>
                    </a:lnTo>
                    <a:lnTo>
                      <a:pt x="2212" y="1178"/>
                    </a:lnTo>
                    <a:lnTo>
                      <a:pt x="2195" y="1205"/>
                    </a:lnTo>
                    <a:lnTo>
                      <a:pt x="2173" y="1228"/>
                    </a:lnTo>
                    <a:lnTo>
                      <a:pt x="2146" y="1245"/>
                    </a:lnTo>
                    <a:lnTo>
                      <a:pt x="2115" y="1255"/>
                    </a:lnTo>
                    <a:lnTo>
                      <a:pt x="2082" y="1259"/>
                    </a:lnTo>
                    <a:lnTo>
                      <a:pt x="144" y="1259"/>
                    </a:lnTo>
                    <a:lnTo>
                      <a:pt x="111" y="1255"/>
                    </a:lnTo>
                    <a:lnTo>
                      <a:pt x="80" y="1245"/>
                    </a:lnTo>
                    <a:lnTo>
                      <a:pt x="53" y="1228"/>
                    </a:lnTo>
                    <a:lnTo>
                      <a:pt x="31" y="1205"/>
                    </a:lnTo>
                    <a:lnTo>
                      <a:pt x="14" y="1178"/>
                    </a:lnTo>
                    <a:lnTo>
                      <a:pt x="3" y="1147"/>
                    </a:lnTo>
                    <a:lnTo>
                      <a:pt x="0" y="1114"/>
                    </a:lnTo>
                    <a:lnTo>
                      <a:pt x="3" y="1018"/>
                    </a:lnTo>
                    <a:lnTo>
                      <a:pt x="15" y="925"/>
                    </a:lnTo>
                    <a:lnTo>
                      <a:pt x="35" y="833"/>
                    </a:lnTo>
                    <a:lnTo>
                      <a:pt x="62" y="744"/>
                    </a:lnTo>
                    <a:lnTo>
                      <a:pt x="96" y="660"/>
                    </a:lnTo>
                    <a:lnTo>
                      <a:pt x="137" y="578"/>
                    </a:lnTo>
                    <a:lnTo>
                      <a:pt x="183" y="500"/>
                    </a:lnTo>
                    <a:lnTo>
                      <a:pt x="237" y="427"/>
                    </a:lnTo>
                    <a:lnTo>
                      <a:pt x="294" y="359"/>
                    </a:lnTo>
                    <a:lnTo>
                      <a:pt x="358" y="294"/>
                    </a:lnTo>
                    <a:lnTo>
                      <a:pt x="427" y="237"/>
                    </a:lnTo>
                    <a:lnTo>
                      <a:pt x="500" y="184"/>
                    </a:lnTo>
                    <a:lnTo>
                      <a:pt x="578" y="136"/>
                    </a:lnTo>
                    <a:lnTo>
                      <a:pt x="659" y="97"/>
                    </a:lnTo>
                    <a:lnTo>
                      <a:pt x="744" y="62"/>
                    </a:lnTo>
                    <a:lnTo>
                      <a:pt x="833" y="35"/>
                    </a:lnTo>
                    <a:lnTo>
                      <a:pt x="923" y="15"/>
                    </a:lnTo>
                    <a:lnTo>
                      <a:pt x="1017" y="4"/>
                    </a:lnTo>
                    <a:lnTo>
                      <a:pt x="1112"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51" name="Freeform 873"/>
              <p:cNvSpPr/>
              <p:nvPr/>
            </p:nvSpPr>
            <p:spPr bwMode="auto">
              <a:xfrm>
                <a:off x="5479" y="4091"/>
                <a:ext cx="472" cy="454"/>
              </a:xfrm>
              <a:custGeom>
                <a:avLst/>
                <a:gdLst>
                  <a:gd name="T0" fmla="*/ 751 w 1418"/>
                  <a:gd name="T1" fmla="*/ 4 h 1363"/>
                  <a:gd name="T2" fmla="*/ 801 w 1418"/>
                  <a:gd name="T3" fmla="*/ 31 h 1363"/>
                  <a:gd name="T4" fmla="*/ 839 w 1418"/>
                  <a:gd name="T5" fmla="*/ 80 h 1363"/>
                  <a:gd name="T6" fmla="*/ 1294 w 1418"/>
                  <a:gd name="T7" fmla="*/ 410 h 1363"/>
                  <a:gd name="T8" fmla="*/ 1352 w 1418"/>
                  <a:gd name="T9" fmla="*/ 431 h 1363"/>
                  <a:gd name="T10" fmla="*/ 1392 w 1418"/>
                  <a:gd name="T11" fmla="*/ 470 h 1363"/>
                  <a:gd name="T12" fmla="*/ 1415 w 1418"/>
                  <a:gd name="T13" fmla="*/ 523 h 1363"/>
                  <a:gd name="T14" fmla="*/ 1416 w 1418"/>
                  <a:gd name="T15" fmla="*/ 579 h 1363"/>
                  <a:gd name="T16" fmla="*/ 1395 w 1418"/>
                  <a:gd name="T17" fmla="*/ 634 h 1363"/>
                  <a:gd name="T18" fmla="*/ 1147 w 1418"/>
                  <a:gd name="T19" fmla="*/ 879 h 1363"/>
                  <a:gd name="T20" fmla="*/ 1202 w 1418"/>
                  <a:gd name="T21" fmla="*/ 1228 h 1363"/>
                  <a:gd name="T22" fmla="*/ 1184 w 1418"/>
                  <a:gd name="T23" fmla="*/ 1290 h 1363"/>
                  <a:gd name="T24" fmla="*/ 1143 w 1418"/>
                  <a:gd name="T25" fmla="*/ 1335 h 1363"/>
                  <a:gd name="T26" fmla="*/ 1087 w 1418"/>
                  <a:gd name="T27" fmla="*/ 1360 h 1363"/>
                  <a:gd name="T28" fmla="*/ 1022 w 1418"/>
                  <a:gd name="T29" fmla="*/ 1359 h 1363"/>
                  <a:gd name="T30" fmla="*/ 708 w 1418"/>
                  <a:gd name="T31" fmla="*/ 1198 h 1363"/>
                  <a:gd name="T32" fmla="*/ 395 w 1418"/>
                  <a:gd name="T33" fmla="*/ 1359 h 1363"/>
                  <a:gd name="T34" fmla="*/ 331 w 1418"/>
                  <a:gd name="T35" fmla="*/ 1360 h 1363"/>
                  <a:gd name="T36" fmla="*/ 275 w 1418"/>
                  <a:gd name="T37" fmla="*/ 1335 h 1363"/>
                  <a:gd name="T38" fmla="*/ 234 w 1418"/>
                  <a:gd name="T39" fmla="*/ 1288 h 1363"/>
                  <a:gd name="T40" fmla="*/ 216 w 1418"/>
                  <a:gd name="T41" fmla="*/ 1228 h 1363"/>
                  <a:gd name="T42" fmla="*/ 271 w 1418"/>
                  <a:gd name="T43" fmla="*/ 879 h 1363"/>
                  <a:gd name="T44" fmla="*/ 23 w 1418"/>
                  <a:gd name="T45" fmla="*/ 634 h 1363"/>
                  <a:gd name="T46" fmla="*/ 2 w 1418"/>
                  <a:gd name="T47" fmla="*/ 579 h 1363"/>
                  <a:gd name="T48" fmla="*/ 3 w 1418"/>
                  <a:gd name="T49" fmla="*/ 523 h 1363"/>
                  <a:gd name="T50" fmla="*/ 26 w 1418"/>
                  <a:gd name="T51" fmla="*/ 470 h 1363"/>
                  <a:gd name="T52" fmla="*/ 66 w 1418"/>
                  <a:gd name="T53" fmla="*/ 431 h 1363"/>
                  <a:gd name="T54" fmla="*/ 124 w 1418"/>
                  <a:gd name="T55" fmla="*/ 410 h 1363"/>
                  <a:gd name="T56" fmla="*/ 579 w 1418"/>
                  <a:gd name="T57" fmla="*/ 80 h 1363"/>
                  <a:gd name="T58" fmla="*/ 616 w 1418"/>
                  <a:gd name="T59" fmla="*/ 31 h 1363"/>
                  <a:gd name="T60" fmla="*/ 667 w 1418"/>
                  <a:gd name="T61" fmla="*/ 4 h 1363"/>
                  <a:gd name="T62" fmla="*/ 723 w 1418"/>
                  <a:gd name="T63"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8" h="1363">
                    <a:moveTo>
                      <a:pt x="723" y="0"/>
                    </a:moveTo>
                    <a:lnTo>
                      <a:pt x="751" y="4"/>
                    </a:lnTo>
                    <a:lnTo>
                      <a:pt x="777" y="15"/>
                    </a:lnTo>
                    <a:lnTo>
                      <a:pt x="801" y="31"/>
                    </a:lnTo>
                    <a:lnTo>
                      <a:pt x="822" y="53"/>
                    </a:lnTo>
                    <a:lnTo>
                      <a:pt x="839" y="80"/>
                    </a:lnTo>
                    <a:lnTo>
                      <a:pt x="980" y="365"/>
                    </a:lnTo>
                    <a:lnTo>
                      <a:pt x="1294" y="410"/>
                    </a:lnTo>
                    <a:lnTo>
                      <a:pt x="1325" y="418"/>
                    </a:lnTo>
                    <a:lnTo>
                      <a:pt x="1352" y="431"/>
                    </a:lnTo>
                    <a:lnTo>
                      <a:pt x="1374" y="449"/>
                    </a:lnTo>
                    <a:lnTo>
                      <a:pt x="1392" y="470"/>
                    </a:lnTo>
                    <a:lnTo>
                      <a:pt x="1407" y="496"/>
                    </a:lnTo>
                    <a:lnTo>
                      <a:pt x="1415" y="523"/>
                    </a:lnTo>
                    <a:lnTo>
                      <a:pt x="1418" y="551"/>
                    </a:lnTo>
                    <a:lnTo>
                      <a:pt x="1416" y="579"/>
                    </a:lnTo>
                    <a:lnTo>
                      <a:pt x="1408" y="607"/>
                    </a:lnTo>
                    <a:lnTo>
                      <a:pt x="1395" y="634"/>
                    </a:lnTo>
                    <a:lnTo>
                      <a:pt x="1374" y="658"/>
                    </a:lnTo>
                    <a:lnTo>
                      <a:pt x="1147" y="879"/>
                    </a:lnTo>
                    <a:lnTo>
                      <a:pt x="1201" y="1192"/>
                    </a:lnTo>
                    <a:lnTo>
                      <a:pt x="1202" y="1228"/>
                    </a:lnTo>
                    <a:lnTo>
                      <a:pt x="1197" y="1260"/>
                    </a:lnTo>
                    <a:lnTo>
                      <a:pt x="1184" y="1290"/>
                    </a:lnTo>
                    <a:lnTo>
                      <a:pt x="1166" y="1315"/>
                    </a:lnTo>
                    <a:lnTo>
                      <a:pt x="1143" y="1335"/>
                    </a:lnTo>
                    <a:lnTo>
                      <a:pt x="1116" y="1350"/>
                    </a:lnTo>
                    <a:lnTo>
                      <a:pt x="1087" y="1360"/>
                    </a:lnTo>
                    <a:lnTo>
                      <a:pt x="1054" y="1363"/>
                    </a:lnTo>
                    <a:lnTo>
                      <a:pt x="1022" y="1359"/>
                    </a:lnTo>
                    <a:lnTo>
                      <a:pt x="991" y="1346"/>
                    </a:lnTo>
                    <a:lnTo>
                      <a:pt x="708" y="1198"/>
                    </a:lnTo>
                    <a:lnTo>
                      <a:pt x="427" y="1346"/>
                    </a:lnTo>
                    <a:lnTo>
                      <a:pt x="395" y="1359"/>
                    </a:lnTo>
                    <a:lnTo>
                      <a:pt x="362" y="1363"/>
                    </a:lnTo>
                    <a:lnTo>
                      <a:pt x="331" y="1360"/>
                    </a:lnTo>
                    <a:lnTo>
                      <a:pt x="302" y="1350"/>
                    </a:lnTo>
                    <a:lnTo>
                      <a:pt x="275" y="1335"/>
                    </a:lnTo>
                    <a:lnTo>
                      <a:pt x="252" y="1314"/>
                    </a:lnTo>
                    <a:lnTo>
                      <a:pt x="234" y="1288"/>
                    </a:lnTo>
                    <a:lnTo>
                      <a:pt x="221" y="1260"/>
                    </a:lnTo>
                    <a:lnTo>
                      <a:pt x="216" y="1228"/>
                    </a:lnTo>
                    <a:lnTo>
                      <a:pt x="217" y="1192"/>
                    </a:lnTo>
                    <a:lnTo>
                      <a:pt x="271" y="879"/>
                    </a:lnTo>
                    <a:lnTo>
                      <a:pt x="44" y="658"/>
                    </a:lnTo>
                    <a:lnTo>
                      <a:pt x="23" y="634"/>
                    </a:lnTo>
                    <a:lnTo>
                      <a:pt x="10" y="607"/>
                    </a:lnTo>
                    <a:lnTo>
                      <a:pt x="2" y="579"/>
                    </a:lnTo>
                    <a:lnTo>
                      <a:pt x="0" y="551"/>
                    </a:lnTo>
                    <a:lnTo>
                      <a:pt x="3" y="523"/>
                    </a:lnTo>
                    <a:lnTo>
                      <a:pt x="12" y="496"/>
                    </a:lnTo>
                    <a:lnTo>
                      <a:pt x="26" y="470"/>
                    </a:lnTo>
                    <a:lnTo>
                      <a:pt x="44" y="449"/>
                    </a:lnTo>
                    <a:lnTo>
                      <a:pt x="66" y="431"/>
                    </a:lnTo>
                    <a:lnTo>
                      <a:pt x="93" y="418"/>
                    </a:lnTo>
                    <a:lnTo>
                      <a:pt x="124" y="410"/>
                    </a:lnTo>
                    <a:lnTo>
                      <a:pt x="438" y="365"/>
                    </a:lnTo>
                    <a:lnTo>
                      <a:pt x="579" y="80"/>
                    </a:lnTo>
                    <a:lnTo>
                      <a:pt x="596" y="53"/>
                    </a:lnTo>
                    <a:lnTo>
                      <a:pt x="616" y="31"/>
                    </a:lnTo>
                    <a:lnTo>
                      <a:pt x="641" y="15"/>
                    </a:lnTo>
                    <a:lnTo>
                      <a:pt x="667" y="4"/>
                    </a:lnTo>
                    <a:lnTo>
                      <a:pt x="695" y="0"/>
                    </a:lnTo>
                    <a:lnTo>
                      <a:pt x="723"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52" name="Freeform 874"/>
              <p:cNvSpPr/>
              <p:nvPr/>
            </p:nvSpPr>
            <p:spPr bwMode="auto">
              <a:xfrm>
                <a:off x="4940" y="4091"/>
                <a:ext cx="473" cy="454"/>
              </a:xfrm>
              <a:custGeom>
                <a:avLst/>
                <a:gdLst>
                  <a:gd name="T0" fmla="*/ 751 w 1419"/>
                  <a:gd name="T1" fmla="*/ 4 h 1363"/>
                  <a:gd name="T2" fmla="*/ 802 w 1419"/>
                  <a:gd name="T3" fmla="*/ 31 h 1363"/>
                  <a:gd name="T4" fmla="*/ 840 w 1419"/>
                  <a:gd name="T5" fmla="*/ 80 h 1363"/>
                  <a:gd name="T6" fmla="*/ 1295 w 1419"/>
                  <a:gd name="T7" fmla="*/ 410 h 1363"/>
                  <a:gd name="T8" fmla="*/ 1351 w 1419"/>
                  <a:gd name="T9" fmla="*/ 431 h 1363"/>
                  <a:gd name="T10" fmla="*/ 1394 w 1419"/>
                  <a:gd name="T11" fmla="*/ 470 h 1363"/>
                  <a:gd name="T12" fmla="*/ 1415 w 1419"/>
                  <a:gd name="T13" fmla="*/ 523 h 1363"/>
                  <a:gd name="T14" fmla="*/ 1416 w 1419"/>
                  <a:gd name="T15" fmla="*/ 579 h 1363"/>
                  <a:gd name="T16" fmla="*/ 1395 w 1419"/>
                  <a:gd name="T17" fmla="*/ 634 h 1363"/>
                  <a:gd name="T18" fmla="*/ 1147 w 1419"/>
                  <a:gd name="T19" fmla="*/ 879 h 1363"/>
                  <a:gd name="T20" fmla="*/ 1203 w 1419"/>
                  <a:gd name="T21" fmla="*/ 1228 h 1363"/>
                  <a:gd name="T22" fmla="*/ 1185 w 1419"/>
                  <a:gd name="T23" fmla="*/ 1290 h 1363"/>
                  <a:gd name="T24" fmla="*/ 1143 w 1419"/>
                  <a:gd name="T25" fmla="*/ 1335 h 1363"/>
                  <a:gd name="T26" fmla="*/ 1086 w 1419"/>
                  <a:gd name="T27" fmla="*/ 1360 h 1363"/>
                  <a:gd name="T28" fmla="*/ 1023 w 1419"/>
                  <a:gd name="T29" fmla="*/ 1359 h 1363"/>
                  <a:gd name="T30" fmla="*/ 709 w 1419"/>
                  <a:gd name="T31" fmla="*/ 1198 h 1363"/>
                  <a:gd name="T32" fmla="*/ 396 w 1419"/>
                  <a:gd name="T33" fmla="*/ 1359 h 1363"/>
                  <a:gd name="T34" fmla="*/ 333 w 1419"/>
                  <a:gd name="T35" fmla="*/ 1360 h 1363"/>
                  <a:gd name="T36" fmla="*/ 275 w 1419"/>
                  <a:gd name="T37" fmla="*/ 1335 h 1363"/>
                  <a:gd name="T38" fmla="*/ 234 w 1419"/>
                  <a:gd name="T39" fmla="*/ 1288 h 1363"/>
                  <a:gd name="T40" fmla="*/ 216 w 1419"/>
                  <a:gd name="T41" fmla="*/ 1228 h 1363"/>
                  <a:gd name="T42" fmla="*/ 272 w 1419"/>
                  <a:gd name="T43" fmla="*/ 879 h 1363"/>
                  <a:gd name="T44" fmla="*/ 24 w 1419"/>
                  <a:gd name="T45" fmla="*/ 634 h 1363"/>
                  <a:gd name="T46" fmla="*/ 1 w 1419"/>
                  <a:gd name="T47" fmla="*/ 579 h 1363"/>
                  <a:gd name="T48" fmla="*/ 4 w 1419"/>
                  <a:gd name="T49" fmla="*/ 523 h 1363"/>
                  <a:gd name="T50" fmla="*/ 25 w 1419"/>
                  <a:gd name="T51" fmla="*/ 470 h 1363"/>
                  <a:gd name="T52" fmla="*/ 66 w 1419"/>
                  <a:gd name="T53" fmla="*/ 431 h 1363"/>
                  <a:gd name="T54" fmla="*/ 124 w 1419"/>
                  <a:gd name="T55" fmla="*/ 410 h 1363"/>
                  <a:gd name="T56" fmla="*/ 579 w 1419"/>
                  <a:gd name="T57" fmla="*/ 80 h 1363"/>
                  <a:gd name="T58" fmla="*/ 617 w 1419"/>
                  <a:gd name="T59" fmla="*/ 31 h 1363"/>
                  <a:gd name="T60" fmla="*/ 668 w 1419"/>
                  <a:gd name="T61" fmla="*/ 5 h 1363"/>
                  <a:gd name="T62" fmla="*/ 723 w 1419"/>
                  <a:gd name="T63"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9" h="1363">
                    <a:moveTo>
                      <a:pt x="723" y="0"/>
                    </a:moveTo>
                    <a:lnTo>
                      <a:pt x="751" y="4"/>
                    </a:lnTo>
                    <a:lnTo>
                      <a:pt x="778" y="15"/>
                    </a:lnTo>
                    <a:lnTo>
                      <a:pt x="802" y="31"/>
                    </a:lnTo>
                    <a:lnTo>
                      <a:pt x="823" y="53"/>
                    </a:lnTo>
                    <a:lnTo>
                      <a:pt x="840" y="80"/>
                    </a:lnTo>
                    <a:lnTo>
                      <a:pt x="981" y="365"/>
                    </a:lnTo>
                    <a:lnTo>
                      <a:pt x="1295" y="410"/>
                    </a:lnTo>
                    <a:lnTo>
                      <a:pt x="1325" y="418"/>
                    </a:lnTo>
                    <a:lnTo>
                      <a:pt x="1351" y="431"/>
                    </a:lnTo>
                    <a:lnTo>
                      <a:pt x="1375" y="449"/>
                    </a:lnTo>
                    <a:lnTo>
                      <a:pt x="1394" y="470"/>
                    </a:lnTo>
                    <a:lnTo>
                      <a:pt x="1406" y="496"/>
                    </a:lnTo>
                    <a:lnTo>
                      <a:pt x="1415" y="523"/>
                    </a:lnTo>
                    <a:lnTo>
                      <a:pt x="1419" y="551"/>
                    </a:lnTo>
                    <a:lnTo>
                      <a:pt x="1416" y="579"/>
                    </a:lnTo>
                    <a:lnTo>
                      <a:pt x="1409" y="607"/>
                    </a:lnTo>
                    <a:lnTo>
                      <a:pt x="1395" y="634"/>
                    </a:lnTo>
                    <a:lnTo>
                      <a:pt x="1375" y="658"/>
                    </a:lnTo>
                    <a:lnTo>
                      <a:pt x="1147" y="879"/>
                    </a:lnTo>
                    <a:lnTo>
                      <a:pt x="1201" y="1192"/>
                    </a:lnTo>
                    <a:lnTo>
                      <a:pt x="1203" y="1228"/>
                    </a:lnTo>
                    <a:lnTo>
                      <a:pt x="1198" y="1260"/>
                    </a:lnTo>
                    <a:lnTo>
                      <a:pt x="1185" y="1290"/>
                    </a:lnTo>
                    <a:lnTo>
                      <a:pt x="1167" y="1315"/>
                    </a:lnTo>
                    <a:lnTo>
                      <a:pt x="1143" y="1335"/>
                    </a:lnTo>
                    <a:lnTo>
                      <a:pt x="1116" y="1350"/>
                    </a:lnTo>
                    <a:lnTo>
                      <a:pt x="1086" y="1360"/>
                    </a:lnTo>
                    <a:lnTo>
                      <a:pt x="1055" y="1363"/>
                    </a:lnTo>
                    <a:lnTo>
                      <a:pt x="1023" y="1359"/>
                    </a:lnTo>
                    <a:lnTo>
                      <a:pt x="991" y="1346"/>
                    </a:lnTo>
                    <a:lnTo>
                      <a:pt x="709" y="1198"/>
                    </a:lnTo>
                    <a:lnTo>
                      <a:pt x="428" y="1346"/>
                    </a:lnTo>
                    <a:lnTo>
                      <a:pt x="396" y="1359"/>
                    </a:lnTo>
                    <a:lnTo>
                      <a:pt x="364" y="1363"/>
                    </a:lnTo>
                    <a:lnTo>
                      <a:pt x="333" y="1360"/>
                    </a:lnTo>
                    <a:lnTo>
                      <a:pt x="303" y="1350"/>
                    </a:lnTo>
                    <a:lnTo>
                      <a:pt x="275" y="1335"/>
                    </a:lnTo>
                    <a:lnTo>
                      <a:pt x="252" y="1314"/>
                    </a:lnTo>
                    <a:lnTo>
                      <a:pt x="234" y="1288"/>
                    </a:lnTo>
                    <a:lnTo>
                      <a:pt x="221" y="1260"/>
                    </a:lnTo>
                    <a:lnTo>
                      <a:pt x="216" y="1228"/>
                    </a:lnTo>
                    <a:lnTo>
                      <a:pt x="217" y="1192"/>
                    </a:lnTo>
                    <a:lnTo>
                      <a:pt x="272" y="879"/>
                    </a:lnTo>
                    <a:lnTo>
                      <a:pt x="44" y="658"/>
                    </a:lnTo>
                    <a:lnTo>
                      <a:pt x="24" y="634"/>
                    </a:lnTo>
                    <a:lnTo>
                      <a:pt x="10" y="607"/>
                    </a:lnTo>
                    <a:lnTo>
                      <a:pt x="1" y="579"/>
                    </a:lnTo>
                    <a:lnTo>
                      <a:pt x="0" y="551"/>
                    </a:lnTo>
                    <a:lnTo>
                      <a:pt x="4" y="523"/>
                    </a:lnTo>
                    <a:lnTo>
                      <a:pt x="13" y="496"/>
                    </a:lnTo>
                    <a:lnTo>
                      <a:pt x="25" y="470"/>
                    </a:lnTo>
                    <a:lnTo>
                      <a:pt x="44" y="449"/>
                    </a:lnTo>
                    <a:lnTo>
                      <a:pt x="66" y="431"/>
                    </a:lnTo>
                    <a:lnTo>
                      <a:pt x="93" y="418"/>
                    </a:lnTo>
                    <a:lnTo>
                      <a:pt x="124" y="410"/>
                    </a:lnTo>
                    <a:lnTo>
                      <a:pt x="438" y="365"/>
                    </a:lnTo>
                    <a:lnTo>
                      <a:pt x="579" y="80"/>
                    </a:lnTo>
                    <a:lnTo>
                      <a:pt x="596" y="53"/>
                    </a:lnTo>
                    <a:lnTo>
                      <a:pt x="617" y="31"/>
                    </a:lnTo>
                    <a:lnTo>
                      <a:pt x="641" y="15"/>
                    </a:lnTo>
                    <a:lnTo>
                      <a:pt x="668" y="5"/>
                    </a:lnTo>
                    <a:lnTo>
                      <a:pt x="695" y="0"/>
                    </a:lnTo>
                    <a:lnTo>
                      <a:pt x="723"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53" name="Freeform 875"/>
              <p:cNvSpPr/>
              <p:nvPr/>
            </p:nvSpPr>
            <p:spPr bwMode="auto">
              <a:xfrm>
                <a:off x="6017" y="4090"/>
                <a:ext cx="473" cy="455"/>
              </a:xfrm>
              <a:custGeom>
                <a:avLst/>
                <a:gdLst>
                  <a:gd name="T0" fmla="*/ 717 w 1419"/>
                  <a:gd name="T1" fmla="*/ 0 h 1365"/>
                  <a:gd name="T2" fmla="*/ 745 w 1419"/>
                  <a:gd name="T3" fmla="*/ 4 h 1365"/>
                  <a:gd name="T4" fmla="*/ 785 w 1419"/>
                  <a:gd name="T5" fmla="*/ 21 h 1365"/>
                  <a:gd name="T6" fmla="*/ 823 w 1419"/>
                  <a:gd name="T7" fmla="*/ 55 h 1365"/>
                  <a:gd name="T8" fmla="*/ 981 w 1419"/>
                  <a:gd name="T9" fmla="*/ 367 h 1365"/>
                  <a:gd name="T10" fmla="*/ 1326 w 1419"/>
                  <a:gd name="T11" fmla="*/ 420 h 1365"/>
                  <a:gd name="T12" fmla="*/ 1375 w 1419"/>
                  <a:gd name="T13" fmla="*/ 451 h 1365"/>
                  <a:gd name="T14" fmla="*/ 1406 w 1419"/>
                  <a:gd name="T15" fmla="*/ 498 h 1365"/>
                  <a:gd name="T16" fmla="*/ 1419 w 1419"/>
                  <a:gd name="T17" fmla="*/ 553 h 1365"/>
                  <a:gd name="T18" fmla="*/ 1409 w 1419"/>
                  <a:gd name="T19" fmla="*/ 609 h 1365"/>
                  <a:gd name="T20" fmla="*/ 1375 w 1419"/>
                  <a:gd name="T21" fmla="*/ 660 h 1365"/>
                  <a:gd name="T22" fmla="*/ 1202 w 1419"/>
                  <a:gd name="T23" fmla="*/ 1194 h 1365"/>
                  <a:gd name="T24" fmla="*/ 1198 w 1419"/>
                  <a:gd name="T25" fmla="*/ 1262 h 1365"/>
                  <a:gd name="T26" fmla="*/ 1167 w 1419"/>
                  <a:gd name="T27" fmla="*/ 1317 h 1365"/>
                  <a:gd name="T28" fmla="*/ 1116 w 1419"/>
                  <a:gd name="T29" fmla="*/ 1352 h 1365"/>
                  <a:gd name="T30" fmla="*/ 1055 w 1419"/>
                  <a:gd name="T31" fmla="*/ 1365 h 1365"/>
                  <a:gd name="T32" fmla="*/ 991 w 1419"/>
                  <a:gd name="T33" fmla="*/ 1348 h 1365"/>
                  <a:gd name="T34" fmla="*/ 428 w 1419"/>
                  <a:gd name="T35" fmla="*/ 1348 h 1365"/>
                  <a:gd name="T36" fmla="*/ 364 w 1419"/>
                  <a:gd name="T37" fmla="*/ 1365 h 1365"/>
                  <a:gd name="T38" fmla="*/ 303 w 1419"/>
                  <a:gd name="T39" fmla="*/ 1352 h 1365"/>
                  <a:gd name="T40" fmla="*/ 252 w 1419"/>
                  <a:gd name="T41" fmla="*/ 1316 h 1365"/>
                  <a:gd name="T42" fmla="*/ 221 w 1419"/>
                  <a:gd name="T43" fmla="*/ 1262 h 1365"/>
                  <a:gd name="T44" fmla="*/ 218 w 1419"/>
                  <a:gd name="T45" fmla="*/ 1194 h 1365"/>
                  <a:gd name="T46" fmla="*/ 44 w 1419"/>
                  <a:gd name="T47" fmla="*/ 660 h 1365"/>
                  <a:gd name="T48" fmla="*/ 10 w 1419"/>
                  <a:gd name="T49" fmla="*/ 609 h 1365"/>
                  <a:gd name="T50" fmla="*/ 0 w 1419"/>
                  <a:gd name="T51" fmla="*/ 553 h 1365"/>
                  <a:gd name="T52" fmla="*/ 13 w 1419"/>
                  <a:gd name="T53" fmla="*/ 498 h 1365"/>
                  <a:gd name="T54" fmla="*/ 44 w 1419"/>
                  <a:gd name="T55" fmla="*/ 451 h 1365"/>
                  <a:gd name="T56" fmla="*/ 94 w 1419"/>
                  <a:gd name="T57" fmla="*/ 420 h 1365"/>
                  <a:gd name="T58" fmla="*/ 438 w 1419"/>
                  <a:gd name="T59" fmla="*/ 367 h 1365"/>
                  <a:gd name="T60" fmla="*/ 598 w 1419"/>
                  <a:gd name="T61" fmla="*/ 54 h 1365"/>
                  <a:gd name="T62" fmla="*/ 647 w 1419"/>
                  <a:gd name="T63" fmla="*/ 14 h 1365"/>
                  <a:gd name="T64" fmla="*/ 710 w 1419"/>
                  <a:gd name="T65" fmla="*/ 0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9" h="1365">
                    <a:moveTo>
                      <a:pt x="710" y="0"/>
                    </a:moveTo>
                    <a:lnTo>
                      <a:pt x="717" y="0"/>
                    </a:lnTo>
                    <a:lnTo>
                      <a:pt x="730" y="2"/>
                    </a:lnTo>
                    <a:lnTo>
                      <a:pt x="745" y="4"/>
                    </a:lnTo>
                    <a:lnTo>
                      <a:pt x="764" y="11"/>
                    </a:lnTo>
                    <a:lnTo>
                      <a:pt x="785" y="21"/>
                    </a:lnTo>
                    <a:lnTo>
                      <a:pt x="805" y="35"/>
                    </a:lnTo>
                    <a:lnTo>
                      <a:pt x="823" y="55"/>
                    </a:lnTo>
                    <a:lnTo>
                      <a:pt x="840" y="82"/>
                    </a:lnTo>
                    <a:lnTo>
                      <a:pt x="981" y="367"/>
                    </a:lnTo>
                    <a:lnTo>
                      <a:pt x="1295" y="412"/>
                    </a:lnTo>
                    <a:lnTo>
                      <a:pt x="1326" y="420"/>
                    </a:lnTo>
                    <a:lnTo>
                      <a:pt x="1353" y="433"/>
                    </a:lnTo>
                    <a:lnTo>
                      <a:pt x="1375" y="451"/>
                    </a:lnTo>
                    <a:lnTo>
                      <a:pt x="1394" y="472"/>
                    </a:lnTo>
                    <a:lnTo>
                      <a:pt x="1406" y="498"/>
                    </a:lnTo>
                    <a:lnTo>
                      <a:pt x="1415" y="525"/>
                    </a:lnTo>
                    <a:lnTo>
                      <a:pt x="1419" y="553"/>
                    </a:lnTo>
                    <a:lnTo>
                      <a:pt x="1418" y="581"/>
                    </a:lnTo>
                    <a:lnTo>
                      <a:pt x="1409" y="609"/>
                    </a:lnTo>
                    <a:lnTo>
                      <a:pt x="1395" y="636"/>
                    </a:lnTo>
                    <a:lnTo>
                      <a:pt x="1375" y="660"/>
                    </a:lnTo>
                    <a:lnTo>
                      <a:pt x="1147" y="881"/>
                    </a:lnTo>
                    <a:lnTo>
                      <a:pt x="1202" y="1194"/>
                    </a:lnTo>
                    <a:lnTo>
                      <a:pt x="1203" y="1230"/>
                    </a:lnTo>
                    <a:lnTo>
                      <a:pt x="1198" y="1262"/>
                    </a:lnTo>
                    <a:lnTo>
                      <a:pt x="1185" y="1292"/>
                    </a:lnTo>
                    <a:lnTo>
                      <a:pt x="1167" y="1317"/>
                    </a:lnTo>
                    <a:lnTo>
                      <a:pt x="1143" y="1337"/>
                    </a:lnTo>
                    <a:lnTo>
                      <a:pt x="1116" y="1352"/>
                    </a:lnTo>
                    <a:lnTo>
                      <a:pt x="1086" y="1362"/>
                    </a:lnTo>
                    <a:lnTo>
                      <a:pt x="1055" y="1365"/>
                    </a:lnTo>
                    <a:lnTo>
                      <a:pt x="1023" y="1361"/>
                    </a:lnTo>
                    <a:lnTo>
                      <a:pt x="991" y="1348"/>
                    </a:lnTo>
                    <a:lnTo>
                      <a:pt x="710" y="1200"/>
                    </a:lnTo>
                    <a:lnTo>
                      <a:pt x="428" y="1348"/>
                    </a:lnTo>
                    <a:lnTo>
                      <a:pt x="396" y="1361"/>
                    </a:lnTo>
                    <a:lnTo>
                      <a:pt x="364" y="1365"/>
                    </a:lnTo>
                    <a:lnTo>
                      <a:pt x="333" y="1362"/>
                    </a:lnTo>
                    <a:lnTo>
                      <a:pt x="303" y="1352"/>
                    </a:lnTo>
                    <a:lnTo>
                      <a:pt x="276" y="1337"/>
                    </a:lnTo>
                    <a:lnTo>
                      <a:pt x="252" y="1316"/>
                    </a:lnTo>
                    <a:lnTo>
                      <a:pt x="234" y="1290"/>
                    </a:lnTo>
                    <a:lnTo>
                      <a:pt x="221" y="1262"/>
                    </a:lnTo>
                    <a:lnTo>
                      <a:pt x="216" y="1230"/>
                    </a:lnTo>
                    <a:lnTo>
                      <a:pt x="218" y="1194"/>
                    </a:lnTo>
                    <a:lnTo>
                      <a:pt x="272" y="881"/>
                    </a:lnTo>
                    <a:lnTo>
                      <a:pt x="44" y="660"/>
                    </a:lnTo>
                    <a:lnTo>
                      <a:pt x="24" y="636"/>
                    </a:lnTo>
                    <a:lnTo>
                      <a:pt x="10" y="609"/>
                    </a:lnTo>
                    <a:lnTo>
                      <a:pt x="3" y="581"/>
                    </a:lnTo>
                    <a:lnTo>
                      <a:pt x="0" y="553"/>
                    </a:lnTo>
                    <a:lnTo>
                      <a:pt x="4" y="525"/>
                    </a:lnTo>
                    <a:lnTo>
                      <a:pt x="13" y="498"/>
                    </a:lnTo>
                    <a:lnTo>
                      <a:pt x="25" y="472"/>
                    </a:lnTo>
                    <a:lnTo>
                      <a:pt x="44" y="451"/>
                    </a:lnTo>
                    <a:lnTo>
                      <a:pt x="68" y="433"/>
                    </a:lnTo>
                    <a:lnTo>
                      <a:pt x="94" y="420"/>
                    </a:lnTo>
                    <a:lnTo>
                      <a:pt x="124" y="412"/>
                    </a:lnTo>
                    <a:lnTo>
                      <a:pt x="438" y="367"/>
                    </a:lnTo>
                    <a:lnTo>
                      <a:pt x="579" y="82"/>
                    </a:lnTo>
                    <a:lnTo>
                      <a:pt x="598" y="54"/>
                    </a:lnTo>
                    <a:lnTo>
                      <a:pt x="620" y="31"/>
                    </a:lnTo>
                    <a:lnTo>
                      <a:pt x="647" y="14"/>
                    </a:lnTo>
                    <a:lnTo>
                      <a:pt x="678" y="4"/>
                    </a:lnTo>
                    <a:lnTo>
                      <a:pt x="710" y="0"/>
                    </a:lnTo>
                    <a:lnTo>
                      <a:pt x="710"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nvGrpSpPr>
            <p:cNvPr id="54" name="组合 75"/>
            <p:cNvGrpSpPr>
              <a:grpSpLocks noChangeAspect="1"/>
            </p:cNvGrpSpPr>
            <p:nvPr/>
          </p:nvGrpSpPr>
          <p:grpSpPr bwMode="auto">
            <a:xfrm>
              <a:off x="7102844" y="3767981"/>
              <a:ext cx="265557" cy="293689"/>
              <a:chOff x="5511" y="3411"/>
              <a:chExt cx="236" cy="261"/>
            </a:xfrm>
            <a:solidFill>
              <a:srgbClr val="415066"/>
            </a:solidFill>
          </p:grpSpPr>
          <p:sp>
            <p:nvSpPr>
              <p:cNvPr id="55" name="Freeform 77"/>
              <p:cNvSpPr/>
              <p:nvPr/>
            </p:nvSpPr>
            <p:spPr bwMode="auto">
              <a:xfrm>
                <a:off x="5511" y="3564"/>
                <a:ext cx="236" cy="108"/>
              </a:xfrm>
              <a:custGeom>
                <a:avLst/>
                <a:gdLst>
                  <a:gd name="T0" fmla="*/ 1324 w 3068"/>
                  <a:gd name="T1" fmla="*/ 1035 h 1414"/>
                  <a:gd name="T2" fmla="*/ 1400 w 3068"/>
                  <a:gd name="T3" fmla="*/ 587 h 1414"/>
                  <a:gd name="T4" fmla="*/ 1349 w 3068"/>
                  <a:gd name="T5" fmla="*/ 484 h 1414"/>
                  <a:gd name="T6" fmla="*/ 1331 w 3068"/>
                  <a:gd name="T7" fmla="*/ 403 h 1414"/>
                  <a:gd name="T8" fmla="*/ 1337 w 3068"/>
                  <a:gd name="T9" fmla="*/ 341 h 1414"/>
                  <a:gd name="T10" fmla="*/ 1362 w 3068"/>
                  <a:gd name="T11" fmla="*/ 298 h 1414"/>
                  <a:gd name="T12" fmla="*/ 1398 w 3068"/>
                  <a:gd name="T13" fmla="*/ 268 h 1414"/>
                  <a:gd name="T14" fmla="*/ 1441 w 3068"/>
                  <a:gd name="T15" fmla="*/ 249 h 1414"/>
                  <a:gd name="T16" fmla="*/ 1483 w 3068"/>
                  <a:gd name="T17" fmla="*/ 240 h 1414"/>
                  <a:gd name="T18" fmla="*/ 1517 w 3068"/>
                  <a:gd name="T19" fmla="*/ 236 h 1414"/>
                  <a:gd name="T20" fmla="*/ 1536 w 3068"/>
                  <a:gd name="T21" fmla="*/ 236 h 1414"/>
                  <a:gd name="T22" fmla="*/ 1561 w 3068"/>
                  <a:gd name="T23" fmla="*/ 237 h 1414"/>
                  <a:gd name="T24" fmla="*/ 1599 w 3068"/>
                  <a:gd name="T25" fmla="*/ 242 h 1414"/>
                  <a:gd name="T26" fmla="*/ 1641 w 3068"/>
                  <a:gd name="T27" fmla="*/ 255 h 1414"/>
                  <a:gd name="T28" fmla="*/ 1684 w 3068"/>
                  <a:gd name="T29" fmla="*/ 276 h 1414"/>
                  <a:gd name="T30" fmla="*/ 1717 w 3068"/>
                  <a:gd name="T31" fmla="*/ 310 h 1414"/>
                  <a:gd name="T32" fmla="*/ 1736 w 3068"/>
                  <a:gd name="T33" fmla="*/ 360 h 1414"/>
                  <a:gd name="T34" fmla="*/ 1734 w 3068"/>
                  <a:gd name="T35" fmla="*/ 427 h 1414"/>
                  <a:gd name="T36" fmla="*/ 1705 w 3068"/>
                  <a:gd name="T37" fmla="*/ 516 h 1414"/>
                  <a:gd name="T38" fmla="*/ 1643 w 3068"/>
                  <a:gd name="T39" fmla="*/ 626 h 1414"/>
                  <a:gd name="T40" fmla="*/ 1783 w 3068"/>
                  <a:gd name="T41" fmla="*/ 911 h 1414"/>
                  <a:gd name="T42" fmla="*/ 2081 w 3068"/>
                  <a:gd name="T43" fmla="*/ 6 h 1414"/>
                  <a:gd name="T44" fmla="*/ 2129 w 3068"/>
                  <a:gd name="T45" fmla="*/ 35 h 1414"/>
                  <a:gd name="T46" fmla="*/ 2214 w 3068"/>
                  <a:gd name="T47" fmla="*/ 82 h 1414"/>
                  <a:gd name="T48" fmla="*/ 2334 w 3068"/>
                  <a:gd name="T49" fmla="*/ 143 h 1414"/>
                  <a:gd name="T50" fmla="*/ 2488 w 3068"/>
                  <a:gd name="T51" fmla="*/ 214 h 1414"/>
                  <a:gd name="T52" fmla="*/ 2671 w 3068"/>
                  <a:gd name="T53" fmla="*/ 290 h 1414"/>
                  <a:gd name="T54" fmla="*/ 2817 w 3068"/>
                  <a:gd name="T55" fmla="*/ 361 h 1414"/>
                  <a:gd name="T56" fmla="*/ 2921 w 3068"/>
                  <a:gd name="T57" fmla="*/ 456 h 1414"/>
                  <a:gd name="T58" fmla="*/ 2990 w 3068"/>
                  <a:gd name="T59" fmla="*/ 576 h 1414"/>
                  <a:gd name="T60" fmla="*/ 3033 w 3068"/>
                  <a:gd name="T61" fmla="*/ 720 h 1414"/>
                  <a:gd name="T62" fmla="*/ 3055 w 3068"/>
                  <a:gd name="T63" fmla="*/ 894 h 1414"/>
                  <a:gd name="T64" fmla="*/ 3064 w 3068"/>
                  <a:gd name="T65" fmla="*/ 1096 h 1414"/>
                  <a:gd name="T66" fmla="*/ 3067 w 3068"/>
                  <a:gd name="T67" fmla="*/ 1328 h 1414"/>
                  <a:gd name="T68" fmla="*/ 1 w 3068"/>
                  <a:gd name="T69" fmla="*/ 1328 h 1414"/>
                  <a:gd name="T70" fmla="*/ 4 w 3068"/>
                  <a:gd name="T71" fmla="*/ 1096 h 1414"/>
                  <a:gd name="T72" fmla="*/ 13 w 3068"/>
                  <a:gd name="T73" fmla="*/ 894 h 1414"/>
                  <a:gd name="T74" fmla="*/ 35 w 3068"/>
                  <a:gd name="T75" fmla="*/ 720 h 1414"/>
                  <a:gd name="T76" fmla="*/ 77 w 3068"/>
                  <a:gd name="T77" fmla="*/ 576 h 1414"/>
                  <a:gd name="T78" fmla="*/ 146 w 3068"/>
                  <a:gd name="T79" fmla="*/ 456 h 1414"/>
                  <a:gd name="T80" fmla="*/ 251 w 3068"/>
                  <a:gd name="T81" fmla="*/ 361 h 1414"/>
                  <a:gd name="T82" fmla="*/ 396 w 3068"/>
                  <a:gd name="T83" fmla="*/ 290 h 1414"/>
                  <a:gd name="T84" fmla="*/ 580 w 3068"/>
                  <a:gd name="T85" fmla="*/ 214 h 1414"/>
                  <a:gd name="T86" fmla="*/ 733 w 3068"/>
                  <a:gd name="T87" fmla="*/ 143 h 1414"/>
                  <a:gd name="T88" fmla="*/ 854 w 3068"/>
                  <a:gd name="T89" fmla="*/ 81 h 1414"/>
                  <a:gd name="T90" fmla="*/ 939 w 3068"/>
                  <a:gd name="T91" fmla="*/ 34 h 1414"/>
                  <a:gd name="T92" fmla="*/ 987 w 3068"/>
                  <a:gd name="T93" fmla="*/ 6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68" h="1414">
                    <a:moveTo>
                      <a:pt x="995" y="0"/>
                    </a:moveTo>
                    <a:lnTo>
                      <a:pt x="1285" y="911"/>
                    </a:lnTo>
                    <a:lnTo>
                      <a:pt x="1324" y="1035"/>
                    </a:lnTo>
                    <a:lnTo>
                      <a:pt x="1455" y="670"/>
                    </a:lnTo>
                    <a:lnTo>
                      <a:pt x="1425" y="626"/>
                    </a:lnTo>
                    <a:lnTo>
                      <a:pt x="1400" y="587"/>
                    </a:lnTo>
                    <a:lnTo>
                      <a:pt x="1379" y="550"/>
                    </a:lnTo>
                    <a:lnTo>
                      <a:pt x="1363" y="516"/>
                    </a:lnTo>
                    <a:lnTo>
                      <a:pt x="1349" y="484"/>
                    </a:lnTo>
                    <a:lnTo>
                      <a:pt x="1340" y="454"/>
                    </a:lnTo>
                    <a:lnTo>
                      <a:pt x="1334" y="427"/>
                    </a:lnTo>
                    <a:lnTo>
                      <a:pt x="1331" y="403"/>
                    </a:lnTo>
                    <a:lnTo>
                      <a:pt x="1329" y="381"/>
                    </a:lnTo>
                    <a:lnTo>
                      <a:pt x="1332" y="360"/>
                    </a:lnTo>
                    <a:lnTo>
                      <a:pt x="1337" y="341"/>
                    </a:lnTo>
                    <a:lnTo>
                      <a:pt x="1343" y="326"/>
                    </a:lnTo>
                    <a:lnTo>
                      <a:pt x="1351" y="310"/>
                    </a:lnTo>
                    <a:lnTo>
                      <a:pt x="1362" y="298"/>
                    </a:lnTo>
                    <a:lnTo>
                      <a:pt x="1373" y="287"/>
                    </a:lnTo>
                    <a:lnTo>
                      <a:pt x="1385" y="276"/>
                    </a:lnTo>
                    <a:lnTo>
                      <a:pt x="1398" y="268"/>
                    </a:lnTo>
                    <a:lnTo>
                      <a:pt x="1412" y="261"/>
                    </a:lnTo>
                    <a:lnTo>
                      <a:pt x="1427" y="255"/>
                    </a:lnTo>
                    <a:lnTo>
                      <a:pt x="1441" y="249"/>
                    </a:lnTo>
                    <a:lnTo>
                      <a:pt x="1455" y="245"/>
                    </a:lnTo>
                    <a:lnTo>
                      <a:pt x="1469" y="242"/>
                    </a:lnTo>
                    <a:lnTo>
                      <a:pt x="1483" y="240"/>
                    </a:lnTo>
                    <a:lnTo>
                      <a:pt x="1495" y="238"/>
                    </a:lnTo>
                    <a:lnTo>
                      <a:pt x="1507" y="237"/>
                    </a:lnTo>
                    <a:lnTo>
                      <a:pt x="1517" y="236"/>
                    </a:lnTo>
                    <a:lnTo>
                      <a:pt x="1525" y="236"/>
                    </a:lnTo>
                    <a:lnTo>
                      <a:pt x="1532" y="236"/>
                    </a:lnTo>
                    <a:lnTo>
                      <a:pt x="1536" y="236"/>
                    </a:lnTo>
                    <a:lnTo>
                      <a:pt x="1542" y="236"/>
                    </a:lnTo>
                    <a:lnTo>
                      <a:pt x="1551" y="236"/>
                    </a:lnTo>
                    <a:lnTo>
                      <a:pt x="1561" y="237"/>
                    </a:lnTo>
                    <a:lnTo>
                      <a:pt x="1573" y="238"/>
                    </a:lnTo>
                    <a:lnTo>
                      <a:pt x="1585" y="240"/>
                    </a:lnTo>
                    <a:lnTo>
                      <a:pt x="1599" y="242"/>
                    </a:lnTo>
                    <a:lnTo>
                      <a:pt x="1613" y="245"/>
                    </a:lnTo>
                    <a:lnTo>
                      <a:pt x="1627" y="249"/>
                    </a:lnTo>
                    <a:lnTo>
                      <a:pt x="1641" y="255"/>
                    </a:lnTo>
                    <a:lnTo>
                      <a:pt x="1656" y="261"/>
                    </a:lnTo>
                    <a:lnTo>
                      <a:pt x="1670" y="268"/>
                    </a:lnTo>
                    <a:lnTo>
                      <a:pt x="1684" y="276"/>
                    </a:lnTo>
                    <a:lnTo>
                      <a:pt x="1696" y="287"/>
                    </a:lnTo>
                    <a:lnTo>
                      <a:pt x="1706" y="298"/>
                    </a:lnTo>
                    <a:lnTo>
                      <a:pt x="1717" y="310"/>
                    </a:lnTo>
                    <a:lnTo>
                      <a:pt x="1725" y="326"/>
                    </a:lnTo>
                    <a:lnTo>
                      <a:pt x="1731" y="341"/>
                    </a:lnTo>
                    <a:lnTo>
                      <a:pt x="1736" y="360"/>
                    </a:lnTo>
                    <a:lnTo>
                      <a:pt x="1738" y="381"/>
                    </a:lnTo>
                    <a:lnTo>
                      <a:pt x="1737" y="403"/>
                    </a:lnTo>
                    <a:lnTo>
                      <a:pt x="1734" y="427"/>
                    </a:lnTo>
                    <a:lnTo>
                      <a:pt x="1728" y="454"/>
                    </a:lnTo>
                    <a:lnTo>
                      <a:pt x="1719" y="484"/>
                    </a:lnTo>
                    <a:lnTo>
                      <a:pt x="1705" y="516"/>
                    </a:lnTo>
                    <a:lnTo>
                      <a:pt x="1689" y="550"/>
                    </a:lnTo>
                    <a:lnTo>
                      <a:pt x="1668" y="587"/>
                    </a:lnTo>
                    <a:lnTo>
                      <a:pt x="1643" y="626"/>
                    </a:lnTo>
                    <a:lnTo>
                      <a:pt x="1613" y="670"/>
                    </a:lnTo>
                    <a:lnTo>
                      <a:pt x="1743" y="1035"/>
                    </a:lnTo>
                    <a:lnTo>
                      <a:pt x="1783" y="911"/>
                    </a:lnTo>
                    <a:lnTo>
                      <a:pt x="2072" y="0"/>
                    </a:lnTo>
                    <a:lnTo>
                      <a:pt x="2074" y="2"/>
                    </a:lnTo>
                    <a:lnTo>
                      <a:pt x="2081" y="6"/>
                    </a:lnTo>
                    <a:lnTo>
                      <a:pt x="2093" y="13"/>
                    </a:lnTo>
                    <a:lnTo>
                      <a:pt x="2108" y="22"/>
                    </a:lnTo>
                    <a:lnTo>
                      <a:pt x="2129" y="35"/>
                    </a:lnTo>
                    <a:lnTo>
                      <a:pt x="2153" y="48"/>
                    </a:lnTo>
                    <a:lnTo>
                      <a:pt x="2182" y="65"/>
                    </a:lnTo>
                    <a:lnTo>
                      <a:pt x="2214" y="82"/>
                    </a:lnTo>
                    <a:lnTo>
                      <a:pt x="2250" y="101"/>
                    </a:lnTo>
                    <a:lnTo>
                      <a:pt x="2290" y="121"/>
                    </a:lnTo>
                    <a:lnTo>
                      <a:pt x="2334" y="143"/>
                    </a:lnTo>
                    <a:lnTo>
                      <a:pt x="2381" y="166"/>
                    </a:lnTo>
                    <a:lnTo>
                      <a:pt x="2433" y="190"/>
                    </a:lnTo>
                    <a:lnTo>
                      <a:pt x="2488" y="214"/>
                    </a:lnTo>
                    <a:lnTo>
                      <a:pt x="2546" y="239"/>
                    </a:lnTo>
                    <a:lnTo>
                      <a:pt x="2607" y="264"/>
                    </a:lnTo>
                    <a:lnTo>
                      <a:pt x="2671" y="290"/>
                    </a:lnTo>
                    <a:lnTo>
                      <a:pt x="2725" y="310"/>
                    </a:lnTo>
                    <a:lnTo>
                      <a:pt x="2774" y="335"/>
                    </a:lnTo>
                    <a:lnTo>
                      <a:pt x="2817" y="361"/>
                    </a:lnTo>
                    <a:lnTo>
                      <a:pt x="2857" y="390"/>
                    </a:lnTo>
                    <a:lnTo>
                      <a:pt x="2891" y="422"/>
                    </a:lnTo>
                    <a:lnTo>
                      <a:pt x="2921" y="456"/>
                    </a:lnTo>
                    <a:lnTo>
                      <a:pt x="2948" y="493"/>
                    </a:lnTo>
                    <a:lnTo>
                      <a:pt x="2971" y="532"/>
                    </a:lnTo>
                    <a:lnTo>
                      <a:pt x="2990" y="576"/>
                    </a:lnTo>
                    <a:lnTo>
                      <a:pt x="3007" y="621"/>
                    </a:lnTo>
                    <a:lnTo>
                      <a:pt x="3021" y="670"/>
                    </a:lnTo>
                    <a:lnTo>
                      <a:pt x="3033" y="720"/>
                    </a:lnTo>
                    <a:lnTo>
                      <a:pt x="3042" y="775"/>
                    </a:lnTo>
                    <a:lnTo>
                      <a:pt x="3049" y="833"/>
                    </a:lnTo>
                    <a:lnTo>
                      <a:pt x="3055" y="894"/>
                    </a:lnTo>
                    <a:lnTo>
                      <a:pt x="3059" y="958"/>
                    </a:lnTo>
                    <a:lnTo>
                      <a:pt x="3062" y="1025"/>
                    </a:lnTo>
                    <a:lnTo>
                      <a:pt x="3064" y="1096"/>
                    </a:lnTo>
                    <a:lnTo>
                      <a:pt x="3065" y="1169"/>
                    </a:lnTo>
                    <a:lnTo>
                      <a:pt x="3066" y="1248"/>
                    </a:lnTo>
                    <a:lnTo>
                      <a:pt x="3067" y="1328"/>
                    </a:lnTo>
                    <a:lnTo>
                      <a:pt x="3068" y="1414"/>
                    </a:lnTo>
                    <a:lnTo>
                      <a:pt x="0" y="1414"/>
                    </a:lnTo>
                    <a:lnTo>
                      <a:pt x="1" y="1328"/>
                    </a:lnTo>
                    <a:lnTo>
                      <a:pt x="2" y="1248"/>
                    </a:lnTo>
                    <a:lnTo>
                      <a:pt x="3" y="1169"/>
                    </a:lnTo>
                    <a:lnTo>
                      <a:pt x="4" y="1096"/>
                    </a:lnTo>
                    <a:lnTo>
                      <a:pt x="6" y="1025"/>
                    </a:lnTo>
                    <a:lnTo>
                      <a:pt x="9" y="958"/>
                    </a:lnTo>
                    <a:lnTo>
                      <a:pt x="13" y="894"/>
                    </a:lnTo>
                    <a:lnTo>
                      <a:pt x="19" y="833"/>
                    </a:lnTo>
                    <a:lnTo>
                      <a:pt x="26" y="775"/>
                    </a:lnTo>
                    <a:lnTo>
                      <a:pt x="35" y="720"/>
                    </a:lnTo>
                    <a:lnTo>
                      <a:pt x="47" y="670"/>
                    </a:lnTo>
                    <a:lnTo>
                      <a:pt x="60" y="621"/>
                    </a:lnTo>
                    <a:lnTo>
                      <a:pt x="77" y="576"/>
                    </a:lnTo>
                    <a:lnTo>
                      <a:pt x="96" y="532"/>
                    </a:lnTo>
                    <a:lnTo>
                      <a:pt x="120" y="493"/>
                    </a:lnTo>
                    <a:lnTo>
                      <a:pt x="146" y="456"/>
                    </a:lnTo>
                    <a:lnTo>
                      <a:pt x="177" y="422"/>
                    </a:lnTo>
                    <a:lnTo>
                      <a:pt x="211" y="390"/>
                    </a:lnTo>
                    <a:lnTo>
                      <a:pt x="251" y="361"/>
                    </a:lnTo>
                    <a:lnTo>
                      <a:pt x="294" y="335"/>
                    </a:lnTo>
                    <a:lnTo>
                      <a:pt x="342" y="310"/>
                    </a:lnTo>
                    <a:lnTo>
                      <a:pt x="396" y="290"/>
                    </a:lnTo>
                    <a:lnTo>
                      <a:pt x="461" y="264"/>
                    </a:lnTo>
                    <a:lnTo>
                      <a:pt x="522" y="239"/>
                    </a:lnTo>
                    <a:lnTo>
                      <a:pt x="580" y="214"/>
                    </a:lnTo>
                    <a:lnTo>
                      <a:pt x="635" y="190"/>
                    </a:lnTo>
                    <a:lnTo>
                      <a:pt x="685" y="166"/>
                    </a:lnTo>
                    <a:lnTo>
                      <a:pt x="733" y="143"/>
                    </a:lnTo>
                    <a:lnTo>
                      <a:pt x="778" y="121"/>
                    </a:lnTo>
                    <a:lnTo>
                      <a:pt x="818" y="101"/>
                    </a:lnTo>
                    <a:lnTo>
                      <a:pt x="854" y="81"/>
                    </a:lnTo>
                    <a:lnTo>
                      <a:pt x="886" y="64"/>
                    </a:lnTo>
                    <a:lnTo>
                      <a:pt x="915" y="48"/>
                    </a:lnTo>
                    <a:lnTo>
                      <a:pt x="939" y="34"/>
                    </a:lnTo>
                    <a:lnTo>
                      <a:pt x="959" y="22"/>
                    </a:lnTo>
                    <a:lnTo>
                      <a:pt x="975" y="13"/>
                    </a:lnTo>
                    <a:lnTo>
                      <a:pt x="987" y="6"/>
                    </a:lnTo>
                    <a:lnTo>
                      <a:pt x="993" y="2"/>
                    </a:lnTo>
                    <a:lnTo>
                      <a:pt x="995"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56" name="Freeform 78"/>
              <p:cNvSpPr>
                <a:spLocks noEditPoints="1"/>
              </p:cNvSpPr>
              <p:nvPr/>
            </p:nvSpPr>
            <p:spPr bwMode="auto">
              <a:xfrm>
                <a:off x="5555" y="3411"/>
                <a:ext cx="147" cy="146"/>
              </a:xfrm>
              <a:custGeom>
                <a:avLst/>
                <a:gdLst>
                  <a:gd name="T0" fmla="*/ 1078 w 1905"/>
                  <a:gd name="T1" fmla="*/ 1569 h 1900"/>
                  <a:gd name="T2" fmla="*/ 1188 w 1905"/>
                  <a:gd name="T3" fmla="*/ 1402 h 1900"/>
                  <a:gd name="T4" fmla="*/ 671 w 1905"/>
                  <a:gd name="T5" fmla="*/ 1293 h 1900"/>
                  <a:gd name="T6" fmla="*/ 771 w 1905"/>
                  <a:gd name="T7" fmla="*/ 1492 h 1900"/>
                  <a:gd name="T8" fmla="*/ 882 w 1905"/>
                  <a:gd name="T9" fmla="*/ 1627 h 1900"/>
                  <a:gd name="T10" fmla="*/ 362 w 1905"/>
                  <a:gd name="T11" fmla="*/ 1343 h 1900"/>
                  <a:gd name="T12" fmla="*/ 521 w 1905"/>
                  <a:gd name="T13" fmla="*/ 1511 h 1900"/>
                  <a:gd name="T14" fmla="*/ 644 w 1905"/>
                  <a:gd name="T15" fmla="*/ 1559 h 1900"/>
                  <a:gd name="T16" fmla="*/ 540 w 1905"/>
                  <a:gd name="T17" fmla="*/ 1353 h 1900"/>
                  <a:gd name="T18" fmla="*/ 1365 w 1905"/>
                  <a:gd name="T19" fmla="*/ 1353 h 1900"/>
                  <a:gd name="T20" fmla="*/ 1262 w 1905"/>
                  <a:gd name="T21" fmla="*/ 1558 h 1900"/>
                  <a:gd name="T22" fmla="*/ 1385 w 1905"/>
                  <a:gd name="T23" fmla="*/ 1511 h 1900"/>
                  <a:gd name="T24" fmla="*/ 1544 w 1905"/>
                  <a:gd name="T25" fmla="*/ 1342 h 1900"/>
                  <a:gd name="T26" fmla="*/ 1429 w 1905"/>
                  <a:gd name="T27" fmla="*/ 813 h 1900"/>
                  <a:gd name="T28" fmla="*/ 1429 w 1905"/>
                  <a:gd name="T29" fmla="*/ 1087 h 1900"/>
                  <a:gd name="T30" fmla="*/ 1655 w 1905"/>
                  <a:gd name="T31" fmla="*/ 1053 h 1900"/>
                  <a:gd name="T32" fmla="*/ 1655 w 1905"/>
                  <a:gd name="T33" fmla="*/ 848 h 1900"/>
                  <a:gd name="T34" fmla="*/ 1024 w 1905"/>
                  <a:gd name="T35" fmla="*/ 749 h 1900"/>
                  <a:gd name="T36" fmla="*/ 1289 w 1905"/>
                  <a:gd name="T37" fmla="*/ 1055 h 1900"/>
                  <a:gd name="T38" fmla="*/ 1288 w 1905"/>
                  <a:gd name="T39" fmla="*/ 846 h 1900"/>
                  <a:gd name="T40" fmla="*/ 630 w 1905"/>
                  <a:gd name="T41" fmla="*/ 748 h 1900"/>
                  <a:gd name="T42" fmla="*/ 612 w 1905"/>
                  <a:gd name="T43" fmla="*/ 950 h 1900"/>
                  <a:gd name="T44" fmla="*/ 631 w 1905"/>
                  <a:gd name="T45" fmla="*/ 1151 h 1900"/>
                  <a:gd name="T46" fmla="*/ 272 w 1905"/>
                  <a:gd name="T47" fmla="*/ 748 h 1900"/>
                  <a:gd name="T48" fmla="*/ 243 w 1905"/>
                  <a:gd name="T49" fmla="*/ 950 h 1900"/>
                  <a:gd name="T50" fmla="*/ 272 w 1905"/>
                  <a:gd name="T51" fmla="*/ 1151 h 1900"/>
                  <a:gd name="T52" fmla="*/ 470 w 1905"/>
                  <a:gd name="T53" fmla="*/ 950 h 1900"/>
                  <a:gd name="T54" fmla="*/ 272 w 1905"/>
                  <a:gd name="T55" fmla="*/ 748 h 1900"/>
                  <a:gd name="T56" fmla="*/ 1318 w 1905"/>
                  <a:gd name="T57" fmla="*/ 437 h 1900"/>
                  <a:gd name="T58" fmla="*/ 1574 w 1905"/>
                  <a:gd name="T59" fmla="*/ 607 h 1900"/>
                  <a:gd name="T60" fmla="*/ 1430 w 1905"/>
                  <a:gd name="T61" fmla="*/ 425 h 1900"/>
                  <a:gd name="T62" fmla="*/ 1234 w 1905"/>
                  <a:gd name="T63" fmla="*/ 299 h 1900"/>
                  <a:gd name="T64" fmla="*/ 521 w 1905"/>
                  <a:gd name="T65" fmla="*/ 388 h 1900"/>
                  <a:gd name="T66" fmla="*/ 362 w 1905"/>
                  <a:gd name="T67" fmla="*/ 557 h 1900"/>
                  <a:gd name="T68" fmla="*/ 563 w 1905"/>
                  <a:gd name="T69" fmla="*/ 489 h 1900"/>
                  <a:gd name="T70" fmla="*/ 672 w 1905"/>
                  <a:gd name="T71" fmla="*/ 299 h 1900"/>
                  <a:gd name="T72" fmla="*/ 1212 w 1905"/>
                  <a:gd name="T73" fmla="*/ 550 h 1900"/>
                  <a:gd name="T74" fmla="*/ 1106 w 1905"/>
                  <a:gd name="T75" fmla="*/ 369 h 1900"/>
                  <a:gd name="T76" fmla="*/ 882 w 1905"/>
                  <a:gd name="T77" fmla="*/ 272 h 1900"/>
                  <a:gd name="T78" fmla="*/ 770 w 1905"/>
                  <a:gd name="T79" fmla="*/ 407 h 1900"/>
                  <a:gd name="T80" fmla="*/ 670 w 1905"/>
                  <a:gd name="T81" fmla="*/ 607 h 1900"/>
                  <a:gd name="T82" fmla="*/ 1031 w 1905"/>
                  <a:gd name="T83" fmla="*/ 3 h 1900"/>
                  <a:gd name="T84" fmla="*/ 1323 w 1905"/>
                  <a:gd name="T85" fmla="*/ 75 h 1900"/>
                  <a:gd name="T86" fmla="*/ 1573 w 1905"/>
                  <a:gd name="T87" fmla="*/ 229 h 1900"/>
                  <a:gd name="T88" fmla="*/ 1762 w 1905"/>
                  <a:gd name="T89" fmla="*/ 450 h 1900"/>
                  <a:gd name="T90" fmla="*/ 1877 w 1905"/>
                  <a:gd name="T91" fmla="*/ 723 h 1900"/>
                  <a:gd name="T92" fmla="*/ 1902 w 1905"/>
                  <a:gd name="T93" fmla="*/ 1028 h 1900"/>
                  <a:gd name="T94" fmla="*/ 1830 w 1905"/>
                  <a:gd name="T95" fmla="*/ 1319 h 1900"/>
                  <a:gd name="T96" fmla="*/ 1675 w 1905"/>
                  <a:gd name="T97" fmla="*/ 1568 h 1900"/>
                  <a:gd name="T98" fmla="*/ 1453 w 1905"/>
                  <a:gd name="T99" fmla="*/ 1758 h 1900"/>
                  <a:gd name="T100" fmla="*/ 1181 w 1905"/>
                  <a:gd name="T101" fmla="*/ 1872 h 1900"/>
                  <a:gd name="T102" fmla="*/ 875 w 1905"/>
                  <a:gd name="T103" fmla="*/ 1897 h 1900"/>
                  <a:gd name="T104" fmla="*/ 583 w 1905"/>
                  <a:gd name="T105" fmla="*/ 1825 h 1900"/>
                  <a:gd name="T106" fmla="*/ 333 w 1905"/>
                  <a:gd name="T107" fmla="*/ 1671 h 1900"/>
                  <a:gd name="T108" fmla="*/ 143 w 1905"/>
                  <a:gd name="T109" fmla="*/ 1449 h 1900"/>
                  <a:gd name="T110" fmla="*/ 28 w 1905"/>
                  <a:gd name="T111" fmla="*/ 1178 h 1900"/>
                  <a:gd name="T112" fmla="*/ 3 w 1905"/>
                  <a:gd name="T113" fmla="*/ 872 h 1900"/>
                  <a:gd name="T114" fmla="*/ 75 w 1905"/>
                  <a:gd name="T115" fmla="*/ 580 h 1900"/>
                  <a:gd name="T116" fmla="*/ 230 w 1905"/>
                  <a:gd name="T117" fmla="*/ 332 h 1900"/>
                  <a:gd name="T118" fmla="*/ 451 w 1905"/>
                  <a:gd name="T119" fmla="*/ 143 h 1900"/>
                  <a:gd name="T120" fmla="*/ 725 w 1905"/>
                  <a:gd name="T121" fmla="*/ 28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5" h="1900">
                    <a:moveTo>
                      <a:pt x="1024" y="1293"/>
                    </a:moveTo>
                    <a:lnTo>
                      <a:pt x="1024" y="1628"/>
                    </a:lnTo>
                    <a:lnTo>
                      <a:pt x="1051" y="1600"/>
                    </a:lnTo>
                    <a:lnTo>
                      <a:pt x="1078" y="1569"/>
                    </a:lnTo>
                    <a:lnTo>
                      <a:pt x="1107" y="1533"/>
                    </a:lnTo>
                    <a:lnTo>
                      <a:pt x="1135" y="1494"/>
                    </a:lnTo>
                    <a:lnTo>
                      <a:pt x="1162" y="1449"/>
                    </a:lnTo>
                    <a:lnTo>
                      <a:pt x="1188" y="1402"/>
                    </a:lnTo>
                    <a:lnTo>
                      <a:pt x="1213" y="1349"/>
                    </a:lnTo>
                    <a:lnTo>
                      <a:pt x="1236" y="1293"/>
                    </a:lnTo>
                    <a:lnTo>
                      <a:pt x="1024" y="1293"/>
                    </a:lnTo>
                    <a:close/>
                    <a:moveTo>
                      <a:pt x="671" y="1293"/>
                    </a:moveTo>
                    <a:lnTo>
                      <a:pt x="692" y="1349"/>
                    </a:lnTo>
                    <a:lnTo>
                      <a:pt x="717" y="1401"/>
                    </a:lnTo>
                    <a:lnTo>
                      <a:pt x="743" y="1448"/>
                    </a:lnTo>
                    <a:lnTo>
                      <a:pt x="771" y="1492"/>
                    </a:lnTo>
                    <a:lnTo>
                      <a:pt x="799" y="1532"/>
                    </a:lnTo>
                    <a:lnTo>
                      <a:pt x="827" y="1567"/>
                    </a:lnTo>
                    <a:lnTo>
                      <a:pt x="855" y="1599"/>
                    </a:lnTo>
                    <a:lnTo>
                      <a:pt x="882" y="1627"/>
                    </a:lnTo>
                    <a:lnTo>
                      <a:pt x="882" y="1293"/>
                    </a:lnTo>
                    <a:lnTo>
                      <a:pt x="671" y="1293"/>
                    </a:lnTo>
                    <a:close/>
                    <a:moveTo>
                      <a:pt x="332" y="1293"/>
                    </a:moveTo>
                    <a:lnTo>
                      <a:pt x="362" y="1343"/>
                    </a:lnTo>
                    <a:lnTo>
                      <a:pt x="396" y="1389"/>
                    </a:lnTo>
                    <a:lnTo>
                      <a:pt x="435" y="1434"/>
                    </a:lnTo>
                    <a:lnTo>
                      <a:pt x="476" y="1474"/>
                    </a:lnTo>
                    <a:lnTo>
                      <a:pt x="521" y="1511"/>
                    </a:lnTo>
                    <a:lnTo>
                      <a:pt x="568" y="1545"/>
                    </a:lnTo>
                    <a:lnTo>
                      <a:pt x="619" y="1575"/>
                    </a:lnTo>
                    <a:lnTo>
                      <a:pt x="673" y="1600"/>
                    </a:lnTo>
                    <a:lnTo>
                      <a:pt x="644" y="1559"/>
                    </a:lnTo>
                    <a:lnTo>
                      <a:pt x="615" y="1512"/>
                    </a:lnTo>
                    <a:lnTo>
                      <a:pt x="588" y="1463"/>
                    </a:lnTo>
                    <a:lnTo>
                      <a:pt x="563" y="1410"/>
                    </a:lnTo>
                    <a:lnTo>
                      <a:pt x="540" y="1353"/>
                    </a:lnTo>
                    <a:lnTo>
                      <a:pt x="519" y="1293"/>
                    </a:lnTo>
                    <a:lnTo>
                      <a:pt x="332" y="1293"/>
                    </a:lnTo>
                    <a:close/>
                    <a:moveTo>
                      <a:pt x="1386" y="1292"/>
                    </a:moveTo>
                    <a:lnTo>
                      <a:pt x="1365" y="1353"/>
                    </a:lnTo>
                    <a:lnTo>
                      <a:pt x="1343" y="1410"/>
                    </a:lnTo>
                    <a:lnTo>
                      <a:pt x="1318" y="1463"/>
                    </a:lnTo>
                    <a:lnTo>
                      <a:pt x="1291" y="1512"/>
                    </a:lnTo>
                    <a:lnTo>
                      <a:pt x="1262" y="1558"/>
                    </a:lnTo>
                    <a:lnTo>
                      <a:pt x="1234" y="1600"/>
                    </a:lnTo>
                    <a:lnTo>
                      <a:pt x="1287" y="1574"/>
                    </a:lnTo>
                    <a:lnTo>
                      <a:pt x="1337" y="1545"/>
                    </a:lnTo>
                    <a:lnTo>
                      <a:pt x="1385" y="1511"/>
                    </a:lnTo>
                    <a:lnTo>
                      <a:pt x="1430" y="1474"/>
                    </a:lnTo>
                    <a:lnTo>
                      <a:pt x="1471" y="1434"/>
                    </a:lnTo>
                    <a:lnTo>
                      <a:pt x="1509" y="1389"/>
                    </a:lnTo>
                    <a:lnTo>
                      <a:pt x="1544" y="1342"/>
                    </a:lnTo>
                    <a:lnTo>
                      <a:pt x="1574" y="1292"/>
                    </a:lnTo>
                    <a:lnTo>
                      <a:pt x="1386" y="1292"/>
                    </a:lnTo>
                    <a:close/>
                    <a:moveTo>
                      <a:pt x="1420" y="749"/>
                    </a:moveTo>
                    <a:lnTo>
                      <a:pt x="1429" y="813"/>
                    </a:lnTo>
                    <a:lnTo>
                      <a:pt x="1435" y="881"/>
                    </a:lnTo>
                    <a:lnTo>
                      <a:pt x="1437" y="951"/>
                    </a:lnTo>
                    <a:lnTo>
                      <a:pt x="1435" y="1021"/>
                    </a:lnTo>
                    <a:lnTo>
                      <a:pt x="1429" y="1087"/>
                    </a:lnTo>
                    <a:lnTo>
                      <a:pt x="1420" y="1151"/>
                    </a:lnTo>
                    <a:lnTo>
                      <a:pt x="1634" y="1151"/>
                    </a:lnTo>
                    <a:lnTo>
                      <a:pt x="1646" y="1102"/>
                    </a:lnTo>
                    <a:lnTo>
                      <a:pt x="1655" y="1053"/>
                    </a:lnTo>
                    <a:lnTo>
                      <a:pt x="1662" y="1002"/>
                    </a:lnTo>
                    <a:lnTo>
                      <a:pt x="1664" y="951"/>
                    </a:lnTo>
                    <a:lnTo>
                      <a:pt x="1662" y="899"/>
                    </a:lnTo>
                    <a:lnTo>
                      <a:pt x="1655" y="848"/>
                    </a:lnTo>
                    <a:lnTo>
                      <a:pt x="1646" y="798"/>
                    </a:lnTo>
                    <a:lnTo>
                      <a:pt x="1634" y="749"/>
                    </a:lnTo>
                    <a:lnTo>
                      <a:pt x="1420" y="749"/>
                    </a:lnTo>
                    <a:close/>
                    <a:moveTo>
                      <a:pt x="1024" y="749"/>
                    </a:moveTo>
                    <a:lnTo>
                      <a:pt x="1024" y="1151"/>
                    </a:lnTo>
                    <a:lnTo>
                      <a:pt x="1274" y="1151"/>
                    </a:lnTo>
                    <a:lnTo>
                      <a:pt x="1283" y="1103"/>
                    </a:lnTo>
                    <a:lnTo>
                      <a:pt x="1289" y="1055"/>
                    </a:lnTo>
                    <a:lnTo>
                      <a:pt x="1292" y="1003"/>
                    </a:lnTo>
                    <a:lnTo>
                      <a:pt x="1294" y="951"/>
                    </a:lnTo>
                    <a:lnTo>
                      <a:pt x="1292" y="897"/>
                    </a:lnTo>
                    <a:lnTo>
                      <a:pt x="1288" y="846"/>
                    </a:lnTo>
                    <a:lnTo>
                      <a:pt x="1283" y="797"/>
                    </a:lnTo>
                    <a:lnTo>
                      <a:pt x="1274" y="749"/>
                    </a:lnTo>
                    <a:lnTo>
                      <a:pt x="1024" y="749"/>
                    </a:lnTo>
                    <a:close/>
                    <a:moveTo>
                      <a:pt x="630" y="748"/>
                    </a:moveTo>
                    <a:lnTo>
                      <a:pt x="622" y="796"/>
                    </a:lnTo>
                    <a:lnTo>
                      <a:pt x="617" y="845"/>
                    </a:lnTo>
                    <a:lnTo>
                      <a:pt x="613" y="896"/>
                    </a:lnTo>
                    <a:lnTo>
                      <a:pt x="612" y="950"/>
                    </a:lnTo>
                    <a:lnTo>
                      <a:pt x="613" y="1003"/>
                    </a:lnTo>
                    <a:lnTo>
                      <a:pt x="617" y="1054"/>
                    </a:lnTo>
                    <a:lnTo>
                      <a:pt x="623" y="1103"/>
                    </a:lnTo>
                    <a:lnTo>
                      <a:pt x="631" y="1151"/>
                    </a:lnTo>
                    <a:lnTo>
                      <a:pt x="882" y="1151"/>
                    </a:lnTo>
                    <a:lnTo>
                      <a:pt x="882" y="748"/>
                    </a:lnTo>
                    <a:lnTo>
                      <a:pt x="630" y="748"/>
                    </a:lnTo>
                    <a:close/>
                    <a:moveTo>
                      <a:pt x="272" y="748"/>
                    </a:moveTo>
                    <a:lnTo>
                      <a:pt x="260" y="797"/>
                    </a:lnTo>
                    <a:lnTo>
                      <a:pt x="250" y="848"/>
                    </a:lnTo>
                    <a:lnTo>
                      <a:pt x="245" y="898"/>
                    </a:lnTo>
                    <a:lnTo>
                      <a:pt x="243" y="950"/>
                    </a:lnTo>
                    <a:lnTo>
                      <a:pt x="244" y="1002"/>
                    </a:lnTo>
                    <a:lnTo>
                      <a:pt x="250" y="1053"/>
                    </a:lnTo>
                    <a:lnTo>
                      <a:pt x="260" y="1102"/>
                    </a:lnTo>
                    <a:lnTo>
                      <a:pt x="272" y="1151"/>
                    </a:lnTo>
                    <a:lnTo>
                      <a:pt x="486" y="1151"/>
                    </a:lnTo>
                    <a:lnTo>
                      <a:pt x="477" y="1087"/>
                    </a:lnTo>
                    <a:lnTo>
                      <a:pt x="472" y="1020"/>
                    </a:lnTo>
                    <a:lnTo>
                      <a:pt x="470" y="950"/>
                    </a:lnTo>
                    <a:lnTo>
                      <a:pt x="472" y="879"/>
                    </a:lnTo>
                    <a:lnTo>
                      <a:pt x="477" y="812"/>
                    </a:lnTo>
                    <a:lnTo>
                      <a:pt x="486" y="748"/>
                    </a:lnTo>
                    <a:lnTo>
                      <a:pt x="272" y="748"/>
                    </a:lnTo>
                    <a:close/>
                    <a:moveTo>
                      <a:pt x="1234" y="299"/>
                    </a:moveTo>
                    <a:lnTo>
                      <a:pt x="1263" y="342"/>
                    </a:lnTo>
                    <a:lnTo>
                      <a:pt x="1291" y="387"/>
                    </a:lnTo>
                    <a:lnTo>
                      <a:pt x="1318" y="437"/>
                    </a:lnTo>
                    <a:lnTo>
                      <a:pt x="1343" y="490"/>
                    </a:lnTo>
                    <a:lnTo>
                      <a:pt x="1365" y="547"/>
                    </a:lnTo>
                    <a:lnTo>
                      <a:pt x="1386" y="607"/>
                    </a:lnTo>
                    <a:lnTo>
                      <a:pt x="1574" y="607"/>
                    </a:lnTo>
                    <a:lnTo>
                      <a:pt x="1544" y="557"/>
                    </a:lnTo>
                    <a:lnTo>
                      <a:pt x="1509" y="510"/>
                    </a:lnTo>
                    <a:lnTo>
                      <a:pt x="1471" y="467"/>
                    </a:lnTo>
                    <a:lnTo>
                      <a:pt x="1430" y="425"/>
                    </a:lnTo>
                    <a:lnTo>
                      <a:pt x="1385" y="388"/>
                    </a:lnTo>
                    <a:lnTo>
                      <a:pt x="1337" y="355"/>
                    </a:lnTo>
                    <a:lnTo>
                      <a:pt x="1287" y="325"/>
                    </a:lnTo>
                    <a:lnTo>
                      <a:pt x="1234" y="299"/>
                    </a:lnTo>
                    <a:close/>
                    <a:moveTo>
                      <a:pt x="672" y="299"/>
                    </a:moveTo>
                    <a:lnTo>
                      <a:pt x="619" y="325"/>
                    </a:lnTo>
                    <a:lnTo>
                      <a:pt x="568" y="355"/>
                    </a:lnTo>
                    <a:lnTo>
                      <a:pt x="521" y="388"/>
                    </a:lnTo>
                    <a:lnTo>
                      <a:pt x="476" y="425"/>
                    </a:lnTo>
                    <a:lnTo>
                      <a:pt x="435" y="467"/>
                    </a:lnTo>
                    <a:lnTo>
                      <a:pt x="396" y="510"/>
                    </a:lnTo>
                    <a:lnTo>
                      <a:pt x="362" y="557"/>
                    </a:lnTo>
                    <a:lnTo>
                      <a:pt x="331" y="607"/>
                    </a:lnTo>
                    <a:lnTo>
                      <a:pt x="518" y="607"/>
                    </a:lnTo>
                    <a:lnTo>
                      <a:pt x="539" y="546"/>
                    </a:lnTo>
                    <a:lnTo>
                      <a:pt x="563" y="489"/>
                    </a:lnTo>
                    <a:lnTo>
                      <a:pt x="588" y="437"/>
                    </a:lnTo>
                    <a:lnTo>
                      <a:pt x="615" y="387"/>
                    </a:lnTo>
                    <a:lnTo>
                      <a:pt x="643" y="342"/>
                    </a:lnTo>
                    <a:lnTo>
                      <a:pt x="672" y="299"/>
                    </a:lnTo>
                    <a:close/>
                    <a:moveTo>
                      <a:pt x="1024" y="273"/>
                    </a:moveTo>
                    <a:lnTo>
                      <a:pt x="1024" y="606"/>
                    </a:lnTo>
                    <a:lnTo>
                      <a:pt x="1235" y="606"/>
                    </a:lnTo>
                    <a:lnTo>
                      <a:pt x="1212" y="550"/>
                    </a:lnTo>
                    <a:lnTo>
                      <a:pt x="1188" y="499"/>
                    </a:lnTo>
                    <a:lnTo>
                      <a:pt x="1161" y="451"/>
                    </a:lnTo>
                    <a:lnTo>
                      <a:pt x="1135" y="408"/>
                    </a:lnTo>
                    <a:lnTo>
                      <a:pt x="1106" y="369"/>
                    </a:lnTo>
                    <a:lnTo>
                      <a:pt x="1078" y="332"/>
                    </a:lnTo>
                    <a:lnTo>
                      <a:pt x="1051" y="300"/>
                    </a:lnTo>
                    <a:lnTo>
                      <a:pt x="1024" y="273"/>
                    </a:lnTo>
                    <a:close/>
                    <a:moveTo>
                      <a:pt x="882" y="272"/>
                    </a:moveTo>
                    <a:lnTo>
                      <a:pt x="855" y="299"/>
                    </a:lnTo>
                    <a:lnTo>
                      <a:pt x="827" y="331"/>
                    </a:lnTo>
                    <a:lnTo>
                      <a:pt x="799" y="368"/>
                    </a:lnTo>
                    <a:lnTo>
                      <a:pt x="770" y="407"/>
                    </a:lnTo>
                    <a:lnTo>
                      <a:pt x="743" y="451"/>
                    </a:lnTo>
                    <a:lnTo>
                      <a:pt x="716" y="499"/>
                    </a:lnTo>
                    <a:lnTo>
                      <a:pt x="691" y="550"/>
                    </a:lnTo>
                    <a:lnTo>
                      <a:pt x="670" y="607"/>
                    </a:lnTo>
                    <a:lnTo>
                      <a:pt x="882" y="607"/>
                    </a:lnTo>
                    <a:lnTo>
                      <a:pt x="882" y="272"/>
                    </a:lnTo>
                    <a:close/>
                    <a:moveTo>
                      <a:pt x="952" y="0"/>
                    </a:moveTo>
                    <a:lnTo>
                      <a:pt x="1031" y="3"/>
                    </a:lnTo>
                    <a:lnTo>
                      <a:pt x="1107" y="13"/>
                    </a:lnTo>
                    <a:lnTo>
                      <a:pt x="1181" y="28"/>
                    </a:lnTo>
                    <a:lnTo>
                      <a:pt x="1254" y="49"/>
                    </a:lnTo>
                    <a:lnTo>
                      <a:pt x="1323" y="75"/>
                    </a:lnTo>
                    <a:lnTo>
                      <a:pt x="1390" y="106"/>
                    </a:lnTo>
                    <a:lnTo>
                      <a:pt x="1454" y="143"/>
                    </a:lnTo>
                    <a:lnTo>
                      <a:pt x="1515" y="184"/>
                    </a:lnTo>
                    <a:lnTo>
                      <a:pt x="1573" y="229"/>
                    </a:lnTo>
                    <a:lnTo>
                      <a:pt x="1626" y="279"/>
                    </a:lnTo>
                    <a:lnTo>
                      <a:pt x="1676" y="332"/>
                    </a:lnTo>
                    <a:lnTo>
                      <a:pt x="1722" y="390"/>
                    </a:lnTo>
                    <a:lnTo>
                      <a:pt x="1762" y="450"/>
                    </a:lnTo>
                    <a:lnTo>
                      <a:pt x="1799" y="514"/>
                    </a:lnTo>
                    <a:lnTo>
                      <a:pt x="1830" y="581"/>
                    </a:lnTo>
                    <a:lnTo>
                      <a:pt x="1856" y="650"/>
                    </a:lnTo>
                    <a:lnTo>
                      <a:pt x="1877" y="723"/>
                    </a:lnTo>
                    <a:lnTo>
                      <a:pt x="1892" y="797"/>
                    </a:lnTo>
                    <a:lnTo>
                      <a:pt x="1902" y="872"/>
                    </a:lnTo>
                    <a:lnTo>
                      <a:pt x="1905" y="951"/>
                    </a:lnTo>
                    <a:lnTo>
                      <a:pt x="1902" y="1028"/>
                    </a:lnTo>
                    <a:lnTo>
                      <a:pt x="1892" y="1104"/>
                    </a:lnTo>
                    <a:lnTo>
                      <a:pt x="1877" y="1178"/>
                    </a:lnTo>
                    <a:lnTo>
                      <a:pt x="1856" y="1250"/>
                    </a:lnTo>
                    <a:lnTo>
                      <a:pt x="1830" y="1319"/>
                    </a:lnTo>
                    <a:lnTo>
                      <a:pt x="1798" y="1386"/>
                    </a:lnTo>
                    <a:lnTo>
                      <a:pt x="1762" y="1450"/>
                    </a:lnTo>
                    <a:lnTo>
                      <a:pt x="1721" y="1511"/>
                    </a:lnTo>
                    <a:lnTo>
                      <a:pt x="1675" y="1568"/>
                    </a:lnTo>
                    <a:lnTo>
                      <a:pt x="1625" y="1622"/>
                    </a:lnTo>
                    <a:lnTo>
                      <a:pt x="1573" y="1671"/>
                    </a:lnTo>
                    <a:lnTo>
                      <a:pt x="1515" y="1717"/>
                    </a:lnTo>
                    <a:lnTo>
                      <a:pt x="1453" y="1758"/>
                    </a:lnTo>
                    <a:lnTo>
                      <a:pt x="1390" y="1794"/>
                    </a:lnTo>
                    <a:lnTo>
                      <a:pt x="1323" y="1825"/>
                    </a:lnTo>
                    <a:lnTo>
                      <a:pt x="1254" y="1852"/>
                    </a:lnTo>
                    <a:lnTo>
                      <a:pt x="1181" y="1872"/>
                    </a:lnTo>
                    <a:lnTo>
                      <a:pt x="1107" y="1888"/>
                    </a:lnTo>
                    <a:lnTo>
                      <a:pt x="1031" y="1897"/>
                    </a:lnTo>
                    <a:lnTo>
                      <a:pt x="952" y="1900"/>
                    </a:lnTo>
                    <a:lnTo>
                      <a:pt x="875" y="1897"/>
                    </a:lnTo>
                    <a:lnTo>
                      <a:pt x="798" y="1888"/>
                    </a:lnTo>
                    <a:lnTo>
                      <a:pt x="725" y="1872"/>
                    </a:lnTo>
                    <a:lnTo>
                      <a:pt x="652" y="1852"/>
                    </a:lnTo>
                    <a:lnTo>
                      <a:pt x="583" y="1825"/>
                    </a:lnTo>
                    <a:lnTo>
                      <a:pt x="515" y="1794"/>
                    </a:lnTo>
                    <a:lnTo>
                      <a:pt x="451" y="1757"/>
                    </a:lnTo>
                    <a:lnTo>
                      <a:pt x="390" y="1717"/>
                    </a:lnTo>
                    <a:lnTo>
                      <a:pt x="333" y="1671"/>
                    </a:lnTo>
                    <a:lnTo>
                      <a:pt x="279" y="1622"/>
                    </a:lnTo>
                    <a:lnTo>
                      <a:pt x="230" y="1568"/>
                    </a:lnTo>
                    <a:lnTo>
                      <a:pt x="184" y="1510"/>
                    </a:lnTo>
                    <a:lnTo>
                      <a:pt x="143" y="1449"/>
                    </a:lnTo>
                    <a:lnTo>
                      <a:pt x="106" y="1386"/>
                    </a:lnTo>
                    <a:lnTo>
                      <a:pt x="75" y="1319"/>
                    </a:lnTo>
                    <a:lnTo>
                      <a:pt x="48" y="1249"/>
                    </a:lnTo>
                    <a:lnTo>
                      <a:pt x="28" y="1178"/>
                    </a:lnTo>
                    <a:lnTo>
                      <a:pt x="12" y="1103"/>
                    </a:lnTo>
                    <a:lnTo>
                      <a:pt x="3" y="1027"/>
                    </a:lnTo>
                    <a:lnTo>
                      <a:pt x="0" y="950"/>
                    </a:lnTo>
                    <a:lnTo>
                      <a:pt x="3" y="872"/>
                    </a:lnTo>
                    <a:lnTo>
                      <a:pt x="12" y="796"/>
                    </a:lnTo>
                    <a:lnTo>
                      <a:pt x="28" y="722"/>
                    </a:lnTo>
                    <a:lnTo>
                      <a:pt x="48" y="650"/>
                    </a:lnTo>
                    <a:lnTo>
                      <a:pt x="75" y="580"/>
                    </a:lnTo>
                    <a:lnTo>
                      <a:pt x="106" y="514"/>
                    </a:lnTo>
                    <a:lnTo>
                      <a:pt x="143" y="450"/>
                    </a:lnTo>
                    <a:lnTo>
                      <a:pt x="184" y="389"/>
                    </a:lnTo>
                    <a:lnTo>
                      <a:pt x="230" y="332"/>
                    </a:lnTo>
                    <a:lnTo>
                      <a:pt x="279" y="279"/>
                    </a:lnTo>
                    <a:lnTo>
                      <a:pt x="333" y="229"/>
                    </a:lnTo>
                    <a:lnTo>
                      <a:pt x="390" y="184"/>
                    </a:lnTo>
                    <a:lnTo>
                      <a:pt x="451" y="143"/>
                    </a:lnTo>
                    <a:lnTo>
                      <a:pt x="515" y="106"/>
                    </a:lnTo>
                    <a:lnTo>
                      <a:pt x="583" y="74"/>
                    </a:lnTo>
                    <a:lnTo>
                      <a:pt x="652" y="49"/>
                    </a:lnTo>
                    <a:lnTo>
                      <a:pt x="725" y="28"/>
                    </a:lnTo>
                    <a:lnTo>
                      <a:pt x="798" y="13"/>
                    </a:lnTo>
                    <a:lnTo>
                      <a:pt x="875" y="3"/>
                    </a:lnTo>
                    <a:lnTo>
                      <a:pt x="952" y="0"/>
                    </a:lnTo>
                    <a:close/>
                  </a:path>
                </a:pathLst>
              </a:custGeom>
              <a:solidFill>
                <a:srgbClr val="38C0CA"/>
              </a:solidFill>
              <a:ln w="0">
                <a:noFill/>
                <a:prstDash val="solid"/>
                <a:round/>
              </a:ln>
            </p:spPr>
            <p:txBody>
              <a:bodyPr vert="horz" wrap="square" lIns="91299" tIns="45649" rIns="91299" bIns="4564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grpSp>
      <p:sp>
        <p:nvSpPr>
          <p:cNvPr id="57" name="文本框 56"/>
          <p:cNvSpPr txBox="1"/>
          <p:nvPr/>
        </p:nvSpPr>
        <p:spPr>
          <a:xfrm>
            <a:off x="732488" y="3773260"/>
            <a:ext cx="3595840" cy="1568450"/>
          </a:xfrm>
          <a:prstGeom prst="rect">
            <a:avLst/>
          </a:prstGeom>
          <a:noFill/>
        </p:spPr>
        <p:txBody>
          <a:bodyPr wrap="square" rtlCol="0">
            <a:spAutoFit/>
          </a:bodyPr>
          <a:lstStyle/>
          <a:p>
            <a:pPr algn="r">
              <a:lnSpc>
                <a:spcPct val="150000"/>
              </a:lnSpc>
              <a:buNone/>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生产力是领导体制变革、发展的最终决定力量。经济基础决定上层建筑。领导体制作为上层建筑,不能脱离一定的经济发展水平孤立存在和发生作用。</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58" name="文本框 57"/>
          <p:cNvSpPr txBox="1"/>
          <p:nvPr/>
        </p:nvSpPr>
        <p:spPr>
          <a:xfrm>
            <a:off x="8584926" y="3773260"/>
            <a:ext cx="2927858" cy="1568450"/>
          </a:xfrm>
          <a:prstGeom prst="rect">
            <a:avLst/>
          </a:prstGeom>
          <a:noFill/>
        </p:spPr>
        <p:txBody>
          <a:bodyPr wrap="square" rtlCol="0">
            <a:spAutoFit/>
          </a:bodyPr>
          <a:lstStyle/>
          <a:p>
            <a:pPr>
              <a:lnSpc>
                <a:spcPct val="150000"/>
              </a:lnSpc>
              <a:buNone/>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领导体制还受一个国家民族文化传统的影响与制约。领导体制具有历史的继承性和鲜明的民族个性。</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59" name="矩形 58"/>
          <p:cNvSpPr/>
          <p:nvPr/>
        </p:nvSpPr>
        <p:spPr>
          <a:xfrm>
            <a:off x="4374046" y="5503055"/>
            <a:ext cx="4170948" cy="1198880"/>
          </a:xfrm>
          <a:prstGeom prst="rect">
            <a:avLst/>
          </a:prstGeom>
        </p:spPr>
        <p:txBody>
          <a:bodyPr wrap="square">
            <a:spAutoFit/>
          </a:bodyPr>
          <a:lstStyle/>
          <a:p>
            <a:pPr lvl="0" algn="ctr">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政治制度决定领导体制的性质。领导体制是政治体制的组成部分,也是一个社会政治制度的体现。</a:t>
            </a: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fill="hold"/>
                                        <p:tgtEl>
                                          <p:spTgt spid="57"/>
                                        </p:tgtEl>
                                        <p:attrNameLst>
                                          <p:attrName>ppt_x</p:attrName>
                                        </p:attrNameLst>
                                      </p:cBhvr>
                                      <p:tavLst>
                                        <p:tav tm="0">
                                          <p:val>
                                            <p:strVal val="#ppt_x"/>
                                          </p:val>
                                        </p:tav>
                                        <p:tav tm="100000">
                                          <p:val>
                                            <p:strVal val="#ppt_x"/>
                                          </p:val>
                                        </p:tav>
                                      </p:tavLst>
                                    </p:anim>
                                    <p:anim calcmode="lin" valueType="num">
                                      <p:cBhvr additive="base">
                                        <p:cTn id="14" dur="500" fill="hold"/>
                                        <p:tgtEl>
                                          <p:spTgt spid="5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500" fill="hold"/>
                                        <p:tgtEl>
                                          <p:spTgt spid="59"/>
                                        </p:tgtEl>
                                        <p:attrNameLst>
                                          <p:attrName>ppt_x</p:attrName>
                                        </p:attrNameLst>
                                      </p:cBhvr>
                                      <p:tavLst>
                                        <p:tav tm="0">
                                          <p:val>
                                            <p:strVal val="#ppt_x"/>
                                          </p:val>
                                        </p:tav>
                                        <p:tav tm="100000">
                                          <p:val>
                                            <p:strVal val="#ppt_x"/>
                                          </p:val>
                                        </p:tav>
                                      </p:tavLst>
                                    </p:anim>
                                    <p:anim calcmode="lin" valueType="num">
                                      <p:cBhvr additive="base">
                                        <p:cTn id="19" dur="500" fill="hold"/>
                                        <p:tgtEl>
                                          <p:spTgt spid="59"/>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fill="hold"/>
                                        <p:tgtEl>
                                          <p:spTgt spid="58"/>
                                        </p:tgtEl>
                                        <p:attrNameLst>
                                          <p:attrName>ppt_x</p:attrName>
                                        </p:attrNameLst>
                                      </p:cBhvr>
                                      <p:tavLst>
                                        <p:tav tm="0">
                                          <p:val>
                                            <p:strVal val="#ppt_x"/>
                                          </p:val>
                                        </p:tav>
                                        <p:tav tm="100000">
                                          <p:val>
                                            <p:strVal val="#ppt_x"/>
                                          </p:val>
                                        </p:tav>
                                      </p:tavLst>
                                    </p:anim>
                                    <p:anim calcmode="lin" valueType="num">
                                      <p:cBhvr additive="base">
                                        <p:cTn id="24"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702050" y="225425"/>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1600" y="378059"/>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领导体制概述</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grpSp>
        <p:nvGrpSpPr>
          <p:cNvPr id="20" name="组合 19"/>
          <p:cNvGrpSpPr/>
          <p:nvPr/>
        </p:nvGrpSpPr>
        <p:grpSpPr>
          <a:xfrm>
            <a:off x="4643587" y="125527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领导体制的类型</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grpSp>
        <p:nvGrpSpPr>
          <p:cNvPr id="23" name="组合 22"/>
          <p:cNvGrpSpPr/>
          <p:nvPr/>
        </p:nvGrpSpPr>
        <p:grpSpPr>
          <a:xfrm>
            <a:off x="4646209" y="2111528"/>
            <a:ext cx="8437245" cy="625642"/>
            <a:chOff x="-1254092" y="593224"/>
            <a:chExt cx="8437245"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761619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领导体制对领导主体及领导业绩的影响</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grpSp>
        <p:nvGrpSpPr>
          <p:cNvPr id="26" name="组合 25"/>
          <p:cNvGrpSpPr/>
          <p:nvPr/>
        </p:nvGrpSpPr>
        <p:grpSpPr>
          <a:xfrm>
            <a:off x="4642027" y="2967785"/>
            <a:ext cx="7893685" cy="625642"/>
            <a:chOff x="-2423127" y="636404"/>
            <a:chExt cx="7893685"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705675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领导体制的影响因素及变化发展规律</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30" name="矩形 29"/>
          <p:cNvSpPr/>
          <p:nvPr/>
        </p:nvSpPr>
        <p:spPr>
          <a:xfrm>
            <a:off x="282381" y="2895904"/>
            <a:ext cx="3840480" cy="1568450"/>
          </a:xfrm>
          <a:prstGeom prst="rect">
            <a:avLst/>
          </a:prstGeom>
        </p:spPr>
        <p:txBody>
          <a:bodyPr wrap="none">
            <a:spAutoFit/>
          </a:bodyPr>
          <a:lstStyle/>
          <a:p>
            <a:r>
              <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rPr>
              <a:t>第九章</a:t>
            </a:r>
            <a:endPar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endParaRP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endParaRPr lang="zh-CN" altLang="en-US" b="1"/>
          </a:p>
        </p:txBody>
      </p:sp>
      <p:grpSp>
        <p:nvGrpSpPr>
          <p:cNvPr id="3" name="组合 2"/>
          <p:cNvGrpSpPr/>
          <p:nvPr/>
        </p:nvGrpSpPr>
        <p:grpSpPr>
          <a:xfrm>
            <a:off x="4643505" y="3845159"/>
            <a:ext cx="8028940" cy="625642"/>
            <a:chOff x="673768" y="830714"/>
            <a:chExt cx="8028940" cy="625642"/>
          </a:xfrm>
        </p:grpSpPr>
        <p:sp>
          <p:nvSpPr>
            <p:cNvPr id="7"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8" name="文本框 7"/>
            <p:cNvSpPr txBox="1"/>
            <p:nvPr/>
          </p:nvSpPr>
          <p:spPr>
            <a:xfrm>
              <a:off x="1494823" y="844049"/>
              <a:ext cx="720788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领导体制改革与完善的重要性和必要性</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grpSp>
        <p:nvGrpSpPr>
          <p:cNvPr id="10" name="组合 9"/>
          <p:cNvGrpSpPr/>
          <p:nvPr/>
        </p:nvGrpSpPr>
        <p:grpSpPr>
          <a:xfrm>
            <a:off x="4642027" y="4680380"/>
            <a:ext cx="7893685" cy="625642"/>
            <a:chOff x="-2423127" y="636404"/>
            <a:chExt cx="7893685" cy="625642"/>
          </a:xfrm>
        </p:grpSpPr>
        <p:sp>
          <p:nvSpPr>
            <p:cNvPr id="11"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06</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2" name="文本框 11"/>
            <p:cNvSpPr txBox="1"/>
            <p:nvPr/>
          </p:nvSpPr>
          <p:spPr>
            <a:xfrm>
              <a:off x="-1586197" y="649739"/>
              <a:ext cx="7056755" cy="583565"/>
            </a:xfrm>
            <a:prstGeom prst="rect">
              <a:avLst/>
            </a:prstGeom>
            <a:noFill/>
          </p:spPr>
          <p:txBody>
            <a:bodyPr wrap="square" rtlCol="0">
              <a:spAutoFit/>
            </a:bodyPr>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领导体制改革与科学化的目标和原则</a:t>
              </a:r>
              <a:endPar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9.4.2 </a:t>
            </a:r>
            <a:r>
              <a:rPr lang="zh-CN" altLang="en-US" b="1" dirty="0" smtClean="0">
                <a:solidFill>
                  <a:schemeClr val="tx1"/>
                </a:solidFill>
                <a:latin typeface="宋体" panose="02010600030101010101" pitchFamily="2" charset="-122"/>
                <a:ea typeface="宋体" panose="02010600030101010101" pitchFamily="2" charset="-122"/>
              </a:rPr>
              <a:t>领导体制的变化发展规律</a:t>
            </a:r>
            <a:endParaRPr lang="zh-CN" altLang="en-US" b="1" dirty="0" smtClean="0">
              <a:solidFill>
                <a:schemeClr val="tx1"/>
              </a:solidFill>
              <a:latin typeface="宋体" panose="02010600030101010101" pitchFamily="2" charset="-122"/>
              <a:ea typeface="宋体" panose="02010600030101010101" pitchFamily="2" charset="-122"/>
            </a:endParaRPr>
          </a:p>
          <a:p>
            <a:pPr lvl="0">
              <a:buSzTx/>
            </a:pPr>
            <a:r>
              <a:rPr sz="2000" dirty="0" smtClean="0">
                <a:solidFill>
                  <a:schemeClr val="tx1"/>
                </a:solidFill>
                <a:latin typeface="+mn-ea"/>
                <a:sym typeface="思源黑体" panose="020B0400000000000000" pitchFamily="34" charset="-122"/>
              </a:rPr>
              <a:t>领导体制的建立和发展具有一定的规律性。这可从以下几个方面来加以理解:</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(1)领导体制的发展变化与经济社会的发展相联系。马克思关于生产力与生产关系、经济基础与上层建筑的矛盾运动推动人类社会发展的原理认为,经济基础决定上层建筑,上层建筑是建立在一定经济基础之上并为经济基础服务的。</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(2)体制类型长期稳定,具体内容不断调整。虽然领导体制与社会生产力发展必须相互适应,但是并非生产力一有发展,领导体制就会相应地改革或者出现大的飞跃。</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(3)自上而下,整体推进。领导体制是领导活动中由领导机关制定的领导权限划分及相应组织机构设置等构成的制度体系。</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(4)由集权向分权、由集中向民主演进的规律。这一规律主要从人类文明社会领导体制的历史演变过程中得来。</a:t>
            </a:r>
            <a:endParaRPr sz="2000" dirty="0" smtClean="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领导体制改革与完善的重要性和必要性</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9.5.1 </a:t>
            </a:r>
            <a:r>
              <a:rPr lang="zh-CN" altLang="en-US" b="1" dirty="0" smtClean="0">
                <a:solidFill>
                  <a:schemeClr val="tx1"/>
                </a:solidFill>
                <a:latin typeface="宋体" panose="02010600030101010101" pitchFamily="2" charset="-122"/>
                <a:ea typeface="宋体" panose="02010600030101010101" pitchFamily="2" charset="-122"/>
              </a:rPr>
              <a:t>改革和完善领导体制是解放和发展生产力提出的客观需要</a:t>
            </a:r>
            <a:endParaRPr lang="zh-CN" altLang="en-US" b="1" dirty="0" smtClean="0">
              <a:solidFill>
                <a:schemeClr val="tx1"/>
              </a:solidFill>
              <a:latin typeface="宋体" panose="02010600030101010101" pitchFamily="2" charset="-122"/>
              <a:ea typeface="宋体" panose="02010600030101010101" pitchFamily="2" charset="-122"/>
            </a:endParaRPr>
          </a:p>
          <a:p>
            <a:pPr lvl="0">
              <a:buSzTx/>
            </a:pPr>
            <a:r>
              <a:rPr sz="2000" dirty="0" smtClean="0">
                <a:solidFill>
                  <a:schemeClr val="tx1"/>
                </a:solidFill>
                <a:latin typeface="+mn-ea"/>
                <a:sym typeface="思源黑体" panose="020B0400000000000000" pitchFamily="34" charset="-122"/>
              </a:rPr>
              <a:t>领导体制属于上层建筑的组成部分,虽然一经建立就具有相对的稳定性,但必然要随着经济基础的变化而变革;否则就会失去生机与活力,就会走向僵化,阻碍生产力发展。</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领导关系作为一定的领导体制的具体表现,一方面有赖于领导体制的改变而改变;另一方面,领导关系的优化对领导体制的完善和发展,也会产生积极的作用。</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经济体制改革和政治体制改革中遇到的种种问题,其实都与领导体制中存在的弊病及领导关系不顺有着重大的关系。</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领导体制改革和科学化是指领导组织机构设置、领导权限划分、领导关系规定等制度体系的变革与优化,也就是要把现代领导科学原理贯穿领导体制、领导机制和领导过程,消除各种漏洞,防止专制腐败,淘汰“南郭先生”,避免各种错误,理顺各种关系,减少各种阻力,获得最大顺合,形成最大合力,确保顺利成功,确保从能力效用到品质影响都不会出现相反或负面的结果,进而使领导力、核心竞争力由此源源形成。</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领导体制改革和科学化就是一种改革和优化除领导素质以外整个领导系统的重要措施,是谋求使整个领导系统出领导力、出效率效益的要策,是开发和增强领导力和核心竞争力的又一条重要途径,是解放生产力的核心内容和关键举措,是21世纪领导发展的客观需要和重大现实取向,因而是十分重要且必要的。</a:t>
            </a:r>
            <a:endParaRPr sz="2000" dirty="0" smtClean="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9.5.2 </a:t>
            </a:r>
            <a:r>
              <a:rPr lang="zh-CN" altLang="en-US" b="1" dirty="0" smtClean="0">
                <a:solidFill>
                  <a:schemeClr val="tx1"/>
                </a:solidFill>
                <a:latin typeface="宋体" panose="02010600030101010101" pitchFamily="2" charset="-122"/>
                <a:ea typeface="宋体" panose="02010600030101010101" pitchFamily="2" charset="-122"/>
              </a:rPr>
              <a:t>完善领导体制是国家长治久安的重要条件</a:t>
            </a:r>
            <a:endParaRPr lang="zh-CN" altLang="en-US" b="1" dirty="0" smtClean="0">
              <a:solidFill>
                <a:schemeClr val="tx1"/>
              </a:solidFill>
              <a:latin typeface="宋体" panose="02010600030101010101" pitchFamily="2" charset="-122"/>
              <a:ea typeface="宋体" panose="02010600030101010101" pitchFamily="2" charset="-122"/>
            </a:endParaRPr>
          </a:p>
          <a:p>
            <a:pPr lvl="0">
              <a:buSzTx/>
            </a:pPr>
            <a:r>
              <a:rPr sz="2000" dirty="0" smtClean="0">
                <a:solidFill>
                  <a:schemeClr val="tx1"/>
                </a:solidFill>
                <a:latin typeface="+mn-ea"/>
                <a:sym typeface="思源黑体" panose="020B0400000000000000" pitchFamily="34" charset="-122"/>
              </a:rPr>
              <a:t>进行社会主义现代化建设,必须以安定团结为前提。</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历史经验和现实状况告诉我们,一个地方、一个单位没有一个坚强的领导集体,就缺乏凝聚力,人心涣散;一个国家、一个社会没有一个坚强的领导核心,就是一盘散沙,就会陷入四分五裂的局面。</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我国领导体制还存在诸多不足,甚至封建主义毒素及其影响还没有完全肃清，外来的腐朽没落的思想观念、意识形态对少数意志薄弱的领导者产生了很大的腐蚀作用,妨碍了党和国家政治生活的民主化、法制化。</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一些地方和单位存在的家长制作风,严重扭曲了领导关系,其主要表现是权力没有受到应有的限制,下级都要唯命是从,甚至形成不正常的人身依附关系,把上下关系搞成旧社会那种君臣父子关系或帮派关系。</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有的个人凌驾于组织之上,组织成为个人的工具,破坏了党内民主,破坏了党内同志之间的平等关系,不能使每个党员和干部都平等地享有一切应当享受的权利,履行一切应当履行的义务。</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过去,我国领导体制存在的弊端,使我们经历了许多曲折,付出了巨大代价。现在推进领导体制改革和科学化正是为了实现党和国家政治生活民主化与法制化,保持社会安定团结,从而为经济建设提供领导体制上的良好保证。</a:t>
            </a:r>
            <a:endParaRPr sz="2000" dirty="0" smtClean="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9.5.3 </a:t>
            </a:r>
            <a:r>
              <a:rPr lang="zh-CN" altLang="en-US" b="1" dirty="0" smtClean="0">
                <a:solidFill>
                  <a:schemeClr val="tx1"/>
                </a:solidFill>
                <a:latin typeface="宋体" panose="02010600030101010101" pitchFamily="2" charset="-122"/>
                <a:ea typeface="宋体" panose="02010600030101010101" pitchFamily="2" charset="-122"/>
              </a:rPr>
              <a:t>完善领导体制是领导主体适应领导环境的客观要求</a:t>
            </a:r>
            <a:endParaRPr lang="zh-CN" altLang="en-US" b="1" dirty="0" smtClean="0">
              <a:solidFill>
                <a:schemeClr val="tx1"/>
              </a:solidFill>
              <a:latin typeface="宋体" panose="02010600030101010101" pitchFamily="2" charset="-122"/>
              <a:ea typeface="宋体" panose="02010600030101010101" pitchFamily="2" charset="-122"/>
            </a:endParaRPr>
          </a:p>
          <a:p>
            <a:pPr lvl="0">
              <a:buSzTx/>
            </a:pPr>
            <a:r>
              <a:rPr sz="2000" dirty="0" smtClean="0">
                <a:solidFill>
                  <a:schemeClr val="tx1"/>
                </a:solidFill>
                <a:latin typeface="+mn-ea"/>
                <a:sym typeface="思源黑体" panose="020B0400000000000000" pitchFamily="34" charset="-122"/>
              </a:rPr>
              <a:t>随着领导活动的不断变化,领导经验的不断总结,领导关系所包含的内容、涉及的领域、调节的手段也日益丰富、广泛和多样化。因此,领导体制和领导关系的变化,实际上是领导主体对领导环境变化的适应过程。</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在一段时间内,我们对于如何进行社会主义建设的经验不足,对所处的社会主义初级阶段的基本国情缺乏认识,因而对经济管理体制的理解和建构形成了若干不适合实际情况的固定观念和方式。</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党的十一届三中全会以来,我国的领导体制改革稳步前进,废除了干部领导职务实际存在的终身制,正在试行考试选拔和竞争上岗制、任期制、问责制、辞职辞退制等新型择优汰劣的制度;人民代表大会制度、中国共产党领导的多党合作和政治协商制度逐步走上制度化;领导决策的科学化、民主化的程度大大提高,并朝着建立一套民主科学的决策制度前进。领导体制的改革对优化领导关系、提高领导绩效和领导水平正起着十分显著的作用。</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但是,在看到领导体制改革取得重大成就的同时,不能不看到我国领导体制改革和科学化方面还存在许多问题,包括官僚主义、官本位主义、权力过分集中、家长制、以权谋私、权钱交易、腐败堕落、违法犯罪等。这就需要加大力度深化领导体制的改革和科学化进程,确保领导主体适应社会主义现代化建设形势发展的需要。</a:t>
            </a:r>
            <a:endParaRPr sz="2000" dirty="0" smtClean="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9.5.4 </a:t>
            </a:r>
            <a:r>
              <a:rPr lang="zh-CN" altLang="en-US" b="1" dirty="0" smtClean="0">
                <a:solidFill>
                  <a:schemeClr val="tx1"/>
                </a:solidFill>
                <a:latin typeface="宋体" panose="02010600030101010101" pitchFamily="2" charset="-122"/>
                <a:ea typeface="宋体" panose="02010600030101010101" pitchFamily="2" charset="-122"/>
              </a:rPr>
              <a:t>完善领导体制是领导者实施有效领导的必要前提</a:t>
            </a:r>
            <a:endParaRPr lang="zh-CN" altLang="en-US" b="1" dirty="0" smtClean="0">
              <a:solidFill>
                <a:schemeClr val="tx1"/>
              </a:solidFill>
              <a:latin typeface="宋体" panose="02010600030101010101" pitchFamily="2" charset="-122"/>
              <a:ea typeface="宋体" panose="02010600030101010101" pitchFamily="2" charset="-122"/>
            </a:endParaRPr>
          </a:p>
          <a:p>
            <a:pPr lvl="0">
              <a:buSzTx/>
            </a:pPr>
            <a:r>
              <a:rPr sz="2000" dirty="0" smtClean="0">
                <a:solidFill>
                  <a:schemeClr val="tx1"/>
                </a:solidFill>
                <a:latin typeface="+mn-ea"/>
                <a:sym typeface="思源黑体" panose="020B0400000000000000" pitchFamily="34" charset="-122"/>
              </a:rPr>
              <a:t>领导活动是一种自觉的社会实践活动。成功的领导在于,它是在尊重客观规律的基础上充分发挥主观能动性、对客观实际的自觉把握。其重要表现就是,通过对领导体制进行改革和对领导关系进行调整,使主观符合客观。就以我国提出建立社会主义市场经济来说,在领导关系、领导方式、领导方法方面都面临许多新情况。这主要表现为如下诸方面:</a:t>
            </a:r>
            <a:endParaRPr sz="2000" dirty="0" smtClean="0">
              <a:solidFill>
                <a:schemeClr val="tx1"/>
              </a:solidFill>
              <a:latin typeface="+mn-ea"/>
              <a:sym typeface="思源黑体" panose="020B0400000000000000" pitchFamily="34" charset="-122"/>
            </a:endParaRPr>
          </a:p>
          <a:p>
            <a:pPr lvl="0">
              <a:buSzTx/>
            </a:pPr>
            <a:r>
              <a:rPr sz="2000" b="1" dirty="0" smtClean="0">
                <a:solidFill>
                  <a:schemeClr val="tx1"/>
                </a:solidFill>
                <a:latin typeface="+mn-ea"/>
                <a:sym typeface="思源黑体" panose="020B0400000000000000" pitchFamily="34" charset="-122"/>
              </a:rPr>
              <a:t>(1)在领导关系上,领导者和被领导者之间,不再像计划经济体制时期那样,只是命令与服从、决策与执行的关系。</a:t>
            </a:r>
            <a:endParaRPr sz="2000" b="1" dirty="0" smtClean="0">
              <a:solidFill>
                <a:schemeClr val="tx1"/>
              </a:solidFill>
              <a:latin typeface="+mn-ea"/>
              <a:sym typeface="思源黑体" panose="020B0400000000000000" pitchFamily="34" charset="-122"/>
            </a:endParaRPr>
          </a:p>
          <a:p>
            <a:pPr lvl="0">
              <a:buSzTx/>
            </a:pPr>
            <a:r>
              <a:rPr sz="2000" b="1" dirty="0" smtClean="0">
                <a:solidFill>
                  <a:schemeClr val="tx1"/>
                </a:solidFill>
                <a:latin typeface="+mn-ea"/>
                <a:sym typeface="思源黑体" panose="020B0400000000000000" pitchFamily="34" charset="-122"/>
              </a:rPr>
              <a:t>(2)在领导方式上,单纯依靠行政手段实施领导,是不适合领导工作实际的。</a:t>
            </a:r>
            <a:endParaRPr sz="2000" b="1" dirty="0" smtClean="0">
              <a:solidFill>
                <a:schemeClr val="tx1"/>
              </a:solidFill>
              <a:latin typeface="+mn-ea"/>
              <a:sym typeface="思源黑体" panose="020B0400000000000000" pitchFamily="34" charset="-122"/>
            </a:endParaRPr>
          </a:p>
          <a:p>
            <a:pPr lvl="0">
              <a:buSzTx/>
            </a:pPr>
            <a:r>
              <a:rPr sz="2000" b="1" dirty="0" smtClean="0">
                <a:solidFill>
                  <a:schemeClr val="tx1"/>
                </a:solidFill>
                <a:latin typeface="+mn-ea"/>
                <a:sym typeface="思源黑体" panose="020B0400000000000000" pitchFamily="34" charset="-122"/>
              </a:rPr>
              <a:t>(3)在领导方法上,那种对微观活动过多干预、不当干涉、大包大揽的“保姆”的方法,越来越不适应了。</a:t>
            </a:r>
            <a:endParaRPr sz="2000" b="1" dirty="0" smtClean="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06</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领导体制改革与科学化的目标和原则</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06</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9.6.1 </a:t>
            </a:r>
            <a:r>
              <a:rPr lang="zh-CN" altLang="en-US" b="1" dirty="0" smtClean="0">
                <a:solidFill>
                  <a:schemeClr val="tx1"/>
                </a:solidFill>
                <a:latin typeface="宋体" panose="02010600030101010101" pitchFamily="2" charset="-122"/>
                <a:ea typeface="宋体" panose="02010600030101010101" pitchFamily="2" charset="-122"/>
              </a:rPr>
              <a:t>领导体制改革与科学化的目标</a:t>
            </a:r>
            <a:endParaRPr lang="zh-CN" altLang="en-US" b="1" dirty="0" smtClean="0">
              <a:solidFill>
                <a:schemeClr val="tx1"/>
              </a:solidFill>
              <a:latin typeface="宋体" panose="02010600030101010101" pitchFamily="2" charset="-122"/>
              <a:ea typeface="宋体" panose="02010600030101010101" pitchFamily="2" charset="-122"/>
            </a:endParaRPr>
          </a:p>
          <a:p>
            <a:pPr lvl="0">
              <a:buSzTx/>
            </a:pPr>
            <a:r>
              <a:rPr sz="2000" dirty="0" smtClean="0">
                <a:solidFill>
                  <a:schemeClr val="tx1"/>
                </a:solidFill>
                <a:latin typeface="+mn-ea"/>
                <a:sym typeface="思源黑体" panose="020B0400000000000000" pitchFamily="34" charset="-122"/>
              </a:rPr>
              <a:t>依据我国社会主义现代化建设的需要,针对原有领导体制存在的弊端,邓小平早在1986年就已经指出,政治体制改革,要本着三个目标进行：“</a:t>
            </a:r>
            <a:r>
              <a:rPr sz="2000" b="1" dirty="0" smtClean="0">
                <a:solidFill>
                  <a:schemeClr val="tx1"/>
                </a:solidFill>
                <a:latin typeface="+mn-ea"/>
                <a:sym typeface="思源黑体" panose="020B0400000000000000" pitchFamily="34" charset="-122"/>
              </a:rPr>
              <a:t>第一个目标</a:t>
            </a:r>
            <a:r>
              <a:rPr sz="2000" dirty="0" smtClean="0">
                <a:solidFill>
                  <a:schemeClr val="tx1"/>
                </a:solidFill>
                <a:latin typeface="+mn-ea"/>
                <a:sym typeface="思源黑体" panose="020B0400000000000000" pitchFamily="34" charset="-122"/>
              </a:rPr>
              <a:t>是始终保持党和国家的活力”，“</a:t>
            </a:r>
            <a:r>
              <a:rPr sz="2000" b="1" dirty="0" smtClean="0">
                <a:solidFill>
                  <a:schemeClr val="tx1"/>
                </a:solidFill>
                <a:latin typeface="+mn-ea"/>
                <a:sym typeface="思源黑体" panose="020B0400000000000000" pitchFamily="34" charset="-122"/>
              </a:rPr>
              <a:t>第二个目标</a:t>
            </a:r>
            <a:r>
              <a:rPr sz="2000" dirty="0" smtClean="0">
                <a:solidFill>
                  <a:schemeClr val="tx1"/>
                </a:solidFill>
                <a:latin typeface="+mn-ea"/>
                <a:sym typeface="思源黑体" panose="020B0400000000000000" pitchFamily="34" charset="-122"/>
              </a:rPr>
              <a:t>是克服官僚主义,提高工作效率”，“</a:t>
            </a:r>
            <a:r>
              <a:rPr sz="2000" b="1" dirty="0" smtClean="0">
                <a:solidFill>
                  <a:schemeClr val="tx1"/>
                </a:solidFill>
                <a:latin typeface="+mn-ea"/>
                <a:sym typeface="思源黑体" panose="020B0400000000000000" pitchFamily="34" charset="-122"/>
              </a:rPr>
              <a:t>第三个目标</a:t>
            </a:r>
            <a:r>
              <a:rPr sz="2000" dirty="0" smtClean="0">
                <a:solidFill>
                  <a:schemeClr val="tx1"/>
                </a:solidFill>
                <a:latin typeface="+mn-ea"/>
                <a:sym typeface="思源黑体" panose="020B0400000000000000" pitchFamily="34" charset="-122"/>
              </a:rPr>
              <a:t>是调动基层和工人、农民、知识分子的积极性”。这三个目标至今仍是领导体制改革和科学化的根本目标。</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领导体制改革和科学化的长远目标就是要建立能够促进生产力更快发展,充分发挥社会主义优越性,创造出高度民主、法制完备、富有效率、充满活力的社会主义领导体制和领导关系。而领导体制改革和科学化的近期目标则是要建成有利于提高效率、增强活力和调动各方面积极性的领导体制和领导关系。</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活力、效率和积极性三个因素是有机统一在一起的,是紧密相关的。具体说来,这种相互关系主要表现为如下两个要点：</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第一,它们都是同权力过分集中的领导体制相对立的。</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第二,它们又彼此相互关联。领导体制的活力、效率的基础,在于能否调动积极性。</a:t>
            </a:r>
            <a:endParaRPr sz="2000" dirty="0" smtClean="0">
              <a:solidFill>
                <a:schemeClr val="tx1"/>
              </a:solidFill>
              <a:latin typeface="+mn-ea"/>
              <a:sym typeface="思源黑体" panose="020B0400000000000000" pitchFamily="34" charset="-122"/>
            </a:endParaRPr>
          </a:p>
          <a:p>
            <a:pPr lvl="0">
              <a:buSzTx/>
            </a:pPr>
            <a:r>
              <a:rPr sz="2000" dirty="0" smtClean="0">
                <a:solidFill>
                  <a:schemeClr val="tx1"/>
                </a:solidFill>
                <a:latin typeface="+mn-ea"/>
                <a:sym typeface="思源黑体" panose="020B0400000000000000" pitchFamily="34" charset="-122"/>
              </a:rPr>
              <a:t>总之,上述三个目标都是社会主义本质特征对领导体制的客观要求。要实现这些根本目标,从我国领导体制改革和科学化实践看,还要遵循其他一些基本原则,进一步深化和优化。</a:t>
            </a:r>
            <a:endParaRPr sz="2000" dirty="0" smtClean="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572770" y="1092835"/>
            <a:ext cx="11283950"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9.6.2 </a:t>
            </a:r>
            <a:r>
              <a:rPr dirty="0" smtClean="0">
                <a:solidFill>
                  <a:schemeClr val="tx1"/>
                </a:solidFill>
                <a:latin typeface="+mn-ea"/>
                <a:sym typeface="思源黑体" panose="020B0400000000000000" pitchFamily="34" charset="-122"/>
              </a:rPr>
              <a:t>导体制改革与科学化的原则</a:t>
            </a:r>
            <a:endParaRPr dirty="0" smtClean="0">
              <a:solidFill>
                <a:schemeClr val="tx1"/>
              </a:solidFill>
              <a:latin typeface="+mn-ea"/>
              <a:sym typeface="思源黑体" panose="020B0400000000000000" pitchFamily="34" charset="-122"/>
            </a:endParaRPr>
          </a:p>
          <a:p>
            <a:r>
              <a:rPr sz="2000" dirty="0" smtClean="0">
                <a:solidFill>
                  <a:schemeClr val="tx1"/>
                </a:solidFill>
                <a:latin typeface="+mn-ea"/>
                <a:sym typeface="思源黑体" panose="020B0400000000000000" pitchFamily="34" charset="-122"/>
              </a:rPr>
              <a:t>进行领导体制改革,推进领导体制的科学化,需要注意遵循如下七个原则:</a:t>
            </a:r>
            <a:endParaRPr sz="2000" dirty="0" smtClean="0">
              <a:solidFill>
                <a:schemeClr val="tx1"/>
              </a:solidFill>
              <a:latin typeface="+mn-ea"/>
              <a:sym typeface="思源黑体" panose="020B0400000000000000" pitchFamily="34" charset="-122"/>
            </a:endParaRPr>
          </a:p>
          <a:p>
            <a:pPr lvl="0">
              <a:buSzTx/>
            </a:pPr>
            <a:r>
              <a:rPr sz="2000" b="1" dirty="0" smtClean="0">
                <a:solidFill>
                  <a:schemeClr val="tx1"/>
                </a:solidFill>
                <a:latin typeface="+mn-ea"/>
                <a:sym typeface="思源黑体" panose="020B0400000000000000" pitchFamily="34" charset="-122"/>
              </a:rPr>
              <a:t>(1)政治性原则。</a:t>
            </a:r>
            <a:r>
              <a:rPr sz="2000" dirty="0" smtClean="0">
                <a:solidFill>
                  <a:schemeClr val="tx1"/>
                </a:solidFill>
                <a:latin typeface="+mn-ea"/>
                <a:sym typeface="思源黑体" panose="020B0400000000000000" pitchFamily="34" charset="-122"/>
              </a:rPr>
              <a:t>这是指要最充分注意领导的组织性和社会性实质,因为领导的组织性和社会性决定了领导的政治性;要始终从组织的高度来看待和把握领导这个事物,从政治的角度来实施领导的变革。</a:t>
            </a:r>
            <a:endParaRPr sz="2000" dirty="0" smtClean="0">
              <a:solidFill>
                <a:schemeClr val="tx1"/>
              </a:solidFill>
              <a:latin typeface="+mn-ea"/>
              <a:sym typeface="思源黑体" panose="020B0400000000000000" pitchFamily="34" charset="-122"/>
            </a:endParaRPr>
          </a:p>
          <a:p>
            <a:pPr lvl="0">
              <a:buSzTx/>
            </a:pPr>
            <a:r>
              <a:rPr sz="2000" b="1" dirty="0" smtClean="0">
                <a:solidFill>
                  <a:schemeClr val="tx1"/>
                </a:solidFill>
                <a:latin typeface="+mn-ea"/>
                <a:sym typeface="思源黑体" panose="020B0400000000000000" pitchFamily="34" charset="-122"/>
              </a:rPr>
              <a:t>(2)活力性原则。</a:t>
            </a:r>
            <a:r>
              <a:rPr sz="2000" dirty="0" smtClean="0">
                <a:solidFill>
                  <a:schemeClr val="tx1"/>
                </a:solidFill>
                <a:latin typeface="+mn-ea"/>
                <a:sym typeface="思源黑体" panose="020B0400000000000000" pitchFamily="34" charset="-122"/>
              </a:rPr>
              <a:t>活力性原则是指领导体制必须与生产力发展水平相适应。</a:t>
            </a:r>
            <a:endParaRPr sz="2000" dirty="0" smtClean="0">
              <a:solidFill>
                <a:schemeClr val="tx1"/>
              </a:solidFill>
              <a:latin typeface="+mn-ea"/>
              <a:sym typeface="思源黑体" panose="020B0400000000000000" pitchFamily="34" charset="-122"/>
            </a:endParaRPr>
          </a:p>
          <a:p>
            <a:pPr lvl="0">
              <a:buSzTx/>
            </a:pPr>
            <a:r>
              <a:rPr sz="2000" b="1" dirty="0" smtClean="0">
                <a:solidFill>
                  <a:schemeClr val="tx1"/>
                </a:solidFill>
                <a:latin typeface="+mn-ea"/>
                <a:sym typeface="思源黑体" panose="020B0400000000000000" pitchFamily="34" charset="-122"/>
              </a:rPr>
              <a:t>(3)效益性原则。</a:t>
            </a:r>
            <a:r>
              <a:rPr sz="2000" dirty="0" smtClean="0">
                <a:solidFill>
                  <a:schemeClr val="tx1"/>
                </a:solidFill>
                <a:latin typeface="+mn-ea"/>
                <a:sym typeface="思源黑体" panose="020B0400000000000000" pitchFamily="34" charset="-122"/>
              </a:rPr>
              <a:t>效益性原则是检验领导体制是否科学的最主要标准,也是领导体制所要探讨的一个重要问题。</a:t>
            </a:r>
            <a:endParaRPr sz="2000" dirty="0" smtClean="0">
              <a:solidFill>
                <a:schemeClr val="tx1"/>
              </a:solidFill>
              <a:latin typeface="+mn-ea"/>
              <a:sym typeface="思源黑体" panose="020B0400000000000000" pitchFamily="34" charset="-122"/>
            </a:endParaRPr>
          </a:p>
          <a:p>
            <a:pPr lvl="0">
              <a:buSzTx/>
            </a:pPr>
            <a:r>
              <a:rPr sz="2000" b="1" dirty="0" smtClean="0">
                <a:solidFill>
                  <a:schemeClr val="tx1"/>
                </a:solidFill>
                <a:latin typeface="+mn-ea"/>
                <a:sym typeface="思源黑体" panose="020B0400000000000000" pitchFamily="34" charset="-122"/>
              </a:rPr>
              <a:t>(4)实事求是原则。</a:t>
            </a:r>
            <a:r>
              <a:rPr sz="2000" dirty="0" smtClean="0">
                <a:solidFill>
                  <a:schemeClr val="tx1"/>
                </a:solidFill>
                <a:latin typeface="+mn-ea"/>
                <a:sym typeface="思源黑体" panose="020B0400000000000000" pitchFamily="34" charset="-122"/>
              </a:rPr>
              <a:t>领导体制和领导关系是一定历史条件下的产物,是一定社会形态政治、经济、文化的必然反映,它们必须随着历史条件的变化而变化,既不能一成不变,也不能依主观想象而随意变化,只能实事求是地对待。</a:t>
            </a:r>
            <a:endParaRPr sz="2000" dirty="0" smtClean="0">
              <a:solidFill>
                <a:schemeClr val="tx1"/>
              </a:solidFill>
              <a:latin typeface="+mn-ea"/>
              <a:sym typeface="思源黑体" panose="020B0400000000000000" pitchFamily="34" charset="-122"/>
            </a:endParaRPr>
          </a:p>
          <a:p>
            <a:pPr lvl="0">
              <a:buSzTx/>
            </a:pPr>
            <a:r>
              <a:rPr sz="2000" b="1" dirty="0" smtClean="0">
                <a:solidFill>
                  <a:schemeClr val="tx1"/>
                </a:solidFill>
                <a:latin typeface="+mn-ea"/>
                <a:sym typeface="思源黑体" panose="020B0400000000000000" pitchFamily="34" charset="-122"/>
              </a:rPr>
              <a:t>(5)科学原则。</a:t>
            </a:r>
            <a:r>
              <a:rPr sz="2000" dirty="0" smtClean="0">
                <a:solidFill>
                  <a:schemeClr val="tx1"/>
                </a:solidFill>
                <a:latin typeface="+mn-ea"/>
                <a:sym typeface="思源黑体" panose="020B0400000000000000" pitchFamily="34" charset="-122"/>
              </a:rPr>
              <a:t>注重领导活动的科学性是现代领导活动的重要特征。</a:t>
            </a:r>
            <a:endParaRPr sz="2000" dirty="0" smtClean="0">
              <a:solidFill>
                <a:schemeClr val="tx1"/>
              </a:solidFill>
              <a:latin typeface="+mn-ea"/>
              <a:sym typeface="思源黑体" panose="020B0400000000000000" pitchFamily="34" charset="-122"/>
            </a:endParaRPr>
          </a:p>
          <a:p>
            <a:pPr lvl="0">
              <a:buSzTx/>
            </a:pPr>
            <a:r>
              <a:rPr sz="2000" b="1" dirty="0" smtClean="0">
                <a:solidFill>
                  <a:schemeClr val="tx1"/>
                </a:solidFill>
                <a:latin typeface="+mn-ea"/>
                <a:sym typeface="思源黑体" panose="020B0400000000000000" pitchFamily="34" charset="-122"/>
              </a:rPr>
              <a:t>(6)民主原则。</a:t>
            </a:r>
            <a:r>
              <a:rPr sz="2000" dirty="0" smtClean="0">
                <a:solidFill>
                  <a:schemeClr val="tx1"/>
                </a:solidFill>
                <a:latin typeface="+mn-ea"/>
                <a:sym typeface="思源黑体" panose="020B0400000000000000" pitchFamily="34" charset="-122"/>
              </a:rPr>
              <a:t>民主政治是社会主义的本质要求和内在属性,是建设中国特色社会主义的政治核心问题,是巩固和完善社会主义经济制度、促进生产力发展的重要保证,也是领导体制改革和科学化的重要原则。</a:t>
            </a:r>
            <a:endParaRPr sz="2000" dirty="0" smtClean="0">
              <a:solidFill>
                <a:schemeClr val="tx1"/>
              </a:solidFill>
              <a:latin typeface="+mn-ea"/>
              <a:sym typeface="思源黑体" panose="020B0400000000000000" pitchFamily="34" charset="-122"/>
            </a:endParaRPr>
          </a:p>
          <a:p>
            <a:pPr lvl="0">
              <a:buSzTx/>
            </a:pPr>
            <a:r>
              <a:rPr sz="2000" b="1" dirty="0" smtClean="0">
                <a:solidFill>
                  <a:schemeClr val="tx1"/>
                </a:solidFill>
                <a:latin typeface="+mn-ea"/>
                <a:sym typeface="思源黑体" panose="020B0400000000000000" pitchFamily="34" charset="-122"/>
              </a:rPr>
              <a:t>(7)法制原则。</a:t>
            </a:r>
            <a:r>
              <a:rPr sz="2000" dirty="0" smtClean="0">
                <a:solidFill>
                  <a:schemeClr val="tx1"/>
                </a:solidFill>
                <a:latin typeface="+mn-ea"/>
                <a:sym typeface="思源黑体" panose="020B0400000000000000" pitchFamily="34" charset="-122"/>
              </a:rPr>
              <a:t>这是指把法制贯穿领导体制的科学化建设的全过程,将领导人员、领导机关的活动及领导行为都纳入法制轨道,真正按法律规定办事,做到有法可依、有法必依、执法必严、违法必究,克服领导工作无规则、无程序和随意性现象。</a:t>
            </a:r>
            <a:endParaRPr sz="2000" dirty="0" smtClean="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32302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2553335"/>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smtClean="0">
                <a:latin typeface="+mn-ea"/>
              </a:rPr>
              <a:t>领导体制是政治体制的核心部分,也是社会体制系统中最重要的成分之一。它决定着领导主体的产生或形成以及质量、作用、绩效与贡献,从根本上决定着领导队伍建设、廉政建设、党风政风和社会风气、领导效率和领导活力、领导水平和领导地位、执政水平和执政地位。因此,它是一个极其重要的基本领导因素。领导体制的核心部分在于组织人事体制,关键在于解决领导队伍质量、活力、效率、廉洁和业绩等问题,这里具有牵一发而动全身的敏感性和有效性。要抓好领导全局,关键就要抓好领导体制的改革与完善,其核心就在于要彻底解决领导主体,特别是领导者择优汰劣的机制建立与实际运作的问题。</a:t>
            </a:r>
            <a:endParaRPr sz="2000" b="1" dirty="0" smtClean="0">
              <a:latin typeface="+mn-ea"/>
            </a:endParaRPr>
          </a:p>
        </p:txBody>
      </p:sp>
      <p:sp>
        <p:nvSpPr>
          <p:cNvPr id="8" name="Freeform 5"/>
          <p:cNvSpPr/>
          <p:nvPr/>
        </p:nvSpPr>
        <p:spPr bwMode="auto">
          <a:xfrm rot="21249602" flipH="1" flipV="1">
            <a:off x="9857300" y="494474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396938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●领导体制的含义、特征与类型</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●领导体制对领导主体和领导业绩的影响</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●领导体制的影响因素及变化发展规律</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●领导体制改革与完善的重要性和必要性</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●领导体制改革与科学化的目标和原则</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●领导体制改革与科学化的关键和对策</a:t>
            </a:r>
            <a:endPar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endParaRPr lang="zh-CN" sz="4000" b="1">
              <a:latin typeface="黑体" panose="02010609060101010101" charset="-122"/>
              <a:ea typeface="黑体" panose="02010609060101010101" charset="-122"/>
            </a:endParaRP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076325"/>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smtClean="0">
                <a:latin typeface="+mn-ea"/>
              </a:rPr>
              <a:t>体制</a:t>
            </a:r>
            <a:r>
              <a:rPr lang="en-US" sz="2000" b="1" dirty="0" smtClean="0">
                <a:latin typeface="+mn-ea"/>
              </a:rPr>
              <a:t>    </a:t>
            </a:r>
            <a:r>
              <a:rPr sz="2000" b="1" dirty="0" smtClean="0">
                <a:latin typeface="+mn-ea"/>
              </a:rPr>
              <a:t>领导体制</a:t>
            </a:r>
            <a:r>
              <a:rPr lang="en-US" sz="2000" b="1" dirty="0" smtClean="0">
                <a:latin typeface="+mn-ea"/>
                <a:sym typeface="+mn-ea"/>
              </a:rPr>
              <a:t>    </a:t>
            </a:r>
            <a:r>
              <a:rPr sz="2000" b="1" dirty="0" smtClean="0">
                <a:latin typeface="+mn-ea"/>
              </a:rPr>
              <a:t>政治体制</a:t>
            </a:r>
            <a:r>
              <a:rPr lang="en-US" sz="2000" b="1" dirty="0" smtClean="0">
                <a:latin typeface="+mn-ea"/>
                <a:sym typeface="+mn-ea"/>
              </a:rPr>
              <a:t>    </a:t>
            </a:r>
            <a:r>
              <a:rPr sz="2000" b="1" dirty="0" smtClean="0">
                <a:latin typeface="+mn-ea"/>
              </a:rPr>
              <a:t>人民代表大会制度</a:t>
            </a:r>
            <a:r>
              <a:rPr lang="en-US" sz="2000" b="1" dirty="0" smtClean="0">
                <a:latin typeface="+mn-ea"/>
                <a:sym typeface="+mn-ea"/>
              </a:rPr>
              <a:t>    </a:t>
            </a:r>
            <a:r>
              <a:rPr sz="2000" b="1" dirty="0" smtClean="0">
                <a:latin typeface="+mn-ea"/>
              </a:rPr>
              <a:t>中国共产党领导的多党合作和政治协商制度</a:t>
            </a:r>
            <a:r>
              <a:rPr lang="en-US" sz="2000" b="1" dirty="0" smtClean="0">
                <a:latin typeface="+mn-ea"/>
                <a:sym typeface="+mn-ea"/>
              </a:rPr>
              <a:t>    </a:t>
            </a:r>
            <a:r>
              <a:rPr sz="2000" b="1" dirty="0" smtClean="0">
                <a:latin typeface="+mn-ea"/>
              </a:rPr>
              <a:t>民主集中制</a:t>
            </a:r>
            <a:r>
              <a:rPr lang="en-US" sz="2000" b="1" dirty="0" smtClean="0">
                <a:latin typeface="+mn-ea"/>
                <a:sym typeface="+mn-ea"/>
              </a:rPr>
              <a:t>    </a:t>
            </a:r>
            <a:r>
              <a:rPr sz="2000" b="1" dirty="0" smtClean="0">
                <a:latin typeface="+mn-ea"/>
              </a:rPr>
              <a:t>一长制</a:t>
            </a:r>
            <a:r>
              <a:rPr lang="en-US" sz="2000" b="1" dirty="0" smtClean="0">
                <a:latin typeface="+mn-ea"/>
                <a:sym typeface="+mn-ea"/>
              </a:rPr>
              <a:t>    </a:t>
            </a:r>
            <a:r>
              <a:rPr sz="2000" b="1" dirty="0" smtClean="0">
                <a:latin typeface="+mn-ea"/>
              </a:rPr>
              <a:t>委员会制</a:t>
            </a:r>
            <a:r>
              <a:rPr lang="en-US" sz="2000" b="1" dirty="0" smtClean="0">
                <a:latin typeface="+mn-ea"/>
                <a:sym typeface="+mn-ea"/>
              </a:rPr>
              <a:t>    </a:t>
            </a:r>
            <a:r>
              <a:rPr sz="2000" b="1" dirty="0" smtClean="0">
                <a:latin typeface="+mn-ea"/>
              </a:rPr>
              <a:t>集权制</a:t>
            </a:r>
            <a:r>
              <a:rPr lang="en-US" sz="2000" b="1" dirty="0" smtClean="0">
                <a:latin typeface="+mn-ea"/>
                <a:sym typeface="+mn-ea"/>
              </a:rPr>
              <a:t>    </a:t>
            </a:r>
            <a:r>
              <a:rPr sz="2000" b="1" dirty="0" smtClean="0">
                <a:latin typeface="+mn-ea"/>
              </a:rPr>
              <a:t>分权制</a:t>
            </a:r>
            <a:r>
              <a:rPr lang="en-US" sz="2000" b="1" dirty="0" smtClean="0">
                <a:latin typeface="+mn-ea"/>
                <a:sym typeface="+mn-ea"/>
              </a:rPr>
              <a:t>    </a:t>
            </a:r>
            <a:r>
              <a:rPr sz="2000" b="1" dirty="0" smtClean="0">
                <a:latin typeface="+mn-ea"/>
              </a:rPr>
              <a:t>层次制</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职能制</a:t>
            </a:r>
            <a:r>
              <a:rPr lang="en-US" sz="2000" b="1" dirty="0" smtClean="0">
                <a:latin typeface="+mn-ea"/>
                <a:sym typeface="+mn-ea"/>
              </a:rPr>
              <a:t>    </a:t>
            </a:r>
            <a:r>
              <a:rPr sz="2000" b="1" dirty="0" smtClean="0">
                <a:latin typeface="+mn-ea"/>
              </a:rPr>
              <a:t>完整制</a:t>
            </a:r>
            <a:r>
              <a:rPr lang="en-US" sz="2000" b="1" dirty="0" smtClean="0">
                <a:latin typeface="+mn-ea"/>
                <a:sym typeface="+mn-ea"/>
              </a:rPr>
              <a:t>    </a:t>
            </a:r>
            <a:r>
              <a:rPr sz="2000" b="1" dirty="0" smtClean="0">
                <a:latin typeface="+mn-ea"/>
              </a:rPr>
              <a:t>分散制</a:t>
            </a:r>
            <a:r>
              <a:rPr lang="en-US" sz="2000" b="1" dirty="0" smtClean="0">
                <a:latin typeface="+mn-ea"/>
                <a:sym typeface="+mn-ea"/>
              </a:rPr>
              <a:t>    </a:t>
            </a:r>
            <a:r>
              <a:rPr sz="2000" b="1" dirty="0" smtClean="0">
                <a:latin typeface="+mn-ea"/>
              </a:rPr>
              <a:t>组织人事制度</a:t>
            </a:r>
            <a:r>
              <a:rPr lang="en-US" sz="2000" b="1" dirty="0" smtClean="0">
                <a:latin typeface="+mn-ea"/>
                <a:sym typeface="+mn-ea"/>
              </a:rPr>
              <a:t>    </a:t>
            </a:r>
            <a:r>
              <a:rPr sz="2000" b="1" dirty="0" smtClean="0">
                <a:latin typeface="+mn-ea"/>
              </a:rPr>
              <a:t>领导体制改革</a:t>
            </a:r>
            <a:endParaRPr sz="2000" b="1" dirty="0" smtClean="0">
              <a:latin typeface="+mn-ea"/>
            </a:endParaRP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5"/>
          <p:cNvSpPr/>
          <p:nvPr/>
        </p:nvSpPr>
        <p:spPr>
          <a:xfrm>
            <a:off x="1146810" y="2337435"/>
            <a:ext cx="9613265" cy="38398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235075" y="2654935"/>
            <a:ext cx="9567545" cy="1506855"/>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smtClean="0">
                <a:latin typeface="+mn-ea"/>
              </a:rPr>
              <a:t>1.如何认识领导体制?它有什么样的内在构成?</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2.领导体制对领导主体和领导业绩有什么样的实际影响?</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3.为什么要进行领导体制的改革并推动其科学化?</a:t>
            </a:r>
            <a:endParaRPr sz="2000" b="1" dirty="0" smtClean="0">
              <a:latin typeface="+mn-ea"/>
            </a:endParaRPr>
          </a:p>
          <a:p>
            <a:pPr marL="274320" lvl="0" indent="-274320">
              <a:spcBef>
                <a:spcPct val="20000"/>
              </a:spcBef>
              <a:buClr>
                <a:schemeClr val="accent1"/>
              </a:buClr>
              <a:buFont typeface="Symbol" panose="05050102010706020507" pitchFamily="18" charset="2"/>
              <a:buChar char=""/>
            </a:pPr>
            <a:r>
              <a:rPr sz="2000" b="1" dirty="0" smtClean="0">
                <a:latin typeface="+mn-ea"/>
              </a:rPr>
              <a:t>4.改革与完善领导体制的关键是什么?为什么?</a:t>
            </a:r>
            <a:endParaRPr sz="2000" b="1" dirty="0" smtClean="0">
              <a:latin typeface="+mn-ea"/>
            </a:endParaRPr>
          </a:p>
        </p:txBody>
      </p:sp>
      <p:sp>
        <p:nvSpPr>
          <p:cNvPr id="8" name="Freeform 5"/>
          <p:cNvSpPr/>
          <p:nvPr/>
        </p:nvSpPr>
        <p:spPr bwMode="auto">
          <a:xfrm rot="21249602" flipH="1" flipV="1">
            <a:off x="9990015" y="565404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endParaRPr lang="zh-CN" altLang="en-US" sz="16600" dirty="0">
              <a:solidFill>
                <a:schemeClr val="tx1"/>
              </a:solidFill>
              <a:latin typeface="思源黑体 CN Heavy" panose="020B0A00000000000000" pitchFamily="34" charset="-122"/>
              <a:ea typeface="思源黑体 CN Heavy" panose="020B0A00000000000000" pitchFamily="34" charset="-122"/>
            </a:endParaRP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领导体制概述</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领导体制的基本含义</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体制是一种模式化的制度体系或系统,是包括价值理论、理想目标、制度规范、组织机构、基本行为方式在内的有机整体。</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领导体制是指领导主体为保证领导活动正常进行并实现领导职能而建立的组织机构形式和有关规章制度系统的有机统一体,是领导活动中由领导机关制定的领导权限划分及相应组织机构设置等构成的制度体系。</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领导体制属于上层建筑范畴,是政治体制的核心部分,但领导体制不能等同于政治体制。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体制是一种制度化的正统的领导关系、领导模式和领导格局,权威地规定着领导主体内部基本的相互关系、行为方式和实质程序,对领导主体的出现、形成、地位、作用、具体行为及其结果都有长期性、全局性和根本性的影响。</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从领导体制的作用方式看,领导体制实际上是一种对领导主体和领导活动都有直接影响、制约和主导作用的具体领导环境,是一种很有实效的领导活动外在制约因素。</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领导活动从社会空间范围看,包括在一个国家范围内从事的领导活动和在一个单位、部门的领导活动。</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应该说,制度规范系统是体制的核心,是现实的、直接规范领导主体操作行为的准则。</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领导体制的规范系统有两种基本的规则形式:一是通过立法部门而确立的法律法令、法规或条例，二是领导机构制定和颁布的政策、规章、条例守则等。</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9.1.2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领导体制的特性与特点</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1.领导体制具有两种基本特性,即普遍性和特殊性</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领导体制的出现和发展,是人类领导活动的客观要求。</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领导体制又总是与特定的社会制度和社会性质直接相联系,这主要体现在领导体制的内容上。社会经济和政治制度不同,领导体制的具体性质也就存在很大差异。</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导体制与一定的生产关系、上层建筑紧密相关,维护并从制度上发展它们。这种情况就是领导体制的特殊性。</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2.领导体制的一些特点</a:t>
            </a:r>
            <a:endParaRPr lang="zh-CN" altLang="en-US" sz="2000" b="1"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领导体制在其上述两个特性的决定下,具有如下一些基本特点:</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(1)系统性。</a:t>
            </a:r>
            <a:r>
              <a:rPr lang="zh-CN" altLang="en-US" sz="2000" dirty="0">
                <a:solidFill>
                  <a:schemeClr val="tx1"/>
                </a:solidFill>
                <a:latin typeface="+mn-ea"/>
                <a:sym typeface="思源黑体" panose="020B0400000000000000" pitchFamily="34" charset="-122"/>
              </a:rPr>
              <a:t>领导体制是一个整体系统,是组织结构制度、组织机构中各部门领导权限划分、领导干部管理制度等构成的有机统一体。</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(2)根本性。</a:t>
            </a:r>
            <a:r>
              <a:rPr lang="zh-CN" altLang="en-US" sz="2000" dirty="0">
                <a:solidFill>
                  <a:schemeClr val="tx1"/>
                </a:solidFill>
                <a:latin typeface="+mn-ea"/>
                <a:sym typeface="思源黑体" panose="020B0400000000000000" pitchFamily="34" charset="-122"/>
              </a:rPr>
              <a:t>任何社会的领导活动,都必须依赖一定的组织机构、建立一定的领导和管理规则。领导活动成功与否,归根结底取决于领导者的思想和行动是否符合事物发展的客观规律。</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(3)全局性。</a:t>
            </a:r>
            <a:r>
              <a:rPr lang="zh-CN" altLang="en-US" sz="2000" dirty="0">
                <a:solidFill>
                  <a:schemeClr val="tx1"/>
                </a:solidFill>
                <a:latin typeface="+mn-ea"/>
                <a:sym typeface="思源黑体" panose="020B0400000000000000" pitchFamily="34" charset="-122"/>
              </a:rPr>
              <a:t>领导者统御全局,掌管全盘工作,在各个单位、部门起关键性的作用。</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(4)稳定性。</a:t>
            </a:r>
            <a:r>
              <a:rPr lang="zh-CN" altLang="en-US" sz="2000" dirty="0">
                <a:solidFill>
                  <a:schemeClr val="tx1"/>
                </a:solidFill>
                <a:latin typeface="+mn-ea"/>
                <a:sym typeface="思源黑体" panose="020B0400000000000000" pitchFamily="34" charset="-122"/>
              </a:rPr>
              <a:t>稳定性是指领导体制的相对静止性。</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9.1.3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我国领导体制的本质特征</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我国的领导体制是社会主义的领导体制。这种本质决定了它具有如下几方面的特征:</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(1)确立了人民群众的主人翁地位。这首先表现为人民代表大会制度。这个制度从根本上确保人民群众当家作主,确保从事领导工作的一些领导主体只是人民的公仆。</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(2)确定了中国共产党的核心作用。中国共产党在中国社会主义现代化建设过程中起着核心的领导作用。中国共产党是中国工人阶级的先锋队,同时是中国人民和中华民族的先锋队,是中国特色社会主义事业的领导核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(3)实行中国共产党领导的多党合作和政治协商制度。中国共产党领导的多党合作和政治协商制度,既是我国领导体制的基本特征,也是我国领导体制与其他社会主义国家领导体制的重要区别之一。</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(4)民主集中制。这是我国的根本性领导体制。邓</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一方面,它把被领导方即人民群众摆到了第一位,确定了人民群众的主人翁地位。</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另一方面,它对领导群体内部的相互关系做了最根本的规定。</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我们正处在21世纪,面临着繁重艰巨的历史任务。我们要把全党全国各族人民紧密地团结起来,把各方面的智慧集中起来,把各方面的积极性调动起来,保证决策的正确,保证党的路线、方针、政策的贯彻执行,这就更加需要严格地坚持和执行民主集中制。</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领导体制的类型</a:t>
              </a:r>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endParaRPr lang="zh-CN" altLang="en-US" b="1"/>
          </a:p>
        </p:txBody>
      </p:sp>
      <p:sp>
        <p:nvSpPr>
          <p:cNvPr id="3" name="内容占位符 2"/>
          <p:cNvSpPr>
            <a:spLocks noGrp="1"/>
          </p:cNvSpPr>
          <p:nvPr/>
        </p:nvSpPr>
        <p:spPr>
          <a:xfrm>
            <a:off x="1071245"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smtClean="0">
                <a:solidFill>
                  <a:schemeClr val="tx1"/>
                </a:solidFill>
                <a:latin typeface="宋体" panose="02010600030101010101" pitchFamily="2" charset="-122"/>
                <a:ea typeface="宋体" panose="02010600030101010101" pitchFamily="2" charset="-122"/>
              </a:rPr>
              <a:t>9.2.1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一长制与委员会制</a:t>
            </a:r>
            <a:endPar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一长制与委员会制又称独任制和集议制,是按机关中决策核心的人数来划分的。一个领导机关中法定的最高决策权集中在一位领导者身上的领导体制,就称一长制或独任制。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优点:</a:t>
            </a:r>
            <a:r>
              <a:rPr lang="zh-CN" altLang="en-US" sz="2000" dirty="0">
                <a:solidFill>
                  <a:schemeClr val="tx1"/>
                </a:solidFill>
                <a:latin typeface="+mn-ea"/>
                <a:sym typeface="思源黑体" panose="020B0400000000000000" pitchFamily="34" charset="-122"/>
              </a:rPr>
              <a:t>权力集中、责任明确、效率较高、易于考核。</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缺点:</a:t>
            </a:r>
            <a:r>
              <a:rPr lang="zh-CN" altLang="en-US" sz="2000" dirty="0">
                <a:solidFill>
                  <a:schemeClr val="tx1"/>
                </a:solidFill>
                <a:latin typeface="+mn-ea"/>
                <a:sym typeface="思源黑体" panose="020B0400000000000000" pitchFamily="34" charset="-122"/>
              </a:rPr>
              <a:t>一个人的知识、智慧、才能有限,思考处理问题易欠周详;如果主要负责人选择不当,就会导致个人专权。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如果法定的决策权由两位或两位以上的行政首长行使,这样的领导体制则称委员会制或集议制。</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优点:</a:t>
            </a:r>
            <a:r>
              <a:rPr lang="zh-CN" altLang="en-US" sz="2000" dirty="0">
                <a:solidFill>
                  <a:schemeClr val="tx1"/>
                </a:solidFill>
                <a:latin typeface="+mn-ea"/>
                <a:sym typeface="思源黑体" panose="020B0400000000000000" pitchFamily="34" charset="-122"/>
              </a:rPr>
              <a:t>能够集思广益,决策问题考虑比较周详;委员来自不同的方面,能够代表各方面的利益,有利于系统内部的协调;各委员分工合作,也可以避免个人滥用职权。</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b="1" dirty="0">
                <a:solidFill>
                  <a:schemeClr val="tx1"/>
                </a:solidFill>
                <a:latin typeface="+mn-ea"/>
                <a:sym typeface="思源黑体" panose="020B0400000000000000" pitchFamily="34" charset="-122"/>
              </a:rPr>
              <a:t>缺点:</a:t>
            </a:r>
            <a:r>
              <a:rPr lang="zh-CN" altLang="en-US" sz="2000" dirty="0">
                <a:solidFill>
                  <a:schemeClr val="tx1"/>
                </a:solidFill>
                <a:latin typeface="+mn-ea"/>
                <a:sym typeface="思源黑体" panose="020B0400000000000000" pitchFamily="34" charset="-122"/>
              </a:rPr>
              <a:t>参与决策的人员较多,权力分散,责任不明确,行动迟缓,效率较低,难以考核优劣。</a:t>
            </a:r>
            <a:endParaRPr lang="zh-CN" altLang="en-US" sz="2000" dirty="0">
              <a:solidFill>
                <a:schemeClr val="tx1"/>
              </a:solidFill>
              <a:latin typeface="+mn-ea"/>
              <a:sym typeface="思源黑体" panose="020B0400000000000000" pitchFamily="34" charset="-122"/>
            </a:endParaRPr>
          </a:p>
          <a:p>
            <a:pPr lvl="0" algn="l" fontAlgn="auto">
              <a:lnSpc>
                <a:spcPct val="100000"/>
              </a:lnSpc>
              <a:buSzTx/>
            </a:pPr>
            <a:r>
              <a:rPr lang="zh-CN" altLang="en-US" sz="2000" dirty="0">
                <a:solidFill>
                  <a:schemeClr val="tx1"/>
                </a:solidFill>
                <a:latin typeface="+mn-ea"/>
                <a:sym typeface="思源黑体" panose="020B0400000000000000" pitchFamily="34" charset="-122"/>
              </a:rPr>
              <a:t>上述两种领导体制各有长短,难以绝对区分优劣,而只能根据不同领导类别和不同环境、情势灵活运用。一般而言,凡是行政性的、事务性的、技术性的、速决性的、突发性的领导活动,宜采用一长制体制。凡是方针政策性的、长远规划制定以及立法性、协调性、综合平衡一类的领导活动,宜采用委员会体制。</a:t>
            </a: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tags/tag1.xml><?xml version="1.0" encoding="utf-8"?>
<p:tagLst xmlns:p="http://schemas.openxmlformats.org/presentationml/2006/main">
  <p:tag name="PA" val="v5.2.2"/>
</p:tagLst>
</file>

<file path=ppt/tags/tag2.xml><?xml version="1.0" encoding="utf-8"?>
<p:tagLst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9285</Words>
  <Application>WPS 演示</Application>
  <PresentationFormat>自定义</PresentationFormat>
  <Paragraphs>297</Paragraphs>
  <Slides>32</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32</vt:i4>
      </vt:variant>
    </vt:vector>
  </HeadingPairs>
  <TitlesOfParts>
    <vt:vector size="48" baseType="lpstr">
      <vt:lpstr>Arial</vt:lpstr>
      <vt:lpstr>宋体</vt:lpstr>
      <vt:lpstr>Wingdings</vt:lpstr>
      <vt:lpstr>思源黑体 CN Heavy</vt:lpstr>
      <vt:lpstr>黑体</vt:lpstr>
      <vt:lpstr>思源宋体 CN Heavy</vt:lpstr>
      <vt:lpstr>思源宋体 CN</vt:lpstr>
      <vt:lpstr>思源黑体 CN Normal</vt:lpstr>
      <vt:lpstr>Symbol</vt:lpstr>
      <vt:lpstr>思源黑体</vt:lpstr>
      <vt:lpstr>等线</vt:lpstr>
      <vt:lpstr>微软雅黑</vt:lpstr>
      <vt:lpstr>Arial Unicode MS</vt:lpstr>
      <vt:lpstr>等线 Light</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一一</cp:lastModifiedBy>
  <cp:revision>253</cp:revision>
  <dcterms:created xsi:type="dcterms:W3CDTF">2020-11-09T04:10:00Z</dcterms:created>
  <dcterms:modified xsi:type="dcterms:W3CDTF">2021-12-04T11:38:11Z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2052-11.1.0.11194</vt:lpwstr>
  </property>
</Properties>
</file>