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1"/>
  </p:notesMasterIdLst>
  <p:sldIdLst>
    <p:sldId id="256" r:id="rId2"/>
    <p:sldId id="257" r:id="rId3"/>
    <p:sldId id="283" r:id="rId4"/>
    <p:sldId id="258" r:id="rId5"/>
    <p:sldId id="285" r:id="rId6"/>
    <p:sldId id="418" r:id="rId7"/>
    <p:sldId id="442" r:id="rId8"/>
    <p:sldId id="441" r:id="rId9"/>
    <p:sldId id="443" r:id="rId10"/>
    <p:sldId id="419" r:id="rId11"/>
    <p:sldId id="420" r:id="rId12"/>
    <p:sldId id="474" r:id="rId13"/>
    <p:sldId id="259" r:id="rId14"/>
    <p:sldId id="444" r:id="rId15"/>
    <p:sldId id="445" r:id="rId16"/>
    <p:sldId id="446" r:id="rId17"/>
    <p:sldId id="421" r:id="rId18"/>
    <p:sldId id="422" r:id="rId19"/>
    <p:sldId id="447" r:id="rId20"/>
    <p:sldId id="448" r:id="rId21"/>
    <p:sldId id="449" r:id="rId22"/>
    <p:sldId id="450" r:id="rId23"/>
    <p:sldId id="451" r:id="rId24"/>
    <p:sldId id="452" r:id="rId25"/>
    <p:sldId id="453" r:id="rId26"/>
    <p:sldId id="454" r:id="rId27"/>
    <p:sldId id="455" r:id="rId28"/>
    <p:sldId id="456" r:id="rId29"/>
    <p:sldId id="457" r:id="rId30"/>
    <p:sldId id="458" r:id="rId31"/>
    <p:sldId id="459" r:id="rId32"/>
    <p:sldId id="460" r:id="rId33"/>
    <p:sldId id="461" r:id="rId34"/>
    <p:sldId id="462" r:id="rId35"/>
    <p:sldId id="463" r:id="rId36"/>
    <p:sldId id="466" r:id="rId37"/>
    <p:sldId id="467" r:id="rId38"/>
    <p:sldId id="468" r:id="rId39"/>
    <p:sldId id="469" r:id="rId40"/>
    <p:sldId id="424" r:id="rId41"/>
    <p:sldId id="470" r:id="rId42"/>
    <p:sldId id="471" r:id="rId43"/>
    <p:sldId id="472" r:id="rId44"/>
    <p:sldId id="425" r:id="rId45"/>
    <p:sldId id="473" r:id="rId46"/>
    <p:sldId id="272" r:id="rId47"/>
    <p:sldId id="316" r:id="rId48"/>
    <p:sldId id="317" r:id="rId49"/>
    <p:sldId id="280" r:id="rId5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26">
          <p15:clr>
            <a:srgbClr val="A4A3A4"/>
          </p15:clr>
        </p15:guide>
        <p15:guide id="2" pos="38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C0CA"/>
    <a:srgbClr val="FF6A00"/>
    <a:srgbClr val="FFD1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81" d="100"/>
          <a:sy n="81" d="100"/>
        </p:scale>
        <p:origin x="576" y="58"/>
      </p:cViewPr>
      <p:guideLst>
        <p:guide orient="horz" pos="2126"/>
        <p:guide pos="38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7DB2B3-C5AC-462A-9DBC-C6205429A172}" type="datetimeFigureOut">
              <a:rPr lang="zh-CN" altLang="en-US" smtClean="0"/>
              <a:t>2022/1/1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0D923EB-965A-48D1-906D-189B39FFDEAA}"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17DFC76-6F19-4E55-9EE6-E7C688B98095}" type="slidenum">
              <a:rPr lang="zh-CN" altLang="en-US" smtClean="0"/>
              <a:t>‹#›</a:t>
            </a:fld>
            <a:endParaRPr lang="zh-CN" altLang="en-US"/>
          </a:p>
        </p:txBody>
      </p:sp>
      <p:sp>
        <p:nvSpPr>
          <p:cNvPr id="5" name="矩形 4"/>
          <p:cNvSpPr/>
          <p:nvPr userDrawn="1"/>
        </p:nvSpPr>
        <p:spPr>
          <a:xfrm>
            <a:off x="0" y="657225"/>
            <a:ext cx="12192000" cy="5543550"/>
          </a:xfrm>
          <a:prstGeom prst="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342900" y="285750"/>
            <a:ext cx="11506200" cy="6286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7DFC76-6F19-4E55-9EE6-E7C688B9809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形状 14"/>
          <p:cNvSpPr/>
          <p:nvPr/>
        </p:nvSpPr>
        <p:spPr>
          <a:xfrm>
            <a:off x="0" y="1289018"/>
            <a:ext cx="1430825" cy="3331870"/>
          </a:xfrm>
          <a:custGeom>
            <a:avLst/>
            <a:gdLst>
              <a:gd name="connsiteX0" fmla="*/ 0 w 1430825"/>
              <a:gd name="connsiteY0" fmla="*/ 0 h 3331870"/>
              <a:gd name="connsiteX1" fmla="*/ 105445 w 1430825"/>
              <a:gd name="connsiteY1" fmla="*/ 100627 h 3331870"/>
              <a:gd name="connsiteX2" fmla="*/ 1358900 w 1430825"/>
              <a:gd name="connsiteY2" fmla="*/ 1631982 h 3331870"/>
              <a:gd name="connsiteX3" fmla="*/ 977900 w 1430825"/>
              <a:gd name="connsiteY3" fmla="*/ 2965482 h 3331870"/>
              <a:gd name="connsiteX4" fmla="*/ 222560 w 1430825"/>
              <a:gd name="connsiteY4" fmla="*/ 3275938 h 3331870"/>
              <a:gd name="connsiteX5" fmla="*/ 0 w 1430825"/>
              <a:gd name="connsiteY5" fmla="*/ 3331870 h 3331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0825" h="3331870">
                <a:moveTo>
                  <a:pt x="0" y="0"/>
                </a:moveTo>
                <a:lnTo>
                  <a:pt x="105445" y="100627"/>
                </a:lnTo>
                <a:cubicBezTo>
                  <a:pt x="673166" y="645516"/>
                  <a:pt x="1195916" y="1180074"/>
                  <a:pt x="1358900" y="1631982"/>
                </a:cubicBezTo>
                <a:cubicBezTo>
                  <a:pt x="1545167" y="2148449"/>
                  <a:pt x="1352550" y="2652215"/>
                  <a:pt x="977900" y="2965482"/>
                </a:cubicBezTo>
                <a:cubicBezTo>
                  <a:pt x="837406" y="3082957"/>
                  <a:pt x="539750" y="3189121"/>
                  <a:pt x="222560" y="3275938"/>
                </a:cubicBezTo>
                <a:lnTo>
                  <a:pt x="0" y="3331870"/>
                </a:lnTo>
                <a:close/>
              </a:path>
            </a:pathLst>
          </a:cu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p:cNvSpPr/>
          <p:nvPr/>
        </p:nvSpPr>
        <p:spPr>
          <a:xfrm rot="1751734">
            <a:off x="5961081" y="-1171267"/>
            <a:ext cx="7187770" cy="4153854"/>
          </a:xfrm>
          <a:custGeom>
            <a:avLst/>
            <a:gdLst>
              <a:gd name="connsiteX0" fmla="*/ 0 w 7187770"/>
              <a:gd name="connsiteY0" fmla="*/ 3047660 h 4153854"/>
              <a:gd name="connsiteX1" fmla="*/ 5454137 w 7187770"/>
              <a:gd name="connsiteY1" fmla="*/ 0 h 4153854"/>
              <a:gd name="connsiteX2" fmla="*/ 7187770 w 7187770"/>
              <a:gd name="connsiteY2" fmla="*/ 3102535 h 4153854"/>
              <a:gd name="connsiteX3" fmla="*/ 7131087 w 7187770"/>
              <a:gd name="connsiteY3" fmla="*/ 3148652 h 4153854"/>
              <a:gd name="connsiteX4" fmla="*/ 3627609 w 7187770"/>
              <a:gd name="connsiteY4" fmla="*/ 4153854 h 4153854"/>
              <a:gd name="connsiteX5" fmla="*/ 124132 w 7187770"/>
              <a:gd name="connsiteY5" fmla="*/ 3148652 h 4153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87770" h="4153854">
                <a:moveTo>
                  <a:pt x="0" y="3047660"/>
                </a:moveTo>
                <a:lnTo>
                  <a:pt x="5454137" y="0"/>
                </a:lnTo>
                <a:lnTo>
                  <a:pt x="7187770" y="3102535"/>
                </a:lnTo>
                <a:lnTo>
                  <a:pt x="7131087" y="3148652"/>
                </a:lnTo>
                <a:cubicBezTo>
                  <a:pt x="6298338" y="3762554"/>
                  <a:pt x="5038084" y="4153854"/>
                  <a:pt x="3627609" y="4153854"/>
                </a:cubicBezTo>
                <a:cubicBezTo>
                  <a:pt x="2217134" y="4153854"/>
                  <a:pt x="956880" y="3762554"/>
                  <a:pt x="124132" y="3148652"/>
                </a:cubicBezTo>
                <a:close/>
              </a:path>
            </a:pathLst>
          </a:cu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p:cNvSpPr/>
          <p:nvPr/>
        </p:nvSpPr>
        <p:spPr>
          <a:xfrm>
            <a:off x="6942689" y="5257800"/>
            <a:ext cx="4097825" cy="1600200"/>
          </a:xfrm>
          <a:custGeom>
            <a:avLst/>
            <a:gdLst>
              <a:gd name="connsiteX0" fmla="*/ 2048912 w 4097825"/>
              <a:gd name="connsiteY0" fmla="*/ 0 h 1600200"/>
              <a:gd name="connsiteX1" fmla="*/ 4068396 w 4097825"/>
              <a:gd name="connsiteY1" fmla="*/ 1485748 h 1600200"/>
              <a:gd name="connsiteX2" fmla="*/ 4097825 w 4097825"/>
              <a:gd name="connsiteY2" fmla="*/ 1600200 h 1600200"/>
              <a:gd name="connsiteX3" fmla="*/ 0 w 4097825"/>
              <a:gd name="connsiteY3" fmla="*/ 1600200 h 1600200"/>
              <a:gd name="connsiteX4" fmla="*/ 29428 w 4097825"/>
              <a:gd name="connsiteY4" fmla="*/ 1485748 h 1600200"/>
              <a:gd name="connsiteX5" fmla="*/ 2048912 w 4097825"/>
              <a:gd name="connsiteY5" fmla="*/ 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97825" h="1600200">
                <a:moveTo>
                  <a:pt x="2048912" y="0"/>
                </a:moveTo>
                <a:cubicBezTo>
                  <a:pt x="2997777" y="0"/>
                  <a:pt x="3800670" y="624981"/>
                  <a:pt x="4068396" y="1485748"/>
                </a:cubicBezTo>
                <a:lnTo>
                  <a:pt x="4097825" y="1600200"/>
                </a:lnTo>
                <a:lnTo>
                  <a:pt x="0" y="1600200"/>
                </a:lnTo>
                <a:lnTo>
                  <a:pt x="29428" y="1485748"/>
                </a:lnTo>
                <a:cubicBezTo>
                  <a:pt x="297155" y="624981"/>
                  <a:pt x="1100047" y="0"/>
                  <a:pt x="2048912" y="0"/>
                </a:cubicBezTo>
                <a:close/>
              </a:path>
            </a:pathLst>
          </a:cu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745518" y="2228671"/>
            <a:ext cx="7498080" cy="1198880"/>
          </a:xfrm>
          <a:prstGeom prst="rect">
            <a:avLst/>
          </a:prstGeom>
        </p:spPr>
        <p:txBody>
          <a:bodyPr wrap="none">
            <a:spAutoFit/>
          </a:bodyPr>
          <a:lstStyle/>
          <a:p>
            <a:pPr lvl="0" algn="l">
              <a:spcBef>
                <a:spcPct val="0"/>
              </a:spcBef>
            </a:pPr>
            <a:r>
              <a:rPr lang="zh-CN" altLang="en-US" sz="7200" dirty="0">
                <a:solidFill>
                  <a:schemeClr val="tx1">
                    <a:lumMod val="75000"/>
                    <a:lumOff val="25000"/>
                  </a:schemeClr>
                </a:solidFill>
                <a:latin typeface="思源黑体 CN Heavy" panose="020B0A00000000000000" pitchFamily="34" charset="-122"/>
                <a:ea typeface="思源黑体 CN Heavy" panose="020B0A00000000000000" pitchFamily="34" charset="-122"/>
              </a:rPr>
              <a:t>领导学（第五版）</a:t>
            </a:r>
          </a:p>
        </p:txBody>
      </p:sp>
      <p:sp>
        <p:nvSpPr>
          <p:cNvPr id="12" name="矩形: 圆角 11"/>
          <p:cNvSpPr/>
          <p:nvPr/>
        </p:nvSpPr>
        <p:spPr>
          <a:xfrm>
            <a:off x="6576598" y="3931920"/>
            <a:ext cx="2294021" cy="54000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思源宋体 CN Heavy" panose="02020900000000000000" pitchFamily="18" charset="-122"/>
                <a:ea typeface="思源宋体 CN Heavy" panose="02020900000000000000" pitchFamily="18" charset="-122"/>
              </a:rPr>
              <a:t>邱霈恩</a:t>
            </a:r>
            <a:r>
              <a:rPr lang="en-US" altLang="zh-CN" sz="2800" b="1" dirty="0">
                <a:latin typeface="思源宋体 CN Heavy" panose="02020900000000000000" pitchFamily="18" charset="-122"/>
                <a:ea typeface="思源宋体 CN Heavy" panose="02020900000000000000" pitchFamily="18" charset="-122"/>
              </a:rPr>
              <a:t> </a:t>
            </a:r>
            <a:r>
              <a:rPr lang="zh-CN" altLang="en-US" sz="2800" b="1" dirty="0">
                <a:latin typeface="思源宋体 CN Heavy" panose="02020900000000000000" pitchFamily="18" charset="-122"/>
                <a:ea typeface="思源宋体 CN Heavy" panose="02020900000000000000" pitchFamily="18" charset="-122"/>
              </a:rPr>
              <a:t>著</a:t>
            </a:r>
          </a:p>
        </p:txBody>
      </p:sp>
      <p:sp>
        <p:nvSpPr>
          <p:cNvPr id="13" name="椭圆 12"/>
          <p:cNvSpPr/>
          <p:nvPr/>
        </p:nvSpPr>
        <p:spPr>
          <a:xfrm>
            <a:off x="7453674" y="5419156"/>
            <a:ext cx="540000" cy="54000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50850" y="225425"/>
            <a:ext cx="4585970" cy="368300"/>
          </a:xfrm>
          <a:prstGeom prst="rect">
            <a:avLst/>
          </a:prstGeom>
          <a:noFill/>
        </p:spPr>
        <p:txBody>
          <a:bodyPr wrap="square" rtlCol="0">
            <a:spAutoFit/>
          </a:bodyPr>
          <a:lstStyle/>
          <a:p>
            <a:r>
              <a:rPr lang="zh-CN" altLang="en-US" b="1"/>
              <a:t>新编21世纪公共管理系列教材</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3"/>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1000" fill="hold"/>
                                        <p:tgtEl>
                                          <p:spTgt spid="19"/>
                                        </p:tgtEl>
                                        <p:attrNameLst>
                                          <p:attrName>ppt_w</p:attrName>
                                        </p:attrNameLst>
                                      </p:cBhvr>
                                      <p:tavLst>
                                        <p:tav tm="0">
                                          <p:val>
                                            <p:strVal val="#ppt_w+.3"/>
                                          </p:val>
                                        </p:tav>
                                        <p:tav tm="100000">
                                          <p:val>
                                            <p:strVal val="#ppt_w"/>
                                          </p:val>
                                        </p:tav>
                                      </p:tavLst>
                                    </p:anim>
                                    <p:anim calcmode="lin" valueType="num">
                                      <p:cBhvr>
                                        <p:cTn id="13" dur="1000" fill="hold"/>
                                        <p:tgtEl>
                                          <p:spTgt spid="19"/>
                                        </p:tgtEl>
                                        <p:attrNameLst>
                                          <p:attrName>ppt_h</p:attrName>
                                        </p:attrNameLst>
                                      </p:cBhvr>
                                      <p:tavLst>
                                        <p:tav tm="0">
                                          <p:val>
                                            <p:strVal val="#ppt_h"/>
                                          </p:val>
                                        </p:tav>
                                        <p:tav tm="100000">
                                          <p:val>
                                            <p:strVal val="#ppt_h"/>
                                          </p:val>
                                        </p:tav>
                                      </p:tavLst>
                                    </p:anim>
                                    <p:animEffect transition="in" filter="fade">
                                      <p:cBhvr>
                                        <p:cTn id="14" dur="1000"/>
                                        <p:tgtEl>
                                          <p:spTgt spid="19"/>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1000" fill="hold"/>
                                        <p:tgtEl>
                                          <p:spTgt spid="21"/>
                                        </p:tgtEl>
                                        <p:attrNameLst>
                                          <p:attrName>ppt_w</p:attrName>
                                        </p:attrNameLst>
                                      </p:cBhvr>
                                      <p:tavLst>
                                        <p:tav tm="0">
                                          <p:val>
                                            <p:strVal val="#ppt_w+.3"/>
                                          </p:val>
                                        </p:tav>
                                        <p:tav tm="100000">
                                          <p:val>
                                            <p:strVal val="#ppt_w"/>
                                          </p:val>
                                        </p:tav>
                                      </p:tavLst>
                                    </p:anim>
                                    <p:anim calcmode="lin" valueType="num">
                                      <p:cBhvr>
                                        <p:cTn id="18" dur="1000" fill="hold"/>
                                        <p:tgtEl>
                                          <p:spTgt spid="21"/>
                                        </p:tgtEl>
                                        <p:attrNameLst>
                                          <p:attrName>ppt_h</p:attrName>
                                        </p:attrNameLst>
                                      </p:cBhvr>
                                      <p:tavLst>
                                        <p:tav tm="0">
                                          <p:val>
                                            <p:strVal val="#ppt_h"/>
                                          </p:val>
                                        </p:tav>
                                        <p:tav tm="100000">
                                          <p:val>
                                            <p:strVal val="#ppt_h"/>
                                          </p:val>
                                        </p:tav>
                                      </p:tavLst>
                                    </p:anim>
                                    <p:animEffect transition="in" filter="fade">
                                      <p:cBhvr>
                                        <p:cTn id="19" dur="1000"/>
                                        <p:tgtEl>
                                          <p:spTgt spid="21"/>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anim calcmode="lin" valueType="num">
                                      <p:cBhvr>
                                        <p:cTn id="2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0"/>
                                        </p:tgtEl>
                                      </p:cBhvr>
                                    </p:animEffect>
                                  </p:childTnLst>
                                </p:cTn>
                              </p:par>
                            </p:childTnLst>
                          </p:cTn>
                        </p:par>
                        <p:par>
                          <p:cTn id="28" fill="hold">
                            <p:stCondLst>
                              <p:cond delay="850"/>
                            </p:stCondLst>
                            <p:childTnLst>
                              <p:par>
                                <p:cTn id="29" presetID="2" presetClass="entr" presetSubtype="4"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9" grpId="0" animBg="1"/>
      <p:bldP spid="21" grpId="0" animBg="1"/>
      <p:bldP spid="10" grpId="0"/>
      <p:bldP spid="12" grpId="0" bldLvl="0" animBg="1"/>
      <p:bldP spid="1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6.3.1 </a:t>
            </a:r>
            <a:r>
              <a:rPr lang="zh-CN" altLang="en-US" b="1" dirty="0">
                <a:solidFill>
                  <a:schemeClr val="tx1"/>
                </a:solidFill>
                <a:latin typeface="宋体" panose="02010600030101010101" pitchFamily="2" charset="-122"/>
                <a:ea typeface="宋体" panose="02010600030101010101" pitchFamily="2" charset="-122"/>
              </a:rPr>
              <a:t>领导素质的划分与解释</a:t>
            </a:r>
          </a:p>
          <a:p>
            <a:pPr lvl="0">
              <a:buSzTx/>
            </a:pPr>
            <a:r>
              <a:rPr sz="2000" dirty="0">
                <a:solidFill>
                  <a:schemeClr val="tx1"/>
                </a:solidFill>
                <a:latin typeface="+mn-ea"/>
                <a:sym typeface="思源黑体" panose="020B0400000000000000" pitchFamily="34" charset="-122"/>
              </a:rPr>
              <a:t>从不同角度、依不同标准,对领导素质即可进行不同的划分和解释。</a:t>
            </a:r>
          </a:p>
        </p:txBody>
      </p:sp>
      <p:grpSp>
        <p:nvGrpSpPr>
          <p:cNvPr id="30" name="组合 29"/>
          <p:cNvGrpSpPr/>
          <p:nvPr/>
        </p:nvGrpSpPr>
        <p:grpSpPr>
          <a:xfrm>
            <a:off x="909303" y="1998191"/>
            <a:ext cx="10148604" cy="4269347"/>
            <a:chOff x="1028683" y="1836266"/>
            <a:chExt cx="10148604" cy="4269347"/>
          </a:xfrm>
        </p:grpSpPr>
        <p:grpSp>
          <p:nvGrpSpPr>
            <p:cNvPr id="4" name="."/>
            <p:cNvGrpSpPr/>
            <p:nvPr/>
          </p:nvGrpSpPr>
          <p:grpSpPr>
            <a:xfrm>
              <a:off x="1439476" y="1961555"/>
              <a:ext cx="1630055" cy="1634921"/>
              <a:chOff x="1085477" y="1535725"/>
              <a:chExt cx="1373932" cy="1378034"/>
            </a:xfrm>
          </p:grpSpPr>
          <p:sp>
            <p:nvSpPr>
              <p:cNvPr id="16" name="."/>
              <p:cNvSpPr/>
              <p:nvPr>
                <p:custDataLst>
                  <p:tags r:id="rId10"/>
                </p:custDataLst>
              </p:nvPr>
            </p:nvSpPr>
            <p:spPr bwMode="auto">
              <a:xfrm>
                <a:off x="1085477" y="1535725"/>
                <a:ext cx="1373932" cy="1378034"/>
              </a:xfrm>
              <a:prstGeom prst="ellipse">
                <a:avLst/>
              </a:prstGeom>
              <a:solidFill>
                <a:schemeClr val="bg1"/>
              </a:solidFill>
              <a:ln w="127000">
                <a:solidFill>
                  <a:srgbClr val="38C0CA"/>
                </a:solid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17" name="."/>
              <p:cNvSpPr/>
              <p:nvPr>
                <p:custDataLst>
                  <p:tags r:id="rId11"/>
                </p:custDataLst>
              </p:nvPr>
            </p:nvSpPr>
            <p:spPr>
              <a:xfrm>
                <a:off x="1550241" y="2005000"/>
                <a:ext cx="444393" cy="439485"/>
              </a:xfrm>
              <a:custGeom>
                <a:avLst/>
                <a:gdLst>
                  <a:gd name="connsiteX0" fmla="*/ 446292 w 600511"/>
                  <a:gd name="connsiteY0" fmla="*/ 392791 h 593879"/>
                  <a:gd name="connsiteX1" fmla="*/ 446292 w 600511"/>
                  <a:gd name="connsiteY1" fmla="*/ 459820 h 593879"/>
                  <a:gd name="connsiteX2" fmla="*/ 412738 w 600511"/>
                  <a:gd name="connsiteY2" fmla="*/ 459820 h 593879"/>
                  <a:gd name="connsiteX3" fmla="*/ 466296 w 600511"/>
                  <a:gd name="connsiteY3" fmla="*/ 526850 h 593879"/>
                  <a:gd name="connsiteX4" fmla="*/ 519853 w 600511"/>
                  <a:gd name="connsiteY4" fmla="*/ 459820 h 593879"/>
                  <a:gd name="connsiteX5" fmla="*/ 486299 w 600511"/>
                  <a:gd name="connsiteY5" fmla="*/ 459820 h 593879"/>
                  <a:gd name="connsiteX6" fmla="*/ 486299 w 600511"/>
                  <a:gd name="connsiteY6" fmla="*/ 392791 h 593879"/>
                  <a:gd name="connsiteX7" fmla="*/ 0 w 600511"/>
                  <a:gd name="connsiteY7" fmla="*/ 372515 h 593879"/>
                  <a:gd name="connsiteX8" fmla="*/ 233292 w 600511"/>
                  <a:gd name="connsiteY8" fmla="*/ 465626 h 593879"/>
                  <a:gd name="connsiteX9" fmla="*/ 305248 w 600511"/>
                  <a:gd name="connsiteY9" fmla="*/ 461116 h 593879"/>
                  <a:gd name="connsiteX10" fmla="*/ 332998 w 600511"/>
                  <a:gd name="connsiteY10" fmla="*/ 549716 h 593879"/>
                  <a:gd name="connsiteX11" fmla="*/ 233292 w 600511"/>
                  <a:gd name="connsiteY11" fmla="*/ 558737 h 593879"/>
                  <a:gd name="connsiteX12" fmla="*/ 0 w 600511"/>
                  <a:gd name="connsiteY12" fmla="*/ 465626 h 593879"/>
                  <a:gd name="connsiteX13" fmla="*/ 466296 w 600511"/>
                  <a:gd name="connsiteY13" fmla="*/ 326083 h 593879"/>
                  <a:gd name="connsiteX14" fmla="*/ 600511 w 600511"/>
                  <a:gd name="connsiteY14" fmla="*/ 459820 h 593879"/>
                  <a:gd name="connsiteX15" fmla="*/ 466296 w 600511"/>
                  <a:gd name="connsiteY15" fmla="*/ 593879 h 593879"/>
                  <a:gd name="connsiteX16" fmla="*/ 332080 w 600511"/>
                  <a:gd name="connsiteY16" fmla="*/ 459820 h 593879"/>
                  <a:gd name="connsiteX17" fmla="*/ 466296 w 600511"/>
                  <a:gd name="connsiteY17" fmla="*/ 326083 h 593879"/>
                  <a:gd name="connsiteX18" fmla="*/ 0 w 600511"/>
                  <a:gd name="connsiteY18" fmla="*/ 233007 h 593879"/>
                  <a:gd name="connsiteX19" fmla="*/ 233309 w 600511"/>
                  <a:gd name="connsiteY19" fmla="*/ 326118 h 593879"/>
                  <a:gd name="connsiteX20" fmla="*/ 466296 w 600511"/>
                  <a:gd name="connsiteY20" fmla="*/ 233007 h 593879"/>
                  <a:gd name="connsiteX21" fmla="*/ 466296 w 600511"/>
                  <a:gd name="connsiteY21" fmla="*/ 299054 h 593879"/>
                  <a:gd name="connsiteX22" fmla="*/ 312370 w 600511"/>
                  <a:gd name="connsiteY22" fmla="*/ 413430 h 593879"/>
                  <a:gd name="connsiteX23" fmla="*/ 233309 w 600511"/>
                  <a:gd name="connsiteY23" fmla="*/ 419229 h 593879"/>
                  <a:gd name="connsiteX24" fmla="*/ 0 w 600511"/>
                  <a:gd name="connsiteY24" fmla="*/ 326118 h 593879"/>
                  <a:gd name="connsiteX25" fmla="*/ 233309 w 600511"/>
                  <a:gd name="connsiteY25" fmla="*/ 23200 h 593879"/>
                  <a:gd name="connsiteX26" fmla="*/ 23234 w 600511"/>
                  <a:gd name="connsiteY26" fmla="*/ 93123 h 593879"/>
                  <a:gd name="connsiteX27" fmla="*/ 233309 w 600511"/>
                  <a:gd name="connsiteY27" fmla="*/ 163046 h 593879"/>
                  <a:gd name="connsiteX28" fmla="*/ 443062 w 600511"/>
                  <a:gd name="connsiteY28" fmla="*/ 93123 h 593879"/>
                  <a:gd name="connsiteX29" fmla="*/ 233309 w 600511"/>
                  <a:gd name="connsiteY29" fmla="*/ 23200 h 593879"/>
                  <a:gd name="connsiteX30" fmla="*/ 233309 w 600511"/>
                  <a:gd name="connsiteY30" fmla="*/ 0 h 593879"/>
                  <a:gd name="connsiteX31" fmla="*/ 466296 w 600511"/>
                  <a:gd name="connsiteY31" fmla="*/ 93123 h 593879"/>
                  <a:gd name="connsiteX32" fmla="*/ 466296 w 600511"/>
                  <a:gd name="connsiteY32" fmla="*/ 186246 h 593879"/>
                  <a:gd name="connsiteX33" fmla="*/ 233309 w 600511"/>
                  <a:gd name="connsiteY33" fmla="*/ 279369 h 593879"/>
                  <a:gd name="connsiteX34" fmla="*/ 0 w 600511"/>
                  <a:gd name="connsiteY34" fmla="*/ 186246 h 593879"/>
                  <a:gd name="connsiteX35" fmla="*/ 0 w 600511"/>
                  <a:gd name="connsiteY35" fmla="*/ 93123 h 593879"/>
                  <a:gd name="connsiteX36" fmla="*/ 233309 w 600511"/>
                  <a:gd name="connsiteY36" fmla="*/ 0 h 59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0511" h="593879">
                    <a:moveTo>
                      <a:pt x="446292" y="392791"/>
                    </a:moveTo>
                    <a:lnTo>
                      <a:pt x="446292" y="459820"/>
                    </a:lnTo>
                    <a:lnTo>
                      <a:pt x="412738" y="459820"/>
                    </a:lnTo>
                    <a:lnTo>
                      <a:pt x="466296" y="526850"/>
                    </a:lnTo>
                    <a:lnTo>
                      <a:pt x="519853" y="459820"/>
                    </a:lnTo>
                    <a:lnTo>
                      <a:pt x="486299" y="459820"/>
                    </a:lnTo>
                    <a:lnTo>
                      <a:pt x="486299" y="392791"/>
                    </a:lnTo>
                    <a:close/>
                    <a:moveTo>
                      <a:pt x="0" y="372515"/>
                    </a:moveTo>
                    <a:cubicBezTo>
                      <a:pt x="0" y="424065"/>
                      <a:pt x="104223" y="465626"/>
                      <a:pt x="233292" y="465626"/>
                    </a:cubicBezTo>
                    <a:cubicBezTo>
                      <a:pt x="258461" y="465626"/>
                      <a:pt x="282661" y="464015"/>
                      <a:pt x="305248" y="461116"/>
                    </a:cubicBezTo>
                    <a:cubicBezTo>
                      <a:pt x="305571" y="493978"/>
                      <a:pt x="315574" y="524264"/>
                      <a:pt x="332998" y="549716"/>
                    </a:cubicBezTo>
                    <a:cubicBezTo>
                      <a:pt x="302667" y="555515"/>
                      <a:pt x="268786" y="558737"/>
                      <a:pt x="233292" y="558737"/>
                    </a:cubicBezTo>
                    <a:cubicBezTo>
                      <a:pt x="104546" y="558737"/>
                      <a:pt x="0" y="517176"/>
                      <a:pt x="0" y="465626"/>
                    </a:cubicBezTo>
                    <a:close/>
                    <a:moveTo>
                      <a:pt x="466296" y="326083"/>
                    </a:moveTo>
                    <a:cubicBezTo>
                      <a:pt x="540501" y="326083"/>
                      <a:pt x="600511" y="386023"/>
                      <a:pt x="600511" y="459820"/>
                    </a:cubicBezTo>
                    <a:cubicBezTo>
                      <a:pt x="600511" y="533939"/>
                      <a:pt x="540501" y="593879"/>
                      <a:pt x="466296" y="593879"/>
                    </a:cubicBezTo>
                    <a:cubicBezTo>
                      <a:pt x="392412" y="593879"/>
                      <a:pt x="332080" y="533939"/>
                      <a:pt x="332080" y="459820"/>
                    </a:cubicBezTo>
                    <a:cubicBezTo>
                      <a:pt x="332080" y="386023"/>
                      <a:pt x="392412" y="326083"/>
                      <a:pt x="466296" y="326083"/>
                    </a:cubicBezTo>
                    <a:close/>
                    <a:moveTo>
                      <a:pt x="0" y="233007"/>
                    </a:moveTo>
                    <a:cubicBezTo>
                      <a:pt x="0" y="284234"/>
                      <a:pt x="104554" y="326118"/>
                      <a:pt x="233309" y="326118"/>
                    </a:cubicBezTo>
                    <a:cubicBezTo>
                      <a:pt x="362065" y="326118"/>
                      <a:pt x="466296" y="284234"/>
                      <a:pt x="466296" y="233007"/>
                    </a:cubicBezTo>
                    <a:lnTo>
                      <a:pt x="466296" y="299054"/>
                    </a:lnTo>
                    <a:cubicBezTo>
                      <a:pt x="393689" y="299054"/>
                      <a:pt x="332377" y="347382"/>
                      <a:pt x="312370" y="413430"/>
                    </a:cubicBezTo>
                    <a:cubicBezTo>
                      <a:pt x="287522" y="416974"/>
                      <a:pt x="261061" y="419229"/>
                      <a:pt x="233309" y="419229"/>
                    </a:cubicBezTo>
                    <a:cubicBezTo>
                      <a:pt x="104231" y="419229"/>
                      <a:pt x="0" y="377345"/>
                      <a:pt x="0" y="326118"/>
                    </a:cubicBezTo>
                    <a:close/>
                    <a:moveTo>
                      <a:pt x="233309" y="23200"/>
                    </a:moveTo>
                    <a:cubicBezTo>
                      <a:pt x="105199" y="23200"/>
                      <a:pt x="23234" y="64767"/>
                      <a:pt x="23234" y="93123"/>
                    </a:cubicBezTo>
                    <a:cubicBezTo>
                      <a:pt x="23234" y="121479"/>
                      <a:pt x="105199" y="163046"/>
                      <a:pt x="233309" y="163046"/>
                    </a:cubicBezTo>
                    <a:cubicBezTo>
                      <a:pt x="361420" y="163046"/>
                      <a:pt x="443062" y="121479"/>
                      <a:pt x="443062" y="93123"/>
                    </a:cubicBezTo>
                    <a:cubicBezTo>
                      <a:pt x="443062" y="64767"/>
                      <a:pt x="361420" y="23200"/>
                      <a:pt x="233309" y="23200"/>
                    </a:cubicBezTo>
                    <a:close/>
                    <a:moveTo>
                      <a:pt x="233309" y="0"/>
                    </a:moveTo>
                    <a:cubicBezTo>
                      <a:pt x="362065" y="0"/>
                      <a:pt x="466296" y="41567"/>
                      <a:pt x="466296" y="93123"/>
                    </a:cubicBezTo>
                    <a:lnTo>
                      <a:pt x="466296" y="186246"/>
                    </a:lnTo>
                    <a:cubicBezTo>
                      <a:pt x="466296" y="237802"/>
                      <a:pt x="362065" y="279369"/>
                      <a:pt x="233309" y="279369"/>
                    </a:cubicBezTo>
                    <a:cubicBezTo>
                      <a:pt x="104231" y="279369"/>
                      <a:pt x="0" y="237802"/>
                      <a:pt x="0" y="186246"/>
                    </a:cubicBezTo>
                    <a:lnTo>
                      <a:pt x="0" y="93123"/>
                    </a:lnTo>
                    <a:cubicBezTo>
                      <a:pt x="0" y="41567"/>
                      <a:pt x="104554" y="0"/>
                      <a:pt x="233309" y="0"/>
                    </a:cubicBezTo>
                    <a:close/>
                  </a:path>
                </a:pathLst>
              </a:custGeom>
              <a:solidFill>
                <a:srgbClr val="38C0CA"/>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1"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grpSp>
        <p:grpSp>
          <p:nvGrpSpPr>
            <p:cNvPr id="5" name="."/>
            <p:cNvGrpSpPr/>
            <p:nvPr/>
          </p:nvGrpSpPr>
          <p:grpSpPr>
            <a:xfrm>
              <a:off x="4000469" y="1961555"/>
              <a:ext cx="1630055" cy="1634921"/>
              <a:chOff x="3244081" y="1535725"/>
              <a:chExt cx="1373932" cy="1378034"/>
            </a:xfrm>
          </p:grpSpPr>
          <p:sp>
            <p:nvSpPr>
              <p:cNvPr id="14" name="."/>
              <p:cNvSpPr/>
              <p:nvPr>
                <p:custDataLst>
                  <p:tags r:id="rId8"/>
                </p:custDataLst>
              </p:nvPr>
            </p:nvSpPr>
            <p:spPr bwMode="auto">
              <a:xfrm>
                <a:off x="3244081" y="1535725"/>
                <a:ext cx="1373932" cy="1378034"/>
              </a:xfrm>
              <a:prstGeom prst="ellipse">
                <a:avLst/>
              </a:prstGeom>
              <a:solidFill>
                <a:schemeClr val="bg1"/>
              </a:solidFill>
              <a:ln w="127000">
                <a:solidFill>
                  <a:srgbClr val="FCC02B"/>
                </a:solid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15" name="."/>
              <p:cNvSpPr/>
              <p:nvPr>
                <p:custDataLst>
                  <p:tags r:id="rId9"/>
                </p:custDataLst>
              </p:nvPr>
            </p:nvSpPr>
            <p:spPr>
              <a:xfrm>
                <a:off x="3716905" y="2002546"/>
                <a:ext cx="428269" cy="444393"/>
              </a:xfrm>
              <a:custGeom>
                <a:avLst/>
                <a:gdLst>
                  <a:gd name="connsiteX0" fmla="*/ 533304 w 585797"/>
                  <a:gd name="connsiteY0" fmla="*/ 452325 h 607851"/>
                  <a:gd name="connsiteX1" fmla="*/ 568750 w 585797"/>
                  <a:gd name="connsiteY1" fmla="*/ 460265 h 607851"/>
                  <a:gd name="connsiteX2" fmla="*/ 585772 w 585797"/>
                  <a:gd name="connsiteY2" fmla="*/ 480255 h 607851"/>
                  <a:gd name="connsiteX3" fmla="*/ 571088 w 585797"/>
                  <a:gd name="connsiteY3" fmla="*/ 502112 h 607851"/>
                  <a:gd name="connsiteX4" fmla="*/ 273212 w 585797"/>
                  <a:gd name="connsiteY4" fmla="*/ 604395 h 607851"/>
                  <a:gd name="connsiteX5" fmla="*/ 252917 w 585797"/>
                  <a:gd name="connsiteY5" fmla="*/ 607851 h 607851"/>
                  <a:gd name="connsiteX6" fmla="*/ 236924 w 585797"/>
                  <a:gd name="connsiteY6" fmla="*/ 605703 h 607851"/>
                  <a:gd name="connsiteX7" fmla="*/ 16205 w 585797"/>
                  <a:gd name="connsiteY7" fmla="*/ 547322 h 607851"/>
                  <a:gd name="connsiteX8" fmla="*/ 25 w 585797"/>
                  <a:gd name="connsiteY8" fmla="*/ 527239 h 607851"/>
                  <a:gd name="connsiteX9" fmla="*/ 14428 w 585797"/>
                  <a:gd name="connsiteY9" fmla="*/ 505755 h 607851"/>
                  <a:gd name="connsiteX10" fmla="*/ 50716 w 585797"/>
                  <a:gd name="connsiteY10" fmla="*/ 492678 h 607851"/>
                  <a:gd name="connsiteX11" fmla="*/ 226449 w 585797"/>
                  <a:gd name="connsiteY11" fmla="*/ 539196 h 607851"/>
                  <a:gd name="connsiteX12" fmla="*/ 252917 w 585797"/>
                  <a:gd name="connsiteY12" fmla="*/ 542652 h 607851"/>
                  <a:gd name="connsiteX13" fmla="*/ 286492 w 585797"/>
                  <a:gd name="connsiteY13" fmla="*/ 537047 h 607851"/>
                  <a:gd name="connsiteX14" fmla="*/ 533215 w 585797"/>
                  <a:gd name="connsiteY14" fmla="*/ 346476 h 607851"/>
                  <a:gd name="connsiteX15" fmla="*/ 568751 w 585797"/>
                  <a:gd name="connsiteY15" fmla="*/ 354414 h 607851"/>
                  <a:gd name="connsiteX16" fmla="*/ 585772 w 585797"/>
                  <a:gd name="connsiteY16" fmla="*/ 374490 h 607851"/>
                  <a:gd name="connsiteX17" fmla="*/ 571089 w 585797"/>
                  <a:gd name="connsiteY17" fmla="*/ 396248 h 607851"/>
                  <a:gd name="connsiteX18" fmla="*/ 273237 w 585797"/>
                  <a:gd name="connsiteY18" fmla="*/ 498500 h 607851"/>
                  <a:gd name="connsiteX19" fmla="*/ 252944 w 585797"/>
                  <a:gd name="connsiteY19" fmla="*/ 501861 h 607851"/>
                  <a:gd name="connsiteX20" fmla="*/ 236952 w 585797"/>
                  <a:gd name="connsiteY20" fmla="*/ 499807 h 607851"/>
                  <a:gd name="connsiteX21" fmla="*/ 16251 w 585797"/>
                  <a:gd name="connsiteY21" fmla="*/ 441444 h 607851"/>
                  <a:gd name="connsiteX22" fmla="*/ 73 w 585797"/>
                  <a:gd name="connsiteY22" fmla="*/ 421367 h 607851"/>
                  <a:gd name="connsiteX23" fmla="*/ 14474 w 585797"/>
                  <a:gd name="connsiteY23" fmla="*/ 399983 h 607851"/>
                  <a:gd name="connsiteX24" fmla="*/ 50759 w 585797"/>
                  <a:gd name="connsiteY24" fmla="*/ 386910 h 607851"/>
                  <a:gd name="connsiteX25" fmla="*/ 226478 w 585797"/>
                  <a:gd name="connsiteY25" fmla="*/ 433413 h 607851"/>
                  <a:gd name="connsiteX26" fmla="*/ 252944 w 585797"/>
                  <a:gd name="connsiteY26" fmla="*/ 436775 h 607851"/>
                  <a:gd name="connsiteX27" fmla="*/ 286517 w 585797"/>
                  <a:gd name="connsiteY27" fmla="*/ 431172 h 607851"/>
                  <a:gd name="connsiteX28" fmla="*/ 463638 w 585797"/>
                  <a:gd name="connsiteY28" fmla="*/ 224963 h 607851"/>
                  <a:gd name="connsiteX29" fmla="*/ 568751 w 585797"/>
                  <a:gd name="connsiteY29" fmla="*/ 248492 h 607851"/>
                  <a:gd name="connsiteX30" fmla="*/ 585772 w 585797"/>
                  <a:gd name="connsiteY30" fmla="*/ 268566 h 607851"/>
                  <a:gd name="connsiteX31" fmla="*/ 571089 w 585797"/>
                  <a:gd name="connsiteY31" fmla="*/ 290321 h 607851"/>
                  <a:gd name="connsiteX32" fmla="*/ 273237 w 585797"/>
                  <a:gd name="connsiteY32" fmla="*/ 392560 h 607851"/>
                  <a:gd name="connsiteX33" fmla="*/ 252944 w 585797"/>
                  <a:gd name="connsiteY33" fmla="*/ 396014 h 607851"/>
                  <a:gd name="connsiteX34" fmla="*/ 236952 w 585797"/>
                  <a:gd name="connsiteY34" fmla="*/ 393960 h 607851"/>
                  <a:gd name="connsiteX35" fmla="*/ 16251 w 585797"/>
                  <a:gd name="connsiteY35" fmla="*/ 335511 h 607851"/>
                  <a:gd name="connsiteX36" fmla="*/ 73 w 585797"/>
                  <a:gd name="connsiteY36" fmla="*/ 315437 h 607851"/>
                  <a:gd name="connsiteX37" fmla="*/ 14474 w 585797"/>
                  <a:gd name="connsiteY37" fmla="*/ 294056 h 607851"/>
                  <a:gd name="connsiteX38" fmla="*/ 138011 w 585797"/>
                  <a:gd name="connsiteY38" fmla="*/ 249613 h 607851"/>
                  <a:gd name="connsiteX39" fmla="*/ 180094 w 585797"/>
                  <a:gd name="connsiteY39" fmla="*/ 263618 h 607851"/>
                  <a:gd name="connsiteX40" fmla="*/ 181497 w 585797"/>
                  <a:gd name="connsiteY40" fmla="*/ 263711 h 607851"/>
                  <a:gd name="connsiteX41" fmla="*/ 182806 w 585797"/>
                  <a:gd name="connsiteY41" fmla="*/ 263711 h 607851"/>
                  <a:gd name="connsiteX42" fmla="*/ 378444 w 585797"/>
                  <a:gd name="connsiteY42" fmla="*/ 263711 h 607851"/>
                  <a:gd name="connsiteX43" fmla="*/ 463638 w 585797"/>
                  <a:gd name="connsiteY43" fmla="*/ 224963 h 607851"/>
                  <a:gd name="connsiteX44" fmla="*/ 282669 w 585797"/>
                  <a:gd name="connsiteY44" fmla="*/ 0 h 607851"/>
                  <a:gd name="connsiteX45" fmla="*/ 376661 w 585797"/>
                  <a:gd name="connsiteY45" fmla="*/ 77792 h 607851"/>
                  <a:gd name="connsiteX46" fmla="*/ 378438 w 585797"/>
                  <a:gd name="connsiteY46" fmla="*/ 77699 h 607851"/>
                  <a:gd name="connsiteX47" fmla="*/ 451106 w 585797"/>
                  <a:gd name="connsiteY47" fmla="*/ 150354 h 607851"/>
                  <a:gd name="connsiteX48" fmla="*/ 378438 w 585797"/>
                  <a:gd name="connsiteY48" fmla="*/ 222916 h 607851"/>
                  <a:gd name="connsiteX49" fmla="*/ 182785 w 585797"/>
                  <a:gd name="connsiteY49" fmla="*/ 222916 h 607851"/>
                  <a:gd name="connsiteX50" fmla="*/ 134620 w 585797"/>
                  <a:gd name="connsiteY50" fmla="*/ 170806 h 607851"/>
                  <a:gd name="connsiteX51" fmla="*/ 186900 w 585797"/>
                  <a:gd name="connsiteY51" fmla="*/ 118602 h 607851"/>
                  <a:gd name="connsiteX52" fmla="*/ 189893 w 585797"/>
                  <a:gd name="connsiteY52" fmla="*/ 118976 h 607851"/>
                  <a:gd name="connsiteX53" fmla="*/ 186900 w 585797"/>
                  <a:gd name="connsiteY53" fmla="*/ 95629 h 607851"/>
                  <a:gd name="connsiteX54" fmla="*/ 282669 w 585797"/>
                  <a:gd name="connsiteY54"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85797" h="607851">
                    <a:moveTo>
                      <a:pt x="533304" y="452325"/>
                    </a:moveTo>
                    <a:lnTo>
                      <a:pt x="568750" y="460265"/>
                    </a:lnTo>
                    <a:cubicBezTo>
                      <a:pt x="578290" y="462413"/>
                      <a:pt x="585210" y="470540"/>
                      <a:pt x="585772" y="480255"/>
                    </a:cubicBezTo>
                    <a:cubicBezTo>
                      <a:pt x="586239" y="489969"/>
                      <a:pt x="580254" y="498936"/>
                      <a:pt x="571088" y="502112"/>
                    </a:cubicBezTo>
                    <a:lnTo>
                      <a:pt x="273212" y="604395"/>
                    </a:lnTo>
                    <a:cubicBezTo>
                      <a:pt x="266665" y="606730"/>
                      <a:pt x="259838" y="607851"/>
                      <a:pt x="252917" y="607851"/>
                    </a:cubicBezTo>
                    <a:cubicBezTo>
                      <a:pt x="247586" y="607851"/>
                      <a:pt x="242162" y="607104"/>
                      <a:pt x="236924" y="605703"/>
                    </a:cubicBezTo>
                    <a:lnTo>
                      <a:pt x="16205" y="547322"/>
                    </a:lnTo>
                    <a:cubicBezTo>
                      <a:pt x="6946" y="544894"/>
                      <a:pt x="399" y="536674"/>
                      <a:pt x="25" y="527239"/>
                    </a:cubicBezTo>
                    <a:cubicBezTo>
                      <a:pt x="-442" y="517712"/>
                      <a:pt x="5450" y="509025"/>
                      <a:pt x="14428" y="505755"/>
                    </a:cubicBezTo>
                    <a:lnTo>
                      <a:pt x="50716" y="492678"/>
                    </a:lnTo>
                    <a:lnTo>
                      <a:pt x="226449" y="539196"/>
                    </a:lnTo>
                    <a:cubicBezTo>
                      <a:pt x="235147" y="541531"/>
                      <a:pt x="244032" y="542652"/>
                      <a:pt x="252917" y="542652"/>
                    </a:cubicBezTo>
                    <a:cubicBezTo>
                      <a:pt x="264420" y="542652"/>
                      <a:pt x="275643" y="540784"/>
                      <a:pt x="286492" y="537047"/>
                    </a:cubicBezTo>
                    <a:close/>
                    <a:moveTo>
                      <a:pt x="533215" y="346476"/>
                    </a:moveTo>
                    <a:lnTo>
                      <a:pt x="568751" y="354414"/>
                    </a:lnTo>
                    <a:cubicBezTo>
                      <a:pt x="578290" y="356561"/>
                      <a:pt x="585211" y="364779"/>
                      <a:pt x="585772" y="374490"/>
                    </a:cubicBezTo>
                    <a:cubicBezTo>
                      <a:pt x="586239" y="384202"/>
                      <a:pt x="580254" y="393073"/>
                      <a:pt x="571089" y="396248"/>
                    </a:cubicBezTo>
                    <a:lnTo>
                      <a:pt x="273237" y="498500"/>
                    </a:lnTo>
                    <a:cubicBezTo>
                      <a:pt x="266691" y="500741"/>
                      <a:pt x="259864" y="501861"/>
                      <a:pt x="252944" y="501861"/>
                    </a:cubicBezTo>
                    <a:cubicBezTo>
                      <a:pt x="247613" y="501861"/>
                      <a:pt x="242189" y="501208"/>
                      <a:pt x="236952" y="499807"/>
                    </a:cubicBezTo>
                    <a:lnTo>
                      <a:pt x="16251" y="441444"/>
                    </a:lnTo>
                    <a:cubicBezTo>
                      <a:pt x="7087" y="439016"/>
                      <a:pt x="447" y="430892"/>
                      <a:pt x="73" y="421367"/>
                    </a:cubicBezTo>
                    <a:cubicBezTo>
                      <a:pt x="-301" y="411843"/>
                      <a:pt x="5497" y="403158"/>
                      <a:pt x="14474" y="399983"/>
                    </a:cubicBezTo>
                    <a:lnTo>
                      <a:pt x="50759" y="386910"/>
                    </a:lnTo>
                    <a:lnTo>
                      <a:pt x="226478" y="433413"/>
                    </a:lnTo>
                    <a:cubicBezTo>
                      <a:pt x="235176" y="435655"/>
                      <a:pt x="244060" y="436775"/>
                      <a:pt x="252944" y="436775"/>
                    </a:cubicBezTo>
                    <a:cubicBezTo>
                      <a:pt x="264446" y="436775"/>
                      <a:pt x="275762" y="434907"/>
                      <a:pt x="286517" y="431172"/>
                    </a:cubicBezTo>
                    <a:close/>
                    <a:moveTo>
                      <a:pt x="463638" y="224963"/>
                    </a:moveTo>
                    <a:lnTo>
                      <a:pt x="568751" y="248492"/>
                    </a:lnTo>
                    <a:cubicBezTo>
                      <a:pt x="578290" y="250640"/>
                      <a:pt x="585211" y="258856"/>
                      <a:pt x="585772" y="268566"/>
                    </a:cubicBezTo>
                    <a:cubicBezTo>
                      <a:pt x="586239" y="278277"/>
                      <a:pt x="580254" y="287147"/>
                      <a:pt x="571089" y="290321"/>
                    </a:cubicBezTo>
                    <a:lnTo>
                      <a:pt x="273237" y="392560"/>
                    </a:lnTo>
                    <a:cubicBezTo>
                      <a:pt x="266691" y="394894"/>
                      <a:pt x="259864" y="396014"/>
                      <a:pt x="252944" y="396014"/>
                    </a:cubicBezTo>
                    <a:cubicBezTo>
                      <a:pt x="247613" y="396014"/>
                      <a:pt x="242189" y="395267"/>
                      <a:pt x="236952" y="393960"/>
                    </a:cubicBezTo>
                    <a:lnTo>
                      <a:pt x="16251" y="335511"/>
                    </a:lnTo>
                    <a:cubicBezTo>
                      <a:pt x="7087" y="333084"/>
                      <a:pt x="447" y="324961"/>
                      <a:pt x="73" y="315437"/>
                    </a:cubicBezTo>
                    <a:cubicBezTo>
                      <a:pt x="-301" y="305914"/>
                      <a:pt x="5497" y="297230"/>
                      <a:pt x="14474" y="294056"/>
                    </a:cubicBezTo>
                    <a:lnTo>
                      <a:pt x="138011" y="249613"/>
                    </a:lnTo>
                    <a:cubicBezTo>
                      <a:pt x="150449" y="257362"/>
                      <a:pt x="164570" y="262591"/>
                      <a:pt x="180094" y="263618"/>
                    </a:cubicBezTo>
                    <a:lnTo>
                      <a:pt x="181497" y="263711"/>
                    </a:lnTo>
                    <a:lnTo>
                      <a:pt x="182806" y="263711"/>
                    </a:lnTo>
                    <a:lnTo>
                      <a:pt x="378444" y="263711"/>
                    </a:lnTo>
                    <a:cubicBezTo>
                      <a:pt x="412391" y="263711"/>
                      <a:pt x="442784" y="248679"/>
                      <a:pt x="463638" y="224963"/>
                    </a:cubicBezTo>
                    <a:close/>
                    <a:moveTo>
                      <a:pt x="282669" y="0"/>
                    </a:moveTo>
                    <a:cubicBezTo>
                      <a:pt x="329431" y="0"/>
                      <a:pt x="368337" y="33526"/>
                      <a:pt x="376661" y="77792"/>
                    </a:cubicBezTo>
                    <a:cubicBezTo>
                      <a:pt x="377222" y="77792"/>
                      <a:pt x="377877" y="77699"/>
                      <a:pt x="378438" y="77699"/>
                    </a:cubicBezTo>
                    <a:cubicBezTo>
                      <a:pt x="418560" y="77699"/>
                      <a:pt x="451106" y="110198"/>
                      <a:pt x="451106" y="150354"/>
                    </a:cubicBezTo>
                    <a:cubicBezTo>
                      <a:pt x="451106" y="190417"/>
                      <a:pt x="418560" y="222916"/>
                      <a:pt x="378438" y="222916"/>
                    </a:cubicBezTo>
                    <a:lnTo>
                      <a:pt x="182785" y="222916"/>
                    </a:lnTo>
                    <a:cubicBezTo>
                      <a:pt x="155570" y="221142"/>
                      <a:pt x="134620" y="198449"/>
                      <a:pt x="134620" y="170806"/>
                    </a:cubicBezTo>
                    <a:cubicBezTo>
                      <a:pt x="134620" y="141949"/>
                      <a:pt x="158095" y="118602"/>
                      <a:pt x="186900" y="118602"/>
                    </a:cubicBezTo>
                    <a:cubicBezTo>
                      <a:pt x="187929" y="118602"/>
                      <a:pt x="188864" y="118883"/>
                      <a:pt x="189893" y="118976"/>
                    </a:cubicBezTo>
                    <a:cubicBezTo>
                      <a:pt x="188023" y="111505"/>
                      <a:pt x="186900" y="103660"/>
                      <a:pt x="186900" y="95629"/>
                    </a:cubicBezTo>
                    <a:cubicBezTo>
                      <a:pt x="186900" y="42772"/>
                      <a:pt x="229734" y="0"/>
                      <a:pt x="282669" y="0"/>
                    </a:cubicBezTo>
                    <a:close/>
                  </a:path>
                </a:pathLst>
              </a:custGeom>
              <a:solidFill>
                <a:srgbClr val="FCC02B"/>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1"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grpSp>
        <p:grpSp>
          <p:nvGrpSpPr>
            <p:cNvPr id="6" name="."/>
            <p:cNvGrpSpPr/>
            <p:nvPr/>
          </p:nvGrpSpPr>
          <p:grpSpPr>
            <a:xfrm>
              <a:off x="6561468" y="1961555"/>
              <a:ext cx="1630055" cy="1634921"/>
              <a:chOff x="5402685" y="1535725"/>
              <a:chExt cx="1373932" cy="1378034"/>
            </a:xfrm>
          </p:grpSpPr>
          <p:sp>
            <p:nvSpPr>
              <p:cNvPr id="12" name="."/>
              <p:cNvSpPr/>
              <p:nvPr>
                <p:custDataLst>
                  <p:tags r:id="rId6"/>
                </p:custDataLst>
              </p:nvPr>
            </p:nvSpPr>
            <p:spPr bwMode="auto">
              <a:xfrm>
                <a:off x="5402685" y="1535725"/>
                <a:ext cx="1373932" cy="1378034"/>
              </a:xfrm>
              <a:prstGeom prst="ellipse">
                <a:avLst/>
              </a:prstGeom>
              <a:solidFill>
                <a:schemeClr val="bg1"/>
              </a:solidFill>
              <a:ln w="127000">
                <a:solidFill>
                  <a:srgbClr val="38C0CA"/>
                </a:solidFill>
              </a:ln>
            </p:spPr>
            <p:txBody>
              <a:bodyPr vert="horz" wrap="square" lIns="91440" tIns="45720" rIns="91440" bIns="45720" numCol="1" anchor="t" anchorCtr="0" compatLnSpc="1">
                <a:norm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13" name="."/>
              <p:cNvSpPr/>
              <p:nvPr>
                <p:custDataLst>
                  <p:tags r:id="rId7"/>
                </p:custDataLst>
              </p:nvPr>
            </p:nvSpPr>
            <p:spPr>
              <a:xfrm>
                <a:off x="5867447" y="2037665"/>
                <a:ext cx="444392" cy="374154"/>
              </a:xfrm>
              <a:custGeom>
                <a:avLst/>
                <a:gdLst>
                  <a:gd name="connsiteX0" fmla="*/ 54158 w 604539"/>
                  <a:gd name="connsiteY0" fmla="*/ 287695 h 508988"/>
                  <a:gd name="connsiteX1" fmla="*/ 242194 w 604539"/>
                  <a:gd name="connsiteY1" fmla="*/ 287695 h 508988"/>
                  <a:gd name="connsiteX2" fmla="*/ 264990 w 604539"/>
                  <a:gd name="connsiteY2" fmla="*/ 306729 h 508988"/>
                  <a:gd name="connsiteX3" fmla="*/ 295264 w 604539"/>
                  <a:gd name="connsiteY3" fmla="*/ 478149 h 508988"/>
                  <a:gd name="connsiteX4" fmla="*/ 296591 w 604539"/>
                  <a:gd name="connsiteY4" fmla="*/ 485739 h 508988"/>
                  <a:gd name="connsiteX5" fmla="*/ 273433 w 604539"/>
                  <a:gd name="connsiteY5" fmla="*/ 508988 h 508988"/>
                  <a:gd name="connsiteX6" fmla="*/ 273071 w 604539"/>
                  <a:gd name="connsiteY6" fmla="*/ 508988 h 508988"/>
                  <a:gd name="connsiteX7" fmla="*/ 23160 w 604539"/>
                  <a:gd name="connsiteY7" fmla="*/ 508988 h 508988"/>
                  <a:gd name="connsiteX8" fmla="*/ 5430 w 604539"/>
                  <a:gd name="connsiteY8" fmla="*/ 500676 h 508988"/>
                  <a:gd name="connsiteX9" fmla="*/ 364 w 604539"/>
                  <a:gd name="connsiteY9" fmla="*/ 481763 h 508988"/>
                  <a:gd name="connsiteX10" fmla="*/ 31241 w 604539"/>
                  <a:gd name="connsiteY10" fmla="*/ 306729 h 508988"/>
                  <a:gd name="connsiteX11" fmla="*/ 54158 w 604539"/>
                  <a:gd name="connsiteY11" fmla="*/ 287695 h 508988"/>
                  <a:gd name="connsiteX12" fmla="*/ 362106 w 604539"/>
                  <a:gd name="connsiteY12" fmla="*/ 287554 h 508988"/>
                  <a:gd name="connsiteX13" fmla="*/ 550142 w 604539"/>
                  <a:gd name="connsiteY13" fmla="*/ 287554 h 508988"/>
                  <a:gd name="connsiteX14" fmla="*/ 572938 w 604539"/>
                  <a:gd name="connsiteY14" fmla="*/ 306710 h 508988"/>
                  <a:gd name="connsiteX15" fmla="*/ 603212 w 604539"/>
                  <a:gd name="connsiteY15" fmla="*/ 478147 h 508988"/>
                  <a:gd name="connsiteX16" fmla="*/ 604539 w 604539"/>
                  <a:gd name="connsiteY16" fmla="*/ 485736 h 508988"/>
                  <a:gd name="connsiteX17" fmla="*/ 581381 w 604539"/>
                  <a:gd name="connsiteY17" fmla="*/ 508988 h 508988"/>
                  <a:gd name="connsiteX18" fmla="*/ 581019 w 604539"/>
                  <a:gd name="connsiteY18" fmla="*/ 508988 h 508988"/>
                  <a:gd name="connsiteX19" fmla="*/ 331108 w 604539"/>
                  <a:gd name="connsiteY19" fmla="*/ 508988 h 508988"/>
                  <a:gd name="connsiteX20" fmla="*/ 313378 w 604539"/>
                  <a:gd name="connsiteY20" fmla="*/ 500675 h 508988"/>
                  <a:gd name="connsiteX21" fmla="*/ 308312 w 604539"/>
                  <a:gd name="connsiteY21" fmla="*/ 481761 h 508988"/>
                  <a:gd name="connsiteX22" fmla="*/ 339189 w 604539"/>
                  <a:gd name="connsiteY22" fmla="*/ 306710 h 508988"/>
                  <a:gd name="connsiteX23" fmla="*/ 362106 w 604539"/>
                  <a:gd name="connsiteY23" fmla="*/ 287554 h 508988"/>
                  <a:gd name="connsiteX24" fmla="*/ 208081 w 604539"/>
                  <a:gd name="connsiteY24" fmla="*/ 54053 h 508988"/>
                  <a:gd name="connsiteX25" fmla="*/ 396118 w 604539"/>
                  <a:gd name="connsiteY25" fmla="*/ 54053 h 508988"/>
                  <a:gd name="connsiteX26" fmla="*/ 419034 w 604539"/>
                  <a:gd name="connsiteY26" fmla="*/ 73201 h 508988"/>
                  <a:gd name="connsiteX27" fmla="*/ 449308 w 604539"/>
                  <a:gd name="connsiteY27" fmla="*/ 244446 h 508988"/>
                  <a:gd name="connsiteX28" fmla="*/ 450635 w 604539"/>
                  <a:gd name="connsiteY28" fmla="*/ 252154 h 508988"/>
                  <a:gd name="connsiteX29" fmla="*/ 427357 w 604539"/>
                  <a:gd name="connsiteY29" fmla="*/ 275275 h 508988"/>
                  <a:gd name="connsiteX30" fmla="*/ 427115 w 604539"/>
                  <a:gd name="connsiteY30" fmla="*/ 275275 h 508988"/>
                  <a:gd name="connsiteX31" fmla="*/ 177204 w 604539"/>
                  <a:gd name="connsiteY31" fmla="*/ 275275 h 508988"/>
                  <a:gd name="connsiteX32" fmla="*/ 159353 w 604539"/>
                  <a:gd name="connsiteY32" fmla="*/ 266966 h 508988"/>
                  <a:gd name="connsiteX33" fmla="*/ 154288 w 604539"/>
                  <a:gd name="connsiteY33" fmla="*/ 248059 h 508988"/>
                  <a:gd name="connsiteX34" fmla="*/ 185285 w 604539"/>
                  <a:gd name="connsiteY34" fmla="*/ 73201 h 508988"/>
                  <a:gd name="connsiteX35" fmla="*/ 208081 w 604539"/>
                  <a:gd name="connsiteY35" fmla="*/ 54053 h 508988"/>
                  <a:gd name="connsiteX36" fmla="*/ 518273 w 604539"/>
                  <a:gd name="connsiteY36" fmla="*/ 0 h 508988"/>
                  <a:gd name="connsiteX37" fmla="*/ 541548 w 604539"/>
                  <a:gd name="connsiteY37" fmla="*/ 23244 h 508988"/>
                  <a:gd name="connsiteX38" fmla="*/ 541548 w 604539"/>
                  <a:gd name="connsiteY38" fmla="*/ 54075 h 508988"/>
                  <a:gd name="connsiteX39" fmla="*/ 572422 w 604539"/>
                  <a:gd name="connsiteY39" fmla="*/ 54075 h 508988"/>
                  <a:gd name="connsiteX40" fmla="*/ 595577 w 604539"/>
                  <a:gd name="connsiteY40" fmla="*/ 77199 h 508988"/>
                  <a:gd name="connsiteX41" fmla="*/ 572422 w 604539"/>
                  <a:gd name="connsiteY41" fmla="*/ 100322 h 508988"/>
                  <a:gd name="connsiteX42" fmla="*/ 541548 w 604539"/>
                  <a:gd name="connsiteY42" fmla="*/ 100322 h 508988"/>
                  <a:gd name="connsiteX43" fmla="*/ 541548 w 604539"/>
                  <a:gd name="connsiteY43" fmla="*/ 131274 h 508988"/>
                  <a:gd name="connsiteX44" fmla="*/ 518273 w 604539"/>
                  <a:gd name="connsiteY44" fmla="*/ 154397 h 508988"/>
                  <a:gd name="connsiteX45" fmla="*/ 495117 w 604539"/>
                  <a:gd name="connsiteY45" fmla="*/ 131274 h 508988"/>
                  <a:gd name="connsiteX46" fmla="*/ 495117 w 604539"/>
                  <a:gd name="connsiteY46" fmla="*/ 100322 h 508988"/>
                  <a:gd name="connsiteX47" fmla="*/ 464244 w 604539"/>
                  <a:gd name="connsiteY47" fmla="*/ 100322 h 508988"/>
                  <a:gd name="connsiteX48" fmla="*/ 440968 w 604539"/>
                  <a:gd name="connsiteY48" fmla="*/ 77199 h 508988"/>
                  <a:gd name="connsiteX49" fmla="*/ 464244 w 604539"/>
                  <a:gd name="connsiteY49" fmla="*/ 54075 h 508988"/>
                  <a:gd name="connsiteX50" fmla="*/ 495117 w 604539"/>
                  <a:gd name="connsiteY50" fmla="*/ 54075 h 508988"/>
                  <a:gd name="connsiteX51" fmla="*/ 495117 w 604539"/>
                  <a:gd name="connsiteY51" fmla="*/ 23244 h 508988"/>
                  <a:gd name="connsiteX52" fmla="*/ 518273 w 604539"/>
                  <a:gd name="connsiteY52" fmla="*/ 0 h 508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04539" h="508988">
                    <a:moveTo>
                      <a:pt x="54158" y="287695"/>
                    </a:moveTo>
                    <a:lnTo>
                      <a:pt x="242194" y="287695"/>
                    </a:lnTo>
                    <a:cubicBezTo>
                      <a:pt x="253411" y="287695"/>
                      <a:pt x="263060" y="295766"/>
                      <a:pt x="264990" y="306729"/>
                    </a:cubicBezTo>
                    <a:lnTo>
                      <a:pt x="295264" y="478149"/>
                    </a:lnTo>
                    <a:cubicBezTo>
                      <a:pt x="296109" y="480559"/>
                      <a:pt x="296591" y="483088"/>
                      <a:pt x="296591" y="485739"/>
                    </a:cubicBezTo>
                    <a:cubicBezTo>
                      <a:pt x="296591" y="498628"/>
                      <a:pt x="286218" y="508988"/>
                      <a:pt x="273433" y="508988"/>
                    </a:cubicBezTo>
                    <a:lnTo>
                      <a:pt x="273071" y="508988"/>
                    </a:lnTo>
                    <a:lnTo>
                      <a:pt x="23160" y="508988"/>
                    </a:lnTo>
                    <a:cubicBezTo>
                      <a:pt x="16285" y="508988"/>
                      <a:pt x="9772" y="505977"/>
                      <a:pt x="5430" y="500676"/>
                    </a:cubicBezTo>
                    <a:cubicBezTo>
                      <a:pt x="967" y="495496"/>
                      <a:pt x="-842" y="488509"/>
                      <a:pt x="364" y="481763"/>
                    </a:cubicBezTo>
                    <a:lnTo>
                      <a:pt x="31241" y="306729"/>
                    </a:lnTo>
                    <a:cubicBezTo>
                      <a:pt x="33171" y="295766"/>
                      <a:pt x="42820" y="287695"/>
                      <a:pt x="54158" y="287695"/>
                    </a:cubicBezTo>
                    <a:close/>
                    <a:moveTo>
                      <a:pt x="362106" y="287554"/>
                    </a:moveTo>
                    <a:lnTo>
                      <a:pt x="550142" y="287554"/>
                    </a:lnTo>
                    <a:cubicBezTo>
                      <a:pt x="561359" y="287554"/>
                      <a:pt x="571008" y="295747"/>
                      <a:pt x="572938" y="306710"/>
                    </a:cubicBezTo>
                    <a:lnTo>
                      <a:pt x="603212" y="478147"/>
                    </a:lnTo>
                    <a:cubicBezTo>
                      <a:pt x="604057" y="480556"/>
                      <a:pt x="604539" y="483086"/>
                      <a:pt x="604539" y="485736"/>
                    </a:cubicBezTo>
                    <a:cubicBezTo>
                      <a:pt x="604539" y="498627"/>
                      <a:pt x="594166" y="508988"/>
                      <a:pt x="581381" y="508988"/>
                    </a:cubicBezTo>
                    <a:lnTo>
                      <a:pt x="581019" y="508988"/>
                    </a:lnTo>
                    <a:lnTo>
                      <a:pt x="331108" y="508988"/>
                    </a:lnTo>
                    <a:cubicBezTo>
                      <a:pt x="324233" y="508988"/>
                      <a:pt x="317720" y="505976"/>
                      <a:pt x="313378" y="500675"/>
                    </a:cubicBezTo>
                    <a:cubicBezTo>
                      <a:pt x="308915" y="495495"/>
                      <a:pt x="307106" y="488507"/>
                      <a:pt x="308312" y="481761"/>
                    </a:cubicBezTo>
                    <a:lnTo>
                      <a:pt x="339189" y="306710"/>
                    </a:lnTo>
                    <a:cubicBezTo>
                      <a:pt x="341119" y="295747"/>
                      <a:pt x="350768" y="287554"/>
                      <a:pt x="362106" y="287554"/>
                    </a:cubicBezTo>
                    <a:close/>
                    <a:moveTo>
                      <a:pt x="208081" y="54053"/>
                    </a:moveTo>
                    <a:lnTo>
                      <a:pt x="396118" y="54053"/>
                    </a:lnTo>
                    <a:cubicBezTo>
                      <a:pt x="407455" y="54053"/>
                      <a:pt x="417104" y="62122"/>
                      <a:pt x="419034" y="73201"/>
                    </a:cubicBezTo>
                    <a:lnTo>
                      <a:pt x="449308" y="244446"/>
                    </a:lnTo>
                    <a:cubicBezTo>
                      <a:pt x="450153" y="246855"/>
                      <a:pt x="450635" y="249504"/>
                      <a:pt x="450635" y="252154"/>
                    </a:cubicBezTo>
                    <a:cubicBezTo>
                      <a:pt x="450635" y="264919"/>
                      <a:pt x="440262" y="275275"/>
                      <a:pt x="427357" y="275275"/>
                    </a:cubicBezTo>
                    <a:lnTo>
                      <a:pt x="427115" y="275275"/>
                    </a:lnTo>
                    <a:lnTo>
                      <a:pt x="177204" y="275275"/>
                    </a:lnTo>
                    <a:cubicBezTo>
                      <a:pt x="170329" y="275275"/>
                      <a:pt x="163816" y="272265"/>
                      <a:pt x="159353" y="266966"/>
                    </a:cubicBezTo>
                    <a:cubicBezTo>
                      <a:pt x="155011" y="261788"/>
                      <a:pt x="153202" y="254803"/>
                      <a:pt x="154288" y="248059"/>
                    </a:cubicBezTo>
                    <a:lnTo>
                      <a:pt x="185285" y="73201"/>
                    </a:lnTo>
                    <a:cubicBezTo>
                      <a:pt x="187215" y="62122"/>
                      <a:pt x="196864" y="54053"/>
                      <a:pt x="208081" y="54053"/>
                    </a:cubicBezTo>
                    <a:close/>
                    <a:moveTo>
                      <a:pt x="518273" y="0"/>
                    </a:moveTo>
                    <a:cubicBezTo>
                      <a:pt x="531177" y="0"/>
                      <a:pt x="541548" y="10358"/>
                      <a:pt x="541548" y="23244"/>
                    </a:cubicBezTo>
                    <a:lnTo>
                      <a:pt x="541548" y="54075"/>
                    </a:lnTo>
                    <a:lnTo>
                      <a:pt x="572422" y="54075"/>
                    </a:lnTo>
                    <a:cubicBezTo>
                      <a:pt x="585205" y="54075"/>
                      <a:pt x="595577" y="64433"/>
                      <a:pt x="595577" y="77199"/>
                    </a:cubicBezTo>
                    <a:cubicBezTo>
                      <a:pt x="595577" y="89965"/>
                      <a:pt x="585205" y="100322"/>
                      <a:pt x="572422" y="100322"/>
                    </a:cubicBezTo>
                    <a:lnTo>
                      <a:pt x="541548" y="100322"/>
                    </a:lnTo>
                    <a:lnTo>
                      <a:pt x="541548" y="131274"/>
                    </a:lnTo>
                    <a:cubicBezTo>
                      <a:pt x="541548" y="144040"/>
                      <a:pt x="531177" y="154397"/>
                      <a:pt x="518273" y="154397"/>
                    </a:cubicBezTo>
                    <a:cubicBezTo>
                      <a:pt x="505489" y="154397"/>
                      <a:pt x="495117" y="144040"/>
                      <a:pt x="495117" y="131274"/>
                    </a:cubicBezTo>
                    <a:lnTo>
                      <a:pt x="495117" y="100322"/>
                    </a:lnTo>
                    <a:lnTo>
                      <a:pt x="464244" y="100322"/>
                    </a:lnTo>
                    <a:cubicBezTo>
                      <a:pt x="451340" y="100322"/>
                      <a:pt x="440968" y="89965"/>
                      <a:pt x="440968" y="77199"/>
                    </a:cubicBezTo>
                    <a:cubicBezTo>
                      <a:pt x="440968" y="64433"/>
                      <a:pt x="451340" y="54075"/>
                      <a:pt x="464244" y="54075"/>
                    </a:cubicBezTo>
                    <a:lnTo>
                      <a:pt x="495117" y="54075"/>
                    </a:lnTo>
                    <a:lnTo>
                      <a:pt x="495117" y="23244"/>
                    </a:lnTo>
                    <a:cubicBezTo>
                      <a:pt x="495117" y="10358"/>
                      <a:pt x="505489" y="0"/>
                      <a:pt x="518273" y="0"/>
                    </a:cubicBezTo>
                    <a:close/>
                  </a:path>
                </a:pathLst>
              </a:custGeom>
              <a:solidFill>
                <a:srgbClr val="38C0CA"/>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1"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grpSp>
        <p:grpSp>
          <p:nvGrpSpPr>
            <p:cNvPr id="7" name="."/>
            <p:cNvGrpSpPr/>
            <p:nvPr/>
          </p:nvGrpSpPr>
          <p:grpSpPr>
            <a:xfrm>
              <a:off x="9122469" y="1961555"/>
              <a:ext cx="1630055" cy="1634921"/>
              <a:chOff x="7561289" y="1535725"/>
              <a:chExt cx="1373932" cy="1378034"/>
            </a:xfrm>
          </p:grpSpPr>
          <p:sp>
            <p:nvSpPr>
              <p:cNvPr id="10" name="."/>
              <p:cNvSpPr/>
              <p:nvPr>
                <p:custDataLst>
                  <p:tags r:id="rId4"/>
                </p:custDataLst>
              </p:nvPr>
            </p:nvSpPr>
            <p:spPr bwMode="auto">
              <a:xfrm>
                <a:off x="7561289" y="1535725"/>
                <a:ext cx="1373932" cy="1378034"/>
              </a:xfrm>
              <a:prstGeom prst="ellipse">
                <a:avLst/>
              </a:prstGeom>
              <a:solidFill>
                <a:schemeClr val="bg1"/>
              </a:solidFill>
              <a:ln w="127000">
                <a:solidFill>
                  <a:srgbClr val="FCC02B"/>
                </a:solid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11" name="."/>
              <p:cNvSpPr/>
              <p:nvPr>
                <p:custDataLst>
                  <p:tags r:id="rId5"/>
                </p:custDataLst>
              </p:nvPr>
            </p:nvSpPr>
            <p:spPr>
              <a:xfrm>
                <a:off x="8026050" y="2028923"/>
                <a:ext cx="444393" cy="391638"/>
              </a:xfrm>
              <a:custGeom>
                <a:avLst/>
                <a:gdLst>
                  <a:gd name="T0" fmla="*/ 2472 w 2641"/>
                  <a:gd name="T1" fmla="*/ 1969 h 2331"/>
                  <a:gd name="T2" fmla="*/ 2472 w 2641"/>
                  <a:gd name="T3" fmla="*/ 1969 h 2331"/>
                  <a:gd name="T4" fmla="*/ 2426 w 2641"/>
                  <a:gd name="T5" fmla="*/ 2194 h 2331"/>
                  <a:gd name="T6" fmla="*/ 2258 w 2641"/>
                  <a:gd name="T7" fmla="*/ 2331 h 2331"/>
                  <a:gd name="T8" fmla="*/ 269 w 2641"/>
                  <a:gd name="T9" fmla="*/ 2331 h 2331"/>
                  <a:gd name="T10" fmla="*/ 101 w 2641"/>
                  <a:gd name="T11" fmla="*/ 2126 h 2331"/>
                  <a:gd name="T12" fmla="*/ 293 w 2641"/>
                  <a:gd name="T13" fmla="*/ 1188 h 2331"/>
                  <a:gd name="T14" fmla="*/ 414 w 2641"/>
                  <a:gd name="T15" fmla="*/ 1052 h 2331"/>
                  <a:gd name="T16" fmla="*/ 414 w 2641"/>
                  <a:gd name="T17" fmla="*/ 1052 h 2331"/>
                  <a:gd name="T18" fmla="*/ 428 w 2641"/>
                  <a:gd name="T19" fmla="*/ 1049 h 2331"/>
                  <a:gd name="T20" fmla="*/ 428 w 2641"/>
                  <a:gd name="T21" fmla="*/ 1048 h 2331"/>
                  <a:gd name="T22" fmla="*/ 441 w 2641"/>
                  <a:gd name="T23" fmla="*/ 1046 h 2331"/>
                  <a:gd name="T24" fmla="*/ 445 w 2641"/>
                  <a:gd name="T25" fmla="*/ 1045 h 2331"/>
                  <a:gd name="T26" fmla="*/ 455 w 2641"/>
                  <a:gd name="T27" fmla="*/ 1044 h 2331"/>
                  <a:gd name="T28" fmla="*/ 470 w 2641"/>
                  <a:gd name="T29" fmla="*/ 1044 h 2331"/>
                  <a:gd name="T30" fmla="*/ 548 w 2641"/>
                  <a:gd name="T31" fmla="*/ 1044 h 2331"/>
                  <a:gd name="T32" fmla="*/ 2118 w 2641"/>
                  <a:gd name="T33" fmla="*/ 1044 h 2331"/>
                  <a:gd name="T34" fmla="*/ 2251 w 2641"/>
                  <a:gd name="T35" fmla="*/ 1044 h 2331"/>
                  <a:gd name="T36" fmla="*/ 2472 w 2641"/>
                  <a:gd name="T37" fmla="*/ 1044 h 2331"/>
                  <a:gd name="T38" fmla="*/ 2555 w 2641"/>
                  <a:gd name="T39" fmla="*/ 1044 h 2331"/>
                  <a:gd name="T40" fmla="*/ 2615 w 2641"/>
                  <a:gd name="T41" fmla="*/ 1068 h 2331"/>
                  <a:gd name="T42" fmla="*/ 2641 w 2641"/>
                  <a:gd name="T43" fmla="*/ 1127 h 2331"/>
                  <a:gd name="T44" fmla="*/ 2639 w 2641"/>
                  <a:gd name="T45" fmla="*/ 1147 h 2331"/>
                  <a:gd name="T46" fmla="*/ 2472 w 2641"/>
                  <a:gd name="T47" fmla="*/ 1969 h 2331"/>
                  <a:gd name="T48" fmla="*/ 2471 w 2641"/>
                  <a:gd name="T49" fmla="*/ 910 h 2331"/>
                  <a:gd name="T50" fmla="*/ 2320 w 2641"/>
                  <a:gd name="T51" fmla="*/ 774 h 2331"/>
                  <a:gd name="T52" fmla="*/ 2251 w 2641"/>
                  <a:gd name="T53" fmla="*/ 774 h 2331"/>
                  <a:gd name="T54" fmla="*/ 2251 w 2641"/>
                  <a:gd name="T55" fmla="*/ 910 h 2331"/>
                  <a:gd name="T56" fmla="*/ 2471 w 2641"/>
                  <a:gd name="T57" fmla="*/ 910 h 2331"/>
                  <a:gd name="T58" fmla="*/ 162 w 2641"/>
                  <a:gd name="T59" fmla="*/ 1162 h 2331"/>
                  <a:gd name="T60" fmla="*/ 414 w 2641"/>
                  <a:gd name="T61" fmla="*/ 915 h 2331"/>
                  <a:gd name="T62" fmla="*/ 414 w 2641"/>
                  <a:gd name="T63" fmla="*/ 548 h 2331"/>
                  <a:gd name="T64" fmla="*/ 178 w 2641"/>
                  <a:gd name="T65" fmla="*/ 548 h 2331"/>
                  <a:gd name="T66" fmla="*/ 0 w 2641"/>
                  <a:gd name="T67" fmla="*/ 726 h 2331"/>
                  <a:gd name="T68" fmla="*/ 0 w 2641"/>
                  <a:gd name="T69" fmla="*/ 1955 h 2331"/>
                  <a:gd name="T70" fmla="*/ 162 w 2641"/>
                  <a:gd name="T71" fmla="*/ 1162 h 2331"/>
                  <a:gd name="T72" fmla="*/ 2118 w 2641"/>
                  <a:gd name="T73" fmla="*/ 75 h 2331"/>
                  <a:gd name="T74" fmla="*/ 2118 w 2641"/>
                  <a:gd name="T75" fmla="*/ 910 h 2331"/>
                  <a:gd name="T76" fmla="*/ 548 w 2641"/>
                  <a:gd name="T77" fmla="*/ 910 h 2331"/>
                  <a:gd name="T78" fmla="*/ 548 w 2641"/>
                  <a:gd name="T79" fmla="*/ 75 h 2331"/>
                  <a:gd name="T80" fmla="*/ 623 w 2641"/>
                  <a:gd name="T81" fmla="*/ 0 h 2331"/>
                  <a:gd name="T82" fmla="*/ 2043 w 2641"/>
                  <a:gd name="T83" fmla="*/ 0 h 2331"/>
                  <a:gd name="T84" fmla="*/ 2118 w 2641"/>
                  <a:gd name="T85" fmla="*/ 75 h 2331"/>
                  <a:gd name="T86" fmla="*/ 1926 w 2641"/>
                  <a:gd name="T87" fmla="*/ 665 h 2331"/>
                  <a:gd name="T88" fmla="*/ 1859 w 2641"/>
                  <a:gd name="T89" fmla="*/ 598 h 2331"/>
                  <a:gd name="T90" fmla="*/ 806 w 2641"/>
                  <a:gd name="T91" fmla="*/ 598 h 2331"/>
                  <a:gd name="T92" fmla="*/ 740 w 2641"/>
                  <a:gd name="T93" fmla="*/ 665 h 2331"/>
                  <a:gd name="T94" fmla="*/ 806 w 2641"/>
                  <a:gd name="T95" fmla="*/ 732 h 2331"/>
                  <a:gd name="T96" fmla="*/ 1859 w 2641"/>
                  <a:gd name="T97" fmla="*/ 732 h 2331"/>
                  <a:gd name="T98" fmla="*/ 1926 w 2641"/>
                  <a:gd name="T99" fmla="*/ 665 h 2331"/>
                  <a:gd name="T100" fmla="*/ 1926 w 2641"/>
                  <a:gd name="T101" fmla="*/ 321 h 2331"/>
                  <a:gd name="T102" fmla="*/ 1859 w 2641"/>
                  <a:gd name="T103" fmla="*/ 254 h 2331"/>
                  <a:gd name="T104" fmla="*/ 806 w 2641"/>
                  <a:gd name="T105" fmla="*/ 254 h 2331"/>
                  <a:gd name="T106" fmla="*/ 740 w 2641"/>
                  <a:gd name="T107" fmla="*/ 321 h 2331"/>
                  <a:gd name="T108" fmla="*/ 806 w 2641"/>
                  <a:gd name="T109" fmla="*/ 388 h 2331"/>
                  <a:gd name="T110" fmla="*/ 1859 w 2641"/>
                  <a:gd name="T111" fmla="*/ 388 h 2331"/>
                  <a:gd name="T112" fmla="*/ 1926 w 2641"/>
                  <a:gd name="T113" fmla="*/ 321 h 2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41" h="2331">
                    <a:moveTo>
                      <a:pt x="2472" y="1969"/>
                    </a:moveTo>
                    <a:lnTo>
                      <a:pt x="2472" y="1969"/>
                    </a:lnTo>
                    <a:lnTo>
                      <a:pt x="2426" y="2194"/>
                    </a:lnTo>
                    <a:cubicBezTo>
                      <a:pt x="2409" y="2274"/>
                      <a:pt x="2339" y="2331"/>
                      <a:pt x="2258" y="2331"/>
                    </a:cubicBezTo>
                    <a:lnTo>
                      <a:pt x="269" y="2331"/>
                    </a:lnTo>
                    <a:cubicBezTo>
                      <a:pt x="161" y="2331"/>
                      <a:pt x="80" y="2232"/>
                      <a:pt x="101" y="2126"/>
                    </a:cubicBezTo>
                    <a:lnTo>
                      <a:pt x="293" y="1188"/>
                    </a:lnTo>
                    <a:cubicBezTo>
                      <a:pt x="306" y="1123"/>
                      <a:pt x="354" y="1072"/>
                      <a:pt x="414" y="1052"/>
                    </a:cubicBezTo>
                    <a:lnTo>
                      <a:pt x="414" y="1052"/>
                    </a:lnTo>
                    <a:cubicBezTo>
                      <a:pt x="419" y="1051"/>
                      <a:pt x="423" y="1050"/>
                      <a:pt x="428" y="1049"/>
                    </a:cubicBezTo>
                    <a:cubicBezTo>
                      <a:pt x="428" y="1049"/>
                      <a:pt x="428" y="1049"/>
                      <a:pt x="428" y="1048"/>
                    </a:cubicBezTo>
                    <a:cubicBezTo>
                      <a:pt x="432" y="1047"/>
                      <a:pt x="437" y="1047"/>
                      <a:pt x="441" y="1046"/>
                    </a:cubicBezTo>
                    <a:cubicBezTo>
                      <a:pt x="442" y="1046"/>
                      <a:pt x="444" y="1046"/>
                      <a:pt x="445" y="1045"/>
                    </a:cubicBezTo>
                    <a:cubicBezTo>
                      <a:pt x="448" y="1045"/>
                      <a:pt x="452" y="1044"/>
                      <a:pt x="455" y="1044"/>
                    </a:cubicBezTo>
                    <a:cubicBezTo>
                      <a:pt x="460" y="1044"/>
                      <a:pt x="465" y="1044"/>
                      <a:pt x="470" y="1044"/>
                    </a:cubicBezTo>
                    <a:lnTo>
                      <a:pt x="548" y="1044"/>
                    </a:lnTo>
                    <a:lnTo>
                      <a:pt x="2118" y="1044"/>
                    </a:lnTo>
                    <a:lnTo>
                      <a:pt x="2251" y="1044"/>
                    </a:lnTo>
                    <a:lnTo>
                      <a:pt x="2472" y="1044"/>
                    </a:lnTo>
                    <a:lnTo>
                      <a:pt x="2555" y="1044"/>
                    </a:lnTo>
                    <a:cubicBezTo>
                      <a:pt x="2579" y="1044"/>
                      <a:pt x="2600" y="1053"/>
                      <a:pt x="2615" y="1068"/>
                    </a:cubicBezTo>
                    <a:cubicBezTo>
                      <a:pt x="2631" y="1084"/>
                      <a:pt x="2640" y="1104"/>
                      <a:pt x="2641" y="1127"/>
                    </a:cubicBezTo>
                    <a:cubicBezTo>
                      <a:pt x="2641" y="1134"/>
                      <a:pt x="2641" y="1140"/>
                      <a:pt x="2639" y="1147"/>
                    </a:cubicBezTo>
                    <a:lnTo>
                      <a:pt x="2472" y="1969"/>
                    </a:lnTo>
                    <a:close/>
                    <a:moveTo>
                      <a:pt x="2471" y="910"/>
                    </a:moveTo>
                    <a:cubicBezTo>
                      <a:pt x="2463" y="834"/>
                      <a:pt x="2398" y="774"/>
                      <a:pt x="2320" y="774"/>
                    </a:cubicBezTo>
                    <a:lnTo>
                      <a:pt x="2251" y="774"/>
                    </a:lnTo>
                    <a:lnTo>
                      <a:pt x="2251" y="910"/>
                    </a:lnTo>
                    <a:lnTo>
                      <a:pt x="2471" y="910"/>
                    </a:lnTo>
                    <a:close/>
                    <a:moveTo>
                      <a:pt x="162" y="1162"/>
                    </a:moveTo>
                    <a:cubicBezTo>
                      <a:pt x="188" y="1034"/>
                      <a:pt x="290" y="938"/>
                      <a:pt x="414" y="915"/>
                    </a:cubicBezTo>
                    <a:lnTo>
                      <a:pt x="414" y="548"/>
                    </a:lnTo>
                    <a:lnTo>
                      <a:pt x="178" y="548"/>
                    </a:lnTo>
                    <a:cubicBezTo>
                      <a:pt x="80" y="548"/>
                      <a:pt x="0" y="628"/>
                      <a:pt x="0" y="726"/>
                    </a:cubicBezTo>
                    <a:lnTo>
                      <a:pt x="0" y="1955"/>
                    </a:lnTo>
                    <a:lnTo>
                      <a:pt x="162" y="1162"/>
                    </a:lnTo>
                    <a:close/>
                    <a:moveTo>
                      <a:pt x="2118" y="75"/>
                    </a:moveTo>
                    <a:lnTo>
                      <a:pt x="2118" y="910"/>
                    </a:lnTo>
                    <a:lnTo>
                      <a:pt x="548" y="910"/>
                    </a:lnTo>
                    <a:lnTo>
                      <a:pt x="548" y="75"/>
                    </a:lnTo>
                    <a:cubicBezTo>
                      <a:pt x="548" y="33"/>
                      <a:pt x="581" y="0"/>
                      <a:pt x="623" y="0"/>
                    </a:cubicBezTo>
                    <a:lnTo>
                      <a:pt x="2043" y="0"/>
                    </a:lnTo>
                    <a:cubicBezTo>
                      <a:pt x="2084" y="0"/>
                      <a:pt x="2118" y="33"/>
                      <a:pt x="2118" y="75"/>
                    </a:cubicBezTo>
                    <a:close/>
                    <a:moveTo>
                      <a:pt x="1926" y="665"/>
                    </a:moveTo>
                    <a:cubicBezTo>
                      <a:pt x="1926" y="628"/>
                      <a:pt x="1896" y="598"/>
                      <a:pt x="1859" y="598"/>
                    </a:cubicBezTo>
                    <a:lnTo>
                      <a:pt x="806" y="598"/>
                    </a:lnTo>
                    <a:cubicBezTo>
                      <a:pt x="769" y="598"/>
                      <a:pt x="740" y="628"/>
                      <a:pt x="740" y="665"/>
                    </a:cubicBezTo>
                    <a:cubicBezTo>
                      <a:pt x="740" y="702"/>
                      <a:pt x="769" y="732"/>
                      <a:pt x="806" y="732"/>
                    </a:cubicBezTo>
                    <a:lnTo>
                      <a:pt x="1859" y="732"/>
                    </a:lnTo>
                    <a:cubicBezTo>
                      <a:pt x="1896" y="732"/>
                      <a:pt x="1926" y="702"/>
                      <a:pt x="1926" y="665"/>
                    </a:cubicBezTo>
                    <a:close/>
                    <a:moveTo>
                      <a:pt x="1926" y="321"/>
                    </a:moveTo>
                    <a:cubicBezTo>
                      <a:pt x="1926" y="284"/>
                      <a:pt x="1896" y="254"/>
                      <a:pt x="1859" y="254"/>
                    </a:cubicBezTo>
                    <a:lnTo>
                      <a:pt x="806" y="254"/>
                    </a:lnTo>
                    <a:cubicBezTo>
                      <a:pt x="769" y="254"/>
                      <a:pt x="740" y="284"/>
                      <a:pt x="740" y="321"/>
                    </a:cubicBezTo>
                    <a:cubicBezTo>
                      <a:pt x="740" y="358"/>
                      <a:pt x="769" y="388"/>
                      <a:pt x="806" y="388"/>
                    </a:cubicBezTo>
                    <a:lnTo>
                      <a:pt x="1859" y="388"/>
                    </a:lnTo>
                    <a:cubicBezTo>
                      <a:pt x="1896" y="388"/>
                      <a:pt x="1926" y="358"/>
                      <a:pt x="1926" y="321"/>
                    </a:cubicBezTo>
                    <a:close/>
                  </a:path>
                </a:pathLst>
              </a:custGeom>
              <a:solidFill>
                <a:srgbClr val="FCC02B"/>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1"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grpSp>
        <p:sp>
          <p:nvSpPr>
            <p:cNvPr id="8" name="."/>
            <p:cNvSpPr/>
            <p:nvPr>
              <p:custDataLst>
                <p:tags r:id="rId1"/>
              </p:custDataLst>
            </p:nvPr>
          </p:nvSpPr>
          <p:spPr bwMode="auto">
            <a:xfrm>
              <a:off x="2628481" y="1836266"/>
              <a:ext cx="1976588" cy="1885502"/>
            </a:xfrm>
            <a:custGeom>
              <a:avLst/>
              <a:gdLst>
                <a:gd name="T0" fmla="*/ 104 w 367"/>
                <a:gd name="T1" fmla="*/ 222 h 349"/>
                <a:gd name="T2" fmla="*/ 0 w 367"/>
                <a:gd name="T3" fmla="*/ 349 h 349"/>
                <a:gd name="T4" fmla="*/ 10 w 367"/>
                <a:gd name="T5" fmla="*/ 347 h 349"/>
                <a:gd name="T6" fmla="*/ 62 w 367"/>
                <a:gd name="T7" fmla="*/ 324 h 349"/>
                <a:gd name="T8" fmla="*/ 107 w 367"/>
                <a:gd name="T9" fmla="*/ 287 h 349"/>
                <a:gd name="T10" fmla="*/ 180 w 367"/>
                <a:gd name="T11" fmla="*/ 194 h 349"/>
                <a:gd name="T12" fmla="*/ 223 w 367"/>
                <a:gd name="T13" fmla="*/ 144 h 349"/>
                <a:gd name="T14" fmla="*/ 230 w 367"/>
                <a:gd name="T15" fmla="*/ 137 h 349"/>
                <a:gd name="T16" fmla="*/ 367 w 367"/>
                <a:gd name="T17" fmla="*/ 0 h 349"/>
                <a:gd name="T18" fmla="*/ 104 w 367"/>
                <a:gd name="T19" fmla="*/ 222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49">
                  <a:moveTo>
                    <a:pt x="104" y="222"/>
                  </a:moveTo>
                  <a:cubicBezTo>
                    <a:pt x="90" y="278"/>
                    <a:pt x="51" y="324"/>
                    <a:pt x="0" y="349"/>
                  </a:cubicBezTo>
                  <a:cubicBezTo>
                    <a:pt x="3" y="349"/>
                    <a:pt x="7" y="348"/>
                    <a:pt x="10" y="347"/>
                  </a:cubicBezTo>
                  <a:cubicBezTo>
                    <a:pt x="29" y="342"/>
                    <a:pt x="46" y="335"/>
                    <a:pt x="62" y="324"/>
                  </a:cubicBezTo>
                  <a:cubicBezTo>
                    <a:pt x="79" y="314"/>
                    <a:pt x="94" y="301"/>
                    <a:pt x="107" y="287"/>
                  </a:cubicBezTo>
                  <a:cubicBezTo>
                    <a:pt x="134" y="258"/>
                    <a:pt x="156" y="225"/>
                    <a:pt x="180" y="194"/>
                  </a:cubicBezTo>
                  <a:cubicBezTo>
                    <a:pt x="193" y="176"/>
                    <a:pt x="207" y="160"/>
                    <a:pt x="223" y="144"/>
                  </a:cubicBezTo>
                  <a:cubicBezTo>
                    <a:pt x="225" y="141"/>
                    <a:pt x="227" y="139"/>
                    <a:pt x="230" y="137"/>
                  </a:cubicBezTo>
                  <a:cubicBezTo>
                    <a:pt x="242" y="68"/>
                    <a:pt x="298" y="13"/>
                    <a:pt x="367" y="0"/>
                  </a:cubicBezTo>
                  <a:cubicBezTo>
                    <a:pt x="209" y="22"/>
                    <a:pt x="160" y="132"/>
                    <a:pt x="104" y="222"/>
                  </a:cubicBezTo>
                  <a:close/>
                </a:path>
              </a:pathLst>
            </a:custGeom>
            <a:solidFill>
              <a:schemeClr val="bg1">
                <a:lumMod val="95000"/>
              </a:schemeClr>
            </a:solidFill>
            <a:ln>
              <a:no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9" name="."/>
            <p:cNvSpPr/>
            <p:nvPr>
              <p:custDataLst>
                <p:tags r:id="rId2"/>
              </p:custDataLst>
            </p:nvPr>
          </p:nvSpPr>
          <p:spPr bwMode="auto">
            <a:xfrm>
              <a:off x="5189483" y="1836266"/>
              <a:ext cx="1976588" cy="1885502"/>
            </a:xfrm>
            <a:custGeom>
              <a:avLst/>
              <a:gdLst>
                <a:gd name="T0" fmla="*/ 104 w 367"/>
                <a:gd name="T1" fmla="*/ 222 h 349"/>
                <a:gd name="T2" fmla="*/ 0 w 367"/>
                <a:gd name="T3" fmla="*/ 349 h 349"/>
                <a:gd name="T4" fmla="*/ 10 w 367"/>
                <a:gd name="T5" fmla="*/ 347 h 349"/>
                <a:gd name="T6" fmla="*/ 62 w 367"/>
                <a:gd name="T7" fmla="*/ 324 h 349"/>
                <a:gd name="T8" fmla="*/ 107 w 367"/>
                <a:gd name="T9" fmla="*/ 287 h 349"/>
                <a:gd name="T10" fmla="*/ 180 w 367"/>
                <a:gd name="T11" fmla="*/ 194 h 349"/>
                <a:gd name="T12" fmla="*/ 223 w 367"/>
                <a:gd name="T13" fmla="*/ 144 h 349"/>
                <a:gd name="T14" fmla="*/ 230 w 367"/>
                <a:gd name="T15" fmla="*/ 137 h 349"/>
                <a:gd name="T16" fmla="*/ 367 w 367"/>
                <a:gd name="T17" fmla="*/ 0 h 349"/>
                <a:gd name="T18" fmla="*/ 104 w 367"/>
                <a:gd name="T19" fmla="*/ 222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49">
                  <a:moveTo>
                    <a:pt x="104" y="222"/>
                  </a:moveTo>
                  <a:cubicBezTo>
                    <a:pt x="90" y="278"/>
                    <a:pt x="51" y="324"/>
                    <a:pt x="0" y="349"/>
                  </a:cubicBezTo>
                  <a:cubicBezTo>
                    <a:pt x="3" y="349"/>
                    <a:pt x="7" y="348"/>
                    <a:pt x="10" y="347"/>
                  </a:cubicBezTo>
                  <a:cubicBezTo>
                    <a:pt x="29" y="342"/>
                    <a:pt x="46" y="335"/>
                    <a:pt x="62" y="324"/>
                  </a:cubicBezTo>
                  <a:cubicBezTo>
                    <a:pt x="79" y="314"/>
                    <a:pt x="94" y="301"/>
                    <a:pt x="107" y="287"/>
                  </a:cubicBezTo>
                  <a:cubicBezTo>
                    <a:pt x="134" y="258"/>
                    <a:pt x="156" y="225"/>
                    <a:pt x="180" y="194"/>
                  </a:cubicBezTo>
                  <a:cubicBezTo>
                    <a:pt x="193" y="176"/>
                    <a:pt x="207" y="160"/>
                    <a:pt x="223" y="144"/>
                  </a:cubicBezTo>
                  <a:cubicBezTo>
                    <a:pt x="225" y="141"/>
                    <a:pt x="227" y="139"/>
                    <a:pt x="230" y="137"/>
                  </a:cubicBezTo>
                  <a:cubicBezTo>
                    <a:pt x="242" y="68"/>
                    <a:pt x="298" y="13"/>
                    <a:pt x="367" y="0"/>
                  </a:cubicBezTo>
                  <a:cubicBezTo>
                    <a:pt x="209" y="22"/>
                    <a:pt x="160" y="132"/>
                    <a:pt x="104" y="222"/>
                  </a:cubicBezTo>
                  <a:close/>
                </a:path>
              </a:pathLst>
            </a:custGeom>
            <a:solidFill>
              <a:schemeClr val="bg1">
                <a:lumMod val="95000"/>
              </a:schemeClr>
            </a:solidFill>
            <a:ln>
              <a:no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18" name="."/>
            <p:cNvSpPr/>
            <p:nvPr>
              <p:custDataLst>
                <p:tags r:id="rId3"/>
              </p:custDataLst>
            </p:nvPr>
          </p:nvSpPr>
          <p:spPr bwMode="auto">
            <a:xfrm>
              <a:off x="7750485" y="1836266"/>
              <a:ext cx="1976588" cy="1885502"/>
            </a:xfrm>
            <a:custGeom>
              <a:avLst/>
              <a:gdLst>
                <a:gd name="T0" fmla="*/ 104 w 367"/>
                <a:gd name="T1" fmla="*/ 222 h 349"/>
                <a:gd name="T2" fmla="*/ 0 w 367"/>
                <a:gd name="T3" fmla="*/ 349 h 349"/>
                <a:gd name="T4" fmla="*/ 10 w 367"/>
                <a:gd name="T5" fmla="*/ 347 h 349"/>
                <a:gd name="T6" fmla="*/ 62 w 367"/>
                <a:gd name="T7" fmla="*/ 324 h 349"/>
                <a:gd name="T8" fmla="*/ 107 w 367"/>
                <a:gd name="T9" fmla="*/ 287 h 349"/>
                <a:gd name="T10" fmla="*/ 180 w 367"/>
                <a:gd name="T11" fmla="*/ 194 h 349"/>
                <a:gd name="T12" fmla="*/ 223 w 367"/>
                <a:gd name="T13" fmla="*/ 144 h 349"/>
                <a:gd name="T14" fmla="*/ 230 w 367"/>
                <a:gd name="T15" fmla="*/ 137 h 349"/>
                <a:gd name="T16" fmla="*/ 367 w 367"/>
                <a:gd name="T17" fmla="*/ 0 h 349"/>
                <a:gd name="T18" fmla="*/ 104 w 367"/>
                <a:gd name="T19" fmla="*/ 222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49">
                  <a:moveTo>
                    <a:pt x="104" y="222"/>
                  </a:moveTo>
                  <a:cubicBezTo>
                    <a:pt x="90" y="278"/>
                    <a:pt x="51" y="324"/>
                    <a:pt x="0" y="349"/>
                  </a:cubicBezTo>
                  <a:cubicBezTo>
                    <a:pt x="3" y="349"/>
                    <a:pt x="7" y="348"/>
                    <a:pt x="10" y="347"/>
                  </a:cubicBezTo>
                  <a:cubicBezTo>
                    <a:pt x="29" y="342"/>
                    <a:pt x="46" y="335"/>
                    <a:pt x="62" y="324"/>
                  </a:cubicBezTo>
                  <a:cubicBezTo>
                    <a:pt x="79" y="314"/>
                    <a:pt x="94" y="301"/>
                    <a:pt x="107" y="287"/>
                  </a:cubicBezTo>
                  <a:cubicBezTo>
                    <a:pt x="134" y="258"/>
                    <a:pt x="156" y="225"/>
                    <a:pt x="180" y="194"/>
                  </a:cubicBezTo>
                  <a:cubicBezTo>
                    <a:pt x="193" y="176"/>
                    <a:pt x="207" y="160"/>
                    <a:pt x="223" y="144"/>
                  </a:cubicBezTo>
                  <a:cubicBezTo>
                    <a:pt x="225" y="141"/>
                    <a:pt x="227" y="139"/>
                    <a:pt x="230" y="137"/>
                  </a:cubicBezTo>
                  <a:cubicBezTo>
                    <a:pt x="242" y="68"/>
                    <a:pt x="298" y="13"/>
                    <a:pt x="367" y="0"/>
                  </a:cubicBezTo>
                  <a:cubicBezTo>
                    <a:pt x="209" y="22"/>
                    <a:pt x="160" y="132"/>
                    <a:pt x="104" y="222"/>
                  </a:cubicBezTo>
                  <a:close/>
                </a:path>
              </a:pathLst>
            </a:custGeom>
            <a:solidFill>
              <a:schemeClr val="bg1">
                <a:lumMod val="95000"/>
              </a:schemeClr>
            </a:solidFill>
            <a:ln>
              <a:no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19" name="Rectangle 29"/>
            <p:cNvSpPr/>
            <p:nvPr/>
          </p:nvSpPr>
          <p:spPr>
            <a:xfrm>
              <a:off x="1028683" y="3798428"/>
              <a:ext cx="2348760" cy="1198880"/>
            </a:xfrm>
            <a:prstGeom prst="rect">
              <a:avLst/>
            </a:prstGeom>
          </p:spPr>
          <p:txBody>
            <a:bodyPr wrap="square">
              <a:spAutoFit/>
            </a:bodyPr>
            <a:lstStyle/>
            <a:p>
              <a:pPr lvl="0" algn="ctr">
                <a:lnSpc>
                  <a:spcPct val="150000"/>
                </a:lnSpc>
                <a:defRPr/>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从存在方式看,领导素质有自在性领导素质和整饰性领导素质。</a:t>
              </a:r>
            </a:p>
          </p:txBody>
        </p:sp>
        <p:sp>
          <p:nvSpPr>
            <p:cNvPr id="22" name="Rectangle 29"/>
            <p:cNvSpPr/>
            <p:nvPr/>
          </p:nvSpPr>
          <p:spPr>
            <a:xfrm>
              <a:off x="3690327" y="3798658"/>
              <a:ext cx="2282408" cy="1198880"/>
            </a:xfrm>
            <a:prstGeom prst="rect">
              <a:avLst/>
            </a:prstGeom>
          </p:spPr>
          <p:txBody>
            <a:bodyPr wrap="square">
              <a:spAutoFit/>
            </a:bodyPr>
            <a:lstStyle/>
            <a:p>
              <a:pPr lvl="0" algn="ctr">
                <a:lnSpc>
                  <a:spcPct val="150000"/>
                </a:lnSpc>
                <a:defRPr/>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从本末源流看,领导素质有元领导素质和派生领导素质。</a:t>
              </a:r>
            </a:p>
          </p:txBody>
        </p:sp>
        <p:sp>
          <p:nvSpPr>
            <p:cNvPr id="26" name="Rectangle 29"/>
            <p:cNvSpPr/>
            <p:nvPr/>
          </p:nvSpPr>
          <p:spPr>
            <a:xfrm>
              <a:off x="6234819" y="3798658"/>
              <a:ext cx="2282407" cy="2306955"/>
            </a:xfrm>
            <a:prstGeom prst="rect">
              <a:avLst/>
            </a:prstGeom>
          </p:spPr>
          <p:txBody>
            <a:bodyPr wrap="square">
              <a:spAutoFit/>
            </a:bodyPr>
            <a:lstStyle/>
            <a:p>
              <a:pPr lvl="0" algn="ctr">
                <a:lnSpc>
                  <a:spcPct val="150000"/>
                </a:lnSpc>
                <a:defRPr/>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从功能效用看,领导素质有维持性领导素质、施与性领导素质、表演性领导素质、创造性领导素质和发展性领导素质五种。</a:t>
              </a:r>
            </a:p>
          </p:txBody>
        </p:sp>
        <p:sp>
          <p:nvSpPr>
            <p:cNvPr id="29" name="Rectangle 29"/>
            <p:cNvSpPr/>
            <p:nvPr/>
          </p:nvSpPr>
          <p:spPr>
            <a:xfrm>
              <a:off x="8894881" y="3721823"/>
              <a:ext cx="2282406" cy="1938020"/>
            </a:xfrm>
            <a:prstGeom prst="rect">
              <a:avLst/>
            </a:prstGeom>
          </p:spPr>
          <p:txBody>
            <a:bodyPr wrap="square">
              <a:spAutoFit/>
            </a:bodyPr>
            <a:lstStyle/>
            <a:p>
              <a:pPr lvl="0" algn="ctr">
                <a:lnSpc>
                  <a:spcPct val="150000"/>
                </a:lnSpc>
                <a:defRPr/>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从价值地位关系看,领导素质有中心领导素质与外围领导素质、基础领导素质与拔尖领导素质两类四种。</a:t>
              </a:r>
            </a:p>
          </p:txBody>
        </p:sp>
      </p:gr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6.3.2 </a:t>
            </a:r>
            <a:r>
              <a:rPr lang="zh-CN" altLang="en-US" b="1" dirty="0">
                <a:solidFill>
                  <a:schemeClr val="tx1"/>
                </a:solidFill>
                <a:latin typeface="宋体" panose="02010600030101010101" pitchFamily="2" charset="-122"/>
                <a:ea typeface="宋体" panose="02010600030101010101" pitchFamily="2" charset="-122"/>
              </a:rPr>
              <a:t>领导素质的基本构成</a:t>
            </a:r>
          </a:p>
          <a:p>
            <a:pPr lvl="0">
              <a:buSzTx/>
            </a:pPr>
            <a:r>
              <a:rPr sz="2000" dirty="0">
                <a:solidFill>
                  <a:schemeClr val="tx1"/>
                </a:solidFill>
                <a:latin typeface="+mn-ea"/>
                <a:sym typeface="思源黑体" panose="020B0400000000000000" pitchFamily="34" charset="-122"/>
              </a:rPr>
              <a:t>领导素质就是领导角色所专有的素质,由领导角色界定的具体素质才是领导素质。根据领导角色划分出来的领导素质才具有充分的科学性。所以,要以领导角色为标准对领导素质进行划分、认识和把握。否则,所划分和认识的素质就十分容易游移在领导素质和其他角色所需要的素质之间,即不一定是领导素质。因此,以领导角色为标准对领导素质所做的划分就应该是构成领导素质框架的科学依据。</a:t>
            </a:r>
          </a:p>
          <a:p>
            <a:pPr lvl="0">
              <a:buSzTx/>
            </a:pPr>
            <a:r>
              <a:rPr sz="2000" dirty="0">
                <a:solidFill>
                  <a:schemeClr val="tx1"/>
                </a:solidFill>
                <a:latin typeface="+mn-ea"/>
                <a:sym typeface="思源黑体" panose="020B0400000000000000" pitchFamily="34" charset="-122"/>
              </a:rPr>
              <a:t>很显然,根据领导角色就可以划分出许多领导素质。然而,仅就这样对领导素质进行划分,也还不够恰当,因为这样容易陷入琐碎。而要更科学地划分和把握领导素质,就要从更为基本的领导角色把握上入手。</a:t>
            </a:r>
          </a:p>
          <a:p>
            <a:pPr lvl="0">
              <a:buSzTx/>
            </a:pPr>
            <a:r>
              <a:rPr sz="2000" dirty="0">
                <a:solidFill>
                  <a:schemeClr val="tx1"/>
                </a:solidFill>
                <a:latin typeface="+mn-ea"/>
                <a:sym typeface="思源黑体" panose="020B0400000000000000" pitchFamily="34" charset="-122"/>
              </a:rPr>
              <a:t>从现实领导活动看,尽管时间场合总是千变万化,需要以许多角色来分别适应和对付之,但是对于领导主体而言却有一组最基本情境需要面对,有一组与这些情境相适应的最基本领导角色需要扮演并取得成功。</a:t>
            </a:r>
          </a:p>
          <a:p>
            <a:pPr lvl="0">
              <a:buSzTx/>
            </a:pPr>
            <a:r>
              <a:rPr sz="2000" dirty="0">
                <a:solidFill>
                  <a:schemeClr val="tx1"/>
                </a:solidFill>
                <a:latin typeface="+mn-ea"/>
                <a:sym typeface="思源黑体" panose="020B0400000000000000" pitchFamily="34" charset="-122"/>
              </a:rPr>
              <a:t>(1)在任何时间、任何场合,领导者首先都是一种具有绝对物质特性的生命体,具有普通人所共有的生理特征,即领导者首先是一个活生生的血肉之躯。这决定了其生理性、物质性的素质,即身体素质。</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C3AE96AB-DE80-4804-B722-1FA9430A289C}"/>
              </a:ext>
            </a:extLst>
          </p:cNvPr>
          <p:cNvSpPr>
            <a:spLocks noGrp="1" noChangeArrowheads="1"/>
          </p:cNvSpPr>
          <p:nvPr>
            <p:ph type="body" idx="1"/>
          </p:nvPr>
        </p:nvSpPr>
        <p:spPr>
          <a:xfrm>
            <a:off x="1524000" y="1143000"/>
            <a:ext cx="9144000" cy="5715000"/>
          </a:xfrm>
        </p:spPr>
        <p:txBody>
          <a:bodyPr/>
          <a:lstStyle/>
          <a:p>
            <a:pPr eaLnBrk="1" hangingPunct="1">
              <a:lnSpc>
                <a:spcPct val="80000"/>
              </a:lnSpc>
            </a:pPr>
            <a:r>
              <a:rPr lang="en-US" altLang="zh-CN" sz="1600" dirty="0"/>
              <a:t> </a:t>
            </a:r>
            <a:endParaRPr lang="en-US" altLang="zh-CN" sz="1600" b="1" dirty="0"/>
          </a:p>
          <a:p>
            <a:pPr eaLnBrk="1" hangingPunct="1">
              <a:lnSpc>
                <a:spcPct val="80000"/>
              </a:lnSpc>
            </a:pPr>
            <a:r>
              <a:rPr lang="zh-CN" altLang="en-US" sz="1600" b="1" dirty="0"/>
              <a:t>学习方式：</a:t>
            </a:r>
            <a:r>
              <a:rPr lang="zh-CN" altLang="en-US" b="1" dirty="0">
                <a:ea typeface="黑体" panose="02010609060101010101" pitchFamily="49" charset="-122"/>
              </a:rPr>
              <a:t>全国招生  函授学习  权威双证  国际互认</a:t>
            </a:r>
            <a:endParaRPr lang="zh-CN" altLang="en-US" sz="1600" b="1" dirty="0"/>
          </a:p>
          <a:p>
            <a:pPr eaLnBrk="1" hangingPunct="1">
              <a:lnSpc>
                <a:spcPct val="80000"/>
              </a:lnSpc>
            </a:pPr>
            <a:endParaRPr lang="en-US" altLang="zh-CN" sz="1600" b="1" dirty="0"/>
          </a:p>
          <a:p>
            <a:pPr eaLnBrk="1" hangingPunct="1">
              <a:lnSpc>
                <a:spcPct val="80000"/>
              </a:lnSpc>
            </a:pPr>
            <a:r>
              <a:rPr lang="zh-CN" altLang="en-US" sz="1600" b="1" dirty="0"/>
              <a:t>认证项目：注册</a:t>
            </a:r>
            <a:r>
              <a:rPr lang="en-US" altLang="zh-CN" sz="1600" b="1" dirty="0"/>
              <a:t> </a:t>
            </a:r>
            <a:r>
              <a:rPr lang="zh-CN" altLang="en-US" sz="1600" b="1" dirty="0"/>
              <a:t>职业经理、人力资源总监、品质经理、生产经理、营销策划师、物流经理、</a:t>
            </a:r>
            <a:endParaRPr lang="en-US" altLang="zh-CN" sz="1600" b="1" dirty="0"/>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dirty="0"/>
              <a:t>          采购经理、</a:t>
            </a:r>
            <a:r>
              <a:rPr lang="en-US" altLang="zh-CN" sz="1600" b="1" dirty="0"/>
              <a:t>IE</a:t>
            </a:r>
            <a:r>
              <a:rPr lang="zh-CN" altLang="en-US" sz="1600" b="1" dirty="0"/>
              <a:t>工业工程师、医院管理、行政总监、市场总监、工厂管理、服装企业管理、</a:t>
            </a:r>
            <a:endParaRPr lang="en-US" altLang="zh-CN" sz="1600" b="1" dirty="0"/>
          </a:p>
          <a:p>
            <a:pPr eaLnBrk="1" hangingPunct="1">
              <a:lnSpc>
                <a:spcPct val="80000"/>
              </a:lnSpc>
            </a:pPr>
            <a:r>
              <a:rPr lang="zh-CN" altLang="en-US" sz="1600" b="1" dirty="0"/>
              <a:t>          六西格玛管理师、车间主管、经济管理师、生产运营管理师、精益管理师等</a:t>
            </a:r>
            <a:r>
              <a:rPr lang="en-US" altLang="zh-CN" sz="1600" b="1" dirty="0"/>
              <a:t>MBA</a:t>
            </a:r>
            <a:r>
              <a:rPr lang="zh-CN" altLang="en-US" sz="1600" b="1" dirty="0"/>
              <a:t>等认证。</a:t>
            </a:r>
          </a:p>
          <a:p>
            <a:pPr eaLnBrk="1" hangingPunct="1">
              <a:lnSpc>
                <a:spcPct val="80000"/>
              </a:lnSpc>
            </a:pPr>
            <a:endParaRPr lang="zh-CN" altLang="en-US" sz="1600" b="1" dirty="0"/>
          </a:p>
          <a:p>
            <a:pPr eaLnBrk="1" hangingPunct="1">
              <a:lnSpc>
                <a:spcPct val="80000"/>
              </a:lnSpc>
            </a:pPr>
            <a:r>
              <a:rPr lang="zh-CN" altLang="en-US" sz="1600" b="1" dirty="0"/>
              <a:t>颁发双证：经理资格证</a:t>
            </a:r>
            <a:r>
              <a:rPr lang="en-US" altLang="zh-CN" sz="1600" b="1" dirty="0"/>
              <a:t>+MBA</a:t>
            </a:r>
            <a:r>
              <a:rPr lang="zh-CN" altLang="en-US" sz="1600" b="1" dirty="0"/>
              <a:t>研修证</a:t>
            </a:r>
            <a:r>
              <a:rPr lang="en-US" altLang="zh-CN" sz="1600" b="1" dirty="0"/>
              <a:t>+</a:t>
            </a:r>
            <a:r>
              <a:rPr lang="zh-CN" altLang="en-US" sz="1600" b="1" dirty="0"/>
              <a:t>全套学籍档案</a:t>
            </a:r>
          </a:p>
          <a:p>
            <a:pPr eaLnBrk="1" hangingPunct="1">
              <a:lnSpc>
                <a:spcPct val="80000"/>
              </a:lnSpc>
            </a:pPr>
            <a:r>
              <a:rPr lang="zh-CN" altLang="en-US" sz="1600" b="1" dirty="0"/>
              <a:t>收费标准  ：</a:t>
            </a:r>
            <a:r>
              <a:rPr lang="zh-CN" altLang="en-US" sz="2400" b="1" dirty="0"/>
              <a:t>仅收取</a:t>
            </a:r>
            <a:r>
              <a:rPr lang="en-US" altLang="zh-CN" sz="2400" b="1" dirty="0"/>
              <a:t>1280</a:t>
            </a:r>
            <a:r>
              <a:rPr lang="zh-CN" altLang="en-US" sz="2400" b="1" dirty="0"/>
              <a:t>元</a:t>
            </a:r>
            <a:r>
              <a:rPr lang="zh-CN" altLang="en-US" sz="1600" b="1" dirty="0"/>
              <a:t>       招生网址： </a:t>
            </a:r>
            <a:r>
              <a:rPr lang="en-US" altLang="zh-CN" b="1" dirty="0">
                <a:hlinkClick r:id="rId2"/>
              </a:rPr>
              <a:t>www.mhjy.net</a:t>
            </a:r>
            <a:endParaRPr lang="en-US" altLang="zh-CN" b="1" dirty="0"/>
          </a:p>
          <a:p>
            <a:pPr eaLnBrk="1" hangingPunct="1">
              <a:lnSpc>
                <a:spcPct val="80000"/>
              </a:lnSpc>
              <a:buFontTx/>
              <a:buNone/>
            </a:pPr>
            <a:r>
              <a:rPr lang="en-US" altLang="zh-CN" b="1" dirty="0"/>
              <a:t>    </a:t>
            </a:r>
            <a:r>
              <a:rPr lang="zh-CN" altLang="en-US" sz="1600" b="1" dirty="0"/>
              <a:t>报名电话：</a:t>
            </a:r>
            <a:r>
              <a:rPr lang="en-US" altLang="zh-CN" sz="1600" b="1" dirty="0"/>
              <a:t>13684609885    0451—88342620 </a:t>
            </a:r>
          </a:p>
          <a:p>
            <a:pPr eaLnBrk="1" hangingPunct="1">
              <a:lnSpc>
                <a:spcPct val="80000"/>
              </a:lnSpc>
              <a:buFontTx/>
              <a:buNone/>
            </a:pPr>
            <a:r>
              <a:rPr lang="en-US" altLang="zh-CN" sz="1600" b="1" dirty="0"/>
              <a:t>        </a:t>
            </a:r>
            <a:r>
              <a:rPr lang="zh-CN" altLang="en-US" sz="1600" b="1" dirty="0"/>
              <a:t>微信公众号：</a:t>
            </a:r>
            <a:r>
              <a:rPr lang="en-US" altLang="zh-CN" sz="1600" b="1" dirty="0"/>
              <a:t>MHJY1998   </a:t>
            </a:r>
            <a:r>
              <a:rPr lang="zh-CN" altLang="en-US" sz="1600" b="1" dirty="0"/>
              <a:t>微信客服：</a:t>
            </a:r>
            <a:r>
              <a:rPr lang="en-US" altLang="zh-CN" sz="1600" b="1" dirty="0"/>
              <a:t>122285053    </a:t>
            </a:r>
            <a:r>
              <a:rPr lang="zh-CN" altLang="en-US" sz="1600" b="1" dirty="0"/>
              <a:t>咨询邮箱：</a:t>
            </a:r>
            <a:r>
              <a:rPr lang="en-US" altLang="zh-CN" sz="1600" b="1" dirty="0">
                <a:hlinkClick r:id="rId3"/>
              </a:rPr>
              <a:t>xchy007@163.com</a:t>
            </a:r>
            <a:r>
              <a:rPr lang="en-US" altLang="zh-CN" sz="1600" b="1" dirty="0"/>
              <a:t>   </a:t>
            </a:r>
          </a:p>
          <a:p>
            <a:pPr eaLnBrk="1" hangingPunct="1">
              <a:lnSpc>
                <a:spcPct val="80000"/>
              </a:lnSpc>
              <a:buFontTx/>
              <a:buNone/>
            </a:pPr>
            <a:r>
              <a:rPr lang="en-US" altLang="zh-CN" sz="1600" b="1" dirty="0"/>
              <a:t>        </a:t>
            </a:r>
            <a:r>
              <a:rPr lang="zh-CN" altLang="en-US" sz="1600" b="1" dirty="0"/>
              <a:t>咨询教师</a:t>
            </a:r>
            <a:r>
              <a:rPr lang="en-US" altLang="zh-CN" sz="1600" b="1" dirty="0"/>
              <a:t>: </a:t>
            </a:r>
            <a:r>
              <a:rPr lang="zh-CN" altLang="en-US" sz="1600" b="1" dirty="0"/>
              <a:t>王海涛 郑毅 </a:t>
            </a:r>
          </a:p>
          <a:p>
            <a:pPr eaLnBrk="1" hangingPunct="1">
              <a:lnSpc>
                <a:spcPct val="80000"/>
              </a:lnSpc>
            </a:pPr>
            <a:endParaRPr lang="zh-CN" altLang="en-US" sz="1600" b="1" dirty="0"/>
          </a:p>
          <a:p>
            <a:pPr algn="r" eaLnBrk="1" hangingPunct="1">
              <a:lnSpc>
                <a:spcPct val="80000"/>
              </a:lnSpc>
              <a:buFontTx/>
              <a:buNone/>
            </a:pPr>
            <a:r>
              <a:rPr lang="zh-CN" altLang="en-US" sz="1800" b="1" dirty="0"/>
              <a:t>颁证单位：中国经济管理大学</a:t>
            </a:r>
          </a:p>
          <a:p>
            <a:pPr algn="r" eaLnBrk="1" hangingPunct="1">
              <a:lnSpc>
                <a:spcPct val="80000"/>
              </a:lnSpc>
            </a:pPr>
            <a:r>
              <a:rPr lang="zh-CN" altLang="en-US" sz="1800" b="1" dirty="0"/>
              <a:t>主办单位：哈尔滨美华企业管理有限公司</a:t>
            </a:r>
            <a:endParaRPr lang="en-US" altLang="zh-CN" sz="1800" b="1" dirty="0"/>
          </a:p>
        </p:txBody>
      </p:sp>
      <p:sp>
        <p:nvSpPr>
          <p:cNvPr id="2051" name="WordArt 4">
            <a:extLst>
              <a:ext uri="{FF2B5EF4-FFF2-40B4-BE49-F238E27FC236}">
                <a16:creationId xmlns:a16="http://schemas.microsoft.com/office/drawing/2014/main" id="{06B1B811-376D-4E05-9414-9AFD96841BAB}"/>
              </a:ext>
            </a:extLst>
          </p:cNvPr>
          <p:cNvSpPr>
            <a:spLocks noChangeArrowheads="1" noChangeShapeType="1" noTextEdit="1"/>
          </p:cNvSpPr>
          <p:nvPr/>
        </p:nvSpPr>
        <p:spPr bwMode="auto">
          <a:xfrm flipH="1">
            <a:off x="13596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6BC3CE8D-9197-4D46-BFFF-9AFD9468AF1A}"/>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919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CD8B3D96-DAA2-4019-8723-399FCA552CD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21102" y="5464929"/>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1B8A4399-A734-47C6-B6EC-97C241B07F8E}"/>
              </a:ext>
            </a:extLst>
          </p:cNvPr>
          <p:cNvSpPr>
            <a:spLocks noGrp="1" noChangeArrowheads="1"/>
          </p:cNvSpPr>
          <p:nvPr>
            <p:ph type="title"/>
          </p:nvPr>
        </p:nvSpPr>
        <p:spPr/>
        <p:txBody>
          <a:bodyPr/>
          <a:lstStyle/>
          <a:p>
            <a:pPr eaLnBrk="1" hangingPunct="1"/>
            <a:endParaRPr lang="zh-CN" altLang="zh-CN"/>
          </a:p>
        </p:txBody>
      </p:sp>
      <p:sp>
        <p:nvSpPr>
          <p:cNvPr id="3075" name="Rectangle 3">
            <a:extLst>
              <a:ext uri="{FF2B5EF4-FFF2-40B4-BE49-F238E27FC236}">
                <a16:creationId xmlns:a16="http://schemas.microsoft.com/office/drawing/2014/main" id="{4201E996-3545-4CB6-9BC9-787F8BB17D37}"/>
              </a:ext>
            </a:extLst>
          </p:cNvPr>
          <p:cNvSpPr>
            <a:spLocks noGrp="1" noChangeArrowheads="1"/>
          </p:cNvSpPr>
          <p:nvPr>
            <p:ph type="body" idx="1"/>
          </p:nvPr>
        </p:nvSpPr>
        <p:spPr/>
        <p:txBody>
          <a:bodyPr/>
          <a:lstStyle/>
          <a:p>
            <a:pPr eaLnBrk="1" hangingPunct="1"/>
            <a:endParaRPr lang="en-US" altLang="zh-CN" b="1"/>
          </a:p>
          <a:p>
            <a:pPr eaLnBrk="1" hangingPunct="1"/>
            <a:endParaRPr lang="en-US" altLang="zh-CN" b="1"/>
          </a:p>
          <a:p>
            <a:pPr eaLnBrk="1" hangingPunct="1"/>
            <a:endParaRPr lang="en-US" altLang="zh-CN" sz="3600" b="1"/>
          </a:p>
          <a:p>
            <a:pPr eaLnBrk="1" hangingPunct="1"/>
            <a:endParaRPr lang="en-US" altLang="zh-CN" sz="3600" b="1"/>
          </a:p>
          <a:p>
            <a:pPr eaLnBrk="1" hangingPunct="1"/>
            <a:r>
              <a:rPr lang="zh-CN" altLang="en-US" sz="3600" b="1"/>
              <a:t>近千本</a:t>
            </a:r>
            <a:r>
              <a:rPr lang="en-US" altLang="zh-CN" sz="3600" b="1"/>
              <a:t>MBA</a:t>
            </a:r>
            <a:r>
              <a:rPr lang="zh-CN" altLang="en-US" sz="3600" b="1"/>
              <a:t>职业经理教程免费下载</a:t>
            </a:r>
          </a:p>
          <a:p>
            <a:pPr eaLnBrk="1" hangingPunct="1"/>
            <a:r>
              <a:rPr lang="en-US" altLang="zh-CN" sz="3600" b="1"/>
              <a:t>-----</a:t>
            </a:r>
            <a:r>
              <a:rPr lang="zh-CN" altLang="en-US" sz="3600" b="1"/>
              <a:t>请速登陆：</a:t>
            </a:r>
            <a:r>
              <a:rPr lang="en-US" altLang="zh-CN" sz="3600" b="1">
                <a:hlinkClick r:id="rId2"/>
              </a:rPr>
              <a:t>www.mhjy.net</a:t>
            </a:r>
            <a:endParaRPr lang="en-US" altLang="zh-CN" sz="3600" b="1"/>
          </a:p>
          <a:p>
            <a:pPr eaLnBrk="1" hangingPunct="1"/>
            <a:endParaRPr lang="en-US" altLang="zh-CN" sz="3600" b="1"/>
          </a:p>
          <a:p>
            <a:pPr eaLnBrk="1" hangingPunct="1"/>
            <a:endParaRPr lang="en-US" altLang="zh-CN" sz="3600" b="1"/>
          </a:p>
          <a:p>
            <a:pPr eaLnBrk="1" hangingPunct="1"/>
            <a:endParaRPr lang="en-US" altLang="zh-CN"/>
          </a:p>
        </p:txBody>
      </p:sp>
      <p:pic>
        <p:nvPicPr>
          <p:cNvPr id="3076" name="Picture 6" descr="banner_cn">
            <a:extLst>
              <a:ext uri="{FF2B5EF4-FFF2-40B4-BE49-F238E27FC236}">
                <a16:creationId xmlns:a16="http://schemas.microsoft.com/office/drawing/2014/main" id="{C3993F04-02CB-474F-A372-2ED98EC402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6.3.2 </a:t>
            </a:r>
            <a:r>
              <a:rPr lang="zh-CN" altLang="en-US" b="1" dirty="0">
                <a:solidFill>
                  <a:schemeClr val="tx1"/>
                </a:solidFill>
                <a:latin typeface="宋体" panose="02010600030101010101" pitchFamily="2" charset="-122"/>
                <a:ea typeface="宋体" panose="02010600030101010101" pitchFamily="2" charset="-122"/>
              </a:rPr>
              <a:t>领导素质的基本构成</a:t>
            </a:r>
          </a:p>
          <a:p>
            <a:pPr lvl="0">
              <a:buSzTx/>
            </a:pPr>
            <a:r>
              <a:rPr sz="2000" dirty="0">
                <a:solidFill>
                  <a:schemeClr val="tx1"/>
                </a:solidFill>
                <a:latin typeface="+mn-ea"/>
                <a:sym typeface="思源黑体" panose="020B0400000000000000" pitchFamily="34" charset="-122"/>
              </a:rPr>
              <a:t>(2)在正常的任何时间、任何场合,领导者都是能够随时反映主客观现实并转化或引发相应行为心智实体,是具有特定心理机能的人。</a:t>
            </a:r>
          </a:p>
          <a:p>
            <a:pPr lvl="0">
              <a:buSzTx/>
            </a:pPr>
            <a:r>
              <a:rPr sz="2000" dirty="0">
                <a:solidFill>
                  <a:schemeClr val="tx1"/>
                </a:solidFill>
                <a:latin typeface="+mn-ea"/>
                <a:sym typeface="思源黑体" panose="020B0400000000000000" pitchFamily="34" charset="-122"/>
              </a:rPr>
              <a:t>(3)在正常的任何时间、任何场合,领导者首先扮演着普通的现实生活角色,如经济角色、利益角色和享受角色,有七情六欲,有利益需要,有各种愿望或期待,有最一般的人际关系等。</a:t>
            </a:r>
          </a:p>
          <a:p>
            <a:pPr lvl="0">
              <a:buSzTx/>
            </a:pPr>
            <a:r>
              <a:rPr sz="2000" dirty="0">
                <a:solidFill>
                  <a:schemeClr val="tx1"/>
                </a:solidFill>
                <a:latin typeface="+mn-ea"/>
                <a:sym typeface="思源黑体" panose="020B0400000000000000" pitchFamily="34" charset="-122"/>
              </a:rPr>
              <a:t>(4)在生活素质的基础上,领导者一方面是现实生活中的一个谋生者,实质就是一个自我经济人;另一方面是一定组织群体的利益代表,或可谓之非自我经济人。</a:t>
            </a:r>
          </a:p>
          <a:p>
            <a:pPr lvl="0">
              <a:buSzTx/>
            </a:pPr>
            <a:r>
              <a:rPr sz="2000" dirty="0">
                <a:solidFill>
                  <a:schemeClr val="tx1"/>
                </a:solidFill>
                <a:latin typeface="+mn-ea"/>
                <a:sym typeface="思源黑体" panose="020B0400000000000000" pitchFamily="34" charset="-122"/>
              </a:rPr>
              <a:t>(5)在幼年和青少年时期,以及在任何陌生的领域,领导者和普通人一样都是学生,都得通过各种各样的学习不断增长才干。</a:t>
            </a:r>
          </a:p>
          <a:p>
            <a:pPr lvl="0">
              <a:buSzTx/>
            </a:pPr>
            <a:r>
              <a:rPr sz="2000" dirty="0">
                <a:solidFill>
                  <a:schemeClr val="tx1"/>
                </a:solidFill>
                <a:latin typeface="+mn-ea"/>
                <a:sym typeface="思源黑体" panose="020B0400000000000000" pitchFamily="34" charset="-122"/>
              </a:rPr>
              <a:t>(6)在正常的任何时间、任何场合,领导者和普通人一样都是文化的载体,通过环境熏陶、耳濡目染、潜移默化和教育学习而具备了特定时代、社会和民族的深刻内涵,即特定的文化底蕴和文化特征。</a:t>
            </a:r>
          </a:p>
          <a:p>
            <a:pPr lvl="0">
              <a:buSzTx/>
            </a:pPr>
            <a:r>
              <a:rPr sz="2000" dirty="0">
                <a:solidFill>
                  <a:schemeClr val="tx1"/>
                </a:solidFill>
                <a:latin typeface="+mn-ea"/>
                <a:sym typeface="思源黑体" panose="020B0400000000000000" pitchFamily="34" charset="-122"/>
              </a:rPr>
              <a:t>(7)在科技日新月异的现代社会里,领导者缺乏科技素养,就随时都有因变得落后、愚昧而被淘汰的可能,特别是在提出方向或者做出重大决策的时候——当然也包括权力与真理相冲突的时候——尤其要求领导者必须有一个科学的头脑,有能够随时坚持追求真理、服从真理的科学精神,能够按照科学的原理和规则来办事。</a:t>
            </a:r>
          </a:p>
          <a:p>
            <a:pPr lvl="0">
              <a:buSzTx/>
            </a:pPr>
            <a:endParaRPr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6.3.2 </a:t>
            </a:r>
            <a:r>
              <a:rPr lang="zh-CN" altLang="en-US" b="1" dirty="0">
                <a:solidFill>
                  <a:schemeClr val="tx1"/>
                </a:solidFill>
                <a:latin typeface="宋体" panose="02010600030101010101" pitchFamily="2" charset="-122"/>
                <a:ea typeface="宋体" panose="02010600030101010101" pitchFamily="2" charset="-122"/>
              </a:rPr>
              <a:t>领导素质的基本构成</a:t>
            </a:r>
          </a:p>
          <a:p>
            <a:pPr lvl="0">
              <a:buSzTx/>
            </a:pPr>
            <a:r>
              <a:rPr sz="2000" dirty="0">
                <a:solidFill>
                  <a:schemeClr val="tx1"/>
                </a:solidFill>
                <a:latin typeface="+mn-ea"/>
                <a:sym typeface="思源黑体" panose="020B0400000000000000" pitchFamily="34" charset="-122"/>
              </a:rPr>
              <a:t>(8)在任何时间、任何场合,领导者都是最重要的社会角色,始终都处在特定的社会关系之中,而且永远不能超越社会关系。</a:t>
            </a:r>
          </a:p>
          <a:p>
            <a:pPr lvl="0">
              <a:buSzTx/>
            </a:pPr>
            <a:r>
              <a:rPr sz="2000" dirty="0">
                <a:solidFill>
                  <a:schemeClr val="tx1"/>
                </a:solidFill>
                <a:latin typeface="+mn-ea"/>
                <a:sym typeface="思源黑体" panose="020B0400000000000000" pitchFamily="34" charset="-122"/>
              </a:rPr>
              <a:t>(9)在特定的时间、特定的场合,领导者是特定的劳动者——一方面是专门从事某种劳动以取得生存和发展资料的谋生者,是具体的利益角色和经济角色;另一方面是为达到某种目标而长期奋斗的谋事者。</a:t>
            </a:r>
          </a:p>
          <a:p>
            <a:pPr lvl="0">
              <a:buSzTx/>
            </a:pPr>
            <a:r>
              <a:rPr sz="2000" dirty="0">
                <a:solidFill>
                  <a:schemeClr val="tx1"/>
                </a:solidFill>
                <a:latin typeface="+mn-ea"/>
                <a:sym typeface="思源黑体" panose="020B0400000000000000" pitchFamily="34" charset="-122"/>
              </a:rPr>
              <a:t>(10)在正常的任何时间、任何场合,领导者都是最主要的创造者之一。</a:t>
            </a:r>
          </a:p>
          <a:p>
            <a:pPr lvl="0">
              <a:buSzTx/>
            </a:pPr>
            <a:r>
              <a:rPr sz="2000" dirty="0">
                <a:solidFill>
                  <a:schemeClr val="tx1"/>
                </a:solidFill>
                <a:latin typeface="+mn-ea"/>
                <a:sym typeface="思源黑体" panose="020B0400000000000000" pitchFamily="34" charset="-122"/>
              </a:rPr>
              <a:t>(11)在正常的任何时间、任何场合,领导者都是按既定目标释放能量、改变主观和客观现实的行动者,以此谋求其作用的充分发挥、其价值的充分实现。</a:t>
            </a:r>
          </a:p>
          <a:p>
            <a:pPr lvl="0">
              <a:buSzTx/>
            </a:pPr>
            <a:r>
              <a:rPr sz="2000" dirty="0">
                <a:solidFill>
                  <a:schemeClr val="tx1"/>
                </a:solidFill>
                <a:latin typeface="+mn-ea"/>
                <a:sym typeface="思源黑体" panose="020B0400000000000000" pitchFamily="34" charset="-122"/>
              </a:rPr>
              <a:t>(12)在成熟的社会里,已经形成基本的现实政治关系,体现在宪法法律和阶级地位上。</a:t>
            </a:r>
          </a:p>
          <a:p>
            <a:pPr lvl="0">
              <a:buSzTx/>
            </a:pPr>
            <a:r>
              <a:rPr sz="2000" dirty="0">
                <a:solidFill>
                  <a:schemeClr val="tx1"/>
                </a:solidFill>
                <a:latin typeface="+mn-ea"/>
                <a:sym typeface="思源黑体" panose="020B0400000000000000" pitchFamily="34" charset="-122"/>
              </a:rPr>
              <a:t>(13)在一定发展基础和层次上的时间及场合中,领导者是一种盛产精神产品即思想以作用于主观和客观现实的动力器。</a:t>
            </a:r>
          </a:p>
          <a:p>
            <a:pPr lvl="0">
              <a:buSzTx/>
            </a:pPr>
            <a:r>
              <a:rPr sz="2000" dirty="0">
                <a:solidFill>
                  <a:schemeClr val="tx1"/>
                </a:solidFill>
                <a:latin typeface="+mn-ea"/>
                <a:sym typeface="思源黑体" panose="020B0400000000000000" pitchFamily="34" charset="-122"/>
              </a:rPr>
              <a:t>(14)在正常的任何时间、任何场合,领导者都是需要具有内在约束机制和约束动力的责任角色,要对前述各种角色进行制约和调节,以保证既有利于己,又有利于人,还有利于特定的社会系统,而这种内在约束就是道德。</a:t>
            </a:r>
          </a:p>
          <a:p>
            <a:pPr lvl="0">
              <a:buSzTx/>
            </a:pPr>
            <a:r>
              <a:rPr sz="2000" dirty="0">
                <a:solidFill>
                  <a:schemeClr val="tx1"/>
                </a:solidFill>
                <a:latin typeface="+mn-ea"/>
                <a:sym typeface="思源黑体" panose="020B0400000000000000" pitchFamily="34" charset="-122"/>
              </a:rPr>
              <a:t>(15)在现代的、法制的社会里,领导者必须是一个知法、懂法、守法、依法、用法和护法的代表,只有这样才能影响和推动群众一起来尊重和维护法律,一起建设法制社会,实现天下法治、天下大治。</a:t>
            </a:r>
          </a:p>
          <a:p>
            <a:pPr lvl="0">
              <a:buSzTx/>
            </a:pPr>
            <a:endParaRPr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6.3.2 </a:t>
            </a:r>
            <a:r>
              <a:rPr lang="zh-CN" altLang="en-US" b="1" dirty="0">
                <a:solidFill>
                  <a:schemeClr val="tx1"/>
                </a:solidFill>
                <a:latin typeface="宋体" panose="02010600030101010101" pitchFamily="2" charset="-122"/>
                <a:ea typeface="宋体" panose="02010600030101010101" pitchFamily="2" charset="-122"/>
              </a:rPr>
              <a:t>领导素质的基本构成</a:t>
            </a:r>
          </a:p>
          <a:p>
            <a:pPr lvl="0">
              <a:buSzTx/>
            </a:pPr>
            <a:r>
              <a:rPr sz="2000" dirty="0">
                <a:solidFill>
                  <a:schemeClr val="tx1"/>
                </a:solidFill>
                <a:latin typeface="+mn-ea"/>
                <a:sym typeface="思源黑体" panose="020B0400000000000000" pitchFamily="34" charset="-122"/>
              </a:rPr>
              <a:t>显然,由此可知领导素质的内在相互关系,由此可以看出领导素质在内在关系的决定下有领导素质整体、领导素质方面、领导素质因素和领导素质内容四个层次,具体如下:</a:t>
            </a:r>
          </a:p>
          <a:p>
            <a:pPr lvl="0">
              <a:buSzTx/>
            </a:pPr>
            <a:r>
              <a:rPr sz="2000" dirty="0">
                <a:solidFill>
                  <a:schemeClr val="tx1"/>
                </a:solidFill>
                <a:latin typeface="+mn-ea"/>
                <a:sym typeface="思源黑体" panose="020B0400000000000000" pitchFamily="34" charset="-122"/>
              </a:rPr>
              <a:t>(1)领导素质整体,即领导者或领导人才本身,是领导素质的总和与全貌,属于领导素质的第一级平行划分。</a:t>
            </a:r>
          </a:p>
          <a:p>
            <a:pPr lvl="0">
              <a:buSzTx/>
            </a:pPr>
            <a:r>
              <a:rPr sz="2000" dirty="0">
                <a:solidFill>
                  <a:schemeClr val="tx1"/>
                </a:solidFill>
                <a:latin typeface="+mn-ea"/>
                <a:sym typeface="思源黑体" panose="020B0400000000000000" pitchFamily="34" charset="-122"/>
              </a:rPr>
              <a:t>(2)在上述这个整体下包含了十五个领导素质方面,领导素质方面就是以领导素质的基本特征来界定的大领导素质或宏观领导素质,是领导素质整体的平行划分,属于领导素质的第二级平行划分。</a:t>
            </a:r>
          </a:p>
          <a:p>
            <a:pPr lvl="0">
              <a:buSzTx/>
            </a:pPr>
            <a:r>
              <a:rPr sz="2000" dirty="0">
                <a:solidFill>
                  <a:schemeClr val="tx1"/>
                </a:solidFill>
                <a:latin typeface="+mn-ea"/>
                <a:sym typeface="思源黑体" panose="020B0400000000000000" pitchFamily="34" charset="-122"/>
              </a:rPr>
              <a:t>(3)上述每个素质方面包含着不同的领导素质因素。领导素质因素是中观领导素质,是领导素质方面的直接组成部分,这属于领导素质的第三级平行划分。</a:t>
            </a:r>
          </a:p>
          <a:p>
            <a:pPr lvl="0">
              <a:buSzTx/>
            </a:pPr>
            <a:r>
              <a:rPr sz="2000" dirty="0">
                <a:solidFill>
                  <a:schemeClr val="tx1"/>
                </a:solidFill>
                <a:latin typeface="+mn-ea"/>
                <a:sym typeface="思源黑体" panose="020B0400000000000000" pitchFamily="34" charset="-122"/>
              </a:rPr>
              <a:t>(4)上述每个领导素质因素包含着极其丰富广泛的具体领导素质内容。领导素质内容是微观领导素质,是领导素质因素的填充物,属于领导素质的第四级平行划分,实则是领导素质的具体展开和领导素质的真实面貌。</a:t>
            </a:r>
          </a:p>
          <a:p>
            <a:pPr lvl="0">
              <a:buSzTx/>
            </a:pPr>
            <a:endParaRPr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73175" y="153416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9"/>
          <p:cNvGrpSpPr/>
          <p:nvPr/>
        </p:nvGrpSpPr>
        <p:grpSpPr>
          <a:xfrm>
            <a:off x="-1442696" y="2968704"/>
            <a:ext cx="13990296" cy="2260521"/>
            <a:chOff x="-7119948" y="1633199"/>
            <a:chExt cx="13990296"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04</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672748" y="1633199"/>
              <a:ext cx="6197600" cy="768350"/>
            </a:xfrm>
            <a:prstGeom prst="rect">
              <a:avLst/>
            </a:prstGeom>
            <a:noFill/>
          </p:spPr>
          <p:txBody>
            <a:bodyPr wrap="square" rtlCol="0">
              <a:spAutoFit/>
            </a:bodyPr>
            <a:lstStyle/>
            <a:p>
              <a:r>
                <a:rPr lang="zh-CN" altLang="zh-CN"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领导素质的主要内涵</a:t>
              </a:r>
            </a:p>
          </p:txBody>
        </p:sp>
      </p:grpSp>
      <p:sp>
        <p:nvSpPr>
          <p:cNvPr id="23" name="矩形 22"/>
          <p:cNvSpPr/>
          <p:nvPr/>
        </p:nvSpPr>
        <p:spPr>
          <a:xfrm>
            <a:off x="6795622" y="1939679"/>
            <a:ext cx="258318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04</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6.4.1 </a:t>
            </a:r>
            <a:r>
              <a:rPr lang="zh-CN" altLang="en-US" b="1" dirty="0">
                <a:solidFill>
                  <a:schemeClr val="tx1"/>
                </a:solidFill>
                <a:latin typeface="宋体" panose="02010600030101010101" pitchFamily="2" charset="-122"/>
                <a:ea typeface="宋体" panose="02010600030101010101" pitchFamily="2" charset="-122"/>
              </a:rPr>
              <a:t>政治素质</a:t>
            </a:r>
          </a:p>
          <a:p>
            <a:pPr lvl="0">
              <a:buSzTx/>
            </a:pPr>
            <a:r>
              <a:rPr sz="2000" dirty="0">
                <a:solidFill>
                  <a:schemeClr val="tx1"/>
                </a:solidFill>
                <a:latin typeface="+mn-ea"/>
                <a:sym typeface="思源黑体" panose="020B0400000000000000" pitchFamily="34" charset="-122"/>
              </a:rPr>
              <a:t>政治素质是领导者的灵魂,是具体的、第一敏感和重要的素质。</a:t>
            </a:r>
          </a:p>
          <a:p>
            <a:pPr lvl="0">
              <a:buSzTx/>
            </a:pPr>
            <a:r>
              <a:rPr sz="2000" dirty="0">
                <a:solidFill>
                  <a:schemeClr val="tx1"/>
                </a:solidFill>
                <a:latin typeface="+mn-ea"/>
                <a:sym typeface="思源黑体" panose="020B0400000000000000" pitchFamily="34" charset="-122"/>
              </a:rPr>
              <a:t>要提高领导者的政治素质,就一定要从国情出发,在中国就是要根据中国共产党历来对领导干部提出的领导素质理论和具体的领导素质要求,大力促进领导干部加强学习、掌握和运用马克思列宁主义、毛泽东思想、邓小平理论、“三个代表”重要思想、科学发展观和习近平新时代中国特色社会主义思想，以适应新形势的需要。</a:t>
            </a:r>
          </a:p>
          <a:p>
            <a:pPr lvl="0">
              <a:buSzTx/>
            </a:pPr>
            <a:r>
              <a:rPr sz="2000" dirty="0">
                <a:solidFill>
                  <a:schemeClr val="tx1"/>
                </a:solidFill>
                <a:latin typeface="+mn-ea"/>
                <a:sym typeface="思源黑体" panose="020B0400000000000000" pitchFamily="34" charset="-122"/>
              </a:rPr>
              <a:t>(1)具有深厚的政治理论即马克思主义理论修养;具备远大的共产主义理想,把人类共同的理想和事业当成自己最崇高的追求;把加快社会主义现代化建设作为具体的追求。</a:t>
            </a:r>
          </a:p>
          <a:p>
            <a:pPr lvl="0">
              <a:buSzTx/>
            </a:pPr>
            <a:r>
              <a:rPr sz="2000" dirty="0">
                <a:solidFill>
                  <a:schemeClr val="tx1"/>
                </a:solidFill>
                <a:latin typeface="+mn-ea"/>
                <a:sym typeface="思源黑体" panose="020B0400000000000000" pitchFamily="34" charset="-122"/>
              </a:rPr>
              <a:t>(2)具有很高的政治坚定性和理论的成熟度;能够运用马克思主义理论来思考和处理所面临的一系列重大实际问题,能够真正分清和处理大是大非问题。</a:t>
            </a:r>
          </a:p>
          <a:p>
            <a:pPr lvl="0">
              <a:buSzTx/>
            </a:pPr>
            <a:r>
              <a:rPr sz="2000" dirty="0">
                <a:solidFill>
                  <a:schemeClr val="tx1"/>
                </a:solidFill>
                <a:latin typeface="+mn-ea"/>
                <a:sym typeface="思源黑体" panose="020B0400000000000000" pitchFamily="34" charset="-122"/>
              </a:rPr>
              <a:t>(3)具备共产主义运动知识、党的知识、国家的知识、人类社会发展的知识、政治科学和政治艺术的知识,对西方的政治知识也要有一定的了解。</a:t>
            </a:r>
          </a:p>
          <a:p>
            <a:pPr lvl="0">
              <a:buSzTx/>
            </a:pPr>
            <a:r>
              <a:rPr sz="2000" dirty="0">
                <a:solidFill>
                  <a:schemeClr val="tx1"/>
                </a:solidFill>
                <a:latin typeface="+mn-ea"/>
                <a:sym typeface="思源黑体" panose="020B0400000000000000" pitchFamily="34" charset="-122"/>
              </a:rPr>
              <a:t>(4)具有牢固的马克思主义世界观、人生观和价值观,以及牢固的政治纪律观念、政治原则观念、路线观念;在任何场合都能立场坚定、旗帜鲜明。</a:t>
            </a:r>
          </a:p>
          <a:p>
            <a:pPr lvl="0">
              <a:buSzTx/>
            </a:pPr>
            <a:r>
              <a:rPr sz="2000" dirty="0">
                <a:solidFill>
                  <a:schemeClr val="tx1"/>
                </a:solidFill>
                <a:latin typeface="+mn-ea"/>
                <a:sym typeface="思源黑体" panose="020B0400000000000000" pitchFamily="34" charset="-122"/>
              </a:rPr>
              <a:t>(5)注意政治准则,注意抓大事,注意把工作同政治联系起来,保持高度的政治警觉性和警惕性,确保政治上端正纯洁。</a:t>
            </a:r>
          </a:p>
          <a:p>
            <a:pPr lvl="0">
              <a:buSzTx/>
            </a:pPr>
            <a:endParaRPr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6.4.1 </a:t>
            </a:r>
            <a:r>
              <a:rPr lang="zh-CN" altLang="en-US" b="1" dirty="0">
                <a:solidFill>
                  <a:schemeClr val="tx1"/>
                </a:solidFill>
                <a:latin typeface="宋体" panose="02010600030101010101" pitchFamily="2" charset="-122"/>
                <a:ea typeface="宋体" panose="02010600030101010101" pitchFamily="2" charset="-122"/>
              </a:rPr>
              <a:t>政治素质</a:t>
            </a:r>
          </a:p>
          <a:p>
            <a:pPr lvl="0">
              <a:buSzTx/>
            </a:pPr>
            <a:r>
              <a:rPr sz="2000" dirty="0">
                <a:solidFill>
                  <a:schemeClr val="tx1"/>
                </a:solidFill>
                <a:latin typeface="+mn-ea"/>
                <a:sym typeface="思源黑体" panose="020B0400000000000000" pitchFamily="34" charset="-122"/>
              </a:rPr>
              <a:t>(6)具有高度的政治觉悟,在任何领导场合都能真正坚持真理,从政治高度来审时度势、处理工作,始终用马克思主义的立场观点和方法去看待和分析问题、解决问题。</a:t>
            </a:r>
          </a:p>
          <a:p>
            <a:pPr lvl="0">
              <a:buSzTx/>
            </a:pPr>
            <a:r>
              <a:rPr sz="2000" dirty="0">
                <a:solidFill>
                  <a:schemeClr val="tx1"/>
                </a:solidFill>
                <a:latin typeface="+mn-ea"/>
                <a:sym typeface="思源黑体" panose="020B0400000000000000" pitchFamily="34" charset="-122"/>
              </a:rPr>
              <a:t>(7)具有正确、鲜明和坚定的政治信仰和政治信念,能始终坚信马克思列宁主义、毛泽东思想、邓小平理论、“三个代表”重要思想、科学发展观和习近平新时代中国特色社会主义思想的科学性和真理性,在任何困难情况下都不会发生动摇。</a:t>
            </a:r>
          </a:p>
          <a:p>
            <a:pPr lvl="0">
              <a:buSzTx/>
            </a:pPr>
            <a:r>
              <a:rPr sz="2000" dirty="0">
                <a:solidFill>
                  <a:schemeClr val="tx1"/>
                </a:solidFill>
                <a:latin typeface="+mn-ea"/>
                <a:sym typeface="思源黑体" panose="020B0400000000000000" pitchFamily="34" charset="-122"/>
              </a:rPr>
              <a:t>(8)具有强烈的爱祖国、爱民族、爱人民、爱共产党、爱社会主义的政治热情,居安思危,充满忧患感、责任感和使命感,并能够为此忘我地工作,奉献自己的全部,真正做到“春蚕到死丝方尽,蜡炬成灰泪始干”。</a:t>
            </a:r>
          </a:p>
          <a:p>
            <a:pPr lvl="0">
              <a:buSzTx/>
            </a:pPr>
            <a:r>
              <a:rPr sz="2000" dirty="0">
                <a:solidFill>
                  <a:schemeClr val="tx1"/>
                </a:solidFill>
                <a:latin typeface="+mn-ea"/>
                <a:sym typeface="思源黑体" panose="020B0400000000000000" pitchFamily="34" charset="-122"/>
              </a:rPr>
              <a:t>(9)能够坚持四项基本原则,坚持党的基本路线和改革开放政策,坚持民主集中制,坚持正确的民主理论,自觉贯彻执行党的各项方针、政策。</a:t>
            </a:r>
          </a:p>
          <a:p>
            <a:pPr lvl="0">
              <a:buSzTx/>
            </a:pPr>
            <a:r>
              <a:rPr sz="2000" dirty="0">
                <a:solidFill>
                  <a:schemeClr val="tx1"/>
                </a:solidFill>
                <a:latin typeface="+mn-ea"/>
                <a:sym typeface="思源黑体" panose="020B0400000000000000" pitchFamily="34" charset="-122"/>
              </a:rPr>
              <a:t>(10)能够完全以党和国家的要求为要求、以人民群众的愿望为愿望,完全站在党和人民的立场上说话、办事,真正为党、为国家、为社会、为人民群众着想,全心全意为人民服务;同中央保持一致;坚决反对危害党、危害人民、危害国家、危害社会主义事业的一切现象和行为。</a:t>
            </a:r>
          </a:p>
          <a:p>
            <a:pPr lvl="0">
              <a:buSzTx/>
            </a:pPr>
            <a:endParaRPr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485900" y="400050"/>
            <a:ext cx="2495550" cy="2495550"/>
          </a:xfrm>
          <a:prstGeom prst="ellipse">
            <a:avLst/>
          </a:prstGeom>
          <a:solidFill>
            <a:srgbClr val="FFD135"/>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p:nvSpPr>
        <p:spPr>
          <a:xfrm>
            <a:off x="3702050" y="225425"/>
            <a:ext cx="8833485" cy="7043420"/>
          </a:xfrm>
          <a:custGeom>
            <a:avLst/>
            <a:gdLst>
              <a:gd name="connsiteX0" fmla="*/ 175646 w 8833779"/>
              <a:gd name="connsiteY0" fmla="*/ 0 h 6858000"/>
              <a:gd name="connsiteX1" fmla="*/ 8833779 w 8833779"/>
              <a:gd name="connsiteY1" fmla="*/ 0 h 6858000"/>
              <a:gd name="connsiteX2" fmla="*/ 8833779 w 8833779"/>
              <a:gd name="connsiteY2" fmla="*/ 6858000 h 6858000"/>
              <a:gd name="connsiteX3" fmla="*/ 4649490 w 8833779"/>
              <a:gd name="connsiteY3" fmla="*/ 6858000 h 6858000"/>
              <a:gd name="connsiteX4" fmla="*/ 4252999 w 8833779"/>
              <a:gd name="connsiteY4" fmla="*/ 6603951 h 6858000"/>
              <a:gd name="connsiteX5" fmla="*/ 3328330 w 8833779"/>
              <a:gd name="connsiteY5" fmla="*/ 5962651 h 6858000"/>
              <a:gd name="connsiteX6" fmla="*/ 756579 w 8833779"/>
              <a:gd name="connsiteY6" fmla="*/ 3486150 h 6858000"/>
              <a:gd name="connsiteX7" fmla="*/ 13629 w 8833779"/>
              <a:gd name="connsiteY7" fmla="*/ 1162050 h 6858000"/>
              <a:gd name="connsiteX8" fmla="*/ 107244 w 8833779"/>
              <a:gd name="connsiteY8" fmla="*/ 37177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33779" h="6858000">
                <a:moveTo>
                  <a:pt x="175646" y="0"/>
                </a:moveTo>
                <a:lnTo>
                  <a:pt x="8833779" y="0"/>
                </a:lnTo>
                <a:lnTo>
                  <a:pt x="8833779" y="6858000"/>
                </a:lnTo>
                <a:lnTo>
                  <a:pt x="4649490" y="6858000"/>
                </a:lnTo>
                <a:lnTo>
                  <a:pt x="4252999" y="6603951"/>
                </a:lnTo>
                <a:cubicBezTo>
                  <a:pt x="3914117" y="6381552"/>
                  <a:pt x="3597412" y="6162675"/>
                  <a:pt x="3328330" y="5962651"/>
                </a:cubicBezTo>
                <a:cubicBezTo>
                  <a:pt x="2252005" y="5162550"/>
                  <a:pt x="1309031" y="4286250"/>
                  <a:pt x="756579" y="3486150"/>
                </a:cubicBezTo>
                <a:cubicBezTo>
                  <a:pt x="204130" y="2686050"/>
                  <a:pt x="-65746" y="2054225"/>
                  <a:pt x="13629" y="1162050"/>
                </a:cubicBezTo>
                <a:cubicBezTo>
                  <a:pt x="33473" y="939006"/>
                  <a:pt x="61651" y="664567"/>
                  <a:pt x="107244" y="371773"/>
                </a:cubicBezTo>
                <a:close/>
              </a:path>
            </a:pathLst>
          </a:cu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4641600" y="378059"/>
            <a:ext cx="7250430" cy="625642"/>
            <a:chOff x="673768" y="830714"/>
            <a:chExt cx="7250430" cy="625642"/>
          </a:xfrm>
        </p:grpSpPr>
        <p:sp>
          <p:nvSpPr>
            <p:cNvPr id="18" name="矩形: 圆角 17"/>
            <p:cNvSpPr/>
            <p:nvPr/>
          </p:nvSpPr>
          <p:spPr>
            <a:xfrm>
              <a:off x="673768" y="830714"/>
              <a:ext cx="625642" cy="625642"/>
            </a:xfrm>
            <a:prstGeom prst="round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01</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19" name="文本框 18"/>
            <p:cNvSpPr txBox="1"/>
            <p:nvPr/>
          </p:nvSpPr>
          <p:spPr>
            <a:xfrm>
              <a:off x="1494823" y="844049"/>
              <a:ext cx="642937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领导素质的概念与意义</a:t>
              </a:r>
            </a:p>
          </p:txBody>
        </p:sp>
      </p:grpSp>
      <p:grpSp>
        <p:nvGrpSpPr>
          <p:cNvPr id="20" name="组合 19"/>
          <p:cNvGrpSpPr/>
          <p:nvPr/>
        </p:nvGrpSpPr>
        <p:grpSpPr>
          <a:xfrm>
            <a:off x="4643587" y="1255271"/>
            <a:ext cx="7286625" cy="625642"/>
            <a:chOff x="-290162" y="704984"/>
            <a:chExt cx="7286625" cy="625642"/>
          </a:xfrm>
        </p:grpSpPr>
        <p:sp>
          <p:nvSpPr>
            <p:cNvPr id="21" name="矩形: 圆角 20"/>
            <p:cNvSpPr/>
            <p:nvPr/>
          </p:nvSpPr>
          <p:spPr>
            <a:xfrm>
              <a:off x="-290162" y="704984"/>
              <a:ext cx="625642" cy="625642"/>
            </a:xfrm>
            <a:prstGeom prst="roundRect">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02</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22" name="文本框 21"/>
            <p:cNvSpPr txBox="1"/>
            <p:nvPr/>
          </p:nvSpPr>
          <p:spPr>
            <a:xfrm>
              <a:off x="530893" y="718319"/>
              <a:ext cx="646557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领导素质的特点及相关原理</a:t>
              </a:r>
            </a:p>
          </p:txBody>
        </p:sp>
      </p:grpSp>
      <p:grpSp>
        <p:nvGrpSpPr>
          <p:cNvPr id="23" name="组合 22"/>
          <p:cNvGrpSpPr/>
          <p:nvPr/>
        </p:nvGrpSpPr>
        <p:grpSpPr>
          <a:xfrm>
            <a:off x="4646209" y="2111528"/>
            <a:ext cx="7247890" cy="625642"/>
            <a:chOff x="-1254092" y="593224"/>
            <a:chExt cx="7247890" cy="625642"/>
          </a:xfrm>
        </p:grpSpPr>
        <p:sp>
          <p:nvSpPr>
            <p:cNvPr id="24" name="矩形: 圆角 23"/>
            <p:cNvSpPr/>
            <p:nvPr/>
          </p:nvSpPr>
          <p:spPr>
            <a:xfrm>
              <a:off x="-1254092" y="593224"/>
              <a:ext cx="625642" cy="625642"/>
            </a:xfrm>
            <a:prstGeom prst="round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03</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25" name="文本框 24"/>
            <p:cNvSpPr txBox="1"/>
            <p:nvPr/>
          </p:nvSpPr>
          <p:spPr>
            <a:xfrm>
              <a:off x="-433037" y="606559"/>
              <a:ext cx="642683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领导素质的构成</a:t>
              </a:r>
            </a:p>
          </p:txBody>
        </p:sp>
      </p:grpSp>
      <p:grpSp>
        <p:nvGrpSpPr>
          <p:cNvPr id="26" name="组合 25"/>
          <p:cNvGrpSpPr/>
          <p:nvPr/>
        </p:nvGrpSpPr>
        <p:grpSpPr>
          <a:xfrm>
            <a:off x="4642027" y="2967785"/>
            <a:ext cx="7192010" cy="625642"/>
            <a:chOff x="-2423127" y="636404"/>
            <a:chExt cx="7192010" cy="625642"/>
          </a:xfrm>
        </p:grpSpPr>
        <p:sp>
          <p:nvSpPr>
            <p:cNvPr id="27" name="矩形: 圆角 26"/>
            <p:cNvSpPr/>
            <p:nvPr/>
          </p:nvSpPr>
          <p:spPr>
            <a:xfrm>
              <a:off x="-2423127" y="636404"/>
              <a:ext cx="625642" cy="625642"/>
            </a:xfrm>
            <a:prstGeom prst="roundRect">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04</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28" name="文本框 27"/>
            <p:cNvSpPr txBox="1"/>
            <p:nvPr/>
          </p:nvSpPr>
          <p:spPr>
            <a:xfrm>
              <a:off x="-1586197" y="649739"/>
              <a:ext cx="635508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领导素质的主要内涵</a:t>
              </a:r>
            </a:p>
          </p:txBody>
        </p:sp>
      </p:grpSp>
      <p:sp>
        <p:nvSpPr>
          <p:cNvPr id="30" name="矩形 29"/>
          <p:cNvSpPr/>
          <p:nvPr/>
        </p:nvSpPr>
        <p:spPr>
          <a:xfrm>
            <a:off x="282381" y="2895904"/>
            <a:ext cx="3840480" cy="1568450"/>
          </a:xfrm>
          <a:prstGeom prst="rect">
            <a:avLst/>
          </a:prstGeom>
        </p:spPr>
        <p:txBody>
          <a:bodyPr wrap="none">
            <a:spAutoFit/>
          </a:bodyPr>
          <a:lstStyle/>
          <a:p>
            <a:r>
              <a:rPr lang="zh-CN" altLang="en-US" sz="9600" dirty="0">
                <a:solidFill>
                  <a:prstClr val="black">
                    <a:lumMod val="75000"/>
                    <a:lumOff val="25000"/>
                  </a:prstClr>
                </a:solidFill>
                <a:latin typeface="思源黑体 CN Heavy" panose="020B0A00000000000000" pitchFamily="34" charset="-122"/>
                <a:ea typeface="思源黑体 CN Heavy" panose="020B0A00000000000000" pitchFamily="34" charset="-122"/>
              </a:rPr>
              <a:t>第六章</a:t>
            </a:r>
          </a:p>
        </p:txBody>
      </p:sp>
      <p:sp>
        <p:nvSpPr>
          <p:cNvPr id="31" name="椭圆 30"/>
          <p:cNvSpPr/>
          <p:nvPr/>
        </p:nvSpPr>
        <p:spPr>
          <a:xfrm>
            <a:off x="1433193" y="5436100"/>
            <a:ext cx="540000" cy="540000"/>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50850" y="225425"/>
            <a:ext cx="4585970" cy="368300"/>
          </a:xfrm>
          <a:prstGeom prst="rect">
            <a:avLst/>
          </a:prstGeom>
          <a:noFill/>
        </p:spPr>
        <p:txBody>
          <a:bodyPr wrap="square" rtlCol="0">
            <a:spAutoFit/>
          </a:bodyPr>
          <a:lstStyle/>
          <a:p>
            <a:r>
              <a:rPr lang="zh-CN" altLang="en-US" b="1"/>
              <a:t>新编21世纪公共管理系列教材</a:t>
            </a:r>
          </a:p>
        </p:txBody>
      </p:sp>
      <p:grpSp>
        <p:nvGrpSpPr>
          <p:cNvPr id="3" name="组合 2"/>
          <p:cNvGrpSpPr/>
          <p:nvPr/>
        </p:nvGrpSpPr>
        <p:grpSpPr>
          <a:xfrm>
            <a:off x="4643505" y="3845159"/>
            <a:ext cx="7250430" cy="625642"/>
            <a:chOff x="673768" y="830714"/>
            <a:chExt cx="7250430" cy="625642"/>
          </a:xfrm>
        </p:grpSpPr>
        <p:sp>
          <p:nvSpPr>
            <p:cNvPr id="7" name="矩形: 圆角 17"/>
            <p:cNvSpPr/>
            <p:nvPr/>
          </p:nvSpPr>
          <p:spPr>
            <a:xfrm>
              <a:off x="673768" y="830714"/>
              <a:ext cx="625642" cy="625642"/>
            </a:xfrm>
            <a:prstGeom prst="round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05</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8" name="文本框 7"/>
            <p:cNvSpPr txBox="1"/>
            <p:nvPr/>
          </p:nvSpPr>
          <p:spPr>
            <a:xfrm>
              <a:off x="1494823" y="844049"/>
              <a:ext cx="642937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领导素质运动</a:t>
              </a:r>
            </a:p>
          </p:txBody>
        </p:sp>
      </p:grpSp>
      <p:grpSp>
        <p:nvGrpSpPr>
          <p:cNvPr id="10" name="组合 9"/>
          <p:cNvGrpSpPr/>
          <p:nvPr/>
        </p:nvGrpSpPr>
        <p:grpSpPr>
          <a:xfrm>
            <a:off x="4642027" y="4680380"/>
            <a:ext cx="7192010" cy="625642"/>
            <a:chOff x="-2423127" y="636404"/>
            <a:chExt cx="7192010" cy="625642"/>
          </a:xfrm>
        </p:grpSpPr>
        <p:sp>
          <p:nvSpPr>
            <p:cNvPr id="11" name="矩形: 圆角 26"/>
            <p:cNvSpPr/>
            <p:nvPr/>
          </p:nvSpPr>
          <p:spPr>
            <a:xfrm>
              <a:off x="-2423127" y="636404"/>
              <a:ext cx="625642" cy="625642"/>
            </a:xfrm>
            <a:prstGeom prst="roundRect">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06</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12" name="文本框 11"/>
            <p:cNvSpPr txBox="1"/>
            <p:nvPr/>
          </p:nvSpPr>
          <p:spPr>
            <a:xfrm>
              <a:off x="-1586197" y="649739"/>
              <a:ext cx="635508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领导群体结构</a:t>
              </a:r>
            </a:p>
          </p:txBody>
        </p:sp>
      </p:gr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6.4.1 </a:t>
            </a:r>
            <a:r>
              <a:rPr lang="zh-CN" altLang="en-US" b="1" dirty="0">
                <a:solidFill>
                  <a:schemeClr val="tx1"/>
                </a:solidFill>
                <a:latin typeface="宋体" panose="02010600030101010101" pitchFamily="2" charset="-122"/>
                <a:ea typeface="宋体" panose="02010600030101010101" pitchFamily="2" charset="-122"/>
              </a:rPr>
              <a:t>政治素质</a:t>
            </a:r>
          </a:p>
          <a:p>
            <a:pPr lvl="0">
              <a:buSzTx/>
            </a:pPr>
            <a:r>
              <a:rPr sz="2000" dirty="0">
                <a:solidFill>
                  <a:schemeClr val="tx1"/>
                </a:solidFill>
                <a:latin typeface="+mn-ea"/>
                <a:sym typeface="思源黑体" panose="020B0400000000000000" pitchFamily="34" charset="-122"/>
              </a:rPr>
              <a:t>(11)把党性原则及一切正确的政治守则内化到自己的灵魂深处,表现到具体行动、观点言谈和实际工作中,养成和保持非常优良的政治作风,包括艰苦奋斗的作风、实事求是的作风、联系群众的作风、批评和自我批评的作风、民主的作风、求真务实的作风和严谨细致的作风等;彻底清除和荡涤“衙门”作风、官僚作风、内耗作风、“手电筒”作风、“家长”作风、浮夸作风、空谈主义、自大主义、命令主义、形式主义、马虎主义和事务主义等坏习气、坏作风。</a:t>
            </a:r>
          </a:p>
          <a:p>
            <a:pPr lvl="0">
              <a:buSzTx/>
            </a:pPr>
            <a:r>
              <a:rPr sz="2000" dirty="0">
                <a:solidFill>
                  <a:schemeClr val="tx1"/>
                </a:solidFill>
                <a:latin typeface="+mn-ea"/>
                <a:sym typeface="思源黑体" panose="020B0400000000000000" pitchFamily="34" charset="-122"/>
              </a:rPr>
              <a:t>(12)具有极其强烈的法律意识和良好的法律知识,学法用法,依法治国、依法办事、依法管理和领导、依法调节各种现实关系和现实思想行为,善于推进领导工作和组织工作的规范化、法制化;能够完全、严格、忠实、自觉地执行、遵守党和国家的法令法规,维护宪法和法律的尊严和权威,充分发扬社会主义民主,积极推动社会主义法制化建设,坚决反对和防止违法乱纪的动机和行为,坚决反对和防止权大于法的封建人治现象,能够共同促成现代性质的最文明的法治社会的早日到来。</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6.4.2 </a:t>
            </a:r>
            <a:r>
              <a:rPr lang="zh-CN" altLang="en-US" b="1" dirty="0">
                <a:solidFill>
                  <a:schemeClr val="tx1"/>
                </a:solidFill>
                <a:latin typeface="宋体" panose="02010600030101010101" pitchFamily="2" charset="-122"/>
                <a:ea typeface="宋体" panose="02010600030101010101" pitchFamily="2" charset="-122"/>
              </a:rPr>
              <a:t>道德素质</a:t>
            </a:r>
          </a:p>
          <a:p>
            <a:pPr lvl="0">
              <a:buSzTx/>
            </a:pPr>
            <a:r>
              <a:rPr sz="2000" dirty="0">
                <a:solidFill>
                  <a:schemeClr val="tx1"/>
                </a:solidFill>
                <a:latin typeface="+mn-ea"/>
                <a:sym typeface="思源黑体" panose="020B0400000000000000" pitchFamily="34" charset="-122"/>
              </a:rPr>
              <a:t>道德素质是领导素质的核心之一。邓小平指出,领导者要身体力行共产主义道德。这不仅阐明了道德素质的重要性,而且要求领导者必须承担道德责任,必须做出榜样示范或表率作用。</a:t>
            </a:r>
          </a:p>
          <a:p>
            <a:pPr lvl="0">
              <a:buSzTx/>
            </a:pPr>
            <a:r>
              <a:rPr sz="2000" dirty="0">
                <a:solidFill>
                  <a:schemeClr val="tx1"/>
                </a:solidFill>
                <a:latin typeface="+mn-ea"/>
                <a:sym typeface="思源黑体" panose="020B0400000000000000" pitchFamily="34" charset="-122"/>
              </a:rPr>
              <a:t>(1)大力提高领导者的政治道德,使其完全能够做到深明大义,忠诚可靠,精神高尚,气节崇高;顾全大局,自觉执行政治纪律、政治原则、政治准则、条例条令、决议决定;刚正不阿,坚持原则,坚持真理,自觉而坚决地反对和抵制各种错误的思想和行为;严于律己,顾全大局,勇于奉献,廉洁奉公,甘当公仆,勤政为民,谨防蜕化变质;严守党和国家的秘密,认真维护党和政府的声誉;团结协作,开展批评和自我批评。</a:t>
            </a:r>
          </a:p>
          <a:p>
            <a:pPr lvl="0">
              <a:buSzTx/>
            </a:pPr>
            <a:r>
              <a:rPr sz="2000" dirty="0">
                <a:solidFill>
                  <a:schemeClr val="tx1"/>
                </a:solidFill>
                <a:latin typeface="+mn-ea"/>
                <a:sym typeface="思源黑体" panose="020B0400000000000000" pitchFamily="34" charset="-122"/>
              </a:rPr>
              <a:t>(2)着力提高权力道德观,使之完全能够正确看待和使用权力,善于自我约束,愿意接受人民对权力的监督,始终保持权力的人民性、公共性、公正性和纯洁性;不能把权力当成私有财产或者当成达到个人目的、获得个人满足的工具,不能玷污了权力的庄严、神圣;把权力完全用到为人民服务的工作上,用到关心和帮助群众的过程中,用到关系国计民生的大事上,用到维护党和国家以及人民的利益上;确保权力服从于真理、服从于科学、服从于法律,不能凌驾于真理、科学和法律之上;自觉坚决地反对和防止权力崇拜和权力扩张,彻底铲除权力中的封建遗毒及剥削阶级的所有毒素。</a:t>
            </a:r>
          </a:p>
          <a:p>
            <a:pPr lvl="0">
              <a:buSzTx/>
            </a:pPr>
            <a:endParaRPr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6.4.2 </a:t>
            </a:r>
            <a:r>
              <a:rPr lang="zh-CN" altLang="en-US" b="1" dirty="0">
                <a:solidFill>
                  <a:schemeClr val="tx1"/>
                </a:solidFill>
                <a:latin typeface="宋体" panose="02010600030101010101" pitchFamily="2" charset="-122"/>
                <a:ea typeface="宋体" panose="02010600030101010101" pitchFamily="2" charset="-122"/>
              </a:rPr>
              <a:t>道德素质</a:t>
            </a:r>
          </a:p>
          <a:p>
            <a:pPr lvl="0">
              <a:buSzTx/>
            </a:pPr>
            <a:r>
              <a:rPr sz="2000" dirty="0">
                <a:solidFill>
                  <a:schemeClr val="tx1"/>
                </a:solidFill>
                <a:latin typeface="+mn-ea"/>
                <a:sym typeface="思源黑体" panose="020B0400000000000000" pitchFamily="34" charset="-122"/>
              </a:rPr>
              <a:t>(3)要特别提高领导干部的法律道德,包括尊重和维护法律,自觉奉行法律规定,自觉接受法律监督和约束;依法办事而不以权代法、以言代法,在宪法和法律范围内开展领导工作;自觉做到有法必依,执法必严,违法必究。</a:t>
            </a:r>
          </a:p>
          <a:p>
            <a:pPr lvl="0">
              <a:buSzTx/>
            </a:pPr>
            <a:r>
              <a:rPr sz="2000" dirty="0">
                <a:solidFill>
                  <a:schemeClr val="tx1"/>
                </a:solidFill>
                <a:latin typeface="+mn-ea"/>
                <a:sym typeface="思源黑体" panose="020B0400000000000000" pitchFamily="34" charset="-122"/>
              </a:rPr>
              <a:t>(4)大力提高领导者的领导职业道德,不断地提高自己的道德水平和全面完善的程度。这主要包括以下几点:1)一切从实际出发,负责任,守信用,讲效率,求真务实,实说实干,言行一致,表里如一,实事求是;不能无中生有、造谣滋事、制造矛盾。2)密切联系群众,虚心向群众学习,永远相信群众,依靠群众,接近群众,团结群众,关心群众和帮助群众,与群众同甘共苦,真诚接受群众的监督、批评和指正;不搞特殊化,不歧视群众,不脱离群众,不压制群众、打击群众或伤害群众,更不能拉帮结派、分裂群众;不能沾染官气及其他庸俗习气而以领导者自居、凌驾于群众之上、习惯于发号施令或动辄训人。3)要光明正大,顾全大局,公道正派,正直无私,不分亲疏,严正待人;不能暗怀私心、意气用事,不搞宗派主义,不能有任何本位主义、部门主义和地方主义。4)要检点慎行,严于律己,宽以待人,胸怀大度,诚恳厚道,谦虚谨慎,不骄不躁,从善如流,有气量、有风格,有克制、有涵养,能多挑自己的毛病,多为别人着想,能容忍和团结与自己存在某种差异的人、比自己有才能的人;不能小肚鸡肠、斤斤计较、怀恨在心、嫉妒成性,更不能假公济私、打击报复、发泄私愤。5)尊重知识,尊重人才,能正确对待自己的长处和短处,特别是能正确对待自己的缺点错误,能听得进各种意见;不故步自封,不讳疾忌医,不争功诿过,不阳奉阴违,不投机取巧,不搞花架子,不好大喜功,不沽名钓誉,不专横跋扈。</a:t>
            </a:r>
          </a:p>
          <a:p>
            <a:pPr lvl="0">
              <a:buSzTx/>
            </a:pPr>
            <a:endParaRPr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6.4.2 </a:t>
            </a:r>
            <a:r>
              <a:rPr lang="zh-CN" altLang="en-US" b="1" dirty="0">
                <a:solidFill>
                  <a:schemeClr val="tx1"/>
                </a:solidFill>
                <a:latin typeface="宋体" panose="02010600030101010101" pitchFamily="2" charset="-122"/>
                <a:ea typeface="宋体" panose="02010600030101010101" pitchFamily="2" charset="-122"/>
              </a:rPr>
              <a:t>道德素质</a:t>
            </a:r>
          </a:p>
          <a:p>
            <a:pPr lvl="0">
              <a:buSzTx/>
            </a:pPr>
            <a:r>
              <a:rPr sz="2000" dirty="0">
                <a:solidFill>
                  <a:schemeClr val="tx1"/>
                </a:solidFill>
                <a:latin typeface="+mn-ea"/>
                <a:sym typeface="思源黑体" panose="020B0400000000000000" pitchFamily="34" charset="-122"/>
              </a:rPr>
              <a:t>(5)大力提高领导者的行业职业道德。这包括以下内容:干一行、爱一行,专心致志,精益求精,开拓进取,勤恳敬业,任劳任怨,热爱本职,忠于职守,不好高骛远;遵守行业规范,履行行业义务,严格执行和维护本行业的基本规则和标准,认真维护本行业的名望和声誉,自觉、积极地推动本行业的发展,愿意努力为本行业做出自己最大的贡献;从大处着眼,加强行业内的联系,互守信用,相互呼应,相互配合,相互支援,尽量达到协调统一,不相互拆台、相互损害;认真为服务对象着想,提供最好的产品和服务;对工作极其负责,一丝不苟,强调标准、质量和真实,不弄虚作假,不敷衍塞责。</a:t>
            </a:r>
          </a:p>
          <a:p>
            <a:pPr lvl="0">
              <a:buSzTx/>
            </a:pPr>
            <a:r>
              <a:rPr sz="2000" dirty="0">
                <a:solidFill>
                  <a:schemeClr val="tx1"/>
                </a:solidFill>
                <a:latin typeface="+mn-ea"/>
                <a:sym typeface="思源黑体" panose="020B0400000000000000" pitchFamily="34" charset="-122"/>
              </a:rPr>
              <a:t>(6)极大提高领导者的社会公德。</a:t>
            </a:r>
          </a:p>
          <a:p>
            <a:pPr lvl="0">
              <a:buSzTx/>
            </a:pPr>
            <a:r>
              <a:rPr sz="2000" dirty="0">
                <a:solidFill>
                  <a:schemeClr val="tx1"/>
                </a:solidFill>
                <a:latin typeface="+mn-ea"/>
                <a:sym typeface="思源黑体" panose="020B0400000000000000" pitchFamily="34" charset="-122"/>
              </a:rPr>
              <a:t>(7)大力提高领导者的群体道德,包括维护群体利益,注意合群,避免离群,保持高度的凝聚力和向心力;尊重和服从群体正常的意志、要求、习惯和规则,不凌驾于群体之上,不强加意志给群体,按程序办事,不自作主张、先斩后奏、霸道专断、固执自诩;维护群体的形象、声誉、团结与发展,保守群体秘密,培养群体的良好风气。</a:t>
            </a:r>
          </a:p>
          <a:p>
            <a:pPr lvl="0">
              <a:buSzTx/>
            </a:pPr>
            <a:r>
              <a:rPr sz="2000" dirty="0">
                <a:solidFill>
                  <a:schemeClr val="tx1"/>
                </a:solidFill>
                <a:latin typeface="+mn-ea"/>
                <a:sym typeface="思源黑体" panose="020B0400000000000000" pitchFamily="34" charset="-122"/>
              </a:rPr>
              <a:t>(8)切实提高领导者的生活道德。</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6.4.3 </a:t>
            </a:r>
            <a:r>
              <a:rPr lang="zh-CN" altLang="en-US" b="1" dirty="0">
                <a:solidFill>
                  <a:schemeClr val="tx1"/>
                </a:solidFill>
                <a:latin typeface="宋体" panose="02010600030101010101" pitchFamily="2" charset="-122"/>
                <a:ea typeface="宋体" panose="02010600030101010101" pitchFamily="2" charset="-122"/>
              </a:rPr>
              <a:t>思想素质</a:t>
            </a:r>
          </a:p>
          <a:p>
            <a:pPr lvl="0">
              <a:buSzTx/>
            </a:pPr>
            <a:r>
              <a:rPr sz="2000" dirty="0">
                <a:solidFill>
                  <a:schemeClr val="tx1"/>
                </a:solidFill>
                <a:latin typeface="+mn-ea"/>
                <a:sym typeface="思源黑体" panose="020B0400000000000000" pitchFamily="34" charset="-122"/>
              </a:rPr>
              <a:t>思想素质是又一个核心的领导素质。它的重要性集中表现在思想领导上。从21世纪领导发展的趋势看,思想领导将会在整个领导体系中占有越来越重要的地位。现实生活越来越需要靠思想领导,而越来越不依靠传统的强权领导。领导思想对于领导工作、领导绩效而言正在变得越来越重要、突出和关键。这在客观上就要求领导者应该是最有头脑、最有思想的人。</a:t>
            </a:r>
          </a:p>
          <a:p>
            <a:pPr lvl="0">
              <a:buSzTx/>
            </a:pPr>
            <a:r>
              <a:rPr sz="2000" b="1" dirty="0">
                <a:solidFill>
                  <a:schemeClr val="tx1"/>
                </a:solidFill>
                <a:latin typeface="+mn-ea"/>
                <a:sym typeface="思源黑体" panose="020B0400000000000000" pitchFamily="34" charset="-122"/>
              </a:rPr>
              <a:t>(1)哲学修养。</a:t>
            </a:r>
          </a:p>
          <a:p>
            <a:pPr lvl="0">
              <a:buSzTx/>
            </a:pPr>
            <a:r>
              <a:rPr sz="2000" b="1" dirty="0">
                <a:solidFill>
                  <a:schemeClr val="tx1"/>
                </a:solidFill>
                <a:latin typeface="+mn-ea"/>
                <a:sym typeface="思源黑体" panose="020B0400000000000000" pitchFamily="34" charset="-122"/>
              </a:rPr>
              <a:t>(2)理论修养。</a:t>
            </a:r>
          </a:p>
          <a:p>
            <a:pPr lvl="0">
              <a:buSzTx/>
            </a:pPr>
            <a:r>
              <a:rPr sz="2000" b="1" dirty="0">
                <a:solidFill>
                  <a:schemeClr val="tx1"/>
                </a:solidFill>
                <a:latin typeface="+mn-ea"/>
                <a:sym typeface="思源黑体" panose="020B0400000000000000" pitchFamily="34" charset="-122"/>
              </a:rPr>
              <a:t>(3)实践体认。</a:t>
            </a:r>
          </a:p>
          <a:p>
            <a:pPr lvl="0">
              <a:buSzTx/>
            </a:pPr>
            <a:r>
              <a:rPr sz="2000" b="1" dirty="0">
                <a:solidFill>
                  <a:schemeClr val="tx1"/>
                </a:solidFill>
                <a:latin typeface="+mn-ea"/>
                <a:sym typeface="思源黑体" panose="020B0400000000000000" pitchFamily="34" charset="-122"/>
              </a:rPr>
              <a:t>(4)心灵体认。</a:t>
            </a:r>
          </a:p>
          <a:p>
            <a:pPr lvl="0">
              <a:buSzTx/>
            </a:pPr>
            <a:r>
              <a:rPr sz="2000" b="1" dirty="0">
                <a:solidFill>
                  <a:schemeClr val="tx1"/>
                </a:solidFill>
                <a:latin typeface="+mn-ea"/>
                <a:sym typeface="思源黑体" panose="020B0400000000000000" pitchFamily="34" charset="-122"/>
              </a:rPr>
              <a:t>(5)精神倾向。</a:t>
            </a:r>
          </a:p>
          <a:p>
            <a:pPr lvl="0">
              <a:buSzTx/>
            </a:pPr>
            <a:r>
              <a:rPr sz="2000" b="1" dirty="0">
                <a:solidFill>
                  <a:schemeClr val="tx1"/>
                </a:solidFill>
                <a:latin typeface="+mn-ea"/>
                <a:sym typeface="思源黑体" panose="020B0400000000000000" pitchFamily="34" charset="-122"/>
              </a:rPr>
              <a:t>(6)具体的思想。</a:t>
            </a:r>
          </a:p>
          <a:p>
            <a:pPr lvl="0">
              <a:buSzTx/>
            </a:pPr>
            <a:r>
              <a:rPr sz="2000" b="1" dirty="0">
                <a:solidFill>
                  <a:schemeClr val="tx1"/>
                </a:solidFill>
                <a:latin typeface="+mn-ea"/>
                <a:sym typeface="思源黑体" panose="020B0400000000000000" pitchFamily="34" charset="-122"/>
              </a:rPr>
              <a:t>(7)观念意识。</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6.4.4 </a:t>
            </a:r>
            <a:r>
              <a:rPr lang="zh-CN" altLang="en-US" b="1" dirty="0">
                <a:solidFill>
                  <a:schemeClr val="tx1"/>
                </a:solidFill>
                <a:latin typeface="宋体" panose="02010600030101010101" pitchFamily="2" charset="-122"/>
                <a:ea typeface="宋体" panose="02010600030101010101" pitchFamily="2" charset="-122"/>
              </a:rPr>
              <a:t>法律素质</a:t>
            </a:r>
          </a:p>
          <a:p>
            <a:pPr lvl="0">
              <a:buSzTx/>
            </a:pPr>
            <a:r>
              <a:rPr sz="2000" dirty="0">
                <a:solidFill>
                  <a:schemeClr val="tx1"/>
                </a:solidFill>
                <a:latin typeface="+mn-ea"/>
                <a:sym typeface="思源黑体" panose="020B0400000000000000" pitchFamily="34" charset="-122"/>
              </a:rPr>
              <a:t>法律素质是基于政治素质和思想素质,通过学习法律思想理论和具体的法律法规而形成的法律积累以及由此生成的法律精神。</a:t>
            </a:r>
          </a:p>
          <a:p>
            <a:pPr lvl="0">
              <a:buSzTx/>
            </a:pPr>
            <a:r>
              <a:rPr sz="2000" dirty="0">
                <a:solidFill>
                  <a:schemeClr val="tx1"/>
                </a:solidFill>
                <a:latin typeface="+mn-ea"/>
                <a:sym typeface="思源黑体" panose="020B0400000000000000" pitchFamily="34" charset="-122"/>
              </a:rPr>
              <a:t>(1)法律理论、法律知识和法律条文精熟度。</a:t>
            </a:r>
          </a:p>
          <a:p>
            <a:pPr lvl="0">
              <a:buSzTx/>
            </a:pPr>
            <a:r>
              <a:rPr sz="2000" dirty="0">
                <a:solidFill>
                  <a:schemeClr val="tx1"/>
                </a:solidFill>
                <a:latin typeface="+mn-ea"/>
                <a:sym typeface="思源黑体" panose="020B0400000000000000" pitchFamily="34" charset="-122"/>
              </a:rPr>
              <a:t>(2)法律思想、法律意识与法制观念。</a:t>
            </a:r>
          </a:p>
          <a:p>
            <a:pPr lvl="0">
              <a:buSzTx/>
            </a:pPr>
            <a:r>
              <a:rPr sz="2000" dirty="0">
                <a:solidFill>
                  <a:schemeClr val="tx1"/>
                </a:solidFill>
                <a:latin typeface="+mn-ea"/>
                <a:sym typeface="思源黑体" panose="020B0400000000000000" pitchFamily="34" charset="-122"/>
              </a:rPr>
              <a:t>(3)法律习惯、法律需要、法律追求、法律反应和法律运用程度与广度。</a:t>
            </a:r>
          </a:p>
          <a:p>
            <a:pPr lvl="0">
              <a:buSzTx/>
            </a:pPr>
            <a:r>
              <a:rPr sz="2000" dirty="0">
                <a:solidFill>
                  <a:schemeClr val="tx1"/>
                </a:solidFill>
                <a:latin typeface="+mn-ea"/>
                <a:sym typeface="思源黑体" panose="020B0400000000000000" pitchFamily="34" charset="-122"/>
              </a:rPr>
              <a:t>(4)自觉合法化程度和法律责任自觉承担与履行程度。</a:t>
            </a:r>
          </a:p>
          <a:p>
            <a:pPr lvl="0">
              <a:buSzTx/>
            </a:pPr>
            <a:r>
              <a:rPr sz="2000" dirty="0">
                <a:solidFill>
                  <a:schemeClr val="tx1"/>
                </a:solidFill>
                <a:latin typeface="+mn-ea"/>
                <a:sym typeface="思源黑体" panose="020B0400000000000000" pitchFamily="34" charset="-122"/>
              </a:rPr>
              <a:t>(5)法律角色体认和把握水平与法律关系处理水平。</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6.4.5 </a:t>
            </a:r>
            <a:r>
              <a:rPr lang="zh-CN" altLang="en-US" b="1" dirty="0">
                <a:solidFill>
                  <a:schemeClr val="tx1"/>
                </a:solidFill>
                <a:latin typeface="宋体" panose="02010600030101010101" pitchFamily="2" charset="-122"/>
                <a:ea typeface="宋体" panose="02010600030101010101" pitchFamily="2" charset="-122"/>
              </a:rPr>
              <a:t>能力素质</a:t>
            </a:r>
          </a:p>
          <a:p>
            <a:pPr lvl="0">
              <a:buSzTx/>
            </a:pPr>
            <a:r>
              <a:rPr sz="2000" dirty="0">
                <a:solidFill>
                  <a:schemeClr val="tx1"/>
                </a:solidFill>
                <a:latin typeface="+mn-ea"/>
                <a:sym typeface="思源黑体" panose="020B0400000000000000" pitchFamily="34" charset="-122"/>
              </a:rPr>
              <a:t>能力素质实际上是一个巨大的能力群,提高领导者的能力素质就是大规模、直接高效地开发领导力,就是要全面系统地提高和发展整个领导能力群。</a:t>
            </a:r>
          </a:p>
          <a:p>
            <a:pPr lvl="0">
              <a:buSzTx/>
            </a:pPr>
            <a:r>
              <a:rPr sz="2000" dirty="0">
                <a:solidFill>
                  <a:schemeClr val="tx1"/>
                </a:solidFill>
                <a:latin typeface="+mn-ea"/>
                <a:sym typeface="思源黑体" panose="020B0400000000000000" pitchFamily="34" charset="-122"/>
              </a:rPr>
              <a:t>按照中共中央组织部颁发的《领导干部选拔任用考试大纲》规定,这个能力群包括九项能力</a:t>
            </a:r>
          </a:p>
          <a:p>
            <a:pPr lvl="0">
              <a:buSzTx/>
            </a:pPr>
            <a:r>
              <a:rPr sz="2000" dirty="0">
                <a:solidFill>
                  <a:schemeClr val="tx1"/>
                </a:solidFill>
                <a:latin typeface="+mn-ea"/>
                <a:sym typeface="思源黑体" panose="020B0400000000000000" pitchFamily="34" charset="-122"/>
              </a:rPr>
              <a:t>(1)综合分析能力。</a:t>
            </a:r>
          </a:p>
          <a:p>
            <a:pPr lvl="0">
              <a:buSzTx/>
            </a:pPr>
            <a:r>
              <a:rPr sz="2000" dirty="0">
                <a:solidFill>
                  <a:schemeClr val="tx1"/>
                </a:solidFill>
                <a:latin typeface="+mn-ea"/>
                <a:sym typeface="思源黑体" panose="020B0400000000000000" pitchFamily="34" charset="-122"/>
              </a:rPr>
              <a:t>(2)言语表达能力。</a:t>
            </a:r>
          </a:p>
          <a:p>
            <a:pPr lvl="0">
              <a:buSzTx/>
            </a:pPr>
            <a:r>
              <a:rPr sz="2000" dirty="0">
                <a:solidFill>
                  <a:schemeClr val="tx1"/>
                </a:solidFill>
                <a:latin typeface="+mn-ea"/>
                <a:sym typeface="思源黑体" panose="020B0400000000000000" pitchFamily="34" charset="-122"/>
              </a:rPr>
              <a:t>(3)组织协调能力。</a:t>
            </a:r>
          </a:p>
          <a:p>
            <a:pPr lvl="0">
              <a:buSzTx/>
            </a:pPr>
            <a:r>
              <a:rPr sz="2000" dirty="0">
                <a:solidFill>
                  <a:schemeClr val="tx1"/>
                </a:solidFill>
                <a:latin typeface="+mn-ea"/>
                <a:sym typeface="思源黑体" panose="020B0400000000000000" pitchFamily="34" charset="-122"/>
              </a:rPr>
              <a:t>(4)人际沟通能力。</a:t>
            </a:r>
          </a:p>
          <a:p>
            <a:pPr lvl="0">
              <a:buSzTx/>
            </a:pPr>
            <a:r>
              <a:rPr sz="2000" dirty="0">
                <a:solidFill>
                  <a:schemeClr val="tx1"/>
                </a:solidFill>
                <a:latin typeface="+mn-ea"/>
                <a:sym typeface="思源黑体" panose="020B0400000000000000" pitchFamily="34" charset="-122"/>
              </a:rPr>
              <a:t>(5)决策能力。</a:t>
            </a:r>
          </a:p>
          <a:p>
            <a:pPr lvl="0">
              <a:buSzTx/>
            </a:pPr>
            <a:r>
              <a:rPr sz="2000" dirty="0">
                <a:solidFill>
                  <a:schemeClr val="tx1"/>
                </a:solidFill>
                <a:latin typeface="+mn-ea"/>
                <a:sym typeface="思源黑体" panose="020B0400000000000000" pitchFamily="34" charset="-122"/>
              </a:rPr>
              <a:t>(6)创新能力。</a:t>
            </a:r>
          </a:p>
          <a:p>
            <a:pPr lvl="0">
              <a:buSzTx/>
            </a:pPr>
            <a:r>
              <a:rPr sz="2000" dirty="0">
                <a:solidFill>
                  <a:schemeClr val="tx1"/>
                </a:solidFill>
                <a:latin typeface="+mn-ea"/>
                <a:sym typeface="思源黑体" panose="020B0400000000000000" pitchFamily="34" charset="-122"/>
              </a:rPr>
              <a:t>(7)应变能力。</a:t>
            </a:r>
          </a:p>
          <a:p>
            <a:pPr lvl="0">
              <a:buSzTx/>
            </a:pPr>
            <a:r>
              <a:rPr sz="2000" dirty="0">
                <a:solidFill>
                  <a:schemeClr val="tx1"/>
                </a:solidFill>
                <a:latin typeface="+mn-ea"/>
                <a:sym typeface="思源黑体" panose="020B0400000000000000" pitchFamily="34" charset="-122"/>
              </a:rPr>
              <a:t>(8)激励能力。</a:t>
            </a:r>
          </a:p>
          <a:p>
            <a:pPr lvl="0">
              <a:buSzTx/>
            </a:pPr>
            <a:r>
              <a:rPr sz="2000" dirty="0">
                <a:solidFill>
                  <a:schemeClr val="tx1"/>
                </a:solidFill>
                <a:latin typeface="+mn-ea"/>
                <a:sym typeface="思源黑体" panose="020B0400000000000000" pitchFamily="34" charset="-122"/>
              </a:rPr>
              <a:t>(9)选拔职位需要的特殊能力。</a:t>
            </a:r>
          </a:p>
          <a:p>
            <a:pPr lvl="0">
              <a:buSzTx/>
            </a:pPr>
            <a:endParaRPr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6.4.5 </a:t>
            </a:r>
            <a:r>
              <a:rPr lang="zh-CN" altLang="en-US" b="1" dirty="0">
                <a:solidFill>
                  <a:schemeClr val="tx1"/>
                </a:solidFill>
                <a:latin typeface="宋体" panose="02010600030101010101" pitchFamily="2" charset="-122"/>
                <a:ea typeface="宋体" panose="02010600030101010101" pitchFamily="2" charset="-122"/>
              </a:rPr>
              <a:t>能力素质</a:t>
            </a:r>
          </a:p>
          <a:p>
            <a:pPr lvl="0">
              <a:buSzTx/>
            </a:pPr>
            <a:r>
              <a:rPr sz="2000" dirty="0">
                <a:solidFill>
                  <a:schemeClr val="tx1"/>
                </a:solidFill>
                <a:latin typeface="+mn-ea"/>
                <a:sym typeface="思源黑体" panose="020B0400000000000000" pitchFamily="34" charset="-122"/>
              </a:rPr>
              <a:t>按照全面的领导能力理论,这个能力群应该是一种“T”形领导能力结构。</a:t>
            </a:r>
          </a:p>
          <a:p>
            <a:pPr lvl="0">
              <a:buSzTx/>
            </a:pPr>
            <a:r>
              <a:rPr sz="2000" dirty="0">
                <a:solidFill>
                  <a:schemeClr val="tx1"/>
                </a:solidFill>
                <a:latin typeface="+mn-ea"/>
                <a:sym typeface="思源黑体" panose="020B0400000000000000" pitchFamily="34" charset="-122"/>
              </a:rPr>
              <a:t>T的“-”为通才能力,也叫作一般能力,包括政治能力、道德能力、思想能力、博弈能力、社会能力、心理能力、文化能力、教育能力和健康能力等;T的“|”为专才能力,也叫作特殊能力,又分为职业领导能力和专门业务能力两大方面。职业领导能力包括纯权威性能力、决断能力、综合性能力、过程性能力和内务性能力等,专门业务能力则包括纯业务能力和专门管理能力等。由这两大方面的能力体系构成的“T”形领导能力,是全面的和立体的领导能力;只有具备了“T”形领导能力,才能成为全面的领导者或领导人才。</a:t>
            </a:r>
          </a:p>
          <a:p>
            <a:pPr lvl="0">
              <a:buSzTx/>
            </a:pPr>
            <a:r>
              <a:rPr sz="2000" dirty="0">
                <a:solidFill>
                  <a:schemeClr val="tx1"/>
                </a:solidFill>
                <a:latin typeface="+mn-ea"/>
                <a:sym typeface="思源黑体" panose="020B0400000000000000" pitchFamily="34" charset="-122"/>
              </a:rPr>
              <a:t>上述两种领导能力框架虽然明显不同,却存在毫不矛盾的内在联系。前者是从选拔任用干部的需要出发,侧重于为经验所认可的较突出的九项能力;后者则是侧重于全面审视和把握领导能力,由此便于领导者或领导人才的全面发展。较为突出的九项能力分别属于通才能力和专才能力;只要领导能力得到全面发展,就必然能够得到优化和提高;只有全面提高和发展“T”形领导能力,才能使九项较突出的能力拥有一个雄厚、坚实而全面的能力基础。</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6.4.6 </a:t>
            </a:r>
            <a:r>
              <a:rPr lang="zh-CN" altLang="en-US" b="1" dirty="0">
                <a:solidFill>
                  <a:schemeClr val="tx1"/>
                </a:solidFill>
                <a:latin typeface="宋体" panose="02010600030101010101" pitchFamily="2" charset="-122"/>
                <a:ea typeface="宋体" panose="02010600030101010101" pitchFamily="2" charset="-122"/>
              </a:rPr>
              <a:t>智慧素质</a:t>
            </a:r>
          </a:p>
          <a:p>
            <a:pPr lvl="0">
              <a:buSzTx/>
            </a:pPr>
            <a:r>
              <a:rPr sz="2000" dirty="0">
                <a:solidFill>
                  <a:schemeClr val="tx1"/>
                </a:solidFill>
                <a:latin typeface="+mn-ea"/>
                <a:sym typeface="思源黑体" panose="020B0400000000000000" pitchFamily="34" charset="-122"/>
              </a:rPr>
              <a:t>智慧素质是所有领导素质中最精粹的部分综合在一起所形成的最高境界的综合性领导素质。它蕴含着最高级、最优质的能量,在释放能量时会把行为或活动变成科学的运动和迷人的艺术,所释放的能量能够产生出最佳的效果和结果。</a:t>
            </a:r>
          </a:p>
          <a:p>
            <a:pPr lvl="0">
              <a:buSzTx/>
            </a:pPr>
            <a:r>
              <a:rPr sz="2000" dirty="0">
                <a:solidFill>
                  <a:schemeClr val="tx1"/>
                </a:solidFill>
                <a:latin typeface="+mn-ea"/>
                <a:sym typeface="思源黑体" panose="020B0400000000000000" pitchFamily="34" charset="-122"/>
              </a:rPr>
              <a:t>(1)在面对某事时,总能面向和依托具体的事物、具体的情境、具体的事实、具体的依据、具体的目标、具体的取向、具体的价值、具体的动机、具体的倾向等,迅速展开深邃、理性的哲学反应和哲学思考,进而发现和获得许多哲学真知而显得非常睿智,逐渐培养出高度的广阔性和深刻性、敏捷性与敏锐性、针对性与切合性、清晰性与条理性、细实性与严谨性、逻辑性与科学性、独立性与批判性、辩证性与灵活性等优秀思维品质。</a:t>
            </a:r>
          </a:p>
          <a:p>
            <a:pPr lvl="0">
              <a:buSzTx/>
            </a:pPr>
            <a:r>
              <a:rPr sz="2000" dirty="0">
                <a:solidFill>
                  <a:schemeClr val="tx1"/>
                </a:solidFill>
                <a:latin typeface="+mn-ea"/>
                <a:sym typeface="思源黑体" panose="020B0400000000000000" pitchFamily="34" charset="-122"/>
              </a:rPr>
              <a:t>(2)在不同场合,善于科学、正确地开动和运用形象思维与抽象思维,善于恰当运用常规思维和超常规思维,由此加工、处理进入大脑的信息并产出相应的心智结果,还能带来正确的反应行动,得到理想的现实结果;善于直接创造智慧,产生思想。</a:t>
            </a:r>
          </a:p>
          <a:p>
            <a:pPr lvl="0">
              <a:buSzTx/>
            </a:pPr>
            <a:r>
              <a:rPr sz="2000" dirty="0">
                <a:solidFill>
                  <a:schemeClr val="tx1"/>
                </a:solidFill>
                <a:latin typeface="+mn-ea"/>
                <a:sym typeface="思源黑体" panose="020B0400000000000000" pitchFamily="34" charset="-122"/>
              </a:rPr>
              <a:t>(3)对某种情势具有特别优质而又内在的反映性、接受性和反应性,善于应时而发、应感而动,显示出新颖尖端的创造性机能和广泛贯通的特殊心智机能,始终处在随时进行感受、交流和应变的内在活跃状态,显示出极高的透析性和预见性。</a:t>
            </a:r>
          </a:p>
          <a:p>
            <a:pPr lvl="0">
              <a:buSzTx/>
            </a:pPr>
            <a:endParaRPr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6.4.6 </a:t>
            </a:r>
            <a:r>
              <a:rPr lang="zh-CN" altLang="en-US" b="1" dirty="0">
                <a:solidFill>
                  <a:schemeClr val="tx1"/>
                </a:solidFill>
                <a:latin typeface="宋体" panose="02010600030101010101" pitchFamily="2" charset="-122"/>
                <a:ea typeface="宋体" panose="02010600030101010101" pitchFamily="2" charset="-122"/>
              </a:rPr>
              <a:t>智慧素质</a:t>
            </a:r>
          </a:p>
          <a:p>
            <a:pPr lvl="0">
              <a:buSzTx/>
            </a:pPr>
            <a:r>
              <a:rPr sz="2000" dirty="0">
                <a:solidFill>
                  <a:schemeClr val="tx1"/>
                </a:solidFill>
                <a:latin typeface="+mn-ea"/>
                <a:sym typeface="思源黑体" panose="020B0400000000000000" pitchFamily="34" charset="-122"/>
              </a:rPr>
              <a:t>(4)在具体实干过程中,基于思维独立性和批判性,具有非常强烈的创造精神、创造倾向和创造习惯,善于提出有相当高度、具有独特视角和价值的思想见解,能有一个标新立异的心性倾向、思想机能和心智状态,具有瞄准并倾向于涉足和开发陌生领域的心智机能,显示出极为优良的精神活力和心灵质地。</a:t>
            </a:r>
          </a:p>
          <a:p>
            <a:pPr lvl="0">
              <a:buSzTx/>
            </a:pPr>
            <a:r>
              <a:rPr sz="2000" dirty="0">
                <a:solidFill>
                  <a:schemeClr val="tx1"/>
                </a:solidFill>
                <a:latin typeface="+mn-ea"/>
                <a:sym typeface="思源黑体" panose="020B0400000000000000" pitchFamily="34" charset="-122"/>
              </a:rPr>
              <a:t>(5)言谈举止中充满精彩的智慧内容和智慧表演,比常人更能根据具体的情境而更具针对性和创造性，更恰当娴熟地选择使用大量不同的方法去有效地解决大量不同的现实问题;在实践中把各种方法运用得炉火纯青,以至于别人难以达到或者模仿,就是自己也几乎很难简单地重复;达到只可意会而不可言传、随心所欲而无定式、成效奇异且充满美感的境界。</a:t>
            </a:r>
          </a:p>
          <a:p>
            <a:pPr lvl="0">
              <a:buSzTx/>
            </a:pPr>
            <a:r>
              <a:rPr sz="2000" dirty="0">
                <a:solidFill>
                  <a:schemeClr val="tx1"/>
                </a:solidFill>
                <a:latin typeface="+mn-ea"/>
                <a:sym typeface="思源黑体" panose="020B0400000000000000" pitchFamily="34" charset="-122"/>
              </a:rPr>
              <a:t>(6)善于运用观察、注意、投射等心智机能,由此对具体的和抽象的客观事物与现实环境进行高水平的侦测、认知和把握,即实现主动的信息引进与获取,善于把大脑思维作为镜子去拍摄和显示各种有价值的信息,娴熟于“眼观六路、耳听八方”。</a:t>
            </a:r>
          </a:p>
          <a:p>
            <a:pPr lvl="0">
              <a:buSzTx/>
            </a:pPr>
            <a:r>
              <a:rPr sz="2000" dirty="0">
                <a:solidFill>
                  <a:schemeClr val="tx1"/>
                </a:solidFill>
                <a:latin typeface="+mn-ea"/>
                <a:sym typeface="思源黑体" panose="020B0400000000000000" pitchFamily="34" charset="-122"/>
              </a:rPr>
              <a:t>(7)善于运用认知过程所获得的所有信息。</a:t>
            </a:r>
          </a:p>
          <a:p>
            <a:pPr lvl="0">
              <a:buSzTx/>
            </a:pPr>
            <a:r>
              <a:rPr sz="2000" dirty="0">
                <a:solidFill>
                  <a:schemeClr val="tx1"/>
                </a:solidFill>
                <a:latin typeface="+mn-ea"/>
                <a:sym typeface="思源黑体" panose="020B0400000000000000" pitchFamily="34" charset="-122"/>
              </a:rPr>
              <a:t>(8)善于根据已经储存的各种信息和新感受到的信息刺激,对自己的身心特别是灵魂以及周围的一切举一反三、触类旁通,从他人、自我、事物、社会、环境的现象和内在联系中发现和获得有价值的现实信息和潜在信息;能轻便而随心所欲地拓展知识领域、认知空间、思维空间、心灵空间、容纳空间、回旋空间和应对空间;在关键时刻或紧要关头,能快速应对和有效解决问题,极为机灵、灵动、敏捷、犀利和敏锐,并由此与人进行愉快的心灵互动。</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7" name="文本框 26"/>
          <p:cNvSpPr txBox="1"/>
          <p:nvPr/>
        </p:nvSpPr>
        <p:spPr>
          <a:xfrm>
            <a:off x="1440815" y="1757680"/>
            <a:ext cx="7896225" cy="3969385"/>
          </a:xfrm>
          <a:prstGeom prst="rect">
            <a:avLst/>
          </a:prstGeom>
          <a:noFill/>
        </p:spPr>
        <p:txBody>
          <a:bodyPr wrap="square" rtlCol="0">
            <a:spAutoFit/>
          </a:bodyPr>
          <a:lstStyle/>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●领导素质的概念与意义</a:t>
            </a: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●领导素质的特点及相关原理</a:t>
            </a: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●领导素质的构成</a:t>
            </a: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●领导素质的主要内涵</a:t>
            </a: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●领导素质运动</a:t>
            </a: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●领导群体结构</a:t>
            </a:r>
          </a:p>
        </p:txBody>
      </p:sp>
      <p:sp>
        <p:nvSpPr>
          <p:cNvPr id="100" name="文本框 99"/>
          <p:cNvSpPr txBox="1"/>
          <p:nvPr/>
        </p:nvSpPr>
        <p:spPr>
          <a:xfrm>
            <a:off x="5200650" y="748665"/>
            <a:ext cx="2550160" cy="706755"/>
          </a:xfrm>
          <a:prstGeom prst="rect">
            <a:avLst/>
          </a:prstGeom>
          <a:noFill/>
          <a:ln w="9525">
            <a:noFill/>
          </a:ln>
        </p:spPr>
        <p:txBody>
          <a:bodyPr wrap="square">
            <a:spAutoFit/>
          </a:bodyPr>
          <a:lstStyle/>
          <a:p>
            <a:pPr indent="0"/>
            <a:r>
              <a:rPr lang="zh-CN" sz="4000" b="1">
                <a:latin typeface="黑体" panose="02010609060101010101" charset="-122"/>
                <a:ea typeface="黑体" panose="02010609060101010101" charset="-122"/>
              </a:rPr>
              <a:t>重点问题</a:t>
            </a:r>
          </a:p>
        </p:txBody>
      </p:sp>
      <p:sp>
        <p:nvSpPr>
          <p:cNvPr id="30" name="文本框 29"/>
          <p:cNvSpPr txBox="1"/>
          <p:nvPr/>
        </p:nvSpPr>
        <p:spPr>
          <a:xfrm>
            <a:off x="450850" y="225425"/>
            <a:ext cx="4585970" cy="368300"/>
          </a:xfrm>
          <a:prstGeom prst="rect">
            <a:avLst/>
          </a:prstGeom>
          <a:noFill/>
        </p:spPr>
        <p:txBody>
          <a:bodyPr wrap="square" rtlCol="0">
            <a:spAutoFit/>
          </a:bodyPr>
          <a:lstStyle/>
          <a:p>
            <a:r>
              <a:rPr lang="zh-CN" altLang="en-US" b="1"/>
              <a:t>新编21世纪公共管理系列教材</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6.4.7 </a:t>
            </a:r>
            <a:r>
              <a:rPr lang="zh-CN" altLang="en-US" b="1" dirty="0">
                <a:solidFill>
                  <a:schemeClr val="tx1"/>
                </a:solidFill>
                <a:latin typeface="宋体" panose="02010600030101010101" pitchFamily="2" charset="-122"/>
                <a:ea typeface="宋体" panose="02010600030101010101" pitchFamily="2" charset="-122"/>
              </a:rPr>
              <a:t>职业素质</a:t>
            </a:r>
          </a:p>
          <a:p>
            <a:pPr lvl="0">
              <a:buSzTx/>
            </a:pPr>
            <a:r>
              <a:rPr sz="2000" dirty="0">
                <a:solidFill>
                  <a:schemeClr val="tx1"/>
                </a:solidFill>
                <a:latin typeface="+mn-ea"/>
                <a:sym typeface="思源黑体" panose="020B0400000000000000" pitchFamily="34" charset="-122"/>
              </a:rPr>
              <a:t>职业素质也叫作业务素质,是指领导者从事某一行业具体工作的专门素质。其具体内容主要包括如下三个方面:</a:t>
            </a:r>
          </a:p>
          <a:p>
            <a:pPr lvl="0">
              <a:buSzTx/>
            </a:pPr>
            <a:r>
              <a:rPr sz="2000" dirty="0">
                <a:solidFill>
                  <a:schemeClr val="tx1"/>
                </a:solidFill>
                <a:latin typeface="+mn-ea"/>
                <a:sym typeface="思源黑体" panose="020B0400000000000000" pitchFamily="34" charset="-122"/>
              </a:rPr>
              <a:t>(1)应从业务资格、专门业务知识、专门业务技能、专门业务阅历、专门业务经验、相关业务基础、职业适应度、职业规则的熟悉度、职业角色的成熟度(职业角色的把握与练达)、职业胜任程度、职业资历、职业操守、职业创新、谋事潜力等具体方面大力提高领导素质。</a:t>
            </a:r>
          </a:p>
          <a:p>
            <a:pPr lvl="0">
              <a:buSzTx/>
            </a:pPr>
            <a:r>
              <a:rPr sz="2000" dirty="0">
                <a:solidFill>
                  <a:schemeClr val="tx1"/>
                </a:solidFill>
                <a:latin typeface="+mn-ea"/>
                <a:sym typeface="思源黑体" panose="020B0400000000000000" pitchFamily="34" charset="-122"/>
              </a:rPr>
              <a:t>(2)既真正透彻地了解和掌握所在行业部门的现状、问题、病根、潜力和趋势,也具备没有水分的相应专业技术职称;要对所在的具体社会环境、自然环境、行业环境、单位环境有一个透彻的了解,熟知或掌握其趋势与需要;要充分了解所在具体行业和具体单位的具体特点、具体情况和具体业务,确切把握行业运作现状和发展趋势,准确掌握本行业对领导人才的要求以及本单位领导人才的现状。</a:t>
            </a:r>
          </a:p>
          <a:p>
            <a:pPr lvl="0">
              <a:buSzTx/>
            </a:pPr>
            <a:r>
              <a:rPr sz="2000" dirty="0">
                <a:solidFill>
                  <a:schemeClr val="tx1"/>
                </a:solidFill>
                <a:latin typeface="+mn-ea"/>
                <a:sym typeface="思源黑体" panose="020B0400000000000000" pitchFamily="34" charset="-122"/>
              </a:rPr>
              <a:t>(3)清楚自己在专门业务上的适应性和取长补短的切实渠道,增加自己专门业务上的压力和紧迫感以获得专业上的真才实学,具备优良、过硬的业务素质,不断地增强和扩大自己的职业潜力,不断地增加相应的实际知识和才干,极大地强化和优化自己的通才核心部分和专才核心部分,使自己的核心领导素质水平总是超过进行领导时所需要的范围和程度,进而实现专业化,成为专才,成为行家里手,成为该工作领域的专家权威,站在其发展的最前沿和最尖端,迸发出大量实际的职业智慧和职业才干。</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6.4.8 </a:t>
            </a:r>
            <a:r>
              <a:rPr lang="zh-CN" altLang="en-US" b="1" dirty="0">
                <a:solidFill>
                  <a:schemeClr val="tx1"/>
                </a:solidFill>
                <a:latin typeface="宋体" panose="02010600030101010101" pitchFamily="2" charset="-122"/>
                <a:ea typeface="宋体" panose="02010600030101010101" pitchFamily="2" charset="-122"/>
              </a:rPr>
              <a:t>社会素质</a:t>
            </a:r>
          </a:p>
          <a:p>
            <a:pPr lvl="0">
              <a:buSzTx/>
            </a:pPr>
            <a:r>
              <a:rPr sz="2000" dirty="0">
                <a:solidFill>
                  <a:schemeClr val="tx1"/>
                </a:solidFill>
                <a:latin typeface="+mn-ea"/>
                <a:sym typeface="思源黑体" panose="020B0400000000000000" pitchFamily="34" charset="-122"/>
              </a:rPr>
              <a:t>社会素质是基础性的领导素质,是切合领导的最大特性即社会性而为领导者所必备的基本素质之一。领导者应注意充分优化自身的社会素质。</a:t>
            </a:r>
          </a:p>
          <a:p>
            <a:pPr lvl="0">
              <a:buSzTx/>
            </a:pPr>
            <a:r>
              <a:rPr sz="2000" dirty="0">
                <a:solidFill>
                  <a:schemeClr val="tx1"/>
                </a:solidFill>
                <a:latin typeface="+mn-ea"/>
                <a:sym typeface="思源黑体" panose="020B0400000000000000" pitchFamily="34" charset="-122"/>
              </a:rPr>
              <a:t>这个素质包括社会利益意识与处理、社会关系意识与处理、社会资源意识与态度、社会利害意识与知觉、社会规则意识与把握、社会性质和特点的熟悉度、社会人性的认识和把握、社会观念的强度与明度、社会价值取向、社会角色意识的确定和扮演、社会机会与焦点的把握、社会活动维度与潜力、社会交往和互动、公关娴熟度、人际应对速度与效度、社会适应性、社会行为方式的完善度、对各种人的了解、社会阅历的广度、社会经验的深度、社会知识的丰富度、社会生活技能技巧、社会体认的深度和高度等许多方面。</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6.4.9 </a:t>
            </a:r>
            <a:r>
              <a:rPr lang="zh-CN" altLang="en-US" b="1" dirty="0">
                <a:solidFill>
                  <a:schemeClr val="tx1"/>
                </a:solidFill>
                <a:latin typeface="宋体" panose="02010600030101010101" pitchFamily="2" charset="-122"/>
                <a:ea typeface="宋体" panose="02010600030101010101" pitchFamily="2" charset="-122"/>
              </a:rPr>
              <a:t>教育素质</a:t>
            </a:r>
          </a:p>
          <a:p>
            <a:pPr lvl="0">
              <a:buSzTx/>
            </a:pPr>
            <a:r>
              <a:rPr sz="2000" dirty="0">
                <a:solidFill>
                  <a:schemeClr val="tx1"/>
                </a:solidFill>
                <a:latin typeface="+mn-ea"/>
                <a:sym typeface="思源黑体" panose="020B0400000000000000" pitchFamily="34" charset="-122"/>
              </a:rPr>
              <a:t>教育素质是指经过专门、系统的教育和训练而逐渐形成的知识积累和技能水平,通常表现为学力,也常以学位为标志,但是其中的学历也很重要。它主要包括教育程度、正规训练程度、知识结构和水平以及技能结构和水平等素质因素。</a:t>
            </a:r>
          </a:p>
          <a:p>
            <a:pPr lvl="0">
              <a:buSzTx/>
            </a:pPr>
            <a:r>
              <a:rPr sz="2000" dirty="0">
                <a:solidFill>
                  <a:schemeClr val="tx1"/>
                </a:solidFill>
                <a:latin typeface="+mn-ea"/>
                <a:sym typeface="思源黑体" panose="020B0400000000000000" pitchFamily="34" charset="-122"/>
              </a:rPr>
              <a:t>对于领导者来说,教育素质从源头上决定着领导素质的品位和质量,决定着领导素质提高的余地、潜力和源泉。它使领导者首先成为学生和知识分子,成为受过良好或高级教育和训练的领导人才。应该说,领导者或领导人才首先就是普通人才,是普通人才中模范的或典范的杰出人才,必须首先具备优良的教育素质。事实上,在幼年和青少年时期,以及在任何新的或陌生的领域,领导者或领导人才和普通人一样,都是学生,都得通过各种各样专门、系统的学习来不断地增加知识、增长才干。</a:t>
            </a:r>
          </a:p>
          <a:p>
            <a:pPr lvl="0">
              <a:buSzTx/>
            </a:pPr>
            <a:r>
              <a:rPr sz="2000" dirty="0">
                <a:solidFill>
                  <a:schemeClr val="tx1"/>
                </a:solidFill>
                <a:latin typeface="+mn-ea"/>
                <a:sym typeface="思源黑体" panose="020B0400000000000000" pitchFamily="34" charset="-122"/>
              </a:rPr>
              <a:t>领导者要不断提高自身的教育素质。即使对于获得最高学历的领导者也要予以终身教育。这具体表现为不断提高和优化领导者的教育程度、正规训练程度、知识储备、知识结构和水平、技能结构和水平、学术研究水平、学术造诣和发展水平等,也可表现为不断提高领导者的学历、学力、学位、学术成就和影响,最终用现代知识将整个领导干部队伍武装起来,使每个领导者都有最新最丰富的知识、最良好的知识结构和知识水平。特别是在全球化时代,要具备比较良好的外语知识和技能,更要进行终身教育。</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6.4.10 </a:t>
            </a:r>
            <a:r>
              <a:rPr lang="zh-CN" altLang="en-US" b="1" dirty="0">
                <a:solidFill>
                  <a:schemeClr val="tx1"/>
                </a:solidFill>
                <a:latin typeface="宋体" panose="02010600030101010101" pitchFamily="2" charset="-122"/>
                <a:ea typeface="宋体" panose="02010600030101010101" pitchFamily="2" charset="-122"/>
              </a:rPr>
              <a:t>文化素质</a:t>
            </a:r>
          </a:p>
          <a:p>
            <a:pPr lvl="0">
              <a:buSzTx/>
            </a:pPr>
            <a:r>
              <a:rPr sz="2000" dirty="0">
                <a:solidFill>
                  <a:schemeClr val="tx1"/>
                </a:solidFill>
                <a:latin typeface="+mn-ea"/>
                <a:sym typeface="思源黑体" panose="020B0400000000000000" pitchFamily="34" charset="-122"/>
              </a:rPr>
              <a:t>领导者还应该对特定文化具有很高的素养,主要包括以下四点内容:</a:t>
            </a:r>
          </a:p>
          <a:p>
            <a:pPr lvl="0">
              <a:buSzTx/>
            </a:pPr>
            <a:r>
              <a:rPr sz="2000" dirty="0">
                <a:solidFill>
                  <a:schemeClr val="tx1"/>
                </a:solidFill>
                <a:latin typeface="+mn-ea"/>
                <a:sym typeface="思源黑体" panose="020B0400000000000000" pitchFamily="34" charset="-122"/>
              </a:rPr>
              <a:t>(1)熟悉且能正确对待和处理官场文化;敏于并善于学习掌握实际的领导互动规则、领导行为方式、领导表演程式、领导言辞、领导举措、领导动静、领导禁忌、领导偏好、领导作风、领导风格、领导特点、领导关系、领导惯例、领导利害底线、领导顺逆状态和领导心情心境等,能够择其善者加以遵循并娴熟地表现在领导活动中。</a:t>
            </a:r>
          </a:p>
          <a:p>
            <a:pPr lvl="0">
              <a:buSzTx/>
            </a:pPr>
            <a:r>
              <a:rPr sz="2000" dirty="0">
                <a:solidFill>
                  <a:schemeClr val="tx1"/>
                </a:solidFill>
                <a:latin typeface="+mn-ea"/>
                <a:sym typeface="思源黑体" panose="020B0400000000000000" pitchFamily="34" charset="-122"/>
              </a:rPr>
              <a:t>(2)能够自觉、有效地扬弃官场文化本质中的封建文化糟粕,特别是其中的人为神秘主义、形式主义、个人主义、封建主义、官僚主义、官痞主义、等级主义、集团主义、阶级本性和利益本性等“厚黑”文化。</a:t>
            </a:r>
          </a:p>
          <a:p>
            <a:pPr lvl="0">
              <a:buSzTx/>
            </a:pPr>
            <a:r>
              <a:rPr sz="2000" dirty="0">
                <a:solidFill>
                  <a:schemeClr val="tx1"/>
                </a:solidFill>
                <a:latin typeface="+mn-ea"/>
                <a:sym typeface="思源黑体" panose="020B0400000000000000" pitchFamily="34" charset="-122"/>
              </a:rPr>
              <a:t>(3)能以对民族、历史、人类负责的态度和勇气,以科学、民主和法制的精神,不断地改进、改造和优化官场文化、官场规律和官场怪圈,使整个官场文化都变得更加民主、文明、进步、健康起来。</a:t>
            </a:r>
          </a:p>
          <a:p>
            <a:pPr lvl="0">
              <a:buSzTx/>
            </a:pPr>
            <a:r>
              <a:rPr sz="2000" dirty="0">
                <a:solidFill>
                  <a:schemeClr val="tx1"/>
                </a:solidFill>
                <a:latin typeface="+mn-ea"/>
                <a:sym typeface="思源黑体" panose="020B0400000000000000" pitchFamily="34" charset="-122"/>
              </a:rPr>
              <a:t>(4)对组织文化娴熟,包括成文的各种规定和不成文的约定,包括领导体制与机制、组织人事体制与机制、组织运作规则、群体互动规则、利益分配规则、资源调剂规则、内部伦理规则、管理方式、组织动员方式、组织生活惯例或习俗等;能将相对光明、健康、公正、民主和积极有为作为自身的实质性特征,并加以驾驭和运用之,还能不断创新组织文化。</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6.4.11 </a:t>
            </a:r>
            <a:r>
              <a:rPr lang="zh-CN" altLang="en-US" b="1" dirty="0">
                <a:solidFill>
                  <a:schemeClr val="tx1"/>
                </a:solidFill>
                <a:latin typeface="宋体" panose="02010600030101010101" pitchFamily="2" charset="-122"/>
                <a:ea typeface="宋体" panose="02010600030101010101" pitchFamily="2" charset="-122"/>
              </a:rPr>
              <a:t>科技素质</a:t>
            </a:r>
          </a:p>
          <a:p>
            <a:pPr lvl="0">
              <a:buSzTx/>
            </a:pPr>
            <a:r>
              <a:rPr sz="2000" dirty="0">
                <a:solidFill>
                  <a:schemeClr val="tx1"/>
                </a:solidFill>
                <a:latin typeface="+mn-ea"/>
                <a:sym typeface="思源黑体" panose="020B0400000000000000" pitchFamily="34" charset="-122"/>
              </a:rPr>
              <a:t>科技素质是基于教育素质和文化素质,通过学习自然科学知识、工程技术知识和社会科学理论与知识而在心灵上逐渐形成的科技积淀和科学精神。它具有无限广阔的范围和最为丰富的内容,具有最典型的前沿性、知识性、创新性、进步性、民主性、革命性、文明性、现实性和实践性等重要特征。</a:t>
            </a:r>
          </a:p>
          <a:p>
            <a:pPr lvl="0">
              <a:buSzTx/>
            </a:pPr>
            <a:r>
              <a:rPr sz="2000" dirty="0">
                <a:solidFill>
                  <a:schemeClr val="tx1"/>
                </a:solidFill>
                <a:latin typeface="+mn-ea"/>
                <a:sym typeface="思源黑体" panose="020B0400000000000000" pitchFamily="34" charset="-122"/>
              </a:rPr>
              <a:t>从本质上说,它是一个学术、文化、文明及其实践与结果的概念,是推动文明进步的诸精神要素中最大要素之实质所在。它本身就是最精粹、最活跃、最新鲜、最务实、最实用、最核心、最具体的文明之根或文明之源。它也直接提升着其他素质的品位与价值,优化着领导行为的质量与成效,极大地减少了领导过程中的盲目性和愚昧性,直接消除了领导文化中的愚昧内涵和封建迷信,直接形成推动社会民主进步的引导力量和推动力量,直接创造新的文明和先进的文化,直接充实和提高教育的内容和水平,最终极大增强了素质整体的质量和尖端性。</a:t>
            </a:r>
          </a:p>
          <a:p>
            <a:pPr lvl="0">
              <a:buSzTx/>
            </a:pPr>
            <a:r>
              <a:rPr sz="2000" dirty="0">
                <a:solidFill>
                  <a:schemeClr val="tx1"/>
                </a:solidFill>
                <a:latin typeface="+mn-ea"/>
                <a:sym typeface="思源黑体" panose="020B0400000000000000" pitchFamily="34" charset="-122"/>
              </a:rPr>
              <a:t>领导者要着力提高自身的科技素质,具体而言,就是要对科技理论、科技知识、科技视野、科技实践、科技水平、科技思想、科技意识、科学精神等内容进行高质量、有深度的内化,把自然科学、工程技术和社会科学的精髓变成自身的血肉。这对领导者整个素质的优化和完善,对领导者带领所在组织科学行事、推动生产力发展和精神文明建设、从根本上确保领导工作的科学实质和先进性,都具有十分重要的意义。</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6.4.12 </a:t>
            </a:r>
            <a:r>
              <a:rPr lang="zh-CN" altLang="en-US" b="1" dirty="0">
                <a:solidFill>
                  <a:schemeClr val="tx1"/>
                </a:solidFill>
                <a:latin typeface="宋体" panose="02010600030101010101" pitchFamily="2" charset="-122"/>
                <a:ea typeface="宋体" panose="02010600030101010101" pitchFamily="2" charset="-122"/>
              </a:rPr>
              <a:t>经济素质</a:t>
            </a:r>
          </a:p>
          <a:p>
            <a:pPr lvl="0">
              <a:buSzTx/>
            </a:pPr>
            <a:r>
              <a:rPr sz="2000" dirty="0">
                <a:solidFill>
                  <a:schemeClr val="tx1"/>
                </a:solidFill>
                <a:latin typeface="+mn-ea"/>
                <a:sym typeface="思源黑体" panose="020B0400000000000000" pitchFamily="34" charset="-122"/>
              </a:rPr>
              <a:t>经济素质就是基于生活需要而必然投身于经济活动所产生并积累的经验、知识、理论、意识、倾向、心理定式、反应习惯和行为特征等内容的总和。</a:t>
            </a:r>
          </a:p>
          <a:p>
            <a:pPr lvl="0">
              <a:buSzTx/>
            </a:pPr>
            <a:r>
              <a:rPr sz="2000" dirty="0">
                <a:solidFill>
                  <a:schemeClr val="tx1"/>
                </a:solidFill>
                <a:latin typeface="+mn-ea"/>
                <a:sym typeface="思源黑体" panose="020B0400000000000000" pitchFamily="34" charset="-122"/>
              </a:rPr>
              <a:t>它是现实经济生活在心灵上的反映和积累,是与生活素质结伴而生的经济性精神资料,也可以直接理解为能够进行健康经济生活的精神标准和要求。</a:t>
            </a:r>
          </a:p>
          <a:p>
            <a:pPr lvl="0">
              <a:buSzTx/>
            </a:pPr>
            <a:r>
              <a:rPr sz="2000" dirty="0">
                <a:solidFill>
                  <a:schemeClr val="tx1"/>
                </a:solidFill>
                <a:latin typeface="+mn-ea"/>
                <a:sym typeface="思源黑体" panose="020B0400000000000000" pitchFamily="34" charset="-122"/>
              </a:rPr>
              <a:t>实质就是经济生活所赋予的、构成并显示出人的经济角色和经济特性的个体特质,也就是最真实本原的利益化人性。</a:t>
            </a:r>
          </a:p>
          <a:p>
            <a:pPr lvl="0">
              <a:buSzTx/>
            </a:pPr>
            <a:r>
              <a:rPr sz="2000" dirty="0">
                <a:solidFill>
                  <a:schemeClr val="tx1"/>
                </a:solidFill>
                <a:latin typeface="+mn-ea"/>
                <a:sym typeface="思源黑体" panose="020B0400000000000000" pitchFamily="34" charset="-122"/>
              </a:rPr>
              <a:t>领导者要适当改善自身的经济素质,具体而言,就是要极大优化和增强经济生活体验、经济理论与知识、经济观念与思想、国计民生意识、市场意识、商机意识、资源意识、价值意识、可持续发展意识、投入与产出意识、成本与效益意识、财政意识、利益敏感性和倾向性、经济角色的熟悉度与把握水平、经济行为的原则性与娴熟性、现实经济生活的熟知度及信息资料积累、具体经济生活偏好与抉择等方面的内在素养。</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6.4.13 </a:t>
            </a:r>
            <a:r>
              <a:rPr lang="zh-CN" altLang="en-US" b="1" dirty="0">
                <a:solidFill>
                  <a:schemeClr val="tx1"/>
                </a:solidFill>
                <a:latin typeface="宋体" panose="02010600030101010101" pitchFamily="2" charset="-122"/>
                <a:ea typeface="宋体" panose="02010600030101010101" pitchFamily="2" charset="-122"/>
              </a:rPr>
              <a:t>生活素质</a:t>
            </a:r>
          </a:p>
          <a:p>
            <a:pPr lvl="0">
              <a:buSzTx/>
            </a:pPr>
            <a:r>
              <a:rPr sz="2000" dirty="0">
                <a:solidFill>
                  <a:schemeClr val="tx1"/>
                </a:solidFill>
                <a:latin typeface="+mn-ea"/>
                <a:sym typeface="思源黑体" panose="020B0400000000000000" pitchFamily="34" charset="-122"/>
              </a:rPr>
              <a:t>生活素质是做好领导工作的基础素质之一。</a:t>
            </a:r>
          </a:p>
          <a:p>
            <a:pPr lvl="0">
              <a:buSzTx/>
            </a:pPr>
            <a:r>
              <a:rPr sz="2000" dirty="0">
                <a:solidFill>
                  <a:schemeClr val="tx1"/>
                </a:solidFill>
                <a:latin typeface="+mn-ea"/>
                <a:sym typeface="思源黑体" panose="020B0400000000000000" pitchFamily="34" charset="-122"/>
              </a:rPr>
              <a:t>在现实生活中尤其在基层,总是有一些领导者经常邋邋遢遢,生活上不检点,不严谨不认真,言行不文明,办事很拖拉,施政很粗暴,工作环境很杂乱,甚至爱探听隐私、说长论短、趣味低下。</a:t>
            </a:r>
          </a:p>
          <a:p>
            <a:pPr lvl="0">
              <a:buSzTx/>
            </a:pPr>
            <a:r>
              <a:rPr sz="2000" dirty="0">
                <a:solidFill>
                  <a:schemeClr val="tx1"/>
                </a:solidFill>
                <a:latin typeface="+mn-ea"/>
                <a:sym typeface="思源黑体" panose="020B0400000000000000" pitchFamily="34" charset="-122"/>
              </a:rPr>
              <a:t>领导者必须较好地改造和优化自己的生活素质。</a:t>
            </a:r>
          </a:p>
          <a:p>
            <a:pPr lvl="0">
              <a:buSzTx/>
            </a:pPr>
            <a:r>
              <a:rPr sz="2000" dirty="0">
                <a:solidFill>
                  <a:schemeClr val="tx1"/>
                </a:solidFill>
                <a:latin typeface="+mn-ea"/>
                <a:sym typeface="思源黑体" panose="020B0400000000000000" pitchFamily="34" charset="-122"/>
              </a:rPr>
              <a:t>这主要是在生活取向、生活方式、生活规则和生活条件的理解与抉择、生活技能、生活习惯、生活偏好、生活情感、人的知识、人际观念、生活规则内化与信守、生活价值取向、情理、情谊、人性、习惯、趣味、嗜好、格调等方面进行必要的规范和优质化。</a:t>
            </a:r>
          </a:p>
          <a:p>
            <a:pPr lvl="0">
              <a:buSzTx/>
            </a:pPr>
            <a:r>
              <a:rPr sz="2000" dirty="0">
                <a:solidFill>
                  <a:schemeClr val="tx1"/>
                </a:solidFill>
                <a:latin typeface="+mn-ea"/>
                <a:sym typeface="思源黑体" panose="020B0400000000000000" pitchFamily="34" charset="-122"/>
              </a:rPr>
              <a:t>领导者理解和了解群众生活,熟知群众的生活概念,跟群众有实实在在的共同语言,自然就能与群众休戚与共,自然会关心和体贴群众,会从群众的愿望、要求和实际承受能力出发开展领导工作,真真实实地为群众办实事,进而提高领导质量。</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6.4.14 </a:t>
            </a:r>
            <a:r>
              <a:rPr lang="zh-CN" altLang="en-US" b="1" dirty="0">
                <a:solidFill>
                  <a:schemeClr val="tx1"/>
                </a:solidFill>
                <a:latin typeface="宋体" panose="02010600030101010101" pitchFamily="2" charset="-122"/>
                <a:ea typeface="宋体" panose="02010600030101010101" pitchFamily="2" charset="-122"/>
              </a:rPr>
              <a:t>心理素质</a:t>
            </a:r>
          </a:p>
          <a:p>
            <a:pPr lvl="0">
              <a:buSzTx/>
            </a:pPr>
            <a:r>
              <a:rPr sz="2000" dirty="0">
                <a:solidFill>
                  <a:schemeClr val="tx1"/>
                </a:solidFill>
                <a:latin typeface="+mn-ea"/>
                <a:sym typeface="思源黑体" panose="020B0400000000000000" pitchFamily="34" charset="-122"/>
              </a:rPr>
              <a:t>心理是能够反映一切客观存在的人脑机能与神经系统机能之和,是脑和神经等纯生理物质功能的延展与升华,是纯生理功能中最高级、最精华的部分;其实质就是基于大脑和神经系统等纯生理物质的意识机能;简言之就是本来意义上的意识或精神。</a:t>
            </a:r>
          </a:p>
          <a:p>
            <a:pPr lvl="0">
              <a:buSzTx/>
            </a:pPr>
            <a:r>
              <a:rPr sz="2000" dirty="0">
                <a:solidFill>
                  <a:schemeClr val="tx1"/>
                </a:solidFill>
                <a:latin typeface="+mn-ea"/>
                <a:sym typeface="思源黑体" panose="020B0400000000000000" pitchFamily="34" charset="-122"/>
              </a:rPr>
              <a:t>其实,心理素质是领导者自然生命的纯精神性构成材料与造就质量,是集领导者或领导人才于一身的其他所有素质的唯一心理基础和心理依托,为领导者及其领导提供心理平台、心理支持与心理能动性。它同时是包括生理素质在内的所有素质的精神性平台,是在身体素质基础上最大、最重要的基础性素质,是生理素质之后的第二个平台性素质,为其他所有素质和行为提供心理基础、心理载体、心理依托、心理前提、心理条件、心理依据和心理工具。事实上,现实生活中的所有素质都是在这个平台上依心理而生发、展开和发挥效用的。对于领导者和整个领导过程来说,心理素质是素质运动和效用的最基本要素和最基本条件。</a:t>
            </a:r>
          </a:p>
          <a:p>
            <a:pPr lvl="0">
              <a:buSzTx/>
            </a:pPr>
            <a:r>
              <a:rPr sz="2000" dirty="0">
                <a:solidFill>
                  <a:schemeClr val="tx1"/>
                </a:solidFill>
                <a:latin typeface="+mn-ea"/>
                <a:sym typeface="思源黑体" panose="020B0400000000000000" pitchFamily="34" charset="-122"/>
              </a:rPr>
              <a:t>领导者应极大调适和优化自身的心理素质,使之更适应现代社会的特点,特别是全球化时代的特点。具体说来,主要应从感觉、认知、注意、意识、记忆、情绪、感情、兴趣、爱好、动机、欲望、需要、意志、毅力、气质、性格、个性、人格等一系列心理范畴对领导者进行现代领导心理训练,为其他所有领导素质和所有行为提供强效、优质的心理平台或者心理基础。其中,气质风度、情绪稳定性、责任心、自信心、成就动机、自我认知等个性特征是《领导干部选拔任用考试大纲》中规定的考试测评项目。</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6.4.15 </a:t>
            </a:r>
            <a:r>
              <a:rPr lang="zh-CN" altLang="en-US" b="1" dirty="0">
                <a:solidFill>
                  <a:schemeClr val="tx1"/>
                </a:solidFill>
                <a:latin typeface="宋体" panose="02010600030101010101" pitchFamily="2" charset="-122"/>
                <a:ea typeface="宋体" panose="02010600030101010101" pitchFamily="2" charset="-122"/>
              </a:rPr>
              <a:t>身体素质</a:t>
            </a:r>
          </a:p>
          <a:p>
            <a:pPr lvl="0">
              <a:buSzTx/>
            </a:pPr>
            <a:r>
              <a:rPr sz="2000" dirty="0">
                <a:solidFill>
                  <a:schemeClr val="tx1"/>
                </a:solidFill>
                <a:latin typeface="+mn-ea"/>
                <a:sym typeface="思源黑体" panose="020B0400000000000000" pitchFamily="34" charset="-122"/>
              </a:rPr>
              <a:t>身体素质是指人在生理上的构成要素、机能和解剖特征,包括身体内在和外在的成分、质量、结构、性状和特征,即构成人这种高级生命体的所有物质成分、物质机能和健康状况的总和;实质就是以自然性和纯物质性为基本特征,标示着生理效能和限度的个体特质。</a:t>
            </a:r>
          </a:p>
          <a:p>
            <a:pPr lvl="0">
              <a:buSzTx/>
            </a:pPr>
            <a:r>
              <a:rPr sz="2000" dirty="0">
                <a:solidFill>
                  <a:schemeClr val="tx1"/>
                </a:solidFill>
                <a:latin typeface="+mn-ea"/>
                <a:sym typeface="思源黑体" panose="020B0400000000000000" pitchFamily="34" charset="-122"/>
              </a:rPr>
              <a:t>应该说,生理素质是领导者自然生命的纯物质性构成材料,是集领导者或领导人才于一身的其他所有素质的唯一物质基础和生理依托,为领导者及其领导提供生理平台、生命力量与生理支持。很明显,它就是包括心理素质在内的其他所有素质的物质平台,其他所有素质都是在这个平台上生发、展开和发挥效用的。对于领导者和整个领导过程来说,生理素质都是第一重要的最基本要素和最基本条件。</a:t>
            </a:r>
          </a:p>
          <a:p>
            <a:pPr lvl="0">
              <a:buSzTx/>
            </a:pPr>
            <a:r>
              <a:rPr sz="2000" dirty="0">
                <a:solidFill>
                  <a:schemeClr val="tx1"/>
                </a:solidFill>
                <a:latin typeface="+mn-ea"/>
                <a:sym typeface="思源黑体" panose="020B0400000000000000" pitchFamily="34" charset="-122"/>
              </a:rPr>
              <a:t>领导者要切实强化自身的身体素质。随着社会生活和经济发展的不断现代化,领导者的身体素质问题就显得日益突出,因而很有必要大力强化领导者的身体素质。这主要是要强健领导者的体魄,一方面直接提高包括人脑、神经、生物电、激素、体液、气、血、腺体、腑脏、骨骼、经络、肌肉、皮肤等在内的体质的强度、韧性和耐耗度,另一方面间接提高和优化朝气、活力、精力、体力、体能、耐力、免疫力、运动力、机械力、平衡力、传感力、生理适应力等生理机能,进而真正切实有效地提高领导者的身体素质,确保其健康强壮,精力充沛,具有强大的生理适应性和耐耗性,充满旺盛的活力和生命力,为整个领导工作提供良好的素质健康平台。</a:t>
            </a:r>
          </a:p>
          <a:p>
            <a:pPr lvl="0">
              <a:buSzTx/>
            </a:pPr>
            <a:endParaRPr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05</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76835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领导素质运动</a:t>
              </a:r>
            </a:p>
          </p:txBody>
        </p:sp>
      </p:grpSp>
      <p:sp>
        <p:nvSpPr>
          <p:cNvPr id="23" name="矩形 22"/>
          <p:cNvSpPr/>
          <p:nvPr/>
        </p:nvSpPr>
        <p:spPr>
          <a:xfrm>
            <a:off x="6795622" y="1939679"/>
            <a:ext cx="258318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05</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01</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2122805"/>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领导素质的概念与意义</a:t>
              </a:r>
            </a:p>
            <a:p>
              <a:endPar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grpSp>
      <p:sp>
        <p:nvSpPr>
          <p:cNvPr id="23" name="矩形 22"/>
          <p:cNvSpPr/>
          <p:nvPr/>
        </p:nvSpPr>
        <p:spPr>
          <a:xfrm>
            <a:off x="6725332" y="1939679"/>
            <a:ext cx="2723759" cy="92333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01</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6.5.1 </a:t>
            </a:r>
            <a:r>
              <a:rPr lang="zh-CN" altLang="en-US" b="1" dirty="0">
                <a:solidFill>
                  <a:schemeClr val="tx1"/>
                </a:solidFill>
                <a:latin typeface="宋体" panose="02010600030101010101" pitchFamily="2" charset="-122"/>
                <a:ea typeface="宋体" panose="02010600030101010101" pitchFamily="2" charset="-122"/>
              </a:rPr>
              <a:t>领导素质运动的基础和方式</a:t>
            </a:r>
          </a:p>
          <a:p>
            <a:pPr lvl="0">
              <a:buSzTx/>
            </a:pPr>
            <a:r>
              <a:rPr sz="2000" dirty="0">
                <a:solidFill>
                  <a:schemeClr val="tx1"/>
                </a:solidFill>
                <a:latin typeface="+mn-ea"/>
                <a:sym typeface="思源黑体" panose="020B0400000000000000" pitchFamily="34" charset="-122"/>
              </a:rPr>
              <a:t>领导素质运动就是十五大方面的领导素质在一定的领导环境和领导角色标准下不断变化,不断产生一系列新的领导素质、现实领导行为和领导结果的动态过程。它是一种在社会微观层面上最广泛发生的社会角色条件变化发展的运动,是整个社会运动体系中最重要的部分之一。其最大特点是与领导环境因素密切相关,更与领导人才的能量品位、价值作用及变化发展息息相关,与领导力的强弱消长直接相关,对制胜挑战和竞争、创造更高度发达的文明影响深远。</a:t>
            </a:r>
          </a:p>
          <a:p>
            <a:pPr lvl="0">
              <a:buSzTx/>
            </a:pPr>
            <a:r>
              <a:rPr sz="2000" dirty="0">
                <a:solidFill>
                  <a:schemeClr val="tx1"/>
                </a:solidFill>
                <a:latin typeface="+mn-ea"/>
                <a:sym typeface="思源黑体" panose="020B0400000000000000" pitchFamily="34" charset="-122"/>
              </a:rPr>
              <a:t>身体素质在人的繁衍和演进过程中自然形成。这为其他更高级的领导素质形成提供了基础。其他领导素质在此基础上受环境影响和信息刺激而逐步形成,如此形成的领导素质具有显著的差异性和特殊性。这是自然的领导素质运动。人、生活和社会则经常有意识地设计和安排新领导素质的形成,如此形成的领导素质具有显著的共同性和一般性。这是人为的领导素质运动。显然,领导素质的形成和组合有两种基本方式:一种是从个性出发的自然方式,另一种是从共性出发的人为方式。这也就是领导素质运动的两种基本方式。这两种方式下的领导素质运动都是领导素质积淀、累加和化合的过程,对领导素质整体的性质、能量和品位发生直接影响的过程,实际是一种系统、有机、连续不断的领导素质生命过程,包括领导素质的形成、组合和变化发展等环节。在现实领导素质运动过程中,具体运动形式既是分立自在的,又是连贯一体的。</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6.5.2 </a:t>
            </a:r>
            <a:r>
              <a:rPr lang="zh-CN" altLang="en-US" b="1" dirty="0">
                <a:solidFill>
                  <a:schemeClr val="tx1"/>
                </a:solidFill>
                <a:latin typeface="宋体" panose="02010600030101010101" pitchFamily="2" charset="-122"/>
                <a:ea typeface="宋体" panose="02010600030101010101" pitchFamily="2" charset="-122"/>
              </a:rPr>
              <a:t>领导素质运动的方向与类型</a:t>
            </a:r>
          </a:p>
          <a:p>
            <a:pPr lvl="0">
              <a:buSzTx/>
            </a:pPr>
            <a:r>
              <a:rPr sz="2000" dirty="0">
                <a:solidFill>
                  <a:schemeClr val="tx1"/>
                </a:solidFill>
                <a:latin typeface="+mn-ea"/>
                <a:sym typeface="思源黑体" panose="020B0400000000000000" pitchFamily="34" charset="-122"/>
              </a:rPr>
              <a:t>领导素质总是紧随着时间推移和环境变化而不断发生变化,或者是朝优化强化方向运动,可称为朝阳运动;或者是朝老化和僵化的方向运动,可称为垂暮运动。它们其实都是人的生命过程。领导素质形成、组合及变化发展的规律尽在这两种运动之中。</a:t>
            </a:r>
          </a:p>
          <a:p>
            <a:pPr lvl="0">
              <a:buSzTx/>
            </a:pPr>
            <a:r>
              <a:rPr sz="2000" dirty="0">
                <a:solidFill>
                  <a:schemeClr val="tx1"/>
                </a:solidFill>
                <a:latin typeface="+mn-ea"/>
                <a:sym typeface="思源黑体" panose="020B0400000000000000" pitchFamily="34" charset="-122"/>
              </a:rPr>
              <a:t>朝阳运动是一种积极进行新陈代谢、不断吐故纳新的过程,也是不断优化强化生命、创造更大生命价值的过程。这样的领导素质运动反映生命具有旺盛活力。</a:t>
            </a:r>
          </a:p>
          <a:p>
            <a:pPr lvl="0">
              <a:buSzTx/>
            </a:pPr>
            <a:r>
              <a:rPr sz="2000" dirty="0">
                <a:solidFill>
                  <a:schemeClr val="tx1"/>
                </a:solidFill>
                <a:latin typeface="+mn-ea"/>
                <a:sym typeface="思源黑体" panose="020B0400000000000000" pitchFamily="34" charset="-122"/>
              </a:rPr>
              <a:t>垂暮运动是指领导素质在走下坡路,纳新少而守旧多,僵化停滞,老化落后,不断趋向没落和衰败。这其实是生命走向尽头的运动,意味着活力和生命行将结束。垂暮运动有两种基本情况:</a:t>
            </a:r>
            <a:r>
              <a:rPr sz="2000" b="1" dirty="0">
                <a:solidFill>
                  <a:schemeClr val="tx1"/>
                </a:solidFill>
                <a:latin typeface="+mn-ea"/>
                <a:sym typeface="思源黑体" panose="020B0400000000000000" pitchFamily="34" charset="-122"/>
              </a:rPr>
              <a:t>一是全面发生,即所有领导素质走向枯萎衰竭。</a:t>
            </a:r>
            <a:r>
              <a:rPr sz="2000" dirty="0">
                <a:solidFill>
                  <a:schemeClr val="tx1"/>
                </a:solidFill>
                <a:latin typeface="+mn-ea"/>
                <a:sym typeface="思源黑体" panose="020B0400000000000000" pitchFamily="34" charset="-122"/>
              </a:rPr>
              <a:t>身体变成即将燃尽的油灯,而其他领导素质也日渐失去活力和能动性,其常见的典型就是现实生活中随处可见的对自身消极倾向无意识者、回避者和死不改悔者等情况。</a:t>
            </a:r>
            <a:r>
              <a:rPr sz="2000" b="1" dirty="0">
                <a:solidFill>
                  <a:schemeClr val="tx1"/>
                </a:solidFill>
                <a:latin typeface="+mn-ea"/>
                <a:sym typeface="思源黑体" panose="020B0400000000000000" pitchFamily="34" charset="-122"/>
              </a:rPr>
              <a:t>二是局部发生。</a:t>
            </a:r>
            <a:r>
              <a:rPr sz="2000" dirty="0">
                <a:solidFill>
                  <a:schemeClr val="tx1"/>
                </a:solidFill>
                <a:latin typeface="+mn-ea"/>
                <a:sym typeface="思源黑体" panose="020B0400000000000000" pitchFamily="34" charset="-122"/>
              </a:rPr>
              <a:t>这是指在无法抗拒的自然规律的作用下身体素质不可阻挡地如此运动,而其他领导素质却依然进行着朝阳运动。这时,该运动虽然能最终耗尽人的物质性生命及其所含能量与价值,但是却不能消弭其他领导素质尤其是道德素质、思想素质和智慧素质等精神性生命及其所含的能量与价值。</a:t>
            </a:r>
          </a:p>
          <a:p>
            <a:pPr lvl="0">
              <a:buSzTx/>
            </a:pPr>
            <a:r>
              <a:rPr sz="2000" dirty="0">
                <a:solidFill>
                  <a:schemeClr val="tx1"/>
                </a:solidFill>
                <a:latin typeface="+mn-ea"/>
                <a:sym typeface="思源黑体" panose="020B0400000000000000" pitchFamily="34" charset="-122"/>
              </a:rPr>
              <a:t>领导素质运动就是十五种基本领导素质形成和组合的过程,也是以某种领导素质丧失和某种领导素质形成、某种领导素质脱落和某种领导素质组合为运动内容的一种必然状态、一种变化发展过程,实际上是经常变化地塑造不同人的过程。</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6.5.3 </a:t>
            </a:r>
            <a:r>
              <a:rPr lang="zh-CN" altLang="en-US" b="1" dirty="0">
                <a:solidFill>
                  <a:schemeClr val="tx1"/>
                </a:solidFill>
                <a:latin typeface="宋体" panose="02010600030101010101" pitchFamily="2" charset="-122"/>
                <a:ea typeface="宋体" panose="02010600030101010101" pitchFamily="2" charset="-122"/>
              </a:rPr>
              <a:t>领导素质运动的结果</a:t>
            </a:r>
          </a:p>
          <a:p>
            <a:pPr lvl="0">
              <a:buSzTx/>
            </a:pPr>
            <a:r>
              <a:rPr sz="2000" dirty="0">
                <a:solidFill>
                  <a:schemeClr val="tx1"/>
                </a:solidFill>
                <a:latin typeface="+mn-ea"/>
                <a:sym typeface="思源黑体" panose="020B0400000000000000" pitchFamily="34" charset="-122"/>
              </a:rPr>
              <a:t>领导素质总是在不断地运动,在不断排除或改变不适合的旧领导素质的同时,总是在不断地生产和造就不同发达程度、不同具体内容和不同性质色彩的领导素质。</a:t>
            </a:r>
          </a:p>
          <a:p>
            <a:pPr lvl="0">
              <a:buSzTx/>
            </a:pPr>
            <a:r>
              <a:rPr sz="2000" dirty="0">
                <a:solidFill>
                  <a:schemeClr val="tx1"/>
                </a:solidFill>
                <a:latin typeface="+mn-ea"/>
                <a:sym typeface="思源黑体" panose="020B0400000000000000" pitchFamily="34" charset="-122"/>
              </a:rPr>
              <a:t>领导素质运动产生的结果既有中间结果,又有最终结果。中间结果主要指领导素质运动过程中产生的具体结果,包括吸纳新的领导素质内容,形成新的领导素质,发生新的领导素质组合,进而调整领导素质结构,改变领导素质性状,调整领导素质能量和领导素质品位,影响领导素质效用和领导素质整体质量等。其中,既有好的结果,又有坏的结果。</a:t>
            </a:r>
          </a:p>
          <a:p>
            <a:pPr lvl="0">
              <a:buSzTx/>
            </a:pPr>
            <a:r>
              <a:rPr sz="2000" dirty="0">
                <a:solidFill>
                  <a:schemeClr val="tx1"/>
                </a:solidFill>
                <a:latin typeface="+mn-ea"/>
                <a:sym typeface="思源黑体" panose="020B0400000000000000" pitchFamily="34" charset="-122"/>
              </a:rPr>
              <a:t>这些结果都对现实生活产生不同程度的影响。</a:t>
            </a:r>
          </a:p>
          <a:p>
            <a:pPr lvl="0">
              <a:buSzTx/>
            </a:pPr>
            <a:r>
              <a:rPr sz="2000" dirty="0">
                <a:solidFill>
                  <a:schemeClr val="tx1"/>
                </a:solidFill>
                <a:latin typeface="+mn-ea"/>
                <a:sym typeface="思源黑体" panose="020B0400000000000000" pitchFamily="34" charset="-122"/>
              </a:rPr>
              <a:t>领导素质运动是一种动及命运的实质性运动。它会产生现实结果,是会直接影响现实命运的最重要的社会运动之一。领导素质运动的方向、质量都事关重大,所以,不能使之在现实生活中遭到任何忽视。另外,由于它是可以被掌握、被控制的,所以就必须有意识地主导这个运动,使之按照文明进步的总方向总要求、按照领导之本的意志和愿望展开并进行下去。只有这样,才能确保领导素质运动的正确性和高质量,确保领导素质运动结果的理想性和满意度,才能极大增强领导力、核心竞争力和整体实力。</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06</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76835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领导群体结构</a:t>
              </a:r>
            </a:p>
          </p:txBody>
        </p:sp>
      </p:grpSp>
      <p:sp>
        <p:nvSpPr>
          <p:cNvPr id="23" name="矩形 22"/>
          <p:cNvSpPr/>
          <p:nvPr/>
        </p:nvSpPr>
        <p:spPr>
          <a:xfrm>
            <a:off x="6795622" y="1939679"/>
            <a:ext cx="258318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06</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6.6.1 </a:t>
            </a:r>
            <a:r>
              <a:rPr lang="zh-CN" altLang="en-US" b="1" dirty="0">
                <a:solidFill>
                  <a:schemeClr val="tx1"/>
                </a:solidFill>
                <a:latin typeface="宋体" panose="02010600030101010101" pitchFamily="2" charset="-122"/>
                <a:ea typeface="宋体" panose="02010600030101010101" pitchFamily="2" charset="-122"/>
              </a:rPr>
              <a:t>领导群体结构</a:t>
            </a:r>
          </a:p>
          <a:p>
            <a:pPr lvl="0">
              <a:buSzTx/>
            </a:pPr>
            <a:r>
              <a:rPr sz="2000" dirty="0">
                <a:solidFill>
                  <a:schemeClr val="tx1"/>
                </a:solidFill>
                <a:latin typeface="+mn-ea"/>
                <a:sym typeface="思源黑体" panose="020B0400000000000000" pitchFamily="34" charset="-122"/>
              </a:rPr>
              <a:t>按照系统论的观点,结构是指系统的构成内容及其形式。一定的结构是保持事物整体性以及具有整体功能的重要因素,结构是否合理,对事物整体功能的发挥有着重要的影响。</a:t>
            </a:r>
          </a:p>
          <a:p>
            <a:pPr lvl="0">
              <a:buSzTx/>
            </a:pPr>
            <a:r>
              <a:rPr sz="2000" dirty="0">
                <a:solidFill>
                  <a:schemeClr val="tx1"/>
                </a:solidFill>
                <a:latin typeface="+mn-ea"/>
                <a:sym typeface="思源黑体" panose="020B0400000000000000" pitchFamily="34" charset="-122"/>
              </a:rPr>
              <a:t>领导群体结构是指为了发挥领导群体的整体功能、由各种不同状况的领导者有机组合起来的构成形式与状态。</a:t>
            </a:r>
          </a:p>
          <a:p>
            <a:pPr lvl="0">
              <a:buSzTx/>
            </a:pPr>
            <a:r>
              <a:rPr sz="2000" dirty="0">
                <a:solidFill>
                  <a:schemeClr val="tx1"/>
                </a:solidFill>
                <a:latin typeface="+mn-ea"/>
                <a:sym typeface="思源黑体" panose="020B0400000000000000" pitchFamily="34" charset="-122"/>
              </a:rPr>
              <a:t>领导群体结构则主要是指领导班子的结构。一个领导班子的结构应该在内在关系上是互补的和全面的,在外在效能上则是胜任领导职能的。</a:t>
            </a:r>
          </a:p>
          <a:p>
            <a:pPr lvl="0">
              <a:buSzTx/>
            </a:pPr>
            <a:r>
              <a:rPr sz="2000" dirty="0">
                <a:solidFill>
                  <a:schemeClr val="tx1"/>
                </a:solidFill>
                <a:latin typeface="+mn-ea"/>
                <a:sym typeface="思源黑体" panose="020B0400000000000000" pitchFamily="34" charset="-122"/>
              </a:rPr>
              <a:t>作为一般性的领导群体结构,领导班子的结构包括年龄结构、知识结构、智能结构、性格气质结构等多个部分,主要是领导者的素质组合,具体如下:</a:t>
            </a:r>
          </a:p>
          <a:p>
            <a:pPr lvl="0">
              <a:buSzTx/>
            </a:pPr>
            <a:r>
              <a:rPr sz="2000" b="1" dirty="0">
                <a:solidFill>
                  <a:schemeClr val="tx1"/>
                </a:solidFill>
                <a:latin typeface="+mn-ea"/>
                <a:sym typeface="思源黑体" panose="020B0400000000000000" pitchFamily="34" charset="-122"/>
              </a:rPr>
              <a:t>(1)年龄结构。</a:t>
            </a:r>
            <a:r>
              <a:rPr sz="2000" dirty="0">
                <a:solidFill>
                  <a:schemeClr val="tx1"/>
                </a:solidFill>
                <a:latin typeface="+mn-ea"/>
                <a:sym typeface="思源黑体" panose="020B0400000000000000" pitchFamily="34" charset="-122"/>
              </a:rPr>
              <a:t>年龄结构是不同年龄的领导者之间的组合搭配状态。</a:t>
            </a:r>
          </a:p>
          <a:p>
            <a:pPr lvl="0">
              <a:buSzTx/>
            </a:pPr>
            <a:r>
              <a:rPr sz="2000" b="1" dirty="0">
                <a:solidFill>
                  <a:schemeClr val="tx1"/>
                </a:solidFill>
                <a:latin typeface="+mn-ea"/>
                <a:sym typeface="思源黑体" panose="020B0400000000000000" pitchFamily="34" charset="-122"/>
              </a:rPr>
              <a:t>(2)知识结构。</a:t>
            </a:r>
            <a:r>
              <a:rPr sz="2000" dirty="0">
                <a:solidFill>
                  <a:schemeClr val="tx1"/>
                </a:solidFill>
                <a:latin typeface="+mn-ea"/>
                <a:sym typeface="思源黑体" panose="020B0400000000000000" pitchFamily="34" charset="-122"/>
              </a:rPr>
              <a:t>领导群体知识结构是指拥有不同知识积累和背景的领导成员之间的搭配组合状态。</a:t>
            </a:r>
          </a:p>
          <a:p>
            <a:pPr lvl="0">
              <a:buSzTx/>
            </a:pPr>
            <a:r>
              <a:rPr sz="2000" b="1" dirty="0">
                <a:solidFill>
                  <a:schemeClr val="tx1"/>
                </a:solidFill>
                <a:latin typeface="+mn-ea"/>
                <a:sym typeface="思源黑体" panose="020B0400000000000000" pitchFamily="34" charset="-122"/>
              </a:rPr>
              <a:t>(3)智能结构。</a:t>
            </a:r>
            <a:r>
              <a:rPr sz="2000" dirty="0">
                <a:solidFill>
                  <a:schemeClr val="tx1"/>
                </a:solidFill>
                <a:latin typeface="+mn-ea"/>
                <a:sym typeface="思源黑体" panose="020B0400000000000000" pitchFamily="34" charset="-122"/>
              </a:rPr>
              <a:t>领导群体智能结构就是指拥有各种不同类型智能成员之间的组合状态。智能是人运用知识的能力。</a:t>
            </a:r>
          </a:p>
          <a:p>
            <a:pPr lvl="0">
              <a:buSzTx/>
            </a:pPr>
            <a:r>
              <a:rPr sz="2000" b="1" dirty="0">
                <a:solidFill>
                  <a:schemeClr val="tx1"/>
                </a:solidFill>
                <a:latin typeface="+mn-ea"/>
                <a:sym typeface="思源黑体" panose="020B0400000000000000" pitchFamily="34" charset="-122"/>
              </a:rPr>
              <a:t>(4)性格气质结构。</a:t>
            </a:r>
            <a:r>
              <a:rPr sz="2000" dirty="0">
                <a:solidFill>
                  <a:schemeClr val="tx1"/>
                </a:solidFill>
                <a:latin typeface="+mn-ea"/>
                <a:sym typeface="思源黑体" panose="020B0400000000000000" pitchFamily="34" charset="-122"/>
              </a:rPr>
              <a:t>“人上一百,形形色色。”不同的人,因其遗传因素和所处的社会环境各异,性格气质往往千差万别。</a:t>
            </a:r>
          </a:p>
          <a:p>
            <a:pPr lvl="0">
              <a:buSzTx/>
            </a:pPr>
            <a:endParaRPr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6.6.2 </a:t>
            </a:r>
            <a:r>
              <a:rPr lang="zh-CN" altLang="en-US" b="1" dirty="0">
                <a:solidFill>
                  <a:schemeClr val="tx1"/>
                </a:solidFill>
                <a:latin typeface="宋体" panose="02010600030101010101" pitchFamily="2" charset="-122"/>
                <a:ea typeface="宋体" panose="02010600030101010101" pitchFamily="2" charset="-122"/>
              </a:rPr>
              <a:t>领导群体结构的科学化</a:t>
            </a:r>
          </a:p>
          <a:p>
            <a:pPr lvl="0">
              <a:buSzTx/>
            </a:pPr>
            <a:r>
              <a:rPr sz="2000" b="1" dirty="0">
                <a:solidFill>
                  <a:schemeClr val="tx1"/>
                </a:solidFill>
                <a:latin typeface="+mn-ea"/>
                <a:sym typeface="思源黑体" panose="020B0400000000000000" pitchFamily="34" charset="-122"/>
              </a:rPr>
              <a:t>1.领导群体结构科学化的标准</a:t>
            </a:r>
          </a:p>
          <a:p>
            <a:pPr lvl="0">
              <a:buSzTx/>
            </a:pPr>
            <a:r>
              <a:rPr sz="2000" dirty="0">
                <a:solidFill>
                  <a:schemeClr val="tx1"/>
                </a:solidFill>
                <a:latin typeface="+mn-ea"/>
                <a:sym typeface="思源黑体" panose="020B0400000000000000" pitchFamily="34" charset="-122"/>
              </a:rPr>
              <a:t>(1)整体性标准。领导活动进行的好坏,主要依赖领导群体是否发挥融化功能。</a:t>
            </a:r>
          </a:p>
          <a:p>
            <a:pPr lvl="0">
              <a:buSzTx/>
            </a:pPr>
            <a:r>
              <a:rPr sz="2000" dirty="0">
                <a:solidFill>
                  <a:schemeClr val="tx1"/>
                </a:solidFill>
                <a:latin typeface="+mn-ea"/>
                <a:sym typeface="思源黑体" panose="020B0400000000000000" pitchFamily="34" charset="-122"/>
              </a:rPr>
              <a:t>(2)适应性标准。任何组织或团体的领导活动都是动态的。</a:t>
            </a:r>
          </a:p>
          <a:p>
            <a:pPr lvl="0">
              <a:buSzTx/>
            </a:pPr>
            <a:r>
              <a:rPr sz="2000" dirty="0">
                <a:solidFill>
                  <a:schemeClr val="tx1"/>
                </a:solidFill>
                <a:latin typeface="+mn-ea"/>
                <a:sym typeface="思源黑体" panose="020B0400000000000000" pitchFamily="34" charset="-122"/>
              </a:rPr>
              <a:t>(3)互补性标准。在领导群体中,每个成员之间一定要责权相符,尽可能保持职务与责任、责任与权利的对等关系。</a:t>
            </a:r>
          </a:p>
          <a:p>
            <a:pPr lvl="0">
              <a:buSzTx/>
            </a:pPr>
            <a:r>
              <a:rPr sz="2000" dirty="0">
                <a:solidFill>
                  <a:schemeClr val="tx1"/>
                </a:solidFill>
                <a:latin typeface="+mn-ea"/>
                <a:sym typeface="思源黑体" panose="020B0400000000000000" pitchFamily="34" charset="-122"/>
              </a:rPr>
              <a:t>(4)高效性标准。领导群体结构的高效性是整体性、适应性、相符性这几方面的有机结合而产生的综合效应。</a:t>
            </a:r>
          </a:p>
          <a:p>
            <a:pPr lvl="0">
              <a:buSzTx/>
            </a:pPr>
            <a:r>
              <a:rPr sz="2000" b="1" dirty="0">
                <a:solidFill>
                  <a:schemeClr val="tx1"/>
                </a:solidFill>
                <a:latin typeface="+mn-ea"/>
                <a:sym typeface="思源黑体" panose="020B0400000000000000" pitchFamily="34" charset="-122"/>
              </a:rPr>
              <a:t>2.领导群体结构科学化的途径</a:t>
            </a:r>
          </a:p>
          <a:p>
            <a:pPr lvl="0">
              <a:buSzTx/>
            </a:pPr>
            <a:r>
              <a:rPr sz="2000" dirty="0">
                <a:solidFill>
                  <a:schemeClr val="tx1"/>
                </a:solidFill>
                <a:latin typeface="+mn-ea"/>
                <a:sym typeface="思源黑体" panose="020B0400000000000000" pitchFamily="34" charset="-122"/>
              </a:rPr>
              <a:t>实现领导群体结构的科学化,需要创造和具备各种条件,但最主要有以下四个方面:</a:t>
            </a:r>
          </a:p>
          <a:p>
            <a:pPr lvl="0">
              <a:buSzTx/>
            </a:pPr>
            <a:r>
              <a:rPr sz="2000" dirty="0">
                <a:solidFill>
                  <a:schemeClr val="tx1"/>
                </a:solidFill>
                <a:latin typeface="+mn-ea"/>
                <a:sym typeface="思源黑体" panose="020B0400000000000000" pitchFamily="34" charset="-122"/>
              </a:rPr>
              <a:t>(1)要以正确的系统观和发展观,着眼于整体和全局选配领导人才。</a:t>
            </a:r>
          </a:p>
          <a:p>
            <a:pPr lvl="0">
              <a:buSzTx/>
            </a:pPr>
            <a:r>
              <a:rPr sz="2000" dirty="0">
                <a:solidFill>
                  <a:schemeClr val="tx1"/>
                </a:solidFill>
                <a:latin typeface="+mn-ea"/>
                <a:sym typeface="思源黑体" panose="020B0400000000000000" pitchFamily="34" charset="-122"/>
              </a:rPr>
              <a:t>(2)努力开发领导人才资源,加强后备领导队伍的建设。</a:t>
            </a:r>
          </a:p>
          <a:p>
            <a:pPr lvl="0">
              <a:buSzTx/>
            </a:pPr>
            <a:r>
              <a:rPr sz="2000" dirty="0">
                <a:solidFill>
                  <a:schemeClr val="tx1"/>
                </a:solidFill>
                <a:latin typeface="+mn-ea"/>
                <a:sym typeface="思源黑体" panose="020B0400000000000000" pitchFamily="34" charset="-122"/>
              </a:rPr>
              <a:t>(3)大力开展领导者的“继续教育”工作,这是实现换知识、换责任、换专业的重要手段。</a:t>
            </a:r>
          </a:p>
          <a:p>
            <a:pPr lvl="0">
              <a:buSzTx/>
            </a:pPr>
            <a:r>
              <a:rPr sz="2000" dirty="0">
                <a:solidFill>
                  <a:schemeClr val="tx1"/>
                </a:solidFill>
                <a:latin typeface="+mn-ea"/>
                <a:sym typeface="思源黑体" panose="020B0400000000000000" pitchFamily="34" charset="-122"/>
              </a:rPr>
              <a:t>(4)大力加强领导群体自身建设,这是提高领导群体“自优”能力的关键措施。</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Rectangle 55"/>
          <p:cNvSpPr/>
          <p:nvPr/>
        </p:nvSpPr>
        <p:spPr>
          <a:xfrm>
            <a:off x="1146810" y="2351405"/>
            <a:ext cx="9613265" cy="3230245"/>
          </a:xfrm>
          <a:prstGeom prst="rect">
            <a:avLst/>
          </a:prstGeom>
          <a:solidFill>
            <a:schemeClr val="bg1"/>
          </a:solidFill>
          <a:ln>
            <a:noFill/>
          </a:ln>
          <a:effectLst>
            <a:outerShdw blurRad="7620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endParaRPr>
          </a:p>
        </p:txBody>
      </p:sp>
      <p:sp>
        <p:nvSpPr>
          <p:cNvPr id="4" name="TextBox 38"/>
          <p:cNvSpPr txBox="1"/>
          <p:nvPr/>
        </p:nvSpPr>
        <p:spPr>
          <a:xfrm>
            <a:off x="1193165" y="2556510"/>
            <a:ext cx="9567545" cy="2861310"/>
          </a:xfrm>
          <a:prstGeom prst="rect">
            <a:avLst/>
          </a:prstGeom>
          <a:noFill/>
        </p:spPr>
        <p:txBody>
          <a:bodyPr wrap="square" rtlCol="0">
            <a:spAutoFit/>
          </a:bodyPr>
          <a:lstStyle/>
          <a:p>
            <a:pPr marL="274320" lvl="0" indent="-274320">
              <a:spcBef>
                <a:spcPct val="20000"/>
              </a:spcBef>
              <a:buClr>
                <a:schemeClr val="accent1"/>
              </a:buClr>
              <a:buFont typeface="Symbol" panose="05050102010706020507" pitchFamily="18" charset="2"/>
              <a:buChar char=""/>
            </a:pPr>
            <a:r>
              <a:rPr sz="2000" b="1" dirty="0">
                <a:latin typeface="+mn-ea"/>
              </a:rPr>
              <a:t>领导素质是构成领导者的基本材料,是产生各种各样的领导行为、领导结果和领导现象的内在根源。它从根本上决定会有什么样的领导和领导结果。领导成功从根本上看是因为领导素质优良,领导失败根源在于领导素质低下或者恶劣。领导素质不济,哪怕外在条件再好,也绝不能取得领导成功。它比领导制度更重要,因为不良的素质会使最完善的制度受到歪曲或得不到执行,而制度建设的质量本身也受领导素质的制约和限制。它的运动决定着领导力的消长和领导人才的变化,也会极大影响到领导的效能。领导群体结构是指不同领导者之间个体优势的组合,实则主要是领导素质之间的组合;注意长短差异的互补是领导素质组合的要则,也是构建健全、优良的领导班子的要则。</a:t>
            </a:r>
          </a:p>
        </p:txBody>
      </p:sp>
      <p:sp>
        <p:nvSpPr>
          <p:cNvPr id="8" name="Freeform 5"/>
          <p:cNvSpPr/>
          <p:nvPr/>
        </p:nvSpPr>
        <p:spPr bwMode="auto">
          <a:xfrm rot="21249602" flipH="1" flipV="1">
            <a:off x="9857300" y="4944745"/>
            <a:ext cx="871890" cy="663264"/>
          </a:xfrm>
          <a:custGeom>
            <a:avLst/>
            <a:gdLst>
              <a:gd name="connsiteX0" fmla="*/ 558905 w 2885755"/>
              <a:gd name="connsiteY0" fmla="*/ 1805 h 2099330"/>
              <a:gd name="connsiteX1" fmla="*/ 2885755 w 2885755"/>
              <a:gd name="connsiteY1" fmla="*/ 239797 h 2099330"/>
              <a:gd name="connsiteX2" fmla="*/ 2829506 w 2885755"/>
              <a:gd name="connsiteY2" fmla="*/ 278955 h 2099330"/>
              <a:gd name="connsiteX3" fmla="*/ 2467520 w 2885755"/>
              <a:gd name="connsiteY3" fmla="*/ 434897 h 2099330"/>
              <a:gd name="connsiteX4" fmla="*/ 2248349 w 2885755"/>
              <a:gd name="connsiteY4" fmla="*/ 477604 h 2099330"/>
              <a:gd name="connsiteX5" fmla="*/ 1332987 w 2885755"/>
              <a:gd name="connsiteY5" fmla="*/ 1139566 h 2099330"/>
              <a:gd name="connsiteX6" fmla="*/ 937620 w 2885755"/>
              <a:gd name="connsiteY6" fmla="*/ 1690488 h 2099330"/>
              <a:gd name="connsiteX7" fmla="*/ 123434 w 2885755"/>
              <a:gd name="connsiteY7" fmla="*/ 2083711 h 2099330"/>
              <a:gd name="connsiteX8" fmla="*/ 0 w 2885755"/>
              <a:gd name="connsiteY8" fmla="*/ 2099330 h 2099330"/>
              <a:gd name="connsiteX9" fmla="*/ 183245 w 2885755"/>
              <a:gd name="connsiteY9" fmla="*/ 307750 h 2099330"/>
              <a:gd name="connsiteX10" fmla="*/ 558905 w 2885755"/>
              <a:gd name="connsiteY10" fmla="*/ 1805 h 2099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5755" h="2099330">
                <a:moveTo>
                  <a:pt x="558905" y="1805"/>
                </a:moveTo>
                <a:lnTo>
                  <a:pt x="2885755" y="239797"/>
                </a:lnTo>
                <a:lnTo>
                  <a:pt x="2829506" y="278955"/>
                </a:lnTo>
                <a:cubicBezTo>
                  <a:pt x="2720231" y="347264"/>
                  <a:pt x="2598861" y="400464"/>
                  <a:pt x="2467520" y="434897"/>
                </a:cubicBezTo>
                <a:cubicBezTo>
                  <a:pt x="2394463" y="456250"/>
                  <a:pt x="2321406" y="469063"/>
                  <a:pt x="2248349" y="477604"/>
                </a:cubicBezTo>
                <a:cubicBezTo>
                  <a:pt x="1844387" y="511770"/>
                  <a:pt x="1496291" y="772284"/>
                  <a:pt x="1332987" y="1139566"/>
                </a:cubicBezTo>
                <a:cubicBezTo>
                  <a:pt x="1247038" y="1340289"/>
                  <a:pt x="1113817" y="1528201"/>
                  <a:pt x="937620" y="1690488"/>
                </a:cubicBezTo>
                <a:cubicBezTo>
                  <a:pt x="702333" y="1901889"/>
                  <a:pt x="418700" y="2032813"/>
                  <a:pt x="123434" y="2083711"/>
                </a:cubicBezTo>
                <a:lnTo>
                  <a:pt x="0" y="2099330"/>
                </a:lnTo>
                <a:lnTo>
                  <a:pt x="183245" y="307750"/>
                </a:lnTo>
                <a:cubicBezTo>
                  <a:pt x="202496" y="119530"/>
                  <a:pt x="370685" y="-17447"/>
                  <a:pt x="558905" y="1805"/>
                </a:cubicBezTo>
                <a:close/>
              </a:path>
            </a:pathLst>
          </a:custGeom>
          <a:solidFill>
            <a:srgbClr val="FFD135"/>
          </a:solidFill>
          <a:ln w="12700" cap="flat" cmpd="sng" algn="ctr">
            <a:noFill/>
            <a:prstDash val="solid"/>
            <a:miter lim="800000"/>
          </a:ln>
          <a:effectLst/>
        </p:spPr>
        <p:txBody>
          <a:bodyPr rtlCol="0" anchor="ctr"/>
          <a:lstStyle/>
          <a:p>
            <a:pPr algn="ctr"/>
            <a:endParaRPr lang="en-ID"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0" name="矩形 9"/>
          <p:cNvSpPr/>
          <p:nvPr/>
        </p:nvSpPr>
        <p:spPr>
          <a:xfrm>
            <a:off x="1192927" y="1470317"/>
            <a:ext cx="3165180" cy="503236"/>
          </a:xfrm>
          <a:prstGeom prst="rect">
            <a:avLst/>
          </a:prstGeom>
          <a:solidFill>
            <a:srgbClr val="38C0CA"/>
          </a:solidFill>
          <a:ln w="12700" cap="flat" cmpd="sng" algn="ctr">
            <a:noFill/>
            <a:prstDash val="solid"/>
            <a:miter lim="800000"/>
          </a:ln>
          <a:effectLst/>
        </p:spPr>
        <p:txBody>
          <a:bodyPr rtlCol="0" anchor="ctr"/>
          <a:lstStyle/>
          <a:p>
            <a:pPr algn="ctr"/>
            <a:endParaRPr lang="zh-CN" altLang="en-US"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1" name="文本框 10"/>
          <p:cNvSpPr txBox="1"/>
          <p:nvPr/>
        </p:nvSpPr>
        <p:spPr>
          <a:xfrm>
            <a:off x="1467015" y="1511888"/>
            <a:ext cx="3040062" cy="460375"/>
          </a:xfrm>
          <a:prstGeom prst="rect">
            <a:avLst/>
          </a:prstGeom>
          <a:noFill/>
        </p:spPr>
        <p:txBody>
          <a:bodyPr wrap="square" rtlCol="0">
            <a:spAutoFit/>
          </a:bodyPr>
          <a:lstStyle/>
          <a:p>
            <a:r>
              <a:rPr lang="zh-CN" altLang="en-US" sz="2400" dirty="0">
                <a:solidFill>
                  <a:schemeClr val="bg1"/>
                </a:solidFill>
                <a:latin typeface="思源黑体 CN Heavy" panose="020B0A00000000000000" pitchFamily="34" charset="-122"/>
                <a:ea typeface="思源黑体 CN Heavy" panose="020B0A00000000000000" pitchFamily="34" charset="-122"/>
              </a:rPr>
              <a:t>本章小结</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animBg="1"/>
      <p:bldP spid="11" grpId="0"/>
    </p:bld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Rectangle 55"/>
          <p:cNvSpPr/>
          <p:nvPr/>
        </p:nvSpPr>
        <p:spPr>
          <a:xfrm>
            <a:off x="1146810" y="2351405"/>
            <a:ext cx="9613265" cy="2303145"/>
          </a:xfrm>
          <a:prstGeom prst="rect">
            <a:avLst/>
          </a:prstGeom>
          <a:solidFill>
            <a:schemeClr val="bg1"/>
          </a:solidFill>
          <a:ln>
            <a:noFill/>
          </a:ln>
          <a:effectLst>
            <a:outerShdw blurRad="7620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endParaRPr>
          </a:p>
        </p:txBody>
      </p:sp>
      <p:sp>
        <p:nvSpPr>
          <p:cNvPr id="4" name="TextBox 38"/>
          <p:cNvSpPr txBox="1"/>
          <p:nvPr/>
        </p:nvSpPr>
        <p:spPr>
          <a:xfrm>
            <a:off x="1193165" y="2556510"/>
            <a:ext cx="9567545" cy="1876425"/>
          </a:xfrm>
          <a:prstGeom prst="rect">
            <a:avLst/>
          </a:prstGeom>
          <a:noFill/>
        </p:spPr>
        <p:txBody>
          <a:bodyPr wrap="square" rtlCol="0">
            <a:spAutoFit/>
          </a:bodyPr>
          <a:lstStyle/>
          <a:p>
            <a:pPr marL="274320" lvl="0" indent="-274320">
              <a:spcBef>
                <a:spcPct val="20000"/>
              </a:spcBef>
              <a:buClr>
                <a:schemeClr val="accent1"/>
              </a:buClr>
              <a:buFont typeface="Symbol" panose="05050102010706020507" pitchFamily="18" charset="2"/>
              <a:buChar char=""/>
            </a:pPr>
            <a:r>
              <a:rPr lang="zh-CN" altLang="en-US" sz="2000" b="1" dirty="0">
                <a:latin typeface="+mn-ea"/>
              </a:rPr>
              <a:t>领导素质</a:t>
            </a:r>
            <a:r>
              <a:rPr lang="en-US" altLang="zh-CN" sz="2000" b="1" dirty="0">
                <a:latin typeface="+mn-ea"/>
              </a:rPr>
              <a:t>    </a:t>
            </a:r>
            <a:r>
              <a:rPr lang="zh-CN" altLang="en-US" sz="2000" b="1" dirty="0">
                <a:latin typeface="+mn-ea"/>
              </a:rPr>
              <a:t>领导素质构成</a:t>
            </a:r>
            <a:r>
              <a:rPr lang="en-US" altLang="zh-CN" sz="2000" b="1" dirty="0">
                <a:latin typeface="+mn-ea"/>
                <a:sym typeface="+mn-ea"/>
              </a:rPr>
              <a:t>    </a:t>
            </a:r>
            <a:r>
              <a:rPr lang="zh-CN" altLang="en-US" sz="2000" b="1" dirty="0">
                <a:latin typeface="+mn-ea"/>
              </a:rPr>
              <a:t>政治素质</a:t>
            </a:r>
            <a:r>
              <a:rPr lang="en-US" altLang="zh-CN" sz="2000" b="1" dirty="0">
                <a:latin typeface="+mn-ea"/>
                <a:sym typeface="+mn-ea"/>
              </a:rPr>
              <a:t>    </a:t>
            </a:r>
            <a:r>
              <a:rPr lang="zh-CN" altLang="en-US" sz="2000" b="1" dirty="0">
                <a:latin typeface="+mn-ea"/>
              </a:rPr>
              <a:t>思想素质</a:t>
            </a:r>
            <a:r>
              <a:rPr lang="en-US" altLang="zh-CN" sz="2000" b="1" dirty="0">
                <a:latin typeface="+mn-ea"/>
                <a:sym typeface="+mn-ea"/>
              </a:rPr>
              <a:t>    </a:t>
            </a:r>
            <a:r>
              <a:rPr lang="zh-CN" altLang="en-US" sz="2000" b="1" dirty="0">
                <a:latin typeface="+mn-ea"/>
              </a:rPr>
              <a:t>道德素质</a:t>
            </a:r>
            <a:r>
              <a:rPr lang="en-US" altLang="zh-CN" sz="2000" b="1" dirty="0">
                <a:latin typeface="+mn-ea"/>
                <a:sym typeface="+mn-ea"/>
              </a:rPr>
              <a:t>    </a:t>
            </a:r>
            <a:r>
              <a:rPr lang="zh-CN" altLang="en-US" sz="2000" b="1" dirty="0">
                <a:latin typeface="+mn-ea"/>
              </a:rPr>
              <a:t>法律素质</a:t>
            </a:r>
            <a:r>
              <a:rPr lang="en-US" altLang="zh-CN" sz="2000" b="1" dirty="0">
                <a:latin typeface="+mn-ea"/>
                <a:sym typeface="+mn-ea"/>
              </a:rPr>
              <a:t>    </a:t>
            </a:r>
          </a:p>
          <a:p>
            <a:pPr marL="274320" lvl="0" indent="-274320">
              <a:spcBef>
                <a:spcPct val="20000"/>
              </a:spcBef>
              <a:buClr>
                <a:schemeClr val="accent1"/>
              </a:buClr>
              <a:buFont typeface="Symbol" panose="05050102010706020507" pitchFamily="18" charset="2"/>
              <a:buChar char=""/>
            </a:pPr>
            <a:r>
              <a:rPr lang="zh-CN" altLang="en-US" sz="2000" b="1" dirty="0">
                <a:latin typeface="+mn-ea"/>
              </a:rPr>
              <a:t>能力素质</a:t>
            </a:r>
            <a:r>
              <a:rPr lang="en-US" altLang="zh-CN" sz="2000" b="1" dirty="0">
                <a:latin typeface="+mn-ea"/>
                <a:sym typeface="+mn-ea"/>
              </a:rPr>
              <a:t>    </a:t>
            </a:r>
            <a:r>
              <a:rPr lang="zh-CN" altLang="en-US" sz="2000" b="1" dirty="0">
                <a:latin typeface="+mn-ea"/>
              </a:rPr>
              <a:t>智慧素质</a:t>
            </a:r>
            <a:r>
              <a:rPr lang="en-US" altLang="zh-CN" sz="2000" b="1" dirty="0">
                <a:latin typeface="+mn-ea"/>
                <a:sym typeface="+mn-ea"/>
              </a:rPr>
              <a:t>    </a:t>
            </a:r>
            <a:r>
              <a:rPr lang="zh-CN" altLang="en-US" sz="2000" b="1" dirty="0">
                <a:latin typeface="+mn-ea"/>
              </a:rPr>
              <a:t>职业素质</a:t>
            </a:r>
            <a:r>
              <a:rPr lang="en-US" altLang="zh-CN" sz="2000" b="1" dirty="0">
                <a:latin typeface="+mn-ea"/>
                <a:sym typeface="+mn-ea"/>
              </a:rPr>
              <a:t>    </a:t>
            </a:r>
            <a:r>
              <a:rPr lang="zh-CN" altLang="en-US" sz="2000" b="1" dirty="0">
                <a:latin typeface="+mn-ea"/>
              </a:rPr>
              <a:t>社会素质</a:t>
            </a:r>
            <a:r>
              <a:rPr lang="en-US" altLang="zh-CN" sz="2000" b="1" dirty="0">
                <a:latin typeface="+mn-ea"/>
                <a:sym typeface="+mn-ea"/>
              </a:rPr>
              <a:t>    </a:t>
            </a:r>
            <a:r>
              <a:rPr lang="zh-CN" altLang="en-US" sz="2000" b="1" dirty="0">
                <a:latin typeface="+mn-ea"/>
              </a:rPr>
              <a:t>科技素质</a:t>
            </a:r>
            <a:r>
              <a:rPr lang="en-US" altLang="zh-CN" sz="2000" b="1" dirty="0">
                <a:latin typeface="+mn-ea"/>
                <a:sym typeface="+mn-ea"/>
              </a:rPr>
              <a:t>    </a:t>
            </a:r>
            <a:r>
              <a:rPr lang="zh-CN" altLang="en-US" sz="2000" b="1" dirty="0">
                <a:latin typeface="+mn-ea"/>
              </a:rPr>
              <a:t>文化素质</a:t>
            </a:r>
            <a:r>
              <a:rPr lang="en-US" altLang="zh-CN" sz="2000" b="1" dirty="0">
                <a:latin typeface="+mn-ea"/>
                <a:sym typeface="+mn-ea"/>
              </a:rPr>
              <a:t>    </a:t>
            </a:r>
            <a:r>
              <a:rPr lang="zh-CN" altLang="en-US" sz="2000" b="1" dirty="0">
                <a:latin typeface="+mn-ea"/>
              </a:rPr>
              <a:t>教育素质</a:t>
            </a:r>
            <a:r>
              <a:rPr lang="en-US" altLang="zh-CN" sz="2000" b="1" dirty="0">
                <a:latin typeface="+mn-ea"/>
                <a:sym typeface="+mn-ea"/>
              </a:rPr>
              <a:t>    </a:t>
            </a:r>
          </a:p>
          <a:p>
            <a:pPr marL="274320" lvl="0" indent="-274320">
              <a:spcBef>
                <a:spcPct val="20000"/>
              </a:spcBef>
              <a:buClr>
                <a:schemeClr val="accent1"/>
              </a:buClr>
              <a:buFont typeface="Symbol" panose="05050102010706020507" pitchFamily="18" charset="2"/>
              <a:buChar char=""/>
            </a:pPr>
            <a:r>
              <a:rPr lang="zh-CN" altLang="en-US" sz="2000" b="1" dirty="0">
                <a:latin typeface="+mn-ea"/>
              </a:rPr>
              <a:t>经济素质</a:t>
            </a:r>
            <a:r>
              <a:rPr lang="en-US" altLang="zh-CN" sz="2000" b="1" dirty="0">
                <a:latin typeface="+mn-ea"/>
                <a:sym typeface="+mn-ea"/>
              </a:rPr>
              <a:t>    </a:t>
            </a:r>
            <a:r>
              <a:rPr lang="zh-CN" altLang="en-US" sz="2000" b="1" dirty="0">
                <a:latin typeface="+mn-ea"/>
              </a:rPr>
              <a:t>生活素质</a:t>
            </a:r>
            <a:r>
              <a:rPr lang="en-US" altLang="zh-CN" sz="2000" b="1" dirty="0">
                <a:latin typeface="+mn-ea"/>
                <a:sym typeface="+mn-ea"/>
              </a:rPr>
              <a:t>    </a:t>
            </a:r>
            <a:r>
              <a:rPr lang="zh-CN" altLang="en-US" sz="2000" b="1" dirty="0">
                <a:latin typeface="+mn-ea"/>
              </a:rPr>
              <a:t>心理素质</a:t>
            </a:r>
            <a:r>
              <a:rPr lang="en-US" altLang="zh-CN" sz="2000" b="1" dirty="0">
                <a:latin typeface="+mn-ea"/>
                <a:sym typeface="+mn-ea"/>
              </a:rPr>
              <a:t>    </a:t>
            </a:r>
            <a:r>
              <a:rPr lang="zh-CN" altLang="en-US" sz="2000" b="1" dirty="0">
                <a:latin typeface="+mn-ea"/>
              </a:rPr>
              <a:t>生理素质</a:t>
            </a:r>
            <a:r>
              <a:rPr lang="en-US" altLang="zh-CN" sz="2000" b="1" dirty="0">
                <a:latin typeface="+mn-ea"/>
                <a:sym typeface="+mn-ea"/>
              </a:rPr>
              <a:t>    </a:t>
            </a:r>
            <a:r>
              <a:rPr lang="zh-CN" altLang="en-US" sz="2000" b="1" dirty="0">
                <a:latin typeface="+mn-ea"/>
              </a:rPr>
              <a:t>领导素质运动</a:t>
            </a:r>
            <a:r>
              <a:rPr lang="en-US" altLang="zh-CN" sz="2000" b="1" dirty="0">
                <a:latin typeface="+mn-ea"/>
                <a:sym typeface="+mn-ea"/>
              </a:rPr>
              <a:t>    </a:t>
            </a:r>
            <a:r>
              <a:rPr lang="zh-CN" altLang="en-US" sz="2000" b="1" dirty="0">
                <a:latin typeface="+mn-ea"/>
              </a:rPr>
              <a:t>朝阳运动</a:t>
            </a:r>
            <a:r>
              <a:rPr lang="en-US" altLang="zh-CN" sz="2000" b="1" dirty="0">
                <a:latin typeface="+mn-ea"/>
                <a:sym typeface="+mn-ea"/>
              </a:rPr>
              <a:t>    </a:t>
            </a:r>
          </a:p>
          <a:p>
            <a:pPr marL="274320" lvl="0" indent="-274320">
              <a:spcBef>
                <a:spcPct val="20000"/>
              </a:spcBef>
              <a:buClr>
                <a:schemeClr val="accent1"/>
              </a:buClr>
              <a:buFont typeface="Symbol" panose="05050102010706020507" pitchFamily="18" charset="2"/>
              <a:buChar char=""/>
            </a:pPr>
            <a:r>
              <a:rPr lang="zh-CN" altLang="en-US" sz="2000" b="1" dirty="0">
                <a:latin typeface="+mn-ea"/>
              </a:rPr>
              <a:t>垂暮运动</a:t>
            </a:r>
            <a:r>
              <a:rPr lang="en-US" altLang="zh-CN" sz="2000" b="1" dirty="0">
                <a:latin typeface="+mn-ea"/>
                <a:sym typeface="+mn-ea"/>
              </a:rPr>
              <a:t>    </a:t>
            </a:r>
            <a:r>
              <a:rPr lang="zh-CN" altLang="en-US" sz="2000" b="1" dirty="0">
                <a:latin typeface="+mn-ea"/>
              </a:rPr>
              <a:t>领导群体结构</a:t>
            </a:r>
            <a:r>
              <a:rPr lang="en-US" altLang="zh-CN" sz="2000" b="1" dirty="0">
                <a:latin typeface="+mn-ea"/>
                <a:sym typeface="+mn-ea"/>
              </a:rPr>
              <a:t>    </a:t>
            </a:r>
            <a:r>
              <a:rPr lang="zh-CN" altLang="en-US" sz="2000" b="1" dirty="0">
                <a:latin typeface="+mn-ea"/>
              </a:rPr>
              <a:t>领导班子结构</a:t>
            </a:r>
            <a:r>
              <a:rPr lang="en-US" altLang="zh-CN" sz="2000" b="1" dirty="0">
                <a:latin typeface="+mn-ea"/>
                <a:sym typeface="+mn-ea"/>
              </a:rPr>
              <a:t>    </a:t>
            </a:r>
            <a:r>
              <a:rPr lang="zh-CN" altLang="en-US" sz="2000" b="1" dirty="0">
                <a:latin typeface="+mn-ea"/>
              </a:rPr>
              <a:t>年龄结构</a:t>
            </a:r>
            <a:r>
              <a:rPr lang="en-US" altLang="zh-CN" sz="2000" b="1" dirty="0">
                <a:latin typeface="+mn-ea"/>
                <a:sym typeface="+mn-ea"/>
              </a:rPr>
              <a:t>    </a:t>
            </a:r>
            <a:r>
              <a:rPr lang="zh-CN" altLang="en-US" sz="2000" b="1" dirty="0">
                <a:latin typeface="+mn-ea"/>
              </a:rPr>
              <a:t>知识结构</a:t>
            </a:r>
            <a:r>
              <a:rPr lang="en-US" altLang="zh-CN" sz="2000" b="1" dirty="0">
                <a:latin typeface="+mn-ea"/>
                <a:sym typeface="+mn-ea"/>
              </a:rPr>
              <a:t>    </a:t>
            </a:r>
            <a:r>
              <a:rPr lang="zh-CN" altLang="en-US" sz="2000" b="1" dirty="0">
                <a:latin typeface="+mn-ea"/>
              </a:rPr>
              <a:t>智能结构</a:t>
            </a:r>
            <a:r>
              <a:rPr lang="en-US" altLang="zh-CN" sz="2000" b="1" dirty="0">
                <a:latin typeface="+mn-ea"/>
                <a:sym typeface="+mn-ea"/>
              </a:rPr>
              <a:t>    </a:t>
            </a:r>
          </a:p>
          <a:p>
            <a:pPr marL="274320" lvl="0" indent="-274320">
              <a:spcBef>
                <a:spcPct val="20000"/>
              </a:spcBef>
              <a:buClr>
                <a:schemeClr val="accent1"/>
              </a:buClr>
              <a:buFont typeface="Symbol" panose="05050102010706020507" pitchFamily="18" charset="2"/>
              <a:buChar char=""/>
            </a:pPr>
            <a:r>
              <a:rPr lang="zh-CN" altLang="en-US" sz="2000" b="1" dirty="0">
                <a:latin typeface="+mn-ea"/>
              </a:rPr>
              <a:t>性格气质结构</a:t>
            </a:r>
          </a:p>
        </p:txBody>
      </p:sp>
      <p:sp>
        <p:nvSpPr>
          <p:cNvPr id="8" name="Freeform 5"/>
          <p:cNvSpPr/>
          <p:nvPr/>
        </p:nvSpPr>
        <p:spPr bwMode="auto">
          <a:xfrm rot="21249602" flipH="1" flipV="1">
            <a:off x="9857300" y="3948430"/>
            <a:ext cx="871890" cy="663264"/>
          </a:xfrm>
          <a:custGeom>
            <a:avLst/>
            <a:gdLst>
              <a:gd name="connsiteX0" fmla="*/ 558905 w 2885755"/>
              <a:gd name="connsiteY0" fmla="*/ 1805 h 2099330"/>
              <a:gd name="connsiteX1" fmla="*/ 2885755 w 2885755"/>
              <a:gd name="connsiteY1" fmla="*/ 239797 h 2099330"/>
              <a:gd name="connsiteX2" fmla="*/ 2829506 w 2885755"/>
              <a:gd name="connsiteY2" fmla="*/ 278955 h 2099330"/>
              <a:gd name="connsiteX3" fmla="*/ 2467520 w 2885755"/>
              <a:gd name="connsiteY3" fmla="*/ 434897 h 2099330"/>
              <a:gd name="connsiteX4" fmla="*/ 2248349 w 2885755"/>
              <a:gd name="connsiteY4" fmla="*/ 477604 h 2099330"/>
              <a:gd name="connsiteX5" fmla="*/ 1332987 w 2885755"/>
              <a:gd name="connsiteY5" fmla="*/ 1139566 h 2099330"/>
              <a:gd name="connsiteX6" fmla="*/ 937620 w 2885755"/>
              <a:gd name="connsiteY6" fmla="*/ 1690488 h 2099330"/>
              <a:gd name="connsiteX7" fmla="*/ 123434 w 2885755"/>
              <a:gd name="connsiteY7" fmla="*/ 2083711 h 2099330"/>
              <a:gd name="connsiteX8" fmla="*/ 0 w 2885755"/>
              <a:gd name="connsiteY8" fmla="*/ 2099330 h 2099330"/>
              <a:gd name="connsiteX9" fmla="*/ 183245 w 2885755"/>
              <a:gd name="connsiteY9" fmla="*/ 307750 h 2099330"/>
              <a:gd name="connsiteX10" fmla="*/ 558905 w 2885755"/>
              <a:gd name="connsiteY10" fmla="*/ 1805 h 2099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5755" h="2099330">
                <a:moveTo>
                  <a:pt x="558905" y="1805"/>
                </a:moveTo>
                <a:lnTo>
                  <a:pt x="2885755" y="239797"/>
                </a:lnTo>
                <a:lnTo>
                  <a:pt x="2829506" y="278955"/>
                </a:lnTo>
                <a:cubicBezTo>
                  <a:pt x="2720231" y="347264"/>
                  <a:pt x="2598861" y="400464"/>
                  <a:pt x="2467520" y="434897"/>
                </a:cubicBezTo>
                <a:cubicBezTo>
                  <a:pt x="2394463" y="456250"/>
                  <a:pt x="2321406" y="469063"/>
                  <a:pt x="2248349" y="477604"/>
                </a:cubicBezTo>
                <a:cubicBezTo>
                  <a:pt x="1844387" y="511770"/>
                  <a:pt x="1496291" y="772284"/>
                  <a:pt x="1332987" y="1139566"/>
                </a:cubicBezTo>
                <a:cubicBezTo>
                  <a:pt x="1247038" y="1340289"/>
                  <a:pt x="1113817" y="1528201"/>
                  <a:pt x="937620" y="1690488"/>
                </a:cubicBezTo>
                <a:cubicBezTo>
                  <a:pt x="702333" y="1901889"/>
                  <a:pt x="418700" y="2032813"/>
                  <a:pt x="123434" y="2083711"/>
                </a:cubicBezTo>
                <a:lnTo>
                  <a:pt x="0" y="2099330"/>
                </a:lnTo>
                <a:lnTo>
                  <a:pt x="183245" y="307750"/>
                </a:lnTo>
                <a:cubicBezTo>
                  <a:pt x="202496" y="119530"/>
                  <a:pt x="370685" y="-17447"/>
                  <a:pt x="558905" y="1805"/>
                </a:cubicBezTo>
                <a:close/>
              </a:path>
            </a:pathLst>
          </a:custGeom>
          <a:solidFill>
            <a:srgbClr val="FFD135"/>
          </a:solidFill>
          <a:ln w="12700" cap="flat" cmpd="sng" algn="ctr">
            <a:noFill/>
            <a:prstDash val="solid"/>
            <a:miter lim="800000"/>
          </a:ln>
          <a:effectLst/>
        </p:spPr>
        <p:txBody>
          <a:bodyPr rtlCol="0" anchor="ctr"/>
          <a:lstStyle/>
          <a:p>
            <a:pPr algn="ctr"/>
            <a:endParaRPr lang="en-ID"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0" name="矩形 9"/>
          <p:cNvSpPr/>
          <p:nvPr/>
        </p:nvSpPr>
        <p:spPr>
          <a:xfrm>
            <a:off x="1192927" y="1470317"/>
            <a:ext cx="3165180" cy="503236"/>
          </a:xfrm>
          <a:prstGeom prst="rect">
            <a:avLst/>
          </a:prstGeom>
          <a:solidFill>
            <a:srgbClr val="38C0CA"/>
          </a:solidFill>
          <a:ln w="12700" cap="flat" cmpd="sng" algn="ctr">
            <a:noFill/>
            <a:prstDash val="solid"/>
            <a:miter lim="800000"/>
          </a:ln>
          <a:effectLst/>
        </p:spPr>
        <p:txBody>
          <a:bodyPr rtlCol="0" anchor="ctr"/>
          <a:lstStyle/>
          <a:p>
            <a:pPr algn="ctr"/>
            <a:endParaRPr lang="zh-CN" altLang="en-US"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1" name="文本框 10"/>
          <p:cNvSpPr txBox="1"/>
          <p:nvPr/>
        </p:nvSpPr>
        <p:spPr>
          <a:xfrm>
            <a:off x="1467015" y="1511888"/>
            <a:ext cx="3040062" cy="460375"/>
          </a:xfrm>
          <a:prstGeom prst="rect">
            <a:avLst/>
          </a:prstGeom>
          <a:noFill/>
        </p:spPr>
        <p:txBody>
          <a:bodyPr wrap="square" rtlCol="0">
            <a:spAutoFit/>
          </a:bodyPr>
          <a:lstStyle/>
          <a:p>
            <a:r>
              <a:rPr lang="zh-CN" altLang="en-US" sz="2400" dirty="0">
                <a:solidFill>
                  <a:schemeClr val="bg1"/>
                </a:solidFill>
                <a:latin typeface="思源黑体 CN Heavy" panose="020B0A00000000000000" pitchFamily="34" charset="-122"/>
                <a:ea typeface="思源黑体 CN Heavy" panose="020B0A00000000000000" pitchFamily="34" charset="-122"/>
              </a:rPr>
              <a:t>关键术语</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bldLvl="0" animBg="1"/>
      <p:bldP spid="11" grpId="0"/>
    </p:bld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Rectangle 55"/>
          <p:cNvSpPr/>
          <p:nvPr/>
        </p:nvSpPr>
        <p:spPr>
          <a:xfrm>
            <a:off x="1104900" y="2063115"/>
            <a:ext cx="9613265" cy="4365625"/>
          </a:xfrm>
          <a:prstGeom prst="rect">
            <a:avLst/>
          </a:prstGeom>
          <a:solidFill>
            <a:schemeClr val="bg1"/>
          </a:solidFill>
          <a:ln>
            <a:noFill/>
          </a:ln>
          <a:effectLst>
            <a:outerShdw blurRad="7620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endParaRPr>
          </a:p>
        </p:txBody>
      </p:sp>
      <p:sp>
        <p:nvSpPr>
          <p:cNvPr id="4" name="TextBox 38"/>
          <p:cNvSpPr txBox="1"/>
          <p:nvPr/>
        </p:nvSpPr>
        <p:spPr>
          <a:xfrm>
            <a:off x="1235075" y="2063115"/>
            <a:ext cx="9567545" cy="4584700"/>
          </a:xfrm>
          <a:prstGeom prst="rect">
            <a:avLst/>
          </a:prstGeom>
          <a:noFill/>
        </p:spPr>
        <p:txBody>
          <a:bodyPr wrap="square" rtlCol="0">
            <a:spAutoFit/>
          </a:bodyPr>
          <a:lstStyle/>
          <a:p>
            <a:pPr marL="274320" lvl="0" indent="-274320">
              <a:spcBef>
                <a:spcPct val="20000"/>
              </a:spcBef>
              <a:buClr>
                <a:schemeClr val="accent1"/>
              </a:buClr>
              <a:buFont typeface="Symbol" panose="05050102010706020507" pitchFamily="18" charset="2"/>
              <a:buChar char=""/>
            </a:pPr>
            <a:r>
              <a:rPr sz="2000" b="1" dirty="0">
                <a:latin typeface="+mn-ea"/>
              </a:rPr>
              <a:t>1.如何理解领导素质的构成与重要性?</a:t>
            </a:r>
          </a:p>
          <a:p>
            <a:pPr marL="274320" lvl="0" indent="-274320">
              <a:spcBef>
                <a:spcPct val="20000"/>
              </a:spcBef>
              <a:buClr>
                <a:schemeClr val="accent1"/>
              </a:buClr>
              <a:buFont typeface="Symbol" panose="05050102010706020507" pitchFamily="18" charset="2"/>
              <a:buChar char=""/>
            </a:pPr>
            <a:r>
              <a:rPr sz="2000" b="1" dirty="0">
                <a:latin typeface="+mn-ea"/>
              </a:rPr>
              <a:t>2.你认为能够从领导素质的角度解释各种各样的领导行为、领导结果和领导现象吗?为什么?</a:t>
            </a:r>
          </a:p>
          <a:p>
            <a:pPr marL="274320" lvl="0" indent="-274320">
              <a:spcBef>
                <a:spcPct val="20000"/>
              </a:spcBef>
              <a:buClr>
                <a:schemeClr val="accent1"/>
              </a:buClr>
              <a:buFont typeface="Symbol" panose="05050102010706020507" pitchFamily="18" charset="2"/>
              <a:buChar char=""/>
            </a:pPr>
            <a:r>
              <a:rPr sz="2000" b="1" dirty="0">
                <a:latin typeface="+mn-ea"/>
              </a:rPr>
              <a:t>3.根据领导素质运动的原理,应如何把握领导素质的变化?</a:t>
            </a:r>
          </a:p>
          <a:p>
            <a:pPr marL="274320" lvl="0" indent="-274320">
              <a:spcBef>
                <a:spcPct val="20000"/>
              </a:spcBef>
              <a:buClr>
                <a:schemeClr val="accent1"/>
              </a:buClr>
              <a:buFont typeface="Symbol" panose="05050102010706020507" pitchFamily="18" charset="2"/>
              <a:buChar char=""/>
            </a:pPr>
            <a:r>
              <a:rPr sz="2000" b="1" dirty="0">
                <a:latin typeface="+mn-ea"/>
              </a:rPr>
              <a:t>4.对于成为一名领导者或者成功的领导者,有人认为要靠机遇,有人认为要靠背景和关系,有人认为要靠素质,而有人则强调要靠领导素质和机遇。对此你怎么看?为什么?</a:t>
            </a:r>
          </a:p>
          <a:p>
            <a:pPr marL="274320" lvl="0" indent="-274320">
              <a:spcBef>
                <a:spcPct val="20000"/>
              </a:spcBef>
              <a:buClr>
                <a:schemeClr val="accent1"/>
              </a:buClr>
              <a:buFont typeface="Symbol" panose="05050102010706020507" pitchFamily="18" charset="2"/>
              <a:buChar char=""/>
            </a:pPr>
            <a:r>
              <a:rPr sz="2000" b="1" dirty="0">
                <a:latin typeface="+mn-ea"/>
              </a:rPr>
              <a:t>5.有人认为,领导平庸是因为领导素质差,领导失败的根源在于领导素质恶劣。对此你怎么看?为什么?</a:t>
            </a:r>
          </a:p>
          <a:p>
            <a:pPr marL="274320" lvl="0" indent="-274320">
              <a:spcBef>
                <a:spcPct val="20000"/>
              </a:spcBef>
              <a:buClr>
                <a:schemeClr val="accent1"/>
              </a:buClr>
              <a:buFont typeface="Symbol" panose="05050102010706020507" pitchFamily="18" charset="2"/>
              <a:buChar char=""/>
            </a:pPr>
            <a:r>
              <a:rPr sz="2000" b="1" dirty="0">
                <a:latin typeface="+mn-ea"/>
              </a:rPr>
              <a:t>6.应该怎样依据领导素质来评判或确认领导者是优、是劣还是一般?</a:t>
            </a:r>
          </a:p>
          <a:p>
            <a:pPr marL="274320" lvl="0" indent="-274320">
              <a:spcBef>
                <a:spcPct val="20000"/>
              </a:spcBef>
              <a:buClr>
                <a:schemeClr val="accent1"/>
              </a:buClr>
              <a:buFont typeface="Symbol" panose="05050102010706020507" pitchFamily="18" charset="2"/>
              <a:buChar char=""/>
            </a:pPr>
            <a:r>
              <a:rPr sz="2000" b="1" dirty="0">
                <a:latin typeface="+mn-ea"/>
              </a:rPr>
              <a:t>7.应该怎样依据领导素质来评判或确认领导班子是优、是劣还是一般?</a:t>
            </a:r>
          </a:p>
          <a:p>
            <a:pPr marL="274320" lvl="0" indent="-274320">
              <a:spcBef>
                <a:spcPct val="20000"/>
              </a:spcBef>
              <a:buClr>
                <a:schemeClr val="accent1"/>
              </a:buClr>
              <a:buFont typeface="Symbol" panose="05050102010706020507" pitchFamily="18" charset="2"/>
              <a:buChar char=""/>
            </a:pPr>
            <a:r>
              <a:rPr sz="2000" b="1" dirty="0">
                <a:latin typeface="+mn-ea"/>
              </a:rPr>
              <a:t>8.试从领导素质的角度分析怎样才能成为一个优秀、卓越的领导者。</a:t>
            </a:r>
          </a:p>
          <a:p>
            <a:pPr marL="274320" lvl="0" indent="-274320">
              <a:spcBef>
                <a:spcPct val="20000"/>
              </a:spcBef>
              <a:buClr>
                <a:schemeClr val="accent1"/>
              </a:buClr>
              <a:buFont typeface="Symbol" panose="05050102010706020507" pitchFamily="18" charset="2"/>
              <a:buChar char=""/>
            </a:pPr>
            <a:r>
              <a:rPr sz="2000" b="1" dirty="0">
                <a:latin typeface="+mn-ea"/>
              </a:rPr>
              <a:t>9.试论述应该怎样才能搭建一个良好的领导班子。</a:t>
            </a:r>
          </a:p>
        </p:txBody>
      </p:sp>
      <p:sp>
        <p:nvSpPr>
          <p:cNvPr id="8" name="Freeform 5"/>
          <p:cNvSpPr/>
          <p:nvPr/>
        </p:nvSpPr>
        <p:spPr bwMode="auto">
          <a:xfrm rot="21249602" flipH="1" flipV="1">
            <a:off x="9899210" y="5836285"/>
            <a:ext cx="871890" cy="663264"/>
          </a:xfrm>
          <a:custGeom>
            <a:avLst/>
            <a:gdLst>
              <a:gd name="connsiteX0" fmla="*/ 558905 w 2885755"/>
              <a:gd name="connsiteY0" fmla="*/ 1805 h 2099330"/>
              <a:gd name="connsiteX1" fmla="*/ 2885755 w 2885755"/>
              <a:gd name="connsiteY1" fmla="*/ 239797 h 2099330"/>
              <a:gd name="connsiteX2" fmla="*/ 2829506 w 2885755"/>
              <a:gd name="connsiteY2" fmla="*/ 278955 h 2099330"/>
              <a:gd name="connsiteX3" fmla="*/ 2467520 w 2885755"/>
              <a:gd name="connsiteY3" fmla="*/ 434897 h 2099330"/>
              <a:gd name="connsiteX4" fmla="*/ 2248349 w 2885755"/>
              <a:gd name="connsiteY4" fmla="*/ 477604 h 2099330"/>
              <a:gd name="connsiteX5" fmla="*/ 1332987 w 2885755"/>
              <a:gd name="connsiteY5" fmla="*/ 1139566 h 2099330"/>
              <a:gd name="connsiteX6" fmla="*/ 937620 w 2885755"/>
              <a:gd name="connsiteY6" fmla="*/ 1690488 h 2099330"/>
              <a:gd name="connsiteX7" fmla="*/ 123434 w 2885755"/>
              <a:gd name="connsiteY7" fmla="*/ 2083711 h 2099330"/>
              <a:gd name="connsiteX8" fmla="*/ 0 w 2885755"/>
              <a:gd name="connsiteY8" fmla="*/ 2099330 h 2099330"/>
              <a:gd name="connsiteX9" fmla="*/ 183245 w 2885755"/>
              <a:gd name="connsiteY9" fmla="*/ 307750 h 2099330"/>
              <a:gd name="connsiteX10" fmla="*/ 558905 w 2885755"/>
              <a:gd name="connsiteY10" fmla="*/ 1805 h 2099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5755" h="2099330">
                <a:moveTo>
                  <a:pt x="558905" y="1805"/>
                </a:moveTo>
                <a:lnTo>
                  <a:pt x="2885755" y="239797"/>
                </a:lnTo>
                <a:lnTo>
                  <a:pt x="2829506" y="278955"/>
                </a:lnTo>
                <a:cubicBezTo>
                  <a:pt x="2720231" y="347264"/>
                  <a:pt x="2598861" y="400464"/>
                  <a:pt x="2467520" y="434897"/>
                </a:cubicBezTo>
                <a:cubicBezTo>
                  <a:pt x="2394463" y="456250"/>
                  <a:pt x="2321406" y="469063"/>
                  <a:pt x="2248349" y="477604"/>
                </a:cubicBezTo>
                <a:cubicBezTo>
                  <a:pt x="1844387" y="511770"/>
                  <a:pt x="1496291" y="772284"/>
                  <a:pt x="1332987" y="1139566"/>
                </a:cubicBezTo>
                <a:cubicBezTo>
                  <a:pt x="1247038" y="1340289"/>
                  <a:pt x="1113817" y="1528201"/>
                  <a:pt x="937620" y="1690488"/>
                </a:cubicBezTo>
                <a:cubicBezTo>
                  <a:pt x="702333" y="1901889"/>
                  <a:pt x="418700" y="2032813"/>
                  <a:pt x="123434" y="2083711"/>
                </a:cubicBezTo>
                <a:lnTo>
                  <a:pt x="0" y="2099330"/>
                </a:lnTo>
                <a:lnTo>
                  <a:pt x="183245" y="307750"/>
                </a:lnTo>
                <a:cubicBezTo>
                  <a:pt x="202496" y="119530"/>
                  <a:pt x="370685" y="-17447"/>
                  <a:pt x="558905" y="1805"/>
                </a:cubicBezTo>
                <a:close/>
              </a:path>
            </a:pathLst>
          </a:custGeom>
          <a:solidFill>
            <a:srgbClr val="FFD135"/>
          </a:solidFill>
          <a:ln w="12700" cap="flat" cmpd="sng" algn="ctr">
            <a:noFill/>
            <a:prstDash val="solid"/>
            <a:miter lim="800000"/>
          </a:ln>
          <a:effectLst/>
        </p:spPr>
        <p:txBody>
          <a:bodyPr rtlCol="0" anchor="ctr"/>
          <a:lstStyle/>
          <a:p>
            <a:pPr algn="ctr"/>
            <a:endParaRPr lang="en-ID"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0" name="矩形 9"/>
          <p:cNvSpPr/>
          <p:nvPr/>
        </p:nvSpPr>
        <p:spPr>
          <a:xfrm>
            <a:off x="1192927" y="1470317"/>
            <a:ext cx="3165180" cy="503236"/>
          </a:xfrm>
          <a:prstGeom prst="rect">
            <a:avLst/>
          </a:prstGeom>
          <a:solidFill>
            <a:srgbClr val="38C0CA"/>
          </a:solidFill>
          <a:ln w="12700" cap="flat" cmpd="sng" algn="ctr">
            <a:noFill/>
            <a:prstDash val="solid"/>
            <a:miter lim="800000"/>
          </a:ln>
          <a:effectLst/>
        </p:spPr>
        <p:txBody>
          <a:bodyPr rtlCol="0" anchor="ctr"/>
          <a:lstStyle/>
          <a:p>
            <a:pPr algn="ctr"/>
            <a:endParaRPr lang="zh-CN" altLang="en-US"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1" name="文本框 10"/>
          <p:cNvSpPr txBox="1"/>
          <p:nvPr/>
        </p:nvSpPr>
        <p:spPr>
          <a:xfrm>
            <a:off x="1467015" y="1511888"/>
            <a:ext cx="3040062" cy="460375"/>
          </a:xfrm>
          <a:prstGeom prst="rect">
            <a:avLst/>
          </a:prstGeom>
          <a:noFill/>
        </p:spPr>
        <p:txBody>
          <a:bodyPr wrap="square" rtlCol="0">
            <a:spAutoFit/>
          </a:bodyPr>
          <a:lstStyle/>
          <a:p>
            <a:r>
              <a:rPr lang="zh-CN" altLang="en-US" sz="2400" dirty="0">
                <a:solidFill>
                  <a:schemeClr val="bg1"/>
                </a:solidFill>
                <a:latin typeface="思源黑体 CN Heavy" panose="020B0A00000000000000" pitchFamily="34" charset="-122"/>
                <a:ea typeface="思源黑体 CN Heavy" panose="020B0A00000000000000" pitchFamily="34" charset="-122"/>
              </a:rPr>
              <a:t>复习思考题</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bldLvl="0" animBg="1"/>
      <p:bldP spid="11"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形状 14"/>
          <p:cNvSpPr/>
          <p:nvPr/>
        </p:nvSpPr>
        <p:spPr>
          <a:xfrm>
            <a:off x="0" y="1289018"/>
            <a:ext cx="1430825" cy="3331870"/>
          </a:xfrm>
          <a:custGeom>
            <a:avLst/>
            <a:gdLst>
              <a:gd name="connsiteX0" fmla="*/ 0 w 1430825"/>
              <a:gd name="connsiteY0" fmla="*/ 0 h 3331870"/>
              <a:gd name="connsiteX1" fmla="*/ 105445 w 1430825"/>
              <a:gd name="connsiteY1" fmla="*/ 100627 h 3331870"/>
              <a:gd name="connsiteX2" fmla="*/ 1358900 w 1430825"/>
              <a:gd name="connsiteY2" fmla="*/ 1631982 h 3331870"/>
              <a:gd name="connsiteX3" fmla="*/ 977900 w 1430825"/>
              <a:gd name="connsiteY3" fmla="*/ 2965482 h 3331870"/>
              <a:gd name="connsiteX4" fmla="*/ 222560 w 1430825"/>
              <a:gd name="connsiteY4" fmla="*/ 3275938 h 3331870"/>
              <a:gd name="connsiteX5" fmla="*/ 0 w 1430825"/>
              <a:gd name="connsiteY5" fmla="*/ 3331870 h 3331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0825" h="3331870">
                <a:moveTo>
                  <a:pt x="0" y="0"/>
                </a:moveTo>
                <a:lnTo>
                  <a:pt x="105445" y="100627"/>
                </a:lnTo>
                <a:cubicBezTo>
                  <a:pt x="673166" y="645516"/>
                  <a:pt x="1195916" y="1180074"/>
                  <a:pt x="1358900" y="1631982"/>
                </a:cubicBezTo>
                <a:cubicBezTo>
                  <a:pt x="1545167" y="2148449"/>
                  <a:pt x="1352550" y="2652215"/>
                  <a:pt x="977900" y="2965482"/>
                </a:cubicBezTo>
                <a:cubicBezTo>
                  <a:pt x="837406" y="3082957"/>
                  <a:pt x="539750" y="3189121"/>
                  <a:pt x="222560" y="3275938"/>
                </a:cubicBezTo>
                <a:lnTo>
                  <a:pt x="0" y="3331870"/>
                </a:lnTo>
                <a:close/>
              </a:path>
            </a:pathLst>
          </a:cu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p:cNvSpPr/>
          <p:nvPr/>
        </p:nvSpPr>
        <p:spPr>
          <a:xfrm rot="1751734">
            <a:off x="5961081" y="-1171267"/>
            <a:ext cx="7187770" cy="4153854"/>
          </a:xfrm>
          <a:custGeom>
            <a:avLst/>
            <a:gdLst>
              <a:gd name="connsiteX0" fmla="*/ 0 w 7187770"/>
              <a:gd name="connsiteY0" fmla="*/ 3047660 h 4153854"/>
              <a:gd name="connsiteX1" fmla="*/ 5454137 w 7187770"/>
              <a:gd name="connsiteY1" fmla="*/ 0 h 4153854"/>
              <a:gd name="connsiteX2" fmla="*/ 7187770 w 7187770"/>
              <a:gd name="connsiteY2" fmla="*/ 3102535 h 4153854"/>
              <a:gd name="connsiteX3" fmla="*/ 7131087 w 7187770"/>
              <a:gd name="connsiteY3" fmla="*/ 3148652 h 4153854"/>
              <a:gd name="connsiteX4" fmla="*/ 3627609 w 7187770"/>
              <a:gd name="connsiteY4" fmla="*/ 4153854 h 4153854"/>
              <a:gd name="connsiteX5" fmla="*/ 124132 w 7187770"/>
              <a:gd name="connsiteY5" fmla="*/ 3148652 h 4153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87770" h="4153854">
                <a:moveTo>
                  <a:pt x="0" y="3047660"/>
                </a:moveTo>
                <a:lnTo>
                  <a:pt x="5454137" y="0"/>
                </a:lnTo>
                <a:lnTo>
                  <a:pt x="7187770" y="3102535"/>
                </a:lnTo>
                <a:lnTo>
                  <a:pt x="7131087" y="3148652"/>
                </a:lnTo>
                <a:cubicBezTo>
                  <a:pt x="6298338" y="3762554"/>
                  <a:pt x="5038084" y="4153854"/>
                  <a:pt x="3627609" y="4153854"/>
                </a:cubicBezTo>
                <a:cubicBezTo>
                  <a:pt x="2217134" y="4153854"/>
                  <a:pt x="956880" y="3762554"/>
                  <a:pt x="124132" y="3148652"/>
                </a:cubicBezTo>
                <a:close/>
              </a:path>
            </a:pathLst>
          </a:cu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p:cNvSpPr/>
          <p:nvPr/>
        </p:nvSpPr>
        <p:spPr>
          <a:xfrm>
            <a:off x="6942689" y="5257800"/>
            <a:ext cx="4097825" cy="1600200"/>
          </a:xfrm>
          <a:custGeom>
            <a:avLst/>
            <a:gdLst>
              <a:gd name="connsiteX0" fmla="*/ 2048912 w 4097825"/>
              <a:gd name="connsiteY0" fmla="*/ 0 h 1600200"/>
              <a:gd name="connsiteX1" fmla="*/ 4068396 w 4097825"/>
              <a:gd name="connsiteY1" fmla="*/ 1485748 h 1600200"/>
              <a:gd name="connsiteX2" fmla="*/ 4097825 w 4097825"/>
              <a:gd name="connsiteY2" fmla="*/ 1600200 h 1600200"/>
              <a:gd name="connsiteX3" fmla="*/ 0 w 4097825"/>
              <a:gd name="connsiteY3" fmla="*/ 1600200 h 1600200"/>
              <a:gd name="connsiteX4" fmla="*/ 29428 w 4097825"/>
              <a:gd name="connsiteY4" fmla="*/ 1485748 h 1600200"/>
              <a:gd name="connsiteX5" fmla="*/ 2048912 w 4097825"/>
              <a:gd name="connsiteY5" fmla="*/ 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97825" h="1600200">
                <a:moveTo>
                  <a:pt x="2048912" y="0"/>
                </a:moveTo>
                <a:cubicBezTo>
                  <a:pt x="2997777" y="0"/>
                  <a:pt x="3800670" y="624981"/>
                  <a:pt x="4068396" y="1485748"/>
                </a:cubicBezTo>
                <a:lnTo>
                  <a:pt x="4097825" y="1600200"/>
                </a:lnTo>
                <a:lnTo>
                  <a:pt x="0" y="1600200"/>
                </a:lnTo>
                <a:lnTo>
                  <a:pt x="29428" y="1485748"/>
                </a:lnTo>
                <a:cubicBezTo>
                  <a:pt x="297155" y="624981"/>
                  <a:pt x="1100047" y="0"/>
                  <a:pt x="2048912" y="0"/>
                </a:cubicBezTo>
                <a:close/>
              </a:path>
            </a:pathLst>
          </a:cu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745518" y="2228671"/>
            <a:ext cx="4399280" cy="2646045"/>
          </a:xfrm>
          <a:prstGeom prst="rect">
            <a:avLst/>
          </a:prstGeom>
        </p:spPr>
        <p:txBody>
          <a:bodyPr wrap="none">
            <a:spAutoFit/>
          </a:bodyPr>
          <a:lstStyle/>
          <a:p>
            <a:pPr lvl="0">
              <a:spcBef>
                <a:spcPct val="0"/>
              </a:spcBef>
            </a:pPr>
            <a:r>
              <a:rPr lang="zh-CN" altLang="en-US" sz="16600" dirty="0">
                <a:solidFill>
                  <a:schemeClr val="tx1"/>
                </a:solidFill>
                <a:latin typeface="思源黑体 CN Heavy" panose="020B0A00000000000000" pitchFamily="34" charset="-122"/>
                <a:ea typeface="思源黑体 CN Heavy" panose="020B0A00000000000000" pitchFamily="34" charset="-122"/>
              </a:rPr>
              <a:t>谢谢</a:t>
            </a:r>
          </a:p>
        </p:txBody>
      </p:sp>
      <p:sp>
        <p:nvSpPr>
          <p:cNvPr id="13" name="椭圆 12"/>
          <p:cNvSpPr/>
          <p:nvPr/>
        </p:nvSpPr>
        <p:spPr>
          <a:xfrm>
            <a:off x="7453674" y="5419156"/>
            <a:ext cx="540000" cy="54000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3"/>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1000" fill="hold"/>
                                        <p:tgtEl>
                                          <p:spTgt spid="19"/>
                                        </p:tgtEl>
                                        <p:attrNameLst>
                                          <p:attrName>ppt_w</p:attrName>
                                        </p:attrNameLst>
                                      </p:cBhvr>
                                      <p:tavLst>
                                        <p:tav tm="0">
                                          <p:val>
                                            <p:strVal val="#ppt_w+.3"/>
                                          </p:val>
                                        </p:tav>
                                        <p:tav tm="100000">
                                          <p:val>
                                            <p:strVal val="#ppt_w"/>
                                          </p:val>
                                        </p:tav>
                                      </p:tavLst>
                                    </p:anim>
                                    <p:anim calcmode="lin" valueType="num">
                                      <p:cBhvr>
                                        <p:cTn id="13" dur="1000" fill="hold"/>
                                        <p:tgtEl>
                                          <p:spTgt spid="19"/>
                                        </p:tgtEl>
                                        <p:attrNameLst>
                                          <p:attrName>ppt_h</p:attrName>
                                        </p:attrNameLst>
                                      </p:cBhvr>
                                      <p:tavLst>
                                        <p:tav tm="0">
                                          <p:val>
                                            <p:strVal val="#ppt_h"/>
                                          </p:val>
                                        </p:tav>
                                        <p:tav tm="100000">
                                          <p:val>
                                            <p:strVal val="#ppt_h"/>
                                          </p:val>
                                        </p:tav>
                                      </p:tavLst>
                                    </p:anim>
                                    <p:animEffect transition="in" filter="fade">
                                      <p:cBhvr>
                                        <p:cTn id="14" dur="1000"/>
                                        <p:tgtEl>
                                          <p:spTgt spid="19"/>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1000" fill="hold"/>
                                        <p:tgtEl>
                                          <p:spTgt spid="21"/>
                                        </p:tgtEl>
                                        <p:attrNameLst>
                                          <p:attrName>ppt_w</p:attrName>
                                        </p:attrNameLst>
                                      </p:cBhvr>
                                      <p:tavLst>
                                        <p:tav tm="0">
                                          <p:val>
                                            <p:strVal val="#ppt_w+.3"/>
                                          </p:val>
                                        </p:tav>
                                        <p:tav tm="100000">
                                          <p:val>
                                            <p:strVal val="#ppt_w"/>
                                          </p:val>
                                        </p:tav>
                                      </p:tavLst>
                                    </p:anim>
                                    <p:anim calcmode="lin" valueType="num">
                                      <p:cBhvr>
                                        <p:cTn id="18" dur="1000" fill="hold"/>
                                        <p:tgtEl>
                                          <p:spTgt spid="21"/>
                                        </p:tgtEl>
                                        <p:attrNameLst>
                                          <p:attrName>ppt_h</p:attrName>
                                        </p:attrNameLst>
                                      </p:cBhvr>
                                      <p:tavLst>
                                        <p:tav tm="0">
                                          <p:val>
                                            <p:strVal val="#ppt_h"/>
                                          </p:val>
                                        </p:tav>
                                        <p:tav tm="100000">
                                          <p:val>
                                            <p:strVal val="#ppt_h"/>
                                          </p:val>
                                        </p:tav>
                                      </p:tavLst>
                                    </p:anim>
                                    <p:animEffect transition="in" filter="fade">
                                      <p:cBhvr>
                                        <p:cTn id="19" dur="1000"/>
                                        <p:tgtEl>
                                          <p:spTgt spid="21"/>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anim calcmode="lin" valueType="num">
                                      <p:cBhvr>
                                        <p:cTn id="2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0"/>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9" grpId="0" animBg="1"/>
      <p:bldP spid="21" grpId="0" animBg="1"/>
      <p:bldP spid="10" grpId="0"/>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6.1.1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领导素质的界定</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素质就是充当领导角色的个体为完成其特定职能职责、发挥其特定影响和作用所必须具备的自身条件,是基于普通素质又按领导角色的特点而形成和具备的有别于普通素质、专门适合于履行领导职能职责或者从事领导活动的个体特质。</a:t>
            </a:r>
          </a:p>
        </p:txBody>
      </p:sp>
      <p:grpSp>
        <p:nvGrpSpPr>
          <p:cNvPr id="4" name="组合 3"/>
          <p:cNvGrpSpPr/>
          <p:nvPr/>
        </p:nvGrpSpPr>
        <p:grpSpPr>
          <a:xfrm>
            <a:off x="4140228" y="2799926"/>
            <a:ext cx="3813754" cy="3587327"/>
            <a:chOff x="3977782" y="1868427"/>
            <a:chExt cx="3813754" cy="3587327"/>
          </a:xfrm>
          <a:solidFill>
            <a:srgbClr val="FFD135"/>
          </a:solidFill>
        </p:grpSpPr>
        <p:grpSp>
          <p:nvGrpSpPr>
            <p:cNvPr id="5" name="Group 19"/>
            <p:cNvGrpSpPr/>
            <p:nvPr/>
          </p:nvGrpSpPr>
          <p:grpSpPr>
            <a:xfrm>
              <a:off x="5657617" y="3320091"/>
              <a:ext cx="2133919" cy="2135663"/>
              <a:chOff x="5678176" y="3395507"/>
              <a:chExt cx="1939926" cy="1941512"/>
            </a:xfrm>
            <a:grpFill/>
          </p:grpSpPr>
          <p:sp>
            <p:nvSpPr>
              <p:cNvPr id="10" name="Freeform 8"/>
              <p:cNvSpPr/>
              <p:nvPr/>
            </p:nvSpPr>
            <p:spPr bwMode="auto">
              <a:xfrm>
                <a:off x="6181414" y="3395507"/>
                <a:ext cx="1436688" cy="971550"/>
              </a:xfrm>
              <a:custGeom>
                <a:avLst/>
                <a:gdLst>
                  <a:gd name="T0" fmla="*/ 124 w 382"/>
                  <a:gd name="T1" fmla="*/ 0 h 258"/>
                  <a:gd name="T2" fmla="*/ 0 w 382"/>
                  <a:gd name="T3" fmla="*/ 32 h 258"/>
                  <a:gd name="T4" fmla="*/ 55 w 382"/>
                  <a:gd name="T5" fmla="*/ 127 h 258"/>
                  <a:gd name="T6" fmla="*/ 124 w 382"/>
                  <a:gd name="T7" fmla="*/ 110 h 258"/>
                  <a:gd name="T8" fmla="*/ 272 w 382"/>
                  <a:gd name="T9" fmla="*/ 258 h 258"/>
                  <a:gd name="T10" fmla="*/ 382 w 382"/>
                  <a:gd name="T11" fmla="*/ 258 h 258"/>
                  <a:gd name="T12" fmla="*/ 124 w 382"/>
                  <a:gd name="T13" fmla="*/ 0 h 258"/>
                </a:gdLst>
                <a:ahLst/>
                <a:cxnLst>
                  <a:cxn ang="0">
                    <a:pos x="T0" y="T1"/>
                  </a:cxn>
                  <a:cxn ang="0">
                    <a:pos x="T2" y="T3"/>
                  </a:cxn>
                  <a:cxn ang="0">
                    <a:pos x="T4" y="T5"/>
                  </a:cxn>
                  <a:cxn ang="0">
                    <a:pos x="T6" y="T7"/>
                  </a:cxn>
                  <a:cxn ang="0">
                    <a:pos x="T8" y="T9"/>
                  </a:cxn>
                  <a:cxn ang="0">
                    <a:pos x="T10" y="T11"/>
                  </a:cxn>
                  <a:cxn ang="0">
                    <a:pos x="T12" y="T13"/>
                  </a:cxn>
                </a:cxnLst>
                <a:rect l="0" t="0" r="r" b="b"/>
                <a:pathLst>
                  <a:path w="382" h="258">
                    <a:moveTo>
                      <a:pt x="124" y="0"/>
                    </a:moveTo>
                    <a:cubicBezTo>
                      <a:pt x="79" y="0"/>
                      <a:pt x="37" y="12"/>
                      <a:pt x="0" y="32"/>
                    </a:cubicBezTo>
                    <a:cubicBezTo>
                      <a:pt x="55" y="127"/>
                      <a:pt x="55" y="127"/>
                      <a:pt x="55" y="127"/>
                    </a:cubicBezTo>
                    <a:cubicBezTo>
                      <a:pt x="75" y="116"/>
                      <a:pt x="99" y="110"/>
                      <a:pt x="124" y="110"/>
                    </a:cubicBezTo>
                    <a:cubicBezTo>
                      <a:pt x="206" y="110"/>
                      <a:pt x="272" y="176"/>
                      <a:pt x="272" y="258"/>
                    </a:cubicBezTo>
                    <a:cubicBezTo>
                      <a:pt x="382" y="258"/>
                      <a:pt x="382" y="258"/>
                      <a:pt x="382" y="258"/>
                    </a:cubicBezTo>
                    <a:cubicBezTo>
                      <a:pt x="382" y="116"/>
                      <a:pt x="266" y="0"/>
                      <a:pt x="124" y="0"/>
                    </a:cubicBezTo>
                    <a:close/>
                  </a:path>
                </a:pathLst>
              </a:custGeom>
              <a:grpFill/>
              <a:ln w="12700" cap="flat" cmpd="sng" algn="ctr">
                <a:noFill/>
                <a:prstDash val="solid"/>
                <a:miter lim="800000"/>
              </a:ln>
              <a:effectLst/>
            </p:spPr>
            <p:txBody>
              <a:bodyPr rtlCol="0" anchor="ctr"/>
              <a:lstStyle/>
              <a:p>
                <a:pPr algn="ctr"/>
                <a:endParaRPr lang="en-US" kern="0" dirty="0">
                  <a:solidFill>
                    <a:srgbClr val="FFFFFF"/>
                  </a:solidFill>
                  <a:latin typeface="思源黑体 CN Normal" panose="020B0400000000000000" pitchFamily="34" charset="-122"/>
                  <a:ea typeface="思源黑体 CN Normal" panose="020B0400000000000000" pitchFamily="34" charset="-122"/>
                </a:endParaRPr>
              </a:p>
            </p:txBody>
          </p:sp>
          <p:sp>
            <p:nvSpPr>
              <p:cNvPr id="11" name="Freeform 9"/>
              <p:cNvSpPr/>
              <p:nvPr/>
            </p:nvSpPr>
            <p:spPr bwMode="auto">
              <a:xfrm>
                <a:off x="5678176" y="4367057"/>
                <a:ext cx="1939925" cy="969962"/>
              </a:xfrm>
              <a:custGeom>
                <a:avLst/>
                <a:gdLst>
                  <a:gd name="T0" fmla="*/ 258 w 516"/>
                  <a:gd name="T1" fmla="*/ 148 h 258"/>
                  <a:gd name="T2" fmla="*/ 110 w 516"/>
                  <a:gd name="T3" fmla="*/ 0 h 258"/>
                  <a:gd name="T4" fmla="*/ 0 w 516"/>
                  <a:gd name="T5" fmla="*/ 0 h 258"/>
                  <a:gd name="T6" fmla="*/ 258 w 516"/>
                  <a:gd name="T7" fmla="*/ 258 h 258"/>
                  <a:gd name="T8" fmla="*/ 516 w 516"/>
                  <a:gd name="T9" fmla="*/ 0 h 258"/>
                  <a:gd name="T10" fmla="*/ 406 w 516"/>
                  <a:gd name="T11" fmla="*/ 0 h 258"/>
                  <a:gd name="T12" fmla="*/ 258 w 516"/>
                  <a:gd name="T13" fmla="*/ 148 h 258"/>
                </a:gdLst>
                <a:ahLst/>
                <a:cxnLst>
                  <a:cxn ang="0">
                    <a:pos x="T0" y="T1"/>
                  </a:cxn>
                  <a:cxn ang="0">
                    <a:pos x="T2" y="T3"/>
                  </a:cxn>
                  <a:cxn ang="0">
                    <a:pos x="T4" y="T5"/>
                  </a:cxn>
                  <a:cxn ang="0">
                    <a:pos x="T6" y="T7"/>
                  </a:cxn>
                  <a:cxn ang="0">
                    <a:pos x="T8" y="T9"/>
                  </a:cxn>
                  <a:cxn ang="0">
                    <a:pos x="T10" y="T11"/>
                  </a:cxn>
                  <a:cxn ang="0">
                    <a:pos x="T12" y="T13"/>
                  </a:cxn>
                </a:cxnLst>
                <a:rect l="0" t="0" r="r" b="b"/>
                <a:pathLst>
                  <a:path w="516" h="258">
                    <a:moveTo>
                      <a:pt x="258" y="148"/>
                    </a:moveTo>
                    <a:cubicBezTo>
                      <a:pt x="176" y="148"/>
                      <a:pt x="110" y="82"/>
                      <a:pt x="110" y="0"/>
                    </a:cubicBezTo>
                    <a:cubicBezTo>
                      <a:pt x="0" y="0"/>
                      <a:pt x="0" y="0"/>
                      <a:pt x="0" y="0"/>
                    </a:cubicBezTo>
                    <a:cubicBezTo>
                      <a:pt x="0" y="142"/>
                      <a:pt x="116" y="258"/>
                      <a:pt x="258" y="258"/>
                    </a:cubicBezTo>
                    <a:cubicBezTo>
                      <a:pt x="400" y="258"/>
                      <a:pt x="516" y="142"/>
                      <a:pt x="516" y="0"/>
                    </a:cubicBezTo>
                    <a:cubicBezTo>
                      <a:pt x="406" y="0"/>
                      <a:pt x="406" y="0"/>
                      <a:pt x="406" y="0"/>
                    </a:cubicBezTo>
                    <a:cubicBezTo>
                      <a:pt x="406" y="82"/>
                      <a:pt x="340" y="148"/>
                      <a:pt x="258" y="148"/>
                    </a:cubicBezTo>
                    <a:close/>
                  </a:path>
                </a:pathLst>
              </a:custGeom>
              <a:grpFill/>
              <a:ln w="12700" cap="flat" cmpd="sng" algn="ctr">
                <a:noFill/>
                <a:prstDash val="solid"/>
                <a:miter lim="800000"/>
              </a:ln>
              <a:effectLst/>
            </p:spPr>
            <p:txBody>
              <a:bodyPr rtlCol="0" anchor="ctr"/>
              <a:lstStyle/>
              <a:p>
                <a:pPr algn="ctr"/>
                <a:endParaRPr lang="en-US" kern="0" dirty="0">
                  <a:solidFill>
                    <a:srgbClr val="FFFFFF"/>
                  </a:solidFill>
                  <a:latin typeface="思源黑体 CN Normal" panose="020B0400000000000000" pitchFamily="34" charset="-122"/>
                  <a:ea typeface="思源黑体 CN Normal" panose="020B0400000000000000" pitchFamily="34" charset="-122"/>
                </a:endParaRPr>
              </a:p>
            </p:txBody>
          </p:sp>
        </p:grpSp>
        <p:grpSp>
          <p:nvGrpSpPr>
            <p:cNvPr id="6" name="Group 20"/>
            <p:cNvGrpSpPr/>
            <p:nvPr/>
          </p:nvGrpSpPr>
          <p:grpSpPr>
            <a:xfrm>
              <a:off x="3977782" y="3312596"/>
              <a:ext cx="2133918" cy="2135663"/>
              <a:chOff x="4154176" y="3395507"/>
              <a:chExt cx="1939925" cy="1941512"/>
            </a:xfrm>
            <a:grpFill/>
          </p:grpSpPr>
          <p:sp>
            <p:nvSpPr>
              <p:cNvPr id="8" name="Freeform 6"/>
              <p:cNvSpPr/>
              <p:nvPr/>
            </p:nvSpPr>
            <p:spPr bwMode="auto">
              <a:xfrm>
                <a:off x="4154176" y="3395507"/>
                <a:ext cx="1439863" cy="971550"/>
              </a:xfrm>
              <a:custGeom>
                <a:avLst/>
                <a:gdLst>
                  <a:gd name="T0" fmla="*/ 258 w 383"/>
                  <a:gd name="T1" fmla="*/ 110 h 258"/>
                  <a:gd name="T2" fmla="*/ 328 w 383"/>
                  <a:gd name="T3" fmla="*/ 128 h 258"/>
                  <a:gd name="T4" fmla="*/ 383 w 383"/>
                  <a:gd name="T5" fmla="*/ 33 h 258"/>
                  <a:gd name="T6" fmla="*/ 258 w 383"/>
                  <a:gd name="T7" fmla="*/ 0 h 258"/>
                  <a:gd name="T8" fmla="*/ 0 w 383"/>
                  <a:gd name="T9" fmla="*/ 258 h 258"/>
                  <a:gd name="T10" fmla="*/ 110 w 383"/>
                  <a:gd name="T11" fmla="*/ 258 h 258"/>
                  <a:gd name="T12" fmla="*/ 258 w 383"/>
                  <a:gd name="T13" fmla="*/ 110 h 258"/>
                </a:gdLst>
                <a:ahLst/>
                <a:cxnLst>
                  <a:cxn ang="0">
                    <a:pos x="T0" y="T1"/>
                  </a:cxn>
                  <a:cxn ang="0">
                    <a:pos x="T2" y="T3"/>
                  </a:cxn>
                  <a:cxn ang="0">
                    <a:pos x="T4" y="T5"/>
                  </a:cxn>
                  <a:cxn ang="0">
                    <a:pos x="T6" y="T7"/>
                  </a:cxn>
                  <a:cxn ang="0">
                    <a:pos x="T8" y="T9"/>
                  </a:cxn>
                  <a:cxn ang="0">
                    <a:pos x="T10" y="T11"/>
                  </a:cxn>
                  <a:cxn ang="0">
                    <a:pos x="T12" y="T13"/>
                  </a:cxn>
                </a:cxnLst>
                <a:rect l="0" t="0" r="r" b="b"/>
                <a:pathLst>
                  <a:path w="383" h="258">
                    <a:moveTo>
                      <a:pt x="258" y="110"/>
                    </a:moveTo>
                    <a:cubicBezTo>
                      <a:pt x="283" y="110"/>
                      <a:pt x="307" y="117"/>
                      <a:pt x="328" y="128"/>
                    </a:cubicBezTo>
                    <a:cubicBezTo>
                      <a:pt x="383" y="33"/>
                      <a:pt x="383" y="33"/>
                      <a:pt x="383" y="33"/>
                    </a:cubicBezTo>
                    <a:cubicBezTo>
                      <a:pt x="346" y="12"/>
                      <a:pt x="303" y="0"/>
                      <a:pt x="258" y="0"/>
                    </a:cubicBezTo>
                    <a:cubicBezTo>
                      <a:pt x="116" y="0"/>
                      <a:pt x="0" y="116"/>
                      <a:pt x="0" y="258"/>
                    </a:cubicBezTo>
                    <a:cubicBezTo>
                      <a:pt x="110" y="258"/>
                      <a:pt x="110" y="258"/>
                      <a:pt x="110" y="258"/>
                    </a:cubicBezTo>
                    <a:cubicBezTo>
                      <a:pt x="110" y="176"/>
                      <a:pt x="176" y="110"/>
                      <a:pt x="258" y="110"/>
                    </a:cubicBezTo>
                    <a:close/>
                  </a:path>
                </a:pathLst>
              </a:custGeom>
              <a:grpFill/>
              <a:ln w="12700" cap="flat" cmpd="sng" algn="ctr">
                <a:noFill/>
                <a:prstDash val="solid"/>
                <a:miter lim="800000"/>
              </a:ln>
              <a:effectLst/>
            </p:spPr>
            <p:txBody>
              <a:bodyPr rtlCol="0" anchor="ctr"/>
              <a:lstStyle/>
              <a:p>
                <a:pPr algn="ctr"/>
                <a:endParaRPr lang="en-US" kern="0" dirty="0">
                  <a:solidFill>
                    <a:srgbClr val="FFFFFF"/>
                  </a:solidFill>
                  <a:latin typeface="思源黑体 CN Normal" panose="020B0400000000000000" pitchFamily="34" charset="-122"/>
                  <a:ea typeface="思源黑体 CN Normal" panose="020B0400000000000000" pitchFamily="34" charset="-122"/>
                </a:endParaRPr>
              </a:p>
            </p:txBody>
          </p:sp>
          <p:sp>
            <p:nvSpPr>
              <p:cNvPr id="9" name="Freeform 7"/>
              <p:cNvSpPr/>
              <p:nvPr/>
            </p:nvSpPr>
            <p:spPr bwMode="auto">
              <a:xfrm>
                <a:off x="4154176" y="4367057"/>
                <a:ext cx="1939925" cy="969962"/>
              </a:xfrm>
              <a:custGeom>
                <a:avLst/>
                <a:gdLst>
                  <a:gd name="T0" fmla="*/ 258 w 516"/>
                  <a:gd name="T1" fmla="*/ 148 h 258"/>
                  <a:gd name="T2" fmla="*/ 110 w 516"/>
                  <a:gd name="T3" fmla="*/ 0 h 258"/>
                  <a:gd name="T4" fmla="*/ 0 w 516"/>
                  <a:gd name="T5" fmla="*/ 0 h 258"/>
                  <a:gd name="T6" fmla="*/ 258 w 516"/>
                  <a:gd name="T7" fmla="*/ 258 h 258"/>
                  <a:gd name="T8" fmla="*/ 516 w 516"/>
                  <a:gd name="T9" fmla="*/ 0 h 258"/>
                  <a:gd name="T10" fmla="*/ 406 w 516"/>
                  <a:gd name="T11" fmla="*/ 0 h 258"/>
                  <a:gd name="T12" fmla="*/ 258 w 516"/>
                  <a:gd name="T13" fmla="*/ 148 h 258"/>
                </a:gdLst>
                <a:ahLst/>
                <a:cxnLst>
                  <a:cxn ang="0">
                    <a:pos x="T0" y="T1"/>
                  </a:cxn>
                  <a:cxn ang="0">
                    <a:pos x="T2" y="T3"/>
                  </a:cxn>
                  <a:cxn ang="0">
                    <a:pos x="T4" y="T5"/>
                  </a:cxn>
                  <a:cxn ang="0">
                    <a:pos x="T6" y="T7"/>
                  </a:cxn>
                  <a:cxn ang="0">
                    <a:pos x="T8" y="T9"/>
                  </a:cxn>
                  <a:cxn ang="0">
                    <a:pos x="T10" y="T11"/>
                  </a:cxn>
                  <a:cxn ang="0">
                    <a:pos x="T12" y="T13"/>
                  </a:cxn>
                </a:cxnLst>
                <a:rect l="0" t="0" r="r" b="b"/>
                <a:pathLst>
                  <a:path w="516" h="258">
                    <a:moveTo>
                      <a:pt x="258" y="148"/>
                    </a:moveTo>
                    <a:cubicBezTo>
                      <a:pt x="176" y="148"/>
                      <a:pt x="110" y="82"/>
                      <a:pt x="110" y="0"/>
                    </a:cubicBezTo>
                    <a:cubicBezTo>
                      <a:pt x="0" y="0"/>
                      <a:pt x="0" y="0"/>
                      <a:pt x="0" y="0"/>
                    </a:cubicBezTo>
                    <a:cubicBezTo>
                      <a:pt x="0" y="142"/>
                      <a:pt x="116" y="258"/>
                      <a:pt x="258" y="258"/>
                    </a:cubicBezTo>
                    <a:cubicBezTo>
                      <a:pt x="400" y="258"/>
                      <a:pt x="516" y="142"/>
                      <a:pt x="516" y="0"/>
                    </a:cubicBezTo>
                    <a:cubicBezTo>
                      <a:pt x="406" y="0"/>
                      <a:pt x="406" y="0"/>
                      <a:pt x="406" y="0"/>
                    </a:cubicBezTo>
                    <a:cubicBezTo>
                      <a:pt x="406" y="82"/>
                      <a:pt x="340" y="148"/>
                      <a:pt x="258" y="148"/>
                    </a:cubicBezTo>
                    <a:close/>
                  </a:path>
                </a:pathLst>
              </a:custGeom>
              <a:grpFill/>
              <a:ln w="12700" cap="flat" cmpd="sng" algn="ctr">
                <a:noFill/>
                <a:prstDash val="solid"/>
                <a:miter lim="800000"/>
              </a:ln>
              <a:effectLst/>
            </p:spPr>
            <p:txBody>
              <a:bodyPr rtlCol="0" anchor="ctr"/>
              <a:lstStyle/>
              <a:p>
                <a:pPr algn="ctr"/>
                <a:endParaRPr lang="en-US" kern="0" dirty="0">
                  <a:solidFill>
                    <a:srgbClr val="FFFFFF"/>
                  </a:solidFill>
                  <a:latin typeface="思源黑体 CN Normal" panose="020B0400000000000000" pitchFamily="34" charset="-122"/>
                  <a:ea typeface="思源黑体 CN Normal" panose="020B0400000000000000" pitchFamily="34" charset="-122"/>
                </a:endParaRPr>
              </a:p>
            </p:txBody>
          </p:sp>
        </p:grpSp>
        <p:grpSp>
          <p:nvGrpSpPr>
            <p:cNvPr id="7" name="Group 18"/>
            <p:cNvGrpSpPr/>
            <p:nvPr/>
          </p:nvGrpSpPr>
          <p:grpSpPr>
            <a:xfrm>
              <a:off x="4820770" y="1868427"/>
              <a:ext cx="2133916" cy="1978501"/>
              <a:chOff x="4917764" y="2077882"/>
              <a:chExt cx="1939922" cy="1798637"/>
            </a:xfrm>
            <a:grpFill/>
          </p:grpSpPr>
          <p:sp>
            <p:nvSpPr>
              <p:cNvPr id="12" name="Freeform 5"/>
              <p:cNvSpPr/>
              <p:nvPr/>
            </p:nvSpPr>
            <p:spPr bwMode="auto">
              <a:xfrm>
                <a:off x="4917764" y="2077882"/>
                <a:ext cx="969963" cy="1798637"/>
              </a:xfrm>
              <a:custGeom>
                <a:avLst/>
                <a:gdLst>
                  <a:gd name="T0" fmla="*/ 1 w 258"/>
                  <a:gd name="T1" fmla="*/ 239 h 478"/>
                  <a:gd name="T2" fmla="*/ 0 w 258"/>
                  <a:gd name="T3" fmla="*/ 257 h 478"/>
                  <a:gd name="T4" fmla="*/ 125 w 258"/>
                  <a:gd name="T5" fmla="*/ 478 h 478"/>
                  <a:gd name="T6" fmla="*/ 180 w 258"/>
                  <a:gd name="T7" fmla="*/ 383 h 478"/>
                  <a:gd name="T8" fmla="*/ 110 w 258"/>
                  <a:gd name="T9" fmla="*/ 257 h 478"/>
                  <a:gd name="T10" fmla="*/ 111 w 258"/>
                  <a:gd name="T11" fmla="*/ 239 h 478"/>
                  <a:gd name="T12" fmla="*/ 258 w 258"/>
                  <a:gd name="T13" fmla="*/ 110 h 478"/>
                  <a:gd name="T14" fmla="*/ 258 w 258"/>
                  <a:gd name="T15" fmla="*/ 0 h 478"/>
                  <a:gd name="T16" fmla="*/ 1 w 258"/>
                  <a:gd name="T17" fmla="*/ 239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8" h="478">
                    <a:moveTo>
                      <a:pt x="1" y="239"/>
                    </a:moveTo>
                    <a:cubicBezTo>
                      <a:pt x="1" y="245"/>
                      <a:pt x="0" y="251"/>
                      <a:pt x="0" y="257"/>
                    </a:cubicBezTo>
                    <a:cubicBezTo>
                      <a:pt x="0" y="351"/>
                      <a:pt x="50" y="433"/>
                      <a:pt x="125" y="478"/>
                    </a:cubicBezTo>
                    <a:cubicBezTo>
                      <a:pt x="180" y="383"/>
                      <a:pt x="180" y="383"/>
                      <a:pt x="180" y="383"/>
                    </a:cubicBezTo>
                    <a:cubicBezTo>
                      <a:pt x="138" y="357"/>
                      <a:pt x="110" y="310"/>
                      <a:pt x="110" y="257"/>
                    </a:cubicBezTo>
                    <a:cubicBezTo>
                      <a:pt x="110" y="251"/>
                      <a:pt x="111" y="245"/>
                      <a:pt x="111" y="239"/>
                    </a:cubicBezTo>
                    <a:cubicBezTo>
                      <a:pt x="120" y="166"/>
                      <a:pt x="183" y="110"/>
                      <a:pt x="258" y="110"/>
                    </a:cubicBezTo>
                    <a:cubicBezTo>
                      <a:pt x="258" y="0"/>
                      <a:pt x="258" y="0"/>
                      <a:pt x="258" y="0"/>
                    </a:cubicBezTo>
                    <a:cubicBezTo>
                      <a:pt x="122" y="0"/>
                      <a:pt x="11" y="105"/>
                      <a:pt x="1" y="239"/>
                    </a:cubicBezTo>
                    <a:close/>
                  </a:path>
                </a:pathLst>
              </a:custGeom>
              <a:grpFill/>
              <a:ln w="12700" cap="flat" cmpd="sng" algn="ctr">
                <a:noFill/>
                <a:prstDash val="solid"/>
                <a:miter lim="800000"/>
              </a:ln>
              <a:effectLst/>
            </p:spPr>
            <p:txBody>
              <a:bodyPr rtlCol="0" anchor="ctr"/>
              <a:lstStyle/>
              <a:p>
                <a:pPr algn="ctr"/>
                <a:endParaRPr lang="en-US" kern="0" dirty="0">
                  <a:solidFill>
                    <a:srgbClr val="FFFFFF"/>
                  </a:solidFill>
                  <a:latin typeface="思源黑体 CN Normal" panose="020B0400000000000000" pitchFamily="34" charset="-122"/>
                  <a:ea typeface="思源黑体 CN Normal" panose="020B0400000000000000" pitchFamily="34" charset="-122"/>
                </a:endParaRPr>
              </a:p>
            </p:txBody>
          </p:sp>
          <p:sp>
            <p:nvSpPr>
              <p:cNvPr id="13" name="Freeform 10"/>
              <p:cNvSpPr/>
              <p:nvPr/>
            </p:nvSpPr>
            <p:spPr bwMode="auto">
              <a:xfrm>
                <a:off x="5887726" y="2077882"/>
                <a:ext cx="969963" cy="1798637"/>
              </a:xfrm>
              <a:custGeom>
                <a:avLst/>
                <a:gdLst>
                  <a:gd name="T0" fmla="*/ 257 w 258"/>
                  <a:gd name="T1" fmla="*/ 239 h 478"/>
                  <a:gd name="T2" fmla="*/ 0 w 258"/>
                  <a:gd name="T3" fmla="*/ 0 h 478"/>
                  <a:gd name="T4" fmla="*/ 0 w 258"/>
                  <a:gd name="T5" fmla="*/ 110 h 478"/>
                  <a:gd name="T6" fmla="*/ 147 w 258"/>
                  <a:gd name="T7" fmla="*/ 239 h 478"/>
                  <a:gd name="T8" fmla="*/ 148 w 258"/>
                  <a:gd name="T9" fmla="*/ 257 h 478"/>
                  <a:gd name="T10" fmla="*/ 78 w 258"/>
                  <a:gd name="T11" fmla="*/ 383 h 478"/>
                  <a:gd name="T12" fmla="*/ 133 w 258"/>
                  <a:gd name="T13" fmla="*/ 478 h 478"/>
                  <a:gd name="T14" fmla="*/ 258 w 258"/>
                  <a:gd name="T15" fmla="*/ 257 h 478"/>
                  <a:gd name="T16" fmla="*/ 257 w 258"/>
                  <a:gd name="T17" fmla="*/ 239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8" h="478">
                    <a:moveTo>
                      <a:pt x="257" y="239"/>
                    </a:moveTo>
                    <a:cubicBezTo>
                      <a:pt x="248" y="105"/>
                      <a:pt x="136" y="0"/>
                      <a:pt x="0" y="0"/>
                    </a:cubicBezTo>
                    <a:cubicBezTo>
                      <a:pt x="0" y="110"/>
                      <a:pt x="0" y="110"/>
                      <a:pt x="0" y="110"/>
                    </a:cubicBezTo>
                    <a:cubicBezTo>
                      <a:pt x="75" y="110"/>
                      <a:pt x="138" y="166"/>
                      <a:pt x="147" y="239"/>
                    </a:cubicBezTo>
                    <a:cubicBezTo>
                      <a:pt x="147" y="245"/>
                      <a:pt x="148" y="251"/>
                      <a:pt x="148" y="257"/>
                    </a:cubicBezTo>
                    <a:cubicBezTo>
                      <a:pt x="148" y="310"/>
                      <a:pt x="120" y="357"/>
                      <a:pt x="78" y="383"/>
                    </a:cubicBezTo>
                    <a:cubicBezTo>
                      <a:pt x="133" y="478"/>
                      <a:pt x="133" y="478"/>
                      <a:pt x="133" y="478"/>
                    </a:cubicBezTo>
                    <a:cubicBezTo>
                      <a:pt x="208" y="433"/>
                      <a:pt x="258" y="351"/>
                      <a:pt x="258" y="257"/>
                    </a:cubicBezTo>
                    <a:cubicBezTo>
                      <a:pt x="258" y="251"/>
                      <a:pt x="257" y="245"/>
                      <a:pt x="257" y="239"/>
                    </a:cubicBezTo>
                    <a:close/>
                  </a:path>
                </a:pathLst>
              </a:custGeom>
              <a:grpFill/>
              <a:ln w="12700" cap="flat" cmpd="sng" algn="ctr">
                <a:noFill/>
                <a:prstDash val="solid"/>
                <a:miter lim="800000"/>
              </a:ln>
              <a:effectLst/>
            </p:spPr>
            <p:txBody>
              <a:bodyPr rtlCol="0" anchor="ctr"/>
              <a:lstStyle/>
              <a:p>
                <a:pPr algn="ctr"/>
                <a:endParaRPr lang="en-US" kern="0" dirty="0">
                  <a:solidFill>
                    <a:srgbClr val="FFFFFF"/>
                  </a:solidFill>
                  <a:latin typeface="思源黑体 CN Normal" panose="020B0400000000000000" pitchFamily="34" charset="-122"/>
                  <a:ea typeface="思源黑体 CN Normal" panose="020B0400000000000000" pitchFamily="34" charset="-122"/>
                </a:endParaRPr>
              </a:p>
            </p:txBody>
          </p:sp>
        </p:grpSp>
      </p:grpSp>
      <p:sp>
        <p:nvSpPr>
          <p:cNvPr id="14" name="文本框 13"/>
          <p:cNvSpPr txBox="1"/>
          <p:nvPr/>
        </p:nvSpPr>
        <p:spPr>
          <a:xfrm>
            <a:off x="5576577" y="3328260"/>
            <a:ext cx="1071309"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5400" b="0" i="0" u="none" strike="noStrike" kern="1200" cap="none" spc="-300" normalizeH="0" baseline="0" noProof="0" dirty="0">
                <a:ln>
                  <a:noFill/>
                </a:ln>
                <a:solidFill>
                  <a:srgbClr val="38C0CA"/>
                </a:solidFill>
                <a:effectLst/>
                <a:uLnTx/>
                <a:uFillTx/>
                <a:latin typeface="思源黑体 CN Heavy" panose="020B0A00000000000000" pitchFamily="34" charset="-122"/>
                <a:ea typeface="思源黑体 CN Heavy" panose="020B0A00000000000000" pitchFamily="34" charset="-122"/>
              </a:rPr>
              <a:t>01</a:t>
            </a:r>
            <a:endParaRPr kumimoji="0" lang="zh-CN" altLang="en-US" sz="5400" b="0" i="0" u="none" strike="noStrike" kern="1200" cap="none" spc="-300" normalizeH="0" baseline="0" noProof="0" dirty="0">
              <a:ln>
                <a:noFill/>
              </a:ln>
              <a:solidFill>
                <a:srgbClr val="38C0CA"/>
              </a:solidFill>
              <a:effectLst/>
              <a:uLnTx/>
              <a:uFillTx/>
              <a:latin typeface="思源黑体 CN Heavy" panose="020B0A00000000000000" pitchFamily="34" charset="-122"/>
              <a:ea typeface="思源黑体 CN Heavy" panose="020B0A00000000000000" pitchFamily="34" charset="-122"/>
            </a:endParaRPr>
          </a:p>
        </p:txBody>
      </p:sp>
      <p:sp>
        <p:nvSpPr>
          <p:cNvPr id="15" name="文本框 14"/>
          <p:cNvSpPr txBox="1"/>
          <p:nvPr/>
        </p:nvSpPr>
        <p:spPr>
          <a:xfrm>
            <a:off x="4699660" y="4812388"/>
            <a:ext cx="1071309"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5400" b="0" i="0" u="none" strike="noStrike" kern="1200" cap="none" spc="-300" normalizeH="0" baseline="0" noProof="0" dirty="0">
                <a:ln>
                  <a:noFill/>
                </a:ln>
                <a:solidFill>
                  <a:srgbClr val="38C0CA"/>
                </a:solidFill>
                <a:effectLst/>
                <a:uLnTx/>
                <a:uFillTx/>
                <a:latin typeface="思源黑体 CN Heavy" panose="020B0A00000000000000" pitchFamily="34" charset="-122"/>
                <a:ea typeface="思源黑体 CN Heavy" panose="020B0A00000000000000" pitchFamily="34" charset="-122"/>
              </a:rPr>
              <a:t>02</a:t>
            </a:r>
            <a:endParaRPr kumimoji="0" lang="zh-CN" altLang="en-US" sz="5400" b="0" i="0" u="none" strike="noStrike" kern="1200" cap="none" spc="-300" normalizeH="0" baseline="0" noProof="0" dirty="0">
              <a:ln>
                <a:noFill/>
              </a:ln>
              <a:solidFill>
                <a:srgbClr val="38C0CA"/>
              </a:solidFill>
              <a:effectLst/>
              <a:uLnTx/>
              <a:uFillTx/>
              <a:latin typeface="思源黑体 CN Heavy" panose="020B0A00000000000000" pitchFamily="34" charset="-122"/>
              <a:ea typeface="思源黑体 CN Heavy" panose="020B0A00000000000000" pitchFamily="34" charset="-122"/>
            </a:endParaRPr>
          </a:p>
        </p:txBody>
      </p:sp>
      <p:sp>
        <p:nvSpPr>
          <p:cNvPr id="16" name="文本框 15"/>
          <p:cNvSpPr txBox="1"/>
          <p:nvPr/>
        </p:nvSpPr>
        <p:spPr>
          <a:xfrm>
            <a:off x="6383844" y="4812388"/>
            <a:ext cx="1071309"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5400" b="0" i="0" u="none" strike="noStrike" kern="1200" cap="none" spc="-300" normalizeH="0" baseline="0" noProof="0" dirty="0">
                <a:ln>
                  <a:noFill/>
                </a:ln>
                <a:solidFill>
                  <a:srgbClr val="38C0CA"/>
                </a:solidFill>
                <a:effectLst/>
                <a:uLnTx/>
                <a:uFillTx/>
                <a:latin typeface="思源黑体 CN Heavy" panose="020B0A00000000000000" pitchFamily="34" charset="-122"/>
                <a:ea typeface="思源黑体 CN Heavy" panose="020B0A00000000000000" pitchFamily="34" charset="-122"/>
              </a:rPr>
              <a:t>03</a:t>
            </a:r>
            <a:endParaRPr kumimoji="0" lang="zh-CN" altLang="en-US" sz="5400" b="0" i="0" u="none" strike="noStrike" kern="1200" cap="none" spc="-300" normalizeH="0" baseline="0" noProof="0" dirty="0">
              <a:ln>
                <a:noFill/>
              </a:ln>
              <a:solidFill>
                <a:srgbClr val="38C0CA"/>
              </a:solidFill>
              <a:effectLst/>
              <a:uLnTx/>
              <a:uFillTx/>
              <a:latin typeface="思源黑体 CN Heavy" panose="020B0A00000000000000" pitchFamily="34" charset="-122"/>
              <a:ea typeface="思源黑体 CN Heavy" panose="020B0A00000000000000" pitchFamily="34" charset="-122"/>
            </a:endParaRPr>
          </a:p>
        </p:txBody>
      </p:sp>
      <p:sp>
        <p:nvSpPr>
          <p:cNvPr id="17" name="文本框 16"/>
          <p:cNvSpPr txBox="1"/>
          <p:nvPr/>
        </p:nvSpPr>
        <p:spPr>
          <a:xfrm>
            <a:off x="1856507" y="2799577"/>
            <a:ext cx="3052966" cy="1568450"/>
          </a:xfrm>
          <a:prstGeom prst="rect">
            <a:avLst/>
          </a:prstGeom>
          <a:noFill/>
        </p:spPr>
        <p:txBody>
          <a:bodyPr wrap="square">
            <a:spAutoFit/>
          </a:bodyPr>
          <a:lstStyle>
            <a:defPPr>
              <a:defRPr lang="zh-CN"/>
            </a:defPPr>
            <a:lvl1pPr>
              <a:lnSpc>
                <a:spcPct val="110000"/>
              </a:lnSpc>
              <a:defRPr sz="1500">
                <a:solidFill>
                  <a:srgbClr val="2F4282"/>
                </a:solidFill>
                <a:latin typeface="字魂58号-创中黑-Regular" panose="00000500000000000000" pitchFamily="2" charset="-122"/>
                <a:ea typeface="字魂58号-创中黑-Regular" panose="00000500000000000000" pitchFamily="2" charset="-122"/>
              </a:defRPr>
            </a:lvl1pPr>
          </a:lstStyle>
          <a:p>
            <a:pPr lvl="0">
              <a:lnSpc>
                <a:spcPct val="150000"/>
              </a:lnSpc>
              <a:defRPr/>
            </a:pPr>
            <a:r>
              <a:rPr lang="zh-CN" altLang="en-US" sz="1600" dirty="0">
                <a:solidFill>
                  <a:prstClr val="black">
                    <a:lumMod val="75000"/>
                    <a:lumOff val="25000"/>
                  </a:prstClr>
                </a:solidFill>
                <a:latin typeface="思源黑体 CN Normal" panose="020B0400000000000000" pitchFamily="34" charset="-122"/>
                <a:ea typeface="思源黑体 CN Normal" panose="020B0400000000000000" pitchFamily="34" charset="-122"/>
              </a:rPr>
              <a:t>领导素质首先以普通素质的素质方面和素质因素为自己的基本范围和基本框架,以普通素质的素质内容为自己的基本素质内容。</a:t>
            </a:r>
          </a:p>
        </p:txBody>
      </p:sp>
      <p:sp>
        <p:nvSpPr>
          <p:cNvPr id="19" name="文本框 18"/>
          <p:cNvSpPr txBox="1"/>
          <p:nvPr/>
        </p:nvSpPr>
        <p:spPr>
          <a:xfrm>
            <a:off x="1033478" y="4812930"/>
            <a:ext cx="3052966" cy="1198880"/>
          </a:xfrm>
          <a:prstGeom prst="rect">
            <a:avLst/>
          </a:prstGeom>
          <a:noFill/>
        </p:spPr>
        <p:txBody>
          <a:bodyPr wrap="square">
            <a:spAutoFit/>
          </a:bodyPr>
          <a:lstStyle>
            <a:defPPr>
              <a:defRPr lang="zh-CN"/>
            </a:defPPr>
            <a:lvl1pPr>
              <a:lnSpc>
                <a:spcPct val="110000"/>
              </a:lnSpc>
              <a:defRPr sz="1500">
                <a:solidFill>
                  <a:srgbClr val="2F4282"/>
                </a:solidFill>
                <a:latin typeface="字魂58号-创中黑-Regular" panose="00000500000000000000" pitchFamily="2" charset="-122"/>
                <a:ea typeface="字魂58号-创中黑-Regular" panose="00000500000000000000" pitchFamily="2" charset="-122"/>
              </a:defRPr>
            </a:lvl1pPr>
          </a:lstStyle>
          <a:p>
            <a:pPr lvl="0">
              <a:lnSpc>
                <a:spcPct val="150000"/>
              </a:lnSpc>
              <a:defRPr/>
            </a:pPr>
            <a:r>
              <a:rPr lang="zh-CN" altLang="en-US" sz="1600" dirty="0">
                <a:solidFill>
                  <a:prstClr val="black">
                    <a:lumMod val="75000"/>
                    <a:lumOff val="25000"/>
                  </a:prstClr>
                </a:solidFill>
                <a:latin typeface="思源黑体 CN Normal" panose="020B0400000000000000" pitchFamily="34" charset="-122"/>
                <a:ea typeface="思源黑体 CN Normal" panose="020B0400000000000000" pitchFamily="34" charset="-122"/>
              </a:rPr>
              <a:t>高能量性和高水平性、全面性和完备性、开拓性和创造性、杰出性和代表性等。</a:t>
            </a:r>
          </a:p>
        </p:txBody>
      </p:sp>
      <p:sp>
        <p:nvSpPr>
          <p:cNvPr id="21" name="文本框 20"/>
          <p:cNvSpPr txBox="1"/>
          <p:nvPr/>
        </p:nvSpPr>
        <p:spPr>
          <a:xfrm>
            <a:off x="8053173" y="4309500"/>
            <a:ext cx="3143782" cy="2306955"/>
          </a:xfrm>
          <a:prstGeom prst="rect">
            <a:avLst/>
          </a:prstGeom>
          <a:noFill/>
        </p:spPr>
        <p:txBody>
          <a:bodyPr wrap="square">
            <a:spAutoFit/>
          </a:bodyPr>
          <a:lstStyle>
            <a:defPPr>
              <a:defRPr lang="zh-CN"/>
            </a:defPPr>
            <a:lvl1pPr>
              <a:lnSpc>
                <a:spcPct val="110000"/>
              </a:lnSpc>
              <a:defRPr sz="1500">
                <a:solidFill>
                  <a:srgbClr val="2F4282"/>
                </a:solidFill>
                <a:latin typeface="字魂58号-创中黑-Regular" panose="00000500000000000000" pitchFamily="2" charset="-122"/>
                <a:ea typeface="字魂58号-创中黑-Regular" panose="00000500000000000000" pitchFamily="2" charset="-122"/>
              </a:defRPr>
            </a:lvl1pPr>
          </a:lstStyle>
          <a:p>
            <a:pPr lvl="0">
              <a:lnSpc>
                <a:spcPct val="150000"/>
              </a:lnSpc>
              <a:defRPr/>
            </a:pPr>
            <a:r>
              <a:rPr lang="zh-CN" altLang="en-US" sz="1600" dirty="0">
                <a:solidFill>
                  <a:prstClr val="black">
                    <a:lumMod val="75000"/>
                    <a:lumOff val="25000"/>
                  </a:prstClr>
                </a:solidFill>
                <a:latin typeface="思源黑体 CN Normal" panose="020B0400000000000000" pitchFamily="34" charset="-122"/>
                <a:ea typeface="思源黑体 CN Normal" panose="020B0400000000000000" pitchFamily="34" charset="-122"/>
              </a:rPr>
              <a:t>具有独特的素质结构和素质内容。首先是同样的素质方面和素质因素因领导角色的地位和作用不同而发生变化,进而造成不同于一般素质的新结构,即发生新的排列组合。</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randombar(horizontal)">
                                      <p:cBhvr>
                                        <p:cTn id="10" dur="500"/>
                                        <p:tgtEl>
                                          <p:spTgt spid="14"/>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randombar(horizontal)">
                                      <p:cBhvr>
                                        <p:cTn id="13" dur="500"/>
                                        <p:tgtEl>
                                          <p:spTgt spid="15"/>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randombar(horizontal)">
                                      <p:cBhvr>
                                        <p:cTn id="16" dur="500"/>
                                        <p:tgtEl>
                                          <p:spTgt spid="16"/>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randombar(horizontal)">
                                      <p:cBhvr>
                                        <p:cTn id="19" dur="500"/>
                                        <p:tgtEl>
                                          <p:spTgt spid="17"/>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randombar(horizontal)">
                                      <p:cBhvr>
                                        <p:cTn id="22" dur="500"/>
                                        <p:tgtEl>
                                          <p:spTgt spid="19"/>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randombar(horizontal)">
                                      <p:cBhvr>
                                        <p:cTn id="2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9" grpId="0"/>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6.1.2 </a:t>
            </a:r>
            <a:r>
              <a:rPr lang="zh-CN" altLang="en-US" b="1" dirty="0">
                <a:solidFill>
                  <a:schemeClr val="tx1"/>
                </a:solidFill>
                <a:latin typeface="宋体" panose="02010600030101010101" pitchFamily="2" charset="-122"/>
                <a:ea typeface="宋体" panose="02010600030101010101" pitchFamily="2" charset="-122"/>
              </a:rPr>
              <a:t>领导素质的地位与意义</a:t>
            </a:r>
          </a:p>
          <a:p>
            <a:pPr lvl="0">
              <a:buSzTx/>
            </a:pPr>
            <a:r>
              <a:rPr sz="2000" dirty="0">
                <a:solidFill>
                  <a:schemeClr val="tx1"/>
                </a:solidFill>
                <a:latin typeface="+mn-ea"/>
                <a:sym typeface="思源黑体" panose="020B0400000000000000" pitchFamily="34" charset="-122"/>
              </a:rPr>
              <a:t>领导素质是决定着领导行为和领导结果的特别能动因素,是领导行为的内在渊源,是开展领导活动的前提、基础,是领导主体取得成功的最重要的内在条件,也是事关群体或组织的命运和利益的最重大社会因素之一。</a:t>
            </a:r>
          </a:p>
          <a:p>
            <a:pPr lvl="0">
              <a:buSzTx/>
            </a:pPr>
            <a:r>
              <a:rPr sz="2000" dirty="0">
                <a:solidFill>
                  <a:schemeClr val="tx1"/>
                </a:solidFill>
                <a:latin typeface="+mn-ea"/>
                <a:sym typeface="思源黑体" panose="020B0400000000000000" pitchFamily="34" charset="-122"/>
              </a:rPr>
              <a:t>领导素质不仅对于领导主体来说是立足生发之所在,是命运维系之所在,而且对于群体或组织乃至社会来说是事关全局、影响深远的集体行为发源之所在,是事关每一个成员现实境况、命运和利益的特别因素。</a:t>
            </a:r>
          </a:p>
          <a:p>
            <a:pPr lvl="0">
              <a:buSzTx/>
            </a:pPr>
            <a:r>
              <a:rPr sz="2000" dirty="0">
                <a:solidFill>
                  <a:schemeClr val="tx1"/>
                </a:solidFill>
                <a:latin typeface="+mn-ea"/>
                <a:sym typeface="思源黑体" panose="020B0400000000000000" pitchFamily="34" charset="-122"/>
              </a:rPr>
              <a:t>在领导、组织人事工作中都不可避免地要面临、触及和处理领导素质问题。这已经成为这些工作的最核心、最微妙的工作内容之一。</a:t>
            </a:r>
          </a:p>
          <a:p>
            <a:pPr lvl="0">
              <a:buSzTx/>
            </a:pPr>
            <a:r>
              <a:rPr sz="2000" dirty="0">
                <a:solidFill>
                  <a:schemeClr val="tx1"/>
                </a:solidFill>
                <a:latin typeface="+mn-ea"/>
                <a:sym typeface="思源黑体" panose="020B0400000000000000" pitchFamily="34" charset="-122"/>
              </a:rPr>
              <a:t>因为领导素质的重要性,所以不管是东方还是西方很早就开始对领导素质进行研究了。</a:t>
            </a:r>
          </a:p>
          <a:p>
            <a:pPr lvl="0">
              <a:buSzTx/>
            </a:pPr>
            <a:r>
              <a:rPr sz="2000" dirty="0">
                <a:solidFill>
                  <a:schemeClr val="tx1"/>
                </a:solidFill>
                <a:latin typeface="+mn-ea"/>
                <a:sym typeface="思源黑体" panose="020B0400000000000000" pitchFamily="34" charset="-122"/>
              </a:rPr>
              <a:t>人们结合领导实践,从许多不同的角度对领导素质进行了长期的研究和探索,形成了丰富的领导素质思想理论,为进一步研究、探讨和发展领导素质理论提供了极好的历史基础。</a:t>
            </a:r>
          </a:p>
          <a:p>
            <a:pPr lvl="0">
              <a:buSzTx/>
            </a:pPr>
            <a:r>
              <a:rPr sz="2000" dirty="0">
                <a:solidFill>
                  <a:schemeClr val="tx1"/>
                </a:solidFill>
                <a:latin typeface="+mn-ea"/>
                <a:sym typeface="思源黑体" panose="020B0400000000000000" pitchFamily="34" charset="-122"/>
              </a:rPr>
              <a:t>总之,领导素质的重要性使得领导素质理论研究也变得非常重要,以至于其实际上成为领导工作和组织人事工作的重要理论依据,成为领导科学的核心内容。</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02</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2122805"/>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领导素质的特点及相关原理</a:t>
              </a:r>
            </a:p>
            <a:p>
              <a:endPar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grpSp>
      <p:sp>
        <p:nvSpPr>
          <p:cNvPr id="23" name="矩形 22"/>
          <p:cNvSpPr/>
          <p:nvPr/>
        </p:nvSpPr>
        <p:spPr>
          <a:xfrm>
            <a:off x="6795622" y="1939679"/>
            <a:ext cx="258318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02</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pPr lvl="0">
              <a:buSzTx/>
            </a:pPr>
            <a:r>
              <a:rPr sz="2000" dirty="0">
                <a:solidFill>
                  <a:schemeClr val="tx1"/>
                </a:solidFill>
                <a:latin typeface="+mn-ea"/>
                <a:sym typeface="思源黑体" panose="020B0400000000000000" pitchFamily="34" charset="-122"/>
              </a:rPr>
              <a:t>领导素质有许多特点,其中包含了许多重要的原理。领导素质的特点包括如下几点:</a:t>
            </a:r>
          </a:p>
          <a:p>
            <a:pPr lvl="0">
              <a:buSzTx/>
            </a:pPr>
            <a:r>
              <a:rPr sz="2000" dirty="0">
                <a:solidFill>
                  <a:schemeClr val="tx1"/>
                </a:solidFill>
                <a:latin typeface="+mn-ea"/>
                <a:sym typeface="思源黑体" panose="020B0400000000000000" pitchFamily="34" charset="-122"/>
              </a:rPr>
              <a:t>1.物质性和精神性</a:t>
            </a:r>
          </a:p>
          <a:p>
            <a:pPr lvl="0">
              <a:buSzTx/>
            </a:pPr>
            <a:r>
              <a:rPr sz="2000" dirty="0">
                <a:solidFill>
                  <a:schemeClr val="tx1"/>
                </a:solidFill>
                <a:latin typeface="+mn-ea"/>
                <a:sym typeface="思源黑体" panose="020B0400000000000000" pitchFamily="34" charset="-122"/>
              </a:rPr>
              <a:t>2.能量性和能动性</a:t>
            </a:r>
          </a:p>
          <a:p>
            <a:pPr lvl="0">
              <a:buSzTx/>
            </a:pPr>
            <a:r>
              <a:rPr sz="2000" dirty="0">
                <a:solidFill>
                  <a:schemeClr val="tx1"/>
                </a:solidFill>
                <a:latin typeface="+mn-ea"/>
                <a:sym typeface="思源黑体" panose="020B0400000000000000" pitchFamily="34" charset="-122"/>
              </a:rPr>
              <a:t>3.先天性与后天性</a:t>
            </a:r>
          </a:p>
          <a:p>
            <a:pPr lvl="0">
              <a:buSzTx/>
            </a:pPr>
            <a:r>
              <a:rPr sz="2000" dirty="0">
                <a:solidFill>
                  <a:schemeClr val="tx1"/>
                </a:solidFill>
                <a:latin typeface="+mn-ea"/>
                <a:sym typeface="思源黑体" panose="020B0400000000000000" pitchFamily="34" charset="-122"/>
              </a:rPr>
              <a:t>4.自然性和造就性</a:t>
            </a:r>
          </a:p>
          <a:p>
            <a:pPr lvl="0">
              <a:buSzTx/>
            </a:pPr>
            <a:r>
              <a:rPr sz="2000" dirty="0">
                <a:solidFill>
                  <a:schemeClr val="tx1"/>
                </a:solidFill>
                <a:latin typeface="+mn-ea"/>
                <a:sym typeface="思源黑体" panose="020B0400000000000000" pitchFamily="34" charset="-122"/>
              </a:rPr>
              <a:t>5.积淀性和发展性</a:t>
            </a:r>
          </a:p>
          <a:p>
            <a:pPr lvl="0">
              <a:buSzTx/>
            </a:pPr>
            <a:r>
              <a:rPr sz="2000" dirty="0">
                <a:solidFill>
                  <a:schemeClr val="tx1"/>
                </a:solidFill>
                <a:latin typeface="+mn-ea"/>
                <a:sym typeface="思源黑体" panose="020B0400000000000000" pitchFamily="34" charset="-122"/>
              </a:rPr>
              <a:t>6.延续性、相关性与变异性</a:t>
            </a:r>
          </a:p>
          <a:p>
            <a:pPr lvl="0">
              <a:buSzTx/>
            </a:pPr>
            <a:r>
              <a:rPr sz="2000" dirty="0">
                <a:solidFill>
                  <a:schemeClr val="tx1"/>
                </a:solidFill>
                <a:latin typeface="+mn-ea"/>
                <a:sym typeface="思源黑体" panose="020B0400000000000000" pitchFamily="34" charset="-122"/>
              </a:rPr>
              <a:t>7.一般性与特殊性</a:t>
            </a:r>
          </a:p>
          <a:p>
            <a:pPr lvl="0">
              <a:buSzTx/>
            </a:pPr>
            <a:r>
              <a:rPr sz="2000" dirty="0">
                <a:solidFill>
                  <a:schemeClr val="tx1"/>
                </a:solidFill>
                <a:latin typeface="+mn-ea"/>
                <a:sym typeface="思源黑体" panose="020B0400000000000000" pitchFamily="34" charset="-122"/>
              </a:rPr>
              <a:t>8.多样性与组合性</a:t>
            </a:r>
          </a:p>
          <a:p>
            <a:pPr lvl="0">
              <a:buSzTx/>
            </a:pPr>
            <a:r>
              <a:rPr sz="2000" dirty="0">
                <a:solidFill>
                  <a:schemeClr val="tx1"/>
                </a:solidFill>
                <a:latin typeface="+mn-ea"/>
                <a:sym typeface="思源黑体" panose="020B0400000000000000" pitchFamily="34" charset="-122"/>
              </a:rPr>
              <a:t>9.品位性、结果性和现实性</a:t>
            </a:r>
          </a:p>
          <a:p>
            <a:pPr lvl="0">
              <a:buSzTx/>
            </a:pPr>
            <a:r>
              <a:rPr sz="2000" dirty="0">
                <a:solidFill>
                  <a:schemeClr val="tx1"/>
                </a:solidFill>
                <a:latin typeface="+mn-ea"/>
                <a:sym typeface="思源黑体" panose="020B0400000000000000" pitchFamily="34" charset="-122"/>
              </a:rPr>
              <a:t>10.社会性和时代性</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03</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76835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领导素质的构成</a:t>
              </a:r>
            </a:p>
          </p:txBody>
        </p:sp>
      </p:grpSp>
      <p:sp>
        <p:nvSpPr>
          <p:cNvPr id="23" name="矩形 22"/>
          <p:cNvSpPr/>
          <p:nvPr/>
        </p:nvSpPr>
        <p:spPr>
          <a:xfrm>
            <a:off x="6795622" y="1939679"/>
            <a:ext cx="258318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03</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5.2.2"/>
</p:tagLst>
</file>

<file path=ppt/tags/tag10.xml><?xml version="1.0" encoding="utf-8"?>
<p:tagLst xmlns:a="http://schemas.openxmlformats.org/drawingml/2006/main" xmlns:r="http://schemas.openxmlformats.org/officeDocument/2006/relationships" xmlns:p="http://schemas.openxmlformats.org/presentationml/2006/main">
  <p:tag name="PA" val="v5.2.2"/>
</p:tagLst>
</file>

<file path=ppt/tags/tag11.xml><?xml version="1.0" encoding="utf-8"?>
<p:tagLst xmlns:a="http://schemas.openxmlformats.org/drawingml/2006/main" xmlns:r="http://schemas.openxmlformats.org/officeDocument/2006/relationships" xmlns:p="http://schemas.openxmlformats.org/presentationml/2006/main">
  <p:tag name="PA" val="v5.2.2"/>
</p:tagLst>
</file>

<file path=ppt/tags/tag2.xml><?xml version="1.0" encoding="utf-8"?>
<p:tagLst xmlns:a="http://schemas.openxmlformats.org/drawingml/2006/main" xmlns:r="http://schemas.openxmlformats.org/officeDocument/2006/relationships" xmlns:p="http://schemas.openxmlformats.org/presentationml/2006/main">
  <p:tag name="PA" val="v5.2.2"/>
</p:tagLst>
</file>

<file path=ppt/tags/tag3.xml><?xml version="1.0" encoding="utf-8"?>
<p:tagLst xmlns:a="http://schemas.openxmlformats.org/drawingml/2006/main" xmlns:r="http://schemas.openxmlformats.org/officeDocument/2006/relationships" xmlns:p="http://schemas.openxmlformats.org/presentationml/2006/main">
  <p:tag name="PA" val="v5.2.2"/>
</p:tagLst>
</file>

<file path=ppt/tags/tag4.xml><?xml version="1.0" encoding="utf-8"?>
<p:tagLst xmlns:a="http://schemas.openxmlformats.org/drawingml/2006/main" xmlns:r="http://schemas.openxmlformats.org/officeDocument/2006/relationships" xmlns:p="http://schemas.openxmlformats.org/presentationml/2006/main">
  <p:tag name="PA" val="v5.2.2"/>
</p:tagLst>
</file>

<file path=ppt/tags/tag5.xml><?xml version="1.0" encoding="utf-8"?>
<p:tagLst xmlns:a="http://schemas.openxmlformats.org/drawingml/2006/main" xmlns:r="http://schemas.openxmlformats.org/officeDocument/2006/relationships" xmlns:p="http://schemas.openxmlformats.org/presentationml/2006/main">
  <p:tag name="PA" val="v5.2.2"/>
</p:tagLst>
</file>

<file path=ppt/tags/tag6.xml><?xml version="1.0" encoding="utf-8"?>
<p:tagLst xmlns:a="http://schemas.openxmlformats.org/drawingml/2006/main" xmlns:r="http://schemas.openxmlformats.org/officeDocument/2006/relationships" xmlns:p="http://schemas.openxmlformats.org/presentationml/2006/main">
  <p:tag name="PA" val="v5.2.2"/>
</p:tagLst>
</file>

<file path=ppt/tags/tag7.xml><?xml version="1.0" encoding="utf-8"?>
<p:tagLst xmlns:a="http://schemas.openxmlformats.org/drawingml/2006/main" xmlns:r="http://schemas.openxmlformats.org/officeDocument/2006/relationships" xmlns:p="http://schemas.openxmlformats.org/presentationml/2006/main">
  <p:tag name="PA" val="v5.2.2"/>
</p:tagLst>
</file>

<file path=ppt/tags/tag8.xml><?xml version="1.0" encoding="utf-8"?>
<p:tagLst xmlns:a="http://schemas.openxmlformats.org/drawingml/2006/main" xmlns:r="http://schemas.openxmlformats.org/officeDocument/2006/relationships" xmlns:p="http://schemas.openxmlformats.org/presentationml/2006/main">
  <p:tag name="PA" val="v5.2.2"/>
</p:tagLst>
</file>

<file path=ppt/tags/tag9.xml><?xml version="1.0" encoding="utf-8"?>
<p:tagLst xmlns:a="http://schemas.openxmlformats.org/drawingml/2006/main" xmlns:r="http://schemas.openxmlformats.org/officeDocument/2006/relationships" xmlns:p="http://schemas.openxmlformats.org/presentationml/2006/main">
  <p:tag name="PA" val="v5.2.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4012</Words>
  <Application>Microsoft Office PowerPoint</Application>
  <PresentationFormat>宽屏</PresentationFormat>
  <Paragraphs>327</Paragraphs>
  <Slides>49</Slides>
  <Notes>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49</vt:i4>
      </vt:variant>
    </vt:vector>
  </HeadingPairs>
  <TitlesOfParts>
    <vt:vector size="61" baseType="lpstr">
      <vt:lpstr>等线</vt:lpstr>
      <vt:lpstr>等线 Light</vt:lpstr>
      <vt:lpstr>黑体</vt:lpstr>
      <vt:lpstr>华文新魏</vt:lpstr>
      <vt:lpstr>思源黑体 CN Heavy</vt:lpstr>
      <vt:lpstr>思源黑体 CN Normal</vt:lpstr>
      <vt:lpstr>思源宋体 CN</vt:lpstr>
      <vt:lpstr>思源宋体 CN Heavy</vt:lpstr>
      <vt:lpstr>宋体</vt:lpstr>
      <vt:lpstr>Arial</vt:lpstr>
      <vt:lpstr>Symbol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john</dc:creator>
  <cp:lastModifiedBy>传有 徐</cp:lastModifiedBy>
  <cp:revision>194</cp:revision>
  <dcterms:created xsi:type="dcterms:W3CDTF">2020-11-09T04:10:00Z</dcterms:created>
  <dcterms:modified xsi:type="dcterms:W3CDTF">2022-01-01T02:18:48Z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74150505770340B2AFAE2B3F6017C8A8</vt:lpwstr>
  </property>
  <property fmtid="{D5CDD505-2E9C-101B-9397-08002B2CF9AE}" pid="3" name="KSOProductBuildVer">
    <vt:lpwstr>2052-11.1.0.10938</vt:lpwstr>
  </property>
</Properties>
</file>