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22"/>
  </p:notesMasterIdLst>
  <p:sldIdLst>
    <p:sldId id="372" r:id="rId3"/>
    <p:sldId id="257" r:id="rId4"/>
    <p:sldId id="259" r:id="rId5"/>
    <p:sldId id="373" r:id="rId6"/>
    <p:sldId id="298" r:id="rId7"/>
    <p:sldId id="341" r:id="rId8"/>
    <p:sldId id="342" r:id="rId9"/>
    <p:sldId id="344" r:id="rId10"/>
    <p:sldId id="345" r:id="rId11"/>
    <p:sldId id="346" r:id="rId12"/>
    <p:sldId id="347" r:id="rId13"/>
    <p:sldId id="348" r:id="rId14"/>
    <p:sldId id="349" r:id="rId15"/>
    <p:sldId id="350" r:id="rId16"/>
    <p:sldId id="351" r:id="rId17"/>
    <p:sldId id="299" r:id="rId18"/>
    <p:sldId id="306" r:id="rId19"/>
    <p:sldId id="352" r:id="rId20"/>
    <p:sldId id="353" r:id="rId21"/>
    <p:sldId id="307" r:id="rId22"/>
    <p:sldId id="354" r:id="rId23"/>
    <p:sldId id="355" r:id="rId24"/>
    <p:sldId id="356" r:id="rId25"/>
    <p:sldId id="358" r:id="rId26"/>
    <p:sldId id="357" r:id="rId27"/>
    <p:sldId id="359" r:id="rId28"/>
    <p:sldId id="360" r:id="rId29"/>
    <p:sldId id="361" r:id="rId30"/>
    <p:sldId id="300" r:id="rId31"/>
    <p:sldId id="308" r:id="rId32"/>
    <p:sldId id="362" r:id="rId33"/>
    <p:sldId id="363" r:id="rId34"/>
    <p:sldId id="309" r:id="rId35"/>
    <p:sldId id="364" r:id="rId36"/>
    <p:sldId id="365" r:id="rId37"/>
    <p:sldId id="366" r:id="rId38"/>
    <p:sldId id="367" r:id="rId39"/>
    <p:sldId id="302" r:id="rId40"/>
    <p:sldId id="310" r:id="rId41"/>
    <p:sldId id="368" r:id="rId42"/>
    <p:sldId id="369" r:id="rId43"/>
    <p:sldId id="546" r:id="rId44"/>
    <p:sldId id="547" r:id="rId45"/>
    <p:sldId id="370" r:id="rId46"/>
    <p:sldId id="371" r:id="rId47"/>
    <p:sldId id="311" r:id="rId48"/>
    <p:sldId id="450" r:id="rId49"/>
    <p:sldId id="451" r:id="rId50"/>
    <p:sldId id="452" r:id="rId51"/>
    <p:sldId id="453" r:id="rId52"/>
    <p:sldId id="454" r:id="rId53"/>
    <p:sldId id="312" r:id="rId54"/>
    <p:sldId id="455" r:id="rId55"/>
    <p:sldId id="456" r:id="rId56"/>
    <p:sldId id="457" r:id="rId57"/>
    <p:sldId id="458" r:id="rId58"/>
    <p:sldId id="459" r:id="rId59"/>
    <p:sldId id="460" r:id="rId60"/>
    <p:sldId id="461" r:id="rId61"/>
    <p:sldId id="463" r:id="rId62"/>
    <p:sldId id="464" r:id="rId63"/>
    <p:sldId id="304" r:id="rId64"/>
    <p:sldId id="313" r:id="rId65"/>
    <p:sldId id="465" r:id="rId66"/>
    <p:sldId id="466" r:id="rId67"/>
    <p:sldId id="470" r:id="rId68"/>
    <p:sldId id="467" r:id="rId69"/>
    <p:sldId id="468" r:id="rId70"/>
    <p:sldId id="469" r:id="rId71"/>
    <p:sldId id="314" r:id="rId72"/>
    <p:sldId id="471" r:id="rId73"/>
    <p:sldId id="472" r:id="rId74"/>
    <p:sldId id="473" r:id="rId75"/>
    <p:sldId id="474" r:id="rId76"/>
    <p:sldId id="305" r:id="rId77"/>
    <p:sldId id="315" r:id="rId78"/>
    <p:sldId id="475" r:id="rId79"/>
    <p:sldId id="476" r:id="rId80"/>
    <p:sldId id="477" r:id="rId81"/>
    <p:sldId id="478" r:id="rId82"/>
    <p:sldId id="316" r:id="rId83"/>
    <p:sldId id="479" r:id="rId84"/>
    <p:sldId id="480" r:id="rId85"/>
    <p:sldId id="481" r:id="rId86"/>
    <p:sldId id="482" r:id="rId87"/>
    <p:sldId id="483" r:id="rId88"/>
    <p:sldId id="484" r:id="rId89"/>
    <p:sldId id="303" r:id="rId90"/>
    <p:sldId id="317" r:id="rId91"/>
    <p:sldId id="486" r:id="rId92"/>
    <p:sldId id="485" r:id="rId93"/>
    <p:sldId id="487" r:id="rId94"/>
    <p:sldId id="488" r:id="rId95"/>
    <p:sldId id="489" r:id="rId96"/>
    <p:sldId id="490" r:id="rId97"/>
    <p:sldId id="318" r:id="rId98"/>
    <p:sldId id="491" r:id="rId99"/>
    <p:sldId id="492" r:id="rId100"/>
    <p:sldId id="493" r:id="rId101"/>
    <p:sldId id="495" r:id="rId102"/>
    <p:sldId id="496" r:id="rId103"/>
    <p:sldId id="497" r:id="rId104"/>
    <p:sldId id="498" r:id="rId105"/>
    <p:sldId id="534" r:id="rId106"/>
    <p:sldId id="319" r:id="rId107"/>
    <p:sldId id="535" r:id="rId108"/>
    <p:sldId id="536" r:id="rId109"/>
    <p:sldId id="538" r:id="rId110"/>
    <p:sldId id="539" r:id="rId111"/>
    <p:sldId id="540" r:id="rId112"/>
    <p:sldId id="541" r:id="rId113"/>
    <p:sldId id="320" r:id="rId114"/>
    <p:sldId id="542" r:id="rId115"/>
    <p:sldId id="543" r:id="rId116"/>
    <p:sldId id="544" r:id="rId117"/>
    <p:sldId id="545" r:id="rId118"/>
    <p:sldId id="340" r:id="rId119"/>
    <p:sldId id="548" r:id="rId120"/>
    <p:sldId id="549" r:id="rId1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855F"/>
    <a:srgbClr val="F2E0D2"/>
    <a:srgbClr val="F5F2E8"/>
    <a:srgbClr val="D184C9"/>
    <a:srgbClr val="F8AA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86" d="100"/>
          <a:sy n="86" d="100"/>
        </p:scale>
        <p:origin x="47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presProps" Target="pres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20582" r="24330" b="36608"/>
          <a:stretch>
            <a:fillRect/>
          </a:stretch>
        </p:blipFill>
        <p:spPr>
          <a:xfrm>
            <a:off x="0" y="-247651"/>
            <a:ext cx="12192000" cy="710565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l="20582" r="24330" b="36608"/>
          <a:stretch>
            <a:fillRect/>
          </a:stretch>
        </p:blipFill>
        <p:spPr>
          <a:xfrm>
            <a:off x="0" y="-247651"/>
            <a:ext cx="12192000" cy="7105651"/>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2D4BD2B-B5BF-401A-BD7B-270819D67731}" type="datetimeFigureOut">
              <a:rPr lang="zh-CN" altLang="en-US" smtClean="0"/>
              <a:t>2022/3/9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BA027-3942-47B0-8F76-8C100FB89DE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FBA027-3942-47B0-8F76-8C100FB89DE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D4BD2B-B5BF-401A-BD7B-270819D67731}" type="datetimeFigureOut">
              <a:rPr lang="zh-CN" altLang="en-US" smtClean="0"/>
              <a:t>2022/3/9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FBA027-3942-47B0-8F76-8C100FB89DE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10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0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0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0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0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0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07/relationships/hdphoto" Target="../media/hdphoto4.wdp"/></Relationships>
</file>

<file path=ppt/slides/_rels/slide10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1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9.xml"/><Relationship Id="rId5" Type="http://schemas.openxmlformats.org/officeDocument/2006/relationships/image" Target="../media/image3.png"/><Relationship Id="rId4" Type="http://schemas.openxmlformats.org/officeDocument/2006/relationships/image" Target="../media/image5.png"/></Relationships>
</file>

<file path=ppt/slides/_rels/slide11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1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mhjy.net/"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9.xml"/><Relationship Id="rId6" Type="http://schemas.openxmlformats.org/officeDocument/2006/relationships/image" Target="../media/image11.png"/><Relationship Id="rId5" Type="http://schemas.openxmlformats.org/officeDocument/2006/relationships/image" Target="../media/image16.png"/><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0.png"/><Relationship Id="rId1" Type="http://schemas.openxmlformats.org/officeDocument/2006/relationships/slideLayout" Target="../slideLayouts/slideLayout19.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8" Type="http://schemas.openxmlformats.org/officeDocument/2006/relationships/tags" Target="../tags/tag55.xml"/><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image" Target="../media/image11.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slideLayout" Target="../slideLayouts/slideLayout19.xml"/><Relationship Id="rId5" Type="http://schemas.openxmlformats.org/officeDocument/2006/relationships/tags" Target="../tags/tag52.xml"/><Relationship Id="rId10" Type="http://schemas.openxmlformats.org/officeDocument/2006/relationships/tags" Target="../tags/tag57.xml"/><Relationship Id="rId4" Type="http://schemas.openxmlformats.org/officeDocument/2006/relationships/tags" Target="../tags/tag51.xml"/><Relationship Id="rId9" Type="http://schemas.openxmlformats.org/officeDocument/2006/relationships/tags" Target="../tags/tag56.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9.xml"/><Relationship Id="rId1" Type="http://schemas.openxmlformats.org/officeDocument/2006/relationships/tags" Target="../tags/tag58.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mhjy.net/"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9.xml"/><Relationship Id="rId6" Type="http://schemas.openxmlformats.org/officeDocument/2006/relationships/image" Target="../media/image11.png"/><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1.png"/><Relationship Id="rId5" Type="http://schemas.openxmlformats.org/officeDocument/2006/relationships/image" Target="../media/image40.jpe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1.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0.png"/><Relationship Id="rId1" Type="http://schemas.openxmlformats.org/officeDocument/2006/relationships/slideLayout" Target="../slideLayouts/slideLayout19.xml"/><Relationship Id="rId6" Type="http://schemas.openxmlformats.org/officeDocument/2006/relationships/image" Target="../media/image24.sv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9.xml"/><Relationship Id="rId1" Type="http://schemas.openxmlformats.org/officeDocument/2006/relationships/tags" Target="../tags/tag59.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21" Type="http://schemas.openxmlformats.org/officeDocument/2006/relationships/tags" Target="../tags/tag21.xml"/><Relationship Id="rId34" Type="http://schemas.openxmlformats.org/officeDocument/2006/relationships/tags" Target="../tags/tag34.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image" Target="../media/image8.pn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slideLayout" Target="../slideLayouts/slideLayout7.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8" Type="http://schemas.openxmlformats.org/officeDocument/2006/relationships/tags" Target="../tags/tag8.xml"/><Relationship Id="rId3"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mhjy.net/" TargetMode="Externa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9.xml"/><Relationship Id="rId1" Type="http://schemas.openxmlformats.org/officeDocument/2006/relationships/tags" Target="../tags/tag60.xml"/></Relationships>
</file>

<file path=ppt/slides/_rels/slide6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45.png"/></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image" Target="../media/image11.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slideLayout" Target="../slideLayouts/slideLayout19.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s/_rels/slide7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9.xml"/><Relationship Id="rId1" Type="http://schemas.openxmlformats.org/officeDocument/2006/relationships/tags" Target="../tags/tag61.xml"/></Relationships>
</file>

<file path=ppt/slides/_rels/slide7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07/relationships/hdphoto" Target="../media/hdphoto4.wdp"/></Relationships>
</file>

<file path=ppt/slides/_rels/slide8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51.png"/><Relationship Id="rId12" Type="http://schemas.microsoft.com/office/2007/relationships/hdphoto" Target="../media/hdphoto8.wdp"/><Relationship Id="rId2" Type="http://schemas.openxmlformats.org/officeDocument/2006/relationships/tags" Target="../tags/tag63.xml"/><Relationship Id="rId1" Type="http://schemas.openxmlformats.org/officeDocument/2006/relationships/tags" Target="../tags/tag62.xml"/><Relationship Id="rId6" Type="http://schemas.microsoft.com/office/2007/relationships/hdphoto" Target="../media/hdphoto5.wdp"/><Relationship Id="rId11" Type="http://schemas.openxmlformats.org/officeDocument/2006/relationships/image" Target="../media/image53.png"/><Relationship Id="rId5" Type="http://schemas.openxmlformats.org/officeDocument/2006/relationships/image" Target="../media/image50.png"/><Relationship Id="rId10" Type="http://schemas.microsoft.com/office/2007/relationships/hdphoto" Target="../media/hdphoto7.wdp"/><Relationship Id="rId4" Type="http://schemas.openxmlformats.org/officeDocument/2006/relationships/image" Target="../media/image49.png"/><Relationship Id="rId9" Type="http://schemas.openxmlformats.org/officeDocument/2006/relationships/image" Target="../media/image52.png"/></Relationships>
</file>

<file path=ppt/slides/_rels/slide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image" Target="../media/image11.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slideLayout" Target="../slideLayouts/slideLayout7.xml"/><Relationship Id="rId5" Type="http://schemas.openxmlformats.org/officeDocument/2006/relationships/tags" Target="../tags/tag6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s>
</file>

<file path=ppt/slides/_rels/slide8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9.xml"/><Relationship Id="rId1" Type="http://schemas.openxmlformats.org/officeDocument/2006/relationships/tags" Target="../tags/tag74.xml"/></Relationships>
</file>

<file path=ppt/slides/_rels/slide8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9.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07/relationships/hdphoto" Target="../media/hdphoto4.wdp"/></Relationships>
</file>

<file path=ppt/slides/_rels/slide9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D:\中职教材\8.其他工作\LOGO文件\cruplogo-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60" y="4445"/>
            <a:ext cx="4259580" cy="441960"/>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3"/>
          <a:stretch>
            <a:fillRect/>
          </a:stretch>
        </p:blipFill>
        <p:spPr>
          <a:xfrm>
            <a:off x="476288" y="2806409"/>
            <a:ext cx="4201553" cy="3358100"/>
          </a:xfrm>
          <a:prstGeom prst="rect">
            <a:avLst/>
          </a:prstGeom>
        </p:spPr>
      </p:pic>
      <p:sp>
        <p:nvSpPr>
          <p:cNvPr id="7" name="文本框 6"/>
          <p:cNvSpPr txBox="1"/>
          <p:nvPr/>
        </p:nvSpPr>
        <p:spPr>
          <a:xfrm>
            <a:off x="2759710" y="1136015"/>
            <a:ext cx="6842125" cy="2430145"/>
          </a:xfrm>
          <a:prstGeom prst="rect">
            <a:avLst/>
          </a:prstGeom>
          <a:noFill/>
        </p:spPr>
        <p:txBody>
          <a:bodyPr wrap="square" rtlCol="0">
            <a:spAutoFit/>
          </a:bodyPr>
          <a:lstStyle/>
          <a:p>
            <a:pPr algn="dist">
              <a:buClrTx/>
              <a:buSzTx/>
              <a:buFontTx/>
            </a:pPr>
            <a:r>
              <a:rPr lang="zh-CN" altLang="en-US" sz="8000" b="1" dirty="0">
                <a:solidFill>
                  <a:srgbClr val="DF855F"/>
                </a:solidFill>
                <a:sym typeface="+mn-ea"/>
              </a:rPr>
              <a:t>实用口才训练</a:t>
            </a:r>
            <a:endParaRPr lang="zh-CN" altLang="en-US" sz="5400" b="1" dirty="0">
              <a:solidFill>
                <a:srgbClr val="DF855F"/>
              </a:solidFill>
            </a:endParaRPr>
          </a:p>
          <a:p>
            <a:pPr algn="dist">
              <a:buClrTx/>
              <a:buSzTx/>
              <a:buFontTx/>
            </a:pPr>
            <a:r>
              <a:rPr lang="zh-CN" altLang="en-US" sz="7200" b="1" dirty="0">
                <a:solidFill>
                  <a:srgbClr val="DF855F"/>
                </a:solidFill>
                <a:sym typeface="+mn-ea"/>
              </a:rPr>
              <a:t>（第二版）</a:t>
            </a:r>
            <a:r>
              <a:rPr lang="zh-CN" altLang="en-US" sz="5400" dirty="0">
                <a:solidFill>
                  <a:srgbClr val="DF855F"/>
                </a:solidFill>
              </a:rPr>
              <a:t> </a:t>
            </a: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5481" t="10267" r="19739" b="7912"/>
          <a:stretch>
            <a:fillRect/>
          </a:stretch>
        </p:blipFill>
        <p:spPr>
          <a:xfrm>
            <a:off x="9012757" y="234203"/>
            <a:ext cx="2696065" cy="2175048"/>
          </a:xfrm>
          <a:prstGeom prst="rect">
            <a:avLst/>
          </a:prstGeom>
        </p:spPr>
      </p:pic>
      <p:sp>
        <p:nvSpPr>
          <p:cNvPr id="9" name="文本框 8"/>
          <p:cNvSpPr txBox="1"/>
          <p:nvPr/>
        </p:nvSpPr>
        <p:spPr>
          <a:xfrm>
            <a:off x="4354195" y="4302760"/>
            <a:ext cx="4130675" cy="829945"/>
          </a:xfrm>
          <a:prstGeom prst="rect">
            <a:avLst/>
          </a:prstGeom>
          <a:noFill/>
        </p:spPr>
        <p:txBody>
          <a:bodyPr wrap="square" rtlCol="0">
            <a:spAutoFit/>
          </a:bodyPr>
          <a:lstStyle/>
          <a:p>
            <a:pPr algn="dist"/>
            <a:r>
              <a:rPr lang="zh-CN" altLang="en-US" sz="4800" b="1" dirty="0">
                <a:solidFill>
                  <a:srgbClr val="DF855F"/>
                </a:solidFill>
              </a:rPr>
              <a:t>主编   苏东明</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to="" calcmode="lin" valueType="num">
                                      <p:cBhvr>
                                        <p:cTn id="11" dur="1" fill="hold"/>
                                        <p:tgtEl>
                                          <p:spTgt spid="7"/>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01295" y="374015"/>
            <a:ext cx="12044045" cy="6135370"/>
            <a:chOff x="-317" y="589"/>
            <a:chExt cx="18967" cy="9662"/>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17" y="4337"/>
              <a:ext cx="9336" cy="5915"/>
            </a:xfrm>
            <a:prstGeom prst="rect">
              <a:avLst/>
            </a:prstGeom>
          </p:spPr>
        </p:pic>
        <p:sp>
          <p:nvSpPr>
            <p:cNvPr id="2" name="矩形: 圆角 3"/>
            <p:cNvSpPr/>
            <p:nvPr/>
          </p:nvSpPr>
          <p:spPr>
            <a:xfrm>
              <a:off x="8628" y="3187"/>
              <a:ext cx="10023"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019" y="3366"/>
              <a:ext cx="9209" cy="537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一个人的说话能力，是获得社会认同、上司赏识、下属拥戴、同事喜欢、朋友帮助、恋人亲密的必要条件。</a:t>
              </a:r>
            </a:p>
            <a:p>
              <a:pPr marL="285750" indent="-285750" fontAlgn="auto">
                <a:lnSpc>
                  <a:spcPct val="150000"/>
                </a:lnSpc>
                <a:buFont typeface="Arial" panose="020B0604020202020204" pitchFamily="34" charset="0"/>
                <a:buChar char="•"/>
              </a:pPr>
              <a:r>
                <a:rPr lang="zh-CN" altLang="en-US">
                  <a:solidFill>
                    <a:schemeClr val="tx1"/>
                  </a:solidFill>
                </a:rPr>
                <a:t>然而许多人在公众场合讲话或与人沟通时，往往会心慌、紧张、不知所措，不知如何组织语言，以至于根本无法清晰地表达自己的意思。因此失去许多展示自我的宝贵机会，甚至与成功擦肩而过。</a:t>
              </a:r>
            </a:p>
            <a:p>
              <a:pPr marL="285750" indent="-285750" fontAlgn="auto">
                <a:lnSpc>
                  <a:spcPct val="150000"/>
                </a:lnSpc>
                <a:buFont typeface="Arial" panose="020B0604020202020204" pitchFamily="34" charset="0"/>
                <a:buChar char="•"/>
              </a:pPr>
              <a:r>
                <a:rPr lang="zh-CN" altLang="en-US">
                  <a:solidFill>
                    <a:schemeClr val="tx1"/>
                  </a:solidFill>
                </a:rPr>
                <a:t>由此可以看出，口才不仅在社会发展中居于重要作用，而且是现代人所必须具备的能力之一。</a:t>
              </a:r>
            </a:p>
          </p:txBody>
        </p:sp>
        <p:grpSp>
          <p:nvGrpSpPr>
            <p:cNvPr id="12" name="组合 11"/>
            <p:cNvGrpSpPr/>
            <p:nvPr/>
          </p:nvGrpSpPr>
          <p:grpSpPr>
            <a:xfrm>
              <a:off x="1133" y="589"/>
              <a:ext cx="7495" cy="1932"/>
              <a:chOff x="1133" y="589"/>
              <a:chExt cx="7495" cy="1932"/>
            </a:xfrm>
          </p:grpSpPr>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4" name="文本框 3"/>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三、口才的作用</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057275" y="2409190"/>
            <a:ext cx="9660890" cy="3450590"/>
            <a:chOff x="1665" y="3794"/>
            <a:chExt cx="15214"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665" y="3794"/>
              <a:ext cx="8716" cy="5434"/>
              <a:chOff x="1665" y="3794"/>
              <a:chExt cx="8716" cy="5434"/>
            </a:xfrm>
          </p:grpSpPr>
          <p:sp>
            <p:nvSpPr>
              <p:cNvPr id="5" name="矩形: 圆角 4"/>
              <p:cNvSpPr/>
              <p:nvPr/>
            </p:nvSpPr>
            <p:spPr>
              <a:xfrm>
                <a:off x="1665" y="3794"/>
                <a:ext cx="8716"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14" y="4218"/>
                <a:ext cx="6927"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民航服务人员每天接待的旅客不仅数量多，而且差别大。旅客来自四面八方，有着不同的职业、生活环境、经济条件、教育背景、习惯和饮食口味，因而对服务的需求千差万别。即使十分注意和小心，也难免会碰到各种无法预料的突发事件。</a:t>
                </a:r>
              </a:p>
            </p:txBody>
          </p:sp>
        </p:grpSp>
      </p:grpSp>
      <p:grpSp>
        <p:nvGrpSpPr>
          <p:cNvPr id="4" name="组合 3"/>
          <p:cNvGrpSpPr/>
          <p:nvPr/>
        </p:nvGrpSpPr>
        <p:grpSpPr>
          <a:xfrm>
            <a:off x="719455" y="374015"/>
            <a:ext cx="6402070" cy="1226820"/>
            <a:chOff x="1133" y="589"/>
            <a:chExt cx="10082" cy="1932"/>
          </a:xfrm>
        </p:grpSpPr>
        <p:sp>
          <p:nvSpPr>
            <p:cNvPr id="10" name="文本框 9"/>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2" name="文本框 1"/>
            <p:cNvSpPr txBox="1"/>
            <p:nvPr/>
          </p:nvSpPr>
          <p:spPr>
            <a:xfrm>
              <a:off x="2703" y="1893"/>
              <a:ext cx="6549"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三、得体道歉并安抚旅客</a:t>
              </a:r>
            </a:p>
          </p:txBody>
        </p:sp>
        <p:pic>
          <p:nvPicPr>
            <p:cNvPr id="6" name="图片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057275" y="2409190"/>
            <a:ext cx="9660890" cy="3450590"/>
            <a:chOff x="1665" y="3794"/>
            <a:chExt cx="15214"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665" y="3794"/>
              <a:ext cx="8716" cy="5434"/>
              <a:chOff x="1665" y="3794"/>
              <a:chExt cx="8716" cy="5434"/>
            </a:xfrm>
          </p:grpSpPr>
          <p:sp>
            <p:nvSpPr>
              <p:cNvPr id="5" name="矩形: 圆角 4"/>
              <p:cNvSpPr/>
              <p:nvPr/>
            </p:nvSpPr>
            <p:spPr>
              <a:xfrm>
                <a:off x="1665" y="3794"/>
                <a:ext cx="8716"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14" y="4377"/>
                <a:ext cx="6927"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面对各种突发事件导致的旅客不满及各种需求，民航服务人员要始终做到尊重客人，临辱不怒、沉着大度，以妙语应粗俗，以文雅对无礼，论理处事有理有节，矛盾自然会得到解决，同时也会赢得旅客对民航企业的理解与信任。</a:t>
                </a:r>
              </a:p>
            </p:txBody>
          </p:sp>
        </p:grpSp>
      </p:grpSp>
      <p:grpSp>
        <p:nvGrpSpPr>
          <p:cNvPr id="4" name="组合 3"/>
          <p:cNvGrpSpPr/>
          <p:nvPr/>
        </p:nvGrpSpPr>
        <p:grpSpPr>
          <a:xfrm>
            <a:off x="719455" y="374015"/>
            <a:ext cx="6402070" cy="1226820"/>
            <a:chOff x="1133" y="589"/>
            <a:chExt cx="10082" cy="1932"/>
          </a:xfrm>
        </p:grpSpPr>
        <p:sp>
          <p:nvSpPr>
            <p:cNvPr id="10" name="文本框 9"/>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2" name="文本框 1"/>
            <p:cNvSpPr txBox="1"/>
            <p:nvPr/>
          </p:nvSpPr>
          <p:spPr>
            <a:xfrm>
              <a:off x="2703" y="1893"/>
              <a:ext cx="6549"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三、得体道歉并安抚旅客</a:t>
              </a:r>
            </a:p>
          </p:txBody>
        </p:sp>
        <p:pic>
          <p:nvPicPr>
            <p:cNvPr id="6" name="图片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569595" y="2226310"/>
            <a:ext cx="10148570" cy="4368165"/>
            <a:chOff x="897" y="3506"/>
            <a:chExt cx="15982" cy="6879"/>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897" y="3506"/>
              <a:ext cx="10132" cy="6879"/>
              <a:chOff x="897" y="3506"/>
              <a:chExt cx="10132" cy="6879"/>
            </a:xfrm>
          </p:grpSpPr>
          <p:sp>
            <p:nvSpPr>
              <p:cNvPr id="5" name="矩形: 圆角 4"/>
              <p:cNvSpPr/>
              <p:nvPr/>
            </p:nvSpPr>
            <p:spPr>
              <a:xfrm>
                <a:off x="897" y="3506"/>
                <a:ext cx="10132" cy="6879"/>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719" y="4117"/>
                <a:ext cx="8301" cy="537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在实际服务工作中，民航服务人员不可能预见到每一种意外的状况，所以，要善于处理因各种原因而导致的旅客抱怨，要根据具体情况灵活运用语言向旅客致歉并安慰旅客。不要与旅客争论、辩解，认真聆听旅客的不满，从同情和理解的角度出发，坦诚相待，不急不恼，不说过头话，要减轻旅客的不满情绪，有效避免产生矛盾或化解矛盾，从而对民航企业产生信任和感激之情。</a:t>
                </a:r>
              </a:p>
            </p:txBody>
          </p:sp>
        </p:grpSp>
      </p:grpSp>
      <p:grpSp>
        <p:nvGrpSpPr>
          <p:cNvPr id="4" name="组合 3"/>
          <p:cNvGrpSpPr/>
          <p:nvPr/>
        </p:nvGrpSpPr>
        <p:grpSpPr>
          <a:xfrm>
            <a:off x="719455" y="374015"/>
            <a:ext cx="6402070" cy="1226820"/>
            <a:chOff x="1133" y="589"/>
            <a:chExt cx="10082" cy="1932"/>
          </a:xfrm>
        </p:grpSpPr>
        <p:sp>
          <p:nvSpPr>
            <p:cNvPr id="10" name="文本框 9"/>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2" name="文本框 1"/>
            <p:cNvSpPr txBox="1"/>
            <p:nvPr/>
          </p:nvSpPr>
          <p:spPr>
            <a:xfrm>
              <a:off x="2703" y="1893"/>
              <a:ext cx="6549"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三、得体道歉并安抚旅客</a:t>
              </a:r>
            </a:p>
          </p:txBody>
        </p:sp>
        <p:pic>
          <p:nvPicPr>
            <p:cNvPr id="6" name="图片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57885" y="1751330"/>
            <a:ext cx="10297160" cy="4621530"/>
            <a:chOff x="1351" y="2758"/>
            <a:chExt cx="16216" cy="7278"/>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51" y="2758"/>
              <a:ext cx="6265" cy="7278"/>
            </a:xfrm>
            <a:prstGeom prst="rect">
              <a:avLst/>
            </a:prstGeom>
          </p:spPr>
        </p:pic>
        <p:sp>
          <p:nvSpPr>
            <p:cNvPr id="4" name="矩形: 圆角 3"/>
            <p:cNvSpPr/>
            <p:nvPr/>
          </p:nvSpPr>
          <p:spPr>
            <a:xfrm>
              <a:off x="8811" y="3638"/>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726" y="5009"/>
              <a:ext cx="6927" cy="341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从前有个叫刘大的人做寿，特地邀请好友张三、李四、王五和赵六来家吃饭。快开饭了，赵六还没来。刘大着急了，自言自语地说：“唉，该来的还不来。”张三听了，心想我可能是不该来的。</a:t>
              </a:r>
            </a:p>
          </p:txBody>
        </p:sp>
      </p:grpSp>
      <p:grpSp>
        <p:nvGrpSpPr>
          <p:cNvPr id="5" name="组合 4"/>
          <p:cNvGrpSpPr/>
          <p:nvPr/>
        </p:nvGrpSpPr>
        <p:grpSpPr>
          <a:xfrm>
            <a:off x="719455" y="374015"/>
            <a:ext cx="6402070" cy="1226820"/>
            <a:chOff x="1133" y="589"/>
            <a:chExt cx="10082" cy="1932"/>
          </a:xfrm>
        </p:grpSpPr>
        <p:sp>
          <p:nvSpPr>
            <p:cNvPr id="8" name="文本框 7"/>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9" name="文本框 8"/>
            <p:cNvSpPr txBox="1"/>
            <p:nvPr/>
          </p:nvSpPr>
          <p:spPr>
            <a:xfrm>
              <a:off x="2703" y="1893"/>
              <a:ext cx="7024"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四、尽量避免使用外来语和专业用语</a:t>
              </a:r>
            </a:p>
          </p:txBody>
        </p:sp>
        <p:pic>
          <p:nvPicPr>
            <p:cNvPr id="13" name="图片 1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3315" y="1275715"/>
            <a:ext cx="10376535" cy="4907915"/>
            <a:chOff x="1769" y="2009"/>
            <a:chExt cx="16341" cy="7729"/>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900" y="2009"/>
              <a:ext cx="4210" cy="7729"/>
            </a:xfrm>
            <a:prstGeom prst="rect">
              <a:avLst/>
            </a:prstGeom>
          </p:spPr>
        </p:pic>
        <p:sp>
          <p:nvSpPr>
            <p:cNvPr id="2" name="矩形: 圆角 3"/>
            <p:cNvSpPr/>
            <p:nvPr/>
          </p:nvSpPr>
          <p:spPr>
            <a:xfrm>
              <a:off x="1769" y="3702"/>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32" y="4414"/>
              <a:ext cx="8365"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民航服务工作就是与人打交道的过程，要求服务人员不断总结，积累经验，有较好的沟通技巧和灵活多变的处事方法。使旅客感受到服务员是在用心服务，真心地为旅客着想，诚心地为旅客办事，即使是执行各项安全规定也是为了保证旅客及飞行安全而必须做的，并非有意要刁难旅客，而幽默不失为一种良好的沟通方法。</a:t>
              </a:r>
            </a:p>
          </p:txBody>
        </p:sp>
      </p:grpSp>
      <p:grpSp>
        <p:nvGrpSpPr>
          <p:cNvPr id="5" name="组合 4"/>
          <p:cNvGrpSpPr/>
          <p:nvPr/>
        </p:nvGrpSpPr>
        <p:grpSpPr>
          <a:xfrm>
            <a:off x="719455" y="374015"/>
            <a:ext cx="6402070" cy="1226820"/>
            <a:chOff x="1133" y="589"/>
            <a:chExt cx="10082" cy="1932"/>
          </a:xfrm>
        </p:grpSpPr>
        <p:sp>
          <p:nvSpPr>
            <p:cNvPr id="8" name="文本框 7"/>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9" name="文本框 8"/>
            <p:cNvSpPr txBox="1"/>
            <p:nvPr/>
          </p:nvSpPr>
          <p:spPr>
            <a:xfrm>
              <a:off x="2703" y="1893"/>
              <a:ext cx="7024"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五、用幽默化解矛盾</a:t>
              </a:r>
            </a:p>
          </p:txBody>
        </p:sp>
        <p:pic>
          <p:nvPicPr>
            <p:cNvPr id="13" name="图片 1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346325" y="1017905"/>
            <a:ext cx="7664450" cy="808355"/>
            <a:chOff x="4186" y="2268"/>
            <a:chExt cx="12070" cy="1273"/>
          </a:xfrm>
        </p:grpSpPr>
        <p:sp>
          <p:nvSpPr>
            <p:cNvPr id="6" name="图文框 5"/>
            <p:cNvSpPr/>
            <p:nvPr/>
          </p:nvSpPr>
          <p:spPr>
            <a:xfrm>
              <a:off x="4186" y="2268"/>
              <a:ext cx="12070"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6485" y="2406"/>
              <a:ext cx="7819"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第三节 广播用语训练</a:t>
              </a:r>
              <a:endParaRPr lang="zh-CN" altLang="en-US" sz="3200" b="1">
                <a:solidFill>
                  <a:schemeClr val="accent2"/>
                </a:solidFill>
              </a:endParaRPr>
            </a:p>
          </p:txBody>
        </p:sp>
      </p:grpSp>
      <p:grpSp>
        <p:nvGrpSpPr>
          <p:cNvPr id="11" name="组合 10"/>
          <p:cNvGrpSpPr/>
          <p:nvPr/>
        </p:nvGrpSpPr>
        <p:grpSpPr>
          <a:xfrm>
            <a:off x="5555933" y="1974215"/>
            <a:ext cx="4811395" cy="770890"/>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439" y="3858"/>
              <a:ext cx="6113" cy="725"/>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r>
                <a:rPr lang="zh-CN" altLang="en-US" sz="2400" b="1">
                  <a:solidFill>
                    <a:schemeClr val="accent1">
                      <a:lumMod val="60000"/>
                      <a:lumOff val="40000"/>
                    </a:schemeClr>
                  </a:solidFill>
                  <a:sym typeface="+mn-ea"/>
                </a:rPr>
                <a:t>一、公共广播的作用</a:t>
              </a:r>
            </a:p>
          </p:txBody>
        </p:sp>
      </p:grpSp>
      <p:grpSp>
        <p:nvGrpSpPr>
          <p:cNvPr id="12" name="组合 11"/>
          <p:cNvGrpSpPr/>
          <p:nvPr/>
        </p:nvGrpSpPr>
        <p:grpSpPr>
          <a:xfrm>
            <a:off x="5555615" y="2941955"/>
            <a:ext cx="4812030" cy="770890"/>
            <a:chOff x="8876" y="4690"/>
            <a:chExt cx="7578" cy="1214"/>
          </a:xfrm>
        </p:grpSpPr>
        <p:sp>
          <p:nvSpPr>
            <p:cNvPr id="20" name="五边形 19"/>
            <p:cNvSpPr/>
            <p:nvPr/>
          </p:nvSpPr>
          <p:spPr>
            <a:xfrm>
              <a:off x="8877" y="4690"/>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876" y="4935"/>
              <a:ext cx="7126"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二、公共广播的要求</a:t>
              </a:r>
            </a:p>
          </p:txBody>
        </p:sp>
      </p:grpSp>
      <p:grpSp>
        <p:nvGrpSpPr>
          <p:cNvPr id="13" name="组合 12"/>
          <p:cNvGrpSpPr/>
          <p:nvPr/>
        </p:nvGrpSpPr>
        <p:grpSpPr>
          <a:xfrm>
            <a:off x="5556250" y="3924300"/>
            <a:ext cx="4810760" cy="770890"/>
            <a:chOff x="8790" y="8180"/>
            <a:chExt cx="7576" cy="1214"/>
          </a:xfrm>
        </p:grpSpPr>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三、公共广播的主要内容</a:t>
              </a:r>
            </a:p>
          </p:txBody>
        </p:sp>
      </p:grpSp>
      <p:grpSp>
        <p:nvGrpSpPr>
          <p:cNvPr id="14" name="组合 13"/>
          <p:cNvGrpSpPr/>
          <p:nvPr/>
        </p:nvGrpSpPr>
        <p:grpSpPr>
          <a:xfrm>
            <a:off x="5556250" y="4921250"/>
            <a:ext cx="4810760" cy="770890"/>
            <a:chOff x="8790" y="8180"/>
            <a:chExt cx="7576" cy="1214"/>
          </a:xfrm>
        </p:grpSpPr>
        <p:sp>
          <p:nvSpPr>
            <p:cNvPr id="15" name="五边形 14"/>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6" name="文本框 15"/>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四、客舱广播的要求</a:t>
              </a:r>
            </a:p>
          </p:txBody>
        </p:sp>
      </p:grpSp>
      <p:grpSp>
        <p:nvGrpSpPr>
          <p:cNvPr id="17" name="组合 16"/>
          <p:cNvGrpSpPr/>
          <p:nvPr/>
        </p:nvGrpSpPr>
        <p:grpSpPr>
          <a:xfrm>
            <a:off x="5556250" y="5875020"/>
            <a:ext cx="4810760" cy="770890"/>
            <a:chOff x="8790" y="8180"/>
            <a:chExt cx="7576" cy="1214"/>
          </a:xfrm>
        </p:grpSpPr>
        <p:sp>
          <p:nvSpPr>
            <p:cNvPr id="18" name="五边形 17"/>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9" name="文本框 18"/>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五、客舱服务播音内容</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to="" calcmode="lin" valueType="num">
                                      <p:cBhvr>
                                        <p:cTn id="15" dur="1" fill="hold"/>
                                        <p:tgtEl>
                                          <p:spTgt spid="13"/>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to="" calcmode="lin" valueType="num">
                                      <p:cBhvr>
                                        <p:cTn id="19" dur="1" fill="hold"/>
                                        <p:tgtEl>
                                          <p:spTgt spid="14"/>
                                        </p:tgtEl>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to="" calcmode="lin" valueType="num">
                                      <p:cBhvr>
                                        <p:cTn id="23" dur="1" fill="hold"/>
                                        <p:tgtEl>
                                          <p:spTgt spid="17"/>
                                        </p:tgtEl>
                                      </p:cBhvr>
                                    </p:anim>
                                  </p:childTnLst>
                                </p:cTn>
                              </p:par>
                            </p:childTnLst>
                          </p:cTn>
                        </p:par>
                        <p:par>
                          <p:cTn id="24" fill="hold">
                            <p:stCondLst>
                              <p:cond delay="0"/>
                            </p:stCondLst>
                            <p:childTnLst>
                              <p:par>
                                <p:cTn id="25" presetID="24"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cBhvr>
                                    </p:anim>
                                  </p:childTnLst>
                                </p:cTn>
                              </p:par>
                            </p:childTnLst>
                          </p:cTn>
                        </p:par>
                        <p:par>
                          <p:cTn id="28" fill="hold">
                            <p:stCondLst>
                              <p:cond delay="0"/>
                            </p:stCondLst>
                            <p:childTnLst>
                              <p:par>
                                <p:cTn id="29" presetID="24"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to="" calcmode="lin" valueType="num">
                                      <p:cBhvr>
                                        <p:cTn id="31"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19455" y="374015"/>
            <a:ext cx="4759325" cy="1226820"/>
            <a:chOff x="1133" y="589"/>
            <a:chExt cx="7495" cy="1932"/>
          </a:xfrm>
        </p:grpSpPr>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广播用语训练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一、公共广播的作用</a:t>
              </a:r>
            </a:p>
          </p:txBody>
        </p:sp>
        <p:pic>
          <p:nvPicPr>
            <p:cNvPr id="5" name="图片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grpSp>
        <p:nvGrpSpPr>
          <p:cNvPr id="2" name="组合 1"/>
          <p:cNvGrpSpPr/>
          <p:nvPr/>
        </p:nvGrpSpPr>
        <p:grpSpPr>
          <a:xfrm>
            <a:off x="991235" y="1428115"/>
            <a:ext cx="10826750" cy="5191760"/>
            <a:chOff x="1561" y="2249"/>
            <a:chExt cx="17050" cy="8176"/>
          </a:xfrm>
        </p:grpSpPr>
        <p:sp>
          <p:nvSpPr>
            <p:cNvPr id="3" name="文本框 2"/>
            <p:cNvSpPr txBox="1"/>
            <p:nvPr/>
          </p:nvSpPr>
          <p:spPr>
            <a:xfrm>
              <a:off x="2456" y="4493"/>
              <a:ext cx="6927"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公共广播系统是机场航站楼必备的重要公共宣传媒体，是机场管理部门播放航空公司信息、特别公告、紧急通知等语言信息的重要手段，是旅客获取信息的主要途径之一，也是提高旅客服务质量的重要环节。</a:t>
              </a:r>
            </a:p>
          </p:txBody>
        </p:sp>
        <p:sp>
          <p:nvSpPr>
            <p:cNvPr id="4" name="矩形: 圆角 3"/>
            <p:cNvSpPr/>
            <p:nvPr/>
          </p:nvSpPr>
          <p:spPr>
            <a:xfrm>
              <a:off x="1561" y="3469"/>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email">
              <a:extLst>
                <a:ext uri="{28A0092B-C50C-407E-A947-70E740481C1C}">
                  <a14:useLocalDpi xmlns:a14="http://schemas.microsoft.com/office/drawing/2010/main" val="0"/>
                </a:ext>
              </a:extLst>
            </a:blip>
            <a:srcRect l="39523" t="22571" r="24106" b="28666"/>
            <a:stretch>
              <a:fillRect/>
            </a:stretch>
          </p:blipFill>
          <p:spPr>
            <a:xfrm>
              <a:off x="11086" y="2249"/>
              <a:ext cx="7525" cy="81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to="" calcmode="lin" valueType="num">
                                      <p:cBhvr>
                                        <p:cTn id="11"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31775" y="1957070"/>
            <a:ext cx="11751310" cy="5189855"/>
            <a:chOff x="-365" y="3082"/>
            <a:chExt cx="18506" cy="8173"/>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65" y="5340"/>
              <a:ext cx="9336" cy="5915"/>
            </a:xfrm>
            <a:prstGeom prst="rect">
              <a:avLst/>
            </a:prstGeom>
          </p:spPr>
        </p:pic>
        <p:sp>
          <p:nvSpPr>
            <p:cNvPr id="2" name="矩形: 圆角 3"/>
            <p:cNvSpPr/>
            <p:nvPr/>
          </p:nvSpPr>
          <p:spPr>
            <a:xfrm>
              <a:off x="9384" y="3082"/>
              <a:ext cx="8757" cy="654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076" y="3372"/>
              <a:ext cx="7836"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播音时要有表情，要亲切微笑。</a:t>
              </a:r>
            </a:p>
            <a:p>
              <a:pPr marL="285750" indent="-285750" fontAlgn="auto">
                <a:lnSpc>
                  <a:spcPct val="150000"/>
                </a:lnSpc>
                <a:buFont typeface="Arial" panose="020B0604020202020204" pitchFamily="34" charset="0"/>
                <a:buChar char="•"/>
              </a:pPr>
              <a:r>
                <a:rPr lang="zh-CN" altLang="en-US">
                  <a:solidFill>
                    <a:schemeClr val="tx1"/>
                  </a:solidFill>
                </a:rPr>
                <a:t>播音时情绪要饱满、振奋，声音要亲切悦耳。</a:t>
              </a:r>
            </a:p>
            <a:p>
              <a:pPr marL="285750" indent="-285750" fontAlgn="auto">
                <a:lnSpc>
                  <a:spcPct val="150000"/>
                </a:lnSpc>
                <a:buFont typeface="Arial" panose="020B0604020202020204" pitchFamily="34" charset="0"/>
                <a:buChar char="•"/>
              </a:pPr>
              <a:r>
                <a:rPr lang="zh-CN" altLang="en-US">
                  <a:solidFill>
                    <a:schemeClr val="tx1"/>
                  </a:solidFill>
                </a:rPr>
                <a:t>播音时要语言规范，采用统一的专业术语，语句通顺易懂，避免发生语义的混淆。</a:t>
              </a:r>
            </a:p>
            <a:p>
              <a:pPr marL="285750" indent="-285750" fontAlgn="auto">
                <a:lnSpc>
                  <a:spcPct val="150000"/>
                </a:lnSpc>
                <a:buFont typeface="Arial" panose="020B0604020202020204" pitchFamily="34" charset="0"/>
                <a:buChar char="•"/>
              </a:pPr>
              <a:r>
                <a:rPr lang="zh-CN" altLang="en-US">
                  <a:solidFill>
                    <a:schemeClr val="tx1"/>
                  </a:solidFill>
                </a:rPr>
                <a:t>广播内容要准确，航班到达、延误或取消等信息应及时、反复进行广播。</a:t>
              </a:r>
            </a:p>
            <a:p>
              <a:pPr marL="285750" indent="-285750" fontAlgn="auto">
                <a:lnSpc>
                  <a:spcPct val="150000"/>
                </a:lnSpc>
                <a:buFont typeface="Arial" panose="020B0604020202020204" pitchFamily="34" charset="0"/>
                <a:buChar char="•"/>
              </a:pPr>
              <a:r>
                <a:rPr lang="zh-CN" altLang="en-US">
                  <a:sym typeface="+mn-ea"/>
                </a:rPr>
                <a:t>播音时音量要适度。</a:t>
              </a:r>
              <a:endParaRPr lang="zh-CN" altLang="en-US">
                <a:solidFill>
                  <a:schemeClr val="tx1"/>
                </a:solidFill>
              </a:endParaRPr>
            </a:p>
            <a:p>
              <a:pPr marL="285750" indent="-285750" fontAlgn="auto">
                <a:lnSpc>
                  <a:spcPct val="150000"/>
                </a:lnSpc>
                <a:buFont typeface="Arial" panose="020B0604020202020204" pitchFamily="34" charset="0"/>
                <a:buChar char="•"/>
              </a:pPr>
              <a:r>
                <a:rPr lang="zh-CN" altLang="en-US">
                  <a:sym typeface="+mn-ea"/>
                </a:rPr>
                <a:t>播音时语速要适中。</a:t>
              </a:r>
              <a:endParaRPr lang="zh-CN" altLang="en-US">
                <a:solidFill>
                  <a:schemeClr val="tx1"/>
                </a:solidFill>
              </a:endParaRPr>
            </a:p>
            <a:p>
              <a:pPr marL="285750" indent="-285750" fontAlgn="auto">
                <a:lnSpc>
                  <a:spcPct val="150000"/>
                </a:lnSpc>
                <a:buFont typeface="Arial" panose="020B0604020202020204" pitchFamily="34" charset="0"/>
                <a:buChar char="•"/>
              </a:pPr>
              <a:r>
                <a:rPr lang="zh-CN" altLang="en-US">
                  <a:sym typeface="+mn-ea"/>
                </a:rPr>
                <a:t>语调生动，语言灵活。</a:t>
              </a:r>
              <a:endParaRPr lang="zh-CN" altLang="en-US">
                <a:solidFill>
                  <a:schemeClr val="tx1"/>
                </a:solidFill>
              </a:endParaRPr>
            </a:p>
          </p:txBody>
        </p:sp>
      </p:grpSp>
      <p:grpSp>
        <p:nvGrpSpPr>
          <p:cNvPr id="4" name="组合 3"/>
          <p:cNvGrpSpPr/>
          <p:nvPr/>
        </p:nvGrpSpPr>
        <p:grpSpPr>
          <a:xfrm>
            <a:off x="719455" y="374015"/>
            <a:ext cx="4759325" cy="1226820"/>
            <a:chOff x="1133" y="589"/>
            <a:chExt cx="7495" cy="1932"/>
          </a:xfrm>
        </p:grpSpPr>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广播用语训练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二、公共广播的要求</a:t>
              </a:r>
            </a:p>
          </p:txBody>
        </p:sp>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to="" calcmode="lin" valueType="num">
                                      <p:cBhvr>
                                        <p:cTn id="7" dur="1" fill="hold"/>
                                        <p:tgtEl>
                                          <p:spTgt spid="25"/>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9680" y="1722755"/>
            <a:ext cx="7935595" cy="4698365"/>
            <a:chOff x="3968" y="2713"/>
            <a:chExt cx="12497" cy="7399"/>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885" t="27795" r="53489" b="39108"/>
            <a:stretch>
              <a:fillRect/>
            </a:stretch>
          </p:blipFill>
          <p:spPr>
            <a:xfrm>
              <a:off x="4409" y="2713"/>
              <a:ext cx="4398" cy="3190"/>
            </a:xfrm>
            <a:prstGeom prst="rect">
              <a:avLst/>
            </a:prstGeom>
          </p:spPr>
        </p:pic>
        <p:pic>
          <p:nvPicPr>
            <p:cNvPr id="13" name="图片 12"/>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36005" r="100000">
                          <a14:foregroundMark x1="81043" y1="72772" x2="98092" y2="66584"/>
                          <a14:foregroundMark x1="86514" y1="46287" x2="98728" y2="66089"/>
                          <a14:foregroundMark x1="41094" y1="83416" x2="46056" y2="78465"/>
                          <a14:foregroundMark x1="43130" y1="78960" x2="59033" y2="45792"/>
                          <a14:foregroundMark x1="78117" y1="32921" x2="81934" y2="40842"/>
                          <a14:foregroundMark x1="40204" y1="85149" x2="64504" y2="85891"/>
                          <a14:foregroundMark x1="64504" y1="85891" x2="80789" y2="86386"/>
                          <a14:foregroundMark x1="81934" y1="72772" x2="80789" y2="86386"/>
                          <a14:foregroundMark x1="40967" y1="86386" x2="50000" y2="85891"/>
                          <a14:foregroundMark x1="82188" y1="50743" x2="85623" y2="45792"/>
                          <a14:foregroundMark x1="86005" y1="44554" x2="86768" y2="48020"/>
                          <a14:foregroundMark x1="82443" y1="41832" x2="82952" y2="50248"/>
                          <a14:foregroundMark x1="43893" y1="77970" x2="40967" y2="84653"/>
                        </a14:backgroundRemoval>
                      </a14:imgEffect>
                    </a14:imgLayer>
                  </a14:imgProps>
                </a:ext>
              </a:extLst>
            </a:blip>
            <a:srcRect l="39836" t="6915" b="9535"/>
            <a:stretch>
              <a:fillRect/>
            </a:stretch>
          </p:blipFill>
          <p:spPr>
            <a:xfrm>
              <a:off x="11184" y="2713"/>
              <a:ext cx="4291" cy="2835"/>
            </a:xfrm>
            <a:prstGeom prst="rect">
              <a:avLst/>
            </a:prstGeom>
          </p:spPr>
        </p:pic>
        <p:sp>
          <p:nvSpPr>
            <p:cNvPr id="6" name="文本框 5"/>
            <p:cNvSpPr txBox="1"/>
            <p:nvPr/>
          </p:nvSpPr>
          <p:spPr>
            <a:xfrm>
              <a:off x="3968" y="6042"/>
              <a:ext cx="4660" cy="276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出港类广播用语的种类</a:t>
              </a:r>
            </a:p>
            <a:p>
              <a:pPr marL="285750" indent="-285750" fontAlgn="auto">
                <a:lnSpc>
                  <a:spcPct val="150000"/>
                </a:lnSpc>
                <a:buFont typeface="Arial" panose="020B0604020202020204" pitchFamily="34" charset="0"/>
                <a:buChar char="•"/>
              </a:pPr>
              <a:r>
                <a:rPr lang="zh-CN" altLang="en-US">
                  <a:solidFill>
                    <a:schemeClr val="tx1"/>
                  </a:solidFill>
                </a:rPr>
                <a:t>办理乘机手续类</a:t>
              </a:r>
            </a:p>
            <a:p>
              <a:pPr marL="285750" indent="-285750" fontAlgn="auto">
                <a:lnSpc>
                  <a:spcPct val="150000"/>
                </a:lnSpc>
                <a:buFont typeface="Arial" panose="020B0604020202020204" pitchFamily="34" charset="0"/>
                <a:buChar char="•"/>
              </a:pPr>
              <a:r>
                <a:rPr lang="zh-CN" altLang="en-US">
                  <a:solidFill>
                    <a:schemeClr val="tx1"/>
                  </a:solidFill>
                </a:rPr>
                <a:t>登机类</a:t>
              </a:r>
            </a:p>
            <a:p>
              <a:pPr marL="285750" indent="-285750" fontAlgn="auto">
                <a:lnSpc>
                  <a:spcPct val="150000"/>
                </a:lnSpc>
                <a:buFont typeface="Arial" panose="020B0604020202020204" pitchFamily="34" charset="0"/>
                <a:buChar char="•"/>
              </a:pPr>
              <a:r>
                <a:rPr lang="zh-CN" altLang="en-US">
                  <a:solidFill>
                    <a:schemeClr val="tx1"/>
                  </a:solidFill>
                </a:rPr>
                <a:t>航班延误取消类</a:t>
              </a:r>
            </a:p>
          </p:txBody>
        </p:sp>
        <p:sp>
          <p:nvSpPr>
            <p:cNvPr id="2" name="文本框 1"/>
            <p:cNvSpPr txBox="1"/>
            <p:nvPr/>
          </p:nvSpPr>
          <p:spPr>
            <a:xfrm>
              <a:off x="11184" y="6042"/>
              <a:ext cx="5281"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进港类广播用语的种类</a:t>
              </a:r>
            </a:p>
            <a:p>
              <a:pPr marL="285750" indent="-285750" fontAlgn="auto">
                <a:lnSpc>
                  <a:spcPct val="150000"/>
                </a:lnSpc>
                <a:buFont typeface="Arial" panose="020B0604020202020204" pitchFamily="34" charset="0"/>
                <a:buChar char="•"/>
              </a:pPr>
              <a:r>
                <a:rPr lang="zh-CN" altLang="en-US">
                  <a:solidFill>
                    <a:schemeClr val="tx1"/>
                  </a:solidFill>
                </a:rPr>
                <a:t>正常航班预告</a:t>
              </a:r>
            </a:p>
            <a:p>
              <a:pPr marL="285750" indent="-285750" fontAlgn="auto">
                <a:lnSpc>
                  <a:spcPct val="150000"/>
                </a:lnSpc>
                <a:buFont typeface="Arial" panose="020B0604020202020204" pitchFamily="34" charset="0"/>
                <a:buChar char="•"/>
              </a:pPr>
              <a:r>
                <a:rPr lang="zh-CN" altLang="en-US">
                  <a:solidFill>
                    <a:schemeClr val="tx1"/>
                  </a:solidFill>
                </a:rPr>
                <a:t>延误航班预告</a:t>
              </a:r>
            </a:p>
            <a:p>
              <a:pPr marL="285750" indent="-285750" fontAlgn="auto">
                <a:lnSpc>
                  <a:spcPct val="150000"/>
                </a:lnSpc>
                <a:buFont typeface="Arial" panose="020B0604020202020204" pitchFamily="34" charset="0"/>
                <a:buChar char="•"/>
              </a:pPr>
              <a:r>
                <a:rPr lang="zh-CN" altLang="en-US">
                  <a:solidFill>
                    <a:schemeClr val="tx1"/>
                  </a:solidFill>
                </a:rPr>
                <a:t>航班取消通知 （进港类）</a:t>
              </a:r>
            </a:p>
            <a:p>
              <a:pPr marL="285750" indent="-285750" fontAlgn="auto">
                <a:lnSpc>
                  <a:spcPct val="150000"/>
                </a:lnSpc>
                <a:buFont typeface="Arial" panose="020B0604020202020204" pitchFamily="34" charset="0"/>
                <a:buChar char="•"/>
              </a:pPr>
              <a:r>
                <a:rPr lang="zh-CN" altLang="en-US">
                  <a:solidFill>
                    <a:schemeClr val="tx1"/>
                  </a:solidFill>
                </a:rPr>
                <a:t>航班到达通知</a:t>
              </a:r>
            </a:p>
            <a:p>
              <a:pPr marL="285750" indent="-285750" fontAlgn="auto">
                <a:lnSpc>
                  <a:spcPct val="150000"/>
                </a:lnSpc>
                <a:buFont typeface="Arial" panose="020B0604020202020204" pitchFamily="34" charset="0"/>
                <a:buChar char="•"/>
              </a:pPr>
              <a:r>
                <a:rPr lang="zh-CN" altLang="en-US">
                  <a:solidFill>
                    <a:schemeClr val="tx1"/>
                  </a:solidFill>
                </a:rPr>
                <a:t>备降航班到达通知</a:t>
              </a:r>
            </a:p>
          </p:txBody>
        </p:sp>
      </p:grpSp>
      <p:grpSp>
        <p:nvGrpSpPr>
          <p:cNvPr id="5" name="组合 4"/>
          <p:cNvGrpSpPr/>
          <p:nvPr/>
        </p:nvGrpSpPr>
        <p:grpSpPr>
          <a:xfrm>
            <a:off x="719455" y="374015"/>
            <a:ext cx="4759325" cy="1226820"/>
            <a:chOff x="1133" y="589"/>
            <a:chExt cx="7495" cy="1932"/>
          </a:xfrm>
        </p:grpSpPr>
        <p:sp>
          <p:nvSpPr>
            <p:cNvPr id="8" name="文本框 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广播用语训练</a:t>
              </a:r>
            </a:p>
          </p:txBody>
        </p:sp>
        <p:sp>
          <p:nvSpPr>
            <p:cNvPr id="9" name="文本框 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三、公共广播的主要内容</a:t>
              </a:r>
            </a:p>
          </p:txBody>
        </p:sp>
        <p:pic>
          <p:nvPicPr>
            <p:cNvPr id="14" name="图片 1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129665" y="2409190"/>
            <a:ext cx="9588500" cy="3450590"/>
            <a:chOff x="1779" y="3794"/>
            <a:chExt cx="15100"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779" y="3794"/>
              <a:ext cx="8602" cy="5434"/>
              <a:chOff x="1779" y="3794"/>
              <a:chExt cx="8602" cy="5434"/>
            </a:xfrm>
          </p:grpSpPr>
          <p:sp>
            <p:nvSpPr>
              <p:cNvPr id="5" name="矩形: 圆角 4"/>
              <p:cNvSpPr/>
              <p:nvPr/>
            </p:nvSpPr>
            <p:spPr>
              <a:xfrm>
                <a:off x="1779" y="379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46" y="4149"/>
                <a:ext cx="8068"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迎、送致辞主要用于欢迎和欢送旅客上下飞机，要求语言清晰、亲切。</a:t>
                </a:r>
              </a:p>
              <a:p>
                <a:pPr marL="285750" indent="-285750" fontAlgn="auto">
                  <a:lnSpc>
                    <a:spcPct val="150000"/>
                  </a:lnSpc>
                  <a:buFont typeface="Arial" panose="020B0604020202020204" pitchFamily="34" charset="0"/>
                  <a:buChar char="•"/>
                </a:pPr>
                <a:r>
                  <a:rPr lang="zh-CN" altLang="en-US">
                    <a:solidFill>
                      <a:schemeClr val="tx1"/>
                    </a:solidFill>
                  </a:rPr>
                  <a:t>客舱安全广播主要是对飞机上的安全注意事项进行介绍，如对氧气罩、安全带、应急出口的使用与位置介绍等，要求语言庄重、规范、清晰流畅。航线及安全注意事项广播是客舱中最基本的播音内容，需要熟练掌握。</a:t>
                </a:r>
              </a:p>
            </p:txBody>
          </p:sp>
        </p:grpSp>
      </p:grpSp>
      <p:grpSp>
        <p:nvGrpSpPr>
          <p:cNvPr id="2" name="组合 1"/>
          <p:cNvGrpSpPr/>
          <p:nvPr/>
        </p:nvGrpSpPr>
        <p:grpSpPr>
          <a:xfrm>
            <a:off x="719455" y="374015"/>
            <a:ext cx="4759325" cy="1226820"/>
            <a:chOff x="1133" y="589"/>
            <a:chExt cx="7495" cy="1932"/>
          </a:xfrm>
        </p:grpSpPr>
        <p:sp>
          <p:nvSpPr>
            <p:cNvPr id="8" name="文本框 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广播用语训练</a:t>
              </a:r>
            </a:p>
          </p:txBody>
        </p:sp>
        <p:sp>
          <p:nvSpPr>
            <p:cNvPr id="9" name="文本框 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四、客舱广播的要求</a:t>
              </a:r>
            </a:p>
          </p:txBody>
        </p:sp>
        <p:pic>
          <p:nvPicPr>
            <p:cNvPr id="14" name="图片 1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to="" calcmode="lin" valueType="num">
                                      <p:cBhvr>
                                        <p:cTn id="11"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719455" y="374015"/>
            <a:ext cx="10008870" cy="5225415"/>
            <a:chOff x="1133" y="589"/>
            <a:chExt cx="15762" cy="8229"/>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87" y="3794"/>
              <a:ext cx="5008" cy="4899"/>
            </a:xfrm>
            <a:prstGeom prst="rect">
              <a:avLst/>
            </a:prstGeom>
          </p:spPr>
        </p:pic>
        <p:sp>
          <p:nvSpPr>
            <p:cNvPr id="5" name="矩形: 圆角 4"/>
            <p:cNvSpPr/>
            <p:nvPr/>
          </p:nvSpPr>
          <p:spPr>
            <a:xfrm>
              <a:off x="1779" y="338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161" y="3931"/>
              <a:ext cx="7779"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一个人经过努力，达到了预期的目的和效果，就是成功。</a:t>
              </a:r>
            </a:p>
            <a:p>
              <a:pPr marL="285750" indent="-285750" fontAlgn="auto">
                <a:lnSpc>
                  <a:spcPct val="150000"/>
                </a:lnSpc>
                <a:buFont typeface="Arial" panose="020B0604020202020204" pitchFamily="34" charset="0"/>
                <a:buChar char="•"/>
              </a:pPr>
              <a:r>
                <a:rPr lang="en-US" altLang="zh-CN">
                  <a:solidFill>
                    <a:schemeClr val="tx1"/>
                  </a:solidFill>
                </a:rPr>
                <a:t>成功是以结果为导向的。</a:t>
              </a:r>
            </a:p>
            <a:p>
              <a:pPr marL="285750" indent="-285750" fontAlgn="auto">
                <a:lnSpc>
                  <a:spcPct val="150000"/>
                </a:lnSpc>
                <a:buFont typeface="Arial" panose="020B0604020202020204" pitchFamily="34" charset="0"/>
                <a:buChar char="•"/>
              </a:pPr>
              <a:r>
                <a:rPr lang="en-US" altLang="zh-CN">
                  <a:solidFill>
                    <a:schemeClr val="tx1"/>
                  </a:solidFill>
                </a:rPr>
                <a:t>成功也是一个过程。</a:t>
              </a:r>
            </a:p>
            <a:p>
              <a:pPr marL="285750" indent="-285750" fontAlgn="auto">
                <a:lnSpc>
                  <a:spcPct val="150000"/>
                </a:lnSpc>
                <a:buFont typeface="Arial" panose="020B0604020202020204" pitchFamily="34" charset="0"/>
                <a:buChar char="•"/>
              </a:pPr>
              <a:r>
                <a:rPr lang="en-US" altLang="zh-CN">
                  <a:solidFill>
                    <a:schemeClr val="tx1"/>
                  </a:solidFill>
                </a:rPr>
                <a:t>成功要对他人与社会做出有贡献的事情。</a:t>
              </a:r>
            </a:p>
            <a:p>
              <a:pPr marL="285750" indent="-285750" fontAlgn="auto">
                <a:lnSpc>
                  <a:spcPct val="150000"/>
                </a:lnSpc>
                <a:buFont typeface="Arial" panose="020B0604020202020204" pitchFamily="34" charset="0"/>
                <a:buChar char="•"/>
              </a:pPr>
              <a:r>
                <a:rPr lang="en-US" altLang="zh-CN">
                  <a:solidFill>
                    <a:schemeClr val="tx1"/>
                  </a:solidFill>
                </a:rPr>
                <a:t>成功也要看对社会有没有贡献，对他人有没有帮助。</a:t>
              </a:r>
            </a:p>
          </p:txBody>
        </p:sp>
        <p:grpSp>
          <p:nvGrpSpPr>
            <p:cNvPr id="12" name="组合 11"/>
            <p:cNvGrpSpPr/>
            <p:nvPr/>
          </p:nvGrpSpPr>
          <p:grpSpPr>
            <a:xfrm>
              <a:off x="1133" y="589"/>
              <a:ext cx="7495" cy="1932"/>
              <a:chOff x="1133" y="589"/>
              <a:chExt cx="7495" cy="1932"/>
            </a:xfrm>
          </p:grpSpPr>
          <p:pic>
            <p:nvPicPr>
              <p:cNvPr id="2" name="图片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4" name="文本框 3"/>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6" name="文本框 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四、口才与成功的关系</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561340" y="2409190"/>
            <a:ext cx="10156825" cy="3973830"/>
            <a:chOff x="884" y="3794"/>
            <a:chExt cx="15995" cy="6258"/>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884" y="3794"/>
              <a:ext cx="10683" cy="6258"/>
              <a:chOff x="884" y="3794"/>
              <a:chExt cx="10683" cy="6258"/>
            </a:xfrm>
          </p:grpSpPr>
          <p:sp>
            <p:nvSpPr>
              <p:cNvPr id="5" name="矩形: 圆角 4"/>
              <p:cNvSpPr/>
              <p:nvPr/>
            </p:nvSpPr>
            <p:spPr>
              <a:xfrm>
                <a:off x="884" y="3794"/>
                <a:ext cx="10683" cy="6258"/>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33" y="4019"/>
                <a:ext cx="9935"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风光导游的播音要准确恰当、有时代感。因为部分乘坐飞机的旅客并不会经常乘坐同一航线飞机，他们来自不同地区和国家，在飞行中常常会对途经的地方感兴趣。因此客舱乘务人员经常需要承担导游的角色，主动介绍途经的名胜古迹。 </a:t>
                </a:r>
              </a:p>
              <a:p>
                <a:pPr marL="285750" indent="-285750" fontAlgn="auto">
                  <a:lnSpc>
                    <a:spcPct val="150000"/>
                  </a:lnSpc>
                  <a:buFont typeface="Arial" panose="020B0604020202020204" pitchFamily="34" charset="0"/>
                  <a:buChar char="•"/>
                </a:pPr>
                <a:r>
                  <a:rPr lang="zh-CN" altLang="en-US">
                    <a:solidFill>
                      <a:schemeClr val="tx1"/>
                    </a:solidFill>
                  </a:rPr>
                  <a:t>特殊情况播音要求镇定、自信。遇到气流飞机颠簸、飞机延误、备降等情况时，乘务员的播音一定要及时、自信、沉稳。平和的播音能够有效减轻旅客的恐慌心情。</a:t>
                </a:r>
              </a:p>
              <a:p>
                <a:pPr marL="285750" indent="-285750" fontAlgn="auto">
                  <a:lnSpc>
                    <a:spcPct val="150000"/>
                  </a:lnSpc>
                  <a:buFont typeface="Arial" panose="020B0604020202020204" pitchFamily="34" charset="0"/>
                  <a:buChar char="•"/>
                </a:pPr>
                <a:r>
                  <a:rPr lang="zh-CN" altLang="en-US">
                    <a:solidFill>
                      <a:schemeClr val="tx1"/>
                    </a:solidFill>
                  </a:rPr>
                  <a:t>节日活动播音要丰富多彩，语言要热情、具有鼓动性。</a:t>
                </a:r>
              </a:p>
            </p:txBody>
          </p:sp>
        </p:grpSp>
      </p:grpSp>
      <p:grpSp>
        <p:nvGrpSpPr>
          <p:cNvPr id="2" name="组合 1"/>
          <p:cNvGrpSpPr/>
          <p:nvPr/>
        </p:nvGrpSpPr>
        <p:grpSpPr>
          <a:xfrm>
            <a:off x="719455" y="374015"/>
            <a:ext cx="4759325" cy="1226820"/>
            <a:chOff x="1133" y="589"/>
            <a:chExt cx="7495" cy="1932"/>
          </a:xfrm>
        </p:grpSpPr>
        <p:sp>
          <p:nvSpPr>
            <p:cNvPr id="8" name="文本框 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广播用语训练</a:t>
              </a:r>
            </a:p>
          </p:txBody>
        </p:sp>
        <p:sp>
          <p:nvSpPr>
            <p:cNvPr id="9" name="文本框 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四、客舱广播的要求</a:t>
              </a:r>
            </a:p>
          </p:txBody>
        </p:sp>
        <p:pic>
          <p:nvPicPr>
            <p:cNvPr id="14" name="图片 1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to="" calcmode="lin" valueType="num">
                                      <p:cBhvr>
                                        <p:cTn id="11"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894080" y="2120900"/>
            <a:ext cx="10929620" cy="4446270"/>
            <a:chOff x="1408" y="3340"/>
            <a:chExt cx="17212" cy="7002"/>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1" y="4222"/>
              <a:ext cx="4622" cy="4622"/>
            </a:xfrm>
            <a:prstGeom prst="rect">
              <a:avLst/>
            </a:prstGeom>
          </p:spPr>
        </p:pic>
        <p:sp>
          <p:nvSpPr>
            <p:cNvPr id="2" name="文本框 1"/>
            <p:cNvSpPr txBox="1"/>
            <p:nvPr/>
          </p:nvSpPr>
          <p:spPr>
            <a:xfrm>
              <a:off x="12578" y="3340"/>
              <a:ext cx="5984" cy="2325"/>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客舱安全介绍</a:t>
              </a:r>
            </a:p>
            <a:p>
              <a:pPr marL="285750" indent="-285750" fontAlgn="auto">
                <a:lnSpc>
                  <a:spcPct val="100000"/>
                </a:lnSpc>
                <a:buFont typeface="Arial" panose="020B0604020202020204" pitchFamily="34" charset="0"/>
                <a:buChar char="•"/>
              </a:pPr>
              <a:r>
                <a:rPr lang="zh-CN" altLang="en-US">
                  <a:solidFill>
                    <a:schemeClr val="tx1"/>
                  </a:solidFill>
                </a:rPr>
                <a:t>主要是对飞行中安全注意事项的介绍，如氧气罩、安全带、应急出口的使用与位置介绍等。要求语言庄重、规范、清晰流畅。</a:t>
              </a:r>
            </a:p>
          </p:txBody>
        </p:sp>
        <p:sp>
          <p:nvSpPr>
            <p:cNvPr id="10" name="文本框 9"/>
            <p:cNvSpPr txBox="1"/>
            <p:nvPr/>
          </p:nvSpPr>
          <p:spPr>
            <a:xfrm>
              <a:off x="12578" y="7145"/>
              <a:ext cx="6042" cy="3197"/>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特殊情况播音</a:t>
              </a:r>
            </a:p>
            <a:p>
              <a:pPr marL="285750" indent="-285750" fontAlgn="auto">
                <a:lnSpc>
                  <a:spcPct val="100000"/>
                </a:lnSpc>
                <a:buFont typeface="Arial" panose="020B0604020202020204" pitchFamily="34" charset="0"/>
                <a:buChar char="•"/>
              </a:pPr>
              <a:r>
                <a:rPr lang="zh-CN" altLang="en-US">
                  <a:solidFill>
                    <a:schemeClr val="tx1"/>
                  </a:solidFill>
                </a:rPr>
                <a:t>要求镇定、自信。遇到气流颠簸、飞机延误、备降等情况时，服务人员的播音一定要及时、自信、沉稳。平和的播音能够有效减轻旅客的恐慌心态，很好地树立起航空公司的良好形象。</a:t>
              </a:r>
            </a:p>
          </p:txBody>
        </p:sp>
        <p:sp>
          <p:nvSpPr>
            <p:cNvPr id="11" name="文本框 10"/>
            <p:cNvSpPr txBox="1"/>
            <p:nvPr/>
          </p:nvSpPr>
          <p:spPr>
            <a:xfrm>
              <a:off x="1408" y="4056"/>
              <a:ext cx="5464" cy="1888"/>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迎、送用语</a:t>
              </a:r>
            </a:p>
            <a:p>
              <a:pPr marL="285750" indent="-285750" fontAlgn="auto">
                <a:lnSpc>
                  <a:spcPct val="100000"/>
                </a:lnSpc>
                <a:buFont typeface="Arial" panose="020B0604020202020204" pitchFamily="34" charset="0"/>
                <a:buChar char="•"/>
              </a:pPr>
              <a:r>
                <a:rPr lang="zh-CN" altLang="en-US">
                  <a:solidFill>
                    <a:schemeClr val="tx1"/>
                  </a:solidFill>
                </a:rPr>
                <a:t>这种播音是欢迎和欢送旅客上下飞机常用的播音。要求语言清晰、亲切。</a:t>
              </a:r>
            </a:p>
          </p:txBody>
        </p:sp>
        <p:sp>
          <p:nvSpPr>
            <p:cNvPr id="12" name="文本框 11"/>
            <p:cNvSpPr txBox="1"/>
            <p:nvPr/>
          </p:nvSpPr>
          <p:spPr>
            <a:xfrm>
              <a:off x="1610" y="7580"/>
              <a:ext cx="5175" cy="1452"/>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航线及注意事项介绍</a:t>
              </a:r>
            </a:p>
            <a:p>
              <a:pPr marL="285750" indent="-285750" fontAlgn="auto">
                <a:lnSpc>
                  <a:spcPct val="100000"/>
                </a:lnSpc>
                <a:buFont typeface="Arial" panose="020B0604020202020204" pitchFamily="34" charset="0"/>
                <a:buChar char="•"/>
              </a:pPr>
              <a:r>
                <a:rPr lang="zh-CN" altLang="en-US">
                  <a:solidFill>
                    <a:schemeClr val="tx1"/>
                  </a:solidFill>
                </a:rPr>
                <a:t>这种播音词是客舱播音中最为普遍的，需要熟练掌握。</a:t>
              </a:r>
            </a:p>
          </p:txBody>
        </p:sp>
      </p:grpSp>
      <p:grpSp>
        <p:nvGrpSpPr>
          <p:cNvPr id="4" name="组合 3"/>
          <p:cNvGrpSpPr/>
          <p:nvPr/>
        </p:nvGrpSpPr>
        <p:grpSpPr>
          <a:xfrm>
            <a:off x="719455" y="374015"/>
            <a:ext cx="4759325" cy="1226820"/>
            <a:chOff x="1133" y="589"/>
            <a:chExt cx="7495" cy="1932"/>
          </a:xfrm>
        </p:grpSpPr>
        <p:sp>
          <p:nvSpPr>
            <p:cNvPr id="8" name="文本框 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广播用语训练</a:t>
              </a:r>
            </a:p>
          </p:txBody>
        </p:sp>
        <p:sp>
          <p:nvSpPr>
            <p:cNvPr id="9" name="文本框 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五、客舱服务播音内容</a:t>
              </a:r>
            </a:p>
          </p:txBody>
        </p:sp>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965" y="2406"/>
              <a:ext cx="7905"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第四节 电话交谈用语训练</a:t>
              </a:r>
              <a:endParaRPr lang="zh-CN" altLang="en-US" sz="3200" b="1">
                <a:solidFill>
                  <a:schemeClr val="accent2"/>
                </a:solidFill>
              </a:endParaRPr>
            </a:p>
          </p:txBody>
        </p:sp>
      </p:grpSp>
      <p:grpSp>
        <p:nvGrpSpPr>
          <p:cNvPr id="11" name="组合 10"/>
          <p:cNvGrpSpPr/>
          <p:nvPr/>
        </p:nvGrpSpPr>
        <p:grpSpPr>
          <a:xfrm>
            <a:off x="5555615" y="1974215"/>
            <a:ext cx="4811395" cy="770890"/>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6113"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一、电话服务基本流程</a:t>
              </a:r>
            </a:p>
          </p:txBody>
        </p:sp>
      </p:grpSp>
      <p:grpSp>
        <p:nvGrpSpPr>
          <p:cNvPr id="12" name="组合 11"/>
          <p:cNvGrpSpPr/>
          <p:nvPr/>
        </p:nvGrpSpPr>
        <p:grpSpPr>
          <a:xfrm>
            <a:off x="5568315" y="3226435"/>
            <a:ext cx="4812030" cy="770890"/>
            <a:chOff x="8876" y="4690"/>
            <a:chExt cx="7578" cy="1214"/>
          </a:xfrm>
        </p:grpSpPr>
        <p:sp>
          <p:nvSpPr>
            <p:cNvPr id="20" name="五边形 19"/>
            <p:cNvSpPr/>
            <p:nvPr/>
          </p:nvSpPr>
          <p:spPr>
            <a:xfrm>
              <a:off x="8877" y="4690"/>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876" y="4935"/>
              <a:ext cx="6113"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二、接听电话的基本要求</a:t>
              </a:r>
            </a:p>
          </p:txBody>
        </p:sp>
      </p:grpSp>
      <p:grpSp>
        <p:nvGrpSpPr>
          <p:cNvPr id="13" name="组合 12"/>
          <p:cNvGrpSpPr/>
          <p:nvPr/>
        </p:nvGrpSpPr>
        <p:grpSpPr>
          <a:xfrm>
            <a:off x="5568950" y="4478655"/>
            <a:ext cx="4810760" cy="770890"/>
            <a:chOff x="8790" y="8180"/>
            <a:chExt cx="7576" cy="1214"/>
          </a:xfrm>
        </p:grpSpPr>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三、拨打电话基本要求</a:t>
              </a:r>
            </a:p>
          </p:txBody>
        </p:sp>
      </p:grpSp>
      <p:grpSp>
        <p:nvGrpSpPr>
          <p:cNvPr id="14" name="组合 13"/>
          <p:cNvGrpSpPr/>
          <p:nvPr/>
        </p:nvGrpSpPr>
        <p:grpSpPr>
          <a:xfrm>
            <a:off x="5568950" y="5661025"/>
            <a:ext cx="4810760" cy="829945"/>
            <a:chOff x="8790" y="8087"/>
            <a:chExt cx="7576" cy="1307"/>
          </a:xfrm>
        </p:grpSpPr>
        <p:sp>
          <p:nvSpPr>
            <p:cNvPr id="15" name="五边形 14"/>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6" name="文本框 15"/>
            <p:cNvSpPr txBox="1"/>
            <p:nvPr/>
          </p:nvSpPr>
          <p:spPr>
            <a:xfrm>
              <a:off x="8919" y="8087"/>
              <a:ext cx="6681" cy="1307"/>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四、电话服务中要增强声音的感染力</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to="" calcmode="lin" valueType="num">
                                      <p:cBhvr>
                                        <p:cTn id="15" dur="1" fill="hold"/>
                                        <p:tgtEl>
                                          <p:spTgt spid="13"/>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to="" calcmode="lin" valueType="num">
                                      <p:cBhvr>
                                        <p:cTn id="19" dur="1" fill="hold"/>
                                        <p:tgtEl>
                                          <p:spTgt spid="14"/>
                                        </p:tgtEl>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to="" calcmode="lin" valueType="num">
                                      <p:cBhvr>
                                        <p:cTn id="23" dur="1" fill="hold"/>
                                        <p:tgtEl>
                                          <p:spTgt spid="5"/>
                                        </p:tgtEl>
                                      </p:cBhvr>
                                    </p:anim>
                                  </p:childTnLst>
                                </p:cTn>
                              </p:par>
                            </p:childTnLst>
                          </p:cTn>
                        </p:par>
                        <p:par>
                          <p:cTn id="24" fill="hold">
                            <p:stCondLst>
                              <p:cond delay="0"/>
                            </p:stCondLst>
                            <p:childTnLst>
                              <p:par>
                                <p:cTn id="25" presetID="24"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to="" calcmode="lin" valueType="num">
                                      <p:cBhvr>
                                        <p:cTn id="2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19455" y="374015"/>
            <a:ext cx="4759325" cy="1226820"/>
            <a:chOff x="1133" y="589"/>
            <a:chExt cx="7495" cy="1932"/>
          </a:xfrm>
        </p:grpSpPr>
        <p:pic>
          <p:nvPicPr>
            <p:cNvPr id="2" name="图片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6.4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电话交谈用语训练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一、电话服务基本流程</a:t>
              </a:r>
            </a:p>
          </p:txBody>
        </p:sp>
      </p:grpSp>
      <p:cxnSp>
        <p:nvCxnSpPr>
          <p:cNvPr id="24" name="直接箭头连接符 23"/>
          <p:cNvCxnSpPr/>
          <p:nvPr/>
        </p:nvCxnSpPr>
        <p:spPr>
          <a:xfrm>
            <a:off x="9834245" y="3589020"/>
            <a:ext cx="6985" cy="724535"/>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857885" y="1751330"/>
            <a:ext cx="10297160" cy="4621530"/>
            <a:chOff x="1351" y="2758"/>
            <a:chExt cx="16216" cy="7278"/>
          </a:xfrm>
        </p:grpSpPr>
        <p:grpSp>
          <p:nvGrpSpPr>
            <p:cNvPr id="7" name="组合 6"/>
            <p:cNvGrpSpPr/>
            <p:nvPr/>
          </p:nvGrpSpPr>
          <p:grpSpPr>
            <a:xfrm>
              <a:off x="1351" y="2758"/>
              <a:ext cx="16217" cy="7278"/>
              <a:chOff x="1351" y="2758"/>
              <a:chExt cx="16217" cy="7278"/>
            </a:xfrm>
          </p:grpSpPr>
          <p:pic>
            <p:nvPicPr>
              <p:cNvPr id="6" name="图片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1" y="2758"/>
                <a:ext cx="6265" cy="7278"/>
              </a:xfrm>
              <a:prstGeom prst="rect">
                <a:avLst/>
              </a:prstGeom>
            </p:spPr>
          </p:pic>
          <p:sp>
            <p:nvSpPr>
              <p:cNvPr id="4" name="矩形: 圆角 3"/>
              <p:cNvSpPr/>
              <p:nvPr/>
            </p:nvSpPr>
            <p:spPr>
              <a:xfrm>
                <a:off x="8811" y="3638"/>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9002" y="3787"/>
              <a:ext cx="8103" cy="5443"/>
              <a:chOff x="9002" y="3787"/>
              <a:chExt cx="8103" cy="5443"/>
            </a:xfrm>
          </p:grpSpPr>
          <p:grpSp>
            <p:nvGrpSpPr>
              <p:cNvPr id="9" name="组合 8"/>
              <p:cNvGrpSpPr/>
              <p:nvPr/>
            </p:nvGrpSpPr>
            <p:grpSpPr>
              <a:xfrm>
                <a:off x="9002" y="3787"/>
                <a:ext cx="2791" cy="1865"/>
                <a:chOff x="8948" y="3787"/>
                <a:chExt cx="3167" cy="2559"/>
              </a:xfrm>
            </p:grpSpPr>
            <p:sp>
              <p:nvSpPr>
                <p:cNvPr id="5" name="燕尾形箭头 4"/>
                <p:cNvSpPr/>
                <p:nvPr/>
              </p:nvSpPr>
              <p:spPr>
                <a:xfrm>
                  <a:off x="8948" y="3787"/>
                  <a:ext cx="3167" cy="2559"/>
                </a:xfrm>
                <a:prstGeom prst="notchedRightArrow">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662" y="4368"/>
                  <a:ext cx="1400" cy="1394"/>
                </a:xfrm>
                <a:prstGeom prst="rect">
                  <a:avLst/>
                </a:prstGeom>
                <a:noFill/>
              </p:spPr>
              <p:txBody>
                <a:bodyPr wrap="square" rtlCol="0">
                  <a:spAutoFit/>
                </a:bodyPr>
                <a:lstStyle/>
                <a:p>
                  <a:r>
                    <a:rPr lang="zh-CN" altLang="en-US"/>
                    <a:t>问候致意</a:t>
                  </a:r>
                </a:p>
              </p:txBody>
            </p:sp>
          </p:grpSp>
          <p:grpSp>
            <p:nvGrpSpPr>
              <p:cNvPr id="13" name="组合 12"/>
              <p:cNvGrpSpPr/>
              <p:nvPr/>
            </p:nvGrpSpPr>
            <p:grpSpPr>
              <a:xfrm>
                <a:off x="13997" y="3915"/>
                <a:ext cx="2776" cy="2010"/>
                <a:chOff x="8948" y="3787"/>
                <a:chExt cx="3167" cy="2559"/>
              </a:xfrm>
            </p:grpSpPr>
            <p:sp>
              <p:nvSpPr>
                <p:cNvPr id="14" name="燕尾形箭头 13"/>
                <p:cNvSpPr/>
                <p:nvPr/>
              </p:nvSpPr>
              <p:spPr>
                <a:xfrm>
                  <a:off x="8948" y="3787"/>
                  <a:ext cx="3167" cy="2559"/>
                </a:xfrm>
                <a:prstGeom prst="notchedRightArrow">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689" y="4420"/>
                  <a:ext cx="1432" cy="1294"/>
                </a:xfrm>
                <a:prstGeom prst="rect">
                  <a:avLst/>
                </a:prstGeom>
                <a:noFill/>
              </p:spPr>
              <p:txBody>
                <a:bodyPr wrap="square" rtlCol="0">
                  <a:spAutoFit/>
                </a:bodyPr>
                <a:lstStyle/>
                <a:p>
                  <a:r>
                    <a:rPr lang="zh-CN" altLang="en-US"/>
                    <a:t>自我介绍</a:t>
                  </a:r>
                </a:p>
              </p:txBody>
            </p:sp>
          </p:grpSp>
          <p:grpSp>
            <p:nvGrpSpPr>
              <p:cNvPr id="17" name="组合 16"/>
              <p:cNvGrpSpPr/>
              <p:nvPr/>
            </p:nvGrpSpPr>
            <p:grpSpPr>
              <a:xfrm rot="10800000">
                <a:off x="14227" y="7002"/>
                <a:ext cx="2879" cy="2125"/>
                <a:chOff x="8948" y="3787"/>
                <a:chExt cx="3167" cy="2559"/>
              </a:xfrm>
            </p:grpSpPr>
            <p:sp>
              <p:nvSpPr>
                <p:cNvPr id="18" name="燕尾形箭头 17"/>
                <p:cNvSpPr/>
                <p:nvPr/>
              </p:nvSpPr>
              <p:spPr>
                <a:xfrm>
                  <a:off x="8948" y="3787"/>
                  <a:ext cx="3167" cy="2559"/>
                </a:xfrm>
                <a:prstGeom prst="notchedRightArrow">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rot="10800000">
                  <a:off x="9517" y="4491"/>
                  <a:ext cx="1397" cy="1224"/>
                </a:xfrm>
                <a:prstGeom prst="rect">
                  <a:avLst/>
                </a:prstGeom>
                <a:noFill/>
              </p:spPr>
              <p:txBody>
                <a:bodyPr wrap="square" rtlCol="0">
                  <a:spAutoFit/>
                </a:bodyPr>
                <a:lstStyle/>
                <a:p>
                  <a:r>
                    <a:rPr lang="zh-CN" altLang="en-US"/>
                    <a:t>询问了解</a:t>
                  </a:r>
                </a:p>
              </p:txBody>
            </p:sp>
          </p:grpSp>
          <p:grpSp>
            <p:nvGrpSpPr>
              <p:cNvPr id="20" name="组合 19"/>
              <p:cNvGrpSpPr/>
              <p:nvPr/>
            </p:nvGrpSpPr>
            <p:grpSpPr>
              <a:xfrm rot="10800000">
                <a:off x="9099" y="7148"/>
                <a:ext cx="2694" cy="2082"/>
                <a:chOff x="8948" y="3787"/>
                <a:chExt cx="3167" cy="2559"/>
              </a:xfrm>
            </p:grpSpPr>
            <p:sp>
              <p:nvSpPr>
                <p:cNvPr id="21" name="燕尾形箭头 20"/>
                <p:cNvSpPr/>
                <p:nvPr/>
              </p:nvSpPr>
              <p:spPr>
                <a:xfrm>
                  <a:off x="8948" y="3787"/>
                  <a:ext cx="3167" cy="2559"/>
                </a:xfrm>
                <a:prstGeom prst="notchedRightArrow">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rot="10800000">
                  <a:off x="9571" y="4370"/>
                  <a:ext cx="1563" cy="1249"/>
                </a:xfrm>
                <a:prstGeom prst="rect">
                  <a:avLst/>
                </a:prstGeom>
                <a:noFill/>
              </p:spPr>
              <p:txBody>
                <a:bodyPr wrap="square" rtlCol="0">
                  <a:spAutoFit/>
                </a:bodyPr>
                <a:lstStyle/>
                <a:p>
                  <a:r>
                    <a:rPr lang="zh-CN" altLang="en-US"/>
                    <a:t>承诺感谢</a:t>
                  </a:r>
                </a:p>
              </p:txBody>
            </p:sp>
          </p:grpSp>
          <p:cxnSp>
            <p:nvCxnSpPr>
              <p:cNvPr id="23" name="直接箭头连接符 22"/>
              <p:cNvCxnSpPr/>
              <p:nvPr/>
            </p:nvCxnSpPr>
            <p:spPr>
              <a:xfrm flipV="1">
                <a:off x="11886" y="4710"/>
                <a:ext cx="2111" cy="15"/>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a:off x="11985" y="8067"/>
                <a:ext cx="2012" cy="14"/>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to="" calcmode="lin" valueType="num">
                                      <p:cBhvr>
                                        <p:cTn id="11" dur="1" fill="hold"/>
                                        <p:tgtEl>
                                          <p:spTgt spid="2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3315" y="1275715"/>
            <a:ext cx="10376535" cy="4907915"/>
            <a:chOff x="1769" y="2009"/>
            <a:chExt cx="16341" cy="7729"/>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900" y="2009"/>
              <a:ext cx="4210" cy="7729"/>
            </a:xfrm>
            <a:prstGeom prst="rect">
              <a:avLst/>
            </a:prstGeom>
          </p:spPr>
        </p:pic>
        <p:sp>
          <p:nvSpPr>
            <p:cNvPr id="2" name="矩形: 圆角 3"/>
            <p:cNvSpPr/>
            <p:nvPr/>
          </p:nvSpPr>
          <p:spPr>
            <a:xfrm>
              <a:off x="1769" y="3702"/>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703" y="4298"/>
              <a:ext cx="6927"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调整心态，及时接听</a:t>
              </a:r>
            </a:p>
            <a:p>
              <a:pPr marL="285750" indent="-285750" fontAlgn="auto">
                <a:lnSpc>
                  <a:spcPct val="150000"/>
                </a:lnSpc>
                <a:buFont typeface="Arial" panose="020B0604020202020204" pitchFamily="34" charset="0"/>
                <a:buChar char="•"/>
              </a:pPr>
              <a:r>
                <a:rPr lang="zh-CN" altLang="en-US">
                  <a:solidFill>
                    <a:schemeClr val="tx1"/>
                  </a:solidFill>
                </a:rPr>
                <a:t>自报家门</a:t>
              </a:r>
            </a:p>
            <a:p>
              <a:pPr marL="285750" indent="-285750" fontAlgn="auto">
                <a:lnSpc>
                  <a:spcPct val="150000"/>
                </a:lnSpc>
                <a:buFont typeface="Arial" panose="020B0604020202020204" pitchFamily="34" charset="0"/>
                <a:buChar char="•"/>
              </a:pPr>
              <a:r>
                <a:rPr lang="zh-CN" altLang="en-US">
                  <a:solidFill>
                    <a:schemeClr val="tx1"/>
                  </a:solidFill>
                </a:rPr>
                <a:t>确认对方</a:t>
              </a:r>
            </a:p>
            <a:p>
              <a:pPr marL="285750" indent="-285750" fontAlgn="auto">
                <a:lnSpc>
                  <a:spcPct val="150000"/>
                </a:lnSpc>
                <a:buFont typeface="Arial" panose="020B0604020202020204" pitchFamily="34" charset="0"/>
                <a:buChar char="•"/>
              </a:pPr>
              <a:r>
                <a:rPr lang="zh-CN" altLang="en-US">
                  <a:solidFill>
                    <a:schemeClr val="tx1"/>
                  </a:solidFill>
                </a:rPr>
                <a:t>仔细倾听</a:t>
              </a:r>
            </a:p>
            <a:p>
              <a:pPr marL="285750" indent="-285750" fontAlgn="auto">
                <a:lnSpc>
                  <a:spcPct val="150000"/>
                </a:lnSpc>
                <a:buFont typeface="Arial" panose="020B0604020202020204" pitchFamily="34" charset="0"/>
                <a:buChar char="•"/>
              </a:pPr>
              <a:r>
                <a:rPr lang="zh-CN" altLang="en-US">
                  <a:solidFill>
                    <a:schemeClr val="tx1"/>
                  </a:solidFill>
                </a:rPr>
                <a:t>做好记录</a:t>
              </a:r>
            </a:p>
            <a:p>
              <a:pPr marL="285750" indent="-285750" fontAlgn="auto">
                <a:lnSpc>
                  <a:spcPct val="150000"/>
                </a:lnSpc>
                <a:buFont typeface="Arial" panose="020B0604020202020204" pitchFamily="34" charset="0"/>
                <a:buChar char="•"/>
              </a:pPr>
              <a:r>
                <a:rPr lang="zh-CN" altLang="en-US">
                  <a:solidFill>
                    <a:schemeClr val="tx1"/>
                  </a:solidFill>
                </a:rPr>
                <a:t>转接电话</a:t>
              </a:r>
            </a:p>
            <a:p>
              <a:pPr marL="285750" indent="-285750" fontAlgn="auto">
                <a:lnSpc>
                  <a:spcPct val="150000"/>
                </a:lnSpc>
                <a:buFont typeface="Arial" panose="020B0604020202020204" pitchFamily="34" charset="0"/>
                <a:buChar char="•"/>
              </a:pPr>
              <a:r>
                <a:rPr lang="zh-CN" altLang="en-US">
                  <a:solidFill>
                    <a:schemeClr val="tx1"/>
                  </a:solidFill>
                </a:rPr>
                <a:t>礼貌挂断电话</a:t>
              </a:r>
            </a:p>
          </p:txBody>
        </p:sp>
      </p:grpSp>
      <p:grpSp>
        <p:nvGrpSpPr>
          <p:cNvPr id="5" name="组合 4"/>
          <p:cNvGrpSpPr/>
          <p:nvPr/>
        </p:nvGrpSpPr>
        <p:grpSpPr>
          <a:xfrm>
            <a:off x="719455" y="374015"/>
            <a:ext cx="4759325" cy="1226820"/>
            <a:chOff x="1133" y="589"/>
            <a:chExt cx="749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9" name="文本框 8"/>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6.4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电话交谈用语训练</a:t>
              </a:r>
            </a:p>
          </p:txBody>
        </p:sp>
        <p:sp>
          <p:nvSpPr>
            <p:cNvPr id="13" name="文本框 1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二、接听电话的基本要求</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6625" y="1768475"/>
            <a:ext cx="10346690" cy="4328160"/>
            <a:chOff x="1475" y="2785"/>
            <a:chExt cx="16294" cy="6816"/>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12" y="2785"/>
              <a:ext cx="8757" cy="6327"/>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124" y="3079"/>
              <a:ext cx="6927"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时间的选择</a:t>
              </a:r>
            </a:p>
            <a:p>
              <a:pPr marL="285750" indent="-285750" fontAlgn="auto">
                <a:lnSpc>
                  <a:spcPct val="150000"/>
                </a:lnSpc>
                <a:buFont typeface="Arial" panose="020B0604020202020204" pitchFamily="34" charset="0"/>
                <a:buChar char="•"/>
              </a:pPr>
              <a:r>
                <a:rPr lang="zh-CN" altLang="en-US">
                  <a:solidFill>
                    <a:schemeClr val="tx1"/>
                  </a:solidFill>
                </a:rPr>
                <a:t>拟好要点，再打电话</a:t>
              </a:r>
            </a:p>
            <a:p>
              <a:pPr marL="285750" indent="-285750" fontAlgn="auto">
                <a:lnSpc>
                  <a:spcPct val="150000"/>
                </a:lnSpc>
                <a:buFont typeface="Arial" panose="020B0604020202020204" pitchFamily="34" charset="0"/>
                <a:buChar char="•"/>
              </a:pPr>
              <a:r>
                <a:rPr lang="zh-CN" altLang="en-US">
                  <a:solidFill>
                    <a:schemeClr val="tx1"/>
                  </a:solidFill>
                </a:rPr>
                <a:t>语言要礼貌、规范</a:t>
              </a:r>
            </a:p>
            <a:p>
              <a:pPr marL="285750" indent="-285750" fontAlgn="auto">
                <a:lnSpc>
                  <a:spcPct val="150000"/>
                </a:lnSpc>
                <a:buFont typeface="Arial" panose="020B0604020202020204" pitchFamily="34" charset="0"/>
                <a:buChar char="•"/>
              </a:pPr>
              <a:r>
                <a:rPr lang="zh-CN" altLang="en-US">
                  <a:solidFill>
                    <a:schemeClr val="tx1"/>
                  </a:solidFill>
                </a:rPr>
                <a:t>考虑对方处境</a:t>
              </a:r>
            </a:p>
            <a:p>
              <a:pPr marL="285750" indent="-285750" fontAlgn="auto">
                <a:lnSpc>
                  <a:spcPct val="150000"/>
                </a:lnSpc>
                <a:buFont typeface="Arial" panose="020B0604020202020204" pitchFamily="34" charset="0"/>
                <a:buChar char="•"/>
              </a:pPr>
              <a:r>
                <a:rPr lang="zh-CN" altLang="en-US">
                  <a:solidFill>
                    <a:schemeClr val="tx1"/>
                  </a:solidFill>
                </a:rPr>
                <a:t>姿态端正，注意举止、表情</a:t>
              </a:r>
            </a:p>
            <a:p>
              <a:pPr marL="285750" indent="-285750" fontAlgn="auto">
                <a:lnSpc>
                  <a:spcPct val="150000"/>
                </a:lnSpc>
                <a:buFont typeface="Arial" panose="020B0604020202020204" pitchFamily="34" charset="0"/>
                <a:buChar char="•"/>
              </a:pPr>
              <a:r>
                <a:rPr lang="zh-CN" altLang="en-US">
                  <a:solidFill>
                    <a:schemeClr val="tx1"/>
                  </a:solidFill>
                </a:rPr>
                <a:t>掌握通话时间</a:t>
              </a:r>
            </a:p>
            <a:p>
              <a:pPr marL="285750" indent="-285750" fontAlgn="auto">
                <a:lnSpc>
                  <a:spcPct val="150000"/>
                </a:lnSpc>
                <a:buFont typeface="Arial" panose="020B0604020202020204" pitchFamily="34" charset="0"/>
                <a:buChar char="•"/>
              </a:pPr>
              <a:r>
                <a:rPr lang="zh-CN" altLang="en-US">
                  <a:solidFill>
                    <a:schemeClr val="tx1"/>
                  </a:solidFill>
                </a:rPr>
                <a:t>拨错电话应致歉</a:t>
              </a:r>
            </a:p>
            <a:p>
              <a:pPr marL="285750" indent="-285750" fontAlgn="auto">
                <a:lnSpc>
                  <a:spcPct val="150000"/>
                </a:lnSpc>
                <a:buFont typeface="Arial" panose="020B0604020202020204" pitchFamily="34" charset="0"/>
                <a:buChar char="•"/>
              </a:pPr>
              <a:r>
                <a:rPr lang="zh-CN" altLang="en-US">
                  <a:solidFill>
                    <a:schemeClr val="tx1"/>
                  </a:solidFill>
                </a:rPr>
                <a:t>请人转告时注意礼貌</a:t>
              </a:r>
            </a:p>
            <a:p>
              <a:pPr marL="285750" indent="-285750" fontAlgn="auto">
                <a:lnSpc>
                  <a:spcPct val="150000"/>
                </a:lnSpc>
                <a:buFont typeface="Arial" panose="020B0604020202020204" pitchFamily="34" charset="0"/>
                <a:buChar char="•"/>
              </a:pPr>
              <a:r>
                <a:rPr lang="zh-CN" altLang="en-US">
                  <a:solidFill>
                    <a:schemeClr val="tx1"/>
                  </a:solidFill>
                </a:rPr>
                <a:t>礼貌挂断电话</a:t>
              </a:r>
            </a:p>
          </p:txBody>
        </p:sp>
      </p:grpSp>
      <p:grpSp>
        <p:nvGrpSpPr>
          <p:cNvPr id="5" name="组合 4"/>
          <p:cNvGrpSpPr/>
          <p:nvPr/>
        </p:nvGrpSpPr>
        <p:grpSpPr>
          <a:xfrm>
            <a:off x="719455" y="374015"/>
            <a:ext cx="4759325" cy="1226820"/>
            <a:chOff x="1133" y="589"/>
            <a:chExt cx="749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9" name="文本框 8"/>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6.4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电话交谈用语训练</a:t>
              </a:r>
            </a:p>
          </p:txBody>
        </p:sp>
        <p:sp>
          <p:nvSpPr>
            <p:cNvPr id="13" name="文本框 1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三、拨打电话基本要求</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05130" y="166370"/>
            <a:ext cx="11424920" cy="6532880"/>
            <a:chOff x="638" y="262"/>
            <a:chExt cx="17992" cy="10288"/>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0478" r="13279" b="1519"/>
            <a:stretch>
              <a:fillRect/>
            </a:stretch>
          </p:blipFill>
          <p:spPr>
            <a:xfrm>
              <a:off x="10208" y="262"/>
              <a:ext cx="8422" cy="6733"/>
            </a:xfrm>
            <a:prstGeom prst="rect">
              <a:avLst/>
            </a:prstGeom>
          </p:spPr>
        </p:pic>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0478" r="13279" b="1519"/>
            <a:stretch>
              <a:fillRect/>
            </a:stretch>
          </p:blipFill>
          <p:spPr>
            <a:xfrm>
              <a:off x="638" y="3282"/>
              <a:ext cx="9092" cy="7268"/>
            </a:xfrm>
            <a:prstGeom prst="rect">
              <a:avLst/>
            </a:prstGeom>
          </p:spPr>
        </p:pic>
        <p:sp>
          <p:nvSpPr>
            <p:cNvPr id="6" name="文本框 5"/>
            <p:cNvSpPr txBox="1"/>
            <p:nvPr/>
          </p:nvSpPr>
          <p:spPr>
            <a:xfrm>
              <a:off x="2993" y="5204"/>
              <a:ext cx="4067"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声音要素</a:t>
              </a:r>
            </a:p>
            <a:p>
              <a:pPr marL="285750" indent="-285750" fontAlgn="auto">
                <a:lnSpc>
                  <a:spcPct val="150000"/>
                </a:lnSpc>
                <a:buFont typeface="Arial" panose="020B0604020202020204" pitchFamily="34" charset="0"/>
                <a:buChar char="•"/>
              </a:pPr>
              <a:r>
                <a:rPr lang="zh-CN" altLang="en-US">
                  <a:solidFill>
                    <a:schemeClr val="tx1"/>
                  </a:solidFill>
                </a:rPr>
                <a:t>情感</a:t>
              </a:r>
            </a:p>
            <a:p>
              <a:pPr marL="285750" indent="-285750" fontAlgn="auto">
                <a:lnSpc>
                  <a:spcPct val="150000"/>
                </a:lnSpc>
                <a:buFont typeface="Arial" panose="020B0604020202020204" pitchFamily="34" charset="0"/>
                <a:buChar char="•"/>
              </a:pPr>
              <a:r>
                <a:rPr lang="zh-CN" altLang="en-US">
                  <a:solidFill>
                    <a:schemeClr val="tx1"/>
                  </a:solidFill>
                </a:rPr>
                <a:t>音准</a:t>
              </a:r>
            </a:p>
            <a:p>
              <a:pPr marL="285750" indent="-285750" fontAlgn="auto">
                <a:lnSpc>
                  <a:spcPct val="150000"/>
                </a:lnSpc>
                <a:buFont typeface="Arial" panose="020B0604020202020204" pitchFamily="34" charset="0"/>
                <a:buChar char="•"/>
              </a:pPr>
              <a:r>
                <a:rPr lang="zh-CN" altLang="en-US">
                  <a:solidFill>
                    <a:schemeClr val="tx1"/>
                  </a:solidFill>
                </a:rPr>
                <a:t>音量</a:t>
              </a:r>
            </a:p>
            <a:p>
              <a:pPr marL="285750" indent="-285750" fontAlgn="auto">
                <a:lnSpc>
                  <a:spcPct val="150000"/>
                </a:lnSpc>
                <a:buFont typeface="Arial" panose="020B0604020202020204" pitchFamily="34" charset="0"/>
                <a:buChar char="•"/>
              </a:pPr>
              <a:r>
                <a:rPr lang="zh-CN" altLang="en-US">
                  <a:solidFill>
                    <a:schemeClr val="tx1"/>
                  </a:solidFill>
                </a:rPr>
                <a:t>停顿</a:t>
              </a:r>
            </a:p>
            <a:p>
              <a:pPr marL="285750" indent="-285750" fontAlgn="auto">
                <a:lnSpc>
                  <a:spcPct val="150000"/>
                </a:lnSpc>
                <a:buFont typeface="Arial" panose="020B0604020202020204" pitchFamily="34" charset="0"/>
                <a:buChar char="•"/>
              </a:pPr>
              <a:r>
                <a:rPr lang="zh-CN" altLang="en-US">
                  <a:solidFill>
                    <a:schemeClr val="tx1"/>
                  </a:solidFill>
                </a:rPr>
                <a:t>语速</a:t>
              </a:r>
            </a:p>
          </p:txBody>
        </p:sp>
        <p:sp>
          <p:nvSpPr>
            <p:cNvPr id="7" name="文本框 6"/>
            <p:cNvSpPr txBox="1"/>
            <p:nvPr/>
          </p:nvSpPr>
          <p:spPr>
            <a:xfrm>
              <a:off x="12660" y="2353"/>
              <a:ext cx="3517" cy="276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措辞</a:t>
              </a:r>
            </a:p>
            <a:p>
              <a:pPr marL="285750" indent="-285750" fontAlgn="auto">
                <a:lnSpc>
                  <a:spcPct val="150000"/>
                </a:lnSpc>
                <a:buFont typeface="Arial" panose="020B0604020202020204" pitchFamily="34" charset="0"/>
                <a:buChar char="•"/>
              </a:pPr>
              <a:r>
                <a:rPr lang="zh-CN" altLang="en-US">
                  <a:solidFill>
                    <a:schemeClr val="tx1"/>
                  </a:solidFill>
                </a:rPr>
                <a:t>自信果断</a:t>
              </a:r>
            </a:p>
            <a:p>
              <a:pPr marL="285750" indent="-285750" fontAlgn="auto">
                <a:lnSpc>
                  <a:spcPct val="150000"/>
                </a:lnSpc>
                <a:buFont typeface="Arial" panose="020B0604020202020204" pitchFamily="34" charset="0"/>
                <a:buChar char="•"/>
              </a:pPr>
              <a:r>
                <a:rPr lang="zh-CN" altLang="en-US">
                  <a:solidFill>
                    <a:schemeClr val="tx1"/>
                  </a:solidFill>
                </a:rPr>
                <a:t>有逻辑性</a:t>
              </a:r>
            </a:p>
            <a:p>
              <a:pPr marL="285750" indent="-285750" fontAlgn="auto">
                <a:lnSpc>
                  <a:spcPct val="150000"/>
                </a:lnSpc>
                <a:buFont typeface="Arial" panose="020B0604020202020204" pitchFamily="34" charset="0"/>
                <a:buChar char="•"/>
              </a:pPr>
              <a:r>
                <a:rPr lang="zh-CN" altLang="en-US">
                  <a:solidFill>
                    <a:schemeClr val="tx1"/>
                  </a:solidFill>
                </a:rPr>
                <a:t>简洁清晰</a:t>
              </a:r>
            </a:p>
          </p:txBody>
        </p:sp>
      </p:grpSp>
      <p:grpSp>
        <p:nvGrpSpPr>
          <p:cNvPr id="5" name="组合 4"/>
          <p:cNvGrpSpPr/>
          <p:nvPr/>
        </p:nvGrpSpPr>
        <p:grpSpPr>
          <a:xfrm>
            <a:off x="719455" y="374015"/>
            <a:ext cx="4759325" cy="1534795"/>
            <a:chOff x="1133" y="589"/>
            <a:chExt cx="7495" cy="2417"/>
          </a:xfrm>
        </p:grpSpPr>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6.4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电话交谈用语训练</a:t>
              </a:r>
            </a:p>
          </p:txBody>
        </p:sp>
        <p:sp>
          <p:nvSpPr>
            <p:cNvPr id="14" name="文本框 13"/>
            <p:cNvSpPr txBox="1"/>
            <p:nvPr/>
          </p:nvSpPr>
          <p:spPr>
            <a:xfrm>
              <a:off x="2703" y="1893"/>
              <a:ext cx="5667" cy="1113"/>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四、电话服务中要增强声音的感染力</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66128" y="2826729"/>
            <a:ext cx="4201553" cy="33581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sp>
        <p:nvSpPr>
          <p:cNvPr id="7" name="文本框 6"/>
          <p:cNvSpPr txBox="1"/>
          <p:nvPr/>
        </p:nvSpPr>
        <p:spPr>
          <a:xfrm>
            <a:off x="2749550" y="1156335"/>
            <a:ext cx="6842125" cy="2430145"/>
          </a:xfrm>
          <a:prstGeom prst="rect">
            <a:avLst/>
          </a:prstGeom>
          <a:noFill/>
        </p:spPr>
        <p:txBody>
          <a:bodyPr wrap="square" rtlCol="0">
            <a:spAutoFit/>
          </a:bodyPr>
          <a:lstStyle/>
          <a:p>
            <a:pPr algn="dist">
              <a:buClrTx/>
              <a:buSzTx/>
              <a:buFontTx/>
            </a:pPr>
            <a:r>
              <a:rPr lang="zh-CN" altLang="en-US" sz="8000" b="1" dirty="0">
                <a:solidFill>
                  <a:srgbClr val="DF855F"/>
                </a:solidFill>
                <a:sym typeface="+mn-ea"/>
              </a:rPr>
              <a:t>实用口才训练</a:t>
            </a:r>
            <a:endParaRPr lang="zh-CN" altLang="en-US" sz="5400" b="1" dirty="0">
              <a:solidFill>
                <a:srgbClr val="DF855F"/>
              </a:solidFill>
            </a:endParaRPr>
          </a:p>
          <a:p>
            <a:pPr algn="dist">
              <a:buClrTx/>
              <a:buSzTx/>
              <a:buFontTx/>
            </a:pPr>
            <a:r>
              <a:rPr lang="zh-CN" altLang="en-US" sz="7200" b="1" dirty="0">
                <a:solidFill>
                  <a:srgbClr val="DF855F"/>
                </a:solidFill>
                <a:sym typeface="+mn-ea"/>
              </a:rPr>
              <a:t>（第二版）</a:t>
            </a:r>
            <a:r>
              <a:rPr lang="zh-CN" altLang="en-US" sz="5400" dirty="0">
                <a:solidFill>
                  <a:srgbClr val="DF855F"/>
                </a:solidFill>
              </a:rPr>
              <a:t> </a:t>
            </a:r>
          </a:p>
        </p:txBody>
      </p:sp>
      <p:sp>
        <p:nvSpPr>
          <p:cNvPr id="4" name="文本框 3"/>
          <p:cNvSpPr txBox="1"/>
          <p:nvPr/>
        </p:nvSpPr>
        <p:spPr>
          <a:xfrm>
            <a:off x="6985635" y="-15240"/>
            <a:ext cx="5206365" cy="521970"/>
          </a:xfrm>
          <a:prstGeom prst="rect">
            <a:avLst/>
          </a:prstGeom>
          <a:noFill/>
        </p:spPr>
        <p:txBody>
          <a:bodyPr wrap="square" rtlCol="0">
            <a:spAutoFit/>
          </a:bodyPr>
          <a:lstStyle/>
          <a:p>
            <a:pPr algn="dist"/>
            <a:r>
              <a:rPr lang="zh-CN" altLang="en-US" sz="2800" b="1" dirty="0">
                <a:solidFill>
                  <a:srgbClr val="DF855F"/>
                </a:solidFill>
              </a:rPr>
              <a:t>通用基础教材系列</a:t>
            </a:r>
          </a:p>
        </p:txBody>
      </p:sp>
      <p:pic>
        <p:nvPicPr>
          <p:cNvPr id="6" name="Picture 2" descr="D:\中职教材\8.其他工作\LOGO文件\cruplogo-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4765"/>
            <a:ext cx="4259580" cy="44196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4344035" y="4323080"/>
            <a:ext cx="4130675" cy="829945"/>
          </a:xfrm>
          <a:prstGeom prst="rect">
            <a:avLst/>
          </a:prstGeom>
          <a:noFill/>
        </p:spPr>
        <p:txBody>
          <a:bodyPr wrap="square" rtlCol="0">
            <a:spAutoFit/>
          </a:bodyPr>
          <a:lstStyle/>
          <a:p>
            <a:pPr algn="dist"/>
            <a:r>
              <a:rPr lang="zh-CN" altLang="en-US" sz="4800" b="1" dirty="0">
                <a:solidFill>
                  <a:srgbClr val="DF855F"/>
                </a:solidFill>
              </a:rPr>
              <a:t>主编   苏东明</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to="" calcmode="lin" valueType="num">
                                      <p:cBhvr>
                                        <p:cTn id="15" dur="1" fill="hold"/>
                                        <p:tgtEl>
                                          <p:spTgt spid="7"/>
                                        </p:tgtEl>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C0F1781-52F1-4A6E-A29A-E1FA01640DA2}"/>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7B850F5D-8890-4D4A-A517-B9FDFB29539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7EF071CF-09E3-4820-A8F4-15A933E11F7E}"/>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43FF479E-6524-4FAE-97CC-DE8CF9BF0020}"/>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31B6A7B0-5C1F-48EC-9A12-DEF26B22D6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3976" y="5295901"/>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1560568-44E5-4388-A6E2-3D8845961DBB}"/>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025E79C2-6CFE-46DC-9520-68E353A5032E}"/>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9070CB0F-811D-4BBB-AC10-3A2FE5241E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719455" y="374015"/>
            <a:ext cx="10008870" cy="5225415"/>
            <a:chOff x="1133" y="589"/>
            <a:chExt cx="15762" cy="8229"/>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87" y="3794"/>
              <a:ext cx="5008" cy="4899"/>
            </a:xfrm>
            <a:prstGeom prst="rect">
              <a:avLst/>
            </a:prstGeom>
          </p:spPr>
        </p:pic>
        <p:sp>
          <p:nvSpPr>
            <p:cNvPr id="5" name="矩形: 圆角 4"/>
            <p:cNvSpPr/>
            <p:nvPr/>
          </p:nvSpPr>
          <p:spPr>
            <a:xfrm>
              <a:off x="1779" y="338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53" y="3739"/>
              <a:ext cx="8053"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口才能助你成功，能加速你成功，能极大地提高你成功的概率，在关键时刻它会起到决定性的作用。</a:t>
              </a:r>
            </a:p>
            <a:p>
              <a:pPr marL="285750" indent="-285750" fontAlgn="auto">
                <a:lnSpc>
                  <a:spcPct val="150000"/>
                </a:lnSpc>
                <a:buFont typeface="Arial" panose="020B0604020202020204" pitchFamily="34" charset="0"/>
                <a:buChar char="•"/>
              </a:pPr>
              <a:r>
                <a:rPr lang="zh-CN" altLang="en-US">
                  <a:solidFill>
                    <a:schemeClr val="tx1"/>
                  </a:solidFill>
                </a:rPr>
                <a:t>口才已渗透到生活的各个领域。不管大大小小的事情，在关键时刻口才会起到决定性的作用。练就好口才，必将使你在社会交往中如虎添翼，大显身手，由此创造更精彩的人生。</a:t>
              </a:r>
            </a:p>
          </p:txBody>
        </p:sp>
        <p:grpSp>
          <p:nvGrpSpPr>
            <p:cNvPr id="12" name="组合 11"/>
            <p:cNvGrpSpPr/>
            <p:nvPr/>
          </p:nvGrpSpPr>
          <p:grpSpPr>
            <a:xfrm>
              <a:off x="1133" y="589"/>
              <a:ext cx="7495" cy="1932"/>
              <a:chOff x="1133" y="589"/>
              <a:chExt cx="7495" cy="1932"/>
            </a:xfrm>
          </p:grpSpPr>
          <p:pic>
            <p:nvPicPr>
              <p:cNvPr id="2" name="图片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4" name="文本框 3"/>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6" name="文本框 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四、口才与成功的关系</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719455" y="374015"/>
            <a:ext cx="10535920" cy="5836920"/>
            <a:chOff x="1133" y="589"/>
            <a:chExt cx="16592" cy="9192"/>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001" t="12927" r="67711" b="18003"/>
            <a:stretch>
              <a:fillRect/>
            </a:stretch>
          </p:blipFill>
          <p:spPr>
            <a:xfrm>
              <a:off x="3600" y="2730"/>
              <a:ext cx="1753" cy="3637"/>
            </a:xfrm>
            <a:prstGeom prst="rect">
              <a:avLst/>
            </a:prstGeom>
          </p:spPr>
        </p:pic>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backgroundRemoval t="16146" b="77778" l="32292" r="82813">
                          <a14:foregroundMark x1="33854" y1="22917" x2="36806" y2="45486"/>
                          <a14:foregroundMark x1="36806" y1="46007" x2="36458" y2="47917"/>
                          <a14:foregroundMark x1="38194" y1="47222" x2="60590" y2="48438"/>
                          <a14:foregroundMark x1="65972" y1="23264" x2="59896" y2="47917"/>
                          <a14:foregroundMark x1="35417" y1="22049" x2="62500" y2="21181"/>
                          <a14:foregroundMark x1="64410" y1="22569" x2="58507" y2="21181"/>
                          <a14:foregroundMark x1="41319" y1="21007" x2="34201" y2="22569"/>
                          <a14:foregroundMark x1="49132" y1="20486" x2="34549" y2="22917"/>
                          <a14:foregroundMark x1="40625" y1="47917" x2="49653" y2="47222"/>
                          <a14:foregroundMark x1="36285" y1="49653" x2="41840" y2="48438"/>
                          <a14:foregroundMark x1="51042" y1="45833" x2="50000" y2="53819"/>
                          <a14:foregroundMark x1="47743" y1="56771" x2="50347" y2="68750"/>
                          <a14:foregroundMark x1="38368" y1="54167" x2="47569" y2="70660"/>
                          <a14:foregroundMark x1="41493" y1="59375" x2="51389" y2="56597"/>
                          <a14:foregroundMark x1="40104" y1="64236" x2="40278" y2="68056"/>
                          <a14:foregroundMark x1="41146" y1="73958" x2="53472" y2="71875"/>
                          <a14:foregroundMark x1="82813" y1="42014" x2="82813" y2="42014"/>
                          <a14:foregroundMark x1="37500" y1="48611" x2="61632" y2="49132"/>
                          <a14:foregroundMark x1="60417" y1="44097" x2="60590" y2="48438"/>
                          <a14:foregroundMark x1="64931" y1="24306" x2="62847" y2="34549"/>
                          <a14:foregroundMark x1="34549" y1="22049" x2="37500" y2="21875"/>
                          <a14:foregroundMark x1="35417" y1="22396" x2="34896" y2="30903"/>
                          <a14:foregroundMark x1="36285" y1="40972" x2="36111" y2="48090"/>
                          <a14:foregroundMark x1="41146" y1="21181" x2="61806" y2="22049"/>
                          <a14:foregroundMark x1="62847" y1="22049" x2="63542" y2="23611"/>
                          <a14:foregroundMark x1="50868" y1="51563" x2="48958" y2="55556"/>
                          <a14:foregroundMark x1="41840" y1="54861" x2="46875" y2="53646"/>
                          <a14:foregroundMark x1="48438" y1="53125" x2="39583" y2="55382"/>
                          <a14:foregroundMark x1="39410" y1="56250" x2="40278" y2="64410"/>
                          <a14:foregroundMark x1="39410" y1="67361" x2="40278" y2="75347"/>
                          <a14:foregroundMark x1="39236" y1="63542" x2="39410" y2="68750"/>
                          <a14:foregroundMark x1="40799" y1="61979" x2="42361" y2="69271"/>
                          <a14:foregroundMark x1="42535" y1="63021" x2="45833" y2="72222"/>
                          <a14:foregroundMark x1="41840" y1="75174" x2="54861" y2="73785"/>
                          <a14:foregroundMark x1="55382" y1="64410" x2="56424" y2="73785"/>
                          <a14:foregroundMark x1="53472" y1="57465" x2="53472" y2="61632"/>
                          <a14:foregroundMark x1="61458" y1="43403" x2="60243" y2="50000"/>
                          <a14:foregroundMark x1="62674" y1="37153" x2="60590" y2="46181"/>
                          <a14:foregroundMark x1="34028" y1="22569" x2="34722" y2="27257"/>
                          <a14:foregroundMark x1="34549" y1="21875" x2="39063" y2="21354"/>
                          <a14:foregroundMark x1="35417" y1="20833" x2="34722" y2="24479"/>
                          <a14:foregroundMark x1="34028" y1="22222" x2="34028" y2="23785"/>
                          <a14:foregroundMark x1="49479" y1="71528" x2="54514" y2="66493"/>
                          <a14:foregroundMark x1="39931" y1="56076" x2="44444" y2="53646"/>
                          <a14:foregroundMark x1="44444" y1="53646" x2="48611" y2="53646"/>
                          <a14:foregroundMark x1="49826" y1="53646" x2="53819" y2="54861"/>
                          <a14:foregroundMark x1="53819" y1="54861" x2="53993" y2="57639"/>
                          <a14:foregroundMark x1="55035" y1="56944" x2="55035" y2="60069"/>
                          <a14:foregroundMark x1="54861" y1="60069" x2="53819" y2="64410"/>
                          <a14:foregroundMark x1="53299" y1="63194" x2="54861" y2="71007"/>
                          <a14:foregroundMark x1="55035" y1="62153" x2="55035" y2="65625"/>
                          <a14:foregroundMark x1="54861" y1="60764" x2="56250" y2="63194"/>
                          <a14:foregroundMark x1="55729" y1="62500" x2="54514" y2="63889"/>
                          <a14:foregroundMark x1="54514" y1="63715" x2="52431" y2="64583"/>
                          <a14:foregroundMark x1="46701" y1="63368" x2="42188" y2="63194"/>
                          <a14:foregroundMark x1="40972" y1="62153" x2="41840" y2="63889"/>
                          <a14:foregroundMark x1="41146" y1="63194" x2="41667" y2="62674"/>
                          <a14:foregroundMark x1="38715" y1="55208" x2="40625" y2="56424"/>
                          <a14:foregroundMark x1="40278" y1="56424" x2="40451" y2="58681"/>
                          <a14:foregroundMark x1="39757" y1="56944" x2="39410" y2="62153"/>
                          <a14:foregroundMark x1="40972" y1="62500" x2="42361" y2="70833"/>
                          <a14:foregroundMark x1="41667" y1="70833" x2="41667" y2="76563"/>
                          <a14:foregroundMark x1="40278" y1="76042" x2="40278" y2="76042"/>
                          <a14:foregroundMark x1="39063" y1="68924" x2="39063" y2="68576"/>
                          <a14:foregroundMark x1="38715" y1="67708" x2="39757" y2="68229"/>
                          <a14:foregroundMark x1="39757" y1="68229" x2="39757" y2="68924"/>
                          <a14:foregroundMark x1="39236" y1="68229" x2="39931" y2="68229"/>
                          <a14:foregroundMark x1="40278" y1="62847" x2="40278" y2="62847"/>
                          <a14:foregroundMark x1="40451" y1="62847" x2="41146" y2="63194"/>
                          <a14:foregroundMark x1="40278" y1="63368" x2="40278" y2="63368"/>
                          <a14:foregroundMark x1="40278" y1="64410" x2="41840" y2="70486"/>
                          <a14:foregroundMark x1="41840" y1="70833" x2="41840" y2="70833"/>
                          <a14:foregroundMark x1="43056" y1="71528" x2="43056" y2="71528"/>
                          <a14:foregroundMark x1="42188" y1="76042" x2="53299" y2="73958"/>
                          <a14:foregroundMark x1="54861" y1="21181" x2="62847" y2="22569"/>
                          <a14:foregroundMark x1="65278" y1="25000" x2="62674" y2="34722"/>
                          <a14:foregroundMark x1="63542" y1="28819" x2="61285" y2="39583"/>
                          <a14:foregroundMark x1="65278" y1="24653" x2="64757" y2="30729"/>
                          <a14:foregroundMark x1="65278" y1="22569" x2="65278" y2="24653"/>
                          <a14:foregroundMark x1="62674" y1="22743" x2="64583" y2="24479"/>
                          <a14:foregroundMark x1="61632" y1="40972" x2="61632" y2="47917"/>
                          <a14:foregroundMark x1="52431" y1="48611" x2="60069" y2="48611"/>
                          <a14:foregroundMark x1="60590" y1="48090" x2="61458" y2="49826"/>
                          <a14:foregroundMark x1="60590" y1="48611" x2="60590" y2="48611"/>
                          <a14:foregroundMark x1="38542" y1="71181" x2="39236" y2="75000"/>
                          <a14:foregroundMark x1="39410" y1="73611" x2="39931" y2="76736"/>
                          <a14:foregroundMark x1="39931" y1="73090" x2="40451" y2="74306"/>
                          <a14:foregroundMark x1="38889" y1="70486" x2="38889" y2="71701"/>
                          <a14:foregroundMark x1="42361" y1="75521" x2="42361" y2="76389"/>
                          <a14:foregroundMark x1="41146" y1="75694" x2="45139" y2="74826"/>
                        </a14:backgroundRemoval>
                      </a14:imgEffect>
                    </a14:imgLayer>
                  </a14:imgProps>
                </a:ext>
              </a:extLst>
            </a:blip>
            <a:srcRect l="33320" t="15300" r="34980" b="23338"/>
            <a:stretch>
              <a:fillRect/>
            </a:stretch>
          </p:blipFill>
          <p:spPr>
            <a:xfrm>
              <a:off x="9020" y="5611"/>
              <a:ext cx="1611" cy="3119"/>
            </a:xfrm>
            <a:prstGeom prst="rect">
              <a:avLst/>
            </a:prstGeom>
          </p:spPr>
        </p:pic>
        <p:pic>
          <p:nvPicPr>
            <p:cNvPr id="5" name="图片 4"/>
            <p:cNvPicPr>
              <a:picLocks noChangeAspect="1"/>
            </p:cNvPicPr>
            <p:nvPr/>
          </p:nvPicPr>
          <p:blipFill rotWithShape="1">
            <a:blip r:embed="rId5">
              <a:extLst>
                <a:ext uri="{BEBA8EAE-BF5A-486C-A8C5-ECC9F3942E4B}">
                  <a14:imgProps xmlns:a14="http://schemas.microsoft.com/office/drawing/2010/main">
                    <a14:imgLayer r:embed="rId4">
                      <a14:imgEffect>
                        <a14:backgroundRemoval t="0" b="89931" l="9896" r="99826">
                          <a14:foregroundMark x1="68924" y1="20139" x2="89757" y2="42014"/>
                          <a14:foregroundMark x1="68750" y1="19444" x2="71528" y2="45486"/>
                          <a14:foregroundMark x1="68576" y1="19792" x2="84549" y2="18056"/>
                          <a14:foregroundMark x1="69271" y1="19444" x2="74653" y2="18750"/>
                          <a14:foregroundMark x1="69271" y1="19097" x2="74479" y2="18576"/>
                          <a14:foregroundMark x1="67708" y1="18576" x2="97917" y2="19792"/>
                          <a14:foregroundMark x1="94792" y1="44271" x2="99306" y2="21354"/>
                          <a14:foregroundMark x1="86111" y1="18229" x2="99132" y2="19097"/>
                          <a14:foregroundMark x1="95660" y1="19444" x2="98438" y2="19965"/>
                          <a14:foregroundMark x1="76910" y1="18576" x2="82639" y2="17535"/>
                          <a14:foregroundMark x1="82639" y1="17535" x2="90972" y2="18576"/>
                          <a14:foregroundMark x1="95313" y1="19097" x2="99826" y2="20486"/>
                          <a14:foregroundMark x1="73090" y1="44618" x2="92882" y2="46181"/>
                          <a14:foregroundMark x1="95660" y1="43924" x2="95313" y2="47049"/>
                          <a14:foregroundMark x1="93576" y1="46181" x2="94271" y2="46528"/>
                          <a14:foregroundMark x1="71528" y1="44271" x2="76910" y2="45313"/>
                          <a14:foregroundMark x1="70833" y1="44271" x2="74653" y2="45313"/>
                          <a14:foregroundMark x1="73958" y1="45313" x2="82292" y2="45833"/>
                          <a14:foregroundMark x1="84028" y1="44097" x2="83854" y2="51563"/>
                          <a14:foregroundMark x1="85069" y1="45486" x2="85069" y2="47743"/>
                          <a14:foregroundMark x1="84201" y1="43229" x2="85069" y2="47396"/>
                          <a14:foregroundMark x1="68750" y1="51042" x2="64931" y2="70139"/>
                          <a14:foregroundMark x1="77778" y1="50347" x2="94097" y2="56597"/>
                          <a14:foregroundMark x1="85417" y1="50347" x2="93576" y2="58507"/>
                          <a14:foregroundMark x1="85764" y1="51563" x2="94792" y2="59201"/>
                          <a14:foregroundMark x1="94097" y1="59201" x2="94097" y2="60417"/>
                          <a14:foregroundMark x1="94965" y1="59201" x2="90278" y2="55382"/>
                          <a14:foregroundMark x1="83854" y1="50868" x2="93403" y2="55035"/>
                          <a14:foregroundMark x1="92882" y1="55035" x2="92188" y2="54688"/>
                          <a14:foregroundMark x1="69097" y1="18750" x2="76910" y2="17708"/>
                          <a14:foregroundMark x1="74826" y1="17535" x2="82292" y2="18750"/>
                          <a14:foregroundMark x1="81424" y1="18576" x2="86111" y2="18056"/>
                          <a14:foregroundMark x1="86285" y1="18056" x2="92188" y2="18056"/>
                          <a14:foregroundMark x1="93056" y1="19618" x2="96528" y2="19618"/>
                          <a14:foregroundMark x1="67361" y1="79340" x2="76389" y2="78646"/>
                          <a14:foregroundMark x1="67361" y1="77257" x2="74306" y2="77257"/>
                          <a14:foregroundMark x1="76910" y1="79340" x2="86111" y2="80382"/>
                          <a14:foregroundMark x1="86111" y1="80903" x2="84722" y2="81944"/>
                          <a14:foregroundMark x1="83681" y1="80903" x2="87326" y2="80903"/>
                          <a14:foregroundMark x1="87326" y1="81597" x2="88368" y2="82986"/>
                          <a14:foregroundMark x1="88889" y1="76736" x2="89410" y2="79688"/>
                          <a14:foregroundMark x1="93750" y1="62674" x2="89410" y2="77778"/>
                          <a14:foregroundMark x1="95833" y1="60590" x2="95833" y2="60590"/>
                          <a14:foregroundMark x1="94444" y1="60938" x2="92188" y2="66840"/>
                          <a14:foregroundMark x1="93229" y1="61111" x2="94444" y2="67361"/>
                          <a14:foregroundMark x1="72917" y1="54688" x2="65104" y2="81944"/>
                          <a14:foregroundMark x1="78819" y1="28993" x2="89931" y2="26215"/>
                          <a14:foregroundMark x1="70486" y1="44965" x2="74479" y2="45833"/>
                          <a14:foregroundMark x1="70486" y1="45486" x2="75521" y2="45833"/>
                          <a14:foregroundMark x1="75521" y1="45833" x2="78299" y2="45833"/>
                          <a14:foregroundMark x1="75521" y1="46007" x2="80903" y2="45486"/>
                          <a14:foregroundMark x1="78299" y1="45833" x2="85590" y2="45486"/>
                          <a14:foregroundMark x1="85590" y1="45486" x2="89583" y2="46007"/>
                          <a14:foregroundMark x1="87153" y1="46354" x2="88889" y2="46007"/>
                          <a14:foregroundMark x1="89063" y1="46007" x2="89063" y2="46007"/>
                          <a14:foregroundMark x1="89931" y1="46007" x2="89931" y2="46007"/>
                          <a14:foregroundMark x1="90451" y1="46354" x2="90451" y2="46354"/>
                          <a14:foregroundMark x1="90972" y1="46354" x2="90972" y2="46354"/>
                          <a14:foregroundMark x1="91493" y1="46354" x2="91493" y2="46354"/>
                          <a14:foregroundMark x1="92014" y1="46354" x2="92708" y2="46528"/>
                          <a14:foregroundMark x1="92708" y1="46528" x2="92708" y2="46528"/>
                          <a14:foregroundMark x1="93229" y1="46528" x2="93229" y2="46528"/>
                          <a14:foregroundMark x1="93750" y1="46528" x2="93750" y2="46528"/>
                          <a14:foregroundMark x1="94097" y1="46528" x2="94097" y2="46528"/>
                          <a14:foregroundMark x1="96875" y1="44965" x2="96875" y2="44965"/>
                          <a14:foregroundMark x1="83681" y1="79167" x2="90104" y2="81424"/>
                          <a14:foregroundMark x1="90104" y1="80729" x2="94792" y2="61458"/>
                          <a14:foregroundMark x1="69618" y1="50694" x2="77604" y2="50347"/>
                          <a14:foregroundMark x1="76910" y1="50694" x2="76910" y2="50694"/>
                          <a14:foregroundMark x1="76910" y1="50694" x2="77778" y2="50694"/>
                          <a14:foregroundMark x1="79340" y1="50694" x2="79340" y2="50694"/>
                          <a14:foregroundMark x1="79340" y1="50694" x2="79340" y2="50694"/>
                          <a14:foregroundMark x1="80729" y1="51910" x2="80729" y2="51910"/>
                          <a14:foregroundMark x1="82813" y1="51910" x2="82813" y2="51910"/>
                          <a14:foregroundMark x1="83160" y1="51910" x2="83160" y2="51910"/>
                          <a14:foregroundMark x1="84201" y1="51910" x2="84201" y2="51910"/>
                          <a14:foregroundMark x1="81771" y1="51736" x2="81771" y2="51736"/>
                          <a14:foregroundMark x1="81771" y1="51736" x2="81771" y2="51736"/>
                          <a14:foregroundMark x1="86111" y1="51910" x2="86111" y2="51910"/>
                          <a14:foregroundMark x1="86632" y1="51910" x2="86632" y2="51910"/>
                          <a14:foregroundMark x1="86806" y1="51910" x2="86806" y2="51910"/>
                          <a14:foregroundMark x1="87326" y1="53646" x2="87326" y2="53646"/>
                          <a14:backgroundMark x1="40104" y1="21701" x2="47917" y2="47917"/>
                        </a14:backgroundRemoval>
                      </a14:imgEffect>
                    </a14:imgLayer>
                  </a14:imgProps>
                </a:ext>
              </a:extLst>
            </a:blip>
            <a:srcRect l="58652" t="13884" r="1" b="14367"/>
            <a:stretch>
              <a:fillRect/>
            </a:stretch>
          </p:blipFill>
          <p:spPr>
            <a:xfrm>
              <a:off x="14198" y="2730"/>
              <a:ext cx="1968" cy="3415"/>
            </a:xfrm>
            <a:prstGeom prst="rect">
              <a:avLst/>
            </a:prstGeom>
          </p:spPr>
        </p:pic>
        <p:sp>
          <p:nvSpPr>
            <p:cNvPr id="10" name="文本框 9"/>
            <p:cNvSpPr txBox="1"/>
            <p:nvPr/>
          </p:nvSpPr>
          <p:spPr>
            <a:xfrm>
              <a:off x="1503" y="6577"/>
              <a:ext cx="5281" cy="276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倾听能力</a:t>
              </a:r>
            </a:p>
            <a:p>
              <a:pPr marL="285750" indent="-285750" fontAlgn="auto">
                <a:lnSpc>
                  <a:spcPct val="150000"/>
                </a:lnSpc>
                <a:buFont typeface="Arial" panose="020B0604020202020204" pitchFamily="34" charset="0"/>
                <a:buChar char="•"/>
              </a:pPr>
              <a:r>
                <a:rPr lang="zh-CN" altLang="en-US">
                  <a:solidFill>
                    <a:schemeClr val="tx1"/>
                  </a:solidFill>
                </a:rPr>
                <a:t>善于倾听别人说话，及时把握信息，理解他人，是人际交流的重要方式。</a:t>
              </a:r>
            </a:p>
          </p:txBody>
        </p:sp>
        <p:grpSp>
          <p:nvGrpSpPr>
            <p:cNvPr id="2" name="组合 1"/>
            <p:cNvGrpSpPr/>
            <p:nvPr/>
          </p:nvGrpSpPr>
          <p:grpSpPr>
            <a:xfrm>
              <a:off x="1133" y="589"/>
              <a:ext cx="7495" cy="1932"/>
              <a:chOff x="1133" y="589"/>
              <a:chExt cx="7495" cy="1932"/>
            </a:xfrm>
          </p:grpSpPr>
          <p:pic>
            <p:nvPicPr>
              <p:cNvPr id="6" name="图片 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7" name="文本框 6"/>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8" name="文本框 7"/>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五、好口才应具备的多种能力</a:t>
                </a:r>
              </a:p>
            </p:txBody>
          </p:sp>
        </p:grpSp>
        <p:sp>
          <p:nvSpPr>
            <p:cNvPr id="18" name="文本框 17"/>
            <p:cNvSpPr txBox="1"/>
            <p:nvPr/>
          </p:nvSpPr>
          <p:spPr>
            <a:xfrm>
              <a:off x="7384" y="3384"/>
              <a:ext cx="5281" cy="2107"/>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记忆能力</a:t>
              </a:r>
            </a:p>
            <a:p>
              <a:pPr marL="285750" indent="-285750" fontAlgn="auto">
                <a:lnSpc>
                  <a:spcPct val="150000"/>
                </a:lnSpc>
                <a:buFont typeface="Arial" panose="020B0604020202020204" pitchFamily="34" charset="0"/>
                <a:buChar char="•"/>
              </a:pPr>
              <a:r>
                <a:rPr lang="zh-CN" altLang="en-US">
                  <a:solidFill>
                    <a:schemeClr val="tx1"/>
                  </a:solidFill>
                </a:rPr>
                <a:t>记忆是练口才必不可少的一种素质。</a:t>
              </a:r>
            </a:p>
          </p:txBody>
        </p:sp>
        <p:sp>
          <p:nvSpPr>
            <p:cNvPr id="19" name="文本框 18"/>
            <p:cNvSpPr txBox="1"/>
            <p:nvPr/>
          </p:nvSpPr>
          <p:spPr>
            <a:xfrm>
              <a:off x="12445" y="6367"/>
              <a:ext cx="5281"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思维能力</a:t>
              </a:r>
            </a:p>
            <a:p>
              <a:pPr marL="285750" indent="-285750" fontAlgn="auto">
                <a:lnSpc>
                  <a:spcPct val="150000"/>
                </a:lnSpc>
                <a:buFont typeface="Arial" panose="020B0604020202020204" pitchFamily="34" charset="0"/>
                <a:buChar char="•"/>
              </a:pPr>
              <a:r>
                <a:rPr lang="zh-CN" altLang="en-US">
                  <a:solidFill>
                    <a:schemeClr val="tx1"/>
                  </a:solidFill>
                </a:rPr>
                <a:t>语言既是人们交际的工具，也是人们进行思考的工具。</a:t>
              </a:r>
            </a:p>
            <a:p>
              <a:pPr marL="285750" indent="-285750" fontAlgn="auto">
                <a:lnSpc>
                  <a:spcPct val="150000"/>
                </a:lnSpc>
                <a:buFont typeface="Arial" panose="020B0604020202020204" pitchFamily="34" charset="0"/>
                <a:buChar char="•"/>
              </a:pPr>
              <a:r>
                <a:rPr lang="zh-CN" altLang="en-US">
                  <a:solidFill>
                    <a:schemeClr val="tx1"/>
                  </a:solidFill>
                </a:rPr>
                <a:t>二者表现为一种相互依赖且相辅相成的关系。</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to="" calcmode="lin" valueType="num">
                                      <p:cBhvr>
                                        <p:cTn id="7" dur="1" fill="hold"/>
                                        <p:tgtEl>
                                          <p:spTgt spid="3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19455" y="374015"/>
            <a:ext cx="10435590" cy="6037580"/>
            <a:chOff x="1133" y="589"/>
            <a:chExt cx="16434" cy="9508"/>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5" y="2605"/>
              <a:ext cx="6265" cy="7278"/>
            </a:xfrm>
            <a:prstGeom prst="rect">
              <a:avLst/>
            </a:prstGeom>
          </p:spPr>
        </p:pic>
        <p:sp>
          <p:nvSpPr>
            <p:cNvPr id="4" name="矩形: 圆角 3"/>
            <p:cNvSpPr/>
            <p:nvPr/>
          </p:nvSpPr>
          <p:spPr>
            <a:xfrm>
              <a:off x="8811" y="2137"/>
              <a:ext cx="8757" cy="796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726" y="2447"/>
              <a:ext cx="6927" cy="734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速读法</a:t>
              </a:r>
            </a:p>
            <a:p>
              <a:pPr marL="285750" indent="-285750" fontAlgn="auto">
                <a:lnSpc>
                  <a:spcPct val="150000"/>
                </a:lnSpc>
                <a:buFont typeface="Arial" panose="020B0604020202020204" pitchFamily="34" charset="0"/>
                <a:buChar char="•"/>
              </a:pPr>
              <a:r>
                <a:rPr lang="zh-CN" altLang="en-US">
                  <a:solidFill>
                    <a:schemeClr val="tx1"/>
                  </a:solidFill>
                </a:rPr>
                <a:t>“速读”即快速朗读，锻炼人口齿伶俐，语音准确，吐字清晰。</a:t>
              </a:r>
            </a:p>
            <a:p>
              <a:pPr marL="285750" indent="-285750" fontAlgn="auto">
                <a:lnSpc>
                  <a:spcPct val="150000"/>
                </a:lnSpc>
                <a:buFont typeface="Wingdings" panose="05000000000000000000" charset="0"/>
                <a:buChar char="Ø"/>
              </a:pPr>
              <a:r>
                <a:rPr lang="zh-CN" altLang="en-US" b="1">
                  <a:solidFill>
                    <a:schemeClr val="tx1"/>
                  </a:solidFill>
                </a:rPr>
                <a:t>背诵法</a:t>
              </a:r>
            </a:p>
            <a:p>
              <a:pPr marL="285750" indent="-285750" fontAlgn="auto">
                <a:lnSpc>
                  <a:spcPct val="150000"/>
                </a:lnSpc>
                <a:buFont typeface="Arial" panose="020B0604020202020204" pitchFamily="34" charset="0"/>
                <a:buChar char="•"/>
              </a:pPr>
              <a:r>
                <a:rPr lang="zh-CN" altLang="en-US">
                  <a:solidFill>
                    <a:schemeClr val="tx1"/>
                  </a:solidFill>
                </a:rPr>
                <a:t>一是要 “背”，二是要 “诵”。</a:t>
              </a:r>
            </a:p>
            <a:p>
              <a:pPr marL="285750" indent="-285750" fontAlgn="auto">
                <a:lnSpc>
                  <a:spcPct val="150000"/>
                </a:lnSpc>
                <a:buFont typeface="Wingdings" panose="05000000000000000000" charset="0"/>
                <a:buChar char="Ø"/>
              </a:pPr>
              <a:r>
                <a:rPr lang="zh-CN" altLang="en-US" b="1">
                  <a:solidFill>
                    <a:schemeClr val="tx1"/>
                  </a:solidFill>
                </a:rPr>
                <a:t>复述法</a:t>
              </a:r>
            </a:p>
            <a:p>
              <a:pPr marL="285750" indent="-285750" fontAlgn="auto">
                <a:lnSpc>
                  <a:spcPct val="150000"/>
                </a:lnSpc>
                <a:buFont typeface="Arial" panose="020B0604020202020204" pitchFamily="34" charset="0"/>
                <a:buChar char="•"/>
              </a:pPr>
              <a:r>
                <a:rPr lang="zh-CN" altLang="en-US">
                  <a:solidFill>
                    <a:schemeClr val="tx1"/>
                  </a:solidFill>
                </a:rPr>
                <a:t>复述法就是把别人的话重复地叙述一遍。</a:t>
              </a:r>
            </a:p>
            <a:p>
              <a:pPr marL="285750" indent="-285750" fontAlgn="auto">
                <a:lnSpc>
                  <a:spcPct val="150000"/>
                </a:lnSpc>
                <a:buFont typeface="Wingdings" panose="05000000000000000000" charset="0"/>
                <a:buChar char="Ø"/>
              </a:pPr>
              <a:r>
                <a:rPr lang="zh-CN" altLang="en-US" b="1">
                  <a:solidFill>
                    <a:schemeClr val="tx1"/>
                  </a:solidFill>
                </a:rPr>
                <a:t>模仿法</a:t>
              </a:r>
            </a:p>
            <a:p>
              <a:pPr marL="285750" indent="-285750" fontAlgn="auto">
                <a:lnSpc>
                  <a:spcPct val="150000"/>
                </a:lnSpc>
                <a:buFont typeface="Arial" panose="020B0604020202020204" pitchFamily="34" charset="0"/>
                <a:buChar char="•"/>
              </a:pPr>
              <a:r>
                <a:rPr lang="zh-CN" altLang="en-US">
                  <a:solidFill>
                    <a:schemeClr val="tx1"/>
                  </a:solidFill>
                </a:rPr>
                <a:t>模仿专人</a:t>
              </a:r>
            </a:p>
            <a:p>
              <a:pPr marL="285750" indent="-285750" fontAlgn="auto">
                <a:lnSpc>
                  <a:spcPct val="150000"/>
                </a:lnSpc>
                <a:buFont typeface="Arial" panose="020B0604020202020204" pitchFamily="34" charset="0"/>
                <a:buChar char="•"/>
              </a:pPr>
              <a:r>
                <a:rPr lang="zh-CN" altLang="en-US">
                  <a:solidFill>
                    <a:schemeClr val="tx1"/>
                  </a:solidFill>
                </a:rPr>
                <a:t>专题模仿</a:t>
              </a:r>
            </a:p>
            <a:p>
              <a:pPr marL="285750" indent="-285750" fontAlgn="auto">
                <a:lnSpc>
                  <a:spcPct val="150000"/>
                </a:lnSpc>
                <a:buFont typeface="Arial" panose="020B0604020202020204" pitchFamily="34" charset="0"/>
                <a:buChar char="•"/>
              </a:pPr>
              <a:r>
                <a:rPr lang="zh-CN" altLang="en-US">
                  <a:solidFill>
                    <a:schemeClr val="tx1"/>
                  </a:solidFill>
                </a:rPr>
                <a:t>随时模仿</a:t>
              </a:r>
            </a:p>
          </p:txBody>
        </p:sp>
        <p:grpSp>
          <p:nvGrpSpPr>
            <p:cNvPr id="5" name="组合 4"/>
            <p:cNvGrpSpPr/>
            <p:nvPr/>
          </p:nvGrpSpPr>
          <p:grpSpPr>
            <a:xfrm>
              <a:off x="1133" y="589"/>
              <a:ext cx="7495" cy="1932"/>
              <a:chOff x="1133" y="589"/>
              <a:chExt cx="7495" cy="1932"/>
            </a:xfrm>
          </p:grpSpPr>
          <p:pic>
            <p:nvPicPr>
              <p:cNvPr id="7" name="图片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8" name="文本框 7"/>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9" name="文本框 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六、训练口才的方法</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719455" y="374015"/>
            <a:ext cx="10435590" cy="6037580"/>
            <a:chOff x="1133" y="589"/>
            <a:chExt cx="16434" cy="9508"/>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415" y="2605"/>
              <a:ext cx="6265" cy="7278"/>
            </a:xfrm>
            <a:prstGeom prst="rect">
              <a:avLst/>
            </a:prstGeom>
          </p:spPr>
        </p:pic>
        <p:sp>
          <p:nvSpPr>
            <p:cNvPr id="4" name="矩形: 圆角 3"/>
            <p:cNvSpPr/>
            <p:nvPr/>
          </p:nvSpPr>
          <p:spPr>
            <a:xfrm>
              <a:off x="8811" y="2137"/>
              <a:ext cx="8757" cy="796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726" y="2447"/>
              <a:ext cx="6927" cy="734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描述法</a:t>
              </a:r>
            </a:p>
            <a:p>
              <a:pPr marL="285750" indent="-285750" fontAlgn="auto">
                <a:lnSpc>
                  <a:spcPct val="150000"/>
                </a:lnSpc>
                <a:buFont typeface="Arial" panose="020B0604020202020204" pitchFamily="34" charset="0"/>
                <a:buChar char="•"/>
              </a:pPr>
              <a:r>
                <a:rPr lang="zh-CN" altLang="en-US">
                  <a:solidFill>
                    <a:schemeClr val="tx1"/>
                  </a:solidFill>
                </a:rPr>
                <a:t>描述法就类似于看图说话</a:t>
              </a:r>
            </a:p>
            <a:p>
              <a:pPr marL="285750" indent="-285750" fontAlgn="auto">
                <a:lnSpc>
                  <a:spcPct val="150000"/>
                </a:lnSpc>
                <a:buFont typeface="Arial" panose="020B0604020202020204" pitchFamily="34" charset="0"/>
                <a:buChar char="•"/>
              </a:pPr>
              <a:r>
                <a:rPr lang="zh-CN" altLang="en-US">
                  <a:solidFill>
                    <a:schemeClr val="tx1"/>
                  </a:solidFill>
                </a:rPr>
                <a:t>描述法也就是把你看到的景、事、物、人用描述性的语言表达出来。</a:t>
              </a:r>
            </a:p>
            <a:p>
              <a:pPr marL="285750" indent="-285750" fontAlgn="auto">
                <a:lnSpc>
                  <a:spcPct val="150000"/>
                </a:lnSpc>
                <a:buFont typeface="Wingdings" panose="05000000000000000000" charset="0"/>
                <a:buChar char="Ø"/>
              </a:pPr>
              <a:r>
                <a:rPr lang="zh-CN" altLang="en-US" b="1">
                  <a:solidFill>
                    <a:schemeClr val="tx1"/>
                  </a:solidFill>
                </a:rPr>
                <a:t>角色扮演法</a:t>
              </a:r>
            </a:p>
            <a:p>
              <a:pPr marL="285750" indent="-285750" fontAlgn="auto">
                <a:lnSpc>
                  <a:spcPct val="150000"/>
                </a:lnSpc>
                <a:buFont typeface="Arial" panose="020B0604020202020204" pitchFamily="34" charset="0"/>
                <a:buChar char="•"/>
              </a:pPr>
              <a:r>
                <a:rPr lang="zh-CN" altLang="en-US">
                  <a:solidFill>
                    <a:schemeClr val="tx1"/>
                  </a:solidFill>
                </a:rPr>
                <a:t>就是要我们用声音去扮演作品中出现的不同人物。</a:t>
              </a:r>
            </a:p>
            <a:p>
              <a:pPr marL="285750" indent="-285750" fontAlgn="auto">
                <a:lnSpc>
                  <a:spcPct val="150000"/>
                </a:lnSpc>
                <a:buFont typeface="Wingdings" panose="05000000000000000000" charset="0"/>
                <a:buChar char="Ø"/>
              </a:pPr>
              <a:r>
                <a:rPr lang="zh-CN" altLang="en-US" b="1">
                  <a:solidFill>
                    <a:schemeClr val="tx1"/>
                  </a:solidFill>
                </a:rPr>
                <a:t>讲故事法</a:t>
              </a:r>
              <a:endParaRPr lang="zh-CN" altLang="en-US">
                <a:solidFill>
                  <a:schemeClr val="tx1"/>
                </a:solidFill>
              </a:endParaRPr>
            </a:p>
            <a:p>
              <a:pPr marL="285750" indent="-285750" fontAlgn="auto">
                <a:lnSpc>
                  <a:spcPct val="150000"/>
                </a:lnSpc>
                <a:buFont typeface="Arial" panose="020B0604020202020204" pitchFamily="34" charset="0"/>
                <a:buChar char="•"/>
              </a:pPr>
              <a:r>
                <a:rPr lang="zh-CN" altLang="en-US">
                  <a:solidFill>
                    <a:schemeClr val="tx1"/>
                  </a:solidFill>
                </a:rPr>
                <a:t>分析故事中的人物</a:t>
              </a:r>
            </a:p>
            <a:p>
              <a:pPr marL="285750" indent="-285750" fontAlgn="auto">
                <a:lnSpc>
                  <a:spcPct val="150000"/>
                </a:lnSpc>
                <a:buFont typeface="Arial" panose="020B0604020202020204" pitchFamily="34" charset="0"/>
                <a:buChar char="•"/>
              </a:pPr>
              <a:r>
                <a:rPr lang="zh-CN" altLang="en-US">
                  <a:solidFill>
                    <a:schemeClr val="tx1"/>
                  </a:solidFill>
                </a:rPr>
                <a:t>掌握故事的语言特点</a:t>
              </a:r>
            </a:p>
            <a:p>
              <a:pPr marL="285750" indent="-285750" fontAlgn="auto">
                <a:lnSpc>
                  <a:spcPct val="150000"/>
                </a:lnSpc>
                <a:buFont typeface="Arial" panose="020B0604020202020204" pitchFamily="34" charset="0"/>
                <a:buChar char="•"/>
              </a:pPr>
              <a:r>
                <a:rPr lang="zh-CN" altLang="en-US">
                  <a:solidFill>
                    <a:schemeClr val="tx1"/>
                  </a:solidFill>
                </a:rPr>
                <a:t>反复练讲</a:t>
              </a:r>
            </a:p>
          </p:txBody>
        </p:sp>
        <p:grpSp>
          <p:nvGrpSpPr>
            <p:cNvPr id="5" name="组合 4"/>
            <p:cNvGrpSpPr/>
            <p:nvPr/>
          </p:nvGrpSpPr>
          <p:grpSpPr>
            <a:xfrm>
              <a:off x="1133" y="589"/>
              <a:ext cx="7495" cy="1932"/>
              <a:chOff x="1133" y="589"/>
              <a:chExt cx="7495" cy="1932"/>
            </a:xfrm>
          </p:grpSpPr>
          <p:pic>
            <p:nvPicPr>
              <p:cNvPr id="7" name="图片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8" name="文本框 7"/>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9" name="文本框 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六、训练口才的方法</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sp>
        <p:nvSpPr>
          <p:cNvPr id="54" name="Rectangle 2"/>
          <p:cNvSpPr txBox="1">
            <a:spLocks noChangeArrowheads="1"/>
          </p:cNvSpPr>
          <p:nvPr>
            <p:custDataLst>
              <p:tags r:id="rId1"/>
            </p:custDataLst>
          </p:nvPr>
        </p:nvSpPr>
        <p:spPr bwMode="auto">
          <a:xfrm>
            <a:off x="2398395" y="872490"/>
            <a:ext cx="71151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rPr>
              <a:t>第一章   </a:t>
            </a: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sym typeface="+mn-ea"/>
              </a:rPr>
              <a:t>语音训练</a:t>
            </a: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rPr>
              <a:t> </a:t>
            </a:r>
          </a:p>
        </p:txBody>
      </p:sp>
      <p:grpSp>
        <p:nvGrpSpPr>
          <p:cNvPr id="16" name="组合 15"/>
          <p:cNvGrpSpPr/>
          <p:nvPr/>
        </p:nvGrpSpPr>
        <p:grpSpPr>
          <a:xfrm>
            <a:off x="2119630" y="3167380"/>
            <a:ext cx="3195320" cy="937260"/>
            <a:chOff x="1820" y="5017"/>
            <a:chExt cx="5032" cy="1476"/>
          </a:xfrm>
        </p:grpSpPr>
        <p:sp>
          <p:nvSpPr>
            <p:cNvPr id="4" name="横卷形 3"/>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586" y="5296"/>
              <a:ext cx="3354"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音准训练</a:t>
              </a:r>
            </a:p>
          </p:txBody>
        </p:sp>
      </p:grpSp>
      <p:grpSp>
        <p:nvGrpSpPr>
          <p:cNvPr id="17" name="组合 16"/>
          <p:cNvGrpSpPr/>
          <p:nvPr/>
        </p:nvGrpSpPr>
        <p:grpSpPr>
          <a:xfrm>
            <a:off x="6478905" y="4267835"/>
            <a:ext cx="3195320" cy="937260"/>
            <a:chOff x="1820" y="5017"/>
            <a:chExt cx="5032" cy="1476"/>
          </a:xfrm>
        </p:grpSpPr>
        <p:sp>
          <p:nvSpPr>
            <p:cNvPr id="18" name="横卷形 17"/>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586" y="5296"/>
              <a:ext cx="3354"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发声训练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1" fill="hold"/>
                                        <p:tgtEl>
                                          <p:spTgt spid="54"/>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to="" calcmode="lin" valueType="num">
                                      <p:cBhvr>
                                        <p:cTn id="15" dur="1" fill="hold"/>
                                        <p:tgtEl>
                                          <p:spTgt spid="17"/>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3511550" y="1009015"/>
            <a:ext cx="4884420" cy="807720"/>
            <a:chOff x="5125" y="2268"/>
            <a:chExt cx="7692" cy="1272"/>
          </a:xfrm>
        </p:grpSpPr>
        <p:sp>
          <p:nvSpPr>
            <p:cNvPr id="6" name="图文框 5"/>
            <p:cNvSpPr/>
            <p:nvPr/>
          </p:nvSpPr>
          <p:spPr>
            <a:xfrm>
              <a:off x="5125" y="2268"/>
              <a:ext cx="7692"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978" y="2406"/>
              <a:ext cx="5784" cy="996"/>
            </a:xfrm>
            <a:prstGeom prst="rect">
              <a:avLst/>
            </a:prstGeom>
            <a:noFill/>
          </p:spPr>
          <p:txBody>
            <a:bodyPr wrap="square" rtlCol="0">
              <a:spAutoFit/>
            </a:bodyPr>
            <a:lstStyle/>
            <a:p>
              <a:pPr algn="dist">
                <a:lnSpc>
                  <a:spcPct val="110000"/>
                </a:lnSpc>
              </a:pPr>
              <a:r>
                <a:rPr lang="zh-CN" altLang="en-US" sz="3200" b="1">
                  <a:solidFill>
                    <a:schemeClr val="accent2"/>
                  </a:solidFill>
                </a:rPr>
                <a:t>第一节 音准训练</a:t>
              </a:r>
            </a:p>
          </p:txBody>
        </p:sp>
      </p:grpSp>
      <p:grpSp>
        <p:nvGrpSpPr>
          <p:cNvPr id="11" name="组合 10"/>
          <p:cNvGrpSpPr/>
          <p:nvPr/>
        </p:nvGrpSpPr>
        <p:grpSpPr>
          <a:xfrm>
            <a:off x="5581650" y="2515870"/>
            <a:ext cx="4140200" cy="770890"/>
            <a:chOff x="9412" y="3614"/>
            <a:chExt cx="6520"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541" y="3858"/>
              <a:ext cx="5825" cy="725"/>
            </a:xfrm>
            <a:prstGeom prst="rect">
              <a:avLst/>
            </a:prstGeom>
            <a:grpFill/>
            <a:ln>
              <a:noFill/>
            </a:ln>
          </p:spPr>
          <p:txBody>
            <a:bodyPr wrap="square" rtlCol="0">
              <a:spAutoFit/>
            </a:bodyPr>
            <a:lstStyle/>
            <a:p>
              <a:r>
                <a:rPr lang="zh-CN" altLang="en-US" sz="2400" b="1">
                  <a:solidFill>
                    <a:schemeClr val="accent1">
                      <a:lumMod val="60000"/>
                      <a:lumOff val="40000"/>
                    </a:schemeClr>
                  </a:solidFill>
                </a:rPr>
                <a:t>一、推广普通话的重要性</a:t>
              </a:r>
            </a:p>
          </p:txBody>
        </p:sp>
      </p:grpSp>
      <p:grpSp>
        <p:nvGrpSpPr>
          <p:cNvPr id="14" name="组合 13"/>
          <p:cNvGrpSpPr/>
          <p:nvPr/>
        </p:nvGrpSpPr>
        <p:grpSpPr>
          <a:xfrm>
            <a:off x="5581650" y="4240530"/>
            <a:ext cx="4140835" cy="770890"/>
            <a:chOff x="9412" y="3614"/>
            <a:chExt cx="6521" cy="1214"/>
          </a:xfrm>
          <a:solidFill>
            <a:schemeClr val="accent6">
              <a:lumMod val="40000"/>
              <a:lumOff val="60000"/>
            </a:schemeClr>
          </a:solidFill>
        </p:grpSpPr>
        <p:sp>
          <p:nvSpPr>
            <p:cNvPr id="20" name="五边形 19"/>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541" y="3858"/>
              <a:ext cx="5825"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二、普通话语音系统组成</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to="" calcmode="lin" valueType="num">
                                      <p:cBhvr>
                                        <p:cTn id="11" dur="1" fill="hold"/>
                                        <p:tgtEl>
                                          <p:spTgt spid="11"/>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to="" calcmode="lin" valueType="num">
                                      <p:cBhvr>
                                        <p:cTn id="15" dur="1" fill="hold"/>
                                        <p:tgtEl>
                                          <p:spTgt spid="14"/>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to="" calcmode="lin" valueType="num">
                                      <p:cBhvr>
                                        <p:cTn id="19"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9455" y="374015"/>
            <a:ext cx="10729595" cy="5922645"/>
            <a:chOff x="1133" y="589"/>
            <a:chExt cx="16897" cy="9327"/>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820" y="2025"/>
              <a:ext cx="4210" cy="7729"/>
            </a:xfrm>
            <a:prstGeom prst="rect">
              <a:avLst/>
            </a:prstGeom>
          </p:spPr>
        </p:pic>
        <p:sp>
          <p:nvSpPr>
            <p:cNvPr id="2" name="矩形: 圆角 3"/>
            <p:cNvSpPr/>
            <p:nvPr/>
          </p:nvSpPr>
          <p:spPr>
            <a:xfrm>
              <a:off x="1856" y="3270"/>
              <a:ext cx="10180" cy="6646"/>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56" y="4112"/>
              <a:ext cx="8754"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普通话是规范化的现代汉语，是全国通用的语言。普通话以北京语音为标准音，以北方话为基础方言，以典范的现代白话文著作为语法规范。</a:t>
              </a:r>
            </a:p>
            <a:p>
              <a:pPr marL="285750" indent="-285750" fontAlgn="auto">
                <a:lnSpc>
                  <a:spcPct val="150000"/>
                </a:lnSpc>
                <a:buFont typeface="Arial" panose="020B0604020202020204" pitchFamily="34" charset="0"/>
                <a:buChar char="•"/>
              </a:pPr>
              <a:r>
                <a:rPr lang="zh-CN" altLang="en-US">
                  <a:solidFill>
                    <a:schemeClr val="tx1"/>
                  </a:solidFill>
                </a:rPr>
                <a:t>推广普通话是国家统一和民族团结的需要。</a:t>
              </a:r>
            </a:p>
            <a:p>
              <a:pPr marL="285750" indent="-285750" fontAlgn="auto">
                <a:lnSpc>
                  <a:spcPct val="150000"/>
                </a:lnSpc>
                <a:buFont typeface="Arial" panose="020B0604020202020204" pitchFamily="34" charset="0"/>
                <a:buChar char="•"/>
              </a:pPr>
              <a:r>
                <a:rPr lang="zh-CN" altLang="en-US">
                  <a:solidFill>
                    <a:schemeClr val="tx1"/>
                  </a:solidFill>
                </a:rPr>
                <a:t>《中华人民共和国宪法》规定：国家推广全国通用的普通话。使用国家通用的语言文字，是每个公民应当履行的权利。</a:t>
              </a:r>
            </a:p>
          </p:txBody>
        </p:sp>
        <p:grpSp>
          <p:nvGrpSpPr>
            <p:cNvPr id="12" name="组合 11"/>
            <p:cNvGrpSpPr/>
            <p:nvPr/>
          </p:nvGrpSpPr>
          <p:grpSpPr>
            <a:xfrm>
              <a:off x="1133" y="589"/>
              <a:ext cx="7495" cy="1932"/>
              <a:chOff x="1133" y="589"/>
              <a:chExt cx="7495" cy="1932"/>
            </a:xfrm>
          </p:grpSpPr>
          <p:pic>
            <p:nvPicPr>
              <p:cNvPr id="6" name="图片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音准训练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一、推广普通话的重要性</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509905" y="374015"/>
            <a:ext cx="11423650" cy="6456680"/>
            <a:chOff x="803" y="589"/>
            <a:chExt cx="17990" cy="10168"/>
          </a:xfrm>
        </p:grpSpPr>
        <p:grpSp>
          <p:nvGrpSpPr>
            <p:cNvPr id="10" name="组合 9"/>
            <p:cNvGrpSpPr/>
            <p:nvPr/>
          </p:nvGrpSpPr>
          <p:grpSpPr>
            <a:xfrm>
              <a:off x="5958" y="2634"/>
              <a:ext cx="7284" cy="6158"/>
              <a:chOff x="4180593" y="993236"/>
              <a:chExt cx="4158344" cy="3976760"/>
            </a:xfrm>
          </p:grpSpPr>
          <p:pic>
            <p:nvPicPr>
              <p:cNvPr id="11" name="图片 10"/>
              <p:cNvPicPr>
                <a:picLocks noChangeAspect="1"/>
              </p:cNvPicPr>
              <p:nvPr/>
            </p:nvPicPr>
            <p:blipFill rotWithShape="1">
              <a:blip r:embed="rId2" cstate="email">
                <a:extLst>
                  <a:ext uri="{28A0092B-C50C-407E-A947-70E740481C1C}">
                    <a14:useLocalDpi xmlns:a14="http://schemas.microsoft.com/office/drawing/2010/main" val="0"/>
                  </a:ext>
                </a:extLst>
              </a:blip>
              <a:srcRect l="55953" t="6090" b="51786"/>
              <a:stretch>
                <a:fillRect/>
              </a:stretch>
            </p:blipFill>
            <p:spPr>
              <a:xfrm>
                <a:off x="4180593" y="993236"/>
                <a:ext cx="4158344" cy="3976760"/>
              </a:xfrm>
              <a:prstGeom prst="rect">
                <a:avLst/>
              </a:prstGeom>
            </p:spPr>
          </p:pic>
          <p:pic>
            <p:nvPicPr>
              <p:cNvPr id="12" name="图形 8" descr="打开的书"/>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91592" y="3008983"/>
                <a:ext cx="637740" cy="637740"/>
              </a:xfrm>
              <a:prstGeom prst="rect">
                <a:avLst/>
              </a:prstGeom>
            </p:spPr>
          </p:pic>
          <p:pic>
            <p:nvPicPr>
              <p:cNvPr id="13" name="图形 10" descr="烧杯"/>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42378" y="3646723"/>
                <a:ext cx="822427" cy="822427"/>
              </a:xfrm>
              <a:prstGeom prst="rect">
                <a:avLst/>
              </a:prstGeom>
            </p:spPr>
          </p:pic>
          <p:pic>
            <p:nvPicPr>
              <p:cNvPr id="14" name="图形 15" descr="背包"/>
              <p:cNvPicPr>
                <a:picLocks noChangeAspect="1"/>
              </p:cNvPicPr>
              <p:nvPr/>
            </p:nvPicPr>
            <p:blipFill>
              <a:blip r:embed="rId7" cstate="email">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06659" y="3049555"/>
                <a:ext cx="686018" cy="686018"/>
              </a:xfrm>
              <a:prstGeom prst="rect">
                <a:avLst/>
              </a:prstGeom>
            </p:spPr>
          </p:pic>
          <p:pic>
            <p:nvPicPr>
              <p:cNvPr id="15" name="图形 17" descr="书籍"/>
              <p:cNvPicPr>
                <a:picLocks noChangeAspect="1"/>
              </p:cNvPicPr>
              <p:nvPr/>
            </p:nvPicPr>
            <p:blipFill>
              <a:blip r:embed="rId9" cstate="email">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2832" y="1711953"/>
                <a:ext cx="776836" cy="776836"/>
              </a:xfrm>
              <a:prstGeom prst="rect">
                <a:avLst/>
              </a:prstGeom>
            </p:spPr>
          </p:pic>
          <p:pic>
            <p:nvPicPr>
              <p:cNvPr id="16" name="图形 45" descr="书架上的书籍"/>
              <p:cNvPicPr>
                <a:picLocks noChangeAspect="1"/>
              </p:cNvPicPr>
              <p:nvPr/>
            </p:nvPicPr>
            <p:blipFill>
              <a:blip r:embed="rId11" cstate="email">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31518" y="1711953"/>
                <a:ext cx="743379" cy="743379"/>
              </a:xfrm>
              <a:prstGeom prst="rect">
                <a:avLst/>
              </a:prstGeom>
            </p:spPr>
          </p:pic>
        </p:grpSp>
        <p:sp>
          <p:nvSpPr>
            <p:cNvPr id="31" name="文本框 30"/>
            <p:cNvSpPr txBox="1"/>
            <p:nvPr/>
          </p:nvSpPr>
          <p:spPr>
            <a:xfrm>
              <a:off x="12167" y="2634"/>
              <a:ext cx="5228" cy="2107"/>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音准</a:t>
              </a:r>
            </a:p>
            <a:p>
              <a:pPr marL="285750" indent="-285750" fontAlgn="auto">
                <a:lnSpc>
                  <a:spcPct val="150000"/>
                </a:lnSpc>
                <a:buFont typeface="Arial" panose="020B0604020202020204" pitchFamily="34" charset="0"/>
                <a:buChar char="•"/>
              </a:pPr>
              <a:r>
                <a:rPr lang="zh-CN" altLang="en-US">
                  <a:solidFill>
                    <a:schemeClr val="tx1"/>
                  </a:solidFill>
                </a:rPr>
                <a:t>音准是口语交流中语音的准确程度。</a:t>
              </a:r>
            </a:p>
          </p:txBody>
        </p:sp>
        <p:grpSp>
          <p:nvGrpSpPr>
            <p:cNvPr id="5" name="组合 4"/>
            <p:cNvGrpSpPr/>
            <p:nvPr/>
          </p:nvGrpSpPr>
          <p:grpSpPr>
            <a:xfrm>
              <a:off x="1133" y="589"/>
              <a:ext cx="7495" cy="1932"/>
              <a:chOff x="1133" y="589"/>
              <a:chExt cx="7495" cy="1932"/>
            </a:xfrm>
          </p:grpSpPr>
          <p:pic>
            <p:nvPicPr>
              <p:cNvPr id="18" name="图片 17"/>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9" name="文本框 18"/>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音准训练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二、普通话语音系统组成</a:t>
                </a:r>
              </a:p>
            </p:txBody>
          </p:sp>
        </p:grpSp>
        <p:sp>
          <p:nvSpPr>
            <p:cNvPr id="21" name="文本框 20"/>
            <p:cNvSpPr txBox="1"/>
            <p:nvPr/>
          </p:nvSpPr>
          <p:spPr>
            <a:xfrm>
              <a:off x="12655" y="6065"/>
              <a:ext cx="6139" cy="4070"/>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音节</a:t>
              </a:r>
            </a:p>
            <a:p>
              <a:pPr marL="285750" indent="-285750" fontAlgn="auto">
                <a:lnSpc>
                  <a:spcPct val="100000"/>
                </a:lnSpc>
                <a:buFont typeface="Arial" panose="020B0604020202020204" pitchFamily="34" charset="0"/>
                <a:buChar char="•"/>
              </a:pPr>
              <a:r>
                <a:rPr lang="zh-CN" altLang="en-US">
                  <a:solidFill>
                    <a:schemeClr val="tx1"/>
                  </a:solidFill>
                </a:rPr>
                <a:t>音节是语言里自然的语音单位。</a:t>
              </a:r>
            </a:p>
            <a:p>
              <a:pPr marL="285750" indent="-285750" fontAlgn="auto">
                <a:lnSpc>
                  <a:spcPct val="100000"/>
                </a:lnSpc>
                <a:buFont typeface="Arial" panose="020B0604020202020204" pitchFamily="34" charset="0"/>
                <a:buChar char="•"/>
              </a:pPr>
              <a:r>
                <a:rPr lang="zh-CN" altLang="en-US">
                  <a:solidFill>
                    <a:schemeClr val="tx1"/>
                  </a:solidFill>
                </a:rPr>
                <a:t>声母（</a:t>
              </a:r>
              <a:r>
                <a:rPr lang="en-US" altLang="zh-CN">
                  <a:solidFill>
                    <a:schemeClr val="tx1"/>
                  </a:solidFill>
                </a:rPr>
                <a:t>21</a:t>
              </a:r>
              <a:r>
                <a:rPr lang="zh-CN" altLang="en-US">
                  <a:solidFill>
                    <a:schemeClr val="tx1"/>
                  </a:solidFill>
                </a:rPr>
                <a:t>个）</a:t>
              </a:r>
            </a:p>
            <a:p>
              <a:pPr marL="285750" indent="-285750" fontAlgn="auto">
                <a:lnSpc>
                  <a:spcPct val="100000"/>
                </a:lnSpc>
                <a:buFont typeface="Arial" panose="020B0604020202020204" pitchFamily="34" charset="0"/>
                <a:buChar char="•"/>
              </a:pPr>
              <a:r>
                <a:rPr lang="zh-CN" altLang="en-US">
                  <a:solidFill>
                    <a:schemeClr val="tx1"/>
                  </a:solidFill>
                </a:rPr>
                <a:t>韵母（</a:t>
              </a:r>
              <a:r>
                <a:rPr lang="en-US" altLang="zh-CN">
                  <a:solidFill>
                    <a:schemeClr val="tx1"/>
                  </a:solidFill>
                </a:rPr>
                <a:t>24</a:t>
              </a:r>
              <a:r>
                <a:rPr lang="zh-CN" altLang="en-US">
                  <a:solidFill>
                    <a:schemeClr val="tx1"/>
                  </a:solidFill>
                </a:rPr>
                <a:t>个）</a:t>
              </a:r>
            </a:p>
            <a:p>
              <a:pPr marL="285750" indent="-285750" fontAlgn="auto">
                <a:lnSpc>
                  <a:spcPct val="100000"/>
                </a:lnSpc>
                <a:buFont typeface="Arial" panose="020B0604020202020204" pitchFamily="34" charset="0"/>
                <a:buChar char="•"/>
              </a:pPr>
              <a:r>
                <a:rPr lang="zh-CN" altLang="en-US">
                  <a:solidFill>
                    <a:schemeClr val="tx1"/>
                  </a:solidFill>
                </a:rPr>
                <a:t>整体认读</a:t>
              </a:r>
            </a:p>
            <a:p>
              <a:pPr marL="285750" indent="-285750" fontAlgn="auto">
                <a:lnSpc>
                  <a:spcPct val="100000"/>
                </a:lnSpc>
                <a:buFont typeface="Arial" panose="020B0604020202020204" pitchFamily="34" charset="0"/>
                <a:buChar char="•"/>
              </a:pPr>
              <a:r>
                <a:rPr lang="zh-CN" altLang="en-US">
                  <a:solidFill>
                    <a:schemeClr val="tx1"/>
                  </a:solidFill>
                </a:rPr>
                <a:t>声调</a:t>
              </a:r>
            </a:p>
            <a:p>
              <a:pPr marL="285750" indent="-285750" fontAlgn="auto">
                <a:lnSpc>
                  <a:spcPct val="100000"/>
                </a:lnSpc>
                <a:buFont typeface="Arial" panose="020B0604020202020204" pitchFamily="34" charset="0"/>
                <a:buChar char="•"/>
              </a:pPr>
              <a:r>
                <a:rPr lang="zh-CN" altLang="en-US">
                  <a:solidFill>
                    <a:schemeClr val="tx1"/>
                  </a:solidFill>
                </a:rPr>
                <a:t>音节的几种形式（声母＋韵母＋声调、声母＋韵母、韵母＋声调、整体认读音节＋声调）</a:t>
              </a:r>
            </a:p>
          </p:txBody>
        </p:sp>
        <p:sp>
          <p:nvSpPr>
            <p:cNvPr id="22" name="文本框 21"/>
            <p:cNvSpPr txBox="1"/>
            <p:nvPr/>
          </p:nvSpPr>
          <p:spPr>
            <a:xfrm>
              <a:off x="6563" y="8433"/>
              <a:ext cx="5703" cy="2325"/>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轻声</a:t>
              </a:r>
            </a:p>
            <a:p>
              <a:pPr marL="285750" indent="-285750" fontAlgn="auto">
                <a:lnSpc>
                  <a:spcPct val="100000"/>
                </a:lnSpc>
                <a:buFont typeface="Arial" panose="020B0604020202020204" pitchFamily="34" charset="0"/>
                <a:buChar char="•"/>
              </a:pPr>
              <a:r>
                <a:rPr lang="zh-CN" altLang="en-US">
                  <a:solidFill>
                    <a:schemeClr val="tx1"/>
                  </a:solidFill>
                </a:rPr>
                <a:t>轻声的含义</a:t>
              </a:r>
            </a:p>
            <a:p>
              <a:pPr marL="285750" indent="-285750" fontAlgn="auto">
                <a:lnSpc>
                  <a:spcPct val="100000"/>
                </a:lnSpc>
                <a:buFont typeface="Arial" panose="020B0604020202020204" pitchFamily="34" charset="0"/>
                <a:buChar char="•"/>
              </a:pPr>
              <a:r>
                <a:rPr lang="zh-CN" altLang="en-US">
                  <a:solidFill>
                    <a:schemeClr val="tx1"/>
                  </a:solidFill>
                </a:rPr>
                <a:t>轻声的作用：区别意义和词性</a:t>
              </a:r>
            </a:p>
            <a:p>
              <a:pPr marL="285750" indent="-285750" fontAlgn="auto">
                <a:lnSpc>
                  <a:spcPct val="100000"/>
                </a:lnSpc>
                <a:buFont typeface="Arial" panose="020B0604020202020204" pitchFamily="34" charset="0"/>
                <a:buChar char="•"/>
              </a:pPr>
              <a:r>
                <a:rPr lang="zh-CN" altLang="en-US">
                  <a:solidFill>
                    <a:schemeClr val="tx1"/>
                  </a:solidFill>
                </a:rPr>
                <a:t>轻声的规律：《汉语拼音方案》规定轻声字不标调号</a:t>
              </a:r>
            </a:p>
          </p:txBody>
        </p:sp>
        <p:sp>
          <p:nvSpPr>
            <p:cNvPr id="23" name="文本框 22"/>
            <p:cNvSpPr txBox="1"/>
            <p:nvPr/>
          </p:nvSpPr>
          <p:spPr>
            <a:xfrm>
              <a:off x="803" y="7199"/>
              <a:ext cx="5323" cy="2761"/>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儿化音</a:t>
              </a:r>
            </a:p>
            <a:p>
              <a:pPr marL="285750" indent="-285750" fontAlgn="auto">
                <a:lnSpc>
                  <a:spcPct val="100000"/>
                </a:lnSpc>
                <a:buFont typeface="Arial" panose="020B0604020202020204" pitchFamily="34" charset="0"/>
                <a:buChar char="•"/>
              </a:pPr>
              <a:r>
                <a:rPr lang="zh-CN" altLang="en-US">
                  <a:solidFill>
                    <a:schemeClr val="tx1"/>
                  </a:solidFill>
                </a:rPr>
                <a:t>什么是儿化音</a:t>
              </a:r>
            </a:p>
            <a:p>
              <a:pPr marL="285750" indent="-285750" fontAlgn="auto">
                <a:lnSpc>
                  <a:spcPct val="100000"/>
                </a:lnSpc>
                <a:buFont typeface="Arial" panose="020B0604020202020204" pitchFamily="34" charset="0"/>
                <a:buChar char="•"/>
              </a:pPr>
              <a:r>
                <a:rPr lang="zh-CN" altLang="en-US">
                  <a:solidFill>
                    <a:schemeClr val="tx1"/>
                  </a:solidFill>
                </a:rPr>
                <a:t>儿化音的作用：①表示温和、喜爱的感情色彩；②形容细小、轻微的状态和性质；③确定词性；④区别词义</a:t>
              </a:r>
            </a:p>
          </p:txBody>
        </p:sp>
        <p:sp>
          <p:nvSpPr>
            <p:cNvPr id="24" name="文本框 23"/>
            <p:cNvSpPr txBox="1"/>
            <p:nvPr/>
          </p:nvSpPr>
          <p:spPr>
            <a:xfrm>
              <a:off x="803" y="2778"/>
              <a:ext cx="5444" cy="2761"/>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变调</a:t>
              </a:r>
            </a:p>
            <a:p>
              <a:pPr marL="285750" indent="-285750" fontAlgn="auto">
                <a:lnSpc>
                  <a:spcPct val="100000"/>
                </a:lnSpc>
                <a:buFont typeface="Arial" panose="020B0604020202020204" pitchFamily="34" charset="0"/>
                <a:buChar char="•"/>
              </a:pPr>
              <a:r>
                <a:rPr lang="zh-CN" altLang="en-US">
                  <a:solidFill>
                    <a:schemeClr val="tx1"/>
                  </a:solidFill>
                </a:rPr>
                <a:t>普通话中每个音节都不是一个孤立的单位，音节和音节连续读出，声调互相影响，或多或少要发生变化，这种现象叫变调。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C0F1781-52F1-4A6E-A29A-E1FA01640DA2}"/>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7B850F5D-8890-4D4A-A517-B9FDFB29539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7EF071CF-09E3-4820-A8F4-15A933E11F7E}"/>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43FF479E-6524-4FAE-97CC-DE8CF9BF0020}"/>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31B6A7B0-5C1F-48EC-9A12-DEF26B22D6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075"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3511550" y="1009015"/>
            <a:ext cx="4884420" cy="808355"/>
            <a:chOff x="5125" y="2268"/>
            <a:chExt cx="7692" cy="1273"/>
          </a:xfrm>
        </p:grpSpPr>
        <p:sp>
          <p:nvSpPr>
            <p:cNvPr id="6" name="图文框 5"/>
            <p:cNvSpPr/>
            <p:nvPr/>
          </p:nvSpPr>
          <p:spPr>
            <a:xfrm>
              <a:off x="5125" y="2268"/>
              <a:ext cx="7692"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978" y="2406"/>
              <a:ext cx="5784" cy="996"/>
            </a:xfrm>
            <a:prstGeom prst="rect">
              <a:avLst/>
            </a:prstGeom>
            <a:noFill/>
          </p:spPr>
          <p:txBody>
            <a:bodyPr wrap="square" rtlCol="0">
              <a:spAutoFit/>
            </a:bodyPr>
            <a:lstStyle/>
            <a:p>
              <a:pPr algn="dist">
                <a:lnSpc>
                  <a:spcPct val="110000"/>
                </a:lnSpc>
              </a:pPr>
              <a:r>
                <a:rPr lang="zh-CN" altLang="en-US" sz="3200" b="1">
                  <a:solidFill>
                    <a:schemeClr val="accent2"/>
                  </a:solidFill>
                  <a:sym typeface="+mn-ea"/>
                </a:rPr>
                <a:t>第二节 发声训</a:t>
              </a:r>
              <a:r>
                <a:rPr lang="zh-CN" altLang="en-US" sz="3200" b="1">
                  <a:solidFill>
                    <a:schemeClr val="accent2"/>
                  </a:solidFill>
                </a:rPr>
                <a:t>练</a:t>
              </a:r>
            </a:p>
          </p:txBody>
        </p:sp>
      </p:grpSp>
      <p:grpSp>
        <p:nvGrpSpPr>
          <p:cNvPr id="12" name="组合 11"/>
          <p:cNvGrpSpPr/>
          <p:nvPr/>
        </p:nvGrpSpPr>
        <p:grpSpPr>
          <a:xfrm>
            <a:off x="5581650" y="2515870"/>
            <a:ext cx="4140200" cy="3449320"/>
            <a:chOff x="8790" y="3962"/>
            <a:chExt cx="6520" cy="5432"/>
          </a:xfrm>
        </p:grpSpPr>
        <p:grpSp>
          <p:nvGrpSpPr>
            <p:cNvPr id="11" name="组合 10"/>
            <p:cNvGrpSpPr/>
            <p:nvPr/>
          </p:nvGrpSpPr>
          <p:grpSpPr>
            <a:xfrm>
              <a:off x="8790" y="3962"/>
              <a:ext cx="6521"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5825"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一、“声音美”的基本标准</a:t>
                </a:r>
              </a:p>
            </p:txBody>
          </p:sp>
        </p:grpSp>
        <p:sp>
          <p:nvSpPr>
            <p:cNvPr id="20" name="五边形 19"/>
            <p:cNvSpPr/>
            <p:nvPr/>
          </p:nvSpPr>
          <p:spPr>
            <a:xfrm>
              <a:off x="8790" y="6071"/>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五边形 1"/>
            <p:cNvSpPr/>
            <p:nvPr/>
          </p:nvSpPr>
          <p:spPr>
            <a:xfrm>
              <a:off x="8790" y="8180"/>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19" y="6315"/>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二、呼吸</a:t>
              </a:r>
            </a:p>
          </p:txBody>
        </p:sp>
        <p:sp>
          <p:nvSpPr>
            <p:cNvPr id="8" name="文本框 7"/>
            <p:cNvSpPr txBox="1"/>
            <p:nvPr/>
          </p:nvSpPr>
          <p:spPr>
            <a:xfrm>
              <a:off x="8919" y="8425"/>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三、共鸣</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455" y="374015"/>
            <a:ext cx="10682605" cy="5561330"/>
            <a:chOff x="1133" y="589"/>
            <a:chExt cx="16823" cy="8758"/>
          </a:xfrm>
        </p:grpSpPr>
        <p:grpSp>
          <p:nvGrpSpPr>
            <p:cNvPr id="29" name="组合 28"/>
            <p:cNvGrpSpPr/>
            <p:nvPr/>
          </p:nvGrpSpPr>
          <p:grpSpPr>
            <a:xfrm>
              <a:off x="7030" y="3243"/>
              <a:ext cx="6491" cy="5477"/>
              <a:chOff x="6190" y="2143"/>
              <a:chExt cx="7531" cy="7125"/>
            </a:xfrm>
          </p:grpSpPr>
          <p:sp>
            <p:nvSpPr>
              <p:cNvPr id="10" name="MH_Other_6"/>
              <p:cNvSpPr>
                <a:spLocks noEditPoints="1"/>
              </p:cNvSpPr>
              <p:nvPr>
                <p:custDataLst>
                  <p:tags r:id="rId1"/>
                </p:custDataLst>
              </p:nvPr>
            </p:nvSpPr>
            <p:spPr bwMode="auto">
              <a:xfrm rot="6727599">
                <a:off x="7828" y="3344"/>
                <a:ext cx="778" cy="609"/>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6"/>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MH_Other_9"/>
              <p:cNvSpPr>
                <a:spLocks noEditPoints="1"/>
              </p:cNvSpPr>
              <p:nvPr>
                <p:custDataLst>
                  <p:tags r:id="rId2"/>
                </p:custDataLst>
              </p:nvPr>
            </p:nvSpPr>
            <p:spPr bwMode="auto">
              <a:xfrm>
                <a:off x="6190" y="4040"/>
                <a:ext cx="1854"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6"/>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05</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MH_Other_1"/>
              <p:cNvSpPr>
                <a:spLocks noEditPoints="1"/>
              </p:cNvSpPr>
              <p:nvPr>
                <p:custDataLst>
                  <p:tags r:id="rId3"/>
                </p:custDataLst>
              </p:nvPr>
            </p:nvSpPr>
            <p:spPr bwMode="auto">
              <a:xfrm>
                <a:off x="9061" y="2143"/>
                <a:ext cx="1854" cy="1897"/>
              </a:xfrm>
              <a:custGeom>
                <a:avLst/>
                <a:gdLst>
                  <a:gd name="T0" fmla="*/ 635470 w 252"/>
                  <a:gd name="T1" fmla="*/ 648288 h 253"/>
                  <a:gd name="T2" fmla="*/ 42567 w 252"/>
                  <a:gd name="T3" fmla="*/ 368276 h 253"/>
                  <a:gd name="T4" fmla="*/ 702362 w 252"/>
                  <a:gd name="T5" fmla="*/ 468715 h 253"/>
                  <a:gd name="T6" fmla="*/ 76013 w 252"/>
                  <a:gd name="T7" fmla="*/ 206965 h 253"/>
                  <a:gd name="T8" fmla="*/ 586822 w 252"/>
                  <a:gd name="T9" fmla="*/ 127831 h 253"/>
                  <a:gd name="T10" fmla="*/ 361823 w 252"/>
                  <a:gd name="T11" fmla="*/ 651331 h 253"/>
                  <a:gd name="T12" fmla="*/ 76013 w 252"/>
                  <a:gd name="T13" fmla="*/ 267837 h 253"/>
                  <a:gd name="T14" fmla="*/ 361823 w 252"/>
                  <a:gd name="T15" fmla="*/ 626983 h 253"/>
                  <a:gd name="T16" fmla="*/ 103378 w 252"/>
                  <a:gd name="T17" fmla="*/ 261750 h 253"/>
                  <a:gd name="T18" fmla="*/ 340539 w 252"/>
                  <a:gd name="T19" fmla="*/ 109570 h 253"/>
                  <a:gd name="T20" fmla="*/ 592903 w 252"/>
                  <a:gd name="T21" fmla="*/ 499151 h 253"/>
                  <a:gd name="T22" fmla="*/ 349661 w 252"/>
                  <a:gd name="T23" fmla="*/ 222183 h 253"/>
                  <a:gd name="T24" fmla="*/ 419593 w 252"/>
                  <a:gd name="T25" fmla="*/ 450454 h 253"/>
                  <a:gd name="T26" fmla="*/ 529052 w 252"/>
                  <a:gd name="T27" fmla="*/ 365233 h 253"/>
                  <a:gd name="T28" fmla="*/ 522971 w 252"/>
                  <a:gd name="T29" fmla="*/ 295230 h 253"/>
                  <a:gd name="T30" fmla="*/ 559457 w 252"/>
                  <a:gd name="T31" fmla="*/ 295230 h 253"/>
                  <a:gd name="T32" fmla="*/ 297972 w 252"/>
                  <a:gd name="T33" fmla="*/ 398712 h 253"/>
                  <a:gd name="T34" fmla="*/ 456079 w 252"/>
                  <a:gd name="T35" fmla="*/ 486977 h 253"/>
                  <a:gd name="T36" fmla="*/ 586822 w 252"/>
                  <a:gd name="T37" fmla="*/ 322622 h 253"/>
                  <a:gd name="T38" fmla="*/ 495606 w 252"/>
                  <a:gd name="T39" fmla="*/ 249576 h 253"/>
                  <a:gd name="T40" fmla="*/ 167229 w 252"/>
                  <a:gd name="T41" fmla="*/ 371320 h 253"/>
                  <a:gd name="T42" fmla="*/ 167229 w 252"/>
                  <a:gd name="T43" fmla="*/ 252619 h 253"/>
                  <a:gd name="T44" fmla="*/ 261485 w 252"/>
                  <a:gd name="T45" fmla="*/ 200878 h 253"/>
                  <a:gd name="T46" fmla="*/ 200675 w 252"/>
                  <a:gd name="T47" fmla="*/ 340884 h 253"/>
                  <a:gd name="T48" fmla="*/ 282769 w 252"/>
                  <a:gd name="T49" fmla="*/ 273924 h 253"/>
                  <a:gd name="T50" fmla="*/ 136824 w 252"/>
                  <a:gd name="T51" fmla="*/ 307404 h 253"/>
                  <a:gd name="T52" fmla="*/ 179391 w 252"/>
                  <a:gd name="T53" fmla="*/ 280012 h 253"/>
                  <a:gd name="T54" fmla="*/ 234121 w 252"/>
                  <a:gd name="T55" fmla="*/ 380451 h 253"/>
                  <a:gd name="T56" fmla="*/ 358782 w 252"/>
                  <a:gd name="T57" fmla="*/ 483933 h 253"/>
                  <a:gd name="T58" fmla="*/ 483444 w 252"/>
                  <a:gd name="T59" fmla="*/ 526544 h 253"/>
                  <a:gd name="T60" fmla="*/ 608106 w 252"/>
                  <a:gd name="T61" fmla="*/ 286099 h 253"/>
                  <a:gd name="T62" fmla="*/ 431755 w 252"/>
                  <a:gd name="T63" fmla="*/ 149137 h 253"/>
                  <a:gd name="T64" fmla="*/ 316215 w 252"/>
                  <a:gd name="T65" fmla="*/ 109570 h 253"/>
                  <a:gd name="T66" fmla="*/ 112500 w 252"/>
                  <a:gd name="T67" fmla="*/ 337840 h 253"/>
                  <a:gd name="T68" fmla="*/ 148986 w 252"/>
                  <a:gd name="T69" fmla="*/ 493064 h 253"/>
                  <a:gd name="T70" fmla="*/ 243242 w 252"/>
                  <a:gd name="T71" fmla="*/ 426105 h 253"/>
                  <a:gd name="T72" fmla="*/ 313174 w 252"/>
                  <a:gd name="T73" fmla="*/ 596547 h 253"/>
                  <a:gd name="T74" fmla="*/ 480403 w 252"/>
                  <a:gd name="T75" fmla="*/ 560023 h 253"/>
                  <a:gd name="T76" fmla="*/ 659795 w 252"/>
                  <a:gd name="T77" fmla="*/ 480890 h 253"/>
                  <a:gd name="T78" fmla="*/ 617227 w 252"/>
                  <a:gd name="T79" fmla="*/ 188703 h 253"/>
                  <a:gd name="T80" fmla="*/ 434795 w 252"/>
                  <a:gd name="T81" fmla="*/ 45654 h 253"/>
                  <a:gd name="T82" fmla="*/ 313174 w 252"/>
                  <a:gd name="T83" fmla="*/ 97395 h 253"/>
                  <a:gd name="T84" fmla="*/ 91216 w 252"/>
                  <a:gd name="T85" fmla="*/ 286099 h 253"/>
                  <a:gd name="T86" fmla="*/ 203715 w 252"/>
                  <a:gd name="T87" fmla="*/ 611765 h 253"/>
                  <a:gd name="T88" fmla="*/ 279729 w 252"/>
                  <a:gd name="T89" fmla="*/ 556980 h 253"/>
                  <a:gd name="T90" fmla="*/ 380066 w 252"/>
                  <a:gd name="T91" fmla="*/ 684811 h 253"/>
                  <a:gd name="T92" fmla="*/ 556417 w 252"/>
                  <a:gd name="T93" fmla="*/ 605677 h 253"/>
                  <a:gd name="T94" fmla="*/ 662835 w 252"/>
                  <a:gd name="T95" fmla="*/ 234358 h 253"/>
                  <a:gd name="T96" fmla="*/ 486484 w 252"/>
                  <a:gd name="T97" fmla="*/ 24349 h 253"/>
                  <a:gd name="T98" fmla="*/ 124662 w 252"/>
                  <a:gd name="T99" fmla="*/ 115657 h 253"/>
                  <a:gd name="T100" fmla="*/ 88175 w 252"/>
                  <a:gd name="T101" fmla="*/ 450454 h 253"/>
                  <a:gd name="T102" fmla="*/ 212837 w 252"/>
                  <a:gd name="T103" fmla="*/ 693942 h 253"/>
                  <a:gd name="T104" fmla="*/ 288850 w 252"/>
                  <a:gd name="T105" fmla="*/ 672637 h 253"/>
                  <a:gd name="T106" fmla="*/ 446958 w 252"/>
                  <a:gd name="T107" fmla="*/ 696985 h 253"/>
                  <a:gd name="T108" fmla="*/ 687159 w 252"/>
                  <a:gd name="T109" fmla="*/ 459584 h 253"/>
                  <a:gd name="T110" fmla="*/ 684119 w 252"/>
                  <a:gd name="T111" fmla="*/ 200878 h 253"/>
                  <a:gd name="T112" fmla="*/ 562498 w 252"/>
                  <a:gd name="T113" fmla="*/ 79134 h 253"/>
                  <a:gd name="T114" fmla="*/ 54730 w 252"/>
                  <a:gd name="T115" fmla="*/ 289142 h 253"/>
                  <a:gd name="T116" fmla="*/ 24324 w 252"/>
                  <a:gd name="T117" fmla="*/ 353058 h 253"/>
                  <a:gd name="T118" fmla="*/ 246283 w 252"/>
                  <a:gd name="T119" fmla="*/ 684811 h 253"/>
                  <a:gd name="T120" fmla="*/ 550336 w 252"/>
                  <a:gd name="T121" fmla="*/ 696985 h 253"/>
                  <a:gd name="T122" fmla="*/ 647632 w 252"/>
                  <a:gd name="T123" fmla="*/ 118701 h 253"/>
                  <a:gd name="T124" fmla="*/ 383107 w 252"/>
                  <a:gd name="T125" fmla="*/ 754814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D845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 name="MH_Other_7"/>
              <p:cNvSpPr>
                <a:spLocks noEditPoints="1"/>
              </p:cNvSpPr>
              <p:nvPr>
                <p:custDataLst>
                  <p:tags r:id="rId4"/>
                </p:custDataLst>
              </p:nvPr>
            </p:nvSpPr>
            <p:spPr bwMode="auto">
              <a:xfrm rot="11874108">
                <a:off x="11258" y="3402"/>
                <a:ext cx="763" cy="61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 name="MH_Other_2"/>
              <p:cNvSpPr>
                <a:spLocks noEditPoints="1"/>
              </p:cNvSpPr>
              <p:nvPr>
                <p:custDataLst>
                  <p:tags r:id="rId5"/>
                </p:custDataLst>
              </p:nvPr>
            </p:nvSpPr>
            <p:spPr bwMode="auto">
              <a:xfrm>
                <a:off x="11867" y="4123"/>
                <a:ext cx="1854" cy="1897"/>
              </a:xfrm>
              <a:custGeom>
                <a:avLst/>
                <a:gdLst>
                  <a:gd name="T0" fmla="*/ 635470 w 252"/>
                  <a:gd name="T1" fmla="*/ 648288 h 253"/>
                  <a:gd name="T2" fmla="*/ 42567 w 252"/>
                  <a:gd name="T3" fmla="*/ 368276 h 253"/>
                  <a:gd name="T4" fmla="*/ 702362 w 252"/>
                  <a:gd name="T5" fmla="*/ 468715 h 253"/>
                  <a:gd name="T6" fmla="*/ 76013 w 252"/>
                  <a:gd name="T7" fmla="*/ 206965 h 253"/>
                  <a:gd name="T8" fmla="*/ 586822 w 252"/>
                  <a:gd name="T9" fmla="*/ 127831 h 253"/>
                  <a:gd name="T10" fmla="*/ 361823 w 252"/>
                  <a:gd name="T11" fmla="*/ 651331 h 253"/>
                  <a:gd name="T12" fmla="*/ 76013 w 252"/>
                  <a:gd name="T13" fmla="*/ 267837 h 253"/>
                  <a:gd name="T14" fmla="*/ 361823 w 252"/>
                  <a:gd name="T15" fmla="*/ 626983 h 253"/>
                  <a:gd name="T16" fmla="*/ 103378 w 252"/>
                  <a:gd name="T17" fmla="*/ 261750 h 253"/>
                  <a:gd name="T18" fmla="*/ 340539 w 252"/>
                  <a:gd name="T19" fmla="*/ 109570 h 253"/>
                  <a:gd name="T20" fmla="*/ 592903 w 252"/>
                  <a:gd name="T21" fmla="*/ 499151 h 253"/>
                  <a:gd name="T22" fmla="*/ 349661 w 252"/>
                  <a:gd name="T23" fmla="*/ 222183 h 253"/>
                  <a:gd name="T24" fmla="*/ 419593 w 252"/>
                  <a:gd name="T25" fmla="*/ 450454 h 253"/>
                  <a:gd name="T26" fmla="*/ 529052 w 252"/>
                  <a:gd name="T27" fmla="*/ 365233 h 253"/>
                  <a:gd name="T28" fmla="*/ 522971 w 252"/>
                  <a:gd name="T29" fmla="*/ 295230 h 253"/>
                  <a:gd name="T30" fmla="*/ 559457 w 252"/>
                  <a:gd name="T31" fmla="*/ 295230 h 253"/>
                  <a:gd name="T32" fmla="*/ 297972 w 252"/>
                  <a:gd name="T33" fmla="*/ 398712 h 253"/>
                  <a:gd name="T34" fmla="*/ 456079 w 252"/>
                  <a:gd name="T35" fmla="*/ 486977 h 253"/>
                  <a:gd name="T36" fmla="*/ 586822 w 252"/>
                  <a:gd name="T37" fmla="*/ 322622 h 253"/>
                  <a:gd name="T38" fmla="*/ 495606 w 252"/>
                  <a:gd name="T39" fmla="*/ 249576 h 253"/>
                  <a:gd name="T40" fmla="*/ 167229 w 252"/>
                  <a:gd name="T41" fmla="*/ 371320 h 253"/>
                  <a:gd name="T42" fmla="*/ 167229 w 252"/>
                  <a:gd name="T43" fmla="*/ 252619 h 253"/>
                  <a:gd name="T44" fmla="*/ 261485 w 252"/>
                  <a:gd name="T45" fmla="*/ 200878 h 253"/>
                  <a:gd name="T46" fmla="*/ 200675 w 252"/>
                  <a:gd name="T47" fmla="*/ 340884 h 253"/>
                  <a:gd name="T48" fmla="*/ 282769 w 252"/>
                  <a:gd name="T49" fmla="*/ 273924 h 253"/>
                  <a:gd name="T50" fmla="*/ 136824 w 252"/>
                  <a:gd name="T51" fmla="*/ 307404 h 253"/>
                  <a:gd name="T52" fmla="*/ 179391 w 252"/>
                  <a:gd name="T53" fmla="*/ 280012 h 253"/>
                  <a:gd name="T54" fmla="*/ 234121 w 252"/>
                  <a:gd name="T55" fmla="*/ 380451 h 253"/>
                  <a:gd name="T56" fmla="*/ 358782 w 252"/>
                  <a:gd name="T57" fmla="*/ 483933 h 253"/>
                  <a:gd name="T58" fmla="*/ 483444 w 252"/>
                  <a:gd name="T59" fmla="*/ 526544 h 253"/>
                  <a:gd name="T60" fmla="*/ 608106 w 252"/>
                  <a:gd name="T61" fmla="*/ 286099 h 253"/>
                  <a:gd name="T62" fmla="*/ 431755 w 252"/>
                  <a:gd name="T63" fmla="*/ 149137 h 253"/>
                  <a:gd name="T64" fmla="*/ 316215 w 252"/>
                  <a:gd name="T65" fmla="*/ 109570 h 253"/>
                  <a:gd name="T66" fmla="*/ 112500 w 252"/>
                  <a:gd name="T67" fmla="*/ 337840 h 253"/>
                  <a:gd name="T68" fmla="*/ 148986 w 252"/>
                  <a:gd name="T69" fmla="*/ 493064 h 253"/>
                  <a:gd name="T70" fmla="*/ 243242 w 252"/>
                  <a:gd name="T71" fmla="*/ 426105 h 253"/>
                  <a:gd name="T72" fmla="*/ 313174 w 252"/>
                  <a:gd name="T73" fmla="*/ 596547 h 253"/>
                  <a:gd name="T74" fmla="*/ 480403 w 252"/>
                  <a:gd name="T75" fmla="*/ 560023 h 253"/>
                  <a:gd name="T76" fmla="*/ 659795 w 252"/>
                  <a:gd name="T77" fmla="*/ 480890 h 253"/>
                  <a:gd name="T78" fmla="*/ 617227 w 252"/>
                  <a:gd name="T79" fmla="*/ 188703 h 253"/>
                  <a:gd name="T80" fmla="*/ 434795 w 252"/>
                  <a:gd name="T81" fmla="*/ 45654 h 253"/>
                  <a:gd name="T82" fmla="*/ 313174 w 252"/>
                  <a:gd name="T83" fmla="*/ 97395 h 253"/>
                  <a:gd name="T84" fmla="*/ 91216 w 252"/>
                  <a:gd name="T85" fmla="*/ 286099 h 253"/>
                  <a:gd name="T86" fmla="*/ 203715 w 252"/>
                  <a:gd name="T87" fmla="*/ 611765 h 253"/>
                  <a:gd name="T88" fmla="*/ 279729 w 252"/>
                  <a:gd name="T89" fmla="*/ 556980 h 253"/>
                  <a:gd name="T90" fmla="*/ 380066 w 252"/>
                  <a:gd name="T91" fmla="*/ 684811 h 253"/>
                  <a:gd name="T92" fmla="*/ 556417 w 252"/>
                  <a:gd name="T93" fmla="*/ 605677 h 253"/>
                  <a:gd name="T94" fmla="*/ 662835 w 252"/>
                  <a:gd name="T95" fmla="*/ 234358 h 253"/>
                  <a:gd name="T96" fmla="*/ 486484 w 252"/>
                  <a:gd name="T97" fmla="*/ 24349 h 253"/>
                  <a:gd name="T98" fmla="*/ 124662 w 252"/>
                  <a:gd name="T99" fmla="*/ 115657 h 253"/>
                  <a:gd name="T100" fmla="*/ 88175 w 252"/>
                  <a:gd name="T101" fmla="*/ 450454 h 253"/>
                  <a:gd name="T102" fmla="*/ 212837 w 252"/>
                  <a:gd name="T103" fmla="*/ 693942 h 253"/>
                  <a:gd name="T104" fmla="*/ 288850 w 252"/>
                  <a:gd name="T105" fmla="*/ 672637 h 253"/>
                  <a:gd name="T106" fmla="*/ 446958 w 252"/>
                  <a:gd name="T107" fmla="*/ 696985 h 253"/>
                  <a:gd name="T108" fmla="*/ 687159 w 252"/>
                  <a:gd name="T109" fmla="*/ 459584 h 253"/>
                  <a:gd name="T110" fmla="*/ 684119 w 252"/>
                  <a:gd name="T111" fmla="*/ 200878 h 253"/>
                  <a:gd name="T112" fmla="*/ 562498 w 252"/>
                  <a:gd name="T113" fmla="*/ 79134 h 253"/>
                  <a:gd name="T114" fmla="*/ 54730 w 252"/>
                  <a:gd name="T115" fmla="*/ 289142 h 253"/>
                  <a:gd name="T116" fmla="*/ 24324 w 252"/>
                  <a:gd name="T117" fmla="*/ 353058 h 253"/>
                  <a:gd name="T118" fmla="*/ 246283 w 252"/>
                  <a:gd name="T119" fmla="*/ 684811 h 253"/>
                  <a:gd name="T120" fmla="*/ 550336 w 252"/>
                  <a:gd name="T121" fmla="*/ 696985 h 253"/>
                  <a:gd name="T122" fmla="*/ 647632 w 252"/>
                  <a:gd name="T123" fmla="*/ 118701 h 253"/>
                  <a:gd name="T124" fmla="*/ 383107 w 252"/>
                  <a:gd name="T125" fmla="*/ 754814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EBB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 name="MH_Other_3"/>
              <p:cNvSpPr>
                <a:spLocks noEditPoints="1"/>
              </p:cNvSpPr>
              <p:nvPr>
                <p:custDataLst>
                  <p:tags r:id="rId6"/>
                </p:custDataLst>
              </p:nvPr>
            </p:nvSpPr>
            <p:spPr bwMode="auto">
              <a:xfrm>
                <a:off x="10875" y="7371"/>
                <a:ext cx="1848"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 name="MH_Other_8"/>
              <p:cNvSpPr>
                <a:spLocks noEditPoints="1"/>
              </p:cNvSpPr>
              <p:nvPr>
                <p:custDataLst>
                  <p:tags r:id="rId7"/>
                </p:custDataLst>
              </p:nvPr>
            </p:nvSpPr>
            <p:spPr bwMode="auto">
              <a:xfrm rot="16200000">
                <a:off x="11781" y="6294"/>
                <a:ext cx="778" cy="606"/>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MH_Other_4"/>
              <p:cNvSpPr>
                <a:spLocks noEditPoints="1"/>
              </p:cNvSpPr>
              <p:nvPr>
                <p:custDataLst>
                  <p:tags r:id="rId8"/>
                </p:custDataLst>
              </p:nvPr>
            </p:nvSpPr>
            <p:spPr bwMode="auto">
              <a:xfrm>
                <a:off x="7397" y="7372"/>
                <a:ext cx="1848"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MH_Other_5"/>
              <p:cNvSpPr>
                <a:spLocks noEditPoints="1"/>
              </p:cNvSpPr>
              <p:nvPr>
                <p:custDataLst>
                  <p:tags r:id="rId9"/>
                </p:custDataLst>
              </p:nvPr>
            </p:nvSpPr>
            <p:spPr bwMode="auto">
              <a:xfrm rot="20634168">
                <a:off x="9756" y="8212"/>
                <a:ext cx="763" cy="61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MH_Other_10"/>
              <p:cNvSpPr>
                <a:spLocks noEditPoints="1"/>
              </p:cNvSpPr>
              <p:nvPr>
                <p:custDataLst>
                  <p:tags r:id="rId10"/>
                </p:custDataLst>
              </p:nvPr>
            </p:nvSpPr>
            <p:spPr bwMode="auto">
              <a:xfrm rot="2984858">
                <a:off x="7149" y="6483"/>
                <a:ext cx="774" cy="609"/>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1" name="文本框 30"/>
            <p:cNvSpPr txBox="1"/>
            <p:nvPr/>
          </p:nvSpPr>
          <p:spPr>
            <a:xfrm>
              <a:off x="13752" y="4707"/>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明快清脆</a:t>
              </a:r>
            </a:p>
          </p:txBody>
        </p:sp>
        <p:sp>
          <p:nvSpPr>
            <p:cNvPr id="33" name="文本框 32"/>
            <p:cNvSpPr txBox="1"/>
            <p:nvPr/>
          </p:nvSpPr>
          <p:spPr>
            <a:xfrm>
              <a:off x="9133" y="2187"/>
              <a:ext cx="2620"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正确清晰</a:t>
              </a:r>
            </a:p>
          </p:txBody>
        </p:sp>
        <p:sp>
          <p:nvSpPr>
            <p:cNvPr id="35" name="文本框 34"/>
            <p:cNvSpPr txBox="1"/>
            <p:nvPr/>
          </p:nvSpPr>
          <p:spPr>
            <a:xfrm>
              <a:off x="12987" y="8119"/>
              <a:ext cx="2749"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圆浑清亮</a:t>
              </a:r>
            </a:p>
          </p:txBody>
        </p:sp>
        <p:sp>
          <p:nvSpPr>
            <p:cNvPr id="36" name="文本框 35"/>
            <p:cNvSpPr txBox="1"/>
            <p:nvPr/>
          </p:nvSpPr>
          <p:spPr>
            <a:xfrm>
              <a:off x="5527" y="8549"/>
              <a:ext cx="2543"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美丽清新</a:t>
              </a:r>
            </a:p>
          </p:txBody>
        </p:sp>
        <p:sp>
          <p:nvSpPr>
            <p:cNvPr id="37" name="文本框 36"/>
            <p:cNvSpPr txBox="1"/>
            <p:nvPr/>
          </p:nvSpPr>
          <p:spPr>
            <a:xfrm>
              <a:off x="4504" y="5031"/>
              <a:ext cx="2526"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坚韧清越</a:t>
              </a:r>
            </a:p>
          </p:txBody>
        </p:sp>
        <p:grpSp>
          <p:nvGrpSpPr>
            <p:cNvPr id="3" name="组合 2"/>
            <p:cNvGrpSpPr/>
            <p:nvPr/>
          </p:nvGrpSpPr>
          <p:grpSpPr>
            <a:xfrm>
              <a:off x="1133" y="589"/>
              <a:ext cx="7495" cy="1932"/>
              <a:chOff x="1133" y="589"/>
              <a:chExt cx="7495" cy="1932"/>
            </a:xfrm>
          </p:grpSpPr>
          <p:pic>
            <p:nvPicPr>
              <p:cNvPr id="14" name="图片 13"/>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5" name="文本框 14"/>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16" name="文本框 1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一、“声音美”的基本标准</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19455" y="374015"/>
            <a:ext cx="10603865" cy="5868670"/>
            <a:chOff x="1133" y="589"/>
            <a:chExt cx="16699" cy="9242"/>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76" y="2753"/>
              <a:ext cx="8757" cy="7078"/>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575" y="3275"/>
              <a:ext cx="7966"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气息的大小对发声有着直接的关系。气不足，声音无力，用力过猛，又有损声带。所以我们练声，首先要学会用气。朗读需要有较充足的气流，一般采用的是胸腹式呼吸法。</a:t>
              </a:r>
            </a:p>
            <a:p>
              <a:pPr marL="285750" indent="-285750" fontAlgn="auto">
                <a:lnSpc>
                  <a:spcPct val="150000"/>
                </a:lnSpc>
                <a:buFont typeface="Arial" panose="020B0604020202020204" pitchFamily="34" charset="0"/>
                <a:buChar char="•"/>
              </a:pPr>
              <a:r>
                <a:rPr lang="zh-CN" altLang="en-US">
                  <a:solidFill>
                    <a:schemeClr val="tx1"/>
                  </a:solidFill>
                </a:rPr>
                <a:t>这种呼吸方法可以使腹部和丹田充满气息，为发音提供充足的 “气”，同时，由于小腹向内收缩，胸前向外扩张，以小腹、后腰和后胸为支柱点，为发音提供了充足的“力”。“气”与 “力”的融合，为优美的声音奠定了坚实的基础。</a:t>
              </a:r>
            </a:p>
          </p:txBody>
        </p:sp>
        <p:grpSp>
          <p:nvGrpSpPr>
            <p:cNvPr id="5" name="组合 4"/>
            <p:cNvGrpSpPr/>
            <p:nvPr/>
          </p:nvGrpSpPr>
          <p:grpSpPr>
            <a:xfrm>
              <a:off x="1133" y="589"/>
              <a:ext cx="7495" cy="1932"/>
              <a:chOff x="1133" y="589"/>
              <a:chExt cx="7495" cy="1932"/>
            </a:xfrm>
          </p:grpSpPr>
          <p:pic>
            <p:nvPicPr>
              <p:cNvPr id="14" name="图片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5" name="文本框 14"/>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16" name="文本框 1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二、呼吸</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455" y="374015"/>
            <a:ext cx="10624185" cy="5722620"/>
            <a:chOff x="1133" y="589"/>
            <a:chExt cx="16731" cy="9012"/>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108" y="2533"/>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927" y="3297"/>
              <a:ext cx="6927"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胸腹式呼吸法动作要领：</a:t>
              </a:r>
            </a:p>
            <a:p>
              <a:pPr marL="285750" indent="-285750" fontAlgn="auto">
                <a:lnSpc>
                  <a:spcPct val="150000"/>
                </a:lnSpc>
                <a:buFont typeface="Arial" panose="020B0604020202020204" pitchFamily="34" charset="0"/>
                <a:buChar char="•"/>
              </a:pPr>
              <a:r>
                <a:rPr lang="zh-CN" altLang="en-US">
                  <a:solidFill>
                    <a:schemeClr val="tx1"/>
                  </a:solidFill>
                </a:rPr>
                <a:t>吸气：用鼻吸气，做到快、静、深。注意吸气时不要提肩。</a:t>
              </a:r>
            </a:p>
            <a:p>
              <a:pPr marL="285750" indent="-285750" fontAlgn="auto">
                <a:lnSpc>
                  <a:spcPct val="150000"/>
                </a:lnSpc>
                <a:buFont typeface="Arial" panose="020B0604020202020204" pitchFamily="34" charset="0"/>
                <a:buChar char="•"/>
              </a:pPr>
              <a:r>
                <a:rPr lang="zh-CN" altLang="en-US">
                  <a:solidFill>
                    <a:schemeClr val="tx1"/>
                  </a:solidFill>
                </a:rPr>
                <a:t>呼气：用嘴呼气，做到匀、缓、稳。在呼气过程中，语音一个接一个地发出后，组成有节奏的有声语言。</a:t>
              </a:r>
            </a:p>
          </p:txBody>
        </p:sp>
        <p:grpSp>
          <p:nvGrpSpPr>
            <p:cNvPr id="5" name="组合 4"/>
            <p:cNvGrpSpPr/>
            <p:nvPr/>
          </p:nvGrpSpPr>
          <p:grpSpPr>
            <a:xfrm>
              <a:off x="1133" y="589"/>
              <a:ext cx="7495" cy="1932"/>
              <a:chOff x="1133" y="589"/>
              <a:chExt cx="7495" cy="1932"/>
            </a:xfrm>
          </p:grpSpPr>
          <p:pic>
            <p:nvPicPr>
              <p:cNvPr id="14" name="图片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5" name="文本框 14"/>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16" name="文本框 1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二、呼吸</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455" y="374015"/>
            <a:ext cx="10725785" cy="5722620"/>
            <a:chOff x="1133" y="589"/>
            <a:chExt cx="16891" cy="9012"/>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268" y="3413"/>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223" y="4246"/>
              <a:ext cx="5759"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呼吸练习</a:t>
              </a:r>
            </a:p>
            <a:p>
              <a:pPr marL="285750" indent="-285750" fontAlgn="auto">
                <a:lnSpc>
                  <a:spcPct val="150000"/>
                </a:lnSpc>
                <a:buFont typeface="Arial" panose="020B0604020202020204" pitchFamily="34" charset="0"/>
                <a:buChar char="•"/>
              </a:pPr>
              <a:r>
                <a:rPr lang="zh-CN" altLang="en-US">
                  <a:solidFill>
                    <a:schemeClr val="tx1"/>
                  </a:solidFill>
                </a:rPr>
                <a:t>闻花香</a:t>
              </a:r>
            </a:p>
            <a:p>
              <a:pPr marL="285750" indent="-285750" fontAlgn="auto">
                <a:lnSpc>
                  <a:spcPct val="150000"/>
                </a:lnSpc>
                <a:buFont typeface="Arial" panose="020B0604020202020204" pitchFamily="34" charset="0"/>
                <a:buChar char="•"/>
              </a:pPr>
              <a:r>
                <a:rPr lang="zh-CN" altLang="en-US">
                  <a:solidFill>
                    <a:schemeClr val="tx1"/>
                  </a:solidFill>
                </a:rPr>
                <a:t>吹蜡烛</a:t>
              </a:r>
            </a:p>
            <a:p>
              <a:pPr marL="285750" indent="-285750" fontAlgn="auto">
                <a:lnSpc>
                  <a:spcPct val="150000"/>
                </a:lnSpc>
                <a:buFont typeface="Arial" panose="020B0604020202020204" pitchFamily="34" charset="0"/>
                <a:buChar char="•"/>
              </a:pPr>
              <a:r>
                <a:rPr lang="zh-CN" altLang="en-US">
                  <a:solidFill>
                    <a:schemeClr val="tx1"/>
                  </a:solidFill>
                </a:rPr>
                <a:t>发嘶声</a:t>
              </a:r>
            </a:p>
            <a:p>
              <a:pPr marL="285750" indent="-285750" fontAlgn="auto">
                <a:lnSpc>
                  <a:spcPct val="150000"/>
                </a:lnSpc>
                <a:buFont typeface="Arial" panose="020B0604020202020204" pitchFamily="34" charset="0"/>
                <a:buChar char="•"/>
              </a:pPr>
              <a:r>
                <a:rPr lang="zh-CN" altLang="en-US">
                  <a:solidFill>
                    <a:schemeClr val="tx1"/>
                  </a:solidFill>
                </a:rPr>
                <a:t>气声数数</a:t>
              </a:r>
            </a:p>
            <a:p>
              <a:pPr marL="285750" indent="-285750" fontAlgn="auto">
                <a:lnSpc>
                  <a:spcPct val="150000"/>
                </a:lnSpc>
                <a:buFont typeface="Arial" panose="020B0604020202020204" pitchFamily="34" charset="0"/>
                <a:buChar char="•"/>
              </a:pPr>
              <a:r>
                <a:rPr lang="zh-CN" altLang="en-US">
                  <a:solidFill>
                    <a:schemeClr val="tx1"/>
                  </a:solidFill>
                </a:rPr>
                <a:t>偷气练习</a:t>
              </a:r>
            </a:p>
          </p:txBody>
        </p:sp>
        <p:grpSp>
          <p:nvGrpSpPr>
            <p:cNvPr id="5" name="组合 4"/>
            <p:cNvGrpSpPr/>
            <p:nvPr/>
          </p:nvGrpSpPr>
          <p:grpSpPr>
            <a:xfrm>
              <a:off x="1133" y="589"/>
              <a:ext cx="7495" cy="1932"/>
              <a:chOff x="1133" y="589"/>
              <a:chExt cx="7495" cy="1932"/>
            </a:xfrm>
          </p:grpSpPr>
          <p:pic>
            <p:nvPicPr>
              <p:cNvPr id="14" name="图片 1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5" name="文本框 14"/>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16" name="文本框 1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二、呼吸</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719455" y="374015"/>
            <a:ext cx="11116310" cy="6245860"/>
            <a:chOff x="1133" y="589"/>
            <a:chExt cx="17506" cy="9836"/>
          </a:xfrm>
        </p:grpSpPr>
        <p:grpSp>
          <p:nvGrpSpPr>
            <p:cNvPr id="8" name="Group 6"/>
            <p:cNvGrpSpPr/>
            <p:nvPr/>
          </p:nvGrpSpPr>
          <p:grpSpPr bwMode="auto">
            <a:xfrm>
              <a:off x="11409" y="5437"/>
              <a:ext cx="7231" cy="4988"/>
              <a:chOff x="6046710" y="4198728"/>
              <a:chExt cx="12121931" cy="7840389"/>
            </a:xfrm>
          </p:grpSpPr>
          <p:sp>
            <p:nvSpPr>
              <p:cNvPr id="9" name="Freeform 34"/>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5"/>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6"/>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7"/>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8"/>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9"/>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6"/>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7"/>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圆角 3"/>
            <p:cNvSpPr/>
            <p:nvPr/>
          </p:nvSpPr>
          <p:spPr>
            <a:xfrm>
              <a:off x="1682" y="3594"/>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46" y="3773"/>
              <a:ext cx="8030" cy="537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共鸣腔是决定音色的重要发音器官，直接引起语音共鸣的是声带上方的喉、咽、 口、鼻四腔，此外，胸腔和头腔也有共鸣作用。</a:t>
              </a:r>
            </a:p>
            <a:p>
              <a:pPr marL="285750" indent="-285750" fontAlgn="auto">
                <a:lnSpc>
                  <a:spcPct val="150000"/>
                </a:lnSpc>
                <a:buFont typeface="Arial" panose="020B0604020202020204" pitchFamily="34" charset="0"/>
                <a:buChar char="•"/>
              </a:pPr>
              <a:r>
                <a:rPr lang="zh-CN" altLang="en-US">
                  <a:solidFill>
                    <a:schemeClr val="tx1"/>
                  </a:solidFill>
                </a:rPr>
                <a:t>说话用声是以口腔共鸣为主，以胸腔共鸣为基础。</a:t>
              </a:r>
            </a:p>
            <a:p>
              <a:pPr marL="285750" indent="-285750" fontAlgn="auto">
                <a:lnSpc>
                  <a:spcPct val="150000"/>
                </a:lnSpc>
                <a:buFont typeface="Arial" panose="020B0604020202020204" pitchFamily="34" charset="0"/>
                <a:buChar char="•"/>
              </a:pPr>
              <a:r>
                <a:rPr lang="zh-CN" altLang="en-US">
                  <a:solidFill>
                    <a:schemeClr val="tx1"/>
                  </a:solidFill>
                </a:rPr>
                <a:t>要想使说话的声音好听和持久，就要正确地运用共鸣器。共鸣器以咽腔为主，又可分为高、中、低三区共鸣。</a:t>
              </a:r>
            </a:p>
          </p:txBody>
        </p:sp>
        <p:grpSp>
          <p:nvGrpSpPr>
            <p:cNvPr id="5" name="组合 4"/>
            <p:cNvGrpSpPr/>
            <p:nvPr/>
          </p:nvGrpSpPr>
          <p:grpSpPr>
            <a:xfrm>
              <a:off x="1133" y="589"/>
              <a:ext cx="7495" cy="1932"/>
              <a:chOff x="1133" y="589"/>
              <a:chExt cx="7495" cy="1932"/>
            </a:xfrm>
          </p:grpSpPr>
          <p:pic>
            <p:nvPicPr>
              <p:cNvPr id="21" name="图片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2" name="文本框 2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23" name="文本框 2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三、共鸣</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to="" calcmode="lin" valueType="num">
                                      <p:cBhvr>
                                        <p:cTn id="11" dur="1" fill="hold"/>
                                        <p:tgtEl>
                                          <p:spTgt spid="2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19455" y="374015"/>
            <a:ext cx="11116310" cy="6245860"/>
            <a:chOff x="1133" y="589"/>
            <a:chExt cx="17506" cy="9836"/>
          </a:xfrm>
        </p:grpSpPr>
        <p:grpSp>
          <p:nvGrpSpPr>
            <p:cNvPr id="8" name="Group 6"/>
            <p:cNvGrpSpPr/>
            <p:nvPr/>
          </p:nvGrpSpPr>
          <p:grpSpPr bwMode="auto">
            <a:xfrm>
              <a:off x="11409" y="5437"/>
              <a:ext cx="7231" cy="4988"/>
              <a:chOff x="6046710" y="4198728"/>
              <a:chExt cx="12121931" cy="7840389"/>
            </a:xfrm>
          </p:grpSpPr>
          <p:sp>
            <p:nvSpPr>
              <p:cNvPr id="9" name="Freeform 34"/>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5"/>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6"/>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7"/>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8"/>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9"/>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6"/>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7"/>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圆角 3"/>
            <p:cNvSpPr/>
            <p:nvPr/>
          </p:nvSpPr>
          <p:spPr>
            <a:xfrm>
              <a:off x="1682" y="3594"/>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46" y="4005"/>
              <a:ext cx="8030"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高音共鸣区，即头腔、鼻腔共鸣，音流通过该区，可以获得高亢响亮的声音。</a:t>
              </a:r>
            </a:p>
            <a:p>
              <a:pPr marL="285750" indent="-285750" fontAlgn="auto">
                <a:lnSpc>
                  <a:spcPct val="150000"/>
                </a:lnSpc>
                <a:buFont typeface="Arial" panose="020B0604020202020204" pitchFamily="34" charset="0"/>
                <a:buChar char="•"/>
              </a:pPr>
              <a:r>
                <a:rPr lang="zh-CN" altLang="en-US">
                  <a:solidFill>
                    <a:schemeClr val="tx1"/>
                  </a:solidFill>
                </a:rPr>
                <a:t>中音共鸣区，即咽腔、口腔共鸣，这里是语音的制造场，是人体中最灵活的共鸣区，音流在这里通过，可以获得丰满圆润的声音。</a:t>
              </a:r>
            </a:p>
            <a:p>
              <a:pPr marL="285750" indent="-285750" fontAlgn="auto">
                <a:lnSpc>
                  <a:spcPct val="150000"/>
                </a:lnSpc>
                <a:buFont typeface="Arial" panose="020B0604020202020204" pitchFamily="34" charset="0"/>
                <a:buChar char="•"/>
              </a:pPr>
              <a:r>
                <a:rPr lang="zh-CN" altLang="en-US">
                  <a:solidFill>
                    <a:schemeClr val="tx1"/>
                  </a:solidFill>
                </a:rPr>
                <a:t>低音共鸣区，主要是胸腔共鸣，音流通过该区共鸣，可以获得浑厚低沉的声音。</a:t>
              </a:r>
            </a:p>
          </p:txBody>
        </p:sp>
        <p:grpSp>
          <p:nvGrpSpPr>
            <p:cNvPr id="5" name="组合 4"/>
            <p:cNvGrpSpPr/>
            <p:nvPr/>
          </p:nvGrpSpPr>
          <p:grpSpPr>
            <a:xfrm>
              <a:off x="1133" y="589"/>
              <a:ext cx="7495" cy="1932"/>
              <a:chOff x="1133" y="589"/>
              <a:chExt cx="7495" cy="1932"/>
            </a:xfrm>
          </p:grpSpPr>
          <p:pic>
            <p:nvPicPr>
              <p:cNvPr id="21" name="图片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2" name="文本框 2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23" name="文本框 2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三、共鸣</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82930" y="374015"/>
            <a:ext cx="10455910" cy="6082030"/>
            <a:chOff x="918" y="589"/>
            <a:chExt cx="16466" cy="9578"/>
          </a:xfrm>
        </p:grpSpPr>
        <p:pic>
          <p:nvPicPr>
            <p:cNvPr id="56" name="图片 5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18" y="2521"/>
              <a:ext cx="5683" cy="7646"/>
            </a:xfrm>
            <a:prstGeom prst="rect">
              <a:avLst/>
            </a:prstGeom>
          </p:spPr>
        </p:pic>
        <p:sp>
          <p:nvSpPr>
            <p:cNvPr id="4" name="矩形: 圆角 3"/>
            <p:cNvSpPr/>
            <p:nvPr/>
          </p:nvSpPr>
          <p:spPr>
            <a:xfrm>
              <a:off x="8628" y="3380"/>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863" y="3982"/>
              <a:ext cx="8287"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嗓音护理</a:t>
              </a:r>
            </a:p>
            <a:p>
              <a:pPr marL="285750" indent="-285750" fontAlgn="auto">
                <a:lnSpc>
                  <a:spcPct val="150000"/>
                </a:lnSpc>
                <a:buFont typeface="Arial" panose="020B0604020202020204" pitchFamily="34" charset="0"/>
                <a:buChar char="•"/>
              </a:pPr>
              <a:r>
                <a:rPr lang="zh-CN" altLang="en-US">
                  <a:solidFill>
                    <a:schemeClr val="tx1"/>
                  </a:solidFill>
                </a:rPr>
                <a:t>每天早晚用淡盐水漱口，可以祛痰，改善咽炎病症</a:t>
              </a:r>
            </a:p>
            <a:p>
              <a:pPr marL="285750" indent="-285750" fontAlgn="auto">
                <a:lnSpc>
                  <a:spcPct val="150000"/>
                </a:lnSpc>
                <a:buFont typeface="Arial" panose="020B0604020202020204" pitchFamily="34" charset="0"/>
                <a:buChar char="•"/>
              </a:pPr>
              <a:r>
                <a:rPr lang="zh-CN" altLang="en-US">
                  <a:solidFill>
                    <a:schemeClr val="tx1"/>
                  </a:solidFill>
                </a:rPr>
                <a:t>尽量小声说话，避免大嚷大喊过度用嗓</a:t>
              </a:r>
            </a:p>
            <a:p>
              <a:pPr marL="285750" indent="-285750" fontAlgn="auto">
                <a:lnSpc>
                  <a:spcPct val="150000"/>
                </a:lnSpc>
                <a:buFont typeface="Arial" panose="020B0604020202020204" pitchFamily="34" charset="0"/>
                <a:buChar char="•"/>
              </a:pPr>
              <a:r>
                <a:rPr lang="zh-CN" altLang="en-US">
                  <a:solidFill>
                    <a:schemeClr val="tx1"/>
                  </a:solidFill>
                </a:rPr>
                <a:t>喝一些菊花茶、枸杞子茶补气祛火润嗓</a:t>
              </a:r>
            </a:p>
            <a:p>
              <a:pPr marL="285750" indent="-285750" fontAlgn="auto">
                <a:lnSpc>
                  <a:spcPct val="150000"/>
                </a:lnSpc>
                <a:buFont typeface="Arial" panose="020B0604020202020204" pitchFamily="34" charset="0"/>
                <a:buChar char="•"/>
              </a:pPr>
              <a:r>
                <a:rPr lang="zh-CN" altLang="en-US">
                  <a:solidFill>
                    <a:schemeClr val="tx1"/>
                  </a:solidFill>
                </a:rPr>
                <a:t>当需要大声说话时尽量用丹田气息去说，避免扯着嗓子声嘶力竭地说</a:t>
              </a:r>
            </a:p>
          </p:txBody>
        </p:sp>
        <p:grpSp>
          <p:nvGrpSpPr>
            <p:cNvPr id="5" name="组合 4"/>
            <p:cNvGrpSpPr/>
            <p:nvPr/>
          </p:nvGrpSpPr>
          <p:grpSpPr>
            <a:xfrm>
              <a:off x="1133" y="589"/>
              <a:ext cx="7495" cy="1932"/>
              <a:chOff x="1133" y="589"/>
              <a:chExt cx="7495" cy="1932"/>
            </a:xfrm>
          </p:grpSpPr>
          <p:pic>
            <p:nvPicPr>
              <p:cNvPr id="21" name="图片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2" name="文本框 2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23" name="文本框 2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知识链接</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to="" calcmode="lin" valueType="num">
                                      <p:cBhvr>
                                        <p:cTn id="7" dur="1" fill="hold"/>
                                        <p:tgtEl>
                                          <p:spTgt spid="2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2930" y="374015"/>
            <a:ext cx="10994390" cy="6082030"/>
            <a:chOff x="918" y="589"/>
            <a:chExt cx="17314" cy="9578"/>
          </a:xfrm>
        </p:grpSpPr>
        <p:pic>
          <p:nvPicPr>
            <p:cNvPr id="56" name="图片 5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18" y="2521"/>
              <a:ext cx="5683" cy="7646"/>
            </a:xfrm>
            <a:prstGeom prst="rect">
              <a:avLst/>
            </a:prstGeom>
          </p:spPr>
        </p:pic>
        <p:sp>
          <p:nvSpPr>
            <p:cNvPr id="4" name="矩形: 圆角 3"/>
            <p:cNvSpPr/>
            <p:nvPr/>
          </p:nvSpPr>
          <p:spPr>
            <a:xfrm>
              <a:off x="7156" y="2804"/>
              <a:ext cx="11076" cy="7113"/>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559" y="3230"/>
              <a:ext cx="10270" cy="6687"/>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嗓音美容</a:t>
              </a:r>
            </a:p>
            <a:p>
              <a:pPr marL="285750" indent="-285750" fontAlgn="auto">
                <a:lnSpc>
                  <a:spcPct val="150000"/>
                </a:lnSpc>
                <a:buFont typeface="Arial" panose="020B0604020202020204" pitchFamily="34" charset="0"/>
                <a:buChar char="•"/>
              </a:pPr>
              <a:r>
                <a:rPr lang="zh-CN" altLang="en-US">
                  <a:solidFill>
                    <a:schemeClr val="tx1"/>
                  </a:solidFill>
                </a:rPr>
                <a:t>声音靠前，集中在口腔纵线上发音。 </a:t>
              </a:r>
            </a:p>
            <a:p>
              <a:pPr marL="285750" indent="-285750" fontAlgn="auto">
                <a:lnSpc>
                  <a:spcPct val="150000"/>
                </a:lnSpc>
                <a:buFont typeface="Arial" panose="020B0604020202020204" pitchFamily="34" charset="0"/>
                <a:buChar char="•"/>
              </a:pPr>
              <a:r>
                <a:rPr lang="zh-CN" altLang="en-US">
                  <a:solidFill>
                    <a:schemeClr val="tx1"/>
                  </a:solidFill>
                </a:rPr>
                <a:t>口腔打开，尽量多用口腔共鸣的状态去说话。 </a:t>
              </a:r>
            </a:p>
            <a:p>
              <a:pPr marL="285750" indent="-285750" fontAlgn="auto">
                <a:lnSpc>
                  <a:spcPct val="150000"/>
                </a:lnSpc>
                <a:buFont typeface="Arial" panose="020B0604020202020204" pitchFamily="34" charset="0"/>
                <a:buChar char="•"/>
              </a:pPr>
              <a:r>
                <a:rPr lang="zh-CN" altLang="en-US">
                  <a:solidFill>
                    <a:schemeClr val="tx1"/>
                  </a:solidFill>
                </a:rPr>
                <a:t>颧肌上提，嘴角上提，用微笑状说话就会让声音显得亲切悦耳一些。</a:t>
              </a:r>
            </a:p>
            <a:p>
              <a:pPr marL="285750" indent="-285750" fontAlgn="auto">
                <a:lnSpc>
                  <a:spcPct val="150000"/>
                </a:lnSpc>
                <a:buFont typeface="Arial" panose="020B0604020202020204" pitchFamily="34" charset="0"/>
                <a:buChar char="•"/>
              </a:pPr>
              <a:r>
                <a:rPr lang="zh-CN" altLang="en-US">
                  <a:solidFill>
                    <a:schemeClr val="tx1"/>
                  </a:solidFill>
                </a:rPr>
                <a:t>女生说话切忌声音不能太靠后，以免声音太粗太浊厚，男生尽量避免捏挤、避免声音过细和女性化。</a:t>
              </a:r>
            </a:p>
            <a:p>
              <a:pPr marL="285750" indent="-285750" fontAlgn="auto">
                <a:lnSpc>
                  <a:spcPct val="150000"/>
                </a:lnSpc>
                <a:buFont typeface="Arial" panose="020B0604020202020204" pitchFamily="34" charset="0"/>
                <a:buChar char="•"/>
              </a:pPr>
              <a:r>
                <a:rPr lang="zh-CN" altLang="en-US">
                  <a:solidFill>
                    <a:schemeClr val="tx1"/>
                  </a:solidFill>
                </a:rPr>
                <a:t>鼻音重的朋友要注意发前后鼻音的音时尽量要轻，把发声的注意力放在口腔里，多用唇舌的力量，通过口腔把声音清晰、有力地发出去。</a:t>
              </a:r>
            </a:p>
          </p:txBody>
        </p:sp>
        <p:grpSp>
          <p:nvGrpSpPr>
            <p:cNvPr id="5" name="组合 4"/>
            <p:cNvGrpSpPr/>
            <p:nvPr/>
          </p:nvGrpSpPr>
          <p:grpSpPr>
            <a:xfrm>
              <a:off x="1133" y="589"/>
              <a:ext cx="7495" cy="1932"/>
              <a:chOff x="1133" y="589"/>
              <a:chExt cx="7495" cy="1932"/>
            </a:xfrm>
          </p:grpSpPr>
          <p:pic>
            <p:nvPicPr>
              <p:cNvPr id="21" name="图片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2" name="文本框 2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1.2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发声训练</a:t>
                </a:r>
              </a:p>
            </p:txBody>
          </p:sp>
          <p:sp>
            <p:nvSpPr>
              <p:cNvPr id="23" name="文本框 2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知识链接</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2"/>
          <p:cNvSpPr txBox="1">
            <a:spLocks noChangeArrowheads="1"/>
          </p:cNvSpPr>
          <p:nvPr>
            <p:custDataLst>
              <p:tags r:id="rId1"/>
            </p:custDataLst>
          </p:nvPr>
        </p:nvSpPr>
        <p:spPr bwMode="auto">
          <a:xfrm>
            <a:off x="2398395" y="872490"/>
            <a:ext cx="71151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sym typeface="+mn-ea"/>
              </a:rPr>
              <a:t>第二章 朗读训练</a:t>
            </a: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rPr>
              <a:t> </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grpSp>
        <p:nvGrpSpPr>
          <p:cNvPr id="16" name="组合 15"/>
          <p:cNvGrpSpPr/>
          <p:nvPr/>
        </p:nvGrpSpPr>
        <p:grpSpPr>
          <a:xfrm>
            <a:off x="1183005" y="3167380"/>
            <a:ext cx="4131945" cy="937260"/>
            <a:chOff x="1820" y="5017"/>
            <a:chExt cx="5032" cy="1476"/>
          </a:xfrm>
        </p:grpSpPr>
        <p:sp>
          <p:nvSpPr>
            <p:cNvPr id="4" name="横卷形 3"/>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807" y="5296"/>
              <a:ext cx="3406"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朗读技巧训练</a:t>
              </a:r>
            </a:p>
          </p:txBody>
        </p:sp>
      </p:grpSp>
      <p:grpSp>
        <p:nvGrpSpPr>
          <p:cNvPr id="17" name="组合 16"/>
          <p:cNvGrpSpPr/>
          <p:nvPr/>
        </p:nvGrpSpPr>
        <p:grpSpPr>
          <a:xfrm>
            <a:off x="6195060" y="4267835"/>
            <a:ext cx="4359910" cy="937260"/>
            <a:chOff x="1373" y="5017"/>
            <a:chExt cx="6866" cy="1476"/>
          </a:xfrm>
        </p:grpSpPr>
        <p:sp>
          <p:nvSpPr>
            <p:cNvPr id="18" name="横卷形 17"/>
            <p:cNvSpPr/>
            <p:nvPr/>
          </p:nvSpPr>
          <p:spPr>
            <a:xfrm>
              <a:off x="1373" y="5017"/>
              <a:ext cx="6866"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820" y="5296"/>
              <a:ext cx="6188"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不同文体的朗读训练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1" fill="hold"/>
                                        <p:tgtEl>
                                          <p:spTgt spid="54"/>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to="" calcmode="lin" valueType="num">
                                      <p:cBhvr>
                                        <p:cTn id="15" dur="1" fill="hold"/>
                                        <p:tgtEl>
                                          <p:spTgt spid="17"/>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1560568-44E5-4388-A6E2-3D8845961DBB}"/>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025E79C2-6CFE-46DC-9520-68E353A5032E}"/>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9070CB0F-811D-4BBB-AC10-3A2FE5241E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3511550" y="1009015"/>
            <a:ext cx="4884420" cy="808355"/>
            <a:chOff x="5125" y="2268"/>
            <a:chExt cx="7692" cy="1273"/>
          </a:xfrm>
        </p:grpSpPr>
        <p:sp>
          <p:nvSpPr>
            <p:cNvPr id="6" name="图文框 5"/>
            <p:cNvSpPr/>
            <p:nvPr/>
          </p:nvSpPr>
          <p:spPr>
            <a:xfrm>
              <a:off x="5125" y="2268"/>
              <a:ext cx="7692"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544" y="2406"/>
              <a:ext cx="6707" cy="996"/>
            </a:xfrm>
            <a:prstGeom prst="rect">
              <a:avLst/>
            </a:prstGeom>
            <a:noFill/>
          </p:spPr>
          <p:txBody>
            <a:bodyPr wrap="square" rtlCol="0">
              <a:spAutoFit/>
            </a:bodyPr>
            <a:lstStyle/>
            <a:p>
              <a:pPr algn="dist">
                <a:lnSpc>
                  <a:spcPct val="110000"/>
                </a:lnSpc>
              </a:pPr>
              <a:r>
                <a:rPr lang="zh-CN" altLang="en-US" sz="3200" b="1">
                  <a:solidFill>
                    <a:schemeClr val="accent2"/>
                  </a:solidFill>
                  <a:sym typeface="+mn-ea"/>
                </a:rPr>
                <a:t>第一节 朗读技巧训练</a:t>
              </a:r>
              <a:endParaRPr lang="zh-CN" altLang="en-US" sz="3200" b="1">
                <a:solidFill>
                  <a:schemeClr val="accent2"/>
                </a:solidFill>
              </a:endParaRPr>
            </a:p>
          </p:txBody>
        </p:sp>
      </p:grpSp>
      <p:grpSp>
        <p:nvGrpSpPr>
          <p:cNvPr id="13" name="组合 12"/>
          <p:cNvGrpSpPr/>
          <p:nvPr/>
        </p:nvGrpSpPr>
        <p:grpSpPr>
          <a:xfrm>
            <a:off x="5581650" y="3043555"/>
            <a:ext cx="4140200" cy="2562860"/>
            <a:chOff x="8790" y="4793"/>
            <a:chExt cx="6520" cy="4036"/>
          </a:xfrm>
        </p:grpSpPr>
        <p:grpSp>
          <p:nvGrpSpPr>
            <p:cNvPr id="11" name="组合 10"/>
            <p:cNvGrpSpPr/>
            <p:nvPr/>
          </p:nvGrpSpPr>
          <p:grpSpPr>
            <a:xfrm>
              <a:off x="8790" y="4793"/>
              <a:ext cx="6521"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5825"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一、朗读的作用</a:t>
                </a:r>
              </a:p>
            </p:txBody>
          </p:sp>
        </p:grpSp>
        <p:grpSp>
          <p:nvGrpSpPr>
            <p:cNvPr id="12" name="组合 11"/>
            <p:cNvGrpSpPr/>
            <p:nvPr/>
          </p:nvGrpSpPr>
          <p:grpSpPr>
            <a:xfrm>
              <a:off x="8790" y="7615"/>
              <a:ext cx="6520" cy="1214"/>
              <a:chOff x="8790" y="7210"/>
              <a:chExt cx="6520" cy="1214"/>
            </a:xfrm>
          </p:grpSpPr>
          <p:sp>
            <p:nvSpPr>
              <p:cNvPr id="20" name="五边形 19"/>
              <p:cNvSpPr/>
              <p:nvPr/>
            </p:nvSpPr>
            <p:spPr>
              <a:xfrm>
                <a:off x="8790" y="7210"/>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19" y="7454"/>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二、朗读技巧</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to="" calcmode="lin" valueType="num">
                                      <p:cBhvr>
                                        <p:cTn id="7" dur="1" fill="hold"/>
                                        <p:tgtEl>
                                          <p:spTgt spid="13"/>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5315" y="374015"/>
            <a:ext cx="10846435" cy="5912485"/>
            <a:chOff x="969" y="589"/>
            <a:chExt cx="17081" cy="9311"/>
          </a:xfrm>
        </p:grpSpPr>
        <p:pic>
          <p:nvPicPr>
            <p:cNvPr id="9" name="图片 8"/>
            <p:cNvPicPr>
              <a:picLocks noChangeAspect="1"/>
            </p:cNvPicPr>
            <p:nvPr/>
          </p:nvPicPr>
          <p:blipFill rotWithShape="1">
            <a:blip r:embed="rId2" cstate="email">
              <a:extLst>
                <a:ext uri="{28A0092B-C50C-407E-A947-70E740481C1C}">
                  <a14:useLocalDpi xmlns:a14="http://schemas.microsoft.com/office/drawing/2010/main" val="0"/>
                </a:ext>
              </a:extLst>
            </a:blip>
            <a:srcRect l="39523" t="22571" r="24106" b="28666"/>
            <a:stretch>
              <a:fillRect/>
            </a:stretch>
          </p:blipFill>
          <p:spPr>
            <a:xfrm>
              <a:off x="10526" y="1537"/>
              <a:ext cx="7525" cy="8176"/>
            </a:xfrm>
            <a:prstGeom prst="rect">
              <a:avLst/>
            </a:prstGeom>
          </p:spPr>
        </p:pic>
        <p:sp>
          <p:nvSpPr>
            <p:cNvPr id="4" name="矩形: 圆角 3"/>
            <p:cNvSpPr/>
            <p:nvPr/>
          </p:nvSpPr>
          <p:spPr>
            <a:xfrm>
              <a:off x="969" y="3158"/>
              <a:ext cx="9557" cy="6743"/>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55" y="3949"/>
              <a:ext cx="8785" cy="537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朗读，是将书面语言转换为口头语言的一种言语活动，是清晰响亮地把文章念出来，是一种经过艺术加工的说话，也是人们表情达意的一种方式。</a:t>
              </a:r>
            </a:p>
            <a:p>
              <a:pPr marL="285750" indent="-285750" fontAlgn="auto">
                <a:lnSpc>
                  <a:spcPct val="150000"/>
                </a:lnSpc>
                <a:buFont typeface="Arial" panose="020B0604020202020204" pitchFamily="34" charset="0"/>
                <a:buChar char="•"/>
              </a:pPr>
              <a:r>
                <a:rPr lang="zh-CN" altLang="en-US">
                  <a:solidFill>
                    <a:schemeClr val="tx1"/>
                  </a:solidFill>
                </a:rPr>
                <a:t>朗读是由读到说的重要桥梁。通过朗读训练，可以逐步储存大量词汇，提高自身的文学修养，锻炼口语表达中的思维能力，也有助于提高语言表现力和鉴赏能力。因此，朗读对人们口语表达能力的形成和提高起着潜移默化的作用。</a:t>
              </a:r>
            </a:p>
          </p:txBody>
        </p:sp>
        <p:grpSp>
          <p:nvGrpSpPr>
            <p:cNvPr id="12" name="组合 11"/>
            <p:cNvGrpSpPr/>
            <p:nvPr/>
          </p:nvGrpSpPr>
          <p:grpSpPr>
            <a:xfrm>
              <a:off x="1133" y="589"/>
              <a:ext cx="7495" cy="1932"/>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2.1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朗读技巧训练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一、朗读的作用</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67335" y="374015"/>
            <a:ext cx="11680825" cy="6403975"/>
            <a:chOff x="421" y="589"/>
            <a:chExt cx="18395" cy="10085"/>
          </a:xfrm>
        </p:grpSpPr>
        <p:grpSp>
          <p:nvGrpSpPr>
            <p:cNvPr id="3" name="组合 2"/>
            <p:cNvGrpSpPr/>
            <p:nvPr/>
          </p:nvGrpSpPr>
          <p:grpSpPr>
            <a:xfrm>
              <a:off x="7259" y="3635"/>
              <a:ext cx="4811" cy="6123"/>
              <a:chOff x="7227" y="2755"/>
              <a:chExt cx="4811" cy="6123"/>
            </a:xfrm>
          </p:grpSpPr>
          <p:pic>
            <p:nvPicPr>
              <p:cNvPr id="2" name="图片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952" y="2755"/>
                <a:ext cx="1861" cy="2222"/>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952" y="6771"/>
                <a:ext cx="2086" cy="2079"/>
              </a:xfrm>
              <a:prstGeom prst="rect">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227" y="6854"/>
                <a:ext cx="2169" cy="2024"/>
              </a:xfrm>
              <a:prstGeom prst="rect">
                <a:avLst/>
              </a:prstGeom>
            </p:spPr>
          </p:pic>
          <p:pic>
            <p:nvPicPr>
              <p:cNvPr id="30" name="图片 2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227" y="2755"/>
                <a:ext cx="2336" cy="2190"/>
              </a:xfrm>
              <a:prstGeom prst="rect">
                <a:avLst/>
              </a:prstGeom>
            </p:spPr>
          </p:pic>
        </p:grpSp>
        <p:sp>
          <p:nvSpPr>
            <p:cNvPr id="7" name="文本框 6"/>
            <p:cNvSpPr txBox="1"/>
            <p:nvPr/>
          </p:nvSpPr>
          <p:spPr>
            <a:xfrm>
              <a:off x="12071" y="2521"/>
              <a:ext cx="6571" cy="3197"/>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重音</a:t>
              </a:r>
            </a:p>
            <a:p>
              <a:pPr marL="285750" indent="-285750" fontAlgn="auto">
                <a:lnSpc>
                  <a:spcPct val="100000"/>
                </a:lnSpc>
                <a:buFont typeface="Arial" panose="020B0604020202020204" pitchFamily="34" charset="0"/>
                <a:buChar char="•"/>
              </a:pPr>
              <a:r>
                <a:rPr lang="zh-CN" altLang="en-US">
                  <a:solidFill>
                    <a:schemeClr val="tx1"/>
                  </a:solidFill>
                </a:rPr>
                <a:t>重音的含义及表示符号：重音是指那些在表情达意上起重要作用、在朗读时要加以特别强调的字、词或短语。表示重音是在词语下面加着重号 “</a:t>
              </a:r>
              <a:r>
                <a:rPr lang="zh-CN" altLang="en-US" b="1">
                  <a:solidFill>
                    <a:schemeClr val="tx1"/>
                  </a:solidFill>
                </a:rPr>
                <a:t>·</a:t>
              </a:r>
              <a:r>
                <a:rPr lang="zh-CN" altLang="en-US">
                  <a:solidFill>
                    <a:schemeClr val="tx1"/>
                  </a:solidFill>
                </a:rPr>
                <a:t>”。</a:t>
              </a:r>
            </a:p>
            <a:p>
              <a:pPr marL="285750" indent="-285750" fontAlgn="auto">
                <a:lnSpc>
                  <a:spcPct val="100000"/>
                </a:lnSpc>
                <a:buFont typeface="Arial" panose="020B0604020202020204" pitchFamily="34" charset="0"/>
                <a:buChar char="•"/>
              </a:pPr>
              <a:r>
                <a:rPr lang="zh-CN" altLang="en-US">
                  <a:solidFill>
                    <a:schemeClr val="tx1"/>
                  </a:solidFill>
                </a:rPr>
                <a:t>重音的种类：语法重音、强调重音、感情重音</a:t>
              </a:r>
            </a:p>
          </p:txBody>
        </p:sp>
        <p:sp>
          <p:nvSpPr>
            <p:cNvPr id="8" name="文本框 7"/>
            <p:cNvSpPr txBox="1"/>
            <p:nvPr/>
          </p:nvSpPr>
          <p:spPr>
            <a:xfrm>
              <a:off x="12344" y="7148"/>
              <a:ext cx="6472" cy="3197"/>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语速</a:t>
              </a:r>
            </a:p>
            <a:p>
              <a:pPr marL="285750" indent="-285750" fontAlgn="auto">
                <a:lnSpc>
                  <a:spcPct val="100000"/>
                </a:lnSpc>
                <a:buFont typeface="Arial" panose="020B0604020202020204" pitchFamily="34" charset="0"/>
                <a:buChar char="•"/>
              </a:pPr>
              <a:r>
                <a:rPr lang="zh-CN" altLang="en-US">
                  <a:solidFill>
                    <a:schemeClr val="tx1"/>
                  </a:solidFill>
                </a:rPr>
                <a:t>什么是语速：语速是指朗读时在一定的时间里，容纳一定数量的词语。</a:t>
              </a:r>
            </a:p>
            <a:p>
              <a:pPr marL="285750" indent="-285750" fontAlgn="auto">
                <a:lnSpc>
                  <a:spcPct val="100000"/>
                </a:lnSpc>
                <a:buFont typeface="Arial" panose="020B0604020202020204" pitchFamily="34" charset="0"/>
                <a:buChar char="•"/>
              </a:pPr>
              <a:r>
                <a:rPr lang="zh-CN" altLang="en-US">
                  <a:solidFill>
                    <a:schemeClr val="tx1"/>
                  </a:solidFill>
                </a:rPr>
                <a:t>决定语速不同的各种因素：不同的场面、不同的心情、不同的谈话方式、不同的叙述方式、不同的人物性格</a:t>
              </a:r>
            </a:p>
          </p:txBody>
        </p:sp>
        <p:sp>
          <p:nvSpPr>
            <p:cNvPr id="9" name="文本框 8"/>
            <p:cNvSpPr txBox="1"/>
            <p:nvPr/>
          </p:nvSpPr>
          <p:spPr>
            <a:xfrm>
              <a:off x="421" y="2521"/>
              <a:ext cx="7014" cy="4506"/>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停顿</a:t>
              </a:r>
            </a:p>
            <a:p>
              <a:pPr marL="285750" indent="-285750" fontAlgn="auto">
                <a:lnSpc>
                  <a:spcPct val="100000"/>
                </a:lnSpc>
                <a:buFont typeface="Arial" panose="020B0604020202020204" pitchFamily="34" charset="0"/>
                <a:buChar char="•"/>
              </a:pPr>
              <a:r>
                <a:rPr lang="zh-CN" altLang="en-US">
                  <a:solidFill>
                    <a:schemeClr val="tx1"/>
                  </a:solidFill>
                </a:rPr>
                <a:t>停顿的含义及表示符号：停顿是指朗读过程中声音的断和连；用“</a:t>
              </a:r>
              <a:r>
                <a:rPr lang="en-US" altLang="zh-CN">
                  <a:solidFill>
                    <a:schemeClr val="tx1"/>
                  </a:solidFill>
                </a:rPr>
                <a:t>/</a:t>
              </a:r>
              <a:r>
                <a:rPr lang="zh-CN" altLang="en-US">
                  <a:solidFill>
                    <a:schemeClr val="tx1"/>
                  </a:solidFill>
                </a:rPr>
                <a:t>”表示短暂停顿和 “</a:t>
              </a:r>
              <a:r>
                <a:rPr lang="en-US" altLang="zh-CN">
                  <a:solidFill>
                    <a:schemeClr val="tx1"/>
                  </a:solidFill>
                </a:rPr>
                <a:t>//</a:t>
              </a:r>
              <a:r>
                <a:rPr lang="zh-CN" altLang="en-US">
                  <a:solidFill>
                    <a:schemeClr val="tx1"/>
                  </a:solidFill>
                </a:rPr>
                <a:t>”表示较长停顿</a:t>
              </a:r>
            </a:p>
            <a:p>
              <a:pPr marL="285750" indent="-285750" fontAlgn="auto">
                <a:lnSpc>
                  <a:spcPct val="100000"/>
                </a:lnSpc>
                <a:buFont typeface="Arial" panose="020B0604020202020204" pitchFamily="34" charset="0"/>
                <a:buChar char="•"/>
              </a:pPr>
              <a:r>
                <a:rPr lang="zh-CN" altLang="en-US">
                  <a:solidFill>
                    <a:schemeClr val="tx1"/>
                  </a:solidFill>
                </a:rPr>
                <a:t>停顿与标点符号的关系：一致关系、不一致关系。</a:t>
              </a:r>
            </a:p>
            <a:p>
              <a:pPr marL="285750" indent="-285750" fontAlgn="auto">
                <a:lnSpc>
                  <a:spcPct val="100000"/>
                </a:lnSpc>
                <a:buFont typeface="Arial" panose="020B0604020202020204" pitchFamily="34" charset="0"/>
                <a:buChar char="•"/>
              </a:pPr>
              <a:r>
                <a:rPr lang="zh-CN" altLang="en-US">
                  <a:solidFill>
                    <a:schemeClr val="tx1"/>
                  </a:solidFill>
                </a:rPr>
                <a:t>各种不同性质的停顿：顺应语法的停顿、显示层次的停顿、体现呼应的停顿、指向强调的停顿、表达音节的停顿、区别语意的停顿</a:t>
              </a:r>
            </a:p>
          </p:txBody>
        </p:sp>
        <p:sp>
          <p:nvSpPr>
            <p:cNvPr id="10" name="文本框 9"/>
            <p:cNvSpPr txBox="1"/>
            <p:nvPr/>
          </p:nvSpPr>
          <p:spPr>
            <a:xfrm>
              <a:off x="629" y="7478"/>
              <a:ext cx="6630" cy="3197"/>
            </a:xfrm>
            <a:prstGeom prst="rect">
              <a:avLst/>
            </a:prstGeom>
            <a:noFill/>
          </p:spPr>
          <p:txBody>
            <a:bodyPr wrap="square" rtlCol="0">
              <a:spAutoFit/>
            </a:bodyPr>
            <a:lstStyle/>
            <a:p>
              <a:pPr marL="285750" indent="-285750" fontAlgn="auto">
                <a:lnSpc>
                  <a:spcPct val="100000"/>
                </a:lnSpc>
                <a:buFont typeface="Wingdings" panose="05000000000000000000" charset="0"/>
                <a:buChar char="Ø"/>
              </a:pPr>
              <a:r>
                <a:rPr lang="zh-CN" altLang="en-US">
                  <a:solidFill>
                    <a:schemeClr val="tx1"/>
                  </a:solidFill>
                </a:rPr>
                <a:t>语调</a:t>
              </a:r>
            </a:p>
            <a:p>
              <a:pPr marL="285750" indent="-285750" fontAlgn="auto">
                <a:lnSpc>
                  <a:spcPct val="100000"/>
                </a:lnSpc>
                <a:buFont typeface="Arial" panose="020B0604020202020204" pitchFamily="34" charset="0"/>
                <a:buChar char="•"/>
              </a:pPr>
              <a:r>
                <a:rPr lang="zh-CN" altLang="en-US">
                  <a:solidFill>
                    <a:schemeClr val="tx1"/>
                  </a:solidFill>
                </a:rPr>
                <a:t>什么是语调：语调指句子里声音高低升降的变化，其中以结尾的升降变化最为重要，一般是和句子的语气紧密结合的。</a:t>
              </a:r>
            </a:p>
            <a:p>
              <a:pPr marL="285750" indent="-285750" fontAlgn="auto">
                <a:lnSpc>
                  <a:spcPct val="100000"/>
                </a:lnSpc>
                <a:buFont typeface="Arial" panose="020B0604020202020204" pitchFamily="34" charset="0"/>
                <a:buChar char="•"/>
              </a:pPr>
              <a:r>
                <a:rPr lang="zh-CN" altLang="en-US">
                  <a:solidFill>
                    <a:schemeClr val="tx1"/>
                  </a:solidFill>
                </a:rPr>
                <a:t>语调的种类：高升调、降抑调、平直调、曲折调</a:t>
              </a:r>
            </a:p>
          </p:txBody>
        </p:sp>
        <p:grpSp>
          <p:nvGrpSpPr>
            <p:cNvPr id="5" name="组合 4"/>
            <p:cNvGrpSpPr/>
            <p:nvPr/>
          </p:nvGrpSpPr>
          <p:grpSpPr>
            <a:xfrm>
              <a:off x="1133" y="589"/>
              <a:ext cx="7495" cy="1932"/>
              <a:chOff x="1133" y="589"/>
              <a:chExt cx="7495" cy="1932"/>
            </a:xfrm>
          </p:grpSpPr>
          <p:pic>
            <p:nvPicPr>
              <p:cNvPr id="15" name="图片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6" name="文本框 15"/>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2.1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朗读技巧训练</a:t>
                </a:r>
              </a:p>
            </p:txBody>
          </p:sp>
          <p:sp>
            <p:nvSpPr>
              <p:cNvPr id="17" name="文本框 16"/>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二、朗读技巧</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to="" calcmode="lin" valueType="num">
                                      <p:cBhvr>
                                        <p:cTn id="7" dur="1" fill="hold"/>
                                        <p:tgtEl>
                                          <p:spTgt spid="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632" y="2406"/>
              <a:ext cx="8745" cy="996"/>
            </a:xfrm>
            <a:prstGeom prst="rect">
              <a:avLst/>
            </a:prstGeom>
            <a:noFill/>
          </p:spPr>
          <p:txBody>
            <a:bodyPr wrap="square" rtlCol="0">
              <a:spAutoFit/>
            </a:bodyPr>
            <a:lstStyle/>
            <a:p>
              <a:pPr algn="dist">
                <a:lnSpc>
                  <a:spcPct val="110000"/>
                </a:lnSpc>
              </a:pPr>
              <a:r>
                <a:rPr lang="zh-CN" altLang="en-US" sz="3200" b="1">
                  <a:solidFill>
                    <a:schemeClr val="accent2"/>
                  </a:solidFill>
                  <a:sym typeface="+mn-ea"/>
                </a:rPr>
                <a:t>第二节 不同文体的朗读训练</a:t>
              </a:r>
              <a:endParaRPr lang="zh-CN" altLang="en-US" sz="3200" b="1">
                <a:solidFill>
                  <a:schemeClr val="accent2"/>
                </a:solidFill>
              </a:endParaRPr>
            </a:p>
          </p:txBody>
        </p:sp>
      </p:grpSp>
      <p:grpSp>
        <p:nvGrpSpPr>
          <p:cNvPr id="12" name="组合 11"/>
          <p:cNvGrpSpPr/>
          <p:nvPr/>
        </p:nvGrpSpPr>
        <p:grpSpPr>
          <a:xfrm>
            <a:off x="5581650" y="2515870"/>
            <a:ext cx="4810760" cy="3449320"/>
            <a:chOff x="8790" y="3962"/>
            <a:chExt cx="7576" cy="5432"/>
          </a:xfrm>
        </p:grpSpPr>
        <p:grpSp>
          <p:nvGrpSpPr>
            <p:cNvPr id="11" name="组合 10"/>
            <p:cNvGrpSpPr/>
            <p:nvPr/>
          </p:nvGrpSpPr>
          <p:grpSpPr>
            <a:xfrm>
              <a:off x="8790" y="3962"/>
              <a:ext cx="7577"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6113"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一、朗读诗歌应注意的方面</a:t>
                </a:r>
              </a:p>
            </p:txBody>
          </p:sp>
        </p:grpSp>
        <p:sp>
          <p:nvSpPr>
            <p:cNvPr id="20" name="五边形 19"/>
            <p:cNvSpPr/>
            <p:nvPr/>
          </p:nvSpPr>
          <p:spPr>
            <a:xfrm>
              <a:off x="8790" y="6071"/>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19" y="6315"/>
              <a:ext cx="6113"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二、朗读散文应注意的方面</a:t>
              </a: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三、朗读说明文应注意的方面</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9455" y="374015"/>
            <a:ext cx="10711815" cy="5948680"/>
            <a:chOff x="1133" y="589"/>
            <a:chExt cx="16869" cy="9368"/>
          </a:xfrm>
        </p:grpSpPr>
        <p:grpSp>
          <p:nvGrpSpPr>
            <p:cNvPr id="2" name="组合 1"/>
            <p:cNvGrpSpPr/>
            <p:nvPr/>
          </p:nvGrpSpPr>
          <p:grpSpPr>
            <a:xfrm>
              <a:off x="2608" y="4159"/>
              <a:ext cx="14238" cy="2745"/>
              <a:chOff x="2546" y="3454"/>
              <a:chExt cx="14238" cy="2745"/>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491249">
                <a:off x="5647" y="4064"/>
                <a:ext cx="2016" cy="1337"/>
              </a:xfrm>
              <a:prstGeom prst="rect">
                <a:avLst/>
              </a:prstGeom>
            </p:spPr>
          </p:pic>
          <p:sp>
            <p:nvSpPr>
              <p:cNvPr id="6" name="椭圆 5"/>
              <p:cNvSpPr/>
              <p:nvPr/>
            </p:nvSpPr>
            <p:spPr>
              <a:xfrm>
                <a:off x="2546" y="3454"/>
                <a:ext cx="2606" cy="2561"/>
              </a:xfrm>
              <a:prstGeom prst="ellipse">
                <a:avLst/>
              </a:prstGeom>
              <a:noFill/>
              <a:ln w="38100" cap="rnd">
                <a:solidFill>
                  <a:srgbClr val="BF3B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nvSpPr>
            <p:spPr>
              <a:xfrm>
                <a:off x="2641" y="3558"/>
                <a:ext cx="2312" cy="2273"/>
              </a:xfrm>
              <a:prstGeom prst="ellipse">
                <a:avLst/>
              </a:prstGeom>
              <a:blipFill dpi="0" rotWithShape="1">
                <a:blip r:embed="rId3" cstate="emai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8348" y="3638"/>
                <a:ext cx="2606" cy="2561"/>
              </a:xfrm>
              <a:prstGeom prst="ellipse">
                <a:avLst/>
              </a:prstGeom>
              <a:noFill/>
              <a:ln w="38100" cap="rnd">
                <a:solidFill>
                  <a:srgbClr val="BF3B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8495" y="3782"/>
                <a:ext cx="2312" cy="2273"/>
              </a:xfrm>
              <a:prstGeom prst="ellipse">
                <a:avLst/>
              </a:prstGeom>
              <a:blipFill dpi="0" rotWithShape="1">
                <a:blip r:embed="rId4" cstate="emai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491249">
                <a:off x="11416" y="4064"/>
                <a:ext cx="2016" cy="1337"/>
              </a:xfrm>
              <a:prstGeom prst="rect">
                <a:avLst/>
              </a:prstGeom>
            </p:spPr>
          </p:pic>
          <p:sp>
            <p:nvSpPr>
              <p:cNvPr id="11" name="椭圆 10"/>
              <p:cNvSpPr/>
              <p:nvPr/>
            </p:nvSpPr>
            <p:spPr>
              <a:xfrm>
                <a:off x="14178" y="3454"/>
                <a:ext cx="2606" cy="2561"/>
              </a:xfrm>
              <a:prstGeom prst="ellipse">
                <a:avLst/>
              </a:prstGeom>
              <a:noFill/>
              <a:ln w="38100" cap="rnd">
                <a:solidFill>
                  <a:srgbClr val="BF3B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椭圆 11"/>
              <p:cNvSpPr/>
              <p:nvPr/>
            </p:nvSpPr>
            <p:spPr>
              <a:xfrm>
                <a:off x="14325" y="3558"/>
                <a:ext cx="2312" cy="2273"/>
              </a:xfrm>
              <a:prstGeom prst="ellipse">
                <a:avLst/>
              </a:prstGeom>
              <a:blipFill dpi="0" rotWithShape="1">
                <a:blip r:embed="rId5" cstate="emai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 name="文本框 2"/>
            <p:cNvSpPr txBox="1"/>
            <p:nvPr/>
          </p:nvSpPr>
          <p:spPr>
            <a:xfrm>
              <a:off x="2119" y="7309"/>
              <a:ext cx="3480" cy="1452"/>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要充分表现诗歌充沛的感情</a:t>
              </a:r>
            </a:p>
          </p:txBody>
        </p:sp>
        <p:sp>
          <p:nvSpPr>
            <p:cNvPr id="13" name="文本框 12"/>
            <p:cNvSpPr txBox="1"/>
            <p:nvPr/>
          </p:nvSpPr>
          <p:spPr>
            <a:xfrm>
              <a:off x="8370" y="7197"/>
              <a:ext cx="3617" cy="1452"/>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要全面展现诗歌的意境之美</a:t>
              </a:r>
            </a:p>
          </p:txBody>
        </p:sp>
        <p:sp>
          <p:nvSpPr>
            <p:cNvPr id="14" name="文本框 13"/>
            <p:cNvSpPr txBox="1"/>
            <p:nvPr/>
          </p:nvSpPr>
          <p:spPr>
            <a:xfrm>
              <a:off x="13776" y="7197"/>
              <a:ext cx="4226" cy="276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要重视表现诗歌的音韵之美</a:t>
              </a:r>
            </a:p>
            <a:p>
              <a:pPr marL="285750" indent="-285750" fontAlgn="auto">
                <a:lnSpc>
                  <a:spcPct val="150000"/>
                </a:lnSpc>
                <a:buFont typeface="Arial" panose="020B0604020202020204" pitchFamily="34" charset="0"/>
                <a:buChar char="•"/>
              </a:pPr>
              <a:r>
                <a:rPr lang="zh-CN" altLang="en-US">
                  <a:solidFill>
                    <a:schemeClr val="tx1"/>
                  </a:solidFill>
                </a:rPr>
                <a:t>第一，念好韵脚</a:t>
              </a:r>
            </a:p>
            <a:p>
              <a:pPr marL="285750" indent="-285750" fontAlgn="auto">
                <a:lnSpc>
                  <a:spcPct val="150000"/>
                </a:lnSpc>
                <a:buFont typeface="Arial" panose="020B0604020202020204" pitchFamily="34" charset="0"/>
                <a:buChar char="•"/>
              </a:pPr>
              <a:r>
                <a:rPr lang="zh-CN" altLang="en-US">
                  <a:solidFill>
                    <a:schemeClr val="tx1"/>
                  </a:solidFill>
                </a:rPr>
                <a:t>第二，掌握节奏</a:t>
              </a:r>
            </a:p>
          </p:txBody>
        </p:sp>
        <p:grpSp>
          <p:nvGrpSpPr>
            <p:cNvPr id="15" name="组合 14"/>
            <p:cNvGrpSpPr/>
            <p:nvPr/>
          </p:nvGrpSpPr>
          <p:grpSpPr>
            <a:xfrm>
              <a:off x="1133" y="589"/>
              <a:ext cx="8518" cy="1932"/>
              <a:chOff x="1133" y="589"/>
              <a:chExt cx="8518" cy="1932"/>
            </a:xfrm>
          </p:grpSpPr>
          <p:pic>
            <p:nvPicPr>
              <p:cNvPr id="16" name="图片 1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7" name="文本框 16"/>
              <p:cNvSpPr txBox="1"/>
              <p:nvPr/>
            </p:nvSpPr>
            <p:spPr>
              <a:xfrm>
                <a:off x="2456" y="701"/>
                <a:ext cx="7195"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2.2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不同文体的朗读训练</a:t>
                </a:r>
              </a:p>
            </p:txBody>
          </p:sp>
          <p:sp>
            <p:nvSpPr>
              <p:cNvPr id="18" name="文本框 17"/>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一、朗读诗歌应注意的方面</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719455" y="374015"/>
            <a:ext cx="10334625" cy="6325870"/>
            <a:chOff x="1133" y="589"/>
            <a:chExt cx="16275" cy="9962"/>
          </a:xfrm>
        </p:grpSpPr>
        <p:grpSp>
          <p:nvGrpSpPr>
            <p:cNvPr id="10" name="组合 9"/>
            <p:cNvGrpSpPr/>
            <p:nvPr/>
          </p:nvGrpSpPr>
          <p:grpSpPr>
            <a:xfrm>
              <a:off x="5958" y="3146"/>
              <a:ext cx="7284" cy="6158"/>
              <a:chOff x="4180593" y="993236"/>
              <a:chExt cx="4158344" cy="3976760"/>
            </a:xfrm>
          </p:grpSpPr>
          <p:pic>
            <p:nvPicPr>
              <p:cNvPr id="11" name="图片 10"/>
              <p:cNvPicPr>
                <a:picLocks noChangeAspect="1"/>
              </p:cNvPicPr>
              <p:nvPr/>
            </p:nvPicPr>
            <p:blipFill rotWithShape="1">
              <a:blip r:embed="rId2" cstate="email">
                <a:extLst>
                  <a:ext uri="{28A0092B-C50C-407E-A947-70E740481C1C}">
                    <a14:useLocalDpi xmlns:a14="http://schemas.microsoft.com/office/drawing/2010/main" val="0"/>
                  </a:ext>
                </a:extLst>
              </a:blip>
              <a:srcRect l="55953" t="6090" b="51786"/>
              <a:stretch>
                <a:fillRect/>
              </a:stretch>
            </p:blipFill>
            <p:spPr>
              <a:xfrm>
                <a:off x="4180593" y="993236"/>
                <a:ext cx="4158344" cy="3976760"/>
              </a:xfrm>
              <a:prstGeom prst="rect">
                <a:avLst/>
              </a:prstGeom>
            </p:spPr>
          </p:pic>
          <p:pic>
            <p:nvPicPr>
              <p:cNvPr id="12" name="图形 8" descr="打开的书"/>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91592" y="3008983"/>
                <a:ext cx="637740" cy="637740"/>
              </a:xfrm>
              <a:prstGeom prst="rect">
                <a:avLst/>
              </a:prstGeom>
            </p:spPr>
          </p:pic>
          <p:pic>
            <p:nvPicPr>
              <p:cNvPr id="13" name="图形 10" descr="烧杯"/>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42378" y="3646723"/>
                <a:ext cx="822427" cy="822427"/>
              </a:xfrm>
              <a:prstGeom prst="rect">
                <a:avLst/>
              </a:prstGeom>
            </p:spPr>
          </p:pic>
          <p:pic>
            <p:nvPicPr>
              <p:cNvPr id="14" name="图形 15" descr="背包"/>
              <p:cNvPicPr>
                <a:picLocks noChangeAspect="1"/>
              </p:cNvPicPr>
              <p:nvPr/>
            </p:nvPicPr>
            <p:blipFill>
              <a:blip r:embed="rId7" cstate="email">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06659" y="3049555"/>
                <a:ext cx="686018" cy="686018"/>
              </a:xfrm>
              <a:prstGeom prst="rect">
                <a:avLst/>
              </a:prstGeom>
            </p:spPr>
          </p:pic>
          <p:pic>
            <p:nvPicPr>
              <p:cNvPr id="15" name="图形 17" descr="书籍"/>
              <p:cNvPicPr>
                <a:picLocks noChangeAspect="1"/>
              </p:cNvPicPr>
              <p:nvPr/>
            </p:nvPicPr>
            <p:blipFill>
              <a:blip r:embed="rId9" cstate="email">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2832" y="1711953"/>
                <a:ext cx="776836" cy="776836"/>
              </a:xfrm>
              <a:prstGeom prst="rect">
                <a:avLst/>
              </a:prstGeom>
            </p:spPr>
          </p:pic>
          <p:pic>
            <p:nvPicPr>
              <p:cNvPr id="16" name="图形 45" descr="书架上的书籍"/>
              <p:cNvPicPr>
                <a:picLocks noChangeAspect="1"/>
              </p:cNvPicPr>
              <p:nvPr/>
            </p:nvPicPr>
            <p:blipFill>
              <a:blip r:embed="rId11" cstate="email">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31518" y="1711953"/>
                <a:ext cx="743379" cy="743379"/>
              </a:xfrm>
              <a:prstGeom prst="rect">
                <a:avLst/>
              </a:prstGeom>
            </p:spPr>
          </p:pic>
        </p:grpSp>
        <p:sp>
          <p:nvSpPr>
            <p:cNvPr id="31" name="文本框 30"/>
            <p:cNvSpPr txBox="1"/>
            <p:nvPr/>
          </p:nvSpPr>
          <p:spPr>
            <a:xfrm>
              <a:off x="3559" y="3230"/>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要把握文章“线索”</a:t>
              </a:r>
            </a:p>
          </p:txBody>
        </p:sp>
        <p:sp>
          <p:nvSpPr>
            <p:cNvPr id="2" name="文本框 1"/>
            <p:cNvSpPr txBox="1"/>
            <p:nvPr/>
          </p:nvSpPr>
          <p:spPr>
            <a:xfrm>
              <a:off x="2017" y="6789"/>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要抓住散文的“文眼”</a:t>
              </a:r>
            </a:p>
          </p:txBody>
        </p:sp>
        <p:sp>
          <p:nvSpPr>
            <p:cNvPr id="3" name="文本框 2"/>
            <p:cNvSpPr txBox="1"/>
            <p:nvPr/>
          </p:nvSpPr>
          <p:spPr>
            <a:xfrm>
              <a:off x="7988" y="9099"/>
              <a:ext cx="4205" cy="1452"/>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要借助想象领会作品的内涵</a:t>
              </a:r>
            </a:p>
          </p:txBody>
        </p:sp>
        <p:sp>
          <p:nvSpPr>
            <p:cNvPr id="4" name="文本框 3"/>
            <p:cNvSpPr txBox="1"/>
            <p:nvPr/>
          </p:nvSpPr>
          <p:spPr>
            <a:xfrm>
              <a:off x="12596" y="7067"/>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要体会散文的意境</a:t>
              </a:r>
            </a:p>
          </p:txBody>
        </p:sp>
        <p:sp>
          <p:nvSpPr>
            <p:cNvPr id="6" name="文本框 5"/>
            <p:cNvSpPr txBox="1"/>
            <p:nvPr/>
          </p:nvSpPr>
          <p:spPr>
            <a:xfrm>
              <a:off x="12596" y="3146"/>
              <a:ext cx="4812" cy="2107"/>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使用适当的朗读技巧（基调；语速；重音；节奏、韵律；语调）</a:t>
              </a:r>
            </a:p>
          </p:txBody>
        </p:sp>
        <p:grpSp>
          <p:nvGrpSpPr>
            <p:cNvPr id="5" name="组合 4"/>
            <p:cNvGrpSpPr/>
            <p:nvPr/>
          </p:nvGrpSpPr>
          <p:grpSpPr>
            <a:xfrm>
              <a:off x="1133" y="589"/>
              <a:ext cx="8518" cy="1932"/>
              <a:chOff x="1133" y="589"/>
              <a:chExt cx="8518" cy="1932"/>
            </a:xfrm>
          </p:grpSpPr>
          <p:pic>
            <p:nvPicPr>
              <p:cNvPr id="18" name="图片 17"/>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9" name="文本框 18"/>
              <p:cNvSpPr txBox="1"/>
              <p:nvPr/>
            </p:nvSpPr>
            <p:spPr>
              <a:xfrm>
                <a:off x="2456" y="701"/>
                <a:ext cx="7195"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2.2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不同文体的朗读训练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二、朗读散文应注意的方面</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80975" y="374015"/>
            <a:ext cx="11882755" cy="6511290"/>
            <a:chOff x="-285" y="589"/>
            <a:chExt cx="18713" cy="10254"/>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285" y="4929"/>
              <a:ext cx="9336" cy="5915"/>
            </a:xfrm>
            <a:prstGeom prst="rect">
              <a:avLst/>
            </a:prstGeom>
          </p:spPr>
        </p:pic>
        <p:sp>
          <p:nvSpPr>
            <p:cNvPr id="2" name="矩形: 圆角 3"/>
            <p:cNvSpPr/>
            <p:nvPr/>
          </p:nvSpPr>
          <p:spPr>
            <a:xfrm>
              <a:off x="8728" y="3460"/>
              <a:ext cx="9700"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257" y="3965"/>
              <a:ext cx="8865"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全面认识和理解所说明事物的本质特征，明白无误、质朴自然地恰当表达出来，总体基调是平实。</a:t>
              </a:r>
            </a:p>
            <a:p>
              <a:pPr marL="285750" indent="-285750" fontAlgn="auto">
                <a:lnSpc>
                  <a:spcPct val="150000"/>
                </a:lnSpc>
                <a:buFont typeface="Wingdings" panose="05000000000000000000" charset="0"/>
                <a:buChar char="Ø"/>
              </a:pPr>
              <a:r>
                <a:rPr lang="zh-CN" altLang="en-US">
                  <a:solidFill>
                    <a:schemeClr val="tx1"/>
                  </a:solidFill>
                </a:rPr>
                <a:t>区别说明的种类，有针对性地确定朗读的基调和具体技巧。</a:t>
              </a:r>
            </a:p>
            <a:p>
              <a:pPr marL="285750" indent="-285750" fontAlgn="auto">
                <a:lnSpc>
                  <a:spcPct val="150000"/>
                </a:lnSpc>
                <a:buFont typeface="Wingdings" panose="05000000000000000000" charset="0"/>
                <a:buChar char="Ø"/>
              </a:pPr>
              <a:r>
                <a:rPr lang="zh-CN" altLang="en-US">
                  <a:solidFill>
                    <a:schemeClr val="tx1"/>
                  </a:solidFill>
                </a:rPr>
                <a:t>从整体和局部梳理和把握文章的逻辑层次，恰当地运用朗读的内部技巧和外部技巧。</a:t>
              </a:r>
            </a:p>
            <a:p>
              <a:pPr marL="285750" indent="-285750" fontAlgn="auto">
                <a:lnSpc>
                  <a:spcPct val="150000"/>
                </a:lnSpc>
                <a:buFont typeface="Wingdings" panose="05000000000000000000" charset="0"/>
                <a:buChar char="Ø"/>
              </a:pPr>
              <a:r>
                <a:rPr lang="zh-CN" altLang="en-US">
                  <a:solidFill>
                    <a:schemeClr val="tx1"/>
                  </a:solidFill>
                </a:rPr>
                <a:t>说明文朗读的基本要求：。</a:t>
              </a:r>
            </a:p>
          </p:txBody>
        </p:sp>
        <p:grpSp>
          <p:nvGrpSpPr>
            <p:cNvPr id="5" name="组合 4"/>
            <p:cNvGrpSpPr/>
            <p:nvPr/>
          </p:nvGrpSpPr>
          <p:grpSpPr>
            <a:xfrm>
              <a:off x="1133" y="589"/>
              <a:ext cx="8518" cy="1932"/>
              <a:chOff x="1133" y="589"/>
              <a:chExt cx="8518" cy="1932"/>
            </a:xfrm>
          </p:grpSpPr>
          <p:pic>
            <p:nvPicPr>
              <p:cNvPr id="4" name="图片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9" name="文本框 18"/>
              <p:cNvSpPr txBox="1"/>
              <p:nvPr/>
            </p:nvSpPr>
            <p:spPr>
              <a:xfrm>
                <a:off x="2456" y="701"/>
                <a:ext cx="7195"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2.2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不同文体的朗读训练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三、朗读说明文应注意的方面</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01295" y="374015"/>
            <a:ext cx="11898630" cy="6490970"/>
            <a:chOff x="-317" y="589"/>
            <a:chExt cx="18738" cy="10222"/>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17" y="4897"/>
              <a:ext cx="9336" cy="5915"/>
            </a:xfrm>
            <a:prstGeom prst="rect">
              <a:avLst/>
            </a:prstGeom>
          </p:spPr>
        </p:pic>
        <p:sp>
          <p:nvSpPr>
            <p:cNvPr id="2" name="矩形: 圆角 3"/>
            <p:cNvSpPr/>
            <p:nvPr/>
          </p:nvSpPr>
          <p:spPr>
            <a:xfrm>
              <a:off x="8721" y="3254"/>
              <a:ext cx="9700" cy="663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019" y="3881"/>
              <a:ext cx="9104" cy="537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说明文朗读的基本要求： </a:t>
              </a:r>
            </a:p>
            <a:p>
              <a:pPr marL="285750" indent="-285750" fontAlgn="auto">
                <a:lnSpc>
                  <a:spcPct val="150000"/>
                </a:lnSpc>
                <a:buFont typeface="Arial" panose="020B0604020202020204" pitchFamily="34" charset="0"/>
                <a:buChar char="•"/>
              </a:pPr>
              <a:r>
                <a:rPr lang="zh-CN" altLang="en-US">
                  <a:solidFill>
                    <a:schemeClr val="tx1"/>
                  </a:solidFill>
                </a:rPr>
                <a:t>用普通话正确清楚朗读，读准字音，不添、漏字，不错字，不破句。</a:t>
              </a:r>
            </a:p>
            <a:p>
              <a:pPr marL="285750" indent="-285750" fontAlgn="auto">
                <a:lnSpc>
                  <a:spcPct val="150000"/>
                </a:lnSpc>
                <a:buFont typeface="Arial" panose="020B0604020202020204" pitchFamily="34" charset="0"/>
                <a:buChar char="•"/>
              </a:pPr>
              <a:r>
                <a:rPr lang="zh-CN" altLang="en-US">
                  <a:solidFill>
                    <a:schemeClr val="tx1"/>
                  </a:solidFill>
                </a:rPr>
                <a:t>态度自然大方，语气顺畅，停顿合理，节奏恰当，语速适当。 </a:t>
              </a:r>
            </a:p>
            <a:p>
              <a:pPr marL="285750" indent="-285750" fontAlgn="auto">
                <a:lnSpc>
                  <a:spcPct val="150000"/>
                </a:lnSpc>
                <a:buFont typeface="Arial" panose="020B0604020202020204" pitchFamily="34" charset="0"/>
                <a:buChar char="•"/>
              </a:pPr>
              <a:r>
                <a:rPr lang="zh-CN" altLang="en-US">
                  <a:solidFill>
                    <a:schemeClr val="tx1"/>
                  </a:solidFill>
                </a:rPr>
                <a:t>能用抑扬顿挫的声调比较准确地表达作者的思想感情。</a:t>
              </a:r>
            </a:p>
            <a:p>
              <a:pPr marL="285750" indent="-285750" fontAlgn="auto">
                <a:lnSpc>
                  <a:spcPct val="150000"/>
                </a:lnSpc>
                <a:buFont typeface="Arial" panose="020B0604020202020204" pitchFamily="34" charset="0"/>
                <a:buChar char="•"/>
              </a:pPr>
              <a:r>
                <a:rPr lang="zh-CN" altLang="en-US">
                  <a:solidFill>
                    <a:schemeClr val="tx1"/>
                  </a:solidFill>
                </a:rPr>
                <a:t>准确运用重音、节奏等技巧，显示文章的层次和事物的特征。</a:t>
              </a:r>
            </a:p>
          </p:txBody>
        </p:sp>
        <p:grpSp>
          <p:nvGrpSpPr>
            <p:cNvPr id="5" name="组合 4"/>
            <p:cNvGrpSpPr/>
            <p:nvPr/>
          </p:nvGrpSpPr>
          <p:grpSpPr>
            <a:xfrm>
              <a:off x="1133" y="589"/>
              <a:ext cx="8518" cy="1932"/>
              <a:chOff x="1133" y="589"/>
              <a:chExt cx="8518" cy="1932"/>
            </a:xfrm>
          </p:grpSpPr>
          <p:pic>
            <p:nvPicPr>
              <p:cNvPr id="4" name="图片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9" name="文本框 18"/>
              <p:cNvSpPr txBox="1"/>
              <p:nvPr/>
            </p:nvSpPr>
            <p:spPr>
              <a:xfrm>
                <a:off x="2456" y="701"/>
                <a:ext cx="7195"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2.2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不同文体的朗读训练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三、朗读说明文应注意的方面</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2"/>
          <p:cNvSpPr txBox="1">
            <a:spLocks noChangeArrowheads="1"/>
          </p:cNvSpPr>
          <p:nvPr>
            <p:custDataLst>
              <p:tags r:id="rId1"/>
            </p:custDataLst>
          </p:nvPr>
        </p:nvSpPr>
        <p:spPr bwMode="auto">
          <a:xfrm>
            <a:off x="1746885" y="872490"/>
            <a:ext cx="814324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sym typeface="+mn-ea"/>
              </a:rPr>
              <a:t>第三章 口才基础训练</a:t>
            </a:r>
            <a:endPar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grpSp>
        <p:nvGrpSpPr>
          <p:cNvPr id="16" name="组合 15"/>
          <p:cNvGrpSpPr/>
          <p:nvPr/>
        </p:nvGrpSpPr>
        <p:grpSpPr>
          <a:xfrm>
            <a:off x="1430655" y="2625725"/>
            <a:ext cx="4131945" cy="937260"/>
            <a:chOff x="1820" y="5017"/>
            <a:chExt cx="5032" cy="1476"/>
          </a:xfrm>
        </p:grpSpPr>
        <p:sp>
          <p:nvSpPr>
            <p:cNvPr id="4" name="横卷形 3"/>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807" y="5296"/>
              <a:ext cx="3406"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倾听训练</a:t>
              </a:r>
            </a:p>
          </p:txBody>
        </p:sp>
      </p:grpSp>
      <p:grpSp>
        <p:nvGrpSpPr>
          <p:cNvPr id="17" name="组合 16"/>
          <p:cNvGrpSpPr/>
          <p:nvPr/>
        </p:nvGrpSpPr>
        <p:grpSpPr>
          <a:xfrm>
            <a:off x="6442710" y="3726180"/>
            <a:ext cx="4359910" cy="937260"/>
            <a:chOff x="1373" y="5017"/>
            <a:chExt cx="6866" cy="1476"/>
          </a:xfrm>
        </p:grpSpPr>
        <p:sp>
          <p:nvSpPr>
            <p:cNvPr id="18" name="横卷形 17"/>
            <p:cNvSpPr/>
            <p:nvPr/>
          </p:nvSpPr>
          <p:spPr>
            <a:xfrm>
              <a:off x="1373" y="5017"/>
              <a:ext cx="6866"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150" y="5296"/>
              <a:ext cx="3760"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记忆训练</a:t>
              </a:r>
            </a:p>
          </p:txBody>
        </p:sp>
      </p:grpSp>
      <p:grpSp>
        <p:nvGrpSpPr>
          <p:cNvPr id="3" name="组合 2"/>
          <p:cNvGrpSpPr/>
          <p:nvPr/>
        </p:nvGrpSpPr>
        <p:grpSpPr>
          <a:xfrm>
            <a:off x="1430655" y="5103495"/>
            <a:ext cx="4131945" cy="937260"/>
            <a:chOff x="1820" y="5017"/>
            <a:chExt cx="5032" cy="1476"/>
          </a:xfrm>
        </p:grpSpPr>
        <p:sp>
          <p:nvSpPr>
            <p:cNvPr id="5" name="横卷形 4"/>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07" y="5296"/>
              <a:ext cx="3406"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思维训练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1" fill="hold"/>
                                        <p:tgtEl>
                                          <p:spTgt spid="54"/>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to="" calcmode="lin" valueType="num">
                                      <p:cBhvr>
                                        <p:cTn id="15" dur="1" fill="hold"/>
                                        <p:tgtEl>
                                          <p:spTgt spid="17"/>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to="" calcmode="lin" valueType="num">
                                      <p:cBhvr>
                                        <p:cTn id="19" dur="1" fill="hold"/>
                                        <p:tgtEl>
                                          <p:spTgt spid="3"/>
                                        </p:tgtEl>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to="" calcmode="lin" valueType="num">
                                      <p:cBhvr>
                                        <p:cTn id="23"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7078" y="2406"/>
              <a:ext cx="5780"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第一节 倾听训练</a:t>
              </a:r>
              <a:endParaRPr lang="zh-CN" altLang="en-US" sz="3200" b="1">
                <a:solidFill>
                  <a:schemeClr val="accent2"/>
                </a:solidFill>
              </a:endParaRPr>
            </a:p>
          </p:txBody>
        </p:sp>
      </p:grpSp>
      <p:grpSp>
        <p:nvGrpSpPr>
          <p:cNvPr id="12" name="组合 11"/>
          <p:cNvGrpSpPr/>
          <p:nvPr/>
        </p:nvGrpSpPr>
        <p:grpSpPr>
          <a:xfrm>
            <a:off x="5581650" y="2515870"/>
            <a:ext cx="4810760" cy="3449320"/>
            <a:chOff x="8790" y="3962"/>
            <a:chExt cx="7576" cy="5432"/>
          </a:xfrm>
        </p:grpSpPr>
        <p:grpSp>
          <p:nvGrpSpPr>
            <p:cNvPr id="11" name="组合 10"/>
            <p:cNvGrpSpPr/>
            <p:nvPr/>
          </p:nvGrpSpPr>
          <p:grpSpPr>
            <a:xfrm>
              <a:off x="8790" y="3962"/>
              <a:ext cx="7577"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6113"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一、倾听的作用</a:t>
                </a:r>
              </a:p>
            </p:txBody>
          </p:sp>
        </p:grpSp>
        <p:sp>
          <p:nvSpPr>
            <p:cNvPr id="20" name="五边形 19"/>
            <p:cNvSpPr/>
            <p:nvPr/>
          </p:nvSpPr>
          <p:spPr>
            <a:xfrm>
              <a:off x="8790" y="6071"/>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19" y="6071"/>
              <a:ext cx="6113" cy="1307"/>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二、与别人谈话时要养成“五心三不”的倾听习惯</a:t>
              </a: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三、倾听的技巧</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7"/>
          <a:stretch>
            <a:fillRect/>
          </a:stretch>
        </p:blipFill>
        <p:spPr>
          <a:xfrm>
            <a:off x="1335405" y="1001395"/>
            <a:ext cx="2451100" cy="2329815"/>
          </a:xfrm>
          <a:prstGeom prst="rect">
            <a:avLst/>
          </a:prstGeom>
        </p:spPr>
      </p:pic>
      <p:sp>
        <p:nvSpPr>
          <p:cNvPr id="40" name="文本框 39"/>
          <p:cNvSpPr txBox="1"/>
          <p:nvPr/>
        </p:nvSpPr>
        <p:spPr>
          <a:xfrm>
            <a:off x="946150" y="2372995"/>
            <a:ext cx="3230245" cy="1446530"/>
          </a:xfrm>
          <a:prstGeom prst="rect">
            <a:avLst/>
          </a:prstGeom>
          <a:noFill/>
        </p:spPr>
        <p:txBody>
          <a:bodyPr vert="horz" wrap="square" rtlCol="0">
            <a:spAutoFit/>
          </a:bodyPr>
          <a:lstStyle/>
          <a:p>
            <a:pPr algn="ctr"/>
            <a:r>
              <a:rPr lang="zh-CN" altLang="en-US" sz="6400" b="1">
                <a:solidFill>
                  <a:schemeClr val="accent2">
                    <a:lumMod val="60000"/>
                    <a:lumOff val="40000"/>
                  </a:schemeClr>
                </a:solidFill>
                <a:latin typeface="微软雅黑" panose="020B0503020204020204" pitchFamily="34" charset="-122"/>
                <a:ea typeface="微软雅黑" panose="020B0503020204020204" pitchFamily="34" charset="-122"/>
              </a:rPr>
              <a:t>目录</a:t>
            </a:r>
            <a:endParaRPr lang="en-US" altLang="zh-CN" sz="6400" b="1">
              <a:solidFill>
                <a:schemeClr val="accent2">
                  <a:lumMod val="60000"/>
                  <a:lumOff val="40000"/>
                </a:schemeClr>
              </a:solidFill>
              <a:latin typeface="微软雅黑" panose="020B0503020204020204" pitchFamily="34" charset="-122"/>
              <a:ea typeface="微软雅黑" panose="020B0503020204020204" pitchFamily="34" charset="-122"/>
            </a:endParaRPr>
          </a:p>
          <a:p>
            <a:pPr algn="ctr"/>
            <a:r>
              <a:rPr lang="en-US" altLang="zh-CN" sz="2400" b="1">
                <a:solidFill>
                  <a:schemeClr val="accent2"/>
                </a:solidFill>
                <a:latin typeface="微软雅黑" panose="020B0503020204020204" pitchFamily="34" charset="-122"/>
                <a:ea typeface="微软雅黑" panose="020B0503020204020204" pitchFamily="34" charset="-122"/>
              </a:rPr>
              <a:t>CONTENTS</a:t>
            </a:r>
            <a:endParaRPr lang="zh-CN" altLang="en-US" sz="2400" b="1">
              <a:solidFill>
                <a:schemeClr val="accent2"/>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834130" y="1172210"/>
            <a:ext cx="3234690" cy="857885"/>
            <a:chOff x="6038" y="1846"/>
            <a:chExt cx="5094" cy="1351"/>
          </a:xfrm>
        </p:grpSpPr>
        <p:sp>
          <p:nvSpPr>
            <p:cNvPr id="41" name="MH_Other_1"/>
            <p:cNvSpPr/>
            <p:nvPr>
              <p:custDataLst>
                <p:tags r:id="rId31"/>
              </p:custDataLst>
            </p:nvPr>
          </p:nvSpPr>
          <p:spPr>
            <a:xfrm rot="21098730">
              <a:off x="6944" y="2101"/>
              <a:ext cx="4188"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14" name="MH_Text_1"/>
            <p:cNvSpPr/>
            <p:nvPr>
              <p:custDataLst>
                <p:tags r:id="rId32"/>
              </p:custDataLst>
            </p:nvPr>
          </p:nvSpPr>
          <p:spPr>
            <a:xfrm rot="21098730">
              <a:off x="7108" y="2208"/>
              <a:ext cx="3859" cy="881"/>
            </a:xfrm>
            <a:prstGeom prst="roundRect">
              <a:avLst>
                <a:gd name="adj" fmla="val 2417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语音训练</a:t>
              </a:r>
            </a:p>
          </p:txBody>
        </p:sp>
        <p:sp>
          <p:nvSpPr>
            <p:cNvPr id="43" name="MH_Other_2"/>
            <p:cNvSpPr/>
            <p:nvPr>
              <p:custDataLst>
                <p:tags r:id="rId33"/>
              </p:custDataLst>
            </p:nvPr>
          </p:nvSpPr>
          <p:spPr>
            <a:xfrm rot="20641342">
              <a:off x="7007" y="1846"/>
              <a:ext cx="1482" cy="881"/>
            </a:xfrm>
            <a:prstGeom prst="roundRect">
              <a:avLst>
                <a:gd name="adj" fmla="val 24179"/>
              </a:avLst>
            </a:prstGeom>
            <a:solidFill>
              <a:schemeClr val="accent1">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44" name="MH_SubTitle_1"/>
            <p:cNvSpPr/>
            <p:nvPr>
              <p:custDataLst>
                <p:tags r:id="rId34"/>
              </p:custDataLst>
            </p:nvPr>
          </p:nvSpPr>
          <p:spPr>
            <a:xfrm rot="20641342">
              <a:off x="7079" y="1930"/>
              <a:ext cx="1338"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90000" lnSpcReduction="10000"/>
            </a:bodyPr>
            <a:lstStyle/>
            <a:p>
              <a:pPr algn="ctr">
                <a:defRPr/>
              </a:pPr>
              <a:r>
                <a:rPr lang="en-US" altLang="zh-CN" sz="3200" b="1">
                  <a:solidFill>
                    <a:schemeClr val="accent1">
                      <a:lumMod val="75000"/>
                    </a:schemeClr>
                  </a:solidFill>
                </a:rPr>
                <a:t>01</a:t>
              </a:r>
            </a:p>
          </p:txBody>
        </p:sp>
        <p:sp>
          <p:nvSpPr>
            <p:cNvPr id="46" name="MH_Other_4"/>
            <p:cNvSpPr/>
            <p:nvPr>
              <p:custDataLst>
                <p:tags r:id="rId35"/>
              </p:custDataLst>
            </p:nvPr>
          </p:nvSpPr>
          <p:spPr>
            <a:xfrm>
              <a:off x="6038" y="2232"/>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grpSp>
        <p:nvGrpSpPr>
          <p:cNvPr id="9" name="组合 8"/>
          <p:cNvGrpSpPr/>
          <p:nvPr/>
        </p:nvGrpSpPr>
        <p:grpSpPr>
          <a:xfrm>
            <a:off x="3870325" y="3088640"/>
            <a:ext cx="3234690" cy="857885"/>
            <a:chOff x="6095" y="4864"/>
            <a:chExt cx="5094" cy="1351"/>
          </a:xfrm>
        </p:grpSpPr>
        <p:sp>
          <p:nvSpPr>
            <p:cNvPr id="57" name="MH_Other_9"/>
            <p:cNvSpPr/>
            <p:nvPr>
              <p:custDataLst>
                <p:tags r:id="rId26"/>
              </p:custDataLst>
            </p:nvPr>
          </p:nvSpPr>
          <p:spPr>
            <a:xfrm rot="21098730">
              <a:off x="7001" y="5119"/>
              <a:ext cx="4188"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16" name="MH_Text_3"/>
            <p:cNvSpPr/>
            <p:nvPr>
              <p:custDataLst>
                <p:tags r:id="rId27"/>
              </p:custDataLst>
            </p:nvPr>
          </p:nvSpPr>
          <p:spPr>
            <a:xfrm rot="21098730">
              <a:off x="7166" y="5227"/>
              <a:ext cx="3859" cy="881"/>
            </a:xfrm>
            <a:prstGeom prst="roundRect">
              <a:avLst>
                <a:gd name="adj" fmla="val 241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口才基础训练</a:t>
              </a:r>
            </a:p>
          </p:txBody>
        </p:sp>
        <p:sp>
          <p:nvSpPr>
            <p:cNvPr id="59" name="MH_Other_10"/>
            <p:cNvSpPr/>
            <p:nvPr>
              <p:custDataLst>
                <p:tags r:id="rId28"/>
              </p:custDataLst>
            </p:nvPr>
          </p:nvSpPr>
          <p:spPr>
            <a:xfrm rot="20641342">
              <a:off x="7064" y="4864"/>
              <a:ext cx="1482" cy="883"/>
            </a:xfrm>
            <a:prstGeom prst="roundRect">
              <a:avLst>
                <a:gd name="adj" fmla="val 24179"/>
              </a:avLst>
            </a:prstGeom>
            <a:solidFill>
              <a:schemeClr val="accent3">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60" name="MH_SubTitle_3"/>
            <p:cNvSpPr/>
            <p:nvPr>
              <p:custDataLst>
                <p:tags r:id="rId29"/>
              </p:custDataLst>
            </p:nvPr>
          </p:nvSpPr>
          <p:spPr>
            <a:xfrm rot="20641342">
              <a:off x="7136" y="4948"/>
              <a:ext cx="1338"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90000" lnSpcReduction="10000"/>
            </a:bodyPr>
            <a:lstStyle/>
            <a:p>
              <a:pPr algn="ctr">
                <a:defRPr/>
              </a:pPr>
              <a:r>
                <a:rPr lang="en-US" altLang="zh-CN" sz="3200" b="1">
                  <a:solidFill>
                    <a:schemeClr val="accent3">
                      <a:lumMod val="75000"/>
                    </a:schemeClr>
                  </a:solidFill>
                </a:rPr>
                <a:t>03</a:t>
              </a:r>
            </a:p>
          </p:txBody>
        </p:sp>
        <p:sp>
          <p:nvSpPr>
            <p:cNvPr id="62" name="MH_Other_12"/>
            <p:cNvSpPr/>
            <p:nvPr>
              <p:custDataLst>
                <p:tags r:id="rId30"/>
              </p:custDataLst>
            </p:nvPr>
          </p:nvSpPr>
          <p:spPr>
            <a:xfrm>
              <a:off x="6095" y="5250"/>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grpSp>
        <p:nvGrpSpPr>
          <p:cNvPr id="10" name="组合 9"/>
          <p:cNvGrpSpPr/>
          <p:nvPr/>
        </p:nvGrpSpPr>
        <p:grpSpPr>
          <a:xfrm>
            <a:off x="3757295" y="4953000"/>
            <a:ext cx="3234690" cy="857885"/>
            <a:chOff x="5917" y="7800"/>
            <a:chExt cx="5094" cy="1351"/>
          </a:xfrm>
        </p:grpSpPr>
        <p:sp>
          <p:nvSpPr>
            <p:cNvPr id="20" name="MH_Other_1"/>
            <p:cNvSpPr/>
            <p:nvPr>
              <p:custDataLst>
                <p:tags r:id="rId21"/>
              </p:custDataLst>
            </p:nvPr>
          </p:nvSpPr>
          <p:spPr>
            <a:xfrm rot="21098730">
              <a:off x="6823" y="8055"/>
              <a:ext cx="4188"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21" name="MH_Text_1"/>
            <p:cNvSpPr/>
            <p:nvPr>
              <p:custDataLst>
                <p:tags r:id="rId22"/>
              </p:custDataLst>
            </p:nvPr>
          </p:nvSpPr>
          <p:spPr>
            <a:xfrm rot="21098730">
              <a:off x="6988" y="8163"/>
              <a:ext cx="3859" cy="881"/>
            </a:xfrm>
            <a:prstGeom prst="roundRect">
              <a:avLst>
                <a:gd name="adj" fmla="val 24179"/>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求职口才训练</a:t>
              </a:r>
            </a:p>
          </p:txBody>
        </p:sp>
        <p:sp>
          <p:nvSpPr>
            <p:cNvPr id="22" name="MH_Other_2"/>
            <p:cNvSpPr/>
            <p:nvPr>
              <p:custDataLst>
                <p:tags r:id="rId23"/>
              </p:custDataLst>
            </p:nvPr>
          </p:nvSpPr>
          <p:spPr>
            <a:xfrm rot="20641342">
              <a:off x="6886" y="7800"/>
              <a:ext cx="1482" cy="881"/>
            </a:xfrm>
            <a:prstGeom prst="roundRect">
              <a:avLst>
                <a:gd name="adj" fmla="val 24179"/>
              </a:avLst>
            </a:prstGeom>
            <a:solidFill>
              <a:schemeClr val="accent1">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24" name="MH_SubTitle_1"/>
            <p:cNvSpPr/>
            <p:nvPr>
              <p:custDataLst>
                <p:tags r:id="rId24"/>
              </p:custDataLst>
            </p:nvPr>
          </p:nvSpPr>
          <p:spPr>
            <a:xfrm rot="20641342">
              <a:off x="6958" y="7884"/>
              <a:ext cx="1338"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90000" lnSpcReduction="10000"/>
            </a:bodyPr>
            <a:lstStyle/>
            <a:p>
              <a:pPr algn="ctr">
                <a:defRPr/>
              </a:pPr>
              <a:r>
                <a:rPr lang="en-US" altLang="zh-CN" sz="3200" b="1">
                  <a:solidFill>
                    <a:schemeClr val="accent1">
                      <a:lumMod val="75000"/>
                    </a:schemeClr>
                  </a:solidFill>
                </a:rPr>
                <a:t>05</a:t>
              </a:r>
            </a:p>
          </p:txBody>
        </p:sp>
        <p:sp>
          <p:nvSpPr>
            <p:cNvPr id="26" name="MH_Other_4"/>
            <p:cNvSpPr/>
            <p:nvPr>
              <p:custDataLst>
                <p:tags r:id="rId25"/>
              </p:custDataLst>
            </p:nvPr>
          </p:nvSpPr>
          <p:spPr>
            <a:xfrm>
              <a:off x="5917" y="8186"/>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grpSp>
        <p:nvGrpSpPr>
          <p:cNvPr id="27" name="组合 26"/>
          <p:cNvGrpSpPr/>
          <p:nvPr/>
        </p:nvGrpSpPr>
        <p:grpSpPr>
          <a:xfrm>
            <a:off x="7806690" y="4603750"/>
            <a:ext cx="3233420" cy="857885"/>
            <a:chOff x="12294" y="7250"/>
            <a:chExt cx="5092" cy="1351"/>
          </a:xfrm>
        </p:grpSpPr>
        <p:sp>
          <p:nvSpPr>
            <p:cNvPr id="29" name="MH_Other_5"/>
            <p:cNvSpPr/>
            <p:nvPr>
              <p:custDataLst>
                <p:tags r:id="rId16"/>
              </p:custDataLst>
            </p:nvPr>
          </p:nvSpPr>
          <p:spPr>
            <a:xfrm rot="21098730">
              <a:off x="13200" y="7505"/>
              <a:ext cx="4186"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30" name="MH_Text_2"/>
            <p:cNvSpPr/>
            <p:nvPr>
              <p:custDataLst>
                <p:tags r:id="rId17"/>
              </p:custDataLst>
            </p:nvPr>
          </p:nvSpPr>
          <p:spPr>
            <a:xfrm rot="21098730">
              <a:off x="13365" y="7613"/>
              <a:ext cx="3857" cy="881"/>
            </a:xfrm>
            <a:prstGeom prst="roundRect">
              <a:avLst>
                <a:gd name="adj" fmla="val 241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民航服务口才训练</a:t>
              </a:r>
            </a:p>
          </p:txBody>
        </p:sp>
        <p:sp>
          <p:nvSpPr>
            <p:cNvPr id="31" name="MH_Other_6"/>
            <p:cNvSpPr/>
            <p:nvPr>
              <p:custDataLst>
                <p:tags r:id="rId18"/>
              </p:custDataLst>
            </p:nvPr>
          </p:nvSpPr>
          <p:spPr>
            <a:xfrm rot="20641342">
              <a:off x="13261" y="7250"/>
              <a:ext cx="1484" cy="881"/>
            </a:xfrm>
            <a:prstGeom prst="roundRect">
              <a:avLst>
                <a:gd name="adj" fmla="val 24179"/>
              </a:avLst>
            </a:prstGeom>
            <a:solidFill>
              <a:schemeClr val="accent2">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32" name="MH_SubTitle_2"/>
            <p:cNvSpPr/>
            <p:nvPr>
              <p:custDataLst>
                <p:tags r:id="rId19"/>
              </p:custDataLst>
            </p:nvPr>
          </p:nvSpPr>
          <p:spPr>
            <a:xfrm rot="20641342">
              <a:off x="13335" y="7334"/>
              <a:ext cx="1336"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90000" lnSpcReduction="10000"/>
            </a:bodyPr>
            <a:lstStyle/>
            <a:p>
              <a:pPr algn="ctr">
                <a:defRPr/>
              </a:pPr>
              <a:r>
                <a:rPr lang="en-US" altLang="zh-CN" sz="3200" b="1">
                  <a:solidFill>
                    <a:schemeClr val="accent2">
                      <a:lumMod val="75000"/>
                    </a:schemeClr>
                  </a:solidFill>
                </a:rPr>
                <a:t>06</a:t>
              </a:r>
            </a:p>
          </p:txBody>
        </p:sp>
        <p:sp>
          <p:nvSpPr>
            <p:cNvPr id="34" name="MH_Other_8"/>
            <p:cNvSpPr/>
            <p:nvPr>
              <p:custDataLst>
                <p:tags r:id="rId20"/>
              </p:custDataLst>
            </p:nvPr>
          </p:nvSpPr>
          <p:spPr>
            <a:xfrm>
              <a:off x="12294" y="7636"/>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grpSp>
        <p:nvGrpSpPr>
          <p:cNvPr id="33" name="组合 32"/>
          <p:cNvGrpSpPr/>
          <p:nvPr/>
        </p:nvGrpSpPr>
        <p:grpSpPr>
          <a:xfrm>
            <a:off x="7765415" y="2910205"/>
            <a:ext cx="3234690" cy="857885"/>
            <a:chOff x="12229" y="4583"/>
            <a:chExt cx="5094" cy="1351"/>
          </a:xfrm>
        </p:grpSpPr>
        <p:sp>
          <p:nvSpPr>
            <p:cNvPr id="64" name="MH_Other_13"/>
            <p:cNvSpPr/>
            <p:nvPr>
              <p:custDataLst>
                <p:tags r:id="rId11"/>
              </p:custDataLst>
            </p:nvPr>
          </p:nvSpPr>
          <p:spPr>
            <a:xfrm rot="21098730">
              <a:off x="13135" y="4838"/>
              <a:ext cx="4188"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65" name="MH_Text_4"/>
            <p:cNvSpPr/>
            <p:nvPr>
              <p:custDataLst>
                <p:tags r:id="rId12"/>
              </p:custDataLst>
            </p:nvPr>
          </p:nvSpPr>
          <p:spPr>
            <a:xfrm rot="21098730">
              <a:off x="13300" y="4946"/>
              <a:ext cx="3859" cy="881"/>
            </a:xfrm>
            <a:prstGeom prst="roundRect">
              <a:avLst>
                <a:gd name="adj" fmla="val 2417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演讲口才训练</a:t>
              </a:r>
            </a:p>
          </p:txBody>
        </p:sp>
        <p:sp>
          <p:nvSpPr>
            <p:cNvPr id="66" name="MH_Other_14"/>
            <p:cNvSpPr/>
            <p:nvPr>
              <p:custDataLst>
                <p:tags r:id="rId13"/>
              </p:custDataLst>
            </p:nvPr>
          </p:nvSpPr>
          <p:spPr>
            <a:xfrm rot="20641342">
              <a:off x="13198" y="4583"/>
              <a:ext cx="1482" cy="883"/>
            </a:xfrm>
            <a:prstGeom prst="roundRect">
              <a:avLst>
                <a:gd name="adj" fmla="val 24179"/>
              </a:avLst>
            </a:prstGeom>
            <a:solidFill>
              <a:schemeClr val="accent4">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17" name="MH_SubTitle_4"/>
            <p:cNvSpPr/>
            <p:nvPr>
              <p:custDataLst>
                <p:tags r:id="rId14"/>
              </p:custDataLst>
            </p:nvPr>
          </p:nvSpPr>
          <p:spPr>
            <a:xfrm rot="20641342">
              <a:off x="13270" y="4667"/>
              <a:ext cx="1338"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90000" lnSpcReduction="10000"/>
            </a:bodyPr>
            <a:lstStyle/>
            <a:p>
              <a:pPr algn="ctr">
                <a:defRPr/>
              </a:pPr>
              <a:r>
                <a:rPr lang="en-US" altLang="zh-CN" sz="3200" b="1">
                  <a:solidFill>
                    <a:schemeClr val="accent4">
                      <a:lumMod val="75000"/>
                    </a:schemeClr>
                  </a:solidFill>
                </a:rPr>
                <a:t>04</a:t>
              </a:r>
            </a:p>
          </p:txBody>
        </p:sp>
        <p:sp>
          <p:nvSpPr>
            <p:cNvPr id="69" name="MH_Other_16"/>
            <p:cNvSpPr/>
            <p:nvPr>
              <p:custDataLst>
                <p:tags r:id="rId15"/>
              </p:custDataLst>
            </p:nvPr>
          </p:nvSpPr>
          <p:spPr>
            <a:xfrm>
              <a:off x="12229" y="4969"/>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grpSp>
        <p:nvGrpSpPr>
          <p:cNvPr id="35" name="组合 34"/>
          <p:cNvGrpSpPr/>
          <p:nvPr/>
        </p:nvGrpSpPr>
        <p:grpSpPr>
          <a:xfrm>
            <a:off x="7843520" y="1171575"/>
            <a:ext cx="3233420" cy="857885"/>
            <a:chOff x="12352" y="1845"/>
            <a:chExt cx="5092" cy="1351"/>
          </a:xfrm>
        </p:grpSpPr>
        <p:sp>
          <p:nvSpPr>
            <p:cNvPr id="48" name="MH_Other_5"/>
            <p:cNvSpPr/>
            <p:nvPr>
              <p:custDataLst>
                <p:tags r:id="rId6"/>
              </p:custDataLst>
            </p:nvPr>
          </p:nvSpPr>
          <p:spPr>
            <a:xfrm rot="21098730">
              <a:off x="13258" y="2100"/>
              <a:ext cx="4186"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15" name="MH_Text_2"/>
            <p:cNvSpPr/>
            <p:nvPr>
              <p:custDataLst>
                <p:tags r:id="rId7"/>
              </p:custDataLst>
            </p:nvPr>
          </p:nvSpPr>
          <p:spPr>
            <a:xfrm rot="21098730">
              <a:off x="13423" y="2208"/>
              <a:ext cx="3857" cy="881"/>
            </a:xfrm>
            <a:prstGeom prst="roundRect">
              <a:avLst>
                <a:gd name="adj" fmla="val 2417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朗读训练</a:t>
              </a:r>
            </a:p>
          </p:txBody>
        </p:sp>
        <p:sp>
          <p:nvSpPr>
            <p:cNvPr id="52" name="MH_Other_6"/>
            <p:cNvSpPr/>
            <p:nvPr>
              <p:custDataLst>
                <p:tags r:id="rId8"/>
              </p:custDataLst>
            </p:nvPr>
          </p:nvSpPr>
          <p:spPr>
            <a:xfrm rot="20641342">
              <a:off x="13319" y="1845"/>
              <a:ext cx="1484" cy="881"/>
            </a:xfrm>
            <a:prstGeom prst="roundRect">
              <a:avLst>
                <a:gd name="adj" fmla="val 24179"/>
              </a:avLst>
            </a:prstGeom>
            <a:solidFill>
              <a:schemeClr val="accent2">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53" name="MH_SubTitle_2"/>
            <p:cNvSpPr/>
            <p:nvPr>
              <p:custDataLst>
                <p:tags r:id="rId9"/>
              </p:custDataLst>
            </p:nvPr>
          </p:nvSpPr>
          <p:spPr>
            <a:xfrm rot="20641342">
              <a:off x="13393" y="1929"/>
              <a:ext cx="1336"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90000" lnSpcReduction="10000"/>
            </a:bodyPr>
            <a:lstStyle/>
            <a:p>
              <a:pPr algn="ctr">
                <a:defRPr/>
              </a:pPr>
              <a:r>
                <a:rPr lang="en-US" altLang="zh-CN" sz="3200" b="1">
                  <a:solidFill>
                    <a:schemeClr val="accent2">
                      <a:lumMod val="75000"/>
                    </a:schemeClr>
                  </a:solidFill>
                </a:rPr>
                <a:t>02</a:t>
              </a:r>
            </a:p>
          </p:txBody>
        </p:sp>
        <p:sp>
          <p:nvSpPr>
            <p:cNvPr id="55" name="MH_Other_8"/>
            <p:cNvSpPr/>
            <p:nvPr>
              <p:custDataLst>
                <p:tags r:id="rId10"/>
              </p:custDataLst>
            </p:nvPr>
          </p:nvSpPr>
          <p:spPr>
            <a:xfrm>
              <a:off x="12352" y="2231"/>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grpSp>
        <p:nvGrpSpPr>
          <p:cNvPr id="12" name="组合 11"/>
          <p:cNvGrpSpPr/>
          <p:nvPr/>
        </p:nvGrpSpPr>
        <p:grpSpPr>
          <a:xfrm>
            <a:off x="635635" y="4424045"/>
            <a:ext cx="3234690" cy="857885"/>
            <a:chOff x="1001" y="6967"/>
            <a:chExt cx="5094" cy="1351"/>
          </a:xfrm>
        </p:grpSpPr>
        <p:sp>
          <p:nvSpPr>
            <p:cNvPr id="13" name="MH_Other_13"/>
            <p:cNvSpPr/>
            <p:nvPr>
              <p:custDataLst>
                <p:tags r:id="rId1"/>
              </p:custDataLst>
            </p:nvPr>
          </p:nvSpPr>
          <p:spPr>
            <a:xfrm rot="21098730">
              <a:off x="1907" y="7222"/>
              <a:ext cx="4188" cy="1096"/>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18" name="MH_Text_4"/>
            <p:cNvSpPr/>
            <p:nvPr>
              <p:custDataLst>
                <p:tags r:id="rId2"/>
              </p:custDataLst>
            </p:nvPr>
          </p:nvSpPr>
          <p:spPr>
            <a:xfrm rot="21098730">
              <a:off x="2072" y="7330"/>
              <a:ext cx="3859" cy="881"/>
            </a:xfrm>
            <a:prstGeom prst="roundRect">
              <a:avLst>
                <a:gd name="adj" fmla="val 2417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00" rIns="0" bIns="0" anchor="ctr">
              <a:normAutofit fontScale="82500" lnSpcReduction="20000"/>
            </a:bodyPr>
            <a:lstStyle/>
            <a:p>
              <a:pPr algn="ctr">
                <a:defRPr/>
              </a:pPr>
              <a:r>
                <a:rPr lang="zh-CN" altLang="en-US" sz="2665" b="1">
                  <a:solidFill>
                    <a:srgbClr val="FEFEFD"/>
                  </a:solidFill>
                </a:rPr>
                <a:t>口才助你成功</a:t>
              </a:r>
            </a:p>
          </p:txBody>
        </p:sp>
        <p:sp>
          <p:nvSpPr>
            <p:cNvPr id="19" name="MH_Other_14"/>
            <p:cNvSpPr/>
            <p:nvPr>
              <p:custDataLst>
                <p:tags r:id="rId3"/>
              </p:custDataLst>
            </p:nvPr>
          </p:nvSpPr>
          <p:spPr>
            <a:xfrm rot="20641342">
              <a:off x="1970" y="6967"/>
              <a:ext cx="1482" cy="883"/>
            </a:xfrm>
            <a:prstGeom prst="roundRect">
              <a:avLst>
                <a:gd name="adj" fmla="val 24179"/>
              </a:avLst>
            </a:prstGeom>
            <a:solidFill>
              <a:schemeClr val="accent4">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2400"/>
            </a:p>
          </p:txBody>
        </p:sp>
        <p:sp>
          <p:nvSpPr>
            <p:cNvPr id="23" name="MH_SubTitle_4"/>
            <p:cNvSpPr/>
            <p:nvPr>
              <p:custDataLst>
                <p:tags r:id="rId4"/>
              </p:custDataLst>
            </p:nvPr>
          </p:nvSpPr>
          <p:spPr>
            <a:xfrm rot="20641342">
              <a:off x="2042" y="7051"/>
              <a:ext cx="1338" cy="714"/>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240000" tIns="0" rIns="0" bIns="0" anchor="ctr">
              <a:normAutofit fontScale="77500" lnSpcReduction="10000"/>
            </a:bodyPr>
            <a:lstStyle/>
            <a:p>
              <a:pPr algn="ctr">
                <a:defRPr/>
              </a:pPr>
              <a:r>
                <a:rPr lang="zh-CN" altLang="en-US" sz="3200" b="1">
                  <a:solidFill>
                    <a:schemeClr val="accent4">
                      <a:lumMod val="75000"/>
                    </a:schemeClr>
                  </a:solidFill>
                </a:rPr>
                <a:t>概述</a:t>
              </a:r>
            </a:p>
          </p:txBody>
        </p:sp>
        <p:sp>
          <p:nvSpPr>
            <p:cNvPr id="25" name="MH_Other_16"/>
            <p:cNvSpPr/>
            <p:nvPr>
              <p:custDataLst>
                <p:tags r:id="rId5"/>
              </p:custDataLst>
            </p:nvPr>
          </p:nvSpPr>
          <p:spPr>
            <a:xfrm>
              <a:off x="1001" y="7353"/>
              <a:ext cx="1349" cy="531"/>
            </a:xfrm>
            <a:custGeom>
              <a:avLst/>
              <a:gdLst>
                <a:gd name="connsiteX0" fmla="*/ 785693 w 795218"/>
                <a:gd name="connsiteY0" fmla="*/ 83807 h 313376"/>
                <a:gd name="connsiteX1" fmla="*/ 500976 w 795218"/>
                <a:gd name="connsiteY1" fmla="*/ 1898 h 313376"/>
                <a:gd name="connsiteX2" fmla="*/ 87269 w 795218"/>
                <a:gd name="connsiteY2" fmla="*/ 37301 h 313376"/>
                <a:gd name="connsiteX3" fmla="*/ 2262 w 795218"/>
                <a:gd name="connsiteY3" fmla="*/ 160007 h 313376"/>
                <a:gd name="connsiteX4" fmla="*/ 135297 w 795218"/>
                <a:gd name="connsiteY4" fmla="*/ 297804 h 313376"/>
                <a:gd name="connsiteX5" fmla="*/ 288012 w 795218"/>
                <a:gd name="connsiteY5" fmla="*/ 288594 h 313376"/>
                <a:gd name="connsiteX6" fmla="*/ 795218 w 795218"/>
                <a:gd name="connsiteY6" fmla="*/ 105238 h 31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0000" lnSpcReduction="20000"/>
            </a:bodyPr>
            <a:lstStyle/>
            <a:p>
              <a:pPr algn="ctr">
                <a:defRPr/>
              </a:pPr>
              <a:endParaRPr lang="zh-CN" altLang="en-US" sz="2400">
                <a:solidFill>
                  <a:schemeClr val="tx1">
                    <a:lumMod val="50000"/>
                    <a:lumOff val="50000"/>
                  </a:schemeClr>
                </a:solidFill>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to="" calcmode="lin" valueType="num">
                                      <p:cBhvr>
                                        <p:cTn id="7" dur="1" fill="hold"/>
                                        <p:tgtEl>
                                          <p:spTgt spid="28"/>
                                        </p:tgtEl>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to="" calcmode="lin" valueType="num">
                                      <p:cBhvr>
                                        <p:cTn id="11" dur="1" fill="hold"/>
                                        <p:tgtEl>
                                          <p:spTgt spid="40"/>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to="" calcmode="lin" valueType="num">
                                      <p:cBhvr>
                                        <p:cTn id="15" dur="1" fill="hold"/>
                                        <p:tgtEl>
                                          <p:spTgt spid="12"/>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to="" calcmode="lin" valueType="num">
                                      <p:cBhvr>
                                        <p:cTn id="23" dur="1" fill="hold"/>
                                        <p:tgtEl>
                                          <p:spTgt spid="35"/>
                                        </p:tgtEl>
                                      </p:cBhvr>
                                    </p:anim>
                                  </p:childTnLst>
                                </p:cTn>
                              </p:par>
                            </p:childTnLst>
                          </p:cTn>
                        </p:par>
                        <p:par>
                          <p:cTn id="24" fill="hold">
                            <p:stCondLst>
                              <p:cond delay="0"/>
                            </p:stCondLst>
                            <p:childTnLst>
                              <p:par>
                                <p:cTn id="25" presetID="24"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par>
                          <p:cTn id="28" fill="hold">
                            <p:stCondLst>
                              <p:cond delay="0"/>
                            </p:stCondLst>
                            <p:childTnLst>
                              <p:par>
                                <p:cTn id="29" presetID="24" presetClass="entr" presetSubtype="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to="" calcmode="lin" valueType="num">
                                      <p:cBhvr>
                                        <p:cTn id="31" dur="1" fill="hold"/>
                                        <p:tgtEl>
                                          <p:spTgt spid="33"/>
                                        </p:tgtEl>
                                      </p:cBhvr>
                                    </p:anim>
                                  </p:childTnLst>
                                </p:cTn>
                              </p:par>
                            </p:childTnLst>
                          </p:cTn>
                        </p:par>
                        <p:par>
                          <p:cTn id="32" fill="hold">
                            <p:stCondLst>
                              <p:cond delay="0"/>
                            </p:stCondLst>
                            <p:childTnLst>
                              <p:par>
                                <p:cTn id="33" presetID="24"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to="" calcmode="lin" valueType="num">
                                      <p:cBhvr>
                                        <p:cTn id="35" dur="1" fill="hold"/>
                                        <p:tgtEl>
                                          <p:spTgt spid="10"/>
                                        </p:tgtEl>
                                      </p:cBhvr>
                                    </p:anim>
                                  </p:childTnLst>
                                </p:cTn>
                              </p:par>
                            </p:childTnLst>
                          </p:cTn>
                        </p:par>
                        <p:par>
                          <p:cTn id="36" fill="hold">
                            <p:stCondLst>
                              <p:cond delay="0"/>
                            </p:stCondLst>
                            <p:childTnLst>
                              <p:par>
                                <p:cTn id="37" presetID="24"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to="" calcmode="lin" valueType="num">
                                      <p:cBhvr>
                                        <p:cTn id="39" dur="1" fill="hold"/>
                                        <p:tgtEl>
                                          <p:spTgt spid="2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19455" y="374015"/>
            <a:ext cx="10008870" cy="5225415"/>
            <a:chOff x="1133" y="589"/>
            <a:chExt cx="15762" cy="8229"/>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87" y="3794"/>
              <a:ext cx="5008" cy="4899"/>
            </a:xfrm>
            <a:prstGeom prst="rect">
              <a:avLst/>
            </a:prstGeom>
          </p:spPr>
        </p:pic>
        <p:sp>
          <p:nvSpPr>
            <p:cNvPr id="5" name="矩形: 圆角 4"/>
            <p:cNvSpPr/>
            <p:nvPr/>
          </p:nvSpPr>
          <p:spPr>
            <a:xfrm>
              <a:off x="1779" y="338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71" y="3794"/>
              <a:ext cx="8219"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倾听，对于个体来说，是获取来自外界信息和提炼信息不可或缺的有效途径和必不可少的一种能力。</a:t>
              </a:r>
            </a:p>
            <a:p>
              <a:pPr marL="285750" indent="-285750" fontAlgn="auto">
                <a:lnSpc>
                  <a:spcPct val="150000"/>
                </a:lnSpc>
                <a:buFont typeface="Arial" panose="020B0604020202020204" pitchFamily="34" charset="0"/>
                <a:buChar char="•"/>
              </a:pPr>
              <a:r>
                <a:rPr lang="zh-CN" altLang="en-US">
                  <a:solidFill>
                    <a:schemeClr val="tx1"/>
                  </a:solidFill>
                </a:rPr>
                <a:t>听：生理学讲，声波经空气振动，经由耳朵，传递到大脑神经，即所谓的听觉。</a:t>
              </a:r>
            </a:p>
            <a:p>
              <a:pPr marL="285750" indent="-285750" fontAlgn="auto">
                <a:lnSpc>
                  <a:spcPct val="150000"/>
                </a:lnSpc>
                <a:buFont typeface="Arial" panose="020B0604020202020204" pitchFamily="34" charset="0"/>
                <a:buChar char="•"/>
              </a:pPr>
              <a:r>
                <a:rPr lang="zh-CN" altLang="en-US">
                  <a:solidFill>
                    <a:schemeClr val="tx1"/>
                  </a:solidFill>
                </a:rPr>
                <a:t>倾听：凭借听觉器官接受言语信息，进而通过思维活动达到认知、理解的全过程。</a:t>
              </a:r>
            </a:p>
          </p:txBody>
        </p:sp>
        <p:grpSp>
          <p:nvGrpSpPr>
            <p:cNvPr id="16" name="组合 15"/>
            <p:cNvGrpSpPr/>
            <p:nvPr/>
          </p:nvGrpSpPr>
          <p:grpSpPr>
            <a:xfrm>
              <a:off x="1133" y="589"/>
              <a:ext cx="7495" cy="1932"/>
              <a:chOff x="1133" y="589"/>
              <a:chExt cx="7495" cy="1932"/>
            </a:xfrm>
          </p:grpSpPr>
          <p:pic>
            <p:nvPicPr>
              <p:cNvPr id="17" name="图片 1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倾听训练</a:t>
                </a:r>
              </a:p>
            </p:txBody>
          </p:sp>
          <p:sp>
            <p:nvSpPr>
              <p:cNvPr id="19" name="文本框 1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一、倾听的作用</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719455" y="374015"/>
            <a:ext cx="10008870" cy="5225415"/>
            <a:chOff x="1133" y="589"/>
            <a:chExt cx="15762" cy="8229"/>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87" y="3794"/>
              <a:ext cx="5008" cy="4899"/>
            </a:xfrm>
            <a:prstGeom prst="rect">
              <a:avLst/>
            </a:prstGeom>
          </p:spPr>
        </p:pic>
        <p:sp>
          <p:nvSpPr>
            <p:cNvPr id="5" name="矩形: 圆角 4"/>
            <p:cNvSpPr/>
            <p:nvPr/>
          </p:nvSpPr>
          <p:spPr>
            <a:xfrm>
              <a:off x="1779" y="338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970" y="4066"/>
              <a:ext cx="8219"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语言训练，包括听、说、读、写几个方面。听之所以放在首位，是因为它是基础，没有听清楚，没有听明白，又怎么能回答，怎么能交流，怎么能对话呢？倾听的训练非常关键，每个人都要学会倾听，倾听是一项技巧，是一种修养，甚至是一门艺术，我们要有意识地进行训练。</a:t>
              </a:r>
            </a:p>
          </p:txBody>
        </p:sp>
        <p:grpSp>
          <p:nvGrpSpPr>
            <p:cNvPr id="16" name="组合 15"/>
            <p:cNvGrpSpPr/>
            <p:nvPr/>
          </p:nvGrpSpPr>
          <p:grpSpPr>
            <a:xfrm>
              <a:off x="1133" y="589"/>
              <a:ext cx="7495" cy="1932"/>
              <a:chOff x="1133" y="589"/>
              <a:chExt cx="7495" cy="1932"/>
            </a:xfrm>
          </p:grpSpPr>
          <p:pic>
            <p:nvPicPr>
              <p:cNvPr id="17" name="图片 1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倾听训练</a:t>
                </a:r>
              </a:p>
            </p:txBody>
          </p:sp>
          <p:sp>
            <p:nvSpPr>
              <p:cNvPr id="19" name="文本框 1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一、倾听的作用</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C0F1781-52F1-4A6E-A29A-E1FA01640DA2}"/>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dirty="0"/>
              <a:t> </a:t>
            </a:r>
            <a:endParaRPr lang="en-US" altLang="zh-CN" sz="1600" b="1" dirty="0"/>
          </a:p>
          <a:p>
            <a:pPr eaLnBrk="1" hangingPunct="1">
              <a:lnSpc>
                <a:spcPct val="80000"/>
              </a:lnSpc>
            </a:pPr>
            <a:r>
              <a:rPr lang="zh-CN" altLang="en-US" sz="1600" b="1" dirty="0"/>
              <a:t>学习方式：</a:t>
            </a:r>
            <a:r>
              <a:rPr lang="zh-CN" altLang="en-US" b="1" dirty="0">
                <a:ea typeface="黑体" panose="02010609060101010101" pitchFamily="49" charset="-122"/>
              </a:rPr>
              <a:t>全国招生  函授学习  权威双证  国际互认</a:t>
            </a:r>
            <a:endParaRPr lang="zh-CN" altLang="en-US" sz="1600" b="1" dirty="0"/>
          </a:p>
          <a:p>
            <a:pPr eaLnBrk="1" hangingPunct="1">
              <a:lnSpc>
                <a:spcPct val="80000"/>
              </a:lnSpc>
            </a:pPr>
            <a:endParaRPr lang="en-US" altLang="zh-CN" sz="1600" b="1" dirty="0"/>
          </a:p>
          <a:p>
            <a:pPr eaLnBrk="1" hangingPunct="1">
              <a:lnSpc>
                <a:spcPct val="80000"/>
              </a:lnSpc>
            </a:pPr>
            <a:r>
              <a:rPr lang="zh-CN" altLang="en-US" sz="1600" b="1" dirty="0"/>
              <a:t>认证项目：注册</a:t>
            </a:r>
            <a:r>
              <a:rPr lang="en-US" altLang="zh-CN" sz="1600" b="1" dirty="0"/>
              <a:t> </a:t>
            </a:r>
            <a:r>
              <a:rPr lang="zh-CN" altLang="en-US" sz="1600" b="1" dirty="0"/>
              <a:t>职业经理、人力资源总监、品质经理、生产经理、营销策划师、物流经理、</a:t>
            </a:r>
            <a:endParaRPr lang="en-US" altLang="zh-CN" sz="1600" b="1" dirty="0"/>
          </a:p>
          <a:p>
            <a:pPr eaLnBrk="1" hangingPunct="1">
              <a:lnSpc>
                <a:spcPct val="80000"/>
              </a:lnSpc>
            </a:pPr>
            <a:r>
              <a:rPr lang="zh-CN" altLang="en-US" sz="1600" b="1" dirty="0"/>
              <a:t>          项目经理、企业管理咨询师、企业总经理、营销经理、财务总监、酒店经理、企业培训师</a:t>
            </a:r>
            <a:endParaRPr lang="en-US" altLang="zh-CN" sz="1600" b="1" dirty="0"/>
          </a:p>
          <a:p>
            <a:pPr eaLnBrk="1" hangingPunct="1">
              <a:lnSpc>
                <a:spcPct val="80000"/>
              </a:lnSpc>
            </a:pPr>
            <a:r>
              <a:rPr lang="zh-CN" altLang="en-US" sz="1600" b="1" dirty="0"/>
              <a:t>          采购经理、</a:t>
            </a:r>
            <a:r>
              <a:rPr lang="en-US" altLang="zh-CN" sz="1600" b="1" dirty="0"/>
              <a:t>IE</a:t>
            </a:r>
            <a:r>
              <a:rPr lang="zh-CN" altLang="en-US" sz="1600" b="1" dirty="0"/>
              <a:t>工业工程师、医院管理、行政总监、市场总监、工厂管理、服装企业管理、</a:t>
            </a:r>
            <a:endParaRPr lang="en-US" altLang="zh-CN" sz="1600" b="1" dirty="0"/>
          </a:p>
          <a:p>
            <a:pPr eaLnBrk="1" hangingPunct="1">
              <a:lnSpc>
                <a:spcPct val="80000"/>
              </a:lnSpc>
            </a:pPr>
            <a:r>
              <a:rPr lang="zh-CN" altLang="en-US" sz="1600" b="1" dirty="0"/>
              <a:t>          六西格玛管理师、车间主管、经济管理师、生产运营管理师、精益管理师等</a:t>
            </a:r>
            <a:r>
              <a:rPr lang="en-US" altLang="zh-CN" sz="1600" b="1" dirty="0"/>
              <a:t>MBA</a:t>
            </a:r>
            <a:r>
              <a:rPr lang="zh-CN" altLang="en-US" sz="1600" b="1" dirty="0"/>
              <a:t>等认证。</a:t>
            </a:r>
          </a:p>
          <a:p>
            <a:pPr eaLnBrk="1" hangingPunct="1">
              <a:lnSpc>
                <a:spcPct val="80000"/>
              </a:lnSpc>
            </a:pPr>
            <a:endParaRPr lang="zh-CN" altLang="en-US" sz="1600" b="1" dirty="0"/>
          </a:p>
          <a:p>
            <a:pPr eaLnBrk="1" hangingPunct="1">
              <a:lnSpc>
                <a:spcPct val="80000"/>
              </a:lnSpc>
            </a:pPr>
            <a:r>
              <a:rPr lang="zh-CN" altLang="en-US" sz="1600" b="1" dirty="0"/>
              <a:t>颁发双证：经理资格证</a:t>
            </a:r>
            <a:r>
              <a:rPr lang="en-US" altLang="zh-CN" sz="1600" b="1" dirty="0"/>
              <a:t>+MBA</a:t>
            </a:r>
            <a:r>
              <a:rPr lang="zh-CN" altLang="en-US" sz="1600" b="1" dirty="0"/>
              <a:t>研修证</a:t>
            </a:r>
            <a:r>
              <a:rPr lang="en-US" altLang="zh-CN" sz="1600" b="1" dirty="0"/>
              <a:t>+</a:t>
            </a:r>
            <a:r>
              <a:rPr lang="zh-CN" altLang="en-US" sz="1600" b="1" dirty="0"/>
              <a:t>全套学籍档案</a:t>
            </a:r>
          </a:p>
          <a:p>
            <a:pPr eaLnBrk="1" hangingPunct="1">
              <a:lnSpc>
                <a:spcPct val="80000"/>
              </a:lnSpc>
            </a:pPr>
            <a:r>
              <a:rPr lang="zh-CN" altLang="en-US" sz="1600" b="1" dirty="0"/>
              <a:t>收费标准  ：</a:t>
            </a:r>
            <a:r>
              <a:rPr lang="zh-CN" altLang="en-US" sz="2400" b="1" dirty="0"/>
              <a:t>仅收取</a:t>
            </a:r>
            <a:r>
              <a:rPr lang="en-US" altLang="zh-CN" sz="2400" b="1" dirty="0"/>
              <a:t>1280</a:t>
            </a:r>
            <a:r>
              <a:rPr lang="zh-CN" altLang="en-US" sz="2400" b="1" dirty="0"/>
              <a:t>元</a:t>
            </a:r>
            <a:r>
              <a:rPr lang="zh-CN" altLang="en-US" sz="1600" b="1" dirty="0"/>
              <a:t>       招生网址： </a:t>
            </a:r>
            <a:r>
              <a:rPr lang="en-US" altLang="zh-CN" b="1" dirty="0">
                <a:hlinkClick r:id="rId2"/>
              </a:rPr>
              <a:t>www.mhjy.net</a:t>
            </a:r>
            <a:endParaRPr lang="en-US" altLang="zh-CN" b="1" dirty="0"/>
          </a:p>
          <a:p>
            <a:pPr eaLnBrk="1" hangingPunct="1">
              <a:lnSpc>
                <a:spcPct val="80000"/>
              </a:lnSpc>
              <a:buFontTx/>
              <a:buNone/>
            </a:pPr>
            <a:r>
              <a:rPr lang="en-US" altLang="zh-CN" b="1" dirty="0"/>
              <a:t>    </a:t>
            </a:r>
            <a:r>
              <a:rPr lang="zh-CN" altLang="en-US" sz="1600" b="1" dirty="0"/>
              <a:t>报名电话：</a:t>
            </a:r>
            <a:r>
              <a:rPr lang="en-US" altLang="zh-CN" sz="1600" b="1" dirty="0"/>
              <a:t>13684609885    0451—88342620 </a:t>
            </a:r>
          </a:p>
          <a:p>
            <a:pPr eaLnBrk="1" hangingPunct="1">
              <a:lnSpc>
                <a:spcPct val="80000"/>
              </a:lnSpc>
              <a:buFontTx/>
              <a:buNone/>
            </a:pPr>
            <a:r>
              <a:rPr lang="en-US" altLang="zh-CN" sz="1600" b="1" dirty="0"/>
              <a:t>        </a:t>
            </a:r>
            <a:r>
              <a:rPr lang="zh-CN" altLang="en-US" sz="1600" b="1" dirty="0"/>
              <a:t>微信公众号：</a:t>
            </a:r>
            <a:r>
              <a:rPr lang="en-US" altLang="zh-CN" sz="1600" b="1" dirty="0"/>
              <a:t>MHJY1998   </a:t>
            </a:r>
            <a:r>
              <a:rPr lang="zh-CN" altLang="en-US" sz="1600" b="1" dirty="0"/>
              <a:t>微信客服：</a:t>
            </a:r>
            <a:r>
              <a:rPr lang="en-US" altLang="zh-CN" sz="1600" b="1" dirty="0"/>
              <a:t>122285053    </a:t>
            </a:r>
            <a:r>
              <a:rPr lang="zh-CN" altLang="en-US" sz="1600" b="1" dirty="0"/>
              <a:t>咨询邮箱：</a:t>
            </a:r>
            <a:r>
              <a:rPr lang="en-US" altLang="zh-CN" sz="1600" b="1" dirty="0">
                <a:hlinkClick r:id="rId3"/>
              </a:rPr>
              <a:t>xchy007@163.com</a:t>
            </a:r>
            <a:r>
              <a:rPr lang="en-US" altLang="zh-CN" sz="1600" b="1" dirty="0"/>
              <a:t>   </a:t>
            </a:r>
          </a:p>
          <a:p>
            <a:pPr eaLnBrk="1" hangingPunct="1">
              <a:lnSpc>
                <a:spcPct val="80000"/>
              </a:lnSpc>
              <a:buFontTx/>
              <a:buNone/>
            </a:pPr>
            <a:r>
              <a:rPr lang="en-US" altLang="zh-CN" sz="1600" b="1" dirty="0"/>
              <a:t>        </a:t>
            </a:r>
            <a:r>
              <a:rPr lang="zh-CN" altLang="en-US" sz="1600" b="1" dirty="0"/>
              <a:t>咨询教师</a:t>
            </a:r>
            <a:r>
              <a:rPr lang="en-US" altLang="zh-CN" sz="1600" b="1" dirty="0"/>
              <a:t>: </a:t>
            </a:r>
            <a:r>
              <a:rPr lang="zh-CN" altLang="en-US" sz="1600" b="1" dirty="0"/>
              <a:t>王海涛 郑毅 </a:t>
            </a:r>
          </a:p>
          <a:p>
            <a:pPr eaLnBrk="1" hangingPunct="1">
              <a:lnSpc>
                <a:spcPct val="80000"/>
              </a:lnSpc>
            </a:pPr>
            <a:endParaRPr lang="zh-CN" altLang="en-US" sz="1600" b="1" dirty="0"/>
          </a:p>
          <a:p>
            <a:pPr algn="r" eaLnBrk="1" hangingPunct="1">
              <a:lnSpc>
                <a:spcPct val="80000"/>
              </a:lnSpc>
              <a:buFontTx/>
              <a:buNone/>
            </a:pPr>
            <a:r>
              <a:rPr lang="zh-CN" altLang="en-US" sz="1800" b="1" dirty="0"/>
              <a:t>颁证单位：中国经济管理大学</a:t>
            </a:r>
          </a:p>
          <a:p>
            <a:pPr algn="r" eaLnBrk="1" hangingPunct="1">
              <a:lnSpc>
                <a:spcPct val="80000"/>
              </a:lnSpc>
            </a:pPr>
            <a:r>
              <a:rPr lang="zh-CN" altLang="en-US" sz="1800" b="1" dirty="0"/>
              <a:t>主办单位：哈尔滨美华企业管理有限公司</a:t>
            </a:r>
            <a:endParaRPr lang="en-US" altLang="zh-CN" sz="1800" b="1" dirty="0"/>
          </a:p>
        </p:txBody>
      </p:sp>
      <p:sp>
        <p:nvSpPr>
          <p:cNvPr id="2051" name="WordArt 4">
            <a:extLst>
              <a:ext uri="{FF2B5EF4-FFF2-40B4-BE49-F238E27FC236}">
                <a16:creationId xmlns:a16="http://schemas.microsoft.com/office/drawing/2014/main" id="{7B850F5D-8890-4D4A-A517-B9FDFB295396}"/>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7EF071CF-09E3-4820-A8F4-15A933E11F7E}"/>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43FF479E-6524-4FAE-97CC-DE8CF9BF0020}"/>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31B6A7B0-5C1F-48EC-9A12-DEF26B22D6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075" y="5473454"/>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1560568-44E5-4388-A6E2-3D8845961DBB}"/>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025E79C2-6CFE-46DC-9520-68E353A5032E}"/>
              </a:ext>
            </a:extLst>
          </p:cNvPr>
          <p:cNvSpPr>
            <a:spLocks noGrp="1" noChangeArrowheads="1"/>
          </p:cNvSpPr>
          <p:nvPr>
            <p:ph type="body" idx="1"/>
          </p:nvPr>
        </p:nvSpPr>
        <p:spPr/>
        <p:txBody>
          <a:bodyPr/>
          <a:lstStyle/>
          <a:p>
            <a:pPr eaLnBrk="1" hangingPunct="1"/>
            <a:endParaRPr lang="en-US" altLang="zh-CN" b="1"/>
          </a:p>
          <a:p>
            <a:pPr eaLnBrk="1" hangingPunct="1"/>
            <a:endParaRPr lang="en-US" altLang="zh-CN"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9070CB0F-811D-4BBB-AC10-3A2FE5241E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9455" y="374015"/>
            <a:ext cx="10435590" cy="6137910"/>
            <a:chOff x="1133" y="589"/>
            <a:chExt cx="16434" cy="9666"/>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83" y="2977"/>
              <a:ext cx="6265" cy="7278"/>
            </a:xfrm>
            <a:prstGeom prst="rect">
              <a:avLst/>
            </a:prstGeom>
          </p:spPr>
        </p:pic>
        <p:sp>
          <p:nvSpPr>
            <p:cNvPr id="4" name="矩形: 圆角 3"/>
            <p:cNvSpPr/>
            <p:nvPr/>
          </p:nvSpPr>
          <p:spPr>
            <a:xfrm>
              <a:off x="8811" y="3542"/>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870" y="4909"/>
              <a:ext cx="6927" cy="341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五心：专心地听，明主旨；用心地听，辨是非；细心地听，记要点；虚心地听，做对照；耐心地听，重细节。</a:t>
              </a:r>
            </a:p>
            <a:p>
              <a:pPr marL="285750" indent="-285750" fontAlgn="auto">
                <a:lnSpc>
                  <a:spcPct val="150000"/>
                </a:lnSpc>
                <a:buFont typeface="Arial" panose="020B0604020202020204" pitchFamily="34" charset="0"/>
                <a:buChar char="•"/>
              </a:pPr>
              <a:r>
                <a:rPr lang="zh-CN" altLang="en-US">
                  <a:solidFill>
                    <a:schemeClr val="tx1"/>
                  </a:solidFill>
                </a:rPr>
                <a:t>三不：不左顾右盼；不随便插话；不无动于衷。</a:t>
              </a:r>
            </a:p>
          </p:txBody>
        </p:sp>
        <p:grpSp>
          <p:nvGrpSpPr>
            <p:cNvPr id="16" name="组合 15"/>
            <p:cNvGrpSpPr/>
            <p:nvPr/>
          </p:nvGrpSpPr>
          <p:grpSpPr>
            <a:xfrm>
              <a:off x="1133" y="589"/>
              <a:ext cx="7781" cy="2417"/>
              <a:chOff x="1133" y="589"/>
              <a:chExt cx="7781" cy="2417"/>
            </a:xfrm>
          </p:grpSpPr>
          <p:pic>
            <p:nvPicPr>
              <p:cNvPr id="17" name="图片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倾听训练</a:t>
                </a:r>
              </a:p>
            </p:txBody>
          </p:sp>
          <p:sp>
            <p:nvSpPr>
              <p:cNvPr id="19" name="文本框 18"/>
              <p:cNvSpPr txBox="1"/>
              <p:nvPr/>
            </p:nvSpPr>
            <p:spPr>
              <a:xfrm>
                <a:off x="2703" y="1893"/>
                <a:ext cx="6211" cy="1113"/>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二、与别人谈话时要养成“五心三不”的倾听习惯</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9455" y="374015"/>
            <a:ext cx="10780395" cy="5808980"/>
            <a:chOff x="1133" y="589"/>
            <a:chExt cx="16977" cy="9148"/>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900" y="2009"/>
              <a:ext cx="4210" cy="7729"/>
            </a:xfrm>
            <a:prstGeom prst="rect">
              <a:avLst/>
            </a:prstGeom>
          </p:spPr>
        </p:pic>
        <p:sp>
          <p:nvSpPr>
            <p:cNvPr id="2" name="矩形: 圆角 3"/>
            <p:cNvSpPr/>
            <p:nvPr/>
          </p:nvSpPr>
          <p:spPr>
            <a:xfrm>
              <a:off x="1913" y="3469"/>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597" y="3469"/>
              <a:ext cx="6927" cy="537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鼓励对方先开口</a:t>
              </a:r>
            </a:p>
            <a:p>
              <a:pPr marL="285750" indent="-285750" fontAlgn="auto">
                <a:lnSpc>
                  <a:spcPct val="150000"/>
                </a:lnSpc>
                <a:buFont typeface="Arial" panose="020B0604020202020204" pitchFamily="34" charset="0"/>
                <a:buChar char="•"/>
              </a:pPr>
              <a:r>
                <a:rPr lang="zh-CN" altLang="en-US">
                  <a:solidFill>
                    <a:schemeClr val="tx1"/>
                  </a:solidFill>
                </a:rPr>
                <a:t>使用并观察肢体语言</a:t>
              </a:r>
            </a:p>
            <a:p>
              <a:pPr marL="285750" indent="-285750" fontAlgn="auto">
                <a:lnSpc>
                  <a:spcPct val="150000"/>
                </a:lnSpc>
                <a:buFont typeface="Arial" panose="020B0604020202020204" pitchFamily="34" charset="0"/>
                <a:buChar char="•"/>
              </a:pPr>
              <a:r>
                <a:rPr lang="zh-CN" altLang="en-US">
                  <a:solidFill>
                    <a:schemeClr val="tx1"/>
                  </a:solidFill>
                </a:rPr>
                <a:t>听取关键词</a:t>
              </a:r>
            </a:p>
            <a:p>
              <a:pPr marL="285750" indent="-285750" fontAlgn="auto">
                <a:lnSpc>
                  <a:spcPct val="150000"/>
                </a:lnSpc>
                <a:buFont typeface="Arial" panose="020B0604020202020204" pitchFamily="34" charset="0"/>
                <a:buChar char="•"/>
              </a:pPr>
              <a:r>
                <a:rPr lang="zh-CN" altLang="en-US">
                  <a:solidFill>
                    <a:schemeClr val="tx1"/>
                  </a:solidFill>
                </a:rPr>
                <a:t>反应式倾听</a:t>
              </a:r>
            </a:p>
            <a:p>
              <a:pPr marL="285750" indent="-285750" fontAlgn="auto">
                <a:lnSpc>
                  <a:spcPct val="150000"/>
                </a:lnSpc>
                <a:buFont typeface="Arial" panose="020B0604020202020204" pitchFamily="34" charset="0"/>
                <a:buChar char="•"/>
              </a:pPr>
              <a:r>
                <a:rPr lang="zh-CN" altLang="en-US">
                  <a:solidFill>
                    <a:schemeClr val="tx1"/>
                  </a:solidFill>
                </a:rPr>
                <a:t>听出弦外之音</a:t>
              </a:r>
            </a:p>
            <a:p>
              <a:pPr marL="285750" indent="-285750" fontAlgn="auto">
                <a:lnSpc>
                  <a:spcPct val="150000"/>
                </a:lnSpc>
                <a:buFont typeface="Arial" panose="020B0604020202020204" pitchFamily="34" charset="0"/>
                <a:buChar char="•"/>
              </a:pPr>
              <a:r>
                <a:rPr lang="zh-CN" altLang="en-US">
                  <a:solidFill>
                    <a:schemeClr val="tx1"/>
                  </a:solidFill>
                </a:rPr>
                <a:t>暗中回顾，整理出重点，并提出自己的结论</a:t>
              </a:r>
            </a:p>
            <a:p>
              <a:pPr marL="285750" indent="-285750" fontAlgn="auto">
                <a:lnSpc>
                  <a:spcPct val="150000"/>
                </a:lnSpc>
                <a:buFont typeface="Arial" panose="020B0604020202020204" pitchFamily="34" charset="0"/>
                <a:buChar char="•"/>
              </a:pPr>
              <a:r>
                <a:rPr lang="zh-CN" altLang="en-US">
                  <a:solidFill>
                    <a:schemeClr val="tx1"/>
                  </a:solidFill>
                </a:rPr>
                <a:t>接受说话者的观点</a:t>
              </a:r>
            </a:p>
          </p:txBody>
        </p:sp>
        <p:grpSp>
          <p:nvGrpSpPr>
            <p:cNvPr id="16" name="组合 15"/>
            <p:cNvGrpSpPr/>
            <p:nvPr/>
          </p:nvGrpSpPr>
          <p:grpSpPr>
            <a:xfrm>
              <a:off x="1133" y="589"/>
              <a:ext cx="7781" cy="1932"/>
              <a:chOff x="1133" y="589"/>
              <a:chExt cx="7781" cy="1932"/>
            </a:xfrm>
          </p:grpSpPr>
          <p:pic>
            <p:nvPicPr>
              <p:cNvPr id="17" name="图片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倾听训练</a:t>
                </a:r>
              </a:p>
            </p:txBody>
          </p:sp>
          <p:sp>
            <p:nvSpPr>
              <p:cNvPr id="19" name="文本框 18"/>
              <p:cNvSpPr txBox="1"/>
              <p:nvPr/>
            </p:nvSpPr>
            <p:spPr>
              <a:xfrm>
                <a:off x="2703" y="1893"/>
                <a:ext cx="6211"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三、倾听的技巧</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7078" y="2406"/>
              <a:ext cx="5780"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第二节 记忆训练</a:t>
              </a:r>
              <a:endParaRPr lang="zh-CN" altLang="en-US" sz="3200" b="1">
                <a:solidFill>
                  <a:schemeClr val="accent2"/>
                </a:solidFill>
              </a:endParaRPr>
            </a:p>
          </p:txBody>
        </p:sp>
      </p:grpSp>
      <p:grpSp>
        <p:nvGrpSpPr>
          <p:cNvPr id="17" name="组合 16"/>
          <p:cNvGrpSpPr/>
          <p:nvPr/>
        </p:nvGrpSpPr>
        <p:grpSpPr>
          <a:xfrm>
            <a:off x="5555615" y="1974215"/>
            <a:ext cx="4824730" cy="4516755"/>
            <a:chOff x="8749" y="3109"/>
            <a:chExt cx="7598" cy="7113"/>
          </a:xfrm>
        </p:grpSpPr>
        <p:grpSp>
          <p:nvGrpSpPr>
            <p:cNvPr id="11" name="组合 10"/>
            <p:cNvGrpSpPr/>
            <p:nvPr/>
          </p:nvGrpSpPr>
          <p:grpSpPr>
            <a:xfrm>
              <a:off x="8749" y="3109"/>
              <a:ext cx="7577"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6113"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一、记忆与口才的关系</a:t>
                </a:r>
              </a:p>
            </p:txBody>
          </p:sp>
        </p:grpSp>
        <p:grpSp>
          <p:nvGrpSpPr>
            <p:cNvPr id="12" name="组合 11"/>
            <p:cNvGrpSpPr/>
            <p:nvPr/>
          </p:nvGrpSpPr>
          <p:grpSpPr>
            <a:xfrm>
              <a:off x="8769" y="5081"/>
              <a:ext cx="7578" cy="1214"/>
              <a:chOff x="8876" y="4690"/>
              <a:chExt cx="7578" cy="1214"/>
            </a:xfrm>
          </p:grpSpPr>
          <p:sp>
            <p:nvSpPr>
              <p:cNvPr id="20" name="五边形 19"/>
              <p:cNvSpPr/>
              <p:nvPr/>
            </p:nvSpPr>
            <p:spPr>
              <a:xfrm>
                <a:off x="8877" y="4690"/>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876" y="4935"/>
                <a:ext cx="6113"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二、记忆力不是天生的</a:t>
                </a:r>
              </a:p>
            </p:txBody>
          </p:sp>
        </p:grpSp>
        <p:grpSp>
          <p:nvGrpSpPr>
            <p:cNvPr id="13" name="组合 12"/>
            <p:cNvGrpSpPr/>
            <p:nvPr/>
          </p:nvGrpSpPr>
          <p:grpSpPr>
            <a:xfrm>
              <a:off x="8770" y="7053"/>
              <a:ext cx="7576" cy="1214"/>
              <a:chOff x="8790" y="8180"/>
              <a:chExt cx="7576" cy="1214"/>
            </a:xfrm>
          </p:grpSpPr>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三、几种常用的记忆方法</a:t>
                </a:r>
              </a:p>
            </p:txBody>
          </p:sp>
        </p:grpSp>
        <p:grpSp>
          <p:nvGrpSpPr>
            <p:cNvPr id="14" name="组合 13"/>
            <p:cNvGrpSpPr/>
            <p:nvPr/>
          </p:nvGrpSpPr>
          <p:grpSpPr>
            <a:xfrm>
              <a:off x="8770" y="9008"/>
              <a:ext cx="7576" cy="1214"/>
              <a:chOff x="8790" y="8180"/>
              <a:chExt cx="7576" cy="1214"/>
            </a:xfrm>
          </p:grpSpPr>
          <p:sp>
            <p:nvSpPr>
              <p:cNvPr id="15" name="五边形 14"/>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6" name="文本框 15"/>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四、遵从记忆的生理规律</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to="" calcmode="lin" valueType="num">
                                      <p:cBhvr>
                                        <p:cTn id="7" dur="1" fill="hold"/>
                                        <p:tgtEl>
                                          <p:spTgt spid="1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6625" y="2144395"/>
            <a:ext cx="10346690" cy="3952240"/>
            <a:chOff x="1475" y="3377"/>
            <a:chExt cx="16294" cy="6224"/>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12" y="3377"/>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414" y="3882"/>
              <a:ext cx="7952"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要具备良好的口才，除了思维敏捷、灵活之外，更重要的是必须有充分的准备，而充分准备主要是指对说话内容的熟悉，这就不可避免地涉及记忆。不仅要记忆讲话的素材，记忆讲话的语言，还要记忆精心设计的讲话结构。只有从内容到形式都记熟了，才能有条不紊、脉络分明地表达出来。</a:t>
              </a:r>
            </a:p>
          </p:txBody>
        </p:sp>
      </p:grpSp>
      <p:grpSp>
        <p:nvGrpSpPr>
          <p:cNvPr id="12" name="组合 11"/>
          <p:cNvGrpSpPr/>
          <p:nvPr/>
        </p:nvGrpSpPr>
        <p:grpSpPr>
          <a:xfrm>
            <a:off x="719455" y="374015"/>
            <a:ext cx="4759325" cy="1226820"/>
            <a:chOff x="1133" y="589"/>
            <a:chExt cx="7495" cy="1932"/>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记忆训练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一、记忆与口才的关系</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6625" y="2144395"/>
            <a:ext cx="10346690" cy="3952240"/>
            <a:chOff x="1475" y="3377"/>
            <a:chExt cx="16294" cy="6224"/>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12" y="3377"/>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415" y="4663"/>
              <a:ext cx="7952" cy="2761"/>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无论何种讲话，都要借助于记忆，记忆可以储存信息，把有准备的讲话材料和无准备的材料知识，铭刻在脑子里，没有稿子或抛开稿子上讲坛，说话都能如行云流水，滔滔不绝。</a:t>
              </a:r>
            </a:p>
          </p:txBody>
        </p:sp>
      </p:grpSp>
      <p:grpSp>
        <p:nvGrpSpPr>
          <p:cNvPr id="12" name="组合 11"/>
          <p:cNvGrpSpPr/>
          <p:nvPr/>
        </p:nvGrpSpPr>
        <p:grpSpPr>
          <a:xfrm>
            <a:off x="719455" y="374015"/>
            <a:ext cx="4759325" cy="1226820"/>
            <a:chOff x="1133" y="589"/>
            <a:chExt cx="7495" cy="1932"/>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记忆训练</a:t>
              </a: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一、记忆与口才的关系</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739140" y="2441575"/>
            <a:ext cx="11097260" cy="4178300"/>
            <a:chOff x="1164" y="3845"/>
            <a:chExt cx="17476" cy="6580"/>
          </a:xfrm>
        </p:grpSpPr>
        <p:grpSp>
          <p:nvGrpSpPr>
            <p:cNvPr id="8" name="Group 6"/>
            <p:cNvGrpSpPr/>
            <p:nvPr/>
          </p:nvGrpSpPr>
          <p:grpSpPr bwMode="auto">
            <a:xfrm>
              <a:off x="11409" y="5437"/>
              <a:ext cx="7231" cy="4988"/>
              <a:chOff x="6046710" y="4198728"/>
              <a:chExt cx="12121931" cy="7840389"/>
            </a:xfrm>
          </p:grpSpPr>
          <p:sp>
            <p:nvSpPr>
              <p:cNvPr id="9" name="Freeform 34"/>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5"/>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6"/>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7"/>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8"/>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9"/>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6"/>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7"/>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圆角 3"/>
            <p:cNvSpPr/>
            <p:nvPr/>
          </p:nvSpPr>
          <p:spPr>
            <a:xfrm>
              <a:off x="1164" y="3845"/>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784" y="4716"/>
              <a:ext cx="7260"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记忆力是人脑的功能，每一个发育正常的人，先天性记忆力没有太大的区别，而后天的环境影响和自我锻炼的结果是造成记忆力差别的主要原因。</a:t>
              </a:r>
            </a:p>
            <a:p>
              <a:pPr marL="285750" indent="-285750" fontAlgn="auto">
                <a:lnSpc>
                  <a:spcPct val="150000"/>
                </a:lnSpc>
                <a:buFont typeface="Arial" panose="020B0604020202020204" pitchFamily="34" charset="0"/>
                <a:buChar char="•"/>
              </a:pPr>
              <a:r>
                <a:rPr lang="zh-CN" altLang="en-US">
                  <a:solidFill>
                    <a:schemeClr val="tx1"/>
                  </a:solidFill>
                </a:rPr>
                <a:t>记忆力好坏主要跟每个人的记忆方法、习惯、条件、特点等有关。</a:t>
              </a:r>
            </a:p>
          </p:txBody>
        </p:sp>
      </p:grpSp>
      <p:grpSp>
        <p:nvGrpSpPr>
          <p:cNvPr id="5" name="组合 4"/>
          <p:cNvGrpSpPr/>
          <p:nvPr/>
        </p:nvGrpSpPr>
        <p:grpSpPr>
          <a:xfrm>
            <a:off x="719455" y="374015"/>
            <a:ext cx="4759325" cy="1226820"/>
            <a:chOff x="1133" y="589"/>
            <a:chExt cx="7495" cy="1932"/>
          </a:xfrm>
        </p:grpSpPr>
        <p:pic>
          <p:nvPicPr>
            <p:cNvPr id="21" name="图片 20"/>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2" name="文本框 2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记忆训练</a:t>
              </a:r>
            </a:p>
          </p:txBody>
        </p:sp>
        <p:sp>
          <p:nvSpPr>
            <p:cNvPr id="23" name="文本框 2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二、记忆力不是天生的</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443230" y="254635"/>
            <a:ext cx="11255375" cy="6346190"/>
            <a:chOff x="698" y="401"/>
            <a:chExt cx="17725" cy="9994"/>
          </a:xfrm>
        </p:grpSpPr>
        <p:sp>
          <p:nvSpPr>
            <p:cNvPr id="54" name="Rectangle 2"/>
            <p:cNvSpPr txBox="1">
              <a:spLocks noChangeArrowheads="1"/>
            </p:cNvSpPr>
            <p:nvPr>
              <p:custDataLst>
                <p:tags r:id="rId1"/>
              </p:custDataLst>
            </p:nvPr>
          </p:nvSpPr>
          <p:spPr bwMode="auto">
            <a:xfrm>
              <a:off x="7947" y="401"/>
              <a:ext cx="3769" cy="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rPr>
                <a:t>概述 </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8" y="4017"/>
              <a:ext cx="8042" cy="6139"/>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l="15481" t="10267" r="19739" b="7912"/>
            <a:stretch>
              <a:fillRect/>
            </a:stretch>
          </p:blipFill>
          <p:spPr>
            <a:xfrm>
              <a:off x="14177" y="401"/>
              <a:ext cx="4246" cy="3425"/>
            </a:xfrm>
            <a:prstGeom prst="rect">
              <a:avLst/>
            </a:prstGeom>
          </p:spPr>
        </p:pic>
        <p:grpSp>
          <p:nvGrpSpPr>
            <p:cNvPr id="36" name="组合 35"/>
            <p:cNvGrpSpPr/>
            <p:nvPr/>
          </p:nvGrpSpPr>
          <p:grpSpPr>
            <a:xfrm>
              <a:off x="8739" y="2921"/>
              <a:ext cx="7360" cy="7474"/>
              <a:chOff x="8739" y="2921"/>
              <a:chExt cx="7360" cy="7474"/>
            </a:xfrm>
          </p:grpSpPr>
          <p:sp>
            <p:nvSpPr>
              <p:cNvPr id="15" name="五边形 14"/>
              <p:cNvSpPr/>
              <p:nvPr/>
            </p:nvSpPr>
            <p:spPr>
              <a:xfrm>
                <a:off x="8739" y="9427"/>
                <a:ext cx="7359" cy="969"/>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8739" y="2921"/>
                <a:ext cx="7360" cy="7474"/>
                <a:chOff x="8739" y="2921"/>
                <a:chExt cx="7360" cy="7474"/>
              </a:xfrm>
            </p:grpSpPr>
            <p:grpSp>
              <p:nvGrpSpPr>
                <p:cNvPr id="17" name="组合 16"/>
                <p:cNvGrpSpPr/>
                <p:nvPr/>
              </p:nvGrpSpPr>
              <p:grpSpPr>
                <a:xfrm>
                  <a:off x="8740" y="2921"/>
                  <a:ext cx="7359" cy="3712"/>
                  <a:chOff x="8740" y="2921"/>
                  <a:chExt cx="7359" cy="3712"/>
                </a:xfrm>
              </p:grpSpPr>
              <p:grpSp>
                <p:nvGrpSpPr>
                  <p:cNvPr id="11" name="组合 10"/>
                  <p:cNvGrpSpPr/>
                  <p:nvPr/>
                </p:nvGrpSpPr>
                <p:grpSpPr>
                  <a:xfrm>
                    <a:off x="8740" y="2921"/>
                    <a:ext cx="7358" cy="1095"/>
                    <a:chOff x="9362" y="2573"/>
                    <a:chExt cx="6521" cy="1214"/>
                  </a:xfrm>
                  <a:solidFill>
                    <a:schemeClr val="accent6">
                      <a:lumMod val="40000"/>
                      <a:lumOff val="60000"/>
                    </a:schemeClr>
                  </a:solidFill>
                </p:grpSpPr>
                <p:sp>
                  <p:nvSpPr>
                    <p:cNvPr id="9" name="五边形 8"/>
                    <p:cNvSpPr/>
                    <p:nvPr/>
                  </p:nvSpPr>
                  <p:spPr>
                    <a:xfrm>
                      <a:off x="9362" y="2573"/>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491" y="2817"/>
                      <a:ext cx="5825" cy="804"/>
                    </a:xfrm>
                    <a:prstGeom prst="rect">
                      <a:avLst/>
                    </a:prstGeom>
                    <a:grpFill/>
                    <a:ln>
                      <a:noFill/>
                    </a:ln>
                  </p:spPr>
                  <p:txBody>
                    <a:bodyPr wrap="square" rtlCol="0">
                      <a:spAutoFit/>
                    </a:bodyPr>
                    <a:lstStyle/>
                    <a:p>
                      <a:r>
                        <a:rPr lang="zh-CN" altLang="en-US" sz="2400" b="1">
                          <a:solidFill>
                            <a:schemeClr val="accent1">
                              <a:lumMod val="60000"/>
                              <a:lumOff val="40000"/>
                            </a:schemeClr>
                          </a:solidFill>
                        </a:rPr>
                        <a:t>一、口才的定义</a:t>
                      </a:r>
                    </a:p>
                  </p:txBody>
                </p:sp>
              </p:grpSp>
              <p:grpSp>
                <p:nvGrpSpPr>
                  <p:cNvPr id="14" name="组合 13"/>
                  <p:cNvGrpSpPr/>
                  <p:nvPr/>
                </p:nvGrpSpPr>
                <p:grpSpPr>
                  <a:xfrm>
                    <a:off x="8740" y="4244"/>
                    <a:ext cx="7359" cy="1040"/>
                    <a:chOff x="9377" y="1214"/>
                    <a:chExt cx="6521" cy="1214"/>
                  </a:xfrm>
                  <a:solidFill>
                    <a:schemeClr val="accent6">
                      <a:lumMod val="40000"/>
                      <a:lumOff val="60000"/>
                    </a:schemeClr>
                  </a:solidFill>
                </p:grpSpPr>
                <p:sp>
                  <p:nvSpPr>
                    <p:cNvPr id="20" name="五边形 19"/>
                    <p:cNvSpPr/>
                    <p:nvPr/>
                  </p:nvSpPr>
                  <p:spPr>
                    <a:xfrm>
                      <a:off x="9377" y="12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506" y="1459"/>
                      <a:ext cx="5825" cy="846"/>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二、好口才的标准</a:t>
                      </a:r>
                    </a:p>
                  </p:txBody>
                </p:sp>
              </p:grpSp>
              <p:sp>
                <p:nvSpPr>
                  <p:cNvPr id="2" name="五边形 1"/>
                  <p:cNvSpPr/>
                  <p:nvPr/>
                </p:nvSpPr>
                <p:spPr>
                  <a:xfrm>
                    <a:off x="8741" y="5663"/>
                    <a:ext cx="7358" cy="971"/>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870" y="5908"/>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三、口才的作用</a:t>
                    </a:r>
                  </a:p>
                </p:txBody>
              </p:sp>
            </p:grpSp>
            <p:sp>
              <p:nvSpPr>
                <p:cNvPr id="4" name="五边形 3"/>
                <p:cNvSpPr/>
                <p:nvPr/>
              </p:nvSpPr>
              <p:spPr>
                <a:xfrm>
                  <a:off x="8739" y="6945"/>
                  <a:ext cx="7359" cy="969"/>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869" y="7189"/>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四、口才与成功的关系</a:t>
                  </a:r>
                </a:p>
              </p:txBody>
            </p:sp>
            <p:sp>
              <p:nvSpPr>
                <p:cNvPr id="8" name="五边形 7"/>
                <p:cNvSpPr/>
                <p:nvPr/>
              </p:nvSpPr>
              <p:spPr>
                <a:xfrm>
                  <a:off x="8741" y="8287"/>
                  <a:ext cx="7359" cy="969"/>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870" y="8531"/>
                  <a:ext cx="669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五、好口才应具备的多种能力</a:t>
                  </a:r>
                </a:p>
              </p:txBody>
            </p:sp>
            <p:sp>
              <p:nvSpPr>
                <p:cNvPr id="16" name="文本框 15"/>
                <p:cNvSpPr txBox="1"/>
                <p:nvPr/>
              </p:nvSpPr>
              <p:spPr>
                <a:xfrm>
                  <a:off x="8868" y="9671"/>
                  <a:ext cx="669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六、训练口才的方法</a:t>
                  </a:r>
                </a:p>
              </p:txBody>
            </p:sp>
          </p:gr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537210" y="1771650"/>
            <a:ext cx="11259820" cy="4792980"/>
            <a:chOff x="846" y="2790"/>
            <a:chExt cx="17732" cy="7548"/>
          </a:xfrm>
        </p:grpSpPr>
        <p:sp>
          <p:nvSpPr>
            <p:cNvPr id="11" name="文本框 10"/>
            <p:cNvSpPr txBox="1"/>
            <p:nvPr/>
          </p:nvSpPr>
          <p:spPr>
            <a:xfrm>
              <a:off x="5949" y="7161"/>
              <a:ext cx="1145" cy="800"/>
            </a:xfrm>
            <a:prstGeom prst="rect">
              <a:avLst/>
            </a:prstGeom>
            <a:noFill/>
          </p:spPr>
          <p:txBody>
            <a:bodyPr wrap="square" rtlCol="0">
              <a:spAutoFit/>
            </a:bodyPr>
            <a:lstStyle/>
            <a:p>
              <a:r>
                <a:rPr lang="en-US" altLang="zh-CN"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5950" y="3818"/>
              <a:ext cx="1145" cy="800"/>
            </a:xfrm>
            <a:prstGeom prst="rect">
              <a:avLst/>
            </a:prstGeom>
            <a:noFill/>
          </p:spPr>
          <p:txBody>
            <a:bodyPr wrap="square" rtlCol="0">
              <a:spAutoFit/>
            </a:bodyPr>
            <a:lstStyle/>
            <a:p>
              <a:r>
                <a:rPr lang="en-US" altLang="zh-CN"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12325" y="3814"/>
              <a:ext cx="1145" cy="800"/>
            </a:xfrm>
            <a:prstGeom prst="rect">
              <a:avLst/>
            </a:prstGeom>
            <a:noFill/>
          </p:spPr>
          <p:txBody>
            <a:bodyPr wrap="square" rtlCol="0">
              <a:spAutoFit/>
            </a:bodyPr>
            <a:lstStyle/>
            <a:p>
              <a:r>
                <a:rPr lang="en-US" altLang="zh-CN"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12325" y="7161"/>
              <a:ext cx="1145" cy="800"/>
            </a:xfrm>
            <a:prstGeom prst="rect">
              <a:avLst/>
            </a:prstGeom>
            <a:noFill/>
          </p:spPr>
          <p:txBody>
            <a:bodyPr wrap="square" rtlCol="0">
              <a:spAutoFit/>
            </a:bodyPr>
            <a:lstStyle/>
            <a:p>
              <a:r>
                <a:rPr lang="en-US" altLang="zh-CN"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7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2"/>
            <p:cNvSpPr txBox="1"/>
            <p:nvPr/>
          </p:nvSpPr>
          <p:spPr>
            <a:xfrm>
              <a:off x="13970" y="3814"/>
              <a:ext cx="3094" cy="79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口诀法</a:t>
              </a:r>
            </a:p>
          </p:txBody>
        </p:sp>
        <p:sp>
          <p:nvSpPr>
            <p:cNvPr id="4" name="文本框 3"/>
            <p:cNvSpPr txBox="1"/>
            <p:nvPr/>
          </p:nvSpPr>
          <p:spPr>
            <a:xfrm>
              <a:off x="13114" y="6268"/>
              <a:ext cx="5464"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其他记忆方法</a:t>
              </a:r>
            </a:p>
            <a:p>
              <a:pPr marL="285750" indent="-285750" fontAlgn="auto">
                <a:lnSpc>
                  <a:spcPct val="150000"/>
                </a:lnSpc>
                <a:buFont typeface="Arial" panose="020B0604020202020204" pitchFamily="34" charset="0"/>
                <a:buChar char="•"/>
              </a:pPr>
              <a:r>
                <a:rPr lang="zh-CN" altLang="en-US">
                  <a:solidFill>
                    <a:schemeClr val="tx1"/>
                  </a:solidFill>
                </a:rPr>
                <a:t>抓重点记忆法、理解记忆法、覆盖关键部分记忆法、归类记忆法、交谈记忆法、对比记忆法、列表记忆法、概括记忆法、谐音法</a:t>
              </a:r>
            </a:p>
          </p:txBody>
        </p:sp>
        <p:sp>
          <p:nvSpPr>
            <p:cNvPr id="6" name="文本框 5"/>
            <p:cNvSpPr txBox="1"/>
            <p:nvPr/>
          </p:nvSpPr>
          <p:spPr>
            <a:xfrm>
              <a:off x="846" y="3820"/>
              <a:ext cx="4641" cy="79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“五到”记忆法（诵读法）</a:t>
              </a:r>
            </a:p>
          </p:txBody>
        </p:sp>
        <p:sp>
          <p:nvSpPr>
            <p:cNvPr id="7" name="文本框 6"/>
            <p:cNvSpPr txBox="1"/>
            <p:nvPr/>
          </p:nvSpPr>
          <p:spPr>
            <a:xfrm>
              <a:off x="846" y="7250"/>
              <a:ext cx="5030" cy="2107"/>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重复法</a:t>
              </a:r>
            </a:p>
            <a:p>
              <a:pPr marL="285750" indent="-285750" fontAlgn="auto">
                <a:lnSpc>
                  <a:spcPct val="150000"/>
                </a:lnSpc>
                <a:buFont typeface="Arial" panose="020B0604020202020204" pitchFamily="34" charset="0"/>
                <a:buChar char="•"/>
              </a:pPr>
              <a:r>
                <a:rPr lang="zh-CN" altLang="en-US">
                  <a:solidFill>
                    <a:schemeClr val="tx1"/>
                  </a:solidFill>
                </a:rPr>
                <a:t>遗忘是先快后慢、先多后少，因此要及时复习。</a:t>
              </a:r>
            </a:p>
          </p:txBody>
        </p:sp>
        <p:pic>
          <p:nvPicPr>
            <p:cNvPr id="37" name="图片 36"/>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110" y="2790"/>
              <a:ext cx="5112" cy="6098"/>
            </a:xfrm>
            <a:prstGeom prst="rect">
              <a:avLst/>
            </a:prstGeom>
          </p:spPr>
        </p:pic>
      </p:grpSp>
      <p:grpSp>
        <p:nvGrpSpPr>
          <p:cNvPr id="5" name="组合 4"/>
          <p:cNvGrpSpPr/>
          <p:nvPr/>
        </p:nvGrpSpPr>
        <p:grpSpPr>
          <a:xfrm>
            <a:off x="719455" y="374015"/>
            <a:ext cx="4759325" cy="1226820"/>
            <a:chOff x="1133" y="589"/>
            <a:chExt cx="7495" cy="1932"/>
          </a:xfrm>
        </p:grpSpPr>
        <p:pic>
          <p:nvPicPr>
            <p:cNvPr id="21" name="图片 2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2" name="文本框 2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记忆训练</a:t>
              </a:r>
            </a:p>
          </p:txBody>
        </p:sp>
        <p:sp>
          <p:nvSpPr>
            <p:cNvPr id="23" name="文本框 22"/>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三、几种常用的记忆方法</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to="" calcmode="lin" valueType="num">
                                      <p:cBhvr>
                                        <p:cTn id="7" dur="1" fill="hold"/>
                                        <p:tgtEl>
                                          <p:spTgt spid="38"/>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92405" y="1656080"/>
            <a:ext cx="11448415" cy="4896485"/>
            <a:chOff x="303" y="2608"/>
            <a:chExt cx="18029" cy="7711"/>
          </a:xfrm>
        </p:grpSpPr>
        <p:grpSp>
          <p:nvGrpSpPr>
            <p:cNvPr id="3" name="组合 2"/>
            <p:cNvGrpSpPr/>
            <p:nvPr/>
          </p:nvGrpSpPr>
          <p:grpSpPr>
            <a:xfrm>
              <a:off x="1054" y="3682"/>
              <a:ext cx="17278" cy="4204"/>
              <a:chOff x="707" y="3682"/>
              <a:chExt cx="17278" cy="4204"/>
            </a:xfrm>
          </p:grpSpPr>
          <p:grpSp>
            <p:nvGrpSpPr>
              <p:cNvPr id="2" name="组合 1"/>
              <p:cNvGrpSpPr/>
              <p:nvPr/>
            </p:nvGrpSpPr>
            <p:grpSpPr>
              <a:xfrm>
                <a:off x="2504" y="3682"/>
                <a:ext cx="13590" cy="4204"/>
                <a:chOff x="3587" y="3829"/>
                <a:chExt cx="13590" cy="4204"/>
              </a:xfrm>
            </p:grpSpPr>
            <p:pic>
              <p:nvPicPr>
                <p:cNvPr id="4" name="图片 3"/>
                <p:cNvPicPr>
                  <a:picLocks noChangeAspect="1"/>
                </p:cNvPicPr>
                <p:nvPr/>
              </p:nvPicPr>
              <p:blipFill>
                <a:blip r:embed="rId2" cstate="email">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587" y="3829"/>
                  <a:ext cx="2012" cy="1881"/>
                </a:xfrm>
                <a:prstGeom prst="rect">
                  <a:avLst/>
                </a:prstGeom>
              </p:spPr>
            </p:pic>
            <p:pic>
              <p:nvPicPr>
                <p:cNvPr id="6" name="图片 5"/>
                <p:cNvPicPr>
                  <a:picLocks noChangeAspect="1"/>
                </p:cNvPicPr>
                <p:nvPr/>
              </p:nvPicPr>
              <p:blipFill>
                <a:blip r:embed="rId2" cstate="email">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503" y="6153"/>
                  <a:ext cx="2012" cy="1881"/>
                </a:xfrm>
                <a:prstGeom prst="rect">
                  <a:avLst/>
                </a:prstGeom>
              </p:spPr>
            </p:pic>
            <p:pic>
              <p:nvPicPr>
                <p:cNvPr id="7" name="图片 6"/>
                <p:cNvPicPr>
                  <a:picLocks noChangeAspect="1"/>
                </p:cNvPicPr>
                <p:nvPr/>
              </p:nvPicPr>
              <p:blipFill>
                <a:blip r:embed="rId2" cstate="email">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5165" y="5811"/>
                  <a:ext cx="2012" cy="1881"/>
                </a:xfrm>
                <a:prstGeom prst="rect">
                  <a:avLst/>
                </a:prstGeom>
              </p:spPr>
            </p:pic>
            <p:pic>
              <p:nvPicPr>
                <p:cNvPr id="8" name="图片 7"/>
                <p:cNvPicPr>
                  <a:picLocks noChangeAspect="1"/>
                </p:cNvPicPr>
                <p:nvPr/>
              </p:nvPicPr>
              <p:blipFill>
                <a:blip r:embed="rId2" cstate="email">
                  <a:duotone>
                    <a:schemeClr val="accent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0520" y="4272"/>
                  <a:ext cx="2012" cy="1881"/>
                </a:xfrm>
                <a:prstGeom prst="rect">
                  <a:avLst/>
                </a:prstGeom>
              </p:spPr>
            </p:pic>
            <p:cxnSp>
              <p:nvCxnSpPr>
                <p:cNvPr id="9" name="直接连接符 8"/>
                <p:cNvCxnSpPr/>
                <p:nvPr/>
              </p:nvCxnSpPr>
              <p:spPr>
                <a:xfrm>
                  <a:off x="5499" y="5811"/>
                  <a:ext cx="1387" cy="114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822" y="5531"/>
                  <a:ext cx="1953" cy="95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8761" y="5710"/>
                  <a:ext cx="1678" cy="1084"/>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V="1">
                <a:off x="16094" y="5811"/>
                <a:ext cx="1891" cy="10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707" y="5118"/>
                <a:ext cx="1677" cy="823"/>
              </a:xfrm>
              <a:prstGeom prst="line">
                <a:avLst/>
              </a:prstGeom>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13695" y="3682"/>
              <a:ext cx="3396" cy="1452"/>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最后，尽量理解要记忆的内容。</a:t>
              </a:r>
            </a:p>
          </p:txBody>
        </p:sp>
        <p:sp>
          <p:nvSpPr>
            <p:cNvPr id="15" name="文本框 14"/>
            <p:cNvSpPr txBox="1"/>
            <p:nvPr/>
          </p:nvSpPr>
          <p:spPr>
            <a:xfrm>
              <a:off x="8231" y="6904"/>
              <a:ext cx="5464"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再次，记东西时要舒心，不要紧张。</a:t>
              </a:r>
            </a:p>
            <a:p>
              <a:pPr marL="285750" indent="-285750" fontAlgn="auto">
                <a:lnSpc>
                  <a:spcPct val="150000"/>
                </a:lnSpc>
                <a:buFont typeface="Wingdings" panose="05000000000000000000" charset="0"/>
                <a:buChar char="Ø"/>
              </a:pPr>
              <a:r>
                <a:rPr lang="zh-CN" altLang="en-US">
                  <a:solidFill>
                    <a:schemeClr val="tx1"/>
                  </a:solidFill>
                </a:rPr>
                <a:t>在宽松环境中，垂体后叶分泌加压素，它对增强记忆功能大有好处。</a:t>
              </a:r>
            </a:p>
          </p:txBody>
        </p:sp>
        <p:sp>
          <p:nvSpPr>
            <p:cNvPr id="16" name="文本框 15"/>
            <p:cNvSpPr txBox="1"/>
            <p:nvPr/>
          </p:nvSpPr>
          <p:spPr>
            <a:xfrm>
              <a:off x="4590" y="2608"/>
              <a:ext cx="5955"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其次，复习要记忆的功课最好在早晨或夜里的安静环境中进行。</a:t>
              </a:r>
            </a:p>
            <a:p>
              <a:pPr marL="285750" indent="-285750" fontAlgn="auto">
                <a:lnSpc>
                  <a:spcPct val="150000"/>
                </a:lnSpc>
                <a:buFont typeface="Wingdings" panose="05000000000000000000" charset="0"/>
                <a:buChar char="Ø"/>
              </a:pPr>
              <a:r>
                <a:rPr lang="zh-CN" altLang="en-US">
                  <a:solidFill>
                    <a:schemeClr val="tx1"/>
                  </a:solidFill>
                </a:rPr>
                <a:t>同时要专心，不要受其他干扰或打断。</a:t>
              </a:r>
            </a:p>
            <a:p>
              <a:pPr marL="285750" indent="-285750" fontAlgn="auto">
                <a:lnSpc>
                  <a:spcPct val="150000"/>
                </a:lnSpc>
                <a:buFont typeface="Wingdings" panose="05000000000000000000" charset="0"/>
                <a:buChar char="Ø"/>
              </a:pPr>
              <a:r>
                <a:rPr lang="zh-CN" altLang="en-US">
                  <a:solidFill>
                    <a:schemeClr val="tx1"/>
                  </a:solidFill>
                </a:rPr>
                <a:t>切忌一边听音乐一边背书。</a:t>
              </a:r>
            </a:p>
          </p:txBody>
        </p:sp>
        <p:sp>
          <p:nvSpPr>
            <p:cNvPr id="17" name="文本框 16"/>
            <p:cNvSpPr txBox="1"/>
            <p:nvPr/>
          </p:nvSpPr>
          <p:spPr>
            <a:xfrm>
              <a:off x="303" y="6904"/>
              <a:ext cx="5464"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首先，课堂上要专心听讲、思考，取得较深的短期记忆。下课后当天复习；过几天当记忆开始淡漠时再巩固一次并加以条理化。</a:t>
              </a:r>
            </a:p>
          </p:txBody>
        </p:sp>
      </p:grpSp>
      <p:grpSp>
        <p:nvGrpSpPr>
          <p:cNvPr id="5" name="组合 4"/>
          <p:cNvGrpSpPr/>
          <p:nvPr/>
        </p:nvGrpSpPr>
        <p:grpSpPr>
          <a:xfrm>
            <a:off x="719455" y="374015"/>
            <a:ext cx="4759325" cy="1226820"/>
            <a:chOff x="1133" y="589"/>
            <a:chExt cx="7495" cy="1932"/>
          </a:xfrm>
        </p:grpSpPr>
        <p:pic>
          <p:nvPicPr>
            <p:cNvPr id="23" name="图片 2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记忆训练</a:t>
              </a:r>
            </a:p>
          </p:txBody>
        </p:sp>
        <p:sp>
          <p:nvSpPr>
            <p:cNvPr id="25" name="文本框 2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四、遵从记忆的生理规律</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to="" calcmode="lin" valueType="num">
                                      <p:cBhvr>
                                        <p:cTn id="7" dur="1" fill="hold"/>
                                        <p:tgtEl>
                                          <p:spTgt spid="2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7078" y="2406"/>
              <a:ext cx="5780"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第三节 思维训练</a:t>
              </a:r>
              <a:endParaRPr lang="zh-CN" altLang="en-US" sz="3200" b="1">
                <a:solidFill>
                  <a:schemeClr val="accent2"/>
                </a:solidFill>
              </a:endParaRPr>
            </a:p>
          </p:txBody>
        </p:sp>
      </p:grpSp>
      <p:grpSp>
        <p:nvGrpSpPr>
          <p:cNvPr id="21" name="组合 20"/>
          <p:cNvGrpSpPr/>
          <p:nvPr/>
        </p:nvGrpSpPr>
        <p:grpSpPr>
          <a:xfrm>
            <a:off x="5555615" y="1974215"/>
            <a:ext cx="4824730" cy="4671695"/>
            <a:chOff x="8749" y="3109"/>
            <a:chExt cx="7598" cy="7357"/>
          </a:xfrm>
        </p:grpSpPr>
        <p:grpSp>
          <p:nvGrpSpPr>
            <p:cNvPr id="11" name="组合 10"/>
            <p:cNvGrpSpPr/>
            <p:nvPr/>
          </p:nvGrpSpPr>
          <p:grpSpPr>
            <a:xfrm>
              <a:off x="8749" y="3109"/>
              <a:ext cx="7577"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6113"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一、思维与口语表达的关系</a:t>
                </a:r>
              </a:p>
            </p:txBody>
          </p:sp>
        </p:grpSp>
        <p:grpSp>
          <p:nvGrpSpPr>
            <p:cNvPr id="12" name="组合 11"/>
            <p:cNvGrpSpPr/>
            <p:nvPr/>
          </p:nvGrpSpPr>
          <p:grpSpPr>
            <a:xfrm>
              <a:off x="8769" y="4633"/>
              <a:ext cx="7578" cy="1214"/>
              <a:chOff x="8876" y="4690"/>
              <a:chExt cx="7578" cy="1214"/>
            </a:xfrm>
          </p:grpSpPr>
          <p:sp>
            <p:nvSpPr>
              <p:cNvPr id="20" name="五边形 19"/>
              <p:cNvSpPr/>
              <p:nvPr/>
            </p:nvSpPr>
            <p:spPr>
              <a:xfrm>
                <a:off x="8877" y="4690"/>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876" y="4935"/>
                <a:ext cx="7126"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二、思维与口语表达的同步训练</a:t>
                </a:r>
              </a:p>
            </p:txBody>
          </p:sp>
        </p:grpSp>
        <p:grpSp>
          <p:nvGrpSpPr>
            <p:cNvPr id="13" name="组合 12"/>
            <p:cNvGrpSpPr/>
            <p:nvPr/>
          </p:nvGrpSpPr>
          <p:grpSpPr>
            <a:xfrm>
              <a:off x="8770" y="6180"/>
              <a:ext cx="7576" cy="1214"/>
              <a:chOff x="8790" y="8180"/>
              <a:chExt cx="7576" cy="1214"/>
            </a:xfrm>
          </p:grpSpPr>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三、限时反应练习</a:t>
                </a:r>
              </a:p>
            </p:txBody>
          </p:sp>
        </p:grpSp>
        <p:grpSp>
          <p:nvGrpSpPr>
            <p:cNvPr id="14" name="组合 13"/>
            <p:cNvGrpSpPr/>
            <p:nvPr/>
          </p:nvGrpSpPr>
          <p:grpSpPr>
            <a:xfrm>
              <a:off x="8750" y="7750"/>
              <a:ext cx="7576" cy="1214"/>
              <a:chOff x="8790" y="8180"/>
              <a:chExt cx="7576" cy="1214"/>
            </a:xfrm>
          </p:grpSpPr>
          <p:sp>
            <p:nvSpPr>
              <p:cNvPr id="15" name="五边形 14"/>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6" name="文本框 15"/>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四、发散联想练习</a:t>
                </a:r>
              </a:p>
            </p:txBody>
          </p:sp>
        </p:grpSp>
        <p:grpSp>
          <p:nvGrpSpPr>
            <p:cNvPr id="17" name="组合 16"/>
            <p:cNvGrpSpPr/>
            <p:nvPr/>
          </p:nvGrpSpPr>
          <p:grpSpPr>
            <a:xfrm>
              <a:off x="8750" y="9252"/>
              <a:ext cx="7576" cy="1214"/>
              <a:chOff x="8790" y="8180"/>
              <a:chExt cx="7576" cy="1214"/>
            </a:xfrm>
          </p:grpSpPr>
          <p:sp>
            <p:nvSpPr>
              <p:cNvPr id="18" name="五边形 17"/>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9" name="文本框 18"/>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五、逻辑思维练习</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to="" calcmode="lin" valueType="num">
                                      <p:cBhvr>
                                        <p:cTn id="15" dur="1" fill="hold"/>
                                        <p:tgtEl>
                                          <p:spTgt spid="2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9455" y="374015"/>
            <a:ext cx="4759325" cy="1226820"/>
            <a:chOff x="1133" y="589"/>
            <a:chExt cx="7495" cy="1932"/>
          </a:xfrm>
        </p:grpSpPr>
        <p:pic>
          <p:nvPicPr>
            <p:cNvPr id="23" name="图片 2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25" name="文本框 2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一、思维与口语表达的关系</a:t>
              </a:r>
            </a:p>
          </p:txBody>
        </p:sp>
      </p:grpSp>
      <p:grpSp>
        <p:nvGrpSpPr>
          <p:cNvPr id="7" name="组合 6"/>
          <p:cNvGrpSpPr/>
          <p:nvPr/>
        </p:nvGrpSpPr>
        <p:grpSpPr>
          <a:xfrm>
            <a:off x="567055" y="1696085"/>
            <a:ext cx="10695940" cy="4855210"/>
            <a:chOff x="893" y="2671"/>
            <a:chExt cx="16844" cy="7646"/>
          </a:xfrm>
        </p:grpSpPr>
        <p:grpSp>
          <p:nvGrpSpPr>
            <p:cNvPr id="14" name="组合 13"/>
            <p:cNvGrpSpPr/>
            <p:nvPr/>
          </p:nvGrpSpPr>
          <p:grpSpPr>
            <a:xfrm>
              <a:off x="8981" y="3626"/>
              <a:ext cx="8757" cy="5735"/>
              <a:chOff x="8981" y="3626"/>
              <a:chExt cx="8757" cy="5735"/>
            </a:xfrm>
          </p:grpSpPr>
          <p:sp>
            <p:nvSpPr>
              <p:cNvPr id="4" name="矩形: 圆角 3"/>
              <p:cNvSpPr/>
              <p:nvPr/>
            </p:nvSpPr>
            <p:spPr>
              <a:xfrm>
                <a:off x="8981" y="3626"/>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528" y="4132"/>
                <a:ext cx="7663"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心理学家认为，口头表达是受复杂的生理和心理活动制约的。嘴巴的讲和大脑的想，存在着相辅相成、互相作用的依存关系。口才的发挥，是藏之于内的无声语言向表之于外的有声语言的转化过程；人们思考问题，必须凭借语言的帮助，思考的内容要通过有声语言表达出来。</a:t>
                </a:r>
              </a:p>
            </p:txBody>
          </p:sp>
        </p:grpSp>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to="" calcmode="lin" valueType="num">
                                      <p:cBhvr>
                                        <p:cTn id="11"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19455" y="374015"/>
            <a:ext cx="4759325" cy="1226820"/>
            <a:chOff x="1133" y="589"/>
            <a:chExt cx="7495" cy="1932"/>
          </a:xfrm>
        </p:grpSpPr>
        <p:pic>
          <p:nvPicPr>
            <p:cNvPr id="23" name="图片 2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25" name="文本框 2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一、思维与口语表达的关系</a:t>
              </a:r>
            </a:p>
          </p:txBody>
        </p:sp>
      </p:grpSp>
      <p:grpSp>
        <p:nvGrpSpPr>
          <p:cNvPr id="7" name="组合 6"/>
          <p:cNvGrpSpPr/>
          <p:nvPr/>
        </p:nvGrpSpPr>
        <p:grpSpPr>
          <a:xfrm>
            <a:off x="567055" y="1696085"/>
            <a:ext cx="10695940" cy="4855210"/>
            <a:chOff x="893" y="2671"/>
            <a:chExt cx="16844" cy="7646"/>
          </a:xfrm>
        </p:grpSpPr>
        <p:grpSp>
          <p:nvGrpSpPr>
            <p:cNvPr id="14" name="组合 13"/>
            <p:cNvGrpSpPr/>
            <p:nvPr/>
          </p:nvGrpSpPr>
          <p:grpSpPr>
            <a:xfrm>
              <a:off x="8981" y="3626"/>
              <a:ext cx="8757" cy="5735"/>
              <a:chOff x="8981" y="3626"/>
              <a:chExt cx="8757" cy="5735"/>
            </a:xfrm>
          </p:grpSpPr>
          <p:sp>
            <p:nvSpPr>
              <p:cNvPr id="4" name="矩形: 圆角 3"/>
              <p:cNvSpPr/>
              <p:nvPr/>
            </p:nvSpPr>
            <p:spPr>
              <a:xfrm>
                <a:off x="8981" y="3626"/>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615" y="4609"/>
                <a:ext cx="7663"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想与说，思维与表达，相互之间交相传递，循环往复，把无声语言变为有声语言，以此在社会活动中交流思想，交换意见，互通情报，传递信息。口头表达这种区别于书面表达的随想随说的特点，就特别要求思维的敏捷和灵活。</a:t>
                </a:r>
              </a:p>
            </p:txBody>
          </p:sp>
        </p:grpSp>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215" y="1428115"/>
            <a:ext cx="11367770" cy="5191760"/>
            <a:chOff x="709" y="2249"/>
            <a:chExt cx="17902" cy="8176"/>
          </a:xfrm>
        </p:grpSpPr>
        <p:sp>
          <p:nvSpPr>
            <p:cNvPr id="3" name="文本框 2"/>
            <p:cNvSpPr txBox="1"/>
            <p:nvPr/>
          </p:nvSpPr>
          <p:spPr>
            <a:xfrm>
              <a:off x="1561" y="3648"/>
              <a:ext cx="8862"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好的口才取决于思维敏捷，思维敏捷依赖于训练，如果我们自以为天分不高而放弃训练，那我们将放弃成功的机会；如果我们自视语言天分很高，就不去进行有意识的、系统的口才训练，那么，我们不但不能具有出口成章、字字珠玑的好口才，而且还恣意挥霍、浪费了自己良好的口才条件，不能不令人扼腕叹息。</a:t>
              </a:r>
            </a:p>
            <a:p>
              <a:pPr marL="285750" indent="-285750" fontAlgn="auto">
                <a:lnSpc>
                  <a:spcPct val="150000"/>
                </a:lnSpc>
                <a:buFont typeface="Arial" panose="020B0604020202020204" pitchFamily="34" charset="0"/>
                <a:buChar char="•"/>
              </a:pPr>
              <a:r>
                <a:rPr lang="zh-CN" altLang="en-US">
                  <a:solidFill>
                    <a:schemeClr val="tx1"/>
                  </a:solidFill>
                </a:rPr>
                <a:t>所以，我们说，只有训练才是通往好口才的必由之路，训练是拥有好口才的不二法门。</a:t>
              </a:r>
            </a:p>
          </p:txBody>
        </p:sp>
        <p:sp>
          <p:nvSpPr>
            <p:cNvPr id="4" name="矩形: 圆角 3"/>
            <p:cNvSpPr/>
            <p:nvPr/>
          </p:nvSpPr>
          <p:spPr>
            <a:xfrm>
              <a:off x="709" y="3469"/>
              <a:ext cx="10505" cy="6442"/>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cstate="email">
              <a:extLst>
                <a:ext uri="{28A0092B-C50C-407E-A947-70E740481C1C}">
                  <a14:useLocalDpi xmlns:a14="http://schemas.microsoft.com/office/drawing/2010/main" val="0"/>
                </a:ext>
              </a:extLst>
            </a:blip>
            <a:srcRect l="39523" t="22571" r="24106" b="28666"/>
            <a:stretch>
              <a:fillRect/>
            </a:stretch>
          </p:blipFill>
          <p:spPr>
            <a:xfrm>
              <a:off x="11086" y="2249"/>
              <a:ext cx="7525" cy="8176"/>
            </a:xfrm>
            <a:prstGeom prst="rect">
              <a:avLst/>
            </a:prstGeom>
          </p:spPr>
        </p:pic>
      </p:grpSp>
      <p:grpSp>
        <p:nvGrpSpPr>
          <p:cNvPr id="7" name="组合 6"/>
          <p:cNvGrpSpPr/>
          <p:nvPr/>
        </p:nvGrpSpPr>
        <p:grpSpPr>
          <a:xfrm>
            <a:off x="719455" y="374015"/>
            <a:ext cx="5090795" cy="1226820"/>
            <a:chOff x="1133" y="589"/>
            <a:chExt cx="8017" cy="1932"/>
          </a:xfrm>
        </p:grpSpPr>
        <p:pic>
          <p:nvPicPr>
            <p:cNvPr id="23" name="图片 2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25" name="文本框 24"/>
            <p:cNvSpPr txBox="1"/>
            <p:nvPr/>
          </p:nvSpPr>
          <p:spPr>
            <a:xfrm>
              <a:off x="2703" y="1893"/>
              <a:ext cx="644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二、思维与口语表达的同步训练</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to="" calcmode="lin" valueType="num">
                                      <p:cBhvr>
                                        <p:cTn id="11"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31775" y="2471420"/>
            <a:ext cx="11751310" cy="4675505"/>
            <a:chOff x="-365" y="3892"/>
            <a:chExt cx="18506" cy="7363"/>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65" y="5340"/>
              <a:ext cx="9336" cy="5915"/>
            </a:xfrm>
            <a:prstGeom prst="rect">
              <a:avLst/>
            </a:prstGeom>
          </p:spPr>
        </p:pic>
        <p:sp>
          <p:nvSpPr>
            <p:cNvPr id="2" name="矩形: 圆角 3"/>
            <p:cNvSpPr/>
            <p:nvPr/>
          </p:nvSpPr>
          <p:spPr>
            <a:xfrm>
              <a:off x="9384" y="3892"/>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99" y="5340"/>
              <a:ext cx="6927" cy="2761"/>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日常工作、生产、学习和生活中，遇上应对场合，反应灵巧，随机应变，对答如流，是思维敏捷的表现。要做到这一点，需要平时加强快速表达训练。</a:t>
              </a:r>
            </a:p>
          </p:txBody>
        </p:sp>
      </p:grpSp>
      <p:grpSp>
        <p:nvGrpSpPr>
          <p:cNvPr id="4" name="组合 3"/>
          <p:cNvGrpSpPr/>
          <p:nvPr/>
        </p:nvGrpSpPr>
        <p:grpSpPr>
          <a:xfrm>
            <a:off x="719455" y="374015"/>
            <a:ext cx="5090795" cy="1226820"/>
            <a:chOff x="1133" y="589"/>
            <a:chExt cx="8017" cy="1932"/>
          </a:xfrm>
        </p:grpSpPr>
        <p:pic>
          <p:nvPicPr>
            <p:cNvPr id="23" name="图片 2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5" name="文本框 4"/>
            <p:cNvSpPr txBox="1"/>
            <p:nvPr/>
          </p:nvSpPr>
          <p:spPr>
            <a:xfrm>
              <a:off x="2703" y="1893"/>
              <a:ext cx="644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三、限时反应练习</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to="" calcmode="lin" valueType="num">
                                      <p:cBhvr>
                                        <p:cTn id="7" dur="1" fill="hold"/>
                                        <p:tgtEl>
                                          <p:spTgt spid="25"/>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129665" y="2409190"/>
            <a:ext cx="9588500" cy="3450590"/>
            <a:chOff x="1779" y="3794"/>
            <a:chExt cx="15100"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779" y="3794"/>
              <a:ext cx="8602" cy="5434"/>
              <a:chOff x="1779" y="3794"/>
              <a:chExt cx="8602" cy="5434"/>
            </a:xfrm>
          </p:grpSpPr>
          <p:sp>
            <p:nvSpPr>
              <p:cNvPr id="5" name="矩形: 圆角 4"/>
              <p:cNvSpPr/>
              <p:nvPr/>
            </p:nvSpPr>
            <p:spPr>
              <a:xfrm>
                <a:off x="1779" y="379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56" y="4623"/>
                <a:ext cx="6927"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人的思维是否发达，从某种意义上说，是靠他的思维广度来判断的，看他能否举一反多，源源不断。要想思维发达，就必须进行思维向广度发散的训练，能使口头表达更开阔、更完整、更广泛和更缜密。</a:t>
                </a:r>
              </a:p>
            </p:txBody>
          </p:sp>
        </p:grpSp>
      </p:grpSp>
      <p:grpSp>
        <p:nvGrpSpPr>
          <p:cNvPr id="4" name="组合 3"/>
          <p:cNvGrpSpPr/>
          <p:nvPr/>
        </p:nvGrpSpPr>
        <p:grpSpPr>
          <a:xfrm>
            <a:off x="719455" y="374015"/>
            <a:ext cx="5090795" cy="1226820"/>
            <a:chOff x="1133" y="589"/>
            <a:chExt cx="8017" cy="1932"/>
          </a:xfrm>
        </p:grpSpPr>
        <p:pic>
          <p:nvPicPr>
            <p:cNvPr id="23" name="图片 2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2" name="文本框 1"/>
            <p:cNvSpPr txBox="1"/>
            <p:nvPr/>
          </p:nvSpPr>
          <p:spPr>
            <a:xfrm>
              <a:off x="2703" y="1893"/>
              <a:ext cx="644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四、发散联想练习</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57885" y="1751330"/>
            <a:ext cx="10591165" cy="4797425"/>
            <a:chOff x="1351" y="2758"/>
            <a:chExt cx="16679" cy="7555"/>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51" y="2758"/>
              <a:ext cx="6265" cy="7278"/>
            </a:xfrm>
            <a:prstGeom prst="rect">
              <a:avLst/>
            </a:prstGeom>
          </p:spPr>
        </p:pic>
        <p:sp>
          <p:nvSpPr>
            <p:cNvPr id="4" name="矩形: 圆角 3"/>
            <p:cNvSpPr/>
            <p:nvPr/>
          </p:nvSpPr>
          <p:spPr>
            <a:xfrm>
              <a:off x="8291" y="3638"/>
              <a:ext cx="9739" cy="667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643" y="4003"/>
              <a:ext cx="9036"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讲话时，逻辑思维起着十分重要的作用，它使思维显得严谨、条理，使结论令人信服，讲话首先要严格遵循逻辑规律，逻辑规律要求人们思考问题和表达思想时，要保持统一性，不能自相矛盾，不能模棱两可，要有充足的理由等。</a:t>
              </a:r>
            </a:p>
            <a:p>
              <a:pPr marL="285750" indent="-285750" fontAlgn="auto">
                <a:lnSpc>
                  <a:spcPct val="150000"/>
                </a:lnSpc>
                <a:buFont typeface="Arial" panose="020B0604020202020204" pitchFamily="34" charset="0"/>
                <a:buChar char="•"/>
              </a:pPr>
              <a:r>
                <a:rPr lang="zh-CN" altLang="en-US">
                  <a:solidFill>
                    <a:schemeClr val="tx1"/>
                  </a:solidFill>
                </a:rPr>
                <a:t>严谨的逻辑性是讲话的总体表现和要求，必须贯穿于讲话的全过程，体现在讲话的每一个环节中。口才训练，除了要学会思维的快速表达、辐射联想，还应练习逻辑思维能力。</a:t>
              </a:r>
            </a:p>
          </p:txBody>
        </p:sp>
      </p:grpSp>
      <p:grpSp>
        <p:nvGrpSpPr>
          <p:cNvPr id="5" name="组合 4"/>
          <p:cNvGrpSpPr/>
          <p:nvPr/>
        </p:nvGrpSpPr>
        <p:grpSpPr>
          <a:xfrm>
            <a:off x="719455" y="374015"/>
            <a:ext cx="5090795" cy="1226820"/>
            <a:chOff x="1133" y="589"/>
            <a:chExt cx="8017" cy="1932"/>
          </a:xfrm>
        </p:grpSpPr>
        <p:pic>
          <p:nvPicPr>
            <p:cNvPr id="23" name="图片 2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8" name="文本框 7"/>
            <p:cNvSpPr txBox="1"/>
            <p:nvPr/>
          </p:nvSpPr>
          <p:spPr>
            <a:xfrm>
              <a:off x="2703" y="1893"/>
              <a:ext cx="644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五、逻辑思维练习</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3315" y="1275715"/>
            <a:ext cx="10376535" cy="4907915"/>
            <a:chOff x="1769" y="2009"/>
            <a:chExt cx="16341" cy="7729"/>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900" y="2009"/>
              <a:ext cx="4210" cy="7729"/>
            </a:xfrm>
            <a:prstGeom prst="rect">
              <a:avLst/>
            </a:prstGeom>
          </p:spPr>
        </p:pic>
        <p:sp>
          <p:nvSpPr>
            <p:cNvPr id="2" name="矩形: 圆角 3"/>
            <p:cNvSpPr/>
            <p:nvPr/>
          </p:nvSpPr>
          <p:spPr>
            <a:xfrm>
              <a:off x="1769" y="3702"/>
              <a:ext cx="10216"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61" y="4208"/>
              <a:ext cx="9146"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思维的定义</a:t>
              </a:r>
            </a:p>
            <a:p>
              <a:pPr marL="285750" indent="-285750" fontAlgn="auto">
                <a:lnSpc>
                  <a:spcPct val="150000"/>
                </a:lnSpc>
                <a:buFont typeface="Arial" panose="020B0604020202020204" pitchFamily="34" charset="0"/>
                <a:buChar char="•"/>
              </a:pPr>
              <a:r>
                <a:rPr lang="zh-CN" altLang="en-US">
                  <a:solidFill>
                    <a:schemeClr val="tx1"/>
                  </a:solidFill>
                </a:rPr>
                <a:t>“思维”一词在英语中为</a:t>
              </a:r>
              <a:r>
                <a:rPr lang="en-US" altLang="zh-CN">
                  <a:solidFill>
                    <a:schemeClr val="tx1"/>
                  </a:solidFill>
                </a:rPr>
                <a:t>thinking</a:t>
              </a:r>
              <a:r>
                <a:rPr lang="zh-CN" altLang="en-US">
                  <a:solidFill>
                    <a:schemeClr val="tx1"/>
                  </a:solidFill>
                </a:rPr>
                <a:t>，在汉语中， “思维”与 “思考”“思索”是同义词或近义词。《词源》中说：“思维就是思索、思考的意思。”</a:t>
              </a:r>
            </a:p>
            <a:p>
              <a:pPr marL="285750" indent="-285750" fontAlgn="auto">
                <a:lnSpc>
                  <a:spcPct val="150000"/>
                </a:lnSpc>
                <a:buFont typeface="Arial" panose="020B0604020202020204" pitchFamily="34" charset="0"/>
                <a:buChar char="•"/>
              </a:pPr>
              <a:r>
                <a:rPr lang="zh-CN" altLang="en-US" b="1">
                  <a:solidFill>
                    <a:schemeClr val="tx1"/>
                  </a:solidFill>
                </a:rPr>
                <a:t>思维科学</a:t>
              </a:r>
              <a:r>
                <a:rPr lang="zh-CN" altLang="en-US">
                  <a:solidFill>
                    <a:schemeClr val="tx1"/>
                  </a:solidFill>
                </a:rPr>
                <a:t>认为，思维是人接收信息、存贮信息、加工信息以及输出信息的活动过程，而且是概括地反映客观现实的过程，这就是思维本质的信息论观点。</a:t>
              </a:r>
            </a:p>
          </p:txBody>
        </p:sp>
      </p:grpSp>
      <p:grpSp>
        <p:nvGrpSpPr>
          <p:cNvPr id="5" name="组合 4"/>
          <p:cNvGrpSpPr/>
          <p:nvPr/>
        </p:nvGrpSpPr>
        <p:grpSpPr>
          <a:xfrm>
            <a:off x="719455" y="374015"/>
            <a:ext cx="5090795" cy="1226820"/>
            <a:chOff x="1133" y="589"/>
            <a:chExt cx="8017" cy="1932"/>
          </a:xfrm>
        </p:grpSpPr>
        <p:pic>
          <p:nvPicPr>
            <p:cNvPr id="23" name="图片 2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8" name="文本框 7"/>
            <p:cNvSpPr txBox="1"/>
            <p:nvPr/>
          </p:nvSpPr>
          <p:spPr>
            <a:xfrm>
              <a:off x="2703" y="1893"/>
              <a:ext cx="6447" cy="628"/>
            </a:xfrm>
            <a:prstGeom prst="rect">
              <a:avLst/>
            </a:prstGeom>
            <a:noFill/>
          </p:spPr>
          <p:txBody>
            <a:bodyPr wrap="square" rtlCol="0">
              <a:spAutoFit/>
            </a:bodyPr>
            <a:lstStyle/>
            <a:p>
              <a:pPr marL="342900" indent="-342900">
                <a:buFont typeface="Wingdings" panose="05000000000000000000" charset="0"/>
                <a:buChar char="u"/>
              </a:pPr>
              <a:r>
                <a:rPr lang="zh-CN" altLang="en-US" sz="2000" b="1">
                  <a:solidFill>
                    <a:schemeClr val="accent2">
                      <a:lumMod val="75000"/>
                    </a:schemeClr>
                  </a:solidFill>
                  <a:latin typeface="华光黑体_CNKI" panose="02000500000000000000" charset="-122"/>
                  <a:ea typeface="华光黑体_CNKI" panose="02000500000000000000" charset="-122"/>
                </a:rPr>
                <a:t>知识链接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455" y="374015"/>
            <a:ext cx="10825480" cy="6280785"/>
            <a:chOff x="1133" y="589"/>
            <a:chExt cx="17048" cy="9891"/>
          </a:xfrm>
        </p:grpSpPr>
        <p:pic>
          <p:nvPicPr>
            <p:cNvPr id="9" name="图片 8"/>
            <p:cNvPicPr>
              <a:picLocks noChangeAspect="1"/>
            </p:cNvPicPr>
            <p:nvPr/>
          </p:nvPicPr>
          <p:blipFill rotWithShape="1">
            <a:blip r:embed="rId2" cstate="email">
              <a:extLst>
                <a:ext uri="{28A0092B-C50C-407E-A947-70E740481C1C}">
                  <a14:useLocalDpi xmlns:a14="http://schemas.microsoft.com/office/drawing/2010/main" val="0"/>
                </a:ext>
              </a:extLst>
            </a:blip>
            <a:srcRect l="39523" t="22571" r="24106" b="28666"/>
            <a:stretch>
              <a:fillRect/>
            </a:stretch>
          </p:blipFill>
          <p:spPr>
            <a:xfrm>
              <a:off x="10657" y="2304"/>
              <a:ext cx="7525" cy="8176"/>
            </a:xfrm>
            <a:prstGeom prst="rect">
              <a:avLst/>
            </a:prstGeom>
          </p:spPr>
        </p:pic>
        <p:sp>
          <p:nvSpPr>
            <p:cNvPr id="4" name="矩形: 圆角 3"/>
            <p:cNvSpPr/>
            <p:nvPr/>
          </p:nvSpPr>
          <p:spPr>
            <a:xfrm>
              <a:off x="1769" y="3524"/>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597" y="4235"/>
              <a:ext cx="7244"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交流是人类的一种广泛的社会活动，口才是人类交流思想、阐述观点、传播信息的重要手段。</a:t>
              </a:r>
            </a:p>
            <a:p>
              <a:pPr marL="285750" indent="-285750" fontAlgn="auto">
                <a:lnSpc>
                  <a:spcPct val="150000"/>
                </a:lnSpc>
                <a:buFont typeface="Arial" panose="020B0604020202020204" pitchFamily="34" charset="0"/>
                <a:buChar char="•"/>
              </a:pPr>
              <a:r>
                <a:rPr lang="zh-CN" altLang="en-US">
                  <a:solidFill>
                    <a:schemeClr val="tx1"/>
                  </a:solidFill>
                </a:rPr>
                <a:t>简言之，口才是口语表达的才能，或者说是口语表达的艺术和技巧。</a:t>
              </a:r>
            </a:p>
            <a:p>
              <a:pPr marL="285750" indent="-285750" fontAlgn="auto">
                <a:lnSpc>
                  <a:spcPct val="150000"/>
                </a:lnSpc>
                <a:buFont typeface="Arial" panose="020B0604020202020204" pitchFamily="34" charset="0"/>
                <a:buChar char="•"/>
              </a:pPr>
              <a:r>
                <a:rPr lang="zh-CN" altLang="en-US">
                  <a:solidFill>
                    <a:schemeClr val="tx1"/>
                  </a:solidFill>
                </a:rPr>
                <a:t>口才是一种综合能力，而不仅仅是一种说的能力。</a:t>
              </a:r>
            </a:p>
          </p:txBody>
        </p:sp>
        <p:grpSp>
          <p:nvGrpSpPr>
            <p:cNvPr id="12" name="组合 11"/>
            <p:cNvGrpSpPr/>
            <p:nvPr/>
          </p:nvGrpSpPr>
          <p:grpSpPr>
            <a:xfrm>
              <a:off x="1133" y="589"/>
              <a:ext cx="7495" cy="1932"/>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一、口才的定义</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3315" y="1275715"/>
            <a:ext cx="10376535" cy="4907915"/>
            <a:chOff x="1769" y="2009"/>
            <a:chExt cx="16341" cy="7729"/>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900" y="2009"/>
              <a:ext cx="4210" cy="7729"/>
            </a:xfrm>
            <a:prstGeom prst="rect">
              <a:avLst/>
            </a:prstGeom>
          </p:spPr>
        </p:pic>
        <p:sp>
          <p:nvSpPr>
            <p:cNvPr id="2" name="矩形: 圆角 3"/>
            <p:cNvSpPr/>
            <p:nvPr/>
          </p:nvSpPr>
          <p:spPr>
            <a:xfrm>
              <a:off x="1769" y="3702"/>
              <a:ext cx="10216"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031" y="3880"/>
              <a:ext cx="9479" cy="537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思维的定义</a:t>
              </a:r>
            </a:p>
            <a:p>
              <a:pPr marL="285750" indent="-285750" fontAlgn="auto">
                <a:lnSpc>
                  <a:spcPct val="150000"/>
                </a:lnSpc>
                <a:buFont typeface="Arial" panose="020B0604020202020204" pitchFamily="34" charset="0"/>
                <a:buChar char="•"/>
              </a:pPr>
              <a:r>
                <a:rPr>
                  <a:solidFill>
                    <a:schemeClr val="tx1"/>
                  </a:solidFill>
                </a:rPr>
                <a:t>从</a:t>
              </a:r>
              <a:r>
                <a:rPr b="1">
                  <a:solidFill>
                    <a:schemeClr val="tx1"/>
                  </a:solidFill>
                </a:rPr>
                <a:t>生理学</a:t>
              </a:r>
              <a:r>
                <a:rPr>
                  <a:solidFill>
                    <a:schemeClr val="tx1"/>
                  </a:solidFill>
                </a:rPr>
                <a:t>上讲，思维是一种高级生理现象，是脑内一种生化反应的过程，是产生第二信号系统的源泉。所谓第二信号系统，是以语言作为刺激的反应系统，与第一信号系统———以电、声、光等为感官直接接收的信号作为刺激的反应系统相区别。</a:t>
              </a:r>
            </a:p>
            <a:p>
              <a:pPr marL="285750" indent="-285750" fontAlgn="auto">
                <a:lnSpc>
                  <a:spcPct val="150000"/>
                </a:lnSpc>
                <a:buFont typeface="Arial" panose="020B0604020202020204" pitchFamily="34" charset="0"/>
                <a:buChar char="•"/>
              </a:pPr>
              <a:r>
                <a:rPr>
                  <a:solidFill>
                    <a:schemeClr val="tx1"/>
                  </a:solidFill>
                </a:rPr>
                <a:t>从</a:t>
              </a:r>
              <a:r>
                <a:rPr b="1">
                  <a:solidFill>
                    <a:schemeClr val="tx1"/>
                  </a:solidFill>
                </a:rPr>
                <a:t>思维的本质</a:t>
              </a:r>
              <a:r>
                <a:rPr>
                  <a:solidFill>
                    <a:schemeClr val="tx1"/>
                  </a:solidFill>
                </a:rPr>
                <a:t>来说，思维是具有意识的人脑对客观现实的本质属性、内部规律的自觉的、间接的和概括的反映。</a:t>
              </a:r>
            </a:p>
          </p:txBody>
        </p:sp>
      </p:grpSp>
      <p:grpSp>
        <p:nvGrpSpPr>
          <p:cNvPr id="5" name="组合 4"/>
          <p:cNvGrpSpPr/>
          <p:nvPr/>
        </p:nvGrpSpPr>
        <p:grpSpPr>
          <a:xfrm>
            <a:off x="719455" y="374015"/>
            <a:ext cx="5090795" cy="1226820"/>
            <a:chOff x="1133" y="589"/>
            <a:chExt cx="8017" cy="1932"/>
          </a:xfrm>
        </p:grpSpPr>
        <p:pic>
          <p:nvPicPr>
            <p:cNvPr id="23" name="图片 2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8" name="文本框 7"/>
            <p:cNvSpPr txBox="1"/>
            <p:nvPr/>
          </p:nvSpPr>
          <p:spPr>
            <a:xfrm>
              <a:off x="2703" y="1893"/>
              <a:ext cx="6447" cy="628"/>
            </a:xfrm>
            <a:prstGeom prst="rect">
              <a:avLst/>
            </a:prstGeom>
            <a:noFill/>
          </p:spPr>
          <p:txBody>
            <a:bodyPr wrap="square" rtlCol="0">
              <a:spAutoFit/>
            </a:bodyPr>
            <a:lstStyle/>
            <a:p>
              <a:pPr marL="342900" indent="-342900">
                <a:buFont typeface="Wingdings" panose="05000000000000000000" charset="0"/>
                <a:buChar char="u"/>
              </a:pPr>
              <a:r>
                <a:rPr lang="zh-CN" altLang="en-US" sz="2000" b="1">
                  <a:solidFill>
                    <a:schemeClr val="accent2">
                      <a:lumMod val="75000"/>
                    </a:schemeClr>
                  </a:solidFill>
                  <a:latin typeface="华光黑体_CNKI" panose="02000500000000000000" charset="-122"/>
                  <a:ea typeface="华光黑体_CNKI" panose="02000500000000000000" charset="-122"/>
                </a:rPr>
                <a:t>知识链接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6425" y="555625"/>
            <a:ext cx="11199495" cy="5808345"/>
            <a:chOff x="955" y="875"/>
            <a:chExt cx="17637" cy="9147"/>
          </a:xfrm>
        </p:grpSpPr>
        <p:pic>
          <p:nvPicPr>
            <p:cNvPr id="6" name="图片 5" descr="a29c1ecd7060545719a314c334eaccc5"/>
            <p:cNvPicPr>
              <a:picLocks noChangeAspect="1"/>
            </p:cNvPicPr>
            <p:nvPr/>
          </p:nvPicPr>
          <p:blipFill>
            <a:blip r:embed="rId2"/>
            <a:stretch>
              <a:fillRect/>
            </a:stretch>
          </p:blipFill>
          <p:spPr>
            <a:xfrm>
              <a:off x="955" y="5785"/>
              <a:ext cx="6389" cy="3932"/>
            </a:xfrm>
            <a:prstGeom prst="rect">
              <a:avLst/>
            </a:prstGeom>
          </p:spPr>
        </p:pic>
        <p:sp>
          <p:nvSpPr>
            <p:cNvPr id="4" name="矩形: 圆角 3"/>
            <p:cNvSpPr/>
            <p:nvPr/>
          </p:nvSpPr>
          <p:spPr>
            <a:xfrm>
              <a:off x="7971" y="875"/>
              <a:ext cx="10621" cy="9147"/>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99" y="1450"/>
              <a:ext cx="10165" cy="7996"/>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思维的过程</a:t>
              </a:r>
            </a:p>
            <a:p>
              <a:pPr marL="285750" indent="-285750" fontAlgn="auto">
                <a:lnSpc>
                  <a:spcPct val="150000"/>
                </a:lnSpc>
                <a:buFont typeface="Arial" panose="020B0604020202020204" pitchFamily="34" charset="0"/>
                <a:buChar char="•"/>
              </a:pPr>
              <a:r>
                <a:rPr lang="zh-CN" altLang="en-US">
                  <a:solidFill>
                    <a:schemeClr val="tx1"/>
                  </a:solidFill>
                </a:rPr>
                <a:t>一个典型的思维过程由</a:t>
              </a:r>
              <a:r>
                <a:rPr lang="zh-CN" altLang="en-US" b="1">
                  <a:solidFill>
                    <a:schemeClr val="tx1"/>
                  </a:solidFill>
                </a:rPr>
                <a:t>准备、立题、搜索、捕获和解释</a:t>
              </a:r>
              <a:r>
                <a:rPr lang="zh-CN" altLang="en-US">
                  <a:solidFill>
                    <a:schemeClr val="tx1"/>
                  </a:solidFill>
                </a:rPr>
                <a:t>构成。</a:t>
              </a:r>
            </a:p>
            <a:p>
              <a:pPr marL="285750" indent="-285750" fontAlgn="auto">
                <a:lnSpc>
                  <a:spcPct val="150000"/>
                </a:lnSpc>
                <a:buFont typeface="Arial" panose="020B0604020202020204" pitchFamily="34" charset="0"/>
                <a:buChar char="•"/>
              </a:pPr>
              <a:r>
                <a:rPr lang="zh-CN" altLang="en-US" b="1">
                  <a:solidFill>
                    <a:schemeClr val="tx1"/>
                  </a:solidFill>
                </a:rPr>
                <a:t>准备</a:t>
              </a:r>
              <a:r>
                <a:rPr lang="zh-CN" altLang="en-US">
                  <a:solidFill>
                    <a:schemeClr val="tx1"/>
                  </a:solidFill>
                </a:rPr>
                <a:t>：即信息积累阶段。一种是学习性的，一种是搜集性的。</a:t>
              </a:r>
            </a:p>
            <a:p>
              <a:pPr marL="285750" indent="-285750" fontAlgn="auto">
                <a:lnSpc>
                  <a:spcPct val="150000"/>
                </a:lnSpc>
                <a:buFont typeface="Arial" panose="020B0604020202020204" pitchFamily="34" charset="0"/>
                <a:buChar char="•"/>
              </a:pPr>
              <a:r>
                <a:rPr lang="zh-CN" altLang="en-US" b="1">
                  <a:solidFill>
                    <a:schemeClr val="tx1"/>
                  </a:solidFill>
                </a:rPr>
                <a:t>立题</a:t>
              </a:r>
              <a:r>
                <a:rPr lang="zh-CN" altLang="en-US">
                  <a:solidFill>
                    <a:schemeClr val="tx1"/>
                  </a:solidFill>
                </a:rPr>
                <a:t>：是思想上的跃升，是思维的一个新阶段。</a:t>
              </a:r>
            </a:p>
            <a:p>
              <a:pPr marL="285750" indent="-285750" fontAlgn="auto">
                <a:lnSpc>
                  <a:spcPct val="150000"/>
                </a:lnSpc>
                <a:buFont typeface="Arial" panose="020B0604020202020204" pitchFamily="34" charset="0"/>
                <a:buChar char="•"/>
              </a:pPr>
              <a:r>
                <a:rPr lang="zh-CN" altLang="en-US" b="1">
                  <a:solidFill>
                    <a:schemeClr val="tx1"/>
                  </a:solidFill>
                </a:rPr>
                <a:t>搜索</a:t>
              </a:r>
              <a:r>
                <a:rPr lang="zh-CN" altLang="en-US">
                  <a:solidFill>
                    <a:schemeClr val="tx1"/>
                  </a:solidFill>
                </a:rPr>
                <a:t>：为解决问题，需要继续在原有的思维阶段进行新的思维，这就是搜索。搜索是明确目标下的思维，是围绕目标进行的有针对性的、全方位的思维。</a:t>
              </a:r>
            </a:p>
            <a:p>
              <a:pPr marL="285750" indent="-285750" fontAlgn="auto">
                <a:lnSpc>
                  <a:spcPct val="150000"/>
                </a:lnSpc>
                <a:buFont typeface="Arial" panose="020B0604020202020204" pitchFamily="34" charset="0"/>
                <a:buChar char="•"/>
              </a:pPr>
              <a:r>
                <a:rPr lang="zh-CN" altLang="en-US" b="1">
                  <a:solidFill>
                    <a:schemeClr val="tx1"/>
                  </a:solidFill>
                </a:rPr>
                <a:t>捕获</a:t>
              </a:r>
              <a:r>
                <a:rPr lang="zh-CN" altLang="en-US">
                  <a:solidFill>
                    <a:schemeClr val="tx1"/>
                  </a:solidFill>
                </a:rPr>
                <a:t>：即搜索的结果———获取。捕获是解决问题的一种跃升。</a:t>
              </a:r>
            </a:p>
            <a:p>
              <a:pPr marL="285750" indent="-285750" fontAlgn="auto">
                <a:lnSpc>
                  <a:spcPct val="150000"/>
                </a:lnSpc>
                <a:buFont typeface="Arial" panose="020B0604020202020204" pitchFamily="34" charset="0"/>
                <a:buChar char="•"/>
              </a:pPr>
              <a:r>
                <a:rPr lang="zh-CN" altLang="en-US" b="1">
                  <a:solidFill>
                    <a:schemeClr val="tx1"/>
                  </a:solidFill>
                </a:rPr>
                <a:t>解释</a:t>
              </a:r>
              <a:r>
                <a:rPr lang="zh-CN" altLang="en-US">
                  <a:solidFill>
                    <a:schemeClr val="tx1"/>
                  </a:solidFill>
                </a:rPr>
                <a:t>：又叫接通。解决问题的过程随着搜索—捕获而逐渐升级，逐渐明朗化，经适当步骤之后，再实行一次对全过程的综合整理，这叫接通。</a:t>
              </a:r>
            </a:p>
          </p:txBody>
        </p:sp>
      </p:grpSp>
      <p:grpSp>
        <p:nvGrpSpPr>
          <p:cNvPr id="5" name="组合 4"/>
          <p:cNvGrpSpPr/>
          <p:nvPr/>
        </p:nvGrpSpPr>
        <p:grpSpPr>
          <a:xfrm>
            <a:off x="719455" y="374015"/>
            <a:ext cx="5090795" cy="1226820"/>
            <a:chOff x="1133" y="589"/>
            <a:chExt cx="8017" cy="1932"/>
          </a:xfrm>
        </p:grpSpPr>
        <p:pic>
          <p:nvPicPr>
            <p:cNvPr id="23" name="图片 2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4" name="文本框 23"/>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3.3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思维训练</a:t>
              </a:r>
            </a:p>
          </p:txBody>
        </p:sp>
        <p:sp>
          <p:nvSpPr>
            <p:cNvPr id="8" name="文本框 7"/>
            <p:cNvSpPr txBox="1"/>
            <p:nvPr/>
          </p:nvSpPr>
          <p:spPr>
            <a:xfrm>
              <a:off x="2703" y="1893"/>
              <a:ext cx="6447" cy="628"/>
            </a:xfrm>
            <a:prstGeom prst="rect">
              <a:avLst/>
            </a:prstGeom>
            <a:noFill/>
          </p:spPr>
          <p:txBody>
            <a:bodyPr wrap="square" rtlCol="0">
              <a:spAutoFit/>
            </a:bodyPr>
            <a:lstStyle/>
            <a:p>
              <a:pPr marL="342900" indent="-342900">
                <a:buFont typeface="Wingdings" panose="05000000000000000000" charset="0"/>
                <a:buChar char="u"/>
              </a:pPr>
              <a:r>
                <a:rPr lang="zh-CN" altLang="en-US" sz="2000" b="1">
                  <a:solidFill>
                    <a:schemeClr val="accent2">
                      <a:lumMod val="75000"/>
                    </a:schemeClr>
                  </a:solidFill>
                  <a:latin typeface="华光黑体_CNKI" panose="02000500000000000000" charset="-122"/>
                  <a:ea typeface="华光黑体_CNKI" panose="02000500000000000000" charset="-122"/>
                </a:rPr>
                <a:t>知识链接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2"/>
          <p:cNvSpPr txBox="1">
            <a:spLocks noChangeArrowheads="1"/>
          </p:cNvSpPr>
          <p:nvPr>
            <p:custDataLst>
              <p:tags r:id="rId1"/>
            </p:custDataLst>
          </p:nvPr>
        </p:nvSpPr>
        <p:spPr bwMode="auto">
          <a:xfrm>
            <a:off x="2398395" y="872490"/>
            <a:ext cx="71151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sym typeface="+mn-ea"/>
              </a:rPr>
              <a:t>第四章 演讲口才训练</a:t>
            </a: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rPr>
              <a:t> </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grpSp>
        <p:nvGrpSpPr>
          <p:cNvPr id="16" name="组合 15"/>
          <p:cNvGrpSpPr/>
          <p:nvPr/>
        </p:nvGrpSpPr>
        <p:grpSpPr>
          <a:xfrm>
            <a:off x="1183005" y="3167380"/>
            <a:ext cx="4131945" cy="937260"/>
            <a:chOff x="1820" y="5017"/>
            <a:chExt cx="5032" cy="1476"/>
          </a:xfrm>
        </p:grpSpPr>
        <p:sp>
          <p:nvSpPr>
            <p:cNvPr id="4" name="横卷形 3"/>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807" y="5296"/>
              <a:ext cx="3406"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命题演讲训练</a:t>
              </a:r>
            </a:p>
          </p:txBody>
        </p:sp>
      </p:grpSp>
      <p:grpSp>
        <p:nvGrpSpPr>
          <p:cNvPr id="17" name="组合 16"/>
          <p:cNvGrpSpPr/>
          <p:nvPr/>
        </p:nvGrpSpPr>
        <p:grpSpPr>
          <a:xfrm>
            <a:off x="6195060" y="4267835"/>
            <a:ext cx="4359910" cy="937260"/>
            <a:chOff x="1373" y="5017"/>
            <a:chExt cx="6866" cy="1476"/>
          </a:xfrm>
        </p:grpSpPr>
        <p:sp>
          <p:nvSpPr>
            <p:cNvPr id="18" name="横卷形 17"/>
            <p:cNvSpPr/>
            <p:nvPr/>
          </p:nvSpPr>
          <p:spPr>
            <a:xfrm>
              <a:off x="1373" y="5017"/>
              <a:ext cx="6866"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31" y="5296"/>
              <a:ext cx="4684"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即兴演讲训练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1" fill="hold"/>
                                        <p:tgtEl>
                                          <p:spTgt spid="54"/>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to="" calcmode="lin" valueType="num">
                                      <p:cBhvr>
                                        <p:cTn id="15" dur="1" fill="hold"/>
                                        <p:tgtEl>
                                          <p:spTgt spid="17"/>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3511550" y="1009015"/>
            <a:ext cx="4884420" cy="808355"/>
            <a:chOff x="5125" y="2268"/>
            <a:chExt cx="7692" cy="1273"/>
          </a:xfrm>
        </p:grpSpPr>
        <p:sp>
          <p:nvSpPr>
            <p:cNvPr id="6" name="图文框 5"/>
            <p:cNvSpPr/>
            <p:nvPr/>
          </p:nvSpPr>
          <p:spPr>
            <a:xfrm>
              <a:off x="5125" y="2268"/>
              <a:ext cx="7692"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544" y="2406"/>
              <a:ext cx="6707"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第一节 命题演讲训练</a:t>
              </a:r>
              <a:endParaRPr lang="zh-CN" altLang="en-US" sz="3200" b="1">
                <a:solidFill>
                  <a:schemeClr val="accent2"/>
                </a:solidFill>
              </a:endParaRPr>
            </a:p>
          </p:txBody>
        </p:sp>
      </p:grpSp>
      <p:grpSp>
        <p:nvGrpSpPr>
          <p:cNvPr id="2" name="组合 1"/>
          <p:cNvGrpSpPr/>
          <p:nvPr/>
        </p:nvGrpSpPr>
        <p:grpSpPr>
          <a:xfrm>
            <a:off x="5581650" y="3043555"/>
            <a:ext cx="4140200" cy="2562860"/>
            <a:chOff x="8790" y="4793"/>
            <a:chExt cx="6520" cy="4036"/>
          </a:xfrm>
        </p:grpSpPr>
        <p:grpSp>
          <p:nvGrpSpPr>
            <p:cNvPr id="11" name="组合 10"/>
            <p:cNvGrpSpPr/>
            <p:nvPr/>
          </p:nvGrpSpPr>
          <p:grpSpPr>
            <a:xfrm>
              <a:off x="8790" y="4793"/>
              <a:ext cx="6521"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5825"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一、什么是命题演讲</a:t>
                </a:r>
              </a:p>
            </p:txBody>
          </p:sp>
        </p:grpSp>
        <p:grpSp>
          <p:nvGrpSpPr>
            <p:cNvPr id="12" name="组合 11"/>
            <p:cNvGrpSpPr/>
            <p:nvPr/>
          </p:nvGrpSpPr>
          <p:grpSpPr>
            <a:xfrm>
              <a:off x="8790" y="7615"/>
              <a:ext cx="6521" cy="1214"/>
              <a:chOff x="8790" y="7210"/>
              <a:chExt cx="6521" cy="1214"/>
            </a:xfrm>
          </p:grpSpPr>
          <p:sp>
            <p:nvSpPr>
              <p:cNvPr id="20" name="五边形 19"/>
              <p:cNvSpPr/>
              <p:nvPr/>
            </p:nvSpPr>
            <p:spPr>
              <a:xfrm>
                <a:off x="8790" y="7210"/>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919" y="7454"/>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二、命题演讲的准备技巧</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739140" y="2441575"/>
            <a:ext cx="11097260" cy="4178300"/>
            <a:chOff x="1164" y="3845"/>
            <a:chExt cx="17476" cy="6580"/>
          </a:xfrm>
        </p:grpSpPr>
        <p:grpSp>
          <p:nvGrpSpPr>
            <p:cNvPr id="8" name="Group 6"/>
            <p:cNvGrpSpPr/>
            <p:nvPr/>
          </p:nvGrpSpPr>
          <p:grpSpPr bwMode="auto">
            <a:xfrm>
              <a:off x="11409" y="5437"/>
              <a:ext cx="7231" cy="4988"/>
              <a:chOff x="6046710" y="4198728"/>
              <a:chExt cx="12121931" cy="7840389"/>
            </a:xfrm>
          </p:grpSpPr>
          <p:sp>
            <p:nvSpPr>
              <p:cNvPr id="9" name="Freeform 34"/>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5"/>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6"/>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7"/>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8"/>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9"/>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6"/>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7"/>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圆角 3"/>
            <p:cNvSpPr/>
            <p:nvPr/>
          </p:nvSpPr>
          <p:spPr>
            <a:xfrm>
              <a:off x="1164" y="3845"/>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407" y="4580"/>
              <a:ext cx="8084"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命题演讲，即由别人拟订题目或演讲范围，并经过准备后所做的演讲。</a:t>
              </a:r>
            </a:p>
            <a:p>
              <a:pPr marL="285750" indent="-285750" fontAlgn="auto">
                <a:lnSpc>
                  <a:spcPct val="150000"/>
                </a:lnSpc>
                <a:buFont typeface="Arial" panose="020B0604020202020204" pitchFamily="34" charset="0"/>
                <a:buChar char="•"/>
              </a:pPr>
              <a:r>
                <a:rPr lang="zh-CN" altLang="en-US">
                  <a:solidFill>
                    <a:schemeClr val="tx1"/>
                  </a:solidFill>
                </a:rPr>
                <a:t>它包含两种形式：全命题演讲和半命题演讲。</a:t>
              </a:r>
            </a:p>
            <a:p>
              <a:pPr marL="285750" indent="-285750" fontAlgn="auto">
                <a:lnSpc>
                  <a:spcPct val="150000"/>
                </a:lnSpc>
                <a:buFont typeface="Arial" panose="020B0604020202020204" pitchFamily="34" charset="0"/>
                <a:buChar char="•"/>
              </a:pPr>
              <a:r>
                <a:rPr lang="zh-CN" altLang="en-US">
                  <a:solidFill>
                    <a:schemeClr val="tx1"/>
                  </a:solidFill>
                </a:rPr>
                <a:t>全命题演讲的题目一般是由演讲组织部门来确定的。</a:t>
              </a:r>
            </a:p>
            <a:p>
              <a:pPr marL="285750" indent="-285750" fontAlgn="auto">
                <a:lnSpc>
                  <a:spcPct val="150000"/>
                </a:lnSpc>
                <a:buFont typeface="Arial" panose="020B0604020202020204" pitchFamily="34" charset="0"/>
                <a:buChar char="•"/>
              </a:pPr>
              <a:r>
                <a:rPr lang="zh-CN" altLang="en-US">
                  <a:solidFill>
                    <a:schemeClr val="tx1"/>
                  </a:solidFill>
                </a:rPr>
                <a:t>半命题演讲指演讲者根据演讲活动组织单位限定的范围，自己拟订题目进行的演讲。</a:t>
              </a:r>
            </a:p>
          </p:txBody>
        </p:sp>
      </p:grpSp>
      <p:grpSp>
        <p:nvGrpSpPr>
          <p:cNvPr id="4" name="组合 3"/>
          <p:cNvGrpSpPr/>
          <p:nvPr/>
        </p:nvGrpSpPr>
        <p:grpSpPr>
          <a:xfrm>
            <a:off x="719455" y="374015"/>
            <a:ext cx="4759325" cy="1226820"/>
            <a:chOff x="1133" y="589"/>
            <a:chExt cx="7495" cy="1932"/>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7" name="文本框 6"/>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命题演讲训练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一、什么是命题演讲</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739140" y="2441575"/>
            <a:ext cx="11097260" cy="4178300"/>
            <a:chOff x="1164" y="3845"/>
            <a:chExt cx="17476" cy="6580"/>
          </a:xfrm>
        </p:grpSpPr>
        <p:grpSp>
          <p:nvGrpSpPr>
            <p:cNvPr id="8" name="Group 6"/>
            <p:cNvGrpSpPr/>
            <p:nvPr/>
          </p:nvGrpSpPr>
          <p:grpSpPr bwMode="auto">
            <a:xfrm>
              <a:off x="11409" y="5437"/>
              <a:ext cx="7231" cy="4988"/>
              <a:chOff x="6046710" y="4198728"/>
              <a:chExt cx="12121931" cy="7840389"/>
            </a:xfrm>
          </p:grpSpPr>
          <p:sp>
            <p:nvSpPr>
              <p:cNvPr id="9" name="Freeform 34"/>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5"/>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6"/>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7"/>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8"/>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9"/>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6"/>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7"/>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圆角 3"/>
            <p:cNvSpPr/>
            <p:nvPr/>
          </p:nvSpPr>
          <p:spPr>
            <a:xfrm>
              <a:off x="1164" y="3845"/>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161" y="4908"/>
              <a:ext cx="7088"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不论是全命题还是半命题，登台之前都要做好两件事：</a:t>
              </a:r>
            </a:p>
            <a:p>
              <a:pPr marL="285750" indent="-285750" fontAlgn="auto">
                <a:lnSpc>
                  <a:spcPct val="150000"/>
                </a:lnSpc>
                <a:buFont typeface="Arial" panose="020B0604020202020204" pitchFamily="34" charset="0"/>
                <a:buChar char="•"/>
              </a:pPr>
              <a:r>
                <a:rPr lang="zh-CN" altLang="en-US">
                  <a:solidFill>
                    <a:schemeClr val="tx1"/>
                  </a:solidFill>
                </a:rPr>
                <a:t>备好讲稿，确立主旨，生发激情，选好材料。 </a:t>
              </a:r>
            </a:p>
            <a:p>
              <a:pPr marL="285750" indent="-285750" fontAlgn="auto">
                <a:lnSpc>
                  <a:spcPct val="150000"/>
                </a:lnSpc>
                <a:buFont typeface="Arial" panose="020B0604020202020204" pitchFamily="34" charset="0"/>
                <a:buChar char="•"/>
              </a:pPr>
              <a:r>
                <a:rPr lang="zh-CN" altLang="en-US">
                  <a:solidFill>
                    <a:schemeClr val="tx1"/>
                  </a:solidFill>
                </a:rPr>
                <a:t>了解听众的心理状态与喜好。</a:t>
              </a:r>
            </a:p>
          </p:txBody>
        </p:sp>
      </p:grpSp>
      <p:grpSp>
        <p:nvGrpSpPr>
          <p:cNvPr id="4" name="组合 3"/>
          <p:cNvGrpSpPr/>
          <p:nvPr/>
        </p:nvGrpSpPr>
        <p:grpSpPr>
          <a:xfrm>
            <a:off x="719455" y="374015"/>
            <a:ext cx="4759325" cy="1226820"/>
            <a:chOff x="1133" y="589"/>
            <a:chExt cx="7495" cy="1932"/>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7" name="文本框 6"/>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命题演讲训练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一、什么是命题演讲</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2710" y="1978660"/>
            <a:ext cx="10332720" cy="3870325"/>
            <a:chOff x="2146" y="3116"/>
            <a:chExt cx="16272" cy="6095"/>
          </a:xfrm>
        </p:grpSpPr>
        <p:pic>
          <p:nvPicPr>
            <p:cNvPr id="28" name="图片 2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146" y="3657"/>
              <a:ext cx="2687" cy="2507"/>
            </a:xfrm>
            <a:prstGeom prst="rect">
              <a:avLst/>
            </a:prstGeom>
          </p:spPr>
        </p:pic>
        <p:pic>
          <p:nvPicPr>
            <p:cNvPr id="29" name="图片 2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591" y="7044"/>
              <a:ext cx="2312" cy="2167"/>
            </a:xfrm>
            <a:prstGeom prst="rect">
              <a:avLst/>
            </a:prstGeom>
          </p:spPr>
        </p:pic>
        <p:pic>
          <p:nvPicPr>
            <p:cNvPr id="30" name="图片 2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5371" y="3116"/>
              <a:ext cx="2238" cy="2232"/>
            </a:xfrm>
            <a:prstGeom prst="rect">
              <a:avLst/>
            </a:prstGeom>
          </p:spPr>
        </p:pic>
        <p:cxnSp>
          <p:nvCxnSpPr>
            <p:cNvPr id="25" name="直接连接符 24"/>
            <p:cNvCxnSpPr/>
            <p:nvPr/>
          </p:nvCxnSpPr>
          <p:spPr>
            <a:xfrm>
              <a:off x="4645" y="5650"/>
              <a:ext cx="4462" cy="2026"/>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V="1">
              <a:off x="12047" y="5391"/>
              <a:ext cx="3581" cy="2397"/>
            </a:xfrm>
            <a:prstGeom prst="line">
              <a:avLst/>
            </a:prstGeom>
            <a:ln>
              <a:solidFill>
                <a:schemeClr val="tx2">
                  <a:lumMod val="60000"/>
                  <a:lumOff val="4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688" y="5348"/>
              <a:ext cx="5787" cy="1452"/>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ym typeface="+mn-ea"/>
                </a:rPr>
                <a:t>命题演讲一定要讲究布局谋篇，把你的想法安排得条理分明</a:t>
              </a:r>
              <a:endParaRPr lang="zh-CN" altLang="en-US">
                <a:solidFill>
                  <a:schemeClr val="tx1"/>
                </a:solidFill>
              </a:endParaRPr>
            </a:p>
          </p:txBody>
        </p:sp>
        <p:sp>
          <p:nvSpPr>
            <p:cNvPr id="4" name="文本框 3"/>
            <p:cNvSpPr txBox="1"/>
            <p:nvPr/>
          </p:nvSpPr>
          <p:spPr>
            <a:xfrm>
              <a:off x="15044" y="6164"/>
              <a:ext cx="3374" cy="79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ym typeface="+mn-ea"/>
                </a:rPr>
                <a:t>克服演讲怯场</a:t>
              </a:r>
              <a:endParaRPr lang="zh-CN" altLang="en-US">
                <a:solidFill>
                  <a:schemeClr val="tx1"/>
                </a:solidFill>
              </a:endParaRPr>
            </a:p>
          </p:txBody>
        </p:sp>
      </p:grpSp>
      <p:grpSp>
        <p:nvGrpSpPr>
          <p:cNvPr id="5" name="组合 4"/>
          <p:cNvGrpSpPr/>
          <p:nvPr/>
        </p:nvGrpSpPr>
        <p:grpSpPr>
          <a:xfrm>
            <a:off x="719455" y="374015"/>
            <a:ext cx="4759325" cy="1226820"/>
            <a:chOff x="1133" y="589"/>
            <a:chExt cx="7495" cy="1932"/>
          </a:xfrm>
        </p:grpSpPr>
        <p:pic>
          <p:nvPicPr>
            <p:cNvPr id="9" name="图片 8"/>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命题演讲训练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二、命题演讲的准备技巧</a:t>
              </a:r>
            </a:p>
          </p:txBody>
        </p:sp>
      </p:grpSp>
      <p:sp>
        <p:nvSpPr>
          <p:cNvPr id="14" name="文本框 13"/>
          <p:cNvSpPr txBox="1"/>
          <p:nvPr/>
        </p:nvSpPr>
        <p:spPr>
          <a:xfrm>
            <a:off x="1158875" y="3977640"/>
            <a:ext cx="2113915" cy="50673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演讲的题目</a:t>
            </a:r>
            <a:endParaRPr lang="zh-CN" altLang="en-US">
              <a:solidFill>
                <a:schemeClr val="tx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28015" y="1726565"/>
            <a:ext cx="10696575" cy="4855210"/>
            <a:chOff x="893" y="2671"/>
            <a:chExt cx="16845" cy="7646"/>
          </a:xfrm>
        </p:grpSpPr>
        <p:sp>
          <p:nvSpPr>
            <p:cNvPr id="4" name="矩形: 圆角 3"/>
            <p:cNvSpPr/>
            <p:nvPr/>
          </p:nvSpPr>
          <p:spPr>
            <a:xfrm>
              <a:off x="8981" y="3626"/>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062" y="4132"/>
              <a:ext cx="7013"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演讲的题目</a:t>
              </a:r>
              <a:endParaRPr lang="zh-CN" altLang="en-US">
                <a:solidFill>
                  <a:schemeClr val="tx1"/>
                </a:solidFill>
              </a:endParaRPr>
            </a:p>
            <a:p>
              <a:pPr marL="285750" indent="-285750" fontAlgn="auto">
                <a:lnSpc>
                  <a:spcPct val="150000"/>
                </a:lnSpc>
                <a:buFont typeface="Arial" panose="020B0604020202020204" pitchFamily="34" charset="0"/>
                <a:buChar char="•"/>
              </a:pPr>
              <a:r>
                <a:rPr lang="zh-CN" altLang="en-US">
                  <a:solidFill>
                    <a:schemeClr val="tx1"/>
                  </a:solidFill>
                </a:rPr>
                <a:t>演讲的题目是一篇演讲稿的有机组成部分。它与演讲的内容、风格、语调有直接关系。内容决定了题目，题目则鲜明地表现内容的特点。</a:t>
              </a:r>
            </a:p>
            <a:p>
              <a:pPr marL="285750" indent="-285750" fontAlgn="auto">
                <a:lnSpc>
                  <a:spcPct val="150000"/>
                </a:lnSpc>
                <a:buFont typeface="Arial" panose="020B0604020202020204" pitchFamily="34" charset="0"/>
                <a:buChar char="•"/>
              </a:pPr>
              <a:r>
                <a:rPr lang="zh-CN" altLang="en-US">
                  <a:solidFill>
                    <a:schemeClr val="tx1"/>
                  </a:solidFill>
                </a:rPr>
                <a:t>作用：具有概括性、具有指向性、具有选择性。</a:t>
              </a:r>
            </a:p>
          </p:txBody>
        </p:sp>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grpSp>
        <p:nvGrpSpPr>
          <p:cNvPr id="2" name="组合 1"/>
          <p:cNvGrpSpPr/>
          <p:nvPr/>
        </p:nvGrpSpPr>
        <p:grpSpPr>
          <a:xfrm>
            <a:off x="719455" y="374015"/>
            <a:ext cx="4759325" cy="1226820"/>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命题演讲训练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二、命题演讲的准备技巧</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91235" y="1428115"/>
            <a:ext cx="10826750" cy="5191760"/>
            <a:chOff x="1561" y="2249"/>
            <a:chExt cx="17050" cy="8176"/>
          </a:xfrm>
        </p:grpSpPr>
        <p:sp>
          <p:nvSpPr>
            <p:cNvPr id="3" name="文本框 2"/>
            <p:cNvSpPr txBox="1"/>
            <p:nvPr/>
          </p:nvSpPr>
          <p:spPr>
            <a:xfrm>
              <a:off x="2100" y="3775"/>
              <a:ext cx="8632" cy="6033"/>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命题演讲一定要讲究布局谋篇，把你的想法安排得条理分明</a:t>
              </a:r>
              <a:endParaRPr lang="zh-CN" altLang="en-US">
                <a:solidFill>
                  <a:schemeClr val="tx1"/>
                </a:solidFill>
              </a:endParaRPr>
            </a:p>
            <a:p>
              <a:pPr marL="285750" indent="-285750" fontAlgn="auto">
                <a:lnSpc>
                  <a:spcPct val="150000"/>
                </a:lnSpc>
                <a:buFont typeface="Arial" panose="020B0604020202020204" pitchFamily="34" charset="0"/>
                <a:buChar char="•"/>
              </a:pPr>
              <a:r>
                <a:rPr lang="zh-CN" altLang="en-US">
                  <a:solidFill>
                    <a:schemeClr val="tx1"/>
                  </a:solidFill>
                </a:rPr>
                <a:t>开场白要引人入胜【直入式开场白、名言式开场白、事例式开场白、原因式开场白、抒情式开场白、设问式开场白】</a:t>
              </a:r>
            </a:p>
            <a:p>
              <a:pPr marL="285750" indent="-285750" fontAlgn="auto">
                <a:lnSpc>
                  <a:spcPct val="150000"/>
                </a:lnSpc>
                <a:buFont typeface="Arial" panose="020B0604020202020204" pitchFamily="34" charset="0"/>
                <a:buChar char="•"/>
              </a:pPr>
              <a:r>
                <a:rPr lang="zh-CN" altLang="en-US">
                  <a:solidFill>
                    <a:schemeClr val="tx1"/>
                  </a:solidFill>
                </a:rPr>
                <a:t>正文要跌宕起伏【并列式、总分式、递进式、对比式】</a:t>
              </a:r>
            </a:p>
            <a:p>
              <a:pPr marL="285750" indent="-285750" fontAlgn="auto">
                <a:lnSpc>
                  <a:spcPct val="150000"/>
                </a:lnSpc>
                <a:buFont typeface="Arial" panose="020B0604020202020204" pitchFamily="34" charset="0"/>
                <a:buChar char="•"/>
              </a:pPr>
              <a:r>
                <a:rPr lang="zh-CN" altLang="en-US">
                  <a:solidFill>
                    <a:schemeClr val="tx1"/>
                  </a:solidFill>
                </a:rPr>
                <a:t>结尾要余音绕梁【呼吁式结尾、名言式结尾、总结式结尾】</a:t>
              </a:r>
            </a:p>
          </p:txBody>
        </p:sp>
        <p:sp>
          <p:nvSpPr>
            <p:cNvPr id="4" name="矩形: 圆角 3"/>
            <p:cNvSpPr/>
            <p:nvPr/>
          </p:nvSpPr>
          <p:spPr>
            <a:xfrm>
              <a:off x="1561" y="3469"/>
              <a:ext cx="9711" cy="664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2" cstate="email">
              <a:extLst>
                <a:ext uri="{28A0092B-C50C-407E-A947-70E740481C1C}">
                  <a14:useLocalDpi xmlns:a14="http://schemas.microsoft.com/office/drawing/2010/main" val="0"/>
                </a:ext>
              </a:extLst>
            </a:blip>
            <a:srcRect l="39523" t="22571" r="24106" b="28666"/>
            <a:stretch>
              <a:fillRect/>
            </a:stretch>
          </p:blipFill>
          <p:spPr>
            <a:xfrm>
              <a:off x="11086" y="2249"/>
              <a:ext cx="7525" cy="8176"/>
            </a:xfrm>
            <a:prstGeom prst="rect">
              <a:avLst/>
            </a:prstGeom>
          </p:spPr>
        </p:pic>
      </p:grpSp>
      <p:grpSp>
        <p:nvGrpSpPr>
          <p:cNvPr id="7" name="组合 6"/>
          <p:cNvGrpSpPr/>
          <p:nvPr/>
        </p:nvGrpSpPr>
        <p:grpSpPr>
          <a:xfrm>
            <a:off x="719455" y="374015"/>
            <a:ext cx="4759325" cy="1226820"/>
            <a:chOff x="1133" y="589"/>
            <a:chExt cx="749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2" name="文本框 1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命题演讲训练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二、命题演讲的准备技巧</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31775" y="2471420"/>
            <a:ext cx="11751310" cy="4675505"/>
            <a:chOff x="-365" y="3892"/>
            <a:chExt cx="18506" cy="7363"/>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65" y="5340"/>
              <a:ext cx="9336" cy="5915"/>
            </a:xfrm>
            <a:prstGeom prst="rect">
              <a:avLst/>
            </a:prstGeom>
          </p:spPr>
        </p:pic>
        <p:sp>
          <p:nvSpPr>
            <p:cNvPr id="2" name="矩形: 圆角 3"/>
            <p:cNvSpPr/>
            <p:nvPr/>
          </p:nvSpPr>
          <p:spPr>
            <a:xfrm>
              <a:off x="9384" y="3892"/>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893" y="4891"/>
              <a:ext cx="6477"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b="1">
                  <a:solidFill>
                    <a:schemeClr val="tx1"/>
                  </a:solidFill>
                </a:rPr>
                <a:t>克服演讲怯场</a:t>
              </a:r>
              <a:endParaRPr lang="zh-CN" altLang="en-US">
                <a:solidFill>
                  <a:schemeClr val="tx1"/>
                </a:solidFill>
              </a:endParaRPr>
            </a:p>
            <a:p>
              <a:pPr marL="285750" indent="-285750" fontAlgn="auto">
                <a:lnSpc>
                  <a:spcPct val="150000"/>
                </a:lnSpc>
                <a:buFont typeface="Arial" panose="020B0604020202020204" pitchFamily="34" charset="0"/>
                <a:buChar char="•"/>
              </a:pPr>
              <a:r>
                <a:rPr lang="zh-CN" altLang="en-US">
                  <a:solidFill>
                    <a:schemeClr val="tx1"/>
                  </a:solidFill>
                </a:rPr>
                <a:t>调整心态【居高临下的心态、心中无我的心态】</a:t>
              </a:r>
            </a:p>
            <a:p>
              <a:pPr marL="285750" indent="-285750" fontAlgn="auto">
                <a:lnSpc>
                  <a:spcPct val="150000"/>
                </a:lnSpc>
                <a:buFont typeface="Arial" panose="020B0604020202020204" pitchFamily="34" charset="0"/>
                <a:buChar char="•"/>
              </a:pPr>
              <a:r>
                <a:rPr lang="zh-CN" altLang="en-US">
                  <a:solidFill>
                    <a:schemeClr val="tx1"/>
                  </a:solidFill>
                </a:rPr>
                <a:t>调控方法【默记诵读法、自我暗示法、呼吸调节法】</a:t>
              </a:r>
            </a:p>
          </p:txBody>
        </p:sp>
      </p:grpSp>
      <p:grpSp>
        <p:nvGrpSpPr>
          <p:cNvPr id="4" name="组合 3"/>
          <p:cNvGrpSpPr/>
          <p:nvPr/>
        </p:nvGrpSpPr>
        <p:grpSpPr>
          <a:xfrm>
            <a:off x="719455" y="374015"/>
            <a:ext cx="4759325" cy="1226820"/>
            <a:chOff x="1133" y="589"/>
            <a:chExt cx="7495" cy="1932"/>
          </a:xfrm>
        </p:grpSpPr>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2" name="文本框 11"/>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命题演讲训练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二、命题演讲的准备技巧</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to="" calcmode="lin" valueType="num">
                                      <p:cBhvr>
                                        <p:cTn id="7" dur="1" fill="hold"/>
                                        <p:tgtEl>
                                          <p:spTgt spid="25"/>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19455" y="374015"/>
            <a:ext cx="10682605" cy="5819140"/>
            <a:chOff x="1133" y="589"/>
            <a:chExt cx="16823" cy="9164"/>
          </a:xfrm>
        </p:grpSpPr>
        <p:grpSp>
          <p:nvGrpSpPr>
            <p:cNvPr id="29" name="组合 28"/>
            <p:cNvGrpSpPr/>
            <p:nvPr/>
          </p:nvGrpSpPr>
          <p:grpSpPr>
            <a:xfrm>
              <a:off x="7030" y="3243"/>
              <a:ext cx="6491" cy="5477"/>
              <a:chOff x="6190" y="2143"/>
              <a:chExt cx="7531" cy="7125"/>
            </a:xfrm>
          </p:grpSpPr>
          <p:sp>
            <p:nvSpPr>
              <p:cNvPr id="10" name="MH_Other_6"/>
              <p:cNvSpPr>
                <a:spLocks noEditPoints="1"/>
              </p:cNvSpPr>
              <p:nvPr>
                <p:custDataLst>
                  <p:tags r:id="rId1"/>
                </p:custDataLst>
              </p:nvPr>
            </p:nvSpPr>
            <p:spPr bwMode="auto">
              <a:xfrm rot="6727599">
                <a:off x="7828" y="3344"/>
                <a:ext cx="778" cy="609"/>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6"/>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MH_Other_9"/>
              <p:cNvSpPr>
                <a:spLocks noEditPoints="1"/>
              </p:cNvSpPr>
              <p:nvPr>
                <p:custDataLst>
                  <p:tags r:id="rId2"/>
                </p:custDataLst>
              </p:nvPr>
            </p:nvSpPr>
            <p:spPr bwMode="auto">
              <a:xfrm>
                <a:off x="6190" y="4040"/>
                <a:ext cx="1854"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6"/>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05</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MH_Other_1"/>
              <p:cNvSpPr>
                <a:spLocks noEditPoints="1"/>
              </p:cNvSpPr>
              <p:nvPr>
                <p:custDataLst>
                  <p:tags r:id="rId3"/>
                </p:custDataLst>
              </p:nvPr>
            </p:nvSpPr>
            <p:spPr bwMode="auto">
              <a:xfrm>
                <a:off x="9061" y="2143"/>
                <a:ext cx="1854" cy="1897"/>
              </a:xfrm>
              <a:custGeom>
                <a:avLst/>
                <a:gdLst>
                  <a:gd name="T0" fmla="*/ 635470 w 252"/>
                  <a:gd name="T1" fmla="*/ 648288 h 253"/>
                  <a:gd name="T2" fmla="*/ 42567 w 252"/>
                  <a:gd name="T3" fmla="*/ 368276 h 253"/>
                  <a:gd name="T4" fmla="*/ 702362 w 252"/>
                  <a:gd name="T5" fmla="*/ 468715 h 253"/>
                  <a:gd name="T6" fmla="*/ 76013 w 252"/>
                  <a:gd name="T7" fmla="*/ 206965 h 253"/>
                  <a:gd name="T8" fmla="*/ 586822 w 252"/>
                  <a:gd name="T9" fmla="*/ 127831 h 253"/>
                  <a:gd name="T10" fmla="*/ 361823 w 252"/>
                  <a:gd name="T11" fmla="*/ 651331 h 253"/>
                  <a:gd name="T12" fmla="*/ 76013 w 252"/>
                  <a:gd name="T13" fmla="*/ 267837 h 253"/>
                  <a:gd name="T14" fmla="*/ 361823 w 252"/>
                  <a:gd name="T15" fmla="*/ 626983 h 253"/>
                  <a:gd name="T16" fmla="*/ 103378 w 252"/>
                  <a:gd name="T17" fmla="*/ 261750 h 253"/>
                  <a:gd name="T18" fmla="*/ 340539 w 252"/>
                  <a:gd name="T19" fmla="*/ 109570 h 253"/>
                  <a:gd name="T20" fmla="*/ 592903 w 252"/>
                  <a:gd name="T21" fmla="*/ 499151 h 253"/>
                  <a:gd name="T22" fmla="*/ 349661 w 252"/>
                  <a:gd name="T23" fmla="*/ 222183 h 253"/>
                  <a:gd name="T24" fmla="*/ 419593 w 252"/>
                  <a:gd name="T25" fmla="*/ 450454 h 253"/>
                  <a:gd name="T26" fmla="*/ 529052 w 252"/>
                  <a:gd name="T27" fmla="*/ 365233 h 253"/>
                  <a:gd name="T28" fmla="*/ 522971 w 252"/>
                  <a:gd name="T29" fmla="*/ 295230 h 253"/>
                  <a:gd name="T30" fmla="*/ 559457 w 252"/>
                  <a:gd name="T31" fmla="*/ 295230 h 253"/>
                  <a:gd name="T32" fmla="*/ 297972 w 252"/>
                  <a:gd name="T33" fmla="*/ 398712 h 253"/>
                  <a:gd name="T34" fmla="*/ 456079 w 252"/>
                  <a:gd name="T35" fmla="*/ 486977 h 253"/>
                  <a:gd name="T36" fmla="*/ 586822 w 252"/>
                  <a:gd name="T37" fmla="*/ 322622 h 253"/>
                  <a:gd name="T38" fmla="*/ 495606 w 252"/>
                  <a:gd name="T39" fmla="*/ 249576 h 253"/>
                  <a:gd name="T40" fmla="*/ 167229 w 252"/>
                  <a:gd name="T41" fmla="*/ 371320 h 253"/>
                  <a:gd name="T42" fmla="*/ 167229 w 252"/>
                  <a:gd name="T43" fmla="*/ 252619 h 253"/>
                  <a:gd name="T44" fmla="*/ 261485 w 252"/>
                  <a:gd name="T45" fmla="*/ 200878 h 253"/>
                  <a:gd name="T46" fmla="*/ 200675 w 252"/>
                  <a:gd name="T47" fmla="*/ 340884 h 253"/>
                  <a:gd name="T48" fmla="*/ 282769 w 252"/>
                  <a:gd name="T49" fmla="*/ 273924 h 253"/>
                  <a:gd name="T50" fmla="*/ 136824 w 252"/>
                  <a:gd name="T51" fmla="*/ 307404 h 253"/>
                  <a:gd name="T52" fmla="*/ 179391 w 252"/>
                  <a:gd name="T53" fmla="*/ 280012 h 253"/>
                  <a:gd name="T54" fmla="*/ 234121 w 252"/>
                  <a:gd name="T55" fmla="*/ 380451 h 253"/>
                  <a:gd name="T56" fmla="*/ 358782 w 252"/>
                  <a:gd name="T57" fmla="*/ 483933 h 253"/>
                  <a:gd name="T58" fmla="*/ 483444 w 252"/>
                  <a:gd name="T59" fmla="*/ 526544 h 253"/>
                  <a:gd name="T60" fmla="*/ 608106 w 252"/>
                  <a:gd name="T61" fmla="*/ 286099 h 253"/>
                  <a:gd name="T62" fmla="*/ 431755 w 252"/>
                  <a:gd name="T63" fmla="*/ 149137 h 253"/>
                  <a:gd name="T64" fmla="*/ 316215 w 252"/>
                  <a:gd name="T65" fmla="*/ 109570 h 253"/>
                  <a:gd name="T66" fmla="*/ 112500 w 252"/>
                  <a:gd name="T67" fmla="*/ 337840 h 253"/>
                  <a:gd name="T68" fmla="*/ 148986 w 252"/>
                  <a:gd name="T69" fmla="*/ 493064 h 253"/>
                  <a:gd name="T70" fmla="*/ 243242 w 252"/>
                  <a:gd name="T71" fmla="*/ 426105 h 253"/>
                  <a:gd name="T72" fmla="*/ 313174 w 252"/>
                  <a:gd name="T73" fmla="*/ 596547 h 253"/>
                  <a:gd name="T74" fmla="*/ 480403 w 252"/>
                  <a:gd name="T75" fmla="*/ 560023 h 253"/>
                  <a:gd name="T76" fmla="*/ 659795 w 252"/>
                  <a:gd name="T77" fmla="*/ 480890 h 253"/>
                  <a:gd name="T78" fmla="*/ 617227 w 252"/>
                  <a:gd name="T79" fmla="*/ 188703 h 253"/>
                  <a:gd name="T80" fmla="*/ 434795 w 252"/>
                  <a:gd name="T81" fmla="*/ 45654 h 253"/>
                  <a:gd name="T82" fmla="*/ 313174 w 252"/>
                  <a:gd name="T83" fmla="*/ 97395 h 253"/>
                  <a:gd name="T84" fmla="*/ 91216 w 252"/>
                  <a:gd name="T85" fmla="*/ 286099 h 253"/>
                  <a:gd name="T86" fmla="*/ 203715 w 252"/>
                  <a:gd name="T87" fmla="*/ 611765 h 253"/>
                  <a:gd name="T88" fmla="*/ 279729 w 252"/>
                  <a:gd name="T89" fmla="*/ 556980 h 253"/>
                  <a:gd name="T90" fmla="*/ 380066 w 252"/>
                  <a:gd name="T91" fmla="*/ 684811 h 253"/>
                  <a:gd name="T92" fmla="*/ 556417 w 252"/>
                  <a:gd name="T93" fmla="*/ 605677 h 253"/>
                  <a:gd name="T94" fmla="*/ 662835 w 252"/>
                  <a:gd name="T95" fmla="*/ 234358 h 253"/>
                  <a:gd name="T96" fmla="*/ 486484 w 252"/>
                  <a:gd name="T97" fmla="*/ 24349 h 253"/>
                  <a:gd name="T98" fmla="*/ 124662 w 252"/>
                  <a:gd name="T99" fmla="*/ 115657 h 253"/>
                  <a:gd name="T100" fmla="*/ 88175 w 252"/>
                  <a:gd name="T101" fmla="*/ 450454 h 253"/>
                  <a:gd name="T102" fmla="*/ 212837 w 252"/>
                  <a:gd name="T103" fmla="*/ 693942 h 253"/>
                  <a:gd name="T104" fmla="*/ 288850 w 252"/>
                  <a:gd name="T105" fmla="*/ 672637 h 253"/>
                  <a:gd name="T106" fmla="*/ 446958 w 252"/>
                  <a:gd name="T107" fmla="*/ 696985 h 253"/>
                  <a:gd name="T108" fmla="*/ 687159 w 252"/>
                  <a:gd name="T109" fmla="*/ 459584 h 253"/>
                  <a:gd name="T110" fmla="*/ 684119 w 252"/>
                  <a:gd name="T111" fmla="*/ 200878 h 253"/>
                  <a:gd name="T112" fmla="*/ 562498 w 252"/>
                  <a:gd name="T113" fmla="*/ 79134 h 253"/>
                  <a:gd name="T114" fmla="*/ 54730 w 252"/>
                  <a:gd name="T115" fmla="*/ 289142 h 253"/>
                  <a:gd name="T116" fmla="*/ 24324 w 252"/>
                  <a:gd name="T117" fmla="*/ 353058 h 253"/>
                  <a:gd name="T118" fmla="*/ 246283 w 252"/>
                  <a:gd name="T119" fmla="*/ 684811 h 253"/>
                  <a:gd name="T120" fmla="*/ 550336 w 252"/>
                  <a:gd name="T121" fmla="*/ 696985 h 253"/>
                  <a:gd name="T122" fmla="*/ 647632 w 252"/>
                  <a:gd name="T123" fmla="*/ 118701 h 253"/>
                  <a:gd name="T124" fmla="*/ 383107 w 252"/>
                  <a:gd name="T125" fmla="*/ 754814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D845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 name="MH_Other_7"/>
              <p:cNvSpPr>
                <a:spLocks noEditPoints="1"/>
              </p:cNvSpPr>
              <p:nvPr>
                <p:custDataLst>
                  <p:tags r:id="rId4"/>
                </p:custDataLst>
              </p:nvPr>
            </p:nvSpPr>
            <p:spPr bwMode="auto">
              <a:xfrm rot="11874108">
                <a:off x="11258" y="3402"/>
                <a:ext cx="763" cy="61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 name="MH_Other_2"/>
              <p:cNvSpPr>
                <a:spLocks noEditPoints="1"/>
              </p:cNvSpPr>
              <p:nvPr>
                <p:custDataLst>
                  <p:tags r:id="rId5"/>
                </p:custDataLst>
              </p:nvPr>
            </p:nvSpPr>
            <p:spPr bwMode="auto">
              <a:xfrm>
                <a:off x="11867" y="4123"/>
                <a:ext cx="1854" cy="1897"/>
              </a:xfrm>
              <a:custGeom>
                <a:avLst/>
                <a:gdLst>
                  <a:gd name="T0" fmla="*/ 635470 w 252"/>
                  <a:gd name="T1" fmla="*/ 648288 h 253"/>
                  <a:gd name="T2" fmla="*/ 42567 w 252"/>
                  <a:gd name="T3" fmla="*/ 368276 h 253"/>
                  <a:gd name="T4" fmla="*/ 702362 w 252"/>
                  <a:gd name="T5" fmla="*/ 468715 h 253"/>
                  <a:gd name="T6" fmla="*/ 76013 w 252"/>
                  <a:gd name="T7" fmla="*/ 206965 h 253"/>
                  <a:gd name="T8" fmla="*/ 586822 w 252"/>
                  <a:gd name="T9" fmla="*/ 127831 h 253"/>
                  <a:gd name="T10" fmla="*/ 361823 w 252"/>
                  <a:gd name="T11" fmla="*/ 651331 h 253"/>
                  <a:gd name="T12" fmla="*/ 76013 w 252"/>
                  <a:gd name="T13" fmla="*/ 267837 h 253"/>
                  <a:gd name="T14" fmla="*/ 361823 w 252"/>
                  <a:gd name="T15" fmla="*/ 626983 h 253"/>
                  <a:gd name="T16" fmla="*/ 103378 w 252"/>
                  <a:gd name="T17" fmla="*/ 261750 h 253"/>
                  <a:gd name="T18" fmla="*/ 340539 w 252"/>
                  <a:gd name="T19" fmla="*/ 109570 h 253"/>
                  <a:gd name="T20" fmla="*/ 592903 w 252"/>
                  <a:gd name="T21" fmla="*/ 499151 h 253"/>
                  <a:gd name="T22" fmla="*/ 349661 w 252"/>
                  <a:gd name="T23" fmla="*/ 222183 h 253"/>
                  <a:gd name="T24" fmla="*/ 419593 w 252"/>
                  <a:gd name="T25" fmla="*/ 450454 h 253"/>
                  <a:gd name="T26" fmla="*/ 529052 w 252"/>
                  <a:gd name="T27" fmla="*/ 365233 h 253"/>
                  <a:gd name="T28" fmla="*/ 522971 w 252"/>
                  <a:gd name="T29" fmla="*/ 295230 h 253"/>
                  <a:gd name="T30" fmla="*/ 559457 w 252"/>
                  <a:gd name="T31" fmla="*/ 295230 h 253"/>
                  <a:gd name="T32" fmla="*/ 297972 w 252"/>
                  <a:gd name="T33" fmla="*/ 398712 h 253"/>
                  <a:gd name="T34" fmla="*/ 456079 w 252"/>
                  <a:gd name="T35" fmla="*/ 486977 h 253"/>
                  <a:gd name="T36" fmla="*/ 586822 w 252"/>
                  <a:gd name="T37" fmla="*/ 322622 h 253"/>
                  <a:gd name="T38" fmla="*/ 495606 w 252"/>
                  <a:gd name="T39" fmla="*/ 249576 h 253"/>
                  <a:gd name="T40" fmla="*/ 167229 w 252"/>
                  <a:gd name="T41" fmla="*/ 371320 h 253"/>
                  <a:gd name="T42" fmla="*/ 167229 w 252"/>
                  <a:gd name="T43" fmla="*/ 252619 h 253"/>
                  <a:gd name="T44" fmla="*/ 261485 w 252"/>
                  <a:gd name="T45" fmla="*/ 200878 h 253"/>
                  <a:gd name="T46" fmla="*/ 200675 w 252"/>
                  <a:gd name="T47" fmla="*/ 340884 h 253"/>
                  <a:gd name="T48" fmla="*/ 282769 w 252"/>
                  <a:gd name="T49" fmla="*/ 273924 h 253"/>
                  <a:gd name="T50" fmla="*/ 136824 w 252"/>
                  <a:gd name="T51" fmla="*/ 307404 h 253"/>
                  <a:gd name="T52" fmla="*/ 179391 w 252"/>
                  <a:gd name="T53" fmla="*/ 280012 h 253"/>
                  <a:gd name="T54" fmla="*/ 234121 w 252"/>
                  <a:gd name="T55" fmla="*/ 380451 h 253"/>
                  <a:gd name="T56" fmla="*/ 358782 w 252"/>
                  <a:gd name="T57" fmla="*/ 483933 h 253"/>
                  <a:gd name="T58" fmla="*/ 483444 w 252"/>
                  <a:gd name="T59" fmla="*/ 526544 h 253"/>
                  <a:gd name="T60" fmla="*/ 608106 w 252"/>
                  <a:gd name="T61" fmla="*/ 286099 h 253"/>
                  <a:gd name="T62" fmla="*/ 431755 w 252"/>
                  <a:gd name="T63" fmla="*/ 149137 h 253"/>
                  <a:gd name="T64" fmla="*/ 316215 w 252"/>
                  <a:gd name="T65" fmla="*/ 109570 h 253"/>
                  <a:gd name="T66" fmla="*/ 112500 w 252"/>
                  <a:gd name="T67" fmla="*/ 337840 h 253"/>
                  <a:gd name="T68" fmla="*/ 148986 w 252"/>
                  <a:gd name="T69" fmla="*/ 493064 h 253"/>
                  <a:gd name="T70" fmla="*/ 243242 w 252"/>
                  <a:gd name="T71" fmla="*/ 426105 h 253"/>
                  <a:gd name="T72" fmla="*/ 313174 w 252"/>
                  <a:gd name="T73" fmla="*/ 596547 h 253"/>
                  <a:gd name="T74" fmla="*/ 480403 w 252"/>
                  <a:gd name="T75" fmla="*/ 560023 h 253"/>
                  <a:gd name="T76" fmla="*/ 659795 w 252"/>
                  <a:gd name="T77" fmla="*/ 480890 h 253"/>
                  <a:gd name="T78" fmla="*/ 617227 w 252"/>
                  <a:gd name="T79" fmla="*/ 188703 h 253"/>
                  <a:gd name="T80" fmla="*/ 434795 w 252"/>
                  <a:gd name="T81" fmla="*/ 45654 h 253"/>
                  <a:gd name="T82" fmla="*/ 313174 w 252"/>
                  <a:gd name="T83" fmla="*/ 97395 h 253"/>
                  <a:gd name="T84" fmla="*/ 91216 w 252"/>
                  <a:gd name="T85" fmla="*/ 286099 h 253"/>
                  <a:gd name="T86" fmla="*/ 203715 w 252"/>
                  <a:gd name="T87" fmla="*/ 611765 h 253"/>
                  <a:gd name="T88" fmla="*/ 279729 w 252"/>
                  <a:gd name="T89" fmla="*/ 556980 h 253"/>
                  <a:gd name="T90" fmla="*/ 380066 w 252"/>
                  <a:gd name="T91" fmla="*/ 684811 h 253"/>
                  <a:gd name="T92" fmla="*/ 556417 w 252"/>
                  <a:gd name="T93" fmla="*/ 605677 h 253"/>
                  <a:gd name="T94" fmla="*/ 662835 w 252"/>
                  <a:gd name="T95" fmla="*/ 234358 h 253"/>
                  <a:gd name="T96" fmla="*/ 486484 w 252"/>
                  <a:gd name="T97" fmla="*/ 24349 h 253"/>
                  <a:gd name="T98" fmla="*/ 124662 w 252"/>
                  <a:gd name="T99" fmla="*/ 115657 h 253"/>
                  <a:gd name="T100" fmla="*/ 88175 w 252"/>
                  <a:gd name="T101" fmla="*/ 450454 h 253"/>
                  <a:gd name="T102" fmla="*/ 212837 w 252"/>
                  <a:gd name="T103" fmla="*/ 693942 h 253"/>
                  <a:gd name="T104" fmla="*/ 288850 w 252"/>
                  <a:gd name="T105" fmla="*/ 672637 h 253"/>
                  <a:gd name="T106" fmla="*/ 446958 w 252"/>
                  <a:gd name="T107" fmla="*/ 696985 h 253"/>
                  <a:gd name="T108" fmla="*/ 687159 w 252"/>
                  <a:gd name="T109" fmla="*/ 459584 h 253"/>
                  <a:gd name="T110" fmla="*/ 684119 w 252"/>
                  <a:gd name="T111" fmla="*/ 200878 h 253"/>
                  <a:gd name="T112" fmla="*/ 562498 w 252"/>
                  <a:gd name="T113" fmla="*/ 79134 h 253"/>
                  <a:gd name="T114" fmla="*/ 54730 w 252"/>
                  <a:gd name="T115" fmla="*/ 289142 h 253"/>
                  <a:gd name="T116" fmla="*/ 24324 w 252"/>
                  <a:gd name="T117" fmla="*/ 353058 h 253"/>
                  <a:gd name="T118" fmla="*/ 246283 w 252"/>
                  <a:gd name="T119" fmla="*/ 684811 h 253"/>
                  <a:gd name="T120" fmla="*/ 550336 w 252"/>
                  <a:gd name="T121" fmla="*/ 696985 h 253"/>
                  <a:gd name="T122" fmla="*/ 647632 w 252"/>
                  <a:gd name="T123" fmla="*/ 118701 h 253"/>
                  <a:gd name="T124" fmla="*/ 383107 w 252"/>
                  <a:gd name="T125" fmla="*/ 754814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EBB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 name="MH_Other_3"/>
              <p:cNvSpPr>
                <a:spLocks noEditPoints="1"/>
              </p:cNvSpPr>
              <p:nvPr>
                <p:custDataLst>
                  <p:tags r:id="rId6"/>
                </p:custDataLst>
              </p:nvPr>
            </p:nvSpPr>
            <p:spPr bwMode="auto">
              <a:xfrm>
                <a:off x="10875" y="7371"/>
                <a:ext cx="1848"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 name="MH_Other_8"/>
              <p:cNvSpPr>
                <a:spLocks noEditPoints="1"/>
              </p:cNvSpPr>
              <p:nvPr>
                <p:custDataLst>
                  <p:tags r:id="rId7"/>
                </p:custDataLst>
              </p:nvPr>
            </p:nvSpPr>
            <p:spPr bwMode="auto">
              <a:xfrm rot="16200000">
                <a:off x="11781" y="6294"/>
                <a:ext cx="778" cy="606"/>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MH_Other_4"/>
              <p:cNvSpPr>
                <a:spLocks noEditPoints="1"/>
              </p:cNvSpPr>
              <p:nvPr>
                <p:custDataLst>
                  <p:tags r:id="rId8"/>
                </p:custDataLst>
              </p:nvPr>
            </p:nvSpPr>
            <p:spPr bwMode="auto">
              <a:xfrm>
                <a:off x="7397" y="7372"/>
                <a:ext cx="1848"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MH_Other_5"/>
              <p:cNvSpPr>
                <a:spLocks noEditPoints="1"/>
              </p:cNvSpPr>
              <p:nvPr>
                <p:custDataLst>
                  <p:tags r:id="rId9"/>
                </p:custDataLst>
              </p:nvPr>
            </p:nvSpPr>
            <p:spPr bwMode="auto">
              <a:xfrm rot="20634168">
                <a:off x="9756" y="8212"/>
                <a:ext cx="763" cy="61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MH_Other_10"/>
              <p:cNvSpPr>
                <a:spLocks noEditPoints="1"/>
              </p:cNvSpPr>
              <p:nvPr>
                <p:custDataLst>
                  <p:tags r:id="rId10"/>
                </p:custDataLst>
              </p:nvPr>
            </p:nvSpPr>
            <p:spPr bwMode="auto">
              <a:xfrm rot="2984858">
                <a:off x="7149" y="6483"/>
                <a:ext cx="774" cy="609"/>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1" name="文本框 30"/>
            <p:cNvSpPr txBox="1"/>
            <p:nvPr/>
          </p:nvSpPr>
          <p:spPr>
            <a:xfrm>
              <a:off x="13752" y="4707"/>
              <a:ext cx="4205" cy="1452"/>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能顺利实现口语交际的目的</a:t>
              </a:r>
            </a:p>
          </p:txBody>
        </p:sp>
        <p:sp>
          <p:nvSpPr>
            <p:cNvPr id="33" name="文本框 32"/>
            <p:cNvSpPr txBox="1"/>
            <p:nvPr/>
          </p:nvSpPr>
          <p:spPr>
            <a:xfrm>
              <a:off x="8194" y="2139"/>
              <a:ext cx="4219"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能准确地表情达意</a:t>
              </a:r>
            </a:p>
          </p:txBody>
        </p:sp>
        <p:sp>
          <p:nvSpPr>
            <p:cNvPr id="35" name="文本框 34"/>
            <p:cNvSpPr txBox="1"/>
            <p:nvPr/>
          </p:nvSpPr>
          <p:spPr>
            <a:xfrm>
              <a:off x="12939" y="7751"/>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语句简练，不啰唆</a:t>
              </a:r>
            </a:p>
          </p:txBody>
        </p:sp>
        <p:sp>
          <p:nvSpPr>
            <p:cNvPr id="36" name="文本框 35"/>
            <p:cNvSpPr txBox="1"/>
            <p:nvPr/>
          </p:nvSpPr>
          <p:spPr>
            <a:xfrm>
              <a:off x="4946" y="8301"/>
              <a:ext cx="2990" cy="1452"/>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表达真诚自然，不虚伪</a:t>
              </a:r>
            </a:p>
          </p:txBody>
        </p:sp>
        <p:sp>
          <p:nvSpPr>
            <p:cNvPr id="37" name="文本框 36"/>
            <p:cNvSpPr txBox="1"/>
            <p:nvPr/>
          </p:nvSpPr>
          <p:spPr>
            <a:xfrm>
              <a:off x="2825" y="5034"/>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语言具有可欣赏性</a:t>
              </a:r>
            </a:p>
          </p:txBody>
        </p:sp>
        <p:grpSp>
          <p:nvGrpSpPr>
            <p:cNvPr id="12" name="组合 11"/>
            <p:cNvGrpSpPr/>
            <p:nvPr/>
          </p:nvGrpSpPr>
          <p:grpSpPr>
            <a:xfrm>
              <a:off x="1133" y="589"/>
              <a:ext cx="7495" cy="1932"/>
              <a:chOff x="1133" y="589"/>
              <a:chExt cx="7495" cy="1932"/>
            </a:xfrm>
          </p:grpSpPr>
          <p:pic>
            <p:nvPicPr>
              <p:cNvPr id="5" name="图片 4"/>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 name="文本框 1"/>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二、好口才的标准</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3511550" y="1009015"/>
            <a:ext cx="4884420" cy="808355"/>
            <a:chOff x="5125" y="2268"/>
            <a:chExt cx="7692" cy="1273"/>
          </a:xfrm>
        </p:grpSpPr>
        <p:sp>
          <p:nvSpPr>
            <p:cNvPr id="6" name="图文框 5"/>
            <p:cNvSpPr/>
            <p:nvPr/>
          </p:nvSpPr>
          <p:spPr>
            <a:xfrm>
              <a:off x="5125" y="2268"/>
              <a:ext cx="7692"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544" y="2406"/>
              <a:ext cx="6707"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第二节 即兴演讲训练</a:t>
              </a:r>
              <a:endParaRPr lang="zh-CN" altLang="en-US" sz="3200" b="1">
                <a:solidFill>
                  <a:schemeClr val="accent2"/>
                </a:solidFill>
              </a:endParaRPr>
            </a:p>
          </p:txBody>
        </p:sp>
      </p:grpSp>
      <p:grpSp>
        <p:nvGrpSpPr>
          <p:cNvPr id="2" name="组合 1"/>
          <p:cNvGrpSpPr/>
          <p:nvPr/>
        </p:nvGrpSpPr>
        <p:grpSpPr>
          <a:xfrm>
            <a:off x="5581650" y="3043555"/>
            <a:ext cx="4140200" cy="2562860"/>
            <a:chOff x="8790" y="4793"/>
            <a:chExt cx="6520" cy="4036"/>
          </a:xfrm>
        </p:grpSpPr>
        <p:grpSp>
          <p:nvGrpSpPr>
            <p:cNvPr id="11" name="组合 10"/>
            <p:cNvGrpSpPr/>
            <p:nvPr/>
          </p:nvGrpSpPr>
          <p:grpSpPr>
            <a:xfrm>
              <a:off x="8790" y="4793"/>
              <a:ext cx="6521"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5825"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一、什么是即兴演讲</a:t>
                </a:r>
              </a:p>
            </p:txBody>
          </p:sp>
        </p:grpSp>
        <p:grpSp>
          <p:nvGrpSpPr>
            <p:cNvPr id="12" name="组合 11"/>
            <p:cNvGrpSpPr/>
            <p:nvPr/>
          </p:nvGrpSpPr>
          <p:grpSpPr>
            <a:xfrm>
              <a:off x="8790" y="7615"/>
              <a:ext cx="6521" cy="1214"/>
              <a:chOff x="8790" y="7210"/>
              <a:chExt cx="6521" cy="1214"/>
            </a:xfrm>
          </p:grpSpPr>
          <p:sp>
            <p:nvSpPr>
              <p:cNvPr id="20" name="五边形 19"/>
              <p:cNvSpPr/>
              <p:nvPr/>
            </p:nvSpPr>
            <p:spPr>
              <a:xfrm>
                <a:off x="8790" y="7210"/>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919" y="7455"/>
                <a:ext cx="5825"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二、即兴演讲的准备技巧</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129665" y="2409190"/>
            <a:ext cx="9588500" cy="3450590"/>
            <a:chOff x="1779" y="3794"/>
            <a:chExt cx="15100"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779" y="3794"/>
              <a:ext cx="8602" cy="5434"/>
              <a:chOff x="1779" y="3794"/>
              <a:chExt cx="8602" cy="5434"/>
            </a:xfrm>
          </p:grpSpPr>
          <p:sp>
            <p:nvSpPr>
              <p:cNvPr id="5" name="矩形: 圆角 4"/>
              <p:cNvSpPr/>
              <p:nvPr/>
            </p:nvSpPr>
            <p:spPr>
              <a:xfrm>
                <a:off x="1779" y="379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56" y="4803"/>
                <a:ext cx="6927" cy="341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进行即兴演讲需要多方面的知识素养，又需要敏捷的思维能力，快速的语言表达能力和应变能力。</a:t>
                </a:r>
              </a:p>
              <a:p>
                <a:pPr marL="285750" indent="-285750" fontAlgn="auto">
                  <a:lnSpc>
                    <a:spcPct val="150000"/>
                  </a:lnSpc>
                  <a:buFont typeface="Arial" panose="020B0604020202020204" pitchFamily="34" charset="0"/>
                  <a:buChar char="•"/>
                </a:pPr>
                <a:r>
                  <a:rPr lang="zh-CN" altLang="en-US">
                    <a:solidFill>
                      <a:schemeClr val="tx1"/>
                    </a:solidFill>
                  </a:rPr>
                  <a:t>所以，即兴演讲是考查一个人综合能力的最便捷的方式。</a:t>
                </a:r>
              </a:p>
            </p:txBody>
          </p:sp>
        </p:grpSp>
      </p:grpSp>
      <p:grpSp>
        <p:nvGrpSpPr>
          <p:cNvPr id="16" name="组合 15"/>
          <p:cNvGrpSpPr/>
          <p:nvPr/>
        </p:nvGrpSpPr>
        <p:grpSpPr>
          <a:xfrm>
            <a:off x="719455" y="374015"/>
            <a:ext cx="4759325" cy="1226820"/>
            <a:chOff x="1133" y="589"/>
            <a:chExt cx="7495" cy="1932"/>
          </a:xfrm>
        </p:grpSpPr>
        <p:pic>
          <p:nvPicPr>
            <p:cNvPr id="17" name="图片 1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即兴演讲训练</a:t>
              </a:r>
            </a:p>
          </p:txBody>
        </p:sp>
        <p:sp>
          <p:nvSpPr>
            <p:cNvPr id="19" name="文本框 1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一、什么是即兴演讲</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129665" y="2409190"/>
            <a:ext cx="9588500" cy="3450590"/>
            <a:chOff x="1779" y="3794"/>
            <a:chExt cx="15100"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779" y="3794"/>
              <a:ext cx="8602" cy="5434"/>
              <a:chOff x="1779" y="3794"/>
              <a:chExt cx="8602" cy="5434"/>
            </a:xfrm>
          </p:grpSpPr>
          <p:sp>
            <p:nvSpPr>
              <p:cNvPr id="5" name="矩形: 圆角 4"/>
              <p:cNvSpPr/>
              <p:nvPr/>
            </p:nvSpPr>
            <p:spPr>
              <a:xfrm>
                <a:off x="1779" y="379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56" y="4476"/>
                <a:ext cx="7114"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即兴演讲，即演讲者在事先无充分准备的情况下就眼前场面、情境、事物、人物临时起兴发表的演讲。</a:t>
                </a:r>
              </a:p>
              <a:p>
                <a:pPr marL="285750" indent="-285750" fontAlgn="auto">
                  <a:lnSpc>
                    <a:spcPct val="150000"/>
                  </a:lnSpc>
                  <a:buFont typeface="Arial" panose="020B0604020202020204" pitchFamily="34" charset="0"/>
                  <a:buChar char="•"/>
                </a:pPr>
                <a:r>
                  <a:rPr lang="zh-CN" altLang="en-US">
                    <a:solidFill>
                      <a:schemeClr val="tx1"/>
                    </a:solidFill>
                  </a:rPr>
                  <a:t>它的特点是：有感而发、时境感强、篇幅短小。它要求演讲者要紧扣主题，抓住由头，迅速组合，言简意赅。</a:t>
                </a:r>
              </a:p>
            </p:txBody>
          </p:sp>
        </p:grpSp>
      </p:grpSp>
      <p:grpSp>
        <p:nvGrpSpPr>
          <p:cNvPr id="16" name="组合 15"/>
          <p:cNvGrpSpPr/>
          <p:nvPr/>
        </p:nvGrpSpPr>
        <p:grpSpPr>
          <a:xfrm>
            <a:off x="719455" y="374015"/>
            <a:ext cx="4759325" cy="1226820"/>
            <a:chOff x="1133" y="589"/>
            <a:chExt cx="7495" cy="1932"/>
          </a:xfrm>
        </p:grpSpPr>
        <p:pic>
          <p:nvPicPr>
            <p:cNvPr id="17" name="图片 1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即兴演讲训练</a:t>
              </a:r>
            </a:p>
          </p:txBody>
        </p:sp>
        <p:sp>
          <p:nvSpPr>
            <p:cNvPr id="19" name="文本框 1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一、什么是即兴演讲</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 name="组合 20"/>
          <p:cNvGrpSpPr/>
          <p:nvPr/>
        </p:nvGrpSpPr>
        <p:grpSpPr>
          <a:xfrm>
            <a:off x="1129665" y="2409190"/>
            <a:ext cx="9588500" cy="3450590"/>
            <a:chOff x="1779" y="3794"/>
            <a:chExt cx="15100" cy="5434"/>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146" t="11457" r="14104" b="10530"/>
            <a:stretch>
              <a:fillRect/>
            </a:stretch>
          </p:blipFill>
          <p:spPr>
            <a:xfrm>
              <a:off x="11871" y="3794"/>
              <a:ext cx="5008" cy="4899"/>
            </a:xfrm>
            <a:prstGeom prst="rect">
              <a:avLst/>
            </a:prstGeom>
          </p:spPr>
        </p:pic>
        <p:grpSp>
          <p:nvGrpSpPr>
            <p:cNvPr id="20" name="组合 19"/>
            <p:cNvGrpSpPr/>
            <p:nvPr/>
          </p:nvGrpSpPr>
          <p:grpSpPr>
            <a:xfrm>
              <a:off x="1779" y="3794"/>
              <a:ext cx="8602" cy="5434"/>
              <a:chOff x="1779" y="3794"/>
              <a:chExt cx="8602" cy="5434"/>
            </a:xfrm>
          </p:grpSpPr>
          <p:sp>
            <p:nvSpPr>
              <p:cNvPr id="5" name="矩形: 圆角 4"/>
              <p:cNvSpPr/>
              <p:nvPr/>
            </p:nvSpPr>
            <p:spPr>
              <a:xfrm>
                <a:off x="1779" y="3794"/>
                <a:ext cx="8602" cy="5434"/>
              </a:xfrm>
              <a:prstGeom prst="roundRect">
                <a:avLst/>
              </a:prstGeom>
              <a:noFill/>
              <a:ln w="6350">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56" y="4623"/>
                <a:ext cx="7114"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美国口才大师戴尔·卡耐基认为： “无准备的演讲不是即兴演讲，那是信口开河、漫谈聊天”。</a:t>
                </a:r>
              </a:p>
              <a:p>
                <a:pPr marL="285750" indent="-285750" fontAlgn="auto">
                  <a:lnSpc>
                    <a:spcPct val="150000"/>
                  </a:lnSpc>
                  <a:buFont typeface="Arial" panose="020B0604020202020204" pitchFamily="34" charset="0"/>
                  <a:buChar char="•"/>
                </a:pPr>
                <a:r>
                  <a:rPr lang="zh-CN" altLang="en-US">
                    <a:solidFill>
                      <a:schemeClr val="tx1"/>
                    </a:solidFill>
                  </a:rPr>
                  <a:t>即兴演讲是可以做点准备的，其准备包括两个方面，一是预测性准备，二是临场性准备。</a:t>
                </a:r>
              </a:p>
            </p:txBody>
          </p:sp>
        </p:grpSp>
      </p:grpSp>
      <p:grpSp>
        <p:nvGrpSpPr>
          <p:cNvPr id="16" name="组合 15"/>
          <p:cNvGrpSpPr/>
          <p:nvPr/>
        </p:nvGrpSpPr>
        <p:grpSpPr>
          <a:xfrm>
            <a:off x="719455" y="374015"/>
            <a:ext cx="4759325" cy="1226820"/>
            <a:chOff x="1133" y="589"/>
            <a:chExt cx="7495" cy="1932"/>
          </a:xfrm>
        </p:grpSpPr>
        <p:pic>
          <p:nvPicPr>
            <p:cNvPr id="17" name="图片 1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即兴演讲训练</a:t>
              </a:r>
            </a:p>
          </p:txBody>
        </p:sp>
        <p:sp>
          <p:nvSpPr>
            <p:cNvPr id="19" name="文本框 1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一、什么是即兴演讲</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05130" y="166370"/>
            <a:ext cx="11424920" cy="6532880"/>
            <a:chOff x="638" y="262"/>
            <a:chExt cx="17992" cy="10288"/>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0478" r="13279" b="1519"/>
            <a:stretch>
              <a:fillRect/>
            </a:stretch>
          </p:blipFill>
          <p:spPr>
            <a:xfrm>
              <a:off x="10208" y="262"/>
              <a:ext cx="8422" cy="6733"/>
            </a:xfrm>
            <a:prstGeom prst="rect">
              <a:avLst/>
            </a:prstGeom>
          </p:spPr>
        </p:pic>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0478" r="13279" b="1519"/>
            <a:stretch>
              <a:fillRect/>
            </a:stretch>
          </p:blipFill>
          <p:spPr>
            <a:xfrm>
              <a:off x="638" y="3282"/>
              <a:ext cx="9092" cy="7268"/>
            </a:xfrm>
            <a:prstGeom prst="rect">
              <a:avLst/>
            </a:prstGeom>
          </p:spPr>
        </p:pic>
        <p:sp>
          <p:nvSpPr>
            <p:cNvPr id="6" name="文本框 5"/>
            <p:cNvSpPr txBox="1"/>
            <p:nvPr/>
          </p:nvSpPr>
          <p:spPr>
            <a:xfrm>
              <a:off x="2703" y="5695"/>
              <a:ext cx="4314" cy="276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即兴演讲的表达策略</a:t>
              </a:r>
            </a:p>
            <a:p>
              <a:pPr marL="285750" indent="-285750" fontAlgn="auto">
                <a:lnSpc>
                  <a:spcPct val="150000"/>
                </a:lnSpc>
                <a:buFont typeface="Arial" panose="020B0604020202020204" pitchFamily="34" charset="0"/>
                <a:buChar char="•"/>
              </a:pPr>
              <a:r>
                <a:rPr lang="zh-CN" altLang="en-US">
                  <a:solidFill>
                    <a:schemeClr val="tx1"/>
                  </a:solidFill>
                </a:rPr>
                <a:t>话题明确，针对性强</a:t>
              </a:r>
            </a:p>
            <a:p>
              <a:pPr marL="285750" indent="-285750" fontAlgn="auto">
                <a:lnSpc>
                  <a:spcPct val="150000"/>
                </a:lnSpc>
                <a:buFont typeface="Arial" panose="020B0604020202020204" pitchFamily="34" charset="0"/>
                <a:buChar char="•"/>
              </a:pPr>
              <a:r>
                <a:rPr lang="zh-CN" altLang="en-US">
                  <a:solidFill>
                    <a:schemeClr val="tx1"/>
                  </a:solidFill>
                </a:rPr>
                <a:t>直陈己见，态度明朗</a:t>
              </a:r>
            </a:p>
            <a:p>
              <a:pPr marL="285750" indent="-285750" fontAlgn="auto">
                <a:lnSpc>
                  <a:spcPct val="150000"/>
                </a:lnSpc>
                <a:buFont typeface="Arial" panose="020B0604020202020204" pitchFamily="34" charset="0"/>
                <a:buChar char="•"/>
              </a:pPr>
              <a:r>
                <a:rPr lang="zh-CN" altLang="en-US">
                  <a:solidFill>
                    <a:schemeClr val="tx1"/>
                  </a:solidFill>
                </a:rPr>
                <a:t>短小精悍，生动活泼</a:t>
              </a:r>
            </a:p>
          </p:txBody>
        </p:sp>
        <p:sp>
          <p:nvSpPr>
            <p:cNvPr id="7" name="文本框 6"/>
            <p:cNvSpPr txBox="1"/>
            <p:nvPr/>
          </p:nvSpPr>
          <p:spPr>
            <a:xfrm>
              <a:off x="11973" y="1994"/>
              <a:ext cx="4892"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良好的心理状态和打腹稿</a:t>
              </a:r>
            </a:p>
            <a:p>
              <a:pPr marL="285750" indent="-285750" fontAlgn="auto">
                <a:lnSpc>
                  <a:spcPct val="150000"/>
                </a:lnSpc>
                <a:buFont typeface="Arial" panose="020B0604020202020204" pitchFamily="34" charset="0"/>
                <a:buChar char="•"/>
              </a:pPr>
              <a:r>
                <a:rPr lang="zh-CN" altLang="en-US">
                  <a:solidFill>
                    <a:schemeClr val="tx1"/>
                  </a:solidFill>
                </a:rPr>
                <a:t>散点连缀，粘合成篇</a:t>
              </a:r>
            </a:p>
            <a:p>
              <a:pPr marL="285750" indent="-285750" fontAlgn="auto">
                <a:lnSpc>
                  <a:spcPct val="150000"/>
                </a:lnSpc>
                <a:buFont typeface="Arial" panose="020B0604020202020204" pitchFamily="34" charset="0"/>
                <a:buChar char="•"/>
              </a:pPr>
              <a:r>
                <a:rPr lang="zh-CN" altLang="en-US">
                  <a:solidFill>
                    <a:schemeClr val="tx1"/>
                  </a:solidFill>
                </a:rPr>
                <a:t>异峰突起，思维先行</a:t>
              </a:r>
            </a:p>
            <a:p>
              <a:pPr marL="285750" indent="-285750" fontAlgn="auto">
                <a:lnSpc>
                  <a:spcPct val="150000"/>
                </a:lnSpc>
                <a:buFont typeface="Arial" panose="020B0604020202020204" pitchFamily="34" charset="0"/>
                <a:buChar char="•"/>
              </a:pPr>
              <a:r>
                <a:rPr lang="zh-CN" altLang="en-US">
                  <a:solidFill>
                    <a:schemeClr val="tx1"/>
                  </a:solidFill>
                </a:rPr>
                <a:t>片言居要，说句成篇</a:t>
              </a:r>
            </a:p>
            <a:p>
              <a:pPr marL="285750" indent="-285750" fontAlgn="auto">
                <a:lnSpc>
                  <a:spcPct val="150000"/>
                </a:lnSpc>
                <a:buFont typeface="Arial" panose="020B0604020202020204" pitchFamily="34" charset="0"/>
                <a:buChar char="•"/>
              </a:pPr>
              <a:r>
                <a:rPr lang="zh-CN" altLang="en-US">
                  <a:solidFill>
                    <a:schemeClr val="tx1"/>
                  </a:solidFill>
                </a:rPr>
                <a:t>借题发挥，大道直行</a:t>
              </a:r>
            </a:p>
            <a:p>
              <a:pPr marL="285750" indent="-285750" fontAlgn="auto">
                <a:lnSpc>
                  <a:spcPct val="150000"/>
                </a:lnSpc>
                <a:buFont typeface="Arial" panose="020B0604020202020204" pitchFamily="34" charset="0"/>
                <a:buChar char="•"/>
              </a:pPr>
              <a:r>
                <a:rPr lang="zh-CN" altLang="en-US">
                  <a:solidFill>
                    <a:schemeClr val="tx1"/>
                  </a:solidFill>
                </a:rPr>
                <a:t>意随情遣，形散神聚</a:t>
              </a:r>
            </a:p>
          </p:txBody>
        </p:sp>
      </p:grpSp>
      <p:grpSp>
        <p:nvGrpSpPr>
          <p:cNvPr id="16" name="组合 15"/>
          <p:cNvGrpSpPr/>
          <p:nvPr/>
        </p:nvGrpSpPr>
        <p:grpSpPr>
          <a:xfrm>
            <a:off x="719455" y="374015"/>
            <a:ext cx="4759325" cy="1226820"/>
            <a:chOff x="1133" y="589"/>
            <a:chExt cx="7495" cy="1932"/>
          </a:xfrm>
        </p:grpSpPr>
        <p:pic>
          <p:nvPicPr>
            <p:cNvPr id="17" name="图片 1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8" name="文本框 17"/>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4.2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即兴演讲训练</a:t>
              </a:r>
            </a:p>
          </p:txBody>
        </p:sp>
        <p:sp>
          <p:nvSpPr>
            <p:cNvPr id="19" name="文本框 18"/>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二、即兴演讲的准备技巧</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2"/>
          <p:cNvSpPr txBox="1">
            <a:spLocks noChangeArrowheads="1"/>
          </p:cNvSpPr>
          <p:nvPr>
            <p:custDataLst>
              <p:tags r:id="rId1"/>
            </p:custDataLst>
          </p:nvPr>
        </p:nvSpPr>
        <p:spPr bwMode="auto">
          <a:xfrm>
            <a:off x="2398395" y="872490"/>
            <a:ext cx="711517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sym typeface="+mn-ea"/>
              </a:rPr>
              <a:t>第五章 求职口才训练 </a:t>
            </a:r>
            <a:endPar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grpSp>
        <p:nvGrpSpPr>
          <p:cNvPr id="16" name="组合 15"/>
          <p:cNvGrpSpPr/>
          <p:nvPr/>
        </p:nvGrpSpPr>
        <p:grpSpPr>
          <a:xfrm>
            <a:off x="1183005" y="3167380"/>
            <a:ext cx="4131945" cy="937260"/>
            <a:chOff x="1820" y="5017"/>
            <a:chExt cx="5032" cy="1476"/>
          </a:xfrm>
        </p:grpSpPr>
        <p:sp>
          <p:nvSpPr>
            <p:cNvPr id="4" name="横卷形 3"/>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807" y="5296"/>
              <a:ext cx="3406"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自我介绍训练</a:t>
              </a:r>
            </a:p>
          </p:txBody>
        </p:sp>
      </p:grpSp>
      <p:grpSp>
        <p:nvGrpSpPr>
          <p:cNvPr id="17" name="组合 16"/>
          <p:cNvGrpSpPr/>
          <p:nvPr/>
        </p:nvGrpSpPr>
        <p:grpSpPr>
          <a:xfrm>
            <a:off x="6195060" y="4267835"/>
            <a:ext cx="4359910" cy="937260"/>
            <a:chOff x="1373" y="5017"/>
            <a:chExt cx="6866" cy="1476"/>
          </a:xfrm>
        </p:grpSpPr>
        <p:sp>
          <p:nvSpPr>
            <p:cNvPr id="18" name="横卷形 17"/>
            <p:cNvSpPr/>
            <p:nvPr/>
          </p:nvSpPr>
          <p:spPr>
            <a:xfrm>
              <a:off x="1373" y="5017"/>
              <a:ext cx="6866"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31" y="5296"/>
              <a:ext cx="4684"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面试答问训练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1" fill="hold"/>
                                        <p:tgtEl>
                                          <p:spTgt spid="54"/>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to="" calcmode="lin" valueType="num">
                                      <p:cBhvr>
                                        <p:cTn id="15" dur="1" fill="hold"/>
                                        <p:tgtEl>
                                          <p:spTgt spid="17"/>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3511550" y="1009015"/>
            <a:ext cx="4884420" cy="808355"/>
            <a:chOff x="5125" y="2268"/>
            <a:chExt cx="7692" cy="1273"/>
          </a:xfrm>
        </p:grpSpPr>
        <p:sp>
          <p:nvSpPr>
            <p:cNvPr id="6" name="图文框 5"/>
            <p:cNvSpPr/>
            <p:nvPr/>
          </p:nvSpPr>
          <p:spPr>
            <a:xfrm>
              <a:off x="5125" y="2268"/>
              <a:ext cx="7692"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544" y="2406"/>
              <a:ext cx="6707"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第一节 自我介绍训练</a:t>
              </a:r>
              <a:endParaRPr lang="zh-CN" altLang="en-US" sz="3200" b="1">
                <a:solidFill>
                  <a:schemeClr val="accent2"/>
                </a:solidFill>
              </a:endParaRPr>
            </a:p>
          </p:txBody>
        </p:sp>
      </p:grpSp>
      <p:grpSp>
        <p:nvGrpSpPr>
          <p:cNvPr id="11" name="组合 10"/>
          <p:cNvGrpSpPr/>
          <p:nvPr/>
        </p:nvGrpSpPr>
        <p:grpSpPr>
          <a:xfrm>
            <a:off x="5581650" y="3043555"/>
            <a:ext cx="4140835" cy="829945"/>
            <a:chOff x="9412" y="3614"/>
            <a:chExt cx="6521" cy="1307"/>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614"/>
              <a:ext cx="5825" cy="1307"/>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r>
                <a:rPr lang="zh-CN" altLang="en-US" sz="2400" b="1">
                  <a:solidFill>
                    <a:schemeClr val="accent1">
                      <a:lumMod val="60000"/>
                      <a:lumOff val="40000"/>
                    </a:schemeClr>
                  </a:solidFill>
                  <a:sym typeface="+mn-ea"/>
                </a:rPr>
                <a:t>一、面试过程是口才的展示过程</a:t>
              </a:r>
            </a:p>
          </p:txBody>
        </p:sp>
      </p:grpSp>
      <p:grpSp>
        <p:nvGrpSpPr>
          <p:cNvPr id="12" name="组合 11"/>
          <p:cNvGrpSpPr/>
          <p:nvPr/>
        </p:nvGrpSpPr>
        <p:grpSpPr>
          <a:xfrm>
            <a:off x="5581650" y="4776470"/>
            <a:ext cx="4140835" cy="829945"/>
            <a:chOff x="8790" y="7117"/>
            <a:chExt cx="6521" cy="1307"/>
          </a:xfrm>
        </p:grpSpPr>
        <p:sp>
          <p:nvSpPr>
            <p:cNvPr id="20" name="五边形 19"/>
            <p:cNvSpPr/>
            <p:nvPr/>
          </p:nvSpPr>
          <p:spPr>
            <a:xfrm>
              <a:off x="8790" y="7210"/>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919" y="7117"/>
              <a:ext cx="5825" cy="1307"/>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二、自我介绍是面试中非常关键的一步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to="" calcmode="lin" valueType="num">
                                      <p:cBhvr>
                                        <p:cTn id="15" dur="1" fill="hold"/>
                                        <p:tgtEl>
                                          <p:spTgt spid="5"/>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to="" calcmode="lin" valueType="num">
                                      <p:cBhvr>
                                        <p:cTn id="19"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57885" y="1751330"/>
            <a:ext cx="10297795" cy="4621530"/>
            <a:chOff x="1351" y="2758"/>
            <a:chExt cx="16217" cy="7278"/>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51" y="2758"/>
              <a:ext cx="6265" cy="7278"/>
            </a:xfrm>
            <a:prstGeom prst="rect">
              <a:avLst/>
            </a:prstGeom>
          </p:spPr>
        </p:pic>
        <p:sp>
          <p:nvSpPr>
            <p:cNvPr id="4" name="矩形: 圆角 3"/>
            <p:cNvSpPr/>
            <p:nvPr/>
          </p:nvSpPr>
          <p:spPr>
            <a:xfrm>
              <a:off x="8811" y="3638"/>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726" y="4144"/>
              <a:ext cx="6927"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面试过程是招聘者和求职者双方面对面地观察和交谈的过程，也是双方相互沟通和了解的过程。</a:t>
              </a:r>
            </a:p>
            <a:p>
              <a:pPr marL="285750" indent="-285750" fontAlgn="auto">
                <a:lnSpc>
                  <a:spcPct val="150000"/>
                </a:lnSpc>
                <a:buFont typeface="Arial" panose="020B0604020202020204" pitchFamily="34" charset="0"/>
                <a:buChar char="•"/>
              </a:pPr>
              <a:r>
                <a:rPr lang="zh-CN" altLang="en-US">
                  <a:solidFill>
                    <a:schemeClr val="tx1"/>
                  </a:solidFill>
                </a:rPr>
                <a:t>求职者在面试中通过对招聘者言行细致的观察与判断，了解招聘者的真正目的，巧妙运用语言技巧，发挥口才，能够大大提高求职成功率。</a:t>
              </a:r>
            </a:p>
          </p:txBody>
        </p:sp>
      </p:grpSp>
      <p:grpSp>
        <p:nvGrpSpPr>
          <p:cNvPr id="12" name="组合 11"/>
          <p:cNvGrpSpPr/>
          <p:nvPr/>
        </p:nvGrpSpPr>
        <p:grpSpPr>
          <a:xfrm>
            <a:off x="719455" y="374015"/>
            <a:ext cx="5146040" cy="1226820"/>
            <a:chOff x="1133" y="589"/>
            <a:chExt cx="8104" cy="1932"/>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自我介绍训练</a:t>
              </a:r>
            </a:p>
          </p:txBody>
        </p:sp>
        <p:sp>
          <p:nvSpPr>
            <p:cNvPr id="11" name="文本框 10"/>
            <p:cNvSpPr txBox="1"/>
            <p:nvPr/>
          </p:nvSpPr>
          <p:spPr>
            <a:xfrm>
              <a:off x="2703" y="1893"/>
              <a:ext cx="6534"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一、面试过程是口才的展示过程</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57885" y="1751330"/>
            <a:ext cx="10297795" cy="4621530"/>
            <a:chOff x="1351" y="2758"/>
            <a:chExt cx="16217" cy="7278"/>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51" y="2758"/>
              <a:ext cx="6265" cy="7278"/>
            </a:xfrm>
            <a:prstGeom prst="rect">
              <a:avLst/>
            </a:prstGeom>
          </p:spPr>
        </p:pic>
        <p:sp>
          <p:nvSpPr>
            <p:cNvPr id="4" name="矩形: 圆角 3"/>
            <p:cNvSpPr/>
            <p:nvPr/>
          </p:nvSpPr>
          <p:spPr>
            <a:xfrm>
              <a:off x="8811" y="3638"/>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726" y="4690"/>
              <a:ext cx="6927" cy="341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求职者面试能否成功取决于两个方面，一是求职者的口才，二是面试考官。</a:t>
              </a:r>
            </a:p>
            <a:p>
              <a:pPr marL="285750" indent="-285750" fontAlgn="auto">
                <a:lnSpc>
                  <a:spcPct val="150000"/>
                </a:lnSpc>
                <a:buFont typeface="Arial" panose="020B0604020202020204" pitchFamily="34" charset="0"/>
                <a:buChar char="•"/>
              </a:pPr>
              <a:r>
                <a:rPr lang="zh-CN" altLang="en-US">
                  <a:solidFill>
                    <a:schemeClr val="tx1"/>
                  </a:solidFill>
                </a:rPr>
                <a:t>面试考官我们没有办法选择，但求职者可以通过口才训练提高自身的语言表达能力。</a:t>
              </a:r>
            </a:p>
          </p:txBody>
        </p:sp>
      </p:grpSp>
      <p:grpSp>
        <p:nvGrpSpPr>
          <p:cNvPr id="12" name="组合 11"/>
          <p:cNvGrpSpPr/>
          <p:nvPr/>
        </p:nvGrpSpPr>
        <p:grpSpPr>
          <a:xfrm>
            <a:off x="728345" y="374015"/>
            <a:ext cx="5146040" cy="1226820"/>
            <a:chOff x="1133" y="589"/>
            <a:chExt cx="8104" cy="1932"/>
          </a:xfrm>
        </p:grpSpPr>
        <p:pic>
          <p:nvPicPr>
            <p:cNvPr id="2" name="图片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自我介绍训练</a:t>
              </a:r>
            </a:p>
          </p:txBody>
        </p:sp>
        <p:sp>
          <p:nvSpPr>
            <p:cNvPr id="11" name="文本框 10"/>
            <p:cNvSpPr txBox="1"/>
            <p:nvPr/>
          </p:nvSpPr>
          <p:spPr>
            <a:xfrm>
              <a:off x="2703" y="1893"/>
              <a:ext cx="6534"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一、面试过程是口才的展示过程</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3315" y="1275715"/>
            <a:ext cx="10376535" cy="4907915"/>
            <a:chOff x="1769" y="2009"/>
            <a:chExt cx="16341" cy="7729"/>
          </a:xfrm>
        </p:grpSpPr>
        <p:pic>
          <p:nvPicPr>
            <p:cNvPr id="4" name="图片 3"/>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900" y="2009"/>
              <a:ext cx="4210" cy="7729"/>
            </a:xfrm>
            <a:prstGeom prst="rect">
              <a:avLst/>
            </a:prstGeom>
          </p:spPr>
        </p:pic>
        <p:sp>
          <p:nvSpPr>
            <p:cNvPr id="2" name="矩形: 圆角 3"/>
            <p:cNvSpPr/>
            <p:nvPr/>
          </p:nvSpPr>
          <p:spPr>
            <a:xfrm>
              <a:off x="1769" y="3702"/>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95" y="4534"/>
              <a:ext cx="8137"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心理学著名的 “首因效应”告诉我们，对某人形成印象时，首先注意到的属性要比后来注意到的属性影响大。即第一印象会在对方脑海中成型并影响以后的评价。</a:t>
              </a:r>
            </a:p>
            <a:p>
              <a:pPr marL="285750" indent="-285750" fontAlgn="auto">
                <a:lnSpc>
                  <a:spcPct val="150000"/>
                </a:lnSpc>
                <a:buFont typeface="Arial" panose="020B0604020202020204" pitchFamily="34" charset="0"/>
                <a:buChar char="•"/>
              </a:pPr>
              <a:r>
                <a:rPr lang="zh-CN" altLang="en-US">
                  <a:solidFill>
                    <a:schemeClr val="tx1"/>
                  </a:solidFill>
                </a:rPr>
                <a:t>自我介绍在求职应聘中是表现自己、推荐自己的机会，因此，要对自我介绍做充分的准备。</a:t>
              </a:r>
            </a:p>
          </p:txBody>
        </p:sp>
      </p:grpSp>
      <p:grpSp>
        <p:nvGrpSpPr>
          <p:cNvPr id="5" name="组合 4"/>
          <p:cNvGrpSpPr/>
          <p:nvPr/>
        </p:nvGrpSpPr>
        <p:grpSpPr>
          <a:xfrm>
            <a:off x="728345" y="374015"/>
            <a:ext cx="5705475" cy="1226820"/>
            <a:chOff x="1133" y="589"/>
            <a:chExt cx="898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9" name="文本框 8"/>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自我介绍训练</a:t>
              </a:r>
            </a:p>
          </p:txBody>
        </p:sp>
        <p:sp>
          <p:nvSpPr>
            <p:cNvPr id="13" name="文本框 12"/>
            <p:cNvSpPr txBox="1"/>
            <p:nvPr/>
          </p:nvSpPr>
          <p:spPr>
            <a:xfrm>
              <a:off x="2703" y="1893"/>
              <a:ext cx="7415"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二、自我介绍是面试中非常关键的一步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1295" y="374015"/>
            <a:ext cx="11557635" cy="6135370"/>
            <a:chOff x="-317" y="589"/>
            <a:chExt cx="18201" cy="9662"/>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17" y="4337"/>
              <a:ext cx="9336" cy="5915"/>
            </a:xfrm>
            <a:prstGeom prst="rect">
              <a:avLst/>
            </a:prstGeom>
          </p:spPr>
        </p:pic>
        <p:sp>
          <p:nvSpPr>
            <p:cNvPr id="2" name="矩形: 圆角 3"/>
            <p:cNvSpPr/>
            <p:nvPr/>
          </p:nvSpPr>
          <p:spPr>
            <a:xfrm>
              <a:off x="9128" y="2628"/>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769" y="3693"/>
              <a:ext cx="7822" cy="3415"/>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南北朝时期，著名的学者刘勰曾在 《文心雕龙》里高度评价口才的作用： “一言之辩，重于九鼎之宝；三寸之舌，强于百万之师。”</a:t>
              </a:r>
            </a:p>
            <a:p>
              <a:pPr marL="285750" indent="-285750" fontAlgn="auto">
                <a:lnSpc>
                  <a:spcPct val="150000"/>
                </a:lnSpc>
                <a:buFont typeface="Arial" panose="020B0604020202020204" pitchFamily="34" charset="0"/>
                <a:buChar char="•"/>
              </a:pPr>
              <a:r>
                <a:rPr lang="zh-CN" altLang="en-US">
                  <a:solidFill>
                    <a:schemeClr val="tx1"/>
                  </a:solidFill>
                </a:rPr>
                <a:t>戴尔·卡耐基说： “一个人的成功，</a:t>
              </a:r>
              <a:r>
                <a:rPr lang="en-US" altLang="zh-CN">
                  <a:solidFill>
                    <a:schemeClr val="tx1"/>
                  </a:solidFill>
                </a:rPr>
                <a:t>15</a:t>
              </a:r>
              <a:r>
                <a:rPr lang="zh-CN" altLang="en-US">
                  <a:solidFill>
                    <a:schemeClr val="tx1"/>
                  </a:solidFill>
                </a:rPr>
                <a:t>％取决于专业知识，</a:t>
              </a:r>
              <a:r>
                <a:rPr lang="en-US" altLang="zh-CN">
                  <a:solidFill>
                    <a:schemeClr val="tx1"/>
                  </a:solidFill>
                </a:rPr>
                <a:t>85</a:t>
              </a:r>
              <a:r>
                <a:rPr lang="zh-CN" altLang="en-US">
                  <a:solidFill>
                    <a:schemeClr val="tx1"/>
                  </a:solidFill>
                </a:rPr>
                <a:t>％取决于口才艺术。”</a:t>
              </a:r>
            </a:p>
          </p:txBody>
        </p:sp>
        <p:grpSp>
          <p:nvGrpSpPr>
            <p:cNvPr id="12" name="组合 11"/>
            <p:cNvGrpSpPr/>
            <p:nvPr/>
          </p:nvGrpSpPr>
          <p:grpSpPr>
            <a:xfrm>
              <a:off x="1133" y="589"/>
              <a:ext cx="7495" cy="1932"/>
              <a:chOff x="1133" y="589"/>
              <a:chExt cx="7495" cy="1932"/>
            </a:xfrm>
          </p:grpSpPr>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4" name="文本框 3"/>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三、口才的作用</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381125" y="1600835"/>
            <a:ext cx="9805670" cy="4884420"/>
            <a:chOff x="2175" y="2521"/>
            <a:chExt cx="15442" cy="7692"/>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885" t="27795" r="53489" b="39108"/>
            <a:stretch>
              <a:fillRect/>
            </a:stretch>
          </p:blipFill>
          <p:spPr>
            <a:xfrm>
              <a:off x="2847" y="2521"/>
              <a:ext cx="4398" cy="3190"/>
            </a:xfrm>
            <a:prstGeom prst="rect">
              <a:avLst/>
            </a:prstGeom>
          </p:spPr>
        </p:pic>
        <p:pic>
          <p:nvPicPr>
            <p:cNvPr id="13" name="图片 12"/>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36005" r="100000">
                          <a14:foregroundMark x1="81043" y1="72772" x2="98092" y2="66584"/>
                          <a14:foregroundMark x1="86514" y1="46287" x2="98728" y2="66089"/>
                          <a14:foregroundMark x1="41094" y1="83416" x2="46056" y2="78465"/>
                          <a14:foregroundMark x1="43130" y1="78960" x2="59033" y2="45792"/>
                          <a14:foregroundMark x1="78117" y1="32921" x2="81934" y2="40842"/>
                          <a14:foregroundMark x1="40204" y1="85149" x2="64504" y2="85891"/>
                          <a14:foregroundMark x1="64504" y1="85891" x2="80789" y2="86386"/>
                          <a14:foregroundMark x1="81934" y1="72772" x2="80789" y2="86386"/>
                          <a14:foregroundMark x1="40967" y1="86386" x2="50000" y2="85891"/>
                          <a14:foregroundMark x1="82188" y1="50743" x2="85623" y2="45792"/>
                          <a14:foregroundMark x1="86005" y1="44554" x2="86768" y2="48020"/>
                          <a14:foregroundMark x1="82443" y1="41832" x2="82952" y2="50248"/>
                          <a14:foregroundMark x1="43893" y1="77970" x2="40967" y2="84653"/>
                        </a14:backgroundRemoval>
                      </a14:imgEffect>
                    </a14:imgLayer>
                  </a14:imgProps>
                </a:ext>
              </a:extLst>
            </a:blip>
            <a:srcRect l="39836" t="6915" b="9535"/>
            <a:stretch>
              <a:fillRect/>
            </a:stretch>
          </p:blipFill>
          <p:spPr>
            <a:xfrm>
              <a:off x="12022" y="2699"/>
              <a:ext cx="4291" cy="2835"/>
            </a:xfrm>
            <a:prstGeom prst="rect">
              <a:avLst/>
            </a:prstGeom>
          </p:spPr>
        </p:pic>
        <p:sp>
          <p:nvSpPr>
            <p:cNvPr id="6" name="文本框 5"/>
            <p:cNvSpPr txBox="1"/>
            <p:nvPr/>
          </p:nvSpPr>
          <p:spPr>
            <a:xfrm>
              <a:off x="2175" y="6143"/>
              <a:ext cx="5656"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自我介绍的内容</a:t>
              </a:r>
            </a:p>
            <a:p>
              <a:pPr marL="285750" indent="-285750" fontAlgn="auto">
                <a:lnSpc>
                  <a:spcPct val="150000"/>
                </a:lnSpc>
                <a:buFont typeface="Arial" panose="020B0604020202020204" pitchFamily="34" charset="0"/>
                <a:buChar char="•"/>
              </a:pPr>
              <a:r>
                <a:rPr lang="zh-CN" altLang="en-US">
                  <a:solidFill>
                    <a:schemeClr val="tx1"/>
                  </a:solidFill>
                </a:rPr>
                <a:t>报出自己的姓名和身份</a:t>
              </a:r>
            </a:p>
            <a:p>
              <a:pPr marL="285750" indent="-285750" fontAlgn="auto">
                <a:lnSpc>
                  <a:spcPct val="150000"/>
                </a:lnSpc>
                <a:buFont typeface="Arial" panose="020B0604020202020204" pitchFamily="34" charset="0"/>
                <a:buChar char="•"/>
              </a:pPr>
              <a:r>
                <a:rPr lang="zh-CN" altLang="en-US">
                  <a:solidFill>
                    <a:schemeClr val="tx1"/>
                  </a:solidFill>
                </a:rPr>
                <a:t>专业情况</a:t>
              </a:r>
            </a:p>
            <a:p>
              <a:pPr marL="285750" indent="-285750" fontAlgn="auto">
                <a:lnSpc>
                  <a:spcPct val="150000"/>
                </a:lnSpc>
                <a:buFont typeface="Arial" panose="020B0604020202020204" pitchFamily="34" charset="0"/>
                <a:buChar char="•"/>
              </a:pPr>
              <a:r>
                <a:rPr lang="zh-CN" altLang="en-US">
                  <a:solidFill>
                    <a:schemeClr val="tx1"/>
                  </a:solidFill>
                </a:rPr>
                <a:t>特长</a:t>
              </a:r>
            </a:p>
            <a:p>
              <a:pPr marL="285750" indent="-285750" fontAlgn="auto">
                <a:lnSpc>
                  <a:spcPct val="150000"/>
                </a:lnSpc>
                <a:buFont typeface="Arial" panose="020B0604020202020204" pitchFamily="34" charset="0"/>
                <a:buChar char="•"/>
              </a:pPr>
              <a:r>
                <a:rPr lang="zh-CN" altLang="en-US">
                  <a:solidFill>
                    <a:schemeClr val="tx1"/>
                  </a:solidFill>
                </a:rPr>
                <a:t>工作经验</a:t>
              </a:r>
            </a:p>
            <a:p>
              <a:pPr marL="285750" indent="-285750" fontAlgn="auto">
                <a:lnSpc>
                  <a:spcPct val="150000"/>
                </a:lnSpc>
                <a:buFont typeface="Arial" panose="020B0604020202020204" pitchFamily="34" charset="0"/>
                <a:buChar char="•"/>
              </a:pPr>
              <a:r>
                <a:rPr lang="zh-CN" altLang="en-US">
                  <a:solidFill>
                    <a:schemeClr val="tx1"/>
                  </a:solidFill>
                </a:rPr>
                <a:t>表达愿望</a:t>
              </a:r>
            </a:p>
          </p:txBody>
        </p:sp>
        <p:sp>
          <p:nvSpPr>
            <p:cNvPr id="2" name="文本框 1"/>
            <p:cNvSpPr txBox="1"/>
            <p:nvPr/>
          </p:nvSpPr>
          <p:spPr>
            <a:xfrm>
              <a:off x="11108" y="5984"/>
              <a:ext cx="6509"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自我介绍内容的注意事项</a:t>
              </a:r>
            </a:p>
            <a:p>
              <a:pPr marL="285750" indent="-285750" fontAlgn="auto">
                <a:lnSpc>
                  <a:spcPct val="150000"/>
                </a:lnSpc>
                <a:buFont typeface="Arial" panose="020B0604020202020204" pitchFamily="34" charset="0"/>
                <a:buChar char="•"/>
              </a:pPr>
              <a:r>
                <a:rPr lang="zh-CN" altLang="en-US">
                  <a:solidFill>
                    <a:schemeClr val="tx1"/>
                  </a:solidFill>
                </a:rPr>
                <a:t>注意要详略得当，简明扼要</a:t>
              </a:r>
            </a:p>
            <a:p>
              <a:pPr marL="285750" indent="-285750" fontAlgn="auto">
                <a:lnSpc>
                  <a:spcPct val="150000"/>
                </a:lnSpc>
                <a:buFont typeface="Arial" panose="020B0604020202020204" pitchFamily="34" charset="0"/>
                <a:buChar char="•"/>
              </a:pPr>
              <a:r>
                <a:rPr lang="zh-CN" altLang="en-US">
                  <a:solidFill>
                    <a:schemeClr val="tx1"/>
                  </a:solidFill>
                </a:rPr>
                <a:t>自信是自我介绍的基调</a:t>
              </a:r>
            </a:p>
            <a:p>
              <a:pPr marL="285750" indent="-285750" fontAlgn="auto">
                <a:lnSpc>
                  <a:spcPct val="150000"/>
                </a:lnSpc>
                <a:buFont typeface="Arial" panose="020B0604020202020204" pitchFamily="34" charset="0"/>
                <a:buChar char="•"/>
              </a:pPr>
              <a:r>
                <a:rPr lang="zh-CN" altLang="en-US">
                  <a:solidFill>
                    <a:schemeClr val="tx1"/>
                  </a:solidFill>
                </a:rPr>
                <a:t>要展示个性，使个人形象鲜明，可以适当引用别人的言论</a:t>
              </a:r>
            </a:p>
            <a:p>
              <a:pPr marL="285750" indent="-285750" fontAlgn="auto">
                <a:lnSpc>
                  <a:spcPct val="150000"/>
                </a:lnSpc>
                <a:buFont typeface="Arial" panose="020B0604020202020204" pitchFamily="34" charset="0"/>
                <a:buChar char="•"/>
              </a:pPr>
              <a:r>
                <a:rPr lang="zh-CN" altLang="en-US">
                  <a:solidFill>
                    <a:schemeClr val="tx1"/>
                  </a:solidFill>
                </a:rPr>
                <a:t>不可夸张，要实事求是，以事实说话</a:t>
              </a:r>
            </a:p>
          </p:txBody>
        </p:sp>
      </p:grpSp>
      <p:grpSp>
        <p:nvGrpSpPr>
          <p:cNvPr id="5" name="组合 4"/>
          <p:cNvGrpSpPr/>
          <p:nvPr/>
        </p:nvGrpSpPr>
        <p:grpSpPr>
          <a:xfrm>
            <a:off x="728345" y="374015"/>
            <a:ext cx="5705475" cy="1226820"/>
            <a:chOff x="1133" y="589"/>
            <a:chExt cx="8985" cy="1932"/>
          </a:xfrm>
        </p:grpSpPr>
        <p:pic>
          <p:nvPicPr>
            <p:cNvPr id="8" name="图片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9" name="文本框 8"/>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自我介绍训练</a:t>
              </a:r>
            </a:p>
          </p:txBody>
        </p:sp>
        <p:sp>
          <p:nvSpPr>
            <p:cNvPr id="14" name="文本框 13"/>
            <p:cNvSpPr txBox="1"/>
            <p:nvPr/>
          </p:nvSpPr>
          <p:spPr>
            <a:xfrm>
              <a:off x="2703" y="1893"/>
              <a:ext cx="7415"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二、自我介绍是面试中非常关键的一步</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6254" y="2406"/>
              <a:ext cx="7557"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第二节 面试答问训练</a:t>
              </a:r>
              <a:endParaRPr lang="zh-CN" altLang="en-US" sz="3200" b="1">
                <a:solidFill>
                  <a:schemeClr val="accent2"/>
                </a:solidFill>
              </a:endParaRPr>
            </a:p>
          </p:txBody>
        </p:sp>
      </p:grpSp>
      <p:grpSp>
        <p:nvGrpSpPr>
          <p:cNvPr id="12" name="组合 11"/>
          <p:cNvGrpSpPr/>
          <p:nvPr/>
        </p:nvGrpSpPr>
        <p:grpSpPr>
          <a:xfrm>
            <a:off x="5581650" y="2515870"/>
            <a:ext cx="4810760" cy="3449320"/>
            <a:chOff x="8790" y="3962"/>
            <a:chExt cx="7576" cy="5432"/>
          </a:xfrm>
        </p:grpSpPr>
        <p:grpSp>
          <p:nvGrpSpPr>
            <p:cNvPr id="11" name="组合 10"/>
            <p:cNvGrpSpPr/>
            <p:nvPr/>
          </p:nvGrpSpPr>
          <p:grpSpPr>
            <a:xfrm>
              <a:off x="8790" y="3962"/>
              <a:ext cx="7577"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4949" cy="725"/>
              </a:xfrm>
              <a:prstGeom prst="rect">
                <a:avLst/>
              </a:prstGeom>
              <a:grpFill/>
              <a:ln>
                <a:noFill/>
              </a:ln>
            </p:spPr>
            <p:txBody>
              <a:bodyPr wrap="square" rtlCol="0">
                <a:spAutoFit/>
              </a:bodyPr>
              <a:lstStyle/>
              <a:p>
                <a:r>
                  <a:rPr lang="zh-CN" altLang="en-US" sz="2400" b="1">
                    <a:solidFill>
                      <a:schemeClr val="accent1">
                        <a:lumMod val="60000"/>
                        <a:lumOff val="40000"/>
                      </a:schemeClr>
                    </a:solidFill>
                    <a:sym typeface="+mn-ea"/>
                  </a:rPr>
                  <a:t>一、面试中如何“答”</a:t>
                </a:r>
              </a:p>
            </p:txBody>
          </p:sp>
        </p:grpSp>
        <p:sp>
          <p:nvSpPr>
            <p:cNvPr id="20" name="五边形 19"/>
            <p:cNvSpPr/>
            <p:nvPr/>
          </p:nvSpPr>
          <p:spPr>
            <a:xfrm>
              <a:off x="8790" y="6071"/>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19" y="6315"/>
              <a:ext cx="6113"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二、克服面试怯场十招</a:t>
              </a: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三、求职面试时小心语言陷阱</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69315" y="1783715"/>
            <a:ext cx="10854055" cy="3877310"/>
            <a:chOff x="1369" y="2809"/>
            <a:chExt cx="17093" cy="6106"/>
          </a:xfrm>
        </p:grpSpPr>
        <p:grpSp>
          <p:nvGrpSpPr>
            <p:cNvPr id="16" name="组合 15"/>
            <p:cNvGrpSpPr/>
            <p:nvPr/>
          </p:nvGrpSpPr>
          <p:grpSpPr>
            <a:xfrm>
              <a:off x="4980" y="2809"/>
              <a:ext cx="9394" cy="5880"/>
              <a:chOff x="4980" y="2809"/>
              <a:chExt cx="9394" cy="5880"/>
            </a:xfrm>
          </p:grpSpPr>
          <p:pic>
            <p:nvPicPr>
              <p:cNvPr id="4" name="PA_图片 13"/>
              <p:cNvPicPr>
                <a:picLocks noChangeAspect="1"/>
              </p:cNvPicPr>
              <p:nvPr>
                <p:custDataLst>
                  <p:tags r:id="rId1"/>
                </p:custDataLst>
              </p:nvPr>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908" y="2809"/>
                <a:ext cx="7841" cy="5881"/>
              </a:xfrm>
              <a:prstGeom prst="rect">
                <a:avLst/>
              </a:prstGeom>
            </p:spPr>
          </p:pic>
          <p:pic>
            <p:nvPicPr>
              <p:cNvPr id="7" name="图片 6"/>
              <p:cNvPicPr>
                <a:picLocks noChangeAspect="1"/>
              </p:cNvPicPr>
              <p:nvPr/>
            </p:nvPicPr>
            <p:blipFill>
              <a:blip r:embed="rId5">
                <a:duotone>
                  <a:prstClr val="black"/>
                  <a:schemeClr val="tx2">
                    <a:tint val="45000"/>
                    <a:satMod val="400000"/>
                  </a:schemeClr>
                </a:duotone>
                <a:extLst>
                  <a:ext uri="{BEBA8EAE-BF5A-486C-A8C5-ECC9F3942E4B}">
                    <a14:imgProps xmlns:a14="http://schemas.microsoft.com/office/drawing/2010/main">
                      <a14:imgLayer r:embed="rId6">
                        <a14:imgEffect>
                          <a14:artisticLineDrawing/>
                        </a14:imgEffect>
                      </a14:imgLayer>
                    </a14:imgProps>
                  </a:ext>
                </a:extLst>
              </a:blip>
              <a:stretch>
                <a:fillRect/>
              </a:stretch>
            </p:blipFill>
            <p:spPr>
              <a:xfrm>
                <a:off x="5586" y="7123"/>
                <a:ext cx="2002" cy="785"/>
              </a:xfrm>
              <a:prstGeom prst="rect">
                <a:avLst/>
              </a:prstGeom>
            </p:spPr>
          </p:pic>
          <p:pic>
            <p:nvPicPr>
              <p:cNvPr id="8" name="图片 7"/>
              <p:cNvPicPr>
                <a:picLocks noChangeAspect="1"/>
              </p:cNvPicPr>
              <p:nvPr/>
            </p:nvPicPr>
            <p:blipFill>
              <a:blip r:embed="rId7">
                <a:duotone>
                  <a:prstClr val="black"/>
                  <a:schemeClr val="tx2">
                    <a:tint val="45000"/>
                    <a:satMod val="400000"/>
                  </a:schemeClr>
                </a:duotone>
                <a:extLst>
                  <a:ext uri="{BEBA8EAE-BF5A-486C-A8C5-ECC9F3942E4B}">
                    <a14:imgProps xmlns:a14="http://schemas.microsoft.com/office/drawing/2010/main">
                      <a14:imgLayer r:embed="rId8">
                        <a14:imgEffect>
                          <a14:artisticLineDrawing/>
                        </a14:imgEffect>
                      </a14:imgLayer>
                    </a14:imgProps>
                  </a:ext>
                </a:extLst>
              </a:blip>
              <a:stretch>
                <a:fillRect/>
              </a:stretch>
            </p:blipFill>
            <p:spPr>
              <a:xfrm rot="10800000">
                <a:off x="11752" y="7123"/>
                <a:ext cx="2311" cy="490"/>
              </a:xfrm>
              <a:prstGeom prst="rect">
                <a:avLst/>
              </a:prstGeom>
            </p:spPr>
          </p:pic>
          <p:pic>
            <p:nvPicPr>
              <p:cNvPr id="9" name="图片 8"/>
              <p:cNvPicPr>
                <a:picLocks noChangeAspect="1"/>
              </p:cNvPicPr>
              <p:nvPr/>
            </p:nvPicPr>
            <p:blipFill>
              <a:blip r:embed="rId9">
                <a:duotone>
                  <a:prstClr val="black"/>
                  <a:schemeClr val="tx2">
                    <a:tint val="45000"/>
                    <a:satMod val="400000"/>
                  </a:schemeClr>
                </a:duotone>
                <a:extLst>
                  <a:ext uri="{BEBA8EAE-BF5A-486C-A8C5-ECC9F3942E4B}">
                    <a14:imgProps xmlns:a14="http://schemas.microsoft.com/office/drawing/2010/main">
                      <a14:imgLayer r:embed="rId10">
                        <a14:imgEffect>
                          <a14:artisticLineDrawing/>
                        </a14:imgEffect>
                      </a14:imgLayer>
                    </a14:imgProps>
                  </a:ext>
                </a:extLst>
              </a:blip>
              <a:stretch>
                <a:fillRect/>
              </a:stretch>
            </p:blipFill>
            <p:spPr>
              <a:xfrm>
                <a:off x="12294" y="3345"/>
                <a:ext cx="2081" cy="554"/>
              </a:xfrm>
              <a:prstGeom prst="rect">
                <a:avLst/>
              </a:prstGeom>
            </p:spPr>
          </p:pic>
          <p:pic>
            <p:nvPicPr>
              <p:cNvPr id="14" name="PA_图片 22"/>
              <p:cNvPicPr>
                <a:picLocks noChangeAspect="1"/>
              </p:cNvPicPr>
              <p:nvPr>
                <p:custDataLst>
                  <p:tags r:id="rId2"/>
                </p:custDataLst>
              </p:nvPr>
            </p:nvPicPr>
            <p:blipFill>
              <a:blip r:embed="rId11">
                <a:duotone>
                  <a:prstClr val="black"/>
                  <a:schemeClr val="tx2">
                    <a:tint val="45000"/>
                    <a:satMod val="400000"/>
                  </a:schemeClr>
                </a:duotone>
                <a:extLst>
                  <a:ext uri="{BEBA8EAE-BF5A-486C-A8C5-ECC9F3942E4B}">
                    <a14:imgProps xmlns:a14="http://schemas.microsoft.com/office/drawing/2010/main">
                      <a14:imgLayer r:embed="rId12">
                        <a14:imgEffect>
                          <a14:artisticLineDrawing/>
                        </a14:imgEffect>
                      </a14:imgLayer>
                    </a14:imgProps>
                  </a:ext>
                </a:extLst>
              </a:blip>
              <a:stretch>
                <a:fillRect/>
              </a:stretch>
            </p:blipFill>
            <p:spPr>
              <a:xfrm flipH="1">
                <a:off x="4980" y="3295"/>
                <a:ext cx="2608" cy="604"/>
              </a:xfrm>
              <a:prstGeom prst="rect">
                <a:avLst/>
              </a:prstGeom>
            </p:spPr>
          </p:pic>
        </p:grpSp>
        <p:sp>
          <p:nvSpPr>
            <p:cNvPr id="2" name="文本框 1"/>
            <p:cNvSpPr txBox="1"/>
            <p:nvPr/>
          </p:nvSpPr>
          <p:spPr>
            <a:xfrm>
              <a:off x="13436" y="3713"/>
              <a:ext cx="4857" cy="1452"/>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确认提问的内容，切忌答非所问</a:t>
              </a:r>
            </a:p>
          </p:txBody>
        </p:sp>
        <p:sp>
          <p:nvSpPr>
            <p:cNvPr id="3" name="文本框 2"/>
            <p:cNvSpPr txBox="1"/>
            <p:nvPr/>
          </p:nvSpPr>
          <p:spPr>
            <a:xfrm>
              <a:off x="13749" y="7613"/>
              <a:ext cx="4713" cy="79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知之为不知，不知为不知</a:t>
              </a:r>
            </a:p>
          </p:txBody>
        </p:sp>
        <p:sp>
          <p:nvSpPr>
            <p:cNvPr id="6" name="文本框 5"/>
            <p:cNvSpPr txBox="1"/>
            <p:nvPr/>
          </p:nvSpPr>
          <p:spPr>
            <a:xfrm>
              <a:off x="1572" y="3713"/>
              <a:ext cx="4148" cy="79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冷静沉着，随机应变</a:t>
              </a:r>
            </a:p>
          </p:txBody>
        </p:sp>
        <p:sp>
          <p:nvSpPr>
            <p:cNvPr id="10" name="文本框 9"/>
            <p:cNvSpPr txBox="1"/>
            <p:nvPr/>
          </p:nvSpPr>
          <p:spPr>
            <a:xfrm>
              <a:off x="1369" y="7463"/>
              <a:ext cx="4351" cy="1452"/>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正确判断主考官的意图，对症下药</a:t>
              </a:r>
            </a:p>
          </p:txBody>
        </p:sp>
      </p:grpSp>
      <p:grpSp>
        <p:nvGrpSpPr>
          <p:cNvPr id="12" name="组合 11"/>
          <p:cNvGrpSpPr/>
          <p:nvPr/>
        </p:nvGrpSpPr>
        <p:grpSpPr>
          <a:xfrm>
            <a:off x="719455" y="374015"/>
            <a:ext cx="4759325" cy="1226820"/>
            <a:chOff x="1133" y="589"/>
            <a:chExt cx="7495" cy="1932"/>
          </a:xfrm>
        </p:grpSpPr>
        <p:pic>
          <p:nvPicPr>
            <p:cNvPr id="11" name="图片 10"/>
            <p:cNvPicPr>
              <a:picLocks noChangeAspect="1"/>
            </p:cNvPicPr>
            <p:nvPr/>
          </p:nvPicPr>
          <p:blipFill>
            <a:blip r:embed="rId1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5.2   面试答问训练</a:t>
              </a:r>
            </a:p>
          </p:txBody>
        </p:sp>
        <p:sp>
          <p:nvSpPr>
            <p:cNvPr id="15" name="文本框 1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一、面试中如何“答”</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to="" calcmode="lin" valueType="num">
                                      <p:cBhvr>
                                        <p:cTn id="7" dur="1" fill="hold"/>
                                        <p:tgtEl>
                                          <p:spTgt spid="26"/>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to="" calcmode="lin" valueType="num">
                                      <p:cBhvr>
                                        <p:cTn id="11"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6625" y="1600835"/>
            <a:ext cx="10346690" cy="4495800"/>
            <a:chOff x="1475" y="2521"/>
            <a:chExt cx="16294" cy="7080"/>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12" y="2521"/>
              <a:ext cx="8757" cy="659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320" y="2800"/>
              <a:ext cx="8141"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要以一颗平常心正确对待面试，要做好承受挫折的心理准备。</a:t>
              </a:r>
            </a:p>
            <a:p>
              <a:pPr marL="285750" indent="-285750" fontAlgn="auto">
                <a:lnSpc>
                  <a:spcPct val="150000"/>
                </a:lnSpc>
                <a:buFont typeface="Arial" panose="020B0604020202020204" pitchFamily="34" charset="0"/>
                <a:buChar char="•"/>
              </a:pPr>
              <a:r>
                <a:rPr lang="zh-CN" altLang="en-US">
                  <a:solidFill>
                    <a:schemeClr val="tx1"/>
                  </a:solidFill>
                </a:rPr>
                <a:t>对招聘单位和自己要有一个正确的评价，相信自己完全能胜任此项工作。</a:t>
              </a:r>
            </a:p>
            <a:p>
              <a:pPr marL="285750" indent="-285750" fontAlgn="auto">
                <a:lnSpc>
                  <a:spcPct val="150000"/>
                </a:lnSpc>
                <a:buFont typeface="Arial" panose="020B0604020202020204" pitchFamily="34" charset="0"/>
                <a:buChar char="•"/>
              </a:pPr>
              <a:r>
                <a:rPr lang="zh-CN" altLang="en-US">
                  <a:solidFill>
                    <a:schemeClr val="tx1"/>
                  </a:solidFill>
                </a:rPr>
                <a:t>穿得整洁大方，以提升自身形象，增强自信心。 </a:t>
              </a:r>
            </a:p>
            <a:p>
              <a:pPr marL="285750" indent="-285750" fontAlgn="auto">
                <a:lnSpc>
                  <a:spcPct val="150000"/>
                </a:lnSpc>
                <a:buFont typeface="Arial" panose="020B0604020202020204" pitchFamily="34" charset="0"/>
                <a:buChar char="•"/>
              </a:pPr>
              <a:r>
                <a:rPr lang="zh-CN" altLang="en-US">
                  <a:solidFill>
                    <a:schemeClr val="tx1"/>
                  </a:solidFill>
                </a:rPr>
                <a:t>面试前做几次深呼吸，心情肯定会平静得多，勇气也会倍增。</a:t>
              </a:r>
            </a:p>
            <a:p>
              <a:pPr marL="285750" indent="-285750" fontAlgn="auto">
                <a:lnSpc>
                  <a:spcPct val="150000"/>
                </a:lnSpc>
                <a:buFont typeface="Arial" panose="020B0604020202020204" pitchFamily="34" charset="0"/>
                <a:buChar char="•"/>
              </a:pPr>
              <a:r>
                <a:rPr lang="zh-CN" altLang="en-US">
                  <a:solidFill>
                    <a:schemeClr val="tx1"/>
                  </a:solidFill>
                </a:rPr>
                <a:t>与主考官见面时，要主动与对方进行亲切有神的目光交流，消除紧张情绪。</a:t>
              </a:r>
            </a:p>
          </p:txBody>
        </p:sp>
      </p:grpSp>
      <p:grpSp>
        <p:nvGrpSpPr>
          <p:cNvPr id="5" name="组合 4"/>
          <p:cNvGrpSpPr/>
          <p:nvPr/>
        </p:nvGrpSpPr>
        <p:grpSpPr>
          <a:xfrm>
            <a:off x="719455" y="374015"/>
            <a:ext cx="4759325" cy="1226820"/>
            <a:chOff x="1133" y="589"/>
            <a:chExt cx="749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5.2   面试答问训练</a:t>
              </a:r>
            </a:p>
          </p:txBody>
        </p:sp>
        <p:sp>
          <p:nvSpPr>
            <p:cNvPr id="15" name="文本框 1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二、克服面试怯场十招</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6625" y="1600835"/>
            <a:ext cx="10346690" cy="4495800"/>
            <a:chOff x="1475" y="2521"/>
            <a:chExt cx="16294" cy="7080"/>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12" y="2521"/>
              <a:ext cx="8757" cy="659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320" y="2800"/>
              <a:ext cx="8141"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当出现紧张的局面时，不妨自嘲一下，说出自己的感受，可使自己变得轻松些。</a:t>
              </a:r>
            </a:p>
            <a:p>
              <a:pPr marL="285750" indent="-285750" fontAlgn="auto">
                <a:lnSpc>
                  <a:spcPct val="150000"/>
                </a:lnSpc>
                <a:buFont typeface="Arial" panose="020B0604020202020204" pitchFamily="34" charset="0"/>
                <a:buChar char="•"/>
              </a:pPr>
              <a:r>
                <a:rPr lang="zh-CN" altLang="en-US">
                  <a:solidFill>
                    <a:schemeClr val="tx1"/>
                  </a:solidFill>
                </a:rPr>
                <a:t>感到压力大时，不妨借助间隙去发现其他招聘者诸如服饰、言语、体态方面的缺点，借以提高自己的心理优势，这样就会在自觉不自觉间提升自信，回答问题时也就自如多了。</a:t>
              </a:r>
            </a:p>
            <a:p>
              <a:pPr marL="285750" indent="-285750" fontAlgn="auto">
                <a:lnSpc>
                  <a:spcPct val="150000"/>
                </a:lnSpc>
                <a:buFont typeface="Arial" panose="020B0604020202020204" pitchFamily="34" charset="0"/>
                <a:buChar char="•"/>
              </a:pPr>
              <a:r>
                <a:rPr lang="zh-CN" altLang="en-US">
                  <a:solidFill>
                    <a:schemeClr val="tx1"/>
                  </a:solidFill>
                </a:rPr>
                <a:t>当与对方的谈话出现间隔时，不要急不可耐，适当的间隔正好给自己留下思考的空间，抓紧理清头绪，让对方感觉你是一位沉着冷静的人。</a:t>
              </a:r>
            </a:p>
          </p:txBody>
        </p:sp>
      </p:grpSp>
      <p:grpSp>
        <p:nvGrpSpPr>
          <p:cNvPr id="5" name="组合 4"/>
          <p:cNvGrpSpPr/>
          <p:nvPr/>
        </p:nvGrpSpPr>
        <p:grpSpPr>
          <a:xfrm>
            <a:off x="719455" y="374015"/>
            <a:ext cx="4759325" cy="1226820"/>
            <a:chOff x="1133" y="589"/>
            <a:chExt cx="749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5.2   面试答问训练</a:t>
              </a:r>
            </a:p>
          </p:txBody>
        </p:sp>
        <p:sp>
          <p:nvSpPr>
            <p:cNvPr id="15" name="文本框 1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二、克服面试怯场十招</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36625" y="1600835"/>
            <a:ext cx="10346690" cy="4495800"/>
            <a:chOff x="1475" y="2521"/>
            <a:chExt cx="16294" cy="7080"/>
          </a:xfrm>
        </p:grpSpPr>
        <p:pic>
          <p:nvPicPr>
            <p:cNvPr id="6" name="图片 5" descr="a29c1ecd7060545719a314c334eaccc5"/>
            <p:cNvPicPr>
              <a:picLocks noChangeAspect="1"/>
            </p:cNvPicPr>
            <p:nvPr/>
          </p:nvPicPr>
          <p:blipFill>
            <a:blip r:embed="rId2"/>
            <a:stretch>
              <a:fillRect/>
            </a:stretch>
          </p:blipFill>
          <p:spPr>
            <a:xfrm>
              <a:off x="1475" y="5669"/>
              <a:ext cx="6389" cy="3932"/>
            </a:xfrm>
            <a:prstGeom prst="rect">
              <a:avLst/>
            </a:prstGeom>
          </p:spPr>
        </p:pic>
        <p:sp>
          <p:nvSpPr>
            <p:cNvPr id="4" name="矩形: 圆角 3"/>
            <p:cNvSpPr/>
            <p:nvPr/>
          </p:nvSpPr>
          <p:spPr>
            <a:xfrm>
              <a:off x="9012" y="2521"/>
              <a:ext cx="8757" cy="659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320" y="2800"/>
              <a:ext cx="8141" cy="6033"/>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回答问题时一旦紧张，说话可能结结巴巴或越说越快，紧张也会加剧，此时，最好的办法就是有意放慢自己的说话速度，让字一个一个从嘴里清晰地吐出来，速度放慢了，心情也不紧张了。也可加重语尾发音，说得缓慢响亮，用以缓解紧张。 </a:t>
              </a:r>
            </a:p>
            <a:p>
              <a:pPr marL="285750" indent="-285750" fontAlgn="auto">
                <a:lnSpc>
                  <a:spcPct val="150000"/>
                </a:lnSpc>
                <a:buFont typeface="Arial" panose="020B0604020202020204" pitchFamily="34" charset="0"/>
                <a:buChar char="•"/>
              </a:pPr>
              <a:r>
                <a:rPr lang="zh-CN" altLang="en-US">
                  <a:solidFill>
                    <a:schemeClr val="tx1"/>
                  </a:solidFill>
                </a:rPr>
                <a:t>进入考场，见到主考官时，不妨有意大声地说几句有礼貌的话，做到先声夺人，紧张的心情就会自然消失。</a:t>
              </a:r>
            </a:p>
          </p:txBody>
        </p:sp>
      </p:grpSp>
      <p:grpSp>
        <p:nvGrpSpPr>
          <p:cNvPr id="5" name="组合 4"/>
          <p:cNvGrpSpPr/>
          <p:nvPr/>
        </p:nvGrpSpPr>
        <p:grpSpPr>
          <a:xfrm>
            <a:off x="719455" y="374015"/>
            <a:ext cx="4759325" cy="1226820"/>
            <a:chOff x="1133" y="589"/>
            <a:chExt cx="7495" cy="1932"/>
          </a:xfrm>
        </p:grpSpPr>
        <p:pic>
          <p:nvPicPr>
            <p:cNvPr id="8" name="图片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5.2   面试答问训练</a:t>
              </a:r>
            </a:p>
          </p:txBody>
        </p:sp>
        <p:sp>
          <p:nvSpPr>
            <p:cNvPr id="15" name="文本框 14"/>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二、克服面试怯场十招</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93875" y="1358265"/>
            <a:ext cx="9608820" cy="4834890"/>
            <a:chOff x="2825" y="2139"/>
            <a:chExt cx="15132" cy="7614"/>
          </a:xfrm>
        </p:grpSpPr>
        <p:grpSp>
          <p:nvGrpSpPr>
            <p:cNvPr id="29" name="组合 28"/>
            <p:cNvGrpSpPr/>
            <p:nvPr/>
          </p:nvGrpSpPr>
          <p:grpSpPr>
            <a:xfrm>
              <a:off x="7030" y="3243"/>
              <a:ext cx="6491" cy="5477"/>
              <a:chOff x="6190" y="2143"/>
              <a:chExt cx="7531" cy="7125"/>
            </a:xfrm>
          </p:grpSpPr>
          <p:sp>
            <p:nvSpPr>
              <p:cNvPr id="10" name="MH_Other_6"/>
              <p:cNvSpPr>
                <a:spLocks noEditPoints="1"/>
              </p:cNvSpPr>
              <p:nvPr>
                <p:custDataLst>
                  <p:tags r:id="rId1"/>
                </p:custDataLst>
              </p:nvPr>
            </p:nvSpPr>
            <p:spPr bwMode="auto">
              <a:xfrm rot="6727599">
                <a:off x="7828" y="3344"/>
                <a:ext cx="778" cy="609"/>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6"/>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MH_Other_9"/>
              <p:cNvSpPr>
                <a:spLocks noEditPoints="1"/>
              </p:cNvSpPr>
              <p:nvPr>
                <p:custDataLst>
                  <p:tags r:id="rId2"/>
                </p:custDataLst>
              </p:nvPr>
            </p:nvSpPr>
            <p:spPr bwMode="auto">
              <a:xfrm>
                <a:off x="6190" y="4040"/>
                <a:ext cx="1854"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6"/>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05</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MH_Other_1"/>
              <p:cNvSpPr>
                <a:spLocks noEditPoints="1"/>
              </p:cNvSpPr>
              <p:nvPr>
                <p:custDataLst>
                  <p:tags r:id="rId3"/>
                </p:custDataLst>
              </p:nvPr>
            </p:nvSpPr>
            <p:spPr bwMode="auto">
              <a:xfrm>
                <a:off x="9061" y="2143"/>
                <a:ext cx="1854" cy="1897"/>
              </a:xfrm>
              <a:custGeom>
                <a:avLst/>
                <a:gdLst>
                  <a:gd name="T0" fmla="*/ 635470 w 252"/>
                  <a:gd name="T1" fmla="*/ 648288 h 253"/>
                  <a:gd name="T2" fmla="*/ 42567 w 252"/>
                  <a:gd name="T3" fmla="*/ 368276 h 253"/>
                  <a:gd name="T4" fmla="*/ 702362 w 252"/>
                  <a:gd name="T5" fmla="*/ 468715 h 253"/>
                  <a:gd name="T6" fmla="*/ 76013 w 252"/>
                  <a:gd name="T7" fmla="*/ 206965 h 253"/>
                  <a:gd name="T8" fmla="*/ 586822 w 252"/>
                  <a:gd name="T9" fmla="*/ 127831 h 253"/>
                  <a:gd name="T10" fmla="*/ 361823 w 252"/>
                  <a:gd name="T11" fmla="*/ 651331 h 253"/>
                  <a:gd name="T12" fmla="*/ 76013 w 252"/>
                  <a:gd name="T13" fmla="*/ 267837 h 253"/>
                  <a:gd name="T14" fmla="*/ 361823 w 252"/>
                  <a:gd name="T15" fmla="*/ 626983 h 253"/>
                  <a:gd name="T16" fmla="*/ 103378 w 252"/>
                  <a:gd name="T17" fmla="*/ 261750 h 253"/>
                  <a:gd name="T18" fmla="*/ 340539 w 252"/>
                  <a:gd name="T19" fmla="*/ 109570 h 253"/>
                  <a:gd name="T20" fmla="*/ 592903 w 252"/>
                  <a:gd name="T21" fmla="*/ 499151 h 253"/>
                  <a:gd name="T22" fmla="*/ 349661 w 252"/>
                  <a:gd name="T23" fmla="*/ 222183 h 253"/>
                  <a:gd name="T24" fmla="*/ 419593 w 252"/>
                  <a:gd name="T25" fmla="*/ 450454 h 253"/>
                  <a:gd name="T26" fmla="*/ 529052 w 252"/>
                  <a:gd name="T27" fmla="*/ 365233 h 253"/>
                  <a:gd name="T28" fmla="*/ 522971 w 252"/>
                  <a:gd name="T29" fmla="*/ 295230 h 253"/>
                  <a:gd name="T30" fmla="*/ 559457 w 252"/>
                  <a:gd name="T31" fmla="*/ 295230 h 253"/>
                  <a:gd name="T32" fmla="*/ 297972 w 252"/>
                  <a:gd name="T33" fmla="*/ 398712 h 253"/>
                  <a:gd name="T34" fmla="*/ 456079 w 252"/>
                  <a:gd name="T35" fmla="*/ 486977 h 253"/>
                  <a:gd name="T36" fmla="*/ 586822 w 252"/>
                  <a:gd name="T37" fmla="*/ 322622 h 253"/>
                  <a:gd name="T38" fmla="*/ 495606 w 252"/>
                  <a:gd name="T39" fmla="*/ 249576 h 253"/>
                  <a:gd name="T40" fmla="*/ 167229 w 252"/>
                  <a:gd name="T41" fmla="*/ 371320 h 253"/>
                  <a:gd name="T42" fmla="*/ 167229 w 252"/>
                  <a:gd name="T43" fmla="*/ 252619 h 253"/>
                  <a:gd name="T44" fmla="*/ 261485 w 252"/>
                  <a:gd name="T45" fmla="*/ 200878 h 253"/>
                  <a:gd name="T46" fmla="*/ 200675 w 252"/>
                  <a:gd name="T47" fmla="*/ 340884 h 253"/>
                  <a:gd name="T48" fmla="*/ 282769 w 252"/>
                  <a:gd name="T49" fmla="*/ 273924 h 253"/>
                  <a:gd name="T50" fmla="*/ 136824 w 252"/>
                  <a:gd name="T51" fmla="*/ 307404 h 253"/>
                  <a:gd name="T52" fmla="*/ 179391 w 252"/>
                  <a:gd name="T53" fmla="*/ 280012 h 253"/>
                  <a:gd name="T54" fmla="*/ 234121 w 252"/>
                  <a:gd name="T55" fmla="*/ 380451 h 253"/>
                  <a:gd name="T56" fmla="*/ 358782 w 252"/>
                  <a:gd name="T57" fmla="*/ 483933 h 253"/>
                  <a:gd name="T58" fmla="*/ 483444 w 252"/>
                  <a:gd name="T59" fmla="*/ 526544 h 253"/>
                  <a:gd name="T60" fmla="*/ 608106 w 252"/>
                  <a:gd name="T61" fmla="*/ 286099 h 253"/>
                  <a:gd name="T62" fmla="*/ 431755 w 252"/>
                  <a:gd name="T63" fmla="*/ 149137 h 253"/>
                  <a:gd name="T64" fmla="*/ 316215 w 252"/>
                  <a:gd name="T65" fmla="*/ 109570 h 253"/>
                  <a:gd name="T66" fmla="*/ 112500 w 252"/>
                  <a:gd name="T67" fmla="*/ 337840 h 253"/>
                  <a:gd name="T68" fmla="*/ 148986 w 252"/>
                  <a:gd name="T69" fmla="*/ 493064 h 253"/>
                  <a:gd name="T70" fmla="*/ 243242 w 252"/>
                  <a:gd name="T71" fmla="*/ 426105 h 253"/>
                  <a:gd name="T72" fmla="*/ 313174 w 252"/>
                  <a:gd name="T73" fmla="*/ 596547 h 253"/>
                  <a:gd name="T74" fmla="*/ 480403 w 252"/>
                  <a:gd name="T75" fmla="*/ 560023 h 253"/>
                  <a:gd name="T76" fmla="*/ 659795 w 252"/>
                  <a:gd name="T77" fmla="*/ 480890 h 253"/>
                  <a:gd name="T78" fmla="*/ 617227 w 252"/>
                  <a:gd name="T79" fmla="*/ 188703 h 253"/>
                  <a:gd name="T80" fmla="*/ 434795 w 252"/>
                  <a:gd name="T81" fmla="*/ 45654 h 253"/>
                  <a:gd name="T82" fmla="*/ 313174 w 252"/>
                  <a:gd name="T83" fmla="*/ 97395 h 253"/>
                  <a:gd name="T84" fmla="*/ 91216 w 252"/>
                  <a:gd name="T85" fmla="*/ 286099 h 253"/>
                  <a:gd name="T86" fmla="*/ 203715 w 252"/>
                  <a:gd name="T87" fmla="*/ 611765 h 253"/>
                  <a:gd name="T88" fmla="*/ 279729 w 252"/>
                  <a:gd name="T89" fmla="*/ 556980 h 253"/>
                  <a:gd name="T90" fmla="*/ 380066 w 252"/>
                  <a:gd name="T91" fmla="*/ 684811 h 253"/>
                  <a:gd name="T92" fmla="*/ 556417 w 252"/>
                  <a:gd name="T93" fmla="*/ 605677 h 253"/>
                  <a:gd name="T94" fmla="*/ 662835 w 252"/>
                  <a:gd name="T95" fmla="*/ 234358 h 253"/>
                  <a:gd name="T96" fmla="*/ 486484 w 252"/>
                  <a:gd name="T97" fmla="*/ 24349 h 253"/>
                  <a:gd name="T98" fmla="*/ 124662 w 252"/>
                  <a:gd name="T99" fmla="*/ 115657 h 253"/>
                  <a:gd name="T100" fmla="*/ 88175 w 252"/>
                  <a:gd name="T101" fmla="*/ 450454 h 253"/>
                  <a:gd name="T102" fmla="*/ 212837 w 252"/>
                  <a:gd name="T103" fmla="*/ 693942 h 253"/>
                  <a:gd name="T104" fmla="*/ 288850 w 252"/>
                  <a:gd name="T105" fmla="*/ 672637 h 253"/>
                  <a:gd name="T106" fmla="*/ 446958 w 252"/>
                  <a:gd name="T107" fmla="*/ 696985 h 253"/>
                  <a:gd name="T108" fmla="*/ 687159 w 252"/>
                  <a:gd name="T109" fmla="*/ 459584 h 253"/>
                  <a:gd name="T110" fmla="*/ 684119 w 252"/>
                  <a:gd name="T111" fmla="*/ 200878 h 253"/>
                  <a:gd name="T112" fmla="*/ 562498 w 252"/>
                  <a:gd name="T113" fmla="*/ 79134 h 253"/>
                  <a:gd name="T114" fmla="*/ 54730 w 252"/>
                  <a:gd name="T115" fmla="*/ 289142 h 253"/>
                  <a:gd name="T116" fmla="*/ 24324 w 252"/>
                  <a:gd name="T117" fmla="*/ 353058 h 253"/>
                  <a:gd name="T118" fmla="*/ 246283 w 252"/>
                  <a:gd name="T119" fmla="*/ 684811 h 253"/>
                  <a:gd name="T120" fmla="*/ 550336 w 252"/>
                  <a:gd name="T121" fmla="*/ 696985 h 253"/>
                  <a:gd name="T122" fmla="*/ 647632 w 252"/>
                  <a:gd name="T123" fmla="*/ 118701 h 253"/>
                  <a:gd name="T124" fmla="*/ 383107 w 252"/>
                  <a:gd name="T125" fmla="*/ 754814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FD845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2" name="MH_Other_7"/>
              <p:cNvSpPr>
                <a:spLocks noEditPoints="1"/>
              </p:cNvSpPr>
              <p:nvPr>
                <p:custDataLst>
                  <p:tags r:id="rId4"/>
                </p:custDataLst>
              </p:nvPr>
            </p:nvSpPr>
            <p:spPr bwMode="auto">
              <a:xfrm rot="11874108">
                <a:off x="11258" y="3402"/>
                <a:ext cx="763" cy="61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3" name="MH_Other_2"/>
              <p:cNvSpPr>
                <a:spLocks noEditPoints="1"/>
              </p:cNvSpPr>
              <p:nvPr>
                <p:custDataLst>
                  <p:tags r:id="rId5"/>
                </p:custDataLst>
              </p:nvPr>
            </p:nvSpPr>
            <p:spPr bwMode="auto">
              <a:xfrm>
                <a:off x="11867" y="4123"/>
                <a:ext cx="1854" cy="1897"/>
              </a:xfrm>
              <a:custGeom>
                <a:avLst/>
                <a:gdLst>
                  <a:gd name="T0" fmla="*/ 635470 w 252"/>
                  <a:gd name="T1" fmla="*/ 648288 h 253"/>
                  <a:gd name="T2" fmla="*/ 42567 w 252"/>
                  <a:gd name="T3" fmla="*/ 368276 h 253"/>
                  <a:gd name="T4" fmla="*/ 702362 w 252"/>
                  <a:gd name="T5" fmla="*/ 468715 h 253"/>
                  <a:gd name="T6" fmla="*/ 76013 w 252"/>
                  <a:gd name="T7" fmla="*/ 206965 h 253"/>
                  <a:gd name="T8" fmla="*/ 586822 w 252"/>
                  <a:gd name="T9" fmla="*/ 127831 h 253"/>
                  <a:gd name="T10" fmla="*/ 361823 w 252"/>
                  <a:gd name="T11" fmla="*/ 651331 h 253"/>
                  <a:gd name="T12" fmla="*/ 76013 w 252"/>
                  <a:gd name="T13" fmla="*/ 267837 h 253"/>
                  <a:gd name="T14" fmla="*/ 361823 w 252"/>
                  <a:gd name="T15" fmla="*/ 626983 h 253"/>
                  <a:gd name="T16" fmla="*/ 103378 w 252"/>
                  <a:gd name="T17" fmla="*/ 261750 h 253"/>
                  <a:gd name="T18" fmla="*/ 340539 w 252"/>
                  <a:gd name="T19" fmla="*/ 109570 h 253"/>
                  <a:gd name="T20" fmla="*/ 592903 w 252"/>
                  <a:gd name="T21" fmla="*/ 499151 h 253"/>
                  <a:gd name="T22" fmla="*/ 349661 w 252"/>
                  <a:gd name="T23" fmla="*/ 222183 h 253"/>
                  <a:gd name="T24" fmla="*/ 419593 w 252"/>
                  <a:gd name="T25" fmla="*/ 450454 h 253"/>
                  <a:gd name="T26" fmla="*/ 529052 w 252"/>
                  <a:gd name="T27" fmla="*/ 365233 h 253"/>
                  <a:gd name="T28" fmla="*/ 522971 w 252"/>
                  <a:gd name="T29" fmla="*/ 295230 h 253"/>
                  <a:gd name="T30" fmla="*/ 559457 w 252"/>
                  <a:gd name="T31" fmla="*/ 295230 h 253"/>
                  <a:gd name="T32" fmla="*/ 297972 w 252"/>
                  <a:gd name="T33" fmla="*/ 398712 h 253"/>
                  <a:gd name="T34" fmla="*/ 456079 w 252"/>
                  <a:gd name="T35" fmla="*/ 486977 h 253"/>
                  <a:gd name="T36" fmla="*/ 586822 w 252"/>
                  <a:gd name="T37" fmla="*/ 322622 h 253"/>
                  <a:gd name="T38" fmla="*/ 495606 w 252"/>
                  <a:gd name="T39" fmla="*/ 249576 h 253"/>
                  <a:gd name="T40" fmla="*/ 167229 w 252"/>
                  <a:gd name="T41" fmla="*/ 371320 h 253"/>
                  <a:gd name="T42" fmla="*/ 167229 w 252"/>
                  <a:gd name="T43" fmla="*/ 252619 h 253"/>
                  <a:gd name="T44" fmla="*/ 261485 w 252"/>
                  <a:gd name="T45" fmla="*/ 200878 h 253"/>
                  <a:gd name="T46" fmla="*/ 200675 w 252"/>
                  <a:gd name="T47" fmla="*/ 340884 h 253"/>
                  <a:gd name="T48" fmla="*/ 282769 w 252"/>
                  <a:gd name="T49" fmla="*/ 273924 h 253"/>
                  <a:gd name="T50" fmla="*/ 136824 w 252"/>
                  <a:gd name="T51" fmla="*/ 307404 h 253"/>
                  <a:gd name="T52" fmla="*/ 179391 w 252"/>
                  <a:gd name="T53" fmla="*/ 280012 h 253"/>
                  <a:gd name="T54" fmla="*/ 234121 w 252"/>
                  <a:gd name="T55" fmla="*/ 380451 h 253"/>
                  <a:gd name="T56" fmla="*/ 358782 w 252"/>
                  <a:gd name="T57" fmla="*/ 483933 h 253"/>
                  <a:gd name="T58" fmla="*/ 483444 w 252"/>
                  <a:gd name="T59" fmla="*/ 526544 h 253"/>
                  <a:gd name="T60" fmla="*/ 608106 w 252"/>
                  <a:gd name="T61" fmla="*/ 286099 h 253"/>
                  <a:gd name="T62" fmla="*/ 431755 w 252"/>
                  <a:gd name="T63" fmla="*/ 149137 h 253"/>
                  <a:gd name="T64" fmla="*/ 316215 w 252"/>
                  <a:gd name="T65" fmla="*/ 109570 h 253"/>
                  <a:gd name="T66" fmla="*/ 112500 w 252"/>
                  <a:gd name="T67" fmla="*/ 337840 h 253"/>
                  <a:gd name="T68" fmla="*/ 148986 w 252"/>
                  <a:gd name="T69" fmla="*/ 493064 h 253"/>
                  <a:gd name="T70" fmla="*/ 243242 w 252"/>
                  <a:gd name="T71" fmla="*/ 426105 h 253"/>
                  <a:gd name="T72" fmla="*/ 313174 w 252"/>
                  <a:gd name="T73" fmla="*/ 596547 h 253"/>
                  <a:gd name="T74" fmla="*/ 480403 w 252"/>
                  <a:gd name="T75" fmla="*/ 560023 h 253"/>
                  <a:gd name="T76" fmla="*/ 659795 w 252"/>
                  <a:gd name="T77" fmla="*/ 480890 h 253"/>
                  <a:gd name="T78" fmla="*/ 617227 w 252"/>
                  <a:gd name="T79" fmla="*/ 188703 h 253"/>
                  <a:gd name="T80" fmla="*/ 434795 w 252"/>
                  <a:gd name="T81" fmla="*/ 45654 h 253"/>
                  <a:gd name="T82" fmla="*/ 313174 w 252"/>
                  <a:gd name="T83" fmla="*/ 97395 h 253"/>
                  <a:gd name="T84" fmla="*/ 91216 w 252"/>
                  <a:gd name="T85" fmla="*/ 286099 h 253"/>
                  <a:gd name="T86" fmla="*/ 203715 w 252"/>
                  <a:gd name="T87" fmla="*/ 611765 h 253"/>
                  <a:gd name="T88" fmla="*/ 279729 w 252"/>
                  <a:gd name="T89" fmla="*/ 556980 h 253"/>
                  <a:gd name="T90" fmla="*/ 380066 w 252"/>
                  <a:gd name="T91" fmla="*/ 684811 h 253"/>
                  <a:gd name="T92" fmla="*/ 556417 w 252"/>
                  <a:gd name="T93" fmla="*/ 605677 h 253"/>
                  <a:gd name="T94" fmla="*/ 662835 w 252"/>
                  <a:gd name="T95" fmla="*/ 234358 h 253"/>
                  <a:gd name="T96" fmla="*/ 486484 w 252"/>
                  <a:gd name="T97" fmla="*/ 24349 h 253"/>
                  <a:gd name="T98" fmla="*/ 124662 w 252"/>
                  <a:gd name="T99" fmla="*/ 115657 h 253"/>
                  <a:gd name="T100" fmla="*/ 88175 w 252"/>
                  <a:gd name="T101" fmla="*/ 450454 h 253"/>
                  <a:gd name="T102" fmla="*/ 212837 w 252"/>
                  <a:gd name="T103" fmla="*/ 693942 h 253"/>
                  <a:gd name="T104" fmla="*/ 288850 w 252"/>
                  <a:gd name="T105" fmla="*/ 672637 h 253"/>
                  <a:gd name="T106" fmla="*/ 446958 w 252"/>
                  <a:gd name="T107" fmla="*/ 696985 h 253"/>
                  <a:gd name="T108" fmla="*/ 687159 w 252"/>
                  <a:gd name="T109" fmla="*/ 459584 h 253"/>
                  <a:gd name="T110" fmla="*/ 684119 w 252"/>
                  <a:gd name="T111" fmla="*/ 200878 h 253"/>
                  <a:gd name="T112" fmla="*/ 562498 w 252"/>
                  <a:gd name="T113" fmla="*/ 79134 h 253"/>
                  <a:gd name="T114" fmla="*/ 54730 w 252"/>
                  <a:gd name="T115" fmla="*/ 289142 h 253"/>
                  <a:gd name="T116" fmla="*/ 24324 w 252"/>
                  <a:gd name="T117" fmla="*/ 353058 h 253"/>
                  <a:gd name="T118" fmla="*/ 246283 w 252"/>
                  <a:gd name="T119" fmla="*/ 684811 h 253"/>
                  <a:gd name="T120" fmla="*/ 550336 w 252"/>
                  <a:gd name="T121" fmla="*/ 696985 h 253"/>
                  <a:gd name="T122" fmla="*/ 647632 w 252"/>
                  <a:gd name="T123" fmla="*/ 118701 h 253"/>
                  <a:gd name="T124" fmla="*/ 383107 w 252"/>
                  <a:gd name="T125" fmla="*/ 754814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rgbClr val="EBBFD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4" name="MH_Other_3"/>
              <p:cNvSpPr>
                <a:spLocks noEditPoints="1"/>
              </p:cNvSpPr>
              <p:nvPr>
                <p:custDataLst>
                  <p:tags r:id="rId6"/>
                </p:custDataLst>
              </p:nvPr>
            </p:nvSpPr>
            <p:spPr bwMode="auto">
              <a:xfrm>
                <a:off x="10875" y="7371"/>
                <a:ext cx="1848"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5" name="MH_Other_8"/>
              <p:cNvSpPr>
                <a:spLocks noEditPoints="1"/>
              </p:cNvSpPr>
              <p:nvPr>
                <p:custDataLst>
                  <p:tags r:id="rId7"/>
                </p:custDataLst>
              </p:nvPr>
            </p:nvSpPr>
            <p:spPr bwMode="auto">
              <a:xfrm rot="16200000">
                <a:off x="11781" y="6294"/>
                <a:ext cx="778" cy="606"/>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MH_Other_4"/>
              <p:cNvSpPr>
                <a:spLocks noEditPoints="1"/>
              </p:cNvSpPr>
              <p:nvPr>
                <p:custDataLst>
                  <p:tags r:id="rId8"/>
                </p:custDataLst>
              </p:nvPr>
            </p:nvSpPr>
            <p:spPr bwMode="auto">
              <a:xfrm>
                <a:off x="7397" y="7372"/>
                <a:ext cx="1848" cy="1897"/>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wrap="none" lIns="0" tIns="0" rIns="0" bIns="0" anchor="ctr">
                <a:normAutofit/>
              </a:bodyPr>
              <a:lstStyle/>
              <a:p>
                <a:pPr algn="ctr">
                  <a:defRPr/>
                </a:pPr>
                <a:r>
                  <a:rPr lang="en-US" altLang="zh-CN"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21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MH_Other_5"/>
              <p:cNvSpPr>
                <a:spLocks noEditPoints="1"/>
              </p:cNvSpPr>
              <p:nvPr>
                <p:custDataLst>
                  <p:tags r:id="rId9"/>
                </p:custDataLst>
              </p:nvPr>
            </p:nvSpPr>
            <p:spPr bwMode="auto">
              <a:xfrm rot="20634168">
                <a:off x="9756" y="8212"/>
                <a:ext cx="763" cy="61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MH_Other_10"/>
              <p:cNvSpPr>
                <a:spLocks noEditPoints="1"/>
              </p:cNvSpPr>
              <p:nvPr>
                <p:custDataLst>
                  <p:tags r:id="rId10"/>
                </p:custDataLst>
              </p:nvPr>
            </p:nvSpPr>
            <p:spPr bwMode="auto">
              <a:xfrm rot="2984858">
                <a:off x="7149" y="6483"/>
                <a:ext cx="774" cy="609"/>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wrap="none" lIns="0" tIns="0" rIns="0" bIns="0" anchor="ctr">
                <a:normAutofit/>
              </a:bodyPr>
              <a:lstStyle/>
              <a:p>
                <a:pPr>
                  <a:defRPr/>
                </a:pPr>
                <a:endParaRPr lang="zh-CN" altLang="en-US" sz="1200" dirty="0">
                  <a:solidFill>
                    <a:schemeClr val="accent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1" name="文本框 30"/>
            <p:cNvSpPr txBox="1"/>
            <p:nvPr/>
          </p:nvSpPr>
          <p:spPr>
            <a:xfrm>
              <a:off x="13752" y="4707"/>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挑战式的语言陷阱</a:t>
              </a:r>
            </a:p>
          </p:txBody>
        </p:sp>
        <p:sp>
          <p:nvSpPr>
            <p:cNvPr id="33" name="文本框 32"/>
            <p:cNvSpPr txBox="1"/>
            <p:nvPr/>
          </p:nvSpPr>
          <p:spPr>
            <a:xfrm>
              <a:off x="8194" y="2139"/>
              <a:ext cx="4219"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激将式的语言陷阱</a:t>
              </a:r>
            </a:p>
          </p:txBody>
        </p:sp>
        <p:sp>
          <p:nvSpPr>
            <p:cNvPr id="35" name="文本框 34"/>
            <p:cNvSpPr txBox="1"/>
            <p:nvPr/>
          </p:nvSpPr>
          <p:spPr>
            <a:xfrm>
              <a:off x="12939" y="7751"/>
              <a:ext cx="4205" cy="79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诱导式的语言陷阱</a:t>
              </a:r>
            </a:p>
          </p:txBody>
        </p:sp>
        <p:sp>
          <p:nvSpPr>
            <p:cNvPr id="36" name="文本框 35"/>
            <p:cNvSpPr txBox="1"/>
            <p:nvPr/>
          </p:nvSpPr>
          <p:spPr>
            <a:xfrm>
              <a:off x="4946" y="8301"/>
              <a:ext cx="2990" cy="1452"/>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测试式的语言陷阱</a:t>
              </a:r>
            </a:p>
          </p:txBody>
        </p:sp>
        <p:sp>
          <p:nvSpPr>
            <p:cNvPr id="37" name="文本框 36"/>
            <p:cNvSpPr txBox="1"/>
            <p:nvPr/>
          </p:nvSpPr>
          <p:spPr>
            <a:xfrm>
              <a:off x="2825" y="5034"/>
              <a:ext cx="4205" cy="1452"/>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“请君入瓮”式的语言陷阱</a:t>
              </a:r>
            </a:p>
          </p:txBody>
        </p:sp>
      </p:grpSp>
      <p:grpSp>
        <p:nvGrpSpPr>
          <p:cNvPr id="5" name="组合 4"/>
          <p:cNvGrpSpPr/>
          <p:nvPr/>
        </p:nvGrpSpPr>
        <p:grpSpPr>
          <a:xfrm>
            <a:off x="719455" y="374015"/>
            <a:ext cx="4759325" cy="1226820"/>
            <a:chOff x="1133" y="589"/>
            <a:chExt cx="7495" cy="1932"/>
          </a:xfrm>
        </p:grpSpPr>
        <p:pic>
          <p:nvPicPr>
            <p:cNvPr id="8" name="图片 7"/>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2" name="文本框 1"/>
            <p:cNvSpPr txBox="1"/>
            <p:nvPr/>
          </p:nvSpPr>
          <p:spPr>
            <a:xfrm>
              <a:off x="2456" y="701"/>
              <a:ext cx="6172" cy="822"/>
            </a:xfrm>
            <a:prstGeom prst="rect">
              <a:avLst/>
            </a:prstGeom>
            <a:noFill/>
          </p:spPr>
          <p:txBody>
            <a:bodyPr wrap="square" rtlCol="0">
              <a:spAutoFit/>
            </a:bodyPr>
            <a:lstStyle/>
            <a:p>
              <a:r>
                <a:rPr 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5.2   面试答问训练</a:t>
              </a:r>
            </a:p>
          </p:txBody>
        </p:sp>
        <p:sp>
          <p:nvSpPr>
            <p:cNvPr id="6" name="文本框 5"/>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三、求职面试时小心语言陷阱</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05130" y="166370"/>
            <a:ext cx="11424920" cy="6532880"/>
            <a:chOff x="638" y="262"/>
            <a:chExt cx="17992" cy="10288"/>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0478" r="13279" b="1519"/>
            <a:stretch>
              <a:fillRect/>
            </a:stretch>
          </p:blipFill>
          <p:spPr>
            <a:xfrm>
              <a:off x="10208" y="262"/>
              <a:ext cx="8422" cy="6733"/>
            </a:xfrm>
            <a:prstGeom prst="rect">
              <a:avLst/>
            </a:prstGeom>
          </p:spPr>
        </p:pic>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0478" r="13279" b="1519"/>
            <a:stretch>
              <a:fillRect/>
            </a:stretch>
          </p:blipFill>
          <p:spPr>
            <a:xfrm>
              <a:off x="638" y="3282"/>
              <a:ext cx="9092" cy="7268"/>
            </a:xfrm>
            <a:prstGeom prst="rect">
              <a:avLst/>
            </a:prstGeom>
          </p:spPr>
        </p:pic>
        <p:sp>
          <p:nvSpPr>
            <p:cNvPr id="6" name="文本框 5"/>
            <p:cNvSpPr txBox="1"/>
            <p:nvPr/>
          </p:nvSpPr>
          <p:spPr>
            <a:xfrm>
              <a:off x="2703" y="4854"/>
              <a:ext cx="4616"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Ａ类</a:t>
              </a:r>
            </a:p>
            <a:p>
              <a:pPr marL="285750" indent="-285750" fontAlgn="auto">
                <a:lnSpc>
                  <a:spcPct val="150000"/>
                </a:lnSpc>
                <a:buFont typeface="Arial" panose="020B0604020202020204" pitchFamily="34" charset="0"/>
                <a:buChar char="•"/>
              </a:pPr>
              <a:r>
                <a:rPr lang="zh-CN" altLang="en-US">
                  <a:solidFill>
                    <a:schemeClr val="tx1"/>
                  </a:solidFill>
                </a:rPr>
                <a:t>关于个人情况</a:t>
              </a:r>
            </a:p>
            <a:p>
              <a:pPr marL="285750" indent="-285750" fontAlgn="auto">
                <a:lnSpc>
                  <a:spcPct val="150000"/>
                </a:lnSpc>
                <a:buFont typeface="Arial" panose="020B0604020202020204" pitchFamily="34" charset="0"/>
                <a:buChar char="•"/>
              </a:pPr>
              <a:r>
                <a:rPr lang="zh-CN" altLang="en-US">
                  <a:solidFill>
                    <a:schemeClr val="tx1"/>
                  </a:solidFill>
                </a:rPr>
                <a:t>关于单位情况</a:t>
              </a:r>
            </a:p>
            <a:p>
              <a:pPr marL="285750" indent="-285750" fontAlgn="auto">
                <a:lnSpc>
                  <a:spcPct val="150000"/>
                </a:lnSpc>
                <a:buFont typeface="Arial" panose="020B0604020202020204" pitchFamily="34" charset="0"/>
                <a:buChar char="•"/>
              </a:pPr>
              <a:r>
                <a:rPr lang="zh-CN" altLang="en-US">
                  <a:solidFill>
                    <a:schemeClr val="tx1"/>
                  </a:solidFill>
                </a:rPr>
                <a:t>关于专业情况</a:t>
              </a:r>
            </a:p>
            <a:p>
              <a:pPr marL="285750" indent="-285750" fontAlgn="auto">
                <a:lnSpc>
                  <a:spcPct val="150000"/>
                </a:lnSpc>
                <a:buFont typeface="Arial" panose="020B0604020202020204" pitchFamily="34" charset="0"/>
                <a:buChar char="•"/>
              </a:pPr>
              <a:r>
                <a:rPr lang="zh-CN" altLang="en-US">
                  <a:solidFill>
                    <a:schemeClr val="tx1"/>
                  </a:solidFill>
                </a:rPr>
                <a:t>关于工作能力</a:t>
              </a:r>
            </a:p>
            <a:p>
              <a:pPr marL="285750" indent="-285750" fontAlgn="auto">
                <a:lnSpc>
                  <a:spcPct val="150000"/>
                </a:lnSpc>
                <a:buFont typeface="Arial" panose="020B0604020202020204" pitchFamily="34" charset="0"/>
                <a:buChar char="•"/>
              </a:pPr>
              <a:r>
                <a:rPr lang="zh-CN" altLang="en-US">
                  <a:solidFill>
                    <a:schemeClr val="tx1"/>
                  </a:solidFill>
                </a:rPr>
                <a:t>关于人际关系</a:t>
              </a:r>
            </a:p>
            <a:p>
              <a:pPr marL="285750" indent="-285750" fontAlgn="auto">
                <a:lnSpc>
                  <a:spcPct val="150000"/>
                </a:lnSpc>
                <a:buFont typeface="Arial" panose="020B0604020202020204" pitchFamily="34" charset="0"/>
                <a:buChar char="•"/>
              </a:pPr>
              <a:r>
                <a:rPr lang="zh-CN" altLang="en-US">
                  <a:solidFill>
                    <a:schemeClr val="tx1"/>
                  </a:solidFill>
                </a:rPr>
                <a:t>关于工作态度</a:t>
              </a:r>
            </a:p>
          </p:txBody>
        </p:sp>
        <p:sp>
          <p:nvSpPr>
            <p:cNvPr id="7" name="文本框 6"/>
            <p:cNvSpPr txBox="1"/>
            <p:nvPr/>
          </p:nvSpPr>
          <p:spPr>
            <a:xfrm>
              <a:off x="12298" y="1705"/>
              <a:ext cx="5181"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Ｂ类</a:t>
              </a:r>
            </a:p>
            <a:p>
              <a:pPr marL="285750" indent="-285750" fontAlgn="auto">
                <a:lnSpc>
                  <a:spcPct val="150000"/>
                </a:lnSpc>
                <a:buFont typeface="Arial" panose="020B0604020202020204" pitchFamily="34" charset="0"/>
                <a:buChar char="•"/>
              </a:pPr>
              <a:r>
                <a:rPr lang="zh-CN" altLang="en-US">
                  <a:solidFill>
                    <a:schemeClr val="tx1"/>
                  </a:solidFill>
                </a:rPr>
                <a:t>性格、工作期望和理想方面</a:t>
              </a:r>
            </a:p>
            <a:p>
              <a:pPr marL="285750" indent="-285750" fontAlgn="auto">
                <a:lnSpc>
                  <a:spcPct val="150000"/>
                </a:lnSpc>
                <a:buFont typeface="Arial" panose="020B0604020202020204" pitchFamily="34" charset="0"/>
                <a:buChar char="•"/>
              </a:pPr>
              <a:r>
                <a:rPr lang="zh-CN" altLang="en-US">
                  <a:solidFill>
                    <a:schemeClr val="tx1"/>
                  </a:solidFill>
                </a:rPr>
                <a:t>学校生活与学习计划</a:t>
              </a:r>
            </a:p>
            <a:p>
              <a:pPr marL="285750" indent="-285750" fontAlgn="auto">
                <a:lnSpc>
                  <a:spcPct val="150000"/>
                </a:lnSpc>
                <a:buFont typeface="Arial" panose="020B0604020202020204" pitchFamily="34" charset="0"/>
                <a:buChar char="•"/>
              </a:pPr>
              <a:r>
                <a:rPr lang="zh-CN" altLang="en-US">
                  <a:solidFill>
                    <a:schemeClr val="tx1"/>
                  </a:solidFill>
                </a:rPr>
                <a:t>申请职位与部门</a:t>
              </a:r>
            </a:p>
            <a:p>
              <a:pPr marL="285750" indent="-285750" fontAlgn="auto">
                <a:lnSpc>
                  <a:spcPct val="150000"/>
                </a:lnSpc>
                <a:buFont typeface="Arial" panose="020B0604020202020204" pitchFamily="34" charset="0"/>
                <a:buChar char="•"/>
              </a:pPr>
              <a:r>
                <a:rPr lang="zh-CN" altLang="en-US">
                  <a:solidFill>
                    <a:schemeClr val="tx1"/>
                  </a:solidFill>
                </a:rPr>
                <a:t>工作经验</a:t>
              </a:r>
            </a:p>
            <a:p>
              <a:pPr marL="285750" indent="-285750" fontAlgn="auto">
                <a:lnSpc>
                  <a:spcPct val="150000"/>
                </a:lnSpc>
                <a:buFont typeface="Arial" panose="020B0604020202020204" pitchFamily="34" charset="0"/>
                <a:buChar char="•"/>
              </a:pPr>
              <a:r>
                <a:rPr lang="zh-CN" altLang="en-US">
                  <a:solidFill>
                    <a:schemeClr val="tx1"/>
                  </a:solidFill>
                </a:rPr>
                <a:t>工作技能及语言能力</a:t>
              </a:r>
            </a:p>
            <a:p>
              <a:pPr marL="285750" indent="-285750" fontAlgn="auto">
                <a:lnSpc>
                  <a:spcPct val="150000"/>
                </a:lnSpc>
                <a:buFont typeface="Arial" panose="020B0604020202020204" pitchFamily="34" charset="0"/>
                <a:buChar char="•"/>
              </a:pPr>
              <a:r>
                <a:rPr lang="zh-CN" altLang="en-US">
                  <a:solidFill>
                    <a:schemeClr val="tx1"/>
                  </a:solidFill>
                </a:rPr>
                <a:t>假设性问题</a:t>
              </a:r>
            </a:p>
          </p:txBody>
        </p:sp>
      </p:grpSp>
      <p:grpSp>
        <p:nvGrpSpPr>
          <p:cNvPr id="5" name="组合 4"/>
          <p:cNvGrpSpPr/>
          <p:nvPr/>
        </p:nvGrpSpPr>
        <p:grpSpPr>
          <a:xfrm>
            <a:off x="719455" y="374015"/>
            <a:ext cx="4980940" cy="1226820"/>
            <a:chOff x="1133" y="589"/>
            <a:chExt cx="7844" cy="1932"/>
          </a:xfrm>
        </p:grpSpPr>
        <p:pic>
          <p:nvPicPr>
            <p:cNvPr id="4" name="图片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3" name="文本框 12"/>
            <p:cNvSpPr txBox="1"/>
            <p:nvPr/>
          </p:nvSpPr>
          <p:spPr>
            <a:xfrm>
              <a:off x="2456" y="701"/>
              <a:ext cx="6172" cy="822"/>
            </a:xfrm>
            <a:prstGeom prst="rect">
              <a:avLst/>
            </a:prstGeom>
            <a:noFill/>
          </p:spPr>
          <p:txBody>
            <a:bodyPr wrap="square" rtlCol="0">
              <a:spAutoFit/>
            </a:bodyPr>
            <a:lstStyle/>
            <a:p>
              <a:r>
                <a:rPr 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5.2   面试答问训练</a:t>
              </a:r>
            </a:p>
          </p:txBody>
        </p:sp>
        <p:sp>
          <p:nvSpPr>
            <p:cNvPr id="14" name="文本框 13"/>
            <p:cNvSpPr txBox="1"/>
            <p:nvPr/>
          </p:nvSpPr>
          <p:spPr>
            <a:xfrm>
              <a:off x="2703" y="1893"/>
              <a:ext cx="6274" cy="628"/>
            </a:xfrm>
            <a:prstGeom prst="rect">
              <a:avLst/>
            </a:prstGeom>
            <a:noFill/>
          </p:spPr>
          <p:txBody>
            <a:bodyPr wrap="square" rtlCol="0">
              <a:spAutoFit/>
            </a:bodyPr>
            <a:lstStyle/>
            <a:p>
              <a:pPr marL="342900" indent="-342900">
                <a:buFont typeface="Wingdings" panose="05000000000000000000" charset="0"/>
                <a:buChar char="u"/>
              </a:pPr>
              <a:r>
                <a:rPr lang="zh-CN" altLang="en-US" sz="2000" b="1">
                  <a:solidFill>
                    <a:schemeClr val="accent2">
                      <a:lumMod val="75000"/>
                    </a:schemeClr>
                  </a:solidFill>
                  <a:latin typeface="华光黑体_CNKI" panose="02000500000000000000" charset="-122"/>
                  <a:ea typeface="华光黑体_CNKI" panose="02000500000000000000" charset="-122"/>
                </a:rPr>
                <a:t>知识链接：面试中常见的问题</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15481" t="10267" r="19739" b="7912"/>
          <a:stretch>
            <a:fillRect/>
          </a:stretch>
        </p:blipFill>
        <p:spPr>
          <a:xfrm>
            <a:off x="9002597" y="254523"/>
            <a:ext cx="2696065" cy="2175048"/>
          </a:xfrm>
          <a:prstGeom prst="rect">
            <a:avLst/>
          </a:prstGeom>
        </p:spPr>
      </p:pic>
      <p:sp>
        <p:nvSpPr>
          <p:cNvPr id="54" name="Rectangle 2"/>
          <p:cNvSpPr txBox="1">
            <a:spLocks noChangeArrowheads="1"/>
          </p:cNvSpPr>
          <p:nvPr>
            <p:custDataLst>
              <p:tags r:id="rId1"/>
            </p:custDataLst>
          </p:nvPr>
        </p:nvSpPr>
        <p:spPr bwMode="auto">
          <a:xfrm>
            <a:off x="1104265" y="872490"/>
            <a:ext cx="930910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dist">
              <a:lnSpc>
                <a:spcPct val="90000"/>
              </a:lnSpc>
              <a:defRPr/>
            </a:pPr>
            <a:r>
              <a:rPr lang="zh-CN" altLang="en-US" sz="6000" b="1">
                <a:solidFill>
                  <a:schemeClr val="accent2">
                    <a:lumMod val="60000"/>
                    <a:lumOff val="40000"/>
                  </a:schemeClr>
                </a:solidFill>
                <a:latin typeface="微软雅黑" panose="020B0503020204020204" pitchFamily="34" charset="-122"/>
                <a:ea typeface="微软雅黑" panose="020B0503020204020204" pitchFamily="34" charset="-122"/>
                <a:sym typeface="+mn-ea"/>
              </a:rPr>
              <a:t>第六章 民航服务口才训练</a:t>
            </a:r>
          </a:p>
        </p:txBody>
      </p:sp>
      <p:grpSp>
        <p:nvGrpSpPr>
          <p:cNvPr id="16" name="组合 15"/>
          <p:cNvGrpSpPr/>
          <p:nvPr/>
        </p:nvGrpSpPr>
        <p:grpSpPr>
          <a:xfrm>
            <a:off x="1430655" y="2625725"/>
            <a:ext cx="4131945" cy="937260"/>
            <a:chOff x="1820" y="5017"/>
            <a:chExt cx="5032" cy="1476"/>
          </a:xfrm>
        </p:grpSpPr>
        <p:sp>
          <p:nvSpPr>
            <p:cNvPr id="4" name="横卷形 3"/>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27" y="5296"/>
              <a:ext cx="4234"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常用服务用语训练</a:t>
              </a:r>
            </a:p>
          </p:txBody>
        </p:sp>
      </p:grpSp>
      <p:grpSp>
        <p:nvGrpSpPr>
          <p:cNvPr id="17" name="组合 16"/>
          <p:cNvGrpSpPr/>
          <p:nvPr/>
        </p:nvGrpSpPr>
        <p:grpSpPr>
          <a:xfrm>
            <a:off x="6158230" y="3312795"/>
            <a:ext cx="4359910" cy="937260"/>
            <a:chOff x="1373" y="5017"/>
            <a:chExt cx="6967" cy="1476"/>
          </a:xfrm>
        </p:grpSpPr>
        <p:sp>
          <p:nvSpPr>
            <p:cNvPr id="18" name="横卷形 17"/>
            <p:cNvSpPr/>
            <p:nvPr/>
          </p:nvSpPr>
          <p:spPr>
            <a:xfrm>
              <a:off x="1373" y="5017"/>
              <a:ext cx="6967"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88" y="5296"/>
              <a:ext cx="6851"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处理突发事件用语训练</a:t>
              </a:r>
            </a:p>
          </p:txBody>
        </p:sp>
      </p:grpSp>
      <p:grpSp>
        <p:nvGrpSpPr>
          <p:cNvPr id="3" name="组合 2"/>
          <p:cNvGrpSpPr/>
          <p:nvPr/>
        </p:nvGrpSpPr>
        <p:grpSpPr>
          <a:xfrm>
            <a:off x="1430655" y="4469765"/>
            <a:ext cx="4131945" cy="937260"/>
            <a:chOff x="1820" y="5017"/>
            <a:chExt cx="5032" cy="1476"/>
          </a:xfrm>
        </p:grpSpPr>
        <p:sp>
          <p:nvSpPr>
            <p:cNvPr id="5" name="横卷形 4"/>
            <p:cNvSpPr/>
            <p:nvPr/>
          </p:nvSpPr>
          <p:spPr>
            <a:xfrm>
              <a:off x="1820" y="5017"/>
              <a:ext cx="5032"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807" y="5296"/>
              <a:ext cx="3406"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广播用语训练</a:t>
              </a:r>
            </a:p>
          </p:txBody>
        </p:sp>
      </p:grpSp>
      <p:grpSp>
        <p:nvGrpSpPr>
          <p:cNvPr id="7" name="组合 6"/>
          <p:cNvGrpSpPr/>
          <p:nvPr/>
        </p:nvGrpSpPr>
        <p:grpSpPr>
          <a:xfrm>
            <a:off x="6158230" y="5407025"/>
            <a:ext cx="4359910" cy="937260"/>
            <a:chOff x="1373" y="5017"/>
            <a:chExt cx="6866" cy="1476"/>
          </a:xfrm>
        </p:grpSpPr>
        <p:sp>
          <p:nvSpPr>
            <p:cNvPr id="8" name="横卷形 7"/>
            <p:cNvSpPr/>
            <p:nvPr/>
          </p:nvSpPr>
          <p:spPr>
            <a:xfrm>
              <a:off x="1373" y="5017"/>
              <a:ext cx="6866" cy="1476"/>
            </a:xfrm>
            <a:prstGeom prst="horizontalScroll">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327" y="5296"/>
              <a:ext cx="5493" cy="919"/>
            </a:xfrm>
            <a:prstGeom prst="rect">
              <a:avLst/>
            </a:prstGeom>
            <a:noFill/>
          </p:spPr>
          <p:txBody>
            <a:bodyPr wrap="square" rtlCol="0">
              <a:spAutoFit/>
            </a:bodyPr>
            <a:lstStyle/>
            <a:p>
              <a:r>
                <a:rPr lang="zh-CN" altLang="en-US" sz="3200" b="1">
                  <a:solidFill>
                    <a:schemeClr val="accent2">
                      <a:lumMod val="60000"/>
                      <a:lumOff val="40000"/>
                    </a:schemeClr>
                  </a:solidFill>
                  <a:sym typeface="+mn-ea"/>
                </a:rPr>
                <a:t>电话交谈用语训练</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to="" calcmode="lin" valueType="num">
                                      <p:cBhvr>
                                        <p:cTn id="7" dur="1" fill="hold"/>
                                        <p:tgtEl>
                                          <p:spTgt spid="54"/>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to="" calcmode="lin" valueType="num">
                                      <p:cBhvr>
                                        <p:cTn id="11" dur="1" fill="hold"/>
                                        <p:tgtEl>
                                          <p:spTgt spid="16"/>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to="" calcmode="lin" valueType="num">
                                      <p:cBhvr>
                                        <p:cTn id="15" dur="1" fill="hold"/>
                                        <p:tgtEl>
                                          <p:spTgt spid="17"/>
                                        </p:tgtEl>
                                      </p:cBhvr>
                                    </p:anim>
                                  </p:childTnLst>
                                </p:cTn>
                              </p:par>
                            </p:childTnLst>
                          </p:cTn>
                        </p:par>
                        <p:par>
                          <p:cTn id="16" fill="hold">
                            <p:stCondLst>
                              <p:cond delay="0"/>
                            </p:stCondLst>
                            <p:childTnLst>
                              <p:par>
                                <p:cTn id="17" presetID="24"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to="" calcmode="lin" valueType="num">
                                      <p:cBhvr>
                                        <p:cTn id="19" dur="1" fill="hold"/>
                                        <p:tgtEl>
                                          <p:spTgt spid="3"/>
                                        </p:tgtEl>
                                      </p:cBhvr>
                                    </p:anim>
                                  </p:childTnLst>
                                </p:cTn>
                              </p:par>
                            </p:childTnLst>
                          </p:cTn>
                        </p:par>
                        <p:par>
                          <p:cTn id="20" fill="hold">
                            <p:stCondLst>
                              <p:cond delay="0"/>
                            </p:stCondLst>
                            <p:childTnLst>
                              <p:par>
                                <p:cTn id="21" presetID="24"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to="" calcmode="lin" valueType="num">
                                      <p:cBhvr>
                                        <p:cTn id="23" dur="1" fill="hold"/>
                                        <p:tgtEl>
                                          <p:spTgt spid="7"/>
                                        </p:tgtEl>
                                      </p:cBhvr>
                                    </p:anim>
                                  </p:childTnLst>
                                </p:cTn>
                              </p:par>
                            </p:childTnLst>
                          </p:cTn>
                        </p:par>
                        <p:par>
                          <p:cTn id="24" fill="hold">
                            <p:stCondLst>
                              <p:cond delay="0"/>
                            </p:stCondLst>
                            <p:childTnLst>
                              <p:par>
                                <p:cTn id="25" presetID="24"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to="" calcmode="lin" valueType="num">
                                      <p:cBhvr>
                                        <p:cTn id="2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826385" y="1000125"/>
            <a:ext cx="6221095" cy="808355"/>
            <a:chOff x="4046" y="2254"/>
            <a:chExt cx="9797" cy="1273"/>
          </a:xfrm>
        </p:grpSpPr>
        <p:sp>
          <p:nvSpPr>
            <p:cNvPr id="6" name="图文框 5"/>
            <p:cNvSpPr/>
            <p:nvPr/>
          </p:nvSpPr>
          <p:spPr>
            <a:xfrm>
              <a:off x="4046" y="2254"/>
              <a:ext cx="9797"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4936" y="2392"/>
              <a:ext cx="8139"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第一节 常用服务用语训练</a:t>
              </a:r>
              <a:endParaRPr lang="zh-CN" altLang="en-US" sz="3200" b="1">
                <a:solidFill>
                  <a:schemeClr val="accent2"/>
                </a:solidFill>
              </a:endParaRPr>
            </a:p>
          </p:txBody>
        </p:sp>
      </p:grpSp>
      <p:grpSp>
        <p:nvGrpSpPr>
          <p:cNvPr id="2" name="组合 1"/>
          <p:cNvGrpSpPr/>
          <p:nvPr/>
        </p:nvGrpSpPr>
        <p:grpSpPr>
          <a:xfrm>
            <a:off x="5581650" y="3043555"/>
            <a:ext cx="4140200" cy="2562860"/>
            <a:chOff x="8790" y="4793"/>
            <a:chExt cx="6520" cy="4036"/>
          </a:xfrm>
        </p:grpSpPr>
        <p:grpSp>
          <p:nvGrpSpPr>
            <p:cNvPr id="11" name="组合 10"/>
            <p:cNvGrpSpPr/>
            <p:nvPr/>
          </p:nvGrpSpPr>
          <p:grpSpPr>
            <a:xfrm>
              <a:off x="8790" y="4793"/>
              <a:ext cx="6521" cy="1214"/>
              <a:chOff x="9412" y="3614"/>
              <a:chExt cx="6521" cy="1214"/>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541" y="3858"/>
                <a:ext cx="5825" cy="725"/>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r>
                  <a:rPr lang="zh-CN" altLang="en-US" sz="2400" b="1">
                    <a:solidFill>
                      <a:schemeClr val="accent1">
                        <a:lumMod val="60000"/>
                        <a:lumOff val="40000"/>
                      </a:schemeClr>
                    </a:solidFill>
                    <a:sym typeface="+mn-ea"/>
                  </a:rPr>
                  <a:t>一、称呼语</a:t>
                </a:r>
              </a:p>
            </p:txBody>
          </p:sp>
        </p:grpSp>
        <p:grpSp>
          <p:nvGrpSpPr>
            <p:cNvPr id="12" name="组合 11"/>
            <p:cNvGrpSpPr/>
            <p:nvPr/>
          </p:nvGrpSpPr>
          <p:grpSpPr>
            <a:xfrm>
              <a:off x="8790" y="7615"/>
              <a:ext cx="6521" cy="1214"/>
              <a:chOff x="8790" y="7210"/>
              <a:chExt cx="6521" cy="1214"/>
            </a:xfrm>
          </p:grpSpPr>
          <p:sp>
            <p:nvSpPr>
              <p:cNvPr id="20" name="五边形 19"/>
              <p:cNvSpPr/>
              <p:nvPr/>
            </p:nvSpPr>
            <p:spPr>
              <a:xfrm>
                <a:off x="8790" y="7210"/>
                <a:ext cx="6521"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919" y="7455"/>
                <a:ext cx="5825"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二、民航服务用语</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01295" y="374015"/>
            <a:ext cx="11612880" cy="6135370"/>
            <a:chOff x="-317" y="589"/>
            <a:chExt cx="18288" cy="9662"/>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17" y="4337"/>
              <a:ext cx="9336" cy="5915"/>
            </a:xfrm>
            <a:prstGeom prst="rect">
              <a:avLst/>
            </a:prstGeom>
          </p:spPr>
        </p:pic>
        <p:sp>
          <p:nvSpPr>
            <p:cNvPr id="2" name="矩形: 圆角 3"/>
            <p:cNvSpPr/>
            <p:nvPr/>
          </p:nvSpPr>
          <p:spPr>
            <a:xfrm>
              <a:off x="9215" y="3187"/>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769" y="3693"/>
              <a:ext cx="7822" cy="4724"/>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人际沟通与口才等综合素质已经成为影响个人职业发展的重要因素。</a:t>
              </a:r>
            </a:p>
            <a:p>
              <a:pPr marL="285750" indent="-285750" fontAlgn="auto">
                <a:lnSpc>
                  <a:spcPct val="150000"/>
                </a:lnSpc>
                <a:buFont typeface="Arial" panose="020B0604020202020204" pitchFamily="34" charset="0"/>
                <a:buChar char="•"/>
              </a:pPr>
              <a:r>
                <a:rPr lang="zh-CN" altLang="en-US">
                  <a:solidFill>
                    <a:schemeClr val="tx1"/>
                  </a:solidFill>
                </a:rPr>
                <a:t>如今快节奏、强竞争、重合作的工作方式，要求个人必须擅长表达，善于人际交流。个性张扬、能说会道的人往往更容易被重视。性格内向、不善沟通的人在工作时则会面临更多的压力和牵绊。</a:t>
              </a:r>
            </a:p>
          </p:txBody>
        </p:sp>
        <p:grpSp>
          <p:nvGrpSpPr>
            <p:cNvPr id="12" name="组合 11"/>
            <p:cNvGrpSpPr/>
            <p:nvPr/>
          </p:nvGrpSpPr>
          <p:grpSpPr>
            <a:xfrm>
              <a:off x="1133" y="589"/>
              <a:ext cx="7495" cy="1932"/>
              <a:chOff x="1133" y="589"/>
              <a:chExt cx="7495" cy="1932"/>
            </a:xfrm>
          </p:grpSpPr>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4" name="文本框 3"/>
              <p:cNvSpPr txBox="1"/>
              <p:nvPr/>
            </p:nvSpPr>
            <p:spPr>
              <a:xfrm>
                <a:off x="2456" y="701"/>
                <a:ext cx="6172" cy="822"/>
              </a:xfrm>
              <a:prstGeom prst="rect">
                <a:avLst/>
              </a:prstGeom>
              <a:noFill/>
            </p:spPr>
            <p:txBody>
              <a:bodyPr wrap="square" rtlCol="0">
                <a:spAutoFit/>
              </a:bodyPr>
              <a:lstStyle/>
              <a:p>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概述</a:t>
                </a:r>
                <a:endPar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endParaRPr>
              </a:p>
            </p:txBody>
          </p:sp>
          <p:sp>
            <p:nvSpPr>
              <p:cNvPr id="11" name="文本框 10"/>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三、口才的作用</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877060" y="1722755"/>
            <a:ext cx="9573260" cy="4610100"/>
            <a:chOff x="2956" y="2713"/>
            <a:chExt cx="15076" cy="726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l="885" t="27795" r="53489" b="39108"/>
            <a:stretch>
              <a:fillRect/>
            </a:stretch>
          </p:blipFill>
          <p:spPr>
            <a:xfrm>
              <a:off x="3398" y="2713"/>
              <a:ext cx="4398" cy="3190"/>
            </a:xfrm>
            <a:prstGeom prst="rect">
              <a:avLst/>
            </a:prstGeom>
          </p:spPr>
        </p:pic>
        <p:pic>
          <p:nvPicPr>
            <p:cNvPr id="13" name="图片 12"/>
            <p:cNvPicPr>
              <a:picLocks noChangeAspect="1"/>
            </p:cNvPicPr>
            <p:nvPr/>
          </p:nvPicPr>
          <p:blipFill rotWithShape="1">
            <a:blip r:embed="rId3">
              <a:extLst>
                <a:ext uri="{BEBA8EAE-BF5A-486C-A8C5-ECC9F3942E4B}">
                  <a14:imgProps xmlns:a14="http://schemas.microsoft.com/office/drawing/2010/main">
                    <a14:imgLayer r:embed="rId4">
                      <a14:imgEffect>
                        <a14:backgroundRemoval t="0" b="100000" l="36005" r="100000">
                          <a14:foregroundMark x1="81043" y1="72772" x2="98092" y2="66584"/>
                          <a14:foregroundMark x1="86514" y1="46287" x2="98728" y2="66089"/>
                          <a14:foregroundMark x1="41094" y1="83416" x2="46056" y2="78465"/>
                          <a14:foregroundMark x1="43130" y1="78960" x2="59033" y2="45792"/>
                          <a14:foregroundMark x1="78117" y1="32921" x2="81934" y2="40842"/>
                          <a14:foregroundMark x1="40204" y1="85149" x2="64504" y2="85891"/>
                          <a14:foregroundMark x1="64504" y1="85891" x2="80789" y2="86386"/>
                          <a14:foregroundMark x1="81934" y1="72772" x2="80789" y2="86386"/>
                          <a14:foregroundMark x1="40967" y1="86386" x2="50000" y2="85891"/>
                          <a14:foregroundMark x1="82188" y1="50743" x2="85623" y2="45792"/>
                          <a14:foregroundMark x1="86005" y1="44554" x2="86768" y2="48020"/>
                          <a14:foregroundMark x1="82443" y1="41832" x2="82952" y2="50248"/>
                          <a14:foregroundMark x1="43893" y1="77970" x2="40967" y2="84653"/>
                        </a14:backgroundRemoval>
                      </a14:imgEffect>
                    </a14:imgLayer>
                  </a14:imgProps>
                </a:ext>
              </a:extLst>
            </a:blip>
            <a:srcRect l="39836" t="6915" b="9535"/>
            <a:stretch>
              <a:fillRect/>
            </a:stretch>
          </p:blipFill>
          <p:spPr>
            <a:xfrm>
              <a:off x="12587" y="2890"/>
              <a:ext cx="4291" cy="2835"/>
            </a:xfrm>
            <a:prstGeom prst="rect">
              <a:avLst/>
            </a:prstGeom>
          </p:spPr>
        </p:pic>
        <p:sp>
          <p:nvSpPr>
            <p:cNvPr id="6" name="文本框 5"/>
            <p:cNvSpPr txBox="1"/>
            <p:nvPr/>
          </p:nvSpPr>
          <p:spPr>
            <a:xfrm>
              <a:off x="2956" y="6042"/>
              <a:ext cx="5281" cy="3415"/>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ym typeface="+mn-ea"/>
                </a:rPr>
                <a:t>对陌生客人的称呼</a:t>
              </a:r>
            </a:p>
            <a:p>
              <a:pPr marL="285750" indent="-285750" fontAlgn="auto">
                <a:lnSpc>
                  <a:spcPct val="150000"/>
                </a:lnSpc>
                <a:buFont typeface="Arial" panose="020B0604020202020204" pitchFamily="34" charset="0"/>
                <a:buChar char="•"/>
              </a:pPr>
              <a:r>
                <a:rPr lang="zh-CN" altLang="en-US">
                  <a:solidFill>
                    <a:schemeClr val="tx1"/>
                  </a:solidFill>
                </a:rPr>
                <a:t>敬称，如：您。</a:t>
              </a:r>
            </a:p>
            <a:p>
              <a:pPr marL="285750" indent="-285750" fontAlgn="auto">
                <a:lnSpc>
                  <a:spcPct val="150000"/>
                </a:lnSpc>
                <a:buFont typeface="Arial" panose="020B0604020202020204" pitchFamily="34" charset="0"/>
                <a:buChar char="•"/>
              </a:pPr>
              <a:r>
                <a:rPr lang="zh-CN" altLang="en-US">
                  <a:solidFill>
                    <a:schemeClr val="tx1"/>
                  </a:solidFill>
                </a:rPr>
                <a:t>称同志、先生、女士等。 </a:t>
              </a:r>
            </a:p>
            <a:p>
              <a:pPr marL="285750" indent="-285750" fontAlgn="auto">
                <a:lnSpc>
                  <a:spcPct val="150000"/>
                </a:lnSpc>
                <a:buFont typeface="Arial" panose="020B0604020202020204" pitchFamily="34" charset="0"/>
                <a:buChar char="•"/>
              </a:pPr>
              <a:r>
                <a:rPr lang="zh-CN" altLang="en-US">
                  <a:solidFill>
                    <a:schemeClr val="tx1"/>
                  </a:solidFill>
                </a:rPr>
                <a:t>以职务、职称相称。</a:t>
              </a:r>
            </a:p>
            <a:p>
              <a:pPr marL="285750" indent="-285750" fontAlgn="auto">
                <a:lnSpc>
                  <a:spcPct val="150000"/>
                </a:lnSpc>
                <a:buFont typeface="Arial" panose="020B0604020202020204" pitchFamily="34" charset="0"/>
                <a:buChar char="•"/>
              </a:pPr>
              <a:r>
                <a:rPr lang="zh-CN" altLang="en-US">
                  <a:solidFill>
                    <a:schemeClr val="tx1"/>
                  </a:solidFill>
                </a:rPr>
                <a:t>以当地习惯性称呼相称。</a:t>
              </a:r>
            </a:p>
          </p:txBody>
        </p:sp>
        <p:sp>
          <p:nvSpPr>
            <p:cNvPr id="2" name="文本框 1"/>
            <p:cNvSpPr txBox="1"/>
            <p:nvPr/>
          </p:nvSpPr>
          <p:spPr>
            <a:xfrm>
              <a:off x="11234" y="5903"/>
              <a:ext cx="6798" cy="4070"/>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对朋友、熟人的称呼</a:t>
              </a:r>
            </a:p>
            <a:p>
              <a:pPr marL="285750" indent="-285750" fontAlgn="auto">
                <a:lnSpc>
                  <a:spcPct val="150000"/>
                </a:lnSpc>
                <a:buFont typeface="Arial" panose="020B0604020202020204" pitchFamily="34" charset="0"/>
                <a:buChar char="•"/>
              </a:pPr>
              <a:r>
                <a:rPr lang="zh-CN" altLang="en-US">
                  <a:solidFill>
                    <a:schemeClr val="tx1"/>
                  </a:solidFill>
                </a:rPr>
                <a:t>敬称，如：您。</a:t>
              </a:r>
            </a:p>
            <a:p>
              <a:pPr marL="285750" indent="-285750" fontAlgn="auto">
                <a:lnSpc>
                  <a:spcPct val="150000"/>
                </a:lnSpc>
                <a:buFont typeface="Arial" panose="020B0604020202020204" pitchFamily="34" charset="0"/>
                <a:buChar char="•"/>
              </a:pPr>
              <a:r>
                <a:rPr lang="zh-CN" altLang="en-US">
                  <a:solidFill>
                    <a:schemeClr val="tx1"/>
                  </a:solidFill>
                </a:rPr>
                <a:t>直接称呼姓名或称呼时在姓氏前面加 “老”或 “小”。</a:t>
              </a:r>
            </a:p>
            <a:p>
              <a:pPr marL="285750" indent="-285750" fontAlgn="auto">
                <a:lnSpc>
                  <a:spcPct val="150000"/>
                </a:lnSpc>
                <a:buFont typeface="Arial" panose="020B0604020202020204" pitchFamily="34" charset="0"/>
                <a:buChar char="•"/>
              </a:pPr>
              <a:r>
                <a:rPr lang="zh-CN" altLang="en-US">
                  <a:solidFill>
                    <a:schemeClr val="tx1"/>
                  </a:solidFill>
                </a:rPr>
                <a:t>使用类似血缘关系的称呼要在其前面再加上姓氏，如：张大爷、王阿姨</a:t>
              </a:r>
            </a:p>
          </p:txBody>
        </p:sp>
      </p:grpSp>
      <p:grpSp>
        <p:nvGrpSpPr>
          <p:cNvPr id="5" name="组合 4"/>
          <p:cNvGrpSpPr/>
          <p:nvPr/>
        </p:nvGrpSpPr>
        <p:grpSpPr>
          <a:xfrm>
            <a:off x="723265" y="374015"/>
            <a:ext cx="4759325" cy="1226820"/>
            <a:chOff x="1133" y="589"/>
            <a:chExt cx="7495" cy="1932"/>
          </a:xfrm>
        </p:grpSpPr>
        <p:pic>
          <p:nvPicPr>
            <p:cNvPr id="8" name="图片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9" name="文本框 8"/>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常用服务用语训练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一、称呼语</a:t>
              </a:r>
            </a:p>
          </p:txBody>
        </p:sp>
      </p:grpSp>
      <p:sp>
        <p:nvSpPr>
          <p:cNvPr id="14" name="文本框 13"/>
          <p:cNvSpPr txBox="1"/>
          <p:nvPr/>
        </p:nvSpPr>
        <p:spPr>
          <a:xfrm>
            <a:off x="5850890" y="2569210"/>
            <a:ext cx="490220" cy="3095625"/>
          </a:xfrm>
          <a:prstGeom prst="rect">
            <a:avLst/>
          </a:prstGeom>
          <a:noFill/>
        </p:spPr>
        <p:txBody>
          <a:bodyPr vert="eaVert" wrap="square" rtlCol="0">
            <a:spAutoFit/>
          </a:bodyPr>
          <a:lstStyle/>
          <a:p>
            <a:pPr algn="dist">
              <a:lnSpc>
                <a:spcPct val="100000"/>
              </a:lnSpc>
              <a:buClrTx/>
              <a:buSzTx/>
              <a:buFontTx/>
            </a:pPr>
            <a:r>
              <a:rPr lang="zh-CN" altLang="en-US" sz="2000" b="1">
                <a:solidFill>
                  <a:schemeClr val="accent2">
                    <a:lumMod val="75000"/>
                  </a:schemeClr>
                </a:solidFill>
                <a:latin typeface="华光黑体_CNKI" panose="02000500000000000000" charset="-122"/>
                <a:ea typeface="华光黑体_CNKI" panose="02000500000000000000" charset="-122"/>
                <a:sym typeface="+mn-ea"/>
              </a:rPr>
              <a:t>称呼语的种类及使用方法</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28320" y="1780540"/>
            <a:ext cx="11308080" cy="4839335"/>
            <a:chOff x="832" y="2804"/>
            <a:chExt cx="17808" cy="7621"/>
          </a:xfrm>
        </p:grpSpPr>
        <p:grpSp>
          <p:nvGrpSpPr>
            <p:cNvPr id="8" name="Group 6"/>
            <p:cNvGrpSpPr/>
            <p:nvPr/>
          </p:nvGrpSpPr>
          <p:grpSpPr bwMode="auto">
            <a:xfrm>
              <a:off x="11409" y="5437"/>
              <a:ext cx="7231" cy="4988"/>
              <a:chOff x="6046710" y="4198728"/>
              <a:chExt cx="12121931" cy="7840389"/>
            </a:xfrm>
          </p:grpSpPr>
          <p:sp>
            <p:nvSpPr>
              <p:cNvPr id="9" name="Freeform 34"/>
              <p:cNvSpPr/>
              <p:nvPr/>
            </p:nvSpPr>
            <p:spPr bwMode="auto">
              <a:xfrm>
                <a:off x="9522186" y="8096764"/>
                <a:ext cx="5406706" cy="3942353"/>
              </a:xfrm>
              <a:custGeom>
                <a:avLst/>
                <a:gdLst>
                  <a:gd name="T0" fmla="*/ 2346082 w 454"/>
                  <a:gd name="T1" fmla="*/ 1759855 h 569"/>
                  <a:gd name="T2" fmla="*/ 2381809 w 454"/>
                  <a:gd name="T3" fmla="*/ 3110925 h 569"/>
                  <a:gd name="T4" fmla="*/ 1762539 w 454"/>
                  <a:gd name="T5" fmla="*/ 3873067 h 569"/>
                  <a:gd name="T6" fmla="*/ 1452903 w 454"/>
                  <a:gd name="T7" fmla="*/ 3942353 h 569"/>
                  <a:gd name="T8" fmla="*/ 4037166 w 454"/>
                  <a:gd name="T9" fmla="*/ 3942353 h 569"/>
                  <a:gd name="T10" fmla="*/ 3620349 w 454"/>
                  <a:gd name="T11" fmla="*/ 3859210 h 569"/>
                  <a:gd name="T12" fmla="*/ 3298805 w 454"/>
                  <a:gd name="T13" fmla="*/ 2452712 h 569"/>
                  <a:gd name="T14" fmla="*/ 3358350 w 454"/>
                  <a:gd name="T15" fmla="*/ 1808355 h 569"/>
                  <a:gd name="T16" fmla="*/ 3751349 w 454"/>
                  <a:gd name="T17" fmla="*/ 1711355 h 569"/>
                  <a:gd name="T18" fmla="*/ 5406706 w 454"/>
                  <a:gd name="T19" fmla="*/ 831428 h 569"/>
                  <a:gd name="T20" fmla="*/ 5370979 w 454"/>
                  <a:gd name="T21" fmla="*/ 810642 h 569"/>
                  <a:gd name="T22" fmla="*/ 5370979 w 454"/>
                  <a:gd name="T23" fmla="*/ 810642 h 569"/>
                  <a:gd name="T24" fmla="*/ 4632618 w 454"/>
                  <a:gd name="T25" fmla="*/ 1136285 h 569"/>
                  <a:gd name="T26" fmla="*/ 4763618 w 454"/>
                  <a:gd name="T27" fmla="*/ 568142 h 569"/>
                  <a:gd name="T28" fmla="*/ 4751709 w 454"/>
                  <a:gd name="T29" fmla="*/ 568142 h 569"/>
                  <a:gd name="T30" fmla="*/ 4739800 w 454"/>
                  <a:gd name="T31" fmla="*/ 568142 h 569"/>
                  <a:gd name="T32" fmla="*/ 4311074 w 454"/>
                  <a:gd name="T33" fmla="*/ 1260999 h 569"/>
                  <a:gd name="T34" fmla="*/ 3060624 w 454"/>
                  <a:gd name="T35" fmla="*/ 1621284 h 569"/>
                  <a:gd name="T36" fmla="*/ 2870080 w 454"/>
                  <a:gd name="T37" fmla="*/ 1011570 h 569"/>
                  <a:gd name="T38" fmla="*/ 3525077 w 454"/>
                  <a:gd name="T39" fmla="*/ 374142 h 569"/>
                  <a:gd name="T40" fmla="*/ 3513168 w 454"/>
                  <a:gd name="T41" fmla="*/ 374142 h 569"/>
                  <a:gd name="T42" fmla="*/ 3501259 w 454"/>
                  <a:gd name="T43" fmla="*/ 360285 h 569"/>
                  <a:gd name="T44" fmla="*/ 2834352 w 454"/>
                  <a:gd name="T45" fmla="*/ 782928 h 569"/>
                  <a:gd name="T46" fmla="*/ 2798625 w 454"/>
                  <a:gd name="T47" fmla="*/ 242500 h 569"/>
                  <a:gd name="T48" fmla="*/ 2798625 w 454"/>
                  <a:gd name="T49" fmla="*/ 242500 h 569"/>
                  <a:gd name="T50" fmla="*/ 2739080 w 454"/>
                  <a:gd name="T51" fmla="*/ 242500 h 569"/>
                  <a:gd name="T52" fmla="*/ 2608081 w 454"/>
                  <a:gd name="T53" fmla="*/ 1545070 h 569"/>
                  <a:gd name="T54" fmla="*/ 1452903 w 454"/>
                  <a:gd name="T55" fmla="*/ 914570 h 569"/>
                  <a:gd name="T56" fmla="*/ 1631539 w 454"/>
                  <a:gd name="T57" fmla="*/ 443428 h 569"/>
                  <a:gd name="T58" fmla="*/ 1607721 w 454"/>
                  <a:gd name="T59" fmla="*/ 436500 h 569"/>
                  <a:gd name="T60" fmla="*/ 1607721 w 454"/>
                  <a:gd name="T61" fmla="*/ 436500 h 569"/>
                  <a:gd name="T62" fmla="*/ 1345722 w 454"/>
                  <a:gd name="T63" fmla="*/ 817571 h 569"/>
                  <a:gd name="T64" fmla="*/ 619270 w 454"/>
                  <a:gd name="T65" fmla="*/ 6929 h 569"/>
                  <a:gd name="T66" fmla="*/ 595452 w 454"/>
                  <a:gd name="T67" fmla="*/ 0 h 569"/>
                  <a:gd name="T68" fmla="*/ 547816 w 454"/>
                  <a:gd name="T69" fmla="*/ 6929 h 569"/>
                  <a:gd name="T70" fmla="*/ 881269 w 454"/>
                  <a:gd name="T71" fmla="*/ 630499 h 569"/>
                  <a:gd name="T72" fmla="*/ 881269 w 454"/>
                  <a:gd name="T73" fmla="*/ 630499 h 569"/>
                  <a:gd name="T74" fmla="*/ 1774448 w 454"/>
                  <a:gd name="T75" fmla="*/ 1441141 h 569"/>
                  <a:gd name="T76" fmla="*/ 35727 w 454"/>
                  <a:gd name="T77" fmla="*/ 1351070 h 569"/>
                  <a:gd name="T78" fmla="*/ 35727 w 454"/>
                  <a:gd name="T79" fmla="*/ 1357999 h 569"/>
                  <a:gd name="T80" fmla="*/ 0 w 454"/>
                  <a:gd name="T81" fmla="*/ 1392641 h 569"/>
                  <a:gd name="T82" fmla="*/ 2048356 w 454"/>
                  <a:gd name="T83" fmla="*/ 1642070 h 569"/>
                  <a:gd name="T84" fmla="*/ 2346082 w 454"/>
                  <a:gd name="T85" fmla="*/ 1759855 h 56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80543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35"/>
              <p:cNvSpPr/>
              <p:nvPr/>
            </p:nvSpPr>
            <p:spPr bwMode="auto">
              <a:xfrm rot="4567797">
                <a:off x="6199162" y="6221449"/>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BC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36"/>
              <p:cNvSpPr/>
              <p:nvPr/>
            </p:nvSpPr>
            <p:spPr bwMode="auto">
              <a:xfrm rot="7742864">
                <a:off x="8768714" y="4118237"/>
                <a:ext cx="3559092" cy="3863995"/>
              </a:xfrm>
              <a:custGeom>
                <a:avLst/>
                <a:gdLst>
                  <a:gd name="T0" fmla="*/ 3555763 w 1069"/>
                  <a:gd name="T1" fmla="*/ 409364 h 1161"/>
                  <a:gd name="T2" fmla="*/ 3549104 w 1069"/>
                  <a:gd name="T3" fmla="*/ 153095 h 1161"/>
                  <a:gd name="T4" fmla="*/ 832341 w 1069"/>
                  <a:gd name="T5" fmla="*/ 981808 h 1161"/>
                  <a:gd name="T6" fmla="*/ 0 w 1069"/>
                  <a:gd name="T7" fmla="*/ 3414693 h 1161"/>
                  <a:gd name="T8" fmla="*/ 6659 w 1069"/>
                  <a:gd name="T9" fmla="*/ 3707571 h 1161"/>
                  <a:gd name="T10" fmla="*/ 2723421 w 1069"/>
                  <a:gd name="T11" fmla="*/ 2882187 h 1161"/>
                  <a:gd name="T12" fmla="*/ 3142921 w 1069"/>
                  <a:gd name="T13" fmla="*/ 2303087 h 1161"/>
                  <a:gd name="T14" fmla="*/ 3309390 w 1069"/>
                  <a:gd name="T15" fmla="*/ 1927005 h 1161"/>
                  <a:gd name="T16" fmla="*/ 3555763 w 1069"/>
                  <a:gd name="T17" fmla="*/ 409364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F247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7"/>
              <p:cNvSpPr/>
              <p:nvPr/>
            </p:nvSpPr>
            <p:spPr bwMode="auto">
              <a:xfrm rot="9355996">
                <a:off x="11672708" y="4198728"/>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8"/>
              <p:cNvSpPr/>
              <p:nvPr/>
            </p:nvSpPr>
            <p:spPr bwMode="auto">
              <a:xfrm rot="10800000">
                <a:off x="14377759" y="5168656"/>
                <a:ext cx="3559111" cy="3863840"/>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rgbClr val="72A81D"/>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39"/>
              <p:cNvSpPr/>
              <p:nvPr/>
            </p:nvSpPr>
            <p:spPr bwMode="auto">
              <a:xfrm rot="5696320">
                <a:off x="9243442" y="7157116"/>
                <a:ext cx="2126128" cy="2308271"/>
              </a:xfrm>
              <a:custGeom>
                <a:avLst/>
                <a:gdLst>
                  <a:gd name="T0" fmla="*/ 2124139 w 1069"/>
                  <a:gd name="T1" fmla="*/ 244546 h 1161"/>
                  <a:gd name="T2" fmla="*/ 2120161 w 1069"/>
                  <a:gd name="T3" fmla="*/ 91456 h 1161"/>
                  <a:gd name="T4" fmla="*/ 497224 w 1069"/>
                  <a:gd name="T5" fmla="*/ 586512 h 1161"/>
                  <a:gd name="T6" fmla="*/ 0 w 1069"/>
                  <a:gd name="T7" fmla="*/ 2039867 h 1161"/>
                  <a:gd name="T8" fmla="*/ 3978 w 1069"/>
                  <a:gd name="T9" fmla="*/ 2214827 h 1161"/>
                  <a:gd name="T10" fmla="*/ 1626916 w 1069"/>
                  <a:gd name="T11" fmla="*/ 1721759 h 1161"/>
                  <a:gd name="T12" fmla="*/ 1877516 w 1069"/>
                  <a:gd name="T13" fmla="*/ 1375817 h 1161"/>
                  <a:gd name="T14" fmla="*/ 1976961 w 1069"/>
                  <a:gd name="T15" fmla="*/ 1151153 h 1161"/>
                  <a:gd name="T16" fmla="*/ 2124139 w 1069"/>
                  <a:gd name="T17" fmla="*/ 244546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p:cNvSpPr/>
              <p:nvPr/>
            </p:nvSpPr>
            <p:spPr bwMode="auto">
              <a:xfrm rot="10051992">
                <a:off x="14487295" y="4847992"/>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p:cNvSpPr/>
              <p:nvPr/>
            </p:nvSpPr>
            <p:spPr bwMode="auto">
              <a:xfrm rot="13144547">
                <a:off x="13974542" y="7927635"/>
                <a:ext cx="2125624" cy="2308145"/>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31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p:cNvSpPr/>
              <p:nvPr/>
            </p:nvSpPr>
            <p:spPr bwMode="auto">
              <a:xfrm rot="5080426">
                <a:off x="7236038" y="5325278"/>
                <a:ext cx="1619874" cy="1758646"/>
              </a:xfrm>
              <a:custGeom>
                <a:avLst/>
                <a:gdLst>
                  <a:gd name="T0" fmla="*/ 1618359 w 1069"/>
                  <a:gd name="T1" fmla="*/ 186317 h 1161"/>
                  <a:gd name="T2" fmla="*/ 1615328 w 1069"/>
                  <a:gd name="T3" fmla="*/ 69679 h 1161"/>
                  <a:gd name="T4" fmla="*/ 378829 w 1069"/>
                  <a:gd name="T5" fmla="*/ 446857 h 1161"/>
                  <a:gd name="T6" fmla="*/ 0 w 1069"/>
                  <a:gd name="T7" fmla="*/ 1554152 h 1161"/>
                  <a:gd name="T8" fmla="*/ 3031 w 1069"/>
                  <a:gd name="T9" fmla="*/ 1687452 h 1161"/>
                  <a:gd name="T10" fmla="*/ 1239529 w 1069"/>
                  <a:gd name="T11" fmla="*/ 1311789 h 1161"/>
                  <a:gd name="T12" fmla="*/ 1430459 w 1069"/>
                  <a:gd name="T13" fmla="*/ 1048220 h 1161"/>
                  <a:gd name="T14" fmla="*/ 1506225 w 1069"/>
                  <a:gd name="T15" fmla="*/ 877051 h 1161"/>
                  <a:gd name="T16" fmla="*/ 1618359 w 1069"/>
                  <a:gd name="T17" fmla="*/ 186317 h 1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75">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6"/>
              <p:cNvSpPr/>
              <p:nvPr/>
            </p:nvSpPr>
            <p:spPr bwMode="auto">
              <a:xfrm rot="10051992">
                <a:off x="13103020" y="7670469"/>
                <a:ext cx="1496986" cy="162395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3">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7"/>
              <p:cNvSpPr/>
              <p:nvPr/>
            </p:nvSpPr>
            <p:spPr bwMode="auto">
              <a:xfrm rot="11618841">
                <a:off x="16671655" y="6544971"/>
                <a:ext cx="1496986" cy="1625543"/>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solidFill>
                <a:schemeClr val="accent5">
                  <a:alpha val="60000"/>
                </a:schemeClr>
              </a:solidFill>
              <a:ln>
                <a:noFill/>
              </a:ln>
            </p:spPr>
            <p:txBody>
              <a:bodyPr/>
              <a:lstStyle/>
              <a:p>
                <a:pPr defTabSz="407670">
                  <a:defRPr/>
                </a:pPr>
                <a:endParaRPr lang="id-ID" sz="1075"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圆角 3"/>
            <p:cNvSpPr/>
            <p:nvPr/>
          </p:nvSpPr>
          <p:spPr>
            <a:xfrm>
              <a:off x="832" y="2804"/>
              <a:ext cx="9580" cy="7621"/>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563" y="2944"/>
              <a:ext cx="8417" cy="7341"/>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使用称呼语的注意事项</a:t>
              </a:r>
            </a:p>
            <a:p>
              <a:pPr marL="285750" indent="-285750" fontAlgn="auto">
                <a:lnSpc>
                  <a:spcPct val="150000"/>
                </a:lnSpc>
                <a:buFont typeface="Arial" panose="020B0604020202020204" pitchFamily="34" charset="0"/>
                <a:buChar char="•"/>
              </a:pPr>
              <a:r>
                <a:rPr lang="zh-CN" altLang="en-US">
                  <a:solidFill>
                    <a:schemeClr val="tx1"/>
                  </a:solidFill>
                </a:rPr>
                <a:t>忌不使用任何称呼。</a:t>
              </a:r>
            </a:p>
            <a:p>
              <a:pPr marL="285750" indent="-285750" fontAlgn="auto">
                <a:lnSpc>
                  <a:spcPct val="150000"/>
                </a:lnSpc>
                <a:buFont typeface="Arial" panose="020B0604020202020204" pitchFamily="34" charset="0"/>
                <a:buChar char="•"/>
              </a:pPr>
              <a:r>
                <a:rPr lang="zh-CN" altLang="en-US">
                  <a:solidFill>
                    <a:schemeClr val="tx1"/>
                  </a:solidFill>
                </a:rPr>
                <a:t>忌错误的称呼。</a:t>
              </a:r>
            </a:p>
            <a:p>
              <a:pPr marL="285750" indent="-285750" fontAlgn="auto">
                <a:lnSpc>
                  <a:spcPct val="150000"/>
                </a:lnSpc>
                <a:buFont typeface="Arial" panose="020B0604020202020204" pitchFamily="34" charset="0"/>
                <a:buChar char="•"/>
              </a:pPr>
              <a:r>
                <a:rPr lang="zh-CN" altLang="en-US">
                  <a:solidFill>
                    <a:schemeClr val="tx1"/>
                  </a:solidFill>
                </a:rPr>
                <a:t>忌使用不通行的称呼。</a:t>
              </a:r>
            </a:p>
            <a:p>
              <a:pPr marL="285750" indent="-285750" fontAlgn="auto">
                <a:lnSpc>
                  <a:spcPct val="150000"/>
                </a:lnSpc>
                <a:buFont typeface="Arial" panose="020B0604020202020204" pitchFamily="34" charset="0"/>
                <a:buChar char="•"/>
              </a:pPr>
              <a:r>
                <a:rPr lang="zh-CN" altLang="en-US">
                  <a:solidFill>
                    <a:schemeClr val="tx1"/>
                  </a:solidFill>
                </a:rPr>
                <a:t>忌使用不当的称呼。</a:t>
              </a:r>
            </a:p>
            <a:p>
              <a:pPr marL="285750" indent="-285750" fontAlgn="auto">
                <a:lnSpc>
                  <a:spcPct val="150000"/>
                </a:lnSpc>
                <a:buFont typeface="Arial" panose="020B0604020202020204" pitchFamily="34" charset="0"/>
                <a:buChar char="•"/>
              </a:pPr>
              <a:r>
                <a:rPr lang="zh-CN" altLang="en-US">
                  <a:solidFill>
                    <a:schemeClr val="tx1"/>
                  </a:solidFill>
                </a:rPr>
                <a:t>忌使用不雅的称呼。</a:t>
              </a:r>
            </a:p>
            <a:p>
              <a:pPr marL="285750" indent="-285750" fontAlgn="auto">
                <a:lnSpc>
                  <a:spcPct val="150000"/>
                </a:lnSpc>
                <a:buFont typeface="Arial" panose="020B0604020202020204" pitchFamily="34" charset="0"/>
                <a:buChar char="•"/>
              </a:pPr>
              <a:r>
                <a:rPr lang="zh-CN" altLang="en-US">
                  <a:solidFill>
                    <a:schemeClr val="tx1"/>
                  </a:solidFill>
                </a:rPr>
                <a:t>同时会见多人时，称呼应注意顺序，一般为先长后幼，先亲后疏，先女后男，</a:t>
              </a:r>
            </a:p>
            <a:p>
              <a:pPr marL="285750" indent="-285750" fontAlgn="auto">
                <a:lnSpc>
                  <a:spcPct val="150000"/>
                </a:lnSpc>
                <a:buFont typeface="Arial" panose="020B0604020202020204" pitchFamily="34" charset="0"/>
                <a:buChar char="•"/>
              </a:pPr>
              <a:r>
                <a:rPr lang="zh-CN" altLang="en-US">
                  <a:solidFill>
                    <a:schemeClr val="tx1"/>
                  </a:solidFill>
                </a:rPr>
                <a:t>先上级后下级。 </a:t>
              </a:r>
            </a:p>
            <a:p>
              <a:pPr marL="285750" indent="-285750" fontAlgn="auto">
                <a:lnSpc>
                  <a:spcPct val="150000"/>
                </a:lnSpc>
                <a:buFont typeface="Arial" panose="020B0604020202020204" pitchFamily="34" charset="0"/>
                <a:buChar char="•"/>
              </a:pPr>
              <a:r>
                <a:rPr lang="zh-CN" altLang="en-US">
                  <a:solidFill>
                    <a:schemeClr val="tx1"/>
                  </a:solidFill>
                </a:rPr>
                <a:t>称呼对方一定要声音清楚。</a:t>
              </a:r>
            </a:p>
            <a:p>
              <a:pPr marL="285750" indent="-285750" fontAlgn="auto">
                <a:lnSpc>
                  <a:spcPct val="150000"/>
                </a:lnSpc>
                <a:buFont typeface="Arial" panose="020B0604020202020204" pitchFamily="34" charset="0"/>
                <a:buChar char="•"/>
              </a:pPr>
              <a:r>
                <a:rPr lang="zh-CN" altLang="en-US">
                  <a:solidFill>
                    <a:schemeClr val="tx1"/>
                  </a:solidFill>
                </a:rPr>
                <a:t>称呼外国宾客时要考虑不同国家的称呼习惯。</a:t>
              </a:r>
            </a:p>
          </p:txBody>
        </p:sp>
      </p:grpSp>
      <p:grpSp>
        <p:nvGrpSpPr>
          <p:cNvPr id="4" name="组合 3"/>
          <p:cNvGrpSpPr/>
          <p:nvPr/>
        </p:nvGrpSpPr>
        <p:grpSpPr>
          <a:xfrm>
            <a:off x="723265" y="374015"/>
            <a:ext cx="4759325" cy="1226820"/>
            <a:chOff x="1133" y="589"/>
            <a:chExt cx="7495" cy="1932"/>
          </a:xfrm>
        </p:grpSpPr>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7" name="文本框 6"/>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常用服务用语训练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一、称呼语</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500"/>
                                        <p:tgtEl>
                                          <p:spTgt spid="4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723265" y="1675765"/>
            <a:ext cx="10696575" cy="4855210"/>
            <a:chOff x="893" y="2671"/>
            <a:chExt cx="16845" cy="7646"/>
          </a:xfrm>
        </p:grpSpPr>
        <p:sp>
          <p:nvSpPr>
            <p:cNvPr id="4" name="矩形: 圆角 3"/>
            <p:cNvSpPr/>
            <p:nvPr/>
          </p:nvSpPr>
          <p:spPr>
            <a:xfrm>
              <a:off x="8981" y="3626"/>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947" y="4132"/>
              <a:ext cx="7374"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不正常航班</a:t>
              </a:r>
            </a:p>
            <a:p>
              <a:pPr marL="285750" indent="-285750" fontAlgn="auto">
                <a:lnSpc>
                  <a:spcPct val="150000"/>
                </a:lnSpc>
                <a:buFont typeface="Arial" panose="020B0604020202020204" pitchFamily="34" charset="0"/>
                <a:buChar char="•"/>
              </a:pPr>
              <a:r>
                <a:rPr lang="zh-CN" altLang="en-US">
                  <a:solidFill>
                    <a:schemeClr val="tx1"/>
                  </a:solidFill>
                </a:rPr>
                <a:t>通知旅客航班变更规范用语</a:t>
              </a:r>
            </a:p>
            <a:p>
              <a:pPr marL="285750" indent="-285750" fontAlgn="auto">
                <a:lnSpc>
                  <a:spcPct val="150000"/>
                </a:lnSpc>
                <a:buFont typeface="Arial" panose="020B0604020202020204" pitchFamily="34" charset="0"/>
                <a:buChar char="•"/>
              </a:pPr>
              <a:r>
                <a:rPr lang="zh-CN" altLang="en-US">
                  <a:solidFill>
                    <a:schemeClr val="tx1"/>
                  </a:solidFill>
                </a:rPr>
                <a:t>通知旅客航班取消规范用语</a:t>
              </a:r>
            </a:p>
            <a:p>
              <a:pPr marL="285750" indent="-285750" fontAlgn="auto">
                <a:lnSpc>
                  <a:spcPct val="150000"/>
                </a:lnSpc>
                <a:buFont typeface="Arial" panose="020B0604020202020204" pitchFamily="34" charset="0"/>
                <a:buChar char="•"/>
              </a:pPr>
              <a:r>
                <a:rPr lang="zh-CN" altLang="en-US">
                  <a:solidFill>
                    <a:schemeClr val="tx1"/>
                  </a:solidFill>
                </a:rPr>
                <a:t>答复旅客电话确认规范用语</a:t>
              </a:r>
            </a:p>
            <a:p>
              <a:pPr marL="285750" indent="-285750" fontAlgn="auto">
                <a:lnSpc>
                  <a:spcPct val="150000"/>
                </a:lnSpc>
                <a:buFont typeface="Wingdings" panose="05000000000000000000" charset="0"/>
                <a:buChar char="Ø"/>
              </a:pPr>
              <a:r>
                <a:rPr lang="zh-CN" altLang="en-US">
                  <a:solidFill>
                    <a:schemeClr val="tx1"/>
                  </a:solidFill>
                </a:rPr>
                <a:t>特殊旅客</a:t>
              </a:r>
            </a:p>
            <a:p>
              <a:pPr marL="285750" indent="-285750" fontAlgn="auto">
                <a:lnSpc>
                  <a:spcPct val="150000"/>
                </a:lnSpc>
                <a:buFont typeface="Arial" panose="020B0604020202020204" pitchFamily="34" charset="0"/>
                <a:buChar char="•"/>
              </a:pPr>
              <a:r>
                <a:rPr lang="zh-CN" altLang="en-US">
                  <a:solidFill>
                    <a:schemeClr val="tx1"/>
                  </a:solidFill>
                </a:rPr>
                <a:t>重要旅客</a:t>
              </a:r>
            </a:p>
            <a:p>
              <a:pPr marL="285750" indent="-285750" fontAlgn="auto">
                <a:lnSpc>
                  <a:spcPct val="150000"/>
                </a:lnSpc>
                <a:buFont typeface="Arial" panose="020B0604020202020204" pitchFamily="34" charset="0"/>
                <a:buChar char="•"/>
              </a:pPr>
              <a:r>
                <a:rPr lang="zh-CN" altLang="en-US">
                  <a:solidFill>
                    <a:schemeClr val="tx1"/>
                  </a:solidFill>
                </a:rPr>
                <a:t>无成人陪伴儿童</a:t>
              </a:r>
            </a:p>
          </p:txBody>
        </p:sp>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grpSp>
        <p:nvGrpSpPr>
          <p:cNvPr id="2" name="组合 1"/>
          <p:cNvGrpSpPr/>
          <p:nvPr/>
        </p:nvGrpSpPr>
        <p:grpSpPr>
          <a:xfrm>
            <a:off x="723265" y="374015"/>
            <a:ext cx="4759325" cy="1226820"/>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常用服务用语训练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二、民航服务用语</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23850" y="1696085"/>
            <a:ext cx="11099800" cy="4855210"/>
            <a:chOff x="893" y="2671"/>
            <a:chExt cx="17480" cy="7646"/>
          </a:xfrm>
        </p:grpSpPr>
        <p:sp>
          <p:nvSpPr>
            <p:cNvPr id="4" name="矩形: 圆角 3"/>
            <p:cNvSpPr/>
            <p:nvPr/>
          </p:nvSpPr>
          <p:spPr>
            <a:xfrm>
              <a:off x="7291" y="3163"/>
              <a:ext cx="11082" cy="6590"/>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45" y="3805"/>
              <a:ext cx="9759" cy="5378"/>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面对旅客提出的棘手问题时的规范用语</a:t>
              </a:r>
            </a:p>
            <a:p>
              <a:pPr marL="285750" indent="-285750" fontAlgn="auto">
                <a:lnSpc>
                  <a:spcPct val="150000"/>
                </a:lnSpc>
                <a:buFont typeface="Arial" panose="020B0604020202020204" pitchFamily="34" charset="0"/>
                <a:buChar char="•"/>
              </a:pPr>
              <a:r>
                <a:rPr lang="zh-CN" altLang="en-US">
                  <a:solidFill>
                    <a:schemeClr val="tx1"/>
                  </a:solidFill>
                </a:rPr>
                <a:t>在实际工作中，遇到非常棘手、一时难以回答的问询，不要急于回答；严格执行“首问责任制”，按 《旅客问题处理程序》中的相关规定解决旅客问题</a:t>
              </a:r>
            </a:p>
            <a:p>
              <a:pPr marL="285750" indent="-285750" fontAlgn="auto">
                <a:lnSpc>
                  <a:spcPct val="150000"/>
                </a:lnSpc>
                <a:buFont typeface="Wingdings" panose="05000000000000000000" charset="0"/>
                <a:buChar char="Ø"/>
              </a:pPr>
              <a:r>
                <a:rPr lang="zh-CN" altLang="en-US">
                  <a:solidFill>
                    <a:schemeClr val="tx1"/>
                  </a:solidFill>
                </a:rPr>
                <a:t>要求旅客出示有效证件时的规范用语</a:t>
              </a:r>
            </a:p>
            <a:p>
              <a:pPr marL="285750" indent="-285750" fontAlgn="auto">
                <a:lnSpc>
                  <a:spcPct val="150000"/>
                </a:lnSpc>
                <a:buFont typeface="Arial" panose="020B0604020202020204" pitchFamily="34" charset="0"/>
                <a:buChar char="•"/>
              </a:pPr>
              <a:r>
                <a:rPr lang="zh-CN" altLang="en-US">
                  <a:solidFill>
                    <a:schemeClr val="tx1"/>
                  </a:solidFill>
                </a:rPr>
                <a:t>“请出示您的有效证件，请核对您的姓名是否和客票一致。”无误后，再与旅客核对乘机日期、行程和起飞时间。若旅客咨询购乘。</a:t>
              </a:r>
            </a:p>
          </p:txBody>
        </p:sp>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grpSp>
        <p:nvGrpSpPr>
          <p:cNvPr id="2" name="组合 1"/>
          <p:cNvGrpSpPr/>
          <p:nvPr/>
        </p:nvGrpSpPr>
        <p:grpSpPr>
          <a:xfrm>
            <a:off x="723265" y="374015"/>
            <a:ext cx="4759325" cy="1226820"/>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常用服务用语训练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二、民航服务用语</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04495" y="1600835"/>
            <a:ext cx="11099800" cy="4855210"/>
            <a:chOff x="893" y="2671"/>
            <a:chExt cx="17480" cy="7646"/>
          </a:xfrm>
        </p:grpSpPr>
        <p:sp>
          <p:nvSpPr>
            <p:cNvPr id="4" name="矩形: 圆角 3"/>
            <p:cNvSpPr/>
            <p:nvPr/>
          </p:nvSpPr>
          <p:spPr>
            <a:xfrm>
              <a:off x="7291" y="3163"/>
              <a:ext cx="11082" cy="6590"/>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145" y="3151"/>
              <a:ext cx="9759" cy="6687"/>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接待晚到旅客时的规范用语</a:t>
              </a:r>
            </a:p>
            <a:p>
              <a:pPr marL="285750" indent="-285750" fontAlgn="auto">
                <a:lnSpc>
                  <a:spcPct val="150000"/>
                </a:lnSpc>
                <a:buFont typeface="Arial" panose="020B0604020202020204" pitchFamily="34" charset="0"/>
                <a:buChar char="•"/>
              </a:pPr>
              <a:r>
                <a:rPr lang="zh-CN" altLang="en-US">
                  <a:solidFill>
                    <a:schemeClr val="tx1"/>
                  </a:solidFill>
                </a:rPr>
                <a:t>若旅客购票时间接近该航班截止办理乘机手续时间，售票员应主动热情地提醒旅客尽快办理乘机手续。</a:t>
              </a:r>
            </a:p>
            <a:p>
              <a:pPr marL="285750" indent="-285750" fontAlgn="auto">
                <a:lnSpc>
                  <a:spcPct val="150000"/>
                </a:lnSpc>
                <a:buFont typeface="Wingdings" panose="05000000000000000000" charset="0"/>
                <a:buChar char="Ø"/>
              </a:pPr>
              <a:r>
                <a:rPr lang="zh-CN" altLang="en-US">
                  <a:solidFill>
                    <a:schemeClr val="tx1"/>
                  </a:solidFill>
                </a:rPr>
                <a:t>旅客在场时与同事交谈的语言规范</a:t>
              </a:r>
            </a:p>
            <a:p>
              <a:pPr marL="285750" indent="-285750" fontAlgn="auto">
                <a:lnSpc>
                  <a:spcPct val="150000"/>
                </a:lnSpc>
                <a:buFont typeface="Arial" panose="020B0604020202020204" pitchFamily="34" charset="0"/>
                <a:buChar char="•"/>
              </a:pPr>
              <a:r>
                <a:rPr lang="zh-CN" altLang="en-US">
                  <a:solidFill>
                    <a:schemeClr val="tx1"/>
                  </a:solidFill>
                </a:rPr>
                <a:t>四不准原则</a:t>
              </a:r>
            </a:p>
            <a:p>
              <a:pPr marL="285750" indent="-285750" fontAlgn="auto">
                <a:lnSpc>
                  <a:spcPct val="150000"/>
                </a:lnSpc>
                <a:buFont typeface="Arial" panose="020B0604020202020204" pitchFamily="34" charset="0"/>
                <a:buChar char="•"/>
              </a:pPr>
              <a:r>
                <a:rPr lang="zh-CN" altLang="en-US">
                  <a:solidFill>
                    <a:schemeClr val="tx1"/>
                  </a:solidFill>
                </a:rPr>
                <a:t>如因工作需要需中断与旅客的谈话，业务员首先应取得旅客谅解，然后再与同事做简单的咨询和信息的传达，时间以不超过一分钟为宜。</a:t>
              </a:r>
            </a:p>
            <a:p>
              <a:pPr marL="285750" indent="-285750" fontAlgn="auto">
                <a:lnSpc>
                  <a:spcPct val="150000"/>
                </a:lnSpc>
                <a:buFont typeface="Arial" panose="020B0604020202020204" pitchFamily="34" charset="0"/>
                <a:buChar char="•"/>
              </a:pPr>
              <a:r>
                <a:rPr lang="zh-CN" altLang="en-US">
                  <a:solidFill>
                    <a:schemeClr val="tx1"/>
                  </a:solidFill>
                </a:rPr>
                <a:t>当自身言行失误时，要使用 “对不起”“不好意思”“非常抱歉”“请原谅”“请多包涵”等礼貌用语。</a:t>
              </a:r>
            </a:p>
          </p:txBody>
        </p:sp>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grpSp>
        <p:nvGrpSpPr>
          <p:cNvPr id="2" name="组合 1"/>
          <p:cNvGrpSpPr/>
          <p:nvPr/>
        </p:nvGrpSpPr>
        <p:grpSpPr>
          <a:xfrm>
            <a:off x="723265" y="374015"/>
            <a:ext cx="4759325" cy="1226820"/>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常用服务用语训练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二、民航服务用语</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56895" y="1696085"/>
            <a:ext cx="3608705" cy="4855210"/>
          </a:xfrm>
          <a:prstGeom prst="rect">
            <a:avLst/>
          </a:prstGeom>
        </p:spPr>
      </p:pic>
      <p:grpSp>
        <p:nvGrpSpPr>
          <p:cNvPr id="14" name="组合 13"/>
          <p:cNvGrpSpPr/>
          <p:nvPr/>
        </p:nvGrpSpPr>
        <p:grpSpPr>
          <a:xfrm>
            <a:off x="567055" y="1696085"/>
            <a:ext cx="10696575" cy="4855210"/>
            <a:chOff x="893" y="2671"/>
            <a:chExt cx="16845" cy="7646"/>
          </a:xfrm>
        </p:grpSpPr>
        <p:sp>
          <p:nvSpPr>
            <p:cNvPr id="4" name="矩形: 圆角 3"/>
            <p:cNvSpPr/>
            <p:nvPr/>
          </p:nvSpPr>
          <p:spPr>
            <a:xfrm>
              <a:off x="8981" y="3626"/>
              <a:ext cx="8757" cy="5735"/>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298" y="4131"/>
              <a:ext cx="8325" cy="4724"/>
            </a:xfrm>
            <a:prstGeom prst="rect">
              <a:avLst/>
            </a:prstGeom>
            <a:noFill/>
          </p:spPr>
          <p:txBody>
            <a:bodyPr wrap="square" rtlCol="0">
              <a:spAutoFit/>
            </a:bodyPr>
            <a:lstStyle/>
            <a:p>
              <a:pPr marL="285750" indent="-285750" fontAlgn="auto">
                <a:lnSpc>
                  <a:spcPct val="150000"/>
                </a:lnSpc>
                <a:buFont typeface="Wingdings" panose="05000000000000000000" charset="0"/>
                <a:buChar char="Ø"/>
              </a:pPr>
              <a:r>
                <a:rPr lang="zh-CN" altLang="en-US">
                  <a:solidFill>
                    <a:schemeClr val="tx1"/>
                  </a:solidFill>
                </a:rPr>
                <a:t>与旅客交谈时的语言技巧</a:t>
              </a:r>
            </a:p>
            <a:p>
              <a:pPr marL="285750" indent="-285750" fontAlgn="auto">
                <a:lnSpc>
                  <a:spcPct val="150000"/>
                </a:lnSpc>
                <a:buFont typeface="Arial" panose="020B0604020202020204" pitchFamily="34" charset="0"/>
                <a:buChar char="•"/>
              </a:pPr>
              <a:r>
                <a:rPr lang="zh-CN" altLang="en-US">
                  <a:solidFill>
                    <a:schemeClr val="tx1"/>
                  </a:solidFill>
                </a:rPr>
                <a:t>与旅客交谈时，语气要温和，对国内旅客要使用标准普通话，避免使用方言； </a:t>
              </a:r>
            </a:p>
            <a:p>
              <a:pPr marL="285750" indent="-285750" fontAlgn="auto">
                <a:lnSpc>
                  <a:spcPct val="150000"/>
                </a:lnSpc>
                <a:buFont typeface="Arial" panose="020B0604020202020204" pitchFamily="34" charset="0"/>
                <a:buChar char="•"/>
              </a:pPr>
              <a:r>
                <a:rPr lang="zh-CN" altLang="en-US">
                  <a:solidFill>
                    <a:schemeClr val="tx1"/>
                  </a:solidFill>
                </a:rPr>
                <a:t>言语要口齿清楚、简练明了、用词文雅，给对方以体贴信赖感；</a:t>
              </a:r>
            </a:p>
            <a:p>
              <a:pPr marL="285750" indent="-285750" fontAlgn="auto">
                <a:lnSpc>
                  <a:spcPct val="150000"/>
                </a:lnSpc>
                <a:buFont typeface="Arial" panose="020B0604020202020204" pitchFamily="34" charset="0"/>
                <a:buChar char="•"/>
              </a:pPr>
              <a:r>
                <a:rPr lang="zh-CN" altLang="en-US">
                  <a:solidFill>
                    <a:schemeClr val="tx1"/>
                  </a:solidFill>
                </a:rPr>
                <a:t>语速快慢适中，节奏清楚、表达意思鲜明； </a:t>
              </a:r>
            </a:p>
            <a:p>
              <a:pPr marL="285750" indent="-285750" fontAlgn="auto">
                <a:lnSpc>
                  <a:spcPct val="150000"/>
                </a:lnSpc>
                <a:buFont typeface="Arial" panose="020B0604020202020204" pitchFamily="34" charset="0"/>
                <a:buChar char="•"/>
              </a:pPr>
              <a:r>
                <a:rPr lang="zh-CN" altLang="en-US">
                  <a:solidFill>
                    <a:schemeClr val="tx1"/>
                  </a:solidFill>
                </a:rPr>
                <a:t>交谈时，音量掌握得当，语调不可尖锐、刺耳。</a:t>
              </a:r>
            </a:p>
          </p:txBody>
        </p:sp>
        <p:pic>
          <p:nvPicPr>
            <p:cNvPr id="6" name="图片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93" y="2671"/>
              <a:ext cx="5683" cy="7646"/>
            </a:xfrm>
            <a:prstGeom prst="rect">
              <a:avLst/>
            </a:prstGeom>
          </p:spPr>
        </p:pic>
      </p:grpSp>
      <p:grpSp>
        <p:nvGrpSpPr>
          <p:cNvPr id="2" name="组合 1"/>
          <p:cNvGrpSpPr/>
          <p:nvPr/>
        </p:nvGrpSpPr>
        <p:grpSpPr>
          <a:xfrm>
            <a:off x="723265" y="374015"/>
            <a:ext cx="4759325" cy="1226820"/>
            <a:chOff x="1133" y="589"/>
            <a:chExt cx="7495" cy="1932"/>
          </a:xfrm>
        </p:grpSpPr>
        <p:pic>
          <p:nvPicPr>
            <p:cNvPr id="5" name="图片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sp>
          <p:nvSpPr>
            <p:cNvPr id="10" name="文本框 9"/>
            <p:cNvSpPr txBox="1"/>
            <p:nvPr/>
          </p:nvSpPr>
          <p:spPr>
            <a:xfrm>
              <a:off x="2456" y="701"/>
              <a:ext cx="6172"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6.1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常用服务用语训练</a:t>
              </a:r>
            </a:p>
          </p:txBody>
        </p:sp>
        <p:sp>
          <p:nvSpPr>
            <p:cNvPr id="20" name="文本框 19"/>
            <p:cNvSpPr txBox="1"/>
            <p:nvPr/>
          </p:nvSpPr>
          <p:spPr>
            <a:xfrm>
              <a:off x="2703" y="1893"/>
              <a:ext cx="5667"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二、民航服务用语</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par>
                          <p:cTn id="8" fill="hold">
                            <p:stCondLst>
                              <p:cond delay="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809" y="2429696"/>
            <a:ext cx="3553002" cy="4061154"/>
          </a:xfrm>
          <a:prstGeom prst="rect">
            <a:avLst/>
          </a:prstGeom>
        </p:spPr>
      </p:pic>
      <p:grpSp>
        <p:nvGrpSpPr>
          <p:cNvPr id="5" name="组合 4"/>
          <p:cNvGrpSpPr/>
          <p:nvPr/>
        </p:nvGrpSpPr>
        <p:grpSpPr>
          <a:xfrm>
            <a:off x="2942590" y="1017905"/>
            <a:ext cx="6086475" cy="808355"/>
            <a:chOff x="5125" y="2268"/>
            <a:chExt cx="9585" cy="1273"/>
          </a:xfrm>
        </p:grpSpPr>
        <p:sp>
          <p:nvSpPr>
            <p:cNvPr id="6" name="图文框 5"/>
            <p:cNvSpPr/>
            <p:nvPr/>
          </p:nvSpPr>
          <p:spPr>
            <a:xfrm>
              <a:off x="5125" y="2268"/>
              <a:ext cx="9585" cy="1273"/>
            </a:xfrm>
            <a:prstGeom prst="fram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6"/>
            <p:cNvSpPr txBox="1"/>
            <p:nvPr/>
          </p:nvSpPr>
          <p:spPr>
            <a:xfrm>
              <a:off x="5516" y="2406"/>
              <a:ext cx="8817" cy="996"/>
            </a:xfrm>
            <a:prstGeom prst="rect">
              <a:avLst/>
            </a:prstGeom>
            <a:noFill/>
          </p:spPr>
          <p:txBody>
            <a:bodyPr wrap="square" rtlCol="0">
              <a:spAutoFit/>
            </a:bodyPr>
            <a:lstStyle/>
            <a:p>
              <a:pPr algn="dist">
                <a:lnSpc>
                  <a:spcPct val="110000"/>
                </a:lnSpc>
                <a:buClrTx/>
                <a:buSzTx/>
                <a:buFontTx/>
              </a:pPr>
              <a:r>
                <a:rPr lang="zh-CN" altLang="en-US" sz="3200" b="1">
                  <a:solidFill>
                    <a:schemeClr val="accent2"/>
                  </a:solidFill>
                  <a:sym typeface="+mn-ea"/>
                </a:rPr>
                <a:t>第二节 处理突发事件用语训练</a:t>
              </a:r>
              <a:endParaRPr lang="zh-CN" altLang="en-US" sz="3200" b="1">
                <a:solidFill>
                  <a:schemeClr val="accent2"/>
                </a:solidFill>
              </a:endParaRPr>
            </a:p>
          </p:txBody>
        </p:sp>
      </p:grpSp>
      <p:grpSp>
        <p:nvGrpSpPr>
          <p:cNvPr id="21" name="组合 20"/>
          <p:cNvGrpSpPr/>
          <p:nvPr/>
        </p:nvGrpSpPr>
        <p:grpSpPr>
          <a:xfrm>
            <a:off x="5555615" y="1974215"/>
            <a:ext cx="4932680" cy="4671695"/>
            <a:chOff x="8749" y="3109"/>
            <a:chExt cx="7768" cy="7357"/>
          </a:xfrm>
        </p:grpSpPr>
        <p:grpSp>
          <p:nvGrpSpPr>
            <p:cNvPr id="11" name="组合 10"/>
            <p:cNvGrpSpPr/>
            <p:nvPr/>
          </p:nvGrpSpPr>
          <p:grpSpPr>
            <a:xfrm>
              <a:off x="8749" y="3109"/>
              <a:ext cx="7577" cy="1307"/>
              <a:chOff x="9412" y="3614"/>
              <a:chExt cx="6521" cy="1307"/>
            </a:xfrm>
            <a:solidFill>
              <a:schemeClr val="accent6">
                <a:lumMod val="40000"/>
                <a:lumOff val="60000"/>
              </a:schemeClr>
            </a:solidFill>
          </p:grpSpPr>
          <p:sp>
            <p:nvSpPr>
              <p:cNvPr id="9" name="五边形 8"/>
              <p:cNvSpPr/>
              <p:nvPr/>
            </p:nvSpPr>
            <p:spPr>
              <a:xfrm>
                <a:off x="9412" y="3614"/>
                <a:ext cx="6521" cy="1214"/>
              </a:xfrm>
              <a:prstGeom prst="homePlate">
                <a:avLst/>
              </a:prstGeom>
              <a:grp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0" name="文本框 9"/>
              <p:cNvSpPr txBox="1"/>
              <p:nvPr/>
            </p:nvSpPr>
            <p:spPr>
              <a:xfrm>
                <a:off x="9449" y="3614"/>
                <a:ext cx="6113" cy="1307"/>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r>
                  <a:rPr lang="zh-CN" altLang="en-US" sz="2400" b="1">
                    <a:solidFill>
                      <a:schemeClr val="accent1">
                        <a:lumMod val="60000"/>
                        <a:lumOff val="40000"/>
                      </a:schemeClr>
                    </a:solidFill>
                    <a:sym typeface="+mn-ea"/>
                  </a:rPr>
                  <a:t>一、语言交流要有针对性，视旅客情况区别对待</a:t>
                </a:r>
              </a:p>
            </p:txBody>
          </p:sp>
        </p:grpSp>
        <p:grpSp>
          <p:nvGrpSpPr>
            <p:cNvPr id="12" name="组合 11"/>
            <p:cNvGrpSpPr/>
            <p:nvPr/>
          </p:nvGrpSpPr>
          <p:grpSpPr>
            <a:xfrm>
              <a:off x="8769" y="4633"/>
              <a:ext cx="7748" cy="1214"/>
              <a:chOff x="8876" y="4690"/>
              <a:chExt cx="7748" cy="1214"/>
            </a:xfrm>
          </p:grpSpPr>
          <p:sp>
            <p:nvSpPr>
              <p:cNvPr id="20" name="五边形 19"/>
              <p:cNvSpPr/>
              <p:nvPr/>
            </p:nvSpPr>
            <p:spPr>
              <a:xfrm>
                <a:off x="8877" y="4690"/>
                <a:ext cx="7577"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4" name="文本框 3"/>
              <p:cNvSpPr txBox="1"/>
              <p:nvPr/>
            </p:nvSpPr>
            <p:spPr>
              <a:xfrm>
                <a:off x="8876" y="4935"/>
                <a:ext cx="7748" cy="725"/>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二、用委婉的语气表达否定的意思</a:t>
                </a:r>
              </a:p>
            </p:txBody>
          </p:sp>
        </p:grpSp>
        <p:grpSp>
          <p:nvGrpSpPr>
            <p:cNvPr id="13" name="组合 12"/>
            <p:cNvGrpSpPr/>
            <p:nvPr/>
          </p:nvGrpSpPr>
          <p:grpSpPr>
            <a:xfrm>
              <a:off x="8770" y="6180"/>
              <a:ext cx="7576" cy="1214"/>
              <a:chOff x="8790" y="8180"/>
              <a:chExt cx="7576" cy="1214"/>
            </a:xfrm>
          </p:grpSpPr>
          <p:sp>
            <p:nvSpPr>
              <p:cNvPr id="2" name="五边形 1"/>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8" name="文本框 7"/>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三、得体道歉并安抚旅客</a:t>
                </a:r>
              </a:p>
            </p:txBody>
          </p:sp>
        </p:grpSp>
        <p:grpSp>
          <p:nvGrpSpPr>
            <p:cNvPr id="14" name="组合 13"/>
            <p:cNvGrpSpPr/>
            <p:nvPr/>
          </p:nvGrpSpPr>
          <p:grpSpPr>
            <a:xfrm>
              <a:off x="8749" y="7657"/>
              <a:ext cx="7577" cy="1307"/>
              <a:chOff x="8789" y="8087"/>
              <a:chExt cx="7577" cy="1307"/>
            </a:xfrm>
          </p:grpSpPr>
          <p:sp>
            <p:nvSpPr>
              <p:cNvPr id="15" name="五边形 14"/>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6" name="文本框 15"/>
              <p:cNvSpPr txBox="1"/>
              <p:nvPr/>
            </p:nvSpPr>
            <p:spPr>
              <a:xfrm>
                <a:off x="8789" y="8087"/>
                <a:ext cx="6681" cy="1307"/>
              </a:xfrm>
              <a:prstGeom prst="rect">
                <a:avLst/>
              </a:prstGeom>
              <a:noFill/>
              <a:ln>
                <a:noFill/>
              </a:ln>
              <a:extLst>
                <a:ext uri="{909E8E84-426E-40DD-AFC4-6F175D3DCCD1}">
                  <a14:hiddenFill xmlns:a14="http://schemas.microsoft.com/office/drawing/2010/main">
                    <a:solidFill>
                      <a:schemeClr val="accent6">
                        <a:lumMod val="40000"/>
                        <a:lumOff val="60000"/>
                      </a:schemeClr>
                    </a:solidFill>
                  </a14:hiddenFill>
                </a:ext>
              </a:extLst>
            </p:spPr>
            <p:txBody>
              <a:bodyPr wrap="square" rtlCol="0">
                <a:spAutoFit/>
              </a:bodyPr>
              <a:lstStyle/>
              <a:p>
                <a:r>
                  <a:rPr lang="zh-CN" altLang="en-US" sz="2400" b="1">
                    <a:solidFill>
                      <a:schemeClr val="accent1">
                        <a:lumMod val="60000"/>
                        <a:lumOff val="40000"/>
                      </a:schemeClr>
                    </a:solidFill>
                    <a:sym typeface="+mn-ea"/>
                  </a:rPr>
                  <a:t>四、尽量避免使用外来语和专业用语</a:t>
                </a:r>
              </a:p>
            </p:txBody>
          </p:sp>
        </p:grpSp>
        <p:grpSp>
          <p:nvGrpSpPr>
            <p:cNvPr id="17" name="组合 16"/>
            <p:cNvGrpSpPr/>
            <p:nvPr/>
          </p:nvGrpSpPr>
          <p:grpSpPr>
            <a:xfrm>
              <a:off x="8750" y="9252"/>
              <a:ext cx="7576" cy="1214"/>
              <a:chOff x="8790" y="8180"/>
              <a:chExt cx="7576" cy="1214"/>
            </a:xfrm>
          </p:grpSpPr>
          <p:sp>
            <p:nvSpPr>
              <p:cNvPr id="18" name="五边形 17"/>
              <p:cNvSpPr/>
              <p:nvPr/>
            </p:nvSpPr>
            <p:spPr>
              <a:xfrm>
                <a:off x="8790" y="8180"/>
                <a:ext cx="7576" cy="1214"/>
              </a:xfrm>
              <a:prstGeom prst="homePlate">
                <a:avLst/>
              </a:prstGeom>
              <a:solidFill>
                <a:schemeClr val="accent6">
                  <a:lumMod val="40000"/>
                  <a:lumOff val="6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60000"/>
                      <a:lumOff val="40000"/>
                    </a:schemeClr>
                  </a:solidFill>
                </a:endParaRPr>
              </a:p>
            </p:txBody>
          </p:sp>
          <p:sp>
            <p:nvSpPr>
              <p:cNvPr id="19" name="文本框 18"/>
              <p:cNvSpPr txBox="1"/>
              <p:nvPr/>
            </p:nvSpPr>
            <p:spPr>
              <a:xfrm>
                <a:off x="8919" y="8425"/>
                <a:ext cx="6681" cy="725"/>
              </a:xfrm>
              <a:prstGeom prst="rect">
                <a:avLst/>
              </a:prstGeom>
              <a:solidFill>
                <a:schemeClr val="accent6">
                  <a:lumMod val="40000"/>
                  <a:lumOff val="60000"/>
                </a:schemeClr>
              </a:solidFill>
              <a:ln>
                <a:noFill/>
              </a:ln>
            </p:spPr>
            <p:txBody>
              <a:bodyPr wrap="square" rtlCol="0">
                <a:spAutoFit/>
              </a:bodyPr>
              <a:lstStyle/>
              <a:p>
                <a:r>
                  <a:rPr lang="zh-CN" altLang="en-US" sz="2400" b="1">
                    <a:solidFill>
                      <a:schemeClr val="accent1">
                        <a:lumMod val="60000"/>
                        <a:lumOff val="40000"/>
                      </a:schemeClr>
                    </a:solidFill>
                    <a:sym typeface="+mn-ea"/>
                  </a:rPr>
                  <a:t>五、用幽默化解矛盾</a:t>
                </a: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to="" calcmode="lin" valueType="num">
                                      <p:cBhvr>
                                        <p:cTn id="7" dur="1" fill="hold"/>
                                        <p:tgtEl>
                                          <p:spTgt spid="21"/>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to="" calcmode="lin" valueType="num">
                                      <p:cBhvr>
                                        <p:cTn id="11" dur="1" fill="hold"/>
                                        <p:tgtEl>
                                          <p:spTgt spid="5"/>
                                        </p:tgtEl>
                                      </p:cBhvr>
                                    </p:anim>
                                  </p:childTnLst>
                                </p:cTn>
                              </p:par>
                            </p:childTnLst>
                          </p:cTn>
                        </p:par>
                        <p:par>
                          <p:cTn id="12" fill="hold">
                            <p:stCondLst>
                              <p:cond delay="0"/>
                            </p:stCondLst>
                            <p:childTnLst>
                              <p:par>
                                <p:cTn id="13" presetID="24"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to="" calcmode="lin" valueType="num">
                                      <p:cBhvr>
                                        <p:cTn id="1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19455" y="374015"/>
            <a:ext cx="6402070" cy="1534795"/>
            <a:chOff x="1133" y="589"/>
            <a:chExt cx="10082" cy="2417"/>
          </a:xfrm>
        </p:grpSpPr>
        <p:sp>
          <p:nvSpPr>
            <p:cNvPr id="10" name="文本框 9"/>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11" name="文本框 10"/>
            <p:cNvSpPr txBox="1"/>
            <p:nvPr/>
          </p:nvSpPr>
          <p:spPr>
            <a:xfrm>
              <a:off x="2703" y="1893"/>
              <a:ext cx="5667" cy="1113"/>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一、语言交流要有针对性，视旅客情况区别对待</a:t>
              </a:r>
            </a:p>
          </p:txBody>
        </p:sp>
        <p:pic>
          <p:nvPicPr>
            <p:cNvPr id="5" name="图片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grpSp>
        <p:nvGrpSpPr>
          <p:cNvPr id="2" name="组合 1"/>
          <p:cNvGrpSpPr/>
          <p:nvPr/>
        </p:nvGrpSpPr>
        <p:grpSpPr>
          <a:xfrm>
            <a:off x="917575" y="1428115"/>
            <a:ext cx="10900410" cy="5191760"/>
            <a:chOff x="1445" y="2249"/>
            <a:chExt cx="17166" cy="8176"/>
          </a:xfrm>
        </p:grpSpPr>
        <p:sp>
          <p:nvSpPr>
            <p:cNvPr id="3" name="文本框 2"/>
            <p:cNvSpPr txBox="1"/>
            <p:nvPr/>
          </p:nvSpPr>
          <p:spPr>
            <a:xfrm>
              <a:off x="1719" y="4686"/>
              <a:ext cx="8790" cy="4070"/>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民航旅客来自五湖四海，从外表看，有性别、年龄、民族、国籍、健康或生病、残疾等不同；</a:t>
              </a:r>
            </a:p>
            <a:p>
              <a:pPr marL="285750" indent="-285750" fontAlgn="auto">
                <a:lnSpc>
                  <a:spcPct val="150000"/>
                </a:lnSpc>
                <a:buFont typeface="Arial" panose="020B0604020202020204" pitchFamily="34" charset="0"/>
                <a:buChar char="•"/>
              </a:pPr>
              <a:r>
                <a:rPr lang="zh-CN" altLang="en-US">
                  <a:solidFill>
                    <a:schemeClr val="tx1"/>
                  </a:solidFill>
                </a:rPr>
                <a:t>从身份看，有贵宾、官员、企业家、文艺人士、军人、宗教人士等不同；</a:t>
              </a:r>
            </a:p>
            <a:p>
              <a:pPr marL="285750" indent="-285750" fontAlgn="auto">
                <a:lnSpc>
                  <a:spcPct val="150000"/>
                </a:lnSpc>
                <a:buFont typeface="Arial" panose="020B0604020202020204" pitchFamily="34" charset="0"/>
                <a:buChar char="•"/>
              </a:pPr>
              <a:r>
                <a:rPr lang="zh-CN" altLang="en-US">
                  <a:solidFill>
                    <a:schemeClr val="tx1"/>
                  </a:solidFill>
                </a:rPr>
                <a:t>从目的看，有公务、旅游、求学、探亲等不同，所以绝不可以使用千篇一律的语言。</a:t>
              </a:r>
            </a:p>
          </p:txBody>
        </p:sp>
        <p:sp>
          <p:nvSpPr>
            <p:cNvPr id="4" name="矩形: 圆角 3"/>
            <p:cNvSpPr/>
            <p:nvPr/>
          </p:nvSpPr>
          <p:spPr>
            <a:xfrm>
              <a:off x="1445" y="4077"/>
              <a:ext cx="9337" cy="5287"/>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email">
              <a:extLst>
                <a:ext uri="{28A0092B-C50C-407E-A947-70E740481C1C}">
                  <a14:useLocalDpi xmlns:a14="http://schemas.microsoft.com/office/drawing/2010/main" val="0"/>
                </a:ext>
              </a:extLst>
            </a:blip>
            <a:srcRect l="39523" t="22571" r="24106" b="28666"/>
            <a:stretch>
              <a:fillRect/>
            </a:stretch>
          </p:blipFill>
          <p:spPr>
            <a:xfrm>
              <a:off x="11086" y="2249"/>
              <a:ext cx="7525" cy="81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to="" calcmode="lin" valueType="num">
                                      <p:cBhvr>
                                        <p:cTn id="11"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19455" y="374015"/>
            <a:ext cx="6402070" cy="1534795"/>
            <a:chOff x="1133" y="589"/>
            <a:chExt cx="10082" cy="2417"/>
          </a:xfrm>
        </p:grpSpPr>
        <p:sp>
          <p:nvSpPr>
            <p:cNvPr id="10" name="文本框 9"/>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11" name="文本框 10"/>
            <p:cNvSpPr txBox="1"/>
            <p:nvPr/>
          </p:nvSpPr>
          <p:spPr>
            <a:xfrm>
              <a:off x="2703" y="1893"/>
              <a:ext cx="5667" cy="1113"/>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一、语言交流要有针对性，视旅客情况区别对待</a:t>
              </a:r>
            </a:p>
          </p:txBody>
        </p:sp>
        <p:pic>
          <p:nvPicPr>
            <p:cNvPr id="5" name="图片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grpSp>
        <p:nvGrpSpPr>
          <p:cNvPr id="2" name="组合 1"/>
          <p:cNvGrpSpPr/>
          <p:nvPr/>
        </p:nvGrpSpPr>
        <p:grpSpPr>
          <a:xfrm>
            <a:off x="917575" y="1428115"/>
            <a:ext cx="10900410" cy="5191760"/>
            <a:chOff x="1445" y="2249"/>
            <a:chExt cx="17166" cy="8176"/>
          </a:xfrm>
        </p:grpSpPr>
        <p:sp>
          <p:nvSpPr>
            <p:cNvPr id="3" name="文本框 2"/>
            <p:cNvSpPr txBox="1"/>
            <p:nvPr/>
          </p:nvSpPr>
          <p:spPr>
            <a:xfrm>
              <a:off x="1965" y="5340"/>
              <a:ext cx="8110" cy="2761"/>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民航服务人员要善于察言观色，有很强的倾听能力，能迅速判断旅客的情况、心理和服务需要，尽量站在旅客的立场说话办事，力求听懂旅客的话外之音或欲言又止之处。</a:t>
              </a:r>
            </a:p>
          </p:txBody>
        </p:sp>
        <p:sp>
          <p:nvSpPr>
            <p:cNvPr id="4" name="矩形: 圆角 3"/>
            <p:cNvSpPr/>
            <p:nvPr/>
          </p:nvSpPr>
          <p:spPr>
            <a:xfrm>
              <a:off x="1445" y="4077"/>
              <a:ext cx="9337" cy="5287"/>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email">
              <a:extLst>
                <a:ext uri="{28A0092B-C50C-407E-A947-70E740481C1C}">
                  <a14:useLocalDpi xmlns:a14="http://schemas.microsoft.com/office/drawing/2010/main" val="0"/>
                </a:ext>
              </a:extLst>
            </a:blip>
            <a:srcRect l="39523" t="22571" r="24106" b="28666"/>
            <a:stretch>
              <a:fillRect/>
            </a:stretch>
          </p:blipFill>
          <p:spPr>
            <a:xfrm>
              <a:off x="11086" y="2249"/>
              <a:ext cx="7525" cy="81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to="" calcmode="lin" valueType="num">
                                      <p:cBhvr>
                                        <p:cTn id="11"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31775" y="1820545"/>
            <a:ext cx="11751310" cy="5326380"/>
            <a:chOff x="-365" y="2867"/>
            <a:chExt cx="18506" cy="8388"/>
          </a:xfrm>
        </p:grpSpPr>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0" b="71763" l="242" r="83213">
                          <a14:foregroundMark x1="53382" y1="18165" x2="61232" y2="21763"/>
                          <a14:foregroundMark x1="22826" y1="19245" x2="26208" y2="21403"/>
                          <a14:foregroundMark x1="64010" y1="4137" x2="67754" y2="6655"/>
                          <a14:foregroundMark x1="64251" y1="3417" x2="63285" y2="10072"/>
                          <a14:foregroundMark x1="67150" y1="8993" x2="67874" y2="10072"/>
                          <a14:foregroundMark x1="73913" y1="10252" x2="75121" y2="15288"/>
                          <a14:foregroundMark x1="74396" y1="11691" x2="74396" y2="12950"/>
                          <a14:foregroundMark x1="74155" y1="13849" x2="76449" y2="19245"/>
                          <a14:foregroundMark x1="73188" y1="13849" x2="72826" y2="18885"/>
                          <a14:foregroundMark x1="72101" y1="15288" x2="74034" y2="13129"/>
                          <a14:foregroundMark x1="73913" y1="14748" x2="75242" y2="14748"/>
                          <a14:foregroundMark x1="75362" y1="14568" x2="75362" y2="14568"/>
                          <a14:foregroundMark x1="74879" y1="10971" x2="75725" y2="14209"/>
                          <a14:foregroundMark x1="33696" y1="31655" x2="36715" y2="29137"/>
                          <a14:foregroundMark x1="63647" y1="28597" x2="68357" y2="31655"/>
                          <a14:foregroundMark x1="37440" y1="11871" x2="39614" y2="21942"/>
                          <a14:foregroundMark x1="36473" y1="11871" x2="37319" y2="16727"/>
                          <a14:foregroundMark x1="37077" y1="11331" x2="37077" y2="13129"/>
                          <a14:foregroundMark x1="36957" y1="15108" x2="39855" y2="22662"/>
                          <a14:foregroundMark x1="38406" y1="11151" x2="41425" y2="20863"/>
                          <a14:foregroundMark x1="49638" y1="15827" x2="47585" y2="23022"/>
                          <a14:foregroundMark x1="50242" y1="11511" x2="48913" y2="18165"/>
                          <a14:foregroundMark x1="49758" y1="11151" x2="49879" y2="14209"/>
                          <a14:foregroundMark x1="38889" y1="12950" x2="40459" y2="17266"/>
                          <a14:backgroundMark x1="11836" y1="30755" x2="6884" y2="47842"/>
                          <a14:backgroundMark x1="20411" y1="30036" x2="20894" y2="29137"/>
                          <a14:backgroundMark x1="28382" y1="28417" x2="29710" y2="27338"/>
                          <a14:backgroundMark x1="35024" y1="24820" x2="35386" y2="25360"/>
                          <a14:backgroundMark x1="34662" y1="28417" x2="34662" y2="28417"/>
                          <a14:backgroundMark x1="39734" y1="24101" x2="41063" y2="27158"/>
                          <a14:backgroundMark x1="49034" y1="27338" x2="49638" y2="24460"/>
                          <a14:backgroundMark x1="60749" y1="26799" x2="62440" y2="25180"/>
                          <a14:backgroundMark x1="27295" y1="25180" x2="27295" y2="25000"/>
                          <a14:backgroundMark x1="67633" y1="25360" x2="71618" y2="30755"/>
                        </a14:backgroundRemoval>
                      </a14:imgEffect>
                    </a14:imgLayer>
                  </a14:imgProps>
                </a:ext>
                <a:ext uri="{28A0092B-C50C-407E-A947-70E740481C1C}">
                  <a14:useLocalDpi xmlns:a14="http://schemas.microsoft.com/office/drawing/2010/main" val="0"/>
                </a:ext>
              </a:extLst>
            </a:blip>
            <a:srcRect l="884" r="17938" b="31972"/>
            <a:stretch>
              <a:fillRect/>
            </a:stretch>
          </p:blipFill>
          <p:spPr>
            <a:xfrm>
              <a:off x="-365" y="5340"/>
              <a:ext cx="9336" cy="5915"/>
            </a:xfrm>
            <a:prstGeom prst="rect">
              <a:avLst/>
            </a:prstGeom>
          </p:spPr>
        </p:pic>
        <p:sp>
          <p:nvSpPr>
            <p:cNvPr id="2" name="矩形: 圆角 3"/>
            <p:cNvSpPr/>
            <p:nvPr/>
          </p:nvSpPr>
          <p:spPr>
            <a:xfrm>
              <a:off x="9384" y="2867"/>
              <a:ext cx="8757" cy="6760"/>
            </a:xfrm>
            <a:prstGeom prst="roundRect">
              <a:avLst/>
            </a:prstGeom>
            <a:noFill/>
            <a:ln>
              <a:solidFill>
                <a:srgbClr val="DF85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606" y="3472"/>
              <a:ext cx="8313" cy="5378"/>
            </a:xfrm>
            <a:prstGeom prst="rect">
              <a:avLst/>
            </a:prstGeom>
            <a:noFill/>
          </p:spPr>
          <p:txBody>
            <a:bodyPr wrap="square" rtlCol="0">
              <a:spAutoFit/>
            </a:bodyPr>
            <a:lstStyle/>
            <a:p>
              <a:pPr marL="285750" indent="-285750" fontAlgn="auto">
                <a:lnSpc>
                  <a:spcPct val="150000"/>
                </a:lnSpc>
                <a:buFont typeface="Arial" panose="020B0604020202020204" pitchFamily="34" charset="0"/>
                <a:buChar char="•"/>
              </a:pPr>
              <a:r>
                <a:rPr lang="zh-CN" altLang="en-US">
                  <a:solidFill>
                    <a:schemeClr val="tx1"/>
                  </a:solidFill>
                </a:rPr>
                <a:t>在民航服务工作中，回答旅客提出的问题或向旅客进行说服工作，像解释民航规章制度、纠正旅客不文明行为等，都需要沟通。回答旅客的提问要用婉转的解释和有涵养的语言，避免因直言快语引起失敬或失和。解释民航规章的出发点是为旅客服务，而不是用民航规章来约束旅客。</a:t>
              </a:r>
            </a:p>
            <a:p>
              <a:pPr marL="285750" indent="-285750" fontAlgn="auto">
                <a:lnSpc>
                  <a:spcPct val="150000"/>
                </a:lnSpc>
                <a:buFont typeface="Arial" panose="020B0604020202020204" pitchFamily="34" charset="0"/>
                <a:buChar char="•"/>
              </a:pPr>
              <a:r>
                <a:rPr lang="zh-CN" altLang="en-US">
                  <a:solidFill>
                    <a:schemeClr val="tx1"/>
                  </a:solidFill>
                </a:rPr>
                <a:t>因此反驳的话不要说得太直接，出言要智慧、礼貌周全，要使旅客礼中知理、心悦诚服。</a:t>
              </a:r>
            </a:p>
          </p:txBody>
        </p:sp>
      </p:grpSp>
      <p:grpSp>
        <p:nvGrpSpPr>
          <p:cNvPr id="4" name="组合 3"/>
          <p:cNvGrpSpPr/>
          <p:nvPr/>
        </p:nvGrpSpPr>
        <p:grpSpPr>
          <a:xfrm>
            <a:off x="719455" y="374015"/>
            <a:ext cx="6402070" cy="1226820"/>
            <a:chOff x="1133" y="589"/>
            <a:chExt cx="10082" cy="1932"/>
          </a:xfrm>
        </p:grpSpPr>
        <p:sp>
          <p:nvSpPr>
            <p:cNvPr id="10" name="文本框 9"/>
            <p:cNvSpPr txBox="1"/>
            <p:nvPr/>
          </p:nvSpPr>
          <p:spPr>
            <a:xfrm>
              <a:off x="2456" y="701"/>
              <a:ext cx="8759" cy="822"/>
            </a:xfrm>
            <a:prstGeom prst="rect">
              <a:avLst/>
            </a:prstGeom>
            <a:noFill/>
          </p:spPr>
          <p:txBody>
            <a:bodyPr wrap="square" rtlCol="0">
              <a:spAutoFit/>
            </a:bodyPr>
            <a:lstStyle/>
            <a:p>
              <a:r>
                <a:rPr lang="en-US" altLang="zh-CN"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rPr>
                <a:t>6.2  </a:t>
              </a:r>
              <a:r>
                <a:rPr lang="zh-CN" altLang="en-US" sz="2800" b="1">
                  <a:solidFill>
                    <a:schemeClr val="accent2">
                      <a:lumMod val="75000"/>
                    </a:schemeClr>
                  </a:solidFill>
                  <a:latin typeface="华光黑体_CNKI" panose="02000500000000000000" charset="-122"/>
                  <a:ea typeface="华光黑体_CNKI" panose="02000500000000000000" charset="-122"/>
                  <a:cs typeface="华光黑体_CNKI" panose="02000500000000000000" charset="-122"/>
                  <a:sym typeface="+mn-ea"/>
                </a:rPr>
                <a:t>处理突发事件用语训练</a:t>
              </a:r>
            </a:p>
          </p:txBody>
        </p:sp>
        <p:sp>
          <p:nvSpPr>
            <p:cNvPr id="11" name="文本框 10"/>
            <p:cNvSpPr txBox="1"/>
            <p:nvPr/>
          </p:nvSpPr>
          <p:spPr>
            <a:xfrm>
              <a:off x="2703" y="1893"/>
              <a:ext cx="6549" cy="628"/>
            </a:xfrm>
            <a:prstGeom prst="rect">
              <a:avLst/>
            </a:prstGeom>
            <a:noFill/>
          </p:spPr>
          <p:txBody>
            <a:bodyPr wrap="square" rtlCol="0">
              <a:spAutoFit/>
            </a:bodyPr>
            <a:lstStyle/>
            <a:p>
              <a:r>
                <a:rPr lang="zh-CN" altLang="en-US" sz="2000" b="1">
                  <a:solidFill>
                    <a:schemeClr val="accent2">
                      <a:lumMod val="75000"/>
                    </a:schemeClr>
                  </a:solidFill>
                  <a:latin typeface="华光黑体_CNKI" panose="02000500000000000000" charset="-122"/>
                  <a:ea typeface="华光黑体_CNKI" panose="02000500000000000000" charset="-122"/>
                </a:rPr>
                <a:t>二、用委婉的语气表达否定的意思</a:t>
              </a:r>
            </a:p>
          </p:txBody>
        </p:sp>
        <p:pic>
          <p:nvPicPr>
            <p:cNvPr id="5" name="图片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133" y="589"/>
              <a:ext cx="1028" cy="948"/>
            </a:xfrm>
            <a:prstGeom prst="rect">
              <a:avLst/>
            </a:prstGeom>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to="" calcmode="lin" valueType="num">
                                      <p:cBhvr>
                                        <p:cTn id="7" dur="1" fill="hold"/>
                                        <p:tgtEl>
                                          <p:spTgt spid="25"/>
                                        </p:tgtEl>
                                      </p:cBhvr>
                                    </p:anim>
                                  </p:childTnLst>
                                </p:cTn>
                              </p:par>
                            </p:childTnLst>
                          </p:cTn>
                        </p:par>
                        <p:par>
                          <p:cTn id="8" fill="hold">
                            <p:stCondLst>
                              <p:cond delay="0"/>
                            </p:stCondLst>
                            <p:childTnLst>
                              <p:par>
                                <p:cTn id="9" presetID="24"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3"/>
  <p:tag name="MH_TYPE" val="Other"/>
</p:tagLst>
</file>

<file path=ppt/tags/tag10.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8"/>
  <p:tag name="MH_TYPE" val="Other"/>
</p:tagLst>
</file>

<file path=ppt/tags/tag11.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3"/>
  <p:tag name="MH_TYPE" val="Other"/>
</p:tagLst>
</file>

<file path=ppt/tags/tag12.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4"/>
  <p:tag name="MH_TYPE" val="Text"/>
</p:tagLst>
</file>

<file path=ppt/tags/tag13.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4"/>
  <p:tag name="MH_TYPE" val="Other"/>
</p:tagLst>
</file>

<file path=ppt/tags/tag14.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4"/>
  <p:tag name="MH_TYPE" val="SubTitle"/>
</p:tagLst>
</file>

<file path=ppt/tags/tag15.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6"/>
  <p:tag name="MH_TYPE" val="Other"/>
</p:tagLst>
</file>

<file path=ppt/tags/tag16.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5"/>
  <p:tag name="MH_TYPE" val="Other"/>
</p:tagLst>
</file>

<file path=ppt/tags/tag17.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2"/>
  <p:tag name="MH_TYPE" val="Text"/>
</p:tagLst>
</file>

<file path=ppt/tags/tag18.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6"/>
  <p:tag name="MH_TYPE" val="Other"/>
</p:tagLst>
</file>

<file path=ppt/tags/tag19.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2"/>
  <p:tag name="MH_TYPE" val="SubTitle"/>
</p:tagLst>
</file>

<file path=ppt/tags/tag2.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4"/>
  <p:tag name="MH_TYPE" val="Text"/>
</p:tagLst>
</file>

<file path=ppt/tags/tag20.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8"/>
  <p:tag name="MH_TYPE" val="Other"/>
</p:tagLst>
</file>

<file path=ppt/tags/tag21.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
  <p:tag name="MH_TYPE" val="Other"/>
</p:tagLst>
</file>

<file path=ppt/tags/tag22.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
  <p:tag name="MH_TYPE" val="Text"/>
</p:tagLst>
</file>

<file path=ppt/tags/tag23.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2"/>
  <p:tag name="MH_TYPE" val="Other"/>
</p:tagLst>
</file>

<file path=ppt/tags/tag24.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
  <p:tag name="MH_TYPE" val="SubTitle"/>
</p:tagLst>
</file>

<file path=ppt/tags/tag25.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4"/>
  <p:tag name="MH_TYPE" val="Other"/>
</p:tagLst>
</file>

<file path=ppt/tags/tag26.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9"/>
  <p:tag name="MH_TYPE" val="Other"/>
</p:tagLst>
</file>

<file path=ppt/tags/tag27.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3"/>
  <p:tag name="MH_TYPE" val="Text"/>
</p:tagLst>
</file>

<file path=ppt/tags/tag28.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0"/>
  <p:tag name="MH_TYPE" val="Other"/>
</p:tagLst>
</file>

<file path=ppt/tags/tag29.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3"/>
  <p:tag name="MH_TYPE" val="SubTitle"/>
</p:tagLst>
</file>

<file path=ppt/tags/tag3.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4"/>
  <p:tag name="MH_TYPE" val="Other"/>
</p:tagLst>
</file>

<file path=ppt/tags/tag30.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2"/>
  <p:tag name="MH_TYPE" val="Other"/>
</p:tagLst>
</file>

<file path=ppt/tags/tag31.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
  <p:tag name="MH_TYPE" val="Other"/>
</p:tagLst>
</file>

<file path=ppt/tags/tag32.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
  <p:tag name="MH_TYPE" val="Text"/>
</p:tagLst>
</file>

<file path=ppt/tags/tag33.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2"/>
  <p:tag name="MH_TYPE" val="Other"/>
</p:tagLst>
</file>

<file path=ppt/tags/tag34.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
  <p:tag name="MH_TYPE" val="SubTitle"/>
</p:tagLst>
</file>

<file path=ppt/tags/tag35.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4"/>
  <p:tag name="MH_TYPE" val="Other"/>
</p:tagLst>
</file>

<file path=ppt/tags/tag36.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37.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6"/>
</p:tagLst>
</file>

<file path=ppt/tags/tag38.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9"/>
</p:tagLst>
</file>

<file path=ppt/tags/tag39.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4"/>
  <p:tag name="MH_TYPE" val="SubTitle"/>
</p:tagLst>
</file>

<file path=ppt/tags/tag40.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7"/>
</p:tagLst>
</file>

<file path=ppt/tags/tag41.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8"/>
</p:tagLst>
</file>

<file path=ppt/tags/tag44.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5"/>
</p:tagLst>
</file>

<file path=ppt/tags/tag46.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10"/>
</p:tagLst>
</file>

<file path=ppt/tags/tag47.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48.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6"/>
</p:tagLst>
</file>

<file path=ppt/tags/tag49.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9"/>
</p:tagLst>
</file>

<file path=ppt/tags/tag5.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16"/>
  <p:tag name="MH_TYPE" val="Other"/>
</p:tagLst>
</file>

<file path=ppt/tags/tag50.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7"/>
</p:tagLst>
</file>

<file path=ppt/tags/tag52.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2"/>
</p:tagLst>
</file>

<file path=ppt/tags/tag53.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8"/>
</p:tagLst>
</file>

<file path=ppt/tags/tag55.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5"/>
</p:tagLst>
</file>

<file path=ppt/tags/tag57.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10"/>
</p:tagLst>
</file>

<file path=ppt/tags/tag58.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59.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6.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5"/>
  <p:tag name="MH_TYPE" val="Other"/>
</p:tagLst>
</file>

<file path=ppt/tags/tag60.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61.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62.xml><?xml version="1.0" encoding="utf-8"?>
<p:tagLst xmlns:a="http://schemas.openxmlformats.org/drawingml/2006/main" xmlns:r="http://schemas.openxmlformats.org/officeDocument/2006/relationships" xmlns:p="http://schemas.openxmlformats.org/presentationml/2006/main">
  <p:tag name="PA" val="v3.1.0"/>
</p:tagLst>
</file>

<file path=ppt/tags/tag63.xml><?xml version="1.0" encoding="utf-8"?>
<p:tagLst xmlns:a="http://schemas.openxmlformats.org/drawingml/2006/main" xmlns:r="http://schemas.openxmlformats.org/officeDocument/2006/relationships" xmlns:p="http://schemas.openxmlformats.org/presentationml/2006/main">
  <p:tag name="PA" val="v3.1.0"/>
</p:tagLst>
</file>

<file path=ppt/tags/tag64.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9"/>
</p:tagLst>
</file>

<file path=ppt/tags/tag66.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7"/>
</p:tagLst>
</file>

<file path=ppt/tags/tag68.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2"/>
</p:tagLst>
</file>

<file path=ppt/tags/tag69.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2"/>
  <p:tag name="MH_TYPE" val="Text"/>
</p:tagLst>
</file>

<file path=ppt/tags/tag70.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8"/>
</p:tagLst>
</file>

<file path=ppt/tags/tag71.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4"/>
</p:tagLst>
</file>

<file path=ppt/tags/tag72.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5"/>
</p:tagLst>
</file>

<file path=ppt/tags/tag73.xml><?xml version="1.0" encoding="utf-8"?>
<p:tagLst xmlns:a="http://schemas.openxmlformats.org/drawingml/2006/main" xmlns:r="http://schemas.openxmlformats.org/officeDocument/2006/relationships" xmlns:p="http://schemas.openxmlformats.org/presentationml/2006/main">
  <p:tag name="MH" val="20170411125732"/>
  <p:tag name="MH_LIBRARY" val="GRAPHIC"/>
  <p:tag name="MH_TYPE" val="Other"/>
  <p:tag name="MH_ORDER" val="10"/>
</p:tagLst>
</file>

<file path=ppt/tags/tag74.xml><?xml version="1.0" encoding="utf-8"?>
<p:tagLst xmlns:a="http://schemas.openxmlformats.org/drawingml/2006/main" xmlns:r="http://schemas.openxmlformats.org/officeDocument/2006/relationships" xmlns:p="http://schemas.openxmlformats.org/presentationml/2006/main">
  <p:tag name="MH" val="20170620191418"/>
  <p:tag name="MH_LIBRARY" val="GRAPHIC"/>
  <p:tag name="MH_ORDER" val="Rectangle 2"/>
</p:tagLst>
</file>

<file path=ppt/tags/tag8.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6"/>
  <p:tag name="MH_TYPE" val="Other"/>
</p:tagLst>
</file>

<file path=ppt/tags/tag9.xml><?xml version="1.0" encoding="utf-8"?>
<p:tagLst xmlns:a="http://schemas.openxmlformats.org/drawingml/2006/main" xmlns:r="http://schemas.openxmlformats.org/officeDocument/2006/relationships" xmlns:p="http://schemas.openxmlformats.org/presentationml/2006/main">
  <p:tag name="MH" val="20170620191002"/>
  <p:tag name="MH_LIBRARY" val="GRAPHIC"/>
  <p:tag name="MH_ORDER" val="2"/>
  <p:tag name="MH_TYPE" val="SubTitl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8069</Words>
  <Application>Microsoft Office PowerPoint</Application>
  <PresentationFormat>宽屏</PresentationFormat>
  <Paragraphs>770</Paragraphs>
  <Slides>119</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119</vt:i4>
      </vt:variant>
    </vt:vector>
  </HeadingPairs>
  <TitlesOfParts>
    <vt:vector size="130" baseType="lpstr">
      <vt:lpstr>等线</vt:lpstr>
      <vt:lpstr>等线 Light</vt:lpstr>
      <vt:lpstr>黑体</vt:lpstr>
      <vt:lpstr>华光黑体_CNKI</vt:lpstr>
      <vt:lpstr>华文新魏</vt:lpstr>
      <vt:lpstr>微软雅黑</vt:lpstr>
      <vt:lpstr>Arial</vt:lpstr>
      <vt:lpstr>Calibri</vt:lpstr>
      <vt:lpstr>Wingdings</vt:lpstr>
      <vt:lpstr>Office 主题​​</vt:lpstr>
      <vt:lpstr>1_Office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传有 徐</cp:lastModifiedBy>
  <cp:revision>32</cp:revision>
  <dcterms:created xsi:type="dcterms:W3CDTF">2019-04-07T08:34:00Z</dcterms:created>
  <dcterms:modified xsi:type="dcterms:W3CDTF">2022-03-09T05:19:58Z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