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handoutMasterIdLst>
    <p:handoutMasterId r:id="rId59"/>
  </p:handoutMasterIdLst>
  <p:sldIdLst>
    <p:sldId id="447" r:id="rId3"/>
    <p:sldId id="512" r:id="rId4"/>
    <p:sldId id="451" r:id="rId5"/>
    <p:sldId id="606" r:id="rId6"/>
    <p:sldId id="607" r:id="rId7"/>
    <p:sldId id="610" r:id="rId8"/>
    <p:sldId id="611" r:id="rId9"/>
    <p:sldId id="612" r:id="rId10"/>
    <p:sldId id="613" r:id="rId11"/>
    <p:sldId id="614" r:id="rId12"/>
    <p:sldId id="615" r:id="rId13"/>
    <p:sldId id="616" r:id="rId14"/>
    <p:sldId id="617" r:id="rId15"/>
    <p:sldId id="618" r:id="rId16"/>
    <p:sldId id="619" r:id="rId17"/>
    <p:sldId id="620" r:id="rId18"/>
    <p:sldId id="621" r:id="rId19"/>
    <p:sldId id="622" r:id="rId20"/>
    <p:sldId id="623" r:id="rId21"/>
    <p:sldId id="624" r:id="rId22"/>
    <p:sldId id="625" r:id="rId23"/>
    <p:sldId id="626" r:id="rId24"/>
    <p:sldId id="627" r:id="rId25"/>
    <p:sldId id="628" r:id="rId26"/>
    <p:sldId id="629" r:id="rId27"/>
    <p:sldId id="630" r:id="rId28"/>
    <p:sldId id="631" r:id="rId29"/>
    <p:sldId id="632" r:id="rId30"/>
    <p:sldId id="633" r:id="rId31"/>
    <p:sldId id="634" r:id="rId32"/>
    <p:sldId id="635" r:id="rId33"/>
    <p:sldId id="637" r:id="rId34"/>
    <p:sldId id="638" r:id="rId35"/>
    <p:sldId id="640" r:id="rId36"/>
    <p:sldId id="641" r:id="rId37"/>
    <p:sldId id="642" r:id="rId38"/>
    <p:sldId id="643" r:id="rId39"/>
    <p:sldId id="644" r:id="rId40"/>
    <p:sldId id="645" r:id="rId41"/>
    <p:sldId id="646" r:id="rId42"/>
    <p:sldId id="647" r:id="rId43"/>
    <p:sldId id="648" r:id="rId44"/>
    <p:sldId id="649" r:id="rId45"/>
    <p:sldId id="650" r:id="rId46"/>
    <p:sldId id="651" r:id="rId47"/>
    <p:sldId id="652" r:id="rId48"/>
    <p:sldId id="653" r:id="rId49"/>
    <p:sldId id="654" r:id="rId50"/>
    <p:sldId id="655" r:id="rId51"/>
    <p:sldId id="656" r:id="rId52"/>
    <p:sldId id="657" r:id="rId53"/>
    <p:sldId id="658" r:id="rId54"/>
    <p:sldId id="659" r:id="rId55"/>
    <p:sldId id="660" r:id="rId56"/>
    <p:sldId id="661" r:id="rId57"/>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0" autoAdjust="0"/>
    <p:restoredTop sz="94660" autoAdjust="0"/>
  </p:normalViewPr>
  <p:slideViewPr>
    <p:cSldViewPr>
      <p:cViewPr varScale="1">
        <p:scale>
          <a:sx n="72" d="100"/>
          <a:sy n="72" d="100"/>
        </p:scale>
        <p:origin x="-1326" y="-102"/>
      </p:cViewPr>
      <p:guideLst>
        <p:guide orient="horz" pos="2137"/>
        <p:guide pos="28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4.xml"/><Relationship Id="rId59" Type="http://schemas.openxmlformats.org/officeDocument/2006/relationships/handoutMaster" Target="handoutMasters/handoutMaster1.xml"/><Relationship Id="rId58" Type="http://schemas.openxmlformats.org/officeDocument/2006/relationships/notesMaster" Target="notesMasters/notesMaster1.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9F507A11-36A8-43D7-AFB9-38989250E9BF}" type="datetimeFigureOut">
              <a:rPr lang="zh-CN" altLang="en-US"/>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C386BE08-2F5B-4E58-B2D8-6B0400770D36}" type="slidenum">
              <a:rPr lang="zh-CN" altLang="en-US"/>
            </a:fld>
            <a:endParaRPr lang="zh-CN"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EAE1D60F-0D87-43C2-AA4D-500F7C4E95D5}" type="datetimeFigureOut">
              <a:rPr lang="en-US" altLang="zh-CN"/>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ln>
        </p:spPr>
        <p:txBody>
          <a:bodyPr vert="horz" wrap="none" lIns="91431" tIns="45715" rIns="91431" bIns="45715" numCol="1" anchor="t" anchorCtr="0" compatLnSpc="1"/>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8D2DB4EB-8151-4781-871F-29EB55976A4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fld>
            <a:endParaRPr lang="zh-CN"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fld>
            <a:endParaRPr lang="zh-CN"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fld>
            <a:endParaRPr lang="zh-CN"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fld>
            <a:endParaRPr lang="zh-CN"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fld>
            <a:endParaRPr lang="zh-CN"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fld>
            <a:endParaRPr lang="zh-CN"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fld>
            <a:endParaRPr lang="zh-CN"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fld>
            <a:endParaRPr lang="zh-CN"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fld>
            <a:endParaRPr lang="zh-CN"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fld>
            <a:endParaRPr lang="zh-CN"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fld>
            <a:endParaRPr lang="zh-CN"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fld>
            <a:endParaRPr lang="zh-CN"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2.png"/><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fld id="{262CC1DE-C097-4F04-BBA8-DE05C55D8A3E}" type="datetime1">
              <a:rPr lang="zh-CN" altLang="en-US"/>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fld>
            <a:endParaRPr lang="zh-CN" altLang="zh-CN"/>
          </a:p>
        </p:txBody>
      </p:sp>
      <p:pic>
        <p:nvPicPr>
          <p:cNvPr id="2" name="图片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6"/>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random/>
  </p:transition>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2051685" y="3213100"/>
            <a:ext cx="5608955" cy="2146935"/>
          </a:xfrm>
        </p:spPr>
        <p:txBody>
          <a:bodyPr/>
          <a:lstStyle/>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筹资概述</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权益性筹资</a:t>
            </a:r>
            <a:endParaRPr lang="zh-CN" altLang="en-US"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债务性筹资</a:t>
            </a:r>
            <a:endParaRPr lang="zh-CN" altLang="en-US"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衍生金融工具筹资</a:t>
            </a:r>
            <a:endParaRPr lang="zh-CN" altLang="en-US" sz="2800" dirty="0" smtClean="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600765" y="1049050"/>
            <a:ext cx="7772400" cy="1470025"/>
          </a:xfrm>
        </p:spPr>
        <p:txBody>
          <a:bodyPr/>
          <a:lstStyle/>
          <a:p>
            <a:pPr algn="ctr"/>
            <a:br>
              <a:rPr lang="en-US" altLang="zh-CN" dirty="0" smtClean="0"/>
            </a:br>
            <a:r>
              <a:rPr lang="zh-CN" altLang="en-US" dirty="0" smtClean="0">
                <a:solidFill>
                  <a:schemeClr val="accent5">
                    <a:lumMod val="50000"/>
                  </a:schemeClr>
                </a:solidFill>
              </a:rPr>
              <a:t>第四章 筹资管理（上）</a:t>
            </a:r>
            <a:endParaRPr lang="en-US" altLang="zh-CN" dirty="0" smtClean="0">
              <a:solidFill>
                <a:schemeClr val="accent5">
                  <a:lumMod val="50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四、筹资管理的原则</a:t>
            </a:r>
            <a:endParaRPr lang="zh-CN" altLang="zh-CN" sz="3200" b="1" dirty="0">
              <a:solidFill>
                <a:schemeClr val="tx2"/>
              </a:solidFill>
            </a:endParaRPr>
          </a:p>
          <a:p>
            <a:pPr marL="0" indent="0">
              <a:buNone/>
            </a:pPr>
            <a:r>
              <a:rPr sz="2800" dirty="0">
                <a:solidFill>
                  <a:schemeClr val="tx2"/>
                </a:solidFill>
              </a:rPr>
              <a:t>  (一) 合法筹措资金</a:t>
            </a:r>
            <a:endParaRPr sz="2800" dirty="0">
              <a:solidFill>
                <a:schemeClr val="tx2"/>
              </a:solidFill>
            </a:endParaRPr>
          </a:p>
          <a:p>
            <a:pPr marL="0" indent="0">
              <a:buNone/>
            </a:pPr>
            <a:r>
              <a:rPr sz="2800" dirty="0">
                <a:solidFill>
                  <a:schemeClr val="tx2"/>
                </a:solidFill>
              </a:rPr>
              <a:t>  (二) 合理确定资金</a:t>
            </a:r>
            <a:endParaRPr sz="2800" dirty="0">
              <a:solidFill>
                <a:schemeClr val="tx2"/>
              </a:solidFill>
            </a:endParaRPr>
          </a:p>
          <a:p>
            <a:pPr marL="0" indent="0">
              <a:buNone/>
            </a:pPr>
            <a:r>
              <a:rPr sz="2800" dirty="0">
                <a:solidFill>
                  <a:schemeClr val="tx2"/>
                </a:solidFill>
              </a:rPr>
              <a:t>  (三) 适时取得资金来源</a:t>
            </a:r>
            <a:endParaRPr sz="2800" dirty="0">
              <a:solidFill>
                <a:schemeClr val="tx2"/>
              </a:solidFill>
            </a:endParaRPr>
          </a:p>
          <a:p>
            <a:pPr marL="0" indent="0">
              <a:buNone/>
            </a:pPr>
            <a:r>
              <a:rPr sz="2800" dirty="0">
                <a:solidFill>
                  <a:schemeClr val="tx2"/>
                </a:solidFill>
              </a:rPr>
              <a:t>  (四) 选择最佳投资方向</a:t>
            </a:r>
            <a:endParaRPr sz="2800" dirty="0">
              <a:solidFill>
                <a:schemeClr val="tx2"/>
              </a:solidFill>
            </a:endParaRPr>
          </a:p>
          <a:p>
            <a:pPr marL="0" indent="0">
              <a:buNone/>
            </a:pPr>
            <a:r>
              <a:rPr sz="2800" dirty="0">
                <a:solidFill>
                  <a:schemeClr val="tx2"/>
                </a:solidFill>
              </a:rPr>
              <a:t>  (五) 认真选择筹资渠道</a:t>
            </a:r>
            <a:endParaRPr sz="2800" dirty="0">
              <a:solidFill>
                <a:schemeClr val="tx2"/>
              </a:solidFill>
            </a:endParaRPr>
          </a:p>
          <a:p>
            <a:pPr marL="0" indent="0">
              <a:buNone/>
            </a:pPr>
            <a:r>
              <a:rPr sz="2800" dirty="0">
                <a:solidFill>
                  <a:schemeClr val="tx2"/>
                </a:solidFill>
              </a:rPr>
              <a:t>  (六) 优化资本结构</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五、企业资金预测</a:t>
            </a:r>
            <a:endParaRPr lang="zh-CN" altLang="zh-CN" sz="3200" b="1" dirty="0">
              <a:solidFill>
                <a:schemeClr val="tx2"/>
              </a:solidFill>
            </a:endParaRPr>
          </a:p>
          <a:p>
            <a:pPr marL="0" indent="0">
              <a:buNone/>
            </a:pPr>
            <a:r>
              <a:rPr sz="2800" dirty="0">
                <a:solidFill>
                  <a:schemeClr val="tx2"/>
                </a:solidFill>
              </a:rPr>
              <a:t> (一) 定性预测法</a:t>
            </a:r>
            <a:endParaRPr sz="2800" dirty="0">
              <a:solidFill>
                <a:schemeClr val="tx2"/>
              </a:solidFill>
            </a:endParaRPr>
          </a:p>
          <a:p>
            <a:pPr marL="0" indent="0">
              <a:buNone/>
            </a:pPr>
            <a:r>
              <a:rPr sz="2800" dirty="0">
                <a:solidFill>
                  <a:schemeClr val="tx2"/>
                </a:solidFill>
              </a:rPr>
              <a:t> 1. 德尔菲法</a:t>
            </a:r>
            <a:endParaRPr sz="2800" dirty="0">
              <a:solidFill>
                <a:schemeClr val="tx2"/>
              </a:solidFill>
            </a:endParaRPr>
          </a:p>
          <a:p>
            <a:pPr marL="0" indent="0">
              <a:buNone/>
            </a:pPr>
            <a:r>
              <a:rPr sz="2800" dirty="0">
                <a:solidFill>
                  <a:schemeClr val="tx2"/>
                </a:solidFill>
              </a:rPr>
              <a:t> 2. 市场调查法</a:t>
            </a:r>
            <a:endParaRPr sz="2800" dirty="0">
              <a:solidFill>
                <a:schemeClr val="tx2"/>
              </a:solidFill>
            </a:endParaRPr>
          </a:p>
          <a:p>
            <a:pPr marL="0" indent="0">
              <a:buNone/>
            </a:pPr>
            <a:r>
              <a:rPr sz="2800" dirty="0">
                <a:solidFill>
                  <a:schemeClr val="tx2"/>
                </a:solidFill>
              </a:rPr>
              <a:t> 3. 相互影响预测方法</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五、企业资金预测</a:t>
            </a:r>
            <a:endParaRPr lang="zh-CN" altLang="zh-CN" sz="3200" b="1" dirty="0">
              <a:solidFill>
                <a:schemeClr val="tx2"/>
              </a:solidFill>
            </a:endParaRPr>
          </a:p>
          <a:p>
            <a:pPr marL="0" indent="0">
              <a:buNone/>
            </a:pPr>
            <a:r>
              <a:rPr sz="2800" dirty="0">
                <a:solidFill>
                  <a:schemeClr val="tx2"/>
                </a:solidFill>
              </a:rPr>
              <a:t> (二) 定量预测法</a:t>
            </a:r>
            <a:endParaRPr sz="2800" dirty="0">
              <a:solidFill>
                <a:schemeClr val="tx2"/>
              </a:solidFill>
            </a:endParaRPr>
          </a:p>
          <a:p>
            <a:pPr marL="0" indent="0">
              <a:buNone/>
            </a:pPr>
            <a:r>
              <a:rPr sz="2800" dirty="0">
                <a:solidFill>
                  <a:schemeClr val="tx2"/>
                </a:solidFill>
              </a:rPr>
              <a:t> 1. 因素分析法</a:t>
            </a:r>
            <a:endParaRPr sz="2800" dirty="0">
              <a:solidFill>
                <a:schemeClr val="tx2"/>
              </a:solidFill>
            </a:endParaRPr>
          </a:p>
          <a:p>
            <a:pPr marL="0" indent="0">
              <a:buNone/>
            </a:pPr>
            <a:r>
              <a:rPr sz="2800" dirty="0">
                <a:solidFill>
                  <a:schemeClr val="tx2"/>
                </a:solidFill>
              </a:rPr>
              <a:t> 2. 销售百分比法</a:t>
            </a:r>
            <a:endParaRPr sz="2800" dirty="0">
              <a:solidFill>
                <a:schemeClr val="tx2"/>
              </a:solidFill>
            </a:endParaRPr>
          </a:p>
          <a:p>
            <a:pPr marL="0" indent="0">
              <a:buNone/>
            </a:pPr>
            <a:r>
              <a:rPr sz="2800" dirty="0">
                <a:solidFill>
                  <a:schemeClr val="tx2"/>
                </a:solidFill>
              </a:rPr>
              <a:t> 3. 资金习性预测法</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一、吸收直接投资</a:t>
            </a:r>
            <a:endParaRPr sz="2800" dirty="0">
              <a:solidFill>
                <a:schemeClr val="tx2"/>
              </a:solidFill>
            </a:endParaRPr>
          </a:p>
          <a:p>
            <a:pPr marL="0" indent="0">
              <a:buNone/>
            </a:pPr>
            <a:r>
              <a:rPr sz="2800" dirty="0">
                <a:solidFill>
                  <a:schemeClr val="tx2"/>
                </a:solidFill>
              </a:rPr>
              <a:t>(一) 吸收直接投资中的出资方式</a:t>
            </a:r>
            <a:endParaRPr sz="2800" dirty="0">
              <a:solidFill>
                <a:schemeClr val="tx2"/>
              </a:solidFill>
            </a:endParaRPr>
          </a:p>
          <a:p>
            <a:pPr marL="0" indent="0">
              <a:buNone/>
            </a:pPr>
            <a:r>
              <a:rPr sz="2800" dirty="0">
                <a:solidFill>
                  <a:schemeClr val="tx2"/>
                </a:solidFill>
              </a:rPr>
              <a:t>1. 以现金方式出资</a:t>
            </a:r>
            <a:endParaRPr sz="2800" dirty="0">
              <a:solidFill>
                <a:schemeClr val="tx2"/>
              </a:solidFill>
            </a:endParaRPr>
          </a:p>
          <a:p>
            <a:pPr marL="0" indent="0">
              <a:buNone/>
            </a:pPr>
            <a:r>
              <a:rPr sz="2800" dirty="0">
                <a:solidFill>
                  <a:schemeClr val="tx2"/>
                </a:solidFill>
              </a:rPr>
              <a:t>2. 以实物方式出资</a:t>
            </a:r>
            <a:endParaRPr sz="2800" dirty="0">
              <a:solidFill>
                <a:schemeClr val="tx2"/>
              </a:solidFill>
            </a:endParaRPr>
          </a:p>
          <a:p>
            <a:pPr marL="0" indent="0">
              <a:buNone/>
            </a:pPr>
            <a:r>
              <a:rPr sz="2800" dirty="0">
                <a:solidFill>
                  <a:schemeClr val="tx2"/>
                </a:solidFill>
              </a:rPr>
              <a:t>3. 以无形资产出资</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一、吸收直接投资</a:t>
            </a:r>
            <a:endParaRPr sz="2800" dirty="0">
              <a:solidFill>
                <a:schemeClr val="tx2"/>
              </a:solidFill>
            </a:endParaRPr>
          </a:p>
          <a:p>
            <a:pPr marL="0" indent="0">
              <a:buNone/>
            </a:pPr>
            <a:r>
              <a:rPr sz="2800" dirty="0">
                <a:solidFill>
                  <a:schemeClr val="tx2"/>
                </a:solidFill>
              </a:rPr>
              <a:t>(二) 吸收直接投资的流程</a:t>
            </a:r>
            <a:endParaRPr sz="2800" dirty="0">
              <a:solidFill>
                <a:schemeClr val="tx2"/>
              </a:solidFill>
            </a:endParaRPr>
          </a:p>
          <a:p>
            <a:pPr marL="0" indent="0">
              <a:buNone/>
            </a:pPr>
            <a:r>
              <a:rPr sz="2800" dirty="0">
                <a:solidFill>
                  <a:schemeClr val="tx2"/>
                </a:solidFill>
              </a:rPr>
              <a:t>1. 确定吸收直接投资的数量</a:t>
            </a:r>
            <a:endParaRPr sz="2800" dirty="0">
              <a:solidFill>
                <a:schemeClr val="tx2"/>
              </a:solidFill>
            </a:endParaRPr>
          </a:p>
          <a:p>
            <a:pPr marL="0" indent="0">
              <a:buNone/>
            </a:pPr>
            <a:r>
              <a:rPr sz="2800" dirty="0">
                <a:solidFill>
                  <a:schemeClr val="tx2"/>
                </a:solidFill>
              </a:rPr>
              <a:t>2. 寻找投资单位</a:t>
            </a:r>
            <a:endParaRPr sz="2800" dirty="0">
              <a:solidFill>
                <a:schemeClr val="tx2"/>
              </a:solidFill>
            </a:endParaRPr>
          </a:p>
          <a:p>
            <a:pPr marL="0" indent="0">
              <a:buNone/>
            </a:pPr>
            <a:r>
              <a:rPr sz="2800" dirty="0">
                <a:solidFill>
                  <a:schemeClr val="tx2"/>
                </a:solidFill>
              </a:rPr>
              <a:t>3. 协商和签署投资协议</a:t>
            </a:r>
            <a:endParaRPr sz="2800" dirty="0">
              <a:solidFill>
                <a:schemeClr val="tx2"/>
              </a:solidFill>
            </a:endParaRPr>
          </a:p>
          <a:p>
            <a:pPr marL="0" indent="0">
              <a:buNone/>
            </a:pPr>
            <a:r>
              <a:rPr sz="2800" dirty="0">
                <a:solidFill>
                  <a:schemeClr val="tx2"/>
                </a:solidFill>
              </a:rPr>
              <a:t>4. 取得资金</a:t>
            </a:r>
            <a:endParaRPr sz="2800" dirty="0">
              <a:solidFill>
                <a:schemeClr val="tx2"/>
              </a:solidFill>
            </a:endParaRPr>
          </a:p>
          <a:p>
            <a:pPr marL="0" indent="0">
              <a:buNone/>
            </a:pP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一、吸收直接投资</a:t>
            </a:r>
            <a:endParaRPr sz="2800" dirty="0">
              <a:solidFill>
                <a:schemeClr val="tx2"/>
              </a:solidFill>
            </a:endParaRPr>
          </a:p>
          <a:p>
            <a:pPr marL="0" indent="0">
              <a:buNone/>
            </a:pPr>
            <a:r>
              <a:rPr sz="2800" dirty="0">
                <a:solidFill>
                  <a:schemeClr val="tx2"/>
                </a:solidFill>
              </a:rPr>
              <a:t>(三) 吸收直接投资的特点</a:t>
            </a:r>
            <a:endParaRPr sz="2800" dirty="0">
              <a:solidFill>
                <a:schemeClr val="tx2"/>
              </a:solidFill>
            </a:endParaRPr>
          </a:p>
          <a:p>
            <a:pPr marL="0" indent="0">
              <a:buNone/>
            </a:pPr>
            <a:r>
              <a:rPr lang="en-US" sz="2400" dirty="0">
                <a:solidFill>
                  <a:schemeClr val="tx2"/>
                </a:solidFill>
              </a:rPr>
              <a:t>1.</a:t>
            </a:r>
            <a:r>
              <a:rPr sz="2400" dirty="0">
                <a:solidFill>
                  <a:schemeClr val="tx2"/>
                </a:solidFill>
              </a:rPr>
              <a:t>吸收直接投资的优点主要有：</a:t>
            </a:r>
            <a:endParaRPr sz="2400" dirty="0">
              <a:solidFill>
                <a:schemeClr val="tx2"/>
              </a:solidFill>
            </a:endParaRPr>
          </a:p>
          <a:p>
            <a:pPr marL="0" indent="0">
              <a:buNone/>
            </a:pPr>
            <a:r>
              <a:rPr sz="2400" dirty="0">
                <a:solidFill>
                  <a:schemeClr val="tx2"/>
                </a:solidFill>
              </a:rPr>
              <a:t>①能尽快形成生产能力；</a:t>
            </a:r>
            <a:endParaRPr sz="2400" dirty="0">
              <a:solidFill>
                <a:schemeClr val="tx2"/>
              </a:solidFill>
            </a:endParaRPr>
          </a:p>
          <a:p>
            <a:pPr marL="0" indent="0">
              <a:buNone/>
            </a:pPr>
            <a:r>
              <a:rPr sz="2400" dirty="0">
                <a:solidFill>
                  <a:schemeClr val="tx2"/>
                </a:solidFill>
              </a:rPr>
              <a:t>②有利于增强企业信誉，提高企业的再融资能力，有利于降低财务风险；</a:t>
            </a:r>
            <a:endParaRPr sz="2400" dirty="0">
              <a:solidFill>
                <a:schemeClr val="tx2"/>
              </a:solidFill>
            </a:endParaRPr>
          </a:p>
          <a:p>
            <a:pPr marL="0" indent="0">
              <a:buNone/>
            </a:pPr>
            <a:r>
              <a:rPr sz="2400" dirty="0">
                <a:solidFill>
                  <a:schemeClr val="tx2"/>
                </a:solidFill>
              </a:rPr>
              <a:t>③手续相对比较简单，筹资费用比较低。</a:t>
            </a:r>
            <a:endParaRPr sz="2400" dirty="0">
              <a:solidFill>
                <a:schemeClr val="tx2"/>
              </a:solidFill>
            </a:endParaRPr>
          </a:p>
          <a:p>
            <a:pPr marL="0" indent="0">
              <a:buNone/>
            </a:pPr>
            <a:r>
              <a:rPr lang="en-US" sz="2400" dirty="0">
                <a:solidFill>
                  <a:schemeClr val="tx2"/>
                </a:solidFill>
              </a:rPr>
              <a:t>2.</a:t>
            </a:r>
            <a:r>
              <a:rPr sz="2400" dirty="0">
                <a:solidFill>
                  <a:schemeClr val="tx2"/>
                </a:solidFill>
              </a:rPr>
              <a:t>吸收直接投资的缺点主要有：</a:t>
            </a:r>
            <a:endParaRPr sz="2400" dirty="0">
              <a:solidFill>
                <a:schemeClr val="tx2"/>
              </a:solidFill>
            </a:endParaRPr>
          </a:p>
          <a:p>
            <a:pPr marL="0" indent="0">
              <a:buNone/>
            </a:pPr>
            <a:r>
              <a:rPr sz="2400" dirty="0">
                <a:solidFill>
                  <a:schemeClr val="tx2"/>
                </a:solidFill>
              </a:rPr>
              <a:t>①资本成本较高；</a:t>
            </a:r>
            <a:endParaRPr sz="2400" dirty="0">
              <a:solidFill>
                <a:schemeClr val="tx2"/>
              </a:solidFill>
            </a:endParaRPr>
          </a:p>
          <a:p>
            <a:pPr marL="0" indent="0">
              <a:buNone/>
            </a:pPr>
            <a:r>
              <a:rPr sz="2400" dirty="0">
                <a:solidFill>
                  <a:schemeClr val="tx2"/>
                </a:solidFill>
              </a:rPr>
              <a:t>②企业控制权集中，不利于公司治理；</a:t>
            </a:r>
            <a:endParaRPr sz="2400" dirty="0">
              <a:solidFill>
                <a:schemeClr val="tx2"/>
              </a:solidFill>
            </a:endParaRPr>
          </a:p>
          <a:p>
            <a:pPr marL="0" indent="0">
              <a:buNone/>
            </a:pPr>
            <a:r>
              <a:rPr sz="2400" dirty="0">
                <a:solidFill>
                  <a:schemeClr val="tx2"/>
                </a:solidFill>
              </a:rPr>
              <a:t>③没有证券为媒介，不利于产权交易。</a:t>
            </a: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(一) 股票的特征</a:t>
            </a:r>
            <a:endParaRPr sz="2800" dirty="0">
              <a:solidFill>
                <a:schemeClr val="tx2"/>
              </a:solidFill>
            </a:endParaRPr>
          </a:p>
          <a:p>
            <a:pPr marL="0" indent="0">
              <a:buNone/>
            </a:pPr>
            <a:r>
              <a:rPr sz="2800" dirty="0">
                <a:solidFill>
                  <a:schemeClr val="tx2"/>
                </a:solidFill>
              </a:rPr>
              <a:t>1. 股票的特点</a:t>
            </a:r>
            <a:endParaRPr sz="2800" dirty="0">
              <a:solidFill>
                <a:schemeClr val="tx2"/>
              </a:solidFill>
            </a:endParaRPr>
          </a:p>
          <a:p>
            <a:pPr marL="0" indent="0">
              <a:buNone/>
            </a:pPr>
            <a:r>
              <a:rPr sz="2800" dirty="0">
                <a:solidFill>
                  <a:schemeClr val="tx2"/>
                </a:solidFill>
              </a:rPr>
              <a:t>(1) 永久性</a:t>
            </a:r>
            <a:endParaRPr sz="2800" dirty="0">
              <a:solidFill>
                <a:schemeClr val="tx2"/>
              </a:solidFill>
            </a:endParaRPr>
          </a:p>
          <a:p>
            <a:pPr marL="0" indent="0">
              <a:buNone/>
            </a:pPr>
            <a:r>
              <a:rPr sz="2800" dirty="0">
                <a:solidFill>
                  <a:schemeClr val="tx2"/>
                </a:solidFill>
              </a:rPr>
              <a:t>(2) 流通性</a:t>
            </a:r>
            <a:endParaRPr sz="2800" dirty="0">
              <a:solidFill>
                <a:schemeClr val="tx2"/>
              </a:solidFill>
            </a:endParaRPr>
          </a:p>
          <a:p>
            <a:pPr marL="0" indent="0">
              <a:buNone/>
            </a:pPr>
            <a:r>
              <a:rPr sz="2800" dirty="0">
                <a:solidFill>
                  <a:schemeClr val="tx2"/>
                </a:solidFill>
              </a:rPr>
              <a:t>(3) 风险性</a:t>
            </a:r>
            <a:endParaRPr sz="2800" dirty="0">
              <a:solidFill>
                <a:schemeClr val="tx2"/>
              </a:solidFill>
            </a:endParaRPr>
          </a:p>
          <a:p>
            <a:pPr marL="0" indent="0">
              <a:buNone/>
            </a:pPr>
            <a:r>
              <a:rPr sz="2800" dirty="0">
                <a:solidFill>
                  <a:schemeClr val="tx2"/>
                </a:solidFill>
              </a:rPr>
              <a:t>(4) 参与性</a:t>
            </a:r>
            <a:endParaRPr sz="2800" dirty="0">
              <a:solidFill>
                <a:schemeClr val="tx2"/>
              </a:solidFill>
            </a:endParaRPr>
          </a:p>
          <a:p>
            <a:pPr marL="0" indent="0">
              <a:buNone/>
            </a:pP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(一) 股票的特征</a:t>
            </a:r>
            <a:endParaRPr sz="2800" dirty="0">
              <a:solidFill>
                <a:schemeClr val="tx2"/>
              </a:solidFill>
            </a:endParaRPr>
          </a:p>
          <a:p>
            <a:pPr marL="0" indent="0">
              <a:buNone/>
            </a:pPr>
            <a:r>
              <a:rPr sz="2800" dirty="0">
                <a:solidFill>
                  <a:schemeClr val="tx2"/>
                </a:solidFill>
              </a:rPr>
              <a:t>2. 股东的权利</a:t>
            </a:r>
            <a:endParaRPr sz="2800" dirty="0">
              <a:solidFill>
                <a:schemeClr val="tx2"/>
              </a:solidFill>
            </a:endParaRPr>
          </a:p>
          <a:p>
            <a:pPr marL="0" indent="0">
              <a:buNone/>
            </a:pPr>
            <a:r>
              <a:rPr sz="2800" dirty="0">
                <a:solidFill>
                  <a:schemeClr val="tx2"/>
                </a:solidFill>
              </a:rPr>
              <a:t>(1) 公司管理权</a:t>
            </a:r>
            <a:endParaRPr sz="2800" dirty="0">
              <a:solidFill>
                <a:schemeClr val="tx2"/>
              </a:solidFill>
            </a:endParaRPr>
          </a:p>
          <a:p>
            <a:pPr marL="0" indent="0">
              <a:buNone/>
            </a:pPr>
            <a:r>
              <a:rPr sz="2800" dirty="0">
                <a:solidFill>
                  <a:schemeClr val="tx2"/>
                </a:solidFill>
              </a:rPr>
              <a:t>(2) 收益分享权</a:t>
            </a:r>
            <a:endParaRPr sz="2800" dirty="0">
              <a:solidFill>
                <a:schemeClr val="tx2"/>
              </a:solidFill>
            </a:endParaRPr>
          </a:p>
          <a:p>
            <a:pPr marL="0" indent="0">
              <a:buNone/>
            </a:pPr>
            <a:r>
              <a:rPr sz="2800" dirty="0">
                <a:solidFill>
                  <a:schemeClr val="tx2"/>
                </a:solidFill>
              </a:rPr>
              <a:t>(3) 股份转让权</a:t>
            </a:r>
            <a:endParaRPr sz="2800" dirty="0">
              <a:solidFill>
                <a:schemeClr val="tx2"/>
              </a:solidFill>
            </a:endParaRPr>
          </a:p>
          <a:p>
            <a:pPr marL="0" indent="0">
              <a:buNone/>
            </a:pPr>
            <a:r>
              <a:rPr sz="2800" dirty="0">
                <a:solidFill>
                  <a:schemeClr val="tx2"/>
                </a:solidFill>
              </a:rPr>
              <a:t>(4) 优先认股权</a:t>
            </a:r>
            <a:endParaRPr sz="2800" dirty="0">
              <a:solidFill>
                <a:schemeClr val="tx2"/>
              </a:solidFill>
            </a:endParaRPr>
          </a:p>
          <a:p>
            <a:pPr marL="0" indent="0">
              <a:buNone/>
            </a:pPr>
            <a:r>
              <a:rPr sz="2800" dirty="0">
                <a:solidFill>
                  <a:schemeClr val="tx2"/>
                </a:solidFill>
              </a:rPr>
              <a:t>(5) 剩余财产要求权</a:t>
            </a:r>
            <a:endParaRPr sz="2800" dirty="0">
              <a:solidFill>
                <a:schemeClr val="tx2"/>
              </a:solidFill>
            </a:endParaRPr>
          </a:p>
          <a:p>
            <a:pPr marL="0" indent="0">
              <a:buNone/>
            </a:pP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(二) 股票的分类</a:t>
            </a:r>
            <a:endParaRPr sz="2800" dirty="0">
              <a:solidFill>
                <a:schemeClr val="tx2"/>
              </a:solidFill>
            </a:endParaRPr>
          </a:p>
          <a:p>
            <a:pPr marL="0" indent="0">
              <a:buNone/>
            </a:pPr>
            <a:r>
              <a:rPr sz="2800" dirty="0">
                <a:solidFill>
                  <a:schemeClr val="tx2"/>
                </a:solidFill>
              </a:rPr>
              <a:t>1. 普通股票和优先股票</a:t>
            </a:r>
            <a:endParaRPr sz="2800" dirty="0">
              <a:solidFill>
                <a:schemeClr val="tx2"/>
              </a:solidFill>
            </a:endParaRPr>
          </a:p>
          <a:p>
            <a:pPr marL="0" indent="0">
              <a:buNone/>
            </a:pPr>
            <a:r>
              <a:rPr sz="2800" dirty="0">
                <a:solidFill>
                  <a:schemeClr val="tx2"/>
                </a:solidFill>
              </a:rPr>
              <a:t>2. 记名股票和无记名股票</a:t>
            </a:r>
            <a:endParaRPr sz="2800" dirty="0">
              <a:solidFill>
                <a:schemeClr val="tx2"/>
              </a:solidFill>
            </a:endParaRPr>
          </a:p>
          <a:p>
            <a:pPr marL="0" indent="0">
              <a:buNone/>
            </a:pPr>
            <a:r>
              <a:rPr sz="2800" dirty="0">
                <a:solidFill>
                  <a:schemeClr val="tx2"/>
                </a:solidFill>
              </a:rPr>
              <a:t>3. A 股、B 股、H 股、N 股和 S 股</a:t>
            </a:r>
            <a:endParaRPr sz="2800" dirty="0">
              <a:solidFill>
                <a:schemeClr val="tx2"/>
              </a:solidFill>
            </a:endParaRPr>
          </a:p>
          <a:p>
            <a:pPr marL="0" indent="0">
              <a:buNone/>
            </a:pP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1. 股票发行的目的</a:t>
            </a:r>
            <a:endParaRPr sz="2800" dirty="0">
              <a:solidFill>
                <a:schemeClr val="tx2"/>
              </a:solidFill>
            </a:endParaRPr>
          </a:p>
          <a:p>
            <a:pPr marL="0" indent="0">
              <a:buNone/>
            </a:pPr>
            <a:r>
              <a:rPr sz="2800" dirty="0">
                <a:solidFill>
                  <a:schemeClr val="tx2"/>
                </a:solidFill>
              </a:rPr>
              <a:t>(1) 新建股份有限公司筹集资金</a:t>
            </a:r>
            <a:endParaRPr sz="2800" dirty="0">
              <a:solidFill>
                <a:schemeClr val="tx2"/>
              </a:solidFill>
            </a:endParaRPr>
          </a:p>
          <a:p>
            <a:pPr marL="0" indent="0">
              <a:buNone/>
            </a:pPr>
            <a:r>
              <a:rPr sz="2800" dirty="0">
                <a:solidFill>
                  <a:schemeClr val="tx2"/>
                </a:solidFill>
              </a:rPr>
              <a:t>(2) 现有股份有限公司改善经营</a:t>
            </a:r>
            <a:endParaRPr sz="2800" dirty="0">
              <a:solidFill>
                <a:schemeClr val="tx2"/>
              </a:solidFill>
            </a:endParaRPr>
          </a:p>
          <a:p>
            <a:pPr marL="0" indent="0">
              <a:buNone/>
            </a:pPr>
            <a:r>
              <a:rPr sz="2800" dirty="0">
                <a:solidFill>
                  <a:schemeClr val="tx2"/>
                </a:solidFill>
              </a:rPr>
              <a:t>(3) 改善公司财务结构</a:t>
            </a:r>
            <a:endParaRPr sz="2800" dirty="0">
              <a:solidFill>
                <a:schemeClr val="tx2"/>
              </a:solidFill>
            </a:endParaRPr>
          </a:p>
          <a:p>
            <a:pPr marL="0" indent="0">
              <a:buNone/>
            </a:pPr>
            <a:r>
              <a:rPr sz="2800" dirty="0">
                <a:solidFill>
                  <a:schemeClr val="tx2"/>
                </a:solidFill>
              </a:rPr>
              <a:t>2. 股票发行的条件</a:t>
            </a:r>
            <a:endParaRPr sz="2800" dirty="0">
              <a:solidFill>
                <a:schemeClr val="tx2"/>
              </a:solidFill>
            </a:endParaRPr>
          </a:p>
          <a:p>
            <a:pPr marL="0" algn="l">
              <a:buClrTx/>
              <a:buSzTx/>
              <a:buFontTx/>
              <a:buNone/>
            </a:pPr>
            <a:r>
              <a:rPr sz="2800" dirty="0">
                <a:solidFill>
                  <a:schemeClr val="tx2"/>
                </a:solidFill>
                <a:sym typeface="+mn-ea"/>
              </a:rPr>
              <a:t>(1) </a:t>
            </a:r>
            <a:r>
              <a:rPr sz="2800" dirty="0">
                <a:solidFill>
                  <a:schemeClr val="tx2"/>
                </a:solidFill>
              </a:rPr>
              <a:t>首次公开发行股票的条件</a:t>
            </a:r>
            <a:endParaRPr sz="2800" dirty="0">
              <a:solidFill>
                <a:schemeClr val="tx2"/>
              </a:solidFill>
            </a:endParaRPr>
          </a:p>
          <a:p>
            <a:pPr marL="0" algn="l">
              <a:buClrTx/>
              <a:buSzTx/>
              <a:buFontTx/>
              <a:buNone/>
            </a:pPr>
            <a:r>
              <a:rPr sz="2800" dirty="0">
                <a:solidFill>
                  <a:schemeClr val="tx2"/>
                </a:solidFill>
                <a:sym typeface="+mn-ea"/>
              </a:rPr>
              <a:t>(2)</a:t>
            </a:r>
            <a:r>
              <a:rPr sz="2800" dirty="0">
                <a:solidFill>
                  <a:schemeClr val="tx2"/>
                </a:solidFill>
              </a:rPr>
              <a:t>上市公司公开发行证券的条件</a:t>
            </a:r>
            <a:endParaRPr sz="2800" dirty="0">
              <a:solidFill>
                <a:schemeClr val="tx2"/>
              </a:solidFill>
            </a:endParaRPr>
          </a:p>
          <a:p>
            <a:pPr marL="0" algn="l">
              <a:buClrTx/>
              <a:buSzTx/>
              <a:buFontTx/>
              <a:buNone/>
            </a:pPr>
            <a:r>
              <a:rPr sz="2800" dirty="0">
                <a:solidFill>
                  <a:schemeClr val="tx2"/>
                </a:solidFill>
                <a:sym typeface="+mn-ea"/>
              </a:rPr>
              <a:t>(3) </a:t>
            </a:r>
            <a:r>
              <a:rPr sz="2800" dirty="0">
                <a:solidFill>
                  <a:schemeClr val="tx2"/>
                </a:solidFill>
              </a:rPr>
              <a:t>非公开发行股票的条件</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24577"/>
          <p:cNvSpPr>
            <a:spLocks noGrp="1" noChangeArrowheads="1"/>
          </p:cNvSpPr>
          <p:nvPr>
            <p:ph type="title" idx="4294967295"/>
          </p:nvPr>
        </p:nvSpPr>
        <p:spPr>
          <a:xfrm>
            <a:off x="1872789" y="1142777"/>
            <a:ext cx="5861685" cy="914400"/>
          </a:xfrm>
        </p:spPr>
        <p:txBody>
          <a:bodyPr>
            <a:normAutofit/>
          </a:bodyPr>
          <a:lstStyle/>
          <a:p>
            <a:pPr algn="l"/>
            <a:r>
              <a:rPr lang="en-US" altLang="zh-CN" sz="3200" dirty="0" smtClean="0">
                <a:latin typeface="华文楷体" panose="02010600040101010101" pitchFamily="2" charset="-122"/>
                <a:ea typeface="华文楷体" panose="02010600040101010101" pitchFamily="2" charset="-122"/>
              </a:rPr>
              <a:t>    </a:t>
            </a:r>
            <a:r>
              <a:rPr lang="zh-CN" altLang="en-US" sz="3200" b="1" dirty="0" smtClean="0">
                <a:latin typeface="华文楷体" panose="02010600040101010101" pitchFamily="2" charset="-122"/>
                <a:ea typeface="华文楷体" panose="02010600040101010101" pitchFamily="2" charset="-122"/>
              </a:rPr>
              <a:t>第四章：筹资管理（上）</a:t>
            </a:r>
            <a:endParaRPr lang="zh-CN" altLang="en-US" sz="3200" b="1" dirty="0" smtClean="0">
              <a:latin typeface="华文楷体" panose="02010600040101010101" pitchFamily="2" charset="-122"/>
              <a:ea typeface="华文楷体" panose="02010600040101010101" pitchFamily="2" charset="-122"/>
            </a:endParaRPr>
          </a:p>
        </p:txBody>
      </p:sp>
      <p:sp>
        <p:nvSpPr>
          <p:cNvPr id="7" name="矩形 6"/>
          <p:cNvSpPr/>
          <p:nvPr/>
        </p:nvSpPr>
        <p:spPr>
          <a:xfrm>
            <a:off x="1872615" y="1914525"/>
            <a:ext cx="6777355" cy="3562985"/>
          </a:xfrm>
          <a:prstGeom prst="rect">
            <a:avLst/>
          </a:prstGeom>
          <a:noFill/>
          <a:extLst>
            <a:ext uri="{909E8E84-426E-40DD-AFC4-6F175D3DCCD1}">
              <a14:hiddenFill xmlns:a14="http://schemas.microsoft.com/office/drawing/2010/main">
                <a:solidFill>
                  <a:srgbClr val="92D050"/>
                </a:solidFill>
              </a14:hiddenFill>
            </a:ext>
          </a:extLst>
        </p:spPr>
        <p:txBody>
          <a:bodyPr wrap="square">
            <a:spAutoFit/>
          </a:bodyPr>
          <a:lstStyle/>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了解筹资管理的内容与原则及衍生金融工具筹资的内容；</a:t>
            </a:r>
            <a:endParaRPr sz="2400" b="1" dirty="0">
              <a:solidFill>
                <a:schemeClr val="tx1"/>
              </a:solidFill>
              <a:latin typeface="楷体" panose="02010609060101010101" pitchFamily="49" charset="-122"/>
              <a:ea typeface="楷体" panose="02010609060101010101" pitchFamily="49" charset="-122"/>
              <a:sym typeface="+mn-ea"/>
            </a:endParaRPr>
          </a:p>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理解权益性筹资和债务性筹资的内容、方式、渠道；</a:t>
            </a:r>
            <a:endParaRPr sz="2400" b="1" dirty="0">
              <a:solidFill>
                <a:schemeClr val="tx1"/>
              </a:solidFill>
              <a:latin typeface="楷体" panose="02010609060101010101" pitchFamily="49" charset="-122"/>
              <a:ea typeface="楷体" panose="02010609060101010101" pitchFamily="49" charset="-122"/>
              <a:sym typeface="+mn-ea"/>
            </a:endParaRPr>
          </a:p>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掌握资金预测的常用方法:销售百分比法、回归直线法和高低点法。</a:t>
            </a:r>
            <a:endParaRPr sz="2400" b="1" dirty="0">
              <a:solidFill>
                <a:schemeClr val="tx1"/>
              </a:solidFill>
              <a:latin typeface="楷体" panose="02010609060101010101" pitchFamily="49" charset="-122"/>
              <a:ea typeface="楷体" panose="02010609060101010101" pitchFamily="49" charset="-122"/>
              <a:sym typeface="+mn-ea"/>
            </a:endParaRPr>
          </a:p>
        </p:txBody>
      </p:sp>
      <p:sp>
        <p:nvSpPr>
          <p:cNvPr id="3" name="标题 1"/>
          <p:cNvSpPr>
            <a:spLocks noGrp="1"/>
          </p:cNvSpPr>
          <p:nvPr/>
        </p:nvSpPr>
        <p:spPr>
          <a:xfrm>
            <a:off x="685800" y="0"/>
            <a:ext cx="7772400" cy="1143000"/>
          </a:xfrm>
          <a:prstGeom prst="rect">
            <a:avLst/>
          </a:prstGeom>
          <a:noFill/>
          <a:ln>
            <a:noFill/>
          </a:ln>
        </p:spPr>
        <p:txBody>
          <a:bodyPr vert="horz" wrap="square" lIns="91440" tIns="45720" rIns="91440" bIns="45720" numCol="1" anchor="ctr" anchorCtr="0" compatLnSpc="1"/>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indent="0">
              <a:buNone/>
            </a:pPr>
            <a:r>
              <a:rPr lang="en-US" altLang="zh-CN" dirty="0" smtClean="0">
                <a:solidFill>
                  <a:schemeClr val="accent5">
                    <a:lumMod val="50000"/>
                  </a:schemeClr>
                </a:solidFill>
              </a:rPr>
              <a:t> </a:t>
            </a:r>
            <a:r>
              <a:rPr lang="zh-CN" altLang="en-US" dirty="0" smtClean="0">
                <a:solidFill>
                  <a:schemeClr val="accent5">
                    <a:lumMod val="50000"/>
                  </a:schemeClr>
                </a:solidFill>
              </a:rPr>
              <a:t>学习目标</a:t>
            </a:r>
            <a:endParaRPr lang="zh-CN" altLang="en-US" dirty="0">
              <a:solidFill>
                <a:schemeClr val="accent5">
                  <a:lumMod val="50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additive="base">
                                        <p:cTn id="7" dur="1000" fill="hold"/>
                                        <p:tgtEl>
                                          <p:spTgt spid="23554"/>
                                        </p:tgtEl>
                                        <p:attrNameLst>
                                          <p:attrName>ppt_x</p:attrName>
                                        </p:attrNameLst>
                                      </p:cBhvr>
                                      <p:tavLst>
                                        <p:tav tm="0">
                                          <p:val>
                                            <p:strVal val="#ppt_x"/>
                                          </p:val>
                                        </p:tav>
                                        <p:tav tm="100000">
                                          <p:val>
                                            <p:strVal val="#ppt_x"/>
                                          </p:val>
                                        </p:tav>
                                      </p:tavLst>
                                    </p:anim>
                                    <p:anim calcmode="lin" valueType="num">
                                      <p:cBhvr additive="base">
                                        <p:cTn id="8" dur="1000" fill="hold"/>
                                        <p:tgtEl>
                                          <p:spTgt spid="23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3. 股票发行的一般程序</a:t>
            </a:r>
            <a:endParaRPr sz="2800" dirty="0">
              <a:solidFill>
                <a:schemeClr val="tx2"/>
              </a:solidFill>
            </a:endParaRPr>
          </a:p>
          <a:p>
            <a:pPr marL="0" indent="0">
              <a:buNone/>
            </a:pPr>
            <a:r>
              <a:rPr sz="2800" dirty="0">
                <a:solidFill>
                  <a:schemeClr val="tx2"/>
                </a:solidFill>
              </a:rPr>
              <a:t>(1) 发起人认足股份、交付股款</a:t>
            </a:r>
            <a:endParaRPr sz="2800" dirty="0">
              <a:solidFill>
                <a:schemeClr val="tx2"/>
              </a:solidFill>
            </a:endParaRPr>
          </a:p>
          <a:p>
            <a:pPr marL="0" indent="0">
              <a:buNone/>
            </a:pPr>
            <a:r>
              <a:rPr sz="2800" dirty="0">
                <a:solidFill>
                  <a:schemeClr val="tx2"/>
                </a:solidFill>
              </a:rPr>
              <a:t>(2) 提出公开募集股份的申请</a:t>
            </a:r>
            <a:endParaRPr sz="2800" dirty="0">
              <a:solidFill>
                <a:schemeClr val="tx2"/>
              </a:solidFill>
            </a:endParaRPr>
          </a:p>
          <a:p>
            <a:pPr marL="0" indent="0">
              <a:buNone/>
            </a:pPr>
            <a:r>
              <a:rPr sz="2800" dirty="0">
                <a:solidFill>
                  <a:schemeClr val="tx2"/>
                </a:solidFill>
              </a:rPr>
              <a:t>(3) 公告招股说明书，签订承销协议</a:t>
            </a:r>
            <a:endParaRPr sz="2800" dirty="0">
              <a:solidFill>
                <a:schemeClr val="tx2"/>
              </a:solidFill>
            </a:endParaRPr>
          </a:p>
          <a:p>
            <a:pPr marL="0" indent="0">
              <a:buNone/>
            </a:pPr>
            <a:r>
              <a:rPr sz="2800" dirty="0">
                <a:solidFill>
                  <a:schemeClr val="tx2"/>
                </a:solidFill>
              </a:rPr>
              <a:t>(4) 招认股份，缴纳股款</a:t>
            </a:r>
            <a:endParaRPr sz="2800" dirty="0">
              <a:solidFill>
                <a:schemeClr val="tx2"/>
              </a:solidFill>
            </a:endParaRPr>
          </a:p>
          <a:p>
            <a:pPr marL="0" indent="0">
              <a:buNone/>
            </a:pPr>
            <a:r>
              <a:rPr sz="2800" dirty="0">
                <a:solidFill>
                  <a:schemeClr val="tx2"/>
                </a:solidFill>
              </a:rPr>
              <a:t>(5) 召开创立大会，选举董事会、监事会</a:t>
            </a:r>
            <a:endParaRPr sz="2800" dirty="0">
              <a:solidFill>
                <a:schemeClr val="tx2"/>
              </a:solidFill>
            </a:endParaRPr>
          </a:p>
          <a:p>
            <a:pPr marL="0" indent="0">
              <a:buNone/>
            </a:pPr>
            <a:r>
              <a:rPr sz="2800" dirty="0">
                <a:solidFill>
                  <a:schemeClr val="tx2"/>
                </a:solidFill>
              </a:rPr>
              <a:t>(6) 办理公司设立登记，交割股票</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4. 股票发行的方式</a:t>
            </a:r>
            <a:endParaRPr sz="2800" dirty="0">
              <a:solidFill>
                <a:schemeClr val="tx2"/>
              </a:solidFill>
            </a:endParaRPr>
          </a:p>
          <a:p>
            <a:pPr marL="0" indent="0">
              <a:buNone/>
            </a:pPr>
            <a:r>
              <a:rPr sz="2800" dirty="0">
                <a:solidFill>
                  <a:schemeClr val="tx2"/>
                </a:solidFill>
              </a:rPr>
              <a:t>(1) 公开间接发行</a:t>
            </a:r>
            <a:endParaRPr sz="2800" dirty="0">
              <a:solidFill>
                <a:schemeClr val="tx2"/>
              </a:solidFill>
            </a:endParaRPr>
          </a:p>
          <a:p>
            <a:pPr marL="0" indent="0">
              <a:buNone/>
            </a:pPr>
            <a:r>
              <a:rPr sz="2800" dirty="0">
                <a:solidFill>
                  <a:schemeClr val="tx2"/>
                </a:solidFill>
              </a:rPr>
              <a:t>(2) 非公开直接发行</a:t>
            </a:r>
            <a:endParaRPr sz="2800" dirty="0">
              <a:solidFill>
                <a:schemeClr val="tx2"/>
              </a:solidFill>
            </a:endParaRPr>
          </a:p>
          <a:p>
            <a:pPr marL="0" indent="0">
              <a:buNone/>
            </a:pPr>
            <a:r>
              <a:rPr sz="2800" dirty="0">
                <a:solidFill>
                  <a:schemeClr val="tx2"/>
                </a:solidFill>
              </a:rPr>
              <a:t>5. 股票销售方式</a:t>
            </a:r>
            <a:endParaRPr sz="2800" dirty="0">
              <a:solidFill>
                <a:schemeClr val="tx2"/>
              </a:solidFill>
            </a:endParaRPr>
          </a:p>
          <a:p>
            <a:pPr marL="0" indent="0">
              <a:buNone/>
            </a:pPr>
            <a:r>
              <a:rPr sz="2800" dirty="0">
                <a:solidFill>
                  <a:schemeClr val="tx2"/>
                </a:solidFill>
              </a:rPr>
              <a:t>(</a:t>
            </a:r>
            <a:r>
              <a:rPr lang="en-US" sz="2800" dirty="0">
                <a:solidFill>
                  <a:schemeClr val="tx2"/>
                </a:solidFill>
              </a:rPr>
              <a:t>1</a:t>
            </a:r>
            <a:r>
              <a:rPr sz="2800" dirty="0">
                <a:solidFill>
                  <a:schemeClr val="tx2"/>
                </a:solidFill>
              </a:rPr>
              <a:t>) 自销</a:t>
            </a:r>
            <a:endParaRPr sz="2800" dirty="0">
              <a:solidFill>
                <a:schemeClr val="tx2"/>
              </a:solidFill>
            </a:endParaRPr>
          </a:p>
          <a:p>
            <a:pPr marL="0" indent="0">
              <a:buNone/>
            </a:pPr>
            <a:r>
              <a:rPr sz="2800" dirty="0">
                <a:solidFill>
                  <a:schemeClr val="tx2"/>
                </a:solidFill>
              </a:rPr>
              <a:t>(</a:t>
            </a:r>
            <a:r>
              <a:rPr lang="en-US" sz="2800" dirty="0">
                <a:solidFill>
                  <a:schemeClr val="tx2"/>
                </a:solidFill>
              </a:rPr>
              <a:t>2</a:t>
            </a:r>
            <a:r>
              <a:rPr sz="2800" dirty="0">
                <a:solidFill>
                  <a:schemeClr val="tx2"/>
                </a:solidFill>
              </a:rPr>
              <a:t>) 承销</a:t>
            </a:r>
            <a:endParaRPr sz="2800" dirty="0">
              <a:solidFill>
                <a:schemeClr val="tx2"/>
              </a:solidFill>
            </a:endParaRPr>
          </a:p>
          <a:p>
            <a:pPr marL="0" indent="0">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6. 股票发行价格</a:t>
            </a:r>
            <a:endParaRPr sz="2800" dirty="0">
              <a:solidFill>
                <a:schemeClr val="tx2"/>
              </a:solidFill>
            </a:endParaRPr>
          </a:p>
          <a:p>
            <a:pPr marL="0" indent="0">
              <a:lnSpc>
                <a:spcPct val="150000"/>
              </a:lnSpc>
              <a:buNone/>
            </a:pPr>
            <a:r>
              <a:rPr sz="2800" dirty="0">
                <a:solidFill>
                  <a:schemeClr val="tx2"/>
                </a:solidFill>
              </a:rPr>
              <a:t>       股票的发行价格，是股份公司发行股票时，将股票出售给投资者所采用的价格</a:t>
            </a:r>
            <a:r>
              <a:rPr lang="zh-CN" sz="2800" dirty="0">
                <a:solidFill>
                  <a:schemeClr val="tx2"/>
                </a:solidFill>
              </a:rPr>
              <a:t>。</a:t>
            </a:r>
            <a:endParaRPr lang="zh-CN" sz="2800" dirty="0">
              <a:solidFill>
                <a:schemeClr val="tx2"/>
              </a:solidFill>
            </a:endParaRPr>
          </a:p>
          <a:p>
            <a:pPr marL="0" indent="0">
              <a:lnSpc>
                <a:spcPct val="150000"/>
              </a:lnSpc>
              <a:buNone/>
            </a:pPr>
            <a:r>
              <a:rPr lang="zh-CN" sz="2800" dirty="0">
                <a:solidFill>
                  <a:schemeClr val="tx2"/>
                </a:solidFill>
              </a:rPr>
              <a:t>      </a:t>
            </a:r>
            <a:endParaRPr sz="2800" dirty="0">
              <a:solidFill>
                <a:schemeClr val="tx2"/>
              </a:solidFill>
            </a:endParaRPr>
          </a:p>
          <a:p>
            <a:pPr marL="0" indent="0">
              <a:lnSpc>
                <a:spcPct val="150000"/>
              </a:lnSpc>
              <a:buNone/>
            </a:pPr>
            <a:r>
              <a:rPr sz="2800" dirty="0">
                <a:solidFill>
                  <a:schemeClr val="tx2"/>
                </a:solidFill>
              </a:rPr>
              <a:t>   </a:t>
            </a:r>
            <a:r>
              <a:rPr sz="2800" b="1" dirty="0">
                <a:solidFill>
                  <a:schemeClr val="tx2"/>
                </a:solidFill>
              </a:rPr>
              <a:t>新股发行价 </a:t>
            </a:r>
            <a:r>
              <a:rPr lang="en-US" sz="2800" b="1" dirty="0">
                <a:solidFill>
                  <a:schemeClr val="tx2"/>
                </a:solidFill>
              </a:rPr>
              <a:t>=</a:t>
            </a:r>
            <a:r>
              <a:rPr sz="2800" b="1" dirty="0">
                <a:solidFill>
                  <a:schemeClr val="tx2"/>
                </a:solidFill>
              </a:rPr>
              <a:t> 每股税后利润</a:t>
            </a:r>
            <a:r>
              <a:rPr sz="2800" b="1" dirty="0">
                <a:solidFill>
                  <a:schemeClr val="tx2"/>
                </a:solidFill>
                <a:latin typeface="Arial" panose="020B0604020202020204" pitchFamily="34" charset="0"/>
              </a:rPr>
              <a:t>×</a:t>
            </a:r>
            <a:r>
              <a:rPr sz="2800" b="1" dirty="0">
                <a:solidFill>
                  <a:schemeClr val="tx2"/>
                </a:solidFill>
              </a:rPr>
              <a:t> 市盈率</a:t>
            </a:r>
            <a:endParaRPr sz="2800" b="1" dirty="0">
              <a:solidFill>
                <a:schemeClr val="tx2"/>
              </a:solidFill>
            </a:endParaRPr>
          </a:p>
          <a:p>
            <a:pPr marL="0" indent="0">
              <a:lnSpc>
                <a:spcPct val="150000"/>
              </a:lnSpc>
              <a:buNone/>
            </a:pPr>
            <a:r>
              <a:rPr sz="2800" dirty="0">
                <a:solidFill>
                  <a:schemeClr val="tx2"/>
                </a:solidFill>
              </a:rPr>
              <a:t>    </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7. 股票上市</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(1) </a:t>
            </a:r>
            <a:r>
              <a:rPr sz="2800" dirty="0">
                <a:solidFill>
                  <a:schemeClr val="tx2"/>
                </a:solidFill>
              </a:rPr>
              <a:t>股票上市的目的</a:t>
            </a:r>
            <a:endParaRPr sz="2800" dirty="0">
              <a:solidFill>
                <a:schemeClr val="tx2"/>
              </a:solidFill>
            </a:endParaRPr>
          </a:p>
          <a:p>
            <a:pPr marL="0" indent="0">
              <a:lnSpc>
                <a:spcPct val="150000"/>
              </a:lnSpc>
              <a:buNone/>
            </a:pPr>
            <a:r>
              <a:rPr lang="zh-CN" sz="2800" dirty="0">
                <a:solidFill>
                  <a:schemeClr val="tx2"/>
                </a:solidFill>
              </a:rPr>
              <a:t> </a:t>
            </a:r>
            <a:r>
              <a:rPr sz="2800" dirty="0">
                <a:solidFill>
                  <a:schemeClr val="tx2"/>
                </a:solidFill>
                <a:sym typeface="+mn-ea"/>
              </a:rPr>
              <a:t>(</a:t>
            </a:r>
            <a:r>
              <a:rPr lang="en-US" sz="2800" dirty="0">
                <a:solidFill>
                  <a:schemeClr val="tx2"/>
                </a:solidFill>
                <a:sym typeface="+mn-ea"/>
              </a:rPr>
              <a:t>2</a:t>
            </a:r>
            <a:r>
              <a:rPr sz="2800" dirty="0">
                <a:solidFill>
                  <a:schemeClr val="tx2"/>
                </a:solidFill>
                <a:sym typeface="+mn-ea"/>
              </a:rPr>
              <a:t>)</a:t>
            </a:r>
            <a:r>
              <a:rPr lang="zh-CN" sz="2800" dirty="0">
                <a:solidFill>
                  <a:schemeClr val="tx2"/>
                </a:solidFill>
              </a:rPr>
              <a:t> 股票上市条件</a:t>
            </a:r>
            <a:endParaRPr lang="zh-CN"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a:t>
            </a:r>
            <a:r>
              <a:rPr lang="en-US" sz="2800" dirty="0">
                <a:solidFill>
                  <a:schemeClr val="tx2"/>
                </a:solidFill>
                <a:sym typeface="+mn-ea"/>
              </a:rPr>
              <a:t>3</a:t>
            </a:r>
            <a:r>
              <a:rPr sz="2800" dirty="0">
                <a:solidFill>
                  <a:schemeClr val="tx2"/>
                </a:solidFill>
                <a:sym typeface="+mn-ea"/>
              </a:rPr>
              <a:t>)</a:t>
            </a:r>
            <a:r>
              <a:rPr sz="2800" dirty="0">
                <a:solidFill>
                  <a:schemeClr val="tx2"/>
                </a:solidFill>
              </a:rPr>
              <a:t>股票上市的程序 </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a:t>
            </a:r>
            <a:r>
              <a:rPr lang="en-US" sz="2800" dirty="0">
                <a:solidFill>
                  <a:schemeClr val="tx2"/>
                </a:solidFill>
                <a:sym typeface="+mn-ea"/>
              </a:rPr>
              <a:t>4</a:t>
            </a:r>
            <a:r>
              <a:rPr sz="2800" dirty="0">
                <a:solidFill>
                  <a:schemeClr val="tx2"/>
                </a:solidFill>
                <a:sym typeface="+mn-ea"/>
              </a:rPr>
              <a:t>)</a:t>
            </a:r>
            <a:r>
              <a:rPr sz="2800" dirty="0">
                <a:solidFill>
                  <a:schemeClr val="tx2"/>
                </a:solidFill>
              </a:rPr>
              <a:t> 股票暂停、终止与特别处理</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(三) 股票的发行</a:t>
            </a:r>
            <a:endParaRPr sz="2800" dirty="0">
              <a:solidFill>
                <a:schemeClr val="tx2"/>
              </a:solidFill>
            </a:endParaRPr>
          </a:p>
          <a:p>
            <a:pPr marL="0" indent="0">
              <a:buNone/>
            </a:pPr>
            <a:r>
              <a:rPr sz="2800" dirty="0">
                <a:solidFill>
                  <a:schemeClr val="tx2"/>
                </a:solidFill>
              </a:rPr>
              <a:t>8. 上市公司的股票发行</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(1) </a:t>
            </a:r>
            <a:r>
              <a:rPr sz="2800" dirty="0">
                <a:solidFill>
                  <a:schemeClr val="tx2"/>
                </a:solidFill>
              </a:rPr>
              <a:t>首次上市公开发行股票(IPO)</a:t>
            </a:r>
            <a:endParaRPr sz="2800" dirty="0">
              <a:solidFill>
                <a:schemeClr val="tx2"/>
              </a:solidFill>
            </a:endParaRPr>
          </a:p>
          <a:p>
            <a:pPr marL="0" indent="0">
              <a:lnSpc>
                <a:spcPct val="150000"/>
              </a:lnSpc>
              <a:buNone/>
            </a:pPr>
            <a:r>
              <a:rPr lang="zh-CN" sz="2800" dirty="0">
                <a:solidFill>
                  <a:schemeClr val="tx2"/>
                </a:solidFill>
              </a:rPr>
              <a:t> </a:t>
            </a:r>
            <a:r>
              <a:rPr sz="2800" dirty="0">
                <a:solidFill>
                  <a:schemeClr val="tx2"/>
                </a:solidFill>
                <a:sym typeface="+mn-ea"/>
              </a:rPr>
              <a:t>(</a:t>
            </a:r>
            <a:r>
              <a:rPr lang="en-US" sz="2800" dirty="0">
                <a:solidFill>
                  <a:schemeClr val="tx2"/>
                </a:solidFill>
                <a:sym typeface="+mn-ea"/>
              </a:rPr>
              <a:t>2</a:t>
            </a:r>
            <a:r>
              <a:rPr sz="2800" dirty="0">
                <a:solidFill>
                  <a:schemeClr val="tx2"/>
                </a:solidFill>
                <a:sym typeface="+mn-ea"/>
              </a:rPr>
              <a:t>)</a:t>
            </a:r>
            <a:r>
              <a:rPr lang="zh-CN" sz="2800" dirty="0">
                <a:solidFill>
                  <a:schemeClr val="tx2"/>
                </a:solidFill>
              </a:rPr>
              <a:t> 上市公开发行股票</a:t>
            </a:r>
            <a:endParaRPr lang="zh-CN"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a:t>
            </a:r>
            <a:r>
              <a:rPr lang="en-US" sz="2800" dirty="0">
                <a:solidFill>
                  <a:schemeClr val="tx2"/>
                </a:solidFill>
                <a:sym typeface="+mn-ea"/>
              </a:rPr>
              <a:t>3</a:t>
            </a:r>
            <a:r>
              <a:rPr sz="2800" dirty="0">
                <a:solidFill>
                  <a:schemeClr val="tx2"/>
                </a:solidFill>
                <a:sym typeface="+mn-ea"/>
              </a:rPr>
              <a:t>)</a:t>
            </a:r>
            <a:r>
              <a:rPr sz="2800" dirty="0">
                <a:solidFill>
                  <a:schemeClr val="tx2"/>
                </a:solidFill>
              </a:rPr>
              <a:t>非公开发行股票 </a:t>
            </a:r>
            <a:endParaRPr sz="2800" dirty="0">
              <a:solidFill>
                <a:schemeClr val="tx2"/>
              </a:solidFill>
            </a:endParaRPr>
          </a:p>
          <a:p>
            <a:pPr marL="0" indent="0">
              <a:lnSpc>
                <a:spcPct val="150000"/>
              </a:lnSpc>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(四) 发行股票筹资的特点</a:t>
            </a:r>
            <a:endParaRPr sz="2800" dirty="0">
              <a:solidFill>
                <a:schemeClr val="tx2"/>
              </a:solidFill>
            </a:endParaRPr>
          </a:p>
          <a:p>
            <a:pPr marL="0" indent="0">
              <a:buNone/>
            </a:pPr>
            <a:r>
              <a:rPr sz="2800" dirty="0">
                <a:solidFill>
                  <a:schemeClr val="tx2"/>
                </a:solidFill>
              </a:rPr>
              <a:t>1. 发行股票筹资的优点</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(1) </a:t>
            </a:r>
            <a:r>
              <a:rPr sz="2800" dirty="0">
                <a:solidFill>
                  <a:schemeClr val="tx2"/>
                </a:solidFill>
              </a:rPr>
              <a:t> 两权分离</a:t>
            </a:r>
            <a:endParaRPr sz="2800" dirty="0">
              <a:solidFill>
                <a:schemeClr val="tx2"/>
              </a:solidFill>
            </a:endParaRPr>
          </a:p>
          <a:p>
            <a:pPr marL="0" indent="0">
              <a:lnSpc>
                <a:spcPct val="150000"/>
              </a:lnSpc>
              <a:buNone/>
            </a:pPr>
            <a:r>
              <a:rPr lang="zh-CN" sz="2800" dirty="0">
                <a:solidFill>
                  <a:schemeClr val="tx2"/>
                </a:solidFill>
              </a:rPr>
              <a:t> </a:t>
            </a:r>
            <a:r>
              <a:rPr sz="2800" dirty="0">
                <a:solidFill>
                  <a:schemeClr val="tx2"/>
                </a:solidFill>
                <a:sym typeface="+mn-ea"/>
              </a:rPr>
              <a:t>(</a:t>
            </a:r>
            <a:r>
              <a:rPr lang="en-US" sz="2800" dirty="0">
                <a:solidFill>
                  <a:schemeClr val="tx2"/>
                </a:solidFill>
                <a:sym typeface="+mn-ea"/>
              </a:rPr>
              <a:t>2</a:t>
            </a:r>
            <a:r>
              <a:rPr sz="2800" dirty="0">
                <a:solidFill>
                  <a:schemeClr val="tx2"/>
                </a:solidFill>
                <a:sym typeface="+mn-ea"/>
              </a:rPr>
              <a:t>)</a:t>
            </a:r>
            <a:r>
              <a:rPr lang="zh-CN" sz="2800" dirty="0">
                <a:solidFill>
                  <a:schemeClr val="tx2"/>
                </a:solidFill>
              </a:rPr>
              <a:t> 资本成本较高</a:t>
            </a:r>
            <a:endParaRPr lang="zh-CN"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a:t>
            </a:r>
            <a:r>
              <a:rPr lang="en-US" sz="2800" dirty="0">
                <a:solidFill>
                  <a:schemeClr val="tx2"/>
                </a:solidFill>
                <a:sym typeface="+mn-ea"/>
              </a:rPr>
              <a:t>3</a:t>
            </a:r>
            <a:r>
              <a:rPr sz="2800" dirty="0">
                <a:solidFill>
                  <a:schemeClr val="tx2"/>
                </a:solidFill>
                <a:sym typeface="+mn-ea"/>
              </a:rPr>
              <a:t>)</a:t>
            </a:r>
            <a:r>
              <a:rPr sz="2800" dirty="0">
                <a:solidFill>
                  <a:schemeClr val="tx2"/>
                </a:solidFill>
              </a:rPr>
              <a:t>能增强公司的社会声誉</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a:t>
            </a:r>
            <a:r>
              <a:rPr lang="en-US" sz="2800" dirty="0">
                <a:solidFill>
                  <a:schemeClr val="tx2"/>
                </a:solidFill>
                <a:sym typeface="+mn-ea"/>
              </a:rPr>
              <a:t>4</a:t>
            </a:r>
            <a:r>
              <a:rPr sz="2800" dirty="0">
                <a:solidFill>
                  <a:schemeClr val="tx2"/>
                </a:solidFill>
                <a:sym typeface="+mn-ea"/>
              </a:rPr>
              <a:t>)促进股权流通和转让</a:t>
            </a:r>
            <a:endParaRPr sz="2800" dirty="0">
              <a:solidFill>
                <a:schemeClr val="tx2"/>
              </a:solidFill>
              <a:sym typeface="+mn-ea"/>
            </a:endParaRPr>
          </a:p>
          <a:p>
            <a:pPr marL="0" indent="0">
              <a:lnSpc>
                <a:spcPct val="150000"/>
              </a:lnSpc>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二、发行股票</a:t>
            </a:r>
            <a:endParaRPr sz="2800" dirty="0">
              <a:solidFill>
                <a:schemeClr val="tx2"/>
              </a:solidFill>
            </a:endParaRPr>
          </a:p>
          <a:p>
            <a:pPr marL="0" indent="0">
              <a:buNone/>
            </a:pPr>
            <a:r>
              <a:rPr sz="2800" dirty="0">
                <a:solidFill>
                  <a:schemeClr val="tx2"/>
                </a:solidFill>
              </a:rPr>
              <a:t>(四) 发行股票筹资的特点</a:t>
            </a:r>
            <a:endParaRPr sz="2800" dirty="0">
              <a:solidFill>
                <a:schemeClr val="tx2"/>
              </a:solidFill>
            </a:endParaRPr>
          </a:p>
          <a:p>
            <a:pPr marL="0" indent="0">
              <a:buNone/>
            </a:pPr>
            <a:r>
              <a:rPr sz="2800" dirty="0">
                <a:solidFill>
                  <a:schemeClr val="tx2"/>
                </a:solidFill>
              </a:rPr>
              <a:t>2. 发行股票筹资的缺点</a:t>
            </a:r>
            <a:endParaRPr sz="2800" dirty="0">
              <a:solidFill>
                <a:schemeClr val="tx2"/>
              </a:solidFill>
            </a:endParaRPr>
          </a:p>
          <a:p>
            <a:pPr marL="0" indent="0">
              <a:lnSpc>
                <a:spcPct val="150000"/>
              </a:lnSpc>
              <a:buNone/>
            </a:pPr>
            <a:r>
              <a:rPr sz="2800" dirty="0">
                <a:solidFill>
                  <a:schemeClr val="tx2"/>
                </a:solidFill>
              </a:rPr>
              <a:t> </a:t>
            </a:r>
            <a:r>
              <a:rPr sz="2800" dirty="0">
                <a:solidFill>
                  <a:schemeClr val="tx2"/>
                </a:solidFill>
                <a:sym typeface="+mn-ea"/>
              </a:rPr>
              <a:t>(1) </a:t>
            </a:r>
            <a:r>
              <a:rPr sz="2800" dirty="0">
                <a:solidFill>
                  <a:schemeClr val="tx2"/>
                </a:solidFill>
              </a:rPr>
              <a:t> 不易及时形成生产能力</a:t>
            </a:r>
            <a:endParaRPr sz="2800" dirty="0">
              <a:solidFill>
                <a:schemeClr val="tx2"/>
              </a:solidFill>
            </a:endParaRPr>
          </a:p>
          <a:p>
            <a:pPr marL="0" indent="0">
              <a:lnSpc>
                <a:spcPct val="150000"/>
              </a:lnSpc>
              <a:buNone/>
            </a:pPr>
            <a:r>
              <a:rPr lang="zh-CN" sz="2800" dirty="0">
                <a:solidFill>
                  <a:schemeClr val="tx2"/>
                </a:solidFill>
              </a:rPr>
              <a:t> </a:t>
            </a:r>
            <a:r>
              <a:rPr sz="2800" dirty="0">
                <a:solidFill>
                  <a:schemeClr val="tx2"/>
                </a:solidFill>
                <a:sym typeface="+mn-ea"/>
              </a:rPr>
              <a:t>(</a:t>
            </a:r>
            <a:r>
              <a:rPr lang="en-US" sz="2800" dirty="0">
                <a:solidFill>
                  <a:schemeClr val="tx2"/>
                </a:solidFill>
                <a:sym typeface="+mn-ea"/>
              </a:rPr>
              <a:t>2</a:t>
            </a:r>
            <a:r>
              <a:rPr sz="2800" dirty="0">
                <a:solidFill>
                  <a:schemeClr val="tx2"/>
                </a:solidFill>
                <a:sym typeface="+mn-ea"/>
              </a:rPr>
              <a:t>)</a:t>
            </a:r>
            <a:r>
              <a:rPr lang="zh-CN" sz="2800" dirty="0">
                <a:solidFill>
                  <a:schemeClr val="tx2"/>
                </a:solidFill>
              </a:rPr>
              <a:t> 容易分散公司控制权</a:t>
            </a:r>
            <a:endParaRPr lang="zh-CN" sz="2800" dirty="0">
              <a:solidFill>
                <a:schemeClr val="tx2"/>
              </a:solidFill>
            </a:endParaRPr>
          </a:p>
          <a:p>
            <a:pPr marL="0" indent="0">
              <a:lnSpc>
                <a:spcPct val="150000"/>
              </a:lnSpc>
              <a:buNone/>
            </a:pP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三、留存收益</a:t>
            </a:r>
            <a:endParaRPr sz="2800" dirty="0">
              <a:solidFill>
                <a:schemeClr val="tx2"/>
              </a:solidFill>
            </a:endParaRPr>
          </a:p>
          <a:p>
            <a:pPr marL="0" indent="0">
              <a:buNone/>
            </a:pPr>
            <a:r>
              <a:rPr sz="2400" dirty="0">
                <a:solidFill>
                  <a:schemeClr val="tx2"/>
                </a:solidFill>
              </a:rPr>
              <a:t>(一) 留存收益的性质</a:t>
            </a:r>
            <a:endParaRPr sz="2400" dirty="0">
              <a:solidFill>
                <a:schemeClr val="tx2"/>
              </a:solidFill>
            </a:endParaRPr>
          </a:p>
          <a:p>
            <a:pPr marL="0" indent="0">
              <a:buNone/>
            </a:pPr>
            <a:r>
              <a:rPr sz="2400" dirty="0">
                <a:solidFill>
                  <a:schemeClr val="tx2"/>
                </a:solidFill>
              </a:rPr>
              <a:t>(二) 留存收益的筹资途径</a:t>
            </a:r>
            <a:endParaRPr sz="2400" dirty="0">
              <a:solidFill>
                <a:schemeClr val="tx2"/>
              </a:solidFill>
            </a:endParaRPr>
          </a:p>
          <a:p>
            <a:pPr marL="0" indent="0">
              <a:lnSpc>
                <a:spcPct val="150000"/>
              </a:lnSpc>
              <a:buNone/>
            </a:pPr>
            <a:r>
              <a:rPr sz="2400" dirty="0">
                <a:solidFill>
                  <a:schemeClr val="tx2"/>
                </a:solidFill>
              </a:rPr>
              <a:t> </a:t>
            </a:r>
            <a:r>
              <a:rPr sz="2400" dirty="0">
                <a:solidFill>
                  <a:schemeClr val="tx2"/>
                </a:solidFill>
                <a:sym typeface="+mn-ea"/>
              </a:rPr>
              <a:t>(1) </a:t>
            </a:r>
            <a:r>
              <a:rPr sz="2400" dirty="0">
                <a:solidFill>
                  <a:schemeClr val="tx2"/>
                </a:solidFill>
              </a:rPr>
              <a:t>提取盈余公积金</a:t>
            </a:r>
            <a:endParaRPr sz="2400" dirty="0">
              <a:solidFill>
                <a:schemeClr val="tx2"/>
              </a:solidFill>
            </a:endParaRPr>
          </a:p>
          <a:p>
            <a:pPr marL="0" indent="0">
              <a:lnSpc>
                <a:spcPct val="150000"/>
              </a:lnSpc>
              <a:buNone/>
            </a:pPr>
            <a:r>
              <a:rPr lang="zh-CN" sz="2400" dirty="0">
                <a:solidFill>
                  <a:schemeClr val="tx2"/>
                </a:solidFill>
              </a:rPr>
              <a:t> </a:t>
            </a:r>
            <a:r>
              <a:rPr sz="2400" dirty="0">
                <a:solidFill>
                  <a:schemeClr val="tx2"/>
                </a:solidFill>
                <a:sym typeface="+mn-ea"/>
              </a:rPr>
              <a:t>(</a:t>
            </a:r>
            <a:r>
              <a:rPr lang="en-US" sz="2400" dirty="0">
                <a:solidFill>
                  <a:schemeClr val="tx2"/>
                </a:solidFill>
                <a:sym typeface="+mn-ea"/>
              </a:rPr>
              <a:t>2</a:t>
            </a:r>
            <a:r>
              <a:rPr sz="2400" dirty="0">
                <a:solidFill>
                  <a:schemeClr val="tx2"/>
                </a:solidFill>
                <a:sym typeface="+mn-ea"/>
              </a:rPr>
              <a:t>)</a:t>
            </a:r>
            <a:r>
              <a:rPr lang="zh-CN" sz="2400" dirty="0">
                <a:solidFill>
                  <a:schemeClr val="tx2"/>
                </a:solidFill>
              </a:rPr>
              <a:t> 未分配利润</a:t>
            </a:r>
            <a:endParaRPr lang="zh-CN" sz="2400" dirty="0">
              <a:solidFill>
                <a:schemeClr val="tx2"/>
              </a:solidFill>
            </a:endParaRPr>
          </a:p>
          <a:p>
            <a:pPr marL="0" indent="0">
              <a:lnSpc>
                <a:spcPct val="150000"/>
              </a:lnSpc>
              <a:buNone/>
            </a:pPr>
            <a:r>
              <a:rPr sz="2400" dirty="0">
                <a:solidFill>
                  <a:schemeClr val="tx2"/>
                </a:solidFill>
              </a:rPr>
              <a:t>(三) 利用留存收益筹资的特点</a:t>
            </a:r>
            <a:endParaRPr sz="2400" dirty="0">
              <a:solidFill>
                <a:schemeClr val="tx2"/>
              </a:solidFill>
            </a:endParaRPr>
          </a:p>
          <a:p>
            <a:pPr marL="0" indent="0">
              <a:lnSpc>
                <a:spcPct val="150000"/>
              </a:lnSpc>
              <a:buNone/>
            </a:pPr>
            <a:r>
              <a:rPr sz="2400" dirty="0">
                <a:solidFill>
                  <a:schemeClr val="tx2"/>
                </a:solidFill>
              </a:rPr>
              <a:t>(1) 不用发生筹资费用</a:t>
            </a:r>
            <a:endParaRPr sz="2400" dirty="0">
              <a:solidFill>
                <a:schemeClr val="tx2"/>
              </a:solidFill>
            </a:endParaRPr>
          </a:p>
          <a:p>
            <a:pPr marL="0" indent="0">
              <a:lnSpc>
                <a:spcPct val="150000"/>
              </a:lnSpc>
              <a:buNone/>
            </a:pPr>
            <a:r>
              <a:rPr sz="2400" dirty="0">
                <a:solidFill>
                  <a:schemeClr val="tx2"/>
                </a:solidFill>
              </a:rPr>
              <a:t>(2) 维持公司的控制权分布</a:t>
            </a:r>
            <a:endParaRPr sz="2400" dirty="0">
              <a:solidFill>
                <a:schemeClr val="tx2"/>
              </a:solidFill>
            </a:endParaRPr>
          </a:p>
          <a:p>
            <a:pPr marL="0" indent="0">
              <a:lnSpc>
                <a:spcPct val="150000"/>
              </a:lnSpc>
              <a:buNone/>
            </a:pPr>
            <a:r>
              <a:rPr sz="2400" dirty="0">
                <a:solidFill>
                  <a:schemeClr val="tx2"/>
                </a:solidFill>
              </a:rPr>
              <a:t>(3) 筹资数额有限</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四、股权筹资的优缺点</a:t>
            </a:r>
            <a:endParaRPr sz="2800" dirty="0">
              <a:solidFill>
                <a:schemeClr val="tx2"/>
              </a:solidFill>
            </a:endParaRPr>
          </a:p>
          <a:p>
            <a:pPr marL="0" indent="0">
              <a:buNone/>
            </a:pPr>
            <a:r>
              <a:rPr sz="2400" dirty="0">
                <a:solidFill>
                  <a:schemeClr val="tx2"/>
                </a:solidFill>
              </a:rPr>
              <a:t>(一) 股权筹资的优点</a:t>
            </a:r>
            <a:endParaRPr sz="2400" dirty="0">
              <a:solidFill>
                <a:schemeClr val="tx2"/>
              </a:solidFill>
            </a:endParaRPr>
          </a:p>
          <a:p>
            <a:pPr marL="0" indent="0">
              <a:buNone/>
            </a:pPr>
            <a:r>
              <a:rPr sz="2400" dirty="0">
                <a:solidFill>
                  <a:schemeClr val="tx2"/>
                </a:solidFill>
              </a:rPr>
              <a:t>1. 股权筹资是企业稳定的资本基础</a:t>
            </a:r>
            <a:endParaRPr sz="2400" dirty="0">
              <a:solidFill>
                <a:schemeClr val="tx2"/>
              </a:solidFill>
            </a:endParaRPr>
          </a:p>
          <a:p>
            <a:pPr marL="0" indent="0">
              <a:buNone/>
            </a:pPr>
            <a:r>
              <a:rPr sz="2400" dirty="0">
                <a:solidFill>
                  <a:schemeClr val="tx2"/>
                </a:solidFill>
              </a:rPr>
              <a:t>2. 股权筹资是企业良好的信誉基础</a:t>
            </a:r>
            <a:endParaRPr sz="2400" dirty="0">
              <a:solidFill>
                <a:schemeClr val="tx2"/>
              </a:solidFill>
            </a:endParaRPr>
          </a:p>
          <a:p>
            <a:pPr marL="0" indent="0">
              <a:buNone/>
            </a:pPr>
            <a:r>
              <a:rPr sz="2400" dirty="0">
                <a:solidFill>
                  <a:schemeClr val="tx2"/>
                </a:solidFill>
              </a:rPr>
              <a:t>3. 企业财务风险较小</a:t>
            </a:r>
            <a:endParaRPr sz="2400" dirty="0">
              <a:solidFill>
                <a:schemeClr val="tx2"/>
              </a:solidFill>
            </a:endParaRPr>
          </a:p>
          <a:p>
            <a:pPr marL="0" indent="0">
              <a:lnSpc>
                <a:spcPct val="150000"/>
              </a:lnSpc>
              <a:buNone/>
            </a:pPr>
            <a:r>
              <a:rPr sz="2400" dirty="0">
                <a:solidFill>
                  <a:schemeClr val="tx2"/>
                </a:solidFill>
              </a:rPr>
              <a:t>(二) 股权筹资的缺点</a:t>
            </a:r>
            <a:endParaRPr sz="2400" dirty="0">
              <a:solidFill>
                <a:schemeClr val="tx2"/>
              </a:solidFill>
            </a:endParaRPr>
          </a:p>
          <a:p>
            <a:pPr marL="0" indent="0">
              <a:lnSpc>
                <a:spcPct val="150000"/>
              </a:lnSpc>
              <a:buNone/>
            </a:pPr>
            <a:r>
              <a:rPr sz="2400" dirty="0">
                <a:solidFill>
                  <a:schemeClr val="tx2"/>
                </a:solidFill>
              </a:rPr>
              <a:t>1. 资本成本负担较重</a:t>
            </a:r>
            <a:endParaRPr sz="2400" dirty="0">
              <a:solidFill>
                <a:schemeClr val="tx2"/>
              </a:solidFill>
            </a:endParaRPr>
          </a:p>
          <a:p>
            <a:pPr marL="0" indent="0">
              <a:lnSpc>
                <a:spcPct val="150000"/>
              </a:lnSpc>
              <a:buNone/>
            </a:pPr>
            <a:r>
              <a:rPr sz="2400" dirty="0">
                <a:solidFill>
                  <a:schemeClr val="tx2"/>
                </a:solidFill>
              </a:rPr>
              <a:t>2. 容易分散企业的控制权</a:t>
            </a:r>
            <a:endParaRPr sz="2400" dirty="0">
              <a:solidFill>
                <a:schemeClr val="tx2"/>
              </a:solidFill>
            </a:endParaRPr>
          </a:p>
          <a:p>
            <a:pPr marL="0" indent="0">
              <a:lnSpc>
                <a:spcPct val="150000"/>
              </a:lnSpc>
              <a:buNone/>
            </a:pPr>
            <a:r>
              <a:rPr sz="2400" dirty="0">
                <a:solidFill>
                  <a:schemeClr val="tx2"/>
                </a:solidFill>
              </a:rPr>
              <a:t>3. 信息沟通与披露成本较大</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第二</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权益性筹资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一、长期借款</a:t>
            </a:r>
            <a:endParaRPr sz="2800" dirty="0">
              <a:solidFill>
                <a:schemeClr val="tx2"/>
              </a:solidFill>
            </a:endParaRPr>
          </a:p>
          <a:p>
            <a:pPr marL="0" indent="0">
              <a:buNone/>
            </a:pPr>
            <a:r>
              <a:rPr sz="2400" dirty="0">
                <a:solidFill>
                  <a:schemeClr val="tx2"/>
                </a:solidFill>
              </a:rPr>
              <a:t>(一) 长期借款的种类</a:t>
            </a:r>
            <a:endParaRPr sz="2400" dirty="0">
              <a:solidFill>
                <a:schemeClr val="tx2"/>
              </a:solidFill>
            </a:endParaRPr>
          </a:p>
          <a:p>
            <a:pPr marL="0" indent="0">
              <a:buNone/>
            </a:pPr>
            <a:r>
              <a:rPr sz="2400" dirty="0">
                <a:solidFill>
                  <a:schemeClr val="tx2"/>
                </a:solidFill>
              </a:rPr>
              <a:t>1. </a:t>
            </a:r>
            <a:r>
              <a:rPr lang="zh-CN" sz="2400" dirty="0">
                <a:solidFill>
                  <a:schemeClr val="tx2"/>
                </a:solidFill>
              </a:rPr>
              <a:t>按用途划分</a:t>
            </a:r>
            <a:endParaRPr sz="2400" dirty="0">
              <a:solidFill>
                <a:schemeClr val="tx2"/>
              </a:solidFill>
            </a:endParaRPr>
          </a:p>
          <a:p>
            <a:pPr marL="0" indent="0">
              <a:buNone/>
            </a:pPr>
            <a:r>
              <a:rPr sz="2400" dirty="0">
                <a:solidFill>
                  <a:schemeClr val="tx2"/>
                </a:solidFill>
              </a:rPr>
              <a:t>2. </a:t>
            </a:r>
            <a:r>
              <a:rPr lang="zh-CN" sz="2400" dirty="0">
                <a:solidFill>
                  <a:schemeClr val="tx2"/>
                </a:solidFill>
              </a:rPr>
              <a:t>按提供贷款的机构</a:t>
            </a:r>
            <a:endParaRPr sz="2400" dirty="0">
              <a:solidFill>
                <a:schemeClr val="tx2"/>
              </a:solidFill>
            </a:endParaRPr>
          </a:p>
          <a:p>
            <a:pPr marL="0" indent="0">
              <a:buNone/>
            </a:pPr>
            <a:r>
              <a:rPr sz="2400" dirty="0">
                <a:solidFill>
                  <a:schemeClr val="tx2"/>
                </a:solidFill>
              </a:rPr>
              <a:t>3. </a:t>
            </a:r>
            <a:r>
              <a:rPr lang="zh-CN" sz="2400" dirty="0">
                <a:solidFill>
                  <a:schemeClr val="tx2"/>
                </a:solidFill>
              </a:rPr>
              <a:t>按有无担保</a:t>
            </a:r>
            <a:endParaRPr sz="2400" dirty="0">
              <a:solidFill>
                <a:schemeClr val="tx2"/>
              </a:solidFill>
            </a:endParaRPr>
          </a:p>
          <a:p>
            <a:pPr marL="0" indent="0">
              <a:lnSpc>
                <a:spcPct val="150000"/>
              </a:lnSpc>
              <a:buNone/>
            </a:pPr>
            <a:r>
              <a:rPr sz="2400" dirty="0">
                <a:solidFill>
                  <a:schemeClr val="tx2"/>
                </a:solidFill>
              </a:rPr>
              <a:t>(二) 取得长期借款的条件</a:t>
            </a:r>
            <a:endParaRPr sz="2400" dirty="0">
              <a:solidFill>
                <a:schemeClr val="tx2"/>
              </a:solidFill>
            </a:endParaRPr>
          </a:p>
          <a:p>
            <a:pPr marL="0" indent="0">
              <a:lnSpc>
                <a:spcPct val="150000"/>
              </a:lnSpc>
              <a:buNone/>
            </a:pPr>
            <a:r>
              <a:rPr sz="2400" dirty="0">
                <a:solidFill>
                  <a:schemeClr val="tx2"/>
                </a:solidFill>
              </a:rPr>
              <a:t>(三) 银行长期借款的一般程序</a:t>
            </a:r>
            <a:endParaRPr sz="2400" dirty="0">
              <a:solidFill>
                <a:schemeClr val="tx2"/>
              </a:solidFill>
            </a:endParaRPr>
          </a:p>
          <a:p>
            <a:pPr marL="0" indent="0">
              <a:lnSpc>
                <a:spcPct val="150000"/>
              </a:lnSpc>
              <a:buNone/>
            </a:pPr>
            <a:r>
              <a:rPr sz="2000" dirty="0">
                <a:solidFill>
                  <a:schemeClr val="tx2"/>
                </a:solidFill>
              </a:rPr>
              <a:t>(1) 提出申请      (2) 银行审批    (3) 签订借款合同</a:t>
            </a:r>
            <a:endParaRPr sz="2000" dirty="0">
              <a:solidFill>
                <a:schemeClr val="tx2"/>
              </a:solidFill>
            </a:endParaRPr>
          </a:p>
          <a:p>
            <a:pPr marL="0" indent="0">
              <a:lnSpc>
                <a:spcPct val="150000"/>
              </a:lnSpc>
              <a:buNone/>
            </a:pPr>
            <a:r>
              <a:rPr sz="2000" dirty="0">
                <a:solidFill>
                  <a:schemeClr val="tx2"/>
                </a:solidFill>
              </a:rPr>
              <a:t>(4) 取得借款      (5) 归还长期借款</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b="1" dirty="0">
                <a:solidFill>
                  <a:schemeClr val="tx2"/>
                </a:solidFill>
              </a:rPr>
              <a:t>一、筹资的概念</a:t>
            </a:r>
            <a:r>
              <a:rPr lang="en-US" altLang="zh-CN" sz="2800" dirty="0" smtClean="0">
                <a:solidFill>
                  <a:schemeClr val="tx2"/>
                </a:solidFill>
              </a:rPr>
              <a:t>    </a:t>
            </a:r>
            <a:endParaRPr lang="en-US" altLang="zh-CN" sz="2800" dirty="0" smtClean="0">
              <a:solidFill>
                <a:schemeClr val="tx2"/>
              </a:solidFill>
            </a:endParaRPr>
          </a:p>
          <a:p>
            <a:pPr marL="0" indent="0">
              <a:buNone/>
            </a:pPr>
            <a:r>
              <a:rPr lang="zh-CN" altLang="zh-CN" sz="3200" b="1" dirty="0">
                <a:solidFill>
                  <a:schemeClr val="tx2"/>
                </a:solidFill>
              </a:rPr>
              <a:t>二、筹资的渠道和方式</a:t>
            </a:r>
            <a:endParaRPr lang="zh-CN" altLang="zh-CN" sz="3200" b="1" dirty="0">
              <a:solidFill>
                <a:schemeClr val="tx2"/>
              </a:solidFill>
            </a:endParaRPr>
          </a:p>
          <a:p>
            <a:pPr marL="0" indent="0">
              <a:buNone/>
            </a:pPr>
            <a:r>
              <a:rPr altLang="zh-CN" sz="2800" dirty="0">
                <a:solidFill>
                  <a:schemeClr val="tx2"/>
                </a:solidFill>
              </a:rPr>
              <a:t>（一）筹资渠道</a:t>
            </a:r>
            <a:endParaRPr altLang="zh-CN" sz="2800" dirty="0">
              <a:solidFill>
                <a:schemeClr val="tx2"/>
              </a:solidFill>
            </a:endParaRPr>
          </a:p>
          <a:p>
            <a:pPr marL="0" indent="0">
              <a:buNone/>
            </a:pPr>
            <a:r>
              <a:rPr lang="en-US" altLang="zh-CN" sz="2800" dirty="0" smtClean="0">
                <a:solidFill>
                  <a:schemeClr val="tx2"/>
                </a:solidFill>
              </a:rPr>
              <a:t>    </a:t>
            </a:r>
            <a:r>
              <a:rPr lang="en-US" altLang="zh-CN" sz="2400" dirty="0" smtClean="0">
                <a:solidFill>
                  <a:schemeClr val="tx2"/>
                </a:solidFill>
              </a:rPr>
              <a:t>1.国家财政资金 </a:t>
            </a:r>
            <a:endParaRPr lang="en-US" altLang="zh-CN" sz="2400" dirty="0" smtClean="0">
              <a:solidFill>
                <a:schemeClr val="tx2"/>
              </a:solidFill>
            </a:endParaRPr>
          </a:p>
          <a:p>
            <a:pPr marL="0" indent="0">
              <a:buNone/>
            </a:pPr>
            <a:r>
              <a:rPr lang="en-US" altLang="zh-CN" sz="2400" dirty="0" smtClean="0">
                <a:solidFill>
                  <a:schemeClr val="tx2"/>
                </a:solidFill>
              </a:rPr>
              <a:t>    2.银行信贷资金</a:t>
            </a:r>
            <a:endParaRPr lang="en-US" altLang="zh-CN" sz="2400" dirty="0" smtClean="0">
              <a:solidFill>
                <a:schemeClr val="tx2"/>
              </a:solidFill>
            </a:endParaRPr>
          </a:p>
          <a:p>
            <a:pPr marL="0" indent="0">
              <a:buNone/>
            </a:pPr>
            <a:r>
              <a:rPr lang="en-US" altLang="zh-CN" sz="2400" dirty="0" smtClean="0">
                <a:solidFill>
                  <a:schemeClr val="tx2"/>
                </a:solidFill>
              </a:rPr>
              <a:t>    3.非银行金融机构资金</a:t>
            </a:r>
            <a:endParaRPr lang="en-US" altLang="zh-CN" sz="2400" dirty="0" smtClean="0">
              <a:solidFill>
                <a:schemeClr val="tx2"/>
              </a:solidFill>
            </a:endParaRPr>
          </a:p>
          <a:p>
            <a:pPr marL="0" indent="0">
              <a:buNone/>
            </a:pPr>
            <a:r>
              <a:rPr lang="en-US" altLang="zh-CN" sz="2400" dirty="0" smtClean="0">
                <a:solidFill>
                  <a:schemeClr val="tx2"/>
                </a:solidFill>
              </a:rPr>
              <a:t>    4.其他企业资金</a:t>
            </a:r>
            <a:endParaRPr lang="en-US" altLang="zh-CN" sz="2400" dirty="0" smtClean="0">
              <a:solidFill>
                <a:schemeClr val="tx2"/>
              </a:solidFill>
            </a:endParaRPr>
          </a:p>
          <a:p>
            <a:pPr marL="0" indent="0">
              <a:buNone/>
            </a:pPr>
            <a:r>
              <a:rPr lang="en-US" altLang="zh-CN" sz="2400" dirty="0" smtClean="0">
                <a:solidFill>
                  <a:schemeClr val="tx2"/>
                </a:solidFill>
              </a:rPr>
              <a:t>    5. 民间资金</a:t>
            </a:r>
            <a:endParaRPr lang="en-US" altLang="zh-CN" sz="2400" dirty="0" smtClean="0">
              <a:solidFill>
                <a:schemeClr val="tx2"/>
              </a:solidFill>
            </a:endParaRPr>
          </a:p>
          <a:p>
            <a:pPr marL="0" indent="0">
              <a:buNone/>
            </a:pPr>
            <a:r>
              <a:rPr lang="en-US" altLang="zh-CN" sz="2400" dirty="0" smtClean="0">
                <a:solidFill>
                  <a:schemeClr val="tx2"/>
                </a:solidFill>
              </a:rPr>
              <a:t>    6. 企业内部资金</a:t>
            </a:r>
            <a:endParaRPr lang="en-US" altLang="zh-CN" sz="2400" dirty="0" smtClean="0">
              <a:solidFill>
                <a:schemeClr val="tx2"/>
              </a:solidFill>
            </a:endParaRPr>
          </a:p>
          <a:p>
            <a:pPr marL="0" indent="0">
              <a:buNone/>
            </a:pPr>
            <a:r>
              <a:rPr lang="en-US" altLang="zh-CN" sz="2400" dirty="0" smtClean="0">
                <a:solidFill>
                  <a:schemeClr val="tx2"/>
                </a:solidFill>
              </a:rPr>
              <a:t>    7.外商资金</a:t>
            </a:r>
            <a:endParaRPr lang="en-US" altLang="zh-CN" sz="2400" dirty="0" smtClean="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800" dirty="0">
                <a:solidFill>
                  <a:schemeClr val="tx2"/>
                </a:solidFill>
              </a:rPr>
              <a:t>一、长期借款</a:t>
            </a:r>
            <a:endParaRPr sz="2800" dirty="0">
              <a:solidFill>
                <a:schemeClr val="tx2"/>
              </a:solidFill>
            </a:endParaRPr>
          </a:p>
          <a:p>
            <a:pPr marL="0" indent="0">
              <a:buNone/>
            </a:pPr>
            <a:r>
              <a:rPr sz="2400" dirty="0">
                <a:solidFill>
                  <a:schemeClr val="tx2"/>
                </a:solidFill>
              </a:rPr>
              <a:t>(四) 长期借款的保护性条款</a:t>
            </a:r>
            <a:endParaRPr sz="2400" dirty="0">
              <a:solidFill>
                <a:schemeClr val="tx2"/>
              </a:solidFill>
            </a:endParaRPr>
          </a:p>
          <a:p>
            <a:pPr marL="0" indent="0">
              <a:buNone/>
            </a:pPr>
            <a:r>
              <a:rPr sz="2400" dirty="0">
                <a:solidFill>
                  <a:schemeClr val="tx2"/>
                </a:solidFill>
              </a:rPr>
              <a:t>1. 一般条款</a:t>
            </a:r>
            <a:endParaRPr sz="2400" dirty="0">
              <a:solidFill>
                <a:schemeClr val="tx2"/>
              </a:solidFill>
            </a:endParaRPr>
          </a:p>
          <a:p>
            <a:pPr marL="0" indent="0">
              <a:buNone/>
            </a:pPr>
            <a:r>
              <a:rPr sz="2400" dirty="0">
                <a:solidFill>
                  <a:schemeClr val="tx2"/>
                </a:solidFill>
              </a:rPr>
              <a:t>2. 例行条例</a:t>
            </a:r>
            <a:endParaRPr sz="2400" dirty="0">
              <a:solidFill>
                <a:schemeClr val="tx2"/>
              </a:solidFill>
            </a:endParaRPr>
          </a:p>
          <a:p>
            <a:pPr marL="0" indent="0">
              <a:buNone/>
            </a:pPr>
            <a:r>
              <a:rPr sz="2400" dirty="0">
                <a:solidFill>
                  <a:schemeClr val="tx2"/>
                </a:solidFill>
              </a:rPr>
              <a:t>3. 特殊条款</a:t>
            </a:r>
            <a:endParaRPr sz="2400" dirty="0">
              <a:solidFill>
                <a:schemeClr val="tx2"/>
              </a:solidFill>
            </a:endParaRPr>
          </a:p>
          <a:p>
            <a:pPr marL="0" indent="0">
              <a:buNone/>
            </a:pPr>
            <a:r>
              <a:rPr sz="2400" dirty="0">
                <a:solidFill>
                  <a:schemeClr val="tx2"/>
                </a:solidFill>
              </a:rPr>
              <a:t>(五) 长期借款的优缺点</a:t>
            </a:r>
            <a:endParaRPr sz="2400" dirty="0">
              <a:solidFill>
                <a:schemeClr val="tx2"/>
              </a:solidFill>
            </a:endParaRPr>
          </a:p>
          <a:p>
            <a:pPr marL="0" indent="0">
              <a:buNone/>
            </a:pPr>
            <a:r>
              <a:rPr sz="2400" dirty="0">
                <a:solidFill>
                  <a:schemeClr val="tx2"/>
                </a:solidFill>
              </a:rPr>
              <a:t>1. 长期借款的优点</a:t>
            </a:r>
            <a:endParaRPr sz="2400" dirty="0">
              <a:solidFill>
                <a:schemeClr val="tx2"/>
              </a:solidFill>
            </a:endParaRPr>
          </a:p>
          <a:p>
            <a:pPr marL="0" indent="0">
              <a:buNone/>
            </a:pPr>
            <a:r>
              <a:rPr sz="2400" dirty="0">
                <a:solidFill>
                  <a:schemeClr val="tx2"/>
                </a:solidFill>
              </a:rPr>
              <a:t>(1) 借款所需时间较短，筹资速度快</a:t>
            </a:r>
            <a:endParaRPr sz="2400" dirty="0">
              <a:solidFill>
                <a:schemeClr val="tx2"/>
              </a:solidFill>
            </a:endParaRPr>
          </a:p>
          <a:p>
            <a:pPr marL="0" indent="0">
              <a:buNone/>
            </a:pPr>
            <a:r>
              <a:rPr sz="2400" dirty="0">
                <a:solidFill>
                  <a:schemeClr val="tx2"/>
                </a:solidFill>
              </a:rPr>
              <a:t>(2) 借款成本较低</a:t>
            </a:r>
            <a:endParaRPr sz="2400" dirty="0">
              <a:solidFill>
                <a:schemeClr val="tx2"/>
              </a:solidFill>
            </a:endParaRPr>
          </a:p>
          <a:p>
            <a:pPr marL="0" indent="0">
              <a:buNone/>
            </a:pPr>
            <a:r>
              <a:rPr sz="2400" dirty="0">
                <a:solidFill>
                  <a:schemeClr val="tx2"/>
                </a:solidFill>
              </a:rPr>
              <a:t>(3) 借款弹性大，具有较大的灵活性</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400" dirty="0">
                <a:solidFill>
                  <a:schemeClr val="tx2"/>
                </a:solidFill>
              </a:rPr>
              <a:t>(五) 长期借款的优缺点</a:t>
            </a:r>
            <a:endParaRPr sz="2400" dirty="0">
              <a:solidFill>
                <a:schemeClr val="tx2"/>
              </a:solidFill>
            </a:endParaRPr>
          </a:p>
          <a:p>
            <a:pPr marL="0" indent="0">
              <a:buNone/>
            </a:pPr>
            <a:r>
              <a:rPr sz="2400" dirty="0">
                <a:solidFill>
                  <a:schemeClr val="tx2"/>
                </a:solidFill>
              </a:rPr>
              <a:t>2. 长期借款的缺点</a:t>
            </a:r>
            <a:endParaRPr sz="2400" dirty="0">
              <a:solidFill>
                <a:schemeClr val="tx2"/>
              </a:solidFill>
            </a:endParaRPr>
          </a:p>
          <a:p>
            <a:pPr marL="0" indent="0">
              <a:buNone/>
            </a:pPr>
            <a:r>
              <a:rPr sz="2400" dirty="0">
                <a:solidFill>
                  <a:schemeClr val="tx2"/>
                </a:solidFill>
              </a:rPr>
              <a:t>(1) 风险大</a:t>
            </a:r>
            <a:endParaRPr sz="2400" dirty="0">
              <a:solidFill>
                <a:schemeClr val="tx2"/>
              </a:solidFill>
            </a:endParaRPr>
          </a:p>
          <a:p>
            <a:pPr marL="0" indent="0">
              <a:buNone/>
            </a:pPr>
            <a:r>
              <a:rPr sz="2400" dirty="0">
                <a:solidFill>
                  <a:schemeClr val="tx2"/>
                </a:solidFill>
              </a:rPr>
              <a:t>(2) 限制条件较多</a:t>
            </a:r>
            <a:endParaRPr sz="2400" dirty="0">
              <a:solidFill>
                <a:schemeClr val="tx2"/>
              </a:solidFill>
            </a:endParaRPr>
          </a:p>
          <a:p>
            <a:pPr marL="0" indent="0">
              <a:buNone/>
            </a:pPr>
            <a:r>
              <a:rPr sz="2400" dirty="0">
                <a:solidFill>
                  <a:schemeClr val="tx2"/>
                </a:solidFill>
              </a:rPr>
              <a:t>(3) 筹资数量有限</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(一) 债券的种类</a:t>
            </a:r>
            <a:endParaRPr sz="2400" dirty="0">
              <a:solidFill>
                <a:schemeClr val="tx2"/>
              </a:solidFill>
            </a:endParaRPr>
          </a:p>
          <a:p>
            <a:pPr marL="0" indent="0">
              <a:buNone/>
            </a:pPr>
            <a:r>
              <a:rPr sz="2400" dirty="0">
                <a:solidFill>
                  <a:schemeClr val="tx2"/>
                </a:solidFill>
              </a:rPr>
              <a:t> 1. 政府债券、金融债券和公司债券</a:t>
            </a:r>
            <a:endParaRPr sz="2400" dirty="0">
              <a:solidFill>
                <a:schemeClr val="tx2"/>
              </a:solidFill>
            </a:endParaRPr>
          </a:p>
          <a:p>
            <a:pPr marL="0" indent="0">
              <a:buNone/>
            </a:pPr>
            <a:r>
              <a:rPr sz="2400" dirty="0">
                <a:solidFill>
                  <a:schemeClr val="tx2"/>
                </a:solidFill>
              </a:rPr>
              <a:t>(</a:t>
            </a:r>
            <a:r>
              <a:rPr lang="en-US" sz="2400" dirty="0">
                <a:solidFill>
                  <a:schemeClr val="tx2"/>
                </a:solidFill>
              </a:rPr>
              <a:t>1</a:t>
            </a:r>
            <a:r>
              <a:rPr sz="2400" dirty="0">
                <a:solidFill>
                  <a:schemeClr val="tx2"/>
                </a:solidFill>
              </a:rPr>
              <a:t>)政府债券</a:t>
            </a:r>
            <a:endParaRPr sz="2400" dirty="0">
              <a:solidFill>
                <a:schemeClr val="tx2"/>
              </a:solidFill>
            </a:endParaRPr>
          </a:p>
          <a:p>
            <a:pPr marL="0" indent="0">
              <a:buNone/>
            </a:pPr>
            <a:r>
              <a:rPr sz="2400" dirty="0">
                <a:solidFill>
                  <a:schemeClr val="tx2"/>
                </a:solidFill>
              </a:rPr>
              <a:t>(</a:t>
            </a:r>
            <a:r>
              <a:rPr lang="en-US" sz="2400" dirty="0">
                <a:solidFill>
                  <a:schemeClr val="tx2"/>
                </a:solidFill>
              </a:rPr>
              <a:t>2</a:t>
            </a:r>
            <a:r>
              <a:rPr sz="2400" dirty="0">
                <a:solidFill>
                  <a:schemeClr val="tx2"/>
                </a:solidFill>
              </a:rPr>
              <a:t>) </a:t>
            </a:r>
            <a:r>
              <a:rPr lang="zh-CN" sz="2400" dirty="0">
                <a:solidFill>
                  <a:schemeClr val="tx2"/>
                </a:solidFill>
              </a:rPr>
              <a:t>金融债券</a:t>
            </a:r>
            <a:endParaRPr lang="zh-CN" sz="2400" dirty="0">
              <a:solidFill>
                <a:schemeClr val="tx2"/>
              </a:solidFill>
            </a:endParaRPr>
          </a:p>
          <a:p>
            <a:pPr marL="0" indent="0">
              <a:buNone/>
            </a:pPr>
            <a:r>
              <a:rPr sz="2400" dirty="0">
                <a:solidFill>
                  <a:schemeClr val="tx2"/>
                </a:solidFill>
                <a:sym typeface="+mn-ea"/>
              </a:rPr>
              <a:t>(</a:t>
            </a:r>
            <a:r>
              <a:rPr lang="en-US" sz="2400" dirty="0">
                <a:solidFill>
                  <a:schemeClr val="tx2"/>
                </a:solidFill>
                <a:sym typeface="+mn-ea"/>
              </a:rPr>
              <a:t>3</a:t>
            </a:r>
            <a:r>
              <a:rPr sz="2400" dirty="0">
                <a:solidFill>
                  <a:schemeClr val="tx2"/>
                </a:solidFill>
                <a:sym typeface="+mn-ea"/>
              </a:rPr>
              <a:t>) </a:t>
            </a:r>
            <a:r>
              <a:rPr lang="zh-CN" sz="2400" dirty="0">
                <a:solidFill>
                  <a:schemeClr val="tx2"/>
                </a:solidFill>
                <a:sym typeface="+mn-ea"/>
              </a:rPr>
              <a:t>公司债券</a:t>
            </a:r>
            <a:endParaRPr lang="zh-CN" sz="2400" dirty="0">
              <a:solidFill>
                <a:schemeClr val="tx2"/>
              </a:solidFill>
              <a:sym typeface="+mn-ea"/>
            </a:endParaRPr>
          </a:p>
          <a:p>
            <a:pPr marL="0" indent="0">
              <a:buNone/>
            </a:pPr>
            <a:r>
              <a:rPr lang="zh-CN" sz="2400" dirty="0">
                <a:solidFill>
                  <a:schemeClr val="tx2"/>
                </a:solidFill>
                <a:sym typeface="+mn-ea"/>
              </a:rPr>
              <a:t>2. 信用债券、抵押债券和担保债券</a:t>
            </a:r>
            <a:endParaRPr lang="zh-CN" sz="2400" dirty="0">
              <a:solidFill>
                <a:schemeClr val="tx2"/>
              </a:solidFill>
              <a:sym typeface="+mn-ea"/>
            </a:endParaRPr>
          </a:p>
          <a:p>
            <a:pPr marL="0" indent="0">
              <a:buNone/>
            </a:pPr>
            <a:r>
              <a:rPr sz="2400" dirty="0">
                <a:solidFill>
                  <a:schemeClr val="tx2"/>
                </a:solidFill>
                <a:sym typeface="+mn-ea"/>
              </a:rPr>
              <a:t>(</a:t>
            </a:r>
            <a:r>
              <a:rPr lang="en-US" sz="2400" dirty="0">
                <a:solidFill>
                  <a:schemeClr val="tx2"/>
                </a:solidFill>
                <a:sym typeface="+mn-ea"/>
              </a:rPr>
              <a:t>1</a:t>
            </a:r>
            <a:r>
              <a:rPr sz="2400" dirty="0">
                <a:solidFill>
                  <a:schemeClr val="tx2"/>
                </a:solidFill>
                <a:sym typeface="+mn-ea"/>
              </a:rPr>
              <a:t>)</a:t>
            </a:r>
            <a:r>
              <a:rPr lang="zh-CN" sz="2400" dirty="0">
                <a:solidFill>
                  <a:schemeClr val="tx2"/>
                </a:solidFill>
                <a:sym typeface="+mn-ea"/>
              </a:rPr>
              <a:t>信用债券</a:t>
            </a:r>
            <a:endParaRPr lang="zh-CN" sz="2400" dirty="0">
              <a:solidFill>
                <a:schemeClr val="tx2"/>
              </a:solidFill>
              <a:sym typeface="+mn-ea"/>
            </a:endParaRPr>
          </a:p>
          <a:p>
            <a:pPr marL="0" indent="0">
              <a:buNone/>
            </a:pPr>
            <a:r>
              <a:rPr sz="2400" dirty="0">
                <a:solidFill>
                  <a:schemeClr val="tx2"/>
                </a:solidFill>
                <a:sym typeface="+mn-ea"/>
              </a:rPr>
              <a:t>(</a:t>
            </a:r>
            <a:r>
              <a:rPr lang="en-US" sz="2400" dirty="0">
                <a:solidFill>
                  <a:schemeClr val="tx2"/>
                </a:solidFill>
                <a:sym typeface="+mn-ea"/>
              </a:rPr>
              <a:t>2</a:t>
            </a:r>
            <a:r>
              <a:rPr sz="2400" dirty="0">
                <a:solidFill>
                  <a:schemeClr val="tx2"/>
                </a:solidFill>
                <a:sym typeface="+mn-ea"/>
              </a:rPr>
              <a:t>)</a:t>
            </a:r>
            <a:r>
              <a:rPr lang="zh-CN" sz="2400" dirty="0">
                <a:solidFill>
                  <a:schemeClr val="tx2"/>
                </a:solidFill>
                <a:sym typeface="+mn-ea"/>
              </a:rPr>
              <a:t>抵押债券</a:t>
            </a:r>
            <a:endParaRPr lang="zh-CN" sz="2400" dirty="0">
              <a:solidFill>
                <a:schemeClr val="tx2"/>
              </a:solidFill>
              <a:sym typeface="+mn-ea"/>
            </a:endParaRPr>
          </a:p>
          <a:p>
            <a:pPr marL="0" indent="0">
              <a:buNone/>
            </a:pPr>
            <a:r>
              <a:rPr sz="2400" dirty="0">
                <a:solidFill>
                  <a:schemeClr val="tx2"/>
                </a:solidFill>
                <a:sym typeface="+mn-ea"/>
              </a:rPr>
              <a:t>(</a:t>
            </a:r>
            <a:r>
              <a:rPr lang="en-US" sz="2400" dirty="0">
                <a:solidFill>
                  <a:schemeClr val="tx2"/>
                </a:solidFill>
                <a:sym typeface="+mn-ea"/>
              </a:rPr>
              <a:t>3</a:t>
            </a:r>
            <a:r>
              <a:rPr sz="2400" dirty="0">
                <a:solidFill>
                  <a:schemeClr val="tx2"/>
                </a:solidFill>
                <a:sym typeface="+mn-ea"/>
              </a:rPr>
              <a:t>)</a:t>
            </a:r>
            <a:r>
              <a:rPr lang="zh-CN" sz="2400" dirty="0">
                <a:solidFill>
                  <a:schemeClr val="tx2"/>
                </a:solidFill>
                <a:sym typeface="+mn-ea"/>
              </a:rPr>
              <a:t>担保债券</a:t>
            </a:r>
            <a:endParaRPr lang="zh-CN" sz="2400" dirty="0">
              <a:solidFill>
                <a:schemeClr val="tx2"/>
              </a:solidFill>
              <a:sym typeface="+mn-ea"/>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(一) 债券的种类</a:t>
            </a:r>
            <a:endParaRPr sz="2400" dirty="0">
              <a:solidFill>
                <a:schemeClr val="tx2"/>
              </a:solidFill>
            </a:endParaRPr>
          </a:p>
          <a:p>
            <a:pPr marL="0" indent="0">
              <a:buNone/>
            </a:pPr>
            <a:r>
              <a:rPr sz="2400" dirty="0">
                <a:solidFill>
                  <a:schemeClr val="tx2"/>
                </a:solidFill>
              </a:rPr>
              <a:t> 3. 记名债券和无记名债券</a:t>
            </a:r>
            <a:endParaRPr sz="2400" dirty="0">
              <a:solidFill>
                <a:schemeClr val="tx2"/>
              </a:solidFill>
            </a:endParaRPr>
          </a:p>
          <a:p>
            <a:pPr marL="0" indent="0">
              <a:buNone/>
            </a:pPr>
            <a:r>
              <a:rPr sz="2400" dirty="0">
                <a:solidFill>
                  <a:schemeClr val="tx2"/>
                </a:solidFill>
              </a:rPr>
              <a:t>(</a:t>
            </a:r>
            <a:r>
              <a:rPr lang="en-US" sz="2400" dirty="0">
                <a:solidFill>
                  <a:schemeClr val="tx2"/>
                </a:solidFill>
              </a:rPr>
              <a:t>1</a:t>
            </a:r>
            <a:r>
              <a:rPr sz="2400" dirty="0">
                <a:solidFill>
                  <a:schemeClr val="tx2"/>
                </a:solidFill>
              </a:rPr>
              <a:t>)</a:t>
            </a:r>
            <a:r>
              <a:rPr lang="zh-CN" sz="2400" dirty="0">
                <a:solidFill>
                  <a:schemeClr val="tx2"/>
                </a:solidFill>
              </a:rPr>
              <a:t>记名</a:t>
            </a:r>
            <a:r>
              <a:rPr sz="2400" dirty="0">
                <a:solidFill>
                  <a:schemeClr val="tx2"/>
                </a:solidFill>
              </a:rPr>
              <a:t>债券</a:t>
            </a:r>
            <a:endParaRPr sz="2400" dirty="0">
              <a:solidFill>
                <a:schemeClr val="tx2"/>
              </a:solidFill>
            </a:endParaRPr>
          </a:p>
          <a:p>
            <a:pPr marL="0" indent="0">
              <a:buNone/>
            </a:pPr>
            <a:r>
              <a:rPr sz="2400" dirty="0">
                <a:solidFill>
                  <a:schemeClr val="tx2"/>
                </a:solidFill>
              </a:rPr>
              <a:t>(</a:t>
            </a:r>
            <a:r>
              <a:rPr lang="en-US" sz="2400" dirty="0">
                <a:solidFill>
                  <a:schemeClr val="tx2"/>
                </a:solidFill>
              </a:rPr>
              <a:t>2</a:t>
            </a:r>
            <a:r>
              <a:rPr sz="2400" dirty="0">
                <a:solidFill>
                  <a:schemeClr val="tx2"/>
                </a:solidFill>
              </a:rPr>
              <a:t>) </a:t>
            </a:r>
            <a:r>
              <a:rPr lang="zh-CN" sz="2400" dirty="0">
                <a:solidFill>
                  <a:schemeClr val="tx2"/>
                </a:solidFill>
              </a:rPr>
              <a:t>无记名</a:t>
            </a:r>
            <a:r>
              <a:rPr lang="zh-CN" sz="2400" dirty="0">
                <a:solidFill>
                  <a:schemeClr val="tx2"/>
                </a:solidFill>
              </a:rPr>
              <a:t>债券</a:t>
            </a:r>
            <a:endParaRPr lang="zh-CN" sz="2400" dirty="0">
              <a:solidFill>
                <a:schemeClr val="tx2"/>
              </a:solidFill>
            </a:endParaRPr>
          </a:p>
          <a:p>
            <a:pPr marL="0" indent="0">
              <a:buNone/>
            </a:pPr>
            <a:endParaRPr lang="zh-CN" sz="2400" dirty="0">
              <a:solidFill>
                <a:schemeClr val="tx2"/>
              </a:solidFill>
              <a:sym typeface="+mn-ea"/>
            </a:endParaRPr>
          </a:p>
          <a:p>
            <a:pPr marL="0" indent="0">
              <a:buNone/>
            </a:pPr>
            <a:r>
              <a:rPr lang="zh-CN" sz="2400" dirty="0">
                <a:solidFill>
                  <a:schemeClr val="tx2"/>
                </a:solidFill>
                <a:sym typeface="+mn-ea"/>
              </a:rPr>
              <a:t>4. 可转换债券和不可转换债券</a:t>
            </a:r>
            <a:endParaRPr lang="zh-CN" sz="2400" dirty="0">
              <a:solidFill>
                <a:schemeClr val="tx2"/>
              </a:solidFill>
              <a:sym typeface="+mn-ea"/>
            </a:endParaRPr>
          </a:p>
          <a:p>
            <a:pPr marL="0" indent="0">
              <a:buNone/>
            </a:pPr>
            <a:r>
              <a:rPr sz="2400" dirty="0">
                <a:solidFill>
                  <a:schemeClr val="tx2"/>
                </a:solidFill>
                <a:sym typeface="+mn-ea"/>
              </a:rPr>
              <a:t>(1) 可转换债券</a:t>
            </a:r>
            <a:endParaRPr sz="2400" dirty="0">
              <a:solidFill>
                <a:schemeClr val="tx2"/>
              </a:solidFill>
              <a:sym typeface="+mn-ea"/>
            </a:endParaRPr>
          </a:p>
          <a:p>
            <a:pPr marL="0" indent="0">
              <a:buNone/>
            </a:pPr>
            <a:r>
              <a:rPr sz="2400" dirty="0">
                <a:solidFill>
                  <a:schemeClr val="tx2"/>
                </a:solidFill>
                <a:sym typeface="+mn-ea"/>
              </a:rPr>
              <a:t>(2) 不可转换债券</a:t>
            </a:r>
            <a:endParaRPr sz="2400" dirty="0">
              <a:solidFill>
                <a:schemeClr val="tx2"/>
              </a:solidFill>
              <a:sym typeface="+mn-ea"/>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(二) 债券的基本要素</a:t>
            </a:r>
            <a:endParaRPr sz="2400" dirty="0">
              <a:solidFill>
                <a:schemeClr val="tx2"/>
              </a:solidFill>
            </a:endParaRPr>
          </a:p>
          <a:p>
            <a:pPr marL="0" indent="0">
              <a:buNone/>
            </a:pPr>
            <a:r>
              <a:rPr lang="en-US" sz="2400" dirty="0">
                <a:solidFill>
                  <a:schemeClr val="tx2"/>
                </a:solidFill>
              </a:rPr>
              <a:t>1.</a:t>
            </a:r>
            <a:r>
              <a:rPr sz="2400" dirty="0">
                <a:solidFill>
                  <a:schemeClr val="tx2"/>
                </a:solidFill>
              </a:rPr>
              <a:t>债券面值</a:t>
            </a:r>
            <a:endParaRPr sz="2400" dirty="0">
              <a:solidFill>
                <a:schemeClr val="tx2"/>
              </a:solidFill>
            </a:endParaRPr>
          </a:p>
          <a:p>
            <a:pPr marL="0" indent="0">
              <a:buNone/>
            </a:pPr>
            <a:r>
              <a:rPr lang="en-US" sz="2400" dirty="0">
                <a:solidFill>
                  <a:schemeClr val="tx2"/>
                </a:solidFill>
              </a:rPr>
              <a:t>2.债券的期限</a:t>
            </a:r>
            <a:endParaRPr lang="en-US" sz="2400" dirty="0">
              <a:solidFill>
                <a:schemeClr val="tx2"/>
              </a:solidFill>
            </a:endParaRPr>
          </a:p>
          <a:p>
            <a:pPr marL="0" indent="0">
              <a:buNone/>
            </a:pPr>
            <a:r>
              <a:rPr lang="en-US" sz="2400" dirty="0">
                <a:solidFill>
                  <a:schemeClr val="tx2"/>
                </a:solidFill>
              </a:rPr>
              <a:t>3.利率与利息</a:t>
            </a:r>
            <a:endParaRPr lang="en-US" sz="2400" dirty="0">
              <a:solidFill>
                <a:schemeClr val="tx2"/>
              </a:solidFill>
            </a:endParaRPr>
          </a:p>
          <a:p>
            <a:pPr marL="0" indent="0">
              <a:buNone/>
            </a:pPr>
            <a:r>
              <a:rPr lang="en-US" sz="2400" dirty="0">
                <a:solidFill>
                  <a:schemeClr val="tx2"/>
                </a:solidFill>
              </a:rPr>
              <a:t>4.债券的价格</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(三) 发行债券的条件</a:t>
            </a:r>
            <a:endParaRPr sz="2400" dirty="0">
              <a:solidFill>
                <a:schemeClr val="tx2"/>
              </a:solidFill>
            </a:endParaRPr>
          </a:p>
          <a:p>
            <a:pPr marL="0" indent="0">
              <a:buNone/>
            </a:pPr>
            <a:r>
              <a:rPr sz="2400" dirty="0">
                <a:solidFill>
                  <a:schemeClr val="tx2"/>
                </a:solidFill>
              </a:rPr>
              <a:t>1. 公开发行公司债券的条件</a:t>
            </a:r>
            <a:endParaRPr sz="2400" dirty="0">
              <a:solidFill>
                <a:schemeClr val="tx2"/>
              </a:solidFill>
            </a:endParaRPr>
          </a:p>
          <a:p>
            <a:pPr marL="0" indent="0">
              <a:lnSpc>
                <a:spcPct val="150000"/>
              </a:lnSpc>
              <a:buNone/>
            </a:pPr>
            <a:r>
              <a:rPr lang="en-US" sz="2000" dirty="0">
                <a:solidFill>
                  <a:schemeClr val="tx2"/>
                </a:solidFill>
              </a:rPr>
              <a:t>(1) 股份有限公司的净资产不低于人民币 3 000 万元，有限责任公司的净资产不低于人民</a:t>
            </a:r>
            <a:endParaRPr lang="en-US" sz="2000" dirty="0">
              <a:solidFill>
                <a:schemeClr val="tx2"/>
              </a:solidFill>
            </a:endParaRPr>
          </a:p>
          <a:p>
            <a:pPr marL="0" indent="0">
              <a:lnSpc>
                <a:spcPct val="150000"/>
              </a:lnSpc>
              <a:buNone/>
            </a:pPr>
            <a:r>
              <a:rPr lang="en-US" sz="2000" dirty="0">
                <a:solidFill>
                  <a:schemeClr val="tx2"/>
                </a:solidFill>
              </a:rPr>
              <a:t>币 6 000 万元；</a:t>
            </a:r>
            <a:endParaRPr lang="en-US" sz="2000" dirty="0">
              <a:solidFill>
                <a:schemeClr val="tx2"/>
              </a:solidFill>
            </a:endParaRPr>
          </a:p>
          <a:p>
            <a:pPr marL="0" indent="0">
              <a:lnSpc>
                <a:spcPct val="150000"/>
              </a:lnSpc>
              <a:buNone/>
            </a:pPr>
            <a:r>
              <a:rPr lang="en-US" sz="2000" dirty="0">
                <a:solidFill>
                  <a:schemeClr val="tx2"/>
                </a:solidFill>
              </a:rPr>
              <a:t>(2) 累计债券余额不超过公司净资产的 40%；</a:t>
            </a:r>
            <a:endParaRPr lang="en-US" sz="2000" dirty="0">
              <a:solidFill>
                <a:schemeClr val="tx2"/>
              </a:solidFill>
            </a:endParaRPr>
          </a:p>
          <a:p>
            <a:pPr marL="0" indent="0">
              <a:lnSpc>
                <a:spcPct val="150000"/>
              </a:lnSpc>
              <a:buNone/>
            </a:pPr>
            <a:r>
              <a:rPr lang="en-US" sz="2000" dirty="0">
                <a:solidFill>
                  <a:schemeClr val="tx2"/>
                </a:solidFill>
              </a:rPr>
              <a:t>(3) 最近 3 年平均可分配利润足以支付公司债券 1 年的利息；</a:t>
            </a:r>
            <a:endParaRPr lang="en-US" sz="2000" dirty="0">
              <a:solidFill>
                <a:schemeClr val="tx2"/>
              </a:solidFill>
            </a:endParaRPr>
          </a:p>
          <a:p>
            <a:pPr marL="0" indent="0">
              <a:lnSpc>
                <a:spcPct val="150000"/>
              </a:lnSpc>
              <a:buNone/>
            </a:pPr>
            <a:r>
              <a:rPr lang="en-US" sz="2000" dirty="0">
                <a:solidFill>
                  <a:schemeClr val="tx2"/>
                </a:solidFill>
              </a:rPr>
              <a:t>(4) 筹集的资金投向符合国家产业政策；</a:t>
            </a:r>
            <a:endParaRPr lang="en-US" sz="2000" dirty="0">
              <a:solidFill>
                <a:schemeClr val="tx2"/>
              </a:solidFill>
            </a:endParaRPr>
          </a:p>
          <a:p>
            <a:pPr marL="0" indent="0">
              <a:lnSpc>
                <a:spcPct val="150000"/>
              </a:lnSpc>
              <a:buNone/>
            </a:pPr>
            <a:r>
              <a:rPr lang="en-US" sz="2000" dirty="0">
                <a:solidFill>
                  <a:schemeClr val="tx2"/>
                </a:solidFill>
              </a:rPr>
              <a:t>(5) 债券的利率不超过国务院限定的利率水平；</a:t>
            </a:r>
            <a:endParaRPr lang="en-US" sz="2000" dirty="0">
              <a:solidFill>
                <a:schemeClr val="tx2"/>
              </a:solidFill>
            </a:endParaRPr>
          </a:p>
          <a:p>
            <a:pPr marL="0" indent="0">
              <a:lnSpc>
                <a:spcPct val="150000"/>
              </a:lnSpc>
              <a:buNone/>
            </a:pPr>
            <a:r>
              <a:rPr lang="en-US" sz="2000" dirty="0">
                <a:solidFill>
                  <a:schemeClr val="tx2"/>
                </a:solidFill>
              </a:rPr>
              <a:t>(6) 国务院规定的其他条件。</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48716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(三) 发行债券的条件</a:t>
            </a:r>
            <a:endParaRPr sz="2400" dirty="0">
              <a:solidFill>
                <a:schemeClr val="tx2"/>
              </a:solidFill>
            </a:endParaRPr>
          </a:p>
          <a:p>
            <a:pPr marL="0" indent="0">
              <a:buNone/>
            </a:pPr>
            <a:r>
              <a:rPr sz="2400" dirty="0">
                <a:solidFill>
                  <a:schemeClr val="tx2"/>
                </a:solidFill>
              </a:rPr>
              <a:t>2. 不得再次公开发行公司债券的情形</a:t>
            </a:r>
            <a:endParaRPr sz="2400" dirty="0">
              <a:solidFill>
                <a:schemeClr val="tx2"/>
              </a:solidFill>
            </a:endParaRPr>
          </a:p>
          <a:p>
            <a:pPr marL="0" indent="0">
              <a:lnSpc>
                <a:spcPct val="150000"/>
              </a:lnSpc>
              <a:buNone/>
            </a:pPr>
            <a:r>
              <a:rPr lang="en-US" sz="2000" dirty="0">
                <a:solidFill>
                  <a:schemeClr val="tx2"/>
                </a:solidFill>
              </a:rPr>
              <a:t>(1) 前一次公开发行的公司债券尚未募足；</a:t>
            </a:r>
            <a:endParaRPr lang="en-US" sz="2000" dirty="0">
              <a:solidFill>
                <a:schemeClr val="tx2"/>
              </a:solidFill>
            </a:endParaRPr>
          </a:p>
          <a:p>
            <a:pPr marL="0" indent="0">
              <a:lnSpc>
                <a:spcPct val="150000"/>
              </a:lnSpc>
              <a:buNone/>
            </a:pPr>
            <a:r>
              <a:rPr lang="en-US" sz="2000" dirty="0">
                <a:solidFill>
                  <a:schemeClr val="tx2"/>
                </a:solidFill>
              </a:rPr>
              <a:t>(2) 对已公开发行的公司债券或者其他债务有违约或者延迟支付本息的事实，仍处于继续状态；</a:t>
            </a:r>
            <a:endParaRPr lang="en-US" sz="2000" dirty="0">
              <a:solidFill>
                <a:schemeClr val="tx2"/>
              </a:solidFill>
            </a:endParaRPr>
          </a:p>
          <a:p>
            <a:pPr marL="0" indent="0">
              <a:lnSpc>
                <a:spcPct val="150000"/>
              </a:lnSpc>
              <a:buNone/>
            </a:pPr>
            <a:r>
              <a:rPr lang="en-US" sz="2000" dirty="0">
                <a:solidFill>
                  <a:schemeClr val="tx2"/>
                </a:solidFill>
              </a:rPr>
              <a:t>(3) 违反本法规定，改变公开发行公司债券所募资金的用途。</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(三) 发行债券的条件</a:t>
            </a:r>
            <a:endParaRPr sz="2400" dirty="0">
              <a:solidFill>
                <a:schemeClr val="tx2"/>
              </a:solidFill>
            </a:endParaRPr>
          </a:p>
          <a:p>
            <a:pPr marL="0" indent="0">
              <a:lnSpc>
                <a:spcPct val="150000"/>
              </a:lnSpc>
              <a:buNone/>
            </a:pPr>
            <a:r>
              <a:rPr lang="en-US" sz="2400" dirty="0">
                <a:solidFill>
                  <a:schemeClr val="tx2"/>
                </a:solidFill>
              </a:rPr>
              <a:t>3. 申请公司债券上市的条件</a:t>
            </a:r>
            <a:endParaRPr lang="en-US" sz="2400" dirty="0">
              <a:solidFill>
                <a:schemeClr val="tx2"/>
              </a:solidFill>
            </a:endParaRPr>
          </a:p>
          <a:p>
            <a:pPr marL="0" indent="0">
              <a:lnSpc>
                <a:spcPct val="150000"/>
              </a:lnSpc>
              <a:buNone/>
            </a:pPr>
            <a:r>
              <a:rPr lang="en-US" sz="2000" dirty="0">
                <a:solidFill>
                  <a:schemeClr val="tx2"/>
                </a:solidFill>
              </a:rPr>
              <a:t>根据《证券法》规定，公司申请公司债券上市交易，应当符合下列条件：</a:t>
            </a:r>
            <a:endParaRPr lang="en-US" sz="2000" dirty="0">
              <a:solidFill>
                <a:schemeClr val="tx2"/>
              </a:solidFill>
            </a:endParaRPr>
          </a:p>
          <a:p>
            <a:pPr marL="0" indent="0">
              <a:lnSpc>
                <a:spcPct val="150000"/>
              </a:lnSpc>
              <a:buNone/>
            </a:pPr>
            <a:r>
              <a:rPr lang="en-US" sz="2000" dirty="0">
                <a:solidFill>
                  <a:schemeClr val="tx2"/>
                </a:solidFill>
              </a:rPr>
              <a:t>(1) 公司债券的期限为 1 年以上；</a:t>
            </a:r>
            <a:endParaRPr lang="en-US" sz="2000" dirty="0">
              <a:solidFill>
                <a:schemeClr val="tx2"/>
              </a:solidFill>
            </a:endParaRPr>
          </a:p>
          <a:p>
            <a:pPr marL="0" indent="0">
              <a:lnSpc>
                <a:spcPct val="150000"/>
              </a:lnSpc>
              <a:buNone/>
            </a:pPr>
            <a:r>
              <a:rPr lang="en-US" sz="2000" dirty="0">
                <a:solidFill>
                  <a:schemeClr val="tx2"/>
                </a:solidFill>
              </a:rPr>
              <a:t>(2) 公司债券实际发行额不少于人民币5 000万元；</a:t>
            </a:r>
            <a:endParaRPr lang="en-US" sz="2000" dirty="0">
              <a:solidFill>
                <a:schemeClr val="tx2"/>
              </a:solidFill>
            </a:endParaRPr>
          </a:p>
          <a:p>
            <a:pPr marL="0" indent="0">
              <a:lnSpc>
                <a:spcPct val="150000"/>
              </a:lnSpc>
              <a:buNone/>
            </a:pPr>
            <a:r>
              <a:rPr lang="en-US" sz="2000" dirty="0">
                <a:solidFill>
                  <a:schemeClr val="tx2"/>
                </a:solidFill>
              </a:rPr>
              <a:t>(3) 公司申请债券上市时仍符合法定的公司债券发行条件。</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(四) 债券发行价格的确定</a:t>
            </a:r>
            <a:endParaRPr sz="2400" dirty="0">
              <a:solidFill>
                <a:schemeClr val="tx2"/>
              </a:solidFill>
            </a:endParaRPr>
          </a:p>
          <a:p>
            <a:pPr marL="0" indent="0">
              <a:lnSpc>
                <a:spcPct val="150000"/>
              </a:lnSpc>
              <a:buNone/>
            </a:pPr>
            <a:r>
              <a:rPr lang="en-US" sz="2400" dirty="0">
                <a:solidFill>
                  <a:schemeClr val="tx2"/>
                </a:solidFill>
              </a:rPr>
              <a:t>1. </a:t>
            </a:r>
            <a:r>
              <a:rPr lang="zh-CN" sz="2400" dirty="0">
                <a:solidFill>
                  <a:schemeClr val="tx2"/>
                </a:solidFill>
              </a:rPr>
              <a:t>平价发行</a:t>
            </a:r>
            <a:endParaRPr lang="zh-CN" sz="2400" dirty="0">
              <a:solidFill>
                <a:schemeClr val="tx2"/>
              </a:solidFill>
            </a:endParaRPr>
          </a:p>
          <a:p>
            <a:pPr marL="0" indent="0" algn="l">
              <a:lnSpc>
                <a:spcPct val="150000"/>
              </a:lnSpc>
              <a:buClrTx/>
              <a:buSzTx/>
              <a:buFontTx/>
              <a:buNone/>
            </a:pPr>
            <a:r>
              <a:rPr lang="en-US" sz="2400" dirty="0">
                <a:solidFill>
                  <a:schemeClr val="tx2"/>
                </a:solidFill>
              </a:rPr>
              <a:t>2.溢价发行</a:t>
            </a:r>
            <a:endParaRPr lang="en-US" sz="2400" dirty="0">
              <a:solidFill>
                <a:schemeClr val="tx2"/>
              </a:solidFill>
            </a:endParaRPr>
          </a:p>
          <a:p>
            <a:pPr marL="0" indent="0" algn="l">
              <a:lnSpc>
                <a:spcPct val="150000"/>
              </a:lnSpc>
              <a:buClrTx/>
              <a:buSzTx/>
              <a:buFontTx/>
              <a:buNone/>
            </a:pPr>
            <a:r>
              <a:rPr lang="en-US" sz="2400" dirty="0">
                <a:solidFill>
                  <a:schemeClr val="tx2"/>
                </a:solidFill>
              </a:rPr>
              <a:t>3.折价发行</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(五) 发行债券的程序</a:t>
            </a:r>
            <a:endParaRPr sz="2400" dirty="0">
              <a:solidFill>
                <a:schemeClr val="tx2"/>
              </a:solidFill>
            </a:endParaRPr>
          </a:p>
          <a:p>
            <a:pPr marL="0" indent="0">
              <a:lnSpc>
                <a:spcPct val="150000"/>
              </a:lnSpc>
              <a:buNone/>
            </a:pPr>
            <a:r>
              <a:rPr sz="2400" dirty="0">
                <a:solidFill>
                  <a:schemeClr val="tx2"/>
                </a:solidFill>
              </a:rPr>
              <a:t>1. 做出决议</a:t>
            </a:r>
            <a:endParaRPr sz="2400" dirty="0">
              <a:solidFill>
                <a:schemeClr val="tx2"/>
              </a:solidFill>
            </a:endParaRPr>
          </a:p>
          <a:p>
            <a:pPr marL="0" indent="0" algn="l">
              <a:lnSpc>
                <a:spcPct val="150000"/>
              </a:lnSpc>
              <a:buClrTx/>
              <a:buSzTx/>
              <a:buFontTx/>
              <a:buNone/>
            </a:pPr>
            <a:r>
              <a:rPr lang="en-US" sz="2400" dirty="0">
                <a:solidFill>
                  <a:schemeClr val="tx2"/>
                </a:solidFill>
              </a:rPr>
              <a:t>2. 提出申请</a:t>
            </a:r>
            <a:endParaRPr lang="en-US" sz="2400" dirty="0">
              <a:solidFill>
                <a:schemeClr val="tx2"/>
              </a:solidFill>
            </a:endParaRPr>
          </a:p>
          <a:p>
            <a:pPr marL="0" indent="0" algn="l">
              <a:lnSpc>
                <a:spcPct val="150000"/>
              </a:lnSpc>
              <a:buClrTx/>
              <a:buSzTx/>
              <a:buFontTx/>
              <a:buNone/>
            </a:pPr>
            <a:r>
              <a:rPr lang="en-US" sz="2400" dirty="0">
                <a:solidFill>
                  <a:schemeClr val="tx2"/>
                </a:solidFill>
              </a:rPr>
              <a:t>3. 公告募集办法</a:t>
            </a:r>
            <a:endParaRPr lang="en-US" sz="2400" dirty="0">
              <a:solidFill>
                <a:schemeClr val="tx2"/>
              </a:solidFill>
            </a:endParaRPr>
          </a:p>
          <a:p>
            <a:pPr marL="0" indent="0" algn="l">
              <a:lnSpc>
                <a:spcPct val="150000"/>
              </a:lnSpc>
              <a:buClrTx/>
              <a:buSzTx/>
              <a:buFontTx/>
              <a:buNone/>
            </a:pPr>
            <a:r>
              <a:rPr lang="en-US" sz="2400" dirty="0">
                <a:solidFill>
                  <a:schemeClr val="tx2"/>
                </a:solidFill>
              </a:rPr>
              <a:t>4. 委托证券经营机构发售</a:t>
            </a:r>
            <a:endParaRPr lang="en-US" sz="2400" dirty="0">
              <a:solidFill>
                <a:schemeClr val="tx2"/>
              </a:solidFill>
            </a:endParaRPr>
          </a:p>
          <a:p>
            <a:pPr marL="0" indent="0" algn="l">
              <a:lnSpc>
                <a:spcPct val="150000"/>
              </a:lnSpc>
              <a:buClrTx/>
              <a:buSzTx/>
              <a:buFontTx/>
              <a:buNone/>
            </a:pPr>
            <a:r>
              <a:rPr lang="en-US" sz="2400" dirty="0">
                <a:solidFill>
                  <a:schemeClr val="tx2"/>
                </a:solidFill>
              </a:rPr>
              <a:t>5. 交付债券，收缴债券款，登记债券存根簿</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二、筹资的渠道和方式</a:t>
            </a:r>
            <a:endParaRPr lang="zh-CN" altLang="zh-CN" sz="3200" b="1" dirty="0">
              <a:solidFill>
                <a:schemeClr val="tx2"/>
              </a:solidFill>
            </a:endParaRPr>
          </a:p>
          <a:p>
            <a:pPr marL="0" indent="0">
              <a:buNone/>
            </a:pPr>
            <a:r>
              <a:rPr altLang="zh-CN" sz="2800" dirty="0">
                <a:solidFill>
                  <a:schemeClr val="tx2"/>
                </a:solidFill>
              </a:rPr>
              <a:t>（</a:t>
            </a:r>
            <a:r>
              <a:rPr lang="zh-CN" sz="2800" dirty="0">
                <a:solidFill>
                  <a:schemeClr val="tx2"/>
                </a:solidFill>
              </a:rPr>
              <a:t>二</a:t>
            </a:r>
            <a:r>
              <a:rPr altLang="zh-CN" sz="2800" dirty="0">
                <a:solidFill>
                  <a:schemeClr val="tx2"/>
                </a:solidFill>
              </a:rPr>
              <a:t>）筹资</a:t>
            </a:r>
            <a:r>
              <a:rPr lang="zh-CN" altLang="zh-CN" sz="2800" dirty="0">
                <a:solidFill>
                  <a:schemeClr val="tx2"/>
                </a:solidFill>
              </a:rPr>
              <a:t>方式</a:t>
            </a:r>
            <a:endParaRPr altLang="zh-CN" sz="2800" dirty="0">
              <a:solidFill>
                <a:schemeClr val="tx2"/>
              </a:solidFill>
            </a:endParaRPr>
          </a:p>
          <a:p>
            <a:pPr marL="0" indent="0">
              <a:buNone/>
            </a:pPr>
            <a:r>
              <a:rPr lang="en-US" altLang="zh-CN" sz="2800" dirty="0" smtClean="0">
                <a:solidFill>
                  <a:schemeClr val="tx2"/>
                </a:solidFill>
              </a:rPr>
              <a:t>    </a:t>
            </a:r>
            <a:r>
              <a:rPr lang="en-US" altLang="zh-CN" sz="2400" dirty="0" smtClean="0">
                <a:solidFill>
                  <a:schemeClr val="tx2"/>
                </a:solidFill>
              </a:rPr>
              <a:t>1.吸收直接投资</a:t>
            </a:r>
            <a:endParaRPr lang="en-US" altLang="zh-CN" sz="2400" dirty="0" smtClean="0">
              <a:solidFill>
                <a:schemeClr val="tx2"/>
              </a:solidFill>
            </a:endParaRPr>
          </a:p>
          <a:p>
            <a:pPr marL="0" indent="0">
              <a:buNone/>
            </a:pPr>
            <a:r>
              <a:rPr lang="en-US" altLang="zh-CN" sz="2400" dirty="0" smtClean="0">
                <a:solidFill>
                  <a:schemeClr val="tx2"/>
                </a:solidFill>
              </a:rPr>
              <a:t>    2.发行股票</a:t>
            </a:r>
            <a:endParaRPr lang="en-US" altLang="zh-CN" sz="2400" dirty="0" smtClean="0">
              <a:solidFill>
                <a:schemeClr val="tx2"/>
              </a:solidFill>
            </a:endParaRPr>
          </a:p>
          <a:p>
            <a:pPr marL="0" indent="0">
              <a:buNone/>
            </a:pPr>
            <a:r>
              <a:rPr lang="en-US" altLang="zh-CN" sz="2400" dirty="0" smtClean="0">
                <a:solidFill>
                  <a:schemeClr val="tx2"/>
                </a:solidFill>
              </a:rPr>
              <a:t>    3.利用留存收益</a:t>
            </a:r>
            <a:endParaRPr lang="en-US" altLang="zh-CN" sz="2400" dirty="0" smtClean="0">
              <a:solidFill>
                <a:schemeClr val="tx2"/>
              </a:solidFill>
            </a:endParaRPr>
          </a:p>
          <a:p>
            <a:pPr marL="0" indent="0">
              <a:buNone/>
            </a:pPr>
            <a:r>
              <a:rPr lang="en-US" altLang="zh-CN" sz="2400" dirty="0" smtClean="0">
                <a:solidFill>
                  <a:schemeClr val="tx2"/>
                </a:solidFill>
              </a:rPr>
              <a:t>    4.借款</a:t>
            </a:r>
            <a:endParaRPr lang="en-US" altLang="zh-CN" sz="2400" dirty="0" smtClean="0">
              <a:solidFill>
                <a:schemeClr val="tx2"/>
              </a:solidFill>
            </a:endParaRPr>
          </a:p>
          <a:p>
            <a:pPr marL="0" indent="0">
              <a:buNone/>
            </a:pPr>
            <a:r>
              <a:rPr lang="en-US" altLang="zh-CN" sz="2400" dirty="0" smtClean="0">
                <a:solidFill>
                  <a:schemeClr val="tx2"/>
                </a:solidFill>
              </a:rPr>
              <a:t>    5.商业信用</a:t>
            </a:r>
            <a:endParaRPr lang="en-US" altLang="zh-CN" sz="2400" dirty="0" smtClean="0">
              <a:solidFill>
                <a:schemeClr val="tx2"/>
              </a:solidFill>
            </a:endParaRPr>
          </a:p>
          <a:p>
            <a:pPr marL="0" indent="0">
              <a:buNone/>
            </a:pPr>
            <a:r>
              <a:rPr lang="en-US" altLang="zh-CN" sz="2400" dirty="0" smtClean="0">
                <a:solidFill>
                  <a:schemeClr val="tx2"/>
                </a:solidFill>
              </a:rPr>
              <a:t>    6.发行债券</a:t>
            </a:r>
            <a:endParaRPr lang="en-US" altLang="zh-CN" sz="2400" dirty="0" smtClean="0">
              <a:solidFill>
                <a:schemeClr val="tx2"/>
              </a:solidFill>
            </a:endParaRPr>
          </a:p>
          <a:p>
            <a:pPr marL="0" indent="0">
              <a:buNone/>
            </a:pPr>
            <a:r>
              <a:rPr lang="en-US" altLang="zh-CN" sz="2400" dirty="0" smtClean="0">
                <a:solidFill>
                  <a:schemeClr val="tx2"/>
                </a:solidFill>
              </a:rPr>
              <a:t>    7.租赁</a:t>
            </a:r>
            <a:endParaRPr lang="en-US" altLang="zh-CN" sz="2400" dirty="0" smtClean="0">
              <a:solidFill>
                <a:schemeClr val="tx2"/>
              </a:solidFill>
            </a:endParaRPr>
          </a:p>
          <a:p>
            <a:pPr marL="0" indent="0">
              <a:buNone/>
            </a:pPr>
            <a:r>
              <a:rPr lang="en-US" altLang="zh-CN" sz="2400" dirty="0" smtClean="0">
                <a:solidFill>
                  <a:schemeClr val="tx2"/>
                </a:solidFill>
              </a:rPr>
              <a:t>    8.保理业务等</a:t>
            </a:r>
            <a:endParaRPr lang="en-US" altLang="zh-CN" sz="2400" dirty="0" smtClean="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(六) 债券的偿还</a:t>
            </a:r>
            <a:endParaRPr sz="2400" dirty="0">
              <a:solidFill>
                <a:schemeClr val="tx2"/>
              </a:solidFill>
            </a:endParaRPr>
          </a:p>
          <a:p>
            <a:pPr marL="0" indent="0">
              <a:lnSpc>
                <a:spcPct val="150000"/>
              </a:lnSpc>
              <a:buNone/>
            </a:pPr>
            <a:r>
              <a:rPr sz="2400" dirty="0">
                <a:solidFill>
                  <a:schemeClr val="tx2"/>
                </a:solidFill>
              </a:rPr>
              <a:t>1. 提前偿还</a:t>
            </a:r>
            <a:endParaRPr sz="2400" dirty="0">
              <a:solidFill>
                <a:schemeClr val="tx2"/>
              </a:solidFill>
            </a:endParaRPr>
          </a:p>
          <a:p>
            <a:pPr marL="0" indent="0">
              <a:lnSpc>
                <a:spcPct val="150000"/>
              </a:lnSpc>
              <a:buNone/>
            </a:pPr>
            <a:r>
              <a:rPr sz="2400" dirty="0">
                <a:solidFill>
                  <a:schemeClr val="tx2"/>
                </a:solidFill>
              </a:rPr>
              <a:t>2. 到期偿还</a:t>
            </a:r>
            <a:endParaRPr sz="2400" dirty="0">
              <a:solidFill>
                <a:schemeClr val="tx2"/>
              </a:solidFill>
            </a:endParaRPr>
          </a:p>
          <a:p>
            <a:pPr marL="0" indent="0" algn="l">
              <a:lnSpc>
                <a:spcPct val="150000"/>
              </a:lnSpc>
              <a:buClrTx/>
              <a:buSzTx/>
              <a:buFontTx/>
              <a:buNone/>
            </a:pPr>
            <a:r>
              <a:rPr lang="en-US" sz="2400" dirty="0">
                <a:solidFill>
                  <a:schemeClr val="tx2"/>
                </a:solidFill>
              </a:rPr>
              <a:t>(1) 分批偿还</a:t>
            </a:r>
            <a:endParaRPr lang="en-US" sz="2400" dirty="0">
              <a:solidFill>
                <a:schemeClr val="tx2"/>
              </a:solidFill>
            </a:endParaRPr>
          </a:p>
          <a:p>
            <a:pPr marL="0" indent="0" algn="l">
              <a:lnSpc>
                <a:spcPct val="150000"/>
              </a:lnSpc>
              <a:buClrTx/>
              <a:buSzTx/>
              <a:buFontTx/>
              <a:buNone/>
            </a:pPr>
            <a:r>
              <a:rPr lang="en-US" sz="2400" dirty="0">
                <a:solidFill>
                  <a:schemeClr val="tx2"/>
                </a:solidFill>
              </a:rPr>
              <a:t>(2) 一次偿还</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(七) 债券筹资的优缺点</a:t>
            </a:r>
            <a:endParaRPr sz="2400" dirty="0">
              <a:solidFill>
                <a:schemeClr val="tx2"/>
              </a:solidFill>
            </a:endParaRPr>
          </a:p>
          <a:p>
            <a:pPr marL="0" indent="0">
              <a:lnSpc>
                <a:spcPct val="150000"/>
              </a:lnSpc>
              <a:buNone/>
            </a:pPr>
            <a:r>
              <a:rPr sz="2400" dirty="0">
                <a:solidFill>
                  <a:schemeClr val="tx2"/>
                </a:solidFill>
              </a:rPr>
              <a:t>1. 债券筹资的优点</a:t>
            </a:r>
            <a:endParaRPr sz="2400" dirty="0">
              <a:solidFill>
                <a:schemeClr val="tx2"/>
              </a:solidFill>
            </a:endParaRPr>
          </a:p>
          <a:p>
            <a:pPr marL="0" indent="0">
              <a:lnSpc>
                <a:spcPct val="150000"/>
              </a:lnSpc>
              <a:buNone/>
            </a:pPr>
            <a:r>
              <a:rPr sz="2400" dirty="0">
                <a:solidFill>
                  <a:schemeClr val="tx2"/>
                </a:solidFill>
              </a:rPr>
              <a:t>(1) 便于筹集大额资金</a:t>
            </a:r>
            <a:endParaRPr sz="2400" dirty="0">
              <a:solidFill>
                <a:schemeClr val="tx2"/>
              </a:solidFill>
            </a:endParaRPr>
          </a:p>
          <a:p>
            <a:pPr marL="0" indent="0">
              <a:lnSpc>
                <a:spcPct val="150000"/>
              </a:lnSpc>
              <a:buNone/>
            </a:pPr>
            <a:r>
              <a:rPr sz="2400" dirty="0">
                <a:solidFill>
                  <a:schemeClr val="tx2"/>
                </a:solidFill>
              </a:rPr>
              <a:t>(2) 提高公司的社会声誉</a:t>
            </a:r>
            <a:endParaRPr sz="2400" dirty="0">
              <a:solidFill>
                <a:schemeClr val="tx2"/>
              </a:solidFill>
            </a:endParaRPr>
          </a:p>
          <a:p>
            <a:pPr marL="0" indent="0" algn="l">
              <a:lnSpc>
                <a:spcPct val="150000"/>
              </a:lnSpc>
              <a:buClrTx/>
              <a:buSzTx/>
              <a:buFontTx/>
              <a:buNone/>
            </a:pPr>
            <a:r>
              <a:rPr lang="en-US" sz="2400" dirty="0">
                <a:solidFill>
                  <a:schemeClr val="tx2"/>
                </a:solidFill>
              </a:rPr>
              <a:t>(3) 募集资金的使用限制条件较少</a:t>
            </a:r>
            <a:endParaRPr lang="en-US" sz="2400" dirty="0">
              <a:solidFill>
                <a:schemeClr val="tx2"/>
              </a:solidFill>
            </a:endParaRPr>
          </a:p>
          <a:p>
            <a:pPr marL="0" indent="0" algn="l">
              <a:lnSpc>
                <a:spcPct val="150000"/>
              </a:lnSpc>
              <a:buClrTx/>
              <a:buSzTx/>
              <a:buFontTx/>
              <a:buNone/>
            </a:pPr>
            <a:r>
              <a:rPr lang="en-US" sz="2400" dirty="0">
                <a:solidFill>
                  <a:schemeClr val="tx2"/>
                </a:solidFill>
              </a:rPr>
              <a:t>(4) 能够锁定资本成本的负担</a:t>
            </a:r>
            <a:endParaRPr lang="en-US" sz="2400" dirty="0">
              <a:solidFill>
                <a:schemeClr val="tx2"/>
              </a:solidFill>
            </a:endParaRPr>
          </a:p>
          <a:p>
            <a:pPr marL="0" indent="0" algn="l">
              <a:lnSpc>
                <a:spcPct val="150000"/>
              </a:lnSpc>
              <a:buClrTx/>
              <a:buSzTx/>
              <a:buFontTx/>
              <a:buNone/>
            </a:pP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二、发行债券</a:t>
            </a:r>
            <a:endParaRPr sz="2400" dirty="0">
              <a:solidFill>
                <a:schemeClr val="tx2"/>
              </a:solidFill>
            </a:endParaRPr>
          </a:p>
          <a:p>
            <a:pPr marL="0" indent="0">
              <a:buNone/>
            </a:pPr>
            <a:r>
              <a:rPr sz="2400" dirty="0">
                <a:solidFill>
                  <a:schemeClr val="tx2"/>
                </a:solidFill>
              </a:rPr>
              <a:t>(七) 债券筹资的优缺点</a:t>
            </a:r>
            <a:endParaRPr sz="2400" dirty="0">
              <a:solidFill>
                <a:schemeClr val="tx2"/>
              </a:solidFill>
            </a:endParaRPr>
          </a:p>
          <a:p>
            <a:pPr marL="0" indent="0" algn="l">
              <a:lnSpc>
                <a:spcPct val="150000"/>
              </a:lnSpc>
              <a:buClrTx/>
              <a:buSzTx/>
              <a:buFontTx/>
              <a:buNone/>
            </a:pPr>
            <a:r>
              <a:rPr lang="en-US" sz="2400" dirty="0">
                <a:solidFill>
                  <a:schemeClr val="tx2"/>
                </a:solidFill>
              </a:rPr>
              <a:t>2. 债券筹资的缺点</a:t>
            </a:r>
            <a:endParaRPr lang="en-US" sz="2400" dirty="0">
              <a:solidFill>
                <a:schemeClr val="tx2"/>
              </a:solidFill>
            </a:endParaRPr>
          </a:p>
          <a:p>
            <a:pPr marL="0" indent="0" algn="l">
              <a:lnSpc>
                <a:spcPct val="150000"/>
              </a:lnSpc>
              <a:buClrTx/>
              <a:buSzTx/>
              <a:buFontTx/>
              <a:buNone/>
            </a:pPr>
            <a:r>
              <a:rPr lang="en-US" sz="2400" dirty="0">
                <a:solidFill>
                  <a:schemeClr val="tx2"/>
                </a:solidFill>
              </a:rPr>
              <a:t>(1) 发行资格要求高，手续复杂</a:t>
            </a:r>
            <a:endParaRPr lang="en-US" sz="2400" dirty="0">
              <a:solidFill>
                <a:schemeClr val="tx2"/>
              </a:solidFill>
            </a:endParaRPr>
          </a:p>
          <a:p>
            <a:pPr marL="0" indent="0" algn="l">
              <a:lnSpc>
                <a:spcPct val="150000"/>
              </a:lnSpc>
              <a:buClrTx/>
              <a:buSzTx/>
              <a:buFontTx/>
              <a:buNone/>
            </a:pPr>
            <a:r>
              <a:rPr lang="en-US" sz="2400" dirty="0">
                <a:solidFill>
                  <a:schemeClr val="tx2"/>
                </a:solidFill>
              </a:rPr>
              <a:t>(2) 资本成本高</a:t>
            </a:r>
            <a:endParaRPr lang="en-US" sz="2400" dirty="0">
              <a:solidFill>
                <a:schemeClr val="tx2"/>
              </a:solidFill>
            </a:endParaRPr>
          </a:p>
          <a:p>
            <a:pPr marL="0" indent="0" algn="l">
              <a:lnSpc>
                <a:spcPct val="150000"/>
              </a:lnSpc>
              <a:buClrTx/>
              <a:buSzTx/>
              <a:buFontTx/>
              <a:buNone/>
            </a:pPr>
            <a:r>
              <a:rPr lang="en-US" sz="2400" dirty="0">
                <a:solidFill>
                  <a:schemeClr val="tx2"/>
                </a:solidFill>
              </a:rPr>
              <a:t>(3) 财务风险大</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377815"/>
          </a:xfrm>
        </p:spPr>
        <p:txBody>
          <a:bodyPr/>
          <a:lstStyle/>
          <a:p>
            <a:pPr marL="0" indent="0">
              <a:buNone/>
            </a:pPr>
            <a:r>
              <a:rPr sz="2400" dirty="0">
                <a:solidFill>
                  <a:schemeClr val="tx2"/>
                </a:solidFill>
              </a:rPr>
              <a:t>三、融资租赁</a:t>
            </a:r>
            <a:endParaRPr sz="2400" dirty="0">
              <a:solidFill>
                <a:schemeClr val="tx2"/>
              </a:solidFill>
            </a:endParaRPr>
          </a:p>
          <a:p>
            <a:pPr marL="0" indent="0">
              <a:buNone/>
            </a:pPr>
            <a:r>
              <a:rPr sz="2400" dirty="0">
                <a:solidFill>
                  <a:schemeClr val="tx2"/>
                </a:solidFill>
              </a:rPr>
              <a:t>(一) 租赁的特征</a:t>
            </a:r>
            <a:endParaRPr sz="2400" dirty="0">
              <a:solidFill>
                <a:schemeClr val="tx2"/>
              </a:solidFill>
            </a:endParaRPr>
          </a:p>
          <a:p>
            <a:pPr marL="0" indent="0" algn="l">
              <a:lnSpc>
                <a:spcPct val="150000"/>
              </a:lnSpc>
              <a:buClrTx/>
              <a:buSzTx/>
              <a:buFontTx/>
              <a:buNone/>
            </a:pPr>
            <a:r>
              <a:rPr lang="en-US" sz="2400" dirty="0">
                <a:solidFill>
                  <a:schemeClr val="tx2"/>
                </a:solidFill>
              </a:rPr>
              <a:t>1. 所有权与使用权相分离</a:t>
            </a:r>
            <a:endParaRPr lang="en-US" sz="2400" dirty="0">
              <a:solidFill>
                <a:schemeClr val="tx2"/>
              </a:solidFill>
            </a:endParaRPr>
          </a:p>
          <a:p>
            <a:pPr marL="0" indent="0" algn="l">
              <a:lnSpc>
                <a:spcPct val="150000"/>
              </a:lnSpc>
              <a:buClrTx/>
              <a:buSzTx/>
              <a:buFontTx/>
              <a:buNone/>
            </a:pPr>
            <a:r>
              <a:rPr lang="en-US" sz="2400" dirty="0">
                <a:solidFill>
                  <a:schemeClr val="tx2"/>
                </a:solidFill>
              </a:rPr>
              <a:t>2. 融资和融物相结合</a:t>
            </a:r>
            <a:endParaRPr lang="en-US" sz="2400" dirty="0">
              <a:solidFill>
                <a:schemeClr val="tx2"/>
              </a:solidFill>
            </a:endParaRPr>
          </a:p>
          <a:p>
            <a:pPr marL="0" indent="0" algn="l">
              <a:lnSpc>
                <a:spcPct val="150000"/>
              </a:lnSpc>
              <a:buClrTx/>
              <a:buSzTx/>
              <a:buFontTx/>
              <a:buNone/>
            </a:pPr>
            <a:r>
              <a:rPr lang="en-US" sz="2400" dirty="0">
                <a:solidFill>
                  <a:schemeClr val="tx2"/>
                </a:solidFill>
              </a:rPr>
              <a:t>3. 租金的分期回流</a:t>
            </a:r>
            <a:endParaRPr lang="en-US" sz="2400" dirty="0">
              <a:solidFill>
                <a:schemeClr val="tx2"/>
              </a:solidFill>
            </a:endParaRPr>
          </a:p>
          <a:p>
            <a:pPr marL="0" indent="0" algn="l">
              <a:lnSpc>
                <a:spcPct val="150000"/>
              </a:lnSpc>
              <a:buClrTx/>
              <a:buSzTx/>
              <a:buFontTx/>
              <a:buNone/>
            </a:pPr>
            <a:r>
              <a:rPr lang="en-US" sz="2400" dirty="0">
                <a:solidFill>
                  <a:schemeClr val="tx2"/>
                </a:solidFill>
              </a:rPr>
              <a:t>(二) 租赁的分类</a:t>
            </a:r>
            <a:endParaRPr lang="en-US" sz="2400" dirty="0">
              <a:solidFill>
                <a:schemeClr val="tx2"/>
              </a:solidFill>
            </a:endParaRPr>
          </a:p>
          <a:p>
            <a:pPr marL="0" indent="0" algn="l">
              <a:lnSpc>
                <a:spcPct val="150000"/>
              </a:lnSpc>
              <a:buClrTx/>
              <a:buSzTx/>
              <a:buFontTx/>
              <a:buNone/>
            </a:pPr>
            <a:r>
              <a:rPr lang="en-US" sz="2400" dirty="0">
                <a:solidFill>
                  <a:schemeClr val="tx2"/>
                </a:solidFill>
              </a:rPr>
              <a:t>1. 经营租赁</a:t>
            </a:r>
            <a:endParaRPr lang="en-US" sz="2400" dirty="0">
              <a:solidFill>
                <a:schemeClr val="tx2"/>
              </a:solidFill>
            </a:endParaRPr>
          </a:p>
          <a:p>
            <a:pPr marL="0" indent="0" algn="l">
              <a:lnSpc>
                <a:spcPct val="150000"/>
              </a:lnSpc>
              <a:buClrTx/>
              <a:buSzTx/>
              <a:buFontTx/>
              <a:buNone/>
            </a:pPr>
            <a:r>
              <a:rPr lang="en-US" sz="2400" dirty="0">
                <a:solidFill>
                  <a:schemeClr val="tx2"/>
                </a:solidFill>
              </a:rPr>
              <a:t>2. 融资租赁</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三、融资租赁</a:t>
            </a:r>
            <a:endParaRPr sz="2400" dirty="0">
              <a:solidFill>
                <a:schemeClr val="tx2"/>
              </a:solidFill>
            </a:endParaRPr>
          </a:p>
          <a:p>
            <a:pPr marL="0" indent="0">
              <a:buNone/>
            </a:pPr>
            <a:r>
              <a:rPr sz="2400" dirty="0">
                <a:solidFill>
                  <a:schemeClr val="tx2"/>
                </a:solidFill>
              </a:rPr>
              <a:t>(三) 融资租赁的基本程序与形式</a:t>
            </a:r>
            <a:endParaRPr sz="2400" dirty="0">
              <a:solidFill>
                <a:schemeClr val="tx2"/>
              </a:solidFill>
            </a:endParaRPr>
          </a:p>
          <a:p>
            <a:pPr marL="0" indent="0">
              <a:buNone/>
            </a:pPr>
            <a:r>
              <a:rPr sz="2400" dirty="0">
                <a:solidFill>
                  <a:schemeClr val="tx2"/>
                </a:solidFill>
              </a:rPr>
              <a:t>1. 融资租赁的基本程序</a:t>
            </a:r>
            <a:endParaRPr sz="2400" dirty="0">
              <a:solidFill>
                <a:schemeClr val="tx2"/>
              </a:solidFill>
            </a:endParaRPr>
          </a:p>
          <a:p>
            <a:pPr marL="0" indent="0">
              <a:buNone/>
            </a:pPr>
            <a:r>
              <a:rPr sz="2400" dirty="0">
                <a:solidFill>
                  <a:schemeClr val="tx2"/>
                </a:solidFill>
              </a:rPr>
              <a:t>2. 融资租赁的形式</a:t>
            </a:r>
            <a:endParaRPr sz="2400" dirty="0">
              <a:solidFill>
                <a:schemeClr val="tx2"/>
              </a:solidFill>
            </a:endParaRPr>
          </a:p>
          <a:p>
            <a:pPr marL="0" indent="0">
              <a:buNone/>
            </a:pPr>
            <a:r>
              <a:rPr sz="2400" dirty="0">
                <a:solidFill>
                  <a:schemeClr val="tx2"/>
                </a:solidFill>
              </a:rPr>
              <a:t>(四) 融资租赁的租金计算</a:t>
            </a:r>
            <a:endParaRPr sz="2400" dirty="0">
              <a:solidFill>
                <a:schemeClr val="tx2"/>
              </a:solidFill>
            </a:endParaRPr>
          </a:p>
          <a:p>
            <a:pPr marL="0" indent="0">
              <a:buNone/>
            </a:pPr>
            <a:r>
              <a:rPr sz="2400" dirty="0">
                <a:solidFill>
                  <a:schemeClr val="tx2"/>
                </a:solidFill>
              </a:rPr>
              <a:t>1. 租金的构成</a:t>
            </a:r>
            <a:endParaRPr sz="2400" dirty="0">
              <a:solidFill>
                <a:schemeClr val="tx2"/>
              </a:solidFill>
            </a:endParaRPr>
          </a:p>
          <a:p>
            <a:pPr marL="0" indent="0">
              <a:buNone/>
            </a:pPr>
            <a:r>
              <a:rPr sz="2400" dirty="0">
                <a:solidFill>
                  <a:schemeClr val="tx2"/>
                </a:solidFill>
              </a:rPr>
              <a:t>2. 租金的计算</a:t>
            </a:r>
            <a:endParaRPr sz="2400" dirty="0">
              <a:solidFill>
                <a:schemeClr val="tx2"/>
              </a:solidFill>
            </a:endParaRPr>
          </a:p>
          <a:p>
            <a:pPr marL="0" indent="0">
              <a:buNone/>
            </a:pPr>
            <a:r>
              <a:rPr sz="2400" dirty="0">
                <a:solidFill>
                  <a:schemeClr val="tx2"/>
                </a:solidFill>
              </a:rPr>
              <a:t> (五) 融资租赁的优缺点</a:t>
            </a:r>
            <a:endParaRPr sz="2400" dirty="0">
              <a:solidFill>
                <a:schemeClr val="tx2"/>
              </a:solidFill>
            </a:endParaRPr>
          </a:p>
          <a:p>
            <a:pPr marL="0" indent="0">
              <a:buNone/>
            </a:pPr>
            <a:r>
              <a:rPr sz="2400" dirty="0">
                <a:solidFill>
                  <a:schemeClr val="tx2"/>
                </a:solidFill>
              </a:rPr>
              <a:t>1. 融资租赁的优点</a:t>
            </a:r>
            <a:endParaRPr sz="2400" dirty="0">
              <a:solidFill>
                <a:schemeClr val="tx2"/>
              </a:solidFill>
            </a:endParaRPr>
          </a:p>
          <a:p>
            <a:pPr marL="0" indent="0">
              <a:buNone/>
            </a:pPr>
            <a:r>
              <a:rPr sz="2000" dirty="0">
                <a:solidFill>
                  <a:schemeClr val="tx2"/>
                </a:solidFill>
              </a:rPr>
              <a:t>(1) 可迅速获得所需设备</a:t>
            </a:r>
            <a:endParaRPr sz="2000" dirty="0">
              <a:solidFill>
                <a:schemeClr val="tx2"/>
              </a:solidFill>
            </a:endParaRPr>
          </a:p>
          <a:p>
            <a:pPr marL="0" indent="0">
              <a:buNone/>
            </a:pPr>
            <a:r>
              <a:rPr sz="2000" dirty="0">
                <a:solidFill>
                  <a:schemeClr val="tx2"/>
                </a:solidFill>
              </a:rPr>
              <a:t>(2) 融资租赁筹资限制条件较少</a:t>
            </a:r>
            <a:endParaRPr sz="2000" dirty="0">
              <a:solidFill>
                <a:schemeClr val="tx2"/>
              </a:solidFill>
            </a:endParaRPr>
          </a:p>
          <a:p>
            <a:pPr marL="0" indent="0">
              <a:buNone/>
            </a:pPr>
            <a:r>
              <a:rPr sz="2000" dirty="0">
                <a:solidFill>
                  <a:schemeClr val="tx2"/>
                </a:solidFill>
              </a:rPr>
              <a:t>(3) 免遭设备陈旧过时的风险</a:t>
            </a:r>
            <a:endParaRPr sz="2000" dirty="0">
              <a:solidFill>
                <a:schemeClr val="tx2"/>
              </a:solidFill>
            </a:endParaRPr>
          </a:p>
          <a:p>
            <a:pPr marL="0" indent="0">
              <a:buNone/>
            </a:pPr>
            <a:r>
              <a:rPr sz="2400" dirty="0">
                <a:solidFill>
                  <a:schemeClr val="tx2"/>
                </a:solidFill>
              </a:rPr>
              <a:t>2. 融资租赁的缺点</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四、债务性筹资的优缺点</a:t>
            </a:r>
            <a:endParaRPr sz="2400" dirty="0">
              <a:solidFill>
                <a:schemeClr val="tx2"/>
              </a:solidFill>
            </a:endParaRPr>
          </a:p>
          <a:p>
            <a:pPr marL="0" indent="0">
              <a:buNone/>
            </a:pPr>
            <a:r>
              <a:rPr sz="2400" dirty="0">
                <a:solidFill>
                  <a:schemeClr val="tx2"/>
                </a:solidFill>
              </a:rPr>
              <a:t>(一) 债务融资的优点</a:t>
            </a:r>
            <a:endParaRPr sz="2400" dirty="0">
              <a:solidFill>
                <a:schemeClr val="tx2"/>
              </a:solidFill>
            </a:endParaRPr>
          </a:p>
          <a:p>
            <a:pPr marL="0" indent="0">
              <a:lnSpc>
                <a:spcPct val="150000"/>
              </a:lnSpc>
              <a:buNone/>
            </a:pPr>
            <a:r>
              <a:rPr sz="2400" dirty="0">
                <a:solidFill>
                  <a:schemeClr val="tx2"/>
                </a:solidFill>
              </a:rPr>
              <a:t>(1) 筹资速度较快</a:t>
            </a:r>
            <a:endParaRPr sz="2400" dirty="0">
              <a:solidFill>
                <a:schemeClr val="tx2"/>
              </a:solidFill>
            </a:endParaRPr>
          </a:p>
          <a:p>
            <a:pPr marL="0" indent="0">
              <a:lnSpc>
                <a:spcPct val="150000"/>
              </a:lnSpc>
              <a:buNone/>
            </a:pPr>
            <a:r>
              <a:rPr sz="2400" dirty="0">
                <a:solidFill>
                  <a:schemeClr val="tx2"/>
                </a:solidFill>
              </a:rPr>
              <a:t>(2) 筹资弹性大</a:t>
            </a:r>
            <a:endParaRPr sz="2400" dirty="0">
              <a:solidFill>
                <a:schemeClr val="tx2"/>
              </a:solidFill>
            </a:endParaRPr>
          </a:p>
          <a:p>
            <a:pPr marL="0" indent="0">
              <a:lnSpc>
                <a:spcPct val="150000"/>
              </a:lnSpc>
              <a:buNone/>
            </a:pPr>
            <a:r>
              <a:rPr sz="2400" dirty="0">
                <a:solidFill>
                  <a:schemeClr val="tx2"/>
                </a:solidFill>
              </a:rPr>
              <a:t>(3) 资本成本负担较轻</a:t>
            </a:r>
            <a:endParaRPr sz="2400" dirty="0">
              <a:solidFill>
                <a:schemeClr val="tx2"/>
              </a:solidFill>
            </a:endParaRPr>
          </a:p>
          <a:p>
            <a:pPr marL="0" indent="0">
              <a:lnSpc>
                <a:spcPct val="150000"/>
              </a:lnSpc>
              <a:buNone/>
            </a:pPr>
            <a:r>
              <a:rPr sz="2400" dirty="0">
                <a:solidFill>
                  <a:schemeClr val="tx2"/>
                </a:solidFill>
              </a:rPr>
              <a:t>(4) 可以获得财务杠杆效应</a:t>
            </a:r>
            <a:endParaRPr sz="2400" dirty="0">
              <a:solidFill>
                <a:schemeClr val="tx2"/>
              </a:solidFill>
            </a:endParaRPr>
          </a:p>
          <a:p>
            <a:pPr marL="0" indent="0">
              <a:lnSpc>
                <a:spcPct val="150000"/>
              </a:lnSpc>
              <a:buNone/>
            </a:pPr>
            <a:r>
              <a:rPr sz="2400" dirty="0">
                <a:solidFill>
                  <a:schemeClr val="tx2"/>
                </a:solidFill>
              </a:rPr>
              <a:t>(5) 稳定公司的控制权</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四、债务性筹资的优缺点</a:t>
            </a:r>
            <a:endParaRPr sz="2400" dirty="0">
              <a:solidFill>
                <a:schemeClr val="tx2"/>
              </a:solidFill>
            </a:endParaRPr>
          </a:p>
          <a:p>
            <a:pPr marL="0" indent="0">
              <a:buNone/>
            </a:pPr>
            <a:endParaRPr sz="2400" dirty="0">
              <a:solidFill>
                <a:schemeClr val="tx2"/>
              </a:solidFill>
            </a:endParaRPr>
          </a:p>
          <a:p>
            <a:pPr marL="0" indent="0">
              <a:buNone/>
            </a:pPr>
            <a:r>
              <a:rPr sz="2400" dirty="0">
                <a:solidFill>
                  <a:schemeClr val="tx2"/>
                </a:solidFill>
              </a:rPr>
              <a:t>(二) 债务筹资的缺点</a:t>
            </a:r>
            <a:endParaRPr sz="2400" dirty="0">
              <a:solidFill>
                <a:schemeClr val="tx2"/>
              </a:solidFill>
            </a:endParaRPr>
          </a:p>
          <a:p>
            <a:pPr marL="0" indent="0">
              <a:lnSpc>
                <a:spcPct val="150000"/>
              </a:lnSpc>
              <a:buNone/>
            </a:pPr>
            <a:r>
              <a:rPr sz="2400" dirty="0">
                <a:solidFill>
                  <a:schemeClr val="tx2"/>
                </a:solidFill>
              </a:rPr>
              <a:t>(1) 不能形成企业稳定的资本基础</a:t>
            </a:r>
            <a:endParaRPr sz="2400" dirty="0">
              <a:solidFill>
                <a:schemeClr val="tx2"/>
              </a:solidFill>
            </a:endParaRPr>
          </a:p>
          <a:p>
            <a:pPr marL="0" indent="0">
              <a:lnSpc>
                <a:spcPct val="150000"/>
              </a:lnSpc>
              <a:buNone/>
            </a:pPr>
            <a:r>
              <a:rPr sz="2400" dirty="0">
                <a:solidFill>
                  <a:schemeClr val="tx2"/>
                </a:solidFill>
              </a:rPr>
              <a:t>(2) 财务风险较大</a:t>
            </a:r>
            <a:endParaRPr sz="2400" dirty="0">
              <a:solidFill>
                <a:schemeClr val="tx2"/>
              </a:solidFill>
            </a:endParaRPr>
          </a:p>
          <a:p>
            <a:pPr marL="0" indent="0">
              <a:lnSpc>
                <a:spcPct val="150000"/>
              </a:lnSpc>
              <a:buNone/>
            </a:pPr>
            <a:r>
              <a:rPr sz="2400" dirty="0">
                <a:solidFill>
                  <a:schemeClr val="tx2"/>
                </a:solidFill>
              </a:rPr>
              <a:t>(3) 筹资数额有限</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第三</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债务性筹资</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一、可转换债券</a:t>
            </a:r>
            <a:endParaRPr sz="2400" dirty="0">
              <a:solidFill>
                <a:schemeClr val="tx2"/>
              </a:solidFill>
            </a:endParaRPr>
          </a:p>
          <a:p>
            <a:pPr marL="0" indent="0">
              <a:buNone/>
            </a:pPr>
            <a:r>
              <a:rPr sz="2400" dirty="0">
                <a:solidFill>
                  <a:schemeClr val="tx2"/>
                </a:solidFill>
              </a:rPr>
              <a:t>(一) 可转换债券的性质</a:t>
            </a:r>
            <a:endParaRPr sz="2400" dirty="0">
              <a:solidFill>
                <a:schemeClr val="tx2"/>
              </a:solidFill>
            </a:endParaRPr>
          </a:p>
          <a:p>
            <a:pPr marL="0" indent="0">
              <a:lnSpc>
                <a:spcPct val="150000"/>
              </a:lnSpc>
              <a:buNone/>
            </a:pPr>
            <a:r>
              <a:rPr lang="en-US" sz="2000" dirty="0">
                <a:solidFill>
                  <a:schemeClr val="tx2"/>
                </a:solidFill>
              </a:rPr>
              <a:t>1.债权性</a:t>
            </a:r>
            <a:endParaRPr lang="en-US" sz="2000" dirty="0">
              <a:solidFill>
                <a:schemeClr val="tx2"/>
              </a:solidFill>
            </a:endParaRPr>
          </a:p>
          <a:p>
            <a:pPr marL="0" indent="0">
              <a:lnSpc>
                <a:spcPct val="150000"/>
              </a:lnSpc>
              <a:buNone/>
            </a:pPr>
            <a:r>
              <a:rPr lang="en-US" sz="2000" dirty="0">
                <a:solidFill>
                  <a:schemeClr val="tx2"/>
                </a:solidFill>
              </a:rPr>
              <a:t>2.股权性</a:t>
            </a:r>
            <a:endParaRPr lang="en-US" sz="2000" dirty="0">
              <a:solidFill>
                <a:schemeClr val="tx2"/>
              </a:solidFill>
            </a:endParaRPr>
          </a:p>
          <a:p>
            <a:pPr marL="0" indent="0">
              <a:lnSpc>
                <a:spcPct val="150000"/>
              </a:lnSpc>
              <a:buNone/>
            </a:pPr>
            <a:r>
              <a:rPr lang="en-US" sz="2000" dirty="0">
                <a:solidFill>
                  <a:schemeClr val="tx2"/>
                </a:solidFill>
              </a:rPr>
              <a:t>3.可转换性</a:t>
            </a:r>
            <a:endParaRPr lang="en-US" sz="2400" dirty="0">
              <a:solidFill>
                <a:schemeClr val="tx2"/>
              </a:solidFill>
            </a:endParaRPr>
          </a:p>
          <a:p>
            <a:pPr marL="0" indent="0">
              <a:lnSpc>
                <a:spcPct val="150000"/>
              </a:lnSpc>
              <a:buNone/>
            </a:pPr>
            <a:r>
              <a:rPr lang="en-US" sz="2400" dirty="0">
                <a:solidFill>
                  <a:schemeClr val="tx2"/>
                </a:solidFill>
              </a:rPr>
              <a:t>(二) 可转换债券的基本要素</a:t>
            </a:r>
            <a:endParaRPr lang="en-US" sz="2400" dirty="0">
              <a:solidFill>
                <a:schemeClr val="tx2"/>
              </a:solidFill>
            </a:endParaRPr>
          </a:p>
          <a:p>
            <a:pPr marL="0" indent="0">
              <a:lnSpc>
                <a:spcPct val="150000"/>
              </a:lnSpc>
              <a:buNone/>
            </a:pPr>
            <a:r>
              <a:rPr lang="en-US" sz="2000" dirty="0">
                <a:solidFill>
                  <a:schemeClr val="tx2"/>
                </a:solidFill>
              </a:rPr>
              <a:t>1. 标的股票</a:t>
            </a:r>
            <a:endParaRPr lang="en-US" sz="2000" dirty="0">
              <a:solidFill>
                <a:schemeClr val="tx2"/>
              </a:solidFill>
            </a:endParaRPr>
          </a:p>
          <a:p>
            <a:pPr marL="0" indent="0">
              <a:lnSpc>
                <a:spcPct val="150000"/>
              </a:lnSpc>
              <a:buNone/>
            </a:pPr>
            <a:r>
              <a:rPr lang="en-US" sz="2000" dirty="0">
                <a:solidFill>
                  <a:schemeClr val="tx2"/>
                </a:solidFill>
              </a:rPr>
              <a:t>2. 票面利率</a:t>
            </a:r>
            <a:endParaRPr lang="en-US" sz="2000" dirty="0">
              <a:solidFill>
                <a:schemeClr val="tx2"/>
              </a:solidFill>
            </a:endParaRPr>
          </a:p>
          <a:p>
            <a:pPr marL="0" indent="0">
              <a:lnSpc>
                <a:spcPct val="150000"/>
              </a:lnSpc>
              <a:buNone/>
            </a:pPr>
            <a:r>
              <a:rPr lang="en-US" sz="2000" dirty="0">
                <a:solidFill>
                  <a:schemeClr val="tx2"/>
                </a:solidFill>
              </a:rPr>
              <a:t>3. 转换价格</a:t>
            </a:r>
            <a:endParaRPr lang="en-US" sz="2000" dirty="0">
              <a:solidFill>
                <a:schemeClr val="tx2"/>
              </a:solidFill>
            </a:endParaRPr>
          </a:p>
          <a:p>
            <a:pPr marL="0" indent="0">
              <a:lnSpc>
                <a:spcPct val="150000"/>
              </a:lnSpc>
              <a:buNone/>
            </a:pPr>
            <a:r>
              <a:rPr lang="en-US" sz="2000" dirty="0">
                <a:solidFill>
                  <a:schemeClr val="tx2"/>
                </a:solidFill>
              </a:rPr>
              <a:t>4. 转换比率</a:t>
            </a:r>
            <a:endParaRPr lang="en-US" sz="2000" dirty="0">
              <a:solidFill>
                <a:schemeClr val="tx2"/>
              </a:solidFill>
            </a:endParaRPr>
          </a:p>
          <a:p>
            <a:pPr marL="0" indent="0">
              <a:lnSpc>
                <a:spcPct val="150000"/>
              </a:lnSpc>
              <a:buNone/>
            </a:pP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一、可转换债券</a:t>
            </a:r>
            <a:endParaRPr sz="2400" dirty="0">
              <a:solidFill>
                <a:schemeClr val="tx2"/>
              </a:solidFill>
            </a:endParaRPr>
          </a:p>
          <a:p>
            <a:pPr marL="0" indent="0">
              <a:lnSpc>
                <a:spcPct val="150000"/>
              </a:lnSpc>
              <a:buNone/>
            </a:pPr>
            <a:r>
              <a:rPr lang="en-US" sz="2400" dirty="0">
                <a:solidFill>
                  <a:schemeClr val="tx2"/>
                </a:solidFill>
              </a:rPr>
              <a:t>(二) 可转换债券的基本要素</a:t>
            </a:r>
            <a:endParaRPr lang="en-US" sz="2400" dirty="0">
              <a:solidFill>
                <a:schemeClr val="tx2"/>
              </a:solidFill>
            </a:endParaRPr>
          </a:p>
          <a:p>
            <a:pPr marL="0" indent="0">
              <a:lnSpc>
                <a:spcPct val="150000"/>
              </a:lnSpc>
              <a:buNone/>
            </a:pPr>
            <a:r>
              <a:rPr lang="en-US" sz="2000" dirty="0">
                <a:solidFill>
                  <a:schemeClr val="tx2"/>
                </a:solidFill>
              </a:rPr>
              <a:t>5. 转换期</a:t>
            </a:r>
            <a:endParaRPr lang="en-US" sz="2000" dirty="0">
              <a:solidFill>
                <a:schemeClr val="tx2"/>
              </a:solidFill>
            </a:endParaRPr>
          </a:p>
          <a:p>
            <a:pPr marL="0" indent="0">
              <a:lnSpc>
                <a:spcPct val="150000"/>
              </a:lnSpc>
              <a:buNone/>
            </a:pPr>
            <a:r>
              <a:rPr lang="en-US" sz="2000" dirty="0">
                <a:solidFill>
                  <a:schemeClr val="tx2"/>
                </a:solidFill>
              </a:rPr>
              <a:t>6. 赎回条款(主动)</a:t>
            </a:r>
            <a:endParaRPr lang="en-US" sz="2000" dirty="0">
              <a:solidFill>
                <a:schemeClr val="tx2"/>
              </a:solidFill>
            </a:endParaRPr>
          </a:p>
          <a:p>
            <a:pPr marL="0" indent="0">
              <a:lnSpc>
                <a:spcPct val="150000"/>
              </a:lnSpc>
              <a:buNone/>
            </a:pPr>
            <a:r>
              <a:rPr lang="en-US" sz="2000" dirty="0">
                <a:solidFill>
                  <a:schemeClr val="tx2"/>
                </a:solidFill>
              </a:rPr>
              <a:t>7. 回售条款(被动)</a:t>
            </a:r>
            <a:endParaRPr lang="en-US" sz="2000" dirty="0">
              <a:solidFill>
                <a:schemeClr val="tx2"/>
              </a:solidFill>
            </a:endParaRPr>
          </a:p>
          <a:p>
            <a:pPr marL="0" indent="0">
              <a:lnSpc>
                <a:spcPct val="150000"/>
              </a:lnSpc>
              <a:buNone/>
            </a:pPr>
            <a:r>
              <a:rPr lang="en-US" sz="2000" dirty="0">
                <a:solidFill>
                  <a:schemeClr val="tx2"/>
                </a:solidFill>
              </a:rPr>
              <a:t>8. 强制性转换调整条款</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一、可转换债券</a:t>
            </a:r>
            <a:endParaRPr sz="2400" dirty="0">
              <a:solidFill>
                <a:schemeClr val="tx2"/>
              </a:solidFill>
            </a:endParaRPr>
          </a:p>
          <a:p>
            <a:pPr marL="0" indent="0">
              <a:lnSpc>
                <a:spcPct val="150000"/>
              </a:lnSpc>
              <a:buNone/>
            </a:pPr>
            <a:r>
              <a:rPr lang="en-US" sz="2400" dirty="0">
                <a:solidFill>
                  <a:schemeClr val="tx2"/>
                </a:solidFill>
              </a:rPr>
              <a:t>(三) 可转换债券的发行条件</a:t>
            </a:r>
            <a:endParaRPr lang="en-US" sz="2400" dirty="0">
              <a:solidFill>
                <a:schemeClr val="tx2"/>
              </a:solidFill>
            </a:endParaRPr>
          </a:p>
          <a:p>
            <a:pPr marL="0" indent="0">
              <a:lnSpc>
                <a:spcPct val="150000"/>
              </a:lnSpc>
              <a:buNone/>
            </a:pPr>
            <a:r>
              <a:rPr lang="en-US" sz="2000" dirty="0">
                <a:solidFill>
                  <a:schemeClr val="tx2"/>
                </a:solidFill>
              </a:rPr>
              <a:t>(1) 最近 3 年连续盈利，且最近 3 年净资产收益率平均在 10%以上；属于能源、原材料、</a:t>
            </a:r>
            <a:endParaRPr lang="en-US" sz="2000" dirty="0">
              <a:solidFill>
                <a:schemeClr val="tx2"/>
              </a:solidFill>
            </a:endParaRPr>
          </a:p>
          <a:p>
            <a:pPr marL="0" indent="0">
              <a:lnSpc>
                <a:spcPct val="150000"/>
              </a:lnSpc>
              <a:buNone/>
            </a:pPr>
            <a:r>
              <a:rPr lang="en-US" sz="2000" dirty="0">
                <a:solidFill>
                  <a:schemeClr val="tx2"/>
                </a:solidFill>
              </a:rPr>
              <a:t>基础设施类的公司可以略低，但是不得低于 7%；</a:t>
            </a:r>
            <a:endParaRPr lang="en-US" sz="2000" dirty="0">
              <a:solidFill>
                <a:schemeClr val="tx2"/>
              </a:solidFill>
            </a:endParaRPr>
          </a:p>
          <a:p>
            <a:pPr marL="0" indent="0">
              <a:lnSpc>
                <a:spcPct val="150000"/>
              </a:lnSpc>
              <a:buNone/>
            </a:pPr>
            <a:r>
              <a:rPr lang="en-US" sz="2000" dirty="0">
                <a:solidFill>
                  <a:schemeClr val="tx2"/>
                </a:solidFill>
              </a:rPr>
              <a:t>(2) 可转换债券发行后，公司资产负债率不高于 70%；</a:t>
            </a:r>
            <a:endParaRPr lang="en-US" sz="2000" dirty="0">
              <a:solidFill>
                <a:schemeClr val="tx2"/>
              </a:solidFill>
            </a:endParaRPr>
          </a:p>
          <a:p>
            <a:pPr marL="0" indent="0">
              <a:lnSpc>
                <a:spcPct val="150000"/>
              </a:lnSpc>
              <a:buNone/>
            </a:pPr>
            <a:r>
              <a:rPr lang="en-US" sz="2000" dirty="0">
                <a:solidFill>
                  <a:schemeClr val="tx2"/>
                </a:solidFill>
              </a:rPr>
              <a:t>(3) 累计债券余额不超过公司净资产额的 40%；</a:t>
            </a:r>
            <a:endParaRPr lang="en-US" sz="2000" dirty="0">
              <a:solidFill>
                <a:schemeClr val="tx2"/>
              </a:solidFill>
            </a:endParaRPr>
          </a:p>
          <a:p>
            <a:pPr marL="0" indent="0">
              <a:lnSpc>
                <a:spcPct val="150000"/>
              </a:lnSpc>
              <a:buNone/>
            </a:pPr>
            <a:r>
              <a:rPr lang="en-US" sz="2000" dirty="0">
                <a:solidFill>
                  <a:schemeClr val="tx2"/>
                </a:solidFill>
              </a:rPr>
              <a:t>(4) 上市公司发行可转换债券，还应当符合关于公开发行股票的条件</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二、筹资的渠道和方式</a:t>
            </a:r>
            <a:endParaRPr lang="zh-CN" altLang="zh-CN" sz="3200" b="1" dirty="0">
              <a:solidFill>
                <a:schemeClr val="tx2"/>
              </a:solidFill>
            </a:endParaRPr>
          </a:p>
          <a:p>
            <a:pPr marL="0" indent="0">
              <a:buNone/>
            </a:pPr>
            <a:r>
              <a:rPr sz="2800" dirty="0">
                <a:solidFill>
                  <a:schemeClr val="tx2"/>
                </a:solidFill>
              </a:rPr>
              <a:t>(三) 筹资渠道与方式的关系</a:t>
            </a:r>
            <a:endParaRPr sz="2800" dirty="0">
              <a:solidFill>
                <a:schemeClr val="tx2"/>
              </a:solidFill>
            </a:endParaRPr>
          </a:p>
          <a:p>
            <a:pPr marL="0" indent="0">
              <a:lnSpc>
                <a:spcPct val="150000"/>
              </a:lnSpc>
              <a:buNone/>
            </a:pPr>
            <a:r>
              <a:rPr sz="2800" dirty="0">
                <a:solidFill>
                  <a:schemeClr val="tx2"/>
                </a:solidFill>
              </a:rPr>
              <a:t>     筹资渠道反映企业资金的来源与方向，即资金从何而来；筹资方式反映企业筹资的具体手段，即如何取得资金。</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一、可转换债券</a:t>
            </a:r>
            <a:endParaRPr sz="2400" dirty="0">
              <a:solidFill>
                <a:schemeClr val="tx2"/>
              </a:solidFill>
            </a:endParaRPr>
          </a:p>
          <a:p>
            <a:pPr marL="0" indent="0">
              <a:lnSpc>
                <a:spcPct val="150000"/>
              </a:lnSpc>
              <a:buNone/>
            </a:pPr>
            <a:r>
              <a:rPr lang="en-US" sz="2400" dirty="0">
                <a:solidFill>
                  <a:schemeClr val="tx2"/>
                </a:solidFill>
              </a:rPr>
              <a:t>(四) 可转换债券筹资特点</a:t>
            </a:r>
            <a:endParaRPr lang="en-US" sz="2400" dirty="0">
              <a:solidFill>
                <a:schemeClr val="tx2"/>
              </a:solidFill>
            </a:endParaRPr>
          </a:p>
          <a:p>
            <a:pPr marL="0" indent="0">
              <a:lnSpc>
                <a:spcPct val="150000"/>
              </a:lnSpc>
              <a:buNone/>
            </a:pPr>
            <a:r>
              <a:rPr lang="en-US" sz="2400" dirty="0">
                <a:solidFill>
                  <a:schemeClr val="tx2"/>
                </a:solidFill>
              </a:rPr>
              <a:t>1. 可转换债券的优点</a:t>
            </a:r>
            <a:endParaRPr lang="en-US" sz="2400" dirty="0">
              <a:solidFill>
                <a:schemeClr val="tx2"/>
              </a:solidFill>
            </a:endParaRPr>
          </a:p>
          <a:p>
            <a:pPr marL="0" indent="0">
              <a:lnSpc>
                <a:spcPct val="150000"/>
              </a:lnSpc>
              <a:buNone/>
            </a:pPr>
            <a:r>
              <a:rPr lang="en-US" sz="2000" dirty="0">
                <a:solidFill>
                  <a:schemeClr val="tx2"/>
                </a:solidFill>
              </a:rPr>
              <a:t>(1) 筹资灵活性</a:t>
            </a:r>
            <a:endParaRPr lang="en-US" sz="2000" dirty="0">
              <a:solidFill>
                <a:schemeClr val="tx2"/>
              </a:solidFill>
            </a:endParaRPr>
          </a:p>
          <a:p>
            <a:pPr marL="0" indent="0">
              <a:lnSpc>
                <a:spcPct val="150000"/>
              </a:lnSpc>
              <a:buNone/>
            </a:pPr>
            <a:r>
              <a:rPr lang="en-US" sz="2000" dirty="0">
                <a:solidFill>
                  <a:schemeClr val="tx2"/>
                </a:solidFill>
              </a:rPr>
              <a:t>(2) 资本成本较低</a:t>
            </a:r>
            <a:endParaRPr lang="en-US" sz="2000" dirty="0">
              <a:solidFill>
                <a:schemeClr val="tx2"/>
              </a:solidFill>
            </a:endParaRPr>
          </a:p>
          <a:p>
            <a:pPr marL="0" indent="0">
              <a:lnSpc>
                <a:spcPct val="150000"/>
              </a:lnSpc>
              <a:buNone/>
            </a:pPr>
            <a:r>
              <a:rPr lang="en-US" sz="2000" dirty="0">
                <a:solidFill>
                  <a:schemeClr val="tx2"/>
                </a:solidFill>
              </a:rPr>
              <a:t>(3) 筹资效率高</a:t>
            </a:r>
            <a:endParaRPr lang="en-US" sz="2000" dirty="0">
              <a:solidFill>
                <a:schemeClr val="tx2"/>
              </a:solidFill>
            </a:endParaRPr>
          </a:p>
          <a:p>
            <a:pPr marL="0" indent="0">
              <a:lnSpc>
                <a:spcPct val="150000"/>
              </a:lnSpc>
              <a:buNone/>
            </a:pPr>
            <a:r>
              <a:rPr lang="en-US" sz="2400" dirty="0">
                <a:solidFill>
                  <a:schemeClr val="tx2"/>
                </a:solidFill>
              </a:rPr>
              <a:t>2. 可转换债券的缺点</a:t>
            </a:r>
            <a:endParaRPr lang="en-US" sz="2400" dirty="0">
              <a:solidFill>
                <a:schemeClr val="tx2"/>
              </a:solidFill>
            </a:endParaRPr>
          </a:p>
          <a:p>
            <a:pPr marL="0" indent="0">
              <a:lnSpc>
                <a:spcPct val="150000"/>
              </a:lnSpc>
              <a:buNone/>
            </a:pPr>
            <a:r>
              <a:rPr lang="en-US" sz="2000" dirty="0">
                <a:solidFill>
                  <a:schemeClr val="tx2"/>
                </a:solidFill>
              </a:rPr>
              <a:t>(1) 存在不转换的财务压力</a:t>
            </a:r>
            <a:endParaRPr lang="en-US" sz="2000" dirty="0">
              <a:solidFill>
                <a:schemeClr val="tx2"/>
              </a:solidFill>
            </a:endParaRPr>
          </a:p>
          <a:p>
            <a:pPr marL="0" indent="0">
              <a:lnSpc>
                <a:spcPct val="150000"/>
              </a:lnSpc>
              <a:buNone/>
            </a:pPr>
            <a:r>
              <a:rPr lang="en-US" sz="2000" dirty="0">
                <a:solidFill>
                  <a:schemeClr val="tx2"/>
                </a:solidFill>
              </a:rPr>
              <a:t>(2) 存在回售的财务压力</a:t>
            </a:r>
            <a:endParaRPr lang="en-US" sz="2000" dirty="0">
              <a:solidFill>
                <a:schemeClr val="tx2"/>
              </a:solidFill>
            </a:endParaRPr>
          </a:p>
          <a:p>
            <a:pPr marL="0" indent="0">
              <a:lnSpc>
                <a:spcPct val="150000"/>
              </a:lnSpc>
              <a:buNone/>
            </a:pPr>
            <a:r>
              <a:rPr lang="en-US" sz="2000" dirty="0">
                <a:solidFill>
                  <a:schemeClr val="tx2"/>
                </a:solidFill>
              </a:rPr>
              <a:t>(3) 存在股价大幅度上扬风险</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二、认股权证</a:t>
            </a:r>
            <a:endParaRPr sz="2400" dirty="0">
              <a:solidFill>
                <a:schemeClr val="tx2"/>
              </a:solidFill>
            </a:endParaRPr>
          </a:p>
          <a:p>
            <a:pPr marL="0" indent="0">
              <a:lnSpc>
                <a:spcPct val="150000"/>
              </a:lnSpc>
              <a:buNone/>
            </a:pPr>
            <a:r>
              <a:rPr lang="en-US" sz="2400" dirty="0">
                <a:solidFill>
                  <a:schemeClr val="tx2"/>
                </a:solidFill>
              </a:rPr>
              <a:t>(一) 认股权证的特征</a:t>
            </a:r>
            <a:endParaRPr lang="en-US" sz="2400" dirty="0">
              <a:solidFill>
                <a:schemeClr val="tx2"/>
              </a:solidFill>
            </a:endParaRPr>
          </a:p>
          <a:p>
            <a:pPr marL="0" indent="0">
              <a:lnSpc>
                <a:spcPct val="150000"/>
              </a:lnSpc>
              <a:buNone/>
            </a:pPr>
            <a:r>
              <a:rPr lang="en-US" sz="2400" dirty="0">
                <a:solidFill>
                  <a:schemeClr val="tx2"/>
                </a:solidFill>
              </a:rPr>
              <a:t>(1) 证券期权性</a:t>
            </a:r>
            <a:endParaRPr lang="en-US" sz="2400" dirty="0">
              <a:solidFill>
                <a:schemeClr val="tx2"/>
              </a:solidFill>
            </a:endParaRPr>
          </a:p>
          <a:p>
            <a:pPr marL="0" indent="0">
              <a:lnSpc>
                <a:spcPct val="150000"/>
              </a:lnSpc>
              <a:buNone/>
            </a:pPr>
            <a:r>
              <a:rPr lang="en-US" sz="2400" dirty="0">
                <a:solidFill>
                  <a:schemeClr val="tx2"/>
                </a:solidFill>
              </a:rPr>
              <a:t>(2) 认股权证是一种投资工具</a:t>
            </a:r>
            <a:endParaRPr lang="en-US" sz="2400" dirty="0">
              <a:solidFill>
                <a:schemeClr val="tx2"/>
              </a:solidFill>
            </a:endParaRPr>
          </a:p>
          <a:p>
            <a:pPr marL="0" indent="0">
              <a:lnSpc>
                <a:spcPct val="150000"/>
              </a:lnSpc>
              <a:buNone/>
            </a:pPr>
            <a:r>
              <a:rPr lang="en-US" sz="2400" dirty="0">
                <a:solidFill>
                  <a:schemeClr val="tx2"/>
                </a:solidFill>
              </a:rPr>
              <a:t>(3) 以股票为标的资产，其价值随股票价格变动。</a:t>
            </a:r>
            <a:endParaRPr lang="en-US" sz="2400" dirty="0">
              <a:solidFill>
                <a:schemeClr val="tx2"/>
              </a:solidFill>
            </a:endParaRPr>
          </a:p>
          <a:p>
            <a:pPr marL="0" indent="0">
              <a:lnSpc>
                <a:spcPct val="150000"/>
              </a:lnSpc>
              <a:buNone/>
            </a:pPr>
            <a:r>
              <a:rPr lang="en-US" sz="2400" dirty="0">
                <a:solidFill>
                  <a:schemeClr val="tx2"/>
                </a:solidFill>
              </a:rPr>
              <a:t>(4) 在到期前均可以选择执行或不执行，具有选择权。</a:t>
            </a:r>
            <a:endParaRPr lang="en-US" sz="2400" dirty="0">
              <a:solidFill>
                <a:schemeClr val="tx2"/>
              </a:solidFill>
            </a:endParaRPr>
          </a:p>
          <a:p>
            <a:pPr marL="0" indent="0">
              <a:lnSpc>
                <a:spcPct val="150000"/>
              </a:lnSpc>
              <a:buNone/>
            </a:pPr>
            <a:r>
              <a:rPr lang="en-US" sz="2400" dirty="0">
                <a:solidFill>
                  <a:schemeClr val="tx2"/>
                </a:solidFill>
              </a:rPr>
              <a:t>(5) 有一个固定的执行价格</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二、认股权证</a:t>
            </a:r>
            <a:endParaRPr sz="2400" dirty="0">
              <a:solidFill>
                <a:schemeClr val="tx2"/>
              </a:solidFill>
            </a:endParaRPr>
          </a:p>
          <a:p>
            <a:pPr marL="0" indent="0">
              <a:lnSpc>
                <a:spcPct val="150000"/>
              </a:lnSpc>
              <a:buNone/>
            </a:pPr>
            <a:r>
              <a:rPr lang="en-US" sz="2400" dirty="0">
                <a:solidFill>
                  <a:schemeClr val="tx2"/>
                </a:solidFill>
              </a:rPr>
              <a:t>(二) 认股权证的种类</a:t>
            </a:r>
            <a:endParaRPr lang="en-US" sz="2400" dirty="0">
              <a:solidFill>
                <a:schemeClr val="tx2"/>
              </a:solidFill>
            </a:endParaRPr>
          </a:p>
          <a:p>
            <a:pPr marL="0" indent="0">
              <a:lnSpc>
                <a:spcPct val="150000"/>
              </a:lnSpc>
              <a:buNone/>
            </a:pPr>
            <a:r>
              <a:rPr lang="en-US" sz="2400" dirty="0">
                <a:solidFill>
                  <a:schemeClr val="tx2"/>
                </a:solidFill>
              </a:rPr>
              <a:t>(1) 美式认股权证与欧式认股权证</a:t>
            </a:r>
            <a:endParaRPr lang="en-US" sz="2400" dirty="0">
              <a:solidFill>
                <a:schemeClr val="tx2"/>
              </a:solidFill>
            </a:endParaRPr>
          </a:p>
          <a:p>
            <a:pPr marL="0" indent="0">
              <a:lnSpc>
                <a:spcPct val="150000"/>
              </a:lnSpc>
              <a:buNone/>
            </a:pPr>
            <a:r>
              <a:rPr lang="en-US" sz="2400" dirty="0">
                <a:solidFill>
                  <a:schemeClr val="tx2"/>
                </a:solidFill>
              </a:rPr>
              <a:t>(2) 长期认股权证与短期认股权证</a:t>
            </a:r>
            <a:endParaRPr lang="en-US" sz="2400" dirty="0">
              <a:solidFill>
                <a:schemeClr val="tx2"/>
              </a:solidFill>
            </a:endParaRPr>
          </a:p>
          <a:p>
            <a:pPr marL="0" indent="0">
              <a:lnSpc>
                <a:spcPct val="150000"/>
              </a:lnSpc>
              <a:buNone/>
            </a:pPr>
            <a:r>
              <a:rPr lang="en-US" sz="2400" dirty="0">
                <a:solidFill>
                  <a:schemeClr val="tx2"/>
                </a:solidFill>
              </a:rPr>
              <a:t>(3) 按发行方式，分为单独发行认股权证与附带发行认股权证</a:t>
            </a:r>
            <a:endParaRPr lang="en-US" sz="2400" dirty="0">
              <a:solidFill>
                <a:schemeClr val="tx2"/>
              </a:solidFill>
            </a:endParaRPr>
          </a:p>
          <a:p>
            <a:pPr marL="0" indent="0">
              <a:lnSpc>
                <a:spcPct val="150000"/>
              </a:lnSpc>
              <a:buNone/>
            </a:pPr>
            <a:r>
              <a:rPr lang="en-US" sz="2400" dirty="0">
                <a:solidFill>
                  <a:schemeClr val="tx2"/>
                </a:solidFill>
              </a:rPr>
              <a:t>(4) 按认股权证认购数量的约定方式，分为备兑认股权证与配股权证</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二、认股权证</a:t>
            </a:r>
            <a:endParaRPr sz="2400" dirty="0">
              <a:solidFill>
                <a:schemeClr val="tx2"/>
              </a:solidFill>
            </a:endParaRPr>
          </a:p>
          <a:p>
            <a:pPr marL="0" indent="0">
              <a:lnSpc>
                <a:spcPct val="150000"/>
              </a:lnSpc>
              <a:buNone/>
            </a:pPr>
            <a:r>
              <a:rPr lang="en-US" sz="2400" dirty="0">
                <a:solidFill>
                  <a:schemeClr val="tx2"/>
                </a:solidFill>
              </a:rPr>
              <a:t>(三) 认股权证的筹资特点</a:t>
            </a:r>
            <a:endParaRPr lang="en-US" sz="2400" dirty="0">
              <a:solidFill>
                <a:schemeClr val="tx2"/>
              </a:solidFill>
            </a:endParaRPr>
          </a:p>
          <a:p>
            <a:pPr marL="0" indent="0">
              <a:lnSpc>
                <a:spcPct val="150000"/>
              </a:lnSpc>
              <a:buNone/>
            </a:pPr>
            <a:r>
              <a:rPr lang="en-US" sz="2400" dirty="0">
                <a:solidFill>
                  <a:schemeClr val="tx2"/>
                </a:solidFill>
              </a:rPr>
              <a:t>1. 认股权证筹资的优点</a:t>
            </a:r>
            <a:endParaRPr lang="en-US" sz="2400" dirty="0">
              <a:solidFill>
                <a:schemeClr val="tx2"/>
              </a:solidFill>
            </a:endParaRPr>
          </a:p>
          <a:p>
            <a:pPr marL="0" indent="0">
              <a:lnSpc>
                <a:spcPct val="150000"/>
              </a:lnSpc>
              <a:buNone/>
            </a:pPr>
            <a:r>
              <a:rPr lang="en-US" sz="2400" dirty="0">
                <a:solidFill>
                  <a:schemeClr val="tx2"/>
                </a:solidFill>
              </a:rPr>
              <a:t>(1) 认股权证是一种融资促进工具，它能促使公司在规定的期限内完成股票发行计划，顺利实现融资。</a:t>
            </a:r>
            <a:endParaRPr lang="en-US" sz="2400" dirty="0">
              <a:solidFill>
                <a:schemeClr val="tx2"/>
              </a:solidFill>
            </a:endParaRPr>
          </a:p>
          <a:p>
            <a:pPr marL="0" indent="0">
              <a:lnSpc>
                <a:spcPct val="150000"/>
              </a:lnSpc>
              <a:buNone/>
            </a:pPr>
            <a:r>
              <a:rPr lang="en-US" sz="2400" dirty="0">
                <a:solidFill>
                  <a:schemeClr val="tx2"/>
                </a:solidFill>
              </a:rPr>
              <a:t>(2) 有助于改善上市公司的治理结构</a:t>
            </a:r>
            <a:endParaRPr lang="en-US" sz="2400" dirty="0">
              <a:solidFill>
                <a:schemeClr val="tx2"/>
              </a:solidFill>
            </a:endParaRPr>
          </a:p>
          <a:p>
            <a:pPr marL="0" indent="0">
              <a:lnSpc>
                <a:spcPct val="150000"/>
              </a:lnSpc>
              <a:buNone/>
            </a:pPr>
            <a:r>
              <a:rPr lang="en-US" sz="2400" dirty="0">
                <a:solidFill>
                  <a:schemeClr val="tx2"/>
                </a:solidFill>
              </a:rPr>
              <a:t>(3) 作为激励机制的认股权证有利于推进上市公司的股权激励机制</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buNone/>
            </a:pPr>
            <a:r>
              <a:rPr sz="2400" dirty="0">
                <a:solidFill>
                  <a:schemeClr val="tx2"/>
                </a:solidFill>
              </a:rPr>
              <a:t>二、认股权证</a:t>
            </a:r>
            <a:endParaRPr sz="2400" dirty="0">
              <a:solidFill>
                <a:schemeClr val="tx2"/>
              </a:solidFill>
            </a:endParaRPr>
          </a:p>
          <a:p>
            <a:pPr marL="0" indent="0">
              <a:lnSpc>
                <a:spcPct val="150000"/>
              </a:lnSpc>
              <a:buNone/>
            </a:pPr>
            <a:r>
              <a:rPr lang="en-US" sz="2400" dirty="0">
                <a:solidFill>
                  <a:schemeClr val="tx2"/>
                </a:solidFill>
              </a:rPr>
              <a:t>(三) 认股权证的筹资特点</a:t>
            </a:r>
            <a:endParaRPr lang="en-US" sz="2400" dirty="0">
              <a:solidFill>
                <a:schemeClr val="tx2"/>
              </a:solidFill>
            </a:endParaRPr>
          </a:p>
          <a:p>
            <a:pPr marL="0" indent="0">
              <a:lnSpc>
                <a:spcPct val="150000"/>
              </a:lnSpc>
              <a:buNone/>
            </a:pPr>
            <a:r>
              <a:rPr lang="en-US" sz="2400" dirty="0">
                <a:solidFill>
                  <a:schemeClr val="tx2"/>
                </a:solidFill>
              </a:rPr>
              <a:t>2. 认股权证筹资的缺点</a:t>
            </a:r>
            <a:endParaRPr lang="en-US" sz="2400" dirty="0">
              <a:solidFill>
                <a:schemeClr val="tx2"/>
              </a:solidFill>
            </a:endParaRPr>
          </a:p>
          <a:p>
            <a:pPr marL="0" indent="0">
              <a:lnSpc>
                <a:spcPct val="150000"/>
              </a:lnSpc>
              <a:buNone/>
            </a:pPr>
            <a:r>
              <a:rPr lang="en-US" sz="2400" dirty="0">
                <a:solidFill>
                  <a:schemeClr val="tx2"/>
                </a:solidFill>
              </a:rPr>
              <a:t>(1) 灵活性较少</a:t>
            </a:r>
            <a:endParaRPr lang="en-US" sz="2400" dirty="0">
              <a:solidFill>
                <a:schemeClr val="tx2"/>
              </a:solidFill>
            </a:endParaRPr>
          </a:p>
          <a:p>
            <a:pPr marL="0" indent="0">
              <a:lnSpc>
                <a:spcPct val="150000"/>
              </a:lnSpc>
              <a:buNone/>
            </a:pPr>
            <a:r>
              <a:rPr lang="en-US" sz="2400" dirty="0">
                <a:solidFill>
                  <a:schemeClr val="tx2"/>
                </a:solidFill>
              </a:rPr>
              <a:t>(2) 附带认股权证债券的承销费用高于债务融资</a:t>
            </a:r>
            <a:endParaRPr lang="en-US" sz="2400" dirty="0">
              <a:solidFill>
                <a:schemeClr val="tx2"/>
              </a:solidFill>
            </a:endParaRPr>
          </a:p>
          <a:p>
            <a:pPr marL="0" indent="0">
              <a:lnSpc>
                <a:spcPct val="150000"/>
              </a:lnSpc>
              <a:buNone/>
            </a:pPr>
            <a:r>
              <a:rPr lang="en-US" sz="2400" dirty="0">
                <a:solidFill>
                  <a:schemeClr val="tx2"/>
                </a:solidFill>
              </a:rPr>
              <a:t>(3) 稀释普通股收益</a:t>
            </a:r>
            <a:endParaRPr lang="en-US" sz="2400" dirty="0">
              <a:solidFill>
                <a:schemeClr val="tx2"/>
              </a:solidFill>
            </a:endParaRPr>
          </a:p>
          <a:p>
            <a:pPr marL="0" indent="0">
              <a:lnSpc>
                <a:spcPct val="150000"/>
              </a:lnSpc>
              <a:buNone/>
            </a:pPr>
            <a:r>
              <a:rPr lang="en-US" sz="2400" dirty="0">
                <a:solidFill>
                  <a:schemeClr val="tx2"/>
                </a:solidFill>
              </a:rPr>
              <a:t>(4) 容易分散企业的控制权</a:t>
            </a:r>
            <a:endParaRPr 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第四节 衍生金融工具筹资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415020" cy="5487035"/>
          </a:xfrm>
        </p:spPr>
        <p:txBody>
          <a:bodyPr/>
          <a:lstStyle/>
          <a:p>
            <a:pPr marL="0" indent="0">
              <a:lnSpc>
                <a:spcPct val="150000"/>
              </a:lnSpc>
              <a:buNone/>
            </a:pPr>
            <a:r>
              <a:rPr lang="en-US" sz="1800" dirty="0">
                <a:solidFill>
                  <a:schemeClr val="tx2"/>
                </a:solidFill>
                <a:latin typeface="华文楷体" panose="02010600040101010101" pitchFamily="2" charset="-122"/>
                <a:ea typeface="华文楷体" panose="02010600040101010101" pitchFamily="2" charset="-122"/>
              </a:rPr>
              <a:t>         </a:t>
            </a:r>
            <a:r>
              <a:rPr lang="en-US" sz="2400" dirty="0">
                <a:solidFill>
                  <a:schemeClr val="tx2"/>
                </a:solidFill>
                <a:latin typeface="华文楷体" panose="02010600040101010101" pitchFamily="2" charset="-122"/>
                <a:ea typeface="华文楷体" panose="02010600040101010101" pitchFamily="2" charset="-122"/>
              </a:rPr>
              <a:t>筹资是指企业根据其生产经营、对外投资、偿债和调整资本结构的需要，通过一定的资金渠道，采取适当的筹资方式，经济有效地获取企业所需资金的一种行为；企业筹集到的资金归根结底可分为两类：权益性资金和债务性资金，权益性资金可以通过吸收直接投资、发行股票、利用留存收益等方式获得，债务性资金可以通过长期借款、发行债券方式获得；企业要根据发展需要科学预测资金需要量，可以采用定性预测和定量预测两种方法测算，销售百分比法、资金习性法预测的数据更为准确。</a:t>
            </a:r>
            <a:endParaRPr lang="en-US" sz="2400" dirty="0">
              <a:solidFill>
                <a:schemeClr val="tx2"/>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本章小结</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三、筹资的分类</a:t>
            </a:r>
            <a:endParaRPr lang="zh-CN" altLang="zh-CN" sz="3200" b="1" dirty="0">
              <a:solidFill>
                <a:schemeClr val="tx2"/>
              </a:solidFill>
            </a:endParaRPr>
          </a:p>
          <a:p>
            <a:pPr marL="0" indent="0">
              <a:buNone/>
            </a:pPr>
            <a:r>
              <a:rPr sz="2800" dirty="0">
                <a:solidFill>
                  <a:schemeClr val="tx2"/>
                </a:solidFill>
              </a:rPr>
              <a:t>(一) 权益性筹资、负债性筹资和衍生金融工具筹资</a:t>
            </a:r>
            <a:endParaRPr sz="2800" dirty="0">
              <a:solidFill>
                <a:schemeClr val="tx2"/>
              </a:solidFill>
            </a:endParaRPr>
          </a:p>
          <a:p>
            <a:pPr marL="0" indent="0">
              <a:buNone/>
            </a:pPr>
            <a:endParaRPr sz="2800" dirty="0">
              <a:solidFill>
                <a:schemeClr val="tx2"/>
              </a:solidFill>
            </a:endParaRPr>
          </a:p>
          <a:p>
            <a:pPr marL="0" indent="0">
              <a:buNone/>
            </a:pPr>
            <a:r>
              <a:rPr sz="2800" dirty="0">
                <a:solidFill>
                  <a:schemeClr val="tx2"/>
                </a:solidFill>
              </a:rPr>
              <a:t>   1. 权益性筹资</a:t>
            </a:r>
            <a:endParaRPr sz="2800" dirty="0">
              <a:solidFill>
                <a:schemeClr val="tx2"/>
              </a:solidFill>
            </a:endParaRPr>
          </a:p>
          <a:p>
            <a:pPr marL="0" indent="0">
              <a:buNone/>
            </a:pPr>
            <a:r>
              <a:rPr sz="2800" dirty="0">
                <a:solidFill>
                  <a:schemeClr val="tx2"/>
                </a:solidFill>
              </a:rPr>
              <a:t>   2. 负债性筹资</a:t>
            </a:r>
            <a:endParaRPr sz="2800" dirty="0">
              <a:solidFill>
                <a:schemeClr val="tx2"/>
              </a:solidFill>
            </a:endParaRPr>
          </a:p>
          <a:p>
            <a:pPr marL="0" indent="0">
              <a:buNone/>
            </a:pPr>
            <a:r>
              <a:rPr sz="2800" dirty="0">
                <a:solidFill>
                  <a:schemeClr val="tx2"/>
                </a:solidFill>
              </a:rPr>
              <a:t>   3. 衍生金融工具筹资</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三、筹资的分类</a:t>
            </a:r>
            <a:endParaRPr lang="zh-CN" altLang="zh-CN" sz="3200" b="1" dirty="0">
              <a:solidFill>
                <a:schemeClr val="tx2"/>
              </a:solidFill>
            </a:endParaRPr>
          </a:p>
          <a:p>
            <a:pPr marL="0" indent="0">
              <a:buNone/>
            </a:pPr>
            <a:r>
              <a:rPr sz="2800" dirty="0">
                <a:solidFill>
                  <a:schemeClr val="tx2"/>
                </a:solidFill>
              </a:rPr>
              <a:t>(二) 短期资金筹资和长期资金筹资</a:t>
            </a:r>
            <a:endParaRPr sz="2800" dirty="0">
              <a:solidFill>
                <a:schemeClr val="tx2"/>
              </a:solidFill>
            </a:endParaRPr>
          </a:p>
          <a:p>
            <a:pPr marL="0" indent="0">
              <a:buNone/>
            </a:pPr>
            <a:endParaRPr sz="2800" dirty="0">
              <a:solidFill>
                <a:schemeClr val="tx2"/>
              </a:solidFill>
            </a:endParaRPr>
          </a:p>
          <a:p>
            <a:pPr marL="0" indent="0">
              <a:buNone/>
            </a:pPr>
            <a:r>
              <a:rPr sz="2800" dirty="0">
                <a:solidFill>
                  <a:schemeClr val="tx2"/>
                </a:solidFill>
              </a:rPr>
              <a:t>   1. 短期资金筹资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a:p>
            <a:pPr marL="0" indent="0">
              <a:buNone/>
            </a:pPr>
            <a:r>
              <a:rPr sz="2800" dirty="0">
                <a:solidFill>
                  <a:schemeClr val="tx2"/>
                </a:solidFill>
              </a:rPr>
              <a:t>   2. 长期资金筹资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三、筹资的分类</a:t>
            </a:r>
            <a:endParaRPr lang="zh-CN" altLang="zh-CN" sz="3200" b="1" dirty="0">
              <a:solidFill>
                <a:schemeClr val="tx2"/>
              </a:solidFill>
            </a:endParaRPr>
          </a:p>
          <a:p>
            <a:pPr marL="0" indent="0">
              <a:buNone/>
            </a:pPr>
            <a:r>
              <a:rPr sz="2800" dirty="0">
                <a:solidFill>
                  <a:schemeClr val="tx2"/>
                </a:solidFill>
              </a:rPr>
              <a:t>(三) 直接筹资和间接筹资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a:p>
            <a:pPr marL="0" indent="0">
              <a:buNone/>
            </a:pPr>
            <a:r>
              <a:rPr sz="2800" dirty="0">
                <a:solidFill>
                  <a:schemeClr val="tx2"/>
                </a:solidFill>
              </a:rPr>
              <a:t>   1. 直接筹资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a:p>
            <a:pPr marL="0" indent="0">
              <a:buNone/>
            </a:pPr>
            <a:r>
              <a:rPr sz="2800" dirty="0">
                <a:solidFill>
                  <a:schemeClr val="tx2"/>
                </a:solidFill>
              </a:rPr>
              <a:t>   2. 间接筹资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sz="3200" b="1" dirty="0">
                <a:solidFill>
                  <a:schemeClr val="tx2"/>
                </a:solidFill>
              </a:rPr>
              <a:t>三、筹资的分类</a:t>
            </a:r>
            <a:endParaRPr lang="zh-CN" altLang="zh-CN" sz="3200" b="1" dirty="0">
              <a:solidFill>
                <a:schemeClr val="tx2"/>
              </a:solidFill>
            </a:endParaRPr>
          </a:p>
          <a:p>
            <a:pPr marL="0" indent="0">
              <a:buNone/>
            </a:pPr>
            <a:r>
              <a:rPr sz="2800" dirty="0">
                <a:solidFill>
                  <a:schemeClr val="tx2"/>
                </a:solidFill>
              </a:rPr>
              <a:t>(四) 内部筹资和外部筹资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a:p>
            <a:pPr marL="0" indent="0">
              <a:buNone/>
            </a:pPr>
            <a:r>
              <a:rPr sz="2800" dirty="0">
                <a:solidFill>
                  <a:schemeClr val="tx2"/>
                </a:solidFill>
              </a:rPr>
              <a:t>   1. 内部筹资   </a:t>
            </a:r>
            <a:endParaRPr sz="2800" dirty="0">
              <a:solidFill>
                <a:schemeClr val="tx2"/>
              </a:solidFill>
            </a:endParaRPr>
          </a:p>
          <a:p>
            <a:pPr marL="0" indent="0">
              <a:buNone/>
            </a:pPr>
            <a:r>
              <a:rPr sz="2800" dirty="0">
                <a:solidFill>
                  <a:schemeClr val="tx2"/>
                </a:solidFill>
              </a:rPr>
              <a:t>   </a:t>
            </a:r>
            <a:endParaRPr sz="2800" dirty="0">
              <a:solidFill>
                <a:schemeClr val="tx2"/>
              </a:solidFill>
            </a:endParaRPr>
          </a:p>
          <a:p>
            <a:pPr marL="0" indent="0">
              <a:buNone/>
            </a:pPr>
            <a:r>
              <a:rPr sz="2800" dirty="0">
                <a:solidFill>
                  <a:schemeClr val="tx2"/>
                </a:solidFill>
              </a:rPr>
              <a:t>   2. 外部筹资</a:t>
            </a:r>
            <a:endParaRPr sz="2800" dirty="0">
              <a:solidFill>
                <a:schemeClr val="tx2"/>
              </a:solidFill>
            </a:endParaRPr>
          </a:p>
          <a:p>
            <a:pPr marL="0" indent="0">
              <a:buNone/>
            </a:pPr>
            <a:r>
              <a:rPr sz="2800" dirty="0">
                <a:solidFill>
                  <a:schemeClr val="tx2"/>
                </a:solidFill>
              </a:rPr>
              <a:t>  </a:t>
            </a:r>
            <a:endParaRPr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smtClean="0">
                <a:latin typeface="楷体" panose="02010609060101010101" pitchFamily="49" charset="-122"/>
                <a:ea typeface="楷体" panose="02010609060101010101" pitchFamily="49" charset="-122"/>
                <a:sym typeface="+mn-ea"/>
              </a:rPr>
              <a:t>第一</a:t>
            </a:r>
            <a:r>
              <a:rPr lang="zh-CN" altLang="en-US" sz="3600" dirty="0">
                <a:latin typeface="楷体" panose="02010609060101010101" pitchFamily="49" charset="-122"/>
                <a:ea typeface="楷体" panose="02010609060101010101" pitchFamily="49" charset="-122"/>
                <a:sym typeface="+mn-ea"/>
              </a:rPr>
              <a:t>节  </a:t>
            </a:r>
            <a:r>
              <a:rPr lang="zh-CN" altLang="en-US" sz="3600" dirty="0" smtClean="0">
                <a:latin typeface="楷体" panose="02010609060101010101" pitchFamily="49" charset="-122"/>
                <a:ea typeface="楷体" panose="02010609060101010101" pitchFamily="49" charset="-122"/>
                <a:sym typeface="+mn-ea"/>
              </a:rPr>
              <a:t>筹资概述</a:t>
            </a:r>
            <a:endParaRPr lang="zh-CN" altLang="en-US" sz="3600" dirty="0" smtClean="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5504</Words>
  <Application>WPS 演示</Application>
  <PresentationFormat>全屏显示(4:3)</PresentationFormat>
  <Paragraphs>677</Paragraphs>
  <Slides>55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55</vt:i4>
      </vt:variant>
    </vt:vector>
  </HeadingPairs>
  <TitlesOfParts>
    <vt:vector size="66" baseType="lpstr">
      <vt:lpstr>Arial</vt:lpstr>
      <vt:lpstr>宋体</vt:lpstr>
      <vt:lpstr>Wingdings</vt:lpstr>
      <vt:lpstr>彩虹粗仿宋</vt:lpstr>
      <vt:lpstr>黑体</vt:lpstr>
      <vt:lpstr>Times New Roman</vt:lpstr>
      <vt:lpstr>华文楷体</vt:lpstr>
      <vt:lpstr>楷体</vt:lpstr>
      <vt:lpstr>微软雅黑</vt:lpstr>
      <vt:lpstr>Arial Unicode MS</vt:lpstr>
      <vt:lpstr>建行模版</vt:lpstr>
      <vt:lpstr> 第四章 筹资管理（上）</vt:lpstr>
      <vt:lpstr>    第四章：筹资管理（上）</vt:lpstr>
      <vt:lpstr>第一节  筹资概述</vt:lpstr>
      <vt:lpstr>第一节  筹资概述</vt:lpstr>
      <vt:lpstr>第一节  筹资概述</vt:lpstr>
      <vt:lpstr>第一节  筹资概述</vt:lpstr>
      <vt:lpstr>第一节  筹资概述</vt:lpstr>
      <vt:lpstr>第一节  筹资概述</vt:lpstr>
      <vt:lpstr>第一节  筹资概述</vt:lpstr>
      <vt:lpstr>第一节  筹资概述</vt:lpstr>
      <vt:lpstr>第一节  筹资概述</vt:lpstr>
      <vt:lpstr>第一节  筹资概述</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第二节  权益性筹资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第三节  债务性筹资</vt:lpstr>
      <vt:lpstr>第四节 衍生金融工具筹资</vt:lpstr>
      <vt:lpstr>第四节 衍生金融工具筹资</vt:lpstr>
      <vt:lpstr>第四节 衍生金融工具筹资</vt:lpstr>
      <vt:lpstr>第四节 衍生金融工具筹资</vt:lpstr>
      <vt:lpstr>第四节 衍生金融工具筹资</vt:lpstr>
      <vt:lpstr>第四节 衍生金融工具筹资</vt:lpstr>
      <vt:lpstr>第四节 衍生金融工具筹资</vt:lpstr>
      <vt:lpstr>第四节 衍生金融工具筹资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Administrator</cp:lastModifiedBy>
  <cp:revision>737</cp:revision>
  <dcterms:created xsi:type="dcterms:W3CDTF">2019-05-14T10:35:00Z</dcterms:created>
  <dcterms:modified xsi:type="dcterms:W3CDTF">2019-05-22T14:49:32Z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2052-11.1.0.8696</vt:lpwstr>
  </property>
</Properties>
</file>