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7" r:id="rId11"/>
    <p:sldId id="266"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1" r:id="rId35"/>
    <p:sldId id="290" r:id="rId36"/>
    <p:sldId id="292" r:id="rId37"/>
    <p:sldId id="293" r:id="rId38"/>
    <p:sldId id="294"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5" d="100"/>
          <a:sy n="95" d="100"/>
        </p:scale>
        <p:origin x="-1090" y="-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0E734E9-A21C-4881-AC8C-6BBDEF019808}"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095AF6-B912-41A2-B48E-2891F70A91D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E734E9-A21C-4881-AC8C-6BBDEF019808}"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095AF6-B912-41A2-B48E-2891F70A91D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E734E9-A21C-4881-AC8C-6BBDEF019808}"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095AF6-B912-41A2-B48E-2891F70A91DA}"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E734E9-A21C-4881-AC8C-6BBDEF019808}"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095AF6-B912-41A2-B48E-2891F70A91DA}"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0E734E9-A21C-4881-AC8C-6BBDEF019808}" type="datetimeFigureOut">
              <a:rPr lang="zh-CN" altLang="en-US" smtClean="0"/>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8095AF6-B912-41A2-B48E-2891F70A91DA}"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0E734E9-A21C-4881-AC8C-6BBDEF019808}" type="datetimeFigureOut">
              <a:rPr lang="zh-CN" altLang="en-US" smtClean="0"/>
              <a:t>2020/12/24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095AF6-B912-41A2-B48E-2891F70A91DA}"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0E734E9-A21C-4881-AC8C-6BBDEF019808}" type="datetimeFigureOut">
              <a:rPr lang="zh-CN" altLang="en-US" smtClean="0"/>
              <a:t>2020/12/24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8095AF6-B912-41A2-B48E-2891F70A91DA}"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0E734E9-A21C-4881-AC8C-6BBDEF019808}" type="datetimeFigureOut">
              <a:rPr lang="zh-CN" altLang="en-US" smtClean="0"/>
              <a:t>2020/12/24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8095AF6-B912-41A2-B48E-2891F70A91D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0E734E9-A21C-4881-AC8C-6BBDEF019808}" type="datetimeFigureOut">
              <a:rPr lang="zh-CN" altLang="en-US" smtClean="0"/>
              <a:t>2020/12/24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8095AF6-B912-41A2-B48E-2891F70A91D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0E734E9-A21C-4881-AC8C-6BBDEF019808}" type="datetimeFigureOut">
              <a:rPr lang="zh-CN" altLang="en-US" smtClean="0"/>
              <a:t>2020/12/24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095AF6-B912-41A2-B48E-2891F70A91D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0E734E9-A21C-4881-AC8C-6BBDEF019808}" type="datetimeFigureOut">
              <a:rPr lang="zh-CN" altLang="en-US" smtClean="0"/>
              <a:t>2020/12/24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8095AF6-B912-41A2-B48E-2891F70A91D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E734E9-A21C-4881-AC8C-6BBDEF019808}" type="datetimeFigureOut">
              <a:rPr lang="zh-CN" altLang="en-US" smtClean="0"/>
              <a:t>2020/12/24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095AF6-B912-41A2-B48E-2891F70A91D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dirty="0"/>
              <a:t>第六</a:t>
            </a:r>
            <a:r>
              <a:rPr lang="zh-CN" altLang="en-US" dirty="0" smtClean="0"/>
              <a:t>章  商务</a:t>
            </a:r>
            <a:r>
              <a:rPr lang="zh-CN" altLang="en-US" dirty="0"/>
              <a:t>策划的运作与执行</a:t>
            </a:r>
            <a:br>
              <a:rPr lang="zh-CN" altLang="en-US" dirty="0"/>
            </a:b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smtClean="0"/>
              <a:t>首先</a:t>
            </a:r>
            <a:r>
              <a:rPr lang="zh-CN" altLang="en-US" dirty="0"/>
              <a:t>，为了商务策划方案在商务策划主体</a:t>
            </a:r>
            <a:r>
              <a:rPr lang="en-US" altLang="en-US" dirty="0"/>
              <a:t>(</a:t>
            </a:r>
            <a:r>
              <a:rPr lang="zh-CN" altLang="en-US" dirty="0"/>
              <a:t>组织</a:t>
            </a:r>
            <a:r>
              <a:rPr lang="en-US" altLang="en-US" dirty="0"/>
              <a:t>)</a:t>
            </a:r>
            <a:r>
              <a:rPr lang="zh-CN" altLang="en-US" dirty="0"/>
              <a:t>内能够顺利实施，商务策划人及其团队应在方案确定以后，即刻组织员工培训，旨在使组织的各级管理者、全体员工以及</a:t>
            </a:r>
            <a:r>
              <a:rPr lang="zh-CN" altLang="en-US" dirty="0" smtClean="0"/>
              <a:t>策</a:t>
            </a:r>
            <a:r>
              <a:rPr lang="zh-CN" altLang="en-US" dirty="0" smtClean="0"/>
              <a:t>划执行团队能够对策划方案的基本思路和基本实施步骤达成共识、统一思想并积极采取行动。</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smtClean="0"/>
              <a:t>其次，在商务策划方案的实施过程中，如果由于外部和内部环境因素以及策划受众对象的个体差异而出现一些变化，商务策划人及其团队务必及时修正策划方案。</a:t>
            </a:r>
            <a:endParaRPr lang="en-US" altLang="zh-CN" dirty="0" smtClean="0"/>
          </a:p>
          <a:p>
            <a:r>
              <a:rPr lang="zh-CN" altLang="en-US" dirty="0" smtClean="0"/>
              <a:t>商务策划方案的修正必须始终围绕商务策划目标，同时积极获取各方面的反馈，以便进行适合的调整。</a:t>
            </a:r>
          </a:p>
          <a:p>
            <a:pPr>
              <a:buNone/>
            </a:pP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dirty="0" smtClean="0"/>
          </a:p>
          <a:p>
            <a:r>
              <a:rPr lang="zh-CN" altLang="en-US" dirty="0" smtClean="0"/>
              <a:t>最后，商务策划方案实施后，商务策划人及其团队要针对商务策划方案实施的各方面情况进行有效评估。</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sz="2800" dirty="0"/>
              <a:t>四、商务策划方案运作与执行中的常见问题 </a:t>
            </a:r>
            <a:endParaRPr lang="en-US" altLang="zh-CN" sz="2800" dirty="0" smtClean="0"/>
          </a:p>
          <a:p>
            <a:r>
              <a:rPr lang="en-US" sz="2800" dirty="0"/>
              <a:t>(</a:t>
            </a:r>
            <a:r>
              <a:rPr lang="zh-CN" altLang="en-US" sz="2800" dirty="0"/>
              <a:t>一</a:t>
            </a:r>
            <a:r>
              <a:rPr lang="en-US" sz="2800" dirty="0"/>
              <a:t>) </a:t>
            </a:r>
            <a:r>
              <a:rPr lang="zh-CN" altLang="en-US" sz="2800" dirty="0"/>
              <a:t>组织内部问题</a:t>
            </a:r>
          </a:p>
          <a:p>
            <a:r>
              <a:rPr lang="en-US" sz="2800" dirty="0"/>
              <a:t>(</a:t>
            </a:r>
            <a:r>
              <a:rPr lang="zh-CN" altLang="en-US" sz="2800" dirty="0"/>
              <a:t>二</a:t>
            </a:r>
            <a:r>
              <a:rPr lang="en-US" sz="2800" dirty="0"/>
              <a:t>) </a:t>
            </a:r>
            <a:r>
              <a:rPr lang="zh-CN" altLang="en-US" sz="2800" dirty="0"/>
              <a:t>员工能力制约</a:t>
            </a:r>
          </a:p>
          <a:p>
            <a:r>
              <a:rPr lang="en-US" sz="2800" dirty="0"/>
              <a:t>(</a:t>
            </a:r>
            <a:r>
              <a:rPr lang="zh-CN" altLang="en-US" sz="2800" dirty="0"/>
              <a:t>三</a:t>
            </a:r>
            <a:r>
              <a:rPr lang="en-US" sz="2800" dirty="0"/>
              <a:t>) </a:t>
            </a:r>
            <a:r>
              <a:rPr lang="zh-CN" altLang="en-US" sz="2800" dirty="0"/>
              <a:t>过程管理缺失</a:t>
            </a:r>
          </a:p>
          <a:p>
            <a:endParaRPr lang="zh-CN" altLang="en-US" sz="2800" dirty="0"/>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dirty="0"/>
              <a:t>第二</a:t>
            </a:r>
            <a:r>
              <a:rPr lang="zh-CN" altLang="en-US" dirty="0" smtClean="0"/>
              <a:t>节  商务</a:t>
            </a:r>
            <a:r>
              <a:rPr lang="zh-CN" altLang="en-US" dirty="0"/>
              <a:t>策划的沟通与运作</a:t>
            </a:r>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一</a:t>
            </a:r>
            <a:r>
              <a:rPr lang="en-US" dirty="0"/>
              <a:t>) </a:t>
            </a:r>
            <a:r>
              <a:rPr lang="zh-CN" altLang="en-US" dirty="0"/>
              <a:t>商务沟通的重要性</a:t>
            </a:r>
          </a:p>
          <a:p>
            <a:r>
              <a:rPr lang="en-US" dirty="0"/>
              <a:t>1. </a:t>
            </a:r>
            <a:r>
              <a:rPr lang="zh-CN" altLang="en-US" dirty="0"/>
              <a:t>正确理解策划方案的内容</a:t>
            </a:r>
          </a:p>
          <a:p>
            <a:r>
              <a:rPr lang="en-US" dirty="0" smtClean="0"/>
              <a:t>2</a:t>
            </a:r>
            <a:r>
              <a:rPr lang="en-US" dirty="0"/>
              <a:t>. </a:t>
            </a:r>
            <a:r>
              <a:rPr lang="zh-CN" altLang="en-US" dirty="0"/>
              <a:t>获取相关信息</a:t>
            </a:r>
          </a:p>
          <a:p>
            <a:r>
              <a:rPr lang="en-US" dirty="0" smtClean="0"/>
              <a:t>3</a:t>
            </a:r>
            <a:r>
              <a:rPr lang="en-US" dirty="0"/>
              <a:t>. </a:t>
            </a:r>
            <a:r>
              <a:rPr lang="zh-CN" altLang="en-US" dirty="0"/>
              <a:t>构建组织文化</a:t>
            </a:r>
          </a:p>
          <a:p>
            <a:endParaRPr lang="zh-CN" altLang="en-US" dirty="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二</a:t>
            </a:r>
            <a:r>
              <a:rPr lang="en-US" dirty="0"/>
              <a:t>) </a:t>
            </a:r>
            <a:r>
              <a:rPr lang="zh-CN" altLang="en-US" dirty="0"/>
              <a:t>商务沟通的基本步骤</a:t>
            </a:r>
          </a:p>
          <a:p>
            <a:r>
              <a:rPr lang="en-US" dirty="0"/>
              <a:t>1. </a:t>
            </a:r>
            <a:r>
              <a:rPr lang="zh-CN" altLang="en-US" dirty="0"/>
              <a:t>明确目标</a:t>
            </a:r>
          </a:p>
          <a:p>
            <a:r>
              <a:rPr lang="en-US" dirty="0"/>
              <a:t>2. </a:t>
            </a:r>
            <a:r>
              <a:rPr lang="zh-CN" altLang="en-US" dirty="0"/>
              <a:t>选择适合的表达方式</a:t>
            </a:r>
          </a:p>
          <a:p>
            <a:r>
              <a:rPr lang="en-US" dirty="0"/>
              <a:t>3. </a:t>
            </a:r>
            <a:r>
              <a:rPr lang="zh-CN" altLang="en-US" dirty="0"/>
              <a:t>选择适合的沟通渠道</a:t>
            </a:r>
          </a:p>
          <a:p>
            <a:r>
              <a:rPr lang="en-US" dirty="0"/>
              <a:t>4. </a:t>
            </a:r>
            <a:r>
              <a:rPr lang="zh-CN" altLang="en-US" dirty="0"/>
              <a:t>信息的接收和理解</a:t>
            </a:r>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三</a:t>
            </a:r>
            <a:r>
              <a:rPr lang="en-US" dirty="0"/>
              <a:t>) </a:t>
            </a:r>
            <a:r>
              <a:rPr lang="zh-CN" altLang="en-US" dirty="0"/>
              <a:t>商务沟通的基本原则</a:t>
            </a:r>
          </a:p>
          <a:p>
            <a:r>
              <a:rPr lang="en-US" dirty="0"/>
              <a:t>1. </a:t>
            </a:r>
            <a:r>
              <a:rPr lang="zh-CN" altLang="en-US" dirty="0"/>
              <a:t>真实性</a:t>
            </a:r>
          </a:p>
          <a:p>
            <a:r>
              <a:rPr lang="en-US" dirty="0"/>
              <a:t>2. </a:t>
            </a:r>
            <a:r>
              <a:rPr lang="zh-CN" altLang="en-US" dirty="0"/>
              <a:t>完整性</a:t>
            </a:r>
          </a:p>
          <a:p>
            <a:r>
              <a:rPr lang="en-US" dirty="0"/>
              <a:t>3. </a:t>
            </a:r>
            <a:r>
              <a:rPr lang="zh-CN" altLang="en-US" dirty="0"/>
              <a:t>时效性</a:t>
            </a:r>
          </a:p>
          <a:p>
            <a:r>
              <a:rPr lang="en-US" dirty="0"/>
              <a:t> </a:t>
            </a:r>
            <a:endParaRPr lang="zh-CN" altLang="en-US" dirty="0"/>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pPr>
              <a:buNone/>
            </a:pPr>
            <a:r>
              <a:rPr lang="zh-CN" altLang="en-US" dirty="0"/>
              <a:t> </a:t>
            </a:r>
            <a:r>
              <a:rPr lang="en-US" dirty="0"/>
              <a:t>(</a:t>
            </a:r>
            <a:r>
              <a:rPr lang="zh-CN" altLang="en-US" dirty="0"/>
              <a:t>四</a:t>
            </a:r>
            <a:r>
              <a:rPr lang="en-US" dirty="0"/>
              <a:t>) </a:t>
            </a:r>
            <a:r>
              <a:rPr lang="zh-CN" altLang="en-US" dirty="0"/>
              <a:t>商务沟通的基本</a:t>
            </a:r>
            <a:r>
              <a:rPr lang="zh-CN" altLang="en-US" dirty="0" smtClean="0"/>
              <a:t>技巧</a:t>
            </a:r>
            <a:r>
              <a:rPr lang="en-US" dirty="0"/>
              <a:t> </a:t>
            </a:r>
            <a:endParaRPr lang="zh-CN" altLang="en-US" dirty="0"/>
          </a:p>
          <a:p>
            <a:r>
              <a:rPr lang="en-US" dirty="0"/>
              <a:t>1. </a:t>
            </a:r>
            <a:r>
              <a:rPr lang="zh-CN" altLang="en-US" dirty="0"/>
              <a:t>积极倾听</a:t>
            </a:r>
          </a:p>
          <a:p>
            <a:r>
              <a:rPr lang="en-US" dirty="0"/>
              <a:t> (1) </a:t>
            </a:r>
            <a:r>
              <a:rPr lang="zh-CN" altLang="en-US" dirty="0"/>
              <a:t>倾听者在倾听过程中要适度参与，适度参与不仅能够表明自己在认真领悟对方</a:t>
            </a:r>
            <a:r>
              <a:rPr lang="zh-CN" altLang="en-US" dirty="0" smtClean="0"/>
              <a:t>的意图</a:t>
            </a:r>
            <a:r>
              <a:rPr lang="zh-CN" altLang="en-US" dirty="0"/>
              <a:t>，还能够鼓励诉说者提供更多的有效</a:t>
            </a:r>
            <a:r>
              <a:rPr lang="zh-CN" altLang="en-US" dirty="0" smtClean="0"/>
              <a:t>信息。</a:t>
            </a:r>
            <a:endParaRPr lang="zh-CN" altLang="en-US" dirty="0"/>
          </a:p>
          <a:p>
            <a:r>
              <a:rPr lang="en-US" dirty="0"/>
              <a:t>(2) </a:t>
            </a:r>
            <a:r>
              <a:rPr lang="zh-CN" altLang="en-US" dirty="0"/>
              <a:t>一个合格的倾听者需要克服自我中心与自以为是，尽量克服外界的干扰，尊重</a:t>
            </a:r>
            <a:r>
              <a:rPr lang="zh-CN" altLang="en-US" dirty="0" smtClean="0"/>
              <a:t>对方</a:t>
            </a:r>
            <a:r>
              <a:rPr lang="zh-CN" altLang="en-US" dirty="0"/>
              <a:t>，避免情绪化。</a:t>
            </a:r>
          </a:p>
          <a:p>
            <a:r>
              <a:rPr lang="en-US" dirty="0"/>
              <a:t>(3) </a:t>
            </a:r>
            <a:r>
              <a:rPr lang="zh-CN" altLang="en-US" dirty="0"/>
              <a:t>倾听者不可打断对方的谈话，不可干扰和转移话题，不可急于评价对方的谈话</a:t>
            </a:r>
            <a:r>
              <a:rPr lang="zh-CN" altLang="en-US" dirty="0" smtClean="0"/>
              <a:t>内容</a:t>
            </a:r>
            <a:r>
              <a:rPr lang="zh-CN" altLang="en-US" dirty="0"/>
              <a:t>，更不可急切地表达建议。</a:t>
            </a: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buNone/>
            </a:pPr>
            <a:endParaRPr lang="zh-CN" altLang="en-US" dirty="0"/>
          </a:p>
          <a:p>
            <a:r>
              <a:rPr lang="en-US" dirty="0"/>
              <a:t>2. </a:t>
            </a:r>
            <a:r>
              <a:rPr lang="zh-CN" altLang="en-US" dirty="0"/>
              <a:t>适时</a:t>
            </a:r>
            <a:r>
              <a:rPr lang="zh-CN" altLang="en-US" dirty="0" smtClean="0"/>
              <a:t>反馈</a:t>
            </a:r>
            <a:endParaRPr lang="zh-CN" altLang="en-US" dirty="0"/>
          </a:p>
          <a:p>
            <a:r>
              <a:rPr lang="en-US" dirty="0"/>
              <a:t>(1) </a:t>
            </a:r>
            <a:r>
              <a:rPr lang="zh-CN" altLang="en-US" dirty="0"/>
              <a:t>回答问题可以是针对商务策划委托方和相关策划执行人回答商务策划活动中的</a:t>
            </a:r>
            <a:r>
              <a:rPr lang="zh-CN" altLang="en-US" dirty="0" smtClean="0"/>
              <a:t>各类</a:t>
            </a:r>
            <a:r>
              <a:rPr lang="zh-CN" altLang="en-US" dirty="0"/>
              <a:t>问题，也可以是商务策划人针对当前的策划“问题”和策划目标对策划委托方的提问</a:t>
            </a:r>
            <a:r>
              <a:rPr lang="zh-CN" altLang="en-US" dirty="0" smtClean="0"/>
              <a:t>，等等</a:t>
            </a:r>
            <a:r>
              <a:rPr lang="zh-CN" altLang="en-US" dirty="0"/>
              <a:t>。</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第一节 商务策划的基本</a:t>
            </a:r>
            <a:r>
              <a:rPr lang="zh-CN" altLang="en-US" dirty="0" smtClean="0"/>
              <a:t>程序</a:t>
            </a:r>
            <a:endParaRPr lang="zh-CN" altLang="en-US" dirty="0"/>
          </a:p>
        </p:txBody>
      </p:sp>
      <p:sp>
        <p:nvSpPr>
          <p:cNvPr id="3" name="内容占位符 2"/>
          <p:cNvSpPr>
            <a:spLocks noGrp="1"/>
          </p:cNvSpPr>
          <p:nvPr>
            <p:ph idx="1"/>
          </p:nvPr>
        </p:nvSpPr>
        <p:spPr/>
        <p:txBody>
          <a:bodyPr>
            <a:normAutofit/>
          </a:bodyPr>
          <a:lstStyle/>
          <a:p>
            <a:r>
              <a:rPr lang="zh-CN" altLang="en-US" dirty="0"/>
              <a:t>商务策划的基本程序是指商务策划的一系列步骤，包括多个阶段和必要的程序，</a:t>
            </a:r>
            <a:r>
              <a:rPr lang="zh-CN" altLang="en-US" dirty="0" smtClean="0"/>
              <a:t>是商务</a:t>
            </a:r>
            <a:r>
              <a:rPr lang="zh-CN" altLang="en-US" dirty="0"/>
              <a:t>策划合理执行的有效途径，也是商务策划人科学的思考程序</a:t>
            </a:r>
            <a:r>
              <a:rPr lang="zh-CN" altLang="en-US" dirty="0" smtClean="0"/>
              <a:t>。</a:t>
            </a:r>
            <a:endParaRPr lang="en-US" altLang="zh-CN" dirty="0" smtClean="0"/>
          </a:p>
          <a:p>
            <a:r>
              <a:rPr lang="zh-CN" altLang="en-US" dirty="0"/>
              <a:t>商务策划的基本程序包括</a:t>
            </a:r>
            <a:r>
              <a:rPr lang="zh-CN" altLang="en-US" dirty="0" smtClean="0"/>
              <a:t>制定</a:t>
            </a:r>
            <a:r>
              <a:rPr lang="zh-CN" altLang="en-US" dirty="0"/>
              <a:t>策划目标、收集相关信息、分析策划环境、设计策划方案、选择策划方案、组织方案</a:t>
            </a:r>
            <a:r>
              <a:rPr lang="zh-CN" altLang="en-US" dirty="0" smtClean="0"/>
              <a:t>实施</a:t>
            </a:r>
            <a:r>
              <a:rPr lang="zh-CN" altLang="en-US" dirty="0"/>
              <a:t>和调整方案细节等。</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en-US" dirty="0"/>
              <a:t>(2) </a:t>
            </a:r>
            <a:r>
              <a:rPr lang="zh-CN" altLang="en-US" dirty="0"/>
              <a:t>陈述事实可以是商务策划委托方针对组织当前存在的“问题”所进行的表述，</a:t>
            </a:r>
            <a:r>
              <a:rPr lang="zh-CN" altLang="en-US" dirty="0" smtClean="0"/>
              <a:t>也可以</a:t>
            </a:r>
            <a:r>
              <a:rPr lang="zh-CN" altLang="en-US" dirty="0"/>
              <a:t>是商务策划人针对策划方案对策划委托方和执行人所进行的如实陈述，等等。</a:t>
            </a:r>
          </a:p>
          <a:p>
            <a:r>
              <a:rPr lang="en-US" dirty="0"/>
              <a:t>(3) </a:t>
            </a:r>
            <a:r>
              <a:rPr lang="zh-CN" altLang="en-US" dirty="0"/>
              <a:t>说服他人可以是商务策划人针对策划方案的具体内容与策划执行人进行反馈，</a:t>
            </a:r>
            <a:r>
              <a:rPr lang="zh-CN" altLang="en-US" dirty="0" smtClean="0"/>
              <a:t>也可能</a:t>
            </a:r>
            <a:r>
              <a:rPr lang="zh-CN" altLang="en-US" dirty="0"/>
              <a:t>是商务策划人或委托方针对策划方案对组织中的其他管理者与决策分析者给出的</a:t>
            </a:r>
            <a:r>
              <a:rPr lang="zh-CN" altLang="en-US" dirty="0" smtClean="0"/>
              <a:t>反馈</a:t>
            </a:r>
            <a:r>
              <a:rPr lang="en-US" dirty="0"/>
              <a:t>,</a:t>
            </a:r>
            <a:r>
              <a:rPr lang="zh-CN" altLang="en-US" dirty="0"/>
              <a:t>等等。</a:t>
            </a: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3. </a:t>
            </a:r>
            <a:r>
              <a:rPr lang="zh-CN" altLang="en-US" dirty="0"/>
              <a:t>运用非语言沟通</a:t>
            </a:r>
          </a:p>
          <a:p>
            <a:r>
              <a:rPr lang="en-US" dirty="0"/>
              <a:t> </a:t>
            </a:r>
            <a:r>
              <a:rPr lang="zh-CN" altLang="en-US" dirty="0" smtClean="0"/>
              <a:t>非</a:t>
            </a:r>
            <a:r>
              <a:rPr lang="zh-CN" altLang="en-US" dirty="0"/>
              <a:t>语言沟通是指不使用语言而进行沟通的方式，包括肢体语言、副语言、实物环境</a:t>
            </a:r>
            <a:r>
              <a:rPr lang="zh-CN" altLang="en-US" dirty="0" smtClean="0"/>
              <a:t>、空间</a:t>
            </a:r>
            <a:r>
              <a:rPr lang="zh-CN" altLang="en-US" dirty="0"/>
              <a:t>运用、时间控制等。</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r>
              <a:rPr lang="zh-CN" altLang="en-US" dirty="0"/>
              <a:t>在商务沟通中，非语言沟通不仅与语言沟通具有相同的功能与作用，即传递信息、沟通</a:t>
            </a:r>
            <a:r>
              <a:rPr lang="zh-CN" altLang="en-US" dirty="0" smtClean="0"/>
              <a:t>思想</a:t>
            </a:r>
            <a:r>
              <a:rPr lang="zh-CN" altLang="en-US" dirty="0"/>
              <a:t>、交流感情，非语言沟通还有一些语言沟通所不具备的沟通特点</a:t>
            </a:r>
            <a:r>
              <a:rPr lang="zh-CN" altLang="en-US" dirty="0" smtClean="0"/>
              <a:t>。</a:t>
            </a:r>
            <a:endParaRPr lang="en-US" altLang="zh-CN" dirty="0" smtClean="0"/>
          </a:p>
          <a:p>
            <a:r>
              <a:rPr lang="zh-CN" altLang="en-US" dirty="0" smtClean="0"/>
              <a:t>例如</a:t>
            </a:r>
            <a:r>
              <a:rPr lang="zh-CN" altLang="en-US" dirty="0"/>
              <a:t>，非语言沟通</a:t>
            </a:r>
            <a:r>
              <a:rPr lang="zh-CN" altLang="en-US" dirty="0" smtClean="0"/>
              <a:t>能够</a:t>
            </a:r>
            <a:r>
              <a:rPr lang="zh-CN" altLang="en-US" dirty="0"/>
              <a:t>实现真正意义上的交流“连续性”和“多通道性”。交流的“连续性”是指沟通不曾</a:t>
            </a:r>
            <a:r>
              <a:rPr lang="zh-CN" altLang="en-US" dirty="0" smtClean="0"/>
              <a:t>间断</a:t>
            </a:r>
            <a:r>
              <a:rPr lang="zh-CN" altLang="en-US" dirty="0"/>
              <a:t>，通过非语言沟通的方式，信息接收者能够持续地捕捉有效信息。交流的</a:t>
            </a:r>
            <a:r>
              <a:rPr lang="zh-CN" altLang="en-US" dirty="0" smtClean="0"/>
              <a:t>“多通道性”是</a:t>
            </a:r>
            <a:r>
              <a:rPr lang="zh-CN" altLang="en-US" dirty="0"/>
              <a:t>指非语言沟通能够同时通过不同的渠道将信息发送给信息接收者。很多时候，非语言</a:t>
            </a:r>
            <a:r>
              <a:rPr lang="zh-CN" altLang="en-US" dirty="0" smtClean="0"/>
              <a:t>沟通</a:t>
            </a:r>
            <a:r>
              <a:rPr lang="zh-CN" altLang="en-US" dirty="0"/>
              <a:t>还能够表达比语言沟通更加丰富的意义。</a:t>
            </a:r>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二、商务策划的运作</a:t>
            </a:r>
          </a:p>
          <a:p>
            <a:r>
              <a:rPr lang="en-US" dirty="0"/>
              <a:t>(</a:t>
            </a:r>
            <a:r>
              <a:rPr lang="zh-CN" altLang="en-US" dirty="0"/>
              <a:t>一</a:t>
            </a:r>
            <a:r>
              <a:rPr lang="en-US" dirty="0"/>
              <a:t>) </a:t>
            </a:r>
            <a:r>
              <a:rPr lang="zh-CN" altLang="en-US" dirty="0"/>
              <a:t>理解策划问题</a:t>
            </a:r>
          </a:p>
          <a:p>
            <a:r>
              <a:rPr lang="en-US" dirty="0"/>
              <a:t>(</a:t>
            </a:r>
            <a:r>
              <a:rPr lang="zh-CN" altLang="en-US" dirty="0"/>
              <a:t>二</a:t>
            </a:r>
            <a:r>
              <a:rPr lang="en-US" dirty="0"/>
              <a:t>) </a:t>
            </a:r>
            <a:r>
              <a:rPr lang="zh-CN" altLang="en-US" dirty="0"/>
              <a:t>界定策划主题</a:t>
            </a:r>
          </a:p>
          <a:p>
            <a:r>
              <a:rPr lang="en-US" dirty="0"/>
              <a:t>(</a:t>
            </a:r>
            <a:r>
              <a:rPr lang="zh-CN" altLang="en-US" dirty="0"/>
              <a:t>三</a:t>
            </a:r>
            <a:r>
              <a:rPr lang="en-US" dirty="0"/>
              <a:t>) </a:t>
            </a:r>
            <a:r>
              <a:rPr lang="zh-CN" altLang="en-US" dirty="0"/>
              <a:t>分析策划主体</a:t>
            </a:r>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a:t>1. </a:t>
            </a:r>
            <a:r>
              <a:rPr lang="zh-CN" altLang="en-US" dirty="0"/>
              <a:t>确定调查主题</a:t>
            </a:r>
          </a:p>
          <a:p>
            <a:r>
              <a:rPr lang="en-US" dirty="0"/>
              <a:t>2. </a:t>
            </a:r>
            <a:r>
              <a:rPr lang="zh-CN" altLang="en-US" dirty="0"/>
              <a:t>明确调查范围</a:t>
            </a:r>
          </a:p>
          <a:p>
            <a:r>
              <a:rPr lang="en-US" dirty="0"/>
              <a:t>3. </a:t>
            </a:r>
            <a:r>
              <a:rPr lang="zh-CN" altLang="en-US" dirty="0"/>
              <a:t>明确调查</a:t>
            </a:r>
            <a:r>
              <a:rPr lang="zh-CN" altLang="en-US" dirty="0" smtClean="0"/>
              <a:t>方法</a:t>
            </a:r>
            <a:endParaRPr lang="en-US" altLang="zh-CN" dirty="0" smtClean="0"/>
          </a:p>
          <a:p>
            <a:r>
              <a:rPr lang="en-US" dirty="0"/>
              <a:t>(1) </a:t>
            </a:r>
            <a:r>
              <a:rPr lang="zh-CN" altLang="en-US" dirty="0"/>
              <a:t>问卷调查法</a:t>
            </a:r>
            <a:r>
              <a:rPr lang="zh-CN" altLang="en-US" dirty="0" smtClean="0"/>
              <a:t>。</a:t>
            </a:r>
            <a:endParaRPr lang="zh-CN" altLang="en-US" dirty="0"/>
          </a:p>
          <a:p>
            <a:r>
              <a:rPr lang="en-US" dirty="0"/>
              <a:t>(2) </a:t>
            </a:r>
            <a:r>
              <a:rPr lang="zh-CN" altLang="en-US" dirty="0"/>
              <a:t>访谈调查法</a:t>
            </a:r>
            <a:r>
              <a:rPr lang="zh-CN" altLang="en-US" dirty="0" smtClean="0"/>
              <a:t>。</a:t>
            </a:r>
            <a:endParaRPr lang="zh-CN" altLang="en-US" dirty="0"/>
          </a:p>
          <a:p>
            <a:r>
              <a:rPr lang="en-US" dirty="0"/>
              <a:t>(3) </a:t>
            </a:r>
            <a:r>
              <a:rPr lang="zh-CN" altLang="en-US" dirty="0"/>
              <a:t>实地调查法。</a:t>
            </a:r>
          </a:p>
          <a:p>
            <a:endParaRPr lang="zh-CN" altLang="en-US" dirty="0"/>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4. </a:t>
            </a:r>
            <a:r>
              <a:rPr lang="zh-CN" altLang="en-US" dirty="0"/>
              <a:t>实施调查方法</a:t>
            </a:r>
          </a:p>
          <a:p>
            <a:r>
              <a:rPr lang="en-US" dirty="0"/>
              <a:t>(1) </a:t>
            </a:r>
            <a:r>
              <a:rPr lang="zh-CN" altLang="en-US" dirty="0"/>
              <a:t>资料和信息的类型。</a:t>
            </a:r>
          </a:p>
          <a:p>
            <a:r>
              <a:rPr lang="en-US" dirty="0"/>
              <a:t>(2) </a:t>
            </a:r>
            <a:r>
              <a:rPr lang="zh-CN" altLang="en-US" dirty="0"/>
              <a:t>资料和信息的整理和收集。</a:t>
            </a:r>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0000" lnSpcReduction="20000"/>
          </a:bodyPr>
          <a:lstStyle/>
          <a:p>
            <a:r>
              <a:rPr lang="en-US" dirty="0"/>
              <a:t>5. </a:t>
            </a:r>
            <a:r>
              <a:rPr lang="zh-CN" altLang="en-US" dirty="0"/>
              <a:t>设定策划目标</a:t>
            </a:r>
          </a:p>
          <a:p>
            <a:endParaRPr lang="zh-CN" altLang="en-US" dirty="0"/>
          </a:p>
          <a:p>
            <a:r>
              <a:rPr lang="zh-CN" altLang="en-US" dirty="0"/>
              <a:t>设定策划目标时应注意以下几个</a:t>
            </a:r>
            <a:r>
              <a:rPr lang="zh-CN" altLang="en-US" dirty="0" smtClean="0"/>
              <a:t>问题：</a:t>
            </a:r>
            <a:endParaRPr lang="zh-CN" altLang="en-US" dirty="0"/>
          </a:p>
          <a:p>
            <a:endParaRPr lang="zh-CN" altLang="en-US" dirty="0"/>
          </a:p>
          <a:p>
            <a:r>
              <a:rPr lang="en-US" dirty="0"/>
              <a:t>(1) </a:t>
            </a:r>
            <a:r>
              <a:rPr lang="zh-CN" altLang="en-US" dirty="0"/>
              <a:t>策划目标要尽可能量化，才能清晰、具体，不要采用模棱两可的语言。</a:t>
            </a:r>
          </a:p>
          <a:p>
            <a:endParaRPr lang="zh-CN" altLang="en-US" dirty="0"/>
          </a:p>
          <a:p>
            <a:r>
              <a:rPr lang="en-US" dirty="0"/>
              <a:t>(2) </a:t>
            </a:r>
            <a:r>
              <a:rPr lang="zh-CN" altLang="en-US" dirty="0"/>
              <a:t>策划目标的设定要基于市场调查。</a:t>
            </a:r>
          </a:p>
          <a:p>
            <a:endParaRPr lang="zh-CN" altLang="en-US" dirty="0"/>
          </a:p>
          <a:p>
            <a:r>
              <a:rPr lang="en-US" dirty="0"/>
              <a:t>(3) </a:t>
            </a:r>
            <a:r>
              <a:rPr lang="zh-CN" altLang="en-US" dirty="0"/>
              <a:t>商务策划目标的设定应有优先排序。</a:t>
            </a:r>
          </a:p>
          <a:p>
            <a:pPr>
              <a:buNone/>
            </a:pPr>
            <a:r>
              <a:rPr lang="en-US" dirty="0"/>
              <a:t> </a:t>
            </a:r>
            <a:endParaRPr lang="zh-CN" altLang="en-US" dirty="0"/>
          </a:p>
          <a:p>
            <a:r>
              <a:rPr lang="en-US" dirty="0"/>
              <a:t>(4) </a:t>
            </a:r>
            <a:r>
              <a:rPr lang="zh-CN" altLang="en-US" dirty="0"/>
              <a:t>策划目标要尽量分解成阶段目标，并附上具体的时间、进度安排。</a:t>
            </a:r>
          </a:p>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dirty="0"/>
              <a:t>第三节 商务策划的方案生成及优选</a:t>
            </a:r>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r>
              <a:rPr lang="zh-CN" altLang="en-US" dirty="0"/>
              <a:t>一、形成策划创意 </a:t>
            </a:r>
          </a:p>
          <a:p>
            <a:r>
              <a:rPr lang="zh-CN" altLang="en-US" dirty="0"/>
              <a:t>二、生成策划方案</a:t>
            </a:r>
          </a:p>
          <a:p>
            <a:pPr>
              <a:buNone/>
            </a:pPr>
            <a:r>
              <a:rPr lang="zh-CN" altLang="en-US" dirty="0"/>
              <a:t>备选策划方案的生成应遵循以下几项基本</a:t>
            </a:r>
            <a:r>
              <a:rPr lang="zh-CN" altLang="en-US" dirty="0" smtClean="0"/>
              <a:t>要求：</a:t>
            </a:r>
            <a:endParaRPr lang="zh-CN" altLang="en-US" dirty="0"/>
          </a:p>
          <a:p>
            <a:pPr>
              <a:buNone/>
            </a:pPr>
            <a:r>
              <a:rPr lang="en-US" dirty="0"/>
              <a:t> </a:t>
            </a:r>
            <a:endParaRPr lang="zh-CN" altLang="en-US" dirty="0"/>
          </a:p>
          <a:p>
            <a:r>
              <a:rPr lang="en-US" dirty="0"/>
              <a:t>(1) </a:t>
            </a:r>
            <a:r>
              <a:rPr lang="zh-CN" altLang="en-US" dirty="0"/>
              <a:t>考虑实施方案的可行性，应在切实可行的、具有科学依据的前提下拟定。</a:t>
            </a:r>
          </a:p>
          <a:p>
            <a:r>
              <a:rPr lang="en-US" dirty="0"/>
              <a:t>(2) </a:t>
            </a:r>
            <a:r>
              <a:rPr lang="zh-CN" altLang="en-US" dirty="0"/>
              <a:t>应从不同角度、不同途径、全方位地生成多种实施方案，体现不同的方案特色</a:t>
            </a:r>
            <a:r>
              <a:rPr lang="zh-CN" altLang="en-US" dirty="0" smtClean="0"/>
              <a:t>并考虑</a:t>
            </a:r>
            <a:r>
              <a:rPr lang="zh-CN" altLang="en-US" dirty="0"/>
              <a:t>多方面的情况，供管理者或决策分析者进行比对和优选。</a:t>
            </a:r>
          </a:p>
          <a:p>
            <a:r>
              <a:rPr lang="en-US" dirty="0"/>
              <a:t>(3) </a:t>
            </a:r>
            <a:r>
              <a:rPr lang="zh-CN" altLang="en-US" dirty="0"/>
              <a:t>应综合考虑组织的短期、中期、长期目标。</a:t>
            </a:r>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(4) </a:t>
            </a:r>
            <a:r>
              <a:rPr lang="zh-CN" altLang="en-US" dirty="0"/>
              <a:t>商务策划备选方案应建立在策划人的策划创意的基础上，体现创新性。</a:t>
            </a:r>
          </a:p>
          <a:p>
            <a:r>
              <a:rPr lang="en-US" dirty="0"/>
              <a:t>(5) </a:t>
            </a:r>
            <a:r>
              <a:rPr lang="zh-CN" altLang="en-US" dirty="0"/>
              <a:t>应获得策划委托方的信任和支持，有了委托方的认同，才能得到组织各部门的</a:t>
            </a:r>
            <a:r>
              <a:rPr lang="zh-CN" altLang="en-US" dirty="0" smtClean="0"/>
              <a:t>全力</a:t>
            </a:r>
            <a:r>
              <a:rPr lang="zh-CN" altLang="en-US" dirty="0"/>
              <a:t>配合，实现团队通力协作，使备选方案得到进一步优选和实施，从而达到预期效果，</a:t>
            </a:r>
            <a:r>
              <a:rPr lang="zh-CN" altLang="en-US" dirty="0" smtClean="0"/>
              <a:t>实现</a:t>
            </a:r>
            <a:r>
              <a:rPr lang="zh-CN" altLang="en-US" dirty="0"/>
              <a:t>预期目标。</a:t>
            </a: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idx="1"/>
          </p:nvPr>
        </p:nvSpPr>
        <p:spPr/>
        <p:txBody>
          <a:bodyPr/>
          <a:lstStyle/>
          <a:p>
            <a:r>
              <a:rPr lang="zh-CN" altLang="en-US" dirty="0" smtClean="0"/>
              <a:t>一、商务策划的沟通与运作 </a:t>
            </a:r>
            <a:endParaRPr lang="en-US" altLang="zh-CN" dirty="0" smtClean="0"/>
          </a:p>
          <a:p>
            <a:r>
              <a:rPr lang="zh-CN" altLang="en-US" dirty="0" smtClean="0"/>
              <a:t>商务</a:t>
            </a:r>
            <a:r>
              <a:rPr lang="zh-CN" altLang="en-US" dirty="0"/>
              <a:t>策划的第一个步骤是商务策划人接受委托方</a:t>
            </a:r>
            <a:r>
              <a:rPr lang="en-US" dirty="0"/>
              <a:t>(</a:t>
            </a:r>
            <a:r>
              <a:rPr lang="zh-CN" altLang="en-US" dirty="0"/>
              <a:t>企业管理者及决策分析者</a:t>
            </a:r>
            <a:r>
              <a:rPr lang="en-US" dirty="0"/>
              <a:t>)</a:t>
            </a:r>
            <a:r>
              <a:rPr lang="zh-CN" altLang="en-US" dirty="0"/>
              <a:t>的邀请</a:t>
            </a:r>
            <a:r>
              <a:rPr lang="zh-CN" altLang="en-US" dirty="0" smtClean="0"/>
              <a:t>，双方</a:t>
            </a:r>
            <a:r>
              <a:rPr lang="zh-CN" altLang="en-US" dirty="0"/>
              <a:t>需要针对当前的策划问题和策划项目进行初步沟通。</a:t>
            </a:r>
          </a:p>
          <a:p>
            <a:endParaRPr lang="zh-CN" altLang="en-US" dirty="0"/>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en-US" dirty="0"/>
              <a:t>三、撰写商务策划书</a:t>
            </a:r>
          </a:p>
          <a:p>
            <a:r>
              <a:rPr lang="zh-CN" altLang="en-US" dirty="0"/>
              <a:t>四、备选方案的提案、论证及决策</a:t>
            </a:r>
          </a:p>
          <a:p>
            <a:r>
              <a:rPr lang="en-US" dirty="0"/>
              <a:t>(</a:t>
            </a:r>
            <a:r>
              <a:rPr lang="zh-CN" altLang="en-US" dirty="0"/>
              <a:t>一</a:t>
            </a:r>
            <a:r>
              <a:rPr lang="en-US" dirty="0"/>
              <a:t>) </a:t>
            </a:r>
            <a:r>
              <a:rPr lang="zh-CN" altLang="en-US" dirty="0"/>
              <a:t>商务策划提案</a:t>
            </a:r>
          </a:p>
          <a:p>
            <a:r>
              <a:rPr lang="en-US" dirty="0"/>
              <a:t>1. </a:t>
            </a:r>
            <a:r>
              <a:rPr lang="zh-CN" altLang="en-US" dirty="0"/>
              <a:t>提案的准备工作</a:t>
            </a:r>
          </a:p>
          <a:p>
            <a:r>
              <a:rPr lang="en-US" dirty="0"/>
              <a:t>2. </a:t>
            </a:r>
            <a:r>
              <a:rPr lang="zh-CN" altLang="en-US" dirty="0"/>
              <a:t>策划提案的内容</a:t>
            </a:r>
          </a:p>
          <a:p>
            <a:r>
              <a:rPr lang="en-US" dirty="0"/>
              <a:t>(1) </a:t>
            </a:r>
            <a:r>
              <a:rPr lang="zh-CN" altLang="en-US" dirty="0"/>
              <a:t>商务策划的背景。</a:t>
            </a:r>
          </a:p>
          <a:p>
            <a:r>
              <a:rPr lang="en-US" dirty="0"/>
              <a:t>(2) </a:t>
            </a:r>
            <a:r>
              <a:rPr lang="zh-CN" altLang="en-US" dirty="0"/>
              <a:t>商务策划提案可行性分析。</a:t>
            </a:r>
          </a:p>
          <a:p>
            <a:r>
              <a:rPr lang="en-US" dirty="0"/>
              <a:t>(3) </a:t>
            </a:r>
            <a:r>
              <a:rPr lang="zh-CN" altLang="en-US" dirty="0"/>
              <a:t>商务策划的具体安排和预期效果。</a:t>
            </a:r>
          </a:p>
          <a:p>
            <a:r>
              <a:rPr lang="en-US" dirty="0"/>
              <a:t>(4) </a:t>
            </a:r>
            <a:r>
              <a:rPr lang="zh-CN" altLang="en-US" dirty="0"/>
              <a:t>商务策划的成本和效果评估。</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二</a:t>
            </a:r>
            <a:r>
              <a:rPr lang="en-US" dirty="0"/>
              <a:t>) </a:t>
            </a:r>
            <a:r>
              <a:rPr lang="zh-CN" altLang="en-US" dirty="0"/>
              <a:t>商务策划方案论证</a:t>
            </a:r>
          </a:p>
          <a:p>
            <a:r>
              <a:rPr lang="en-US" dirty="0"/>
              <a:t>1. </a:t>
            </a:r>
            <a:r>
              <a:rPr lang="zh-CN" altLang="en-US" dirty="0"/>
              <a:t>策划方案论证的评价标准</a:t>
            </a:r>
          </a:p>
          <a:p>
            <a:r>
              <a:rPr lang="en-US" dirty="0"/>
              <a:t>(1) </a:t>
            </a:r>
            <a:r>
              <a:rPr lang="zh-CN" altLang="en-US" dirty="0"/>
              <a:t>整体性。</a:t>
            </a:r>
          </a:p>
          <a:p>
            <a:r>
              <a:rPr lang="en-US" dirty="0"/>
              <a:t>(2) </a:t>
            </a:r>
            <a:r>
              <a:rPr lang="zh-CN" altLang="en-US" dirty="0"/>
              <a:t>盈利性。</a:t>
            </a:r>
          </a:p>
          <a:p>
            <a:r>
              <a:rPr lang="en-US" dirty="0"/>
              <a:t>(3) </a:t>
            </a:r>
            <a:r>
              <a:rPr lang="zh-CN" altLang="en-US" dirty="0"/>
              <a:t>可行性。</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2. </a:t>
            </a:r>
            <a:r>
              <a:rPr lang="zh-CN" altLang="en-US" dirty="0"/>
              <a:t>策划方案论证的内容</a:t>
            </a:r>
          </a:p>
          <a:p>
            <a:r>
              <a:rPr lang="en-US" dirty="0" smtClean="0"/>
              <a:t>(</a:t>
            </a:r>
            <a:r>
              <a:rPr lang="en-US" dirty="0"/>
              <a:t>1) </a:t>
            </a:r>
            <a:r>
              <a:rPr lang="zh-CN" altLang="en-US" dirty="0"/>
              <a:t>策划方案财务论证。</a:t>
            </a:r>
          </a:p>
          <a:p>
            <a:r>
              <a:rPr lang="en-US" dirty="0"/>
              <a:t>(2) </a:t>
            </a:r>
            <a:r>
              <a:rPr lang="zh-CN" altLang="en-US" dirty="0"/>
              <a:t>策划方案技术论证。</a:t>
            </a:r>
          </a:p>
          <a:p>
            <a:r>
              <a:rPr lang="en-US" dirty="0"/>
              <a:t>(3) </a:t>
            </a:r>
            <a:r>
              <a:rPr lang="zh-CN" altLang="en-US" dirty="0"/>
              <a:t>策划方案实施条件论证。</a:t>
            </a:r>
          </a:p>
          <a:p>
            <a:r>
              <a:rPr lang="en-US" dirty="0"/>
              <a:t>(4) </a:t>
            </a:r>
            <a:r>
              <a:rPr lang="zh-CN" altLang="en-US" dirty="0"/>
              <a:t>策划方案风险论证。</a:t>
            </a:r>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三</a:t>
            </a:r>
            <a:r>
              <a:rPr lang="en-US" dirty="0"/>
              <a:t>) </a:t>
            </a:r>
            <a:r>
              <a:rPr lang="zh-CN" altLang="en-US" dirty="0"/>
              <a:t>商务策划方案决策</a:t>
            </a:r>
          </a:p>
          <a:p>
            <a:pPr>
              <a:buNone/>
            </a:pPr>
            <a:endParaRPr lang="zh-CN" altLang="en-US" dirty="0"/>
          </a:p>
          <a:p>
            <a:r>
              <a:rPr lang="en-US" dirty="0"/>
              <a:t>1. </a:t>
            </a:r>
            <a:r>
              <a:rPr lang="zh-CN" altLang="en-US" dirty="0"/>
              <a:t>商务策划方案的评价标准</a:t>
            </a:r>
          </a:p>
          <a:p>
            <a:r>
              <a:rPr lang="en-US" dirty="0"/>
              <a:t>2. </a:t>
            </a:r>
            <a:r>
              <a:rPr lang="zh-CN" altLang="en-US" dirty="0"/>
              <a:t>商务策划方案的选择方法</a:t>
            </a:r>
          </a:p>
          <a:p>
            <a:r>
              <a:rPr lang="en-US" dirty="0" smtClean="0"/>
              <a:t>(</a:t>
            </a:r>
            <a:r>
              <a:rPr lang="en-US" dirty="0"/>
              <a:t>1) </a:t>
            </a:r>
            <a:r>
              <a:rPr lang="zh-CN" altLang="en-US" dirty="0"/>
              <a:t>有限理性决策方法。</a:t>
            </a:r>
          </a:p>
          <a:p>
            <a:r>
              <a:rPr lang="en-US" dirty="0"/>
              <a:t>(2) </a:t>
            </a:r>
            <a:r>
              <a:rPr lang="zh-CN" altLang="en-US" dirty="0"/>
              <a:t>渐进决策方法。</a:t>
            </a:r>
          </a:p>
          <a:p>
            <a:r>
              <a:rPr lang="en-US" dirty="0"/>
              <a:t>3. </a:t>
            </a:r>
            <a:r>
              <a:rPr lang="zh-CN" altLang="en-US" dirty="0"/>
              <a:t>商务策划方案的决策流程</a:t>
            </a:r>
          </a:p>
          <a:p>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dirty="0"/>
              <a:t>第四节</a:t>
            </a:r>
            <a:r>
              <a:rPr lang="en-US" dirty="0"/>
              <a:t>  </a:t>
            </a:r>
            <a:r>
              <a:rPr lang="zh-CN" altLang="en-US" dirty="0"/>
              <a:t>商务策划的实施及过程管理</a:t>
            </a:r>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smtClean="0"/>
              <a:t>一</a:t>
            </a:r>
            <a:r>
              <a:rPr lang="zh-CN" altLang="en-US" dirty="0"/>
              <a:t>、商务策划的实施原则</a:t>
            </a:r>
          </a:p>
          <a:p>
            <a:endParaRPr lang="zh-CN" altLang="en-US" dirty="0"/>
          </a:p>
          <a:p>
            <a:r>
              <a:rPr lang="en-US" dirty="0"/>
              <a:t>(</a:t>
            </a:r>
            <a:r>
              <a:rPr lang="zh-CN" altLang="en-US" dirty="0"/>
              <a:t>一</a:t>
            </a:r>
            <a:r>
              <a:rPr lang="en-US" dirty="0"/>
              <a:t>) </a:t>
            </a:r>
            <a:r>
              <a:rPr lang="zh-CN" altLang="en-US" dirty="0"/>
              <a:t>灵活性</a:t>
            </a:r>
          </a:p>
          <a:p>
            <a:r>
              <a:rPr lang="en-US" dirty="0"/>
              <a:t>(</a:t>
            </a:r>
            <a:r>
              <a:rPr lang="zh-CN" altLang="en-US" dirty="0"/>
              <a:t>二</a:t>
            </a:r>
            <a:r>
              <a:rPr lang="en-US" dirty="0"/>
              <a:t>) </a:t>
            </a:r>
            <a:r>
              <a:rPr lang="zh-CN" altLang="en-US" dirty="0"/>
              <a:t>清晰性</a:t>
            </a:r>
          </a:p>
          <a:p>
            <a:r>
              <a:rPr lang="en-US" dirty="0"/>
              <a:t>(</a:t>
            </a:r>
            <a:r>
              <a:rPr lang="zh-CN" altLang="en-US" dirty="0"/>
              <a:t>三</a:t>
            </a:r>
            <a:r>
              <a:rPr lang="en-US" dirty="0"/>
              <a:t>) </a:t>
            </a:r>
            <a:r>
              <a:rPr lang="zh-CN" altLang="en-US" dirty="0"/>
              <a:t>合理性</a:t>
            </a:r>
          </a:p>
          <a:p>
            <a:r>
              <a:rPr lang="en-US" dirty="0"/>
              <a:t>(</a:t>
            </a:r>
            <a:r>
              <a:rPr lang="zh-CN" altLang="en-US" dirty="0"/>
              <a:t>四</a:t>
            </a:r>
            <a:r>
              <a:rPr lang="en-US" dirty="0"/>
              <a:t>) </a:t>
            </a:r>
            <a:r>
              <a:rPr lang="zh-CN" altLang="en-US" dirty="0"/>
              <a:t>一致性</a:t>
            </a:r>
          </a:p>
          <a:p>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二、商务策划的实施流程 </a:t>
            </a:r>
          </a:p>
          <a:p>
            <a:r>
              <a:rPr lang="en-US" dirty="0"/>
              <a:t> (</a:t>
            </a:r>
            <a:r>
              <a:rPr lang="zh-CN" altLang="en-US" dirty="0"/>
              <a:t>一</a:t>
            </a:r>
            <a:r>
              <a:rPr lang="en-US" dirty="0"/>
              <a:t>) </a:t>
            </a:r>
            <a:r>
              <a:rPr lang="zh-CN" altLang="en-US" dirty="0"/>
              <a:t>策划方案布置</a:t>
            </a:r>
          </a:p>
          <a:p>
            <a:r>
              <a:rPr lang="en-US" dirty="0"/>
              <a:t> (1) </a:t>
            </a:r>
            <a:r>
              <a:rPr lang="zh-CN" altLang="en-US" dirty="0"/>
              <a:t>确定组织基本结构。</a:t>
            </a:r>
          </a:p>
          <a:p>
            <a:r>
              <a:rPr lang="en-US" dirty="0"/>
              <a:t> (2) </a:t>
            </a:r>
            <a:r>
              <a:rPr lang="zh-CN" altLang="en-US" dirty="0"/>
              <a:t>明确组织业务流程。</a:t>
            </a:r>
          </a:p>
          <a:p>
            <a:r>
              <a:rPr lang="en-US" dirty="0"/>
              <a:t> (</a:t>
            </a:r>
            <a:r>
              <a:rPr lang="zh-CN" altLang="en-US" dirty="0"/>
              <a:t>二</a:t>
            </a:r>
            <a:r>
              <a:rPr lang="en-US" dirty="0"/>
              <a:t>) </a:t>
            </a:r>
            <a:r>
              <a:rPr lang="zh-CN" altLang="en-US" dirty="0"/>
              <a:t>策划方案预演</a:t>
            </a:r>
          </a:p>
          <a:p>
            <a:r>
              <a:rPr lang="en-US" dirty="0"/>
              <a:t>(</a:t>
            </a:r>
            <a:r>
              <a:rPr lang="zh-CN" altLang="en-US" dirty="0"/>
              <a:t>三</a:t>
            </a:r>
            <a:r>
              <a:rPr lang="en-US" dirty="0"/>
              <a:t>) </a:t>
            </a:r>
            <a:r>
              <a:rPr lang="zh-CN" altLang="en-US" dirty="0"/>
              <a:t>策划方案</a:t>
            </a:r>
            <a:r>
              <a:rPr lang="zh-CN" altLang="en-US" dirty="0" smtClean="0"/>
              <a:t>培训</a:t>
            </a:r>
            <a:endParaRPr lang="en-US" altLang="zh-CN" dirty="0" smtClean="0"/>
          </a:p>
          <a:p>
            <a:r>
              <a:rPr lang="en-US" dirty="0"/>
              <a:t>(</a:t>
            </a:r>
            <a:r>
              <a:rPr lang="zh-CN" altLang="en-US" dirty="0"/>
              <a:t>四</a:t>
            </a:r>
            <a:r>
              <a:rPr lang="en-US" dirty="0"/>
              <a:t>) </a:t>
            </a:r>
            <a:r>
              <a:rPr lang="zh-CN" altLang="en-US" dirty="0"/>
              <a:t>策划方案实施</a:t>
            </a:r>
          </a:p>
          <a:p>
            <a:endParaRPr lang="zh-CN" altLang="en-US" dirty="0"/>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zh-CN" altLang="en-US" dirty="0"/>
              <a:t>三、商务策划的过程管理</a:t>
            </a:r>
          </a:p>
          <a:p>
            <a:r>
              <a:rPr lang="zh-CN" altLang="en-US" dirty="0"/>
              <a:t>常见的控制目标与实际执行效果比较方法有以下</a:t>
            </a:r>
            <a:r>
              <a:rPr lang="zh-CN" altLang="en-US" dirty="0" smtClean="0"/>
              <a:t>几种：</a:t>
            </a:r>
            <a:endParaRPr lang="zh-CN" altLang="en-US" dirty="0"/>
          </a:p>
          <a:p>
            <a:pPr>
              <a:buNone/>
            </a:pPr>
            <a:endParaRPr lang="zh-CN" altLang="en-US" dirty="0"/>
          </a:p>
          <a:p>
            <a:r>
              <a:rPr lang="en-US" dirty="0"/>
              <a:t>(1) </a:t>
            </a:r>
            <a:r>
              <a:rPr lang="zh-CN" altLang="en-US" dirty="0"/>
              <a:t>观察法，即直接观察实施效果，掌握一手信息，从而直接做出判断。</a:t>
            </a:r>
          </a:p>
          <a:p>
            <a:r>
              <a:rPr lang="en-US" dirty="0"/>
              <a:t>(2) </a:t>
            </a:r>
            <a:r>
              <a:rPr lang="zh-CN" altLang="en-US" dirty="0"/>
              <a:t>统计法，即依据策划方案实施过程中得到的基础数据进行计算和分析，用</a:t>
            </a:r>
            <a:r>
              <a:rPr lang="zh-CN" altLang="en-US" dirty="0" smtClean="0"/>
              <a:t>定量分析</a:t>
            </a:r>
            <a:r>
              <a:rPr lang="zh-CN" altLang="en-US" dirty="0"/>
              <a:t>法判断策划方案的实施效果。</a:t>
            </a:r>
          </a:p>
          <a:p>
            <a:r>
              <a:rPr lang="en-US" dirty="0"/>
              <a:t>(3) </a:t>
            </a:r>
            <a:r>
              <a:rPr lang="zh-CN" altLang="en-US" dirty="0"/>
              <a:t>报告法，即通过策划方案实施期间的例会及时掌握准确的策划执行情况，及时</a:t>
            </a:r>
            <a:r>
              <a:rPr lang="zh-CN" altLang="en-US" dirty="0" smtClean="0"/>
              <a:t>进行</a:t>
            </a:r>
            <a:r>
              <a:rPr lang="zh-CN" altLang="en-US" dirty="0"/>
              <a:t>问题修正。</a:t>
            </a:r>
          </a:p>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zh-CN" altLang="en-US" dirty="0"/>
              <a:t>四、商务策划的评价 </a:t>
            </a:r>
          </a:p>
          <a:p>
            <a:pPr>
              <a:buNone/>
            </a:pPr>
            <a:endParaRPr lang="zh-CN" altLang="en-US" dirty="0"/>
          </a:p>
          <a:p>
            <a:r>
              <a:rPr lang="zh-CN" altLang="en-US" dirty="0"/>
              <a:t>完成商务策划，并不意味着商务策划工作的结束。策划人及其团队应对商务策划</a:t>
            </a:r>
            <a:r>
              <a:rPr lang="zh-CN" altLang="en-US" dirty="0" smtClean="0"/>
              <a:t>实施结果</a:t>
            </a:r>
            <a:r>
              <a:rPr lang="zh-CN" altLang="en-US" dirty="0"/>
              <a:t>进行系统、全面的分析和评价，总结经验和教训，为下一次商务策划积累经验并提供</a:t>
            </a:r>
            <a:r>
              <a:rPr lang="zh-CN" altLang="en-US" dirty="0" smtClean="0"/>
              <a:t>借鉴</a:t>
            </a:r>
            <a:r>
              <a:rPr lang="zh-CN" altLang="en-US" dirty="0"/>
              <a:t>和</a:t>
            </a:r>
            <a:r>
              <a:rPr lang="zh-CN" altLang="en-US" dirty="0" smtClean="0"/>
              <a:t>参考。</a:t>
            </a:r>
            <a:endParaRPr lang="en-US" altLang="zh-CN" dirty="0" smtClean="0"/>
          </a:p>
          <a:p>
            <a:r>
              <a:rPr lang="zh-CN" altLang="en-US" dirty="0" smtClean="0"/>
              <a:t>对</a:t>
            </a:r>
            <a:r>
              <a:rPr lang="zh-CN" altLang="en-US" dirty="0"/>
              <a:t>商务策划的评价，具体包括以下几个方面：商务策划方案是否达到策划目标</a:t>
            </a:r>
            <a:r>
              <a:rPr lang="zh-CN" altLang="en-US" dirty="0" smtClean="0"/>
              <a:t>；商务</a:t>
            </a:r>
            <a:r>
              <a:rPr lang="zh-CN" altLang="en-US" dirty="0"/>
              <a:t>策划实施后，策划委托方的收益有哪些；商务策划方案本身是否科学、完善；商务</a:t>
            </a:r>
            <a:r>
              <a:rPr lang="zh-CN" altLang="en-US" dirty="0" smtClean="0"/>
              <a:t>策划可以</a:t>
            </a:r>
            <a:r>
              <a:rPr lang="zh-CN" altLang="en-US" dirty="0"/>
              <a:t>为今后的策划工作提供哪些借鉴和参考。商务策划评价结果要形成文案，提交给商务</a:t>
            </a:r>
            <a:r>
              <a:rPr lang="zh-CN" altLang="en-US" dirty="0" smtClean="0"/>
              <a:t>策划</a:t>
            </a:r>
            <a:r>
              <a:rPr lang="zh-CN" altLang="en-US" dirty="0"/>
              <a:t>委托方。</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r>
              <a:rPr lang="zh-CN" altLang="en-US" dirty="0" smtClean="0"/>
              <a:t>首先</a:t>
            </a:r>
            <a:r>
              <a:rPr lang="zh-CN" altLang="en-US" dirty="0"/>
              <a:t>，商务策划人与商务策划委托方应在策划背景分析和策划主体</a:t>
            </a:r>
            <a:r>
              <a:rPr lang="en-US" dirty="0"/>
              <a:t>(</a:t>
            </a:r>
            <a:r>
              <a:rPr lang="zh-CN" altLang="en-US" dirty="0"/>
              <a:t>组织</a:t>
            </a:r>
            <a:r>
              <a:rPr lang="en-US" dirty="0" smtClean="0"/>
              <a:t>)</a:t>
            </a:r>
            <a:r>
              <a:rPr lang="zh-CN" altLang="en-US" dirty="0" smtClean="0"/>
              <a:t>现状</a:t>
            </a:r>
            <a:r>
              <a:rPr lang="zh-CN" altLang="en-US" dirty="0"/>
              <a:t>分析的基础上，界定当前企业面临的“问题”</a:t>
            </a:r>
            <a:r>
              <a:rPr lang="zh-CN" altLang="en-US" dirty="0" smtClean="0"/>
              <a:t>。</a:t>
            </a:r>
            <a:endParaRPr lang="en-US" altLang="zh-CN" dirty="0" smtClean="0"/>
          </a:p>
          <a:p>
            <a:r>
              <a:rPr lang="zh-CN" altLang="en-US" dirty="0" smtClean="0"/>
              <a:t>其次</a:t>
            </a:r>
            <a:r>
              <a:rPr lang="zh-CN" altLang="en-US" dirty="0"/>
              <a:t>，双方应针对外部环境分析和企业内部环境进行合理分析和判断，选择适合的商业</a:t>
            </a:r>
            <a:r>
              <a:rPr lang="zh-CN" altLang="en-US" dirty="0" smtClean="0"/>
              <a:t>项目进行</a:t>
            </a:r>
            <a:r>
              <a:rPr lang="zh-CN" altLang="en-US" dirty="0"/>
              <a:t>策划</a:t>
            </a:r>
            <a:r>
              <a:rPr lang="zh-CN" altLang="en-US" dirty="0" smtClean="0"/>
              <a:t>。</a:t>
            </a:r>
            <a:endParaRPr lang="en-US" altLang="zh-CN" dirty="0" smtClean="0"/>
          </a:p>
          <a:p>
            <a:r>
              <a:rPr lang="zh-CN" altLang="en-US" dirty="0" smtClean="0"/>
              <a:t>再次</a:t>
            </a:r>
            <a:r>
              <a:rPr lang="zh-CN" altLang="en-US" dirty="0"/>
              <a:t>，在明确策划项目和策划对象以后，双方应制定策划目标</a:t>
            </a:r>
            <a:r>
              <a:rPr lang="zh-CN" altLang="en-US" dirty="0" smtClean="0"/>
              <a:t>。</a:t>
            </a:r>
            <a:endParaRPr lang="en-US" altLang="zh-CN" dirty="0" smtClean="0"/>
          </a:p>
          <a:p>
            <a:r>
              <a:rPr lang="zh-CN" altLang="en-US" dirty="0" smtClean="0"/>
              <a:t>最后</a:t>
            </a:r>
            <a:r>
              <a:rPr lang="zh-CN" altLang="en-US" dirty="0"/>
              <a:t>，商务</a:t>
            </a:r>
            <a:r>
              <a:rPr lang="zh-CN" altLang="en-US" dirty="0" smtClean="0"/>
              <a:t>策划人</a:t>
            </a:r>
            <a:r>
              <a:rPr lang="zh-CN" altLang="en-US" dirty="0"/>
              <a:t>及其团队应围绕策划主题和目标进行市场调查，收集和整理相关资料，从中找出</a:t>
            </a:r>
            <a:r>
              <a:rPr lang="zh-CN" altLang="en-US" dirty="0" smtClean="0"/>
              <a:t>突破点</a:t>
            </a:r>
            <a:r>
              <a:rPr lang="zh-CN" altLang="en-US" dirty="0"/>
              <a:t>，从而激发策划创意，形成商务策划的基本思路。</a:t>
            </a:r>
          </a:p>
          <a:p>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a:t>二、商务策划的方案生成及优选</a:t>
            </a:r>
          </a:p>
          <a:p>
            <a:r>
              <a:rPr lang="zh-CN" altLang="en-US" dirty="0"/>
              <a:t>商务策划的方案生成是指策划人及其团队依据当前的环境分析和市场调查，运用</a:t>
            </a:r>
            <a:r>
              <a:rPr lang="zh-CN" altLang="en-US" dirty="0" smtClean="0"/>
              <a:t>专业知识</a:t>
            </a:r>
            <a:r>
              <a:rPr lang="zh-CN" altLang="en-US" dirty="0"/>
              <a:t>和经验，通过一系列可行性分析及备选方案论证，形成创新性的理念，确定商务</a:t>
            </a:r>
            <a:r>
              <a:rPr lang="zh-CN" altLang="en-US" dirty="0" smtClean="0"/>
              <a:t>策划的</a:t>
            </a:r>
            <a:r>
              <a:rPr lang="zh-CN" altLang="en-US" dirty="0"/>
              <a:t>内容，并给出商务策划的若干备选方案的过程。</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a:t>(</a:t>
            </a:r>
            <a:r>
              <a:rPr lang="zh-CN" altLang="en-US" dirty="0"/>
              <a:t>一</a:t>
            </a:r>
            <a:r>
              <a:rPr lang="en-US" dirty="0"/>
              <a:t>) </a:t>
            </a:r>
            <a:r>
              <a:rPr lang="zh-CN" altLang="en-US" dirty="0"/>
              <a:t>基于策划目标的优选</a:t>
            </a:r>
            <a:r>
              <a:rPr lang="zh-CN" altLang="en-US" dirty="0" smtClean="0"/>
              <a:t>方式</a:t>
            </a:r>
            <a:r>
              <a:rPr lang="en-US" dirty="0"/>
              <a:t> </a:t>
            </a:r>
            <a:endParaRPr lang="zh-CN" altLang="en-US" dirty="0"/>
          </a:p>
          <a:p>
            <a:r>
              <a:rPr lang="zh-CN" altLang="en-US" dirty="0"/>
              <a:t>该方式以能否达到商务策划目标为标准来衡量商务策划方案的优劣。如果策划方案</a:t>
            </a:r>
            <a:r>
              <a:rPr lang="zh-CN" altLang="en-US" dirty="0" smtClean="0"/>
              <a:t>能够</a:t>
            </a:r>
            <a:r>
              <a:rPr lang="zh-CN" altLang="en-US" dirty="0"/>
              <a:t>科学、严谨地给出实现策划目标的有效途径和具体措施，将被视为最佳策划方案。</a:t>
            </a:r>
          </a:p>
          <a:p>
            <a:r>
              <a:rPr lang="en-US" dirty="0"/>
              <a:t> </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smtClean="0"/>
              <a:t>(</a:t>
            </a:r>
            <a:r>
              <a:rPr lang="zh-CN" altLang="en-US" dirty="0" smtClean="0"/>
              <a:t>二</a:t>
            </a:r>
            <a:r>
              <a:rPr lang="en-US" dirty="0" smtClean="0"/>
              <a:t>) </a:t>
            </a:r>
            <a:r>
              <a:rPr lang="zh-CN" altLang="en-US" dirty="0" smtClean="0"/>
              <a:t>基于方案比较的优选方式</a:t>
            </a:r>
          </a:p>
          <a:p>
            <a:r>
              <a:rPr lang="en-US" dirty="0" smtClean="0"/>
              <a:t> </a:t>
            </a:r>
            <a:r>
              <a:rPr lang="zh-CN" altLang="en-US" dirty="0" smtClean="0"/>
              <a:t>该方式是指对备选方案进行综合权衡和比较，基于各备选方案之间的差异以及实施后所带来的利弊进行权衡，最终选择最佳策划方案。</a:t>
            </a:r>
          </a:p>
          <a:p>
            <a:r>
              <a:rPr lang="en-US" dirty="0" smtClean="0"/>
              <a:t> </a:t>
            </a:r>
            <a:endParaRPr lang="zh-CN" altLang="en-US" dirty="0" smtClean="0"/>
          </a:p>
          <a:p>
            <a:endParaRPr lang="zh-CN" altLang="en-US" dirty="0" smtClean="0"/>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smtClean="0"/>
              <a:t>(</a:t>
            </a:r>
            <a:r>
              <a:rPr lang="zh-CN" altLang="en-US" dirty="0" smtClean="0"/>
              <a:t>三</a:t>
            </a:r>
            <a:r>
              <a:rPr lang="en-US" dirty="0" smtClean="0"/>
              <a:t>) </a:t>
            </a:r>
            <a:r>
              <a:rPr lang="zh-CN" altLang="en-US" dirty="0" smtClean="0"/>
              <a:t>基于方案修正的优选方式</a:t>
            </a:r>
          </a:p>
          <a:p>
            <a:r>
              <a:rPr lang="en-US" dirty="0" smtClean="0"/>
              <a:t> </a:t>
            </a:r>
            <a:r>
              <a:rPr lang="zh-CN" altLang="en-US" dirty="0" smtClean="0"/>
              <a:t>该方式是指当备选方案各有利弊，难以决策的时候，策划人结合各备选方案的优势和劣势，采用头脑风暴法对策划方案进行适当的修正和补充，从而确定最优策划方案。</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a:t>三、商务策划方案的实施及过程管理 </a:t>
            </a:r>
          </a:p>
          <a:p>
            <a:r>
              <a:rPr lang="en-US" dirty="0"/>
              <a:t> </a:t>
            </a:r>
            <a:r>
              <a:rPr lang="zh-CN" altLang="en-US" dirty="0" smtClean="0"/>
              <a:t>当</a:t>
            </a:r>
            <a:r>
              <a:rPr lang="zh-CN" altLang="en-US" dirty="0"/>
              <a:t>商务策划委托方与商务策划人针对最终的商务策划方案达成共识以后，商务策划</a:t>
            </a:r>
            <a:r>
              <a:rPr lang="zh-CN" altLang="en-US" dirty="0" smtClean="0"/>
              <a:t>方案</a:t>
            </a:r>
            <a:r>
              <a:rPr lang="zh-CN" altLang="en-US" dirty="0"/>
              <a:t>进入实施阶段</a:t>
            </a:r>
            <a:r>
              <a:rPr lang="zh-CN" altLang="en-US" dirty="0" smtClean="0"/>
              <a:t>。</a:t>
            </a:r>
            <a:endParaRPr lang="en-US" altLang="zh-CN" dirty="0" smtClean="0"/>
          </a:p>
          <a:p>
            <a:r>
              <a:rPr lang="zh-CN" altLang="en-US" dirty="0" smtClean="0"/>
              <a:t>商务</a:t>
            </a:r>
            <a:r>
              <a:rPr lang="zh-CN" altLang="en-US" dirty="0"/>
              <a:t>策划方案的实施就是策划人及其团队协同商务策划委托方指导和</a:t>
            </a:r>
            <a:r>
              <a:rPr lang="zh-CN" altLang="en-US" dirty="0" smtClean="0"/>
              <a:t>监督</a:t>
            </a:r>
            <a:r>
              <a:rPr lang="zh-CN" altLang="en-US" dirty="0"/>
              <a:t>该策划主体实施此项策划案的过程。</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TotalTime>
  <Words>1634</Words>
  <Application>Microsoft Office PowerPoint</Application>
  <PresentationFormat>全屏显示(4:3)</PresentationFormat>
  <Paragraphs>145</Paragraphs>
  <Slides>38</Slides>
  <Notes>0</Notes>
  <HiddenSlides>0</HiddenSlides>
  <MMClips>0</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第六章  商务策划的运作与执行 </vt:lpstr>
      <vt:lpstr>第一节 商务策划的基本程序</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第二节  商务策划的沟通与运作</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第三节 商务策划的方案生成及优选</vt:lpstr>
      <vt:lpstr>幻灯片 28</vt:lpstr>
      <vt:lpstr>幻灯片 29</vt:lpstr>
      <vt:lpstr>幻灯片 30</vt:lpstr>
      <vt:lpstr>幻灯片 31</vt:lpstr>
      <vt:lpstr>幻灯片 32</vt:lpstr>
      <vt:lpstr>幻灯片 33</vt:lpstr>
      <vt:lpstr>第四节  商务策划的实施及过程管理</vt:lpstr>
      <vt:lpstr>幻灯片 35</vt:lpstr>
      <vt:lpstr>幻灯片 36</vt:lpstr>
      <vt:lpstr>幻灯片 37</vt:lpstr>
      <vt:lpstr>幻灯片 38</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商务策划的运作与执行 </dc:title>
  <dc:creator>刘凯宁</dc:creator>
  <cp:lastModifiedBy>刘凯宁</cp:lastModifiedBy>
  <cp:revision>14</cp:revision>
  <dcterms:created xsi:type="dcterms:W3CDTF">2020-12-24T04:37:45Z</dcterms:created>
  <dcterms:modified xsi:type="dcterms:W3CDTF">2020-12-24T05:20:13Z</dcterms:modified>
</cp:coreProperties>
</file>