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28"/>
  </p:notesMasterIdLst>
  <p:handoutMasterIdLst>
    <p:handoutMasterId r:id="rId29"/>
  </p:handoutMasterIdLst>
  <p:sldIdLst>
    <p:sldId id="447" r:id="rId2"/>
    <p:sldId id="448" r:id="rId3"/>
    <p:sldId id="449" r:id="rId4"/>
    <p:sldId id="450" r:id="rId5"/>
    <p:sldId id="451" r:id="rId6"/>
    <p:sldId id="452" r:id="rId7"/>
    <p:sldId id="453" r:id="rId8"/>
    <p:sldId id="457" r:id="rId9"/>
    <p:sldId id="454" r:id="rId10"/>
    <p:sldId id="455" r:id="rId11"/>
    <p:sldId id="456" r:id="rId12"/>
    <p:sldId id="458" r:id="rId13"/>
    <p:sldId id="459" r:id="rId14"/>
    <p:sldId id="460" r:id="rId15"/>
    <p:sldId id="461" r:id="rId16"/>
    <p:sldId id="462" r:id="rId17"/>
    <p:sldId id="463" r:id="rId18"/>
    <p:sldId id="464" r:id="rId19"/>
    <p:sldId id="465" r:id="rId20"/>
    <p:sldId id="466" r:id="rId21"/>
    <p:sldId id="467" r:id="rId22"/>
    <p:sldId id="468" r:id="rId23"/>
    <p:sldId id="469" r:id="rId24"/>
    <p:sldId id="470" r:id="rId25"/>
    <p:sldId id="471" r:id="rId26"/>
    <p:sldId id="472" r:id="rId27"/>
  </p:sldIdLst>
  <p:sldSz cx="9144000" cy="6858000" type="screen4x3"/>
  <p:notesSz cx="6797675" cy="9928225"/>
  <p:defaultTextStyle>
    <a:defPPr>
      <a:defRPr lang="en-US"/>
    </a:defPPr>
    <a:lvl1pPr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1pPr>
    <a:lvl2pPr marL="4572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2pPr>
    <a:lvl3pPr marL="9144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3pPr>
    <a:lvl4pPr marL="13716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4pPr>
    <a:lvl5pPr marL="18288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5pPr>
    <a:lvl6pPr marL="2286000" algn="l" defTabSz="914400" rtl="0" eaLnBrk="1" latinLnBrk="0" hangingPunct="1">
      <a:defRPr sz="2800" b="1" kern="1200">
        <a:solidFill>
          <a:schemeClr val="tx2"/>
        </a:solidFill>
        <a:latin typeface="彩虹粗仿宋" pitchFamily="49" charset="-122"/>
        <a:ea typeface="彩虹粗仿宋" pitchFamily="49" charset="-122"/>
        <a:cs typeface="+mn-cs"/>
      </a:defRPr>
    </a:lvl6pPr>
    <a:lvl7pPr marL="2743200" algn="l" defTabSz="914400" rtl="0" eaLnBrk="1" latinLnBrk="0" hangingPunct="1">
      <a:defRPr sz="2800" b="1" kern="1200">
        <a:solidFill>
          <a:schemeClr val="tx2"/>
        </a:solidFill>
        <a:latin typeface="彩虹粗仿宋" pitchFamily="49" charset="-122"/>
        <a:ea typeface="彩虹粗仿宋" pitchFamily="49" charset="-122"/>
        <a:cs typeface="+mn-cs"/>
      </a:defRPr>
    </a:lvl7pPr>
    <a:lvl8pPr marL="3200400" algn="l" defTabSz="914400" rtl="0" eaLnBrk="1" latinLnBrk="0" hangingPunct="1">
      <a:defRPr sz="2800" b="1" kern="1200">
        <a:solidFill>
          <a:schemeClr val="tx2"/>
        </a:solidFill>
        <a:latin typeface="彩虹粗仿宋" pitchFamily="49" charset="-122"/>
        <a:ea typeface="彩虹粗仿宋" pitchFamily="49" charset="-122"/>
        <a:cs typeface="+mn-cs"/>
      </a:defRPr>
    </a:lvl8pPr>
    <a:lvl9pPr marL="3657600" algn="l" defTabSz="914400" rtl="0" eaLnBrk="1" latinLnBrk="0" hangingPunct="1">
      <a:defRPr sz="2800" b="1" kern="1200">
        <a:solidFill>
          <a:schemeClr val="tx2"/>
        </a:solidFill>
        <a:latin typeface="彩虹粗仿宋" pitchFamily="49" charset="-122"/>
        <a:ea typeface="彩虹粗仿宋" pitchFamily="49"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33CCFF"/>
    <a:srgbClr val="FF6600"/>
    <a:srgbClr val="FFCC00"/>
    <a:srgbClr val="CC0000"/>
    <a:srgbClr val="FF0000"/>
    <a:srgbClr val="0000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70" autoAdjust="0"/>
    <p:restoredTop sz="94660" autoAdjust="0"/>
  </p:normalViewPr>
  <p:slideViewPr>
    <p:cSldViewPr>
      <p:cViewPr varScale="1">
        <p:scale>
          <a:sx n="92" d="100"/>
          <a:sy n="92" d="100"/>
        </p:scale>
        <p:origin x="94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zh-CN" altLang="en-US"/>
          </a:p>
        </p:txBody>
      </p:sp>
      <p:sp>
        <p:nvSpPr>
          <p:cNvPr id="67587"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algn="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9F507A11-36A8-43D7-AFB9-38989250E9BF}" type="datetimeFigureOut">
              <a:rPr lang="zh-CN" altLang="en-US"/>
              <a:pPr>
                <a:defRPr/>
              </a:pPr>
              <a:t>2018/10/14</a:t>
            </a:fld>
            <a:endParaRPr lang="zh-CN" altLang="zh-CN"/>
          </a:p>
        </p:txBody>
      </p:sp>
      <p:sp>
        <p:nvSpPr>
          <p:cNvPr id="67588"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zh-CN" altLang="zh-CN"/>
          </a:p>
        </p:txBody>
      </p:sp>
      <p:sp>
        <p:nvSpPr>
          <p:cNvPr id="67589"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algn="r" eaLnBrk="1" fontAlgn="base"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C386BE08-2F5B-4E58-B2D8-6B0400770D36}" type="slidenum">
              <a:rPr lang="zh-CN" altLang="en-US"/>
              <a:pPr>
                <a:defRPr/>
              </a:pPr>
              <a:t>‹#›</a:t>
            </a:fld>
            <a:endParaRPr lang="zh-CN" altLang="zh-CN"/>
          </a:p>
        </p:txBody>
      </p:sp>
    </p:spTree>
    <p:extLst>
      <p:ext uri="{BB962C8B-B14F-4D97-AF65-F5344CB8AC3E}">
        <p14:creationId xmlns:p14="http://schemas.microsoft.com/office/powerpoint/2010/main" val="786235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zh-CN" altLang="en-US"/>
          </a:p>
        </p:txBody>
      </p:sp>
      <p:sp>
        <p:nvSpPr>
          <p:cNvPr id="74755"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algn="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EAE1D60F-0D87-43C2-AA4D-500F7C4E95D5}" type="datetimeFigureOut">
              <a:rPr lang="en-US" altLang="zh-CN"/>
              <a:pPr>
                <a:defRPr/>
              </a:pPr>
              <a:t>10/14/2018</a:t>
            </a:fld>
            <a:endParaRPr lang="en-US" altLang="zh-CN"/>
          </a:p>
        </p:txBody>
      </p:sp>
      <p:sp>
        <p:nvSpPr>
          <p:cNvPr id="80900"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7" name="Rectangle 5"/>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4758"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en-US" altLang="zh-CN"/>
          </a:p>
        </p:txBody>
      </p:sp>
      <p:sp>
        <p:nvSpPr>
          <p:cNvPr id="74759"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algn="r" eaLnBrk="1" fontAlgn="base"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8D2DB4EB-8151-4781-871F-29EB55976A43}" type="slidenum">
              <a:rPr lang="zh-CN" altLang="en-US"/>
              <a:pPr>
                <a:defRPr/>
              </a:pPr>
              <a:t>‹#›</a:t>
            </a:fld>
            <a:endParaRPr lang="en-US" altLang="zh-CN"/>
          </a:p>
        </p:txBody>
      </p:sp>
    </p:spTree>
    <p:extLst>
      <p:ext uri="{BB962C8B-B14F-4D97-AF65-F5344CB8AC3E}">
        <p14:creationId xmlns:p14="http://schemas.microsoft.com/office/powerpoint/2010/main" val="26544106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9211" y="4867275"/>
            <a:ext cx="1994789" cy="1990725"/>
          </a:xfrm>
          <a:prstGeom prst="rect">
            <a:avLst/>
          </a:prstGeom>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8B66F3E7-D886-4E5D-B749-B3E44A4A6380}" type="datetime1">
              <a:rPr lang="zh-CN" altLang="en-US"/>
              <a:pPr>
                <a:defRPr/>
              </a:pPr>
              <a:t>2018/10/14</a:t>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29E9DC7-0772-4A40-A136-3DCC85127513}" type="slidenum">
              <a:rPr lang="zh-CN" altLang="en-US"/>
              <a:pPr>
                <a:defRPr/>
              </a:pPr>
              <a:t>‹#›</a:t>
            </a:fld>
            <a:endParaRPr lang="zh-CN" altLang="zh-CN"/>
          </a:p>
        </p:txBody>
      </p:sp>
    </p:spTree>
    <p:extLst>
      <p:ext uri="{BB962C8B-B14F-4D97-AF65-F5344CB8AC3E}">
        <p14:creationId xmlns:p14="http://schemas.microsoft.com/office/powerpoint/2010/main" val="141325195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A80D521-7DD3-469E-851E-23C5F963B3DA}" type="datetime1">
              <a:rPr lang="zh-CN" altLang="en-US"/>
              <a:pPr>
                <a:defRPr/>
              </a:pPr>
              <a:t>2018/10/14</a:t>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A92C9018-8895-4337-AE92-23E78966F21F}" type="slidenum">
              <a:rPr lang="zh-CN" altLang="en-US"/>
              <a:pPr>
                <a:defRPr/>
              </a:pPr>
              <a:t>‹#›</a:t>
            </a:fld>
            <a:endParaRPr lang="zh-CN" altLang="zh-CN"/>
          </a:p>
        </p:txBody>
      </p:sp>
    </p:spTree>
    <p:extLst>
      <p:ext uri="{BB962C8B-B14F-4D97-AF65-F5344CB8AC3E}">
        <p14:creationId xmlns:p14="http://schemas.microsoft.com/office/powerpoint/2010/main" val="71808514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C46CDC7-0BBC-4D1E-A363-E85479FC15AD}" type="datetime1">
              <a:rPr lang="zh-CN" altLang="en-US"/>
              <a:pPr>
                <a:defRPr/>
              </a:pPr>
              <a:t>2018/10/14</a:t>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C6CE8CF9-A2DF-49AC-809D-0521A1532DD6}" type="slidenum">
              <a:rPr lang="zh-CN" altLang="en-US"/>
              <a:pPr>
                <a:defRPr/>
              </a:pPr>
              <a:t>‹#›</a:t>
            </a:fld>
            <a:endParaRPr lang="zh-CN" altLang="zh-CN"/>
          </a:p>
        </p:txBody>
      </p:sp>
    </p:spTree>
    <p:extLst>
      <p:ext uri="{BB962C8B-B14F-4D97-AF65-F5344CB8AC3E}">
        <p14:creationId xmlns:p14="http://schemas.microsoft.com/office/powerpoint/2010/main" val="77570260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DA7B2FFF-7200-406F-80C8-E58E359CED89}" type="datetime1">
              <a:rPr lang="zh-CN" altLang="en-US"/>
              <a:pPr>
                <a:defRPr/>
              </a:pPr>
              <a:t>2018/10/14</a:t>
            </a:fld>
            <a:endParaRPr lang="zh-CN" altLang="zh-CN"/>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vl1pPr>
          </a:lstStyle>
          <a:p>
            <a:pPr>
              <a:defRPr/>
            </a:pPr>
            <a:fld id="{4EF2028A-DF8A-4D2B-A4C9-D18199CD2067}" type="slidenum">
              <a:rPr lang="zh-CN" altLang="en-US"/>
              <a:pPr>
                <a:defRPr/>
              </a:pPr>
              <a:t>‹#›</a:t>
            </a:fld>
            <a:endParaRPr lang="zh-CN" altLang="zh-CN"/>
          </a:p>
        </p:txBody>
      </p:sp>
    </p:spTree>
    <p:extLst>
      <p:ext uri="{BB962C8B-B14F-4D97-AF65-F5344CB8AC3E}">
        <p14:creationId xmlns:p14="http://schemas.microsoft.com/office/powerpoint/2010/main" val="67312557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4"/>
          <p:cNvSpPr>
            <a:spLocks noGrp="1" noChangeArrowheads="1"/>
          </p:cNvSpPr>
          <p:nvPr>
            <p:ph type="dt" sz="half" idx="10"/>
          </p:nvPr>
        </p:nvSpPr>
        <p:spPr/>
        <p:txBody>
          <a:bodyPr/>
          <a:lstStyle>
            <a:lvl1pPr>
              <a:defRPr/>
            </a:lvl1pPr>
          </a:lstStyle>
          <a:p>
            <a:pPr>
              <a:defRPr/>
            </a:pPr>
            <a:fld id="{CFB2C1D1-5881-4B06-A220-D7DECA66C3C9}" type="datetime1">
              <a:rPr lang="zh-CN" altLang="en-US"/>
              <a:pPr>
                <a:defRPr/>
              </a:pPr>
              <a:t>2018/10/14</a:t>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59B271C-77F9-4E66-A72D-B1A09ADC51FC}" type="slidenum">
              <a:rPr lang="zh-CN" altLang="en-US"/>
              <a:pPr>
                <a:defRPr/>
              </a:pPr>
              <a:t>‹#›</a:t>
            </a:fld>
            <a:endParaRPr lang="zh-CN" altLang="zh-CN"/>
          </a:p>
        </p:txBody>
      </p:sp>
    </p:spTree>
    <p:extLst>
      <p:ext uri="{BB962C8B-B14F-4D97-AF65-F5344CB8AC3E}">
        <p14:creationId xmlns:p14="http://schemas.microsoft.com/office/powerpoint/2010/main" val="400900537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fld id="{77224C7A-6172-4C5C-A84E-D16536D5776E}" type="datetime1">
              <a:rPr lang="zh-CN" altLang="en-US"/>
              <a:pPr>
                <a:defRPr/>
              </a:pPr>
              <a:t>2018/10/14</a:t>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52ADAABD-A5C6-467E-AA8B-41483292213A}" type="slidenum">
              <a:rPr lang="zh-CN" altLang="en-US"/>
              <a:pPr>
                <a:defRPr/>
              </a:pPr>
              <a:t>‹#›</a:t>
            </a:fld>
            <a:endParaRPr lang="zh-CN" altLang="zh-CN"/>
          </a:p>
        </p:txBody>
      </p:sp>
    </p:spTree>
    <p:extLst>
      <p:ext uri="{BB962C8B-B14F-4D97-AF65-F5344CB8AC3E}">
        <p14:creationId xmlns:p14="http://schemas.microsoft.com/office/powerpoint/2010/main" val="83389516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F8D6E995-6FDA-4064-9332-B53B18215216}" type="datetime1">
              <a:rPr lang="zh-CN" altLang="en-US"/>
              <a:pPr>
                <a:defRPr/>
              </a:pPr>
              <a:t>2018/10/14</a:t>
            </a:fld>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4D430463-4FDD-4C9D-B97C-567A96743EEF}" type="slidenum">
              <a:rPr lang="zh-CN" altLang="en-US"/>
              <a:pPr>
                <a:defRPr/>
              </a:pPr>
              <a:t>‹#›</a:t>
            </a:fld>
            <a:endParaRPr lang="zh-CN" altLang="zh-CN"/>
          </a:p>
        </p:txBody>
      </p:sp>
    </p:spTree>
    <p:extLst>
      <p:ext uri="{BB962C8B-B14F-4D97-AF65-F5344CB8AC3E}">
        <p14:creationId xmlns:p14="http://schemas.microsoft.com/office/powerpoint/2010/main" val="39786358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379AD2B1-557D-4867-B29B-6C52F91D1105}" type="datetime1">
              <a:rPr lang="zh-CN" altLang="en-US"/>
              <a:pPr>
                <a:defRPr/>
              </a:pPr>
              <a:t>2018/10/14</a:t>
            </a:fld>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16C20458-8901-47DB-A903-075EB53EC415}" type="slidenum">
              <a:rPr lang="zh-CN" altLang="en-US"/>
              <a:pPr>
                <a:defRPr/>
              </a:pPr>
              <a:t>‹#›</a:t>
            </a:fld>
            <a:endParaRPr lang="zh-CN" altLang="zh-CN"/>
          </a:p>
        </p:txBody>
      </p:sp>
    </p:spTree>
    <p:extLst>
      <p:ext uri="{BB962C8B-B14F-4D97-AF65-F5344CB8AC3E}">
        <p14:creationId xmlns:p14="http://schemas.microsoft.com/office/powerpoint/2010/main" val="309104916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08D50519-2C64-4B50-A6FC-44DD2B33A8B5}" type="datetime1">
              <a:rPr lang="zh-CN" altLang="en-US"/>
              <a:pPr>
                <a:defRPr/>
              </a:pPr>
              <a:t>2018/10/14</a:t>
            </a:fld>
            <a:endParaRPr lang="zh-CN" altLang="zh-CN"/>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a:defRPr/>
            </a:lvl1pPr>
          </a:lstStyle>
          <a:p>
            <a:pPr>
              <a:defRPr/>
            </a:pPr>
            <a:fld id="{8B8EB283-9DA5-4142-9D74-CDEBEE296E33}" type="slidenum">
              <a:rPr lang="zh-CN" altLang="en-US"/>
              <a:pPr>
                <a:defRPr/>
              </a:pPr>
              <a:t>‹#›</a:t>
            </a:fld>
            <a:endParaRPr lang="zh-CN" altLang="zh-CN"/>
          </a:p>
        </p:txBody>
      </p:sp>
    </p:spTree>
    <p:extLst>
      <p:ext uri="{BB962C8B-B14F-4D97-AF65-F5344CB8AC3E}">
        <p14:creationId xmlns:p14="http://schemas.microsoft.com/office/powerpoint/2010/main" val="34005217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fld id="{462437D9-A96C-4C3F-A576-F4132EFE9167}" type="datetime1">
              <a:rPr lang="zh-CN" altLang="en-US"/>
              <a:pPr>
                <a:defRPr/>
              </a:pPr>
              <a:t>2018/10/14</a:t>
            </a:fld>
            <a:endParaRPr lang="zh-CN" altLang="zh-CN"/>
          </a:p>
        </p:txBody>
      </p:sp>
      <p:sp>
        <p:nvSpPr>
          <p:cNvPr id="4" name="页脚占位符 2"/>
          <p:cNvSpPr>
            <a:spLocks noGrp="1"/>
          </p:cNvSpPr>
          <p:nvPr>
            <p:ph type="ftr" sz="quarter" idx="11"/>
          </p:nvPr>
        </p:nvSpPr>
        <p:spPr/>
        <p:txBody>
          <a:bodyPr/>
          <a:lstStyle>
            <a:lvl1pPr>
              <a:defRPr/>
            </a:lvl1pPr>
          </a:lstStyle>
          <a:p>
            <a:pPr>
              <a:defRPr/>
            </a:pPr>
            <a:endParaRPr lang="zh-CN" altLang="zh-CN"/>
          </a:p>
        </p:txBody>
      </p:sp>
      <p:sp>
        <p:nvSpPr>
          <p:cNvPr id="5" name="灯片编号占位符 3"/>
          <p:cNvSpPr>
            <a:spLocks noGrp="1"/>
          </p:cNvSpPr>
          <p:nvPr>
            <p:ph type="sldNum" sz="quarter" idx="12"/>
          </p:nvPr>
        </p:nvSpPr>
        <p:spPr/>
        <p:txBody>
          <a:bodyPr/>
          <a:lstStyle>
            <a:lvl1pPr>
              <a:defRPr/>
            </a:lvl1pPr>
          </a:lstStyle>
          <a:p>
            <a:pPr>
              <a:defRPr/>
            </a:pPr>
            <a:fld id="{F4FB9225-9997-4053-934F-6152987B7E23}" type="slidenum">
              <a:rPr lang="zh-CN" altLang="en-US"/>
              <a:pPr>
                <a:defRPr/>
              </a:pPr>
              <a:t>‹#›</a:t>
            </a:fld>
            <a:endParaRPr lang="zh-CN" altLang="zh-CN"/>
          </a:p>
        </p:txBody>
      </p:sp>
    </p:spTree>
    <p:extLst>
      <p:ext uri="{BB962C8B-B14F-4D97-AF65-F5344CB8AC3E}">
        <p14:creationId xmlns:p14="http://schemas.microsoft.com/office/powerpoint/2010/main" val="10100232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p:txBody>
          <a:bodyPr/>
          <a:lstStyle>
            <a:lvl1pPr>
              <a:defRPr/>
            </a:lvl1pPr>
          </a:lstStyle>
          <a:p>
            <a:pPr>
              <a:defRPr/>
            </a:pPr>
            <a:fld id="{88ED1CBF-479D-4E1E-83AC-4F3023010811}" type="datetime1">
              <a:rPr lang="zh-CN" altLang="en-US"/>
              <a:pPr>
                <a:defRPr/>
              </a:pPr>
              <a:t>2018/10/14</a:t>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FB69FC28-83DA-4996-AB4E-382899964066}" type="slidenum">
              <a:rPr lang="zh-CN" altLang="en-US"/>
              <a:pPr>
                <a:defRPr/>
              </a:pPr>
              <a:t>‹#›</a:t>
            </a:fld>
            <a:endParaRPr lang="zh-CN" altLang="zh-CN"/>
          </a:p>
        </p:txBody>
      </p:sp>
    </p:spTree>
    <p:extLst>
      <p:ext uri="{BB962C8B-B14F-4D97-AF65-F5344CB8AC3E}">
        <p14:creationId xmlns:p14="http://schemas.microsoft.com/office/powerpoint/2010/main" val="67639791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p:txBody>
          <a:bodyPr/>
          <a:lstStyle>
            <a:lvl1pPr>
              <a:defRPr/>
            </a:lvl1pPr>
          </a:lstStyle>
          <a:p>
            <a:pPr>
              <a:defRPr/>
            </a:pPr>
            <a:fld id="{7F5BF5B4-10DC-4E74-9A93-B5D8E413EA3E}" type="datetime1">
              <a:rPr lang="zh-CN" altLang="en-US"/>
              <a:pPr>
                <a:defRPr/>
              </a:pPr>
              <a:t>2018/10/14</a:t>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7D7B8025-B361-40D8-BAA5-515363C2E7E9}" type="slidenum">
              <a:rPr lang="zh-CN" altLang="en-US"/>
              <a:pPr>
                <a:defRPr/>
              </a:pPr>
              <a:t>‹#›</a:t>
            </a:fld>
            <a:endParaRPr lang="zh-CN" altLang="zh-CN"/>
          </a:p>
        </p:txBody>
      </p:sp>
    </p:spTree>
    <p:extLst>
      <p:ext uri="{BB962C8B-B14F-4D97-AF65-F5344CB8AC3E}">
        <p14:creationId xmlns:p14="http://schemas.microsoft.com/office/powerpoint/2010/main" val="315951887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268"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5300"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b="0">
                <a:solidFill>
                  <a:schemeClr val="tx1"/>
                </a:solidFill>
                <a:latin typeface="Times New Roman" pitchFamily="18" charset="0"/>
                <a:ea typeface="宋体" pitchFamily="2" charset="-122"/>
              </a:defRPr>
            </a:lvl1pPr>
          </a:lstStyle>
          <a:p>
            <a:pPr>
              <a:defRPr/>
            </a:pPr>
            <a:fld id="{262CC1DE-C097-4F04-BBA8-DE05C55D8A3E}" type="datetime1">
              <a:rPr lang="zh-CN" altLang="en-US"/>
              <a:pPr>
                <a:defRPr/>
              </a:pPr>
              <a:t>2018/10/14</a:t>
            </a:fld>
            <a:endParaRPr lang="zh-CN" altLang="zh-CN"/>
          </a:p>
        </p:txBody>
      </p:sp>
      <p:sp>
        <p:nvSpPr>
          <p:cNvPr id="5530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b="0">
                <a:solidFill>
                  <a:schemeClr val="tx1"/>
                </a:solidFill>
                <a:latin typeface="Times New Roman" pitchFamily="18" charset="0"/>
                <a:ea typeface="宋体" pitchFamily="2" charset="-122"/>
              </a:defRPr>
            </a:lvl1pPr>
          </a:lstStyle>
          <a:p>
            <a:pPr>
              <a:defRPr/>
            </a:pPr>
            <a:endParaRPr lang="zh-CN" altLang="zh-CN"/>
          </a:p>
        </p:txBody>
      </p:sp>
      <p:sp>
        <p:nvSpPr>
          <p:cNvPr id="55302"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base" hangingPunct="1">
              <a:lnSpc>
                <a:spcPct val="100000"/>
              </a:lnSpc>
              <a:spcBef>
                <a:spcPct val="0"/>
              </a:spcBef>
              <a:buFontTx/>
              <a:buNone/>
              <a:defRPr sz="1400" b="0">
                <a:solidFill>
                  <a:schemeClr val="tx1"/>
                </a:solidFill>
                <a:latin typeface="+mn-lt"/>
                <a:ea typeface="+mn-ea"/>
              </a:defRPr>
            </a:lvl1pPr>
          </a:lstStyle>
          <a:p>
            <a:pPr>
              <a:defRPr/>
            </a:pPr>
            <a:fld id="{A36DC088-5DDB-44C5-A5DD-619B43A55EB8}" type="slidenum">
              <a:rPr lang="zh-CN" altLang="en-US"/>
              <a:pPr>
                <a:defRPr/>
              </a:pPr>
              <a:t>‹#›</a:t>
            </a:fld>
            <a:endParaRPr lang="zh-CN" altLang="zh-CN"/>
          </a:p>
        </p:txBody>
      </p:sp>
      <p:pic>
        <p:nvPicPr>
          <p:cNvPr id="2" name="图片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380888" y="627669"/>
            <a:ext cx="304912" cy="304912"/>
          </a:xfrm>
          <a:prstGeom prst="rect">
            <a:avLst/>
          </a:prstGeom>
        </p:spPr>
      </p:pic>
      <p:pic>
        <p:nvPicPr>
          <p:cNvPr id="3" name="图片 2"/>
          <p:cNvPicPr>
            <a:picLocks noChangeAspect="1"/>
          </p:cNvPicPr>
          <p:nvPr userDrawn="1"/>
        </p:nvPicPr>
        <p:blipFill>
          <a:blip r:embed="rId17"/>
          <a:stretch>
            <a:fillRect/>
          </a:stretch>
        </p:blipFill>
        <p:spPr>
          <a:xfrm>
            <a:off x="7150435" y="4852215"/>
            <a:ext cx="1993565" cy="1993565"/>
          </a:xfrm>
          <a:prstGeom prst="rect">
            <a:avLst/>
          </a:prstGeom>
        </p:spPr>
      </p:pic>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transition spd="med">
    <p:random/>
  </p:transition>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7.wmf"/><Relationship Id="rId5" Type="http://schemas.openxmlformats.org/officeDocument/2006/relationships/oleObject" Target="../embeddings/oleObject2.bin"/><Relationship Id="rId4" Type="http://schemas.openxmlformats.org/officeDocument/2006/relationships/image" Target="../media/image6.wmf"/></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subTitle" idx="1"/>
          </p:nvPr>
        </p:nvSpPr>
        <p:spPr>
          <a:xfrm>
            <a:off x="2123728" y="3573016"/>
            <a:ext cx="5608712" cy="1752600"/>
          </a:xfrm>
        </p:spPr>
        <p:txBody>
          <a:bodyPr/>
          <a:lstStyle/>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资金时间价值</a:t>
            </a:r>
            <a:endParaRPr lang="en-US" altLang="zh-CN"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风险和收益</a:t>
            </a:r>
            <a:endParaRPr lang="en-US" altLang="zh-CN"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成本性态</a:t>
            </a:r>
            <a:endParaRPr lang="en-US" altLang="zh-CN" sz="2800" dirty="0" smtClean="0">
              <a:solidFill>
                <a:schemeClr val="tx2"/>
              </a:solidFill>
              <a:latin typeface="华文楷体" panose="02010600040101010101" pitchFamily="2" charset="-122"/>
              <a:ea typeface="华文楷体" panose="02010600040101010101" pitchFamily="2" charset="-122"/>
            </a:endParaRPr>
          </a:p>
        </p:txBody>
      </p:sp>
      <p:sp>
        <p:nvSpPr>
          <p:cNvPr id="24581" name="标题 5"/>
          <p:cNvSpPr>
            <a:spLocks noGrp="1"/>
          </p:cNvSpPr>
          <p:nvPr>
            <p:ph type="ctrTitle"/>
          </p:nvPr>
        </p:nvSpPr>
        <p:spPr>
          <a:xfrm>
            <a:off x="714375" y="1643063"/>
            <a:ext cx="7772400" cy="1470025"/>
          </a:xfrm>
        </p:spPr>
        <p:txBody>
          <a:bodyPr/>
          <a:lstStyle/>
          <a:p>
            <a:pPr algn="ctr"/>
            <a:r>
              <a:rPr lang="en-US" altLang="zh-CN" dirty="0" smtClean="0"/>
              <a:t/>
            </a:r>
            <a:br>
              <a:rPr lang="en-US" altLang="zh-CN" dirty="0" smtClean="0"/>
            </a:br>
            <a:r>
              <a:rPr lang="zh-CN" altLang="en-US" dirty="0" smtClean="0">
                <a:solidFill>
                  <a:schemeClr val="accent5">
                    <a:lumMod val="50000"/>
                  </a:schemeClr>
                </a:solidFill>
              </a:rPr>
              <a:t>第二章 财务管理基础</a:t>
            </a:r>
            <a:endParaRPr lang="en-US" altLang="zh-CN" dirty="0" smtClean="0">
              <a:solidFill>
                <a:schemeClr val="accent5">
                  <a:lumMod val="50000"/>
                </a:schemeClr>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zh-CN" sz="2800" dirty="0">
                <a:solidFill>
                  <a:schemeClr val="tx2"/>
                </a:solidFill>
              </a:rPr>
              <a:t>（</a:t>
            </a:r>
            <a:r>
              <a:rPr lang="en-US" altLang="zh-CN" sz="2800" dirty="0">
                <a:solidFill>
                  <a:schemeClr val="tx2"/>
                </a:solidFill>
              </a:rPr>
              <a:t>3</a:t>
            </a:r>
            <a:r>
              <a:rPr lang="zh-CN" altLang="zh-CN" sz="2800" dirty="0">
                <a:solidFill>
                  <a:schemeClr val="tx2"/>
                </a:solidFill>
              </a:rPr>
              <a:t>）普通年金现值</a:t>
            </a:r>
          </a:p>
          <a:p>
            <a:pPr marL="0" indent="0">
              <a:buNone/>
            </a:pPr>
            <a:endParaRPr lang="en-US" altLang="zh-CN" sz="2800" dirty="0">
              <a:solidFill>
                <a:schemeClr val="tx2"/>
              </a:solidFill>
            </a:endParaRPr>
          </a:p>
          <a:p>
            <a:pPr marL="0" indent="0">
              <a:buNone/>
            </a:pPr>
            <a:r>
              <a:rPr lang="zh-CN" altLang="zh-CN" sz="2800" dirty="0" smtClean="0">
                <a:solidFill>
                  <a:schemeClr val="tx2"/>
                </a:solidFill>
              </a:rPr>
              <a:t>（</a:t>
            </a:r>
            <a:r>
              <a:rPr lang="en-US" altLang="zh-CN" sz="2800" dirty="0">
                <a:solidFill>
                  <a:schemeClr val="tx2"/>
                </a:solidFill>
              </a:rPr>
              <a:t>4</a:t>
            </a:r>
            <a:r>
              <a:rPr lang="zh-CN" altLang="zh-CN" sz="2800" dirty="0">
                <a:solidFill>
                  <a:schemeClr val="tx2"/>
                </a:solidFill>
              </a:rPr>
              <a:t>）年资本回收</a:t>
            </a:r>
            <a:r>
              <a:rPr lang="zh-CN" altLang="zh-CN" sz="2800" dirty="0" smtClean="0">
                <a:solidFill>
                  <a:schemeClr val="tx2"/>
                </a:solidFill>
              </a:rPr>
              <a:t>额</a:t>
            </a:r>
            <a:endParaRPr lang="en-US" altLang="zh-CN" sz="2800" dirty="0" smtClean="0">
              <a:solidFill>
                <a:schemeClr val="tx2"/>
              </a:solidFill>
            </a:endParaRPr>
          </a:p>
          <a:p>
            <a:pPr marL="0" indent="0">
              <a:buNone/>
            </a:pPr>
            <a:endParaRPr lang="en-US" altLang="zh-CN" sz="2800" dirty="0">
              <a:solidFill>
                <a:schemeClr val="tx2"/>
              </a:solidFill>
            </a:endParaRPr>
          </a:p>
          <a:p>
            <a:endParaRPr lang="en-US" altLang="zh-CN" sz="2800" dirty="0" smtClean="0">
              <a:solidFill>
                <a:schemeClr val="tx2"/>
              </a:solidFill>
            </a:endParaRPr>
          </a:p>
          <a:p>
            <a:pPr>
              <a:buFont typeface="Wingdings" panose="05000000000000000000" pitchFamily="2" charset="2"/>
              <a:buChar char="u"/>
            </a:pPr>
            <a:r>
              <a:rPr lang="en-US" altLang="zh-CN" sz="2800" dirty="0" smtClean="0"/>
              <a:t>   </a:t>
            </a:r>
            <a:r>
              <a:rPr lang="zh-CN" altLang="zh-CN" sz="2800" dirty="0" smtClean="0"/>
              <a:t>年</a:t>
            </a:r>
            <a:r>
              <a:rPr lang="zh-CN" altLang="zh-CN" sz="2800" dirty="0"/>
              <a:t>资本回收额与普通年金现值系数互为逆运算。资本回收系数与普通年金现值系数互为倒数。</a:t>
            </a:r>
          </a:p>
          <a:p>
            <a:endParaRPr lang="zh-CN" altLang="zh-CN" sz="2800" dirty="0">
              <a:solidFill>
                <a:schemeClr val="tx2"/>
              </a:solidFill>
            </a:endParaRPr>
          </a:p>
          <a:p>
            <a:endParaRPr lang="zh-CN" altLang="en-US"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10</a:t>
            </a:fld>
            <a:endParaRPr lang="zh-CN" altLang="zh-CN"/>
          </a:p>
        </p:txBody>
      </p:sp>
      <p:pic>
        <p:nvPicPr>
          <p:cNvPr id="5" name="图片 4"/>
          <p:cNvPicPr>
            <a:picLocks noChangeAspect="1"/>
          </p:cNvPicPr>
          <p:nvPr/>
        </p:nvPicPr>
        <p:blipFill>
          <a:blip r:embed="rId2"/>
          <a:stretch>
            <a:fillRect/>
          </a:stretch>
        </p:blipFill>
        <p:spPr>
          <a:xfrm>
            <a:off x="3851920" y="3501008"/>
            <a:ext cx="4224473" cy="864096"/>
          </a:xfrm>
          <a:prstGeom prst="rect">
            <a:avLst/>
          </a:prstGeom>
        </p:spPr>
      </p:pic>
      <p:pic>
        <p:nvPicPr>
          <p:cNvPr id="6" name="图片 5"/>
          <p:cNvPicPr>
            <a:picLocks noChangeAspect="1"/>
          </p:cNvPicPr>
          <p:nvPr/>
        </p:nvPicPr>
        <p:blipFill>
          <a:blip r:embed="rId3"/>
          <a:stretch>
            <a:fillRect/>
          </a:stretch>
        </p:blipFill>
        <p:spPr>
          <a:xfrm>
            <a:off x="4233709" y="2107602"/>
            <a:ext cx="2825564" cy="948883"/>
          </a:xfrm>
          <a:prstGeom prst="rect">
            <a:avLst/>
          </a:prstGeom>
        </p:spPr>
      </p:pic>
    </p:spTree>
    <p:extLst>
      <p:ext uri="{BB962C8B-B14F-4D97-AF65-F5344CB8AC3E}">
        <p14:creationId xmlns:p14="http://schemas.microsoft.com/office/powerpoint/2010/main" val="658084928"/>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800" dirty="0">
                <a:solidFill>
                  <a:schemeClr val="tx2"/>
                </a:solidFill>
              </a:rPr>
              <a:t>2.</a:t>
            </a:r>
            <a:r>
              <a:rPr lang="zh-CN" altLang="zh-CN" sz="2800" dirty="0">
                <a:solidFill>
                  <a:schemeClr val="tx2"/>
                </a:solidFill>
              </a:rPr>
              <a:t>预付年金</a:t>
            </a:r>
          </a:p>
          <a:p>
            <a:pPr marL="0" indent="0">
              <a:buNone/>
            </a:pPr>
            <a:r>
              <a:rPr lang="en-US" altLang="zh-CN" sz="2800" dirty="0" smtClean="0">
                <a:solidFill>
                  <a:schemeClr val="tx2"/>
                </a:solidFill>
              </a:rPr>
              <a:t>       </a:t>
            </a:r>
            <a:r>
              <a:rPr lang="zh-CN" altLang="zh-CN" sz="2800" dirty="0" smtClean="0">
                <a:solidFill>
                  <a:schemeClr val="tx2"/>
                </a:solidFill>
              </a:rPr>
              <a:t>预付</a:t>
            </a:r>
            <a:r>
              <a:rPr lang="zh-CN" altLang="zh-CN" sz="2800" dirty="0">
                <a:solidFill>
                  <a:schemeClr val="tx2"/>
                </a:solidFill>
              </a:rPr>
              <a:t>年金是指从第一期起，在一定时期内每期期初等额收付的系列款项</a:t>
            </a:r>
            <a:r>
              <a:rPr lang="zh-CN" altLang="zh-CN" sz="2800" dirty="0" smtClean="0">
                <a:solidFill>
                  <a:schemeClr val="tx2"/>
                </a:solidFill>
              </a:rPr>
              <a:t>。</a:t>
            </a:r>
            <a:endParaRPr lang="en-US" altLang="zh-CN" sz="2800" dirty="0" smtClean="0">
              <a:solidFill>
                <a:schemeClr val="tx2"/>
              </a:solidFill>
            </a:endParaRPr>
          </a:p>
          <a:p>
            <a:pPr marL="0" indent="0">
              <a:buNone/>
            </a:pPr>
            <a:endParaRPr lang="zh-CN" altLang="en-US"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11</a:t>
            </a:fld>
            <a:endParaRPr lang="zh-CN" altLang="zh-CN"/>
          </a:p>
        </p:txBody>
      </p:sp>
      <p:pic>
        <p:nvPicPr>
          <p:cNvPr id="5" name="图片 4"/>
          <p:cNvPicPr>
            <a:picLocks noChangeAspect="1"/>
          </p:cNvPicPr>
          <p:nvPr/>
        </p:nvPicPr>
        <p:blipFill>
          <a:blip r:embed="rId2"/>
          <a:stretch>
            <a:fillRect/>
          </a:stretch>
        </p:blipFill>
        <p:spPr>
          <a:xfrm>
            <a:off x="1043608" y="4038600"/>
            <a:ext cx="6768752" cy="1299487"/>
          </a:xfrm>
          <a:prstGeom prst="rect">
            <a:avLst/>
          </a:prstGeom>
        </p:spPr>
      </p:pic>
    </p:spTree>
    <p:extLst>
      <p:ext uri="{BB962C8B-B14F-4D97-AF65-F5344CB8AC3E}">
        <p14:creationId xmlns:p14="http://schemas.microsoft.com/office/powerpoint/2010/main" val="298228875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85800" y="1052736"/>
            <a:ext cx="7772400" cy="4114800"/>
          </a:xfrm>
        </p:spPr>
        <p:txBody>
          <a:bodyPr/>
          <a:lstStyle/>
          <a:p>
            <a:r>
              <a:rPr lang="zh-CN" altLang="zh-CN" sz="2800" dirty="0">
                <a:solidFill>
                  <a:schemeClr val="tx2"/>
                </a:solidFill>
              </a:rPr>
              <a:t>（</a:t>
            </a:r>
            <a:r>
              <a:rPr lang="en-US" altLang="zh-CN" sz="2800" dirty="0">
                <a:solidFill>
                  <a:schemeClr val="tx2"/>
                </a:solidFill>
              </a:rPr>
              <a:t>1</a:t>
            </a:r>
            <a:r>
              <a:rPr lang="zh-CN" altLang="zh-CN" sz="2800" dirty="0">
                <a:solidFill>
                  <a:schemeClr val="tx2"/>
                </a:solidFill>
              </a:rPr>
              <a:t>）预付年金终值</a:t>
            </a:r>
          </a:p>
          <a:p>
            <a:endParaRPr lang="en-US" altLang="zh-CN" sz="2800" dirty="0" smtClean="0">
              <a:solidFill>
                <a:schemeClr val="tx2"/>
              </a:solidFill>
            </a:endParaRPr>
          </a:p>
          <a:p>
            <a:endParaRPr lang="en-US" altLang="zh-CN" sz="2800" dirty="0">
              <a:solidFill>
                <a:schemeClr val="tx2"/>
              </a:solidFill>
            </a:endParaRPr>
          </a:p>
          <a:p>
            <a:endParaRPr lang="en-US" altLang="zh-CN" sz="2800" dirty="0" smtClean="0">
              <a:solidFill>
                <a:schemeClr val="tx2"/>
              </a:solidFill>
            </a:endParaRPr>
          </a:p>
          <a:p>
            <a:r>
              <a:rPr lang="zh-CN" altLang="zh-CN" sz="2800" dirty="0" smtClean="0">
                <a:solidFill>
                  <a:schemeClr val="tx2"/>
                </a:solidFill>
              </a:rPr>
              <a:t>（</a:t>
            </a:r>
            <a:r>
              <a:rPr lang="en-US" altLang="zh-CN" sz="2800" dirty="0">
                <a:solidFill>
                  <a:schemeClr val="tx2"/>
                </a:solidFill>
              </a:rPr>
              <a:t>2</a:t>
            </a:r>
            <a:r>
              <a:rPr lang="zh-CN" altLang="zh-CN" sz="2800" dirty="0">
                <a:solidFill>
                  <a:schemeClr val="tx2"/>
                </a:solidFill>
              </a:rPr>
              <a:t>）预付年金现值</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12</a:t>
            </a:fld>
            <a:endParaRPr lang="zh-CN" altLang="zh-CN"/>
          </a:p>
        </p:txBody>
      </p:sp>
      <p:pic>
        <p:nvPicPr>
          <p:cNvPr id="5" name="图片 4"/>
          <p:cNvPicPr>
            <a:picLocks noChangeAspect="1"/>
          </p:cNvPicPr>
          <p:nvPr/>
        </p:nvPicPr>
        <p:blipFill>
          <a:blip r:embed="rId2"/>
          <a:stretch>
            <a:fillRect/>
          </a:stretch>
        </p:blipFill>
        <p:spPr>
          <a:xfrm>
            <a:off x="1230815" y="1610854"/>
            <a:ext cx="6653553" cy="584542"/>
          </a:xfrm>
          <a:prstGeom prst="rect">
            <a:avLst/>
          </a:prstGeom>
        </p:spPr>
      </p:pic>
      <p:pic>
        <p:nvPicPr>
          <p:cNvPr id="6" name="图片 5"/>
          <p:cNvPicPr>
            <a:picLocks noChangeAspect="1"/>
          </p:cNvPicPr>
          <p:nvPr/>
        </p:nvPicPr>
        <p:blipFill>
          <a:blip r:embed="rId3"/>
          <a:stretch>
            <a:fillRect/>
          </a:stretch>
        </p:blipFill>
        <p:spPr>
          <a:xfrm>
            <a:off x="1331640" y="2346732"/>
            <a:ext cx="4511802" cy="506203"/>
          </a:xfrm>
          <a:prstGeom prst="rect">
            <a:avLst/>
          </a:prstGeom>
        </p:spPr>
      </p:pic>
      <p:pic>
        <p:nvPicPr>
          <p:cNvPr id="7" name="图片 6"/>
          <p:cNvPicPr>
            <a:picLocks noChangeAspect="1"/>
          </p:cNvPicPr>
          <p:nvPr/>
        </p:nvPicPr>
        <p:blipFill>
          <a:blip r:embed="rId4"/>
          <a:stretch>
            <a:fillRect/>
          </a:stretch>
        </p:blipFill>
        <p:spPr>
          <a:xfrm>
            <a:off x="1507703" y="3893444"/>
            <a:ext cx="6195892" cy="471660"/>
          </a:xfrm>
          <a:prstGeom prst="rect">
            <a:avLst/>
          </a:prstGeom>
        </p:spPr>
      </p:pic>
      <p:pic>
        <p:nvPicPr>
          <p:cNvPr id="8" name="图片 7"/>
          <p:cNvPicPr>
            <a:picLocks noChangeAspect="1"/>
          </p:cNvPicPr>
          <p:nvPr/>
        </p:nvPicPr>
        <p:blipFill>
          <a:blip r:embed="rId5"/>
          <a:stretch>
            <a:fillRect/>
          </a:stretch>
        </p:blipFill>
        <p:spPr>
          <a:xfrm>
            <a:off x="1513530" y="4645816"/>
            <a:ext cx="4650105" cy="521720"/>
          </a:xfrm>
          <a:prstGeom prst="rect">
            <a:avLst/>
          </a:prstGeom>
        </p:spPr>
      </p:pic>
    </p:spTree>
    <p:extLst>
      <p:ext uri="{BB962C8B-B14F-4D97-AF65-F5344CB8AC3E}">
        <p14:creationId xmlns:p14="http://schemas.microsoft.com/office/powerpoint/2010/main" val="500607120"/>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85800" y="1181100"/>
            <a:ext cx="7772400" cy="4114800"/>
          </a:xfrm>
        </p:spPr>
        <p:txBody>
          <a:bodyPr/>
          <a:lstStyle/>
          <a:p>
            <a:pPr marL="0" indent="0">
              <a:buNone/>
            </a:pPr>
            <a:r>
              <a:rPr lang="en-US" altLang="zh-CN" sz="2800" dirty="0">
                <a:solidFill>
                  <a:schemeClr val="tx2"/>
                </a:solidFill>
              </a:rPr>
              <a:t>3.</a:t>
            </a:r>
            <a:r>
              <a:rPr lang="zh-CN" altLang="en-US" sz="2800" dirty="0">
                <a:solidFill>
                  <a:schemeClr val="tx2"/>
                </a:solidFill>
              </a:rPr>
              <a:t>递延年金</a:t>
            </a:r>
          </a:p>
          <a:p>
            <a:pPr marL="0" indent="0">
              <a:buNone/>
            </a:pPr>
            <a:r>
              <a:rPr lang="zh-CN" altLang="en-US" sz="2800" dirty="0" smtClean="0">
                <a:solidFill>
                  <a:schemeClr val="tx2"/>
                </a:solidFill>
              </a:rPr>
              <a:t>     递</a:t>
            </a:r>
            <a:r>
              <a:rPr lang="zh-CN" altLang="en-US" sz="2800" dirty="0">
                <a:solidFill>
                  <a:schemeClr val="tx2"/>
                </a:solidFill>
              </a:rPr>
              <a:t>延年金是指在最初若干期没有收付款项的情况下，后面若干期等额的系列收付款项。假设最初有</a:t>
            </a:r>
            <a:r>
              <a:rPr lang="en-US" altLang="zh-CN" sz="2800" dirty="0">
                <a:solidFill>
                  <a:schemeClr val="tx2"/>
                </a:solidFill>
              </a:rPr>
              <a:t>m</a:t>
            </a:r>
            <a:r>
              <a:rPr lang="zh-CN" altLang="en-US" sz="2800" dirty="0">
                <a:solidFill>
                  <a:schemeClr val="tx2"/>
                </a:solidFill>
              </a:rPr>
              <a:t>期没有收付款项（</a:t>
            </a:r>
            <a:r>
              <a:rPr lang="en-US" altLang="zh-CN" sz="2800" dirty="0">
                <a:solidFill>
                  <a:schemeClr val="tx2"/>
                </a:solidFill>
              </a:rPr>
              <a:t>m</a:t>
            </a:r>
            <a:r>
              <a:rPr lang="zh-CN" altLang="en-US" sz="2800" dirty="0">
                <a:solidFill>
                  <a:schemeClr val="tx2"/>
                </a:solidFill>
              </a:rPr>
              <a:t>期为递延期），后面</a:t>
            </a:r>
            <a:r>
              <a:rPr lang="en-US" altLang="zh-CN" sz="2800" dirty="0">
                <a:solidFill>
                  <a:schemeClr val="tx2"/>
                </a:solidFill>
              </a:rPr>
              <a:t>n</a:t>
            </a:r>
            <a:r>
              <a:rPr lang="zh-CN" altLang="en-US" sz="2800" dirty="0">
                <a:solidFill>
                  <a:schemeClr val="tx2"/>
                </a:solidFill>
              </a:rPr>
              <a:t>期有等额的收付款项（</a:t>
            </a:r>
            <a:r>
              <a:rPr lang="en-US" altLang="zh-CN" sz="2800" dirty="0">
                <a:solidFill>
                  <a:schemeClr val="tx2"/>
                </a:solidFill>
              </a:rPr>
              <a:t>n</a:t>
            </a:r>
            <a:r>
              <a:rPr lang="zh-CN" altLang="en-US" sz="2800" dirty="0">
                <a:solidFill>
                  <a:schemeClr val="tx2"/>
                </a:solidFill>
              </a:rPr>
              <a:t>期为正常发生期）。</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13</a:t>
            </a:fld>
            <a:endParaRPr lang="zh-CN" altLang="zh-CN"/>
          </a:p>
        </p:txBody>
      </p:sp>
      <p:pic>
        <p:nvPicPr>
          <p:cNvPr id="5" name="图片 4"/>
          <p:cNvPicPr>
            <a:picLocks noChangeAspect="1"/>
          </p:cNvPicPr>
          <p:nvPr/>
        </p:nvPicPr>
        <p:blipFill>
          <a:blip r:embed="rId2"/>
          <a:stretch>
            <a:fillRect/>
          </a:stretch>
        </p:blipFill>
        <p:spPr>
          <a:xfrm>
            <a:off x="1475656" y="3730139"/>
            <a:ext cx="6375863" cy="1565761"/>
          </a:xfrm>
          <a:prstGeom prst="rect">
            <a:avLst/>
          </a:prstGeom>
        </p:spPr>
      </p:pic>
    </p:spTree>
    <p:extLst>
      <p:ext uri="{BB962C8B-B14F-4D97-AF65-F5344CB8AC3E}">
        <p14:creationId xmlns:p14="http://schemas.microsoft.com/office/powerpoint/2010/main" val="197992568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r>
              <a:rPr lang="zh-CN" altLang="en-US" dirty="0"/>
              <a:t> </a:t>
            </a:r>
            <a:r>
              <a:rPr lang="zh-CN" altLang="en-US" dirty="0">
                <a:solidFill>
                  <a:schemeClr val="tx2"/>
                </a:solidFill>
              </a:rPr>
              <a:t>（</a:t>
            </a:r>
            <a:r>
              <a:rPr lang="en-US" altLang="zh-CN" dirty="0">
                <a:solidFill>
                  <a:schemeClr val="tx2"/>
                </a:solidFill>
              </a:rPr>
              <a:t>1</a:t>
            </a:r>
            <a:r>
              <a:rPr lang="zh-CN" altLang="en-US" sz="2800" dirty="0">
                <a:solidFill>
                  <a:schemeClr val="tx2"/>
                </a:solidFill>
              </a:rPr>
              <a:t>） 递</a:t>
            </a:r>
            <a:r>
              <a:rPr lang="zh-CN" altLang="en-US" sz="2800" dirty="0" smtClean="0">
                <a:solidFill>
                  <a:schemeClr val="tx2"/>
                </a:solidFill>
              </a:rPr>
              <a:t>延年金终值</a:t>
            </a:r>
            <a:endParaRPr lang="en-US" altLang="zh-CN" sz="2800" dirty="0" smtClean="0">
              <a:solidFill>
                <a:schemeClr val="tx2"/>
              </a:solidFill>
            </a:endParaRPr>
          </a:p>
          <a:p>
            <a:pPr marL="0" indent="0">
              <a:buNone/>
            </a:pPr>
            <a:r>
              <a:rPr lang="en-US" altLang="zh-CN" sz="2800" dirty="0" smtClean="0">
                <a:solidFill>
                  <a:schemeClr val="tx2"/>
                </a:solidFill>
              </a:rPr>
              <a:t>           FA=A×</a:t>
            </a:r>
            <a:r>
              <a:rPr lang="zh-CN" altLang="en-US" sz="2800" dirty="0" smtClean="0">
                <a:solidFill>
                  <a:schemeClr val="tx2"/>
                </a:solidFill>
              </a:rPr>
              <a:t>（</a:t>
            </a:r>
            <a:r>
              <a:rPr lang="en-US" altLang="zh-CN" sz="2800" dirty="0" smtClean="0">
                <a:solidFill>
                  <a:schemeClr val="tx2"/>
                </a:solidFill>
              </a:rPr>
              <a:t>F/A</a:t>
            </a:r>
            <a:r>
              <a:rPr lang="zh-CN" altLang="en-US" sz="2800" dirty="0" smtClean="0">
                <a:solidFill>
                  <a:schemeClr val="tx2"/>
                </a:solidFill>
              </a:rPr>
              <a:t>，</a:t>
            </a:r>
            <a:r>
              <a:rPr lang="en-US" altLang="zh-CN" sz="2800" dirty="0" err="1" smtClean="0">
                <a:solidFill>
                  <a:schemeClr val="tx2"/>
                </a:solidFill>
              </a:rPr>
              <a:t>i</a:t>
            </a:r>
            <a:r>
              <a:rPr lang="zh-CN" altLang="en-US" sz="2800" dirty="0" smtClean="0">
                <a:solidFill>
                  <a:schemeClr val="tx2"/>
                </a:solidFill>
              </a:rPr>
              <a:t>，</a:t>
            </a:r>
            <a:r>
              <a:rPr lang="en-US" altLang="zh-CN" sz="2800" dirty="0" smtClean="0">
                <a:solidFill>
                  <a:schemeClr val="tx2"/>
                </a:solidFill>
              </a:rPr>
              <a:t>n</a:t>
            </a:r>
            <a:r>
              <a:rPr lang="zh-CN" altLang="en-US" sz="2800" dirty="0" smtClean="0">
                <a:solidFill>
                  <a:schemeClr val="tx2"/>
                </a:solidFill>
              </a:rPr>
              <a:t>）</a:t>
            </a:r>
            <a:endParaRPr lang="en-US" altLang="zh-CN" sz="2800" dirty="0" smtClean="0">
              <a:solidFill>
                <a:schemeClr val="tx2"/>
              </a:solidFill>
            </a:endParaRPr>
          </a:p>
          <a:p>
            <a:pPr marL="0" indent="0">
              <a:buNone/>
            </a:pPr>
            <a:r>
              <a:rPr lang="en-US" altLang="zh-CN" sz="2800" dirty="0" smtClean="0">
                <a:solidFill>
                  <a:schemeClr val="tx2"/>
                </a:solidFill>
              </a:rPr>
              <a:t>  </a:t>
            </a:r>
            <a:r>
              <a:rPr lang="zh-CN" altLang="zh-CN" sz="2800" dirty="0" smtClean="0">
                <a:solidFill>
                  <a:schemeClr val="tx2"/>
                </a:solidFill>
              </a:rPr>
              <a:t>（</a:t>
            </a:r>
            <a:r>
              <a:rPr lang="en-US" altLang="zh-CN" sz="2800" dirty="0" smtClean="0">
                <a:solidFill>
                  <a:schemeClr val="tx2"/>
                </a:solidFill>
              </a:rPr>
              <a:t>2</a:t>
            </a:r>
            <a:r>
              <a:rPr lang="zh-CN" altLang="zh-CN" sz="2800" dirty="0" smtClean="0">
                <a:solidFill>
                  <a:schemeClr val="tx2"/>
                </a:solidFill>
              </a:rPr>
              <a:t>）递延年金现值</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14</a:t>
            </a:fld>
            <a:endParaRPr lang="zh-CN" altLang="zh-CN"/>
          </a:p>
        </p:txBody>
      </p:sp>
      <p:pic>
        <p:nvPicPr>
          <p:cNvPr id="6" name="图片 5"/>
          <p:cNvPicPr>
            <a:picLocks noChangeAspect="1"/>
          </p:cNvPicPr>
          <p:nvPr/>
        </p:nvPicPr>
        <p:blipFill>
          <a:blip r:embed="rId2"/>
          <a:stretch>
            <a:fillRect/>
          </a:stretch>
        </p:blipFill>
        <p:spPr>
          <a:xfrm>
            <a:off x="1835695" y="3701078"/>
            <a:ext cx="5027187" cy="435426"/>
          </a:xfrm>
          <a:prstGeom prst="rect">
            <a:avLst/>
          </a:prstGeom>
        </p:spPr>
      </p:pic>
      <p:pic>
        <p:nvPicPr>
          <p:cNvPr id="7" name="图片 6"/>
          <p:cNvPicPr>
            <a:picLocks noChangeAspect="1"/>
          </p:cNvPicPr>
          <p:nvPr/>
        </p:nvPicPr>
        <p:blipFill>
          <a:blip r:embed="rId3"/>
          <a:stretch>
            <a:fillRect/>
          </a:stretch>
        </p:blipFill>
        <p:spPr>
          <a:xfrm>
            <a:off x="1838415" y="4365104"/>
            <a:ext cx="5734449" cy="432048"/>
          </a:xfrm>
          <a:prstGeom prst="rect">
            <a:avLst/>
          </a:prstGeom>
        </p:spPr>
      </p:pic>
      <p:pic>
        <p:nvPicPr>
          <p:cNvPr id="8" name="图片 7"/>
          <p:cNvPicPr>
            <a:picLocks noChangeAspect="1"/>
          </p:cNvPicPr>
          <p:nvPr/>
        </p:nvPicPr>
        <p:blipFill>
          <a:blip r:embed="rId4"/>
          <a:stretch>
            <a:fillRect/>
          </a:stretch>
        </p:blipFill>
        <p:spPr>
          <a:xfrm>
            <a:off x="1840406" y="4949552"/>
            <a:ext cx="5319663" cy="419472"/>
          </a:xfrm>
          <a:prstGeom prst="rect">
            <a:avLst/>
          </a:prstGeom>
        </p:spPr>
      </p:pic>
    </p:spTree>
    <p:extLst>
      <p:ext uri="{BB962C8B-B14F-4D97-AF65-F5344CB8AC3E}">
        <p14:creationId xmlns:p14="http://schemas.microsoft.com/office/powerpoint/2010/main" val="129602145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847725" y="2013248"/>
            <a:ext cx="7772400" cy="4114800"/>
          </a:xfrm>
        </p:spPr>
        <p:txBody>
          <a:bodyPr/>
          <a:lstStyle/>
          <a:p>
            <a:pPr marL="0" indent="0">
              <a:buNone/>
            </a:pPr>
            <a:r>
              <a:rPr lang="zh-CN" altLang="en-US" sz="2800" dirty="0">
                <a:solidFill>
                  <a:schemeClr val="tx2"/>
                </a:solidFill>
              </a:rPr>
              <a:t>（四）永续年金</a:t>
            </a:r>
          </a:p>
          <a:p>
            <a:pPr marL="0" indent="0">
              <a:buNone/>
            </a:pPr>
            <a:r>
              <a:rPr lang="zh-CN" altLang="en-US" sz="2800" dirty="0" smtClean="0">
                <a:solidFill>
                  <a:schemeClr val="tx2"/>
                </a:solidFill>
              </a:rPr>
              <a:t>    永</a:t>
            </a:r>
            <a:r>
              <a:rPr lang="zh-CN" altLang="en-US" sz="2800" dirty="0">
                <a:solidFill>
                  <a:schemeClr val="tx2"/>
                </a:solidFill>
              </a:rPr>
              <a:t>续年金是指无限期定额收付的年金。西方国家有些债券为无限期债券，这些债券的利息可视为永续年金。</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15</a:t>
            </a:fld>
            <a:endParaRPr lang="zh-CN" altLang="zh-CN"/>
          </a:p>
        </p:txBody>
      </p:sp>
      <p:sp>
        <p:nvSpPr>
          <p:cNvPr id="5" name="Rectangle 2"/>
          <p:cNvSpPr>
            <a:spLocks noChangeArrowheads="1"/>
          </p:cNvSpPr>
          <p:nvPr/>
        </p:nvSpPr>
        <p:spPr bwMode="auto">
          <a:xfrm>
            <a:off x="161925" y="3204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a:stretch>
            <a:fillRect/>
          </a:stretch>
        </p:blipFill>
        <p:spPr>
          <a:xfrm>
            <a:off x="2699792" y="3870647"/>
            <a:ext cx="2304256" cy="1728193"/>
          </a:xfrm>
          <a:prstGeom prst="rect">
            <a:avLst/>
          </a:prstGeom>
        </p:spPr>
      </p:pic>
    </p:spTree>
    <p:extLst>
      <p:ext uri="{BB962C8B-B14F-4D97-AF65-F5344CB8AC3E}">
        <p14:creationId xmlns:p14="http://schemas.microsoft.com/office/powerpoint/2010/main" val="292072846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52736"/>
            <a:ext cx="8496944" cy="4114800"/>
          </a:xfrm>
        </p:spPr>
        <p:txBody>
          <a:bodyPr/>
          <a:lstStyle/>
          <a:p>
            <a:pPr marL="0" indent="0">
              <a:buNone/>
            </a:pPr>
            <a:r>
              <a:rPr lang="zh-CN" altLang="zh-CN" sz="2800" dirty="0">
                <a:solidFill>
                  <a:schemeClr val="tx2"/>
                </a:solidFill>
              </a:rPr>
              <a:t>四、资金时间价值计算中的几个特殊问题</a:t>
            </a:r>
          </a:p>
          <a:p>
            <a:pPr marL="0" indent="0">
              <a:buNone/>
            </a:pPr>
            <a:r>
              <a:rPr lang="zh-CN" altLang="zh-CN" sz="2800" dirty="0">
                <a:solidFill>
                  <a:schemeClr val="tx2"/>
                </a:solidFill>
              </a:rPr>
              <a:t>（一）折现率（</a:t>
            </a:r>
            <a:r>
              <a:rPr lang="en-US" altLang="zh-CN" sz="2800" dirty="0" err="1">
                <a:solidFill>
                  <a:schemeClr val="tx2"/>
                </a:solidFill>
              </a:rPr>
              <a:t>i</a:t>
            </a:r>
            <a:r>
              <a:rPr lang="zh-CN" altLang="zh-CN" sz="2800" dirty="0">
                <a:solidFill>
                  <a:schemeClr val="tx2"/>
                </a:solidFill>
              </a:rPr>
              <a:t>）的推算</a:t>
            </a:r>
          </a:p>
          <a:p>
            <a:pPr marL="0" indent="0">
              <a:buNone/>
            </a:pPr>
            <a:r>
              <a:rPr lang="en-US" altLang="zh-CN" sz="2800" dirty="0">
                <a:solidFill>
                  <a:schemeClr val="tx2"/>
                </a:solidFill>
              </a:rPr>
              <a:t>1.</a:t>
            </a:r>
            <a:r>
              <a:rPr lang="zh-CN" altLang="zh-CN" sz="2800" dirty="0">
                <a:solidFill>
                  <a:schemeClr val="tx2"/>
                </a:solidFill>
              </a:rPr>
              <a:t>计算出</a:t>
            </a:r>
            <a:r>
              <a:rPr lang="en-US" altLang="zh-CN" sz="2800" dirty="0">
                <a:solidFill>
                  <a:schemeClr val="tx2"/>
                </a:solidFill>
              </a:rPr>
              <a:t>PA/A</a:t>
            </a:r>
            <a:r>
              <a:rPr lang="zh-CN" altLang="zh-CN" sz="2800" dirty="0">
                <a:solidFill>
                  <a:schemeClr val="tx2"/>
                </a:solidFill>
              </a:rPr>
              <a:t>的值，设其为</a:t>
            </a:r>
            <a:r>
              <a:rPr lang="en-US" altLang="zh-CN" sz="2800" dirty="0">
                <a:solidFill>
                  <a:schemeClr val="tx2"/>
                </a:solidFill>
              </a:rPr>
              <a:t>PA/A=C</a:t>
            </a:r>
            <a:r>
              <a:rPr lang="zh-CN" altLang="zh-CN" sz="2800" dirty="0">
                <a:solidFill>
                  <a:schemeClr val="tx2"/>
                </a:solidFill>
              </a:rPr>
              <a:t>（</a:t>
            </a:r>
            <a:r>
              <a:rPr lang="en-US" altLang="zh-CN" sz="2800" dirty="0">
                <a:solidFill>
                  <a:schemeClr val="tx2"/>
                </a:solidFill>
              </a:rPr>
              <a:t>C</a:t>
            </a:r>
            <a:r>
              <a:rPr lang="zh-CN" altLang="zh-CN" sz="2800" dirty="0">
                <a:solidFill>
                  <a:schemeClr val="tx2"/>
                </a:solidFill>
              </a:rPr>
              <a:t>为一实数）。</a:t>
            </a:r>
          </a:p>
          <a:p>
            <a:pPr marL="0" indent="0">
              <a:buNone/>
            </a:pPr>
            <a:r>
              <a:rPr lang="en-US" altLang="zh-CN" sz="2800" dirty="0">
                <a:solidFill>
                  <a:schemeClr val="tx2"/>
                </a:solidFill>
              </a:rPr>
              <a:t>2.</a:t>
            </a:r>
            <a:r>
              <a:rPr lang="zh-CN" altLang="zh-CN" sz="2800" dirty="0">
                <a:solidFill>
                  <a:schemeClr val="tx2"/>
                </a:solidFill>
              </a:rPr>
              <a:t>根据</a:t>
            </a:r>
            <a:r>
              <a:rPr lang="en-US" altLang="zh-CN" sz="2800" dirty="0">
                <a:solidFill>
                  <a:schemeClr val="tx2"/>
                </a:solidFill>
              </a:rPr>
              <a:t>C</a:t>
            </a:r>
            <a:r>
              <a:rPr lang="zh-CN" altLang="zh-CN" sz="2800" dirty="0">
                <a:solidFill>
                  <a:schemeClr val="tx2"/>
                </a:solidFill>
              </a:rPr>
              <a:t>与（</a:t>
            </a:r>
            <a:r>
              <a:rPr lang="en-US" altLang="zh-CN" sz="2800" dirty="0">
                <a:solidFill>
                  <a:schemeClr val="tx2"/>
                </a:solidFill>
              </a:rPr>
              <a:t>P/A</a:t>
            </a:r>
            <a:r>
              <a:rPr lang="zh-CN" altLang="zh-CN" sz="2800" dirty="0">
                <a:solidFill>
                  <a:schemeClr val="tx2"/>
                </a:solidFill>
              </a:rPr>
              <a:t>，</a:t>
            </a:r>
            <a:r>
              <a:rPr lang="en-US" altLang="zh-CN" sz="2800" dirty="0" err="1">
                <a:solidFill>
                  <a:schemeClr val="tx2"/>
                </a:solidFill>
              </a:rPr>
              <a:t>i</a:t>
            </a:r>
            <a:r>
              <a:rPr lang="zh-CN" altLang="zh-CN" sz="2800" dirty="0">
                <a:solidFill>
                  <a:schemeClr val="tx2"/>
                </a:solidFill>
              </a:rPr>
              <a:t>，</a:t>
            </a:r>
            <a:r>
              <a:rPr lang="en-US" altLang="zh-CN" sz="2800" dirty="0">
                <a:solidFill>
                  <a:schemeClr val="tx2"/>
                </a:solidFill>
              </a:rPr>
              <a:t>n</a:t>
            </a:r>
            <a:r>
              <a:rPr lang="zh-CN" altLang="zh-CN" sz="2800" dirty="0">
                <a:solidFill>
                  <a:schemeClr val="tx2"/>
                </a:solidFill>
              </a:rPr>
              <a:t>）数值的关系，查年金现值系数表。沿着已知</a:t>
            </a:r>
            <a:r>
              <a:rPr lang="en-US" altLang="zh-CN" sz="2800" dirty="0">
                <a:solidFill>
                  <a:schemeClr val="tx2"/>
                </a:solidFill>
              </a:rPr>
              <a:t>n</a:t>
            </a:r>
            <a:r>
              <a:rPr lang="zh-CN" altLang="zh-CN" sz="2800" dirty="0">
                <a:solidFill>
                  <a:schemeClr val="tx2"/>
                </a:solidFill>
              </a:rPr>
              <a:t>所在的行横向查找，若能正好找到某一系数值等于</a:t>
            </a:r>
            <a:r>
              <a:rPr lang="en-US" altLang="zh-CN" sz="2800" dirty="0">
                <a:solidFill>
                  <a:schemeClr val="tx2"/>
                </a:solidFill>
              </a:rPr>
              <a:t>C</a:t>
            </a:r>
            <a:r>
              <a:rPr lang="zh-CN" altLang="zh-CN" sz="2800" dirty="0">
                <a:solidFill>
                  <a:schemeClr val="tx2"/>
                </a:solidFill>
              </a:rPr>
              <a:t>，则该系数值所在的列相对应的利率便为所求的利率</a:t>
            </a:r>
            <a:r>
              <a:rPr lang="en-US" altLang="zh-CN" sz="2800" dirty="0" err="1">
                <a:solidFill>
                  <a:schemeClr val="tx2"/>
                </a:solidFill>
              </a:rPr>
              <a:t>i</a:t>
            </a:r>
            <a:r>
              <a:rPr lang="zh-CN" altLang="zh-CN" sz="2800" dirty="0" smtClean="0">
                <a:solidFill>
                  <a:schemeClr val="tx2"/>
                </a:solidFill>
              </a:rPr>
              <a:t>。</a:t>
            </a:r>
            <a:endParaRPr lang="en-US" altLang="zh-CN" sz="2800" dirty="0" smtClean="0">
              <a:solidFill>
                <a:schemeClr val="tx2"/>
              </a:solidFill>
            </a:endParaRPr>
          </a:p>
          <a:p>
            <a:pPr marL="0" indent="0">
              <a:buNone/>
            </a:pPr>
            <a:r>
              <a:rPr lang="en-US" altLang="zh-CN" sz="2800" dirty="0">
                <a:solidFill>
                  <a:schemeClr val="tx2"/>
                </a:solidFill>
              </a:rPr>
              <a:t>3.</a:t>
            </a:r>
            <a:r>
              <a:rPr lang="zh-CN" altLang="zh-CN" sz="2800" dirty="0">
                <a:solidFill>
                  <a:schemeClr val="tx2"/>
                </a:solidFill>
              </a:rPr>
              <a:t>若无法找到恰好等于</a:t>
            </a:r>
            <a:r>
              <a:rPr lang="en-US" altLang="zh-CN" sz="2800" dirty="0">
                <a:solidFill>
                  <a:schemeClr val="tx2"/>
                </a:solidFill>
              </a:rPr>
              <a:t>C</a:t>
            </a:r>
            <a:r>
              <a:rPr lang="zh-CN" altLang="zh-CN" sz="2800" dirty="0">
                <a:solidFill>
                  <a:schemeClr val="tx2"/>
                </a:solidFill>
              </a:rPr>
              <a:t>的系数值，就应在表中</a:t>
            </a:r>
            <a:r>
              <a:rPr lang="en-US" altLang="zh-CN" sz="2800" dirty="0">
                <a:solidFill>
                  <a:schemeClr val="tx2"/>
                </a:solidFill>
              </a:rPr>
              <a:t>n</a:t>
            </a:r>
            <a:r>
              <a:rPr lang="zh-CN" altLang="zh-CN" sz="2800" dirty="0">
                <a:solidFill>
                  <a:schemeClr val="tx2"/>
                </a:solidFill>
              </a:rPr>
              <a:t>行上找到最为接近</a:t>
            </a:r>
            <a:r>
              <a:rPr lang="en-US" altLang="zh-CN" sz="2800" dirty="0">
                <a:solidFill>
                  <a:schemeClr val="tx2"/>
                </a:solidFill>
              </a:rPr>
              <a:t>C</a:t>
            </a:r>
            <a:r>
              <a:rPr lang="zh-CN" altLang="zh-CN" sz="2800" dirty="0">
                <a:solidFill>
                  <a:schemeClr val="tx2"/>
                </a:solidFill>
              </a:rPr>
              <a:t>的两个上下临界系数值，设为</a:t>
            </a:r>
            <a:r>
              <a:rPr lang="en-US" altLang="zh-CN" sz="2800" dirty="0">
                <a:solidFill>
                  <a:schemeClr val="tx2"/>
                </a:solidFill>
              </a:rPr>
              <a:t>m</a:t>
            </a:r>
            <a:r>
              <a:rPr lang="en-US" altLang="zh-CN" sz="2800" baseline="-25000" dirty="0">
                <a:solidFill>
                  <a:schemeClr val="tx2"/>
                </a:solidFill>
              </a:rPr>
              <a:t>1</a:t>
            </a:r>
            <a:r>
              <a:rPr lang="zh-CN" altLang="zh-CN" sz="2800" dirty="0">
                <a:solidFill>
                  <a:schemeClr val="tx2"/>
                </a:solidFill>
              </a:rPr>
              <a:t>、</a:t>
            </a:r>
            <a:r>
              <a:rPr lang="en-US" altLang="zh-CN" sz="2800" dirty="0">
                <a:solidFill>
                  <a:schemeClr val="tx2"/>
                </a:solidFill>
              </a:rPr>
              <a:t>m</a:t>
            </a:r>
            <a:r>
              <a:rPr lang="en-US" altLang="zh-CN" sz="2800" baseline="-25000" dirty="0">
                <a:solidFill>
                  <a:schemeClr val="tx2"/>
                </a:solidFill>
              </a:rPr>
              <a:t>2</a:t>
            </a:r>
            <a:r>
              <a:rPr lang="zh-CN" altLang="zh-CN" sz="2800" dirty="0">
                <a:solidFill>
                  <a:schemeClr val="tx2"/>
                </a:solidFill>
              </a:rPr>
              <a:t>（它们满足</a:t>
            </a:r>
            <a:r>
              <a:rPr lang="en-US" altLang="zh-CN" sz="2800" dirty="0">
                <a:solidFill>
                  <a:schemeClr val="tx2"/>
                </a:solidFill>
              </a:rPr>
              <a:t>m</a:t>
            </a:r>
            <a:r>
              <a:rPr lang="en-US" altLang="zh-CN" sz="2800" baseline="-25000" dirty="0">
                <a:solidFill>
                  <a:schemeClr val="tx2"/>
                </a:solidFill>
              </a:rPr>
              <a:t>1</a:t>
            </a:r>
            <a:r>
              <a:rPr lang="zh-CN" altLang="zh-CN" sz="2800" dirty="0">
                <a:solidFill>
                  <a:schemeClr val="tx2"/>
                </a:solidFill>
              </a:rPr>
              <a:t>＞</a:t>
            </a:r>
            <a:r>
              <a:rPr lang="en-US" altLang="zh-CN" sz="2800" dirty="0">
                <a:solidFill>
                  <a:schemeClr val="tx2"/>
                </a:solidFill>
              </a:rPr>
              <a:t>C</a:t>
            </a:r>
            <a:r>
              <a:rPr lang="zh-CN" altLang="zh-CN" sz="2800" dirty="0">
                <a:solidFill>
                  <a:schemeClr val="tx2"/>
                </a:solidFill>
              </a:rPr>
              <a:t>＞</a:t>
            </a:r>
            <a:r>
              <a:rPr lang="en-US" altLang="zh-CN" sz="2800" dirty="0">
                <a:solidFill>
                  <a:schemeClr val="tx2"/>
                </a:solidFill>
              </a:rPr>
              <a:t>m</a:t>
            </a:r>
            <a:r>
              <a:rPr lang="en-US" altLang="zh-CN" sz="2800" baseline="-25000" dirty="0">
                <a:solidFill>
                  <a:schemeClr val="tx2"/>
                </a:solidFill>
              </a:rPr>
              <a:t>2</a:t>
            </a:r>
            <a:r>
              <a:rPr lang="zh-CN" altLang="zh-CN" sz="2800" dirty="0">
                <a:solidFill>
                  <a:schemeClr val="tx2"/>
                </a:solidFill>
              </a:rPr>
              <a:t>，或</a:t>
            </a:r>
            <a:r>
              <a:rPr lang="en-US" altLang="zh-CN" sz="2800" dirty="0">
                <a:solidFill>
                  <a:schemeClr val="tx2"/>
                </a:solidFill>
              </a:rPr>
              <a:t>m</a:t>
            </a:r>
            <a:r>
              <a:rPr lang="en-US" altLang="zh-CN" sz="2800" baseline="-25000" dirty="0">
                <a:solidFill>
                  <a:schemeClr val="tx2"/>
                </a:solidFill>
              </a:rPr>
              <a:t>1</a:t>
            </a:r>
            <a:r>
              <a:rPr lang="zh-CN" altLang="zh-CN" sz="2800" dirty="0">
                <a:solidFill>
                  <a:schemeClr val="tx2"/>
                </a:solidFill>
              </a:rPr>
              <a:t>＜</a:t>
            </a:r>
            <a:r>
              <a:rPr lang="en-US" altLang="zh-CN" sz="2800" dirty="0">
                <a:solidFill>
                  <a:schemeClr val="tx2"/>
                </a:solidFill>
              </a:rPr>
              <a:t>C</a:t>
            </a:r>
            <a:r>
              <a:rPr lang="zh-CN" altLang="zh-CN" sz="2800" dirty="0">
                <a:solidFill>
                  <a:schemeClr val="tx2"/>
                </a:solidFill>
              </a:rPr>
              <a:t>＜</a:t>
            </a:r>
            <a:r>
              <a:rPr lang="en-US" altLang="zh-CN" sz="2800" dirty="0">
                <a:solidFill>
                  <a:schemeClr val="tx2"/>
                </a:solidFill>
              </a:rPr>
              <a:t>m</a:t>
            </a:r>
            <a:r>
              <a:rPr lang="en-US" altLang="zh-CN" sz="2800" baseline="-25000" dirty="0">
                <a:solidFill>
                  <a:schemeClr val="tx2"/>
                </a:solidFill>
              </a:rPr>
              <a:t>2</a:t>
            </a:r>
            <a:r>
              <a:rPr lang="zh-CN" altLang="zh-CN" sz="2800" dirty="0">
                <a:solidFill>
                  <a:schemeClr val="tx2"/>
                </a:solidFill>
              </a:rPr>
              <a:t>）。读出</a:t>
            </a:r>
            <a:r>
              <a:rPr lang="en-US" altLang="zh-CN" sz="2800" dirty="0">
                <a:solidFill>
                  <a:schemeClr val="tx2"/>
                </a:solidFill>
              </a:rPr>
              <a:t>m</a:t>
            </a:r>
            <a:r>
              <a:rPr lang="en-US" altLang="zh-CN" sz="2800" baseline="-25000" dirty="0">
                <a:solidFill>
                  <a:schemeClr val="tx2"/>
                </a:solidFill>
              </a:rPr>
              <a:t>1</a:t>
            </a:r>
            <a:r>
              <a:rPr lang="zh-CN" altLang="zh-CN" sz="2800" dirty="0">
                <a:solidFill>
                  <a:schemeClr val="tx2"/>
                </a:solidFill>
              </a:rPr>
              <a:t>、</a:t>
            </a:r>
            <a:r>
              <a:rPr lang="en-US" altLang="zh-CN" sz="2800" dirty="0">
                <a:solidFill>
                  <a:schemeClr val="tx2"/>
                </a:solidFill>
              </a:rPr>
              <a:t>m</a:t>
            </a:r>
            <a:r>
              <a:rPr lang="en-US" altLang="zh-CN" sz="2800" baseline="-25000" dirty="0">
                <a:solidFill>
                  <a:schemeClr val="tx2"/>
                </a:solidFill>
              </a:rPr>
              <a:t>2</a:t>
            </a:r>
            <a:r>
              <a:rPr lang="zh-CN" altLang="zh-CN" sz="2800" dirty="0">
                <a:solidFill>
                  <a:schemeClr val="tx2"/>
                </a:solidFill>
              </a:rPr>
              <a:t>对应的临界利率</a:t>
            </a:r>
            <a:r>
              <a:rPr lang="en-US" altLang="zh-CN" sz="2800" dirty="0">
                <a:solidFill>
                  <a:schemeClr val="tx2"/>
                </a:solidFill>
              </a:rPr>
              <a:t>i</a:t>
            </a:r>
            <a:r>
              <a:rPr lang="en-US" altLang="zh-CN" sz="2800" baseline="-25000" dirty="0">
                <a:solidFill>
                  <a:schemeClr val="tx2"/>
                </a:solidFill>
              </a:rPr>
              <a:t>1</a:t>
            </a:r>
            <a:r>
              <a:rPr lang="zh-CN" altLang="zh-CN" sz="2800" dirty="0">
                <a:solidFill>
                  <a:schemeClr val="tx2"/>
                </a:solidFill>
              </a:rPr>
              <a:t>、</a:t>
            </a:r>
            <a:r>
              <a:rPr lang="en-US" altLang="zh-CN" sz="2800" dirty="0">
                <a:solidFill>
                  <a:schemeClr val="tx2"/>
                </a:solidFill>
              </a:rPr>
              <a:t>i</a:t>
            </a:r>
            <a:r>
              <a:rPr lang="en-US" altLang="zh-CN" sz="2800" baseline="-25000" dirty="0">
                <a:solidFill>
                  <a:schemeClr val="tx2"/>
                </a:solidFill>
              </a:rPr>
              <a:t>2</a:t>
            </a:r>
            <a:r>
              <a:rPr lang="zh-CN" altLang="zh-CN" sz="2800" dirty="0">
                <a:solidFill>
                  <a:schemeClr val="tx2"/>
                </a:solidFill>
              </a:rPr>
              <a:t>，然后进一步应用内插法。</a:t>
            </a:r>
          </a:p>
          <a:p>
            <a:endParaRPr lang="zh-CN" altLang="zh-CN"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16</a:t>
            </a:fld>
            <a:endParaRPr lang="zh-CN" altLang="zh-CN"/>
          </a:p>
        </p:txBody>
      </p:sp>
    </p:spTree>
    <p:extLst>
      <p:ext uri="{BB962C8B-B14F-4D97-AF65-F5344CB8AC3E}">
        <p14:creationId xmlns:p14="http://schemas.microsoft.com/office/powerpoint/2010/main" val="419616340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980728"/>
            <a:ext cx="8496944" cy="4114800"/>
          </a:xfrm>
        </p:spPr>
        <p:txBody>
          <a:bodyPr/>
          <a:lstStyle/>
          <a:p>
            <a:pPr marL="0" indent="0">
              <a:buNone/>
            </a:pPr>
            <a:r>
              <a:rPr lang="zh-CN" altLang="zh-CN" sz="2800" dirty="0">
                <a:solidFill>
                  <a:schemeClr val="tx2"/>
                </a:solidFill>
              </a:rPr>
              <a:t>（二）期数（</a:t>
            </a:r>
            <a:r>
              <a:rPr lang="en-US" altLang="zh-CN" sz="2800" dirty="0">
                <a:solidFill>
                  <a:schemeClr val="tx2"/>
                </a:solidFill>
              </a:rPr>
              <a:t>n</a:t>
            </a:r>
            <a:r>
              <a:rPr lang="zh-CN" altLang="zh-CN" sz="2800" dirty="0">
                <a:solidFill>
                  <a:schemeClr val="tx2"/>
                </a:solidFill>
              </a:rPr>
              <a:t>）的推算</a:t>
            </a:r>
          </a:p>
          <a:p>
            <a:pPr marL="0" indent="0">
              <a:buNone/>
            </a:pPr>
            <a:r>
              <a:rPr lang="en-US" altLang="zh-CN" sz="2800" dirty="0">
                <a:solidFill>
                  <a:schemeClr val="tx2"/>
                </a:solidFill>
              </a:rPr>
              <a:t>1.</a:t>
            </a:r>
            <a:r>
              <a:rPr lang="zh-CN" altLang="en-US" sz="2800" dirty="0">
                <a:solidFill>
                  <a:schemeClr val="tx2"/>
                </a:solidFill>
              </a:rPr>
              <a:t>计算出</a:t>
            </a:r>
            <a:r>
              <a:rPr lang="en-US" altLang="zh-CN" sz="2800" dirty="0">
                <a:solidFill>
                  <a:schemeClr val="tx2"/>
                </a:solidFill>
              </a:rPr>
              <a:t>PA/A</a:t>
            </a:r>
            <a:r>
              <a:rPr lang="zh-CN" altLang="en-US" sz="2800" dirty="0">
                <a:solidFill>
                  <a:schemeClr val="tx2"/>
                </a:solidFill>
              </a:rPr>
              <a:t>的值，设其为</a:t>
            </a:r>
            <a:r>
              <a:rPr lang="en-US" altLang="zh-CN" sz="2800" dirty="0">
                <a:solidFill>
                  <a:schemeClr val="tx2"/>
                </a:solidFill>
              </a:rPr>
              <a:t>PA/A=C</a:t>
            </a:r>
            <a:r>
              <a:rPr lang="zh-CN" altLang="en-US" sz="2800" dirty="0">
                <a:solidFill>
                  <a:schemeClr val="tx2"/>
                </a:solidFill>
              </a:rPr>
              <a:t>（</a:t>
            </a:r>
            <a:r>
              <a:rPr lang="en-US" altLang="zh-CN" sz="2800" dirty="0">
                <a:solidFill>
                  <a:schemeClr val="tx2"/>
                </a:solidFill>
              </a:rPr>
              <a:t>C</a:t>
            </a:r>
            <a:r>
              <a:rPr lang="zh-CN" altLang="en-US" sz="2800" dirty="0">
                <a:solidFill>
                  <a:schemeClr val="tx2"/>
                </a:solidFill>
              </a:rPr>
              <a:t>为一实数）。</a:t>
            </a:r>
          </a:p>
          <a:p>
            <a:pPr marL="0" indent="0">
              <a:buNone/>
            </a:pPr>
            <a:r>
              <a:rPr lang="en-US" altLang="zh-CN" sz="2800" dirty="0">
                <a:solidFill>
                  <a:schemeClr val="tx2"/>
                </a:solidFill>
              </a:rPr>
              <a:t>2.</a:t>
            </a:r>
            <a:r>
              <a:rPr lang="zh-CN" altLang="en-US" sz="2800" dirty="0">
                <a:solidFill>
                  <a:schemeClr val="tx2"/>
                </a:solidFill>
              </a:rPr>
              <a:t>根据</a:t>
            </a:r>
            <a:r>
              <a:rPr lang="en-US" altLang="zh-CN" sz="2800" dirty="0">
                <a:solidFill>
                  <a:schemeClr val="tx2"/>
                </a:solidFill>
              </a:rPr>
              <a:t>C</a:t>
            </a:r>
            <a:r>
              <a:rPr lang="zh-CN" altLang="en-US" sz="2800" dirty="0">
                <a:solidFill>
                  <a:schemeClr val="tx2"/>
                </a:solidFill>
              </a:rPr>
              <a:t>与（</a:t>
            </a:r>
            <a:r>
              <a:rPr lang="en-US" altLang="zh-CN" sz="2800" dirty="0">
                <a:solidFill>
                  <a:schemeClr val="tx2"/>
                </a:solidFill>
              </a:rPr>
              <a:t>P/A</a:t>
            </a:r>
            <a:r>
              <a:rPr lang="zh-CN" altLang="en-US" sz="2800" dirty="0">
                <a:solidFill>
                  <a:schemeClr val="tx2"/>
                </a:solidFill>
              </a:rPr>
              <a:t>，</a:t>
            </a:r>
            <a:r>
              <a:rPr lang="en-US" altLang="zh-CN" sz="2800" dirty="0" err="1">
                <a:solidFill>
                  <a:schemeClr val="tx2"/>
                </a:solidFill>
              </a:rPr>
              <a:t>i</a:t>
            </a:r>
            <a:r>
              <a:rPr lang="zh-CN" altLang="en-US" sz="2800" dirty="0">
                <a:solidFill>
                  <a:schemeClr val="tx2"/>
                </a:solidFill>
              </a:rPr>
              <a:t>，</a:t>
            </a:r>
            <a:r>
              <a:rPr lang="en-US" altLang="zh-CN" sz="2800" dirty="0">
                <a:solidFill>
                  <a:schemeClr val="tx2"/>
                </a:solidFill>
              </a:rPr>
              <a:t>n</a:t>
            </a:r>
            <a:r>
              <a:rPr lang="zh-CN" altLang="en-US" sz="2800" dirty="0">
                <a:solidFill>
                  <a:schemeClr val="tx2"/>
                </a:solidFill>
              </a:rPr>
              <a:t>）数值的关系，查年金现值系数表。沿着已知</a:t>
            </a:r>
            <a:r>
              <a:rPr lang="en-US" altLang="zh-CN" sz="2800" dirty="0" err="1">
                <a:solidFill>
                  <a:schemeClr val="tx2"/>
                </a:solidFill>
              </a:rPr>
              <a:t>i</a:t>
            </a:r>
            <a:r>
              <a:rPr lang="zh-CN" altLang="en-US" sz="2800" dirty="0">
                <a:solidFill>
                  <a:schemeClr val="tx2"/>
                </a:solidFill>
              </a:rPr>
              <a:t>所在的列纵向查找，若能正好找到某一系数值等于</a:t>
            </a:r>
            <a:r>
              <a:rPr lang="en-US" altLang="zh-CN" sz="2800" dirty="0">
                <a:solidFill>
                  <a:schemeClr val="tx2"/>
                </a:solidFill>
              </a:rPr>
              <a:t>C</a:t>
            </a:r>
            <a:r>
              <a:rPr lang="zh-CN" altLang="en-US" sz="2800" dirty="0">
                <a:solidFill>
                  <a:schemeClr val="tx2"/>
                </a:solidFill>
              </a:rPr>
              <a:t>，则该系数值所在的行相对应的期数便为所求的期数</a:t>
            </a:r>
            <a:r>
              <a:rPr lang="en-US" altLang="zh-CN" sz="2800" dirty="0">
                <a:solidFill>
                  <a:schemeClr val="tx2"/>
                </a:solidFill>
              </a:rPr>
              <a:t>n</a:t>
            </a:r>
            <a:r>
              <a:rPr lang="zh-CN" altLang="en-US" sz="2800" dirty="0">
                <a:solidFill>
                  <a:schemeClr val="tx2"/>
                </a:solidFill>
              </a:rPr>
              <a:t>。</a:t>
            </a:r>
          </a:p>
          <a:p>
            <a:pPr marL="0" indent="0">
              <a:buNone/>
            </a:pPr>
            <a:r>
              <a:rPr lang="en-US" altLang="zh-CN" sz="2800" dirty="0">
                <a:solidFill>
                  <a:schemeClr val="tx2"/>
                </a:solidFill>
              </a:rPr>
              <a:t>3.</a:t>
            </a:r>
            <a:r>
              <a:rPr lang="zh-CN" altLang="en-US" sz="2800" dirty="0">
                <a:solidFill>
                  <a:schemeClr val="tx2"/>
                </a:solidFill>
              </a:rPr>
              <a:t>若无法找到恰好等于</a:t>
            </a:r>
            <a:r>
              <a:rPr lang="en-US" altLang="zh-CN" sz="2800" dirty="0">
                <a:solidFill>
                  <a:schemeClr val="tx2"/>
                </a:solidFill>
              </a:rPr>
              <a:t>C</a:t>
            </a:r>
            <a:r>
              <a:rPr lang="zh-CN" altLang="en-US" sz="2800" dirty="0">
                <a:solidFill>
                  <a:schemeClr val="tx2"/>
                </a:solidFill>
              </a:rPr>
              <a:t>的系数值，就应在表中</a:t>
            </a:r>
            <a:r>
              <a:rPr lang="en-US" altLang="zh-CN" sz="2800" dirty="0" err="1">
                <a:solidFill>
                  <a:schemeClr val="tx2"/>
                </a:solidFill>
              </a:rPr>
              <a:t>i</a:t>
            </a:r>
            <a:r>
              <a:rPr lang="zh-CN" altLang="en-US" sz="2800" dirty="0">
                <a:solidFill>
                  <a:schemeClr val="tx2"/>
                </a:solidFill>
              </a:rPr>
              <a:t>上找到最为接近</a:t>
            </a:r>
            <a:r>
              <a:rPr lang="en-US" altLang="zh-CN" sz="2800" dirty="0">
                <a:solidFill>
                  <a:schemeClr val="tx2"/>
                </a:solidFill>
              </a:rPr>
              <a:t>C</a:t>
            </a:r>
            <a:r>
              <a:rPr lang="zh-CN" altLang="en-US" sz="2800" dirty="0">
                <a:solidFill>
                  <a:schemeClr val="tx2"/>
                </a:solidFill>
              </a:rPr>
              <a:t>的两个上下临界系数值，设为</a:t>
            </a:r>
            <a:r>
              <a:rPr lang="en-US" altLang="zh-CN" sz="2800" dirty="0">
                <a:solidFill>
                  <a:schemeClr val="tx2"/>
                </a:solidFill>
              </a:rPr>
              <a:t>m1</a:t>
            </a:r>
            <a:r>
              <a:rPr lang="zh-CN" altLang="en-US" sz="2800" dirty="0">
                <a:solidFill>
                  <a:schemeClr val="tx2"/>
                </a:solidFill>
              </a:rPr>
              <a:t>、</a:t>
            </a:r>
            <a:r>
              <a:rPr lang="en-US" altLang="zh-CN" sz="2800" dirty="0">
                <a:solidFill>
                  <a:schemeClr val="tx2"/>
                </a:solidFill>
              </a:rPr>
              <a:t>m2</a:t>
            </a:r>
            <a:r>
              <a:rPr lang="zh-CN" altLang="en-US" sz="2800" dirty="0">
                <a:solidFill>
                  <a:schemeClr val="tx2"/>
                </a:solidFill>
              </a:rPr>
              <a:t>（它们满足</a:t>
            </a:r>
            <a:r>
              <a:rPr lang="en-US" altLang="zh-CN" sz="2800" dirty="0">
                <a:solidFill>
                  <a:schemeClr val="tx2"/>
                </a:solidFill>
              </a:rPr>
              <a:t>m1</a:t>
            </a:r>
            <a:r>
              <a:rPr lang="zh-CN" altLang="en-US" sz="2800" dirty="0">
                <a:solidFill>
                  <a:schemeClr val="tx2"/>
                </a:solidFill>
              </a:rPr>
              <a:t>＞</a:t>
            </a:r>
            <a:r>
              <a:rPr lang="en-US" altLang="zh-CN" sz="2800" dirty="0">
                <a:solidFill>
                  <a:schemeClr val="tx2"/>
                </a:solidFill>
              </a:rPr>
              <a:t>C</a:t>
            </a:r>
            <a:r>
              <a:rPr lang="zh-CN" altLang="en-US" sz="2800" dirty="0">
                <a:solidFill>
                  <a:schemeClr val="tx2"/>
                </a:solidFill>
              </a:rPr>
              <a:t>＞</a:t>
            </a:r>
            <a:r>
              <a:rPr lang="en-US" altLang="zh-CN" sz="2800" dirty="0">
                <a:solidFill>
                  <a:schemeClr val="tx2"/>
                </a:solidFill>
              </a:rPr>
              <a:t>m2</a:t>
            </a:r>
            <a:r>
              <a:rPr lang="zh-CN" altLang="en-US" sz="2800" dirty="0">
                <a:solidFill>
                  <a:schemeClr val="tx2"/>
                </a:solidFill>
              </a:rPr>
              <a:t>，或</a:t>
            </a:r>
            <a:r>
              <a:rPr lang="en-US" altLang="zh-CN" sz="2800" dirty="0">
                <a:solidFill>
                  <a:schemeClr val="tx2"/>
                </a:solidFill>
              </a:rPr>
              <a:t>m1</a:t>
            </a:r>
            <a:r>
              <a:rPr lang="zh-CN" altLang="en-US" sz="2800" dirty="0">
                <a:solidFill>
                  <a:schemeClr val="tx2"/>
                </a:solidFill>
              </a:rPr>
              <a:t>＜</a:t>
            </a:r>
            <a:r>
              <a:rPr lang="en-US" altLang="zh-CN" sz="2800" dirty="0">
                <a:solidFill>
                  <a:schemeClr val="tx2"/>
                </a:solidFill>
              </a:rPr>
              <a:t>C</a:t>
            </a:r>
            <a:r>
              <a:rPr lang="zh-CN" altLang="en-US" sz="2800" dirty="0">
                <a:solidFill>
                  <a:schemeClr val="tx2"/>
                </a:solidFill>
              </a:rPr>
              <a:t>＜</a:t>
            </a:r>
            <a:r>
              <a:rPr lang="en-US" altLang="zh-CN" sz="2800" dirty="0">
                <a:solidFill>
                  <a:schemeClr val="tx2"/>
                </a:solidFill>
              </a:rPr>
              <a:t>m2</a:t>
            </a:r>
            <a:r>
              <a:rPr lang="zh-CN" altLang="en-US" sz="2800" dirty="0">
                <a:solidFill>
                  <a:schemeClr val="tx2"/>
                </a:solidFill>
              </a:rPr>
              <a:t>）。读出</a:t>
            </a:r>
            <a:r>
              <a:rPr lang="en-US" altLang="zh-CN" sz="2800" dirty="0">
                <a:solidFill>
                  <a:schemeClr val="tx2"/>
                </a:solidFill>
              </a:rPr>
              <a:t>m1</a:t>
            </a:r>
            <a:r>
              <a:rPr lang="zh-CN" altLang="en-US" sz="2800" dirty="0">
                <a:solidFill>
                  <a:schemeClr val="tx2"/>
                </a:solidFill>
              </a:rPr>
              <a:t>、</a:t>
            </a:r>
            <a:r>
              <a:rPr lang="en-US" altLang="zh-CN" sz="2800" dirty="0">
                <a:solidFill>
                  <a:schemeClr val="tx2"/>
                </a:solidFill>
              </a:rPr>
              <a:t>m2</a:t>
            </a:r>
            <a:r>
              <a:rPr lang="zh-CN" altLang="en-US" sz="2800" dirty="0">
                <a:solidFill>
                  <a:schemeClr val="tx2"/>
                </a:solidFill>
              </a:rPr>
              <a:t>对应的临界期数</a:t>
            </a:r>
            <a:r>
              <a:rPr lang="en-US" altLang="zh-CN" sz="2800" dirty="0">
                <a:solidFill>
                  <a:schemeClr val="tx2"/>
                </a:solidFill>
              </a:rPr>
              <a:t>n1</a:t>
            </a:r>
            <a:r>
              <a:rPr lang="zh-CN" altLang="en-US" sz="2800" dirty="0">
                <a:solidFill>
                  <a:schemeClr val="tx2"/>
                </a:solidFill>
              </a:rPr>
              <a:t>、</a:t>
            </a:r>
            <a:r>
              <a:rPr lang="en-US" altLang="zh-CN" sz="2800" dirty="0">
                <a:solidFill>
                  <a:schemeClr val="tx2"/>
                </a:solidFill>
              </a:rPr>
              <a:t>n2</a:t>
            </a:r>
            <a:r>
              <a:rPr lang="zh-CN" altLang="en-US" sz="2800" dirty="0">
                <a:solidFill>
                  <a:schemeClr val="tx2"/>
                </a:solidFill>
              </a:rPr>
              <a:t>，然后进一步应用内插法求</a:t>
            </a:r>
            <a:r>
              <a:rPr lang="en-US" altLang="zh-CN" sz="2800" dirty="0">
                <a:solidFill>
                  <a:schemeClr val="tx2"/>
                </a:solidFill>
              </a:rPr>
              <a:t>n</a:t>
            </a:r>
            <a:r>
              <a:rPr lang="zh-CN" altLang="en-US" sz="2800" dirty="0">
                <a:solidFill>
                  <a:schemeClr val="tx2"/>
                </a:solidFill>
              </a:rPr>
              <a:t>。</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17</a:t>
            </a:fld>
            <a:endParaRPr lang="zh-CN" altLang="zh-CN"/>
          </a:p>
        </p:txBody>
      </p:sp>
    </p:spTree>
    <p:extLst>
      <p:ext uri="{BB962C8B-B14F-4D97-AF65-F5344CB8AC3E}">
        <p14:creationId xmlns:p14="http://schemas.microsoft.com/office/powerpoint/2010/main" val="129269127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800" dirty="0">
                <a:solidFill>
                  <a:schemeClr val="tx2"/>
                </a:solidFill>
              </a:rPr>
              <a:t>（三）名义利率与实际</a:t>
            </a:r>
            <a:r>
              <a:rPr lang="zh-CN" altLang="en-US" sz="2800" dirty="0" smtClean="0">
                <a:solidFill>
                  <a:schemeClr val="tx2"/>
                </a:solidFill>
              </a:rPr>
              <a:t>利率</a:t>
            </a:r>
            <a:endParaRPr lang="en-US" altLang="zh-CN" sz="2800" dirty="0" smtClean="0">
              <a:solidFill>
                <a:schemeClr val="tx2"/>
              </a:solidFill>
            </a:endParaRPr>
          </a:p>
          <a:p>
            <a:pPr marL="0" indent="0">
              <a:buNone/>
            </a:pPr>
            <a:r>
              <a:rPr lang="en-US" altLang="zh-CN" sz="2800" dirty="0">
                <a:solidFill>
                  <a:schemeClr val="tx2"/>
                </a:solidFill>
              </a:rPr>
              <a:t>1</a:t>
            </a:r>
            <a:r>
              <a:rPr lang="zh-CN" altLang="zh-CN" sz="2800" dirty="0">
                <a:solidFill>
                  <a:schemeClr val="tx2"/>
                </a:solidFill>
              </a:rPr>
              <a:t>．将名义利率调整为实际利率，再按实际利率计算资金时间</a:t>
            </a:r>
            <a:r>
              <a:rPr lang="zh-CN" altLang="zh-CN" sz="2800" dirty="0" smtClean="0">
                <a:solidFill>
                  <a:schemeClr val="tx2"/>
                </a:solidFill>
              </a:rPr>
              <a:t>价值</a:t>
            </a:r>
            <a:r>
              <a:rPr lang="zh-CN" altLang="en-US" sz="2800" dirty="0" smtClean="0">
                <a:solidFill>
                  <a:schemeClr val="tx2"/>
                </a:solidFill>
              </a:rPr>
              <a:t>。</a:t>
            </a:r>
            <a:endParaRPr lang="en-US" altLang="zh-CN" sz="2800" dirty="0" smtClean="0">
              <a:solidFill>
                <a:schemeClr val="tx2"/>
              </a:solidFill>
            </a:endParaRPr>
          </a:p>
          <a:p>
            <a:pPr marL="0" indent="0">
              <a:buNone/>
            </a:pPr>
            <a:endParaRPr lang="zh-CN" altLang="zh-CN" sz="2800" dirty="0">
              <a:solidFill>
                <a:schemeClr val="tx2"/>
              </a:solidFill>
            </a:endParaRPr>
          </a:p>
          <a:p>
            <a:pPr marL="0" indent="0">
              <a:buNone/>
            </a:pPr>
            <a:endParaRPr lang="en-US" altLang="zh-CN" sz="2800" dirty="0" smtClean="0">
              <a:solidFill>
                <a:schemeClr val="tx2"/>
              </a:solidFill>
            </a:endParaRPr>
          </a:p>
          <a:p>
            <a:pPr marL="0" indent="0">
              <a:buNone/>
            </a:pPr>
            <a:r>
              <a:rPr lang="en-US" altLang="zh-CN" sz="2800" dirty="0" smtClean="0">
                <a:solidFill>
                  <a:schemeClr val="tx2"/>
                </a:solidFill>
              </a:rPr>
              <a:t>       r</a:t>
            </a:r>
            <a:r>
              <a:rPr lang="zh-CN" altLang="zh-CN" sz="2800" dirty="0">
                <a:solidFill>
                  <a:schemeClr val="tx2"/>
                </a:solidFill>
              </a:rPr>
              <a:t>为名义利率，</a:t>
            </a:r>
            <a:r>
              <a:rPr lang="en-US" altLang="zh-CN" sz="2800" dirty="0">
                <a:solidFill>
                  <a:schemeClr val="tx2"/>
                </a:solidFill>
              </a:rPr>
              <a:t>m</a:t>
            </a:r>
            <a:r>
              <a:rPr lang="zh-CN" altLang="zh-CN" sz="2800" dirty="0">
                <a:solidFill>
                  <a:schemeClr val="tx2"/>
                </a:solidFill>
              </a:rPr>
              <a:t>为</a:t>
            </a:r>
            <a:r>
              <a:rPr lang="en-US" altLang="zh-CN" sz="2800" dirty="0">
                <a:solidFill>
                  <a:schemeClr val="tx2"/>
                </a:solidFill>
              </a:rPr>
              <a:t>1</a:t>
            </a:r>
            <a:r>
              <a:rPr lang="zh-CN" altLang="zh-CN" sz="2800" dirty="0">
                <a:solidFill>
                  <a:schemeClr val="tx2"/>
                </a:solidFill>
              </a:rPr>
              <a:t>年内复利次数</a:t>
            </a:r>
            <a:endParaRPr lang="en-US" altLang="zh-CN" sz="2800" dirty="0" smtClean="0">
              <a:solidFill>
                <a:schemeClr val="tx2"/>
              </a:solidFill>
            </a:endParaRPr>
          </a:p>
          <a:p>
            <a:pPr marL="0" indent="0">
              <a:buNone/>
            </a:pPr>
            <a:r>
              <a:rPr lang="en-US" altLang="zh-CN" sz="2800" dirty="0" smtClean="0">
                <a:solidFill>
                  <a:schemeClr val="tx2"/>
                </a:solidFill>
              </a:rPr>
              <a:t>2</a:t>
            </a:r>
            <a:r>
              <a:rPr lang="zh-CN" altLang="zh-CN" sz="2800" dirty="0">
                <a:solidFill>
                  <a:schemeClr val="tx2"/>
                </a:solidFill>
              </a:rPr>
              <a:t>．不计算实际利率，而是相应调整有关指标。</a:t>
            </a:r>
          </a:p>
          <a:p>
            <a:endParaRPr lang="zh-CN" altLang="en-US"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18</a:t>
            </a:fld>
            <a:endParaRPr lang="zh-CN" altLang="zh-CN"/>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a:stretch>
            <a:fillRect/>
          </a:stretch>
        </p:blipFill>
        <p:spPr>
          <a:xfrm>
            <a:off x="1979712" y="3501007"/>
            <a:ext cx="2088232" cy="843325"/>
          </a:xfrm>
          <a:prstGeom prst="rect">
            <a:avLst/>
          </a:prstGeom>
        </p:spPr>
      </p:pic>
    </p:spTree>
    <p:extLst>
      <p:ext uri="{BB962C8B-B14F-4D97-AF65-F5344CB8AC3E}">
        <p14:creationId xmlns:p14="http://schemas.microsoft.com/office/powerpoint/2010/main" val="421553510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116632"/>
            <a:ext cx="7772400" cy="1143000"/>
          </a:xfrm>
        </p:spPr>
        <p:txBody>
          <a:bodyPr/>
          <a:lstStyle/>
          <a:p>
            <a:r>
              <a:rPr lang="zh-CN" altLang="en-US" dirty="0">
                <a:solidFill>
                  <a:schemeClr val="accent5">
                    <a:lumMod val="50000"/>
                  </a:schemeClr>
                </a:solidFill>
              </a:rPr>
              <a:t>第二节  风险和收益</a:t>
            </a:r>
          </a:p>
        </p:txBody>
      </p:sp>
      <p:sp>
        <p:nvSpPr>
          <p:cNvPr id="3" name="内容占位符 2"/>
          <p:cNvSpPr>
            <a:spLocks noGrp="1"/>
          </p:cNvSpPr>
          <p:nvPr>
            <p:ph idx="1"/>
          </p:nvPr>
        </p:nvSpPr>
        <p:spPr>
          <a:xfrm>
            <a:off x="685800" y="1124744"/>
            <a:ext cx="7772400" cy="4114800"/>
          </a:xfrm>
        </p:spPr>
        <p:txBody>
          <a:bodyPr/>
          <a:lstStyle/>
          <a:p>
            <a:pPr marL="0" indent="0">
              <a:buNone/>
            </a:pPr>
            <a:r>
              <a:rPr lang="zh-CN" altLang="en-US" sz="2800" dirty="0">
                <a:solidFill>
                  <a:schemeClr val="tx2"/>
                </a:solidFill>
              </a:rPr>
              <a:t> 一、风险的含义及特征</a:t>
            </a:r>
          </a:p>
          <a:p>
            <a:pPr marL="0" indent="0">
              <a:buNone/>
            </a:pPr>
            <a:r>
              <a:rPr lang="zh-CN" altLang="en-US" sz="2800" dirty="0">
                <a:solidFill>
                  <a:schemeClr val="tx2"/>
                </a:solidFill>
              </a:rPr>
              <a:t>（一）风险的含义</a:t>
            </a:r>
          </a:p>
          <a:p>
            <a:pPr marL="0" indent="0">
              <a:buNone/>
            </a:pPr>
            <a:r>
              <a:rPr lang="zh-CN" altLang="en-US" sz="2800" dirty="0">
                <a:solidFill>
                  <a:schemeClr val="tx2"/>
                </a:solidFill>
              </a:rPr>
              <a:t>（二）风险的特征</a:t>
            </a:r>
          </a:p>
          <a:p>
            <a:pPr marL="0" indent="0">
              <a:buNone/>
            </a:pPr>
            <a:r>
              <a:rPr lang="zh-CN" altLang="en-US" sz="2800" dirty="0">
                <a:solidFill>
                  <a:schemeClr val="tx2"/>
                </a:solidFill>
              </a:rPr>
              <a:t> </a:t>
            </a:r>
            <a:r>
              <a:rPr lang="en-US" altLang="zh-CN" sz="2800" dirty="0">
                <a:solidFill>
                  <a:schemeClr val="tx2"/>
                </a:solidFill>
              </a:rPr>
              <a:t>1</a:t>
            </a:r>
            <a:r>
              <a:rPr lang="zh-CN" altLang="en-US" sz="2800" dirty="0">
                <a:solidFill>
                  <a:schemeClr val="tx2"/>
                </a:solidFill>
              </a:rPr>
              <a:t>．风险面对未来事项</a:t>
            </a:r>
          </a:p>
          <a:p>
            <a:pPr marL="0" indent="0">
              <a:buNone/>
            </a:pPr>
            <a:r>
              <a:rPr lang="en-US" altLang="zh-CN" sz="2800" dirty="0">
                <a:solidFill>
                  <a:schemeClr val="tx2"/>
                </a:solidFill>
              </a:rPr>
              <a:t>2</a:t>
            </a:r>
            <a:r>
              <a:rPr lang="zh-CN" altLang="en-US" sz="2800" dirty="0">
                <a:solidFill>
                  <a:schemeClr val="tx2"/>
                </a:solidFill>
              </a:rPr>
              <a:t>．风险具有客观性</a:t>
            </a:r>
          </a:p>
          <a:p>
            <a:pPr marL="0" indent="0">
              <a:buNone/>
            </a:pPr>
            <a:r>
              <a:rPr lang="en-US" altLang="zh-CN" sz="2800" dirty="0">
                <a:solidFill>
                  <a:schemeClr val="tx2"/>
                </a:solidFill>
              </a:rPr>
              <a:t>3</a:t>
            </a:r>
            <a:r>
              <a:rPr lang="zh-CN" altLang="en-US" sz="2800" dirty="0">
                <a:solidFill>
                  <a:schemeClr val="tx2"/>
                </a:solidFill>
              </a:rPr>
              <a:t>．风险可以计量</a:t>
            </a:r>
          </a:p>
          <a:p>
            <a:pPr marL="0" indent="0">
              <a:buNone/>
            </a:pPr>
            <a:r>
              <a:rPr lang="en-US" altLang="zh-CN" sz="2800" dirty="0">
                <a:solidFill>
                  <a:schemeClr val="tx2"/>
                </a:solidFill>
              </a:rPr>
              <a:t>4</a:t>
            </a:r>
            <a:r>
              <a:rPr lang="zh-CN" altLang="en-US" sz="2800" dirty="0">
                <a:solidFill>
                  <a:schemeClr val="tx2"/>
                </a:solidFill>
              </a:rPr>
              <a:t>．风险具有价值</a:t>
            </a:r>
          </a:p>
          <a:p>
            <a:pPr marL="0" indent="0">
              <a:buNone/>
            </a:pPr>
            <a:r>
              <a:rPr lang="zh-CN" altLang="en-US" sz="2800" dirty="0">
                <a:solidFill>
                  <a:schemeClr val="tx2"/>
                </a:solidFill>
              </a:rPr>
              <a:t>二、风险的类别</a:t>
            </a:r>
          </a:p>
          <a:p>
            <a:pPr marL="0" indent="0">
              <a:buNone/>
            </a:pPr>
            <a:r>
              <a:rPr lang="zh-CN" altLang="en-US" sz="2800" dirty="0">
                <a:solidFill>
                  <a:schemeClr val="tx2"/>
                </a:solidFill>
              </a:rPr>
              <a:t>（一）市场风险和企业特有风险</a:t>
            </a:r>
          </a:p>
          <a:p>
            <a:pPr marL="0" indent="0">
              <a:buNone/>
            </a:pPr>
            <a:r>
              <a:rPr lang="zh-CN" altLang="en-US" sz="2800" dirty="0">
                <a:solidFill>
                  <a:schemeClr val="tx2"/>
                </a:solidFill>
              </a:rPr>
              <a:t>（二）经营风险和财务风险</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19</a:t>
            </a:fld>
            <a:endParaRPr lang="zh-CN" altLang="zh-CN"/>
          </a:p>
        </p:txBody>
      </p:sp>
    </p:spTree>
    <p:extLst>
      <p:ext uri="{BB962C8B-B14F-4D97-AF65-F5344CB8AC3E}">
        <p14:creationId xmlns:p14="http://schemas.microsoft.com/office/powerpoint/2010/main" val="244181894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0"/>
            <a:ext cx="7772400" cy="1143000"/>
          </a:xfrm>
        </p:spPr>
        <p:txBody>
          <a:bodyPr/>
          <a:lstStyle/>
          <a:p>
            <a:r>
              <a:rPr lang="zh-CN" altLang="en-US" dirty="0" smtClean="0">
                <a:solidFill>
                  <a:schemeClr val="accent5">
                    <a:lumMod val="50000"/>
                  </a:schemeClr>
                </a:solidFill>
              </a:rPr>
              <a:t>学习目标</a:t>
            </a:r>
            <a:endParaRPr lang="zh-CN" altLang="en-US" dirty="0">
              <a:solidFill>
                <a:schemeClr val="accent5">
                  <a:lumMod val="50000"/>
                </a:schemeClr>
              </a:solidFill>
            </a:endParaRPr>
          </a:p>
        </p:txBody>
      </p:sp>
      <p:sp>
        <p:nvSpPr>
          <p:cNvPr id="3" name="内容占位符 2"/>
          <p:cNvSpPr>
            <a:spLocks noGrp="1"/>
          </p:cNvSpPr>
          <p:nvPr>
            <p:ph idx="1"/>
          </p:nvPr>
        </p:nvSpPr>
        <p:spPr>
          <a:xfrm>
            <a:off x="685800" y="1484784"/>
            <a:ext cx="7772400" cy="4114800"/>
          </a:xfrm>
        </p:spPr>
        <p:txBody>
          <a:bodyPr/>
          <a:lstStyle/>
          <a:p>
            <a:r>
              <a:rPr lang="zh-CN" altLang="zh-CN" dirty="0" smtClean="0">
                <a:solidFill>
                  <a:schemeClr val="tx2"/>
                </a:solidFill>
              </a:rPr>
              <a:t>掌握</a:t>
            </a:r>
            <a:r>
              <a:rPr lang="zh-CN" altLang="zh-CN" dirty="0">
                <a:solidFill>
                  <a:schemeClr val="tx2"/>
                </a:solidFill>
              </a:rPr>
              <a:t>货币时间价值的含义，能熟练进行单利、复利时间价值的计算</a:t>
            </a:r>
            <a:r>
              <a:rPr lang="zh-CN" altLang="zh-CN" dirty="0" smtClean="0">
                <a:solidFill>
                  <a:schemeClr val="tx2"/>
                </a:solidFill>
              </a:rPr>
              <a:t>。</a:t>
            </a:r>
            <a:endParaRPr lang="en-US" altLang="zh-CN" dirty="0" smtClean="0">
              <a:solidFill>
                <a:schemeClr val="tx2"/>
              </a:solidFill>
            </a:endParaRPr>
          </a:p>
          <a:p>
            <a:r>
              <a:rPr lang="zh-CN" altLang="zh-CN" dirty="0" smtClean="0">
                <a:solidFill>
                  <a:schemeClr val="tx2"/>
                </a:solidFill>
              </a:rPr>
              <a:t>了解</a:t>
            </a:r>
            <a:r>
              <a:rPr lang="zh-CN" altLang="zh-CN" dirty="0">
                <a:solidFill>
                  <a:schemeClr val="tx2"/>
                </a:solidFill>
              </a:rPr>
              <a:t>风险的概念，风险价值的衡量及风险与收益的关系，掌握单项资产的风险衡量</a:t>
            </a:r>
            <a:r>
              <a:rPr lang="zh-CN" altLang="zh-CN" dirty="0" smtClean="0">
                <a:solidFill>
                  <a:schemeClr val="tx2"/>
                </a:solidFill>
              </a:rPr>
              <a:t>。</a:t>
            </a:r>
            <a:endParaRPr lang="en-US" altLang="zh-CN" dirty="0" smtClean="0">
              <a:solidFill>
                <a:schemeClr val="tx2"/>
              </a:solidFill>
            </a:endParaRPr>
          </a:p>
          <a:p>
            <a:r>
              <a:rPr lang="zh-CN" altLang="zh-CN" dirty="0" smtClean="0">
                <a:solidFill>
                  <a:schemeClr val="tx2"/>
                </a:solidFill>
              </a:rPr>
              <a:t>熟悉</a:t>
            </a:r>
            <a:r>
              <a:rPr lang="zh-CN" altLang="zh-CN" dirty="0">
                <a:solidFill>
                  <a:schemeClr val="tx2"/>
                </a:solidFill>
              </a:rPr>
              <a:t>成本性态，掌握总成本模型。</a:t>
            </a: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a:t>
            </a:fld>
            <a:endParaRPr lang="zh-CN" altLang="zh-CN"/>
          </a:p>
        </p:txBody>
      </p:sp>
    </p:spTree>
    <p:extLst>
      <p:ext uri="{BB962C8B-B14F-4D97-AF65-F5344CB8AC3E}">
        <p14:creationId xmlns:p14="http://schemas.microsoft.com/office/powerpoint/2010/main" val="265879833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052736"/>
            <a:ext cx="7772400" cy="4114800"/>
          </a:xfrm>
        </p:spPr>
        <p:txBody>
          <a:bodyPr/>
          <a:lstStyle/>
          <a:p>
            <a:pPr marL="0" indent="0">
              <a:buNone/>
            </a:pPr>
            <a:r>
              <a:rPr lang="zh-CN" altLang="en-US" sz="2800" dirty="0">
                <a:solidFill>
                  <a:schemeClr val="tx2"/>
                </a:solidFill>
              </a:rPr>
              <a:t>三、风险的衡量</a:t>
            </a:r>
          </a:p>
          <a:p>
            <a:pPr marL="0" indent="0">
              <a:buNone/>
            </a:pPr>
            <a:r>
              <a:rPr lang="zh-CN" altLang="en-US" sz="2800" dirty="0">
                <a:solidFill>
                  <a:schemeClr val="tx2"/>
                </a:solidFill>
              </a:rPr>
              <a:t>（一）概率与概率分布</a:t>
            </a:r>
          </a:p>
          <a:p>
            <a:pPr marL="0" indent="0">
              <a:buNone/>
            </a:pPr>
            <a:r>
              <a:rPr lang="zh-CN" altLang="en-US" sz="2800" dirty="0">
                <a:solidFill>
                  <a:schemeClr val="tx2"/>
                </a:solidFill>
              </a:rPr>
              <a:t>（二）</a:t>
            </a:r>
            <a:r>
              <a:rPr lang="zh-CN" altLang="en-US" sz="2800" dirty="0" smtClean="0">
                <a:solidFill>
                  <a:schemeClr val="tx2"/>
                </a:solidFill>
              </a:rPr>
              <a:t>期望值</a:t>
            </a:r>
            <a:endParaRPr lang="en-US" altLang="zh-CN" sz="2800" dirty="0" smtClean="0">
              <a:solidFill>
                <a:schemeClr val="tx2"/>
              </a:solidFill>
            </a:endParaRPr>
          </a:p>
          <a:p>
            <a:pPr marL="0" indent="0">
              <a:buNone/>
            </a:pPr>
            <a:endParaRPr lang="zh-CN" altLang="en-US" sz="2800" dirty="0">
              <a:solidFill>
                <a:schemeClr val="tx2"/>
              </a:solidFill>
            </a:endParaRPr>
          </a:p>
          <a:p>
            <a:pPr marL="0" indent="0">
              <a:buNone/>
            </a:pPr>
            <a:r>
              <a:rPr lang="zh-CN" altLang="en-US" sz="2800" dirty="0">
                <a:solidFill>
                  <a:schemeClr val="tx2"/>
                </a:solidFill>
              </a:rPr>
              <a:t>（三）标准</a:t>
            </a:r>
            <a:r>
              <a:rPr lang="zh-CN" altLang="en-US" sz="2800" dirty="0" smtClean="0">
                <a:solidFill>
                  <a:schemeClr val="tx2"/>
                </a:solidFill>
              </a:rPr>
              <a:t>离差</a:t>
            </a:r>
            <a:endParaRPr lang="en-US" altLang="zh-CN" sz="2800" dirty="0" smtClean="0">
              <a:solidFill>
                <a:schemeClr val="tx2"/>
              </a:solidFill>
            </a:endParaRPr>
          </a:p>
          <a:p>
            <a:pPr marL="0" indent="0">
              <a:buNone/>
            </a:pPr>
            <a:endParaRPr lang="zh-CN" altLang="en-US" sz="2800" dirty="0">
              <a:solidFill>
                <a:schemeClr val="tx2"/>
              </a:solidFill>
            </a:endParaRPr>
          </a:p>
          <a:p>
            <a:pPr marL="0" indent="0">
              <a:buNone/>
            </a:pPr>
            <a:r>
              <a:rPr lang="zh-CN" altLang="en-US" sz="2800" dirty="0">
                <a:solidFill>
                  <a:schemeClr val="tx2"/>
                </a:solidFill>
              </a:rPr>
              <a:t>（四）计算标准离差</a:t>
            </a:r>
            <a:r>
              <a:rPr lang="zh-CN" altLang="en-US" sz="2800" dirty="0" smtClean="0">
                <a:solidFill>
                  <a:schemeClr val="tx2"/>
                </a:solidFill>
              </a:rPr>
              <a:t>率</a:t>
            </a:r>
            <a:endParaRPr lang="en-US" altLang="zh-CN" sz="2800" dirty="0" smtClean="0">
              <a:solidFill>
                <a:schemeClr val="tx2"/>
              </a:solidFill>
            </a:endParaRPr>
          </a:p>
          <a:p>
            <a:pPr marL="0" indent="0">
              <a:buNone/>
            </a:pPr>
            <a:endParaRPr lang="zh-CN" altLang="en-US" sz="2800" dirty="0">
              <a:solidFill>
                <a:schemeClr val="tx2"/>
              </a:solidFill>
            </a:endParaRPr>
          </a:p>
          <a:p>
            <a:endParaRPr lang="zh-CN" altLang="en-US"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20</a:t>
            </a:fld>
            <a:endParaRPr lang="zh-CN" altLang="zh-CN"/>
          </a:p>
        </p:txBody>
      </p:sp>
      <p:pic>
        <p:nvPicPr>
          <p:cNvPr id="5" name="图片 4"/>
          <p:cNvPicPr>
            <a:picLocks noChangeAspect="1"/>
          </p:cNvPicPr>
          <p:nvPr/>
        </p:nvPicPr>
        <p:blipFill>
          <a:blip r:embed="rId2"/>
          <a:stretch>
            <a:fillRect/>
          </a:stretch>
        </p:blipFill>
        <p:spPr>
          <a:xfrm>
            <a:off x="3635896" y="2119459"/>
            <a:ext cx="1368152" cy="747711"/>
          </a:xfrm>
          <a:prstGeom prst="rect">
            <a:avLst/>
          </a:prstGeom>
        </p:spPr>
      </p:pic>
      <p:pic>
        <p:nvPicPr>
          <p:cNvPr id="6" name="图片 5"/>
          <p:cNvPicPr>
            <a:picLocks noChangeAspect="1"/>
          </p:cNvPicPr>
          <p:nvPr/>
        </p:nvPicPr>
        <p:blipFill>
          <a:blip r:embed="rId3"/>
          <a:stretch>
            <a:fillRect/>
          </a:stretch>
        </p:blipFill>
        <p:spPr>
          <a:xfrm>
            <a:off x="3995936" y="3212976"/>
            <a:ext cx="2913201" cy="1038973"/>
          </a:xfrm>
          <a:prstGeom prst="rect">
            <a:avLst/>
          </a:prstGeom>
        </p:spPr>
      </p:pic>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9" name="图片 8"/>
          <p:cNvPicPr>
            <a:picLocks noChangeAspect="1"/>
          </p:cNvPicPr>
          <p:nvPr/>
        </p:nvPicPr>
        <p:blipFill>
          <a:blip r:embed="rId4"/>
          <a:stretch>
            <a:fillRect/>
          </a:stretch>
        </p:blipFill>
        <p:spPr>
          <a:xfrm>
            <a:off x="3779912" y="4726153"/>
            <a:ext cx="1872208" cy="821480"/>
          </a:xfrm>
          <a:prstGeom prst="rect">
            <a:avLst/>
          </a:prstGeom>
        </p:spPr>
      </p:pic>
    </p:spTree>
    <p:extLst>
      <p:ext uri="{BB962C8B-B14F-4D97-AF65-F5344CB8AC3E}">
        <p14:creationId xmlns:p14="http://schemas.microsoft.com/office/powerpoint/2010/main" val="412655019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80728"/>
            <a:ext cx="8496944" cy="4114800"/>
          </a:xfrm>
        </p:spPr>
        <p:txBody>
          <a:bodyPr/>
          <a:lstStyle/>
          <a:p>
            <a:pPr marL="0" indent="0">
              <a:buNone/>
            </a:pPr>
            <a:r>
              <a:rPr lang="zh-CN" altLang="en-US" sz="2800" dirty="0">
                <a:solidFill>
                  <a:schemeClr val="tx2"/>
                </a:solidFill>
              </a:rPr>
              <a:t>四、风险报酬分析</a:t>
            </a:r>
          </a:p>
          <a:p>
            <a:pPr marL="0" indent="0">
              <a:buNone/>
            </a:pPr>
            <a:r>
              <a:rPr lang="zh-CN" altLang="en-US" sz="2800" dirty="0">
                <a:solidFill>
                  <a:schemeClr val="tx2"/>
                </a:solidFill>
              </a:rPr>
              <a:t>（一）风险报酬</a:t>
            </a:r>
          </a:p>
          <a:p>
            <a:pPr marL="0" indent="0">
              <a:buNone/>
            </a:pPr>
            <a:r>
              <a:rPr lang="zh-CN" altLang="en-US" sz="2800" dirty="0">
                <a:solidFill>
                  <a:schemeClr val="tx2"/>
                </a:solidFill>
              </a:rPr>
              <a:t>（二）风险投资总</a:t>
            </a:r>
            <a:r>
              <a:rPr lang="zh-CN" altLang="en-US" sz="2800" dirty="0" smtClean="0">
                <a:solidFill>
                  <a:schemeClr val="tx2"/>
                </a:solidFill>
              </a:rPr>
              <a:t>收益率</a:t>
            </a:r>
            <a:endParaRPr lang="en-US" altLang="zh-CN" sz="2800" dirty="0" smtClean="0">
              <a:solidFill>
                <a:schemeClr val="tx2"/>
              </a:solidFill>
            </a:endParaRPr>
          </a:p>
          <a:p>
            <a:pPr marL="0" indent="0">
              <a:buNone/>
            </a:pPr>
            <a:endParaRPr lang="en-US" altLang="zh-CN" sz="2800" dirty="0">
              <a:solidFill>
                <a:schemeClr val="tx2"/>
              </a:solidFill>
            </a:endParaRPr>
          </a:p>
          <a:p>
            <a:pPr marL="0" indent="0">
              <a:buNone/>
            </a:pPr>
            <a:r>
              <a:rPr lang="zh-CN" altLang="zh-CN" sz="2800" dirty="0" smtClean="0">
                <a:solidFill>
                  <a:schemeClr val="tx2"/>
                </a:solidFill>
              </a:rPr>
              <a:t>（</a:t>
            </a:r>
            <a:r>
              <a:rPr lang="zh-CN" altLang="zh-CN" sz="2800" dirty="0">
                <a:solidFill>
                  <a:schemeClr val="tx2"/>
                </a:solidFill>
              </a:rPr>
              <a:t>三）投资方案决策原则</a:t>
            </a:r>
          </a:p>
          <a:p>
            <a:pPr marL="0" indent="0">
              <a:buNone/>
            </a:pPr>
            <a:r>
              <a:rPr lang="zh-CN" altLang="zh-CN" sz="2800" dirty="0" smtClean="0">
                <a:solidFill>
                  <a:schemeClr val="tx2"/>
                </a:solidFill>
              </a:rPr>
              <a:t>总</a:t>
            </a:r>
            <a:r>
              <a:rPr lang="zh-CN" altLang="zh-CN" sz="2800" dirty="0">
                <a:solidFill>
                  <a:schemeClr val="tx2"/>
                </a:solidFill>
              </a:rPr>
              <a:t>的</a:t>
            </a:r>
            <a:r>
              <a:rPr lang="zh-CN" altLang="zh-CN" sz="2800" dirty="0" smtClean="0">
                <a:solidFill>
                  <a:schemeClr val="tx2"/>
                </a:solidFill>
              </a:rPr>
              <a:t>原则：</a:t>
            </a:r>
            <a:r>
              <a:rPr lang="zh-CN" altLang="zh-CN" sz="2800" dirty="0">
                <a:solidFill>
                  <a:schemeClr val="tx2"/>
                </a:solidFill>
              </a:rPr>
              <a:t>投资收益越高越好，风险程度</a:t>
            </a:r>
            <a:r>
              <a:rPr lang="zh-CN" altLang="zh-CN" sz="2800" dirty="0" smtClean="0">
                <a:solidFill>
                  <a:schemeClr val="tx2"/>
                </a:solidFill>
              </a:rPr>
              <a:t>越低越好</a:t>
            </a:r>
            <a:r>
              <a:rPr lang="zh-CN" altLang="en-US" sz="2800" dirty="0" smtClean="0">
                <a:solidFill>
                  <a:schemeClr val="tx2"/>
                </a:solidFill>
              </a:rPr>
              <a:t>。</a:t>
            </a:r>
            <a:endParaRPr lang="en-US" altLang="zh-CN" sz="2800" dirty="0" smtClean="0">
              <a:solidFill>
                <a:schemeClr val="tx2"/>
              </a:solidFill>
            </a:endParaRPr>
          </a:p>
          <a:p>
            <a:pPr marL="0" indent="0">
              <a:buNone/>
            </a:pPr>
            <a:r>
              <a:rPr lang="zh-CN" altLang="en-US" sz="2800" dirty="0">
                <a:solidFill>
                  <a:schemeClr val="tx2"/>
                </a:solidFill>
              </a:rPr>
              <a:t>（四）风险管理的策略</a:t>
            </a:r>
          </a:p>
          <a:p>
            <a:pPr marL="0" indent="0">
              <a:buNone/>
            </a:pPr>
            <a:r>
              <a:rPr lang="en-US" altLang="zh-CN" sz="2800" dirty="0">
                <a:solidFill>
                  <a:schemeClr val="tx2"/>
                </a:solidFill>
              </a:rPr>
              <a:t>1</a:t>
            </a:r>
            <a:r>
              <a:rPr lang="zh-CN" altLang="en-US" sz="2800" dirty="0">
                <a:solidFill>
                  <a:schemeClr val="tx2"/>
                </a:solidFill>
              </a:rPr>
              <a:t>．回避风险</a:t>
            </a:r>
          </a:p>
          <a:p>
            <a:pPr marL="0" indent="0">
              <a:buNone/>
            </a:pPr>
            <a:r>
              <a:rPr lang="en-US" altLang="zh-CN" sz="2800" dirty="0">
                <a:solidFill>
                  <a:schemeClr val="tx2"/>
                </a:solidFill>
              </a:rPr>
              <a:t>2</a:t>
            </a:r>
            <a:r>
              <a:rPr lang="zh-CN" altLang="en-US" sz="2800" dirty="0">
                <a:solidFill>
                  <a:schemeClr val="tx2"/>
                </a:solidFill>
              </a:rPr>
              <a:t>．减少风险</a:t>
            </a:r>
          </a:p>
          <a:p>
            <a:pPr marL="0" indent="0">
              <a:buNone/>
            </a:pPr>
            <a:r>
              <a:rPr lang="en-US" altLang="zh-CN" sz="2800" dirty="0">
                <a:solidFill>
                  <a:schemeClr val="tx2"/>
                </a:solidFill>
              </a:rPr>
              <a:t>3</a:t>
            </a:r>
            <a:r>
              <a:rPr lang="zh-CN" altLang="en-US" sz="2800" dirty="0">
                <a:solidFill>
                  <a:schemeClr val="tx2"/>
                </a:solidFill>
              </a:rPr>
              <a:t>．转移风险</a:t>
            </a:r>
          </a:p>
          <a:p>
            <a:pPr marL="0" indent="0">
              <a:buNone/>
            </a:pPr>
            <a:r>
              <a:rPr lang="en-US" altLang="zh-CN" sz="2800" dirty="0">
                <a:solidFill>
                  <a:schemeClr val="tx2"/>
                </a:solidFill>
              </a:rPr>
              <a:t>4</a:t>
            </a:r>
            <a:r>
              <a:rPr lang="zh-CN" altLang="en-US" sz="2800" dirty="0">
                <a:solidFill>
                  <a:schemeClr val="tx2"/>
                </a:solidFill>
              </a:rPr>
              <a:t>．接受风险</a:t>
            </a:r>
          </a:p>
          <a:p>
            <a:pPr marL="0" indent="0">
              <a:buNone/>
            </a:pPr>
            <a:endParaRPr lang="en-US" altLang="zh-CN" sz="2800" dirty="0" smtClean="0">
              <a:solidFill>
                <a:schemeClr val="tx2"/>
              </a:solidFill>
            </a:endParaRPr>
          </a:p>
          <a:p>
            <a:pPr marL="0" indent="0">
              <a:buNone/>
            </a:pPr>
            <a:endParaRPr lang="zh-CN" altLang="en-US" sz="2800"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21</a:t>
            </a:fld>
            <a:endParaRPr lang="zh-CN" altLang="zh-CN"/>
          </a:p>
        </p:txBody>
      </p:sp>
      <p:pic>
        <p:nvPicPr>
          <p:cNvPr id="5" name="图片 4"/>
          <p:cNvPicPr>
            <a:picLocks noChangeAspect="1"/>
          </p:cNvPicPr>
          <p:nvPr/>
        </p:nvPicPr>
        <p:blipFill>
          <a:blip r:embed="rId2"/>
          <a:stretch>
            <a:fillRect/>
          </a:stretch>
        </p:blipFill>
        <p:spPr>
          <a:xfrm>
            <a:off x="1619672" y="2564904"/>
            <a:ext cx="3857118" cy="576064"/>
          </a:xfrm>
          <a:prstGeom prst="rect">
            <a:avLst/>
          </a:prstGeom>
        </p:spPr>
      </p:pic>
    </p:spTree>
    <p:extLst>
      <p:ext uri="{BB962C8B-B14F-4D97-AF65-F5344CB8AC3E}">
        <p14:creationId xmlns:p14="http://schemas.microsoft.com/office/powerpoint/2010/main" val="330613405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05078" y="980728"/>
            <a:ext cx="7772400" cy="4114800"/>
          </a:xfrm>
        </p:spPr>
        <p:txBody>
          <a:bodyPr/>
          <a:lstStyle/>
          <a:p>
            <a:pPr marL="0" indent="0">
              <a:buNone/>
            </a:pPr>
            <a:r>
              <a:rPr lang="zh-CN" altLang="zh-CN" sz="2800" b="1" dirty="0">
                <a:solidFill>
                  <a:schemeClr val="tx2"/>
                </a:solidFill>
              </a:rPr>
              <a:t>五、证券资产组合的风险与</a:t>
            </a:r>
            <a:r>
              <a:rPr lang="zh-CN" altLang="zh-CN" sz="2800" b="1" dirty="0" smtClean="0">
                <a:solidFill>
                  <a:schemeClr val="tx2"/>
                </a:solidFill>
              </a:rPr>
              <a:t>收益</a:t>
            </a:r>
            <a:endParaRPr lang="en-US" altLang="zh-CN" sz="2800" b="1" dirty="0" smtClean="0">
              <a:solidFill>
                <a:schemeClr val="tx2"/>
              </a:solidFill>
            </a:endParaRPr>
          </a:p>
          <a:p>
            <a:pPr marL="0" indent="0">
              <a:buNone/>
            </a:pPr>
            <a:r>
              <a:rPr lang="zh-CN" altLang="zh-CN" sz="2800" dirty="0">
                <a:solidFill>
                  <a:schemeClr val="tx2"/>
                </a:solidFill>
              </a:rPr>
              <a:t>（一）证券资产组合的预期收益率</a:t>
            </a:r>
          </a:p>
          <a:p>
            <a:pPr marL="0" indent="0">
              <a:buNone/>
            </a:pPr>
            <a:r>
              <a:rPr lang="en-US" altLang="zh-CN" sz="2800" dirty="0" smtClean="0">
                <a:solidFill>
                  <a:schemeClr val="tx2"/>
                </a:solidFill>
              </a:rPr>
              <a:t>       </a:t>
            </a:r>
            <a:r>
              <a:rPr lang="zh-CN" altLang="zh-CN" sz="2800" dirty="0" smtClean="0">
                <a:solidFill>
                  <a:schemeClr val="tx2"/>
                </a:solidFill>
              </a:rPr>
              <a:t>证券</a:t>
            </a:r>
            <a:r>
              <a:rPr lang="zh-CN" altLang="zh-CN" sz="2800" dirty="0">
                <a:solidFill>
                  <a:schemeClr val="tx2"/>
                </a:solidFill>
              </a:rPr>
              <a:t>资产组合的预期收益率是组成证券资产组合的各种资产收益率的加权平均数，其权数为各种资产在组合中的价值比例。 </a:t>
            </a:r>
            <a:endParaRPr lang="en-US" altLang="zh-CN" sz="2800" dirty="0" smtClean="0">
              <a:solidFill>
                <a:schemeClr val="tx2"/>
              </a:solidFill>
            </a:endParaRPr>
          </a:p>
          <a:p>
            <a:pPr marL="0" indent="0">
              <a:buNone/>
            </a:pPr>
            <a:r>
              <a:rPr lang="zh-CN" altLang="zh-CN" sz="2800" dirty="0">
                <a:solidFill>
                  <a:schemeClr val="tx2"/>
                </a:solidFill>
              </a:rPr>
              <a:t>（二）证券资产组合的风险及其</a:t>
            </a:r>
            <a:r>
              <a:rPr lang="zh-CN" altLang="zh-CN" sz="2800" dirty="0" smtClean="0">
                <a:solidFill>
                  <a:schemeClr val="tx2"/>
                </a:solidFill>
              </a:rPr>
              <a:t>衡量</a:t>
            </a:r>
            <a:endParaRPr lang="en-US" altLang="zh-CN" sz="2800" dirty="0" smtClean="0">
              <a:solidFill>
                <a:schemeClr val="tx2"/>
              </a:solidFill>
            </a:endParaRPr>
          </a:p>
          <a:p>
            <a:pPr marL="0" indent="0">
              <a:buNone/>
            </a:pPr>
            <a:r>
              <a:rPr lang="en-US" altLang="zh-CN" sz="2800" dirty="0">
                <a:solidFill>
                  <a:schemeClr val="tx2"/>
                </a:solidFill>
              </a:rPr>
              <a:t>1.</a:t>
            </a:r>
            <a:r>
              <a:rPr lang="zh-CN" altLang="zh-CN" sz="2800" dirty="0">
                <a:solidFill>
                  <a:schemeClr val="tx2"/>
                </a:solidFill>
              </a:rPr>
              <a:t>证券资产组合的风险分散</a:t>
            </a:r>
            <a:r>
              <a:rPr lang="zh-CN" altLang="zh-CN" sz="2800" dirty="0" smtClean="0">
                <a:solidFill>
                  <a:schemeClr val="tx2"/>
                </a:solidFill>
              </a:rPr>
              <a:t>功能</a:t>
            </a:r>
            <a:endParaRPr lang="en-US" altLang="zh-CN" sz="2800" dirty="0" smtClean="0">
              <a:solidFill>
                <a:schemeClr val="tx2"/>
              </a:solidFill>
            </a:endParaRPr>
          </a:p>
          <a:p>
            <a:pPr marL="0" indent="0">
              <a:buNone/>
            </a:pPr>
            <a:endParaRPr lang="en-US" altLang="zh-CN" sz="2800" dirty="0">
              <a:solidFill>
                <a:schemeClr val="tx2"/>
              </a:solidFill>
            </a:endParaRPr>
          </a:p>
          <a:p>
            <a:pPr marL="0" indent="0">
              <a:buNone/>
            </a:pPr>
            <a:r>
              <a:rPr lang="en-US" altLang="zh-CN" sz="2800" dirty="0" smtClean="0"/>
              <a:t>       </a:t>
            </a:r>
            <a:r>
              <a:rPr lang="zh-CN" altLang="zh-CN" sz="2800" dirty="0" smtClean="0">
                <a:solidFill>
                  <a:schemeClr val="tx2"/>
                </a:solidFill>
              </a:rPr>
              <a:t>大多数</a:t>
            </a:r>
            <a:r>
              <a:rPr lang="zh-CN" altLang="zh-CN" sz="2800" dirty="0">
                <a:solidFill>
                  <a:schemeClr val="tx2"/>
                </a:solidFill>
              </a:rPr>
              <a:t>情况下，证券资产组合能够分散风险，但不能完全消除风险。</a:t>
            </a:r>
            <a:r>
              <a:rPr lang="en-US" altLang="zh-CN" sz="2800" dirty="0">
                <a:solidFill>
                  <a:schemeClr val="tx2"/>
                </a:solidFill>
              </a:rPr>
              <a:t>       </a:t>
            </a:r>
            <a:endParaRPr lang="zh-CN" altLang="zh-CN" sz="2800" dirty="0">
              <a:solidFill>
                <a:schemeClr val="tx2"/>
              </a:solidFill>
            </a:endParaRPr>
          </a:p>
          <a:p>
            <a:pPr marL="0" indent="0">
              <a:buNone/>
            </a:pPr>
            <a:endParaRPr lang="en-US" altLang="zh-CN" dirty="0" smtClean="0"/>
          </a:p>
          <a:p>
            <a:endParaRPr lang="zh-CN" altLang="zh-CN"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22</a:t>
            </a:fld>
            <a:endParaRPr lang="zh-CN" altLang="zh-CN"/>
          </a:p>
        </p:txBody>
      </p:sp>
      <p:pic>
        <p:nvPicPr>
          <p:cNvPr id="5" name="图片 4"/>
          <p:cNvPicPr>
            <a:picLocks noChangeAspect="1"/>
          </p:cNvPicPr>
          <p:nvPr/>
        </p:nvPicPr>
        <p:blipFill>
          <a:blip r:embed="rId2"/>
          <a:stretch>
            <a:fillRect/>
          </a:stretch>
        </p:blipFill>
        <p:spPr>
          <a:xfrm>
            <a:off x="827584" y="4187073"/>
            <a:ext cx="4680520" cy="908455"/>
          </a:xfrm>
          <a:prstGeom prst="rect">
            <a:avLst/>
          </a:prstGeom>
        </p:spPr>
      </p:pic>
    </p:spTree>
    <p:extLst>
      <p:ext uri="{BB962C8B-B14F-4D97-AF65-F5344CB8AC3E}">
        <p14:creationId xmlns:p14="http://schemas.microsoft.com/office/powerpoint/2010/main" val="108918099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80728"/>
            <a:ext cx="7772400" cy="4114800"/>
          </a:xfrm>
        </p:spPr>
        <p:txBody>
          <a:bodyPr/>
          <a:lstStyle/>
          <a:p>
            <a:pPr marL="0" indent="0">
              <a:buNone/>
            </a:pPr>
            <a:r>
              <a:rPr lang="en-US" altLang="zh-CN" sz="2800" dirty="0">
                <a:solidFill>
                  <a:schemeClr val="tx2"/>
                </a:solidFill>
              </a:rPr>
              <a:t>2.</a:t>
            </a:r>
            <a:r>
              <a:rPr lang="zh-CN" altLang="zh-CN" sz="2800" dirty="0">
                <a:solidFill>
                  <a:schemeClr val="tx2"/>
                </a:solidFill>
              </a:rPr>
              <a:t>非系统性风险</a:t>
            </a:r>
          </a:p>
          <a:p>
            <a:pPr marL="0" indent="0">
              <a:buNone/>
            </a:pPr>
            <a:r>
              <a:rPr lang="en-US" altLang="zh-CN" sz="2800" dirty="0" smtClean="0">
                <a:solidFill>
                  <a:schemeClr val="tx2"/>
                </a:solidFill>
              </a:rPr>
              <a:t>       </a:t>
            </a:r>
            <a:r>
              <a:rPr lang="zh-CN" altLang="zh-CN" sz="2800" dirty="0" smtClean="0">
                <a:solidFill>
                  <a:schemeClr val="tx2"/>
                </a:solidFill>
              </a:rPr>
              <a:t>是</a:t>
            </a:r>
            <a:r>
              <a:rPr lang="zh-CN" altLang="zh-CN" sz="2800" dirty="0">
                <a:solidFill>
                  <a:schemeClr val="tx2"/>
                </a:solidFill>
              </a:rPr>
              <a:t>指发生于个别公司的特有事件造成的风险。</a:t>
            </a:r>
            <a:r>
              <a:rPr lang="zh-CN" altLang="zh-CN" sz="2800" dirty="0" smtClean="0">
                <a:solidFill>
                  <a:schemeClr val="tx2"/>
                </a:solidFill>
              </a:rPr>
              <a:t>非</a:t>
            </a:r>
            <a:r>
              <a:rPr lang="zh-CN" altLang="zh-CN" sz="2800" dirty="0">
                <a:solidFill>
                  <a:schemeClr val="tx2"/>
                </a:solidFill>
              </a:rPr>
              <a:t>系统风险可以通过资产组合分散掉，因此也称</a:t>
            </a:r>
            <a:r>
              <a:rPr lang="zh-CN" altLang="zh-CN" sz="2800" dirty="0" smtClean="0">
                <a:solidFill>
                  <a:schemeClr val="tx2"/>
                </a:solidFill>
              </a:rPr>
              <a:t>“可分散风险”</a:t>
            </a:r>
            <a:r>
              <a:rPr lang="zh-CN" altLang="en-US" sz="2800" dirty="0" smtClean="0">
                <a:solidFill>
                  <a:schemeClr val="tx2"/>
                </a:solidFill>
              </a:rPr>
              <a:t>。</a:t>
            </a:r>
            <a:endParaRPr lang="en-US" altLang="zh-CN" sz="2800" dirty="0" smtClean="0">
              <a:solidFill>
                <a:schemeClr val="tx2"/>
              </a:solidFill>
            </a:endParaRPr>
          </a:p>
          <a:p>
            <a:pPr marL="0" indent="0">
              <a:buNone/>
            </a:pPr>
            <a:r>
              <a:rPr lang="en-US" altLang="zh-CN" sz="2800" dirty="0">
                <a:solidFill>
                  <a:schemeClr val="tx2"/>
                </a:solidFill>
              </a:rPr>
              <a:t>3.</a:t>
            </a:r>
            <a:r>
              <a:rPr lang="zh-CN" altLang="zh-CN" sz="2800" dirty="0">
                <a:solidFill>
                  <a:schemeClr val="tx2"/>
                </a:solidFill>
              </a:rPr>
              <a:t>系统风险及其衡量</a:t>
            </a:r>
          </a:p>
          <a:p>
            <a:pPr marL="0" indent="0">
              <a:buNone/>
            </a:pPr>
            <a:r>
              <a:rPr lang="en-US" altLang="zh-CN" sz="2800" dirty="0" smtClean="0">
                <a:solidFill>
                  <a:schemeClr val="tx2"/>
                </a:solidFill>
              </a:rPr>
              <a:t>       </a:t>
            </a:r>
            <a:r>
              <a:rPr lang="zh-CN" altLang="zh-CN" sz="2800" dirty="0" smtClean="0">
                <a:solidFill>
                  <a:schemeClr val="tx2"/>
                </a:solidFill>
              </a:rPr>
              <a:t>系统</a:t>
            </a:r>
            <a:r>
              <a:rPr lang="zh-CN" altLang="zh-CN" sz="2800" dirty="0">
                <a:solidFill>
                  <a:schemeClr val="tx2"/>
                </a:solidFill>
              </a:rPr>
              <a:t>风险又被称为市场风险或不可分散风险，是影响所有资产的、不能通过资产组合而消除的风险</a:t>
            </a:r>
            <a:r>
              <a:rPr lang="zh-CN" altLang="zh-CN" sz="2800" dirty="0" smtClean="0">
                <a:solidFill>
                  <a:schemeClr val="tx2"/>
                </a:solidFill>
              </a:rPr>
              <a:t>。</a:t>
            </a:r>
            <a:r>
              <a:rPr lang="zh-CN" altLang="zh-CN" sz="2800" dirty="0">
                <a:solidFill>
                  <a:schemeClr val="tx2"/>
                </a:solidFill>
              </a:rPr>
              <a:t>用β系数衡量系统风险的</a:t>
            </a:r>
            <a:r>
              <a:rPr lang="zh-CN" altLang="zh-CN" sz="2800" dirty="0" smtClean="0">
                <a:solidFill>
                  <a:schemeClr val="tx2"/>
                </a:solidFill>
              </a:rPr>
              <a:t>大小</a:t>
            </a:r>
            <a:r>
              <a:rPr lang="zh-CN" altLang="en-US" sz="2800" dirty="0" smtClean="0">
                <a:solidFill>
                  <a:schemeClr val="tx2"/>
                </a:solidFill>
              </a:rPr>
              <a:t>。</a:t>
            </a:r>
            <a:endParaRPr lang="zh-CN" altLang="en-US"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23</a:t>
            </a:fld>
            <a:endParaRPr lang="zh-CN" altLang="zh-CN"/>
          </a:p>
        </p:txBody>
      </p:sp>
      <p:pic>
        <p:nvPicPr>
          <p:cNvPr id="5" name="图片 4"/>
          <p:cNvPicPr>
            <a:picLocks noChangeAspect="1"/>
          </p:cNvPicPr>
          <p:nvPr/>
        </p:nvPicPr>
        <p:blipFill>
          <a:blip r:embed="rId2"/>
          <a:stretch>
            <a:fillRect/>
          </a:stretch>
        </p:blipFill>
        <p:spPr>
          <a:xfrm>
            <a:off x="434527" y="4569085"/>
            <a:ext cx="3202438" cy="1699756"/>
          </a:xfrm>
          <a:prstGeom prst="rect">
            <a:avLst/>
          </a:prstGeom>
        </p:spPr>
      </p:pic>
    </p:spTree>
    <p:extLst>
      <p:ext uri="{BB962C8B-B14F-4D97-AF65-F5344CB8AC3E}">
        <p14:creationId xmlns:p14="http://schemas.microsoft.com/office/powerpoint/2010/main" val="339414550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r>
              <a:rPr lang="zh-CN" altLang="en-US" sz="2800" dirty="0">
                <a:solidFill>
                  <a:schemeClr val="tx2"/>
                </a:solidFill>
              </a:rPr>
              <a:t>六、资本资产定价</a:t>
            </a:r>
            <a:r>
              <a:rPr lang="zh-CN" altLang="en-US" sz="2800" dirty="0" smtClean="0">
                <a:solidFill>
                  <a:schemeClr val="tx2"/>
                </a:solidFill>
              </a:rPr>
              <a:t>模型</a:t>
            </a:r>
            <a:endParaRPr lang="en-US" altLang="zh-CN" sz="2800" dirty="0" smtClean="0">
              <a:solidFill>
                <a:schemeClr val="tx2"/>
              </a:solidFill>
            </a:endParaRPr>
          </a:p>
          <a:p>
            <a:pPr marL="0" indent="0">
              <a:buNone/>
            </a:pPr>
            <a:r>
              <a:rPr lang="en-US" altLang="zh-CN" sz="2800" dirty="0" smtClean="0">
                <a:solidFill>
                  <a:schemeClr val="tx2"/>
                </a:solidFill>
              </a:rPr>
              <a:t>        R</a:t>
            </a:r>
            <a:r>
              <a:rPr lang="en-US" altLang="zh-CN" sz="2800" dirty="0">
                <a:solidFill>
                  <a:schemeClr val="tx2"/>
                </a:solidFill>
              </a:rPr>
              <a:t>= </a:t>
            </a:r>
            <a:r>
              <a:rPr lang="en-US" altLang="zh-CN" sz="2800" dirty="0" err="1">
                <a:solidFill>
                  <a:schemeClr val="tx2"/>
                </a:solidFill>
              </a:rPr>
              <a:t>Rf</a:t>
            </a:r>
            <a:r>
              <a:rPr lang="en-US" altLang="zh-CN" sz="2800" dirty="0">
                <a:solidFill>
                  <a:schemeClr val="tx2"/>
                </a:solidFill>
              </a:rPr>
              <a:t> + </a:t>
            </a:r>
            <a:r>
              <a:rPr lang="el-GR" altLang="zh-CN" sz="2800" dirty="0" smtClean="0">
                <a:solidFill>
                  <a:schemeClr val="tx2"/>
                </a:solidFill>
              </a:rPr>
              <a:t>β×</a:t>
            </a:r>
            <a:r>
              <a:rPr lang="zh-CN" altLang="en-US" sz="2800" dirty="0" smtClean="0">
                <a:solidFill>
                  <a:schemeClr val="tx2"/>
                </a:solidFill>
              </a:rPr>
              <a:t>（</a:t>
            </a:r>
            <a:r>
              <a:rPr lang="en-US" altLang="zh-CN" sz="2800" dirty="0">
                <a:solidFill>
                  <a:schemeClr val="tx2"/>
                </a:solidFill>
              </a:rPr>
              <a:t>Rm—</a:t>
            </a:r>
            <a:r>
              <a:rPr lang="en-US" altLang="zh-CN" sz="2800" dirty="0" err="1">
                <a:solidFill>
                  <a:schemeClr val="tx2"/>
                </a:solidFill>
              </a:rPr>
              <a:t>Rf</a:t>
            </a:r>
            <a:r>
              <a:rPr lang="zh-CN" altLang="en-US" sz="2800" dirty="0">
                <a:solidFill>
                  <a:schemeClr val="tx2"/>
                </a:solidFill>
              </a:rPr>
              <a:t>） </a:t>
            </a:r>
            <a:endParaRPr lang="en-US" altLang="zh-CN" sz="2800" dirty="0" smtClean="0">
              <a:solidFill>
                <a:schemeClr val="tx2"/>
              </a:solidFill>
            </a:endParaRP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24</a:t>
            </a:fld>
            <a:endParaRPr lang="zh-CN" altLang="zh-CN"/>
          </a:p>
        </p:txBody>
      </p:sp>
    </p:spTree>
    <p:extLst>
      <p:ext uri="{BB962C8B-B14F-4D97-AF65-F5344CB8AC3E}">
        <p14:creationId xmlns:p14="http://schemas.microsoft.com/office/powerpoint/2010/main" val="282524710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5800" y="980728"/>
            <a:ext cx="7772400" cy="4114800"/>
          </a:xfrm>
        </p:spPr>
        <p:txBody>
          <a:bodyPr/>
          <a:lstStyle/>
          <a:p>
            <a:pPr marL="0" indent="0">
              <a:buNone/>
            </a:pPr>
            <a:r>
              <a:rPr lang="zh-CN" altLang="zh-CN" sz="2800" b="1" dirty="0">
                <a:solidFill>
                  <a:schemeClr val="tx2"/>
                </a:solidFill>
              </a:rPr>
              <a:t>第三节 成本性态</a:t>
            </a:r>
            <a:endParaRPr lang="zh-CN" altLang="zh-CN" sz="2800" dirty="0">
              <a:solidFill>
                <a:schemeClr val="tx2"/>
              </a:solidFill>
            </a:endParaRPr>
          </a:p>
          <a:p>
            <a:pPr marL="0" indent="0">
              <a:buNone/>
            </a:pPr>
            <a:r>
              <a:rPr lang="zh-CN" altLang="zh-CN" sz="2800" b="1" dirty="0">
                <a:solidFill>
                  <a:schemeClr val="tx2"/>
                </a:solidFill>
              </a:rPr>
              <a:t>一、固定成本</a:t>
            </a:r>
            <a:endParaRPr lang="zh-CN" altLang="zh-CN" sz="2800" dirty="0">
              <a:solidFill>
                <a:schemeClr val="tx2"/>
              </a:solidFill>
            </a:endParaRPr>
          </a:p>
          <a:p>
            <a:pPr marL="0" indent="0">
              <a:buNone/>
            </a:pPr>
            <a:r>
              <a:rPr lang="zh-CN" altLang="en-US" sz="2800" dirty="0" smtClean="0">
                <a:solidFill>
                  <a:schemeClr val="tx2"/>
                </a:solidFill>
              </a:rPr>
              <a:t>        在</a:t>
            </a:r>
            <a:r>
              <a:rPr lang="zh-CN" altLang="en-US" sz="2800" dirty="0">
                <a:solidFill>
                  <a:schemeClr val="tx2"/>
                </a:solidFill>
              </a:rPr>
              <a:t>一定的业务量范围内，成本总额不随业务量变动而变动，保持固定不变的</a:t>
            </a:r>
            <a:r>
              <a:rPr lang="zh-CN" altLang="en-US" sz="2800" dirty="0" smtClean="0">
                <a:solidFill>
                  <a:schemeClr val="tx2"/>
                </a:solidFill>
              </a:rPr>
              <a:t>成本。</a:t>
            </a:r>
            <a:r>
              <a:rPr lang="zh-CN" altLang="en-US" sz="2800" dirty="0">
                <a:solidFill>
                  <a:schemeClr val="tx2"/>
                </a:solidFill>
              </a:rPr>
              <a:t>固定成本有两</a:t>
            </a:r>
            <a:r>
              <a:rPr lang="zh-CN" altLang="en-US" sz="2800" dirty="0" smtClean="0">
                <a:solidFill>
                  <a:schemeClr val="tx2"/>
                </a:solidFill>
              </a:rPr>
              <a:t>类</a:t>
            </a:r>
            <a:r>
              <a:rPr lang="zh-CN" altLang="en-US" sz="2800" dirty="0">
                <a:solidFill>
                  <a:schemeClr val="tx2"/>
                </a:solidFill>
              </a:rPr>
              <a:t>：</a:t>
            </a:r>
            <a:r>
              <a:rPr lang="zh-CN" altLang="en-US" sz="2800" dirty="0" smtClean="0">
                <a:solidFill>
                  <a:schemeClr val="tx2"/>
                </a:solidFill>
              </a:rPr>
              <a:t>约束性</a:t>
            </a:r>
            <a:r>
              <a:rPr lang="zh-CN" altLang="en-US" sz="2800" dirty="0">
                <a:solidFill>
                  <a:schemeClr val="tx2"/>
                </a:solidFill>
              </a:rPr>
              <a:t>固定</a:t>
            </a:r>
            <a:r>
              <a:rPr lang="zh-CN" altLang="en-US" sz="2800" dirty="0" smtClean="0">
                <a:solidFill>
                  <a:schemeClr val="tx2"/>
                </a:solidFill>
              </a:rPr>
              <a:t>成本</a:t>
            </a:r>
            <a:r>
              <a:rPr lang="zh-CN" altLang="en-US" sz="2800" dirty="0">
                <a:solidFill>
                  <a:schemeClr val="tx2"/>
                </a:solidFill>
              </a:rPr>
              <a:t>、</a:t>
            </a:r>
            <a:r>
              <a:rPr lang="zh-CN" altLang="en-US" sz="2800" dirty="0" smtClean="0">
                <a:solidFill>
                  <a:schemeClr val="tx2"/>
                </a:solidFill>
              </a:rPr>
              <a:t>酌量</a:t>
            </a:r>
            <a:r>
              <a:rPr lang="zh-CN" altLang="en-US" sz="2800" dirty="0">
                <a:solidFill>
                  <a:schemeClr val="tx2"/>
                </a:solidFill>
              </a:rPr>
              <a:t>性固定成本</a:t>
            </a:r>
            <a:r>
              <a:rPr lang="zh-CN" altLang="en-US" sz="2800" dirty="0" smtClean="0">
                <a:solidFill>
                  <a:schemeClr val="tx2"/>
                </a:solidFill>
              </a:rPr>
              <a:t>。</a:t>
            </a:r>
            <a:endParaRPr lang="en-US" altLang="zh-CN" sz="2800" dirty="0" smtClean="0">
              <a:solidFill>
                <a:schemeClr val="tx2"/>
              </a:solidFill>
            </a:endParaRPr>
          </a:p>
          <a:p>
            <a:pPr marL="0" indent="0">
              <a:buNone/>
            </a:pPr>
            <a:r>
              <a:rPr lang="zh-CN" altLang="zh-CN" sz="2800" b="1" dirty="0">
                <a:solidFill>
                  <a:schemeClr val="tx2"/>
                </a:solidFill>
              </a:rPr>
              <a:t>二、变动成本</a:t>
            </a:r>
            <a:endParaRPr lang="zh-CN" altLang="zh-CN" sz="2800" dirty="0">
              <a:solidFill>
                <a:schemeClr val="tx2"/>
              </a:solidFill>
            </a:endParaRPr>
          </a:p>
          <a:p>
            <a:pPr marL="0" indent="0">
              <a:buNone/>
            </a:pPr>
            <a:r>
              <a:rPr lang="en-US" altLang="zh-CN" sz="2800" dirty="0" smtClean="0">
                <a:solidFill>
                  <a:schemeClr val="tx2"/>
                </a:solidFill>
              </a:rPr>
              <a:t>       </a:t>
            </a:r>
            <a:r>
              <a:rPr lang="zh-CN" altLang="zh-CN" sz="2800" dirty="0" smtClean="0">
                <a:solidFill>
                  <a:schemeClr val="tx2"/>
                </a:solidFill>
              </a:rPr>
              <a:t>在</a:t>
            </a:r>
            <a:r>
              <a:rPr lang="zh-CN" altLang="zh-CN" sz="2800" dirty="0">
                <a:solidFill>
                  <a:schemeClr val="tx2"/>
                </a:solidFill>
              </a:rPr>
              <a:t>一定时期、一定业务量范围内，随着业务量的变动，其成本总额成正比例变动的</a:t>
            </a:r>
            <a:r>
              <a:rPr lang="zh-CN" altLang="zh-CN" sz="2800" dirty="0" smtClean="0">
                <a:solidFill>
                  <a:schemeClr val="tx2"/>
                </a:solidFill>
              </a:rPr>
              <a:t>成本</a:t>
            </a:r>
            <a:r>
              <a:rPr lang="zh-CN" altLang="en-US" sz="2800" dirty="0" smtClean="0">
                <a:solidFill>
                  <a:schemeClr val="tx2"/>
                </a:solidFill>
              </a:rPr>
              <a:t>。</a:t>
            </a:r>
            <a:r>
              <a:rPr lang="zh-CN" altLang="zh-CN" sz="2800" dirty="0">
                <a:solidFill>
                  <a:schemeClr val="tx2"/>
                </a:solidFill>
              </a:rPr>
              <a:t>变动成本有两</a:t>
            </a:r>
            <a:r>
              <a:rPr lang="zh-CN" altLang="zh-CN" sz="2800" dirty="0" smtClean="0">
                <a:solidFill>
                  <a:schemeClr val="tx2"/>
                </a:solidFill>
              </a:rPr>
              <a:t>类</a:t>
            </a:r>
            <a:r>
              <a:rPr lang="zh-CN" altLang="en-US" sz="2800" dirty="0" smtClean="0">
                <a:solidFill>
                  <a:schemeClr val="tx2"/>
                </a:solidFill>
              </a:rPr>
              <a:t>：</a:t>
            </a:r>
            <a:r>
              <a:rPr lang="zh-CN" altLang="zh-CN" sz="2800" dirty="0" smtClean="0">
                <a:solidFill>
                  <a:schemeClr val="tx2"/>
                </a:solidFill>
              </a:rPr>
              <a:t>技术性</a:t>
            </a:r>
            <a:r>
              <a:rPr lang="zh-CN" altLang="zh-CN" sz="2800" dirty="0">
                <a:solidFill>
                  <a:schemeClr val="tx2"/>
                </a:solidFill>
              </a:rPr>
              <a:t>变动</a:t>
            </a:r>
            <a:r>
              <a:rPr lang="zh-CN" altLang="zh-CN" sz="2800" dirty="0" smtClean="0">
                <a:solidFill>
                  <a:schemeClr val="tx2"/>
                </a:solidFill>
              </a:rPr>
              <a:t>成本</a:t>
            </a:r>
            <a:r>
              <a:rPr lang="zh-CN" altLang="en-US" sz="2800" dirty="0" smtClean="0">
                <a:solidFill>
                  <a:schemeClr val="tx2"/>
                </a:solidFill>
              </a:rPr>
              <a:t>、</a:t>
            </a:r>
            <a:r>
              <a:rPr lang="zh-CN" altLang="zh-CN" sz="2800" dirty="0" smtClean="0">
                <a:solidFill>
                  <a:schemeClr val="tx2"/>
                </a:solidFill>
              </a:rPr>
              <a:t>酌量</a:t>
            </a:r>
            <a:r>
              <a:rPr lang="zh-CN" altLang="zh-CN" sz="2800" dirty="0">
                <a:solidFill>
                  <a:schemeClr val="tx2"/>
                </a:solidFill>
              </a:rPr>
              <a:t>性变动</a:t>
            </a:r>
            <a:r>
              <a:rPr lang="zh-CN" altLang="zh-CN" sz="2800" dirty="0" smtClean="0">
                <a:solidFill>
                  <a:schemeClr val="tx2"/>
                </a:solidFill>
              </a:rPr>
              <a:t>成本</a:t>
            </a:r>
            <a:r>
              <a:rPr lang="zh-CN" altLang="en-US" sz="2800" dirty="0" smtClean="0">
                <a:solidFill>
                  <a:schemeClr val="tx2"/>
                </a:solidFill>
              </a:rPr>
              <a:t>。</a:t>
            </a:r>
            <a:endParaRPr lang="en-US" altLang="zh-CN" sz="2800" dirty="0" smtClean="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25</a:t>
            </a:fld>
            <a:endParaRPr lang="zh-CN" altLang="zh-CN"/>
          </a:p>
        </p:txBody>
      </p:sp>
    </p:spTree>
    <p:extLst>
      <p:ext uri="{BB962C8B-B14F-4D97-AF65-F5344CB8AC3E}">
        <p14:creationId xmlns:p14="http://schemas.microsoft.com/office/powerpoint/2010/main" val="293130029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395536" y="980728"/>
            <a:ext cx="7772400" cy="4114800"/>
          </a:xfrm>
        </p:spPr>
        <p:txBody>
          <a:bodyPr/>
          <a:lstStyle/>
          <a:p>
            <a:pPr marL="0" indent="0">
              <a:buNone/>
            </a:pPr>
            <a:r>
              <a:rPr lang="zh-CN" altLang="en-US" sz="2800" dirty="0">
                <a:solidFill>
                  <a:schemeClr val="tx2"/>
                </a:solidFill>
              </a:rPr>
              <a:t>三、混合成本</a:t>
            </a:r>
          </a:p>
          <a:p>
            <a:pPr marL="0" indent="0">
              <a:buNone/>
            </a:pPr>
            <a:r>
              <a:rPr lang="zh-CN" altLang="en-US" sz="2800" dirty="0" smtClean="0">
                <a:solidFill>
                  <a:schemeClr val="tx2"/>
                </a:solidFill>
              </a:rPr>
              <a:t>   按</a:t>
            </a:r>
            <a:r>
              <a:rPr lang="zh-CN" altLang="en-US" sz="2800" dirty="0">
                <a:solidFill>
                  <a:schemeClr val="tx2"/>
                </a:solidFill>
              </a:rPr>
              <a:t>其性态不同，分为半变动成本、半固定成本、延期变动成本和曲线变动</a:t>
            </a:r>
            <a:r>
              <a:rPr lang="zh-CN" altLang="en-US" sz="2800" dirty="0" smtClean="0">
                <a:solidFill>
                  <a:schemeClr val="tx2"/>
                </a:solidFill>
              </a:rPr>
              <a:t>成本。</a:t>
            </a:r>
            <a:endParaRPr lang="zh-CN" altLang="en-US" sz="2800" dirty="0">
              <a:solidFill>
                <a:schemeClr val="tx2"/>
              </a:solidFill>
            </a:endParaRPr>
          </a:p>
          <a:p>
            <a:pPr marL="0" indent="0">
              <a:buNone/>
            </a:pPr>
            <a:r>
              <a:rPr lang="zh-CN" altLang="en-US" sz="2800" dirty="0">
                <a:solidFill>
                  <a:schemeClr val="tx2"/>
                </a:solidFill>
              </a:rPr>
              <a:t>四、总成本模型</a:t>
            </a:r>
          </a:p>
          <a:p>
            <a:pPr marL="0" indent="0">
              <a:buNone/>
            </a:pPr>
            <a:r>
              <a:rPr lang="zh-CN" altLang="en-US" sz="2800" dirty="0">
                <a:solidFill>
                  <a:schemeClr val="tx2"/>
                </a:solidFill>
              </a:rPr>
              <a:t>总成本 </a:t>
            </a:r>
            <a:r>
              <a:rPr lang="en-US" altLang="zh-CN" sz="2800" dirty="0">
                <a:solidFill>
                  <a:schemeClr val="tx2"/>
                </a:solidFill>
              </a:rPr>
              <a:t>= </a:t>
            </a:r>
            <a:r>
              <a:rPr lang="zh-CN" altLang="en-US" sz="2800" dirty="0">
                <a:solidFill>
                  <a:schemeClr val="tx2"/>
                </a:solidFill>
              </a:rPr>
              <a:t>固定成本总额 </a:t>
            </a:r>
            <a:r>
              <a:rPr lang="en-US" altLang="zh-CN" sz="2800" dirty="0">
                <a:solidFill>
                  <a:schemeClr val="tx2"/>
                </a:solidFill>
              </a:rPr>
              <a:t>+ </a:t>
            </a:r>
            <a:r>
              <a:rPr lang="zh-CN" altLang="en-US" sz="2800" dirty="0">
                <a:solidFill>
                  <a:schemeClr val="tx2"/>
                </a:solidFill>
              </a:rPr>
              <a:t>变动成本总额</a:t>
            </a:r>
          </a:p>
          <a:p>
            <a:pPr marL="0" indent="0">
              <a:buNone/>
            </a:pPr>
            <a:r>
              <a:rPr lang="zh-CN" altLang="en-US" sz="2800" dirty="0">
                <a:solidFill>
                  <a:schemeClr val="tx2"/>
                </a:solidFill>
              </a:rPr>
              <a:t>　　</a:t>
            </a:r>
            <a:r>
              <a:rPr lang="zh-CN" altLang="en-US" sz="2800" dirty="0" smtClean="0">
                <a:solidFill>
                  <a:schemeClr val="tx2"/>
                </a:solidFill>
              </a:rPr>
              <a:t> </a:t>
            </a:r>
            <a:r>
              <a:rPr lang="en-US" altLang="zh-CN" sz="2800" dirty="0">
                <a:solidFill>
                  <a:schemeClr val="tx2"/>
                </a:solidFill>
              </a:rPr>
              <a:t>= </a:t>
            </a:r>
            <a:r>
              <a:rPr lang="zh-CN" altLang="en-US" sz="2800" dirty="0">
                <a:solidFill>
                  <a:schemeClr val="tx2"/>
                </a:solidFill>
              </a:rPr>
              <a:t>固定成本总额 </a:t>
            </a:r>
            <a:r>
              <a:rPr lang="en-US" altLang="zh-CN" sz="2800" dirty="0">
                <a:solidFill>
                  <a:schemeClr val="tx2"/>
                </a:solidFill>
              </a:rPr>
              <a:t>+ </a:t>
            </a:r>
            <a:r>
              <a:rPr lang="zh-CN" altLang="en-US" sz="2800" dirty="0">
                <a:solidFill>
                  <a:schemeClr val="tx2"/>
                </a:solidFill>
              </a:rPr>
              <a:t>单位变动成本 </a:t>
            </a:r>
            <a:r>
              <a:rPr lang="en-US" altLang="zh-CN" sz="2800" dirty="0">
                <a:solidFill>
                  <a:schemeClr val="tx2"/>
                </a:solidFill>
              </a:rPr>
              <a:t>× </a:t>
            </a:r>
            <a:r>
              <a:rPr lang="zh-CN" altLang="en-US" sz="2800" dirty="0">
                <a:solidFill>
                  <a:schemeClr val="tx2"/>
                </a:solidFill>
              </a:rPr>
              <a:t>业务量</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26</a:t>
            </a:fld>
            <a:endParaRPr lang="zh-CN" altLang="zh-CN"/>
          </a:p>
        </p:txBody>
      </p:sp>
    </p:spTree>
    <p:extLst>
      <p:ext uri="{BB962C8B-B14F-4D97-AF65-F5344CB8AC3E}">
        <p14:creationId xmlns:p14="http://schemas.microsoft.com/office/powerpoint/2010/main" val="2390734181"/>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116632"/>
            <a:ext cx="7772400" cy="1143000"/>
          </a:xfrm>
        </p:spPr>
        <p:txBody>
          <a:bodyPr/>
          <a:lstStyle/>
          <a:p>
            <a:r>
              <a:rPr lang="zh-CN" altLang="en-US" dirty="0" smtClean="0">
                <a:solidFill>
                  <a:schemeClr val="accent5">
                    <a:lumMod val="50000"/>
                  </a:schemeClr>
                </a:solidFill>
              </a:rPr>
              <a:t>案例导入</a:t>
            </a:r>
            <a:endParaRPr lang="zh-CN" altLang="en-US" dirty="0">
              <a:solidFill>
                <a:schemeClr val="accent5">
                  <a:lumMod val="50000"/>
                </a:schemeClr>
              </a:solidFill>
            </a:endParaRPr>
          </a:p>
        </p:txBody>
      </p:sp>
      <p:sp>
        <p:nvSpPr>
          <p:cNvPr id="3" name="内容占位符 2"/>
          <p:cNvSpPr>
            <a:spLocks noGrp="1"/>
          </p:cNvSpPr>
          <p:nvPr>
            <p:ph idx="1"/>
          </p:nvPr>
        </p:nvSpPr>
        <p:spPr>
          <a:xfrm>
            <a:off x="467544" y="1124744"/>
            <a:ext cx="7772400" cy="4114800"/>
          </a:xfrm>
        </p:spPr>
        <p:txBody>
          <a:bodyPr/>
          <a:lstStyle/>
          <a:p>
            <a:pPr marL="0" indent="0">
              <a:buNone/>
            </a:pPr>
            <a:r>
              <a:rPr lang="en-US" altLang="zh-CN" sz="2800" dirty="0"/>
              <a:t> </a:t>
            </a:r>
            <a:r>
              <a:rPr lang="en-US" altLang="zh-CN" sz="2800" dirty="0" smtClean="0"/>
              <a:t>       </a:t>
            </a:r>
            <a:r>
              <a:rPr lang="zh-CN" altLang="zh-CN" sz="2800" dirty="0" smtClean="0">
                <a:solidFill>
                  <a:schemeClr val="tx2"/>
                </a:solidFill>
              </a:rPr>
              <a:t>田纳西</a:t>
            </a:r>
            <a:r>
              <a:rPr lang="zh-CN" altLang="zh-CN" sz="2800" dirty="0">
                <a:solidFill>
                  <a:schemeClr val="tx2"/>
                </a:solidFill>
              </a:rPr>
              <a:t>镇的问题源于</a:t>
            </a:r>
            <a:r>
              <a:rPr lang="en-US" altLang="zh-CN" sz="2800" dirty="0">
                <a:solidFill>
                  <a:schemeClr val="tx2"/>
                </a:solidFill>
              </a:rPr>
              <a:t>1966</a:t>
            </a:r>
            <a:r>
              <a:rPr lang="zh-CN" altLang="zh-CN" sz="2800" dirty="0">
                <a:solidFill>
                  <a:schemeClr val="tx2"/>
                </a:solidFill>
              </a:rPr>
              <a:t>年的一笔存款。斯兰黑不动产公司在内部交换银行（田纳西镇的一个银行）存入一笔</a:t>
            </a:r>
            <a:r>
              <a:rPr lang="en-US" altLang="zh-CN" sz="2800" dirty="0">
                <a:solidFill>
                  <a:schemeClr val="tx2"/>
                </a:solidFill>
              </a:rPr>
              <a:t>6</a:t>
            </a:r>
            <a:r>
              <a:rPr lang="zh-CN" altLang="zh-CN" sz="2800" dirty="0">
                <a:solidFill>
                  <a:schemeClr val="tx2"/>
                </a:solidFill>
              </a:rPr>
              <a:t>亿美元的存款。存款协议要求银行按每周</a:t>
            </a:r>
            <a:r>
              <a:rPr lang="en-US" altLang="zh-CN" sz="2800" dirty="0">
                <a:solidFill>
                  <a:schemeClr val="tx2"/>
                </a:solidFill>
              </a:rPr>
              <a:t>1%</a:t>
            </a:r>
            <a:r>
              <a:rPr lang="zh-CN" altLang="zh-CN" sz="2800" dirty="0">
                <a:solidFill>
                  <a:schemeClr val="tx2"/>
                </a:solidFill>
              </a:rPr>
              <a:t>的利率（复利）付息。</a:t>
            </a:r>
            <a:r>
              <a:rPr lang="en-US" altLang="zh-CN" sz="2800" dirty="0">
                <a:solidFill>
                  <a:schemeClr val="tx2"/>
                </a:solidFill>
              </a:rPr>
              <a:t>1994</a:t>
            </a:r>
            <a:r>
              <a:rPr lang="zh-CN" altLang="zh-CN" sz="2800" dirty="0">
                <a:solidFill>
                  <a:schemeClr val="tx2"/>
                </a:solidFill>
              </a:rPr>
              <a:t>年，纽约布鲁克林法院做出判决：从存款日到田纳西镇对该银行进行清算的</a:t>
            </a:r>
            <a:r>
              <a:rPr lang="en-US" altLang="zh-CN" sz="2800" dirty="0">
                <a:solidFill>
                  <a:schemeClr val="tx2"/>
                </a:solidFill>
              </a:rPr>
              <a:t>7</a:t>
            </a:r>
            <a:r>
              <a:rPr lang="zh-CN" altLang="zh-CN" sz="2800" dirty="0">
                <a:solidFill>
                  <a:schemeClr val="tx2"/>
                </a:solidFill>
              </a:rPr>
              <a:t>年中，这笔存款应按每周</a:t>
            </a:r>
            <a:r>
              <a:rPr lang="en-US" altLang="zh-CN" sz="2800" dirty="0">
                <a:solidFill>
                  <a:schemeClr val="tx2"/>
                </a:solidFill>
              </a:rPr>
              <a:t>1%</a:t>
            </a:r>
            <a:r>
              <a:rPr lang="zh-CN" altLang="zh-CN" sz="2800" dirty="0">
                <a:solidFill>
                  <a:schemeClr val="tx2"/>
                </a:solidFill>
              </a:rPr>
              <a:t>的复利计息，而在银行清算后的</a:t>
            </a:r>
            <a:r>
              <a:rPr lang="en-US" altLang="zh-CN" sz="2800" dirty="0">
                <a:solidFill>
                  <a:schemeClr val="tx2"/>
                </a:solidFill>
              </a:rPr>
              <a:t>21</a:t>
            </a:r>
            <a:r>
              <a:rPr lang="zh-CN" altLang="zh-CN" sz="2800" dirty="0">
                <a:solidFill>
                  <a:schemeClr val="tx2"/>
                </a:solidFill>
              </a:rPr>
              <a:t>年中，每年按</a:t>
            </a:r>
            <a:r>
              <a:rPr lang="en-US" altLang="zh-CN" sz="2800" dirty="0">
                <a:solidFill>
                  <a:schemeClr val="tx2"/>
                </a:solidFill>
              </a:rPr>
              <a:t>8.54%</a:t>
            </a:r>
            <a:r>
              <a:rPr lang="zh-CN" altLang="zh-CN" sz="2800" dirty="0">
                <a:solidFill>
                  <a:schemeClr val="tx2"/>
                </a:solidFill>
              </a:rPr>
              <a:t>的复利计息。</a:t>
            </a:r>
            <a:r>
              <a:rPr lang="en-US" altLang="zh-CN" sz="2800" dirty="0">
                <a:solidFill>
                  <a:schemeClr val="tx2"/>
                </a:solidFill>
              </a:rPr>
              <a:t> </a:t>
            </a:r>
            <a:r>
              <a:rPr lang="zh-CN" altLang="zh-CN" sz="2800" dirty="0">
                <a:solidFill>
                  <a:schemeClr val="tx2"/>
                </a:solidFill>
              </a:rPr>
              <a:t>你知道</a:t>
            </a:r>
            <a:r>
              <a:rPr lang="en-US" altLang="zh-CN" sz="2800" dirty="0">
                <a:solidFill>
                  <a:schemeClr val="tx2"/>
                </a:solidFill>
              </a:rPr>
              <a:t>1260</a:t>
            </a:r>
            <a:r>
              <a:rPr lang="zh-CN" altLang="zh-CN" sz="2800" dirty="0">
                <a:solidFill>
                  <a:schemeClr val="tx2"/>
                </a:solidFill>
              </a:rPr>
              <a:t>亿美元是如何计算出来的？</a:t>
            </a:r>
            <a:r>
              <a:rPr lang="en-US" altLang="zh-CN" sz="2800" dirty="0">
                <a:solidFill>
                  <a:schemeClr val="tx2"/>
                </a:solidFill>
              </a:rPr>
              <a:t>  </a:t>
            </a:r>
            <a:r>
              <a:rPr lang="zh-CN" altLang="zh-CN" sz="2800" dirty="0">
                <a:solidFill>
                  <a:schemeClr val="tx2"/>
                </a:solidFill>
              </a:rPr>
              <a:t>如利率为每周</a:t>
            </a:r>
            <a:r>
              <a:rPr lang="en-US" altLang="zh-CN" sz="2800" dirty="0">
                <a:solidFill>
                  <a:schemeClr val="tx2"/>
                </a:solidFill>
              </a:rPr>
              <a:t>1%</a:t>
            </a:r>
            <a:r>
              <a:rPr lang="zh-CN" altLang="zh-CN" sz="2800" dirty="0">
                <a:solidFill>
                  <a:schemeClr val="tx2"/>
                </a:solidFill>
              </a:rPr>
              <a:t>，按复利计算，</a:t>
            </a:r>
            <a:r>
              <a:rPr lang="en-US" altLang="zh-CN" sz="2800" dirty="0">
                <a:solidFill>
                  <a:schemeClr val="tx2"/>
                </a:solidFill>
              </a:rPr>
              <a:t>6</a:t>
            </a:r>
            <a:r>
              <a:rPr lang="zh-CN" altLang="zh-CN" sz="2800" dirty="0">
                <a:solidFill>
                  <a:schemeClr val="tx2"/>
                </a:solidFill>
              </a:rPr>
              <a:t>亿美元增加到</a:t>
            </a:r>
            <a:r>
              <a:rPr lang="en-US" altLang="zh-CN" sz="2800" dirty="0">
                <a:solidFill>
                  <a:schemeClr val="tx2"/>
                </a:solidFill>
              </a:rPr>
              <a:t>12</a:t>
            </a:r>
            <a:r>
              <a:rPr lang="zh-CN" altLang="zh-CN" sz="2800" dirty="0">
                <a:solidFill>
                  <a:schemeClr val="tx2"/>
                </a:solidFill>
              </a:rPr>
              <a:t>亿美元需多长时间？</a:t>
            </a:r>
            <a:r>
              <a:rPr lang="en-US" altLang="zh-CN" sz="2800" dirty="0">
                <a:solidFill>
                  <a:schemeClr val="tx2"/>
                </a:solidFill>
              </a:rPr>
              <a:t> </a:t>
            </a:r>
            <a:endParaRPr lang="zh-CN" altLang="zh-CN"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a:t>
            </a:fld>
            <a:endParaRPr lang="zh-CN" altLang="zh-CN"/>
          </a:p>
        </p:txBody>
      </p:sp>
    </p:spTree>
    <p:extLst>
      <p:ext uri="{BB962C8B-B14F-4D97-AF65-F5344CB8AC3E}">
        <p14:creationId xmlns:p14="http://schemas.microsoft.com/office/powerpoint/2010/main" val="268879750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332656"/>
            <a:ext cx="7772400" cy="1143000"/>
          </a:xfrm>
        </p:spPr>
        <p:txBody>
          <a:bodyPr/>
          <a:lstStyle/>
          <a:p>
            <a:r>
              <a:rPr lang="zh-CN" altLang="zh-CN" dirty="0">
                <a:solidFill>
                  <a:schemeClr val="accent5">
                    <a:lumMod val="50000"/>
                  </a:schemeClr>
                </a:solidFill>
              </a:rPr>
              <a:t>第一节 资金时间价值</a:t>
            </a:r>
            <a:br>
              <a:rPr lang="zh-CN" altLang="zh-CN" dirty="0">
                <a:solidFill>
                  <a:schemeClr val="accent5">
                    <a:lumMod val="50000"/>
                  </a:schemeClr>
                </a:solidFill>
              </a:rPr>
            </a:br>
            <a:endParaRPr lang="zh-CN" altLang="en-US" dirty="0">
              <a:solidFill>
                <a:schemeClr val="accent5">
                  <a:lumMod val="50000"/>
                </a:schemeClr>
              </a:solidFill>
            </a:endParaRPr>
          </a:p>
        </p:txBody>
      </p:sp>
      <p:sp>
        <p:nvSpPr>
          <p:cNvPr id="3" name="内容占位符 2"/>
          <p:cNvSpPr>
            <a:spLocks noGrp="1"/>
          </p:cNvSpPr>
          <p:nvPr>
            <p:ph idx="1"/>
          </p:nvPr>
        </p:nvSpPr>
        <p:spPr>
          <a:xfrm>
            <a:off x="536592" y="980728"/>
            <a:ext cx="7918648" cy="4827240"/>
          </a:xfrm>
        </p:spPr>
        <p:txBody>
          <a:bodyPr/>
          <a:lstStyle/>
          <a:p>
            <a:pPr marL="0" indent="0">
              <a:buNone/>
            </a:pPr>
            <a:r>
              <a:rPr lang="zh-CN" altLang="zh-CN" sz="2800" b="1" dirty="0">
                <a:solidFill>
                  <a:schemeClr val="tx2"/>
                </a:solidFill>
              </a:rPr>
              <a:t>一、资金时间价值的概念</a:t>
            </a:r>
            <a:r>
              <a:rPr lang="en-US" altLang="zh-CN" sz="2800" dirty="0">
                <a:solidFill>
                  <a:schemeClr val="tx2"/>
                </a:solidFill>
              </a:rPr>
              <a:t/>
            </a:r>
            <a:br>
              <a:rPr lang="en-US" altLang="zh-CN" sz="2800" dirty="0">
                <a:solidFill>
                  <a:schemeClr val="tx2"/>
                </a:solidFill>
              </a:rPr>
            </a:br>
            <a:r>
              <a:rPr lang="en-US" altLang="zh-CN" sz="2800" dirty="0">
                <a:solidFill>
                  <a:schemeClr val="tx2"/>
                </a:solidFill>
              </a:rPr>
              <a:t>    </a:t>
            </a:r>
            <a:r>
              <a:rPr lang="zh-CN" altLang="zh-CN" sz="2800" dirty="0">
                <a:solidFill>
                  <a:schemeClr val="tx2"/>
                </a:solidFill>
              </a:rPr>
              <a:t>资金的时间价值（</a:t>
            </a:r>
            <a:r>
              <a:rPr lang="en-US" altLang="zh-CN" sz="2800" dirty="0">
                <a:solidFill>
                  <a:schemeClr val="tx2"/>
                </a:solidFill>
              </a:rPr>
              <a:t>Time Value of Money</a:t>
            </a:r>
            <a:r>
              <a:rPr lang="zh-CN" altLang="zh-CN" sz="2800" dirty="0">
                <a:solidFill>
                  <a:schemeClr val="tx2"/>
                </a:solidFill>
              </a:rPr>
              <a:t>），是指资金经历一定时间的投资和再投资所增加的价值，也称为货币的时间价值</a:t>
            </a:r>
            <a:r>
              <a:rPr lang="zh-CN" altLang="zh-CN" sz="2800" dirty="0" smtClean="0">
                <a:solidFill>
                  <a:schemeClr val="tx2"/>
                </a:solidFill>
              </a:rPr>
              <a:t>。</a:t>
            </a:r>
            <a:endParaRPr lang="en-US" altLang="zh-CN" sz="2800" dirty="0" smtClean="0">
              <a:solidFill>
                <a:schemeClr val="tx2"/>
              </a:solidFill>
            </a:endParaRPr>
          </a:p>
          <a:p>
            <a:pPr marL="0" indent="0">
              <a:buNone/>
            </a:pPr>
            <a:r>
              <a:rPr lang="zh-CN" altLang="zh-CN" sz="2800" b="1" dirty="0">
                <a:solidFill>
                  <a:schemeClr val="tx2"/>
                </a:solidFill>
              </a:rPr>
              <a:t> 二、资金时间价值的</a:t>
            </a:r>
            <a:r>
              <a:rPr lang="zh-CN" altLang="zh-CN" sz="2800" b="1" dirty="0" smtClean="0">
                <a:solidFill>
                  <a:schemeClr val="tx2"/>
                </a:solidFill>
              </a:rPr>
              <a:t>计算</a:t>
            </a:r>
            <a:endParaRPr lang="en-US" altLang="zh-CN" sz="2800" b="1" dirty="0" smtClean="0">
              <a:solidFill>
                <a:schemeClr val="tx2"/>
              </a:solidFill>
            </a:endParaRPr>
          </a:p>
          <a:p>
            <a:pPr marL="0" indent="0">
              <a:buNone/>
            </a:pPr>
            <a:r>
              <a:rPr lang="en-US" altLang="zh-CN" sz="2800" dirty="0" smtClean="0">
                <a:solidFill>
                  <a:schemeClr val="tx2"/>
                </a:solidFill>
              </a:rPr>
              <a:t>        </a:t>
            </a:r>
            <a:r>
              <a:rPr lang="zh-CN" altLang="zh-CN" sz="2800" dirty="0" smtClean="0">
                <a:solidFill>
                  <a:schemeClr val="tx2"/>
                </a:solidFill>
              </a:rPr>
              <a:t>终</a:t>
            </a:r>
            <a:r>
              <a:rPr lang="zh-CN" altLang="zh-CN" sz="2800" dirty="0">
                <a:solidFill>
                  <a:schemeClr val="tx2"/>
                </a:solidFill>
              </a:rPr>
              <a:t>值（</a:t>
            </a:r>
            <a:r>
              <a:rPr lang="en-US" altLang="zh-CN" sz="2800" dirty="0">
                <a:solidFill>
                  <a:schemeClr val="tx2"/>
                </a:solidFill>
              </a:rPr>
              <a:t>Future Value</a:t>
            </a:r>
            <a:r>
              <a:rPr lang="zh-CN" altLang="zh-CN" sz="2800" dirty="0">
                <a:solidFill>
                  <a:schemeClr val="tx2"/>
                </a:solidFill>
              </a:rPr>
              <a:t>），又称将来值，是指现在一定量的资金在未来某一时点上的价值，俗称本利和</a:t>
            </a:r>
            <a:r>
              <a:rPr lang="zh-CN" altLang="zh-CN" sz="2800" dirty="0" smtClean="0">
                <a:solidFill>
                  <a:schemeClr val="tx2"/>
                </a:solidFill>
              </a:rPr>
              <a:t>。</a:t>
            </a:r>
            <a:r>
              <a:rPr lang="en-US" altLang="zh-CN" sz="2800" dirty="0">
                <a:solidFill>
                  <a:schemeClr val="tx2"/>
                </a:solidFill>
              </a:rPr>
              <a:t/>
            </a:r>
            <a:br>
              <a:rPr lang="en-US" altLang="zh-CN" sz="2800" dirty="0">
                <a:solidFill>
                  <a:schemeClr val="tx2"/>
                </a:solidFill>
              </a:rPr>
            </a:br>
            <a:r>
              <a:rPr lang="en-US" altLang="zh-CN" sz="2800" dirty="0">
                <a:solidFill>
                  <a:schemeClr val="tx2"/>
                </a:solidFill>
              </a:rPr>
              <a:t>    </a:t>
            </a:r>
            <a:r>
              <a:rPr lang="en-US" altLang="zh-CN" sz="2800" dirty="0" smtClean="0">
                <a:solidFill>
                  <a:schemeClr val="tx2"/>
                </a:solidFill>
              </a:rPr>
              <a:t>    </a:t>
            </a:r>
            <a:r>
              <a:rPr lang="zh-CN" altLang="zh-CN" sz="2800" dirty="0" smtClean="0">
                <a:solidFill>
                  <a:schemeClr val="tx2"/>
                </a:solidFill>
              </a:rPr>
              <a:t>现值</a:t>
            </a:r>
            <a:r>
              <a:rPr lang="zh-CN" altLang="zh-CN" sz="2800" dirty="0">
                <a:solidFill>
                  <a:schemeClr val="tx2"/>
                </a:solidFill>
              </a:rPr>
              <a:t>（</a:t>
            </a:r>
            <a:r>
              <a:rPr lang="en-US" altLang="zh-CN" sz="2800" dirty="0">
                <a:solidFill>
                  <a:schemeClr val="tx2"/>
                </a:solidFill>
              </a:rPr>
              <a:t>Present Value</a:t>
            </a:r>
            <a:r>
              <a:rPr lang="zh-CN" altLang="zh-CN" sz="2800" dirty="0">
                <a:solidFill>
                  <a:schemeClr val="tx2"/>
                </a:solidFill>
              </a:rPr>
              <a:t>），又称本金，是指未来某一时点上的一定量资金折合为现在的价值</a:t>
            </a:r>
            <a:r>
              <a:rPr lang="zh-CN" altLang="zh-CN" sz="2800" dirty="0" smtClean="0">
                <a:solidFill>
                  <a:schemeClr val="tx2"/>
                </a:solidFill>
              </a:rPr>
              <a:t>。</a:t>
            </a:r>
            <a:endParaRPr lang="en-US" altLang="zh-CN" sz="2800" dirty="0" smtClean="0">
              <a:solidFill>
                <a:schemeClr val="tx2"/>
              </a:solidFill>
            </a:endParaRPr>
          </a:p>
          <a:p>
            <a:pPr marL="0" indent="0">
              <a:buNone/>
            </a:pPr>
            <a:r>
              <a:rPr lang="en-US" altLang="zh-CN" sz="2800" dirty="0" smtClean="0">
                <a:solidFill>
                  <a:schemeClr val="tx2"/>
                </a:solidFill>
              </a:rPr>
              <a:t>         P</a:t>
            </a:r>
            <a:r>
              <a:rPr lang="zh-CN" altLang="en-US" sz="2800" dirty="0">
                <a:solidFill>
                  <a:schemeClr val="tx2"/>
                </a:solidFill>
              </a:rPr>
              <a:t>为现值；</a:t>
            </a:r>
            <a:r>
              <a:rPr lang="en-US" altLang="zh-CN" sz="2800" dirty="0">
                <a:solidFill>
                  <a:schemeClr val="tx2"/>
                </a:solidFill>
              </a:rPr>
              <a:t>F</a:t>
            </a:r>
            <a:r>
              <a:rPr lang="zh-CN" altLang="en-US" sz="2800" dirty="0">
                <a:solidFill>
                  <a:schemeClr val="tx2"/>
                </a:solidFill>
              </a:rPr>
              <a:t>为终值；</a:t>
            </a:r>
            <a:r>
              <a:rPr lang="en-US" altLang="zh-CN" sz="2800" dirty="0" err="1">
                <a:solidFill>
                  <a:schemeClr val="tx2"/>
                </a:solidFill>
              </a:rPr>
              <a:t>i</a:t>
            </a:r>
            <a:r>
              <a:rPr lang="zh-CN" altLang="en-US" sz="2800" dirty="0">
                <a:solidFill>
                  <a:schemeClr val="tx2"/>
                </a:solidFill>
              </a:rPr>
              <a:t>为利率</a:t>
            </a:r>
            <a:r>
              <a:rPr lang="zh-CN" altLang="en-US" sz="2800" dirty="0" smtClean="0">
                <a:solidFill>
                  <a:schemeClr val="tx2"/>
                </a:solidFill>
              </a:rPr>
              <a:t>；</a:t>
            </a:r>
            <a:endParaRPr lang="en-US" altLang="zh-CN" sz="2800" dirty="0" smtClean="0">
              <a:solidFill>
                <a:schemeClr val="tx2"/>
              </a:solidFill>
            </a:endParaRPr>
          </a:p>
          <a:p>
            <a:pPr marL="0" indent="0">
              <a:buNone/>
            </a:pPr>
            <a:r>
              <a:rPr lang="en-US" altLang="zh-CN" sz="2800" dirty="0">
                <a:solidFill>
                  <a:schemeClr val="tx2"/>
                </a:solidFill>
              </a:rPr>
              <a:t> </a:t>
            </a:r>
            <a:r>
              <a:rPr lang="en-US" altLang="zh-CN" sz="2800" dirty="0" smtClean="0">
                <a:solidFill>
                  <a:schemeClr val="tx2"/>
                </a:solidFill>
              </a:rPr>
              <a:t>        I</a:t>
            </a:r>
            <a:r>
              <a:rPr lang="zh-CN" altLang="en-US" sz="2800" dirty="0">
                <a:solidFill>
                  <a:schemeClr val="tx2"/>
                </a:solidFill>
              </a:rPr>
              <a:t>为利息；</a:t>
            </a:r>
            <a:r>
              <a:rPr lang="en-US" altLang="zh-CN" sz="2800" dirty="0">
                <a:solidFill>
                  <a:schemeClr val="tx2"/>
                </a:solidFill>
              </a:rPr>
              <a:t>n</a:t>
            </a:r>
            <a:r>
              <a:rPr lang="zh-CN" altLang="en-US" sz="2800" dirty="0">
                <a:solidFill>
                  <a:schemeClr val="tx2"/>
                </a:solidFill>
              </a:rPr>
              <a:t>为计算利息的期数</a:t>
            </a:r>
            <a:r>
              <a:rPr lang="en-US" altLang="zh-CN" sz="2800" dirty="0">
                <a:solidFill>
                  <a:schemeClr val="tx2"/>
                </a:solidFill>
              </a:rPr>
              <a:t/>
            </a:r>
            <a:br>
              <a:rPr lang="en-US" altLang="zh-CN" sz="2800" dirty="0">
                <a:solidFill>
                  <a:schemeClr val="tx2"/>
                </a:solidFill>
              </a:rPr>
            </a:br>
            <a:endParaRPr lang="zh-CN" altLang="en-US"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a:t>
            </a:fld>
            <a:endParaRPr lang="zh-CN" altLang="zh-CN"/>
          </a:p>
        </p:txBody>
      </p:sp>
    </p:spTree>
    <p:extLst>
      <p:ext uri="{BB962C8B-B14F-4D97-AF65-F5344CB8AC3E}">
        <p14:creationId xmlns:p14="http://schemas.microsoft.com/office/powerpoint/2010/main" val="334640792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577280" y="1333141"/>
            <a:ext cx="7772400" cy="4114800"/>
          </a:xfrm>
        </p:spPr>
        <p:txBody>
          <a:bodyPr/>
          <a:lstStyle/>
          <a:p>
            <a:pPr marL="0" indent="0">
              <a:buNone/>
            </a:pPr>
            <a:r>
              <a:rPr lang="zh-CN" altLang="en-US" sz="2800" dirty="0" smtClean="0">
                <a:solidFill>
                  <a:schemeClr val="tx2"/>
                </a:solidFill>
              </a:rPr>
              <a:t>（一）单利的计算</a:t>
            </a:r>
          </a:p>
          <a:p>
            <a:pPr marL="0" indent="0">
              <a:buNone/>
            </a:pPr>
            <a:r>
              <a:rPr lang="en-US" altLang="zh-CN" sz="2800" dirty="0" smtClean="0">
                <a:solidFill>
                  <a:schemeClr val="tx2"/>
                </a:solidFill>
              </a:rPr>
              <a:t>1</a:t>
            </a:r>
            <a:r>
              <a:rPr lang="zh-CN" altLang="en-US" sz="2800" dirty="0" smtClean="0">
                <a:solidFill>
                  <a:schemeClr val="tx2"/>
                </a:solidFill>
              </a:rPr>
              <a:t>．单利终值</a:t>
            </a:r>
          </a:p>
          <a:p>
            <a:pPr marL="0" indent="0">
              <a:buNone/>
            </a:pPr>
            <a:r>
              <a:rPr lang="zh-CN" altLang="en-US" sz="2800" dirty="0" smtClean="0">
                <a:solidFill>
                  <a:schemeClr val="tx2"/>
                </a:solidFill>
              </a:rPr>
              <a:t>    </a:t>
            </a:r>
          </a:p>
          <a:p>
            <a:pPr marL="0" indent="0">
              <a:buNone/>
            </a:pPr>
            <a:endParaRPr lang="en-US" altLang="zh-CN" sz="1400" dirty="0" smtClean="0">
              <a:solidFill>
                <a:schemeClr val="tx2"/>
              </a:solidFill>
            </a:endParaRPr>
          </a:p>
          <a:p>
            <a:pPr marL="0" indent="0">
              <a:buNone/>
            </a:pPr>
            <a:r>
              <a:rPr lang="en-US" altLang="zh-CN" sz="2800" dirty="0" smtClean="0">
                <a:solidFill>
                  <a:schemeClr val="tx2"/>
                </a:solidFill>
              </a:rPr>
              <a:t>2</a:t>
            </a:r>
            <a:r>
              <a:rPr lang="zh-CN" altLang="zh-CN" sz="2800" dirty="0">
                <a:solidFill>
                  <a:schemeClr val="tx2"/>
                </a:solidFill>
              </a:rPr>
              <a:t>．单利</a:t>
            </a:r>
            <a:r>
              <a:rPr lang="zh-CN" altLang="zh-CN" sz="2800" dirty="0" smtClean="0">
                <a:solidFill>
                  <a:schemeClr val="tx2"/>
                </a:solidFill>
              </a:rPr>
              <a:t>现值</a:t>
            </a:r>
            <a:endParaRPr lang="en-US" altLang="zh-CN" sz="2800" dirty="0" smtClean="0">
              <a:solidFill>
                <a:schemeClr val="tx2"/>
              </a:solidFill>
            </a:endParaRPr>
          </a:p>
          <a:p>
            <a:pPr marL="0" indent="0">
              <a:buNone/>
            </a:pPr>
            <a:endParaRPr lang="en-US" altLang="zh-CN" sz="2800" dirty="0">
              <a:solidFill>
                <a:schemeClr val="tx2"/>
              </a:solidFill>
            </a:endParaRPr>
          </a:p>
          <a:p>
            <a:pPr marL="0" indent="0">
              <a:buNone/>
            </a:pPr>
            <a:endParaRPr lang="en-US" altLang="zh-CN" sz="2800" dirty="0" smtClean="0">
              <a:solidFill>
                <a:schemeClr val="tx2"/>
              </a:solidFill>
            </a:endParaRPr>
          </a:p>
          <a:p>
            <a:pPr marL="0" indent="0">
              <a:buNone/>
            </a:pPr>
            <a:endParaRPr lang="en-US" altLang="zh-CN" sz="2800" dirty="0">
              <a:solidFill>
                <a:schemeClr val="tx2"/>
              </a:solidFill>
            </a:endParaRPr>
          </a:p>
          <a:p>
            <a:pPr>
              <a:buFont typeface="Wingdings" panose="05000000000000000000" pitchFamily="2" charset="2"/>
              <a:buChar char="u"/>
            </a:pPr>
            <a:r>
              <a:rPr lang="zh-CN" altLang="zh-CN" sz="2800" dirty="0"/>
              <a:t>单利终值和单利现值互为逆运算，单利终值系数和单利现值系数互为倒数。</a:t>
            </a:r>
            <a:endParaRPr lang="en-US" altLang="zh-CN" sz="2800" dirty="0" smtClean="0">
              <a:solidFill>
                <a:schemeClr val="tx2"/>
              </a:solidFill>
            </a:endParaRPr>
          </a:p>
          <a:p>
            <a:pPr marL="0" indent="0">
              <a:buNone/>
            </a:pPr>
            <a:endParaRPr lang="zh-CN" altLang="zh-CN" sz="2800" dirty="0">
              <a:solidFill>
                <a:schemeClr val="tx2"/>
              </a:solidFill>
            </a:endParaRP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5</a:t>
            </a:fld>
            <a:endParaRPr lang="zh-CN" altLang="zh-CN"/>
          </a:p>
        </p:txBody>
      </p:sp>
      <p:sp>
        <p:nvSpPr>
          <p:cNvPr id="11" name="Rectangle 8"/>
          <p:cNvSpPr>
            <a:spLocks noChangeArrowheads="1"/>
          </p:cNvSpPr>
          <p:nvPr/>
        </p:nvSpPr>
        <p:spPr bwMode="auto">
          <a:xfrm>
            <a:off x="-108520" y="332656"/>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rgbClr val="000000"/>
                </a:solidFill>
                <a:effectLst/>
                <a:latin typeface="Verdana" panose="020B0604030504040204" pitchFamily="34" charset="0"/>
                <a:ea typeface="宋体" panose="02010600030101010101" pitchFamily="2" charset="-122"/>
                <a:cs typeface="Times New Roman" panose="02020603050405020304" pitchFamily="18"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val="3358233124"/>
              </p:ext>
            </p:extLst>
          </p:nvPr>
        </p:nvGraphicFramePr>
        <p:xfrm>
          <a:off x="827584" y="2480544"/>
          <a:ext cx="6073941" cy="516408"/>
        </p:xfrm>
        <a:graphic>
          <a:graphicData uri="http://schemas.openxmlformats.org/presentationml/2006/ole">
            <mc:AlternateContent xmlns:mc="http://schemas.openxmlformats.org/markup-compatibility/2006">
              <mc:Choice xmlns:v="urn:schemas-microsoft-com:vml" Requires="v">
                <p:oleObj spid="_x0000_s1070" r:id="rId3" imgW="2347462" imgH="203024" progId="Equation.3">
                  <p:embed/>
                </p:oleObj>
              </mc:Choice>
              <mc:Fallback>
                <p:oleObj r:id="rId3" imgW="2347462" imgH="203024" progId="Equation.3">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4" y="2480544"/>
                        <a:ext cx="6073941" cy="516408"/>
                      </a:xfrm>
                      <a:prstGeom prst="rect">
                        <a:avLst/>
                      </a:prstGeom>
                      <a:noFill/>
                    </p:spPr>
                  </p:pic>
                </p:oleObj>
              </mc:Fallback>
            </mc:AlternateContent>
          </a:graphicData>
        </a:graphic>
      </p:graphicFrame>
      <p:sp>
        <p:nvSpPr>
          <p:cNvPr id="13" name="Rectangle 9"/>
          <p:cNvSpPr>
            <a:spLocks noChangeArrowheads="1"/>
          </p:cNvSpPr>
          <p:nvPr/>
        </p:nvSpPr>
        <p:spPr bwMode="auto">
          <a:xfrm>
            <a:off x="-108520" y="53268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800" b="0" i="0" u="none" strike="noStrike" cap="none" normalizeH="0" baseline="0" smtClean="0">
                <a:ln>
                  <a:noFill/>
                </a:ln>
                <a:solidFill>
                  <a:schemeClr val="tx1"/>
                </a:solidFill>
                <a:effectLst/>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14" name="Rectangle 11"/>
          <p:cNvSpPr>
            <a:spLocks noChangeArrowheads="1"/>
          </p:cNvSpPr>
          <p:nvPr/>
        </p:nvSpPr>
        <p:spPr bwMode="auto">
          <a:xfrm>
            <a:off x="-20100" y="35577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5" name="对象 14"/>
          <p:cNvGraphicFramePr>
            <a:graphicFrameLocks noChangeAspect="1"/>
          </p:cNvGraphicFramePr>
          <p:nvPr>
            <p:extLst>
              <p:ext uri="{D42A27DB-BD31-4B8C-83A1-F6EECF244321}">
                <p14:modId xmlns:p14="http://schemas.microsoft.com/office/powerpoint/2010/main" val="2653986201"/>
              </p:ext>
            </p:extLst>
          </p:nvPr>
        </p:nvGraphicFramePr>
        <p:xfrm>
          <a:off x="1043608" y="3429000"/>
          <a:ext cx="2520280" cy="1202861"/>
        </p:xfrm>
        <a:graphic>
          <a:graphicData uri="http://schemas.openxmlformats.org/presentationml/2006/ole">
            <mc:AlternateContent xmlns:mc="http://schemas.openxmlformats.org/markup-compatibility/2006">
              <mc:Choice xmlns:v="urn:schemas-microsoft-com:vml" Requires="v">
                <p:oleObj spid="_x0000_s1071" r:id="rId5" imgW="774364" imgH="393529" progId="Equation.3">
                  <p:embed/>
                </p:oleObj>
              </mc:Choice>
              <mc:Fallback>
                <p:oleObj r:id="rId5" imgW="774364" imgH="393529" progId="Equation.3">
                  <p:embed/>
                  <p:pic>
                    <p:nvPicPr>
                      <p:cNvPr id="0" name="对象 15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3608" y="3429000"/>
                        <a:ext cx="2520280" cy="1202861"/>
                      </a:xfrm>
                      <a:prstGeom prst="rect">
                        <a:avLst/>
                      </a:prstGeom>
                      <a:noFill/>
                    </p:spPr>
                  </p:pic>
                </p:oleObj>
              </mc:Fallback>
            </mc:AlternateContent>
          </a:graphicData>
        </a:graphic>
      </p:graphicFrame>
    </p:spTree>
    <p:extLst>
      <p:ext uri="{BB962C8B-B14F-4D97-AF65-F5344CB8AC3E}">
        <p14:creationId xmlns:p14="http://schemas.microsoft.com/office/powerpoint/2010/main" val="416629017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06062"/>
            <a:ext cx="7772400" cy="4114800"/>
          </a:xfrm>
        </p:spPr>
        <p:txBody>
          <a:bodyPr/>
          <a:lstStyle/>
          <a:p>
            <a:pPr marL="0" indent="0">
              <a:buNone/>
            </a:pPr>
            <a:r>
              <a:rPr lang="zh-CN" altLang="zh-CN" sz="2800" dirty="0">
                <a:solidFill>
                  <a:schemeClr val="tx2"/>
                </a:solidFill>
              </a:rPr>
              <a:t>（二）复利的计算</a:t>
            </a:r>
          </a:p>
          <a:p>
            <a:pPr marL="0" indent="0">
              <a:buNone/>
            </a:pPr>
            <a:r>
              <a:rPr lang="en-US" altLang="zh-CN" sz="2800" dirty="0">
                <a:solidFill>
                  <a:schemeClr val="tx2"/>
                </a:solidFill>
              </a:rPr>
              <a:t>1</a:t>
            </a:r>
            <a:r>
              <a:rPr lang="zh-CN" altLang="zh-CN" sz="2800" dirty="0">
                <a:solidFill>
                  <a:schemeClr val="tx2"/>
                </a:solidFill>
              </a:rPr>
              <a:t>．复利终</a:t>
            </a:r>
            <a:r>
              <a:rPr lang="zh-CN" altLang="zh-CN" sz="2800" dirty="0" smtClean="0">
                <a:solidFill>
                  <a:schemeClr val="tx2"/>
                </a:solidFill>
              </a:rPr>
              <a:t>值</a:t>
            </a:r>
            <a:endParaRPr lang="en-US" altLang="zh-CN" sz="2800" dirty="0" smtClean="0">
              <a:solidFill>
                <a:schemeClr val="tx2"/>
              </a:solidFill>
            </a:endParaRPr>
          </a:p>
          <a:p>
            <a:pPr marL="0" indent="0">
              <a:buNone/>
            </a:pPr>
            <a:endParaRPr lang="en-US" altLang="zh-CN" sz="2800" dirty="0">
              <a:solidFill>
                <a:schemeClr val="tx2"/>
              </a:solidFill>
            </a:endParaRPr>
          </a:p>
          <a:p>
            <a:pPr marL="0" indent="0">
              <a:buNone/>
            </a:pPr>
            <a:r>
              <a:rPr lang="en-US" altLang="zh-CN" sz="2800" dirty="0">
                <a:solidFill>
                  <a:schemeClr val="tx2"/>
                </a:solidFill>
              </a:rPr>
              <a:t>2</a:t>
            </a:r>
            <a:r>
              <a:rPr lang="zh-CN" altLang="zh-CN" sz="2800" dirty="0">
                <a:solidFill>
                  <a:schemeClr val="tx2"/>
                </a:solidFill>
              </a:rPr>
              <a:t>．复利现值</a:t>
            </a:r>
          </a:p>
          <a:p>
            <a:pPr marL="0" indent="0">
              <a:buNone/>
            </a:pPr>
            <a:endParaRPr lang="en-US" altLang="zh-CN" sz="2800" dirty="0" smtClean="0">
              <a:solidFill>
                <a:schemeClr val="tx2"/>
              </a:solidFill>
            </a:endParaRPr>
          </a:p>
          <a:p>
            <a:pPr marL="0" indent="0">
              <a:buNone/>
            </a:pPr>
            <a:endParaRPr lang="en-US" altLang="zh-CN" sz="2800" dirty="0">
              <a:solidFill>
                <a:schemeClr val="tx2"/>
              </a:solidFill>
            </a:endParaRPr>
          </a:p>
          <a:p>
            <a:pPr marL="0" indent="0">
              <a:buNone/>
            </a:pPr>
            <a:r>
              <a:rPr lang="en-US" altLang="zh-CN" sz="2800" dirty="0">
                <a:solidFill>
                  <a:schemeClr val="tx2"/>
                </a:solidFill>
              </a:rPr>
              <a:t>3</a:t>
            </a:r>
            <a:r>
              <a:rPr lang="zh-CN" altLang="zh-CN" sz="2800" dirty="0">
                <a:solidFill>
                  <a:schemeClr val="tx2"/>
                </a:solidFill>
              </a:rPr>
              <a:t>．复利息</a:t>
            </a:r>
            <a:r>
              <a:rPr lang="en-US" altLang="zh-CN" sz="2800" dirty="0">
                <a:solidFill>
                  <a:schemeClr val="tx2"/>
                </a:solidFill>
              </a:rPr>
              <a:t/>
            </a:r>
            <a:br>
              <a:rPr lang="en-US" altLang="zh-CN" sz="2800" dirty="0">
                <a:solidFill>
                  <a:schemeClr val="tx2"/>
                </a:solidFill>
              </a:rPr>
            </a:br>
            <a:r>
              <a:rPr lang="en-US" altLang="zh-CN" sz="2800" dirty="0" smtClean="0">
                <a:solidFill>
                  <a:schemeClr val="tx2"/>
                </a:solidFill>
              </a:rPr>
              <a:t>          I=F-P</a:t>
            </a:r>
          </a:p>
          <a:p>
            <a:pPr>
              <a:buFont typeface="Wingdings" panose="05000000000000000000" pitchFamily="2" charset="2"/>
              <a:buChar char="u"/>
            </a:pPr>
            <a:r>
              <a:rPr lang="zh-CN" altLang="en-US" sz="2800" dirty="0"/>
              <a:t>复利终值和复利现值互为逆运算，复利终值系数 和复利现值系数 互为倒数。</a:t>
            </a:r>
            <a:endParaRPr lang="zh-CN" altLang="zh-CN" sz="2800"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6</a:t>
            </a:fld>
            <a:endParaRPr lang="zh-CN" altLang="zh-CN"/>
          </a:p>
        </p:txBody>
      </p:sp>
      <p:pic>
        <p:nvPicPr>
          <p:cNvPr id="5" name="图片 4"/>
          <p:cNvPicPr>
            <a:picLocks noChangeAspect="1"/>
          </p:cNvPicPr>
          <p:nvPr/>
        </p:nvPicPr>
        <p:blipFill>
          <a:blip r:embed="rId2"/>
          <a:stretch>
            <a:fillRect/>
          </a:stretch>
        </p:blipFill>
        <p:spPr>
          <a:xfrm>
            <a:off x="1091449" y="2083164"/>
            <a:ext cx="6414251" cy="432048"/>
          </a:xfrm>
          <a:prstGeom prst="rect">
            <a:avLst/>
          </a:prstGeom>
        </p:spPr>
      </p:pic>
      <p:pic>
        <p:nvPicPr>
          <p:cNvPr id="7" name="图片 6"/>
          <p:cNvPicPr>
            <a:picLocks noChangeAspect="1"/>
          </p:cNvPicPr>
          <p:nvPr/>
        </p:nvPicPr>
        <p:blipFill>
          <a:blip r:embed="rId3"/>
          <a:stretch>
            <a:fillRect/>
          </a:stretch>
        </p:blipFill>
        <p:spPr>
          <a:xfrm>
            <a:off x="1102181" y="3063462"/>
            <a:ext cx="1810592" cy="1028236"/>
          </a:xfrm>
          <a:prstGeom prst="rect">
            <a:avLst/>
          </a:prstGeom>
        </p:spPr>
      </p:pic>
    </p:spTree>
    <p:extLst>
      <p:ext uri="{BB962C8B-B14F-4D97-AF65-F5344CB8AC3E}">
        <p14:creationId xmlns:p14="http://schemas.microsoft.com/office/powerpoint/2010/main" val="247406169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81383" y="980728"/>
            <a:ext cx="7772400" cy="4114800"/>
          </a:xfrm>
        </p:spPr>
        <p:txBody>
          <a:bodyPr/>
          <a:lstStyle/>
          <a:p>
            <a:pPr marL="0" indent="0">
              <a:buNone/>
            </a:pPr>
            <a:r>
              <a:rPr lang="zh-CN" altLang="zh-CN" dirty="0">
                <a:solidFill>
                  <a:schemeClr val="tx2"/>
                </a:solidFill>
              </a:rPr>
              <a:t>（</a:t>
            </a:r>
            <a:r>
              <a:rPr lang="zh-CN" altLang="zh-CN" sz="2800" dirty="0">
                <a:solidFill>
                  <a:schemeClr val="tx2"/>
                </a:solidFill>
              </a:rPr>
              <a:t>三）年金的</a:t>
            </a:r>
            <a:r>
              <a:rPr lang="zh-CN" altLang="zh-CN" sz="2800" dirty="0" smtClean="0">
                <a:solidFill>
                  <a:schemeClr val="tx2"/>
                </a:solidFill>
              </a:rPr>
              <a:t>计算</a:t>
            </a:r>
            <a:endParaRPr lang="en-US" altLang="zh-CN" sz="2800" dirty="0" smtClean="0">
              <a:solidFill>
                <a:schemeClr val="tx2"/>
              </a:solidFill>
            </a:endParaRPr>
          </a:p>
          <a:p>
            <a:pPr marL="0" indent="0">
              <a:buNone/>
            </a:pPr>
            <a:r>
              <a:rPr lang="en-US" altLang="zh-CN" sz="2800" dirty="0" smtClean="0">
                <a:solidFill>
                  <a:schemeClr val="tx2"/>
                </a:solidFill>
              </a:rPr>
              <a:t>        </a:t>
            </a:r>
            <a:r>
              <a:rPr lang="zh-CN" altLang="zh-CN" sz="2800" dirty="0" smtClean="0">
                <a:solidFill>
                  <a:schemeClr val="tx2"/>
                </a:solidFill>
              </a:rPr>
              <a:t>年金</a:t>
            </a:r>
            <a:r>
              <a:rPr lang="zh-CN" altLang="zh-CN" sz="2800" dirty="0">
                <a:solidFill>
                  <a:schemeClr val="tx2"/>
                </a:solidFill>
              </a:rPr>
              <a:t>（</a:t>
            </a:r>
            <a:r>
              <a:rPr lang="en-US" altLang="zh-CN" sz="2800" dirty="0">
                <a:solidFill>
                  <a:schemeClr val="tx2"/>
                </a:solidFill>
              </a:rPr>
              <a:t>Annuity</a:t>
            </a:r>
            <a:r>
              <a:rPr lang="zh-CN" altLang="zh-CN" sz="2800" dirty="0">
                <a:solidFill>
                  <a:schemeClr val="tx2"/>
                </a:solidFill>
              </a:rPr>
              <a:t>）是指间隔期相等的系列等额收付款项</a:t>
            </a:r>
            <a:r>
              <a:rPr lang="zh-CN" altLang="zh-CN" sz="2800" dirty="0" smtClean="0">
                <a:solidFill>
                  <a:schemeClr val="tx2"/>
                </a:solidFill>
              </a:rPr>
              <a:t>。</a:t>
            </a:r>
            <a:endParaRPr lang="en-US" altLang="zh-CN" sz="2800" dirty="0" smtClean="0">
              <a:solidFill>
                <a:schemeClr val="tx2"/>
              </a:solidFill>
            </a:endParaRPr>
          </a:p>
          <a:p>
            <a:pPr marL="0" indent="0">
              <a:buNone/>
            </a:pPr>
            <a:r>
              <a:rPr lang="zh-CN" altLang="zh-CN" sz="2800" dirty="0">
                <a:solidFill>
                  <a:schemeClr val="tx2"/>
                </a:solidFill>
              </a:rPr>
              <a:t> </a:t>
            </a:r>
            <a:r>
              <a:rPr lang="en-US" altLang="zh-CN" sz="2800" dirty="0" smtClean="0">
                <a:solidFill>
                  <a:schemeClr val="tx2"/>
                </a:solidFill>
              </a:rPr>
              <a:t>       </a:t>
            </a:r>
            <a:r>
              <a:rPr lang="zh-CN" altLang="zh-CN" sz="2800" dirty="0" smtClean="0">
                <a:solidFill>
                  <a:schemeClr val="tx2"/>
                </a:solidFill>
              </a:rPr>
              <a:t>年金</a:t>
            </a:r>
            <a:r>
              <a:rPr lang="zh-CN" altLang="zh-CN" sz="2800" dirty="0">
                <a:solidFill>
                  <a:schemeClr val="tx2"/>
                </a:solidFill>
              </a:rPr>
              <a:t>按照收付的次数和支付的时间不同，可以分为普通年金、预付年金、递延年金和永续年金</a:t>
            </a:r>
            <a:r>
              <a:rPr lang="zh-CN" altLang="zh-CN" sz="2800" dirty="0" smtClean="0">
                <a:solidFill>
                  <a:schemeClr val="tx2"/>
                </a:solidFill>
              </a:rPr>
              <a:t>。</a:t>
            </a:r>
            <a:endParaRPr lang="en-US" altLang="zh-CN" sz="2800" dirty="0" smtClean="0">
              <a:solidFill>
                <a:schemeClr val="tx2"/>
              </a:solidFill>
            </a:endParaRPr>
          </a:p>
          <a:p>
            <a:pPr marL="0" indent="0">
              <a:buNone/>
            </a:pPr>
            <a:r>
              <a:rPr lang="en-US" altLang="zh-CN" sz="2800" dirty="0">
                <a:solidFill>
                  <a:schemeClr val="tx2"/>
                </a:solidFill>
              </a:rPr>
              <a:t> </a:t>
            </a:r>
            <a:r>
              <a:rPr lang="en-US" altLang="zh-CN" sz="2800" dirty="0" smtClean="0">
                <a:solidFill>
                  <a:schemeClr val="tx2"/>
                </a:solidFill>
              </a:rPr>
              <a:t>       A</a:t>
            </a:r>
            <a:r>
              <a:rPr lang="zh-CN" altLang="zh-CN" sz="2800" dirty="0" smtClean="0">
                <a:solidFill>
                  <a:schemeClr val="tx2"/>
                </a:solidFill>
              </a:rPr>
              <a:t>为年金</a:t>
            </a:r>
            <a:r>
              <a:rPr lang="zh-CN" altLang="en-US" sz="2800" dirty="0" smtClean="0">
                <a:solidFill>
                  <a:schemeClr val="tx2"/>
                </a:solidFill>
              </a:rPr>
              <a:t>；</a:t>
            </a:r>
            <a:r>
              <a:rPr lang="en-US" altLang="zh-CN" sz="2800" dirty="0" err="1" smtClean="0">
                <a:solidFill>
                  <a:schemeClr val="tx2"/>
                </a:solidFill>
              </a:rPr>
              <a:t>i</a:t>
            </a:r>
            <a:r>
              <a:rPr lang="zh-CN" altLang="zh-CN" sz="2800" dirty="0">
                <a:solidFill>
                  <a:schemeClr val="tx2"/>
                </a:solidFill>
              </a:rPr>
              <a:t>为利率；</a:t>
            </a:r>
            <a:r>
              <a:rPr lang="en-US" altLang="zh-CN" sz="2800" dirty="0">
                <a:solidFill>
                  <a:schemeClr val="tx2"/>
                </a:solidFill>
              </a:rPr>
              <a:t>FA</a:t>
            </a:r>
            <a:r>
              <a:rPr lang="zh-CN" altLang="zh-CN" sz="2800" dirty="0">
                <a:solidFill>
                  <a:schemeClr val="tx2"/>
                </a:solidFill>
              </a:rPr>
              <a:t>为年金终值</a:t>
            </a:r>
            <a:r>
              <a:rPr lang="zh-CN" altLang="zh-CN" sz="2800" dirty="0" smtClean="0">
                <a:solidFill>
                  <a:schemeClr val="tx2"/>
                </a:solidFill>
              </a:rPr>
              <a:t>；</a:t>
            </a:r>
            <a:endParaRPr lang="en-US" altLang="zh-CN" sz="2800" dirty="0" smtClean="0">
              <a:solidFill>
                <a:schemeClr val="tx2"/>
              </a:solidFill>
            </a:endParaRPr>
          </a:p>
          <a:p>
            <a:pPr marL="0" indent="0">
              <a:buNone/>
            </a:pPr>
            <a:r>
              <a:rPr lang="en-US" altLang="zh-CN" sz="2800" dirty="0">
                <a:solidFill>
                  <a:schemeClr val="tx2"/>
                </a:solidFill>
              </a:rPr>
              <a:t> </a:t>
            </a:r>
            <a:r>
              <a:rPr lang="en-US" altLang="zh-CN" sz="2800" dirty="0" smtClean="0">
                <a:solidFill>
                  <a:schemeClr val="tx2"/>
                </a:solidFill>
              </a:rPr>
              <a:t>       PA</a:t>
            </a:r>
            <a:r>
              <a:rPr lang="zh-CN" altLang="zh-CN" sz="2800" dirty="0">
                <a:solidFill>
                  <a:schemeClr val="tx2"/>
                </a:solidFill>
              </a:rPr>
              <a:t>为年金现值；</a:t>
            </a:r>
            <a:r>
              <a:rPr lang="en-US" altLang="zh-CN" sz="2800" dirty="0">
                <a:solidFill>
                  <a:schemeClr val="tx2"/>
                </a:solidFill>
              </a:rPr>
              <a:t>n</a:t>
            </a:r>
            <a:r>
              <a:rPr lang="zh-CN" altLang="zh-CN" sz="2800" dirty="0" smtClean="0">
                <a:solidFill>
                  <a:schemeClr val="tx2"/>
                </a:solidFill>
              </a:rPr>
              <a:t>为期</a:t>
            </a:r>
            <a:r>
              <a:rPr lang="zh-CN" altLang="zh-CN" sz="2800" dirty="0">
                <a:solidFill>
                  <a:schemeClr val="tx2"/>
                </a:solidFill>
              </a:rPr>
              <a:t>数。</a:t>
            </a:r>
            <a:r>
              <a:rPr lang="en-US" altLang="zh-CN" sz="2800" dirty="0">
                <a:solidFill>
                  <a:schemeClr val="tx2"/>
                </a:solidFill>
              </a:rPr>
              <a:t/>
            </a:r>
            <a:br>
              <a:rPr lang="en-US" altLang="zh-CN" sz="2800" dirty="0">
                <a:solidFill>
                  <a:schemeClr val="tx2"/>
                </a:solidFill>
              </a:rPr>
            </a:br>
            <a:r>
              <a:rPr lang="en-US" altLang="zh-CN" sz="2800" dirty="0">
                <a:solidFill>
                  <a:schemeClr val="tx2"/>
                </a:solidFill>
              </a:rPr>
              <a:t/>
            </a:r>
            <a:br>
              <a:rPr lang="en-US" altLang="zh-CN" sz="2800" dirty="0">
                <a:solidFill>
                  <a:schemeClr val="tx2"/>
                </a:solidFill>
              </a:rPr>
            </a:br>
            <a:endParaRPr lang="zh-CN" altLang="en-US"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7</a:t>
            </a:fld>
            <a:endParaRPr lang="zh-CN" altLang="zh-CN"/>
          </a:p>
        </p:txBody>
      </p:sp>
    </p:spTree>
    <p:extLst>
      <p:ext uri="{BB962C8B-B14F-4D97-AF65-F5344CB8AC3E}">
        <p14:creationId xmlns:p14="http://schemas.microsoft.com/office/powerpoint/2010/main" val="279303195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7544" y="1052736"/>
            <a:ext cx="7772400" cy="4114800"/>
          </a:xfrm>
        </p:spPr>
        <p:txBody>
          <a:bodyPr/>
          <a:lstStyle/>
          <a:p>
            <a:pPr marL="0" indent="0">
              <a:buNone/>
            </a:pPr>
            <a:r>
              <a:rPr lang="en-US" altLang="zh-CN" dirty="0">
                <a:solidFill>
                  <a:schemeClr val="tx2"/>
                </a:solidFill>
              </a:rPr>
              <a:t>1.</a:t>
            </a:r>
            <a:r>
              <a:rPr lang="zh-CN" altLang="zh-CN" dirty="0">
                <a:solidFill>
                  <a:schemeClr val="tx2"/>
                </a:solidFill>
              </a:rPr>
              <a:t>普通年金</a:t>
            </a:r>
          </a:p>
          <a:p>
            <a:pPr marL="0" indent="0">
              <a:buNone/>
            </a:pPr>
            <a:r>
              <a:rPr lang="en-US" altLang="zh-CN" dirty="0">
                <a:solidFill>
                  <a:schemeClr val="tx2"/>
                </a:solidFill>
              </a:rPr>
              <a:t>       </a:t>
            </a:r>
            <a:r>
              <a:rPr lang="zh-CN" altLang="zh-CN" dirty="0">
                <a:solidFill>
                  <a:schemeClr val="tx2"/>
                </a:solidFill>
              </a:rPr>
              <a:t>普通年金是年金的最基本形式，它是指从第一期起，在一定时期内每期期末等额收付的系列款项，又称为后付年金。</a:t>
            </a:r>
            <a:endParaRPr lang="en-US" altLang="zh-CN" dirty="0">
              <a:solidFill>
                <a:schemeClr val="tx2"/>
              </a:solidFill>
            </a:endParaRP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8</a:t>
            </a:fld>
            <a:endParaRPr lang="zh-CN" altLang="zh-CN"/>
          </a:p>
        </p:txBody>
      </p:sp>
      <p:pic>
        <p:nvPicPr>
          <p:cNvPr id="5" name="图片 4"/>
          <p:cNvPicPr>
            <a:picLocks noChangeAspect="1"/>
          </p:cNvPicPr>
          <p:nvPr/>
        </p:nvPicPr>
        <p:blipFill>
          <a:blip r:embed="rId2"/>
          <a:stretch>
            <a:fillRect/>
          </a:stretch>
        </p:blipFill>
        <p:spPr>
          <a:xfrm>
            <a:off x="689440" y="3367718"/>
            <a:ext cx="7328608" cy="1265564"/>
          </a:xfrm>
          <a:prstGeom prst="rect">
            <a:avLst/>
          </a:prstGeom>
        </p:spPr>
      </p:pic>
    </p:spTree>
    <p:extLst>
      <p:ext uri="{BB962C8B-B14F-4D97-AF65-F5344CB8AC3E}">
        <p14:creationId xmlns:p14="http://schemas.microsoft.com/office/powerpoint/2010/main" val="338452699"/>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70384"/>
            <a:ext cx="7772400" cy="4114800"/>
          </a:xfrm>
        </p:spPr>
        <p:txBody>
          <a:bodyPr/>
          <a:lstStyle/>
          <a:p>
            <a:pPr marL="0" indent="0">
              <a:buNone/>
            </a:pPr>
            <a:r>
              <a:rPr lang="zh-CN" altLang="zh-CN" sz="2800" dirty="0" smtClean="0">
                <a:solidFill>
                  <a:schemeClr val="tx2"/>
                </a:solidFill>
              </a:rPr>
              <a:t>（</a:t>
            </a:r>
            <a:r>
              <a:rPr lang="en-US" altLang="zh-CN" sz="2800" dirty="0">
                <a:solidFill>
                  <a:schemeClr val="tx2"/>
                </a:solidFill>
              </a:rPr>
              <a:t>1</a:t>
            </a:r>
            <a:r>
              <a:rPr lang="zh-CN" altLang="zh-CN" sz="2800" dirty="0">
                <a:solidFill>
                  <a:schemeClr val="tx2"/>
                </a:solidFill>
              </a:rPr>
              <a:t>）普通年金终值</a:t>
            </a:r>
          </a:p>
          <a:p>
            <a:pPr marL="0" indent="0">
              <a:buNone/>
            </a:pPr>
            <a:endParaRPr lang="en-US" altLang="zh-CN" sz="2800" dirty="0" smtClean="0">
              <a:solidFill>
                <a:schemeClr val="tx2"/>
              </a:solidFill>
            </a:endParaRPr>
          </a:p>
          <a:p>
            <a:pPr marL="0" indent="0">
              <a:buNone/>
            </a:pPr>
            <a:endParaRPr lang="en-US" altLang="zh-CN" sz="2800" dirty="0" smtClean="0">
              <a:solidFill>
                <a:schemeClr val="tx2"/>
              </a:solidFill>
            </a:endParaRPr>
          </a:p>
          <a:p>
            <a:pPr marL="0" indent="0">
              <a:buNone/>
            </a:pPr>
            <a:r>
              <a:rPr lang="zh-CN" altLang="zh-CN" sz="2800" dirty="0" smtClean="0">
                <a:solidFill>
                  <a:schemeClr val="tx2"/>
                </a:solidFill>
              </a:rPr>
              <a:t>（</a:t>
            </a:r>
            <a:r>
              <a:rPr lang="en-US" altLang="zh-CN" sz="2800" dirty="0">
                <a:solidFill>
                  <a:schemeClr val="tx2"/>
                </a:solidFill>
              </a:rPr>
              <a:t>2</a:t>
            </a:r>
            <a:r>
              <a:rPr lang="zh-CN" altLang="zh-CN" sz="2800" dirty="0">
                <a:solidFill>
                  <a:schemeClr val="tx2"/>
                </a:solidFill>
              </a:rPr>
              <a:t>）年偿债基金</a:t>
            </a:r>
          </a:p>
          <a:p>
            <a:pPr marL="0" indent="0">
              <a:buNone/>
            </a:pPr>
            <a:endParaRPr lang="en-US" altLang="zh-CN" sz="2800" dirty="0" smtClean="0">
              <a:solidFill>
                <a:schemeClr val="tx2"/>
              </a:solidFill>
            </a:endParaRPr>
          </a:p>
          <a:p>
            <a:pPr>
              <a:buFont typeface="Wingdings" panose="05000000000000000000" pitchFamily="2" charset="2"/>
              <a:buChar char="u"/>
            </a:pPr>
            <a:r>
              <a:rPr lang="en-US" altLang="zh-CN" sz="2800" dirty="0" smtClean="0"/>
              <a:t>  </a:t>
            </a:r>
            <a:r>
              <a:rPr lang="zh-CN" altLang="zh-CN" sz="2800" dirty="0" smtClean="0"/>
              <a:t>偿债</a:t>
            </a:r>
            <a:r>
              <a:rPr lang="zh-CN" altLang="zh-CN" sz="2800" dirty="0"/>
              <a:t>基金和普通年金终值互为逆运算。偿债基金系数和普通年金系数互为倒数。</a:t>
            </a:r>
            <a:endParaRPr lang="zh-CN" altLang="en-US"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9</a:t>
            </a:fld>
            <a:endParaRPr lang="zh-CN" altLang="zh-CN"/>
          </a:p>
        </p:txBody>
      </p:sp>
      <p:pic>
        <p:nvPicPr>
          <p:cNvPr id="5" name="图片 4"/>
          <p:cNvPicPr>
            <a:picLocks noChangeAspect="1"/>
          </p:cNvPicPr>
          <p:nvPr/>
        </p:nvPicPr>
        <p:blipFill>
          <a:blip r:embed="rId2"/>
          <a:stretch>
            <a:fillRect/>
          </a:stretch>
        </p:blipFill>
        <p:spPr>
          <a:xfrm>
            <a:off x="3854623" y="1317821"/>
            <a:ext cx="2520281" cy="879167"/>
          </a:xfrm>
          <a:prstGeom prst="rect">
            <a:avLst/>
          </a:prstGeom>
        </p:spPr>
      </p:pic>
      <p:pic>
        <p:nvPicPr>
          <p:cNvPr id="8" name="图片 7"/>
          <p:cNvPicPr>
            <a:picLocks noChangeAspect="1"/>
          </p:cNvPicPr>
          <p:nvPr/>
        </p:nvPicPr>
        <p:blipFill>
          <a:blip r:embed="rId3"/>
          <a:stretch>
            <a:fillRect/>
          </a:stretch>
        </p:blipFill>
        <p:spPr>
          <a:xfrm>
            <a:off x="3744888" y="2380561"/>
            <a:ext cx="2808312" cy="979643"/>
          </a:xfrm>
          <a:prstGeom prst="rect">
            <a:avLst/>
          </a:prstGeom>
        </p:spPr>
      </p:pic>
    </p:spTree>
    <p:extLst>
      <p:ext uri="{BB962C8B-B14F-4D97-AF65-F5344CB8AC3E}">
        <p14:creationId xmlns:p14="http://schemas.microsoft.com/office/powerpoint/2010/main" val="1179007975"/>
      </p:ext>
    </p:extLst>
  </p:cSld>
  <p:clrMapOvr>
    <a:masterClrMapping/>
  </p:clrMapOvr>
  <p:transition/>
</p:sld>
</file>

<file path=ppt/theme/theme1.xml><?xml version="1.0" encoding="utf-8"?>
<a:theme xmlns:a="http://schemas.openxmlformats.org/drawingml/2006/main" name="建行模版">
  <a:themeElements>
    <a:clrScheme name="">
      <a:dk1>
        <a:srgbClr val="336699"/>
      </a:dk1>
      <a:lt1>
        <a:srgbClr val="FFFFFF"/>
      </a:lt1>
      <a:dk2>
        <a:srgbClr val="000000"/>
      </a:dk2>
      <a:lt2>
        <a:srgbClr val="808080"/>
      </a:lt2>
      <a:accent1>
        <a:srgbClr val="3399FF"/>
      </a:accent1>
      <a:accent2>
        <a:srgbClr val="99FFCC"/>
      </a:accent2>
      <a:accent3>
        <a:srgbClr val="FFFFFF"/>
      </a:accent3>
      <a:accent4>
        <a:srgbClr val="2A5682"/>
      </a:accent4>
      <a:accent5>
        <a:srgbClr val="ADCAFF"/>
      </a:accent5>
      <a:accent6>
        <a:srgbClr val="8AE7B9"/>
      </a:accent6>
      <a:hlink>
        <a:srgbClr val="CC00CC"/>
      </a:hlink>
      <a:folHlink>
        <a:srgbClr val="B2B2B2"/>
      </a:folHlink>
    </a:clrScheme>
    <a:fontScheme name="建行模版">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tx2"/>
            </a:solidFill>
            <a:effectLst/>
            <a:latin typeface="黑体" pitchFamily="2" charset="-122"/>
            <a:ea typeface="黑体" pitchFamily="2" charset="-122"/>
          </a:defRPr>
        </a:defPPr>
      </a:lstStyle>
    </a:spDef>
    <a:ln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tx2"/>
            </a:solidFill>
            <a:effectLst/>
            <a:latin typeface="黑体" pitchFamily="2" charset="-122"/>
            <a:ea typeface="黑体" pitchFamily="2" charset="-122"/>
          </a:defRPr>
        </a:defPPr>
      </a:lstStyle>
    </a:lnDef>
  </a:objectDefaults>
  <a:extraClrSchemeLst>
    <a:extraClrScheme>
      <a:clrScheme name="建行模版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建行模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建行模版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建行模版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建行模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建行模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建行模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10151</TotalTime>
  <Words>1383</Words>
  <Application>Microsoft Office PowerPoint</Application>
  <PresentationFormat>全屏显示(4:3)</PresentationFormat>
  <Paragraphs>163</Paragraphs>
  <Slides>26</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35" baseType="lpstr">
      <vt:lpstr>彩虹粗仿宋</vt:lpstr>
      <vt:lpstr>华文楷体</vt:lpstr>
      <vt:lpstr>宋体</vt:lpstr>
      <vt:lpstr>Arial</vt:lpstr>
      <vt:lpstr>Times New Roman</vt:lpstr>
      <vt:lpstr>Verdana</vt:lpstr>
      <vt:lpstr>Wingdings</vt:lpstr>
      <vt:lpstr>建行模版</vt:lpstr>
      <vt:lpstr>Equation.3</vt:lpstr>
      <vt:lpstr> 第二章 财务管理基础</vt:lpstr>
      <vt:lpstr>学习目标</vt:lpstr>
      <vt:lpstr>案例导入</vt:lpstr>
      <vt:lpstr>第一节 资金时间价值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第二节  风险和收益</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2005年计财会培训讲义</dc:title>
  <dc:creator>王晓薇</dc:creator>
  <cp:lastModifiedBy>cuijie</cp:lastModifiedBy>
  <cp:revision>738</cp:revision>
  <dcterms:modified xsi:type="dcterms:W3CDTF">2018-10-14T08:56:34Z</dcterms:modified>
</cp:coreProperties>
</file>