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6"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5" d="100"/>
          <a:sy n="95" d="100"/>
        </p:scale>
        <p:origin x="-1090"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92FD0C8-10C3-42B8-92D4-1DDB9F7DCB0F}"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048F26-4A26-405A-A3BB-D322DB594BD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2FD0C8-10C3-42B8-92D4-1DDB9F7DCB0F}" type="datetimeFigureOut">
              <a:rPr lang="zh-CN" altLang="en-US" smtClean="0"/>
              <a:t>2020/12/24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048F26-4A26-405A-A3BB-D322DB594BD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a:t/>
            </a:r>
            <a:br>
              <a:rPr lang="en-US" altLang="zh-CN" dirty="0"/>
            </a:br>
            <a:r>
              <a:rPr lang="zh-CN" altLang="en-US" dirty="0" smtClean="0"/>
              <a:t>第三章   商务</a:t>
            </a:r>
            <a:r>
              <a:rPr lang="zh-CN" altLang="en-US" dirty="0"/>
              <a:t>策划的基本原理</a:t>
            </a:r>
            <a:br>
              <a:rPr lang="zh-CN" altLang="en-US" dirty="0"/>
            </a:br>
            <a:r>
              <a:rPr lang="en-US" dirty="0"/>
              <a:t> </a:t>
            </a:r>
            <a:r>
              <a:rPr lang="zh-CN" altLang="en-US" dirty="0"/>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a:t/>
            </a:r>
            <a:br>
              <a:rPr lang="en-US" altLang="zh-CN" dirty="0"/>
            </a:br>
            <a:r>
              <a:rPr lang="zh-CN" altLang="en-US" dirty="0"/>
              <a:t>第二</a:t>
            </a:r>
            <a:r>
              <a:rPr lang="zh-CN" altLang="en-US" dirty="0" smtClean="0"/>
              <a:t>节    商务</a:t>
            </a:r>
            <a:r>
              <a:rPr lang="zh-CN" altLang="en-US" dirty="0"/>
              <a:t>策划的统筹原理</a:t>
            </a:r>
            <a:br>
              <a:rPr lang="zh-CN" altLang="en-US" dirty="0"/>
            </a:br>
            <a:r>
              <a:rPr lang="en-US" dirty="0"/>
              <a:t> </a:t>
            </a:r>
            <a:r>
              <a:rPr lang="zh-CN" altLang="en-US" dirty="0"/>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统筹，是指通盘筹划。商务策划的统筹原理是指商务策划需要全盘规划、统筹考虑</a:t>
            </a:r>
            <a:r>
              <a:rPr lang="zh-CN" altLang="en-US" dirty="0" smtClean="0"/>
              <a:t>，换句话说</a:t>
            </a:r>
            <a:r>
              <a:rPr lang="zh-CN" altLang="en-US" dirty="0"/>
              <a:t>，商务策划人需要从整体把握和驾驭全局。</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一、全面布局规划</a:t>
            </a:r>
            <a:r>
              <a:rPr lang="zh-CN" altLang="en-US" dirty="0" smtClean="0"/>
              <a:t>方案</a:t>
            </a:r>
            <a:endParaRPr lang="en-US" altLang="zh-CN" dirty="0" smtClean="0"/>
          </a:p>
          <a:p>
            <a:r>
              <a:rPr lang="zh-CN" altLang="en-US" dirty="0"/>
              <a:t>二、全面考虑长远目标 </a:t>
            </a:r>
          </a:p>
          <a:p>
            <a:r>
              <a:rPr lang="zh-CN" altLang="en-US" dirty="0"/>
              <a:t>三、全面整合有效资源 </a:t>
            </a:r>
          </a:p>
          <a:p>
            <a:endParaRPr lang="zh-CN" altLang="en-US"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a:t/>
            </a:r>
            <a:br>
              <a:rPr lang="en-US" altLang="zh-CN" dirty="0"/>
            </a:br>
            <a:r>
              <a:rPr lang="zh-CN" altLang="en-US" dirty="0" smtClean="0"/>
              <a:t>第三节    商务</a:t>
            </a:r>
            <a:r>
              <a:rPr lang="zh-CN" altLang="en-US" dirty="0"/>
              <a:t>策划</a:t>
            </a:r>
            <a:r>
              <a:rPr lang="zh-CN" altLang="en-US" dirty="0" smtClean="0"/>
              <a:t>的</a:t>
            </a:r>
            <a:r>
              <a:rPr lang="zh-CN" altLang="en-US" dirty="0"/>
              <a:t>博弈原理</a:t>
            </a:r>
            <a:br>
              <a:rPr lang="zh-CN" altLang="en-US" dirty="0"/>
            </a:br>
            <a:r>
              <a:rPr lang="en-US" dirty="0"/>
              <a:t> </a:t>
            </a:r>
            <a:r>
              <a:rPr lang="zh-CN" altLang="en-US" dirty="0"/>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博弈，原义是指下棋，引申义是指在一定条件下，两个或多个参与者遵守一定的</a:t>
            </a:r>
            <a:r>
              <a:rPr lang="zh-CN" altLang="en-US" dirty="0" smtClean="0"/>
              <a:t>规则</a:t>
            </a:r>
            <a:r>
              <a:rPr lang="zh-CN" altLang="en-US" dirty="0"/>
              <a:t>，为谋取某种利益而实施适当的行为或策略，并从中取得相应成果或收益的过程</a:t>
            </a:r>
            <a:r>
              <a:rPr lang="zh-CN" altLang="en-US" dirty="0" smtClean="0"/>
              <a:t>。</a:t>
            </a:r>
            <a:endParaRPr lang="en-US" altLang="zh-CN" dirty="0" smtClean="0"/>
          </a:p>
          <a:p>
            <a:r>
              <a:rPr lang="zh-CN" altLang="en-US" dirty="0"/>
              <a:t>商务策划的博弈原理</a:t>
            </a:r>
            <a:r>
              <a:rPr lang="zh-CN" altLang="en-US" dirty="0" smtClean="0"/>
              <a:t>，假定</a:t>
            </a:r>
            <a:r>
              <a:rPr lang="zh-CN" altLang="en-US" dirty="0"/>
              <a:t>商务策划人是理性的，借鉴博弈论的基本理论和基本方法，以最大化自己的利益为</a:t>
            </a:r>
            <a:r>
              <a:rPr lang="zh-CN" altLang="en-US" dirty="0" smtClean="0"/>
              <a:t>目标</a:t>
            </a:r>
            <a:r>
              <a:rPr lang="zh-CN" altLang="en-US" dirty="0"/>
              <a:t>进行决策，在此过程中应遵循以下几项原则。</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一、追求“满意”原则</a:t>
            </a:r>
          </a:p>
          <a:p>
            <a:r>
              <a:rPr lang="zh-CN" altLang="en-US" dirty="0"/>
              <a:t>在商务策划实践中，我们应借鉴“满意”原则的博弈思想，商务策划人应考虑限制</a:t>
            </a:r>
            <a:r>
              <a:rPr lang="zh-CN" altLang="en-US" dirty="0" smtClean="0"/>
              <a:t>决策</a:t>
            </a:r>
            <a:r>
              <a:rPr lang="zh-CN" altLang="en-US" dirty="0"/>
              <a:t>的诸多影响因素，如时间、成本、环境、策划人信息处理能力等，对于策划结果不求</a:t>
            </a:r>
            <a:r>
              <a:rPr lang="zh-CN" altLang="en-US" dirty="0" smtClean="0"/>
              <a:t>最优</a:t>
            </a:r>
            <a:r>
              <a:rPr lang="zh-CN" altLang="en-US" dirty="0"/>
              <a:t>而求最</a:t>
            </a:r>
            <a:r>
              <a:rPr lang="zh-CN" altLang="en-US" dirty="0" smtClean="0"/>
              <a:t>满意。</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二、平衡取舍</a:t>
            </a:r>
            <a:r>
              <a:rPr lang="zh-CN" altLang="en-US" dirty="0" smtClean="0"/>
              <a:t>得失</a:t>
            </a:r>
            <a:endParaRPr lang="en-US" altLang="zh-CN" dirty="0" smtClean="0"/>
          </a:p>
          <a:p>
            <a:r>
              <a:rPr lang="zh-CN" altLang="en-US" dirty="0"/>
              <a:t>商务策划的博弈原理，还包括“以己之长、克己之短”，即暂时舍弃局部利益，</a:t>
            </a:r>
            <a:r>
              <a:rPr lang="zh-CN" altLang="en-US" dirty="0" smtClean="0"/>
              <a:t>从而赢得</a:t>
            </a:r>
            <a:r>
              <a:rPr lang="zh-CN" altLang="en-US" dirty="0"/>
              <a:t>整体利益</a:t>
            </a:r>
            <a:r>
              <a:rPr lang="zh-CN" altLang="en-US" dirty="0" smtClean="0"/>
              <a:t>。</a:t>
            </a:r>
            <a:endParaRPr lang="en-US" altLang="zh-CN" dirty="0" smtClean="0"/>
          </a:p>
          <a:p>
            <a:r>
              <a:rPr lang="zh-CN" altLang="en-US" dirty="0"/>
              <a:t>这需要商务策划人在心态上对得失的把握得当，懂得取舍，懂得放弃，</a:t>
            </a:r>
            <a:r>
              <a:rPr lang="zh-CN" altLang="en-US" dirty="0" smtClean="0"/>
              <a:t>先舍</a:t>
            </a:r>
            <a:r>
              <a:rPr lang="zh-CN" altLang="en-US" dirty="0"/>
              <a:t>后得才能取得最终胜利，切不可患得患失。</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三、力争“双赢”局面</a:t>
            </a:r>
          </a:p>
          <a:p>
            <a:r>
              <a:rPr lang="zh-CN" altLang="en-US" dirty="0"/>
              <a:t>“双赢”译自英文“</a:t>
            </a:r>
            <a:r>
              <a:rPr lang="en-US" dirty="0"/>
              <a:t>Win</a:t>
            </a:r>
            <a:r>
              <a:rPr lang="en-US" altLang="zh-CN" dirty="0"/>
              <a:t>—</a:t>
            </a:r>
            <a:r>
              <a:rPr lang="en-US" dirty="0"/>
              <a:t>Win </a:t>
            </a:r>
            <a:r>
              <a:rPr lang="zh-CN" altLang="en-US" dirty="0"/>
              <a:t>”，“双赢”强调兼顾双方的利益。市场经济是</a:t>
            </a:r>
            <a:r>
              <a:rPr lang="zh-CN" altLang="en-US" dirty="0" smtClean="0"/>
              <a:t>竞争经济</a:t>
            </a:r>
            <a:r>
              <a:rPr lang="zh-CN" altLang="en-US" dirty="0"/>
              <a:t>也是协作经济，因此在市场经济条件下的企业运作中，竞争与协作不可分割地联系</a:t>
            </a:r>
            <a:r>
              <a:rPr lang="zh-CN" altLang="en-US" dirty="0" smtClean="0"/>
              <a:t>在一起。</a:t>
            </a:r>
            <a:endParaRPr lang="en-US" altLang="zh-CN" dirty="0" smtClean="0"/>
          </a:p>
          <a:p>
            <a:r>
              <a:rPr lang="zh-CN" altLang="en-US" dirty="0" smtClean="0"/>
              <a:t>在</a:t>
            </a:r>
            <a:r>
              <a:rPr lang="zh-CN" altLang="en-US" dirty="0"/>
              <a:t>市场竞争中，竞争对手也可以是合作伙伴，商务策划人要善于利用各种要素，</a:t>
            </a:r>
            <a:r>
              <a:rPr lang="zh-CN" altLang="en-US" dirty="0" smtClean="0"/>
              <a:t>不再</a:t>
            </a:r>
            <a:r>
              <a:rPr lang="zh-CN" altLang="en-US" dirty="0"/>
              <a:t>拘泥于“你死我活”的恶性竞争，而是迈向更高层次的竞争，企业管理者或决策者应</a:t>
            </a:r>
            <a:r>
              <a:rPr lang="zh-CN" altLang="en-US" dirty="0" smtClean="0"/>
              <a:t>懂得</a:t>
            </a:r>
            <a:r>
              <a:rPr lang="zh-CN" altLang="en-US" dirty="0"/>
              <a:t>商业联盟，在有共同目标的前提下，强强联合或优势互补，以达到“双赢”的局面。</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商务策划人要善于借鉴博弈的思想，力求以弱胜强、以小博大。</a:t>
            </a:r>
          </a:p>
          <a:p>
            <a:r>
              <a:rPr lang="zh-CN" altLang="en-US" dirty="0"/>
              <a:t>需要指出的是，在实际运用中，存在许多牵强附会和似是而非的不恰当应用现象，商务</a:t>
            </a:r>
            <a:r>
              <a:rPr lang="zh-CN" altLang="en-US" dirty="0" smtClean="0"/>
              <a:t>策划人</a:t>
            </a:r>
            <a:r>
              <a:rPr lang="zh-CN" altLang="en-US" dirty="0"/>
              <a:t>要考虑实际环境，有的放矢地进行商务策划。</a:t>
            </a:r>
          </a:p>
          <a:p>
            <a:r>
              <a:rPr lang="en-US" dirty="0"/>
              <a:t> </a:t>
            </a:r>
            <a:endParaRPr lang="zh-CN" altLang="en-US" dirty="0"/>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a:t/>
            </a:r>
            <a:br>
              <a:rPr lang="en-US" altLang="zh-CN" dirty="0"/>
            </a:br>
            <a:r>
              <a:rPr lang="zh-CN" altLang="en-US" dirty="0"/>
              <a:t>第四节 商务策划的裂变</a:t>
            </a:r>
            <a:r>
              <a:rPr lang="zh-CN" altLang="en-US" dirty="0" smtClean="0"/>
              <a:t>原理</a:t>
            </a:r>
            <a:r>
              <a:rPr lang="zh-CN" altLang="en-US" dirty="0"/>
              <a:t/>
            </a:r>
            <a:br>
              <a:rPr lang="zh-CN" altLang="en-US" dirty="0"/>
            </a:br>
            <a:r>
              <a:rPr lang="en-US" dirty="0"/>
              <a:t> </a:t>
            </a:r>
            <a:r>
              <a:rPr lang="zh-CN" altLang="en-US" dirty="0"/>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商务策划的求异</a:t>
            </a:r>
            <a:r>
              <a:rPr lang="zh-CN" altLang="en-US" dirty="0" smtClean="0"/>
              <a:t>原理</a:t>
            </a:r>
            <a:endParaRPr lang="zh-CN" altLang="en-US" dirty="0"/>
          </a:p>
        </p:txBody>
      </p:sp>
      <p:sp>
        <p:nvSpPr>
          <p:cNvPr id="3" name="内容占位符 2"/>
          <p:cNvSpPr>
            <a:spLocks noGrp="1"/>
          </p:cNvSpPr>
          <p:nvPr>
            <p:ph idx="1"/>
          </p:nvPr>
        </p:nvSpPr>
        <p:spPr/>
        <p:txBody>
          <a:bodyPr/>
          <a:lstStyle/>
          <a:p>
            <a:r>
              <a:rPr lang="zh-CN" altLang="en-US" dirty="0"/>
              <a:t>求异，是指追求标新立异，即勇于创新，敢于打破陈规，提出新的见解</a:t>
            </a:r>
            <a:r>
              <a:rPr lang="zh-CN" altLang="en-US" dirty="0" smtClean="0"/>
              <a:t>。</a:t>
            </a:r>
            <a:endParaRPr lang="en-US" altLang="zh-CN" dirty="0" smtClean="0"/>
          </a:p>
          <a:p>
            <a:r>
              <a:rPr lang="zh-CN" altLang="en-US" dirty="0" smtClean="0"/>
              <a:t>商务</a:t>
            </a:r>
            <a:r>
              <a:rPr lang="zh-CN" altLang="en-US" dirty="0"/>
              <a:t>策划</a:t>
            </a:r>
            <a:r>
              <a:rPr lang="zh-CN" altLang="en-US" dirty="0" smtClean="0"/>
              <a:t>的求</a:t>
            </a:r>
            <a:r>
              <a:rPr lang="zh-CN" altLang="en-US" dirty="0"/>
              <a:t>异原理是指商务策划应独具创意、与众不同。</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商务策划是一项极富创造性的思维活动</a:t>
            </a:r>
            <a:r>
              <a:rPr lang="zh-CN" altLang="en-US" dirty="0" smtClean="0"/>
              <a:t>，商务</a:t>
            </a:r>
            <a:r>
              <a:rPr lang="zh-CN" altLang="en-US" dirty="0"/>
              <a:t>策划的裂变原理是指商务策划人的创意和创意之间进行碰撞，也如同原子核裂变</a:t>
            </a:r>
            <a:r>
              <a:rPr lang="zh-CN" altLang="en-US" dirty="0" smtClean="0"/>
              <a:t>一般</a:t>
            </a:r>
            <a:r>
              <a:rPr lang="zh-CN" altLang="en-US" dirty="0"/>
              <a:t>，不断“裂变”，不断产生“火花”，不断聚集新的能量，不断创造出多样化的策划</a:t>
            </a:r>
            <a:r>
              <a:rPr lang="zh-CN" altLang="en-US" dirty="0" smtClean="0"/>
              <a:t>方案</a:t>
            </a:r>
            <a:r>
              <a:rPr lang="zh-CN" altLang="en-US" dirty="0"/>
              <a:t>，不断产生新的理念和新的模式。一系列的“裂变”将最初的创意进一步延伸、完善</a:t>
            </a:r>
            <a:r>
              <a:rPr lang="zh-CN" altLang="en-US" dirty="0" smtClean="0"/>
              <a:t>和丰富</a:t>
            </a:r>
            <a:r>
              <a:rPr lang="zh-CN" altLang="en-US" dirty="0"/>
              <a:t>，为进一步促进生产、拓展市场提供了保障</a:t>
            </a:r>
            <a:r>
              <a:rPr lang="zh-CN" altLang="en-US" dirty="0" smtClean="0"/>
              <a:t>。</a:t>
            </a:r>
            <a:endParaRPr lang="zh-CN" altLang="en-US"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商务策划的“裂变”主要有以下几个思路。</a:t>
            </a:r>
            <a:endParaRPr lang="en-US" altLang="zh-CN" dirty="0" smtClean="0"/>
          </a:p>
          <a:p>
            <a:r>
              <a:rPr lang="zh-CN" altLang="en-US" dirty="0"/>
              <a:t>一、扩大现有优势 </a:t>
            </a:r>
          </a:p>
          <a:p>
            <a:r>
              <a:rPr lang="zh-CN" altLang="en-US" dirty="0"/>
              <a:t>二、复制成功模式 </a:t>
            </a:r>
          </a:p>
          <a:p>
            <a:r>
              <a:rPr lang="zh-CN" altLang="en-US" dirty="0"/>
              <a:t>三、重建市场定位</a:t>
            </a:r>
          </a:p>
          <a:p>
            <a:r>
              <a:rPr lang="zh-CN" altLang="en-US" dirty="0"/>
              <a:t>四、重塑企业基因</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a:t/>
            </a:r>
            <a:br>
              <a:rPr lang="en-US" altLang="zh-CN" dirty="0"/>
            </a:br>
            <a:r>
              <a:rPr lang="zh-CN" altLang="en-US" dirty="0"/>
              <a:t>第五节 商务策划的平衡原理</a:t>
            </a:r>
            <a:br>
              <a:rPr lang="zh-CN" altLang="en-US" dirty="0"/>
            </a:br>
            <a:r>
              <a:rPr lang="en-US" dirty="0"/>
              <a:t> </a:t>
            </a:r>
            <a:r>
              <a:rPr lang="zh-CN" altLang="en-US" dirty="0"/>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商务策划的平衡原理是指商务策划方案要尽量考虑“系统的平衡”，策划人在</a:t>
            </a:r>
            <a:r>
              <a:rPr lang="zh-CN" altLang="en-US" dirty="0" smtClean="0"/>
              <a:t>考虑</a:t>
            </a:r>
            <a:r>
              <a:rPr lang="zh-CN" altLang="en-US" dirty="0"/>
              <a:t>创新和创意的同时，不可打破事物原有的平衡规律，才能够稳中求胜。</a:t>
            </a:r>
          </a:p>
          <a:p>
            <a:r>
              <a:rPr lang="en-US" dirty="0"/>
              <a:t> </a:t>
            </a:r>
            <a:endParaRPr lang="zh-CN" altLang="en-US" dirty="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一、平衡程序与主题 </a:t>
            </a:r>
          </a:p>
          <a:p>
            <a:r>
              <a:rPr lang="zh-CN" altLang="en-US" dirty="0"/>
              <a:t>二、平衡市场规律 </a:t>
            </a:r>
          </a:p>
          <a:p>
            <a:r>
              <a:rPr lang="zh-CN" altLang="en-US" dirty="0"/>
              <a:t>三、平衡策划收益和活动效果</a:t>
            </a:r>
          </a:p>
          <a:p>
            <a:r>
              <a:rPr lang="zh-CN" altLang="en-US" dirty="0"/>
              <a:t>四、平衡商品的价格与品质 </a:t>
            </a:r>
          </a:p>
          <a:p>
            <a:r>
              <a:rPr lang="zh-CN" altLang="en-US"/>
              <a:t>五、平衡多种策划信息</a:t>
            </a:r>
          </a:p>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一、运用逆向思维 </a:t>
            </a:r>
          </a:p>
          <a:p>
            <a:r>
              <a:rPr lang="en-US" dirty="0"/>
              <a:t> </a:t>
            </a:r>
            <a:r>
              <a:rPr lang="zh-CN" altLang="en-US" dirty="0" smtClean="0"/>
              <a:t>逆向</a:t>
            </a:r>
            <a:r>
              <a:rPr lang="zh-CN" altLang="en-US" dirty="0"/>
              <a:t>思维，又称求异思维，它是指对人们已成定论的观点或者习以为常的事物</a:t>
            </a:r>
            <a:r>
              <a:rPr lang="zh-CN" altLang="en-US" dirty="0" smtClean="0"/>
              <a:t>反过来</a:t>
            </a:r>
            <a:r>
              <a:rPr lang="zh-CN" altLang="en-US" dirty="0"/>
              <a:t>思考的一种思维方式。</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运用逆向思维时，需要注意以下几个问题</a:t>
            </a:r>
            <a:r>
              <a:rPr lang="zh-CN" altLang="en-US" dirty="0" smtClean="0"/>
              <a:t>：</a:t>
            </a:r>
            <a:endParaRPr lang="en-US" altLang="zh-CN" dirty="0" smtClean="0"/>
          </a:p>
          <a:p>
            <a:r>
              <a:rPr lang="zh-CN" altLang="en-US" dirty="0" smtClean="0"/>
              <a:t>第一</a:t>
            </a:r>
            <a:r>
              <a:rPr lang="zh-CN" altLang="en-US" dirty="0"/>
              <a:t>，商务策划人必须</a:t>
            </a:r>
            <a:r>
              <a:rPr lang="zh-CN" altLang="en-US" dirty="0" smtClean="0"/>
              <a:t>深刻</a:t>
            </a:r>
            <a:r>
              <a:rPr lang="zh-CN" altLang="en-US" dirty="0"/>
              <a:t>认识策划对象的本质，逆向思维不是单纯地“反其道行之”，真正的逆向思维要建立</a:t>
            </a:r>
            <a:r>
              <a:rPr lang="zh-CN" altLang="en-US" dirty="0" smtClean="0"/>
              <a:t>在充分</a:t>
            </a:r>
            <a:r>
              <a:rPr lang="zh-CN" altLang="en-US" dirty="0"/>
              <a:t>认识策划对象的基础上，必须考虑一定的科学性</a:t>
            </a:r>
            <a:r>
              <a:rPr lang="zh-CN" altLang="en-US" dirty="0" smtClean="0"/>
              <a:t>；</a:t>
            </a:r>
            <a:endParaRPr lang="en-US" altLang="zh-CN" dirty="0" smtClean="0"/>
          </a:p>
          <a:p>
            <a:r>
              <a:rPr lang="zh-CN" altLang="en-US" dirty="0" smtClean="0"/>
              <a:t>第二</a:t>
            </a:r>
            <a:r>
              <a:rPr lang="zh-CN" altLang="en-US" dirty="0"/>
              <a:t>，商务策划人在考虑运用</a:t>
            </a:r>
            <a:r>
              <a:rPr lang="zh-CN" altLang="en-US" dirty="0" smtClean="0"/>
              <a:t>逆向思维</a:t>
            </a:r>
            <a:r>
              <a:rPr lang="zh-CN" altLang="en-US" dirty="0"/>
              <a:t>的同时，还需要考虑受众对象是否能够接受，或者在多高程度上接受其</a:t>
            </a:r>
            <a:r>
              <a:rPr lang="zh-CN" altLang="en-US" dirty="0" smtClean="0"/>
              <a:t>“与众不同”的</a:t>
            </a:r>
            <a:r>
              <a:rPr lang="zh-CN" altLang="en-US" dirty="0"/>
              <a:t>方案。</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a:t>二、植入干扰信息 </a:t>
            </a:r>
          </a:p>
          <a:p>
            <a:r>
              <a:rPr lang="zh-CN" altLang="en-US" dirty="0"/>
              <a:t>干扰信息是指那些能够使受众对象陷入“思维陷阱”的信息，这些信息能够在一定</a:t>
            </a:r>
            <a:r>
              <a:rPr lang="zh-CN" altLang="en-US" dirty="0" smtClean="0"/>
              <a:t>程度</a:t>
            </a:r>
            <a:r>
              <a:rPr lang="zh-CN" altLang="en-US" dirty="0"/>
              <a:t>上分散受众对象的注意力</a:t>
            </a:r>
            <a:r>
              <a:rPr lang="zh-CN" altLang="en-US" dirty="0" smtClean="0"/>
              <a:t>。</a:t>
            </a:r>
            <a:endParaRPr lang="en-US" altLang="zh-CN" dirty="0" smtClean="0"/>
          </a:p>
          <a:p>
            <a:r>
              <a:rPr lang="zh-CN" altLang="en-US" dirty="0" smtClean="0"/>
              <a:t>在</a:t>
            </a:r>
            <a:r>
              <a:rPr lang="zh-CN" altLang="en-US" dirty="0"/>
              <a:t>商务策划中，植入干扰信息是指商务策划人利用</a:t>
            </a:r>
            <a:r>
              <a:rPr lang="zh-CN" altLang="en-US" dirty="0" smtClean="0"/>
              <a:t>另辟蹊径的</a:t>
            </a:r>
            <a:r>
              <a:rPr lang="zh-CN" altLang="en-US" dirty="0"/>
              <a:t>策划方法和手段，将企业产品或服务话题的相关信息植入另一个产品或服务话题或</a:t>
            </a:r>
            <a:r>
              <a:rPr lang="zh-CN" altLang="en-US" dirty="0" smtClean="0"/>
              <a:t>宣传中</a:t>
            </a:r>
            <a:r>
              <a:rPr lang="zh-CN" altLang="en-US" dirty="0"/>
              <a:t>，以提升企业的曝光率和知名度；或者将具有代表性的企业产品及服务的相关信息</a:t>
            </a:r>
            <a:r>
              <a:rPr lang="zh-CN" altLang="en-US" dirty="0" smtClean="0"/>
              <a:t>融入其他</a:t>
            </a:r>
            <a:r>
              <a:rPr lang="zh-CN" altLang="en-US" dirty="0"/>
              <a:t>产品或服务的策划活动中，分享其曝光率和关注度，以达到潜移默化的宣传效果，</a:t>
            </a:r>
            <a:r>
              <a:rPr lang="zh-CN" altLang="en-US" dirty="0" smtClean="0"/>
              <a:t>从而</a:t>
            </a:r>
            <a:r>
              <a:rPr lang="zh-CN" altLang="en-US" dirty="0"/>
              <a:t>达到某种商务策划目的。</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研究发现，由于受众群体潜意识对商务策划宣传有抵触心理，多数情况下，商务</a:t>
            </a:r>
            <a:r>
              <a:rPr lang="zh-CN" altLang="en-US" dirty="0" smtClean="0"/>
              <a:t>策划人</a:t>
            </a:r>
            <a:r>
              <a:rPr lang="zh-CN" altLang="en-US" dirty="0"/>
              <a:t>通过植入干扰信息的方式对企业进行宣传，往往会得到意想不到的效果</a:t>
            </a:r>
            <a:r>
              <a:rPr lang="zh-CN" altLang="en-US" dirty="0" smtClean="0"/>
              <a:t>。</a:t>
            </a:r>
            <a:endParaRPr lang="en-US" altLang="zh-CN" dirty="0" smtClean="0"/>
          </a:p>
          <a:p>
            <a:r>
              <a:rPr lang="zh-CN" altLang="en-US" dirty="0"/>
              <a:t>植入</a:t>
            </a:r>
            <a:r>
              <a:rPr lang="zh-CN" altLang="en-US" dirty="0" smtClean="0"/>
              <a:t>干扰</a:t>
            </a:r>
            <a:r>
              <a:rPr lang="zh-CN" altLang="en-US" dirty="0"/>
              <a:t>信息时应注意以下几个</a:t>
            </a:r>
            <a:r>
              <a:rPr lang="zh-CN" altLang="en-US" dirty="0" smtClean="0"/>
              <a:t>问题：</a:t>
            </a:r>
            <a:endParaRPr lang="en-US" altLang="zh-CN" dirty="0" smtClean="0"/>
          </a:p>
          <a:p>
            <a:r>
              <a:rPr lang="zh-CN" altLang="en-US" dirty="0" smtClean="0"/>
              <a:t>第一</a:t>
            </a:r>
            <a:r>
              <a:rPr lang="zh-CN" altLang="en-US" dirty="0"/>
              <a:t>，随着相关法律法规的建立健全，干扰信息的植入</a:t>
            </a:r>
            <a:r>
              <a:rPr lang="zh-CN" altLang="en-US" dirty="0" smtClean="0"/>
              <a:t>不可以</a:t>
            </a:r>
            <a:r>
              <a:rPr lang="zh-CN" altLang="en-US" dirty="0"/>
              <a:t>有悖于商务策划所在地区的相关法律法规</a:t>
            </a:r>
            <a:r>
              <a:rPr lang="zh-CN" altLang="en-US" dirty="0" smtClean="0"/>
              <a:t>；</a:t>
            </a:r>
            <a:endParaRPr lang="en-US" altLang="zh-CN" dirty="0" smtClean="0"/>
          </a:p>
          <a:p>
            <a:r>
              <a:rPr lang="zh-CN" altLang="en-US" dirty="0" smtClean="0"/>
              <a:t>第二</a:t>
            </a:r>
            <a:r>
              <a:rPr lang="zh-CN" altLang="en-US" dirty="0"/>
              <a:t>，多数情况下，植入干扰信息只</a:t>
            </a:r>
            <a:r>
              <a:rPr lang="zh-CN" altLang="en-US" dirty="0" smtClean="0"/>
              <a:t>适用</a:t>
            </a:r>
            <a:r>
              <a:rPr lang="zh-CN" altLang="en-US" dirty="0"/>
              <a:t>于已经具有一定品牌知名度的品牌，受众对象需要在相当短暂的时间内识别该品牌的</a:t>
            </a:r>
            <a:r>
              <a:rPr lang="zh-CN" altLang="en-US" dirty="0" smtClean="0"/>
              <a:t>基本信息；</a:t>
            </a:r>
            <a:endParaRPr lang="en-US" altLang="zh-CN" dirty="0" smtClean="0"/>
          </a:p>
          <a:p>
            <a:r>
              <a:rPr lang="zh-CN" altLang="en-US" dirty="0" smtClean="0"/>
              <a:t>第三</a:t>
            </a:r>
            <a:r>
              <a:rPr lang="zh-CN" altLang="en-US" dirty="0"/>
              <a:t>，植入干扰信息的方式仅仅支持在较短时间内引起话题或者提高受众对象的</a:t>
            </a:r>
            <a:r>
              <a:rPr lang="zh-CN" altLang="en-US" dirty="0" smtClean="0"/>
              <a:t>广泛</a:t>
            </a:r>
            <a:r>
              <a:rPr lang="zh-CN" altLang="en-US" dirty="0"/>
              <a:t>关注度，企业产品或服务的长期发展还需要商务策划人进一步的策划。</a:t>
            </a:r>
          </a:p>
          <a:p>
            <a:endParaRPr lang="zh-CN" altLang="en-US"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三、采用“</a:t>
            </a:r>
            <a:r>
              <a:rPr lang="en-US" dirty="0"/>
              <a:t>Bug</a:t>
            </a:r>
            <a:r>
              <a:rPr lang="zh-CN" altLang="en-US" dirty="0"/>
              <a:t>”营销</a:t>
            </a:r>
          </a:p>
          <a:p>
            <a:r>
              <a:rPr lang="zh-CN" altLang="en-US" dirty="0"/>
              <a:t>“</a:t>
            </a:r>
            <a:r>
              <a:rPr lang="en-US" dirty="0"/>
              <a:t>Bug</a:t>
            </a:r>
            <a:r>
              <a:rPr lang="zh-CN" altLang="en-US" dirty="0"/>
              <a:t>”一词一般泛指系统错误和系统缺陷，“</a:t>
            </a:r>
            <a:r>
              <a:rPr lang="en-US" dirty="0"/>
              <a:t>Bug</a:t>
            </a:r>
            <a:r>
              <a:rPr lang="zh-CN" altLang="en-US" dirty="0"/>
              <a:t>营销”又称为“漏洞营销”。</a:t>
            </a:r>
            <a:r>
              <a:rPr lang="zh-CN" altLang="en-US" dirty="0" smtClean="0"/>
              <a:t>然而</a:t>
            </a:r>
            <a:r>
              <a:rPr lang="zh-CN" altLang="en-US" dirty="0"/>
              <a:t>，现实中并非所有的“漏洞”或“</a:t>
            </a:r>
            <a:r>
              <a:rPr lang="en-US" dirty="0"/>
              <a:t>Bug</a:t>
            </a:r>
            <a:r>
              <a:rPr lang="zh-CN" altLang="en-US" dirty="0"/>
              <a:t>”都是被企业管理者或决策者“漏”掉的缺口。</a:t>
            </a:r>
          </a:p>
          <a:p>
            <a:r>
              <a:rPr lang="zh-CN" altLang="en-US" dirty="0"/>
              <a:t>“漏洞营销”是指企业将推出的优惠活动包装成暂时性的系统错误和系统缺陷，以此</a:t>
            </a:r>
            <a:r>
              <a:rPr lang="zh-CN" altLang="en-US" dirty="0" smtClean="0"/>
              <a:t>引导受</a:t>
            </a:r>
            <a:r>
              <a:rPr lang="zh-CN" altLang="en-US" dirty="0"/>
              <a:t>众对象感知自己得到了力度很大的优惠，从而参与体验甚至是发生实际购买行为的一</a:t>
            </a:r>
            <a:r>
              <a:rPr lang="zh-CN" altLang="en-US" dirty="0" smtClean="0"/>
              <a:t>种策略。</a:t>
            </a:r>
            <a:endParaRPr lang="en-US" altLang="zh-CN" dirty="0" smtClean="0"/>
          </a:p>
          <a:p>
            <a:r>
              <a:rPr lang="zh-CN" altLang="en-US" dirty="0" smtClean="0"/>
              <a:t>在</a:t>
            </a:r>
            <a:r>
              <a:rPr lang="zh-CN" altLang="en-US" dirty="0"/>
              <a:t>商务策划中，商务策划人往往可以利用大众喜欢占便宜和猎奇等多种心理，</a:t>
            </a:r>
            <a:r>
              <a:rPr lang="zh-CN" altLang="en-US" dirty="0" smtClean="0"/>
              <a:t>有意识</a:t>
            </a:r>
            <a:r>
              <a:rPr lang="zh-CN" altLang="en-US" dirty="0"/>
              <a:t>地制造一个系统错误和缺陷，从而引起人们热议，使策划信息深入人心，并迅速传播</a:t>
            </a:r>
            <a:r>
              <a:rPr lang="zh-CN" altLang="en-US" dirty="0" smtClean="0"/>
              <a:t>，将</a:t>
            </a:r>
            <a:r>
              <a:rPr lang="zh-CN" altLang="en-US" dirty="0"/>
              <a:t>策划信息短时间内传向更多的受众对象，最终实现商务策划的目的。</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商务策划人采用的“</a:t>
            </a:r>
            <a:r>
              <a:rPr lang="en-US" dirty="0"/>
              <a:t>Bug</a:t>
            </a:r>
            <a:r>
              <a:rPr lang="zh-CN" altLang="en-US" dirty="0"/>
              <a:t>”营销有以下几种</a:t>
            </a:r>
            <a:r>
              <a:rPr lang="zh-CN" altLang="en-US" dirty="0" smtClean="0"/>
              <a:t>形式</a:t>
            </a:r>
            <a:endParaRPr lang="en-US" altLang="zh-CN" dirty="0" smtClean="0"/>
          </a:p>
          <a:p>
            <a:r>
              <a:rPr lang="en-US" dirty="0"/>
              <a:t>(</a:t>
            </a:r>
            <a:r>
              <a:rPr lang="zh-CN" altLang="en-US" dirty="0"/>
              <a:t>一</a:t>
            </a:r>
            <a:r>
              <a:rPr lang="en-US" dirty="0"/>
              <a:t>) </a:t>
            </a:r>
            <a:r>
              <a:rPr lang="zh-CN" altLang="en-US" dirty="0"/>
              <a:t>网络支付系统“</a:t>
            </a:r>
            <a:r>
              <a:rPr lang="en-US" dirty="0"/>
              <a:t>Bug</a:t>
            </a:r>
            <a:r>
              <a:rPr lang="zh-CN" altLang="en-US" dirty="0"/>
              <a:t>”</a:t>
            </a:r>
          </a:p>
          <a:p>
            <a:r>
              <a:rPr lang="zh-CN" altLang="en-US" dirty="0"/>
              <a:t> </a:t>
            </a:r>
            <a:r>
              <a:rPr lang="en-US" dirty="0"/>
              <a:t>(</a:t>
            </a:r>
            <a:r>
              <a:rPr lang="zh-CN" altLang="en-US" dirty="0"/>
              <a:t>二</a:t>
            </a:r>
            <a:r>
              <a:rPr lang="en-US" dirty="0"/>
              <a:t>) </a:t>
            </a:r>
            <a:r>
              <a:rPr lang="zh-CN" altLang="en-US" dirty="0"/>
              <a:t>网络投票系统“</a:t>
            </a:r>
            <a:r>
              <a:rPr lang="en-US" dirty="0"/>
              <a:t>Bug</a:t>
            </a:r>
            <a:r>
              <a:rPr lang="zh-CN" altLang="en-US" dirty="0"/>
              <a:t>”</a:t>
            </a:r>
          </a:p>
          <a:p>
            <a:r>
              <a:rPr lang="en-US" dirty="0"/>
              <a:t>(</a:t>
            </a:r>
            <a:r>
              <a:rPr lang="zh-CN" altLang="en-US" dirty="0"/>
              <a:t>三</a:t>
            </a:r>
            <a:r>
              <a:rPr lang="en-US" dirty="0"/>
              <a:t>) </a:t>
            </a:r>
            <a:r>
              <a:rPr lang="zh-CN" altLang="en-US" dirty="0"/>
              <a:t>促销活动系统“</a:t>
            </a:r>
            <a:r>
              <a:rPr lang="en-US" dirty="0"/>
              <a:t>Bug</a:t>
            </a:r>
            <a:r>
              <a:rPr lang="zh-CN" altLang="en-US" dirty="0"/>
              <a:t>”</a:t>
            </a:r>
          </a:p>
          <a:p>
            <a:r>
              <a:rPr lang="en-US" dirty="0"/>
              <a:t>1. </a:t>
            </a:r>
            <a:r>
              <a:rPr lang="zh-CN" altLang="en-US" dirty="0"/>
              <a:t>活动截止时间“</a:t>
            </a:r>
            <a:r>
              <a:rPr lang="en-US" dirty="0"/>
              <a:t>Bug</a:t>
            </a:r>
            <a:r>
              <a:rPr lang="zh-CN" altLang="en-US" dirty="0"/>
              <a:t>”</a:t>
            </a:r>
          </a:p>
          <a:p>
            <a:r>
              <a:rPr lang="en-US" dirty="0"/>
              <a:t>2. </a:t>
            </a:r>
            <a:r>
              <a:rPr lang="zh-CN" altLang="en-US" dirty="0"/>
              <a:t>重复购买系统“</a:t>
            </a:r>
            <a:r>
              <a:rPr lang="en-US" dirty="0"/>
              <a:t>Bug</a:t>
            </a:r>
            <a:r>
              <a:rPr lang="zh-CN" altLang="en-US" dirty="0"/>
              <a:t>”</a:t>
            </a:r>
          </a:p>
          <a:p>
            <a:endParaRPr lang="zh-CN" altLang="en-US"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商务策划的经验告诉我们，创新</a:t>
            </a:r>
            <a:r>
              <a:rPr lang="zh-CN" altLang="en-US" dirty="0" smtClean="0"/>
              <a:t>才能</a:t>
            </a:r>
            <a:r>
              <a:rPr lang="zh-CN" altLang="en-US" dirty="0"/>
              <a:t>脱颖而出，墨守成规、邯郸学步往往落入俗套，富有创意的商务策划需要策划人</a:t>
            </a:r>
            <a:r>
              <a:rPr lang="zh-CN" altLang="en-US" dirty="0" smtClean="0"/>
              <a:t>有意识地</a:t>
            </a:r>
            <a:r>
              <a:rPr lang="zh-CN" altLang="en-US" dirty="0"/>
              <a:t>运用与传统思维和习惯不同的逆向思维方法，打破常规、另辟蹊径，才能出奇制胜</a:t>
            </a:r>
            <a:r>
              <a:rPr lang="zh-CN" altLang="en-US" dirty="0" smtClean="0"/>
              <a:t>。</a:t>
            </a:r>
            <a:endParaRPr lang="en-US" altLang="zh-CN" dirty="0" smtClean="0"/>
          </a:p>
          <a:p>
            <a:r>
              <a:rPr lang="zh-CN" altLang="en-US" dirty="0" smtClean="0"/>
              <a:t>需要</a:t>
            </a:r>
            <a:r>
              <a:rPr lang="zh-CN" altLang="en-US" dirty="0"/>
              <a:t>注意的是，商务策划活动需要设置一个止损点，即各类“</a:t>
            </a:r>
            <a:r>
              <a:rPr lang="en-US" dirty="0"/>
              <a:t>Bug</a:t>
            </a:r>
            <a:r>
              <a:rPr lang="zh-CN" altLang="en-US" dirty="0"/>
              <a:t>”在损失一定金额之后</a:t>
            </a:r>
            <a:r>
              <a:rPr lang="zh-CN" altLang="en-US" dirty="0" smtClean="0"/>
              <a:t>，应</a:t>
            </a:r>
            <a:r>
              <a:rPr lang="zh-CN" altLang="en-US" dirty="0"/>
              <a:t>能及时被修复。</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TotalTime>
  <Words>1339</Words>
  <Application>Microsoft Office PowerPoint</Application>
  <PresentationFormat>全屏显示(4:3)</PresentationFormat>
  <Paragraphs>63</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  第三章   商务策划的基本原理   </vt:lpstr>
      <vt:lpstr>第一节 商务策划的求异原理</vt:lpstr>
      <vt:lpstr>幻灯片 3</vt:lpstr>
      <vt:lpstr>幻灯片 4</vt:lpstr>
      <vt:lpstr>幻灯片 5</vt:lpstr>
      <vt:lpstr>幻灯片 6</vt:lpstr>
      <vt:lpstr>幻灯片 7</vt:lpstr>
      <vt:lpstr>幻灯片 8</vt:lpstr>
      <vt:lpstr>幻灯片 9</vt:lpstr>
      <vt:lpstr>  第二节    商务策划的统筹原理   </vt:lpstr>
      <vt:lpstr>幻灯片 11</vt:lpstr>
      <vt:lpstr>幻灯片 12</vt:lpstr>
      <vt:lpstr>  第三节    商务策划的博弈原理   </vt:lpstr>
      <vt:lpstr>幻灯片 14</vt:lpstr>
      <vt:lpstr>幻灯片 15</vt:lpstr>
      <vt:lpstr>幻灯片 16</vt:lpstr>
      <vt:lpstr>幻灯片 17</vt:lpstr>
      <vt:lpstr>幻灯片 18</vt:lpstr>
      <vt:lpstr>  第四节 商务策划的裂变原理   </vt:lpstr>
      <vt:lpstr>幻灯片 20</vt:lpstr>
      <vt:lpstr>幻灯片 21</vt:lpstr>
      <vt:lpstr>  第五节 商务策划的平衡原理   </vt:lpstr>
      <vt:lpstr>幻灯片 23</vt:lpstr>
      <vt:lpstr>幻灯片 24</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第三章   商务策划的基本原理   </dc:title>
  <dc:creator>刘凯宁</dc:creator>
  <cp:lastModifiedBy>刘凯宁</cp:lastModifiedBy>
  <cp:revision>9</cp:revision>
  <dcterms:created xsi:type="dcterms:W3CDTF">2020-12-24T02:35:26Z</dcterms:created>
  <dcterms:modified xsi:type="dcterms:W3CDTF">2020-12-24T03:08:21Z</dcterms:modified>
</cp:coreProperties>
</file>