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447" r:id="rId3"/>
    <p:sldId id="512" r:id="rId4"/>
    <p:sldId id="451" r:id="rId5"/>
    <p:sldId id="662" r:id="rId6"/>
    <p:sldId id="663" r:id="rId7"/>
    <p:sldId id="664" r:id="rId8"/>
    <p:sldId id="665" r:id="rId9"/>
    <p:sldId id="666" r:id="rId10"/>
    <p:sldId id="667" r:id="rId11"/>
    <p:sldId id="668" r:id="rId12"/>
    <p:sldId id="669" r:id="rId13"/>
    <p:sldId id="670" r:id="rId14"/>
    <p:sldId id="672" r:id="rId15"/>
    <p:sldId id="673" r:id="rId16"/>
    <p:sldId id="674" r:id="rId17"/>
    <p:sldId id="675" r:id="rId18"/>
    <p:sldId id="676" r:id="rId19"/>
    <p:sldId id="677" r:id="rId20"/>
    <p:sldId id="678" r:id="rId21"/>
    <p:sldId id="679" r:id="rId22"/>
    <p:sldId id="680" r:id="rId23"/>
    <p:sldId id="681" r:id="rId24"/>
    <p:sldId id="682" r:id="rId25"/>
    <p:sldId id="683" r:id="rId26"/>
    <p:sldId id="661" r:id="rId27"/>
  </p:sldIdLst>
  <p:sldSz cx="9144000" cy="6858000" type="screen4x3"/>
  <p:notesSz cx="6797675" cy="9928225"/>
  <p:defaultTextStyle>
    <a:defPPr>
      <a:defRPr lang="en-US"/>
    </a:defPPr>
    <a:lvl1pPr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1pPr>
    <a:lvl2pPr marL="4572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2pPr>
    <a:lvl3pPr marL="9144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3pPr>
    <a:lvl4pPr marL="13716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4pPr>
    <a:lvl5pPr marL="18288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5pPr>
    <a:lvl6pPr marL="2286000" algn="l" defTabSz="914400" rtl="0" eaLnBrk="1" latinLnBrk="0" hangingPunct="1">
      <a:defRPr sz="2800" b="1" kern="1200">
        <a:solidFill>
          <a:schemeClr val="tx2"/>
        </a:solidFill>
        <a:latin typeface="彩虹粗仿宋" pitchFamily="49" charset="-122"/>
        <a:ea typeface="彩虹粗仿宋" pitchFamily="49" charset="-122"/>
        <a:cs typeface="+mn-cs"/>
      </a:defRPr>
    </a:lvl6pPr>
    <a:lvl7pPr marL="2743200" algn="l" defTabSz="914400" rtl="0" eaLnBrk="1" latinLnBrk="0" hangingPunct="1">
      <a:defRPr sz="2800" b="1" kern="1200">
        <a:solidFill>
          <a:schemeClr val="tx2"/>
        </a:solidFill>
        <a:latin typeface="彩虹粗仿宋" pitchFamily="49" charset="-122"/>
        <a:ea typeface="彩虹粗仿宋" pitchFamily="49" charset="-122"/>
        <a:cs typeface="+mn-cs"/>
      </a:defRPr>
    </a:lvl7pPr>
    <a:lvl8pPr marL="3200400" algn="l" defTabSz="914400" rtl="0" eaLnBrk="1" latinLnBrk="0" hangingPunct="1">
      <a:defRPr sz="2800" b="1" kern="1200">
        <a:solidFill>
          <a:schemeClr val="tx2"/>
        </a:solidFill>
        <a:latin typeface="彩虹粗仿宋" pitchFamily="49" charset="-122"/>
        <a:ea typeface="彩虹粗仿宋" pitchFamily="49" charset="-122"/>
        <a:cs typeface="+mn-cs"/>
      </a:defRPr>
    </a:lvl8pPr>
    <a:lvl9pPr marL="3657600" algn="l" defTabSz="914400" rtl="0" eaLnBrk="1" latinLnBrk="0" hangingPunct="1">
      <a:defRPr sz="2800" b="1" kern="1200">
        <a:solidFill>
          <a:schemeClr val="tx2"/>
        </a:solidFill>
        <a:latin typeface="彩虹粗仿宋" pitchFamily="49" charset="-122"/>
        <a:ea typeface="彩虹粗仿宋"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33CCFF"/>
    <a:srgbClr val="FF6600"/>
    <a:srgbClr val="FFCC00"/>
    <a:srgbClr val="CC0000"/>
    <a:srgbClr val="FF0000"/>
    <a:srgbClr val="0000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70" autoAdjust="0"/>
    <p:restoredTop sz="94660" autoAdjust="0"/>
  </p:normalViewPr>
  <p:slideViewPr>
    <p:cSldViewPr>
      <p:cViewPr varScale="1">
        <p:scale>
          <a:sx n="67" d="100"/>
          <a:sy n="67" d="100"/>
        </p:scale>
        <p:origin x="1260" y="92"/>
      </p:cViewPr>
      <p:guideLst>
        <p:guide orient="horz" pos="2137"/>
        <p:guide pos="28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none" lIns="91431" tIns="45715" rIns="91431" bIns="45715" numCol="1" anchor="t"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en-US"/>
          </a:p>
        </p:txBody>
      </p:sp>
      <p:sp>
        <p:nvSpPr>
          <p:cNvPr id="67587"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none" lIns="91431" tIns="45715" rIns="91431" bIns="45715" numCol="1" anchor="t" anchorCtr="0" compatLnSpc="1"/>
          <a:lstStyle>
            <a:lvl1pPr algn="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9F507A11-36A8-43D7-AFB9-38989250E9BF}" type="datetimeFigureOut">
              <a:rPr lang="zh-CN" altLang="en-US"/>
            </a:fld>
            <a:endParaRPr lang="zh-CN" altLang="zh-CN"/>
          </a:p>
        </p:txBody>
      </p:sp>
      <p:sp>
        <p:nvSpPr>
          <p:cNvPr id="67588"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none" lIns="91431" tIns="45715" rIns="91431" bIns="45715" numCol="1" anchor="b"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67589"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none" lIns="91431" tIns="45715" rIns="91431" bIns="45715" numCol="1" anchor="b" anchorCtr="0" compatLnSpc="1"/>
          <a:lstStyle>
            <a:lvl1pPr algn="r" eaLnBrk="1" fontAlgn="base"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C386BE08-2F5B-4E58-B2D8-6B0400770D36}" type="slidenum">
              <a:rPr lang="zh-CN" altLang="en-US"/>
            </a:fld>
            <a:endParaRPr lang="zh-CN"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none" lIns="91431" tIns="45715" rIns="91431" bIns="45715" numCol="1" anchor="t"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en-US"/>
          </a:p>
        </p:txBody>
      </p:sp>
      <p:sp>
        <p:nvSpPr>
          <p:cNvPr id="74755"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none" lIns="91431" tIns="45715" rIns="91431" bIns="45715" numCol="1" anchor="t" anchorCtr="0" compatLnSpc="1"/>
          <a:lstStyle>
            <a:lvl1pPr algn="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EAE1D60F-0D87-43C2-AA4D-500F7C4E95D5}" type="datetimeFigureOut">
              <a:rPr lang="en-US" altLang="zh-CN"/>
            </a:fld>
            <a:endParaRPr lang="en-US" altLang="zh-CN"/>
          </a:p>
        </p:txBody>
      </p:sp>
      <p:sp>
        <p:nvSpPr>
          <p:cNvPr id="809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74757" name="Rectangle 5"/>
          <p:cNvSpPr>
            <a:spLocks noGrp="1" noChangeArrowheads="1"/>
          </p:cNvSpPr>
          <p:nvPr>
            <p:ph type="body" sz="quarter" idx="3"/>
          </p:nvPr>
        </p:nvSpPr>
        <p:spPr bwMode="auto">
          <a:xfrm>
            <a:off x="906463" y="4716463"/>
            <a:ext cx="4984750" cy="4467225"/>
          </a:xfrm>
          <a:prstGeom prst="rect">
            <a:avLst/>
          </a:prstGeom>
          <a:noFill/>
          <a:ln w="9525">
            <a:noFill/>
            <a:miter lim="800000"/>
          </a:ln>
        </p:spPr>
        <p:txBody>
          <a:bodyPr vert="horz" wrap="none" lIns="91431" tIns="45715" rIns="91431" bIns="45715"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74758"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none" lIns="91431" tIns="45715" rIns="91431" bIns="45715" numCol="1" anchor="b"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en-US" altLang="zh-CN"/>
          </a:p>
        </p:txBody>
      </p:sp>
      <p:sp>
        <p:nvSpPr>
          <p:cNvPr id="74759"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none" lIns="91431" tIns="45715" rIns="91431" bIns="45715" numCol="1" anchor="b" anchorCtr="0" compatLnSpc="1"/>
          <a:lstStyle>
            <a:lvl1pPr algn="r" eaLnBrk="1" fontAlgn="base"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8D2DB4EB-8151-4781-871F-29EB55976A4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9211" y="4867275"/>
            <a:ext cx="1994789" cy="1990725"/>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B66F3E7-D886-4E5D-B749-B3E44A4A6380}"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29E9DC7-0772-4A40-A136-3DCC85127513}" type="slidenum">
              <a:rPr lang="zh-CN" altLang="en-US"/>
            </a:fld>
            <a:endParaRPr lang="zh-CN"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80D521-7DD3-469E-851E-23C5F963B3DA}" type="datetime1">
              <a:rPr lang="zh-CN" altLang="en-US"/>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A92C9018-8895-4337-AE92-23E78966F21F}" type="slidenum">
              <a:rPr lang="zh-CN" altLang="en-US"/>
            </a:fld>
            <a:endParaRPr lang="zh-CN"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46CDC7-0BBC-4D1E-A363-E85479FC15AD}" type="datetime1">
              <a:rPr lang="zh-CN" altLang="en-US"/>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C6CE8CF9-A2DF-49AC-809D-0521A1532DD6}" type="slidenum">
              <a:rPr lang="zh-CN" altLang="en-US"/>
            </a:fld>
            <a:endParaRPr lang="zh-CN"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DA7B2FFF-7200-406F-80C8-E58E359CED89}" type="datetime1">
              <a:rPr lang="zh-CN" altLang="en-US"/>
            </a:fld>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4EF2028A-DF8A-4D2B-A4C9-D18199CD2067}" type="slidenum">
              <a:rPr lang="zh-CN" altLang="en-US"/>
            </a:fld>
            <a:endParaRPr lang="zh-CN"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FB2C1D1-5881-4B06-A220-D7DECA66C3C9}"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59B271C-77F9-4E66-A72D-B1A09ADC51FC}" type="slidenum">
              <a:rPr lang="zh-CN" altLang="en-US"/>
            </a:fld>
            <a:endParaRPr lang="zh-CN"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77224C7A-6172-4C5C-A84E-D16536D5776E}"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2ADAABD-A5C6-467E-AA8B-41483292213A}" type="slidenum">
              <a:rPr lang="zh-CN" altLang="en-US"/>
            </a:fld>
            <a:endParaRPr lang="zh-CN"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8D6E995-6FDA-4064-9332-B53B18215216}" type="datetime1">
              <a:rPr lang="zh-CN" altLang="en-US"/>
            </a:fld>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4D430463-4FDD-4C9D-B97C-567A96743EEF}" type="slidenum">
              <a:rPr lang="zh-CN" altLang="en-US"/>
            </a:fld>
            <a:endParaRPr lang="zh-CN"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379AD2B1-557D-4867-B29B-6C52F91D1105}" type="datetime1">
              <a:rPr lang="zh-CN" altLang="en-US"/>
            </a:fld>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16C20458-8901-47DB-A903-075EB53EC415}" type="slidenum">
              <a:rPr lang="zh-CN" altLang="en-US"/>
            </a:fld>
            <a:endParaRPr lang="zh-CN"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08D50519-2C64-4B50-A6FC-44DD2B33A8B5}" type="datetime1">
              <a:rPr lang="zh-CN" altLang="en-US"/>
            </a:fld>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8B8EB283-9DA5-4142-9D74-CDEBEE296E33}" type="slidenum">
              <a:rPr lang="zh-CN" altLang="en-US"/>
            </a:fld>
            <a:endParaRPr lang="zh-CN"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62437D9-A96C-4C3F-A576-F4132EFE9167}" type="datetime1">
              <a:rPr lang="zh-CN" altLang="en-US"/>
            </a:fld>
            <a:endParaRPr lang="zh-CN" altLang="zh-CN"/>
          </a:p>
        </p:txBody>
      </p:sp>
      <p:sp>
        <p:nvSpPr>
          <p:cNvPr id="4" name="页脚占位符 2"/>
          <p:cNvSpPr>
            <a:spLocks noGrp="1"/>
          </p:cNvSpPr>
          <p:nvPr>
            <p:ph type="ftr" sz="quarter" idx="11"/>
          </p:nvPr>
        </p:nvSpPr>
        <p:spPr/>
        <p:txBody>
          <a:bodyPr/>
          <a:lstStyle>
            <a:lvl1pPr>
              <a:defRPr/>
            </a:lvl1pPr>
          </a:lstStyle>
          <a:p>
            <a:pPr>
              <a:defRPr/>
            </a:pPr>
            <a:endParaRPr lang="zh-CN" altLang="zh-CN"/>
          </a:p>
        </p:txBody>
      </p:sp>
      <p:sp>
        <p:nvSpPr>
          <p:cNvPr id="5" name="灯片编号占位符 3"/>
          <p:cNvSpPr>
            <a:spLocks noGrp="1"/>
          </p:cNvSpPr>
          <p:nvPr>
            <p:ph type="sldNum" sz="quarter" idx="12"/>
          </p:nvPr>
        </p:nvSpPr>
        <p:spPr/>
        <p:txBody>
          <a:bodyPr/>
          <a:lstStyle>
            <a:lvl1pPr>
              <a:defRPr/>
            </a:lvl1pPr>
          </a:lstStyle>
          <a:p>
            <a:pPr>
              <a:defRPr/>
            </a:pPr>
            <a:fld id="{F4FB9225-9997-4053-934F-6152987B7E23}" type="slidenum">
              <a:rPr lang="zh-CN" altLang="en-US"/>
            </a:fld>
            <a:endParaRPr lang="zh-CN"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6" name="日期占位符 4"/>
          <p:cNvSpPr>
            <a:spLocks noGrp="1"/>
          </p:cNvSpPr>
          <p:nvPr>
            <p:ph type="dt" sz="half" idx="10"/>
          </p:nvPr>
        </p:nvSpPr>
        <p:spPr/>
        <p:txBody>
          <a:bodyPr/>
          <a:lstStyle>
            <a:lvl1pPr>
              <a:defRPr/>
            </a:lvl1pPr>
          </a:lstStyle>
          <a:p>
            <a:pPr>
              <a:defRPr/>
            </a:pPr>
            <a:fld id="{88ED1CBF-479D-4E1E-83AC-4F3023010811}" type="datetime1">
              <a:rPr lang="zh-CN" altLang="en-US"/>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FB69FC28-83DA-4996-AB4E-382899964066}" type="slidenum">
              <a:rPr lang="zh-CN" altLang="en-US"/>
            </a:fld>
            <a:endParaRPr lang="zh-CN"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6" name="日期占位符 4"/>
          <p:cNvSpPr>
            <a:spLocks noGrp="1"/>
          </p:cNvSpPr>
          <p:nvPr>
            <p:ph type="dt" sz="half" idx="10"/>
          </p:nvPr>
        </p:nvSpPr>
        <p:spPr/>
        <p:txBody>
          <a:bodyPr/>
          <a:lstStyle>
            <a:lvl1pPr>
              <a:defRPr/>
            </a:lvl1pPr>
          </a:lstStyle>
          <a:p>
            <a:pPr>
              <a:defRPr/>
            </a:pPr>
            <a:fld id="{7F5BF5B4-10DC-4E74-9A93-B5D8E413EA3E}" type="datetime1">
              <a:rPr lang="zh-CN" altLang="en-US"/>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7D7B8025-B361-40D8-BAA5-515363C2E7E9}" type="slidenum">
              <a:rPr lang="zh-CN" altLang="en-US"/>
            </a:fld>
            <a:endParaRPr lang="zh-CN"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2.png"/><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1268"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5300"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lnSpc>
                <a:spcPct val="100000"/>
              </a:lnSpc>
              <a:spcBef>
                <a:spcPct val="0"/>
              </a:spcBef>
              <a:buFontTx/>
              <a:buNone/>
              <a:defRPr sz="1400" b="0">
                <a:solidFill>
                  <a:schemeClr val="tx1"/>
                </a:solidFill>
                <a:latin typeface="Times New Roman" panose="02020603050405020304" pitchFamily="18" charset="0"/>
                <a:ea typeface="宋体" panose="02010600030101010101" pitchFamily="2" charset="-122"/>
              </a:defRPr>
            </a:lvl1pPr>
          </a:lstStyle>
          <a:p>
            <a:pPr>
              <a:defRPr/>
            </a:pPr>
            <a:fld id="{262CC1DE-C097-4F04-BBA8-DE05C55D8A3E}" type="datetime1">
              <a:rPr lang="zh-CN" altLang="en-US"/>
            </a:fld>
            <a:endParaRPr lang="zh-CN" altLang="zh-CN"/>
          </a:p>
        </p:txBody>
      </p:sp>
      <p:sp>
        <p:nvSpPr>
          <p:cNvPr id="5530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lnSpc>
                <a:spcPct val="100000"/>
              </a:lnSpc>
              <a:spcBef>
                <a:spcPct val="0"/>
              </a:spcBef>
              <a:buFontTx/>
              <a:buNone/>
              <a:defRPr sz="14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55302"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fontAlgn="base" hangingPunct="1">
              <a:lnSpc>
                <a:spcPct val="100000"/>
              </a:lnSpc>
              <a:spcBef>
                <a:spcPct val="0"/>
              </a:spcBef>
              <a:buFontTx/>
              <a:buNone/>
              <a:defRPr sz="1400" b="0">
                <a:solidFill>
                  <a:schemeClr val="tx1"/>
                </a:solidFill>
                <a:latin typeface="+mn-lt"/>
                <a:ea typeface="+mn-ea"/>
              </a:defRPr>
            </a:lvl1pPr>
          </a:lstStyle>
          <a:p>
            <a:pPr>
              <a:defRPr/>
            </a:pPr>
            <a:fld id="{A36DC088-5DDB-44C5-A5DD-619B43A55EB8}" type="slidenum">
              <a:rPr lang="zh-CN" altLang="en-US"/>
            </a:fld>
            <a:endParaRPr lang="zh-CN" altLang="zh-CN"/>
          </a:p>
        </p:txBody>
      </p:sp>
      <p:pic>
        <p:nvPicPr>
          <p:cNvPr id="2" name="图片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80888" y="627669"/>
            <a:ext cx="304912" cy="304912"/>
          </a:xfrm>
          <a:prstGeom prst="rect">
            <a:avLst/>
          </a:prstGeom>
        </p:spPr>
      </p:pic>
      <p:pic>
        <p:nvPicPr>
          <p:cNvPr id="3" name="图片 2"/>
          <p:cNvPicPr>
            <a:picLocks noChangeAspect="1"/>
          </p:cNvPicPr>
          <p:nvPr userDrawn="1"/>
        </p:nvPicPr>
        <p:blipFill>
          <a:blip r:embed="rId16"/>
          <a:stretch>
            <a:fillRect/>
          </a:stretch>
        </p:blipFill>
        <p:spPr>
          <a:xfrm>
            <a:off x="7150435" y="4852215"/>
            <a:ext cx="1993565" cy="19935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random/>
  </p:transition>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8.wmf"/><Relationship Id="rId1"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9.wmf"/><Relationship Id="rId1"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1.wmf"/><Relationship Id="rId1"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12.wmf"/><Relationship Id="rId1" Type="http://schemas.openxmlformats.org/officeDocument/2006/relationships/oleObject" Target="../embeddings/oleObject4.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subTitle" idx="1"/>
          </p:nvPr>
        </p:nvSpPr>
        <p:spPr>
          <a:xfrm>
            <a:off x="1691680" y="3140968"/>
            <a:ext cx="6048707" cy="2146935"/>
          </a:xfrm>
        </p:spPr>
        <p:txBody>
          <a:bodyPr/>
          <a:lstStyle/>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项目投资概述</a:t>
            </a:r>
            <a:endParaRPr lang="en-US" altLang="zh-CN"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项目投资现金流量分析</a:t>
            </a:r>
            <a:endParaRPr lang="en-US" altLang="zh-CN"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项目投资决策评价指标及其计算</a:t>
            </a:r>
            <a:endParaRPr lang="en-US" altLang="zh-CN"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项目投资评价指标的应用 </a:t>
            </a:r>
            <a:endParaRPr lang="zh-CN" altLang="en-US" sz="2800" dirty="0">
              <a:solidFill>
                <a:schemeClr val="tx2"/>
              </a:solidFill>
              <a:latin typeface="华文楷体" panose="02010600040101010101" pitchFamily="2" charset="-122"/>
              <a:ea typeface="华文楷体" panose="02010600040101010101" pitchFamily="2" charset="-122"/>
            </a:endParaRPr>
          </a:p>
        </p:txBody>
      </p:sp>
      <p:sp>
        <p:nvSpPr>
          <p:cNvPr id="24581" name="标题 5"/>
          <p:cNvSpPr>
            <a:spLocks noGrp="1"/>
          </p:cNvSpPr>
          <p:nvPr>
            <p:ph type="ctrTitle"/>
          </p:nvPr>
        </p:nvSpPr>
        <p:spPr>
          <a:xfrm>
            <a:off x="600765" y="1049050"/>
            <a:ext cx="7772400" cy="1470025"/>
          </a:xfrm>
        </p:spPr>
        <p:txBody>
          <a:bodyPr/>
          <a:lstStyle/>
          <a:p>
            <a:pPr algn="ctr"/>
            <a:r>
              <a:rPr lang="zh-CN" altLang="en-US" dirty="0">
                <a:solidFill>
                  <a:schemeClr val="accent5">
                    <a:lumMod val="50000"/>
                  </a:schemeClr>
                </a:solidFill>
              </a:rPr>
              <a:t>第六章 项目投资管理</a:t>
            </a:r>
            <a:endParaRPr lang="en-US" altLang="zh-CN" dirty="0">
              <a:solidFill>
                <a:schemeClr val="accent5">
                  <a:lumMod val="50000"/>
                </a:schemeClr>
              </a:solidFill>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lnSpc>
                <a:spcPct val="150000"/>
              </a:lnSpc>
              <a:buNone/>
            </a:pPr>
            <a:r>
              <a:rPr lang="en-US" altLang="zh-CN" sz="2400" b="1" dirty="0">
                <a:solidFill>
                  <a:schemeClr val="tx2"/>
                </a:solidFill>
              </a:rPr>
              <a:t>(2) </a:t>
            </a:r>
            <a:r>
              <a:rPr lang="zh-CN" altLang="en-US" sz="2400" b="1" dirty="0">
                <a:solidFill>
                  <a:schemeClr val="tx2"/>
                </a:solidFill>
              </a:rPr>
              <a:t>考虑所得税的营业现金净流量</a:t>
            </a:r>
            <a:endParaRPr lang="en-US" altLang="zh-CN" sz="2400" b="1" dirty="0">
              <a:solidFill>
                <a:schemeClr val="tx2"/>
              </a:solidFill>
            </a:endParaRPr>
          </a:p>
          <a:p>
            <a:pPr marL="0" indent="0">
              <a:lnSpc>
                <a:spcPct val="150000"/>
              </a:lnSpc>
              <a:buNone/>
            </a:pPr>
            <a:r>
              <a:rPr lang="zh-CN" altLang="en-US" sz="2400" b="1" dirty="0">
                <a:solidFill>
                  <a:schemeClr val="tx2"/>
                </a:solidFill>
              </a:rPr>
              <a:t>现金净流量 </a:t>
            </a:r>
            <a:r>
              <a:rPr lang="en-US" altLang="zh-CN" sz="2400" b="1" dirty="0">
                <a:solidFill>
                  <a:schemeClr val="tx2"/>
                </a:solidFill>
              </a:rPr>
              <a:t>= </a:t>
            </a:r>
            <a:r>
              <a:rPr lang="zh-CN" altLang="en-US" sz="2400" b="1" dirty="0">
                <a:solidFill>
                  <a:schemeClr val="tx2"/>
                </a:solidFill>
              </a:rPr>
              <a:t>营业收入（ 或销售收入 ）</a:t>
            </a:r>
            <a:r>
              <a:rPr lang="en-US" altLang="zh-CN" sz="2400" b="1" dirty="0">
                <a:solidFill>
                  <a:schemeClr val="tx2"/>
                </a:solidFill>
              </a:rPr>
              <a:t>- </a:t>
            </a:r>
            <a:r>
              <a:rPr lang="zh-CN" altLang="en-US" sz="2400" b="1" dirty="0">
                <a:solidFill>
                  <a:schemeClr val="tx2"/>
                </a:solidFill>
              </a:rPr>
              <a:t>付现成本 </a:t>
            </a:r>
            <a:r>
              <a:rPr lang="en-US" altLang="zh-CN" sz="2400" b="1" dirty="0">
                <a:solidFill>
                  <a:schemeClr val="tx2"/>
                </a:solidFill>
              </a:rPr>
              <a:t>-</a:t>
            </a:r>
            <a:r>
              <a:rPr lang="zh-CN" altLang="en-US" sz="2400" b="1" dirty="0">
                <a:solidFill>
                  <a:schemeClr val="tx2"/>
                </a:solidFill>
              </a:rPr>
              <a:t>所得税 </a:t>
            </a:r>
            <a:endParaRPr lang="en-US" altLang="zh-CN" sz="2400" b="1" dirty="0">
              <a:solidFill>
                <a:schemeClr val="tx2"/>
              </a:solidFill>
            </a:endParaRPr>
          </a:p>
          <a:p>
            <a:pPr marL="0" indent="0">
              <a:lnSpc>
                <a:spcPct val="150000"/>
              </a:lnSpc>
              <a:buNone/>
            </a:pPr>
            <a:r>
              <a:rPr lang="en-US" altLang="zh-CN" sz="2400" b="1" dirty="0">
                <a:solidFill>
                  <a:schemeClr val="tx2"/>
                </a:solidFill>
              </a:rPr>
              <a:t>                     =</a:t>
            </a:r>
            <a:r>
              <a:rPr lang="zh-CN" altLang="en-US" sz="2400" b="1" dirty="0">
                <a:solidFill>
                  <a:schemeClr val="tx2"/>
                </a:solidFill>
              </a:rPr>
              <a:t>营业收入 （ 或销售收入 ）</a:t>
            </a:r>
            <a:r>
              <a:rPr lang="en-US" altLang="zh-CN" sz="2400" b="1" dirty="0">
                <a:solidFill>
                  <a:schemeClr val="tx2"/>
                </a:solidFill>
              </a:rPr>
              <a:t>- </a:t>
            </a:r>
            <a:r>
              <a:rPr lang="zh-CN" altLang="en-US" sz="2400" b="1" dirty="0">
                <a:solidFill>
                  <a:schemeClr val="tx2"/>
                </a:solidFill>
              </a:rPr>
              <a:t>（总成本 </a:t>
            </a:r>
            <a:r>
              <a:rPr lang="en-US" altLang="zh-CN" sz="2400" b="1" dirty="0">
                <a:solidFill>
                  <a:schemeClr val="tx2"/>
                </a:solidFill>
              </a:rPr>
              <a:t>+</a:t>
            </a:r>
            <a:r>
              <a:rPr lang="zh-CN" altLang="en-US" sz="2400" b="1" dirty="0">
                <a:solidFill>
                  <a:schemeClr val="tx2"/>
                </a:solidFill>
              </a:rPr>
              <a:t>折旧额 </a:t>
            </a:r>
            <a:endParaRPr lang="en-US" altLang="zh-CN" sz="2400" b="1" dirty="0">
              <a:solidFill>
                <a:schemeClr val="tx2"/>
              </a:solidFill>
            </a:endParaRPr>
          </a:p>
          <a:p>
            <a:pPr marL="0" indent="0">
              <a:lnSpc>
                <a:spcPct val="150000"/>
              </a:lnSpc>
              <a:buNone/>
            </a:pPr>
            <a:r>
              <a:rPr lang="en-US" altLang="zh-CN" sz="2400" b="1" dirty="0">
                <a:solidFill>
                  <a:schemeClr val="tx2"/>
                </a:solidFill>
              </a:rPr>
              <a:t>                       </a:t>
            </a:r>
            <a:r>
              <a:rPr lang="zh-CN" altLang="en-US" sz="2400" b="1" dirty="0">
                <a:solidFill>
                  <a:schemeClr val="tx2"/>
                </a:solidFill>
              </a:rPr>
              <a:t> 及摊销额）</a:t>
            </a:r>
            <a:r>
              <a:rPr lang="en-US" altLang="zh-CN" sz="2400" b="1" dirty="0">
                <a:solidFill>
                  <a:schemeClr val="tx2"/>
                </a:solidFill>
              </a:rPr>
              <a:t>-</a:t>
            </a:r>
            <a:r>
              <a:rPr lang="zh-CN" altLang="en-US" sz="2400" b="1" dirty="0">
                <a:solidFill>
                  <a:schemeClr val="tx2"/>
                </a:solidFill>
              </a:rPr>
              <a:t> 所得税 </a:t>
            </a:r>
            <a:endParaRPr lang="en-US" altLang="zh-CN" sz="2400" b="1" dirty="0">
              <a:solidFill>
                <a:schemeClr val="tx2"/>
              </a:solidFill>
            </a:endParaRPr>
          </a:p>
          <a:p>
            <a:pPr marL="0" indent="0">
              <a:lnSpc>
                <a:spcPct val="150000"/>
              </a:lnSpc>
              <a:buNone/>
            </a:pPr>
            <a:r>
              <a:rPr lang="en-US" altLang="zh-CN" sz="2400" b="1" dirty="0">
                <a:solidFill>
                  <a:schemeClr val="tx2"/>
                </a:solidFill>
              </a:rPr>
              <a:t>                    =</a:t>
            </a:r>
            <a:r>
              <a:rPr lang="zh-CN" altLang="en-US" sz="2400" b="1" dirty="0">
                <a:solidFill>
                  <a:schemeClr val="tx2"/>
                </a:solidFill>
              </a:rPr>
              <a:t>净利润 </a:t>
            </a:r>
            <a:r>
              <a:rPr lang="en-US" altLang="zh-CN" sz="2400" b="1" dirty="0">
                <a:solidFill>
                  <a:schemeClr val="tx2"/>
                </a:solidFill>
              </a:rPr>
              <a:t>+</a:t>
            </a:r>
            <a:r>
              <a:rPr lang="zh-CN" altLang="en-US" sz="2400" b="1" dirty="0">
                <a:solidFill>
                  <a:schemeClr val="tx2"/>
                </a:solidFill>
              </a:rPr>
              <a:t>折旧额及摊销额</a:t>
            </a:r>
            <a:endParaRPr lang="en-US" altLang="zh-CN" sz="2400" b="1" dirty="0">
              <a:solidFill>
                <a:schemeClr val="tx2"/>
              </a:solidFill>
            </a:endParaRPr>
          </a:p>
          <a:p>
            <a:pPr marL="0" indent="0">
              <a:lnSpc>
                <a:spcPct val="150000"/>
              </a:lnSpc>
              <a:buNone/>
            </a:pPr>
            <a:r>
              <a:rPr lang="en-US" altLang="zh-CN" sz="2400" b="1" dirty="0">
                <a:solidFill>
                  <a:schemeClr val="tx2"/>
                </a:solidFill>
              </a:rPr>
              <a:t>3. </a:t>
            </a:r>
            <a:r>
              <a:rPr lang="zh-CN" altLang="en-US" sz="2400" b="1" dirty="0">
                <a:solidFill>
                  <a:schemeClr val="tx2"/>
                </a:solidFill>
              </a:rPr>
              <a:t>经营期终结现金净流量 </a:t>
            </a:r>
            <a:endParaRPr lang="en-US" altLang="zh-CN" sz="2400" b="1" dirty="0">
              <a:solidFill>
                <a:schemeClr val="tx2"/>
              </a:solidFill>
            </a:endParaRPr>
          </a:p>
          <a:p>
            <a:pPr marL="0" indent="0">
              <a:lnSpc>
                <a:spcPct val="150000"/>
              </a:lnSpc>
              <a:buNone/>
            </a:pPr>
            <a:r>
              <a:rPr lang="zh-CN" altLang="zh-CN" sz="2400" b="1" dirty="0">
                <a:solidFill>
                  <a:schemeClr val="tx2"/>
                </a:solidFill>
              </a:rPr>
              <a:t>现金净流量（</a:t>
            </a:r>
            <a:r>
              <a:rPr lang="en-US" altLang="zh-CN" sz="2400" b="1" dirty="0">
                <a:solidFill>
                  <a:schemeClr val="tx2"/>
                </a:solidFill>
              </a:rPr>
              <a:t>NCF</a:t>
            </a:r>
            <a:r>
              <a:rPr lang="zh-CN" altLang="zh-CN" sz="2400" b="1" dirty="0">
                <a:solidFill>
                  <a:schemeClr val="tx2"/>
                </a:solidFill>
              </a:rPr>
              <a:t>）</a:t>
            </a:r>
            <a:r>
              <a:rPr lang="en-US" altLang="zh-CN" sz="2400" b="1" dirty="0">
                <a:solidFill>
                  <a:schemeClr val="tx2"/>
                </a:solidFill>
              </a:rPr>
              <a:t>=</a:t>
            </a:r>
            <a:r>
              <a:rPr lang="zh-CN" altLang="zh-CN" sz="2400" b="1" dirty="0">
                <a:solidFill>
                  <a:schemeClr val="tx2"/>
                </a:solidFill>
              </a:rPr>
              <a:t>营业现金净流量</a:t>
            </a:r>
            <a:r>
              <a:rPr lang="en-US" altLang="zh-CN" sz="2400" b="1" dirty="0">
                <a:solidFill>
                  <a:schemeClr val="tx2"/>
                </a:solidFill>
              </a:rPr>
              <a:t>+</a:t>
            </a:r>
            <a:r>
              <a:rPr lang="zh-CN" altLang="zh-CN" sz="2400" b="1" dirty="0">
                <a:solidFill>
                  <a:schemeClr val="tx2"/>
                </a:solidFill>
              </a:rPr>
              <a:t>回收额</a:t>
            </a:r>
            <a:endParaRPr lang="zh-CN" altLang="zh-CN" sz="2400" b="1" dirty="0">
              <a:solidFill>
                <a:schemeClr val="tx2"/>
              </a:solidFill>
            </a:endParaRPr>
          </a:p>
          <a:p>
            <a:pPr marL="0" indent="0">
              <a:lnSpc>
                <a:spcPct val="150000"/>
              </a:lnSpc>
              <a:buNone/>
            </a:pPr>
            <a:endParaRPr lang="en-US" altLang="zh-CN" sz="2400" b="1" dirty="0">
              <a:solidFill>
                <a:schemeClr val="tx2"/>
              </a:solidFill>
            </a:endParaRPr>
          </a:p>
          <a:p>
            <a:pPr marL="0" indent="0">
              <a:lnSpc>
                <a:spcPct val="150000"/>
              </a:lnSpc>
              <a:buNone/>
            </a:pPr>
            <a:endParaRPr lang="zh-CN" altLang="en-US" sz="2400" b="1" dirty="0">
              <a:solidFill>
                <a:schemeClr val="tx2"/>
              </a:solidFill>
            </a:endParaRPr>
          </a:p>
          <a:p>
            <a:pPr marL="0" indent="0">
              <a:lnSpc>
                <a:spcPct val="150000"/>
              </a:lnSpc>
              <a:buNone/>
            </a:pPr>
            <a:r>
              <a:rPr lang="zh-CN" altLang="en-US" sz="2400" b="1" dirty="0">
                <a:solidFill>
                  <a:schemeClr val="tx2"/>
                </a:solidFill>
              </a:rPr>
              <a:t> </a:t>
            </a:r>
            <a:endParaRPr lang="en-US" altLang="zh-CN" sz="2400" b="1" dirty="0">
              <a:solidFill>
                <a:schemeClr val="tx2"/>
              </a:solidFill>
            </a:endParaRPr>
          </a:p>
          <a:p>
            <a:pPr marL="0" indent="0">
              <a:lnSpc>
                <a:spcPct val="150000"/>
              </a:lnSpc>
              <a:buNone/>
            </a:pPr>
            <a:endParaRPr lang="zh-CN" altLang="en-US" sz="24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项目投资现金流量分析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en-US" sz="2400" b="1" dirty="0">
                <a:solidFill>
                  <a:schemeClr val="tx2"/>
                </a:solidFill>
              </a:rPr>
              <a:t>一、静态评价指标 </a:t>
            </a:r>
            <a:endParaRPr lang="en-US" altLang="zh-CN" sz="2400" b="1" dirty="0">
              <a:solidFill>
                <a:schemeClr val="tx2"/>
              </a:solidFill>
            </a:endParaRPr>
          </a:p>
          <a:p>
            <a:pPr marL="0" indent="0">
              <a:lnSpc>
                <a:spcPct val="150000"/>
              </a:lnSpc>
              <a:buNone/>
            </a:pPr>
            <a:r>
              <a:rPr lang="en-US" altLang="zh-CN" sz="2400" b="1" dirty="0">
                <a:solidFill>
                  <a:schemeClr val="tx2"/>
                </a:solidFill>
              </a:rPr>
              <a:t>(</a:t>
            </a:r>
            <a:r>
              <a:rPr lang="zh-CN" altLang="en-US" sz="2400" b="1" dirty="0">
                <a:solidFill>
                  <a:schemeClr val="tx2"/>
                </a:solidFill>
              </a:rPr>
              <a:t>一</a:t>
            </a:r>
            <a:r>
              <a:rPr lang="en-US" altLang="zh-CN" sz="2400" b="1" dirty="0">
                <a:solidFill>
                  <a:schemeClr val="tx2"/>
                </a:solidFill>
              </a:rPr>
              <a:t>) </a:t>
            </a:r>
            <a:r>
              <a:rPr lang="zh-CN" altLang="en-US" sz="2400" b="1" dirty="0">
                <a:solidFill>
                  <a:schemeClr val="tx2"/>
                </a:solidFill>
              </a:rPr>
              <a:t>投资回收期 </a:t>
            </a:r>
            <a:endParaRPr lang="en-US" altLang="zh-CN" sz="2400" b="1" dirty="0">
              <a:solidFill>
                <a:schemeClr val="tx2"/>
              </a:solidFill>
            </a:endParaRPr>
          </a:p>
          <a:p>
            <a:pPr marL="457200" indent="-457200">
              <a:lnSpc>
                <a:spcPct val="150000"/>
              </a:lnSpc>
              <a:buAutoNum type="arabicParenBoth"/>
            </a:pPr>
            <a:r>
              <a:rPr lang="zh-CN" altLang="en-US" sz="2400" b="1" dirty="0">
                <a:solidFill>
                  <a:schemeClr val="tx2"/>
                </a:solidFill>
              </a:rPr>
              <a:t>投资项目的原始投资额是一次支出，且每年现金净流入量相等时情况</a:t>
            </a:r>
            <a:endParaRPr lang="en-US" altLang="zh-CN" sz="2400" b="1" dirty="0">
              <a:solidFill>
                <a:schemeClr val="tx2"/>
              </a:solidFill>
            </a:endParaRPr>
          </a:p>
          <a:p>
            <a:pPr marL="0" indent="0">
              <a:lnSpc>
                <a:spcPct val="150000"/>
              </a:lnSpc>
              <a:buNone/>
            </a:pPr>
            <a:endParaRPr lang="en-US" altLang="zh-CN" sz="2400" b="1" dirty="0">
              <a:solidFill>
                <a:schemeClr val="tx2"/>
              </a:solidFill>
            </a:endParaRPr>
          </a:p>
          <a:p>
            <a:pPr marL="0" indent="0">
              <a:lnSpc>
                <a:spcPct val="150000"/>
              </a:lnSpc>
              <a:buNone/>
            </a:pPr>
            <a:r>
              <a:rPr lang="en-US" altLang="zh-CN" sz="2400" b="1" dirty="0">
                <a:solidFill>
                  <a:schemeClr val="tx2"/>
                </a:solidFill>
              </a:rPr>
              <a:t>(2) </a:t>
            </a:r>
            <a:r>
              <a:rPr lang="zh-CN" altLang="en-US" sz="2400" b="1" dirty="0">
                <a:solidFill>
                  <a:schemeClr val="tx2"/>
                </a:solidFill>
              </a:rPr>
              <a:t>投资项目各年的净现金流量不等，或原始投资额不是一次投入时情况</a:t>
            </a:r>
            <a:endParaRPr lang="en-US" altLang="zh-CN" sz="2400" b="1" dirty="0">
              <a:solidFill>
                <a:schemeClr val="tx2"/>
              </a:solidFill>
            </a:endParaRPr>
          </a:p>
          <a:p>
            <a:pPr marL="0" indent="0">
              <a:lnSpc>
                <a:spcPct val="150000"/>
              </a:lnSpc>
              <a:buNone/>
            </a:pPr>
            <a:endParaRPr lang="zh-CN" altLang="en-US" sz="2400" b="1" dirty="0">
              <a:solidFill>
                <a:schemeClr val="tx2"/>
              </a:solidFill>
            </a:endParaRPr>
          </a:p>
          <a:p>
            <a:pPr marL="0" indent="0">
              <a:lnSpc>
                <a:spcPct val="150000"/>
              </a:lnSpc>
              <a:buNone/>
            </a:pPr>
            <a:r>
              <a:rPr lang="zh-CN" altLang="en-US" sz="2400" b="1" dirty="0">
                <a:solidFill>
                  <a:schemeClr val="tx2"/>
                </a:solidFill>
              </a:rPr>
              <a:t> </a:t>
            </a:r>
            <a:endParaRPr lang="en-US" altLang="zh-CN" sz="2400" b="1" dirty="0">
              <a:solidFill>
                <a:schemeClr val="tx2"/>
              </a:solidFill>
            </a:endParaRPr>
          </a:p>
          <a:p>
            <a:pPr marL="0" indent="0">
              <a:lnSpc>
                <a:spcPct val="150000"/>
              </a:lnSpc>
              <a:buNone/>
            </a:pPr>
            <a:endParaRPr lang="zh-CN" altLang="en-US" sz="24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en-US" sz="2400" b="1" dirty="0">
                <a:solidFill>
                  <a:schemeClr val="tx2"/>
                </a:solidFill>
              </a:rPr>
              <a:t>一、静态评价指标 </a:t>
            </a:r>
            <a:endParaRPr lang="en-US" altLang="zh-CN" sz="2400" b="1" dirty="0">
              <a:solidFill>
                <a:schemeClr val="tx2"/>
              </a:solidFill>
            </a:endParaRPr>
          </a:p>
          <a:p>
            <a:pPr marL="0" indent="0">
              <a:lnSpc>
                <a:spcPct val="150000"/>
              </a:lnSpc>
              <a:buNone/>
            </a:pPr>
            <a:r>
              <a:rPr lang="en-US" altLang="zh-CN" sz="2400" b="1" dirty="0">
                <a:solidFill>
                  <a:schemeClr val="tx2"/>
                </a:solidFill>
              </a:rPr>
              <a:t>(</a:t>
            </a:r>
            <a:r>
              <a:rPr lang="zh-CN" altLang="en-US" sz="2400" b="1" dirty="0">
                <a:solidFill>
                  <a:schemeClr val="tx2"/>
                </a:solidFill>
              </a:rPr>
              <a:t>二</a:t>
            </a:r>
            <a:r>
              <a:rPr lang="en-US" altLang="zh-CN" sz="2400" b="1" dirty="0">
                <a:solidFill>
                  <a:schemeClr val="tx2"/>
                </a:solidFill>
              </a:rPr>
              <a:t>) </a:t>
            </a:r>
            <a:r>
              <a:rPr lang="zh-CN" altLang="en-US" sz="2400" b="1" dirty="0">
                <a:solidFill>
                  <a:schemeClr val="tx2"/>
                </a:solidFill>
              </a:rPr>
              <a:t>投资收益率</a:t>
            </a:r>
            <a:endParaRPr lang="en-US" altLang="zh-CN" sz="2400" b="1" dirty="0">
              <a:solidFill>
                <a:schemeClr val="tx2"/>
              </a:solidFill>
            </a:endParaRPr>
          </a:p>
          <a:p>
            <a:pPr marL="0" indent="0">
              <a:lnSpc>
                <a:spcPct val="150000"/>
              </a:lnSpc>
              <a:buNone/>
            </a:pPr>
            <a:endParaRPr lang="zh-CN" altLang="en-US" sz="2400" b="1" dirty="0">
              <a:solidFill>
                <a:schemeClr val="tx2"/>
              </a:solidFill>
            </a:endParaRPr>
          </a:p>
          <a:p>
            <a:pPr marL="0" indent="0">
              <a:lnSpc>
                <a:spcPct val="150000"/>
              </a:lnSpc>
              <a:buNone/>
            </a:pPr>
            <a:r>
              <a:rPr lang="zh-CN" altLang="en-US" sz="2400" b="1" dirty="0">
                <a:solidFill>
                  <a:schemeClr val="tx2"/>
                </a:solidFill>
              </a:rPr>
              <a:t> </a:t>
            </a:r>
            <a:endParaRPr lang="en-US" altLang="zh-CN" sz="2400" b="1" dirty="0">
              <a:solidFill>
                <a:schemeClr val="tx2"/>
              </a:solidFill>
            </a:endParaRPr>
          </a:p>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        动态评价指标，也称贴现评价指标，是指考虑了资金时间价值因素的指标。主要包括净现值、净现值率、获利指数和内部收益率。</a:t>
            </a:r>
            <a:endParaRPr lang="zh-CN" altLang="en-US" sz="20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nvPicPr>
        <p:blipFill>
          <a:blip r:embed="rId1"/>
          <a:stretch>
            <a:fillRect/>
          </a:stretch>
        </p:blipFill>
        <p:spPr>
          <a:xfrm>
            <a:off x="1115616" y="2780928"/>
            <a:ext cx="3414783" cy="792088"/>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        (一) 净现值</a:t>
            </a:r>
            <a:endParaRPr lang="zh-CN" altLang="en-US" sz="2000" b="1" dirty="0">
              <a:solidFill>
                <a:schemeClr val="tx2"/>
              </a:solidFill>
            </a:endParaRPr>
          </a:p>
          <a:p>
            <a:pPr marL="0" indent="0">
              <a:lnSpc>
                <a:spcPct val="150000"/>
              </a:lnSpc>
              <a:buNone/>
            </a:pPr>
            <a:r>
              <a:rPr lang="zh-CN" altLang="en-US" sz="1800" b="1" dirty="0">
                <a:solidFill>
                  <a:schemeClr val="tx2"/>
                </a:solidFill>
              </a:rPr>
              <a:t>        净现值(NPV) </a:t>
            </a:r>
            <a:r>
              <a:rPr lang="en-US" altLang="zh-CN" sz="1800" b="1" dirty="0">
                <a:solidFill>
                  <a:schemeClr val="tx2"/>
                </a:solidFill>
              </a:rPr>
              <a:t>=</a:t>
            </a:r>
            <a:r>
              <a:rPr lang="zh-CN" altLang="en-US" sz="1800" b="1" dirty="0">
                <a:solidFill>
                  <a:schemeClr val="tx2"/>
                </a:solidFill>
              </a:rPr>
              <a:t> 未来现金净流量现值之和 </a:t>
            </a:r>
            <a:r>
              <a:rPr lang="en-US" altLang="zh-CN" sz="1800" b="1" dirty="0">
                <a:solidFill>
                  <a:schemeClr val="tx2"/>
                </a:solidFill>
              </a:rPr>
              <a:t>-</a:t>
            </a:r>
            <a:r>
              <a:rPr lang="zh-CN" altLang="en-US" sz="1800" b="1" dirty="0">
                <a:solidFill>
                  <a:schemeClr val="tx2"/>
                </a:solidFill>
              </a:rPr>
              <a:t> 投资额现值之和。</a:t>
            </a:r>
            <a:endParaRPr lang="zh-CN" altLang="en-US" sz="1800" b="1" dirty="0">
              <a:solidFill>
                <a:schemeClr val="tx2"/>
              </a:solidFill>
            </a:endParaRPr>
          </a:p>
          <a:p>
            <a:pPr marL="0" indent="0">
              <a:lnSpc>
                <a:spcPct val="150000"/>
              </a:lnSpc>
              <a:buNone/>
            </a:pPr>
            <a:r>
              <a:rPr lang="zh-CN" altLang="en-US" sz="1800" dirty="0">
                <a:solidFill>
                  <a:schemeClr val="tx2"/>
                </a:solidFill>
              </a:rPr>
              <a:t>1．经营期内各年现金净流量相等，建设期为零：</a:t>
            </a:r>
            <a:endParaRPr lang="zh-CN" altLang="en-US" sz="1800" dirty="0">
              <a:solidFill>
                <a:schemeClr val="tx2"/>
              </a:solidFill>
            </a:endParaRPr>
          </a:p>
          <a:p>
            <a:pPr marL="0" indent="0">
              <a:lnSpc>
                <a:spcPct val="150000"/>
              </a:lnSpc>
              <a:buNone/>
            </a:pPr>
            <a:r>
              <a:rPr lang="zh-CN" altLang="en-US" sz="1800" dirty="0">
                <a:solidFill>
                  <a:schemeClr val="tx2"/>
                </a:solidFill>
              </a:rPr>
              <a:t>净现值=经营期每年相等的现金净流量×年金现值系数-原始投资额现值</a:t>
            </a:r>
            <a:endParaRPr lang="zh-CN" altLang="en-US" sz="1800" dirty="0">
              <a:solidFill>
                <a:schemeClr val="tx2"/>
              </a:solidFill>
            </a:endParaRPr>
          </a:p>
          <a:p>
            <a:pPr marL="0" indent="0">
              <a:lnSpc>
                <a:spcPct val="150000"/>
              </a:lnSpc>
              <a:buNone/>
            </a:pPr>
            <a:r>
              <a:rPr lang="zh-CN" altLang="en-US" sz="1800" dirty="0">
                <a:solidFill>
                  <a:schemeClr val="tx2"/>
                </a:solidFill>
              </a:rPr>
              <a:t>2．经营期内各年现金净流量不相等：</a:t>
            </a:r>
            <a:endParaRPr lang="zh-CN" altLang="en-US" sz="1800" dirty="0">
              <a:solidFill>
                <a:schemeClr val="tx2"/>
              </a:solidFill>
            </a:endParaRPr>
          </a:p>
          <a:p>
            <a:pPr marL="0" indent="0">
              <a:lnSpc>
                <a:spcPct val="150000"/>
              </a:lnSpc>
              <a:buNone/>
            </a:pPr>
            <a:r>
              <a:rPr lang="zh-CN" altLang="en-US" sz="1800" dirty="0">
                <a:solidFill>
                  <a:schemeClr val="tx2"/>
                </a:solidFill>
              </a:rPr>
              <a:t>净现值(NPV)=∑（经营期各年的现金净流量×各年的复利现值系数）-原始投资额现值</a:t>
            </a:r>
            <a:endParaRPr lang="zh-CN" altLang="en-US" sz="1800" dirty="0">
              <a:solidFill>
                <a:schemeClr val="tx2"/>
              </a:solidFill>
            </a:endParaRPr>
          </a:p>
          <a:p>
            <a:pPr marL="0" indent="0">
              <a:lnSpc>
                <a:spcPct val="150000"/>
              </a:lnSpc>
              <a:buNone/>
            </a:pPr>
            <a:endParaRPr lang="zh-CN" altLang="en-US" sz="1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       （二）净现值率</a:t>
            </a:r>
            <a:endParaRPr lang="zh-CN" altLang="en-US" sz="2000" b="1" dirty="0">
              <a:solidFill>
                <a:schemeClr val="tx2"/>
              </a:solidFill>
            </a:endParaRPr>
          </a:p>
          <a:p>
            <a:pPr marL="0" indent="0">
              <a:lnSpc>
                <a:spcPct val="150000"/>
              </a:lnSpc>
              <a:buNone/>
            </a:pPr>
            <a:r>
              <a:rPr lang="zh-CN" altLang="en-US" sz="1800" b="1" dirty="0">
                <a:solidFill>
                  <a:schemeClr val="tx2"/>
                </a:solidFill>
              </a:rPr>
              <a:t>        </a:t>
            </a:r>
            <a:r>
              <a:rPr sz="1800" b="1" dirty="0">
                <a:solidFill>
                  <a:schemeClr val="tx2"/>
                </a:solidFill>
              </a:rPr>
              <a:t>现值率是投资项目的净现值与原始投资额现值的比值</a:t>
            </a:r>
            <a:r>
              <a:rPr lang="zh-CN" altLang="en-US" sz="1800" b="1" dirty="0">
                <a:solidFill>
                  <a:schemeClr val="tx2"/>
                </a:solidFill>
              </a:rPr>
              <a:t>。</a:t>
            </a:r>
            <a:endParaRPr lang="zh-CN" altLang="en-US" sz="1800" b="1" dirty="0">
              <a:solidFill>
                <a:schemeClr val="tx2"/>
              </a:solidFill>
            </a:endParaRPr>
          </a:p>
          <a:p>
            <a:pPr marL="0" indent="0">
              <a:lnSpc>
                <a:spcPct val="150000"/>
              </a:lnSpc>
              <a:buNone/>
            </a:pPr>
            <a:endParaRPr lang="zh-CN" altLang="en-US" sz="1800" dirty="0">
              <a:solidFill>
                <a:schemeClr val="tx2"/>
              </a:solidFill>
            </a:endParaRPr>
          </a:p>
          <a:p>
            <a:pPr marL="0" indent="0">
              <a:lnSpc>
                <a:spcPct val="150000"/>
              </a:lnSpc>
              <a:buNone/>
            </a:pPr>
            <a:endParaRPr lang="zh-CN" altLang="en-US" sz="1800" dirty="0">
              <a:solidFill>
                <a:schemeClr val="tx2"/>
              </a:solidFill>
            </a:endParaRPr>
          </a:p>
          <a:p>
            <a:pPr marL="0" indent="0">
              <a:lnSpc>
                <a:spcPct val="150000"/>
              </a:lnSpc>
              <a:buNone/>
            </a:pPr>
            <a:r>
              <a:rPr lang="zh-CN" altLang="en-US" sz="1800" dirty="0">
                <a:solidFill>
                  <a:schemeClr val="tx2"/>
                </a:solidFill>
              </a:rPr>
              <a:t>  </a:t>
            </a:r>
            <a:endParaRPr lang="zh-CN" altLang="en-US" sz="1800" dirty="0">
              <a:solidFill>
                <a:schemeClr val="tx2"/>
              </a:solidFill>
            </a:endParaRPr>
          </a:p>
          <a:p>
            <a:pPr marL="0" indent="0">
              <a:lnSpc>
                <a:spcPct val="150000"/>
              </a:lnSpc>
              <a:buNone/>
            </a:pPr>
            <a:r>
              <a:rPr lang="zh-CN" altLang="en-US" sz="1800" dirty="0">
                <a:solidFill>
                  <a:schemeClr val="tx2"/>
                </a:solidFill>
              </a:rPr>
              <a:t>         净现值率的优点是可以从动态的角度反映项目投资的资金投入与净产出之间的关系，计算过程比较简单。其缺点与净现值指标相似，同样无法直接反映投资项目的实际报酬率。</a:t>
            </a:r>
            <a:endParaRPr lang="zh-CN" altLang="en-US" sz="1800" dirty="0">
              <a:solidFill>
                <a:schemeClr val="tx2"/>
              </a:solidFill>
            </a:endParaRPr>
          </a:p>
          <a:p>
            <a:pPr marL="0" indent="0">
              <a:lnSpc>
                <a:spcPct val="150000"/>
              </a:lnSpc>
              <a:buNone/>
            </a:pPr>
            <a:endParaRPr lang="zh-CN" altLang="en-US" sz="1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graphicFrame>
        <p:nvGraphicFramePr>
          <p:cNvPr id="-2147482619" name="对象 -2147482620"/>
          <p:cNvGraphicFramePr>
            <a:graphicFrameLocks noChangeAspect="1"/>
          </p:cNvGraphicFramePr>
          <p:nvPr/>
        </p:nvGraphicFramePr>
        <p:xfrm>
          <a:off x="1391920" y="3087370"/>
          <a:ext cx="2998470" cy="682625"/>
        </p:xfrm>
        <a:graphic>
          <a:graphicData uri="http://schemas.openxmlformats.org/presentationml/2006/ole">
            <mc:AlternateContent xmlns:mc="http://schemas.openxmlformats.org/markup-compatibility/2006">
              <mc:Choice xmlns:v="urn:schemas-microsoft-com:vml" Requires="v">
                <p:oleObj spid="_x0000_s3076" name="" r:id="rId1" imgW="1841500" imgH="419100" progId="Equation.DSMT4">
                  <p:embed/>
                </p:oleObj>
              </mc:Choice>
              <mc:Fallback>
                <p:oleObj name="" r:id="rId1" imgW="1841500" imgH="419100" progId="Equation.DSMT4">
                  <p:embed/>
                  <p:pic>
                    <p:nvPicPr>
                      <p:cNvPr id="0" name="图片 3075"/>
                      <p:cNvPicPr/>
                      <p:nvPr/>
                    </p:nvPicPr>
                    <p:blipFill>
                      <a:blip r:embed="rId2"/>
                      <a:stretch>
                        <a:fillRect/>
                      </a:stretch>
                    </p:blipFill>
                    <p:spPr>
                      <a:xfrm>
                        <a:off x="1391920" y="3087370"/>
                        <a:ext cx="2998470" cy="682625"/>
                      </a:xfrm>
                      <a:prstGeom prst="rect">
                        <a:avLst/>
                      </a:prstGeom>
                      <a:noFill/>
                      <a:ln w="38100">
                        <a:noFill/>
                        <a:miter/>
                      </a:ln>
                    </p:spPr>
                  </p:pic>
                </p:oleObj>
              </mc:Fallback>
            </mc:AlternateContent>
          </a:graphicData>
        </a:graphic>
      </p:graphicFrame>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（三）获利指数</a:t>
            </a:r>
            <a:endParaRPr lang="zh-CN" altLang="en-US" sz="2000" b="1" dirty="0">
              <a:solidFill>
                <a:schemeClr val="tx2"/>
              </a:solidFill>
            </a:endParaRPr>
          </a:p>
          <a:p>
            <a:pPr marL="0" indent="0">
              <a:lnSpc>
                <a:spcPct val="150000"/>
              </a:lnSpc>
              <a:buNone/>
            </a:pPr>
            <a:r>
              <a:rPr lang="zh-CN" altLang="en-US" sz="2000" b="1" dirty="0">
                <a:solidFill>
                  <a:schemeClr val="tx2"/>
                </a:solidFill>
              </a:rPr>
              <a:t>        获利指数是指投资项目投产后，未来现金净流量的现值与原始投资额现值的比率，即投资回收额的现值与投资额现值的比率，亦称现值指数。</a:t>
            </a:r>
            <a:endParaRPr lang="zh-CN" altLang="en-US" sz="2000" b="1" dirty="0">
              <a:solidFill>
                <a:schemeClr val="tx2"/>
              </a:solidFill>
            </a:endParaRPr>
          </a:p>
          <a:p>
            <a:pPr marL="0" indent="0">
              <a:lnSpc>
                <a:spcPct val="150000"/>
              </a:lnSpc>
              <a:buNone/>
            </a:pPr>
            <a:r>
              <a:rPr lang="zh-CN" altLang="en-US" sz="2000" b="1" dirty="0">
                <a:solidFill>
                  <a:schemeClr val="tx2"/>
                </a:solidFill>
              </a:rPr>
              <a:t>       </a:t>
            </a:r>
            <a:endParaRPr lang="zh-CN" altLang="en-US" sz="2000" b="1" dirty="0">
              <a:solidFill>
                <a:schemeClr val="tx2"/>
              </a:solidFill>
            </a:endParaRPr>
          </a:p>
          <a:p>
            <a:pPr marL="0" indent="0">
              <a:lnSpc>
                <a:spcPct val="150000"/>
              </a:lnSpc>
              <a:buNone/>
            </a:pPr>
            <a:r>
              <a:rPr lang="zh-CN" altLang="en-US" sz="2000" b="1" dirty="0">
                <a:solidFill>
                  <a:schemeClr val="tx2"/>
                </a:solidFill>
              </a:rPr>
              <a:t>   净现值率与获利指数之间的关系如下：   </a:t>
            </a:r>
            <a:endParaRPr lang="zh-CN" altLang="en-US" sz="2000" b="1" dirty="0">
              <a:solidFill>
                <a:schemeClr val="tx2"/>
              </a:solidFill>
            </a:endParaRPr>
          </a:p>
          <a:p>
            <a:pPr marL="0" indent="0">
              <a:lnSpc>
                <a:spcPct val="150000"/>
              </a:lnSpc>
              <a:buNone/>
            </a:pPr>
            <a:r>
              <a:rPr lang="zh-CN" altLang="en-US" sz="2000" b="1" dirty="0">
                <a:solidFill>
                  <a:schemeClr val="tx2"/>
                </a:solidFill>
              </a:rPr>
              <a:t>   获利指数=净现值率+1</a:t>
            </a:r>
            <a:endParaRPr lang="zh-CN" altLang="en-US" sz="2000" b="1" dirty="0">
              <a:solidFill>
                <a:schemeClr val="tx2"/>
              </a:solidFill>
            </a:endParaRPr>
          </a:p>
          <a:p>
            <a:pPr marL="0" indent="0">
              <a:lnSpc>
                <a:spcPct val="150000"/>
              </a:lnSpc>
              <a:buNone/>
            </a:pPr>
            <a:endParaRPr lang="zh-CN" altLang="en-US" sz="20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graphicFrame>
        <p:nvGraphicFramePr>
          <p:cNvPr id="1073742850" name="对象 1073742849"/>
          <p:cNvGraphicFramePr>
            <a:graphicFrameLocks noChangeAspect="1"/>
          </p:cNvGraphicFramePr>
          <p:nvPr/>
        </p:nvGraphicFramePr>
        <p:xfrm>
          <a:off x="1889760" y="3656330"/>
          <a:ext cx="3308985" cy="646430"/>
        </p:xfrm>
        <a:graphic>
          <a:graphicData uri="http://schemas.openxmlformats.org/presentationml/2006/ole">
            <mc:AlternateContent xmlns:mc="http://schemas.openxmlformats.org/markup-compatibility/2006">
              <mc:Choice xmlns:v="urn:schemas-microsoft-com:vml" Requires="v">
                <p:oleObj spid="_x0000_s6" name="" r:id="rId1" imgW="2146300" imgH="419100" progId="">
                  <p:embed/>
                </p:oleObj>
              </mc:Choice>
              <mc:Fallback>
                <p:oleObj name="" r:id="rId1" imgW="2146300" imgH="419100" progId="">
                  <p:embed/>
                  <p:pic>
                    <p:nvPicPr>
                      <p:cNvPr id="0" name="图片 5"/>
                      <p:cNvPicPr/>
                      <p:nvPr/>
                    </p:nvPicPr>
                    <p:blipFill>
                      <a:blip r:embed="rId2"/>
                      <a:stretch>
                        <a:fillRect/>
                      </a:stretch>
                    </p:blipFill>
                    <p:spPr>
                      <a:xfrm>
                        <a:off x="1889760" y="3656330"/>
                        <a:ext cx="3308985" cy="646430"/>
                      </a:xfrm>
                      <a:prstGeom prst="rect">
                        <a:avLst/>
                      </a:prstGeom>
                      <a:noFill/>
                      <a:ln w="38100">
                        <a:noFill/>
                        <a:miter/>
                      </a:ln>
                    </p:spPr>
                  </p:pic>
                </p:oleObj>
              </mc:Fallback>
            </mc:AlternateContent>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（四）内部收益率</a:t>
            </a:r>
            <a:endParaRPr lang="zh-CN" altLang="en-US" sz="2000" b="1" dirty="0">
              <a:solidFill>
                <a:schemeClr val="tx2"/>
              </a:solidFill>
            </a:endParaRPr>
          </a:p>
          <a:p>
            <a:pPr marL="0" indent="0">
              <a:lnSpc>
                <a:spcPct val="150000"/>
              </a:lnSpc>
              <a:buNone/>
            </a:pPr>
            <a:r>
              <a:rPr lang="zh-CN" altLang="en-US" sz="2000" b="1" dirty="0">
                <a:solidFill>
                  <a:schemeClr val="tx2"/>
                </a:solidFill>
              </a:rPr>
              <a:t>        内部收益率（IRR），亦称内含报酬率，是指投资项目在项目计算期内各年现金净流量现值之和等于零时的折现率，亦可将其定义为能使投资项目的净现值等于零时的折现率。</a:t>
            </a:r>
            <a:endParaRPr lang="zh-CN" altLang="en-US" sz="2000" b="1" dirty="0">
              <a:solidFill>
                <a:schemeClr val="tx2"/>
              </a:solidFill>
            </a:endParaRPr>
          </a:p>
          <a:p>
            <a:pPr marL="0" indent="0">
              <a:lnSpc>
                <a:spcPct val="150000"/>
              </a:lnSpc>
              <a:buNone/>
            </a:pPr>
            <a:endParaRPr lang="zh-CN" altLang="en-US" sz="2000" b="1" dirty="0">
              <a:solidFill>
                <a:schemeClr val="tx2"/>
              </a:solidFill>
            </a:endParaRPr>
          </a:p>
          <a:p>
            <a:pPr marL="0" indent="0">
              <a:lnSpc>
                <a:spcPct val="150000"/>
              </a:lnSpc>
              <a:buNone/>
            </a:pPr>
            <a:endParaRPr lang="zh-CN" altLang="en-US" sz="2000" b="1" dirty="0">
              <a:solidFill>
                <a:schemeClr val="tx2"/>
              </a:solidFill>
            </a:endParaRPr>
          </a:p>
          <a:p>
            <a:pPr marL="0" indent="0">
              <a:lnSpc>
                <a:spcPct val="150000"/>
              </a:lnSpc>
              <a:buNone/>
            </a:pPr>
            <a:endParaRPr lang="zh-CN" altLang="en-US" sz="2000" b="1" dirty="0">
              <a:solidFill>
                <a:schemeClr val="tx2"/>
              </a:solidFill>
            </a:endParaRPr>
          </a:p>
          <a:p>
            <a:pPr marL="0" indent="0">
              <a:lnSpc>
                <a:spcPct val="150000"/>
              </a:lnSpc>
              <a:buNone/>
            </a:pPr>
            <a:r>
              <a:rPr lang="zh-CN" altLang="en-US" sz="2000" b="1" dirty="0">
                <a:solidFill>
                  <a:schemeClr val="tx2"/>
                </a:solidFill>
              </a:rPr>
              <a:t>1．经营期内各年现金净流量相等，且全部投资均于建设起点一次投入，建设期为零的情况：</a:t>
            </a:r>
            <a:endParaRPr lang="zh-CN" altLang="en-US" sz="20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nvPicPr>
        <p:blipFill>
          <a:blip r:embed="rId1"/>
          <a:stretch>
            <a:fillRect/>
          </a:stretch>
        </p:blipFill>
        <p:spPr>
          <a:xfrm>
            <a:off x="1761490" y="3910648"/>
            <a:ext cx="3877310" cy="1169035"/>
          </a:xfrm>
          <a:prstGeom prst="rect">
            <a:avLst/>
          </a:prstGeom>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（四）内部收益率</a:t>
            </a:r>
            <a:endParaRPr lang="zh-CN" altLang="en-US" sz="2000" b="1" dirty="0">
              <a:solidFill>
                <a:schemeClr val="tx2"/>
              </a:solidFill>
            </a:endParaRPr>
          </a:p>
          <a:p>
            <a:pPr marL="0" indent="0">
              <a:lnSpc>
                <a:spcPct val="150000"/>
              </a:lnSpc>
              <a:buNone/>
            </a:pPr>
            <a:r>
              <a:rPr lang="zh-CN" altLang="en-US" sz="2000" b="1" dirty="0">
                <a:solidFill>
                  <a:schemeClr val="tx2"/>
                </a:solidFill>
              </a:rPr>
              <a:t>      经营期每年相等的现金净流量×年金现值系数（P/A,IRR,n）-原始投资额=0</a:t>
            </a:r>
            <a:endParaRPr lang="zh-CN" altLang="en-US" sz="2000" b="1" dirty="0">
              <a:solidFill>
                <a:schemeClr val="tx2"/>
              </a:solidFill>
            </a:endParaRPr>
          </a:p>
          <a:p>
            <a:pPr marL="0" indent="0">
              <a:lnSpc>
                <a:spcPct val="150000"/>
              </a:lnSpc>
              <a:buNone/>
            </a:pPr>
            <a:r>
              <a:rPr lang="zh-CN" altLang="en-US" sz="2000" b="1" dirty="0">
                <a:solidFill>
                  <a:schemeClr val="tx2"/>
                </a:solidFill>
              </a:rPr>
              <a:t>内部收益率具体计算的程序如下：</a:t>
            </a:r>
            <a:endParaRPr lang="zh-CN" altLang="en-US" sz="2000" b="1" dirty="0">
              <a:solidFill>
                <a:schemeClr val="tx2"/>
              </a:solidFill>
            </a:endParaRPr>
          </a:p>
          <a:p>
            <a:pPr marL="0" indent="0">
              <a:lnSpc>
                <a:spcPct val="150000"/>
              </a:lnSpc>
              <a:buNone/>
            </a:pPr>
            <a:r>
              <a:rPr lang="zh-CN" altLang="en-US" sz="2000" b="1" dirty="0">
                <a:solidFill>
                  <a:schemeClr val="tx2"/>
                </a:solidFill>
              </a:rPr>
              <a:t>（</a:t>
            </a:r>
            <a:r>
              <a:rPr lang="zh-CN" altLang="en-US" sz="2000" dirty="0">
                <a:solidFill>
                  <a:schemeClr val="tx2"/>
                </a:solidFill>
              </a:rPr>
              <a:t>1）计算年金现值系数（P/A,IRR,n）。</a:t>
            </a:r>
            <a:endParaRPr lang="zh-CN" altLang="en-US" sz="2000" dirty="0">
              <a:solidFill>
                <a:schemeClr val="tx2"/>
              </a:solidFill>
            </a:endParaRPr>
          </a:p>
          <a:p>
            <a:pPr marL="0" indent="0">
              <a:lnSpc>
                <a:spcPct val="150000"/>
              </a:lnSpc>
              <a:buNone/>
            </a:pPr>
            <a:endParaRPr lang="zh-CN" altLang="en-US" sz="2000" dirty="0">
              <a:solidFill>
                <a:schemeClr val="tx2"/>
              </a:solidFill>
            </a:endParaRPr>
          </a:p>
          <a:p>
            <a:pPr marL="0" indent="0">
              <a:lnSpc>
                <a:spcPct val="150000"/>
              </a:lnSpc>
              <a:buNone/>
            </a:pPr>
            <a:r>
              <a:rPr lang="zh-CN" altLang="en-US" sz="2000" dirty="0">
                <a:solidFill>
                  <a:schemeClr val="tx2"/>
                </a:solidFill>
              </a:rPr>
              <a:t>（2）根据计算出来的年金现值系数和已知的年限n，查年金现值系数表，确定内部收益率的范围。</a:t>
            </a:r>
            <a:endParaRPr lang="zh-CN" altLang="en-US" sz="2000" dirty="0">
              <a:solidFill>
                <a:schemeClr val="tx2"/>
              </a:solidFill>
            </a:endParaRPr>
          </a:p>
          <a:p>
            <a:pPr marL="0" indent="0">
              <a:lnSpc>
                <a:spcPct val="150000"/>
              </a:lnSpc>
              <a:buNone/>
            </a:pPr>
            <a:r>
              <a:rPr lang="zh-CN" altLang="en-US" sz="2000" dirty="0">
                <a:solidFill>
                  <a:schemeClr val="tx2"/>
                </a:solidFill>
              </a:rPr>
              <a:t>（3）用插入法求出内部收益率。</a:t>
            </a:r>
            <a:endParaRPr lang="zh-CN" alt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graphicFrame>
        <p:nvGraphicFramePr>
          <p:cNvPr id="-2147482618" name="对象 -2147482619"/>
          <p:cNvGraphicFramePr>
            <a:graphicFrameLocks noChangeAspect="1"/>
          </p:cNvGraphicFramePr>
          <p:nvPr/>
        </p:nvGraphicFramePr>
        <p:xfrm>
          <a:off x="1096010" y="4413250"/>
          <a:ext cx="3815080" cy="520065"/>
        </p:xfrm>
        <a:graphic>
          <a:graphicData uri="http://schemas.openxmlformats.org/presentationml/2006/ole">
            <mc:AlternateContent xmlns:mc="http://schemas.openxmlformats.org/markup-compatibility/2006">
              <mc:Choice xmlns:v="urn:schemas-microsoft-com:vml" Requires="v">
                <p:oleObj spid="_x0000_s3076" name="" r:id="rId1" imgW="3073400" imgH="419100" progId="Equation.3">
                  <p:embed/>
                </p:oleObj>
              </mc:Choice>
              <mc:Fallback>
                <p:oleObj name="" r:id="rId1" imgW="3073400" imgH="419100" progId="Equation.3">
                  <p:embed/>
                  <p:pic>
                    <p:nvPicPr>
                      <p:cNvPr id="0" name="图片 3075"/>
                      <p:cNvPicPr/>
                      <p:nvPr/>
                    </p:nvPicPr>
                    <p:blipFill>
                      <a:blip r:embed="rId2"/>
                      <a:stretch>
                        <a:fillRect/>
                      </a:stretch>
                    </p:blipFill>
                    <p:spPr>
                      <a:xfrm>
                        <a:off x="1096010" y="4413250"/>
                        <a:ext cx="3815080" cy="520065"/>
                      </a:xfrm>
                      <a:prstGeom prst="rect">
                        <a:avLst/>
                      </a:prstGeom>
                      <a:noFill/>
                      <a:ln w="38100">
                        <a:noFill/>
                        <a:miter/>
                      </a:ln>
                    </p:spPr>
                  </p:pic>
                </p:oleObj>
              </mc:Fallback>
            </mc:AlternateContent>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990403" cy="5202555"/>
          </a:xfrm>
        </p:spPr>
        <p:txBody>
          <a:bodyPr/>
          <a:lstStyle/>
          <a:p>
            <a:pPr marL="0" indent="0">
              <a:lnSpc>
                <a:spcPct val="150000"/>
              </a:lnSpc>
              <a:buNone/>
            </a:pPr>
            <a:r>
              <a:rPr lang="zh-CN" altLang="zh-CN" sz="2400" b="1" dirty="0">
                <a:solidFill>
                  <a:schemeClr val="tx2"/>
                </a:solidFill>
              </a:rPr>
              <a:t>二、动态评价指标</a:t>
            </a:r>
            <a:endParaRPr lang="zh-CN" altLang="zh-CN" sz="2400" b="1" dirty="0">
              <a:solidFill>
                <a:schemeClr val="tx2"/>
              </a:solidFill>
            </a:endParaRPr>
          </a:p>
          <a:p>
            <a:pPr marL="0" indent="0">
              <a:lnSpc>
                <a:spcPct val="150000"/>
              </a:lnSpc>
              <a:buNone/>
            </a:pPr>
            <a:r>
              <a:rPr lang="zh-CN" altLang="en-US" sz="2000" b="1" dirty="0">
                <a:solidFill>
                  <a:schemeClr val="tx2"/>
                </a:solidFill>
              </a:rPr>
              <a:t>（四）内部收益率</a:t>
            </a:r>
            <a:endParaRPr lang="zh-CN" altLang="en-US" sz="2000" b="1" dirty="0">
              <a:solidFill>
                <a:schemeClr val="tx2"/>
              </a:solidFill>
            </a:endParaRPr>
          </a:p>
          <a:p>
            <a:pPr marL="0" indent="0">
              <a:lnSpc>
                <a:spcPct val="150000"/>
              </a:lnSpc>
              <a:buNone/>
            </a:pPr>
            <a:r>
              <a:rPr lang="zh-CN" altLang="en-US" sz="2000" b="1" dirty="0">
                <a:solidFill>
                  <a:schemeClr val="tx2"/>
                </a:solidFill>
              </a:rPr>
              <a:t>     2．经营期内各年现金净流量不相等情况：</a:t>
            </a:r>
            <a:endParaRPr lang="zh-CN" altLang="en-US" sz="2000" b="1" dirty="0">
              <a:solidFill>
                <a:schemeClr val="tx2"/>
              </a:solidFill>
            </a:endParaRPr>
          </a:p>
          <a:p>
            <a:pPr marL="0" indent="0">
              <a:lnSpc>
                <a:spcPct val="150000"/>
              </a:lnSpc>
              <a:buNone/>
            </a:pPr>
            <a:r>
              <a:rPr lang="zh-CN" altLang="en-US" sz="2000" dirty="0">
                <a:solidFill>
                  <a:schemeClr val="tx2"/>
                </a:solidFill>
              </a:rPr>
              <a:t>经营期每年的现金净流量×各年复利现值系数-原始投资额现值=0</a:t>
            </a:r>
            <a:endParaRPr lang="zh-CN" altLang="en-US" sz="2000" dirty="0">
              <a:solidFill>
                <a:schemeClr val="tx2"/>
              </a:solidFill>
            </a:endParaRPr>
          </a:p>
          <a:p>
            <a:pPr marL="0" indent="0">
              <a:lnSpc>
                <a:spcPct val="150000"/>
              </a:lnSpc>
              <a:buNone/>
            </a:pPr>
            <a:r>
              <a:rPr lang="zh-CN" altLang="en-US" sz="2000" dirty="0">
                <a:solidFill>
                  <a:schemeClr val="tx2"/>
                </a:solidFill>
              </a:rPr>
              <a:t>可用逐步测试法来计算，步骤如下：</a:t>
            </a:r>
            <a:endParaRPr lang="zh-CN" altLang="en-US" sz="2000" dirty="0">
              <a:solidFill>
                <a:schemeClr val="tx2"/>
              </a:solidFill>
            </a:endParaRPr>
          </a:p>
          <a:p>
            <a:pPr marL="0" indent="0">
              <a:lnSpc>
                <a:spcPct val="150000"/>
              </a:lnSpc>
              <a:buNone/>
            </a:pPr>
            <a:r>
              <a:rPr lang="zh-CN" altLang="en-US" sz="1600" dirty="0">
                <a:solidFill>
                  <a:schemeClr val="tx2"/>
                </a:solidFill>
              </a:rPr>
              <a:t>（1）逐步测试：首先估计一个较低的折现率，用它来计算净现值。如果净现值为正数，说明投资项目的实际内部收益率大于预计的折现率，应提高折现率再进一步测试；如果净现值为负数，说明投资项目本身的报酬率小于估计的折现率，应降低折现率再进行测算，如此反复测试，寻找出使净现值由正到负或由负到正且接近于零的两个折现率。</a:t>
            </a:r>
            <a:endParaRPr lang="zh-CN" altLang="en-US" sz="1600" dirty="0">
              <a:solidFill>
                <a:schemeClr val="tx2"/>
              </a:solidFill>
            </a:endParaRPr>
          </a:p>
          <a:p>
            <a:pPr marL="0" indent="0">
              <a:lnSpc>
                <a:spcPct val="150000"/>
              </a:lnSpc>
              <a:buNone/>
            </a:pPr>
            <a:r>
              <a:rPr lang="zh-CN" altLang="en-US" sz="1600" dirty="0">
                <a:solidFill>
                  <a:schemeClr val="tx2"/>
                </a:solidFill>
              </a:rPr>
              <a:t>（2）根据上述相邻的两个折现率用插入法求出该投资项目的内部收益率。由于逐步测试法是一种近似方法，因此相邻的两个折现率不能相差太大，否则误差会很大。</a:t>
            </a:r>
            <a:endParaRPr lang="zh-CN" altLang="en-US" sz="16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a:t>
            </a:r>
            <a:r>
              <a:rPr lang="zh-CN" altLang="en-US" sz="3200" dirty="0">
                <a:latin typeface="楷体" panose="02010609060101010101" pitchFamily="49" charset="-122"/>
                <a:ea typeface="楷体" panose="02010609060101010101" pitchFamily="49" charset="-122"/>
                <a:sym typeface="+mn-ea"/>
              </a:rPr>
              <a:t>项目投资决策评价指标及其计算 </a:t>
            </a:r>
            <a:endParaRPr lang="zh-CN" altLang="en-US" sz="32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130" y="1218565"/>
            <a:ext cx="7428230" cy="5202555"/>
          </a:xfrm>
        </p:spPr>
        <p:txBody>
          <a:bodyPr/>
          <a:lstStyle/>
          <a:p>
            <a:pPr marL="0" indent="0">
              <a:lnSpc>
                <a:spcPct val="150000"/>
              </a:lnSpc>
              <a:buNone/>
            </a:pPr>
            <a:r>
              <a:rPr lang="zh-CN" altLang="zh-CN" sz="2400" b="1" dirty="0">
                <a:solidFill>
                  <a:schemeClr val="tx2"/>
                </a:solidFill>
              </a:rPr>
              <a:t>一、独立方案的投资决策</a:t>
            </a:r>
            <a:endParaRPr lang="zh-CN" altLang="zh-CN" sz="2400" b="1" dirty="0">
              <a:solidFill>
                <a:schemeClr val="tx2"/>
              </a:solidFill>
            </a:endParaRPr>
          </a:p>
          <a:p>
            <a:pPr marL="0" indent="0">
              <a:lnSpc>
                <a:spcPct val="150000"/>
              </a:lnSpc>
              <a:buNone/>
            </a:pPr>
            <a:r>
              <a:rPr lang="zh-CN" altLang="en-US" sz="1600" dirty="0">
                <a:solidFill>
                  <a:schemeClr val="tx2"/>
                </a:solidFill>
              </a:rPr>
              <a:t>        </a:t>
            </a:r>
            <a:r>
              <a:rPr lang="zh-CN" altLang="en-US" sz="2000" dirty="0">
                <a:solidFill>
                  <a:schemeClr val="tx2"/>
                </a:solidFill>
              </a:rPr>
              <a:t>独立方案是指两个以上的投资项目互相独立、互不排斥，可以独立并存。采用一个方案时，不会影响另外方案的采用或不采用。</a:t>
            </a:r>
            <a:endParaRPr lang="zh-CN" altLang="en-US" sz="2000" dirty="0">
              <a:solidFill>
                <a:schemeClr val="tx2"/>
              </a:solidFill>
            </a:endParaRPr>
          </a:p>
          <a:p>
            <a:pPr marL="0" indent="0">
              <a:lnSpc>
                <a:spcPct val="150000"/>
              </a:lnSpc>
              <a:buNone/>
            </a:pPr>
            <a:r>
              <a:rPr lang="zh-CN" altLang="en-US" sz="2000" dirty="0">
                <a:solidFill>
                  <a:schemeClr val="tx2"/>
                </a:solidFill>
              </a:rPr>
              <a:t>        常用的评价指标有净现值、净现值率、获利指数和内部收益率。如果评价指标同时满足以下条件：净现值（NPV）≥0，净现值率≥0，获利指数≥1，内部收益率（IRR）≥行业资金成本，则项目具有财务可行性；反之，则不具备财务可行性。</a:t>
            </a:r>
            <a:endParaRPr lang="zh-CN" alt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4000" dirty="0">
                <a:latin typeface="楷体" panose="02010609060101010101" pitchFamily="49" charset="-122"/>
                <a:ea typeface="楷体" panose="02010609060101010101" pitchFamily="49" charset="-122"/>
                <a:sym typeface="+mn-ea"/>
              </a:rPr>
              <a:t>第四节 项目投资评价指标的应用</a:t>
            </a:r>
            <a:endParaRPr lang="zh-CN" altLang="en-US" sz="40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2965" y="1925955"/>
            <a:ext cx="7488555" cy="2997359"/>
          </a:xfrm>
          <a:prstGeom prst="rect">
            <a:avLst/>
          </a:prstGeom>
          <a:noFill/>
          <a:extLst>
            <a:ext uri="{909E8E84-426E-40DD-AFC4-6F175D3DCCD1}">
              <a14:hiddenFill xmlns:a14="http://schemas.microsoft.com/office/drawing/2010/main">
                <a:solidFill>
                  <a:srgbClr val="92D050"/>
                </a:solidFill>
              </a14:hiddenFill>
            </a:ext>
          </a:extLst>
        </p:spPr>
        <p:txBody>
          <a:bodyPr wrap="square">
            <a:spAutoFit/>
          </a:bodyPr>
          <a:lstStyle/>
          <a:p>
            <a:pPr marL="342900" indent="-342900"/>
            <a:r>
              <a:rPr lang="zh-CN" altLang="en-US" sz="2400" dirty="0">
                <a:solidFill>
                  <a:schemeClr val="tx1"/>
                </a:solidFill>
                <a:latin typeface="楷体" panose="02010609060101010101" pitchFamily="49" charset="-122"/>
                <a:ea typeface="楷体" panose="02010609060101010101" pitchFamily="49" charset="-122"/>
                <a:sym typeface="+mn-ea"/>
              </a:rPr>
              <a:t>了解项目投资的概念、特点和内容；</a:t>
            </a:r>
            <a:endParaRPr lang="en-US" altLang="zh-CN" sz="2400" dirty="0">
              <a:solidFill>
                <a:schemeClr val="tx1"/>
              </a:solidFill>
              <a:latin typeface="楷体" panose="02010609060101010101" pitchFamily="49" charset="-122"/>
              <a:ea typeface="楷体" panose="02010609060101010101" pitchFamily="49" charset="-122"/>
              <a:sym typeface="+mn-ea"/>
            </a:endParaRPr>
          </a:p>
          <a:p>
            <a:pPr marL="342900" indent="-342900"/>
            <a:r>
              <a:rPr lang="zh-CN" altLang="en-US" sz="2400" dirty="0">
                <a:solidFill>
                  <a:schemeClr val="tx1"/>
                </a:solidFill>
                <a:latin typeface="楷体" panose="02010609060101010101" pitchFamily="49" charset="-122"/>
                <a:ea typeface="楷体" panose="02010609060101010101" pitchFamily="49" charset="-122"/>
                <a:sym typeface="+mn-ea"/>
              </a:rPr>
              <a:t>理解项目投资决策静态评价指标和动态评价指标的内涵；</a:t>
            </a:r>
            <a:endParaRPr lang="en-US" altLang="zh-CN" sz="2400" dirty="0">
              <a:solidFill>
                <a:schemeClr val="tx1"/>
              </a:solidFill>
              <a:latin typeface="楷体" panose="02010609060101010101" pitchFamily="49" charset="-122"/>
              <a:ea typeface="楷体" panose="02010609060101010101" pitchFamily="49" charset="-122"/>
              <a:sym typeface="+mn-ea"/>
            </a:endParaRPr>
          </a:p>
          <a:p>
            <a:pPr marL="342900" indent="-342900"/>
            <a:r>
              <a:rPr lang="zh-CN" altLang="en-US" sz="2400" dirty="0">
                <a:solidFill>
                  <a:schemeClr val="tx1"/>
                </a:solidFill>
                <a:latin typeface="楷体" panose="02010609060101010101" pitchFamily="49" charset="-122"/>
                <a:ea typeface="楷体" panose="02010609060101010101" pitchFamily="49" charset="-122"/>
                <a:sym typeface="+mn-ea"/>
              </a:rPr>
              <a:t>掌握项目投资现金净流量的计算；</a:t>
            </a:r>
            <a:endParaRPr lang="en-US" altLang="zh-CN" sz="2400" dirty="0">
              <a:solidFill>
                <a:schemeClr val="tx1"/>
              </a:solidFill>
              <a:latin typeface="楷体" panose="02010609060101010101" pitchFamily="49" charset="-122"/>
              <a:ea typeface="楷体" panose="02010609060101010101" pitchFamily="49" charset="-122"/>
              <a:sym typeface="+mn-ea"/>
            </a:endParaRPr>
          </a:p>
          <a:p>
            <a:pPr marL="342900" indent="-342900"/>
            <a:r>
              <a:rPr lang="zh-CN" altLang="en-US" sz="2400" dirty="0">
                <a:solidFill>
                  <a:schemeClr val="tx1"/>
                </a:solidFill>
                <a:latin typeface="楷体" panose="02010609060101010101" pitchFamily="49" charset="-122"/>
                <a:ea typeface="楷体" panose="02010609060101010101" pitchFamily="49" charset="-122"/>
                <a:sym typeface="+mn-ea"/>
              </a:rPr>
              <a:t>熟练应用项目投资评价指标评价备选方案。 </a:t>
            </a:r>
            <a:endParaRPr sz="2400" b="1" dirty="0">
              <a:solidFill>
                <a:schemeClr val="tx1"/>
              </a:solidFill>
              <a:latin typeface="楷体" panose="02010609060101010101" pitchFamily="49" charset="-122"/>
              <a:ea typeface="楷体" panose="02010609060101010101" pitchFamily="49" charset="-122"/>
              <a:sym typeface="+mn-ea"/>
            </a:endParaRPr>
          </a:p>
        </p:txBody>
      </p:sp>
      <p:sp>
        <p:nvSpPr>
          <p:cNvPr id="3" name="标题 1"/>
          <p:cNvSpPr>
            <a:spLocks noGrp="1"/>
          </p:cNvSpPr>
          <p:nvPr/>
        </p:nvSpPr>
        <p:spPr>
          <a:xfrm>
            <a:off x="685800" y="0"/>
            <a:ext cx="7772400" cy="1143000"/>
          </a:xfrm>
          <a:prstGeom prst="rect">
            <a:avLst/>
          </a:prstGeom>
          <a:noFill/>
          <a:ln>
            <a:noFill/>
          </a:ln>
        </p:spPr>
        <p:txBody>
          <a:bodyPr vert="horz" wrap="square" lIns="91440" tIns="45720" rIns="91440" bIns="45720" numCol="1" anchor="ctr" anchorCtr="0" compatLnSpc="1"/>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indent="0">
              <a:buNone/>
            </a:pPr>
            <a:r>
              <a:rPr lang="en-US" altLang="zh-CN" dirty="0">
                <a:solidFill>
                  <a:schemeClr val="accent5">
                    <a:lumMod val="50000"/>
                  </a:schemeClr>
                </a:solidFill>
              </a:rPr>
              <a:t> </a:t>
            </a:r>
            <a:r>
              <a:rPr lang="zh-CN" altLang="en-US" dirty="0">
                <a:solidFill>
                  <a:schemeClr val="accent5">
                    <a:lumMod val="50000"/>
                  </a:schemeClr>
                </a:solidFill>
              </a:rPr>
              <a:t>学习目标</a:t>
            </a:r>
            <a:endParaRPr lang="zh-CN" altLang="en-US" dirty="0">
              <a:solidFill>
                <a:schemeClr val="accent5">
                  <a:lumMod val="50000"/>
                </a:schemeClr>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130" y="1218565"/>
            <a:ext cx="7428230" cy="5202555"/>
          </a:xfrm>
        </p:spPr>
        <p:txBody>
          <a:bodyPr/>
          <a:lstStyle/>
          <a:p>
            <a:pPr marL="0" indent="0">
              <a:lnSpc>
                <a:spcPct val="150000"/>
              </a:lnSpc>
              <a:buNone/>
            </a:pPr>
            <a:r>
              <a:rPr lang="zh-CN" altLang="zh-CN" sz="2400" b="1" dirty="0">
                <a:solidFill>
                  <a:schemeClr val="tx2"/>
                </a:solidFill>
              </a:rPr>
              <a:t>一、独立方案的投资决策</a:t>
            </a:r>
            <a:endParaRPr lang="zh-CN" altLang="zh-CN" sz="2400" b="1" dirty="0">
              <a:solidFill>
                <a:schemeClr val="tx2"/>
              </a:solidFill>
            </a:endParaRPr>
          </a:p>
          <a:p>
            <a:pPr marL="0" indent="0">
              <a:lnSpc>
                <a:spcPct val="150000"/>
              </a:lnSpc>
              <a:buNone/>
            </a:pPr>
            <a:r>
              <a:rPr lang="zh-CN" altLang="en-US" sz="1600" dirty="0">
                <a:solidFill>
                  <a:schemeClr val="tx2"/>
                </a:solidFill>
              </a:rPr>
              <a:t>        </a:t>
            </a:r>
            <a:r>
              <a:rPr lang="zh-CN" altLang="en-US" sz="2000" dirty="0">
                <a:solidFill>
                  <a:schemeClr val="tx2"/>
                </a:solidFill>
              </a:rPr>
              <a:t>独立方案是指两个以上的投资项目互相独立、互不排斥，可以独立并存。采用一个方案时，不会影响另外方案的采用或不采用。</a:t>
            </a:r>
            <a:endParaRPr lang="zh-CN" altLang="en-US" sz="2000" dirty="0">
              <a:solidFill>
                <a:schemeClr val="tx2"/>
              </a:solidFill>
            </a:endParaRPr>
          </a:p>
          <a:p>
            <a:pPr marL="0" indent="0">
              <a:lnSpc>
                <a:spcPct val="150000"/>
              </a:lnSpc>
              <a:buNone/>
            </a:pPr>
            <a:r>
              <a:rPr lang="zh-CN" altLang="en-US" sz="2000" dirty="0">
                <a:solidFill>
                  <a:schemeClr val="tx2"/>
                </a:solidFill>
              </a:rPr>
              <a:t>        常用的评价指标有净现值、净现值率、获利指数和内部收益率。如果评价指标同时满足以下条件：净现值（NPV）≥0，净现值率≥0，获利指数≥1，内部收益率（IRR）≥行业资金成本，则项目具有财务可行性；反之，则不具备财务可行性。</a:t>
            </a:r>
            <a:endParaRPr lang="zh-CN" alt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4000" dirty="0">
                <a:latin typeface="楷体" panose="02010609060101010101" pitchFamily="49" charset="-122"/>
                <a:ea typeface="楷体" panose="02010609060101010101" pitchFamily="49" charset="-122"/>
                <a:sym typeface="+mn-ea"/>
              </a:rPr>
              <a:t>第四节 项目投资评价指标的应用</a:t>
            </a:r>
            <a:endParaRPr lang="zh-CN" altLang="en-US" sz="40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130" y="1218565"/>
            <a:ext cx="7428230" cy="5202555"/>
          </a:xfrm>
        </p:spPr>
        <p:txBody>
          <a:bodyPr/>
          <a:lstStyle/>
          <a:p>
            <a:pPr marL="0" indent="0">
              <a:lnSpc>
                <a:spcPct val="150000"/>
              </a:lnSpc>
              <a:buNone/>
            </a:pPr>
            <a:r>
              <a:rPr lang="zh-CN" altLang="en-US" sz="2400" dirty="0">
                <a:solidFill>
                  <a:schemeClr val="tx2"/>
                </a:solidFill>
                <a:sym typeface="+mn-ea"/>
              </a:rPr>
              <a:t>二、互斥方案的投资决策</a:t>
            </a:r>
            <a:endParaRPr lang="zh-CN" altLang="en-US" sz="2400" dirty="0">
              <a:solidFill>
                <a:schemeClr val="tx2"/>
              </a:solidFill>
            </a:endParaRPr>
          </a:p>
          <a:p>
            <a:pPr marL="0" indent="0">
              <a:lnSpc>
                <a:spcPct val="150000"/>
              </a:lnSpc>
              <a:buNone/>
            </a:pPr>
            <a:r>
              <a:rPr lang="zh-CN" altLang="en-US" sz="2000" dirty="0">
                <a:solidFill>
                  <a:schemeClr val="tx2"/>
                </a:solidFill>
              </a:rPr>
              <a:t>        互斥方案是指相互关联、互相排斥的方案，即是指接受一个项目就必须放弃另一个项目的情况。通常，它们是为解决一个问题设计的两个备选方案。</a:t>
            </a:r>
            <a:endParaRPr lang="zh-CN" altLang="en-US" sz="2000" dirty="0">
              <a:solidFill>
                <a:schemeClr val="tx2"/>
              </a:solidFill>
            </a:endParaRPr>
          </a:p>
          <a:p>
            <a:pPr marL="0" indent="0">
              <a:lnSpc>
                <a:spcPct val="150000"/>
              </a:lnSpc>
              <a:buNone/>
            </a:pPr>
            <a:r>
              <a:rPr lang="zh-CN" altLang="en-US" sz="2000" dirty="0">
                <a:solidFill>
                  <a:schemeClr val="tx2"/>
                </a:solidFill>
              </a:rPr>
              <a:t>（一） 互斥方案的原始投资额、项目计算期均相等</a:t>
            </a:r>
            <a:endParaRPr lang="zh-CN" altLang="en-US" sz="2000" dirty="0">
              <a:solidFill>
                <a:schemeClr val="tx2"/>
              </a:solidFill>
            </a:endParaRPr>
          </a:p>
          <a:p>
            <a:pPr marL="0" indent="0">
              <a:lnSpc>
                <a:spcPct val="150000"/>
              </a:lnSpc>
              <a:buNone/>
            </a:pPr>
            <a:r>
              <a:rPr lang="zh-CN" altLang="en-US" sz="2000" dirty="0">
                <a:solidFill>
                  <a:schemeClr val="tx2"/>
                </a:solidFill>
              </a:rPr>
              <a:t>       </a:t>
            </a:r>
            <a:r>
              <a:rPr lang="zh-CN" altLang="en-US" sz="2000" b="1" dirty="0">
                <a:solidFill>
                  <a:schemeClr val="tx2"/>
                </a:solidFill>
              </a:rPr>
              <a:t>  此时可采用净现值法或内部收益率法。所谓净现值法，是指通过比较互斥方案的净现值指标的大小来选择最优方案的方法。所谓内部收益率法，是指通过比较互斥方案的内部收益率指标的大小来选择最优方案的方法。净现值或内部收益率最大的方案为优。</a:t>
            </a:r>
            <a:endParaRPr lang="zh-CN" altLang="en-US" sz="20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4000" dirty="0">
                <a:latin typeface="楷体" panose="02010609060101010101" pitchFamily="49" charset="-122"/>
                <a:ea typeface="楷体" panose="02010609060101010101" pitchFamily="49" charset="-122"/>
                <a:sym typeface="+mn-ea"/>
              </a:rPr>
              <a:t>第四节 项目投资评价指标的应用</a:t>
            </a:r>
            <a:endParaRPr lang="zh-CN" altLang="en-US" sz="40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130" y="1218565"/>
            <a:ext cx="7428230" cy="5202555"/>
          </a:xfrm>
        </p:spPr>
        <p:txBody>
          <a:bodyPr/>
          <a:lstStyle/>
          <a:p>
            <a:pPr marL="0" indent="0">
              <a:lnSpc>
                <a:spcPct val="150000"/>
              </a:lnSpc>
              <a:buNone/>
            </a:pPr>
            <a:r>
              <a:rPr lang="zh-CN" altLang="en-US" sz="2400" dirty="0">
                <a:solidFill>
                  <a:schemeClr val="tx2"/>
                </a:solidFill>
                <a:sym typeface="+mn-ea"/>
              </a:rPr>
              <a:t>二、互斥方案的投资决策</a:t>
            </a:r>
            <a:endParaRPr lang="zh-CN" altLang="en-US" sz="2400" dirty="0">
              <a:solidFill>
                <a:schemeClr val="tx2"/>
              </a:solidFill>
            </a:endParaRPr>
          </a:p>
          <a:p>
            <a:pPr marL="0" indent="0">
              <a:lnSpc>
                <a:spcPct val="150000"/>
              </a:lnSpc>
              <a:buNone/>
            </a:pPr>
            <a:r>
              <a:rPr lang="zh-CN" altLang="en-US" sz="2000" dirty="0">
                <a:solidFill>
                  <a:schemeClr val="tx2"/>
                </a:solidFill>
              </a:rPr>
              <a:t>       （二）互斥方案的原始投资额不相等，但项目计算期相等</a:t>
            </a:r>
            <a:endParaRPr lang="zh-CN" altLang="en-US" sz="2000" dirty="0">
              <a:solidFill>
                <a:schemeClr val="tx2"/>
              </a:solidFill>
            </a:endParaRPr>
          </a:p>
          <a:p>
            <a:pPr marL="0" indent="0">
              <a:lnSpc>
                <a:spcPct val="150000"/>
              </a:lnSpc>
              <a:buNone/>
            </a:pPr>
            <a:r>
              <a:rPr lang="zh-CN" altLang="en-US" sz="1800" b="1" dirty="0">
                <a:solidFill>
                  <a:schemeClr val="tx2"/>
                </a:solidFill>
              </a:rPr>
              <a:t>        此时可采用差额法。所谓差额法，是指在两个原始投资额不相等方案的差额现金净流量（记作△NCF）的基础上，计算出差额净现值（记作△NPV）或差额内部收益率（记作△IRR），并据以判断方案孰优孰劣的方法。</a:t>
            </a:r>
            <a:endParaRPr lang="zh-CN" altLang="en-US" sz="1800" b="1" dirty="0">
              <a:solidFill>
                <a:schemeClr val="tx2"/>
              </a:solidFill>
            </a:endParaRPr>
          </a:p>
          <a:p>
            <a:pPr marL="0" indent="0">
              <a:lnSpc>
                <a:spcPct val="150000"/>
              </a:lnSpc>
              <a:buNone/>
            </a:pPr>
            <a:r>
              <a:rPr lang="zh-CN" altLang="en-US" sz="1800" b="1" dirty="0">
                <a:solidFill>
                  <a:schemeClr val="tx2"/>
                </a:solidFill>
              </a:rPr>
              <a:t>        在此方法下，一般以原始投资额大的方案减原始投资额小的方案，当△NPV≥0或△IRR≥资金成本或要求的折现率时，原始投资额大的方案较优；反之，则投资额小的方案为优。</a:t>
            </a:r>
            <a:endParaRPr lang="zh-CN" altLang="en-US" sz="18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4000" dirty="0">
                <a:latin typeface="楷体" panose="02010609060101010101" pitchFamily="49" charset="-122"/>
                <a:ea typeface="楷体" panose="02010609060101010101" pitchFamily="49" charset="-122"/>
                <a:sym typeface="+mn-ea"/>
              </a:rPr>
              <a:t>第四节 项目投资评价指标的应用</a:t>
            </a:r>
            <a:endParaRPr lang="zh-CN" altLang="en-US" sz="40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130" y="1218565"/>
            <a:ext cx="7428230" cy="5202555"/>
          </a:xfrm>
        </p:spPr>
        <p:txBody>
          <a:bodyPr/>
          <a:lstStyle/>
          <a:p>
            <a:pPr marL="0" indent="0">
              <a:lnSpc>
                <a:spcPct val="150000"/>
              </a:lnSpc>
              <a:buNone/>
            </a:pPr>
            <a:r>
              <a:rPr lang="zh-CN" altLang="en-US" sz="2400" dirty="0">
                <a:solidFill>
                  <a:schemeClr val="tx2"/>
                </a:solidFill>
                <a:sym typeface="+mn-ea"/>
              </a:rPr>
              <a:t>二、互斥方案的投资决策</a:t>
            </a:r>
            <a:endParaRPr lang="zh-CN" altLang="en-US" sz="2400" dirty="0">
              <a:solidFill>
                <a:schemeClr val="tx2"/>
              </a:solidFill>
            </a:endParaRPr>
          </a:p>
          <a:p>
            <a:pPr marL="0" indent="0">
              <a:lnSpc>
                <a:spcPct val="150000"/>
              </a:lnSpc>
              <a:buNone/>
            </a:pPr>
            <a:r>
              <a:rPr lang="zh-CN" altLang="en-US" sz="2000" dirty="0">
                <a:solidFill>
                  <a:schemeClr val="tx2"/>
                </a:solidFill>
              </a:rPr>
              <a:t>（三）互斥方案的原始投资额不相等，项目计算期也不相同</a:t>
            </a:r>
            <a:endParaRPr lang="zh-CN" altLang="en-US" sz="2000" dirty="0">
              <a:solidFill>
                <a:schemeClr val="tx2"/>
              </a:solidFill>
            </a:endParaRPr>
          </a:p>
          <a:p>
            <a:pPr marL="0" indent="0">
              <a:lnSpc>
                <a:spcPct val="150000"/>
              </a:lnSpc>
              <a:buNone/>
            </a:pPr>
            <a:r>
              <a:rPr lang="zh-CN" altLang="en-US" sz="2000" dirty="0">
                <a:solidFill>
                  <a:schemeClr val="tx2"/>
                </a:solidFill>
              </a:rPr>
              <a:t>        此时可采用年回收额法。所谓年回收额法，是指通过比较所有投资方案的年等额净现值指标的大小选择最优方案的决策方法。在此法下，年等额净现值最大的方案为优。</a:t>
            </a:r>
            <a:endParaRPr lang="zh-CN" altLang="en-US" sz="2000" dirty="0">
              <a:solidFill>
                <a:schemeClr val="tx2"/>
              </a:solidFill>
            </a:endParaRPr>
          </a:p>
          <a:p>
            <a:pPr marL="0" indent="0">
              <a:lnSpc>
                <a:spcPct val="150000"/>
              </a:lnSpc>
              <a:buNone/>
            </a:pPr>
            <a:r>
              <a:rPr lang="zh-CN" altLang="en-US" sz="2000" dirty="0">
                <a:solidFill>
                  <a:schemeClr val="tx2"/>
                </a:solidFill>
              </a:rPr>
              <a:t>1．计算各方案的净现值NPV</a:t>
            </a:r>
            <a:endParaRPr lang="zh-CN" altLang="en-US" sz="2000" dirty="0">
              <a:solidFill>
                <a:schemeClr val="tx2"/>
              </a:solidFill>
            </a:endParaRPr>
          </a:p>
          <a:p>
            <a:pPr marL="0" indent="0">
              <a:lnSpc>
                <a:spcPct val="150000"/>
              </a:lnSpc>
              <a:buNone/>
            </a:pPr>
            <a:r>
              <a:rPr lang="zh-CN" altLang="en-US" sz="2000" dirty="0">
                <a:solidFill>
                  <a:schemeClr val="tx2"/>
                </a:solidFill>
              </a:rPr>
              <a:t>2．计算各方案的年等额净现值，若折现率为i，项目计算期为n,则</a:t>
            </a:r>
            <a:endParaRPr lang="zh-CN" altLang="en-US" sz="2000" dirty="0">
              <a:solidFill>
                <a:schemeClr val="tx2"/>
              </a:solidFill>
            </a:endParaRPr>
          </a:p>
          <a:p>
            <a:pPr marL="0" indent="0">
              <a:lnSpc>
                <a:spcPct val="150000"/>
              </a:lnSpc>
              <a:buNone/>
            </a:pPr>
            <a:endParaRPr lang="zh-CN" alt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4000" dirty="0">
                <a:latin typeface="楷体" panose="02010609060101010101" pitchFamily="49" charset="-122"/>
                <a:ea typeface="楷体" panose="02010609060101010101" pitchFamily="49" charset="-122"/>
                <a:sym typeface="+mn-ea"/>
              </a:rPr>
              <a:t>第四节 项目投资评价指标的应用</a:t>
            </a:r>
            <a:endParaRPr lang="zh-CN" altLang="en-US" sz="4000" dirty="0">
              <a:latin typeface="楷体" panose="02010609060101010101" pitchFamily="49" charset="-122"/>
              <a:ea typeface="楷体" panose="02010609060101010101" pitchFamily="49" charset="-122"/>
              <a:sym typeface="+mn-ea"/>
            </a:endParaRPr>
          </a:p>
        </p:txBody>
      </p:sp>
      <p:graphicFrame>
        <p:nvGraphicFramePr>
          <p:cNvPr id="-2147482613" name="对象 -2147482614"/>
          <p:cNvGraphicFramePr>
            <a:graphicFrameLocks noChangeAspect="1"/>
          </p:cNvGraphicFramePr>
          <p:nvPr/>
        </p:nvGraphicFramePr>
        <p:xfrm>
          <a:off x="1430655" y="5188585"/>
          <a:ext cx="3929380" cy="530225"/>
        </p:xfrm>
        <a:graphic>
          <a:graphicData uri="http://schemas.openxmlformats.org/presentationml/2006/ole">
            <mc:AlternateContent xmlns:mc="http://schemas.openxmlformats.org/markup-compatibility/2006">
              <mc:Choice xmlns:v="urn:schemas-microsoft-com:vml" Requires="v">
                <p:oleObj spid="_x0000_s3076" name="" r:id="rId1" imgW="2678430" imgH="431800" progId="Equation.3">
                  <p:embed/>
                </p:oleObj>
              </mc:Choice>
              <mc:Fallback>
                <p:oleObj name="" r:id="rId1" imgW="2678430" imgH="431800" progId="Equation.3">
                  <p:embed/>
                  <p:pic>
                    <p:nvPicPr>
                      <p:cNvPr id="0" name="图片 3075"/>
                      <p:cNvPicPr/>
                      <p:nvPr/>
                    </p:nvPicPr>
                    <p:blipFill>
                      <a:blip r:embed="rId2"/>
                      <a:stretch>
                        <a:fillRect/>
                      </a:stretch>
                    </p:blipFill>
                    <p:spPr>
                      <a:xfrm>
                        <a:off x="1430655" y="5188585"/>
                        <a:ext cx="3929380" cy="530225"/>
                      </a:xfrm>
                      <a:prstGeom prst="rect">
                        <a:avLst/>
                      </a:prstGeom>
                      <a:noFill/>
                      <a:ln w="38100">
                        <a:noFill/>
                        <a:miter/>
                      </a:ln>
                    </p:spPr>
                  </p:pic>
                </p:oleObj>
              </mc:Fallback>
            </mc:AlternateContent>
          </a:graphicData>
        </a:graphic>
      </p:graphicFrame>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86130" y="1218565"/>
            <a:ext cx="7428230" cy="5202555"/>
          </a:xfrm>
        </p:spPr>
        <p:txBody>
          <a:bodyPr/>
          <a:lstStyle/>
          <a:p>
            <a:pPr marL="0" indent="0">
              <a:lnSpc>
                <a:spcPct val="150000"/>
              </a:lnSpc>
              <a:buNone/>
            </a:pPr>
            <a:r>
              <a:rPr lang="zh-CN" altLang="en-US" sz="2400" b="1" dirty="0">
                <a:solidFill>
                  <a:schemeClr val="tx2"/>
                </a:solidFill>
                <a:sym typeface="+mn-ea"/>
              </a:rPr>
              <a:t>二、互斥方案的投资决策</a:t>
            </a:r>
            <a:endParaRPr lang="zh-CN" altLang="en-US" sz="2400" b="1" dirty="0">
              <a:solidFill>
                <a:schemeClr val="tx2"/>
              </a:solidFill>
            </a:endParaRPr>
          </a:p>
          <a:p>
            <a:pPr marL="0" indent="0">
              <a:lnSpc>
                <a:spcPct val="150000"/>
              </a:lnSpc>
              <a:buNone/>
            </a:pPr>
            <a:r>
              <a:rPr lang="zh-CN" altLang="en-US" sz="2000" b="1" dirty="0">
                <a:solidFill>
                  <a:schemeClr val="tx2"/>
                </a:solidFill>
              </a:rPr>
              <a:t>（四）其他方案的对比与选优 </a:t>
            </a:r>
            <a:endParaRPr lang="zh-CN" altLang="en-US" sz="2000" dirty="0">
              <a:solidFill>
                <a:schemeClr val="tx2"/>
              </a:solidFill>
            </a:endParaRPr>
          </a:p>
          <a:p>
            <a:pPr marL="0" indent="0">
              <a:lnSpc>
                <a:spcPct val="150000"/>
              </a:lnSpc>
              <a:buNone/>
            </a:pPr>
            <a:r>
              <a:rPr lang="zh-CN" altLang="en-US" sz="2000" dirty="0">
                <a:solidFill>
                  <a:schemeClr val="tx2"/>
                </a:solidFill>
              </a:rPr>
              <a:t>      </a:t>
            </a:r>
            <a:endParaRPr lang="zh-CN" altLang="en-US" sz="2000" dirty="0">
              <a:solidFill>
                <a:schemeClr val="tx2"/>
              </a:solidFill>
            </a:endParaRPr>
          </a:p>
          <a:p>
            <a:pPr marL="0" indent="0">
              <a:lnSpc>
                <a:spcPct val="200000"/>
              </a:lnSpc>
              <a:buNone/>
            </a:pPr>
            <a:r>
              <a:rPr lang="zh-CN" altLang="en-US" sz="2000" dirty="0">
                <a:solidFill>
                  <a:schemeClr val="tx2"/>
                </a:solidFill>
              </a:rPr>
              <a:t>        在实际工作中，有些投资方案不能单独计算盈亏，或者投资方案的收入相同或收入基本相同且难以具体计量，一般可考虑采用成本现值比较法或年成本比较法来做出比较和评价。</a:t>
            </a:r>
            <a:endParaRPr lang="zh-CN" altLang="en-US" sz="2000" dirty="0">
              <a:solidFill>
                <a:schemeClr val="tx2"/>
              </a:solidFill>
            </a:endParaRPr>
          </a:p>
          <a:p>
            <a:pPr marL="0" indent="0">
              <a:lnSpc>
                <a:spcPct val="200000"/>
              </a:lnSpc>
              <a:buNone/>
            </a:pPr>
            <a:endParaRPr lang="zh-CN" alt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4000" dirty="0">
                <a:latin typeface="楷体" panose="02010609060101010101" pitchFamily="49" charset="-122"/>
                <a:ea typeface="楷体" panose="02010609060101010101" pitchFamily="49" charset="-122"/>
                <a:sym typeface="+mn-ea"/>
              </a:rPr>
              <a:t>第四节 项目投资评价指标的应用</a:t>
            </a:r>
            <a:endParaRPr lang="zh-CN" altLang="en-US" sz="40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014335" cy="5487035"/>
          </a:xfrm>
        </p:spPr>
        <p:txBody>
          <a:bodyPr/>
          <a:lstStyle/>
          <a:p>
            <a:pPr marL="0" indent="0">
              <a:lnSpc>
                <a:spcPct val="150000"/>
              </a:lnSpc>
              <a:buNone/>
            </a:pPr>
            <a:r>
              <a:rPr lang="zh-CN" altLang="en-US" sz="1800" dirty="0">
                <a:solidFill>
                  <a:schemeClr val="tx2"/>
                </a:solidFill>
                <a:latin typeface="华文楷体" panose="02010600040101010101" pitchFamily="2" charset="-122"/>
                <a:ea typeface="华文楷体" panose="02010600040101010101" pitchFamily="2" charset="-122"/>
              </a:rPr>
              <a:t>        </a:t>
            </a:r>
            <a:r>
              <a:rPr lang="zh-CN" altLang="en-US" sz="2000" dirty="0">
                <a:solidFill>
                  <a:schemeClr val="tx2"/>
                </a:solidFill>
                <a:latin typeface="华文楷体" panose="02010600040101010101" pitchFamily="2" charset="-122"/>
                <a:ea typeface="华文楷体" panose="02010600040101010101" pitchFamily="2" charset="-122"/>
              </a:rPr>
              <a:t>项目投资是指以特定建设项目为投资对象、以扩大企业生产能力和改善生产条件为目的的一种长期投资行为，具有投资金额大、影响时间长、变现能力差、风险高的特征，所以企业在进行投资时一定要慎重。现金流量是指投资项目在其投资计算期内各项现金流入和现金流出量的统称，现金流入量减去现金流出量即为企业的现金净流量。在项目投资决策中，估计项目的现金流量很重要，但是现金流量的多少并不能告诉管理者该项目是否经济可行，还需要采用不同的评价指标对投资项目进行分析和评价，从而做出科学决策。项目投资决策评价指标很多，根据是否考虑资金时间价值因素可分为静态评价指标和动态评价指标两类。</a:t>
            </a:r>
            <a:endParaRPr lang="zh-CN" altLang="en-US" sz="2000" dirty="0">
              <a:solidFill>
                <a:schemeClr val="tx2"/>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3175"/>
            <a:ext cx="7772400" cy="1012825"/>
          </a:xfrm>
        </p:spPr>
        <p:txBody>
          <a:bodyPr/>
          <a:lstStyle/>
          <a:p>
            <a:r>
              <a:rPr lang="zh-CN" altLang="en-US" sz="3600" dirty="0">
                <a:latin typeface="楷体" panose="02010609060101010101" pitchFamily="49" charset="-122"/>
                <a:ea typeface="楷体" panose="02010609060101010101" pitchFamily="49" charset="-122"/>
                <a:sym typeface="+mn-ea"/>
              </a:rPr>
              <a:t>本章小结</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一、项目投资的概念</a:t>
            </a:r>
            <a:endParaRPr lang="en-US" altLang="zh-CN" b="1" dirty="0">
              <a:solidFill>
                <a:schemeClr val="tx2"/>
              </a:solidFill>
            </a:endParaRPr>
          </a:p>
          <a:p>
            <a:pPr marL="0" indent="0">
              <a:buNone/>
            </a:pPr>
            <a:r>
              <a:rPr lang="zh-CN" altLang="en-US" b="1" dirty="0">
                <a:solidFill>
                  <a:schemeClr val="tx2"/>
                </a:solidFill>
              </a:rPr>
              <a:t>二、项目投资的特点 </a:t>
            </a:r>
            <a:endParaRPr lang="en-US" altLang="zh-CN" b="1" dirty="0">
              <a:solidFill>
                <a:schemeClr val="tx2"/>
              </a:solidFill>
            </a:endParaRPr>
          </a:p>
          <a:p>
            <a:pPr marL="514350" indent="-514350">
              <a:buAutoNum type="arabicPeriod"/>
            </a:pPr>
            <a:r>
              <a:rPr lang="zh-CN" altLang="en-US" b="1" dirty="0">
                <a:solidFill>
                  <a:schemeClr val="tx2"/>
                </a:solidFill>
              </a:rPr>
              <a:t>投资金额大 </a:t>
            </a:r>
            <a:endParaRPr lang="en-US" altLang="zh-CN" b="1" dirty="0">
              <a:solidFill>
                <a:schemeClr val="tx2"/>
              </a:solidFill>
            </a:endParaRPr>
          </a:p>
          <a:p>
            <a:pPr marL="0" indent="0">
              <a:buNone/>
            </a:pPr>
            <a:r>
              <a:rPr lang="en-US" altLang="zh-CN" b="1" dirty="0">
                <a:solidFill>
                  <a:schemeClr val="tx2"/>
                </a:solidFill>
              </a:rPr>
              <a:t>2. </a:t>
            </a:r>
            <a:r>
              <a:rPr lang="zh-CN" altLang="en-US" b="1" dirty="0">
                <a:solidFill>
                  <a:schemeClr val="tx2"/>
                </a:solidFill>
              </a:rPr>
              <a:t>影响时间长 </a:t>
            </a:r>
            <a:endParaRPr lang="en-US" altLang="zh-CN" b="1" dirty="0">
              <a:solidFill>
                <a:schemeClr val="tx2"/>
              </a:solidFill>
            </a:endParaRPr>
          </a:p>
          <a:p>
            <a:pPr marL="0" indent="0">
              <a:buNone/>
            </a:pPr>
            <a:r>
              <a:rPr lang="en-US" altLang="zh-CN" b="1" dirty="0">
                <a:solidFill>
                  <a:schemeClr val="tx2"/>
                </a:solidFill>
              </a:rPr>
              <a:t>3. </a:t>
            </a:r>
            <a:r>
              <a:rPr lang="zh-CN" altLang="en-US" b="1" dirty="0">
                <a:solidFill>
                  <a:schemeClr val="tx2"/>
                </a:solidFill>
              </a:rPr>
              <a:t>变现能力差 </a:t>
            </a:r>
            <a:endParaRPr lang="en-US" altLang="zh-CN" b="1" dirty="0">
              <a:solidFill>
                <a:schemeClr val="tx2"/>
              </a:solidFill>
            </a:endParaRPr>
          </a:p>
          <a:p>
            <a:pPr marL="0" indent="0">
              <a:buNone/>
            </a:pPr>
            <a:r>
              <a:rPr lang="en-US" altLang="zh-CN" b="1" dirty="0">
                <a:solidFill>
                  <a:schemeClr val="tx2"/>
                </a:solidFill>
              </a:rPr>
              <a:t>4. </a:t>
            </a:r>
            <a:r>
              <a:rPr lang="zh-CN" altLang="en-US" b="1" dirty="0">
                <a:solidFill>
                  <a:schemeClr val="tx2"/>
                </a:solidFill>
              </a:rPr>
              <a:t>投资风险高 </a:t>
            </a:r>
            <a:endParaRPr lang="en-US" altLang="zh-CN"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项目投资概述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三、项目计算期的确定 </a:t>
            </a:r>
            <a:endParaRPr lang="en-US" altLang="zh-CN" b="1" dirty="0">
              <a:solidFill>
                <a:schemeClr val="tx2"/>
              </a:solidFill>
            </a:endParaRPr>
          </a:p>
          <a:p>
            <a:pPr marL="0" indent="0">
              <a:buNone/>
            </a:pPr>
            <a:r>
              <a:rPr lang="zh-CN" altLang="en-US" sz="2400" b="1" dirty="0">
                <a:solidFill>
                  <a:schemeClr val="tx2"/>
                </a:solidFill>
              </a:rPr>
              <a:t>项目计算期（</a:t>
            </a:r>
            <a:r>
              <a:rPr lang="en-US" altLang="zh-CN" sz="2400" b="1" dirty="0">
                <a:solidFill>
                  <a:schemeClr val="tx2"/>
                </a:solidFill>
              </a:rPr>
              <a:t>n</a:t>
            </a:r>
            <a:r>
              <a:rPr lang="zh-CN" altLang="en-US" sz="2400" b="1" dirty="0">
                <a:solidFill>
                  <a:schemeClr val="tx2"/>
                </a:solidFill>
              </a:rPr>
              <a:t>）</a:t>
            </a:r>
            <a:r>
              <a:rPr lang="en-US" altLang="zh-CN" sz="2400" b="1" dirty="0">
                <a:solidFill>
                  <a:schemeClr val="tx2"/>
                </a:solidFill>
              </a:rPr>
              <a:t>=</a:t>
            </a:r>
            <a:r>
              <a:rPr lang="zh-CN" altLang="en-US" sz="2400" b="1" dirty="0">
                <a:solidFill>
                  <a:schemeClr val="tx2"/>
                </a:solidFill>
              </a:rPr>
              <a:t>建设期（</a:t>
            </a:r>
            <a:r>
              <a:rPr lang="en-US" altLang="zh-CN" sz="2400" b="1" dirty="0">
                <a:solidFill>
                  <a:schemeClr val="tx2"/>
                </a:solidFill>
              </a:rPr>
              <a:t>S</a:t>
            </a:r>
            <a:r>
              <a:rPr lang="zh-CN" altLang="en-US" sz="2400" b="1" dirty="0">
                <a:solidFill>
                  <a:schemeClr val="tx2"/>
                </a:solidFill>
              </a:rPr>
              <a:t>）</a:t>
            </a:r>
            <a:r>
              <a:rPr lang="en-US" altLang="zh-CN" sz="2400" b="1" dirty="0">
                <a:solidFill>
                  <a:schemeClr val="tx2"/>
                </a:solidFill>
              </a:rPr>
              <a:t>+</a:t>
            </a:r>
            <a:r>
              <a:rPr lang="zh-CN" altLang="en-US" sz="2400" b="1" dirty="0">
                <a:solidFill>
                  <a:schemeClr val="tx2"/>
                </a:solidFill>
              </a:rPr>
              <a:t>经营期（</a:t>
            </a:r>
            <a:r>
              <a:rPr lang="en-US" altLang="zh-CN" sz="2400" b="1" dirty="0">
                <a:solidFill>
                  <a:schemeClr val="tx2"/>
                </a:solidFill>
              </a:rPr>
              <a:t>P</a:t>
            </a:r>
            <a:r>
              <a:rPr lang="zh-CN" altLang="en-US" sz="2400" b="1" dirty="0">
                <a:solidFill>
                  <a:schemeClr val="tx2"/>
                </a:solidFill>
              </a:rPr>
              <a:t>）</a:t>
            </a:r>
            <a:endParaRPr lang="en-US" altLang="zh-CN" sz="2400" b="1" dirty="0">
              <a:solidFill>
                <a:schemeClr val="tx2"/>
              </a:solidFill>
            </a:endParaRPr>
          </a:p>
          <a:p>
            <a:pPr marL="0" indent="0">
              <a:buNone/>
            </a:pPr>
            <a:endParaRPr lang="en-US" altLang="zh-CN" sz="2400" b="1" dirty="0">
              <a:solidFill>
                <a:schemeClr val="tx2"/>
              </a:solidFill>
            </a:endParaRPr>
          </a:p>
          <a:p>
            <a:pPr marL="0" indent="0">
              <a:buNone/>
            </a:pPr>
            <a:endParaRPr lang="en-US" altLang="zh-CN" sz="2400" b="1" dirty="0">
              <a:solidFill>
                <a:schemeClr val="tx2"/>
              </a:solidFill>
            </a:endParaRPr>
          </a:p>
          <a:p>
            <a:pPr marL="0" indent="0">
              <a:buNone/>
            </a:pPr>
            <a:endParaRPr lang="en-US" altLang="zh-CN" sz="2400" b="1" dirty="0">
              <a:solidFill>
                <a:schemeClr val="tx2"/>
              </a:solidFill>
            </a:endParaRPr>
          </a:p>
          <a:p>
            <a:pPr marL="0" indent="0">
              <a:buNone/>
            </a:pPr>
            <a:r>
              <a:rPr lang="zh-CN" altLang="en-US" b="1" dirty="0">
                <a:solidFill>
                  <a:schemeClr val="tx2"/>
                </a:solidFill>
              </a:rPr>
              <a:t>四、项目投资的内容</a:t>
            </a:r>
            <a:endParaRPr lang="en-US" altLang="zh-CN" b="1" dirty="0">
              <a:solidFill>
                <a:schemeClr val="tx2"/>
              </a:solidFill>
            </a:endParaRPr>
          </a:p>
          <a:p>
            <a:pPr marL="0" indent="0">
              <a:buNone/>
            </a:pPr>
            <a:r>
              <a:rPr lang="en-US" altLang="zh-CN" sz="2400" b="1" dirty="0">
                <a:solidFill>
                  <a:schemeClr val="tx2"/>
                </a:solidFill>
              </a:rPr>
              <a:t>1. </a:t>
            </a:r>
            <a:r>
              <a:rPr lang="zh-CN" altLang="en-US" sz="2400" b="1" dirty="0">
                <a:solidFill>
                  <a:schemeClr val="tx2"/>
                </a:solidFill>
              </a:rPr>
              <a:t>投资项目的提出 </a:t>
            </a:r>
            <a:endParaRPr lang="en-US" altLang="zh-CN" sz="2400" b="1" dirty="0">
              <a:solidFill>
                <a:schemeClr val="tx2"/>
              </a:solidFill>
            </a:endParaRPr>
          </a:p>
          <a:p>
            <a:pPr marL="0" indent="0">
              <a:buNone/>
            </a:pPr>
            <a:r>
              <a:rPr lang="en-US" altLang="zh-CN" sz="2400" b="1" dirty="0">
                <a:solidFill>
                  <a:schemeClr val="tx2"/>
                </a:solidFill>
              </a:rPr>
              <a:t>2. </a:t>
            </a:r>
            <a:r>
              <a:rPr lang="zh-CN" altLang="en-US" sz="2400" b="1" dirty="0">
                <a:solidFill>
                  <a:schemeClr val="tx2"/>
                </a:solidFill>
              </a:rPr>
              <a:t>投资项目的评价 </a:t>
            </a:r>
            <a:endParaRPr lang="en-US" altLang="zh-CN" sz="2400" b="1" dirty="0">
              <a:solidFill>
                <a:schemeClr val="tx2"/>
              </a:solidFill>
            </a:endParaRPr>
          </a:p>
          <a:p>
            <a:pPr marL="0" indent="0">
              <a:buNone/>
            </a:pPr>
            <a:r>
              <a:rPr lang="en-US" altLang="zh-CN" sz="2400" b="1" dirty="0">
                <a:solidFill>
                  <a:schemeClr val="tx2"/>
                </a:solidFill>
              </a:rPr>
              <a:t>3. </a:t>
            </a:r>
            <a:r>
              <a:rPr lang="zh-CN" altLang="en-US" sz="2400" b="1" dirty="0">
                <a:solidFill>
                  <a:schemeClr val="tx2"/>
                </a:solidFill>
              </a:rPr>
              <a:t>投资项目的决策 </a:t>
            </a:r>
            <a:endParaRPr lang="en-US" altLang="zh-CN" sz="2400" b="1" dirty="0">
              <a:solidFill>
                <a:schemeClr val="tx2"/>
              </a:solidFill>
            </a:endParaRPr>
          </a:p>
          <a:p>
            <a:pPr marL="0" indent="0">
              <a:buNone/>
            </a:pPr>
            <a:r>
              <a:rPr lang="en-US" altLang="zh-CN" sz="2400" b="1" dirty="0">
                <a:solidFill>
                  <a:schemeClr val="tx2"/>
                </a:solidFill>
              </a:rPr>
              <a:t>4. </a:t>
            </a:r>
            <a:r>
              <a:rPr lang="zh-CN" altLang="en-US" sz="2400" b="1" dirty="0">
                <a:solidFill>
                  <a:schemeClr val="tx2"/>
                </a:solidFill>
              </a:rPr>
              <a:t>投资项目的执行 </a:t>
            </a:r>
            <a:endParaRPr lang="en-US" altLang="zh-CN" sz="2400" b="1" dirty="0">
              <a:solidFill>
                <a:schemeClr val="tx2"/>
              </a:solidFill>
            </a:endParaRPr>
          </a:p>
          <a:p>
            <a:pPr marL="0" indent="0">
              <a:buNone/>
            </a:pPr>
            <a:r>
              <a:rPr lang="en-US" altLang="zh-CN" sz="2400" b="1" dirty="0">
                <a:solidFill>
                  <a:schemeClr val="tx2"/>
                </a:solidFill>
              </a:rPr>
              <a:t>5. </a:t>
            </a:r>
            <a:r>
              <a:rPr lang="zh-CN" altLang="en-US" sz="2400" b="1" dirty="0">
                <a:solidFill>
                  <a:schemeClr val="tx2"/>
                </a:solidFill>
              </a:rPr>
              <a:t>投资项目的监测 </a:t>
            </a:r>
            <a:endParaRPr lang="en-US" altLang="zh-CN" sz="24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项目投资概述 </a:t>
            </a:r>
            <a:endParaRPr lang="zh-CN" altLang="en-US" sz="3600" dirty="0">
              <a:latin typeface="楷体" panose="02010609060101010101" pitchFamily="49" charset="-122"/>
              <a:ea typeface="楷体" panose="02010609060101010101" pitchFamily="49" charset="-122"/>
              <a:sym typeface="+mn-ea"/>
            </a:endParaRPr>
          </a:p>
        </p:txBody>
      </p:sp>
      <p:pic>
        <p:nvPicPr>
          <p:cNvPr id="2" name="图片 1"/>
          <p:cNvPicPr>
            <a:picLocks noChangeAspect="1"/>
          </p:cNvPicPr>
          <p:nvPr/>
        </p:nvPicPr>
        <p:blipFill>
          <a:blip r:embed="rId1"/>
          <a:stretch>
            <a:fillRect/>
          </a:stretch>
        </p:blipFill>
        <p:spPr>
          <a:xfrm>
            <a:off x="1475656" y="2441362"/>
            <a:ext cx="4871126" cy="987638"/>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一、现金流量的含义及内容 </a:t>
            </a:r>
            <a:endParaRPr lang="en-US" altLang="zh-CN" b="1" dirty="0">
              <a:solidFill>
                <a:schemeClr val="tx2"/>
              </a:solidFill>
            </a:endParaRPr>
          </a:p>
          <a:p>
            <a:pPr marL="0" indent="0">
              <a:lnSpc>
                <a:spcPct val="150000"/>
              </a:lnSpc>
              <a:buNone/>
            </a:pPr>
            <a:r>
              <a:rPr lang="zh-CN" altLang="en-US" sz="2400" b="1" dirty="0">
                <a:solidFill>
                  <a:schemeClr val="tx2"/>
                </a:solidFill>
              </a:rPr>
              <a:t>      </a:t>
            </a:r>
            <a:endParaRPr lang="en-US" altLang="zh-CN" sz="2400" b="1" dirty="0">
              <a:solidFill>
                <a:schemeClr val="tx2"/>
              </a:solidFill>
            </a:endParaRPr>
          </a:p>
          <a:p>
            <a:pPr marL="0" indent="0">
              <a:lnSpc>
                <a:spcPct val="150000"/>
              </a:lnSpc>
              <a:buNone/>
            </a:pPr>
            <a:r>
              <a:rPr lang="en-US" altLang="zh-CN" sz="2400" b="1" dirty="0">
                <a:solidFill>
                  <a:schemeClr val="tx2"/>
                </a:solidFill>
              </a:rPr>
              <a:t>      </a:t>
            </a:r>
            <a:r>
              <a:rPr lang="zh-CN" altLang="en-US" sz="2400" b="1" dirty="0">
                <a:solidFill>
                  <a:schemeClr val="tx2"/>
                </a:solidFill>
              </a:rPr>
              <a:t>  现金流量是指投资项目在其投资计算期内各项现金流入和现金流出量的统称。现金流量包括现金流入量、现金流出量和现金净流量三项内容。 </a:t>
            </a:r>
            <a:endParaRPr lang="en-US" altLang="zh-CN" sz="24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项目投资现金流量分析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二、项目投资现金流量的估算</a:t>
            </a:r>
            <a:endParaRPr lang="en-US" altLang="zh-CN" b="1" dirty="0">
              <a:solidFill>
                <a:schemeClr val="tx2"/>
              </a:solidFill>
            </a:endParaRPr>
          </a:p>
          <a:p>
            <a:pPr marL="0" indent="0">
              <a:lnSpc>
                <a:spcPct val="150000"/>
              </a:lnSpc>
              <a:buNone/>
            </a:pPr>
            <a:r>
              <a:rPr lang="zh-CN" altLang="en-US" b="1" dirty="0">
                <a:solidFill>
                  <a:schemeClr val="tx2"/>
                </a:solidFill>
              </a:rPr>
              <a:t> </a:t>
            </a:r>
            <a:r>
              <a:rPr lang="en-US" altLang="zh-CN" b="1" dirty="0">
                <a:solidFill>
                  <a:schemeClr val="tx2"/>
                </a:solidFill>
              </a:rPr>
              <a:t>(</a:t>
            </a:r>
            <a:r>
              <a:rPr lang="zh-CN" altLang="en-US" b="1" dirty="0">
                <a:solidFill>
                  <a:schemeClr val="tx2"/>
                </a:solidFill>
              </a:rPr>
              <a:t>一</a:t>
            </a:r>
            <a:r>
              <a:rPr lang="en-US" altLang="zh-CN" b="1" dirty="0">
                <a:solidFill>
                  <a:schemeClr val="tx2"/>
                </a:solidFill>
              </a:rPr>
              <a:t>) </a:t>
            </a:r>
            <a:r>
              <a:rPr lang="zh-CN" altLang="en-US" b="1" dirty="0">
                <a:solidFill>
                  <a:schemeClr val="tx2"/>
                </a:solidFill>
              </a:rPr>
              <a:t>现金流入量的估算 </a:t>
            </a:r>
            <a:endParaRPr lang="en-US" altLang="zh-CN" b="1" dirty="0">
              <a:solidFill>
                <a:schemeClr val="tx2"/>
              </a:solidFill>
            </a:endParaRPr>
          </a:p>
          <a:p>
            <a:pPr marL="514350" indent="-514350">
              <a:lnSpc>
                <a:spcPct val="150000"/>
              </a:lnSpc>
              <a:buAutoNum type="arabicParenBoth"/>
            </a:pPr>
            <a:r>
              <a:rPr lang="zh-CN" altLang="en-US" b="1" dirty="0">
                <a:solidFill>
                  <a:schemeClr val="tx2"/>
                </a:solidFill>
              </a:rPr>
              <a:t>营业收入</a:t>
            </a:r>
            <a:endParaRPr lang="en-US" altLang="zh-CN" b="1" dirty="0">
              <a:solidFill>
                <a:schemeClr val="tx2"/>
              </a:solidFill>
            </a:endParaRPr>
          </a:p>
          <a:p>
            <a:pPr marL="0" indent="0">
              <a:lnSpc>
                <a:spcPct val="150000"/>
              </a:lnSpc>
              <a:buNone/>
            </a:pPr>
            <a:r>
              <a:rPr lang="en-US" altLang="zh-CN" b="1" dirty="0">
                <a:solidFill>
                  <a:schemeClr val="tx2"/>
                </a:solidFill>
              </a:rPr>
              <a:t>(2) </a:t>
            </a:r>
            <a:r>
              <a:rPr lang="zh-CN" altLang="en-US" b="1" dirty="0">
                <a:solidFill>
                  <a:schemeClr val="tx2"/>
                </a:solidFill>
              </a:rPr>
              <a:t>固定资产残值收入</a:t>
            </a:r>
            <a:endParaRPr lang="en-US" altLang="zh-CN" b="1" dirty="0">
              <a:solidFill>
                <a:schemeClr val="tx2"/>
              </a:solidFill>
            </a:endParaRPr>
          </a:p>
          <a:p>
            <a:pPr marL="0" indent="0">
              <a:lnSpc>
                <a:spcPct val="150000"/>
              </a:lnSpc>
              <a:buNone/>
            </a:pPr>
            <a:r>
              <a:rPr lang="en-US" altLang="zh-CN" b="1" dirty="0">
                <a:solidFill>
                  <a:schemeClr val="tx2"/>
                </a:solidFill>
              </a:rPr>
              <a:t>(3) </a:t>
            </a:r>
            <a:r>
              <a:rPr lang="zh-CN" altLang="en-US" b="1" dirty="0">
                <a:solidFill>
                  <a:schemeClr val="tx2"/>
                </a:solidFill>
              </a:rPr>
              <a:t>回收垫支的流动资金</a:t>
            </a:r>
            <a:endParaRPr lang="en-US" altLang="zh-CN" b="1" dirty="0">
              <a:solidFill>
                <a:schemeClr val="tx2"/>
              </a:solidFill>
            </a:endParaRPr>
          </a:p>
          <a:p>
            <a:pPr marL="0" indent="0">
              <a:lnSpc>
                <a:spcPct val="150000"/>
              </a:lnSpc>
              <a:buNone/>
            </a:pPr>
            <a:r>
              <a:rPr lang="en-US" altLang="zh-CN" b="1" dirty="0">
                <a:solidFill>
                  <a:schemeClr val="tx2"/>
                </a:solidFill>
              </a:rPr>
              <a:t>(4) </a:t>
            </a:r>
            <a:r>
              <a:rPr lang="zh-CN" altLang="en-US" b="1" dirty="0">
                <a:solidFill>
                  <a:schemeClr val="tx2"/>
                </a:solidFill>
              </a:rPr>
              <a:t>其他现金流入量</a:t>
            </a:r>
            <a:endParaRPr lang="zh-CN" altLang="en-US"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项目投资现金流量分析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二、项目投资现金流量的估算</a:t>
            </a:r>
            <a:endParaRPr lang="en-US" altLang="zh-CN" b="1" dirty="0">
              <a:solidFill>
                <a:schemeClr val="tx2"/>
              </a:solidFill>
            </a:endParaRPr>
          </a:p>
          <a:p>
            <a:pPr marL="0" indent="0">
              <a:lnSpc>
                <a:spcPct val="150000"/>
              </a:lnSpc>
              <a:buNone/>
            </a:pPr>
            <a:r>
              <a:rPr lang="zh-CN" altLang="en-US" b="1" dirty="0">
                <a:solidFill>
                  <a:schemeClr val="tx2"/>
                </a:solidFill>
              </a:rPr>
              <a:t> </a:t>
            </a:r>
            <a:r>
              <a:rPr lang="en-US" altLang="zh-CN" b="1" dirty="0">
                <a:solidFill>
                  <a:schemeClr val="tx2"/>
                </a:solidFill>
              </a:rPr>
              <a:t>(</a:t>
            </a:r>
            <a:r>
              <a:rPr lang="zh-CN" altLang="en-US" b="1" dirty="0">
                <a:solidFill>
                  <a:schemeClr val="tx2"/>
                </a:solidFill>
              </a:rPr>
              <a:t>二</a:t>
            </a:r>
            <a:r>
              <a:rPr lang="en-US" altLang="zh-CN" b="1" dirty="0">
                <a:solidFill>
                  <a:schemeClr val="tx2"/>
                </a:solidFill>
              </a:rPr>
              <a:t>) </a:t>
            </a:r>
            <a:r>
              <a:rPr lang="zh-CN" altLang="en-US" b="1" dirty="0">
                <a:solidFill>
                  <a:schemeClr val="tx2"/>
                </a:solidFill>
              </a:rPr>
              <a:t>现金流出量的估算 </a:t>
            </a:r>
            <a:endParaRPr lang="en-US" altLang="zh-CN" sz="2800" b="1" dirty="0">
              <a:solidFill>
                <a:schemeClr val="tx2"/>
              </a:solidFill>
            </a:endParaRPr>
          </a:p>
          <a:p>
            <a:pPr marL="514350" indent="-514350">
              <a:lnSpc>
                <a:spcPct val="150000"/>
              </a:lnSpc>
              <a:buAutoNum type="arabicParenBoth"/>
            </a:pPr>
            <a:r>
              <a:rPr lang="zh-CN" altLang="en-US" sz="2800" b="1" dirty="0">
                <a:solidFill>
                  <a:schemeClr val="tx2"/>
                </a:solidFill>
              </a:rPr>
              <a:t>建设投资</a:t>
            </a:r>
            <a:endParaRPr lang="en-US" altLang="zh-CN" sz="2800" b="1" dirty="0">
              <a:solidFill>
                <a:schemeClr val="tx2"/>
              </a:solidFill>
            </a:endParaRPr>
          </a:p>
          <a:p>
            <a:pPr marL="0" indent="0">
              <a:lnSpc>
                <a:spcPct val="150000"/>
              </a:lnSpc>
              <a:buNone/>
            </a:pPr>
            <a:r>
              <a:rPr lang="en-US" altLang="zh-CN" sz="2800" b="1" dirty="0">
                <a:solidFill>
                  <a:schemeClr val="tx2"/>
                </a:solidFill>
              </a:rPr>
              <a:t>(2)</a:t>
            </a:r>
            <a:r>
              <a:rPr lang="zh-CN" altLang="en-US" sz="2800" b="1" dirty="0">
                <a:solidFill>
                  <a:schemeClr val="tx2"/>
                </a:solidFill>
              </a:rPr>
              <a:t>垫支的流动资金</a:t>
            </a:r>
            <a:endParaRPr lang="en-US" altLang="zh-CN" sz="2800" b="1" dirty="0">
              <a:solidFill>
                <a:schemeClr val="tx2"/>
              </a:solidFill>
            </a:endParaRPr>
          </a:p>
          <a:p>
            <a:pPr marL="0" indent="0">
              <a:lnSpc>
                <a:spcPct val="150000"/>
              </a:lnSpc>
              <a:buNone/>
            </a:pPr>
            <a:r>
              <a:rPr lang="en-US" altLang="zh-CN" sz="2800" b="1" dirty="0">
                <a:solidFill>
                  <a:schemeClr val="tx2"/>
                </a:solidFill>
              </a:rPr>
              <a:t>(3)</a:t>
            </a:r>
            <a:r>
              <a:rPr lang="zh-CN" altLang="en-US" sz="2800" b="1" dirty="0">
                <a:solidFill>
                  <a:schemeClr val="tx2"/>
                </a:solidFill>
              </a:rPr>
              <a:t>付现成本</a:t>
            </a:r>
            <a:endParaRPr lang="en-US" altLang="zh-CN" sz="2800" b="1" dirty="0">
              <a:solidFill>
                <a:schemeClr val="tx2"/>
              </a:solidFill>
            </a:endParaRPr>
          </a:p>
          <a:p>
            <a:pPr marL="0" indent="0">
              <a:lnSpc>
                <a:spcPct val="150000"/>
              </a:lnSpc>
              <a:buNone/>
            </a:pPr>
            <a:r>
              <a:rPr lang="en-US" altLang="zh-CN" sz="2800" b="1" dirty="0">
                <a:solidFill>
                  <a:schemeClr val="tx2"/>
                </a:solidFill>
              </a:rPr>
              <a:t>(4)</a:t>
            </a:r>
            <a:r>
              <a:rPr lang="zh-CN" altLang="en-US" sz="2800" b="1" dirty="0">
                <a:solidFill>
                  <a:schemeClr val="tx2"/>
                </a:solidFill>
              </a:rPr>
              <a:t>所得税额</a:t>
            </a:r>
            <a:endParaRPr lang="en-US" altLang="zh-CN" sz="2800" b="1" dirty="0">
              <a:solidFill>
                <a:schemeClr val="tx2"/>
              </a:solidFill>
            </a:endParaRPr>
          </a:p>
          <a:p>
            <a:pPr marL="0" indent="0">
              <a:lnSpc>
                <a:spcPct val="150000"/>
              </a:lnSpc>
              <a:buNone/>
            </a:pPr>
            <a:r>
              <a:rPr lang="en-US" altLang="zh-CN" sz="2800" b="1" dirty="0">
                <a:solidFill>
                  <a:schemeClr val="tx2"/>
                </a:solidFill>
              </a:rPr>
              <a:t>(5)</a:t>
            </a:r>
            <a:r>
              <a:rPr lang="zh-CN" altLang="en-US" sz="2800" b="1" dirty="0">
                <a:solidFill>
                  <a:schemeClr val="tx2"/>
                </a:solidFill>
              </a:rPr>
              <a:t>其他现金流出量</a:t>
            </a:r>
            <a:endParaRPr lang="zh-CN" altLang="en-US" sz="28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项目投资现金流量分析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二、项目投资现金流量的估算</a:t>
            </a:r>
            <a:endParaRPr lang="en-US" altLang="zh-CN" b="1" dirty="0">
              <a:solidFill>
                <a:schemeClr val="tx2"/>
              </a:solidFill>
            </a:endParaRPr>
          </a:p>
          <a:p>
            <a:pPr marL="0" indent="0">
              <a:lnSpc>
                <a:spcPct val="150000"/>
              </a:lnSpc>
              <a:buNone/>
            </a:pPr>
            <a:r>
              <a:rPr lang="zh-CN" altLang="en-US" b="1" dirty="0">
                <a:solidFill>
                  <a:schemeClr val="tx2"/>
                </a:solidFill>
              </a:rPr>
              <a:t> </a:t>
            </a:r>
            <a:r>
              <a:rPr lang="en-US" altLang="zh-CN" b="1" dirty="0">
                <a:solidFill>
                  <a:schemeClr val="tx2"/>
                </a:solidFill>
              </a:rPr>
              <a:t>(</a:t>
            </a:r>
            <a:r>
              <a:rPr lang="zh-CN" altLang="en-US" b="1" dirty="0">
                <a:solidFill>
                  <a:schemeClr val="tx2"/>
                </a:solidFill>
              </a:rPr>
              <a:t>三</a:t>
            </a:r>
            <a:r>
              <a:rPr lang="en-US" altLang="zh-CN" b="1" dirty="0">
                <a:solidFill>
                  <a:schemeClr val="tx2"/>
                </a:solidFill>
              </a:rPr>
              <a:t>) </a:t>
            </a:r>
            <a:r>
              <a:rPr lang="zh-CN" altLang="en-US" b="1" dirty="0">
                <a:solidFill>
                  <a:schemeClr val="tx2"/>
                </a:solidFill>
              </a:rPr>
              <a:t>现金净流量的估算</a:t>
            </a:r>
            <a:endParaRPr lang="en-US" altLang="zh-CN" b="1" dirty="0">
              <a:solidFill>
                <a:schemeClr val="tx2"/>
              </a:solidFill>
            </a:endParaRPr>
          </a:p>
          <a:p>
            <a:pPr marL="0" indent="0">
              <a:lnSpc>
                <a:spcPct val="150000"/>
              </a:lnSpc>
              <a:buNone/>
            </a:pPr>
            <a:r>
              <a:rPr lang="zh-CN" altLang="en-US" sz="2800" b="1" dirty="0">
                <a:solidFill>
                  <a:schemeClr val="tx2"/>
                </a:solidFill>
              </a:rPr>
              <a:t>现 金净流量</a:t>
            </a:r>
            <a:r>
              <a:rPr lang="en-US" altLang="zh-CN" sz="2800" b="1" dirty="0">
                <a:solidFill>
                  <a:schemeClr val="tx2"/>
                </a:solidFill>
              </a:rPr>
              <a:t>=</a:t>
            </a:r>
            <a:r>
              <a:rPr lang="zh-CN" altLang="en-US" sz="2800" b="1" dirty="0">
                <a:solidFill>
                  <a:schemeClr val="tx2"/>
                </a:solidFill>
              </a:rPr>
              <a:t> 年现金流入量 </a:t>
            </a:r>
            <a:r>
              <a:rPr lang="en-US" altLang="zh-CN" sz="2800" b="1" dirty="0">
                <a:solidFill>
                  <a:schemeClr val="tx2"/>
                </a:solidFill>
              </a:rPr>
              <a:t>-</a:t>
            </a:r>
            <a:r>
              <a:rPr lang="zh-CN" altLang="en-US" sz="2800" b="1" dirty="0">
                <a:solidFill>
                  <a:schemeClr val="tx2"/>
                </a:solidFill>
              </a:rPr>
              <a:t> 年现金流出量 </a:t>
            </a:r>
            <a:endParaRPr lang="en-US" altLang="zh-CN" sz="2800" b="1" dirty="0">
              <a:solidFill>
                <a:schemeClr val="tx2"/>
              </a:solidFill>
            </a:endParaRPr>
          </a:p>
          <a:p>
            <a:pPr marL="0" indent="0">
              <a:lnSpc>
                <a:spcPct val="150000"/>
              </a:lnSpc>
              <a:buNone/>
            </a:pPr>
            <a:r>
              <a:rPr lang="en-US" altLang="zh-CN" sz="2800" b="1" dirty="0">
                <a:solidFill>
                  <a:schemeClr val="tx2"/>
                </a:solidFill>
              </a:rPr>
              <a:t>1. </a:t>
            </a:r>
            <a:r>
              <a:rPr lang="zh-CN" altLang="en-US" sz="2800" b="1" dirty="0">
                <a:solidFill>
                  <a:schemeClr val="tx2"/>
                </a:solidFill>
              </a:rPr>
              <a:t>建设期现金净流量 </a:t>
            </a:r>
            <a:endParaRPr lang="zh-CN" altLang="en-US" sz="2800" b="1" dirty="0">
              <a:solidFill>
                <a:schemeClr val="tx2"/>
              </a:solidFill>
            </a:endParaRPr>
          </a:p>
          <a:p>
            <a:pPr marL="0" indent="0">
              <a:lnSpc>
                <a:spcPct val="150000"/>
              </a:lnSpc>
              <a:buNone/>
            </a:pPr>
            <a:r>
              <a:rPr lang="zh-CN" altLang="en-US" sz="2800" b="1" dirty="0">
                <a:solidFill>
                  <a:schemeClr val="tx2"/>
                </a:solidFill>
              </a:rPr>
              <a:t>现 金净流量（</a:t>
            </a:r>
            <a:r>
              <a:rPr lang="en-US" altLang="zh-CN" sz="2800" b="1" dirty="0">
                <a:solidFill>
                  <a:schemeClr val="tx2"/>
                </a:solidFill>
              </a:rPr>
              <a:t>NCF</a:t>
            </a:r>
            <a:r>
              <a:rPr lang="zh-CN" altLang="en-US" sz="2800" b="1" dirty="0">
                <a:solidFill>
                  <a:schemeClr val="tx2"/>
                </a:solidFill>
              </a:rPr>
              <a:t>）</a:t>
            </a:r>
            <a:r>
              <a:rPr lang="en-US" altLang="zh-CN" sz="2800" b="1" dirty="0">
                <a:solidFill>
                  <a:schemeClr val="tx2"/>
                </a:solidFill>
              </a:rPr>
              <a:t>=</a:t>
            </a:r>
            <a:r>
              <a:rPr lang="zh-CN" altLang="en-US" sz="2800" b="1" dirty="0">
                <a:solidFill>
                  <a:schemeClr val="tx2"/>
                </a:solidFill>
              </a:rPr>
              <a:t> </a:t>
            </a:r>
            <a:r>
              <a:rPr lang="en-US" altLang="zh-CN" sz="2800" b="1" dirty="0">
                <a:solidFill>
                  <a:schemeClr val="tx2"/>
                </a:solidFill>
              </a:rPr>
              <a:t>- </a:t>
            </a:r>
            <a:r>
              <a:rPr lang="zh-CN" altLang="en-US" sz="2800" b="1" dirty="0">
                <a:solidFill>
                  <a:schemeClr val="tx2"/>
                </a:solidFill>
              </a:rPr>
              <a:t>该年投资额 </a:t>
            </a:r>
            <a:endParaRPr lang="en-US" altLang="zh-CN" sz="2800" b="1" dirty="0">
              <a:solidFill>
                <a:schemeClr val="tx2"/>
              </a:solidFill>
            </a:endParaRPr>
          </a:p>
          <a:p>
            <a:pPr marL="0" indent="0">
              <a:lnSpc>
                <a:spcPct val="150000"/>
              </a:lnSpc>
              <a:buNone/>
            </a:pPr>
            <a:r>
              <a:rPr lang="en-US" altLang="zh-CN" sz="2800" b="1" dirty="0">
                <a:solidFill>
                  <a:schemeClr val="tx2"/>
                </a:solidFill>
              </a:rPr>
              <a:t>2. </a:t>
            </a:r>
            <a:r>
              <a:rPr lang="zh-CN" altLang="en-US" sz="2800" b="1" dirty="0">
                <a:solidFill>
                  <a:schemeClr val="tx2"/>
                </a:solidFill>
              </a:rPr>
              <a:t>经营期营业现金净流量 </a:t>
            </a:r>
            <a:endParaRPr lang="en-US" altLang="zh-CN" sz="2800" b="1" dirty="0">
              <a:solidFill>
                <a:schemeClr val="tx2"/>
              </a:solidFill>
            </a:endParaRPr>
          </a:p>
          <a:p>
            <a:pPr marL="0" indent="0">
              <a:lnSpc>
                <a:spcPct val="150000"/>
              </a:lnSpc>
              <a:buNone/>
            </a:pPr>
            <a:r>
              <a:rPr lang="en-US" altLang="zh-CN" sz="2800" b="1" dirty="0">
                <a:solidFill>
                  <a:schemeClr val="tx2"/>
                </a:solidFill>
              </a:rPr>
              <a:t>(1) </a:t>
            </a:r>
            <a:r>
              <a:rPr lang="zh-CN" altLang="en-US" sz="2800" b="1" dirty="0">
                <a:solidFill>
                  <a:schemeClr val="tx2"/>
                </a:solidFill>
              </a:rPr>
              <a:t>不考虑所得税的营业现金净流量</a:t>
            </a:r>
            <a:endParaRPr lang="zh-CN" altLang="en-US" sz="28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项目投资现金流量分析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en-US" b="1" dirty="0">
                <a:solidFill>
                  <a:schemeClr val="tx2"/>
                </a:solidFill>
              </a:rPr>
              <a:t>二、项目投资现金流量的估算</a:t>
            </a:r>
            <a:endParaRPr lang="en-US" altLang="zh-CN" b="1" dirty="0">
              <a:solidFill>
                <a:schemeClr val="tx2"/>
              </a:solidFill>
            </a:endParaRPr>
          </a:p>
          <a:p>
            <a:pPr marL="0" indent="0">
              <a:lnSpc>
                <a:spcPct val="150000"/>
              </a:lnSpc>
              <a:buNone/>
            </a:pPr>
            <a:r>
              <a:rPr lang="zh-CN" altLang="en-US" b="1" dirty="0">
                <a:solidFill>
                  <a:schemeClr val="tx2"/>
                </a:solidFill>
              </a:rPr>
              <a:t> </a:t>
            </a:r>
            <a:r>
              <a:rPr lang="en-US" altLang="zh-CN" b="1" dirty="0">
                <a:solidFill>
                  <a:schemeClr val="tx2"/>
                </a:solidFill>
              </a:rPr>
              <a:t>(</a:t>
            </a:r>
            <a:r>
              <a:rPr lang="zh-CN" altLang="en-US" b="1" dirty="0">
                <a:solidFill>
                  <a:schemeClr val="tx2"/>
                </a:solidFill>
              </a:rPr>
              <a:t>三</a:t>
            </a:r>
            <a:r>
              <a:rPr lang="en-US" altLang="zh-CN" b="1" dirty="0">
                <a:solidFill>
                  <a:schemeClr val="tx2"/>
                </a:solidFill>
              </a:rPr>
              <a:t>) </a:t>
            </a:r>
            <a:r>
              <a:rPr lang="zh-CN" altLang="en-US" b="1" dirty="0">
                <a:solidFill>
                  <a:schemeClr val="tx2"/>
                </a:solidFill>
              </a:rPr>
              <a:t>现金净流量的估算</a:t>
            </a:r>
            <a:endParaRPr lang="en-US" altLang="zh-CN" b="1" dirty="0">
              <a:solidFill>
                <a:schemeClr val="tx2"/>
              </a:solidFill>
            </a:endParaRPr>
          </a:p>
          <a:p>
            <a:pPr marL="514350" indent="-514350">
              <a:lnSpc>
                <a:spcPct val="150000"/>
              </a:lnSpc>
              <a:buAutoNum type="arabicParenBoth"/>
            </a:pPr>
            <a:r>
              <a:rPr lang="zh-CN" altLang="en-US" sz="2800" b="1" dirty="0">
                <a:solidFill>
                  <a:schemeClr val="tx2"/>
                </a:solidFill>
              </a:rPr>
              <a:t>不考虑所得税的营业现金净流量</a:t>
            </a:r>
            <a:endParaRPr lang="en-US" altLang="zh-CN" sz="2800" b="1" dirty="0">
              <a:solidFill>
                <a:schemeClr val="tx2"/>
              </a:solidFill>
            </a:endParaRPr>
          </a:p>
          <a:p>
            <a:pPr marL="0" indent="0">
              <a:lnSpc>
                <a:spcPct val="150000"/>
              </a:lnSpc>
              <a:buNone/>
            </a:pPr>
            <a:endParaRPr lang="en-US" altLang="zh-CN" sz="2400" b="1" dirty="0">
              <a:solidFill>
                <a:schemeClr val="tx2"/>
              </a:solidFill>
            </a:endParaRPr>
          </a:p>
          <a:p>
            <a:pPr marL="0" indent="0">
              <a:lnSpc>
                <a:spcPct val="150000"/>
              </a:lnSpc>
              <a:buNone/>
            </a:pPr>
            <a:r>
              <a:rPr lang="zh-CN" altLang="en-US" sz="2400" b="1" dirty="0">
                <a:solidFill>
                  <a:schemeClr val="tx2"/>
                </a:solidFill>
              </a:rPr>
              <a:t>现金净流量 </a:t>
            </a:r>
            <a:r>
              <a:rPr lang="en-US" altLang="zh-CN" sz="2400" b="1" dirty="0">
                <a:solidFill>
                  <a:schemeClr val="tx2"/>
                </a:solidFill>
              </a:rPr>
              <a:t>=</a:t>
            </a:r>
            <a:r>
              <a:rPr lang="zh-CN" altLang="en-US" sz="2400" b="1" dirty="0">
                <a:solidFill>
                  <a:schemeClr val="tx2"/>
                </a:solidFill>
              </a:rPr>
              <a:t>营业收入 （或销售收入） </a:t>
            </a:r>
            <a:r>
              <a:rPr lang="en-US" altLang="zh-CN" sz="2400" b="1" dirty="0">
                <a:solidFill>
                  <a:schemeClr val="tx2"/>
                </a:solidFill>
              </a:rPr>
              <a:t>-</a:t>
            </a:r>
            <a:r>
              <a:rPr lang="zh-CN" altLang="en-US" sz="2400" b="1" dirty="0">
                <a:solidFill>
                  <a:schemeClr val="tx2"/>
                </a:solidFill>
              </a:rPr>
              <a:t>  付现成本 </a:t>
            </a:r>
            <a:endParaRPr lang="en-US" altLang="zh-CN" sz="2400" b="1" dirty="0">
              <a:solidFill>
                <a:schemeClr val="tx2"/>
              </a:solidFill>
            </a:endParaRPr>
          </a:p>
          <a:p>
            <a:pPr marL="0" indent="0">
              <a:lnSpc>
                <a:spcPct val="150000"/>
              </a:lnSpc>
              <a:buNone/>
            </a:pPr>
            <a:r>
              <a:rPr lang="zh-CN" altLang="en-US" sz="2400" b="1" dirty="0">
                <a:solidFill>
                  <a:schemeClr val="tx2"/>
                </a:solidFill>
              </a:rPr>
              <a:t>                     </a:t>
            </a:r>
            <a:r>
              <a:rPr lang="en-US" altLang="zh-CN" sz="2400" b="1" dirty="0">
                <a:solidFill>
                  <a:schemeClr val="tx2"/>
                </a:solidFill>
              </a:rPr>
              <a:t>=</a:t>
            </a:r>
            <a:r>
              <a:rPr lang="zh-CN" altLang="en-US" sz="2400" b="1" dirty="0">
                <a:solidFill>
                  <a:schemeClr val="tx2"/>
                </a:solidFill>
              </a:rPr>
              <a:t>营业利润 </a:t>
            </a:r>
            <a:r>
              <a:rPr lang="en-US" altLang="zh-CN" sz="2400" b="1" dirty="0">
                <a:solidFill>
                  <a:schemeClr val="tx2"/>
                </a:solidFill>
              </a:rPr>
              <a:t>+ </a:t>
            </a:r>
            <a:r>
              <a:rPr lang="zh-CN" altLang="en-US" sz="2400" b="1" dirty="0">
                <a:solidFill>
                  <a:schemeClr val="tx2"/>
                </a:solidFill>
              </a:rPr>
              <a:t>非付现成本</a:t>
            </a:r>
            <a:endParaRPr lang="en-US" altLang="zh-CN" sz="2400" b="1" dirty="0">
              <a:solidFill>
                <a:schemeClr val="tx2"/>
              </a:solidFill>
            </a:endParaRPr>
          </a:p>
          <a:p>
            <a:pPr marL="0" indent="0">
              <a:lnSpc>
                <a:spcPct val="150000"/>
              </a:lnSpc>
              <a:buNone/>
            </a:pPr>
            <a:endParaRPr lang="zh-CN" altLang="en-US" sz="24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项目投资现金流量分析 </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建行模版">
  <a:themeElements>
    <a:clrScheme name="">
      <a:dk1>
        <a:srgbClr val="336699"/>
      </a:dk1>
      <a:lt1>
        <a:srgbClr val="FFFFFF"/>
      </a:lt1>
      <a:dk2>
        <a:srgbClr val="000000"/>
      </a:dk2>
      <a:lt2>
        <a:srgbClr val="808080"/>
      </a:lt2>
      <a:accent1>
        <a:srgbClr val="3399FF"/>
      </a:accent1>
      <a:accent2>
        <a:srgbClr val="99FFCC"/>
      </a:accent2>
      <a:accent3>
        <a:srgbClr val="FFFFFF"/>
      </a:accent3>
      <a:accent4>
        <a:srgbClr val="2A5682"/>
      </a:accent4>
      <a:accent5>
        <a:srgbClr val="ADCAFF"/>
      </a:accent5>
      <a:accent6>
        <a:srgbClr val="8AE7B9"/>
      </a:accent6>
      <a:hlink>
        <a:srgbClr val="CC00CC"/>
      </a:hlink>
      <a:folHlink>
        <a:srgbClr val="B2B2B2"/>
      </a:folHlink>
    </a:clrScheme>
    <a:fontScheme name="建行模版">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0" lang="en-US" sz="4800" b="0" i="0" u="none" strike="noStrike" cap="none" normalizeH="0" baseline="0" smtClean="0">
            <a:ln>
              <a:noFill/>
            </a:ln>
            <a:solidFill>
              <a:schemeClr val="tx2"/>
            </a:solidFill>
            <a:effectLst/>
            <a:latin typeface="黑体" panose="02010609060101010101" pitchFamily="2" charset="-122"/>
            <a:ea typeface="黑体" panose="02010609060101010101" pitchFamily="2" charset="-122"/>
          </a:defRPr>
        </a:defPPr>
      </a:lstStyle>
    </a:spDef>
    <a:ln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0" lang="en-US" sz="4800" b="0" i="0" u="none" strike="noStrike" cap="none" normalizeH="0" baseline="0" smtClean="0">
            <a:ln>
              <a:noFill/>
            </a:ln>
            <a:solidFill>
              <a:schemeClr val="tx2"/>
            </a:solidFill>
            <a:effectLst/>
            <a:latin typeface="黑体" panose="02010609060101010101" pitchFamily="2" charset="-122"/>
            <a:ea typeface="黑体" panose="02010609060101010101" pitchFamily="2" charset="-122"/>
          </a:defRPr>
        </a:defPPr>
      </a:lstStyle>
    </a:lnDef>
  </a:objectDefaults>
  <a:extraClrSchemeLst>
    <a:extraClrScheme>
      <a:clrScheme name="建行模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建行模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建行模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建行模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建行模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建行模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建行模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3975</Words>
  <Application>WPS 演示</Application>
  <PresentationFormat>全屏显示(4:3)</PresentationFormat>
  <Paragraphs>272</Paragraphs>
  <Slides>25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3</vt:i4>
      </vt:variant>
      <vt:variant>
        <vt:lpstr>幻灯片标题</vt:lpstr>
      </vt:variant>
      <vt:variant>
        <vt:i4>25</vt:i4>
      </vt:variant>
    </vt:vector>
  </HeadingPairs>
  <TitlesOfParts>
    <vt:vector size="39" baseType="lpstr">
      <vt:lpstr>Arial</vt:lpstr>
      <vt:lpstr>宋体</vt:lpstr>
      <vt:lpstr>Wingdings</vt:lpstr>
      <vt:lpstr>彩虹粗仿宋</vt:lpstr>
      <vt:lpstr>黑体</vt:lpstr>
      <vt:lpstr>Times New Roman</vt:lpstr>
      <vt:lpstr>华文楷体</vt:lpstr>
      <vt:lpstr>楷体</vt:lpstr>
      <vt:lpstr>微软雅黑</vt:lpstr>
      <vt:lpstr>Arial Unicode MS</vt:lpstr>
      <vt:lpstr>建行模版</vt:lpstr>
      <vt:lpstr>Equation.DSMT4</vt:lpstr>
      <vt:lpstr>Equation.3</vt:lpstr>
      <vt:lpstr>Equation.3</vt:lpstr>
      <vt:lpstr>第六章 项目投资管理</vt:lpstr>
      <vt:lpstr>PowerPoint 演示文稿</vt:lpstr>
      <vt:lpstr>第一节  项目投资概述 </vt:lpstr>
      <vt:lpstr>第一节  项目投资概述 </vt:lpstr>
      <vt:lpstr>第二节  项目投资现金流量分析 </vt:lpstr>
      <vt:lpstr>第二节  项目投资现金流量分析 </vt:lpstr>
      <vt:lpstr>第二节  项目投资现金流量分析 </vt:lpstr>
      <vt:lpstr>第二节  项目投资现金流量分析 </vt:lpstr>
      <vt:lpstr>第二节  项目投资现金流量分析 </vt:lpstr>
      <vt:lpstr>第二节  项目投资现金流量分析 </vt:lpstr>
      <vt:lpstr>第三节  项目投资决策评价指标及其计算 </vt:lpstr>
      <vt:lpstr>第三节  项目投资决策评价指标及其计算 </vt:lpstr>
      <vt:lpstr>第三节  项目投资决策评价指标及其计算 </vt:lpstr>
      <vt:lpstr>第三节  项目投资决策评价指标及其计算 </vt:lpstr>
      <vt:lpstr>第三节  项目投资决策评价指标及其计算 </vt:lpstr>
      <vt:lpstr>第三节  项目投资决策评价指标及其计算 </vt:lpstr>
      <vt:lpstr>第三节  项目投资决策评价指标及其计算 </vt:lpstr>
      <vt:lpstr>第三节  项目投资决策评价指标及其计算 </vt:lpstr>
      <vt:lpstr>第三节  项目投资决策评价指标及其计算 </vt:lpstr>
      <vt:lpstr>第四节 项目投资评价指标的应用</vt:lpstr>
      <vt:lpstr>第四节 项目投资评价指标的应用</vt:lpstr>
      <vt:lpstr>第四节 项目投资评价指标的应用</vt:lpstr>
      <vt:lpstr>第四节 项目投资评价指标的应用</vt:lpstr>
      <vt:lpstr>第四节 项目投资评价指标的应用</vt:lpstr>
      <vt:lpstr>本章小结</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2005年计财会培训讲义</dc:title>
  <dc:creator>王晓薇</dc:creator>
  <cp:lastModifiedBy>蓝色月光/yl</cp:lastModifiedBy>
  <cp:revision>754</cp:revision>
  <dcterms:created xsi:type="dcterms:W3CDTF">2019-05-14T10:35:00Z</dcterms:created>
  <dcterms:modified xsi:type="dcterms:W3CDTF">2019-05-26T08:15:38Z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