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256" r:id="rId2"/>
    <p:sldId id="521" r:id="rId3"/>
    <p:sldId id="259" r:id="rId4"/>
    <p:sldId id="257" r:id="rId5"/>
    <p:sldId id="283" r:id="rId6"/>
    <p:sldId id="258" r:id="rId7"/>
    <p:sldId id="285" r:id="rId8"/>
    <p:sldId id="485" r:id="rId9"/>
    <p:sldId id="487" r:id="rId10"/>
    <p:sldId id="486" r:id="rId11"/>
    <p:sldId id="488" r:id="rId12"/>
    <p:sldId id="489" r:id="rId13"/>
    <p:sldId id="490" r:id="rId14"/>
    <p:sldId id="491" r:id="rId15"/>
    <p:sldId id="492" r:id="rId16"/>
    <p:sldId id="442" r:id="rId17"/>
    <p:sldId id="493" r:id="rId18"/>
    <p:sldId id="494" r:id="rId19"/>
    <p:sldId id="495" r:id="rId20"/>
    <p:sldId id="496" r:id="rId21"/>
    <p:sldId id="497" r:id="rId22"/>
    <p:sldId id="498" r:id="rId23"/>
    <p:sldId id="499" r:id="rId24"/>
    <p:sldId id="500" r:id="rId25"/>
    <p:sldId id="501" r:id="rId26"/>
    <p:sldId id="502" r:id="rId27"/>
    <p:sldId id="503" r:id="rId28"/>
    <p:sldId id="443" r:id="rId29"/>
    <p:sldId id="504" r:id="rId30"/>
    <p:sldId id="505" r:id="rId31"/>
    <p:sldId id="506" r:id="rId32"/>
    <p:sldId id="508" r:id="rId33"/>
    <p:sldId id="507" r:id="rId34"/>
    <p:sldId id="509" r:id="rId35"/>
    <p:sldId id="510" r:id="rId36"/>
    <p:sldId id="511" r:id="rId37"/>
    <p:sldId id="512" r:id="rId38"/>
    <p:sldId id="513" r:id="rId39"/>
    <p:sldId id="514" r:id="rId40"/>
    <p:sldId id="515" r:id="rId41"/>
    <p:sldId id="516" r:id="rId42"/>
    <p:sldId id="517" r:id="rId43"/>
    <p:sldId id="518" r:id="rId44"/>
    <p:sldId id="519" r:id="rId45"/>
    <p:sldId id="520" r:id="rId46"/>
    <p:sldId id="272" r:id="rId47"/>
    <p:sldId id="316" r:id="rId48"/>
    <p:sldId id="483" r:id="rId49"/>
    <p:sldId id="280"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5">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67"/>
      </p:cViewPr>
      <p:guideLst>
        <p:guide orient="horz" pos="208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科学决策的含义与特征</a:t>
            </a:r>
          </a:p>
          <a:p>
            <a:pPr lvl="0" algn="l" fontAlgn="auto">
              <a:lnSpc>
                <a:spcPct val="100000"/>
              </a:lnSpc>
              <a:buSzTx/>
            </a:pPr>
            <a:r>
              <a:rPr lang="zh-CN" altLang="en-US" sz="2000" dirty="0">
                <a:solidFill>
                  <a:schemeClr val="tx1"/>
                </a:solidFill>
                <a:latin typeface="+mn-ea"/>
                <a:sym typeface="思源黑体" panose="020B0400000000000000" pitchFamily="34" charset="-122"/>
              </a:rPr>
              <a:t>科学决策是相对于经验决策而言的。如果说经验决策是小生产时代的传统产物,那么科学决策就是社会化大生产时代的科学产物,是适合现代发展需要的一种新型决策类型,反映着现代文明对领导决策提出的现代标准和要求。</a:t>
            </a:r>
          </a:p>
          <a:p>
            <a:pPr lvl="0" algn="l" fontAlgn="auto">
              <a:lnSpc>
                <a:spcPct val="100000"/>
              </a:lnSpc>
              <a:buSzTx/>
            </a:pPr>
            <a:r>
              <a:rPr lang="zh-CN" altLang="en-US" sz="2000" dirty="0">
                <a:solidFill>
                  <a:schemeClr val="tx1"/>
                </a:solidFill>
                <a:latin typeface="+mn-ea"/>
                <a:sym typeface="思源黑体" panose="020B0400000000000000" pitchFamily="34" charset="-122"/>
              </a:rPr>
              <a:t>科学决策主要有两层含义：</a:t>
            </a:r>
            <a:r>
              <a:rPr lang="zh-CN" altLang="en-US" sz="2000" b="1" dirty="0">
                <a:solidFill>
                  <a:schemeClr val="tx1"/>
                </a:solidFill>
                <a:latin typeface="+mn-ea"/>
                <a:sym typeface="思源黑体" panose="020B0400000000000000" pitchFamily="34" charset="-122"/>
              </a:rPr>
              <a:t>一是指决策富有科学性</a:t>
            </a:r>
            <a:r>
              <a:rPr lang="zh-CN" altLang="en-US" sz="2000" dirty="0">
                <a:solidFill>
                  <a:schemeClr val="tx1"/>
                </a:solidFill>
                <a:latin typeface="+mn-ea"/>
                <a:sym typeface="思源黑体" panose="020B0400000000000000" pitchFamily="34" charset="-122"/>
              </a:rPr>
              <a:t>，</a:t>
            </a:r>
            <a:r>
              <a:rPr lang="zh-CN" altLang="en-US" sz="2000" b="1" dirty="0">
                <a:solidFill>
                  <a:schemeClr val="tx1"/>
                </a:solidFill>
                <a:latin typeface="+mn-ea"/>
                <a:sym typeface="思源黑体" panose="020B0400000000000000" pitchFamily="34" charset="-122"/>
              </a:rPr>
              <a:t>二是指决策富有真理性</a:t>
            </a:r>
            <a:r>
              <a:rPr lang="zh-CN" altLang="en-US" sz="2000" dirty="0">
                <a:solidFill>
                  <a:schemeClr val="tx1"/>
                </a:solidFill>
                <a:latin typeface="+mn-ea"/>
                <a:sym typeface="思源黑体" panose="020B0400000000000000" pitchFamily="34" charset="-122"/>
              </a:rPr>
              <a:t>。</a:t>
            </a:r>
          </a:p>
          <a:p>
            <a:pPr lvl="0" algn="l" fontAlgn="auto">
              <a:lnSpc>
                <a:spcPct val="100000"/>
              </a:lnSpc>
              <a:buSzTx/>
            </a:pPr>
            <a:r>
              <a:rPr lang="zh-CN" altLang="en-US" sz="2000" dirty="0">
                <a:solidFill>
                  <a:schemeClr val="tx1"/>
                </a:solidFill>
                <a:latin typeface="+mn-ea"/>
                <a:sym typeface="思源黑体" panose="020B0400000000000000" pitchFamily="34" charset="-122"/>
              </a:rPr>
              <a:t>决策富有科学性指决策通过借助科学条件实现科学化的程度和效果以及由此形成的决策特性。这里所谓的科学条件主要是科学的决策体制、科学的决策程序、科学的决策原理和标准、科学的决策方法与技术、科学的决策思维等。这些条件直接构成科学决策的科学基础。决策在这个意义上的科学性其实是一种借助某种外在形式条件表现出来的纯科学性质。</a:t>
            </a:r>
          </a:p>
          <a:p>
            <a:pPr lvl="0" algn="l" fontAlgn="auto">
              <a:lnSpc>
                <a:spcPct val="100000"/>
              </a:lnSpc>
              <a:buSzTx/>
            </a:pPr>
            <a:r>
              <a:rPr lang="zh-CN" altLang="en-US" sz="2000" dirty="0">
                <a:solidFill>
                  <a:schemeClr val="tx1"/>
                </a:solidFill>
                <a:latin typeface="+mn-ea"/>
                <a:sym typeface="思源黑体" panose="020B0400000000000000" pitchFamily="34" charset="-122"/>
              </a:rPr>
              <a:t>富有真理性的决策是具有更高层次科学内含的决策,即建立在实事求是思想路线基础上,严格反映客观事物的真实面貌和发展规律的决策,是从决策内容上确保决策科学性的实质性决策。可以说,它是最高水平、最高境界的一种决策。它以决策的科学手段为基础,着重于以确保内容科学为根本,以实事求是的原则为保障。</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科学决策的含义与特征</a:t>
            </a:r>
          </a:p>
          <a:p>
            <a:pPr lvl="0" algn="l" fontAlgn="auto">
              <a:lnSpc>
                <a:spcPct val="100000"/>
              </a:lnSpc>
              <a:buSzTx/>
            </a:pPr>
            <a:r>
              <a:rPr lang="zh-CN" altLang="en-US" sz="2000" dirty="0">
                <a:solidFill>
                  <a:schemeClr val="tx1"/>
                </a:solidFill>
                <a:latin typeface="+mn-ea"/>
                <a:sym typeface="思源黑体" panose="020B0400000000000000" pitchFamily="34" charset="-122"/>
              </a:rPr>
              <a:t>其实,上述两者的综合就是科学决策,其内核就是对于决策的科学保证。科学保证这一点充分体现在科学决策程序和科学决策手段上,也决定了科学决策具有如下十个特征:</a:t>
            </a:r>
          </a:p>
          <a:p>
            <a:pPr lvl="0" algn="l" fontAlgn="auto">
              <a:lnSpc>
                <a:spcPct val="100000"/>
              </a:lnSpc>
              <a:buSzTx/>
            </a:pPr>
            <a:r>
              <a:rPr lang="zh-CN" altLang="en-US" sz="2000" dirty="0">
                <a:solidFill>
                  <a:schemeClr val="tx1"/>
                </a:solidFill>
                <a:latin typeface="+mn-ea"/>
                <a:sym typeface="思源黑体" panose="020B0400000000000000" pitchFamily="34" charset="-122"/>
              </a:rPr>
              <a:t>(1)严格实行科学的决策程序,与现代社会发展中的科学化潮流相呼应相吻合。</a:t>
            </a:r>
          </a:p>
          <a:p>
            <a:pPr lvl="0" algn="l" fontAlgn="auto">
              <a:lnSpc>
                <a:spcPct val="100000"/>
              </a:lnSpc>
              <a:buSzTx/>
            </a:pPr>
            <a:r>
              <a:rPr lang="zh-CN" altLang="en-US" sz="2000" dirty="0">
                <a:solidFill>
                  <a:schemeClr val="tx1"/>
                </a:solidFill>
                <a:latin typeface="+mn-ea"/>
                <a:sym typeface="思源黑体" panose="020B0400000000000000" pitchFamily="34" charset="-122"/>
              </a:rPr>
              <a:t>(2)依靠现代科学技术,有完善的科学决策手段。</a:t>
            </a:r>
          </a:p>
          <a:p>
            <a:pPr lvl="0" algn="l" fontAlgn="auto">
              <a:lnSpc>
                <a:spcPct val="100000"/>
              </a:lnSpc>
              <a:buSzTx/>
            </a:pPr>
            <a:r>
              <a:rPr lang="zh-CN" altLang="en-US" sz="2000" dirty="0">
                <a:solidFill>
                  <a:schemeClr val="tx1"/>
                </a:solidFill>
                <a:latin typeface="+mn-ea"/>
                <a:sym typeface="思源黑体" panose="020B0400000000000000" pitchFamily="34" charset="-122"/>
              </a:rPr>
              <a:t>(3)有科学的决策体制和领导体制作保障,有科学、完善的决策系统和决策程序。</a:t>
            </a:r>
          </a:p>
          <a:p>
            <a:pPr lvl="0" algn="l" fontAlgn="auto">
              <a:lnSpc>
                <a:spcPct val="100000"/>
              </a:lnSpc>
              <a:buSzTx/>
            </a:pPr>
            <a:r>
              <a:rPr lang="zh-CN" altLang="en-US" sz="2000" dirty="0">
                <a:solidFill>
                  <a:schemeClr val="tx1"/>
                </a:solidFill>
                <a:latin typeface="+mn-ea"/>
                <a:sym typeface="思源黑体" panose="020B0400000000000000" pitchFamily="34" charset="-122"/>
              </a:rPr>
              <a:t>(4)依赖并取决于专业知识基础和深入的调查研究。</a:t>
            </a:r>
          </a:p>
          <a:p>
            <a:pPr lvl="0" algn="l" fontAlgn="auto">
              <a:lnSpc>
                <a:spcPct val="100000"/>
              </a:lnSpc>
              <a:buSzTx/>
            </a:pPr>
            <a:r>
              <a:rPr lang="zh-CN" altLang="en-US" sz="2000" dirty="0">
                <a:solidFill>
                  <a:schemeClr val="tx1"/>
                </a:solidFill>
                <a:latin typeface="+mn-ea"/>
                <a:sym typeface="思源黑体" panose="020B0400000000000000" pitchFamily="34" charset="-122"/>
              </a:rPr>
              <a:t>(5)借助专家智囊直接运用决策技术,有坚实的科研力量作后盾和较大的民主性。</a:t>
            </a:r>
          </a:p>
          <a:p>
            <a:pPr lvl="0" algn="l" fontAlgn="auto">
              <a:lnSpc>
                <a:spcPct val="100000"/>
              </a:lnSpc>
              <a:buSzTx/>
            </a:pPr>
            <a:r>
              <a:rPr lang="zh-CN" altLang="en-US" sz="2000" dirty="0">
                <a:solidFill>
                  <a:schemeClr val="tx1"/>
                </a:solidFill>
                <a:latin typeface="+mn-ea"/>
                <a:sym typeface="思源黑体" panose="020B0400000000000000" pitchFamily="34" charset="-122"/>
              </a:rPr>
              <a:t>(6)充分重视和善于利用各种媒体及信息,有较强的公开性和较高的透明度。</a:t>
            </a:r>
          </a:p>
          <a:p>
            <a:pPr lvl="0" algn="l" fontAlgn="auto">
              <a:lnSpc>
                <a:spcPct val="100000"/>
              </a:lnSpc>
              <a:buSzTx/>
            </a:pPr>
            <a:r>
              <a:rPr lang="zh-CN" altLang="en-US" sz="2000" dirty="0">
                <a:solidFill>
                  <a:schemeClr val="tx1"/>
                </a:solidFill>
                <a:latin typeface="+mn-ea"/>
                <a:sym typeface="思源黑体" panose="020B0400000000000000" pitchFamily="34" charset="-122"/>
              </a:rPr>
              <a:t>(7)充分论证决策方案的可行性、可靠性和结果的可能性，权力参与程度趋弱。</a:t>
            </a:r>
          </a:p>
          <a:p>
            <a:pPr lvl="0" algn="l" fontAlgn="auto">
              <a:lnSpc>
                <a:spcPct val="100000"/>
              </a:lnSpc>
              <a:buSzTx/>
            </a:pPr>
            <a:r>
              <a:rPr lang="zh-CN" altLang="en-US" sz="2000" dirty="0">
                <a:solidFill>
                  <a:schemeClr val="tx1"/>
                </a:solidFill>
                <a:latin typeface="+mn-ea"/>
                <a:sym typeface="思源黑体" panose="020B0400000000000000" pitchFamily="34" charset="-122"/>
              </a:rPr>
              <a:t>(8)在多种备选方案中择优决定一个执行方案,并保留一定的备用方案。</a:t>
            </a:r>
          </a:p>
          <a:p>
            <a:pPr lvl="0" algn="l" fontAlgn="auto">
              <a:lnSpc>
                <a:spcPct val="100000"/>
              </a:lnSpc>
              <a:buSzTx/>
            </a:pPr>
            <a:r>
              <a:rPr lang="zh-CN" altLang="en-US" sz="2000" dirty="0">
                <a:solidFill>
                  <a:schemeClr val="tx1"/>
                </a:solidFill>
                <a:latin typeface="+mn-ea"/>
                <a:sym typeface="思源黑体" panose="020B0400000000000000" pitchFamily="34" charset="-122"/>
              </a:rPr>
              <a:t>(9)及时、准确地根据真实的实际情况修正和完善决策方案。</a:t>
            </a:r>
          </a:p>
          <a:p>
            <a:pPr lvl="0" algn="l" fontAlgn="auto">
              <a:lnSpc>
                <a:spcPct val="100000"/>
              </a:lnSpc>
              <a:buSzTx/>
            </a:pPr>
            <a:r>
              <a:rPr lang="zh-CN" altLang="en-US" sz="2000" dirty="0">
                <a:solidFill>
                  <a:schemeClr val="tx1"/>
                </a:solidFill>
                <a:latin typeface="+mn-ea"/>
                <a:sym typeface="思源黑体" panose="020B0400000000000000" pitchFamily="34" charset="-122"/>
              </a:rPr>
              <a:t>(10)包含极高的科学性和真理性,反映和忠实于客观规律和事物的本来面貌。</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科学决策程序和科学决策手段</a:t>
            </a:r>
          </a:p>
          <a:p>
            <a:pPr lvl="0" algn="l" fontAlgn="auto">
              <a:lnSpc>
                <a:spcPct val="100000"/>
              </a:lnSpc>
              <a:buSzTx/>
            </a:pPr>
            <a:r>
              <a:rPr lang="zh-CN" altLang="en-US" sz="2000" b="1" dirty="0">
                <a:solidFill>
                  <a:schemeClr val="tx1"/>
                </a:solidFill>
                <a:latin typeface="+mn-ea"/>
                <a:sym typeface="思源黑体" panose="020B0400000000000000" pitchFamily="34" charset="-122"/>
              </a:rPr>
              <a:t>1.科学决策程序</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决策程序指的是决策过程中的决策环节或决策步骤,包括发现问题、提出问题、分析问题、解决问题。这些步骤反映了基本的认识规律。</a:t>
            </a:r>
          </a:p>
          <a:p>
            <a:pPr lvl="0" algn="l" fontAlgn="auto">
              <a:lnSpc>
                <a:spcPct val="100000"/>
              </a:lnSpc>
              <a:buSzTx/>
            </a:pPr>
            <a:r>
              <a:rPr lang="zh-CN" altLang="en-US" sz="2000" dirty="0">
                <a:solidFill>
                  <a:schemeClr val="tx1"/>
                </a:solidFill>
                <a:latin typeface="+mn-ea"/>
                <a:sym typeface="思源黑体" panose="020B0400000000000000" pitchFamily="34" charset="-122"/>
              </a:rPr>
              <a:t>最适合领导主体决策实践的科学决策程序由如下七大环节组成:(1)确定问题;(2)把握情况;(3)确定目标;(4)确定标准;(5)设计方案;(6)方案论证;(7)方案抉择。</a:t>
            </a:r>
          </a:p>
          <a:p>
            <a:pPr lvl="0" algn="l" fontAlgn="auto">
              <a:lnSpc>
                <a:spcPct val="100000"/>
              </a:lnSpc>
              <a:buSzTx/>
            </a:pPr>
            <a:r>
              <a:rPr lang="zh-CN" altLang="en-US" sz="2000" b="1" dirty="0">
                <a:solidFill>
                  <a:schemeClr val="tx1"/>
                </a:solidFill>
                <a:latin typeface="+mn-ea"/>
                <a:sym typeface="思源黑体" panose="020B0400000000000000" pitchFamily="34" charset="-122"/>
              </a:rPr>
              <a:t>2.科学决策手段</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科学决策手段主要是科学决策的方法和技术,包括现代调查研究技术、统计、运筹、预测、智囊、专门决策分析、环境分析、可行性分析、可靠性分析、计算机及网络等多种科学方法和专门技术。</a:t>
            </a:r>
          </a:p>
          <a:p>
            <a:pPr lvl="0" algn="l" fontAlgn="auto">
              <a:lnSpc>
                <a:spcPct val="100000"/>
              </a:lnSpc>
              <a:buSzTx/>
            </a:pPr>
            <a:r>
              <a:rPr lang="zh-CN" altLang="en-US" sz="2000" b="1" dirty="0">
                <a:solidFill>
                  <a:schemeClr val="tx1"/>
                </a:solidFill>
                <a:latin typeface="+mn-ea"/>
                <a:sym typeface="思源黑体" panose="020B0400000000000000" pitchFamily="34" charset="-122"/>
              </a:rPr>
              <a:t>3.决策函数关系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科学决策要保证在决策方案与决策条件之间建立一种高度紧密、高度有机的内在关系。这种内在关系就是要在科学决策的因变量和变量之间建立一种函数关系——在数理统计所及之处即为定量研究的关系,在经验性和观念性为主的具体领域即为定性研究的关系。</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71247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决策失误与决策低效</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决策经常容易出现失误和低效。这些是危害甚大的决策病态,是决策过程中直接影响决策质量和决策水平的最常见问题。在传统决策或经验决策中,这些问题是非常突出的,就是在现代决策或科学决策中这类问题也并不少见。这些问题有客观上的原因,但更多是主观上的原因。</a:t>
            </a:r>
          </a:p>
          <a:p>
            <a:pPr lvl="0" algn="l" fontAlgn="auto">
              <a:lnSpc>
                <a:spcPct val="100000"/>
              </a:lnSpc>
              <a:buSzTx/>
            </a:pPr>
            <a:r>
              <a:rPr lang="zh-CN" altLang="en-US" sz="2000" b="1" dirty="0">
                <a:solidFill>
                  <a:schemeClr val="tx1"/>
                </a:solidFill>
                <a:latin typeface="+mn-ea"/>
                <a:sym typeface="思源黑体" panose="020B0400000000000000" pitchFamily="34" charset="-122"/>
              </a:rPr>
              <a:t>1.决策失误的原因</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首先,决策环境和决策对象变化很大,不确定因素太多,决策难度很大。决策者的科学决策能力有限,不能保证在整个决策过程中、在整个决策的所有具体组成部分(包括细微但又常常比较关键的决策角落)中贯之以强大的科学力量。这就在客观上决定了不可避免地要发生一些决策失误。</a:t>
            </a:r>
          </a:p>
          <a:p>
            <a:pPr lvl="0" algn="l" fontAlgn="auto">
              <a:lnSpc>
                <a:spcPct val="100000"/>
              </a:lnSpc>
              <a:buSzTx/>
            </a:pPr>
            <a:r>
              <a:rPr lang="zh-CN" altLang="en-US" sz="2000" b="1" dirty="0">
                <a:solidFill>
                  <a:schemeClr val="tx1"/>
                </a:solidFill>
                <a:latin typeface="+mn-ea"/>
                <a:sym typeface="思源黑体" panose="020B0400000000000000" pitchFamily="34" charset="-122"/>
              </a:rPr>
              <a:t>2.决策低效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决策低效是最普遍的不良决策现象,主要表现为决策不及时、决策低效率、决策低信度、决策低效度、决策多内耗、决策多分歧、决策形式化、决策不负责等，其实质就是官僚主义。其原因主要有以下几点:</a:t>
            </a:r>
          </a:p>
          <a:p>
            <a:pPr lvl="0" algn="l" fontAlgn="auto">
              <a:lnSpc>
                <a:spcPct val="100000"/>
              </a:lnSpc>
              <a:buSzTx/>
            </a:pPr>
            <a:r>
              <a:rPr lang="zh-CN" altLang="en-US" sz="2000" dirty="0">
                <a:solidFill>
                  <a:schemeClr val="tx1"/>
                </a:solidFill>
                <a:latin typeface="+mn-ea"/>
                <a:sym typeface="思源黑体" panose="020B0400000000000000" pitchFamily="34" charset="-122"/>
              </a:rPr>
              <a:t>(1)领导主体内部有利益上的分歧,代表着不同的利益群体和利益观点。</a:t>
            </a:r>
          </a:p>
          <a:p>
            <a:pPr lvl="0" algn="l" fontAlgn="auto">
              <a:lnSpc>
                <a:spcPct val="100000"/>
              </a:lnSpc>
              <a:buSzTx/>
            </a:pPr>
            <a:r>
              <a:rPr lang="zh-CN" altLang="en-US" sz="2000" dirty="0">
                <a:solidFill>
                  <a:schemeClr val="tx1"/>
                </a:solidFill>
                <a:latin typeface="+mn-ea"/>
                <a:sym typeface="思源黑体" panose="020B0400000000000000" pitchFamily="34" charset="-122"/>
              </a:rPr>
              <a:t>(2)领导主体有意见上的分歧,代表着不同的思想派别。</a:t>
            </a:r>
          </a:p>
          <a:p>
            <a:pPr lvl="0" algn="l" fontAlgn="auto">
              <a:lnSpc>
                <a:spcPct val="100000"/>
              </a:lnSpc>
              <a:buSzTx/>
            </a:pPr>
            <a:r>
              <a:rPr lang="zh-CN" altLang="en-US" sz="2000" dirty="0">
                <a:solidFill>
                  <a:schemeClr val="tx1"/>
                </a:solidFill>
                <a:latin typeface="+mn-ea"/>
                <a:sym typeface="思源黑体" panose="020B0400000000000000" pitchFamily="34" charset="-122"/>
              </a:rPr>
              <a:t>(3)决策者的决策程序和决策方法十分落后,决策的科学基础薄弱。</a:t>
            </a:r>
          </a:p>
          <a:p>
            <a:pPr lvl="0" algn="l" fontAlgn="auto">
              <a:lnSpc>
                <a:spcPct val="100000"/>
              </a:lnSpc>
              <a:buSzTx/>
            </a:pPr>
            <a:r>
              <a:rPr lang="zh-CN" altLang="en-US" sz="2000" dirty="0">
                <a:solidFill>
                  <a:schemeClr val="tx1"/>
                </a:solidFill>
                <a:latin typeface="+mn-ea"/>
                <a:sym typeface="思源黑体" panose="020B0400000000000000" pitchFamily="34" charset="-122"/>
              </a:rPr>
              <a:t>(4)领导者的素质比较低</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决策失误与决策低效</a:t>
            </a:r>
          </a:p>
          <a:p>
            <a:pPr lvl="0" algn="l" fontAlgn="auto">
              <a:lnSpc>
                <a:spcPct val="100000"/>
              </a:lnSpc>
              <a:buSzTx/>
            </a:pPr>
            <a:r>
              <a:rPr lang="zh-CN" altLang="en-US" sz="2000" b="1" dirty="0">
                <a:solidFill>
                  <a:schemeClr val="tx1"/>
                </a:solidFill>
                <a:latin typeface="+mn-ea"/>
                <a:sym typeface="思源黑体" panose="020B0400000000000000" pitchFamily="34" charset="-122"/>
              </a:rPr>
              <a:t>3.避免两种决策病态的主要途径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(1)建立科学的领导体制和决策体制。</a:t>
            </a:r>
          </a:p>
          <a:p>
            <a:pPr lvl="0" algn="l" fontAlgn="auto">
              <a:lnSpc>
                <a:spcPct val="100000"/>
              </a:lnSpc>
              <a:buSzTx/>
            </a:pPr>
            <a:r>
              <a:rPr lang="zh-CN" altLang="en-US" sz="2000" dirty="0">
                <a:solidFill>
                  <a:schemeClr val="tx1"/>
                </a:solidFill>
                <a:latin typeface="+mn-ea"/>
                <a:sym typeface="思源黑体" panose="020B0400000000000000" pitchFamily="34" charset="-122"/>
              </a:rPr>
              <a:t>(2)建立和严格执行科学决策程序,努力使之法制化。</a:t>
            </a:r>
          </a:p>
          <a:p>
            <a:pPr lvl="0" algn="l" fontAlgn="auto">
              <a:lnSpc>
                <a:spcPct val="100000"/>
              </a:lnSpc>
              <a:buSzTx/>
            </a:pPr>
            <a:r>
              <a:rPr lang="zh-CN" altLang="en-US" sz="2000" dirty="0">
                <a:solidFill>
                  <a:schemeClr val="tx1"/>
                </a:solidFill>
                <a:latin typeface="+mn-ea"/>
                <a:sym typeface="思源黑体" panose="020B0400000000000000" pitchFamily="34" charset="-122"/>
              </a:rPr>
              <a:t>(3)汇集、运用一切实用的决策科学技术和相关技术。</a:t>
            </a:r>
          </a:p>
          <a:p>
            <a:pPr lvl="0" algn="l" fontAlgn="auto">
              <a:lnSpc>
                <a:spcPct val="100000"/>
              </a:lnSpc>
              <a:buSzTx/>
            </a:pPr>
            <a:r>
              <a:rPr lang="zh-CN" altLang="en-US" sz="2000" dirty="0">
                <a:solidFill>
                  <a:schemeClr val="tx1"/>
                </a:solidFill>
                <a:latin typeface="+mn-ea"/>
                <a:sym typeface="思源黑体" panose="020B0400000000000000" pitchFamily="34" charset="-122"/>
              </a:rPr>
              <a:t>(4)大力提高决策者的素质,亦即大力提高领导主体的领导素质。</a:t>
            </a:r>
          </a:p>
          <a:p>
            <a:pPr lvl="0" algn="l" fontAlgn="auto">
              <a:lnSpc>
                <a:spcPct val="100000"/>
              </a:lnSpc>
              <a:buSzTx/>
            </a:pPr>
            <a:r>
              <a:rPr lang="zh-CN" altLang="en-US" sz="2000" dirty="0">
                <a:solidFill>
                  <a:schemeClr val="tx1"/>
                </a:solidFill>
                <a:latin typeface="+mn-ea"/>
                <a:sym typeface="思源黑体" panose="020B0400000000000000" pitchFamily="34" charset="-122"/>
              </a:rPr>
              <a:t>(5)从现代决策中彻底清算并排除尚且存在的、由传统决策或经验决策带来的一切落后过时的因素。</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总之,根本出路是加快决策民主化、科学化的进程。</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科学决策的价值与意义</a:t>
            </a:r>
          </a:p>
          <a:p>
            <a:pPr lvl="0" algn="l" fontAlgn="auto">
              <a:lnSpc>
                <a:spcPct val="100000"/>
              </a:lnSpc>
              <a:buSzTx/>
            </a:pPr>
            <a:r>
              <a:rPr lang="zh-CN" altLang="en-US" sz="2000" dirty="0">
                <a:solidFill>
                  <a:schemeClr val="tx1"/>
                </a:solidFill>
                <a:latin typeface="+mn-ea"/>
                <a:sym typeface="思源黑体" panose="020B0400000000000000" pitchFamily="34" charset="-122"/>
              </a:rPr>
              <a:t>科学决策具有多重的价值和意义。具体说来,科学决策的价值和意义主要表现在如下六个方面:</a:t>
            </a:r>
          </a:p>
        </p:txBody>
      </p:sp>
      <p:grpSp>
        <p:nvGrpSpPr>
          <p:cNvPr id="4" name="组合 3"/>
          <p:cNvGrpSpPr/>
          <p:nvPr/>
        </p:nvGrpSpPr>
        <p:grpSpPr>
          <a:xfrm>
            <a:off x="1028700" y="2667004"/>
            <a:ext cx="6382385" cy="4069662"/>
            <a:chOff x="1028683" y="1961555"/>
            <a:chExt cx="10134634" cy="6691037"/>
          </a:xfrm>
        </p:grpSpPr>
        <p:grpSp>
          <p:nvGrpSpPr>
            <p:cNvPr id="5" name="."/>
            <p:cNvGrpSpPr/>
            <p:nvPr/>
          </p:nvGrpSpPr>
          <p:grpSpPr>
            <a:xfrm>
              <a:off x="1439476" y="1961555"/>
              <a:ext cx="1630055" cy="1634921"/>
              <a:chOff x="1085477" y="1535725"/>
              <a:chExt cx="1373932" cy="1378034"/>
            </a:xfrm>
          </p:grpSpPr>
          <p:sp>
            <p:nvSpPr>
              <p:cNvPr id="21" name="."/>
              <p:cNvSpPr/>
              <p:nvPr>
                <p:custDataLst>
                  <p:tags r:id="rId11"/>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37" name="."/>
              <p:cNvSpPr/>
              <p:nvPr>
                <p:custDataLst>
                  <p:tags r:id="rId12"/>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38" name="."/>
            <p:cNvGrpSpPr/>
            <p:nvPr/>
          </p:nvGrpSpPr>
          <p:grpSpPr>
            <a:xfrm>
              <a:off x="4000469" y="1961555"/>
              <a:ext cx="1630055" cy="1634921"/>
              <a:chOff x="3244081" y="1535725"/>
              <a:chExt cx="1373932" cy="1378034"/>
            </a:xfrm>
          </p:grpSpPr>
          <p:sp>
            <p:nvSpPr>
              <p:cNvPr id="39" name="."/>
              <p:cNvSpPr/>
              <p:nvPr>
                <p:custDataLst>
                  <p:tags r:id="rId9"/>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0" name="."/>
              <p:cNvSpPr/>
              <p:nvPr>
                <p:custDataLst>
                  <p:tags r:id="rId10"/>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1" name="."/>
            <p:cNvGrpSpPr/>
            <p:nvPr/>
          </p:nvGrpSpPr>
          <p:grpSpPr>
            <a:xfrm>
              <a:off x="6561468" y="1961555"/>
              <a:ext cx="1630055" cy="1634921"/>
              <a:chOff x="5402685" y="1535725"/>
              <a:chExt cx="1373932" cy="1378034"/>
            </a:xfrm>
          </p:grpSpPr>
          <p:sp>
            <p:nvSpPr>
              <p:cNvPr id="42" name="."/>
              <p:cNvSpPr/>
              <p:nvPr>
                <p:custDataLst>
                  <p:tags r:id="rId7"/>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3" name="."/>
              <p:cNvSpPr/>
              <p:nvPr>
                <p:custDataLst>
                  <p:tags r:id="rId8"/>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4" name="."/>
            <p:cNvGrpSpPr/>
            <p:nvPr/>
          </p:nvGrpSpPr>
          <p:grpSpPr>
            <a:xfrm>
              <a:off x="9122469" y="1961555"/>
              <a:ext cx="1630055" cy="1634921"/>
              <a:chOff x="7561289" y="1535725"/>
              <a:chExt cx="1373932" cy="1378034"/>
            </a:xfrm>
          </p:grpSpPr>
          <p:sp>
            <p:nvSpPr>
              <p:cNvPr id="45" name="."/>
              <p:cNvSpPr/>
              <p:nvPr>
                <p:custDataLst>
                  <p:tags r:id="rId5"/>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6" name="."/>
              <p:cNvSpPr/>
              <p:nvPr>
                <p:custDataLst>
                  <p:tags r:id="rId6"/>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50" name="Rectangle 29"/>
            <p:cNvSpPr/>
            <p:nvPr/>
          </p:nvSpPr>
          <p:spPr>
            <a:xfrm>
              <a:off x="1028683" y="4233403"/>
              <a:ext cx="2348760" cy="379292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能够直接提高决策质量和决策水平,确保领导工作从一开始就步入科学轨道。</a:t>
              </a:r>
            </a:p>
          </p:txBody>
        </p:sp>
        <p:sp>
          <p:nvSpPr>
            <p:cNvPr id="52" name="Rectangle 29"/>
            <p:cNvSpPr/>
            <p:nvPr/>
          </p:nvSpPr>
          <p:spPr>
            <a:xfrm>
              <a:off x="3690327" y="4252048"/>
              <a:ext cx="2282408" cy="440054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能够尽量减少决策失误,避免决策低效,避免其他非科学决策所产生的一切决策问题。</a:t>
              </a:r>
            </a:p>
          </p:txBody>
        </p:sp>
        <p:sp>
          <p:nvSpPr>
            <p:cNvPr id="55" name="Rectangle 29"/>
            <p:cNvSpPr/>
            <p:nvPr/>
          </p:nvSpPr>
          <p:spPr>
            <a:xfrm>
              <a:off x="6285619" y="4252048"/>
              <a:ext cx="2282407" cy="2578729"/>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能够直接改善领导决策方式和领导工作作风。</a:t>
              </a:r>
            </a:p>
          </p:txBody>
        </p:sp>
        <p:sp>
          <p:nvSpPr>
            <p:cNvPr id="57" name="Rectangle 29"/>
            <p:cNvSpPr/>
            <p:nvPr/>
          </p:nvSpPr>
          <p:spPr>
            <a:xfrm>
              <a:off x="8880911" y="4252048"/>
              <a:ext cx="2282406" cy="440054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能够把决策思维模式和整个领导思维模式甚至思想观念和精神意识由传统状态直接改变过来。</a:t>
              </a:r>
            </a:p>
          </p:txBody>
        </p:sp>
      </p:grpSp>
      <p:sp>
        <p:nvSpPr>
          <p:cNvPr id="58" name="."/>
          <p:cNvSpPr/>
          <p:nvPr>
            <p:custDataLst>
              <p:tags r:id="rId1"/>
            </p:custDataLst>
          </p:nvPr>
        </p:nvSpPr>
        <p:spPr bwMode="auto">
          <a:xfrm>
            <a:off x="7841871" y="2667004"/>
            <a:ext cx="1026543" cy="994401"/>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59" name="."/>
          <p:cNvSpPr/>
          <p:nvPr>
            <p:custDataLst>
              <p:tags r:id="rId2"/>
            </p:custDataLst>
          </p:nvPr>
        </p:nvSpPr>
        <p:spPr>
          <a:xfrm>
            <a:off x="8189123" y="3005637"/>
            <a:ext cx="332031" cy="317136"/>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50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0" name="."/>
          <p:cNvSpPr/>
          <p:nvPr>
            <p:custDataLst>
              <p:tags r:id="rId3"/>
            </p:custDataLst>
          </p:nvPr>
        </p:nvSpPr>
        <p:spPr bwMode="auto">
          <a:xfrm>
            <a:off x="9454681" y="2667004"/>
            <a:ext cx="1026543" cy="994401"/>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1" name="."/>
          <p:cNvSpPr/>
          <p:nvPr>
            <p:custDataLst>
              <p:tags r:id="rId4"/>
            </p:custDataLst>
          </p:nvPr>
        </p:nvSpPr>
        <p:spPr>
          <a:xfrm>
            <a:off x="9807955" y="3003866"/>
            <a:ext cx="319984" cy="320678"/>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2" name="Rectangle 29"/>
          <p:cNvSpPr/>
          <p:nvPr/>
        </p:nvSpPr>
        <p:spPr>
          <a:xfrm>
            <a:off x="7583170" y="4048801"/>
            <a:ext cx="1479155" cy="156845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能够在决策环节就做到真正保护领导客体的利益。</a:t>
            </a:r>
          </a:p>
        </p:txBody>
      </p:sp>
      <p:sp>
        <p:nvSpPr>
          <p:cNvPr id="63" name="Rectangle 29"/>
          <p:cNvSpPr/>
          <p:nvPr/>
        </p:nvSpPr>
        <p:spPr>
          <a:xfrm>
            <a:off x="9259366" y="4060141"/>
            <a:ext cx="1437369" cy="156845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能够直接推动领导过程的民主化、科学化进程。</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科学决策的程序与步骤</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71247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确定问题</a:t>
            </a:r>
          </a:p>
          <a:p>
            <a:pPr lvl="0" algn="l" fontAlgn="auto">
              <a:lnSpc>
                <a:spcPct val="100000"/>
              </a:lnSpc>
              <a:buSzTx/>
            </a:pPr>
            <a:r>
              <a:rPr lang="zh-CN" altLang="en-US" sz="2000" dirty="0">
                <a:solidFill>
                  <a:schemeClr val="tx1"/>
                </a:solidFill>
                <a:latin typeface="+mn-ea"/>
                <a:sym typeface="思源黑体" panose="020B0400000000000000" pitchFamily="34" charset="-122"/>
              </a:rPr>
              <a:t>确定决策问题有以下两个具体的步骤。</a:t>
            </a:r>
          </a:p>
          <a:p>
            <a:pPr lvl="0" algn="l" fontAlgn="auto">
              <a:lnSpc>
                <a:spcPct val="100000"/>
              </a:lnSpc>
              <a:buSzTx/>
            </a:pPr>
            <a:r>
              <a:rPr lang="zh-CN" altLang="en-US" sz="2000" b="1" dirty="0">
                <a:solidFill>
                  <a:schemeClr val="tx1"/>
                </a:solidFill>
                <a:latin typeface="+mn-ea"/>
                <a:sym typeface="思源黑体" panose="020B0400000000000000" pitchFamily="34" charset="-122"/>
              </a:rPr>
              <a:t>1.考察决策环境，收集问题信息</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领导主体为完成领导职能职责,在就任之始就应以当家人的身份来考察所做的工作及所处的实际环境。领导主体最应该关心的包括如下几点:</a:t>
            </a:r>
          </a:p>
          <a:p>
            <a:pPr lvl="0" algn="l" fontAlgn="auto">
              <a:lnSpc>
                <a:spcPct val="100000"/>
              </a:lnSpc>
              <a:buSzTx/>
            </a:pPr>
            <a:r>
              <a:rPr lang="zh-CN" altLang="en-US" sz="2000" dirty="0">
                <a:solidFill>
                  <a:schemeClr val="tx1"/>
                </a:solidFill>
                <a:latin typeface="+mn-ea"/>
                <a:sym typeface="思源黑体" panose="020B0400000000000000" pitchFamily="34" charset="-122"/>
              </a:rPr>
              <a:t>(1)所做的工作是什么性质,有什么特点,有什么实质性内容,有什么背景和条件,有什么问题和压力;</a:t>
            </a:r>
          </a:p>
          <a:p>
            <a:pPr lvl="0" algn="l" fontAlgn="auto">
              <a:lnSpc>
                <a:spcPct val="100000"/>
              </a:lnSpc>
              <a:buSzTx/>
            </a:pPr>
            <a:r>
              <a:rPr lang="zh-CN" altLang="en-US" sz="2000" dirty="0">
                <a:solidFill>
                  <a:schemeClr val="tx1"/>
                </a:solidFill>
                <a:latin typeface="+mn-ea"/>
                <a:sym typeface="思源黑体" panose="020B0400000000000000" pitchFamily="34" charset="-122"/>
              </a:rPr>
              <a:t>(2)所领导的人是什么样的,有什么样的面貌、关系、特点、愿望、需要、意见、优点和不足,还有什么困难、问题需要解决;</a:t>
            </a:r>
          </a:p>
          <a:p>
            <a:pPr lvl="0" algn="l" fontAlgn="auto">
              <a:lnSpc>
                <a:spcPct val="100000"/>
              </a:lnSpc>
              <a:buSzTx/>
            </a:pPr>
            <a:r>
              <a:rPr lang="zh-CN" altLang="en-US" sz="2000" dirty="0">
                <a:solidFill>
                  <a:schemeClr val="tx1"/>
                </a:solidFill>
                <a:latin typeface="+mn-ea"/>
                <a:sym typeface="思源黑体" panose="020B0400000000000000" pitchFamily="34" charset="-122"/>
              </a:rPr>
              <a:t>(3)所处具体环境有什么特点,对领导工作有什么要求，有什么影响和阻碍，有什么难题和压力,还存在什么需要领导出面加以解决的问题;</a:t>
            </a:r>
          </a:p>
          <a:p>
            <a:pPr lvl="0" algn="l" fontAlgn="auto">
              <a:lnSpc>
                <a:spcPct val="100000"/>
              </a:lnSpc>
              <a:buSzTx/>
            </a:pPr>
            <a:r>
              <a:rPr lang="zh-CN" altLang="en-US" sz="2000" dirty="0">
                <a:solidFill>
                  <a:schemeClr val="tx1"/>
                </a:solidFill>
                <a:latin typeface="+mn-ea"/>
                <a:sym typeface="思源黑体" panose="020B0400000000000000" pitchFamily="34" charset="-122"/>
              </a:rPr>
              <a:t>(4)在整个领导体系中自身处于什么位置和状态,应该有什么样的具体准则、要求、规范或标准,已经有什么样的来自高层和法律的领导指针和要求,当前处在逆境还是顺境,要开展工作实际还缺乏什么，还面临什么困难和挑战;</a:t>
            </a:r>
          </a:p>
          <a:p>
            <a:pPr lvl="0" algn="l" fontAlgn="auto">
              <a:lnSpc>
                <a:spcPct val="100000"/>
              </a:lnSpc>
              <a:buSzTx/>
            </a:pPr>
            <a:r>
              <a:rPr lang="zh-CN" altLang="en-US" sz="2000" dirty="0">
                <a:solidFill>
                  <a:schemeClr val="tx1"/>
                </a:solidFill>
                <a:latin typeface="+mn-ea"/>
                <a:sym typeface="思源黑体" panose="020B0400000000000000" pitchFamily="34" charset="-122"/>
              </a:rPr>
              <a:t>(5)所在的组织群体本身质量如何,有何特点,存在什么矛盾、困难和问题,面临什么紧迫问题,可能有或应该有什么样的发展前景。</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71247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确定问题</a:t>
            </a:r>
          </a:p>
          <a:p>
            <a:pPr lvl="0" algn="l" fontAlgn="auto">
              <a:lnSpc>
                <a:spcPct val="100000"/>
              </a:lnSpc>
              <a:buSzTx/>
            </a:pPr>
            <a:r>
              <a:rPr lang="zh-CN" altLang="en-US" sz="2000" b="1" dirty="0">
                <a:solidFill>
                  <a:schemeClr val="tx1"/>
                </a:solidFill>
                <a:latin typeface="+mn-ea"/>
                <a:sym typeface="思源黑体" panose="020B0400000000000000" pitchFamily="34" charset="-122"/>
              </a:rPr>
              <a:t>2.处理问题信息：诊断问题，提炼问题，建立问题系统</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面对大量的问题信息,领导主体要从决策需要的角度，从整个领导工作需要的角度对它们加以判断、界定、整理、分类和筛选,进行细致深入的加工处理。</a:t>
            </a:r>
          </a:p>
          <a:p>
            <a:pPr lvl="0" algn="l" fontAlgn="auto">
              <a:lnSpc>
                <a:spcPct val="100000"/>
              </a:lnSpc>
              <a:buSzTx/>
            </a:pPr>
            <a:r>
              <a:rPr lang="zh-CN" altLang="en-US" sz="2000" dirty="0">
                <a:solidFill>
                  <a:schemeClr val="tx1"/>
                </a:solidFill>
                <a:latin typeface="+mn-ea"/>
                <a:sym typeface="思源黑体" panose="020B0400000000000000" pitchFamily="34" charset="-122"/>
              </a:rPr>
              <a:t>(1)诊断问题。这是要对已经收集到的现实问题信息进行价值过滤和科学过滤。判断不同问题信息的不同性质、分量、类别、原因、根源、症结、重要性和可能性。这就需要进行大量的科学研究,确认问题的实质、本原和面貌。</a:t>
            </a:r>
          </a:p>
          <a:p>
            <a:pPr lvl="0" algn="l" fontAlgn="auto">
              <a:lnSpc>
                <a:spcPct val="100000"/>
              </a:lnSpc>
              <a:buSzTx/>
            </a:pPr>
            <a:r>
              <a:rPr lang="zh-CN" altLang="en-US" sz="2000" dirty="0">
                <a:solidFill>
                  <a:schemeClr val="tx1"/>
                </a:solidFill>
                <a:latin typeface="+mn-ea"/>
                <a:sym typeface="思源黑体" panose="020B0400000000000000" pitchFamily="34" charset="-122"/>
              </a:rPr>
              <a:t>(2)提炼问题。这是在已经弄明白问题信息的基础上对主要的问题、重要的问题、紧急的问题和尖锐的问题加以概括、提炼,同时还要确定主要问题的主要方面。此外,还要善于不断发现一些新问题,透视问题的深层次内在关系和潜在信息,分离出大小主次各类不同的具体问题。最后对问题进行权威的确定,并进入目标确定阶段。</a:t>
            </a:r>
          </a:p>
          <a:p>
            <a:pPr lvl="0" algn="l" fontAlgn="auto">
              <a:lnSpc>
                <a:spcPct val="100000"/>
              </a:lnSpc>
              <a:buSzTx/>
            </a:pPr>
            <a:r>
              <a:rPr lang="zh-CN" altLang="en-US" sz="2000" dirty="0">
                <a:solidFill>
                  <a:schemeClr val="tx1"/>
                </a:solidFill>
                <a:latin typeface="+mn-ea"/>
                <a:sym typeface="思源黑体" panose="020B0400000000000000" pitchFamily="34" charset="-122"/>
              </a:rPr>
              <a:t>(3)建立问题系统。这是要在问题清楚的基础上建立一个完整的领导工作问题系统。这个系统也是决策所要处理的所有现实问题的基本框架。可以说,这些现实问题只要存在,不管如何变化,均能直接构成决策问题系统,直接构成领导决策的问题库,也均能构成领导主体提出工作目标和任务的现实源泉和决策源泉。</a:t>
            </a:r>
          </a:p>
          <a:p>
            <a:pPr lvl="0" algn="l" fontAlgn="auto">
              <a:lnSpc>
                <a:spcPct val="100000"/>
              </a:lnSpc>
              <a:buSzTx/>
            </a:pPr>
            <a:r>
              <a:rPr lang="zh-CN" altLang="en-US" sz="2000" dirty="0">
                <a:solidFill>
                  <a:schemeClr val="tx1"/>
                </a:solidFill>
                <a:latin typeface="+mn-ea"/>
                <a:sym typeface="思源黑体" panose="020B0400000000000000" pitchFamily="34" charset="-122"/>
              </a:rPr>
              <a:t>一般来说,这些问题均可按如下两类基本标准加以归类和构建成便于领导工作和进行决策活动的现实问题体系:第一类是获取利益与分配利益两个标准，第二类是人和事两个标准。这两类标准都是同领导二字最密切相关的实质性标准,由此构建起来的问题体系才能切合领导工作及决策的实际。</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71247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把握情况</a:t>
            </a:r>
          </a:p>
          <a:p>
            <a:pPr lvl="0" algn="l" fontAlgn="auto">
              <a:lnSpc>
                <a:spcPct val="100000"/>
              </a:lnSpc>
              <a:buSzTx/>
            </a:pPr>
            <a:r>
              <a:rPr lang="zh-CN" altLang="en-US" sz="2000" dirty="0">
                <a:solidFill>
                  <a:schemeClr val="tx1"/>
                </a:solidFill>
                <a:latin typeface="+mn-ea"/>
                <a:sym typeface="思源黑体" panose="020B0400000000000000" pitchFamily="34" charset="-122"/>
              </a:rPr>
              <a:t>首先,要把握住同解决这些问题密切相关的最直接的情况,包括问题的性质、类别、现状、基础、背景、条件、变化、发展趋势和各种现实可能。</a:t>
            </a:r>
          </a:p>
          <a:p>
            <a:pPr lvl="0" algn="l" fontAlgn="auto">
              <a:lnSpc>
                <a:spcPct val="100000"/>
              </a:lnSpc>
              <a:buSzTx/>
            </a:pPr>
            <a:r>
              <a:rPr lang="zh-CN" altLang="en-US" sz="2000" dirty="0">
                <a:solidFill>
                  <a:schemeClr val="tx1"/>
                </a:solidFill>
                <a:latin typeface="+mn-ea"/>
                <a:sym typeface="思源黑体" panose="020B0400000000000000" pitchFamily="34" charset="-122"/>
              </a:rPr>
              <a:t>其次,要了解清楚领导主体自身与此相关的各种因素,包括适应性、条件、能力、智慧、处理该问题的各种力量和基础。</a:t>
            </a:r>
          </a:p>
          <a:p>
            <a:pPr lvl="0" algn="l" fontAlgn="auto">
              <a:lnSpc>
                <a:spcPct val="100000"/>
              </a:lnSpc>
              <a:buSzTx/>
            </a:pPr>
            <a:r>
              <a:rPr lang="zh-CN" altLang="en-US" sz="2000" dirty="0">
                <a:solidFill>
                  <a:schemeClr val="tx1"/>
                </a:solidFill>
                <a:latin typeface="+mn-ea"/>
                <a:sym typeface="思源黑体" panose="020B0400000000000000" pitchFamily="34" charset="-122"/>
              </a:rPr>
              <a:t>此外,还要充分了解本组织及各成员的所有相关情况,尤其是愿望、情绪、倾向、需要、心态、能力和其他各种素质构成,以及资源储备包括决策系统支持、关系支持、物质支持、时机成熟与否、形势与环境等各种具体的客观条件。</a:t>
            </a:r>
          </a:p>
          <a:p>
            <a:pPr lvl="0" algn="l" fontAlgn="auto">
              <a:lnSpc>
                <a:spcPct val="100000"/>
              </a:lnSpc>
              <a:buSzTx/>
            </a:pPr>
            <a:r>
              <a:rPr lang="zh-CN" altLang="en-US" sz="2000" dirty="0">
                <a:solidFill>
                  <a:schemeClr val="tx1"/>
                </a:solidFill>
                <a:latin typeface="+mn-ea"/>
                <a:sym typeface="思源黑体" panose="020B0400000000000000" pitchFamily="34" charset="-122"/>
              </a:rPr>
              <a:t>这些情况就是领导的第二个决策之源,是决策函数中的第二个决策变量。</a:t>
            </a:r>
          </a:p>
          <a:p>
            <a:pPr lvl="0" algn="l" fontAlgn="auto">
              <a:lnSpc>
                <a:spcPct val="100000"/>
              </a:lnSpc>
              <a:buSzTx/>
            </a:pPr>
            <a:r>
              <a:rPr lang="zh-CN" altLang="en-US" sz="2000" dirty="0">
                <a:solidFill>
                  <a:schemeClr val="tx1"/>
                </a:solidFill>
                <a:latin typeface="+mn-ea"/>
                <a:sym typeface="思源黑体" panose="020B0400000000000000" pitchFamily="34" charset="-122"/>
              </a:rPr>
              <a:t>把握这些情况正是“知己知彼”。显然,这第二个决策环节就是要完成知己知彼的准备工作的。掌握决策相关情况的渠道主要有如下三种:</a:t>
            </a:r>
          </a:p>
          <a:p>
            <a:pPr lvl="0" algn="l" fontAlgn="auto">
              <a:lnSpc>
                <a:spcPct val="100000"/>
              </a:lnSpc>
              <a:buSzTx/>
            </a:pPr>
            <a:r>
              <a:rPr lang="zh-CN" altLang="en-US" sz="2000" b="1" dirty="0">
                <a:solidFill>
                  <a:schemeClr val="tx1"/>
                </a:solidFill>
                <a:latin typeface="+mn-ea"/>
                <a:sym typeface="思源黑体" panose="020B0400000000000000" pitchFamily="34" charset="-122"/>
              </a:rPr>
              <a:t>1.调查研究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这里要求围绕已经确定的决策问题展开系统的调查研究,包括以下两个方面: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(1)迅速掌握各种具体的相关资料和数据以及尽可能多的信息。</a:t>
            </a:r>
          </a:p>
          <a:p>
            <a:pPr lvl="0" algn="l" fontAlgn="auto">
              <a:lnSpc>
                <a:spcPct val="100000"/>
              </a:lnSpc>
              <a:buSzTx/>
            </a:pPr>
            <a:r>
              <a:rPr lang="zh-CN" altLang="en-US" sz="2000" dirty="0">
                <a:solidFill>
                  <a:schemeClr val="tx1"/>
                </a:solidFill>
                <a:latin typeface="+mn-ea"/>
                <a:sym typeface="思源黑体" panose="020B0400000000000000" pitchFamily="34" charset="-122"/>
              </a:rPr>
              <a:t>(2)要最充分地利用这些材料、数据和各种有用的信息。</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7408"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71247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把握情况</a:t>
            </a:r>
          </a:p>
          <a:p>
            <a:pPr lvl="0" algn="l" fontAlgn="auto">
              <a:lnSpc>
                <a:spcPct val="100000"/>
              </a:lnSpc>
              <a:buSzTx/>
            </a:pPr>
            <a:r>
              <a:rPr lang="zh-CN" altLang="en-US" sz="2000" b="1" dirty="0">
                <a:solidFill>
                  <a:schemeClr val="tx1"/>
                </a:solidFill>
                <a:latin typeface="+mn-ea"/>
                <a:sym typeface="思源黑体" panose="020B0400000000000000" pitchFamily="34" charset="-122"/>
              </a:rPr>
              <a:t>2.经验估计</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经验是对现实生活的长期观察、体验、认知、总结的结果,是行之有效的直接知识和技能;尽管其中掺杂了大量非科学的主观成分,但是也同样包含了大量的科学成分,特别是直接反映了现实中人们的行为规则、心理状态等,这些关于人的行为逻辑、心理规律和行动规律,是真实的、实际的、不能从书本上得来的知识。</a:t>
            </a:r>
          </a:p>
          <a:p>
            <a:pPr lvl="0" algn="l" fontAlgn="auto">
              <a:lnSpc>
                <a:spcPct val="100000"/>
              </a:lnSpc>
              <a:buSzTx/>
            </a:pPr>
            <a:r>
              <a:rPr lang="zh-CN" altLang="en-US" sz="2000" b="1" dirty="0">
                <a:solidFill>
                  <a:schemeClr val="tx1"/>
                </a:solidFill>
                <a:latin typeface="+mn-ea"/>
                <a:sym typeface="思源黑体" panose="020B0400000000000000" pitchFamily="34" charset="-122"/>
              </a:rPr>
              <a:t>3.科学预测</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这一步是为解决已经发现或提出的主要问题而提供直接相关的重要信息,为具体地确定决策目标和解决方案提供科学素材。</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6775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确定目标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1.确定决策目标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领导主体所要确定的目标主要分为三类:</a:t>
            </a:r>
          </a:p>
          <a:p>
            <a:pPr lvl="0" algn="l" fontAlgn="auto">
              <a:lnSpc>
                <a:spcPct val="100000"/>
              </a:lnSpc>
              <a:buSzTx/>
            </a:pPr>
            <a:r>
              <a:rPr lang="zh-CN" altLang="en-US" sz="2000" dirty="0">
                <a:solidFill>
                  <a:schemeClr val="tx1"/>
                </a:solidFill>
                <a:latin typeface="+mn-ea"/>
                <a:sym typeface="思源黑体" panose="020B0400000000000000" pitchFamily="34" charset="-122"/>
              </a:rPr>
              <a:t>一是以获取利益为基本内容的进取性目标;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二是以利益处分为基本内容的分享性目标;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三是兼有获取利益和分配利益的目标,可以称为综合性目标。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那么,领导主体在建立起这个框架以后怎么办呢?</a:t>
            </a:r>
          </a:p>
          <a:p>
            <a:pPr lvl="0" algn="l" fontAlgn="auto">
              <a:lnSpc>
                <a:spcPct val="100000"/>
              </a:lnSpc>
              <a:buSzTx/>
            </a:pPr>
            <a:r>
              <a:rPr lang="zh-CN" altLang="en-US" sz="2000" dirty="0">
                <a:solidFill>
                  <a:schemeClr val="tx1"/>
                </a:solidFill>
                <a:latin typeface="+mn-ea"/>
                <a:sym typeface="思源黑体" panose="020B0400000000000000" pitchFamily="34" charset="-122"/>
              </a:rPr>
              <a:t>首先,要注意决策函数关系。这里情况比较复杂。</a:t>
            </a:r>
          </a:p>
          <a:p>
            <a:pPr lvl="0" algn="l" fontAlgn="auto">
              <a:lnSpc>
                <a:spcPct val="100000"/>
              </a:lnSpc>
              <a:buSzTx/>
            </a:pPr>
            <a:r>
              <a:rPr lang="zh-CN" altLang="en-US" sz="2000" dirty="0">
                <a:solidFill>
                  <a:schemeClr val="tx1"/>
                </a:solidFill>
                <a:latin typeface="+mn-ea"/>
                <a:sym typeface="思源黑体" panose="020B0400000000000000" pitchFamily="34" charset="-122"/>
              </a:rPr>
              <a:t>其次,要确定主目标和分目标。</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6775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确定目标</a:t>
            </a:r>
          </a:p>
          <a:p>
            <a:pPr lvl="0" algn="l" fontAlgn="auto">
              <a:lnSpc>
                <a:spcPct val="100000"/>
              </a:lnSpc>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.审度决策目标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审度决策目标主要是对已经纳入考虑范围、即将确定颁布的目标再做一次检查、评判,确保不出遗漏和错误。这主要从以下八个方面入手:</a:t>
            </a:r>
          </a:p>
          <a:p>
            <a:pPr lvl="0" algn="l" fontAlgn="auto">
              <a:lnSpc>
                <a:spcPct val="100000"/>
              </a:lnSpc>
              <a:buSzTx/>
            </a:pPr>
            <a:r>
              <a:rPr lang="zh-CN" altLang="en-US" sz="2000" dirty="0">
                <a:solidFill>
                  <a:schemeClr val="tx1"/>
                </a:solidFill>
                <a:latin typeface="+mn-ea"/>
                <a:sym typeface="思源黑体" panose="020B0400000000000000" pitchFamily="34" charset="-122"/>
              </a:rPr>
              <a:t>(1)目标水平。</a:t>
            </a:r>
          </a:p>
          <a:p>
            <a:pPr lvl="0" algn="l" fontAlgn="auto">
              <a:lnSpc>
                <a:spcPct val="100000"/>
              </a:lnSpc>
              <a:buSzTx/>
            </a:pPr>
            <a:r>
              <a:rPr lang="zh-CN" altLang="en-US" sz="2000" dirty="0">
                <a:solidFill>
                  <a:schemeClr val="tx1"/>
                </a:solidFill>
                <a:latin typeface="+mn-ea"/>
                <a:sym typeface="思源黑体" panose="020B0400000000000000" pitchFamily="34" charset="-122"/>
              </a:rPr>
              <a:t>(2)目标期望值。</a:t>
            </a:r>
          </a:p>
          <a:p>
            <a:pPr lvl="0" algn="l" fontAlgn="auto">
              <a:lnSpc>
                <a:spcPct val="100000"/>
              </a:lnSpc>
              <a:buSzTx/>
            </a:pPr>
            <a:r>
              <a:rPr lang="zh-CN" altLang="en-US" sz="2000" dirty="0">
                <a:solidFill>
                  <a:schemeClr val="tx1"/>
                </a:solidFill>
                <a:latin typeface="+mn-ea"/>
                <a:sym typeface="思源黑体" panose="020B0400000000000000" pitchFamily="34" charset="-122"/>
              </a:rPr>
              <a:t>(3)目标偏颇度。</a:t>
            </a:r>
          </a:p>
          <a:p>
            <a:pPr lvl="0" algn="l" fontAlgn="auto">
              <a:lnSpc>
                <a:spcPct val="100000"/>
              </a:lnSpc>
              <a:buSzTx/>
            </a:pPr>
            <a:r>
              <a:rPr lang="zh-CN" altLang="en-US" sz="2000" dirty="0">
                <a:solidFill>
                  <a:schemeClr val="tx1"/>
                </a:solidFill>
                <a:latin typeface="+mn-ea"/>
                <a:sym typeface="思源黑体" panose="020B0400000000000000" pitchFamily="34" charset="-122"/>
              </a:rPr>
              <a:t>(4)目标的准确性、明确性和具体性。</a:t>
            </a:r>
          </a:p>
          <a:p>
            <a:pPr lvl="0" algn="l" fontAlgn="auto">
              <a:lnSpc>
                <a:spcPct val="100000"/>
              </a:lnSpc>
              <a:buSzTx/>
            </a:pPr>
            <a:r>
              <a:rPr lang="zh-CN" altLang="en-US" sz="2000" dirty="0">
                <a:solidFill>
                  <a:schemeClr val="tx1"/>
                </a:solidFill>
                <a:latin typeface="+mn-ea"/>
                <a:sym typeface="思源黑体" panose="020B0400000000000000" pitchFamily="34" charset="-122"/>
              </a:rPr>
              <a:t>(5)目标的实在性和可行性。</a:t>
            </a:r>
          </a:p>
          <a:p>
            <a:pPr lvl="0" algn="l" fontAlgn="auto">
              <a:lnSpc>
                <a:spcPct val="100000"/>
              </a:lnSpc>
              <a:buSzTx/>
            </a:pPr>
            <a:r>
              <a:rPr lang="zh-CN" altLang="en-US" sz="2000" dirty="0">
                <a:solidFill>
                  <a:schemeClr val="tx1"/>
                </a:solidFill>
                <a:latin typeface="+mn-ea"/>
                <a:sym typeface="思源黑体" panose="020B0400000000000000" pitchFamily="34" charset="-122"/>
              </a:rPr>
              <a:t>(6)目标的规范性。</a:t>
            </a:r>
          </a:p>
          <a:p>
            <a:pPr lvl="0" algn="l" fontAlgn="auto">
              <a:lnSpc>
                <a:spcPct val="100000"/>
              </a:lnSpc>
              <a:buSzTx/>
            </a:pPr>
            <a:r>
              <a:rPr lang="zh-CN" altLang="en-US" sz="2000" dirty="0">
                <a:solidFill>
                  <a:schemeClr val="tx1"/>
                </a:solidFill>
                <a:latin typeface="+mn-ea"/>
                <a:sym typeface="思源黑体" panose="020B0400000000000000" pitchFamily="34" charset="-122"/>
              </a:rPr>
              <a:t>(7)目标的协同程度。</a:t>
            </a:r>
          </a:p>
          <a:p>
            <a:pPr lvl="0" algn="l" fontAlgn="auto">
              <a:lnSpc>
                <a:spcPct val="100000"/>
              </a:lnSpc>
              <a:buSzTx/>
            </a:pPr>
            <a:r>
              <a:rPr lang="zh-CN" altLang="en-US" sz="2000" dirty="0">
                <a:solidFill>
                  <a:schemeClr val="tx1"/>
                </a:solidFill>
                <a:latin typeface="+mn-ea"/>
                <a:sym typeface="思源黑体" panose="020B0400000000000000" pitchFamily="34" charset="-122"/>
              </a:rPr>
              <a:t>(8)目标的群众支持度。</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6775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确定标准</a:t>
            </a:r>
          </a:p>
          <a:p>
            <a:pPr lvl="0" algn="l" fontAlgn="auto">
              <a:lnSpc>
                <a:spcPct val="100000"/>
              </a:lnSpc>
              <a:buSzTx/>
            </a:pPr>
            <a:r>
              <a:rPr sz="2000" dirty="0">
                <a:solidFill>
                  <a:schemeClr val="tx1"/>
                </a:solidFill>
                <a:latin typeface="+mn-ea"/>
                <a:sym typeface="思源黑体" panose="020B0400000000000000" pitchFamily="34" charset="-122"/>
              </a:rPr>
              <a:t>从领导实践中我们看到,过去一部分人不太重视标准问题,不太把标准问题引入领导过程特别是决策过程之中,说话、做事、争论、思考、选择等均无客观标准,几乎无公共依据和最高依据,结果是权大者说了算,权力就成为标准,这就导致决策和整个领导工作具有很大的随意性。</a:t>
            </a:r>
          </a:p>
          <a:p>
            <a:pPr lvl="0" algn="l" fontAlgn="auto">
              <a:lnSpc>
                <a:spcPct val="100000"/>
              </a:lnSpc>
              <a:buSzTx/>
            </a:pPr>
            <a:r>
              <a:rPr sz="2000" dirty="0">
                <a:solidFill>
                  <a:schemeClr val="tx1"/>
                </a:solidFill>
                <a:latin typeface="+mn-ea"/>
                <a:sym typeface="思源黑体" panose="020B0400000000000000" pitchFamily="34" charset="-122"/>
              </a:rPr>
              <a:t>应该说,决策过程和领导工作没有标准,就不可避免地要走入主观随意、权大于理、权大于法、以势压人的死胡同;决策的客观性就大打折扣以致丧失客观基础,进而就势必丧失科学性和真理性。因此,确定标准是非常严肃、必要和科学的取向,是一个非常重要的决策环节,是现代领导决策必经的一个科学步骤。</a:t>
            </a:r>
          </a:p>
          <a:p>
            <a:pPr lvl="0" algn="l" fontAlgn="auto">
              <a:lnSpc>
                <a:spcPct val="100000"/>
              </a:lnSpc>
              <a:buSzTx/>
            </a:pPr>
            <a:r>
              <a:rPr sz="2000" dirty="0">
                <a:solidFill>
                  <a:schemeClr val="tx1"/>
                </a:solidFill>
                <a:latin typeface="+mn-ea"/>
                <a:sym typeface="思源黑体" panose="020B0400000000000000" pitchFamily="34" charset="-122"/>
              </a:rPr>
              <a:t>决策标准是科学决策的规划依据、论证准则、仲裁规则和检查标准,是价值标准和科学内容的规范性综合,必须科学、规范、可行。这要由领导主体和有关专家共同协商,把思想标准、价值标准和科学依据融合到一起,形成决策所要依凭的权威参照和公正准则。</a:t>
            </a:r>
          </a:p>
          <a:p>
            <a:pPr lvl="0" algn="l" fontAlgn="auto">
              <a:lnSpc>
                <a:spcPct val="100000"/>
              </a:lnSpc>
              <a:buSzTx/>
            </a:pPr>
            <a:r>
              <a:rPr sz="2000" dirty="0">
                <a:solidFill>
                  <a:schemeClr val="tx1"/>
                </a:solidFill>
                <a:latin typeface="+mn-ea"/>
                <a:sym typeface="思源黑体" panose="020B0400000000000000" pitchFamily="34" charset="-122"/>
              </a:rPr>
              <a:t>确定决策标准有两个最基本的现实依据:一是未来行动以进取创业为基本取向，二是未来行动以守成分享为基本取向。这两种不同的决策取向界定出了两种不同的基本决策类型,即计划和政策。显然,能够权威地界定和指导这两种决策的具体科学标准必定是不同的。因而,决策标准就有两个基本的类别和系列。在这样的基本范围里,各决策者和决策参与者就可以明确地制定适合自己实际情况的具体的科学标准了。</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6775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设计方案</a:t>
            </a:r>
          </a:p>
          <a:p>
            <a:pPr lvl="0" algn="l" fontAlgn="auto">
              <a:lnSpc>
                <a:spcPct val="100000"/>
              </a:lnSpc>
              <a:buSzTx/>
            </a:pPr>
            <a:r>
              <a:rPr sz="2000" dirty="0">
                <a:solidFill>
                  <a:schemeClr val="tx1"/>
                </a:solidFill>
                <a:latin typeface="+mn-ea"/>
                <a:sym typeface="思源黑体" panose="020B0400000000000000" pitchFamily="34" charset="-122"/>
              </a:rPr>
              <a:t>既然目标和标准都已经明确,那么就要根据目标和标准进行决策备选方案设计了,这也叫方案制定或方案拟订,是具体落实领导意志和客观需要的关键一步。</a:t>
            </a:r>
          </a:p>
          <a:p>
            <a:pPr lvl="0" algn="l" fontAlgn="auto">
              <a:lnSpc>
                <a:spcPct val="100000"/>
              </a:lnSpc>
              <a:buSzTx/>
            </a:pPr>
            <a:r>
              <a:rPr sz="2000" dirty="0">
                <a:solidFill>
                  <a:schemeClr val="tx1"/>
                </a:solidFill>
                <a:latin typeface="+mn-ea"/>
                <a:sym typeface="思源黑体" panose="020B0400000000000000" pitchFamily="34" charset="-122"/>
              </a:rPr>
              <a:t>这个设计必须以决策目标为主轴,针对主要问题,对所有相关材料进行综合分析和提炼,从各种各样的可能中探索解决问题的具体对策、办法和措施,探索达到目标的所有手段和途径,</a:t>
            </a:r>
          </a:p>
          <a:p>
            <a:pPr lvl="0" algn="l" fontAlgn="auto">
              <a:lnSpc>
                <a:spcPct val="100000"/>
              </a:lnSpc>
              <a:buSzTx/>
            </a:pPr>
            <a:r>
              <a:rPr sz="2000" dirty="0">
                <a:solidFill>
                  <a:schemeClr val="tx1"/>
                </a:solidFill>
                <a:latin typeface="+mn-ea"/>
                <a:sym typeface="思源黑体" panose="020B0400000000000000" pitchFamily="34" charset="-122"/>
              </a:rPr>
              <a:t>做出所有有利于解决问题、达到目标的合理规划和精密安排,从而形成一系列可以论证的各种具体行动方案。也就是说,必须始终注意变量和因变量的紧密关系,确保方案制定能够及时反映决策条件的变化情况,进而保证正在拟订的方案是触角延伸到最前沿、内容最新、信息最可靠、对策最切实的高质量备选方案。</a:t>
            </a:r>
          </a:p>
          <a:p>
            <a:pPr lvl="0" algn="l" fontAlgn="auto">
              <a:lnSpc>
                <a:spcPct val="100000"/>
              </a:lnSpc>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6775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设计方案</a:t>
            </a:r>
          </a:p>
          <a:p>
            <a:pPr lvl="0" algn="l" fontAlgn="auto">
              <a:lnSpc>
                <a:spcPct val="100000"/>
              </a:lnSpc>
              <a:buSzTx/>
            </a:pPr>
            <a:r>
              <a:rPr sz="2000" dirty="0">
                <a:solidFill>
                  <a:schemeClr val="tx1"/>
                </a:solidFill>
                <a:latin typeface="+mn-ea"/>
                <a:sym typeface="思源黑体" panose="020B0400000000000000" pitchFamily="34" charset="-122"/>
              </a:rPr>
              <a:t>不过,这里仍然有一定的规律可循,有一定的规则可依。一般来说,可以从如下几个方面来着手:</a:t>
            </a:r>
          </a:p>
          <a:p>
            <a:pPr lvl="0" algn="l" fontAlgn="auto">
              <a:lnSpc>
                <a:spcPct val="100000"/>
              </a:lnSpc>
              <a:buSzTx/>
            </a:pPr>
            <a:r>
              <a:rPr sz="2000" dirty="0">
                <a:solidFill>
                  <a:schemeClr val="tx1"/>
                </a:solidFill>
                <a:latin typeface="+mn-ea"/>
                <a:sym typeface="思源黑体" panose="020B0400000000000000" pitchFamily="34" charset="-122"/>
              </a:rPr>
              <a:t>(1)参考或借鉴已有的经验和做法(包括自己的和别人的决策历史),运用新的思维角度和优良的思维方式,思考对策,提出有力的措施。</a:t>
            </a:r>
          </a:p>
          <a:p>
            <a:pPr lvl="0" algn="l" fontAlgn="auto">
              <a:lnSpc>
                <a:spcPct val="100000"/>
              </a:lnSpc>
              <a:buSzTx/>
            </a:pPr>
            <a:r>
              <a:rPr sz="2000" dirty="0">
                <a:solidFill>
                  <a:schemeClr val="tx1"/>
                </a:solidFill>
                <a:latin typeface="+mn-ea"/>
                <a:sym typeface="思源黑体" panose="020B0400000000000000" pitchFamily="34" charset="-122"/>
              </a:rPr>
              <a:t>(2)从现有的问题和情况中寻找和确定解决问题的各种机会和可能。对每一个细节都不忽视,都要进行一次或多次解决问题的可能性试探;不放过每一种可能,要将每一种可能作为设计一种解决办法的突破口。这种拟订方案的做法是最具适应力和创造力的做法,能够适应各种新问题和没有借鉴的决策情况。</a:t>
            </a:r>
          </a:p>
          <a:p>
            <a:pPr lvl="0" algn="l" fontAlgn="auto">
              <a:lnSpc>
                <a:spcPct val="100000"/>
              </a:lnSpc>
              <a:buSzTx/>
            </a:pPr>
            <a:r>
              <a:rPr sz="2000" dirty="0">
                <a:solidFill>
                  <a:schemeClr val="tx1"/>
                </a:solidFill>
                <a:latin typeface="+mn-ea"/>
                <a:sym typeface="思源黑体" panose="020B0400000000000000" pitchFamily="34" charset="-122"/>
              </a:rPr>
              <a:t>(3)按照逐步成熟和由简单到复杂、由初级到高级的事物发展基本规律,初步拟订一个简单的方案,然后逐步推开,衍生出多个方案和复杂的方案,最后完善和成熟。</a:t>
            </a:r>
          </a:p>
          <a:p>
            <a:pPr lvl="0" algn="l" fontAlgn="auto">
              <a:lnSpc>
                <a:spcPct val="100000"/>
              </a:lnSpc>
              <a:buSzTx/>
            </a:pPr>
            <a:r>
              <a:rPr sz="2000" dirty="0">
                <a:solidFill>
                  <a:schemeClr val="tx1"/>
                </a:solidFill>
                <a:latin typeface="+mn-ea"/>
                <a:sym typeface="思源黑体" panose="020B0400000000000000" pitchFamily="34" charset="-122"/>
              </a:rPr>
              <a:t>(4)结合决策实践、领导实践和集体工作的具体展开,分步进行决策方案的拟订。首先拟订微观、局部的方案,并先行局部应用,进行尝试或实验;然后总结经验、摸透规律,重新进行多角度、全方位的审视;最后制定出多个备选决策方案。</a:t>
            </a:r>
          </a:p>
          <a:p>
            <a:pPr lvl="0" algn="l" fontAlgn="auto">
              <a:lnSpc>
                <a:spcPct val="100000"/>
              </a:lnSpc>
              <a:buSzTx/>
            </a:pPr>
            <a:r>
              <a:rPr sz="2000" dirty="0">
                <a:solidFill>
                  <a:schemeClr val="tx1"/>
                </a:solidFill>
                <a:latin typeface="+mn-ea"/>
                <a:sym typeface="思源黑体" panose="020B0400000000000000" pitchFamily="34" charset="-122"/>
              </a:rPr>
              <a:t>(5)对于新问题、新情况、新思想,要善于运用恰当的概念加以准确的表述。没有现成的概念,就要创造新的合适的概念。往往一个新的概念就会产生新的思路,进而形成新的对策和办法。</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6775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11.3.6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方案论证</a:t>
            </a:r>
          </a:p>
          <a:p>
            <a:pPr lvl="0" algn="l" fontAlgn="auto">
              <a:lnSpc>
                <a:spcPct val="100000"/>
              </a:lnSpc>
              <a:buSzTx/>
            </a:pPr>
            <a:r>
              <a:rPr sz="2000" dirty="0">
                <a:solidFill>
                  <a:schemeClr val="tx1"/>
                </a:solidFill>
                <a:latin typeface="+mn-ea"/>
                <a:sym typeface="思源黑体" panose="020B0400000000000000" pitchFamily="34" charset="-122"/>
              </a:rPr>
              <a:t>这一步其实就是对被选方案进行可行性论证,是要对具体方案在优劣、长短上做出比较和分析,回答哪个方案更能解决问题,更能达到目标,更有操作性,更有实效。与此同时,还要论证解决问题的成本是否合适,所有有用资源是否最充分而又最节省地得到利用,所设计的方案是否最佳。特别是要考虑和论证这种处方开出以后会有什么反应和后果,会有什么副作用,会有什么实际困难和障碍,会出现什么意外的事情,有什么后续处理措施和应急措施以及应对意外事件的备用方案。这里主要以专家审议、分析和评价为主。</a:t>
            </a:r>
          </a:p>
          <a:p>
            <a:pPr lvl="0" algn="l" fontAlgn="auto">
              <a:lnSpc>
                <a:spcPct val="100000"/>
              </a:lnSpc>
              <a:buSzTx/>
            </a:pPr>
            <a:r>
              <a:rPr sz="2000" dirty="0">
                <a:solidFill>
                  <a:schemeClr val="tx1"/>
                </a:solidFill>
                <a:latin typeface="+mn-ea"/>
                <a:sym typeface="思源黑体" panose="020B0400000000000000" pitchFamily="34" charset="-122"/>
              </a:rPr>
              <a:t>论证决策方案其实是最充分发挥专家特长的决策阶段或时机。领导主体要组织各种专家和有代表性的专门决策咨询机构对这些备选方案进行考察、审度、计算、比较、分析、批评、举证、反证、挑战、答疑、论战、辩释、提议、佐证、添补、完善和肯定。这对现代决策尤其是重大决策来说是必经的一个环节。这个过程其实就是运用大量的科学原理、客观事实、有力论据进行严密论证,对各种备选方案进行科学性和可行性分析与证明。这是保证决策科学和科学决策程序正常运行的关键一环。</a:t>
            </a:r>
          </a:p>
          <a:p>
            <a:pPr lvl="0" algn="l" fontAlgn="auto">
              <a:lnSpc>
                <a:spcPct val="100000"/>
              </a:lnSpc>
              <a:buSzTx/>
            </a:pPr>
            <a:r>
              <a:rPr sz="2000" dirty="0">
                <a:solidFill>
                  <a:schemeClr val="tx1"/>
                </a:solidFill>
                <a:latin typeface="+mn-ea"/>
                <a:sym typeface="思源黑体" panose="020B0400000000000000" pitchFamily="34" charset="-122"/>
              </a:rPr>
              <a:t>进行方案论证需要最大限度地发扬民主、尊重科学、服从真理;要坚决反对唯意志论,更要坚决反对唯权力论和唯地位论。是否有兼听和容人的领导美德在这里就要起到关键的作用,它常常决定着领导主体的命运。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05205" y="79184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11.3.7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方案抉择</a:t>
            </a:r>
          </a:p>
          <a:p>
            <a:pPr lvl="0" algn="l" fontAlgn="auto">
              <a:lnSpc>
                <a:spcPct val="100000"/>
              </a:lnSpc>
              <a:buSzTx/>
            </a:pPr>
            <a:r>
              <a:rPr sz="2000" dirty="0">
                <a:solidFill>
                  <a:schemeClr val="tx1"/>
                </a:solidFill>
                <a:latin typeface="+mn-ea"/>
                <a:sym typeface="思源黑体" panose="020B0400000000000000" pitchFamily="34" charset="-122"/>
              </a:rPr>
              <a:t>总的来说,进行抉择就是要权衡利弊,抓住时机,当机立断,择优决定。具体地说,要按如下四步进行抉择——这里仍然要高度注意决策方案与决策条件的函数关系。</a:t>
            </a:r>
          </a:p>
          <a:p>
            <a:pPr lvl="0" algn="l" fontAlgn="auto">
              <a:lnSpc>
                <a:spcPct val="100000"/>
              </a:lnSpc>
              <a:buSzTx/>
            </a:pPr>
            <a:r>
              <a:rPr sz="2000" dirty="0">
                <a:solidFill>
                  <a:schemeClr val="tx1"/>
                </a:solidFill>
                <a:latin typeface="+mn-ea"/>
                <a:sym typeface="思源黑体" panose="020B0400000000000000" pitchFamily="34" charset="-122"/>
              </a:rPr>
              <a:t>(1)严格对照决策目标、决策标准,仔细审度所要解决的问题和所要达到的目标是否真实全面地体现到了决策方案中,仔细审度方案中的目标和所要解决的问题是否在体系上、内在关系上还存在不协调甚至冲突的情况。筛选出矛盾和问题最少的方案。</a:t>
            </a:r>
          </a:p>
          <a:p>
            <a:pPr lvl="0" algn="l" fontAlgn="auto">
              <a:lnSpc>
                <a:spcPct val="100000"/>
              </a:lnSpc>
              <a:buSzTx/>
            </a:pPr>
            <a:r>
              <a:rPr sz="2000" dirty="0">
                <a:solidFill>
                  <a:schemeClr val="tx1"/>
                </a:solidFill>
                <a:latin typeface="+mn-ea"/>
                <a:sym typeface="思源黑体" panose="020B0400000000000000" pitchFamily="34" charset="-122"/>
              </a:rPr>
              <a:t>(2)从方案的效能和可行性方面进行优势比较,确定出不同优势的备选方案序列。</a:t>
            </a:r>
          </a:p>
          <a:p>
            <a:pPr lvl="0" algn="l" fontAlgn="auto">
              <a:lnSpc>
                <a:spcPct val="100000"/>
              </a:lnSpc>
              <a:buSzTx/>
            </a:pPr>
            <a:r>
              <a:rPr sz="2000" dirty="0">
                <a:solidFill>
                  <a:schemeClr val="tx1"/>
                </a:solidFill>
                <a:latin typeface="+mn-ea"/>
                <a:sym typeface="思源黑体" panose="020B0400000000000000" pitchFamily="34" charset="-122"/>
              </a:rPr>
              <a:t>(3)从符合领导意图、切合时机和实际情况、击中问题要害、颇有解决问题的力度等角度审度备选方案,并建立最佳方案序列和可取序列。</a:t>
            </a:r>
          </a:p>
          <a:p>
            <a:pPr lvl="0" algn="l" fontAlgn="auto">
              <a:lnSpc>
                <a:spcPct val="100000"/>
              </a:lnSpc>
              <a:buSzTx/>
            </a:pPr>
            <a:r>
              <a:rPr sz="2000" dirty="0">
                <a:solidFill>
                  <a:schemeClr val="tx1"/>
                </a:solidFill>
                <a:latin typeface="+mn-ea"/>
                <a:sym typeface="思源黑体" panose="020B0400000000000000" pitchFamily="34" charset="-122"/>
              </a:rPr>
              <a:t>(4)瞄准效果最好而副作用最小、成本最小而收益最大的备选方案,力求全面优化,但是不搞求全责备,由此作为最恰当的抉择,最后决定采用和实施。</a:t>
            </a:r>
          </a:p>
          <a:p>
            <a:pPr lvl="0" algn="l" fontAlgn="auto">
              <a:lnSpc>
                <a:spcPct val="100000"/>
              </a:lnSpc>
              <a:buSzTx/>
            </a:pPr>
            <a:r>
              <a:rPr sz="2000" dirty="0">
                <a:solidFill>
                  <a:schemeClr val="tx1"/>
                </a:solidFill>
                <a:latin typeface="+mn-ea"/>
                <a:sym typeface="思源黑体" panose="020B0400000000000000" pitchFamily="34" charset="-122"/>
              </a:rPr>
              <a:t>完成上述诸步骤之后,就可以说完成了领导决策过程,随后就是执行决策、实施行动方案的工作了。</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科学决策的原则与要则</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11.4.1 </a:t>
            </a:r>
            <a:r>
              <a:rPr lang="zh-CN" altLang="en-US" b="1" dirty="0">
                <a:solidFill>
                  <a:schemeClr val="tx1"/>
                </a:solidFill>
                <a:latin typeface="宋体" panose="02010600030101010101" pitchFamily="2" charset="-122"/>
                <a:ea typeface="宋体" panose="02010600030101010101" pitchFamily="2" charset="-122"/>
              </a:rPr>
              <a:t>科学决策原则</a:t>
            </a:r>
          </a:p>
          <a:p>
            <a:pPr lvl="0">
              <a:buSzTx/>
            </a:pPr>
            <a:r>
              <a:rPr sz="2000" dirty="0">
                <a:solidFill>
                  <a:schemeClr val="tx1"/>
                </a:solidFill>
                <a:latin typeface="+mn-ea"/>
                <a:sym typeface="思源黑体" panose="020B0400000000000000" pitchFamily="34" charset="-122"/>
              </a:rPr>
              <a:t>科学决策原则就是适用于整个科学决策活动的总规范,是所有决策者和决策参与者都必须共同遵守的基本准则。事实上,科学决策也是决策实践家们和决策科学家们总结、研究出来的智慧结晶。它既包含总原则,也包含适合于科学决策环节具体操作的专门原则。</a:t>
            </a:r>
          </a:p>
          <a:p>
            <a:pPr lvl="0">
              <a:buSzTx/>
            </a:pPr>
            <a:r>
              <a:rPr sz="2000" dirty="0">
                <a:solidFill>
                  <a:schemeClr val="tx1"/>
                </a:solidFill>
                <a:latin typeface="+mn-ea"/>
                <a:sym typeface="思源黑体" panose="020B0400000000000000" pitchFamily="34" charset="-122"/>
              </a:rPr>
              <a:t>(1)真实性原则。</a:t>
            </a:r>
          </a:p>
          <a:p>
            <a:pPr lvl="0">
              <a:buSzTx/>
            </a:pPr>
            <a:r>
              <a:rPr sz="2000" dirty="0">
                <a:solidFill>
                  <a:schemeClr val="tx1"/>
                </a:solidFill>
                <a:latin typeface="+mn-ea"/>
                <a:sym typeface="思源黑体" panose="020B0400000000000000" pitchFamily="34" charset="-122"/>
              </a:rPr>
              <a:t>(2)务实性原则。</a:t>
            </a:r>
          </a:p>
          <a:p>
            <a:pPr lvl="0">
              <a:buSzTx/>
            </a:pPr>
            <a:r>
              <a:rPr sz="2000" dirty="0">
                <a:solidFill>
                  <a:schemeClr val="tx1"/>
                </a:solidFill>
                <a:latin typeface="+mn-ea"/>
                <a:sym typeface="思源黑体" panose="020B0400000000000000" pitchFamily="34" charset="-122"/>
              </a:rPr>
              <a:t>(3)民主性原则。</a:t>
            </a:r>
          </a:p>
          <a:p>
            <a:pPr lvl="0">
              <a:buSzTx/>
            </a:pPr>
            <a:r>
              <a:rPr sz="2000" dirty="0">
                <a:solidFill>
                  <a:schemeClr val="tx1"/>
                </a:solidFill>
                <a:latin typeface="+mn-ea"/>
                <a:sym typeface="思源黑体" panose="020B0400000000000000" pitchFamily="34" charset="-122"/>
              </a:rPr>
              <a:t>(4)科学性原则。</a:t>
            </a:r>
          </a:p>
          <a:p>
            <a:pPr lvl="0">
              <a:buSzTx/>
            </a:pPr>
            <a:r>
              <a:rPr sz="2000" dirty="0">
                <a:solidFill>
                  <a:schemeClr val="tx1"/>
                </a:solidFill>
                <a:latin typeface="+mn-ea"/>
                <a:sym typeface="思源黑体" panose="020B0400000000000000" pitchFamily="34" charset="-122"/>
              </a:rPr>
              <a:t>(5)系统性原则。</a:t>
            </a:r>
          </a:p>
          <a:p>
            <a:pPr lvl="0">
              <a:buSzTx/>
            </a:pPr>
            <a:r>
              <a:rPr sz="2000" dirty="0">
                <a:solidFill>
                  <a:schemeClr val="tx1"/>
                </a:solidFill>
                <a:latin typeface="+mn-ea"/>
                <a:sym typeface="思源黑体" panose="020B0400000000000000" pitchFamily="34" charset="-122"/>
              </a:rPr>
              <a:t>(6)灵活性原则。</a:t>
            </a:r>
          </a:p>
          <a:p>
            <a:pPr lvl="0">
              <a:buSzTx/>
            </a:pPr>
            <a:r>
              <a:rPr sz="2000" dirty="0">
                <a:solidFill>
                  <a:schemeClr val="tx1"/>
                </a:solidFill>
                <a:latin typeface="+mn-ea"/>
                <a:sym typeface="思源黑体" panose="020B0400000000000000" pitchFamily="34" charset="-122"/>
              </a:rPr>
              <a:t>(7)创造性原则。</a:t>
            </a:r>
          </a:p>
          <a:p>
            <a:pPr lvl="0">
              <a:buSzTx/>
            </a:pPr>
            <a:r>
              <a:rPr sz="2000" dirty="0">
                <a:solidFill>
                  <a:schemeClr val="tx1"/>
                </a:solidFill>
                <a:latin typeface="+mn-ea"/>
                <a:sym typeface="思源黑体" panose="020B0400000000000000" pitchFamily="34" charset="-122"/>
              </a:rPr>
              <a:t>(8)可行性原则。</a:t>
            </a:r>
          </a:p>
          <a:p>
            <a:pPr lvl="0">
              <a:buSzTx/>
            </a:pPr>
            <a:r>
              <a:rPr sz="2000" dirty="0">
                <a:solidFill>
                  <a:schemeClr val="tx1"/>
                </a:solidFill>
                <a:latin typeface="+mn-ea"/>
                <a:sym typeface="思源黑体" panose="020B0400000000000000" pitchFamily="34" charset="-122"/>
              </a:rPr>
              <a:t>(9)时效性原则。</a:t>
            </a:r>
          </a:p>
          <a:p>
            <a:pPr lvl="0">
              <a:buSzTx/>
            </a:pPr>
            <a:r>
              <a:rPr sz="2000" dirty="0">
                <a:solidFill>
                  <a:schemeClr val="tx1"/>
                </a:solidFill>
                <a:latin typeface="+mn-ea"/>
                <a:sym typeface="思源黑体" panose="020B0400000000000000" pitchFamily="34" charset="-122"/>
              </a:rPr>
              <a:t>(10)价值性原则。</a:t>
            </a:r>
          </a:p>
          <a:p>
            <a:pPr lvl="0">
              <a:buSzTx/>
            </a:pPr>
            <a:r>
              <a:rPr sz="2000" dirty="0">
                <a:solidFill>
                  <a:schemeClr val="tx1"/>
                </a:solidFill>
                <a:latin typeface="+mn-ea"/>
                <a:sym typeface="思源黑体" panose="020B0400000000000000" pitchFamily="34" charset="-122"/>
              </a:rPr>
              <a:t>(11)道德性原则。</a:t>
            </a:r>
          </a:p>
          <a:p>
            <a:pPr lvl="0">
              <a:buSzTx/>
            </a:pPr>
            <a:r>
              <a:rPr sz="2000" dirty="0">
                <a:solidFill>
                  <a:schemeClr val="tx1"/>
                </a:solidFill>
                <a:latin typeface="+mn-ea"/>
                <a:sym typeface="思源黑体" panose="020B0400000000000000" pitchFamily="34" charset="-122"/>
              </a:rPr>
              <a:t>(12)界度性原则。</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11.4.2 </a:t>
            </a:r>
            <a:r>
              <a:rPr lang="zh-CN" altLang="en-US" b="1" dirty="0">
                <a:solidFill>
                  <a:schemeClr val="tx1"/>
                </a:solidFill>
                <a:latin typeface="宋体" panose="02010600030101010101" pitchFamily="2" charset="-122"/>
                <a:ea typeface="宋体" panose="02010600030101010101" pitchFamily="2" charset="-122"/>
              </a:rPr>
              <a:t>科学决策专门要则</a:t>
            </a:r>
          </a:p>
          <a:p>
            <a:pPr lvl="0">
              <a:buSzTx/>
            </a:pPr>
            <a:endParaRPr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267652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(1)调查深入,熟悉情境。</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(2)问题明确,主题突出。</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(3)尊重事实,情况清楚。</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(4)材料充足,精研细究。</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(5)知己知彼,心中有数。</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(6)贴合实力,踏实稳步。</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(7)戒骄戒躁,明智务实。</a:t>
              </a:r>
            </a:p>
          </p:txBody>
        </p:sp>
        <p:grpSp>
          <p:nvGrpSpPr>
            <p:cNvPr id="7" name="组合 6"/>
            <p:cNvGrpSpPr/>
            <p:nvPr/>
          </p:nvGrpSpPr>
          <p:grpSpPr>
            <a:xfrm>
              <a:off x="1928607" y="1920975"/>
              <a:ext cx="2646947" cy="545432"/>
              <a:chOff x="1042736" y="1311376"/>
              <a:chExt cx="2646947"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383844" y="1384790"/>
                <a:ext cx="1965325" cy="398780"/>
              </a:xfrm>
              <a:prstGeom prst="rect">
                <a:avLst/>
              </a:prstGeom>
              <a:noFill/>
            </p:spPr>
            <p:txBody>
              <a:bodyPr wrap="none" rtlCol="0">
                <a:spAutoFit/>
              </a:bodyPr>
              <a:lstStyle/>
              <a:p>
                <a:pPr algn="l"/>
                <a:r>
                  <a:rPr lang="zh-CN" altLang="en-US" sz="2000" b="1" dirty="0">
                    <a:solidFill>
                      <a:schemeClr val="bg1"/>
                    </a:solidFill>
                    <a:latin typeface="思源宋体 CN" panose="02020400000000000000" pitchFamily="18" charset="-122"/>
                    <a:ea typeface="思源宋体 CN" panose="02020400000000000000" pitchFamily="18" charset="-122"/>
                  </a:rPr>
                  <a:t>目标确定的要则</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383209" y="1383916"/>
                <a:ext cx="1965325" cy="398780"/>
              </a:xfrm>
              <a:prstGeom prst="rect">
                <a:avLst/>
              </a:prstGeom>
              <a:noFill/>
            </p:spPr>
            <p:txBody>
              <a:bodyPr wrap="none" rtlCol="0">
                <a:spAutoFit/>
              </a:bodyPr>
              <a:lstStyle/>
              <a:p>
                <a:pPr algn="l"/>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方案设计的要则</a:t>
                </a:r>
              </a:p>
            </p:txBody>
          </p:sp>
        </p:grpSp>
        <p:sp>
          <p:nvSpPr>
            <p:cNvPr id="15" name="文本框 14"/>
            <p:cNvSpPr txBox="1"/>
            <p:nvPr/>
          </p:nvSpPr>
          <p:spPr>
            <a:xfrm>
              <a:off x="6431970" y="2664159"/>
              <a:ext cx="5103495" cy="267652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(1)联系目标准确紧密。</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(2)解决问题切实有力。</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(3)利用资源恰当充分。</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(4)用足智谋和专业知识。</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(5)不拘一格,刻意创新。</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(6)无懈可击,完备周密。</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(7)切实有效,方便易行。</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11.4.2 </a:t>
            </a:r>
            <a:r>
              <a:rPr lang="zh-CN" altLang="en-US" b="1" dirty="0">
                <a:solidFill>
                  <a:schemeClr val="tx1"/>
                </a:solidFill>
                <a:latin typeface="宋体" panose="02010600030101010101" pitchFamily="2" charset="-122"/>
                <a:ea typeface="宋体" panose="02010600030101010101" pitchFamily="2" charset="-122"/>
              </a:rPr>
              <a:t>科学决策专门要则</a:t>
            </a:r>
          </a:p>
          <a:p>
            <a:pPr lvl="0">
              <a:buSzTx/>
            </a:pPr>
            <a:endParaRPr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78460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(1)充分占有和消化相关材料。</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(2)突出主问题和主目标。</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(3)深入研究决策函数关系。</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(4)全面考虑决策结果与后果。</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(5)精确计算决策全程成本。</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(6)确切估计决策实力基础。</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(7)验证对策措施的根据与效力。</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(8)纠正方案中的所有偏差和错漏。</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(9)敢于纠正错误,不惜从头开始。</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(10)服从科学真理,更讲道德境界。</a:t>
              </a:r>
            </a:p>
          </p:txBody>
        </p:sp>
        <p:grpSp>
          <p:nvGrpSpPr>
            <p:cNvPr id="7" name="组合 6"/>
            <p:cNvGrpSpPr/>
            <p:nvPr/>
          </p:nvGrpSpPr>
          <p:grpSpPr>
            <a:xfrm>
              <a:off x="1928607" y="1920975"/>
              <a:ext cx="2646947" cy="545432"/>
              <a:chOff x="1042736" y="1311376"/>
              <a:chExt cx="2646947"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383844" y="1384790"/>
                <a:ext cx="1965325" cy="398780"/>
              </a:xfrm>
              <a:prstGeom prst="rect">
                <a:avLst/>
              </a:prstGeom>
              <a:noFill/>
            </p:spPr>
            <p:txBody>
              <a:bodyPr wrap="none" rtlCol="0">
                <a:spAutoFit/>
              </a:bodyPr>
              <a:lstStyle/>
              <a:p>
                <a:pPr algn="l"/>
                <a:r>
                  <a:rPr lang="zh-CN" altLang="en-US" sz="2000" b="1" dirty="0">
                    <a:solidFill>
                      <a:schemeClr val="bg1"/>
                    </a:solidFill>
                    <a:latin typeface="思源宋体 CN" panose="02020400000000000000" pitchFamily="18" charset="-122"/>
                    <a:ea typeface="思源宋体 CN" panose="02020400000000000000" pitchFamily="18" charset="-122"/>
                  </a:rPr>
                  <a:t>方案论证的要则</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383209" y="1383916"/>
                <a:ext cx="1965325" cy="398780"/>
              </a:xfrm>
              <a:prstGeom prst="rect">
                <a:avLst/>
              </a:prstGeom>
              <a:noFill/>
            </p:spPr>
            <p:txBody>
              <a:bodyPr wrap="none" rtlCol="0">
                <a:spAutoFit/>
              </a:bodyPr>
              <a:lstStyle/>
              <a:p>
                <a:pPr algn="l"/>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方案抉择的要则</a:t>
                </a:r>
              </a:p>
            </p:txBody>
          </p:sp>
        </p:grpSp>
        <p:sp>
          <p:nvSpPr>
            <p:cNvPr id="15" name="文本框 14"/>
            <p:cNvSpPr txBox="1"/>
            <p:nvPr/>
          </p:nvSpPr>
          <p:spPr>
            <a:xfrm>
              <a:off x="6431970" y="2664159"/>
              <a:ext cx="5103495" cy="267652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(1)能最大限度地实现决策目标。</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(2)收效最大,代价最小。</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(3)正值最大,负值最小。</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(4)把握最大,风险最小。</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(5)切合实际,条件适度。</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(6)顺应潮流,符合民意。</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(7)道德公平,合理合法。</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73175" y="153416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990296" cy="2260521"/>
            <a:chOff x="-7119948" y="1633199"/>
            <a:chExt cx="13990296"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672748" y="1633199"/>
              <a:ext cx="6197600" cy="768350"/>
            </a:xfrm>
            <a:prstGeom prst="rect">
              <a:avLst/>
            </a:prstGeom>
            <a:noFill/>
          </p:spPr>
          <p:txBody>
            <a:bodyPr wrap="square" rtlCol="0">
              <a:spAutoFit/>
            </a:bodyPr>
            <a:lstStyle/>
            <a:p>
              <a:r>
                <a:rPr lang="zh-CN" altLang="zh-CN"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科学决策的方法</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11.5.1 </a:t>
            </a:r>
            <a:r>
              <a:rPr lang="zh-CN" altLang="en-US" b="1" dirty="0">
                <a:solidFill>
                  <a:schemeClr val="tx1"/>
                </a:solidFill>
                <a:latin typeface="宋体" panose="02010600030101010101" pitchFamily="2" charset="-122"/>
                <a:ea typeface="宋体" panose="02010600030101010101" pitchFamily="2" charset="-122"/>
              </a:rPr>
              <a:t>科学决策的基本方法</a:t>
            </a:r>
          </a:p>
          <a:p>
            <a:pPr lvl="0">
              <a:buSzTx/>
            </a:pPr>
            <a:r>
              <a:rPr sz="2000" dirty="0">
                <a:solidFill>
                  <a:schemeClr val="tx1"/>
                </a:solidFill>
                <a:latin typeface="+mn-ea"/>
                <a:sym typeface="思源黑体" panose="020B0400000000000000" pitchFamily="34" charset="-122"/>
              </a:rPr>
              <a:t>科学决策方法是人们对决策规律深刻把握的一种反映,是具体解决决策问题和决策技术性问题的手段或工具。掌握它们将有助于驾轻就熟地做好决策工作，完成领导过程关键阶段的工作任务。科学决策的基本方法是现代领导决策所必须依赖的方法论或基本的方法指导思想,主要包括如下几种方法:</a:t>
            </a:r>
          </a:p>
          <a:p>
            <a:pPr lvl="0">
              <a:buSzTx/>
            </a:pPr>
            <a:r>
              <a:rPr sz="2000" dirty="0">
                <a:solidFill>
                  <a:schemeClr val="tx1"/>
                </a:solidFill>
                <a:latin typeface="+mn-ea"/>
                <a:sym typeface="思源黑体" panose="020B0400000000000000" pitchFamily="34" charset="-122"/>
              </a:rPr>
              <a:t>(1)唯物辩证法。唯物辩证法是人类迄今为止最科学的思想方法,是能够解释和把握各种复杂情况和事物的最有力武器,是科学决策的最基本方法保障。</a:t>
            </a:r>
          </a:p>
          <a:p>
            <a:pPr lvl="0">
              <a:buSzTx/>
            </a:pPr>
            <a:r>
              <a:rPr sz="2000" dirty="0">
                <a:solidFill>
                  <a:schemeClr val="tx1"/>
                </a:solidFill>
                <a:latin typeface="+mn-ea"/>
                <a:sym typeface="思源黑体" panose="020B0400000000000000" pitchFamily="34" charset="-122"/>
              </a:rPr>
              <a:t>(2)群众路线方法。这是所有现代决策者或成功决策者取得决策成功和领导成功的最基本方法,是以向群众学习、听群众意见、和群众打成一片为基本内容和特征的做法。</a:t>
            </a:r>
          </a:p>
          <a:p>
            <a:pPr lvl="0">
              <a:buSzTx/>
            </a:pPr>
            <a:r>
              <a:rPr sz="2000" dirty="0">
                <a:solidFill>
                  <a:schemeClr val="tx1"/>
                </a:solidFill>
                <a:latin typeface="+mn-ea"/>
                <a:sym typeface="思源黑体" panose="020B0400000000000000" pitchFamily="34" charset="-122"/>
              </a:rPr>
              <a:t>(3)定量分析与定性分析相结合的方法。这两者都是决策研究的基本方法。</a:t>
            </a:r>
          </a:p>
          <a:p>
            <a:pPr lvl="0">
              <a:buSzTx/>
            </a:pPr>
            <a:r>
              <a:rPr sz="2000" dirty="0">
                <a:solidFill>
                  <a:schemeClr val="tx1"/>
                </a:solidFill>
                <a:latin typeface="+mn-ea"/>
                <a:sym typeface="思源黑体" panose="020B0400000000000000" pitchFamily="34" charset="-122"/>
              </a:rPr>
              <a:t>(4)系统方法。这是科学的思想方法,也是一门基本的决策技术。从动态发展与全面的角度看,系统方法还是辩证唯物主义方法论具体、科学的体现。</a:t>
            </a:r>
          </a:p>
          <a:p>
            <a:pPr lvl="0">
              <a:buSzTx/>
            </a:pPr>
            <a:r>
              <a:rPr sz="2000" dirty="0">
                <a:solidFill>
                  <a:schemeClr val="tx1"/>
                </a:solidFill>
                <a:latin typeface="+mn-ea"/>
                <a:sym typeface="思源黑体" panose="020B0400000000000000" pitchFamily="34" charset="-122"/>
              </a:rPr>
              <a:t>(5)建模方法。从现代科学活动和社会活动的具体操作来看,建模方法是一种高度科学化而非经验化的决策方法。这个方法的实质就是一个建模的过程。这里所讲的模型具体种类很多,但主要有如下四种:1)形象模型。2)图表模型。3)模拟模型。4)数学模型。</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11.5.2 </a:t>
            </a:r>
            <a:r>
              <a:rPr lang="zh-CN" altLang="en-US" b="1" dirty="0">
                <a:solidFill>
                  <a:schemeClr val="tx1"/>
                </a:solidFill>
                <a:latin typeface="宋体" panose="02010600030101010101" pitchFamily="2" charset="-122"/>
                <a:ea typeface="宋体" panose="02010600030101010101" pitchFamily="2" charset="-122"/>
              </a:rPr>
              <a:t>获取真实决策信息的方法</a:t>
            </a:r>
          </a:p>
          <a:p>
            <a:pPr lvl="0">
              <a:buSzTx/>
            </a:pPr>
            <a:r>
              <a:rPr sz="2000" dirty="0">
                <a:solidFill>
                  <a:schemeClr val="tx1"/>
                </a:solidFill>
                <a:latin typeface="+mn-ea"/>
                <a:sym typeface="思源黑体" panose="020B0400000000000000" pitchFamily="34" charset="-122"/>
              </a:rPr>
              <a:t>1.问卷法</a:t>
            </a:r>
          </a:p>
          <a:p>
            <a:pPr lvl="0">
              <a:buSzTx/>
            </a:pPr>
            <a:r>
              <a:rPr sz="2000" dirty="0">
                <a:solidFill>
                  <a:schemeClr val="tx1"/>
                </a:solidFill>
                <a:latin typeface="+mn-ea"/>
                <a:sym typeface="思源黑体" panose="020B0400000000000000" pitchFamily="34" charset="-122"/>
              </a:rPr>
              <a:t>2.测验法</a:t>
            </a:r>
          </a:p>
          <a:p>
            <a:pPr lvl="0">
              <a:buSzTx/>
            </a:pPr>
            <a:r>
              <a:rPr lang="en-US" sz="2000" dirty="0">
                <a:solidFill>
                  <a:schemeClr val="tx1"/>
                </a:solidFill>
                <a:latin typeface="+mn-ea"/>
                <a:sym typeface="思源黑体" panose="020B0400000000000000" pitchFamily="34" charset="-122"/>
              </a:rPr>
              <a:t>3</a:t>
            </a:r>
            <a:r>
              <a:rPr sz="2000" dirty="0">
                <a:solidFill>
                  <a:schemeClr val="tx1"/>
                </a:solidFill>
                <a:latin typeface="+mn-ea"/>
                <a:sym typeface="思源黑体" panose="020B0400000000000000" pitchFamily="34" charset="-122"/>
              </a:rPr>
              <a:t>.会议法</a:t>
            </a:r>
          </a:p>
          <a:p>
            <a:pPr lvl="0">
              <a:buSzTx/>
            </a:pPr>
            <a:r>
              <a:rPr sz="2000" dirty="0">
                <a:solidFill>
                  <a:schemeClr val="tx1"/>
                </a:solidFill>
                <a:latin typeface="+mn-ea"/>
                <a:sym typeface="思源黑体" panose="020B0400000000000000" pitchFamily="34" charset="-122"/>
              </a:rPr>
              <a:t>4.研讨法</a:t>
            </a:r>
          </a:p>
          <a:p>
            <a:pPr lvl="0">
              <a:buSzTx/>
            </a:pPr>
            <a:r>
              <a:rPr sz="2000" dirty="0">
                <a:solidFill>
                  <a:schemeClr val="tx1"/>
                </a:solidFill>
                <a:latin typeface="+mn-ea"/>
                <a:sym typeface="思源黑体" panose="020B0400000000000000" pitchFamily="34" charset="-122"/>
              </a:rPr>
              <a:t>5.观察法与考察法</a:t>
            </a:r>
          </a:p>
          <a:p>
            <a:pPr lvl="0">
              <a:buSzTx/>
            </a:pPr>
            <a:r>
              <a:rPr sz="2000" dirty="0">
                <a:solidFill>
                  <a:schemeClr val="tx1"/>
                </a:solidFill>
                <a:latin typeface="+mn-ea"/>
                <a:sym typeface="思源黑体" panose="020B0400000000000000" pitchFamily="34" charset="-122"/>
              </a:rPr>
              <a:t>6.访谈法</a:t>
            </a:r>
          </a:p>
          <a:p>
            <a:pPr lvl="0">
              <a:buSzTx/>
            </a:pPr>
            <a:r>
              <a:rPr sz="2000" dirty="0">
                <a:solidFill>
                  <a:schemeClr val="tx1"/>
                </a:solidFill>
                <a:latin typeface="+mn-ea"/>
                <a:sym typeface="思源黑体" panose="020B0400000000000000" pitchFamily="34" charset="-122"/>
              </a:rPr>
              <a:t>7.报告法</a:t>
            </a:r>
          </a:p>
          <a:p>
            <a:pPr lvl="0">
              <a:buSzTx/>
            </a:pPr>
            <a:r>
              <a:rPr sz="2000" dirty="0">
                <a:solidFill>
                  <a:schemeClr val="tx1"/>
                </a:solidFill>
                <a:latin typeface="+mn-ea"/>
                <a:sym typeface="思源黑体" panose="020B0400000000000000" pitchFamily="34" charset="-122"/>
              </a:rPr>
              <a:t>8.体验法与侦探法</a:t>
            </a:r>
          </a:p>
          <a:p>
            <a:pPr lvl="0">
              <a:buSzTx/>
            </a:pPr>
            <a:r>
              <a:rPr sz="2000" dirty="0">
                <a:solidFill>
                  <a:schemeClr val="tx1"/>
                </a:solidFill>
                <a:latin typeface="+mn-ea"/>
                <a:sym typeface="思源黑体" panose="020B0400000000000000" pitchFamily="34" charset="-122"/>
              </a:rPr>
              <a:t>9.文献法与个案法</a:t>
            </a:r>
          </a:p>
          <a:p>
            <a:pPr lvl="0">
              <a:buSzTx/>
            </a:pPr>
            <a:r>
              <a:rPr sz="2000" dirty="0">
                <a:solidFill>
                  <a:schemeClr val="tx1"/>
                </a:solidFill>
                <a:latin typeface="+mn-ea"/>
                <a:sym typeface="思源黑体" panose="020B0400000000000000" pitchFamily="34" charset="-122"/>
              </a:rPr>
              <a:t>10.统计法</a:t>
            </a:r>
          </a:p>
          <a:p>
            <a:pPr lvl="0">
              <a:buSzTx/>
            </a:pPr>
            <a:r>
              <a:rPr sz="2000" dirty="0">
                <a:solidFill>
                  <a:schemeClr val="tx1"/>
                </a:solidFill>
                <a:latin typeface="+mn-ea"/>
                <a:sym typeface="思源黑体" panose="020B0400000000000000" pitchFamily="34" charset="-122"/>
              </a:rPr>
              <a:t>以上十种方法实际上都是调查研究方法,能够使领导主体较好地掌握真实信息,给领导工作带来丰富、真实、全面、科学的决策信息,为领导科学决策提供客观依据和材料,为成功决策和领导奠定丰厚、坚实的信息基础。</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11.5.3 </a:t>
            </a:r>
            <a:r>
              <a:rPr lang="zh-CN" altLang="en-US" b="1" dirty="0">
                <a:solidFill>
                  <a:schemeClr val="tx1"/>
                </a:solidFill>
                <a:latin typeface="宋体" panose="02010600030101010101" pitchFamily="2" charset="-122"/>
                <a:ea typeface="宋体" panose="02010600030101010101" pitchFamily="2" charset="-122"/>
              </a:rPr>
              <a:t>决策信息分析方法</a:t>
            </a:r>
          </a:p>
          <a:p>
            <a:pPr lvl="0">
              <a:buSzTx/>
            </a:pPr>
            <a:r>
              <a:rPr sz="2000" dirty="0">
                <a:solidFill>
                  <a:schemeClr val="tx1"/>
                </a:solidFill>
                <a:latin typeface="+mn-ea"/>
                <a:sym typeface="思源黑体" panose="020B0400000000000000" pitchFamily="34" charset="-122"/>
              </a:rPr>
              <a:t>决策信息分析方法是通用的一般决策分析方法,是科学决策基本方法的更具体运用。如果说获得决策信息的方法是以调查为主的方法,那么就可以说这个分析决策信息的方法是以研究为主的方法。这个方法的运用过程实际上是对决策变量的一种深入把握,同时也是决策因变量发生相应变化而较为妥当地转化为决策方案的一个关键过程。</a:t>
            </a:r>
          </a:p>
          <a:p>
            <a:pPr lvl="0">
              <a:buSzTx/>
            </a:pPr>
            <a:r>
              <a:rPr sz="2000" dirty="0">
                <a:solidFill>
                  <a:schemeClr val="tx1"/>
                </a:solidFill>
                <a:latin typeface="+mn-ea"/>
                <a:sym typeface="思源黑体" panose="020B0400000000000000" pitchFamily="34" charset="-122"/>
              </a:rPr>
              <a:t>(1)原因分析法。这是确定决策问题产生原因的方法,也叫问题诊断法。</a:t>
            </a:r>
          </a:p>
          <a:p>
            <a:pPr lvl="0">
              <a:buSzTx/>
            </a:pPr>
            <a:r>
              <a:rPr sz="2000" dirty="0">
                <a:solidFill>
                  <a:schemeClr val="tx1"/>
                </a:solidFill>
                <a:latin typeface="+mn-ea"/>
                <a:sym typeface="思源黑体" panose="020B0400000000000000" pitchFamily="34" charset="-122"/>
              </a:rPr>
              <a:t>(2)环境分析法。环境分析法是综合把握决策环境的决策研究方法。</a:t>
            </a:r>
          </a:p>
          <a:p>
            <a:pPr lvl="0">
              <a:buSzTx/>
            </a:pPr>
            <a:r>
              <a:rPr sz="2000" dirty="0">
                <a:solidFill>
                  <a:schemeClr val="tx1"/>
                </a:solidFill>
                <a:latin typeface="+mn-ea"/>
                <a:sym typeface="思源黑体" panose="020B0400000000000000" pitchFamily="34" charset="-122"/>
              </a:rPr>
              <a:t>(3)态势分析法。这是一种决策初始的研究方法。它分为初态分析和趋势分析两种,要求在调查研究的基础上对相关问题的历史现状和未来发展进行分析,为决策提供直接的态势参考。</a:t>
            </a:r>
          </a:p>
          <a:p>
            <a:pPr lvl="0">
              <a:buSzTx/>
            </a:pPr>
            <a:r>
              <a:rPr sz="2000" dirty="0">
                <a:solidFill>
                  <a:schemeClr val="tx1"/>
                </a:solidFill>
                <a:latin typeface="+mn-ea"/>
                <a:sym typeface="思源黑体" panose="020B0400000000000000" pitchFamily="34" charset="-122"/>
              </a:rPr>
              <a:t>(4)假设分析法。这种方法实际上是一种逆向思维方法,在科学研究中经常使用。</a:t>
            </a:r>
          </a:p>
          <a:p>
            <a:pPr lvl="0">
              <a:buSzTx/>
            </a:pPr>
            <a:r>
              <a:rPr sz="2000" dirty="0">
                <a:solidFill>
                  <a:schemeClr val="tx1"/>
                </a:solidFill>
                <a:latin typeface="+mn-ea"/>
                <a:sym typeface="思源黑体" panose="020B0400000000000000" pitchFamily="34" charset="-122"/>
              </a:rPr>
              <a:t>(5)类比分析法。这是一种同类比较研究方法。它要求将相同或相似的问题、情况和决策事实放到一起对比,找到彼此之间的异同,得出同类决策所共同面临的基本问题和规律,从而为当前决策提供基于经验或实际的直接理论指导。</a:t>
            </a:r>
          </a:p>
          <a:p>
            <a:pPr lvl="0">
              <a:buSzTx/>
            </a:pPr>
            <a:r>
              <a:rPr sz="2000" dirty="0">
                <a:solidFill>
                  <a:schemeClr val="tx1"/>
                </a:solidFill>
                <a:latin typeface="+mn-ea"/>
                <a:sym typeface="思源黑体" panose="020B0400000000000000" pitchFamily="34" charset="-122"/>
              </a:rPr>
              <a:t>(6)可行性分析法。这是对决策基础和决策实施的把关诊断法,即对所确定的问题、目标和所拟订的方案能否被接受、能否良好实施进行分析。</a:t>
            </a:r>
          </a:p>
          <a:p>
            <a:pPr lvl="0">
              <a:buSzTx/>
            </a:pPr>
            <a:r>
              <a:rPr sz="2000" dirty="0">
                <a:solidFill>
                  <a:schemeClr val="tx1"/>
                </a:solidFill>
                <a:latin typeface="+mn-ea"/>
                <a:sym typeface="思源黑体" panose="020B0400000000000000" pitchFamily="34" charset="-122"/>
              </a:rPr>
              <a:t>(7)可靠性分析法。这是对决策质量、决策信度和决策效度的把关诊断法。</a:t>
            </a:r>
          </a:p>
          <a:p>
            <a:pPr lvl="0">
              <a:buSzTx/>
            </a:pPr>
            <a:r>
              <a:rPr sz="2000" dirty="0">
                <a:solidFill>
                  <a:schemeClr val="tx1"/>
                </a:solidFill>
                <a:latin typeface="+mn-ea"/>
                <a:sym typeface="思源黑体" panose="020B0400000000000000" pitchFamily="34" charset="-122"/>
              </a:rPr>
              <a:t>(8)价值分析法。价值分析法是从价值存在与变化的角度把握决策的方法。</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73175" y="153416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990296" cy="2260521"/>
            <a:chOff x="-7119948" y="1633199"/>
            <a:chExt cx="13990296"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672748" y="1633199"/>
              <a:ext cx="6197600" cy="1445260"/>
            </a:xfrm>
            <a:prstGeom prst="rect">
              <a:avLst/>
            </a:prstGeom>
            <a:noFill/>
          </p:spPr>
          <p:txBody>
            <a:bodyPr wrap="square" rtlCol="0">
              <a:spAutoFit/>
            </a:bodyPr>
            <a:lstStyle/>
            <a:p>
              <a:r>
                <a:rPr lang="zh-CN" altLang="zh-CN"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领导决策的科学化、民主化</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11.6.1 </a:t>
            </a:r>
            <a:r>
              <a:rPr lang="zh-CN" altLang="en-US" b="1" dirty="0">
                <a:solidFill>
                  <a:schemeClr val="tx1"/>
                </a:solidFill>
                <a:latin typeface="宋体" panose="02010600030101010101" pitchFamily="2" charset="-122"/>
                <a:ea typeface="宋体" panose="02010600030101010101" pitchFamily="2" charset="-122"/>
              </a:rPr>
              <a:t>一个重大的命题</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1.重大的实践命题：实战对阵前的正确选择与目标</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领导决策科学化和民主化是领导实践不断深入和创造所必然面临或提出的一个重大现实课题。</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2.重大的理论命题：实践的认识前提、理性把握与理论依据</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领导决策科学化和民主化本质上是实践的命题,但形态上却是重大的理论命题,是领导实践对社会科学特别是最重大的社会科学领域之一——领导科学的最重大理论挑战之一。</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3.迫切的解题需要：来自提高领导水平和执政成效的要求与压力</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随着建设进程和发展速度的加快以及形势变化所带来的挑战压力,切实提高领导水平和执政成效的客观要求就变得越来越迫切、显著,而且已经没有后退的余地了。</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11.6.2 </a:t>
            </a:r>
            <a:r>
              <a:rPr lang="zh-CN" altLang="en-US" b="1" dirty="0">
                <a:solidFill>
                  <a:schemeClr val="tx1"/>
                </a:solidFill>
                <a:latin typeface="宋体" panose="02010600030101010101" pitchFamily="2" charset="-122"/>
                <a:ea typeface="宋体" panose="02010600030101010101" pitchFamily="2" charset="-122"/>
              </a:rPr>
              <a:t>领导决策科学化民主化的实质内涵与基本要义</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1.领导决策科学化与领导决策民主化的实质</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决策科学化就是要使领导决策逐渐变得科学起来,其实质就是要以科学的精神和理念、科学的知识和理论、科学的标准和要求、科学的依据和原则、科学的方法和手段来改善与优化领导决策过程,由此使领导决策达到在务实、客观、理性、经验、智慧、效率和效果上完全避免失误或错误而确保正确和科学,进而形成优质的甚至是卓越的决策产出,包括一级、二级和三级的直接决策产品和间接决策产品。其最大特点就是确保领导决策行为的正确性、精确性、可行性和高效性,亦即科学意义上的高质量,旨在确保领导决策真正科学、管用、完善和最优。</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2.领导决策科学化、民主化的目标和意义</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领导决策科学化、民主化的目标主要有两个:</a:t>
            </a:r>
          </a:p>
          <a:p>
            <a:pPr lvl="0">
              <a:buSzTx/>
            </a:pPr>
            <a:r>
              <a:rPr sz="2000" dirty="0">
                <a:solidFill>
                  <a:schemeClr val="tx1"/>
                </a:solidFill>
                <a:latin typeface="+mn-ea"/>
                <a:sym typeface="思源黑体" panose="020B0400000000000000" pitchFamily="34" charset="-122"/>
              </a:rPr>
              <a:t>(1)加快推进领导决策的科学化民主化,切实提高决策的科学化民主化程度和水平;(2)大力提高领导者的决策素质,优化决策机制,完善决策体制,确保决策信息,端正决策标的,最终建立一个融科学化民主化于一体、成功率极大提高的现代领导决策模型。</a:t>
            </a:r>
          </a:p>
          <a:p>
            <a:pPr lvl="0">
              <a:buSzTx/>
            </a:pPr>
            <a:r>
              <a:rPr sz="2000" dirty="0">
                <a:solidFill>
                  <a:schemeClr val="tx1"/>
                </a:solidFill>
                <a:latin typeface="+mn-ea"/>
                <a:sym typeface="思源黑体" panose="020B0400000000000000" pitchFamily="34" charset="-122"/>
              </a:rPr>
              <a:t>领导决策科学化、民主化的意义主要有三个方面:(1)提高领导水平;(2)提高领导决策水平;(3)提高执政能力。</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76325" y="58420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11.6.2 </a:t>
            </a:r>
            <a:r>
              <a:rPr lang="zh-CN" altLang="en-US" b="1" dirty="0">
                <a:solidFill>
                  <a:schemeClr val="tx1"/>
                </a:solidFill>
                <a:latin typeface="宋体" panose="02010600030101010101" pitchFamily="2" charset="-122"/>
                <a:ea typeface="宋体" panose="02010600030101010101" pitchFamily="2" charset="-122"/>
              </a:rPr>
              <a:t>领导决策科学化民主化的实质内涵与基本要义</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3.领导决策科学化的要素和关键</a:t>
            </a:r>
            <a:endParaRPr sz="2000" dirty="0">
              <a:solidFill>
                <a:schemeClr val="tx1"/>
              </a:solidFill>
              <a:latin typeface="+mn-ea"/>
              <a:sym typeface="思源黑体" panose="020B0400000000000000" pitchFamily="34" charset="-122"/>
            </a:endParaRPr>
          </a:p>
          <a:p>
            <a:pPr lvl="0">
              <a:buSzTx/>
            </a:pPr>
            <a:r>
              <a:rPr sz="2000" b="1" dirty="0">
                <a:solidFill>
                  <a:schemeClr val="tx1"/>
                </a:solidFill>
                <a:latin typeface="Arial Bold" panose="020B0604020202090204" charset="0"/>
                <a:sym typeface="思源黑体" panose="020B0400000000000000" pitchFamily="34" charset="-122"/>
              </a:rPr>
              <a:t>领导决策科学化的要素</a:t>
            </a:r>
            <a:r>
              <a:rPr sz="2000" dirty="0">
                <a:solidFill>
                  <a:schemeClr val="tx1"/>
                </a:solidFill>
                <a:latin typeface="+mn-ea"/>
                <a:sym typeface="思源黑体" panose="020B0400000000000000" pitchFamily="34" charset="-122"/>
              </a:rPr>
              <a:t>是指推进领导决策科学化所必然涉及的重要因素,包括两个方面:(1)科学要素,它包括科学精神和理念、科学的知识和理论、科学的标准和要求、科学的依据与原则、科学的方法和手段;(2)决策要素。</a:t>
            </a:r>
          </a:p>
          <a:p>
            <a:pPr lvl="0">
              <a:buSzTx/>
            </a:pPr>
            <a:r>
              <a:rPr sz="2000" b="1" dirty="0">
                <a:solidFill>
                  <a:schemeClr val="tx1"/>
                </a:solidFill>
                <a:latin typeface="+mn-ea"/>
                <a:sym typeface="思源黑体" panose="020B0400000000000000" pitchFamily="34" charset="-122"/>
              </a:rPr>
              <a:t>领导</a:t>
            </a:r>
            <a:r>
              <a:rPr sz="2000" b="1" dirty="0">
                <a:solidFill>
                  <a:schemeClr val="tx1"/>
                </a:solidFill>
                <a:latin typeface="Arial Bold" panose="020B0604020202090204" charset="0"/>
                <a:sym typeface="思源黑体" panose="020B0400000000000000" pitchFamily="34" charset="-122"/>
              </a:rPr>
              <a:t>决策科学化</a:t>
            </a:r>
            <a:r>
              <a:rPr sz="2000" b="1" dirty="0">
                <a:solidFill>
                  <a:schemeClr val="tx1"/>
                </a:solidFill>
                <a:latin typeface="+mn-ea"/>
                <a:sym typeface="思源黑体" panose="020B0400000000000000" pitchFamily="34" charset="-122"/>
              </a:rPr>
              <a:t>主要包括两个方面:</a:t>
            </a:r>
            <a:r>
              <a:rPr sz="2000" dirty="0">
                <a:solidFill>
                  <a:schemeClr val="tx1"/>
                </a:solidFill>
                <a:latin typeface="+mn-ea"/>
                <a:sym typeface="思源黑体" panose="020B0400000000000000" pitchFamily="34" charset="-122"/>
              </a:rPr>
              <a:t>(1)决策主体或领导主体(中枢系统)的高素质化和高效化,使决策素质完全适合或满足运用科学精神、科学理论、科学方法和科学手段的需要。(2)决策体制民主化、科学化和法制化,确保决策权力的行使完全服从于客观事实和客观规律,服从于科学的精神、原则、标准和机理;要避免权大于理,亦即要防止权力大于科学真理,要避免权大于道,亦即要防止权力超越客观事实、违背客观规律。</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4.领导决策民主化的要素和关键</a:t>
            </a:r>
            <a:endParaRPr sz="2000" dirty="0">
              <a:solidFill>
                <a:schemeClr val="tx1"/>
              </a:solidFill>
              <a:latin typeface="+mn-ea"/>
              <a:sym typeface="思源黑体" panose="020B0400000000000000" pitchFamily="34" charset="-122"/>
            </a:endParaRPr>
          </a:p>
          <a:p>
            <a:pPr lvl="0">
              <a:buSzTx/>
            </a:pPr>
            <a:r>
              <a:rPr sz="2000" b="1" dirty="0">
                <a:solidFill>
                  <a:schemeClr val="tx1"/>
                </a:solidFill>
                <a:latin typeface="Arial Bold" panose="020B0604020202090204" charset="0"/>
                <a:sym typeface="思源黑体" panose="020B0400000000000000" pitchFamily="34" charset="-122"/>
              </a:rPr>
              <a:t>领导决策民主化的要素</a:t>
            </a:r>
            <a:r>
              <a:rPr sz="2000" dirty="0">
                <a:solidFill>
                  <a:schemeClr val="tx1"/>
                </a:solidFill>
                <a:latin typeface="+mn-ea"/>
                <a:sym typeface="思源黑体" panose="020B0400000000000000" pitchFamily="34" charset="-122"/>
              </a:rPr>
              <a:t>是指推进领导决策民主化所必然涉及的重要因素,包括两个方面:(1)民主要素,它包括民主精神、民主原则、民主机理、民主方式和民主途径等;(2)决策要素。</a:t>
            </a:r>
          </a:p>
          <a:p>
            <a:pPr lvl="0">
              <a:buSzTx/>
            </a:pPr>
            <a:r>
              <a:rPr sz="2000" b="1" dirty="0">
                <a:solidFill>
                  <a:schemeClr val="tx1"/>
                </a:solidFill>
                <a:latin typeface="Arial Bold" panose="020B0604020202090204" charset="0"/>
                <a:sym typeface="思源黑体" panose="020B0400000000000000" pitchFamily="34" charset="-122"/>
              </a:rPr>
              <a:t>领导决策民主化的关键包括三个方面</a:t>
            </a:r>
            <a:r>
              <a:rPr sz="2000" dirty="0">
                <a:solidFill>
                  <a:schemeClr val="tx1"/>
                </a:solidFill>
                <a:latin typeface="+mn-ea"/>
                <a:sym typeface="思源黑体" panose="020B0400000000000000" pitchFamily="34" charset="-122"/>
              </a:rPr>
              <a:t>:(1)决策素质必须完全适合或满足运用民主精神、民主原则、民主机理、民主方式和民主途径的需要;(2)决策权力的行使要完全服从于以人为本、服务于民和有利于民的价值取向,服从于民主的精神、原则、标准和机理;要避免和防止权力大于民意或违背民意,要避免和防止权力超越或背弃决策的价值取向和标准;(3)决策标准、决策倾向和决策筹码应该完全向民利和民意倾斜,确保形成真正有利于民、顺合于民和服务于民的自由裁量空间。</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领导决策的实质与意义</a:t>
              </a:r>
            </a:p>
          </p:txBody>
        </p:sp>
      </p:grpSp>
      <p:grpSp>
        <p:nvGrpSpPr>
          <p:cNvPr id="20" name="组合 19"/>
          <p:cNvGrpSpPr/>
          <p:nvPr/>
        </p:nvGrpSpPr>
        <p:grpSpPr>
          <a:xfrm>
            <a:off x="4643587" y="12552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科学决策的原理</a:t>
              </a:r>
            </a:p>
          </p:txBody>
        </p:sp>
      </p:grpSp>
      <p:grpSp>
        <p:nvGrpSpPr>
          <p:cNvPr id="23" name="组合 22"/>
          <p:cNvGrpSpPr/>
          <p:nvPr/>
        </p:nvGrpSpPr>
        <p:grpSpPr>
          <a:xfrm>
            <a:off x="4646209" y="21115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科学决策的程序与步骤</a:t>
              </a:r>
            </a:p>
          </p:txBody>
        </p:sp>
      </p:grpSp>
      <p:grpSp>
        <p:nvGrpSpPr>
          <p:cNvPr id="26" name="组合 25"/>
          <p:cNvGrpSpPr/>
          <p:nvPr/>
        </p:nvGrpSpPr>
        <p:grpSpPr>
          <a:xfrm>
            <a:off x="4642027" y="296778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科学决策的原则与要则</a:t>
              </a:r>
            </a:p>
          </p:txBody>
        </p:sp>
      </p:grpSp>
      <p:sp>
        <p:nvSpPr>
          <p:cNvPr id="30" name="矩形 29"/>
          <p:cNvSpPr/>
          <p:nvPr/>
        </p:nvSpPr>
        <p:spPr>
          <a:xfrm>
            <a:off x="282381" y="2895904"/>
            <a:ext cx="3840480" cy="1198880"/>
          </a:xfrm>
          <a:prstGeom prst="rect">
            <a:avLst/>
          </a:prstGeom>
        </p:spPr>
        <p:txBody>
          <a:bodyPr wrap="none">
            <a:spAutoFit/>
          </a:bodyPr>
          <a:lstStyle/>
          <a:p>
            <a:r>
              <a:rPr lang="zh-CN" altLang="en-US" sz="7200" dirty="0">
                <a:solidFill>
                  <a:prstClr val="black">
                    <a:lumMod val="75000"/>
                    <a:lumOff val="25000"/>
                  </a:prstClr>
                </a:solidFill>
                <a:latin typeface="思源黑体 CN Heavy" panose="020B0A00000000000000" pitchFamily="34" charset="-122"/>
                <a:ea typeface="思源黑体 CN Heavy" panose="020B0A00000000000000" pitchFamily="34" charset="-122"/>
              </a:rPr>
              <a:t>第十一章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3505" y="384515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科学决策的方法</a:t>
              </a:r>
            </a:p>
          </p:txBody>
        </p:sp>
      </p:grpSp>
      <p:grpSp>
        <p:nvGrpSpPr>
          <p:cNvPr id="10" name="组合 9"/>
          <p:cNvGrpSpPr/>
          <p:nvPr/>
        </p:nvGrpSpPr>
        <p:grpSpPr>
          <a:xfrm>
            <a:off x="4642027" y="4680380"/>
            <a:ext cx="7192010" cy="625642"/>
            <a:chOff x="-2423127" y="636404"/>
            <a:chExt cx="7192010" cy="625642"/>
          </a:xfrm>
        </p:grpSpPr>
        <p:sp>
          <p:nvSpPr>
            <p:cNvPr id="11"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2" name="文本框 11"/>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领导决策的科学化、民主化</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11.6.2 </a:t>
            </a:r>
            <a:r>
              <a:rPr lang="zh-CN" altLang="en-US" b="1" dirty="0">
                <a:solidFill>
                  <a:schemeClr val="tx1"/>
                </a:solidFill>
                <a:latin typeface="宋体" panose="02010600030101010101" pitchFamily="2" charset="-122"/>
                <a:ea typeface="宋体" panose="02010600030101010101" pitchFamily="2" charset="-122"/>
              </a:rPr>
              <a:t>领导决策科学化民主化的实质内涵与基本要义</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5.领导决策科学化与领导决策民主化的相互关系</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领导决策科学化与领导决策民主化既相互区别又相互联系。两者不仅如前所述在实质、要素和具体标准与价值取向上存在一定的差异,而且在实际决策过程中甚至还会有所矛盾或冲突。</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6.领导决策过程中科学化、民主化的配合与综合</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受两者相互关系的影响,实际决策过程中的科学化和民主化必须是相互配合的,才能发挥出共同促进和确保决策成功的作用、价值与优势。这个过程需要在科学精神与民主精神、科学标准与民主标准、科学原则与民主原则、科学过程与民主过程之间进行大量的协调,恰当地把握和处理好价值观念的关系和操作实务的关系,最大限度地达成一致,形成一个兼具多种科学手段和民主途径、能够广泛获得并善于提炼民意民智、优质高效、完整完善的决策机制和决策程序,使决策真正建立在科学、民主的基础之上并确保能有最优质、最令人满意的决策产出。</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11.6.3 </a:t>
            </a:r>
            <a:r>
              <a:rPr lang="zh-CN" altLang="en-US" b="1" dirty="0">
                <a:solidFill>
                  <a:schemeClr val="tx1"/>
                </a:solidFill>
                <a:latin typeface="宋体" panose="02010600030101010101" pitchFamily="2" charset="-122"/>
                <a:ea typeface="宋体" panose="02010600030101010101" pitchFamily="2" charset="-122"/>
              </a:rPr>
              <a:t>科学化、民主化的领导决策</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1.科学化、民主化决策的实质与特征</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科学化、民主化决策可以简称为科学、民主的决策。其实质就是综合了科学与民主的能动优势和价值、协调了科学与民主在某些情境下不一定能够互利或一致的相互关系而能充分配合互动和支持、能够最大限度地确保科学优质和顺合民意的一种理想而完美的决策。</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2.领导决策科学化、民主化的基础和决定性条件</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(1)领导素质:领导决策科学化、民主化的主观性内在基础和条件。</a:t>
            </a:r>
          </a:p>
          <a:p>
            <a:pPr lvl="0">
              <a:buSzTx/>
            </a:pPr>
            <a:r>
              <a:rPr sz="2000" dirty="0">
                <a:solidFill>
                  <a:schemeClr val="tx1"/>
                </a:solidFill>
                <a:latin typeface="+mn-ea"/>
                <a:sym typeface="思源黑体" panose="020B0400000000000000" pitchFamily="34" charset="-122"/>
              </a:rPr>
              <a:t>(2)决策机制:领导决策科学化、民主化的客观性内在基础和条件。</a:t>
            </a:r>
          </a:p>
          <a:p>
            <a:pPr lvl="0">
              <a:buSzTx/>
            </a:pPr>
            <a:r>
              <a:rPr sz="2000" dirty="0">
                <a:solidFill>
                  <a:schemeClr val="tx1"/>
                </a:solidFill>
                <a:latin typeface="+mn-ea"/>
                <a:sym typeface="思源黑体" panose="020B0400000000000000" pitchFamily="34" charset="-122"/>
              </a:rPr>
              <a:t>(3)决策体制:领导决策科学化、民主化的主观性外在基础和条件。</a:t>
            </a:r>
          </a:p>
          <a:p>
            <a:pPr lvl="0">
              <a:buSzTx/>
            </a:pPr>
            <a:r>
              <a:rPr sz="2000" dirty="0">
                <a:solidFill>
                  <a:schemeClr val="tx1"/>
                </a:solidFill>
                <a:latin typeface="+mn-ea"/>
                <a:sym typeface="思源黑体" panose="020B0400000000000000" pitchFamily="34" charset="-122"/>
              </a:rPr>
              <a:t>(4)决策信息:领导决策科学化、民主化的客观性外在基础和条件。</a:t>
            </a:r>
          </a:p>
          <a:p>
            <a:pPr lvl="0">
              <a:buSzTx/>
            </a:pPr>
            <a:r>
              <a:rPr sz="2000" dirty="0">
                <a:solidFill>
                  <a:schemeClr val="tx1"/>
                </a:solidFill>
                <a:latin typeface="+mn-ea"/>
                <a:sym typeface="思源黑体" panose="020B0400000000000000" pitchFamily="34" charset="-122"/>
              </a:rPr>
              <a:t>(5)决策目标:领导决策科学化、民主化的综合性基础和条件。</a:t>
            </a:r>
          </a:p>
          <a:p>
            <a:pPr lvl="0">
              <a:buSzTx/>
            </a:pPr>
            <a:r>
              <a:rPr sz="2000" dirty="0">
                <a:solidFill>
                  <a:schemeClr val="tx1"/>
                </a:solidFill>
                <a:latin typeface="+mn-ea"/>
                <a:sym typeface="思源黑体" panose="020B0400000000000000" pitchFamily="34" charset="-122"/>
              </a:rPr>
              <a:t>(6)决策系统:领导决策科学化、民主化的实质性基础和条件。</a:t>
            </a:r>
          </a:p>
          <a:p>
            <a:pPr lvl="0">
              <a:buSzTx/>
            </a:pPr>
            <a:r>
              <a:rPr sz="2000" dirty="0">
                <a:solidFill>
                  <a:schemeClr val="tx1"/>
                </a:solidFill>
                <a:latin typeface="+mn-ea"/>
                <a:sym typeface="思源黑体" panose="020B0400000000000000" pitchFamily="34" charset="-122"/>
              </a:rPr>
              <a:t>(7)决策工具:领导决策科学化、民主化的操作性基础和条件。</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11.6.3 </a:t>
            </a:r>
            <a:r>
              <a:rPr lang="zh-CN" altLang="en-US" b="1" dirty="0">
                <a:solidFill>
                  <a:schemeClr val="tx1"/>
                </a:solidFill>
                <a:latin typeface="宋体" panose="02010600030101010101" pitchFamily="2" charset="-122"/>
                <a:ea typeface="宋体" panose="02010600030101010101" pitchFamily="2" charset="-122"/>
              </a:rPr>
              <a:t>科学化、民主化的领导决策</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3.科学化、民主化决策的实践要点与要义</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科学化、民主化决策的实践要点主要有四个方面:</a:t>
            </a:r>
          </a:p>
          <a:p>
            <a:pPr lvl="0">
              <a:buSzTx/>
            </a:pPr>
            <a:r>
              <a:rPr sz="2000" dirty="0">
                <a:solidFill>
                  <a:schemeClr val="tx1"/>
                </a:solidFill>
                <a:latin typeface="+mn-ea"/>
                <a:sym typeface="思源黑体" panose="020B0400000000000000" pitchFamily="34" charset="-122"/>
              </a:rPr>
              <a:t>(1)同时体现科学精神和民主精神;</a:t>
            </a:r>
          </a:p>
          <a:p>
            <a:pPr lvl="0">
              <a:buSzTx/>
            </a:pPr>
            <a:r>
              <a:rPr sz="2000" dirty="0">
                <a:solidFill>
                  <a:schemeClr val="tx1"/>
                </a:solidFill>
                <a:latin typeface="+mn-ea"/>
                <a:sym typeface="思源黑体" panose="020B0400000000000000" pitchFamily="34" charset="-122"/>
              </a:rPr>
              <a:t>(2)排除科学与民主在具体操作上的一些不适应性,最大限度地放大科学与民主的共同性和一致性,使两者达到最大的相互配合与综合;</a:t>
            </a:r>
          </a:p>
          <a:p>
            <a:pPr lvl="0">
              <a:buSzTx/>
            </a:pPr>
            <a:r>
              <a:rPr sz="2000" dirty="0">
                <a:solidFill>
                  <a:schemeClr val="tx1"/>
                </a:solidFill>
                <a:latin typeface="+mn-ea"/>
                <a:sym typeface="思源黑体" panose="020B0400000000000000" pitchFamily="34" charset="-122"/>
              </a:rPr>
              <a:t>(3)在确保决策无误而优质的同时,确保民意的参与和民利的实现;</a:t>
            </a:r>
          </a:p>
          <a:p>
            <a:pPr lvl="0">
              <a:buSzTx/>
            </a:pPr>
            <a:r>
              <a:rPr sz="2000" dirty="0">
                <a:solidFill>
                  <a:schemeClr val="tx1"/>
                </a:solidFill>
                <a:latin typeface="+mn-ea"/>
                <a:sym typeface="思源黑体" panose="020B0400000000000000" pitchFamily="34" charset="-122"/>
              </a:rPr>
              <a:t>(4)区分决策情境、决策任务和决策类型来实现更具灵活性和更有针对性的决策,确保决策的变通、及时、切实和有效。</a:t>
            </a:r>
          </a:p>
          <a:p>
            <a:pPr lvl="0">
              <a:buSzTx/>
            </a:pPr>
            <a:r>
              <a:rPr sz="2000" dirty="0">
                <a:solidFill>
                  <a:schemeClr val="tx1"/>
                </a:solidFill>
                <a:latin typeface="+mn-ea"/>
                <a:sym typeface="思源黑体" panose="020B0400000000000000" pitchFamily="34" charset="-122"/>
              </a:rPr>
              <a:t>科学化、民主化决策的实质要义主要有六点:</a:t>
            </a:r>
          </a:p>
          <a:p>
            <a:pPr lvl="0">
              <a:buSzTx/>
            </a:pPr>
            <a:r>
              <a:rPr sz="2000" dirty="0">
                <a:solidFill>
                  <a:schemeClr val="tx1"/>
                </a:solidFill>
                <a:latin typeface="+mn-ea"/>
                <a:sym typeface="思源黑体" panose="020B0400000000000000" pitchFamily="34" charset="-122"/>
              </a:rPr>
              <a:t>(1)解放思想、实事求是;</a:t>
            </a:r>
          </a:p>
          <a:p>
            <a:pPr lvl="0">
              <a:buSzTx/>
            </a:pPr>
            <a:r>
              <a:rPr sz="2000" dirty="0">
                <a:solidFill>
                  <a:schemeClr val="tx1"/>
                </a:solidFill>
                <a:latin typeface="+mn-ea"/>
                <a:sym typeface="思源黑体" panose="020B0400000000000000" pitchFamily="34" charset="-122"/>
              </a:rPr>
              <a:t>(2)坚持民主集中制;</a:t>
            </a:r>
          </a:p>
          <a:p>
            <a:pPr lvl="0">
              <a:buSzTx/>
            </a:pPr>
            <a:r>
              <a:rPr sz="2000" dirty="0">
                <a:solidFill>
                  <a:schemeClr val="tx1"/>
                </a:solidFill>
                <a:latin typeface="+mn-ea"/>
                <a:sym typeface="思源黑体" panose="020B0400000000000000" pitchFamily="34" charset="-122"/>
              </a:rPr>
              <a:t>(3)坚持“从群众中来,到群众中去”;</a:t>
            </a:r>
          </a:p>
          <a:p>
            <a:pPr lvl="0">
              <a:buSzTx/>
            </a:pPr>
            <a:r>
              <a:rPr sz="2000" dirty="0">
                <a:solidFill>
                  <a:schemeClr val="tx1"/>
                </a:solidFill>
                <a:latin typeface="+mn-ea"/>
                <a:sym typeface="思源黑体" panose="020B0400000000000000" pitchFamily="34" charset="-122"/>
              </a:rPr>
              <a:t>(4)坚持以人为本;</a:t>
            </a:r>
          </a:p>
          <a:p>
            <a:pPr lvl="0">
              <a:buSzTx/>
            </a:pPr>
            <a:r>
              <a:rPr sz="2000" dirty="0">
                <a:solidFill>
                  <a:schemeClr val="tx1"/>
                </a:solidFill>
                <a:latin typeface="+mn-ea"/>
                <a:sym typeface="思源黑体" panose="020B0400000000000000" pitchFamily="34" charset="-122"/>
              </a:rPr>
              <a:t>(5)坚持人民利益至上、国家利益至上;</a:t>
            </a:r>
          </a:p>
          <a:p>
            <a:pPr lvl="0">
              <a:buSzTx/>
            </a:pPr>
            <a:r>
              <a:rPr sz="2000" dirty="0">
                <a:solidFill>
                  <a:schemeClr val="tx1"/>
                </a:solidFill>
                <a:latin typeface="+mn-ea"/>
                <a:sym typeface="思源黑体" panose="020B0400000000000000" pitchFamily="34" charset="-122"/>
              </a:rPr>
              <a:t>(6)坚持着眼全局。</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11.6.4 </a:t>
            </a:r>
            <a:r>
              <a:rPr lang="zh-CN" altLang="en-US" b="1" dirty="0">
                <a:solidFill>
                  <a:schemeClr val="tx1"/>
                </a:solidFill>
                <a:latin typeface="宋体" panose="02010600030101010101" pitchFamily="2" charset="-122"/>
                <a:ea typeface="宋体" panose="02010600030101010101" pitchFamily="2" charset="-122"/>
              </a:rPr>
              <a:t>领导决策科学化、民主化的实践审度</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1.领导决策科学化、民主化的基本现状</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一方面,上上下下都已经意识到了决策科学化、民主化的重要性,并且已经在积极推动决策的科学化、民主化了。</a:t>
            </a:r>
          </a:p>
          <a:p>
            <a:pPr lvl="0">
              <a:buSzTx/>
            </a:pPr>
            <a:r>
              <a:rPr sz="2000" dirty="0">
                <a:solidFill>
                  <a:schemeClr val="tx1"/>
                </a:solidFill>
                <a:latin typeface="+mn-ea"/>
                <a:sym typeface="思源黑体" panose="020B0400000000000000" pitchFamily="34" charset="-122"/>
              </a:rPr>
              <a:t>具体表现为以下四点:</a:t>
            </a:r>
          </a:p>
          <a:p>
            <a:pPr lvl="0">
              <a:buSzTx/>
            </a:pPr>
            <a:r>
              <a:rPr sz="2000" dirty="0">
                <a:solidFill>
                  <a:schemeClr val="tx1"/>
                </a:solidFill>
                <a:latin typeface="+mn-ea"/>
                <a:sym typeface="思源黑体" panose="020B0400000000000000" pitchFamily="34" charset="-122"/>
              </a:rPr>
              <a:t>(1)思想认识有所提高;(2)组织体系不断完善;</a:t>
            </a:r>
          </a:p>
          <a:p>
            <a:pPr lvl="0">
              <a:buSzTx/>
            </a:pPr>
            <a:r>
              <a:rPr sz="2000" dirty="0">
                <a:solidFill>
                  <a:schemeClr val="tx1"/>
                </a:solidFill>
                <a:latin typeface="+mn-ea"/>
                <a:sym typeface="思源黑体" panose="020B0400000000000000" pitchFamily="34" charset="-122"/>
              </a:rPr>
              <a:t>(3)各项制度逐步健全;(4)最新决策理论、方法和现代技术手段得到更多的采用。</a:t>
            </a:r>
          </a:p>
          <a:p>
            <a:pPr lvl="0">
              <a:buSzTx/>
            </a:pPr>
            <a:r>
              <a:rPr sz="2000" dirty="0">
                <a:solidFill>
                  <a:schemeClr val="tx1"/>
                </a:solidFill>
                <a:latin typeface="+mn-ea"/>
                <a:sym typeface="思源黑体" panose="020B0400000000000000" pitchFamily="34" charset="-122"/>
              </a:rPr>
              <a:t>另一方面,也存在一些不容忽视的问题。</a:t>
            </a:r>
          </a:p>
          <a:p>
            <a:pPr lvl="0">
              <a:buSzTx/>
            </a:pPr>
            <a:r>
              <a:rPr sz="2000" dirty="0">
                <a:solidFill>
                  <a:schemeClr val="tx1"/>
                </a:solidFill>
                <a:latin typeface="+mn-ea"/>
                <a:sym typeface="思源黑体" panose="020B0400000000000000" pitchFamily="34" charset="-122"/>
              </a:rPr>
              <a:t>(1)随意性较大,主观性过强,权力性过大;(2)真理性、原则性和法制性过弱;</a:t>
            </a:r>
          </a:p>
          <a:p>
            <a:pPr lvl="0">
              <a:buSzTx/>
            </a:pPr>
            <a:r>
              <a:rPr sz="2000" dirty="0">
                <a:solidFill>
                  <a:schemeClr val="tx1"/>
                </a:solidFill>
                <a:latin typeface="+mn-ea"/>
                <a:sym typeface="思源黑体" panose="020B0400000000000000" pitchFamily="34" charset="-122"/>
              </a:rPr>
              <a:t>(3)专业性不强;(4)咨询系统建设和利用得不充分,咨询职能也不明确;</a:t>
            </a:r>
          </a:p>
          <a:p>
            <a:pPr lvl="0">
              <a:buSzTx/>
            </a:pPr>
            <a:r>
              <a:rPr sz="2000" dirty="0">
                <a:solidFill>
                  <a:schemeClr val="tx1"/>
                </a:solidFill>
                <a:latin typeface="+mn-ea"/>
                <a:sym typeface="思源黑体" panose="020B0400000000000000" pitchFamily="34" charset="-122"/>
              </a:rPr>
              <a:t>(5)民意申达渠道的作用没有得到有效发挥;</a:t>
            </a:r>
          </a:p>
          <a:p>
            <a:pPr lvl="0">
              <a:buSzTx/>
            </a:pPr>
            <a:r>
              <a:rPr sz="2000" dirty="0">
                <a:solidFill>
                  <a:schemeClr val="tx1"/>
                </a:solidFill>
                <a:latin typeface="+mn-ea"/>
                <a:sym typeface="思源黑体" panose="020B0400000000000000" pitchFamily="34" charset="-122"/>
              </a:rPr>
              <a:t>(6)政绩形象和追求升迁常常成为决策的关键筹码和主要动力;</a:t>
            </a:r>
          </a:p>
          <a:p>
            <a:pPr lvl="0">
              <a:buSzTx/>
            </a:pPr>
            <a:r>
              <a:rPr sz="2000" dirty="0">
                <a:solidFill>
                  <a:schemeClr val="tx1"/>
                </a:solidFill>
                <a:latin typeface="+mn-ea"/>
                <a:sym typeface="思源黑体" panose="020B0400000000000000" pitchFamily="34" charset="-122"/>
              </a:rPr>
              <a:t>(7)暗箱操作依然严重,有些透明做法也近似作秀;</a:t>
            </a:r>
          </a:p>
          <a:p>
            <a:pPr lvl="0">
              <a:buSzTx/>
            </a:pPr>
            <a:r>
              <a:rPr sz="2000" dirty="0">
                <a:solidFill>
                  <a:schemeClr val="tx1"/>
                </a:solidFill>
                <a:latin typeface="+mn-ea"/>
                <a:sym typeface="思源黑体" panose="020B0400000000000000" pitchFamily="34" charset="-122"/>
              </a:rPr>
              <a:t>(8)常常按习惯的和传统的观念意识、方法来进行实际的决策;</a:t>
            </a:r>
          </a:p>
          <a:p>
            <a:pPr lvl="0">
              <a:buSzTx/>
            </a:pPr>
            <a:r>
              <a:rPr sz="2000" dirty="0">
                <a:solidFill>
                  <a:schemeClr val="tx1"/>
                </a:solidFill>
                <a:latin typeface="+mn-ea"/>
                <a:sym typeface="思源黑体" panose="020B0400000000000000" pitchFamily="34" charset="-122"/>
              </a:rPr>
              <a:t>(9)在决策失误追究上,制度仍不健全,机制仍不完善,力度仍不到位</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11.6.4 </a:t>
            </a:r>
            <a:r>
              <a:rPr lang="zh-CN" altLang="en-US" b="1" dirty="0">
                <a:solidFill>
                  <a:schemeClr val="tx1"/>
                </a:solidFill>
                <a:latin typeface="宋体" panose="02010600030101010101" pitchFamily="2" charset="-122"/>
                <a:ea typeface="宋体" panose="02010600030101010101" pitchFamily="2" charset="-122"/>
              </a:rPr>
              <a:t>领导决策科学化、民主化的实践审度</a:t>
            </a:r>
          </a:p>
          <a:p>
            <a:pPr lvl="0">
              <a:buSzTx/>
            </a:pPr>
            <a:r>
              <a:rPr sz="2000" b="1" dirty="0">
                <a:solidFill>
                  <a:schemeClr val="tx1"/>
                </a:solidFill>
                <a:latin typeface="Arial Bold" panose="020B0604020202090204" charset="0"/>
                <a:cs typeface="Arial Bold" panose="020B0604020202090204" charset="0"/>
                <a:sym typeface="思源黑体" panose="020B0400000000000000" pitchFamily="34" charset="-122"/>
              </a:rPr>
              <a:t>2.领导决策科学化、民主化的实践制约、障碍与困难</a:t>
            </a: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领导决策科学化、民主化实践所面临的制约有很多,但从实际情况来看则主要有以下几个方面:</a:t>
            </a:r>
          </a:p>
          <a:p>
            <a:pPr lvl="0">
              <a:buSzTx/>
            </a:pPr>
            <a:r>
              <a:rPr sz="2000" dirty="0">
                <a:solidFill>
                  <a:schemeClr val="tx1"/>
                </a:solidFill>
                <a:latin typeface="+mn-ea"/>
                <a:sym typeface="思源黑体" panose="020B0400000000000000" pitchFamily="34" charset="-122"/>
              </a:rPr>
              <a:t>(1)素质制约(特别是认识上的制约);(2)利益制约;(3)关系制约;(4)条件制约;(5)制度制约;(6)权力制约。</a:t>
            </a:r>
          </a:p>
          <a:p>
            <a:pPr lvl="0">
              <a:buSzTx/>
            </a:pPr>
            <a:r>
              <a:rPr sz="2000" dirty="0">
                <a:solidFill>
                  <a:schemeClr val="tx1"/>
                </a:solidFill>
                <a:latin typeface="+mn-ea"/>
                <a:sym typeface="思源黑体" panose="020B0400000000000000" pitchFamily="34" charset="-122"/>
              </a:rPr>
              <a:t>领导决策科学化、民主化实践所面临的障碍与制约几乎同出一源,具体包括以下几个方面:(1)素质障碍(特别是主观障碍);(2)利益障碍;(3)导向障碍;(4)关系障碍;(5)体制障碍;(6)权力障碍;(7)文化障碍;(8)社会障碍;(9)技术障碍。</a:t>
            </a:r>
          </a:p>
          <a:p>
            <a:pPr lvl="0">
              <a:buSzTx/>
            </a:pPr>
            <a:r>
              <a:rPr sz="2000" dirty="0">
                <a:solidFill>
                  <a:schemeClr val="tx1"/>
                </a:solidFill>
                <a:latin typeface="+mn-ea"/>
                <a:sym typeface="思源黑体" panose="020B0400000000000000" pitchFamily="34" charset="-122"/>
              </a:rPr>
              <a:t>领导决策科学化、民主化实践所面临的困难确实多种多样,但归根结底都是上述各种制约与障碍的同构结果。其中,素质制约和障碍给领导决策科学化和民主化造成的困难最大。</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11.6.4 </a:t>
            </a:r>
            <a:r>
              <a:rPr lang="zh-CN" altLang="en-US" b="1" dirty="0">
                <a:solidFill>
                  <a:schemeClr val="tx1"/>
                </a:solidFill>
                <a:latin typeface="宋体" panose="02010600030101010101" pitchFamily="2" charset="-122"/>
                <a:ea typeface="宋体" panose="02010600030101010101" pitchFamily="2" charset="-122"/>
              </a:rPr>
              <a:t>领导决策科学化、民主化的推动与提高</a:t>
            </a:r>
          </a:p>
          <a:p>
            <a:pPr lvl="0">
              <a:buSzTx/>
            </a:pPr>
            <a:endParaRPr sz="2000" dirty="0">
              <a:solidFill>
                <a:schemeClr val="tx1"/>
              </a:solidFill>
              <a:latin typeface="+mn-ea"/>
              <a:sym typeface="思源黑体" panose="020B0400000000000000" pitchFamily="34" charset="-122"/>
            </a:endParaRPr>
          </a:p>
        </p:txBody>
      </p:sp>
      <p:grpSp>
        <p:nvGrpSpPr>
          <p:cNvPr id="4" name="组合 3"/>
          <p:cNvGrpSpPr/>
          <p:nvPr/>
        </p:nvGrpSpPr>
        <p:grpSpPr>
          <a:xfrm>
            <a:off x="3210326" y="2179557"/>
            <a:ext cx="5470358" cy="2970060"/>
            <a:chOff x="3208421" y="2299572"/>
            <a:chExt cx="5470358" cy="2970060"/>
          </a:xfrm>
        </p:grpSpPr>
        <p:cxnSp>
          <p:nvCxnSpPr>
            <p:cNvPr id="5" name="Straight Connector 95"/>
            <p:cNvCxnSpPr/>
            <p:nvPr/>
          </p:nvCxnSpPr>
          <p:spPr>
            <a:xfrm flipH="1">
              <a:off x="3208421" y="3037784"/>
              <a:ext cx="1003810"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96"/>
            <p:cNvCxnSpPr/>
            <p:nvPr/>
          </p:nvCxnSpPr>
          <p:spPr>
            <a:xfrm>
              <a:off x="7637516" y="3027571"/>
              <a:ext cx="1025221"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7" name="Straight Connector 98"/>
            <p:cNvCxnSpPr/>
            <p:nvPr/>
          </p:nvCxnSpPr>
          <p:spPr>
            <a:xfrm>
              <a:off x="7637516" y="4718485"/>
              <a:ext cx="1041263"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459705" y="2299572"/>
              <a:ext cx="3042447" cy="2970060"/>
              <a:chOff x="4304719" y="2299571"/>
              <a:chExt cx="3239998" cy="3162911"/>
            </a:xfrm>
          </p:grpSpPr>
          <p:sp>
            <p:nvSpPr>
              <p:cNvPr id="9" name="Freeform 39"/>
              <p:cNvSpPr/>
              <p:nvPr/>
            </p:nvSpPr>
            <p:spPr>
              <a:xfrm>
                <a:off x="4304719"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0" name="Freeform 40"/>
              <p:cNvSpPr/>
              <p:nvPr/>
            </p:nvSpPr>
            <p:spPr>
              <a:xfrm>
                <a:off x="5984717"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1" name="Freeform 42"/>
              <p:cNvSpPr/>
              <p:nvPr/>
            </p:nvSpPr>
            <p:spPr>
              <a:xfrm>
                <a:off x="5132665" y="390248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nvGrpSpPr>
              <p:cNvPr id="12" name="Group 17"/>
              <p:cNvGrpSpPr/>
              <p:nvPr/>
            </p:nvGrpSpPr>
            <p:grpSpPr>
              <a:xfrm>
                <a:off x="4836224" y="2892061"/>
                <a:ext cx="497539" cy="271019"/>
                <a:chOff x="6750050" y="3321051"/>
                <a:chExt cx="195263" cy="106363"/>
              </a:xfrm>
              <a:solidFill>
                <a:schemeClr val="bg1"/>
              </a:solidFill>
            </p:grpSpPr>
            <p:sp>
              <p:nvSpPr>
                <p:cNvPr id="25"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6"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7"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3" name="Group 21"/>
              <p:cNvGrpSpPr/>
              <p:nvPr/>
            </p:nvGrpSpPr>
            <p:grpSpPr>
              <a:xfrm>
                <a:off x="4870051" y="4483899"/>
                <a:ext cx="472180" cy="469173"/>
                <a:chOff x="744538" y="3198813"/>
                <a:chExt cx="249237" cy="247650"/>
              </a:xfrm>
              <a:solidFill>
                <a:schemeClr val="bg1"/>
              </a:solidFill>
            </p:grpSpPr>
            <p:sp>
              <p:nvSpPr>
                <p:cNvPr id="2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4" name="Group 26"/>
              <p:cNvGrpSpPr/>
              <p:nvPr/>
            </p:nvGrpSpPr>
            <p:grpSpPr>
              <a:xfrm>
                <a:off x="5652622" y="4424489"/>
                <a:ext cx="1197223" cy="515981"/>
                <a:chOff x="1599499" y="3032660"/>
                <a:chExt cx="534101" cy="230188"/>
              </a:xfrm>
              <a:solidFill>
                <a:schemeClr val="bg1"/>
              </a:solidFill>
            </p:grpSpPr>
            <p:sp>
              <p:nvSpPr>
                <p:cNvPr id="18" name="Freeform 38"/>
                <p:cNvSpPr>
                  <a:spLocks noEditPoints="1"/>
                </p:cNvSpPr>
                <p:nvPr/>
              </p:nvSpPr>
              <p:spPr bwMode="auto">
                <a:xfrm>
                  <a:off x="1599499" y="3032660"/>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9"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0" name="Oval 40"/>
                <p:cNvSpPr>
                  <a:spLocks noChangeArrowheads="1"/>
                </p:cNvSpPr>
                <p:nvPr/>
              </p:nvSpPr>
              <p:spPr bwMode="auto">
                <a:xfrm>
                  <a:off x="2090738" y="3179763"/>
                  <a:ext cx="6350" cy="6350"/>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5" name="Group 30"/>
              <p:cNvGrpSpPr/>
              <p:nvPr/>
            </p:nvGrpSpPr>
            <p:grpSpPr>
              <a:xfrm>
                <a:off x="6550312" y="2831523"/>
                <a:ext cx="428265" cy="412520"/>
                <a:chOff x="4616450" y="1549401"/>
                <a:chExt cx="215900" cy="207963"/>
              </a:xfrm>
              <a:solidFill>
                <a:schemeClr val="bg1"/>
              </a:solidFill>
            </p:grpSpPr>
            <p:sp>
              <p:nvSpPr>
                <p:cNvPr id="16"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7" name="Oval 7"/>
                <p:cNvSpPr>
                  <a:spLocks noChangeArrowheads="1"/>
                </p:cNvSpPr>
                <p:nvPr/>
              </p:nvSpPr>
              <p:spPr bwMode="auto">
                <a:xfrm>
                  <a:off x="4718050" y="1685926"/>
                  <a:ext cx="15875" cy="17463"/>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grpSp>
      <p:sp>
        <p:nvSpPr>
          <p:cNvPr id="29" name="文本框 6"/>
          <p:cNvSpPr txBox="1"/>
          <p:nvPr>
            <p:custDataLst>
              <p:tags r:id="rId1"/>
            </p:custDataLst>
          </p:nvPr>
        </p:nvSpPr>
        <p:spPr>
          <a:xfrm>
            <a:off x="8943340" y="2525395"/>
            <a:ext cx="1926590" cy="1322070"/>
          </a:xfrm>
          <a:prstGeom prst="rect">
            <a:avLst/>
          </a:prstGeom>
          <a:noFill/>
        </p:spPr>
        <p:txBody>
          <a:bodyPr wrap="square" rtlCol="0">
            <a:spAutoFit/>
          </a:bodyPr>
          <a:lstStyle/>
          <a:p>
            <a:pPr algn="ctr">
              <a:buClrTx/>
              <a:buSzTx/>
              <a:buFontTx/>
            </a:pPr>
            <a:r>
              <a:rPr lang="zh-CN" alt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rPr>
              <a:t>推动领导决策科学化、民主化的重点和必要举措</a:t>
            </a:r>
          </a:p>
        </p:txBody>
      </p:sp>
      <p:sp>
        <p:nvSpPr>
          <p:cNvPr id="32" name="文本框 6"/>
          <p:cNvSpPr txBox="1"/>
          <p:nvPr>
            <p:custDataLst>
              <p:tags r:id="rId2"/>
            </p:custDataLst>
          </p:nvPr>
        </p:nvSpPr>
        <p:spPr>
          <a:xfrm>
            <a:off x="9088755" y="4033520"/>
            <a:ext cx="1926590" cy="1322070"/>
          </a:xfrm>
          <a:prstGeom prst="rect">
            <a:avLst/>
          </a:prstGeom>
          <a:noFill/>
        </p:spPr>
        <p:txBody>
          <a:bodyPr wrap="square" rtlCol="0">
            <a:spAutoFit/>
          </a:bodyPr>
          <a:lstStyle/>
          <a:p>
            <a:pPr algn="ctr">
              <a:buClrTx/>
              <a:buSzTx/>
              <a:buFontTx/>
            </a:pPr>
            <a:r>
              <a:rPr lang="zh-CN" alt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rPr>
              <a:t>提高领导决策科学化、民主化水平的途径和方法</a:t>
            </a:r>
          </a:p>
        </p:txBody>
      </p:sp>
      <p:sp>
        <p:nvSpPr>
          <p:cNvPr id="35" name="文本框 6"/>
          <p:cNvSpPr txBox="1"/>
          <p:nvPr>
            <p:custDataLst>
              <p:tags r:id="rId3"/>
            </p:custDataLst>
          </p:nvPr>
        </p:nvSpPr>
        <p:spPr>
          <a:xfrm>
            <a:off x="1152525" y="2493645"/>
            <a:ext cx="1926590" cy="132207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rPr>
              <a:t>推动和提高领导决策科学化、民主化的主要内容</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24536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领导决策是领导的开始,也是领导权力运作和领导责任发生的开始。决策科学化程度不仅直接关系到决策本身的效率和成败,而且直接关系到整个领导的得失成败,也直接关系到整个领导客体的切身利益和现实命运,影响深远而重大。科学决策既有相应的具体环节,更有在每个环节下的具体决策步骤,还有一系列的原则、要则与方法,这些都必须在同一决策过程中一并综合起来,因而是一个极其复杂的做决定机制与过程,是领导的第一实战,需要有高度的智慧、责任心、专业知识和决策能力。领导主体特别是领导者是否适合和胜任领导工作,首先就看是否能通过决策这一关。</a:t>
            </a: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876425"/>
          </a:xfrm>
          <a:prstGeom prst="rect">
            <a:avLst/>
          </a:prstGeom>
          <a:noFill/>
        </p:spPr>
        <p:txBody>
          <a:bodyPr wrap="square" rtlCol="0">
            <a:spAutoFit/>
          </a:bodyPr>
          <a:lstStyle/>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决策    领导决策</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科学决策</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决策程序</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决策环节</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确定问题</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把握情况</a:t>
            </a:r>
            <a:r>
              <a:rPr sz="2000" b="1" dirty="0">
                <a:latin typeface="Arial Bold" panose="020B0604020202090204" charset="0"/>
                <a:cs typeface="Arial Bold" panose="020B0604020202090204" charset="0"/>
                <a:sym typeface="+mn-ea"/>
              </a:rPr>
              <a:t>    </a:t>
            </a:r>
          </a:p>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确定目标</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确定标准</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设计方案</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方案论证</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方案抉择</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决策函数关系</a:t>
            </a:r>
          </a:p>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决策手段</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决策失误</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决策低效</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决策失败</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决策目标</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目标水平</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决策标准</a:t>
            </a:r>
          </a:p>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决策方案</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科学决策原则</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科学决策要则</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科学决策方法</a:t>
            </a:r>
            <a:r>
              <a:rPr sz="2000" b="1" dirty="0">
                <a:latin typeface="Arial Bold" panose="020B0604020202090204" charset="0"/>
                <a:cs typeface="Arial Bold" panose="020B0604020202090204" charset="0"/>
                <a:sym typeface="+mn-ea"/>
              </a:rPr>
              <a:t>    </a:t>
            </a:r>
            <a:r>
              <a:rPr sz="2000" b="1" dirty="0">
                <a:latin typeface="Arial Bold" panose="020B0604020202090204" charset="0"/>
                <a:cs typeface="Arial Bold" panose="020B0604020202090204" charset="0"/>
              </a:rPr>
              <a:t>决策科学化</a:t>
            </a:r>
            <a:r>
              <a:rPr sz="2000" b="1" dirty="0">
                <a:latin typeface="Arial Bold" panose="020B0604020202090204" charset="0"/>
                <a:cs typeface="Arial Bold" panose="020B0604020202090204" charset="0"/>
                <a:sym typeface="+mn-ea"/>
              </a:rPr>
              <a:t>    </a:t>
            </a:r>
          </a:p>
          <a:p>
            <a:pPr marL="274320" lvl="0" indent="-274320" algn="l">
              <a:spcBef>
                <a:spcPct val="20000"/>
              </a:spcBef>
              <a:buClr>
                <a:schemeClr val="accent1"/>
              </a:buClr>
              <a:buFont typeface="Symbol" panose="05050102010706020507" pitchFamily="18" charset="2"/>
              <a:buChar char=""/>
            </a:pPr>
            <a:r>
              <a:rPr sz="2000" b="1" dirty="0">
                <a:latin typeface="Arial Bold" panose="020B0604020202090204" charset="0"/>
                <a:cs typeface="Arial Bold" panose="020B0604020202090204" charset="0"/>
              </a:rPr>
              <a:t>决策民主化</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46810" y="2351405"/>
            <a:ext cx="9613265" cy="422719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298450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1.如何理解科学决策中的“科学”二字?在决策实践中怎样才能做到科学?</a:t>
            </a:r>
          </a:p>
          <a:p>
            <a:pPr marL="274320" lvl="0" indent="-274320">
              <a:spcBef>
                <a:spcPct val="20000"/>
              </a:spcBef>
              <a:buClr>
                <a:schemeClr val="accent1"/>
              </a:buClr>
              <a:buFont typeface="Symbol" panose="05050102010706020507" pitchFamily="18" charset="2"/>
              <a:buChar char=""/>
            </a:pPr>
            <a:r>
              <a:rPr sz="2000" b="1" dirty="0">
                <a:latin typeface="+mn-ea"/>
              </a:rPr>
              <a:t>2.试分析决策目标与领导价值、领导取向、领导目的、领导目标的关系。</a:t>
            </a:r>
          </a:p>
          <a:p>
            <a:pPr marL="274320" lvl="0" indent="-274320">
              <a:spcBef>
                <a:spcPct val="20000"/>
              </a:spcBef>
              <a:buClr>
                <a:schemeClr val="accent1"/>
              </a:buClr>
              <a:buFont typeface="Symbol" panose="05050102010706020507" pitchFamily="18" charset="2"/>
              <a:buChar char=""/>
            </a:pPr>
            <a:r>
              <a:rPr sz="2000" b="1" dirty="0">
                <a:latin typeface="+mn-ea"/>
              </a:rPr>
              <a:t>3.决策过程或决策活动中哪个环节最关键、最重要?为什么?</a:t>
            </a:r>
          </a:p>
          <a:p>
            <a:pPr marL="274320" lvl="0" indent="-274320">
              <a:spcBef>
                <a:spcPct val="20000"/>
              </a:spcBef>
              <a:buClr>
                <a:schemeClr val="accent1"/>
              </a:buClr>
              <a:buFont typeface="Symbol" panose="05050102010706020507" pitchFamily="18" charset="2"/>
              <a:buChar char=""/>
            </a:pPr>
            <a:r>
              <a:rPr sz="2000" b="1" dirty="0">
                <a:latin typeface="+mn-ea"/>
              </a:rPr>
              <a:t>4.为什么要提出决策标准的问题?决策标准的实际内涵是什么?</a:t>
            </a:r>
          </a:p>
          <a:p>
            <a:pPr marL="274320" lvl="0" indent="-274320">
              <a:spcBef>
                <a:spcPct val="20000"/>
              </a:spcBef>
              <a:buClr>
                <a:schemeClr val="accent1"/>
              </a:buClr>
              <a:buFont typeface="Symbol" panose="05050102010706020507" pitchFamily="18" charset="2"/>
              <a:buChar char=""/>
            </a:pPr>
            <a:r>
              <a:rPr sz="2000" b="1" dirty="0">
                <a:latin typeface="+mn-ea"/>
              </a:rPr>
              <a:t>5.经验决策是否完全退出历史舞台了?为什么?</a:t>
            </a:r>
          </a:p>
          <a:p>
            <a:pPr marL="274320" lvl="0" indent="-274320">
              <a:spcBef>
                <a:spcPct val="20000"/>
              </a:spcBef>
              <a:buClr>
                <a:schemeClr val="accent1"/>
              </a:buClr>
              <a:buFont typeface="Symbol" panose="05050102010706020507" pitchFamily="18" charset="2"/>
              <a:buChar char=""/>
            </a:pPr>
            <a:r>
              <a:rPr sz="2000" b="1" dirty="0">
                <a:latin typeface="+mn-ea"/>
              </a:rPr>
              <a:t>6.科学决策是否要全面把握、熟练操作各决策环节及其步骤?为什么?</a:t>
            </a:r>
          </a:p>
          <a:p>
            <a:pPr marL="274320" lvl="0" indent="-274320">
              <a:spcBef>
                <a:spcPct val="20000"/>
              </a:spcBef>
              <a:buClr>
                <a:schemeClr val="accent1"/>
              </a:buClr>
              <a:buFont typeface="Symbol" panose="05050102010706020507" pitchFamily="18" charset="2"/>
              <a:buChar char=""/>
            </a:pPr>
            <a:r>
              <a:rPr sz="2000" b="1" dirty="0">
                <a:latin typeface="+mn-ea"/>
              </a:rPr>
              <a:t>7.如果由你进行决策,你将如何依程序进行?依据什么才能确保高效和成功?</a:t>
            </a:r>
          </a:p>
          <a:p>
            <a:pPr marL="274320" lvl="0" indent="-274320">
              <a:spcBef>
                <a:spcPct val="20000"/>
              </a:spcBef>
              <a:buClr>
                <a:schemeClr val="accent1"/>
              </a:buClr>
              <a:buFont typeface="Symbol" panose="05050102010706020507" pitchFamily="18" charset="2"/>
              <a:buChar char=""/>
            </a:pPr>
            <a:r>
              <a:rPr sz="2000" b="1" dirty="0">
                <a:latin typeface="+mn-ea"/>
              </a:rPr>
              <a:t>8.根据我国国情,应该怎样做才能有效推进领导决策科学化、民主化?</a:t>
            </a:r>
          </a:p>
        </p:txBody>
      </p:sp>
      <p:sp>
        <p:nvSpPr>
          <p:cNvPr id="8" name="Freeform 5"/>
          <p:cNvSpPr/>
          <p:nvPr/>
        </p:nvSpPr>
        <p:spPr bwMode="auto">
          <a:xfrm rot="21249602" flipH="1" flipV="1">
            <a:off x="10005890" y="599186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32295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●领导决策的实质与意义</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●科学决策的原理</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●科学决策的程序与步骤</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●科学决策的原则与要则</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●科学决策的方法</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领导决策的实质与意义</a:t>
              </a: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领导决策的界定、实质与意义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领导决策是领导活动的初始和起步,亦即领导过程的第一环节。领导就是从决策开始的。</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领导决策在科学原理上与其他任何决策都是一样的,但在一些具体的实质和特征上略微有别于其他决策。</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领导决策就是通常讲的领导“拍板”,即出主意、定方向、拟计划、提任务、想对策、拿办法,是领导主体履行职能职责的最重要行为。它有两种形态:</a:t>
            </a:r>
          </a:p>
          <a:p>
            <a:pPr lvl="0" algn="l" fontAlgn="auto">
              <a:lnSpc>
                <a:spcPct val="100000"/>
              </a:lnSpc>
              <a:buSzTx/>
            </a:pPr>
            <a:r>
              <a:rPr lang="zh-CN" altLang="en-US" sz="2000" b="1" dirty="0">
                <a:solidFill>
                  <a:schemeClr val="tx1"/>
                </a:solidFill>
                <a:latin typeface="+mn-ea"/>
                <a:sym typeface="思源黑体" panose="020B0400000000000000" pitchFamily="34" charset="-122"/>
              </a:rPr>
              <a:t>(1)表现为权威过程形态的决策。</a:t>
            </a:r>
            <a:r>
              <a:rPr lang="zh-CN" altLang="en-US" sz="2000" dirty="0">
                <a:solidFill>
                  <a:schemeClr val="tx1"/>
                </a:solidFill>
                <a:latin typeface="+mn-ea"/>
                <a:sym typeface="思源黑体" panose="020B0400000000000000" pitchFamily="34" charset="-122"/>
              </a:rPr>
              <a:t>决策就是领导主体做出倾向性决定的一系列具体操作过程,本质上集中体现为对未来行动的抉择。这是实施领导的第一步,是领导过程的龙头,也是领导运行的最关键环节。这个过程是领导主体对自身职能职责和现实问题做出职业性反应——定向、综合、效率地释放其素质能量的行为过程,即领导主体对其职能职责的具体履行过程。有人把这一职能活动归结为领导的运行职能。</a:t>
            </a:r>
          </a:p>
          <a:p>
            <a:pPr lvl="0" algn="l" fontAlgn="auto">
              <a:lnSpc>
                <a:spcPct val="100000"/>
              </a:lnSpc>
              <a:buSzTx/>
            </a:pPr>
            <a:r>
              <a:rPr lang="zh-CN" altLang="en-US" sz="2000" b="1" dirty="0">
                <a:solidFill>
                  <a:schemeClr val="tx1"/>
                </a:solidFill>
                <a:latin typeface="+mn-ea"/>
                <a:sym typeface="思源黑体" panose="020B0400000000000000" pitchFamily="34" charset="-122"/>
              </a:rPr>
              <a:t>(2)表现为权威结果形态的决策。</a:t>
            </a:r>
            <a:r>
              <a:rPr lang="zh-CN" altLang="en-US" sz="2000" dirty="0">
                <a:solidFill>
                  <a:schemeClr val="tx1"/>
                </a:solidFill>
                <a:latin typeface="+mn-ea"/>
                <a:sym typeface="思源黑体" panose="020B0400000000000000" pitchFamily="34" charset="-122"/>
              </a:rPr>
              <a:t>这种决策是指领导主体为维持其自身和领导客体的良好存在、正常运作与理想发展,为维护其自身和领导客体的利益,为创造性地完成领导事业而达到群众和群体或组织乃至社会提出的目标要求与准则，满足他(它)们的合理愿望和需要,根据领导环境,考虑所有相关因素而最后在行动方案上做出的倾向性决定。</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领导决策的具体含义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根据领导决策的实际运作过程,可以从如下十个方面理解领导决策的含义: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(1)决策是要产生或引发集体行为的特殊行为。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(2)决策是同领导职能职责密切相关且要产生并承担严肃责任的领导行为。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(3)决策是要产生现实结果甚或重大后果的领导行为。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(4)决策是具有高度倾向性和价值色彩的领导行为。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(5)决策是目标明确、具有绝对目的性的关键组织行为。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(6)决策是一种凝聚了领导意志、权力权威的综合性信息行为。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(7)决策是以抉择为关键环节的领导行为。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(8)决策是集领导科学与领导艺术于一体的领导行为。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(9)决策是高度依赖领导素质的领导行为。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(10)决策是广泛存在的领导行为。</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科学决策的原理</a:t>
              </a:r>
            </a:p>
          </p:txBody>
        </p:sp>
      </p:grpSp>
      <p:sp>
        <p:nvSpPr>
          <p:cNvPr id="23" name="矩形 22"/>
          <p:cNvSpPr/>
          <p:nvPr/>
        </p:nvSpPr>
        <p:spPr>
          <a:xfrm>
            <a:off x="6811497" y="1939679"/>
            <a:ext cx="255143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2"/>
</p:tagLst>
</file>

<file path=ppt/tags/tag14.xml><?xml version="1.0" encoding="utf-8"?>
<p:tagLst xmlns:a="http://schemas.openxmlformats.org/drawingml/2006/main" xmlns:r="http://schemas.openxmlformats.org/officeDocument/2006/relationships" xmlns:p="http://schemas.openxmlformats.org/presentationml/2006/main">
  <p:tag name="PA" val="v5.2.2"/>
</p:tagLst>
</file>

<file path=ppt/tags/tag15.xml><?xml version="1.0" encoding="utf-8"?>
<p:tagLst xmlns:a="http://schemas.openxmlformats.org/drawingml/2006/main" xmlns:r="http://schemas.openxmlformats.org/officeDocument/2006/relationships" xmlns:p="http://schemas.openxmlformats.org/presentationml/2006/main">
  <p:tag name="PA" val="v5.2.2"/>
</p:tagLst>
</file>

<file path=ppt/tags/tag16.xml><?xml version="1.0" encoding="utf-8"?>
<p:tagLst xmlns:a="http://schemas.openxmlformats.org/drawingml/2006/main" xmlns:r="http://schemas.openxmlformats.org/officeDocument/2006/relationships" xmlns:p="http://schemas.openxmlformats.org/presentationml/2006/main">
  <p:tag name="PA" val="v5.2.2"/>
</p:tagLst>
</file>

<file path=ppt/tags/tag17.xml><?xml version="1.0" encoding="utf-8"?>
<p:tagLst xmlns:a="http://schemas.openxmlformats.org/drawingml/2006/main" xmlns:r="http://schemas.openxmlformats.org/officeDocument/2006/relationships" xmlns:p="http://schemas.openxmlformats.org/presentationml/2006/main">
  <p:tag name="PA" val="v5.1.2"/>
</p:tagLst>
</file>

<file path=ppt/tags/tag18.xml><?xml version="1.0" encoding="utf-8"?>
<p:tagLst xmlns:a="http://schemas.openxmlformats.org/drawingml/2006/main" xmlns:r="http://schemas.openxmlformats.org/officeDocument/2006/relationships" xmlns:p="http://schemas.openxmlformats.org/presentationml/2006/main">
  <p:tag name="PA" val="v5.1.2"/>
</p:tagLst>
</file>

<file path=ppt/tags/tag19.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5560</Words>
  <Application>Microsoft Office PowerPoint</Application>
  <PresentationFormat>宽屏</PresentationFormat>
  <Paragraphs>421</Paragraphs>
  <Slides>49</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49</vt:i4>
      </vt:variant>
    </vt:vector>
  </HeadingPairs>
  <TitlesOfParts>
    <vt:vector size="63"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Arial Bold</vt:lpstr>
      <vt:lpstr>Symbol</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220</cp:revision>
  <dcterms:created xsi:type="dcterms:W3CDTF">2021-12-05T02:40:41Z</dcterms:created>
  <dcterms:modified xsi:type="dcterms:W3CDTF">2022-01-01T02:20:02Z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2052-3.9.0.6159</vt:lpwstr>
  </property>
</Properties>
</file>