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339" r:id="rId3"/>
    <p:sldId id="340" r:id="rId4"/>
    <p:sldId id="257" r:id="rId5"/>
    <p:sldId id="258" r:id="rId6"/>
    <p:sldId id="259" r:id="rId7"/>
    <p:sldId id="260" r:id="rId8"/>
    <p:sldId id="261" r:id="rId9"/>
    <p:sldId id="262" r:id="rId10"/>
    <p:sldId id="304" r:id="rId11"/>
    <p:sldId id="263" r:id="rId12"/>
    <p:sldId id="264" r:id="rId13"/>
    <p:sldId id="305" r:id="rId14"/>
    <p:sldId id="306" r:id="rId15"/>
    <p:sldId id="307" r:id="rId16"/>
    <p:sldId id="308" r:id="rId17"/>
    <p:sldId id="309" r:id="rId18"/>
    <p:sldId id="310" r:id="rId19"/>
    <p:sldId id="311" r:id="rId20"/>
    <p:sldId id="302" r:id="rId21"/>
    <p:sldId id="312" r:id="rId22"/>
    <p:sldId id="313" r:id="rId23"/>
    <p:sldId id="314" r:id="rId24"/>
    <p:sldId id="315" r:id="rId25"/>
    <p:sldId id="316" r:id="rId26"/>
    <p:sldId id="317" r:id="rId27"/>
    <p:sldId id="318" r:id="rId28"/>
    <p:sldId id="319" r:id="rId29"/>
    <p:sldId id="320" r:id="rId30"/>
    <p:sldId id="321" r:id="rId31"/>
    <p:sldId id="322" r:id="rId32"/>
    <p:sldId id="323" r:id="rId33"/>
    <p:sldId id="324" r:id="rId34"/>
    <p:sldId id="325" r:id="rId35"/>
    <p:sldId id="326" r:id="rId36"/>
    <p:sldId id="341" r:id="rId37"/>
    <p:sldId id="342" r:id="rId38"/>
    <p:sldId id="327" r:id="rId39"/>
    <p:sldId id="328" r:id="rId40"/>
    <p:sldId id="330" r:id="rId41"/>
    <p:sldId id="329" r:id="rId42"/>
    <p:sldId id="331" r:id="rId43"/>
    <p:sldId id="332" r:id="rId44"/>
    <p:sldId id="333" r:id="rId45"/>
    <p:sldId id="334" r:id="rId46"/>
    <p:sldId id="335" r:id="rId47"/>
    <p:sldId id="336" r:id="rId48"/>
    <p:sldId id="337" r:id="rId49"/>
    <p:sldId id="338" r:id="rId5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1" d="100"/>
          <a:sy n="81" d="100"/>
        </p:scale>
        <p:origin x="1498" y="67"/>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CEF8C8B-2FBE-403E-AF7D-48C6F47C3A9F}" type="datetimeFigureOut">
              <a:rPr lang="zh-CN" altLang="en-US" smtClean="0"/>
              <a:pPr/>
              <a:t>2022/9/28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D18A918-D957-414A-8A3B-1498966410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CEF8C8B-2FBE-403E-AF7D-48C6F47C3A9F}" type="datetimeFigureOut">
              <a:rPr lang="zh-CN" altLang="en-US" smtClean="0"/>
              <a:pPr/>
              <a:t>2022/9/28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D18A918-D957-414A-8A3B-1498966410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CEF8C8B-2FBE-403E-AF7D-48C6F47C3A9F}" type="datetimeFigureOut">
              <a:rPr lang="zh-CN" altLang="en-US" smtClean="0"/>
              <a:pPr/>
              <a:t>2022/9/28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D18A918-D957-414A-8A3B-1498966410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CEF8C8B-2FBE-403E-AF7D-48C6F47C3A9F}" type="datetimeFigureOut">
              <a:rPr lang="zh-CN" altLang="en-US" smtClean="0"/>
              <a:pPr/>
              <a:t>2022/9/28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D18A918-D957-414A-8A3B-1498966410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CEF8C8B-2FBE-403E-AF7D-48C6F47C3A9F}" type="datetimeFigureOut">
              <a:rPr lang="zh-CN" altLang="en-US" smtClean="0"/>
              <a:pPr/>
              <a:t>2022/9/28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D18A918-D957-414A-8A3B-1498966410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CEF8C8B-2FBE-403E-AF7D-48C6F47C3A9F}" type="datetimeFigureOut">
              <a:rPr lang="zh-CN" altLang="en-US" smtClean="0"/>
              <a:pPr/>
              <a:t>2022/9/28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D18A918-D957-414A-8A3B-1498966410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CEF8C8B-2FBE-403E-AF7D-48C6F47C3A9F}" type="datetimeFigureOut">
              <a:rPr lang="zh-CN" altLang="en-US" smtClean="0"/>
              <a:pPr/>
              <a:t>2022/9/28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D18A918-D957-414A-8A3B-1498966410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CEF8C8B-2FBE-403E-AF7D-48C6F47C3A9F}" type="datetimeFigureOut">
              <a:rPr lang="zh-CN" altLang="en-US" smtClean="0"/>
              <a:pPr/>
              <a:t>2022/9/28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D18A918-D957-414A-8A3B-1498966410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CEF8C8B-2FBE-403E-AF7D-48C6F47C3A9F}" type="datetimeFigureOut">
              <a:rPr lang="zh-CN" altLang="en-US" smtClean="0"/>
              <a:pPr/>
              <a:t>2022/9/28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D18A918-D957-414A-8A3B-1498966410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CEF8C8B-2FBE-403E-AF7D-48C6F47C3A9F}" type="datetimeFigureOut">
              <a:rPr lang="zh-CN" altLang="en-US" smtClean="0"/>
              <a:pPr/>
              <a:t>2022/9/28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D18A918-D957-414A-8A3B-1498966410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CEF8C8B-2FBE-403E-AF7D-48C6F47C3A9F}" type="datetimeFigureOut">
              <a:rPr lang="zh-CN" altLang="en-US" smtClean="0"/>
              <a:pPr/>
              <a:t>2022/9/28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D18A918-D957-414A-8A3B-1498966410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CEF8C8B-2FBE-403E-AF7D-48C6F47C3A9F}" type="datetimeFigureOut">
              <a:rPr lang="zh-CN" altLang="en-US" smtClean="0"/>
              <a:pPr/>
              <a:t>2022/9/28</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D18A918-D957-414A-8A3B-1498966410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2.xml"/><Relationship Id="rId4" Type="http://schemas.openxmlformats.org/officeDocument/2006/relationships/image" Target="../media/image1.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mhjy.net/" TargetMode="Externa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2.xml"/><Relationship Id="rId4" Type="http://schemas.openxmlformats.org/officeDocument/2006/relationships/image" Target="../media/image1.jpeg"/></Relationships>
</file>

<file path=ppt/slides/_rels/slide3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mhjy.net/" TargetMode="Externa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a:t>第二章  商务策划的思维创新</a:t>
            </a:r>
            <a:br>
              <a:rPr lang="zh-CN" altLang="en-US" dirty="0"/>
            </a:br>
            <a:endParaRPr lang="zh-CN" altLang="en-US" dirty="0"/>
          </a:p>
        </p:txBody>
      </p:sp>
      <p:sp>
        <p:nvSpPr>
          <p:cNvPr id="3" name="副标题 2"/>
          <p:cNvSpPr>
            <a:spLocks noGrp="1"/>
          </p:cNvSpPr>
          <p:nvPr>
            <p:ph type="subTitle" idx="1"/>
          </p:nvPr>
        </p:nvSpPr>
        <p:spPr/>
        <p:txBody>
          <a:bodyPr/>
          <a:lstStyle/>
          <a:p>
            <a:endParaRPr lang="zh-CN" alt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dirty="0"/>
              <a:t>4. </a:t>
            </a:r>
            <a:r>
              <a:rPr lang="zh-CN" altLang="en-US" dirty="0"/>
              <a:t>捕获</a:t>
            </a:r>
          </a:p>
          <a:p>
            <a:r>
              <a:rPr lang="zh-CN" altLang="en-US" dirty="0"/>
              <a:t>捕获即搜索的结果，获取问题的解决方案。</a:t>
            </a:r>
            <a:endParaRPr lang="en-US" altLang="zh-CN" dirty="0"/>
          </a:p>
          <a:p>
            <a:r>
              <a:rPr lang="en-US" dirty="0"/>
              <a:t>5. </a:t>
            </a:r>
            <a:r>
              <a:rPr lang="zh-CN" altLang="en-US" dirty="0"/>
              <a:t>解释</a:t>
            </a:r>
          </a:p>
          <a:p>
            <a:r>
              <a:rPr lang="zh-CN" altLang="en-US" dirty="0"/>
              <a:t>解释是思维主体在前面几个阶段的基础上，再一次的综合整理过程，并由此得出最后的结论。</a:t>
            </a:r>
          </a:p>
          <a:p>
            <a:endParaRPr lang="zh-CN" alt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lnSpcReduction="10000"/>
          </a:bodyPr>
          <a:lstStyle/>
          <a:p>
            <a:r>
              <a:rPr lang="zh-CN" altLang="en-US" dirty="0"/>
              <a:t>二、创新</a:t>
            </a:r>
          </a:p>
          <a:p>
            <a:r>
              <a:rPr lang="en-US" dirty="0"/>
              <a:t>(</a:t>
            </a:r>
            <a:r>
              <a:rPr lang="zh-CN" altLang="en-US" dirty="0"/>
              <a:t>一</a:t>
            </a:r>
            <a:r>
              <a:rPr lang="en-US" dirty="0"/>
              <a:t>) </a:t>
            </a:r>
            <a:r>
              <a:rPr lang="zh-CN" altLang="en-US" dirty="0"/>
              <a:t>创新的概念</a:t>
            </a:r>
          </a:p>
          <a:p>
            <a:r>
              <a:rPr lang="zh-CN" altLang="en-US" dirty="0"/>
              <a:t>创新是人类对未知事物的探索能力，是在已有思维模式的基础上，利用现有的知识和经验，突破既定模式或成功模式而产生的行为惯性和思维定式，提出超出常规或有别于常人的思路或见解，从而改进或创造新的事物、方法、元素、路径、环境，并获得有益效果的过程。</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dirty="0"/>
              <a:t>(</a:t>
            </a:r>
            <a:r>
              <a:rPr lang="zh-CN" altLang="en-US" dirty="0"/>
              <a:t>二</a:t>
            </a:r>
            <a:r>
              <a:rPr lang="en-US" dirty="0"/>
              <a:t>) </a:t>
            </a:r>
            <a:r>
              <a:rPr lang="zh-CN" altLang="en-US" dirty="0"/>
              <a:t>创新的起源与发展</a:t>
            </a:r>
            <a:endParaRPr lang="en-US" altLang="zh-CN" dirty="0"/>
          </a:p>
          <a:p>
            <a:r>
              <a:rPr lang="zh-CN" altLang="en-US" dirty="0"/>
              <a:t>“创新”一词，英文作</a:t>
            </a:r>
            <a:r>
              <a:rPr lang="en-US" dirty="0"/>
              <a:t>Innovation</a:t>
            </a:r>
            <a:r>
              <a:rPr lang="zh-CN" altLang="en-US" dirty="0"/>
              <a:t>，起源于拉丁语：主要有三层含义：一是更新，是指在原有事物的基础上除旧布新；二是创造新的东西，是指创造出原来没有的事物；三是改变，是指对原有事物进行改造。</a:t>
            </a:r>
          </a:p>
          <a:p>
            <a:endParaRPr lang="zh-CN" alt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92500" lnSpcReduction="10000"/>
          </a:bodyPr>
          <a:lstStyle/>
          <a:p>
            <a:r>
              <a:rPr lang="en-US" dirty="0"/>
              <a:t>1912</a:t>
            </a:r>
            <a:r>
              <a:rPr lang="zh-CN" altLang="en-US" dirty="0"/>
              <a:t>年，西方著名经济学家约瑟夫</a:t>
            </a:r>
            <a:r>
              <a:rPr lang="en-US" altLang="zh-CN" dirty="0"/>
              <a:t>·</a:t>
            </a:r>
            <a:r>
              <a:rPr lang="zh-CN" altLang="en-US" dirty="0"/>
              <a:t>熊彼特在</a:t>
            </a:r>
            <a:r>
              <a:rPr lang="en-US" altLang="zh-CN" dirty="0"/>
              <a:t>《</a:t>
            </a:r>
            <a:r>
              <a:rPr lang="zh-CN" altLang="en-US" dirty="0"/>
              <a:t>经济发展理论</a:t>
            </a:r>
            <a:r>
              <a:rPr lang="en-US" altLang="zh-CN" dirty="0"/>
              <a:t>》</a:t>
            </a:r>
            <a:r>
              <a:rPr lang="zh-CN" altLang="en-US" dirty="0"/>
              <a:t>一书中，第一次将“创新”作为一种经济学概念提出。熊彼特认为，“创新”是指建立一种新的生产函数，把关于生产要素和生产条件的“新组合”引入生产体系，使其技术体系发生变革，主要包括</a:t>
            </a:r>
            <a:r>
              <a:rPr lang="en-US" dirty="0"/>
              <a:t>5</a:t>
            </a:r>
            <a:r>
              <a:rPr lang="zh-CN" altLang="en-US" dirty="0"/>
              <a:t>种情形：一是采用新产品；二是采用一种新技术；三是开辟一个新市场；四是开拓或控制原材料或半成品的新的供应来源；五是采用新的生产组织形式或管理方式。</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92500" lnSpcReduction="20000"/>
          </a:bodyPr>
          <a:lstStyle/>
          <a:p>
            <a:r>
              <a:rPr lang="zh-CN" altLang="en-US" dirty="0"/>
              <a:t>熊彼特的创新理论直到</a:t>
            </a:r>
            <a:r>
              <a:rPr lang="en-US" dirty="0"/>
              <a:t>20</a:t>
            </a:r>
            <a:r>
              <a:rPr lang="zh-CN" altLang="en-US" dirty="0"/>
              <a:t>世纪</a:t>
            </a:r>
            <a:r>
              <a:rPr lang="en-US" dirty="0"/>
              <a:t>40</a:t>
            </a:r>
            <a:r>
              <a:rPr lang="zh-CN" altLang="en-US" dirty="0"/>
              <a:t>年代前后才引起学者和企业家的关注，一些学者于</a:t>
            </a:r>
            <a:r>
              <a:rPr lang="en-US" dirty="0"/>
              <a:t>20</a:t>
            </a:r>
            <a:r>
              <a:rPr lang="zh-CN" altLang="en-US" dirty="0"/>
              <a:t>世纪</a:t>
            </a:r>
            <a:r>
              <a:rPr lang="en-US" dirty="0"/>
              <a:t>50</a:t>
            </a:r>
            <a:r>
              <a:rPr lang="zh-CN" altLang="en-US" dirty="0"/>
              <a:t>年代末期开始对“创新”的理论和方法进行研究。</a:t>
            </a:r>
            <a:endParaRPr lang="en-US" altLang="zh-CN" dirty="0"/>
          </a:p>
          <a:p>
            <a:r>
              <a:rPr lang="zh-CN" altLang="en-US" dirty="0"/>
              <a:t>从</a:t>
            </a:r>
            <a:r>
              <a:rPr lang="en-US" dirty="0"/>
              <a:t>20</a:t>
            </a:r>
            <a:r>
              <a:rPr lang="zh-CN" altLang="en-US" dirty="0"/>
              <a:t>世纪</a:t>
            </a:r>
            <a:r>
              <a:rPr lang="en-US" dirty="0"/>
              <a:t>80</a:t>
            </a:r>
            <a:r>
              <a:rPr lang="zh-CN" altLang="en-US" dirty="0"/>
              <a:t>年代起到</a:t>
            </a:r>
            <a:r>
              <a:rPr lang="en-US" dirty="0"/>
              <a:t>21</a:t>
            </a:r>
            <a:r>
              <a:rPr lang="zh-CN" altLang="en-US" dirty="0"/>
              <a:t>世纪的今天，“创新”越来越受到学术界和企业界的广泛关注。党的“十九大”以来，习近平同志把创新摆在国家发展全局的核心位置，高度重视科技创新，围绕实施创新驱动发展战略、加快推进以科技创新为核心的全面创新，提出一系列新思想、新论断、新要求。</a:t>
            </a:r>
          </a:p>
          <a:p>
            <a:endParaRPr lang="zh-CN" altLang="en-US" dirty="0"/>
          </a:p>
          <a:p>
            <a:endParaRPr lang="zh-CN" alt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lnSpcReduction="10000"/>
          </a:bodyPr>
          <a:lstStyle/>
          <a:p>
            <a:r>
              <a:rPr lang="zh-CN" altLang="en-US" dirty="0"/>
              <a:t>三、创新思维</a:t>
            </a:r>
            <a:endParaRPr lang="en-US" altLang="zh-CN" dirty="0"/>
          </a:p>
          <a:p>
            <a:r>
              <a:rPr lang="zh-CN" altLang="en-US" dirty="0"/>
              <a:t>创新思维是人类特有的高级精神活动和思维过程，是与时俱进、知难而进、突破上进的科学思维。创新思维能力是创新能力的核心。思维主体要达到创新的目的，即取得创新成果，就要开展创新活动，开展创新活动就要有创新方法，有创新方法就离不开创新思维，也就是我们常说的“思路决定出路”。</a:t>
            </a:r>
          </a:p>
          <a:p>
            <a:endParaRPr lang="zh-CN" altLang="en-US" dirty="0"/>
          </a:p>
          <a:p>
            <a:endParaRPr lang="zh-CN" alt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85000" lnSpcReduction="10000"/>
          </a:bodyPr>
          <a:lstStyle/>
          <a:p>
            <a:r>
              <a:rPr lang="en-US" dirty="0"/>
              <a:t>(</a:t>
            </a:r>
            <a:r>
              <a:rPr lang="zh-CN" altLang="en-US" dirty="0"/>
              <a:t>一</a:t>
            </a:r>
            <a:r>
              <a:rPr lang="en-US" dirty="0"/>
              <a:t>) </a:t>
            </a:r>
            <a:r>
              <a:rPr lang="zh-CN" altLang="en-US" dirty="0"/>
              <a:t>创新思维的概念</a:t>
            </a:r>
          </a:p>
          <a:p>
            <a:r>
              <a:rPr lang="en-US" dirty="0"/>
              <a:t> </a:t>
            </a:r>
            <a:r>
              <a:rPr lang="zh-CN" altLang="en-US" dirty="0"/>
              <a:t>关于创新思维的概念，何名申从狭义和广义的角度给出了不同的概念。</a:t>
            </a:r>
            <a:endParaRPr lang="en-US" altLang="zh-CN" dirty="0"/>
          </a:p>
          <a:p>
            <a:r>
              <a:rPr lang="zh-CN" altLang="en-US" dirty="0"/>
              <a:t>狭义的创新思维是指建立新理论、发明新技术或塑造新艺术形象的思维活动。它强调的是思维成果的独创性，同时能够得到社会的承认和具有社会效益。</a:t>
            </a:r>
            <a:endParaRPr lang="en-US" altLang="zh-CN" dirty="0"/>
          </a:p>
          <a:p>
            <a:r>
              <a:rPr lang="zh-CN" altLang="en-US" dirty="0"/>
              <a:t>广义的创新思维是指思考自己所不熟悉领域的问题，而且没有既定的思路可以模仿的思维活动。它强调的是思考的问题对思维主体来说是陌生的，思考活动的进行没有固定的思维程序和模式可以借鉴。</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dirty="0"/>
              <a:t>(</a:t>
            </a:r>
            <a:r>
              <a:rPr lang="zh-CN" altLang="en-US" dirty="0"/>
              <a:t>二</a:t>
            </a:r>
            <a:r>
              <a:rPr lang="en-US" dirty="0"/>
              <a:t>) </a:t>
            </a:r>
            <a:r>
              <a:rPr lang="zh-CN" altLang="en-US" dirty="0"/>
              <a:t>创新思维的基本特征</a:t>
            </a:r>
          </a:p>
          <a:p>
            <a:r>
              <a:rPr lang="en-US" dirty="0"/>
              <a:t>1. </a:t>
            </a:r>
            <a:r>
              <a:rPr lang="zh-CN" altLang="en-US" dirty="0"/>
              <a:t>独特性</a:t>
            </a:r>
            <a:endParaRPr lang="en-US" altLang="zh-CN" dirty="0"/>
          </a:p>
          <a:p>
            <a:r>
              <a:rPr lang="en-US" dirty="0"/>
              <a:t>2. </a:t>
            </a:r>
            <a:r>
              <a:rPr lang="zh-CN" altLang="en-US" dirty="0"/>
              <a:t>灵活性</a:t>
            </a:r>
          </a:p>
          <a:p>
            <a:r>
              <a:rPr lang="en-US" dirty="0"/>
              <a:t>3. </a:t>
            </a:r>
            <a:r>
              <a:rPr lang="zh-CN" altLang="en-US" dirty="0"/>
              <a:t>敏锐性</a:t>
            </a:r>
          </a:p>
          <a:p>
            <a:r>
              <a:rPr lang="en-US" dirty="0"/>
              <a:t>4. </a:t>
            </a:r>
            <a:r>
              <a:rPr lang="zh-CN" altLang="en-US" dirty="0"/>
              <a:t>潜在性</a:t>
            </a:r>
          </a:p>
          <a:p>
            <a:r>
              <a:rPr lang="en-US" dirty="0"/>
              <a:t>5. </a:t>
            </a:r>
            <a:r>
              <a:rPr lang="zh-CN" altLang="en-US" dirty="0"/>
              <a:t>不确定性</a:t>
            </a:r>
          </a:p>
          <a:p>
            <a:endParaRPr lang="zh-CN" alt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dirty="0"/>
              <a:t>(</a:t>
            </a:r>
            <a:r>
              <a:rPr lang="zh-CN" altLang="en-US" dirty="0"/>
              <a:t>三</a:t>
            </a:r>
            <a:r>
              <a:rPr lang="en-US" dirty="0"/>
              <a:t>) </a:t>
            </a:r>
            <a:r>
              <a:rPr lang="zh-CN" altLang="en-US" dirty="0"/>
              <a:t>创新思维的作用</a:t>
            </a:r>
          </a:p>
          <a:p>
            <a:r>
              <a:rPr lang="en-US" dirty="0"/>
              <a:t>1. </a:t>
            </a:r>
            <a:r>
              <a:rPr lang="zh-CN" altLang="en-US" dirty="0"/>
              <a:t>提升认知水平</a:t>
            </a:r>
          </a:p>
          <a:p>
            <a:r>
              <a:rPr lang="en-US" dirty="0"/>
              <a:t>2. </a:t>
            </a:r>
            <a:r>
              <a:rPr lang="zh-CN" altLang="en-US" dirty="0"/>
              <a:t>提高认识能力</a:t>
            </a:r>
          </a:p>
          <a:p>
            <a:r>
              <a:rPr lang="en-US" dirty="0"/>
              <a:t>3. </a:t>
            </a:r>
            <a:r>
              <a:rPr lang="zh-CN" altLang="en-US" dirty="0"/>
              <a:t>为实践开辟新局面</a:t>
            </a:r>
          </a:p>
          <a:p>
            <a:endParaRPr lang="zh-CN" alt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77500" lnSpcReduction="20000"/>
          </a:bodyPr>
          <a:lstStyle/>
          <a:p>
            <a:pPr>
              <a:buNone/>
            </a:pPr>
            <a:r>
              <a:rPr lang="zh-CN" altLang="en-US" dirty="0"/>
              <a:t>四、商务策划思维</a:t>
            </a:r>
          </a:p>
          <a:p>
            <a:r>
              <a:rPr lang="zh-CN" altLang="en-US" dirty="0"/>
              <a:t>商务策划思维主要包括三个层面：</a:t>
            </a:r>
            <a:endParaRPr lang="en-US" altLang="zh-CN" dirty="0"/>
          </a:p>
          <a:p>
            <a:r>
              <a:rPr lang="zh-CN" altLang="en-US" dirty="0"/>
              <a:t>第一，商务策划思维是产生行动方案的过程。根据现实条件，遵循事物的发展规律，通过一定的方法或者规则，制定科学、可行的行动方案。</a:t>
            </a:r>
            <a:endParaRPr lang="en-US" altLang="zh-CN" dirty="0"/>
          </a:p>
          <a:p>
            <a:r>
              <a:rPr lang="zh-CN" altLang="en-US" dirty="0"/>
              <a:t>第二，商务策划思维是选择并调整行动方案的过程。为实现某一特定目标，借助科学方法，从制定的各种方案中选择一个最科学、最适合的方案，帮助形成正确的决策，并根据环境变化，对方案进行适当调整，以保证方案能够实现目标结果，达到最佳效益。</a:t>
            </a:r>
            <a:endParaRPr lang="en-US" altLang="zh-CN" dirty="0"/>
          </a:p>
          <a:p>
            <a:r>
              <a:rPr lang="zh-CN" altLang="en-US" dirty="0"/>
              <a:t>第三，商务策划思维是发现并利用资源的过程。商务策划的过程也是敏锐地发现对实现目标结果，有益的资源，并对各类资源进行有效组合、合理利用的过程。</a:t>
            </a:r>
          </a:p>
          <a:p>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DD89F23D-9A5A-717C-0224-9D8F5F09815F}"/>
              </a:ext>
            </a:extLst>
          </p:cNvPr>
          <p:cNvSpPr>
            <a:spLocks noGrp="1" noChangeArrowheads="1"/>
          </p:cNvSpPr>
          <p:nvPr>
            <p:ph type="body" idx="1"/>
          </p:nvPr>
        </p:nvSpPr>
        <p:spPr>
          <a:xfrm>
            <a:off x="0" y="1143000"/>
            <a:ext cx="9144000" cy="5715000"/>
          </a:xfrm>
        </p:spPr>
        <p:txBody>
          <a:bodyPr/>
          <a:lstStyle/>
          <a:p>
            <a:pPr eaLnBrk="1" hangingPunct="1">
              <a:lnSpc>
                <a:spcPct val="80000"/>
              </a:lnSpc>
            </a:pPr>
            <a:r>
              <a:rPr lang="en-US" altLang="zh-CN" sz="1600"/>
              <a:t> </a:t>
            </a:r>
            <a:endParaRPr lang="en-US" altLang="zh-CN" sz="1600" b="1"/>
          </a:p>
          <a:p>
            <a:pPr eaLnBrk="1" hangingPunct="1">
              <a:lnSpc>
                <a:spcPct val="80000"/>
              </a:lnSpc>
            </a:pPr>
            <a:r>
              <a:rPr lang="zh-CN" altLang="en-US" sz="1600" b="1"/>
              <a:t>学习方式：</a:t>
            </a:r>
            <a:r>
              <a:rPr lang="zh-CN" altLang="en-US" b="1">
                <a:ea typeface="黑体" panose="02010609060101010101" pitchFamily="49" charset="-122"/>
              </a:rPr>
              <a:t>全国招生  函授学习  权威双证  国际互认</a:t>
            </a:r>
            <a:endParaRPr lang="zh-CN" altLang="en-US" sz="1600" b="1"/>
          </a:p>
          <a:p>
            <a:pPr eaLnBrk="1" hangingPunct="1">
              <a:lnSpc>
                <a:spcPct val="80000"/>
              </a:lnSpc>
            </a:pPr>
            <a:endParaRPr lang="en-US" altLang="zh-CN" sz="1600" b="1"/>
          </a:p>
          <a:p>
            <a:pPr eaLnBrk="1" hangingPunct="1">
              <a:lnSpc>
                <a:spcPct val="80000"/>
              </a:lnSpc>
            </a:pPr>
            <a:r>
              <a:rPr lang="zh-CN" altLang="en-US" sz="1600" b="1"/>
              <a:t>认证项目：注册</a:t>
            </a:r>
            <a:r>
              <a:rPr lang="en-US" altLang="zh-CN" sz="1600" b="1"/>
              <a:t> </a:t>
            </a:r>
            <a:r>
              <a:rPr lang="zh-CN" altLang="en-US" sz="1600" b="1"/>
              <a:t>职业经理、人力资源总监、品质经理、生产经理、营销策划师、物流经理、</a:t>
            </a:r>
            <a:endParaRPr lang="en-US" altLang="zh-CN" sz="1600" b="1"/>
          </a:p>
          <a:p>
            <a:pPr eaLnBrk="1" hangingPunct="1">
              <a:lnSpc>
                <a:spcPct val="80000"/>
              </a:lnSpc>
            </a:pPr>
            <a:r>
              <a:rPr lang="zh-CN" altLang="en-US" sz="1600" b="1"/>
              <a:t>          项目经理、企业管理咨询师、企业总经理、营销经理、财务总监、酒店经理、企业培训师</a:t>
            </a:r>
            <a:endParaRPr lang="en-US" altLang="zh-CN" sz="1600" b="1"/>
          </a:p>
          <a:p>
            <a:pPr eaLnBrk="1" hangingPunct="1">
              <a:lnSpc>
                <a:spcPct val="80000"/>
              </a:lnSpc>
            </a:pPr>
            <a:r>
              <a:rPr lang="zh-CN" altLang="en-US" sz="1600" b="1"/>
              <a:t>          采购经理、</a:t>
            </a:r>
            <a:r>
              <a:rPr lang="en-US" altLang="zh-CN" sz="1600" b="1"/>
              <a:t>IE</a:t>
            </a:r>
            <a:r>
              <a:rPr lang="zh-CN" altLang="en-US" sz="1600" b="1"/>
              <a:t>工业工程师、医院管理、行政总监、市场总监、工厂管理、服装企业管理、</a:t>
            </a:r>
            <a:endParaRPr lang="en-US" altLang="zh-CN" sz="1600" b="1"/>
          </a:p>
          <a:p>
            <a:pPr eaLnBrk="1" hangingPunct="1">
              <a:lnSpc>
                <a:spcPct val="80000"/>
              </a:lnSpc>
            </a:pPr>
            <a:r>
              <a:rPr lang="zh-CN" altLang="en-US" sz="1600" b="1"/>
              <a:t>          六西格玛管理师、车间主管、经济管理师、生产运营管理师、精益管理师等</a:t>
            </a:r>
            <a:r>
              <a:rPr lang="en-US" altLang="zh-CN" sz="1600" b="1"/>
              <a:t>MBA</a:t>
            </a:r>
            <a:r>
              <a:rPr lang="zh-CN" altLang="en-US" sz="1600" b="1"/>
              <a:t>等认证。</a:t>
            </a:r>
          </a:p>
          <a:p>
            <a:pPr eaLnBrk="1" hangingPunct="1">
              <a:lnSpc>
                <a:spcPct val="80000"/>
              </a:lnSpc>
            </a:pPr>
            <a:endParaRPr lang="zh-CN" altLang="en-US" sz="1600" b="1"/>
          </a:p>
          <a:p>
            <a:pPr eaLnBrk="1" hangingPunct="1">
              <a:lnSpc>
                <a:spcPct val="80000"/>
              </a:lnSpc>
            </a:pPr>
            <a:r>
              <a:rPr lang="zh-CN" altLang="en-US" sz="1600" b="1"/>
              <a:t>颁发双证：经理资格证</a:t>
            </a:r>
            <a:r>
              <a:rPr lang="en-US" altLang="zh-CN" sz="1600" b="1"/>
              <a:t>+MBA</a:t>
            </a:r>
            <a:r>
              <a:rPr lang="zh-CN" altLang="en-US" sz="1600" b="1"/>
              <a:t>研修证</a:t>
            </a:r>
            <a:r>
              <a:rPr lang="en-US" altLang="zh-CN" sz="1600" b="1"/>
              <a:t>+</a:t>
            </a:r>
            <a:r>
              <a:rPr lang="zh-CN" altLang="en-US" sz="1600" b="1"/>
              <a:t>全套学籍档案</a:t>
            </a:r>
          </a:p>
          <a:p>
            <a:pPr eaLnBrk="1" hangingPunct="1">
              <a:lnSpc>
                <a:spcPct val="80000"/>
              </a:lnSpc>
            </a:pPr>
            <a:r>
              <a:rPr lang="zh-CN" altLang="en-US" sz="1600" b="1"/>
              <a:t>收费标准  ：</a:t>
            </a:r>
            <a:r>
              <a:rPr lang="zh-CN" altLang="en-US" sz="2400" b="1"/>
              <a:t>仅收取</a:t>
            </a:r>
            <a:r>
              <a:rPr lang="en-US" altLang="zh-CN" sz="2400" b="1"/>
              <a:t>1280</a:t>
            </a:r>
            <a:r>
              <a:rPr lang="zh-CN" altLang="en-US" sz="2400" b="1"/>
              <a:t>元</a:t>
            </a:r>
            <a:r>
              <a:rPr lang="zh-CN" altLang="en-US" sz="1600" b="1"/>
              <a:t>       招生网址： </a:t>
            </a:r>
            <a:r>
              <a:rPr lang="en-US" altLang="zh-CN" b="1">
                <a:hlinkClick r:id="rId2"/>
              </a:rPr>
              <a:t>www.mhjy.net</a:t>
            </a:r>
            <a:endParaRPr lang="en-US" altLang="zh-CN" b="1"/>
          </a:p>
          <a:p>
            <a:pPr eaLnBrk="1" hangingPunct="1">
              <a:lnSpc>
                <a:spcPct val="80000"/>
              </a:lnSpc>
              <a:buFontTx/>
              <a:buNone/>
            </a:pPr>
            <a:r>
              <a:rPr lang="en-US" altLang="zh-CN" b="1"/>
              <a:t>    </a:t>
            </a:r>
            <a:r>
              <a:rPr lang="zh-CN" altLang="en-US" sz="1600" b="1"/>
              <a:t>报名电话：</a:t>
            </a:r>
            <a:r>
              <a:rPr lang="en-US" altLang="zh-CN" sz="1600" b="1"/>
              <a:t>13684609885    0451—88342620 </a:t>
            </a:r>
          </a:p>
          <a:p>
            <a:pPr eaLnBrk="1" hangingPunct="1">
              <a:lnSpc>
                <a:spcPct val="80000"/>
              </a:lnSpc>
              <a:buFontTx/>
              <a:buNone/>
            </a:pPr>
            <a:r>
              <a:rPr lang="en-US" altLang="zh-CN" sz="1600" b="1"/>
              <a:t>        </a:t>
            </a:r>
            <a:r>
              <a:rPr lang="zh-CN" altLang="en-US" sz="1600" b="1"/>
              <a:t>微信公众号：</a:t>
            </a:r>
            <a:r>
              <a:rPr lang="en-US" altLang="zh-CN" sz="1600" b="1"/>
              <a:t>MHJY1999   </a:t>
            </a:r>
            <a:r>
              <a:rPr lang="zh-CN" altLang="en-US" sz="1600" b="1"/>
              <a:t>微信客服：</a:t>
            </a:r>
            <a:r>
              <a:rPr lang="en-US" altLang="zh-CN" sz="1600" b="1"/>
              <a:t>122285053    </a:t>
            </a:r>
            <a:r>
              <a:rPr lang="zh-CN" altLang="en-US" sz="1600" b="1"/>
              <a:t>咨询邮箱：</a:t>
            </a:r>
            <a:r>
              <a:rPr lang="en-US" altLang="zh-CN" sz="1600" b="1">
                <a:hlinkClick r:id="rId3"/>
              </a:rPr>
              <a:t>xchy007@163.com</a:t>
            </a:r>
            <a:r>
              <a:rPr lang="en-US" altLang="zh-CN" sz="1600" b="1"/>
              <a:t>   </a:t>
            </a:r>
          </a:p>
          <a:p>
            <a:pPr eaLnBrk="1" hangingPunct="1">
              <a:lnSpc>
                <a:spcPct val="80000"/>
              </a:lnSpc>
              <a:buFontTx/>
              <a:buNone/>
            </a:pPr>
            <a:r>
              <a:rPr lang="en-US" altLang="zh-CN" sz="1600" b="1"/>
              <a:t>        </a:t>
            </a:r>
            <a:r>
              <a:rPr lang="zh-CN" altLang="en-US" sz="1600" b="1"/>
              <a:t>咨询教师</a:t>
            </a:r>
            <a:r>
              <a:rPr lang="en-US" altLang="zh-CN" sz="1600" b="1"/>
              <a:t>: </a:t>
            </a:r>
            <a:r>
              <a:rPr lang="zh-CN" altLang="en-US" sz="1600" b="1"/>
              <a:t>王海涛 郑毅 </a:t>
            </a:r>
          </a:p>
          <a:p>
            <a:pPr eaLnBrk="1" hangingPunct="1">
              <a:lnSpc>
                <a:spcPct val="80000"/>
              </a:lnSpc>
            </a:pPr>
            <a:endParaRPr lang="zh-CN" altLang="en-US" sz="1600" b="1"/>
          </a:p>
          <a:p>
            <a:pPr algn="r" eaLnBrk="1" hangingPunct="1">
              <a:lnSpc>
                <a:spcPct val="80000"/>
              </a:lnSpc>
              <a:buFontTx/>
              <a:buNone/>
            </a:pPr>
            <a:r>
              <a:rPr lang="zh-CN" altLang="en-US" sz="1800" b="1"/>
              <a:t>颁证单位：中国经济管理大学</a:t>
            </a:r>
          </a:p>
          <a:p>
            <a:pPr algn="r" eaLnBrk="1" hangingPunct="1">
              <a:lnSpc>
                <a:spcPct val="80000"/>
              </a:lnSpc>
            </a:pPr>
            <a:r>
              <a:rPr lang="zh-CN" altLang="en-US" sz="1800" b="1"/>
              <a:t>主办单位：哈尔滨美华企业管理有限公司</a:t>
            </a:r>
            <a:endParaRPr lang="en-US" altLang="zh-CN" sz="1800" b="1"/>
          </a:p>
        </p:txBody>
      </p:sp>
      <p:sp>
        <p:nvSpPr>
          <p:cNvPr id="2051" name="WordArt 4">
            <a:extLst>
              <a:ext uri="{FF2B5EF4-FFF2-40B4-BE49-F238E27FC236}">
                <a16:creationId xmlns:a16="http://schemas.microsoft.com/office/drawing/2014/main" id="{58491806-0970-6681-B19F-B0C38E4A6260}"/>
              </a:ext>
            </a:extLst>
          </p:cNvPr>
          <p:cNvSpPr>
            <a:spLocks noChangeArrowheads="1" noChangeShapeType="1" noTextEdit="1"/>
          </p:cNvSpPr>
          <p:nvPr/>
        </p:nvSpPr>
        <p:spPr bwMode="auto">
          <a:xfrm flipH="1">
            <a:off x="10548938" y="5373688"/>
            <a:ext cx="215900" cy="412750"/>
          </a:xfrm>
          <a:prstGeom prst="rect">
            <a:avLst/>
          </a:prstGeom>
        </p:spPr>
        <p:txBody>
          <a:bodyPr wrap="none" fromWordArt="1">
            <a:prstTxWarp prst="textSlantUp">
              <a:avLst>
                <a:gd name="adj" fmla="val 32056"/>
              </a:avLst>
            </a:prstTxWarp>
          </a:bodyPr>
          <a:lstStyle/>
          <a:p>
            <a:pPr algn="ctr"/>
            <a:endParaRPr lang="zh-CN" altLang="en-US"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panose="02010800040101010101" pitchFamily="2" charset="-122"/>
              <a:ea typeface="华文新魏" panose="02010800040101010101" pitchFamily="2" charset="-122"/>
            </a:endParaRPr>
          </a:p>
        </p:txBody>
      </p:sp>
      <p:sp>
        <p:nvSpPr>
          <p:cNvPr id="2052" name="Rectangle 7">
            <a:extLst>
              <a:ext uri="{FF2B5EF4-FFF2-40B4-BE49-F238E27FC236}">
                <a16:creationId xmlns:a16="http://schemas.microsoft.com/office/drawing/2014/main" id="{E45DCED6-7BC1-77A8-7147-930B991BF1EF}"/>
              </a:ext>
            </a:extLst>
          </p:cNvPr>
          <p:cNvSpPr>
            <a:spLocks noGrp="1" noChangeArrowheads="1"/>
          </p:cNvSpPr>
          <p:nvPr>
            <p:ph type="title"/>
          </p:nvPr>
        </p:nvSpPr>
        <p:spPr/>
        <p:txBody>
          <a:bodyPr>
            <a:normAutofit fontScale="90000"/>
          </a:bodyPr>
          <a:lstStyle/>
          <a:p>
            <a:pPr eaLnBrk="1" hangingPunct="1"/>
            <a:br>
              <a:rPr lang="en-US" altLang="zh-CN" sz="4000">
                <a:solidFill>
                  <a:srgbClr val="FF0000"/>
                </a:solidFill>
              </a:rPr>
            </a:br>
            <a:endParaRPr lang="en-US" altLang="zh-CN" sz="4000">
              <a:solidFill>
                <a:srgbClr val="FF0000"/>
              </a:solidFill>
            </a:endParaRPr>
          </a:p>
        </p:txBody>
      </p:sp>
      <p:sp>
        <p:nvSpPr>
          <p:cNvPr id="3080" name="WordArt 8">
            <a:extLst>
              <a:ext uri="{FF2B5EF4-FFF2-40B4-BE49-F238E27FC236}">
                <a16:creationId xmlns:a16="http://schemas.microsoft.com/office/drawing/2014/main" id="{E5D00AA0-44E0-F402-637E-5C95D384BF92}"/>
              </a:ext>
            </a:extLst>
          </p:cNvPr>
          <p:cNvSpPr>
            <a:spLocks noChangeArrowheads="1" noChangeShapeType="1" noTextEdit="1"/>
          </p:cNvSpPr>
          <p:nvPr/>
        </p:nvSpPr>
        <p:spPr bwMode="auto">
          <a:xfrm>
            <a:off x="395288" y="357166"/>
            <a:ext cx="8105802" cy="1000132"/>
          </a:xfrm>
          <a:prstGeom prst="rect">
            <a:avLst/>
          </a:prstGeom>
        </p:spPr>
        <p:txBody>
          <a:bodyPr wrap="none" fromWordArt="1">
            <a:prstTxWarp prst="textPlain">
              <a:avLst>
                <a:gd name="adj" fmla="val 50000"/>
              </a:avLst>
            </a:prstTxWarp>
          </a:bodyPr>
          <a:lstStyle/>
          <a:p>
            <a:pPr algn="ctr" eaLnBrk="1" hangingPunct="1">
              <a:defRPr/>
            </a:pPr>
            <a:r>
              <a:rPr lang="zh-CN" altLang="en-US" sz="3600" b="1" kern="10" dirty="0">
                <a:ln w="9525">
                  <a:solidFill>
                    <a:srgbClr val="FF0000"/>
                  </a:solidFill>
                  <a:round/>
                  <a:headEnd/>
                  <a:tailEnd/>
                </a:ln>
                <a:solidFill>
                  <a:srgbClr val="FF0000"/>
                </a:solidFill>
                <a:latin typeface="黑体"/>
                <a:ea typeface="黑体"/>
              </a:rPr>
              <a:t>全国迷你型</a:t>
            </a:r>
            <a:r>
              <a:rPr lang="en-US" altLang="zh-CN" sz="3600" b="1" kern="10" dirty="0">
                <a:ln w="9525">
                  <a:solidFill>
                    <a:srgbClr val="FF0000"/>
                  </a:solidFill>
                  <a:round/>
                  <a:headEnd/>
                  <a:tailEnd/>
                </a:ln>
                <a:solidFill>
                  <a:srgbClr val="FF0000"/>
                </a:solidFill>
                <a:latin typeface="黑体"/>
                <a:ea typeface="黑体"/>
              </a:rPr>
              <a:t>MBA</a:t>
            </a:r>
            <a:r>
              <a:rPr lang="zh-CN" altLang="en-US" sz="3600" b="1" kern="10" dirty="0">
                <a:ln w="9525">
                  <a:solidFill>
                    <a:srgbClr val="FF0000"/>
                  </a:solidFill>
                  <a:round/>
                  <a:headEnd/>
                  <a:tailEnd/>
                </a:ln>
                <a:solidFill>
                  <a:srgbClr val="FF0000"/>
                </a:solidFill>
                <a:latin typeface="黑体"/>
                <a:ea typeface="黑体"/>
              </a:rPr>
              <a:t>职业经理双证班</a:t>
            </a:r>
          </a:p>
        </p:txBody>
      </p:sp>
      <p:pic>
        <p:nvPicPr>
          <p:cNvPr id="2054" name="图片 2" descr="一些文字和图案&#10;&#10;描述已自动生成">
            <a:extLst>
              <a:ext uri="{FF2B5EF4-FFF2-40B4-BE49-F238E27FC236}">
                <a16:creationId xmlns:a16="http://schemas.microsoft.com/office/drawing/2014/main" id="{057F148D-6AAB-62AD-612D-A2BC5E6261A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19475" y="5373688"/>
            <a:ext cx="1304925" cy="130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rmAutofit fontScale="90000"/>
          </a:bodyPr>
          <a:lstStyle/>
          <a:p>
            <a:br>
              <a:rPr lang="en-US" altLang="zh-CN" dirty="0"/>
            </a:br>
            <a:r>
              <a:rPr lang="zh-CN" altLang="en-US" dirty="0"/>
              <a:t>第二节  商务策划的思维体系构建</a:t>
            </a:r>
            <a:br>
              <a:rPr lang="zh-CN" altLang="en-US" dirty="0"/>
            </a:br>
            <a:br>
              <a:rPr lang="zh-CN" altLang="en-US" dirty="0"/>
            </a:br>
            <a:endParaRPr lang="zh-CN" altLang="en-US" dirty="0"/>
          </a:p>
        </p:txBody>
      </p:sp>
      <p:sp>
        <p:nvSpPr>
          <p:cNvPr id="3" name="副标题 2"/>
          <p:cNvSpPr>
            <a:spLocks noGrp="1"/>
          </p:cNvSpPr>
          <p:nvPr>
            <p:ph type="subTitle" idx="1"/>
          </p:nvPr>
        </p:nvSpPr>
        <p:spPr/>
        <p:txBody>
          <a:bodyPr/>
          <a:lstStyle/>
          <a:p>
            <a:endParaRPr lang="zh-CN" altLang="en-US"/>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一、发散思维 </a:t>
            </a:r>
          </a:p>
        </p:txBody>
      </p:sp>
      <p:sp>
        <p:nvSpPr>
          <p:cNvPr id="3" name="内容占位符 2"/>
          <p:cNvSpPr>
            <a:spLocks noGrp="1"/>
          </p:cNvSpPr>
          <p:nvPr>
            <p:ph idx="1"/>
          </p:nvPr>
        </p:nvSpPr>
        <p:spPr/>
        <p:txBody>
          <a:bodyPr>
            <a:normAutofit fontScale="85000" lnSpcReduction="20000"/>
          </a:bodyPr>
          <a:lstStyle/>
          <a:p>
            <a:r>
              <a:rPr lang="en-US" dirty="0"/>
              <a:t>(</a:t>
            </a:r>
            <a:r>
              <a:rPr lang="zh-CN" altLang="en-US" dirty="0"/>
              <a:t>一</a:t>
            </a:r>
            <a:r>
              <a:rPr lang="en-US" dirty="0"/>
              <a:t>)</a:t>
            </a:r>
            <a:r>
              <a:rPr lang="zh-CN" altLang="en-US" dirty="0"/>
              <a:t>发散思维的定义</a:t>
            </a:r>
          </a:p>
          <a:p>
            <a:pPr>
              <a:buNone/>
            </a:pPr>
            <a:r>
              <a:rPr lang="en-US" dirty="0"/>
              <a:t> </a:t>
            </a:r>
            <a:endParaRPr lang="zh-CN" altLang="en-US" dirty="0"/>
          </a:p>
          <a:p>
            <a:r>
              <a:rPr lang="zh-CN" altLang="en-US" dirty="0"/>
              <a:t>发散思维最早由美国心理学家伍德沃斯于</a:t>
            </a:r>
            <a:r>
              <a:rPr lang="en-US" dirty="0"/>
              <a:t>1918</a:t>
            </a:r>
            <a:r>
              <a:rPr lang="zh-CN" altLang="en-US" dirty="0"/>
              <a:t>年提出，随后，美国心理学家吉尔福特于</a:t>
            </a:r>
            <a:r>
              <a:rPr lang="en-US" dirty="0"/>
              <a:t>1967</a:t>
            </a:r>
            <a:r>
              <a:rPr lang="zh-CN" altLang="en-US" dirty="0"/>
              <a:t>年指出创造性思维的核心就是发散思维。</a:t>
            </a:r>
            <a:endParaRPr lang="en-US" altLang="zh-CN" dirty="0"/>
          </a:p>
          <a:p>
            <a:r>
              <a:rPr lang="zh-CN" altLang="en-US" dirty="0"/>
              <a:t>发散思维又称“扩散思维”“求异思维”“多向思维”“辐射思维”“放射思维”，是指从一个目标出发，沿着不同路径去思考，试图找到多种解决办法的思维模式，是大脑在思考问题时呈现的一种扩散状态的思维模式。在商务策划中，发散思维辅助商务策划人界定了策划目标，为商务策划确定了正确的方向。</a:t>
            </a:r>
          </a:p>
          <a:p>
            <a:endParaRPr lang="zh-CN" alt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dirty="0"/>
              <a:t>(</a:t>
            </a:r>
            <a:r>
              <a:rPr lang="zh-CN" altLang="en-US" dirty="0"/>
              <a:t>二</a:t>
            </a:r>
            <a:r>
              <a:rPr lang="en-US" dirty="0"/>
              <a:t>)</a:t>
            </a:r>
            <a:r>
              <a:rPr lang="zh-CN" altLang="en-US" dirty="0"/>
              <a:t>发散思维的特征</a:t>
            </a:r>
            <a:endParaRPr lang="en-US" altLang="zh-CN" dirty="0"/>
          </a:p>
          <a:p>
            <a:r>
              <a:rPr lang="en-US" dirty="0"/>
              <a:t>1. </a:t>
            </a:r>
            <a:r>
              <a:rPr lang="zh-CN" altLang="en-US" dirty="0"/>
              <a:t>流畅性</a:t>
            </a:r>
          </a:p>
          <a:p>
            <a:r>
              <a:rPr lang="en-US" dirty="0"/>
              <a:t>2. </a:t>
            </a:r>
            <a:r>
              <a:rPr lang="zh-CN" altLang="en-US" dirty="0"/>
              <a:t>变通性</a:t>
            </a:r>
            <a:endParaRPr lang="en-US" altLang="zh-CN" dirty="0"/>
          </a:p>
          <a:p>
            <a:r>
              <a:rPr lang="en-US" dirty="0"/>
              <a:t>3. </a:t>
            </a:r>
            <a:r>
              <a:rPr lang="zh-CN" altLang="en-US" dirty="0"/>
              <a:t>独创性</a:t>
            </a:r>
          </a:p>
          <a:p>
            <a:endParaRPr lang="zh-CN" altLang="en-US" dirty="0"/>
          </a:p>
          <a:p>
            <a:endParaRPr lang="zh-CN" altLang="en-US" dirty="0"/>
          </a:p>
          <a:p>
            <a:endParaRPr lang="zh-CN" alt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二、辩证思维 </a:t>
            </a:r>
          </a:p>
        </p:txBody>
      </p:sp>
      <p:sp>
        <p:nvSpPr>
          <p:cNvPr id="3" name="内容占位符 2"/>
          <p:cNvSpPr>
            <a:spLocks noGrp="1"/>
          </p:cNvSpPr>
          <p:nvPr>
            <p:ph idx="1"/>
          </p:nvPr>
        </p:nvSpPr>
        <p:spPr/>
        <p:txBody>
          <a:bodyPr/>
          <a:lstStyle/>
          <a:p>
            <a:r>
              <a:rPr lang="zh-CN" altLang="en-US" dirty="0"/>
              <a:t>辩证思维是指以变化发展的视角认识事物，反映符合客观事物辩证发展过程及其规律性的思维方式。辩证思维是唯物辩证法在思维中的运用，唯物辩证法的观点、规律也适用于辩证思维。</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辩证思维不同于将对象看做孤立、静止的形而上学思维，也不同于认为对象是确定的、前后一贯的、有条理的、有根据的逻辑思维，甚至认为辩证思维与逻辑思维是对立的。</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70000" lnSpcReduction="20000"/>
          </a:bodyPr>
          <a:lstStyle/>
          <a:p>
            <a:r>
              <a:rPr lang="zh-CN" altLang="en-US" dirty="0"/>
              <a:t>商务策划人在培养自身的辩证思维能力时应遵循以下三种基本观点：</a:t>
            </a:r>
            <a:endParaRPr lang="en-US" altLang="zh-CN" dirty="0"/>
          </a:p>
          <a:p>
            <a:r>
              <a:rPr lang="zh-CN" altLang="en-US" dirty="0"/>
              <a:t>一是唯物观点。辩证思维所强调的辩证法是唯物辩证法，与唯物论是高度统一、不可分割的，强调从实际出发，尊重客观事实，重视调查研究，避免“先入为主”“主观臆断”。</a:t>
            </a:r>
            <a:endParaRPr lang="en-US" altLang="zh-CN" dirty="0"/>
          </a:p>
          <a:p>
            <a:r>
              <a:rPr lang="zh-CN" altLang="en-US" dirty="0"/>
              <a:t>二是对立统一观点。既要看到事物之间的统一，也要看到事物之间的对立，既要看到事物的正面和有利因素，也要看到事物的反面和不利因素，同时要清楚地认识到在一定条件下，不同事物可以相互转化。通过对立统一规律，唯物辩证法的相关规律和范畴就被内在地联结成有机的统一体系。</a:t>
            </a:r>
            <a:endParaRPr lang="en-US" altLang="zh-CN" dirty="0"/>
          </a:p>
          <a:p>
            <a:r>
              <a:rPr lang="zh-CN" altLang="en-US" dirty="0"/>
              <a:t>三是联系与发展观点。任何事物都处在普遍联系之中，既有“个别”与“一般”之间的联系，也有“整体”与“部分”之间的联系，在一定条件下，这些联系的方式和性质将发生变化；任何事物都处在变化发展之中，而这种变化发展呈现多向性。</a:t>
            </a:r>
          </a:p>
          <a:p>
            <a:endParaRPr lang="zh-CN" alt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三、横纵思维 </a:t>
            </a:r>
          </a:p>
        </p:txBody>
      </p:sp>
      <p:sp>
        <p:nvSpPr>
          <p:cNvPr id="3" name="内容占位符 2"/>
          <p:cNvSpPr>
            <a:spLocks noGrp="1"/>
          </p:cNvSpPr>
          <p:nvPr>
            <p:ph idx="1"/>
          </p:nvPr>
        </p:nvSpPr>
        <p:spPr/>
        <p:txBody>
          <a:bodyPr>
            <a:normAutofit lnSpcReduction="10000"/>
          </a:bodyPr>
          <a:lstStyle/>
          <a:p>
            <a:r>
              <a:rPr lang="zh-CN" altLang="en-US" dirty="0"/>
              <a:t>横纵思维是为解决策划过程中遇到的复杂问题，实现关键性突破的一种心理加工策略，由横向和纵向两种思维构成。</a:t>
            </a:r>
            <a:endParaRPr lang="en-US" altLang="zh-CN" dirty="0"/>
          </a:p>
          <a:p>
            <a:r>
              <a:rPr lang="zh-CN" altLang="en-US" dirty="0"/>
              <a:t>辩证思维与横纵思维相辅相成，有效缩短了潜意识探索周期，为创造灵感、实现顿悟，进而产生创造性突破创造有利条件。可以说，创造性突破并不是“从天而降”的，而是通过横纵思维逐步形成的。</a:t>
            </a:r>
          </a:p>
          <a:p>
            <a:r>
              <a:rPr lang="en-US" dirty="0"/>
              <a:t> </a:t>
            </a:r>
            <a:endParaRPr lang="zh-CN" altLang="en-US" dirty="0"/>
          </a:p>
          <a:p>
            <a:endParaRPr lang="zh-CN" alt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92500"/>
          </a:bodyPr>
          <a:lstStyle/>
          <a:p>
            <a:r>
              <a:rPr lang="zh-CN" altLang="en-US" dirty="0"/>
              <a:t>纵向思维是按逻辑推理的方法直上直下的收敛性思维，从单一的概念出发，并沿着这个概念一直推进，直到找到最佳方案或办法。</a:t>
            </a:r>
            <a:endParaRPr lang="en-US" altLang="zh-CN" dirty="0"/>
          </a:p>
          <a:p>
            <a:r>
              <a:rPr lang="zh-CN" altLang="en-US" dirty="0"/>
              <a:t>横向思维最早由英国的爱德华</a:t>
            </a:r>
            <a:r>
              <a:rPr lang="en-US" altLang="zh-CN" dirty="0"/>
              <a:t>·</a:t>
            </a:r>
            <a:r>
              <a:rPr lang="zh-CN" altLang="en-US" dirty="0"/>
              <a:t>德博诺提出，旨在弥补纵向思维的不足，使两种思维方法形成互补，即当纵向思维无法取得突破时，利用横向思维从各种不同的角度思索问题，尝试寻找更多解决问题的办法或可能的突破口。</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四、形象思维 </a:t>
            </a:r>
          </a:p>
        </p:txBody>
      </p:sp>
      <p:sp>
        <p:nvSpPr>
          <p:cNvPr id="3" name="内容占位符 2"/>
          <p:cNvSpPr>
            <a:spLocks noGrp="1"/>
          </p:cNvSpPr>
          <p:nvPr>
            <p:ph idx="1"/>
          </p:nvPr>
        </p:nvSpPr>
        <p:spPr/>
        <p:txBody>
          <a:bodyPr/>
          <a:lstStyle/>
          <a:p>
            <a:r>
              <a:rPr lang="zh-CN" altLang="en-US" dirty="0"/>
              <a:t>形象思维是借助于头脑中的表象，运用想象、联想进行比较、分析、综合、抽象、概括，在头脑中构成一幅新形象，进而多回路、多途径实现创新的思维活动。</a:t>
            </a:r>
            <a:endParaRPr lang="en-US" altLang="zh-CN" dirty="0"/>
          </a:p>
          <a:p>
            <a:r>
              <a:rPr lang="zh-CN" altLang="en-US" dirty="0"/>
              <a:t>形象思维以表象为基本单位，但有时也会借助鲜明生动的语言，由此，形象思维可分为初级和高级两种形式。</a:t>
            </a:r>
          </a:p>
          <a:p>
            <a:endParaRPr lang="en-US" altLang="zh-CN" dirty="0"/>
          </a:p>
          <a:p>
            <a:endParaRPr lang="zh-CN" alt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dirty="0"/>
              <a:t>(</a:t>
            </a:r>
            <a:r>
              <a:rPr lang="zh-CN" altLang="en-US" dirty="0"/>
              <a:t>一</a:t>
            </a:r>
            <a:r>
              <a:rPr lang="en-US" dirty="0"/>
              <a:t>) </a:t>
            </a:r>
            <a:r>
              <a:rPr lang="zh-CN" altLang="en-US" dirty="0"/>
              <a:t>初级形式</a:t>
            </a:r>
          </a:p>
          <a:p>
            <a:r>
              <a:rPr lang="zh-CN" altLang="en-US" dirty="0"/>
              <a:t>初级形式通常称为具体形象思维，主要是凭借事物的具体表象、形象，通过想象、联想来进行的思维过程。</a:t>
            </a:r>
            <a:endParaRPr lang="en-US" altLang="zh-CN" dirty="0"/>
          </a:p>
          <a:p>
            <a:r>
              <a:rPr lang="zh-CN" altLang="en-US" dirty="0"/>
              <a:t>例如，儿童在游戏中扮演角色，按照相关规则和主题开展相关活动，就是依靠在头脑中关于角色、规则和主题的表象来进行思维和解决问题的。</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C1E7C838-8169-37F5-7C1E-31DA326C5148}"/>
              </a:ext>
            </a:extLst>
          </p:cNvPr>
          <p:cNvSpPr>
            <a:spLocks noGrp="1" noChangeArrowheads="1"/>
          </p:cNvSpPr>
          <p:nvPr>
            <p:ph type="title"/>
          </p:nvPr>
        </p:nvSpPr>
        <p:spPr/>
        <p:txBody>
          <a:bodyPr/>
          <a:lstStyle/>
          <a:p>
            <a:pPr eaLnBrk="1" hangingPunct="1"/>
            <a:endParaRPr lang="zh-CN" altLang="zh-CN"/>
          </a:p>
        </p:txBody>
      </p:sp>
      <p:sp>
        <p:nvSpPr>
          <p:cNvPr id="3075" name="Rectangle 3">
            <a:extLst>
              <a:ext uri="{FF2B5EF4-FFF2-40B4-BE49-F238E27FC236}">
                <a16:creationId xmlns:a16="http://schemas.microsoft.com/office/drawing/2014/main" id="{317636BA-EC02-9BB6-7B32-AFCCA0E0ECB5}"/>
              </a:ext>
            </a:extLst>
          </p:cNvPr>
          <p:cNvSpPr>
            <a:spLocks noGrp="1" noChangeArrowheads="1"/>
          </p:cNvSpPr>
          <p:nvPr>
            <p:ph type="body" idx="1"/>
          </p:nvPr>
        </p:nvSpPr>
        <p:spPr/>
        <p:txBody>
          <a:bodyPr/>
          <a:lstStyle/>
          <a:p>
            <a:pPr eaLnBrk="1" hangingPunct="1"/>
            <a:endParaRPr lang="en-US" altLang="zh-CN" sz="2800" b="1"/>
          </a:p>
          <a:p>
            <a:pPr eaLnBrk="1" hangingPunct="1"/>
            <a:endParaRPr lang="en-US" altLang="zh-CN" sz="2800" b="1"/>
          </a:p>
          <a:p>
            <a:pPr eaLnBrk="1" hangingPunct="1"/>
            <a:endParaRPr lang="en-US" altLang="zh-CN" sz="3600" b="1"/>
          </a:p>
          <a:p>
            <a:pPr eaLnBrk="1" hangingPunct="1"/>
            <a:endParaRPr lang="en-US" altLang="zh-CN" sz="3600" b="1"/>
          </a:p>
          <a:p>
            <a:pPr eaLnBrk="1" hangingPunct="1"/>
            <a:r>
              <a:rPr lang="zh-CN" altLang="en-US" sz="3600" b="1"/>
              <a:t>近千本</a:t>
            </a:r>
            <a:r>
              <a:rPr lang="en-US" altLang="zh-CN" sz="3600" b="1"/>
              <a:t>MBA</a:t>
            </a:r>
            <a:r>
              <a:rPr lang="zh-CN" altLang="en-US" sz="3600" b="1"/>
              <a:t>职业经理教程免费下载</a:t>
            </a:r>
          </a:p>
          <a:p>
            <a:pPr eaLnBrk="1" hangingPunct="1"/>
            <a:r>
              <a:rPr lang="en-US" altLang="zh-CN" sz="3600" b="1"/>
              <a:t>-----</a:t>
            </a:r>
            <a:r>
              <a:rPr lang="zh-CN" altLang="en-US" sz="3600" b="1"/>
              <a:t>请速登陆：</a:t>
            </a:r>
            <a:r>
              <a:rPr lang="en-US" altLang="zh-CN" sz="3600" b="1">
                <a:hlinkClick r:id="rId2"/>
              </a:rPr>
              <a:t>www.mhjy.net</a:t>
            </a:r>
            <a:endParaRPr lang="en-US" altLang="zh-CN" sz="3600" b="1"/>
          </a:p>
          <a:p>
            <a:pPr eaLnBrk="1" hangingPunct="1"/>
            <a:endParaRPr lang="en-US" altLang="zh-CN" sz="3600" b="1"/>
          </a:p>
          <a:p>
            <a:pPr eaLnBrk="1" hangingPunct="1"/>
            <a:endParaRPr lang="en-US" altLang="zh-CN" sz="3600" b="1"/>
          </a:p>
          <a:p>
            <a:pPr eaLnBrk="1" hangingPunct="1"/>
            <a:endParaRPr lang="en-US" altLang="zh-CN"/>
          </a:p>
        </p:txBody>
      </p:sp>
      <p:pic>
        <p:nvPicPr>
          <p:cNvPr id="3076" name="Picture 6" descr="banner_cn">
            <a:extLst>
              <a:ext uri="{FF2B5EF4-FFF2-40B4-BE49-F238E27FC236}">
                <a16:creationId xmlns:a16="http://schemas.microsoft.com/office/drawing/2014/main" id="{D97BEE71-DD37-B0CC-FAD0-AFAF37BEEC8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278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7" name="图片 2">
            <a:extLst>
              <a:ext uri="{FF2B5EF4-FFF2-40B4-BE49-F238E27FC236}">
                <a16:creationId xmlns:a16="http://schemas.microsoft.com/office/drawing/2014/main" id="{40E0766D-A216-DC1C-C5C5-35D3D5797E9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92500" lnSpcReduction="10000"/>
          </a:bodyPr>
          <a:lstStyle/>
          <a:p>
            <a:r>
              <a:rPr lang="en-US" dirty="0"/>
              <a:t>(</a:t>
            </a:r>
            <a:r>
              <a:rPr lang="zh-CN" altLang="en-US" dirty="0"/>
              <a:t>二</a:t>
            </a:r>
            <a:r>
              <a:rPr lang="en-US" dirty="0"/>
              <a:t>) </a:t>
            </a:r>
            <a:r>
              <a:rPr lang="zh-CN" altLang="en-US" dirty="0"/>
              <a:t>高级形式</a:t>
            </a:r>
          </a:p>
          <a:p>
            <a:r>
              <a:rPr lang="zh-CN" altLang="en-US" dirty="0"/>
              <a:t>形象思维的高级形式就是言语形象思维，即通过鲜明生动的语言表征来形成具体的形象或表象以解决问题的思维过程，具有强烈的情绪色彩。</a:t>
            </a:r>
            <a:endParaRPr lang="en-US" altLang="zh-CN" dirty="0"/>
          </a:p>
          <a:p>
            <a:r>
              <a:rPr lang="zh-CN" altLang="en-US" dirty="0"/>
              <a:t>言语形象思维的典型表现是艺术思维，在艺术创作活动中，想象与联想、灵感与直觉、理智与情感、意识与无意识、形象思维与抽象思维经过复杂的辩证关系构成了思维方式，它们彼此渗透，相互影响，共同构成了艺术思维。</a:t>
            </a:r>
          </a:p>
          <a:p>
            <a:endParaRPr lang="zh-CN" alt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形象思维是反映和认识世界的重要思维形式，主要有以下三方面特点：</a:t>
            </a:r>
            <a:endParaRPr lang="en-US" altLang="zh-CN" dirty="0"/>
          </a:p>
          <a:p>
            <a:r>
              <a:rPr lang="en-US" dirty="0"/>
              <a:t>1. </a:t>
            </a:r>
            <a:r>
              <a:rPr lang="zh-CN" altLang="en-US" dirty="0"/>
              <a:t>形象性</a:t>
            </a:r>
          </a:p>
          <a:p>
            <a:r>
              <a:rPr lang="en-US" dirty="0"/>
              <a:t>2. </a:t>
            </a:r>
            <a:r>
              <a:rPr lang="zh-CN" altLang="en-US" dirty="0"/>
              <a:t>普遍性</a:t>
            </a:r>
          </a:p>
          <a:p>
            <a:r>
              <a:rPr lang="en-US" dirty="0"/>
              <a:t>3. </a:t>
            </a:r>
            <a:r>
              <a:rPr lang="zh-CN" altLang="en-US" dirty="0"/>
              <a:t>创造性</a:t>
            </a:r>
          </a:p>
          <a:p>
            <a:endParaRPr lang="zh-CN" altLang="en-US" dirty="0"/>
          </a:p>
          <a:p>
            <a:endParaRPr lang="zh-CN" altLang="en-US"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五、逻辑思维 </a:t>
            </a:r>
          </a:p>
        </p:txBody>
      </p:sp>
      <p:sp>
        <p:nvSpPr>
          <p:cNvPr id="3" name="内容占位符 2"/>
          <p:cNvSpPr>
            <a:spLocks noGrp="1"/>
          </p:cNvSpPr>
          <p:nvPr>
            <p:ph idx="1"/>
          </p:nvPr>
        </p:nvSpPr>
        <p:spPr/>
        <p:txBody>
          <a:bodyPr>
            <a:normAutofit lnSpcReduction="10000"/>
          </a:bodyPr>
          <a:lstStyle/>
          <a:p>
            <a:r>
              <a:rPr lang="zh-CN" altLang="en-US" dirty="0"/>
              <a:t>“逻辑”一词源于希腊文，原意是指思想、概念、言辞、理性等，后来被人们在更广泛的意义上使用，是关于思维形式和规律的科学。</a:t>
            </a:r>
            <a:endParaRPr lang="en-US" altLang="zh-CN" dirty="0"/>
          </a:p>
          <a:p>
            <a:r>
              <a:rPr lang="zh-CN" altLang="en-US" dirty="0"/>
              <a:t>在商务策划活动中，经常运用的逻辑思维形式主要有两种：一是形式逻辑思维，是体现形式逻辑科学性质和思维方式的思维。二是辩证逻辑思维，即遵循辩证逻辑规律的思维。</a:t>
            </a:r>
          </a:p>
          <a:p>
            <a:endParaRPr lang="en-US" altLang="zh-CN" dirty="0"/>
          </a:p>
          <a:p>
            <a:endParaRPr lang="zh-CN" altLang="en-US"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r>
              <a:rPr lang="zh-CN" altLang="en-US" dirty="0"/>
              <a:t>逻辑思维的五种常用方法</a:t>
            </a:r>
            <a:endParaRPr lang="en-US" altLang="zh-CN" dirty="0"/>
          </a:p>
          <a:p>
            <a:r>
              <a:rPr lang="zh-CN" altLang="en-US" dirty="0"/>
              <a:t> </a:t>
            </a:r>
            <a:r>
              <a:rPr lang="en-US" dirty="0"/>
              <a:t>(</a:t>
            </a:r>
            <a:r>
              <a:rPr lang="zh-CN" altLang="en-US" dirty="0"/>
              <a:t>一</a:t>
            </a:r>
            <a:r>
              <a:rPr lang="en-US" dirty="0"/>
              <a:t>) </a:t>
            </a:r>
            <a:r>
              <a:rPr lang="zh-CN" altLang="en-US" dirty="0"/>
              <a:t>分析与综合</a:t>
            </a:r>
          </a:p>
          <a:p>
            <a:r>
              <a:rPr lang="en-US" dirty="0"/>
              <a:t>(</a:t>
            </a:r>
            <a:r>
              <a:rPr lang="zh-CN" altLang="en-US" dirty="0"/>
              <a:t>二</a:t>
            </a:r>
            <a:r>
              <a:rPr lang="en-US" dirty="0"/>
              <a:t>) </a:t>
            </a:r>
            <a:r>
              <a:rPr lang="zh-CN" altLang="en-US" dirty="0"/>
              <a:t>分类与比较</a:t>
            </a:r>
          </a:p>
          <a:p>
            <a:r>
              <a:rPr lang="en-US" dirty="0"/>
              <a:t>(</a:t>
            </a:r>
            <a:r>
              <a:rPr lang="zh-CN" altLang="en-US" dirty="0"/>
              <a:t>三</a:t>
            </a:r>
            <a:r>
              <a:rPr lang="en-US" dirty="0"/>
              <a:t>) </a:t>
            </a:r>
            <a:r>
              <a:rPr lang="zh-CN" altLang="en-US" dirty="0"/>
              <a:t>归纳与演绎</a:t>
            </a:r>
          </a:p>
          <a:p>
            <a:r>
              <a:rPr lang="en-US" dirty="0"/>
              <a:t>(</a:t>
            </a:r>
            <a:r>
              <a:rPr lang="zh-CN" altLang="en-US" dirty="0"/>
              <a:t>四</a:t>
            </a:r>
            <a:r>
              <a:rPr lang="en-US" dirty="0"/>
              <a:t>) </a:t>
            </a:r>
            <a:r>
              <a:rPr lang="zh-CN" altLang="en-US" dirty="0"/>
              <a:t>抽象与概括</a:t>
            </a:r>
          </a:p>
          <a:p>
            <a:r>
              <a:rPr lang="en-US" dirty="0"/>
              <a:t>(</a:t>
            </a:r>
            <a:r>
              <a:rPr lang="zh-CN" altLang="en-US" dirty="0"/>
              <a:t>五</a:t>
            </a:r>
            <a:r>
              <a:rPr lang="en-US" dirty="0"/>
              <a:t>) </a:t>
            </a:r>
            <a:r>
              <a:rPr lang="zh-CN" altLang="en-US" dirty="0"/>
              <a:t>系统化与具体化</a:t>
            </a:r>
          </a:p>
          <a:p>
            <a:endParaRPr lang="zh-CN" altLang="en-US"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六、直觉思维 </a:t>
            </a:r>
          </a:p>
        </p:txBody>
      </p:sp>
      <p:sp>
        <p:nvSpPr>
          <p:cNvPr id="3" name="内容占位符 2"/>
          <p:cNvSpPr>
            <a:spLocks noGrp="1"/>
          </p:cNvSpPr>
          <p:nvPr>
            <p:ph idx="1"/>
          </p:nvPr>
        </p:nvSpPr>
        <p:spPr/>
        <p:txBody>
          <a:bodyPr>
            <a:normAutofit/>
          </a:bodyPr>
          <a:lstStyle/>
          <a:p>
            <a:r>
              <a:rPr lang="zh-CN" altLang="en-US" dirty="0"/>
              <a:t>直觉思维是一种非逻辑思维形式，思维者对遇到的事物、问题或现象等，迅速地识别，深入地洞察，直接地理解，并做出总体判断，而不受逻辑规则的制约，对所得结论，没有明确的思考步骤，对其思维过程没有清晰的意识。可以说，直觉思维就是一种直观感觉，是一切思维活动开始的条件之一。</a:t>
            </a:r>
          </a:p>
          <a:p>
            <a:endParaRPr lang="zh-CN" altLang="en-US"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77500" lnSpcReduction="20000"/>
          </a:bodyPr>
          <a:lstStyle/>
          <a:p>
            <a:pPr>
              <a:buNone/>
            </a:pPr>
            <a:r>
              <a:rPr lang="zh-CN" altLang="en-US" dirty="0"/>
              <a:t>直觉思维的特点</a:t>
            </a:r>
            <a:endParaRPr lang="en-US" altLang="zh-CN" dirty="0"/>
          </a:p>
          <a:p>
            <a:r>
              <a:rPr lang="zh-CN" altLang="en-US" dirty="0"/>
              <a:t>第一，直觉思维既不同于灵感，也不同于分析思维，是对直观对象的整体考察，没有直观的对象，是难以产生直觉的，但同时也容易使观察局限在有限的范围内。</a:t>
            </a:r>
            <a:endParaRPr lang="en-US" altLang="zh-CN" dirty="0"/>
          </a:p>
          <a:p>
            <a:r>
              <a:rPr lang="zh-CN" altLang="en-US" dirty="0"/>
              <a:t>第二，直觉思维凭以往的经验、知识，通过丰富的想象做出的敏锐、迅速的假设、猜想、判断等对问题进行试探性的回答，再用相关经验、理论进行证明，因此可以说，直觉思维是基于长期积累的升华。</a:t>
            </a:r>
            <a:endParaRPr lang="en-US" altLang="zh-CN" dirty="0"/>
          </a:p>
          <a:p>
            <a:r>
              <a:rPr lang="zh-CN" altLang="en-US" dirty="0"/>
              <a:t>第三，直觉思维产生的形式是突发的和跳跃式的，它省去了一步一步分析推理的中间环节，是在大脑功能处于最佳状态时产生的瞬时火花，却清晰地触及事物的“本质”。</a:t>
            </a:r>
          </a:p>
          <a:p>
            <a:endParaRPr lang="zh-CN" altLang="en-US"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DD89F23D-9A5A-717C-0224-9D8F5F09815F}"/>
              </a:ext>
            </a:extLst>
          </p:cNvPr>
          <p:cNvSpPr>
            <a:spLocks noGrp="1" noChangeArrowheads="1"/>
          </p:cNvSpPr>
          <p:nvPr>
            <p:ph type="body" idx="1"/>
          </p:nvPr>
        </p:nvSpPr>
        <p:spPr>
          <a:xfrm>
            <a:off x="0" y="1143000"/>
            <a:ext cx="9144000" cy="5715000"/>
          </a:xfrm>
        </p:spPr>
        <p:txBody>
          <a:bodyPr/>
          <a:lstStyle/>
          <a:p>
            <a:pPr eaLnBrk="1" hangingPunct="1">
              <a:lnSpc>
                <a:spcPct val="80000"/>
              </a:lnSpc>
            </a:pPr>
            <a:r>
              <a:rPr lang="en-US" altLang="zh-CN" sz="1600"/>
              <a:t> </a:t>
            </a:r>
            <a:endParaRPr lang="en-US" altLang="zh-CN" sz="1600" b="1"/>
          </a:p>
          <a:p>
            <a:pPr eaLnBrk="1" hangingPunct="1">
              <a:lnSpc>
                <a:spcPct val="80000"/>
              </a:lnSpc>
            </a:pPr>
            <a:r>
              <a:rPr lang="zh-CN" altLang="en-US" sz="1600" b="1"/>
              <a:t>学习方式：</a:t>
            </a:r>
            <a:r>
              <a:rPr lang="zh-CN" altLang="en-US" b="1">
                <a:ea typeface="黑体" panose="02010609060101010101" pitchFamily="49" charset="-122"/>
              </a:rPr>
              <a:t>全国招生  函授学习  权威双证  国际互认</a:t>
            </a:r>
            <a:endParaRPr lang="zh-CN" altLang="en-US" sz="1600" b="1"/>
          </a:p>
          <a:p>
            <a:pPr eaLnBrk="1" hangingPunct="1">
              <a:lnSpc>
                <a:spcPct val="80000"/>
              </a:lnSpc>
            </a:pPr>
            <a:endParaRPr lang="en-US" altLang="zh-CN" sz="1600" b="1"/>
          </a:p>
          <a:p>
            <a:pPr eaLnBrk="1" hangingPunct="1">
              <a:lnSpc>
                <a:spcPct val="80000"/>
              </a:lnSpc>
            </a:pPr>
            <a:r>
              <a:rPr lang="zh-CN" altLang="en-US" sz="1600" b="1"/>
              <a:t>认证项目：注册</a:t>
            </a:r>
            <a:r>
              <a:rPr lang="en-US" altLang="zh-CN" sz="1600" b="1"/>
              <a:t> </a:t>
            </a:r>
            <a:r>
              <a:rPr lang="zh-CN" altLang="en-US" sz="1600" b="1"/>
              <a:t>职业经理、人力资源总监、品质经理、生产经理、营销策划师、物流经理、</a:t>
            </a:r>
            <a:endParaRPr lang="en-US" altLang="zh-CN" sz="1600" b="1"/>
          </a:p>
          <a:p>
            <a:pPr eaLnBrk="1" hangingPunct="1">
              <a:lnSpc>
                <a:spcPct val="80000"/>
              </a:lnSpc>
            </a:pPr>
            <a:r>
              <a:rPr lang="zh-CN" altLang="en-US" sz="1600" b="1"/>
              <a:t>          项目经理、企业管理咨询师、企业总经理、营销经理、财务总监、酒店经理、企业培训师</a:t>
            </a:r>
            <a:endParaRPr lang="en-US" altLang="zh-CN" sz="1600" b="1"/>
          </a:p>
          <a:p>
            <a:pPr eaLnBrk="1" hangingPunct="1">
              <a:lnSpc>
                <a:spcPct val="80000"/>
              </a:lnSpc>
            </a:pPr>
            <a:r>
              <a:rPr lang="zh-CN" altLang="en-US" sz="1600" b="1"/>
              <a:t>          采购经理、</a:t>
            </a:r>
            <a:r>
              <a:rPr lang="en-US" altLang="zh-CN" sz="1600" b="1"/>
              <a:t>IE</a:t>
            </a:r>
            <a:r>
              <a:rPr lang="zh-CN" altLang="en-US" sz="1600" b="1"/>
              <a:t>工业工程师、医院管理、行政总监、市场总监、工厂管理、服装企业管理、</a:t>
            </a:r>
            <a:endParaRPr lang="en-US" altLang="zh-CN" sz="1600" b="1"/>
          </a:p>
          <a:p>
            <a:pPr eaLnBrk="1" hangingPunct="1">
              <a:lnSpc>
                <a:spcPct val="80000"/>
              </a:lnSpc>
            </a:pPr>
            <a:r>
              <a:rPr lang="zh-CN" altLang="en-US" sz="1600" b="1"/>
              <a:t>          六西格玛管理师、车间主管、经济管理师、生产运营管理师、精益管理师等</a:t>
            </a:r>
            <a:r>
              <a:rPr lang="en-US" altLang="zh-CN" sz="1600" b="1"/>
              <a:t>MBA</a:t>
            </a:r>
            <a:r>
              <a:rPr lang="zh-CN" altLang="en-US" sz="1600" b="1"/>
              <a:t>等认证。</a:t>
            </a:r>
          </a:p>
          <a:p>
            <a:pPr eaLnBrk="1" hangingPunct="1">
              <a:lnSpc>
                <a:spcPct val="80000"/>
              </a:lnSpc>
            </a:pPr>
            <a:endParaRPr lang="zh-CN" altLang="en-US" sz="1600" b="1"/>
          </a:p>
          <a:p>
            <a:pPr eaLnBrk="1" hangingPunct="1">
              <a:lnSpc>
                <a:spcPct val="80000"/>
              </a:lnSpc>
            </a:pPr>
            <a:r>
              <a:rPr lang="zh-CN" altLang="en-US" sz="1600" b="1"/>
              <a:t>颁发双证：经理资格证</a:t>
            </a:r>
            <a:r>
              <a:rPr lang="en-US" altLang="zh-CN" sz="1600" b="1"/>
              <a:t>+MBA</a:t>
            </a:r>
            <a:r>
              <a:rPr lang="zh-CN" altLang="en-US" sz="1600" b="1"/>
              <a:t>研修证</a:t>
            </a:r>
            <a:r>
              <a:rPr lang="en-US" altLang="zh-CN" sz="1600" b="1"/>
              <a:t>+</a:t>
            </a:r>
            <a:r>
              <a:rPr lang="zh-CN" altLang="en-US" sz="1600" b="1"/>
              <a:t>全套学籍档案</a:t>
            </a:r>
          </a:p>
          <a:p>
            <a:pPr eaLnBrk="1" hangingPunct="1">
              <a:lnSpc>
                <a:spcPct val="80000"/>
              </a:lnSpc>
            </a:pPr>
            <a:r>
              <a:rPr lang="zh-CN" altLang="en-US" sz="1600" b="1"/>
              <a:t>收费标准  ：</a:t>
            </a:r>
            <a:r>
              <a:rPr lang="zh-CN" altLang="en-US" sz="2400" b="1"/>
              <a:t>仅收取</a:t>
            </a:r>
            <a:r>
              <a:rPr lang="en-US" altLang="zh-CN" sz="2400" b="1"/>
              <a:t>1280</a:t>
            </a:r>
            <a:r>
              <a:rPr lang="zh-CN" altLang="en-US" sz="2400" b="1"/>
              <a:t>元</a:t>
            </a:r>
            <a:r>
              <a:rPr lang="zh-CN" altLang="en-US" sz="1600" b="1"/>
              <a:t>       招生网址： </a:t>
            </a:r>
            <a:r>
              <a:rPr lang="en-US" altLang="zh-CN" b="1">
                <a:hlinkClick r:id="rId2"/>
              </a:rPr>
              <a:t>www.mhjy.net</a:t>
            </a:r>
            <a:endParaRPr lang="en-US" altLang="zh-CN" b="1"/>
          </a:p>
          <a:p>
            <a:pPr eaLnBrk="1" hangingPunct="1">
              <a:lnSpc>
                <a:spcPct val="80000"/>
              </a:lnSpc>
              <a:buFontTx/>
              <a:buNone/>
            </a:pPr>
            <a:r>
              <a:rPr lang="en-US" altLang="zh-CN" b="1"/>
              <a:t>    </a:t>
            </a:r>
            <a:r>
              <a:rPr lang="zh-CN" altLang="en-US" sz="1600" b="1"/>
              <a:t>报名电话：</a:t>
            </a:r>
            <a:r>
              <a:rPr lang="en-US" altLang="zh-CN" sz="1600" b="1"/>
              <a:t>13684609885    0451—88342620 </a:t>
            </a:r>
          </a:p>
          <a:p>
            <a:pPr eaLnBrk="1" hangingPunct="1">
              <a:lnSpc>
                <a:spcPct val="80000"/>
              </a:lnSpc>
              <a:buFontTx/>
              <a:buNone/>
            </a:pPr>
            <a:r>
              <a:rPr lang="en-US" altLang="zh-CN" sz="1600" b="1"/>
              <a:t>        </a:t>
            </a:r>
            <a:r>
              <a:rPr lang="zh-CN" altLang="en-US" sz="1600" b="1"/>
              <a:t>微信公众号：</a:t>
            </a:r>
            <a:r>
              <a:rPr lang="en-US" altLang="zh-CN" sz="1600" b="1"/>
              <a:t>MHJY1999   </a:t>
            </a:r>
            <a:r>
              <a:rPr lang="zh-CN" altLang="en-US" sz="1600" b="1"/>
              <a:t>微信客服：</a:t>
            </a:r>
            <a:r>
              <a:rPr lang="en-US" altLang="zh-CN" sz="1600" b="1"/>
              <a:t>122285053    </a:t>
            </a:r>
            <a:r>
              <a:rPr lang="zh-CN" altLang="en-US" sz="1600" b="1"/>
              <a:t>咨询邮箱：</a:t>
            </a:r>
            <a:r>
              <a:rPr lang="en-US" altLang="zh-CN" sz="1600" b="1">
                <a:hlinkClick r:id="rId3"/>
              </a:rPr>
              <a:t>xchy007@163.com</a:t>
            </a:r>
            <a:r>
              <a:rPr lang="en-US" altLang="zh-CN" sz="1600" b="1"/>
              <a:t>   </a:t>
            </a:r>
          </a:p>
          <a:p>
            <a:pPr eaLnBrk="1" hangingPunct="1">
              <a:lnSpc>
                <a:spcPct val="80000"/>
              </a:lnSpc>
              <a:buFontTx/>
              <a:buNone/>
            </a:pPr>
            <a:r>
              <a:rPr lang="en-US" altLang="zh-CN" sz="1600" b="1"/>
              <a:t>        </a:t>
            </a:r>
            <a:r>
              <a:rPr lang="zh-CN" altLang="en-US" sz="1600" b="1"/>
              <a:t>咨询教师</a:t>
            </a:r>
            <a:r>
              <a:rPr lang="en-US" altLang="zh-CN" sz="1600" b="1"/>
              <a:t>: </a:t>
            </a:r>
            <a:r>
              <a:rPr lang="zh-CN" altLang="en-US" sz="1600" b="1"/>
              <a:t>王海涛 郑毅 </a:t>
            </a:r>
          </a:p>
          <a:p>
            <a:pPr eaLnBrk="1" hangingPunct="1">
              <a:lnSpc>
                <a:spcPct val="80000"/>
              </a:lnSpc>
            </a:pPr>
            <a:endParaRPr lang="zh-CN" altLang="en-US" sz="1600" b="1"/>
          </a:p>
          <a:p>
            <a:pPr algn="r" eaLnBrk="1" hangingPunct="1">
              <a:lnSpc>
                <a:spcPct val="80000"/>
              </a:lnSpc>
              <a:buFontTx/>
              <a:buNone/>
            </a:pPr>
            <a:r>
              <a:rPr lang="zh-CN" altLang="en-US" sz="1800" b="1"/>
              <a:t>颁证单位：中国经济管理大学</a:t>
            </a:r>
          </a:p>
          <a:p>
            <a:pPr algn="r" eaLnBrk="1" hangingPunct="1">
              <a:lnSpc>
                <a:spcPct val="80000"/>
              </a:lnSpc>
            </a:pPr>
            <a:r>
              <a:rPr lang="zh-CN" altLang="en-US" sz="1800" b="1"/>
              <a:t>主办单位：哈尔滨美华企业管理有限公司</a:t>
            </a:r>
            <a:endParaRPr lang="en-US" altLang="zh-CN" sz="1800" b="1"/>
          </a:p>
        </p:txBody>
      </p:sp>
      <p:sp>
        <p:nvSpPr>
          <p:cNvPr id="2051" name="WordArt 4">
            <a:extLst>
              <a:ext uri="{FF2B5EF4-FFF2-40B4-BE49-F238E27FC236}">
                <a16:creationId xmlns:a16="http://schemas.microsoft.com/office/drawing/2014/main" id="{58491806-0970-6681-B19F-B0C38E4A6260}"/>
              </a:ext>
            </a:extLst>
          </p:cNvPr>
          <p:cNvSpPr>
            <a:spLocks noChangeArrowheads="1" noChangeShapeType="1" noTextEdit="1"/>
          </p:cNvSpPr>
          <p:nvPr/>
        </p:nvSpPr>
        <p:spPr bwMode="auto">
          <a:xfrm flipH="1">
            <a:off x="10548938" y="5373688"/>
            <a:ext cx="215900" cy="412750"/>
          </a:xfrm>
          <a:prstGeom prst="rect">
            <a:avLst/>
          </a:prstGeom>
        </p:spPr>
        <p:txBody>
          <a:bodyPr wrap="none" fromWordArt="1">
            <a:prstTxWarp prst="textSlantUp">
              <a:avLst>
                <a:gd name="adj" fmla="val 32056"/>
              </a:avLst>
            </a:prstTxWarp>
          </a:bodyPr>
          <a:lstStyle/>
          <a:p>
            <a:pPr algn="ctr"/>
            <a:endParaRPr lang="zh-CN" altLang="en-US"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panose="02010800040101010101" pitchFamily="2" charset="-122"/>
              <a:ea typeface="华文新魏" panose="02010800040101010101" pitchFamily="2" charset="-122"/>
            </a:endParaRPr>
          </a:p>
        </p:txBody>
      </p:sp>
      <p:sp>
        <p:nvSpPr>
          <p:cNvPr id="2052" name="Rectangle 7">
            <a:extLst>
              <a:ext uri="{FF2B5EF4-FFF2-40B4-BE49-F238E27FC236}">
                <a16:creationId xmlns:a16="http://schemas.microsoft.com/office/drawing/2014/main" id="{E45DCED6-7BC1-77A8-7147-930B991BF1EF}"/>
              </a:ext>
            </a:extLst>
          </p:cNvPr>
          <p:cNvSpPr>
            <a:spLocks noGrp="1" noChangeArrowheads="1"/>
          </p:cNvSpPr>
          <p:nvPr>
            <p:ph type="title"/>
          </p:nvPr>
        </p:nvSpPr>
        <p:spPr/>
        <p:txBody>
          <a:bodyPr>
            <a:normAutofit fontScale="90000"/>
          </a:bodyPr>
          <a:lstStyle/>
          <a:p>
            <a:pPr eaLnBrk="1" hangingPunct="1"/>
            <a:br>
              <a:rPr lang="en-US" altLang="zh-CN" sz="4000">
                <a:solidFill>
                  <a:srgbClr val="FF0000"/>
                </a:solidFill>
              </a:rPr>
            </a:br>
            <a:endParaRPr lang="en-US" altLang="zh-CN" sz="4000">
              <a:solidFill>
                <a:srgbClr val="FF0000"/>
              </a:solidFill>
            </a:endParaRPr>
          </a:p>
        </p:txBody>
      </p:sp>
      <p:sp>
        <p:nvSpPr>
          <p:cNvPr id="3080" name="WordArt 8">
            <a:extLst>
              <a:ext uri="{FF2B5EF4-FFF2-40B4-BE49-F238E27FC236}">
                <a16:creationId xmlns:a16="http://schemas.microsoft.com/office/drawing/2014/main" id="{E5D00AA0-44E0-F402-637E-5C95D384BF92}"/>
              </a:ext>
            </a:extLst>
          </p:cNvPr>
          <p:cNvSpPr>
            <a:spLocks noChangeArrowheads="1" noChangeShapeType="1" noTextEdit="1"/>
          </p:cNvSpPr>
          <p:nvPr/>
        </p:nvSpPr>
        <p:spPr bwMode="auto">
          <a:xfrm>
            <a:off x="395288" y="357166"/>
            <a:ext cx="8105802" cy="1000132"/>
          </a:xfrm>
          <a:prstGeom prst="rect">
            <a:avLst/>
          </a:prstGeom>
        </p:spPr>
        <p:txBody>
          <a:bodyPr wrap="none" fromWordArt="1">
            <a:prstTxWarp prst="textPlain">
              <a:avLst>
                <a:gd name="adj" fmla="val 50000"/>
              </a:avLst>
            </a:prstTxWarp>
          </a:bodyPr>
          <a:lstStyle/>
          <a:p>
            <a:pPr algn="ctr" eaLnBrk="1" hangingPunct="1">
              <a:defRPr/>
            </a:pPr>
            <a:r>
              <a:rPr lang="zh-CN" altLang="en-US" sz="3600" b="1" kern="10" dirty="0">
                <a:ln w="9525">
                  <a:solidFill>
                    <a:srgbClr val="FF0000"/>
                  </a:solidFill>
                  <a:round/>
                  <a:headEnd/>
                  <a:tailEnd/>
                </a:ln>
                <a:solidFill>
                  <a:srgbClr val="FF0000"/>
                </a:solidFill>
                <a:latin typeface="黑体"/>
                <a:ea typeface="黑体"/>
              </a:rPr>
              <a:t>全国迷你型</a:t>
            </a:r>
            <a:r>
              <a:rPr lang="en-US" altLang="zh-CN" sz="3600" b="1" kern="10" dirty="0">
                <a:ln w="9525">
                  <a:solidFill>
                    <a:srgbClr val="FF0000"/>
                  </a:solidFill>
                  <a:round/>
                  <a:headEnd/>
                  <a:tailEnd/>
                </a:ln>
                <a:solidFill>
                  <a:srgbClr val="FF0000"/>
                </a:solidFill>
                <a:latin typeface="黑体"/>
                <a:ea typeface="黑体"/>
              </a:rPr>
              <a:t>MBA</a:t>
            </a:r>
            <a:r>
              <a:rPr lang="zh-CN" altLang="en-US" sz="3600" b="1" kern="10" dirty="0">
                <a:ln w="9525">
                  <a:solidFill>
                    <a:srgbClr val="FF0000"/>
                  </a:solidFill>
                  <a:round/>
                  <a:headEnd/>
                  <a:tailEnd/>
                </a:ln>
                <a:solidFill>
                  <a:srgbClr val="FF0000"/>
                </a:solidFill>
                <a:latin typeface="黑体"/>
                <a:ea typeface="黑体"/>
              </a:rPr>
              <a:t>职业经理双证班</a:t>
            </a:r>
          </a:p>
        </p:txBody>
      </p:sp>
      <p:pic>
        <p:nvPicPr>
          <p:cNvPr id="2054" name="图片 2" descr="一些文字和图案&#10;&#10;描述已自动生成">
            <a:extLst>
              <a:ext uri="{FF2B5EF4-FFF2-40B4-BE49-F238E27FC236}">
                <a16:creationId xmlns:a16="http://schemas.microsoft.com/office/drawing/2014/main" id="{057F148D-6AAB-62AD-612D-A2BC5E6261A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19475" y="5373688"/>
            <a:ext cx="1304925" cy="130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C1E7C838-8169-37F5-7C1E-31DA326C5148}"/>
              </a:ext>
            </a:extLst>
          </p:cNvPr>
          <p:cNvSpPr>
            <a:spLocks noGrp="1" noChangeArrowheads="1"/>
          </p:cNvSpPr>
          <p:nvPr>
            <p:ph type="title"/>
          </p:nvPr>
        </p:nvSpPr>
        <p:spPr/>
        <p:txBody>
          <a:bodyPr/>
          <a:lstStyle/>
          <a:p>
            <a:pPr eaLnBrk="1" hangingPunct="1"/>
            <a:endParaRPr lang="zh-CN" altLang="zh-CN"/>
          </a:p>
        </p:txBody>
      </p:sp>
      <p:sp>
        <p:nvSpPr>
          <p:cNvPr id="3075" name="Rectangle 3">
            <a:extLst>
              <a:ext uri="{FF2B5EF4-FFF2-40B4-BE49-F238E27FC236}">
                <a16:creationId xmlns:a16="http://schemas.microsoft.com/office/drawing/2014/main" id="{317636BA-EC02-9BB6-7B32-AFCCA0E0ECB5}"/>
              </a:ext>
            </a:extLst>
          </p:cNvPr>
          <p:cNvSpPr>
            <a:spLocks noGrp="1" noChangeArrowheads="1"/>
          </p:cNvSpPr>
          <p:nvPr>
            <p:ph type="body" idx="1"/>
          </p:nvPr>
        </p:nvSpPr>
        <p:spPr/>
        <p:txBody>
          <a:bodyPr/>
          <a:lstStyle/>
          <a:p>
            <a:pPr eaLnBrk="1" hangingPunct="1"/>
            <a:endParaRPr lang="en-US" altLang="zh-CN" sz="2800" b="1"/>
          </a:p>
          <a:p>
            <a:pPr eaLnBrk="1" hangingPunct="1"/>
            <a:endParaRPr lang="en-US" altLang="zh-CN" sz="2800" b="1"/>
          </a:p>
          <a:p>
            <a:pPr eaLnBrk="1" hangingPunct="1"/>
            <a:endParaRPr lang="en-US" altLang="zh-CN" sz="3600" b="1"/>
          </a:p>
          <a:p>
            <a:pPr eaLnBrk="1" hangingPunct="1"/>
            <a:endParaRPr lang="en-US" altLang="zh-CN" sz="3600" b="1"/>
          </a:p>
          <a:p>
            <a:pPr eaLnBrk="1" hangingPunct="1"/>
            <a:r>
              <a:rPr lang="zh-CN" altLang="en-US" sz="3600" b="1"/>
              <a:t>近千本</a:t>
            </a:r>
            <a:r>
              <a:rPr lang="en-US" altLang="zh-CN" sz="3600" b="1"/>
              <a:t>MBA</a:t>
            </a:r>
            <a:r>
              <a:rPr lang="zh-CN" altLang="en-US" sz="3600" b="1"/>
              <a:t>职业经理教程免费下载</a:t>
            </a:r>
          </a:p>
          <a:p>
            <a:pPr eaLnBrk="1" hangingPunct="1"/>
            <a:r>
              <a:rPr lang="en-US" altLang="zh-CN" sz="3600" b="1"/>
              <a:t>-----</a:t>
            </a:r>
            <a:r>
              <a:rPr lang="zh-CN" altLang="en-US" sz="3600" b="1"/>
              <a:t>请速登陆：</a:t>
            </a:r>
            <a:r>
              <a:rPr lang="en-US" altLang="zh-CN" sz="3600" b="1">
                <a:hlinkClick r:id="rId2"/>
              </a:rPr>
              <a:t>www.mhjy.net</a:t>
            </a:r>
            <a:endParaRPr lang="en-US" altLang="zh-CN" sz="3600" b="1"/>
          </a:p>
          <a:p>
            <a:pPr eaLnBrk="1" hangingPunct="1"/>
            <a:endParaRPr lang="en-US" altLang="zh-CN" sz="3600" b="1"/>
          </a:p>
          <a:p>
            <a:pPr eaLnBrk="1" hangingPunct="1"/>
            <a:endParaRPr lang="en-US" altLang="zh-CN" sz="3600" b="1"/>
          </a:p>
          <a:p>
            <a:pPr eaLnBrk="1" hangingPunct="1"/>
            <a:endParaRPr lang="en-US" altLang="zh-CN"/>
          </a:p>
        </p:txBody>
      </p:sp>
      <p:pic>
        <p:nvPicPr>
          <p:cNvPr id="3076" name="Picture 6" descr="banner_cn">
            <a:extLst>
              <a:ext uri="{FF2B5EF4-FFF2-40B4-BE49-F238E27FC236}">
                <a16:creationId xmlns:a16="http://schemas.microsoft.com/office/drawing/2014/main" id="{D97BEE71-DD37-B0CC-FAD0-AFAF37BEEC8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278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7" name="图片 2">
            <a:extLst>
              <a:ext uri="{FF2B5EF4-FFF2-40B4-BE49-F238E27FC236}">
                <a16:creationId xmlns:a16="http://schemas.microsoft.com/office/drawing/2014/main" id="{40E0766D-A216-DC1C-C5C5-35D3D5797E9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92500"/>
          </a:bodyPr>
          <a:lstStyle/>
          <a:p>
            <a:r>
              <a:rPr lang="zh-CN" altLang="en-US" dirty="0"/>
              <a:t>直觉思维的培养</a:t>
            </a:r>
          </a:p>
          <a:p>
            <a:r>
              <a:rPr lang="zh-CN" altLang="en-US" dirty="0"/>
              <a:t>首先，要有广博而坚实的知识基础，这是提高直觉思维能力的前提；</a:t>
            </a:r>
            <a:endParaRPr lang="en-US" altLang="zh-CN" dirty="0"/>
          </a:p>
          <a:p>
            <a:r>
              <a:rPr lang="zh-CN" altLang="en-US" dirty="0"/>
              <a:t>其次，仅凭书本上的知识是不够的，要想让直觉思维更加迅速、灵活，就需要丰富阅历，不断遇到问题、解决问题，全方面积累相关经验；</a:t>
            </a:r>
            <a:endParaRPr lang="en-US" altLang="zh-CN" dirty="0"/>
          </a:p>
          <a:p>
            <a:r>
              <a:rPr lang="zh-CN" altLang="en-US" dirty="0"/>
              <a:t>最后，要培养敏锐的观察力，既能够把握事物的全貌，又能够快速地发现问题、锁定问题。</a:t>
            </a:r>
          </a:p>
          <a:p>
            <a:endParaRPr lang="zh-CN" altLang="en-US"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pPr>
              <a:buNone/>
            </a:pPr>
            <a:r>
              <a:rPr lang="zh-CN" altLang="en-US" dirty="0"/>
              <a:t>直觉思维的应用原则</a:t>
            </a:r>
          </a:p>
          <a:p>
            <a:r>
              <a:rPr lang="en-US" dirty="0"/>
              <a:t>1.</a:t>
            </a:r>
            <a:r>
              <a:rPr lang="zh-CN" altLang="en-US" dirty="0"/>
              <a:t>整体把握</a:t>
            </a:r>
          </a:p>
          <a:p>
            <a:r>
              <a:rPr lang="en-US" dirty="0"/>
              <a:t>2.</a:t>
            </a:r>
            <a:r>
              <a:rPr lang="zh-CN" altLang="en-US" dirty="0"/>
              <a:t>快速判断</a:t>
            </a:r>
          </a:p>
          <a:p>
            <a:r>
              <a:rPr lang="en-US" dirty="0"/>
              <a:t>3.</a:t>
            </a:r>
            <a:r>
              <a:rPr lang="zh-CN" altLang="en-US" dirty="0"/>
              <a:t>直观透视与空间整合</a:t>
            </a:r>
          </a:p>
          <a:p>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第一节 商务策划思维创新概述</a:t>
            </a:r>
          </a:p>
        </p:txBody>
      </p:sp>
      <p:sp>
        <p:nvSpPr>
          <p:cNvPr id="3" name="内容占位符 2"/>
          <p:cNvSpPr>
            <a:spLocks noGrp="1"/>
          </p:cNvSpPr>
          <p:nvPr>
            <p:ph idx="1"/>
          </p:nvPr>
        </p:nvSpPr>
        <p:spPr/>
        <p:txBody>
          <a:bodyPr>
            <a:normAutofit fontScale="92500"/>
          </a:bodyPr>
          <a:lstStyle/>
          <a:p>
            <a:r>
              <a:rPr lang="zh-CN" altLang="en-US" dirty="0"/>
              <a:t>一、思维</a:t>
            </a:r>
          </a:p>
          <a:p>
            <a:r>
              <a:rPr lang="zh-CN" altLang="en-US" dirty="0"/>
              <a:t>思维是人类特有的一种精神活动，是人类在与大自然斗争的过程中，为了求得自身的生存与发展，经历亿万年进化而获得的一种特殊机能。它是人脑的机能，但又不仅是由大脑的生理基础决定的。</a:t>
            </a:r>
            <a:r>
              <a:rPr lang="en-US" altLang="zh-CN" dirty="0"/>
              <a:t>《</a:t>
            </a:r>
            <a:r>
              <a:rPr lang="zh-CN" altLang="en-US" dirty="0"/>
              <a:t>现代汉语词典</a:t>
            </a:r>
            <a:r>
              <a:rPr lang="en-US" altLang="zh-CN" dirty="0"/>
              <a:t>》</a:t>
            </a:r>
            <a:r>
              <a:rPr lang="zh-CN" altLang="en-US" dirty="0"/>
              <a:t>对“思维”的定义是：在表象、概念的基础上进行分析、综合、判断、推理等认识活动的过程。</a:t>
            </a:r>
          </a:p>
          <a:p>
            <a:r>
              <a:rPr lang="en-US" dirty="0"/>
              <a:t> </a:t>
            </a:r>
            <a:endParaRPr lang="zh-CN" altLang="en-US" dirty="0"/>
          </a:p>
          <a:p>
            <a:endParaRPr lang="zh-CN" altLang="en-US"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rmAutofit fontScale="90000"/>
          </a:bodyPr>
          <a:lstStyle/>
          <a:p>
            <a:r>
              <a:rPr lang="zh-CN" altLang="en-US" dirty="0"/>
              <a:t>第三节 商务策划思维创新的基本过程与常用方法</a:t>
            </a:r>
            <a:br>
              <a:rPr lang="zh-CN" altLang="en-US" dirty="0"/>
            </a:br>
            <a:endParaRPr lang="zh-CN" altLang="en-US" dirty="0"/>
          </a:p>
        </p:txBody>
      </p:sp>
      <p:sp>
        <p:nvSpPr>
          <p:cNvPr id="3" name="副标题 2"/>
          <p:cNvSpPr>
            <a:spLocks noGrp="1"/>
          </p:cNvSpPr>
          <p:nvPr>
            <p:ph type="subTitle" idx="1"/>
          </p:nvPr>
        </p:nvSpPr>
        <p:spPr/>
        <p:txBody>
          <a:bodyPr/>
          <a:lstStyle/>
          <a:p>
            <a:endParaRPr lang="zh-CN" altLang="en-US"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一、商务策划思维创新的基本过程 </a:t>
            </a:r>
          </a:p>
          <a:p>
            <a:r>
              <a:rPr lang="zh-CN" altLang="en-US" dirty="0"/>
              <a:t>商务策划思维是一种创新思维，比常规思维更具复杂性。下面，我们将借助创造性思维的研究成果和方法来揭示其基本过程。</a:t>
            </a:r>
            <a:endParaRPr lang="en-US" altLang="zh-CN" dirty="0"/>
          </a:p>
          <a:p>
            <a:endParaRPr lang="zh-CN" altLang="en-US" dirty="0"/>
          </a:p>
          <a:p>
            <a:endParaRPr lang="zh-CN" altLang="en-US"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dirty="0"/>
              <a:t>(</a:t>
            </a:r>
            <a:r>
              <a:rPr lang="zh-CN" altLang="en-US" dirty="0"/>
              <a:t>一</a:t>
            </a:r>
            <a:r>
              <a:rPr lang="en-US" dirty="0"/>
              <a:t>) </a:t>
            </a:r>
            <a:r>
              <a:rPr lang="zh-CN" altLang="en-US" dirty="0"/>
              <a:t>创造性思维的“四阶段论”</a:t>
            </a:r>
          </a:p>
          <a:p>
            <a:pPr>
              <a:buNone/>
            </a:pPr>
            <a:r>
              <a:rPr lang="en-US" dirty="0"/>
              <a:t>1. </a:t>
            </a:r>
            <a:r>
              <a:rPr lang="zh-CN" altLang="en-US" dirty="0"/>
              <a:t>准备阶段</a:t>
            </a:r>
          </a:p>
          <a:p>
            <a:pPr>
              <a:buNone/>
            </a:pPr>
            <a:r>
              <a:rPr lang="en-US" dirty="0"/>
              <a:t>2. </a:t>
            </a:r>
            <a:r>
              <a:rPr lang="zh-CN" altLang="en-US" dirty="0"/>
              <a:t>酝酿阶段</a:t>
            </a:r>
          </a:p>
          <a:p>
            <a:pPr>
              <a:buNone/>
            </a:pPr>
            <a:r>
              <a:rPr lang="en-US" dirty="0"/>
              <a:t>3. </a:t>
            </a:r>
            <a:r>
              <a:rPr lang="zh-CN" altLang="en-US" dirty="0"/>
              <a:t>明朗阶段</a:t>
            </a:r>
          </a:p>
          <a:p>
            <a:pPr>
              <a:buNone/>
            </a:pPr>
            <a:r>
              <a:rPr lang="en-US" dirty="0"/>
              <a:t>4. </a:t>
            </a:r>
            <a:r>
              <a:rPr lang="zh-CN" altLang="en-US" dirty="0"/>
              <a:t>验证阶段</a:t>
            </a:r>
          </a:p>
          <a:p>
            <a:pPr>
              <a:buNone/>
            </a:pPr>
            <a:endParaRPr lang="zh-CN" altLang="en-US"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dirty="0"/>
              <a:t>(</a:t>
            </a:r>
            <a:r>
              <a:rPr lang="zh-CN" altLang="en-US" dirty="0"/>
              <a:t>二</a:t>
            </a:r>
            <a:r>
              <a:rPr lang="en-US" dirty="0"/>
              <a:t>) </a:t>
            </a:r>
            <a:r>
              <a:rPr lang="zh-CN" altLang="en-US" dirty="0"/>
              <a:t>创造性思维的“五阶段论”</a:t>
            </a:r>
          </a:p>
          <a:p>
            <a:r>
              <a:rPr lang="en-US" dirty="0"/>
              <a:t>1. </a:t>
            </a:r>
            <a:r>
              <a:rPr lang="zh-CN" altLang="en-US" dirty="0"/>
              <a:t>感受困难阶段</a:t>
            </a:r>
            <a:endParaRPr lang="en-US" altLang="zh-CN" dirty="0"/>
          </a:p>
          <a:p>
            <a:r>
              <a:rPr lang="en-US" dirty="0"/>
              <a:t>2. </a:t>
            </a:r>
            <a:r>
              <a:rPr lang="zh-CN" altLang="en-US" dirty="0"/>
              <a:t>定位问题阶段</a:t>
            </a:r>
            <a:endParaRPr lang="en-US" altLang="zh-CN" dirty="0"/>
          </a:p>
          <a:p>
            <a:r>
              <a:rPr lang="en-US" dirty="0"/>
              <a:t>3. </a:t>
            </a:r>
            <a:r>
              <a:rPr lang="zh-CN" altLang="en-US" dirty="0"/>
              <a:t>联想解决办法阶段</a:t>
            </a:r>
            <a:endParaRPr lang="en-US" altLang="zh-CN" dirty="0"/>
          </a:p>
          <a:p>
            <a:r>
              <a:rPr lang="en-US" dirty="0"/>
              <a:t>4. </a:t>
            </a:r>
            <a:r>
              <a:rPr lang="zh-CN" altLang="en-US" dirty="0"/>
              <a:t>判断解决办法阶段</a:t>
            </a:r>
            <a:endParaRPr lang="en-US" altLang="zh-CN" dirty="0"/>
          </a:p>
          <a:p>
            <a:r>
              <a:rPr lang="en-US" dirty="0"/>
              <a:t>5. </a:t>
            </a:r>
            <a:r>
              <a:rPr lang="zh-CN" altLang="en-US" dirty="0"/>
              <a:t>检验解决办法阶段</a:t>
            </a:r>
          </a:p>
          <a:p>
            <a:endParaRPr lang="zh-CN" altLang="en-US" dirty="0"/>
          </a:p>
          <a:p>
            <a:endParaRPr lang="zh-CN" altLang="en-US" dirty="0"/>
          </a:p>
          <a:p>
            <a:endParaRPr lang="zh-CN" altLang="en-US" dirty="0"/>
          </a:p>
          <a:p>
            <a:endParaRPr lang="zh-CN" altLang="en-US"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55000" lnSpcReduction="20000"/>
          </a:bodyPr>
          <a:lstStyle/>
          <a:p>
            <a:r>
              <a:rPr lang="zh-CN" altLang="en-US" dirty="0"/>
              <a:t>二、商务策划思维创新的常用方法 </a:t>
            </a:r>
          </a:p>
          <a:p>
            <a:r>
              <a:rPr lang="en-US" dirty="0"/>
              <a:t>(</a:t>
            </a:r>
            <a:r>
              <a:rPr lang="zh-CN" altLang="en-US" dirty="0"/>
              <a:t>一</a:t>
            </a:r>
            <a:r>
              <a:rPr lang="en-US" dirty="0"/>
              <a:t>) </a:t>
            </a:r>
            <a:r>
              <a:rPr lang="zh-CN" altLang="en-US" dirty="0"/>
              <a:t>“</a:t>
            </a:r>
            <a:r>
              <a:rPr lang="en-US" dirty="0"/>
              <a:t>5W2H</a:t>
            </a:r>
            <a:r>
              <a:rPr lang="zh-CN" altLang="en-US" dirty="0"/>
              <a:t>”分析法</a:t>
            </a:r>
          </a:p>
          <a:p>
            <a:r>
              <a:rPr lang="en-US" dirty="0"/>
              <a:t>What</a:t>
            </a:r>
            <a:r>
              <a:rPr lang="zh-CN" altLang="en-US" dirty="0"/>
              <a:t>：什么目标？有哪些具体策划任务？</a:t>
            </a:r>
          </a:p>
          <a:p>
            <a:pPr>
              <a:buNone/>
            </a:pPr>
            <a:r>
              <a:rPr lang="en-US" dirty="0"/>
              <a:t> </a:t>
            </a:r>
            <a:endParaRPr lang="zh-CN" altLang="en-US" dirty="0"/>
          </a:p>
          <a:p>
            <a:r>
              <a:rPr lang="en-US" dirty="0"/>
              <a:t>Why</a:t>
            </a:r>
            <a:r>
              <a:rPr lang="zh-CN" altLang="en-US" dirty="0"/>
              <a:t>：什么原因？为什么要这么做？</a:t>
            </a:r>
          </a:p>
          <a:p>
            <a:pPr>
              <a:buNone/>
            </a:pPr>
            <a:r>
              <a:rPr lang="en-US" dirty="0"/>
              <a:t> </a:t>
            </a:r>
            <a:endParaRPr lang="zh-CN" altLang="en-US" dirty="0"/>
          </a:p>
          <a:p>
            <a:r>
              <a:rPr lang="en-US" dirty="0"/>
              <a:t>Where</a:t>
            </a:r>
            <a:r>
              <a:rPr lang="zh-CN" altLang="en-US" dirty="0"/>
              <a:t>：策划地点在哪里？</a:t>
            </a:r>
          </a:p>
          <a:p>
            <a:pPr>
              <a:buNone/>
            </a:pPr>
            <a:r>
              <a:rPr lang="en-US" dirty="0"/>
              <a:t> </a:t>
            </a:r>
            <a:endParaRPr lang="zh-CN" altLang="en-US" dirty="0"/>
          </a:p>
          <a:p>
            <a:r>
              <a:rPr lang="en-US" dirty="0"/>
              <a:t>When</a:t>
            </a:r>
            <a:r>
              <a:rPr lang="zh-CN" altLang="en-US" dirty="0"/>
              <a:t>：什么时机最适合？</a:t>
            </a:r>
          </a:p>
          <a:p>
            <a:pPr>
              <a:buNone/>
            </a:pPr>
            <a:r>
              <a:rPr lang="en-US" dirty="0"/>
              <a:t> </a:t>
            </a:r>
            <a:endParaRPr lang="zh-CN" altLang="en-US" dirty="0"/>
          </a:p>
          <a:p>
            <a:r>
              <a:rPr lang="en-US" dirty="0"/>
              <a:t>Who</a:t>
            </a:r>
            <a:r>
              <a:rPr lang="zh-CN" altLang="en-US" dirty="0"/>
              <a:t>：谁来完成商务策划？</a:t>
            </a:r>
          </a:p>
          <a:p>
            <a:endParaRPr lang="zh-CN" altLang="en-US" dirty="0"/>
          </a:p>
          <a:p>
            <a:r>
              <a:rPr lang="en-US" dirty="0"/>
              <a:t>How to do</a:t>
            </a:r>
            <a:r>
              <a:rPr lang="zh-CN" altLang="en-US" dirty="0"/>
              <a:t>：怎么做？如何实施策划方案？用什么方法？</a:t>
            </a:r>
          </a:p>
          <a:p>
            <a:endParaRPr lang="zh-CN" altLang="en-US" dirty="0"/>
          </a:p>
          <a:p>
            <a:r>
              <a:rPr lang="en-US" dirty="0"/>
              <a:t>How much</a:t>
            </a:r>
            <a:r>
              <a:rPr lang="zh-CN" altLang="en-US" dirty="0"/>
              <a:t>：策划费用如何？投入产出比如何？</a:t>
            </a:r>
          </a:p>
          <a:p>
            <a:endParaRPr lang="zh-CN" altLang="en-US"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77500" lnSpcReduction="20000"/>
          </a:bodyPr>
          <a:lstStyle/>
          <a:p>
            <a:r>
              <a:rPr lang="en-US" dirty="0"/>
              <a:t>(</a:t>
            </a:r>
            <a:r>
              <a:rPr lang="zh-CN" altLang="en-US" dirty="0"/>
              <a:t>二</a:t>
            </a:r>
            <a:r>
              <a:rPr lang="en-US" dirty="0"/>
              <a:t>) </a:t>
            </a:r>
            <a:r>
              <a:rPr lang="zh-CN" altLang="en-US" dirty="0"/>
              <a:t>行停法</a:t>
            </a:r>
          </a:p>
          <a:p>
            <a:r>
              <a:rPr lang="en-US" dirty="0"/>
              <a:t> </a:t>
            </a:r>
            <a:r>
              <a:rPr lang="zh-CN" altLang="en-US" dirty="0"/>
              <a:t> “行”：商务策划人及其团队开展创新思维活动，准确界定商务策划问题；</a:t>
            </a:r>
          </a:p>
          <a:p>
            <a:pPr>
              <a:buNone/>
            </a:pPr>
            <a:endParaRPr lang="zh-CN" altLang="en-US" dirty="0"/>
          </a:p>
          <a:p>
            <a:r>
              <a:rPr lang="zh-CN" altLang="en-US" dirty="0"/>
              <a:t>“停”：商务策划人及其团队判断商务策划问题是否界定得清晰、明确；</a:t>
            </a:r>
          </a:p>
          <a:p>
            <a:endParaRPr lang="zh-CN" altLang="en-US" dirty="0"/>
          </a:p>
          <a:p>
            <a:r>
              <a:rPr lang="zh-CN" altLang="en-US" dirty="0"/>
              <a:t>“行”：商务策划人及其团队考虑解决策划问题所需要的信息及资源；</a:t>
            </a:r>
          </a:p>
          <a:p>
            <a:endParaRPr lang="zh-CN" altLang="en-US" dirty="0"/>
          </a:p>
          <a:p>
            <a:r>
              <a:rPr lang="zh-CN" altLang="en-US" dirty="0"/>
              <a:t>“停”：商务策划人及其团队思考如何进行市场调查，如何获取相关一手信息和二手</a:t>
            </a:r>
          </a:p>
          <a:p>
            <a:pPr>
              <a:buNone/>
            </a:pPr>
            <a:endParaRPr lang="zh-CN" altLang="en-US" dirty="0"/>
          </a:p>
          <a:p>
            <a:endParaRPr lang="zh-CN" altLang="en-US"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85000" lnSpcReduction="20000"/>
          </a:bodyPr>
          <a:lstStyle/>
          <a:p>
            <a:r>
              <a:rPr lang="zh-CN" altLang="en-US" dirty="0"/>
              <a:t>“行”：商务策划人及其团队针对商务策划问题，依据现有的资源条件，提出商务策划备选方案；</a:t>
            </a:r>
            <a:r>
              <a:rPr lang="en-US" dirty="0"/>
              <a:t> </a:t>
            </a:r>
            <a:endParaRPr lang="zh-CN" altLang="en-US" dirty="0"/>
          </a:p>
          <a:p>
            <a:r>
              <a:rPr lang="zh-CN" altLang="en-US" dirty="0"/>
              <a:t>“停”：商务策划人及其团队对备选方案进行分析和比较；</a:t>
            </a:r>
          </a:p>
          <a:p>
            <a:pPr>
              <a:buNone/>
            </a:pPr>
            <a:r>
              <a:rPr lang="en-US" dirty="0"/>
              <a:t> </a:t>
            </a:r>
            <a:endParaRPr lang="zh-CN" altLang="en-US" dirty="0"/>
          </a:p>
          <a:p>
            <a:r>
              <a:rPr lang="zh-CN" altLang="en-US" dirty="0"/>
              <a:t>“行”：商务策划人及其团队对策划方案进行优选并实施；</a:t>
            </a:r>
          </a:p>
          <a:p>
            <a:endParaRPr lang="zh-CN" altLang="en-US" dirty="0"/>
          </a:p>
          <a:p>
            <a:r>
              <a:rPr lang="zh-CN" altLang="en-US" dirty="0"/>
              <a:t>“停”：商务策划人及其团队对实施过程中的商务策划方案进行过程管理，即监控和不断修正。</a:t>
            </a:r>
          </a:p>
          <a:p>
            <a:pPr>
              <a:buNone/>
            </a:pPr>
            <a:r>
              <a:rPr lang="en-US" dirty="0"/>
              <a:t> </a:t>
            </a:r>
            <a:endParaRPr lang="zh-CN" altLang="en-US" dirty="0"/>
          </a:p>
          <a:p>
            <a:endParaRPr lang="zh-CN" altLang="en-US"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dirty="0"/>
              <a:t>(</a:t>
            </a:r>
            <a:r>
              <a:rPr lang="zh-CN" altLang="en-US" dirty="0"/>
              <a:t>三</a:t>
            </a:r>
            <a:r>
              <a:rPr lang="en-US" dirty="0"/>
              <a:t>) </a:t>
            </a:r>
            <a:r>
              <a:rPr lang="zh-CN" altLang="en-US" dirty="0"/>
              <a:t>六顶思考帽方法</a:t>
            </a:r>
          </a:p>
          <a:p>
            <a:r>
              <a:rPr lang="en-US" dirty="0"/>
              <a:t>1. </a:t>
            </a:r>
            <a:r>
              <a:rPr lang="zh-CN" altLang="en-US" dirty="0"/>
              <a:t>白色思考帽</a:t>
            </a:r>
          </a:p>
          <a:p>
            <a:r>
              <a:rPr lang="en-US" dirty="0"/>
              <a:t>2. </a:t>
            </a:r>
            <a:r>
              <a:rPr lang="zh-CN" altLang="en-US" dirty="0"/>
              <a:t>绿色思考帽</a:t>
            </a:r>
          </a:p>
          <a:p>
            <a:r>
              <a:rPr lang="en-US" dirty="0"/>
              <a:t>3. </a:t>
            </a:r>
            <a:r>
              <a:rPr lang="zh-CN" altLang="en-US" dirty="0"/>
              <a:t>黄色思考帽</a:t>
            </a:r>
          </a:p>
          <a:p>
            <a:r>
              <a:rPr lang="en-US" dirty="0"/>
              <a:t>4. </a:t>
            </a:r>
            <a:r>
              <a:rPr lang="zh-CN" altLang="en-US" dirty="0"/>
              <a:t>黑色思考帽</a:t>
            </a:r>
          </a:p>
          <a:p>
            <a:r>
              <a:rPr lang="en-US" dirty="0"/>
              <a:t>5. </a:t>
            </a:r>
            <a:r>
              <a:rPr lang="zh-CN" altLang="en-US" dirty="0"/>
              <a:t>红色思考帽</a:t>
            </a:r>
          </a:p>
          <a:p>
            <a:r>
              <a:rPr lang="en-US" dirty="0"/>
              <a:t>6. </a:t>
            </a:r>
            <a:r>
              <a:rPr lang="zh-CN" altLang="en-US" dirty="0"/>
              <a:t>蓝色思考帽</a:t>
            </a:r>
          </a:p>
          <a:p>
            <a:endParaRPr lang="zh-CN" altLang="en-US"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dirty="0"/>
              <a:t>(</a:t>
            </a:r>
            <a:r>
              <a:rPr lang="zh-CN" altLang="en-US" dirty="0"/>
              <a:t>四</a:t>
            </a:r>
            <a:r>
              <a:rPr lang="en-US" dirty="0"/>
              <a:t>) </a:t>
            </a:r>
            <a:r>
              <a:rPr lang="zh-CN" altLang="en-US" dirty="0"/>
              <a:t>头脑风暴法</a:t>
            </a:r>
          </a:p>
          <a:p>
            <a:r>
              <a:rPr lang="en-US" dirty="0"/>
              <a:t>1. </a:t>
            </a:r>
            <a:r>
              <a:rPr lang="zh-CN" altLang="en-US" dirty="0"/>
              <a:t>会前准备阶段</a:t>
            </a:r>
          </a:p>
          <a:p>
            <a:r>
              <a:rPr lang="en-US" dirty="0"/>
              <a:t>2. </a:t>
            </a:r>
            <a:r>
              <a:rPr lang="zh-CN" altLang="en-US" dirty="0"/>
              <a:t>头脑风暴阶段</a:t>
            </a:r>
          </a:p>
          <a:p>
            <a:r>
              <a:rPr lang="en-US" dirty="0"/>
              <a:t>3. </a:t>
            </a:r>
            <a:r>
              <a:rPr lang="zh-CN" altLang="en-US" dirty="0"/>
              <a:t>评价选择阶段</a:t>
            </a:r>
          </a:p>
          <a:p>
            <a:endParaRPr lang="zh-CN" altLang="en-US"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dirty="0"/>
              <a:t>(</a:t>
            </a:r>
            <a:r>
              <a:rPr lang="zh-CN" altLang="en-US" dirty="0"/>
              <a:t>五</a:t>
            </a:r>
            <a:r>
              <a:rPr lang="en-US" dirty="0"/>
              <a:t>) </a:t>
            </a:r>
            <a:r>
              <a:rPr lang="zh-CN" altLang="en-US" dirty="0"/>
              <a:t>逆向思维法</a:t>
            </a:r>
            <a:endParaRPr lang="en-US" altLang="zh-CN" dirty="0"/>
          </a:p>
          <a:p>
            <a:r>
              <a:rPr lang="en-US" dirty="0"/>
              <a:t>1. </a:t>
            </a:r>
            <a:r>
              <a:rPr lang="zh-CN" altLang="en-US" dirty="0"/>
              <a:t>反转型逆向思维法 </a:t>
            </a:r>
          </a:p>
          <a:p>
            <a:r>
              <a:rPr lang="en-US" dirty="0"/>
              <a:t>2. </a:t>
            </a:r>
            <a:r>
              <a:rPr lang="zh-CN" altLang="en-US" dirty="0"/>
              <a:t>转换型逆向思维法</a:t>
            </a:r>
          </a:p>
          <a:p>
            <a:r>
              <a:rPr lang="en-US" dirty="0"/>
              <a:t>3. </a:t>
            </a:r>
            <a:r>
              <a:rPr lang="zh-CN" altLang="en-US"/>
              <a:t>缺点逆向思维法</a:t>
            </a:r>
          </a:p>
          <a:p>
            <a:endParaRPr lang="zh-CN" altLang="en-US" dirty="0"/>
          </a:p>
          <a:p>
            <a:endParaRPr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dirty="0"/>
              <a:t>(</a:t>
            </a:r>
            <a:r>
              <a:rPr lang="zh-CN" altLang="en-US" dirty="0"/>
              <a:t>一</a:t>
            </a:r>
            <a:r>
              <a:rPr lang="en-US" dirty="0"/>
              <a:t>) </a:t>
            </a:r>
            <a:r>
              <a:rPr lang="zh-CN" altLang="en-US" dirty="0"/>
              <a:t>思维的概念</a:t>
            </a:r>
          </a:p>
          <a:p>
            <a:r>
              <a:rPr lang="zh-CN" altLang="en-US" dirty="0"/>
              <a:t>本书将思维视为大脑在观察和感觉到客观事物、现象等的基础上，进行分析、综合、比较、抽象、概括、判断、推论等智力操作，从而认识事物的本质、属性和内在规律的过程。</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92500" lnSpcReduction="10000"/>
          </a:bodyPr>
          <a:lstStyle/>
          <a:p>
            <a:r>
              <a:rPr lang="en-US" dirty="0"/>
              <a:t>(</a:t>
            </a:r>
            <a:r>
              <a:rPr lang="zh-CN" altLang="en-US" dirty="0"/>
              <a:t>二</a:t>
            </a:r>
            <a:r>
              <a:rPr lang="en-US" dirty="0"/>
              <a:t>) </a:t>
            </a:r>
            <a:r>
              <a:rPr lang="zh-CN" altLang="en-US" dirty="0"/>
              <a:t>思维的特征</a:t>
            </a:r>
          </a:p>
          <a:p>
            <a:r>
              <a:rPr lang="en-US" dirty="0"/>
              <a:t>1. </a:t>
            </a:r>
            <a:r>
              <a:rPr lang="zh-CN" altLang="en-US" dirty="0"/>
              <a:t>间接性</a:t>
            </a:r>
          </a:p>
          <a:p>
            <a:r>
              <a:rPr lang="zh-CN" altLang="en-US" dirty="0"/>
              <a:t>思维不同于感知，它不是对事物的直接反映，而是借助于已有的知识和经验，去认识事物的本质和特征，并预见和推断事物发展的过程。</a:t>
            </a:r>
            <a:endParaRPr lang="en-US" altLang="zh-CN" dirty="0"/>
          </a:p>
          <a:p>
            <a:r>
              <a:rPr lang="en-US" dirty="0"/>
              <a:t>2. </a:t>
            </a:r>
            <a:r>
              <a:rPr lang="zh-CN" altLang="en-US" dirty="0"/>
              <a:t>概括性</a:t>
            </a:r>
          </a:p>
          <a:p>
            <a:r>
              <a:rPr lang="en-US" dirty="0"/>
              <a:t> </a:t>
            </a:r>
            <a:r>
              <a:rPr lang="zh-CN" altLang="en-US" dirty="0"/>
              <a:t>思维可以通过语言来表达，语言是具有概括性的，人类能够用语言概况反映每一个被感觉、知觉的事物的特征、作用、状态和关系。</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r>
              <a:rPr lang="en-US" dirty="0"/>
              <a:t>3. </a:t>
            </a:r>
            <a:r>
              <a:rPr lang="zh-CN" altLang="en-US" dirty="0"/>
              <a:t>逻辑性</a:t>
            </a:r>
          </a:p>
          <a:p>
            <a:r>
              <a:rPr lang="en-US" dirty="0"/>
              <a:t> </a:t>
            </a:r>
            <a:r>
              <a:rPr lang="zh-CN" altLang="en-US" dirty="0"/>
              <a:t>思维的逻辑性反映出思维是一种抽象的理性认识，是思维自身规律的表现，是具有正常思维能力的人类思考问题的准则和规范。只有遵循思维的逻辑性，人类才能驾驭自己的思维。</a:t>
            </a:r>
          </a:p>
          <a:p>
            <a:pPr>
              <a:buNone/>
            </a:pPr>
            <a:r>
              <a:rPr lang="en-US" dirty="0"/>
              <a:t> </a:t>
            </a:r>
            <a:endParaRPr lang="zh-CN" altLang="en-US" dirty="0"/>
          </a:p>
          <a:p>
            <a:endParaRPr lang="zh-CN" alt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lnSpcReduction="10000"/>
          </a:bodyPr>
          <a:lstStyle/>
          <a:p>
            <a:r>
              <a:rPr lang="en-US" dirty="0"/>
              <a:t>(</a:t>
            </a:r>
            <a:r>
              <a:rPr lang="zh-CN" altLang="en-US" dirty="0"/>
              <a:t>三</a:t>
            </a:r>
            <a:r>
              <a:rPr lang="en-US" dirty="0"/>
              <a:t>) </a:t>
            </a:r>
            <a:r>
              <a:rPr lang="zh-CN" altLang="en-US" dirty="0"/>
              <a:t>思维的过程</a:t>
            </a:r>
          </a:p>
          <a:p>
            <a:r>
              <a:rPr lang="en-US" dirty="0"/>
              <a:t>1. </a:t>
            </a:r>
            <a:r>
              <a:rPr lang="zh-CN" altLang="en-US" dirty="0"/>
              <a:t>准备</a:t>
            </a:r>
          </a:p>
          <a:p>
            <a:r>
              <a:rPr lang="en-US" dirty="0"/>
              <a:t> </a:t>
            </a:r>
            <a:r>
              <a:rPr lang="zh-CN" altLang="en-US" dirty="0"/>
              <a:t>准备阶段是指信息的积累阶段，是人类学习和搜索信息的阶段。</a:t>
            </a:r>
            <a:endParaRPr lang="en-US" altLang="zh-CN" dirty="0"/>
          </a:p>
          <a:p>
            <a:r>
              <a:rPr lang="en-US" dirty="0"/>
              <a:t>2. </a:t>
            </a:r>
            <a:r>
              <a:rPr lang="zh-CN" altLang="en-US" dirty="0"/>
              <a:t>立题</a:t>
            </a:r>
          </a:p>
          <a:p>
            <a:r>
              <a:rPr lang="zh-CN" altLang="en-US" dirty="0"/>
              <a:t>立题是人类思想和认知的升华，是人类思维过程的新阶段，即思维主体针对已经接受的基本信息的一个初步的认知、归纳和理解的过程。</a:t>
            </a:r>
          </a:p>
          <a:p>
            <a:pPr>
              <a:buNone/>
            </a:pPr>
            <a:endParaRPr lang="zh-CN"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endParaRPr lang="zh-CN" altLang="en-US" dirty="0"/>
          </a:p>
        </p:txBody>
      </p:sp>
      <p:sp>
        <p:nvSpPr>
          <p:cNvPr id="3" name="内容占位符 2"/>
          <p:cNvSpPr>
            <a:spLocks noGrp="1"/>
          </p:cNvSpPr>
          <p:nvPr>
            <p:ph idx="1"/>
          </p:nvPr>
        </p:nvSpPr>
        <p:spPr/>
        <p:txBody>
          <a:bodyPr>
            <a:normAutofit/>
          </a:bodyPr>
          <a:lstStyle/>
          <a:p>
            <a:r>
              <a:rPr lang="en-US" dirty="0"/>
              <a:t>3. </a:t>
            </a:r>
            <a:r>
              <a:rPr lang="zh-CN" altLang="en-US" dirty="0"/>
              <a:t>搜索</a:t>
            </a:r>
          </a:p>
          <a:p>
            <a:r>
              <a:rPr lang="zh-CN" altLang="en-US" dirty="0"/>
              <a:t>搜索是思维主体为解决具体的实际问题，而在原有的思维阶段进行的思维创新，即搜索是在既定的目标下所进行的有针对性的、全面的再次思维。搜索包括问题分解和方案设计两个阶段。</a:t>
            </a:r>
          </a:p>
          <a:p>
            <a:endParaRPr lang="zh-CN" altLang="en-US" dirty="0"/>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118</TotalTime>
  <Words>3453</Words>
  <Application>Microsoft Office PowerPoint</Application>
  <PresentationFormat>全屏显示(4:3)</PresentationFormat>
  <Paragraphs>226</Paragraphs>
  <Slides>49</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49</vt:i4>
      </vt:variant>
    </vt:vector>
  </HeadingPairs>
  <TitlesOfParts>
    <vt:vector size="54" baseType="lpstr">
      <vt:lpstr>黑体</vt:lpstr>
      <vt:lpstr>华文新魏</vt:lpstr>
      <vt:lpstr>Arial</vt:lpstr>
      <vt:lpstr>Calibri</vt:lpstr>
      <vt:lpstr>Office 主题</vt:lpstr>
      <vt:lpstr>第二章  商务策划的思维创新 </vt:lpstr>
      <vt:lpstr> </vt:lpstr>
      <vt:lpstr>PowerPoint 演示文稿</vt:lpstr>
      <vt:lpstr>第一节 商务策划思维创新概述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第二节  商务策划的思维体系构建  </vt:lpstr>
      <vt:lpstr>一、发散思维 </vt:lpstr>
      <vt:lpstr>PowerPoint 演示文稿</vt:lpstr>
      <vt:lpstr>二、辩证思维 </vt:lpstr>
      <vt:lpstr>PowerPoint 演示文稿</vt:lpstr>
      <vt:lpstr>PowerPoint 演示文稿</vt:lpstr>
      <vt:lpstr>三、横纵思维 </vt:lpstr>
      <vt:lpstr>PowerPoint 演示文稿</vt:lpstr>
      <vt:lpstr>四、形象思维 </vt:lpstr>
      <vt:lpstr>PowerPoint 演示文稿</vt:lpstr>
      <vt:lpstr>PowerPoint 演示文稿</vt:lpstr>
      <vt:lpstr>PowerPoint 演示文稿</vt:lpstr>
      <vt:lpstr>五、逻辑思维 </vt:lpstr>
      <vt:lpstr>PowerPoint 演示文稿</vt:lpstr>
      <vt:lpstr>六、直觉思维 </vt:lpstr>
      <vt:lpstr>PowerPoint 演示文稿</vt:lpstr>
      <vt:lpstr> </vt:lpstr>
      <vt:lpstr>PowerPoint 演示文稿</vt:lpstr>
      <vt:lpstr>PowerPoint 演示文稿</vt:lpstr>
      <vt:lpstr>PowerPoint 演示文稿</vt:lpstr>
      <vt:lpstr>第三节 商务策划思维创新的基本过程与常用方法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第一章  商务策划概述</dc:title>
  <dc:creator>刘凯宁</dc:creator>
  <cp:lastModifiedBy>传有 徐</cp:lastModifiedBy>
  <cp:revision>25</cp:revision>
  <dcterms:created xsi:type="dcterms:W3CDTF">2020-12-22T07:19:23Z</dcterms:created>
  <dcterms:modified xsi:type="dcterms:W3CDTF">2022-09-28T08:58:28Z</dcterms:modified>
</cp:coreProperties>
</file>