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2"/>
  </p:notesMasterIdLst>
  <p:sldIdLst>
    <p:sldId id="256" r:id="rId3"/>
    <p:sldId id="257" r:id="rId4"/>
    <p:sldId id="283" r:id="rId5"/>
    <p:sldId id="258" r:id="rId6"/>
    <p:sldId id="285" r:id="rId7"/>
    <p:sldId id="583" r:id="rId8"/>
    <p:sldId id="584" r:id="rId9"/>
    <p:sldId id="585" r:id="rId10"/>
    <p:sldId id="586" r:id="rId11"/>
    <p:sldId id="587" r:id="rId13"/>
    <p:sldId id="558" r:id="rId14"/>
    <p:sldId id="559" r:id="rId15"/>
    <p:sldId id="588" r:id="rId16"/>
    <p:sldId id="589" r:id="rId17"/>
    <p:sldId id="590" r:id="rId18"/>
    <p:sldId id="560" r:id="rId19"/>
    <p:sldId id="591" r:id="rId20"/>
    <p:sldId id="592" r:id="rId21"/>
    <p:sldId id="593" r:id="rId22"/>
    <p:sldId id="561" r:id="rId23"/>
    <p:sldId id="594" r:id="rId24"/>
    <p:sldId id="595" r:id="rId25"/>
    <p:sldId id="596" r:id="rId26"/>
    <p:sldId id="597" r:id="rId27"/>
    <p:sldId id="562" r:id="rId28"/>
    <p:sldId id="598" r:id="rId29"/>
    <p:sldId id="599" r:id="rId30"/>
    <p:sldId id="563" r:id="rId31"/>
    <p:sldId id="600" r:id="rId32"/>
    <p:sldId id="601" r:id="rId33"/>
    <p:sldId id="272" r:id="rId34"/>
    <p:sldId id="316" r:id="rId35"/>
    <p:sldId id="483" r:id="rId36"/>
    <p:sldId id="280"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8C0CA"/>
    <a:srgbClr val="FF6A00"/>
    <a:srgbClr val="FFD1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p:scale>
          <a:sx n="66" d="100"/>
          <a:sy n="66" d="100"/>
        </p:scale>
        <p:origin x="-876" y="-90"/>
      </p:cViewPr>
      <p:guideLst>
        <p:guide orient="horz" pos="2162"/>
        <p:guide pos="389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0" Type="http://schemas.openxmlformats.org/officeDocument/2006/relationships/tableStyles" Target="tableStyles.xml"/><Relationship Id="rId4" Type="http://schemas.openxmlformats.org/officeDocument/2006/relationships/slide" Target="slides/slide2.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notesMaster" Target="notesMasters/notesMaster1.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7DB2B3-C5AC-462A-9DBC-C6205429A17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0D923EB-965A-48D1-906D-189B39FFDEA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983D5952-1F7A-4A8C-9974-88BC06B3A9E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83D5952-1F7A-4A8C-9974-88BC06B3A9E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83D5952-1F7A-4A8C-9974-88BC06B3A9E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83D5952-1F7A-4A8C-9974-88BC06B3A9E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983D5952-1F7A-4A8C-9974-88BC06B3A9E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983D5952-1F7A-4A8C-9974-88BC06B3A9E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7DFC76-6F19-4E55-9EE6-E7C688B9809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983D5952-1F7A-4A8C-9974-88BC06B3A9E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17DFC76-6F19-4E55-9EE6-E7C688B9809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983D5952-1F7A-4A8C-9974-88BC06B3A9E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17DFC76-6F19-4E55-9EE6-E7C688B9809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83D5952-1F7A-4A8C-9974-88BC06B3A9E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17DFC76-6F19-4E55-9EE6-E7C688B98095}" type="slidenum">
              <a:rPr lang="zh-CN" altLang="en-US" smtClean="0"/>
            </a:fld>
            <a:endParaRPr lang="zh-CN" altLang="en-US"/>
          </a:p>
        </p:txBody>
      </p:sp>
      <p:sp>
        <p:nvSpPr>
          <p:cNvPr id="5" name="矩形 4"/>
          <p:cNvSpPr/>
          <p:nvPr userDrawn="1"/>
        </p:nvSpPr>
        <p:spPr>
          <a:xfrm>
            <a:off x="0" y="657225"/>
            <a:ext cx="12192000" cy="5543550"/>
          </a:xfrm>
          <a:prstGeom prst="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342900" y="285750"/>
            <a:ext cx="11506200" cy="6286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83D5952-1F7A-4A8C-9974-88BC06B3A9E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7DFC76-6F19-4E55-9EE6-E7C688B9809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83D5952-1F7A-4A8C-9974-88BC06B3A9E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7DFC76-6F19-4E55-9EE6-E7C688B9809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3D5952-1F7A-4A8C-9974-88BC06B3A9E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7DFC76-6F19-4E55-9EE6-E7C688B9809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2" Type="http://schemas.openxmlformats.org/officeDocument/2006/relationships/slideLayout" Target="../slideLayouts/slideLayout7.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形状 14"/>
          <p:cNvSpPr/>
          <p:nvPr/>
        </p:nvSpPr>
        <p:spPr>
          <a:xfrm>
            <a:off x="0" y="1289018"/>
            <a:ext cx="1430825" cy="3331870"/>
          </a:xfrm>
          <a:custGeom>
            <a:avLst/>
            <a:gdLst>
              <a:gd name="connsiteX0" fmla="*/ 0 w 1430825"/>
              <a:gd name="connsiteY0" fmla="*/ 0 h 3331870"/>
              <a:gd name="connsiteX1" fmla="*/ 105445 w 1430825"/>
              <a:gd name="connsiteY1" fmla="*/ 100627 h 3331870"/>
              <a:gd name="connsiteX2" fmla="*/ 1358900 w 1430825"/>
              <a:gd name="connsiteY2" fmla="*/ 1631982 h 3331870"/>
              <a:gd name="connsiteX3" fmla="*/ 977900 w 1430825"/>
              <a:gd name="connsiteY3" fmla="*/ 2965482 h 3331870"/>
              <a:gd name="connsiteX4" fmla="*/ 222560 w 1430825"/>
              <a:gd name="connsiteY4" fmla="*/ 3275938 h 3331870"/>
              <a:gd name="connsiteX5" fmla="*/ 0 w 1430825"/>
              <a:gd name="connsiteY5" fmla="*/ 3331870 h 3331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0825" h="3331870">
                <a:moveTo>
                  <a:pt x="0" y="0"/>
                </a:moveTo>
                <a:lnTo>
                  <a:pt x="105445" y="100627"/>
                </a:lnTo>
                <a:cubicBezTo>
                  <a:pt x="673166" y="645516"/>
                  <a:pt x="1195916" y="1180074"/>
                  <a:pt x="1358900" y="1631982"/>
                </a:cubicBezTo>
                <a:cubicBezTo>
                  <a:pt x="1545167" y="2148449"/>
                  <a:pt x="1352550" y="2652215"/>
                  <a:pt x="977900" y="2965482"/>
                </a:cubicBezTo>
                <a:cubicBezTo>
                  <a:pt x="837406" y="3082957"/>
                  <a:pt x="539750" y="3189121"/>
                  <a:pt x="222560" y="3275938"/>
                </a:cubicBezTo>
                <a:lnTo>
                  <a:pt x="0" y="3331870"/>
                </a:lnTo>
                <a:close/>
              </a:path>
            </a:pathLst>
          </a:cu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p:cNvSpPr/>
          <p:nvPr/>
        </p:nvSpPr>
        <p:spPr>
          <a:xfrm rot="1751734">
            <a:off x="5961081" y="-1171267"/>
            <a:ext cx="7187770" cy="4153854"/>
          </a:xfrm>
          <a:custGeom>
            <a:avLst/>
            <a:gdLst>
              <a:gd name="connsiteX0" fmla="*/ 0 w 7187770"/>
              <a:gd name="connsiteY0" fmla="*/ 3047660 h 4153854"/>
              <a:gd name="connsiteX1" fmla="*/ 5454137 w 7187770"/>
              <a:gd name="connsiteY1" fmla="*/ 0 h 4153854"/>
              <a:gd name="connsiteX2" fmla="*/ 7187770 w 7187770"/>
              <a:gd name="connsiteY2" fmla="*/ 3102535 h 4153854"/>
              <a:gd name="connsiteX3" fmla="*/ 7131087 w 7187770"/>
              <a:gd name="connsiteY3" fmla="*/ 3148652 h 4153854"/>
              <a:gd name="connsiteX4" fmla="*/ 3627609 w 7187770"/>
              <a:gd name="connsiteY4" fmla="*/ 4153854 h 4153854"/>
              <a:gd name="connsiteX5" fmla="*/ 124132 w 7187770"/>
              <a:gd name="connsiteY5" fmla="*/ 3148652 h 4153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87770" h="4153854">
                <a:moveTo>
                  <a:pt x="0" y="3047660"/>
                </a:moveTo>
                <a:lnTo>
                  <a:pt x="5454137" y="0"/>
                </a:lnTo>
                <a:lnTo>
                  <a:pt x="7187770" y="3102535"/>
                </a:lnTo>
                <a:lnTo>
                  <a:pt x="7131087" y="3148652"/>
                </a:lnTo>
                <a:cubicBezTo>
                  <a:pt x="6298338" y="3762554"/>
                  <a:pt x="5038084" y="4153854"/>
                  <a:pt x="3627609" y="4153854"/>
                </a:cubicBezTo>
                <a:cubicBezTo>
                  <a:pt x="2217134" y="4153854"/>
                  <a:pt x="956880" y="3762554"/>
                  <a:pt x="124132" y="3148652"/>
                </a:cubicBezTo>
                <a:close/>
              </a:path>
            </a:pathLst>
          </a:cu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p:cNvSpPr/>
          <p:nvPr/>
        </p:nvSpPr>
        <p:spPr>
          <a:xfrm>
            <a:off x="6942689" y="5257800"/>
            <a:ext cx="4097825" cy="1600200"/>
          </a:xfrm>
          <a:custGeom>
            <a:avLst/>
            <a:gdLst>
              <a:gd name="connsiteX0" fmla="*/ 2048912 w 4097825"/>
              <a:gd name="connsiteY0" fmla="*/ 0 h 1600200"/>
              <a:gd name="connsiteX1" fmla="*/ 4068396 w 4097825"/>
              <a:gd name="connsiteY1" fmla="*/ 1485748 h 1600200"/>
              <a:gd name="connsiteX2" fmla="*/ 4097825 w 4097825"/>
              <a:gd name="connsiteY2" fmla="*/ 1600200 h 1600200"/>
              <a:gd name="connsiteX3" fmla="*/ 0 w 4097825"/>
              <a:gd name="connsiteY3" fmla="*/ 1600200 h 1600200"/>
              <a:gd name="connsiteX4" fmla="*/ 29428 w 4097825"/>
              <a:gd name="connsiteY4" fmla="*/ 1485748 h 1600200"/>
              <a:gd name="connsiteX5" fmla="*/ 2048912 w 4097825"/>
              <a:gd name="connsiteY5" fmla="*/ 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97825" h="1600200">
                <a:moveTo>
                  <a:pt x="2048912" y="0"/>
                </a:moveTo>
                <a:cubicBezTo>
                  <a:pt x="2997777" y="0"/>
                  <a:pt x="3800670" y="624981"/>
                  <a:pt x="4068396" y="1485748"/>
                </a:cubicBezTo>
                <a:lnTo>
                  <a:pt x="4097825" y="1600200"/>
                </a:lnTo>
                <a:lnTo>
                  <a:pt x="0" y="1600200"/>
                </a:lnTo>
                <a:lnTo>
                  <a:pt x="29428" y="1485748"/>
                </a:lnTo>
                <a:cubicBezTo>
                  <a:pt x="297155" y="624981"/>
                  <a:pt x="1100047" y="0"/>
                  <a:pt x="2048912" y="0"/>
                </a:cubicBezTo>
                <a:close/>
              </a:path>
            </a:pathLst>
          </a:cu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745518" y="2228671"/>
            <a:ext cx="7498080" cy="1198880"/>
          </a:xfrm>
          <a:prstGeom prst="rect">
            <a:avLst/>
          </a:prstGeom>
        </p:spPr>
        <p:txBody>
          <a:bodyPr wrap="none">
            <a:spAutoFit/>
          </a:bodyPr>
          <a:lstStyle/>
          <a:p>
            <a:pPr lvl="0" algn="l">
              <a:spcBef>
                <a:spcPct val="0"/>
              </a:spcBef>
            </a:pPr>
            <a:r>
              <a:rPr lang="zh-CN" altLang="en-US" sz="7200" dirty="0">
                <a:solidFill>
                  <a:schemeClr val="tx1">
                    <a:lumMod val="75000"/>
                    <a:lumOff val="25000"/>
                  </a:schemeClr>
                </a:solidFill>
                <a:latin typeface="思源黑体 CN Heavy" panose="020B0A00000000000000" pitchFamily="34" charset="-122"/>
                <a:ea typeface="思源黑体 CN Heavy" panose="020B0A00000000000000" pitchFamily="34" charset="-122"/>
              </a:rPr>
              <a:t>领导学（第五版）</a:t>
            </a:r>
            <a:endParaRPr lang="zh-CN" altLang="en-US" sz="7200" dirty="0">
              <a:solidFill>
                <a:schemeClr val="tx1">
                  <a:lumMod val="75000"/>
                  <a:lumOff val="25000"/>
                </a:schemeClr>
              </a:solidFill>
              <a:latin typeface="思源黑体 CN Heavy" panose="020B0A00000000000000" pitchFamily="34" charset="-122"/>
              <a:ea typeface="思源黑体 CN Heavy" panose="020B0A00000000000000" pitchFamily="34" charset="-122"/>
            </a:endParaRPr>
          </a:p>
        </p:txBody>
      </p:sp>
      <p:sp>
        <p:nvSpPr>
          <p:cNvPr id="12" name="矩形: 圆角 11"/>
          <p:cNvSpPr/>
          <p:nvPr/>
        </p:nvSpPr>
        <p:spPr>
          <a:xfrm>
            <a:off x="6576598" y="3931920"/>
            <a:ext cx="2294021" cy="54000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思源宋体 CN Heavy" panose="02020900000000000000" pitchFamily="18" charset="-122"/>
                <a:ea typeface="思源宋体 CN Heavy" panose="02020900000000000000" pitchFamily="18" charset="-122"/>
              </a:rPr>
              <a:t>邱霈恩</a:t>
            </a:r>
            <a:r>
              <a:rPr lang="en-US" altLang="zh-CN" sz="2800" b="1" dirty="0">
                <a:latin typeface="思源宋体 CN Heavy" panose="02020900000000000000" pitchFamily="18" charset="-122"/>
                <a:ea typeface="思源宋体 CN Heavy" panose="02020900000000000000" pitchFamily="18" charset="-122"/>
              </a:rPr>
              <a:t> </a:t>
            </a:r>
            <a:r>
              <a:rPr lang="zh-CN" altLang="en-US" sz="2800" b="1" dirty="0">
                <a:latin typeface="思源宋体 CN Heavy" panose="02020900000000000000" pitchFamily="18" charset="-122"/>
                <a:ea typeface="思源宋体 CN Heavy" panose="02020900000000000000" pitchFamily="18" charset="-122"/>
              </a:rPr>
              <a:t>著</a:t>
            </a:r>
            <a:endParaRPr lang="zh-CN" altLang="en-US" sz="2800" b="1" dirty="0">
              <a:latin typeface="思源宋体 CN Heavy" panose="02020900000000000000" pitchFamily="18" charset="-122"/>
              <a:ea typeface="思源宋体 CN Heavy" panose="02020900000000000000" pitchFamily="18" charset="-122"/>
            </a:endParaRPr>
          </a:p>
        </p:txBody>
      </p:sp>
      <p:sp>
        <p:nvSpPr>
          <p:cNvPr id="13" name="椭圆 12"/>
          <p:cNvSpPr/>
          <p:nvPr/>
        </p:nvSpPr>
        <p:spPr>
          <a:xfrm>
            <a:off x="7453674" y="5419156"/>
            <a:ext cx="540000" cy="54000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50850" y="22542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strVal val="#ppt_w+.3"/>
                                          </p:val>
                                        </p:tav>
                                        <p:tav tm="100000">
                                          <p:val>
                                            <p:strVal val="#ppt_w"/>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animEffect transition="in" filter="fade">
                                      <p:cBhvr>
                                        <p:cTn id="9" dur="1000"/>
                                        <p:tgtEl>
                                          <p:spTgt spid="15"/>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1000" fill="hold"/>
                                        <p:tgtEl>
                                          <p:spTgt spid="19"/>
                                        </p:tgtEl>
                                        <p:attrNameLst>
                                          <p:attrName>ppt_w</p:attrName>
                                        </p:attrNameLst>
                                      </p:cBhvr>
                                      <p:tavLst>
                                        <p:tav tm="0">
                                          <p:val>
                                            <p:strVal val="#ppt_w+.3"/>
                                          </p:val>
                                        </p:tav>
                                        <p:tav tm="100000">
                                          <p:val>
                                            <p:strVal val="#ppt_w"/>
                                          </p:val>
                                        </p:tav>
                                      </p:tavLst>
                                    </p:anim>
                                    <p:anim calcmode="lin" valueType="num">
                                      <p:cBhvr>
                                        <p:cTn id="13" dur="1000" fill="hold"/>
                                        <p:tgtEl>
                                          <p:spTgt spid="19"/>
                                        </p:tgtEl>
                                        <p:attrNameLst>
                                          <p:attrName>ppt_h</p:attrName>
                                        </p:attrNameLst>
                                      </p:cBhvr>
                                      <p:tavLst>
                                        <p:tav tm="0">
                                          <p:val>
                                            <p:strVal val="#ppt_h"/>
                                          </p:val>
                                        </p:tav>
                                        <p:tav tm="100000">
                                          <p:val>
                                            <p:strVal val="#ppt_h"/>
                                          </p:val>
                                        </p:tav>
                                      </p:tavLst>
                                    </p:anim>
                                    <p:animEffect transition="in" filter="fade">
                                      <p:cBhvr>
                                        <p:cTn id="14" dur="1000"/>
                                        <p:tgtEl>
                                          <p:spTgt spid="19"/>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1000" fill="hold"/>
                                        <p:tgtEl>
                                          <p:spTgt spid="21"/>
                                        </p:tgtEl>
                                        <p:attrNameLst>
                                          <p:attrName>ppt_w</p:attrName>
                                        </p:attrNameLst>
                                      </p:cBhvr>
                                      <p:tavLst>
                                        <p:tav tm="0">
                                          <p:val>
                                            <p:strVal val="#ppt_w+.3"/>
                                          </p:val>
                                        </p:tav>
                                        <p:tav tm="100000">
                                          <p:val>
                                            <p:strVal val="#ppt_w"/>
                                          </p:val>
                                        </p:tav>
                                      </p:tavLst>
                                    </p:anim>
                                    <p:anim calcmode="lin" valueType="num">
                                      <p:cBhvr>
                                        <p:cTn id="18" dur="1000" fill="hold"/>
                                        <p:tgtEl>
                                          <p:spTgt spid="21"/>
                                        </p:tgtEl>
                                        <p:attrNameLst>
                                          <p:attrName>ppt_h</p:attrName>
                                        </p:attrNameLst>
                                      </p:cBhvr>
                                      <p:tavLst>
                                        <p:tav tm="0">
                                          <p:val>
                                            <p:strVal val="#ppt_h"/>
                                          </p:val>
                                        </p:tav>
                                        <p:tav tm="100000">
                                          <p:val>
                                            <p:strVal val="#ppt_h"/>
                                          </p:val>
                                        </p:tav>
                                      </p:tavLst>
                                    </p:anim>
                                    <p:animEffect transition="in" filter="fade">
                                      <p:cBhvr>
                                        <p:cTn id="19" dur="1000"/>
                                        <p:tgtEl>
                                          <p:spTgt spid="21"/>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0"/>
                                        </p:tgtEl>
                                        <p:attrNameLst>
                                          <p:attrName>ppt_y</p:attrName>
                                        </p:attrNameLst>
                                      </p:cBhvr>
                                      <p:tavLst>
                                        <p:tav tm="0">
                                          <p:val>
                                            <p:strVal val="#ppt_y"/>
                                          </p:val>
                                        </p:tav>
                                        <p:tav tm="100000">
                                          <p:val>
                                            <p:strVal val="#ppt_y"/>
                                          </p:val>
                                        </p:tav>
                                      </p:tavLst>
                                    </p:anim>
                                    <p:anim calcmode="lin" valueType="num">
                                      <p:cBhvr>
                                        <p:cTn id="2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0"/>
                                        </p:tgtEl>
                                      </p:cBhvr>
                                    </p:animEffect>
                                  </p:childTnLst>
                                </p:cTn>
                              </p:par>
                            </p:childTnLst>
                          </p:cTn>
                        </p:par>
                        <p:par>
                          <p:cTn id="28" fill="hold">
                            <p:stCondLst>
                              <p:cond delay="850"/>
                            </p:stCondLst>
                            <p:childTnLst>
                              <p:par>
                                <p:cTn id="29" presetID="2" presetClass="entr" presetSubtype="4"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9" grpId="0" animBg="1"/>
      <p:bldP spid="21" grpId="0" animBg="1"/>
      <p:bldP spid="10" grpId="0"/>
      <p:bldP spid="12" grpId="0" bldLvl="0" animBg="1"/>
      <p:bldP spid="1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pPr algn="just"/>
            <a:r>
              <a:rPr lang="en-US" altLang="zh-CN" b="1" dirty="0" smtClean="0">
                <a:solidFill>
                  <a:schemeClr val="tx1"/>
                </a:solidFill>
                <a:latin typeface="宋体" panose="02010600030101010101" pitchFamily="2" charset="-122"/>
                <a:ea typeface="宋体" panose="02010600030101010101" pitchFamily="2" charset="-122"/>
              </a:rPr>
              <a:t>10.1.5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管理的不同范畴</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just" fontAlgn="auto">
              <a:lnSpc>
                <a:spcPct val="100000"/>
              </a:lnSpc>
              <a:buSzTx/>
            </a:pPr>
            <a:r>
              <a:rPr lang="zh-CN" altLang="en-US" sz="2000" dirty="0">
                <a:solidFill>
                  <a:schemeClr val="tx1"/>
                </a:solidFill>
                <a:latin typeface="+mn-ea"/>
                <a:sym typeface="思源黑体" panose="020B0400000000000000" pitchFamily="34" charset="-122"/>
              </a:rPr>
              <a:t>如果从独立的学科领域来说,管理是一个内容广博、结构复杂的理论系统,从不同的角度,可以划分出不同的具体范畴来。</a:t>
            </a:r>
            <a:endParaRPr lang="zh-CN" altLang="en-US" sz="2000" dirty="0">
              <a:solidFill>
                <a:schemeClr val="tx1"/>
              </a:solidFill>
              <a:latin typeface="+mn-ea"/>
              <a:sym typeface="思源黑体" panose="020B0400000000000000" pitchFamily="34" charset="-122"/>
            </a:endParaRPr>
          </a:p>
          <a:p>
            <a:pPr lvl="0" algn="just" fontAlgn="auto">
              <a:lnSpc>
                <a:spcPct val="100000"/>
              </a:lnSpc>
              <a:buSzTx/>
            </a:pPr>
            <a:r>
              <a:rPr lang="zh-CN" altLang="en-US" sz="2000" dirty="0">
                <a:solidFill>
                  <a:schemeClr val="tx1"/>
                </a:solidFill>
                <a:latin typeface="+mn-ea"/>
                <a:sym typeface="思源黑体" panose="020B0400000000000000" pitchFamily="34" charset="-122"/>
              </a:rPr>
              <a:t>从内容或者纯事务的角度看,管理可分为</a:t>
            </a:r>
            <a:r>
              <a:rPr lang="zh-CN" altLang="en-US" sz="2000" b="1" dirty="0">
                <a:solidFill>
                  <a:schemeClr val="tx1"/>
                </a:solidFill>
                <a:latin typeface="+mn-ea"/>
                <a:sym typeface="思源黑体" panose="020B0400000000000000" pitchFamily="34" charset="-122"/>
              </a:rPr>
              <a:t>内务管理</a:t>
            </a:r>
            <a:r>
              <a:rPr lang="zh-CN" altLang="en-US" sz="2000" dirty="0">
                <a:solidFill>
                  <a:schemeClr val="tx1"/>
                </a:solidFill>
                <a:latin typeface="+mn-ea"/>
                <a:sym typeface="思源黑体" panose="020B0400000000000000" pitchFamily="34" charset="-122"/>
              </a:rPr>
              <a:t>和</a:t>
            </a:r>
            <a:r>
              <a:rPr lang="zh-CN" altLang="en-US" sz="2000" b="1" dirty="0">
                <a:solidFill>
                  <a:schemeClr val="tx1"/>
                </a:solidFill>
                <a:latin typeface="+mn-ea"/>
                <a:sym typeface="思源黑体" panose="020B0400000000000000" pitchFamily="34" charset="-122"/>
              </a:rPr>
              <a:t>外勤管理</a:t>
            </a:r>
            <a:r>
              <a:rPr lang="zh-CN" altLang="en-US" sz="2000" dirty="0">
                <a:solidFill>
                  <a:schemeClr val="tx1"/>
                </a:solidFill>
                <a:latin typeface="+mn-ea"/>
                <a:sym typeface="思源黑体" panose="020B0400000000000000" pitchFamily="34" charset="-122"/>
              </a:rPr>
              <a:t>。</a:t>
            </a:r>
            <a:endParaRPr lang="zh-CN" altLang="en-US" sz="2000" dirty="0">
              <a:solidFill>
                <a:schemeClr val="tx1"/>
              </a:solidFill>
              <a:latin typeface="+mn-ea"/>
              <a:sym typeface="思源黑体" panose="020B0400000000000000" pitchFamily="34" charset="-122"/>
            </a:endParaRPr>
          </a:p>
          <a:p>
            <a:pPr lvl="0" algn="just" fontAlgn="auto">
              <a:lnSpc>
                <a:spcPct val="100000"/>
              </a:lnSpc>
              <a:buSzTx/>
            </a:pPr>
            <a:r>
              <a:rPr lang="zh-CN" altLang="en-US" sz="2000" dirty="0">
                <a:solidFill>
                  <a:schemeClr val="tx1"/>
                </a:solidFill>
                <a:latin typeface="+mn-ea"/>
                <a:sym typeface="思源黑体" panose="020B0400000000000000" pitchFamily="34" charset="-122"/>
              </a:rPr>
              <a:t>如果从形式或组织的运行状态来说,管理又分为</a:t>
            </a:r>
            <a:r>
              <a:rPr lang="zh-CN" altLang="en-US" sz="2000" b="1" dirty="0">
                <a:solidFill>
                  <a:schemeClr val="tx1"/>
                </a:solidFill>
                <a:latin typeface="+mn-ea"/>
                <a:sym typeface="思源黑体" panose="020B0400000000000000" pitchFamily="34" charset="-122"/>
              </a:rPr>
              <a:t>常规管理</a:t>
            </a:r>
            <a:r>
              <a:rPr lang="zh-CN" altLang="en-US" sz="2000" dirty="0">
                <a:solidFill>
                  <a:schemeClr val="tx1"/>
                </a:solidFill>
                <a:latin typeface="+mn-ea"/>
                <a:sym typeface="思源黑体" panose="020B0400000000000000" pitchFamily="34" charset="-122"/>
              </a:rPr>
              <a:t>和</a:t>
            </a:r>
            <a:r>
              <a:rPr lang="zh-CN" altLang="en-US" sz="2000" b="1" dirty="0">
                <a:solidFill>
                  <a:schemeClr val="tx1"/>
                </a:solidFill>
                <a:latin typeface="+mn-ea"/>
                <a:sym typeface="思源黑体" panose="020B0400000000000000" pitchFamily="34" charset="-122"/>
              </a:rPr>
              <a:t>风险管理</a:t>
            </a:r>
            <a:r>
              <a:rPr lang="zh-CN" altLang="en-US" sz="2000" dirty="0">
                <a:solidFill>
                  <a:schemeClr val="tx1"/>
                </a:solidFill>
                <a:latin typeface="+mn-ea"/>
                <a:sym typeface="思源黑体" panose="020B0400000000000000" pitchFamily="34" charset="-122"/>
              </a:rPr>
              <a:t>两大类。</a:t>
            </a:r>
            <a:endParaRPr lang="zh-CN" altLang="en-US" sz="2000" dirty="0">
              <a:solidFill>
                <a:schemeClr val="tx1"/>
              </a:solidFill>
              <a:latin typeface="+mn-ea"/>
              <a:sym typeface="思源黑体" panose="020B0400000000000000" pitchFamily="34" charset="-122"/>
            </a:endParaRPr>
          </a:p>
          <a:p>
            <a:pPr lvl="0" algn="just" fontAlgn="auto">
              <a:lnSpc>
                <a:spcPct val="100000"/>
              </a:lnSpc>
              <a:buSzTx/>
            </a:pPr>
            <a:r>
              <a:rPr lang="zh-CN" altLang="en-US" sz="2000" dirty="0">
                <a:solidFill>
                  <a:schemeClr val="tx1"/>
                </a:solidFill>
                <a:latin typeface="+mn-ea"/>
                <a:sym typeface="思源黑体" panose="020B0400000000000000" pitchFamily="34" charset="-122"/>
              </a:rPr>
              <a:t>就上述两对、四个基本管理范畴来说,它们之间主要是一种内容与形式的关系。</a:t>
            </a:r>
            <a:endParaRPr lang="zh-CN" altLang="en-US" sz="2000" dirty="0">
              <a:solidFill>
                <a:schemeClr val="tx1"/>
              </a:solidFill>
              <a:latin typeface="+mn-ea"/>
              <a:sym typeface="思源黑体" panose="020B0400000000000000" pitchFamily="34" charset="-122"/>
            </a:endParaRPr>
          </a:p>
          <a:p>
            <a:pPr lvl="0" algn="just" fontAlgn="auto">
              <a:lnSpc>
                <a:spcPct val="100000"/>
              </a:lnSpc>
              <a:buSzTx/>
            </a:pPr>
            <a:r>
              <a:rPr lang="zh-CN" altLang="en-US" sz="2000" dirty="0">
                <a:solidFill>
                  <a:schemeClr val="tx1"/>
                </a:solidFill>
                <a:latin typeface="+mn-ea"/>
                <a:sym typeface="思源黑体" panose="020B0400000000000000" pitchFamily="34" charset="-122"/>
              </a:rPr>
              <a:t>如果从包装内容的形式来着眼,就可以梳理出它们之间如下具体的基本关系与构成:</a:t>
            </a:r>
            <a:endParaRPr lang="zh-CN" altLang="en-US" sz="2000" dirty="0">
              <a:solidFill>
                <a:schemeClr val="tx1"/>
              </a:solidFill>
              <a:latin typeface="+mn-ea"/>
              <a:sym typeface="思源黑体" panose="020B0400000000000000" pitchFamily="34" charset="-122"/>
            </a:endParaRPr>
          </a:p>
          <a:p>
            <a:pPr lvl="0" algn="just" fontAlgn="auto">
              <a:lnSpc>
                <a:spcPct val="100000"/>
              </a:lnSpc>
              <a:buSzTx/>
            </a:pPr>
            <a:r>
              <a:rPr lang="zh-CN" altLang="en-US" sz="2000" dirty="0">
                <a:solidFill>
                  <a:schemeClr val="tx1"/>
                </a:solidFill>
                <a:latin typeface="+mn-ea"/>
                <a:sym typeface="思源黑体" panose="020B0400000000000000" pitchFamily="34" charset="-122"/>
              </a:rPr>
              <a:t>常规管理一般地包含了内务管理和业务管理;风险管理很独特,一般而言是内务管理或业务管理在非常情况下的紧急化变形与浓缩,但在大多数情况下都是特例特行的暂时性或过渡性管理。</a:t>
            </a: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02</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76835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内务管理</a:t>
              </a:r>
              <a:endPar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grpSp>
      <p:sp>
        <p:nvSpPr>
          <p:cNvPr id="23" name="矩形 22"/>
          <p:cNvSpPr/>
          <p:nvPr/>
        </p:nvSpPr>
        <p:spPr>
          <a:xfrm>
            <a:off x="6795622" y="1939679"/>
            <a:ext cx="258318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02</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71245"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10.2.1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制度管理</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制度管理,也叫规范管理,主要强调要建立和完善具体的管理制度,规范组织行为,使组织整体在制度框架下更加协调、规范、严谨和高效。</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其实质就是建设与落实各项更加科学、规范的规章制度。这就是说,领导要抓制度管理,首先要抓制度的建设,其次要抓制度的落实。</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制度建设具体是制定和完善制度,而实质则是制度的设计和调整。设计是创新,调整是改革,每一项工作都具有很大的挑战性。首要的挑战是必须树立科学精神和实事求是的作风,坚持科学原则和务实原则,然而,要做到这一点,常常很困难。</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就目前的管理实践来看,一般而言,需要大力革新、完善和创设的制度主要有以下几方面:</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以任期制、公选制和科学考评制为核心的组织人事制度;能使组织行为更加规范有序的日常工作制度;能防止和化解冲突，创造更大和谐的利益分配制度;能创造更高绩效、有效奖勤罚懒和奖能罚庸的绩效管理制度;以职权职责与责任义务相平衡为核心的问责制度。这些制度对于一个单位或组织的活力和生机来说可谓“一抓就灵”。领导由此入手抓管理,就能收到非常好的工作成效,整个单位的管理工作和实际面貌都将因此焕然一新。</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71245"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10.2.2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机制管理</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在一个组织范围内习惯成自然的实际管理做法,实质是组织就某一事务实施管理的基本运行方式,即管理机制。</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机制就是落实制度的实际途径和有效保障,制度脱离机制就会变成废纸。</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在实际工作中,很多管理机制都很难奏效;有些管理机制虽然有效,但却很难保持长效;有些管理机制原本是长效的,但实际却变得无用而多余。</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就管理实践来说,当前要侧重抓好的机制管理,主要就是要探索建立一套科学规范、协调配套、灵敏高效的管理机制,包括决策机制、用人机制、执行机制、协调机制、公平机制、透明机制、责任机制、监督机制、激励机制、约束机制、效能保障机制、自动纠错调整机制以及变革创新机制。</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在所有这些机制中,约束机制最有效验。这是一种产生并作用于一个单位或组织内部各组成部分和表现部分的内向性治理机制,实质就是一种在整个组织内部,借助信念、共识、责任感、制度、政策和奖惩措施,以专职机构为日常实体,以全体成员为主体,所建立和实施的主动性、自觉性和适当强制性监督调控方式。</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约束机制包括</a:t>
            </a:r>
            <a:r>
              <a:rPr lang="zh-CN" altLang="en-US" sz="2000" b="1" dirty="0">
                <a:solidFill>
                  <a:schemeClr val="tx1"/>
                </a:solidFill>
                <a:latin typeface="+mn-ea"/>
                <a:sym typeface="思源黑体" panose="020B0400000000000000" pitchFamily="34" charset="-122"/>
              </a:rPr>
              <a:t>他律机制</a:t>
            </a:r>
            <a:r>
              <a:rPr lang="zh-CN" altLang="en-US" sz="2000" dirty="0">
                <a:solidFill>
                  <a:schemeClr val="tx1"/>
                </a:solidFill>
                <a:latin typeface="+mn-ea"/>
                <a:sym typeface="思源黑体" panose="020B0400000000000000" pitchFamily="34" charset="-122"/>
              </a:rPr>
              <a:t>和</a:t>
            </a:r>
            <a:r>
              <a:rPr lang="zh-CN" altLang="en-US" sz="2000" b="1" dirty="0">
                <a:solidFill>
                  <a:schemeClr val="tx1"/>
                </a:solidFill>
                <a:latin typeface="+mn-ea"/>
                <a:sym typeface="思源黑体" panose="020B0400000000000000" pitchFamily="34" charset="-122"/>
              </a:rPr>
              <a:t>自律机制</a:t>
            </a:r>
            <a:r>
              <a:rPr lang="zh-CN" altLang="en-US" sz="2000" dirty="0">
                <a:solidFill>
                  <a:schemeClr val="tx1"/>
                </a:solidFill>
                <a:latin typeface="+mn-ea"/>
                <a:sym typeface="思源黑体" panose="020B0400000000000000" pitchFamily="34" charset="-122"/>
              </a:rPr>
              <a:t>两部分。</a:t>
            </a: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71245"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10.2.3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全面内务管理</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从领导实践和管理需要的角度上来说,领导需要着重抓好以下几方面的具体管理工作:</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第一,机构管理。这是指对一个单位或组织的各种内设机构和岗位要加强规范管理,防止机构臃肿、编制庞大和岗位混乱,确保机构精干和高效。</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第二,人力管理,即人力资源管理。其目标是建设高素质的工作队伍,基点是大力提高所有组织内人员特别是领导人员的各方面素质,激发组织内人员的积极性、主动性和创造性。</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第三,财务管理。重点是要开源节流,确保获得充裕的资金,做好财务预算与决算,加强财务审计与监督,防止有限财力遭到官僚主义的糟蹋和腐败分子的吞噬。</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第四,物力管理。其重点是确保合情合理,做到节约和珍惜,避免浪费、无效或低效,使有限的物力都能转化成创造业务成效的重大物质支持。</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第五,文化管理。这是为突出组织的宗旨和价值理念而予以加强的组织文化建设,既要与前述过程管理中的宗旨管理、目的管理和战略管理结合起来,又要与要素管理中的制度管理、机制管理和绩效管理结合起来。</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第六,时间管理。它是指为节约时间、提高单位时间内的工作成效而对任何具体的组织行为、组织活动实施的时间约束。</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第七,绩效管理。这是一种只问结果不问过程、强调目标与结果一致的综合性管理。</a:t>
            </a: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03</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76835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业务管理</a:t>
              </a:r>
              <a:endPar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grpSp>
      <p:sp>
        <p:nvSpPr>
          <p:cNvPr id="23" name="矩形 22"/>
          <p:cNvSpPr/>
          <p:nvPr/>
        </p:nvSpPr>
        <p:spPr>
          <a:xfrm>
            <a:off x="6795622" y="1939679"/>
            <a:ext cx="258318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03</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71245"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10.3.1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价值管理</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价值管理是为确保一个单位或组织不偏离自身初衷而进行的方向把握、调控与驾驭。其</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在价值上发生偏离,就意味着该单位或组织的性质已经开始异化,而其存在的依据也在开始发生变化。</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一个单位或组织要搞得好,就一定要首先从使命出发,始终以使命为轴心,确立和践行本单位或组织的宗旨、目的和实际方向,从源头上来梳理管理思路、抓好各项管理。</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具体而言,这一管理主要包含以下几个方面:</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第一,目标管理。</a:t>
            </a:r>
            <a:r>
              <a:rPr lang="zh-CN" altLang="en-US" sz="2000" dirty="0">
                <a:solidFill>
                  <a:schemeClr val="tx1"/>
                </a:solidFill>
                <a:latin typeface="+mn-ea"/>
                <a:sym typeface="思源黑体" panose="020B0400000000000000" pitchFamily="34" charset="-122"/>
              </a:rPr>
              <a:t>在宗旨和目的均已明确的情况下,为确保组织的行动有一个具体明确的方向和期待,而提出一个既符合宗旨和目的,又符合环境形势和实际条件的愿景。</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第二,战略管理。</a:t>
            </a:r>
            <a:r>
              <a:rPr lang="zh-CN" altLang="en-US" sz="2000" dirty="0">
                <a:solidFill>
                  <a:schemeClr val="tx1"/>
                </a:solidFill>
                <a:latin typeface="+mn-ea"/>
                <a:sym typeface="思源黑体" panose="020B0400000000000000" pitchFamily="34" charset="-122"/>
              </a:rPr>
              <a:t>在目标明确的情况下,为确保组织的各种目标特别是远大目标均能得到很好的实施和最终实现,应研究确定如何从宏观上、整体上找到通向目标的方式和途径(路线、政策和策略),从具体启动业务的那一刻起明确无误地把握和调控既定方针的贯彻执行,确保其完整准确、灵活机动和恰到好处。</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第三,规划管理。</a:t>
            </a:r>
            <a:r>
              <a:rPr lang="zh-CN" altLang="en-US" sz="2000" dirty="0">
                <a:solidFill>
                  <a:schemeClr val="tx1"/>
                </a:solidFill>
                <a:latin typeface="+mn-ea"/>
                <a:sym typeface="思源黑体" panose="020B0400000000000000" pitchFamily="34" charset="-122"/>
              </a:rPr>
              <a:t>为了具体落实本组织的战略,需要对本组织业务范围内的各种事情,最主要是进行社会产品生产的所有相关事务进行科学排序和抉择,并配套以相应的资源和手段。</a:t>
            </a: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71245"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10.3.2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过程管理</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在始终明确核心价值、时刻不忘使命的前提下,整个单位或组织就要围绕充分体现出价值核心的目标、战略和规划,具体地展开业务活动,并由此来切实履行为使命所决定的职能和任务。</a:t>
            </a:r>
            <a:endParaRPr lang="zh-CN" altLang="en-US" sz="2000" dirty="0">
              <a:solidFill>
                <a:schemeClr val="tx1"/>
              </a:solidFill>
              <a:latin typeface="+mn-ea"/>
              <a:sym typeface="思源黑体" panose="020B0400000000000000" pitchFamily="34" charset="-122"/>
            </a:endParaRPr>
          </a:p>
        </p:txBody>
      </p:sp>
      <p:grpSp>
        <p:nvGrpSpPr>
          <p:cNvPr id="4" name="组合 3"/>
          <p:cNvGrpSpPr/>
          <p:nvPr/>
        </p:nvGrpSpPr>
        <p:grpSpPr>
          <a:xfrm>
            <a:off x="4328501" y="2449959"/>
            <a:ext cx="4094396" cy="2794917"/>
            <a:chOff x="4048802" y="2029889"/>
            <a:chExt cx="4094396" cy="2794917"/>
          </a:xfrm>
        </p:grpSpPr>
        <p:sp>
          <p:nvSpPr>
            <p:cNvPr id="5" name="Freeform 6"/>
            <p:cNvSpPr>
              <a:spLocks noEditPoints="1"/>
            </p:cNvSpPr>
            <p:nvPr/>
          </p:nvSpPr>
          <p:spPr bwMode="auto">
            <a:xfrm>
              <a:off x="6328049" y="3014815"/>
              <a:ext cx="1815149" cy="1809991"/>
            </a:xfrm>
            <a:custGeom>
              <a:avLst/>
              <a:gdLst>
                <a:gd name="T0" fmla="*/ 102 w 204"/>
                <a:gd name="T1" fmla="*/ 0 h 204"/>
                <a:gd name="T2" fmla="*/ 23 w 204"/>
                <a:gd name="T3" fmla="*/ 37 h 204"/>
                <a:gd name="T4" fmla="*/ 0 w 204"/>
                <a:gd name="T5" fmla="*/ 102 h 204"/>
                <a:gd name="T6" fmla="*/ 102 w 204"/>
                <a:gd name="T7" fmla="*/ 204 h 204"/>
                <a:gd name="T8" fmla="*/ 204 w 204"/>
                <a:gd name="T9" fmla="*/ 102 h 204"/>
                <a:gd name="T10" fmla="*/ 102 w 204"/>
                <a:gd name="T11" fmla="*/ 0 h 204"/>
                <a:gd name="T12" fmla="*/ 102 w 204"/>
                <a:gd name="T13" fmla="*/ 169 h 204"/>
                <a:gd name="T14" fmla="*/ 35 w 204"/>
                <a:gd name="T15" fmla="*/ 102 h 204"/>
                <a:gd name="T16" fmla="*/ 48 w 204"/>
                <a:gd name="T17" fmla="*/ 62 h 204"/>
                <a:gd name="T18" fmla="*/ 102 w 204"/>
                <a:gd name="T19" fmla="*/ 35 h 204"/>
                <a:gd name="T20" fmla="*/ 169 w 204"/>
                <a:gd name="T21" fmla="*/ 102 h 204"/>
                <a:gd name="T22" fmla="*/ 102 w 204"/>
                <a:gd name="T23" fmla="*/ 16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4" h="204">
                  <a:moveTo>
                    <a:pt x="102" y="0"/>
                  </a:moveTo>
                  <a:cubicBezTo>
                    <a:pt x="70" y="0"/>
                    <a:pt x="42" y="14"/>
                    <a:pt x="23" y="37"/>
                  </a:cubicBezTo>
                  <a:cubicBezTo>
                    <a:pt x="8" y="55"/>
                    <a:pt x="0" y="77"/>
                    <a:pt x="0" y="102"/>
                  </a:cubicBezTo>
                  <a:cubicBezTo>
                    <a:pt x="0" y="158"/>
                    <a:pt x="46" y="204"/>
                    <a:pt x="102" y="204"/>
                  </a:cubicBezTo>
                  <a:cubicBezTo>
                    <a:pt x="159" y="204"/>
                    <a:pt x="204" y="158"/>
                    <a:pt x="204" y="102"/>
                  </a:cubicBezTo>
                  <a:cubicBezTo>
                    <a:pt x="204" y="45"/>
                    <a:pt x="159" y="0"/>
                    <a:pt x="102" y="0"/>
                  </a:cubicBezTo>
                  <a:close/>
                  <a:moveTo>
                    <a:pt x="102" y="169"/>
                  </a:moveTo>
                  <a:cubicBezTo>
                    <a:pt x="65" y="169"/>
                    <a:pt x="35" y="139"/>
                    <a:pt x="35" y="102"/>
                  </a:cubicBezTo>
                  <a:cubicBezTo>
                    <a:pt x="35" y="87"/>
                    <a:pt x="40" y="73"/>
                    <a:pt x="48" y="62"/>
                  </a:cubicBezTo>
                  <a:cubicBezTo>
                    <a:pt x="60" y="46"/>
                    <a:pt x="80" y="35"/>
                    <a:pt x="102" y="35"/>
                  </a:cubicBezTo>
                  <a:cubicBezTo>
                    <a:pt x="139" y="35"/>
                    <a:pt x="169" y="65"/>
                    <a:pt x="169" y="102"/>
                  </a:cubicBezTo>
                  <a:cubicBezTo>
                    <a:pt x="169" y="139"/>
                    <a:pt x="139" y="169"/>
                    <a:pt x="102" y="169"/>
                  </a:cubicBezTo>
                  <a:close/>
                </a:path>
              </a:pathLst>
            </a:custGeom>
            <a:solidFill>
              <a:srgbClr val="38C0CA"/>
            </a:solidFill>
            <a:ln w="1588" cap="flat">
              <a:noFill/>
              <a:prstDash val="solid"/>
              <a:miter lim="800000"/>
            </a:ln>
          </p:spPr>
          <p:txBody>
            <a:bodyPr vert="horz" wrap="square" lIns="91299" tIns="45649" rIns="91299" bIns="45649"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6" name="Freeform 5"/>
            <p:cNvSpPr>
              <a:spLocks noEditPoints="1"/>
            </p:cNvSpPr>
            <p:nvPr/>
          </p:nvSpPr>
          <p:spPr bwMode="auto">
            <a:xfrm>
              <a:off x="4048802" y="3014815"/>
              <a:ext cx="1809991" cy="1809991"/>
            </a:xfrm>
            <a:custGeom>
              <a:avLst/>
              <a:gdLst>
                <a:gd name="T0" fmla="*/ 102 w 204"/>
                <a:gd name="T1" fmla="*/ 0 h 204"/>
                <a:gd name="T2" fmla="*/ 0 w 204"/>
                <a:gd name="T3" fmla="*/ 102 h 204"/>
                <a:gd name="T4" fmla="*/ 102 w 204"/>
                <a:gd name="T5" fmla="*/ 204 h 204"/>
                <a:gd name="T6" fmla="*/ 204 w 204"/>
                <a:gd name="T7" fmla="*/ 102 h 204"/>
                <a:gd name="T8" fmla="*/ 181 w 204"/>
                <a:gd name="T9" fmla="*/ 37 h 204"/>
                <a:gd name="T10" fmla="*/ 102 w 204"/>
                <a:gd name="T11" fmla="*/ 0 h 204"/>
                <a:gd name="T12" fmla="*/ 102 w 204"/>
                <a:gd name="T13" fmla="*/ 169 h 204"/>
                <a:gd name="T14" fmla="*/ 35 w 204"/>
                <a:gd name="T15" fmla="*/ 102 h 204"/>
                <a:gd name="T16" fmla="*/ 102 w 204"/>
                <a:gd name="T17" fmla="*/ 35 h 204"/>
                <a:gd name="T18" fmla="*/ 156 w 204"/>
                <a:gd name="T19" fmla="*/ 62 h 204"/>
                <a:gd name="T20" fmla="*/ 169 w 204"/>
                <a:gd name="T21" fmla="*/ 102 h 204"/>
                <a:gd name="T22" fmla="*/ 102 w 204"/>
                <a:gd name="T23" fmla="*/ 16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4" h="204">
                  <a:moveTo>
                    <a:pt x="102" y="0"/>
                  </a:moveTo>
                  <a:cubicBezTo>
                    <a:pt x="46" y="0"/>
                    <a:pt x="0" y="45"/>
                    <a:pt x="0" y="102"/>
                  </a:cubicBezTo>
                  <a:cubicBezTo>
                    <a:pt x="0" y="158"/>
                    <a:pt x="46" y="204"/>
                    <a:pt x="102" y="204"/>
                  </a:cubicBezTo>
                  <a:cubicBezTo>
                    <a:pt x="159" y="204"/>
                    <a:pt x="204" y="158"/>
                    <a:pt x="204" y="102"/>
                  </a:cubicBezTo>
                  <a:cubicBezTo>
                    <a:pt x="204" y="77"/>
                    <a:pt x="196" y="55"/>
                    <a:pt x="181" y="37"/>
                  </a:cubicBezTo>
                  <a:cubicBezTo>
                    <a:pt x="162" y="14"/>
                    <a:pt x="134" y="0"/>
                    <a:pt x="102" y="0"/>
                  </a:cubicBezTo>
                  <a:close/>
                  <a:moveTo>
                    <a:pt x="102" y="169"/>
                  </a:moveTo>
                  <a:cubicBezTo>
                    <a:pt x="65" y="169"/>
                    <a:pt x="35" y="139"/>
                    <a:pt x="35" y="102"/>
                  </a:cubicBezTo>
                  <a:cubicBezTo>
                    <a:pt x="35" y="65"/>
                    <a:pt x="65" y="35"/>
                    <a:pt x="102" y="35"/>
                  </a:cubicBezTo>
                  <a:cubicBezTo>
                    <a:pt x="124" y="35"/>
                    <a:pt x="144" y="46"/>
                    <a:pt x="156" y="62"/>
                  </a:cubicBezTo>
                  <a:cubicBezTo>
                    <a:pt x="164" y="73"/>
                    <a:pt x="169" y="87"/>
                    <a:pt x="169" y="102"/>
                  </a:cubicBezTo>
                  <a:cubicBezTo>
                    <a:pt x="169" y="139"/>
                    <a:pt x="139" y="169"/>
                    <a:pt x="102" y="169"/>
                  </a:cubicBezTo>
                  <a:close/>
                </a:path>
              </a:pathLst>
            </a:custGeom>
            <a:solidFill>
              <a:srgbClr val="38C0CA"/>
            </a:solidFill>
            <a:ln w="1588" cap="flat">
              <a:noFill/>
              <a:prstDash val="solid"/>
              <a:miter lim="800000"/>
            </a:ln>
          </p:spPr>
          <p:txBody>
            <a:bodyPr vert="horz" wrap="square" lIns="91299" tIns="45649" rIns="91299" bIns="45649"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7" name="Freeform 7"/>
            <p:cNvSpPr/>
            <p:nvPr/>
          </p:nvSpPr>
          <p:spPr bwMode="auto">
            <a:xfrm>
              <a:off x="5183269" y="2029889"/>
              <a:ext cx="1820305" cy="1536688"/>
            </a:xfrm>
            <a:custGeom>
              <a:avLst/>
              <a:gdLst>
                <a:gd name="T0" fmla="*/ 103 w 205"/>
                <a:gd name="T1" fmla="*/ 0 h 173"/>
                <a:gd name="T2" fmla="*/ 0 w 205"/>
                <a:gd name="T3" fmla="*/ 103 h 173"/>
                <a:gd name="T4" fmla="*/ 28 w 205"/>
                <a:gd name="T5" fmla="*/ 173 h 173"/>
                <a:gd name="T6" fmla="*/ 53 w 205"/>
                <a:gd name="T7" fmla="*/ 148 h 173"/>
                <a:gd name="T8" fmla="*/ 36 w 205"/>
                <a:gd name="T9" fmla="*/ 103 h 173"/>
                <a:gd name="T10" fmla="*/ 103 w 205"/>
                <a:gd name="T11" fmla="*/ 36 h 173"/>
                <a:gd name="T12" fmla="*/ 170 w 205"/>
                <a:gd name="T13" fmla="*/ 103 h 173"/>
                <a:gd name="T14" fmla="*/ 152 w 205"/>
                <a:gd name="T15" fmla="*/ 148 h 173"/>
                <a:gd name="T16" fmla="*/ 177 w 205"/>
                <a:gd name="T17" fmla="*/ 173 h 173"/>
                <a:gd name="T18" fmla="*/ 205 w 205"/>
                <a:gd name="T19" fmla="*/ 103 h 173"/>
                <a:gd name="T20" fmla="*/ 103 w 205"/>
                <a:gd name="T21"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5" h="173">
                  <a:moveTo>
                    <a:pt x="103" y="0"/>
                  </a:moveTo>
                  <a:cubicBezTo>
                    <a:pt x="46" y="0"/>
                    <a:pt x="0" y="46"/>
                    <a:pt x="0" y="103"/>
                  </a:cubicBezTo>
                  <a:cubicBezTo>
                    <a:pt x="0" y="130"/>
                    <a:pt x="11" y="155"/>
                    <a:pt x="28" y="173"/>
                  </a:cubicBezTo>
                  <a:cubicBezTo>
                    <a:pt x="53" y="148"/>
                    <a:pt x="53" y="148"/>
                    <a:pt x="53" y="148"/>
                  </a:cubicBezTo>
                  <a:cubicBezTo>
                    <a:pt x="42" y="136"/>
                    <a:pt x="36" y="120"/>
                    <a:pt x="36" y="103"/>
                  </a:cubicBezTo>
                  <a:cubicBezTo>
                    <a:pt x="36" y="66"/>
                    <a:pt x="66" y="36"/>
                    <a:pt x="103" y="36"/>
                  </a:cubicBezTo>
                  <a:cubicBezTo>
                    <a:pt x="140" y="36"/>
                    <a:pt x="170" y="66"/>
                    <a:pt x="170" y="103"/>
                  </a:cubicBezTo>
                  <a:cubicBezTo>
                    <a:pt x="170" y="120"/>
                    <a:pt x="163" y="136"/>
                    <a:pt x="152" y="148"/>
                  </a:cubicBezTo>
                  <a:cubicBezTo>
                    <a:pt x="177" y="173"/>
                    <a:pt x="177" y="173"/>
                    <a:pt x="177" y="173"/>
                  </a:cubicBezTo>
                  <a:cubicBezTo>
                    <a:pt x="194" y="155"/>
                    <a:pt x="205" y="130"/>
                    <a:pt x="205" y="103"/>
                  </a:cubicBezTo>
                  <a:cubicBezTo>
                    <a:pt x="205" y="46"/>
                    <a:pt x="159" y="0"/>
                    <a:pt x="103" y="0"/>
                  </a:cubicBezTo>
                  <a:close/>
                </a:path>
              </a:pathLst>
            </a:custGeom>
            <a:solidFill>
              <a:srgbClr val="FCC02B"/>
            </a:solidFill>
            <a:ln w="1588" cap="flat">
              <a:noFill/>
              <a:prstDash val="solid"/>
              <a:miter lim="800000"/>
            </a:ln>
          </p:spPr>
          <p:txBody>
            <a:bodyPr vert="horz" wrap="square" lIns="91299" tIns="45649" rIns="91299" bIns="45649"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8" name="圆形"/>
            <p:cNvSpPr>
              <a:spLocks noChangeArrowheads="1"/>
            </p:cNvSpPr>
            <p:nvPr/>
          </p:nvSpPr>
          <p:spPr bwMode="auto">
            <a:xfrm>
              <a:off x="4560400" y="3529263"/>
              <a:ext cx="786794" cy="781093"/>
            </a:xfrm>
            <a:prstGeom prst="ellipse">
              <a:avLst/>
            </a:prstGeom>
            <a:noFill/>
            <a:ln w="12700" cap="flat">
              <a:solidFill>
                <a:sysClr val="windowText" lastClr="000000">
                  <a:lumMod val="40000"/>
                  <a:lumOff val="60000"/>
                </a:sys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299" tIns="45649" rIns="91299" bIns="45649" numCol="1" anchor="ctr" anchorCtr="0" compatLnSpc="1"/>
            <a:p>
              <a:pPr marL="0" marR="0" lvl="0" indent="0" algn="ctr" defTabSz="914400" eaLnBrk="1" fontAlgn="auto" latinLnBrk="0" hangingPunct="1">
                <a:lnSpc>
                  <a:spcPct val="100000"/>
                </a:lnSpc>
                <a:spcBef>
                  <a:spcPts val="0"/>
                </a:spcBef>
                <a:spcAft>
                  <a:spcPts val="0"/>
                </a:spcAft>
                <a:buClrTx/>
                <a:buSzTx/>
                <a:buFontTx/>
                <a:buNone/>
                <a:defRPr/>
              </a:pPr>
              <a:endParaRPr kumimoji="0" lang="en-US" sz="2395"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9" name="圆形"/>
            <p:cNvSpPr>
              <a:spLocks noChangeArrowheads="1"/>
            </p:cNvSpPr>
            <p:nvPr/>
          </p:nvSpPr>
          <p:spPr bwMode="auto">
            <a:xfrm>
              <a:off x="6842227" y="3529263"/>
              <a:ext cx="786794" cy="781093"/>
            </a:xfrm>
            <a:prstGeom prst="ellipse">
              <a:avLst/>
            </a:prstGeom>
            <a:noFill/>
            <a:ln w="12700" cap="flat">
              <a:solidFill>
                <a:sysClr val="windowText" lastClr="000000">
                  <a:lumMod val="40000"/>
                  <a:lumOff val="60000"/>
                </a:sys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82598" tIns="91299" rIns="91299" bIns="45649" numCol="1" anchor="ctr" anchorCtr="0" compatLnSpc="1"/>
            <a:p>
              <a:pPr marL="0" marR="0" lvl="0" indent="0" algn="ctr" defTabSz="914400" eaLnBrk="1" fontAlgn="auto" latinLnBrk="0" hangingPunct="1">
                <a:lnSpc>
                  <a:spcPct val="100000"/>
                </a:lnSpc>
                <a:spcBef>
                  <a:spcPts val="0"/>
                </a:spcBef>
                <a:spcAft>
                  <a:spcPts val="0"/>
                </a:spcAft>
                <a:buClrTx/>
                <a:buSzTx/>
                <a:buFontTx/>
                <a:buNone/>
                <a:defRPr/>
              </a:pPr>
              <a:endParaRPr kumimoji="0" lang="en-US" sz="2395"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10" name="圆形"/>
            <p:cNvSpPr>
              <a:spLocks noChangeArrowheads="1"/>
            </p:cNvSpPr>
            <p:nvPr/>
          </p:nvSpPr>
          <p:spPr bwMode="auto">
            <a:xfrm>
              <a:off x="5697445" y="2544340"/>
              <a:ext cx="786794" cy="781093"/>
            </a:xfrm>
            <a:prstGeom prst="ellipse">
              <a:avLst/>
            </a:prstGeom>
            <a:noFill/>
            <a:ln w="12700" cap="flat">
              <a:solidFill>
                <a:sysClr val="windowText" lastClr="000000">
                  <a:lumMod val="40000"/>
                  <a:lumOff val="60000"/>
                </a:sys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299" tIns="91299" rIns="91299" bIns="45649" numCol="1" anchor="ctr" anchorCtr="0" compatLnSpc="1"/>
            <a:p>
              <a:pPr marL="0" marR="0" lvl="0" indent="0" algn="ctr" defTabSz="914400" eaLnBrk="1" fontAlgn="auto" latinLnBrk="0" hangingPunct="1">
                <a:lnSpc>
                  <a:spcPct val="100000"/>
                </a:lnSpc>
                <a:spcBef>
                  <a:spcPts val="0"/>
                </a:spcBef>
                <a:spcAft>
                  <a:spcPts val="0"/>
                </a:spcAft>
                <a:buClrTx/>
                <a:buSzTx/>
                <a:buFontTx/>
                <a:buNone/>
                <a:defRPr/>
              </a:pPr>
              <a:endParaRPr kumimoji="0" lang="en-US" sz="2395"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cxnSp>
          <p:nvCxnSpPr>
            <p:cNvPr id="11" name="直线r 25"/>
            <p:cNvCxnSpPr>
              <a:stCxn id="10" idx="4"/>
            </p:cNvCxnSpPr>
            <p:nvPr/>
          </p:nvCxnSpPr>
          <p:spPr>
            <a:xfrm>
              <a:off x="6090842" y="3325433"/>
              <a:ext cx="0" cy="1268391"/>
            </a:xfrm>
            <a:prstGeom prst="line">
              <a:avLst/>
            </a:prstGeom>
            <a:noFill/>
            <a:ln w="12700" cap="flat" cmpd="sng" algn="ctr">
              <a:solidFill>
                <a:schemeClr val="bg1">
                  <a:lumMod val="50000"/>
                </a:schemeClr>
              </a:solidFill>
              <a:prstDash val="solid"/>
              <a:miter lim="800000"/>
              <a:tailEnd type="oval" w="lg" len="lg"/>
            </a:ln>
            <a:effectLst/>
          </p:spPr>
        </p:cxnSp>
        <p:grpSp>
          <p:nvGrpSpPr>
            <p:cNvPr id="12" name="组合 774"/>
            <p:cNvGrpSpPr>
              <a:grpSpLocks noChangeAspect="1"/>
            </p:cNvGrpSpPr>
            <p:nvPr/>
          </p:nvGrpSpPr>
          <p:grpSpPr bwMode="auto">
            <a:xfrm>
              <a:off x="5973246" y="2868338"/>
              <a:ext cx="272928" cy="198959"/>
              <a:chOff x="710" y="2680"/>
              <a:chExt cx="2022" cy="1474"/>
            </a:xfrm>
            <a:solidFill>
              <a:srgbClr val="FCC02B"/>
            </a:solidFill>
          </p:grpSpPr>
          <p:sp>
            <p:nvSpPr>
              <p:cNvPr id="20" name="Freeform 776"/>
              <p:cNvSpPr/>
              <p:nvPr/>
            </p:nvSpPr>
            <p:spPr bwMode="auto">
              <a:xfrm>
                <a:off x="1997" y="3435"/>
                <a:ext cx="432" cy="482"/>
              </a:xfrm>
              <a:custGeom>
                <a:avLst/>
                <a:gdLst>
                  <a:gd name="T0" fmla="*/ 196 w 863"/>
                  <a:gd name="T1" fmla="*/ 0 h 965"/>
                  <a:gd name="T2" fmla="*/ 199 w 863"/>
                  <a:gd name="T3" fmla="*/ 1 h 965"/>
                  <a:gd name="T4" fmla="*/ 207 w 863"/>
                  <a:gd name="T5" fmla="*/ 6 h 965"/>
                  <a:gd name="T6" fmla="*/ 222 w 863"/>
                  <a:gd name="T7" fmla="*/ 15 h 965"/>
                  <a:gd name="T8" fmla="*/ 240 w 863"/>
                  <a:gd name="T9" fmla="*/ 26 h 965"/>
                  <a:gd name="T10" fmla="*/ 265 w 863"/>
                  <a:gd name="T11" fmla="*/ 41 h 965"/>
                  <a:gd name="T12" fmla="*/ 293 w 863"/>
                  <a:gd name="T13" fmla="*/ 56 h 965"/>
                  <a:gd name="T14" fmla="*/ 327 w 863"/>
                  <a:gd name="T15" fmla="*/ 74 h 965"/>
                  <a:gd name="T16" fmla="*/ 366 w 863"/>
                  <a:gd name="T17" fmla="*/ 93 h 965"/>
                  <a:gd name="T18" fmla="*/ 409 w 863"/>
                  <a:gd name="T19" fmla="*/ 114 h 965"/>
                  <a:gd name="T20" fmla="*/ 456 w 863"/>
                  <a:gd name="T21" fmla="*/ 136 h 965"/>
                  <a:gd name="T22" fmla="*/ 509 w 863"/>
                  <a:gd name="T23" fmla="*/ 159 h 965"/>
                  <a:gd name="T24" fmla="*/ 564 w 863"/>
                  <a:gd name="T25" fmla="*/ 183 h 965"/>
                  <a:gd name="T26" fmla="*/ 624 w 863"/>
                  <a:gd name="T27" fmla="*/ 206 h 965"/>
                  <a:gd name="T28" fmla="*/ 671 w 863"/>
                  <a:gd name="T29" fmla="*/ 226 h 965"/>
                  <a:gd name="T30" fmla="*/ 712 w 863"/>
                  <a:gd name="T31" fmla="*/ 249 h 965"/>
                  <a:gd name="T32" fmla="*/ 749 w 863"/>
                  <a:gd name="T33" fmla="*/ 273 h 965"/>
                  <a:gd name="T34" fmla="*/ 780 w 863"/>
                  <a:gd name="T35" fmla="*/ 302 h 965"/>
                  <a:gd name="T36" fmla="*/ 807 w 863"/>
                  <a:gd name="T37" fmla="*/ 332 h 965"/>
                  <a:gd name="T38" fmla="*/ 830 w 863"/>
                  <a:gd name="T39" fmla="*/ 367 h 965"/>
                  <a:gd name="T40" fmla="*/ 848 w 863"/>
                  <a:gd name="T41" fmla="*/ 403 h 965"/>
                  <a:gd name="T42" fmla="*/ 863 w 863"/>
                  <a:gd name="T43" fmla="*/ 444 h 965"/>
                  <a:gd name="T44" fmla="*/ 593 w 863"/>
                  <a:gd name="T45" fmla="*/ 715 h 965"/>
                  <a:gd name="T46" fmla="*/ 518 w 863"/>
                  <a:gd name="T47" fmla="*/ 789 h 965"/>
                  <a:gd name="T48" fmla="*/ 342 w 863"/>
                  <a:gd name="T49" fmla="*/ 965 h 965"/>
                  <a:gd name="T50" fmla="*/ 0 w 863"/>
                  <a:gd name="T51" fmla="*/ 621 h 965"/>
                  <a:gd name="T52" fmla="*/ 196 w 863"/>
                  <a:gd name="T53" fmla="*/ 0 h 9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63" h="965">
                    <a:moveTo>
                      <a:pt x="196" y="0"/>
                    </a:moveTo>
                    <a:lnTo>
                      <a:pt x="199" y="1"/>
                    </a:lnTo>
                    <a:lnTo>
                      <a:pt x="207" y="6"/>
                    </a:lnTo>
                    <a:lnTo>
                      <a:pt x="222" y="15"/>
                    </a:lnTo>
                    <a:lnTo>
                      <a:pt x="240" y="26"/>
                    </a:lnTo>
                    <a:lnTo>
                      <a:pt x="265" y="41"/>
                    </a:lnTo>
                    <a:lnTo>
                      <a:pt x="293" y="56"/>
                    </a:lnTo>
                    <a:lnTo>
                      <a:pt x="327" y="74"/>
                    </a:lnTo>
                    <a:lnTo>
                      <a:pt x="366" y="93"/>
                    </a:lnTo>
                    <a:lnTo>
                      <a:pt x="409" y="114"/>
                    </a:lnTo>
                    <a:lnTo>
                      <a:pt x="456" y="136"/>
                    </a:lnTo>
                    <a:lnTo>
                      <a:pt x="509" y="159"/>
                    </a:lnTo>
                    <a:lnTo>
                      <a:pt x="564" y="183"/>
                    </a:lnTo>
                    <a:lnTo>
                      <a:pt x="624" y="206"/>
                    </a:lnTo>
                    <a:lnTo>
                      <a:pt x="671" y="226"/>
                    </a:lnTo>
                    <a:lnTo>
                      <a:pt x="712" y="249"/>
                    </a:lnTo>
                    <a:lnTo>
                      <a:pt x="749" y="273"/>
                    </a:lnTo>
                    <a:lnTo>
                      <a:pt x="780" y="302"/>
                    </a:lnTo>
                    <a:lnTo>
                      <a:pt x="807" y="332"/>
                    </a:lnTo>
                    <a:lnTo>
                      <a:pt x="830" y="367"/>
                    </a:lnTo>
                    <a:lnTo>
                      <a:pt x="848" y="403"/>
                    </a:lnTo>
                    <a:lnTo>
                      <a:pt x="863" y="444"/>
                    </a:lnTo>
                    <a:lnTo>
                      <a:pt x="593" y="715"/>
                    </a:lnTo>
                    <a:lnTo>
                      <a:pt x="518" y="789"/>
                    </a:lnTo>
                    <a:lnTo>
                      <a:pt x="342" y="965"/>
                    </a:lnTo>
                    <a:lnTo>
                      <a:pt x="0" y="621"/>
                    </a:lnTo>
                    <a:lnTo>
                      <a:pt x="196" y="0"/>
                    </a:lnTo>
                    <a:close/>
                  </a:path>
                </a:pathLst>
              </a:custGeom>
              <a:grpFill/>
              <a:ln w="0">
                <a:noFill/>
                <a:prstDash val="solid"/>
                <a:round/>
              </a:ln>
            </p:spPr>
            <p:txBody>
              <a:bodyPr vert="horz" wrap="square" lIns="91299" tIns="45649" rIns="91299" bIns="45649"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21" name="Freeform 777"/>
              <p:cNvSpPr/>
              <p:nvPr/>
            </p:nvSpPr>
            <p:spPr bwMode="auto">
              <a:xfrm>
                <a:off x="1829" y="3519"/>
                <a:ext cx="147" cy="199"/>
              </a:xfrm>
              <a:custGeom>
                <a:avLst/>
                <a:gdLst>
                  <a:gd name="T0" fmla="*/ 144 w 293"/>
                  <a:gd name="T1" fmla="*/ 0 h 397"/>
                  <a:gd name="T2" fmla="*/ 148 w 293"/>
                  <a:gd name="T3" fmla="*/ 0 h 397"/>
                  <a:gd name="T4" fmla="*/ 154 w 293"/>
                  <a:gd name="T5" fmla="*/ 0 h 397"/>
                  <a:gd name="T6" fmla="*/ 163 w 293"/>
                  <a:gd name="T7" fmla="*/ 1 h 397"/>
                  <a:gd name="T8" fmla="*/ 173 w 293"/>
                  <a:gd name="T9" fmla="*/ 1 h 397"/>
                  <a:gd name="T10" fmla="*/ 185 w 293"/>
                  <a:gd name="T11" fmla="*/ 4 h 397"/>
                  <a:gd name="T12" fmla="*/ 197 w 293"/>
                  <a:gd name="T13" fmla="*/ 6 h 397"/>
                  <a:gd name="T14" fmla="*/ 209 w 293"/>
                  <a:gd name="T15" fmla="*/ 9 h 397"/>
                  <a:gd name="T16" fmla="*/ 223 w 293"/>
                  <a:gd name="T17" fmla="*/ 13 h 397"/>
                  <a:gd name="T18" fmla="*/ 235 w 293"/>
                  <a:gd name="T19" fmla="*/ 18 h 397"/>
                  <a:gd name="T20" fmla="*/ 249 w 293"/>
                  <a:gd name="T21" fmla="*/ 26 h 397"/>
                  <a:gd name="T22" fmla="*/ 260 w 293"/>
                  <a:gd name="T23" fmla="*/ 34 h 397"/>
                  <a:gd name="T24" fmla="*/ 270 w 293"/>
                  <a:gd name="T25" fmla="*/ 44 h 397"/>
                  <a:gd name="T26" fmla="*/ 279 w 293"/>
                  <a:gd name="T27" fmla="*/ 56 h 397"/>
                  <a:gd name="T28" fmla="*/ 285 w 293"/>
                  <a:gd name="T29" fmla="*/ 70 h 397"/>
                  <a:gd name="T30" fmla="*/ 290 w 293"/>
                  <a:gd name="T31" fmla="*/ 87 h 397"/>
                  <a:gd name="T32" fmla="*/ 293 w 293"/>
                  <a:gd name="T33" fmla="*/ 105 h 397"/>
                  <a:gd name="T34" fmla="*/ 292 w 293"/>
                  <a:gd name="T35" fmla="*/ 126 h 397"/>
                  <a:gd name="T36" fmla="*/ 287 w 293"/>
                  <a:gd name="T37" fmla="*/ 150 h 397"/>
                  <a:gd name="T38" fmla="*/ 279 w 293"/>
                  <a:gd name="T39" fmla="*/ 175 h 397"/>
                  <a:gd name="T40" fmla="*/ 267 w 293"/>
                  <a:gd name="T41" fmla="*/ 205 h 397"/>
                  <a:gd name="T42" fmla="*/ 251 w 293"/>
                  <a:gd name="T43" fmla="*/ 237 h 397"/>
                  <a:gd name="T44" fmla="*/ 229 w 293"/>
                  <a:gd name="T45" fmla="*/ 272 h 397"/>
                  <a:gd name="T46" fmla="*/ 203 w 293"/>
                  <a:gd name="T47" fmla="*/ 310 h 397"/>
                  <a:gd name="T48" fmla="*/ 232 w 293"/>
                  <a:gd name="T49" fmla="*/ 390 h 397"/>
                  <a:gd name="T50" fmla="*/ 193 w 293"/>
                  <a:gd name="T51" fmla="*/ 381 h 397"/>
                  <a:gd name="T52" fmla="*/ 154 w 293"/>
                  <a:gd name="T53" fmla="*/ 377 h 397"/>
                  <a:gd name="T54" fmla="*/ 121 w 293"/>
                  <a:gd name="T55" fmla="*/ 380 h 397"/>
                  <a:gd name="T56" fmla="*/ 89 w 293"/>
                  <a:gd name="T57" fmla="*/ 386 h 397"/>
                  <a:gd name="T58" fmla="*/ 59 w 293"/>
                  <a:gd name="T59" fmla="*/ 397 h 397"/>
                  <a:gd name="T60" fmla="*/ 89 w 293"/>
                  <a:gd name="T61" fmla="*/ 310 h 397"/>
                  <a:gd name="T62" fmla="*/ 63 w 293"/>
                  <a:gd name="T63" fmla="*/ 272 h 397"/>
                  <a:gd name="T64" fmla="*/ 41 w 293"/>
                  <a:gd name="T65" fmla="*/ 237 h 397"/>
                  <a:gd name="T66" fmla="*/ 25 w 293"/>
                  <a:gd name="T67" fmla="*/ 205 h 397"/>
                  <a:gd name="T68" fmla="*/ 13 w 293"/>
                  <a:gd name="T69" fmla="*/ 175 h 397"/>
                  <a:gd name="T70" fmla="*/ 6 w 293"/>
                  <a:gd name="T71" fmla="*/ 150 h 397"/>
                  <a:gd name="T72" fmla="*/ 1 w 293"/>
                  <a:gd name="T73" fmla="*/ 126 h 397"/>
                  <a:gd name="T74" fmla="*/ 0 w 293"/>
                  <a:gd name="T75" fmla="*/ 105 h 397"/>
                  <a:gd name="T76" fmla="*/ 2 w 293"/>
                  <a:gd name="T77" fmla="*/ 87 h 397"/>
                  <a:gd name="T78" fmla="*/ 7 w 293"/>
                  <a:gd name="T79" fmla="*/ 70 h 397"/>
                  <a:gd name="T80" fmla="*/ 13 w 293"/>
                  <a:gd name="T81" fmla="*/ 56 h 397"/>
                  <a:gd name="T82" fmla="*/ 23 w 293"/>
                  <a:gd name="T83" fmla="*/ 44 h 397"/>
                  <a:gd name="T84" fmla="*/ 33 w 293"/>
                  <a:gd name="T85" fmla="*/ 34 h 397"/>
                  <a:gd name="T86" fmla="*/ 45 w 293"/>
                  <a:gd name="T87" fmla="*/ 26 h 397"/>
                  <a:gd name="T88" fmla="*/ 57 w 293"/>
                  <a:gd name="T89" fmla="*/ 18 h 397"/>
                  <a:gd name="T90" fmla="*/ 70 w 293"/>
                  <a:gd name="T91" fmla="*/ 13 h 397"/>
                  <a:gd name="T92" fmla="*/ 83 w 293"/>
                  <a:gd name="T93" fmla="*/ 9 h 397"/>
                  <a:gd name="T94" fmla="*/ 97 w 293"/>
                  <a:gd name="T95" fmla="*/ 6 h 397"/>
                  <a:gd name="T96" fmla="*/ 109 w 293"/>
                  <a:gd name="T97" fmla="*/ 4 h 397"/>
                  <a:gd name="T98" fmla="*/ 120 w 293"/>
                  <a:gd name="T99" fmla="*/ 1 h 397"/>
                  <a:gd name="T100" fmla="*/ 130 w 293"/>
                  <a:gd name="T101" fmla="*/ 1 h 397"/>
                  <a:gd name="T102" fmla="*/ 138 w 293"/>
                  <a:gd name="T103" fmla="*/ 0 h 397"/>
                  <a:gd name="T104" fmla="*/ 144 w 293"/>
                  <a:gd name="T105" fmla="*/ 0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93" h="397">
                    <a:moveTo>
                      <a:pt x="144" y="0"/>
                    </a:moveTo>
                    <a:lnTo>
                      <a:pt x="148" y="0"/>
                    </a:lnTo>
                    <a:lnTo>
                      <a:pt x="154" y="0"/>
                    </a:lnTo>
                    <a:lnTo>
                      <a:pt x="163" y="1"/>
                    </a:lnTo>
                    <a:lnTo>
                      <a:pt x="173" y="1"/>
                    </a:lnTo>
                    <a:lnTo>
                      <a:pt x="185" y="4"/>
                    </a:lnTo>
                    <a:lnTo>
                      <a:pt x="197" y="6"/>
                    </a:lnTo>
                    <a:lnTo>
                      <a:pt x="209" y="9"/>
                    </a:lnTo>
                    <a:lnTo>
                      <a:pt x="223" y="13"/>
                    </a:lnTo>
                    <a:lnTo>
                      <a:pt x="235" y="18"/>
                    </a:lnTo>
                    <a:lnTo>
                      <a:pt x="249" y="26"/>
                    </a:lnTo>
                    <a:lnTo>
                      <a:pt x="260" y="34"/>
                    </a:lnTo>
                    <a:lnTo>
                      <a:pt x="270" y="44"/>
                    </a:lnTo>
                    <a:lnTo>
                      <a:pt x="279" y="56"/>
                    </a:lnTo>
                    <a:lnTo>
                      <a:pt x="285" y="70"/>
                    </a:lnTo>
                    <a:lnTo>
                      <a:pt x="290" y="87"/>
                    </a:lnTo>
                    <a:lnTo>
                      <a:pt x="293" y="105"/>
                    </a:lnTo>
                    <a:lnTo>
                      <a:pt x="292" y="126"/>
                    </a:lnTo>
                    <a:lnTo>
                      <a:pt x="287" y="150"/>
                    </a:lnTo>
                    <a:lnTo>
                      <a:pt x="279" y="175"/>
                    </a:lnTo>
                    <a:lnTo>
                      <a:pt x="267" y="205"/>
                    </a:lnTo>
                    <a:lnTo>
                      <a:pt x="251" y="237"/>
                    </a:lnTo>
                    <a:lnTo>
                      <a:pt x="229" y="272"/>
                    </a:lnTo>
                    <a:lnTo>
                      <a:pt x="203" y="310"/>
                    </a:lnTo>
                    <a:lnTo>
                      <a:pt x="232" y="390"/>
                    </a:lnTo>
                    <a:lnTo>
                      <a:pt x="193" y="381"/>
                    </a:lnTo>
                    <a:lnTo>
                      <a:pt x="154" y="377"/>
                    </a:lnTo>
                    <a:lnTo>
                      <a:pt x="121" y="380"/>
                    </a:lnTo>
                    <a:lnTo>
                      <a:pt x="89" y="386"/>
                    </a:lnTo>
                    <a:lnTo>
                      <a:pt x="59" y="397"/>
                    </a:lnTo>
                    <a:lnTo>
                      <a:pt x="89" y="310"/>
                    </a:lnTo>
                    <a:lnTo>
                      <a:pt x="63" y="272"/>
                    </a:lnTo>
                    <a:lnTo>
                      <a:pt x="41" y="237"/>
                    </a:lnTo>
                    <a:lnTo>
                      <a:pt x="25" y="205"/>
                    </a:lnTo>
                    <a:lnTo>
                      <a:pt x="13" y="175"/>
                    </a:lnTo>
                    <a:lnTo>
                      <a:pt x="6" y="150"/>
                    </a:lnTo>
                    <a:lnTo>
                      <a:pt x="1" y="126"/>
                    </a:lnTo>
                    <a:lnTo>
                      <a:pt x="0" y="105"/>
                    </a:lnTo>
                    <a:lnTo>
                      <a:pt x="2" y="87"/>
                    </a:lnTo>
                    <a:lnTo>
                      <a:pt x="7" y="70"/>
                    </a:lnTo>
                    <a:lnTo>
                      <a:pt x="13" y="56"/>
                    </a:lnTo>
                    <a:lnTo>
                      <a:pt x="23" y="44"/>
                    </a:lnTo>
                    <a:lnTo>
                      <a:pt x="33" y="34"/>
                    </a:lnTo>
                    <a:lnTo>
                      <a:pt x="45" y="26"/>
                    </a:lnTo>
                    <a:lnTo>
                      <a:pt x="57" y="18"/>
                    </a:lnTo>
                    <a:lnTo>
                      <a:pt x="70" y="13"/>
                    </a:lnTo>
                    <a:lnTo>
                      <a:pt x="83" y="9"/>
                    </a:lnTo>
                    <a:lnTo>
                      <a:pt x="97" y="6"/>
                    </a:lnTo>
                    <a:lnTo>
                      <a:pt x="109" y="4"/>
                    </a:lnTo>
                    <a:lnTo>
                      <a:pt x="120" y="1"/>
                    </a:lnTo>
                    <a:lnTo>
                      <a:pt x="130" y="1"/>
                    </a:lnTo>
                    <a:lnTo>
                      <a:pt x="138" y="0"/>
                    </a:lnTo>
                    <a:lnTo>
                      <a:pt x="144" y="0"/>
                    </a:lnTo>
                    <a:close/>
                  </a:path>
                </a:pathLst>
              </a:custGeom>
              <a:grpFill/>
              <a:ln w="0">
                <a:noFill/>
                <a:prstDash val="solid"/>
                <a:round/>
              </a:ln>
            </p:spPr>
            <p:txBody>
              <a:bodyPr vert="horz" wrap="square" lIns="91299" tIns="45649" rIns="91299" bIns="45649"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22" name="Freeform 778"/>
              <p:cNvSpPr/>
              <p:nvPr/>
            </p:nvSpPr>
            <p:spPr bwMode="auto">
              <a:xfrm>
                <a:off x="710" y="3435"/>
                <a:ext cx="1101" cy="505"/>
              </a:xfrm>
              <a:custGeom>
                <a:avLst/>
                <a:gdLst>
                  <a:gd name="T0" fmla="*/ 2202 w 2202"/>
                  <a:gd name="T1" fmla="*/ 635 h 1010"/>
                  <a:gd name="T2" fmla="*/ 1827 w 2202"/>
                  <a:gd name="T3" fmla="*/ 1010 h 1010"/>
                  <a:gd name="T4" fmla="*/ 1 w 2202"/>
                  <a:gd name="T5" fmla="*/ 940 h 1010"/>
                  <a:gd name="T6" fmla="*/ 2 w 2202"/>
                  <a:gd name="T7" fmla="*/ 814 h 1010"/>
                  <a:gd name="T8" fmla="*/ 7 w 2202"/>
                  <a:gd name="T9" fmla="*/ 702 h 1010"/>
                  <a:gd name="T10" fmla="*/ 18 w 2202"/>
                  <a:gd name="T11" fmla="*/ 606 h 1010"/>
                  <a:gd name="T12" fmla="*/ 39 w 2202"/>
                  <a:gd name="T13" fmla="*/ 523 h 1010"/>
                  <a:gd name="T14" fmla="*/ 74 w 2202"/>
                  <a:gd name="T15" fmla="*/ 454 h 1010"/>
                  <a:gd name="T16" fmla="*/ 124 w 2202"/>
                  <a:gd name="T17" fmla="*/ 397 h 1010"/>
                  <a:gd name="T18" fmla="*/ 194 w 2202"/>
                  <a:gd name="T19" fmla="*/ 352 h 1010"/>
                  <a:gd name="T20" fmla="*/ 291 w 2202"/>
                  <a:gd name="T21" fmla="*/ 313 h 1010"/>
                  <a:gd name="T22" fmla="*/ 388 w 2202"/>
                  <a:gd name="T23" fmla="*/ 271 h 1010"/>
                  <a:gd name="T24" fmla="*/ 467 w 2202"/>
                  <a:gd name="T25" fmla="*/ 232 h 1010"/>
                  <a:gd name="T26" fmla="*/ 530 w 2202"/>
                  <a:gd name="T27" fmla="*/ 199 h 1010"/>
                  <a:gd name="T28" fmla="*/ 573 w 2202"/>
                  <a:gd name="T29" fmla="*/ 175 h 1010"/>
                  <a:gd name="T30" fmla="*/ 594 w 2202"/>
                  <a:gd name="T31" fmla="*/ 162 h 1010"/>
                  <a:gd name="T32" fmla="*/ 770 w 2202"/>
                  <a:gd name="T33" fmla="*/ 710 h 1010"/>
                  <a:gd name="T34" fmla="*/ 872 w 2202"/>
                  <a:gd name="T35" fmla="*/ 563 h 1010"/>
                  <a:gd name="T36" fmla="*/ 829 w 2202"/>
                  <a:gd name="T37" fmla="*/ 495 h 1010"/>
                  <a:gd name="T38" fmla="*/ 806 w 2202"/>
                  <a:gd name="T39" fmla="*/ 440 h 1010"/>
                  <a:gd name="T40" fmla="*/ 797 w 2202"/>
                  <a:gd name="T41" fmla="*/ 397 h 1010"/>
                  <a:gd name="T42" fmla="*/ 802 w 2202"/>
                  <a:gd name="T43" fmla="*/ 364 h 1010"/>
                  <a:gd name="T44" fmla="*/ 816 w 2202"/>
                  <a:gd name="T45" fmla="*/ 340 h 1010"/>
                  <a:gd name="T46" fmla="*/ 837 w 2202"/>
                  <a:gd name="T47" fmla="*/ 322 h 1010"/>
                  <a:gd name="T48" fmla="*/ 861 w 2202"/>
                  <a:gd name="T49" fmla="*/ 311 h 1010"/>
                  <a:gd name="T50" fmla="*/ 884 w 2202"/>
                  <a:gd name="T51" fmla="*/ 305 h 1010"/>
                  <a:gd name="T52" fmla="*/ 905 w 2202"/>
                  <a:gd name="T53" fmla="*/ 303 h 1010"/>
                  <a:gd name="T54" fmla="*/ 919 w 2202"/>
                  <a:gd name="T55" fmla="*/ 302 h 1010"/>
                  <a:gd name="T56" fmla="*/ 929 w 2202"/>
                  <a:gd name="T57" fmla="*/ 302 h 1010"/>
                  <a:gd name="T58" fmla="*/ 947 w 2202"/>
                  <a:gd name="T59" fmla="*/ 303 h 1010"/>
                  <a:gd name="T60" fmla="*/ 969 w 2202"/>
                  <a:gd name="T61" fmla="*/ 308 h 1010"/>
                  <a:gd name="T62" fmla="*/ 994 w 2202"/>
                  <a:gd name="T63" fmla="*/ 316 h 1010"/>
                  <a:gd name="T64" fmla="*/ 1016 w 2202"/>
                  <a:gd name="T65" fmla="*/ 330 h 1010"/>
                  <a:gd name="T66" fmla="*/ 1033 w 2202"/>
                  <a:gd name="T67" fmla="*/ 351 h 1010"/>
                  <a:gd name="T68" fmla="*/ 1043 w 2202"/>
                  <a:gd name="T69" fmla="*/ 379 h 1010"/>
                  <a:gd name="T70" fmla="*/ 1041 w 2202"/>
                  <a:gd name="T71" fmla="*/ 417 h 1010"/>
                  <a:gd name="T72" fmla="*/ 1027 w 2202"/>
                  <a:gd name="T73" fmla="*/ 466 h 1010"/>
                  <a:gd name="T74" fmla="*/ 994 w 2202"/>
                  <a:gd name="T75" fmla="*/ 527 h 1010"/>
                  <a:gd name="T76" fmla="*/ 1048 w 2202"/>
                  <a:gd name="T77" fmla="*/ 783 h 1010"/>
                  <a:gd name="T78" fmla="*/ 1245 w 2202"/>
                  <a:gd name="T79" fmla="*/ 159 h 1010"/>
                  <a:gd name="T80" fmla="*/ 1256 w 2202"/>
                  <a:gd name="T81" fmla="*/ 167 h 1010"/>
                  <a:gd name="T82" fmla="*/ 1288 w 2202"/>
                  <a:gd name="T83" fmla="*/ 185 h 1010"/>
                  <a:gd name="T84" fmla="*/ 1340 w 2202"/>
                  <a:gd name="T85" fmla="*/ 215 h 1010"/>
                  <a:gd name="T86" fmla="*/ 1411 w 2202"/>
                  <a:gd name="T87" fmla="*/ 250 h 1010"/>
                  <a:gd name="T88" fmla="*/ 1488 w 2202"/>
                  <a:gd name="T89" fmla="*/ 246 h 1010"/>
                  <a:gd name="T90" fmla="*/ 1574 w 2202"/>
                  <a:gd name="T91" fmla="*/ 207 h 1010"/>
                  <a:gd name="T92" fmla="*/ 1689 w 2202"/>
                  <a:gd name="T93" fmla="*/ 161 h 1010"/>
                  <a:gd name="T94" fmla="*/ 1788 w 2202"/>
                  <a:gd name="T95" fmla="*/ 115 h 1010"/>
                  <a:gd name="T96" fmla="*/ 1871 w 2202"/>
                  <a:gd name="T97" fmla="*/ 75 h 1010"/>
                  <a:gd name="T98" fmla="*/ 1933 w 2202"/>
                  <a:gd name="T99" fmla="*/ 41 h 1010"/>
                  <a:gd name="T100" fmla="*/ 1976 w 2202"/>
                  <a:gd name="T101" fmla="*/ 16 h 1010"/>
                  <a:gd name="T102" fmla="*/ 1998 w 2202"/>
                  <a:gd name="T103" fmla="*/ 3 h 10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02" h="1010">
                    <a:moveTo>
                      <a:pt x="2001" y="0"/>
                    </a:moveTo>
                    <a:lnTo>
                      <a:pt x="2202" y="635"/>
                    </a:lnTo>
                    <a:lnTo>
                      <a:pt x="2198" y="640"/>
                    </a:lnTo>
                    <a:lnTo>
                      <a:pt x="1827" y="1010"/>
                    </a:lnTo>
                    <a:lnTo>
                      <a:pt x="0" y="1010"/>
                    </a:lnTo>
                    <a:lnTo>
                      <a:pt x="1" y="940"/>
                    </a:lnTo>
                    <a:lnTo>
                      <a:pt x="1" y="875"/>
                    </a:lnTo>
                    <a:lnTo>
                      <a:pt x="2" y="814"/>
                    </a:lnTo>
                    <a:lnTo>
                      <a:pt x="4" y="756"/>
                    </a:lnTo>
                    <a:lnTo>
                      <a:pt x="7" y="702"/>
                    </a:lnTo>
                    <a:lnTo>
                      <a:pt x="12" y="652"/>
                    </a:lnTo>
                    <a:lnTo>
                      <a:pt x="18" y="606"/>
                    </a:lnTo>
                    <a:lnTo>
                      <a:pt x="27" y="563"/>
                    </a:lnTo>
                    <a:lnTo>
                      <a:pt x="39" y="523"/>
                    </a:lnTo>
                    <a:lnTo>
                      <a:pt x="54" y="487"/>
                    </a:lnTo>
                    <a:lnTo>
                      <a:pt x="74" y="454"/>
                    </a:lnTo>
                    <a:lnTo>
                      <a:pt x="96" y="424"/>
                    </a:lnTo>
                    <a:lnTo>
                      <a:pt x="124" y="397"/>
                    </a:lnTo>
                    <a:lnTo>
                      <a:pt x="156" y="373"/>
                    </a:lnTo>
                    <a:lnTo>
                      <a:pt x="194" y="352"/>
                    </a:lnTo>
                    <a:lnTo>
                      <a:pt x="237" y="335"/>
                    </a:lnTo>
                    <a:lnTo>
                      <a:pt x="291" y="313"/>
                    </a:lnTo>
                    <a:lnTo>
                      <a:pt x="341" y="292"/>
                    </a:lnTo>
                    <a:lnTo>
                      <a:pt x="388" y="271"/>
                    </a:lnTo>
                    <a:lnTo>
                      <a:pt x="431" y="250"/>
                    </a:lnTo>
                    <a:lnTo>
                      <a:pt x="467" y="232"/>
                    </a:lnTo>
                    <a:lnTo>
                      <a:pt x="502" y="215"/>
                    </a:lnTo>
                    <a:lnTo>
                      <a:pt x="530" y="199"/>
                    </a:lnTo>
                    <a:lnTo>
                      <a:pt x="553" y="186"/>
                    </a:lnTo>
                    <a:lnTo>
                      <a:pt x="573" y="175"/>
                    </a:lnTo>
                    <a:lnTo>
                      <a:pt x="586" y="167"/>
                    </a:lnTo>
                    <a:lnTo>
                      <a:pt x="594" y="162"/>
                    </a:lnTo>
                    <a:lnTo>
                      <a:pt x="597" y="159"/>
                    </a:lnTo>
                    <a:lnTo>
                      <a:pt x="770" y="710"/>
                    </a:lnTo>
                    <a:lnTo>
                      <a:pt x="795" y="783"/>
                    </a:lnTo>
                    <a:lnTo>
                      <a:pt x="872" y="563"/>
                    </a:lnTo>
                    <a:lnTo>
                      <a:pt x="849" y="527"/>
                    </a:lnTo>
                    <a:lnTo>
                      <a:pt x="829" y="495"/>
                    </a:lnTo>
                    <a:lnTo>
                      <a:pt x="816" y="466"/>
                    </a:lnTo>
                    <a:lnTo>
                      <a:pt x="806" y="440"/>
                    </a:lnTo>
                    <a:lnTo>
                      <a:pt x="800" y="417"/>
                    </a:lnTo>
                    <a:lnTo>
                      <a:pt x="797" y="397"/>
                    </a:lnTo>
                    <a:lnTo>
                      <a:pt x="799" y="379"/>
                    </a:lnTo>
                    <a:lnTo>
                      <a:pt x="802" y="364"/>
                    </a:lnTo>
                    <a:lnTo>
                      <a:pt x="808" y="351"/>
                    </a:lnTo>
                    <a:lnTo>
                      <a:pt x="816" y="340"/>
                    </a:lnTo>
                    <a:lnTo>
                      <a:pt x="826" y="330"/>
                    </a:lnTo>
                    <a:lnTo>
                      <a:pt x="837" y="322"/>
                    </a:lnTo>
                    <a:lnTo>
                      <a:pt x="849" y="316"/>
                    </a:lnTo>
                    <a:lnTo>
                      <a:pt x="861" y="311"/>
                    </a:lnTo>
                    <a:lnTo>
                      <a:pt x="872" y="308"/>
                    </a:lnTo>
                    <a:lnTo>
                      <a:pt x="884" y="305"/>
                    </a:lnTo>
                    <a:lnTo>
                      <a:pt x="895" y="303"/>
                    </a:lnTo>
                    <a:lnTo>
                      <a:pt x="905" y="303"/>
                    </a:lnTo>
                    <a:lnTo>
                      <a:pt x="913" y="302"/>
                    </a:lnTo>
                    <a:lnTo>
                      <a:pt x="919" y="302"/>
                    </a:lnTo>
                    <a:lnTo>
                      <a:pt x="922" y="302"/>
                    </a:lnTo>
                    <a:lnTo>
                      <a:pt x="929" y="302"/>
                    </a:lnTo>
                    <a:lnTo>
                      <a:pt x="937" y="303"/>
                    </a:lnTo>
                    <a:lnTo>
                      <a:pt x="947" y="303"/>
                    </a:lnTo>
                    <a:lnTo>
                      <a:pt x="957" y="305"/>
                    </a:lnTo>
                    <a:lnTo>
                      <a:pt x="969" y="308"/>
                    </a:lnTo>
                    <a:lnTo>
                      <a:pt x="981" y="311"/>
                    </a:lnTo>
                    <a:lnTo>
                      <a:pt x="994" y="316"/>
                    </a:lnTo>
                    <a:lnTo>
                      <a:pt x="1005" y="322"/>
                    </a:lnTo>
                    <a:lnTo>
                      <a:pt x="1016" y="330"/>
                    </a:lnTo>
                    <a:lnTo>
                      <a:pt x="1025" y="340"/>
                    </a:lnTo>
                    <a:lnTo>
                      <a:pt x="1033" y="351"/>
                    </a:lnTo>
                    <a:lnTo>
                      <a:pt x="1039" y="364"/>
                    </a:lnTo>
                    <a:lnTo>
                      <a:pt x="1043" y="379"/>
                    </a:lnTo>
                    <a:lnTo>
                      <a:pt x="1044" y="397"/>
                    </a:lnTo>
                    <a:lnTo>
                      <a:pt x="1041" y="417"/>
                    </a:lnTo>
                    <a:lnTo>
                      <a:pt x="1037" y="440"/>
                    </a:lnTo>
                    <a:lnTo>
                      <a:pt x="1027" y="466"/>
                    </a:lnTo>
                    <a:lnTo>
                      <a:pt x="1012" y="495"/>
                    </a:lnTo>
                    <a:lnTo>
                      <a:pt x="994" y="527"/>
                    </a:lnTo>
                    <a:lnTo>
                      <a:pt x="969" y="563"/>
                    </a:lnTo>
                    <a:lnTo>
                      <a:pt x="1048" y="783"/>
                    </a:lnTo>
                    <a:lnTo>
                      <a:pt x="1071" y="710"/>
                    </a:lnTo>
                    <a:lnTo>
                      <a:pt x="1245" y="159"/>
                    </a:lnTo>
                    <a:lnTo>
                      <a:pt x="1248" y="162"/>
                    </a:lnTo>
                    <a:lnTo>
                      <a:pt x="1256" y="167"/>
                    </a:lnTo>
                    <a:lnTo>
                      <a:pt x="1270" y="175"/>
                    </a:lnTo>
                    <a:lnTo>
                      <a:pt x="1288" y="185"/>
                    </a:lnTo>
                    <a:lnTo>
                      <a:pt x="1311" y="199"/>
                    </a:lnTo>
                    <a:lnTo>
                      <a:pt x="1340" y="215"/>
                    </a:lnTo>
                    <a:lnTo>
                      <a:pt x="1373" y="232"/>
                    </a:lnTo>
                    <a:lnTo>
                      <a:pt x="1411" y="250"/>
                    </a:lnTo>
                    <a:lnTo>
                      <a:pt x="1454" y="270"/>
                    </a:lnTo>
                    <a:lnTo>
                      <a:pt x="1488" y="246"/>
                    </a:lnTo>
                    <a:lnTo>
                      <a:pt x="1528" y="226"/>
                    </a:lnTo>
                    <a:lnTo>
                      <a:pt x="1574" y="207"/>
                    </a:lnTo>
                    <a:lnTo>
                      <a:pt x="1634" y="184"/>
                    </a:lnTo>
                    <a:lnTo>
                      <a:pt x="1689" y="161"/>
                    </a:lnTo>
                    <a:lnTo>
                      <a:pt x="1741" y="137"/>
                    </a:lnTo>
                    <a:lnTo>
                      <a:pt x="1788" y="115"/>
                    </a:lnTo>
                    <a:lnTo>
                      <a:pt x="1831" y="94"/>
                    </a:lnTo>
                    <a:lnTo>
                      <a:pt x="1871" y="75"/>
                    </a:lnTo>
                    <a:lnTo>
                      <a:pt x="1904" y="56"/>
                    </a:lnTo>
                    <a:lnTo>
                      <a:pt x="1933" y="41"/>
                    </a:lnTo>
                    <a:lnTo>
                      <a:pt x="1958" y="27"/>
                    </a:lnTo>
                    <a:lnTo>
                      <a:pt x="1976" y="16"/>
                    </a:lnTo>
                    <a:lnTo>
                      <a:pt x="1990" y="7"/>
                    </a:lnTo>
                    <a:lnTo>
                      <a:pt x="1998" y="3"/>
                    </a:lnTo>
                    <a:lnTo>
                      <a:pt x="2001" y="0"/>
                    </a:lnTo>
                    <a:close/>
                  </a:path>
                </a:pathLst>
              </a:custGeom>
              <a:grpFill/>
              <a:ln w="0">
                <a:noFill/>
                <a:prstDash val="solid"/>
                <a:round/>
              </a:ln>
            </p:spPr>
            <p:txBody>
              <a:bodyPr vert="horz" wrap="square" lIns="91299" tIns="45649" rIns="91299" bIns="45649"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23" name="Freeform 779"/>
              <p:cNvSpPr/>
              <p:nvPr/>
            </p:nvSpPr>
            <p:spPr bwMode="auto">
              <a:xfrm>
                <a:off x="1643" y="3542"/>
                <a:ext cx="1089" cy="612"/>
              </a:xfrm>
              <a:custGeom>
                <a:avLst/>
                <a:gdLst>
                  <a:gd name="T0" fmla="*/ 2130 w 2177"/>
                  <a:gd name="T1" fmla="*/ 0 h 1226"/>
                  <a:gd name="T2" fmla="*/ 2164 w 2177"/>
                  <a:gd name="T3" fmla="*/ 8 h 1226"/>
                  <a:gd name="T4" fmla="*/ 2177 w 2177"/>
                  <a:gd name="T5" fmla="*/ 33 h 1226"/>
                  <a:gd name="T6" fmla="*/ 2167 w 2177"/>
                  <a:gd name="T7" fmla="*/ 234 h 1226"/>
                  <a:gd name="T8" fmla="*/ 2157 w 2177"/>
                  <a:gd name="T9" fmla="*/ 431 h 1226"/>
                  <a:gd name="T10" fmla="*/ 2145 w 2177"/>
                  <a:gd name="T11" fmla="*/ 459 h 1226"/>
                  <a:gd name="T12" fmla="*/ 2124 w 2177"/>
                  <a:gd name="T13" fmla="*/ 471 h 1226"/>
                  <a:gd name="T14" fmla="*/ 2113 w 2177"/>
                  <a:gd name="T15" fmla="*/ 473 h 1226"/>
                  <a:gd name="T16" fmla="*/ 2095 w 2177"/>
                  <a:gd name="T17" fmla="*/ 467 h 1226"/>
                  <a:gd name="T18" fmla="*/ 2078 w 2177"/>
                  <a:gd name="T19" fmla="*/ 453 h 1226"/>
                  <a:gd name="T20" fmla="*/ 1583 w 2177"/>
                  <a:gd name="T21" fmla="*/ 725 h 1226"/>
                  <a:gd name="T22" fmla="*/ 1126 w 2177"/>
                  <a:gd name="T23" fmla="*/ 1182 h 1226"/>
                  <a:gd name="T24" fmla="*/ 1089 w 2177"/>
                  <a:gd name="T25" fmla="*/ 1215 h 1226"/>
                  <a:gd name="T26" fmla="*/ 1049 w 2177"/>
                  <a:gd name="T27" fmla="*/ 1226 h 1226"/>
                  <a:gd name="T28" fmla="*/ 1008 w 2177"/>
                  <a:gd name="T29" fmla="*/ 1215 h 1226"/>
                  <a:gd name="T30" fmla="*/ 527 w 2177"/>
                  <a:gd name="T31" fmla="*/ 737 h 1226"/>
                  <a:gd name="T32" fmla="*/ 141 w 2177"/>
                  <a:gd name="T33" fmla="*/ 1121 h 1226"/>
                  <a:gd name="T34" fmla="*/ 100 w 2177"/>
                  <a:gd name="T35" fmla="*/ 1130 h 1226"/>
                  <a:gd name="T36" fmla="*/ 60 w 2177"/>
                  <a:gd name="T37" fmla="*/ 1121 h 1226"/>
                  <a:gd name="T38" fmla="*/ 23 w 2177"/>
                  <a:gd name="T39" fmla="*/ 1086 h 1226"/>
                  <a:gd name="T40" fmla="*/ 2 w 2177"/>
                  <a:gd name="T41" fmla="*/ 1049 h 1226"/>
                  <a:gd name="T42" fmla="*/ 2 w 2177"/>
                  <a:gd name="T43" fmla="*/ 1009 h 1226"/>
                  <a:gd name="T44" fmla="*/ 23 w 2177"/>
                  <a:gd name="T45" fmla="*/ 971 h 1226"/>
                  <a:gd name="T46" fmla="*/ 470 w 2177"/>
                  <a:gd name="T47" fmla="*/ 525 h 1226"/>
                  <a:gd name="T48" fmla="*/ 506 w 2177"/>
                  <a:gd name="T49" fmla="*/ 504 h 1226"/>
                  <a:gd name="T50" fmla="*/ 548 w 2177"/>
                  <a:gd name="T51" fmla="*/ 504 h 1226"/>
                  <a:gd name="T52" fmla="*/ 585 w 2177"/>
                  <a:gd name="T53" fmla="*/ 525 h 1226"/>
                  <a:gd name="T54" fmla="*/ 1343 w 2177"/>
                  <a:gd name="T55" fmla="*/ 694 h 1226"/>
                  <a:gd name="T56" fmla="*/ 1791 w 2177"/>
                  <a:gd name="T57" fmla="*/ 247 h 1226"/>
                  <a:gd name="T58" fmla="*/ 1776 w 2177"/>
                  <a:gd name="T59" fmla="*/ 149 h 1226"/>
                  <a:gd name="T60" fmla="*/ 1712 w 2177"/>
                  <a:gd name="T61" fmla="*/ 84 h 1226"/>
                  <a:gd name="T62" fmla="*/ 1701 w 2177"/>
                  <a:gd name="T63" fmla="*/ 65 h 1226"/>
                  <a:gd name="T64" fmla="*/ 1705 w 2177"/>
                  <a:gd name="T65" fmla="*/ 42 h 1226"/>
                  <a:gd name="T66" fmla="*/ 1721 w 2177"/>
                  <a:gd name="T67" fmla="*/ 24 h 1226"/>
                  <a:gd name="T68" fmla="*/ 1742 w 2177"/>
                  <a:gd name="T69" fmla="*/ 19 h 1226"/>
                  <a:gd name="T70" fmla="*/ 2124 w 2177"/>
                  <a:gd name="T71" fmla="*/ 0 h 1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77" h="1226">
                    <a:moveTo>
                      <a:pt x="2124" y="0"/>
                    </a:moveTo>
                    <a:lnTo>
                      <a:pt x="2130" y="0"/>
                    </a:lnTo>
                    <a:lnTo>
                      <a:pt x="2149" y="2"/>
                    </a:lnTo>
                    <a:lnTo>
                      <a:pt x="2164" y="8"/>
                    </a:lnTo>
                    <a:lnTo>
                      <a:pt x="2172" y="19"/>
                    </a:lnTo>
                    <a:lnTo>
                      <a:pt x="2177" y="33"/>
                    </a:lnTo>
                    <a:lnTo>
                      <a:pt x="2176" y="53"/>
                    </a:lnTo>
                    <a:lnTo>
                      <a:pt x="2167" y="234"/>
                    </a:lnTo>
                    <a:lnTo>
                      <a:pt x="2160" y="415"/>
                    </a:lnTo>
                    <a:lnTo>
                      <a:pt x="2157" y="431"/>
                    </a:lnTo>
                    <a:lnTo>
                      <a:pt x="2154" y="445"/>
                    </a:lnTo>
                    <a:lnTo>
                      <a:pt x="2145" y="459"/>
                    </a:lnTo>
                    <a:lnTo>
                      <a:pt x="2132" y="469"/>
                    </a:lnTo>
                    <a:lnTo>
                      <a:pt x="2124" y="471"/>
                    </a:lnTo>
                    <a:lnTo>
                      <a:pt x="2119" y="473"/>
                    </a:lnTo>
                    <a:lnTo>
                      <a:pt x="2113" y="473"/>
                    </a:lnTo>
                    <a:lnTo>
                      <a:pt x="2103" y="472"/>
                    </a:lnTo>
                    <a:lnTo>
                      <a:pt x="2095" y="467"/>
                    </a:lnTo>
                    <a:lnTo>
                      <a:pt x="2086" y="460"/>
                    </a:lnTo>
                    <a:lnTo>
                      <a:pt x="2078" y="453"/>
                    </a:lnTo>
                    <a:lnTo>
                      <a:pt x="1967" y="341"/>
                    </a:lnTo>
                    <a:lnTo>
                      <a:pt x="1583" y="725"/>
                    </a:lnTo>
                    <a:lnTo>
                      <a:pt x="1553" y="755"/>
                    </a:lnTo>
                    <a:lnTo>
                      <a:pt x="1126" y="1182"/>
                    </a:lnTo>
                    <a:lnTo>
                      <a:pt x="1106" y="1201"/>
                    </a:lnTo>
                    <a:lnTo>
                      <a:pt x="1089" y="1215"/>
                    </a:lnTo>
                    <a:lnTo>
                      <a:pt x="1069" y="1222"/>
                    </a:lnTo>
                    <a:lnTo>
                      <a:pt x="1049" y="1226"/>
                    </a:lnTo>
                    <a:lnTo>
                      <a:pt x="1028" y="1222"/>
                    </a:lnTo>
                    <a:lnTo>
                      <a:pt x="1008" y="1215"/>
                    </a:lnTo>
                    <a:lnTo>
                      <a:pt x="991" y="1201"/>
                    </a:lnTo>
                    <a:lnTo>
                      <a:pt x="527" y="737"/>
                    </a:lnTo>
                    <a:lnTo>
                      <a:pt x="157" y="1107"/>
                    </a:lnTo>
                    <a:lnTo>
                      <a:pt x="141" y="1121"/>
                    </a:lnTo>
                    <a:lnTo>
                      <a:pt x="121" y="1128"/>
                    </a:lnTo>
                    <a:lnTo>
                      <a:pt x="100" y="1130"/>
                    </a:lnTo>
                    <a:lnTo>
                      <a:pt x="79" y="1128"/>
                    </a:lnTo>
                    <a:lnTo>
                      <a:pt x="60" y="1121"/>
                    </a:lnTo>
                    <a:lnTo>
                      <a:pt x="43" y="1107"/>
                    </a:lnTo>
                    <a:lnTo>
                      <a:pt x="23" y="1086"/>
                    </a:lnTo>
                    <a:lnTo>
                      <a:pt x="10" y="1069"/>
                    </a:lnTo>
                    <a:lnTo>
                      <a:pt x="2" y="1049"/>
                    </a:lnTo>
                    <a:lnTo>
                      <a:pt x="0" y="1029"/>
                    </a:lnTo>
                    <a:lnTo>
                      <a:pt x="2" y="1009"/>
                    </a:lnTo>
                    <a:lnTo>
                      <a:pt x="10" y="989"/>
                    </a:lnTo>
                    <a:lnTo>
                      <a:pt x="23" y="971"/>
                    </a:lnTo>
                    <a:lnTo>
                      <a:pt x="450" y="545"/>
                    </a:lnTo>
                    <a:lnTo>
                      <a:pt x="470" y="525"/>
                    </a:lnTo>
                    <a:lnTo>
                      <a:pt x="487" y="511"/>
                    </a:lnTo>
                    <a:lnTo>
                      <a:pt x="506" y="504"/>
                    </a:lnTo>
                    <a:lnTo>
                      <a:pt x="527" y="502"/>
                    </a:lnTo>
                    <a:lnTo>
                      <a:pt x="548" y="504"/>
                    </a:lnTo>
                    <a:lnTo>
                      <a:pt x="568" y="511"/>
                    </a:lnTo>
                    <a:lnTo>
                      <a:pt x="585" y="525"/>
                    </a:lnTo>
                    <a:lnTo>
                      <a:pt x="1049" y="989"/>
                    </a:lnTo>
                    <a:lnTo>
                      <a:pt x="1343" y="694"/>
                    </a:lnTo>
                    <a:lnTo>
                      <a:pt x="1448" y="589"/>
                    </a:lnTo>
                    <a:lnTo>
                      <a:pt x="1791" y="247"/>
                    </a:lnTo>
                    <a:lnTo>
                      <a:pt x="1834" y="205"/>
                    </a:lnTo>
                    <a:lnTo>
                      <a:pt x="1776" y="149"/>
                    </a:lnTo>
                    <a:lnTo>
                      <a:pt x="1720" y="91"/>
                    </a:lnTo>
                    <a:lnTo>
                      <a:pt x="1712" y="84"/>
                    </a:lnTo>
                    <a:lnTo>
                      <a:pt x="1705" y="75"/>
                    </a:lnTo>
                    <a:lnTo>
                      <a:pt x="1701" y="65"/>
                    </a:lnTo>
                    <a:lnTo>
                      <a:pt x="1701" y="56"/>
                    </a:lnTo>
                    <a:lnTo>
                      <a:pt x="1705" y="42"/>
                    </a:lnTo>
                    <a:lnTo>
                      <a:pt x="1712" y="31"/>
                    </a:lnTo>
                    <a:lnTo>
                      <a:pt x="1721" y="24"/>
                    </a:lnTo>
                    <a:lnTo>
                      <a:pt x="1731" y="20"/>
                    </a:lnTo>
                    <a:lnTo>
                      <a:pt x="1742" y="19"/>
                    </a:lnTo>
                    <a:lnTo>
                      <a:pt x="1754" y="18"/>
                    </a:lnTo>
                    <a:lnTo>
                      <a:pt x="2124" y="0"/>
                    </a:lnTo>
                    <a:close/>
                  </a:path>
                </a:pathLst>
              </a:custGeom>
              <a:grpFill/>
              <a:ln w="0">
                <a:noFill/>
                <a:prstDash val="solid"/>
                <a:round/>
              </a:ln>
            </p:spPr>
            <p:txBody>
              <a:bodyPr vert="horz" wrap="square" lIns="91299" tIns="45649" rIns="91299" bIns="45649"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24" name="Freeform 780"/>
              <p:cNvSpPr/>
              <p:nvPr/>
            </p:nvSpPr>
            <p:spPr bwMode="auto">
              <a:xfrm>
                <a:off x="2281" y="2953"/>
                <a:ext cx="264" cy="510"/>
              </a:xfrm>
              <a:custGeom>
                <a:avLst/>
                <a:gdLst>
                  <a:gd name="T0" fmla="*/ 288 w 527"/>
                  <a:gd name="T1" fmla="*/ 0 h 1019"/>
                  <a:gd name="T2" fmla="*/ 324 w 527"/>
                  <a:gd name="T3" fmla="*/ 12 h 1019"/>
                  <a:gd name="T4" fmla="*/ 328 w 527"/>
                  <a:gd name="T5" fmla="*/ 63 h 1019"/>
                  <a:gd name="T6" fmla="*/ 335 w 527"/>
                  <a:gd name="T7" fmla="*/ 104 h 1019"/>
                  <a:gd name="T8" fmla="*/ 374 w 527"/>
                  <a:gd name="T9" fmla="*/ 116 h 1019"/>
                  <a:gd name="T10" fmla="*/ 485 w 527"/>
                  <a:gd name="T11" fmla="*/ 153 h 1019"/>
                  <a:gd name="T12" fmla="*/ 493 w 527"/>
                  <a:gd name="T13" fmla="*/ 185 h 1019"/>
                  <a:gd name="T14" fmla="*/ 458 w 527"/>
                  <a:gd name="T15" fmla="*/ 288 h 1019"/>
                  <a:gd name="T16" fmla="*/ 428 w 527"/>
                  <a:gd name="T17" fmla="*/ 285 h 1019"/>
                  <a:gd name="T18" fmla="*/ 311 w 527"/>
                  <a:gd name="T19" fmla="*/ 253 h 1019"/>
                  <a:gd name="T20" fmla="*/ 228 w 527"/>
                  <a:gd name="T21" fmla="*/ 262 h 1019"/>
                  <a:gd name="T22" fmla="*/ 189 w 527"/>
                  <a:gd name="T23" fmla="*/ 302 h 1019"/>
                  <a:gd name="T24" fmla="*/ 198 w 527"/>
                  <a:gd name="T25" fmla="*/ 353 h 1019"/>
                  <a:gd name="T26" fmla="*/ 256 w 527"/>
                  <a:gd name="T27" fmla="*/ 396 h 1019"/>
                  <a:gd name="T28" fmla="*/ 364 w 527"/>
                  <a:gd name="T29" fmla="*/ 442 h 1019"/>
                  <a:gd name="T30" fmla="*/ 466 w 527"/>
                  <a:gd name="T31" fmla="*/ 510 h 1019"/>
                  <a:gd name="T32" fmla="*/ 519 w 527"/>
                  <a:gd name="T33" fmla="*/ 602 h 1019"/>
                  <a:gd name="T34" fmla="*/ 524 w 527"/>
                  <a:gd name="T35" fmla="*/ 704 h 1019"/>
                  <a:gd name="T36" fmla="*/ 477 w 527"/>
                  <a:gd name="T37" fmla="*/ 803 h 1019"/>
                  <a:gd name="T38" fmla="*/ 389 w 527"/>
                  <a:gd name="T39" fmla="*/ 870 h 1019"/>
                  <a:gd name="T40" fmla="*/ 330 w 527"/>
                  <a:gd name="T41" fmla="*/ 896 h 1019"/>
                  <a:gd name="T42" fmla="*/ 324 w 527"/>
                  <a:gd name="T43" fmla="*/ 955 h 1019"/>
                  <a:gd name="T44" fmla="*/ 315 w 527"/>
                  <a:gd name="T45" fmla="*/ 1010 h 1019"/>
                  <a:gd name="T46" fmla="*/ 259 w 527"/>
                  <a:gd name="T47" fmla="*/ 1019 h 1019"/>
                  <a:gd name="T48" fmla="*/ 200 w 527"/>
                  <a:gd name="T49" fmla="*/ 1010 h 1019"/>
                  <a:gd name="T50" fmla="*/ 191 w 527"/>
                  <a:gd name="T51" fmla="*/ 937 h 1019"/>
                  <a:gd name="T52" fmla="*/ 182 w 527"/>
                  <a:gd name="T53" fmla="*/ 903 h 1019"/>
                  <a:gd name="T54" fmla="*/ 113 w 527"/>
                  <a:gd name="T55" fmla="*/ 887 h 1019"/>
                  <a:gd name="T56" fmla="*/ 13 w 527"/>
                  <a:gd name="T57" fmla="*/ 850 h 1019"/>
                  <a:gd name="T58" fmla="*/ 0 w 527"/>
                  <a:gd name="T59" fmla="*/ 821 h 1019"/>
                  <a:gd name="T60" fmla="*/ 24 w 527"/>
                  <a:gd name="T61" fmla="*/ 731 h 1019"/>
                  <a:gd name="T62" fmla="*/ 43 w 527"/>
                  <a:gd name="T63" fmla="*/ 706 h 1019"/>
                  <a:gd name="T64" fmla="*/ 111 w 527"/>
                  <a:gd name="T65" fmla="*/ 733 h 1019"/>
                  <a:gd name="T66" fmla="*/ 238 w 527"/>
                  <a:gd name="T67" fmla="*/ 756 h 1019"/>
                  <a:gd name="T68" fmla="*/ 317 w 527"/>
                  <a:gd name="T69" fmla="*/ 733 h 1019"/>
                  <a:gd name="T70" fmla="*/ 346 w 527"/>
                  <a:gd name="T71" fmla="*/ 686 h 1019"/>
                  <a:gd name="T72" fmla="*/ 331 w 527"/>
                  <a:gd name="T73" fmla="*/ 633 h 1019"/>
                  <a:gd name="T74" fmla="*/ 263 w 527"/>
                  <a:gd name="T75" fmla="*/ 587 h 1019"/>
                  <a:gd name="T76" fmla="*/ 156 w 527"/>
                  <a:gd name="T77" fmla="*/ 541 h 1019"/>
                  <a:gd name="T78" fmla="*/ 71 w 527"/>
                  <a:gd name="T79" fmla="*/ 486 h 1019"/>
                  <a:gd name="T80" fmla="*/ 21 w 527"/>
                  <a:gd name="T81" fmla="*/ 418 h 1019"/>
                  <a:gd name="T82" fmla="*/ 6 w 527"/>
                  <a:gd name="T83" fmla="*/ 328 h 1019"/>
                  <a:gd name="T84" fmla="*/ 33 w 527"/>
                  <a:gd name="T85" fmla="*/ 230 h 1019"/>
                  <a:gd name="T86" fmla="*/ 99 w 527"/>
                  <a:gd name="T87" fmla="*/ 160 h 1019"/>
                  <a:gd name="T88" fmla="*/ 178 w 527"/>
                  <a:gd name="T89" fmla="*/ 124 h 1019"/>
                  <a:gd name="T90" fmla="*/ 200 w 527"/>
                  <a:gd name="T91" fmla="*/ 105 h 1019"/>
                  <a:gd name="T92" fmla="*/ 201 w 527"/>
                  <a:gd name="T93" fmla="*/ 37 h 1019"/>
                  <a:gd name="T94" fmla="*/ 211 w 527"/>
                  <a:gd name="T95" fmla="*/ 3 h 10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27" h="1019">
                    <a:moveTo>
                      <a:pt x="236" y="0"/>
                    </a:moveTo>
                    <a:lnTo>
                      <a:pt x="265" y="0"/>
                    </a:lnTo>
                    <a:lnTo>
                      <a:pt x="288" y="0"/>
                    </a:lnTo>
                    <a:lnTo>
                      <a:pt x="305" y="1"/>
                    </a:lnTo>
                    <a:lnTo>
                      <a:pt x="316" y="5"/>
                    </a:lnTo>
                    <a:lnTo>
                      <a:pt x="324" y="12"/>
                    </a:lnTo>
                    <a:lnTo>
                      <a:pt x="327" y="23"/>
                    </a:lnTo>
                    <a:lnTo>
                      <a:pt x="328" y="40"/>
                    </a:lnTo>
                    <a:lnTo>
                      <a:pt x="328" y="63"/>
                    </a:lnTo>
                    <a:lnTo>
                      <a:pt x="330" y="82"/>
                    </a:lnTo>
                    <a:lnTo>
                      <a:pt x="331" y="95"/>
                    </a:lnTo>
                    <a:lnTo>
                      <a:pt x="335" y="104"/>
                    </a:lnTo>
                    <a:lnTo>
                      <a:pt x="343" y="109"/>
                    </a:lnTo>
                    <a:lnTo>
                      <a:pt x="355" y="113"/>
                    </a:lnTo>
                    <a:lnTo>
                      <a:pt x="374" y="116"/>
                    </a:lnTo>
                    <a:lnTo>
                      <a:pt x="425" y="127"/>
                    </a:lnTo>
                    <a:lnTo>
                      <a:pt x="474" y="146"/>
                    </a:lnTo>
                    <a:lnTo>
                      <a:pt x="485" y="153"/>
                    </a:lnTo>
                    <a:lnTo>
                      <a:pt x="493" y="162"/>
                    </a:lnTo>
                    <a:lnTo>
                      <a:pt x="495" y="171"/>
                    </a:lnTo>
                    <a:lnTo>
                      <a:pt x="493" y="185"/>
                    </a:lnTo>
                    <a:lnTo>
                      <a:pt x="470" y="268"/>
                    </a:lnTo>
                    <a:lnTo>
                      <a:pt x="463" y="280"/>
                    </a:lnTo>
                    <a:lnTo>
                      <a:pt x="458" y="288"/>
                    </a:lnTo>
                    <a:lnTo>
                      <a:pt x="450" y="291"/>
                    </a:lnTo>
                    <a:lnTo>
                      <a:pt x="440" y="290"/>
                    </a:lnTo>
                    <a:lnTo>
                      <a:pt x="428" y="285"/>
                    </a:lnTo>
                    <a:lnTo>
                      <a:pt x="390" y="269"/>
                    </a:lnTo>
                    <a:lnTo>
                      <a:pt x="351" y="258"/>
                    </a:lnTo>
                    <a:lnTo>
                      <a:pt x="311" y="253"/>
                    </a:lnTo>
                    <a:lnTo>
                      <a:pt x="270" y="253"/>
                    </a:lnTo>
                    <a:lnTo>
                      <a:pt x="248" y="256"/>
                    </a:lnTo>
                    <a:lnTo>
                      <a:pt x="228" y="262"/>
                    </a:lnTo>
                    <a:lnTo>
                      <a:pt x="209" y="273"/>
                    </a:lnTo>
                    <a:lnTo>
                      <a:pt x="196" y="287"/>
                    </a:lnTo>
                    <a:lnTo>
                      <a:pt x="189" y="302"/>
                    </a:lnTo>
                    <a:lnTo>
                      <a:pt x="186" y="320"/>
                    </a:lnTo>
                    <a:lnTo>
                      <a:pt x="189" y="337"/>
                    </a:lnTo>
                    <a:lnTo>
                      <a:pt x="198" y="353"/>
                    </a:lnTo>
                    <a:lnTo>
                      <a:pt x="212" y="367"/>
                    </a:lnTo>
                    <a:lnTo>
                      <a:pt x="234" y="383"/>
                    </a:lnTo>
                    <a:lnTo>
                      <a:pt x="256" y="396"/>
                    </a:lnTo>
                    <a:lnTo>
                      <a:pt x="281" y="407"/>
                    </a:lnTo>
                    <a:lnTo>
                      <a:pt x="322" y="424"/>
                    </a:lnTo>
                    <a:lnTo>
                      <a:pt x="364" y="442"/>
                    </a:lnTo>
                    <a:lnTo>
                      <a:pt x="405" y="463"/>
                    </a:lnTo>
                    <a:lnTo>
                      <a:pt x="438" y="484"/>
                    </a:lnTo>
                    <a:lnTo>
                      <a:pt x="466" y="510"/>
                    </a:lnTo>
                    <a:lnTo>
                      <a:pt x="488" y="538"/>
                    </a:lnTo>
                    <a:lnTo>
                      <a:pt x="506" y="568"/>
                    </a:lnTo>
                    <a:lnTo>
                      <a:pt x="519" y="602"/>
                    </a:lnTo>
                    <a:lnTo>
                      <a:pt x="526" y="635"/>
                    </a:lnTo>
                    <a:lnTo>
                      <a:pt x="527" y="670"/>
                    </a:lnTo>
                    <a:lnTo>
                      <a:pt x="524" y="704"/>
                    </a:lnTo>
                    <a:lnTo>
                      <a:pt x="514" y="739"/>
                    </a:lnTo>
                    <a:lnTo>
                      <a:pt x="499" y="772"/>
                    </a:lnTo>
                    <a:lnTo>
                      <a:pt x="477" y="803"/>
                    </a:lnTo>
                    <a:lnTo>
                      <a:pt x="451" y="829"/>
                    </a:lnTo>
                    <a:lnTo>
                      <a:pt x="422" y="853"/>
                    </a:lnTo>
                    <a:lnTo>
                      <a:pt x="389" y="870"/>
                    </a:lnTo>
                    <a:lnTo>
                      <a:pt x="353" y="882"/>
                    </a:lnTo>
                    <a:lnTo>
                      <a:pt x="340" y="888"/>
                    </a:lnTo>
                    <a:lnTo>
                      <a:pt x="330" y="896"/>
                    </a:lnTo>
                    <a:lnTo>
                      <a:pt x="325" y="907"/>
                    </a:lnTo>
                    <a:lnTo>
                      <a:pt x="322" y="923"/>
                    </a:lnTo>
                    <a:lnTo>
                      <a:pt x="324" y="955"/>
                    </a:lnTo>
                    <a:lnTo>
                      <a:pt x="322" y="988"/>
                    </a:lnTo>
                    <a:lnTo>
                      <a:pt x="321" y="1001"/>
                    </a:lnTo>
                    <a:lnTo>
                      <a:pt x="315" y="1010"/>
                    </a:lnTo>
                    <a:lnTo>
                      <a:pt x="306" y="1016"/>
                    </a:lnTo>
                    <a:lnTo>
                      <a:pt x="294" y="1018"/>
                    </a:lnTo>
                    <a:lnTo>
                      <a:pt x="259" y="1019"/>
                    </a:lnTo>
                    <a:lnTo>
                      <a:pt x="223" y="1018"/>
                    </a:lnTo>
                    <a:lnTo>
                      <a:pt x="209" y="1016"/>
                    </a:lnTo>
                    <a:lnTo>
                      <a:pt x="200" y="1010"/>
                    </a:lnTo>
                    <a:lnTo>
                      <a:pt x="194" y="1000"/>
                    </a:lnTo>
                    <a:lnTo>
                      <a:pt x="192" y="986"/>
                    </a:lnTo>
                    <a:lnTo>
                      <a:pt x="191" y="937"/>
                    </a:lnTo>
                    <a:lnTo>
                      <a:pt x="190" y="920"/>
                    </a:lnTo>
                    <a:lnTo>
                      <a:pt x="187" y="909"/>
                    </a:lnTo>
                    <a:lnTo>
                      <a:pt x="182" y="903"/>
                    </a:lnTo>
                    <a:lnTo>
                      <a:pt x="171" y="899"/>
                    </a:lnTo>
                    <a:lnTo>
                      <a:pt x="156" y="896"/>
                    </a:lnTo>
                    <a:lnTo>
                      <a:pt x="113" y="887"/>
                    </a:lnTo>
                    <a:lnTo>
                      <a:pt x="70" y="875"/>
                    </a:lnTo>
                    <a:lnTo>
                      <a:pt x="29" y="859"/>
                    </a:lnTo>
                    <a:lnTo>
                      <a:pt x="13" y="850"/>
                    </a:lnTo>
                    <a:lnTo>
                      <a:pt x="5" y="843"/>
                    </a:lnTo>
                    <a:lnTo>
                      <a:pt x="0" y="833"/>
                    </a:lnTo>
                    <a:lnTo>
                      <a:pt x="0" y="821"/>
                    </a:lnTo>
                    <a:lnTo>
                      <a:pt x="3" y="804"/>
                    </a:lnTo>
                    <a:lnTo>
                      <a:pt x="13" y="768"/>
                    </a:lnTo>
                    <a:lnTo>
                      <a:pt x="24" y="731"/>
                    </a:lnTo>
                    <a:lnTo>
                      <a:pt x="29" y="717"/>
                    </a:lnTo>
                    <a:lnTo>
                      <a:pt x="35" y="709"/>
                    </a:lnTo>
                    <a:lnTo>
                      <a:pt x="43" y="706"/>
                    </a:lnTo>
                    <a:lnTo>
                      <a:pt x="52" y="707"/>
                    </a:lnTo>
                    <a:lnTo>
                      <a:pt x="66" y="713"/>
                    </a:lnTo>
                    <a:lnTo>
                      <a:pt x="111" y="733"/>
                    </a:lnTo>
                    <a:lnTo>
                      <a:pt x="158" y="747"/>
                    </a:lnTo>
                    <a:lnTo>
                      <a:pt x="207" y="756"/>
                    </a:lnTo>
                    <a:lnTo>
                      <a:pt x="238" y="756"/>
                    </a:lnTo>
                    <a:lnTo>
                      <a:pt x="270" y="752"/>
                    </a:lnTo>
                    <a:lnTo>
                      <a:pt x="299" y="742"/>
                    </a:lnTo>
                    <a:lnTo>
                      <a:pt x="317" y="733"/>
                    </a:lnTo>
                    <a:lnTo>
                      <a:pt x="331" y="718"/>
                    </a:lnTo>
                    <a:lnTo>
                      <a:pt x="341" y="703"/>
                    </a:lnTo>
                    <a:lnTo>
                      <a:pt x="346" y="686"/>
                    </a:lnTo>
                    <a:lnTo>
                      <a:pt x="346" y="668"/>
                    </a:lnTo>
                    <a:lnTo>
                      <a:pt x="341" y="651"/>
                    </a:lnTo>
                    <a:lnTo>
                      <a:pt x="331" y="633"/>
                    </a:lnTo>
                    <a:lnTo>
                      <a:pt x="316" y="617"/>
                    </a:lnTo>
                    <a:lnTo>
                      <a:pt x="292" y="600"/>
                    </a:lnTo>
                    <a:lnTo>
                      <a:pt x="263" y="587"/>
                    </a:lnTo>
                    <a:lnTo>
                      <a:pt x="228" y="572"/>
                    </a:lnTo>
                    <a:lnTo>
                      <a:pt x="191" y="556"/>
                    </a:lnTo>
                    <a:lnTo>
                      <a:pt x="156" y="541"/>
                    </a:lnTo>
                    <a:lnTo>
                      <a:pt x="120" y="522"/>
                    </a:lnTo>
                    <a:lnTo>
                      <a:pt x="94" y="505"/>
                    </a:lnTo>
                    <a:lnTo>
                      <a:pt x="71" y="486"/>
                    </a:lnTo>
                    <a:lnTo>
                      <a:pt x="50" y="465"/>
                    </a:lnTo>
                    <a:lnTo>
                      <a:pt x="33" y="442"/>
                    </a:lnTo>
                    <a:lnTo>
                      <a:pt x="21" y="418"/>
                    </a:lnTo>
                    <a:lnTo>
                      <a:pt x="11" y="390"/>
                    </a:lnTo>
                    <a:lnTo>
                      <a:pt x="6" y="360"/>
                    </a:lnTo>
                    <a:lnTo>
                      <a:pt x="6" y="328"/>
                    </a:lnTo>
                    <a:lnTo>
                      <a:pt x="11" y="291"/>
                    </a:lnTo>
                    <a:lnTo>
                      <a:pt x="19" y="260"/>
                    </a:lnTo>
                    <a:lnTo>
                      <a:pt x="33" y="230"/>
                    </a:lnTo>
                    <a:lnTo>
                      <a:pt x="51" y="203"/>
                    </a:lnTo>
                    <a:lnTo>
                      <a:pt x="73" y="181"/>
                    </a:lnTo>
                    <a:lnTo>
                      <a:pt x="99" y="160"/>
                    </a:lnTo>
                    <a:lnTo>
                      <a:pt x="129" y="144"/>
                    </a:lnTo>
                    <a:lnTo>
                      <a:pt x="162" y="130"/>
                    </a:lnTo>
                    <a:lnTo>
                      <a:pt x="178" y="124"/>
                    </a:lnTo>
                    <a:lnTo>
                      <a:pt x="189" y="119"/>
                    </a:lnTo>
                    <a:lnTo>
                      <a:pt x="196" y="114"/>
                    </a:lnTo>
                    <a:lnTo>
                      <a:pt x="200" y="105"/>
                    </a:lnTo>
                    <a:lnTo>
                      <a:pt x="201" y="94"/>
                    </a:lnTo>
                    <a:lnTo>
                      <a:pt x="201" y="77"/>
                    </a:lnTo>
                    <a:lnTo>
                      <a:pt x="201" y="37"/>
                    </a:lnTo>
                    <a:lnTo>
                      <a:pt x="202" y="21"/>
                    </a:lnTo>
                    <a:lnTo>
                      <a:pt x="205" y="11"/>
                    </a:lnTo>
                    <a:lnTo>
                      <a:pt x="211" y="3"/>
                    </a:lnTo>
                    <a:lnTo>
                      <a:pt x="222" y="1"/>
                    </a:lnTo>
                    <a:lnTo>
                      <a:pt x="236" y="0"/>
                    </a:lnTo>
                    <a:close/>
                  </a:path>
                </a:pathLst>
              </a:custGeom>
              <a:grpFill/>
              <a:ln w="0">
                <a:noFill/>
                <a:prstDash val="solid"/>
                <a:round/>
              </a:ln>
            </p:spPr>
            <p:txBody>
              <a:bodyPr vert="horz" wrap="square" lIns="91299" tIns="45649" rIns="91299" bIns="45649"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25" name="Freeform 781"/>
              <p:cNvSpPr/>
              <p:nvPr/>
            </p:nvSpPr>
            <p:spPr bwMode="auto">
              <a:xfrm>
                <a:off x="1617" y="2680"/>
                <a:ext cx="571" cy="760"/>
              </a:xfrm>
              <a:custGeom>
                <a:avLst/>
                <a:gdLst>
                  <a:gd name="T0" fmla="*/ 675 w 1143"/>
                  <a:gd name="T1" fmla="*/ 9 h 1520"/>
                  <a:gd name="T2" fmla="*/ 783 w 1143"/>
                  <a:gd name="T3" fmla="*/ 44 h 1520"/>
                  <a:gd name="T4" fmla="*/ 868 w 1143"/>
                  <a:gd name="T5" fmla="*/ 97 h 1520"/>
                  <a:gd name="T6" fmla="*/ 924 w 1143"/>
                  <a:gd name="T7" fmla="*/ 151 h 1520"/>
                  <a:gd name="T8" fmla="*/ 946 w 1143"/>
                  <a:gd name="T9" fmla="*/ 183 h 1520"/>
                  <a:gd name="T10" fmla="*/ 952 w 1143"/>
                  <a:gd name="T11" fmla="*/ 185 h 1520"/>
                  <a:gd name="T12" fmla="*/ 975 w 1143"/>
                  <a:gd name="T13" fmla="*/ 193 h 1520"/>
                  <a:gd name="T14" fmla="*/ 1011 w 1143"/>
                  <a:gd name="T15" fmla="*/ 211 h 1520"/>
                  <a:gd name="T16" fmla="*/ 1049 w 1143"/>
                  <a:gd name="T17" fmla="*/ 249 h 1520"/>
                  <a:gd name="T18" fmla="*/ 1084 w 1143"/>
                  <a:gd name="T19" fmla="*/ 313 h 1520"/>
                  <a:gd name="T20" fmla="*/ 1106 w 1143"/>
                  <a:gd name="T21" fmla="*/ 407 h 1520"/>
                  <a:gd name="T22" fmla="*/ 1109 w 1143"/>
                  <a:gd name="T23" fmla="*/ 539 h 1520"/>
                  <a:gd name="T24" fmla="*/ 1087 w 1143"/>
                  <a:gd name="T25" fmla="*/ 689 h 1520"/>
                  <a:gd name="T26" fmla="*/ 1097 w 1143"/>
                  <a:gd name="T27" fmla="*/ 726 h 1520"/>
                  <a:gd name="T28" fmla="*/ 1125 w 1143"/>
                  <a:gd name="T29" fmla="*/ 740 h 1520"/>
                  <a:gd name="T30" fmla="*/ 1141 w 1143"/>
                  <a:gd name="T31" fmla="*/ 780 h 1520"/>
                  <a:gd name="T32" fmla="*/ 1140 w 1143"/>
                  <a:gd name="T33" fmla="*/ 851 h 1520"/>
                  <a:gd name="T34" fmla="*/ 1110 w 1143"/>
                  <a:gd name="T35" fmla="*/ 965 h 1520"/>
                  <a:gd name="T36" fmla="*/ 1071 w 1143"/>
                  <a:gd name="T37" fmla="*/ 1050 h 1520"/>
                  <a:gd name="T38" fmla="*/ 1038 w 1143"/>
                  <a:gd name="T39" fmla="*/ 1085 h 1520"/>
                  <a:gd name="T40" fmla="*/ 1006 w 1143"/>
                  <a:gd name="T41" fmla="*/ 1173 h 1520"/>
                  <a:gd name="T42" fmla="*/ 938 w 1143"/>
                  <a:gd name="T43" fmla="*/ 1303 h 1520"/>
                  <a:gd name="T44" fmla="*/ 833 w 1143"/>
                  <a:gd name="T45" fmla="*/ 1419 h 1520"/>
                  <a:gd name="T46" fmla="*/ 694 w 1143"/>
                  <a:gd name="T47" fmla="*/ 1499 h 1520"/>
                  <a:gd name="T48" fmla="*/ 547 w 1143"/>
                  <a:gd name="T49" fmla="*/ 1520 h 1520"/>
                  <a:gd name="T50" fmla="*/ 404 w 1143"/>
                  <a:gd name="T51" fmla="*/ 1481 h 1520"/>
                  <a:gd name="T52" fmla="*/ 283 w 1143"/>
                  <a:gd name="T53" fmla="*/ 1397 h 1520"/>
                  <a:gd name="T54" fmla="*/ 194 w 1143"/>
                  <a:gd name="T55" fmla="*/ 1287 h 1520"/>
                  <a:gd name="T56" fmla="*/ 136 w 1143"/>
                  <a:gd name="T57" fmla="*/ 1166 h 1520"/>
                  <a:gd name="T58" fmla="*/ 107 w 1143"/>
                  <a:gd name="T59" fmla="*/ 1085 h 1520"/>
                  <a:gd name="T60" fmla="*/ 72 w 1143"/>
                  <a:gd name="T61" fmla="*/ 1052 h 1520"/>
                  <a:gd name="T62" fmla="*/ 34 w 1143"/>
                  <a:gd name="T63" fmla="*/ 966 h 1520"/>
                  <a:gd name="T64" fmla="*/ 4 w 1143"/>
                  <a:gd name="T65" fmla="*/ 852 h 1520"/>
                  <a:gd name="T66" fmla="*/ 2 w 1143"/>
                  <a:gd name="T67" fmla="*/ 780 h 1520"/>
                  <a:gd name="T68" fmla="*/ 18 w 1143"/>
                  <a:gd name="T69" fmla="*/ 742 h 1520"/>
                  <a:gd name="T70" fmla="*/ 47 w 1143"/>
                  <a:gd name="T71" fmla="*/ 727 h 1520"/>
                  <a:gd name="T72" fmla="*/ 56 w 1143"/>
                  <a:gd name="T73" fmla="*/ 690 h 1520"/>
                  <a:gd name="T74" fmla="*/ 36 w 1143"/>
                  <a:gd name="T75" fmla="*/ 536 h 1520"/>
                  <a:gd name="T76" fmla="*/ 61 w 1143"/>
                  <a:gd name="T77" fmla="*/ 376 h 1520"/>
                  <a:gd name="T78" fmla="*/ 126 w 1143"/>
                  <a:gd name="T79" fmla="*/ 255 h 1520"/>
                  <a:gd name="T80" fmla="*/ 221 w 1143"/>
                  <a:gd name="T81" fmla="*/ 150 h 1520"/>
                  <a:gd name="T82" fmla="*/ 345 w 1143"/>
                  <a:gd name="T83" fmla="*/ 61 h 1520"/>
                  <a:gd name="T84" fmla="*/ 462 w 1143"/>
                  <a:gd name="T85" fmla="*/ 12 h 1520"/>
                  <a:gd name="T86" fmla="*/ 586 w 1143"/>
                  <a:gd name="T87" fmla="*/ 0 h 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43" h="1520">
                    <a:moveTo>
                      <a:pt x="586" y="0"/>
                    </a:moveTo>
                    <a:lnTo>
                      <a:pt x="633" y="3"/>
                    </a:lnTo>
                    <a:lnTo>
                      <a:pt x="675" y="9"/>
                    </a:lnTo>
                    <a:lnTo>
                      <a:pt x="714" y="17"/>
                    </a:lnTo>
                    <a:lnTo>
                      <a:pt x="751" y="30"/>
                    </a:lnTo>
                    <a:lnTo>
                      <a:pt x="783" y="44"/>
                    </a:lnTo>
                    <a:lnTo>
                      <a:pt x="812" y="60"/>
                    </a:lnTo>
                    <a:lnTo>
                      <a:pt x="843" y="79"/>
                    </a:lnTo>
                    <a:lnTo>
                      <a:pt x="868" y="97"/>
                    </a:lnTo>
                    <a:lnTo>
                      <a:pt x="891" y="117"/>
                    </a:lnTo>
                    <a:lnTo>
                      <a:pt x="909" y="134"/>
                    </a:lnTo>
                    <a:lnTo>
                      <a:pt x="924" y="151"/>
                    </a:lnTo>
                    <a:lnTo>
                      <a:pt x="934" y="164"/>
                    </a:lnTo>
                    <a:lnTo>
                      <a:pt x="941" y="175"/>
                    </a:lnTo>
                    <a:lnTo>
                      <a:pt x="946" y="183"/>
                    </a:lnTo>
                    <a:lnTo>
                      <a:pt x="947" y="185"/>
                    </a:lnTo>
                    <a:lnTo>
                      <a:pt x="948" y="185"/>
                    </a:lnTo>
                    <a:lnTo>
                      <a:pt x="952" y="185"/>
                    </a:lnTo>
                    <a:lnTo>
                      <a:pt x="958" y="186"/>
                    </a:lnTo>
                    <a:lnTo>
                      <a:pt x="967" y="189"/>
                    </a:lnTo>
                    <a:lnTo>
                      <a:pt x="975" y="193"/>
                    </a:lnTo>
                    <a:lnTo>
                      <a:pt x="986" y="197"/>
                    </a:lnTo>
                    <a:lnTo>
                      <a:pt x="999" y="204"/>
                    </a:lnTo>
                    <a:lnTo>
                      <a:pt x="1011" y="211"/>
                    </a:lnTo>
                    <a:lnTo>
                      <a:pt x="1023" y="222"/>
                    </a:lnTo>
                    <a:lnTo>
                      <a:pt x="1037" y="234"/>
                    </a:lnTo>
                    <a:lnTo>
                      <a:pt x="1049" y="249"/>
                    </a:lnTo>
                    <a:lnTo>
                      <a:pt x="1062" y="267"/>
                    </a:lnTo>
                    <a:lnTo>
                      <a:pt x="1073" y="288"/>
                    </a:lnTo>
                    <a:lnTo>
                      <a:pt x="1084" y="313"/>
                    </a:lnTo>
                    <a:lnTo>
                      <a:pt x="1093" y="340"/>
                    </a:lnTo>
                    <a:lnTo>
                      <a:pt x="1100" y="371"/>
                    </a:lnTo>
                    <a:lnTo>
                      <a:pt x="1106" y="407"/>
                    </a:lnTo>
                    <a:lnTo>
                      <a:pt x="1110" y="447"/>
                    </a:lnTo>
                    <a:lnTo>
                      <a:pt x="1110" y="492"/>
                    </a:lnTo>
                    <a:lnTo>
                      <a:pt x="1109" y="539"/>
                    </a:lnTo>
                    <a:lnTo>
                      <a:pt x="1104" y="593"/>
                    </a:lnTo>
                    <a:lnTo>
                      <a:pt x="1095" y="652"/>
                    </a:lnTo>
                    <a:lnTo>
                      <a:pt x="1087" y="689"/>
                    </a:lnTo>
                    <a:lnTo>
                      <a:pt x="1076" y="724"/>
                    </a:lnTo>
                    <a:lnTo>
                      <a:pt x="1086" y="724"/>
                    </a:lnTo>
                    <a:lnTo>
                      <a:pt x="1097" y="726"/>
                    </a:lnTo>
                    <a:lnTo>
                      <a:pt x="1106" y="728"/>
                    </a:lnTo>
                    <a:lnTo>
                      <a:pt x="1116" y="733"/>
                    </a:lnTo>
                    <a:lnTo>
                      <a:pt x="1125" y="740"/>
                    </a:lnTo>
                    <a:lnTo>
                      <a:pt x="1131" y="750"/>
                    </a:lnTo>
                    <a:lnTo>
                      <a:pt x="1137" y="762"/>
                    </a:lnTo>
                    <a:lnTo>
                      <a:pt x="1141" y="780"/>
                    </a:lnTo>
                    <a:lnTo>
                      <a:pt x="1143" y="799"/>
                    </a:lnTo>
                    <a:lnTo>
                      <a:pt x="1142" y="823"/>
                    </a:lnTo>
                    <a:lnTo>
                      <a:pt x="1140" y="851"/>
                    </a:lnTo>
                    <a:lnTo>
                      <a:pt x="1133" y="884"/>
                    </a:lnTo>
                    <a:lnTo>
                      <a:pt x="1124" y="922"/>
                    </a:lnTo>
                    <a:lnTo>
                      <a:pt x="1110" y="965"/>
                    </a:lnTo>
                    <a:lnTo>
                      <a:pt x="1097" y="1000"/>
                    </a:lnTo>
                    <a:lnTo>
                      <a:pt x="1083" y="1030"/>
                    </a:lnTo>
                    <a:lnTo>
                      <a:pt x="1071" y="1050"/>
                    </a:lnTo>
                    <a:lnTo>
                      <a:pt x="1060" y="1068"/>
                    </a:lnTo>
                    <a:lnTo>
                      <a:pt x="1049" y="1077"/>
                    </a:lnTo>
                    <a:lnTo>
                      <a:pt x="1038" y="1085"/>
                    </a:lnTo>
                    <a:lnTo>
                      <a:pt x="1028" y="1087"/>
                    </a:lnTo>
                    <a:lnTo>
                      <a:pt x="1019" y="1129"/>
                    </a:lnTo>
                    <a:lnTo>
                      <a:pt x="1006" y="1173"/>
                    </a:lnTo>
                    <a:lnTo>
                      <a:pt x="987" y="1217"/>
                    </a:lnTo>
                    <a:lnTo>
                      <a:pt x="965" y="1260"/>
                    </a:lnTo>
                    <a:lnTo>
                      <a:pt x="938" y="1303"/>
                    </a:lnTo>
                    <a:lnTo>
                      <a:pt x="907" y="1345"/>
                    </a:lnTo>
                    <a:lnTo>
                      <a:pt x="872" y="1384"/>
                    </a:lnTo>
                    <a:lnTo>
                      <a:pt x="833" y="1419"/>
                    </a:lnTo>
                    <a:lnTo>
                      <a:pt x="790" y="1450"/>
                    </a:lnTo>
                    <a:lnTo>
                      <a:pt x="743" y="1477"/>
                    </a:lnTo>
                    <a:lnTo>
                      <a:pt x="694" y="1499"/>
                    </a:lnTo>
                    <a:lnTo>
                      <a:pt x="646" y="1513"/>
                    </a:lnTo>
                    <a:lnTo>
                      <a:pt x="597" y="1520"/>
                    </a:lnTo>
                    <a:lnTo>
                      <a:pt x="547" y="1520"/>
                    </a:lnTo>
                    <a:lnTo>
                      <a:pt x="498" y="1514"/>
                    </a:lnTo>
                    <a:lnTo>
                      <a:pt x="450" y="1500"/>
                    </a:lnTo>
                    <a:lnTo>
                      <a:pt x="404" y="1481"/>
                    </a:lnTo>
                    <a:lnTo>
                      <a:pt x="359" y="1456"/>
                    </a:lnTo>
                    <a:lnTo>
                      <a:pt x="320" y="1428"/>
                    </a:lnTo>
                    <a:lnTo>
                      <a:pt x="283" y="1397"/>
                    </a:lnTo>
                    <a:lnTo>
                      <a:pt x="249" y="1362"/>
                    </a:lnTo>
                    <a:lnTo>
                      <a:pt x="220" y="1325"/>
                    </a:lnTo>
                    <a:lnTo>
                      <a:pt x="194" y="1287"/>
                    </a:lnTo>
                    <a:lnTo>
                      <a:pt x="171" y="1247"/>
                    </a:lnTo>
                    <a:lnTo>
                      <a:pt x="152" y="1206"/>
                    </a:lnTo>
                    <a:lnTo>
                      <a:pt x="136" y="1166"/>
                    </a:lnTo>
                    <a:lnTo>
                      <a:pt x="125" y="1126"/>
                    </a:lnTo>
                    <a:lnTo>
                      <a:pt x="117" y="1087"/>
                    </a:lnTo>
                    <a:lnTo>
                      <a:pt x="107" y="1085"/>
                    </a:lnTo>
                    <a:lnTo>
                      <a:pt x="96" y="1079"/>
                    </a:lnTo>
                    <a:lnTo>
                      <a:pt x="85" y="1068"/>
                    </a:lnTo>
                    <a:lnTo>
                      <a:pt x="72" y="1052"/>
                    </a:lnTo>
                    <a:lnTo>
                      <a:pt x="60" y="1030"/>
                    </a:lnTo>
                    <a:lnTo>
                      <a:pt x="48" y="1001"/>
                    </a:lnTo>
                    <a:lnTo>
                      <a:pt x="34" y="966"/>
                    </a:lnTo>
                    <a:lnTo>
                      <a:pt x="21" y="922"/>
                    </a:lnTo>
                    <a:lnTo>
                      <a:pt x="11" y="885"/>
                    </a:lnTo>
                    <a:lnTo>
                      <a:pt x="4" y="852"/>
                    </a:lnTo>
                    <a:lnTo>
                      <a:pt x="1" y="824"/>
                    </a:lnTo>
                    <a:lnTo>
                      <a:pt x="0" y="799"/>
                    </a:lnTo>
                    <a:lnTo>
                      <a:pt x="2" y="780"/>
                    </a:lnTo>
                    <a:lnTo>
                      <a:pt x="6" y="764"/>
                    </a:lnTo>
                    <a:lnTo>
                      <a:pt x="12" y="751"/>
                    </a:lnTo>
                    <a:lnTo>
                      <a:pt x="18" y="742"/>
                    </a:lnTo>
                    <a:lnTo>
                      <a:pt x="27" y="734"/>
                    </a:lnTo>
                    <a:lnTo>
                      <a:pt x="37" y="729"/>
                    </a:lnTo>
                    <a:lnTo>
                      <a:pt x="47" y="727"/>
                    </a:lnTo>
                    <a:lnTo>
                      <a:pt x="58" y="726"/>
                    </a:lnTo>
                    <a:lnTo>
                      <a:pt x="67" y="726"/>
                    </a:lnTo>
                    <a:lnTo>
                      <a:pt x="56" y="690"/>
                    </a:lnTo>
                    <a:lnTo>
                      <a:pt x="49" y="653"/>
                    </a:lnTo>
                    <a:lnTo>
                      <a:pt x="39" y="593"/>
                    </a:lnTo>
                    <a:lnTo>
                      <a:pt x="36" y="536"/>
                    </a:lnTo>
                    <a:lnTo>
                      <a:pt x="38" y="479"/>
                    </a:lnTo>
                    <a:lnTo>
                      <a:pt x="48" y="424"/>
                    </a:lnTo>
                    <a:lnTo>
                      <a:pt x="61" y="376"/>
                    </a:lnTo>
                    <a:lnTo>
                      <a:pt x="80" y="333"/>
                    </a:lnTo>
                    <a:lnTo>
                      <a:pt x="102" y="292"/>
                    </a:lnTo>
                    <a:lnTo>
                      <a:pt x="126" y="255"/>
                    </a:lnTo>
                    <a:lnTo>
                      <a:pt x="153" y="220"/>
                    </a:lnTo>
                    <a:lnTo>
                      <a:pt x="183" y="188"/>
                    </a:lnTo>
                    <a:lnTo>
                      <a:pt x="221" y="150"/>
                    </a:lnTo>
                    <a:lnTo>
                      <a:pt x="263" y="115"/>
                    </a:lnTo>
                    <a:lnTo>
                      <a:pt x="307" y="85"/>
                    </a:lnTo>
                    <a:lnTo>
                      <a:pt x="345" y="61"/>
                    </a:lnTo>
                    <a:lnTo>
                      <a:pt x="384" y="41"/>
                    </a:lnTo>
                    <a:lnTo>
                      <a:pt x="427" y="23"/>
                    </a:lnTo>
                    <a:lnTo>
                      <a:pt x="462" y="12"/>
                    </a:lnTo>
                    <a:lnTo>
                      <a:pt x="499" y="6"/>
                    </a:lnTo>
                    <a:lnTo>
                      <a:pt x="537" y="3"/>
                    </a:lnTo>
                    <a:lnTo>
                      <a:pt x="586" y="0"/>
                    </a:lnTo>
                    <a:close/>
                  </a:path>
                </a:pathLst>
              </a:custGeom>
              <a:grpFill/>
              <a:ln w="0">
                <a:noFill/>
                <a:prstDash val="solid"/>
                <a:round/>
              </a:ln>
            </p:spPr>
            <p:txBody>
              <a:bodyPr vert="horz" wrap="square" lIns="91299" tIns="45649" rIns="91299" bIns="45649"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26" name="Freeform 782"/>
              <p:cNvSpPr/>
              <p:nvPr/>
            </p:nvSpPr>
            <p:spPr bwMode="auto">
              <a:xfrm>
                <a:off x="931" y="2880"/>
                <a:ext cx="483" cy="643"/>
              </a:xfrm>
              <a:custGeom>
                <a:avLst/>
                <a:gdLst>
                  <a:gd name="T0" fmla="*/ 535 w 965"/>
                  <a:gd name="T1" fmla="*/ 2 h 1286"/>
                  <a:gd name="T2" fmla="*/ 605 w 965"/>
                  <a:gd name="T3" fmla="*/ 16 h 1286"/>
                  <a:gd name="T4" fmla="*/ 662 w 965"/>
                  <a:gd name="T5" fmla="*/ 38 h 1286"/>
                  <a:gd name="T6" fmla="*/ 716 w 965"/>
                  <a:gd name="T7" fmla="*/ 69 h 1286"/>
                  <a:gd name="T8" fmla="*/ 759 w 965"/>
                  <a:gd name="T9" fmla="*/ 104 h 1286"/>
                  <a:gd name="T10" fmla="*/ 786 w 965"/>
                  <a:gd name="T11" fmla="*/ 135 h 1286"/>
                  <a:gd name="T12" fmla="*/ 800 w 965"/>
                  <a:gd name="T13" fmla="*/ 153 h 1286"/>
                  <a:gd name="T14" fmla="*/ 802 w 965"/>
                  <a:gd name="T15" fmla="*/ 157 h 1286"/>
                  <a:gd name="T16" fmla="*/ 812 w 965"/>
                  <a:gd name="T17" fmla="*/ 158 h 1286"/>
                  <a:gd name="T18" fmla="*/ 829 w 965"/>
                  <a:gd name="T19" fmla="*/ 164 h 1286"/>
                  <a:gd name="T20" fmla="*/ 851 w 965"/>
                  <a:gd name="T21" fmla="*/ 176 h 1286"/>
                  <a:gd name="T22" fmla="*/ 876 w 965"/>
                  <a:gd name="T23" fmla="*/ 197 h 1286"/>
                  <a:gd name="T24" fmla="*/ 899 w 965"/>
                  <a:gd name="T25" fmla="*/ 228 h 1286"/>
                  <a:gd name="T26" fmla="*/ 919 w 965"/>
                  <a:gd name="T27" fmla="*/ 272 h 1286"/>
                  <a:gd name="T28" fmla="*/ 933 w 965"/>
                  <a:gd name="T29" fmla="*/ 330 h 1286"/>
                  <a:gd name="T30" fmla="*/ 938 w 965"/>
                  <a:gd name="T31" fmla="*/ 404 h 1286"/>
                  <a:gd name="T32" fmla="*/ 933 w 965"/>
                  <a:gd name="T33" fmla="*/ 499 h 1286"/>
                  <a:gd name="T34" fmla="*/ 919 w 965"/>
                  <a:gd name="T35" fmla="*/ 583 h 1286"/>
                  <a:gd name="T36" fmla="*/ 919 w 965"/>
                  <a:gd name="T37" fmla="*/ 613 h 1286"/>
                  <a:gd name="T38" fmla="*/ 937 w 965"/>
                  <a:gd name="T39" fmla="*/ 616 h 1286"/>
                  <a:gd name="T40" fmla="*/ 952 w 965"/>
                  <a:gd name="T41" fmla="*/ 630 h 1286"/>
                  <a:gd name="T42" fmla="*/ 963 w 965"/>
                  <a:gd name="T43" fmla="*/ 653 h 1286"/>
                  <a:gd name="T44" fmla="*/ 965 w 965"/>
                  <a:gd name="T45" fmla="*/ 691 h 1286"/>
                  <a:gd name="T46" fmla="*/ 958 w 965"/>
                  <a:gd name="T47" fmla="*/ 745 h 1286"/>
                  <a:gd name="T48" fmla="*/ 936 w 965"/>
                  <a:gd name="T49" fmla="*/ 821 h 1286"/>
                  <a:gd name="T50" fmla="*/ 911 w 965"/>
                  <a:gd name="T51" fmla="*/ 880 h 1286"/>
                  <a:gd name="T52" fmla="*/ 888 w 965"/>
                  <a:gd name="T53" fmla="*/ 911 h 1286"/>
                  <a:gd name="T54" fmla="*/ 868 w 965"/>
                  <a:gd name="T55" fmla="*/ 919 h 1286"/>
                  <a:gd name="T56" fmla="*/ 846 w 965"/>
                  <a:gd name="T57" fmla="*/ 1000 h 1286"/>
                  <a:gd name="T58" fmla="*/ 806 w 965"/>
                  <a:gd name="T59" fmla="*/ 1081 h 1286"/>
                  <a:gd name="T60" fmla="*/ 748 w 965"/>
                  <a:gd name="T61" fmla="*/ 1158 h 1286"/>
                  <a:gd name="T62" fmla="*/ 674 w 965"/>
                  <a:gd name="T63" fmla="*/ 1223 h 1286"/>
                  <a:gd name="T64" fmla="*/ 585 w 965"/>
                  <a:gd name="T65" fmla="*/ 1268 h 1286"/>
                  <a:gd name="T66" fmla="*/ 503 w 965"/>
                  <a:gd name="T67" fmla="*/ 1286 h 1286"/>
                  <a:gd name="T68" fmla="*/ 419 w 965"/>
                  <a:gd name="T69" fmla="*/ 1279 h 1286"/>
                  <a:gd name="T70" fmla="*/ 335 w 965"/>
                  <a:gd name="T71" fmla="*/ 1251 h 1286"/>
                  <a:gd name="T72" fmla="*/ 259 w 965"/>
                  <a:gd name="T73" fmla="*/ 1201 h 1286"/>
                  <a:gd name="T74" fmla="*/ 196 w 965"/>
                  <a:gd name="T75" fmla="*/ 1139 h 1286"/>
                  <a:gd name="T76" fmla="*/ 148 w 965"/>
                  <a:gd name="T77" fmla="*/ 1067 h 1286"/>
                  <a:gd name="T78" fmla="*/ 115 w 965"/>
                  <a:gd name="T79" fmla="*/ 993 h 1286"/>
                  <a:gd name="T80" fmla="*/ 96 w 965"/>
                  <a:gd name="T81" fmla="*/ 919 h 1286"/>
                  <a:gd name="T82" fmla="*/ 76 w 965"/>
                  <a:gd name="T83" fmla="*/ 909 h 1286"/>
                  <a:gd name="T84" fmla="*/ 53 w 965"/>
                  <a:gd name="T85" fmla="*/ 879 h 1286"/>
                  <a:gd name="T86" fmla="*/ 29 w 965"/>
                  <a:gd name="T87" fmla="*/ 821 h 1286"/>
                  <a:gd name="T88" fmla="*/ 8 w 965"/>
                  <a:gd name="T89" fmla="*/ 745 h 1286"/>
                  <a:gd name="T90" fmla="*/ 0 w 965"/>
                  <a:gd name="T91" fmla="*/ 691 h 1286"/>
                  <a:gd name="T92" fmla="*/ 2 w 965"/>
                  <a:gd name="T93" fmla="*/ 653 h 1286"/>
                  <a:gd name="T94" fmla="*/ 13 w 965"/>
                  <a:gd name="T95" fmla="*/ 630 h 1286"/>
                  <a:gd name="T96" fmla="*/ 29 w 965"/>
                  <a:gd name="T97" fmla="*/ 618 h 1286"/>
                  <a:gd name="T98" fmla="*/ 48 w 965"/>
                  <a:gd name="T99" fmla="*/ 613 h 1286"/>
                  <a:gd name="T100" fmla="*/ 46 w 965"/>
                  <a:gd name="T101" fmla="*/ 583 h 1286"/>
                  <a:gd name="T102" fmla="*/ 32 w 965"/>
                  <a:gd name="T103" fmla="*/ 502 h 1286"/>
                  <a:gd name="T104" fmla="*/ 30 w 965"/>
                  <a:gd name="T105" fmla="*/ 404 h 1286"/>
                  <a:gd name="T106" fmla="*/ 51 w 965"/>
                  <a:gd name="T107" fmla="*/ 319 h 1286"/>
                  <a:gd name="T108" fmla="*/ 84 w 965"/>
                  <a:gd name="T109" fmla="*/ 246 h 1286"/>
                  <a:gd name="T110" fmla="*/ 129 w 965"/>
                  <a:gd name="T111" fmla="*/ 185 h 1286"/>
                  <a:gd name="T112" fmla="*/ 186 w 965"/>
                  <a:gd name="T113" fmla="*/ 126 h 1286"/>
                  <a:gd name="T114" fmla="*/ 259 w 965"/>
                  <a:gd name="T115" fmla="*/ 72 h 1286"/>
                  <a:gd name="T116" fmla="*/ 325 w 965"/>
                  <a:gd name="T117" fmla="*/ 34 h 1286"/>
                  <a:gd name="T118" fmla="*/ 390 w 965"/>
                  <a:gd name="T119" fmla="*/ 11 h 1286"/>
                  <a:gd name="T120" fmla="*/ 454 w 965"/>
                  <a:gd name="T121" fmla="*/ 2 h 1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5" h="1286">
                    <a:moveTo>
                      <a:pt x="495" y="0"/>
                    </a:moveTo>
                    <a:lnTo>
                      <a:pt x="535" y="2"/>
                    </a:lnTo>
                    <a:lnTo>
                      <a:pt x="571" y="7"/>
                    </a:lnTo>
                    <a:lnTo>
                      <a:pt x="605" y="16"/>
                    </a:lnTo>
                    <a:lnTo>
                      <a:pt x="634" y="26"/>
                    </a:lnTo>
                    <a:lnTo>
                      <a:pt x="662" y="38"/>
                    </a:lnTo>
                    <a:lnTo>
                      <a:pt x="687" y="51"/>
                    </a:lnTo>
                    <a:lnTo>
                      <a:pt x="716" y="69"/>
                    </a:lnTo>
                    <a:lnTo>
                      <a:pt x="740" y="87"/>
                    </a:lnTo>
                    <a:lnTo>
                      <a:pt x="759" y="104"/>
                    </a:lnTo>
                    <a:lnTo>
                      <a:pt x="775" y="121"/>
                    </a:lnTo>
                    <a:lnTo>
                      <a:pt x="786" y="135"/>
                    </a:lnTo>
                    <a:lnTo>
                      <a:pt x="795" y="146"/>
                    </a:lnTo>
                    <a:lnTo>
                      <a:pt x="800" y="153"/>
                    </a:lnTo>
                    <a:lnTo>
                      <a:pt x="801" y="157"/>
                    </a:lnTo>
                    <a:lnTo>
                      <a:pt x="802" y="157"/>
                    </a:lnTo>
                    <a:lnTo>
                      <a:pt x="806" y="157"/>
                    </a:lnTo>
                    <a:lnTo>
                      <a:pt x="812" y="158"/>
                    </a:lnTo>
                    <a:lnTo>
                      <a:pt x="820" y="160"/>
                    </a:lnTo>
                    <a:lnTo>
                      <a:pt x="829" y="164"/>
                    </a:lnTo>
                    <a:lnTo>
                      <a:pt x="840" y="170"/>
                    </a:lnTo>
                    <a:lnTo>
                      <a:pt x="851" y="176"/>
                    </a:lnTo>
                    <a:lnTo>
                      <a:pt x="863" y="186"/>
                    </a:lnTo>
                    <a:lnTo>
                      <a:pt x="876" y="197"/>
                    </a:lnTo>
                    <a:lnTo>
                      <a:pt x="887" y="211"/>
                    </a:lnTo>
                    <a:lnTo>
                      <a:pt x="899" y="228"/>
                    </a:lnTo>
                    <a:lnTo>
                      <a:pt x="909" y="249"/>
                    </a:lnTo>
                    <a:lnTo>
                      <a:pt x="919" y="272"/>
                    </a:lnTo>
                    <a:lnTo>
                      <a:pt x="927" y="299"/>
                    </a:lnTo>
                    <a:lnTo>
                      <a:pt x="933" y="330"/>
                    </a:lnTo>
                    <a:lnTo>
                      <a:pt x="937" y="365"/>
                    </a:lnTo>
                    <a:lnTo>
                      <a:pt x="938" y="404"/>
                    </a:lnTo>
                    <a:lnTo>
                      <a:pt x="937" y="448"/>
                    </a:lnTo>
                    <a:lnTo>
                      <a:pt x="933" y="499"/>
                    </a:lnTo>
                    <a:lnTo>
                      <a:pt x="926" y="553"/>
                    </a:lnTo>
                    <a:lnTo>
                      <a:pt x="919" y="583"/>
                    </a:lnTo>
                    <a:lnTo>
                      <a:pt x="909" y="614"/>
                    </a:lnTo>
                    <a:lnTo>
                      <a:pt x="919" y="613"/>
                    </a:lnTo>
                    <a:lnTo>
                      <a:pt x="927" y="614"/>
                    </a:lnTo>
                    <a:lnTo>
                      <a:pt x="937" y="616"/>
                    </a:lnTo>
                    <a:lnTo>
                      <a:pt x="946" y="621"/>
                    </a:lnTo>
                    <a:lnTo>
                      <a:pt x="952" y="630"/>
                    </a:lnTo>
                    <a:lnTo>
                      <a:pt x="958" y="640"/>
                    </a:lnTo>
                    <a:lnTo>
                      <a:pt x="963" y="653"/>
                    </a:lnTo>
                    <a:lnTo>
                      <a:pt x="965" y="670"/>
                    </a:lnTo>
                    <a:lnTo>
                      <a:pt x="965" y="691"/>
                    </a:lnTo>
                    <a:lnTo>
                      <a:pt x="963" y="716"/>
                    </a:lnTo>
                    <a:lnTo>
                      <a:pt x="958" y="745"/>
                    </a:lnTo>
                    <a:lnTo>
                      <a:pt x="949" y="779"/>
                    </a:lnTo>
                    <a:lnTo>
                      <a:pt x="936" y="821"/>
                    </a:lnTo>
                    <a:lnTo>
                      <a:pt x="924" y="854"/>
                    </a:lnTo>
                    <a:lnTo>
                      <a:pt x="911" y="880"/>
                    </a:lnTo>
                    <a:lnTo>
                      <a:pt x="899" y="898"/>
                    </a:lnTo>
                    <a:lnTo>
                      <a:pt x="888" y="911"/>
                    </a:lnTo>
                    <a:lnTo>
                      <a:pt x="878" y="917"/>
                    </a:lnTo>
                    <a:lnTo>
                      <a:pt x="868" y="919"/>
                    </a:lnTo>
                    <a:lnTo>
                      <a:pt x="860" y="960"/>
                    </a:lnTo>
                    <a:lnTo>
                      <a:pt x="846" y="1000"/>
                    </a:lnTo>
                    <a:lnTo>
                      <a:pt x="829" y="1040"/>
                    </a:lnTo>
                    <a:lnTo>
                      <a:pt x="806" y="1081"/>
                    </a:lnTo>
                    <a:lnTo>
                      <a:pt x="779" y="1120"/>
                    </a:lnTo>
                    <a:lnTo>
                      <a:pt x="748" y="1158"/>
                    </a:lnTo>
                    <a:lnTo>
                      <a:pt x="713" y="1192"/>
                    </a:lnTo>
                    <a:lnTo>
                      <a:pt x="674" y="1223"/>
                    </a:lnTo>
                    <a:lnTo>
                      <a:pt x="632" y="1249"/>
                    </a:lnTo>
                    <a:lnTo>
                      <a:pt x="585" y="1268"/>
                    </a:lnTo>
                    <a:lnTo>
                      <a:pt x="544" y="1279"/>
                    </a:lnTo>
                    <a:lnTo>
                      <a:pt x="503" y="1286"/>
                    </a:lnTo>
                    <a:lnTo>
                      <a:pt x="461" y="1286"/>
                    </a:lnTo>
                    <a:lnTo>
                      <a:pt x="419" y="1279"/>
                    </a:lnTo>
                    <a:lnTo>
                      <a:pt x="378" y="1268"/>
                    </a:lnTo>
                    <a:lnTo>
                      <a:pt x="335" y="1251"/>
                    </a:lnTo>
                    <a:lnTo>
                      <a:pt x="295" y="1228"/>
                    </a:lnTo>
                    <a:lnTo>
                      <a:pt x="259" y="1201"/>
                    </a:lnTo>
                    <a:lnTo>
                      <a:pt x="226" y="1172"/>
                    </a:lnTo>
                    <a:lnTo>
                      <a:pt x="196" y="1139"/>
                    </a:lnTo>
                    <a:lnTo>
                      <a:pt x="170" y="1103"/>
                    </a:lnTo>
                    <a:lnTo>
                      <a:pt x="148" y="1067"/>
                    </a:lnTo>
                    <a:lnTo>
                      <a:pt x="130" y="1029"/>
                    </a:lnTo>
                    <a:lnTo>
                      <a:pt x="115" y="993"/>
                    </a:lnTo>
                    <a:lnTo>
                      <a:pt x="103" y="956"/>
                    </a:lnTo>
                    <a:lnTo>
                      <a:pt x="96" y="919"/>
                    </a:lnTo>
                    <a:lnTo>
                      <a:pt x="86" y="917"/>
                    </a:lnTo>
                    <a:lnTo>
                      <a:pt x="76" y="909"/>
                    </a:lnTo>
                    <a:lnTo>
                      <a:pt x="65" y="897"/>
                    </a:lnTo>
                    <a:lnTo>
                      <a:pt x="53" y="879"/>
                    </a:lnTo>
                    <a:lnTo>
                      <a:pt x="42" y="854"/>
                    </a:lnTo>
                    <a:lnTo>
                      <a:pt x="29" y="821"/>
                    </a:lnTo>
                    <a:lnTo>
                      <a:pt x="17" y="779"/>
                    </a:lnTo>
                    <a:lnTo>
                      <a:pt x="8" y="745"/>
                    </a:lnTo>
                    <a:lnTo>
                      <a:pt x="2" y="716"/>
                    </a:lnTo>
                    <a:lnTo>
                      <a:pt x="0" y="691"/>
                    </a:lnTo>
                    <a:lnTo>
                      <a:pt x="0" y="670"/>
                    </a:lnTo>
                    <a:lnTo>
                      <a:pt x="2" y="653"/>
                    </a:lnTo>
                    <a:lnTo>
                      <a:pt x="7" y="640"/>
                    </a:lnTo>
                    <a:lnTo>
                      <a:pt x="13" y="630"/>
                    </a:lnTo>
                    <a:lnTo>
                      <a:pt x="21" y="623"/>
                    </a:lnTo>
                    <a:lnTo>
                      <a:pt x="29" y="618"/>
                    </a:lnTo>
                    <a:lnTo>
                      <a:pt x="38" y="614"/>
                    </a:lnTo>
                    <a:lnTo>
                      <a:pt x="48" y="613"/>
                    </a:lnTo>
                    <a:lnTo>
                      <a:pt x="57" y="614"/>
                    </a:lnTo>
                    <a:lnTo>
                      <a:pt x="46" y="583"/>
                    </a:lnTo>
                    <a:lnTo>
                      <a:pt x="40" y="553"/>
                    </a:lnTo>
                    <a:lnTo>
                      <a:pt x="32" y="502"/>
                    </a:lnTo>
                    <a:lnTo>
                      <a:pt x="29" y="452"/>
                    </a:lnTo>
                    <a:lnTo>
                      <a:pt x="30" y="404"/>
                    </a:lnTo>
                    <a:lnTo>
                      <a:pt x="39" y="358"/>
                    </a:lnTo>
                    <a:lnTo>
                      <a:pt x="51" y="319"/>
                    </a:lnTo>
                    <a:lnTo>
                      <a:pt x="66" y="281"/>
                    </a:lnTo>
                    <a:lnTo>
                      <a:pt x="84" y="246"/>
                    </a:lnTo>
                    <a:lnTo>
                      <a:pt x="105" y="214"/>
                    </a:lnTo>
                    <a:lnTo>
                      <a:pt x="129" y="185"/>
                    </a:lnTo>
                    <a:lnTo>
                      <a:pt x="153" y="159"/>
                    </a:lnTo>
                    <a:lnTo>
                      <a:pt x="186" y="126"/>
                    </a:lnTo>
                    <a:lnTo>
                      <a:pt x="222" y="98"/>
                    </a:lnTo>
                    <a:lnTo>
                      <a:pt x="259" y="72"/>
                    </a:lnTo>
                    <a:lnTo>
                      <a:pt x="291" y="51"/>
                    </a:lnTo>
                    <a:lnTo>
                      <a:pt x="325" y="34"/>
                    </a:lnTo>
                    <a:lnTo>
                      <a:pt x="360" y="20"/>
                    </a:lnTo>
                    <a:lnTo>
                      <a:pt x="390" y="11"/>
                    </a:lnTo>
                    <a:lnTo>
                      <a:pt x="422" y="5"/>
                    </a:lnTo>
                    <a:lnTo>
                      <a:pt x="454" y="2"/>
                    </a:lnTo>
                    <a:lnTo>
                      <a:pt x="495" y="0"/>
                    </a:lnTo>
                    <a:close/>
                  </a:path>
                </a:pathLst>
              </a:custGeom>
              <a:grpFill/>
              <a:ln w="0">
                <a:noFill/>
                <a:prstDash val="solid"/>
                <a:round/>
              </a:ln>
            </p:spPr>
            <p:txBody>
              <a:bodyPr vert="horz" wrap="square" lIns="91299" tIns="45649" rIns="91299" bIns="45649"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grpSp>
        <p:grpSp>
          <p:nvGrpSpPr>
            <p:cNvPr id="13" name="组合 869"/>
            <p:cNvGrpSpPr>
              <a:grpSpLocks noChangeAspect="1"/>
            </p:cNvGrpSpPr>
            <p:nvPr/>
          </p:nvGrpSpPr>
          <p:grpSpPr bwMode="auto">
            <a:xfrm>
              <a:off x="4816800" y="3797219"/>
              <a:ext cx="273993" cy="245180"/>
              <a:chOff x="4940" y="3158"/>
              <a:chExt cx="1550" cy="1387"/>
            </a:xfrm>
            <a:solidFill>
              <a:srgbClr val="415066"/>
            </a:solidFill>
          </p:grpSpPr>
          <p:sp>
            <p:nvSpPr>
              <p:cNvPr id="15" name="Freeform 871"/>
              <p:cNvSpPr/>
              <p:nvPr/>
            </p:nvSpPr>
            <p:spPr bwMode="auto">
              <a:xfrm>
                <a:off x="5515" y="3158"/>
                <a:ext cx="400" cy="401"/>
              </a:xfrm>
              <a:custGeom>
                <a:avLst/>
                <a:gdLst>
                  <a:gd name="T0" fmla="*/ 599 w 1200"/>
                  <a:gd name="T1" fmla="*/ 0 h 1202"/>
                  <a:gd name="T2" fmla="*/ 670 w 1200"/>
                  <a:gd name="T3" fmla="*/ 5 h 1202"/>
                  <a:gd name="T4" fmla="*/ 738 w 1200"/>
                  <a:gd name="T5" fmla="*/ 16 h 1202"/>
                  <a:gd name="T6" fmla="*/ 803 w 1200"/>
                  <a:gd name="T7" fmla="*/ 36 h 1202"/>
                  <a:gd name="T8" fmla="*/ 864 w 1200"/>
                  <a:gd name="T9" fmla="*/ 61 h 1202"/>
                  <a:gd name="T10" fmla="*/ 921 w 1200"/>
                  <a:gd name="T11" fmla="*/ 93 h 1202"/>
                  <a:gd name="T12" fmla="*/ 975 w 1200"/>
                  <a:gd name="T13" fmla="*/ 132 h 1202"/>
                  <a:gd name="T14" fmla="*/ 1024 w 1200"/>
                  <a:gd name="T15" fmla="*/ 177 h 1202"/>
                  <a:gd name="T16" fmla="*/ 1069 w 1200"/>
                  <a:gd name="T17" fmla="*/ 226 h 1202"/>
                  <a:gd name="T18" fmla="*/ 1107 w 1200"/>
                  <a:gd name="T19" fmla="*/ 280 h 1202"/>
                  <a:gd name="T20" fmla="*/ 1140 w 1200"/>
                  <a:gd name="T21" fmla="*/ 337 h 1202"/>
                  <a:gd name="T22" fmla="*/ 1165 w 1200"/>
                  <a:gd name="T23" fmla="*/ 398 h 1202"/>
                  <a:gd name="T24" fmla="*/ 1185 w 1200"/>
                  <a:gd name="T25" fmla="*/ 463 h 1202"/>
                  <a:gd name="T26" fmla="*/ 1196 w 1200"/>
                  <a:gd name="T27" fmla="*/ 531 h 1202"/>
                  <a:gd name="T28" fmla="*/ 1200 w 1200"/>
                  <a:gd name="T29" fmla="*/ 601 h 1202"/>
                  <a:gd name="T30" fmla="*/ 1196 w 1200"/>
                  <a:gd name="T31" fmla="*/ 672 h 1202"/>
                  <a:gd name="T32" fmla="*/ 1185 w 1200"/>
                  <a:gd name="T33" fmla="*/ 739 h 1202"/>
                  <a:gd name="T34" fmla="*/ 1165 w 1200"/>
                  <a:gd name="T35" fmla="*/ 804 h 1202"/>
                  <a:gd name="T36" fmla="*/ 1140 w 1200"/>
                  <a:gd name="T37" fmla="*/ 865 h 1202"/>
                  <a:gd name="T38" fmla="*/ 1107 w 1200"/>
                  <a:gd name="T39" fmla="*/ 923 h 1202"/>
                  <a:gd name="T40" fmla="*/ 1069 w 1200"/>
                  <a:gd name="T41" fmla="*/ 976 h 1202"/>
                  <a:gd name="T42" fmla="*/ 1024 w 1200"/>
                  <a:gd name="T43" fmla="*/ 1026 h 1202"/>
                  <a:gd name="T44" fmla="*/ 975 w 1200"/>
                  <a:gd name="T45" fmla="*/ 1071 h 1202"/>
                  <a:gd name="T46" fmla="*/ 921 w 1200"/>
                  <a:gd name="T47" fmla="*/ 1109 h 1202"/>
                  <a:gd name="T48" fmla="*/ 864 w 1200"/>
                  <a:gd name="T49" fmla="*/ 1141 h 1202"/>
                  <a:gd name="T50" fmla="*/ 803 w 1200"/>
                  <a:gd name="T51" fmla="*/ 1167 h 1202"/>
                  <a:gd name="T52" fmla="*/ 738 w 1200"/>
                  <a:gd name="T53" fmla="*/ 1186 h 1202"/>
                  <a:gd name="T54" fmla="*/ 670 w 1200"/>
                  <a:gd name="T55" fmla="*/ 1198 h 1202"/>
                  <a:gd name="T56" fmla="*/ 599 w 1200"/>
                  <a:gd name="T57" fmla="*/ 1202 h 1202"/>
                  <a:gd name="T58" fmla="*/ 530 w 1200"/>
                  <a:gd name="T59" fmla="*/ 1198 h 1202"/>
                  <a:gd name="T60" fmla="*/ 462 w 1200"/>
                  <a:gd name="T61" fmla="*/ 1186 h 1202"/>
                  <a:gd name="T62" fmla="*/ 397 w 1200"/>
                  <a:gd name="T63" fmla="*/ 1167 h 1202"/>
                  <a:gd name="T64" fmla="*/ 337 w 1200"/>
                  <a:gd name="T65" fmla="*/ 1141 h 1202"/>
                  <a:gd name="T66" fmla="*/ 279 w 1200"/>
                  <a:gd name="T67" fmla="*/ 1109 h 1202"/>
                  <a:gd name="T68" fmla="*/ 224 w 1200"/>
                  <a:gd name="T69" fmla="*/ 1071 h 1202"/>
                  <a:gd name="T70" fmla="*/ 176 w 1200"/>
                  <a:gd name="T71" fmla="*/ 1026 h 1202"/>
                  <a:gd name="T72" fmla="*/ 131 w 1200"/>
                  <a:gd name="T73" fmla="*/ 976 h 1202"/>
                  <a:gd name="T74" fmla="*/ 93 w 1200"/>
                  <a:gd name="T75" fmla="*/ 923 h 1202"/>
                  <a:gd name="T76" fmla="*/ 60 w 1200"/>
                  <a:gd name="T77" fmla="*/ 865 h 1202"/>
                  <a:gd name="T78" fmla="*/ 35 w 1200"/>
                  <a:gd name="T79" fmla="*/ 804 h 1202"/>
                  <a:gd name="T80" fmla="*/ 15 w 1200"/>
                  <a:gd name="T81" fmla="*/ 739 h 1202"/>
                  <a:gd name="T82" fmla="*/ 4 w 1200"/>
                  <a:gd name="T83" fmla="*/ 672 h 1202"/>
                  <a:gd name="T84" fmla="*/ 0 w 1200"/>
                  <a:gd name="T85" fmla="*/ 601 h 1202"/>
                  <a:gd name="T86" fmla="*/ 4 w 1200"/>
                  <a:gd name="T87" fmla="*/ 531 h 1202"/>
                  <a:gd name="T88" fmla="*/ 15 w 1200"/>
                  <a:gd name="T89" fmla="*/ 463 h 1202"/>
                  <a:gd name="T90" fmla="*/ 35 w 1200"/>
                  <a:gd name="T91" fmla="*/ 398 h 1202"/>
                  <a:gd name="T92" fmla="*/ 60 w 1200"/>
                  <a:gd name="T93" fmla="*/ 337 h 1202"/>
                  <a:gd name="T94" fmla="*/ 93 w 1200"/>
                  <a:gd name="T95" fmla="*/ 280 h 1202"/>
                  <a:gd name="T96" fmla="*/ 131 w 1200"/>
                  <a:gd name="T97" fmla="*/ 226 h 1202"/>
                  <a:gd name="T98" fmla="*/ 176 w 1200"/>
                  <a:gd name="T99" fmla="*/ 177 h 1202"/>
                  <a:gd name="T100" fmla="*/ 224 w 1200"/>
                  <a:gd name="T101" fmla="*/ 132 h 1202"/>
                  <a:gd name="T102" fmla="*/ 279 w 1200"/>
                  <a:gd name="T103" fmla="*/ 93 h 1202"/>
                  <a:gd name="T104" fmla="*/ 337 w 1200"/>
                  <a:gd name="T105" fmla="*/ 61 h 1202"/>
                  <a:gd name="T106" fmla="*/ 397 w 1200"/>
                  <a:gd name="T107" fmla="*/ 36 h 1202"/>
                  <a:gd name="T108" fmla="*/ 462 w 1200"/>
                  <a:gd name="T109" fmla="*/ 16 h 1202"/>
                  <a:gd name="T110" fmla="*/ 530 w 1200"/>
                  <a:gd name="T111" fmla="*/ 5 h 1202"/>
                  <a:gd name="T112" fmla="*/ 599 w 1200"/>
                  <a:gd name="T113" fmla="*/ 0 h 1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00" h="1202">
                    <a:moveTo>
                      <a:pt x="599" y="0"/>
                    </a:moveTo>
                    <a:lnTo>
                      <a:pt x="670" y="5"/>
                    </a:lnTo>
                    <a:lnTo>
                      <a:pt x="738" y="16"/>
                    </a:lnTo>
                    <a:lnTo>
                      <a:pt x="803" y="36"/>
                    </a:lnTo>
                    <a:lnTo>
                      <a:pt x="864" y="61"/>
                    </a:lnTo>
                    <a:lnTo>
                      <a:pt x="921" y="93"/>
                    </a:lnTo>
                    <a:lnTo>
                      <a:pt x="975" y="132"/>
                    </a:lnTo>
                    <a:lnTo>
                      <a:pt x="1024" y="177"/>
                    </a:lnTo>
                    <a:lnTo>
                      <a:pt x="1069" y="226"/>
                    </a:lnTo>
                    <a:lnTo>
                      <a:pt x="1107" y="280"/>
                    </a:lnTo>
                    <a:lnTo>
                      <a:pt x="1140" y="337"/>
                    </a:lnTo>
                    <a:lnTo>
                      <a:pt x="1165" y="398"/>
                    </a:lnTo>
                    <a:lnTo>
                      <a:pt x="1185" y="463"/>
                    </a:lnTo>
                    <a:lnTo>
                      <a:pt x="1196" y="531"/>
                    </a:lnTo>
                    <a:lnTo>
                      <a:pt x="1200" y="601"/>
                    </a:lnTo>
                    <a:lnTo>
                      <a:pt x="1196" y="672"/>
                    </a:lnTo>
                    <a:lnTo>
                      <a:pt x="1185" y="739"/>
                    </a:lnTo>
                    <a:lnTo>
                      <a:pt x="1165" y="804"/>
                    </a:lnTo>
                    <a:lnTo>
                      <a:pt x="1140" y="865"/>
                    </a:lnTo>
                    <a:lnTo>
                      <a:pt x="1107" y="923"/>
                    </a:lnTo>
                    <a:lnTo>
                      <a:pt x="1069" y="976"/>
                    </a:lnTo>
                    <a:lnTo>
                      <a:pt x="1024" y="1026"/>
                    </a:lnTo>
                    <a:lnTo>
                      <a:pt x="975" y="1071"/>
                    </a:lnTo>
                    <a:lnTo>
                      <a:pt x="921" y="1109"/>
                    </a:lnTo>
                    <a:lnTo>
                      <a:pt x="864" y="1141"/>
                    </a:lnTo>
                    <a:lnTo>
                      <a:pt x="803" y="1167"/>
                    </a:lnTo>
                    <a:lnTo>
                      <a:pt x="738" y="1186"/>
                    </a:lnTo>
                    <a:lnTo>
                      <a:pt x="670" y="1198"/>
                    </a:lnTo>
                    <a:lnTo>
                      <a:pt x="599" y="1202"/>
                    </a:lnTo>
                    <a:lnTo>
                      <a:pt x="530" y="1198"/>
                    </a:lnTo>
                    <a:lnTo>
                      <a:pt x="462" y="1186"/>
                    </a:lnTo>
                    <a:lnTo>
                      <a:pt x="397" y="1167"/>
                    </a:lnTo>
                    <a:lnTo>
                      <a:pt x="337" y="1141"/>
                    </a:lnTo>
                    <a:lnTo>
                      <a:pt x="279" y="1109"/>
                    </a:lnTo>
                    <a:lnTo>
                      <a:pt x="224" y="1071"/>
                    </a:lnTo>
                    <a:lnTo>
                      <a:pt x="176" y="1026"/>
                    </a:lnTo>
                    <a:lnTo>
                      <a:pt x="131" y="976"/>
                    </a:lnTo>
                    <a:lnTo>
                      <a:pt x="93" y="923"/>
                    </a:lnTo>
                    <a:lnTo>
                      <a:pt x="60" y="865"/>
                    </a:lnTo>
                    <a:lnTo>
                      <a:pt x="35" y="804"/>
                    </a:lnTo>
                    <a:lnTo>
                      <a:pt x="15" y="739"/>
                    </a:lnTo>
                    <a:lnTo>
                      <a:pt x="4" y="672"/>
                    </a:lnTo>
                    <a:lnTo>
                      <a:pt x="0" y="601"/>
                    </a:lnTo>
                    <a:lnTo>
                      <a:pt x="4" y="531"/>
                    </a:lnTo>
                    <a:lnTo>
                      <a:pt x="15" y="463"/>
                    </a:lnTo>
                    <a:lnTo>
                      <a:pt x="35" y="398"/>
                    </a:lnTo>
                    <a:lnTo>
                      <a:pt x="60" y="337"/>
                    </a:lnTo>
                    <a:lnTo>
                      <a:pt x="93" y="280"/>
                    </a:lnTo>
                    <a:lnTo>
                      <a:pt x="131" y="226"/>
                    </a:lnTo>
                    <a:lnTo>
                      <a:pt x="176" y="177"/>
                    </a:lnTo>
                    <a:lnTo>
                      <a:pt x="224" y="132"/>
                    </a:lnTo>
                    <a:lnTo>
                      <a:pt x="279" y="93"/>
                    </a:lnTo>
                    <a:lnTo>
                      <a:pt x="337" y="61"/>
                    </a:lnTo>
                    <a:lnTo>
                      <a:pt x="397" y="36"/>
                    </a:lnTo>
                    <a:lnTo>
                      <a:pt x="462" y="16"/>
                    </a:lnTo>
                    <a:lnTo>
                      <a:pt x="530" y="5"/>
                    </a:lnTo>
                    <a:lnTo>
                      <a:pt x="599" y="0"/>
                    </a:lnTo>
                    <a:close/>
                  </a:path>
                </a:pathLst>
              </a:custGeom>
              <a:solidFill>
                <a:srgbClr val="38C0CA"/>
              </a:solidFill>
              <a:ln w="0">
                <a:noFill/>
                <a:prstDash val="solid"/>
                <a:round/>
              </a:ln>
            </p:spPr>
            <p:txBody>
              <a:bodyPr vert="horz" wrap="square" lIns="91299" tIns="45649" rIns="91299" bIns="45649"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16" name="Freeform 872"/>
              <p:cNvSpPr/>
              <p:nvPr/>
            </p:nvSpPr>
            <p:spPr bwMode="auto">
              <a:xfrm>
                <a:off x="5344" y="3622"/>
                <a:ext cx="742" cy="420"/>
              </a:xfrm>
              <a:custGeom>
                <a:avLst/>
                <a:gdLst>
                  <a:gd name="T0" fmla="*/ 1112 w 2226"/>
                  <a:gd name="T1" fmla="*/ 0 h 1259"/>
                  <a:gd name="T2" fmla="*/ 1209 w 2226"/>
                  <a:gd name="T3" fmla="*/ 4 h 1259"/>
                  <a:gd name="T4" fmla="*/ 1303 w 2226"/>
                  <a:gd name="T5" fmla="*/ 15 h 1259"/>
                  <a:gd name="T6" fmla="*/ 1393 w 2226"/>
                  <a:gd name="T7" fmla="*/ 35 h 1259"/>
                  <a:gd name="T8" fmla="*/ 1482 w 2226"/>
                  <a:gd name="T9" fmla="*/ 62 h 1259"/>
                  <a:gd name="T10" fmla="*/ 1567 w 2226"/>
                  <a:gd name="T11" fmla="*/ 97 h 1259"/>
                  <a:gd name="T12" fmla="*/ 1648 w 2226"/>
                  <a:gd name="T13" fmla="*/ 136 h 1259"/>
                  <a:gd name="T14" fmla="*/ 1726 w 2226"/>
                  <a:gd name="T15" fmla="*/ 184 h 1259"/>
                  <a:gd name="T16" fmla="*/ 1799 w 2226"/>
                  <a:gd name="T17" fmla="*/ 237 h 1259"/>
                  <a:gd name="T18" fmla="*/ 1868 w 2226"/>
                  <a:gd name="T19" fmla="*/ 294 h 1259"/>
                  <a:gd name="T20" fmla="*/ 1932 w 2226"/>
                  <a:gd name="T21" fmla="*/ 359 h 1259"/>
                  <a:gd name="T22" fmla="*/ 1989 w 2226"/>
                  <a:gd name="T23" fmla="*/ 427 h 1259"/>
                  <a:gd name="T24" fmla="*/ 2043 w 2226"/>
                  <a:gd name="T25" fmla="*/ 500 h 1259"/>
                  <a:gd name="T26" fmla="*/ 2090 w 2226"/>
                  <a:gd name="T27" fmla="*/ 578 h 1259"/>
                  <a:gd name="T28" fmla="*/ 2130 w 2226"/>
                  <a:gd name="T29" fmla="*/ 660 h 1259"/>
                  <a:gd name="T30" fmla="*/ 2164 w 2226"/>
                  <a:gd name="T31" fmla="*/ 744 h 1259"/>
                  <a:gd name="T32" fmla="*/ 2191 w 2226"/>
                  <a:gd name="T33" fmla="*/ 833 h 1259"/>
                  <a:gd name="T34" fmla="*/ 2211 w 2226"/>
                  <a:gd name="T35" fmla="*/ 925 h 1259"/>
                  <a:gd name="T36" fmla="*/ 2223 w 2226"/>
                  <a:gd name="T37" fmla="*/ 1018 h 1259"/>
                  <a:gd name="T38" fmla="*/ 2226 w 2226"/>
                  <a:gd name="T39" fmla="*/ 1114 h 1259"/>
                  <a:gd name="T40" fmla="*/ 2223 w 2226"/>
                  <a:gd name="T41" fmla="*/ 1147 h 1259"/>
                  <a:gd name="T42" fmla="*/ 2212 w 2226"/>
                  <a:gd name="T43" fmla="*/ 1178 h 1259"/>
                  <a:gd name="T44" fmla="*/ 2195 w 2226"/>
                  <a:gd name="T45" fmla="*/ 1205 h 1259"/>
                  <a:gd name="T46" fmla="*/ 2173 w 2226"/>
                  <a:gd name="T47" fmla="*/ 1228 h 1259"/>
                  <a:gd name="T48" fmla="*/ 2146 w 2226"/>
                  <a:gd name="T49" fmla="*/ 1245 h 1259"/>
                  <a:gd name="T50" fmla="*/ 2115 w 2226"/>
                  <a:gd name="T51" fmla="*/ 1255 h 1259"/>
                  <a:gd name="T52" fmla="*/ 2082 w 2226"/>
                  <a:gd name="T53" fmla="*/ 1259 h 1259"/>
                  <a:gd name="T54" fmla="*/ 144 w 2226"/>
                  <a:gd name="T55" fmla="*/ 1259 h 1259"/>
                  <a:gd name="T56" fmla="*/ 111 w 2226"/>
                  <a:gd name="T57" fmla="*/ 1255 h 1259"/>
                  <a:gd name="T58" fmla="*/ 80 w 2226"/>
                  <a:gd name="T59" fmla="*/ 1245 h 1259"/>
                  <a:gd name="T60" fmla="*/ 53 w 2226"/>
                  <a:gd name="T61" fmla="*/ 1228 h 1259"/>
                  <a:gd name="T62" fmla="*/ 31 w 2226"/>
                  <a:gd name="T63" fmla="*/ 1205 h 1259"/>
                  <a:gd name="T64" fmla="*/ 14 w 2226"/>
                  <a:gd name="T65" fmla="*/ 1178 h 1259"/>
                  <a:gd name="T66" fmla="*/ 3 w 2226"/>
                  <a:gd name="T67" fmla="*/ 1147 h 1259"/>
                  <a:gd name="T68" fmla="*/ 0 w 2226"/>
                  <a:gd name="T69" fmla="*/ 1114 h 1259"/>
                  <a:gd name="T70" fmla="*/ 3 w 2226"/>
                  <a:gd name="T71" fmla="*/ 1018 h 1259"/>
                  <a:gd name="T72" fmla="*/ 15 w 2226"/>
                  <a:gd name="T73" fmla="*/ 925 h 1259"/>
                  <a:gd name="T74" fmla="*/ 35 w 2226"/>
                  <a:gd name="T75" fmla="*/ 833 h 1259"/>
                  <a:gd name="T76" fmla="*/ 62 w 2226"/>
                  <a:gd name="T77" fmla="*/ 744 h 1259"/>
                  <a:gd name="T78" fmla="*/ 96 w 2226"/>
                  <a:gd name="T79" fmla="*/ 660 h 1259"/>
                  <a:gd name="T80" fmla="*/ 137 w 2226"/>
                  <a:gd name="T81" fmla="*/ 578 h 1259"/>
                  <a:gd name="T82" fmla="*/ 183 w 2226"/>
                  <a:gd name="T83" fmla="*/ 500 h 1259"/>
                  <a:gd name="T84" fmla="*/ 237 w 2226"/>
                  <a:gd name="T85" fmla="*/ 427 h 1259"/>
                  <a:gd name="T86" fmla="*/ 294 w 2226"/>
                  <a:gd name="T87" fmla="*/ 359 h 1259"/>
                  <a:gd name="T88" fmla="*/ 358 w 2226"/>
                  <a:gd name="T89" fmla="*/ 294 h 1259"/>
                  <a:gd name="T90" fmla="*/ 427 w 2226"/>
                  <a:gd name="T91" fmla="*/ 237 h 1259"/>
                  <a:gd name="T92" fmla="*/ 500 w 2226"/>
                  <a:gd name="T93" fmla="*/ 184 h 1259"/>
                  <a:gd name="T94" fmla="*/ 578 w 2226"/>
                  <a:gd name="T95" fmla="*/ 136 h 1259"/>
                  <a:gd name="T96" fmla="*/ 659 w 2226"/>
                  <a:gd name="T97" fmla="*/ 97 h 1259"/>
                  <a:gd name="T98" fmla="*/ 744 w 2226"/>
                  <a:gd name="T99" fmla="*/ 62 h 1259"/>
                  <a:gd name="T100" fmla="*/ 833 w 2226"/>
                  <a:gd name="T101" fmla="*/ 35 h 1259"/>
                  <a:gd name="T102" fmla="*/ 923 w 2226"/>
                  <a:gd name="T103" fmla="*/ 15 h 1259"/>
                  <a:gd name="T104" fmla="*/ 1017 w 2226"/>
                  <a:gd name="T105" fmla="*/ 4 h 1259"/>
                  <a:gd name="T106" fmla="*/ 1112 w 2226"/>
                  <a:gd name="T107" fmla="*/ 0 h 1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26" h="1259">
                    <a:moveTo>
                      <a:pt x="1112" y="0"/>
                    </a:moveTo>
                    <a:lnTo>
                      <a:pt x="1209" y="4"/>
                    </a:lnTo>
                    <a:lnTo>
                      <a:pt x="1303" y="15"/>
                    </a:lnTo>
                    <a:lnTo>
                      <a:pt x="1393" y="35"/>
                    </a:lnTo>
                    <a:lnTo>
                      <a:pt x="1482" y="62"/>
                    </a:lnTo>
                    <a:lnTo>
                      <a:pt x="1567" y="97"/>
                    </a:lnTo>
                    <a:lnTo>
                      <a:pt x="1648" y="136"/>
                    </a:lnTo>
                    <a:lnTo>
                      <a:pt x="1726" y="184"/>
                    </a:lnTo>
                    <a:lnTo>
                      <a:pt x="1799" y="237"/>
                    </a:lnTo>
                    <a:lnTo>
                      <a:pt x="1868" y="294"/>
                    </a:lnTo>
                    <a:lnTo>
                      <a:pt x="1932" y="359"/>
                    </a:lnTo>
                    <a:lnTo>
                      <a:pt x="1989" y="427"/>
                    </a:lnTo>
                    <a:lnTo>
                      <a:pt x="2043" y="500"/>
                    </a:lnTo>
                    <a:lnTo>
                      <a:pt x="2090" y="578"/>
                    </a:lnTo>
                    <a:lnTo>
                      <a:pt x="2130" y="660"/>
                    </a:lnTo>
                    <a:lnTo>
                      <a:pt x="2164" y="744"/>
                    </a:lnTo>
                    <a:lnTo>
                      <a:pt x="2191" y="833"/>
                    </a:lnTo>
                    <a:lnTo>
                      <a:pt x="2211" y="925"/>
                    </a:lnTo>
                    <a:lnTo>
                      <a:pt x="2223" y="1018"/>
                    </a:lnTo>
                    <a:lnTo>
                      <a:pt x="2226" y="1114"/>
                    </a:lnTo>
                    <a:lnTo>
                      <a:pt x="2223" y="1147"/>
                    </a:lnTo>
                    <a:lnTo>
                      <a:pt x="2212" y="1178"/>
                    </a:lnTo>
                    <a:lnTo>
                      <a:pt x="2195" y="1205"/>
                    </a:lnTo>
                    <a:lnTo>
                      <a:pt x="2173" y="1228"/>
                    </a:lnTo>
                    <a:lnTo>
                      <a:pt x="2146" y="1245"/>
                    </a:lnTo>
                    <a:lnTo>
                      <a:pt x="2115" y="1255"/>
                    </a:lnTo>
                    <a:lnTo>
                      <a:pt x="2082" y="1259"/>
                    </a:lnTo>
                    <a:lnTo>
                      <a:pt x="144" y="1259"/>
                    </a:lnTo>
                    <a:lnTo>
                      <a:pt x="111" y="1255"/>
                    </a:lnTo>
                    <a:lnTo>
                      <a:pt x="80" y="1245"/>
                    </a:lnTo>
                    <a:lnTo>
                      <a:pt x="53" y="1228"/>
                    </a:lnTo>
                    <a:lnTo>
                      <a:pt x="31" y="1205"/>
                    </a:lnTo>
                    <a:lnTo>
                      <a:pt x="14" y="1178"/>
                    </a:lnTo>
                    <a:lnTo>
                      <a:pt x="3" y="1147"/>
                    </a:lnTo>
                    <a:lnTo>
                      <a:pt x="0" y="1114"/>
                    </a:lnTo>
                    <a:lnTo>
                      <a:pt x="3" y="1018"/>
                    </a:lnTo>
                    <a:lnTo>
                      <a:pt x="15" y="925"/>
                    </a:lnTo>
                    <a:lnTo>
                      <a:pt x="35" y="833"/>
                    </a:lnTo>
                    <a:lnTo>
                      <a:pt x="62" y="744"/>
                    </a:lnTo>
                    <a:lnTo>
                      <a:pt x="96" y="660"/>
                    </a:lnTo>
                    <a:lnTo>
                      <a:pt x="137" y="578"/>
                    </a:lnTo>
                    <a:lnTo>
                      <a:pt x="183" y="500"/>
                    </a:lnTo>
                    <a:lnTo>
                      <a:pt x="237" y="427"/>
                    </a:lnTo>
                    <a:lnTo>
                      <a:pt x="294" y="359"/>
                    </a:lnTo>
                    <a:lnTo>
                      <a:pt x="358" y="294"/>
                    </a:lnTo>
                    <a:lnTo>
                      <a:pt x="427" y="237"/>
                    </a:lnTo>
                    <a:lnTo>
                      <a:pt x="500" y="184"/>
                    </a:lnTo>
                    <a:lnTo>
                      <a:pt x="578" y="136"/>
                    </a:lnTo>
                    <a:lnTo>
                      <a:pt x="659" y="97"/>
                    </a:lnTo>
                    <a:lnTo>
                      <a:pt x="744" y="62"/>
                    </a:lnTo>
                    <a:lnTo>
                      <a:pt x="833" y="35"/>
                    </a:lnTo>
                    <a:lnTo>
                      <a:pt x="923" y="15"/>
                    </a:lnTo>
                    <a:lnTo>
                      <a:pt x="1017" y="4"/>
                    </a:lnTo>
                    <a:lnTo>
                      <a:pt x="1112" y="0"/>
                    </a:lnTo>
                    <a:close/>
                  </a:path>
                </a:pathLst>
              </a:custGeom>
              <a:solidFill>
                <a:srgbClr val="38C0CA"/>
              </a:solidFill>
              <a:ln w="0">
                <a:noFill/>
                <a:prstDash val="solid"/>
                <a:round/>
              </a:ln>
            </p:spPr>
            <p:txBody>
              <a:bodyPr vert="horz" wrap="square" lIns="91299" tIns="45649" rIns="91299" bIns="45649"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17" name="Freeform 873"/>
              <p:cNvSpPr/>
              <p:nvPr/>
            </p:nvSpPr>
            <p:spPr bwMode="auto">
              <a:xfrm>
                <a:off x="5479" y="4091"/>
                <a:ext cx="472" cy="454"/>
              </a:xfrm>
              <a:custGeom>
                <a:avLst/>
                <a:gdLst>
                  <a:gd name="T0" fmla="*/ 751 w 1418"/>
                  <a:gd name="T1" fmla="*/ 4 h 1363"/>
                  <a:gd name="T2" fmla="*/ 801 w 1418"/>
                  <a:gd name="T3" fmla="*/ 31 h 1363"/>
                  <a:gd name="T4" fmla="*/ 839 w 1418"/>
                  <a:gd name="T5" fmla="*/ 80 h 1363"/>
                  <a:gd name="T6" fmla="*/ 1294 w 1418"/>
                  <a:gd name="T7" fmla="*/ 410 h 1363"/>
                  <a:gd name="T8" fmla="*/ 1352 w 1418"/>
                  <a:gd name="T9" fmla="*/ 431 h 1363"/>
                  <a:gd name="T10" fmla="*/ 1392 w 1418"/>
                  <a:gd name="T11" fmla="*/ 470 h 1363"/>
                  <a:gd name="T12" fmla="*/ 1415 w 1418"/>
                  <a:gd name="T13" fmla="*/ 523 h 1363"/>
                  <a:gd name="T14" fmla="*/ 1416 w 1418"/>
                  <a:gd name="T15" fmla="*/ 579 h 1363"/>
                  <a:gd name="T16" fmla="*/ 1395 w 1418"/>
                  <a:gd name="T17" fmla="*/ 634 h 1363"/>
                  <a:gd name="T18" fmla="*/ 1147 w 1418"/>
                  <a:gd name="T19" fmla="*/ 879 h 1363"/>
                  <a:gd name="T20" fmla="*/ 1202 w 1418"/>
                  <a:gd name="T21" fmla="*/ 1228 h 1363"/>
                  <a:gd name="T22" fmla="*/ 1184 w 1418"/>
                  <a:gd name="T23" fmla="*/ 1290 h 1363"/>
                  <a:gd name="T24" fmla="*/ 1143 w 1418"/>
                  <a:gd name="T25" fmla="*/ 1335 h 1363"/>
                  <a:gd name="T26" fmla="*/ 1087 w 1418"/>
                  <a:gd name="T27" fmla="*/ 1360 h 1363"/>
                  <a:gd name="T28" fmla="*/ 1022 w 1418"/>
                  <a:gd name="T29" fmla="*/ 1359 h 1363"/>
                  <a:gd name="T30" fmla="*/ 708 w 1418"/>
                  <a:gd name="T31" fmla="*/ 1198 h 1363"/>
                  <a:gd name="T32" fmla="*/ 395 w 1418"/>
                  <a:gd name="T33" fmla="*/ 1359 h 1363"/>
                  <a:gd name="T34" fmla="*/ 331 w 1418"/>
                  <a:gd name="T35" fmla="*/ 1360 h 1363"/>
                  <a:gd name="T36" fmla="*/ 275 w 1418"/>
                  <a:gd name="T37" fmla="*/ 1335 h 1363"/>
                  <a:gd name="T38" fmla="*/ 234 w 1418"/>
                  <a:gd name="T39" fmla="*/ 1288 h 1363"/>
                  <a:gd name="T40" fmla="*/ 216 w 1418"/>
                  <a:gd name="T41" fmla="*/ 1228 h 1363"/>
                  <a:gd name="T42" fmla="*/ 271 w 1418"/>
                  <a:gd name="T43" fmla="*/ 879 h 1363"/>
                  <a:gd name="T44" fmla="*/ 23 w 1418"/>
                  <a:gd name="T45" fmla="*/ 634 h 1363"/>
                  <a:gd name="T46" fmla="*/ 2 w 1418"/>
                  <a:gd name="T47" fmla="*/ 579 h 1363"/>
                  <a:gd name="T48" fmla="*/ 3 w 1418"/>
                  <a:gd name="T49" fmla="*/ 523 h 1363"/>
                  <a:gd name="T50" fmla="*/ 26 w 1418"/>
                  <a:gd name="T51" fmla="*/ 470 h 1363"/>
                  <a:gd name="T52" fmla="*/ 66 w 1418"/>
                  <a:gd name="T53" fmla="*/ 431 h 1363"/>
                  <a:gd name="T54" fmla="*/ 124 w 1418"/>
                  <a:gd name="T55" fmla="*/ 410 h 1363"/>
                  <a:gd name="T56" fmla="*/ 579 w 1418"/>
                  <a:gd name="T57" fmla="*/ 80 h 1363"/>
                  <a:gd name="T58" fmla="*/ 616 w 1418"/>
                  <a:gd name="T59" fmla="*/ 31 h 1363"/>
                  <a:gd name="T60" fmla="*/ 667 w 1418"/>
                  <a:gd name="T61" fmla="*/ 4 h 1363"/>
                  <a:gd name="T62" fmla="*/ 723 w 1418"/>
                  <a:gd name="T63" fmla="*/ 0 h 1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8" h="1363">
                    <a:moveTo>
                      <a:pt x="723" y="0"/>
                    </a:moveTo>
                    <a:lnTo>
                      <a:pt x="751" y="4"/>
                    </a:lnTo>
                    <a:lnTo>
                      <a:pt x="777" y="15"/>
                    </a:lnTo>
                    <a:lnTo>
                      <a:pt x="801" y="31"/>
                    </a:lnTo>
                    <a:lnTo>
                      <a:pt x="822" y="53"/>
                    </a:lnTo>
                    <a:lnTo>
                      <a:pt x="839" y="80"/>
                    </a:lnTo>
                    <a:lnTo>
                      <a:pt x="980" y="365"/>
                    </a:lnTo>
                    <a:lnTo>
                      <a:pt x="1294" y="410"/>
                    </a:lnTo>
                    <a:lnTo>
                      <a:pt x="1325" y="418"/>
                    </a:lnTo>
                    <a:lnTo>
                      <a:pt x="1352" y="431"/>
                    </a:lnTo>
                    <a:lnTo>
                      <a:pt x="1374" y="449"/>
                    </a:lnTo>
                    <a:lnTo>
                      <a:pt x="1392" y="470"/>
                    </a:lnTo>
                    <a:lnTo>
                      <a:pt x="1407" y="496"/>
                    </a:lnTo>
                    <a:lnTo>
                      <a:pt x="1415" y="523"/>
                    </a:lnTo>
                    <a:lnTo>
                      <a:pt x="1418" y="551"/>
                    </a:lnTo>
                    <a:lnTo>
                      <a:pt x="1416" y="579"/>
                    </a:lnTo>
                    <a:lnTo>
                      <a:pt x="1408" y="607"/>
                    </a:lnTo>
                    <a:lnTo>
                      <a:pt x="1395" y="634"/>
                    </a:lnTo>
                    <a:lnTo>
                      <a:pt x="1374" y="658"/>
                    </a:lnTo>
                    <a:lnTo>
                      <a:pt x="1147" y="879"/>
                    </a:lnTo>
                    <a:lnTo>
                      <a:pt x="1201" y="1192"/>
                    </a:lnTo>
                    <a:lnTo>
                      <a:pt x="1202" y="1228"/>
                    </a:lnTo>
                    <a:lnTo>
                      <a:pt x="1197" y="1260"/>
                    </a:lnTo>
                    <a:lnTo>
                      <a:pt x="1184" y="1290"/>
                    </a:lnTo>
                    <a:lnTo>
                      <a:pt x="1166" y="1315"/>
                    </a:lnTo>
                    <a:lnTo>
                      <a:pt x="1143" y="1335"/>
                    </a:lnTo>
                    <a:lnTo>
                      <a:pt x="1116" y="1350"/>
                    </a:lnTo>
                    <a:lnTo>
                      <a:pt x="1087" y="1360"/>
                    </a:lnTo>
                    <a:lnTo>
                      <a:pt x="1054" y="1363"/>
                    </a:lnTo>
                    <a:lnTo>
                      <a:pt x="1022" y="1359"/>
                    </a:lnTo>
                    <a:lnTo>
                      <a:pt x="991" y="1346"/>
                    </a:lnTo>
                    <a:lnTo>
                      <a:pt x="708" y="1198"/>
                    </a:lnTo>
                    <a:lnTo>
                      <a:pt x="427" y="1346"/>
                    </a:lnTo>
                    <a:lnTo>
                      <a:pt x="395" y="1359"/>
                    </a:lnTo>
                    <a:lnTo>
                      <a:pt x="362" y="1363"/>
                    </a:lnTo>
                    <a:lnTo>
                      <a:pt x="331" y="1360"/>
                    </a:lnTo>
                    <a:lnTo>
                      <a:pt x="302" y="1350"/>
                    </a:lnTo>
                    <a:lnTo>
                      <a:pt x="275" y="1335"/>
                    </a:lnTo>
                    <a:lnTo>
                      <a:pt x="252" y="1314"/>
                    </a:lnTo>
                    <a:lnTo>
                      <a:pt x="234" y="1288"/>
                    </a:lnTo>
                    <a:lnTo>
                      <a:pt x="221" y="1260"/>
                    </a:lnTo>
                    <a:lnTo>
                      <a:pt x="216" y="1228"/>
                    </a:lnTo>
                    <a:lnTo>
                      <a:pt x="217" y="1192"/>
                    </a:lnTo>
                    <a:lnTo>
                      <a:pt x="271" y="879"/>
                    </a:lnTo>
                    <a:lnTo>
                      <a:pt x="44" y="658"/>
                    </a:lnTo>
                    <a:lnTo>
                      <a:pt x="23" y="634"/>
                    </a:lnTo>
                    <a:lnTo>
                      <a:pt x="10" y="607"/>
                    </a:lnTo>
                    <a:lnTo>
                      <a:pt x="2" y="579"/>
                    </a:lnTo>
                    <a:lnTo>
                      <a:pt x="0" y="551"/>
                    </a:lnTo>
                    <a:lnTo>
                      <a:pt x="3" y="523"/>
                    </a:lnTo>
                    <a:lnTo>
                      <a:pt x="12" y="496"/>
                    </a:lnTo>
                    <a:lnTo>
                      <a:pt x="26" y="470"/>
                    </a:lnTo>
                    <a:lnTo>
                      <a:pt x="44" y="449"/>
                    </a:lnTo>
                    <a:lnTo>
                      <a:pt x="66" y="431"/>
                    </a:lnTo>
                    <a:lnTo>
                      <a:pt x="93" y="418"/>
                    </a:lnTo>
                    <a:lnTo>
                      <a:pt x="124" y="410"/>
                    </a:lnTo>
                    <a:lnTo>
                      <a:pt x="438" y="365"/>
                    </a:lnTo>
                    <a:lnTo>
                      <a:pt x="579" y="80"/>
                    </a:lnTo>
                    <a:lnTo>
                      <a:pt x="596" y="53"/>
                    </a:lnTo>
                    <a:lnTo>
                      <a:pt x="616" y="31"/>
                    </a:lnTo>
                    <a:lnTo>
                      <a:pt x="641" y="15"/>
                    </a:lnTo>
                    <a:lnTo>
                      <a:pt x="667" y="4"/>
                    </a:lnTo>
                    <a:lnTo>
                      <a:pt x="695" y="0"/>
                    </a:lnTo>
                    <a:lnTo>
                      <a:pt x="723" y="0"/>
                    </a:lnTo>
                    <a:close/>
                  </a:path>
                </a:pathLst>
              </a:custGeom>
              <a:solidFill>
                <a:srgbClr val="38C0CA"/>
              </a:solidFill>
              <a:ln w="0">
                <a:noFill/>
                <a:prstDash val="solid"/>
                <a:round/>
              </a:ln>
            </p:spPr>
            <p:txBody>
              <a:bodyPr vert="horz" wrap="square" lIns="91299" tIns="45649" rIns="91299" bIns="45649"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18" name="Freeform 874"/>
              <p:cNvSpPr/>
              <p:nvPr/>
            </p:nvSpPr>
            <p:spPr bwMode="auto">
              <a:xfrm>
                <a:off x="4940" y="4091"/>
                <a:ext cx="473" cy="454"/>
              </a:xfrm>
              <a:custGeom>
                <a:avLst/>
                <a:gdLst>
                  <a:gd name="T0" fmla="*/ 751 w 1419"/>
                  <a:gd name="T1" fmla="*/ 4 h 1363"/>
                  <a:gd name="T2" fmla="*/ 802 w 1419"/>
                  <a:gd name="T3" fmla="*/ 31 h 1363"/>
                  <a:gd name="T4" fmla="*/ 840 w 1419"/>
                  <a:gd name="T5" fmla="*/ 80 h 1363"/>
                  <a:gd name="T6" fmla="*/ 1295 w 1419"/>
                  <a:gd name="T7" fmla="*/ 410 h 1363"/>
                  <a:gd name="T8" fmla="*/ 1351 w 1419"/>
                  <a:gd name="T9" fmla="*/ 431 h 1363"/>
                  <a:gd name="T10" fmla="*/ 1394 w 1419"/>
                  <a:gd name="T11" fmla="*/ 470 h 1363"/>
                  <a:gd name="T12" fmla="*/ 1415 w 1419"/>
                  <a:gd name="T13" fmla="*/ 523 h 1363"/>
                  <a:gd name="T14" fmla="*/ 1416 w 1419"/>
                  <a:gd name="T15" fmla="*/ 579 h 1363"/>
                  <a:gd name="T16" fmla="*/ 1395 w 1419"/>
                  <a:gd name="T17" fmla="*/ 634 h 1363"/>
                  <a:gd name="T18" fmla="*/ 1147 w 1419"/>
                  <a:gd name="T19" fmla="*/ 879 h 1363"/>
                  <a:gd name="T20" fmla="*/ 1203 w 1419"/>
                  <a:gd name="T21" fmla="*/ 1228 h 1363"/>
                  <a:gd name="T22" fmla="*/ 1185 w 1419"/>
                  <a:gd name="T23" fmla="*/ 1290 h 1363"/>
                  <a:gd name="T24" fmla="*/ 1143 w 1419"/>
                  <a:gd name="T25" fmla="*/ 1335 h 1363"/>
                  <a:gd name="T26" fmla="*/ 1086 w 1419"/>
                  <a:gd name="T27" fmla="*/ 1360 h 1363"/>
                  <a:gd name="T28" fmla="*/ 1023 w 1419"/>
                  <a:gd name="T29" fmla="*/ 1359 h 1363"/>
                  <a:gd name="T30" fmla="*/ 709 w 1419"/>
                  <a:gd name="T31" fmla="*/ 1198 h 1363"/>
                  <a:gd name="T32" fmla="*/ 396 w 1419"/>
                  <a:gd name="T33" fmla="*/ 1359 h 1363"/>
                  <a:gd name="T34" fmla="*/ 333 w 1419"/>
                  <a:gd name="T35" fmla="*/ 1360 h 1363"/>
                  <a:gd name="T36" fmla="*/ 275 w 1419"/>
                  <a:gd name="T37" fmla="*/ 1335 h 1363"/>
                  <a:gd name="T38" fmla="*/ 234 w 1419"/>
                  <a:gd name="T39" fmla="*/ 1288 h 1363"/>
                  <a:gd name="T40" fmla="*/ 216 w 1419"/>
                  <a:gd name="T41" fmla="*/ 1228 h 1363"/>
                  <a:gd name="T42" fmla="*/ 272 w 1419"/>
                  <a:gd name="T43" fmla="*/ 879 h 1363"/>
                  <a:gd name="T44" fmla="*/ 24 w 1419"/>
                  <a:gd name="T45" fmla="*/ 634 h 1363"/>
                  <a:gd name="T46" fmla="*/ 1 w 1419"/>
                  <a:gd name="T47" fmla="*/ 579 h 1363"/>
                  <a:gd name="T48" fmla="*/ 4 w 1419"/>
                  <a:gd name="T49" fmla="*/ 523 h 1363"/>
                  <a:gd name="T50" fmla="*/ 25 w 1419"/>
                  <a:gd name="T51" fmla="*/ 470 h 1363"/>
                  <a:gd name="T52" fmla="*/ 66 w 1419"/>
                  <a:gd name="T53" fmla="*/ 431 h 1363"/>
                  <a:gd name="T54" fmla="*/ 124 w 1419"/>
                  <a:gd name="T55" fmla="*/ 410 h 1363"/>
                  <a:gd name="T56" fmla="*/ 579 w 1419"/>
                  <a:gd name="T57" fmla="*/ 80 h 1363"/>
                  <a:gd name="T58" fmla="*/ 617 w 1419"/>
                  <a:gd name="T59" fmla="*/ 31 h 1363"/>
                  <a:gd name="T60" fmla="*/ 668 w 1419"/>
                  <a:gd name="T61" fmla="*/ 5 h 1363"/>
                  <a:gd name="T62" fmla="*/ 723 w 1419"/>
                  <a:gd name="T63" fmla="*/ 0 h 1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9" h="1363">
                    <a:moveTo>
                      <a:pt x="723" y="0"/>
                    </a:moveTo>
                    <a:lnTo>
                      <a:pt x="751" y="4"/>
                    </a:lnTo>
                    <a:lnTo>
                      <a:pt x="778" y="15"/>
                    </a:lnTo>
                    <a:lnTo>
                      <a:pt x="802" y="31"/>
                    </a:lnTo>
                    <a:lnTo>
                      <a:pt x="823" y="53"/>
                    </a:lnTo>
                    <a:lnTo>
                      <a:pt x="840" y="80"/>
                    </a:lnTo>
                    <a:lnTo>
                      <a:pt x="981" y="365"/>
                    </a:lnTo>
                    <a:lnTo>
                      <a:pt x="1295" y="410"/>
                    </a:lnTo>
                    <a:lnTo>
                      <a:pt x="1325" y="418"/>
                    </a:lnTo>
                    <a:lnTo>
                      <a:pt x="1351" y="431"/>
                    </a:lnTo>
                    <a:lnTo>
                      <a:pt x="1375" y="449"/>
                    </a:lnTo>
                    <a:lnTo>
                      <a:pt x="1394" y="470"/>
                    </a:lnTo>
                    <a:lnTo>
                      <a:pt x="1406" y="496"/>
                    </a:lnTo>
                    <a:lnTo>
                      <a:pt x="1415" y="523"/>
                    </a:lnTo>
                    <a:lnTo>
                      <a:pt x="1419" y="551"/>
                    </a:lnTo>
                    <a:lnTo>
                      <a:pt x="1416" y="579"/>
                    </a:lnTo>
                    <a:lnTo>
                      <a:pt x="1409" y="607"/>
                    </a:lnTo>
                    <a:lnTo>
                      <a:pt x="1395" y="634"/>
                    </a:lnTo>
                    <a:lnTo>
                      <a:pt x="1375" y="658"/>
                    </a:lnTo>
                    <a:lnTo>
                      <a:pt x="1147" y="879"/>
                    </a:lnTo>
                    <a:lnTo>
                      <a:pt x="1201" y="1192"/>
                    </a:lnTo>
                    <a:lnTo>
                      <a:pt x="1203" y="1228"/>
                    </a:lnTo>
                    <a:lnTo>
                      <a:pt x="1198" y="1260"/>
                    </a:lnTo>
                    <a:lnTo>
                      <a:pt x="1185" y="1290"/>
                    </a:lnTo>
                    <a:lnTo>
                      <a:pt x="1167" y="1315"/>
                    </a:lnTo>
                    <a:lnTo>
                      <a:pt x="1143" y="1335"/>
                    </a:lnTo>
                    <a:lnTo>
                      <a:pt x="1116" y="1350"/>
                    </a:lnTo>
                    <a:lnTo>
                      <a:pt x="1086" y="1360"/>
                    </a:lnTo>
                    <a:lnTo>
                      <a:pt x="1055" y="1363"/>
                    </a:lnTo>
                    <a:lnTo>
                      <a:pt x="1023" y="1359"/>
                    </a:lnTo>
                    <a:lnTo>
                      <a:pt x="991" y="1346"/>
                    </a:lnTo>
                    <a:lnTo>
                      <a:pt x="709" y="1198"/>
                    </a:lnTo>
                    <a:lnTo>
                      <a:pt x="428" y="1346"/>
                    </a:lnTo>
                    <a:lnTo>
                      <a:pt x="396" y="1359"/>
                    </a:lnTo>
                    <a:lnTo>
                      <a:pt x="364" y="1363"/>
                    </a:lnTo>
                    <a:lnTo>
                      <a:pt x="333" y="1360"/>
                    </a:lnTo>
                    <a:lnTo>
                      <a:pt x="303" y="1350"/>
                    </a:lnTo>
                    <a:lnTo>
                      <a:pt x="275" y="1335"/>
                    </a:lnTo>
                    <a:lnTo>
                      <a:pt x="252" y="1314"/>
                    </a:lnTo>
                    <a:lnTo>
                      <a:pt x="234" y="1288"/>
                    </a:lnTo>
                    <a:lnTo>
                      <a:pt x="221" y="1260"/>
                    </a:lnTo>
                    <a:lnTo>
                      <a:pt x="216" y="1228"/>
                    </a:lnTo>
                    <a:lnTo>
                      <a:pt x="217" y="1192"/>
                    </a:lnTo>
                    <a:lnTo>
                      <a:pt x="272" y="879"/>
                    </a:lnTo>
                    <a:lnTo>
                      <a:pt x="44" y="658"/>
                    </a:lnTo>
                    <a:lnTo>
                      <a:pt x="24" y="634"/>
                    </a:lnTo>
                    <a:lnTo>
                      <a:pt x="10" y="607"/>
                    </a:lnTo>
                    <a:lnTo>
                      <a:pt x="1" y="579"/>
                    </a:lnTo>
                    <a:lnTo>
                      <a:pt x="0" y="551"/>
                    </a:lnTo>
                    <a:lnTo>
                      <a:pt x="4" y="523"/>
                    </a:lnTo>
                    <a:lnTo>
                      <a:pt x="13" y="496"/>
                    </a:lnTo>
                    <a:lnTo>
                      <a:pt x="25" y="470"/>
                    </a:lnTo>
                    <a:lnTo>
                      <a:pt x="44" y="449"/>
                    </a:lnTo>
                    <a:lnTo>
                      <a:pt x="66" y="431"/>
                    </a:lnTo>
                    <a:lnTo>
                      <a:pt x="93" y="418"/>
                    </a:lnTo>
                    <a:lnTo>
                      <a:pt x="124" y="410"/>
                    </a:lnTo>
                    <a:lnTo>
                      <a:pt x="438" y="365"/>
                    </a:lnTo>
                    <a:lnTo>
                      <a:pt x="579" y="80"/>
                    </a:lnTo>
                    <a:lnTo>
                      <a:pt x="596" y="53"/>
                    </a:lnTo>
                    <a:lnTo>
                      <a:pt x="617" y="31"/>
                    </a:lnTo>
                    <a:lnTo>
                      <a:pt x="641" y="15"/>
                    </a:lnTo>
                    <a:lnTo>
                      <a:pt x="668" y="5"/>
                    </a:lnTo>
                    <a:lnTo>
                      <a:pt x="695" y="0"/>
                    </a:lnTo>
                    <a:lnTo>
                      <a:pt x="723" y="0"/>
                    </a:lnTo>
                    <a:close/>
                  </a:path>
                </a:pathLst>
              </a:custGeom>
              <a:solidFill>
                <a:srgbClr val="38C0CA"/>
              </a:solidFill>
              <a:ln w="0">
                <a:noFill/>
                <a:prstDash val="solid"/>
                <a:round/>
              </a:ln>
            </p:spPr>
            <p:txBody>
              <a:bodyPr vert="horz" wrap="square" lIns="91299" tIns="45649" rIns="91299" bIns="45649"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19" name="Freeform 875"/>
              <p:cNvSpPr/>
              <p:nvPr/>
            </p:nvSpPr>
            <p:spPr bwMode="auto">
              <a:xfrm>
                <a:off x="6017" y="4090"/>
                <a:ext cx="473" cy="455"/>
              </a:xfrm>
              <a:custGeom>
                <a:avLst/>
                <a:gdLst>
                  <a:gd name="T0" fmla="*/ 717 w 1419"/>
                  <a:gd name="T1" fmla="*/ 0 h 1365"/>
                  <a:gd name="T2" fmla="*/ 745 w 1419"/>
                  <a:gd name="T3" fmla="*/ 4 h 1365"/>
                  <a:gd name="T4" fmla="*/ 785 w 1419"/>
                  <a:gd name="T5" fmla="*/ 21 h 1365"/>
                  <a:gd name="T6" fmla="*/ 823 w 1419"/>
                  <a:gd name="T7" fmla="*/ 55 h 1365"/>
                  <a:gd name="T8" fmla="*/ 981 w 1419"/>
                  <a:gd name="T9" fmla="*/ 367 h 1365"/>
                  <a:gd name="T10" fmla="*/ 1326 w 1419"/>
                  <a:gd name="T11" fmla="*/ 420 h 1365"/>
                  <a:gd name="T12" fmla="*/ 1375 w 1419"/>
                  <a:gd name="T13" fmla="*/ 451 h 1365"/>
                  <a:gd name="T14" fmla="*/ 1406 w 1419"/>
                  <a:gd name="T15" fmla="*/ 498 h 1365"/>
                  <a:gd name="T16" fmla="*/ 1419 w 1419"/>
                  <a:gd name="T17" fmla="*/ 553 h 1365"/>
                  <a:gd name="T18" fmla="*/ 1409 w 1419"/>
                  <a:gd name="T19" fmla="*/ 609 h 1365"/>
                  <a:gd name="T20" fmla="*/ 1375 w 1419"/>
                  <a:gd name="T21" fmla="*/ 660 h 1365"/>
                  <a:gd name="T22" fmla="*/ 1202 w 1419"/>
                  <a:gd name="T23" fmla="*/ 1194 h 1365"/>
                  <a:gd name="T24" fmla="*/ 1198 w 1419"/>
                  <a:gd name="T25" fmla="*/ 1262 h 1365"/>
                  <a:gd name="T26" fmla="*/ 1167 w 1419"/>
                  <a:gd name="T27" fmla="*/ 1317 h 1365"/>
                  <a:gd name="T28" fmla="*/ 1116 w 1419"/>
                  <a:gd name="T29" fmla="*/ 1352 h 1365"/>
                  <a:gd name="T30" fmla="*/ 1055 w 1419"/>
                  <a:gd name="T31" fmla="*/ 1365 h 1365"/>
                  <a:gd name="T32" fmla="*/ 991 w 1419"/>
                  <a:gd name="T33" fmla="*/ 1348 h 1365"/>
                  <a:gd name="T34" fmla="*/ 428 w 1419"/>
                  <a:gd name="T35" fmla="*/ 1348 h 1365"/>
                  <a:gd name="T36" fmla="*/ 364 w 1419"/>
                  <a:gd name="T37" fmla="*/ 1365 h 1365"/>
                  <a:gd name="T38" fmla="*/ 303 w 1419"/>
                  <a:gd name="T39" fmla="*/ 1352 h 1365"/>
                  <a:gd name="T40" fmla="*/ 252 w 1419"/>
                  <a:gd name="T41" fmla="*/ 1316 h 1365"/>
                  <a:gd name="T42" fmla="*/ 221 w 1419"/>
                  <a:gd name="T43" fmla="*/ 1262 h 1365"/>
                  <a:gd name="T44" fmla="*/ 218 w 1419"/>
                  <a:gd name="T45" fmla="*/ 1194 h 1365"/>
                  <a:gd name="T46" fmla="*/ 44 w 1419"/>
                  <a:gd name="T47" fmla="*/ 660 h 1365"/>
                  <a:gd name="T48" fmla="*/ 10 w 1419"/>
                  <a:gd name="T49" fmla="*/ 609 h 1365"/>
                  <a:gd name="T50" fmla="*/ 0 w 1419"/>
                  <a:gd name="T51" fmla="*/ 553 h 1365"/>
                  <a:gd name="T52" fmla="*/ 13 w 1419"/>
                  <a:gd name="T53" fmla="*/ 498 h 1365"/>
                  <a:gd name="T54" fmla="*/ 44 w 1419"/>
                  <a:gd name="T55" fmla="*/ 451 h 1365"/>
                  <a:gd name="T56" fmla="*/ 94 w 1419"/>
                  <a:gd name="T57" fmla="*/ 420 h 1365"/>
                  <a:gd name="T58" fmla="*/ 438 w 1419"/>
                  <a:gd name="T59" fmla="*/ 367 h 1365"/>
                  <a:gd name="T60" fmla="*/ 598 w 1419"/>
                  <a:gd name="T61" fmla="*/ 54 h 1365"/>
                  <a:gd name="T62" fmla="*/ 647 w 1419"/>
                  <a:gd name="T63" fmla="*/ 14 h 1365"/>
                  <a:gd name="T64" fmla="*/ 710 w 1419"/>
                  <a:gd name="T65" fmla="*/ 0 h 1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19" h="1365">
                    <a:moveTo>
                      <a:pt x="710" y="0"/>
                    </a:moveTo>
                    <a:lnTo>
                      <a:pt x="717" y="0"/>
                    </a:lnTo>
                    <a:lnTo>
                      <a:pt x="730" y="2"/>
                    </a:lnTo>
                    <a:lnTo>
                      <a:pt x="745" y="4"/>
                    </a:lnTo>
                    <a:lnTo>
                      <a:pt x="764" y="11"/>
                    </a:lnTo>
                    <a:lnTo>
                      <a:pt x="785" y="21"/>
                    </a:lnTo>
                    <a:lnTo>
                      <a:pt x="805" y="35"/>
                    </a:lnTo>
                    <a:lnTo>
                      <a:pt x="823" y="55"/>
                    </a:lnTo>
                    <a:lnTo>
                      <a:pt x="840" y="82"/>
                    </a:lnTo>
                    <a:lnTo>
                      <a:pt x="981" y="367"/>
                    </a:lnTo>
                    <a:lnTo>
                      <a:pt x="1295" y="412"/>
                    </a:lnTo>
                    <a:lnTo>
                      <a:pt x="1326" y="420"/>
                    </a:lnTo>
                    <a:lnTo>
                      <a:pt x="1353" y="433"/>
                    </a:lnTo>
                    <a:lnTo>
                      <a:pt x="1375" y="451"/>
                    </a:lnTo>
                    <a:lnTo>
                      <a:pt x="1394" y="472"/>
                    </a:lnTo>
                    <a:lnTo>
                      <a:pt x="1406" y="498"/>
                    </a:lnTo>
                    <a:lnTo>
                      <a:pt x="1415" y="525"/>
                    </a:lnTo>
                    <a:lnTo>
                      <a:pt x="1419" y="553"/>
                    </a:lnTo>
                    <a:lnTo>
                      <a:pt x="1418" y="581"/>
                    </a:lnTo>
                    <a:lnTo>
                      <a:pt x="1409" y="609"/>
                    </a:lnTo>
                    <a:lnTo>
                      <a:pt x="1395" y="636"/>
                    </a:lnTo>
                    <a:lnTo>
                      <a:pt x="1375" y="660"/>
                    </a:lnTo>
                    <a:lnTo>
                      <a:pt x="1147" y="881"/>
                    </a:lnTo>
                    <a:lnTo>
                      <a:pt x="1202" y="1194"/>
                    </a:lnTo>
                    <a:lnTo>
                      <a:pt x="1203" y="1230"/>
                    </a:lnTo>
                    <a:lnTo>
                      <a:pt x="1198" y="1262"/>
                    </a:lnTo>
                    <a:lnTo>
                      <a:pt x="1185" y="1292"/>
                    </a:lnTo>
                    <a:lnTo>
                      <a:pt x="1167" y="1317"/>
                    </a:lnTo>
                    <a:lnTo>
                      <a:pt x="1143" y="1337"/>
                    </a:lnTo>
                    <a:lnTo>
                      <a:pt x="1116" y="1352"/>
                    </a:lnTo>
                    <a:lnTo>
                      <a:pt x="1086" y="1362"/>
                    </a:lnTo>
                    <a:lnTo>
                      <a:pt x="1055" y="1365"/>
                    </a:lnTo>
                    <a:lnTo>
                      <a:pt x="1023" y="1361"/>
                    </a:lnTo>
                    <a:lnTo>
                      <a:pt x="991" y="1348"/>
                    </a:lnTo>
                    <a:lnTo>
                      <a:pt x="710" y="1200"/>
                    </a:lnTo>
                    <a:lnTo>
                      <a:pt x="428" y="1348"/>
                    </a:lnTo>
                    <a:lnTo>
                      <a:pt x="396" y="1361"/>
                    </a:lnTo>
                    <a:lnTo>
                      <a:pt x="364" y="1365"/>
                    </a:lnTo>
                    <a:lnTo>
                      <a:pt x="333" y="1362"/>
                    </a:lnTo>
                    <a:lnTo>
                      <a:pt x="303" y="1352"/>
                    </a:lnTo>
                    <a:lnTo>
                      <a:pt x="276" y="1337"/>
                    </a:lnTo>
                    <a:lnTo>
                      <a:pt x="252" y="1316"/>
                    </a:lnTo>
                    <a:lnTo>
                      <a:pt x="234" y="1290"/>
                    </a:lnTo>
                    <a:lnTo>
                      <a:pt x="221" y="1262"/>
                    </a:lnTo>
                    <a:lnTo>
                      <a:pt x="216" y="1230"/>
                    </a:lnTo>
                    <a:lnTo>
                      <a:pt x="218" y="1194"/>
                    </a:lnTo>
                    <a:lnTo>
                      <a:pt x="272" y="881"/>
                    </a:lnTo>
                    <a:lnTo>
                      <a:pt x="44" y="660"/>
                    </a:lnTo>
                    <a:lnTo>
                      <a:pt x="24" y="636"/>
                    </a:lnTo>
                    <a:lnTo>
                      <a:pt x="10" y="609"/>
                    </a:lnTo>
                    <a:lnTo>
                      <a:pt x="3" y="581"/>
                    </a:lnTo>
                    <a:lnTo>
                      <a:pt x="0" y="553"/>
                    </a:lnTo>
                    <a:lnTo>
                      <a:pt x="4" y="525"/>
                    </a:lnTo>
                    <a:lnTo>
                      <a:pt x="13" y="498"/>
                    </a:lnTo>
                    <a:lnTo>
                      <a:pt x="25" y="472"/>
                    </a:lnTo>
                    <a:lnTo>
                      <a:pt x="44" y="451"/>
                    </a:lnTo>
                    <a:lnTo>
                      <a:pt x="68" y="433"/>
                    </a:lnTo>
                    <a:lnTo>
                      <a:pt x="94" y="420"/>
                    </a:lnTo>
                    <a:lnTo>
                      <a:pt x="124" y="412"/>
                    </a:lnTo>
                    <a:lnTo>
                      <a:pt x="438" y="367"/>
                    </a:lnTo>
                    <a:lnTo>
                      <a:pt x="579" y="82"/>
                    </a:lnTo>
                    <a:lnTo>
                      <a:pt x="598" y="54"/>
                    </a:lnTo>
                    <a:lnTo>
                      <a:pt x="620" y="31"/>
                    </a:lnTo>
                    <a:lnTo>
                      <a:pt x="647" y="14"/>
                    </a:lnTo>
                    <a:lnTo>
                      <a:pt x="678" y="4"/>
                    </a:lnTo>
                    <a:lnTo>
                      <a:pt x="710" y="0"/>
                    </a:lnTo>
                    <a:lnTo>
                      <a:pt x="710" y="0"/>
                    </a:lnTo>
                    <a:close/>
                  </a:path>
                </a:pathLst>
              </a:custGeom>
              <a:solidFill>
                <a:srgbClr val="38C0CA"/>
              </a:solidFill>
              <a:ln w="0">
                <a:noFill/>
                <a:prstDash val="solid"/>
                <a:round/>
              </a:ln>
            </p:spPr>
            <p:txBody>
              <a:bodyPr vert="horz" wrap="square" lIns="91299" tIns="45649" rIns="91299" bIns="45649"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grpSp>
        <p:grpSp>
          <p:nvGrpSpPr>
            <p:cNvPr id="14" name="组合 75"/>
            <p:cNvGrpSpPr>
              <a:grpSpLocks noChangeAspect="1"/>
            </p:cNvGrpSpPr>
            <p:nvPr/>
          </p:nvGrpSpPr>
          <p:grpSpPr bwMode="auto">
            <a:xfrm>
              <a:off x="7102844" y="3767981"/>
              <a:ext cx="265557" cy="293689"/>
              <a:chOff x="5511" y="3411"/>
              <a:chExt cx="236" cy="261"/>
            </a:xfrm>
            <a:solidFill>
              <a:srgbClr val="415066"/>
            </a:solidFill>
          </p:grpSpPr>
          <p:sp>
            <p:nvSpPr>
              <p:cNvPr id="27" name="Freeform 77"/>
              <p:cNvSpPr/>
              <p:nvPr/>
            </p:nvSpPr>
            <p:spPr bwMode="auto">
              <a:xfrm>
                <a:off x="5511" y="3564"/>
                <a:ext cx="236" cy="108"/>
              </a:xfrm>
              <a:custGeom>
                <a:avLst/>
                <a:gdLst>
                  <a:gd name="T0" fmla="*/ 1324 w 3068"/>
                  <a:gd name="T1" fmla="*/ 1035 h 1414"/>
                  <a:gd name="T2" fmla="*/ 1400 w 3068"/>
                  <a:gd name="T3" fmla="*/ 587 h 1414"/>
                  <a:gd name="T4" fmla="*/ 1349 w 3068"/>
                  <a:gd name="T5" fmla="*/ 484 h 1414"/>
                  <a:gd name="T6" fmla="*/ 1331 w 3068"/>
                  <a:gd name="T7" fmla="*/ 403 h 1414"/>
                  <a:gd name="T8" fmla="*/ 1337 w 3068"/>
                  <a:gd name="T9" fmla="*/ 341 h 1414"/>
                  <a:gd name="T10" fmla="*/ 1362 w 3068"/>
                  <a:gd name="T11" fmla="*/ 298 h 1414"/>
                  <a:gd name="T12" fmla="*/ 1398 w 3068"/>
                  <a:gd name="T13" fmla="*/ 268 h 1414"/>
                  <a:gd name="T14" fmla="*/ 1441 w 3068"/>
                  <a:gd name="T15" fmla="*/ 249 h 1414"/>
                  <a:gd name="T16" fmla="*/ 1483 w 3068"/>
                  <a:gd name="T17" fmla="*/ 240 h 1414"/>
                  <a:gd name="T18" fmla="*/ 1517 w 3068"/>
                  <a:gd name="T19" fmla="*/ 236 h 1414"/>
                  <a:gd name="T20" fmla="*/ 1536 w 3068"/>
                  <a:gd name="T21" fmla="*/ 236 h 1414"/>
                  <a:gd name="T22" fmla="*/ 1561 w 3068"/>
                  <a:gd name="T23" fmla="*/ 237 h 1414"/>
                  <a:gd name="T24" fmla="*/ 1599 w 3068"/>
                  <a:gd name="T25" fmla="*/ 242 h 1414"/>
                  <a:gd name="T26" fmla="*/ 1641 w 3068"/>
                  <a:gd name="T27" fmla="*/ 255 h 1414"/>
                  <a:gd name="T28" fmla="*/ 1684 w 3068"/>
                  <a:gd name="T29" fmla="*/ 276 h 1414"/>
                  <a:gd name="T30" fmla="*/ 1717 w 3068"/>
                  <a:gd name="T31" fmla="*/ 310 h 1414"/>
                  <a:gd name="T32" fmla="*/ 1736 w 3068"/>
                  <a:gd name="T33" fmla="*/ 360 h 1414"/>
                  <a:gd name="T34" fmla="*/ 1734 w 3068"/>
                  <a:gd name="T35" fmla="*/ 427 h 1414"/>
                  <a:gd name="T36" fmla="*/ 1705 w 3068"/>
                  <a:gd name="T37" fmla="*/ 516 h 1414"/>
                  <a:gd name="T38" fmla="*/ 1643 w 3068"/>
                  <a:gd name="T39" fmla="*/ 626 h 1414"/>
                  <a:gd name="T40" fmla="*/ 1783 w 3068"/>
                  <a:gd name="T41" fmla="*/ 911 h 1414"/>
                  <a:gd name="T42" fmla="*/ 2081 w 3068"/>
                  <a:gd name="T43" fmla="*/ 6 h 1414"/>
                  <a:gd name="T44" fmla="*/ 2129 w 3068"/>
                  <a:gd name="T45" fmla="*/ 35 h 1414"/>
                  <a:gd name="T46" fmla="*/ 2214 w 3068"/>
                  <a:gd name="T47" fmla="*/ 82 h 1414"/>
                  <a:gd name="T48" fmla="*/ 2334 w 3068"/>
                  <a:gd name="T49" fmla="*/ 143 h 1414"/>
                  <a:gd name="T50" fmla="*/ 2488 w 3068"/>
                  <a:gd name="T51" fmla="*/ 214 h 1414"/>
                  <a:gd name="T52" fmla="*/ 2671 w 3068"/>
                  <a:gd name="T53" fmla="*/ 290 h 1414"/>
                  <a:gd name="T54" fmla="*/ 2817 w 3068"/>
                  <a:gd name="T55" fmla="*/ 361 h 1414"/>
                  <a:gd name="T56" fmla="*/ 2921 w 3068"/>
                  <a:gd name="T57" fmla="*/ 456 h 1414"/>
                  <a:gd name="T58" fmla="*/ 2990 w 3068"/>
                  <a:gd name="T59" fmla="*/ 576 h 1414"/>
                  <a:gd name="T60" fmla="*/ 3033 w 3068"/>
                  <a:gd name="T61" fmla="*/ 720 h 1414"/>
                  <a:gd name="T62" fmla="*/ 3055 w 3068"/>
                  <a:gd name="T63" fmla="*/ 894 h 1414"/>
                  <a:gd name="T64" fmla="*/ 3064 w 3068"/>
                  <a:gd name="T65" fmla="*/ 1096 h 1414"/>
                  <a:gd name="T66" fmla="*/ 3067 w 3068"/>
                  <a:gd name="T67" fmla="*/ 1328 h 1414"/>
                  <a:gd name="T68" fmla="*/ 1 w 3068"/>
                  <a:gd name="T69" fmla="*/ 1328 h 1414"/>
                  <a:gd name="T70" fmla="*/ 4 w 3068"/>
                  <a:gd name="T71" fmla="*/ 1096 h 1414"/>
                  <a:gd name="T72" fmla="*/ 13 w 3068"/>
                  <a:gd name="T73" fmla="*/ 894 h 1414"/>
                  <a:gd name="T74" fmla="*/ 35 w 3068"/>
                  <a:gd name="T75" fmla="*/ 720 h 1414"/>
                  <a:gd name="T76" fmla="*/ 77 w 3068"/>
                  <a:gd name="T77" fmla="*/ 576 h 1414"/>
                  <a:gd name="T78" fmla="*/ 146 w 3068"/>
                  <a:gd name="T79" fmla="*/ 456 h 1414"/>
                  <a:gd name="T80" fmla="*/ 251 w 3068"/>
                  <a:gd name="T81" fmla="*/ 361 h 1414"/>
                  <a:gd name="T82" fmla="*/ 396 w 3068"/>
                  <a:gd name="T83" fmla="*/ 290 h 1414"/>
                  <a:gd name="T84" fmla="*/ 580 w 3068"/>
                  <a:gd name="T85" fmla="*/ 214 h 1414"/>
                  <a:gd name="T86" fmla="*/ 733 w 3068"/>
                  <a:gd name="T87" fmla="*/ 143 h 1414"/>
                  <a:gd name="T88" fmla="*/ 854 w 3068"/>
                  <a:gd name="T89" fmla="*/ 81 h 1414"/>
                  <a:gd name="T90" fmla="*/ 939 w 3068"/>
                  <a:gd name="T91" fmla="*/ 34 h 1414"/>
                  <a:gd name="T92" fmla="*/ 987 w 3068"/>
                  <a:gd name="T93" fmla="*/ 6 h 1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068" h="1414">
                    <a:moveTo>
                      <a:pt x="995" y="0"/>
                    </a:moveTo>
                    <a:lnTo>
                      <a:pt x="1285" y="911"/>
                    </a:lnTo>
                    <a:lnTo>
                      <a:pt x="1324" y="1035"/>
                    </a:lnTo>
                    <a:lnTo>
                      <a:pt x="1455" y="670"/>
                    </a:lnTo>
                    <a:lnTo>
                      <a:pt x="1425" y="626"/>
                    </a:lnTo>
                    <a:lnTo>
                      <a:pt x="1400" y="587"/>
                    </a:lnTo>
                    <a:lnTo>
                      <a:pt x="1379" y="550"/>
                    </a:lnTo>
                    <a:lnTo>
                      <a:pt x="1363" y="516"/>
                    </a:lnTo>
                    <a:lnTo>
                      <a:pt x="1349" y="484"/>
                    </a:lnTo>
                    <a:lnTo>
                      <a:pt x="1340" y="454"/>
                    </a:lnTo>
                    <a:lnTo>
                      <a:pt x="1334" y="427"/>
                    </a:lnTo>
                    <a:lnTo>
                      <a:pt x="1331" y="403"/>
                    </a:lnTo>
                    <a:lnTo>
                      <a:pt x="1329" y="381"/>
                    </a:lnTo>
                    <a:lnTo>
                      <a:pt x="1332" y="360"/>
                    </a:lnTo>
                    <a:lnTo>
                      <a:pt x="1337" y="341"/>
                    </a:lnTo>
                    <a:lnTo>
                      <a:pt x="1343" y="326"/>
                    </a:lnTo>
                    <a:lnTo>
                      <a:pt x="1351" y="310"/>
                    </a:lnTo>
                    <a:lnTo>
                      <a:pt x="1362" y="298"/>
                    </a:lnTo>
                    <a:lnTo>
                      <a:pt x="1373" y="287"/>
                    </a:lnTo>
                    <a:lnTo>
                      <a:pt x="1385" y="276"/>
                    </a:lnTo>
                    <a:lnTo>
                      <a:pt x="1398" y="268"/>
                    </a:lnTo>
                    <a:lnTo>
                      <a:pt x="1412" y="261"/>
                    </a:lnTo>
                    <a:lnTo>
                      <a:pt x="1427" y="255"/>
                    </a:lnTo>
                    <a:lnTo>
                      <a:pt x="1441" y="249"/>
                    </a:lnTo>
                    <a:lnTo>
                      <a:pt x="1455" y="245"/>
                    </a:lnTo>
                    <a:lnTo>
                      <a:pt x="1469" y="242"/>
                    </a:lnTo>
                    <a:lnTo>
                      <a:pt x="1483" y="240"/>
                    </a:lnTo>
                    <a:lnTo>
                      <a:pt x="1495" y="238"/>
                    </a:lnTo>
                    <a:lnTo>
                      <a:pt x="1507" y="237"/>
                    </a:lnTo>
                    <a:lnTo>
                      <a:pt x="1517" y="236"/>
                    </a:lnTo>
                    <a:lnTo>
                      <a:pt x="1525" y="236"/>
                    </a:lnTo>
                    <a:lnTo>
                      <a:pt x="1532" y="236"/>
                    </a:lnTo>
                    <a:lnTo>
                      <a:pt x="1536" y="236"/>
                    </a:lnTo>
                    <a:lnTo>
                      <a:pt x="1542" y="236"/>
                    </a:lnTo>
                    <a:lnTo>
                      <a:pt x="1551" y="236"/>
                    </a:lnTo>
                    <a:lnTo>
                      <a:pt x="1561" y="237"/>
                    </a:lnTo>
                    <a:lnTo>
                      <a:pt x="1573" y="238"/>
                    </a:lnTo>
                    <a:lnTo>
                      <a:pt x="1585" y="240"/>
                    </a:lnTo>
                    <a:lnTo>
                      <a:pt x="1599" y="242"/>
                    </a:lnTo>
                    <a:lnTo>
                      <a:pt x="1613" y="245"/>
                    </a:lnTo>
                    <a:lnTo>
                      <a:pt x="1627" y="249"/>
                    </a:lnTo>
                    <a:lnTo>
                      <a:pt x="1641" y="255"/>
                    </a:lnTo>
                    <a:lnTo>
                      <a:pt x="1656" y="261"/>
                    </a:lnTo>
                    <a:lnTo>
                      <a:pt x="1670" y="268"/>
                    </a:lnTo>
                    <a:lnTo>
                      <a:pt x="1684" y="276"/>
                    </a:lnTo>
                    <a:lnTo>
                      <a:pt x="1696" y="287"/>
                    </a:lnTo>
                    <a:lnTo>
                      <a:pt x="1706" y="298"/>
                    </a:lnTo>
                    <a:lnTo>
                      <a:pt x="1717" y="310"/>
                    </a:lnTo>
                    <a:lnTo>
                      <a:pt x="1725" y="326"/>
                    </a:lnTo>
                    <a:lnTo>
                      <a:pt x="1731" y="341"/>
                    </a:lnTo>
                    <a:lnTo>
                      <a:pt x="1736" y="360"/>
                    </a:lnTo>
                    <a:lnTo>
                      <a:pt x="1738" y="381"/>
                    </a:lnTo>
                    <a:lnTo>
                      <a:pt x="1737" y="403"/>
                    </a:lnTo>
                    <a:lnTo>
                      <a:pt x="1734" y="427"/>
                    </a:lnTo>
                    <a:lnTo>
                      <a:pt x="1728" y="454"/>
                    </a:lnTo>
                    <a:lnTo>
                      <a:pt x="1719" y="484"/>
                    </a:lnTo>
                    <a:lnTo>
                      <a:pt x="1705" y="516"/>
                    </a:lnTo>
                    <a:lnTo>
                      <a:pt x="1689" y="550"/>
                    </a:lnTo>
                    <a:lnTo>
                      <a:pt x="1668" y="587"/>
                    </a:lnTo>
                    <a:lnTo>
                      <a:pt x="1643" y="626"/>
                    </a:lnTo>
                    <a:lnTo>
                      <a:pt x="1613" y="670"/>
                    </a:lnTo>
                    <a:lnTo>
                      <a:pt x="1743" y="1035"/>
                    </a:lnTo>
                    <a:lnTo>
                      <a:pt x="1783" y="911"/>
                    </a:lnTo>
                    <a:lnTo>
                      <a:pt x="2072" y="0"/>
                    </a:lnTo>
                    <a:lnTo>
                      <a:pt x="2074" y="2"/>
                    </a:lnTo>
                    <a:lnTo>
                      <a:pt x="2081" y="6"/>
                    </a:lnTo>
                    <a:lnTo>
                      <a:pt x="2093" y="13"/>
                    </a:lnTo>
                    <a:lnTo>
                      <a:pt x="2108" y="22"/>
                    </a:lnTo>
                    <a:lnTo>
                      <a:pt x="2129" y="35"/>
                    </a:lnTo>
                    <a:lnTo>
                      <a:pt x="2153" y="48"/>
                    </a:lnTo>
                    <a:lnTo>
                      <a:pt x="2182" y="65"/>
                    </a:lnTo>
                    <a:lnTo>
                      <a:pt x="2214" y="82"/>
                    </a:lnTo>
                    <a:lnTo>
                      <a:pt x="2250" y="101"/>
                    </a:lnTo>
                    <a:lnTo>
                      <a:pt x="2290" y="121"/>
                    </a:lnTo>
                    <a:lnTo>
                      <a:pt x="2334" y="143"/>
                    </a:lnTo>
                    <a:lnTo>
                      <a:pt x="2381" y="166"/>
                    </a:lnTo>
                    <a:lnTo>
                      <a:pt x="2433" y="190"/>
                    </a:lnTo>
                    <a:lnTo>
                      <a:pt x="2488" y="214"/>
                    </a:lnTo>
                    <a:lnTo>
                      <a:pt x="2546" y="239"/>
                    </a:lnTo>
                    <a:lnTo>
                      <a:pt x="2607" y="264"/>
                    </a:lnTo>
                    <a:lnTo>
                      <a:pt x="2671" y="290"/>
                    </a:lnTo>
                    <a:lnTo>
                      <a:pt x="2725" y="310"/>
                    </a:lnTo>
                    <a:lnTo>
                      <a:pt x="2774" y="335"/>
                    </a:lnTo>
                    <a:lnTo>
                      <a:pt x="2817" y="361"/>
                    </a:lnTo>
                    <a:lnTo>
                      <a:pt x="2857" y="390"/>
                    </a:lnTo>
                    <a:lnTo>
                      <a:pt x="2891" y="422"/>
                    </a:lnTo>
                    <a:lnTo>
                      <a:pt x="2921" y="456"/>
                    </a:lnTo>
                    <a:lnTo>
                      <a:pt x="2948" y="493"/>
                    </a:lnTo>
                    <a:lnTo>
                      <a:pt x="2971" y="532"/>
                    </a:lnTo>
                    <a:lnTo>
                      <a:pt x="2990" y="576"/>
                    </a:lnTo>
                    <a:lnTo>
                      <a:pt x="3007" y="621"/>
                    </a:lnTo>
                    <a:lnTo>
                      <a:pt x="3021" y="670"/>
                    </a:lnTo>
                    <a:lnTo>
                      <a:pt x="3033" y="720"/>
                    </a:lnTo>
                    <a:lnTo>
                      <a:pt x="3042" y="775"/>
                    </a:lnTo>
                    <a:lnTo>
                      <a:pt x="3049" y="833"/>
                    </a:lnTo>
                    <a:lnTo>
                      <a:pt x="3055" y="894"/>
                    </a:lnTo>
                    <a:lnTo>
                      <a:pt x="3059" y="958"/>
                    </a:lnTo>
                    <a:lnTo>
                      <a:pt x="3062" y="1025"/>
                    </a:lnTo>
                    <a:lnTo>
                      <a:pt x="3064" y="1096"/>
                    </a:lnTo>
                    <a:lnTo>
                      <a:pt x="3065" y="1169"/>
                    </a:lnTo>
                    <a:lnTo>
                      <a:pt x="3066" y="1248"/>
                    </a:lnTo>
                    <a:lnTo>
                      <a:pt x="3067" y="1328"/>
                    </a:lnTo>
                    <a:lnTo>
                      <a:pt x="3068" y="1414"/>
                    </a:lnTo>
                    <a:lnTo>
                      <a:pt x="0" y="1414"/>
                    </a:lnTo>
                    <a:lnTo>
                      <a:pt x="1" y="1328"/>
                    </a:lnTo>
                    <a:lnTo>
                      <a:pt x="2" y="1248"/>
                    </a:lnTo>
                    <a:lnTo>
                      <a:pt x="3" y="1169"/>
                    </a:lnTo>
                    <a:lnTo>
                      <a:pt x="4" y="1096"/>
                    </a:lnTo>
                    <a:lnTo>
                      <a:pt x="6" y="1025"/>
                    </a:lnTo>
                    <a:lnTo>
                      <a:pt x="9" y="958"/>
                    </a:lnTo>
                    <a:lnTo>
                      <a:pt x="13" y="894"/>
                    </a:lnTo>
                    <a:lnTo>
                      <a:pt x="19" y="833"/>
                    </a:lnTo>
                    <a:lnTo>
                      <a:pt x="26" y="775"/>
                    </a:lnTo>
                    <a:lnTo>
                      <a:pt x="35" y="720"/>
                    </a:lnTo>
                    <a:lnTo>
                      <a:pt x="47" y="670"/>
                    </a:lnTo>
                    <a:lnTo>
                      <a:pt x="60" y="621"/>
                    </a:lnTo>
                    <a:lnTo>
                      <a:pt x="77" y="576"/>
                    </a:lnTo>
                    <a:lnTo>
                      <a:pt x="96" y="532"/>
                    </a:lnTo>
                    <a:lnTo>
                      <a:pt x="120" y="493"/>
                    </a:lnTo>
                    <a:lnTo>
                      <a:pt x="146" y="456"/>
                    </a:lnTo>
                    <a:lnTo>
                      <a:pt x="177" y="422"/>
                    </a:lnTo>
                    <a:lnTo>
                      <a:pt x="211" y="390"/>
                    </a:lnTo>
                    <a:lnTo>
                      <a:pt x="251" y="361"/>
                    </a:lnTo>
                    <a:lnTo>
                      <a:pt x="294" y="335"/>
                    </a:lnTo>
                    <a:lnTo>
                      <a:pt x="342" y="310"/>
                    </a:lnTo>
                    <a:lnTo>
                      <a:pt x="396" y="290"/>
                    </a:lnTo>
                    <a:lnTo>
                      <a:pt x="461" y="264"/>
                    </a:lnTo>
                    <a:lnTo>
                      <a:pt x="522" y="239"/>
                    </a:lnTo>
                    <a:lnTo>
                      <a:pt x="580" y="214"/>
                    </a:lnTo>
                    <a:lnTo>
                      <a:pt x="635" y="190"/>
                    </a:lnTo>
                    <a:lnTo>
                      <a:pt x="685" y="166"/>
                    </a:lnTo>
                    <a:lnTo>
                      <a:pt x="733" y="143"/>
                    </a:lnTo>
                    <a:lnTo>
                      <a:pt x="778" y="121"/>
                    </a:lnTo>
                    <a:lnTo>
                      <a:pt x="818" y="101"/>
                    </a:lnTo>
                    <a:lnTo>
                      <a:pt x="854" y="81"/>
                    </a:lnTo>
                    <a:lnTo>
                      <a:pt x="886" y="64"/>
                    </a:lnTo>
                    <a:lnTo>
                      <a:pt x="915" y="48"/>
                    </a:lnTo>
                    <a:lnTo>
                      <a:pt x="939" y="34"/>
                    </a:lnTo>
                    <a:lnTo>
                      <a:pt x="959" y="22"/>
                    </a:lnTo>
                    <a:lnTo>
                      <a:pt x="975" y="13"/>
                    </a:lnTo>
                    <a:lnTo>
                      <a:pt x="987" y="6"/>
                    </a:lnTo>
                    <a:lnTo>
                      <a:pt x="993" y="2"/>
                    </a:lnTo>
                    <a:lnTo>
                      <a:pt x="995" y="0"/>
                    </a:lnTo>
                    <a:close/>
                  </a:path>
                </a:pathLst>
              </a:custGeom>
              <a:solidFill>
                <a:srgbClr val="38C0CA"/>
              </a:solidFill>
              <a:ln w="0">
                <a:noFill/>
                <a:prstDash val="solid"/>
                <a:round/>
              </a:ln>
            </p:spPr>
            <p:txBody>
              <a:bodyPr vert="horz" wrap="square" lIns="91299" tIns="45649" rIns="91299" bIns="45649"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28" name="Freeform 78"/>
              <p:cNvSpPr>
                <a:spLocks noEditPoints="1"/>
              </p:cNvSpPr>
              <p:nvPr/>
            </p:nvSpPr>
            <p:spPr bwMode="auto">
              <a:xfrm>
                <a:off x="5555" y="3411"/>
                <a:ext cx="147" cy="146"/>
              </a:xfrm>
              <a:custGeom>
                <a:avLst/>
                <a:gdLst>
                  <a:gd name="T0" fmla="*/ 1078 w 1905"/>
                  <a:gd name="T1" fmla="*/ 1569 h 1900"/>
                  <a:gd name="T2" fmla="*/ 1188 w 1905"/>
                  <a:gd name="T3" fmla="*/ 1402 h 1900"/>
                  <a:gd name="T4" fmla="*/ 671 w 1905"/>
                  <a:gd name="T5" fmla="*/ 1293 h 1900"/>
                  <a:gd name="T6" fmla="*/ 771 w 1905"/>
                  <a:gd name="T7" fmla="*/ 1492 h 1900"/>
                  <a:gd name="T8" fmla="*/ 882 w 1905"/>
                  <a:gd name="T9" fmla="*/ 1627 h 1900"/>
                  <a:gd name="T10" fmla="*/ 362 w 1905"/>
                  <a:gd name="T11" fmla="*/ 1343 h 1900"/>
                  <a:gd name="T12" fmla="*/ 521 w 1905"/>
                  <a:gd name="T13" fmla="*/ 1511 h 1900"/>
                  <a:gd name="T14" fmla="*/ 644 w 1905"/>
                  <a:gd name="T15" fmla="*/ 1559 h 1900"/>
                  <a:gd name="T16" fmla="*/ 540 w 1905"/>
                  <a:gd name="T17" fmla="*/ 1353 h 1900"/>
                  <a:gd name="T18" fmla="*/ 1365 w 1905"/>
                  <a:gd name="T19" fmla="*/ 1353 h 1900"/>
                  <a:gd name="T20" fmla="*/ 1262 w 1905"/>
                  <a:gd name="T21" fmla="*/ 1558 h 1900"/>
                  <a:gd name="T22" fmla="*/ 1385 w 1905"/>
                  <a:gd name="T23" fmla="*/ 1511 h 1900"/>
                  <a:gd name="T24" fmla="*/ 1544 w 1905"/>
                  <a:gd name="T25" fmla="*/ 1342 h 1900"/>
                  <a:gd name="T26" fmla="*/ 1429 w 1905"/>
                  <a:gd name="T27" fmla="*/ 813 h 1900"/>
                  <a:gd name="T28" fmla="*/ 1429 w 1905"/>
                  <a:gd name="T29" fmla="*/ 1087 h 1900"/>
                  <a:gd name="T30" fmla="*/ 1655 w 1905"/>
                  <a:gd name="T31" fmla="*/ 1053 h 1900"/>
                  <a:gd name="T32" fmla="*/ 1655 w 1905"/>
                  <a:gd name="T33" fmla="*/ 848 h 1900"/>
                  <a:gd name="T34" fmla="*/ 1024 w 1905"/>
                  <a:gd name="T35" fmla="*/ 749 h 1900"/>
                  <a:gd name="T36" fmla="*/ 1289 w 1905"/>
                  <a:gd name="T37" fmla="*/ 1055 h 1900"/>
                  <a:gd name="T38" fmla="*/ 1288 w 1905"/>
                  <a:gd name="T39" fmla="*/ 846 h 1900"/>
                  <a:gd name="T40" fmla="*/ 630 w 1905"/>
                  <a:gd name="T41" fmla="*/ 748 h 1900"/>
                  <a:gd name="T42" fmla="*/ 612 w 1905"/>
                  <a:gd name="T43" fmla="*/ 950 h 1900"/>
                  <a:gd name="T44" fmla="*/ 631 w 1905"/>
                  <a:gd name="T45" fmla="*/ 1151 h 1900"/>
                  <a:gd name="T46" fmla="*/ 272 w 1905"/>
                  <a:gd name="T47" fmla="*/ 748 h 1900"/>
                  <a:gd name="T48" fmla="*/ 243 w 1905"/>
                  <a:gd name="T49" fmla="*/ 950 h 1900"/>
                  <a:gd name="T50" fmla="*/ 272 w 1905"/>
                  <a:gd name="T51" fmla="*/ 1151 h 1900"/>
                  <a:gd name="T52" fmla="*/ 470 w 1905"/>
                  <a:gd name="T53" fmla="*/ 950 h 1900"/>
                  <a:gd name="T54" fmla="*/ 272 w 1905"/>
                  <a:gd name="T55" fmla="*/ 748 h 1900"/>
                  <a:gd name="T56" fmla="*/ 1318 w 1905"/>
                  <a:gd name="T57" fmla="*/ 437 h 1900"/>
                  <a:gd name="T58" fmla="*/ 1574 w 1905"/>
                  <a:gd name="T59" fmla="*/ 607 h 1900"/>
                  <a:gd name="T60" fmla="*/ 1430 w 1905"/>
                  <a:gd name="T61" fmla="*/ 425 h 1900"/>
                  <a:gd name="T62" fmla="*/ 1234 w 1905"/>
                  <a:gd name="T63" fmla="*/ 299 h 1900"/>
                  <a:gd name="T64" fmla="*/ 521 w 1905"/>
                  <a:gd name="T65" fmla="*/ 388 h 1900"/>
                  <a:gd name="T66" fmla="*/ 362 w 1905"/>
                  <a:gd name="T67" fmla="*/ 557 h 1900"/>
                  <a:gd name="T68" fmla="*/ 563 w 1905"/>
                  <a:gd name="T69" fmla="*/ 489 h 1900"/>
                  <a:gd name="T70" fmla="*/ 672 w 1905"/>
                  <a:gd name="T71" fmla="*/ 299 h 1900"/>
                  <a:gd name="T72" fmla="*/ 1212 w 1905"/>
                  <a:gd name="T73" fmla="*/ 550 h 1900"/>
                  <a:gd name="T74" fmla="*/ 1106 w 1905"/>
                  <a:gd name="T75" fmla="*/ 369 h 1900"/>
                  <a:gd name="T76" fmla="*/ 882 w 1905"/>
                  <a:gd name="T77" fmla="*/ 272 h 1900"/>
                  <a:gd name="T78" fmla="*/ 770 w 1905"/>
                  <a:gd name="T79" fmla="*/ 407 h 1900"/>
                  <a:gd name="T80" fmla="*/ 670 w 1905"/>
                  <a:gd name="T81" fmla="*/ 607 h 1900"/>
                  <a:gd name="T82" fmla="*/ 1031 w 1905"/>
                  <a:gd name="T83" fmla="*/ 3 h 1900"/>
                  <a:gd name="T84" fmla="*/ 1323 w 1905"/>
                  <a:gd name="T85" fmla="*/ 75 h 1900"/>
                  <a:gd name="T86" fmla="*/ 1573 w 1905"/>
                  <a:gd name="T87" fmla="*/ 229 h 1900"/>
                  <a:gd name="T88" fmla="*/ 1762 w 1905"/>
                  <a:gd name="T89" fmla="*/ 450 h 1900"/>
                  <a:gd name="T90" fmla="*/ 1877 w 1905"/>
                  <a:gd name="T91" fmla="*/ 723 h 1900"/>
                  <a:gd name="T92" fmla="*/ 1902 w 1905"/>
                  <a:gd name="T93" fmla="*/ 1028 h 1900"/>
                  <a:gd name="T94" fmla="*/ 1830 w 1905"/>
                  <a:gd name="T95" fmla="*/ 1319 h 1900"/>
                  <a:gd name="T96" fmla="*/ 1675 w 1905"/>
                  <a:gd name="T97" fmla="*/ 1568 h 1900"/>
                  <a:gd name="T98" fmla="*/ 1453 w 1905"/>
                  <a:gd name="T99" fmla="*/ 1758 h 1900"/>
                  <a:gd name="T100" fmla="*/ 1181 w 1905"/>
                  <a:gd name="T101" fmla="*/ 1872 h 1900"/>
                  <a:gd name="T102" fmla="*/ 875 w 1905"/>
                  <a:gd name="T103" fmla="*/ 1897 h 1900"/>
                  <a:gd name="T104" fmla="*/ 583 w 1905"/>
                  <a:gd name="T105" fmla="*/ 1825 h 1900"/>
                  <a:gd name="T106" fmla="*/ 333 w 1905"/>
                  <a:gd name="T107" fmla="*/ 1671 h 1900"/>
                  <a:gd name="T108" fmla="*/ 143 w 1905"/>
                  <a:gd name="T109" fmla="*/ 1449 h 1900"/>
                  <a:gd name="T110" fmla="*/ 28 w 1905"/>
                  <a:gd name="T111" fmla="*/ 1178 h 1900"/>
                  <a:gd name="T112" fmla="*/ 3 w 1905"/>
                  <a:gd name="T113" fmla="*/ 872 h 1900"/>
                  <a:gd name="T114" fmla="*/ 75 w 1905"/>
                  <a:gd name="T115" fmla="*/ 580 h 1900"/>
                  <a:gd name="T116" fmla="*/ 230 w 1905"/>
                  <a:gd name="T117" fmla="*/ 332 h 1900"/>
                  <a:gd name="T118" fmla="*/ 451 w 1905"/>
                  <a:gd name="T119" fmla="*/ 143 h 1900"/>
                  <a:gd name="T120" fmla="*/ 725 w 1905"/>
                  <a:gd name="T121" fmla="*/ 28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05" h="1900">
                    <a:moveTo>
                      <a:pt x="1024" y="1293"/>
                    </a:moveTo>
                    <a:lnTo>
                      <a:pt x="1024" y="1628"/>
                    </a:lnTo>
                    <a:lnTo>
                      <a:pt x="1051" y="1600"/>
                    </a:lnTo>
                    <a:lnTo>
                      <a:pt x="1078" y="1569"/>
                    </a:lnTo>
                    <a:lnTo>
                      <a:pt x="1107" y="1533"/>
                    </a:lnTo>
                    <a:lnTo>
                      <a:pt x="1135" y="1494"/>
                    </a:lnTo>
                    <a:lnTo>
                      <a:pt x="1162" y="1449"/>
                    </a:lnTo>
                    <a:lnTo>
                      <a:pt x="1188" y="1402"/>
                    </a:lnTo>
                    <a:lnTo>
                      <a:pt x="1213" y="1349"/>
                    </a:lnTo>
                    <a:lnTo>
                      <a:pt x="1236" y="1293"/>
                    </a:lnTo>
                    <a:lnTo>
                      <a:pt x="1024" y="1293"/>
                    </a:lnTo>
                    <a:close/>
                    <a:moveTo>
                      <a:pt x="671" y="1293"/>
                    </a:moveTo>
                    <a:lnTo>
                      <a:pt x="692" y="1349"/>
                    </a:lnTo>
                    <a:lnTo>
                      <a:pt x="717" y="1401"/>
                    </a:lnTo>
                    <a:lnTo>
                      <a:pt x="743" y="1448"/>
                    </a:lnTo>
                    <a:lnTo>
                      <a:pt x="771" y="1492"/>
                    </a:lnTo>
                    <a:lnTo>
                      <a:pt x="799" y="1532"/>
                    </a:lnTo>
                    <a:lnTo>
                      <a:pt x="827" y="1567"/>
                    </a:lnTo>
                    <a:lnTo>
                      <a:pt x="855" y="1599"/>
                    </a:lnTo>
                    <a:lnTo>
                      <a:pt x="882" y="1627"/>
                    </a:lnTo>
                    <a:lnTo>
                      <a:pt x="882" y="1293"/>
                    </a:lnTo>
                    <a:lnTo>
                      <a:pt x="671" y="1293"/>
                    </a:lnTo>
                    <a:close/>
                    <a:moveTo>
                      <a:pt x="332" y="1293"/>
                    </a:moveTo>
                    <a:lnTo>
                      <a:pt x="362" y="1343"/>
                    </a:lnTo>
                    <a:lnTo>
                      <a:pt x="396" y="1389"/>
                    </a:lnTo>
                    <a:lnTo>
                      <a:pt x="435" y="1434"/>
                    </a:lnTo>
                    <a:lnTo>
                      <a:pt x="476" y="1474"/>
                    </a:lnTo>
                    <a:lnTo>
                      <a:pt x="521" y="1511"/>
                    </a:lnTo>
                    <a:lnTo>
                      <a:pt x="568" y="1545"/>
                    </a:lnTo>
                    <a:lnTo>
                      <a:pt x="619" y="1575"/>
                    </a:lnTo>
                    <a:lnTo>
                      <a:pt x="673" y="1600"/>
                    </a:lnTo>
                    <a:lnTo>
                      <a:pt x="644" y="1559"/>
                    </a:lnTo>
                    <a:lnTo>
                      <a:pt x="615" y="1512"/>
                    </a:lnTo>
                    <a:lnTo>
                      <a:pt x="588" y="1463"/>
                    </a:lnTo>
                    <a:lnTo>
                      <a:pt x="563" y="1410"/>
                    </a:lnTo>
                    <a:lnTo>
                      <a:pt x="540" y="1353"/>
                    </a:lnTo>
                    <a:lnTo>
                      <a:pt x="519" y="1293"/>
                    </a:lnTo>
                    <a:lnTo>
                      <a:pt x="332" y="1293"/>
                    </a:lnTo>
                    <a:close/>
                    <a:moveTo>
                      <a:pt x="1386" y="1292"/>
                    </a:moveTo>
                    <a:lnTo>
                      <a:pt x="1365" y="1353"/>
                    </a:lnTo>
                    <a:lnTo>
                      <a:pt x="1343" y="1410"/>
                    </a:lnTo>
                    <a:lnTo>
                      <a:pt x="1318" y="1463"/>
                    </a:lnTo>
                    <a:lnTo>
                      <a:pt x="1291" y="1512"/>
                    </a:lnTo>
                    <a:lnTo>
                      <a:pt x="1262" y="1558"/>
                    </a:lnTo>
                    <a:lnTo>
                      <a:pt x="1234" y="1600"/>
                    </a:lnTo>
                    <a:lnTo>
                      <a:pt x="1287" y="1574"/>
                    </a:lnTo>
                    <a:lnTo>
                      <a:pt x="1337" y="1545"/>
                    </a:lnTo>
                    <a:lnTo>
                      <a:pt x="1385" y="1511"/>
                    </a:lnTo>
                    <a:lnTo>
                      <a:pt x="1430" y="1474"/>
                    </a:lnTo>
                    <a:lnTo>
                      <a:pt x="1471" y="1434"/>
                    </a:lnTo>
                    <a:lnTo>
                      <a:pt x="1509" y="1389"/>
                    </a:lnTo>
                    <a:lnTo>
                      <a:pt x="1544" y="1342"/>
                    </a:lnTo>
                    <a:lnTo>
                      <a:pt x="1574" y="1292"/>
                    </a:lnTo>
                    <a:lnTo>
                      <a:pt x="1386" y="1292"/>
                    </a:lnTo>
                    <a:close/>
                    <a:moveTo>
                      <a:pt x="1420" y="749"/>
                    </a:moveTo>
                    <a:lnTo>
                      <a:pt x="1429" y="813"/>
                    </a:lnTo>
                    <a:lnTo>
                      <a:pt x="1435" y="881"/>
                    </a:lnTo>
                    <a:lnTo>
                      <a:pt x="1437" y="951"/>
                    </a:lnTo>
                    <a:lnTo>
                      <a:pt x="1435" y="1021"/>
                    </a:lnTo>
                    <a:lnTo>
                      <a:pt x="1429" y="1087"/>
                    </a:lnTo>
                    <a:lnTo>
                      <a:pt x="1420" y="1151"/>
                    </a:lnTo>
                    <a:lnTo>
                      <a:pt x="1634" y="1151"/>
                    </a:lnTo>
                    <a:lnTo>
                      <a:pt x="1646" y="1102"/>
                    </a:lnTo>
                    <a:lnTo>
                      <a:pt x="1655" y="1053"/>
                    </a:lnTo>
                    <a:lnTo>
                      <a:pt x="1662" y="1002"/>
                    </a:lnTo>
                    <a:lnTo>
                      <a:pt x="1664" y="951"/>
                    </a:lnTo>
                    <a:lnTo>
                      <a:pt x="1662" y="899"/>
                    </a:lnTo>
                    <a:lnTo>
                      <a:pt x="1655" y="848"/>
                    </a:lnTo>
                    <a:lnTo>
                      <a:pt x="1646" y="798"/>
                    </a:lnTo>
                    <a:lnTo>
                      <a:pt x="1634" y="749"/>
                    </a:lnTo>
                    <a:lnTo>
                      <a:pt x="1420" y="749"/>
                    </a:lnTo>
                    <a:close/>
                    <a:moveTo>
                      <a:pt x="1024" y="749"/>
                    </a:moveTo>
                    <a:lnTo>
                      <a:pt x="1024" y="1151"/>
                    </a:lnTo>
                    <a:lnTo>
                      <a:pt x="1274" y="1151"/>
                    </a:lnTo>
                    <a:lnTo>
                      <a:pt x="1283" y="1103"/>
                    </a:lnTo>
                    <a:lnTo>
                      <a:pt x="1289" y="1055"/>
                    </a:lnTo>
                    <a:lnTo>
                      <a:pt x="1292" y="1003"/>
                    </a:lnTo>
                    <a:lnTo>
                      <a:pt x="1294" y="951"/>
                    </a:lnTo>
                    <a:lnTo>
                      <a:pt x="1292" y="897"/>
                    </a:lnTo>
                    <a:lnTo>
                      <a:pt x="1288" y="846"/>
                    </a:lnTo>
                    <a:lnTo>
                      <a:pt x="1283" y="797"/>
                    </a:lnTo>
                    <a:lnTo>
                      <a:pt x="1274" y="749"/>
                    </a:lnTo>
                    <a:lnTo>
                      <a:pt x="1024" y="749"/>
                    </a:lnTo>
                    <a:close/>
                    <a:moveTo>
                      <a:pt x="630" y="748"/>
                    </a:moveTo>
                    <a:lnTo>
                      <a:pt x="622" y="796"/>
                    </a:lnTo>
                    <a:lnTo>
                      <a:pt x="617" y="845"/>
                    </a:lnTo>
                    <a:lnTo>
                      <a:pt x="613" y="896"/>
                    </a:lnTo>
                    <a:lnTo>
                      <a:pt x="612" y="950"/>
                    </a:lnTo>
                    <a:lnTo>
                      <a:pt x="613" y="1003"/>
                    </a:lnTo>
                    <a:lnTo>
                      <a:pt x="617" y="1054"/>
                    </a:lnTo>
                    <a:lnTo>
                      <a:pt x="623" y="1103"/>
                    </a:lnTo>
                    <a:lnTo>
                      <a:pt x="631" y="1151"/>
                    </a:lnTo>
                    <a:lnTo>
                      <a:pt x="882" y="1151"/>
                    </a:lnTo>
                    <a:lnTo>
                      <a:pt x="882" y="748"/>
                    </a:lnTo>
                    <a:lnTo>
                      <a:pt x="630" y="748"/>
                    </a:lnTo>
                    <a:close/>
                    <a:moveTo>
                      <a:pt x="272" y="748"/>
                    </a:moveTo>
                    <a:lnTo>
                      <a:pt x="260" y="797"/>
                    </a:lnTo>
                    <a:lnTo>
                      <a:pt x="250" y="848"/>
                    </a:lnTo>
                    <a:lnTo>
                      <a:pt x="245" y="898"/>
                    </a:lnTo>
                    <a:lnTo>
                      <a:pt x="243" y="950"/>
                    </a:lnTo>
                    <a:lnTo>
                      <a:pt x="244" y="1002"/>
                    </a:lnTo>
                    <a:lnTo>
                      <a:pt x="250" y="1053"/>
                    </a:lnTo>
                    <a:lnTo>
                      <a:pt x="260" y="1102"/>
                    </a:lnTo>
                    <a:lnTo>
                      <a:pt x="272" y="1151"/>
                    </a:lnTo>
                    <a:lnTo>
                      <a:pt x="486" y="1151"/>
                    </a:lnTo>
                    <a:lnTo>
                      <a:pt x="477" y="1087"/>
                    </a:lnTo>
                    <a:lnTo>
                      <a:pt x="472" y="1020"/>
                    </a:lnTo>
                    <a:lnTo>
                      <a:pt x="470" y="950"/>
                    </a:lnTo>
                    <a:lnTo>
                      <a:pt x="472" y="879"/>
                    </a:lnTo>
                    <a:lnTo>
                      <a:pt x="477" y="812"/>
                    </a:lnTo>
                    <a:lnTo>
                      <a:pt x="486" y="748"/>
                    </a:lnTo>
                    <a:lnTo>
                      <a:pt x="272" y="748"/>
                    </a:lnTo>
                    <a:close/>
                    <a:moveTo>
                      <a:pt x="1234" y="299"/>
                    </a:moveTo>
                    <a:lnTo>
                      <a:pt x="1263" y="342"/>
                    </a:lnTo>
                    <a:lnTo>
                      <a:pt x="1291" y="387"/>
                    </a:lnTo>
                    <a:lnTo>
                      <a:pt x="1318" y="437"/>
                    </a:lnTo>
                    <a:lnTo>
                      <a:pt x="1343" y="490"/>
                    </a:lnTo>
                    <a:lnTo>
                      <a:pt x="1365" y="547"/>
                    </a:lnTo>
                    <a:lnTo>
                      <a:pt x="1386" y="607"/>
                    </a:lnTo>
                    <a:lnTo>
                      <a:pt x="1574" y="607"/>
                    </a:lnTo>
                    <a:lnTo>
                      <a:pt x="1544" y="557"/>
                    </a:lnTo>
                    <a:lnTo>
                      <a:pt x="1509" y="510"/>
                    </a:lnTo>
                    <a:lnTo>
                      <a:pt x="1471" y="467"/>
                    </a:lnTo>
                    <a:lnTo>
                      <a:pt x="1430" y="425"/>
                    </a:lnTo>
                    <a:lnTo>
                      <a:pt x="1385" y="388"/>
                    </a:lnTo>
                    <a:lnTo>
                      <a:pt x="1337" y="355"/>
                    </a:lnTo>
                    <a:lnTo>
                      <a:pt x="1287" y="325"/>
                    </a:lnTo>
                    <a:lnTo>
                      <a:pt x="1234" y="299"/>
                    </a:lnTo>
                    <a:close/>
                    <a:moveTo>
                      <a:pt x="672" y="299"/>
                    </a:moveTo>
                    <a:lnTo>
                      <a:pt x="619" y="325"/>
                    </a:lnTo>
                    <a:lnTo>
                      <a:pt x="568" y="355"/>
                    </a:lnTo>
                    <a:lnTo>
                      <a:pt x="521" y="388"/>
                    </a:lnTo>
                    <a:lnTo>
                      <a:pt x="476" y="425"/>
                    </a:lnTo>
                    <a:lnTo>
                      <a:pt x="435" y="467"/>
                    </a:lnTo>
                    <a:lnTo>
                      <a:pt x="396" y="510"/>
                    </a:lnTo>
                    <a:lnTo>
                      <a:pt x="362" y="557"/>
                    </a:lnTo>
                    <a:lnTo>
                      <a:pt x="331" y="607"/>
                    </a:lnTo>
                    <a:lnTo>
                      <a:pt x="518" y="607"/>
                    </a:lnTo>
                    <a:lnTo>
                      <a:pt x="539" y="546"/>
                    </a:lnTo>
                    <a:lnTo>
                      <a:pt x="563" y="489"/>
                    </a:lnTo>
                    <a:lnTo>
                      <a:pt x="588" y="437"/>
                    </a:lnTo>
                    <a:lnTo>
                      <a:pt x="615" y="387"/>
                    </a:lnTo>
                    <a:lnTo>
                      <a:pt x="643" y="342"/>
                    </a:lnTo>
                    <a:lnTo>
                      <a:pt x="672" y="299"/>
                    </a:lnTo>
                    <a:close/>
                    <a:moveTo>
                      <a:pt x="1024" y="273"/>
                    </a:moveTo>
                    <a:lnTo>
                      <a:pt x="1024" y="606"/>
                    </a:lnTo>
                    <a:lnTo>
                      <a:pt x="1235" y="606"/>
                    </a:lnTo>
                    <a:lnTo>
                      <a:pt x="1212" y="550"/>
                    </a:lnTo>
                    <a:lnTo>
                      <a:pt x="1188" y="499"/>
                    </a:lnTo>
                    <a:lnTo>
                      <a:pt x="1161" y="451"/>
                    </a:lnTo>
                    <a:lnTo>
                      <a:pt x="1135" y="408"/>
                    </a:lnTo>
                    <a:lnTo>
                      <a:pt x="1106" y="369"/>
                    </a:lnTo>
                    <a:lnTo>
                      <a:pt x="1078" y="332"/>
                    </a:lnTo>
                    <a:lnTo>
                      <a:pt x="1051" y="300"/>
                    </a:lnTo>
                    <a:lnTo>
                      <a:pt x="1024" y="273"/>
                    </a:lnTo>
                    <a:close/>
                    <a:moveTo>
                      <a:pt x="882" y="272"/>
                    </a:moveTo>
                    <a:lnTo>
                      <a:pt x="855" y="299"/>
                    </a:lnTo>
                    <a:lnTo>
                      <a:pt x="827" y="331"/>
                    </a:lnTo>
                    <a:lnTo>
                      <a:pt x="799" y="368"/>
                    </a:lnTo>
                    <a:lnTo>
                      <a:pt x="770" y="407"/>
                    </a:lnTo>
                    <a:lnTo>
                      <a:pt x="743" y="451"/>
                    </a:lnTo>
                    <a:lnTo>
                      <a:pt x="716" y="499"/>
                    </a:lnTo>
                    <a:lnTo>
                      <a:pt x="691" y="550"/>
                    </a:lnTo>
                    <a:lnTo>
                      <a:pt x="670" y="607"/>
                    </a:lnTo>
                    <a:lnTo>
                      <a:pt x="882" y="607"/>
                    </a:lnTo>
                    <a:lnTo>
                      <a:pt x="882" y="272"/>
                    </a:lnTo>
                    <a:close/>
                    <a:moveTo>
                      <a:pt x="952" y="0"/>
                    </a:moveTo>
                    <a:lnTo>
                      <a:pt x="1031" y="3"/>
                    </a:lnTo>
                    <a:lnTo>
                      <a:pt x="1107" y="13"/>
                    </a:lnTo>
                    <a:lnTo>
                      <a:pt x="1181" y="28"/>
                    </a:lnTo>
                    <a:lnTo>
                      <a:pt x="1254" y="49"/>
                    </a:lnTo>
                    <a:lnTo>
                      <a:pt x="1323" y="75"/>
                    </a:lnTo>
                    <a:lnTo>
                      <a:pt x="1390" y="106"/>
                    </a:lnTo>
                    <a:lnTo>
                      <a:pt x="1454" y="143"/>
                    </a:lnTo>
                    <a:lnTo>
                      <a:pt x="1515" y="184"/>
                    </a:lnTo>
                    <a:lnTo>
                      <a:pt x="1573" y="229"/>
                    </a:lnTo>
                    <a:lnTo>
                      <a:pt x="1626" y="279"/>
                    </a:lnTo>
                    <a:lnTo>
                      <a:pt x="1676" y="332"/>
                    </a:lnTo>
                    <a:lnTo>
                      <a:pt x="1722" y="390"/>
                    </a:lnTo>
                    <a:lnTo>
                      <a:pt x="1762" y="450"/>
                    </a:lnTo>
                    <a:lnTo>
                      <a:pt x="1799" y="514"/>
                    </a:lnTo>
                    <a:lnTo>
                      <a:pt x="1830" y="581"/>
                    </a:lnTo>
                    <a:lnTo>
                      <a:pt x="1856" y="650"/>
                    </a:lnTo>
                    <a:lnTo>
                      <a:pt x="1877" y="723"/>
                    </a:lnTo>
                    <a:lnTo>
                      <a:pt x="1892" y="797"/>
                    </a:lnTo>
                    <a:lnTo>
                      <a:pt x="1902" y="872"/>
                    </a:lnTo>
                    <a:lnTo>
                      <a:pt x="1905" y="951"/>
                    </a:lnTo>
                    <a:lnTo>
                      <a:pt x="1902" y="1028"/>
                    </a:lnTo>
                    <a:lnTo>
                      <a:pt x="1892" y="1104"/>
                    </a:lnTo>
                    <a:lnTo>
                      <a:pt x="1877" y="1178"/>
                    </a:lnTo>
                    <a:lnTo>
                      <a:pt x="1856" y="1250"/>
                    </a:lnTo>
                    <a:lnTo>
                      <a:pt x="1830" y="1319"/>
                    </a:lnTo>
                    <a:lnTo>
                      <a:pt x="1798" y="1386"/>
                    </a:lnTo>
                    <a:lnTo>
                      <a:pt x="1762" y="1450"/>
                    </a:lnTo>
                    <a:lnTo>
                      <a:pt x="1721" y="1511"/>
                    </a:lnTo>
                    <a:lnTo>
                      <a:pt x="1675" y="1568"/>
                    </a:lnTo>
                    <a:lnTo>
                      <a:pt x="1625" y="1622"/>
                    </a:lnTo>
                    <a:lnTo>
                      <a:pt x="1573" y="1671"/>
                    </a:lnTo>
                    <a:lnTo>
                      <a:pt x="1515" y="1717"/>
                    </a:lnTo>
                    <a:lnTo>
                      <a:pt x="1453" y="1758"/>
                    </a:lnTo>
                    <a:lnTo>
                      <a:pt x="1390" y="1794"/>
                    </a:lnTo>
                    <a:lnTo>
                      <a:pt x="1323" y="1825"/>
                    </a:lnTo>
                    <a:lnTo>
                      <a:pt x="1254" y="1852"/>
                    </a:lnTo>
                    <a:lnTo>
                      <a:pt x="1181" y="1872"/>
                    </a:lnTo>
                    <a:lnTo>
                      <a:pt x="1107" y="1888"/>
                    </a:lnTo>
                    <a:lnTo>
                      <a:pt x="1031" y="1897"/>
                    </a:lnTo>
                    <a:lnTo>
                      <a:pt x="952" y="1900"/>
                    </a:lnTo>
                    <a:lnTo>
                      <a:pt x="875" y="1897"/>
                    </a:lnTo>
                    <a:lnTo>
                      <a:pt x="798" y="1888"/>
                    </a:lnTo>
                    <a:lnTo>
                      <a:pt x="725" y="1872"/>
                    </a:lnTo>
                    <a:lnTo>
                      <a:pt x="652" y="1852"/>
                    </a:lnTo>
                    <a:lnTo>
                      <a:pt x="583" y="1825"/>
                    </a:lnTo>
                    <a:lnTo>
                      <a:pt x="515" y="1794"/>
                    </a:lnTo>
                    <a:lnTo>
                      <a:pt x="451" y="1757"/>
                    </a:lnTo>
                    <a:lnTo>
                      <a:pt x="390" y="1717"/>
                    </a:lnTo>
                    <a:lnTo>
                      <a:pt x="333" y="1671"/>
                    </a:lnTo>
                    <a:lnTo>
                      <a:pt x="279" y="1622"/>
                    </a:lnTo>
                    <a:lnTo>
                      <a:pt x="230" y="1568"/>
                    </a:lnTo>
                    <a:lnTo>
                      <a:pt x="184" y="1510"/>
                    </a:lnTo>
                    <a:lnTo>
                      <a:pt x="143" y="1449"/>
                    </a:lnTo>
                    <a:lnTo>
                      <a:pt x="106" y="1386"/>
                    </a:lnTo>
                    <a:lnTo>
                      <a:pt x="75" y="1319"/>
                    </a:lnTo>
                    <a:lnTo>
                      <a:pt x="48" y="1249"/>
                    </a:lnTo>
                    <a:lnTo>
                      <a:pt x="28" y="1178"/>
                    </a:lnTo>
                    <a:lnTo>
                      <a:pt x="12" y="1103"/>
                    </a:lnTo>
                    <a:lnTo>
                      <a:pt x="3" y="1027"/>
                    </a:lnTo>
                    <a:lnTo>
                      <a:pt x="0" y="950"/>
                    </a:lnTo>
                    <a:lnTo>
                      <a:pt x="3" y="872"/>
                    </a:lnTo>
                    <a:lnTo>
                      <a:pt x="12" y="796"/>
                    </a:lnTo>
                    <a:lnTo>
                      <a:pt x="28" y="722"/>
                    </a:lnTo>
                    <a:lnTo>
                      <a:pt x="48" y="650"/>
                    </a:lnTo>
                    <a:lnTo>
                      <a:pt x="75" y="580"/>
                    </a:lnTo>
                    <a:lnTo>
                      <a:pt x="106" y="514"/>
                    </a:lnTo>
                    <a:lnTo>
                      <a:pt x="143" y="450"/>
                    </a:lnTo>
                    <a:lnTo>
                      <a:pt x="184" y="389"/>
                    </a:lnTo>
                    <a:lnTo>
                      <a:pt x="230" y="332"/>
                    </a:lnTo>
                    <a:lnTo>
                      <a:pt x="279" y="279"/>
                    </a:lnTo>
                    <a:lnTo>
                      <a:pt x="333" y="229"/>
                    </a:lnTo>
                    <a:lnTo>
                      <a:pt x="390" y="184"/>
                    </a:lnTo>
                    <a:lnTo>
                      <a:pt x="451" y="143"/>
                    </a:lnTo>
                    <a:lnTo>
                      <a:pt x="515" y="106"/>
                    </a:lnTo>
                    <a:lnTo>
                      <a:pt x="583" y="74"/>
                    </a:lnTo>
                    <a:lnTo>
                      <a:pt x="652" y="49"/>
                    </a:lnTo>
                    <a:lnTo>
                      <a:pt x="725" y="28"/>
                    </a:lnTo>
                    <a:lnTo>
                      <a:pt x="798" y="13"/>
                    </a:lnTo>
                    <a:lnTo>
                      <a:pt x="875" y="3"/>
                    </a:lnTo>
                    <a:lnTo>
                      <a:pt x="952" y="0"/>
                    </a:lnTo>
                    <a:close/>
                  </a:path>
                </a:pathLst>
              </a:custGeom>
              <a:solidFill>
                <a:srgbClr val="38C0CA"/>
              </a:solidFill>
              <a:ln w="0">
                <a:noFill/>
                <a:prstDash val="solid"/>
                <a:round/>
              </a:ln>
            </p:spPr>
            <p:txBody>
              <a:bodyPr vert="horz" wrap="square" lIns="91299" tIns="45649" rIns="91299" bIns="45649"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grpSp>
      </p:grpSp>
      <p:sp>
        <p:nvSpPr>
          <p:cNvPr id="29" name="文本框 28"/>
          <p:cNvSpPr txBox="1"/>
          <p:nvPr/>
        </p:nvSpPr>
        <p:spPr>
          <a:xfrm>
            <a:off x="648668" y="3625940"/>
            <a:ext cx="3595840" cy="1537970"/>
          </a:xfrm>
          <a:prstGeom prst="rect">
            <a:avLst/>
          </a:prstGeom>
          <a:noFill/>
        </p:spPr>
        <p:txBody>
          <a:bodyPr wrap="square" rtlCol="0">
            <a:spAutoFit/>
          </a:bodyPr>
          <a:p>
            <a:pPr algn="r">
              <a:lnSpc>
                <a:spcPct val="150000"/>
              </a:lnSpc>
              <a:buNone/>
            </a:pPr>
            <a:r>
              <a:rPr lang="zh-CN" altLang="en-US" sz="2000" b="1" dirty="0">
                <a:latin typeface="+mn-ea"/>
                <a:sym typeface="思源黑体" panose="020B0400000000000000" pitchFamily="34" charset="-122"/>
              </a:rPr>
              <a:t>第一,项目管理</a:t>
            </a:r>
            <a:endPar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mn-lt"/>
            </a:endParaRPr>
          </a:p>
          <a:p>
            <a:pPr lvl="0" algn="l" fontAlgn="auto">
              <a:lnSpc>
                <a:spcPct val="100000"/>
              </a:lnSpc>
              <a:buSzTx/>
            </a:pPr>
            <a:r>
              <a:rPr lang="zh-CN" altLang="en-US" sz="1600" b="1" dirty="0">
                <a:latin typeface="+mn-ea"/>
                <a:sym typeface="思源黑体" panose="020B0400000000000000" pitchFamily="34" charset="-122"/>
              </a:rPr>
              <a:t>在宗旨和目的均已明确的情况下,为确保组织的行动有一个具体明确的方向和期待,而提出一个既符合宗旨和目的,又符合环境形势和实际条件的愿景。</a:t>
            </a:r>
            <a:endPar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sp>
        <p:nvSpPr>
          <p:cNvPr id="30" name="文本框 29"/>
          <p:cNvSpPr txBox="1"/>
          <p:nvPr/>
        </p:nvSpPr>
        <p:spPr>
          <a:xfrm>
            <a:off x="8501106" y="3625940"/>
            <a:ext cx="2927858" cy="1938020"/>
          </a:xfrm>
          <a:prstGeom prst="rect">
            <a:avLst/>
          </a:prstGeom>
          <a:noFill/>
        </p:spPr>
        <p:txBody>
          <a:bodyPr wrap="square" rtlCol="0">
            <a:spAutoFit/>
          </a:bodyPr>
          <a:p>
            <a:pPr>
              <a:lnSpc>
                <a:spcPct val="120000"/>
              </a:lnSpc>
              <a:buNone/>
            </a:pPr>
            <a:r>
              <a:rPr lang="zh-CN" altLang="en-US" sz="2000" b="1" dirty="0">
                <a:latin typeface="+mn-ea"/>
                <a:sym typeface="思源黑体" panose="020B0400000000000000" pitchFamily="34" charset="-122"/>
              </a:rPr>
              <a:t>第三,规划管理</a:t>
            </a:r>
            <a:endPar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mn-lt"/>
            </a:endParaRPr>
          </a:p>
          <a:p>
            <a:pPr lvl="0" algn="l" fontAlgn="auto">
              <a:lnSpc>
                <a:spcPct val="100000"/>
              </a:lnSpc>
              <a:buSzTx/>
            </a:pPr>
            <a:r>
              <a:rPr lang="zh-CN" altLang="en-US" sz="1600" b="1" dirty="0">
                <a:latin typeface="+mn-ea"/>
                <a:sym typeface="思源黑体" panose="020B0400000000000000" pitchFamily="34" charset="-122"/>
              </a:rPr>
              <a:t>为了具体落实本组织的战略,需要对本组织业务范围内的各种事情,最主要是进行社会产品生产的所有相关事务进行科学排序和抉择,并配套以相应的资源和手段。</a:t>
            </a:r>
            <a:endPar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sp>
        <p:nvSpPr>
          <p:cNvPr id="31" name="矩形 30"/>
          <p:cNvSpPr/>
          <p:nvPr/>
        </p:nvSpPr>
        <p:spPr>
          <a:xfrm>
            <a:off x="2858135" y="5355590"/>
            <a:ext cx="6837680" cy="1537970"/>
          </a:xfrm>
          <a:prstGeom prst="rect">
            <a:avLst/>
          </a:prstGeom>
        </p:spPr>
        <p:txBody>
          <a:bodyPr wrap="square">
            <a:spAutoFit/>
          </a:bodyPr>
          <a:p>
            <a:pPr lvl="0" algn="ctr">
              <a:lnSpc>
                <a:spcPct val="150000"/>
              </a:lnSpc>
            </a:pPr>
            <a:r>
              <a:rPr lang="zh-CN" altLang="en-US" sz="2000" b="1" dirty="0">
                <a:latin typeface="+mn-ea"/>
                <a:sym typeface="思源黑体" panose="020B0400000000000000" pitchFamily="34" charset="-122"/>
              </a:rPr>
              <a:t>第二,战略管理</a:t>
            </a:r>
            <a:endPar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endParaRPr>
          </a:p>
          <a:p>
            <a:pPr lvl="0" algn="l" fontAlgn="auto">
              <a:lnSpc>
                <a:spcPct val="100000"/>
              </a:lnSpc>
              <a:buSzTx/>
            </a:pPr>
            <a:r>
              <a:rPr lang="zh-CN" altLang="en-US" sz="1600" b="1" dirty="0">
                <a:latin typeface="+mn-ea"/>
                <a:sym typeface="思源黑体" panose="020B0400000000000000" pitchFamily="34" charset="-122"/>
              </a:rPr>
              <a:t>在目标明确的情况下,为确保组织的各种目标特别是远大目标均能得到很好的实施和最终实现,应研究确定如何从宏观上、整体上找到通向目标的方式和途径(路线、政策和策略),从具体启动业务的那一刻起明确无误地把握和调控既定方针的贯彻执行,确保其完整准确、灵活机动和恰到好处。</a:t>
            </a:r>
            <a:endPar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500" fill="hold"/>
                                        <p:tgtEl>
                                          <p:spTgt spid="29"/>
                                        </p:tgtEl>
                                        <p:attrNameLst>
                                          <p:attrName>ppt_x</p:attrName>
                                        </p:attrNameLst>
                                      </p:cBhvr>
                                      <p:tavLst>
                                        <p:tav tm="0">
                                          <p:val>
                                            <p:strVal val="#ppt_x"/>
                                          </p:val>
                                        </p:tav>
                                        <p:tav tm="100000">
                                          <p:val>
                                            <p:strVal val="#ppt_x"/>
                                          </p:val>
                                        </p:tav>
                                      </p:tavLst>
                                    </p:anim>
                                    <p:anim calcmode="lin" valueType="num">
                                      <p:cBhvr additive="base">
                                        <p:cTn id="14" dur="500" fill="hold"/>
                                        <p:tgtEl>
                                          <p:spTgt spid="29"/>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additive="base">
                                        <p:cTn id="18" dur="500" fill="hold"/>
                                        <p:tgtEl>
                                          <p:spTgt spid="31"/>
                                        </p:tgtEl>
                                        <p:attrNameLst>
                                          <p:attrName>ppt_x</p:attrName>
                                        </p:attrNameLst>
                                      </p:cBhvr>
                                      <p:tavLst>
                                        <p:tav tm="0">
                                          <p:val>
                                            <p:strVal val="#ppt_x"/>
                                          </p:val>
                                        </p:tav>
                                        <p:tav tm="100000">
                                          <p:val>
                                            <p:strVal val="#ppt_x"/>
                                          </p:val>
                                        </p:tav>
                                      </p:tavLst>
                                    </p:anim>
                                    <p:anim calcmode="lin" valueType="num">
                                      <p:cBhvr additive="base">
                                        <p:cTn id="19" dur="500" fill="hold"/>
                                        <p:tgtEl>
                                          <p:spTgt spid="31"/>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ppt_x"/>
                                          </p:val>
                                        </p:tav>
                                        <p:tav tm="100000">
                                          <p:val>
                                            <p:strVal val="#ppt_x"/>
                                          </p:val>
                                        </p:tav>
                                      </p:tavLst>
                                    </p:anim>
                                    <p:anim calcmode="lin" valueType="num">
                                      <p:cBhvr additive="base">
                                        <p:cTn id="24"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71245"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10.3.3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结果管理</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这里所谓的“结果”,是指一个单位或组织的管理过程、生产过程、产品形成与处置等活动反映在质量、数量、速度、成本、效率、效益和效果等指标上的所有情况。</a:t>
            </a:r>
            <a:endParaRPr lang="zh-CN" altLang="en-US" sz="2000" dirty="0">
              <a:solidFill>
                <a:schemeClr val="tx1"/>
              </a:solidFill>
              <a:latin typeface="+mn-ea"/>
              <a:sym typeface="思源黑体" panose="020B0400000000000000" pitchFamily="34" charset="-122"/>
            </a:endParaRPr>
          </a:p>
        </p:txBody>
      </p:sp>
      <p:grpSp>
        <p:nvGrpSpPr>
          <p:cNvPr id="30" name="组合 29"/>
          <p:cNvGrpSpPr/>
          <p:nvPr/>
        </p:nvGrpSpPr>
        <p:grpSpPr>
          <a:xfrm>
            <a:off x="958198" y="2404591"/>
            <a:ext cx="10134634" cy="4353802"/>
            <a:chOff x="1028683" y="1836266"/>
            <a:chExt cx="10134634" cy="4353802"/>
          </a:xfrm>
        </p:grpSpPr>
        <p:grpSp>
          <p:nvGrpSpPr>
            <p:cNvPr id="4" name="."/>
            <p:cNvGrpSpPr/>
            <p:nvPr/>
          </p:nvGrpSpPr>
          <p:grpSpPr>
            <a:xfrm>
              <a:off x="1439476" y="1961555"/>
              <a:ext cx="1630055" cy="1634921"/>
              <a:chOff x="1085477" y="1535725"/>
              <a:chExt cx="1373932" cy="1378034"/>
            </a:xfrm>
          </p:grpSpPr>
          <p:sp>
            <p:nvSpPr>
              <p:cNvPr id="16" name="."/>
              <p:cNvSpPr/>
              <p:nvPr>
                <p:custDataLst>
                  <p:tags r:id="rId1"/>
                </p:custDataLst>
              </p:nvPr>
            </p:nvSpPr>
            <p:spPr bwMode="auto">
              <a:xfrm>
                <a:off x="1085477" y="1535725"/>
                <a:ext cx="1373932" cy="1378034"/>
              </a:xfrm>
              <a:prstGeom prst="ellipse">
                <a:avLst/>
              </a:prstGeom>
              <a:solidFill>
                <a:schemeClr val="bg1"/>
              </a:solidFill>
              <a:ln w="127000">
                <a:solidFill>
                  <a:srgbClr val="38C0CA"/>
                </a:solid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17" name="."/>
              <p:cNvSpPr/>
              <p:nvPr>
                <p:custDataLst>
                  <p:tags r:id="rId2"/>
                </p:custDataLst>
              </p:nvPr>
            </p:nvSpPr>
            <p:spPr>
              <a:xfrm>
                <a:off x="1550241" y="2005000"/>
                <a:ext cx="444393" cy="439485"/>
              </a:xfrm>
              <a:custGeom>
                <a:avLst/>
                <a:gdLst>
                  <a:gd name="connsiteX0" fmla="*/ 446292 w 600511"/>
                  <a:gd name="connsiteY0" fmla="*/ 392791 h 593879"/>
                  <a:gd name="connsiteX1" fmla="*/ 446292 w 600511"/>
                  <a:gd name="connsiteY1" fmla="*/ 459820 h 593879"/>
                  <a:gd name="connsiteX2" fmla="*/ 412738 w 600511"/>
                  <a:gd name="connsiteY2" fmla="*/ 459820 h 593879"/>
                  <a:gd name="connsiteX3" fmla="*/ 466296 w 600511"/>
                  <a:gd name="connsiteY3" fmla="*/ 526850 h 593879"/>
                  <a:gd name="connsiteX4" fmla="*/ 519853 w 600511"/>
                  <a:gd name="connsiteY4" fmla="*/ 459820 h 593879"/>
                  <a:gd name="connsiteX5" fmla="*/ 486299 w 600511"/>
                  <a:gd name="connsiteY5" fmla="*/ 459820 h 593879"/>
                  <a:gd name="connsiteX6" fmla="*/ 486299 w 600511"/>
                  <a:gd name="connsiteY6" fmla="*/ 392791 h 593879"/>
                  <a:gd name="connsiteX7" fmla="*/ 0 w 600511"/>
                  <a:gd name="connsiteY7" fmla="*/ 372515 h 593879"/>
                  <a:gd name="connsiteX8" fmla="*/ 233292 w 600511"/>
                  <a:gd name="connsiteY8" fmla="*/ 465626 h 593879"/>
                  <a:gd name="connsiteX9" fmla="*/ 305248 w 600511"/>
                  <a:gd name="connsiteY9" fmla="*/ 461116 h 593879"/>
                  <a:gd name="connsiteX10" fmla="*/ 332998 w 600511"/>
                  <a:gd name="connsiteY10" fmla="*/ 549716 h 593879"/>
                  <a:gd name="connsiteX11" fmla="*/ 233292 w 600511"/>
                  <a:gd name="connsiteY11" fmla="*/ 558737 h 593879"/>
                  <a:gd name="connsiteX12" fmla="*/ 0 w 600511"/>
                  <a:gd name="connsiteY12" fmla="*/ 465626 h 593879"/>
                  <a:gd name="connsiteX13" fmla="*/ 466296 w 600511"/>
                  <a:gd name="connsiteY13" fmla="*/ 326083 h 593879"/>
                  <a:gd name="connsiteX14" fmla="*/ 600511 w 600511"/>
                  <a:gd name="connsiteY14" fmla="*/ 459820 h 593879"/>
                  <a:gd name="connsiteX15" fmla="*/ 466296 w 600511"/>
                  <a:gd name="connsiteY15" fmla="*/ 593879 h 593879"/>
                  <a:gd name="connsiteX16" fmla="*/ 332080 w 600511"/>
                  <a:gd name="connsiteY16" fmla="*/ 459820 h 593879"/>
                  <a:gd name="connsiteX17" fmla="*/ 466296 w 600511"/>
                  <a:gd name="connsiteY17" fmla="*/ 326083 h 593879"/>
                  <a:gd name="connsiteX18" fmla="*/ 0 w 600511"/>
                  <a:gd name="connsiteY18" fmla="*/ 233007 h 593879"/>
                  <a:gd name="connsiteX19" fmla="*/ 233309 w 600511"/>
                  <a:gd name="connsiteY19" fmla="*/ 326118 h 593879"/>
                  <a:gd name="connsiteX20" fmla="*/ 466296 w 600511"/>
                  <a:gd name="connsiteY20" fmla="*/ 233007 h 593879"/>
                  <a:gd name="connsiteX21" fmla="*/ 466296 w 600511"/>
                  <a:gd name="connsiteY21" fmla="*/ 299054 h 593879"/>
                  <a:gd name="connsiteX22" fmla="*/ 312370 w 600511"/>
                  <a:gd name="connsiteY22" fmla="*/ 413430 h 593879"/>
                  <a:gd name="connsiteX23" fmla="*/ 233309 w 600511"/>
                  <a:gd name="connsiteY23" fmla="*/ 419229 h 593879"/>
                  <a:gd name="connsiteX24" fmla="*/ 0 w 600511"/>
                  <a:gd name="connsiteY24" fmla="*/ 326118 h 593879"/>
                  <a:gd name="connsiteX25" fmla="*/ 233309 w 600511"/>
                  <a:gd name="connsiteY25" fmla="*/ 23200 h 593879"/>
                  <a:gd name="connsiteX26" fmla="*/ 23234 w 600511"/>
                  <a:gd name="connsiteY26" fmla="*/ 93123 h 593879"/>
                  <a:gd name="connsiteX27" fmla="*/ 233309 w 600511"/>
                  <a:gd name="connsiteY27" fmla="*/ 163046 h 593879"/>
                  <a:gd name="connsiteX28" fmla="*/ 443062 w 600511"/>
                  <a:gd name="connsiteY28" fmla="*/ 93123 h 593879"/>
                  <a:gd name="connsiteX29" fmla="*/ 233309 w 600511"/>
                  <a:gd name="connsiteY29" fmla="*/ 23200 h 593879"/>
                  <a:gd name="connsiteX30" fmla="*/ 233309 w 600511"/>
                  <a:gd name="connsiteY30" fmla="*/ 0 h 593879"/>
                  <a:gd name="connsiteX31" fmla="*/ 466296 w 600511"/>
                  <a:gd name="connsiteY31" fmla="*/ 93123 h 593879"/>
                  <a:gd name="connsiteX32" fmla="*/ 466296 w 600511"/>
                  <a:gd name="connsiteY32" fmla="*/ 186246 h 593879"/>
                  <a:gd name="connsiteX33" fmla="*/ 233309 w 600511"/>
                  <a:gd name="connsiteY33" fmla="*/ 279369 h 593879"/>
                  <a:gd name="connsiteX34" fmla="*/ 0 w 600511"/>
                  <a:gd name="connsiteY34" fmla="*/ 186246 h 593879"/>
                  <a:gd name="connsiteX35" fmla="*/ 0 w 600511"/>
                  <a:gd name="connsiteY35" fmla="*/ 93123 h 593879"/>
                  <a:gd name="connsiteX36" fmla="*/ 233309 w 600511"/>
                  <a:gd name="connsiteY36" fmla="*/ 0 h 59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0511" h="593879">
                    <a:moveTo>
                      <a:pt x="446292" y="392791"/>
                    </a:moveTo>
                    <a:lnTo>
                      <a:pt x="446292" y="459820"/>
                    </a:lnTo>
                    <a:lnTo>
                      <a:pt x="412738" y="459820"/>
                    </a:lnTo>
                    <a:lnTo>
                      <a:pt x="466296" y="526850"/>
                    </a:lnTo>
                    <a:lnTo>
                      <a:pt x="519853" y="459820"/>
                    </a:lnTo>
                    <a:lnTo>
                      <a:pt x="486299" y="459820"/>
                    </a:lnTo>
                    <a:lnTo>
                      <a:pt x="486299" y="392791"/>
                    </a:lnTo>
                    <a:close/>
                    <a:moveTo>
                      <a:pt x="0" y="372515"/>
                    </a:moveTo>
                    <a:cubicBezTo>
                      <a:pt x="0" y="424065"/>
                      <a:pt x="104223" y="465626"/>
                      <a:pt x="233292" y="465626"/>
                    </a:cubicBezTo>
                    <a:cubicBezTo>
                      <a:pt x="258461" y="465626"/>
                      <a:pt x="282661" y="464015"/>
                      <a:pt x="305248" y="461116"/>
                    </a:cubicBezTo>
                    <a:cubicBezTo>
                      <a:pt x="305571" y="493978"/>
                      <a:pt x="315574" y="524264"/>
                      <a:pt x="332998" y="549716"/>
                    </a:cubicBezTo>
                    <a:cubicBezTo>
                      <a:pt x="302667" y="555515"/>
                      <a:pt x="268786" y="558737"/>
                      <a:pt x="233292" y="558737"/>
                    </a:cubicBezTo>
                    <a:cubicBezTo>
                      <a:pt x="104546" y="558737"/>
                      <a:pt x="0" y="517176"/>
                      <a:pt x="0" y="465626"/>
                    </a:cubicBezTo>
                    <a:close/>
                    <a:moveTo>
                      <a:pt x="466296" y="326083"/>
                    </a:moveTo>
                    <a:cubicBezTo>
                      <a:pt x="540501" y="326083"/>
                      <a:pt x="600511" y="386023"/>
                      <a:pt x="600511" y="459820"/>
                    </a:cubicBezTo>
                    <a:cubicBezTo>
                      <a:pt x="600511" y="533939"/>
                      <a:pt x="540501" y="593879"/>
                      <a:pt x="466296" y="593879"/>
                    </a:cubicBezTo>
                    <a:cubicBezTo>
                      <a:pt x="392412" y="593879"/>
                      <a:pt x="332080" y="533939"/>
                      <a:pt x="332080" y="459820"/>
                    </a:cubicBezTo>
                    <a:cubicBezTo>
                      <a:pt x="332080" y="386023"/>
                      <a:pt x="392412" y="326083"/>
                      <a:pt x="466296" y="326083"/>
                    </a:cubicBezTo>
                    <a:close/>
                    <a:moveTo>
                      <a:pt x="0" y="233007"/>
                    </a:moveTo>
                    <a:cubicBezTo>
                      <a:pt x="0" y="284234"/>
                      <a:pt x="104554" y="326118"/>
                      <a:pt x="233309" y="326118"/>
                    </a:cubicBezTo>
                    <a:cubicBezTo>
                      <a:pt x="362065" y="326118"/>
                      <a:pt x="466296" y="284234"/>
                      <a:pt x="466296" y="233007"/>
                    </a:cubicBezTo>
                    <a:lnTo>
                      <a:pt x="466296" y="299054"/>
                    </a:lnTo>
                    <a:cubicBezTo>
                      <a:pt x="393689" y="299054"/>
                      <a:pt x="332377" y="347382"/>
                      <a:pt x="312370" y="413430"/>
                    </a:cubicBezTo>
                    <a:cubicBezTo>
                      <a:pt x="287522" y="416974"/>
                      <a:pt x="261061" y="419229"/>
                      <a:pt x="233309" y="419229"/>
                    </a:cubicBezTo>
                    <a:cubicBezTo>
                      <a:pt x="104231" y="419229"/>
                      <a:pt x="0" y="377345"/>
                      <a:pt x="0" y="326118"/>
                    </a:cubicBezTo>
                    <a:close/>
                    <a:moveTo>
                      <a:pt x="233309" y="23200"/>
                    </a:moveTo>
                    <a:cubicBezTo>
                      <a:pt x="105199" y="23200"/>
                      <a:pt x="23234" y="64767"/>
                      <a:pt x="23234" y="93123"/>
                    </a:cubicBezTo>
                    <a:cubicBezTo>
                      <a:pt x="23234" y="121479"/>
                      <a:pt x="105199" y="163046"/>
                      <a:pt x="233309" y="163046"/>
                    </a:cubicBezTo>
                    <a:cubicBezTo>
                      <a:pt x="361420" y="163046"/>
                      <a:pt x="443062" y="121479"/>
                      <a:pt x="443062" y="93123"/>
                    </a:cubicBezTo>
                    <a:cubicBezTo>
                      <a:pt x="443062" y="64767"/>
                      <a:pt x="361420" y="23200"/>
                      <a:pt x="233309" y="23200"/>
                    </a:cubicBezTo>
                    <a:close/>
                    <a:moveTo>
                      <a:pt x="233309" y="0"/>
                    </a:moveTo>
                    <a:cubicBezTo>
                      <a:pt x="362065" y="0"/>
                      <a:pt x="466296" y="41567"/>
                      <a:pt x="466296" y="93123"/>
                    </a:cubicBezTo>
                    <a:lnTo>
                      <a:pt x="466296" y="186246"/>
                    </a:lnTo>
                    <a:cubicBezTo>
                      <a:pt x="466296" y="237802"/>
                      <a:pt x="362065" y="279369"/>
                      <a:pt x="233309" y="279369"/>
                    </a:cubicBezTo>
                    <a:cubicBezTo>
                      <a:pt x="104231" y="279369"/>
                      <a:pt x="0" y="237802"/>
                      <a:pt x="0" y="186246"/>
                    </a:cubicBezTo>
                    <a:lnTo>
                      <a:pt x="0" y="93123"/>
                    </a:lnTo>
                    <a:cubicBezTo>
                      <a:pt x="0" y="41567"/>
                      <a:pt x="104554" y="0"/>
                      <a:pt x="233309" y="0"/>
                    </a:cubicBezTo>
                    <a:close/>
                  </a:path>
                </a:pathLst>
              </a:custGeom>
              <a:solidFill>
                <a:srgbClr val="38C0CA"/>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1"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grpSp>
        <p:grpSp>
          <p:nvGrpSpPr>
            <p:cNvPr id="5" name="."/>
            <p:cNvGrpSpPr/>
            <p:nvPr/>
          </p:nvGrpSpPr>
          <p:grpSpPr>
            <a:xfrm>
              <a:off x="4000469" y="1961555"/>
              <a:ext cx="1630055" cy="1634921"/>
              <a:chOff x="3244081" y="1535725"/>
              <a:chExt cx="1373932" cy="1378034"/>
            </a:xfrm>
          </p:grpSpPr>
          <p:sp>
            <p:nvSpPr>
              <p:cNvPr id="14" name="."/>
              <p:cNvSpPr/>
              <p:nvPr>
                <p:custDataLst>
                  <p:tags r:id="rId3"/>
                </p:custDataLst>
              </p:nvPr>
            </p:nvSpPr>
            <p:spPr bwMode="auto">
              <a:xfrm>
                <a:off x="3244081" y="1535725"/>
                <a:ext cx="1373932" cy="1378034"/>
              </a:xfrm>
              <a:prstGeom prst="ellipse">
                <a:avLst/>
              </a:prstGeom>
              <a:solidFill>
                <a:schemeClr val="bg1"/>
              </a:solidFill>
              <a:ln w="127000">
                <a:solidFill>
                  <a:srgbClr val="FCC02B"/>
                </a:solid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15" name="."/>
              <p:cNvSpPr/>
              <p:nvPr>
                <p:custDataLst>
                  <p:tags r:id="rId4"/>
                </p:custDataLst>
              </p:nvPr>
            </p:nvSpPr>
            <p:spPr>
              <a:xfrm>
                <a:off x="3716905" y="2002546"/>
                <a:ext cx="428269" cy="444393"/>
              </a:xfrm>
              <a:custGeom>
                <a:avLst/>
                <a:gdLst>
                  <a:gd name="connsiteX0" fmla="*/ 533304 w 585797"/>
                  <a:gd name="connsiteY0" fmla="*/ 452325 h 607851"/>
                  <a:gd name="connsiteX1" fmla="*/ 568750 w 585797"/>
                  <a:gd name="connsiteY1" fmla="*/ 460265 h 607851"/>
                  <a:gd name="connsiteX2" fmla="*/ 585772 w 585797"/>
                  <a:gd name="connsiteY2" fmla="*/ 480255 h 607851"/>
                  <a:gd name="connsiteX3" fmla="*/ 571088 w 585797"/>
                  <a:gd name="connsiteY3" fmla="*/ 502112 h 607851"/>
                  <a:gd name="connsiteX4" fmla="*/ 273212 w 585797"/>
                  <a:gd name="connsiteY4" fmla="*/ 604395 h 607851"/>
                  <a:gd name="connsiteX5" fmla="*/ 252917 w 585797"/>
                  <a:gd name="connsiteY5" fmla="*/ 607851 h 607851"/>
                  <a:gd name="connsiteX6" fmla="*/ 236924 w 585797"/>
                  <a:gd name="connsiteY6" fmla="*/ 605703 h 607851"/>
                  <a:gd name="connsiteX7" fmla="*/ 16205 w 585797"/>
                  <a:gd name="connsiteY7" fmla="*/ 547322 h 607851"/>
                  <a:gd name="connsiteX8" fmla="*/ 25 w 585797"/>
                  <a:gd name="connsiteY8" fmla="*/ 527239 h 607851"/>
                  <a:gd name="connsiteX9" fmla="*/ 14428 w 585797"/>
                  <a:gd name="connsiteY9" fmla="*/ 505755 h 607851"/>
                  <a:gd name="connsiteX10" fmla="*/ 50716 w 585797"/>
                  <a:gd name="connsiteY10" fmla="*/ 492678 h 607851"/>
                  <a:gd name="connsiteX11" fmla="*/ 226449 w 585797"/>
                  <a:gd name="connsiteY11" fmla="*/ 539196 h 607851"/>
                  <a:gd name="connsiteX12" fmla="*/ 252917 w 585797"/>
                  <a:gd name="connsiteY12" fmla="*/ 542652 h 607851"/>
                  <a:gd name="connsiteX13" fmla="*/ 286492 w 585797"/>
                  <a:gd name="connsiteY13" fmla="*/ 537047 h 607851"/>
                  <a:gd name="connsiteX14" fmla="*/ 533215 w 585797"/>
                  <a:gd name="connsiteY14" fmla="*/ 346476 h 607851"/>
                  <a:gd name="connsiteX15" fmla="*/ 568751 w 585797"/>
                  <a:gd name="connsiteY15" fmla="*/ 354414 h 607851"/>
                  <a:gd name="connsiteX16" fmla="*/ 585772 w 585797"/>
                  <a:gd name="connsiteY16" fmla="*/ 374490 h 607851"/>
                  <a:gd name="connsiteX17" fmla="*/ 571089 w 585797"/>
                  <a:gd name="connsiteY17" fmla="*/ 396248 h 607851"/>
                  <a:gd name="connsiteX18" fmla="*/ 273237 w 585797"/>
                  <a:gd name="connsiteY18" fmla="*/ 498500 h 607851"/>
                  <a:gd name="connsiteX19" fmla="*/ 252944 w 585797"/>
                  <a:gd name="connsiteY19" fmla="*/ 501861 h 607851"/>
                  <a:gd name="connsiteX20" fmla="*/ 236952 w 585797"/>
                  <a:gd name="connsiteY20" fmla="*/ 499807 h 607851"/>
                  <a:gd name="connsiteX21" fmla="*/ 16251 w 585797"/>
                  <a:gd name="connsiteY21" fmla="*/ 441444 h 607851"/>
                  <a:gd name="connsiteX22" fmla="*/ 73 w 585797"/>
                  <a:gd name="connsiteY22" fmla="*/ 421367 h 607851"/>
                  <a:gd name="connsiteX23" fmla="*/ 14474 w 585797"/>
                  <a:gd name="connsiteY23" fmla="*/ 399983 h 607851"/>
                  <a:gd name="connsiteX24" fmla="*/ 50759 w 585797"/>
                  <a:gd name="connsiteY24" fmla="*/ 386910 h 607851"/>
                  <a:gd name="connsiteX25" fmla="*/ 226478 w 585797"/>
                  <a:gd name="connsiteY25" fmla="*/ 433413 h 607851"/>
                  <a:gd name="connsiteX26" fmla="*/ 252944 w 585797"/>
                  <a:gd name="connsiteY26" fmla="*/ 436775 h 607851"/>
                  <a:gd name="connsiteX27" fmla="*/ 286517 w 585797"/>
                  <a:gd name="connsiteY27" fmla="*/ 431172 h 607851"/>
                  <a:gd name="connsiteX28" fmla="*/ 463638 w 585797"/>
                  <a:gd name="connsiteY28" fmla="*/ 224963 h 607851"/>
                  <a:gd name="connsiteX29" fmla="*/ 568751 w 585797"/>
                  <a:gd name="connsiteY29" fmla="*/ 248492 h 607851"/>
                  <a:gd name="connsiteX30" fmla="*/ 585772 w 585797"/>
                  <a:gd name="connsiteY30" fmla="*/ 268566 h 607851"/>
                  <a:gd name="connsiteX31" fmla="*/ 571089 w 585797"/>
                  <a:gd name="connsiteY31" fmla="*/ 290321 h 607851"/>
                  <a:gd name="connsiteX32" fmla="*/ 273237 w 585797"/>
                  <a:gd name="connsiteY32" fmla="*/ 392560 h 607851"/>
                  <a:gd name="connsiteX33" fmla="*/ 252944 w 585797"/>
                  <a:gd name="connsiteY33" fmla="*/ 396014 h 607851"/>
                  <a:gd name="connsiteX34" fmla="*/ 236952 w 585797"/>
                  <a:gd name="connsiteY34" fmla="*/ 393960 h 607851"/>
                  <a:gd name="connsiteX35" fmla="*/ 16251 w 585797"/>
                  <a:gd name="connsiteY35" fmla="*/ 335511 h 607851"/>
                  <a:gd name="connsiteX36" fmla="*/ 73 w 585797"/>
                  <a:gd name="connsiteY36" fmla="*/ 315437 h 607851"/>
                  <a:gd name="connsiteX37" fmla="*/ 14474 w 585797"/>
                  <a:gd name="connsiteY37" fmla="*/ 294056 h 607851"/>
                  <a:gd name="connsiteX38" fmla="*/ 138011 w 585797"/>
                  <a:gd name="connsiteY38" fmla="*/ 249613 h 607851"/>
                  <a:gd name="connsiteX39" fmla="*/ 180094 w 585797"/>
                  <a:gd name="connsiteY39" fmla="*/ 263618 h 607851"/>
                  <a:gd name="connsiteX40" fmla="*/ 181497 w 585797"/>
                  <a:gd name="connsiteY40" fmla="*/ 263711 h 607851"/>
                  <a:gd name="connsiteX41" fmla="*/ 182806 w 585797"/>
                  <a:gd name="connsiteY41" fmla="*/ 263711 h 607851"/>
                  <a:gd name="connsiteX42" fmla="*/ 378444 w 585797"/>
                  <a:gd name="connsiteY42" fmla="*/ 263711 h 607851"/>
                  <a:gd name="connsiteX43" fmla="*/ 463638 w 585797"/>
                  <a:gd name="connsiteY43" fmla="*/ 224963 h 607851"/>
                  <a:gd name="connsiteX44" fmla="*/ 282669 w 585797"/>
                  <a:gd name="connsiteY44" fmla="*/ 0 h 607851"/>
                  <a:gd name="connsiteX45" fmla="*/ 376661 w 585797"/>
                  <a:gd name="connsiteY45" fmla="*/ 77792 h 607851"/>
                  <a:gd name="connsiteX46" fmla="*/ 378438 w 585797"/>
                  <a:gd name="connsiteY46" fmla="*/ 77699 h 607851"/>
                  <a:gd name="connsiteX47" fmla="*/ 451106 w 585797"/>
                  <a:gd name="connsiteY47" fmla="*/ 150354 h 607851"/>
                  <a:gd name="connsiteX48" fmla="*/ 378438 w 585797"/>
                  <a:gd name="connsiteY48" fmla="*/ 222916 h 607851"/>
                  <a:gd name="connsiteX49" fmla="*/ 182785 w 585797"/>
                  <a:gd name="connsiteY49" fmla="*/ 222916 h 607851"/>
                  <a:gd name="connsiteX50" fmla="*/ 134620 w 585797"/>
                  <a:gd name="connsiteY50" fmla="*/ 170806 h 607851"/>
                  <a:gd name="connsiteX51" fmla="*/ 186900 w 585797"/>
                  <a:gd name="connsiteY51" fmla="*/ 118602 h 607851"/>
                  <a:gd name="connsiteX52" fmla="*/ 189893 w 585797"/>
                  <a:gd name="connsiteY52" fmla="*/ 118976 h 607851"/>
                  <a:gd name="connsiteX53" fmla="*/ 186900 w 585797"/>
                  <a:gd name="connsiteY53" fmla="*/ 95629 h 607851"/>
                  <a:gd name="connsiteX54" fmla="*/ 282669 w 585797"/>
                  <a:gd name="connsiteY54"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85797" h="607851">
                    <a:moveTo>
                      <a:pt x="533304" y="452325"/>
                    </a:moveTo>
                    <a:lnTo>
                      <a:pt x="568750" y="460265"/>
                    </a:lnTo>
                    <a:cubicBezTo>
                      <a:pt x="578290" y="462413"/>
                      <a:pt x="585210" y="470540"/>
                      <a:pt x="585772" y="480255"/>
                    </a:cubicBezTo>
                    <a:cubicBezTo>
                      <a:pt x="586239" y="489969"/>
                      <a:pt x="580254" y="498936"/>
                      <a:pt x="571088" y="502112"/>
                    </a:cubicBezTo>
                    <a:lnTo>
                      <a:pt x="273212" y="604395"/>
                    </a:lnTo>
                    <a:cubicBezTo>
                      <a:pt x="266665" y="606730"/>
                      <a:pt x="259838" y="607851"/>
                      <a:pt x="252917" y="607851"/>
                    </a:cubicBezTo>
                    <a:cubicBezTo>
                      <a:pt x="247586" y="607851"/>
                      <a:pt x="242162" y="607104"/>
                      <a:pt x="236924" y="605703"/>
                    </a:cubicBezTo>
                    <a:lnTo>
                      <a:pt x="16205" y="547322"/>
                    </a:lnTo>
                    <a:cubicBezTo>
                      <a:pt x="6946" y="544894"/>
                      <a:pt x="399" y="536674"/>
                      <a:pt x="25" y="527239"/>
                    </a:cubicBezTo>
                    <a:cubicBezTo>
                      <a:pt x="-442" y="517712"/>
                      <a:pt x="5450" y="509025"/>
                      <a:pt x="14428" y="505755"/>
                    </a:cubicBezTo>
                    <a:lnTo>
                      <a:pt x="50716" y="492678"/>
                    </a:lnTo>
                    <a:lnTo>
                      <a:pt x="226449" y="539196"/>
                    </a:lnTo>
                    <a:cubicBezTo>
                      <a:pt x="235147" y="541531"/>
                      <a:pt x="244032" y="542652"/>
                      <a:pt x="252917" y="542652"/>
                    </a:cubicBezTo>
                    <a:cubicBezTo>
                      <a:pt x="264420" y="542652"/>
                      <a:pt x="275643" y="540784"/>
                      <a:pt x="286492" y="537047"/>
                    </a:cubicBezTo>
                    <a:close/>
                    <a:moveTo>
                      <a:pt x="533215" y="346476"/>
                    </a:moveTo>
                    <a:lnTo>
                      <a:pt x="568751" y="354414"/>
                    </a:lnTo>
                    <a:cubicBezTo>
                      <a:pt x="578290" y="356561"/>
                      <a:pt x="585211" y="364779"/>
                      <a:pt x="585772" y="374490"/>
                    </a:cubicBezTo>
                    <a:cubicBezTo>
                      <a:pt x="586239" y="384202"/>
                      <a:pt x="580254" y="393073"/>
                      <a:pt x="571089" y="396248"/>
                    </a:cubicBezTo>
                    <a:lnTo>
                      <a:pt x="273237" y="498500"/>
                    </a:lnTo>
                    <a:cubicBezTo>
                      <a:pt x="266691" y="500741"/>
                      <a:pt x="259864" y="501861"/>
                      <a:pt x="252944" y="501861"/>
                    </a:cubicBezTo>
                    <a:cubicBezTo>
                      <a:pt x="247613" y="501861"/>
                      <a:pt x="242189" y="501208"/>
                      <a:pt x="236952" y="499807"/>
                    </a:cubicBezTo>
                    <a:lnTo>
                      <a:pt x="16251" y="441444"/>
                    </a:lnTo>
                    <a:cubicBezTo>
                      <a:pt x="7087" y="439016"/>
                      <a:pt x="447" y="430892"/>
                      <a:pt x="73" y="421367"/>
                    </a:cubicBezTo>
                    <a:cubicBezTo>
                      <a:pt x="-301" y="411843"/>
                      <a:pt x="5497" y="403158"/>
                      <a:pt x="14474" y="399983"/>
                    </a:cubicBezTo>
                    <a:lnTo>
                      <a:pt x="50759" y="386910"/>
                    </a:lnTo>
                    <a:lnTo>
                      <a:pt x="226478" y="433413"/>
                    </a:lnTo>
                    <a:cubicBezTo>
                      <a:pt x="235176" y="435655"/>
                      <a:pt x="244060" y="436775"/>
                      <a:pt x="252944" y="436775"/>
                    </a:cubicBezTo>
                    <a:cubicBezTo>
                      <a:pt x="264446" y="436775"/>
                      <a:pt x="275762" y="434907"/>
                      <a:pt x="286517" y="431172"/>
                    </a:cubicBezTo>
                    <a:close/>
                    <a:moveTo>
                      <a:pt x="463638" y="224963"/>
                    </a:moveTo>
                    <a:lnTo>
                      <a:pt x="568751" y="248492"/>
                    </a:lnTo>
                    <a:cubicBezTo>
                      <a:pt x="578290" y="250640"/>
                      <a:pt x="585211" y="258856"/>
                      <a:pt x="585772" y="268566"/>
                    </a:cubicBezTo>
                    <a:cubicBezTo>
                      <a:pt x="586239" y="278277"/>
                      <a:pt x="580254" y="287147"/>
                      <a:pt x="571089" y="290321"/>
                    </a:cubicBezTo>
                    <a:lnTo>
                      <a:pt x="273237" y="392560"/>
                    </a:lnTo>
                    <a:cubicBezTo>
                      <a:pt x="266691" y="394894"/>
                      <a:pt x="259864" y="396014"/>
                      <a:pt x="252944" y="396014"/>
                    </a:cubicBezTo>
                    <a:cubicBezTo>
                      <a:pt x="247613" y="396014"/>
                      <a:pt x="242189" y="395267"/>
                      <a:pt x="236952" y="393960"/>
                    </a:cubicBezTo>
                    <a:lnTo>
                      <a:pt x="16251" y="335511"/>
                    </a:lnTo>
                    <a:cubicBezTo>
                      <a:pt x="7087" y="333084"/>
                      <a:pt x="447" y="324961"/>
                      <a:pt x="73" y="315437"/>
                    </a:cubicBezTo>
                    <a:cubicBezTo>
                      <a:pt x="-301" y="305914"/>
                      <a:pt x="5497" y="297230"/>
                      <a:pt x="14474" y="294056"/>
                    </a:cubicBezTo>
                    <a:lnTo>
                      <a:pt x="138011" y="249613"/>
                    </a:lnTo>
                    <a:cubicBezTo>
                      <a:pt x="150449" y="257362"/>
                      <a:pt x="164570" y="262591"/>
                      <a:pt x="180094" y="263618"/>
                    </a:cubicBezTo>
                    <a:lnTo>
                      <a:pt x="181497" y="263711"/>
                    </a:lnTo>
                    <a:lnTo>
                      <a:pt x="182806" y="263711"/>
                    </a:lnTo>
                    <a:lnTo>
                      <a:pt x="378444" y="263711"/>
                    </a:lnTo>
                    <a:cubicBezTo>
                      <a:pt x="412391" y="263711"/>
                      <a:pt x="442784" y="248679"/>
                      <a:pt x="463638" y="224963"/>
                    </a:cubicBezTo>
                    <a:close/>
                    <a:moveTo>
                      <a:pt x="282669" y="0"/>
                    </a:moveTo>
                    <a:cubicBezTo>
                      <a:pt x="329431" y="0"/>
                      <a:pt x="368337" y="33526"/>
                      <a:pt x="376661" y="77792"/>
                    </a:cubicBezTo>
                    <a:cubicBezTo>
                      <a:pt x="377222" y="77792"/>
                      <a:pt x="377877" y="77699"/>
                      <a:pt x="378438" y="77699"/>
                    </a:cubicBezTo>
                    <a:cubicBezTo>
                      <a:pt x="418560" y="77699"/>
                      <a:pt x="451106" y="110198"/>
                      <a:pt x="451106" y="150354"/>
                    </a:cubicBezTo>
                    <a:cubicBezTo>
                      <a:pt x="451106" y="190417"/>
                      <a:pt x="418560" y="222916"/>
                      <a:pt x="378438" y="222916"/>
                    </a:cubicBezTo>
                    <a:lnTo>
                      <a:pt x="182785" y="222916"/>
                    </a:lnTo>
                    <a:cubicBezTo>
                      <a:pt x="155570" y="221142"/>
                      <a:pt x="134620" y="198449"/>
                      <a:pt x="134620" y="170806"/>
                    </a:cubicBezTo>
                    <a:cubicBezTo>
                      <a:pt x="134620" y="141949"/>
                      <a:pt x="158095" y="118602"/>
                      <a:pt x="186900" y="118602"/>
                    </a:cubicBezTo>
                    <a:cubicBezTo>
                      <a:pt x="187929" y="118602"/>
                      <a:pt x="188864" y="118883"/>
                      <a:pt x="189893" y="118976"/>
                    </a:cubicBezTo>
                    <a:cubicBezTo>
                      <a:pt x="188023" y="111505"/>
                      <a:pt x="186900" y="103660"/>
                      <a:pt x="186900" y="95629"/>
                    </a:cubicBezTo>
                    <a:cubicBezTo>
                      <a:pt x="186900" y="42772"/>
                      <a:pt x="229734" y="0"/>
                      <a:pt x="282669" y="0"/>
                    </a:cubicBezTo>
                    <a:close/>
                  </a:path>
                </a:pathLst>
              </a:custGeom>
              <a:solidFill>
                <a:srgbClr val="FCC02B"/>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1"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grpSp>
        <p:grpSp>
          <p:nvGrpSpPr>
            <p:cNvPr id="6" name="."/>
            <p:cNvGrpSpPr/>
            <p:nvPr/>
          </p:nvGrpSpPr>
          <p:grpSpPr>
            <a:xfrm>
              <a:off x="6561468" y="1961555"/>
              <a:ext cx="1630055" cy="1634921"/>
              <a:chOff x="5402685" y="1535725"/>
              <a:chExt cx="1373932" cy="1378034"/>
            </a:xfrm>
          </p:grpSpPr>
          <p:sp>
            <p:nvSpPr>
              <p:cNvPr id="12" name="."/>
              <p:cNvSpPr/>
              <p:nvPr>
                <p:custDataLst>
                  <p:tags r:id="rId5"/>
                </p:custDataLst>
              </p:nvPr>
            </p:nvSpPr>
            <p:spPr bwMode="auto">
              <a:xfrm>
                <a:off x="5402685" y="1535725"/>
                <a:ext cx="1373932" cy="1378034"/>
              </a:xfrm>
              <a:prstGeom prst="ellipse">
                <a:avLst/>
              </a:prstGeom>
              <a:solidFill>
                <a:schemeClr val="bg1"/>
              </a:solidFill>
              <a:ln w="127000">
                <a:solidFill>
                  <a:srgbClr val="38C0CA"/>
                </a:solidFill>
              </a:ln>
            </p:spPr>
            <p:txBody>
              <a:bodyPr vert="horz" wrap="square" lIns="91440" tIns="45720" rIns="91440" bIns="45720" numCol="1" anchor="t" anchorCtr="0" compatLnSpc="1">
                <a:norm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13" name="."/>
              <p:cNvSpPr/>
              <p:nvPr>
                <p:custDataLst>
                  <p:tags r:id="rId6"/>
                </p:custDataLst>
              </p:nvPr>
            </p:nvSpPr>
            <p:spPr>
              <a:xfrm>
                <a:off x="5867447" y="2037665"/>
                <a:ext cx="444392" cy="374154"/>
              </a:xfrm>
              <a:custGeom>
                <a:avLst/>
                <a:gdLst>
                  <a:gd name="connsiteX0" fmla="*/ 54158 w 604539"/>
                  <a:gd name="connsiteY0" fmla="*/ 287695 h 508988"/>
                  <a:gd name="connsiteX1" fmla="*/ 242194 w 604539"/>
                  <a:gd name="connsiteY1" fmla="*/ 287695 h 508988"/>
                  <a:gd name="connsiteX2" fmla="*/ 264990 w 604539"/>
                  <a:gd name="connsiteY2" fmla="*/ 306729 h 508988"/>
                  <a:gd name="connsiteX3" fmla="*/ 295264 w 604539"/>
                  <a:gd name="connsiteY3" fmla="*/ 478149 h 508988"/>
                  <a:gd name="connsiteX4" fmla="*/ 296591 w 604539"/>
                  <a:gd name="connsiteY4" fmla="*/ 485739 h 508988"/>
                  <a:gd name="connsiteX5" fmla="*/ 273433 w 604539"/>
                  <a:gd name="connsiteY5" fmla="*/ 508988 h 508988"/>
                  <a:gd name="connsiteX6" fmla="*/ 273071 w 604539"/>
                  <a:gd name="connsiteY6" fmla="*/ 508988 h 508988"/>
                  <a:gd name="connsiteX7" fmla="*/ 23160 w 604539"/>
                  <a:gd name="connsiteY7" fmla="*/ 508988 h 508988"/>
                  <a:gd name="connsiteX8" fmla="*/ 5430 w 604539"/>
                  <a:gd name="connsiteY8" fmla="*/ 500676 h 508988"/>
                  <a:gd name="connsiteX9" fmla="*/ 364 w 604539"/>
                  <a:gd name="connsiteY9" fmla="*/ 481763 h 508988"/>
                  <a:gd name="connsiteX10" fmla="*/ 31241 w 604539"/>
                  <a:gd name="connsiteY10" fmla="*/ 306729 h 508988"/>
                  <a:gd name="connsiteX11" fmla="*/ 54158 w 604539"/>
                  <a:gd name="connsiteY11" fmla="*/ 287695 h 508988"/>
                  <a:gd name="connsiteX12" fmla="*/ 362106 w 604539"/>
                  <a:gd name="connsiteY12" fmla="*/ 287554 h 508988"/>
                  <a:gd name="connsiteX13" fmla="*/ 550142 w 604539"/>
                  <a:gd name="connsiteY13" fmla="*/ 287554 h 508988"/>
                  <a:gd name="connsiteX14" fmla="*/ 572938 w 604539"/>
                  <a:gd name="connsiteY14" fmla="*/ 306710 h 508988"/>
                  <a:gd name="connsiteX15" fmla="*/ 603212 w 604539"/>
                  <a:gd name="connsiteY15" fmla="*/ 478147 h 508988"/>
                  <a:gd name="connsiteX16" fmla="*/ 604539 w 604539"/>
                  <a:gd name="connsiteY16" fmla="*/ 485736 h 508988"/>
                  <a:gd name="connsiteX17" fmla="*/ 581381 w 604539"/>
                  <a:gd name="connsiteY17" fmla="*/ 508988 h 508988"/>
                  <a:gd name="connsiteX18" fmla="*/ 581019 w 604539"/>
                  <a:gd name="connsiteY18" fmla="*/ 508988 h 508988"/>
                  <a:gd name="connsiteX19" fmla="*/ 331108 w 604539"/>
                  <a:gd name="connsiteY19" fmla="*/ 508988 h 508988"/>
                  <a:gd name="connsiteX20" fmla="*/ 313378 w 604539"/>
                  <a:gd name="connsiteY20" fmla="*/ 500675 h 508988"/>
                  <a:gd name="connsiteX21" fmla="*/ 308312 w 604539"/>
                  <a:gd name="connsiteY21" fmla="*/ 481761 h 508988"/>
                  <a:gd name="connsiteX22" fmla="*/ 339189 w 604539"/>
                  <a:gd name="connsiteY22" fmla="*/ 306710 h 508988"/>
                  <a:gd name="connsiteX23" fmla="*/ 362106 w 604539"/>
                  <a:gd name="connsiteY23" fmla="*/ 287554 h 508988"/>
                  <a:gd name="connsiteX24" fmla="*/ 208081 w 604539"/>
                  <a:gd name="connsiteY24" fmla="*/ 54053 h 508988"/>
                  <a:gd name="connsiteX25" fmla="*/ 396118 w 604539"/>
                  <a:gd name="connsiteY25" fmla="*/ 54053 h 508988"/>
                  <a:gd name="connsiteX26" fmla="*/ 419034 w 604539"/>
                  <a:gd name="connsiteY26" fmla="*/ 73201 h 508988"/>
                  <a:gd name="connsiteX27" fmla="*/ 449308 w 604539"/>
                  <a:gd name="connsiteY27" fmla="*/ 244446 h 508988"/>
                  <a:gd name="connsiteX28" fmla="*/ 450635 w 604539"/>
                  <a:gd name="connsiteY28" fmla="*/ 252154 h 508988"/>
                  <a:gd name="connsiteX29" fmla="*/ 427357 w 604539"/>
                  <a:gd name="connsiteY29" fmla="*/ 275275 h 508988"/>
                  <a:gd name="connsiteX30" fmla="*/ 427115 w 604539"/>
                  <a:gd name="connsiteY30" fmla="*/ 275275 h 508988"/>
                  <a:gd name="connsiteX31" fmla="*/ 177204 w 604539"/>
                  <a:gd name="connsiteY31" fmla="*/ 275275 h 508988"/>
                  <a:gd name="connsiteX32" fmla="*/ 159353 w 604539"/>
                  <a:gd name="connsiteY32" fmla="*/ 266966 h 508988"/>
                  <a:gd name="connsiteX33" fmla="*/ 154288 w 604539"/>
                  <a:gd name="connsiteY33" fmla="*/ 248059 h 508988"/>
                  <a:gd name="connsiteX34" fmla="*/ 185285 w 604539"/>
                  <a:gd name="connsiteY34" fmla="*/ 73201 h 508988"/>
                  <a:gd name="connsiteX35" fmla="*/ 208081 w 604539"/>
                  <a:gd name="connsiteY35" fmla="*/ 54053 h 508988"/>
                  <a:gd name="connsiteX36" fmla="*/ 518273 w 604539"/>
                  <a:gd name="connsiteY36" fmla="*/ 0 h 508988"/>
                  <a:gd name="connsiteX37" fmla="*/ 541548 w 604539"/>
                  <a:gd name="connsiteY37" fmla="*/ 23244 h 508988"/>
                  <a:gd name="connsiteX38" fmla="*/ 541548 w 604539"/>
                  <a:gd name="connsiteY38" fmla="*/ 54075 h 508988"/>
                  <a:gd name="connsiteX39" fmla="*/ 572422 w 604539"/>
                  <a:gd name="connsiteY39" fmla="*/ 54075 h 508988"/>
                  <a:gd name="connsiteX40" fmla="*/ 595577 w 604539"/>
                  <a:gd name="connsiteY40" fmla="*/ 77199 h 508988"/>
                  <a:gd name="connsiteX41" fmla="*/ 572422 w 604539"/>
                  <a:gd name="connsiteY41" fmla="*/ 100322 h 508988"/>
                  <a:gd name="connsiteX42" fmla="*/ 541548 w 604539"/>
                  <a:gd name="connsiteY42" fmla="*/ 100322 h 508988"/>
                  <a:gd name="connsiteX43" fmla="*/ 541548 w 604539"/>
                  <a:gd name="connsiteY43" fmla="*/ 131274 h 508988"/>
                  <a:gd name="connsiteX44" fmla="*/ 518273 w 604539"/>
                  <a:gd name="connsiteY44" fmla="*/ 154397 h 508988"/>
                  <a:gd name="connsiteX45" fmla="*/ 495117 w 604539"/>
                  <a:gd name="connsiteY45" fmla="*/ 131274 h 508988"/>
                  <a:gd name="connsiteX46" fmla="*/ 495117 w 604539"/>
                  <a:gd name="connsiteY46" fmla="*/ 100322 h 508988"/>
                  <a:gd name="connsiteX47" fmla="*/ 464244 w 604539"/>
                  <a:gd name="connsiteY47" fmla="*/ 100322 h 508988"/>
                  <a:gd name="connsiteX48" fmla="*/ 440968 w 604539"/>
                  <a:gd name="connsiteY48" fmla="*/ 77199 h 508988"/>
                  <a:gd name="connsiteX49" fmla="*/ 464244 w 604539"/>
                  <a:gd name="connsiteY49" fmla="*/ 54075 h 508988"/>
                  <a:gd name="connsiteX50" fmla="*/ 495117 w 604539"/>
                  <a:gd name="connsiteY50" fmla="*/ 54075 h 508988"/>
                  <a:gd name="connsiteX51" fmla="*/ 495117 w 604539"/>
                  <a:gd name="connsiteY51" fmla="*/ 23244 h 508988"/>
                  <a:gd name="connsiteX52" fmla="*/ 518273 w 604539"/>
                  <a:gd name="connsiteY52" fmla="*/ 0 h 508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04539" h="508988">
                    <a:moveTo>
                      <a:pt x="54158" y="287695"/>
                    </a:moveTo>
                    <a:lnTo>
                      <a:pt x="242194" y="287695"/>
                    </a:lnTo>
                    <a:cubicBezTo>
                      <a:pt x="253411" y="287695"/>
                      <a:pt x="263060" y="295766"/>
                      <a:pt x="264990" y="306729"/>
                    </a:cubicBezTo>
                    <a:lnTo>
                      <a:pt x="295264" y="478149"/>
                    </a:lnTo>
                    <a:cubicBezTo>
                      <a:pt x="296109" y="480559"/>
                      <a:pt x="296591" y="483088"/>
                      <a:pt x="296591" y="485739"/>
                    </a:cubicBezTo>
                    <a:cubicBezTo>
                      <a:pt x="296591" y="498628"/>
                      <a:pt x="286218" y="508988"/>
                      <a:pt x="273433" y="508988"/>
                    </a:cubicBezTo>
                    <a:lnTo>
                      <a:pt x="273071" y="508988"/>
                    </a:lnTo>
                    <a:lnTo>
                      <a:pt x="23160" y="508988"/>
                    </a:lnTo>
                    <a:cubicBezTo>
                      <a:pt x="16285" y="508988"/>
                      <a:pt x="9772" y="505977"/>
                      <a:pt x="5430" y="500676"/>
                    </a:cubicBezTo>
                    <a:cubicBezTo>
                      <a:pt x="967" y="495496"/>
                      <a:pt x="-842" y="488509"/>
                      <a:pt x="364" y="481763"/>
                    </a:cubicBezTo>
                    <a:lnTo>
                      <a:pt x="31241" y="306729"/>
                    </a:lnTo>
                    <a:cubicBezTo>
                      <a:pt x="33171" y="295766"/>
                      <a:pt x="42820" y="287695"/>
                      <a:pt x="54158" y="287695"/>
                    </a:cubicBezTo>
                    <a:close/>
                    <a:moveTo>
                      <a:pt x="362106" y="287554"/>
                    </a:moveTo>
                    <a:lnTo>
                      <a:pt x="550142" y="287554"/>
                    </a:lnTo>
                    <a:cubicBezTo>
                      <a:pt x="561359" y="287554"/>
                      <a:pt x="571008" y="295747"/>
                      <a:pt x="572938" y="306710"/>
                    </a:cubicBezTo>
                    <a:lnTo>
                      <a:pt x="603212" y="478147"/>
                    </a:lnTo>
                    <a:cubicBezTo>
                      <a:pt x="604057" y="480556"/>
                      <a:pt x="604539" y="483086"/>
                      <a:pt x="604539" y="485736"/>
                    </a:cubicBezTo>
                    <a:cubicBezTo>
                      <a:pt x="604539" y="498627"/>
                      <a:pt x="594166" y="508988"/>
                      <a:pt x="581381" y="508988"/>
                    </a:cubicBezTo>
                    <a:lnTo>
                      <a:pt x="581019" y="508988"/>
                    </a:lnTo>
                    <a:lnTo>
                      <a:pt x="331108" y="508988"/>
                    </a:lnTo>
                    <a:cubicBezTo>
                      <a:pt x="324233" y="508988"/>
                      <a:pt x="317720" y="505976"/>
                      <a:pt x="313378" y="500675"/>
                    </a:cubicBezTo>
                    <a:cubicBezTo>
                      <a:pt x="308915" y="495495"/>
                      <a:pt x="307106" y="488507"/>
                      <a:pt x="308312" y="481761"/>
                    </a:cubicBezTo>
                    <a:lnTo>
                      <a:pt x="339189" y="306710"/>
                    </a:lnTo>
                    <a:cubicBezTo>
                      <a:pt x="341119" y="295747"/>
                      <a:pt x="350768" y="287554"/>
                      <a:pt x="362106" y="287554"/>
                    </a:cubicBezTo>
                    <a:close/>
                    <a:moveTo>
                      <a:pt x="208081" y="54053"/>
                    </a:moveTo>
                    <a:lnTo>
                      <a:pt x="396118" y="54053"/>
                    </a:lnTo>
                    <a:cubicBezTo>
                      <a:pt x="407455" y="54053"/>
                      <a:pt x="417104" y="62122"/>
                      <a:pt x="419034" y="73201"/>
                    </a:cubicBezTo>
                    <a:lnTo>
                      <a:pt x="449308" y="244446"/>
                    </a:lnTo>
                    <a:cubicBezTo>
                      <a:pt x="450153" y="246855"/>
                      <a:pt x="450635" y="249504"/>
                      <a:pt x="450635" y="252154"/>
                    </a:cubicBezTo>
                    <a:cubicBezTo>
                      <a:pt x="450635" y="264919"/>
                      <a:pt x="440262" y="275275"/>
                      <a:pt x="427357" y="275275"/>
                    </a:cubicBezTo>
                    <a:lnTo>
                      <a:pt x="427115" y="275275"/>
                    </a:lnTo>
                    <a:lnTo>
                      <a:pt x="177204" y="275275"/>
                    </a:lnTo>
                    <a:cubicBezTo>
                      <a:pt x="170329" y="275275"/>
                      <a:pt x="163816" y="272265"/>
                      <a:pt x="159353" y="266966"/>
                    </a:cubicBezTo>
                    <a:cubicBezTo>
                      <a:pt x="155011" y="261788"/>
                      <a:pt x="153202" y="254803"/>
                      <a:pt x="154288" y="248059"/>
                    </a:cubicBezTo>
                    <a:lnTo>
                      <a:pt x="185285" y="73201"/>
                    </a:lnTo>
                    <a:cubicBezTo>
                      <a:pt x="187215" y="62122"/>
                      <a:pt x="196864" y="54053"/>
                      <a:pt x="208081" y="54053"/>
                    </a:cubicBezTo>
                    <a:close/>
                    <a:moveTo>
                      <a:pt x="518273" y="0"/>
                    </a:moveTo>
                    <a:cubicBezTo>
                      <a:pt x="531177" y="0"/>
                      <a:pt x="541548" y="10358"/>
                      <a:pt x="541548" y="23244"/>
                    </a:cubicBezTo>
                    <a:lnTo>
                      <a:pt x="541548" y="54075"/>
                    </a:lnTo>
                    <a:lnTo>
                      <a:pt x="572422" y="54075"/>
                    </a:lnTo>
                    <a:cubicBezTo>
                      <a:pt x="585205" y="54075"/>
                      <a:pt x="595577" y="64433"/>
                      <a:pt x="595577" y="77199"/>
                    </a:cubicBezTo>
                    <a:cubicBezTo>
                      <a:pt x="595577" y="89965"/>
                      <a:pt x="585205" y="100322"/>
                      <a:pt x="572422" y="100322"/>
                    </a:cubicBezTo>
                    <a:lnTo>
                      <a:pt x="541548" y="100322"/>
                    </a:lnTo>
                    <a:lnTo>
                      <a:pt x="541548" y="131274"/>
                    </a:lnTo>
                    <a:cubicBezTo>
                      <a:pt x="541548" y="144040"/>
                      <a:pt x="531177" y="154397"/>
                      <a:pt x="518273" y="154397"/>
                    </a:cubicBezTo>
                    <a:cubicBezTo>
                      <a:pt x="505489" y="154397"/>
                      <a:pt x="495117" y="144040"/>
                      <a:pt x="495117" y="131274"/>
                    </a:cubicBezTo>
                    <a:lnTo>
                      <a:pt x="495117" y="100322"/>
                    </a:lnTo>
                    <a:lnTo>
                      <a:pt x="464244" y="100322"/>
                    </a:lnTo>
                    <a:cubicBezTo>
                      <a:pt x="451340" y="100322"/>
                      <a:pt x="440968" y="89965"/>
                      <a:pt x="440968" y="77199"/>
                    </a:cubicBezTo>
                    <a:cubicBezTo>
                      <a:pt x="440968" y="64433"/>
                      <a:pt x="451340" y="54075"/>
                      <a:pt x="464244" y="54075"/>
                    </a:cubicBezTo>
                    <a:lnTo>
                      <a:pt x="495117" y="54075"/>
                    </a:lnTo>
                    <a:lnTo>
                      <a:pt x="495117" y="23244"/>
                    </a:lnTo>
                    <a:cubicBezTo>
                      <a:pt x="495117" y="10358"/>
                      <a:pt x="505489" y="0"/>
                      <a:pt x="518273" y="0"/>
                    </a:cubicBezTo>
                    <a:close/>
                  </a:path>
                </a:pathLst>
              </a:custGeom>
              <a:solidFill>
                <a:srgbClr val="38C0CA"/>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1"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grpSp>
        <p:grpSp>
          <p:nvGrpSpPr>
            <p:cNvPr id="7" name="."/>
            <p:cNvGrpSpPr/>
            <p:nvPr/>
          </p:nvGrpSpPr>
          <p:grpSpPr>
            <a:xfrm>
              <a:off x="9122469" y="1961555"/>
              <a:ext cx="1630055" cy="1634921"/>
              <a:chOff x="7561289" y="1535725"/>
              <a:chExt cx="1373932" cy="1378034"/>
            </a:xfrm>
          </p:grpSpPr>
          <p:sp>
            <p:nvSpPr>
              <p:cNvPr id="10" name="."/>
              <p:cNvSpPr/>
              <p:nvPr>
                <p:custDataLst>
                  <p:tags r:id="rId7"/>
                </p:custDataLst>
              </p:nvPr>
            </p:nvSpPr>
            <p:spPr bwMode="auto">
              <a:xfrm>
                <a:off x="7561289" y="1535725"/>
                <a:ext cx="1373932" cy="1378034"/>
              </a:xfrm>
              <a:prstGeom prst="ellipse">
                <a:avLst/>
              </a:prstGeom>
              <a:solidFill>
                <a:schemeClr val="bg1"/>
              </a:solidFill>
              <a:ln w="127000">
                <a:solidFill>
                  <a:srgbClr val="FCC02B"/>
                </a:solid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11" name="."/>
              <p:cNvSpPr/>
              <p:nvPr>
                <p:custDataLst>
                  <p:tags r:id="rId8"/>
                </p:custDataLst>
              </p:nvPr>
            </p:nvSpPr>
            <p:spPr>
              <a:xfrm>
                <a:off x="8026050" y="2028923"/>
                <a:ext cx="444393" cy="391638"/>
              </a:xfrm>
              <a:custGeom>
                <a:avLst/>
                <a:gdLst>
                  <a:gd name="T0" fmla="*/ 2472 w 2641"/>
                  <a:gd name="T1" fmla="*/ 1969 h 2331"/>
                  <a:gd name="T2" fmla="*/ 2472 w 2641"/>
                  <a:gd name="T3" fmla="*/ 1969 h 2331"/>
                  <a:gd name="T4" fmla="*/ 2426 w 2641"/>
                  <a:gd name="T5" fmla="*/ 2194 h 2331"/>
                  <a:gd name="T6" fmla="*/ 2258 w 2641"/>
                  <a:gd name="T7" fmla="*/ 2331 h 2331"/>
                  <a:gd name="T8" fmla="*/ 269 w 2641"/>
                  <a:gd name="T9" fmla="*/ 2331 h 2331"/>
                  <a:gd name="T10" fmla="*/ 101 w 2641"/>
                  <a:gd name="T11" fmla="*/ 2126 h 2331"/>
                  <a:gd name="T12" fmla="*/ 293 w 2641"/>
                  <a:gd name="T13" fmla="*/ 1188 h 2331"/>
                  <a:gd name="T14" fmla="*/ 414 w 2641"/>
                  <a:gd name="T15" fmla="*/ 1052 h 2331"/>
                  <a:gd name="T16" fmla="*/ 414 w 2641"/>
                  <a:gd name="T17" fmla="*/ 1052 h 2331"/>
                  <a:gd name="T18" fmla="*/ 428 w 2641"/>
                  <a:gd name="T19" fmla="*/ 1049 h 2331"/>
                  <a:gd name="T20" fmla="*/ 428 w 2641"/>
                  <a:gd name="T21" fmla="*/ 1048 h 2331"/>
                  <a:gd name="T22" fmla="*/ 441 w 2641"/>
                  <a:gd name="T23" fmla="*/ 1046 h 2331"/>
                  <a:gd name="T24" fmla="*/ 445 w 2641"/>
                  <a:gd name="T25" fmla="*/ 1045 h 2331"/>
                  <a:gd name="T26" fmla="*/ 455 w 2641"/>
                  <a:gd name="T27" fmla="*/ 1044 h 2331"/>
                  <a:gd name="T28" fmla="*/ 470 w 2641"/>
                  <a:gd name="T29" fmla="*/ 1044 h 2331"/>
                  <a:gd name="T30" fmla="*/ 548 w 2641"/>
                  <a:gd name="T31" fmla="*/ 1044 h 2331"/>
                  <a:gd name="T32" fmla="*/ 2118 w 2641"/>
                  <a:gd name="T33" fmla="*/ 1044 h 2331"/>
                  <a:gd name="T34" fmla="*/ 2251 w 2641"/>
                  <a:gd name="T35" fmla="*/ 1044 h 2331"/>
                  <a:gd name="T36" fmla="*/ 2472 w 2641"/>
                  <a:gd name="T37" fmla="*/ 1044 h 2331"/>
                  <a:gd name="T38" fmla="*/ 2555 w 2641"/>
                  <a:gd name="T39" fmla="*/ 1044 h 2331"/>
                  <a:gd name="T40" fmla="*/ 2615 w 2641"/>
                  <a:gd name="T41" fmla="*/ 1068 h 2331"/>
                  <a:gd name="T42" fmla="*/ 2641 w 2641"/>
                  <a:gd name="T43" fmla="*/ 1127 h 2331"/>
                  <a:gd name="T44" fmla="*/ 2639 w 2641"/>
                  <a:gd name="T45" fmla="*/ 1147 h 2331"/>
                  <a:gd name="T46" fmla="*/ 2472 w 2641"/>
                  <a:gd name="T47" fmla="*/ 1969 h 2331"/>
                  <a:gd name="T48" fmla="*/ 2471 w 2641"/>
                  <a:gd name="T49" fmla="*/ 910 h 2331"/>
                  <a:gd name="T50" fmla="*/ 2320 w 2641"/>
                  <a:gd name="T51" fmla="*/ 774 h 2331"/>
                  <a:gd name="T52" fmla="*/ 2251 w 2641"/>
                  <a:gd name="T53" fmla="*/ 774 h 2331"/>
                  <a:gd name="T54" fmla="*/ 2251 w 2641"/>
                  <a:gd name="T55" fmla="*/ 910 h 2331"/>
                  <a:gd name="T56" fmla="*/ 2471 w 2641"/>
                  <a:gd name="T57" fmla="*/ 910 h 2331"/>
                  <a:gd name="T58" fmla="*/ 162 w 2641"/>
                  <a:gd name="T59" fmla="*/ 1162 h 2331"/>
                  <a:gd name="T60" fmla="*/ 414 w 2641"/>
                  <a:gd name="T61" fmla="*/ 915 h 2331"/>
                  <a:gd name="T62" fmla="*/ 414 w 2641"/>
                  <a:gd name="T63" fmla="*/ 548 h 2331"/>
                  <a:gd name="T64" fmla="*/ 178 w 2641"/>
                  <a:gd name="T65" fmla="*/ 548 h 2331"/>
                  <a:gd name="T66" fmla="*/ 0 w 2641"/>
                  <a:gd name="T67" fmla="*/ 726 h 2331"/>
                  <a:gd name="T68" fmla="*/ 0 w 2641"/>
                  <a:gd name="T69" fmla="*/ 1955 h 2331"/>
                  <a:gd name="T70" fmla="*/ 162 w 2641"/>
                  <a:gd name="T71" fmla="*/ 1162 h 2331"/>
                  <a:gd name="T72" fmla="*/ 2118 w 2641"/>
                  <a:gd name="T73" fmla="*/ 75 h 2331"/>
                  <a:gd name="T74" fmla="*/ 2118 w 2641"/>
                  <a:gd name="T75" fmla="*/ 910 h 2331"/>
                  <a:gd name="T76" fmla="*/ 548 w 2641"/>
                  <a:gd name="T77" fmla="*/ 910 h 2331"/>
                  <a:gd name="T78" fmla="*/ 548 w 2641"/>
                  <a:gd name="T79" fmla="*/ 75 h 2331"/>
                  <a:gd name="T80" fmla="*/ 623 w 2641"/>
                  <a:gd name="T81" fmla="*/ 0 h 2331"/>
                  <a:gd name="T82" fmla="*/ 2043 w 2641"/>
                  <a:gd name="T83" fmla="*/ 0 h 2331"/>
                  <a:gd name="T84" fmla="*/ 2118 w 2641"/>
                  <a:gd name="T85" fmla="*/ 75 h 2331"/>
                  <a:gd name="T86" fmla="*/ 1926 w 2641"/>
                  <a:gd name="T87" fmla="*/ 665 h 2331"/>
                  <a:gd name="T88" fmla="*/ 1859 w 2641"/>
                  <a:gd name="T89" fmla="*/ 598 h 2331"/>
                  <a:gd name="T90" fmla="*/ 806 w 2641"/>
                  <a:gd name="T91" fmla="*/ 598 h 2331"/>
                  <a:gd name="T92" fmla="*/ 740 w 2641"/>
                  <a:gd name="T93" fmla="*/ 665 h 2331"/>
                  <a:gd name="T94" fmla="*/ 806 w 2641"/>
                  <a:gd name="T95" fmla="*/ 732 h 2331"/>
                  <a:gd name="T96" fmla="*/ 1859 w 2641"/>
                  <a:gd name="T97" fmla="*/ 732 h 2331"/>
                  <a:gd name="T98" fmla="*/ 1926 w 2641"/>
                  <a:gd name="T99" fmla="*/ 665 h 2331"/>
                  <a:gd name="T100" fmla="*/ 1926 w 2641"/>
                  <a:gd name="T101" fmla="*/ 321 h 2331"/>
                  <a:gd name="T102" fmla="*/ 1859 w 2641"/>
                  <a:gd name="T103" fmla="*/ 254 h 2331"/>
                  <a:gd name="T104" fmla="*/ 806 w 2641"/>
                  <a:gd name="T105" fmla="*/ 254 h 2331"/>
                  <a:gd name="T106" fmla="*/ 740 w 2641"/>
                  <a:gd name="T107" fmla="*/ 321 h 2331"/>
                  <a:gd name="T108" fmla="*/ 806 w 2641"/>
                  <a:gd name="T109" fmla="*/ 388 h 2331"/>
                  <a:gd name="T110" fmla="*/ 1859 w 2641"/>
                  <a:gd name="T111" fmla="*/ 388 h 2331"/>
                  <a:gd name="T112" fmla="*/ 1926 w 2641"/>
                  <a:gd name="T113" fmla="*/ 321 h 2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41" h="2331">
                    <a:moveTo>
                      <a:pt x="2472" y="1969"/>
                    </a:moveTo>
                    <a:lnTo>
                      <a:pt x="2472" y="1969"/>
                    </a:lnTo>
                    <a:lnTo>
                      <a:pt x="2426" y="2194"/>
                    </a:lnTo>
                    <a:cubicBezTo>
                      <a:pt x="2409" y="2274"/>
                      <a:pt x="2339" y="2331"/>
                      <a:pt x="2258" y="2331"/>
                    </a:cubicBezTo>
                    <a:lnTo>
                      <a:pt x="269" y="2331"/>
                    </a:lnTo>
                    <a:cubicBezTo>
                      <a:pt x="161" y="2331"/>
                      <a:pt x="80" y="2232"/>
                      <a:pt x="101" y="2126"/>
                    </a:cubicBezTo>
                    <a:lnTo>
                      <a:pt x="293" y="1188"/>
                    </a:lnTo>
                    <a:cubicBezTo>
                      <a:pt x="306" y="1123"/>
                      <a:pt x="354" y="1072"/>
                      <a:pt x="414" y="1052"/>
                    </a:cubicBezTo>
                    <a:lnTo>
                      <a:pt x="414" y="1052"/>
                    </a:lnTo>
                    <a:cubicBezTo>
                      <a:pt x="419" y="1051"/>
                      <a:pt x="423" y="1050"/>
                      <a:pt x="428" y="1049"/>
                    </a:cubicBezTo>
                    <a:cubicBezTo>
                      <a:pt x="428" y="1049"/>
                      <a:pt x="428" y="1049"/>
                      <a:pt x="428" y="1048"/>
                    </a:cubicBezTo>
                    <a:cubicBezTo>
                      <a:pt x="432" y="1047"/>
                      <a:pt x="437" y="1047"/>
                      <a:pt x="441" y="1046"/>
                    </a:cubicBezTo>
                    <a:cubicBezTo>
                      <a:pt x="442" y="1046"/>
                      <a:pt x="444" y="1046"/>
                      <a:pt x="445" y="1045"/>
                    </a:cubicBezTo>
                    <a:cubicBezTo>
                      <a:pt x="448" y="1045"/>
                      <a:pt x="452" y="1044"/>
                      <a:pt x="455" y="1044"/>
                    </a:cubicBezTo>
                    <a:cubicBezTo>
                      <a:pt x="460" y="1044"/>
                      <a:pt x="465" y="1044"/>
                      <a:pt x="470" y="1044"/>
                    </a:cubicBezTo>
                    <a:lnTo>
                      <a:pt x="548" y="1044"/>
                    </a:lnTo>
                    <a:lnTo>
                      <a:pt x="2118" y="1044"/>
                    </a:lnTo>
                    <a:lnTo>
                      <a:pt x="2251" y="1044"/>
                    </a:lnTo>
                    <a:lnTo>
                      <a:pt x="2472" y="1044"/>
                    </a:lnTo>
                    <a:lnTo>
                      <a:pt x="2555" y="1044"/>
                    </a:lnTo>
                    <a:cubicBezTo>
                      <a:pt x="2579" y="1044"/>
                      <a:pt x="2600" y="1053"/>
                      <a:pt x="2615" y="1068"/>
                    </a:cubicBezTo>
                    <a:cubicBezTo>
                      <a:pt x="2631" y="1084"/>
                      <a:pt x="2640" y="1104"/>
                      <a:pt x="2641" y="1127"/>
                    </a:cubicBezTo>
                    <a:cubicBezTo>
                      <a:pt x="2641" y="1134"/>
                      <a:pt x="2641" y="1140"/>
                      <a:pt x="2639" y="1147"/>
                    </a:cubicBezTo>
                    <a:lnTo>
                      <a:pt x="2472" y="1969"/>
                    </a:lnTo>
                    <a:close/>
                    <a:moveTo>
                      <a:pt x="2471" y="910"/>
                    </a:moveTo>
                    <a:cubicBezTo>
                      <a:pt x="2463" y="834"/>
                      <a:pt x="2398" y="774"/>
                      <a:pt x="2320" y="774"/>
                    </a:cubicBezTo>
                    <a:lnTo>
                      <a:pt x="2251" y="774"/>
                    </a:lnTo>
                    <a:lnTo>
                      <a:pt x="2251" y="910"/>
                    </a:lnTo>
                    <a:lnTo>
                      <a:pt x="2471" y="910"/>
                    </a:lnTo>
                    <a:close/>
                    <a:moveTo>
                      <a:pt x="162" y="1162"/>
                    </a:moveTo>
                    <a:cubicBezTo>
                      <a:pt x="188" y="1034"/>
                      <a:pt x="290" y="938"/>
                      <a:pt x="414" y="915"/>
                    </a:cubicBezTo>
                    <a:lnTo>
                      <a:pt x="414" y="548"/>
                    </a:lnTo>
                    <a:lnTo>
                      <a:pt x="178" y="548"/>
                    </a:lnTo>
                    <a:cubicBezTo>
                      <a:pt x="80" y="548"/>
                      <a:pt x="0" y="628"/>
                      <a:pt x="0" y="726"/>
                    </a:cubicBezTo>
                    <a:lnTo>
                      <a:pt x="0" y="1955"/>
                    </a:lnTo>
                    <a:lnTo>
                      <a:pt x="162" y="1162"/>
                    </a:lnTo>
                    <a:close/>
                    <a:moveTo>
                      <a:pt x="2118" y="75"/>
                    </a:moveTo>
                    <a:lnTo>
                      <a:pt x="2118" y="910"/>
                    </a:lnTo>
                    <a:lnTo>
                      <a:pt x="548" y="910"/>
                    </a:lnTo>
                    <a:lnTo>
                      <a:pt x="548" y="75"/>
                    </a:lnTo>
                    <a:cubicBezTo>
                      <a:pt x="548" y="33"/>
                      <a:pt x="581" y="0"/>
                      <a:pt x="623" y="0"/>
                    </a:cubicBezTo>
                    <a:lnTo>
                      <a:pt x="2043" y="0"/>
                    </a:lnTo>
                    <a:cubicBezTo>
                      <a:pt x="2084" y="0"/>
                      <a:pt x="2118" y="33"/>
                      <a:pt x="2118" y="75"/>
                    </a:cubicBezTo>
                    <a:close/>
                    <a:moveTo>
                      <a:pt x="1926" y="665"/>
                    </a:moveTo>
                    <a:cubicBezTo>
                      <a:pt x="1926" y="628"/>
                      <a:pt x="1896" y="598"/>
                      <a:pt x="1859" y="598"/>
                    </a:cubicBezTo>
                    <a:lnTo>
                      <a:pt x="806" y="598"/>
                    </a:lnTo>
                    <a:cubicBezTo>
                      <a:pt x="769" y="598"/>
                      <a:pt x="740" y="628"/>
                      <a:pt x="740" y="665"/>
                    </a:cubicBezTo>
                    <a:cubicBezTo>
                      <a:pt x="740" y="702"/>
                      <a:pt x="769" y="732"/>
                      <a:pt x="806" y="732"/>
                    </a:cubicBezTo>
                    <a:lnTo>
                      <a:pt x="1859" y="732"/>
                    </a:lnTo>
                    <a:cubicBezTo>
                      <a:pt x="1896" y="732"/>
                      <a:pt x="1926" y="702"/>
                      <a:pt x="1926" y="665"/>
                    </a:cubicBezTo>
                    <a:close/>
                    <a:moveTo>
                      <a:pt x="1926" y="321"/>
                    </a:moveTo>
                    <a:cubicBezTo>
                      <a:pt x="1926" y="284"/>
                      <a:pt x="1896" y="254"/>
                      <a:pt x="1859" y="254"/>
                    </a:cubicBezTo>
                    <a:lnTo>
                      <a:pt x="806" y="254"/>
                    </a:lnTo>
                    <a:cubicBezTo>
                      <a:pt x="769" y="254"/>
                      <a:pt x="740" y="284"/>
                      <a:pt x="740" y="321"/>
                    </a:cubicBezTo>
                    <a:cubicBezTo>
                      <a:pt x="740" y="358"/>
                      <a:pt x="769" y="388"/>
                      <a:pt x="806" y="388"/>
                    </a:cubicBezTo>
                    <a:lnTo>
                      <a:pt x="1859" y="388"/>
                    </a:lnTo>
                    <a:cubicBezTo>
                      <a:pt x="1896" y="388"/>
                      <a:pt x="1926" y="358"/>
                      <a:pt x="1926" y="321"/>
                    </a:cubicBezTo>
                    <a:close/>
                  </a:path>
                </a:pathLst>
              </a:custGeom>
              <a:solidFill>
                <a:srgbClr val="FCC02B"/>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1"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grpSp>
        <p:sp>
          <p:nvSpPr>
            <p:cNvPr id="8" name="."/>
            <p:cNvSpPr/>
            <p:nvPr>
              <p:custDataLst>
                <p:tags r:id="rId9"/>
              </p:custDataLst>
            </p:nvPr>
          </p:nvSpPr>
          <p:spPr bwMode="auto">
            <a:xfrm>
              <a:off x="2628481" y="1836266"/>
              <a:ext cx="1976588" cy="1885502"/>
            </a:xfrm>
            <a:custGeom>
              <a:avLst/>
              <a:gdLst>
                <a:gd name="T0" fmla="*/ 104 w 367"/>
                <a:gd name="T1" fmla="*/ 222 h 349"/>
                <a:gd name="T2" fmla="*/ 0 w 367"/>
                <a:gd name="T3" fmla="*/ 349 h 349"/>
                <a:gd name="T4" fmla="*/ 10 w 367"/>
                <a:gd name="T5" fmla="*/ 347 h 349"/>
                <a:gd name="T6" fmla="*/ 62 w 367"/>
                <a:gd name="T7" fmla="*/ 324 h 349"/>
                <a:gd name="T8" fmla="*/ 107 w 367"/>
                <a:gd name="T9" fmla="*/ 287 h 349"/>
                <a:gd name="T10" fmla="*/ 180 w 367"/>
                <a:gd name="T11" fmla="*/ 194 h 349"/>
                <a:gd name="T12" fmla="*/ 223 w 367"/>
                <a:gd name="T13" fmla="*/ 144 h 349"/>
                <a:gd name="T14" fmla="*/ 230 w 367"/>
                <a:gd name="T15" fmla="*/ 137 h 349"/>
                <a:gd name="T16" fmla="*/ 367 w 367"/>
                <a:gd name="T17" fmla="*/ 0 h 349"/>
                <a:gd name="T18" fmla="*/ 104 w 367"/>
                <a:gd name="T19" fmla="*/ 222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49">
                  <a:moveTo>
                    <a:pt x="104" y="222"/>
                  </a:moveTo>
                  <a:cubicBezTo>
                    <a:pt x="90" y="278"/>
                    <a:pt x="51" y="324"/>
                    <a:pt x="0" y="349"/>
                  </a:cubicBezTo>
                  <a:cubicBezTo>
                    <a:pt x="3" y="349"/>
                    <a:pt x="7" y="348"/>
                    <a:pt x="10" y="347"/>
                  </a:cubicBezTo>
                  <a:cubicBezTo>
                    <a:pt x="29" y="342"/>
                    <a:pt x="46" y="335"/>
                    <a:pt x="62" y="324"/>
                  </a:cubicBezTo>
                  <a:cubicBezTo>
                    <a:pt x="79" y="314"/>
                    <a:pt x="94" y="301"/>
                    <a:pt x="107" y="287"/>
                  </a:cubicBezTo>
                  <a:cubicBezTo>
                    <a:pt x="134" y="258"/>
                    <a:pt x="156" y="225"/>
                    <a:pt x="180" y="194"/>
                  </a:cubicBezTo>
                  <a:cubicBezTo>
                    <a:pt x="193" y="176"/>
                    <a:pt x="207" y="160"/>
                    <a:pt x="223" y="144"/>
                  </a:cubicBezTo>
                  <a:cubicBezTo>
                    <a:pt x="225" y="141"/>
                    <a:pt x="227" y="139"/>
                    <a:pt x="230" y="137"/>
                  </a:cubicBezTo>
                  <a:cubicBezTo>
                    <a:pt x="242" y="68"/>
                    <a:pt x="298" y="13"/>
                    <a:pt x="367" y="0"/>
                  </a:cubicBezTo>
                  <a:cubicBezTo>
                    <a:pt x="209" y="22"/>
                    <a:pt x="160" y="132"/>
                    <a:pt x="104" y="222"/>
                  </a:cubicBezTo>
                  <a:close/>
                </a:path>
              </a:pathLst>
            </a:custGeom>
            <a:solidFill>
              <a:schemeClr val="bg1">
                <a:lumMod val="95000"/>
              </a:schemeClr>
            </a:solidFill>
            <a:ln>
              <a:no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9" name="."/>
            <p:cNvSpPr/>
            <p:nvPr>
              <p:custDataLst>
                <p:tags r:id="rId10"/>
              </p:custDataLst>
            </p:nvPr>
          </p:nvSpPr>
          <p:spPr bwMode="auto">
            <a:xfrm>
              <a:off x="5189483" y="1836266"/>
              <a:ext cx="1976588" cy="1885502"/>
            </a:xfrm>
            <a:custGeom>
              <a:avLst/>
              <a:gdLst>
                <a:gd name="T0" fmla="*/ 104 w 367"/>
                <a:gd name="T1" fmla="*/ 222 h 349"/>
                <a:gd name="T2" fmla="*/ 0 w 367"/>
                <a:gd name="T3" fmla="*/ 349 h 349"/>
                <a:gd name="T4" fmla="*/ 10 w 367"/>
                <a:gd name="T5" fmla="*/ 347 h 349"/>
                <a:gd name="T6" fmla="*/ 62 w 367"/>
                <a:gd name="T7" fmla="*/ 324 h 349"/>
                <a:gd name="T8" fmla="*/ 107 w 367"/>
                <a:gd name="T9" fmla="*/ 287 h 349"/>
                <a:gd name="T10" fmla="*/ 180 w 367"/>
                <a:gd name="T11" fmla="*/ 194 h 349"/>
                <a:gd name="T12" fmla="*/ 223 w 367"/>
                <a:gd name="T13" fmla="*/ 144 h 349"/>
                <a:gd name="T14" fmla="*/ 230 w 367"/>
                <a:gd name="T15" fmla="*/ 137 h 349"/>
                <a:gd name="T16" fmla="*/ 367 w 367"/>
                <a:gd name="T17" fmla="*/ 0 h 349"/>
                <a:gd name="T18" fmla="*/ 104 w 367"/>
                <a:gd name="T19" fmla="*/ 222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49">
                  <a:moveTo>
                    <a:pt x="104" y="222"/>
                  </a:moveTo>
                  <a:cubicBezTo>
                    <a:pt x="90" y="278"/>
                    <a:pt x="51" y="324"/>
                    <a:pt x="0" y="349"/>
                  </a:cubicBezTo>
                  <a:cubicBezTo>
                    <a:pt x="3" y="349"/>
                    <a:pt x="7" y="348"/>
                    <a:pt x="10" y="347"/>
                  </a:cubicBezTo>
                  <a:cubicBezTo>
                    <a:pt x="29" y="342"/>
                    <a:pt x="46" y="335"/>
                    <a:pt x="62" y="324"/>
                  </a:cubicBezTo>
                  <a:cubicBezTo>
                    <a:pt x="79" y="314"/>
                    <a:pt x="94" y="301"/>
                    <a:pt x="107" y="287"/>
                  </a:cubicBezTo>
                  <a:cubicBezTo>
                    <a:pt x="134" y="258"/>
                    <a:pt x="156" y="225"/>
                    <a:pt x="180" y="194"/>
                  </a:cubicBezTo>
                  <a:cubicBezTo>
                    <a:pt x="193" y="176"/>
                    <a:pt x="207" y="160"/>
                    <a:pt x="223" y="144"/>
                  </a:cubicBezTo>
                  <a:cubicBezTo>
                    <a:pt x="225" y="141"/>
                    <a:pt x="227" y="139"/>
                    <a:pt x="230" y="137"/>
                  </a:cubicBezTo>
                  <a:cubicBezTo>
                    <a:pt x="242" y="68"/>
                    <a:pt x="298" y="13"/>
                    <a:pt x="367" y="0"/>
                  </a:cubicBezTo>
                  <a:cubicBezTo>
                    <a:pt x="209" y="22"/>
                    <a:pt x="160" y="132"/>
                    <a:pt x="104" y="222"/>
                  </a:cubicBezTo>
                  <a:close/>
                </a:path>
              </a:pathLst>
            </a:custGeom>
            <a:solidFill>
              <a:schemeClr val="bg1">
                <a:lumMod val="95000"/>
              </a:schemeClr>
            </a:solidFill>
            <a:ln>
              <a:no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18" name="."/>
            <p:cNvSpPr/>
            <p:nvPr>
              <p:custDataLst>
                <p:tags r:id="rId11"/>
              </p:custDataLst>
            </p:nvPr>
          </p:nvSpPr>
          <p:spPr bwMode="auto">
            <a:xfrm>
              <a:off x="7750485" y="1836266"/>
              <a:ext cx="1976588" cy="1885502"/>
            </a:xfrm>
            <a:custGeom>
              <a:avLst/>
              <a:gdLst>
                <a:gd name="T0" fmla="*/ 104 w 367"/>
                <a:gd name="T1" fmla="*/ 222 h 349"/>
                <a:gd name="T2" fmla="*/ 0 w 367"/>
                <a:gd name="T3" fmla="*/ 349 h 349"/>
                <a:gd name="T4" fmla="*/ 10 w 367"/>
                <a:gd name="T5" fmla="*/ 347 h 349"/>
                <a:gd name="T6" fmla="*/ 62 w 367"/>
                <a:gd name="T7" fmla="*/ 324 h 349"/>
                <a:gd name="T8" fmla="*/ 107 w 367"/>
                <a:gd name="T9" fmla="*/ 287 h 349"/>
                <a:gd name="T10" fmla="*/ 180 w 367"/>
                <a:gd name="T11" fmla="*/ 194 h 349"/>
                <a:gd name="T12" fmla="*/ 223 w 367"/>
                <a:gd name="T13" fmla="*/ 144 h 349"/>
                <a:gd name="T14" fmla="*/ 230 w 367"/>
                <a:gd name="T15" fmla="*/ 137 h 349"/>
                <a:gd name="T16" fmla="*/ 367 w 367"/>
                <a:gd name="T17" fmla="*/ 0 h 349"/>
                <a:gd name="T18" fmla="*/ 104 w 367"/>
                <a:gd name="T19" fmla="*/ 222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49">
                  <a:moveTo>
                    <a:pt x="104" y="222"/>
                  </a:moveTo>
                  <a:cubicBezTo>
                    <a:pt x="90" y="278"/>
                    <a:pt x="51" y="324"/>
                    <a:pt x="0" y="349"/>
                  </a:cubicBezTo>
                  <a:cubicBezTo>
                    <a:pt x="3" y="349"/>
                    <a:pt x="7" y="348"/>
                    <a:pt x="10" y="347"/>
                  </a:cubicBezTo>
                  <a:cubicBezTo>
                    <a:pt x="29" y="342"/>
                    <a:pt x="46" y="335"/>
                    <a:pt x="62" y="324"/>
                  </a:cubicBezTo>
                  <a:cubicBezTo>
                    <a:pt x="79" y="314"/>
                    <a:pt x="94" y="301"/>
                    <a:pt x="107" y="287"/>
                  </a:cubicBezTo>
                  <a:cubicBezTo>
                    <a:pt x="134" y="258"/>
                    <a:pt x="156" y="225"/>
                    <a:pt x="180" y="194"/>
                  </a:cubicBezTo>
                  <a:cubicBezTo>
                    <a:pt x="193" y="176"/>
                    <a:pt x="207" y="160"/>
                    <a:pt x="223" y="144"/>
                  </a:cubicBezTo>
                  <a:cubicBezTo>
                    <a:pt x="225" y="141"/>
                    <a:pt x="227" y="139"/>
                    <a:pt x="230" y="137"/>
                  </a:cubicBezTo>
                  <a:cubicBezTo>
                    <a:pt x="242" y="68"/>
                    <a:pt x="298" y="13"/>
                    <a:pt x="367" y="0"/>
                  </a:cubicBezTo>
                  <a:cubicBezTo>
                    <a:pt x="209" y="22"/>
                    <a:pt x="160" y="132"/>
                    <a:pt x="104" y="222"/>
                  </a:cubicBezTo>
                  <a:close/>
                </a:path>
              </a:pathLst>
            </a:custGeom>
            <a:solidFill>
              <a:schemeClr val="bg1">
                <a:lumMod val="95000"/>
              </a:schemeClr>
            </a:solidFill>
            <a:ln>
              <a:no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19" name="Rectangle 29"/>
            <p:cNvSpPr/>
            <p:nvPr/>
          </p:nvSpPr>
          <p:spPr>
            <a:xfrm>
              <a:off x="1028683" y="4233403"/>
              <a:ext cx="2348760" cy="1938020"/>
            </a:xfrm>
            <a:prstGeom prst="rect">
              <a:avLst/>
            </a:prstGeom>
          </p:spPr>
          <p:txBody>
            <a:bodyPr wrap="square">
              <a:spAutoFit/>
            </a:bodyPr>
            <a:lstStyle/>
            <a:p>
              <a:pPr lvl="0" algn="ctr">
                <a:lnSpc>
                  <a:spcPct val="150000"/>
                </a:lnSpc>
                <a:defRPr/>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这是指为了确保社会产品合格而从生产和管理两个方面、从整个过程,进行质量的强调、督促、检查、监测。</a:t>
              </a:r>
              <a:endPar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20" name="矩形 19"/>
            <p:cNvSpPr/>
            <p:nvPr/>
          </p:nvSpPr>
          <p:spPr>
            <a:xfrm>
              <a:off x="1647557" y="3847057"/>
              <a:ext cx="1203960" cy="398780"/>
            </a:xfrm>
            <a:prstGeom prst="rect">
              <a:avLst/>
            </a:prstGeom>
          </p:spPr>
          <p:txBody>
            <a:bodyPr wrap="none">
              <a:spAutoFit/>
            </a:bodyPr>
            <a:lstStyle/>
            <a:p>
              <a:pPr algn="ctr"/>
              <a:r>
                <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rPr>
                <a:t>质量管理</a:t>
              </a:r>
              <a:endPar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endParaRPr>
            </a:p>
          </p:txBody>
        </p:sp>
        <p:sp>
          <p:nvSpPr>
            <p:cNvPr id="22" name="Rectangle 29"/>
            <p:cNvSpPr/>
            <p:nvPr/>
          </p:nvSpPr>
          <p:spPr>
            <a:xfrm>
              <a:off x="3690327" y="4252048"/>
              <a:ext cx="2282408" cy="1814830"/>
            </a:xfrm>
            <a:prstGeom prst="rect">
              <a:avLst/>
            </a:prstGeom>
          </p:spPr>
          <p:txBody>
            <a:bodyPr wrap="square">
              <a:spAutoFit/>
            </a:bodyPr>
            <a:lstStyle/>
            <a:p>
              <a:pPr lvl="0" algn="ctr" fontAlgn="auto">
                <a:lnSpc>
                  <a:spcPct val="100000"/>
                </a:lnSpc>
                <a:defRPr/>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这是指在确保质量的前提下,将生产及生产管理中一切可以量化的要素都加以量化,并根据量化指标来检查、监督、指导和促进各个生产活动的管理过程。</a:t>
              </a:r>
              <a:endPar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23" name="矩形 22"/>
            <p:cNvSpPr/>
            <p:nvPr/>
          </p:nvSpPr>
          <p:spPr>
            <a:xfrm>
              <a:off x="4115042" y="3865702"/>
              <a:ext cx="1203960" cy="398780"/>
            </a:xfrm>
            <a:prstGeom prst="rect">
              <a:avLst/>
            </a:prstGeom>
          </p:spPr>
          <p:txBody>
            <a:bodyPr wrap="none">
              <a:spAutoFit/>
            </a:bodyPr>
            <a:lstStyle/>
            <a:p>
              <a:pPr algn="ctr"/>
              <a:r>
                <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rPr>
                <a:t>数量管理</a:t>
              </a:r>
              <a:endPar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endParaRPr>
            </a:p>
          </p:txBody>
        </p:sp>
        <p:sp>
          <p:nvSpPr>
            <p:cNvPr id="25" name="矩形 24"/>
            <p:cNvSpPr/>
            <p:nvPr/>
          </p:nvSpPr>
          <p:spPr>
            <a:xfrm>
              <a:off x="6804305" y="3865702"/>
              <a:ext cx="1203960" cy="398780"/>
            </a:xfrm>
            <a:prstGeom prst="rect">
              <a:avLst/>
            </a:prstGeom>
          </p:spPr>
          <p:txBody>
            <a:bodyPr wrap="none">
              <a:spAutoFit/>
            </a:bodyPr>
            <a:lstStyle/>
            <a:p>
              <a:pPr algn="ctr"/>
              <a:r>
                <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rPr>
                <a:t>速度管理</a:t>
              </a:r>
              <a:endPar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endParaRPr>
            </a:p>
          </p:txBody>
        </p:sp>
        <p:sp>
          <p:nvSpPr>
            <p:cNvPr id="26" name="Rectangle 29"/>
            <p:cNvSpPr/>
            <p:nvPr/>
          </p:nvSpPr>
          <p:spPr>
            <a:xfrm>
              <a:off x="6285619" y="4252048"/>
              <a:ext cx="2282407" cy="1568450"/>
            </a:xfrm>
            <a:prstGeom prst="rect">
              <a:avLst/>
            </a:prstGeom>
          </p:spPr>
          <p:txBody>
            <a:bodyPr wrap="square">
              <a:spAutoFit/>
            </a:bodyPr>
            <a:lstStyle/>
            <a:p>
              <a:pPr lvl="0" algn="ctr">
                <a:lnSpc>
                  <a:spcPct val="150000"/>
                </a:lnSpc>
                <a:defRPr/>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这是指为使生产活动在单位时间内确保质量和数量而采取诸如督促、监测等措施。</a:t>
              </a:r>
              <a:endPar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sp>
          <p:nvSpPr>
            <p:cNvPr id="28" name="矩形 27"/>
            <p:cNvSpPr/>
            <p:nvPr/>
          </p:nvSpPr>
          <p:spPr>
            <a:xfrm>
              <a:off x="9294542" y="3865702"/>
              <a:ext cx="1203960" cy="398780"/>
            </a:xfrm>
            <a:prstGeom prst="rect">
              <a:avLst/>
            </a:prstGeom>
          </p:spPr>
          <p:txBody>
            <a:bodyPr wrap="none">
              <a:spAutoFit/>
            </a:bodyPr>
            <a:lstStyle/>
            <a:p>
              <a:pPr algn="ctr"/>
              <a:r>
                <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rPr>
                <a:t>成本管理</a:t>
              </a:r>
              <a:endPar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endParaRPr>
            </a:p>
          </p:txBody>
        </p:sp>
        <p:sp>
          <p:nvSpPr>
            <p:cNvPr id="29" name="Rectangle 29"/>
            <p:cNvSpPr/>
            <p:nvPr/>
          </p:nvSpPr>
          <p:spPr>
            <a:xfrm>
              <a:off x="8880911" y="4252048"/>
              <a:ext cx="2282406" cy="1938020"/>
            </a:xfrm>
            <a:prstGeom prst="rect">
              <a:avLst/>
            </a:prstGeom>
          </p:spPr>
          <p:txBody>
            <a:bodyPr wrap="square">
              <a:spAutoFit/>
            </a:bodyPr>
            <a:lstStyle/>
            <a:p>
              <a:pPr lvl="0" algn="ctr">
                <a:lnSpc>
                  <a:spcPct val="150000"/>
                </a:lnSpc>
                <a:defRPr/>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这是指通过生产管理,能够以最小投入和代价,在单位时间内产出符合质量、数量和速度要求的社会产品。</a:t>
              </a:r>
              <a:endPar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04</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76835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风险管理</a:t>
              </a:r>
              <a:endPar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grpSp>
      <p:sp>
        <p:nvSpPr>
          <p:cNvPr id="23" name="矩形 22"/>
          <p:cNvSpPr/>
          <p:nvPr/>
        </p:nvSpPr>
        <p:spPr>
          <a:xfrm>
            <a:off x="6795622" y="1939679"/>
            <a:ext cx="258318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04</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485900" y="400050"/>
            <a:ext cx="2495550" cy="2495550"/>
          </a:xfrm>
          <a:prstGeom prst="ellipse">
            <a:avLst/>
          </a:prstGeom>
          <a:solidFill>
            <a:srgbClr val="FFD135"/>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p:nvSpPr>
        <p:spPr>
          <a:xfrm>
            <a:off x="3702050" y="225425"/>
            <a:ext cx="8833485" cy="7043420"/>
          </a:xfrm>
          <a:custGeom>
            <a:avLst/>
            <a:gdLst>
              <a:gd name="connsiteX0" fmla="*/ 175646 w 8833779"/>
              <a:gd name="connsiteY0" fmla="*/ 0 h 6858000"/>
              <a:gd name="connsiteX1" fmla="*/ 8833779 w 8833779"/>
              <a:gd name="connsiteY1" fmla="*/ 0 h 6858000"/>
              <a:gd name="connsiteX2" fmla="*/ 8833779 w 8833779"/>
              <a:gd name="connsiteY2" fmla="*/ 6858000 h 6858000"/>
              <a:gd name="connsiteX3" fmla="*/ 4649490 w 8833779"/>
              <a:gd name="connsiteY3" fmla="*/ 6858000 h 6858000"/>
              <a:gd name="connsiteX4" fmla="*/ 4252999 w 8833779"/>
              <a:gd name="connsiteY4" fmla="*/ 6603951 h 6858000"/>
              <a:gd name="connsiteX5" fmla="*/ 3328330 w 8833779"/>
              <a:gd name="connsiteY5" fmla="*/ 5962651 h 6858000"/>
              <a:gd name="connsiteX6" fmla="*/ 756579 w 8833779"/>
              <a:gd name="connsiteY6" fmla="*/ 3486150 h 6858000"/>
              <a:gd name="connsiteX7" fmla="*/ 13629 w 8833779"/>
              <a:gd name="connsiteY7" fmla="*/ 1162050 h 6858000"/>
              <a:gd name="connsiteX8" fmla="*/ 107244 w 8833779"/>
              <a:gd name="connsiteY8" fmla="*/ 37177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33779" h="6858000">
                <a:moveTo>
                  <a:pt x="175646" y="0"/>
                </a:moveTo>
                <a:lnTo>
                  <a:pt x="8833779" y="0"/>
                </a:lnTo>
                <a:lnTo>
                  <a:pt x="8833779" y="6858000"/>
                </a:lnTo>
                <a:lnTo>
                  <a:pt x="4649490" y="6858000"/>
                </a:lnTo>
                <a:lnTo>
                  <a:pt x="4252999" y="6603951"/>
                </a:lnTo>
                <a:cubicBezTo>
                  <a:pt x="3914117" y="6381552"/>
                  <a:pt x="3597412" y="6162675"/>
                  <a:pt x="3328330" y="5962651"/>
                </a:cubicBezTo>
                <a:cubicBezTo>
                  <a:pt x="2252005" y="5162550"/>
                  <a:pt x="1309031" y="4286250"/>
                  <a:pt x="756579" y="3486150"/>
                </a:cubicBezTo>
                <a:cubicBezTo>
                  <a:pt x="204130" y="2686050"/>
                  <a:pt x="-65746" y="2054225"/>
                  <a:pt x="13629" y="1162050"/>
                </a:cubicBezTo>
                <a:cubicBezTo>
                  <a:pt x="33473" y="939006"/>
                  <a:pt x="61651" y="664567"/>
                  <a:pt x="107244" y="371773"/>
                </a:cubicBezTo>
                <a:close/>
              </a:path>
            </a:pathLst>
          </a:cu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4641600" y="378059"/>
            <a:ext cx="7250430" cy="625642"/>
            <a:chOff x="673768" y="830714"/>
            <a:chExt cx="7250430" cy="625642"/>
          </a:xfrm>
        </p:grpSpPr>
        <p:sp>
          <p:nvSpPr>
            <p:cNvPr id="18" name="矩形: 圆角 17"/>
            <p:cNvSpPr/>
            <p:nvPr/>
          </p:nvSpPr>
          <p:spPr>
            <a:xfrm>
              <a:off x="673768" y="830714"/>
              <a:ext cx="625642" cy="625642"/>
            </a:xfrm>
            <a:prstGeom prst="round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01</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19" name="文本框 18"/>
            <p:cNvSpPr txBox="1"/>
            <p:nvPr/>
          </p:nvSpPr>
          <p:spPr>
            <a:xfrm>
              <a:off x="1494823" y="844049"/>
              <a:ext cx="642937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领导与管理的基本原理</a:t>
              </a:r>
              <a:endPar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grpSp>
      <p:grpSp>
        <p:nvGrpSpPr>
          <p:cNvPr id="20" name="组合 19"/>
          <p:cNvGrpSpPr/>
          <p:nvPr/>
        </p:nvGrpSpPr>
        <p:grpSpPr>
          <a:xfrm>
            <a:off x="4643587" y="1325121"/>
            <a:ext cx="7286625" cy="625642"/>
            <a:chOff x="-290162" y="704984"/>
            <a:chExt cx="7286625" cy="625642"/>
          </a:xfrm>
        </p:grpSpPr>
        <p:sp>
          <p:nvSpPr>
            <p:cNvPr id="21" name="矩形: 圆角 20"/>
            <p:cNvSpPr/>
            <p:nvPr/>
          </p:nvSpPr>
          <p:spPr>
            <a:xfrm>
              <a:off x="-290162" y="704984"/>
              <a:ext cx="625642" cy="625642"/>
            </a:xfrm>
            <a:prstGeom prst="roundRect">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02</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22" name="文本框 21"/>
            <p:cNvSpPr txBox="1"/>
            <p:nvPr/>
          </p:nvSpPr>
          <p:spPr>
            <a:xfrm>
              <a:off x="530893" y="718319"/>
              <a:ext cx="646557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内务管理</a:t>
              </a:r>
              <a:endPar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grpSp>
      <p:grpSp>
        <p:nvGrpSpPr>
          <p:cNvPr id="23" name="组合 22"/>
          <p:cNvGrpSpPr/>
          <p:nvPr/>
        </p:nvGrpSpPr>
        <p:grpSpPr>
          <a:xfrm>
            <a:off x="4646209" y="2251228"/>
            <a:ext cx="8437245" cy="625642"/>
            <a:chOff x="-1254092" y="593224"/>
            <a:chExt cx="8437245" cy="625642"/>
          </a:xfrm>
        </p:grpSpPr>
        <p:sp>
          <p:nvSpPr>
            <p:cNvPr id="24" name="矩形: 圆角 23"/>
            <p:cNvSpPr/>
            <p:nvPr/>
          </p:nvSpPr>
          <p:spPr>
            <a:xfrm>
              <a:off x="-1254092" y="593224"/>
              <a:ext cx="625642" cy="625642"/>
            </a:xfrm>
            <a:prstGeom prst="round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03</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25" name="文本框 24"/>
            <p:cNvSpPr txBox="1"/>
            <p:nvPr/>
          </p:nvSpPr>
          <p:spPr>
            <a:xfrm>
              <a:off x="-433037" y="606559"/>
              <a:ext cx="761619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业务管理</a:t>
              </a:r>
              <a:endPar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grpSp>
      <p:grpSp>
        <p:nvGrpSpPr>
          <p:cNvPr id="26" name="组合 25"/>
          <p:cNvGrpSpPr/>
          <p:nvPr/>
        </p:nvGrpSpPr>
        <p:grpSpPr>
          <a:xfrm>
            <a:off x="4642027" y="3177335"/>
            <a:ext cx="7893685" cy="625642"/>
            <a:chOff x="-2423127" y="636404"/>
            <a:chExt cx="7893685" cy="625642"/>
          </a:xfrm>
        </p:grpSpPr>
        <p:sp>
          <p:nvSpPr>
            <p:cNvPr id="27" name="矩形: 圆角 26"/>
            <p:cNvSpPr/>
            <p:nvPr/>
          </p:nvSpPr>
          <p:spPr>
            <a:xfrm>
              <a:off x="-2423127" y="636404"/>
              <a:ext cx="625642" cy="625642"/>
            </a:xfrm>
            <a:prstGeom prst="roundRect">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04</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28" name="文本框 27"/>
            <p:cNvSpPr txBox="1"/>
            <p:nvPr/>
          </p:nvSpPr>
          <p:spPr>
            <a:xfrm>
              <a:off x="-1586197" y="649739"/>
              <a:ext cx="705675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风险管理</a:t>
              </a:r>
              <a:endPar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grpSp>
      <p:sp>
        <p:nvSpPr>
          <p:cNvPr id="30" name="矩形 29"/>
          <p:cNvSpPr/>
          <p:nvPr/>
        </p:nvSpPr>
        <p:spPr>
          <a:xfrm>
            <a:off x="282381" y="2895904"/>
            <a:ext cx="3840480" cy="1568450"/>
          </a:xfrm>
          <a:prstGeom prst="rect">
            <a:avLst/>
          </a:prstGeom>
        </p:spPr>
        <p:txBody>
          <a:bodyPr wrap="none">
            <a:spAutoFit/>
          </a:bodyPr>
          <a:lstStyle/>
          <a:p>
            <a:r>
              <a:rPr lang="zh-CN" altLang="en-US" sz="9600" dirty="0">
                <a:solidFill>
                  <a:prstClr val="black">
                    <a:lumMod val="75000"/>
                    <a:lumOff val="25000"/>
                  </a:prstClr>
                </a:solidFill>
                <a:latin typeface="思源黑体 CN Heavy" panose="020B0A00000000000000" pitchFamily="34" charset="-122"/>
                <a:ea typeface="思源黑体 CN Heavy" panose="020B0A00000000000000" pitchFamily="34" charset="-122"/>
              </a:rPr>
              <a:t>第十章</a:t>
            </a:r>
            <a:endParaRPr lang="zh-CN" altLang="en-US" sz="9600" dirty="0">
              <a:solidFill>
                <a:prstClr val="black">
                  <a:lumMod val="75000"/>
                  <a:lumOff val="25000"/>
                </a:prstClr>
              </a:solidFill>
              <a:latin typeface="思源黑体 CN Heavy" panose="020B0A00000000000000" pitchFamily="34" charset="-122"/>
              <a:ea typeface="思源黑体 CN Heavy" panose="020B0A00000000000000" pitchFamily="34" charset="-122"/>
            </a:endParaRPr>
          </a:p>
        </p:txBody>
      </p:sp>
      <p:sp>
        <p:nvSpPr>
          <p:cNvPr id="31" name="椭圆 30"/>
          <p:cNvSpPr/>
          <p:nvPr/>
        </p:nvSpPr>
        <p:spPr>
          <a:xfrm>
            <a:off x="1433193" y="5436100"/>
            <a:ext cx="540000" cy="540000"/>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50850" y="225425"/>
            <a:ext cx="4585970" cy="368300"/>
          </a:xfrm>
          <a:prstGeom prst="rect">
            <a:avLst/>
          </a:prstGeom>
          <a:noFill/>
        </p:spPr>
        <p:txBody>
          <a:bodyPr wrap="square" rtlCol="0">
            <a:spAutoFit/>
          </a:bodyPr>
          <a:lstStyle/>
          <a:p>
            <a:r>
              <a:rPr lang="zh-CN" altLang="en-US" b="1"/>
              <a:t>新编21世纪公共管理系列教材</a:t>
            </a:r>
            <a:endParaRPr lang="zh-CN" altLang="en-US" b="1"/>
          </a:p>
        </p:txBody>
      </p:sp>
      <p:grpSp>
        <p:nvGrpSpPr>
          <p:cNvPr id="3" name="组合 2"/>
          <p:cNvGrpSpPr/>
          <p:nvPr/>
        </p:nvGrpSpPr>
        <p:grpSpPr>
          <a:xfrm>
            <a:off x="4643505" y="4124559"/>
            <a:ext cx="8028940" cy="625642"/>
            <a:chOff x="673768" y="830714"/>
            <a:chExt cx="8028940" cy="625642"/>
          </a:xfrm>
        </p:grpSpPr>
        <p:sp>
          <p:nvSpPr>
            <p:cNvPr id="7" name="矩形: 圆角 17"/>
            <p:cNvSpPr/>
            <p:nvPr/>
          </p:nvSpPr>
          <p:spPr>
            <a:xfrm>
              <a:off x="673768" y="830714"/>
              <a:ext cx="625642" cy="625642"/>
            </a:xfrm>
            <a:prstGeom prst="round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05</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8" name="文本框 7"/>
            <p:cNvSpPr txBox="1"/>
            <p:nvPr/>
          </p:nvSpPr>
          <p:spPr>
            <a:xfrm>
              <a:off x="1494823" y="844049"/>
              <a:ext cx="720788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危机管理</a:t>
              </a:r>
              <a:endPar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71245"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10.4.1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风险管理无小事</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对于领导来说，风险管理一般不会是（最好就不是）重头工作，但应是必须时刻关注的工作方面。正常情况下,领导应该两手抓，一手抓常规管理,一手抓风险管理。</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把这两方面的管理都抓好了,领导的管理工作就能打100分。</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有的领导习惯于也乐于抓常规管理，因为容易出成绩，而这实际就等于只抓了一部分，充其量是一半的管理工作,无论做得有多好也只能得50分,政绩平平，暗藏风险。</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这是因为，如果平时忽视（实则疏忽）,那么风险一旦爆发,就会手忙脚乱、惊慌失措、束手无策，听任风险肆虐、恶果泛滥,就会给领导带来直接的重大责任,将其靠常规管理辛辛苦苦积累起来的业绩一并吞噬。</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很明显,对于领导来说,风险管理是绝对不能忽视的重大管理,也是从来就不应该不受普遍重视的大事。这其实就是说,领导必须高度重视风险管理,必须善于抓好风险管理。所以,领导要认真看重并抓好风险管理，要在平时下好功夫，确保有效防范化解任何风险。只有这样,才能防患于未然、止祸于萌芽，才能使整个领导和管理工作正常、平稳进行下去。而这是一个善于抓管理、确保胜任领导工作的硬道理。</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应当说，风险管理在整个领导生活中的地位和作用正在变得越来越凸显、越来越重要。只有加强风险管理,才能帮助领导更好地克服和战胜任何风险。领导必须比以往任何时候都更看重风险管理,都更下功夫抓实抓好风险管理。</a:t>
            </a: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71245"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10.4.2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风险的类型</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1.不确定性维度下的基本风险类型</a:t>
            </a:r>
            <a:endParaRPr lang="zh-CN" altLang="en-US" sz="2000" b="1"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不确定性是风险最基本的特点，由此把握风险的构成，更方便于进行风险防控机制建设。而从不确定性上看，风险一般可分为可控风险和不可控风险。</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2.国家治理维度下的主要风险类型</a:t>
            </a:r>
            <a:endParaRPr lang="zh-CN" altLang="en-US" sz="2000" b="1"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应当认识到，国家治理面临的风险是多层次、多种类的。它们既有各自固有的性质、特点和可能而彼此不同，又常常交织在一起，紧密关联，互引互动，或相互激发，或相互转化。就既有实践来看，国家治理所面临的主要风险大体包含七个方面。</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第一，方向性风险。第二，基础性风险。第三，制度性风险。</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第四，手段性风险。第五，过程性风险。第六，结果性风险。</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第七，历史性风险。</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3.当前我国面临的主要风险</a:t>
            </a:r>
            <a:endParaRPr lang="zh-CN" altLang="en-US" sz="2000" b="1"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当前我国面临的主要风险就是在以总体国家安全观为审视框架下面临的一系列重大风险，具体包括政治领域的风险、意识形态的风险、经济领域的风险、科技领域的风险、社会领域的风险、外部环境的风险。</a:t>
            </a: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71245"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10.4.3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风险防控机制</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风险防控就是抑制和化解潜在危险的积聚集合、加重升级，使潜在风险不成为现实风险，确保不会引发现实危害或带来现实恶果。这是风险管理的关键环节。风险防控机制是指为防范和化解风险而以风险治理条件和治理能力为基础所建立、实施、维持和不断完善发展的治理性规范安排和基本做法。</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1.基本的风险防控机制</a:t>
            </a:r>
            <a:endParaRPr lang="zh-CN" altLang="en-US" sz="2000" b="1"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在风险管理的不确定性维度下，风险防控机制主要包括两个基本部分：一是可控风险防范机制，二是不可控风险防范机制。</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2.运作性风险防控机制</a:t>
            </a:r>
            <a:endParaRPr lang="zh-CN" altLang="en-US" sz="2000" b="1"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运作性风险防控机制是指在风险管理实施过程中由必经环节决定的、前后一条龙相关的风险治理机制；主要有如下四个具体的机制。</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第一，风险研判机制。第二，决策风险评估机制。</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第三，风险防控协同机制。第四，风险防控责任机制。</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展机制建设的问题，也有现代科技条件和信息化手段引入机制建设不够的问题。</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这些问题使风险防控机制建设和运行从制度设计到建设、实施，达不到科学健全、严肃规范、权威有力和行之有效的客观需要，无法保证风险防控的目标要求得到坚决有力、严格高效和常态化的落实。</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71245"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pPr fontAlgn="auto">
              <a:lnSpc>
                <a:spcPts val="2400"/>
              </a:lnSpc>
              <a:spcBef>
                <a:spcPts val="0"/>
              </a:spcBef>
            </a:pPr>
            <a:r>
              <a:rPr lang="en-US" altLang="zh-CN" b="1" dirty="0" smtClean="0">
                <a:solidFill>
                  <a:schemeClr val="tx1"/>
                </a:solidFill>
                <a:latin typeface="宋体" panose="02010600030101010101" pitchFamily="2" charset="-122"/>
                <a:ea typeface="宋体" panose="02010600030101010101" pitchFamily="2" charset="-122"/>
              </a:rPr>
              <a:t>10.4.3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风险防控机制</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ts val="2400"/>
              </a:lnSpc>
              <a:spcBef>
                <a:spcPts val="0"/>
              </a:spcBef>
              <a:buSzTx/>
            </a:pPr>
            <a:r>
              <a:rPr lang="zh-CN" altLang="en-US" sz="2000" b="1" dirty="0">
                <a:solidFill>
                  <a:schemeClr val="tx1"/>
                </a:solidFill>
                <a:latin typeface="+mn-ea"/>
                <a:sym typeface="思源黑体" panose="020B0400000000000000" pitchFamily="34" charset="-122"/>
              </a:rPr>
              <a:t>3.风险防控机制建设的重大现实性</a:t>
            </a:r>
            <a:endParaRPr lang="zh-CN" altLang="en-US" sz="2000" b="1" dirty="0">
              <a:solidFill>
                <a:schemeClr val="tx1"/>
              </a:solidFill>
              <a:latin typeface="+mn-ea"/>
              <a:sym typeface="思源黑体" panose="020B0400000000000000" pitchFamily="34" charset="-122"/>
            </a:endParaRPr>
          </a:p>
          <a:p>
            <a:pPr lvl="0" algn="l" fontAlgn="auto">
              <a:lnSpc>
                <a:spcPts val="2400"/>
              </a:lnSpc>
              <a:spcBef>
                <a:spcPts val="0"/>
              </a:spcBef>
              <a:buSzTx/>
            </a:pPr>
            <a:r>
              <a:rPr lang="zh-CN" altLang="en-US" sz="2000" dirty="0">
                <a:solidFill>
                  <a:schemeClr val="tx1"/>
                </a:solidFill>
                <a:latin typeface="+mn-ea"/>
                <a:sym typeface="思源黑体" panose="020B0400000000000000" pitchFamily="34" charset="-122"/>
              </a:rPr>
              <a:t>党的十八大以来，党中央反复强调要增强忧患意识，做到居安思危，并把它上升为我们党治国理政的一个重大原则。党的十九大报告还将“统筹发展和安全，增强忧患意识，做到居安思危”纳入全党必须贯彻的党的基本方略。</a:t>
            </a:r>
            <a:endParaRPr lang="zh-CN" altLang="en-US" sz="2000" dirty="0">
              <a:solidFill>
                <a:schemeClr val="tx1"/>
              </a:solidFill>
              <a:latin typeface="+mn-ea"/>
              <a:sym typeface="思源黑体" panose="020B0400000000000000" pitchFamily="34" charset="-122"/>
            </a:endParaRPr>
          </a:p>
          <a:p>
            <a:pPr lvl="0" algn="l" fontAlgn="auto">
              <a:lnSpc>
                <a:spcPts val="2400"/>
              </a:lnSpc>
              <a:spcBef>
                <a:spcPts val="0"/>
              </a:spcBef>
              <a:buSzTx/>
            </a:pPr>
            <a:r>
              <a:rPr lang="zh-CN" altLang="en-US" sz="2000" b="1" dirty="0">
                <a:solidFill>
                  <a:schemeClr val="tx1"/>
                </a:solidFill>
                <a:latin typeface="+mn-ea"/>
                <a:sym typeface="思源黑体" panose="020B0400000000000000" pitchFamily="34" charset="-122"/>
              </a:rPr>
              <a:t>4.风险防控机制建设还存在的突出问题</a:t>
            </a:r>
            <a:endParaRPr lang="zh-CN" altLang="en-US" sz="2000" b="1" dirty="0">
              <a:solidFill>
                <a:schemeClr val="tx1"/>
              </a:solidFill>
              <a:latin typeface="+mn-ea"/>
              <a:sym typeface="思源黑体" panose="020B0400000000000000" pitchFamily="34" charset="-122"/>
            </a:endParaRPr>
          </a:p>
          <a:p>
            <a:pPr lvl="0" algn="l" fontAlgn="auto">
              <a:lnSpc>
                <a:spcPts val="2400"/>
              </a:lnSpc>
              <a:spcBef>
                <a:spcPts val="0"/>
              </a:spcBef>
              <a:buSzTx/>
            </a:pPr>
            <a:r>
              <a:rPr lang="zh-CN" altLang="en-US" sz="2000" dirty="0">
                <a:solidFill>
                  <a:schemeClr val="tx1"/>
                </a:solidFill>
                <a:latin typeface="+mn-ea"/>
                <a:sym typeface="思源黑体" panose="020B0400000000000000" pitchFamily="34" charset="-122"/>
              </a:rPr>
              <a:t>第一，领导干部忧患意识的思想底线、居安思危的主观防线尚不牢靠。</a:t>
            </a:r>
            <a:endParaRPr lang="zh-CN" altLang="en-US" sz="2000" dirty="0">
              <a:solidFill>
                <a:schemeClr val="tx1"/>
              </a:solidFill>
              <a:latin typeface="+mn-ea"/>
              <a:sym typeface="思源黑体" panose="020B0400000000000000" pitchFamily="34" charset="-122"/>
            </a:endParaRPr>
          </a:p>
          <a:p>
            <a:pPr lvl="0" algn="l" fontAlgn="auto">
              <a:lnSpc>
                <a:spcPts val="2400"/>
              </a:lnSpc>
              <a:spcBef>
                <a:spcPts val="0"/>
              </a:spcBef>
              <a:buSzTx/>
            </a:pPr>
            <a:r>
              <a:rPr lang="zh-CN" altLang="en-US" sz="2000" dirty="0">
                <a:solidFill>
                  <a:schemeClr val="tx1"/>
                </a:solidFill>
                <a:latin typeface="+mn-ea"/>
                <a:sym typeface="思源黑体" panose="020B0400000000000000" pitchFamily="34" charset="-122"/>
              </a:rPr>
              <a:t>第二，风险防控机制在专业化、科学化上存在不足。</a:t>
            </a:r>
            <a:endParaRPr lang="zh-CN" altLang="en-US" sz="2000" dirty="0">
              <a:solidFill>
                <a:schemeClr val="tx1"/>
              </a:solidFill>
              <a:latin typeface="+mn-ea"/>
              <a:sym typeface="思源黑体" panose="020B0400000000000000" pitchFamily="34" charset="-122"/>
            </a:endParaRPr>
          </a:p>
          <a:p>
            <a:pPr lvl="0" algn="l" fontAlgn="auto">
              <a:lnSpc>
                <a:spcPts val="2400"/>
              </a:lnSpc>
              <a:spcBef>
                <a:spcPts val="0"/>
              </a:spcBef>
              <a:buSzTx/>
            </a:pPr>
            <a:r>
              <a:rPr lang="zh-CN" altLang="en-US" sz="2000" dirty="0">
                <a:solidFill>
                  <a:schemeClr val="tx1"/>
                </a:solidFill>
                <a:latin typeface="+mn-ea"/>
                <a:sym typeface="思源黑体" panose="020B0400000000000000" pitchFamily="34" charset="-122"/>
              </a:rPr>
              <a:t>第三，在协调配合方面还不完善。</a:t>
            </a:r>
            <a:endParaRPr lang="zh-CN" altLang="en-US" sz="2000" dirty="0">
              <a:solidFill>
                <a:schemeClr val="tx1"/>
              </a:solidFill>
              <a:latin typeface="+mn-ea"/>
              <a:sym typeface="思源黑体" panose="020B0400000000000000" pitchFamily="34" charset="-122"/>
            </a:endParaRPr>
          </a:p>
          <a:p>
            <a:pPr lvl="0" algn="l" fontAlgn="auto">
              <a:lnSpc>
                <a:spcPts val="2400"/>
              </a:lnSpc>
              <a:spcBef>
                <a:spcPts val="0"/>
              </a:spcBef>
              <a:buSzTx/>
            </a:pPr>
            <a:r>
              <a:rPr lang="zh-CN" altLang="en-US" sz="2000" dirty="0">
                <a:solidFill>
                  <a:schemeClr val="tx1"/>
                </a:solidFill>
                <a:latin typeface="+mn-ea"/>
                <a:sym typeface="思源黑体" panose="020B0400000000000000" pitchFamily="34" charset="-122"/>
              </a:rPr>
              <a:t>第四，缺乏刚性制度保障和硬平台、硬抓手作支撑。</a:t>
            </a:r>
            <a:endParaRPr lang="zh-CN" altLang="en-US" sz="2000" dirty="0">
              <a:solidFill>
                <a:schemeClr val="tx1"/>
              </a:solidFill>
              <a:latin typeface="+mn-ea"/>
              <a:sym typeface="思源黑体" panose="020B0400000000000000" pitchFamily="34" charset="-122"/>
            </a:endParaRPr>
          </a:p>
          <a:p>
            <a:pPr lvl="0" algn="l" fontAlgn="auto">
              <a:lnSpc>
                <a:spcPts val="2400"/>
              </a:lnSpc>
              <a:spcBef>
                <a:spcPts val="0"/>
              </a:spcBef>
              <a:buSzTx/>
            </a:pPr>
            <a:r>
              <a:rPr lang="zh-CN" altLang="en-US" sz="2000" dirty="0">
                <a:solidFill>
                  <a:schemeClr val="tx1"/>
                </a:solidFill>
                <a:latin typeface="+mn-ea"/>
                <a:sym typeface="思源黑体" panose="020B0400000000000000" pitchFamily="34" charset="-122"/>
              </a:rPr>
              <a:t>5.推进风险防控机制建设</a:t>
            </a:r>
            <a:endParaRPr lang="zh-CN" altLang="en-US" sz="2000" dirty="0">
              <a:solidFill>
                <a:schemeClr val="tx1"/>
              </a:solidFill>
              <a:latin typeface="+mn-ea"/>
              <a:sym typeface="思源黑体" panose="020B0400000000000000" pitchFamily="34" charset="-122"/>
            </a:endParaRPr>
          </a:p>
          <a:p>
            <a:pPr lvl="0" algn="l" fontAlgn="auto">
              <a:lnSpc>
                <a:spcPts val="2400"/>
              </a:lnSpc>
              <a:spcBef>
                <a:spcPts val="0"/>
              </a:spcBef>
              <a:buSzTx/>
            </a:pPr>
            <a:r>
              <a:rPr lang="zh-CN" altLang="en-US" sz="2000" dirty="0">
                <a:solidFill>
                  <a:schemeClr val="tx1"/>
                </a:solidFill>
                <a:latin typeface="+mn-ea"/>
                <a:sym typeface="思源黑体" panose="020B0400000000000000" pitchFamily="34" charset="-122"/>
              </a:rPr>
              <a:t>第一，增强忧患意识，做到居安思危，夯实风险防控机制建设、运行的前提基础。</a:t>
            </a:r>
            <a:endParaRPr lang="zh-CN" altLang="en-US" sz="2000" dirty="0">
              <a:solidFill>
                <a:schemeClr val="tx1"/>
              </a:solidFill>
              <a:latin typeface="+mn-ea"/>
              <a:sym typeface="思源黑体" panose="020B0400000000000000" pitchFamily="34" charset="-122"/>
            </a:endParaRPr>
          </a:p>
          <a:p>
            <a:pPr lvl="0" algn="l" fontAlgn="auto">
              <a:lnSpc>
                <a:spcPts val="2400"/>
              </a:lnSpc>
              <a:spcBef>
                <a:spcPts val="0"/>
              </a:spcBef>
              <a:buSzTx/>
            </a:pPr>
            <a:r>
              <a:rPr lang="zh-CN" altLang="en-US" sz="2000" dirty="0">
                <a:solidFill>
                  <a:schemeClr val="tx1"/>
                </a:solidFill>
                <a:latin typeface="+mn-ea"/>
                <a:sym typeface="思源黑体" panose="020B0400000000000000" pitchFamily="34" charset="-122"/>
              </a:rPr>
              <a:t>第二，凸显系统思维和科学精神，以总体国家安全观为指导，全面加强风险防控机制的专业化、科学化建设。</a:t>
            </a:r>
            <a:endParaRPr lang="zh-CN" altLang="en-US" sz="2000" dirty="0">
              <a:solidFill>
                <a:schemeClr val="tx1"/>
              </a:solidFill>
              <a:latin typeface="+mn-ea"/>
              <a:sym typeface="思源黑体" panose="020B0400000000000000" pitchFamily="34" charset="-122"/>
            </a:endParaRPr>
          </a:p>
          <a:p>
            <a:pPr lvl="0" algn="l" fontAlgn="auto">
              <a:lnSpc>
                <a:spcPts val="2400"/>
              </a:lnSpc>
              <a:spcBef>
                <a:spcPts val="0"/>
              </a:spcBef>
              <a:buSzTx/>
            </a:pPr>
            <a:r>
              <a:rPr lang="zh-CN" altLang="en-US" sz="2000" dirty="0">
                <a:solidFill>
                  <a:schemeClr val="tx1"/>
                </a:solidFill>
                <a:latin typeface="+mn-ea"/>
                <a:sym typeface="思源黑体" panose="020B0400000000000000" pitchFamily="34" charset="-122"/>
              </a:rPr>
              <a:t>第三，按科学原理和方法论，正确把握处理风险防控机制的协调配合关系。</a:t>
            </a:r>
            <a:endParaRPr lang="zh-CN" altLang="en-US" sz="2000" dirty="0">
              <a:solidFill>
                <a:schemeClr val="tx1"/>
              </a:solidFill>
              <a:latin typeface="+mn-ea"/>
              <a:sym typeface="思源黑体" panose="020B0400000000000000" pitchFamily="34" charset="-122"/>
            </a:endParaRPr>
          </a:p>
          <a:p>
            <a:pPr lvl="0" algn="l" fontAlgn="auto">
              <a:lnSpc>
                <a:spcPts val="2400"/>
              </a:lnSpc>
              <a:spcBef>
                <a:spcPts val="0"/>
              </a:spcBef>
              <a:buSzTx/>
            </a:pPr>
            <a:r>
              <a:rPr lang="zh-CN" altLang="en-US" sz="2000" dirty="0">
                <a:solidFill>
                  <a:schemeClr val="tx1"/>
                </a:solidFill>
                <a:latin typeface="+mn-ea"/>
                <a:sym typeface="思源黑体" panose="020B0400000000000000" pitchFamily="34" charset="-122"/>
              </a:rPr>
              <a:t>第四，强化法治思维，推动构建覆盖全层级的全方位风险治理实体、信息化平台，明确法治措施，增强制度刚性。</a:t>
            </a:r>
            <a:endParaRPr lang="zh-CN" altLang="en-US" sz="2000" dirty="0">
              <a:solidFill>
                <a:schemeClr val="tx1"/>
              </a:solidFill>
              <a:latin typeface="+mn-ea"/>
              <a:sym typeface="思源黑体" panose="020B0400000000000000" pitchFamily="34" charset="-122"/>
            </a:endParaRPr>
          </a:p>
          <a:p>
            <a:pPr lvl="0" algn="l" fontAlgn="auto">
              <a:lnSpc>
                <a:spcPts val="2400"/>
              </a:lnSpc>
              <a:spcBef>
                <a:spcPts val="0"/>
              </a:spcBef>
              <a:buSzTx/>
            </a:pPr>
            <a:r>
              <a:rPr lang="zh-CN" altLang="en-US" sz="2000" dirty="0">
                <a:solidFill>
                  <a:schemeClr val="tx1"/>
                </a:solidFill>
                <a:latin typeface="+mn-ea"/>
                <a:sym typeface="思源黑体" panose="020B0400000000000000" pitchFamily="34" charset="-122"/>
              </a:rPr>
              <a:t>第五，抓住领导干部这个关键，充分发挥党员干部的模范带头作用。</a:t>
            </a: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05</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76835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危机管理</a:t>
              </a:r>
              <a:endPar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grpSp>
      <p:sp>
        <p:nvSpPr>
          <p:cNvPr id="23" name="矩形 22"/>
          <p:cNvSpPr/>
          <p:nvPr/>
        </p:nvSpPr>
        <p:spPr>
          <a:xfrm>
            <a:off x="6795622" y="1939679"/>
            <a:ext cx="258318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05</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71245"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10.5.1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危机与危机管理</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1.危机的实质、过程与构成</a:t>
            </a:r>
            <a:endParaRPr lang="zh-CN" altLang="en-US" sz="2000" b="1"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危机既是一种具有很强破坏力的严重事件,更是一种连续释放破坏力的危急过程，实质就是一种现实危险的状态和趋势。危</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危机过程均可划分为三个基本阶段：</a:t>
            </a:r>
            <a:r>
              <a:rPr lang="zh-CN" altLang="en-US" sz="2000" b="1" dirty="0">
                <a:solidFill>
                  <a:schemeClr val="tx1"/>
                </a:solidFill>
                <a:latin typeface="+mn-ea"/>
                <a:sym typeface="思源黑体" panose="020B0400000000000000" pitchFamily="34" charset="-122"/>
              </a:rPr>
              <a:t>一是危机孕育，二是危机发生，三是危机结束。</a:t>
            </a:r>
            <a:r>
              <a:rPr lang="zh-CN" altLang="en-US" sz="2000" dirty="0">
                <a:solidFill>
                  <a:schemeClr val="tx1"/>
                </a:solidFill>
                <a:latin typeface="+mn-ea"/>
                <a:sym typeface="思源黑体" panose="020B0400000000000000" pitchFamily="34" charset="-122"/>
              </a:rPr>
              <a:t>危机的构成主要表现为如下三种不同的性质和形态。</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一是渐显性危机。二是突发性危机。三是错杂性危机。</a:t>
            </a:r>
            <a:endParaRPr lang="zh-CN" altLang="en-US" sz="2000" b="1"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2.危机管理的实质与领导教训</a:t>
            </a:r>
            <a:endParaRPr lang="zh-CN" altLang="en-US" sz="2000" b="1"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危机管理就是对危机进行有效应对和防范化解的重大安全行动，具体则是一个由危机预管理、危机处治、危机后管理构成的完整过程。</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危机管理主要分为三个层面:一是事先进行的危机前期应对与预防，二是事发后迅即进行的危机现时应对与处置，三是事后进行的危机后期应对与善后。</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71245"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10.5.2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危机预管理</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危机预管理是指在危机正式到来之前领导对于潜在危机和即将爆发的危机所进行的各项管理活动。这些管理活动是否恰当、切要、有力,决定着危机预管理是否到位和有效,领导的危机管理水平与成效也决定着危机是否完全释放出其破坏力而给国家和人民带来最严重的后果。因此,这是最基础、最重要的危机管理阶段和内容之一。对此可从以下六个方面进行相应的把握。</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1.有效的危机预测和监视</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2.灵敏及时准确的危机预警</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3.有效的危机规避</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4.应对方案的研制与预备</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5.危机防范的准备与应对预演</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6.事前危机应对的战略策略与决策</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558800" y="1092835"/>
            <a:ext cx="1124267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pPr fontAlgn="auto">
              <a:lnSpc>
                <a:spcPts val="2400"/>
              </a:lnSpc>
              <a:spcBef>
                <a:spcPts val="0"/>
              </a:spcBef>
            </a:pPr>
            <a:r>
              <a:rPr lang="en-US" altLang="zh-CN" b="1" dirty="0" smtClean="0">
                <a:solidFill>
                  <a:schemeClr val="tx1"/>
                </a:solidFill>
                <a:latin typeface="宋体" panose="02010600030101010101" pitchFamily="2" charset="-122"/>
                <a:ea typeface="宋体" panose="02010600030101010101" pitchFamily="2" charset="-122"/>
              </a:rPr>
              <a:t>10.5.2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危机预管理</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ts val="2400"/>
              </a:lnSpc>
              <a:spcBef>
                <a:spcPts val="0"/>
              </a:spcBef>
              <a:buSzTx/>
            </a:pPr>
            <a:r>
              <a:rPr lang="zh-CN" altLang="en-US" sz="2000" dirty="0">
                <a:solidFill>
                  <a:schemeClr val="tx1"/>
                </a:solidFill>
                <a:latin typeface="+mn-ea"/>
                <a:sym typeface="思源黑体" panose="020B0400000000000000" pitchFamily="34" charset="-122"/>
              </a:rPr>
              <a:t>领导必须确保头脑清醒、目光高远,必须以战略的眼光来看待整个危机应对过程与效果,必须从根本上、从战略的高度来考虑解决危机问题,不能只限于事前的战术性危机应对,而要从微观层面上升到宏观层面,使危机防范和应对从根本上避免或完全扭转诸如滞后被动、顾此失彼、损失巨大、痛心疾首的局面和结果。</a:t>
            </a:r>
            <a:endParaRPr lang="zh-CN" altLang="en-US" sz="2000" dirty="0">
              <a:solidFill>
                <a:schemeClr val="tx1"/>
              </a:solidFill>
              <a:latin typeface="+mn-ea"/>
              <a:sym typeface="思源黑体" panose="020B0400000000000000" pitchFamily="34" charset="-122"/>
            </a:endParaRPr>
          </a:p>
          <a:p>
            <a:pPr lvl="0" algn="l" fontAlgn="auto">
              <a:lnSpc>
                <a:spcPts val="2400"/>
              </a:lnSpc>
              <a:spcBef>
                <a:spcPts val="0"/>
              </a:spcBef>
              <a:buSzTx/>
            </a:pPr>
            <a:r>
              <a:rPr lang="zh-CN" altLang="en-US" sz="2000" dirty="0">
                <a:solidFill>
                  <a:schemeClr val="tx1"/>
                </a:solidFill>
                <a:latin typeface="+mn-ea"/>
                <a:sym typeface="思源黑体" panose="020B0400000000000000" pitchFamily="34" charset="-122"/>
              </a:rPr>
              <a:t>第一,事先全面认识和把握不同危机,分析危机的特点、要害、危害与根源,对危机形势和局面做出正确的评估,目光长远,制定出完备、科学、可行的战略规划和危机应急计划。</a:t>
            </a:r>
            <a:endParaRPr lang="zh-CN" altLang="en-US" sz="2000" dirty="0">
              <a:solidFill>
                <a:schemeClr val="tx1"/>
              </a:solidFill>
              <a:latin typeface="+mn-ea"/>
              <a:sym typeface="思源黑体" panose="020B0400000000000000" pitchFamily="34" charset="-122"/>
            </a:endParaRPr>
          </a:p>
          <a:p>
            <a:pPr lvl="0" algn="l" fontAlgn="auto">
              <a:lnSpc>
                <a:spcPts val="2400"/>
              </a:lnSpc>
              <a:spcBef>
                <a:spcPts val="0"/>
              </a:spcBef>
              <a:buSzTx/>
            </a:pPr>
            <a:r>
              <a:rPr lang="zh-CN" altLang="en-US" sz="2000" dirty="0">
                <a:solidFill>
                  <a:schemeClr val="tx1"/>
                </a:solidFill>
                <a:latin typeface="+mn-ea"/>
                <a:sym typeface="思源黑体" panose="020B0400000000000000" pitchFamily="34" charset="-122"/>
              </a:rPr>
              <a:t>第二,事先建立起一套相当完善、完备、灵敏、高效的危机预测系统、危机监视系统和危机预警系统。</a:t>
            </a:r>
            <a:endParaRPr lang="zh-CN" altLang="en-US" sz="2000" dirty="0">
              <a:solidFill>
                <a:schemeClr val="tx1"/>
              </a:solidFill>
              <a:latin typeface="+mn-ea"/>
              <a:sym typeface="思源黑体" panose="020B0400000000000000" pitchFamily="34" charset="-122"/>
            </a:endParaRPr>
          </a:p>
          <a:p>
            <a:pPr lvl="0" algn="l" fontAlgn="auto">
              <a:lnSpc>
                <a:spcPts val="2400"/>
              </a:lnSpc>
              <a:spcBef>
                <a:spcPts val="0"/>
              </a:spcBef>
              <a:buSzTx/>
            </a:pPr>
            <a:r>
              <a:rPr lang="zh-CN" altLang="en-US" sz="2000" dirty="0">
                <a:solidFill>
                  <a:schemeClr val="tx1"/>
                </a:solidFill>
                <a:latin typeface="+mn-ea"/>
                <a:sym typeface="思源黑体" panose="020B0400000000000000" pitchFamily="34" charset="-122"/>
              </a:rPr>
              <a:t>第三,事先建立尽可能覆盖或囊括所有可能或潜在危机的,全方位、功能强大、灵敏、完备的危机应对网络和应对预案,确保事先能够最大限度地降低或减少危机损害。</a:t>
            </a:r>
            <a:endParaRPr lang="zh-CN" altLang="en-US" sz="2000" dirty="0">
              <a:solidFill>
                <a:schemeClr val="tx1"/>
              </a:solidFill>
              <a:latin typeface="+mn-ea"/>
              <a:sym typeface="思源黑体" panose="020B0400000000000000" pitchFamily="34" charset="-122"/>
            </a:endParaRPr>
          </a:p>
          <a:p>
            <a:pPr lvl="0" algn="l" fontAlgn="auto">
              <a:lnSpc>
                <a:spcPts val="2400"/>
              </a:lnSpc>
              <a:spcBef>
                <a:spcPts val="0"/>
              </a:spcBef>
              <a:buSzTx/>
            </a:pPr>
            <a:r>
              <a:rPr lang="zh-CN" altLang="en-US" sz="2000" dirty="0">
                <a:solidFill>
                  <a:schemeClr val="tx1"/>
                </a:solidFill>
                <a:latin typeface="+mn-ea"/>
                <a:sym typeface="思源黑体" panose="020B0400000000000000" pitchFamily="34" charset="-122"/>
              </a:rPr>
              <a:t>第四,事先建设能够专门应付危机的、强大而发达的专家库、智囊机构、咨询机构、政策研究机构和官方长效机构,建立完备的专门人力资源开发系统,加强专业人员培训,通过极大提高素质解决应对危机的根本问题,最终建立起一套完备、发达的人才储备、人力储备和组织准备系统。</a:t>
            </a:r>
            <a:endParaRPr lang="zh-CN" altLang="en-US" sz="2000" dirty="0">
              <a:solidFill>
                <a:schemeClr val="tx1"/>
              </a:solidFill>
              <a:latin typeface="+mn-ea"/>
              <a:sym typeface="思源黑体" panose="020B0400000000000000" pitchFamily="34" charset="-122"/>
            </a:endParaRPr>
          </a:p>
          <a:p>
            <a:pPr lvl="0" algn="l" fontAlgn="auto">
              <a:lnSpc>
                <a:spcPts val="2400"/>
              </a:lnSpc>
              <a:spcBef>
                <a:spcPts val="0"/>
              </a:spcBef>
              <a:buSzTx/>
            </a:pPr>
            <a:r>
              <a:rPr lang="zh-CN" altLang="en-US" sz="2000" dirty="0">
                <a:solidFill>
                  <a:schemeClr val="tx1"/>
                </a:solidFill>
                <a:latin typeface="+mn-ea"/>
                <a:sym typeface="思源黑体" panose="020B0400000000000000" pitchFamily="34" charset="-122"/>
              </a:rPr>
              <a:t>第五,建立强大、发达的技术储备、物质储备、经验储备、知识储备和其他方面的专门储备,把官方、半官方和社会的所有相关力量尽量纳入危机预防战略体系之中,随时应对处理危机的不时之需。</a:t>
            </a:r>
            <a:endParaRPr lang="zh-CN" altLang="en-US" sz="2000" dirty="0">
              <a:solidFill>
                <a:schemeClr val="tx1"/>
              </a:solidFill>
              <a:latin typeface="+mn-ea"/>
              <a:sym typeface="思源黑体" panose="020B0400000000000000" pitchFamily="34" charset="-122"/>
            </a:endParaRPr>
          </a:p>
          <a:p>
            <a:pPr lvl="0" algn="l" fontAlgn="auto">
              <a:lnSpc>
                <a:spcPts val="2400"/>
              </a:lnSpc>
              <a:spcBef>
                <a:spcPts val="0"/>
              </a:spcBef>
              <a:buSzTx/>
            </a:pPr>
            <a:r>
              <a:rPr lang="zh-CN" altLang="en-US" sz="2000" dirty="0">
                <a:solidFill>
                  <a:schemeClr val="tx1"/>
                </a:solidFill>
                <a:latin typeface="+mn-ea"/>
                <a:sym typeface="思源黑体" panose="020B0400000000000000" pitchFamily="34" charset="-122"/>
              </a:rPr>
              <a:t>第六,事先建立完备、发达的应急机制体系与措施体系,构建起一套适合在危机状态下实施有效管理的良性激励机制,包括奖励机制、惩罚机制等,确保危机一旦出现,这些机制即自动开启并付诸实战运作。</a:t>
            </a: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71245"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10.5.3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危机处治</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危机处治是指在危机正式到来之后直到危机正式结束为止的时期内领导对于现实危机所进行的各项治理活动。这是最实质、最重要的危机管理阶段和内容之一。一般而言,它包括危机决策、危机处置、紧急动员与组织、紧急协调、全面迎战、破击危机、结束危机等活动,主要有以下五个方面。</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1.紧急决策</a:t>
            </a:r>
            <a:endParaRPr lang="zh-CN" altLang="en-US" sz="2000" b="1"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2.紧急举措</a:t>
            </a:r>
            <a:endParaRPr lang="zh-CN" altLang="en-US" sz="2000" b="1"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3.组织动员与有效指挥</a:t>
            </a:r>
            <a:endParaRPr lang="zh-CN" altLang="en-US" sz="2000" b="1"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4.协调整合与全力处置</a:t>
            </a:r>
            <a:endParaRPr lang="zh-CN" altLang="en-US" sz="2000" b="1"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5.攻坚制胜，解决危机</a:t>
            </a:r>
            <a:endParaRPr lang="zh-CN" altLang="en-US" sz="2000" b="1" dirty="0">
              <a:solidFill>
                <a:schemeClr val="tx1"/>
              </a:solidFill>
              <a:latin typeface="+mn-ea"/>
              <a:sym typeface="思源黑体" panose="020B0400000000000000" pitchFamily="34" charset="-122"/>
            </a:endParaRPr>
          </a:p>
          <a:p>
            <a:pPr lvl="0" algn="l" fontAlgn="auto">
              <a:lnSpc>
                <a:spcPct val="100000"/>
              </a:lnSpc>
              <a:buSzTx/>
            </a:pPr>
            <a:endParaRPr lang="zh-CN" altLang="en-US" sz="2000" b="1"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71245"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10.5.4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危机后管理</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危机后管理是指在危机正式结束之后领导所进行的善后性管理活动。它主要包括对已发生的危机进行全面的反思,对已实施的危机管理进行全面的总结,对危机带来的影响和后遗症进行全面的清理,对未来的同类危机管理以及其他方面的危机管理进行系统的和战略的考虑与安排,形成可预测可防范的危机管理机制、体制、手段以及各种必要的准备,从长远着眼来谋求长治久安、稳步升平等内容。概而言之则有四个基本方面。</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1.消除危机后果，逐步进行有效的恢复</a:t>
            </a:r>
            <a:endParaRPr lang="zh-CN" altLang="en-US" sz="2000" b="1"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第一,着手解决灾后安定的问题。</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第二,做好危机之后的奖惩工作。</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第三,着手解决灾后重建的问题。这</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第四,尽快启动灾后发展战略。</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2.重振社会信心，激发新的生机</a:t>
            </a:r>
            <a:endParaRPr lang="zh-CN" altLang="en-US" sz="2000" b="1"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在组织进行恢复的同时,领导要把目光放得更远更高一些,采取的措施要更积极更超前一些,使得这些非恢复性积极举措同恢复性措施结合起来而相辅相成,由此加快作为重要危机治理一环的危机善后进程并获得更加良好的善后综合成效,而这样的举措就是重振社会信心,激发新的生机。</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7" name="文本框 26"/>
          <p:cNvSpPr txBox="1"/>
          <p:nvPr/>
        </p:nvSpPr>
        <p:spPr>
          <a:xfrm>
            <a:off x="1440815" y="1757680"/>
            <a:ext cx="7896225" cy="3969385"/>
          </a:xfrm>
          <a:prstGeom prst="rect">
            <a:avLst/>
          </a:prstGeom>
          <a:noFill/>
        </p:spPr>
        <p:txBody>
          <a:bodyPr wrap="square" rtlCol="0">
            <a:spAutoFit/>
          </a:bodyPr>
          <a:lstStyle/>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●管理对于领导的意义</a:t>
            </a:r>
            <a:endPar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endParaRPr>
          </a:p>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●领导与管理的关系</a:t>
            </a:r>
            <a:endPar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endParaRPr>
          </a:p>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●领导工作中的管理构成</a:t>
            </a:r>
            <a:endPar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endParaRPr>
          </a:p>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●内务管理的架构与要点</a:t>
            </a:r>
            <a:endPar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endParaRPr>
          </a:p>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●业务管理的架构与要点</a:t>
            </a:r>
            <a:endPar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endParaRPr>
          </a:p>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●风险管理的架构与要点</a:t>
            </a:r>
            <a:endPar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
        <p:nvSpPr>
          <p:cNvPr id="100" name="文本框 99"/>
          <p:cNvSpPr txBox="1"/>
          <p:nvPr/>
        </p:nvSpPr>
        <p:spPr>
          <a:xfrm>
            <a:off x="5200650" y="748665"/>
            <a:ext cx="2550160" cy="706755"/>
          </a:xfrm>
          <a:prstGeom prst="rect">
            <a:avLst/>
          </a:prstGeom>
          <a:noFill/>
          <a:ln w="9525">
            <a:noFill/>
          </a:ln>
        </p:spPr>
        <p:txBody>
          <a:bodyPr wrap="square">
            <a:spAutoFit/>
          </a:bodyPr>
          <a:lstStyle/>
          <a:p>
            <a:pPr indent="0"/>
            <a:r>
              <a:rPr lang="zh-CN" sz="4000" b="1">
                <a:latin typeface="黑体" panose="02010609060101010101" charset="-122"/>
                <a:ea typeface="黑体" panose="02010609060101010101" charset="-122"/>
              </a:rPr>
              <a:t>重点问题</a:t>
            </a:r>
            <a:endParaRPr lang="zh-CN" sz="4000" b="1">
              <a:latin typeface="黑体" panose="02010609060101010101" charset="-122"/>
              <a:ea typeface="黑体" panose="02010609060101010101" charset="-122"/>
            </a:endParaRPr>
          </a:p>
        </p:txBody>
      </p:sp>
      <p:sp>
        <p:nvSpPr>
          <p:cNvPr id="30" name="文本框 29"/>
          <p:cNvSpPr txBox="1"/>
          <p:nvPr/>
        </p:nvSpPr>
        <p:spPr>
          <a:xfrm>
            <a:off x="450850" y="22542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71245"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10.5.4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危机后管理</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3.总结经验教训，进行危机后的学习</a:t>
            </a:r>
            <a:endParaRPr lang="zh-CN" altLang="en-US" sz="2000" b="1"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（1)要对原因进行反思;(2)要寻找危机根源;(3)重新审度危机过程;(4)重新审度危机知识;(5)重新审度危机管理过程;(6)进行事后的价值评价与应对等。</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4.居安思危，着眼长远，从战略上全面防治危机</a:t>
            </a:r>
            <a:endParaRPr lang="zh-CN" altLang="en-US" sz="2000" b="1"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在前述各项工作都做好做扎实的同时,领导还必须着手全面的和战略的危机管理工作。这是危机后管理乃至整个危机管理过程中最高的境界和目标,在很大程度上就是从战略上全面做好危机善后工作,是危机后管理的最后一个环节,也是整个危机管理过程中事关以后危机治理全局的最后一个环节,所以必须做好、做彻底。</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第一,彻底消除危机隐患。</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第二,警惕和防范其他危机。</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第三,着手强化和优化危机管理系统自身的建设。</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第四,着手对危机进行全面系统的战略管理。</a:t>
            </a: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Rectangle 55"/>
          <p:cNvSpPr/>
          <p:nvPr/>
        </p:nvSpPr>
        <p:spPr>
          <a:xfrm>
            <a:off x="1146810" y="2351405"/>
            <a:ext cx="9613265" cy="3230245"/>
          </a:xfrm>
          <a:prstGeom prst="rect">
            <a:avLst/>
          </a:prstGeom>
          <a:solidFill>
            <a:schemeClr val="bg1"/>
          </a:solidFill>
          <a:ln>
            <a:noFill/>
          </a:ln>
          <a:effectLst>
            <a:outerShdw blurRad="7620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endParaRPr>
          </a:p>
        </p:txBody>
      </p:sp>
      <p:sp>
        <p:nvSpPr>
          <p:cNvPr id="4" name="TextBox 38"/>
          <p:cNvSpPr txBox="1"/>
          <p:nvPr/>
        </p:nvSpPr>
        <p:spPr>
          <a:xfrm>
            <a:off x="1193165" y="2556510"/>
            <a:ext cx="9567545" cy="2861310"/>
          </a:xfrm>
          <a:prstGeom prst="rect">
            <a:avLst/>
          </a:prstGeom>
          <a:noFill/>
        </p:spPr>
        <p:txBody>
          <a:bodyPr wrap="square" rtlCol="0">
            <a:spAutoFit/>
          </a:bodyPr>
          <a:lstStyle/>
          <a:p>
            <a:pPr marL="274320" lvl="0" indent="-274320">
              <a:spcBef>
                <a:spcPct val="20000"/>
              </a:spcBef>
              <a:buClr>
                <a:schemeClr val="accent1"/>
              </a:buClr>
              <a:buFont typeface="Symbol" panose="05050102010706020507" pitchFamily="18" charset="2"/>
              <a:buChar char=""/>
            </a:pPr>
            <a:r>
              <a:rPr sz="2000" b="1" dirty="0" smtClean="0">
                <a:latin typeface="+mn-ea"/>
              </a:rPr>
              <a:t>领导的日常工作就是抓管理,不仅要切实抓好常规管理,而且还要特别重视抓好风险管理。常规管理包括内务管理和业务管理两大部分,风险管理包括危机预管理、危机处治和危机后管理。其中,内务管理又包括制度管理、机制管理、机构管理、人力管理、财务管理、物力管理、文化管理、时间管理和绩效管理,业务管理则包括价值管理、过程管理和结果管理,而价值管理又包括目标管理、战略管理和规划管理,过程管理则包括项目管理、生产管理和产出管理,结果管理则包括质量管理、数量管理、速度管理、成本管理、效率管理和效益管理等。这些管理都与领导工作的得失成败息息相关。要做好领导工作,就一定要抓好管理。要善于抓管理,才能真正善于实施领导,才能取得优良的领导业绩。</a:t>
            </a:r>
            <a:endParaRPr sz="2000" b="1" dirty="0" smtClean="0">
              <a:latin typeface="+mn-ea"/>
            </a:endParaRPr>
          </a:p>
        </p:txBody>
      </p:sp>
      <p:sp>
        <p:nvSpPr>
          <p:cNvPr id="8" name="Freeform 5"/>
          <p:cNvSpPr/>
          <p:nvPr/>
        </p:nvSpPr>
        <p:spPr bwMode="auto">
          <a:xfrm rot="21249602" flipH="1" flipV="1">
            <a:off x="9857300" y="4944745"/>
            <a:ext cx="871890" cy="663264"/>
          </a:xfrm>
          <a:custGeom>
            <a:avLst/>
            <a:gdLst>
              <a:gd name="connsiteX0" fmla="*/ 558905 w 2885755"/>
              <a:gd name="connsiteY0" fmla="*/ 1805 h 2099330"/>
              <a:gd name="connsiteX1" fmla="*/ 2885755 w 2885755"/>
              <a:gd name="connsiteY1" fmla="*/ 239797 h 2099330"/>
              <a:gd name="connsiteX2" fmla="*/ 2829506 w 2885755"/>
              <a:gd name="connsiteY2" fmla="*/ 278955 h 2099330"/>
              <a:gd name="connsiteX3" fmla="*/ 2467520 w 2885755"/>
              <a:gd name="connsiteY3" fmla="*/ 434897 h 2099330"/>
              <a:gd name="connsiteX4" fmla="*/ 2248349 w 2885755"/>
              <a:gd name="connsiteY4" fmla="*/ 477604 h 2099330"/>
              <a:gd name="connsiteX5" fmla="*/ 1332987 w 2885755"/>
              <a:gd name="connsiteY5" fmla="*/ 1139566 h 2099330"/>
              <a:gd name="connsiteX6" fmla="*/ 937620 w 2885755"/>
              <a:gd name="connsiteY6" fmla="*/ 1690488 h 2099330"/>
              <a:gd name="connsiteX7" fmla="*/ 123434 w 2885755"/>
              <a:gd name="connsiteY7" fmla="*/ 2083711 h 2099330"/>
              <a:gd name="connsiteX8" fmla="*/ 0 w 2885755"/>
              <a:gd name="connsiteY8" fmla="*/ 2099330 h 2099330"/>
              <a:gd name="connsiteX9" fmla="*/ 183245 w 2885755"/>
              <a:gd name="connsiteY9" fmla="*/ 307750 h 2099330"/>
              <a:gd name="connsiteX10" fmla="*/ 558905 w 2885755"/>
              <a:gd name="connsiteY10" fmla="*/ 1805 h 2099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5755" h="2099330">
                <a:moveTo>
                  <a:pt x="558905" y="1805"/>
                </a:moveTo>
                <a:lnTo>
                  <a:pt x="2885755" y="239797"/>
                </a:lnTo>
                <a:lnTo>
                  <a:pt x="2829506" y="278955"/>
                </a:lnTo>
                <a:cubicBezTo>
                  <a:pt x="2720231" y="347264"/>
                  <a:pt x="2598861" y="400464"/>
                  <a:pt x="2467520" y="434897"/>
                </a:cubicBezTo>
                <a:cubicBezTo>
                  <a:pt x="2394463" y="456250"/>
                  <a:pt x="2321406" y="469063"/>
                  <a:pt x="2248349" y="477604"/>
                </a:cubicBezTo>
                <a:cubicBezTo>
                  <a:pt x="1844387" y="511770"/>
                  <a:pt x="1496291" y="772284"/>
                  <a:pt x="1332987" y="1139566"/>
                </a:cubicBezTo>
                <a:cubicBezTo>
                  <a:pt x="1247038" y="1340289"/>
                  <a:pt x="1113817" y="1528201"/>
                  <a:pt x="937620" y="1690488"/>
                </a:cubicBezTo>
                <a:cubicBezTo>
                  <a:pt x="702333" y="1901889"/>
                  <a:pt x="418700" y="2032813"/>
                  <a:pt x="123434" y="2083711"/>
                </a:cubicBezTo>
                <a:lnTo>
                  <a:pt x="0" y="2099330"/>
                </a:lnTo>
                <a:lnTo>
                  <a:pt x="183245" y="307750"/>
                </a:lnTo>
                <a:cubicBezTo>
                  <a:pt x="202496" y="119530"/>
                  <a:pt x="370685" y="-17447"/>
                  <a:pt x="558905" y="1805"/>
                </a:cubicBezTo>
                <a:close/>
              </a:path>
            </a:pathLst>
          </a:custGeom>
          <a:solidFill>
            <a:srgbClr val="FFD135"/>
          </a:solidFill>
          <a:ln w="12700" cap="flat" cmpd="sng" algn="ctr">
            <a:noFill/>
            <a:prstDash val="solid"/>
            <a:miter lim="800000"/>
          </a:ln>
          <a:effectLst/>
        </p:spPr>
        <p:txBody>
          <a:bodyPr rtlCol="0" anchor="ctr"/>
          <a:lstStyle/>
          <a:p>
            <a:pPr algn="ctr"/>
            <a:endParaRPr lang="en-ID"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0" name="矩形 9"/>
          <p:cNvSpPr/>
          <p:nvPr/>
        </p:nvSpPr>
        <p:spPr>
          <a:xfrm>
            <a:off x="1192927" y="1470317"/>
            <a:ext cx="3165180" cy="503236"/>
          </a:xfrm>
          <a:prstGeom prst="rect">
            <a:avLst/>
          </a:prstGeom>
          <a:solidFill>
            <a:srgbClr val="38C0CA"/>
          </a:solidFill>
          <a:ln w="12700" cap="flat" cmpd="sng" algn="ctr">
            <a:noFill/>
            <a:prstDash val="solid"/>
            <a:miter lim="800000"/>
          </a:ln>
          <a:effectLst/>
        </p:spPr>
        <p:txBody>
          <a:bodyPr rtlCol="0" anchor="ctr"/>
          <a:lstStyle/>
          <a:p>
            <a:pPr algn="ctr"/>
            <a:endParaRPr lang="zh-CN" altLang="en-US"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1" name="文本框 10"/>
          <p:cNvSpPr txBox="1"/>
          <p:nvPr/>
        </p:nvSpPr>
        <p:spPr>
          <a:xfrm>
            <a:off x="1467015" y="1511888"/>
            <a:ext cx="3040062" cy="460375"/>
          </a:xfrm>
          <a:prstGeom prst="rect">
            <a:avLst/>
          </a:prstGeom>
          <a:noFill/>
        </p:spPr>
        <p:txBody>
          <a:bodyPr wrap="square" rtlCol="0">
            <a:spAutoFit/>
          </a:bodyPr>
          <a:lstStyle/>
          <a:p>
            <a:r>
              <a:rPr lang="zh-CN" altLang="en-US" sz="2400" dirty="0">
                <a:solidFill>
                  <a:schemeClr val="bg1"/>
                </a:solidFill>
                <a:latin typeface="思源黑体 CN Heavy" panose="020B0A00000000000000" pitchFamily="34" charset="-122"/>
                <a:ea typeface="思源黑体 CN Heavy" panose="020B0A00000000000000" pitchFamily="34" charset="-122"/>
              </a:rPr>
              <a:t>本章小结</a:t>
            </a:r>
            <a:endParaRPr lang="zh-CN" altLang="en-US" sz="2400" dirty="0">
              <a:solidFill>
                <a:schemeClr val="bg1"/>
              </a:solidFill>
              <a:latin typeface="思源黑体 CN Heavy" panose="020B0A00000000000000" pitchFamily="34" charset="-122"/>
              <a:ea typeface="思源黑体 CN Heavy" panose="020B0A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animBg="1"/>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Rectangle 55"/>
          <p:cNvSpPr/>
          <p:nvPr/>
        </p:nvSpPr>
        <p:spPr>
          <a:xfrm>
            <a:off x="1146810" y="2351405"/>
            <a:ext cx="9613265" cy="2303145"/>
          </a:xfrm>
          <a:prstGeom prst="rect">
            <a:avLst/>
          </a:prstGeom>
          <a:solidFill>
            <a:schemeClr val="bg1"/>
          </a:solidFill>
          <a:ln>
            <a:noFill/>
          </a:ln>
          <a:effectLst>
            <a:outerShdw blurRad="7620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endParaRPr>
          </a:p>
        </p:txBody>
      </p:sp>
      <p:sp>
        <p:nvSpPr>
          <p:cNvPr id="4" name="TextBox 38"/>
          <p:cNvSpPr txBox="1"/>
          <p:nvPr/>
        </p:nvSpPr>
        <p:spPr>
          <a:xfrm>
            <a:off x="1193165" y="2556510"/>
            <a:ext cx="9567545" cy="1137285"/>
          </a:xfrm>
          <a:prstGeom prst="rect">
            <a:avLst/>
          </a:prstGeom>
          <a:noFill/>
        </p:spPr>
        <p:txBody>
          <a:bodyPr wrap="square" rtlCol="0">
            <a:spAutoFit/>
          </a:bodyPr>
          <a:lstStyle/>
          <a:p>
            <a:pPr marL="274320" lvl="0" indent="-274320">
              <a:spcBef>
                <a:spcPct val="20000"/>
              </a:spcBef>
              <a:buClr>
                <a:schemeClr val="accent1"/>
              </a:buClr>
              <a:buFont typeface="Symbol" panose="05050102010706020507" pitchFamily="18" charset="2"/>
              <a:buChar char=""/>
            </a:pPr>
            <a:r>
              <a:rPr sz="2000" b="1" dirty="0" smtClean="0">
                <a:latin typeface="+mn-ea"/>
              </a:rPr>
              <a:t>管理</a:t>
            </a:r>
            <a:r>
              <a:rPr lang="en-US" sz="2000" b="1" dirty="0" smtClean="0">
                <a:latin typeface="+mn-ea"/>
              </a:rPr>
              <a:t>    </a:t>
            </a:r>
            <a:r>
              <a:rPr sz="2000" b="1" dirty="0" smtClean="0">
                <a:latin typeface="+mn-ea"/>
              </a:rPr>
              <a:t>常规管理</a:t>
            </a:r>
            <a:r>
              <a:rPr lang="en-US" sz="2000" b="1" dirty="0" smtClean="0">
                <a:latin typeface="+mn-ea"/>
                <a:sym typeface="+mn-ea"/>
              </a:rPr>
              <a:t>    </a:t>
            </a:r>
            <a:r>
              <a:rPr sz="2000" b="1" dirty="0" smtClean="0">
                <a:latin typeface="+mn-ea"/>
              </a:rPr>
              <a:t>内务管理</a:t>
            </a:r>
            <a:r>
              <a:rPr lang="en-US" sz="2000" b="1" dirty="0" smtClean="0">
                <a:latin typeface="+mn-ea"/>
                <a:sym typeface="+mn-ea"/>
              </a:rPr>
              <a:t>    </a:t>
            </a:r>
            <a:r>
              <a:rPr sz="2000" b="1" dirty="0" smtClean="0">
                <a:latin typeface="+mn-ea"/>
              </a:rPr>
              <a:t>业务管理</a:t>
            </a:r>
            <a:r>
              <a:rPr lang="en-US" sz="2000" b="1" dirty="0" smtClean="0">
                <a:latin typeface="+mn-ea"/>
                <a:sym typeface="+mn-ea"/>
              </a:rPr>
              <a:t>    </a:t>
            </a:r>
            <a:r>
              <a:rPr sz="2000" b="1" dirty="0" smtClean="0">
                <a:latin typeface="+mn-ea"/>
              </a:rPr>
              <a:t>价值管理</a:t>
            </a:r>
            <a:r>
              <a:rPr lang="en-US" sz="2000" b="1" dirty="0" smtClean="0">
                <a:latin typeface="+mn-ea"/>
                <a:sym typeface="+mn-ea"/>
              </a:rPr>
              <a:t>    </a:t>
            </a:r>
            <a:r>
              <a:rPr sz="2000" b="1" dirty="0" smtClean="0">
                <a:latin typeface="+mn-ea"/>
              </a:rPr>
              <a:t>过程管理</a:t>
            </a:r>
            <a:r>
              <a:rPr lang="en-US" sz="2000" b="1" dirty="0" smtClean="0">
                <a:latin typeface="+mn-ea"/>
                <a:sym typeface="+mn-ea"/>
              </a:rPr>
              <a:t>    </a:t>
            </a:r>
            <a:r>
              <a:rPr sz="2000" b="1" dirty="0" smtClean="0">
                <a:latin typeface="+mn-ea"/>
              </a:rPr>
              <a:t>结果管理</a:t>
            </a:r>
            <a:r>
              <a:rPr lang="en-US" sz="2000" b="1" dirty="0" smtClean="0">
                <a:latin typeface="+mn-ea"/>
                <a:sym typeface="+mn-ea"/>
              </a:rPr>
              <a:t>    </a:t>
            </a:r>
            <a:endParaRPr lang="en-US" sz="2000" b="1" dirty="0" smtClean="0">
              <a:latin typeface="+mn-ea"/>
              <a:sym typeface="+mn-ea"/>
            </a:endParaRPr>
          </a:p>
          <a:p>
            <a:pPr marL="274320" lvl="0" indent="-274320">
              <a:spcBef>
                <a:spcPct val="20000"/>
              </a:spcBef>
              <a:buClr>
                <a:schemeClr val="accent1"/>
              </a:buClr>
              <a:buFont typeface="Symbol" panose="05050102010706020507" pitchFamily="18" charset="2"/>
              <a:buChar char=""/>
            </a:pPr>
            <a:r>
              <a:rPr sz="2000" b="1" dirty="0" smtClean="0">
                <a:latin typeface="+mn-ea"/>
              </a:rPr>
              <a:t>风险</a:t>
            </a:r>
            <a:r>
              <a:rPr lang="en-US" sz="2000" b="1" dirty="0" smtClean="0">
                <a:latin typeface="+mn-ea"/>
                <a:sym typeface="+mn-ea"/>
              </a:rPr>
              <a:t>    </a:t>
            </a:r>
            <a:r>
              <a:rPr sz="2000" b="1" dirty="0" smtClean="0">
                <a:latin typeface="+mn-ea"/>
              </a:rPr>
              <a:t>风险管理</a:t>
            </a:r>
            <a:r>
              <a:rPr lang="en-US" sz="2000" b="1" dirty="0" smtClean="0">
                <a:latin typeface="+mn-ea"/>
                <a:sym typeface="+mn-ea"/>
              </a:rPr>
              <a:t>    </a:t>
            </a:r>
            <a:r>
              <a:rPr sz="2000" b="1" dirty="0" smtClean="0">
                <a:latin typeface="+mn-ea"/>
              </a:rPr>
              <a:t>风险防控机制</a:t>
            </a:r>
            <a:r>
              <a:rPr lang="en-US" sz="2000" b="1" dirty="0" smtClean="0">
                <a:latin typeface="+mn-ea"/>
                <a:sym typeface="+mn-ea"/>
              </a:rPr>
              <a:t>    </a:t>
            </a:r>
            <a:r>
              <a:rPr sz="2000" b="1" dirty="0" smtClean="0">
                <a:latin typeface="+mn-ea"/>
              </a:rPr>
              <a:t>潜在危险</a:t>
            </a:r>
            <a:r>
              <a:rPr lang="en-US" sz="2000" b="1" dirty="0" smtClean="0">
                <a:latin typeface="+mn-ea"/>
                <a:sym typeface="+mn-ea"/>
              </a:rPr>
              <a:t>    </a:t>
            </a:r>
            <a:r>
              <a:rPr sz="2000" b="1" dirty="0" smtClean="0">
                <a:latin typeface="+mn-ea"/>
              </a:rPr>
              <a:t>现实危险</a:t>
            </a:r>
            <a:r>
              <a:rPr lang="en-US" sz="2000" b="1" dirty="0" smtClean="0">
                <a:latin typeface="+mn-ea"/>
                <a:sym typeface="+mn-ea"/>
              </a:rPr>
              <a:t>    </a:t>
            </a:r>
            <a:r>
              <a:rPr sz="2000" b="1" dirty="0" smtClean="0">
                <a:latin typeface="+mn-ea"/>
              </a:rPr>
              <a:t>“灰犀牛”</a:t>
            </a:r>
            <a:r>
              <a:rPr lang="en-US" sz="2000" b="1" dirty="0" smtClean="0">
                <a:latin typeface="+mn-ea"/>
                <a:sym typeface="+mn-ea"/>
              </a:rPr>
              <a:t>    </a:t>
            </a:r>
            <a:r>
              <a:rPr sz="2000" b="1" dirty="0" smtClean="0">
                <a:latin typeface="+mn-ea"/>
              </a:rPr>
              <a:t>“黑天鹅”</a:t>
            </a:r>
            <a:endParaRPr sz="2000" b="1" dirty="0" smtClean="0">
              <a:latin typeface="+mn-ea"/>
            </a:endParaRPr>
          </a:p>
          <a:p>
            <a:pPr marL="274320" lvl="0" indent="-274320">
              <a:spcBef>
                <a:spcPct val="20000"/>
              </a:spcBef>
              <a:buClr>
                <a:schemeClr val="accent1"/>
              </a:buClr>
              <a:buFont typeface="Symbol" panose="05050102010706020507" pitchFamily="18" charset="2"/>
              <a:buChar char=""/>
            </a:pPr>
            <a:r>
              <a:rPr sz="2000" b="1" dirty="0" smtClean="0">
                <a:latin typeface="+mn-ea"/>
              </a:rPr>
              <a:t>危机</a:t>
            </a:r>
            <a:r>
              <a:rPr lang="en-US" sz="2000" b="1" dirty="0" smtClean="0">
                <a:latin typeface="+mn-ea"/>
                <a:sym typeface="+mn-ea"/>
              </a:rPr>
              <a:t>    </a:t>
            </a:r>
            <a:r>
              <a:rPr sz="2000" b="1" dirty="0" smtClean="0">
                <a:latin typeface="+mn-ea"/>
              </a:rPr>
              <a:t>危机预管理</a:t>
            </a:r>
            <a:r>
              <a:rPr lang="en-US" sz="2000" b="1" dirty="0" smtClean="0">
                <a:latin typeface="+mn-ea"/>
                <a:sym typeface="+mn-ea"/>
              </a:rPr>
              <a:t>    </a:t>
            </a:r>
            <a:r>
              <a:rPr sz="2000" b="1" dirty="0" smtClean="0">
                <a:latin typeface="+mn-ea"/>
              </a:rPr>
              <a:t>危机处治</a:t>
            </a:r>
            <a:r>
              <a:rPr lang="en-US" sz="2000" b="1" dirty="0" smtClean="0">
                <a:latin typeface="+mn-ea"/>
                <a:sym typeface="+mn-ea"/>
              </a:rPr>
              <a:t>    </a:t>
            </a:r>
            <a:r>
              <a:rPr sz="2000" b="1" dirty="0" smtClean="0">
                <a:latin typeface="+mn-ea"/>
              </a:rPr>
              <a:t>危机后管理</a:t>
            </a:r>
            <a:endParaRPr sz="2000" b="1" dirty="0" smtClean="0">
              <a:latin typeface="+mn-ea"/>
            </a:endParaRPr>
          </a:p>
        </p:txBody>
      </p:sp>
      <p:sp>
        <p:nvSpPr>
          <p:cNvPr id="8" name="Freeform 5"/>
          <p:cNvSpPr/>
          <p:nvPr/>
        </p:nvSpPr>
        <p:spPr bwMode="auto">
          <a:xfrm rot="21249602" flipH="1" flipV="1">
            <a:off x="9857300" y="3948430"/>
            <a:ext cx="871890" cy="663264"/>
          </a:xfrm>
          <a:custGeom>
            <a:avLst/>
            <a:gdLst>
              <a:gd name="connsiteX0" fmla="*/ 558905 w 2885755"/>
              <a:gd name="connsiteY0" fmla="*/ 1805 h 2099330"/>
              <a:gd name="connsiteX1" fmla="*/ 2885755 w 2885755"/>
              <a:gd name="connsiteY1" fmla="*/ 239797 h 2099330"/>
              <a:gd name="connsiteX2" fmla="*/ 2829506 w 2885755"/>
              <a:gd name="connsiteY2" fmla="*/ 278955 h 2099330"/>
              <a:gd name="connsiteX3" fmla="*/ 2467520 w 2885755"/>
              <a:gd name="connsiteY3" fmla="*/ 434897 h 2099330"/>
              <a:gd name="connsiteX4" fmla="*/ 2248349 w 2885755"/>
              <a:gd name="connsiteY4" fmla="*/ 477604 h 2099330"/>
              <a:gd name="connsiteX5" fmla="*/ 1332987 w 2885755"/>
              <a:gd name="connsiteY5" fmla="*/ 1139566 h 2099330"/>
              <a:gd name="connsiteX6" fmla="*/ 937620 w 2885755"/>
              <a:gd name="connsiteY6" fmla="*/ 1690488 h 2099330"/>
              <a:gd name="connsiteX7" fmla="*/ 123434 w 2885755"/>
              <a:gd name="connsiteY7" fmla="*/ 2083711 h 2099330"/>
              <a:gd name="connsiteX8" fmla="*/ 0 w 2885755"/>
              <a:gd name="connsiteY8" fmla="*/ 2099330 h 2099330"/>
              <a:gd name="connsiteX9" fmla="*/ 183245 w 2885755"/>
              <a:gd name="connsiteY9" fmla="*/ 307750 h 2099330"/>
              <a:gd name="connsiteX10" fmla="*/ 558905 w 2885755"/>
              <a:gd name="connsiteY10" fmla="*/ 1805 h 2099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5755" h="2099330">
                <a:moveTo>
                  <a:pt x="558905" y="1805"/>
                </a:moveTo>
                <a:lnTo>
                  <a:pt x="2885755" y="239797"/>
                </a:lnTo>
                <a:lnTo>
                  <a:pt x="2829506" y="278955"/>
                </a:lnTo>
                <a:cubicBezTo>
                  <a:pt x="2720231" y="347264"/>
                  <a:pt x="2598861" y="400464"/>
                  <a:pt x="2467520" y="434897"/>
                </a:cubicBezTo>
                <a:cubicBezTo>
                  <a:pt x="2394463" y="456250"/>
                  <a:pt x="2321406" y="469063"/>
                  <a:pt x="2248349" y="477604"/>
                </a:cubicBezTo>
                <a:cubicBezTo>
                  <a:pt x="1844387" y="511770"/>
                  <a:pt x="1496291" y="772284"/>
                  <a:pt x="1332987" y="1139566"/>
                </a:cubicBezTo>
                <a:cubicBezTo>
                  <a:pt x="1247038" y="1340289"/>
                  <a:pt x="1113817" y="1528201"/>
                  <a:pt x="937620" y="1690488"/>
                </a:cubicBezTo>
                <a:cubicBezTo>
                  <a:pt x="702333" y="1901889"/>
                  <a:pt x="418700" y="2032813"/>
                  <a:pt x="123434" y="2083711"/>
                </a:cubicBezTo>
                <a:lnTo>
                  <a:pt x="0" y="2099330"/>
                </a:lnTo>
                <a:lnTo>
                  <a:pt x="183245" y="307750"/>
                </a:lnTo>
                <a:cubicBezTo>
                  <a:pt x="202496" y="119530"/>
                  <a:pt x="370685" y="-17447"/>
                  <a:pt x="558905" y="1805"/>
                </a:cubicBezTo>
                <a:close/>
              </a:path>
            </a:pathLst>
          </a:custGeom>
          <a:solidFill>
            <a:srgbClr val="FFD135"/>
          </a:solidFill>
          <a:ln w="12700" cap="flat" cmpd="sng" algn="ctr">
            <a:noFill/>
            <a:prstDash val="solid"/>
            <a:miter lim="800000"/>
          </a:ln>
          <a:effectLst/>
        </p:spPr>
        <p:txBody>
          <a:bodyPr rtlCol="0" anchor="ctr"/>
          <a:lstStyle/>
          <a:p>
            <a:pPr algn="ctr"/>
            <a:endParaRPr lang="en-ID"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0" name="矩形 9"/>
          <p:cNvSpPr/>
          <p:nvPr/>
        </p:nvSpPr>
        <p:spPr>
          <a:xfrm>
            <a:off x="1192927" y="1470317"/>
            <a:ext cx="3165180" cy="503236"/>
          </a:xfrm>
          <a:prstGeom prst="rect">
            <a:avLst/>
          </a:prstGeom>
          <a:solidFill>
            <a:srgbClr val="38C0CA"/>
          </a:solidFill>
          <a:ln w="12700" cap="flat" cmpd="sng" algn="ctr">
            <a:noFill/>
            <a:prstDash val="solid"/>
            <a:miter lim="800000"/>
          </a:ln>
          <a:effectLst/>
        </p:spPr>
        <p:txBody>
          <a:bodyPr rtlCol="0" anchor="ctr"/>
          <a:lstStyle/>
          <a:p>
            <a:pPr algn="ctr"/>
            <a:endParaRPr lang="zh-CN" altLang="en-US"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1" name="文本框 10"/>
          <p:cNvSpPr txBox="1"/>
          <p:nvPr/>
        </p:nvSpPr>
        <p:spPr>
          <a:xfrm>
            <a:off x="1467015" y="1511888"/>
            <a:ext cx="3040062" cy="460375"/>
          </a:xfrm>
          <a:prstGeom prst="rect">
            <a:avLst/>
          </a:prstGeom>
          <a:noFill/>
        </p:spPr>
        <p:txBody>
          <a:bodyPr wrap="square" rtlCol="0">
            <a:spAutoFit/>
          </a:bodyPr>
          <a:lstStyle/>
          <a:p>
            <a:r>
              <a:rPr lang="zh-CN" altLang="en-US" sz="2400" dirty="0">
                <a:solidFill>
                  <a:schemeClr val="bg1"/>
                </a:solidFill>
                <a:latin typeface="思源黑体 CN Heavy" panose="020B0A00000000000000" pitchFamily="34" charset="-122"/>
                <a:ea typeface="思源黑体 CN Heavy" panose="020B0A00000000000000" pitchFamily="34" charset="-122"/>
              </a:rPr>
              <a:t>关键术语</a:t>
            </a:r>
            <a:endParaRPr lang="zh-CN" altLang="en-US" sz="2400" dirty="0">
              <a:solidFill>
                <a:schemeClr val="bg1"/>
              </a:solidFill>
              <a:latin typeface="思源黑体 CN Heavy" panose="020B0A00000000000000" pitchFamily="34" charset="-122"/>
              <a:ea typeface="思源黑体 CN Heavy" panose="020B0A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bldLvl="0" animBg="1"/>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5"/>
          <p:cNvSpPr/>
          <p:nvPr/>
        </p:nvSpPr>
        <p:spPr>
          <a:xfrm>
            <a:off x="1125855" y="2021205"/>
            <a:ext cx="9613265" cy="4769485"/>
          </a:xfrm>
          <a:prstGeom prst="rect">
            <a:avLst/>
          </a:prstGeom>
          <a:solidFill>
            <a:schemeClr val="bg1"/>
          </a:solidFill>
          <a:ln>
            <a:noFill/>
          </a:ln>
          <a:effectLst>
            <a:outerShdw blurRad="7620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endParaRPr>
          </a:p>
        </p:txBody>
      </p:sp>
      <p:sp>
        <p:nvSpPr>
          <p:cNvPr id="4" name="TextBox 38"/>
          <p:cNvSpPr txBox="1"/>
          <p:nvPr/>
        </p:nvSpPr>
        <p:spPr>
          <a:xfrm>
            <a:off x="1171575" y="2021205"/>
            <a:ext cx="9567545" cy="4769485"/>
          </a:xfrm>
          <a:prstGeom prst="rect">
            <a:avLst/>
          </a:prstGeom>
          <a:noFill/>
        </p:spPr>
        <p:txBody>
          <a:bodyPr wrap="square" rtlCol="0">
            <a:spAutoFit/>
          </a:bodyPr>
          <a:lstStyle/>
          <a:p>
            <a:pPr marL="274320" lvl="0" indent="-274320">
              <a:spcBef>
                <a:spcPct val="20000"/>
              </a:spcBef>
              <a:buClr>
                <a:schemeClr val="accent1"/>
              </a:buClr>
              <a:buFont typeface="Symbol" panose="05050102010706020507" pitchFamily="18" charset="2"/>
              <a:buChar char=""/>
            </a:pPr>
            <a:r>
              <a:rPr sz="2000" b="1" dirty="0" smtClean="0">
                <a:latin typeface="+mn-ea"/>
              </a:rPr>
              <a:t>1.管理与领导的得失成败有什么关系?</a:t>
            </a:r>
            <a:endParaRPr sz="2000" b="1" dirty="0" smtClean="0">
              <a:latin typeface="+mn-ea"/>
            </a:endParaRPr>
          </a:p>
          <a:p>
            <a:pPr marL="274320" lvl="0" indent="-274320">
              <a:spcBef>
                <a:spcPct val="20000"/>
              </a:spcBef>
              <a:buClr>
                <a:schemeClr val="accent1"/>
              </a:buClr>
              <a:buFont typeface="Symbol" panose="05050102010706020507" pitchFamily="18" charset="2"/>
              <a:buChar char=""/>
            </a:pPr>
            <a:r>
              <a:rPr sz="2000" b="1" dirty="0" smtClean="0">
                <a:latin typeface="+mn-ea"/>
              </a:rPr>
              <a:t>2.领导与管理在实践中是一种什么样的相互关系?</a:t>
            </a:r>
            <a:endParaRPr sz="2000" b="1" dirty="0" smtClean="0">
              <a:latin typeface="+mn-ea"/>
            </a:endParaRPr>
          </a:p>
          <a:p>
            <a:pPr marL="274320" lvl="0" indent="-274320">
              <a:spcBef>
                <a:spcPct val="20000"/>
              </a:spcBef>
              <a:buClr>
                <a:schemeClr val="accent1"/>
              </a:buClr>
              <a:buFont typeface="Symbol" panose="05050102010706020507" pitchFamily="18" charset="2"/>
              <a:buChar char=""/>
            </a:pPr>
            <a:r>
              <a:rPr sz="2000" b="1" dirty="0" smtClean="0">
                <a:latin typeface="+mn-ea"/>
              </a:rPr>
              <a:t>3.试述在领导工作范围内的管理构成。</a:t>
            </a:r>
            <a:endParaRPr sz="2000" b="1" dirty="0" smtClean="0">
              <a:latin typeface="+mn-ea"/>
            </a:endParaRPr>
          </a:p>
          <a:p>
            <a:pPr marL="274320" lvl="0" indent="-274320">
              <a:spcBef>
                <a:spcPct val="20000"/>
              </a:spcBef>
              <a:buClr>
                <a:schemeClr val="accent1"/>
              </a:buClr>
              <a:buFont typeface="Symbol" panose="05050102010706020507" pitchFamily="18" charset="2"/>
              <a:buChar char=""/>
            </a:pPr>
            <a:r>
              <a:rPr sz="2000" b="1" dirty="0" smtClean="0">
                <a:latin typeface="+mn-ea"/>
              </a:rPr>
              <a:t>4.试从加强管理、稳定全局的角度谈谈领导应如何理解和抓好内务管理。</a:t>
            </a:r>
            <a:endParaRPr sz="2000" b="1" dirty="0" smtClean="0">
              <a:latin typeface="+mn-ea"/>
            </a:endParaRPr>
          </a:p>
          <a:p>
            <a:pPr marL="274320" lvl="0" indent="-274320">
              <a:spcBef>
                <a:spcPct val="20000"/>
              </a:spcBef>
              <a:buClr>
                <a:schemeClr val="accent1"/>
              </a:buClr>
              <a:buFont typeface="Symbol" panose="05050102010706020507" pitchFamily="18" charset="2"/>
              <a:buChar char=""/>
            </a:pPr>
            <a:r>
              <a:rPr sz="2000" b="1" dirty="0" smtClean="0">
                <a:latin typeface="+mn-ea"/>
              </a:rPr>
              <a:t>5.试从要当好内行的角度谈谈领导应该如何理解和做好业务管理。</a:t>
            </a:r>
            <a:endParaRPr sz="2000" b="1" dirty="0" smtClean="0">
              <a:latin typeface="+mn-ea"/>
            </a:endParaRPr>
          </a:p>
          <a:p>
            <a:pPr marL="274320" lvl="0" indent="-274320">
              <a:spcBef>
                <a:spcPct val="20000"/>
              </a:spcBef>
              <a:buClr>
                <a:schemeClr val="accent1"/>
              </a:buClr>
              <a:buFont typeface="Symbol" panose="05050102010706020507" pitchFamily="18" charset="2"/>
              <a:buChar char=""/>
            </a:pPr>
            <a:r>
              <a:rPr sz="2000" b="1" dirty="0" smtClean="0">
                <a:latin typeface="+mn-ea"/>
              </a:rPr>
              <a:t>6.试从领导的全方位管理职责和领导干部主体责任的角度分析要重视风险管理的原因。</a:t>
            </a:r>
            <a:endParaRPr sz="2000" b="1" dirty="0" smtClean="0">
              <a:latin typeface="+mn-ea"/>
            </a:endParaRPr>
          </a:p>
          <a:p>
            <a:pPr marL="274320" lvl="0" indent="-274320">
              <a:spcBef>
                <a:spcPct val="20000"/>
              </a:spcBef>
              <a:buClr>
                <a:schemeClr val="accent1"/>
              </a:buClr>
              <a:buFont typeface="Symbol" panose="05050102010706020507" pitchFamily="18" charset="2"/>
              <a:buChar char=""/>
            </a:pPr>
            <a:r>
              <a:rPr sz="2000" b="1" dirty="0" smtClean="0">
                <a:latin typeface="+mn-ea"/>
              </a:rPr>
              <a:t>7.试析风险与危机、重大风险与“灰犀牛”和“黑天鹅”的关系。</a:t>
            </a:r>
            <a:endParaRPr sz="2000" b="1" dirty="0" smtClean="0">
              <a:latin typeface="+mn-ea"/>
            </a:endParaRPr>
          </a:p>
          <a:p>
            <a:pPr marL="274320" lvl="0" indent="-274320">
              <a:spcBef>
                <a:spcPct val="20000"/>
              </a:spcBef>
              <a:buClr>
                <a:schemeClr val="accent1"/>
              </a:buClr>
              <a:buFont typeface="Symbol" panose="05050102010706020507" pitchFamily="18" charset="2"/>
              <a:buChar char=""/>
            </a:pPr>
            <a:r>
              <a:rPr sz="2000" b="1" dirty="0" smtClean="0">
                <a:latin typeface="+mn-ea"/>
              </a:rPr>
              <a:t>8.试析风险管理与危机管理的内在联系。</a:t>
            </a:r>
            <a:endParaRPr sz="2000" b="1" dirty="0" smtClean="0">
              <a:latin typeface="+mn-ea"/>
            </a:endParaRPr>
          </a:p>
          <a:p>
            <a:pPr marL="274320" lvl="0" indent="-274320">
              <a:spcBef>
                <a:spcPct val="20000"/>
              </a:spcBef>
              <a:buClr>
                <a:schemeClr val="accent1"/>
              </a:buClr>
              <a:buFont typeface="Symbol" panose="05050102010706020507" pitchFamily="18" charset="2"/>
              <a:buChar char=""/>
            </a:pPr>
            <a:r>
              <a:rPr sz="2000" b="1" dirty="0" smtClean="0">
                <a:latin typeface="+mn-ea"/>
              </a:rPr>
              <a:t>9.如何加强风险防控机制建设？</a:t>
            </a:r>
            <a:endParaRPr sz="2000" b="1" dirty="0" smtClean="0">
              <a:latin typeface="+mn-ea"/>
            </a:endParaRPr>
          </a:p>
          <a:p>
            <a:pPr marL="274320" lvl="0" indent="-274320">
              <a:spcBef>
                <a:spcPct val="20000"/>
              </a:spcBef>
              <a:buClr>
                <a:schemeClr val="accent1"/>
              </a:buClr>
              <a:buFont typeface="Symbol" panose="05050102010706020507" pitchFamily="18" charset="2"/>
              <a:buChar char=""/>
            </a:pPr>
            <a:r>
              <a:rPr sz="2000" b="1" dirty="0" smtClean="0">
                <a:latin typeface="+mn-ea"/>
              </a:rPr>
              <a:t>10.如何做好危机预管理工作?</a:t>
            </a:r>
            <a:endParaRPr sz="2000" b="1" dirty="0" smtClean="0">
              <a:latin typeface="+mn-ea"/>
            </a:endParaRPr>
          </a:p>
          <a:p>
            <a:pPr marL="274320" lvl="0" indent="-274320">
              <a:spcBef>
                <a:spcPct val="20000"/>
              </a:spcBef>
              <a:buClr>
                <a:schemeClr val="accent1"/>
              </a:buClr>
              <a:buFont typeface="Symbol" panose="05050102010706020507" pitchFamily="18" charset="2"/>
              <a:buChar char=""/>
            </a:pPr>
            <a:r>
              <a:rPr sz="2000" b="1" dirty="0" smtClean="0">
                <a:latin typeface="+mn-ea"/>
              </a:rPr>
              <a:t>11.当危机突然爆发时,应如何紧急应对?</a:t>
            </a:r>
            <a:endParaRPr sz="2000" b="1" dirty="0" smtClean="0">
              <a:latin typeface="+mn-ea"/>
            </a:endParaRPr>
          </a:p>
          <a:p>
            <a:pPr marL="274320" lvl="0" indent="-274320">
              <a:spcBef>
                <a:spcPct val="20000"/>
              </a:spcBef>
              <a:buClr>
                <a:schemeClr val="accent1"/>
              </a:buClr>
              <a:buFont typeface="Symbol" panose="05050102010706020507" pitchFamily="18" charset="2"/>
              <a:buChar char=""/>
            </a:pPr>
            <a:r>
              <a:rPr sz="2000" b="1" dirty="0" smtClean="0">
                <a:latin typeface="+mn-ea"/>
              </a:rPr>
              <a:t>12.在初步解决危机后,领导应该着重抓好哪些工作?</a:t>
            </a:r>
            <a:endParaRPr sz="2000" b="1" dirty="0" smtClean="0">
              <a:latin typeface="+mn-ea"/>
            </a:endParaRPr>
          </a:p>
        </p:txBody>
      </p:sp>
      <p:sp>
        <p:nvSpPr>
          <p:cNvPr id="8" name="Freeform 5"/>
          <p:cNvSpPr/>
          <p:nvPr/>
        </p:nvSpPr>
        <p:spPr bwMode="auto">
          <a:xfrm rot="21249602" flipH="1" flipV="1">
            <a:off x="10031925" y="6222365"/>
            <a:ext cx="871890" cy="663264"/>
          </a:xfrm>
          <a:custGeom>
            <a:avLst/>
            <a:gdLst>
              <a:gd name="connsiteX0" fmla="*/ 558905 w 2885755"/>
              <a:gd name="connsiteY0" fmla="*/ 1805 h 2099330"/>
              <a:gd name="connsiteX1" fmla="*/ 2885755 w 2885755"/>
              <a:gd name="connsiteY1" fmla="*/ 239797 h 2099330"/>
              <a:gd name="connsiteX2" fmla="*/ 2829506 w 2885755"/>
              <a:gd name="connsiteY2" fmla="*/ 278955 h 2099330"/>
              <a:gd name="connsiteX3" fmla="*/ 2467520 w 2885755"/>
              <a:gd name="connsiteY3" fmla="*/ 434897 h 2099330"/>
              <a:gd name="connsiteX4" fmla="*/ 2248349 w 2885755"/>
              <a:gd name="connsiteY4" fmla="*/ 477604 h 2099330"/>
              <a:gd name="connsiteX5" fmla="*/ 1332987 w 2885755"/>
              <a:gd name="connsiteY5" fmla="*/ 1139566 h 2099330"/>
              <a:gd name="connsiteX6" fmla="*/ 937620 w 2885755"/>
              <a:gd name="connsiteY6" fmla="*/ 1690488 h 2099330"/>
              <a:gd name="connsiteX7" fmla="*/ 123434 w 2885755"/>
              <a:gd name="connsiteY7" fmla="*/ 2083711 h 2099330"/>
              <a:gd name="connsiteX8" fmla="*/ 0 w 2885755"/>
              <a:gd name="connsiteY8" fmla="*/ 2099330 h 2099330"/>
              <a:gd name="connsiteX9" fmla="*/ 183245 w 2885755"/>
              <a:gd name="connsiteY9" fmla="*/ 307750 h 2099330"/>
              <a:gd name="connsiteX10" fmla="*/ 558905 w 2885755"/>
              <a:gd name="connsiteY10" fmla="*/ 1805 h 2099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5755" h="2099330">
                <a:moveTo>
                  <a:pt x="558905" y="1805"/>
                </a:moveTo>
                <a:lnTo>
                  <a:pt x="2885755" y="239797"/>
                </a:lnTo>
                <a:lnTo>
                  <a:pt x="2829506" y="278955"/>
                </a:lnTo>
                <a:cubicBezTo>
                  <a:pt x="2720231" y="347264"/>
                  <a:pt x="2598861" y="400464"/>
                  <a:pt x="2467520" y="434897"/>
                </a:cubicBezTo>
                <a:cubicBezTo>
                  <a:pt x="2394463" y="456250"/>
                  <a:pt x="2321406" y="469063"/>
                  <a:pt x="2248349" y="477604"/>
                </a:cubicBezTo>
                <a:cubicBezTo>
                  <a:pt x="1844387" y="511770"/>
                  <a:pt x="1496291" y="772284"/>
                  <a:pt x="1332987" y="1139566"/>
                </a:cubicBezTo>
                <a:cubicBezTo>
                  <a:pt x="1247038" y="1340289"/>
                  <a:pt x="1113817" y="1528201"/>
                  <a:pt x="937620" y="1690488"/>
                </a:cubicBezTo>
                <a:cubicBezTo>
                  <a:pt x="702333" y="1901889"/>
                  <a:pt x="418700" y="2032813"/>
                  <a:pt x="123434" y="2083711"/>
                </a:cubicBezTo>
                <a:lnTo>
                  <a:pt x="0" y="2099330"/>
                </a:lnTo>
                <a:lnTo>
                  <a:pt x="183245" y="307750"/>
                </a:lnTo>
                <a:cubicBezTo>
                  <a:pt x="202496" y="119530"/>
                  <a:pt x="370685" y="-17447"/>
                  <a:pt x="558905" y="1805"/>
                </a:cubicBezTo>
                <a:close/>
              </a:path>
            </a:pathLst>
          </a:custGeom>
          <a:solidFill>
            <a:srgbClr val="FFD135"/>
          </a:solidFill>
          <a:ln w="12700" cap="flat" cmpd="sng" algn="ctr">
            <a:noFill/>
            <a:prstDash val="solid"/>
            <a:miter lim="800000"/>
          </a:ln>
          <a:effectLst/>
        </p:spPr>
        <p:txBody>
          <a:bodyPr rtlCol="0" anchor="ctr"/>
          <a:lstStyle/>
          <a:p>
            <a:pPr algn="ctr"/>
            <a:endParaRPr lang="en-ID"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0" name="矩形 9"/>
          <p:cNvSpPr/>
          <p:nvPr/>
        </p:nvSpPr>
        <p:spPr>
          <a:xfrm>
            <a:off x="1192927" y="1470317"/>
            <a:ext cx="3165180" cy="503236"/>
          </a:xfrm>
          <a:prstGeom prst="rect">
            <a:avLst/>
          </a:prstGeom>
          <a:solidFill>
            <a:srgbClr val="38C0CA"/>
          </a:solidFill>
          <a:ln w="12700" cap="flat" cmpd="sng" algn="ctr">
            <a:noFill/>
            <a:prstDash val="solid"/>
            <a:miter lim="800000"/>
          </a:ln>
          <a:effectLst/>
        </p:spPr>
        <p:txBody>
          <a:bodyPr rtlCol="0" anchor="ctr"/>
          <a:lstStyle/>
          <a:p>
            <a:pPr algn="ctr"/>
            <a:endParaRPr lang="zh-CN" altLang="en-US"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1" name="文本框 10"/>
          <p:cNvSpPr txBox="1"/>
          <p:nvPr/>
        </p:nvSpPr>
        <p:spPr>
          <a:xfrm>
            <a:off x="1467015" y="1511888"/>
            <a:ext cx="3040062" cy="460375"/>
          </a:xfrm>
          <a:prstGeom prst="rect">
            <a:avLst/>
          </a:prstGeom>
          <a:noFill/>
        </p:spPr>
        <p:txBody>
          <a:bodyPr wrap="square" rtlCol="0">
            <a:spAutoFit/>
          </a:bodyPr>
          <a:lstStyle/>
          <a:p>
            <a:r>
              <a:rPr lang="zh-CN" altLang="en-US" sz="2400" dirty="0">
                <a:solidFill>
                  <a:schemeClr val="bg1"/>
                </a:solidFill>
                <a:latin typeface="思源黑体 CN Heavy" panose="020B0A00000000000000" pitchFamily="34" charset="-122"/>
                <a:ea typeface="思源黑体 CN Heavy" panose="020B0A00000000000000" pitchFamily="34" charset="-122"/>
              </a:rPr>
              <a:t>复习思考题</a:t>
            </a:r>
            <a:endParaRPr lang="zh-CN" altLang="en-US" sz="2400" dirty="0">
              <a:solidFill>
                <a:schemeClr val="bg1"/>
              </a:solidFill>
              <a:latin typeface="思源黑体 CN Heavy" panose="020B0A00000000000000" pitchFamily="34" charset="-122"/>
              <a:ea typeface="思源黑体 CN Heavy" panose="020B0A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bldLvl="0" animBg="1"/>
      <p:bldP spid="1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形状 14"/>
          <p:cNvSpPr/>
          <p:nvPr/>
        </p:nvSpPr>
        <p:spPr>
          <a:xfrm>
            <a:off x="0" y="1289018"/>
            <a:ext cx="1430825" cy="3331870"/>
          </a:xfrm>
          <a:custGeom>
            <a:avLst/>
            <a:gdLst>
              <a:gd name="connsiteX0" fmla="*/ 0 w 1430825"/>
              <a:gd name="connsiteY0" fmla="*/ 0 h 3331870"/>
              <a:gd name="connsiteX1" fmla="*/ 105445 w 1430825"/>
              <a:gd name="connsiteY1" fmla="*/ 100627 h 3331870"/>
              <a:gd name="connsiteX2" fmla="*/ 1358900 w 1430825"/>
              <a:gd name="connsiteY2" fmla="*/ 1631982 h 3331870"/>
              <a:gd name="connsiteX3" fmla="*/ 977900 w 1430825"/>
              <a:gd name="connsiteY3" fmla="*/ 2965482 h 3331870"/>
              <a:gd name="connsiteX4" fmla="*/ 222560 w 1430825"/>
              <a:gd name="connsiteY4" fmla="*/ 3275938 h 3331870"/>
              <a:gd name="connsiteX5" fmla="*/ 0 w 1430825"/>
              <a:gd name="connsiteY5" fmla="*/ 3331870 h 3331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0825" h="3331870">
                <a:moveTo>
                  <a:pt x="0" y="0"/>
                </a:moveTo>
                <a:lnTo>
                  <a:pt x="105445" y="100627"/>
                </a:lnTo>
                <a:cubicBezTo>
                  <a:pt x="673166" y="645516"/>
                  <a:pt x="1195916" y="1180074"/>
                  <a:pt x="1358900" y="1631982"/>
                </a:cubicBezTo>
                <a:cubicBezTo>
                  <a:pt x="1545167" y="2148449"/>
                  <a:pt x="1352550" y="2652215"/>
                  <a:pt x="977900" y="2965482"/>
                </a:cubicBezTo>
                <a:cubicBezTo>
                  <a:pt x="837406" y="3082957"/>
                  <a:pt x="539750" y="3189121"/>
                  <a:pt x="222560" y="3275938"/>
                </a:cubicBezTo>
                <a:lnTo>
                  <a:pt x="0" y="3331870"/>
                </a:lnTo>
                <a:close/>
              </a:path>
            </a:pathLst>
          </a:cu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p:cNvSpPr/>
          <p:nvPr/>
        </p:nvSpPr>
        <p:spPr>
          <a:xfrm rot="1751734">
            <a:off x="5961081" y="-1171267"/>
            <a:ext cx="7187770" cy="4153854"/>
          </a:xfrm>
          <a:custGeom>
            <a:avLst/>
            <a:gdLst>
              <a:gd name="connsiteX0" fmla="*/ 0 w 7187770"/>
              <a:gd name="connsiteY0" fmla="*/ 3047660 h 4153854"/>
              <a:gd name="connsiteX1" fmla="*/ 5454137 w 7187770"/>
              <a:gd name="connsiteY1" fmla="*/ 0 h 4153854"/>
              <a:gd name="connsiteX2" fmla="*/ 7187770 w 7187770"/>
              <a:gd name="connsiteY2" fmla="*/ 3102535 h 4153854"/>
              <a:gd name="connsiteX3" fmla="*/ 7131087 w 7187770"/>
              <a:gd name="connsiteY3" fmla="*/ 3148652 h 4153854"/>
              <a:gd name="connsiteX4" fmla="*/ 3627609 w 7187770"/>
              <a:gd name="connsiteY4" fmla="*/ 4153854 h 4153854"/>
              <a:gd name="connsiteX5" fmla="*/ 124132 w 7187770"/>
              <a:gd name="connsiteY5" fmla="*/ 3148652 h 4153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87770" h="4153854">
                <a:moveTo>
                  <a:pt x="0" y="3047660"/>
                </a:moveTo>
                <a:lnTo>
                  <a:pt x="5454137" y="0"/>
                </a:lnTo>
                <a:lnTo>
                  <a:pt x="7187770" y="3102535"/>
                </a:lnTo>
                <a:lnTo>
                  <a:pt x="7131087" y="3148652"/>
                </a:lnTo>
                <a:cubicBezTo>
                  <a:pt x="6298338" y="3762554"/>
                  <a:pt x="5038084" y="4153854"/>
                  <a:pt x="3627609" y="4153854"/>
                </a:cubicBezTo>
                <a:cubicBezTo>
                  <a:pt x="2217134" y="4153854"/>
                  <a:pt x="956880" y="3762554"/>
                  <a:pt x="124132" y="3148652"/>
                </a:cubicBezTo>
                <a:close/>
              </a:path>
            </a:pathLst>
          </a:cu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p:cNvSpPr/>
          <p:nvPr/>
        </p:nvSpPr>
        <p:spPr>
          <a:xfrm>
            <a:off x="6942689" y="5257800"/>
            <a:ext cx="4097825" cy="1600200"/>
          </a:xfrm>
          <a:custGeom>
            <a:avLst/>
            <a:gdLst>
              <a:gd name="connsiteX0" fmla="*/ 2048912 w 4097825"/>
              <a:gd name="connsiteY0" fmla="*/ 0 h 1600200"/>
              <a:gd name="connsiteX1" fmla="*/ 4068396 w 4097825"/>
              <a:gd name="connsiteY1" fmla="*/ 1485748 h 1600200"/>
              <a:gd name="connsiteX2" fmla="*/ 4097825 w 4097825"/>
              <a:gd name="connsiteY2" fmla="*/ 1600200 h 1600200"/>
              <a:gd name="connsiteX3" fmla="*/ 0 w 4097825"/>
              <a:gd name="connsiteY3" fmla="*/ 1600200 h 1600200"/>
              <a:gd name="connsiteX4" fmla="*/ 29428 w 4097825"/>
              <a:gd name="connsiteY4" fmla="*/ 1485748 h 1600200"/>
              <a:gd name="connsiteX5" fmla="*/ 2048912 w 4097825"/>
              <a:gd name="connsiteY5" fmla="*/ 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97825" h="1600200">
                <a:moveTo>
                  <a:pt x="2048912" y="0"/>
                </a:moveTo>
                <a:cubicBezTo>
                  <a:pt x="2997777" y="0"/>
                  <a:pt x="3800670" y="624981"/>
                  <a:pt x="4068396" y="1485748"/>
                </a:cubicBezTo>
                <a:lnTo>
                  <a:pt x="4097825" y="1600200"/>
                </a:lnTo>
                <a:lnTo>
                  <a:pt x="0" y="1600200"/>
                </a:lnTo>
                <a:lnTo>
                  <a:pt x="29428" y="1485748"/>
                </a:lnTo>
                <a:cubicBezTo>
                  <a:pt x="297155" y="624981"/>
                  <a:pt x="1100047" y="0"/>
                  <a:pt x="2048912" y="0"/>
                </a:cubicBezTo>
                <a:close/>
              </a:path>
            </a:pathLst>
          </a:cu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745518" y="2228671"/>
            <a:ext cx="4399280" cy="2646045"/>
          </a:xfrm>
          <a:prstGeom prst="rect">
            <a:avLst/>
          </a:prstGeom>
        </p:spPr>
        <p:txBody>
          <a:bodyPr wrap="none">
            <a:spAutoFit/>
          </a:bodyPr>
          <a:lstStyle/>
          <a:p>
            <a:pPr lvl="0">
              <a:spcBef>
                <a:spcPct val="0"/>
              </a:spcBef>
            </a:pPr>
            <a:r>
              <a:rPr lang="zh-CN" altLang="en-US" sz="16600" dirty="0">
                <a:solidFill>
                  <a:schemeClr val="tx1"/>
                </a:solidFill>
                <a:latin typeface="思源黑体 CN Heavy" panose="020B0A00000000000000" pitchFamily="34" charset="-122"/>
                <a:ea typeface="思源黑体 CN Heavy" panose="020B0A00000000000000" pitchFamily="34" charset="-122"/>
              </a:rPr>
              <a:t>谢谢</a:t>
            </a:r>
            <a:endParaRPr lang="zh-CN" altLang="en-US" sz="16600" dirty="0">
              <a:solidFill>
                <a:schemeClr val="tx1"/>
              </a:solidFill>
              <a:latin typeface="思源黑体 CN Heavy" panose="020B0A00000000000000" pitchFamily="34" charset="-122"/>
              <a:ea typeface="思源黑体 CN Heavy" panose="020B0A00000000000000" pitchFamily="34" charset="-122"/>
            </a:endParaRPr>
          </a:p>
        </p:txBody>
      </p:sp>
      <p:sp>
        <p:nvSpPr>
          <p:cNvPr id="13" name="椭圆 12"/>
          <p:cNvSpPr/>
          <p:nvPr/>
        </p:nvSpPr>
        <p:spPr>
          <a:xfrm>
            <a:off x="7453674" y="5419156"/>
            <a:ext cx="540000" cy="54000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strVal val="#ppt_w+.3"/>
                                          </p:val>
                                        </p:tav>
                                        <p:tav tm="100000">
                                          <p:val>
                                            <p:strVal val="#ppt_w"/>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animEffect transition="in" filter="fade">
                                      <p:cBhvr>
                                        <p:cTn id="9" dur="1000"/>
                                        <p:tgtEl>
                                          <p:spTgt spid="15"/>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1000" fill="hold"/>
                                        <p:tgtEl>
                                          <p:spTgt spid="19"/>
                                        </p:tgtEl>
                                        <p:attrNameLst>
                                          <p:attrName>ppt_w</p:attrName>
                                        </p:attrNameLst>
                                      </p:cBhvr>
                                      <p:tavLst>
                                        <p:tav tm="0">
                                          <p:val>
                                            <p:strVal val="#ppt_w+.3"/>
                                          </p:val>
                                        </p:tav>
                                        <p:tav tm="100000">
                                          <p:val>
                                            <p:strVal val="#ppt_w"/>
                                          </p:val>
                                        </p:tav>
                                      </p:tavLst>
                                    </p:anim>
                                    <p:anim calcmode="lin" valueType="num">
                                      <p:cBhvr>
                                        <p:cTn id="13" dur="1000" fill="hold"/>
                                        <p:tgtEl>
                                          <p:spTgt spid="19"/>
                                        </p:tgtEl>
                                        <p:attrNameLst>
                                          <p:attrName>ppt_h</p:attrName>
                                        </p:attrNameLst>
                                      </p:cBhvr>
                                      <p:tavLst>
                                        <p:tav tm="0">
                                          <p:val>
                                            <p:strVal val="#ppt_h"/>
                                          </p:val>
                                        </p:tav>
                                        <p:tav tm="100000">
                                          <p:val>
                                            <p:strVal val="#ppt_h"/>
                                          </p:val>
                                        </p:tav>
                                      </p:tavLst>
                                    </p:anim>
                                    <p:animEffect transition="in" filter="fade">
                                      <p:cBhvr>
                                        <p:cTn id="14" dur="1000"/>
                                        <p:tgtEl>
                                          <p:spTgt spid="19"/>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1000" fill="hold"/>
                                        <p:tgtEl>
                                          <p:spTgt spid="21"/>
                                        </p:tgtEl>
                                        <p:attrNameLst>
                                          <p:attrName>ppt_w</p:attrName>
                                        </p:attrNameLst>
                                      </p:cBhvr>
                                      <p:tavLst>
                                        <p:tav tm="0">
                                          <p:val>
                                            <p:strVal val="#ppt_w+.3"/>
                                          </p:val>
                                        </p:tav>
                                        <p:tav tm="100000">
                                          <p:val>
                                            <p:strVal val="#ppt_w"/>
                                          </p:val>
                                        </p:tav>
                                      </p:tavLst>
                                    </p:anim>
                                    <p:anim calcmode="lin" valueType="num">
                                      <p:cBhvr>
                                        <p:cTn id="18" dur="1000" fill="hold"/>
                                        <p:tgtEl>
                                          <p:spTgt spid="21"/>
                                        </p:tgtEl>
                                        <p:attrNameLst>
                                          <p:attrName>ppt_h</p:attrName>
                                        </p:attrNameLst>
                                      </p:cBhvr>
                                      <p:tavLst>
                                        <p:tav tm="0">
                                          <p:val>
                                            <p:strVal val="#ppt_h"/>
                                          </p:val>
                                        </p:tav>
                                        <p:tav tm="100000">
                                          <p:val>
                                            <p:strVal val="#ppt_h"/>
                                          </p:val>
                                        </p:tav>
                                      </p:tavLst>
                                    </p:anim>
                                    <p:animEffect transition="in" filter="fade">
                                      <p:cBhvr>
                                        <p:cTn id="19" dur="1000"/>
                                        <p:tgtEl>
                                          <p:spTgt spid="21"/>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0"/>
                                        </p:tgtEl>
                                        <p:attrNameLst>
                                          <p:attrName>ppt_y</p:attrName>
                                        </p:attrNameLst>
                                      </p:cBhvr>
                                      <p:tavLst>
                                        <p:tav tm="0">
                                          <p:val>
                                            <p:strVal val="#ppt_y"/>
                                          </p:val>
                                        </p:tav>
                                        <p:tav tm="100000">
                                          <p:val>
                                            <p:strVal val="#ppt_y"/>
                                          </p:val>
                                        </p:tav>
                                      </p:tavLst>
                                    </p:anim>
                                    <p:anim calcmode="lin" valueType="num">
                                      <p:cBhvr>
                                        <p:cTn id="2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0"/>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9" grpId="0" animBg="1"/>
      <p:bldP spid="21" grpId="0" animBg="1"/>
      <p:bldP spid="10" grpId="0"/>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01</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144526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领导与管理的基本原理</a:t>
              </a:r>
              <a:endPar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grpSp>
      <p:sp>
        <p:nvSpPr>
          <p:cNvPr id="23" name="矩形 22"/>
          <p:cNvSpPr/>
          <p:nvPr/>
        </p:nvSpPr>
        <p:spPr>
          <a:xfrm>
            <a:off x="6725332" y="1939679"/>
            <a:ext cx="2723759" cy="92333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01</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10.1.1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管理对于领导的意义</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一个单位、一个组织的事务纷繁复杂。从组织愿景到组织目标再到组织决策,从组织实施到组织动员再到组织指挥,从组织资源到组织条件再到组织支持,从组织实体到组织结构再到组织力量,从组织精神到组织原则再到组织文化,从组织环境到组织内部再到组织机体,从人力到物力和财力再到时间和空间等,大量的系列性组织要素都需要进行管理。</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从达成领导目标和领导绩效的角度看,管理的事务简直就是无分巨细、极其繁杂,样样很具体、件件要落实。只有这样实施和完成管理,单位或组织的各组织要素才能得到有效整饬和利用;而这些要素的内在关系和外在表现才能按照组织群体的需要和领导的意图来具体、有序地发生、发展和变化。管理的实质内涵就在这里。确保管理正常启动、正常实施并产生正常的或高效的结果,就是领导所要主抓的日常工作。</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在单位兴建或组织运行过程当中,如果没有管理,或者管理不善,这些组织要素就会丧失组织性而不能得到有效的组合,这些组织要素的内在关系和外在表现就会胡乱发生或者异化变态,而这一系列情况的发生则会使一个单位或组织日益变得低效、无效和浪费,以至于迅速走向散漫、瘫痪、散架和解体。</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管理是领导工作的一部分。要做好领导工作,就一定要抓好管理。只有抓管理,才能促成效;只有抓好管理,才能取得业绩。</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10.1.1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管理对于领导的意义</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在现代先进的组织环境下,领导不仅仅只看重领导本身,而且还一定要,也必定会高度重视并抓好管理;管理原本就是领导必须不断花费时间精力来认真抓细抓实的一项常规工作。不抓管理或者抓不好管理,领导就一天也维持不下去。</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这就是说,只有抓管理,才能出生产力;只有抓管理,才能出成就、出绩效;只有抓管理,领导工作才算真正做实做对了。只不过,不能把领导抓管理变成领导代管理,也就是通常所说的“不要一竿子插到底”。这是做好领导工作的基本要求,也是领导职能职责的天然组成部分。</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这方面的历史教训有不少，而且很沉重。对领导而言，需要引起高度重视，从观念到行动都要把领导和管理区别开来、同步抓好而不能失之偏颇乃至偏废，确保无论任何层面、规模的社会系统都不会再发生有领导、无管理的情况。</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总之,管理事关领导的得失成败,领导不得不随时关注、高度重视管理工作。要善于当领导,就一定要善于抓管理;要做好领导工作,就一定要把管理抓好、抓出色。</a:t>
            </a: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10.1.2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抓好管理的核心</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领导要抓好管理,关键要</a:t>
            </a:r>
            <a:r>
              <a:rPr lang="zh-CN" altLang="en-US" sz="2000" b="1" dirty="0">
                <a:solidFill>
                  <a:schemeClr val="tx1"/>
                </a:solidFill>
                <a:latin typeface="+mn-ea"/>
                <a:sym typeface="思源黑体" panose="020B0400000000000000" pitchFamily="34" charset="-122"/>
              </a:rPr>
              <a:t>推重和实行现代意义上的科学规范管理</a:t>
            </a:r>
            <a:r>
              <a:rPr lang="zh-CN" altLang="en-US" sz="2000" dirty="0">
                <a:solidFill>
                  <a:schemeClr val="tx1"/>
                </a:solidFill>
                <a:latin typeface="+mn-ea"/>
                <a:sym typeface="思源黑体" panose="020B0400000000000000" pitchFamily="34" charset="-122"/>
              </a:rPr>
              <a:t>。可以说,抓好管理的核心就在于</a:t>
            </a:r>
            <a:r>
              <a:rPr lang="zh-CN" altLang="en-US" sz="2000" b="1" dirty="0">
                <a:solidFill>
                  <a:schemeClr val="tx1"/>
                </a:solidFill>
                <a:latin typeface="+mn-ea"/>
                <a:sym typeface="思源黑体" panose="020B0400000000000000" pitchFamily="34" charset="-122"/>
              </a:rPr>
              <a:t>确保管理科学规范</a:t>
            </a:r>
            <a:r>
              <a:rPr lang="zh-CN" altLang="en-US" sz="2000" dirty="0">
                <a:solidFill>
                  <a:schemeClr val="tx1"/>
                </a:solidFill>
                <a:latin typeface="+mn-ea"/>
                <a:sym typeface="思源黑体" panose="020B0400000000000000" pitchFamily="34" charset="-122"/>
              </a:rPr>
              <a:t>。</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不过,这里所谓的科学规范管理,既不同于泰勒所称的科学管理——那其实不过是一种基于推理设定而确立的简单数字性机械化管理,也不同于过去企业和社会所探索过的各种管理——这些管理都存在片面性而不可单独使用。在研究和实验的过程中人们有新发现和新整合,而这种由新发现和新整合所产生的新型管理理念、管理导向、管理原则和管理模式就是现代意义上的科学规范管理。</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这种新型的现代管理实质是以人为本,同时重视人性化和效率化。它首先强调共同参与、共同治理和最大限度地减少官僚化和管理层级;其次强调借助现代手段和工具来更加精密有效地控制各组织要素的投入、组合、生效和结果,为此即实行能够带动各个层面管理活动科学规范的绩效管理;最后是追求并达成降低成本、提高成效、满足共同需要、实现共同愿景的目标。</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现代领导要做好管理工作,只需要在管辖范围内实施管理变革,抛弃旧式管理,实行新型管理,整个管理工作就自然会焕然一新。领导这样抓管理,其结果是不仅管理工作将完全现代化,而且领导工作也将随之而现代化,从管理到领导都将取得巨大成功。</a:t>
            </a: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10.1.3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领导与管理关系的不同解说</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要抓好管理工作,首先有两个理论层面需要充分把握好:第一是领导与管理的关系,第二是管理的不同范畴。那么,领导与管理到底是一种什么样的关系?这在不同的人那里会有不同的看法和答案。</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领导是管理的一个功能、一个环节。这是把领导看小、把管理看大的一种典型观点,在世界上还很有市场。而与此相反，有的领导学专家认为管理是领导工作的一部分,是领导者抓好本单位工作时不可忽略的一部分。这是把领导看大、把管理看小的一种典型观点,现在正成为新潮流。</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在实践中实际发生的情况则常常令人吃惊。有很多领导在心目中基本上没有管理,在行动上就更是只有领导而没有管理了。而很多管理者则只知有管理,根本不认为领导是管理,只把领导看成是一个大的管理。</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不过,在许多正式的国家规定中,特别是宪法这样的最高级别的制度中,领导和管理都被列为平等的一对范畴。对于国家来说,领导和管理是同样不可或缺、实际同等重要的两个层次的施治活动。</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显然,对于领导与管理的关系，很有必要从科学理论和权威导向(如法律事实)上加以认识和把握,正确理解和处理好这对范畴的关系,从而把工作做好。</a:t>
            </a: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pPr algn="just"/>
            <a:r>
              <a:rPr lang="en-US" altLang="zh-CN" b="1" dirty="0" smtClean="0">
                <a:solidFill>
                  <a:schemeClr val="tx1"/>
                </a:solidFill>
                <a:latin typeface="宋体" panose="02010600030101010101" pitchFamily="2" charset="-122"/>
                <a:ea typeface="宋体" panose="02010600030101010101" pitchFamily="2" charset="-122"/>
              </a:rPr>
              <a:t>10.1.4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领导与管理的相互关系</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just" fontAlgn="auto">
              <a:lnSpc>
                <a:spcPct val="100000"/>
              </a:lnSpc>
              <a:buSzTx/>
            </a:pPr>
            <a:r>
              <a:rPr lang="zh-CN" altLang="en-US" sz="2000" dirty="0">
                <a:solidFill>
                  <a:schemeClr val="tx1"/>
                </a:solidFill>
                <a:latin typeface="+mn-ea"/>
                <a:sym typeface="思源黑体" panose="020B0400000000000000" pitchFamily="34" charset="-122"/>
              </a:rPr>
              <a:t>领导是对一个社会系统进行主导、组织、指挥、协调、约束、监督的最高组织行为。在这一点上,它涉及整个组织系统的所有内在因素和外在因素,并且必须确保最充分地发挥出这些因素的积极作用而力争取得最大成效,必须尽量排除这些因素的消极作用,并力争最大限度地消除这些因素及其相互之间的种种不协调、内耗、外耗、浪费、低效、无效乃至负效,由此确保整个组织系统能够完全朝着领导目标顺利、有效地前进并尽早更好地实现它。</a:t>
            </a:r>
            <a:endParaRPr lang="zh-CN" altLang="en-US" sz="2000" dirty="0">
              <a:solidFill>
                <a:schemeClr val="tx1"/>
              </a:solidFill>
              <a:latin typeface="+mn-ea"/>
              <a:sym typeface="思源黑体" panose="020B0400000000000000" pitchFamily="34" charset="-122"/>
            </a:endParaRPr>
          </a:p>
          <a:p>
            <a:pPr lvl="0" algn="just" fontAlgn="auto">
              <a:lnSpc>
                <a:spcPct val="100000"/>
              </a:lnSpc>
              <a:buSzTx/>
            </a:pPr>
            <a:r>
              <a:rPr lang="zh-CN" altLang="en-US" sz="2000" dirty="0">
                <a:solidFill>
                  <a:schemeClr val="tx1"/>
                </a:solidFill>
                <a:latin typeface="+mn-ea"/>
                <a:sym typeface="思源黑体" panose="020B0400000000000000" pitchFamily="34" charset="-122"/>
              </a:rPr>
              <a:t>领导要具体地操作运行起来,就必然要全面触及并处理组织系统所含和所涉的大量具体因素。而这就决定了领导必然是对这些因素的全面管理。</a:t>
            </a:r>
            <a:endParaRPr lang="zh-CN" altLang="en-US" sz="2000" dirty="0">
              <a:solidFill>
                <a:schemeClr val="tx1"/>
              </a:solidFill>
              <a:latin typeface="+mn-ea"/>
              <a:sym typeface="思源黑体" panose="020B0400000000000000" pitchFamily="34" charset="-122"/>
            </a:endParaRPr>
          </a:p>
          <a:p>
            <a:pPr lvl="0" algn="just" fontAlgn="auto">
              <a:lnSpc>
                <a:spcPct val="100000"/>
              </a:lnSpc>
              <a:buSzTx/>
            </a:pPr>
            <a:r>
              <a:rPr lang="zh-CN" altLang="en-US" sz="2000" dirty="0">
                <a:solidFill>
                  <a:schemeClr val="tx1"/>
                </a:solidFill>
                <a:latin typeface="+mn-ea"/>
                <a:sym typeface="思源黑体" panose="020B0400000000000000" pitchFamily="34" charset="-122"/>
              </a:rPr>
              <a:t>管理是领导实施或进行的具体表现,是领导维系一个系统的最基本行为举措。只有管理,才能真正兑现领导;脱离管理,领导就完全是一句空话。</a:t>
            </a:r>
            <a:endParaRPr lang="zh-CN" altLang="en-US" sz="2000" dirty="0">
              <a:solidFill>
                <a:schemeClr val="tx1"/>
              </a:solidFill>
              <a:latin typeface="+mn-ea"/>
              <a:sym typeface="思源黑体" panose="020B0400000000000000" pitchFamily="34" charset="-122"/>
            </a:endParaRPr>
          </a:p>
          <a:p>
            <a:pPr lvl="0" algn="just" fontAlgn="auto">
              <a:lnSpc>
                <a:spcPct val="100000"/>
              </a:lnSpc>
              <a:buSzTx/>
            </a:pPr>
            <a:r>
              <a:rPr lang="zh-CN" altLang="en-US" sz="2000" dirty="0">
                <a:solidFill>
                  <a:schemeClr val="tx1"/>
                </a:solidFill>
                <a:latin typeface="+mn-ea"/>
                <a:sym typeface="思源黑体" panose="020B0400000000000000" pitchFamily="34" charset="-122"/>
              </a:rPr>
              <a:t>然而,管理并不等于领导,领导也只是有条件的管理。因为管理在面上比领导更广,在点上比领导更多,有不少实际面和实际点都超越了领导的范畴;而作为领导的管理本质上则主要是受领导性质的界定而集中在履行领导职能职责、实现领导目的目标上,其最大的特征就是操作性。</a:t>
            </a:r>
            <a:endParaRPr lang="zh-CN" altLang="en-US" sz="2000" dirty="0">
              <a:solidFill>
                <a:schemeClr val="tx1"/>
              </a:solidFill>
              <a:latin typeface="+mn-ea"/>
              <a:sym typeface="思源黑体" panose="020B0400000000000000" pitchFamily="34" charset="-122"/>
            </a:endParaRPr>
          </a:p>
          <a:p>
            <a:pPr lvl="0" algn="just" fontAlgn="auto">
              <a:lnSpc>
                <a:spcPct val="100000"/>
              </a:lnSpc>
              <a:buSzTx/>
            </a:pPr>
            <a:r>
              <a:rPr lang="zh-CN" altLang="en-US" sz="2000" dirty="0">
                <a:solidFill>
                  <a:schemeClr val="tx1"/>
                </a:solidFill>
                <a:latin typeface="+mn-ea"/>
                <a:sym typeface="思源黑体" panose="020B0400000000000000" pitchFamily="34" charset="-122"/>
              </a:rPr>
              <a:t>在实际地位上,领导是高于并大于管理的,管理则是从属于领导的并且是领导的一个工作内容和组成部分,但是在操作性上,领导与管理是交叉在一起的,特别是在领导性质的前提下、在表现为组织行为的活动过程中是基本重合一致的。</a:t>
            </a: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tags/tag1.xml><?xml version="1.0" encoding="utf-8"?>
<p:tagLst xmlns:p="http://schemas.openxmlformats.org/presentationml/2006/main">
  <p:tag name="PA" val="v5.2.2"/>
</p:tagLst>
</file>

<file path=ppt/tags/tag10.xml><?xml version="1.0" encoding="utf-8"?>
<p:tagLst xmlns:p="http://schemas.openxmlformats.org/presentationml/2006/main">
  <p:tag name="PA" val="v5.2.2"/>
</p:tagLst>
</file>

<file path=ppt/tags/tag11.xml><?xml version="1.0" encoding="utf-8"?>
<p:tagLst xmlns:p="http://schemas.openxmlformats.org/presentationml/2006/main">
  <p:tag name="PA" val="v5.2.2"/>
</p:tagLst>
</file>

<file path=ppt/tags/tag2.xml><?xml version="1.0" encoding="utf-8"?>
<p:tagLst xmlns:p="http://schemas.openxmlformats.org/presentationml/2006/main">
  <p:tag name="PA" val="v5.2.2"/>
</p:tagLst>
</file>

<file path=ppt/tags/tag3.xml><?xml version="1.0" encoding="utf-8"?>
<p:tagLst xmlns:p="http://schemas.openxmlformats.org/presentationml/2006/main">
  <p:tag name="PA" val="v5.2.2"/>
</p:tagLst>
</file>

<file path=ppt/tags/tag4.xml><?xml version="1.0" encoding="utf-8"?>
<p:tagLst xmlns:p="http://schemas.openxmlformats.org/presentationml/2006/main">
  <p:tag name="PA" val="v5.2.2"/>
</p:tagLst>
</file>

<file path=ppt/tags/tag5.xml><?xml version="1.0" encoding="utf-8"?>
<p:tagLst xmlns:p="http://schemas.openxmlformats.org/presentationml/2006/main">
  <p:tag name="PA" val="v5.2.2"/>
</p:tagLst>
</file>

<file path=ppt/tags/tag6.xml><?xml version="1.0" encoding="utf-8"?>
<p:tagLst xmlns:p="http://schemas.openxmlformats.org/presentationml/2006/main">
  <p:tag name="PA" val="v5.2.2"/>
</p:tagLst>
</file>

<file path=ppt/tags/tag7.xml><?xml version="1.0" encoding="utf-8"?>
<p:tagLst xmlns:p="http://schemas.openxmlformats.org/presentationml/2006/main">
  <p:tag name="PA" val="v5.2.2"/>
</p:tagLst>
</file>

<file path=ppt/tags/tag8.xml><?xml version="1.0" encoding="utf-8"?>
<p:tagLst xmlns:p="http://schemas.openxmlformats.org/presentationml/2006/main">
  <p:tag name="PA" val="v5.2.2"/>
</p:tagLst>
</file>

<file path=ppt/tags/tag9.xml><?xml version="1.0" encoding="utf-8"?>
<p:tagLst xmlns:p="http://schemas.openxmlformats.org/presentationml/2006/main">
  <p:tag name="PA" val="v5.2.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10678</Words>
  <Application>WPS 演示</Application>
  <PresentationFormat>自定义</PresentationFormat>
  <Paragraphs>354</Paragraphs>
  <Slides>34</Slides>
  <Notes>1</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34</vt:i4>
      </vt:variant>
    </vt:vector>
  </HeadingPairs>
  <TitlesOfParts>
    <vt:vector size="50" baseType="lpstr">
      <vt:lpstr>Arial</vt:lpstr>
      <vt:lpstr>宋体</vt:lpstr>
      <vt:lpstr>Wingdings</vt:lpstr>
      <vt:lpstr>思源黑体 CN Heavy</vt:lpstr>
      <vt:lpstr>黑体</vt:lpstr>
      <vt:lpstr>思源宋体 CN Heavy</vt:lpstr>
      <vt:lpstr>思源宋体 CN</vt:lpstr>
      <vt:lpstr>思源黑体 CN Normal</vt:lpstr>
      <vt:lpstr>Symbol</vt:lpstr>
      <vt:lpstr>思源黑体</vt:lpstr>
      <vt:lpstr>等线</vt:lpstr>
      <vt:lpstr>微软雅黑</vt:lpstr>
      <vt:lpstr>Arial Unicode MS</vt:lpstr>
      <vt:lpstr>等线 Light</vt:lpstr>
      <vt:lpstr>思源黑体 CN Bold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john</dc:creator>
  <cp:lastModifiedBy>一一</cp:lastModifiedBy>
  <cp:revision>295</cp:revision>
  <dcterms:created xsi:type="dcterms:W3CDTF">2020-11-09T04:10:00Z</dcterms:created>
  <dcterms:modified xsi:type="dcterms:W3CDTF">2021-12-04T12:18:29Z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74150505770340B2AFAE2B3F6017C8A8</vt:lpwstr>
  </property>
  <property fmtid="{D5CDD505-2E9C-101B-9397-08002B2CF9AE}" pid="3" name="KSOProductBuildVer">
    <vt:lpwstr>2052-11.1.0.11194</vt:lpwstr>
  </property>
</Properties>
</file>