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437" r:id="rId3"/>
    <p:sldId id="259" r:id="rId4"/>
    <p:sldId id="257" r:id="rId5"/>
    <p:sldId id="283" r:id="rId6"/>
    <p:sldId id="258" r:id="rId7"/>
    <p:sldId id="285" r:id="rId8"/>
    <p:sldId id="418" r:id="rId9"/>
    <p:sldId id="419" r:id="rId10"/>
    <p:sldId id="420" r:id="rId11"/>
    <p:sldId id="421" r:id="rId12"/>
    <p:sldId id="422" r:id="rId13"/>
    <p:sldId id="423" r:id="rId14"/>
    <p:sldId id="424" r:id="rId15"/>
    <p:sldId id="425" r:id="rId16"/>
    <p:sldId id="426" r:id="rId17"/>
    <p:sldId id="427" r:id="rId18"/>
    <p:sldId id="428" r:id="rId19"/>
    <p:sldId id="429" r:id="rId20"/>
    <p:sldId id="430" r:id="rId21"/>
    <p:sldId id="431" r:id="rId22"/>
    <p:sldId id="432" r:id="rId23"/>
    <p:sldId id="433" r:id="rId24"/>
    <p:sldId id="434" r:id="rId25"/>
    <p:sldId id="435" r:id="rId26"/>
    <p:sldId id="436" r:id="rId27"/>
    <p:sldId id="272" r:id="rId28"/>
    <p:sldId id="316" r:id="rId29"/>
    <p:sldId id="317" r:id="rId30"/>
    <p:sldId id="280"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p15:clr>
            <a:srgbClr val="A4A3A4"/>
          </p15:clr>
        </p15:guide>
        <p15:guide id="2" pos="3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67"/>
      </p:cViewPr>
      <p:guideLst>
        <p:guide orient="horz" pos="2126"/>
        <p:guide pos="38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pPr/>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pPr/>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pPr/>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pPr/>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5.1.3 </a:t>
            </a:r>
            <a:r>
              <a:rPr lang="zh-CN" altLang="en-US" b="1" dirty="0">
                <a:solidFill>
                  <a:schemeClr val="tx1"/>
                </a:solidFill>
                <a:latin typeface="宋体" panose="02010600030101010101" pitchFamily="2" charset="-122"/>
                <a:ea typeface="宋体" panose="02010600030101010101" pitchFamily="2" charset="-122"/>
              </a:rPr>
              <a:t>领导主体的构成</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buSzTx/>
            </a:pPr>
            <a:r>
              <a:rPr lang="en-US" altLang="zh-CN" sz="2000" dirty="0">
                <a:solidFill>
                  <a:schemeClr val="tx1"/>
                </a:solidFill>
                <a:latin typeface="+mn-ea"/>
                <a:sym typeface="思源黑体" panose="020B0400000000000000" pitchFamily="34" charset="-122"/>
              </a:rPr>
              <a:t>2.</a:t>
            </a:r>
            <a:r>
              <a:rPr lang="zh-CN" altLang="en-US" sz="2000" dirty="0">
                <a:solidFill>
                  <a:schemeClr val="tx1"/>
                </a:solidFill>
                <a:latin typeface="+mn-ea"/>
                <a:sym typeface="思源黑体" panose="020B0400000000000000" pitchFamily="34" charset="-122"/>
              </a:rPr>
              <a:t>从领导机构的角度看领导主体的构成</a:t>
            </a:r>
          </a:p>
          <a:p>
            <a:pPr lvl="0">
              <a:buSzTx/>
            </a:pPr>
            <a:r>
              <a:rPr lang="zh-CN" altLang="en-US" sz="2000" dirty="0">
                <a:solidFill>
                  <a:schemeClr val="tx1"/>
                </a:solidFill>
                <a:latin typeface="+mn-ea"/>
                <a:sym typeface="思源黑体" panose="020B0400000000000000" pitchFamily="34" charset="-122"/>
              </a:rPr>
              <a:t>领导机构是由职能、职责、领导者、权力、权威、规章制度、信息、程序、办公场所、资金及其他物质组成的领导机器。在这里</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则是对所有这种领导机器的通称</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包括领导组织和领导机关两类。其基本特点就是以机构的名义实施领导。作为领导者的人在其中尽管仍然具有根本的地位，发挥着不可替代的作用</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但是在正常的领导过程中</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领导机构却始终具有最大的权力和权威</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并成为实现领导必不可少的大功率领导机器。其具体构成如下</a:t>
            </a:r>
            <a:r>
              <a:rPr lang="en-US" altLang="zh-CN" sz="2000" dirty="0">
                <a:solidFill>
                  <a:schemeClr val="tx1"/>
                </a:solidFill>
                <a:latin typeface="+mn-ea"/>
                <a:sym typeface="思源黑体" panose="020B0400000000000000" pitchFamily="34" charset="-122"/>
              </a:rPr>
              <a:t>:</a:t>
            </a:r>
          </a:p>
          <a:p>
            <a:pPr lvl="0">
              <a:buSzTx/>
            </a:pPr>
            <a:r>
              <a:rPr lang="zh-CN" altLang="en-US" sz="2000" dirty="0">
                <a:solidFill>
                  <a:schemeClr val="tx1"/>
                </a:solidFill>
                <a:latin typeface="+mn-ea"/>
                <a:sym typeface="思源黑体" panose="020B0400000000000000" pitchFamily="34" charset="-122"/>
              </a:rPr>
              <a:t>第一</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领导组织。</a:t>
            </a:r>
          </a:p>
          <a:p>
            <a:pPr lvl="0">
              <a:buSzTx/>
            </a:pPr>
            <a:r>
              <a:rPr lang="zh-CN" altLang="en-US" sz="2000" dirty="0">
                <a:solidFill>
                  <a:schemeClr val="tx1"/>
                </a:solidFill>
                <a:latin typeface="+mn-ea"/>
                <a:sym typeface="思源黑体" panose="020B0400000000000000" pitchFamily="34" charset="-122"/>
              </a:rPr>
              <a:t>第二</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领导机构。</a:t>
            </a:r>
          </a:p>
          <a:p>
            <a:pPr lvl="0">
              <a:buSzTx/>
            </a:pPr>
            <a:r>
              <a:rPr lang="zh-CN" altLang="en-US" sz="2000" dirty="0">
                <a:solidFill>
                  <a:schemeClr val="tx1"/>
                </a:solidFill>
                <a:latin typeface="+mn-ea"/>
                <a:sym typeface="思源黑体" panose="020B0400000000000000" pitchFamily="34" charset="-122"/>
              </a:rPr>
              <a:t>领导机构从其外在的权力关系看</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具有以下四种主要结构形式</a:t>
            </a:r>
            <a:r>
              <a:rPr lang="en-US" altLang="zh-CN" sz="2000" dirty="0">
                <a:solidFill>
                  <a:schemeClr val="tx1"/>
                </a:solidFill>
                <a:latin typeface="+mn-ea"/>
                <a:sym typeface="思源黑体" panose="020B0400000000000000" pitchFamily="34" charset="-122"/>
              </a:rPr>
              <a:t>:</a:t>
            </a:r>
          </a:p>
          <a:p>
            <a:pPr lvl="0">
              <a:buSzTx/>
            </a:pPr>
            <a:r>
              <a:rPr lang="en-US" altLang="zh-CN" sz="2000" dirty="0">
                <a:solidFill>
                  <a:schemeClr val="tx1"/>
                </a:solidFill>
                <a:latin typeface="+mn-ea"/>
                <a:sym typeface="思源黑体" panose="020B0400000000000000" pitchFamily="34" charset="-122"/>
              </a:rPr>
              <a:t>(1)</a:t>
            </a:r>
            <a:r>
              <a:rPr lang="zh-CN" altLang="en-US" sz="2000" dirty="0">
                <a:solidFill>
                  <a:schemeClr val="tx1"/>
                </a:solidFill>
                <a:latin typeface="+mn-ea"/>
                <a:sym typeface="思源黑体" panose="020B0400000000000000" pitchFamily="34" charset="-122"/>
              </a:rPr>
              <a:t>直线式或垂直式结构形式。</a:t>
            </a:r>
          </a:p>
          <a:p>
            <a:pPr lvl="0">
              <a:buSzTx/>
            </a:pPr>
            <a:r>
              <a:rPr lang="en-US" altLang="zh-CN" sz="2000" dirty="0">
                <a:solidFill>
                  <a:schemeClr val="tx1"/>
                </a:solidFill>
                <a:latin typeface="+mn-ea"/>
                <a:sym typeface="思源黑体" panose="020B0400000000000000" pitchFamily="34" charset="-122"/>
              </a:rPr>
              <a:t>(2)</a:t>
            </a:r>
            <a:r>
              <a:rPr lang="zh-CN" altLang="en-US" sz="2000" dirty="0">
                <a:solidFill>
                  <a:schemeClr val="tx1"/>
                </a:solidFill>
                <a:latin typeface="+mn-ea"/>
                <a:sym typeface="思源黑体" panose="020B0400000000000000" pitchFamily="34" charset="-122"/>
              </a:rPr>
              <a:t>职能式结构形式。</a:t>
            </a:r>
          </a:p>
          <a:p>
            <a:pPr lvl="0">
              <a:buSzTx/>
            </a:pPr>
            <a:r>
              <a:rPr lang="en-US" altLang="zh-CN" sz="2000" dirty="0">
                <a:solidFill>
                  <a:schemeClr val="tx1"/>
                </a:solidFill>
                <a:latin typeface="+mn-ea"/>
                <a:sym typeface="思源黑体" panose="020B0400000000000000" pitchFamily="34" charset="-122"/>
              </a:rPr>
              <a:t>(3)</a:t>
            </a:r>
            <a:r>
              <a:rPr lang="zh-CN" altLang="en-US" sz="2000" dirty="0">
                <a:solidFill>
                  <a:schemeClr val="tx1"/>
                </a:solidFill>
                <a:latin typeface="+mn-ea"/>
                <a:sym typeface="思源黑体" panose="020B0400000000000000" pitchFamily="34" charset="-122"/>
              </a:rPr>
              <a:t>混合型结构形式。</a:t>
            </a:r>
          </a:p>
          <a:p>
            <a:pPr lvl="0">
              <a:buSzTx/>
            </a:pPr>
            <a:r>
              <a:rPr lang="en-US" altLang="zh-CN" sz="2000" dirty="0">
                <a:solidFill>
                  <a:schemeClr val="tx1"/>
                </a:solidFill>
                <a:latin typeface="+mn-ea"/>
                <a:sym typeface="思源黑体" panose="020B0400000000000000" pitchFamily="34" charset="-122"/>
              </a:rPr>
              <a:t>(4)</a:t>
            </a:r>
            <a:r>
              <a:rPr lang="zh-CN" altLang="en-US" sz="2000" dirty="0">
                <a:solidFill>
                  <a:schemeClr val="tx1"/>
                </a:solidFill>
                <a:latin typeface="+mn-ea"/>
                <a:sym typeface="思源黑体" panose="020B0400000000000000" pitchFamily="34" charset="-122"/>
              </a:rPr>
              <a:t>矩阵式结构形式。</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990296" cy="2260521"/>
            <a:chOff x="-7119948" y="1633199"/>
            <a:chExt cx="13990296"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672748" y="1633199"/>
              <a:ext cx="6197600" cy="769441"/>
            </a:xfrm>
            <a:prstGeom prst="rect">
              <a:avLst/>
            </a:prstGeom>
            <a:noFill/>
          </p:spPr>
          <p:txBody>
            <a:bodyPr wrap="square" rtlCol="0">
              <a:spAutoFit/>
            </a:bodyPr>
            <a:lstStyle/>
            <a:p>
              <a:r>
                <a:rPr lang="zh-CN" altLang="zh-CN"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领导角色的含义与构成</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5.2.1 </a:t>
            </a:r>
            <a:r>
              <a:rPr lang="zh-CN" altLang="en-US" b="1" dirty="0">
                <a:solidFill>
                  <a:schemeClr val="tx1"/>
                </a:solidFill>
                <a:latin typeface="宋体" panose="02010600030101010101" pitchFamily="2" charset="-122"/>
                <a:ea typeface="宋体" panose="02010600030101010101" pitchFamily="2" charset="-122"/>
              </a:rPr>
              <a:t>面对被领导者时的角色</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buSzTx/>
            </a:pPr>
            <a:r>
              <a:rPr lang="zh-CN" altLang="en-US" sz="2000" dirty="0">
                <a:solidFill>
                  <a:schemeClr val="tx1"/>
                </a:solidFill>
                <a:latin typeface="+mn-ea"/>
                <a:sym typeface="思源黑体" panose="020B0400000000000000" pitchFamily="34" charset="-122"/>
              </a:rPr>
              <a:t>处于被领导者中间时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领导主体常常表现为复杂的多重领导角色</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而且主要是由被领导者看待领导主体的多种目光来确定</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但主要仍由领导职能所决定。这里的角色主要有如下几种</a:t>
            </a:r>
            <a:r>
              <a:rPr lang="en-US" altLang="zh-CN" sz="2000" dirty="0">
                <a:solidFill>
                  <a:schemeClr val="tx1"/>
                </a:solidFill>
                <a:latin typeface="+mn-ea"/>
                <a:sym typeface="思源黑体" panose="020B0400000000000000" pitchFamily="34" charset="-122"/>
              </a:rPr>
              <a:t>:</a:t>
            </a:r>
          </a:p>
          <a:p>
            <a:pPr lvl="0">
              <a:buSzTx/>
            </a:pPr>
            <a:r>
              <a:rPr lang="en-US" altLang="zh-CN" sz="2000" dirty="0">
                <a:solidFill>
                  <a:schemeClr val="tx1"/>
                </a:solidFill>
                <a:latin typeface="+mn-ea"/>
                <a:sym typeface="思源黑体" panose="020B0400000000000000" pitchFamily="34" charset="-122"/>
              </a:rPr>
              <a:t>(1)</a:t>
            </a:r>
            <a:r>
              <a:rPr lang="zh-CN" altLang="en-US" sz="2000" dirty="0">
                <a:solidFill>
                  <a:schemeClr val="tx1"/>
                </a:solidFill>
                <a:latin typeface="+mn-ea"/>
                <a:sym typeface="思源黑体" panose="020B0400000000000000" pitchFamily="34" charset="-122"/>
              </a:rPr>
              <a:t>龙头和主心骨的角色。</a:t>
            </a:r>
          </a:p>
          <a:p>
            <a:pPr lvl="0">
              <a:buSzTx/>
            </a:pPr>
            <a:r>
              <a:rPr lang="en-US" altLang="zh-CN" sz="2000" dirty="0">
                <a:solidFill>
                  <a:schemeClr val="tx1"/>
                </a:solidFill>
                <a:latin typeface="+mn-ea"/>
                <a:sym typeface="思源黑体" panose="020B0400000000000000" pitchFamily="34" charset="-122"/>
              </a:rPr>
              <a:t>(2)</a:t>
            </a:r>
            <a:r>
              <a:rPr lang="zh-CN" altLang="en-US" sz="2000" dirty="0">
                <a:solidFill>
                  <a:schemeClr val="tx1"/>
                </a:solidFill>
                <a:latin typeface="+mn-ea"/>
                <a:sym typeface="思源黑体" panose="020B0400000000000000" pitchFamily="34" charset="-122"/>
              </a:rPr>
              <a:t>道德家和教导人的角色。</a:t>
            </a:r>
          </a:p>
          <a:p>
            <a:pPr lvl="0">
              <a:buSzTx/>
            </a:pPr>
            <a:r>
              <a:rPr lang="zh-CN" altLang="en-US" sz="2000" dirty="0">
                <a:solidFill>
                  <a:schemeClr val="tx1"/>
                </a:solidFill>
                <a:latin typeface="+mn-ea"/>
                <a:sym typeface="思源黑体" panose="020B0400000000000000" pitchFamily="34" charset="-122"/>
              </a:rPr>
              <a:t>上述这些角色对领导主体来说既是一种信任和依托</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更是一种鞭策和约束。</a:t>
            </a:r>
          </a:p>
          <a:p>
            <a:pPr lvl="0">
              <a:buSzTx/>
            </a:pPr>
            <a:r>
              <a:rPr lang="en-US" altLang="zh-CN" sz="2000" dirty="0">
                <a:solidFill>
                  <a:schemeClr val="tx1"/>
                </a:solidFill>
                <a:latin typeface="+mn-ea"/>
                <a:sym typeface="思源黑体" panose="020B0400000000000000" pitchFamily="34" charset="-122"/>
              </a:rPr>
              <a:t>(3)</a:t>
            </a:r>
            <a:r>
              <a:rPr lang="zh-CN" altLang="en-US" sz="2000" dirty="0">
                <a:solidFill>
                  <a:schemeClr val="tx1"/>
                </a:solidFill>
                <a:latin typeface="+mn-ea"/>
                <a:sym typeface="思源黑体" panose="020B0400000000000000" pitchFamily="34" charset="-122"/>
              </a:rPr>
              <a:t>裁判者和协调者的角色。</a:t>
            </a:r>
          </a:p>
          <a:p>
            <a:pPr lvl="0">
              <a:buSzTx/>
            </a:pPr>
            <a:r>
              <a:rPr lang="en-US" altLang="zh-CN" sz="2000" dirty="0">
                <a:solidFill>
                  <a:schemeClr val="tx1"/>
                </a:solidFill>
                <a:latin typeface="+mn-ea"/>
                <a:sym typeface="思源黑体" panose="020B0400000000000000" pitchFamily="34" charset="-122"/>
              </a:rPr>
              <a:t>(4)</a:t>
            </a:r>
            <a:r>
              <a:rPr lang="zh-CN" altLang="en-US" sz="2000" dirty="0">
                <a:solidFill>
                  <a:schemeClr val="tx1"/>
                </a:solidFill>
                <a:latin typeface="+mn-ea"/>
                <a:sym typeface="思源黑体" panose="020B0400000000000000" pitchFamily="34" charset="-122"/>
              </a:rPr>
              <a:t>处理者和监督者的角色。</a:t>
            </a:r>
          </a:p>
          <a:p>
            <a:pPr lvl="0">
              <a:buSzTx/>
            </a:pPr>
            <a:r>
              <a:rPr lang="en-US" altLang="zh-CN" sz="2000" dirty="0">
                <a:solidFill>
                  <a:schemeClr val="tx1"/>
                </a:solidFill>
                <a:latin typeface="+mn-ea"/>
                <a:sym typeface="思源黑体" panose="020B0400000000000000" pitchFamily="34" charset="-122"/>
              </a:rPr>
              <a:t>(5)</a:t>
            </a:r>
            <a:r>
              <a:rPr lang="zh-CN" altLang="en-US" sz="2000" dirty="0">
                <a:solidFill>
                  <a:schemeClr val="tx1"/>
                </a:solidFill>
                <a:latin typeface="+mn-ea"/>
                <a:sym typeface="思源黑体" panose="020B0400000000000000" pitchFamily="34" charset="-122"/>
              </a:rPr>
              <a:t>教师和辅导员的角色。</a:t>
            </a:r>
          </a:p>
          <a:p>
            <a:pPr lvl="0">
              <a:buSzTx/>
            </a:pPr>
            <a:r>
              <a:rPr lang="en-US" altLang="zh-CN" sz="2000" dirty="0">
                <a:solidFill>
                  <a:schemeClr val="tx1"/>
                </a:solidFill>
                <a:latin typeface="+mn-ea"/>
                <a:sym typeface="思源黑体" panose="020B0400000000000000" pitchFamily="34" charset="-122"/>
              </a:rPr>
              <a:t>(6)</a:t>
            </a:r>
            <a:r>
              <a:rPr lang="zh-CN" altLang="en-US" sz="2000" dirty="0">
                <a:solidFill>
                  <a:schemeClr val="tx1"/>
                </a:solidFill>
                <a:latin typeface="+mn-ea"/>
                <a:sym typeface="思源黑体" panose="020B0400000000000000" pitchFamily="34" charset="-122"/>
              </a:rPr>
              <a:t>身体力行者和示范者的角色。</a:t>
            </a:r>
          </a:p>
          <a:p>
            <a:pPr lvl="0">
              <a:buSzTx/>
            </a:pPr>
            <a:r>
              <a:rPr lang="zh-CN" altLang="en-US" sz="2000" dirty="0">
                <a:solidFill>
                  <a:schemeClr val="tx1"/>
                </a:solidFill>
                <a:latin typeface="+mn-ea"/>
                <a:sym typeface="思源黑体" panose="020B0400000000000000" pitchFamily="34" charset="-122"/>
              </a:rPr>
              <a:t>领导者自己的一举一动具有完全的示范作用并会产生一定的反响。如果领导者行为端正或言行一致</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则必将使被领导者心服口服、受到教育</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把被领导者引导到领导者所希望的那种状态中去</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这意味着领导成功</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也意味着发挥了楷模表率的功能。如果领导者行为不端或言行不一</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必将把被领导者引向反面</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这意味着领导的失败</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也会产生不良示范的结果。</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5.2.2 </a:t>
            </a:r>
            <a:r>
              <a:rPr lang="zh-CN" altLang="en-US" b="1" dirty="0">
                <a:solidFill>
                  <a:schemeClr val="tx1"/>
                </a:solidFill>
                <a:latin typeface="宋体" panose="02010600030101010101" pitchFamily="2" charset="-122"/>
                <a:ea typeface="宋体" panose="02010600030101010101" pitchFamily="2" charset="-122"/>
              </a:rPr>
              <a:t>面对组织机构时的角色</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p:txBody>
      </p:sp>
      <p:grpSp>
        <p:nvGrpSpPr>
          <p:cNvPr id="4" name="组合 3">
            <a:extLst>
              <a:ext uri="{FF2B5EF4-FFF2-40B4-BE49-F238E27FC236}">
                <a16:creationId xmlns:a16="http://schemas.microsoft.com/office/drawing/2014/main" id="{352BB890-AF4F-4C42-9F09-632574DF05BD}"/>
              </a:ext>
            </a:extLst>
          </p:cNvPr>
          <p:cNvGrpSpPr/>
          <p:nvPr/>
        </p:nvGrpSpPr>
        <p:grpSpPr>
          <a:xfrm>
            <a:off x="1028683" y="1836266"/>
            <a:ext cx="10134634" cy="3941969"/>
            <a:chOff x="1028683" y="1836266"/>
            <a:chExt cx="10134634" cy="3941969"/>
          </a:xfrm>
        </p:grpSpPr>
        <p:grpSp>
          <p:nvGrpSpPr>
            <p:cNvPr id="5" name=".">
              <a:extLst>
                <a:ext uri="{FF2B5EF4-FFF2-40B4-BE49-F238E27FC236}">
                  <a16:creationId xmlns:a16="http://schemas.microsoft.com/office/drawing/2014/main" id="{36406A25-FABD-4BC7-9CE6-AA18F4F52E23}"/>
                </a:ext>
              </a:extLst>
            </p:cNvPr>
            <p:cNvGrpSpPr/>
            <p:nvPr/>
          </p:nvGrpSpPr>
          <p:grpSpPr>
            <a:xfrm>
              <a:off x="1439476" y="1961555"/>
              <a:ext cx="1630055" cy="1634921"/>
              <a:chOff x="1085477" y="1535725"/>
              <a:chExt cx="1373932" cy="1378034"/>
            </a:xfrm>
          </p:grpSpPr>
          <p:sp>
            <p:nvSpPr>
              <p:cNvPr id="26" name=".">
                <a:extLst>
                  <a:ext uri="{FF2B5EF4-FFF2-40B4-BE49-F238E27FC236}">
                    <a16:creationId xmlns:a16="http://schemas.microsoft.com/office/drawing/2014/main" id="{72BAF458-9C15-437D-B980-C1A8E51E3EBD}"/>
                  </a:ext>
                </a:extLst>
              </p:cNvPr>
              <p:cNvSpPr/>
              <p:nvPr>
                <p:custDataLst>
                  <p:tags r:id="rId10"/>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7" name=".">
                <a:extLst>
                  <a:ext uri="{FF2B5EF4-FFF2-40B4-BE49-F238E27FC236}">
                    <a16:creationId xmlns:a16="http://schemas.microsoft.com/office/drawing/2014/main" id="{EB3A798B-1BD8-418E-91C8-4336E3935FFA}"/>
                  </a:ext>
                </a:extLst>
              </p:cNvPr>
              <p:cNvSpPr/>
              <p:nvPr>
                <p:custDataLst>
                  <p:tags r:id="rId11"/>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6" name=".">
              <a:extLst>
                <a:ext uri="{FF2B5EF4-FFF2-40B4-BE49-F238E27FC236}">
                  <a16:creationId xmlns:a16="http://schemas.microsoft.com/office/drawing/2014/main" id="{C24794D0-6B66-4CE3-9CA7-ABCC6EE9394B}"/>
                </a:ext>
              </a:extLst>
            </p:cNvPr>
            <p:cNvGrpSpPr/>
            <p:nvPr/>
          </p:nvGrpSpPr>
          <p:grpSpPr>
            <a:xfrm>
              <a:off x="4000469" y="1961555"/>
              <a:ext cx="1630055" cy="1634921"/>
              <a:chOff x="3244081" y="1535725"/>
              <a:chExt cx="1373932" cy="1378034"/>
            </a:xfrm>
          </p:grpSpPr>
          <p:sp>
            <p:nvSpPr>
              <p:cNvPr id="24" name=".">
                <a:extLst>
                  <a:ext uri="{FF2B5EF4-FFF2-40B4-BE49-F238E27FC236}">
                    <a16:creationId xmlns:a16="http://schemas.microsoft.com/office/drawing/2014/main" id="{D4CD3046-212C-4761-9481-CC56C88FF273}"/>
                  </a:ext>
                </a:extLst>
              </p:cNvPr>
              <p:cNvSpPr/>
              <p:nvPr>
                <p:custDataLst>
                  <p:tags r:id="rId8"/>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5" name=".">
                <a:extLst>
                  <a:ext uri="{FF2B5EF4-FFF2-40B4-BE49-F238E27FC236}">
                    <a16:creationId xmlns:a16="http://schemas.microsoft.com/office/drawing/2014/main" id="{7B579204-E500-463A-9918-8869C55AAB4F}"/>
                  </a:ext>
                </a:extLst>
              </p:cNvPr>
              <p:cNvSpPr/>
              <p:nvPr>
                <p:custDataLst>
                  <p:tags r:id="rId9"/>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7" name=".">
              <a:extLst>
                <a:ext uri="{FF2B5EF4-FFF2-40B4-BE49-F238E27FC236}">
                  <a16:creationId xmlns:a16="http://schemas.microsoft.com/office/drawing/2014/main" id="{F0F79039-BD64-41A0-A093-AEAF94EB1810}"/>
                </a:ext>
              </a:extLst>
            </p:cNvPr>
            <p:cNvGrpSpPr/>
            <p:nvPr/>
          </p:nvGrpSpPr>
          <p:grpSpPr>
            <a:xfrm>
              <a:off x="6561468" y="1961555"/>
              <a:ext cx="1630055" cy="1634921"/>
              <a:chOff x="5402685" y="1535725"/>
              <a:chExt cx="1373932" cy="1378034"/>
            </a:xfrm>
          </p:grpSpPr>
          <p:sp>
            <p:nvSpPr>
              <p:cNvPr id="22" name=".">
                <a:extLst>
                  <a:ext uri="{FF2B5EF4-FFF2-40B4-BE49-F238E27FC236}">
                    <a16:creationId xmlns:a16="http://schemas.microsoft.com/office/drawing/2014/main" id="{7C1B48DD-667B-4C06-A866-DAE9BA68D302}"/>
                  </a:ext>
                </a:extLst>
              </p:cNvPr>
              <p:cNvSpPr/>
              <p:nvPr>
                <p:custDataLst>
                  <p:tags r:id="rId6"/>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3" name=".">
                <a:extLst>
                  <a:ext uri="{FF2B5EF4-FFF2-40B4-BE49-F238E27FC236}">
                    <a16:creationId xmlns:a16="http://schemas.microsoft.com/office/drawing/2014/main" id="{77986A6B-1B83-401A-A344-1427745B0C17}"/>
                  </a:ext>
                </a:extLst>
              </p:cNvPr>
              <p:cNvSpPr/>
              <p:nvPr>
                <p:custDataLst>
                  <p:tags r:id="rId7"/>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8" name=".">
              <a:extLst>
                <a:ext uri="{FF2B5EF4-FFF2-40B4-BE49-F238E27FC236}">
                  <a16:creationId xmlns:a16="http://schemas.microsoft.com/office/drawing/2014/main" id="{0331701D-660E-47AC-A930-D562875A0CB1}"/>
                </a:ext>
              </a:extLst>
            </p:cNvPr>
            <p:cNvGrpSpPr/>
            <p:nvPr/>
          </p:nvGrpSpPr>
          <p:grpSpPr>
            <a:xfrm>
              <a:off x="9122469" y="1961555"/>
              <a:ext cx="1630055" cy="1634921"/>
              <a:chOff x="7561289" y="1535725"/>
              <a:chExt cx="1373932" cy="1378034"/>
            </a:xfrm>
          </p:grpSpPr>
          <p:sp>
            <p:nvSpPr>
              <p:cNvPr id="20" name=".">
                <a:extLst>
                  <a:ext uri="{FF2B5EF4-FFF2-40B4-BE49-F238E27FC236}">
                    <a16:creationId xmlns:a16="http://schemas.microsoft.com/office/drawing/2014/main" id="{E98A2156-BE40-406A-B02E-C9AEE30691D6}"/>
                  </a:ext>
                </a:extLst>
              </p:cNvPr>
              <p:cNvSpPr/>
              <p:nvPr>
                <p:custDataLst>
                  <p:tags r:id="rId4"/>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1" name=".">
                <a:extLst>
                  <a:ext uri="{FF2B5EF4-FFF2-40B4-BE49-F238E27FC236}">
                    <a16:creationId xmlns:a16="http://schemas.microsoft.com/office/drawing/2014/main" id="{79D18A44-1354-4646-81A6-D1DDB74686F0}"/>
                  </a:ext>
                </a:extLst>
              </p:cNvPr>
              <p:cNvSpPr/>
              <p:nvPr>
                <p:custDataLst>
                  <p:tags r:id="rId5"/>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9" name=".">
              <a:extLst>
                <a:ext uri="{FF2B5EF4-FFF2-40B4-BE49-F238E27FC236}">
                  <a16:creationId xmlns:a16="http://schemas.microsoft.com/office/drawing/2014/main" id="{5BB8E846-6D44-4080-A1E7-5B78FBB925CB}"/>
                </a:ext>
              </a:extLst>
            </p:cNvPr>
            <p:cNvSpPr/>
            <p:nvPr>
              <p:custDataLst>
                <p:tags r:id="rId1"/>
              </p:custDataLst>
            </p:nvPr>
          </p:nvSpPr>
          <p:spPr bwMode="auto">
            <a:xfrm>
              <a:off x="2628481"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0" name=".">
              <a:extLst>
                <a:ext uri="{FF2B5EF4-FFF2-40B4-BE49-F238E27FC236}">
                  <a16:creationId xmlns:a16="http://schemas.microsoft.com/office/drawing/2014/main" id="{016F0991-5DA9-4CC5-908F-87883A5114EC}"/>
                </a:ext>
              </a:extLst>
            </p:cNvPr>
            <p:cNvSpPr/>
            <p:nvPr>
              <p:custDataLst>
                <p:tags r:id="rId2"/>
              </p:custDataLst>
            </p:nvPr>
          </p:nvSpPr>
          <p:spPr bwMode="auto">
            <a:xfrm>
              <a:off x="5189483"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1" name=".">
              <a:extLst>
                <a:ext uri="{FF2B5EF4-FFF2-40B4-BE49-F238E27FC236}">
                  <a16:creationId xmlns:a16="http://schemas.microsoft.com/office/drawing/2014/main" id="{994C9FAE-1B9E-4272-A7F9-7AC7926823CC}"/>
                </a:ext>
              </a:extLst>
            </p:cNvPr>
            <p:cNvSpPr/>
            <p:nvPr>
              <p:custDataLst>
                <p:tags r:id="rId3"/>
              </p:custDataLst>
            </p:nvPr>
          </p:nvSpPr>
          <p:spPr bwMode="auto">
            <a:xfrm>
              <a:off x="7750485"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2" name="Rectangle 29">
              <a:extLst>
                <a:ext uri="{FF2B5EF4-FFF2-40B4-BE49-F238E27FC236}">
                  <a16:creationId xmlns:a16="http://schemas.microsoft.com/office/drawing/2014/main" id="{24B51D98-1EC7-4207-8BD5-30DD272E9B5A}"/>
                </a:ext>
              </a:extLst>
            </p:cNvPr>
            <p:cNvSpPr/>
            <p:nvPr/>
          </p:nvSpPr>
          <p:spPr>
            <a:xfrm>
              <a:off x="1028683" y="4233403"/>
              <a:ext cx="2348760" cy="115685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领导主体始终处在群体和组织的中心</a:t>
              </a:r>
              <a:r>
                <a:rPr lang="en-US" altLang="zh-CN"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a:t>
              </a: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并具体地构成了组织机构的核心</a:t>
              </a:r>
            </a:p>
          </p:txBody>
        </p:sp>
        <p:sp>
          <p:nvSpPr>
            <p:cNvPr id="13" name="矩形 12">
              <a:extLst>
                <a:ext uri="{FF2B5EF4-FFF2-40B4-BE49-F238E27FC236}">
                  <a16:creationId xmlns:a16="http://schemas.microsoft.com/office/drawing/2014/main" id="{5BF24BC2-9AE4-4A5B-B122-C5A00F10C6EF}"/>
                </a:ext>
              </a:extLst>
            </p:cNvPr>
            <p:cNvSpPr/>
            <p:nvPr/>
          </p:nvSpPr>
          <p:spPr>
            <a:xfrm>
              <a:off x="1387763" y="3847057"/>
              <a:ext cx="1723549" cy="40011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心脏和思想库</a:t>
              </a:r>
            </a:p>
          </p:txBody>
        </p:sp>
        <p:sp>
          <p:nvSpPr>
            <p:cNvPr id="14" name="Rectangle 29">
              <a:extLst>
                <a:ext uri="{FF2B5EF4-FFF2-40B4-BE49-F238E27FC236}">
                  <a16:creationId xmlns:a16="http://schemas.microsoft.com/office/drawing/2014/main" id="{67BB9B24-5E05-43F6-87F4-E5B6DFCA886F}"/>
                </a:ext>
              </a:extLst>
            </p:cNvPr>
            <p:cNvSpPr/>
            <p:nvPr/>
          </p:nvSpPr>
          <p:spPr>
            <a:xfrm>
              <a:off x="3690327" y="4252048"/>
              <a:ext cx="2282408" cy="1526187"/>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领导主体控制着组织机构的制动器和方向盘</a:t>
              </a:r>
              <a:r>
                <a:rPr lang="en-US" altLang="zh-CN"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a:t>
              </a: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具体决定着组织机构的前进方向</a:t>
              </a:r>
            </a:p>
          </p:txBody>
        </p:sp>
        <p:sp>
          <p:nvSpPr>
            <p:cNvPr id="15" name="矩形 14">
              <a:extLst>
                <a:ext uri="{FF2B5EF4-FFF2-40B4-BE49-F238E27FC236}">
                  <a16:creationId xmlns:a16="http://schemas.microsoft.com/office/drawing/2014/main" id="{923DA76F-FE29-4363-B3BA-337338709903}"/>
                </a:ext>
              </a:extLst>
            </p:cNvPr>
            <p:cNvSpPr/>
            <p:nvPr/>
          </p:nvSpPr>
          <p:spPr>
            <a:xfrm>
              <a:off x="3855248" y="3865702"/>
              <a:ext cx="1723549" cy="40011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舵手和引航人</a:t>
              </a:r>
            </a:p>
          </p:txBody>
        </p:sp>
        <p:sp>
          <p:nvSpPr>
            <p:cNvPr id="16" name="矩形 15">
              <a:extLst>
                <a:ext uri="{FF2B5EF4-FFF2-40B4-BE49-F238E27FC236}">
                  <a16:creationId xmlns:a16="http://schemas.microsoft.com/office/drawing/2014/main" id="{15D00F1F-8B92-4E6B-9D3D-3E5AB8F40545}"/>
                </a:ext>
              </a:extLst>
            </p:cNvPr>
            <p:cNvSpPr/>
            <p:nvPr/>
          </p:nvSpPr>
          <p:spPr>
            <a:xfrm>
              <a:off x="5903311" y="3865702"/>
              <a:ext cx="3005951" cy="40011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维持者、修理工和清洁员</a:t>
              </a:r>
            </a:p>
          </p:txBody>
        </p:sp>
        <p:sp>
          <p:nvSpPr>
            <p:cNvPr id="17" name="Rectangle 29">
              <a:extLst>
                <a:ext uri="{FF2B5EF4-FFF2-40B4-BE49-F238E27FC236}">
                  <a16:creationId xmlns:a16="http://schemas.microsoft.com/office/drawing/2014/main" id="{D604A9E4-823A-4595-A44D-35F1C3D4FF29}"/>
                </a:ext>
              </a:extLst>
            </p:cNvPr>
            <p:cNvSpPr/>
            <p:nvPr/>
          </p:nvSpPr>
          <p:spPr>
            <a:xfrm>
              <a:off x="6285619" y="4252048"/>
              <a:ext cx="2282407" cy="115685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身处其中、掌握全局的领导主体能及时发现或诊断</a:t>
              </a:r>
            </a:p>
          </p:txBody>
        </p:sp>
        <p:sp>
          <p:nvSpPr>
            <p:cNvPr id="18" name="矩形 17">
              <a:extLst>
                <a:ext uri="{FF2B5EF4-FFF2-40B4-BE49-F238E27FC236}">
                  <a16:creationId xmlns:a16="http://schemas.microsoft.com/office/drawing/2014/main" id="{77501F50-6857-4DB9-BA42-37C84BD5B930}"/>
                </a:ext>
              </a:extLst>
            </p:cNvPr>
            <p:cNvSpPr/>
            <p:nvPr/>
          </p:nvSpPr>
          <p:spPr>
            <a:xfrm>
              <a:off x="9162988" y="3865702"/>
              <a:ext cx="1467068" cy="40011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代表和象征</a:t>
              </a:r>
            </a:p>
          </p:txBody>
        </p:sp>
        <p:sp>
          <p:nvSpPr>
            <p:cNvPr id="19" name="Rectangle 29">
              <a:extLst>
                <a:ext uri="{FF2B5EF4-FFF2-40B4-BE49-F238E27FC236}">
                  <a16:creationId xmlns:a16="http://schemas.microsoft.com/office/drawing/2014/main" id="{3DA4BE57-9FEE-4F56-88C2-59B22B989BE6}"/>
                </a:ext>
              </a:extLst>
            </p:cNvPr>
            <p:cNvSpPr/>
            <p:nvPr/>
          </p:nvSpPr>
          <p:spPr>
            <a:xfrm>
              <a:off x="8880911" y="4252048"/>
              <a:ext cx="2282406" cy="1156855"/>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领导主体自然成为组织机构的代表</a:t>
              </a:r>
              <a:r>
                <a:rPr lang="en-US" altLang="zh-CN"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a:t>
              </a: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而且是最高的代表</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5.2.3 </a:t>
            </a:r>
            <a:r>
              <a:rPr lang="zh-CN" altLang="en-US" b="1" dirty="0">
                <a:solidFill>
                  <a:schemeClr val="tx1"/>
                </a:solidFill>
                <a:latin typeface="宋体" panose="02010600030101010101" pitchFamily="2" charset="-122"/>
                <a:ea typeface="宋体" panose="02010600030101010101" pitchFamily="2" charset="-122"/>
              </a:rPr>
              <a:t>面对群体或组织的公共事务时的角色</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buSzTx/>
            </a:pPr>
            <a:r>
              <a:rPr lang="en-US" altLang="zh-CN" sz="2000" b="1" dirty="0">
                <a:solidFill>
                  <a:schemeClr val="tx1"/>
                </a:solidFill>
                <a:latin typeface="+mn-ea"/>
                <a:sym typeface="思源黑体" panose="020B0400000000000000" pitchFamily="34" charset="-122"/>
              </a:rPr>
              <a:t>(1)</a:t>
            </a:r>
            <a:r>
              <a:rPr lang="zh-CN" altLang="en-US" sz="2000" b="1" dirty="0">
                <a:solidFill>
                  <a:schemeClr val="tx1"/>
                </a:solidFill>
                <a:latin typeface="+mn-ea"/>
                <a:sym typeface="思源黑体" panose="020B0400000000000000" pitchFamily="34" charset="-122"/>
              </a:rPr>
              <a:t>信息中心、发动机和推进器。</a:t>
            </a:r>
            <a:r>
              <a:rPr lang="zh-CN" altLang="en-US" sz="2000" dirty="0">
                <a:solidFill>
                  <a:schemeClr val="tx1"/>
                </a:solidFill>
                <a:latin typeface="+mn-ea"/>
                <a:sym typeface="思源黑体" panose="020B0400000000000000" pitchFamily="34" charset="-122"/>
              </a:rPr>
              <a:t>领导主体由于基本上都处在中心地位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因而站得高、看得远</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摄入的信息量大</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同时其反应、思考和研究所产生的信息也比常人更胜一筹。</a:t>
            </a:r>
          </a:p>
          <a:p>
            <a:pPr lvl="0">
              <a:buSzTx/>
            </a:pPr>
            <a:r>
              <a:rPr lang="en-US" altLang="zh-CN" sz="2000" b="1" dirty="0">
                <a:solidFill>
                  <a:schemeClr val="tx1"/>
                </a:solidFill>
                <a:latin typeface="+mn-ea"/>
                <a:sym typeface="思源黑体" panose="020B0400000000000000" pitchFamily="34" charset="-122"/>
              </a:rPr>
              <a:t>(2)</a:t>
            </a:r>
            <a:r>
              <a:rPr lang="zh-CN" altLang="en-US" sz="2000" b="1" dirty="0">
                <a:solidFill>
                  <a:schemeClr val="tx1"/>
                </a:solidFill>
                <a:latin typeface="+mn-ea"/>
                <a:sym typeface="思源黑体" panose="020B0400000000000000" pitchFamily="34" charset="-122"/>
              </a:rPr>
              <a:t>谋略库和决策者。</a:t>
            </a:r>
            <a:r>
              <a:rPr lang="zh-CN" altLang="en-US" sz="2000" dirty="0">
                <a:solidFill>
                  <a:schemeClr val="tx1"/>
                </a:solidFill>
                <a:latin typeface="+mn-ea"/>
                <a:sym typeface="思源黑体" panose="020B0400000000000000" pitchFamily="34" charset="-122"/>
              </a:rPr>
              <a:t>领导主体应是最有经验、最有智慧、最老练的活动家。</a:t>
            </a:r>
          </a:p>
          <a:p>
            <a:pPr lvl="0">
              <a:buSzTx/>
            </a:pPr>
            <a:r>
              <a:rPr lang="en-US" altLang="zh-CN" sz="2000" b="1" dirty="0">
                <a:solidFill>
                  <a:schemeClr val="tx1"/>
                </a:solidFill>
                <a:latin typeface="+mn-ea"/>
                <a:sym typeface="思源黑体" panose="020B0400000000000000" pitchFamily="34" charset="-122"/>
              </a:rPr>
              <a:t>(3)</a:t>
            </a:r>
            <a:r>
              <a:rPr lang="zh-CN" altLang="en-US" sz="2000" b="1" dirty="0">
                <a:solidFill>
                  <a:schemeClr val="tx1"/>
                </a:solidFill>
                <a:latin typeface="+mn-ea"/>
                <a:sym typeface="思源黑体" panose="020B0400000000000000" pitchFamily="34" charset="-122"/>
              </a:rPr>
              <a:t>调配者和指挥者。</a:t>
            </a:r>
            <a:r>
              <a:rPr lang="zh-CN" altLang="en-US" sz="2000" dirty="0">
                <a:solidFill>
                  <a:schemeClr val="tx1"/>
                </a:solidFill>
                <a:latin typeface="+mn-ea"/>
                <a:sym typeface="思源黑体" panose="020B0400000000000000" pitchFamily="34" charset="-122"/>
              </a:rPr>
              <a:t>为了落实计划和蓝图</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领导主体必然是战场上的统帅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首先是动员一切必备的资源</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并按计划调拨分配到位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搞好事先的服务</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接着是具体指挥每一个能动成分</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按计划相互协调一致地行动起来</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发挥出整体效益</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最大限度地完成计划任务，达到群体或组织目标。</a:t>
            </a:r>
          </a:p>
          <a:p>
            <a:pPr lvl="0">
              <a:buSzTx/>
            </a:pPr>
            <a:r>
              <a:rPr lang="en-US" altLang="zh-CN" sz="2000" b="1" dirty="0">
                <a:solidFill>
                  <a:schemeClr val="tx1"/>
                </a:solidFill>
                <a:latin typeface="+mn-ea"/>
                <a:sym typeface="思源黑体" panose="020B0400000000000000" pitchFamily="34" charset="-122"/>
              </a:rPr>
              <a:t>(4)</a:t>
            </a:r>
            <a:r>
              <a:rPr lang="zh-CN" altLang="en-US" sz="2000" b="1" dirty="0">
                <a:solidFill>
                  <a:schemeClr val="tx1"/>
                </a:solidFill>
                <a:latin typeface="+mn-ea"/>
                <a:sym typeface="思源黑体" panose="020B0400000000000000" pitchFamily="34" charset="-122"/>
              </a:rPr>
              <a:t>责任人。</a:t>
            </a:r>
            <a:r>
              <a:rPr lang="zh-CN" altLang="en-US" sz="2000" dirty="0">
                <a:solidFill>
                  <a:schemeClr val="tx1"/>
                </a:solidFill>
                <a:latin typeface="+mn-ea"/>
                <a:sym typeface="思源黑体" panose="020B0400000000000000" pitchFamily="34" charset="-122"/>
              </a:rPr>
              <a:t>领导主体将承担在群体或组织乃至社会生活中所发生的一切</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有责任要承担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有后果要承担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当然有丰收成果也“享”之无愧。</a:t>
            </a:r>
          </a:p>
          <a:p>
            <a:pPr lvl="0">
              <a:buSzTx/>
            </a:pPr>
            <a:r>
              <a:rPr lang="en-US" altLang="zh-CN" sz="2000" b="1" dirty="0">
                <a:solidFill>
                  <a:schemeClr val="tx1"/>
                </a:solidFill>
                <a:latin typeface="+mn-ea"/>
                <a:sym typeface="思源黑体" panose="020B0400000000000000" pitchFamily="34" charset="-122"/>
              </a:rPr>
              <a:t>(5)“</a:t>
            </a:r>
            <a:r>
              <a:rPr lang="zh-CN" altLang="en-US" sz="2000" b="1" dirty="0">
                <a:solidFill>
                  <a:schemeClr val="tx1"/>
                </a:solidFill>
                <a:latin typeface="+mn-ea"/>
                <a:sym typeface="思源黑体" panose="020B0400000000000000" pitchFamily="34" charset="-122"/>
              </a:rPr>
              <a:t>后勤部长”。</a:t>
            </a:r>
            <a:r>
              <a:rPr lang="zh-CN" altLang="en-US" sz="2000" dirty="0">
                <a:solidFill>
                  <a:schemeClr val="tx1"/>
                </a:solidFill>
                <a:latin typeface="+mn-ea"/>
                <a:sym typeface="思源黑体" panose="020B0400000000000000" pitchFamily="34" charset="-122"/>
              </a:rPr>
              <a:t>这是领导者最本质的角色之一。领导者既然有服务的职能</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也有确保服务的职责</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那么就有做好服务的义务和工作内容</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也就是说要当好“后勤部长”。</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5.2.4 </a:t>
            </a:r>
            <a:r>
              <a:rPr lang="zh-CN" altLang="en-US" b="1" dirty="0">
                <a:solidFill>
                  <a:schemeClr val="tx1"/>
                </a:solidFill>
                <a:latin typeface="宋体" panose="02010600030101010101" pitchFamily="2" charset="-122"/>
                <a:ea typeface="宋体" panose="02010600030101010101" pitchFamily="2" charset="-122"/>
              </a:rPr>
              <a:t>扮演好领导角色的基本条件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buSzTx/>
            </a:pPr>
            <a:r>
              <a:rPr lang="zh-CN" altLang="en-US" sz="2000" dirty="0">
                <a:solidFill>
                  <a:schemeClr val="tx1"/>
                </a:solidFill>
                <a:latin typeface="+mn-ea"/>
                <a:sym typeface="思源黑体" panose="020B0400000000000000" pitchFamily="34" charset="-122"/>
              </a:rPr>
              <a:t>领导主体要充分履行职能职责、扮演好领导角色</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就必须具备相应的条件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并满足条件所提出的各种有关要求。这些条件和要求其实是一体的。达到这些要求</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就是具备了相应的条件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具备了相应的条件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就是达到了相应的要求。这些条件和要求主要表现在如下方面</a:t>
            </a:r>
            <a:r>
              <a:rPr lang="en-US" altLang="zh-CN" sz="2000" dirty="0">
                <a:solidFill>
                  <a:schemeClr val="tx1"/>
                </a:solidFill>
                <a:latin typeface="+mn-ea"/>
                <a:sym typeface="思源黑体" panose="020B0400000000000000" pitchFamily="34" charset="-122"/>
              </a:rPr>
              <a:t>:</a:t>
            </a:r>
          </a:p>
          <a:p>
            <a:pPr lvl="0">
              <a:buSzTx/>
            </a:pPr>
            <a:r>
              <a:rPr lang="en-US" altLang="zh-CN" sz="2000" b="1" dirty="0">
                <a:solidFill>
                  <a:schemeClr val="tx1"/>
                </a:solidFill>
                <a:latin typeface="+mn-ea"/>
                <a:sym typeface="思源黑体" panose="020B0400000000000000" pitchFamily="34" charset="-122"/>
              </a:rPr>
              <a:t>(1)</a:t>
            </a:r>
            <a:r>
              <a:rPr lang="zh-CN" altLang="en-US" sz="2000" b="1" dirty="0">
                <a:solidFill>
                  <a:schemeClr val="tx1"/>
                </a:solidFill>
                <a:latin typeface="+mn-ea"/>
                <a:sym typeface="思源黑体" panose="020B0400000000000000" pitchFamily="34" charset="-122"/>
              </a:rPr>
              <a:t>优良的领导素质。</a:t>
            </a:r>
            <a:r>
              <a:rPr lang="zh-CN" altLang="en-US" sz="2000" dirty="0">
                <a:solidFill>
                  <a:schemeClr val="tx1"/>
                </a:solidFill>
                <a:latin typeface="+mn-ea"/>
                <a:sym typeface="思源黑体" panose="020B0400000000000000" pitchFamily="34" charset="-122"/>
              </a:rPr>
              <a:t>这是搞好领导工作的内在条件和先决条件。</a:t>
            </a:r>
          </a:p>
          <a:p>
            <a:pPr lvl="0">
              <a:buSzTx/>
            </a:pPr>
            <a:r>
              <a:rPr lang="en-US" altLang="zh-CN" sz="2000" b="1" dirty="0">
                <a:solidFill>
                  <a:schemeClr val="tx1"/>
                </a:solidFill>
                <a:latin typeface="+mn-ea"/>
                <a:sym typeface="思源黑体" panose="020B0400000000000000" pitchFamily="34" charset="-122"/>
              </a:rPr>
              <a:t>(2)</a:t>
            </a:r>
            <a:r>
              <a:rPr lang="zh-CN" altLang="en-US" sz="2000" b="1" dirty="0">
                <a:solidFill>
                  <a:schemeClr val="tx1"/>
                </a:solidFill>
                <a:latin typeface="+mn-ea"/>
                <a:sym typeface="思源黑体" panose="020B0400000000000000" pitchFamily="34" charset="-122"/>
              </a:rPr>
              <a:t>优良的组织结构。</a:t>
            </a:r>
            <a:r>
              <a:rPr lang="zh-CN" altLang="en-US" sz="2000" dirty="0">
                <a:solidFill>
                  <a:schemeClr val="tx1"/>
                </a:solidFill>
                <a:latin typeface="+mn-ea"/>
                <a:sym typeface="思源黑体" panose="020B0400000000000000" pitchFamily="34" charset="-122"/>
              </a:rPr>
              <a:t>这是开展领导工作的基本条件和处理问题必须借助的工具。</a:t>
            </a:r>
          </a:p>
          <a:p>
            <a:pPr lvl="0">
              <a:buSzTx/>
            </a:pPr>
            <a:r>
              <a:rPr lang="en-US" altLang="zh-CN" sz="2000" b="1" dirty="0">
                <a:solidFill>
                  <a:schemeClr val="tx1"/>
                </a:solidFill>
                <a:latin typeface="+mn-ea"/>
                <a:sym typeface="思源黑体" panose="020B0400000000000000" pitchFamily="34" charset="-122"/>
              </a:rPr>
              <a:t>(3)</a:t>
            </a:r>
            <a:r>
              <a:rPr lang="zh-CN" altLang="en-US" sz="2000" b="1" dirty="0">
                <a:solidFill>
                  <a:schemeClr val="tx1"/>
                </a:solidFill>
                <a:latin typeface="+mn-ea"/>
                <a:sym typeface="思源黑体" panose="020B0400000000000000" pitchFamily="34" charset="-122"/>
              </a:rPr>
              <a:t>优良的领导体制。</a:t>
            </a:r>
            <a:r>
              <a:rPr lang="zh-CN" altLang="en-US" sz="2000" dirty="0">
                <a:solidFill>
                  <a:schemeClr val="tx1"/>
                </a:solidFill>
                <a:latin typeface="+mn-ea"/>
                <a:sym typeface="思源黑体" panose="020B0400000000000000" pitchFamily="34" charset="-122"/>
              </a:rPr>
              <a:t>这是领导主体开展工作的外在条件。</a:t>
            </a:r>
          </a:p>
          <a:p>
            <a:pPr lvl="0">
              <a:buSzTx/>
            </a:pPr>
            <a:r>
              <a:rPr lang="en-US" altLang="zh-CN" sz="2000" b="1" dirty="0">
                <a:solidFill>
                  <a:schemeClr val="tx1"/>
                </a:solidFill>
                <a:latin typeface="+mn-ea"/>
                <a:sym typeface="思源黑体" panose="020B0400000000000000" pitchFamily="34" charset="-122"/>
              </a:rPr>
              <a:t>(4)</a:t>
            </a:r>
            <a:r>
              <a:rPr lang="zh-CN" altLang="en-US" sz="2000" b="1" dirty="0">
                <a:solidFill>
                  <a:schemeClr val="tx1"/>
                </a:solidFill>
                <a:latin typeface="+mn-ea"/>
                <a:sym typeface="思源黑体" panose="020B0400000000000000" pitchFamily="34" charset="-122"/>
              </a:rPr>
              <a:t>优良的领导机制。</a:t>
            </a:r>
            <a:r>
              <a:rPr lang="zh-CN" altLang="en-US" sz="2000" dirty="0">
                <a:solidFill>
                  <a:schemeClr val="tx1"/>
                </a:solidFill>
                <a:latin typeface="+mn-ea"/>
                <a:sym typeface="思源黑体" panose="020B0400000000000000" pitchFamily="34" charset="-122"/>
              </a:rPr>
              <a:t>这是领导主体在具体的领导过程中发挥作用要借助的外力。</a:t>
            </a:r>
          </a:p>
          <a:p>
            <a:pPr lvl="0">
              <a:buSzTx/>
            </a:pPr>
            <a:r>
              <a:rPr lang="en-US" altLang="zh-CN" sz="2000" b="1" dirty="0">
                <a:solidFill>
                  <a:schemeClr val="tx1"/>
                </a:solidFill>
                <a:latin typeface="+mn-ea"/>
                <a:sym typeface="思源黑体" panose="020B0400000000000000" pitchFamily="34" charset="-122"/>
              </a:rPr>
              <a:t>(5)</a:t>
            </a:r>
            <a:r>
              <a:rPr lang="zh-CN" altLang="en-US" sz="2000" b="1" dirty="0">
                <a:solidFill>
                  <a:schemeClr val="tx1"/>
                </a:solidFill>
                <a:latin typeface="+mn-ea"/>
                <a:sym typeface="思源黑体" panose="020B0400000000000000" pitchFamily="34" charset="-122"/>
              </a:rPr>
              <a:t>必要的物质基础。</a:t>
            </a:r>
            <a:r>
              <a:rPr lang="zh-CN" altLang="en-US" sz="2000" dirty="0">
                <a:solidFill>
                  <a:schemeClr val="tx1"/>
                </a:solidFill>
                <a:latin typeface="+mn-ea"/>
                <a:sym typeface="思源黑体" panose="020B0400000000000000" pitchFamily="34" charset="-122"/>
              </a:rPr>
              <a:t>这是履行领导职能职责最起码的物质支持。</a:t>
            </a:r>
          </a:p>
          <a:p>
            <a:pPr lvl="0">
              <a:buSzTx/>
            </a:pPr>
            <a:r>
              <a:rPr lang="en-US" altLang="zh-CN" sz="2000" b="1" dirty="0">
                <a:solidFill>
                  <a:schemeClr val="tx1"/>
                </a:solidFill>
                <a:latin typeface="+mn-ea"/>
                <a:sym typeface="思源黑体" panose="020B0400000000000000" pitchFamily="34" charset="-122"/>
              </a:rPr>
              <a:t>(6)</a:t>
            </a:r>
            <a:r>
              <a:rPr lang="zh-CN" altLang="en-US" sz="2000" b="1" dirty="0">
                <a:solidFill>
                  <a:schemeClr val="tx1"/>
                </a:solidFill>
                <a:latin typeface="+mn-ea"/>
                <a:sym typeface="思源黑体" panose="020B0400000000000000" pitchFamily="34" charset="-122"/>
              </a:rPr>
              <a:t>良好的领导客体与领导环境。</a:t>
            </a:r>
            <a:r>
              <a:rPr lang="zh-CN" altLang="en-US" sz="2000" dirty="0">
                <a:solidFill>
                  <a:schemeClr val="tx1"/>
                </a:solidFill>
                <a:latin typeface="+mn-ea"/>
                <a:sym typeface="思源黑体" panose="020B0400000000000000" pitchFamily="34" charset="-122"/>
              </a:rPr>
              <a:t>这是领导工作要优先考虑的具体条件。</a:t>
            </a:r>
          </a:p>
          <a:p>
            <a:pPr lvl="0">
              <a:buSzTx/>
            </a:pPr>
            <a:r>
              <a:rPr lang="zh-CN" altLang="en-US" sz="2000" dirty="0">
                <a:solidFill>
                  <a:schemeClr val="tx1"/>
                </a:solidFill>
                <a:latin typeface="+mn-ea"/>
                <a:sym typeface="思源黑体" panose="020B0400000000000000" pitchFamily="34" charset="-122"/>
              </a:rPr>
              <a:t>只要充分具备以上条件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领导主体就一定能够取得优良的领导业绩。</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65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领导客体的概念与特征</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a:solidFill>
                  <a:schemeClr val="tx1"/>
                </a:solidFill>
                <a:latin typeface="宋体" panose="02010600030101010101" pitchFamily="2" charset="-122"/>
                <a:ea typeface="宋体" panose="02010600030101010101" pitchFamily="2" charset="-122"/>
              </a:rPr>
              <a:t>5.3.1 </a:t>
            </a:r>
            <a:r>
              <a:rPr lang="zh-CN" altLang="en-US" b="1" dirty="0">
                <a:solidFill>
                  <a:schemeClr val="tx1"/>
                </a:solidFill>
                <a:latin typeface="宋体" panose="02010600030101010101" pitchFamily="2" charset="-122"/>
                <a:ea typeface="宋体" panose="02010600030101010101" pitchFamily="2" charset="-122"/>
              </a:rPr>
              <a:t>领导客体与领导对象的界定与含义</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领导客体就是领导对象</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就是领导主体发挥主观能动作用时所涉及、致变的一切事物</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也就是被领导主体所领导的所有人和事物的总称。</a:t>
            </a:r>
            <a:endParaRPr lang="en-US" altLang="zh-CN" sz="2000" dirty="0">
              <a:solidFill>
                <a:schemeClr val="tx1"/>
              </a:solidFill>
              <a:latin typeface="+mn-ea"/>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领导对象是指受领导行为影响者或领导影响之所及者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实际就是领导客体。根据这一含义</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可以说</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人力、物力、财力等资源以及思想、技术、客观环境等一系列要素</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除了发挥保证领导活动正常运转的作用以外</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还直接成为领导所要加以触及、影响、致变的对象</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因而均成为领导客体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也就是具体的领导对象。</a:t>
            </a:r>
          </a:p>
          <a:p>
            <a:pPr lvl="0" algn="just">
              <a:buSzTx/>
            </a:pPr>
            <a:r>
              <a:rPr lang="zh-CN" altLang="en-US" sz="2000" dirty="0">
                <a:solidFill>
                  <a:schemeClr val="tx1"/>
                </a:solidFill>
                <a:latin typeface="+mn-ea"/>
                <a:sym typeface="思源黑体" panose="020B0400000000000000" pitchFamily="34" charset="-122"/>
              </a:rPr>
              <a:t>在领导关系中</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作为客体的人是指处于被领导地位的所有下属人员。</a:t>
            </a:r>
            <a:endParaRPr lang="en-US" altLang="zh-CN" sz="2000" dirty="0">
              <a:solidFill>
                <a:schemeClr val="tx1"/>
              </a:solidFill>
              <a:latin typeface="+mn-ea"/>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任何成功的领导者对领导客体必然要做到两点</a:t>
            </a:r>
            <a:r>
              <a:rPr lang="en-US" altLang="zh-CN" sz="2000" dirty="0">
                <a:solidFill>
                  <a:schemeClr val="tx1"/>
                </a:solidFill>
                <a:latin typeface="+mn-ea"/>
                <a:sym typeface="思源黑体" panose="020B0400000000000000" pitchFamily="34" charset="-122"/>
              </a:rPr>
              <a:t>:</a:t>
            </a:r>
            <a:r>
              <a:rPr lang="zh-CN" altLang="en-US" sz="2000" b="1" dirty="0">
                <a:solidFill>
                  <a:schemeClr val="tx1"/>
                </a:solidFill>
                <a:latin typeface="+mn-ea"/>
                <a:sym typeface="思源黑体" panose="020B0400000000000000" pitchFamily="34" charset="-122"/>
              </a:rPr>
              <a:t>一是</a:t>
            </a:r>
            <a:r>
              <a:rPr lang="zh-CN" altLang="en-US" sz="2000" dirty="0">
                <a:solidFill>
                  <a:schemeClr val="tx1"/>
                </a:solidFill>
                <a:latin typeface="+mn-ea"/>
                <a:sym typeface="思源黑体" panose="020B0400000000000000" pitchFamily="34" charset="-122"/>
              </a:rPr>
              <a:t>对所支配的事物和客观规律要有深刻的认识</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要给予高度的尊重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并与之顺应和协调起来</a:t>
            </a:r>
            <a:r>
              <a:rPr lang="en-US" altLang="zh-CN" sz="2000" dirty="0">
                <a:solidFill>
                  <a:schemeClr val="tx1"/>
                </a:solidFill>
                <a:latin typeface="+mn-ea"/>
                <a:sym typeface="思源黑体" panose="020B0400000000000000" pitchFamily="34" charset="-122"/>
              </a:rPr>
              <a:t>;</a:t>
            </a:r>
            <a:r>
              <a:rPr lang="zh-CN" altLang="en-US" sz="2000" b="1" dirty="0">
                <a:solidFill>
                  <a:schemeClr val="tx1"/>
                </a:solidFill>
                <a:latin typeface="+mn-ea"/>
                <a:sym typeface="思源黑体" panose="020B0400000000000000" pitchFamily="34" charset="-122"/>
              </a:rPr>
              <a:t>二是</a:t>
            </a:r>
            <a:r>
              <a:rPr lang="zh-CN" altLang="en-US" sz="2000" dirty="0">
                <a:solidFill>
                  <a:schemeClr val="tx1"/>
                </a:solidFill>
                <a:latin typeface="+mn-ea"/>
                <a:sym typeface="思源黑体" panose="020B0400000000000000" pitchFamily="34" charset="-122"/>
              </a:rPr>
              <a:t>对所领导的人员要给予高度的尊重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对其需求和愿望有深切的了解</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也与之顺应和协调起来。否则</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领导主体不会取得真正的成功。</a:t>
            </a:r>
          </a:p>
          <a:p>
            <a:pPr lvl="0" algn="just">
              <a:buSzTx/>
            </a:pPr>
            <a:r>
              <a:rPr lang="zh-CN" altLang="en-US" sz="2000" dirty="0">
                <a:solidFill>
                  <a:schemeClr val="tx1"/>
                </a:solidFill>
                <a:latin typeface="+mn-ea"/>
                <a:sym typeface="思源黑体" panose="020B0400000000000000" pitchFamily="34" charset="-122"/>
              </a:rPr>
              <a:t>长期以来</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在现实领导过程中</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由于世界观不同</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因而在对领导客体的认识上存在截然不同的观点。历史上</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大量封建压迫阶级的领导主体完全轻视领导客体。</a:t>
            </a:r>
            <a:endParaRPr lang="en-US" altLang="zh-CN" sz="2000" dirty="0">
              <a:solidFill>
                <a:schemeClr val="tx1"/>
              </a:solidFill>
              <a:latin typeface="+mn-ea"/>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领导主体要确保正确的做法</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就要尽自己最大的可能去尊重客体、研究客体、探索客体的规律</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并最终找到与其进行平等协调的途径。</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a:solidFill>
                  <a:schemeClr val="tx1"/>
                </a:solidFill>
                <a:latin typeface="宋体" panose="02010600030101010101" pitchFamily="2" charset="-122"/>
                <a:ea typeface="宋体" panose="02010600030101010101" pitchFamily="2" charset="-122"/>
              </a:rPr>
              <a:t>5.3.2 </a:t>
            </a:r>
            <a:r>
              <a:rPr lang="zh-CN" altLang="en-US" b="1" dirty="0">
                <a:solidFill>
                  <a:schemeClr val="tx1"/>
                </a:solidFill>
                <a:latin typeface="宋体" panose="02010600030101010101" pitchFamily="2" charset="-122"/>
                <a:ea typeface="宋体" panose="02010600030101010101" pitchFamily="2" charset="-122"/>
              </a:rPr>
              <a:t>领导客体的特征</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领导客体类别多样、内容繁杂</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受其地位和作用的影响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具有以下一些基本特征</a:t>
            </a:r>
            <a:r>
              <a:rPr lang="en-US" altLang="zh-CN" sz="2000" dirty="0">
                <a:solidFill>
                  <a:schemeClr val="tx1"/>
                </a:solidFill>
                <a:latin typeface="+mn-ea"/>
                <a:sym typeface="思源黑体" panose="020B0400000000000000" pitchFamily="34" charset="-122"/>
              </a:rPr>
              <a:t>:</a:t>
            </a:r>
          </a:p>
          <a:p>
            <a:pPr lvl="0" algn="just">
              <a:buSzTx/>
            </a:pPr>
            <a:r>
              <a:rPr lang="en-US" altLang="zh-CN" sz="2000" b="1" dirty="0">
                <a:solidFill>
                  <a:schemeClr val="tx1"/>
                </a:solidFill>
                <a:latin typeface="+mn-ea"/>
                <a:sym typeface="思源黑体" panose="020B0400000000000000" pitchFamily="34" charset="-122"/>
              </a:rPr>
              <a:t>1.</a:t>
            </a:r>
            <a:r>
              <a:rPr lang="zh-CN" altLang="en-US" sz="2000" b="1" dirty="0">
                <a:solidFill>
                  <a:schemeClr val="tx1"/>
                </a:solidFill>
                <a:latin typeface="+mn-ea"/>
                <a:sym typeface="思源黑体" panose="020B0400000000000000" pitchFamily="34" charset="-122"/>
              </a:rPr>
              <a:t>被支配性</a:t>
            </a:r>
          </a:p>
          <a:p>
            <a:pPr lvl="0" algn="just">
              <a:buSzTx/>
            </a:pPr>
            <a:r>
              <a:rPr lang="zh-CN" altLang="en-US" sz="2000" dirty="0">
                <a:solidFill>
                  <a:schemeClr val="tx1"/>
                </a:solidFill>
                <a:latin typeface="+mn-ea"/>
                <a:sym typeface="思源黑体" panose="020B0400000000000000" pitchFamily="34" charset="-122"/>
              </a:rPr>
              <a:t>领导客体在直接关系上和形式上均处于为领导主体所支配的地位。</a:t>
            </a:r>
          </a:p>
          <a:p>
            <a:pPr lvl="0" algn="just">
              <a:buSzTx/>
            </a:pPr>
            <a:r>
              <a:rPr lang="en-US" altLang="zh-CN" sz="2000" b="1" dirty="0">
                <a:solidFill>
                  <a:schemeClr val="tx1"/>
                </a:solidFill>
                <a:latin typeface="+mn-ea"/>
                <a:sym typeface="思源黑体" panose="020B0400000000000000" pitchFamily="34" charset="-122"/>
              </a:rPr>
              <a:t>2.</a:t>
            </a:r>
            <a:r>
              <a:rPr lang="zh-CN" altLang="en-US" sz="2000" b="1" dirty="0">
                <a:solidFill>
                  <a:schemeClr val="tx1"/>
                </a:solidFill>
                <a:latin typeface="+mn-ea"/>
                <a:sym typeface="思源黑体" panose="020B0400000000000000" pitchFamily="34" charset="-122"/>
              </a:rPr>
              <a:t>内在规律性</a:t>
            </a:r>
          </a:p>
          <a:p>
            <a:pPr lvl="0" algn="just">
              <a:buSzTx/>
            </a:pPr>
            <a:r>
              <a:rPr lang="zh-CN" altLang="en-US" sz="2000" dirty="0">
                <a:solidFill>
                  <a:schemeClr val="tx1"/>
                </a:solidFill>
                <a:latin typeface="+mn-ea"/>
                <a:sym typeface="思源黑体" panose="020B0400000000000000" pitchFamily="34" charset="-122"/>
              </a:rPr>
              <a:t>作为领导客体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无论是人还是事物</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在领导运作过程中都会有自己特定的规律性。</a:t>
            </a:r>
          </a:p>
          <a:p>
            <a:pPr lvl="0" algn="just">
              <a:buSzTx/>
            </a:pPr>
            <a:r>
              <a:rPr lang="en-US" altLang="zh-CN" sz="2000" b="1" dirty="0">
                <a:solidFill>
                  <a:schemeClr val="tx1"/>
                </a:solidFill>
                <a:latin typeface="+mn-ea"/>
                <a:sym typeface="思源黑体" panose="020B0400000000000000" pitchFamily="34" charset="-122"/>
              </a:rPr>
              <a:t>3.</a:t>
            </a:r>
            <a:r>
              <a:rPr lang="zh-CN" altLang="en-US" sz="2000" b="1" dirty="0">
                <a:solidFill>
                  <a:schemeClr val="tx1"/>
                </a:solidFill>
                <a:latin typeface="+mn-ea"/>
                <a:sym typeface="思源黑体" panose="020B0400000000000000" pitchFamily="34" charset="-122"/>
              </a:rPr>
              <a:t>功能性</a:t>
            </a:r>
          </a:p>
          <a:p>
            <a:pPr lvl="0" algn="just">
              <a:buSzTx/>
            </a:pPr>
            <a:r>
              <a:rPr lang="zh-CN" altLang="en-US" sz="2000" dirty="0">
                <a:solidFill>
                  <a:schemeClr val="tx1"/>
                </a:solidFill>
                <a:latin typeface="+mn-ea"/>
                <a:sym typeface="思源黑体" panose="020B0400000000000000" pitchFamily="34" charset="-122"/>
              </a:rPr>
              <a:t>在领导客体不同的类别和不同的个体中蕴藏着的内在能量是不同的。能量能否释放出来却主要取决于以下三点</a:t>
            </a:r>
            <a:r>
              <a:rPr lang="en-US" altLang="zh-CN" sz="2000" dirty="0">
                <a:solidFill>
                  <a:schemeClr val="tx1"/>
                </a:solidFill>
                <a:latin typeface="+mn-ea"/>
                <a:sym typeface="思源黑体" panose="020B0400000000000000" pitchFamily="34" charset="-122"/>
              </a:rPr>
              <a:t>:</a:t>
            </a:r>
          </a:p>
          <a:p>
            <a:pPr lvl="0" algn="just">
              <a:buSzTx/>
            </a:pPr>
            <a:r>
              <a:rPr lang="en-US" altLang="zh-CN" sz="2000" dirty="0">
                <a:solidFill>
                  <a:schemeClr val="tx1"/>
                </a:solidFill>
                <a:latin typeface="+mn-ea"/>
                <a:sym typeface="思源黑体" panose="020B0400000000000000" pitchFamily="34" charset="-122"/>
              </a:rPr>
              <a:t>(1)</a:t>
            </a:r>
            <a:r>
              <a:rPr lang="zh-CN" altLang="en-US" sz="2000" dirty="0">
                <a:solidFill>
                  <a:schemeClr val="tx1"/>
                </a:solidFill>
                <a:latin typeface="+mn-ea"/>
                <a:sym typeface="思源黑体" panose="020B0400000000000000" pitchFamily="34" charset="-122"/>
              </a:rPr>
              <a:t>领导客体内在因素的状态及变化趋势。</a:t>
            </a:r>
          </a:p>
          <a:p>
            <a:pPr lvl="0" algn="just">
              <a:buSzTx/>
            </a:pPr>
            <a:r>
              <a:rPr lang="en-US" altLang="zh-CN" sz="2000" dirty="0">
                <a:solidFill>
                  <a:schemeClr val="tx1"/>
                </a:solidFill>
                <a:latin typeface="+mn-ea"/>
                <a:sym typeface="思源黑体" panose="020B0400000000000000" pitchFamily="34" charset="-122"/>
              </a:rPr>
              <a:t>(2)</a:t>
            </a:r>
            <a:r>
              <a:rPr lang="zh-CN" altLang="en-US" sz="2000" dirty="0">
                <a:solidFill>
                  <a:schemeClr val="tx1"/>
                </a:solidFill>
                <a:latin typeface="+mn-ea"/>
                <a:sym typeface="思源黑体" panose="020B0400000000000000" pitchFamily="34" charset="-122"/>
              </a:rPr>
              <a:t>领导主体支配力的有效程度。</a:t>
            </a:r>
          </a:p>
          <a:p>
            <a:pPr lvl="0" algn="just">
              <a:buSzTx/>
            </a:pPr>
            <a:r>
              <a:rPr lang="en-US" altLang="zh-CN" sz="2000" dirty="0">
                <a:solidFill>
                  <a:schemeClr val="tx1"/>
                </a:solidFill>
                <a:latin typeface="+mn-ea"/>
                <a:sym typeface="思源黑体" panose="020B0400000000000000" pitchFamily="34" charset="-122"/>
              </a:rPr>
              <a:t>(3)</a:t>
            </a:r>
            <a:r>
              <a:rPr lang="zh-CN" altLang="en-US" sz="2000" dirty="0">
                <a:solidFill>
                  <a:schemeClr val="tx1"/>
                </a:solidFill>
                <a:latin typeface="+mn-ea"/>
                <a:sym typeface="思源黑体" panose="020B0400000000000000" pitchFamily="34" charset="-122"/>
              </a:rPr>
              <a:t>领导主客体生存和发展环境的优越和宽松程度。</a:t>
            </a:r>
          </a:p>
          <a:p>
            <a:pPr lvl="0" algn="just">
              <a:buSzTx/>
            </a:pPr>
            <a:r>
              <a:rPr lang="zh-CN" altLang="en-US" sz="2000" dirty="0">
                <a:solidFill>
                  <a:schemeClr val="tx1"/>
                </a:solidFill>
                <a:latin typeface="+mn-ea"/>
                <a:sym typeface="思源黑体" panose="020B0400000000000000" pitchFamily="34" charset="-122"/>
              </a:rPr>
              <a:t>以上三点联系紧密</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共同影响着领导客体的作用和发展。</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a:solidFill>
                  <a:schemeClr val="tx1"/>
                </a:solidFill>
                <a:latin typeface="宋体" panose="02010600030101010101" pitchFamily="2" charset="-122"/>
                <a:ea typeface="宋体" panose="02010600030101010101" pitchFamily="2" charset="-122"/>
              </a:rPr>
              <a:t>5.3.2 </a:t>
            </a:r>
            <a:r>
              <a:rPr lang="zh-CN" altLang="en-US" b="1" dirty="0">
                <a:solidFill>
                  <a:schemeClr val="tx1"/>
                </a:solidFill>
                <a:latin typeface="宋体" panose="02010600030101010101" pitchFamily="2" charset="-122"/>
                <a:ea typeface="宋体" panose="02010600030101010101" pitchFamily="2" charset="-122"/>
              </a:rPr>
              <a:t>领导客体的特征</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just">
              <a:buSzTx/>
            </a:pPr>
            <a:r>
              <a:rPr lang="en-US" altLang="zh-CN" sz="2000" b="1" dirty="0">
                <a:solidFill>
                  <a:schemeClr val="tx1"/>
                </a:solidFill>
                <a:latin typeface="+mn-ea"/>
                <a:sym typeface="思源黑体" panose="020B0400000000000000" pitchFamily="34" charset="-122"/>
              </a:rPr>
              <a:t>4.</a:t>
            </a:r>
            <a:r>
              <a:rPr lang="zh-CN" altLang="en-US" sz="2000" b="1" dirty="0">
                <a:solidFill>
                  <a:schemeClr val="tx1"/>
                </a:solidFill>
                <a:latin typeface="+mn-ea"/>
                <a:sym typeface="思源黑体" panose="020B0400000000000000" pitchFamily="34" charset="-122"/>
              </a:rPr>
              <a:t>时空性</a:t>
            </a:r>
          </a:p>
          <a:p>
            <a:pPr lvl="0" algn="just">
              <a:buSzTx/>
            </a:pPr>
            <a:r>
              <a:rPr lang="zh-CN" altLang="en-US" sz="2000" dirty="0">
                <a:solidFill>
                  <a:schemeClr val="tx1"/>
                </a:solidFill>
                <a:latin typeface="+mn-ea"/>
                <a:sym typeface="思源黑体" panose="020B0400000000000000" pitchFamily="34" charset="-122"/>
              </a:rPr>
              <a:t>领导客体在不同的时间、地点和环境条件下表现出的状态是不同的。</a:t>
            </a:r>
          </a:p>
          <a:p>
            <a:pPr lvl="0" algn="just">
              <a:buSzTx/>
            </a:pPr>
            <a:r>
              <a:rPr lang="en-US" altLang="zh-CN" sz="2000" b="1" dirty="0">
                <a:solidFill>
                  <a:schemeClr val="tx1"/>
                </a:solidFill>
                <a:latin typeface="+mn-ea"/>
                <a:sym typeface="思源黑体" panose="020B0400000000000000" pitchFamily="34" charset="-122"/>
              </a:rPr>
              <a:t>5.</a:t>
            </a:r>
            <a:r>
              <a:rPr lang="zh-CN" altLang="en-US" sz="2000" b="1" dirty="0">
                <a:solidFill>
                  <a:schemeClr val="tx1"/>
                </a:solidFill>
                <a:latin typeface="+mn-ea"/>
                <a:sym typeface="思源黑体" panose="020B0400000000000000" pitchFamily="34" charset="-122"/>
              </a:rPr>
              <a:t>最终决定性</a:t>
            </a:r>
          </a:p>
          <a:p>
            <a:pPr lvl="0" algn="just">
              <a:buSzTx/>
            </a:pPr>
            <a:r>
              <a:rPr lang="zh-CN" altLang="en-US" sz="2000" dirty="0">
                <a:solidFill>
                  <a:schemeClr val="tx1"/>
                </a:solidFill>
                <a:latin typeface="+mn-ea"/>
                <a:sym typeface="思源黑体" panose="020B0400000000000000" pitchFamily="34" charset="-122"/>
              </a:rPr>
              <a:t>马克思主义认为</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物质是第一性的</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精神是第二性的。</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075" y="5494894"/>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65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领导主体与领导客体的关系</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lgn="just">
              <a:buSzTx/>
            </a:pPr>
            <a:r>
              <a:rPr lang="zh-CN" altLang="en-US" sz="2000" dirty="0">
                <a:solidFill>
                  <a:schemeClr val="tx1"/>
                </a:solidFill>
                <a:latin typeface="+mn-ea"/>
                <a:sym typeface="思源黑体" panose="020B0400000000000000" pitchFamily="34" charset="-122"/>
              </a:rPr>
              <a:t>主体是和客体相对而言的。没有主体就没有客体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没有客体也不会有主体。领导主体和领导客体是领导活动中两个相互矛盾的基本方面。两者既相互对立</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又互为条件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互相依存</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总是紧密地联系在一起</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而不能孤立地存在。</a:t>
            </a:r>
          </a:p>
          <a:p>
            <a:pPr lvl="0" algn="just">
              <a:buSzTx/>
            </a:pPr>
            <a:r>
              <a:rPr lang="zh-CN" altLang="en-US" sz="2000" dirty="0">
                <a:solidFill>
                  <a:schemeClr val="tx1"/>
                </a:solidFill>
                <a:latin typeface="+mn-ea"/>
                <a:sym typeface="思源黑体" panose="020B0400000000000000" pitchFamily="34" charset="-122"/>
              </a:rPr>
              <a:t>领导主体是领导活动的组织者和发动方</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在领导活动中处处发挥着主导作用、支配作用和组织作用</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处处表现得、也必须表现得极其主动</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是权力的运作者、权威信息的发出者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是领导行为的决定者、发出者和终止者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亦即领导方</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在群体生活中是最典型的主动角色和强者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而且常常表现为分配者、调节者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甚至是主宰者。</a:t>
            </a:r>
          </a:p>
          <a:p>
            <a:pPr lvl="0" algn="just">
              <a:buSzTx/>
            </a:pPr>
            <a:r>
              <a:rPr lang="zh-CN" altLang="en-US" sz="2000" dirty="0">
                <a:solidFill>
                  <a:schemeClr val="tx1"/>
                </a:solidFill>
                <a:latin typeface="+mn-ea"/>
                <a:sym typeface="思源黑体" panose="020B0400000000000000" pitchFamily="34" charset="-122"/>
              </a:rPr>
              <a:t>领导客体则是领导活动的基础方和参与者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是领导行为的涉及者、听从者、顺应者和最重要的变现因素</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在领导活动中处处起维护作用、配合作用和支持作用</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处处表现得、也必须表现得顺合、听命和服从</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是权力作用的对象、权威信息的接受方和变现者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在群体生活和社会生活中多处于被动角色和弱者的地位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常常是被决定的一方</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此即被领导方</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领导客体不仅包括领导主体的直接下属、一切非领导者或一般社会成员</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也包括其他一些被领导成分</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实际是服从行为或被调节行为的承担主体。</a:t>
            </a:r>
          </a:p>
          <a:p>
            <a:pPr lvl="0" algn="just">
              <a:buSzTx/>
            </a:pPr>
            <a:r>
              <a:rPr lang="zh-CN" altLang="en-US" sz="2000" dirty="0">
                <a:solidFill>
                  <a:schemeClr val="tx1"/>
                </a:solidFill>
                <a:latin typeface="+mn-ea"/>
                <a:sym typeface="思源黑体" panose="020B0400000000000000" pitchFamily="34" charset="-122"/>
              </a:rPr>
              <a:t>前者可以直接、间接地支配和管理后者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后者一般要遵从前者。</a:t>
            </a:r>
            <a:endParaRPr lang="en-US" altLang="zh-CN" sz="2000" dirty="0">
              <a:solidFill>
                <a:schemeClr val="tx1"/>
              </a:solidFill>
              <a:latin typeface="+mn-ea"/>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尽管两者之间存在着这种不平等</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但在客观上也是需要的。</a:t>
            </a:r>
            <a:endParaRPr lang="en-US" altLang="zh-CN"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lgn="just">
              <a:buSzTx/>
            </a:pPr>
            <a:r>
              <a:rPr lang="zh-CN" altLang="en-US" sz="2000" dirty="0">
                <a:solidFill>
                  <a:schemeClr val="tx1"/>
                </a:solidFill>
                <a:latin typeface="+mn-ea"/>
                <a:sym typeface="思源黑体" panose="020B0400000000000000" pitchFamily="34" charset="-122"/>
              </a:rPr>
              <a:t>只要有群体、组织或社会</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哪怕只有家庭这样的组织</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就一定会有它们对领导的需要</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也就一定会有领导方和被领导方</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会有双方之间存在的不平等及其产生的势能</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也就会因此而有领导活动的发生或存在。</a:t>
            </a:r>
            <a:endParaRPr lang="en-US" altLang="zh-CN" sz="2000" dirty="0">
              <a:solidFill>
                <a:schemeClr val="tx1"/>
              </a:solidFill>
              <a:latin typeface="+mn-ea"/>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从社会和历史的角度看</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领导活动中的两个基本行为主体的地位、现状和实质性相互关系都有其存在的某种现实性和合理性。要认识领导和研究领导</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或者要掌握领导和搞好领导</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就不能回避这个问题</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更不能回避或忽视它们存在和发展的社会基础及客观依据。</a:t>
            </a:r>
          </a:p>
          <a:p>
            <a:pPr lvl="0" algn="just">
              <a:buSzTx/>
            </a:pPr>
            <a:r>
              <a:rPr lang="zh-CN" altLang="en-US" sz="2000" dirty="0">
                <a:solidFill>
                  <a:schemeClr val="tx1"/>
                </a:solidFill>
                <a:latin typeface="+mn-ea"/>
                <a:sym typeface="思源黑体" panose="020B0400000000000000" pitchFamily="34" charset="-122"/>
              </a:rPr>
              <a:t>所谓的群体或组织是指组成群体或组织的全体成员和所有相关因素</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实际上是领导主体赖以存在的客观基础</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即领导客体或领导对象。从这个角度看</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如果可以说领导主体能够对领导客体直接发生重要影响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包括形式的影响和实质性影响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那么就完全可以说领导客体从根本上更为深远、更为绝对地决定着领导主体。因而</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作为特殊行为主体的领导主体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其特殊性只在于受群体或组织的寄望、信赖和委托并发挥群体或组织所希望那样的作用，即领导主体不能有负众望，有负领导客体或领导对象的期望</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这是领导主体特殊性的实质所在。超越这个特殊性的任何现象都是领导主体蜕化变质的现象</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而在这种情况下的领导主体就不能长久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就只能也必须为新的合格的领导主体所取代。</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lgn="just">
              <a:buSzTx/>
            </a:pPr>
            <a:r>
              <a:rPr lang="zh-CN" altLang="en-US" sz="2000" dirty="0">
                <a:solidFill>
                  <a:schemeClr val="tx1"/>
                </a:solidFill>
                <a:latin typeface="+mn-ea"/>
                <a:sym typeface="思源黑体" panose="020B0400000000000000" pitchFamily="34" charset="-122"/>
              </a:rPr>
              <a:t>领导主体虽然在地位和作用上要超越领导客体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并且可以直接影响其命运</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但在根本上却还要取决于领导客体。当领导主体符合领导客体的需要时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领导主体就能得到领导客体的衷心拥护</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从而得以存在下去并实现充分的发展</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发挥更大的作用。</a:t>
            </a:r>
          </a:p>
          <a:p>
            <a:pPr lvl="0" algn="just">
              <a:buSzTx/>
            </a:pPr>
            <a:r>
              <a:rPr lang="zh-CN" altLang="en-US" sz="2000" dirty="0">
                <a:solidFill>
                  <a:schemeClr val="tx1"/>
                </a:solidFill>
                <a:latin typeface="+mn-ea"/>
                <a:sym typeface="思源黑体" panose="020B0400000000000000" pitchFamily="34" charset="-122"/>
              </a:rPr>
              <a:t>领导和被领导、领导主体和领导客体在任何时候都是一对矛盾</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只不过在不同条件下这种矛盾的性质和程度有所不同。领导者除了规范自己的行为外</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还要去规范群体成员的行为</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按照一定的目标、任务和标准等去要求群体成员做什么和不做什么。对群体成员来说</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他们是否接受这种规范和接受的程度怎么样</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是不完全以领导者的主观意志为决定因素的</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人的精神、心理、情感状态决定着个人积极性的大小</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进而会直接影响到群体的绩效和领导的成败。在实际工作中</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虽然领导者属于矛盾的主要方面</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但是如果没有被领导者的通力合作</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这个群体就不会是高绩效的。</a:t>
            </a:r>
          </a:p>
          <a:p>
            <a:pPr lvl="0" algn="just">
              <a:buSzTx/>
            </a:pPr>
            <a:r>
              <a:rPr lang="zh-CN" altLang="en-US" sz="2000" dirty="0">
                <a:solidFill>
                  <a:schemeClr val="tx1"/>
                </a:solidFill>
                <a:latin typeface="+mn-ea"/>
                <a:sym typeface="思源黑体" panose="020B0400000000000000" pitchFamily="34" charset="-122"/>
              </a:rPr>
              <a:t>解决这一对矛盾的有效途径有两个</a:t>
            </a:r>
            <a:r>
              <a:rPr lang="en-US" altLang="zh-CN" sz="2000" dirty="0">
                <a:solidFill>
                  <a:schemeClr val="tx1"/>
                </a:solidFill>
                <a:latin typeface="+mn-ea"/>
                <a:sym typeface="思源黑体" panose="020B0400000000000000" pitchFamily="34" charset="-122"/>
              </a:rPr>
              <a:t>:</a:t>
            </a:r>
          </a:p>
          <a:p>
            <a:pPr lvl="0" algn="just">
              <a:buSzTx/>
            </a:pPr>
            <a:r>
              <a:rPr lang="zh-CN" altLang="en-US" sz="2000" b="1" dirty="0">
                <a:solidFill>
                  <a:schemeClr val="tx1"/>
                </a:solidFill>
                <a:latin typeface="+mn-ea"/>
                <a:sym typeface="思源黑体" panose="020B0400000000000000" pitchFamily="34" charset="-122"/>
              </a:rPr>
              <a:t>第一</a:t>
            </a:r>
            <a:r>
              <a:rPr lang="en-US" altLang="zh-CN" sz="2000" b="1" dirty="0">
                <a:solidFill>
                  <a:schemeClr val="tx1"/>
                </a:solidFill>
                <a:latin typeface="+mn-ea"/>
                <a:sym typeface="思源黑体" panose="020B0400000000000000" pitchFamily="34" charset="-122"/>
              </a:rPr>
              <a:t>,</a:t>
            </a:r>
            <a:r>
              <a:rPr lang="zh-CN" altLang="en-US" sz="2000" b="1" dirty="0">
                <a:solidFill>
                  <a:schemeClr val="tx1"/>
                </a:solidFill>
                <a:latin typeface="+mn-ea"/>
                <a:sym typeface="思源黑体" panose="020B0400000000000000" pitchFamily="34" charset="-122"/>
              </a:rPr>
              <a:t>民主参与。</a:t>
            </a:r>
          </a:p>
          <a:p>
            <a:pPr lvl="0" algn="just">
              <a:buSzTx/>
            </a:pPr>
            <a:r>
              <a:rPr lang="zh-CN" altLang="en-US" sz="2000" b="1" dirty="0">
                <a:solidFill>
                  <a:schemeClr val="tx1"/>
                </a:solidFill>
                <a:latin typeface="+mn-ea"/>
                <a:sym typeface="思源黑体" panose="020B0400000000000000" pitchFamily="34" charset="-122"/>
              </a:rPr>
              <a:t>第二</a:t>
            </a:r>
            <a:r>
              <a:rPr lang="en-US" altLang="zh-CN" sz="2000" b="1" dirty="0">
                <a:solidFill>
                  <a:schemeClr val="tx1"/>
                </a:solidFill>
                <a:latin typeface="+mn-ea"/>
                <a:sym typeface="思源黑体" panose="020B0400000000000000" pitchFamily="34" charset="-122"/>
              </a:rPr>
              <a:t>,</a:t>
            </a:r>
            <a:r>
              <a:rPr lang="zh-CN" altLang="en-US" sz="2000" b="1" dirty="0">
                <a:solidFill>
                  <a:schemeClr val="tx1"/>
                </a:solidFill>
                <a:latin typeface="+mn-ea"/>
                <a:sym typeface="思源黑体" panose="020B0400000000000000" pitchFamily="34" charset="-122"/>
              </a:rPr>
              <a:t>领导自律。</a:t>
            </a:r>
            <a:endParaRPr lang="en-US" altLang="zh-CN" sz="2000" b="1" dirty="0">
              <a:solidFill>
                <a:schemeClr val="tx1"/>
              </a:solidFill>
              <a:latin typeface="+mn-ea"/>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领导主体和领导客体反映了领导过程中两个基本的行为群体的基本性质、基本色彩、基本作用和基本关系</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以及领导主体搞好领导工作的基本标准和基本要求。确切地把握这些情况</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特别是基本的领导标准和领导要求</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对于进一步搞好领导工作来说</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具有重大的现实意义。</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65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对领导主体的评鉴、监督与管束</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lgn="just">
              <a:buSzTx/>
            </a:pPr>
            <a:r>
              <a:rPr lang="zh-CN" altLang="en-US" sz="2000" dirty="0">
                <a:solidFill>
                  <a:schemeClr val="tx1"/>
                </a:solidFill>
                <a:latin typeface="+mn-ea"/>
                <a:sym typeface="思源黑体" panose="020B0400000000000000" pitchFamily="34" charset="-122"/>
              </a:rPr>
              <a:t>对领导主体进行评鉴、监督与管束</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是关系到领导队伍建设和领导事业成败的大事。</a:t>
            </a:r>
            <a:endParaRPr lang="en-US" altLang="zh-CN" sz="2000" dirty="0">
              <a:solidFill>
                <a:schemeClr val="tx1"/>
              </a:solidFill>
              <a:latin typeface="+mn-ea"/>
              <a:sym typeface="思源黑体" panose="020B0400000000000000" pitchFamily="34" charset="-122"/>
            </a:endParaRPr>
          </a:p>
          <a:p>
            <a:pPr lvl="0" algn="just">
              <a:buSzTx/>
            </a:pPr>
            <a:r>
              <a:rPr lang="zh-CN" altLang="en-US" sz="2000" dirty="0">
                <a:solidFill>
                  <a:schemeClr val="tx1"/>
                </a:solidFill>
                <a:latin typeface="+mn-ea"/>
                <a:sym typeface="思源黑体" panose="020B0400000000000000" pitchFamily="34" charset="-122"/>
              </a:rPr>
              <a:t>要通过机制的制约</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抑制领导主体的负面行为与后果</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把领导主体的作用和效能彻底引向正面</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使腐败行为受到坚决有力的抑制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使群体或组织得到健康正常的发展。这既是维护公共利益、群体成员自身利益的需要</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也是对群体资源的爱护和珍惜</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更是对领导主体的最大爱护和维持。</a:t>
            </a:r>
          </a:p>
          <a:p>
            <a:pPr lvl="0" algn="just">
              <a:buSzTx/>
            </a:pPr>
            <a:r>
              <a:rPr lang="zh-CN" altLang="en-US" sz="2000" dirty="0">
                <a:solidFill>
                  <a:schemeClr val="tx1"/>
                </a:solidFill>
                <a:latin typeface="+mn-ea"/>
                <a:sym typeface="思源黑体" panose="020B0400000000000000" pitchFamily="34" charset="-122"/>
              </a:rPr>
              <a:t>对领导主体进行评鉴、监督与管束</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是一种权力约束机制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也是一种正常的民主生活。</a:t>
            </a:r>
          </a:p>
          <a:p>
            <a:pPr lvl="0" algn="just">
              <a:buSzTx/>
            </a:pPr>
            <a:r>
              <a:rPr lang="zh-CN" altLang="en-US" sz="2000" dirty="0">
                <a:solidFill>
                  <a:schemeClr val="tx1"/>
                </a:solidFill>
                <a:latin typeface="+mn-ea"/>
                <a:sym typeface="思源黑体" panose="020B0400000000000000" pitchFamily="34" charset="-122"/>
              </a:rPr>
              <a:t>一个真正以共同事业和公共利益为重的群体或组织必须有也一定会有这样一种权力约束机制</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而其中的领导主体则必定愿意接受并推崇这样的约束。</a:t>
            </a:r>
          </a:p>
          <a:p>
            <a:pPr lvl="0" algn="just">
              <a:buSzTx/>
            </a:pPr>
            <a:r>
              <a:rPr lang="zh-CN" altLang="en-US" sz="2000" dirty="0">
                <a:solidFill>
                  <a:schemeClr val="tx1"/>
                </a:solidFill>
                <a:latin typeface="+mn-ea"/>
                <a:sym typeface="思源黑体" panose="020B0400000000000000" pitchFamily="34" charset="-122"/>
              </a:rPr>
              <a:t>最常见的、典型的“领导丑象”主要有两类</a:t>
            </a:r>
            <a:r>
              <a:rPr lang="en-US" altLang="zh-CN" sz="2000" dirty="0">
                <a:solidFill>
                  <a:schemeClr val="tx1"/>
                </a:solidFill>
                <a:latin typeface="+mn-ea"/>
                <a:sym typeface="思源黑体" panose="020B0400000000000000" pitchFamily="34" charset="-122"/>
              </a:rPr>
              <a:t>:</a:t>
            </a:r>
          </a:p>
          <a:p>
            <a:pPr lvl="0" algn="just">
              <a:buSzTx/>
            </a:pPr>
            <a:r>
              <a:rPr lang="zh-CN" altLang="en-US" sz="2000" dirty="0">
                <a:solidFill>
                  <a:schemeClr val="tx1"/>
                </a:solidFill>
                <a:latin typeface="+mn-ea"/>
                <a:sym typeface="思源黑体" panose="020B0400000000000000" pitchFamily="34" charset="-122"/>
              </a:rPr>
              <a:t>第一类是领导能力严重不足</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导致心态不端正。</a:t>
            </a:r>
          </a:p>
          <a:p>
            <a:pPr lvl="0" algn="just">
              <a:buSzTx/>
            </a:pPr>
            <a:r>
              <a:rPr lang="zh-CN" altLang="en-US" sz="2000" dirty="0">
                <a:solidFill>
                  <a:schemeClr val="tx1"/>
                </a:solidFill>
                <a:latin typeface="+mn-ea"/>
                <a:sym typeface="思源黑体" panose="020B0400000000000000" pitchFamily="34" charset="-122"/>
              </a:rPr>
              <a:t>第二类是领导品德低劣</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导致权力变形。</a:t>
            </a:r>
          </a:p>
          <a:p>
            <a:pPr lvl="0" algn="just">
              <a:buSzTx/>
            </a:pPr>
            <a:r>
              <a:rPr lang="zh-CN" altLang="en-US" sz="2000" dirty="0">
                <a:solidFill>
                  <a:schemeClr val="tx1"/>
                </a:solidFill>
                <a:latin typeface="+mn-ea"/>
                <a:sym typeface="思源黑体" panose="020B0400000000000000" pitchFamily="34" charset="-122"/>
              </a:rPr>
              <a:t>上述两类领导都会带来严重后果。这样的领导者不仅不能靠自己的称职和努力来增强凝聚力、领导力和竞争力</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而且极大消耗了有限的社会资源</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破坏了各种正当力量</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严重损害了领导客体的利益和整个社会系统的健康与安全</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挖空了社会系统生存和发展的基础</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直接置社会系统于虚弱、危急和溃败的边缘。这类领导主体不仅不能带领全体成员在</a:t>
            </a:r>
            <a:r>
              <a:rPr lang="en-US" altLang="zh-CN" sz="2000" dirty="0">
                <a:solidFill>
                  <a:schemeClr val="tx1"/>
                </a:solidFill>
                <a:latin typeface="+mn-ea"/>
                <a:sym typeface="思源黑体" panose="020B0400000000000000" pitchFamily="34" charset="-122"/>
              </a:rPr>
              <a:t>21</a:t>
            </a:r>
            <a:r>
              <a:rPr lang="zh-CN" altLang="en-US" sz="2000" dirty="0">
                <a:solidFill>
                  <a:schemeClr val="tx1"/>
                </a:solidFill>
                <a:latin typeface="+mn-ea"/>
                <a:sym typeface="思源黑体" panose="020B0400000000000000" pitchFamily="34" charset="-122"/>
              </a:rPr>
              <a:t>世纪的竞争中获胜</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反而首先从内部就打垮了自己。</a:t>
            </a:r>
            <a:endParaRPr lang="en-US" altLang="zh-CN"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lgn="just">
              <a:buSzTx/>
            </a:pPr>
            <a:r>
              <a:rPr lang="zh-CN" altLang="en-US" sz="2000" dirty="0">
                <a:solidFill>
                  <a:schemeClr val="tx1"/>
                </a:solidFill>
                <a:latin typeface="+mn-ea"/>
                <a:sym typeface="思源黑体" panose="020B0400000000000000" pitchFamily="34" charset="-122"/>
              </a:rPr>
              <a:t>要实现共同的理想、完成共同的事业</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就一定要制止如此情况继续发生</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并从根本上加以治理、克服和改变。而此处所谓的“根本”就是领导素质。只要领导素质得到提高</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领导主体就一定能极好地发挥能动作用</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哪怕还有较大的外在困难和障碍</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也能把领导工作做得非常出色</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必定能够写就群体或组织乃至整个社会成功奋斗的历史。</a:t>
            </a:r>
          </a:p>
          <a:p>
            <a:pPr lvl="0" algn="just">
              <a:buSzTx/>
            </a:pPr>
            <a:r>
              <a:rPr lang="zh-CN" altLang="en-US" sz="2000" dirty="0">
                <a:solidFill>
                  <a:schemeClr val="tx1"/>
                </a:solidFill>
                <a:latin typeface="+mn-ea"/>
                <a:sym typeface="思源黑体" panose="020B0400000000000000" pitchFamily="34" charset="-122"/>
              </a:rPr>
              <a:t>全面考查一个领导主体的时候不可能也无法将实绩和素质分开来进行</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否则就不够科学</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也不够全面。管束领导主体就是根据评鉴和监督的结果及需要</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加强对领导主体的全面整顿和教育</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其实就是加强领导队伍的建设。只有这样</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才能保证有一个良好的领导主体为群体或组织乃至整个社会提供优良的服务、发挥良好的作用。具体来说</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主要从以下三个方面着手</a:t>
            </a:r>
            <a:r>
              <a:rPr lang="en-US" altLang="zh-CN" sz="2000" dirty="0">
                <a:solidFill>
                  <a:schemeClr val="tx1"/>
                </a:solidFill>
                <a:latin typeface="+mn-ea"/>
                <a:sym typeface="思源黑体" panose="020B0400000000000000" pitchFamily="34" charset="-122"/>
              </a:rPr>
              <a:t>:</a:t>
            </a:r>
          </a:p>
          <a:p>
            <a:pPr lvl="0" algn="just">
              <a:buSzTx/>
            </a:pPr>
            <a:r>
              <a:rPr lang="en-US" altLang="zh-CN" sz="2000" dirty="0">
                <a:solidFill>
                  <a:schemeClr val="tx1"/>
                </a:solidFill>
                <a:latin typeface="+mn-ea"/>
                <a:sym typeface="思源黑体" panose="020B0400000000000000" pitchFamily="34" charset="-122"/>
              </a:rPr>
              <a:t>(1)</a:t>
            </a:r>
            <a:r>
              <a:rPr lang="zh-CN" altLang="en-US" sz="2000" dirty="0">
                <a:solidFill>
                  <a:schemeClr val="tx1"/>
                </a:solidFill>
                <a:latin typeface="+mn-ea"/>
                <a:sym typeface="思源黑体" panose="020B0400000000000000" pitchFamily="34" charset="-122"/>
              </a:rPr>
              <a:t>要探索建立科学、完善的领导素质理论</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为科学地认识和把握领导主体提供理论依据。</a:t>
            </a:r>
          </a:p>
          <a:p>
            <a:pPr lvl="0" algn="just">
              <a:buSzTx/>
            </a:pPr>
            <a:r>
              <a:rPr lang="en-US" altLang="zh-CN" sz="2000" dirty="0">
                <a:solidFill>
                  <a:schemeClr val="tx1"/>
                </a:solidFill>
                <a:latin typeface="+mn-ea"/>
                <a:sym typeface="思源黑体" panose="020B0400000000000000" pitchFamily="34" charset="-122"/>
              </a:rPr>
              <a:t>(2)</a:t>
            </a:r>
            <a:r>
              <a:rPr lang="zh-CN" altLang="en-US" sz="2000" dirty="0">
                <a:solidFill>
                  <a:schemeClr val="tx1"/>
                </a:solidFill>
                <a:latin typeface="+mn-ea"/>
                <a:sym typeface="思源黑体" panose="020B0400000000000000" pitchFamily="34" charset="-122"/>
              </a:rPr>
              <a:t>要切实运用科学的领导素质理论开展组织人事工作、监察纠察工作和培养教育工作。</a:t>
            </a:r>
          </a:p>
          <a:p>
            <a:pPr lvl="0" algn="just">
              <a:buSzTx/>
            </a:pPr>
            <a:r>
              <a:rPr lang="en-US" altLang="zh-CN" sz="2000" dirty="0">
                <a:solidFill>
                  <a:schemeClr val="tx1"/>
                </a:solidFill>
                <a:latin typeface="+mn-ea"/>
                <a:sym typeface="思源黑体" panose="020B0400000000000000" pitchFamily="34" charset="-122"/>
              </a:rPr>
              <a:t>(3)</a:t>
            </a:r>
            <a:r>
              <a:rPr lang="zh-CN" altLang="en-US" sz="2000" dirty="0">
                <a:solidFill>
                  <a:schemeClr val="tx1"/>
                </a:solidFill>
                <a:latin typeface="+mn-ea"/>
                <a:sym typeface="思源黑体" panose="020B0400000000000000" pitchFamily="34" charset="-122"/>
              </a:rPr>
              <a:t>要建立科学、民主、规范的领导体制和领导机制。</a:t>
            </a:r>
          </a:p>
          <a:p>
            <a:pPr lvl="0" algn="just">
              <a:buSzTx/>
            </a:pPr>
            <a:r>
              <a:rPr lang="zh-CN" altLang="en-US" sz="2000" dirty="0">
                <a:solidFill>
                  <a:schemeClr val="tx1"/>
                </a:solidFill>
                <a:latin typeface="+mn-ea"/>
                <a:sym typeface="思源黑体" panose="020B0400000000000000" pitchFamily="34" charset="-122"/>
              </a:rPr>
              <a:t>总之</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要采取果断、强效的措施来清除一切不胜任、不端正的领导者</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根绝一切恶劣的领导现象和领导行为</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特别是要使所有的人都来执行监督和监察的职能</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由此从根本上彻底解决官僚主义和腐败堕落的问题</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进而真正提升领导力、核心竞争力和综合实力</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为迎接</a:t>
            </a:r>
            <a:r>
              <a:rPr lang="en-US" altLang="zh-CN" sz="2000" dirty="0">
                <a:solidFill>
                  <a:schemeClr val="tx1"/>
                </a:solidFill>
                <a:latin typeface="+mn-ea"/>
                <a:sym typeface="思源黑体" panose="020B0400000000000000" pitchFamily="34" charset="-122"/>
              </a:rPr>
              <a:t>21</a:t>
            </a:r>
            <a:r>
              <a:rPr lang="zh-CN" altLang="en-US" sz="2000" dirty="0">
                <a:solidFill>
                  <a:schemeClr val="tx1"/>
                </a:solidFill>
                <a:latin typeface="+mn-ea"/>
                <a:sym typeface="思源黑体" panose="020B0400000000000000" pitchFamily="34" charset="-122"/>
              </a:rPr>
              <a:t>世纪的挑战、赢得</a:t>
            </a:r>
            <a:r>
              <a:rPr lang="en-US" altLang="zh-CN" sz="2000" dirty="0">
                <a:solidFill>
                  <a:schemeClr val="tx1"/>
                </a:solidFill>
                <a:latin typeface="+mn-ea"/>
                <a:sym typeface="思源黑体" panose="020B0400000000000000" pitchFamily="34" charset="-122"/>
              </a:rPr>
              <a:t>21</a:t>
            </a:r>
            <a:r>
              <a:rPr lang="zh-CN" altLang="en-US" sz="2000" dirty="0">
                <a:solidFill>
                  <a:schemeClr val="tx1"/>
                </a:solidFill>
                <a:latin typeface="+mn-ea"/>
                <a:sym typeface="思源黑体" panose="020B0400000000000000" pitchFamily="34" charset="-122"/>
              </a:rPr>
              <a:t>世纪的竞争提供最重要的保障。</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631216"/>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lang="zh-CN" altLang="en-US" sz="2000" b="1" dirty="0">
                <a:latin typeface="+mn-ea"/>
              </a:rPr>
              <a:t>领导主体是现实社会系统中的强势方</a:t>
            </a:r>
            <a:r>
              <a:rPr lang="en-US" altLang="zh-CN" sz="2000" b="1" dirty="0">
                <a:latin typeface="+mn-ea"/>
              </a:rPr>
              <a:t>,</a:t>
            </a:r>
            <a:r>
              <a:rPr lang="zh-CN" altLang="en-US" sz="2000" b="1" dirty="0">
                <a:latin typeface="+mn-ea"/>
              </a:rPr>
              <a:t>拥有影响或统治它所在社会系统的优势和强力</a:t>
            </a:r>
            <a:r>
              <a:rPr lang="en-US" altLang="zh-CN" sz="2000" b="1" dirty="0">
                <a:latin typeface="+mn-ea"/>
              </a:rPr>
              <a:t>;</a:t>
            </a:r>
            <a:r>
              <a:rPr lang="zh-CN" altLang="en-US" sz="2000" b="1" dirty="0">
                <a:latin typeface="+mn-ea"/>
              </a:rPr>
              <a:t>与相对弱势的领导客体构成一对能够产生为社会进步所必需的动力势能的基本矛盾。领导主体是整个领导实践的主角</a:t>
            </a:r>
            <a:r>
              <a:rPr lang="en-US" altLang="zh-CN" sz="2000" b="1" dirty="0">
                <a:latin typeface="+mn-ea"/>
              </a:rPr>
              <a:t>,</a:t>
            </a:r>
            <a:r>
              <a:rPr lang="zh-CN" altLang="en-US" sz="2000" b="1" dirty="0">
                <a:latin typeface="+mn-ea"/>
              </a:rPr>
              <a:t>不仅原本构成多样而复杂</a:t>
            </a:r>
            <a:r>
              <a:rPr lang="en-US" altLang="zh-CN" sz="2000" b="1" dirty="0">
                <a:latin typeface="+mn-ea"/>
              </a:rPr>
              <a:t>,</a:t>
            </a:r>
            <a:r>
              <a:rPr lang="zh-CN" altLang="en-US" sz="2000" b="1" dirty="0">
                <a:latin typeface="+mn-ea"/>
              </a:rPr>
              <a:t>而且在不同情境中的具体角色也很不一样</a:t>
            </a:r>
            <a:r>
              <a:rPr lang="en-US" altLang="zh-CN" sz="2000" b="1" dirty="0">
                <a:latin typeface="+mn-ea"/>
              </a:rPr>
              <a:t>,</a:t>
            </a:r>
            <a:r>
              <a:rPr lang="zh-CN" altLang="en-US" sz="2000" b="1" dirty="0">
                <a:latin typeface="+mn-ea"/>
              </a:rPr>
              <a:t>拥有多层面的实际权力、机会和作用</a:t>
            </a:r>
            <a:r>
              <a:rPr lang="en-US" altLang="zh-CN" sz="2000" b="1" dirty="0">
                <a:latin typeface="+mn-ea"/>
              </a:rPr>
              <a:t>,</a:t>
            </a:r>
            <a:r>
              <a:rPr lang="zh-CN" altLang="en-US" sz="2000" b="1" dirty="0">
                <a:latin typeface="+mn-ea"/>
              </a:rPr>
              <a:t>容易失范、失控和越轨</a:t>
            </a:r>
            <a:r>
              <a:rPr lang="en-US" altLang="zh-CN" sz="2000" b="1" dirty="0">
                <a:latin typeface="+mn-ea"/>
              </a:rPr>
              <a:t>,</a:t>
            </a:r>
            <a:r>
              <a:rPr lang="zh-CN" altLang="en-US" sz="2000" b="1" dirty="0">
                <a:latin typeface="+mn-ea"/>
              </a:rPr>
              <a:t>并产生“领导丑象”</a:t>
            </a:r>
            <a:r>
              <a:rPr lang="en-US" altLang="zh-CN" sz="2000" b="1" dirty="0">
                <a:latin typeface="+mn-ea"/>
              </a:rPr>
              <a:t>,</a:t>
            </a:r>
            <a:r>
              <a:rPr lang="zh-CN" altLang="en-US" sz="2000" b="1" dirty="0">
                <a:latin typeface="+mn-ea"/>
              </a:rPr>
              <a:t>走向反面</a:t>
            </a:r>
            <a:r>
              <a:rPr lang="en-US" altLang="zh-CN" sz="2000" b="1" dirty="0">
                <a:latin typeface="+mn-ea"/>
              </a:rPr>
              <a:t>,</a:t>
            </a:r>
            <a:r>
              <a:rPr lang="zh-CN" altLang="en-US" sz="2000" b="1" dirty="0">
                <a:latin typeface="+mn-ea"/>
              </a:rPr>
              <a:t>因此需要对领导主体严加评鉴、监督与管束。</a:t>
            </a: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138773"/>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lang="zh-CN" altLang="en-US" sz="2000" b="1" dirty="0">
                <a:latin typeface="+mn-ea"/>
              </a:rPr>
              <a:t>领导主体    领导个体    领导者    领导人    领袖    领导集体    领导班子    </a:t>
            </a:r>
            <a:endParaRPr lang="en-US" altLang="zh-CN" sz="2000" b="1" dirty="0">
              <a:latin typeface="+mn-ea"/>
            </a:endParaRPr>
          </a:p>
          <a:p>
            <a:pPr marL="274320" lvl="0" indent="-274320">
              <a:spcBef>
                <a:spcPct val="20000"/>
              </a:spcBef>
              <a:buClr>
                <a:schemeClr val="accent1"/>
              </a:buClr>
              <a:buFont typeface="Symbol" panose="05050102010706020507" pitchFamily="18" charset="2"/>
              <a:buChar char=""/>
            </a:pPr>
            <a:r>
              <a:rPr lang="zh-CN" altLang="en-US" sz="2000" b="1" dirty="0">
                <a:latin typeface="+mn-ea"/>
              </a:rPr>
              <a:t>领导群体    领导集团    领导机构    领导组织    领导机关    领导角色    领导客体</a:t>
            </a:r>
            <a:endParaRPr lang="en-US" altLang="zh-CN" sz="2000" b="1" dirty="0">
              <a:latin typeface="+mn-ea"/>
            </a:endParaRPr>
          </a:p>
          <a:p>
            <a:pPr marL="274320" lvl="0" indent="-274320">
              <a:spcBef>
                <a:spcPct val="20000"/>
              </a:spcBef>
              <a:buClr>
                <a:schemeClr val="accent1"/>
              </a:buClr>
              <a:buFont typeface="Symbol" panose="05050102010706020507" pitchFamily="18" charset="2"/>
              <a:buChar char=""/>
            </a:pPr>
            <a:r>
              <a:rPr lang="zh-CN" altLang="en-US" sz="2000" b="1" dirty="0">
                <a:latin typeface="+mn-ea"/>
              </a:rPr>
              <a:t>领导主体与领导客体的关系    领导丑象</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948940"/>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1877437"/>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lang="en-US" altLang="zh-CN" sz="2000" b="1" dirty="0">
                <a:latin typeface="+mn-ea"/>
              </a:rPr>
              <a:t>1.</a:t>
            </a:r>
            <a:r>
              <a:rPr lang="zh-CN" altLang="en-US" sz="2000" b="1" dirty="0">
                <a:latin typeface="+mn-ea"/>
              </a:rPr>
              <a:t>领导角色有哪些实际内涵</a:t>
            </a:r>
            <a:r>
              <a:rPr lang="en-US" altLang="zh-CN" sz="2000" b="1" dirty="0">
                <a:latin typeface="+mn-ea"/>
              </a:rPr>
              <a:t>?</a:t>
            </a:r>
            <a:r>
              <a:rPr lang="zh-CN" altLang="en-US" sz="2000" b="1" dirty="0">
                <a:latin typeface="+mn-ea"/>
              </a:rPr>
              <a:t>与领导主体之间有什么关系</a:t>
            </a:r>
            <a:r>
              <a:rPr lang="en-US" altLang="zh-CN" sz="2000" b="1" dirty="0">
                <a:latin typeface="+mn-ea"/>
              </a:rPr>
              <a:t>?</a:t>
            </a:r>
          </a:p>
          <a:p>
            <a:pPr marL="274320" lvl="0" indent="-274320">
              <a:spcBef>
                <a:spcPct val="20000"/>
              </a:spcBef>
              <a:buClr>
                <a:schemeClr val="accent1"/>
              </a:buClr>
              <a:buFont typeface="Symbol" panose="05050102010706020507" pitchFamily="18" charset="2"/>
              <a:buChar char=""/>
            </a:pPr>
            <a:r>
              <a:rPr lang="en-US" altLang="zh-CN" sz="2000" b="1" dirty="0">
                <a:latin typeface="+mn-ea"/>
              </a:rPr>
              <a:t>2.</a:t>
            </a:r>
            <a:r>
              <a:rPr lang="zh-CN" altLang="en-US" sz="2000" b="1" dirty="0">
                <a:latin typeface="+mn-ea"/>
              </a:rPr>
              <a:t>试联系领导的根本和基础来谈谈你对领导客体的认识。</a:t>
            </a:r>
          </a:p>
          <a:p>
            <a:pPr marL="274320" lvl="0" indent="-274320">
              <a:spcBef>
                <a:spcPct val="20000"/>
              </a:spcBef>
              <a:buClr>
                <a:schemeClr val="accent1"/>
              </a:buClr>
              <a:buFont typeface="Symbol" panose="05050102010706020507" pitchFamily="18" charset="2"/>
              <a:buChar char=""/>
            </a:pPr>
            <a:r>
              <a:rPr lang="en-US" altLang="zh-CN" sz="2000" b="1" dirty="0">
                <a:latin typeface="+mn-ea"/>
              </a:rPr>
              <a:t>3.</a:t>
            </a:r>
            <a:r>
              <a:rPr lang="zh-CN" altLang="en-US" sz="2000" b="1" dirty="0">
                <a:latin typeface="+mn-ea"/>
              </a:rPr>
              <a:t>简述领导主体与领导客体的关系及其对领导行为的影响。</a:t>
            </a:r>
          </a:p>
          <a:p>
            <a:pPr marL="274320" lvl="0" indent="-274320">
              <a:spcBef>
                <a:spcPct val="20000"/>
              </a:spcBef>
              <a:buClr>
                <a:schemeClr val="accent1"/>
              </a:buClr>
              <a:buFont typeface="Symbol" panose="05050102010706020507" pitchFamily="18" charset="2"/>
              <a:buChar char=""/>
            </a:pPr>
            <a:r>
              <a:rPr lang="en-US" altLang="zh-CN" sz="2000" b="1" dirty="0">
                <a:latin typeface="+mn-ea"/>
              </a:rPr>
              <a:t>4.</a:t>
            </a:r>
            <a:r>
              <a:rPr lang="zh-CN" altLang="en-US" sz="2000" b="1" dirty="0">
                <a:latin typeface="+mn-ea"/>
              </a:rPr>
              <a:t>谈谈对领导主体进行评鉴、监督与管束的必要性及途径。</a:t>
            </a:r>
          </a:p>
          <a:p>
            <a:pPr marL="274320" lvl="0" indent="-274320">
              <a:spcBef>
                <a:spcPct val="20000"/>
              </a:spcBef>
              <a:buClr>
                <a:schemeClr val="accent1"/>
              </a:buClr>
              <a:buFont typeface="Symbol" panose="05050102010706020507" pitchFamily="18" charset="2"/>
              <a:buChar char=""/>
            </a:pPr>
            <a:r>
              <a:rPr lang="en-US" altLang="zh-CN" sz="2000" b="1" dirty="0">
                <a:latin typeface="+mn-ea"/>
              </a:rPr>
              <a:t>5.</a:t>
            </a:r>
            <a:r>
              <a:rPr lang="zh-CN" altLang="en-US" sz="2000" b="1" dirty="0">
                <a:latin typeface="+mn-ea"/>
              </a:rPr>
              <a:t>从领导角色全面胜任的角度</a:t>
            </a:r>
            <a:r>
              <a:rPr lang="en-US" altLang="zh-CN" sz="2000" b="1" dirty="0">
                <a:latin typeface="+mn-ea"/>
              </a:rPr>
              <a:t>,</a:t>
            </a:r>
            <a:r>
              <a:rPr lang="zh-CN" altLang="en-US" sz="2000" b="1" dirty="0">
                <a:latin typeface="+mn-ea"/>
              </a:rPr>
              <a:t>谈谈怎样才能成为一名合格的领导者。</a:t>
            </a:r>
          </a:p>
        </p:txBody>
      </p:sp>
      <p:sp>
        <p:nvSpPr>
          <p:cNvPr id="8" name="Freeform 5"/>
          <p:cNvSpPr/>
          <p:nvPr/>
        </p:nvSpPr>
        <p:spPr bwMode="auto">
          <a:xfrm rot="21249602" flipH="1" flipV="1">
            <a:off x="9899210" y="459422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领导主体的概念、特点与构成</a:t>
              </a:r>
            </a:p>
          </p:txBody>
        </p:sp>
      </p:grpSp>
      <p:grpSp>
        <p:nvGrpSpPr>
          <p:cNvPr id="20" name="组合 19"/>
          <p:cNvGrpSpPr/>
          <p:nvPr/>
        </p:nvGrpSpPr>
        <p:grpSpPr>
          <a:xfrm>
            <a:off x="4643587" y="125527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领导角色的含义与构成</a:t>
              </a:r>
            </a:p>
          </p:txBody>
        </p:sp>
      </p:grpSp>
      <p:grpSp>
        <p:nvGrpSpPr>
          <p:cNvPr id="23" name="组合 22"/>
          <p:cNvGrpSpPr/>
          <p:nvPr/>
        </p:nvGrpSpPr>
        <p:grpSpPr>
          <a:xfrm>
            <a:off x="4646209" y="211152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领导客体的概念与特征</a:t>
              </a:r>
            </a:p>
          </p:txBody>
        </p:sp>
      </p:grpSp>
      <p:grpSp>
        <p:nvGrpSpPr>
          <p:cNvPr id="26" name="组合 25"/>
          <p:cNvGrpSpPr/>
          <p:nvPr/>
        </p:nvGrpSpPr>
        <p:grpSpPr>
          <a:xfrm>
            <a:off x="4638217" y="2962070"/>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领导主体与领导客体的关系</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第五章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grpSp>
        <p:nvGrpSpPr>
          <p:cNvPr id="3" name="组合 2"/>
          <p:cNvGrpSpPr/>
          <p:nvPr/>
        </p:nvGrpSpPr>
        <p:grpSpPr>
          <a:xfrm>
            <a:off x="4643505" y="3852144"/>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对领导主体的评鉴、监督与管束</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32295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●领导主体的概念、特点与构成</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●领导角色的含义与构成</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●领导客体的概念与特征</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●领导主体与领导客体的关系</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●对领导主体的评鉴、监督与管束</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2122805"/>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领导主体的概念、特点与构成</a:t>
              </a:r>
            </a:p>
            <a:p>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领导主体的概念</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领导主体是某一具体社会系统中充当支配角色的那部分因素,包括机构、群体和个人。</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在群体中就是指代表和体现群体意志、掌握和运用集体权力的个人,在组织中就是指代表和体现组织的精神意志、提出和落实组织的目标任务、掌握和运用组织的各种资源、实际却常体现占主导地位的强者意志和倾向的机构与个人,在社会中则是体现公众意志和公共精神、掌握和运用公共权力及各种公共资源、实际亦经常体现占主导地位的强者意志和倾向以及主观特征的公共机构和个人。</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领导主体支配着系统中的主要资源和主要因素,使用、影响、更新、创造或者丰富着它们,由此使得该社会系统获得组织性的生命和价值。</a:t>
            </a:r>
            <a:endParaRPr lang="en-US" altLang="zh-CN"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领导主体中的个人就是领导者,群体是指领导者集群,机构就是由更多因素构建的领导机构。</a:t>
            </a:r>
            <a:endParaRPr lang="en-US" altLang="zh-CN"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发挥领导作用的不仅仅是领导者,而且还有领导者集合体以及领导机构。但从根本上说,领导活动由领导者发起,领导机构由领导者掌握和运行,一切领导活动最终还是取决于领导者。领导者是领导活动的最终因素或曰最根本的能动因素,是整个领导行为的根本发出者和责任承担者。</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总之,领导主体是由不同性质、功能、作用和质量的领导成分构成的复合体。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5.1.2 </a:t>
            </a:r>
            <a:r>
              <a:rPr lang="zh-CN" altLang="en-US" b="1" dirty="0">
                <a:solidFill>
                  <a:schemeClr val="tx1"/>
                </a:solidFill>
                <a:latin typeface="宋体" panose="02010600030101010101" pitchFamily="2" charset="-122"/>
                <a:ea typeface="宋体" panose="02010600030101010101" pitchFamily="2" charset="-122"/>
              </a:rPr>
              <a:t>领导主体的特点</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buSzTx/>
            </a:pPr>
            <a:r>
              <a:rPr lang="zh-CN" altLang="en-US" sz="2000" dirty="0">
                <a:solidFill>
                  <a:schemeClr val="tx1"/>
                </a:solidFill>
                <a:latin typeface="+mn-ea"/>
                <a:sym typeface="思源黑体" panose="020B0400000000000000" pitchFamily="34" charset="-122"/>
              </a:rPr>
              <a:t>领导主体的最显著特点是</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在群体或组织中能够得到维护和遵从</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并能发挥领头作用和服务作用。只要具备这个特征</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群体或组织中的任何一种能动成分都是领导主体。反之</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只要不具备这个特征</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那么即使有法律确认、强权支持</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该能动成分也算不上是领导主体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而只能算作在特定情况下领导主体的异化</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是群体生活或组织生活缺失公正、廉洁和民主的一种公共腐败结果</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也是对群体或组织最具危害和破坏作用的危险因素。</a:t>
            </a:r>
            <a:endParaRPr lang="en-US" altLang="zh-CN" sz="2000" dirty="0">
              <a:solidFill>
                <a:schemeClr val="tx1"/>
              </a:solidFill>
              <a:latin typeface="+mn-ea"/>
              <a:sym typeface="思源黑体" panose="020B0400000000000000" pitchFamily="34" charset="-122"/>
            </a:endParaRPr>
          </a:p>
          <a:p>
            <a:pPr lvl="0">
              <a:buSzTx/>
            </a:pPr>
            <a:r>
              <a:rPr lang="zh-CN" altLang="en-US" sz="2000" dirty="0">
                <a:solidFill>
                  <a:schemeClr val="tx1"/>
                </a:solidFill>
                <a:latin typeface="+mn-ea"/>
                <a:sym typeface="思源黑体" panose="020B0400000000000000" pitchFamily="34" charset="-122"/>
              </a:rPr>
              <a:t>第一</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具有特定的领导范围和领导职能。</a:t>
            </a:r>
          </a:p>
          <a:p>
            <a:pPr lvl="0">
              <a:buSzTx/>
            </a:pPr>
            <a:r>
              <a:rPr lang="zh-CN" altLang="en-US" sz="2000" dirty="0">
                <a:solidFill>
                  <a:schemeClr val="tx1"/>
                </a:solidFill>
                <a:latin typeface="+mn-ea"/>
                <a:sym typeface="思源黑体" panose="020B0400000000000000" pitchFamily="34" charset="-122"/>
              </a:rPr>
              <a:t>第二</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拥有一定的权力和权威。</a:t>
            </a:r>
          </a:p>
          <a:p>
            <a:pPr lvl="0">
              <a:buSzTx/>
            </a:pPr>
            <a:r>
              <a:rPr lang="zh-CN" altLang="en-US" sz="2000" dirty="0">
                <a:solidFill>
                  <a:schemeClr val="tx1"/>
                </a:solidFill>
                <a:latin typeface="+mn-ea"/>
                <a:sym typeface="思源黑体" panose="020B0400000000000000" pitchFamily="34" charset="-122"/>
              </a:rPr>
              <a:t>第三</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拥有或支配各种社会资源。</a:t>
            </a:r>
          </a:p>
          <a:p>
            <a:pPr lvl="0">
              <a:buSzTx/>
            </a:pPr>
            <a:r>
              <a:rPr lang="zh-CN" altLang="en-US" sz="2000" dirty="0">
                <a:solidFill>
                  <a:schemeClr val="tx1"/>
                </a:solidFill>
                <a:latin typeface="+mn-ea"/>
                <a:sym typeface="思源黑体" panose="020B0400000000000000" pitchFamily="34" charset="-122"/>
              </a:rPr>
              <a:t>第四</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具有事关重大的领导职责。</a:t>
            </a:r>
          </a:p>
          <a:p>
            <a:pPr lvl="0">
              <a:buSzTx/>
            </a:pPr>
            <a:r>
              <a:rPr lang="zh-CN" altLang="en-US" sz="2000" dirty="0">
                <a:solidFill>
                  <a:schemeClr val="tx1"/>
                </a:solidFill>
                <a:latin typeface="+mn-ea"/>
                <a:sym typeface="思源黑体" panose="020B0400000000000000" pitchFamily="34" charset="-122"/>
              </a:rPr>
              <a:t>第五</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与领导客体之间是既协调又矛盾的关系。</a:t>
            </a:r>
          </a:p>
          <a:p>
            <a:pPr lvl="0">
              <a:buSzTx/>
            </a:pPr>
            <a:r>
              <a:rPr lang="zh-CN" altLang="en-US" sz="2000" dirty="0">
                <a:solidFill>
                  <a:schemeClr val="tx1"/>
                </a:solidFill>
                <a:latin typeface="+mn-ea"/>
                <a:sym typeface="思源黑体" panose="020B0400000000000000" pitchFamily="34" charset="-122"/>
              </a:rPr>
              <a:t>第六</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必须在领导体制的框架下按规矩最大限度地发挥能动作用。</a:t>
            </a:r>
          </a:p>
          <a:p>
            <a:pPr lvl="0">
              <a:buSzTx/>
            </a:pPr>
            <a:r>
              <a:rPr lang="zh-CN" altLang="en-US" sz="2000" dirty="0">
                <a:solidFill>
                  <a:schemeClr val="tx1"/>
                </a:solidFill>
                <a:latin typeface="+mn-ea"/>
                <a:sym typeface="思源黑体" panose="020B0400000000000000" pitchFamily="34" charset="-122"/>
              </a:rPr>
              <a:t>第七</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有一个决定领导优劣成败的素质基础。</a:t>
            </a:r>
          </a:p>
          <a:p>
            <a:pPr lvl="0">
              <a:buSzTx/>
            </a:pPr>
            <a:r>
              <a:rPr lang="zh-CN" altLang="en-US" sz="2000" dirty="0">
                <a:solidFill>
                  <a:schemeClr val="tx1"/>
                </a:solidFill>
                <a:latin typeface="+mn-ea"/>
                <a:sym typeface="思源黑体" panose="020B0400000000000000" pitchFamily="34" charset="-122"/>
              </a:rPr>
              <a:t>第八</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处于利益的中心</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成为某种利益的代表。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5.1.3 </a:t>
            </a:r>
            <a:r>
              <a:rPr lang="zh-CN" altLang="en-US" b="1" dirty="0">
                <a:solidFill>
                  <a:schemeClr val="tx1"/>
                </a:solidFill>
                <a:latin typeface="宋体" panose="02010600030101010101" pitchFamily="2" charset="-122"/>
                <a:ea typeface="宋体" panose="02010600030101010101" pitchFamily="2" charset="-122"/>
              </a:rPr>
              <a:t>领导主体的构成</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buSzTx/>
            </a:pPr>
            <a:r>
              <a:rPr lang="zh-CN" altLang="en-US" sz="2000" dirty="0">
                <a:solidFill>
                  <a:schemeClr val="tx1"/>
                </a:solidFill>
                <a:latin typeface="+mn-ea"/>
                <a:sym typeface="思源黑体" panose="020B0400000000000000" pitchFamily="34" charset="-122"/>
              </a:rPr>
              <a:t>根据前面的界定可知</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领导主体由领导者和领导机构两个基本部分组成</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其中每个部分又有若干因素。这些不同的具体组成部分构成领导主体系统。</a:t>
            </a:r>
          </a:p>
          <a:p>
            <a:pPr lvl="0">
              <a:buSzTx/>
            </a:pPr>
            <a:r>
              <a:rPr lang="en-US" altLang="zh-CN" sz="2000" dirty="0">
                <a:solidFill>
                  <a:schemeClr val="tx1"/>
                </a:solidFill>
                <a:latin typeface="+mn-ea"/>
                <a:sym typeface="思源黑体" panose="020B0400000000000000" pitchFamily="34" charset="-122"/>
              </a:rPr>
              <a:t>1.</a:t>
            </a:r>
            <a:r>
              <a:rPr lang="zh-CN" altLang="en-US" sz="2000" dirty="0">
                <a:solidFill>
                  <a:schemeClr val="tx1"/>
                </a:solidFill>
                <a:latin typeface="+mn-ea"/>
                <a:sym typeface="思源黑体" panose="020B0400000000000000" pitchFamily="34" charset="-122"/>
              </a:rPr>
              <a:t>从领导者角度看领导主体的构成</a:t>
            </a:r>
          </a:p>
          <a:p>
            <a:pPr lvl="0">
              <a:buSzTx/>
            </a:pPr>
            <a:r>
              <a:rPr lang="zh-CN" altLang="en-US" sz="2000" dirty="0">
                <a:solidFill>
                  <a:schemeClr val="tx1"/>
                </a:solidFill>
                <a:latin typeface="+mn-ea"/>
                <a:sym typeface="思源黑体" panose="020B0400000000000000" pitchFamily="34" charset="-122"/>
              </a:rPr>
              <a:t>领导者分为领导个体、领导集体和领导群体三类。其基本特点就是均由人充当领导主体。</a:t>
            </a:r>
          </a:p>
          <a:p>
            <a:pPr lvl="0">
              <a:buSzTx/>
            </a:pPr>
            <a:r>
              <a:rPr lang="en-US" altLang="zh-CN" sz="2000" dirty="0">
                <a:solidFill>
                  <a:schemeClr val="tx1"/>
                </a:solidFill>
                <a:latin typeface="+mn-ea"/>
                <a:sym typeface="思源黑体" panose="020B0400000000000000" pitchFamily="34" charset="-122"/>
              </a:rPr>
              <a:t>(1)</a:t>
            </a:r>
            <a:r>
              <a:rPr lang="zh-CN" altLang="en-US" sz="2000" dirty="0">
                <a:solidFill>
                  <a:schemeClr val="tx1"/>
                </a:solidFill>
                <a:latin typeface="+mn-ea"/>
                <a:sym typeface="思源黑体" panose="020B0400000000000000" pitchFamily="34" charset="-122"/>
              </a:rPr>
              <a:t>领导个体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即普通意义上的领导者或领导人</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亦即俗称的头儿、上司、领导、首长、首脑等。这是领导者的主要含义所在</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是领导集体和领导群体存在的前提。</a:t>
            </a:r>
          </a:p>
          <a:p>
            <a:pPr lvl="0">
              <a:buSzTx/>
            </a:pPr>
            <a:r>
              <a:rPr lang="en-US" altLang="zh-CN" sz="2000" dirty="0">
                <a:solidFill>
                  <a:schemeClr val="tx1"/>
                </a:solidFill>
                <a:latin typeface="+mn-ea"/>
                <a:sym typeface="思源黑体" panose="020B0400000000000000" pitchFamily="34" charset="-122"/>
              </a:rPr>
              <a:t>(2)</a:t>
            </a:r>
            <a:r>
              <a:rPr lang="zh-CN" altLang="en-US" sz="2000" dirty="0">
                <a:solidFill>
                  <a:schemeClr val="tx1"/>
                </a:solidFill>
                <a:latin typeface="+mn-ea"/>
                <a:sym typeface="思源黑体" panose="020B0400000000000000" pitchFamily="34" charset="-122"/>
              </a:rPr>
              <a:t>领导集体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俗称领导班子</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是由在同一群体或组织内完备的一组领导岗位上任职的领导者组成的领导团队。</a:t>
            </a:r>
          </a:p>
          <a:p>
            <a:pPr lvl="0">
              <a:buSzTx/>
            </a:pPr>
            <a:r>
              <a:rPr lang="en-US" altLang="zh-CN" sz="2000" dirty="0">
                <a:solidFill>
                  <a:schemeClr val="tx1"/>
                </a:solidFill>
                <a:latin typeface="+mn-ea"/>
                <a:sym typeface="思源黑体" panose="020B0400000000000000" pitchFamily="34" charset="-122"/>
              </a:rPr>
              <a:t>(3)</a:t>
            </a:r>
            <a:r>
              <a:rPr lang="zh-CN" altLang="en-US" sz="2000" dirty="0">
                <a:solidFill>
                  <a:schemeClr val="tx1"/>
                </a:solidFill>
                <a:latin typeface="+mn-ea"/>
                <a:sym typeface="思源黑体" panose="020B0400000000000000" pitchFamily="34" charset="-122"/>
              </a:rPr>
              <a:t>领导群体</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俗称领导集团</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即由存在于不同群体或组织、不同数量、不同大小的多个领导集体组成的领导者阵营。</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4540</Words>
  <Application>Microsoft Office PowerPoint</Application>
  <PresentationFormat>宽屏</PresentationFormat>
  <Paragraphs>211</Paragraphs>
  <Slides>30</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159</cp:revision>
  <dcterms:created xsi:type="dcterms:W3CDTF">2020-11-09T04:10:00Z</dcterms:created>
  <dcterms:modified xsi:type="dcterms:W3CDTF">2022-01-01T02:18:36Z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2052-11.1.0.10938</vt:lpwstr>
  </property>
</Properties>
</file>