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 id="2147483736" r:id="rId3"/>
    <p:sldMasterId id="2147483847" r:id="rId4"/>
    <p:sldMasterId id="2147483859" r:id="rId5"/>
    <p:sldMasterId id="2147483893" r:id="rId6"/>
  </p:sldMasterIdLst>
  <p:notesMasterIdLst>
    <p:notesMasterId r:id="rId168"/>
  </p:notesMasterIdLst>
  <p:sldIdLst>
    <p:sldId id="256" r:id="rId7"/>
    <p:sldId id="667" r:id="rId8"/>
    <p:sldId id="668" r:id="rId9"/>
    <p:sldId id="257" r:id="rId10"/>
    <p:sldId id="669" r:id="rId11"/>
    <p:sldId id="681" r:id="rId12"/>
    <p:sldId id="682" r:id="rId13"/>
    <p:sldId id="684" r:id="rId14"/>
    <p:sldId id="685" r:id="rId15"/>
    <p:sldId id="687" r:id="rId16"/>
    <p:sldId id="689" r:id="rId17"/>
    <p:sldId id="690" r:id="rId18"/>
    <p:sldId id="694" r:id="rId19"/>
    <p:sldId id="691" r:id="rId20"/>
    <p:sldId id="695" r:id="rId21"/>
    <p:sldId id="697" r:id="rId22"/>
    <p:sldId id="696" r:id="rId23"/>
    <p:sldId id="670" r:id="rId24"/>
    <p:sldId id="703" r:id="rId25"/>
    <p:sldId id="704" r:id="rId26"/>
    <p:sldId id="705" r:id="rId27"/>
    <p:sldId id="706" r:id="rId28"/>
    <p:sldId id="707" r:id="rId29"/>
    <p:sldId id="708" r:id="rId30"/>
    <p:sldId id="709" r:id="rId31"/>
    <p:sldId id="710" r:id="rId32"/>
    <p:sldId id="711" r:id="rId33"/>
    <p:sldId id="712" r:id="rId34"/>
    <p:sldId id="671" r:id="rId35"/>
    <p:sldId id="713" r:id="rId36"/>
    <p:sldId id="715" r:id="rId37"/>
    <p:sldId id="716" r:id="rId38"/>
    <p:sldId id="717" r:id="rId39"/>
    <p:sldId id="726" r:id="rId40"/>
    <p:sldId id="723" r:id="rId41"/>
    <p:sldId id="724" r:id="rId42"/>
    <p:sldId id="727" r:id="rId43"/>
    <p:sldId id="728" r:id="rId44"/>
    <p:sldId id="882" r:id="rId45"/>
    <p:sldId id="672" r:id="rId46"/>
    <p:sldId id="729" r:id="rId47"/>
    <p:sldId id="730" r:id="rId48"/>
    <p:sldId id="731" r:id="rId49"/>
    <p:sldId id="732" r:id="rId50"/>
    <p:sldId id="733" r:id="rId51"/>
    <p:sldId id="736" r:id="rId52"/>
    <p:sldId id="735" r:id="rId53"/>
    <p:sldId id="737" r:id="rId54"/>
    <p:sldId id="738" r:id="rId55"/>
    <p:sldId id="743" r:id="rId56"/>
    <p:sldId id="739" r:id="rId57"/>
    <p:sldId id="740" r:id="rId58"/>
    <p:sldId id="741" r:id="rId59"/>
    <p:sldId id="673" r:id="rId60"/>
    <p:sldId id="742" r:id="rId61"/>
    <p:sldId id="744" r:id="rId62"/>
    <p:sldId id="750" r:id="rId63"/>
    <p:sldId id="745" r:id="rId64"/>
    <p:sldId id="751" r:id="rId65"/>
    <p:sldId id="752" r:id="rId66"/>
    <p:sldId id="753" r:id="rId67"/>
    <p:sldId id="754" r:id="rId68"/>
    <p:sldId id="755" r:id="rId69"/>
    <p:sldId id="674" r:id="rId70"/>
    <p:sldId id="758" r:id="rId71"/>
    <p:sldId id="759" r:id="rId72"/>
    <p:sldId id="760" r:id="rId73"/>
    <p:sldId id="761" r:id="rId74"/>
    <p:sldId id="763" r:id="rId75"/>
    <p:sldId id="764" r:id="rId76"/>
    <p:sldId id="765" r:id="rId77"/>
    <p:sldId id="766" r:id="rId78"/>
    <p:sldId id="767" r:id="rId79"/>
    <p:sldId id="768" r:id="rId80"/>
    <p:sldId id="769" r:id="rId81"/>
    <p:sldId id="770" r:id="rId82"/>
    <p:sldId id="771" r:id="rId83"/>
    <p:sldId id="675" r:id="rId84"/>
    <p:sldId id="772" r:id="rId85"/>
    <p:sldId id="773" r:id="rId86"/>
    <p:sldId id="774" r:id="rId87"/>
    <p:sldId id="778" r:id="rId88"/>
    <p:sldId id="883" r:id="rId89"/>
    <p:sldId id="775" r:id="rId90"/>
    <p:sldId id="779" r:id="rId91"/>
    <p:sldId id="783" r:id="rId92"/>
    <p:sldId id="780" r:id="rId93"/>
    <p:sldId id="784" r:id="rId94"/>
    <p:sldId id="885" r:id="rId95"/>
    <p:sldId id="785" r:id="rId96"/>
    <p:sldId id="787" r:id="rId97"/>
    <p:sldId id="676" r:id="rId98"/>
    <p:sldId id="788" r:id="rId99"/>
    <p:sldId id="789" r:id="rId100"/>
    <p:sldId id="790" r:id="rId101"/>
    <p:sldId id="791" r:id="rId102"/>
    <p:sldId id="794" r:id="rId103"/>
    <p:sldId id="792" r:id="rId104"/>
    <p:sldId id="799" r:id="rId105"/>
    <p:sldId id="795" r:id="rId106"/>
    <p:sldId id="800" r:id="rId107"/>
    <p:sldId id="796" r:id="rId108"/>
    <p:sldId id="801" r:id="rId109"/>
    <p:sldId id="802" r:id="rId110"/>
    <p:sldId id="677" r:id="rId111"/>
    <p:sldId id="803" r:id="rId112"/>
    <p:sldId id="804" r:id="rId113"/>
    <p:sldId id="805" r:id="rId114"/>
    <p:sldId id="808" r:id="rId115"/>
    <p:sldId id="809" r:id="rId116"/>
    <p:sldId id="810" r:id="rId117"/>
    <p:sldId id="811" r:id="rId118"/>
    <p:sldId id="812" r:id="rId119"/>
    <p:sldId id="813" r:id="rId120"/>
    <p:sldId id="814" r:id="rId121"/>
    <p:sldId id="815" r:id="rId122"/>
    <p:sldId id="816" r:id="rId123"/>
    <p:sldId id="678" r:id="rId124"/>
    <p:sldId id="819" r:id="rId125"/>
    <p:sldId id="820" r:id="rId126"/>
    <p:sldId id="821" r:id="rId127"/>
    <p:sldId id="826" r:id="rId128"/>
    <p:sldId id="822" r:id="rId129"/>
    <p:sldId id="823" r:id="rId130"/>
    <p:sldId id="827" r:id="rId131"/>
    <p:sldId id="828" r:id="rId132"/>
    <p:sldId id="829" r:id="rId133"/>
    <p:sldId id="835" r:id="rId134"/>
    <p:sldId id="831" r:id="rId135"/>
    <p:sldId id="679" r:id="rId136"/>
    <p:sldId id="830" r:id="rId137"/>
    <p:sldId id="837" r:id="rId138"/>
    <p:sldId id="838" r:id="rId139"/>
    <p:sldId id="839" r:id="rId140"/>
    <p:sldId id="845" r:id="rId141"/>
    <p:sldId id="842" r:id="rId142"/>
    <p:sldId id="846" r:id="rId143"/>
    <p:sldId id="847" r:id="rId144"/>
    <p:sldId id="843" r:id="rId145"/>
    <p:sldId id="848" r:id="rId146"/>
    <p:sldId id="849" r:id="rId147"/>
    <p:sldId id="850" r:id="rId148"/>
    <p:sldId id="856" r:id="rId149"/>
    <p:sldId id="857" r:id="rId150"/>
    <p:sldId id="851" r:id="rId151"/>
    <p:sldId id="680" r:id="rId152"/>
    <p:sldId id="836" r:id="rId153"/>
    <p:sldId id="867" r:id="rId154"/>
    <p:sldId id="868" r:id="rId155"/>
    <p:sldId id="869" r:id="rId156"/>
    <p:sldId id="870" r:id="rId157"/>
    <p:sldId id="872" r:id="rId158"/>
    <p:sldId id="873" r:id="rId159"/>
    <p:sldId id="874" r:id="rId160"/>
    <p:sldId id="876" r:id="rId161"/>
    <p:sldId id="877" r:id="rId162"/>
    <p:sldId id="880" r:id="rId163"/>
    <p:sldId id="878" r:id="rId164"/>
    <p:sldId id="879" r:id="rId165"/>
    <p:sldId id="881" r:id="rId166"/>
    <p:sldId id="884" r:id="rId167"/>
  </p:sldIdLst>
  <p:sldSz cx="12192000" cy="6858000"/>
  <p:notesSz cx="6858000" cy="9144000"/>
  <p:custDataLst>
    <p:tags r:id="rId1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396D"/>
    <a:srgbClr val="192C76"/>
    <a:srgbClr val="C00000"/>
    <a:srgbClr val="DB782B"/>
    <a:srgbClr val="990033"/>
    <a:srgbClr val="660033"/>
    <a:srgbClr val="004890"/>
    <a:srgbClr val="002448"/>
    <a:srgbClr val="00366C"/>
    <a:srgbClr val="2E75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2" autoAdjust="0"/>
    <p:restoredTop sz="94424" autoAdjust="0"/>
  </p:normalViewPr>
  <p:slideViewPr>
    <p:cSldViewPr snapToGrid="0">
      <p:cViewPr varScale="1">
        <p:scale>
          <a:sx n="81" d="100"/>
          <a:sy n="81" d="100"/>
        </p:scale>
        <p:origin x="437" y="6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3174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presProps" Target="presProps.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5.xml"/><Relationship Id="rId95" Type="http://schemas.openxmlformats.org/officeDocument/2006/relationships/slide" Target="slides/slide89.xml"/><Relationship Id="rId160" Type="http://schemas.openxmlformats.org/officeDocument/2006/relationships/slide" Target="slides/slide154.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viewProps" Target="viewProps.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2" Type="http://schemas.openxmlformats.org/officeDocument/2006/relationships/theme" Target="theme/theme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microsoft.com/office/2016/11/relationships/changesInfo" Target="changesInfos/changesInfo1.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传有 徐" userId="69bc209d7452a048" providerId="LiveId" clId="{C48EDBA1-A922-4D7E-9FDA-BDF483E03D69}"/>
    <pc:docChg chg="addSld modSld">
      <pc:chgData name="传有 徐" userId="69bc209d7452a048" providerId="LiveId" clId="{C48EDBA1-A922-4D7E-9FDA-BDF483E03D69}" dt="2021-03-15T07:04:27.499" v="8"/>
      <pc:docMkLst>
        <pc:docMk/>
      </pc:docMkLst>
      <pc:sldChg chg="modSp">
        <pc:chgData name="传有 徐" userId="69bc209d7452a048" providerId="LiveId" clId="{C48EDBA1-A922-4D7E-9FDA-BDF483E03D69}" dt="2021-03-15T07:03:01.696" v="2" actId="20577"/>
        <pc:sldMkLst>
          <pc:docMk/>
          <pc:sldMk cId="117585864" sldId="256"/>
        </pc:sldMkLst>
        <pc:spChg chg="mod">
          <ac:chgData name="传有 徐" userId="69bc209d7452a048" providerId="LiveId" clId="{C48EDBA1-A922-4D7E-9FDA-BDF483E03D69}" dt="2021-03-15T07:03:01.696" v="2" actId="20577"/>
          <ac:spMkLst>
            <pc:docMk/>
            <pc:sldMk cId="117585864" sldId="256"/>
            <ac:spMk id="5" creationId="{00000000-0000-0000-0000-000000000000}"/>
          </ac:spMkLst>
        </pc:spChg>
      </pc:sldChg>
      <pc:sldChg chg="modSp add modTransition">
        <pc:chgData name="传有 徐" userId="69bc209d7452a048" providerId="LiveId" clId="{C48EDBA1-A922-4D7E-9FDA-BDF483E03D69}" dt="2021-03-15T07:04:13.108" v="5" actId="1076"/>
        <pc:sldMkLst>
          <pc:docMk/>
          <pc:sldMk cId="0" sldId="257"/>
        </pc:sldMkLst>
        <pc:picChg chg="mod">
          <ac:chgData name="传有 徐" userId="69bc209d7452a048" providerId="LiveId" clId="{C48EDBA1-A922-4D7E-9FDA-BDF483E03D69}" dt="2021-03-15T07:04:13.108" v="5" actId="1076"/>
          <ac:picMkLst>
            <pc:docMk/>
            <pc:sldMk cId="0" sldId="257"/>
            <ac:picMk id="2054" creationId="{47083316-F496-4101-8970-C6CA297B7172}"/>
          </ac:picMkLst>
        </pc:picChg>
      </pc:sldChg>
      <pc:sldChg chg="add">
        <pc:chgData name="传有 徐" userId="69bc209d7452a048" providerId="LiveId" clId="{C48EDBA1-A922-4D7E-9FDA-BDF483E03D69}" dt="2021-03-15T07:04:20.263" v="6"/>
        <pc:sldMkLst>
          <pc:docMk/>
          <pc:sldMk cId="2818148941" sldId="882"/>
        </pc:sldMkLst>
      </pc:sldChg>
      <pc:sldChg chg="add">
        <pc:chgData name="传有 徐" userId="69bc209d7452a048" providerId="LiveId" clId="{C48EDBA1-A922-4D7E-9FDA-BDF483E03D69}" dt="2021-03-15T07:04:23.968" v="7"/>
        <pc:sldMkLst>
          <pc:docMk/>
          <pc:sldMk cId="195382119" sldId="883"/>
        </pc:sldMkLst>
      </pc:sldChg>
      <pc:sldChg chg="add">
        <pc:chgData name="传有 徐" userId="69bc209d7452a048" providerId="LiveId" clId="{C48EDBA1-A922-4D7E-9FDA-BDF483E03D69}" dt="2021-03-15T07:04:27.499" v="8"/>
        <pc:sldMkLst>
          <pc:docMk/>
          <pc:sldMk cId="3568925173" sldId="884"/>
        </pc:sldMkLst>
      </pc:sldChg>
    </pc:docChg>
  </pc:docChgLst>
  <pc:docChgLst>
    <pc:chgData name="传有 徐" userId="69bc209d7452a048" providerId="LiveId" clId="{05BEEEA7-F880-4465-BAD9-06E28724EFB1}"/>
    <pc:docChg chg="addSld modSld">
      <pc:chgData name="传有 徐" userId="69bc209d7452a048" providerId="LiveId" clId="{05BEEEA7-F880-4465-BAD9-06E28724EFB1}" dt="2021-03-15T07:07:39.315" v="1" actId="1076"/>
      <pc:docMkLst>
        <pc:docMk/>
      </pc:docMkLst>
      <pc:sldChg chg="modSp add modTransition">
        <pc:chgData name="传有 徐" userId="69bc209d7452a048" providerId="LiveId" clId="{05BEEEA7-F880-4465-BAD9-06E28724EFB1}" dt="2021-03-15T07:07:39.315" v="1" actId="1076"/>
        <pc:sldMkLst>
          <pc:docMk/>
          <pc:sldMk cId="0" sldId="885"/>
        </pc:sldMkLst>
        <pc:picChg chg="mod">
          <ac:chgData name="传有 徐" userId="69bc209d7452a048" providerId="LiveId" clId="{05BEEEA7-F880-4465-BAD9-06E28724EFB1}" dt="2021-03-15T07:07:39.315" v="1" actId="1076"/>
          <ac:picMkLst>
            <pc:docMk/>
            <pc:sldMk cId="0" sldId="885"/>
            <ac:picMk id="2054" creationId="{51E1428C-7014-428D-B31A-25CC0EF0346A}"/>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0E0AA6-FDFB-4C12-818E-6F83B7ECD0F8}"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9E017F-8FC1-419F-AD40-0EC2508F46DF}" type="slidenum">
              <a:rPr lang="zh-CN" altLang="en-US" smtClean="0"/>
              <a:t>‹#›</a:t>
            </a:fld>
            <a:endParaRPr lang="zh-CN" altLang="en-US"/>
          </a:p>
        </p:txBody>
      </p:sp>
    </p:spTree>
    <p:extLst>
      <p:ext uri="{BB962C8B-B14F-4D97-AF65-F5344CB8AC3E}">
        <p14:creationId xmlns:p14="http://schemas.microsoft.com/office/powerpoint/2010/main" val="1454036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a:t>
            </a:fld>
            <a:endParaRPr lang="zh-CN" altLang="en-US"/>
          </a:p>
        </p:txBody>
      </p:sp>
    </p:spTree>
    <p:extLst>
      <p:ext uri="{BB962C8B-B14F-4D97-AF65-F5344CB8AC3E}">
        <p14:creationId xmlns:p14="http://schemas.microsoft.com/office/powerpoint/2010/main" val="2323378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64</a:t>
            </a:fld>
            <a:endParaRPr lang="zh-CN" altLang="en-US"/>
          </a:p>
        </p:txBody>
      </p:sp>
    </p:spTree>
    <p:extLst>
      <p:ext uri="{BB962C8B-B14F-4D97-AF65-F5344CB8AC3E}">
        <p14:creationId xmlns:p14="http://schemas.microsoft.com/office/powerpoint/2010/main" val="2907264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78</a:t>
            </a:fld>
            <a:endParaRPr lang="zh-CN" altLang="en-US"/>
          </a:p>
        </p:txBody>
      </p:sp>
    </p:spTree>
    <p:extLst>
      <p:ext uri="{BB962C8B-B14F-4D97-AF65-F5344CB8AC3E}">
        <p14:creationId xmlns:p14="http://schemas.microsoft.com/office/powerpoint/2010/main" val="171308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92</a:t>
            </a:fld>
            <a:endParaRPr lang="zh-CN" altLang="en-US"/>
          </a:p>
        </p:txBody>
      </p:sp>
    </p:spTree>
    <p:extLst>
      <p:ext uri="{BB962C8B-B14F-4D97-AF65-F5344CB8AC3E}">
        <p14:creationId xmlns:p14="http://schemas.microsoft.com/office/powerpoint/2010/main" val="2366090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105</a:t>
            </a:fld>
            <a:endParaRPr lang="zh-CN" altLang="en-US"/>
          </a:p>
        </p:txBody>
      </p:sp>
    </p:spTree>
    <p:extLst>
      <p:ext uri="{BB962C8B-B14F-4D97-AF65-F5344CB8AC3E}">
        <p14:creationId xmlns:p14="http://schemas.microsoft.com/office/powerpoint/2010/main" val="661558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118</a:t>
            </a:fld>
            <a:endParaRPr lang="zh-CN" altLang="en-US"/>
          </a:p>
        </p:txBody>
      </p:sp>
    </p:spTree>
    <p:extLst>
      <p:ext uri="{BB962C8B-B14F-4D97-AF65-F5344CB8AC3E}">
        <p14:creationId xmlns:p14="http://schemas.microsoft.com/office/powerpoint/2010/main" val="3084094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130</a:t>
            </a:fld>
            <a:endParaRPr lang="zh-CN" altLang="en-US"/>
          </a:p>
        </p:txBody>
      </p:sp>
    </p:spTree>
    <p:extLst>
      <p:ext uri="{BB962C8B-B14F-4D97-AF65-F5344CB8AC3E}">
        <p14:creationId xmlns:p14="http://schemas.microsoft.com/office/powerpoint/2010/main" val="2660460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146</a:t>
            </a:fld>
            <a:endParaRPr lang="zh-CN" altLang="en-US"/>
          </a:p>
        </p:txBody>
      </p:sp>
    </p:spTree>
    <p:extLst>
      <p:ext uri="{BB962C8B-B14F-4D97-AF65-F5344CB8AC3E}">
        <p14:creationId xmlns:p14="http://schemas.microsoft.com/office/powerpoint/2010/main" val="3955291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1709451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896898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5</a:t>
            </a:fld>
            <a:endParaRPr lang="zh-CN" altLang="en-US"/>
          </a:p>
        </p:txBody>
      </p:sp>
    </p:spTree>
    <p:extLst>
      <p:ext uri="{BB962C8B-B14F-4D97-AF65-F5344CB8AC3E}">
        <p14:creationId xmlns:p14="http://schemas.microsoft.com/office/powerpoint/2010/main" val="759072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18</a:t>
            </a:fld>
            <a:endParaRPr lang="zh-CN" altLang="en-US"/>
          </a:p>
        </p:txBody>
      </p:sp>
    </p:spTree>
    <p:extLst>
      <p:ext uri="{BB962C8B-B14F-4D97-AF65-F5344CB8AC3E}">
        <p14:creationId xmlns:p14="http://schemas.microsoft.com/office/powerpoint/2010/main" val="3068770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29</a:t>
            </a:fld>
            <a:endParaRPr lang="zh-CN" altLang="en-US"/>
          </a:p>
        </p:txBody>
      </p:sp>
    </p:spTree>
    <p:extLst>
      <p:ext uri="{BB962C8B-B14F-4D97-AF65-F5344CB8AC3E}">
        <p14:creationId xmlns:p14="http://schemas.microsoft.com/office/powerpoint/2010/main" val="1192672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40</a:t>
            </a:fld>
            <a:endParaRPr lang="zh-CN" altLang="en-US"/>
          </a:p>
        </p:txBody>
      </p:sp>
    </p:spTree>
    <p:extLst>
      <p:ext uri="{BB962C8B-B14F-4D97-AF65-F5344CB8AC3E}">
        <p14:creationId xmlns:p14="http://schemas.microsoft.com/office/powerpoint/2010/main" val="27895821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D9E017F-8FC1-419F-AD40-0EC2508F46DF}" type="slidenum">
              <a:rPr lang="zh-CN" altLang="en-US" smtClean="0"/>
              <a:t>51</a:t>
            </a:fld>
            <a:endParaRPr lang="zh-CN" altLang="en-US"/>
          </a:p>
        </p:txBody>
      </p:sp>
    </p:spTree>
    <p:extLst>
      <p:ext uri="{BB962C8B-B14F-4D97-AF65-F5344CB8AC3E}">
        <p14:creationId xmlns:p14="http://schemas.microsoft.com/office/powerpoint/2010/main" val="3720255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9E017F-8FC1-419F-AD40-0EC2508F46DF}" type="slidenum">
              <a:rPr lang="zh-CN" altLang="en-US" smtClean="0"/>
              <a:t>54</a:t>
            </a:fld>
            <a:endParaRPr lang="zh-CN" altLang="en-US"/>
          </a:p>
        </p:txBody>
      </p:sp>
    </p:spTree>
    <p:extLst>
      <p:ext uri="{BB962C8B-B14F-4D97-AF65-F5344CB8AC3E}">
        <p14:creationId xmlns:p14="http://schemas.microsoft.com/office/powerpoint/2010/main" val="361042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3.xml"/><Relationship Id="rId5" Type="http://schemas.openxmlformats.org/officeDocument/2006/relationships/image" Target="../media/image14.jpeg"/><Relationship Id="rId4" Type="http://schemas.openxmlformats.org/officeDocument/2006/relationships/image" Target="../media/image13.jpe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Master" Target="../slideMasters/slideMaster6.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284377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38188884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65806334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98B13DD-7B9B-4468-9F3C-830C840C779B}"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8522EE2-C0D0-4275-8783-E4ACE2730758}" type="slidenum">
              <a:rPr lang="zh-CN" altLang="en-US" smtClean="0"/>
              <a:t>‹#›</a:t>
            </a:fld>
            <a:endParaRPr lang="zh-CN" altLang="en-US"/>
          </a:p>
        </p:txBody>
      </p:sp>
    </p:spTree>
    <p:extLst>
      <p:ext uri="{BB962C8B-B14F-4D97-AF65-F5344CB8AC3E}">
        <p14:creationId xmlns:p14="http://schemas.microsoft.com/office/powerpoint/2010/main" val="34181166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a:prstGeom prst="rect">
            <a:avLst/>
          </a:prstGeom>
        </p:spPr>
        <p:txBody>
          <a:bodyPr lIns="91438" tIns="45719" rIns="91438" bIns="45719"/>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a:prstGeom prst="rect">
            <a:avLst/>
          </a:prstGeom>
        </p:spPr>
        <p:txBody>
          <a:bodyPr lIns="91438" tIns="45719" rIns="91438" bIns="45719"/>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407974495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91438" tIns="45719" rIns="91438" bIns="45719"/>
          <a:lstStyle/>
          <a:p>
            <a:r>
              <a:rPr lang="zh-CN" altLang="en-US"/>
              <a:t>单击此处编辑母版标题样式</a:t>
            </a:r>
          </a:p>
        </p:txBody>
      </p:sp>
      <p:sp>
        <p:nvSpPr>
          <p:cNvPr id="3" name="内容占位符 2"/>
          <p:cNvSpPr>
            <a:spLocks noGrp="1"/>
          </p:cNvSpPr>
          <p:nvPr>
            <p:ph idx="1"/>
          </p:nvPr>
        </p:nvSpPr>
        <p:spPr>
          <a:xfrm>
            <a:off x="609600" y="1600201"/>
            <a:ext cx="10972800" cy="4525963"/>
          </a:xfrm>
          <a:prstGeom prst="rect">
            <a:avLst/>
          </a:prstGeom>
        </p:spPr>
        <p:txBody>
          <a:bodyPr lIns="91438" tIns="45719" rIns="91438" bIns="45719"/>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15340967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lIns="91438" tIns="45719" rIns="91438" bIns="45719"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a:prstGeom prst="rect">
            <a:avLst/>
          </a:prstGeom>
        </p:spPr>
        <p:txBody>
          <a:bodyPr lIns="91438" tIns="45719" rIns="91438" bIns="45719"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39379344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91438" tIns="45719" rIns="91438" bIns="45719"/>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a:prstGeom prst="rect">
            <a:avLst/>
          </a:prstGeom>
        </p:spPr>
        <p:txBody>
          <a:bodyPr lIns="91438" tIns="45719" rIns="91438" bIns="45719"/>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a:prstGeom prst="rect">
            <a:avLst/>
          </a:prstGeom>
        </p:spPr>
        <p:txBody>
          <a:bodyPr lIns="91438" tIns="45719" rIns="91438" bIns="45719"/>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340335387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91438" tIns="45719" rIns="91438" bIns="45719"/>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a:prstGeom prst="rect">
            <a:avLst/>
          </a:prstGeom>
        </p:spPr>
        <p:txBody>
          <a:bodyPr lIns="91438" tIns="45719" rIns="91438" bIns="45719"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lIns="91438" tIns="45719" rIns="91438" bIns="45719"/>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3"/>
          </a:xfrm>
          <a:prstGeom prst="rect">
            <a:avLst/>
          </a:prstGeom>
        </p:spPr>
        <p:txBody>
          <a:bodyPr lIns="91438" tIns="45719" rIns="91438" bIns="45719"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a:prstGeom prst="rect">
            <a:avLst/>
          </a:prstGeom>
        </p:spPr>
        <p:txBody>
          <a:bodyPr lIns="91438" tIns="45719" rIns="91438" bIns="45719"/>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8" name="页脚占位符 7"/>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9" name="灯片编号占位符 8"/>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23928850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91438" tIns="45719" rIns="91438" bIns="45719"/>
          <a:lstStyle/>
          <a:p>
            <a:r>
              <a:rPr lang="zh-CN" altLang="en-US"/>
              <a:t>单击此处编辑母版标题样式</a:t>
            </a:r>
          </a:p>
        </p:txBody>
      </p:sp>
      <p:sp>
        <p:nvSpPr>
          <p:cNvPr id="3" name="日期占位符 2"/>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4" name="页脚占位符 3"/>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5" name="灯片编号占位符 4"/>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430800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3" name="页脚占位符 2"/>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4" name="灯片编号占位符 3"/>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39040864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2790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a:prstGeom prst="rect">
            <a:avLst/>
          </a:prstGeom>
        </p:spPr>
        <p:txBody>
          <a:bodyPr lIns="91438" tIns="45719" rIns="91438" bIns="45719"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733" y="273053"/>
            <a:ext cx="6815667" cy="5853113"/>
          </a:xfrm>
          <a:prstGeom prst="rect">
            <a:avLst/>
          </a:prstGeom>
        </p:spPr>
        <p:txBody>
          <a:bodyPr lIns="91438" tIns="45719" rIns="91438" bIns="45719"/>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a:prstGeom prst="rect">
            <a:avLst/>
          </a:prstGeom>
        </p:spPr>
        <p:txBody>
          <a:bodyPr lIns="91438" tIns="45719" rIns="91438" bIns="45719"/>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131372339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a:prstGeom prst="rect">
            <a:avLst/>
          </a:prstGeom>
        </p:spPr>
        <p:txBody>
          <a:bodyPr lIns="91438" tIns="45719" rIns="91438" bIns="45719"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a:prstGeom prst="rect">
            <a:avLst/>
          </a:prstGeom>
        </p:spPr>
        <p:txBody>
          <a:bodyPr lIns="91438" tIns="45719" rIns="91438" bIns="45719"/>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zh-CN" altLang="en-US"/>
          </a:p>
        </p:txBody>
      </p:sp>
      <p:sp>
        <p:nvSpPr>
          <p:cNvPr id="4" name="文本占位符 3"/>
          <p:cNvSpPr>
            <a:spLocks noGrp="1"/>
          </p:cNvSpPr>
          <p:nvPr>
            <p:ph type="body" sz="half" idx="2"/>
          </p:nvPr>
        </p:nvSpPr>
        <p:spPr>
          <a:xfrm>
            <a:off x="2389717" y="5367339"/>
            <a:ext cx="7315200" cy="804863"/>
          </a:xfrm>
          <a:prstGeom prst="rect">
            <a:avLst/>
          </a:prstGeom>
        </p:spPr>
        <p:txBody>
          <a:bodyPr lIns="91438" tIns="45719" rIns="91438" bIns="45719"/>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6" name="页脚占位符 5"/>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7" name="灯片编号占位符 6"/>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7919893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lIns="91438" tIns="45719" rIns="91438" bIns="45719"/>
          <a:lstStyle/>
          <a:p>
            <a:r>
              <a:rPr lang="zh-CN" altLang="en-US"/>
              <a:t>单击此处编辑母版标题样式</a:t>
            </a:r>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lIns="91438" tIns="45719" rIns="91438" bIns="45719"/>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36121650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a:prstGeom prst="rect">
            <a:avLst/>
          </a:prstGeom>
        </p:spPr>
        <p:txBody>
          <a:bodyPr vert="eaVert" lIns="91438" tIns="45719" rIns="91438" bIns="45719"/>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a:prstGeom prst="rect">
            <a:avLst/>
          </a:prstGeom>
        </p:spPr>
        <p:txBody>
          <a:bodyPr vert="eaVert" lIns="91438" tIns="45719" rIns="91438" bIns="45719"/>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00" y="6356352"/>
            <a:ext cx="2844800" cy="365125"/>
          </a:xfrm>
          <a:prstGeom prst="rect">
            <a:avLst/>
          </a:prstGeom>
        </p:spPr>
        <p:txBody>
          <a:bodyPr lIns="91438" tIns="45719" rIns="91438" bIns="45719"/>
          <a:lstStyle/>
          <a:p>
            <a:pPr defTabSz="1218323"/>
            <a:fld id="{530820CF-B880-4189-942D-D702A7CBA730}" type="datetimeFigureOut">
              <a:rPr lang="zh-CN" altLang="en-US" smtClean="0">
                <a:solidFill>
                  <a:prstClr val="black"/>
                </a:solidFill>
              </a:rPr>
              <a:pPr defTabSz="1218323"/>
              <a:t>2021/3/15</a:t>
            </a:fld>
            <a:endParaRPr lang="zh-CN" altLang="en-US">
              <a:solidFill>
                <a:prstClr val="black"/>
              </a:solidFill>
            </a:endParaRPr>
          </a:p>
        </p:txBody>
      </p:sp>
      <p:sp>
        <p:nvSpPr>
          <p:cNvPr id="5" name="页脚占位符 4"/>
          <p:cNvSpPr>
            <a:spLocks noGrp="1"/>
          </p:cNvSpPr>
          <p:nvPr>
            <p:ph type="ftr" sz="quarter" idx="11"/>
          </p:nvPr>
        </p:nvSpPr>
        <p:spPr>
          <a:xfrm>
            <a:off x="4165600" y="6356352"/>
            <a:ext cx="3860800" cy="365125"/>
          </a:xfrm>
          <a:prstGeom prst="rect">
            <a:avLst/>
          </a:prstGeom>
        </p:spPr>
        <p:txBody>
          <a:bodyPr lIns="91438" tIns="45719" rIns="91438" bIns="45719"/>
          <a:lstStyle/>
          <a:p>
            <a:pPr defTabSz="1218323"/>
            <a:endParaRPr lang="zh-CN" altLang="en-US">
              <a:solidFill>
                <a:prstClr val="black"/>
              </a:solidFill>
            </a:endParaRPr>
          </a:p>
        </p:txBody>
      </p:sp>
      <p:sp>
        <p:nvSpPr>
          <p:cNvPr id="6" name="灯片编号占位符 5"/>
          <p:cNvSpPr>
            <a:spLocks noGrp="1"/>
          </p:cNvSpPr>
          <p:nvPr>
            <p:ph type="sldNum" sz="quarter" idx="12"/>
          </p:nvPr>
        </p:nvSpPr>
        <p:spPr>
          <a:xfrm>
            <a:off x="8737600" y="6356352"/>
            <a:ext cx="2844800" cy="365125"/>
          </a:xfrm>
          <a:prstGeom prst="rect">
            <a:avLst/>
          </a:prstGeom>
        </p:spPr>
        <p:txBody>
          <a:bodyPr lIns="91438" tIns="45719" rIns="91438" bIns="45719"/>
          <a:lstStyle/>
          <a:p>
            <a:pPr defTabSz="1218323"/>
            <a:fld id="{0C913308-F349-4B6D-A68A-DD1791B4A57B}" type="slidenum">
              <a:rPr lang="zh-CN" altLang="en-US" smtClean="0">
                <a:solidFill>
                  <a:prstClr val="black"/>
                </a:solidFill>
              </a:rPr>
              <a:pPr defTabSz="1218323"/>
              <a:t>‹#›</a:t>
            </a:fld>
            <a:endParaRPr lang="zh-CN" altLang="en-US">
              <a:solidFill>
                <a:prstClr val="black"/>
              </a:solidFill>
            </a:endParaRPr>
          </a:p>
        </p:txBody>
      </p:sp>
    </p:spTree>
    <p:extLst>
      <p:ext uri="{BB962C8B-B14F-4D97-AF65-F5344CB8AC3E}">
        <p14:creationId xmlns:p14="http://schemas.microsoft.com/office/powerpoint/2010/main" val="13668809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6"/>
          <p:cNvGrpSpPr>
            <a:grpSpLocks/>
          </p:cNvGrpSpPr>
          <p:nvPr userDrawn="1"/>
        </p:nvGrpSpPr>
        <p:grpSpPr bwMode="auto">
          <a:xfrm>
            <a:off x="-15875" y="-12700"/>
            <a:ext cx="12207875" cy="6958013"/>
            <a:chOff x="-15454" y="-12848"/>
            <a:chExt cx="12207453" cy="6958178"/>
          </a:xfrm>
        </p:grpSpPr>
        <p:pic>
          <p:nvPicPr>
            <p:cNvPr id="5"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53" y="-1284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8"/>
            <p:cNvSpPr/>
            <p:nvPr/>
          </p:nvSpPr>
          <p:spPr>
            <a:xfrm>
              <a:off x="-15454" y="-148"/>
              <a:ext cx="12207453" cy="6945478"/>
            </a:xfrm>
            <a:prstGeom prst="rect">
              <a:avLst/>
            </a:prstGeom>
            <a:solidFill>
              <a:sysClr val="window" lastClr="FFFFFF">
                <a:alpha val="52000"/>
              </a:sysClr>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ysClr val="window" lastClr="FFFFFF"/>
                </a:solidFill>
              </a:endParaRPr>
            </a:p>
          </p:txBody>
        </p:sp>
      </p:grpSp>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7"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8"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9" name="灯片编号占位符 5"/>
          <p:cNvSpPr>
            <a:spLocks noGrp="1"/>
          </p:cNvSpPr>
          <p:nvPr>
            <p:ph type="sldNum" sz="quarter" idx="12"/>
          </p:nvPr>
        </p:nvSpPr>
        <p:spPr/>
        <p:txBody>
          <a:bodyPr/>
          <a:lstStyle>
            <a:lvl1pPr>
              <a:defRPr/>
            </a:lvl1pPr>
          </a:lstStyle>
          <a:p>
            <a:fld id="{D1D50651-8360-45E5-927C-E149F794A395}"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536442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0" y="0"/>
            <a:ext cx="12192000" cy="4824413"/>
          </a:xfrm>
          <a:prstGeom prst="rect">
            <a:avLst/>
          </a:prstGeom>
          <a:gradFill>
            <a:gsLst>
              <a:gs pos="54700">
                <a:srgbClr val="F6F6F6">
                  <a:alpha val="40000"/>
                </a:srgbClr>
              </a:gs>
              <a:gs pos="0">
                <a:sysClr val="window" lastClr="FFFFFF">
                  <a:lumMod val="92000"/>
                </a:sysClr>
              </a:gs>
              <a:gs pos="100000">
                <a:sysClr val="window" lastClr="FFFFFF">
                  <a:alpha val="0"/>
                </a:sysClr>
              </a:gs>
            </a:gsLst>
            <a:lin ang="6000000" scaled="0"/>
          </a:gradFill>
          <a:ln w="12700" cap="flat" cmpd="sng" algn="ctr">
            <a:noFill/>
            <a:prstDash val="solid"/>
            <a:miter lim="800000"/>
          </a:ln>
          <a:effectLst/>
        </p:spPr>
        <p:txBody>
          <a:bodyPr anchor="ctr"/>
          <a:lstStyle/>
          <a:p>
            <a:pPr algn="ctr">
              <a:defRPr/>
            </a:pPr>
            <a:endParaRPr lang="zh-CN" altLang="en-US" kern="0">
              <a:solidFill>
                <a:prstClr val="white"/>
              </a:solidFill>
            </a:endParaRPr>
          </a:p>
        </p:txBody>
      </p:sp>
      <p:grpSp>
        <p:nvGrpSpPr>
          <p:cNvPr id="3" name="组合 10"/>
          <p:cNvGrpSpPr>
            <a:grpSpLocks/>
          </p:cNvGrpSpPr>
          <p:nvPr userDrawn="1"/>
        </p:nvGrpSpPr>
        <p:grpSpPr bwMode="auto">
          <a:xfrm>
            <a:off x="0" y="4024313"/>
            <a:ext cx="12192000" cy="2867025"/>
            <a:chOff x="0" y="682171"/>
            <a:chExt cx="12192000" cy="2866571"/>
          </a:xfrm>
        </p:grpSpPr>
        <p:pic>
          <p:nvPicPr>
            <p:cNvPr id="4" name="图片 1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44441"/>
              <a:ext cx="12192000" cy="280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682171"/>
              <a:ext cx="12192000" cy="2844350"/>
            </a:xfrm>
            <a:prstGeom prst="rect">
              <a:avLst/>
            </a:prstGeom>
            <a:solidFill>
              <a:sysClr val="window" lastClr="FFFFFF">
                <a:alpha val="88000"/>
              </a:sysClr>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grpSp>
      <p:sp>
        <p:nvSpPr>
          <p:cNvPr id="6" name="矩形 14"/>
          <p:cNvSpPr/>
          <p:nvPr/>
        </p:nvSpPr>
        <p:spPr>
          <a:xfrm>
            <a:off x="0" y="6792913"/>
            <a:ext cx="12192000" cy="98425"/>
          </a:xfrm>
          <a:prstGeom prst="rect">
            <a:avLst/>
          </a:prstGeom>
          <a:solidFill>
            <a:srgbClr val="D55816"/>
          </a:solidFill>
          <a:ln w="12700" cap="flat" cmpd="sng" algn="ctr">
            <a:noFill/>
            <a:prstDash val="solid"/>
            <a:miter lim="800000"/>
          </a:ln>
          <a:effectLst/>
        </p:spPr>
        <p:txBody>
          <a:bodyPr anchor="ctr"/>
          <a:lstStyle/>
          <a:p>
            <a:pPr algn="ctr">
              <a:defRPr/>
            </a:pPr>
            <a:endParaRPr lang="zh-CN" altLang="en-US" kern="0">
              <a:solidFill>
                <a:prstClr val="white"/>
              </a:solidFill>
            </a:endParaRPr>
          </a:p>
        </p:txBody>
      </p:sp>
      <p:pic>
        <p:nvPicPr>
          <p:cNvPr id="7" name="图片 6"/>
          <p:cNvPicPr preferRelativeResize="0"/>
          <p:nvPr/>
        </p:nvPicPr>
        <p:blipFill>
          <a:blip r:embed="rId3" cstate="print">
            <a:extLst>
              <a:ext uri="{28A0092B-C50C-407E-A947-70E740481C1C}">
                <a14:useLocalDpi xmlns:a14="http://schemas.microsoft.com/office/drawing/2010/main" val="0"/>
              </a:ext>
            </a:extLst>
          </a:blip>
          <a:srcRect l="24848" t="1971" r="17508" b="226"/>
          <a:stretch>
            <a:fillRect/>
          </a:stretch>
        </p:blipFill>
        <p:spPr>
          <a:xfrm>
            <a:off x="6050301" y="413422"/>
            <a:ext cx="1330949" cy="1505325"/>
          </a:xfrm>
          <a:custGeom>
            <a:avLst/>
            <a:gdLst>
              <a:gd name="connsiteX0" fmla="*/ 2896496 w 5798038"/>
              <a:gd name="connsiteY0" fmla="*/ 0 h 6558318"/>
              <a:gd name="connsiteX1" fmla="*/ 3088250 w 5798038"/>
              <a:gd name="connsiteY1" fmla="*/ 45403 h 6558318"/>
              <a:gd name="connsiteX2" fmla="*/ 5606284 w 5798038"/>
              <a:gd name="connsiteY2" fmla="*/ 1498323 h 6558318"/>
              <a:gd name="connsiteX3" fmla="*/ 5798038 w 5798038"/>
              <a:gd name="connsiteY3" fmla="*/ 1826239 h 6558318"/>
              <a:gd name="connsiteX4" fmla="*/ 5798038 w 5798038"/>
              <a:gd name="connsiteY4" fmla="*/ 4732079 h 6558318"/>
              <a:gd name="connsiteX5" fmla="*/ 5606284 w 5798038"/>
              <a:gd name="connsiteY5" fmla="*/ 5059995 h 6558318"/>
              <a:gd name="connsiteX6" fmla="*/ 3088250 w 5798038"/>
              <a:gd name="connsiteY6" fmla="*/ 6512915 h 6558318"/>
              <a:gd name="connsiteX7" fmla="*/ 2704742 w 5798038"/>
              <a:gd name="connsiteY7" fmla="*/ 6512915 h 6558318"/>
              <a:gd name="connsiteX8" fmla="*/ 191754 w 5798038"/>
              <a:gd name="connsiteY8" fmla="*/ 5059995 h 6558318"/>
              <a:gd name="connsiteX9" fmla="*/ 0 w 5798038"/>
              <a:gd name="connsiteY9" fmla="*/ 4732079 h 6558318"/>
              <a:gd name="connsiteX10" fmla="*/ 0 w 5798038"/>
              <a:gd name="connsiteY10" fmla="*/ 1826239 h 6558318"/>
              <a:gd name="connsiteX11" fmla="*/ 191754 w 5798038"/>
              <a:gd name="connsiteY11" fmla="*/ 1498323 h 6558318"/>
              <a:gd name="connsiteX12" fmla="*/ 2704742 w 5798038"/>
              <a:gd name="connsiteY12" fmla="*/ 45403 h 6558318"/>
              <a:gd name="connsiteX13" fmla="*/ 2896496 w 5798038"/>
              <a:gd name="connsiteY13" fmla="*/ 0 h 655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98038" h="6558318">
                <a:moveTo>
                  <a:pt x="2896496" y="0"/>
                </a:moveTo>
                <a:cubicBezTo>
                  <a:pt x="2965881" y="0"/>
                  <a:pt x="3035266" y="15134"/>
                  <a:pt x="3088250" y="45403"/>
                </a:cubicBezTo>
                <a:cubicBezTo>
                  <a:pt x="5606284" y="1498323"/>
                  <a:pt x="5606284" y="1498323"/>
                  <a:pt x="5606284" y="1498323"/>
                </a:cubicBezTo>
                <a:cubicBezTo>
                  <a:pt x="5712253" y="1558862"/>
                  <a:pt x="5798038" y="1705163"/>
                  <a:pt x="5798038" y="1826239"/>
                </a:cubicBezTo>
                <a:cubicBezTo>
                  <a:pt x="5798038" y="4732079"/>
                  <a:pt x="5798038" y="4732079"/>
                  <a:pt x="5798038" y="4732079"/>
                </a:cubicBezTo>
                <a:cubicBezTo>
                  <a:pt x="5798038" y="4853156"/>
                  <a:pt x="5712253" y="4999457"/>
                  <a:pt x="5606284" y="5059995"/>
                </a:cubicBezTo>
                <a:cubicBezTo>
                  <a:pt x="3088250" y="6512915"/>
                  <a:pt x="3088250" y="6512915"/>
                  <a:pt x="3088250" y="6512915"/>
                </a:cubicBezTo>
                <a:cubicBezTo>
                  <a:pt x="2982281" y="6573453"/>
                  <a:pt x="2810711" y="6573453"/>
                  <a:pt x="2704742" y="6512915"/>
                </a:cubicBezTo>
                <a:cubicBezTo>
                  <a:pt x="191754" y="5059995"/>
                  <a:pt x="191754" y="5059995"/>
                  <a:pt x="191754" y="5059995"/>
                </a:cubicBezTo>
                <a:cubicBezTo>
                  <a:pt x="85785" y="4999457"/>
                  <a:pt x="0" y="4853156"/>
                  <a:pt x="0" y="4732079"/>
                </a:cubicBezTo>
                <a:lnTo>
                  <a:pt x="0" y="1826239"/>
                </a:lnTo>
                <a:cubicBezTo>
                  <a:pt x="0" y="1705163"/>
                  <a:pt x="85785" y="1558862"/>
                  <a:pt x="191754" y="1498323"/>
                </a:cubicBezTo>
                <a:cubicBezTo>
                  <a:pt x="2704742" y="45403"/>
                  <a:pt x="2704742" y="45403"/>
                  <a:pt x="2704742" y="45403"/>
                </a:cubicBezTo>
                <a:cubicBezTo>
                  <a:pt x="2757727" y="15134"/>
                  <a:pt x="2827111" y="0"/>
                  <a:pt x="2896496" y="0"/>
                </a:cubicBezTo>
                <a:close/>
              </a:path>
            </a:pathLst>
          </a:custGeom>
        </p:spPr>
      </p:pic>
      <p:pic>
        <p:nvPicPr>
          <p:cNvPr id="8" name="图片 7"/>
          <p:cNvPicPr preferRelativeResize="0"/>
          <p:nvPr/>
        </p:nvPicPr>
        <p:blipFill>
          <a:blip r:embed="rId4" cstate="print">
            <a:extLst>
              <a:ext uri="{28A0092B-C50C-407E-A947-70E740481C1C}">
                <a14:useLocalDpi xmlns:a14="http://schemas.microsoft.com/office/drawing/2010/main" val="0"/>
              </a:ext>
            </a:extLst>
          </a:blip>
          <a:srcRect l="16350" t="229" r="25117" b="458"/>
          <a:stretch>
            <a:fillRect/>
          </a:stretch>
        </p:blipFill>
        <p:spPr>
          <a:xfrm>
            <a:off x="4632842" y="413422"/>
            <a:ext cx="1330949" cy="1505325"/>
          </a:xfrm>
          <a:custGeom>
            <a:avLst/>
            <a:gdLst>
              <a:gd name="connsiteX0" fmla="*/ 1172239 w 2346521"/>
              <a:gd name="connsiteY0" fmla="*/ 0 h 2654213"/>
              <a:gd name="connsiteX1" fmla="*/ 1249844 w 2346521"/>
              <a:gd name="connsiteY1" fmla="*/ 18375 h 2654213"/>
              <a:gd name="connsiteX2" fmla="*/ 2268916 w 2346521"/>
              <a:gd name="connsiteY2" fmla="*/ 606385 h 2654213"/>
              <a:gd name="connsiteX3" fmla="*/ 2346521 w 2346521"/>
              <a:gd name="connsiteY3" fmla="*/ 739096 h 2654213"/>
              <a:gd name="connsiteX4" fmla="*/ 2346521 w 2346521"/>
              <a:gd name="connsiteY4" fmla="*/ 1915117 h 2654213"/>
              <a:gd name="connsiteX5" fmla="*/ 2268916 w 2346521"/>
              <a:gd name="connsiteY5" fmla="*/ 2047828 h 2654213"/>
              <a:gd name="connsiteX6" fmla="*/ 1249844 w 2346521"/>
              <a:gd name="connsiteY6" fmla="*/ 2635838 h 2654213"/>
              <a:gd name="connsiteX7" fmla="*/ 1094634 w 2346521"/>
              <a:gd name="connsiteY7" fmla="*/ 2635838 h 2654213"/>
              <a:gd name="connsiteX8" fmla="*/ 77604 w 2346521"/>
              <a:gd name="connsiteY8" fmla="*/ 2047828 h 2654213"/>
              <a:gd name="connsiteX9" fmla="*/ 0 w 2346521"/>
              <a:gd name="connsiteY9" fmla="*/ 1915117 h 2654213"/>
              <a:gd name="connsiteX10" fmla="*/ 0 w 2346521"/>
              <a:gd name="connsiteY10" fmla="*/ 739096 h 2654213"/>
              <a:gd name="connsiteX11" fmla="*/ 77604 w 2346521"/>
              <a:gd name="connsiteY11" fmla="*/ 606385 h 2654213"/>
              <a:gd name="connsiteX12" fmla="*/ 1094634 w 2346521"/>
              <a:gd name="connsiteY12" fmla="*/ 18375 h 2654213"/>
              <a:gd name="connsiteX13" fmla="*/ 1172239 w 2346521"/>
              <a:gd name="connsiteY13" fmla="*/ 0 h 265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6521" h="2654213">
                <a:moveTo>
                  <a:pt x="1172239" y="0"/>
                </a:moveTo>
                <a:cubicBezTo>
                  <a:pt x="1200320" y="0"/>
                  <a:pt x="1228400" y="6125"/>
                  <a:pt x="1249844" y="18375"/>
                </a:cubicBezTo>
                <a:cubicBezTo>
                  <a:pt x="2268916" y="606385"/>
                  <a:pt x="2268916" y="606385"/>
                  <a:pt x="2268916" y="606385"/>
                </a:cubicBezTo>
                <a:cubicBezTo>
                  <a:pt x="2311803" y="630886"/>
                  <a:pt x="2346521" y="690095"/>
                  <a:pt x="2346521" y="739096"/>
                </a:cubicBezTo>
                <a:cubicBezTo>
                  <a:pt x="2346521" y="1915117"/>
                  <a:pt x="2346521" y="1915117"/>
                  <a:pt x="2346521" y="1915117"/>
                </a:cubicBezTo>
                <a:cubicBezTo>
                  <a:pt x="2346521" y="1964118"/>
                  <a:pt x="2311803" y="2023327"/>
                  <a:pt x="2268916" y="2047828"/>
                </a:cubicBezTo>
                <a:cubicBezTo>
                  <a:pt x="1249844" y="2635838"/>
                  <a:pt x="1249844" y="2635838"/>
                  <a:pt x="1249844" y="2635838"/>
                </a:cubicBezTo>
                <a:cubicBezTo>
                  <a:pt x="1206957" y="2660339"/>
                  <a:pt x="1137521" y="2660339"/>
                  <a:pt x="1094634" y="2635838"/>
                </a:cubicBezTo>
                <a:cubicBezTo>
                  <a:pt x="77604" y="2047828"/>
                  <a:pt x="77604" y="2047828"/>
                  <a:pt x="77604" y="2047828"/>
                </a:cubicBezTo>
                <a:cubicBezTo>
                  <a:pt x="34718" y="2023327"/>
                  <a:pt x="0" y="1964118"/>
                  <a:pt x="0" y="1915117"/>
                </a:cubicBezTo>
                <a:lnTo>
                  <a:pt x="0" y="739096"/>
                </a:lnTo>
                <a:cubicBezTo>
                  <a:pt x="0" y="690095"/>
                  <a:pt x="34718" y="630886"/>
                  <a:pt x="77604" y="606385"/>
                </a:cubicBezTo>
                <a:cubicBezTo>
                  <a:pt x="1094634" y="18375"/>
                  <a:pt x="1094634" y="18375"/>
                  <a:pt x="1094634" y="18375"/>
                </a:cubicBezTo>
                <a:cubicBezTo>
                  <a:pt x="1116078" y="6125"/>
                  <a:pt x="1144158" y="0"/>
                  <a:pt x="1172239" y="0"/>
                </a:cubicBezTo>
                <a:close/>
              </a:path>
            </a:pathLst>
          </a:custGeom>
        </p:spPr>
      </p:pic>
      <p:sp>
        <p:nvSpPr>
          <p:cNvPr id="9" name="Freeform 5"/>
          <p:cNvSpPr>
            <a:spLocks noChangeArrowheads="1"/>
          </p:cNvSpPr>
          <p:nvPr userDrawn="1"/>
        </p:nvSpPr>
        <p:spPr bwMode="auto">
          <a:xfrm rot="5400000">
            <a:off x="3902075" y="-628650"/>
            <a:ext cx="1428750" cy="125730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9BBB59"/>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sp>
        <p:nvSpPr>
          <p:cNvPr id="10" name="Freeform 5"/>
          <p:cNvSpPr>
            <a:spLocks noChangeArrowheads="1"/>
          </p:cNvSpPr>
          <p:nvPr userDrawn="1"/>
        </p:nvSpPr>
        <p:spPr bwMode="auto">
          <a:xfrm rot="5400000">
            <a:off x="5310982" y="-627857"/>
            <a:ext cx="1428750" cy="1255713"/>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980B9"/>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sp>
        <p:nvSpPr>
          <p:cNvPr id="11" name="Freeform 5"/>
          <p:cNvSpPr>
            <a:spLocks noChangeArrowheads="1"/>
          </p:cNvSpPr>
          <p:nvPr userDrawn="1"/>
        </p:nvSpPr>
        <p:spPr bwMode="auto">
          <a:xfrm rot="5400000">
            <a:off x="6719888" y="-628650"/>
            <a:ext cx="1428750" cy="1257300"/>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16A085"/>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rcRect l="12283" t="1425" r="23292" b="1425"/>
          <a:stretch>
            <a:fillRect/>
          </a:stretch>
        </p:blipFill>
        <p:spPr>
          <a:xfrm>
            <a:off x="7466185" y="410966"/>
            <a:ext cx="1335128" cy="1510200"/>
          </a:xfrm>
          <a:custGeom>
            <a:avLst/>
            <a:gdLst>
              <a:gd name="connsiteX0" fmla="*/ 2942547 w 5890220"/>
              <a:gd name="connsiteY0" fmla="*/ 0 h 6662587"/>
              <a:gd name="connsiteX1" fmla="*/ 3137350 w 5890220"/>
              <a:gd name="connsiteY1" fmla="*/ 46126 h 6662587"/>
              <a:gd name="connsiteX2" fmla="*/ 5695417 w 5890220"/>
              <a:gd name="connsiteY2" fmla="*/ 1522145 h 6662587"/>
              <a:gd name="connsiteX3" fmla="*/ 5890220 w 5890220"/>
              <a:gd name="connsiteY3" fmla="*/ 1855275 h 6662587"/>
              <a:gd name="connsiteX4" fmla="*/ 5890220 w 5890220"/>
              <a:gd name="connsiteY4" fmla="*/ 4807314 h 6662587"/>
              <a:gd name="connsiteX5" fmla="*/ 5695417 w 5890220"/>
              <a:gd name="connsiteY5" fmla="*/ 5140443 h 6662587"/>
              <a:gd name="connsiteX6" fmla="*/ 3137350 w 5890220"/>
              <a:gd name="connsiteY6" fmla="*/ 6616462 h 6662587"/>
              <a:gd name="connsiteX7" fmla="*/ 2747744 w 5890220"/>
              <a:gd name="connsiteY7" fmla="*/ 6616462 h 6662587"/>
              <a:gd name="connsiteX8" fmla="*/ 194803 w 5890220"/>
              <a:gd name="connsiteY8" fmla="*/ 5140443 h 6662587"/>
              <a:gd name="connsiteX9" fmla="*/ 0 w 5890220"/>
              <a:gd name="connsiteY9" fmla="*/ 4807314 h 6662587"/>
              <a:gd name="connsiteX10" fmla="*/ 0 w 5890220"/>
              <a:gd name="connsiteY10" fmla="*/ 1855275 h 6662587"/>
              <a:gd name="connsiteX11" fmla="*/ 194803 w 5890220"/>
              <a:gd name="connsiteY11" fmla="*/ 1522145 h 6662587"/>
              <a:gd name="connsiteX12" fmla="*/ 2747744 w 5890220"/>
              <a:gd name="connsiteY12" fmla="*/ 46126 h 6662587"/>
              <a:gd name="connsiteX13" fmla="*/ 2942547 w 5890220"/>
              <a:gd name="connsiteY13" fmla="*/ 0 h 666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90220" h="6662587">
                <a:moveTo>
                  <a:pt x="2942547" y="0"/>
                </a:moveTo>
                <a:cubicBezTo>
                  <a:pt x="3013035" y="0"/>
                  <a:pt x="3083523" y="15376"/>
                  <a:pt x="3137350" y="46126"/>
                </a:cubicBezTo>
                <a:cubicBezTo>
                  <a:pt x="5695417" y="1522145"/>
                  <a:pt x="5695417" y="1522145"/>
                  <a:pt x="5695417" y="1522145"/>
                </a:cubicBezTo>
                <a:cubicBezTo>
                  <a:pt x="5803071" y="1583646"/>
                  <a:pt x="5890220" y="1732273"/>
                  <a:pt x="5890220" y="1855275"/>
                </a:cubicBezTo>
                <a:cubicBezTo>
                  <a:pt x="5890220" y="4807314"/>
                  <a:pt x="5890220" y="4807314"/>
                  <a:pt x="5890220" y="4807314"/>
                </a:cubicBezTo>
                <a:cubicBezTo>
                  <a:pt x="5890220" y="4930315"/>
                  <a:pt x="5803071" y="5078942"/>
                  <a:pt x="5695417" y="5140443"/>
                </a:cubicBezTo>
                <a:cubicBezTo>
                  <a:pt x="3137350" y="6616462"/>
                  <a:pt x="3137350" y="6616462"/>
                  <a:pt x="3137350" y="6616462"/>
                </a:cubicBezTo>
                <a:cubicBezTo>
                  <a:pt x="3029696" y="6677963"/>
                  <a:pt x="2855398" y="6677963"/>
                  <a:pt x="2747744" y="6616462"/>
                </a:cubicBezTo>
                <a:cubicBezTo>
                  <a:pt x="194803" y="5140443"/>
                  <a:pt x="194803" y="5140443"/>
                  <a:pt x="194803" y="5140443"/>
                </a:cubicBezTo>
                <a:cubicBezTo>
                  <a:pt x="87149" y="5078942"/>
                  <a:pt x="0" y="4930315"/>
                  <a:pt x="0" y="4807314"/>
                </a:cubicBezTo>
                <a:lnTo>
                  <a:pt x="0" y="1855275"/>
                </a:lnTo>
                <a:cubicBezTo>
                  <a:pt x="0" y="1732273"/>
                  <a:pt x="87149" y="1583646"/>
                  <a:pt x="194803" y="1522145"/>
                </a:cubicBezTo>
                <a:cubicBezTo>
                  <a:pt x="2747744" y="46126"/>
                  <a:pt x="2747744" y="46126"/>
                  <a:pt x="2747744" y="46126"/>
                </a:cubicBezTo>
                <a:cubicBezTo>
                  <a:pt x="2801571" y="15376"/>
                  <a:pt x="2872059" y="0"/>
                  <a:pt x="2942547" y="0"/>
                </a:cubicBezTo>
                <a:close/>
              </a:path>
            </a:pathLst>
          </a:cu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rcRect l="15655" t="1226" r="26263" b="227"/>
          <a:stretch>
            <a:fillRect/>
          </a:stretch>
        </p:blipFill>
        <p:spPr>
          <a:xfrm>
            <a:off x="3194327" y="400692"/>
            <a:ext cx="1375970" cy="1556397"/>
          </a:xfrm>
          <a:custGeom>
            <a:avLst/>
            <a:gdLst>
              <a:gd name="connsiteX0" fmla="*/ 2984830 w 5974860"/>
              <a:gd name="connsiteY0" fmla="*/ 0 h 6758326"/>
              <a:gd name="connsiteX1" fmla="*/ 3182432 w 5974860"/>
              <a:gd name="connsiteY1" fmla="*/ 46788 h 6758326"/>
              <a:gd name="connsiteX2" fmla="*/ 5777258 w 5974860"/>
              <a:gd name="connsiteY2" fmla="*/ 1544018 h 6758326"/>
              <a:gd name="connsiteX3" fmla="*/ 5974860 w 5974860"/>
              <a:gd name="connsiteY3" fmla="*/ 1881934 h 6758326"/>
              <a:gd name="connsiteX4" fmla="*/ 5974860 w 5974860"/>
              <a:gd name="connsiteY4" fmla="*/ 4876393 h 6758326"/>
              <a:gd name="connsiteX5" fmla="*/ 5777258 w 5974860"/>
              <a:gd name="connsiteY5" fmla="*/ 5214309 h 6758326"/>
              <a:gd name="connsiteX6" fmla="*/ 3182432 w 5974860"/>
              <a:gd name="connsiteY6" fmla="*/ 6711538 h 6758326"/>
              <a:gd name="connsiteX7" fmla="*/ 2787228 w 5974860"/>
              <a:gd name="connsiteY7" fmla="*/ 6711538 h 6758326"/>
              <a:gd name="connsiteX8" fmla="*/ 197602 w 5974860"/>
              <a:gd name="connsiteY8" fmla="*/ 5214309 h 6758326"/>
              <a:gd name="connsiteX9" fmla="*/ 0 w 5974860"/>
              <a:gd name="connsiteY9" fmla="*/ 4876393 h 6758326"/>
              <a:gd name="connsiteX10" fmla="*/ 0 w 5974860"/>
              <a:gd name="connsiteY10" fmla="*/ 1881934 h 6758326"/>
              <a:gd name="connsiteX11" fmla="*/ 197602 w 5974860"/>
              <a:gd name="connsiteY11" fmla="*/ 1544018 h 6758326"/>
              <a:gd name="connsiteX12" fmla="*/ 2787228 w 5974860"/>
              <a:gd name="connsiteY12" fmla="*/ 46788 h 6758326"/>
              <a:gd name="connsiteX13" fmla="*/ 2984830 w 5974860"/>
              <a:gd name="connsiteY13" fmla="*/ 0 h 675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74860" h="6758326">
                <a:moveTo>
                  <a:pt x="2984830" y="0"/>
                </a:moveTo>
                <a:cubicBezTo>
                  <a:pt x="3056330" y="0"/>
                  <a:pt x="3127831" y="15596"/>
                  <a:pt x="3182432" y="46788"/>
                </a:cubicBezTo>
                <a:cubicBezTo>
                  <a:pt x="5777258" y="1544018"/>
                  <a:pt x="5777258" y="1544018"/>
                  <a:pt x="5777258" y="1544018"/>
                </a:cubicBezTo>
                <a:cubicBezTo>
                  <a:pt x="5886459" y="1606402"/>
                  <a:pt x="5974860" y="1757165"/>
                  <a:pt x="5974860" y="1881934"/>
                </a:cubicBezTo>
                <a:cubicBezTo>
                  <a:pt x="5974860" y="4876393"/>
                  <a:pt x="5974860" y="4876393"/>
                  <a:pt x="5974860" y="4876393"/>
                </a:cubicBezTo>
                <a:cubicBezTo>
                  <a:pt x="5974860" y="5001162"/>
                  <a:pt x="5886459" y="5151924"/>
                  <a:pt x="5777258" y="5214309"/>
                </a:cubicBezTo>
                <a:cubicBezTo>
                  <a:pt x="3182432" y="6711538"/>
                  <a:pt x="3182432" y="6711538"/>
                  <a:pt x="3182432" y="6711538"/>
                </a:cubicBezTo>
                <a:cubicBezTo>
                  <a:pt x="3073230" y="6773923"/>
                  <a:pt x="2896429" y="6773923"/>
                  <a:pt x="2787228" y="6711538"/>
                </a:cubicBezTo>
                <a:cubicBezTo>
                  <a:pt x="197602" y="5214309"/>
                  <a:pt x="197602" y="5214309"/>
                  <a:pt x="197602" y="5214309"/>
                </a:cubicBezTo>
                <a:cubicBezTo>
                  <a:pt x="88401" y="5151924"/>
                  <a:pt x="0" y="5001162"/>
                  <a:pt x="0" y="4876393"/>
                </a:cubicBezTo>
                <a:lnTo>
                  <a:pt x="0" y="1881934"/>
                </a:lnTo>
                <a:cubicBezTo>
                  <a:pt x="0" y="1757165"/>
                  <a:pt x="88401" y="1606402"/>
                  <a:pt x="197602" y="1544018"/>
                </a:cubicBezTo>
                <a:cubicBezTo>
                  <a:pt x="2787228" y="46788"/>
                  <a:pt x="2787228" y="46788"/>
                  <a:pt x="2787228" y="46788"/>
                </a:cubicBezTo>
                <a:cubicBezTo>
                  <a:pt x="2841828" y="15596"/>
                  <a:pt x="2913329" y="0"/>
                  <a:pt x="2984830" y="0"/>
                </a:cubicBezTo>
                <a:close/>
              </a:path>
            </a:pathLst>
          </a:custGeom>
        </p:spPr>
      </p:pic>
    </p:spTree>
    <p:extLst>
      <p:ext uri="{BB962C8B-B14F-4D97-AF65-F5344CB8AC3E}">
        <p14:creationId xmlns:p14="http://schemas.microsoft.com/office/powerpoint/2010/main" val="10617956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fld id="{3E0E7FAE-B2B6-47DA-8643-70352F90B529}"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61551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pPr>
            <a:endParaRPr lang="zh-CN" altLang="en-US" noProof="1">
              <a:solidFill>
                <a:srgbClr val="FFFFFF"/>
              </a:solidFill>
            </a:endParaRPr>
          </a:p>
        </p:txBody>
      </p:sp>
    </p:spTree>
    <p:extLst>
      <p:ext uri="{BB962C8B-B14F-4D97-AF65-F5344CB8AC3E}">
        <p14:creationId xmlns:p14="http://schemas.microsoft.com/office/powerpoint/2010/main" val="22030161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8"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9" name="灯片编号占位符 5"/>
          <p:cNvSpPr>
            <a:spLocks noGrp="1"/>
          </p:cNvSpPr>
          <p:nvPr>
            <p:ph type="sldNum" sz="quarter" idx="12"/>
          </p:nvPr>
        </p:nvSpPr>
        <p:spPr/>
        <p:txBody>
          <a:bodyPr/>
          <a:lstStyle>
            <a:lvl1pPr>
              <a:defRPr/>
            </a:lvl1pPr>
          </a:lstStyle>
          <a:p>
            <a:fld id="{E55417D0-5F20-4A21-AAB2-8579D35AECA1}"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9665529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4"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5" name="灯片编号占位符 5"/>
          <p:cNvSpPr>
            <a:spLocks noGrp="1"/>
          </p:cNvSpPr>
          <p:nvPr>
            <p:ph type="sldNum" sz="quarter" idx="12"/>
          </p:nvPr>
        </p:nvSpPr>
        <p:spPr/>
        <p:txBody>
          <a:bodyPr/>
          <a:lstStyle>
            <a:lvl1pPr>
              <a:defRPr/>
            </a:lvl1pPr>
          </a:lstStyle>
          <a:p>
            <a:fld id="{F39023A7-A446-48FC-83FE-EDFE67B6EB1D}"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5330714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53945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2" name="组合 4"/>
          <p:cNvGrpSpPr>
            <a:grpSpLocks/>
          </p:cNvGrpSpPr>
          <p:nvPr userDrawn="1"/>
        </p:nvGrpSpPr>
        <p:grpSpPr bwMode="auto">
          <a:xfrm>
            <a:off x="9463088" y="-309563"/>
            <a:ext cx="2371725" cy="1130301"/>
            <a:chOff x="3194327" y="-713915"/>
            <a:chExt cx="5606986" cy="2671004"/>
          </a:xfrm>
        </p:grpSpPr>
        <p:pic>
          <p:nvPicPr>
            <p:cNvPr id="3" name="图片 2"/>
            <p:cNvPicPr preferRelativeResize="0"/>
            <p:nvPr/>
          </p:nvPicPr>
          <p:blipFill>
            <a:blip r:embed="rId2" cstate="print">
              <a:extLst>
                <a:ext uri="{28A0092B-C50C-407E-A947-70E740481C1C}">
                  <a14:useLocalDpi xmlns:a14="http://schemas.microsoft.com/office/drawing/2010/main" val="0"/>
                </a:ext>
              </a:extLst>
            </a:blip>
            <a:srcRect l="24848" t="1971" r="17508" b="226"/>
            <a:stretch>
              <a:fillRect/>
            </a:stretch>
          </p:blipFill>
          <p:spPr>
            <a:xfrm>
              <a:off x="6050301" y="413422"/>
              <a:ext cx="1330949" cy="1505325"/>
            </a:xfrm>
            <a:custGeom>
              <a:avLst/>
              <a:gdLst>
                <a:gd name="connsiteX0" fmla="*/ 2896496 w 5798038"/>
                <a:gd name="connsiteY0" fmla="*/ 0 h 6558318"/>
                <a:gd name="connsiteX1" fmla="*/ 3088250 w 5798038"/>
                <a:gd name="connsiteY1" fmla="*/ 45403 h 6558318"/>
                <a:gd name="connsiteX2" fmla="*/ 5606284 w 5798038"/>
                <a:gd name="connsiteY2" fmla="*/ 1498323 h 6558318"/>
                <a:gd name="connsiteX3" fmla="*/ 5798038 w 5798038"/>
                <a:gd name="connsiteY3" fmla="*/ 1826239 h 6558318"/>
                <a:gd name="connsiteX4" fmla="*/ 5798038 w 5798038"/>
                <a:gd name="connsiteY4" fmla="*/ 4732079 h 6558318"/>
                <a:gd name="connsiteX5" fmla="*/ 5606284 w 5798038"/>
                <a:gd name="connsiteY5" fmla="*/ 5059995 h 6558318"/>
                <a:gd name="connsiteX6" fmla="*/ 3088250 w 5798038"/>
                <a:gd name="connsiteY6" fmla="*/ 6512915 h 6558318"/>
                <a:gd name="connsiteX7" fmla="*/ 2704742 w 5798038"/>
                <a:gd name="connsiteY7" fmla="*/ 6512915 h 6558318"/>
                <a:gd name="connsiteX8" fmla="*/ 191754 w 5798038"/>
                <a:gd name="connsiteY8" fmla="*/ 5059995 h 6558318"/>
                <a:gd name="connsiteX9" fmla="*/ 0 w 5798038"/>
                <a:gd name="connsiteY9" fmla="*/ 4732079 h 6558318"/>
                <a:gd name="connsiteX10" fmla="*/ 0 w 5798038"/>
                <a:gd name="connsiteY10" fmla="*/ 1826239 h 6558318"/>
                <a:gd name="connsiteX11" fmla="*/ 191754 w 5798038"/>
                <a:gd name="connsiteY11" fmla="*/ 1498323 h 6558318"/>
                <a:gd name="connsiteX12" fmla="*/ 2704742 w 5798038"/>
                <a:gd name="connsiteY12" fmla="*/ 45403 h 6558318"/>
                <a:gd name="connsiteX13" fmla="*/ 2896496 w 5798038"/>
                <a:gd name="connsiteY13" fmla="*/ 0 h 655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98038" h="6558318">
                  <a:moveTo>
                    <a:pt x="2896496" y="0"/>
                  </a:moveTo>
                  <a:cubicBezTo>
                    <a:pt x="2965881" y="0"/>
                    <a:pt x="3035266" y="15134"/>
                    <a:pt x="3088250" y="45403"/>
                  </a:cubicBezTo>
                  <a:cubicBezTo>
                    <a:pt x="5606284" y="1498323"/>
                    <a:pt x="5606284" y="1498323"/>
                    <a:pt x="5606284" y="1498323"/>
                  </a:cubicBezTo>
                  <a:cubicBezTo>
                    <a:pt x="5712253" y="1558862"/>
                    <a:pt x="5798038" y="1705163"/>
                    <a:pt x="5798038" y="1826239"/>
                  </a:cubicBezTo>
                  <a:cubicBezTo>
                    <a:pt x="5798038" y="4732079"/>
                    <a:pt x="5798038" y="4732079"/>
                    <a:pt x="5798038" y="4732079"/>
                  </a:cubicBezTo>
                  <a:cubicBezTo>
                    <a:pt x="5798038" y="4853156"/>
                    <a:pt x="5712253" y="4999457"/>
                    <a:pt x="5606284" y="5059995"/>
                  </a:cubicBezTo>
                  <a:cubicBezTo>
                    <a:pt x="3088250" y="6512915"/>
                    <a:pt x="3088250" y="6512915"/>
                    <a:pt x="3088250" y="6512915"/>
                  </a:cubicBezTo>
                  <a:cubicBezTo>
                    <a:pt x="2982281" y="6573453"/>
                    <a:pt x="2810711" y="6573453"/>
                    <a:pt x="2704742" y="6512915"/>
                  </a:cubicBezTo>
                  <a:cubicBezTo>
                    <a:pt x="191754" y="5059995"/>
                    <a:pt x="191754" y="5059995"/>
                    <a:pt x="191754" y="5059995"/>
                  </a:cubicBezTo>
                  <a:cubicBezTo>
                    <a:pt x="85785" y="4999457"/>
                    <a:pt x="0" y="4853156"/>
                    <a:pt x="0" y="4732079"/>
                  </a:cubicBezTo>
                  <a:lnTo>
                    <a:pt x="0" y="1826239"/>
                  </a:lnTo>
                  <a:cubicBezTo>
                    <a:pt x="0" y="1705163"/>
                    <a:pt x="85785" y="1558862"/>
                    <a:pt x="191754" y="1498323"/>
                  </a:cubicBezTo>
                  <a:cubicBezTo>
                    <a:pt x="2704742" y="45403"/>
                    <a:pt x="2704742" y="45403"/>
                    <a:pt x="2704742" y="45403"/>
                  </a:cubicBezTo>
                  <a:cubicBezTo>
                    <a:pt x="2757727" y="15134"/>
                    <a:pt x="2827111" y="0"/>
                    <a:pt x="2896496" y="0"/>
                  </a:cubicBezTo>
                  <a:close/>
                </a:path>
              </a:pathLst>
            </a:custGeom>
          </p:spPr>
        </p:pic>
        <p:pic>
          <p:nvPicPr>
            <p:cNvPr id="4" name="图片 3"/>
            <p:cNvPicPr preferRelativeResize="0"/>
            <p:nvPr/>
          </p:nvPicPr>
          <p:blipFill>
            <a:blip r:embed="rId3" cstate="print">
              <a:extLst>
                <a:ext uri="{28A0092B-C50C-407E-A947-70E740481C1C}">
                  <a14:useLocalDpi xmlns:a14="http://schemas.microsoft.com/office/drawing/2010/main" val="0"/>
                </a:ext>
              </a:extLst>
            </a:blip>
            <a:srcRect l="16350" t="229" r="25117" b="458"/>
            <a:stretch>
              <a:fillRect/>
            </a:stretch>
          </p:blipFill>
          <p:spPr>
            <a:xfrm>
              <a:off x="4632842" y="413422"/>
              <a:ext cx="1330949" cy="1505325"/>
            </a:xfrm>
            <a:custGeom>
              <a:avLst/>
              <a:gdLst>
                <a:gd name="connsiteX0" fmla="*/ 1172239 w 2346521"/>
                <a:gd name="connsiteY0" fmla="*/ 0 h 2654213"/>
                <a:gd name="connsiteX1" fmla="*/ 1249844 w 2346521"/>
                <a:gd name="connsiteY1" fmla="*/ 18375 h 2654213"/>
                <a:gd name="connsiteX2" fmla="*/ 2268916 w 2346521"/>
                <a:gd name="connsiteY2" fmla="*/ 606385 h 2654213"/>
                <a:gd name="connsiteX3" fmla="*/ 2346521 w 2346521"/>
                <a:gd name="connsiteY3" fmla="*/ 739096 h 2654213"/>
                <a:gd name="connsiteX4" fmla="*/ 2346521 w 2346521"/>
                <a:gd name="connsiteY4" fmla="*/ 1915117 h 2654213"/>
                <a:gd name="connsiteX5" fmla="*/ 2268916 w 2346521"/>
                <a:gd name="connsiteY5" fmla="*/ 2047828 h 2654213"/>
                <a:gd name="connsiteX6" fmla="*/ 1249844 w 2346521"/>
                <a:gd name="connsiteY6" fmla="*/ 2635838 h 2654213"/>
                <a:gd name="connsiteX7" fmla="*/ 1094634 w 2346521"/>
                <a:gd name="connsiteY7" fmla="*/ 2635838 h 2654213"/>
                <a:gd name="connsiteX8" fmla="*/ 77604 w 2346521"/>
                <a:gd name="connsiteY8" fmla="*/ 2047828 h 2654213"/>
                <a:gd name="connsiteX9" fmla="*/ 0 w 2346521"/>
                <a:gd name="connsiteY9" fmla="*/ 1915117 h 2654213"/>
                <a:gd name="connsiteX10" fmla="*/ 0 w 2346521"/>
                <a:gd name="connsiteY10" fmla="*/ 739096 h 2654213"/>
                <a:gd name="connsiteX11" fmla="*/ 77604 w 2346521"/>
                <a:gd name="connsiteY11" fmla="*/ 606385 h 2654213"/>
                <a:gd name="connsiteX12" fmla="*/ 1094634 w 2346521"/>
                <a:gd name="connsiteY12" fmla="*/ 18375 h 2654213"/>
                <a:gd name="connsiteX13" fmla="*/ 1172239 w 2346521"/>
                <a:gd name="connsiteY13" fmla="*/ 0 h 265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6521" h="2654213">
                  <a:moveTo>
                    <a:pt x="1172239" y="0"/>
                  </a:moveTo>
                  <a:cubicBezTo>
                    <a:pt x="1200320" y="0"/>
                    <a:pt x="1228400" y="6125"/>
                    <a:pt x="1249844" y="18375"/>
                  </a:cubicBezTo>
                  <a:cubicBezTo>
                    <a:pt x="2268916" y="606385"/>
                    <a:pt x="2268916" y="606385"/>
                    <a:pt x="2268916" y="606385"/>
                  </a:cubicBezTo>
                  <a:cubicBezTo>
                    <a:pt x="2311803" y="630886"/>
                    <a:pt x="2346521" y="690095"/>
                    <a:pt x="2346521" y="739096"/>
                  </a:cubicBezTo>
                  <a:cubicBezTo>
                    <a:pt x="2346521" y="1915117"/>
                    <a:pt x="2346521" y="1915117"/>
                    <a:pt x="2346521" y="1915117"/>
                  </a:cubicBezTo>
                  <a:cubicBezTo>
                    <a:pt x="2346521" y="1964118"/>
                    <a:pt x="2311803" y="2023327"/>
                    <a:pt x="2268916" y="2047828"/>
                  </a:cubicBezTo>
                  <a:cubicBezTo>
                    <a:pt x="1249844" y="2635838"/>
                    <a:pt x="1249844" y="2635838"/>
                    <a:pt x="1249844" y="2635838"/>
                  </a:cubicBezTo>
                  <a:cubicBezTo>
                    <a:pt x="1206957" y="2660339"/>
                    <a:pt x="1137521" y="2660339"/>
                    <a:pt x="1094634" y="2635838"/>
                  </a:cubicBezTo>
                  <a:cubicBezTo>
                    <a:pt x="77604" y="2047828"/>
                    <a:pt x="77604" y="2047828"/>
                    <a:pt x="77604" y="2047828"/>
                  </a:cubicBezTo>
                  <a:cubicBezTo>
                    <a:pt x="34718" y="2023327"/>
                    <a:pt x="0" y="1964118"/>
                    <a:pt x="0" y="1915117"/>
                  </a:cubicBezTo>
                  <a:lnTo>
                    <a:pt x="0" y="739096"/>
                  </a:lnTo>
                  <a:cubicBezTo>
                    <a:pt x="0" y="690095"/>
                    <a:pt x="34718" y="630886"/>
                    <a:pt x="77604" y="606385"/>
                  </a:cubicBezTo>
                  <a:cubicBezTo>
                    <a:pt x="1094634" y="18375"/>
                    <a:pt x="1094634" y="18375"/>
                    <a:pt x="1094634" y="18375"/>
                  </a:cubicBezTo>
                  <a:cubicBezTo>
                    <a:pt x="1116078" y="6125"/>
                    <a:pt x="1144158" y="0"/>
                    <a:pt x="1172239" y="0"/>
                  </a:cubicBezTo>
                  <a:close/>
                </a:path>
              </a:pathLst>
            </a:custGeom>
          </p:spPr>
        </p:pic>
        <p:sp>
          <p:nvSpPr>
            <p:cNvPr id="5" name="Freeform 5"/>
            <p:cNvSpPr>
              <a:spLocks noChangeArrowheads="1"/>
            </p:cNvSpPr>
            <p:nvPr/>
          </p:nvSpPr>
          <p:spPr bwMode="auto">
            <a:xfrm rot="5400000">
              <a:off x="3902233" y="-628254"/>
              <a:ext cx="1427830" cy="125650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9BBB59"/>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sp>
          <p:nvSpPr>
            <p:cNvPr id="6" name="Freeform 5"/>
            <p:cNvSpPr>
              <a:spLocks noChangeArrowheads="1"/>
            </p:cNvSpPr>
            <p:nvPr/>
          </p:nvSpPr>
          <p:spPr bwMode="auto">
            <a:xfrm rot="5400000">
              <a:off x="5311443" y="-628254"/>
              <a:ext cx="1427830" cy="125650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2980B9"/>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sp>
          <p:nvSpPr>
            <p:cNvPr id="7" name="Freeform 5"/>
            <p:cNvSpPr>
              <a:spLocks noChangeArrowheads="1"/>
            </p:cNvSpPr>
            <p:nvPr/>
          </p:nvSpPr>
          <p:spPr bwMode="auto">
            <a:xfrm rot="5400000">
              <a:off x="6720652" y="-628254"/>
              <a:ext cx="1427830" cy="1256508"/>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16A085"/>
            </a:solidFill>
            <a:ln>
              <a:noFill/>
            </a:ln>
            <a:extLst>
              <a:ext uri="{91240B29-F687-4F45-9708-019B960494DF}">
                <a14:hiddenLine xmlns:a14="http://schemas.microsoft.com/office/drawing/2010/main" w="28575">
                  <a:solidFill>
                    <a:srgbClr val="000000"/>
                  </a:solidFill>
                  <a:miter lim="800000"/>
                  <a:headEnd/>
                  <a:tailEnd/>
                </a14:hiddenLine>
              </a:ext>
            </a:extLst>
          </p:spPr>
          <p:txBody>
            <a:bodyPr anchor="ctr"/>
            <a:lstStyle/>
            <a:p>
              <a:pPr algn="ctr" fontAlgn="base">
                <a:spcBef>
                  <a:spcPct val="0"/>
                </a:spcBef>
                <a:spcAft>
                  <a:spcPct val="0"/>
                </a:spcAft>
              </a:pPr>
              <a:endParaRPr lang="zh-CN" altLang="en-US">
                <a:solidFill>
                  <a:srgbClr val="FFFFFF"/>
                </a:solidFill>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rcRect l="12283" t="1425" r="23292" b="1425"/>
            <a:stretch>
              <a:fillRect/>
            </a:stretch>
          </p:blipFill>
          <p:spPr>
            <a:xfrm>
              <a:off x="7466185" y="410966"/>
              <a:ext cx="1335128" cy="1510200"/>
            </a:xfrm>
            <a:custGeom>
              <a:avLst/>
              <a:gdLst>
                <a:gd name="connsiteX0" fmla="*/ 2942547 w 5890220"/>
                <a:gd name="connsiteY0" fmla="*/ 0 h 6662587"/>
                <a:gd name="connsiteX1" fmla="*/ 3137350 w 5890220"/>
                <a:gd name="connsiteY1" fmla="*/ 46126 h 6662587"/>
                <a:gd name="connsiteX2" fmla="*/ 5695417 w 5890220"/>
                <a:gd name="connsiteY2" fmla="*/ 1522145 h 6662587"/>
                <a:gd name="connsiteX3" fmla="*/ 5890220 w 5890220"/>
                <a:gd name="connsiteY3" fmla="*/ 1855275 h 6662587"/>
                <a:gd name="connsiteX4" fmla="*/ 5890220 w 5890220"/>
                <a:gd name="connsiteY4" fmla="*/ 4807314 h 6662587"/>
                <a:gd name="connsiteX5" fmla="*/ 5695417 w 5890220"/>
                <a:gd name="connsiteY5" fmla="*/ 5140443 h 6662587"/>
                <a:gd name="connsiteX6" fmla="*/ 3137350 w 5890220"/>
                <a:gd name="connsiteY6" fmla="*/ 6616462 h 6662587"/>
                <a:gd name="connsiteX7" fmla="*/ 2747744 w 5890220"/>
                <a:gd name="connsiteY7" fmla="*/ 6616462 h 6662587"/>
                <a:gd name="connsiteX8" fmla="*/ 194803 w 5890220"/>
                <a:gd name="connsiteY8" fmla="*/ 5140443 h 6662587"/>
                <a:gd name="connsiteX9" fmla="*/ 0 w 5890220"/>
                <a:gd name="connsiteY9" fmla="*/ 4807314 h 6662587"/>
                <a:gd name="connsiteX10" fmla="*/ 0 w 5890220"/>
                <a:gd name="connsiteY10" fmla="*/ 1855275 h 6662587"/>
                <a:gd name="connsiteX11" fmla="*/ 194803 w 5890220"/>
                <a:gd name="connsiteY11" fmla="*/ 1522145 h 6662587"/>
                <a:gd name="connsiteX12" fmla="*/ 2747744 w 5890220"/>
                <a:gd name="connsiteY12" fmla="*/ 46126 h 6662587"/>
                <a:gd name="connsiteX13" fmla="*/ 2942547 w 5890220"/>
                <a:gd name="connsiteY13" fmla="*/ 0 h 6662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90220" h="6662587">
                  <a:moveTo>
                    <a:pt x="2942547" y="0"/>
                  </a:moveTo>
                  <a:cubicBezTo>
                    <a:pt x="3013035" y="0"/>
                    <a:pt x="3083523" y="15376"/>
                    <a:pt x="3137350" y="46126"/>
                  </a:cubicBezTo>
                  <a:cubicBezTo>
                    <a:pt x="5695417" y="1522145"/>
                    <a:pt x="5695417" y="1522145"/>
                    <a:pt x="5695417" y="1522145"/>
                  </a:cubicBezTo>
                  <a:cubicBezTo>
                    <a:pt x="5803071" y="1583646"/>
                    <a:pt x="5890220" y="1732273"/>
                    <a:pt x="5890220" y="1855275"/>
                  </a:cubicBezTo>
                  <a:cubicBezTo>
                    <a:pt x="5890220" y="4807314"/>
                    <a:pt x="5890220" y="4807314"/>
                    <a:pt x="5890220" y="4807314"/>
                  </a:cubicBezTo>
                  <a:cubicBezTo>
                    <a:pt x="5890220" y="4930315"/>
                    <a:pt x="5803071" y="5078942"/>
                    <a:pt x="5695417" y="5140443"/>
                  </a:cubicBezTo>
                  <a:cubicBezTo>
                    <a:pt x="3137350" y="6616462"/>
                    <a:pt x="3137350" y="6616462"/>
                    <a:pt x="3137350" y="6616462"/>
                  </a:cubicBezTo>
                  <a:cubicBezTo>
                    <a:pt x="3029696" y="6677963"/>
                    <a:pt x="2855398" y="6677963"/>
                    <a:pt x="2747744" y="6616462"/>
                  </a:cubicBezTo>
                  <a:cubicBezTo>
                    <a:pt x="194803" y="5140443"/>
                    <a:pt x="194803" y="5140443"/>
                    <a:pt x="194803" y="5140443"/>
                  </a:cubicBezTo>
                  <a:cubicBezTo>
                    <a:pt x="87149" y="5078942"/>
                    <a:pt x="0" y="4930315"/>
                    <a:pt x="0" y="4807314"/>
                  </a:cubicBezTo>
                  <a:lnTo>
                    <a:pt x="0" y="1855275"/>
                  </a:lnTo>
                  <a:cubicBezTo>
                    <a:pt x="0" y="1732273"/>
                    <a:pt x="87149" y="1583646"/>
                    <a:pt x="194803" y="1522145"/>
                  </a:cubicBezTo>
                  <a:cubicBezTo>
                    <a:pt x="2747744" y="46126"/>
                    <a:pt x="2747744" y="46126"/>
                    <a:pt x="2747744" y="46126"/>
                  </a:cubicBezTo>
                  <a:cubicBezTo>
                    <a:pt x="2801571" y="15376"/>
                    <a:pt x="2872059" y="0"/>
                    <a:pt x="2942547" y="0"/>
                  </a:cubicBezTo>
                  <a:close/>
                </a:path>
              </a:pathLst>
            </a:cu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rcRect l="15655" t="1226" r="26263" b="227"/>
            <a:stretch>
              <a:fillRect/>
            </a:stretch>
          </p:blipFill>
          <p:spPr>
            <a:xfrm>
              <a:off x="3194327" y="400692"/>
              <a:ext cx="1375970" cy="1556397"/>
            </a:xfrm>
            <a:custGeom>
              <a:avLst/>
              <a:gdLst>
                <a:gd name="connsiteX0" fmla="*/ 2984830 w 5974860"/>
                <a:gd name="connsiteY0" fmla="*/ 0 h 6758326"/>
                <a:gd name="connsiteX1" fmla="*/ 3182432 w 5974860"/>
                <a:gd name="connsiteY1" fmla="*/ 46788 h 6758326"/>
                <a:gd name="connsiteX2" fmla="*/ 5777258 w 5974860"/>
                <a:gd name="connsiteY2" fmla="*/ 1544018 h 6758326"/>
                <a:gd name="connsiteX3" fmla="*/ 5974860 w 5974860"/>
                <a:gd name="connsiteY3" fmla="*/ 1881934 h 6758326"/>
                <a:gd name="connsiteX4" fmla="*/ 5974860 w 5974860"/>
                <a:gd name="connsiteY4" fmla="*/ 4876393 h 6758326"/>
                <a:gd name="connsiteX5" fmla="*/ 5777258 w 5974860"/>
                <a:gd name="connsiteY5" fmla="*/ 5214309 h 6758326"/>
                <a:gd name="connsiteX6" fmla="*/ 3182432 w 5974860"/>
                <a:gd name="connsiteY6" fmla="*/ 6711538 h 6758326"/>
                <a:gd name="connsiteX7" fmla="*/ 2787228 w 5974860"/>
                <a:gd name="connsiteY7" fmla="*/ 6711538 h 6758326"/>
                <a:gd name="connsiteX8" fmla="*/ 197602 w 5974860"/>
                <a:gd name="connsiteY8" fmla="*/ 5214309 h 6758326"/>
                <a:gd name="connsiteX9" fmla="*/ 0 w 5974860"/>
                <a:gd name="connsiteY9" fmla="*/ 4876393 h 6758326"/>
                <a:gd name="connsiteX10" fmla="*/ 0 w 5974860"/>
                <a:gd name="connsiteY10" fmla="*/ 1881934 h 6758326"/>
                <a:gd name="connsiteX11" fmla="*/ 197602 w 5974860"/>
                <a:gd name="connsiteY11" fmla="*/ 1544018 h 6758326"/>
                <a:gd name="connsiteX12" fmla="*/ 2787228 w 5974860"/>
                <a:gd name="connsiteY12" fmla="*/ 46788 h 6758326"/>
                <a:gd name="connsiteX13" fmla="*/ 2984830 w 5974860"/>
                <a:gd name="connsiteY13" fmla="*/ 0 h 6758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74860" h="6758326">
                  <a:moveTo>
                    <a:pt x="2984830" y="0"/>
                  </a:moveTo>
                  <a:cubicBezTo>
                    <a:pt x="3056330" y="0"/>
                    <a:pt x="3127831" y="15596"/>
                    <a:pt x="3182432" y="46788"/>
                  </a:cubicBezTo>
                  <a:cubicBezTo>
                    <a:pt x="5777258" y="1544018"/>
                    <a:pt x="5777258" y="1544018"/>
                    <a:pt x="5777258" y="1544018"/>
                  </a:cubicBezTo>
                  <a:cubicBezTo>
                    <a:pt x="5886459" y="1606402"/>
                    <a:pt x="5974860" y="1757165"/>
                    <a:pt x="5974860" y="1881934"/>
                  </a:cubicBezTo>
                  <a:cubicBezTo>
                    <a:pt x="5974860" y="4876393"/>
                    <a:pt x="5974860" y="4876393"/>
                    <a:pt x="5974860" y="4876393"/>
                  </a:cubicBezTo>
                  <a:cubicBezTo>
                    <a:pt x="5974860" y="5001162"/>
                    <a:pt x="5886459" y="5151924"/>
                    <a:pt x="5777258" y="5214309"/>
                  </a:cubicBezTo>
                  <a:cubicBezTo>
                    <a:pt x="3182432" y="6711538"/>
                    <a:pt x="3182432" y="6711538"/>
                    <a:pt x="3182432" y="6711538"/>
                  </a:cubicBezTo>
                  <a:cubicBezTo>
                    <a:pt x="3073230" y="6773923"/>
                    <a:pt x="2896429" y="6773923"/>
                    <a:pt x="2787228" y="6711538"/>
                  </a:cubicBezTo>
                  <a:cubicBezTo>
                    <a:pt x="197602" y="5214309"/>
                    <a:pt x="197602" y="5214309"/>
                    <a:pt x="197602" y="5214309"/>
                  </a:cubicBezTo>
                  <a:cubicBezTo>
                    <a:pt x="88401" y="5151924"/>
                    <a:pt x="0" y="5001162"/>
                    <a:pt x="0" y="4876393"/>
                  </a:cubicBezTo>
                  <a:lnTo>
                    <a:pt x="0" y="1881934"/>
                  </a:lnTo>
                  <a:cubicBezTo>
                    <a:pt x="0" y="1757165"/>
                    <a:pt x="88401" y="1606402"/>
                    <a:pt x="197602" y="1544018"/>
                  </a:cubicBezTo>
                  <a:cubicBezTo>
                    <a:pt x="2787228" y="46788"/>
                    <a:pt x="2787228" y="46788"/>
                    <a:pt x="2787228" y="46788"/>
                  </a:cubicBezTo>
                  <a:cubicBezTo>
                    <a:pt x="2841828" y="15596"/>
                    <a:pt x="2913329" y="0"/>
                    <a:pt x="2984830" y="0"/>
                  </a:cubicBezTo>
                  <a:close/>
                </a:path>
              </a:pathLst>
            </a:custGeom>
          </p:spPr>
        </p:pic>
      </p:grpSp>
      <p:grpSp>
        <p:nvGrpSpPr>
          <p:cNvPr id="10" name="组合 9"/>
          <p:cNvGrpSpPr/>
          <p:nvPr/>
        </p:nvGrpSpPr>
        <p:grpSpPr>
          <a:xfrm>
            <a:off x="0" y="294475"/>
            <a:ext cx="6846473" cy="549542"/>
            <a:chOff x="0" y="294475"/>
            <a:chExt cx="6846473" cy="549542"/>
          </a:xfrm>
          <a:solidFill>
            <a:srgbClr val="2C3E50"/>
          </a:solidFill>
        </p:grpSpPr>
        <p:sp>
          <p:nvSpPr>
            <p:cNvPr id="11" name="任意多边形 14"/>
            <p:cNvSpPr/>
            <p:nvPr userDrawn="1"/>
          </p:nvSpPr>
          <p:spPr>
            <a:xfrm>
              <a:off x="1567543" y="294475"/>
              <a:ext cx="5278930" cy="549542"/>
            </a:xfrm>
            <a:custGeom>
              <a:avLst/>
              <a:gdLst>
                <a:gd name="connsiteX0" fmla="*/ 0 w 5278930"/>
                <a:gd name="connsiteY0" fmla="*/ 0 h 549542"/>
                <a:gd name="connsiteX1" fmla="*/ 4830422 w 5278930"/>
                <a:gd name="connsiteY1" fmla="*/ 0 h 549542"/>
                <a:gd name="connsiteX2" fmla="*/ 5024064 w 5278930"/>
                <a:gd name="connsiteY2" fmla="*/ 0 h 549542"/>
                <a:gd name="connsiteX3" fmla="*/ 5105839 w 5278930"/>
                <a:gd name="connsiteY3" fmla="*/ 0 h 549542"/>
                <a:gd name="connsiteX4" fmla="*/ 5136919 w 5278930"/>
                <a:gd name="connsiteY4" fmla="*/ 18175 h 549542"/>
                <a:gd name="connsiteX5" fmla="*/ 5274627 w 5278930"/>
                <a:gd name="connsiteY5" fmla="*/ 256357 h 549542"/>
                <a:gd name="connsiteX6" fmla="*/ 5274627 w 5278930"/>
                <a:gd name="connsiteY6" fmla="*/ 292706 h 549542"/>
                <a:gd name="connsiteX7" fmla="*/ 5136919 w 5278930"/>
                <a:gd name="connsiteY7" fmla="*/ 531367 h 549542"/>
                <a:gd name="connsiteX8" fmla="*/ 5105839 w 5278930"/>
                <a:gd name="connsiteY8" fmla="*/ 549542 h 549542"/>
                <a:gd name="connsiteX9" fmla="*/ 5024064 w 5278930"/>
                <a:gd name="connsiteY9" fmla="*/ 549542 h 549542"/>
                <a:gd name="connsiteX10" fmla="*/ 4946613 w 5278930"/>
                <a:gd name="connsiteY10" fmla="*/ 549542 h 549542"/>
                <a:gd name="connsiteX11" fmla="*/ 4864849 w 5278930"/>
                <a:gd name="connsiteY11" fmla="*/ 549542 h 549542"/>
                <a:gd name="connsiteX12" fmla="*/ 4830422 w 5278930"/>
                <a:gd name="connsiteY12" fmla="*/ 549542 h 549542"/>
                <a:gd name="connsiteX13" fmla="*/ 0 w 5278930"/>
                <a:gd name="connsiteY13" fmla="*/ 549542 h 54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78930" h="549542">
                  <a:moveTo>
                    <a:pt x="0" y="0"/>
                  </a:moveTo>
                  <a:lnTo>
                    <a:pt x="4830422" y="0"/>
                  </a:lnTo>
                  <a:lnTo>
                    <a:pt x="5024064" y="0"/>
                  </a:lnTo>
                  <a:lnTo>
                    <a:pt x="5105839" y="0"/>
                  </a:lnTo>
                  <a:cubicBezTo>
                    <a:pt x="5117314" y="0"/>
                    <a:pt x="5131181" y="8131"/>
                    <a:pt x="5136919" y="18175"/>
                  </a:cubicBezTo>
                  <a:cubicBezTo>
                    <a:pt x="5274627" y="256357"/>
                    <a:pt x="5274627" y="256357"/>
                    <a:pt x="5274627" y="256357"/>
                  </a:cubicBezTo>
                  <a:cubicBezTo>
                    <a:pt x="5280365" y="266401"/>
                    <a:pt x="5280365" y="282663"/>
                    <a:pt x="5274627" y="292706"/>
                  </a:cubicBezTo>
                  <a:cubicBezTo>
                    <a:pt x="5136919" y="531367"/>
                    <a:pt x="5136919" y="531367"/>
                    <a:pt x="5136919" y="531367"/>
                  </a:cubicBezTo>
                  <a:cubicBezTo>
                    <a:pt x="5131181" y="541411"/>
                    <a:pt x="5117314" y="549542"/>
                    <a:pt x="5105839" y="549542"/>
                  </a:cubicBezTo>
                  <a:lnTo>
                    <a:pt x="5024064" y="549542"/>
                  </a:lnTo>
                  <a:lnTo>
                    <a:pt x="4946613" y="549542"/>
                  </a:lnTo>
                  <a:lnTo>
                    <a:pt x="4864849" y="549542"/>
                  </a:lnTo>
                  <a:lnTo>
                    <a:pt x="4830422" y="549542"/>
                  </a:lnTo>
                  <a:lnTo>
                    <a:pt x="0" y="5495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pPr>
              <a:endParaRPr lang="zh-CN" altLang="en-US" noProof="1">
                <a:solidFill>
                  <a:srgbClr val="FFFFFF"/>
                </a:solidFill>
              </a:endParaRPr>
            </a:p>
          </p:txBody>
        </p:sp>
        <p:sp>
          <p:nvSpPr>
            <p:cNvPr id="12" name="矩形 11"/>
            <p:cNvSpPr/>
            <p:nvPr userDrawn="1"/>
          </p:nvSpPr>
          <p:spPr>
            <a:xfrm>
              <a:off x="0" y="294475"/>
              <a:ext cx="2692958" cy="5495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pPr>
              <a:endParaRPr lang="zh-CN" altLang="en-US" noProof="1">
                <a:solidFill>
                  <a:srgbClr val="FFFFFF"/>
                </a:solidFill>
              </a:endParaRPr>
            </a:p>
          </p:txBody>
        </p:sp>
      </p:grpSp>
      <p:sp>
        <p:nvSpPr>
          <p:cNvPr id="13" name="日期占位符 1"/>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14" name="页脚占位符 2"/>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15" name="灯片编号占位符 3"/>
          <p:cNvSpPr>
            <a:spLocks noGrp="1"/>
          </p:cNvSpPr>
          <p:nvPr>
            <p:ph type="sldNum" sz="quarter" idx="12"/>
          </p:nvPr>
        </p:nvSpPr>
        <p:spPr/>
        <p:txBody>
          <a:bodyPr/>
          <a:lstStyle>
            <a:lvl1pPr>
              <a:defRPr/>
            </a:lvl1pPr>
          </a:lstStyle>
          <a:p>
            <a:fld id="{1CC7CE7E-B99E-41AD-9E89-B9C31D1BF613}"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9333863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6"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7" name="灯片编号占位符 5"/>
          <p:cNvSpPr>
            <a:spLocks noGrp="1"/>
          </p:cNvSpPr>
          <p:nvPr>
            <p:ph type="sldNum" sz="quarter" idx="12"/>
          </p:nvPr>
        </p:nvSpPr>
        <p:spPr/>
        <p:txBody>
          <a:bodyPr/>
          <a:lstStyle>
            <a:lvl1pPr>
              <a:defRPr/>
            </a:lvl1pPr>
          </a:lstStyle>
          <a:p>
            <a:fld id="{A2A1B422-6280-4012-AEC1-FF3DAAC17121}"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7273997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6"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7" name="灯片编号占位符 5"/>
          <p:cNvSpPr>
            <a:spLocks noGrp="1"/>
          </p:cNvSpPr>
          <p:nvPr>
            <p:ph type="sldNum" sz="quarter" idx="12"/>
          </p:nvPr>
        </p:nvSpPr>
        <p:spPr/>
        <p:txBody>
          <a:bodyPr/>
          <a:lstStyle>
            <a:lvl1pPr>
              <a:defRPr/>
            </a:lvl1pPr>
          </a:lstStyle>
          <a:p>
            <a:fld id="{81458DFC-27A0-4DAF-AA00-6400F7D67372}"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19503747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fld id="{09660EAA-49EB-4BC0-815C-ABAC1FEE4C41}"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6972501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297F843F-D6B0-4347-BB5F-FB18483FEC0D}" type="datetimeFigureOut">
              <a:rPr lang="zh-CN" altLang="en-US">
                <a:solidFill>
                  <a:srgbClr val="000000">
                    <a:tint val="75000"/>
                  </a:srgbClr>
                </a:solidFill>
              </a:rPr>
              <a:pPr/>
              <a:t>2021/3/15</a:t>
            </a:fld>
            <a:endParaRPr lang="zh-CN" altLang="en-US">
              <a:solidFill>
                <a:srgbClr val="000000">
                  <a:tint val="75000"/>
                </a:srgbClr>
              </a:solidFill>
            </a:endParaRPr>
          </a:p>
        </p:txBody>
      </p:sp>
      <p:sp>
        <p:nvSpPr>
          <p:cNvPr id="5" name="页脚占位符 4"/>
          <p:cNvSpPr>
            <a:spLocks noGrp="1"/>
          </p:cNvSpPr>
          <p:nvPr>
            <p:ph type="ftr" sz="quarter" idx="11"/>
          </p:nvPr>
        </p:nvSpPr>
        <p:spPr/>
        <p:txBody>
          <a:bodyPr/>
          <a:lstStyle>
            <a:lvl1pPr>
              <a:defRPr/>
            </a:lvl1p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p:txBody>
          <a:bodyPr/>
          <a:lstStyle>
            <a:lvl1pPr>
              <a:defRPr/>
            </a:lvl1pPr>
          </a:lstStyle>
          <a:p>
            <a:fld id="{5E967925-534E-45D2-AC5D-E32D8726AD4B}" type="slidenum">
              <a:rPr lang="zh-CN" altLang="en-US">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05183388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520" y="2130426"/>
            <a:ext cx="10362962"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039" y="3886200"/>
            <a:ext cx="8533924"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5" name="页脚占位符 4"/>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6" name="灯片编号占位符 5"/>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6154367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2641"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80" y="1600201"/>
            <a:ext cx="10972641"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5" name="页脚占位符 4"/>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6" name="灯片编号占位符 5"/>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7974276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738" y="4406901"/>
            <a:ext cx="10362961"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738" y="2906713"/>
            <a:ext cx="10362961"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5" name="页脚占位符 4"/>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6" name="灯片编号占位符 5"/>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346382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2641"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80" y="1600201"/>
            <a:ext cx="5409317"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416" y="1600201"/>
            <a:ext cx="5410904"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6" name="页脚占位符 5"/>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7" name="灯片编号占位符 6"/>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81788503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2641"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79" y="1535113"/>
            <a:ext cx="5387089"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79" y="2174875"/>
            <a:ext cx="5387089"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645" y="1535113"/>
            <a:ext cx="5388676"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645" y="2174875"/>
            <a:ext cx="5388676"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8" name="页脚占位符 7"/>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9" name="灯片编号占位符 8"/>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41387102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14143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2641"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4" name="页脚占位符 3"/>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5" name="灯片编号占位符 4"/>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255563178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3" name="页脚占位符 2"/>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4" name="灯片编号占位符 3"/>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8510608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3050"/>
            <a:ext cx="4010547"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296" y="273051"/>
            <a:ext cx="6816025"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0" y="1435101"/>
            <a:ext cx="4010547"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6" name="页脚占位符 5"/>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7" name="灯片编号占位符 6"/>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1537067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99" y="4800600"/>
            <a:ext cx="7316152"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99" y="612775"/>
            <a:ext cx="7316152"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99" y="5367338"/>
            <a:ext cx="7316152"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6" name="页脚占位符 5"/>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7" name="灯片编号占位符 6"/>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179184350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2641"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80" y="1600201"/>
            <a:ext cx="10972641"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5" name="页脚占位符 4"/>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6" name="灯片编号占位符 5"/>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263228620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351" y="274639"/>
            <a:ext cx="274197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79" y="274639"/>
            <a:ext cx="8078252"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680" y="6356351"/>
            <a:ext cx="2845170" cy="365125"/>
          </a:xfrm>
          <a:prstGeom prst="rect">
            <a:avLst/>
          </a:prstGeom>
        </p:spPr>
        <p:txBody>
          <a:bodyPr/>
          <a:lstStyle/>
          <a:p>
            <a:pPr fontAlgn="base">
              <a:spcBef>
                <a:spcPct val="0"/>
              </a:spcBef>
              <a:spcAft>
                <a:spcPct val="0"/>
              </a:spcAft>
            </a:pPr>
            <a:fld id="{47D26F51-2943-47E9-AAD3-F33E80A0E649}" type="datetimeFigureOut">
              <a:rPr lang="zh-CN" altLang="en-US" smtClean="0">
                <a:solidFill>
                  <a:prstClr val="black"/>
                </a:solidFill>
                <a:latin typeface="Arial" charset="0"/>
              </a:rPr>
              <a:pPr fontAlgn="base">
                <a:spcBef>
                  <a:spcPct val="0"/>
                </a:spcBef>
                <a:spcAft>
                  <a:spcPct val="0"/>
                </a:spcAft>
              </a:pPr>
              <a:t>2021/3/15</a:t>
            </a:fld>
            <a:endParaRPr lang="zh-CN" altLang="en-US">
              <a:solidFill>
                <a:prstClr val="black"/>
              </a:solidFill>
              <a:latin typeface="Arial" charset="0"/>
            </a:endParaRPr>
          </a:p>
        </p:txBody>
      </p:sp>
      <p:sp>
        <p:nvSpPr>
          <p:cNvPr id="5" name="页脚占位符 4"/>
          <p:cNvSpPr>
            <a:spLocks noGrp="1"/>
          </p:cNvSpPr>
          <p:nvPr>
            <p:ph type="ftr" sz="quarter" idx="11"/>
          </p:nvPr>
        </p:nvSpPr>
        <p:spPr>
          <a:xfrm>
            <a:off x="4166143" y="6356351"/>
            <a:ext cx="3859715" cy="365125"/>
          </a:xfrm>
          <a:prstGeom prst="rect">
            <a:avLst/>
          </a:prstGeom>
        </p:spPr>
        <p:txBody>
          <a:bodyPr/>
          <a:lstStyle/>
          <a:p>
            <a:pPr fontAlgn="base">
              <a:spcBef>
                <a:spcPct val="0"/>
              </a:spcBef>
              <a:spcAft>
                <a:spcPct val="0"/>
              </a:spcAft>
            </a:pPr>
            <a:endParaRPr lang="zh-CN" altLang="en-US">
              <a:solidFill>
                <a:prstClr val="black"/>
              </a:solidFill>
              <a:latin typeface="Arial" charset="0"/>
            </a:endParaRPr>
          </a:p>
        </p:txBody>
      </p:sp>
      <p:sp>
        <p:nvSpPr>
          <p:cNvPr id="6" name="灯片编号占位符 5"/>
          <p:cNvSpPr>
            <a:spLocks noGrp="1"/>
          </p:cNvSpPr>
          <p:nvPr>
            <p:ph type="sldNum" sz="quarter" idx="12"/>
          </p:nvPr>
        </p:nvSpPr>
        <p:spPr>
          <a:xfrm>
            <a:off x="8737150" y="6356351"/>
            <a:ext cx="2845170" cy="365125"/>
          </a:xfrm>
          <a:prstGeom prst="rect">
            <a:avLst/>
          </a:prstGeom>
        </p:spPr>
        <p:txBody>
          <a:bodyPr/>
          <a:lstStyle/>
          <a:p>
            <a:pPr fontAlgn="base">
              <a:spcBef>
                <a:spcPct val="0"/>
              </a:spcBef>
              <a:spcAft>
                <a:spcPct val="0"/>
              </a:spcAft>
            </a:pPr>
            <a:fld id="{BD58111F-43CE-4350-A125-BB410FCA7DE5}" type="slidenum">
              <a:rPr lang="zh-CN" altLang="en-US" smtClean="0">
                <a:solidFill>
                  <a:prstClr val="black"/>
                </a:solidFill>
                <a:latin typeface="Arial" charset="0"/>
              </a:rPr>
              <a:pPr fontAlgn="base">
                <a:spcBef>
                  <a:spcPct val="0"/>
                </a:spcBef>
                <a:spcAft>
                  <a:spcPct val="0"/>
                </a:spcAft>
              </a:pPr>
              <a:t>‹#›</a:t>
            </a:fld>
            <a:endParaRPr lang="zh-CN" altLang="en-US">
              <a:solidFill>
                <a:prstClr val="black"/>
              </a:solidFill>
              <a:latin typeface="Arial" charset="0"/>
            </a:endParaRPr>
          </a:p>
        </p:txBody>
      </p:sp>
    </p:spTree>
    <p:extLst>
      <p:ext uri="{BB962C8B-B14F-4D97-AF65-F5344CB8AC3E}">
        <p14:creationId xmlns:p14="http://schemas.microsoft.com/office/powerpoint/2010/main" val="37306959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85771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PORTFOLIO 1">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1788336" y="1584605"/>
            <a:ext cx="4307664" cy="430766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3"/>
          </p:nvPr>
        </p:nvSpPr>
        <p:spPr>
          <a:xfrm>
            <a:off x="5012267" y="3732107"/>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6" name="Picture Placeholder 2"/>
          <p:cNvSpPr>
            <a:spLocks noGrp="1"/>
          </p:cNvSpPr>
          <p:nvPr>
            <p:ph type="pic" sz="quarter" idx="14"/>
          </p:nvPr>
        </p:nvSpPr>
        <p:spPr>
          <a:xfrm>
            <a:off x="7170251" y="3732107"/>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84517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PORTFOLIO 3">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1524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4"/>
          </p:nvPr>
        </p:nvSpPr>
        <p:spPr>
          <a:xfrm>
            <a:off x="6096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6" name="Picture Placeholder 3"/>
          <p:cNvSpPr>
            <a:spLocks noGrp="1"/>
          </p:cNvSpPr>
          <p:nvPr>
            <p:ph type="pic" sz="quarter" idx="17"/>
          </p:nvPr>
        </p:nvSpPr>
        <p:spPr>
          <a:xfrm>
            <a:off x="3810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8" name="Picture Placeholder 3"/>
          <p:cNvSpPr>
            <a:spLocks noGrp="1"/>
          </p:cNvSpPr>
          <p:nvPr>
            <p:ph type="pic" sz="quarter" idx="19"/>
          </p:nvPr>
        </p:nvSpPr>
        <p:spPr>
          <a:xfrm>
            <a:off x="8382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2719150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HOWXASE 1">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2438400" y="13411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8" name="Picture Placeholder 3"/>
          <p:cNvSpPr>
            <a:spLocks noGrp="1"/>
          </p:cNvSpPr>
          <p:nvPr>
            <p:ph type="pic" sz="quarter" idx="14"/>
          </p:nvPr>
        </p:nvSpPr>
        <p:spPr>
          <a:xfrm>
            <a:off x="7315200" y="13411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3"/>
          <p:cNvSpPr>
            <a:spLocks noGrp="1"/>
          </p:cNvSpPr>
          <p:nvPr>
            <p:ph type="pic" sz="quarter" idx="16"/>
          </p:nvPr>
        </p:nvSpPr>
        <p:spPr>
          <a:xfrm>
            <a:off x="0" y="31699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8"/>
          </p:nvPr>
        </p:nvSpPr>
        <p:spPr>
          <a:xfrm>
            <a:off x="4876800" y="31699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3"/>
          <p:cNvSpPr>
            <a:spLocks noGrp="1"/>
          </p:cNvSpPr>
          <p:nvPr>
            <p:ph type="pic" sz="quarter" idx="20"/>
          </p:nvPr>
        </p:nvSpPr>
        <p:spPr>
          <a:xfrm>
            <a:off x="9753600" y="31699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78409491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37982585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HOWXASE 2">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0" y="13411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8" name="Picture Placeholder 3"/>
          <p:cNvSpPr>
            <a:spLocks noGrp="1"/>
          </p:cNvSpPr>
          <p:nvPr>
            <p:ph type="pic" sz="quarter" idx="13"/>
          </p:nvPr>
        </p:nvSpPr>
        <p:spPr>
          <a:xfrm>
            <a:off x="2438400" y="13411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9" name="Picture Placeholder 3"/>
          <p:cNvSpPr>
            <a:spLocks noGrp="1"/>
          </p:cNvSpPr>
          <p:nvPr>
            <p:ph type="pic" sz="quarter" idx="14"/>
          </p:nvPr>
        </p:nvSpPr>
        <p:spPr>
          <a:xfrm>
            <a:off x="4876800" y="13411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5"/>
          </p:nvPr>
        </p:nvSpPr>
        <p:spPr>
          <a:xfrm>
            <a:off x="7315200" y="13411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1" name="Picture Placeholder 3"/>
          <p:cNvSpPr>
            <a:spLocks noGrp="1"/>
          </p:cNvSpPr>
          <p:nvPr>
            <p:ph type="pic" sz="quarter" idx="16"/>
          </p:nvPr>
        </p:nvSpPr>
        <p:spPr>
          <a:xfrm>
            <a:off x="9753600" y="13411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7"/>
          </p:nvPr>
        </p:nvSpPr>
        <p:spPr>
          <a:xfrm>
            <a:off x="0" y="31699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8"/>
          </p:nvPr>
        </p:nvSpPr>
        <p:spPr>
          <a:xfrm>
            <a:off x="2438400" y="31699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19"/>
          </p:nvPr>
        </p:nvSpPr>
        <p:spPr>
          <a:xfrm>
            <a:off x="4876800" y="31699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5" name="Picture Placeholder 3"/>
          <p:cNvSpPr>
            <a:spLocks noGrp="1"/>
          </p:cNvSpPr>
          <p:nvPr>
            <p:ph type="pic" sz="quarter" idx="20"/>
          </p:nvPr>
        </p:nvSpPr>
        <p:spPr>
          <a:xfrm>
            <a:off x="7315200" y="31699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6" name="Picture Placeholder 3"/>
          <p:cNvSpPr>
            <a:spLocks noGrp="1"/>
          </p:cNvSpPr>
          <p:nvPr>
            <p:ph type="pic" sz="quarter" idx="21"/>
          </p:nvPr>
        </p:nvSpPr>
        <p:spPr>
          <a:xfrm>
            <a:off x="9753600" y="3169920"/>
            <a:ext cx="2438400" cy="18288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9"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
        <p:nvSpPr>
          <p:cNvPr id="17" name="矩形 7"/>
          <p:cNvSpPr/>
          <p:nvPr userDrawn="1"/>
        </p:nvSpPr>
        <p:spPr>
          <a:xfrm>
            <a:off x="1" y="762862"/>
            <a:ext cx="12184067" cy="45708"/>
          </a:xfrm>
          <a:prstGeom prst="rect">
            <a:avLst/>
          </a:prstGeom>
          <a:solidFill>
            <a:schemeClr val="accent5"/>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81" tIns="60940" rIns="121881" bIns="60940" anchor="ctr"/>
          <a:lstStyle/>
          <a:p>
            <a:pPr algn="ctr">
              <a:defRPr/>
            </a:pPr>
            <a:endParaRPr lang="zh-CN" altLang="en-US" sz="2400" dirty="0">
              <a:solidFill>
                <a:prstClr val="white"/>
              </a:solidFill>
            </a:endParaRPr>
          </a:p>
        </p:txBody>
      </p:sp>
    </p:spTree>
    <p:extLst>
      <p:ext uri="{BB962C8B-B14F-4D97-AF65-F5344CB8AC3E}">
        <p14:creationId xmlns:p14="http://schemas.microsoft.com/office/powerpoint/2010/main" val="424751198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HOWXASE 3">
    <p:spTree>
      <p:nvGrpSpPr>
        <p:cNvPr id="1" name=""/>
        <p:cNvGrpSpPr/>
        <p:nvPr/>
      </p:nvGrpSpPr>
      <p:grpSpPr>
        <a:xfrm>
          <a:off x="0" y="0"/>
          <a:ext cx="0" cy="0"/>
          <a:chOff x="0" y="0"/>
          <a:chExt cx="0" cy="0"/>
        </a:xfrm>
      </p:grpSpPr>
      <p:sp>
        <p:nvSpPr>
          <p:cNvPr id="6" name="Picture Placeholder 3"/>
          <p:cNvSpPr>
            <a:spLocks noGrp="1"/>
          </p:cNvSpPr>
          <p:nvPr>
            <p:ph type="pic" sz="quarter" idx="12"/>
          </p:nvPr>
        </p:nvSpPr>
        <p:spPr>
          <a:xfrm>
            <a:off x="2438400" y="2006600"/>
            <a:ext cx="2438400" cy="1828800"/>
          </a:xfrm>
          <a:prstGeom prst="rect">
            <a:avLst/>
          </a:prstGeom>
        </p:spPr>
        <p:txBody>
          <a:bodyPr lIns="45720" tIns="22860" rIns="45720" bIns="22860"/>
          <a:lstStyle>
            <a:lvl1pPr>
              <a:defRPr sz="1333"/>
            </a:lvl1pPr>
          </a:lstStyle>
          <a:p>
            <a:r>
              <a:rPr lang="en-US" dirty="0"/>
              <a:t>Click icon to add picture</a:t>
            </a:r>
            <a:endParaRPr lang="uk-UA" dirty="0"/>
          </a:p>
        </p:txBody>
      </p:sp>
      <p:sp>
        <p:nvSpPr>
          <p:cNvPr id="8" name="Picture Placeholder 3"/>
          <p:cNvSpPr>
            <a:spLocks noGrp="1"/>
          </p:cNvSpPr>
          <p:nvPr>
            <p:ph type="pic" sz="quarter" idx="14"/>
          </p:nvPr>
        </p:nvSpPr>
        <p:spPr>
          <a:xfrm>
            <a:off x="7315200" y="20066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6"/>
          </p:nvPr>
        </p:nvSpPr>
        <p:spPr>
          <a:xfrm>
            <a:off x="0" y="38354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8"/>
          </p:nvPr>
        </p:nvSpPr>
        <p:spPr>
          <a:xfrm>
            <a:off x="4876800" y="38354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20"/>
          </p:nvPr>
        </p:nvSpPr>
        <p:spPr>
          <a:xfrm>
            <a:off x="9753600" y="38354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6"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30315681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HOWXASE 4">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0" y="19050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6" name="Picture Placeholder 3"/>
          <p:cNvSpPr>
            <a:spLocks noGrp="1"/>
          </p:cNvSpPr>
          <p:nvPr>
            <p:ph type="pic" sz="quarter" idx="12"/>
          </p:nvPr>
        </p:nvSpPr>
        <p:spPr>
          <a:xfrm>
            <a:off x="2438400" y="19050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7" name="Picture Placeholder 3"/>
          <p:cNvSpPr>
            <a:spLocks noGrp="1"/>
          </p:cNvSpPr>
          <p:nvPr>
            <p:ph type="pic" sz="quarter" idx="13"/>
          </p:nvPr>
        </p:nvSpPr>
        <p:spPr>
          <a:xfrm>
            <a:off x="4876800" y="19050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8" name="Picture Placeholder 3"/>
          <p:cNvSpPr>
            <a:spLocks noGrp="1"/>
          </p:cNvSpPr>
          <p:nvPr>
            <p:ph type="pic" sz="quarter" idx="14"/>
          </p:nvPr>
        </p:nvSpPr>
        <p:spPr>
          <a:xfrm>
            <a:off x="7315200" y="19050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3"/>
          <p:cNvSpPr>
            <a:spLocks noGrp="1"/>
          </p:cNvSpPr>
          <p:nvPr>
            <p:ph type="pic" sz="quarter" idx="15"/>
          </p:nvPr>
        </p:nvSpPr>
        <p:spPr>
          <a:xfrm>
            <a:off x="9753600" y="19050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6"/>
          </p:nvPr>
        </p:nvSpPr>
        <p:spPr>
          <a:xfrm>
            <a:off x="0" y="3733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3"/>
          <p:cNvSpPr>
            <a:spLocks noGrp="1"/>
          </p:cNvSpPr>
          <p:nvPr>
            <p:ph type="pic" sz="quarter" idx="17"/>
          </p:nvPr>
        </p:nvSpPr>
        <p:spPr>
          <a:xfrm>
            <a:off x="2438400" y="3733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8"/>
          </p:nvPr>
        </p:nvSpPr>
        <p:spPr>
          <a:xfrm>
            <a:off x="4876800" y="3733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9"/>
          </p:nvPr>
        </p:nvSpPr>
        <p:spPr>
          <a:xfrm>
            <a:off x="7315200" y="3733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20"/>
          </p:nvPr>
        </p:nvSpPr>
        <p:spPr>
          <a:xfrm>
            <a:off x="9753600" y="3733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7"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0992229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HOWXASE 5">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1524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3"/>
          </p:nvPr>
        </p:nvSpPr>
        <p:spPr>
          <a:xfrm>
            <a:off x="3810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4"/>
          </p:nvPr>
        </p:nvSpPr>
        <p:spPr>
          <a:xfrm>
            <a:off x="6096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15"/>
          </p:nvPr>
        </p:nvSpPr>
        <p:spPr>
          <a:xfrm>
            <a:off x="8382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3"/>
          <p:cNvSpPr>
            <a:spLocks noGrp="1"/>
          </p:cNvSpPr>
          <p:nvPr>
            <p:ph type="pic" sz="quarter" idx="16"/>
          </p:nvPr>
        </p:nvSpPr>
        <p:spPr>
          <a:xfrm>
            <a:off x="1524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6" name="Picture Placeholder 3"/>
          <p:cNvSpPr>
            <a:spLocks noGrp="1"/>
          </p:cNvSpPr>
          <p:nvPr>
            <p:ph type="pic" sz="quarter" idx="17"/>
          </p:nvPr>
        </p:nvSpPr>
        <p:spPr>
          <a:xfrm>
            <a:off x="3810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7" name="Picture Placeholder 3"/>
          <p:cNvSpPr>
            <a:spLocks noGrp="1"/>
          </p:cNvSpPr>
          <p:nvPr>
            <p:ph type="pic" sz="quarter" idx="18"/>
          </p:nvPr>
        </p:nvSpPr>
        <p:spPr>
          <a:xfrm>
            <a:off x="6096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8" name="Picture Placeholder 3"/>
          <p:cNvSpPr>
            <a:spLocks noGrp="1"/>
          </p:cNvSpPr>
          <p:nvPr>
            <p:ph type="pic" sz="quarter" idx="19"/>
          </p:nvPr>
        </p:nvSpPr>
        <p:spPr>
          <a:xfrm>
            <a:off x="8382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21"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2687900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ECASE 6">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1524000" y="1341120"/>
            <a:ext cx="2286000" cy="45720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3"/>
          </p:nvPr>
        </p:nvSpPr>
        <p:spPr>
          <a:xfrm>
            <a:off x="3810000" y="1341120"/>
            <a:ext cx="4572000" cy="22860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15"/>
          </p:nvPr>
        </p:nvSpPr>
        <p:spPr>
          <a:xfrm>
            <a:off x="8382000" y="1341120"/>
            <a:ext cx="2286000" cy="22860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6" name="Picture Placeholder 3"/>
          <p:cNvSpPr>
            <a:spLocks noGrp="1"/>
          </p:cNvSpPr>
          <p:nvPr>
            <p:ph type="pic" sz="quarter" idx="17"/>
          </p:nvPr>
        </p:nvSpPr>
        <p:spPr>
          <a:xfrm>
            <a:off x="3810000" y="3627120"/>
            <a:ext cx="2286000" cy="22860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7" name="Picture Placeholder 3"/>
          <p:cNvSpPr>
            <a:spLocks noGrp="1"/>
          </p:cNvSpPr>
          <p:nvPr>
            <p:ph type="pic" sz="quarter" idx="18"/>
          </p:nvPr>
        </p:nvSpPr>
        <p:spPr>
          <a:xfrm>
            <a:off x="6096000" y="3627120"/>
            <a:ext cx="4572000" cy="2286000"/>
          </a:xfrm>
          <a:prstGeom prst="rect">
            <a:avLst/>
          </a:prstGeom>
          <a:ln w="38100">
            <a:solidFill>
              <a:schemeClr val="bg1"/>
            </a:solidFill>
          </a:ln>
        </p:spPr>
        <p:txBody>
          <a:bodyPr lIns="45720" tIns="22860" rIns="45720" bIns="22860"/>
          <a:lstStyle>
            <a:lvl1pPr>
              <a:defRPr sz="1333"/>
            </a:lvl1pPr>
          </a:lstStyle>
          <a:p>
            <a:r>
              <a:rPr lang="en-US" dirty="0"/>
              <a:t>Click icon to add picture</a:t>
            </a:r>
            <a:endParaRPr lang="uk-UA"/>
          </a:p>
        </p:txBody>
      </p:sp>
      <p:sp>
        <p:nvSpPr>
          <p:cNvPr id="11"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3"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83192667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PORTFOLIO 2">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7225157" y="1594192"/>
            <a:ext cx="4307664" cy="430766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3"/>
          </p:nvPr>
        </p:nvSpPr>
        <p:spPr>
          <a:xfrm>
            <a:off x="2898016" y="2669032"/>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6" name="Picture Placeholder 2"/>
          <p:cNvSpPr>
            <a:spLocks noGrp="1"/>
          </p:cNvSpPr>
          <p:nvPr>
            <p:ph type="pic" sz="quarter" idx="14"/>
          </p:nvPr>
        </p:nvSpPr>
        <p:spPr>
          <a:xfrm>
            <a:off x="5061587" y="2669032"/>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5"/>
          </p:nvPr>
        </p:nvSpPr>
        <p:spPr>
          <a:xfrm>
            <a:off x="742188" y="2669032"/>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6"/>
          </p:nvPr>
        </p:nvSpPr>
        <p:spPr>
          <a:xfrm>
            <a:off x="3979164" y="3748024"/>
            <a:ext cx="2157984" cy="2157984"/>
          </a:xfrm>
          <a:prstGeom prst="diamond">
            <a:avLst/>
          </a:prstGeom>
        </p:spPr>
        <p:txBody>
          <a:bodyPr lIns="45720" tIns="22860" rIns="45720" bIns="22860"/>
          <a:lstStyle>
            <a:lvl1pPr>
              <a:defRPr sz="1333"/>
            </a:lvl1pPr>
          </a:lstStyle>
          <a:p>
            <a:r>
              <a:rPr lang="en-US" dirty="0"/>
              <a:t>Click icon to add picture</a:t>
            </a:r>
            <a:endParaRPr lang="uk-UA"/>
          </a:p>
        </p:txBody>
      </p:sp>
      <p:sp>
        <p:nvSpPr>
          <p:cNvPr id="11"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2"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87329534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ORTFOLIO 4">
    <p:spTree>
      <p:nvGrpSpPr>
        <p:cNvPr id="1" name=""/>
        <p:cNvGrpSpPr/>
        <p:nvPr/>
      </p:nvGrpSpPr>
      <p:grpSpPr>
        <a:xfrm>
          <a:off x="0" y="0"/>
          <a:ext cx="0" cy="0"/>
          <a:chOff x="0" y="0"/>
          <a:chExt cx="0" cy="0"/>
        </a:xfrm>
      </p:grpSpPr>
      <p:sp>
        <p:nvSpPr>
          <p:cNvPr id="5" name="Picture Placeholder 3"/>
          <p:cNvSpPr>
            <a:spLocks noGrp="1"/>
          </p:cNvSpPr>
          <p:nvPr>
            <p:ph type="pic" sz="quarter" idx="12"/>
          </p:nvPr>
        </p:nvSpPr>
        <p:spPr>
          <a:xfrm>
            <a:off x="1524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4"/>
          </p:nvPr>
        </p:nvSpPr>
        <p:spPr>
          <a:xfrm>
            <a:off x="6096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3"/>
          <p:cNvSpPr>
            <a:spLocks noGrp="1"/>
          </p:cNvSpPr>
          <p:nvPr>
            <p:ph type="pic" sz="quarter" idx="16"/>
          </p:nvPr>
        </p:nvSpPr>
        <p:spPr>
          <a:xfrm>
            <a:off x="1524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7" name="Picture Placeholder 3"/>
          <p:cNvSpPr>
            <a:spLocks noGrp="1"/>
          </p:cNvSpPr>
          <p:nvPr>
            <p:ph type="pic" sz="quarter" idx="18"/>
          </p:nvPr>
        </p:nvSpPr>
        <p:spPr>
          <a:xfrm>
            <a:off x="6096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
        <p:nvSpPr>
          <p:cNvPr id="10"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3875875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PORTFOLIO 5">
    <p:spTree>
      <p:nvGrpSpPr>
        <p:cNvPr id="1" name=""/>
        <p:cNvGrpSpPr/>
        <p:nvPr/>
      </p:nvGrpSpPr>
      <p:grpSpPr>
        <a:xfrm>
          <a:off x="0" y="0"/>
          <a:ext cx="0" cy="0"/>
          <a:chOff x="0" y="0"/>
          <a:chExt cx="0" cy="0"/>
        </a:xfrm>
      </p:grpSpPr>
      <p:sp>
        <p:nvSpPr>
          <p:cNvPr id="12" name="Picture Placeholder 3"/>
          <p:cNvSpPr>
            <a:spLocks noGrp="1"/>
          </p:cNvSpPr>
          <p:nvPr>
            <p:ph type="pic" sz="quarter" idx="13"/>
          </p:nvPr>
        </p:nvSpPr>
        <p:spPr>
          <a:xfrm>
            <a:off x="3810000" y="1341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4"/>
          </p:nvPr>
        </p:nvSpPr>
        <p:spPr>
          <a:xfrm>
            <a:off x="6096000" y="1341120"/>
            <a:ext cx="4572000" cy="45720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3"/>
          <p:cNvSpPr>
            <a:spLocks noGrp="1"/>
          </p:cNvSpPr>
          <p:nvPr>
            <p:ph type="pic" sz="quarter" idx="16"/>
          </p:nvPr>
        </p:nvSpPr>
        <p:spPr>
          <a:xfrm>
            <a:off x="1524000" y="3627120"/>
            <a:ext cx="2286000" cy="22860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75131656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ORTFOLIO 6">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853440" y="1341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4"/>
          </p:nvPr>
        </p:nvSpPr>
        <p:spPr>
          <a:xfrm>
            <a:off x="2377440" y="1341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3"/>
          <p:cNvSpPr>
            <a:spLocks noGrp="1"/>
          </p:cNvSpPr>
          <p:nvPr>
            <p:ph type="pic" sz="quarter" idx="15"/>
          </p:nvPr>
        </p:nvSpPr>
        <p:spPr>
          <a:xfrm>
            <a:off x="3901440" y="1341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3"/>
          <p:cNvSpPr>
            <a:spLocks noGrp="1"/>
          </p:cNvSpPr>
          <p:nvPr>
            <p:ph type="pic" sz="quarter" idx="16"/>
          </p:nvPr>
        </p:nvSpPr>
        <p:spPr>
          <a:xfrm>
            <a:off x="853440" y="2865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3"/>
          <p:cNvSpPr>
            <a:spLocks noGrp="1"/>
          </p:cNvSpPr>
          <p:nvPr>
            <p:ph type="pic" sz="quarter" idx="17"/>
          </p:nvPr>
        </p:nvSpPr>
        <p:spPr>
          <a:xfrm>
            <a:off x="2377440" y="2865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3"/>
          <p:cNvSpPr>
            <a:spLocks noGrp="1"/>
          </p:cNvSpPr>
          <p:nvPr>
            <p:ph type="pic" sz="quarter" idx="18"/>
          </p:nvPr>
        </p:nvSpPr>
        <p:spPr>
          <a:xfrm>
            <a:off x="3901440" y="2865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3"/>
          <p:cNvSpPr>
            <a:spLocks noGrp="1"/>
          </p:cNvSpPr>
          <p:nvPr>
            <p:ph type="pic" sz="quarter" idx="19"/>
          </p:nvPr>
        </p:nvSpPr>
        <p:spPr>
          <a:xfrm>
            <a:off x="853440" y="4389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6" name="Picture Placeholder 3"/>
          <p:cNvSpPr>
            <a:spLocks noGrp="1"/>
          </p:cNvSpPr>
          <p:nvPr>
            <p:ph type="pic" sz="quarter" idx="20"/>
          </p:nvPr>
        </p:nvSpPr>
        <p:spPr>
          <a:xfrm>
            <a:off x="2377440" y="4389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17" name="Picture Placeholder 3"/>
          <p:cNvSpPr>
            <a:spLocks noGrp="1"/>
          </p:cNvSpPr>
          <p:nvPr>
            <p:ph type="pic" sz="quarter" idx="21"/>
          </p:nvPr>
        </p:nvSpPr>
        <p:spPr>
          <a:xfrm>
            <a:off x="3901440" y="4389120"/>
            <a:ext cx="1524000" cy="1524000"/>
          </a:xfrm>
          <a:prstGeom prst="rect">
            <a:avLst/>
          </a:prstGeom>
        </p:spPr>
        <p:txBody>
          <a:bodyPr lIns="45720" tIns="22860" rIns="45720" bIns="22860"/>
          <a:lstStyle>
            <a:lvl1pPr>
              <a:defRPr sz="1333"/>
            </a:lvl1pPr>
          </a:lstStyle>
          <a:p>
            <a:r>
              <a:rPr lang="en-US" dirty="0"/>
              <a:t>Click icon to add picture</a:t>
            </a:r>
            <a:endParaRPr lang="uk-UA"/>
          </a:p>
        </p:txBody>
      </p:sp>
      <p:sp>
        <p:nvSpPr>
          <p:cNvPr id="2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6277357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ORTFOLIO 7">
    <p:spTree>
      <p:nvGrpSpPr>
        <p:cNvPr id="1" name=""/>
        <p:cNvGrpSpPr/>
        <p:nvPr/>
      </p:nvGrpSpPr>
      <p:grpSpPr>
        <a:xfrm>
          <a:off x="0" y="0"/>
          <a:ext cx="0" cy="0"/>
          <a:chOff x="0" y="0"/>
          <a:chExt cx="0" cy="0"/>
        </a:xfrm>
      </p:grpSpPr>
      <p:sp>
        <p:nvSpPr>
          <p:cNvPr id="5" name="Picture Placeholder 3"/>
          <p:cNvSpPr>
            <a:spLocks noGrp="1"/>
          </p:cNvSpPr>
          <p:nvPr>
            <p:ph type="pic" sz="quarter" idx="13"/>
          </p:nvPr>
        </p:nvSpPr>
        <p:spPr>
          <a:xfrm>
            <a:off x="1524000" y="3169920"/>
            <a:ext cx="1828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8" name="Picture Placeholder 3"/>
          <p:cNvSpPr>
            <a:spLocks noGrp="1"/>
          </p:cNvSpPr>
          <p:nvPr>
            <p:ph type="pic" sz="quarter" idx="14"/>
          </p:nvPr>
        </p:nvSpPr>
        <p:spPr>
          <a:xfrm>
            <a:off x="7010400" y="1341120"/>
            <a:ext cx="3657600" cy="36576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3"/>
          <p:cNvSpPr>
            <a:spLocks noGrp="1"/>
          </p:cNvSpPr>
          <p:nvPr>
            <p:ph type="pic" sz="quarter" idx="15"/>
          </p:nvPr>
        </p:nvSpPr>
        <p:spPr>
          <a:xfrm>
            <a:off x="3352800" y="3169920"/>
            <a:ext cx="1828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3"/>
          <p:cNvSpPr>
            <a:spLocks noGrp="1"/>
          </p:cNvSpPr>
          <p:nvPr>
            <p:ph type="pic" sz="quarter" idx="16"/>
          </p:nvPr>
        </p:nvSpPr>
        <p:spPr>
          <a:xfrm>
            <a:off x="5181600" y="3169920"/>
            <a:ext cx="1828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79576418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59421989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PORTFOLIO 8">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5254350" y="1651001"/>
            <a:ext cx="6032500" cy="4000500"/>
          </a:xfrm>
          <a:prstGeom prst="rect">
            <a:avLst/>
          </a:prstGeom>
          <a:effectLst>
            <a:outerShdw blurRad="292100" dist="38100" dir="5400000" algn="t" rotWithShape="0">
              <a:prstClr val="black">
                <a:alpha val="67000"/>
              </a:prstClr>
            </a:outerShdw>
          </a:effectLst>
        </p:spPr>
        <p:txBody>
          <a:bodyPr lIns="45720" tIns="22860" rIns="45720" bIns="22860"/>
          <a:lstStyle/>
          <a:p>
            <a:r>
              <a:rPr lang="en-US" dirty="0"/>
              <a:t>Click icon to add picture</a:t>
            </a:r>
            <a:endParaRPr lang="uk-UA"/>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6265730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PORTFOLIO 9">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660407" y="1651001"/>
            <a:ext cx="6032500" cy="4000500"/>
          </a:xfrm>
          <a:prstGeom prst="rect">
            <a:avLst/>
          </a:prstGeom>
          <a:effectLst>
            <a:outerShdw blurRad="292100" dist="38100" dir="5400000" algn="t" rotWithShape="0">
              <a:prstClr val="black">
                <a:alpha val="67000"/>
              </a:prstClr>
            </a:outerShdw>
          </a:effectLst>
        </p:spPr>
        <p:txBody>
          <a:bodyPr lIns="45720" tIns="22860" rIns="45720" bIns="22860"/>
          <a:lstStyle/>
          <a:p>
            <a:r>
              <a:rPr lang="en-US" dirty="0"/>
              <a:t>Click icon to add picture</a:t>
            </a:r>
            <a:endParaRPr lang="uk-UA"/>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4745420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ORTFOLIO 10">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914400" y="1341120"/>
            <a:ext cx="4876800" cy="36576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6400800" y="1341120"/>
            <a:ext cx="4876800" cy="36576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0"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1"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14776509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PORTFOLIO 11">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341120"/>
            <a:ext cx="3352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8001000" y="1341120"/>
            <a:ext cx="3352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4419600" y="1341120"/>
            <a:ext cx="3352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1"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2"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363101766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ORTFOLIO 12">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341120"/>
            <a:ext cx="3352800" cy="33528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8001000" y="1341120"/>
            <a:ext cx="3352800" cy="33528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4419600" y="1341120"/>
            <a:ext cx="3352800" cy="33528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1"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2"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2690889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ORTFOLIO 13">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828800"/>
            <a:ext cx="3352800" cy="42672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8001000" y="1828800"/>
            <a:ext cx="3352800" cy="42672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4419600" y="1828800"/>
            <a:ext cx="3352800" cy="42672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1"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3"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89695231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ORTFOLIO 14">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53440" y="1341120"/>
            <a:ext cx="2133600" cy="45720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2"/>
          <p:cNvSpPr>
            <a:spLocks noGrp="1"/>
          </p:cNvSpPr>
          <p:nvPr>
            <p:ph type="pic" sz="quarter" idx="13"/>
          </p:nvPr>
        </p:nvSpPr>
        <p:spPr>
          <a:xfrm>
            <a:off x="3048000" y="1341120"/>
            <a:ext cx="2133600" cy="45720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2"/>
          <p:cNvSpPr>
            <a:spLocks noGrp="1"/>
          </p:cNvSpPr>
          <p:nvPr>
            <p:ph type="pic" sz="quarter" idx="14"/>
          </p:nvPr>
        </p:nvSpPr>
        <p:spPr>
          <a:xfrm>
            <a:off x="5242560" y="1341120"/>
            <a:ext cx="2133600" cy="45720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2"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48468813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ORTFOLIO 15">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341120"/>
            <a:ext cx="2438400" cy="3352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2"/>
          <p:cNvSpPr>
            <a:spLocks noGrp="1"/>
          </p:cNvSpPr>
          <p:nvPr>
            <p:ph type="pic" sz="quarter" idx="13"/>
          </p:nvPr>
        </p:nvSpPr>
        <p:spPr>
          <a:xfrm>
            <a:off x="3530600" y="1341120"/>
            <a:ext cx="2438400" cy="3352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2"/>
          <p:cNvSpPr>
            <a:spLocks noGrp="1"/>
          </p:cNvSpPr>
          <p:nvPr>
            <p:ph type="pic" sz="quarter" idx="14"/>
          </p:nvPr>
        </p:nvSpPr>
        <p:spPr>
          <a:xfrm>
            <a:off x="6223000" y="1341120"/>
            <a:ext cx="2438400" cy="33528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5"/>
          </p:nvPr>
        </p:nvSpPr>
        <p:spPr>
          <a:xfrm>
            <a:off x="8915400" y="1341120"/>
            <a:ext cx="2438400" cy="3352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10918552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ORTFOLIO 16">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70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2"/>
          <p:cNvSpPr>
            <a:spLocks noGrp="1"/>
          </p:cNvSpPr>
          <p:nvPr>
            <p:ph type="pic" sz="quarter" idx="13"/>
          </p:nvPr>
        </p:nvSpPr>
        <p:spPr>
          <a:xfrm>
            <a:off x="3530600" y="170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2"/>
          <p:cNvSpPr>
            <a:spLocks noGrp="1"/>
          </p:cNvSpPr>
          <p:nvPr>
            <p:ph type="pic" sz="quarter" idx="14"/>
          </p:nvPr>
        </p:nvSpPr>
        <p:spPr>
          <a:xfrm>
            <a:off x="6223000" y="170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5"/>
          </p:nvPr>
        </p:nvSpPr>
        <p:spPr>
          <a:xfrm>
            <a:off x="8915400" y="170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90348972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ORTFOLIO 17">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a:xfrm>
            <a:off x="11331131" y="315837"/>
            <a:ext cx="556069" cy="471563"/>
          </a:xfrm>
          <a:prstGeom prst="rect">
            <a:avLst/>
          </a:prstGeom>
        </p:spPr>
        <p:txBody>
          <a:bodyPr/>
          <a:lstStyle/>
          <a:p>
            <a:fld id="{EFAF4AA5-1B32-4B1D-9466-74C2062FAF79}" type="slidenum">
              <a:rPr lang="uk-UA" smtClean="0">
                <a:solidFill>
                  <a:srgbClr val="44546A"/>
                </a:solidFill>
              </a:rPr>
              <a:pPr/>
              <a:t>‹#›</a:t>
            </a:fld>
            <a:endParaRPr lang="uk-UA" dirty="0">
              <a:solidFill>
                <a:srgbClr val="44546A"/>
              </a:solidFill>
            </a:endParaRPr>
          </a:p>
        </p:txBody>
      </p:sp>
      <p:sp>
        <p:nvSpPr>
          <p:cNvPr id="3" name="Picture Placeholder 2"/>
          <p:cNvSpPr>
            <a:spLocks noGrp="1"/>
          </p:cNvSpPr>
          <p:nvPr>
            <p:ph type="pic" sz="quarter" idx="12"/>
          </p:nvPr>
        </p:nvSpPr>
        <p:spPr>
          <a:xfrm>
            <a:off x="838200" y="17221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2"/>
          <p:cNvSpPr>
            <a:spLocks noGrp="1"/>
          </p:cNvSpPr>
          <p:nvPr>
            <p:ph type="pic" sz="quarter" idx="13"/>
          </p:nvPr>
        </p:nvSpPr>
        <p:spPr>
          <a:xfrm>
            <a:off x="838200" y="40386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2"/>
          <p:cNvSpPr>
            <a:spLocks noGrp="1"/>
          </p:cNvSpPr>
          <p:nvPr>
            <p:ph type="pic" sz="quarter" idx="14"/>
          </p:nvPr>
        </p:nvSpPr>
        <p:spPr>
          <a:xfrm>
            <a:off x="6223000" y="172212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5"/>
          </p:nvPr>
        </p:nvSpPr>
        <p:spPr>
          <a:xfrm>
            <a:off x="6223000" y="40386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360545881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19" name="文本占位符 18"/>
          <p:cNvSpPr>
            <a:spLocks noGrp="1"/>
          </p:cNvSpPr>
          <p:nvPr>
            <p:ph type="body" sz="quarter" idx="13"/>
          </p:nvPr>
        </p:nvSpPr>
        <p:spPr>
          <a:xfrm>
            <a:off x="834254" y="421874"/>
            <a:ext cx="1858962" cy="474663"/>
          </a:xfrm>
        </p:spPr>
        <p:txBody>
          <a:bodyPr anchor="ctr" anchorCtr="0">
            <a:normAutofit/>
          </a:bodyPr>
          <a:lstStyle>
            <a:lvl1pPr marL="0" indent="0">
              <a:lnSpc>
                <a:spcPct val="120000"/>
              </a:lnSpc>
              <a:buFontTx/>
              <a:buNone/>
              <a:defRPr sz="2400" b="1">
                <a:solidFill>
                  <a:srgbClr val="606163"/>
                </a:solidFill>
              </a:defRPr>
            </a:lvl1pPr>
          </a:lstStyle>
          <a:p>
            <a:pPr lvl="0"/>
            <a:r>
              <a:rPr lang="zh-CN" altLang="en-US" dirty="0"/>
              <a:t>编辑母版</a:t>
            </a:r>
          </a:p>
        </p:txBody>
      </p:sp>
      <p:sp>
        <p:nvSpPr>
          <p:cNvPr id="2" name="日期占位符 1"/>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377AED-37C0-4478-A8B5-B144B4B37FCF}" type="slidenum">
              <a:rPr lang="zh-CN" altLang="en-US" smtClean="0"/>
              <a:t>‹#›</a:t>
            </a:fld>
            <a:endParaRPr lang="zh-CN" altLang="en-US"/>
          </a:p>
        </p:txBody>
      </p:sp>
      <p:sp>
        <p:nvSpPr>
          <p:cNvPr id="15" name="椭圆 14"/>
          <p:cNvSpPr/>
          <p:nvPr userDrawn="1"/>
        </p:nvSpPr>
        <p:spPr>
          <a:xfrm>
            <a:off x="-25082" y="383589"/>
            <a:ext cx="678815" cy="704906"/>
          </a:xfrm>
          <a:prstGeom prst="ellipse">
            <a:avLst/>
          </a:prstGeom>
          <a:solidFill>
            <a:srgbClr val="1B3C6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noProof="1"/>
          </a:p>
        </p:txBody>
      </p:sp>
      <p:sp>
        <p:nvSpPr>
          <p:cNvPr id="16" name="Oval 58"/>
          <p:cNvSpPr/>
          <p:nvPr userDrawn="1"/>
        </p:nvSpPr>
        <p:spPr>
          <a:xfrm>
            <a:off x="-571817" y="-238125"/>
            <a:ext cx="1083945" cy="1084031"/>
          </a:xfrm>
          <a:prstGeom prst="ellipse">
            <a:avLst/>
          </a:prstGeom>
          <a:solidFill>
            <a:srgbClr val="C10007"/>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1"/>
          </a:p>
        </p:txBody>
      </p:sp>
    </p:spTree>
    <p:extLst>
      <p:ext uri="{BB962C8B-B14F-4D97-AF65-F5344CB8AC3E}">
        <p14:creationId xmlns:p14="http://schemas.microsoft.com/office/powerpoint/2010/main" val="281145111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wipe(left)">
                                      <p:cBhvr>
                                        <p:cTn id="1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tmplLst>
          <p:tmpl lvl="1">
            <p:tnLst>
              <p:par>
                <p:cTn presetID="22" presetClass="entr" presetSubtype="8" fill="hold" nodeType="click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wipe(left)">
                      <p:cBhvr>
                        <p:cTn dur="500"/>
                        <p:tgtEl>
                          <p:spTgt spid="19"/>
                        </p:tgtEl>
                      </p:cBhvr>
                    </p:animEffect>
                  </p:childTnLst>
                </p:cTn>
              </p:par>
            </p:tnLst>
          </p:tmpl>
        </p:tmplLst>
      </p:bldP>
      <p:bldP spid="15" grpId="0" animBg="1"/>
      <p:bldP spid="16" grpId="0" animBg="1"/>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ORTFOLIO 18">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a:xfrm>
            <a:off x="11331131" y="315837"/>
            <a:ext cx="556069" cy="471563"/>
          </a:xfrm>
          <a:prstGeom prst="rect">
            <a:avLst/>
          </a:prstGeom>
        </p:spPr>
        <p:txBody>
          <a:bodyPr/>
          <a:lstStyle/>
          <a:p>
            <a:fld id="{EFAF4AA5-1B32-4B1D-9466-74C2062FAF79}" type="slidenum">
              <a:rPr lang="uk-UA" smtClean="0">
                <a:solidFill>
                  <a:srgbClr val="44546A"/>
                </a:solidFill>
              </a:rPr>
              <a:pPr/>
              <a:t>‹#›</a:t>
            </a:fld>
            <a:endParaRPr lang="uk-UA">
              <a:solidFill>
                <a:srgbClr val="44546A"/>
              </a:solidFill>
            </a:endParaRPr>
          </a:p>
        </p:txBody>
      </p:sp>
      <p:sp>
        <p:nvSpPr>
          <p:cNvPr id="3" name="Picture Placeholder 2"/>
          <p:cNvSpPr>
            <a:spLocks noGrp="1"/>
          </p:cNvSpPr>
          <p:nvPr>
            <p:ph type="pic" sz="quarter" idx="12"/>
          </p:nvPr>
        </p:nvSpPr>
        <p:spPr>
          <a:xfrm>
            <a:off x="792480" y="1722120"/>
            <a:ext cx="2133600" cy="2133600"/>
          </a:xfrm>
          <a:prstGeom prst="rect">
            <a:avLst/>
          </a:prstGeom>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792480" y="4038600"/>
            <a:ext cx="2133600" cy="21336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3108960" y="1722120"/>
            <a:ext cx="2133600" cy="21336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2"/>
          <p:cNvSpPr>
            <a:spLocks noGrp="1"/>
          </p:cNvSpPr>
          <p:nvPr>
            <p:ph type="pic" sz="quarter" idx="15"/>
          </p:nvPr>
        </p:nvSpPr>
        <p:spPr>
          <a:xfrm>
            <a:off x="3108960" y="4038600"/>
            <a:ext cx="2133600" cy="21336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56895345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ORTFOLIO 19">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38200" y="164084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8001000" y="164084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4419600" y="164084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2"/>
          <p:cNvSpPr>
            <a:spLocks noGrp="1"/>
          </p:cNvSpPr>
          <p:nvPr>
            <p:ph type="pic" sz="quarter" idx="15"/>
          </p:nvPr>
        </p:nvSpPr>
        <p:spPr>
          <a:xfrm>
            <a:off x="838200" y="414020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2"/>
          <p:cNvSpPr>
            <a:spLocks noGrp="1"/>
          </p:cNvSpPr>
          <p:nvPr>
            <p:ph type="pic" sz="quarter" idx="16"/>
          </p:nvPr>
        </p:nvSpPr>
        <p:spPr>
          <a:xfrm>
            <a:off x="8001000" y="414020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2"/>
          <p:cNvSpPr>
            <a:spLocks noGrp="1"/>
          </p:cNvSpPr>
          <p:nvPr>
            <p:ph type="pic" sz="quarter" idx="17"/>
          </p:nvPr>
        </p:nvSpPr>
        <p:spPr>
          <a:xfrm>
            <a:off x="4419600" y="4140200"/>
            <a:ext cx="33528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5"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184699913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PORTFOLIO 20">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863600" y="1718056"/>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3" name="Picture Placeholder 2"/>
          <p:cNvSpPr>
            <a:spLocks noGrp="1"/>
          </p:cNvSpPr>
          <p:nvPr>
            <p:ph type="pic" sz="quarter" idx="13"/>
          </p:nvPr>
        </p:nvSpPr>
        <p:spPr>
          <a:xfrm>
            <a:off x="3556000" y="1718056"/>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4" name="Picture Placeholder 2"/>
          <p:cNvSpPr>
            <a:spLocks noGrp="1"/>
          </p:cNvSpPr>
          <p:nvPr>
            <p:ph type="pic" sz="quarter" idx="14"/>
          </p:nvPr>
        </p:nvSpPr>
        <p:spPr>
          <a:xfrm>
            <a:off x="6248400" y="1718056"/>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5" name="Picture Placeholder 2"/>
          <p:cNvSpPr>
            <a:spLocks noGrp="1"/>
          </p:cNvSpPr>
          <p:nvPr>
            <p:ph type="pic" sz="quarter" idx="15"/>
          </p:nvPr>
        </p:nvSpPr>
        <p:spPr>
          <a:xfrm>
            <a:off x="8940800" y="1718056"/>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6"/>
          </p:nvPr>
        </p:nvSpPr>
        <p:spPr>
          <a:xfrm>
            <a:off x="863600" y="424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0" name="Picture Placeholder 2"/>
          <p:cNvSpPr>
            <a:spLocks noGrp="1"/>
          </p:cNvSpPr>
          <p:nvPr>
            <p:ph type="pic" sz="quarter" idx="17"/>
          </p:nvPr>
        </p:nvSpPr>
        <p:spPr>
          <a:xfrm>
            <a:off x="3556000" y="424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1" name="Picture Placeholder 2"/>
          <p:cNvSpPr>
            <a:spLocks noGrp="1"/>
          </p:cNvSpPr>
          <p:nvPr>
            <p:ph type="pic" sz="quarter" idx="18"/>
          </p:nvPr>
        </p:nvSpPr>
        <p:spPr>
          <a:xfrm>
            <a:off x="6248400" y="424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2" name="Picture Placeholder 2"/>
          <p:cNvSpPr>
            <a:spLocks noGrp="1"/>
          </p:cNvSpPr>
          <p:nvPr>
            <p:ph type="pic" sz="quarter" idx="19"/>
          </p:nvPr>
        </p:nvSpPr>
        <p:spPr>
          <a:xfrm>
            <a:off x="8940800" y="4241800"/>
            <a:ext cx="2438400" cy="1828800"/>
          </a:xfrm>
          <a:prstGeom prst="rect">
            <a:avLst/>
          </a:prstGeom>
        </p:spPr>
        <p:txBody>
          <a:bodyPr lIns="45720" tIns="22860" rIns="45720" bIns="22860"/>
          <a:lstStyle>
            <a:lvl1pPr>
              <a:defRPr sz="1333"/>
            </a:lvl1pPr>
          </a:lstStyle>
          <a:p>
            <a:r>
              <a:rPr lang="en-US" dirty="0"/>
              <a:t>Click icon to add picture</a:t>
            </a:r>
            <a:endParaRPr lang="uk-UA"/>
          </a:p>
        </p:txBody>
      </p:sp>
      <p:sp>
        <p:nvSpPr>
          <p:cNvPr id="17"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8"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7535940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ORTFOLIO 21">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914400" y="1803400"/>
            <a:ext cx="10363200" cy="1828800"/>
          </a:xfrm>
          <a:prstGeom prst="rect">
            <a:avLst/>
          </a:prstGeom>
          <a:effectLst>
            <a:outerShdw blurRad="2921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8" name="Picture Placeholder 2"/>
          <p:cNvSpPr>
            <a:spLocks noGrp="1"/>
          </p:cNvSpPr>
          <p:nvPr>
            <p:ph type="pic" sz="quarter" idx="13"/>
          </p:nvPr>
        </p:nvSpPr>
        <p:spPr>
          <a:xfrm>
            <a:off x="914400" y="3937000"/>
            <a:ext cx="1828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9" name="Picture Placeholder 2"/>
          <p:cNvSpPr>
            <a:spLocks noGrp="1"/>
          </p:cNvSpPr>
          <p:nvPr>
            <p:ph type="pic" sz="quarter" idx="14"/>
          </p:nvPr>
        </p:nvSpPr>
        <p:spPr>
          <a:xfrm>
            <a:off x="9448800" y="3937000"/>
            <a:ext cx="1828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0" name="Picture Placeholder 2"/>
          <p:cNvSpPr>
            <a:spLocks noGrp="1"/>
          </p:cNvSpPr>
          <p:nvPr>
            <p:ph type="pic" sz="quarter" idx="15"/>
          </p:nvPr>
        </p:nvSpPr>
        <p:spPr>
          <a:xfrm>
            <a:off x="7315200" y="3937000"/>
            <a:ext cx="1828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1" name="Picture Placeholder 2"/>
          <p:cNvSpPr>
            <a:spLocks noGrp="1"/>
          </p:cNvSpPr>
          <p:nvPr>
            <p:ph type="pic" sz="quarter" idx="16"/>
          </p:nvPr>
        </p:nvSpPr>
        <p:spPr>
          <a:xfrm>
            <a:off x="5181600" y="3937000"/>
            <a:ext cx="1828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2" name="Picture Placeholder 2"/>
          <p:cNvSpPr>
            <a:spLocks noGrp="1"/>
          </p:cNvSpPr>
          <p:nvPr>
            <p:ph type="pic" sz="quarter" idx="17"/>
          </p:nvPr>
        </p:nvSpPr>
        <p:spPr>
          <a:xfrm>
            <a:off x="3048000" y="3937000"/>
            <a:ext cx="1828800" cy="1828800"/>
          </a:xfrm>
          <a:prstGeom prst="rect">
            <a:avLst/>
          </a:prstGeom>
          <a:effectLst>
            <a:outerShdw blurRad="190500" dist="38100" dir="5400000" algn="t" rotWithShape="0">
              <a:prstClr val="black">
                <a:alpha val="67000"/>
              </a:prstClr>
            </a:outerShdw>
          </a:effectLst>
        </p:spPr>
        <p:txBody>
          <a:bodyPr lIns="45720" tIns="22860" rIns="45720" bIns="22860"/>
          <a:lstStyle>
            <a:lvl1pPr>
              <a:defRPr sz="1333"/>
            </a:lvl1pPr>
          </a:lstStyle>
          <a:p>
            <a:r>
              <a:rPr lang="en-US" dirty="0"/>
              <a:t>Click icon to add picture</a:t>
            </a:r>
            <a:endParaRPr lang="uk-UA"/>
          </a:p>
        </p:txBody>
      </p:sp>
      <p:sp>
        <p:nvSpPr>
          <p:cNvPr id="14" name="Slide Number Placeholder 4"/>
          <p:cNvSpPr>
            <a:spLocks noGrp="1"/>
          </p:cNvSpPr>
          <p:nvPr>
            <p:ph type="sldNum" sz="quarter" idx="4"/>
          </p:nvPr>
        </p:nvSpPr>
        <p:spPr>
          <a:xfrm>
            <a:off x="11331131" y="315837"/>
            <a:ext cx="556069" cy="471563"/>
          </a:xfrm>
          <a:prstGeom prst="rect">
            <a:avLst/>
          </a:prstGeom>
        </p:spPr>
        <p:txBody>
          <a:bodyPr/>
          <a:lstStyle>
            <a:lvl1pPr algn="ctr">
              <a:defRPr sz="1800">
                <a:solidFill>
                  <a:schemeClr val="bg1"/>
                </a:solidFill>
              </a:defRPr>
            </a:lvl1pPr>
          </a:lstStyle>
          <a:p>
            <a:fld id="{5DE872C3-2ED1-43FB-B3C4-BA6F078D7CD3}" type="slidenum">
              <a:rPr lang="en-US" smtClean="0">
                <a:solidFill>
                  <a:prstClr val="white"/>
                </a:solidFill>
              </a:rPr>
              <a:pPr/>
              <a:t>‹#›</a:t>
            </a:fld>
            <a:endParaRPr lang="en-US" dirty="0">
              <a:solidFill>
                <a:prstClr val="white"/>
              </a:solidFill>
            </a:endParaRPr>
          </a:p>
        </p:txBody>
      </p:sp>
      <p:sp>
        <p:nvSpPr>
          <p:cNvPr id="15"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2290383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VIDEO-MEDIA OPTION">
    <p:spTree>
      <p:nvGrpSpPr>
        <p:cNvPr id="1" name=""/>
        <p:cNvGrpSpPr/>
        <p:nvPr/>
      </p:nvGrpSpPr>
      <p:grpSpPr>
        <a:xfrm>
          <a:off x="0" y="0"/>
          <a:ext cx="0" cy="0"/>
          <a:chOff x="0" y="0"/>
          <a:chExt cx="0" cy="0"/>
        </a:xfrm>
      </p:grpSpPr>
      <p:sp>
        <p:nvSpPr>
          <p:cNvPr id="3" name="Media Placeholder 2"/>
          <p:cNvSpPr>
            <a:spLocks noGrp="1"/>
          </p:cNvSpPr>
          <p:nvPr>
            <p:ph type="media" sz="quarter" idx="12" hasCustomPrompt="1"/>
          </p:nvPr>
        </p:nvSpPr>
        <p:spPr>
          <a:xfrm>
            <a:off x="838200" y="1558798"/>
            <a:ext cx="7326941" cy="4121405"/>
          </a:xfrm>
          <a:prstGeom prst="rect">
            <a:avLst/>
          </a:prstGeom>
        </p:spPr>
        <p:txBody>
          <a:bodyPr lIns="45720" tIns="22860" rIns="45720" bIns="22860"/>
          <a:lstStyle/>
          <a:p>
            <a:r>
              <a:rPr lang="en-US" dirty="0"/>
              <a:t>Click icon to add media</a:t>
            </a:r>
            <a:endParaRPr lang="uk-UA"/>
          </a:p>
        </p:txBody>
      </p:sp>
      <p:sp>
        <p:nvSpPr>
          <p:cNvPr id="10"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352082925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Title 3"/>
          <p:cNvSpPr>
            <a:spLocks noGrp="1"/>
          </p:cNvSpPr>
          <p:nvPr>
            <p:ph type="title"/>
          </p:nvPr>
        </p:nvSpPr>
        <p:spPr>
          <a:xfrm>
            <a:off x="838200" y="229851"/>
            <a:ext cx="10515600" cy="530528"/>
          </a:xfrm>
          <a:prstGeom prst="rect">
            <a:avLst/>
          </a:prstGeom>
        </p:spPr>
        <p:txBody>
          <a:bodyPr lIns="45720" tIns="22860" rIns="45720" bIns="22860"/>
          <a:lstStyle>
            <a:lvl1pPr algn="l">
              <a:defRPr sz="4267" b="1">
                <a:latin typeface="微软雅黑" panose="020B0503020204020204" pitchFamily="34" charset="-122"/>
                <a:ea typeface="微软雅黑" panose="020B0503020204020204" pitchFamily="34" charset="-122"/>
              </a:defRPr>
            </a:lvl1pPr>
          </a:lstStyle>
          <a:p>
            <a:r>
              <a:rPr lang="en-US" altLang="zh-CN" dirty="0"/>
              <a:t>Click to edit Master title style</a:t>
            </a:r>
            <a:endParaRPr lang="uk-UA" dirty="0"/>
          </a:p>
        </p:txBody>
      </p:sp>
    </p:spTree>
    <p:extLst>
      <p:ext uri="{BB962C8B-B14F-4D97-AF65-F5344CB8AC3E}">
        <p14:creationId xmlns:p14="http://schemas.microsoft.com/office/powerpoint/2010/main" val="354143629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99268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12192000" cy="5048251"/>
          </a:xfrm>
          <a:custGeom>
            <a:avLst/>
            <a:gdLst>
              <a:gd name="connsiteX0" fmla="*/ 0 w 12192000"/>
              <a:gd name="connsiteY0" fmla="*/ 0 h 5048250"/>
              <a:gd name="connsiteX1" fmla="*/ 12192000 w 12192000"/>
              <a:gd name="connsiteY1" fmla="*/ 0 h 5048250"/>
              <a:gd name="connsiteX2" fmla="*/ 12192000 w 12192000"/>
              <a:gd name="connsiteY2" fmla="*/ 5048250 h 5048250"/>
              <a:gd name="connsiteX3" fmla="*/ 0 w 12192000"/>
              <a:gd name="connsiteY3" fmla="*/ 5048250 h 5048250"/>
            </a:gdLst>
            <a:ahLst/>
            <a:cxnLst>
              <a:cxn ang="0">
                <a:pos x="connsiteX0" y="connsiteY0"/>
              </a:cxn>
              <a:cxn ang="0">
                <a:pos x="connsiteX1" y="connsiteY1"/>
              </a:cxn>
              <a:cxn ang="0">
                <a:pos x="connsiteX2" y="connsiteY2"/>
              </a:cxn>
              <a:cxn ang="0">
                <a:pos x="connsiteX3" y="connsiteY3"/>
              </a:cxn>
            </a:cxnLst>
            <a:rect l="l" t="t" r="r" b="b"/>
            <a:pathLst>
              <a:path w="12192000" h="5048250">
                <a:moveTo>
                  <a:pt x="0" y="0"/>
                </a:moveTo>
                <a:lnTo>
                  <a:pt x="12192000" y="0"/>
                </a:lnTo>
                <a:lnTo>
                  <a:pt x="12192000" y="5048250"/>
                </a:lnTo>
                <a:lnTo>
                  <a:pt x="0" y="50482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8021306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93478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25302" y="908050"/>
            <a:ext cx="10597209" cy="635000"/>
          </a:xfrm>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a:xfrm>
            <a:off x="825302" y="1600201"/>
            <a:ext cx="10597209" cy="4525963"/>
          </a:xfrm>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Freeform 5"/>
          <p:cNvSpPr/>
          <p:nvPr userDrawn="1"/>
        </p:nvSpPr>
        <p:spPr bwMode="auto">
          <a:xfrm>
            <a:off x="63811" y="73174"/>
            <a:ext cx="1226673" cy="486466"/>
          </a:xfrm>
          <a:custGeom>
            <a:avLst/>
            <a:gdLst>
              <a:gd name="T0" fmla="*/ 0 w 1600"/>
              <a:gd name="T1" fmla="*/ 0 h 617"/>
              <a:gd name="T2" fmla="*/ 1429 w 1600"/>
              <a:gd name="T3" fmla="*/ 0 h 617"/>
              <a:gd name="T4" fmla="*/ 1600 w 1600"/>
              <a:gd name="T5" fmla="*/ 308 h 617"/>
              <a:gd name="T6" fmla="*/ 1429 w 1600"/>
              <a:gd name="T7" fmla="*/ 617 h 617"/>
              <a:gd name="T8" fmla="*/ 0 w 1600"/>
              <a:gd name="T9" fmla="*/ 617 h 617"/>
              <a:gd name="T10" fmla="*/ 0 w 1600"/>
              <a:gd name="T11" fmla="*/ 0 h 617"/>
            </a:gdLst>
            <a:ahLst/>
            <a:cxnLst>
              <a:cxn ang="0">
                <a:pos x="T0" y="T1"/>
              </a:cxn>
              <a:cxn ang="0">
                <a:pos x="T2" y="T3"/>
              </a:cxn>
              <a:cxn ang="0">
                <a:pos x="T4" y="T5"/>
              </a:cxn>
              <a:cxn ang="0">
                <a:pos x="T6" y="T7"/>
              </a:cxn>
              <a:cxn ang="0">
                <a:pos x="T8" y="T9"/>
              </a:cxn>
              <a:cxn ang="0">
                <a:pos x="T10" y="T11"/>
              </a:cxn>
            </a:cxnLst>
            <a:rect l="0" t="0" r="r" b="b"/>
            <a:pathLst>
              <a:path w="1600" h="617">
                <a:moveTo>
                  <a:pt x="0" y="0"/>
                </a:moveTo>
                <a:lnTo>
                  <a:pt x="1429" y="0"/>
                </a:lnTo>
                <a:lnTo>
                  <a:pt x="1600" y="308"/>
                </a:lnTo>
                <a:lnTo>
                  <a:pt x="1429" y="617"/>
                </a:lnTo>
                <a:lnTo>
                  <a:pt x="0" y="617"/>
                </a:lnTo>
                <a:lnTo>
                  <a:pt x="0" y="0"/>
                </a:lnTo>
                <a:close/>
              </a:path>
            </a:pathLst>
          </a:custGeom>
          <a:solidFill>
            <a:schemeClr val="accent4"/>
          </a:soli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sz="1799">
              <a:solidFill>
                <a:srgbClr val="294A5A"/>
              </a:solidFill>
              <a:ea typeface="宋体" panose="02010600030101010101" pitchFamily="2" charset="-122"/>
            </a:endParaRPr>
          </a:p>
        </p:txBody>
      </p:sp>
      <p:sp>
        <p:nvSpPr>
          <p:cNvPr id="9" name="Freeform 6"/>
          <p:cNvSpPr/>
          <p:nvPr userDrawn="1"/>
        </p:nvSpPr>
        <p:spPr bwMode="auto">
          <a:xfrm>
            <a:off x="1196367" y="73174"/>
            <a:ext cx="10211820" cy="486466"/>
          </a:xfrm>
          <a:custGeom>
            <a:avLst/>
            <a:gdLst>
              <a:gd name="T0" fmla="*/ 0 w 13327"/>
              <a:gd name="T1" fmla="*/ 0 h 617"/>
              <a:gd name="T2" fmla="*/ 13155 w 13327"/>
              <a:gd name="T3" fmla="*/ 0 h 617"/>
              <a:gd name="T4" fmla="*/ 13327 w 13327"/>
              <a:gd name="T5" fmla="*/ 308 h 617"/>
              <a:gd name="T6" fmla="*/ 13155 w 13327"/>
              <a:gd name="T7" fmla="*/ 617 h 617"/>
              <a:gd name="T8" fmla="*/ 0 w 13327"/>
              <a:gd name="T9" fmla="*/ 617 h 617"/>
              <a:gd name="T10" fmla="*/ 171 w 13327"/>
              <a:gd name="T11" fmla="*/ 308 h 617"/>
              <a:gd name="T12" fmla="*/ 0 w 13327"/>
              <a:gd name="T13" fmla="*/ 0 h 617"/>
            </a:gdLst>
            <a:ahLst/>
            <a:cxnLst>
              <a:cxn ang="0">
                <a:pos x="T0" y="T1"/>
              </a:cxn>
              <a:cxn ang="0">
                <a:pos x="T2" y="T3"/>
              </a:cxn>
              <a:cxn ang="0">
                <a:pos x="T4" y="T5"/>
              </a:cxn>
              <a:cxn ang="0">
                <a:pos x="T6" y="T7"/>
              </a:cxn>
              <a:cxn ang="0">
                <a:pos x="T8" y="T9"/>
              </a:cxn>
              <a:cxn ang="0">
                <a:pos x="T10" y="T11"/>
              </a:cxn>
              <a:cxn ang="0">
                <a:pos x="T12" y="T13"/>
              </a:cxn>
            </a:cxnLst>
            <a:rect l="0" t="0" r="r" b="b"/>
            <a:pathLst>
              <a:path w="13327" h="617">
                <a:moveTo>
                  <a:pt x="0" y="0"/>
                </a:moveTo>
                <a:lnTo>
                  <a:pt x="13155" y="0"/>
                </a:lnTo>
                <a:lnTo>
                  <a:pt x="13327" y="308"/>
                </a:lnTo>
                <a:lnTo>
                  <a:pt x="13155" y="617"/>
                </a:lnTo>
                <a:lnTo>
                  <a:pt x="0" y="617"/>
                </a:lnTo>
                <a:lnTo>
                  <a:pt x="171" y="308"/>
                </a:lnTo>
                <a:lnTo>
                  <a:pt x="0" y="0"/>
                </a:lnTo>
                <a:close/>
              </a:path>
            </a:pathLst>
          </a:custGeom>
          <a:solidFill>
            <a:schemeClr val="tx1"/>
          </a:soli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sz="1799">
              <a:solidFill>
                <a:srgbClr val="294A5A"/>
              </a:solidFill>
              <a:ea typeface="宋体" panose="02010600030101010101" pitchFamily="2" charset="-122"/>
            </a:endParaRPr>
          </a:p>
        </p:txBody>
      </p:sp>
      <p:sp>
        <p:nvSpPr>
          <p:cNvPr id="10" name="Freeform 7"/>
          <p:cNvSpPr/>
          <p:nvPr userDrawn="1"/>
        </p:nvSpPr>
        <p:spPr bwMode="auto">
          <a:xfrm>
            <a:off x="11315636" y="73174"/>
            <a:ext cx="812554" cy="486466"/>
          </a:xfrm>
          <a:custGeom>
            <a:avLst/>
            <a:gdLst>
              <a:gd name="T0" fmla="*/ 0 w 1060"/>
              <a:gd name="T1" fmla="*/ 0 h 617"/>
              <a:gd name="T2" fmla="*/ 1060 w 1060"/>
              <a:gd name="T3" fmla="*/ 0 h 617"/>
              <a:gd name="T4" fmla="*/ 1060 w 1060"/>
              <a:gd name="T5" fmla="*/ 617 h 617"/>
              <a:gd name="T6" fmla="*/ 0 w 1060"/>
              <a:gd name="T7" fmla="*/ 617 h 617"/>
              <a:gd name="T8" fmla="*/ 172 w 1060"/>
              <a:gd name="T9" fmla="*/ 308 h 617"/>
              <a:gd name="T10" fmla="*/ 0 w 1060"/>
              <a:gd name="T11" fmla="*/ 0 h 617"/>
            </a:gdLst>
            <a:ahLst/>
            <a:cxnLst>
              <a:cxn ang="0">
                <a:pos x="T0" y="T1"/>
              </a:cxn>
              <a:cxn ang="0">
                <a:pos x="T2" y="T3"/>
              </a:cxn>
              <a:cxn ang="0">
                <a:pos x="T4" y="T5"/>
              </a:cxn>
              <a:cxn ang="0">
                <a:pos x="T6" y="T7"/>
              </a:cxn>
              <a:cxn ang="0">
                <a:pos x="T8" y="T9"/>
              </a:cxn>
              <a:cxn ang="0">
                <a:pos x="T10" y="T11"/>
              </a:cxn>
            </a:cxnLst>
            <a:rect l="0" t="0" r="r" b="b"/>
            <a:pathLst>
              <a:path w="1060" h="617">
                <a:moveTo>
                  <a:pt x="0" y="0"/>
                </a:moveTo>
                <a:lnTo>
                  <a:pt x="1060" y="0"/>
                </a:lnTo>
                <a:lnTo>
                  <a:pt x="1060" y="617"/>
                </a:lnTo>
                <a:lnTo>
                  <a:pt x="0" y="617"/>
                </a:lnTo>
                <a:lnTo>
                  <a:pt x="172" y="308"/>
                </a:lnTo>
                <a:lnTo>
                  <a:pt x="0" y="0"/>
                </a:lnTo>
                <a:close/>
              </a:path>
            </a:pathLst>
          </a:custGeom>
          <a:solidFill>
            <a:schemeClr val="tx1"/>
          </a:solidFill>
          <a:ln>
            <a:noFill/>
          </a:ln>
        </p:spPr>
        <p:txBody>
          <a:bodyPr vert="horz" wrap="square" lIns="91404" tIns="45702" rIns="91404" bIns="45702" numCol="1" anchor="t" anchorCtr="0" compatLnSpc="1"/>
          <a:lstStyle/>
          <a:p>
            <a:pPr fontAlgn="base">
              <a:spcBef>
                <a:spcPct val="0"/>
              </a:spcBef>
              <a:spcAft>
                <a:spcPct val="0"/>
              </a:spcAft>
              <a:buFont typeface="Arial" panose="020B0604020202020204" pitchFamily="34" charset="0"/>
              <a:buNone/>
            </a:pPr>
            <a:endParaRPr lang="zh-CN" altLang="en-US" sz="1799">
              <a:solidFill>
                <a:srgbClr val="294A5A"/>
              </a:solidFill>
              <a:ea typeface="宋体" panose="02010600030101010101" pitchFamily="2" charset="-122"/>
            </a:endParaRPr>
          </a:p>
        </p:txBody>
      </p:sp>
      <p:sp>
        <p:nvSpPr>
          <p:cNvPr id="15" name="TextBox 14"/>
          <p:cNvSpPr txBox="1"/>
          <p:nvPr userDrawn="1"/>
        </p:nvSpPr>
        <p:spPr>
          <a:xfrm>
            <a:off x="11523726" y="116632"/>
            <a:ext cx="492251" cy="369332"/>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fld id="{B879B013-EF15-44F9-9A4C-93BE492C244C}" type="slidenum">
              <a:rPr lang="zh-CN" altLang="en-US" sz="1799" smtClean="0">
                <a:solidFill>
                  <a:srgbClr val="FFFFFF"/>
                </a:solidFill>
                <a:latin typeface="微软雅黑"/>
              </a:rPr>
              <a:pPr algn="ctr" fontAlgn="base">
                <a:spcBef>
                  <a:spcPct val="0"/>
                </a:spcBef>
                <a:spcAft>
                  <a:spcPct val="0"/>
                </a:spcAft>
                <a:buFont typeface="Arial" panose="020B0604020202020204" pitchFamily="34" charset="0"/>
                <a:buNone/>
              </a:pPr>
              <a:t>‹#›</a:t>
            </a:fld>
            <a:endParaRPr lang="zh-CN" altLang="en-US" sz="1799" dirty="0">
              <a:solidFill>
                <a:srgbClr val="FFFFFF"/>
              </a:solidFill>
              <a:latin typeface="微软雅黑"/>
            </a:endParaRPr>
          </a:p>
        </p:txBody>
      </p:sp>
    </p:spTree>
    <p:extLst>
      <p:ext uri="{BB962C8B-B14F-4D97-AF65-F5344CB8AC3E}">
        <p14:creationId xmlns:p14="http://schemas.microsoft.com/office/powerpoint/2010/main" val="1321647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164287698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237" y="4406901"/>
            <a:ext cx="10362327" cy="1362075"/>
          </a:xfrm>
        </p:spPr>
        <p:txBody>
          <a:bodyPr anchor="t"/>
          <a:lstStyle>
            <a:lvl1pPr algn="l">
              <a:defRPr sz="3998" b="1" cap="all">
                <a:solidFill>
                  <a:schemeClr val="tx1"/>
                </a:solidFill>
              </a:defRPr>
            </a:lvl1pPr>
          </a:lstStyle>
          <a:p>
            <a:r>
              <a:rPr lang="zh-CN" altLang="en-US"/>
              <a:t>单击此处编辑母版标题样式</a:t>
            </a:r>
          </a:p>
        </p:txBody>
      </p:sp>
      <p:sp>
        <p:nvSpPr>
          <p:cNvPr id="3" name="文本占位符 2"/>
          <p:cNvSpPr>
            <a:spLocks noGrp="1"/>
          </p:cNvSpPr>
          <p:nvPr>
            <p:ph type="body" idx="1"/>
          </p:nvPr>
        </p:nvSpPr>
        <p:spPr>
          <a:xfrm>
            <a:off x="963237" y="2906713"/>
            <a:ext cx="10362327" cy="1500187"/>
          </a:xfrm>
        </p:spPr>
        <p:txBody>
          <a:bodyPr anchor="b"/>
          <a:lstStyle>
            <a:lvl1pPr marL="0" indent="0">
              <a:buNone/>
              <a:defRPr sz="1999">
                <a:solidFill>
                  <a:schemeClr val="tx1"/>
                </a:solidFill>
              </a:defRPr>
            </a:lvl1pPr>
            <a:lvl2pPr marL="457017" indent="0">
              <a:buNone/>
              <a:defRPr sz="1799"/>
            </a:lvl2pPr>
            <a:lvl3pPr marL="914034" indent="0">
              <a:buNone/>
              <a:defRPr sz="1599"/>
            </a:lvl3pPr>
            <a:lvl4pPr marL="1371051" indent="0">
              <a:buNone/>
              <a:defRPr sz="1399"/>
            </a:lvl4pPr>
            <a:lvl5pPr marL="1828068" indent="0">
              <a:buNone/>
              <a:defRPr sz="1399"/>
            </a:lvl5pPr>
            <a:lvl6pPr marL="2285086" indent="0">
              <a:buNone/>
              <a:defRPr sz="1399"/>
            </a:lvl6pPr>
            <a:lvl7pPr marL="2742103" indent="0">
              <a:buNone/>
              <a:defRPr sz="1399"/>
            </a:lvl7pPr>
            <a:lvl8pPr marL="3199120" indent="0">
              <a:buNone/>
              <a:defRPr sz="1399"/>
            </a:lvl8pPr>
            <a:lvl9pPr marL="3656137" indent="0">
              <a:buNone/>
              <a:defRPr sz="1399"/>
            </a:lvl9pPr>
          </a:lstStyle>
          <a:p>
            <a:pPr lvl="0"/>
            <a:r>
              <a:rPr lang="zh-CN" altLang="en-US"/>
              <a:t>单击此处编辑母版文本样式</a:t>
            </a:r>
          </a:p>
        </p:txBody>
      </p:sp>
    </p:spTree>
    <p:extLst>
      <p:ext uri="{BB962C8B-B14F-4D97-AF65-F5344CB8AC3E}">
        <p14:creationId xmlns:p14="http://schemas.microsoft.com/office/powerpoint/2010/main" val="491056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362" y="1600201"/>
            <a:ext cx="5409675" cy="4525963"/>
          </a:xfrm>
        </p:spPr>
        <p:txBody>
          <a:bodyPr/>
          <a:lstStyle>
            <a:lvl1pPr>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78" y="1600201"/>
            <a:ext cx="5411261" cy="4525963"/>
          </a:xfrm>
        </p:spPr>
        <p:txBody>
          <a:bodyPr/>
          <a:lstStyle>
            <a:lvl1pPr>
              <a:defRPr sz="2799"/>
            </a:lvl1pPr>
            <a:lvl2pPr>
              <a:defRPr sz="2399"/>
            </a:lvl2pPr>
            <a:lvl3pPr>
              <a:defRPr sz="1999"/>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71946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362" y="274638"/>
            <a:ext cx="10973276"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363" y="1535113"/>
            <a:ext cx="5387458" cy="63976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4" name="内容占位符 3"/>
          <p:cNvSpPr>
            <a:spLocks noGrp="1"/>
          </p:cNvSpPr>
          <p:nvPr>
            <p:ph sz="half" idx="2"/>
          </p:nvPr>
        </p:nvSpPr>
        <p:spPr>
          <a:xfrm>
            <a:off x="609363" y="2174875"/>
            <a:ext cx="5387458" cy="3951288"/>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593" y="1535113"/>
            <a:ext cx="5389045" cy="639762"/>
          </a:xfrm>
        </p:spPr>
        <p:txBody>
          <a:bodyPr anchor="b"/>
          <a:lstStyle>
            <a:lvl1pPr marL="0" indent="0">
              <a:buNone/>
              <a:defRPr sz="2399" b="1"/>
            </a:lvl1pPr>
            <a:lvl2pPr marL="457017" indent="0">
              <a:buNone/>
              <a:defRPr sz="1999" b="1"/>
            </a:lvl2pPr>
            <a:lvl3pPr marL="914034" indent="0">
              <a:buNone/>
              <a:defRPr sz="1799" b="1"/>
            </a:lvl3pPr>
            <a:lvl4pPr marL="1371051" indent="0">
              <a:buNone/>
              <a:defRPr sz="1599" b="1"/>
            </a:lvl4pPr>
            <a:lvl5pPr marL="1828068" indent="0">
              <a:buNone/>
              <a:defRPr sz="1599" b="1"/>
            </a:lvl5pPr>
            <a:lvl6pPr marL="2285086" indent="0">
              <a:buNone/>
              <a:defRPr sz="1599" b="1"/>
            </a:lvl6pPr>
            <a:lvl7pPr marL="2742103" indent="0">
              <a:buNone/>
              <a:defRPr sz="1599" b="1"/>
            </a:lvl7pPr>
            <a:lvl8pPr marL="3199120" indent="0">
              <a:buNone/>
              <a:defRPr sz="1599" b="1"/>
            </a:lvl8pPr>
            <a:lvl9pPr marL="3656137" indent="0">
              <a:buNone/>
              <a:defRPr sz="1599" b="1"/>
            </a:lvl9pPr>
          </a:lstStyle>
          <a:p>
            <a:pPr lvl="0"/>
            <a:r>
              <a:rPr lang="zh-CN" altLang="en-US"/>
              <a:t>单击此处编辑母版文本样式</a:t>
            </a:r>
          </a:p>
        </p:txBody>
      </p:sp>
      <p:sp>
        <p:nvSpPr>
          <p:cNvPr id="6" name="内容占位符 5"/>
          <p:cNvSpPr>
            <a:spLocks noGrp="1"/>
          </p:cNvSpPr>
          <p:nvPr>
            <p:ph sz="quarter" idx="4"/>
          </p:nvPr>
        </p:nvSpPr>
        <p:spPr>
          <a:xfrm>
            <a:off x="6193593" y="2174875"/>
            <a:ext cx="5389045" cy="3951288"/>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061560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077813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089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362" y="273050"/>
            <a:ext cx="4011633" cy="1162050"/>
          </a:xfrm>
        </p:spPr>
        <p:txBody>
          <a:bodyPr anchor="b"/>
          <a:lstStyle>
            <a:lvl1pPr algn="l">
              <a:defRPr sz="1999" b="1"/>
            </a:lvl1pPr>
          </a:lstStyle>
          <a:p>
            <a:r>
              <a:rPr lang="zh-CN" altLang="en-US"/>
              <a:t>单击此处编辑母版标题样式</a:t>
            </a:r>
          </a:p>
        </p:txBody>
      </p:sp>
      <p:sp>
        <p:nvSpPr>
          <p:cNvPr id="3" name="内容占位符 2"/>
          <p:cNvSpPr>
            <a:spLocks noGrp="1"/>
          </p:cNvSpPr>
          <p:nvPr>
            <p:ph idx="1"/>
          </p:nvPr>
        </p:nvSpPr>
        <p:spPr>
          <a:xfrm>
            <a:off x="4766988" y="273051"/>
            <a:ext cx="6815650" cy="5853113"/>
          </a:xfr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362" y="1435101"/>
            <a:ext cx="4011633" cy="4691063"/>
          </a:xfrm>
        </p:spPr>
        <p:txBody>
          <a:bodyPr/>
          <a:lstStyle>
            <a:lvl1pPr marL="0" indent="0">
              <a:buNone/>
              <a:defRPr sz="1399"/>
            </a:lvl1pPr>
            <a:lvl2pPr marL="457017" indent="0">
              <a:buNone/>
              <a:defRPr sz="1200"/>
            </a:lvl2pPr>
            <a:lvl3pPr marL="914034" indent="0">
              <a:buNone/>
              <a:defRPr sz="1000"/>
            </a:lvl3pPr>
            <a:lvl4pPr marL="1371051" indent="0">
              <a:buNone/>
              <a:defRPr sz="900"/>
            </a:lvl4pPr>
            <a:lvl5pPr marL="1828068" indent="0">
              <a:buNone/>
              <a:defRPr sz="900"/>
            </a:lvl5pPr>
            <a:lvl6pPr marL="2285086" indent="0">
              <a:buNone/>
              <a:defRPr sz="900"/>
            </a:lvl6pPr>
            <a:lvl7pPr marL="2742103" indent="0">
              <a:buNone/>
              <a:defRPr sz="900"/>
            </a:lvl7pPr>
            <a:lvl8pPr marL="3199120" indent="0">
              <a:buNone/>
              <a:defRPr sz="900"/>
            </a:lvl8pPr>
            <a:lvl9pPr marL="3656137"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655945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842" y="4800600"/>
            <a:ext cx="7315517" cy="566738"/>
          </a:xfrm>
        </p:spPr>
        <p:txBody>
          <a:bodyPr anchor="b"/>
          <a:lstStyle>
            <a:lvl1pPr algn="l">
              <a:defRPr sz="1999" b="1"/>
            </a:lvl1pPr>
          </a:lstStyle>
          <a:p>
            <a:r>
              <a:rPr lang="zh-CN" altLang="en-US"/>
              <a:t>单击此处编辑母版标题样式</a:t>
            </a:r>
          </a:p>
        </p:txBody>
      </p:sp>
      <p:sp>
        <p:nvSpPr>
          <p:cNvPr id="3" name="图片占位符 2"/>
          <p:cNvSpPr>
            <a:spLocks noGrp="1"/>
          </p:cNvSpPr>
          <p:nvPr>
            <p:ph type="pic" idx="1"/>
          </p:nvPr>
        </p:nvSpPr>
        <p:spPr>
          <a:xfrm>
            <a:off x="2389842" y="612775"/>
            <a:ext cx="7315517" cy="4114800"/>
          </a:xfrm>
        </p:spPr>
        <p:txBody>
          <a:bodyPr/>
          <a:lstStyle>
            <a:lvl1pPr marL="0" indent="0">
              <a:buNone/>
              <a:defRPr sz="3199"/>
            </a:lvl1pPr>
            <a:lvl2pPr marL="457017" indent="0">
              <a:buNone/>
              <a:defRPr sz="2799"/>
            </a:lvl2pPr>
            <a:lvl3pPr marL="914034" indent="0">
              <a:buNone/>
              <a:defRPr sz="2399"/>
            </a:lvl3pPr>
            <a:lvl4pPr marL="1371051" indent="0">
              <a:buNone/>
              <a:defRPr sz="1999"/>
            </a:lvl4pPr>
            <a:lvl5pPr marL="1828068" indent="0">
              <a:buNone/>
              <a:defRPr sz="1999"/>
            </a:lvl5pPr>
            <a:lvl6pPr marL="2285086" indent="0">
              <a:buNone/>
              <a:defRPr sz="1999"/>
            </a:lvl6pPr>
            <a:lvl7pPr marL="2742103" indent="0">
              <a:buNone/>
              <a:defRPr sz="1999"/>
            </a:lvl7pPr>
            <a:lvl8pPr marL="3199120" indent="0">
              <a:buNone/>
              <a:defRPr sz="1999"/>
            </a:lvl8pPr>
            <a:lvl9pPr marL="3656137" indent="0">
              <a:buNone/>
              <a:defRPr sz="1999"/>
            </a:lvl9pPr>
          </a:lstStyle>
          <a:p>
            <a:endParaRPr lang="zh-CN" altLang="en-US"/>
          </a:p>
        </p:txBody>
      </p:sp>
      <p:sp>
        <p:nvSpPr>
          <p:cNvPr id="4" name="文本占位符 3"/>
          <p:cNvSpPr>
            <a:spLocks noGrp="1"/>
          </p:cNvSpPr>
          <p:nvPr>
            <p:ph type="body" sz="half" idx="2"/>
          </p:nvPr>
        </p:nvSpPr>
        <p:spPr>
          <a:xfrm>
            <a:off x="2389842" y="5367338"/>
            <a:ext cx="7315517" cy="804862"/>
          </a:xfrm>
        </p:spPr>
        <p:txBody>
          <a:bodyPr/>
          <a:lstStyle>
            <a:lvl1pPr marL="0" indent="0">
              <a:buNone/>
              <a:defRPr sz="1399"/>
            </a:lvl1pPr>
            <a:lvl2pPr marL="457017" indent="0">
              <a:buNone/>
              <a:defRPr sz="1200"/>
            </a:lvl2pPr>
            <a:lvl3pPr marL="914034" indent="0">
              <a:buNone/>
              <a:defRPr sz="1000"/>
            </a:lvl3pPr>
            <a:lvl4pPr marL="1371051" indent="0">
              <a:buNone/>
              <a:defRPr sz="900"/>
            </a:lvl4pPr>
            <a:lvl5pPr marL="1828068" indent="0">
              <a:buNone/>
              <a:defRPr sz="900"/>
            </a:lvl5pPr>
            <a:lvl6pPr marL="2285086" indent="0">
              <a:buNone/>
              <a:defRPr sz="900"/>
            </a:lvl6pPr>
            <a:lvl7pPr marL="2742103" indent="0">
              <a:buNone/>
              <a:defRPr sz="900"/>
            </a:lvl7pPr>
            <a:lvl8pPr marL="3199120" indent="0">
              <a:buNone/>
              <a:defRPr sz="900"/>
            </a:lvl8pPr>
            <a:lvl9pPr marL="3656137"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054302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9097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509" y="908050"/>
            <a:ext cx="2742129"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362" y="908050"/>
            <a:ext cx="8078807"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203617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5294" y="2886610"/>
            <a:ext cx="1059935"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27170" y="2758266"/>
            <a:ext cx="1096386"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045" y="1447780"/>
            <a:ext cx="3012554"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5692" y="3771071"/>
            <a:ext cx="523922"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3460" y="2904247"/>
            <a:ext cx="401001"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5756" y="2574150"/>
            <a:ext cx="981348"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0668" y="3206628"/>
            <a:ext cx="147705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0314" y="3446015"/>
            <a:ext cx="1833728"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2241" y="2725339"/>
            <a:ext cx="1116358"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39698" y="3624921"/>
            <a:ext cx="521908"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0485" y="2365001"/>
            <a:ext cx="521906"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3635" y="2795895"/>
            <a:ext cx="1696702"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2071" y="2785815"/>
            <a:ext cx="437274"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16013" y="3325062"/>
            <a:ext cx="703265"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35401" y="2909286"/>
            <a:ext cx="360700"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1184" y="3446014"/>
            <a:ext cx="28211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658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2285B8A-6165-417C-9295-0AEEC5C40E98}"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118517219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5.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theme" Target="../theme/theme5.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8"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theme" Target="../theme/theme6.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5F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285B8A-6165-417C-9295-0AEEC5C40E98}" type="datetimeFigureOut">
              <a:rPr lang="zh-CN" altLang="en-US" smtClean="0"/>
              <a:t>2021/3/15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77AED-37C0-4478-A8B5-B144B4B37FCF}" type="slidenum">
              <a:rPr lang="zh-CN" altLang="en-US" smtClean="0"/>
              <a:t>‹#›</a:t>
            </a:fld>
            <a:endParaRPr lang="zh-CN" altLang="en-US"/>
          </a:p>
        </p:txBody>
      </p:sp>
    </p:spTree>
    <p:extLst>
      <p:ext uri="{BB962C8B-B14F-4D97-AF65-F5344CB8AC3E}">
        <p14:creationId xmlns:p14="http://schemas.microsoft.com/office/powerpoint/2010/main" val="33392023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65" r:id="rId12"/>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626726" y="13761"/>
            <a:ext cx="1123629" cy="1149363"/>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 name="Picture 4" descr="C:\Users\Administrator\Desktop\微立体创业计划\004.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932296" y="64658"/>
            <a:ext cx="812801" cy="8128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11022554" y="-24339"/>
            <a:ext cx="803553" cy="1016000"/>
            <a:chOff x="8266914" y="-18254"/>
            <a:chExt cx="602664" cy="762000"/>
          </a:xfrm>
        </p:grpSpPr>
        <p:sp>
          <p:nvSpPr>
            <p:cNvPr id="10" name="AutoShape 7"/>
            <p:cNvSpPr>
              <a:spLocks noChangeArrowheads="1"/>
            </p:cNvSpPr>
            <p:nvPr/>
          </p:nvSpPr>
          <p:spPr bwMode="auto">
            <a:xfrm rot="5400000">
              <a:off x="8201851" y="88633"/>
              <a:ext cx="762000" cy="548226"/>
            </a:xfrm>
            <a:prstGeom prst="homePlate">
              <a:avLst>
                <a:gd name="adj" fmla="val 35606"/>
              </a:avLst>
            </a:prstGeom>
            <a:solidFill>
              <a:schemeClr val="bg1">
                <a:lumMod val="95000"/>
              </a:schemeClr>
            </a:solidFill>
            <a:ln w="9525">
              <a:noFill/>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lstStyle/>
            <a:p>
              <a:pPr algn="ctr" defTabSz="1218323" fontAlgn="base">
                <a:spcBef>
                  <a:spcPct val="0"/>
                </a:spcBef>
                <a:spcAft>
                  <a:spcPct val="0"/>
                </a:spcAft>
              </a:pPr>
              <a:endParaRPr lang="zh-CN" altLang="zh-CN" sz="2400" dirty="0">
                <a:solidFill>
                  <a:prstClr val="black"/>
                </a:solidFill>
                <a:latin typeface="Arial" panose="020B0604020202020204" pitchFamily="34" charset="0"/>
                <a:cs typeface="宋体" panose="02010600030101010101" pitchFamily="2" charset="-122"/>
              </a:endParaRPr>
            </a:p>
          </p:txBody>
        </p:sp>
        <p:grpSp>
          <p:nvGrpSpPr>
            <p:cNvPr id="11" name="组合 10"/>
            <p:cNvGrpSpPr/>
            <p:nvPr/>
          </p:nvGrpSpPr>
          <p:grpSpPr>
            <a:xfrm>
              <a:off x="8266914" y="134144"/>
              <a:ext cx="602664" cy="452427"/>
              <a:chOff x="235091" y="185120"/>
              <a:chExt cx="602664" cy="452427"/>
            </a:xfrm>
          </p:grpSpPr>
          <p:sp>
            <p:nvSpPr>
              <p:cNvPr id="12" name="矩形 11"/>
              <p:cNvSpPr/>
              <p:nvPr/>
            </p:nvSpPr>
            <p:spPr>
              <a:xfrm>
                <a:off x="235091" y="185120"/>
                <a:ext cx="602664" cy="346249"/>
              </a:xfrm>
              <a:prstGeom prst="rect">
                <a:avLst/>
              </a:prstGeom>
            </p:spPr>
            <p:txBody>
              <a:bodyPr wrap="none">
                <a:spAutoFit/>
              </a:bodyPr>
              <a:lstStyle/>
              <a:p>
                <a:pPr defTabSz="1218323"/>
                <a:r>
                  <a:rPr lang="en-US" altLang="zh-CN" sz="2400" dirty="0">
                    <a:solidFill>
                      <a:prstClr val="black">
                        <a:lumMod val="75000"/>
                        <a:lumOff val="25000"/>
                      </a:prstClr>
                    </a:solidFill>
                    <a:latin typeface="Impact" panose="020B0806030902050204" pitchFamily="34" charset="0"/>
                  </a:rPr>
                  <a:t>LOGO</a:t>
                </a:r>
                <a:endParaRPr lang="zh-CN" altLang="en-US" sz="2400" dirty="0">
                  <a:solidFill>
                    <a:prstClr val="black">
                      <a:lumMod val="75000"/>
                      <a:lumOff val="25000"/>
                    </a:prstClr>
                  </a:solidFill>
                  <a:latin typeface="Impact" panose="020B0806030902050204" pitchFamily="34" charset="0"/>
                </a:endParaRPr>
              </a:p>
            </p:txBody>
          </p:sp>
          <p:sp>
            <p:nvSpPr>
              <p:cNvPr id="13" name="矩形 12"/>
              <p:cNvSpPr/>
              <p:nvPr/>
            </p:nvSpPr>
            <p:spPr>
              <a:xfrm>
                <a:off x="292677" y="460623"/>
                <a:ext cx="488354" cy="176924"/>
              </a:xfrm>
              <a:prstGeom prst="rect">
                <a:avLst/>
              </a:prstGeom>
            </p:spPr>
            <p:txBody>
              <a:bodyPr wrap="none">
                <a:spAutoFit/>
              </a:bodyPr>
              <a:lstStyle/>
              <a:p>
                <a:pPr defTabSz="1218323"/>
                <a:r>
                  <a:rPr lang="en-US" altLang="zh-CN" sz="933" dirty="0">
                    <a:solidFill>
                      <a:srgbClr val="019BAB"/>
                    </a:solidFill>
                    <a:latin typeface="Impact" panose="020B0806030902050204" pitchFamily="34" charset="0"/>
                    <a:ea typeface="微软雅黑" panose="020B0503020204020204" pitchFamily="34" charset="-122"/>
                  </a:rPr>
                  <a:t>TEXT HERE</a:t>
                </a:r>
                <a:endParaRPr lang="zh-CN" altLang="en-US" sz="933" dirty="0">
                  <a:solidFill>
                    <a:srgbClr val="019BAB"/>
                  </a:solidFill>
                  <a:latin typeface="Impact" panose="020B0806030902050204" pitchFamily="34" charset="0"/>
                  <a:ea typeface="微软雅黑" panose="020B0503020204020204" pitchFamily="34" charset="-122"/>
                </a:endParaRPr>
              </a:p>
            </p:txBody>
          </p:sp>
        </p:grpSp>
      </p:grpSp>
      <p:cxnSp>
        <p:nvCxnSpPr>
          <p:cNvPr id="14" name="直接连接符 13"/>
          <p:cNvCxnSpPr/>
          <p:nvPr userDrawn="1"/>
        </p:nvCxnSpPr>
        <p:spPr>
          <a:xfrm>
            <a:off x="143339" y="832152"/>
            <a:ext cx="1081798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031470"/>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47"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txStyles>
    <p:titleStyle>
      <a:lvl1pPr algn="ctr" defTabSz="1218323"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832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8323"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8323"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8323"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zh-CN"/>
      </a:defPPr>
      <a:lvl1pPr marL="0" algn="l" defTabSz="1218323" rtl="0" eaLnBrk="1" latinLnBrk="0" hangingPunct="1">
        <a:defRPr sz="2400" kern="1200">
          <a:solidFill>
            <a:schemeClr val="tx1"/>
          </a:solidFill>
          <a:latin typeface="+mn-lt"/>
          <a:ea typeface="+mn-ea"/>
          <a:cs typeface="+mn-cs"/>
        </a:defRPr>
      </a:lvl1pPr>
      <a:lvl2pPr marL="609585" algn="l" defTabSz="1218323" rtl="0" eaLnBrk="1" latinLnBrk="0" hangingPunct="1">
        <a:defRPr sz="2400" kern="1200">
          <a:solidFill>
            <a:schemeClr val="tx1"/>
          </a:solidFill>
          <a:latin typeface="+mn-lt"/>
          <a:ea typeface="+mn-ea"/>
          <a:cs typeface="+mn-cs"/>
        </a:defRPr>
      </a:lvl2pPr>
      <a:lvl3pPr marL="1219170" algn="l" defTabSz="1218323" rtl="0" eaLnBrk="1" latinLnBrk="0" hangingPunct="1">
        <a:defRPr sz="2400" kern="1200">
          <a:solidFill>
            <a:schemeClr val="tx1"/>
          </a:solidFill>
          <a:latin typeface="+mn-lt"/>
          <a:ea typeface="+mn-ea"/>
          <a:cs typeface="+mn-cs"/>
        </a:defRPr>
      </a:lvl3pPr>
      <a:lvl4pPr marL="1828754" algn="l" defTabSz="1218323" rtl="0" eaLnBrk="1" latinLnBrk="0" hangingPunct="1">
        <a:defRPr sz="2400" kern="1200">
          <a:solidFill>
            <a:schemeClr val="tx1"/>
          </a:solidFill>
          <a:latin typeface="+mn-lt"/>
          <a:ea typeface="+mn-ea"/>
          <a:cs typeface="+mn-cs"/>
        </a:defRPr>
      </a:lvl4pPr>
      <a:lvl5pPr marL="2438339" algn="l" defTabSz="1218323" rtl="0" eaLnBrk="1" latinLnBrk="0" hangingPunct="1">
        <a:defRPr sz="2400" kern="1200">
          <a:solidFill>
            <a:schemeClr val="tx1"/>
          </a:solidFill>
          <a:latin typeface="+mn-lt"/>
          <a:ea typeface="+mn-ea"/>
          <a:cs typeface="+mn-cs"/>
        </a:defRPr>
      </a:lvl5pPr>
      <a:lvl6pPr marL="3047924" algn="l" defTabSz="1218323" rtl="0" eaLnBrk="1" latinLnBrk="0" hangingPunct="1">
        <a:defRPr sz="2400" kern="1200">
          <a:solidFill>
            <a:schemeClr val="tx1"/>
          </a:solidFill>
          <a:latin typeface="+mn-lt"/>
          <a:ea typeface="+mn-ea"/>
          <a:cs typeface="+mn-cs"/>
        </a:defRPr>
      </a:lvl6pPr>
      <a:lvl7pPr marL="3657509" algn="l" defTabSz="1218323" rtl="0" eaLnBrk="1" latinLnBrk="0" hangingPunct="1">
        <a:defRPr sz="2400" kern="1200">
          <a:solidFill>
            <a:schemeClr val="tx1"/>
          </a:solidFill>
          <a:latin typeface="+mn-lt"/>
          <a:ea typeface="+mn-ea"/>
          <a:cs typeface="+mn-cs"/>
        </a:defRPr>
      </a:lvl7pPr>
      <a:lvl8pPr marL="4267093" algn="l" defTabSz="1218323" rtl="0" eaLnBrk="1" latinLnBrk="0" hangingPunct="1">
        <a:defRPr sz="2400" kern="1200">
          <a:solidFill>
            <a:schemeClr val="tx1"/>
          </a:solidFill>
          <a:latin typeface="+mn-lt"/>
          <a:ea typeface="+mn-ea"/>
          <a:cs typeface="+mn-cs"/>
        </a:defRPr>
      </a:lvl8pPr>
      <a:lvl9pPr marL="4876678" algn="l" defTabSz="1218323"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1026" name="组合 9"/>
          <p:cNvGrpSpPr>
            <a:grpSpLocks/>
          </p:cNvGrpSpPr>
          <p:nvPr userDrawn="1"/>
        </p:nvGrpSpPr>
        <p:grpSpPr bwMode="auto">
          <a:xfrm>
            <a:off x="-4763" y="6613525"/>
            <a:ext cx="12196763" cy="254000"/>
            <a:chOff x="-5241" y="6613119"/>
            <a:chExt cx="12197241" cy="254568"/>
          </a:xfrm>
        </p:grpSpPr>
        <p:sp>
          <p:nvSpPr>
            <p:cNvPr id="11" name="矩形 10"/>
            <p:cNvSpPr/>
            <p:nvPr/>
          </p:nvSpPr>
          <p:spPr>
            <a:xfrm>
              <a:off x="10607613" y="6613119"/>
              <a:ext cx="1584387" cy="251386"/>
            </a:xfrm>
            <a:prstGeom prst="rect">
              <a:avLst/>
            </a:prstGeom>
            <a:solidFill>
              <a:srgbClr val="2980B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sysClr val="window" lastClr="FFFFFF"/>
                </a:solidFill>
              </a:endParaRPr>
            </a:p>
          </p:txBody>
        </p:sp>
        <p:sp>
          <p:nvSpPr>
            <p:cNvPr id="12" name="平行四边形 6"/>
            <p:cNvSpPr/>
            <p:nvPr/>
          </p:nvSpPr>
          <p:spPr>
            <a:xfrm>
              <a:off x="-5241" y="6613119"/>
              <a:ext cx="10784311" cy="254568"/>
            </a:xfrm>
            <a:custGeom>
              <a:avLst/>
              <a:gdLst>
                <a:gd name="connsiteX0" fmla="*/ 0 w 10836000"/>
                <a:gd name="connsiteY0" fmla="*/ 251302 h 251302"/>
                <a:gd name="connsiteX1" fmla="*/ 62826 w 10836000"/>
                <a:gd name="connsiteY1" fmla="*/ 0 h 251302"/>
                <a:gd name="connsiteX2" fmla="*/ 10836000 w 10836000"/>
                <a:gd name="connsiteY2" fmla="*/ 0 h 251302"/>
                <a:gd name="connsiteX3" fmla="*/ 10773175 w 10836000"/>
                <a:gd name="connsiteY3" fmla="*/ 251302 h 251302"/>
                <a:gd name="connsiteX4" fmla="*/ 0 w 10836000"/>
                <a:gd name="connsiteY4" fmla="*/ 251302 h 251302"/>
                <a:gd name="connsiteX0-1" fmla="*/ 0 w 10777217"/>
                <a:gd name="connsiteY0-2" fmla="*/ 251302 h 251302"/>
                <a:gd name="connsiteX1-3" fmla="*/ 4043 w 10777217"/>
                <a:gd name="connsiteY1-4" fmla="*/ 0 h 251302"/>
                <a:gd name="connsiteX2-5" fmla="*/ 10777217 w 10777217"/>
                <a:gd name="connsiteY2-6" fmla="*/ 0 h 251302"/>
                <a:gd name="connsiteX3-7" fmla="*/ 10714392 w 10777217"/>
                <a:gd name="connsiteY3-8" fmla="*/ 251302 h 251302"/>
                <a:gd name="connsiteX4-9" fmla="*/ 0 w 10777217"/>
                <a:gd name="connsiteY4-10" fmla="*/ 251302 h 251302"/>
                <a:gd name="connsiteX0-11" fmla="*/ 2713 w 10779930"/>
                <a:gd name="connsiteY0-12" fmla="*/ 251302 h 251302"/>
                <a:gd name="connsiteX1-13" fmla="*/ 225 w 10779930"/>
                <a:gd name="connsiteY1-14" fmla="*/ 0 h 251302"/>
                <a:gd name="connsiteX2-15" fmla="*/ 10779930 w 10779930"/>
                <a:gd name="connsiteY2-16" fmla="*/ 0 h 251302"/>
                <a:gd name="connsiteX3-17" fmla="*/ 10717105 w 10779930"/>
                <a:gd name="connsiteY3-18" fmla="*/ 251302 h 251302"/>
                <a:gd name="connsiteX4-19" fmla="*/ 2713 w 10779930"/>
                <a:gd name="connsiteY4-20" fmla="*/ 251302 h 251302"/>
                <a:gd name="connsiteX0-21" fmla="*/ 0 w 10783748"/>
                <a:gd name="connsiteY0-22" fmla="*/ 254568 h 254568"/>
                <a:gd name="connsiteX1-23" fmla="*/ 4043 w 10783748"/>
                <a:gd name="connsiteY1-24" fmla="*/ 0 h 254568"/>
                <a:gd name="connsiteX2-25" fmla="*/ 10783748 w 10783748"/>
                <a:gd name="connsiteY2-26" fmla="*/ 0 h 254568"/>
                <a:gd name="connsiteX3-27" fmla="*/ 10720923 w 10783748"/>
                <a:gd name="connsiteY3-28" fmla="*/ 251302 h 254568"/>
                <a:gd name="connsiteX4-29" fmla="*/ 0 w 10783748"/>
                <a:gd name="connsiteY4-30" fmla="*/ 254568 h 254568"/>
                <a:gd name="connsiteX0-31" fmla="*/ 0 w 10783748"/>
                <a:gd name="connsiteY0-32" fmla="*/ 254568 h 254568"/>
                <a:gd name="connsiteX1-33" fmla="*/ 4043 w 10783748"/>
                <a:gd name="connsiteY1-34" fmla="*/ 0 h 254568"/>
                <a:gd name="connsiteX2-35" fmla="*/ 10783748 w 10783748"/>
                <a:gd name="connsiteY2-36" fmla="*/ 0 h 254568"/>
                <a:gd name="connsiteX3-37" fmla="*/ 10743975 w 10783748"/>
                <a:gd name="connsiteY3-38" fmla="*/ 251302 h 254568"/>
                <a:gd name="connsiteX4-39" fmla="*/ 0 w 10783748"/>
                <a:gd name="connsiteY4-40" fmla="*/ 254568 h 2545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783748" h="254568">
                  <a:moveTo>
                    <a:pt x="0" y="254568"/>
                  </a:moveTo>
                  <a:cubicBezTo>
                    <a:pt x="1348" y="170801"/>
                    <a:pt x="2695" y="83767"/>
                    <a:pt x="4043" y="0"/>
                  </a:cubicBezTo>
                  <a:lnTo>
                    <a:pt x="10783748" y="0"/>
                  </a:lnTo>
                  <a:lnTo>
                    <a:pt x="10743975" y="251302"/>
                  </a:lnTo>
                  <a:lnTo>
                    <a:pt x="0" y="254568"/>
                  </a:lnTo>
                  <a:close/>
                </a:path>
              </a:pathLst>
            </a:custGeom>
            <a:solidFill>
              <a:srgbClr val="2C3E50"/>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ysClr val="window" lastClr="FFFFFF"/>
                </a:solidFill>
              </a:endParaRPr>
            </a:p>
          </p:txBody>
        </p:sp>
      </p:grpSp>
      <p:sp>
        <p:nvSpPr>
          <p:cNvPr id="1029"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30"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a:spcBef>
                <a:spcPct val="0"/>
              </a:spcBef>
              <a:spcAft>
                <a:spcPct val="0"/>
              </a:spcAft>
            </a:pPr>
            <a:fld id="{297F843F-D6B0-4347-BB5F-FB18483FEC0D}" type="datetimeFigureOut">
              <a:rPr lang="zh-CN" altLang="en-US">
                <a:solidFill>
                  <a:srgbClr val="000000">
                    <a:tint val="75000"/>
                  </a:srgbClr>
                </a:solidFill>
              </a:rPr>
              <a:pPr>
                <a:spcBef>
                  <a:spcPct val="0"/>
                </a:spcBef>
                <a:spcAft>
                  <a:spcPct val="0"/>
                </a:spcAft>
              </a:pPr>
              <a:t>2021/3/15</a:t>
            </a:fld>
            <a:endParaRPr lang="zh-CN" altLang="en-US">
              <a:solidFill>
                <a:srgbClr val="000000">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a:spcBef>
                <a:spcPct val="0"/>
              </a:spcBef>
              <a:spcAft>
                <a:spcPct val="0"/>
              </a:spcAft>
            </a:pPr>
            <a:endParaRPr lang="zh-CN" altLang="en-US">
              <a:solidFill>
                <a:srgbClr val="000000">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a:spcBef>
                <a:spcPct val="0"/>
              </a:spcBef>
              <a:spcAft>
                <a:spcPct val="0"/>
              </a:spcAft>
            </a:pPr>
            <a:fld id="{E4754EE5-1210-4803-82FE-428EBFD54CFA}" type="slidenum">
              <a:rPr lang="zh-CN" altLang="en-US">
                <a:solidFill>
                  <a:srgbClr val="000000">
                    <a:tint val="75000"/>
                  </a:srgbClr>
                </a:solidFill>
              </a:rPr>
              <a:pPr>
                <a:spcBef>
                  <a:spcPct val="0"/>
                </a:spcBef>
                <a:spcAft>
                  <a:spcPct val="0"/>
                </a:spcAft>
              </a:pPr>
              <a:t>‹#›</a:t>
            </a:fld>
            <a:endParaRPr lang="zh-CN" altLang="en-US">
              <a:solidFill>
                <a:srgbClr val="000000">
                  <a:tint val="75000"/>
                </a:srgbClr>
              </a:solidFill>
            </a:endParaRPr>
          </a:p>
        </p:txBody>
      </p:sp>
      <p:sp>
        <p:nvSpPr>
          <p:cNvPr id="9" name="TextBox 24"/>
          <p:cNvSpPr txBox="1"/>
          <p:nvPr userDrawn="1"/>
        </p:nvSpPr>
        <p:spPr>
          <a:xfrm>
            <a:off x="11172825" y="6592888"/>
            <a:ext cx="787400" cy="27781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1200" dirty="0">
                <a:solidFill>
                  <a:sysClr val="window" lastClr="FFFFFF"/>
                </a:solidFill>
              </a:rPr>
              <a:t>—  </a:t>
            </a:r>
            <a:fld id="{11DF1596-07A9-4D7D-BE5C-B1E98A6B3038}" type="slidenum">
              <a:rPr lang="zh-CN" altLang="en-US" sz="1200" dirty="0" smtClean="0">
                <a:solidFill>
                  <a:sysClr val="window" lastClr="FFFFFF"/>
                </a:solidFill>
              </a:rPr>
              <a:pPr>
                <a:defRPr/>
              </a:pPr>
              <a:t>‹#›</a:t>
            </a:fld>
            <a:r>
              <a:rPr lang="zh-CN" altLang="en-US" sz="1200" dirty="0">
                <a:solidFill>
                  <a:sysClr val="window" lastClr="FFFFFF"/>
                </a:solidFill>
              </a:rPr>
              <a:t> </a:t>
            </a:r>
            <a:r>
              <a:rPr lang="en-US" altLang="zh-CN" sz="1200" dirty="0">
                <a:solidFill>
                  <a:sysClr val="window" lastClr="FFFFFF"/>
                </a:solidFill>
              </a:rPr>
              <a:t>—</a:t>
            </a:r>
            <a:r>
              <a:rPr lang="zh-CN" altLang="en-US" sz="1200" dirty="0">
                <a:solidFill>
                  <a:sysClr val="window" lastClr="FFFFFF"/>
                </a:solidFill>
              </a:rPr>
              <a:t> </a:t>
            </a:r>
            <a:endParaRPr lang="zh-CN" altLang="en-US" sz="1200" dirty="0">
              <a:solidFill>
                <a:sysClr val="window" lastClr="FFFFFF"/>
              </a:solidFill>
              <a:latin typeface="微软雅黑" panose="020B0503020204020204" pitchFamily="34" charset="-122"/>
              <a:ea typeface="微软雅黑" panose="020B0503020204020204" pitchFamily="34" charset="-122"/>
            </a:endParaRPr>
          </a:p>
        </p:txBody>
      </p:sp>
      <p:sp>
        <p:nvSpPr>
          <p:cNvPr id="14" name="矩形 13"/>
          <p:cNvSpPr/>
          <p:nvPr userDrawn="1"/>
        </p:nvSpPr>
        <p:spPr>
          <a:xfrm>
            <a:off x="2655888" y="6615113"/>
            <a:ext cx="7732712" cy="242887"/>
          </a:xfrm>
          <a:prstGeom prst="rect">
            <a:avLst/>
          </a:prstGeom>
          <a:gradFill flip="none" rotWithShape="1">
            <a:gsLst>
              <a:gs pos="0">
                <a:schemeClr val="bg1">
                  <a:alpha val="11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pPr>
            <a:endParaRPr lang="zh-CN" altLang="en-US" noProof="1">
              <a:solidFill>
                <a:srgbClr val="FFFFFF"/>
              </a:solidFill>
            </a:endParaRPr>
          </a:p>
        </p:txBody>
      </p:sp>
      <p:sp>
        <p:nvSpPr>
          <p:cNvPr id="15" name="矩形 26"/>
          <p:cNvSpPr/>
          <p:nvPr userDrawn="1"/>
        </p:nvSpPr>
        <p:spPr>
          <a:xfrm flipH="1">
            <a:off x="11029950" y="6615113"/>
            <a:ext cx="876300" cy="242887"/>
          </a:xfrm>
          <a:custGeom>
            <a:avLst/>
            <a:gdLst>
              <a:gd name="connsiteX0" fmla="*/ 0 w 876752"/>
              <a:gd name="connsiteY0" fmla="*/ 0 h 243191"/>
              <a:gd name="connsiteX1" fmla="*/ 876752 w 876752"/>
              <a:gd name="connsiteY1" fmla="*/ 0 h 243191"/>
              <a:gd name="connsiteX2" fmla="*/ 876752 w 876752"/>
              <a:gd name="connsiteY2" fmla="*/ 243191 h 243191"/>
              <a:gd name="connsiteX3" fmla="*/ 0 w 876752"/>
              <a:gd name="connsiteY3" fmla="*/ 243191 h 243191"/>
              <a:gd name="connsiteX4" fmla="*/ 0 w 876752"/>
              <a:gd name="connsiteY4" fmla="*/ 0 h 243191"/>
              <a:gd name="connsiteX0-1" fmla="*/ 535021 w 876752"/>
              <a:gd name="connsiteY0-2" fmla="*/ 0 h 243191"/>
              <a:gd name="connsiteX1-3" fmla="*/ 876752 w 876752"/>
              <a:gd name="connsiteY1-4" fmla="*/ 0 h 243191"/>
              <a:gd name="connsiteX2-5" fmla="*/ 876752 w 876752"/>
              <a:gd name="connsiteY2-6" fmla="*/ 243191 h 243191"/>
              <a:gd name="connsiteX3-7" fmla="*/ 0 w 876752"/>
              <a:gd name="connsiteY3-8" fmla="*/ 243191 h 243191"/>
              <a:gd name="connsiteX4-9" fmla="*/ 535021 w 876752"/>
              <a:gd name="connsiteY4-10" fmla="*/ 0 h 2431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76752" h="243191">
                <a:moveTo>
                  <a:pt x="535021" y="0"/>
                </a:moveTo>
                <a:lnTo>
                  <a:pt x="876752" y="0"/>
                </a:lnTo>
                <a:lnTo>
                  <a:pt x="876752" y="243191"/>
                </a:lnTo>
                <a:lnTo>
                  <a:pt x="0" y="243191"/>
                </a:lnTo>
                <a:lnTo>
                  <a:pt x="535021" y="0"/>
                </a:lnTo>
                <a:close/>
              </a:path>
            </a:pathLst>
          </a:custGeom>
          <a:gradFill flip="none" rotWithShape="1">
            <a:gsLst>
              <a:gs pos="0">
                <a:schemeClr val="bg1">
                  <a:alpha val="13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pPr>
            <a:endParaRPr lang="zh-CN" altLang="en-US" noProof="1">
              <a:solidFill>
                <a:srgbClr val="FFFFFF"/>
              </a:solidFill>
            </a:endParaRPr>
          </a:p>
        </p:txBody>
      </p:sp>
    </p:spTree>
    <p:extLst>
      <p:ext uri="{BB962C8B-B14F-4D97-AF65-F5344CB8AC3E}">
        <p14:creationId xmlns:p14="http://schemas.microsoft.com/office/powerpoint/2010/main" val="3097671695"/>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 y="0"/>
            <a:ext cx="12192000" cy="10527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6881913"/>
      </p:ext>
    </p:extLst>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Lst>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0159029"/>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 id="2147483883" r:id="rId24"/>
    <p:sldLayoutId id="2147483884" r:id="rId25"/>
    <p:sldLayoutId id="2147483885" r:id="rId26"/>
    <p:sldLayoutId id="2147483886" r:id="rId27"/>
    <p:sldLayoutId id="2147483887" r:id="rId28"/>
    <p:sldLayoutId id="2147483888" r:id="rId29"/>
    <p:sldLayoutId id="2147483889" r:id="rId30"/>
    <p:sldLayoutId id="2147483890" r:id="rId31"/>
    <p:sldLayoutId id="2147483892" r:id="rId32"/>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rgbClr val="F1F1F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2636200573"/>
      </p:ext>
    </p:extLst>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rtl="0" fontAlgn="base">
        <a:spcBef>
          <a:spcPct val="0"/>
        </a:spcBef>
        <a:spcAft>
          <a:spcPct val="0"/>
        </a:spcAft>
        <a:defRPr sz="2399">
          <a:solidFill>
            <a:schemeClr val="accent1"/>
          </a:solidFill>
          <a:latin typeface="+mj-lt"/>
          <a:ea typeface="+mj-ea"/>
          <a:cs typeface="+mj-cs"/>
        </a:defRPr>
      </a:lvl1pPr>
      <a:lvl2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5pPr>
      <a:lvl6pPr marL="457017"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6pPr>
      <a:lvl7pPr marL="914034"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7pPr>
      <a:lvl8pPr marL="1371051"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8pPr>
      <a:lvl9pPr marL="1828068" algn="l" rtl="0" fontAlgn="base">
        <a:spcBef>
          <a:spcPct val="0"/>
        </a:spcBef>
        <a:spcAft>
          <a:spcPct val="0"/>
        </a:spcAft>
        <a:defRPr sz="2399">
          <a:solidFill>
            <a:schemeClr val="tx2"/>
          </a:solidFill>
          <a:latin typeface="Arial" panose="020B0604020202020204" pitchFamily="34" charset="0"/>
          <a:ea typeface="微软雅黑" panose="020B0503020204020204" pitchFamily="34" charset="-122"/>
        </a:defRPr>
      </a:lvl9pPr>
    </p:titleStyle>
    <p:bodyStyle>
      <a:lvl1pPr marL="342763" indent="-342763" algn="l" rtl="0" fontAlgn="base">
        <a:spcBef>
          <a:spcPct val="20000"/>
        </a:spcBef>
        <a:spcAft>
          <a:spcPct val="0"/>
        </a:spcAft>
        <a:buChar char="•"/>
        <a:defRPr sz="1999">
          <a:solidFill>
            <a:schemeClr val="accent1"/>
          </a:solidFill>
          <a:latin typeface="+mn-lt"/>
          <a:ea typeface="+mn-ea"/>
          <a:cs typeface="+mn-cs"/>
        </a:defRPr>
      </a:lvl1pPr>
      <a:lvl2pPr marL="742653" indent="-285636" algn="l" rtl="0" eaLnBrk="0" fontAlgn="base" hangingPunct="0">
        <a:spcBef>
          <a:spcPct val="20000"/>
        </a:spcBef>
        <a:spcAft>
          <a:spcPct val="0"/>
        </a:spcAft>
        <a:buChar char="–"/>
        <a:defRPr sz="1999">
          <a:solidFill>
            <a:schemeClr val="accent1"/>
          </a:solidFill>
          <a:latin typeface="+mn-lt"/>
          <a:ea typeface="仿宋_GB2312" pitchFamily="49" charset="-122"/>
        </a:defRPr>
      </a:lvl2pPr>
      <a:lvl3pPr marL="1142543" indent="-228509" algn="l" rtl="0" eaLnBrk="0" fontAlgn="base" hangingPunct="0">
        <a:spcBef>
          <a:spcPct val="20000"/>
        </a:spcBef>
        <a:spcAft>
          <a:spcPct val="0"/>
        </a:spcAft>
        <a:buChar char="•"/>
        <a:defRPr sz="2399">
          <a:solidFill>
            <a:schemeClr val="tx1"/>
          </a:solidFill>
          <a:latin typeface="+mn-lt"/>
          <a:ea typeface="宋体" panose="02010600030101010101" pitchFamily="2" charset="-122"/>
        </a:defRPr>
      </a:lvl3pPr>
      <a:lvl4pPr marL="1599560"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4pPr>
      <a:lvl5pPr marL="2056577"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5pPr>
      <a:lvl6pPr marL="2513594"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6pPr>
      <a:lvl7pPr marL="2970611"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7pPr>
      <a:lvl8pPr marL="3427628"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8pPr>
      <a:lvl9pPr marL="3884646" indent="-228509" algn="l" rtl="0" eaLnBrk="0" fontAlgn="base" hangingPunct="0">
        <a:spcBef>
          <a:spcPct val="20000"/>
        </a:spcBef>
        <a:spcAft>
          <a:spcPct val="0"/>
        </a:spcAft>
        <a:buChar char="»"/>
        <a:defRPr sz="1999">
          <a:solidFill>
            <a:schemeClr val="tx1"/>
          </a:solidFill>
          <a:latin typeface="+mn-lt"/>
          <a:ea typeface="宋体" panose="02010600030101010101" pitchFamily="2" charset="-122"/>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1.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12.xml"/><Relationship Id="rId4" Type="http://schemas.openxmlformats.org/officeDocument/2006/relationships/image" Target="../media/image35.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12.xml"/><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8.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0000" r="-10000"/>
          </a:stretch>
        </a:blipFill>
        <a:effectLst/>
      </p:bgPr>
    </p:bg>
    <p:spTree>
      <p:nvGrpSpPr>
        <p:cNvPr id="1" name=""/>
        <p:cNvGrpSpPr/>
        <p:nvPr/>
      </p:nvGrpSpPr>
      <p:grpSpPr>
        <a:xfrm>
          <a:off x="0" y="0"/>
          <a:ext cx="0" cy="0"/>
          <a:chOff x="0" y="0"/>
          <a:chExt cx="0" cy="0"/>
        </a:xfrm>
      </p:grpSpPr>
      <p:sp>
        <p:nvSpPr>
          <p:cNvPr id="15" name="椭圆 14"/>
          <p:cNvSpPr/>
          <p:nvPr/>
        </p:nvSpPr>
        <p:spPr>
          <a:xfrm>
            <a:off x="1375816" y="-356296"/>
            <a:ext cx="1584000" cy="1584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4" name="矩形 3"/>
          <p:cNvSpPr/>
          <p:nvPr/>
        </p:nvSpPr>
        <p:spPr>
          <a:xfrm>
            <a:off x="2166343" y="1455857"/>
            <a:ext cx="7859316" cy="3946286"/>
          </a:xfrm>
          <a:prstGeom prst="rect">
            <a:avLst/>
          </a:prstGeom>
          <a:noFill/>
          <a:ln w="104775">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5" name="文本框 4"/>
          <p:cNvSpPr txBox="1"/>
          <p:nvPr/>
        </p:nvSpPr>
        <p:spPr>
          <a:xfrm>
            <a:off x="3600576" y="2087844"/>
            <a:ext cx="5713106" cy="1207831"/>
          </a:xfrm>
          <a:prstGeom prst="rect">
            <a:avLst/>
          </a:prstGeom>
          <a:noFill/>
        </p:spPr>
        <p:txBody>
          <a:bodyPr wrap="square" rtlCol="0">
            <a:spAutoFit/>
          </a:bodyPr>
          <a:lstStyle/>
          <a:p>
            <a:pPr algn="ctr">
              <a:lnSpc>
                <a:spcPct val="120000"/>
              </a:lnSpc>
            </a:pPr>
            <a:r>
              <a:rPr lang="zh-CN" altLang="en-US" sz="6600" b="1" spc="200" dirty="0">
                <a:solidFill>
                  <a:schemeClr val="accent2">
                    <a:lumMod val="100000"/>
                  </a:schemeClr>
                </a:solidFill>
                <a:effectLst>
                  <a:outerShdw blurRad="38100" dist="38100" dir="2700000" algn="tl">
                    <a:srgbClr val="000000">
                      <a:alpha val="43137"/>
                    </a:srgbClr>
                  </a:outerShdw>
                </a:effectLst>
                <a:latin typeface="Arial Rounded MT Bold" panose="020F0704030504030204" pitchFamily="34" charset="0"/>
                <a:ea typeface="Segoe UI" panose="020B0502040204020203" pitchFamily="34" charset="0"/>
                <a:cs typeface="Segoe UI" panose="020B0502040204020203" pitchFamily="34" charset="0"/>
              </a:rPr>
              <a:t>市场营销策划</a:t>
            </a:r>
            <a:endParaRPr lang="zh-CN" altLang="en-US" sz="2000" b="1" spc="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567459" y="4611085"/>
            <a:ext cx="1620000" cy="1620000"/>
            <a:chOff x="1567459" y="4611085"/>
            <a:chExt cx="1620000" cy="1620000"/>
          </a:xfrm>
        </p:grpSpPr>
        <p:sp>
          <p:nvSpPr>
            <p:cNvPr id="2" name="椭圆 1"/>
            <p:cNvSpPr/>
            <p:nvPr/>
          </p:nvSpPr>
          <p:spPr>
            <a:xfrm>
              <a:off x="1567459" y="4611085"/>
              <a:ext cx="1620000" cy="1620000"/>
            </a:xfrm>
            <a:prstGeom prst="ellipse">
              <a:avLst/>
            </a:prstGeom>
            <a:gradFill>
              <a:gsLst>
                <a:gs pos="0">
                  <a:schemeClr val="accent1">
                    <a:lumMod val="5000"/>
                    <a:lumOff val="95000"/>
                  </a:schemeClr>
                </a:gs>
                <a:gs pos="100000">
                  <a:srgbClr val="F4F5F7"/>
                </a:gs>
              </a:gsLst>
              <a:lin ang="5400000" scaled="1"/>
            </a:gradFill>
            <a:ln>
              <a:noFill/>
            </a:ln>
            <a:effectLst>
              <a:outerShdw blurRad="533400" dist="4953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椭圆 6"/>
            <p:cNvSpPr/>
            <p:nvPr/>
          </p:nvSpPr>
          <p:spPr>
            <a:xfrm>
              <a:off x="1603459" y="4647085"/>
              <a:ext cx="1548000" cy="1548000"/>
            </a:xfrm>
            <a:prstGeom prst="ellipse">
              <a:avLst/>
            </a:prstGeom>
            <a:gradFill>
              <a:gsLst>
                <a:gs pos="0">
                  <a:srgbClr val="606163"/>
                </a:gs>
                <a:gs pos="100000">
                  <a:srgbClr val="F4F5F7"/>
                </a:gs>
              </a:gsLst>
              <a:lin ang="5400000" scaled="1"/>
            </a:gradFill>
            <a:ln>
              <a:noFill/>
            </a:ln>
            <a:effectLst>
              <a:innerShdw blurRad="6223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23" name="组合 22"/>
          <p:cNvGrpSpPr/>
          <p:nvPr/>
        </p:nvGrpSpPr>
        <p:grpSpPr>
          <a:xfrm>
            <a:off x="3769816" y="783830"/>
            <a:ext cx="660059" cy="653085"/>
            <a:chOff x="3769816" y="783830"/>
            <a:chExt cx="660059" cy="653085"/>
          </a:xfrm>
        </p:grpSpPr>
        <p:sp>
          <p:nvSpPr>
            <p:cNvPr id="8" name="椭圆 7"/>
            <p:cNvSpPr/>
            <p:nvPr/>
          </p:nvSpPr>
          <p:spPr>
            <a:xfrm rot="16200000" flipV="1">
              <a:off x="3769816" y="783830"/>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3805816" y="795798"/>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3" name="椭圆 2"/>
          <p:cNvSpPr/>
          <p:nvPr/>
        </p:nvSpPr>
        <p:spPr>
          <a:xfrm>
            <a:off x="9776668" y="987110"/>
            <a:ext cx="504000" cy="504000"/>
          </a:xfrm>
          <a:prstGeom prst="ellipse">
            <a:avLst/>
          </a:prstGeom>
          <a:solidFill>
            <a:srgbClr val="1B3B6A"/>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0" name="椭圆 9"/>
          <p:cNvSpPr/>
          <p:nvPr/>
        </p:nvSpPr>
        <p:spPr>
          <a:xfrm>
            <a:off x="-495564" y="3642684"/>
            <a:ext cx="991127" cy="991127"/>
          </a:xfrm>
          <a:prstGeom prst="ellipse">
            <a:avLst/>
          </a:prstGeom>
          <a:solidFill>
            <a:srgbClr val="1B3C6A"/>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11696436" y="5464751"/>
            <a:ext cx="991127" cy="991127"/>
          </a:xfrm>
          <a:prstGeom prst="ellipse">
            <a:avLst/>
          </a:prstGeom>
          <a:solidFill>
            <a:srgbClr val="1B3C6A"/>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16" name="组合 15"/>
          <p:cNvGrpSpPr/>
          <p:nvPr/>
        </p:nvGrpSpPr>
        <p:grpSpPr>
          <a:xfrm>
            <a:off x="7606721" y="-463293"/>
            <a:ext cx="1073856" cy="1073856"/>
            <a:chOff x="7606721" y="-463293"/>
            <a:chExt cx="1073856" cy="1073856"/>
          </a:xfrm>
        </p:grpSpPr>
        <p:sp>
          <p:nvSpPr>
            <p:cNvPr id="12" name="椭圆 11"/>
            <p:cNvSpPr/>
            <p:nvPr/>
          </p:nvSpPr>
          <p:spPr>
            <a:xfrm>
              <a:off x="7606721" y="-463293"/>
              <a:ext cx="1073856" cy="1073856"/>
            </a:xfrm>
            <a:prstGeom prst="ellipse">
              <a:avLst/>
            </a:prstGeom>
            <a:gradFill>
              <a:gsLst>
                <a:gs pos="0">
                  <a:schemeClr val="accent1">
                    <a:lumMod val="5000"/>
                    <a:lumOff val="95000"/>
                  </a:schemeClr>
                </a:gs>
                <a:gs pos="100000">
                  <a:srgbClr val="F4F5F7"/>
                </a:gs>
              </a:gsLst>
              <a:lin ang="5400000" scaled="1"/>
            </a:gradFill>
            <a:ln>
              <a:noFill/>
            </a:ln>
            <a:effectLst>
              <a:outerShdw blurRad="533400" dist="4953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3" name="椭圆 12"/>
            <p:cNvSpPr/>
            <p:nvPr/>
          </p:nvSpPr>
          <p:spPr>
            <a:xfrm>
              <a:off x="7642721" y="-427293"/>
              <a:ext cx="1026129" cy="1026129"/>
            </a:xfrm>
            <a:prstGeom prst="ellipse">
              <a:avLst/>
            </a:prstGeom>
            <a:gradFill>
              <a:gsLst>
                <a:gs pos="0">
                  <a:srgbClr val="606163"/>
                </a:gs>
                <a:gs pos="100000">
                  <a:srgbClr val="F4F5F7"/>
                </a:gs>
              </a:gsLst>
              <a:lin ang="5400000" scaled="1"/>
            </a:gradFill>
            <a:ln>
              <a:noFill/>
            </a:ln>
            <a:effectLst>
              <a:innerShdw blurRad="6223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4" name="椭圆 13"/>
          <p:cNvSpPr/>
          <p:nvPr/>
        </p:nvSpPr>
        <p:spPr>
          <a:xfrm>
            <a:off x="1639459" y="-323243"/>
            <a:ext cx="1548000" cy="1548000"/>
          </a:xfrm>
          <a:prstGeom prst="ellipse">
            <a:avLst/>
          </a:prstGeom>
          <a:noFill/>
          <a:ln>
            <a:noFill/>
          </a:ln>
          <a:effectLst>
            <a:innerShdw blurRad="482600" dist="749300" dir="18900000">
              <a:schemeClr val="accent1">
                <a:lumMod val="100000"/>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nvGrpSpPr>
          <p:cNvPr id="25" name="组合 24"/>
          <p:cNvGrpSpPr/>
          <p:nvPr/>
        </p:nvGrpSpPr>
        <p:grpSpPr>
          <a:xfrm>
            <a:off x="10096831" y="2630196"/>
            <a:ext cx="1404000" cy="1404000"/>
            <a:chOff x="10096831" y="2630196"/>
            <a:chExt cx="1404000" cy="1404000"/>
          </a:xfrm>
        </p:grpSpPr>
        <p:sp>
          <p:nvSpPr>
            <p:cNvPr id="19" name="椭圆 18"/>
            <p:cNvSpPr/>
            <p:nvPr/>
          </p:nvSpPr>
          <p:spPr>
            <a:xfrm rot="665877">
              <a:off x="10096831" y="2630196"/>
              <a:ext cx="1404000" cy="1404000"/>
            </a:xfrm>
            <a:prstGeom prst="ellipse">
              <a:avLst/>
            </a:prstGeom>
            <a:pattFill prst="shingle">
              <a:fgClr>
                <a:schemeClr val="tx1">
                  <a:lumMod val="75000"/>
                  <a:lumOff val="25000"/>
                </a:schemeClr>
              </a:fgClr>
              <a:bgClr>
                <a:schemeClr val="bg1">
                  <a:lumMod val="95000"/>
                </a:schemeClr>
              </a:bgClr>
            </a:pattFill>
            <a:ln>
              <a:noFill/>
            </a:ln>
            <a:effectLst>
              <a:outerShdw blurRad="482600" dist="241300" dir="8100000" sx="112000" sy="11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8" name="椭圆 17"/>
            <p:cNvSpPr/>
            <p:nvPr/>
          </p:nvSpPr>
          <p:spPr>
            <a:xfrm rot="665877">
              <a:off x="10114832" y="2648196"/>
              <a:ext cx="1368000" cy="1368000"/>
            </a:xfrm>
            <a:prstGeom prst="ellipse">
              <a:avLst/>
            </a:prstGeom>
            <a:pattFill prst="dashVert">
              <a:fgClr>
                <a:schemeClr val="tx1">
                  <a:lumMod val="75000"/>
                  <a:lumOff val="25000"/>
                </a:schemeClr>
              </a:fgClr>
              <a:bgClr>
                <a:schemeClr val="bg1">
                  <a:lumMod val="95000"/>
                </a:schemeClr>
              </a:bgClr>
            </a:pattFill>
            <a:ln>
              <a:noFill/>
            </a:ln>
            <a:effectLst>
              <a:innerShdw blurRad="711200" dist="482600" dir="189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grpSp>
        <p:nvGrpSpPr>
          <p:cNvPr id="27" name="组合 26"/>
          <p:cNvGrpSpPr/>
          <p:nvPr/>
        </p:nvGrpSpPr>
        <p:grpSpPr>
          <a:xfrm>
            <a:off x="4532811" y="6391938"/>
            <a:ext cx="1184635" cy="1184635"/>
            <a:chOff x="4532811" y="6391938"/>
            <a:chExt cx="1184635" cy="1184635"/>
          </a:xfrm>
        </p:grpSpPr>
        <p:sp>
          <p:nvSpPr>
            <p:cNvPr id="20" name="椭圆 19"/>
            <p:cNvSpPr/>
            <p:nvPr/>
          </p:nvSpPr>
          <p:spPr>
            <a:xfrm rot="665877">
              <a:off x="4532811" y="6391938"/>
              <a:ext cx="1184635" cy="1184635"/>
            </a:xfrm>
            <a:prstGeom prst="ellipse">
              <a:avLst/>
            </a:prstGeom>
            <a:pattFill prst="shingle">
              <a:fgClr>
                <a:schemeClr val="tx1">
                  <a:lumMod val="75000"/>
                  <a:lumOff val="25000"/>
                </a:schemeClr>
              </a:fgClr>
              <a:bgClr>
                <a:schemeClr val="bg1">
                  <a:lumMod val="95000"/>
                </a:schemeClr>
              </a:bgClr>
            </a:pattFill>
            <a:ln>
              <a:noFill/>
            </a:ln>
            <a:effectLst>
              <a:outerShdw blurRad="482600" dist="241300" dir="8100000" sx="112000" sy="11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1" name="椭圆 20"/>
            <p:cNvSpPr/>
            <p:nvPr/>
          </p:nvSpPr>
          <p:spPr>
            <a:xfrm rot="665877">
              <a:off x="4551302" y="6404907"/>
              <a:ext cx="1154260" cy="1154260"/>
            </a:xfrm>
            <a:prstGeom prst="ellipse">
              <a:avLst/>
            </a:prstGeom>
            <a:pattFill prst="shingle">
              <a:fgClr>
                <a:schemeClr val="tx1">
                  <a:lumMod val="75000"/>
                  <a:lumOff val="25000"/>
                </a:schemeClr>
              </a:fgClr>
              <a:bgClr>
                <a:schemeClr val="bg1">
                  <a:lumMod val="95000"/>
                </a:schemeClr>
              </a:bgClr>
            </a:pattFill>
            <a:ln>
              <a:noFill/>
            </a:ln>
            <a:effectLst>
              <a:innerShdw blurRad="711200" dist="482600" dir="189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22" name="文本框 21"/>
          <p:cNvSpPr txBox="1"/>
          <p:nvPr/>
        </p:nvSpPr>
        <p:spPr>
          <a:xfrm>
            <a:off x="3510006" y="4236316"/>
            <a:ext cx="4946380" cy="430374"/>
          </a:xfrm>
          <a:prstGeom prst="rect">
            <a:avLst/>
          </a:prstGeom>
          <a:noFill/>
        </p:spPr>
        <p:txBody>
          <a:bodyPr wrap="square" rtlCol="0">
            <a:spAutoFit/>
          </a:bodyPr>
          <a:lstStyle/>
          <a:p>
            <a:pPr>
              <a:lnSpc>
                <a:spcPct val="120000"/>
              </a:lnSpc>
            </a:pPr>
            <a:r>
              <a:rPr lang="zh-CN" altLang="en-US" sz="2000" dirty="0">
                <a:solidFill>
                  <a:srgbClr val="0A4776"/>
                </a:solidFill>
                <a:latin typeface="微软雅黑" panose="020B0503020204020204" pitchFamily="34" charset="-122"/>
                <a:ea typeface="微软雅黑" panose="020B0503020204020204" pitchFamily="34" charset="-122"/>
              </a:rPr>
              <a:t>主编    毕克贵　孙宴娥</a:t>
            </a:r>
          </a:p>
        </p:txBody>
      </p:sp>
      <p:sp>
        <p:nvSpPr>
          <p:cNvPr id="24" name="椭圆 23"/>
          <p:cNvSpPr/>
          <p:nvPr/>
        </p:nvSpPr>
        <p:spPr>
          <a:xfrm>
            <a:off x="11161078" y="1907589"/>
            <a:ext cx="678815" cy="704906"/>
          </a:xfrm>
          <a:prstGeom prst="ellipse">
            <a:avLst/>
          </a:prstGeom>
          <a:gradFill>
            <a:gsLst>
              <a:gs pos="0">
                <a:srgbClr val="606163"/>
              </a:gs>
              <a:gs pos="100000">
                <a:srgbClr val="F4F5F7"/>
              </a:gs>
            </a:gsLst>
            <a:lin ang="5400000" scaled="1"/>
          </a:gradFill>
          <a:ln>
            <a:noFill/>
          </a:ln>
          <a:effectLst>
            <a:innerShdw blurRad="6223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noProof="1"/>
          </a:p>
        </p:txBody>
      </p:sp>
      <p:sp>
        <p:nvSpPr>
          <p:cNvPr id="17" name="椭圆 16"/>
          <p:cNvSpPr/>
          <p:nvPr/>
        </p:nvSpPr>
        <p:spPr>
          <a:xfrm>
            <a:off x="9470510" y="4633811"/>
            <a:ext cx="1110293" cy="1110293"/>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31" name="文本框 30"/>
          <p:cNvSpPr txBox="1"/>
          <p:nvPr/>
        </p:nvSpPr>
        <p:spPr>
          <a:xfrm>
            <a:off x="3510006" y="4842907"/>
            <a:ext cx="4946380" cy="430374"/>
          </a:xfrm>
          <a:prstGeom prst="rect">
            <a:avLst/>
          </a:prstGeom>
          <a:noFill/>
        </p:spPr>
        <p:txBody>
          <a:bodyPr wrap="square" rtlCol="0">
            <a:spAutoFit/>
          </a:bodyPr>
          <a:lstStyle/>
          <a:p>
            <a:pPr>
              <a:lnSpc>
                <a:spcPct val="120000"/>
              </a:lnSpc>
            </a:pPr>
            <a:r>
              <a:rPr lang="zh-CN" altLang="en-US" sz="2000" dirty="0">
                <a:solidFill>
                  <a:srgbClr val="0A4776"/>
                </a:solidFill>
                <a:latin typeface="微软雅黑" panose="020B0503020204020204" pitchFamily="34" charset="-122"/>
                <a:ea typeface="微软雅黑" panose="020B0503020204020204" pitchFamily="34" charset="-122"/>
              </a:rPr>
              <a:t>中国人民大学出版社</a:t>
            </a:r>
          </a:p>
        </p:txBody>
      </p:sp>
    </p:spTree>
    <p:extLst>
      <p:ext uri="{BB962C8B-B14F-4D97-AF65-F5344CB8AC3E}">
        <p14:creationId xmlns:p14="http://schemas.microsoft.com/office/powerpoint/2010/main" val="1175858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500"/>
                                        <p:tgtEl>
                                          <p:spTgt spid="4"/>
                                        </p:tgtEl>
                                      </p:cBhvr>
                                    </p:animEffect>
                                  </p:childTnLst>
                                </p:cTn>
                              </p:par>
                            </p:childTnLst>
                          </p:cTn>
                        </p:par>
                        <p:par>
                          <p:cTn id="8" fill="hold">
                            <p:stCondLst>
                              <p:cond delay="1500"/>
                            </p:stCondLst>
                            <p:childTnLst>
                              <p:par>
                                <p:cTn id="9" presetID="26"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80">
                                          <p:stCondLst>
                                            <p:cond delay="0"/>
                                          </p:stCondLst>
                                        </p:cTn>
                                        <p:tgtEl>
                                          <p:spTgt spid="15"/>
                                        </p:tgtEl>
                                      </p:cBhvr>
                                    </p:animEffect>
                                    <p:anim calcmode="lin" valueType="num">
                                      <p:cBhvr>
                                        <p:cTn id="12"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7" dur="26">
                                          <p:stCondLst>
                                            <p:cond delay="650"/>
                                          </p:stCondLst>
                                        </p:cTn>
                                        <p:tgtEl>
                                          <p:spTgt spid="15"/>
                                        </p:tgtEl>
                                      </p:cBhvr>
                                      <p:to x="100000" y="60000"/>
                                    </p:animScale>
                                    <p:animScale>
                                      <p:cBhvr>
                                        <p:cTn id="18" dur="166" decel="50000">
                                          <p:stCondLst>
                                            <p:cond delay="676"/>
                                          </p:stCondLst>
                                        </p:cTn>
                                        <p:tgtEl>
                                          <p:spTgt spid="15"/>
                                        </p:tgtEl>
                                      </p:cBhvr>
                                      <p:to x="100000" y="100000"/>
                                    </p:animScale>
                                    <p:animScale>
                                      <p:cBhvr>
                                        <p:cTn id="19" dur="26">
                                          <p:stCondLst>
                                            <p:cond delay="1312"/>
                                          </p:stCondLst>
                                        </p:cTn>
                                        <p:tgtEl>
                                          <p:spTgt spid="15"/>
                                        </p:tgtEl>
                                      </p:cBhvr>
                                      <p:to x="100000" y="80000"/>
                                    </p:animScale>
                                    <p:animScale>
                                      <p:cBhvr>
                                        <p:cTn id="20" dur="166" decel="50000">
                                          <p:stCondLst>
                                            <p:cond delay="1338"/>
                                          </p:stCondLst>
                                        </p:cTn>
                                        <p:tgtEl>
                                          <p:spTgt spid="15"/>
                                        </p:tgtEl>
                                      </p:cBhvr>
                                      <p:to x="100000" y="100000"/>
                                    </p:animScale>
                                    <p:animScale>
                                      <p:cBhvr>
                                        <p:cTn id="21" dur="26">
                                          <p:stCondLst>
                                            <p:cond delay="1642"/>
                                          </p:stCondLst>
                                        </p:cTn>
                                        <p:tgtEl>
                                          <p:spTgt spid="15"/>
                                        </p:tgtEl>
                                      </p:cBhvr>
                                      <p:to x="100000" y="90000"/>
                                    </p:animScale>
                                    <p:animScale>
                                      <p:cBhvr>
                                        <p:cTn id="22" dur="166" decel="50000">
                                          <p:stCondLst>
                                            <p:cond delay="1668"/>
                                          </p:stCondLst>
                                        </p:cTn>
                                        <p:tgtEl>
                                          <p:spTgt spid="15"/>
                                        </p:tgtEl>
                                      </p:cBhvr>
                                      <p:to x="100000" y="100000"/>
                                    </p:animScale>
                                    <p:animScale>
                                      <p:cBhvr>
                                        <p:cTn id="23" dur="26">
                                          <p:stCondLst>
                                            <p:cond delay="1808"/>
                                          </p:stCondLst>
                                        </p:cTn>
                                        <p:tgtEl>
                                          <p:spTgt spid="15"/>
                                        </p:tgtEl>
                                      </p:cBhvr>
                                      <p:to x="100000" y="95000"/>
                                    </p:animScale>
                                    <p:animScale>
                                      <p:cBhvr>
                                        <p:cTn id="24" dur="166" decel="50000">
                                          <p:stCondLst>
                                            <p:cond delay="1834"/>
                                          </p:stCondLst>
                                        </p:cTn>
                                        <p:tgtEl>
                                          <p:spTgt spid="15"/>
                                        </p:tgtEl>
                                      </p:cBhvr>
                                      <p:to x="100000" y="100000"/>
                                    </p:animScale>
                                  </p:childTnLst>
                                </p:cTn>
                              </p:par>
                              <p:par>
                                <p:cTn id="25" presetID="26"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80">
                                          <p:stCondLst>
                                            <p:cond delay="0"/>
                                          </p:stCondLst>
                                        </p:cTn>
                                        <p:tgtEl>
                                          <p:spTgt spid="17"/>
                                        </p:tgtEl>
                                      </p:cBhvr>
                                    </p:animEffect>
                                    <p:anim calcmode="lin" valueType="num">
                                      <p:cBhvr>
                                        <p:cTn id="2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33" dur="26">
                                          <p:stCondLst>
                                            <p:cond delay="650"/>
                                          </p:stCondLst>
                                        </p:cTn>
                                        <p:tgtEl>
                                          <p:spTgt spid="17"/>
                                        </p:tgtEl>
                                      </p:cBhvr>
                                      <p:to x="100000" y="60000"/>
                                    </p:animScale>
                                    <p:animScale>
                                      <p:cBhvr>
                                        <p:cTn id="34" dur="166" decel="50000">
                                          <p:stCondLst>
                                            <p:cond delay="676"/>
                                          </p:stCondLst>
                                        </p:cTn>
                                        <p:tgtEl>
                                          <p:spTgt spid="17"/>
                                        </p:tgtEl>
                                      </p:cBhvr>
                                      <p:to x="100000" y="100000"/>
                                    </p:animScale>
                                    <p:animScale>
                                      <p:cBhvr>
                                        <p:cTn id="35" dur="26">
                                          <p:stCondLst>
                                            <p:cond delay="1312"/>
                                          </p:stCondLst>
                                        </p:cTn>
                                        <p:tgtEl>
                                          <p:spTgt spid="17"/>
                                        </p:tgtEl>
                                      </p:cBhvr>
                                      <p:to x="100000" y="80000"/>
                                    </p:animScale>
                                    <p:animScale>
                                      <p:cBhvr>
                                        <p:cTn id="36" dur="166" decel="50000">
                                          <p:stCondLst>
                                            <p:cond delay="1338"/>
                                          </p:stCondLst>
                                        </p:cTn>
                                        <p:tgtEl>
                                          <p:spTgt spid="17"/>
                                        </p:tgtEl>
                                      </p:cBhvr>
                                      <p:to x="100000" y="100000"/>
                                    </p:animScale>
                                    <p:animScale>
                                      <p:cBhvr>
                                        <p:cTn id="37" dur="26">
                                          <p:stCondLst>
                                            <p:cond delay="1642"/>
                                          </p:stCondLst>
                                        </p:cTn>
                                        <p:tgtEl>
                                          <p:spTgt spid="17"/>
                                        </p:tgtEl>
                                      </p:cBhvr>
                                      <p:to x="100000" y="90000"/>
                                    </p:animScale>
                                    <p:animScale>
                                      <p:cBhvr>
                                        <p:cTn id="38" dur="166" decel="50000">
                                          <p:stCondLst>
                                            <p:cond delay="1668"/>
                                          </p:stCondLst>
                                        </p:cTn>
                                        <p:tgtEl>
                                          <p:spTgt spid="17"/>
                                        </p:tgtEl>
                                      </p:cBhvr>
                                      <p:to x="100000" y="100000"/>
                                    </p:animScale>
                                    <p:animScale>
                                      <p:cBhvr>
                                        <p:cTn id="39" dur="26">
                                          <p:stCondLst>
                                            <p:cond delay="1808"/>
                                          </p:stCondLst>
                                        </p:cTn>
                                        <p:tgtEl>
                                          <p:spTgt spid="17"/>
                                        </p:tgtEl>
                                      </p:cBhvr>
                                      <p:to x="100000" y="95000"/>
                                    </p:animScale>
                                    <p:animScale>
                                      <p:cBhvr>
                                        <p:cTn id="40" dur="166" decel="50000">
                                          <p:stCondLst>
                                            <p:cond delay="1834"/>
                                          </p:stCondLst>
                                        </p:cTn>
                                        <p:tgtEl>
                                          <p:spTgt spid="17"/>
                                        </p:tgtEl>
                                      </p:cBhvr>
                                      <p:to x="100000" y="100000"/>
                                    </p:animScale>
                                  </p:childTnLst>
                                </p:cTn>
                              </p:par>
                              <p:par>
                                <p:cTn id="41" presetID="26"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80">
                                          <p:stCondLst>
                                            <p:cond delay="0"/>
                                          </p:stCondLst>
                                        </p:cTn>
                                        <p:tgtEl>
                                          <p:spTgt spid="10"/>
                                        </p:tgtEl>
                                      </p:cBhvr>
                                    </p:animEffect>
                                    <p:anim calcmode="lin" valueType="num">
                                      <p:cBhvr>
                                        <p:cTn id="4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9" dur="26">
                                          <p:stCondLst>
                                            <p:cond delay="650"/>
                                          </p:stCondLst>
                                        </p:cTn>
                                        <p:tgtEl>
                                          <p:spTgt spid="10"/>
                                        </p:tgtEl>
                                      </p:cBhvr>
                                      <p:to x="100000" y="60000"/>
                                    </p:animScale>
                                    <p:animScale>
                                      <p:cBhvr>
                                        <p:cTn id="50" dur="166" decel="50000">
                                          <p:stCondLst>
                                            <p:cond delay="676"/>
                                          </p:stCondLst>
                                        </p:cTn>
                                        <p:tgtEl>
                                          <p:spTgt spid="10"/>
                                        </p:tgtEl>
                                      </p:cBhvr>
                                      <p:to x="100000" y="100000"/>
                                    </p:animScale>
                                    <p:animScale>
                                      <p:cBhvr>
                                        <p:cTn id="51" dur="26">
                                          <p:stCondLst>
                                            <p:cond delay="1312"/>
                                          </p:stCondLst>
                                        </p:cTn>
                                        <p:tgtEl>
                                          <p:spTgt spid="10"/>
                                        </p:tgtEl>
                                      </p:cBhvr>
                                      <p:to x="100000" y="80000"/>
                                    </p:animScale>
                                    <p:animScale>
                                      <p:cBhvr>
                                        <p:cTn id="52" dur="166" decel="50000">
                                          <p:stCondLst>
                                            <p:cond delay="1338"/>
                                          </p:stCondLst>
                                        </p:cTn>
                                        <p:tgtEl>
                                          <p:spTgt spid="10"/>
                                        </p:tgtEl>
                                      </p:cBhvr>
                                      <p:to x="100000" y="100000"/>
                                    </p:animScale>
                                    <p:animScale>
                                      <p:cBhvr>
                                        <p:cTn id="53" dur="26">
                                          <p:stCondLst>
                                            <p:cond delay="1642"/>
                                          </p:stCondLst>
                                        </p:cTn>
                                        <p:tgtEl>
                                          <p:spTgt spid="10"/>
                                        </p:tgtEl>
                                      </p:cBhvr>
                                      <p:to x="100000" y="90000"/>
                                    </p:animScale>
                                    <p:animScale>
                                      <p:cBhvr>
                                        <p:cTn id="54" dur="166" decel="50000">
                                          <p:stCondLst>
                                            <p:cond delay="1668"/>
                                          </p:stCondLst>
                                        </p:cTn>
                                        <p:tgtEl>
                                          <p:spTgt spid="10"/>
                                        </p:tgtEl>
                                      </p:cBhvr>
                                      <p:to x="100000" y="100000"/>
                                    </p:animScale>
                                    <p:animScale>
                                      <p:cBhvr>
                                        <p:cTn id="55" dur="26">
                                          <p:stCondLst>
                                            <p:cond delay="1808"/>
                                          </p:stCondLst>
                                        </p:cTn>
                                        <p:tgtEl>
                                          <p:spTgt spid="10"/>
                                        </p:tgtEl>
                                      </p:cBhvr>
                                      <p:to x="100000" y="95000"/>
                                    </p:animScale>
                                    <p:animScale>
                                      <p:cBhvr>
                                        <p:cTn id="56" dur="166" decel="50000">
                                          <p:stCondLst>
                                            <p:cond delay="1834"/>
                                          </p:stCondLst>
                                        </p:cTn>
                                        <p:tgtEl>
                                          <p:spTgt spid="10"/>
                                        </p:tgtEl>
                                      </p:cBhvr>
                                      <p:to x="100000" y="100000"/>
                                    </p:animScale>
                                  </p:childTnLst>
                                </p:cTn>
                              </p:par>
                              <p:par>
                                <p:cTn id="57" presetID="26"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80">
                                          <p:stCondLst>
                                            <p:cond delay="0"/>
                                          </p:stCondLst>
                                        </p:cTn>
                                        <p:tgtEl>
                                          <p:spTgt spid="11"/>
                                        </p:tgtEl>
                                      </p:cBhvr>
                                    </p:animEffect>
                                    <p:anim calcmode="lin" valueType="num">
                                      <p:cBhvr>
                                        <p:cTn id="6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5" dur="26">
                                          <p:stCondLst>
                                            <p:cond delay="650"/>
                                          </p:stCondLst>
                                        </p:cTn>
                                        <p:tgtEl>
                                          <p:spTgt spid="11"/>
                                        </p:tgtEl>
                                      </p:cBhvr>
                                      <p:to x="100000" y="60000"/>
                                    </p:animScale>
                                    <p:animScale>
                                      <p:cBhvr>
                                        <p:cTn id="66" dur="166" decel="50000">
                                          <p:stCondLst>
                                            <p:cond delay="676"/>
                                          </p:stCondLst>
                                        </p:cTn>
                                        <p:tgtEl>
                                          <p:spTgt spid="11"/>
                                        </p:tgtEl>
                                      </p:cBhvr>
                                      <p:to x="100000" y="100000"/>
                                    </p:animScale>
                                    <p:animScale>
                                      <p:cBhvr>
                                        <p:cTn id="67" dur="26">
                                          <p:stCondLst>
                                            <p:cond delay="1312"/>
                                          </p:stCondLst>
                                        </p:cTn>
                                        <p:tgtEl>
                                          <p:spTgt spid="11"/>
                                        </p:tgtEl>
                                      </p:cBhvr>
                                      <p:to x="100000" y="80000"/>
                                    </p:animScale>
                                    <p:animScale>
                                      <p:cBhvr>
                                        <p:cTn id="68" dur="166" decel="50000">
                                          <p:stCondLst>
                                            <p:cond delay="1338"/>
                                          </p:stCondLst>
                                        </p:cTn>
                                        <p:tgtEl>
                                          <p:spTgt spid="11"/>
                                        </p:tgtEl>
                                      </p:cBhvr>
                                      <p:to x="100000" y="100000"/>
                                    </p:animScale>
                                    <p:animScale>
                                      <p:cBhvr>
                                        <p:cTn id="69" dur="26">
                                          <p:stCondLst>
                                            <p:cond delay="1642"/>
                                          </p:stCondLst>
                                        </p:cTn>
                                        <p:tgtEl>
                                          <p:spTgt spid="11"/>
                                        </p:tgtEl>
                                      </p:cBhvr>
                                      <p:to x="100000" y="90000"/>
                                    </p:animScale>
                                    <p:animScale>
                                      <p:cBhvr>
                                        <p:cTn id="70" dur="166" decel="50000">
                                          <p:stCondLst>
                                            <p:cond delay="1668"/>
                                          </p:stCondLst>
                                        </p:cTn>
                                        <p:tgtEl>
                                          <p:spTgt spid="11"/>
                                        </p:tgtEl>
                                      </p:cBhvr>
                                      <p:to x="100000" y="100000"/>
                                    </p:animScale>
                                    <p:animScale>
                                      <p:cBhvr>
                                        <p:cTn id="71" dur="26">
                                          <p:stCondLst>
                                            <p:cond delay="1808"/>
                                          </p:stCondLst>
                                        </p:cTn>
                                        <p:tgtEl>
                                          <p:spTgt spid="11"/>
                                        </p:tgtEl>
                                      </p:cBhvr>
                                      <p:to x="100000" y="95000"/>
                                    </p:animScale>
                                    <p:animScale>
                                      <p:cBhvr>
                                        <p:cTn id="72" dur="166" decel="50000">
                                          <p:stCondLst>
                                            <p:cond delay="1834"/>
                                          </p:stCondLst>
                                        </p:cTn>
                                        <p:tgtEl>
                                          <p:spTgt spid="11"/>
                                        </p:tgtEl>
                                      </p:cBhvr>
                                      <p:to x="100000" y="100000"/>
                                    </p:animScale>
                                  </p:childTnLst>
                                </p:cTn>
                              </p:par>
                              <p:par>
                                <p:cTn id="73" presetID="26" presetClass="entr" presetSubtype="0" fill="hold" grpId="0" nodeType="with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wipe(down)">
                                      <p:cBhvr>
                                        <p:cTn id="75" dur="580">
                                          <p:stCondLst>
                                            <p:cond delay="0"/>
                                          </p:stCondLst>
                                        </p:cTn>
                                        <p:tgtEl>
                                          <p:spTgt spid="3"/>
                                        </p:tgtEl>
                                      </p:cBhvr>
                                    </p:animEffect>
                                    <p:anim calcmode="lin" valueType="num">
                                      <p:cBhvr>
                                        <p:cTn id="7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1" dur="26">
                                          <p:stCondLst>
                                            <p:cond delay="650"/>
                                          </p:stCondLst>
                                        </p:cTn>
                                        <p:tgtEl>
                                          <p:spTgt spid="3"/>
                                        </p:tgtEl>
                                      </p:cBhvr>
                                      <p:to x="100000" y="60000"/>
                                    </p:animScale>
                                    <p:animScale>
                                      <p:cBhvr>
                                        <p:cTn id="82" dur="166" decel="50000">
                                          <p:stCondLst>
                                            <p:cond delay="676"/>
                                          </p:stCondLst>
                                        </p:cTn>
                                        <p:tgtEl>
                                          <p:spTgt spid="3"/>
                                        </p:tgtEl>
                                      </p:cBhvr>
                                      <p:to x="100000" y="100000"/>
                                    </p:animScale>
                                    <p:animScale>
                                      <p:cBhvr>
                                        <p:cTn id="83" dur="26">
                                          <p:stCondLst>
                                            <p:cond delay="1312"/>
                                          </p:stCondLst>
                                        </p:cTn>
                                        <p:tgtEl>
                                          <p:spTgt spid="3"/>
                                        </p:tgtEl>
                                      </p:cBhvr>
                                      <p:to x="100000" y="80000"/>
                                    </p:animScale>
                                    <p:animScale>
                                      <p:cBhvr>
                                        <p:cTn id="84" dur="166" decel="50000">
                                          <p:stCondLst>
                                            <p:cond delay="1338"/>
                                          </p:stCondLst>
                                        </p:cTn>
                                        <p:tgtEl>
                                          <p:spTgt spid="3"/>
                                        </p:tgtEl>
                                      </p:cBhvr>
                                      <p:to x="100000" y="100000"/>
                                    </p:animScale>
                                    <p:animScale>
                                      <p:cBhvr>
                                        <p:cTn id="85" dur="26">
                                          <p:stCondLst>
                                            <p:cond delay="1642"/>
                                          </p:stCondLst>
                                        </p:cTn>
                                        <p:tgtEl>
                                          <p:spTgt spid="3"/>
                                        </p:tgtEl>
                                      </p:cBhvr>
                                      <p:to x="100000" y="90000"/>
                                    </p:animScale>
                                    <p:animScale>
                                      <p:cBhvr>
                                        <p:cTn id="86" dur="166" decel="50000">
                                          <p:stCondLst>
                                            <p:cond delay="1668"/>
                                          </p:stCondLst>
                                        </p:cTn>
                                        <p:tgtEl>
                                          <p:spTgt spid="3"/>
                                        </p:tgtEl>
                                      </p:cBhvr>
                                      <p:to x="100000" y="100000"/>
                                    </p:animScale>
                                    <p:animScale>
                                      <p:cBhvr>
                                        <p:cTn id="87" dur="26">
                                          <p:stCondLst>
                                            <p:cond delay="1808"/>
                                          </p:stCondLst>
                                        </p:cTn>
                                        <p:tgtEl>
                                          <p:spTgt spid="3"/>
                                        </p:tgtEl>
                                      </p:cBhvr>
                                      <p:to x="100000" y="95000"/>
                                    </p:animScale>
                                    <p:animScale>
                                      <p:cBhvr>
                                        <p:cTn id="88" dur="166" decel="50000">
                                          <p:stCondLst>
                                            <p:cond delay="1834"/>
                                          </p:stCondLst>
                                        </p:cTn>
                                        <p:tgtEl>
                                          <p:spTgt spid="3"/>
                                        </p:tgtEl>
                                      </p:cBhvr>
                                      <p:to x="100000" y="100000"/>
                                    </p:animScale>
                                  </p:childTnLst>
                                </p:cTn>
                              </p:par>
                              <p:par>
                                <p:cTn id="89" presetID="26" presetClass="entr" presetSubtype="0"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80">
                                          <p:stCondLst>
                                            <p:cond delay="0"/>
                                          </p:stCondLst>
                                        </p:cTn>
                                        <p:tgtEl>
                                          <p:spTgt spid="27"/>
                                        </p:tgtEl>
                                      </p:cBhvr>
                                    </p:animEffect>
                                    <p:anim calcmode="lin" valueType="num">
                                      <p:cBhvr>
                                        <p:cTn id="92"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97" dur="26">
                                          <p:stCondLst>
                                            <p:cond delay="650"/>
                                          </p:stCondLst>
                                        </p:cTn>
                                        <p:tgtEl>
                                          <p:spTgt spid="27"/>
                                        </p:tgtEl>
                                      </p:cBhvr>
                                      <p:to x="100000" y="60000"/>
                                    </p:animScale>
                                    <p:animScale>
                                      <p:cBhvr>
                                        <p:cTn id="98" dur="166" decel="50000">
                                          <p:stCondLst>
                                            <p:cond delay="676"/>
                                          </p:stCondLst>
                                        </p:cTn>
                                        <p:tgtEl>
                                          <p:spTgt spid="27"/>
                                        </p:tgtEl>
                                      </p:cBhvr>
                                      <p:to x="100000" y="100000"/>
                                    </p:animScale>
                                    <p:animScale>
                                      <p:cBhvr>
                                        <p:cTn id="99" dur="26">
                                          <p:stCondLst>
                                            <p:cond delay="1312"/>
                                          </p:stCondLst>
                                        </p:cTn>
                                        <p:tgtEl>
                                          <p:spTgt spid="27"/>
                                        </p:tgtEl>
                                      </p:cBhvr>
                                      <p:to x="100000" y="80000"/>
                                    </p:animScale>
                                    <p:animScale>
                                      <p:cBhvr>
                                        <p:cTn id="100" dur="166" decel="50000">
                                          <p:stCondLst>
                                            <p:cond delay="1338"/>
                                          </p:stCondLst>
                                        </p:cTn>
                                        <p:tgtEl>
                                          <p:spTgt spid="27"/>
                                        </p:tgtEl>
                                      </p:cBhvr>
                                      <p:to x="100000" y="100000"/>
                                    </p:animScale>
                                    <p:animScale>
                                      <p:cBhvr>
                                        <p:cTn id="101" dur="26">
                                          <p:stCondLst>
                                            <p:cond delay="1642"/>
                                          </p:stCondLst>
                                        </p:cTn>
                                        <p:tgtEl>
                                          <p:spTgt spid="27"/>
                                        </p:tgtEl>
                                      </p:cBhvr>
                                      <p:to x="100000" y="90000"/>
                                    </p:animScale>
                                    <p:animScale>
                                      <p:cBhvr>
                                        <p:cTn id="102" dur="166" decel="50000">
                                          <p:stCondLst>
                                            <p:cond delay="1668"/>
                                          </p:stCondLst>
                                        </p:cTn>
                                        <p:tgtEl>
                                          <p:spTgt spid="27"/>
                                        </p:tgtEl>
                                      </p:cBhvr>
                                      <p:to x="100000" y="100000"/>
                                    </p:animScale>
                                    <p:animScale>
                                      <p:cBhvr>
                                        <p:cTn id="103" dur="26">
                                          <p:stCondLst>
                                            <p:cond delay="1808"/>
                                          </p:stCondLst>
                                        </p:cTn>
                                        <p:tgtEl>
                                          <p:spTgt spid="27"/>
                                        </p:tgtEl>
                                      </p:cBhvr>
                                      <p:to x="100000" y="95000"/>
                                    </p:animScale>
                                    <p:animScale>
                                      <p:cBhvr>
                                        <p:cTn id="104" dur="166" decel="50000">
                                          <p:stCondLst>
                                            <p:cond delay="1834"/>
                                          </p:stCondLst>
                                        </p:cTn>
                                        <p:tgtEl>
                                          <p:spTgt spid="27"/>
                                        </p:tgtEl>
                                      </p:cBhvr>
                                      <p:to x="100000" y="100000"/>
                                    </p:animScale>
                                  </p:childTnLst>
                                </p:cTn>
                              </p:par>
                              <p:par>
                                <p:cTn id="105" presetID="41" presetClass="entr" presetSubtype="0" fill="hold" grpId="0" nodeType="withEffect">
                                  <p:stCondLst>
                                    <p:cond delay="0"/>
                                  </p:stCondLst>
                                  <p:iterate type="lt">
                                    <p:tmPct val="10000"/>
                                  </p:iterate>
                                  <p:childTnLst>
                                    <p:set>
                                      <p:cBhvr>
                                        <p:cTn id="106" dur="1" fill="hold">
                                          <p:stCondLst>
                                            <p:cond delay="0"/>
                                          </p:stCondLst>
                                        </p:cTn>
                                        <p:tgtEl>
                                          <p:spTgt spid="5"/>
                                        </p:tgtEl>
                                        <p:attrNameLst>
                                          <p:attrName>style.visibility</p:attrName>
                                        </p:attrNameLst>
                                      </p:cBhvr>
                                      <p:to>
                                        <p:strVal val="visible"/>
                                      </p:to>
                                    </p:set>
                                    <p:anim calcmode="lin" valueType="num">
                                      <p:cBhvr>
                                        <p:cTn id="10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5"/>
                                        </p:tgtEl>
                                        <p:attrNameLst>
                                          <p:attrName>ppt_y</p:attrName>
                                        </p:attrNameLst>
                                      </p:cBhvr>
                                      <p:tavLst>
                                        <p:tav tm="0">
                                          <p:val>
                                            <p:strVal val="#ppt_y"/>
                                          </p:val>
                                        </p:tav>
                                        <p:tav tm="100000">
                                          <p:val>
                                            <p:strVal val="#ppt_y"/>
                                          </p:val>
                                        </p:tav>
                                      </p:tavLst>
                                    </p:anim>
                                    <p:anim calcmode="lin" valueType="num">
                                      <p:cBhvr>
                                        <p:cTn id="10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5"/>
                                        </p:tgtEl>
                                      </p:cBhvr>
                                    </p:animEffect>
                                  </p:childTnLst>
                                </p:cTn>
                              </p:par>
                            </p:childTnLst>
                          </p:cTn>
                        </p:par>
                        <p:par>
                          <p:cTn id="112" fill="hold">
                            <p:stCondLst>
                              <p:cond delay="3500"/>
                            </p:stCondLst>
                            <p:childTnLst>
                              <p:par>
                                <p:cTn id="113" presetID="53" presetClass="entr" presetSubtype="16"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 calcmode="lin" valueType="num">
                                      <p:cBhvr>
                                        <p:cTn id="115" dur="250" fill="hold"/>
                                        <p:tgtEl>
                                          <p:spTgt spid="26"/>
                                        </p:tgtEl>
                                        <p:attrNameLst>
                                          <p:attrName>ppt_w</p:attrName>
                                        </p:attrNameLst>
                                      </p:cBhvr>
                                      <p:tavLst>
                                        <p:tav tm="0">
                                          <p:val>
                                            <p:fltVal val="0"/>
                                          </p:val>
                                        </p:tav>
                                        <p:tav tm="100000">
                                          <p:val>
                                            <p:strVal val="#ppt_w"/>
                                          </p:val>
                                        </p:tav>
                                      </p:tavLst>
                                    </p:anim>
                                    <p:anim calcmode="lin" valueType="num">
                                      <p:cBhvr>
                                        <p:cTn id="116" dur="250" fill="hold"/>
                                        <p:tgtEl>
                                          <p:spTgt spid="26"/>
                                        </p:tgtEl>
                                        <p:attrNameLst>
                                          <p:attrName>ppt_h</p:attrName>
                                        </p:attrNameLst>
                                      </p:cBhvr>
                                      <p:tavLst>
                                        <p:tav tm="0">
                                          <p:val>
                                            <p:fltVal val="0"/>
                                          </p:val>
                                        </p:tav>
                                        <p:tav tm="100000">
                                          <p:val>
                                            <p:strVal val="#ppt_h"/>
                                          </p:val>
                                        </p:tav>
                                      </p:tavLst>
                                    </p:anim>
                                    <p:animEffect transition="in" filter="fade">
                                      <p:cBhvr>
                                        <p:cTn id="117" dur="250"/>
                                        <p:tgtEl>
                                          <p:spTgt spid="26"/>
                                        </p:tgtEl>
                                      </p:cBhvr>
                                    </p:animEffect>
                                  </p:childTnLst>
                                </p:cTn>
                              </p:par>
                              <p:par>
                                <p:cTn id="118" presetID="53" presetClass="entr" presetSubtype="16" fill="hold"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p:cTn id="120" dur="250" fill="hold"/>
                                        <p:tgtEl>
                                          <p:spTgt spid="23"/>
                                        </p:tgtEl>
                                        <p:attrNameLst>
                                          <p:attrName>ppt_w</p:attrName>
                                        </p:attrNameLst>
                                      </p:cBhvr>
                                      <p:tavLst>
                                        <p:tav tm="0">
                                          <p:val>
                                            <p:fltVal val="0"/>
                                          </p:val>
                                        </p:tav>
                                        <p:tav tm="100000">
                                          <p:val>
                                            <p:strVal val="#ppt_w"/>
                                          </p:val>
                                        </p:tav>
                                      </p:tavLst>
                                    </p:anim>
                                    <p:anim calcmode="lin" valueType="num">
                                      <p:cBhvr>
                                        <p:cTn id="121" dur="250" fill="hold"/>
                                        <p:tgtEl>
                                          <p:spTgt spid="23"/>
                                        </p:tgtEl>
                                        <p:attrNameLst>
                                          <p:attrName>ppt_h</p:attrName>
                                        </p:attrNameLst>
                                      </p:cBhvr>
                                      <p:tavLst>
                                        <p:tav tm="0">
                                          <p:val>
                                            <p:fltVal val="0"/>
                                          </p:val>
                                        </p:tav>
                                        <p:tav tm="100000">
                                          <p:val>
                                            <p:strVal val="#ppt_h"/>
                                          </p:val>
                                        </p:tav>
                                      </p:tavLst>
                                    </p:anim>
                                    <p:animEffect transition="in" filter="fade">
                                      <p:cBhvr>
                                        <p:cTn id="122" dur="250"/>
                                        <p:tgtEl>
                                          <p:spTgt spid="23"/>
                                        </p:tgtEl>
                                      </p:cBhvr>
                                    </p:animEffect>
                                  </p:childTnLst>
                                </p:cTn>
                              </p:par>
                              <p:par>
                                <p:cTn id="123" presetID="53" presetClass="entr" presetSubtype="16" fill="hold"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p:cTn id="125" dur="250" fill="hold"/>
                                        <p:tgtEl>
                                          <p:spTgt spid="25"/>
                                        </p:tgtEl>
                                        <p:attrNameLst>
                                          <p:attrName>ppt_w</p:attrName>
                                        </p:attrNameLst>
                                      </p:cBhvr>
                                      <p:tavLst>
                                        <p:tav tm="0">
                                          <p:val>
                                            <p:fltVal val="0"/>
                                          </p:val>
                                        </p:tav>
                                        <p:tav tm="100000">
                                          <p:val>
                                            <p:strVal val="#ppt_w"/>
                                          </p:val>
                                        </p:tav>
                                      </p:tavLst>
                                    </p:anim>
                                    <p:anim calcmode="lin" valueType="num">
                                      <p:cBhvr>
                                        <p:cTn id="126" dur="250" fill="hold"/>
                                        <p:tgtEl>
                                          <p:spTgt spid="25"/>
                                        </p:tgtEl>
                                        <p:attrNameLst>
                                          <p:attrName>ppt_h</p:attrName>
                                        </p:attrNameLst>
                                      </p:cBhvr>
                                      <p:tavLst>
                                        <p:tav tm="0">
                                          <p:val>
                                            <p:fltVal val="0"/>
                                          </p:val>
                                        </p:tav>
                                        <p:tav tm="100000">
                                          <p:val>
                                            <p:strVal val="#ppt_h"/>
                                          </p:val>
                                        </p:tav>
                                      </p:tavLst>
                                    </p:anim>
                                    <p:animEffect transition="in" filter="fade">
                                      <p:cBhvr>
                                        <p:cTn id="127" dur="250"/>
                                        <p:tgtEl>
                                          <p:spTgt spid="25"/>
                                        </p:tgtEl>
                                      </p:cBhvr>
                                    </p:animEffect>
                                  </p:childTnLst>
                                </p:cTn>
                              </p:par>
                              <p:par>
                                <p:cTn id="128" presetID="53" presetClass="entr" presetSubtype="16" fill="hold" nodeType="withEffect">
                                  <p:stCondLst>
                                    <p:cond delay="0"/>
                                  </p:stCondLst>
                                  <p:childTnLst>
                                    <p:set>
                                      <p:cBhvr>
                                        <p:cTn id="129" dur="1" fill="hold">
                                          <p:stCondLst>
                                            <p:cond delay="0"/>
                                          </p:stCondLst>
                                        </p:cTn>
                                        <p:tgtEl>
                                          <p:spTgt spid="16"/>
                                        </p:tgtEl>
                                        <p:attrNameLst>
                                          <p:attrName>style.visibility</p:attrName>
                                        </p:attrNameLst>
                                      </p:cBhvr>
                                      <p:to>
                                        <p:strVal val="visible"/>
                                      </p:to>
                                    </p:set>
                                    <p:anim calcmode="lin" valueType="num">
                                      <p:cBhvr>
                                        <p:cTn id="130" dur="250" fill="hold"/>
                                        <p:tgtEl>
                                          <p:spTgt spid="16"/>
                                        </p:tgtEl>
                                        <p:attrNameLst>
                                          <p:attrName>ppt_w</p:attrName>
                                        </p:attrNameLst>
                                      </p:cBhvr>
                                      <p:tavLst>
                                        <p:tav tm="0">
                                          <p:val>
                                            <p:fltVal val="0"/>
                                          </p:val>
                                        </p:tav>
                                        <p:tav tm="100000">
                                          <p:val>
                                            <p:strVal val="#ppt_w"/>
                                          </p:val>
                                        </p:tav>
                                      </p:tavLst>
                                    </p:anim>
                                    <p:anim calcmode="lin" valueType="num">
                                      <p:cBhvr>
                                        <p:cTn id="131" dur="250" fill="hold"/>
                                        <p:tgtEl>
                                          <p:spTgt spid="16"/>
                                        </p:tgtEl>
                                        <p:attrNameLst>
                                          <p:attrName>ppt_h</p:attrName>
                                        </p:attrNameLst>
                                      </p:cBhvr>
                                      <p:tavLst>
                                        <p:tav tm="0">
                                          <p:val>
                                            <p:fltVal val="0"/>
                                          </p:val>
                                        </p:tav>
                                        <p:tav tm="100000">
                                          <p:val>
                                            <p:strVal val="#ppt_h"/>
                                          </p:val>
                                        </p:tav>
                                      </p:tavLst>
                                    </p:anim>
                                    <p:animEffect transition="in" filter="fade">
                                      <p:cBhvr>
                                        <p:cTn id="132" dur="250"/>
                                        <p:tgtEl>
                                          <p:spTgt spid="16"/>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24"/>
                                        </p:tgtEl>
                                        <p:attrNameLst>
                                          <p:attrName>style.visibility</p:attrName>
                                        </p:attrNameLst>
                                      </p:cBhvr>
                                      <p:to>
                                        <p:strVal val="visible"/>
                                      </p:to>
                                    </p:set>
                                    <p:anim calcmode="lin" valueType="num">
                                      <p:cBhvr>
                                        <p:cTn id="135" dur="500" fill="hold"/>
                                        <p:tgtEl>
                                          <p:spTgt spid="24"/>
                                        </p:tgtEl>
                                        <p:attrNameLst>
                                          <p:attrName>ppt_w</p:attrName>
                                        </p:attrNameLst>
                                      </p:cBhvr>
                                      <p:tavLst>
                                        <p:tav tm="0">
                                          <p:val>
                                            <p:fltVal val="0"/>
                                          </p:val>
                                        </p:tav>
                                        <p:tav tm="100000">
                                          <p:val>
                                            <p:strVal val="#ppt_w"/>
                                          </p:val>
                                        </p:tav>
                                      </p:tavLst>
                                    </p:anim>
                                    <p:anim calcmode="lin" valueType="num">
                                      <p:cBhvr>
                                        <p:cTn id="136" dur="500" fill="hold"/>
                                        <p:tgtEl>
                                          <p:spTgt spid="24"/>
                                        </p:tgtEl>
                                        <p:attrNameLst>
                                          <p:attrName>ppt_h</p:attrName>
                                        </p:attrNameLst>
                                      </p:cBhvr>
                                      <p:tavLst>
                                        <p:tav tm="0">
                                          <p:val>
                                            <p:fltVal val="0"/>
                                          </p:val>
                                        </p:tav>
                                        <p:tav tm="100000">
                                          <p:val>
                                            <p:strVal val="#ppt_h"/>
                                          </p:val>
                                        </p:tav>
                                      </p:tavLst>
                                    </p:anim>
                                    <p:animEffect transition="in" filter="fade">
                                      <p:cBhvr>
                                        <p:cTn id="137" dur="500"/>
                                        <p:tgtEl>
                                          <p:spTgt spid="24"/>
                                        </p:tgtEl>
                                      </p:cBhvr>
                                    </p:animEffect>
                                  </p:childTnLst>
                                </p:cTn>
                              </p:par>
                            </p:childTnLst>
                          </p:cTn>
                        </p:par>
                        <p:par>
                          <p:cTn id="138" fill="hold">
                            <p:stCondLst>
                              <p:cond delay="4000"/>
                            </p:stCondLst>
                            <p:childTnLst>
                              <p:par>
                                <p:cTn id="139" presetID="2" presetClass="entr" presetSubtype="4" fill="hold" grpId="0" nodeType="afterEffect">
                                  <p:stCondLst>
                                    <p:cond delay="0"/>
                                  </p:stCondLst>
                                  <p:childTnLst>
                                    <p:set>
                                      <p:cBhvr>
                                        <p:cTn id="140" dur="1" fill="hold">
                                          <p:stCondLst>
                                            <p:cond delay="0"/>
                                          </p:stCondLst>
                                        </p:cTn>
                                        <p:tgtEl>
                                          <p:spTgt spid="22"/>
                                        </p:tgtEl>
                                        <p:attrNameLst>
                                          <p:attrName>style.visibility</p:attrName>
                                        </p:attrNameLst>
                                      </p:cBhvr>
                                      <p:to>
                                        <p:strVal val="visible"/>
                                      </p:to>
                                    </p:set>
                                    <p:anim calcmode="lin" valueType="num">
                                      <p:cBhvr additive="base">
                                        <p:cTn id="141" dur="500" fill="hold"/>
                                        <p:tgtEl>
                                          <p:spTgt spid="22"/>
                                        </p:tgtEl>
                                        <p:attrNameLst>
                                          <p:attrName>ppt_x</p:attrName>
                                        </p:attrNameLst>
                                      </p:cBhvr>
                                      <p:tavLst>
                                        <p:tav tm="0">
                                          <p:val>
                                            <p:strVal val="#ppt_x"/>
                                          </p:val>
                                        </p:tav>
                                        <p:tav tm="100000">
                                          <p:val>
                                            <p:strVal val="#ppt_x"/>
                                          </p:val>
                                        </p:tav>
                                      </p:tavLst>
                                    </p:anim>
                                    <p:anim calcmode="lin" valueType="num">
                                      <p:cBhvr additive="base">
                                        <p:cTn id="142" dur="500" fill="hold"/>
                                        <p:tgtEl>
                                          <p:spTgt spid="22"/>
                                        </p:tgtEl>
                                        <p:attrNameLst>
                                          <p:attrName>ppt_y</p:attrName>
                                        </p:attrNameLst>
                                      </p:cBhvr>
                                      <p:tavLst>
                                        <p:tav tm="0">
                                          <p:val>
                                            <p:strVal val="1+#ppt_h/2"/>
                                          </p:val>
                                        </p:tav>
                                        <p:tav tm="100000">
                                          <p:val>
                                            <p:strVal val="#ppt_y"/>
                                          </p:val>
                                        </p:tav>
                                      </p:tavLst>
                                    </p:anim>
                                  </p:childTnLst>
                                </p:cTn>
                              </p:par>
                            </p:childTnLst>
                          </p:cTn>
                        </p:par>
                        <p:par>
                          <p:cTn id="143" fill="hold">
                            <p:stCondLst>
                              <p:cond delay="4500"/>
                            </p:stCondLst>
                            <p:childTnLst>
                              <p:par>
                                <p:cTn id="144" presetID="2" presetClass="entr" presetSubtype="4" fill="hold" grpId="0" nodeType="afterEffect">
                                  <p:stCondLst>
                                    <p:cond delay="0"/>
                                  </p:stCondLst>
                                  <p:childTnLst>
                                    <p:set>
                                      <p:cBhvr>
                                        <p:cTn id="145" dur="1" fill="hold">
                                          <p:stCondLst>
                                            <p:cond delay="0"/>
                                          </p:stCondLst>
                                        </p:cTn>
                                        <p:tgtEl>
                                          <p:spTgt spid="31"/>
                                        </p:tgtEl>
                                        <p:attrNameLst>
                                          <p:attrName>style.visibility</p:attrName>
                                        </p:attrNameLst>
                                      </p:cBhvr>
                                      <p:to>
                                        <p:strVal val="visible"/>
                                      </p:to>
                                    </p:set>
                                    <p:anim calcmode="lin" valueType="num">
                                      <p:cBhvr additive="base">
                                        <p:cTn id="146" dur="500" fill="hold"/>
                                        <p:tgtEl>
                                          <p:spTgt spid="31"/>
                                        </p:tgtEl>
                                        <p:attrNameLst>
                                          <p:attrName>ppt_x</p:attrName>
                                        </p:attrNameLst>
                                      </p:cBhvr>
                                      <p:tavLst>
                                        <p:tav tm="0">
                                          <p:val>
                                            <p:strVal val="#ppt_x"/>
                                          </p:val>
                                        </p:tav>
                                        <p:tav tm="100000">
                                          <p:val>
                                            <p:strVal val="#ppt_x"/>
                                          </p:val>
                                        </p:tav>
                                      </p:tavLst>
                                    </p:anim>
                                    <p:anim calcmode="lin" valueType="num">
                                      <p:cBhvr additive="base">
                                        <p:cTn id="14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 grpId="0" animBg="1"/>
      <p:bldP spid="5" grpId="0"/>
      <p:bldP spid="3" grpId="0" animBg="1"/>
      <p:bldP spid="10" grpId="0" animBg="1"/>
      <p:bldP spid="11" grpId="0" animBg="1"/>
      <p:bldP spid="22" grpId="0"/>
      <p:bldP spid="24" grpId="0" animBg="1"/>
      <p:bldP spid="17" grpId="0" animBg="1"/>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03242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营销策划的原则、流程及影响因素</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一、营销策划的原则</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12"/>
          <p:cNvSpPr txBox="1"/>
          <p:nvPr/>
        </p:nvSpPr>
        <p:spPr>
          <a:xfrm>
            <a:off x="4583381" y="2046066"/>
            <a:ext cx="1466520" cy="328231"/>
          </a:xfrm>
          <a:prstGeom prst="rect">
            <a:avLst/>
          </a:prstGeom>
          <a:noFill/>
        </p:spPr>
        <p:txBody>
          <a:bodyPr wrap="square" lIns="0" tIns="0" rIns="0" bIns="0" rtlCol="0">
            <a:spAutoFit/>
          </a:bodyPr>
          <a:lstStyle/>
          <a:p>
            <a:pPr defTabSz="914377"/>
            <a:r>
              <a:rPr lang="zh-CN" altLang="en-US" sz="2133" b="1" dirty="0">
                <a:solidFill>
                  <a:srgbClr val="5B9BD5">
                    <a:lumMod val="50000"/>
                  </a:srgbClr>
                </a:solidFill>
                <a:latin typeface="微软雅黑" panose="020B0503020204020204" pitchFamily="34" charset="-122"/>
                <a:ea typeface="微软雅黑" panose="020B0503020204020204" pitchFamily="34" charset="-122"/>
              </a:rPr>
              <a:t>人本原则</a:t>
            </a:r>
          </a:p>
        </p:txBody>
      </p:sp>
      <p:sp>
        <p:nvSpPr>
          <p:cNvPr id="8" name="TextBox 13"/>
          <p:cNvSpPr txBox="1"/>
          <p:nvPr/>
        </p:nvSpPr>
        <p:spPr>
          <a:xfrm>
            <a:off x="5813542" y="1920835"/>
            <a:ext cx="5609634"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营销策划以人力资源为本</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通过探究消费者的需求和发挥策划人的创造性来推动企业发展的理论。</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9" name="TextBox 14"/>
          <p:cNvSpPr txBox="1"/>
          <p:nvPr/>
        </p:nvSpPr>
        <p:spPr>
          <a:xfrm>
            <a:off x="3825246" y="1913599"/>
            <a:ext cx="558411" cy="564181"/>
          </a:xfrm>
          <a:prstGeom prst="ellipse">
            <a:avLst/>
          </a:prstGeom>
          <a:solidFill>
            <a:srgbClr val="5A9FCF"/>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01</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0" name="TextBox 15"/>
          <p:cNvSpPr txBox="1"/>
          <p:nvPr/>
        </p:nvSpPr>
        <p:spPr>
          <a:xfrm>
            <a:off x="3880332" y="3120075"/>
            <a:ext cx="558411" cy="564181"/>
          </a:xfrm>
          <a:prstGeom prst="ellipse">
            <a:avLst/>
          </a:prstGeom>
          <a:solidFill>
            <a:srgbClr val="00B0F0"/>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02</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1" name="TextBox 16"/>
          <p:cNvSpPr txBox="1"/>
          <p:nvPr/>
        </p:nvSpPr>
        <p:spPr>
          <a:xfrm>
            <a:off x="4528296" y="3246870"/>
            <a:ext cx="1466520" cy="328231"/>
          </a:xfrm>
          <a:prstGeom prst="rect">
            <a:avLst/>
          </a:prstGeom>
          <a:noFill/>
        </p:spPr>
        <p:txBody>
          <a:bodyPr wrap="square" lIns="0" tIns="0" rIns="0" bIns="0" rtlCol="0">
            <a:spAutoFit/>
          </a:bodyPr>
          <a:lstStyle/>
          <a:p>
            <a:pPr defTabSz="914377"/>
            <a:r>
              <a:rPr lang="zh-CN" altLang="en-US" sz="2133" b="1" dirty="0">
                <a:solidFill>
                  <a:srgbClr val="5B9BD5">
                    <a:lumMod val="50000"/>
                  </a:srgbClr>
                </a:solidFill>
                <a:latin typeface="微软雅黑" panose="020B0503020204020204" pitchFamily="34" charset="-122"/>
                <a:ea typeface="微软雅黑" panose="020B0503020204020204" pitchFamily="34" charset="-122"/>
              </a:rPr>
              <a:t>差异原则</a:t>
            </a:r>
          </a:p>
        </p:txBody>
      </p:sp>
      <p:sp>
        <p:nvSpPr>
          <p:cNvPr id="12" name="TextBox 17"/>
          <p:cNvSpPr txBox="1"/>
          <p:nvPr/>
        </p:nvSpPr>
        <p:spPr>
          <a:xfrm>
            <a:off x="5847244" y="3012206"/>
            <a:ext cx="5575932" cy="789447"/>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营销策划没有固定的模式</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营销策划工作不能刻舟求剑、生搬硬套。不同的策划主体和客体以及不同的时间和环境都决定了营销策划文案的差异性。</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3908424" y="4347863"/>
            <a:ext cx="558411" cy="564181"/>
          </a:xfrm>
          <a:prstGeom prst="ellipse">
            <a:avLst/>
          </a:prstGeom>
          <a:solidFill>
            <a:schemeClr val="accent1">
              <a:lumMod val="75000"/>
            </a:schemeClr>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03</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4" name="TextBox 21"/>
          <p:cNvSpPr txBox="1"/>
          <p:nvPr/>
        </p:nvSpPr>
        <p:spPr>
          <a:xfrm>
            <a:off x="3908424" y="5623121"/>
            <a:ext cx="558411" cy="564181"/>
          </a:xfrm>
          <a:prstGeom prst="ellipse">
            <a:avLst/>
          </a:prstGeom>
          <a:solidFill>
            <a:schemeClr val="tx2"/>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04</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5" name="TextBox 42"/>
          <p:cNvSpPr txBox="1"/>
          <p:nvPr/>
        </p:nvSpPr>
        <p:spPr>
          <a:xfrm>
            <a:off x="4554980" y="4483839"/>
            <a:ext cx="1466520" cy="328231"/>
          </a:xfrm>
          <a:prstGeom prst="rect">
            <a:avLst/>
          </a:prstGeom>
          <a:noFill/>
        </p:spPr>
        <p:txBody>
          <a:bodyPr wrap="square" lIns="0" tIns="0" rIns="0" bIns="0" rtlCol="0">
            <a:spAutoFit/>
          </a:bodyPr>
          <a:lstStyle/>
          <a:p>
            <a:pPr defTabSz="914377"/>
            <a:r>
              <a:rPr lang="zh-CN" altLang="en-US" sz="2133" b="1" dirty="0">
                <a:solidFill>
                  <a:srgbClr val="5B9BD5">
                    <a:lumMod val="50000"/>
                  </a:srgbClr>
                </a:solidFill>
                <a:latin typeface="微软雅黑" panose="020B0503020204020204" pitchFamily="34" charset="-122"/>
                <a:ea typeface="微软雅黑" panose="020B0503020204020204" pitchFamily="34" charset="-122"/>
              </a:rPr>
              <a:t>整合原则</a:t>
            </a:r>
          </a:p>
        </p:txBody>
      </p:sp>
      <p:sp>
        <p:nvSpPr>
          <p:cNvPr id="16" name="TextBox 43"/>
          <p:cNvSpPr txBox="1"/>
          <p:nvPr/>
        </p:nvSpPr>
        <p:spPr>
          <a:xfrm>
            <a:off x="5847244" y="4377157"/>
            <a:ext cx="5575932" cy="538609"/>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整合原则要求营销策划要围绕策划的主题把策划所涉及的各方面以及构成文案的各部分统一起来</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形成一个有机整体。</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7" name="TextBox 46"/>
          <p:cNvSpPr txBox="1"/>
          <p:nvPr/>
        </p:nvSpPr>
        <p:spPr>
          <a:xfrm>
            <a:off x="4583381" y="5704941"/>
            <a:ext cx="1466520" cy="328231"/>
          </a:xfrm>
          <a:prstGeom prst="rect">
            <a:avLst/>
          </a:prstGeom>
          <a:noFill/>
        </p:spPr>
        <p:txBody>
          <a:bodyPr wrap="square" lIns="0" tIns="0" rIns="0" bIns="0" rtlCol="0">
            <a:spAutoFit/>
          </a:bodyPr>
          <a:lstStyle/>
          <a:p>
            <a:pPr defTabSz="914377"/>
            <a:r>
              <a:rPr lang="zh-CN" altLang="en-US" sz="2133" b="1" dirty="0">
                <a:solidFill>
                  <a:srgbClr val="5B9BD5">
                    <a:lumMod val="50000"/>
                  </a:srgbClr>
                </a:solidFill>
                <a:latin typeface="微软雅黑" panose="020B0503020204020204" pitchFamily="34" charset="-122"/>
                <a:ea typeface="微软雅黑" panose="020B0503020204020204" pitchFamily="34" charset="-122"/>
              </a:rPr>
              <a:t>效益原则</a:t>
            </a:r>
          </a:p>
        </p:txBody>
      </p:sp>
      <p:sp>
        <p:nvSpPr>
          <p:cNvPr id="18" name="TextBox 47"/>
          <p:cNvSpPr txBox="1"/>
          <p:nvPr/>
        </p:nvSpPr>
        <p:spPr>
          <a:xfrm>
            <a:off x="5861148" y="5620098"/>
            <a:ext cx="5562028" cy="789447"/>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效益原则是指在营销策划活动中</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以成本控制为中心</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以追求企业与策划行为本身双重的经济效益和社会效益为目的的理论体系。</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9" name="Freeform 5"/>
          <p:cNvSpPr>
            <a:spLocks noEditPoints="1"/>
          </p:cNvSpPr>
          <p:nvPr/>
        </p:nvSpPr>
        <p:spPr bwMode="auto">
          <a:xfrm>
            <a:off x="911314" y="2046065"/>
            <a:ext cx="2119211" cy="4098328"/>
          </a:xfrm>
          <a:custGeom>
            <a:avLst/>
            <a:gdLst>
              <a:gd name="T0" fmla="*/ 377 w 465"/>
              <a:gd name="T1" fmla="*/ 485 h 892"/>
              <a:gd name="T2" fmla="*/ 362 w 465"/>
              <a:gd name="T3" fmla="*/ 446 h 892"/>
              <a:gd name="T4" fmla="*/ 444 w 465"/>
              <a:gd name="T5" fmla="*/ 352 h 892"/>
              <a:gd name="T6" fmla="*/ 334 w 465"/>
              <a:gd name="T7" fmla="*/ 178 h 892"/>
              <a:gd name="T8" fmla="*/ 194 w 465"/>
              <a:gd name="T9" fmla="*/ 61 h 892"/>
              <a:gd name="T10" fmla="*/ 199 w 465"/>
              <a:gd name="T11" fmla="*/ 57 h 892"/>
              <a:gd name="T12" fmla="*/ 199 w 465"/>
              <a:gd name="T13" fmla="*/ 48 h 892"/>
              <a:gd name="T14" fmla="*/ 199 w 465"/>
              <a:gd name="T15" fmla="*/ 41 h 892"/>
              <a:gd name="T16" fmla="*/ 195 w 465"/>
              <a:gd name="T17" fmla="*/ 36 h 892"/>
              <a:gd name="T18" fmla="*/ 201 w 465"/>
              <a:gd name="T19" fmla="*/ 0 h 892"/>
              <a:gd name="T20" fmla="*/ 170 w 465"/>
              <a:gd name="T21" fmla="*/ 36 h 892"/>
              <a:gd name="T22" fmla="*/ 169 w 465"/>
              <a:gd name="T23" fmla="*/ 45 h 892"/>
              <a:gd name="T24" fmla="*/ 170 w 465"/>
              <a:gd name="T25" fmla="*/ 53 h 892"/>
              <a:gd name="T26" fmla="*/ 170 w 465"/>
              <a:gd name="T27" fmla="*/ 61 h 892"/>
              <a:gd name="T28" fmla="*/ 176 w 465"/>
              <a:gd name="T29" fmla="*/ 67 h 892"/>
              <a:gd name="T30" fmla="*/ 0 w 465"/>
              <a:gd name="T31" fmla="*/ 448 h 892"/>
              <a:gd name="T32" fmla="*/ 174 w 465"/>
              <a:gd name="T33" fmla="*/ 832 h 892"/>
              <a:gd name="T34" fmla="*/ 166 w 465"/>
              <a:gd name="T35" fmla="*/ 836 h 892"/>
              <a:gd name="T36" fmla="*/ 166 w 465"/>
              <a:gd name="T37" fmla="*/ 844 h 892"/>
              <a:gd name="T38" fmla="*/ 166 w 465"/>
              <a:gd name="T39" fmla="*/ 852 h 892"/>
              <a:gd name="T40" fmla="*/ 175 w 465"/>
              <a:gd name="T41" fmla="*/ 856 h 892"/>
              <a:gd name="T42" fmla="*/ 212 w 465"/>
              <a:gd name="T43" fmla="*/ 876 h 892"/>
              <a:gd name="T44" fmla="*/ 195 w 465"/>
              <a:gd name="T45" fmla="*/ 856 h 892"/>
              <a:gd name="T46" fmla="*/ 197 w 465"/>
              <a:gd name="T47" fmla="*/ 848 h 892"/>
              <a:gd name="T48" fmla="*/ 195 w 465"/>
              <a:gd name="T49" fmla="*/ 840 h 892"/>
              <a:gd name="T50" fmla="*/ 195 w 465"/>
              <a:gd name="T51" fmla="*/ 832 h 892"/>
              <a:gd name="T52" fmla="*/ 207 w 465"/>
              <a:gd name="T53" fmla="*/ 814 h 892"/>
              <a:gd name="T54" fmla="*/ 438 w 465"/>
              <a:gd name="T55" fmla="*/ 610 h 892"/>
              <a:gd name="T56" fmla="*/ 359 w 465"/>
              <a:gd name="T57" fmla="*/ 646 h 892"/>
              <a:gd name="T58" fmla="*/ 181 w 465"/>
              <a:gd name="T59" fmla="*/ 817 h 892"/>
              <a:gd name="T60" fmla="*/ 181 w 465"/>
              <a:gd name="T61" fmla="*/ 76 h 892"/>
              <a:gd name="T62" fmla="*/ 359 w 465"/>
              <a:gd name="T63" fmla="*/ 247 h 892"/>
              <a:gd name="T64" fmla="*/ 372 w 465"/>
              <a:gd name="T65" fmla="*/ 371 h 892"/>
              <a:gd name="T66" fmla="*/ 331 w 465"/>
              <a:gd name="T67" fmla="*/ 446 h 892"/>
              <a:gd name="T68" fmla="*/ 331 w 465"/>
              <a:gd name="T69" fmla="*/ 447 h 892"/>
              <a:gd name="T70" fmla="*/ 403 w 465"/>
              <a:gd name="T71"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5" h="892">
                <a:moveTo>
                  <a:pt x="444" y="541"/>
                </a:moveTo>
                <a:cubicBezTo>
                  <a:pt x="424" y="523"/>
                  <a:pt x="395" y="510"/>
                  <a:pt x="377" y="485"/>
                </a:cubicBezTo>
                <a:cubicBezTo>
                  <a:pt x="362" y="464"/>
                  <a:pt x="362" y="450"/>
                  <a:pt x="362" y="447"/>
                </a:cubicBezTo>
                <a:cubicBezTo>
                  <a:pt x="362" y="446"/>
                  <a:pt x="362" y="446"/>
                  <a:pt x="362" y="446"/>
                </a:cubicBezTo>
                <a:cubicBezTo>
                  <a:pt x="362" y="443"/>
                  <a:pt x="362" y="429"/>
                  <a:pt x="377" y="407"/>
                </a:cubicBezTo>
                <a:cubicBezTo>
                  <a:pt x="395" y="382"/>
                  <a:pt x="424" y="370"/>
                  <a:pt x="444" y="352"/>
                </a:cubicBezTo>
                <a:cubicBezTo>
                  <a:pt x="465" y="333"/>
                  <a:pt x="455" y="309"/>
                  <a:pt x="438" y="283"/>
                </a:cubicBezTo>
                <a:cubicBezTo>
                  <a:pt x="420" y="256"/>
                  <a:pt x="386" y="220"/>
                  <a:pt x="334" y="178"/>
                </a:cubicBezTo>
                <a:cubicBezTo>
                  <a:pt x="282" y="136"/>
                  <a:pt x="207" y="79"/>
                  <a:pt x="207" y="79"/>
                </a:cubicBezTo>
                <a:cubicBezTo>
                  <a:pt x="207" y="79"/>
                  <a:pt x="198" y="73"/>
                  <a:pt x="194" y="61"/>
                </a:cubicBezTo>
                <a:cubicBezTo>
                  <a:pt x="195" y="61"/>
                  <a:pt x="195" y="61"/>
                  <a:pt x="195" y="61"/>
                </a:cubicBezTo>
                <a:cubicBezTo>
                  <a:pt x="198" y="61"/>
                  <a:pt x="199" y="59"/>
                  <a:pt x="199" y="57"/>
                </a:cubicBezTo>
                <a:cubicBezTo>
                  <a:pt x="199" y="55"/>
                  <a:pt x="198" y="53"/>
                  <a:pt x="195" y="53"/>
                </a:cubicBezTo>
                <a:cubicBezTo>
                  <a:pt x="198" y="53"/>
                  <a:pt x="199" y="51"/>
                  <a:pt x="199" y="48"/>
                </a:cubicBezTo>
                <a:cubicBezTo>
                  <a:pt x="199" y="47"/>
                  <a:pt x="198" y="45"/>
                  <a:pt x="197" y="45"/>
                </a:cubicBezTo>
                <a:cubicBezTo>
                  <a:pt x="198" y="44"/>
                  <a:pt x="199" y="42"/>
                  <a:pt x="199" y="41"/>
                </a:cubicBezTo>
                <a:cubicBezTo>
                  <a:pt x="199" y="38"/>
                  <a:pt x="198" y="36"/>
                  <a:pt x="195" y="36"/>
                </a:cubicBezTo>
                <a:cubicBezTo>
                  <a:pt x="195" y="36"/>
                  <a:pt x="195" y="36"/>
                  <a:pt x="195" y="36"/>
                </a:cubicBezTo>
                <a:cubicBezTo>
                  <a:pt x="200" y="24"/>
                  <a:pt x="212" y="17"/>
                  <a:pt x="212" y="17"/>
                </a:cubicBezTo>
                <a:cubicBezTo>
                  <a:pt x="201" y="0"/>
                  <a:pt x="201" y="0"/>
                  <a:pt x="201" y="0"/>
                </a:cubicBezTo>
                <a:cubicBezTo>
                  <a:pt x="201" y="0"/>
                  <a:pt x="179" y="14"/>
                  <a:pt x="175" y="36"/>
                </a:cubicBezTo>
                <a:cubicBezTo>
                  <a:pt x="170" y="36"/>
                  <a:pt x="170" y="36"/>
                  <a:pt x="170" y="36"/>
                </a:cubicBezTo>
                <a:cubicBezTo>
                  <a:pt x="168" y="36"/>
                  <a:pt x="166" y="38"/>
                  <a:pt x="166" y="41"/>
                </a:cubicBezTo>
                <a:cubicBezTo>
                  <a:pt x="166" y="42"/>
                  <a:pt x="167" y="44"/>
                  <a:pt x="169" y="45"/>
                </a:cubicBezTo>
                <a:cubicBezTo>
                  <a:pt x="167" y="45"/>
                  <a:pt x="166" y="47"/>
                  <a:pt x="166" y="48"/>
                </a:cubicBezTo>
                <a:cubicBezTo>
                  <a:pt x="166" y="51"/>
                  <a:pt x="168" y="53"/>
                  <a:pt x="170" y="53"/>
                </a:cubicBezTo>
                <a:cubicBezTo>
                  <a:pt x="168" y="53"/>
                  <a:pt x="166" y="55"/>
                  <a:pt x="166" y="57"/>
                </a:cubicBezTo>
                <a:cubicBezTo>
                  <a:pt x="166" y="59"/>
                  <a:pt x="168" y="61"/>
                  <a:pt x="170" y="61"/>
                </a:cubicBezTo>
                <a:cubicBezTo>
                  <a:pt x="174" y="61"/>
                  <a:pt x="174" y="61"/>
                  <a:pt x="174" y="61"/>
                </a:cubicBezTo>
                <a:cubicBezTo>
                  <a:pt x="174" y="63"/>
                  <a:pt x="175" y="65"/>
                  <a:pt x="176" y="67"/>
                </a:cubicBezTo>
                <a:cubicBezTo>
                  <a:pt x="0" y="445"/>
                  <a:pt x="0" y="445"/>
                  <a:pt x="0" y="445"/>
                </a:cubicBezTo>
                <a:cubicBezTo>
                  <a:pt x="0" y="448"/>
                  <a:pt x="0" y="448"/>
                  <a:pt x="0" y="448"/>
                </a:cubicBezTo>
                <a:cubicBezTo>
                  <a:pt x="176" y="826"/>
                  <a:pt x="176" y="826"/>
                  <a:pt x="176" y="826"/>
                </a:cubicBezTo>
                <a:cubicBezTo>
                  <a:pt x="175" y="828"/>
                  <a:pt x="174" y="830"/>
                  <a:pt x="174" y="832"/>
                </a:cubicBezTo>
                <a:cubicBezTo>
                  <a:pt x="170" y="832"/>
                  <a:pt x="170" y="832"/>
                  <a:pt x="170" y="832"/>
                </a:cubicBezTo>
                <a:cubicBezTo>
                  <a:pt x="168" y="832"/>
                  <a:pt x="166" y="833"/>
                  <a:pt x="166" y="836"/>
                </a:cubicBezTo>
                <a:cubicBezTo>
                  <a:pt x="166" y="838"/>
                  <a:pt x="168" y="840"/>
                  <a:pt x="170" y="840"/>
                </a:cubicBezTo>
                <a:cubicBezTo>
                  <a:pt x="168" y="840"/>
                  <a:pt x="166" y="842"/>
                  <a:pt x="166" y="844"/>
                </a:cubicBezTo>
                <a:cubicBezTo>
                  <a:pt x="166" y="846"/>
                  <a:pt x="167" y="848"/>
                  <a:pt x="169" y="848"/>
                </a:cubicBezTo>
                <a:cubicBezTo>
                  <a:pt x="167" y="849"/>
                  <a:pt x="166" y="850"/>
                  <a:pt x="166" y="852"/>
                </a:cubicBezTo>
                <a:cubicBezTo>
                  <a:pt x="166" y="854"/>
                  <a:pt x="168" y="856"/>
                  <a:pt x="170" y="856"/>
                </a:cubicBezTo>
                <a:cubicBezTo>
                  <a:pt x="175" y="856"/>
                  <a:pt x="175" y="856"/>
                  <a:pt x="175" y="856"/>
                </a:cubicBezTo>
                <a:cubicBezTo>
                  <a:pt x="179" y="879"/>
                  <a:pt x="201" y="892"/>
                  <a:pt x="201" y="892"/>
                </a:cubicBezTo>
                <a:cubicBezTo>
                  <a:pt x="212" y="876"/>
                  <a:pt x="212" y="876"/>
                  <a:pt x="212" y="876"/>
                </a:cubicBezTo>
                <a:cubicBezTo>
                  <a:pt x="212" y="876"/>
                  <a:pt x="200" y="869"/>
                  <a:pt x="195" y="856"/>
                </a:cubicBezTo>
                <a:cubicBezTo>
                  <a:pt x="195" y="856"/>
                  <a:pt x="195" y="856"/>
                  <a:pt x="195" y="856"/>
                </a:cubicBezTo>
                <a:cubicBezTo>
                  <a:pt x="198" y="856"/>
                  <a:pt x="199" y="854"/>
                  <a:pt x="199" y="852"/>
                </a:cubicBezTo>
                <a:cubicBezTo>
                  <a:pt x="199" y="850"/>
                  <a:pt x="198" y="849"/>
                  <a:pt x="197" y="848"/>
                </a:cubicBezTo>
                <a:cubicBezTo>
                  <a:pt x="198" y="848"/>
                  <a:pt x="199" y="846"/>
                  <a:pt x="199" y="844"/>
                </a:cubicBezTo>
                <a:cubicBezTo>
                  <a:pt x="199" y="842"/>
                  <a:pt x="198" y="840"/>
                  <a:pt x="195" y="840"/>
                </a:cubicBezTo>
                <a:cubicBezTo>
                  <a:pt x="198" y="840"/>
                  <a:pt x="199" y="838"/>
                  <a:pt x="199" y="836"/>
                </a:cubicBezTo>
                <a:cubicBezTo>
                  <a:pt x="199" y="833"/>
                  <a:pt x="198" y="832"/>
                  <a:pt x="195" y="832"/>
                </a:cubicBezTo>
                <a:cubicBezTo>
                  <a:pt x="194" y="832"/>
                  <a:pt x="194" y="832"/>
                  <a:pt x="194" y="832"/>
                </a:cubicBezTo>
                <a:cubicBezTo>
                  <a:pt x="198" y="820"/>
                  <a:pt x="207" y="814"/>
                  <a:pt x="207" y="814"/>
                </a:cubicBezTo>
                <a:cubicBezTo>
                  <a:pt x="207" y="814"/>
                  <a:pt x="282" y="757"/>
                  <a:pt x="334" y="715"/>
                </a:cubicBezTo>
                <a:cubicBezTo>
                  <a:pt x="386" y="673"/>
                  <a:pt x="420" y="637"/>
                  <a:pt x="438" y="610"/>
                </a:cubicBezTo>
                <a:cubicBezTo>
                  <a:pt x="455" y="583"/>
                  <a:pt x="465" y="559"/>
                  <a:pt x="444" y="541"/>
                </a:cubicBezTo>
                <a:close/>
                <a:moveTo>
                  <a:pt x="359" y="646"/>
                </a:moveTo>
                <a:cubicBezTo>
                  <a:pt x="313" y="698"/>
                  <a:pt x="209" y="788"/>
                  <a:pt x="192" y="804"/>
                </a:cubicBezTo>
                <a:cubicBezTo>
                  <a:pt x="187" y="809"/>
                  <a:pt x="183" y="813"/>
                  <a:pt x="181" y="817"/>
                </a:cubicBezTo>
                <a:cubicBezTo>
                  <a:pt x="9" y="446"/>
                  <a:pt x="9" y="446"/>
                  <a:pt x="9" y="446"/>
                </a:cubicBezTo>
                <a:cubicBezTo>
                  <a:pt x="181" y="76"/>
                  <a:pt x="181" y="76"/>
                  <a:pt x="181" y="76"/>
                </a:cubicBezTo>
                <a:cubicBezTo>
                  <a:pt x="183" y="80"/>
                  <a:pt x="187" y="84"/>
                  <a:pt x="192" y="89"/>
                </a:cubicBezTo>
                <a:cubicBezTo>
                  <a:pt x="209" y="104"/>
                  <a:pt x="313" y="195"/>
                  <a:pt x="359" y="247"/>
                </a:cubicBezTo>
                <a:cubicBezTo>
                  <a:pt x="405" y="299"/>
                  <a:pt x="406" y="320"/>
                  <a:pt x="403" y="334"/>
                </a:cubicBezTo>
                <a:cubicBezTo>
                  <a:pt x="400" y="348"/>
                  <a:pt x="385" y="359"/>
                  <a:pt x="372" y="371"/>
                </a:cubicBezTo>
                <a:cubicBezTo>
                  <a:pt x="360" y="382"/>
                  <a:pt x="332" y="404"/>
                  <a:pt x="331" y="446"/>
                </a:cubicBezTo>
                <a:cubicBezTo>
                  <a:pt x="331" y="446"/>
                  <a:pt x="331" y="446"/>
                  <a:pt x="331" y="446"/>
                </a:cubicBezTo>
                <a:cubicBezTo>
                  <a:pt x="331" y="446"/>
                  <a:pt x="331" y="447"/>
                  <a:pt x="331" y="447"/>
                </a:cubicBezTo>
                <a:cubicBezTo>
                  <a:pt x="331" y="447"/>
                  <a:pt x="331" y="447"/>
                  <a:pt x="331" y="447"/>
                </a:cubicBezTo>
                <a:cubicBezTo>
                  <a:pt x="332" y="488"/>
                  <a:pt x="360" y="510"/>
                  <a:pt x="372" y="522"/>
                </a:cubicBezTo>
                <a:cubicBezTo>
                  <a:pt x="385" y="533"/>
                  <a:pt x="400" y="544"/>
                  <a:pt x="403" y="558"/>
                </a:cubicBezTo>
                <a:cubicBezTo>
                  <a:pt x="406" y="572"/>
                  <a:pt x="405" y="594"/>
                  <a:pt x="359" y="646"/>
                </a:cubicBezTo>
                <a:close/>
              </a:path>
            </a:pathLst>
          </a:custGeom>
          <a:solidFill>
            <a:schemeClr val="tx2"/>
          </a:solidFill>
          <a:ln>
            <a:noFill/>
          </a:ln>
        </p:spPr>
        <p:txBody>
          <a:bodyPr vert="horz" wrap="square" lIns="121920" tIns="60960" rIns="121920" bIns="60960" numCol="1" anchor="t" anchorCtr="0" compatLnSpc="1"/>
          <a:lstStyle/>
          <a:p>
            <a:pPr defTabSz="914377"/>
            <a:endParaRPr lang="zh-CN" altLang="en-US" sz="1867">
              <a:solidFill>
                <a:prstClr val="black"/>
              </a:solidFill>
            </a:endParaRPr>
          </a:p>
        </p:txBody>
      </p:sp>
      <p:grpSp>
        <p:nvGrpSpPr>
          <p:cNvPr id="20" name="组合 19"/>
          <p:cNvGrpSpPr/>
          <p:nvPr/>
        </p:nvGrpSpPr>
        <p:grpSpPr>
          <a:xfrm rot="19687089">
            <a:off x="620232" y="3293903"/>
            <a:ext cx="3066456" cy="199125"/>
            <a:chOff x="1241425" y="3796040"/>
            <a:chExt cx="3558431" cy="228708"/>
          </a:xfrm>
          <a:solidFill>
            <a:srgbClr val="0973DD"/>
          </a:solidFill>
        </p:grpSpPr>
        <p:cxnSp>
          <p:nvCxnSpPr>
            <p:cNvPr id="21" name="直接连接符 20"/>
            <p:cNvCxnSpPr/>
            <p:nvPr/>
          </p:nvCxnSpPr>
          <p:spPr>
            <a:xfrm flipH="1">
              <a:off x="1368901" y="3910394"/>
              <a:ext cx="3430955" cy="0"/>
            </a:xfrm>
            <a:prstGeom prst="line">
              <a:avLst/>
            </a:prstGeom>
            <a:grpFill/>
            <a:ln w="76200">
              <a:headEnd type="stealth" w="lg" len="lg"/>
            </a:ln>
          </p:spPr>
          <p:style>
            <a:lnRef idx="3">
              <a:schemeClr val="accent5"/>
            </a:lnRef>
            <a:fillRef idx="0">
              <a:schemeClr val="accent5"/>
            </a:fillRef>
            <a:effectRef idx="2">
              <a:schemeClr val="accent5"/>
            </a:effectRef>
            <a:fontRef idx="minor">
              <a:schemeClr val="tx1"/>
            </a:fontRef>
          </p:style>
        </p:cxnSp>
        <p:sp>
          <p:nvSpPr>
            <p:cNvPr id="22" name="燕尾形 21"/>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23" name="组合 22"/>
          <p:cNvGrpSpPr/>
          <p:nvPr/>
        </p:nvGrpSpPr>
        <p:grpSpPr>
          <a:xfrm rot="20903621">
            <a:off x="790141" y="3776995"/>
            <a:ext cx="3066456" cy="199127"/>
            <a:chOff x="1241425" y="3796040"/>
            <a:chExt cx="3558431" cy="228708"/>
          </a:xfrm>
          <a:solidFill>
            <a:srgbClr val="0973DD"/>
          </a:solidFill>
        </p:grpSpPr>
        <p:cxnSp>
          <p:nvCxnSpPr>
            <p:cNvPr id="24" name="直接连接符 23"/>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25" name="燕尾形 24"/>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grpSp>
        <p:nvGrpSpPr>
          <p:cNvPr id="26" name="组合 25"/>
          <p:cNvGrpSpPr/>
          <p:nvPr/>
        </p:nvGrpSpPr>
        <p:grpSpPr>
          <a:xfrm rot="1912911" flipV="1">
            <a:off x="672817" y="4806499"/>
            <a:ext cx="3066456" cy="199125"/>
            <a:chOff x="1241425" y="3796040"/>
            <a:chExt cx="3558431" cy="228708"/>
          </a:xfrm>
          <a:solidFill>
            <a:srgbClr val="0973DD"/>
          </a:solidFill>
        </p:grpSpPr>
        <p:cxnSp>
          <p:nvCxnSpPr>
            <p:cNvPr id="27" name="直接连接符 26"/>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28" name="燕尾形 27"/>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29" name="组合 28"/>
          <p:cNvGrpSpPr/>
          <p:nvPr/>
        </p:nvGrpSpPr>
        <p:grpSpPr>
          <a:xfrm rot="696379" flipV="1">
            <a:off x="840217" y="4318140"/>
            <a:ext cx="3066456" cy="199127"/>
            <a:chOff x="1241425" y="3796040"/>
            <a:chExt cx="3558431" cy="228708"/>
          </a:xfrm>
          <a:solidFill>
            <a:srgbClr val="0973DD"/>
          </a:solidFill>
        </p:grpSpPr>
        <p:cxnSp>
          <p:nvCxnSpPr>
            <p:cNvPr id="30" name="直接连接符 29"/>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1" name="燕尾形 30"/>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spTree>
    <p:extLst>
      <p:ext uri="{BB962C8B-B14F-4D97-AF65-F5344CB8AC3E}">
        <p14:creationId xmlns:p14="http://schemas.microsoft.com/office/powerpoint/2010/main" val="2627239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77778E-6 -4.69136E-6 L -0.40087 0.45309 " pathEditMode="relative" rAng="0" ptsTypes="AA">
                                      <p:cBhvr>
                                        <p:cTn id="12" dur="1000" spd="-100000" fill="hold"/>
                                        <p:tgtEl>
                                          <p:spTgt spid="20"/>
                                        </p:tgtEl>
                                        <p:attrNameLst>
                                          <p:attrName>ppt_x</p:attrName>
                                          <p:attrName>ppt_y</p:attrName>
                                        </p:attrNameLst>
                                      </p:cBhvr>
                                      <p:rCtr x="-20052" y="22654"/>
                                    </p:animMotion>
                                  </p:childTnLst>
                                </p:cTn>
                              </p:par>
                              <p:par>
                                <p:cTn id="13" presetID="1" presetClass="entr" presetSubtype="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childTnLst>
                                </p:cTn>
                              </p:par>
                              <p:par>
                                <p:cTn id="15" presetID="35" presetClass="path" presetSubtype="0" accel="50000" decel="50000" fill="hold" nodeType="withEffect">
                                  <p:stCondLst>
                                    <p:cond delay="500"/>
                                  </p:stCondLst>
                                  <p:childTnLst>
                                    <p:animMotion origin="layout" path="M 4.72222E-6 -3.7037E-6 L -0.45209 0.18025 " pathEditMode="relative" rAng="0" ptsTypes="AA">
                                      <p:cBhvr>
                                        <p:cTn id="16" dur="1000" spd="-100000" fill="hold"/>
                                        <p:tgtEl>
                                          <p:spTgt spid="23"/>
                                        </p:tgtEl>
                                        <p:attrNameLst>
                                          <p:attrName>ppt_x</p:attrName>
                                          <p:attrName>ppt_y</p:attrName>
                                        </p:attrNameLst>
                                      </p:cBhvr>
                                      <p:rCtr x="-22604" y="9012"/>
                                    </p:animMotion>
                                  </p:childTnLst>
                                </p:cTn>
                              </p:par>
                              <p:par>
                                <p:cTn id="17" presetID="1" presetClass="entr" presetSubtype="0" fill="hold" nodeType="withEffect">
                                  <p:stCondLst>
                                    <p:cond delay="1000"/>
                                  </p:stCondLst>
                                  <p:childTnLst>
                                    <p:set>
                                      <p:cBhvr>
                                        <p:cTn id="18" dur="1" fill="hold">
                                          <p:stCondLst>
                                            <p:cond delay="0"/>
                                          </p:stCondLst>
                                        </p:cTn>
                                        <p:tgtEl>
                                          <p:spTgt spid="29"/>
                                        </p:tgtEl>
                                        <p:attrNameLst>
                                          <p:attrName>style.visibility</p:attrName>
                                        </p:attrNameLst>
                                      </p:cBhvr>
                                      <p:to>
                                        <p:strVal val="visible"/>
                                      </p:to>
                                    </p:set>
                                  </p:childTnLst>
                                </p:cTn>
                              </p:par>
                              <p:par>
                                <p:cTn id="19" presetID="35" presetClass="path" presetSubtype="0" accel="50000" decel="50000" fill="hold" nodeType="withEffect">
                                  <p:stCondLst>
                                    <p:cond delay="1000"/>
                                  </p:stCondLst>
                                  <p:childTnLst>
                                    <p:animMotion origin="layout" path="M 1.66667E-6 2.59259E-6 L -0.45799 -0.15957 " pathEditMode="relative" rAng="0" ptsTypes="AA">
                                      <p:cBhvr>
                                        <p:cTn id="20" dur="1000" spd="-100000" fill="hold"/>
                                        <p:tgtEl>
                                          <p:spTgt spid="29"/>
                                        </p:tgtEl>
                                        <p:attrNameLst>
                                          <p:attrName>ppt_x</p:attrName>
                                          <p:attrName>ppt_y</p:attrName>
                                        </p:attrNameLst>
                                      </p:cBhvr>
                                      <p:rCtr x="-22899" y="-7994"/>
                                    </p:animMotion>
                                  </p:childTnLst>
                                </p:cTn>
                              </p:par>
                              <p:par>
                                <p:cTn id="21" presetID="1" presetClass="entr" presetSubtype="0" fill="hold" nodeType="withEffect">
                                  <p:stCondLst>
                                    <p:cond delay="1500"/>
                                  </p:stCondLst>
                                  <p:childTnLst>
                                    <p:set>
                                      <p:cBhvr>
                                        <p:cTn id="22" dur="1" fill="hold">
                                          <p:stCondLst>
                                            <p:cond delay="0"/>
                                          </p:stCondLst>
                                        </p:cTn>
                                        <p:tgtEl>
                                          <p:spTgt spid="26"/>
                                        </p:tgtEl>
                                        <p:attrNameLst>
                                          <p:attrName>style.visibility</p:attrName>
                                        </p:attrNameLst>
                                      </p:cBhvr>
                                      <p:to>
                                        <p:strVal val="visible"/>
                                      </p:to>
                                    </p:set>
                                  </p:childTnLst>
                                </p:cTn>
                              </p:par>
                              <p:par>
                                <p:cTn id="23" presetID="35" presetClass="path" presetSubtype="0" accel="50000" decel="50000" fill="hold" nodeType="withEffect">
                                  <p:stCondLst>
                                    <p:cond delay="1500"/>
                                  </p:stCondLst>
                                  <p:childTnLst>
                                    <p:animMotion origin="layout" path="M -3.05556E-6 -3.7037E-6 L -0.39496 -0.4253 " pathEditMode="relative" rAng="0" ptsTypes="AA">
                                      <p:cBhvr>
                                        <p:cTn id="24" dur="1000" spd="-100000" fill="hold"/>
                                        <p:tgtEl>
                                          <p:spTgt spid="26"/>
                                        </p:tgtEl>
                                        <p:attrNameLst>
                                          <p:attrName>ppt_x</p:attrName>
                                          <p:attrName>ppt_y</p:attrName>
                                        </p:attrNameLst>
                                      </p:cBhvr>
                                      <p:rCtr x="-19757" y="-21265"/>
                                    </p:animMotion>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22" presetClass="entr" presetSubtype="8" fill="hold" grpId="0" nodeType="withEffect">
                                  <p:stCondLst>
                                    <p:cond delay="38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par>
                                <p:cTn id="34" presetID="22" presetClass="entr" presetSubtype="8" fill="hold" grpId="0" nodeType="withEffect">
                                  <p:stCondLst>
                                    <p:cond delay="38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3880"/>
                            </p:stCondLst>
                            <p:childTnLst>
                              <p:par>
                                <p:cTn id="38" presetID="53" presetClass="entr" presetSubtype="16"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22" presetClass="entr" presetSubtype="8" fill="hold" grpId="0" nodeType="withEffect">
                                  <p:stCondLst>
                                    <p:cond delay="38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grpId="0" nodeType="withEffect">
                                  <p:stCondLst>
                                    <p:cond delay="38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childTnLst>
                          </p:cTn>
                        </p:par>
                        <p:par>
                          <p:cTn id="49" fill="hold">
                            <p:stCondLst>
                              <p:cond delay="4760"/>
                            </p:stCondLst>
                            <p:childTnLst>
                              <p:par>
                                <p:cTn id="50" presetID="53"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22" presetClass="entr" presetSubtype="8" fill="hold" grpId="0" nodeType="withEffect">
                                  <p:stCondLst>
                                    <p:cond delay="380"/>
                                  </p:stCondLst>
                                  <p:childTnLst>
                                    <p:set>
                                      <p:cBhvr>
                                        <p:cTn id="56" dur="1" fill="hold">
                                          <p:stCondLst>
                                            <p:cond delay="0"/>
                                          </p:stCondLst>
                                        </p:cTn>
                                        <p:tgtEl>
                                          <p:spTgt spid="15"/>
                                        </p:tgtEl>
                                        <p:attrNameLst>
                                          <p:attrName>style.visibility</p:attrName>
                                        </p:attrNameLst>
                                      </p:cBhvr>
                                      <p:to>
                                        <p:strVal val="visible"/>
                                      </p:to>
                                    </p:set>
                                    <p:animEffect transition="in" filter="wipe(left)">
                                      <p:cBhvr>
                                        <p:cTn id="57" dur="500"/>
                                        <p:tgtEl>
                                          <p:spTgt spid="15"/>
                                        </p:tgtEl>
                                      </p:cBhvr>
                                    </p:animEffect>
                                  </p:childTnLst>
                                </p:cTn>
                              </p:par>
                              <p:par>
                                <p:cTn id="58" presetID="22" presetClass="entr" presetSubtype="8" fill="hold" grpId="0" nodeType="withEffect">
                                  <p:stCondLst>
                                    <p:cond delay="38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childTnLst>
                          </p:cTn>
                        </p:par>
                        <p:par>
                          <p:cTn id="61" fill="hold">
                            <p:stCondLst>
                              <p:cond delay="5640"/>
                            </p:stCondLst>
                            <p:childTnLst>
                              <p:par>
                                <p:cTn id="62" presetID="53" presetClass="entr" presetSubtype="16"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Effect transition="in" filter="fade">
                                      <p:cBhvr>
                                        <p:cTn id="66" dur="500"/>
                                        <p:tgtEl>
                                          <p:spTgt spid="14"/>
                                        </p:tgtEl>
                                      </p:cBhvr>
                                    </p:animEffect>
                                  </p:childTnLst>
                                </p:cTn>
                              </p:par>
                              <p:par>
                                <p:cTn id="67" presetID="22" presetClass="entr" presetSubtype="8" fill="hold" grpId="0" nodeType="withEffect">
                                  <p:stCondLst>
                                    <p:cond delay="38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par>
                                <p:cTn id="70" presetID="22" presetClass="entr" presetSubtype="8" fill="hold" grpId="0" nodeType="withEffect">
                                  <p:stCondLst>
                                    <p:cond delay="380"/>
                                  </p:stCondLst>
                                  <p:childTnLst>
                                    <p:set>
                                      <p:cBhvr>
                                        <p:cTn id="71" dur="1" fill="hold">
                                          <p:stCondLst>
                                            <p:cond delay="0"/>
                                          </p:stCondLst>
                                        </p:cTn>
                                        <p:tgtEl>
                                          <p:spTgt spid="18"/>
                                        </p:tgtEl>
                                        <p:attrNameLst>
                                          <p:attrName>style.visibility</p:attrName>
                                        </p:attrNameLst>
                                      </p:cBhvr>
                                      <p:to>
                                        <p:strVal val="visible"/>
                                      </p:to>
                                    </p:set>
                                    <p:animEffect transition="in" filter="wipe(left)">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P spid="11" grpId="0"/>
      <p:bldP spid="12" grpId="0"/>
      <p:bldP spid="13" grpId="0" animBg="1"/>
      <p:bldP spid="14" grpId="0" animBg="1"/>
      <p:bldP spid="15" grpId="0"/>
      <p:bldP spid="16" grpId="0"/>
      <p:bldP spid="17" grpId="0"/>
      <p:bldP spid="18" grpId="0"/>
      <p:bldP spid="1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五、对渠道方案进行评估与选择</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渠道任务和目标的适用性</a:t>
            </a:r>
            <a:endParaRPr lang="en-US" b="1" dirty="0">
              <a:solidFill>
                <a:prstClr val="white"/>
              </a:solidFill>
              <a:cs typeface="+mn-ea"/>
              <a:sym typeface="微软雅黑"/>
            </a:endParaRPr>
          </a:p>
        </p:txBody>
      </p:sp>
      <p:sp>
        <p:nvSpPr>
          <p:cNvPr id="11" name="TextBox 8"/>
          <p:cNvSpPr txBox="1"/>
          <p:nvPr/>
        </p:nvSpPr>
        <p:spPr>
          <a:xfrm>
            <a:off x="1224881" y="2789993"/>
            <a:ext cx="3081962" cy="1969770"/>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要从渠道任务和目标的角度评价各个方案的适用性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相关的因素包括渠道任务、渠道建设目标、渠道服务目标和渠道治理目标等。</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渠道成本</a:t>
            </a:r>
            <a:endParaRPr lang="en-US" b="1" dirty="0">
              <a:solidFill>
                <a:prstClr val="white"/>
              </a:solidFill>
              <a:cs typeface="+mn-ea"/>
              <a:sym typeface="微软雅黑"/>
            </a:endParaRPr>
          </a:p>
        </p:txBody>
      </p:sp>
      <p:sp>
        <p:nvSpPr>
          <p:cNvPr id="13" name="TextBox 8"/>
          <p:cNvSpPr txBox="1"/>
          <p:nvPr/>
        </p:nvSpPr>
        <p:spPr>
          <a:xfrm>
            <a:off x="4740148" y="2666883"/>
            <a:ext cx="3134314" cy="246221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要考虑渠道成本</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即渠道成本的适用性问题</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在实践中</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往往自建的渠道成本是最高的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而在不同的区域通过与总经销商或总代理商合作的方式建立渠道往往能够降低成本。</a:t>
            </a:r>
          </a:p>
        </p:txBody>
      </p:sp>
      <p:sp>
        <p:nvSpPr>
          <p:cNvPr id="14" name="TextBox 7"/>
          <p:cNvSpPr txBox="1"/>
          <p:nvPr/>
        </p:nvSpPr>
        <p:spPr>
          <a:xfrm>
            <a:off x="7929943" y="1974325"/>
            <a:ext cx="3919498" cy="323165"/>
          </a:xfrm>
          <a:prstGeom prst="rect">
            <a:avLst/>
          </a:prstGeom>
          <a:noFill/>
        </p:spPr>
        <p:txBody>
          <a:bodyPr wrap="square" lIns="0" tIns="0" rIns="0" bIns="0" rtlCol="0" anchor="t">
            <a:spAutoFit/>
          </a:bodyPr>
          <a:lstStyle/>
          <a:p>
            <a:pPr algn="ctr">
              <a:lnSpc>
                <a:spcPct val="150000"/>
              </a:lnSpc>
            </a:pP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三</a:t>
            </a: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对目标市场和市场定位的适用性</a:t>
            </a:r>
            <a:endParaRPr lang="en-US" sz="1600" b="1" dirty="0">
              <a:solidFill>
                <a:prstClr val="white"/>
              </a:solidFill>
              <a:cs typeface="+mn-ea"/>
              <a:sym typeface="微软雅黑"/>
            </a:endParaRPr>
          </a:p>
        </p:txBody>
      </p:sp>
      <p:sp>
        <p:nvSpPr>
          <p:cNvPr id="15" name="TextBox 8"/>
          <p:cNvSpPr txBox="1"/>
          <p:nvPr/>
        </p:nvSpPr>
        <p:spPr>
          <a:xfrm>
            <a:off x="8243851" y="2789993"/>
            <a:ext cx="3220268" cy="221599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要考虑不同方案在目标市场与市场定位上的适用性问题</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主要考虑的因素包括渠道覆盖面与目标市场的吻合程度、渠道形象与产品形象的吻合程度等。</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1424202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五、对渠道方案进行评估与选择</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营销因素的适用性</a:t>
            </a:r>
            <a:endParaRPr lang="en-US" b="1" dirty="0">
              <a:solidFill>
                <a:prstClr val="white"/>
              </a:solidFill>
              <a:cs typeface="+mn-ea"/>
              <a:sym typeface="微软雅黑"/>
            </a:endParaRPr>
          </a:p>
        </p:txBody>
      </p:sp>
      <p:sp>
        <p:nvSpPr>
          <p:cNvPr id="11" name="TextBox 8"/>
          <p:cNvSpPr txBox="1"/>
          <p:nvPr/>
        </p:nvSpPr>
        <p:spPr>
          <a:xfrm>
            <a:off x="1224881" y="2789993"/>
            <a:ext cx="3081962" cy="140038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要考虑不同方案在各营销因素上的适用性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包括营销的产品、价格和促销策略等方面。</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中间商的适用性</a:t>
            </a:r>
            <a:endParaRPr lang="en-US" b="1" dirty="0">
              <a:solidFill>
                <a:prstClr val="white"/>
              </a:solidFill>
              <a:cs typeface="+mn-ea"/>
              <a:sym typeface="微软雅黑"/>
            </a:endParaRPr>
          </a:p>
        </p:txBody>
      </p:sp>
      <p:sp>
        <p:nvSpPr>
          <p:cNvPr id="13" name="TextBox 8"/>
          <p:cNvSpPr txBox="1"/>
          <p:nvPr/>
        </p:nvSpPr>
        <p:spPr>
          <a:xfrm>
            <a:off x="4740148" y="2666883"/>
            <a:ext cx="3134314" cy="140038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要考虑不同方案在中间商上的适用性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包括中间商的可得到性、服务产出和服务成本等。</a:t>
            </a:r>
          </a:p>
        </p:txBody>
      </p:sp>
      <p:sp>
        <p:nvSpPr>
          <p:cNvPr id="14" name="TextBox 7"/>
          <p:cNvSpPr txBox="1"/>
          <p:nvPr/>
        </p:nvSpPr>
        <p:spPr>
          <a:xfrm>
            <a:off x="7929943" y="1974325"/>
            <a:ext cx="3919498" cy="323165"/>
          </a:xfrm>
          <a:prstGeom prst="rect">
            <a:avLst/>
          </a:prstGeom>
          <a:noFill/>
        </p:spPr>
        <p:txBody>
          <a:bodyPr wrap="square" lIns="0" tIns="0" rIns="0" bIns="0" rtlCol="0" anchor="t">
            <a:spAutoFit/>
          </a:bodyPr>
          <a:lstStyle/>
          <a:p>
            <a:pPr algn="ctr">
              <a:lnSpc>
                <a:spcPct val="150000"/>
              </a:lnSpc>
            </a:pP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六</a:t>
            </a: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环境的适用性</a:t>
            </a:r>
            <a:endParaRPr lang="en-US" sz="1600" b="1" dirty="0">
              <a:solidFill>
                <a:prstClr val="white"/>
              </a:solidFill>
              <a:cs typeface="+mn-ea"/>
              <a:sym typeface="微软雅黑"/>
            </a:endParaRPr>
          </a:p>
        </p:txBody>
      </p:sp>
      <p:sp>
        <p:nvSpPr>
          <p:cNvPr id="15" name="TextBox 8"/>
          <p:cNvSpPr txBox="1"/>
          <p:nvPr/>
        </p:nvSpPr>
        <p:spPr>
          <a:xfrm>
            <a:off x="8243851" y="2789993"/>
            <a:ext cx="3220268" cy="1061829"/>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要考虑环境的适用性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即企业需要考虑环境因素会不会对某一方案产生限制或者一定的支持。</a:t>
            </a:r>
          </a:p>
        </p:txBody>
      </p:sp>
    </p:spTree>
    <p:extLst>
      <p:ext uri="{BB962C8B-B14F-4D97-AF65-F5344CB8AC3E}">
        <p14:creationId xmlns:p14="http://schemas.microsoft.com/office/powerpoint/2010/main" val="1739786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渠道管理策划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一、确定渠道成员的条件和责任</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28" name="组合 27">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29"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30"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35" name="组合 34">
            <a:extLst>
              <a:ext uri="{FF2B5EF4-FFF2-40B4-BE49-F238E27FC236}">
                <a16:creationId xmlns:a16="http://schemas.microsoft.com/office/drawing/2014/main" id="{59D9B3B1-2819-4FF7-B290-61153EB56627}"/>
              </a:ext>
            </a:extLst>
          </p:cNvPr>
          <p:cNvGrpSpPr/>
          <p:nvPr/>
        </p:nvGrpSpPr>
        <p:grpSpPr>
          <a:xfrm>
            <a:off x="765773" y="1732046"/>
            <a:ext cx="3835465" cy="2277529"/>
            <a:chOff x="663998" y="2487555"/>
            <a:chExt cx="3835465" cy="2277529"/>
          </a:xfrm>
        </p:grpSpPr>
        <p:sp>
          <p:nvSpPr>
            <p:cNvPr id="36" name="矩形 35">
              <a:extLst>
                <a:ext uri="{FF2B5EF4-FFF2-40B4-BE49-F238E27FC236}">
                  <a16:creationId xmlns:a16="http://schemas.microsoft.com/office/drawing/2014/main" id="{A867AED9-D380-415F-AC08-AA7F2489B209}"/>
                </a:ext>
              </a:extLst>
            </p:cNvPr>
            <p:cNvSpPr/>
            <p:nvPr/>
          </p:nvSpPr>
          <p:spPr>
            <a:xfrm>
              <a:off x="663998" y="2487555"/>
              <a:ext cx="1726755" cy="400110"/>
            </a:xfrm>
            <a:prstGeom prst="rect">
              <a:avLst/>
            </a:prstGeom>
          </p:spPr>
          <p:txBody>
            <a:bodyPr wrap="none">
              <a:spAutoFit/>
            </a:bodyPr>
            <a:lstStyle/>
            <a:p>
              <a:pPr lvl="0"/>
              <a:r>
                <a:rPr lang="en-US" altLang="zh-CN" sz="2000" b="1" dirty="0">
                  <a:solidFill>
                    <a:srgbClr val="1A3965"/>
                  </a:solidFill>
                </a:rPr>
                <a:t>(</a:t>
              </a:r>
              <a:r>
                <a:rPr lang="zh-CN" altLang="en-US" sz="2000" b="1" dirty="0">
                  <a:solidFill>
                    <a:srgbClr val="1A3965"/>
                  </a:solidFill>
                </a:rPr>
                <a:t>一</a:t>
              </a:r>
              <a:r>
                <a:rPr lang="en-US" altLang="zh-CN" sz="2000" b="1" dirty="0">
                  <a:solidFill>
                    <a:srgbClr val="1A3965"/>
                  </a:solidFill>
                </a:rPr>
                <a:t>)</a:t>
              </a:r>
              <a:r>
                <a:rPr lang="zh-CN" altLang="en-US" sz="2000" b="1" dirty="0">
                  <a:solidFill>
                    <a:srgbClr val="1A3965"/>
                  </a:solidFill>
                </a:rPr>
                <a:t>价格政策</a:t>
              </a:r>
              <a:endParaRPr lang="en-GB" altLang="zh-CN" sz="2000" b="1" dirty="0">
                <a:solidFill>
                  <a:srgbClr val="1A3965"/>
                </a:solidFill>
              </a:endParaRPr>
            </a:p>
          </p:txBody>
        </p:sp>
        <p:sp>
          <p:nvSpPr>
            <p:cNvPr id="37" name="矩形 36">
              <a:extLst>
                <a:ext uri="{FF2B5EF4-FFF2-40B4-BE49-F238E27FC236}">
                  <a16:creationId xmlns:a16="http://schemas.microsoft.com/office/drawing/2014/main" id="{AE386C5C-41DE-4269-BE02-CB6786BA66FD}"/>
                </a:ext>
              </a:extLst>
            </p:cNvPr>
            <p:cNvSpPr/>
            <p:nvPr/>
          </p:nvSpPr>
          <p:spPr>
            <a:xfrm>
              <a:off x="663998" y="2869565"/>
              <a:ext cx="3835465" cy="1895519"/>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对于渠道权力相对较大的制造商而言</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往往需要制定明确的价目表和折扣明细单</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而且其制定的价格方案要保证中间商有利可图</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同时还要注意竞争者的定价</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保证产品价格是消费者能够接受的。</a:t>
              </a:r>
              <a:endParaRPr lang="en-US" altLang="zh-CN" sz="1600" dirty="0">
                <a:latin typeface="微软雅黑" panose="020B0503020204020204" pitchFamily="34" charset="-122"/>
                <a:ea typeface="微软雅黑" panose="020B0503020204020204" pitchFamily="34" charset="-122"/>
              </a:endParaRPr>
            </a:p>
          </p:txBody>
        </p:sp>
      </p:grpSp>
      <p:grpSp>
        <p:nvGrpSpPr>
          <p:cNvPr id="38" name="组合 37">
            <a:extLst>
              <a:ext uri="{FF2B5EF4-FFF2-40B4-BE49-F238E27FC236}">
                <a16:creationId xmlns:a16="http://schemas.microsoft.com/office/drawing/2014/main" id="{E025BA0F-A72C-4C3D-9FC4-85BF699CF314}"/>
              </a:ext>
            </a:extLst>
          </p:cNvPr>
          <p:cNvGrpSpPr/>
          <p:nvPr/>
        </p:nvGrpSpPr>
        <p:grpSpPr>
          <a:xfrm>
            <a:off x="7282055" y="1962215"/>
            <a:ext cx="4401325" cy="1673036"/>
            <a:chOff x="7044120" y="2353384"/>
            <a:chExt cx="4401325" cy="1673036"/>
          </a:xfrm>
        </p:grpSpPr>
        <p:sp>
          <p:nvSpPr>
            <p:cNvPr id="39" name="矩形 38">
              <a:extLst>
                <a:ext uri="{FF2B5EF4-FFF2-40B4-BE49-F238E27FC236}">
                  <a16:creationId xmlns:a16="http://schemas.microsoft.com/office/drawing/2014/main" id="{02119FD6-B8C5-4209-8F05-37F4F07160FA}"/>
                </a:ext>
              </a:extLst>
            </p:cNvPr>
            <p:cNvSpPr/>
            <p:nvPr/>
          </p:nvSpPr>
          <p:spPr>
            <a:xfrm>
              <a:off x="7044120" y="2353384"/>
              <a:ext cx="1726755"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二</a:t>
              </a:r>
              <a:r>
                <a:rPr lang="en-US" altLang="zh-CN" sz="2000" b="1" dirty="0">
                  <a:solidFill>
                    <a:srgbClr val="C10007"/>
                  </a:solidFill>
                </a:rPr>
                <a:t>)</a:t>
              </a:r>
              <a:r>
                <a:rPr lang="zh-CN" altLang="en-US" sz="2000" b="1" dirty="0">
                  <a:solidFill>
                    <a:srgbClr val="C10007"/>
                  </a:solidFill>
                </a:rPr>
                <a:t>销售条件</a:t>
              </a:r>
              <a:endParaRPr lang="en-GB" altLang="zh-CN" sz="2000" b="1" dirty="0">
                <a:solidFill>
                  <a:srgbClr val="C10007"/>
                </a:solidFill>
              </a:endParaRPr>
            </a:p>
          </p:txBody>
        </p:sp>
        <p:sp>
          <p:nvSpPr>
            <p:cNvPr id="40" name="矩形 39">
              <a:extLst>
                <a:ext uri="{FF2B5EF4-FFF2-40B4-BE49-F238E27FC236}">
                  <a16:creationId xmlns:a16="http://schemas.microsoft.com/office/drawing/2014/main" id="{1AAEF576-5CE9-4A47-983B-75810465790B}"/>
                </a:ext>
              </a:extLst>
            </p:cNvPr>
            <p:cNvSpPr/>
            <p:nvPr/>
          </p:nvSpPr>
          <p:spPr>
            <a:xfrm>
              <a:off x="7122227" y="2869565"/>
              <a:ext cx="4323218" cy="1156855"/>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销售条件是指制造商与中间商协商制定的付款条件</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以及制造商对产品市场价格水平变化的担保。</a:t>
              </a:r>
              <a:endParaRPr lang="en-US" altLang="zh-CN" sz="1400" dirty="0">
                <a:latin typeface="微软雅黑" panose="020B0503020204020204" pitchFamily="34" charset="-122"/>
                <a:ea typeface="微软雅黑" panose="020B0503020204020204" pitchFamily="34" charset="-122"/>
              </a:endParaRPr>
            </a:p>
          </p:txBody>
        </p:sp>
      </p:grpSp>
      <p:grpSp>
        <p:nvGrpSpPr>
          <p:cNvPr id="42" name="组合 41">
            <a:extLst>
              <a:ext uri="{FF2B5EF4-FFF2-40B4-BE49-F238E27FC236}">
                <a16:creationId xmlns:a16="http://schemas.microsoft.com/office/drawing/2014/main" id="{FC139E11-266B-4509-B623-4FC4B780BDF4}"/>
              </a:ext>
            </a:extLst>
          </p:cNvPr>
          <p:cNvGrpSpPr/>
          <p:nvPr/>
        </p:nvGrpSpPr>
        <p:grpSpPr>
          <a:xfrm>
            <a:off x="901933" y="4160222"/>
            <a:ext cx="3835465" cy="2004512"/>
            <a:chOff x="663998" y="4551391"/>
            <a:chExt cx="3835465" cy="2004512"/>
          </a:xfrm>
        </p:grpSpPr>
        <p:sp>
          <p:nvSpPr>
            <p:cNvPr id="43" name="矩形 42">
              <a:extLst>
                <a:ext uri="{FF2B5EF4-FFF2-40B4-BE49-F238E27FC236}">
                  <a16:creationId xmlns:a16="http://schemas.microsoft.com/office/drawing/2014/main" id="{AB5FE17F-2A67-47CD-A619-92D70493E497}"/>
                </a:ext>
              </a:extLst>
            </p:cNvPr>
            <p:cNvSpPr/>
            <p:nvPr/>
          </p:nvSpPr>
          <p:spPr>
            <a:xfrm>
              <a:off x="760589" y="4551391"/>
              <a:ext cx="1726755" cy="400110"/>
            </a:xfrm>
            <a:prstGeom prst="rect">
              <a:avLst/>
            </a:prstGeom>
          </p:spPr>
          <p:txBody>
            <a:bodyPr wrap="none">
              <a:spAutoFit/>
            </a:bodyPr>
            <a:lstStyle/>
            <a:p>
              <a:pPr lvl="0" algn="ctr"/>
              <a:r>
                <a:rPr lang="en-US" altLang="zh-CN" sz="2000" b="1" dirty="0">
                  <a:solidFill>
                    <a:srgbClr val="1A3965"/>
                  </a:solidFill>
                </a:rPr>
                <a:t>(</a:t>
              </a:r>
              <a:r>
                <a:rPr lang="zh-CN" altLang="en-US" sz="2000" b="1" dirty="0">
                  <a:solidFill>
                    <a:srgbClr val="1A3965"/>
                  </a:solidFill>
                </a:rPr>
                <a:t>三</a:t>
              </a:r>
              <a:r>
                <a:rPr lang="en-US" altLang="zh-CN" sz="2000" b="1" dirty="0">
                  <a:solidFill>
                    <a:srgbClr val="1A3965"/>
                  </a:solidFill>
                </a:rPr>
                <a:t>)</a:t>
              </a:r>
              <a:r>
                <a:rPr lang="zh-CN" altLang="en-US" sz="2000" b="1" dirty="0">
                  <a:solidFill>
                    <a:srgbClr val="1A3965"/>
                  </a:solidFill>
                </a:rPr>
                <a:t>地区权利</a:t>
              </a:r>
              <a:endParaRPr lang="en-GB" altLang="zh-CN" sz="2000" b="1" dirty="0">
                <a:solidFill>
                  <a:srgbClr val="1A3965"/>
                </a:solidFill>
              </a:endParaRPr>
            </a:p>
          </p:txBody>
        </p:sp>
        <p:sp>
          <p:nvSpPr>
            <p:cNvPr id="44" name="矩形 43">
              <a:extLst>
                <a:ext uri="{FF2B5EF4-FFF2-40B4-BE49-F238E27FC236}">
                  <a16:creationId xmlns:a16="http://schemas.microsoft.com/office/drawing/2014/main" id="{DA5A5D38-F8D6-4D1D-A287-FB636A1D05B2}"/>
                </a:ext>
              </a:extLst>
            </p:cNvPr>
            <p:cNvSpPr/>
            <p:nvPr/>
          </p:nvSpPr>
          <p:spPr>
            <a:xfrm>
              <a:off x="663998" y="4986243"/>
              <a:ext cx="3835465" cy="1569660"/>
            </a:xfrm>
            <a:prstGeom prst="rect">
              <a:avLst/>
            </a:prstGeom>
          </p:spPr>
          <p:txBody>
            <a:bodyPr wrap="square">
              <a:spAutoFit/>
            </a:bodyPr>
            <a:lstStyle/>
            <a:p>
              <a:pPr algn="just">
                <a:lnSpc>
                  <a:spcPct val="150000"/>
                </a:lnSpc>
              </a:pPr>
              <a:r>
                <a:rPr lang="zh-CN" altLang="en-US" sz="1600" dirty="0"/>
                <a:t>制造商应该明确在特定地区正在使用哪些中间商</a:t>
              </a:r>
              <a:r>
                <a:rPr lang="en-US" altLang="zh-CN" sz="1600" dirty="0"/>
                <a:t>,</a:t>
              </a:r>
              <a:r>
                <a:rPr lang="zh-CN" altLang="en-US" sz="1600" dirty="0"/>
                <a:t>或者是中间商们分销其产品的区域性限制。</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B394211B-B901-490F-904A-03BD00A7F60A}"/>
              </a:ext>
            </a:extLst>
          </p:cNvPr>
          <p:cNvGrpSpPr/>
          <p:nvPr/>
        </p:nvGrpSpPr>
        <p:grpSpPr>
          <a:xfrm>
            <a:off x="7360162" y="4160222"/>
            <a:ext cx="4323218" cy="1335998"/>
            <a:chOff x="7122227" y="4551391"/>
            <a:chExt cx="4323218" cy="1335998"/>
          </a:xfrm>
        </p:grpSpPr>
        <p:sp>
          <p:nvSpPr>
            <p:cNvPr id="46" name="矩形 45">
              <a:extLst>
                <a:ext uri="{FF2B5EF4-FFF2-40B4-BE49-F238E27FC236}">
                  <a16:creationId xmlns:a16="http://schemas.microsoft.com/office/drawing/2014/main" id="{5170C590-A2BF-41AB-B046-248B207501C8}"/>
                </a:ext>
              </a:extLst>
            </p:cNvPr>
            <p:cNvSpPr/>
            <p:nvPr/>
          </p:nvSpPr>
          <p:spPr>
            <a:xfrm>
              <a:off x="7172360" y="4551391"/>
              <a:ext cx="1983235"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四</a:t>
              </a:r>
              <a:r>
                <a:rPr lang="en-US" altLang="zh-CN" sz="2000" b="1" dirty="0">
                  <a:solidFill>
                    <a:srgbClr val="C10007"/>
                  </a:solidFill>
                </a:rPr>
                <a:t>)</a:t>
              </a:r>
              <a:r>
                <a:rPr lang="zh-CN" altLang="en-US" sz="2000" b="1" dirty="0">
                  <a:solidFill>
                    <a:srgbClr val="C10007"/>
                  </a:solidFill>
                </a:rPr>
                <a:t>服务和责任</a:t>
              </a:r>
              <a:endParaRPr lang="en-GB" altLang="zh-CN" sz="2000" b="1" dirty="0">
                <a:solidFill>
                  <a:srgbClr val="C10007"/>
                </a:solidFill>
              </a:endParaRPr>
            </a:p>
          </p:txBody>
        </p:sp>
        <p:sp>
          <p:nvSpPr>
            <p:cNvPr id="47" name="矩形 46">
              <a:extLst>
                <a:ext uri="{FF2B5EF4-FFF2-40B4-BE49-F238E27FC236}">
                  <a16:creationId xmlns:a16="http://schemas.microsoft.com/office/drawing/2014/main" id="{F56AAEAF-26C3-4BAA-8690-FB7848BB1563}"/>
                </a:ext>
              </a:extLst>
            </p:cNvPr>
            <p:cNvSpPr/>
            <p:nvPr/>
          </p:nvSpPr>
          <p:spPr>
            <a:xfrm>
              <a:off x="7122227" y="5102559"/>
              <a:ext cx="4323218" cy="784830"/>
            </a:xfrm>
            <a:prstGeom prst="rect">
              <a:avLst/>
            </a:prstGeom>
          </p:spPr>
          <p:txBody>
            <a:bodyPr wrap="square">
              <a:spAutoFit/>
            </a:bodyPr>
            <a:lstStyle/>
            <a:p>
              <a:pPr algn="just">
                <a:lnSpc>
                  <a:spcPct val="150000"/>
                </a:lnSpc>
              </a:pPr>
              <a:r>
                <a:rPr lang="zh-CN" altLang="en-US" sz="1600" dirty="0"/>
                <a:t>制造商和中间商双方的服务和责任</a:t>
              </a:r>
              <a:r>
                <a:rPr lang="en-US" altLang="zh-CN" sz="1600" dirty="0"/>
                <a:t>,</a:t>
              </a:r>
              <a:r>
                <a:rPr lang="zh-CN" altLang="en-US" sz="1600" dirty="0"/>
                <a:t>也要十分明确地进行规定。</a:t>
              </a:r>
            </a:p>
          </p:txBody>
        </p:sp>
      </p:grpSp>
    </p:spTree>
    <p:extLst>
      <p:ext uri="{BB962C8B-B14F-4D97-AF65-F5344CB8AC3E}">
        <p14:creationId xmlns:p14="http://schemas.microsoft.com/office/powerpoint/2010/main" val="1699168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渠道管理策划</a:t>
            </a:r>
          </a:p>
        </p:txBody>
      </p:sp>
      <p:grpSp>
        <p:nvGrpSpPr>
          <p:cNvPr id="7" name="组合 6"/>
          <p:cNvGrpSpPr/>
          <p:nvPr/>
        </p:nvGrpSpPr>
        <p:grpSpPr>
          <a:xfrm>
            <a:off x="1050877" y="2719325"/>
            <a:ext cx="2315123" cy="2637756"/>
            <a:chOff x="1315546" y="2155923"/>
            <a:chExt cx="1241619"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97382" y="2963845"/>
              <a:ext cx="1159783" cy="991451"/>
            </a:xfrm>
            <a:prstGeom prst="rect">
              <a:avLst/>
            </a:prstGeom>
            <a:noFill/>
          </p:spPr>
          <p:txBody>
            <a:bodyPr vert="horz" wrap="square" rtlCol="0">
              <a:spAutoFit/>
            </a:bodyPr>
            <a:lstStyle/>
            <a:p>
              <a:pPr>
                <a:lnSpc>
                  <a:spcPct val="150000"/>
                </a:lnSpc>
              </a:pPr>
              <a:r>
                <a:rPr lang="zh-CN" altLang="en-US" sz="2000" dirty="0">
                  <a:solidFill>
                    <a:srgbClr val="FFFFFF"/>
                  </a:solidFill>
                  <a:latin typeface=""/>
                  <a:ea typeface="微软雅黑" panose="020B0503020204020204" pitchFamily="34" charset="-122"/>
                  <a:sym typeface=""/>
                </a:rPr>
                <a:t>二、渠道成员的管理</a:t>
              </a:r>
            </a:p>
          </p:txBody>
        </p:sp>
      </p:grpSp>
      <p:sp>
        <p:nvSpPr>
          <p:cNvPr id="10" name="圆角矩形 9"/>
          <p:cNvSpPr/>
          <p:nvPr/>
        </p:nvSpPr>
        <p:spPr>
          <a:xfrm>
            <a:off x="5116673" y="141708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4112907" y="1503629"/>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渠道成员的选择</a:t>
              </a:r>
            </a:p>
          </p:txBody>
        </p:sp>
      </p:grpSp>
      <p:sp>
        <p:nvSpPr>
          <p:cNvPr id="14" name="TextBox 9"/>
          <p:cNvSpPr txBox="1"/>
          <p:nvPr/>
        </p:nvSpPr>
        <p:spPr>
          <a:xfrm>
            <a:off x="5837011" y="1608660"/>
            <a:ext cx="569443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由于渠道的长度与宽度等的不同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企业选择渠道成员的标准也会有差异。</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p:cNvSpPr/>
          <p:nvPr/>
        </p:nvSpPr>
        <p:spPr>
          <a:xfrm>
            <a:off x="5116673" y="254738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4079851" y="2633929"/>
            <a:ext cx="1711983" cy="868321"/>
            <a:chOff x="3413993"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13993" y="2725322"/>
              <a:ext cx="1711983"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渠道成员的培训</a:t>
              </a:r>
            </a:p>
          </p:txBody>
        </p:sp>
      </p:grpSp>
      <p:sp>
        <p:nvSpPr>
          <p:cNvPr id="19" name="TextBox 9"/>
          <p:cNvSpPr txBox="1"/>
          <p:nvPr/>
        </p:nvSpPr>
        <p:spPr>
          <a:xfrm>
            <a:off x="5823841" y="2695527"/>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制造商需要对渠道成员进行培训</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改进中间商的销售业绩</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提升中间商的内在价值。</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p:cNvSpPr/>
          <p:nvPr/>
        </p:nvSpPr>
        <p:spPr>
          <a:xfrm>
            <a:off x="5116673" y="367768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4112907" y="3764229"/>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32382" y="3809990"/>
              <a:ext cx="1532621"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渠道成员的激励</a:t>
              </a:r>
            </a:p>
          </p:txBody>
        </p:sp>
      </p:grpSp>
      <p:sp>
        <p:nvSpPr>
          <p:cNvPr id="24" name="TextBox 9"/>
          <p:cNvSpPr txBox="1"/>
          <p:nvPr/>
        </p:nvSpPr>
        <p:spPr>
          <a:xfrm>
            <a:off x="5816194" y="3730753"/>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要使中间商的分销工作达到最佳效果</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就离不开制造商对其进行的激励行为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这可以调动中间商销售其产品的积极性</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并通过这种方式与中间商建立一种良好、长期的合作关系。</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p:cNvSpPr/>
          <p:nvPr/>
        </p:nvSpPr>
        <p:spPr>
          <a:xfrm>
            <a:off x="5116673" y="480798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4015493" y="4894529"/>
            <a:ext cx="1744335" cy="868321"/>
            <a:chOff x="3349635" y="4766490"/>
            <a:chExt cx="1744335"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49635" y="4965517"/>
              <a:ext cx="1715368"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渠道成员的评价</a:t>
              </a:r>
            </a:p>
          </p:txBody>
        </p:sp>
      </p:grpSp>
      <p:sp>
        <p:nvSpPr>
          <p:cNvPr id="29" name="TextBox 9"/>
          <p:cNvSpPr txBox="1"/>
          <p:nvPr/>
        </p:nvSpPr>
        <p:spPr>
          <a:xfrm>
            <a:off x="5837011" y="4937541"/>
            <a:ext cx="5694435" cy="362792"/>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制造商必须定期按一定标准衡量中间商的表现。</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p:cNvSpPr/>
          <p:nvPr/>
        </p:nvSpPr>
        <p:spPr>
          <a:xfrm>
            <a:off x="3342092" y="1923952"/>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5116673" y="5961943"/>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4112907" y="5935929"/>
            <a:ext cx="1741716" cy="868321"/>
            <a:chOff x="3447049" y="4766490"/>
            <a:chExt cx="1741716"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504198" y="4920101"/>
              <a:ext cx="1684567"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渠道改进安排</a:t>
              </a:r>
            </a:p>
          </p:txBody>
        </p:sp>
      </p:grpSp>
      <p:sp>
        <p:nvSpPr>
          <p:cNvPr id="35" name="TextBox 9"/>
          <p:cNvSpPr txBox="1"/>
          <p:nvPr/>
        </p:nvSpPr>
        <p:spPr>
          <a:xfrm>
            <a:off x="5816977" y="5998194"/>
            <a:ext cx="5745236"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为适应市场环境的变化、企业营销目标的改变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弥补渠道自身缺陷</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应定期根据每个中间商的具体表现对渠道进行调整与改进</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即渠道改进安排。</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11337733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渠道管理策划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三、渠道冲突管理</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渠道冲突的类型</a:t>
            </a:r>
            <a:endParaRPr lang="en-US" b="1" dirty="0">
              <a:solidFill>
                <a:prstClr val="white"/>
              </a:solidFill>
              <a:cs typeface="+mn-ea"/>
              <a:sym typeface="微软雅黑"/>
            </a:endParaRPr>
          </a:p>
        </p:txBody>
      </p:sp>
      <p:sp>
        <p:nvSpPr>
          <p:cNvPr id="11" name="TextBox 8"/>
          <p:cNvSpPr txBox="1"/>
          <p:nvPr/>
        </p:nvSpPr>
        <p:spPr>
          <a:xfrm>
            <a:off x="1224881" y="2789993"/>
            <a:ext cx="3081962" cy="1969770"/>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渠道垂直冲突</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渠道水平冲突</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多渠道冲突</a:t>
            </a: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渠道冲突的原因</a:t>
            </a:r>
            <a:endParaRPr lang="en-US" b="1" dirty="0">
              <a:solidFill>
                <a:prstClr val="white"/>
              </a:solidFill>
              <a:cs typeface="+mn-ea"/>
              <a:sym typeface="微软雅黑"/>
            </a:endParaRPr>
          </a:p>
        </p:txBody>
      </p:sp>
      <p:sp>
        <p:nvSpPr>
          <p:cNvPr id="13" name="TextBox 8"/>
          <p:cNvSpPr txBox="1"/>
          <p:nvPr/>
        </p:nvSpPr>
        <p:spPr>
          <a:xfrm>
            <a:off x="4740148" y="2666883"/>
            <a:ext cx="3134314" cy="2462213"/>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目标差异</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权责不明确</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预期差异</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依赖不对等</a:t>
            </a: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
        <p:nvSpPr>
          <p:cNvPr id="14" name="TextBox 7"/>
          <p:cNvSpPr txBox="1"/>
          <p:nvPr/>
        </p:nvSpPr>
        <p:spPr>
          <a:xfrm>
            <a:off x="7929943" y="1974325"/>
            <a:ext cx="3919498" cy="323165"/>
          </a:xfrm>
          <a:prstGeom prst="rect">
            <a:avLst/>
          </a:prstGeom>
          <a:noFill/>
        </p:spPr>
        <p:txBody>
          <a:bodyPr wrap="square" lIns="0" tIns="0" rIns="0" bIns="0" rtlCol="0" anchor="t">
            <a:spAutoFit/>
          </a:bodyPr>
          <a:lstStyle/>
          <a:p>
            <a:pPr algn="ctr">
              <a:lnSpc>
                <a:spcPct val="150000"/>
              </a:lnSpc>
            </a:pP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三</a:t>
            </a:r>
            <a:r>
              <a:rPr lang="en-US" altLang="zh-CN" sz="1600" b="1" dirty="0">
                <a:solidFill>
                  <a:prstClr val="white"/>
                </a:solidFill>
                <a:cs typeface="+mn-ea"/>
                <a:sym typeface="微软雅黑"/>
              </a:rPr>
              <a:t>)</a:t>
            </a:r>
            <a:r>
              <a:rPr lang="zh-CN" altLang="en-US" sz="1600" b="1" dirty="0">
                <a:solidFill>
                  <a:prstClr val="white"/>
                </a:solidFill>
                <a:cs typeface="+mn-ea"/>
                <a:sym typeface="微软雅黑"/>
              </a:rPr>
              <a:t>渠道冲突的解决</a:t>
            </a:r>
            <a:endParaRPr lang="en-US" sz="1600" b="1" dirty="0">
              <a:solidFill>
                <a:prstClr val="white"/>
              </a:solidFill>
              <a:cs typeface="+mn-ea"/>
              <a:sym typeface="微软雅黑"/>
            </a:endParaRPr>
          </a:p>
        </p:txBody>
      </p:sp>
      <p:sp>
        <p:nvSpPr>
          <p:cNvPr id="15" name="TextBox 8"/>
          <p:cNvSpPr txBox="1"/>
          <p:nvPr/>
        </p:nvSpPr>
        <p:spPr>
          <a:xfrm>
            <a:off x="8243851" y="2789993"/>
            <a:ext cx="3220268" cy="1846659"/>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激励手段</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沟通协商</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适当惩罚</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分享管理权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积极寻求合作</a:t>
            </a:r>
          </a:p>
        </p:txBody>
      </p:sp>
    </p:spTree>
    <p:extLst>
      <p:ext uri="{BB962C8B-B14F-4D97-AF65-F5344CB8AC3E}">
        <p14:creationId xmlns:p14="http://schemas.microsoft.com/office/powerpoint/2010/main" val="1699577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促销策划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第九章　</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促销策划概述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促销策划的流程</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典型促销策划</a:t>
            </a:r>
          </a:p>
        </p:txBody>
      </p:sp>
    </p:spTree>
    <p:extLst>
      <p:ext uri="{BB962C8B-B14F-4D97-AF65-F5344CB8AC3E}">
        <p14:creationId xmlns:p14="http://schemas.microsoft.com/office/powerpoint/2010/main" val="2501237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促销策划概述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76550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一、促销的概念及作用</a:t>
            </a:r>
            <a:endParaRPr lang="zh-CN" altLang="zh-CN" sz="1600" b="1" dirty="0">
              <a:solidFill>
                <a:srgbClr val="000000"/>
              </a:solidFill>
              <a:latin typeface="NEU-BZ-S92"/>
              <a:ea typeface="方正书宋_GBK"/>
              <a:cs typeface="Times New Roman" panose="02020603050405020304" pitchFamily="18" charset="0"/>
            </a:endParaRPr>
          </a:p>
        </p:txBody>
      </p:sp>
      <p:sp>
        <p:nvSpPr>
          <p:cNvPr id="16" name="右箭头 15"/>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17" name="右箭头 16"/>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18" name="TextBox 18"/>
          <p:cNvSpPr txBox="1"/>
          <p:nvPr/>
        </p:nvSpPr>
        <p:spPr>
          <a:xfrm>
            <a:off x="481790" y="1711118"/>
            <a:ext cx="3825819" cy="4154984"/>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促销是促进营销、销售的简称。促销具有广义、狭义的两层含义。</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广义的促销是指企业通过广告、公共关系、人员推销、销售促进、分销策略等一系列工具</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以达到增加销售的目的。</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狭义的促销则并非麦卡锡所指的</a:t>
            </a:r>
            <a:r>
              <a:rPr lang="en-US" altLang="zh-CN" sz="1600" dirty="0" err="1">
                <a:solidFill>
                  <a:schemeClr val="accent1">
                    <a:lumMod val="50000"/>
                  </a:schemeClr>
                </a:solidFill>
                <a:latin typeface="微软雅黑" pitchFamily="34" charset="-122"/>
                <a:ea typeface="微软雅黑" pitchFamily="34" charset="-122"/>
              </a:rPr>
              <a:t>4Ps</a:t>
            </a:r>
            <a:r>
              <a:rPr lang="zh-CN" altLang="en-US" sz="1600" dirty="0">
                <a:solidFill>
                  <a:schemeClr val="accent1">
                    <a:lumMod val="50000"/>
                  </a:schemeClr>
                </a:solidFill>
                <a:latin typeface="微软雅黑" pitchFamily="34" charset="-122"/>
                <a:ea typeface="微软雅黑" pitchFamily="34" charset="-122"/>
              </a:rPr>
              <a:t>要素之一</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而是指属于该促销中的与广告、公共关系、人员推销处于并列位置的子要素之一</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即销售促进</a:t>
            </a:r>
            <a:r>
              <a:rPr lang="en-US" altLang="zh-CN" sz="1600" dirty="0">
                <a:solidFill>
                  <a:schemeClr val="accent1">
                    <a:lumMod val="50000"/>
                  </a:schemeClr>
                </a:solidFill>
                <a:latin typeface="微软雅黑" pitchFamily="34" charset="-122"/>
                <a:ea typeface="微软雅黑" pitchFamily="34" charset="-122"/>
              </a:rPr>
              <a:t>(Sales </a:t>
            </a:r>
            <a:r>
              <a:rPr lang="en-US" altLang="zh-CN" sz="1600" dirty="0" err="1">
                <a:solidFill>
                  <a:schemeClr val="accent1">
                    <a:lumMod val="50000"/>
                  </a:schemeClr>
                </a:solidFill>
                <a:latin typeface="微软雅黑" pitchFamily="34" charset="-122"/>
                <a:ea typeface="微软雅黑" pitchFamily="34" charset="-122"/>
              </a:rPr>
              <a:t>Promotion,SP</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a:t>
            </a:r>
          </a:p>
        </p:txBody>
      </p:sp>
      <p:sp>
        <p:nvSpPr>
          <p:cNvPr id="19" name="椭圆 18"/>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20" name="矩形 19"/>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促销的</a:t>
            </a:r>
            <a:endParaRPr lang="en-US" altLang="zh-CN" b="1" cap="all" dirty="0">
              <a:solidFill>
                <a:schemeClr val="bg1"/>
              </a:solidFill>
              <a:latin typeface="微软雅黑" pitchFamily="34" charset="-122"/>
              <a:ea typeface="微软雅黑" pitchFamily="34" charset="-122"/>
              <a:cs typeface="+mj-cs"/>
            </a:endParaRPr>
          </a:p>
          <a:p>
            <a:pPr algn="ctr">
              <a:lnSpc>
                <a:spcPct val="150000"/>
              </a:lnSpc>
            </a:pPr>
            <a:r>
              <a:rPr lang="zh-CN" altLang="en-US" b="1" cap="all" dirty="0">
                <a:solidFill>
                  <a:schemeClr val="bg1"/>
                </a:solidFill>
                <a:latin typeface="微软雅黑" pitchFamily="34" charset="-122"/>
                <a:ea typeface="微软雅黑" pitchFamily="34" charset="-122"/>
                <a:cs typeface="+mj-cs"/>
              </a:rPr>
              <a:t>概念</a:t>
            </a:r>
            <a:endParaRPr lang="en-US" altLang="zh-CN" b="1" cap="all" dirty="0">
              <a:solidFill>
                <a:schemeClr val="bg1"/>
              </a:solidFill>
              <a:latin typeface="微软雅黑" pitchFamily="34" charset="-122"/>
              <a:ea typeface="微软雅黑" pitchFamily="34" charset="-122"/>
              <a:cs typeface="+mj-cs"/>
            </a:endParaRPr>
          </a:p>
        </p:txBody>
      </p:sp>
      <p:sp>
        <p:nvSpPr>
          <p:cNvPr id="21" name="椭圆 20"/>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22" name="TextBox 18"/>
          <p:cNvSpPr txBox="1"/>
          <p:nvPr/>
        </p:nvSpPr>
        <p:spPr>
          <a:xfrm>
            <a:off x="7577839" y="2005234"/>
            <a:ext cx="4042863" cy="4524315"/>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b="1" dirty="0">
                <a:solidFill>
                  <a:schemeClr val="accent1">
                    <a:lumMod val="50000"/>
                  </a:schemeClr>
                </a:solidFill>
                <a:latin typeface="微软雅黑" pitchFamily="34" charset="-122"/>
                <a:ea typeface="微软雅黑" pitchFamily="34" charset="-122"/>
              </a:rPr>
              <a:t>促销的积极作用主要有</a:t>
            </a:r>
            <a:r>
              <a:rPr lang="en-US" altLang="zh-CN" sz="1600" b="1"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能加强其他促销工具的效果和影响</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能加快新产品进入市场的速度</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能有效增加市场占有份额和销售收入</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能起到抵制竞争对手的作用。</a:t>
            </a:r>
          </a:p>
          <a:p>
            <a:pPr marL="285666" indent="-285666" algn="just">
              <a:lnSpc>
                <a:spcPct val="150000"/>
              </a:lnSpc>
              <a:buFont typeface="Wingdings" panose="05000000000000000000" pitchFamily="2" charset="2"/>
              <a:buChar char="u"/>
              <a:defRPr/>
            </a:pPr>
            <a:r>
              <a:rPr lang="zh-CN" altLang="en-US" sz="1600" b="1" dirty="0">
                <a:solidFill>
                  <a:schemeClr val="accent1">
                    <a:lumMod val="50000"/>
                  </a:schemeClr>
                </a:solidFill>
                <a:latin typeface="微软雅黑" pitchFamily="34" charset="-122"/>
                <a:ea typeface="微软雅黑" pitchFamily="34" charset="-122"/>
              </a:rPr>
              <a:t>促销的消极作用主要有</a:t>
            </a:r>
            <a:r>
              <a:rPr lang="en-US" altLang="zh-CN" sz="1600" b="1"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可能会造成顾客对价格的敏感度上升</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陷于观望购买的状态</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可能会降低产品的品牌地位和影响力</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可能会减少企业的净利润总额</a:t>
            </a:r>
            <a:r>
              <a:rPr lang="en-US" altLang="zh-CN" sz="1600" dirty="0">
                <a:solidFill>
                  <a:schemeClr val="accent1">
                    <a:lumMod val="50000"/>
                  </a:schemeClr>
                </a:solidFill>
                <a:latin typeface="微软雅黑" pitchFamily="34" charset="-122"/>
                <a:ea typeface="微软雅黑" pitchFamily="34" charset="-122"/>
              </a:rPr>
              <a:t>;</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可能会导致顾客对此类促销活动习以为常而不再购买。</a:t>
            </a:r>
          </a:p>
        </p:txBody>
      </p:sp>
      <p:sp>
        <p:nvSpPr>
          <p:cNvPr id="23" name="矩形 22"/>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促销的作用</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4219378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ppt_w"/>
                                          </p:val>
                                        </p:tav>
                                        <p:tav tm="100000">
                                          <p:val>
                                            <p:strVal val="#ppt_w"/>
                                          </p:val>
                                        </p:tav>
                                      </p:tavLst>
                                    </p:anim>
                                    <p:anim calcmode="lin" valueType="num">
                                      <p:cBhvr>
                                        <p:cTn id="8" dur="500" fill="hold"/>
                                        <p:tgtEl>
                                          <p:spTgt spid="1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strVal val="4*#ppt_w"/>
                                          </p:val>
                                        </p:tav>
                                        <p:tav tm="100000">
                                          <p:val>
                                            <p:strVal val="#ppt_w"/>
                                          </p:val>
                                        </p:tav>
                                      </p:tavLst>
                                    </p:anim>
                                    <p:anim calcmode="lin" valueType="num">
                                      <p:cBhvr>
                                        <p:cTn id="12" dur="500" fill="hold"/>
                                        <p:tgtEl>
                                          <p:spTgt spid="20"/>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right)">
                                      <p:cBhvr>
                                        <p:cTn id="16" dur="500"/>
                                        <p:tgtEl>
                                          <p:spTgt spid="17"/>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strVal val="4*#ppt_w"/>
                                          </p:val>
                                        </p:tav>
                                        <p:tav tm="100000">
                                          <p:val>
                                            <p:strVal val="#ppt_w"/>
                                          </p:val>
                                        </p:tav>
                                      </p:tavLst>
                                    </p:anim>
                                    <p:anim calcmode="lin" valueType="num">
                                      <p:cBhvr>
                                        <p:cTn id="27" dur="500" fill="hold"/>
                                        <p:tgtEl>
                                          <p:spTgt spid="21"/>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strVal val="4*#ppt_w"/>
                                          </p:val>
                                        </p:tav>
                                        <p:tav tm="100000">
                                          <p:val>
                                            <p:strVal val="#ppt_w"/>
                                          </p:val>
                                        </p:tav>
                                      </p:tavLst>
                                    </p:anim>
                                    <p:anim calcmode="lin" valueType="num">
                                      <p:cBhvr>
                                        <p:cTn id="31" dur="500" fill="hold"/>
                                        <p:tgtEl>
                                          <p:spTgt spid="23"/>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transition="in" filter="fade">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p:bldP spid="21" grpId="0" animBg="1"/>
      <p:bldP spid="22" grpId="0"/>
      <p:bldP spid="23"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促销策划概述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507418"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二、广义促销的类别</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8"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9"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59D9B3B1-2819-4FF7-B290-61153EB56627}"/>
              </a:ext>
            </a:extLst>
          </p:cNvPr>
          <p:cNvGrpSpPr/>
          <p:nvPr/>
        </p:nvGrpSpPr>
        <p:grpSpPr>
          <a:xfrm>
            <a:off x="765773" y="1732046"/>
            <a:ext cx="3835465" cy="1213007"/>
            <a:chOff x="663998" y="2487555"/>
            <a:chExt cx="3835465" cy="1213007"/>
          </a:xfrm>
        </p:grpSpPr>
        <p:sp>
          <p:nvSpPr>
            <p:cNvPr id="15" name="矩形 14">
              <a:extLst>
                <a:ext uri="{FF2B5EF4-FFF2-40B4-BE49-F238E27FC236}">
                  <a16:creationId xmlns:a16="http://schemas.microsoft.com/office/drawing/2014/main" id="{A867AED9-D380-415F-AC08-AA7F2489B209}"/>
                </a:ext>
              </a:extLst>
            </p:cNvPr>
            <p:cNvSpPr/>
            <p:nvPr/>
          </p:nvSpPr>
          <p:spPr>
            <a:xfrm>
              <a:off x="663998" y="2487555"/>
              <a:ext cx="2496196" cy="400110"/>
            </a:xfrm>
            <a:prstGeom prst="rect">
              <a:avLst/>
            </a:prstGeom>
          </p:spPr>
          <p:txBody>
            <a:bodyPr wrap="none">
              <a:spAutoFit/>
            </a:bodyPr>
            <a:lstStyle/>
            <a:p>
              <a:pPr lvl="0"/>
              <a:r>
                <a:rPr lang="en-US" altLang="zh-CN" sz="2000" b="1" dirty="0">
                  <a:solidFill>
                    <a:srgbClr val="1A3965"/>
                  </a:solidFill>
                </a:rPr>
                <a:t>(</a:t>
              </a:r>
              <a:r>
                <a:rPr lang="zh-CN" altLang="en-US" sz="2000" b="1" dirty="0">
                  <a:solidFill>
                    <a:srgbClr val="1A3965"/>
                  </a:solidFill>
                </a:rPr>
                <a:t>一</a:t>
              </a:r>
              <a:r>
                <a:rPr lang="en-US" altLang="zh-CN" sz="2000" b="1" dirty="0">
                  <a:solidFill>
                    <a:srgbClr val="1A3965"/>
                  </a:solidFill>
                </a:rPr>
                <a:t>)</a:t>
              </a:r>
              <a:r>
                <a:rPr lang="zh-CN" altLang="en-US" sz="2000" b="1" dirty="0">
                  <a:solidFill>
                    <a:srgbClr val="1A3965"/>
                  </a:solidFill>
                </a:rPr>
                <a:t>按促销主体划分</a:t>
              </a:r>
              <a:endParaRPr lang="en-GB" altLang="zh-CN" sz="2000" b="1" dirty="0">
                <a:solidFill>
                  <a:srgbClr val="1A3965"/>
                </a:solidFill>
              </a:endParaRPr>
            </a:p>
          </p:txBody>
        </p:sp>
        <p:sp>
          <p:nvSpPr>
            <p:cNvPr id="16" name="矩形 15">
              <a:extLst>
                <a:ext uri="{FF2B5EF4-FFF2-40B4-BE49-F238E27FC236}">
                  <a16:creationId xmlns:a16="http://schemas.microsoft.com/office/drawing/2014/main" id="{AE386C5C-41DE-4269-BE02-CB6786BA66FD}"/>
                </a:ext>
              </a:extLst>
            </p:cNvPr>
            <p:cNvSpPr/>
            <p:nvPr/>
          </p:nvSpPr>
          <p:spPr>
            <a:xfrm>
              <a:off x="663998" y="2869565"/>
              <a:ext cx="3835465" cy="830997"/>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渠道促销</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厂商促销</a:t>
              </a:r>
              <a:endParaRPr lang="en-US" altLang="zh-CN" sz="1600" dirty="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025BA0F-A72C-4C3D-9FC4-85BF699CF314}"/>
              </a:ext>
            </a:extLst>
          </p:cNvPr>
          <p:cNvGrpSpPr/>
          <p:nvPr/>
        </p:nvGrpSpPr>
        <p:grpSpPr>
          <a:xfrm>
            <a:off x="7360162" y="1977741"/>
            <a:ext cx="4323218" cy="1285485"/>
            <a:chOff x="7122227" y="2368910"/>
            <a:chExt cx="4323218" cy="1285485"/>
          </a:xfrm>
        </p:grpSpPr>
        <p:sp>
          <p:nvSpPr>
            <p:cNvPr id="18" name="矩形 17">
              <a:extLst>
                <a:ext uri="{FF2B5EF4-FFF2-40B4-BE49-F238E27FC236}">
                  <a16:creationId xmlns:a16="http://schemas.microsoft.com/office/drawing/2014/main" id="{02119FD6-B8C5-4209-8F05-37F4F07160FA}"/>
                </a:ext>
              </a:extLst>
            </p:cNvPr>
            <p:cNvSpPr/>
            <p:nvPr/>
          </p:nvSpPr>
          <p:spPr>
            <a:xfrm>
              <a:off x="7122227" y="2368910"/>
              <a:ext cx="2496197"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二</a:t>
              </a:r>
              <a:r>
                <a:rPr lang="en-US" altLang="zh-CN" sz="2000" b="1" dirty="0">
                  <a:solidFill>
                    <a:srgbClr val="C10007"/>
                  </a:solidFill>
                </a:rPr>
                <a:t>)</a:t>
              </a:r>
              <a:r>
                <a:rPr lang="zh-CN" altLang="en-US" sz="2000" b="1" dirty="0">
                  <a:solidFill>
                    <a:srgbClr val="C10007"/>
                  </a:solidFill>
                </a:rPr>
                <a:t>按促销对象划分</a:t>
              </a:r>
              <a:endParaRPr lang="en-GB" altLang="zh-CN" sz="2000" b="1" dirty="0">
                <a:solidFill>
                  <a:srgbClr val="C10007"/>
                </a:solidFill>
              </a:endParaRPr>
            </a:p>
          </p:txBody>
        </p:sp>
        <p:sp>
          <p:nvSpPr>
            <p:cNvPr id="19" name="矩形 18">
              <a:extLst>
                <a:ext uri="{FF2B5EF4-FFF2-40B4-BE49-F238E27FC236}">
                  <a16:creationId xmlns:a16="http://schemas.microsoft.com/office/drawing/2014/main" id="{1AAEF576-5CE9-4A47-983B-75810465790B}"/>
                </a:ext>
              </a:extLst>
            </p:cNvPr>
            <p:cNvSpPr/>
            <p:nvPr/>
          </p:nvSpPr>
          <p:spPr>
            <a:xfrm>
              <a:off x="7122227" y="2869565"/>
              <a:ext cx="4323218" cy="784830"/>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推式促销</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拉式促销</a:t>
              </a:r>
              <a:endParaRPr lang="en-US" altLang="zh-CN" sz="14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C139E11-266B-4509-B623-4FC4B780BDF4}"/>
              </a:ext>
            </a:extLst>
          </p:cNvPr>
          <p:cNvGrpSpPr/>
          <p:nvPr/>
        </p:nvGrpSpPr>
        <p:grpSpPr>
          <a:xfrm>
            <a:off x="613803" y="4160222"/>
            <a:ext cx="4123595" cy="2373844"/>
            <a:chOff x="375868" y="4551391"/>
            <a:chExt cx="4123595" cy="2373844"/>
          </a:xfrm>
        </p:grpSpPr>
        <p:sp>
          <p:nvSpPr>
            <p:cNvPr id="21" name="矩形 20">
              <a:extLst>
                <a:ext uri="{FF2B5EF4-FFF2-40B4-BE49-F238E27FC236}">
                  <a16:creationId xmlns:a16="http://schemas.microsoft.com/office/drawing/2014/main" id="{AB5FE17F-2A67-47CD-A619-92D70493E497}"/>
                </a:ext>
              </a:extLst>
            </p:cNvPr>
            <p:cNvSpPr/>
            <p:nvPr/>
          </p:nvSpPr>
          <p:spPr>
            <a:xfrm>
              <a:off x="375868" y="4551391"/>
              <a:ext cx="2496197" cy="400110"/>
            </a:xfrm>
            <a:prstGeom prst="rect">
              <a:avLst/>
            </a:prstGeom>
          </p:spPr>
          <p:txBody>
            <a:bodyPr wrap="none">
              <a:spAutoFit/>
            </a:bodyPr>
            <a:lstStyle/>
            <a:p>
              <a:pPr lvl="0" algn="ctr"/>
              <a:r>
                <a:rPr lang="en-US" altLang="zh-CN" sz="2000" b="1" dirty="0">
                  <a:solidFill>
                    <a:srgbClr val="1A3965"/>
                  </a:solidFill>
                </a:rPr>
                <a:t>(</a:t>
              </a:r>
              <a:r>
                <a:rPr lang="zh-CN" altLang="en-US" sz="2000" b="1" dirty="0">
                  <a:solidFill>
                    <a:srgbClr val="1A3965"/>
                  </a:solidFill>
                </a:rPr>
                <a:t>三</a:t>
              </a:r>
              <a:r>
                <a:rPr lang="en-US" altLang="zh-CN" sz="2000" b="1" dirty="0">
                  <a:solidFill>
                    <a:srgbClr val="1A3965"/>
                  </a:solidFill>
                </a:rPr>
                <a:t>)</a:t>
              </a:r>
              <a:r>
                <a:rPr lang="zh-CN" altLang="en-US" sz="2000" b="1" dirty="0">
                  <a:solidFill>
                    <a:srgbClr val="1A3965"/>
                  </a:solidFill>
                </a:rPr>
                <a:t>按促销内容划分</a:t>
              </a:r>
              <a:endParaRPr lang="en-GB" altLang="zh-CN" sz="2000" b="1" dirty="0">
                <a:solidFill>
                  <a:srgbClr val="1A3965"/>
                </a:solidFill>
              </a:endParaRPr>
            </a:p>
          </p:txBody>
        </p:sp>
        <p:sp>
          <p:nvSpPr>
            <p:cNvPr id="22" name="矩形 21">
              <a:extLst>
                <a:ext uri="{FF2B5EF4-FFF2-40B4-BE49-F238E27FC236}">
                  <a16:creationId xmlns:a16="http://schemas.microsoft.com/office/drawing/2014/main" id="{DA5A5D38-F8D6-4D1D-A287-FB636A1D05B2}"/>
                </a:ext>
              </a:extLst>
            </p:cNvPr>
            <p:cNvSpPr/>
            <p:nvPr/>
          </p:nvSpPr>
          <p:spPr>
            <a:xfrm>
              <a:off x="663998" y="4986243"/>
              <a:ext cx="3835465" cy="1938992"/>
            </a:xfrm>
            <a:prstGeom prst="rect">
              <a:avLst/>
            </a:prstGeom>
          </p:spPr>
          <p:txBody>
            <a:bodyPr wrap="square">
              <a:spAutoFit/>
            </a:bodyPr>
            <a:lstStyle/>
            <a:p>
              <a:pPr algn="just">
                <a:lnSpc>
                  <a:spcPct val="150000"/>
                </a:lnSpc>
              </a:pPr>
              <a:r>
                <a:rPr lang="en-US" altLang="zh-CN" sz="1600" dirty="0"/>
                <a:t>1.</a:t>
              </a:r>
              <a:r>
                <a:rPr lang="zh-CN" altLang="en-US" sz="1600" dirty="0"/>
                <a:t>广告</a:t>
              </a:r>
              <a:endParaRPr lang="en-US" altLang="zh-CN" sz="1600" dirty="0"/>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2.</a:t>
              </a:r>
              <a:r>
                <a:rPr lang="zh-CN" altLang="en-US" sz="1600" dirty="0">
                  <a:solidFill>
                    <a:srgbClr val="000000"/>
                  </a:solidFill>
                  <a:latin typeface="微软雅黑" panose="020B0503020204020204" pitchFamily="34" charset="-122"/>
                  <a:ea typeface="微软雅黑" panose="020B0503020204020204" pitchFamily="34" charset="-122"/>
                </a:rPr>
                <a:t>人员推销</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3.</a:t>
              </a:r>
              <a:r>
                <a:rPr lang="zh-CN" altLang="en-US" sz="1600" dirty="0">
                  <a:solidFill>
                    <a:srgbClr val="000000"/>
                  </a:solidFill>
                  <a:latin typeface="微软雅黑" panose="020B0503020204020204" pitchFamily="34" charset="-122"/>
                  <a:ea typeface="微软雅黑" panose="020B0503020204020204" pitchFamily="34" charset="-122"/>
                </a:rPr>
                <a:t>公共关系</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4.</a:t>
              </a:r>
              <a:r>
                <a:rPr lang="zh-CN" altLang="en-US" sz="1600" dirty="0">
                  <a:solidFill>
                    <a:srgbClr val="000000"/>
                  </a:solidFill>
                  <a:latin typeface="微软雅黑" panose="020B0503020204020204" pitchFamily="34" charset="-122"/>
                  <a:ea typeface="微软雅黑" panose="020B0503020204020204" pitchFamily="34" charset="-122"/>
                </a:rPr>
                <a:t>直接营销</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5.</a:t>
              </a:r>
              <a:r>
                <a:rPr lang="zh-CN" altLang="en-US" sz="1600" dirty="0">
                  <a:solidFill>
                    <a:srgbClr val="000000"/>
                  </a:solidFill>
                  <a:latin typeface="微软雅黑" panose="020B0503020204020204" pitchFamily="34" charset="-122"/>
                  <a:ea typeface="微软雅黑" panose="020B0503020204020204" pitchFamily="34" charset="-122"/>
                </a:rPr>
                <a:t>销售促进</a:t>
              </a: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B394211B-B901-490F-904A-03BD00A7F60A}"/>
              </a:ext>
            </a:extLst>
          </p:cNvPr>
          <p:cNvGrpSpPr/>
          <p:nvPr/>
        </p:nvGrpSpPr>
        <p:grpSpPr>
          <a:xfrm>
            <a:off x="7069488" y="4116966"/>
            <a:ext cx="4613892" cy="1794753"/>
            <a:chOff x="6831553" y="4508135"/>
            <a:chExt cx="4613892" cy="1794753"/>
          </a:xfrm>
        </p:grpSpPr>
        <p:sp>
          <p:nvSpPr>
            <p:cNvPr id="24" name="矩形 23">
              <a:extLst>
                <a:ext uri="{FF2B5EF4-FFF2-40B4-BE49-F238E27FC236}">
                  <a16:creationId xmlns:a16="http://schemas.microsoft.com/office/drawing/2014/main" id="{5170C590-A2BF-41AB-B046-248B207501C8}"/>
                </a:ext>
              </a:extLst>
            </p:cNvPr>
            <p:cNvSpPr/>
            <p:nvPr/>
          </p:nvSpPr>
          <p:spPr>
            <a:xfrm>
              <a:off x="6831553" y="4508135"/>
              <a:ext cx="4291559"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四</a:t>
              </a:r>
              <a:r>
                <a:rPr lang="en-US" altLang="zh-CN" sz="2000" b="1" dirty="0">
                  <a:solidFill>
                    <a:srgbClr val="C10007"/>
                  </a:solidFill>
                </a:rPr>
                <a:t>)</a:t>
              </a:r>
              <a:r>
                <a:rPr lang="zh-CN" altLang="en-US" sz="2000" b="1" dirty="0">
                  <a:solidFill>
                    <a:srgbClr val="C10007"/>
                  </a:solidFill>
                </a:rPr>
                <a:t>按能给顾客带来的附加利益划分</a:t>
              </a:r>
              <a:endParaRPr lang="en-GB" altLang="zh-CN" sz="2000" b="1" dirty="0">
                <a:solidFill>
                  <a:srgbClr val="C10007"/>
                </a:solidFill>
              </a:endParaRPr>
            </a:p>
          </p:txBody>
        </p:sp>
        <p:sp>
          <p:nvSpPr>
            <p:cNvPr id="25" name="矩形 24">
              <a:extLst>
                <a:ext uri="{FF2B5EF4-FFF2-40B4-BE49-F238E27FC236}">
                  <a16:creationId xmlns:a16="http://schemas.microsoft.com/office/drawing/2014/main" id="{F56AAEAF-26C3-4BAA-8690-FB7848BB1563}"/>
                </a:ext>
              </a:extLst>
            </p:cNvPr>
            <p:cNvSpPr/>
            <p:nvPr/>
          </p:nvSpPr>
          <p:spPr>
            <a:xfrm>
              <a:off x="7122227" y="5102559"/>
              <a:ext cx="4323218" cy="1200329"/>
            </a:xfrm>
            <a:prstGeom prst="rect">
              <a:avLst/>
            </a:prstGeom>
          </p:spPr>
          <p:txBody>
            <a:bodyPr wrap="square">
              <a:spAutoFit/>
            </a:bodyPr>
            <a:lstStyle/>
            <a:p>
              <a:pPr algn="just">
                <a:lnSpc>
                  <a:spcPct val="150000"/>
                </a:lnSpc>
              </a:pPr>
              <a:r>
                <a:rPr lang="en-US" altLang="zh-CN" sz="1600" dirty="0"/>
                <a:t>1.</a:t>
              </a:r>
              <a:r>
                <a:rPr lang="zh-CN" altLang="en-US" sz="1600" dirty="0"/>
                <a:t>以提供金钱利益为主的促销</a:t>
              </a:r>
              <a:endParaRPr lang="en-US" altLang="zh-CN" sz="1600" dirty="0"/>
            </a:p>
            <a:p>
              <a:pPr algn="just">
                <a:lnSpc>
                  <a:spcPct val="150000"/>
                </a:lnSpc>
              </a:pPr>
              <a:r>
                <a:rPr lang="en-US" altLang="zh-CN" sz="1600" dirty="0"/>
                <a:t>2.</a:t>
              </a:r>
              <a:r>
                <a:rPr lang="zh-CN" altLang="en-US" sz="1600" dirty="0"/>
                <a:t>以提供性能利益为主的促销</a:t>
              </a:r>
              <a:endParaRPr lang="en-US" altLang="zh-CN" sz="1600" dirty="0"/>
            </a:p>
            <a:p>
              <a:pPr algn="just">
                <a:lnSpc>
                  <a:spcPct val="150000"/>
                </a:lnSpc>
              </a:pPr>
              <a:r>
                <a:rPr lang="en-US" altLang="zh-CN" sz="1600" dirty="0"/>
                <a:t>3.</a:t>
              </a:r>
              <a:r>
                <a:rPr lang="zh-CN" altLang="en-US" sz="1600" dirty="0"/>
                <a:t>以提供心理利益为主的促销</a:t>
              </a:r>
            </a:p>
          </p:txBody>
        </p:sp>
      </p:grpSp>
    </p:spTree>
    <p:extLst>
      <p:ext uri="{BB962C8B-B14F-4D97-AF65-F5344CB8AC3E}">
        <p14:creationId xmlns:p14="http://schemas.microsoft.com/office/powerpoint/2010/main" val="548783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33167"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一、促销调查</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调查程序</a:t>
            </a:r>
            <a:endParaRPr lang="en-US" b="1" dirty="0">
              <a:solidFill>
                <a:prstClr val="white"/>
              </a:solidFill>
              <a:cs typeface="+mn-ea"/>
              <a:sym typeface="微软雅黑"/>
            </a:endParaRPr>
          </a:p>
        </p:txBody>
      </p:sp>
      <p:sp>
        <p:nvSpPr>
          <p:cNvPr id="11" name="TextBox 8"/>
          <p:cNvSpPr txBox="1"/>
          <p:nvPr/>
        </p:nvSpPr>
        <p:spPr>
          <a:xfrm>
            <a:off x="1224881" y="2789993"/>
            <a:ext cx="3081962" cy="2954655"/>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准备阶段</a:t>
            </a: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制订计划阶段</a:t>
            </a: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正式执行阶段</a:t>
            </a: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结果处理阶段</a:t>
            </a:r>
          </a:p>
          <a:p>
            <a:pPr algn="just">
              <a:lnSpc>
                <a:spcPct val="20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补充调查阶段</a:t>
            </a:r>
          </a:p>
          <a:p>
            <a:pPr algn="just">
              <a:lnSpc>
                <a:spcPct val="200000"/>
              </a:lnSpc>
              <a:spcBef>
                <a:spcPct val="0"/>
              </a:spcBef>
            </a:pPr>
            <a:r>
              <a:rPr lang="en-US" altLang="zh-CN" sz="1600" dirty="0">
                <a:solidFill>
                  <a:prstClr val="white">
                    <a:lumMod val="95000"/>
                  </a:prstClr>
                </a:solidFill>
                <a:cs typeface="+mn-ea"/>
                <a:sym typeface="微软雅黑"/>
              </a:rPr>
              <a:t>6.</a:t>
            </a:r>
            <a:r>
              <a:rPr lang="zh-CN" altLang="en-US" sz="1600" dirty="0">
                <a:solidFill>
                  <a:prstClr val="white">
                    <a:lumMod val="95000"/>
                  </a:prstClr>
                </a:solidFill>
                <a:cs typeface="+mn-ea"/>
                <a:sym typeface="微软雅黑"/>
              </a:rPr>
              <a:t>撰写调查报告阶段</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调查方法</a:t>
            </a:r>
            <a:endParaRPr lang="en-US" b="1" dirty="0">
              <a:solidFill>
                <a:prstClr val="white"/>
              </a:solidFill>
              <a:cs typeface="+mn-ea"/>
              <a:sym typeface="微软雅黑"/>
            </a:endParaRPr>
          </a:p>
        </p:txBody>
      </p:sp>
      <p:sp>
        <p:nvSpPr>
          <p:cNvPr id="13" name="TextBox 8"/>
          <p:cNvSpPr txBox="1"/>
          <p:nvPr/>
        </p:nvSpPr>
        <p:spPr>
          <a:xfrm>
            <a:off x="4740148" y="2666883"/>
            <a:ext cx="3134314" cy="1969770"/>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资料来源</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原始资料收集的方法</a:t>
            </a:r>
            <a:endParaRPr lang="en-US" altLang="zh-CN" sz="1600" dirty="0">
              <a:solidFill>
                <a:prstClr val="white">
                  <a:lumMod val="95000"/>
                </a:prstClr>
              </a:solidFill>
              <a:cs typeface="+mn-ea"/>
              <a:sym typeface="微软雅黑"/>
            </a:endParaRPr>
          </a:p>
          <a:p>
            <a:pPr algn="just">
              <a:lnSpc>
                <a:spcPct val="200000"/>
              </a:lnSpc>
              <a:spcBef>
                <a:spcPct val="0"/>
              </a:spcBef>
            </a:pP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
        <p:nvSpPr>
          <p:cNvPr id="14" name="TextBox 7"/>
          <p:cNvSpPr txBox="1"/>
          <p:nvPr/>
        </p:nvSpPr>
        <p:spPr>
          <a:xfrm>
            <a:off x="7929943" y="1974325"/>
            <a:ext cx="391949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调查内容</a:t>
            </a:r>
            <a:endParaRPr lang="en-US" b="1" dirty="0">
              <a:solidFill>
                <a:prstClr val="white"/>
              </a:solidFill>
              <a:cs typeface="+mn-ea"/>
              <a:sym typeface="微软雅黑"/>
            </a:endParaRPr>
          </a:p>
        </p:txBody>
      </p:sp>
      <p:sp>
        <p:nvSpPr>
          <p:cNvPr id="15" name="TextBox 8"/>
          <p:cNvSpPr txBox="1"/>
          <p:nvPr/>
        </p:nvSpPr>
        <p:spPr>
          <a:xfrm>
            <a:off x="8243851" y="2789993"/>
            <a:ext cx="3220268" cy="2908489"/>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外部调查</a:t>
            </a:r>
          </a:p>
          <a:p>
            <a:pPr algn="just">
              <a:lnSpc>
                <a:spcPct val="150000"/>
              </a:lnSpc>
              <a:spcBef>
                <a:spcPct val="0"/>
              </a:spcBef>
            </a:pPr>
            <a:r>
              <a:rPr lang="zh-CN" altLang="en-US" sz="1600" dirty="0">
                <a:solidFill>
                  <a:prstClr val="white">
                    <a:lumMod val="95000"/>
                  </a:prstClr>
                </a:solidFill>
                <a:cs typeface="+mn-ea"/>
                <a:sym typeface="微软雅黑"/>
              </a:rPr>
              <a:t>包括促销环境调查、市场流通调查、竞争对手调查、客户调查、消费者调查、专项调查等。</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内部调查</a:t>
            </a:r>
          </a:p>
          <a:p>
            <a:pPr algn="just">
              <a:lnSpc>
                <a:spcPct val="150000"/>
              </a:lnSpc>
              <a:spcBef>
                <a:spcPct val="0"/>
              </a:spcBef>
            </a:pPr>
            <a:r>
              <a:rPr lang="zh-CN" altLang="en-US" sz="1600" dirty="0">
                <a:solidFill>
                  <a:prstClr val="white">
                    <a:lumMod val="95000"/>
                  </a:prstClr>
                </a:solidFill>
                <a:cs typeface="+mn-ea"/>
                <a:sym typeface="微软雅黑"/>
              </a:rPr>
              <a:t>包括企业营销能力调查、营销事务调查、财务能力调查、管理能力调查等。</a:t>
            </a:r>
          </a:p>
        </p:txBody>
      </p:sp>
    </p:spTree>
    <p:extLst>
      <p:ext uri="{BB962C8B-B14F-4D97-AF65-F5344CB8AC3E}">
        <p14:creationId xmlns:p14="http://schemas.microsoft.com/office/powerpoint/2010/main" val="2684668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553998"/>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 </a:t>
            </a:r>
          </a:p>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二、确定促销目标</a:t>
            </a:r>
          </a:p>
        </p:txBody>
      </p:sp>
      <p:sp>
        <p:nvSpPr>
          <p:cNvPr id="7" name="右箭头 6"/>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p:cNvSpPr txBox="1"/>
          <p:nvPr/>
        </p:nvSpPr>
        <p:spPr>
          <a:xfrm>
            <a:off x="481790" y="1711118"/>
            <a:ext cx="3825819" cy="4850174"/>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en-US" altLang="zh-CN" sz="1600" b="1" dirty="0">
                <a:solidFill>
                  <a:schemeClr val="accent1">
                    <a:lumMod val="50000"/>
                  </a:schemeClr>
                </a:solidFill>
                <a:latin typeface="微软雅黑" pitchFamily="34" charset="-122"/>
                <a:ea typeface="微软雅黑" pitchFamily="34" charset="-122"/>
              </a:rPr>
              <a:t>1.</a:t>
            </a:r>
            <a:r>
              <a:rPr lang="zh-CN" altLang="en-US" sz="1600" b="1" dirty="0">
                <a:solidFill>
                  <a:schemeClr val="accent1">
                    <a:lumMod val="50000"/>
                  </a:schemeClr>
                </a:solidFill>
                <a:latin typeface="微软雅黑" pitchFamily="34" charset="-122"/>
                <a:ea typeface="微软雅黑" pitchFamily="34" charset="-122"/>
              </a:rPr>
              <a:t>产品生命周期各阶段的促销目标</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导入期</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缩短产品与顾客之间的距离</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引导目标顾客试用</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认知新产品。</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成长期</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鼓励重复购买</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刺激潜在购买者</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增强中间商的接受程度。</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成熟期</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刺激大量购买</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吸引竞争品牌的顾客</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保持原有的市场占有率。</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衰退期</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处理库存。</a:t>
            </a:r>
          </a:p>
          <a:p>
            <a:pPr marL="285666" indent="-285666" algn="just">
              <a:lnSpc>
                <a:spcPct val="150000"/>
              </a:lnSpc>
              <a:buFont typeface="Wingdings" panose="05000000000000000000" pitchFamily="2" charset="2"/>
              <a:buChar char="u"/>
              <a:defRPr/>
            </a:pPr>
            <a:r>
              <a:rPr lang="en-US" altLang="zh-CN" sz="1600" b="1" dirty="0">
                <a:solidFill>
                  <a:schemeClr val="accent1">
                    <a:lumMod val="50000"/>
                  </a:schemeClr>
                </a:solidFill>
                <a:latin typeface="微软雅黑" pitchFamily="34" charset="-122"/>
                <a:ea typeface="微软雅黑" pitchFamily="34" charset="-122"/>
              </a:rPr>
              <a:t>2.</a:t>
            </a:r>
            <a:r>
              <a:rPr lang="zh-CN" altLang="en-US" sz="1600" b="1" dirty="0">
                <a:solidFill>
                  <a:schemeClr val="accent1">
                    <a:lumMod val="50000"/>
                  </a:schemeClr>
                </a:solidFill>
                <a:latin typeface="微软雅黑" pitchFamily="34" charset="-122"/>
                <a:ea typeface="微软雅黑" pitchFamily="34" charset="-122"/>
              </a:rPr>
              <a:t>销售淡、旺季的促销目标</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销售淡季</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维持顾客对产品的兴趣</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刺激需求</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减轻淡季的库存压力。</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销售旺季</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鼓励重复购买和大量购买</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鼓励消费者接受品牌延伸的新产品。</a:t>
            </a:r>
          </a:p>
        </p:txBody>
      </p:sp>
      <p:sp>
        <p:nvSpPr>
          <p:cNvPr id="10" name="椭圆 9"/>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不同时期企业的促销目标</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8260227" y="4243471"/>
            <a:ext cx="4042863" cy="1200329"/>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en-US" altLang="zh-CN" sz="1600" b="1" dirty="0">
                <a:solidFill>
                  <a:schemeClr val="accent1">
                    <a:lumMod val="50000"/>
                  </a:schemeClr>
                </a:solidFill>
                <a:latin typeface="微软雅黑" pitchFamily="34" charset="-122"/>
                <a:ea typeface="微软雅黑" pitchFamily="34" charset="-122"/>
              </a:rPr>
              <a:t>1.</a:t>
            </a:r>
            <a:r>
              <a:rPr lang="zh-CN" altLang="en-US" sz="1600" b="1" dirty="0">
                <a:solidFill>
                  <a:schemeClr val="accent1">
                    <a:lumMod val="50000"/>
                  </a:schemeClr>
                </a:solidFill>
                <a:latin typeface="微软雅黑" pitchFamily="34" charset="-122"/>
                <a:ea typeface="微软雅黑" pitchFamily="34" charset="-122"/>
              </a:rPr>
              <a:t>针对消费者的促销目标</a:t>
            </a:r>
          </a:p>
          <a:p>
            <a:pPr marL="285666" indent="-285666" algn="just">
              <a:lnSpc>
                <a:spcPct val="150000"/>
              </a:lnSpc>
              <a:buFont typeface="Wingdings" panose="05000000000000000000" pitchFamily="2" charset="2"/>
              <a:buChar char="u"/>
              <a:defRPr/>
            </a:pPr>
            <a:r>
              <a:rPr lang="en-US" altLang="zh-CN" sz="1600" b="1" dirty="0">
                <a:solidFill>
                  <a:schemeClr val="accent1">
                    <a:lumMod val="50000"/>
                  </a:schemeClr>
                </a:solidFill>
                <a:latin typeface="微软雅黑" pitchFamily="34" charset="-122"/>
                <a:ea typeface="微软雅黑" pitchFamily="34" charset="-122"/>
              </a:rPr>
              <a:t>2.</a:t>
            </a:r>
            <a:r>
              <a:rPr lang="zh-CN" altLang="en-US" sz="1600" b="1" dirty="0">
                <a:solidFill>
                  <a:schemeClr val="accent1">
                    <a:lumMod val="50000"/>
                  </a:schemeClr>
                </a:solidFill>
                <a:latin typeface="微软雅黑" pitchFamily="34" charset="-122"/>
                <a:ea typeface="微软雅黑" pitchFamily="34" charset="-122"/>
              </a:rPr>
              <a:t>针对中间商的促销目标</a:t>
            </a:r>
          </a:p>
          <a:p>
            <a:pPr marL="285666" indent="-285666" algn="just">
              <a:lnSpc>
                <a:spcPct val="150000"/>
              </a:lnSpc>
              <a:buFont typeface="Wingdings" panose="05000000000000000000" pitchFamily="2" charset="2"/>
              <a:buChar char="u"/>
              <a:defRPr/>
            </a:pPr>
            <a:r>
              <a:rPr lang="en-US" altLang="zh-CN" sz="1600" b="1" dirty="0">
                <a:solidFill>
                  <a:schemeClr val="accent1">
                    <a:lumMod val="50000"/>
                  </a:schemeClr>
                </a:solidFill>
                <a:latin typeface="微软雅黑" pitchFamily="34" charset="-122"/>
                <a:ea typeface="微软雅黑" pitchFamily="34" charset="-122"/>
              </a:rPr>
              <a:t>3.</a:t>
            </a:r>
            <a:r>
              <a:rPr lang="zh-CN" altLang="en-US" sz="1600" b="1" dirty="0">
                <a:solidFill>
                  <a:schemeClr val="accent1">
                    <a:lumMod val="50000"/>
                  </a:schemeClr>
                </a:solidFill>
                <a:latin typeface="微软雅黑" pitchFamily="34" charset="-122"/>
                <a:ea typeface="微软雅黑" pitchFamily="34" charset="-122"/>
              </a:rPr>
              <a:t>针对销售人员的促销目标</a:t>
            </a:r>
          </a:p>
        </p:txBody>
      </p:sp>
      <p:sp>
        <p:nvSpPr>
          <p:cNvPr id="14" name="矩形 13"/>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针对不同对象企业的促销目标</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4283251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03242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营销策划的原则、流程及影响因素</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二、营销策划的流程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8" name="Freeform 12">
            <a:extLst>
              <a:ext uri="{FF2B5EF4-FFF2-40B4-BE49-F238E27FC236}">
                <a16:creationId xmlns:a16="http://schemas.microsoft.com/office/drawing/2014/main" id="{55E2363F-3537-4213-96F7-DCBEA00F5D02}"/>
              </a:ext>
            </a:extLst>
          </p:cNvPr>
          <p:cNvSpPr>
            <a:spLocks/>
          </p:cNvSpPr>
          <p:nvPr/>
        </p:nvSpPr>
        <p:spPr bwMode="auto">
          <a:xfrm>
            <a:off x="881927" y="1815211"/>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p:spPr>
        <p:txBody>
          <a:bodyPr/>
          <a:lstStyle/>
          <a:p>
            <a:endParaRPr lang="zh-CN" altLang="en-US">
              <a:solidFill>
                <a:schemeClr val="tx1">
                  <a:lumMod val="50000"/>
                  <a:lumOff val="50000"/>
                </a:schemeClr>
              </a:solidFill>
            </a:endParaRPr>
          </a:p>
        </p:txBody>
      </p:sp>
      <p:sp>
        <p:nvSpPr>
          <p:cNvPr id="9" name="Freeform 12">
            <a:extLst>
              <a:ext uri="{FF2B5EF4-FFF2-40B4-BE49-F238E27FC236}">
                <a16:creationId xmlns:a16="http://schemas.microsoft.com/office/drawing/2014/main" id="{28D32E56-5BBF-4C28-9343-E347DE27A35C}"/>
              </a:ext>
            </a:extLst>
          </p:cNvPr>
          <p:cNvSpPr>
            <a:spLocks/>
          </p:cNvSpPr>
          <p:nvPr/>
        </p:nvSpPr>
        <p:spPr bwMode="auto">
          <a:xfrm flipH="1" flipV="1">
            <a:off x="4957854" y="5487703"/>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BC1521"/>
          </a:solidFill>
          <a:ln>
            <a:noFill/>
          </a:ln>
        </p:spPr>
        <p:txBody>
          <a:bodyPr/>
          <a:lstStyle/>
          <a:p>
            <a:endParaRPr lang="zh-CN" altLang="en-US">
              <a:solidFill>
                <a:schemeClr val="tx1">
                  <a:lumMod val="50000"/>
                  <a:lumOff val="50000"/>
                </a:schemeClr>
              </a:solidFill>
            </a:endParaRPr>
          </a:p>
        </p:txBody>
      </p:sp>
      <p:sp>
        <p:nvSpPr>
          <p:cNvPr id="10" name="TextBox 16">
            <a:extLst>
              <a:ext uri="{FF2B5EF4-FFF2-40B4-BE49-F238E27FC236}">
                <a16:creationId xmlns:a16="http://schemas.microsoft.com/office/drawing/2014/main" id="{C77C2F68-ABE8-4CE3-A2AE-C1A88F318A56}"/>
              </a:ext>
            </a:extLst>
          </p:cNvPr>
          <p:cNvSpPr txBox="1"/>
          <p:nvPr/>
        </p:nvSpPr>
        <p:spPr>
          <a:xfrm>
            <a:off x="1410565" y="2257848"/>
            <a:ext cx="3734641" cy="3782895"/>
          </a:xfrm>
          <a:prstGeom prst="rect">
            <a:avLst/>
          </a:prstGeom>
          <a:noFill/>
        </p:spPr>
        <p:txBody>
          <a:bodyPr wrap="square" rtlCol="0">
            <a:spAutoFit/>
          </a:bodyPr>
          <a:lstStyle/>
          <a:p>
            <a:pPr marL="285750" indent="-285750" algn="just">
              <a:lnSpc>
                <a:spcPct val="150000"/>
              </a:lnSpc>
              <a:spcBef>
                <a:spcPct val="0"/>
              </a:spcBef>
              <a:buFont typeface="Wingdings" panose="05000000000000000000" pitchFamily="2" charset="2"/>
              <a:buChar char="u"/>
            </a:pP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营销策划作为一种实践性很强的科学性与艺术性相结合的企业市场活动行为</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其本身既有严谨的内在逻辑联系性</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又有程序上的可操作性。因此</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在进行营销策划时</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应该按照一定的流程逐步进行</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以提高营销策划的质量和科学性。</a:t>
            </a:r>
            <a:endPar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endParaRPr>
          </a:p>
          <a:p>
            <a:pPr marL="285750" indent="-285750" algn="just">
              <a:lnSpc>
                <a:spcPct val="150000"/>
              </a:lnSpc>
              <a:spcBef>
                <a:spcPct val="0"/>
              </a:spcBef>
              <a:buFont typeface="Wingdings" panose="05000000000000000000" pitchFamily="2" charset="2"/>
              <a:buChar char="u"/>
            </a:pP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一般来说</a:t>
            </a:r>
            <a:r>
              <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营销策划应该按照图所示的流程逐步进行。</a:t>
            </a:r>
            <a:endParaRPr lang="en-US" altLang="zh-CN"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endParaRPr>
          </a:p>
        </p:txBody>
      </p:sp>
      <p:pic>
        <p:nvPicPr>
          <p:cNvPr id="11" name="11.jpg" descr="id:2147494692;FounderCES"/>
          <p:cNvPicPr/>
          <p:nvPr/>
        </p:nvPicPr>
        <p:blipFill>
          <a:blip r:embed="rId2"/>
          <a:stretch>
            <a:fillRect/>
          </a:stretch>
        </p:blipFill>
        <p:spPr>
          <a:xfrm>
            <a:off x="6213371" y="1093924"/>
            <a:ext cx="4404587" cy="5522123"/>
          </a:xfrm>
          <a:prstGeom prst="rect">
            <a:avLst/>
          </a:prstGeom>
        </p:spPr>
      </p:pic>
    </p:spTree>
    <p:extLst>
      <p:ext uri="{BB962C8B-B14F-4D97-AF65-F5344CB8AC3E}">
        <p14:creationId xmlns:p14="http://schemas.microsoft.com/office/powerpoint/2010/main" val="10600072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8"/>
                                        </p:tgtEl>
                                        <p:attrNameLst>
                                          <p:attrName>ppt_x,ppt_y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9"/>
                                        </p:tgtEl>
                                        <p:attrNameLst>
                                          <p:attrName>ppt_x,ppt_y</p:attrName>
                                        </p:attrNameLst>
                                      </p:cBhvr>
                                      <p:rCtr x="-19748" y="-5509"/>
                                    </p:animMotion>
                                  </p:childTnLst>
                                </p:cTn>
                              </p:par>
                            </p:childTnLst>
                          </p:cTn>
                        </p:par>
                        <p:par>
                          <p:cTn id="13" fill="hold">
                            <p:stCondLst>
                              <p:cond delay="500"/>
                            </p:stCondLst>
                            <p:childTnLst>
                              <p:par>
                                <p:cTn id="14" presetID="18" presetClass="entr" presetSubtype="3"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up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三、选择促销方法</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A648B8-2E40-474B-8B6B-85EC17F6A9DD}"/>
              </a:ext>
            </a:extLst>
          </p:cNvPr>
          <p:cNvSpPr/>
          <p:nvPr/>
        </p:nvSpPr>
        <p:spPr>
          <a:xfrm>
            <a:off x="798950" y="1494034"/>
            <a:ext cx="10747056" cy="874407"/>
          </a:xfrm>
          <a:prstGeom prst="rect">
            <a:avLst/>
          </a:prstGeom>
        </p:spPr>
        <p:txBody>
          <a:bodyPr wrap="square">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促销方法的选择除了要受到产品性质、营销策略、产品生命周期、购买者准备阶段等几个因素影响外</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最重要的是具体的促销方法必须能够有利于达到所制定的促销目标</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部分促销目标与促销方法的适用关系</a:t>
            </a:r>
          </a:p>
        </p:txBody>
      </p:sp>
      <p:graphicFrame>
        <p:nvGraphicFramePr>
          <p:cNvPr id="3" name="表格 2"/>
          <p:cNvGraphicFramePr>
            <a:graphicFrameLocks noGrp="1"/>
          </p:cNvGraphicFramePr>
          <p:nvPr>
            <p:extLst>
              <p:ext uri="{D42A27DB-BD31-4B8C-83A1-F6EECF244321}">
                <p14:modId xmlns:p14="http://schemas.microsoft.com/office/powerpoint/2010/main" val="3948465491"/>
              </p:ext>
            </p:extLst>
          </p:nvPr>
        </p:nvGraphicFramePr>
        <p:xfrm>
          <a:off x="914679" y="2593111"/>
          <a:ext cx="10931575" cy="4049084"/>
        </p:xfrm>
        <a:graphic>
          <a:graphicData uri="http://schemas.openxmlformats.org/drawingml/2006/table">
            <a:tbl>
              <a:tblPr firstRow="1" firstCol="1" bandRow="1"/>
              <a:tblGrid>
                <a:gridCol w="1323554">
                  <a:extLst>
                    <a:ext uri="{9D8B030D-6E8A-4147-A177-3AD203B41FA5}">
                      <a16:colId xmlns:a16="http://schemas.microsoft.com/office/drawing/2014/main" val="20000"/>
                    </a:ext>
                  </a:extLst>
                </a:gridCol>
                <a:gridCol w="2033516">
                  <a:extLst>
                    <a:ext uri="{9D8B030D-6E8A-4147-A177-3AD203B41FA5}">
                      <a16:colId xmlns:a16="http://schemas.microsoft.com/office/drawing/2014/main" val="20001"/>
                    </a:ext>
                  </a:extLst>
                </a:gridCol>
                <a:gridCol w="1023582">
                  <a:extLst>
                    <a:ext uri="{9D8B030D-6E8A-4147-A177-3AD203B41FA5}">
                      <a16:colId xmlns:a16="http://schemas.microsoft.com/office/drawing/2014/main" val="20002"/>
                    </a:ext>
                  </a:extLst>
                </a:gridCol>
                <a:gridCol w="900753">
                  <a:extLst>
                    <a:ext uri="{9D8B030D-6E8A-4147-A177-3AD203B41FA5}">
                      <a16:colId xmlns:a16="http://schemas.microsoft.com/office/drawing/2014/main" val="20003"/>
                    </a:ext>
                  </a:extLst>
                </a:gridCol>
                <a:gridCol w="1009934">
                  <a:extLst>
                    <a:ext uri="{9D8B030D-6E8A-4147-A177-3AD203B41FA5}">
                      <a16:colId xmlns:a16="http://schemas.microsoft.com/office/drawing/2014/main" val="20004"/>
                    </a:ext>
                  </a:extLst>
                </a:gridCol>
                <a:gridCol w="968991">
                  <a:extLst>
                    <a:ext uri="{9D8B030D-6E8A-4147-A177-3AD203B41FA5}">
                      <a16:colId xmlns:a16="http://schemas.microsoft.com/office/drawing/2014/main" val="20005"/>
                    </a:ext>
                  </a:extLst>
                </a:gridCol>
                <a:gridCol w="1146412">
                  <a:extLst>
                    <a:ext uri="{9D8B030D-6E8A-4147-A177-3AD203B41FA5}">
                      <a16:colId xmlns:a16="http://schemas.microsoft.com/office/drawing/2014/main" val="20006"/>
                    </a:ext>
                  </a:extLst>
                </a:gridCol>
                <a:gridCol w="1187355">
                  <a:extLst>
                    <a:ext uri="{9D8B030D-6E8A-4147-A177-3AD203B41FA5}">
                      <a16:colId xmlns:a16="http://schemas.microsoft.com/office/drawing/2014/main" val="20007"/>
                    </a:ext>
                  </a:extLst>
                </a:gridCol>
                <a:gridCol w="1337478">
                  <a:extLst>
                    <a:ext uri="{9D8B030D-6E8A-4147-A177-3AD203B41FA5}">
                      <a16:colId xmlns:a16="http://schemas.microsoft.com/office/drawing/2014/main" val="20008"/>
                    </a:ext>
                  </a:extLst>
                </a:gridCol>
              </a:tblGrid>
              <a:tr h="300214">
                <a:tc rowSpan="2" gridSpan="2">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促销目标</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zh-CN" altLang="en-US"/>
                    </a:p>
                  </a:txBody>
                  <a:tcPr/>
                </a:tc>
                <a:tc gridSpan="7">
                  <a:txBody>
                    <a:bodyPr/>
                    <a:lstStyle/>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促销方法</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482924">
                <a:tc gridSpan="2" vMerge="1">
                  <a:txBody>
                    <a:bodyPr/>
                    <a:lstStyle/>
                    <a:p>
                      <a:endParaRPr lang="zh-CN" altLang="en-US"/>
                    </a:p>
                  </a:txBody>
                  <a:tcPr/>
                </a:tc>
                <a:tc hMerge="1" vMerge="1">
                  <a:txBody>
                    <a:bodyPr/>
                    <a:lstStyle/>
                    <a:p>
                      <a:endParaRPr lang="zh-CN" altLang="en-US"/>
                    </a:p>
                  </a:txBody>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售点广告</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优惠</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免费样品</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折扣</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游戏与竞赛</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有奖销售</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酬谢包装</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9404">
                <a:tc rowSpan="5">
                  <a:txBody>
                    <a:bodyPr/>
                    <a:lstStyle/>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短期</a:t>
                      </a:r>
                      <a:endParaRPr lang="zh-CN" sz="2000">
                        <a:solidFill>
                          <a:srgbClr val="000000"/>
                        </a:solidFill>
                        <a:effectLst/>
                        <a:latin typeface="NEU-BZ-S92"/>
                        <a:ea typeface="方正书宋_GBK"/>
                        <a:cs typeface="Times New Roman" panose="02020603050405020304" pitchFamily="18" charset="0"/>
                      </a:endParaRPr>
                    </a:p>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目标</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引起尝试</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9404">
                <a:tc vMerge="1">
                  <a:txBody>
                    <a:bodyPr/>
                    <a:lstStyle/>
                    <a:p>
                      <a:endParaRPr lang="zh-CN" altLang="en-US"/>
                    </a:p>
                  </a:txBody>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改变购买习惯</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9404">
                <a:tc vMerge="1">
                  <a:txBody>
                    <a:bodyPr/>
                    <a:lstStyle/>
                    <a:p>
                      <a:endParaRPr lang="zh-CN" altLang="en-US"/>
                    </a:p>
                  </a:txBody>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增加每次购买量</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79404">
                <a:tc vMerge="1">
                  <a:txBody>
                    <a:bodyPr/>
                    <a:lstStyle/>
                    <a:p>
                      <a:endParaRPr lang="zh-CN" altLang="en-US"/>
                    </a:p>
                  </a:txBody>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刺激潜在购买者</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79404">
                <a:tc vMerge="1">
                  <a:txBody>
                    <a:bodyPr/>
                    <a:lstStyle/>
                    <a:p>
                      <a:endParaRPr lang="zh-CN" altLang="en-US"/>
                    </a:p>
                  </a:txBody>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提高中间商接受程度</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79404">
                <a:tc rowSpan="2">
                  <a:txBody>
                    <a:bodyPr/>
                    <a:lstStyle/>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长期</a:t>
                      </a:r>
                      <a:endParaRPr lang="zh-CN" sz="2000">
                        <a:solidFill>
                          <a:srgbClr val="000000"/>
                        </a:solidFill>
                        <a:effectLst/>
                        <a:latin typeface="NEU-BZ-S92"/>
                        <a:ea typeface="方正书宋_GBK"/>
                        <a:cs typeface="Times New Roman" panose="02020603050405020304" pitchFamily="18" charset="0"/>
                      </a:endParaRPr>
                    </a:p>
                    <a:p>
                      <a:pPr algn="ct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目标</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提升广告形象</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79404">
                <a:tc vMerge="1">
                  <a:txBody>
                    <a:bodyPr/>
                    <a:lstStyle/>
                    <a:p>
                      <a:endParaRPr lang="zh-CN" altLang="en-US"/>
                    </a:p>
                  </a:txBody>
                  <a:tcPr/>
                </a:tc>
                <a:tc>
                  <a:txBody>
                    <a:bodyPr/>
                    <a:lstStyle/>
                    <a:p>
                      <a:pPr>
                        <a:lnSpc>
                          <a:spcPct val="150000"/>
                        </a:lnSpc>
                        <a:spcAft>
                          <a:spcPts val="0"/>
                        </a:spcAft>
                      </a:pPr>
                      <a:r>
                        <a:rPr lang="zh-CN" sz="1600">
                          <a:solidFill>
                            <a:srgbClr val="000000"/>
                          </a:solidFill>
                          <a:effectLst/>
                          <a:latin typeface="NEU-BZ-S92"/>
                          <a:ea typeface="方正书宋_GBK"/>
                          <a:cs typeface="Times New Roman" panose="02020603050405020304" pitchFamily="18" charset="0"/>
                        </a:rPr>
                        <a:t>巩固品牌形象</a:t>
                      </a:r>
                      <a:endParaRPr lang="zh-CN" sz="200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a:solidFill>
                            <a:srgbClr val="000000"/>
                          </a:solidFill>
                          <a:effectLst/>
                          <a:latin typeface="NEU-BZ-S92"/>
                          <a:ea typeface="方正书宋_GBK"/>
                          <a:cs typeface="Times New Roman" panose="02020603050405020304" pitchFamily="18" charset="0"/>
                        </a:rPr>
                        <a:t> </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a:solidFill>
                            <a:srgbClr val="000000"/>
                          </a:solidFill>
                          <a:effectLst/>
                          <a:latin typeface="NEU-BZ-S92"/>
                          <a:ea typeface="NEU-BZ-S92"/>
                          <a:cs typeface="Times New Roman" panose="02020603050405020304" pitchFamily="18" charset="0"/>
                        </a:rPr>
                        <a:t>√</a:t>
                      </a:r>
                      <a:endParaRPr lang="zh-CN" sz="20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000" dirty="0">
                          <a:solidFill>
                            <a:srgbClr val="000000"/>
                          </a:solidFill>
                          <a:effectLst/>
                          <a:latin typeface="NEU-BZ-S92"/>
                          <a:ea typeface="方正书宋_GBK"/>
                          <a:cs typeface="Times New Roman" panose="02020603050405020304" pitchFamily="18" charset="0"/>
                        </a:rPr>
                        <a:t> </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35055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四、促销活动策划</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p:cNvGrpSpPr/>
          <p:nvPr/>
        </p:nvGrpSpPr>
        <p:grpSpPr>
          <a:xfrm>
            <a:off x="4043904" y="2191567"/>
            <a:ext cx="1457800" cy="1291344"/>
            <a:chOff x="4078513" y="2305388"/>
            <a:chExt cx="1683939" cy="1328992"/>
          </a:xfrm>
        </p:grpSpPr>
        <p:sp>
          <p:nvSpPr>
            <p:cNvPr id="8" name="Freeform: Shape 24"/>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p:cNvGrpSpPr/>
          <p:nvPr/>
        </p:nvGrpSpPr>
        <p:grpSpPr>
          <a:xfrm>
            <a:off x="6484149" y="2214061"/>
            <a:ext cx="1457800" cy="1291344"/>
            <a:chOff x="6429548" y="2305388"/>
            <a:chExt cx="1683939" cy="1328992"/>
          </a:xfrm>
          <a:solidFill>
            <a:srgbClr val="4472C4">
              <a:lumMod val="75000"/>
            </a:srgbClr>
          </a:solidFill>
        </p:grpSpPr>
        <p:sp>
          <p:nvSpPr>
            <p:cNvPr id="15" name="Freeform: Shape 32"/>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p:cNvGrpSpPr/>
          <p:nvPr/>
        </p:nvGrpSpPr>
        <p:grpSpPr>
          <a:xfrm>
            <a:off x="4043904" y="3995213"/>
            <a:ext cx="1457800" cy="1291344"/>
            <a:chOff x="4078513" y="3755948"/>
            <a:chExt cx="1683939" cy="1328992"/>
          </a:xfrm>
        </p:grpSpPr>
        <p:sp>
          <p:nvSpPr>
            <p:cNvPr id="22" name="Freeform: Shape 39"/>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p:cNvGrpSpPr/>
          <p:nvPr/>
        </p:nvGrpSpPr>
        <p:grpSpPr>
          <a:xfrm>
            <a:off x="6484149" y="4017709"/>
            <a:ext cx="1457800" cy="1291344"/>
            <a:chOff x="6429548" y="3755948"/>
            <a:chExt cx="1683939" cy="1328992"/>
          </a:xfrm>
          <a:solidFill>
            <a:srgbClr val="002060"/>
          </a:solidFill>
        </p:grpSpPr>
        <p:sp>
          <p:nvSpPr>
            <p:cNvPr id="29" name="Freeform: Shape 46"/>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p:cNvGrpSpPr/>
          <p:nvPr/>
        </p:nvGrpSpPr>
        <p:grpSpPr>
          <a:xfrm>
            <a:off x="7880075" y="1751888"/>
            <a:ext cx="3803925" cy="1981913"/>
            <a:chOff x="8535367" y="2481480"/>
            <a:chExt cx="3424861" cy="2536191"/>
          </a:xfrm>
        </p:grpSpPr>
        <p:sp>
          <p:nvSpPr>
            <p:cNvPr id="36" name="TextBox 53"/>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估算促销费用</a:t>
              </a:r>
            </a:p>
          </p:txBody>
        </p:sp>
        <p:sp>
          <p:nvSpPr>
            <p:cNvPr id="37" name="TextBox 59"/>
            <p:cNvSpPr txBox="1"/>
            <p:nvPr/>
          </p:nvSpPr>
          <p:spPr bwMode="auto">
            <a:xfrm>
              <a:off x="8591077" y="3182257"/>
              <a:ext cx="336915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不同的企业在财力资源、市场需求、竞争地位、促销愿望等方面都存在差异</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使得促销预算很难用统一、科学的方法进行。</a:t>
              </a:r>
            </a:p>
          </p:txBody>
        </p:sp>
      </p:grpSp>
      <p:grpSp>
        <p:nvGrpSpPr>
          <p:cNvPr id="38" name="Group 11"/>
          <p:cNvGrpSpPr/>
          <p:nvPr/>
        </p:nvGrpSpPr>
        <p:grpSpPr>
          <a:xfrm>
            <a:off x="8182945" y="4109938"/>
            <a:ext cx="3501056" cy="1757463"/>
            <a:chOff x="8747280" y="3958668"/>
            <a:chExt cx="3152173" cy="2248964"/>
          </a:xfrm>
        </p:grpSpPr>
        <p:sp>
          <p:nvSpPr>
            <p:cNvPr id="39" name="TextBox 64"/>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公共关系策划</a:t>
              </a:r>
            </a:p>
          </p:txBody>
        </p:sp>
        <p:sp>
          <p:nvSpPr>
            <p:cNvPr id="40" name="TextBox 65"/>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主要包括选择何种公共宣传方式</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如新闻发布会、展览会、座谈会等</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采用何种方法使各新闻媒体能够准确流畅地接受企业的促销信息等。</a:t>
              </a:r>
            </a:p>
          </p:txBody>
        </p:sp>
      </p:grpSp>
      <p:grpSp>
        <p:nvGrpSpPr>
          <p:cNvPr id="42" name="Group 7"/>
          <p:cNvGrpSpPr/>
          <p:nvPr/>
        </p:nvGrpSpPr>
        <p:grpSpPr>
          <a:xfrm>
            <a:off x="1110645" y="1872995"/>
            <a:ext cx="2734759" cy="1632411"/>
            <a:chOff x="985011" y="2254189"/>
            <a:chExt cx="2462238" cy="2088942"/>
          </a:xfrm>
        </p:grpSpPr>
        <p:sp>
          <p:nvSpPr>
            <p:cNvPr id="43" name="TextBox 66"/>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确定活动要素</a:t>
              </a:r>
            </a:p>
          </p:txBody>
        </p:sp>
        <p:sp>
          <p:nvSpPr>
            <p:cNvPr id="44" name="TextBox 67"/>
            <p:cNvSpPr txBox="1"/>
            <p:nvPr/>
          </p:nvSpPr>
          <p:spPr bwMode="auto">
            <a:xfrm>
              <a:off x="985012" y="2851222"/>
              <a:ext cx="2462237" cy="1491909"/>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促销范围</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促销时机</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3.</a:t>
              </a:r>
              <a:r>
                <a:rPr lang="zh-CN" altLang="en-US" sz="1467" dirty="0">
                  <a:solidFill>
                    <a:srgbClr val="5B9BD5">
                      <a:lumMod val="50000"/>
                    </a:srgbClr>
                  </a:solidFill>
                  <a:latin typeface="微软雅黑"/>
                  <a:cs typeface="+mn-ea"/>
                  <a:sym typeface="+mn-lt"/>
                </a:rPr>
                <a:t>激励规模</a:t>
              </a:r>
            </a:p>
          </p:txBody>
        </p:sp>
      </p:grpSp>
      <p:grpSp>
        <p:nvGrpSpPr>
          <p:cNvPr id="45" name="Group 6"/>
          <p:cNvGrpSpPr/>
          <p:nvPr/>
        </p:nvGrpSpPr>
        <p:grpSpPr>
          <a:xfrm>
            <a:off x="1171452" y="4177352"/>
            <a:ext cx="2872451" cy="1791649"/>
            <a:chOff x="1075815" y="3786553"/>
            <a:chExt cx="2586209" cy="2292711"/>
          </a:xfrm>
        </p:grpSpPr>
        <p:sp>
          <p:nvSpPr>
            <p:cNvPr id="46" name="TextBox 68"/>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广告活动策划</a:t>
              </a:r>
            </a:p>
          </p:txBody>
        </p:sp>
        <p:sp>
          <p:nvSpPr>
            <p:cNvPr id="47" name="TextBox 69"/>
            <p:cNvSpPr txBox="1"/>
            <p:nvPr/>
          </p:nvSpPr>
          <p:spPr bwMode="auto">
            <a:xfrm>
              <a:off x="1075815" y="4435154"/>
              <a:ext cx="2462237" cy="1644110"/>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主要包括选择什么样的广告创意即表现手法、选择什么样的媒介进行宣传、按照怎样的节奏播发广告等。</a:t>
              </a:r>
            </a:p>
          </p:txBody>
        </p:sp>
      </p:grpSp>
      <p:sp>
        <p:nvSpPr>
          <p:cNvPr id="48" name="文本框 47"/>
          <p:cNvSpPr txBox="1"/>
          <p:nvPr/>
        </p:nvSpPr>
        <p:spPr>
          <a:xfrm>
            <a:off x="5010865" y="3502271"/>
            <a:ext cx="2130072" cy="438582"/>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促销活动策划</a:t>
            </a:r>
          </a:p>
        </p:txBody>
      </p:sp>
      <p:sp>
        <p:nvSpPr>
          <p:cNvPr id="49" name="TextBox 67"/>
          <p:cNvSpPr txBox="1"/>
          <p:nvPr/>
        </p:nvSpPr>
        <p:spPr bwMode="auto">
          <a:xfrm>
            <a:off x="2533144" y="2366721"/>
            <a:ext cx="2734758" cy="1165857"/>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4.</a:t>
            </a:r>
            <a:r>
              <a:rPr lang="zh-CN" altLang="en-US" sz="1467" dirty="0">
                <a:solidFill>
                  <a:srgbClr val="5B9BD5">
                    <a:lumMod val="50000"/>
                  </a:srgbClr>
                </a:solidFill>
                <a:latin typeface="微软雅黑"/>
                <a:cs typeface="+mn-ea"/>
                <a:sym typeface="+mn-lt"/>
              </a:rPr>
              <a:t>参与条件</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5.</a:t>
            </a:r>
            <a:r>
              <a:rPr lang="zh-CN" altLang="en-US" sz="1467" dirty="0">
                <a:solidFill>
                  <a:srgbClr val="5B9BD5">
                    <a:lumMod val="50000"/>
                  </a:srgbClr>
                </a:solidFill>
                <a:latin typeface="微软雅黑"/>
                <a:cs typeface="+mn-ea"/>
                <a:sym typeface="+mn-lt"/>
              </a:rPr>
              <a:t>促销媒介</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6.</a:t>
            </a:r>
            <a:r>
              <a:rPr lang="zh-CN" altLang="en-US" sz="1467" dirty="0">
                <a:solidFill>
                  <a:srgbClr val="5B9BD5">
                    <a:lumMod val="50000"/>
                  </a:srgbClr>
                </a:solidFill>
                <a:latin typeface="微软雅黑"/>
                <a:cs typeface="+mn-ea"/>
                <a:sym typeface="+mn-lt"/>
              </a:rPr>
              <a:t>持续时间</a:t>
            </a:r>
          </a:p>
        </p:txBody>
      </p:sp>
    </p:spTree>
    <p:extLst>
      <p:ext uri="{BB962C8B-B14F-4D97-AF65-F5344CB8AC3E}">
        <p14:creationId xmlns:p14="http://schemas.microsoft.com/office/powerpoint/2010/main" val="2626598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507418"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五、撰写促销策划书</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圆角矩形 6"/>
          <p:cNvSpPr/>
          <p:nvPr/>
        </p:nvSpPr>
        <p:spPr>
          <a:xfrm>
            <a:off x="1242147" y="2454536"/>
            <a:ext cx="4407181" cy="3395838"/>
          </a:xfrm>
          <a:prstGeom prst="roundRect">
            <a:avLst>
              <a:gd name="adj" fmla="val 8880"/>
            </a:avLst>
          </a:prstGeom>
          <a:solidFill>
            <a:srgbClr val="01396D"/>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1648850" y="2764025"/>
            <a:ext cx="3796808" cy="2264851"/>
          </a:xfrm>
          <a:prstGeom prst="rect">
            <a:avLst/>
          </a:prstGeom>
        </p:spPr>
        <p:txBody>
          <a:bodyPr wrap="square">
            <a:spAutoFit/>
          </a:bodyPr>
          <a:lstStyle/>
          <a:p>
            <a:pPr>
              <a:lnSpc>
                <a:spcPct val="150000"/>
              </a:lnSpc>
            </a:pPr>
            <a:r>
              <a:rPr lang="zh-CN" altLang="en-US" sz="1600" dirty="0">
                <a:solidFill>
                  <a:prstClr val="white"/>
                </a:solidFill>
                <a:latin typeface="微软雅黑" panose="020B0503020204020204" pitchFamily="34" charset="-122"/>
                <a:ea typeface="微软雅黑" panose="020B0503020204020204" pitchFamily="34" charset="-122"/>
              </a:rPr>
              <a:t>促销策划书是企业在进行产品或服务的销售之前</a:t>
            </a:r>
            <a:r>
              <a:rPr lang="en-US" altLang="zh-CN" sz="1600" dirty="0">
                <a:solidFill>
                  <a:prstClr val="white"/>
                </a:solidFill>
                <a:latin typeface="微软雅黑" panose="020B0503020204020204" pitchFamily="34" charset="-122"/>
                <a:ea typeface="微软雅黑" panose="020B0503020204020204" pitchFamily="34" charset="-122"/>
              </a:rPr>
              <a:t>,</a:t>
            </a:r>
            <a:r>
              <a:rPr lang="zh-CN" altLang="en-US" sz="1600" dirty="0">
                <a:solidFill>
                  <a:prstClr val="white"/>
                </a:solidFill>
                <a:latin typeface="微软雅黑" panose="020B0503020204020204" pitchFamily="34" charset="-122"/>
                <a:ea typeface="微软雅黑" panose="020B0503020204020204" pitchFamily="34" charset="-122"/>
              </a:rPr>
              <a:t>为使销售达到预期目标而进行的各种促销活动的整体性策划文书。看似无用</a:t>
            </a:r>
            <a:r>
              <a:rPr lang="en-US" altLang="zh-CN" sz="1600" dirty="0">
                <a:solidFill>
                  <a:prstClr val="white"/>
                </a:solidFill>
                <a:latin typeface="微软雅黑" panose="020B0503020204020204" pitchFamily="34" charset="-122"/>
                <a:ea typeface="微软雅黑" panose="020B0503020204020204" pitchFamily="34" charset="-122"/>
              </a:rPr>
              <a:t>,</a:t>
            </a:r>
            <a:r>
              <a:rPr lang="zh-CN" altLang="en-US" sz="1600" dirty="0">
                <a:solidFill>
                  <a:prstClr val="white"/>
                </a:solidFill>
                <a:latin typeface="微软雅黑" panose="020B0503020204020204" pitchFamily="34" charset="-122"/>
                <a:ea typeface="微软雅黑" panose="020B0503020204020204" pitchFamily="34" charset="-122"/>
              </a:rPr>
              <a:t>实则十分重要</a:t>
            </a:r>
            <a:r>
              <a:rPr lang="en-US" altLang="zh-CN" sz="1600" dirty="0">
                <a:solidFill>
                  <a:prstClr val="white"/>
                </a:solidFill>
                <a:latin typeface="微软雅黑" panose="020B0503020204020204" pitchFamily="34" charset="-122"/>
                <a:ea typeface="微软雅黑" panose="020B0503020204020204" pitchFamily="34" charset="-122"/>
              </a:rPr>
              <a:t>,</a:t>
            </a:r>
            <a:r>
              <a:rPr lang="zh-CN" altLang="en-US" sz="1600" dirty="0">
                <a:solidFill>
                  <a:prstClr val="white"/>
                </a:solidFill>
                <a:latin typeface="微软雅黑" panose="020B0503020204020204" pitchFamily="34" charset="-122"/>
                <a:ea typeface="微软雅黑" panose="020B0503020204020204" pitchFamily="34" charset="-122"/>
              </a:rPr>
              <a:t>因此必须写好促销策划书。促销策划书的撰写没有固定的结构模式</a:t>
            </a:r>
            <a:r>
              <a:rPr lang="en-US" altLang="zh-CN" sz="1600" dirty="0">
                <a:solidFill>
                  <a:prstClr val="white"/>
                </a:solidFill>
                <a:latin typeface="微软雅黑" panose="020B0503020204020204" pitchFamily="34" charset="-122"/>
                <a:ea typeface="微软雅黑" panose="020B0503020204020204" pitchFamily="34" charset="-122"/>
              </a:rPr>
              <a:t>,</a:t>
            </a:r>
            <a:r>
              <a:rPr lang="zh-CN" altLang="en-US" sz="1600" dirty="0">
                <a:solidFill>
                  <a:prstClr val="white"/>
                </a:solidFill>
                <a:latin typeface="微软雅黑" panose="020B0503020204020204" pitchFamily="34" charset="-122"/>
                <a:ea typeface="微软雅黑" panose="020B0503020204020204" pitchFamily="34" charset="-122"/>
              </a:rPr>
              <a:t>但一般包括以下内容</a:t>
            </a:r>
            <a:r>
              <a:rPr lang="en-US" altLang="zh-CN" sz="1600" dirty="0">
                <a:solidFill>
                  <a:prstClr val="white"/>
                </a:solidFill>
                <a:latin typeface="微软雅黑" panose="020B0503020204020204" pitchFamily="34" charset="-122"/>
                <a:ea typeface="微软雅黑" panose="020B0503020204020204" pitchFamily="34" charset="-122"/>
              </a:rPr>
              <a:t>:</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9" name="左大括号 8"/>
          <p:cNvSpPr/>
          <p:nvPr/>
        </p:nvSpPr>
        <p:spPr>
          <a:xfrm>
            <a:off x="5887192" y="1909207"/>
            <a:ext cx="316697" cy="4367144"/>
          </a:xfrm>
          <a:prstGeom prst="leftBrace">
            <a:avLst>
              <a:gd name="adj1" fmla="val 67157"/>
              <a:gd name="adj2" fmla="val 50000"/>
            </a:avLst>
          </a:prstGeom>
          <a:ln w="76200"/>
          <a:effectLst>
            <a:outerShdw blurRad="50800" dist="38100" algn="l"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sz="700">
              <a:solidFill>
                <a:prstClr val="black"/>
              </a:solidFill>
            </a:endParaRPr>
          </a:p>
        </p:txBody>
      </p:sp>
      <p:sp>
        <p:nvSpPr>
          <p:cNvPr id="10" name="Rectangle 11"/>
          <p:cNvSpPr>
            <a:spLocks noChangeArrowheads="1"/>
          </p:cNvSpPr>
          <p:nvPr/>
        </p:nvSpPr>
        <p:spPr bwMode="gray">
          <a:xfrm>
            <a:off x="7091393" y="1255506"/>
            <a:ext cx="3714350" cy="5632311"/>
          </a:xfrm>
          <a:prstGeom prst="rect">
            <a:avLst/>
          </a:prstGeom>
          <a:noFill/>
          <a:ln>
            <a:noFill/>
          </a:ln>
        </p:spPr>
        <p:txBody>
          <a:bodyPr wrap="square">
            <a:spAutoFit/>
          </a:bodyPr>
          <a:lstStyle/>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一</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市场分析调研</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二</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促销目标</a:t>
            </a: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三</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促销细则</a:t>
            </a: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四</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流程设计</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五</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广告配合方式</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六</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公关配合方式</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七</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促销预算</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八</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效果评估</a:t>
            </a: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九</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附录说明</a:t>
            </a:r>
            <a:endParaRPr lang="en-US" altLang="zh-CN" sz="1600" dirty="0">
              <a:solidFill>
                <a:srgbClr val="006666">
                  <a:lumMod val="50000"/>
                </a:srgbClr>
              </a:solidFill>
              <a:latin typeface="微软雅黑" pitchFamily="34" charset="-122"/>
              <a:ea typeface="微软雅黑" pitchFamily="34" charset="-122"/>
            </a:endParaRPr>
          </a:p>
        </p:txBody>
      </p:sp>
      <p:sp>
        <p:nvSpPr>
          <p:cNvPr id="11" name="任意多边形 10"/>
          <p:cNvSpPr/>
          <p:nvPr/>
        </p:nvSpPr>
        <p:spPr>
          <a:xfrm>
            <a:off x="6463738" y="1601971"/>
            <a:ext cx="480164" cy="475739"/>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1</a:t>
            </a:r>
            <a:endParaRPr lang="zh-CN" altLang="en-US" sz="1600" dirty="0">
              <a:solidFill>
                <a:prstClr val="black"/>
              </a:solidFill>
              <a:latin typeface="Bebas Neue Bold" panose="020B0606020202050201" pitchFamily="34" charset="0"/>
            </a:endParaRPr>
          </a:p>
        </p:txBody>
      </p:sp>
      <p:sp>
        <p:nvSpPr>
          <p:cNvPr id="12" name="任意多边形 11"/>
          <p:cNvSpPr/>
          <p:nvPr/>
        </p:nvSpPr>
        <p:spPr>
          <a:xfrm>
            <a:off x="6430998" y="2170146"/>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2</a:t>
            </a:r>
            <a:endParaRPr lang="zh-CN" altLang="en-US" sz="1600" dirty="0">
              <a:solidFill>
                <a:prstClr val="black"/>
              </a:solidFill>
              <a:latin typeface="Bebas Neue Bold" panose="020B0606020202050201" pitchFamily="34" charset="0"/>
            </a:endParaRPr>
          </a:p>
        </p:txBody>
      </p:sp>
      <p:sp>
        <p:nvSpPr>
          <p:cNvPr id="13" name="任意多边形 12"/>
          <p:cNvSpPr/>
          <p:nvPr/>
        </p:nvSpPr>
        <p:spPr>
          <a:xfrm>
            <a:off x="6430998" y="2724252"/>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3</a:t>
            </a:r>
            <a:endParaRPr lang="zh-CN" altLang="en-US" sz="1600" dirty="0">
              <a:solidFill>
                <a:prstClr val="black"/>
              </a:solidFill>
              <a:latin typeface="Bebas Neue Bold" panose="020B0606020202050201" pitchFamily="34" charset="0"/>
            </a:endParaRPr>
          </a:p>
        </p:txBody>
      </p:sp>
      <p:sp>
        <p:nvSpPr>
          <p:cNvPr id="14" name="任意多边形 13"/>
          <p:cNvSpPr/>
          <p:nvPr/>
        </p:nvSpPr>
        <p:spPr>
          <a:xfrm>
            <a:off x="6407559" y="3268314"/>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4</a:t>
            </a:r>
            <a:endParaRPr lang="zh-CN" altLang="en-US" sz="1600" dirty="0">
              <a:solidFill>
                <a:prstClr val="black"/>
              </a:solidFill>
              <a:latin typeface="Bebas Neue Bold" panose="020B0606020202050201" pitchFamily="34" charset="0"/>
            </a:endParaRPr>
          </a:p>
        </p:txBody>
      </p:sp>
      <p:sp>
        <p:nvSpPr>
          <p:cNvPr id="15" name="任意多边形 14"/>
          <p:cNvSpPr/>
          <p:nvPr/>
        </p:nvSpPr>
        <p:spPr>
          <a:xfrm>
            <a:off x="6430998" y="3843538"/>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5</a:t>
            </a:r>
            <a:endParaRPr lang="zh-CN" altLang="en-US" sz="1600" dirty="0">
              <a:solidFill>
                <a:prstClr val="black"/>
              </a:solidFill>
              <a:latin typeface="Bebas Neue Bold" panose="020B0606020202050201" pitchFamily="34" charset="0"/>
            </a:endParaRPr>
          </a:p>
        </p:txBody>
      </p:sp>
      <p:sp>
        <p:nvSpPr>
          <p:cNvPr id="16" name="任意多边形 15"/>
          <p:cNvSpPr/>
          <p:nvPr/>
        </p:nvSpPr>
        <p:spPr>
          <a:xfrm>
            <a:off x="6430998" y="4367992"/>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6</a:t>
            </a:r>
            <a:endParaRPr lang="zh-CN" altLang="en-US" sz="1600" dirty="0">
              <a:solidFill>
                <a:prstClr val="black"/>
              </a:solidFill>
              <a:latin typeface="Bebas Neue Bold" panose="020B0606020202050201" pitchFamily="34" charset="0"/>
            </a:endParaRPr>
          </a:p>
        </p:txBody>
      </p:sp>
      <p:sp>
        <p:nvSpPr>
          <p:cNvPr id="17" name="任意多边形 16"/>
          <p:cNvSpPr/>
          <p:nvPr/>
        </p:nvSpPr>
        <p:spPr>
          <a:xfrm>
            <a:off x="6445037" y="4913876"/>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7</a:t>
            </a:r>
            <a:endParaRPr lang="zh-CN" altLang="en-US" sz="1600" dirty="0">
              <a:solidFill>
                <a:prstClr val="black"/>
              </a:solidFill>
              <a:latin typeface="Bebas Neue Bold" panose="020B0606020202050201" pitchFamily="34" charset="0"/>
            </a:endParaRPr>
          </a:p>
        </p:txBody>
      </p:sp>
      <p:sp>
        <p:nvSpPr>
          <p:cNvPr id="18" name="任意多边形 17"/>
          <p:cNvSpPr/>
          <p:nvPr/>
        </p:nvSpPr>
        <p:spPr>
          <a:xfrm>
            <a:off x="6463738" y="5493534"/>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8</a:t>
            </a:r>
            <a:endParaRPr lang="zh-CN" altLang="en-US" sz="1600" dirty="0">
              <a:solidFill>
                <a:prstClr val="black"/>
              </a:solidFill>
              <a:latin typeface="Bebas Neue Bold" panose="020B0606020202050201" pitchFamily="34" charset="0"/>
            </a:endParaRPr>
          </a:p>
        </p:txBody>
      </p:sp>
      <p:sp>
        <p:nvSpPr>
          <p:cNvPr id="19" name="任意多边形 18"/>
          <p:cNvSpPr/>
          <p:nvPr/>
        </p:nvSpPr>
        <p:spPr>
          <a:xfrm>
            <a:off x="6463738" y="6081877"/>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9</a:t>
            </a:r>
            <a:endParaRPr lang="zh-CN" altLang="en-US" sz="1600" dirty="0">
              <a:solidFill>
                <a:prstClr val="black"/>
              </a:solidFill>
              <a:latin typeface="Bebas Neue Bold" panose="020B0606020202050201" pitchFamily="34" charset="0"/>
            </a:endParaRPr>
          </a:p>
        </p:txBody>
      </p:sp>
    </p:spTree>
    <p:extLst>
      <p:ext uri="{BB962C8B-B14F-4D97-AF65-F5344CB8AC3E}">
        <p14:creationId xmlns:p14="http://schemas.microsoft.com/office/powerpoint/2010/main" val="2783975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六、实施与控制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前期准备</a:t>
            </a:r>
            <a:endParaRPr lang="en-US" b="1" dirty="0">
              <a:solidFill>
                <a:prstClr val="white"/>
              </a:solidFill>
              <a:cs typeface="+mn-ea"/>
              <a:sym typeface="微软雅黑"/>
            </a:endParaRPr>
          </a:p>
        </p:txBody>
      </p:sp>
      <p:sp>
        <p:nvSpPr>
          <p:cNvPr id="11" name="TextBox 8"/>
          <p:cNvSpPr txBox="1"/>
          <p:nvPr/>
        </p:nvSpPr>
        <p:spPr>
          <a:xfrm>
            <a:off x="1224881" y="2789993"/>
            <a:ext cx="3081962" cy="1969770"/>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人员安排</a:t>
            </a: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物资准备</a:t>
            </a: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实验方案</a:t>
            </a:r>
          </a:p>
          <a:p>
            <a:pPr algn="just">
              <a:lnSpc>
                <a:spcPct val="200000"/>
              </a:lnSpc>
              <a:spcBef>
                <a:spcPct val="0"/>
              </a:spcBef>
            </a:pPr>
            <a:endParaRPr lang="zh-CN" altLang="en-US" sz="1600" dirty="0">
              <a:solidFill>
                <a:prstClr val="white">
                  <a:lumMod val="95000"/>
                </a:prstClr>
              </a:solidFill>
              <a:cs typeface="+mn-ea"/>
              <a:sym typeface="微软雅黑"/>
            </a:endParaRP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中期执行</a:t>
            </a:r>
            <a:endParaRPr lang="en-US" b="1" dirty="0">
              <a:solidFill>
                <a:prstClr val="white"/>
              </a:solidFill>
              <a:cs typeface="+mn-ea"/>
              <a:sym typeface="微软雅黑"/>
            </a:endParaRPr>
          </a:p>
        </p:txBody>
      </p:sp>
      <p:sp>
        <p:nvSpPr>
          <p:cNvPr id="13" name="TextBox 8"/>
          <p:cNvSpPr txBox="1"/>
          <p:nvPr/>
        </p:nvSpPr>
        <p:spPr>
          <a:xfrm>
            <a:off x="4740148" y="2666883"/>
            <a:ext cx="3134314" cy="2954655"/>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主要包括促销活动开展时如何控制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对参与活动人员做出纪律约束与规定。把促销活动各个环节的时间、程序安排清楚</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做到有条不紊、忙而不乱。</a:t>
            </a: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
        <p:nvSpPr>
          <p:cNvPr id="14" name="TextBox 7"/>
          <p:cNvSpPr txBox="1"/>
          <p:nvPr/>
        </p:nvSpPr>
        <p:spPr>
          <a:xfrm>
            <a:off x="7929943" y="1974325"/>
            <a:ext cx="391949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后期延伸</a:t>
            </a:r>
            <a:endParaRPr lang="en-US" b="1" dirty="0">
              <a:solidFill>
                <a:prstClr val="white"/>
              </a:solidFill>
              <a:cs typeface="+mn-ea"/>
              <a:sym typeface="微软雅黑"/>
            </a:endParaRPr>
          </a:p>
        </p:txBody>
      </p:sp>
      <p:sp>
        <p:nvSpPr>
          <p:cNvPr id="15" name="TextBox 8"/>
          <p:cNvSpPr txBox="1"/>
          <p:nvPr/>
        </p:nvSpPr>
        <p:spPr>
          <a:xfrm>
            <a:off x="8243851" y="2789993"/>
            <a:ext cx="3220268" cy="1061829"/>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后期延伸主要是媒体宣传的问题。例如</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对这次活动采取何种方式、在哪些媒体上进行后续宣传。</a:t>
            </a:r>
          </a:p>
        </p:txBody>
      </p:sp>
    </p:spTree>
    <p:extLst>
      <p:ext uri="{BB962C8B-B14F-4D97-AF65-F5344CB8AC3E}">
        <p14:creationId xmlns:p14="http://schemas.microsoft.com/office/powerpoint/2010/main" val="2153896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促销策划的流程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七、促销效果评估</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p:cNvSpPr txBox="1"/>
          <p:nvPr/>
        </p:nvSpPr>
        <p:spPr>
          <a:xfrm>
            <a:off x="481790" y="1711118"/>
            <a:ext cx="3825819" cy="3372846"/>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客观评估法是以企业经营的实际指标反映方案的实施效果。这些指标包括销售指标和成本指标。</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通过销售指标进行分析</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是最常用的方法</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因为销售数据容易收集且能够反映目标市场对促销组合的反应。在进行评估时</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可以通过把当前销售数据与期望的销售数据、行业销售数据、特定竞争对手的销售数据进行比价和评估。</a:t>
            </a:r>
          </a:p>
        </p:txBody>
      </p:sp>
      <p:sp>
        <p:nvSpPr>
          <p:cNvPr id="10" name="椭圆 9"/>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客观评估</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7577839" y="2005234"/>
            <a:ext cx="4042863" cy="4893647"/>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主观评估法通过对消费者的调查</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考察消费者对促销活动的直接和间接反应</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考虑到了顾客心理和市场环境变化对促销策划实施效果的影响</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从而克服了客观评估法的一些缺陷。</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直接观察消费者对销售促进活动的反应</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对参加竞赛和抽奖的人数、优惠券的回报率、赠品的偿付情况等加以统计。可将此法作为客观评估的补充</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两种结合使用。</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对消费者实行抽样调查。这种方法尤其适合于评价销售促进活动的长期效果。</a:t>
            </a: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主观评估</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7735440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典型促销策划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507418"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一、促销策划的类型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消费者促销策划</a:t>
            </a:r>
            <a:endParaRPr lang="en-US" b="1" dirty="0">
              <a:solidFill>
                <a:prstClr val="white"/>
              </a:solidFill>
              <a:cs typeface="+mn-ea"/>
              <a:sym typeface="微软雅黑"/>
            </a:endParaRPr>
          </a:p>
        </p:txBody>
      </p:sp>
      <p:sp>
        <p:nvSpPr>
          <p:cNvPr id="11" name="TextBox 8"/>
          <p:cNvSpPr txBox="1"/>
          <p:nvPr/>
        </p:nvSpPr>
        <p:spPr>
          <a:xfrm>
            <a:off x="1224881" y="2789993"/>
            <a:ext cx="3081962" cy="2385268"/>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企业要开展针对消费者的促销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首先就要了解并区分消费者促销的心理基础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包括贪利心理、对比心理、回报心理、趋同心理、偏好心理、关联心理和短缺心理等。</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渠道促销策划</a:t>
            </a:r>
            <a:endParaRPr lang="en-US" b="1" dirty="0">
              <a:solidFill>
                <a:prstClr val="white"/>
              </a:solidFill>
              <a:cs typeface="+mn-ea"/>
              <a:sym typeface="微软雅黑"/>
            </a:endParaRPr>
          </a:p>
        </p:txBody>
      </p:sp>
      <p:sp>
        <p:nvSpPr>
          <p:cNvPr id="13" name="TextBox 8"/>
          <p:cNvSpPr txBox="1"/>
          <p:nvPr/>
        </p:nvSpPr>
        <p:spPr>
          <a:xfrm>
            <a:off x="4728584" y="2442669"/>
            <a:ext cx="3134314" cy="3862596"/>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渠道促销策划包括对销售人员的促销、对中间商的促销等。针对销售人员的促销主要包括销售竞赛、销售赠奖或是对其进行培训和协助等方法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目的是鼓励销售人员大力推销新产品、开拓新的细分市场、挖掘更多的潜在顾客、顺利推销积压产品等。</a:t>
            </a:r>
          </a:p>
        </p:txBody>
      </p:sp>
      <p:sp>
        <p:nvSpPr>
          <p:cNvPr id="14" name="TextBox 7"/>
          <p:cNvSpPr txBox="1"/>
          <p:nvPr/>
        </p:nvSpPr>
        <p:spPr>
          <a:xfrm>
            <a:off x="7929943" y="1974325"/>
            <a:ext cx="391949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组合促销策划</a:t>
            </a:r>
            <a:endParaRPr lang="en-US" b="1" dirty="0">
              <a:solidFill>
                <a:prstClr val="white"/>
              </a:solidFill>
              <a:cs typeface="+mn-ea"/>
              <a:sym typeface="微软雅黑"/>
            </a:endParaRPr>
          </a:p>
        </p:txBody>
      </p:sp>
      <p:sp>
        <p:nvSpPr>
          <p:cNvPr id="15" name="TextBox 8"/>
          <p:cNvSpPr txBox="1"/>
          <p:nvPr/>
        </p:nvSpPr>
        <p:spPr>
          <a:xfrm>
            <a:off x="8243851" y="2789993"/>
            <a:ext cx="3220268" cy="221599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组合促销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是指企业为达到特定目的而弹性运用若干促销工具、促销方法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它包括人员推销、商业广告、公关宣传和适时促销等。其目的就是将企业的产品或服务告知客户、说服客户</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并催促消费者购买。</a:t>
            </a:r>
          </a:p>
        </p:txBody>
      </p:sp>
    </p:spTree>
    <p:extLst>
      <p:ext uri="{BB962C8B-B14F-4D97-AF65-F5344CB8AC3E}">
        <p14:creationId xmlns:p14="http://schemas.microsoft.com/office/powerpoint/2010/main" val="914414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典型促销策划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76550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二、典型促销策划方法</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Freeform 12"/>
          <p:cNvSpPr>
            <a:spLocks/>
          </p:cNvSpPr>
          <p:nvPr/>
        </p:nvSpPr>
        <p:spPr bwMode="auto">
          <a:xfrm>
            <a:off x="1779572" y="2526758"/>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BC1521"/>
          </a:solidFill>
          <a:ln>
            <a:noFill/>
          </a:ln>
        </p:spPr>
        <p:txBody>
          <a:bodyPr/>
          <a:lstStyle/>
          <a:p>
            <a:endParaRPr lang="zh-CN" altLang="en-US">
              <a:solidFill>
                <a:schemeClr val="tx1">
                  <a:lumMod val="50000"/>
                  <a:lumOff val="50000"/>
                </a:schemeClr>
              </a:solidFill>
            </a:endParaRPr>
          </a:p>
        </p:txBody>
      </p:sp>
      <p:sp>
        <p:nvSpPr>
          <p:cNvPr id="8" name="Freeform 12"/>
          <p:cNvSpPr>
            <a:spLocks/>
          </p:cNvSpPr>
          <p:nvPr/>
        </p:nvSpPr>
        <p:spPr bwMode="auto">
          <a:xfrm flipH="1" flipV="1">
            <a:off x="8925173" y="4703893"/>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1C257C"/>
          </a:solidFill>
          <a:ln>
            <a:noFill/>
          </a:ln>
        </p:spPr>
        <p:txBody>
          <a:bodyPr/>
          <a:lstStyle/>
          <a:p>
            <a:endParaRPr lang="zh-CN" altLang="en-US">
              <a:solidFill>
                <a:schemeClr val="tx1">
                  <a:lumMod val="50000"/>
                  <a:lumOff val="50000"/>
                </a:schemeClr>
              </a:solidFill>
            </a:endParaRPr>
          </a:p>
        </p:txBody>
      </p:sp>
      <p:sp>
        <p:nvSpPr>
          <p:cNvPr id="9" name="TextBox 16"/>
          <p:cNvSpPr txBox="1"/>
          <p:nvPr/>
        </p:nvSpPr>
        <p:spPr>
          <a:xfrm>
            <a:off x="2455638" y="2633710"/>
            <a:ext cx="7280722" cy="2308324"/>
          </a:xfrm>
          <a:prstGeom prst="rect">
            <a:avLst/>
          </a:prstGeom>
          <a:noFill/>
        </p:spPr>
        <p:txBody>
          <a:bodyPr wrap="square" rtlCol="0">
            <a:spAutoFit/>
          </a:bodyPr>
          <a:lstStyle/>
          <a:p>
            <a:pPr algn="just">
              <a:lnSpc>
                <a:spcPct val="150000"/>
              </a:lnSpc>
              <a:spcBef>
                <a:spcPct val="0"/>
              </a:spcBef>
            </a:pP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在促销环节中方法众多</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但常见的促销策划方法主要有以下几种</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一</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降价促销</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二</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有奖促销</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三</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打折优惠</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四</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焦点赠送促销</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五</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赠送促销</a:t>
            </a:r>
          </a:p>
        </p:txBody>
      </p:sp>
      <p:sp>
        <p:nvSpPr>
          <p:cNvPr id="10" name="TextBox 16"/>
          <p:cNvSpPr txBox="1"/>
          <p:nvPr/>
        </p:nvSpPr>
        <p:spPr>
          <a:xfrm>
            <a:off x="5388916" y="3021063"/>
            <a:ext cx="7280722" cy="1938992"/>
          </a:xfrm>
          <a:prstGeom prst="rect">
            <a:avLst/>
          </a:prstGeom>
          <a:noFill/>
        </p:spPr>
        <p:txBody>
          <a:bodyPr wrap="square" rtlCol="0">
            <a:spAutoFit/>
          </a:bodyPr>
          <a:lstStyle/>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六</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竞赛促销</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七</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免费品尝和试用促销</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八</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公益赞助</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九</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会员制</a:t>
            </a:r>
          </a:p>
          <a:p>
            <a:pPr algn="just">
              <a:lnSpc>
                <a:spcPct val="150000"/>
              </a:lnSpc>
              <a:spcBef>
                <a:spcPct val="0"/>
              </a:spcBef>
            </a:pP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十</a:t>
            </a:r>
            <a:r>
              <a:rPr lang="en-US" altLang="zh-CN"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b="1" dirty="0">
                <a:solidFill>
                  <a:schemeClr val="tx2">
                    <a:lumMod val="75000"/>
                  </a:schemeClr>
                </a:solidFill>
                <a:latin typeface="微软雅黑" panose="020B0503020204020204" pitchFamily="34" charset="-122"/>
                <a:ea typeface="微软雅黑" panose="020B0503020204020204" pitchFamily="34" charset="-122"/>
                <a:sym typeface="微软雅黑" pitchFamily="34" charset="-122"/>
              </a:rPr>
              <a:t>展览和联合展销促销</a:t>
            </a:r>
          </a:p>
        </p:txBody>
      </p:sp>
    </p:spTree>
    <p:extLst>
      <p:ext uri="{BB962C8B-B14F-4D97-AF65-F5344CB8AC3E}">
        <p14:creationId xmlns:p14="http://schemas.microsoft.com/office/powerpoint/2010/main" val="1253590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7"/>
                                        </p:tgtEl>
                                        <p:attrNameLst>
                                          <p:attrName>ppt_x,ppt_y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8"/>
                                        </p:tgtEl>
                                        <p:attrNameLst>
                                          <p:attrName>ppt_x,ppt_y</p:attrName>
                                        </p:attrNameLst>
                                      </p:cBhvr>
                                      <p:rCtr x="-19748" y="-5509"/>
                                    </p:animMotion>
                                  </p:childTnLst>
                                </p:cTn>
                              </p:par>
                            </p:childTnLst>
                          </p:cTn>
                        </p:par>
                        <p:par>
                          <p:cTn id="13" fill="hold">
                            <p:stCondLst>
                              <p:cond delay="500"/>
                            </p:stCondLst>
                            <p:childTnLst>
                              <p:par>
                                <p:cTn id="14" presetID="18" presetClass="entr" presetSubtype="3"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upRight)">
                                      <p:cBhvr>
                                        <p:cTn id="16" dur="500"/>
                                        <p:tgtEl>
                                          <p:spTgt spid="9"/>
                                        </p:tgtEl>
                                      </p:cBhvr>
                                    </p:animEffect>
                                  </p:childTnLst>
                                </p:cTn>
                              </p:par>
                            </p:childTnLst>
                          </p:cTn>
                        </p:par>
                        <p:par>
                          <p:cTn id="17" fill="hold">
                            <p:stCondLst>
                              <p:cond delay="1000"/>
                            </p:stCondLst>
                            <p:childTnLst>
                              <p:par>
                                <p:cTn id="18" presetID="18" presetClass="entr" presetSubtype="3"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strips(upRigh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第九章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典型促销策划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400110"/>
          </a:xfrm>
          <a:prstGeom prst="rect">
            <a:avLst/>
          </a:prstGeom>
        </p:spPr>
        <p:txBody>
          <a:bodyPr wrap="none">
            <a:spAutoFit/>
          </a:bodyPr>
          <a:lstStyle/>
          <a:p>
            <a:r>
              <a:rPr lang="zh-CN" altLang="zh-CN" sz="2000" dirty="0"/>
              <a:t>三、典型促销的误区</a:t>
            </a:r>
          </a:p>
        </p:txBody>
      </p:sp>
      <p:sp>
        <p:nvSpPr>
          <p:cNvPr id="7" name="右箭头 6"/>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p:cNvSpPr txBox="1"/>
          <p:nvPr/>
        </p:nvSpPr>
        <p:spPr>
          <a:xfrm>
            <a:off x="481790" y="1711118"/>
            <a:ext cx="3825819" cy="4154984"/>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促销策划可“包治百病”</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促销策划会“误人子弟”</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促销策划方案可模仿着做</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促销策划越复杂越好</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5.</a:t>
            </a:r>
            <a:r>
              <a:rPr lang="zh-CN" altLang="en-US" sz="1600" dirty="0">
                <a:solidFill>
                  <a:schemeClr val="accent1">
                    <a:lumMod val="50000"/>
                  </a:schemeClr>
                </a:solidFill>
                <a:latin typeface="微软雅黑" pitchFamily="34" charset="-122"/>
                <a:ea typeface="微软雅黑" pitchFamily="34" charset="-122"/>
              </a:rPr>
              <a:t>促销方案必须准确执行</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6.</a:t>
            </a:r>
            <a:r>
              <a:rPr lang="zh-CN" altLang="en-US" sz="1600" dirty="0">
                <a:solidFill>
                  <a:schemeClr val="accent1">
                    <a:lumMod val="50000"/>
                  </a:schemeClr>
                </a:solidFill>
                <a:latin typeface="微软雅黑" pitchFamily="34" charset="-122"/>
                <a:ea typeface="微软雅黑" pitchFamily="34" charset="-122"/>
              </a:rPr>
              <a:t>拥有专业知识就能做好促销策划</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0" name="椭圆 9"/>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认识误区</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7959977" y="4115368"/>
            <a:ext cx="4042863" cy="2677656"/>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盲目追求轰动效应</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忽视培育顾客忠诚度</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单纯追求销量</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运作误区</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1119541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广告策划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第十章　</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广告策划概述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广告策划的内容与流程</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广告创意策划</a:t>
            </a:r>
          </a:p>
        </p:txBody>
      </p:sp>
      <p:sp>
        <p:nvSpPr>
          <p:cNvPr id="16" name="文本框 15">
            <a:extLst>
              <a:ext uri="{FF2B5EF4-FFF2-40B4-BE49-F238E27FC236}">
                <a16:creationId xmlns:a16="http://schemas.microsoft.com/office/drawing/2014/main" id="{0B915844-469B-4E3C-801E-115D0D79D7C9}"/>
              </a:ext>
            </a:extLst>
          </p:cNvPr>
          <p:cNvSpPr txBox="1"/>
          <p:nvPr/>
        </p:nvSpPr>
        <p:spPr>
          <a:xfrm>
            <a:off x="604694" y="5823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第四节　广告策划书的撰</a:t>
            </a:r>
          </a:p>
        </p:txBody>
      </p:sp>
    </p:spTree>
    <p:extLst>
      <p:ext uri="{BB962C8B-B14F-4D97-AF65-F5344CB8AC3E}">
        <p14:creationId xmlns:p14="http://schemas.microsoft.com/office/powerpoint/2010/main" val="573615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广告策划概述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74947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一、广告的概念与构成</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FA7CC3DE-B890-424A-BA4A-1CAFCEA5B0C1}"/>
              </a:ext>
            </a:extLst>
          </p:cNvPr>
          <p:cNvGrpSpPr>
            <a:grpSpLocks/>
          </p:cNvGrpSpPr>
          <p:nvPr/>
        </p:nvGrpSpPr>
        <p:grpSpPr bwMode="auto">
          <a:xfrm>
            <a:off x="1665355" y="2051048"/>
            <a:ext cx="8726402" cy="1377951"/>
            <a:chOff x="5525642" y="2324697"/>
            <a:chExt cx="6191706" cy="1377811"/>
          </a:xfrm>
        </p:grpSpPr>
        <p:sp>
          <p:nvSpPr>
            <p:cNvPr id="9" name="矩形 38">
              <a:extLst>
                <a:ext uri="{FF2B5EF4-FFF2-40B4-BE49-F238E27FC236}">
                  <a16:creationId xmlns:a16="http://schemas.microsoft.com/office/drawing/2014/main" id="{2EE0658D-08A4-4A73-AE4C-BC3D3E9A5D38}"/>
                </a:ext>
              </a:extLst>
            </p:cNvPr>
            <p:cNvSpPr>
              <a:spLocks noChangeArrowheads="1"/>
            </p:cNvSpPr>
            <p:nvPr/>
          </p:nvSpPr>
          <p:spPr bwMode="auto">
            <a:xfrm>
              <a:off x="5621348" y="2389135"/>
              <a:ext cx="6096000" cy="115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广告是企业营销活动中使用和花费最多的促销工具之一</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具有传播广、速度快、影响力强等特点。所谓广告</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是指通过大众传播媒体</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以付费方式和盈利目的</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进行的有关商品或服务等信息传播的活动。根据广告的定义可以看出</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广告由三个部分构成</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广告主体、广告媒体和广告信息。</a:t>
              </a:r>
            </a:p>
          </p:txBody>
        </p:sp>
        <p:cxnSp>
          <p:nvCxnSpPr>
            <p:cNvPr id="10" name="直接连接符 9">
              <a:extLst>
                <a:ext uri="{FF2B5EF4-FFF2-40B4-BE49-F238E27FC236}">
                  <a16:creationId xmlns:a16="http://schemas.microsoft.com/office/drawing/2014/main" id="{F051B52E-DBE6-4EE6-9C46-F85A57D96278}"/>
                </a:ext>
              </a:extLst>
            </p:cNvPr>
            <p:cNvCxnSpPr/>
            <p:nvPr/>
          </p:nvCxnSpPr>
          <p:spPr>
            <a:xfrm>
              <a:off x="5525642" y="2324697"/>
              <a:ext cx="0" cy="1377811"/>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6ACCB470-016E-4DB3-A679-1829EA34B803}"/>
              </a:ext>
            </a:extLst>
          </p:cNvPr>
          <p:cNvGrpSpPr>
            <a:grpSpLocks/>
          </p:cNvGrpSpPr>
          <p:nvPr/>
        </p:nvGrpSpPr>
        <p:grpSpPr bwMode="auto">
          <a:xfrm>
            <a:off x="1665355" y="3829047"/>
            <a:ext cx="8958651" cy="2169825"/>
            <a:chOff x="5917095" y="4067188"/>
            <a:chExt cx="6855396" cy="2170146"/>
          </a:xfrm>
        </p:grpSpPr>
        <p:sp>
          <p:nvSpPr>
            <p:cNvPr id="12" name="矩形 40">
              <a:extLst>
                <a:ext uri="{FF2B5EF4-FFF2-40B4-BE49-F238E27FC236}">
                  <a16:creationId xmlns:a16="http://schemas.microsoft.com/office/drawing/2014/main" id="{C276D381-EE23-40C1-A8A0-7503A68C8E55}"/>
                </a:ext>
              </a:extLst>
            </p:cNvPr>
            <p:cNvSpPr>
              <a:spLocks noChangeArrowheads="1"/>
            </p:cNvSpPr>
            <p:nvPr/>
          </p:nvSpPr>
          <p:spPr bwMode="auto">
            <a:xfrm>
              <a:off x="5986670" y="4067188"/>
              <a:ext cx="6785821" cy="198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200000"/>
                </a:lnSpc>
                <a:spcBef>
                  <a:spcPct val="0"/>
                </a:spcBef>
                <a:spcAft>
                  <a:spcPct val="0"/>
                </a:spcAft>
              </a:pPr>
              <a:r>
                <a:rPr lang="en-US" altLang="zh-CN" sz="1600" dirty="0">
                  <a:solidFill>
                    <a:srgbClr val="595959"/>
                  </a:solidFill>
                  <a:latin typeface="微软雅黑" panose="020B0503020204020204" pitchFamily="34" charset="-122"/>
                  <a:ea typeface="微软雅黑" panose="020B0503020204020204" pitchFamily="34" charset="-122"/>
                </a:rPr>
                <a:t>(1)</a:t>
              </a:r>
              <a:r>
                <a:rPr lang="zh-CN" altLang="en-US" sz="1600" dirty="0">
                  <a:solidFill>
                    <a:srgbClr val="595959"/>
                  </a:solidFill>
                  <a:latin typeface="微软雅黑" panose="020B0503020204020204" pitchFamily="34" charset="-122"/>
                  <a:ea typeface="微软雅黑" panose="020B0503020204020204" pitchFamily="34" charset="-122"/>
                </a:rPr>
                <a:t>广告主体。广告主体是从事广告活动的当事人</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一般包括广告主、广告经营者和广告发布者。</a:t>
              </a:r>
            </a:p>
            <a:p>
              <a:pPr fontAlgn="base">
                <a:lnSpc>
                  <a:spcPct val="200000"/>
                </a:lnSpc>
                <a:spcBef>
                  <a:spcPct val="0"/>
                </a:spcBef>
                <a:spcAft>
                  <a:spcPct val="0"/>
                </a:spcAft>
              </a:pPr>
              <a:r>
                <a:rPr lang="en-US" altLang="zh-CN" sz="1600" dirty="0">
                  <a:solidFill>
                    <a:srgbClr val="595959"/>
                  </a:solidFill>
                  <a:latin typeface="微软雅黑" panose="020B0503020204020204" pitchFamily="34" charset="-122"/>
                  <a:ea typeface="微软雅黑" panose="020B0503020204020204" pitchFamily="34" charset="-122"/>
                </a:rPr>
                <a:t>(2)</a:t>
              </a:r>
              <a:r>
                <a:rPr lang="zh-CN" altLang="en-US" sz="1600" dirty="0">
                  <a:solidFill>
                    <a:srgbClr val="595959"/>
                  </a:solidFill>
                  <a:latin typeface="微软雅黑" panose="020B0503020204020204" pitchFamily="34" charset="-122"/>
                  <a:ea typeface="微软雅黑" panose="020B0503020204020204" pitchFamily="34" charset="-122"/>
                </a:rPr>
                <a:t>广告媒体。广告媒体是广告主向广告受众者传递信息的工具或载体。广告媒体选择得是否恰当</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直接关系到广告活动的成败</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因此广告媒体在广告活动中非常重要。</a:t>
              </a:r>
            </a:p>
            <a:p>
              <a:pPr fontAlgn="base">
                <a:lnSpc>
                  <a:spcPct val="200000"/>
                </a:lnSpc>
                <a:spcBef>
                  <a:spcPct val="0"/>
                </a:spcBef>
                <a:spcAft>
                  <a:spcPct val="0"/>
                </a:spcAft>
              </a:pPr>
              <a:r>
                <a:rPr lang="en-US" altLang="zh-CN" sz="1600" dirty="0">
                  <a:solidFill>
                    <a:srgbClr val="595959"/>
                  </a:solidFill>
                  <a:latin typeface="微软雅黑" panose="020B0503020204020204" pitchFamily="34" charset="-122"/>
                  <a:ea typeface="微软雅黑" panose="020B0503020204020204" pitchFamily="34" charset="-122"/>
                </a:rPr>
                <a:t>(3)</a:t>
              </a:r>
              <a:r>
                <a:rPr lang="zh-CN" altLang="en-US" sz="1600" dirty="0">
                  <a:solidFill>
                    <a:srgbClr val="595959"/>
                  </a:solidFill>
                  <a:latin typeface="微软雅黑" panose="020B0503020204020204" pitchFamily="34" charset="-122"/>
                  <a:ea typeface="微软雅黑" panose="020B0503020204020204" pitchFamily="34" charset="-122"/>
                </a:rPr>
                <a:t>广告信息。广告信息是广告传递给受众者的主要内容</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即广告的客体</a:t>
              </a:r>
              <a:r>
                <a:rPr lang="zh-CN" altLang="en-US" sz="1400" dirty="0">
                  <a:solidFill>
                    <a:srgbClr val="595959"/>
                  </a:solidFill>
                  <a:latin typeface="微软雅黑" panose="020B0503020204020204" pitchFamily="34" charset="-122"/>
                  <a:ea typeface="微软雅黑" panose="020B0503020204020204" pitchFamily="34" charset="-122"/>
                </a:rPr>
                <a:t>。</a:t>
              </a:r>
            </a:p>
          </p:txBody>
        </p:sp>
        <p:cxnSp>
          <p:nvCxnSpPr>
            <p:cNvPr id="13" name="直接连接符 12">
              <a:extLst>
                <a:ext uri="{FF2B5EF4-FFF2-40B4-BE49-F238E27FC236}">
                  <a16:creationId xmlns:a16="http://schemas.microsoft.com/office/drawing/2014/main" id="{1378847B-8863-4A17-80B8-75C4AA3722D4}"/>
                </a:ext>
              </a:extLst>
            </p:cNvPr>
            <p:cNvCxnSpPr/>
            <p:nvPr/>
          </p:nvCxnSpPr>
          <p:spPr>
            <a:xfrm flipH="1">
              <a:off x="5917095" y="4213266"/>
              <a:ext cx="1" cy="2024068"/>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743820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03242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营销策划的原则、流程及影响因素</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二、营销策划的流程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659536" y="1805499"/>
            <a:ext cx="261552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3463995" y="1805499"/>
            <a:ext cx="2615521" cy="4213164"/>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6268453" y="1805499"/>
            <a:ext cx="261552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Rectangle 22"/>
          <p:cNvSpPr/>
          <p:nvPr/>
        </p:nvSpPr>
        <p:spPr>
          <a:xfrm>
            <a:off x="9072912" y="1805499"/>
            <a:ext cx="2615521" cy="4213164"/>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11" name="TextBox 7"/>
          <p:cNvSpPr txBox="1"/>
          <p:nvPr/>
        </p:nvSpPr>
        <p:spPr>
          <a:xfrm>
            <a:off x="1196255" y="1997520"/>
            <a:ext cx="1542089" cy="403957"/>
          </a:xfrm>
          <a:prstGeom prst="rect">
            <a:avLst/>
          </a:prstGeom>
          <a:noFill/>
        </p:spPr>
        <p:txBody>
          <a:bodyPr wrap="non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一</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环境分析</a:t>
            </a:r>
            <a:endParaRPr lang="en-US" sz="2000" b="1" dirty="0">
              <a:solidFill>
                <a:prstClr val="white"/>
              </a:solidFill>
              <a:cs typeface="+mn-ea"/>
              <a:sym typeface="微软雅黑"/>
            </a:endParaRPr>
          </a:p>
        </p:txBody>
      </p:sp>
      <p:sp>
        <p:nvSpPr>
          <p:cNvPr id="12" name="TextBox 8"/>
          <p:cNvSpPr txBox="1"/>
          <p:nvPr/>
        </p:nvSpPr>
        <p:spPr>
          <a:xfrm>
            <a:off x="902265" y="2541208"/>
            <a:ext cx="2130060" cy="1107996"/>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环境分析的形式</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环境分析的内容</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
        <p:nvSpPr>
          <p:cNvPr id="13" name="TextBox 7"/>
          <p:cNvSpPr txBox="1"/>
          <p:nvPr/>
        </p:nvSpPr>
        <p:spPr>
          <a:xfrm>
            <a:off x="3744228" y="1997520"/>
            <a:ext cx="2055051" cy="403957"/>
          </a:xfrm>
          <a:prstGeom prst="rect">
            <a:avLst/>
          </a:prstGeom>
          <a:noFill/>
        </p:spPr>
        <p:txBody>
          <a:bodyPr wrap="non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二</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营销目标设定</a:t>
            </a:r>
            <a:endParaRPr lang="en-US" sz="2000" b="1" dirty="0">
              <a:solidFill>
                <a:prstClr val="white"/>
              </a:solidFill>
              <a:cs typeface="+mn-ea"/>
              <a:sym typeface="微软雅黑"/>
            </a:endParaRPr>
          </a:p>
        </p:txBody>
      </p:sp>
      <p:sp>
        <p:nvSpPr>
          <p:cNvPr id="14" name="TextBox 8"/>
          <p:cNvSpPr txBox="1"/>
          <p:nvPr/>
        </p:nvSpPr>
        <p:spPr>
          <a:xfrm>
            <a:off x="3720996" y="2541208"/>
            <a:ext cx="2101515" cy="1846659"/>
          </a:xfrm>
          <a:prstGeom prst="rect">
            <a:avLst/>
          </a:prstGeom>
          <a:noFill/>
        </p:spPr>
        <p:txBody>
          <a:bodyPr wrap="square" lIns="0" tIns="0" rIns="0" bIns="0" rtlCol="0" anchor="t">
            <a:spAutoFit/>
          </a:bodyPr>
          <a:lstStyle/>
          <a:p>
            <a:pPr>
              <a:lnSpc>
                <a:spcPct val="150000"/>
              </a:lnSpc>
              <a:spcBef>
                <a:spcPct val="0"/>
              </a:spcBef>
            </a:pPr>
            <a:r>
              <a:rPr lang="zh-CN" altLang="en-US" sz="1600" dirty="0">
                <a:solidFill>
                  <a:prstClr val="white">
                    <a:lumMod val="95000"/>
                  </a:prstClr>
                </a:solidFill>
                <a:cs typeface="+mn-ea"/>
                <a:sym typeface="微软雅黑"/>
              </a:rPr>
              <a:t>营销目标就是营销策划要实现的期望值</a:t>
            </a:r>
            <a:endParaRPr lang="en-US" altLang="zh-CN" sz="1600" dirty="0">
              <a:solidFill>
                <a:prstClr val="white">
                  <a:lumMod val="95000"/>
                </a:prstClr>
              </a:solidFill>
              <a:cs typeface="+mn-ea"/>
              <a:sym typeface="微软雅黑"/>
            </a:endParaRPr>
          </a:p>
          <a:p>
            <a:pPr>
              <a:lnSpc>
                <a:spcPct val="150000"/>
              </a:lnSpc>
              <a:spcBef>
                <a:spcPct val="0"/>
              </a:spcBef>
            </a:pPr>
            <a:r>
              <a:rPr lang="zh-CN" altLang="en-US" sz="1600" dirty="0">
                <a:solidFill>
                  <a:prstClr val="white">
                    <a:lumMod val="95000"/>
                  </a:prstClr>
                </a:solidFill>
                <a:cs typeface="+mn-ea"/>
                <a:sym typeface="微软雅黑"/>
              </a:rPr>
              <a:t>营销目标的设定要明确</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否则策划对象就会很模糊</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不易产生策划构想。</a:t>
            </a:r>
          </a:p>
        </p:txBody>
      </p:sp>
      <p:sp>
        <p:nvSpPr>
          <p:cNvPr id="15" name="TextBox 7"/>
          <p:cNvSpPr txBox="1"/>
          <p:nvPr/>
        </p:nvSpPr>
        <p:spPr>
          <a:xfrm>
            <a:off x="6548690" y="1997520"/>
            <a:ext cx="2055050" cy="403957"/>
          </a:xfrm>
          <a:prstGeom prst="rect">
            <a:avLst/>
          </a:prstGeom>
          <a:noFill/>
        </p:spPr>
        <p:txBody>
          <a:bodyPr wrap="non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营销战略策划</a:t>
            </a:r>
            <a:endParaRPr lang="en-US" sz="2000" b="1" dirty="0">
              <a:solidFill>
                <a:prstClr val="white"/>
              </a:solidFill>
              <a:cs typeface="+mn-ea"/>
              <a:sym typeface="微软雅黑"/>
            </a:endParaRPr>
          </a:p>
        </p:txBody>
      </p:sp>
      <p:sp>
        <p:nvSpPr>
          <p:cNvPr id="16" name="TextBox 8"/>
          <p:cNvSpPr txBox="1"/>
          <p:nvPr/>
        </p:nvSpPr>
        <p:spPr>
          <a:xfrm>
            <a:off x="6519631" y="2541208"/>
            <a:ext cx="2113165" cy="1107996"/>
          </a:xfrm>
          <a:prstGeom prst="rect">
            <a:avLst/>
          </a:prstGeom>
          <a:noFill/>
        </p:spPr>
        <p:txBody>
          <a:bodyPr wrap="square" lIns="0" tIns="0" rIns="0" bIns="0" rtlCol="0" anchor="t">
            <a:spAutoFit/>
          </a:bodyPr>
          <a:lstStyle/>
          <a:p>
            <a:pPr>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市场细分</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目标市场选择</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市场定位</a:t>
            </a:r>
          </a:p>
        </p:txBody>
      </p:sp>
      <p:sp>
        <p:nvSpPr>
          <p:cNvPr id="17" name="TextBox 7"/>
          <p:cNvSpPr txBox="1"/>
          <p:nvPr/>
        </p:nvSpPr>
        <p:spPr>
          <a:xfrm>
            <a:off x="9353151" y="1997520"/>
            <a:ext cx="2055050" cy="403957"/>
          </a:xfrm>
          <a:prstGeom prst="rect">
            <a:avLst/>
          </a:prstGeom>
          <a:noFill/>
        </p:spPr>
        <p:txBody>
          <a:bodyPr wrap="non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四</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营销战术策划</a:t>
            </a:r>
            <a:endParaRPr lang="en-US" sz="2000" b="1" dirty="0">
              <a:solidFill>
                <a:prstClr val="white"/>
              </a:solidFill>
              <a:cs typeface="+mn-ea"/>
              <a:sym typeface="微软雅黑"/>
            </a:endParaRPr>
          </a:p>
        </p:txBody>
      </p:sp>
      <p:sp>
        <p:nvSpPr>
          <p:cNvPr id="18" name="TextBox 8"/>
          <p:cNvSpPr txBox="1"/>
          <p:nvPr/>
        </p:nvSpPr>
        <p:spPr>
          <a:xfrm>
            <a:off x="9359143" y="2541208"/>
            <a:ext cx="2043059" cy="2908489"/>
          </a:xfrm>
          <a:prstGeom prst="rect">
            <a:avLst/>
          </a:prstGeom>
          <a:noFill/>
        </p:spPr>
        <p:txBody>
          <a:bodyPr wrap="square" lIns="0" tIns="0" rIns="0" bIns="0" rtlCol="0" anchor="t">
            <a:spAutoFit/>
          </a:bodyPr>
          <a:lstStyle/>
          <a:p>
            <a:pPr>
              <a:lnSpc>
                <a:spcPct val="150000"/>
              </a:lnSpc>
              <a:spcBef>
                <a:spcPct val="0"/>
              </a:spcBef>
            </a:pPr>
            <a:r>
              <a:rPr lang="zh-CN" altLang="en-US" sz="1600" dirty="0">
                <a:solidFill>
                  <a:prstClr val="white">
                    <a:lumMod val="95000"/>
                  </a:prstClr>
                </a:solidFill>
                <a:cs typeface="+mn-ea"/>
                <a:sym typeface="微软雅黑"/>
              </a:rPr>
              <a:t>营销战术策划是营销战略策划由宏观层面向微观层面的延伸</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它在营销战略策划的总体指导框架之内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对各种各样的营销手段进行综合考虑和整体优化</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以求达到理想的效果。</a:t>
            </a:r>
          </a:p>
        </p:txBody>
      </p:sp>
    </p:spTree>
    <p:extLst>
      <p:ext uri="{BB962C8B-B14F-4D97-AF65-F5344CB8AC3E}">
        <p14:creationId xmlns:p14="http://schemas.microsoft.com/office/powerpoint/2010/main" val="1737942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ppt_x"/>
                                          </p:val>
                                        </p:tav>
                                        <p:tav tm="100000">
                                          <p:val>
                                            <p:strVal val="#ppt_x"/>
                                          </p:val>
                                        </p:tav>
                                      </p:tavLst>
                                    </p:anim>
                                    <p:anim calcmode="lin" valueType="num">
                                      <p:cBhvr additive="base">
                                        <p:cTn id="47" dur="500" fill="hold"/>
                                        <p:tgtEl>
                                          <p:spTgt spid="10"/>
                                        </p:tgtEl>
                                        <p:attrNameLst>
                                          <p:attrName>ppt_y</p:attrName>
                                        </p:attrNameLst>
                                      </p:cBhvr>
                                      <p:tavLst>
                                        <p:tav tm="0">
                                          <p:val>
                                            <p:strVal val="1+#ppt_h/2"/>
                                          </p:val>
                                        </p:tav>
                                        <p:tav tm="100000">
                                          <p:val>
                                            <p:strVal val="#ppt_y"/>
                                          </p:val>
                                        </p:tav>
                                      </p:tavLst>
                                    </p:anim>
                                  </p:childTnLst>
                                </p:cTn>
                              </p:par>
                              <p:par>
                                <p:cTn id="48" presetID="2" presetClass="entr" presetSubtype="4" accel="50000" decel="5000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ppt_x"/>
                                          </p:val>
                                        </p:tav>
                                        <p:tav tm="100000">
                                          <p:val>
                                            <p:strVal val="#ppt_x"/>
                                          </p:val>
                                        </p:tav>
                                      </p:tavLst>
                                    </p:anim>
                                    <p:anim calcmode="lin" valueType="num">
                                      <p:cBhvr additive="base">
                                        <p:cTn id="51" dur="500" fill="hold"/>
                                        <p:tgtEl>
                                          <p:spTgt spid="17"/>
                                        </p:tgtEl>
                                        <p:attrNameLst>
                                          <p:attrName>ppt_y</p:attrName>
                                        </p:attrNameLst>
                                      </p:cBhvr>
                                      <p:tavLst>
                                        <p:tav tm="0">
                                          <p:val>
                                            <p:strVal val="1+#ppt_h/2"/>
                                          </p:val>
                                        </p:tav>
                                        <p:tav tm="100000">
                                          <p:val>
                                            <p:strVal val="#ppt_y"/>
                                          </p:val>
                                        </p:tav>
                                      </p:tavLst>
                                    </p:anim>
                                  </p:childTnLst>
                                </p:cTn>
                              </p:par>
                              <p:par>
                                <p:cTn id="52" presetID="2" presetClass="entr" presetSubtype="4" accel="50000" decel="5000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ppt_x"/>
                                          </p:val>
                                        </p:tav>
                                        <p:tav tm="100000">
                                          <p:val>
                                            <p:strVal val="#ppt_x"/>
                                          </p:val>
                                        </p:tav>
                                      </p:tavLst>
                                    </p:anim>
                                    <p:anim calcmode="lin" valueType="num">
                                      <p:cBhvr additive="base">
                                        <p:cTn id="5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广告策划概述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03187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二、广告策划的概念、特征与原则</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D9A49D62-7DAC-4800-988A-61BFB115B013}"/>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2A263E31-F92D-4235-A9BF-E3E0C63C70A3}"/>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B070D863-40B1-4351-A172-CBE2C2DD648B}"/>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53BC8AC5-598F-428B-8225-8820E090DE2B}"/>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广告策划的概念</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D0F09AA8-98A7-432A-889B-B7847F265FDE}"/>
              </a:ext>
            </a:extLst>
          </p:cNvPr>
          <p:cNvSpPr txBox="1"/>
          <p:nvPr/>
        </p:nvSpPr>
        <p:spPr>
          <a:xfrm>
            <a:off x="1224881" y="2789993"/>
            <a:ext cx="3081962" cy="3376950"/>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广告策划是根据企业的营销战略和广告目标</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以企业产品、消费者、竞争者和广告环境为基础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充分考虑广告策划活动的指导性、系统性、事前性、目的性、创造性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从而为企业广告传播和市场开拓提供经济有效的广告计划方案的决策过程。</a:t>
            </a:r>
          </a:p>
        </p:txBody>
      </p:sp>
      <p:sp>
        <p:nvSpPr>
          <p:cNvPr id="12" name="TextBox 7">
            <a:extLst>
              <a:ext uri="{FF2B5EF4-FFF2-40B4-BE49-F238E27FC236}">
                <a16:creationId xmlns:a16="http://schemas.microsoft.com/office/drawing/2014/main" id="{638D972B-A130-41BB-90C2-51C996C88202}"/>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广告策划的特征</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F389738C-9535-431D-827B-B828EDDA1231}"/>
              </a:ext>
            </a:extLst>
          </p:cNvPr>
          <p:cNvSpPr txBox="1"/>
          <p:nvPr/>
        </p:nvSpPr>
        <p:spPr>
          <a:xfrm>
            <a:off x="4773530" y="2855052"/>
            <a:ext cx="3134314" cy="2392065"/>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指导性</a:t>
            </a: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目的性</a:t>
            </a: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事前性</a:t>
            </a: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系统性</a:t>
            </a:r>
          </a:p>
          <a:p>
            <a:pPr algn="just">
              <a:lnSpc>
                <a:spcPct val="20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创造性</a:t>
            </a:r>
          </a:p>
        </p:txBody>
      </p:sp>
      <p:sp>
        <p:nvSpPr>
          <p:cNvPr id="14" name="TextBox 7">
            <a:extLst>
              <a:ext uri="{FF2B5EF4-FFF2-40B4-BE49-F238E27FC236}">
                <a16:creationId xmlns:a16="http://schemas.microsoft.com/office/drawing/2014/main" id="{AB55AE12-217F-414D-8682-F5D7594CF302}"/>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广告策划的原则</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8580B70D-B549-4468-8FBB-60D3AB854F4B}"/>
              </a:ext>
            </a:extLst>
          </p:cNvPr>
          <p:cNvSpPr txBox="1"/>
          <p:nvPr/>
        </p:nvSpPr>
        <p:spPr>
          <a:xfrm>
            <a:off x="8243851" y="2789993"/>
            <a:ext cx="3220268" cy="2177776"/>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统一性原则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系统性原则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调查研究原则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集体智慧原则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可行性原则</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2926081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广告策划的内容与流程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一、广告策划的内容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607EF809-8613-47FE-AE3E-1DC7570EAED4}"/>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AF6FDCDD-620C-4D57-A19A-204C7F9FF2D9}"/>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EF175E58-B34C-49D7-8CA2-E414C45D477D}"/>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62B0BC7C-DD8A-43FD-997A-026CE9750B7F}"/>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确定广告目标</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178B1D30-0F8E-4FFA-ADB8-0538BA0C6755}"/>
              </a:ext>
            </a:extLst>
          </p:cNvPr>
          <p:cNvSpPr txBox="1"/>
          <p:nvPr/>
        </p:nvSpPr>
        <p:spPr>
          <a:xfrm>
            <a:off x="1224881" y="2789993"/>
            <a:ext cx="3081962" cy="189962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广告目标是指广告活动所要达到的目的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它是由企业的营销目标决定的。明确广告目标是进行广告战略决策的前提。</a:t>
            </a:r>
          </a:p>
        </p:txBody>
      </p:sp>
      <p:sp>
        <p:nvSpPr>
          <p:cNvPr id="12" name="TextBox 7">
            <a:extLst>
              <a:ext uri="{FF2B5EF4-FFF2-40B4-BE49-F238E27FC236}">
                <a16:creationId xmlns:a16="http://schemas.microsoft.com/office/drawing/2014/main" id="{78A6C183-1BC9-46A3-AD18-ECA6F93CA9A9}"/>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明确广告对象</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58B4F123-7BF4-486C-8C7B-FA7F15E5151B}"/>
              </a:ext>
            </a:extLst>
          </p:cNvPr>
          <p:cNvSpPr txBox="1"/>
          <p:nvPr/>
        </p:nvSpPr>
        <p:spPr>
          <a:xfrm>
            <a:off x="4773530" y="2855052"/>
            <a:ext cx="3134314" cy="189962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广告对象又称目标受众</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是广告信息的传播对象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即广告信息的接收者。广告对象的确定</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是广告策划项目中最重要、最基本的决策之一。</a:t>
            </a:r>
          </a:p>
        </p:txBody>
      </p:sp>
      <p:sp>
        <p:nvSpPr>
          <p:cNvPr id="14" name="TextBox 7">
            <a:extLst>
              <a:ext uri="{FF2B5EF4-FFF2-40B4-BE49-F238E27FC236}">
                <a16:creationId xmlns:a16="http://schemas.microsoft.com/office/drawing/2014/main" id="{660438E1-EB02-4BC6-8BC9-46FBADC40D5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提炼广告主题</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9756786F-E96C-4C14-A6B3-8F730B790835}"/>
              </a:ext>
            </a:extLst>
          </p:cNvPr>
          <p:cNvSpPr txBox="1"/>
          <p:nvPr/>
        </p:nvSpPr>
        <p:spPr>
          <a:xfrm>
            <a:off x="8243851" y="2789993"/>
            <a:ext cx="3220268"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广告主题是广告的中心思想和灵魂</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是广告活动为达到某项目的所要说明和传播的最基本的观念。它统率广告作品的创意、文案、形象等要素</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像一根贯穿于广告活动中的线</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将广告各要素组合为一个完整的广告作品。</a:t>
            </a:r>
          </a:p>
        </p:txBody>
      </p:sp>
    </p:spTree>
    <p:extLst>
      <p:ext uri="{BB962C8B-B14F-4D97-AF65-F5344CB8AC3E}">
        <p14:creationId xmlns:p14="http://schemas.microsoft.com/office/powerpoint/2010/main" val="2841393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广告策划的内容与流程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一、广告策划的内容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607EF809-8613-47FE-AE3E-1DC7570EAED4}"/>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AF6FDCDD-620C-4D57-A19A-204C7F9FF2D9}"/>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EF175E58-B34C-49D7-8CA2-E414C45D477D}"/>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62B0BC7C-DD8A-43FD-997A-026CE9750B7F}"/>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制定广告战略</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178B1D30-0F8E-4FFA-ADB8-0538BA0C6755}"/>
              </a:ext>
            </a:extLst>
          </p:cNvPr>
          <p:cNvSpPr txBox="1"/>
          <p:nvPr/>
        </p:nvSpPr>
        <p:spPr>
          <a:xfrm>
            <a:off x="1224881" y="2442207"/>
            <a:ext cx="3081962" cy="3653949"/>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广告表现战略</a:t>
            </a:r>
          </a:p>
          <a:p>
            <a:pPr algn="just">
              <a:lnSpc>
                <a:spcPct val="150000"/>
              </a:lnSpc>
              <a:spcBef>
                <a:spcPct val="0"/>
              </a:spcBef>
            </a:pPr>
            <a:r>
              <a:rPr lang="zh-CN" altLang="en-US" sz="1600" dirty="0">
                <a:solidFill>
                  <a:prstClr val="white">
                    <a:lumMod val="95000"/>
                  </a:prstClr>
                </a:solidFill>
                <a:cs typeface="+mn-ea"/>
                <a:sym typeface="微软雅黑"/>
              </a:rPr>
              <a:t>把有关产品和企业的信息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通过广告创意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运用各种符号以及其组合</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以广告受众者能够接受并且乐于接受的形式表现出来</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达到影响消费者购买行为的目的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这就是广告表现。</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广告媒体战略</a:t>
            </a:r>
          </a:p>
          <a:p>
            <a:pPr algn="just">
              <a:lnSpc>
                <a:spcPct val="150000"/>
              </a:lnSpc>
              <a:spcBef>
                <a:spcPct val="0"/>
              </a:spcBef>
            </a:pPr>
            <a:r>
              <a:rPr lang="zh-CN" altLang="en-US" sz="1600" dirty="0">
                <a:solidFill>
                  <a:prstClr val="white">
                    <a:lumMod val="95000"/>
                  </a:prstClr>
                </a:solidFill>
                <a:cs typeface="+mn-ea"/>
                <a:sym typeface="微软雅黑"/>
              </a:rPr>
              <a:t>广告媒体战略主要包括媒体的选择、广告发布的日程和方式等内容。</a:t>
            </a:r>
          </a:p>
        </p:txBody>
      </p:sp>
      <p:sp>
        <p:nvSpPr>
          <p:cNvPr id="12" name="TextBox 7">
            <a:extLst>
              <a:ext uri="{FF2B5EF4-FFF2-40B4-BE49-F238E27FC236}">
                <a16:creationId xmlns:a16="http://schemas.microsoft.com/office/drawing/2014/main" id="{78A6C183-1BC9-46A3-AD18-ECA6F93CA9A9}"/>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编制广告预算</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58B4F123-7BF4-486C-8C7B-FA7F15E5151B}"/>
              </a:ext>
            </a:extLst>
          </p:cNvPr>
          <p:cNvSpPr txBox="1"/>
          <p:nvPr/>
        </p:nvSpPr>
        <p:spPr>
          <a:xfrm>
            <a:off x="4773530" y="2855052"/>
            <a:ext cx="3134314" cy="189962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广告预算是指在广告活动中准备花费的费用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就是在计划期内企业投入的广告费用总额以及使用分配的具体安排计划。</a:t>
            </a:r>
          </a:p>
        </p:txBody>
      </p:sp>
      <p:sp>
        <p:nvSpPr>
          <p:cNvPr id="14" name="TextBox 7">
            <a:extLst>
              <a:ext uri="{FF2B5EF4-FFF2-40B4-BE49-F238E27FC236}">
                <a16:creationId xmlns:a16="http://schemas.microsoft.com/office/drawing/2014/main" id="{660438E1-EB02-4BC6-8BC9-46FBADC40D5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六</a:t>
            </a:r>
            <a:r>
              <a:rPr lang="en-US" altLang="zh-CN" b="1" dirty="0">
                <a:solidFill>
                  <a:prstClr val="white"/>
                </a:solidFill>
                <a:cs typeface="+mn-ea"/>
                <a:sym typeface="微软雅黑"/>
              </a:rPr>
              <a:t>)</a:t>
            </a:r>
            <a:r>
              <a:rPr lang="zh-CN" altLang="en-US" b="1" dirty="0">
                <a:solidFill>
                  <a:prstClr val="white"/>
                </a:solidFill>
                <a:cs typeface="+mn-ea"/>
                <a:sym typeface="微软雅黑"/>
              </a:rPr>
              <a:t>进行效果评估</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9756786F-E96C-4C14-A6B3-8F730B790835}"/>
              </a:ext>
            </a:extLst>
          </p:cNvPr>
          <p:cNvSpPr txBox="1"/>
          <p:nvPr/>
        </p:nvSpPr>
        <p:spPr>
          <a:xfrm>
            <a:off x="8243851" y="2789993"/>
            <a:ext cx="3220268" cy="1068626"/>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广告效果评估是广告策划的最后环节和内容</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广告策划的效果如何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取决于广告活动执行后的结果。</a:t>
            </a:r>
          </a:p>
        </p:txBody>
      </p:sp>
    </p:spTree>
    <p:extLst>
      <p:ext uri="{BB962C8B-B14F-4D97-AF65-F5344CB8AC3E}">
        <p14:creationId xmlns:p14="http://schemas.microsoft.com/office/powerpoint/2010/main" val="27086495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广告策划的内容与流程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二、广告策划的流程</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19" name="Group 3">
            <a:extLst>
              <a:ext uri="{FF2B5EF4-FFF2-40B4-BE49-F238E27FC236}">
                <a16:creationId xmlns:a16="http://schemas.microsoft.com/office/drawing/2014/main" id="{2B601132-7E87-472B-97B5-BD9CDF5C21E0}"/>
              </a:ext>
            </a:extLst>
          </p:cNvPr>
          <p:cNvGrpSpPr/>
          <p:nvPr/>
        </p:nvGrpSpPr>
        <p:grpSpPr>
          <a:xfrm>
            <a:off x="4043904" y="2191567"/>
            <a:ext cx="1457800" cy="1291344"/>
            <a:chOff x="4078513" y="2305388"/>
            <a:chExt cx="1683939" cy="1328992"/>
          </a:xfrm>
        </p:grpSpPr>
        <p:sp>
          <p:nvSpPr>
            <p:cNvPr id="20" name="Freeform: Shape 24">
              <a:extLst>
                <a:ext uri="{FF2B5EF4-FFF2-40B4-BE49-F238E27FC236}">
                  <a16:creationId xmlns:a16="http://schemas.microsoft.com/office/drawing/2014/main" id="{F46970AF-51F8-4C42-8B20-C960868A8EAC}"/>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1" name="Straight Connector 25">
              <a:extLst>
                <a:ext uri="{FF2B5EF4-FFF2-40B4-BE49-F238E27FC236}">
                  <a16:creationId xmlns:a16="http://schemas.microsoft.com/office/drawing/2014/main" id="{7039A607-F53C-4358-800A-906C1FDE8051}"/>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2" name="Straight Connector 26">
              <a:extLst>
                <a:ext uri="{FF2B5EF4-FFF2-40B4-BE49-F238E27FC236}">
                  <a16:creationId xmlns:a16="http://schemas.microsoft.com/office/drawing/2014/main" id="{0D318E18-4CE6-4B9D-9DBC-FDCA21AD508D}"/>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3" name="Freeform: Shape 27">
              <a:extLst>
                <a:ext uri="{FF2B5EF4-FFF2-40B4-BE49-F238E27FC236}">
                  <a16:creationId xmlns:a16="http://schemas.microsoft.com/office/drawing/2014/main" id="{2EC71E21-694B-412E-B10A-DC472F7C91BE}"/>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4" name="Freeform: Shape 28">
              <a:extLst>
                <a:ext uri="{FF2B5EF4-FFF2-40B4-BE49-F238E27FC236}">
                  <a16:creationId xmlns:a16="http://schemas.microsoft.com/office/drawing/2014/main" id="{B322C718-555E-479D-ABA9-8C73ED2F3482}"/>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23">
              <a:extLst>
                <a:ext uri="{FF2B5EF4-FFF2-40B4-BE49-F238E27FC236}">
                  <a16:creationId xmlns:a16="http://schemas.microsoft.com/office/drawing/2014/main" id="{8BFBB3E7-F9E1-468E-A604-876A45BA3345}"/>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6" name="Group 2">
            <a:extLst>
              <a:ext uri="{FF2B5EF4-FFF2-40B4-BE49-F238E27FC236}">
                <a16:creationId xmlns:a16="http://schemas.microsoft.com/office/drawing/2014/main" id="{84CCBD88-6440-4CC1-95D0-8AB7185AA146}"/>
              </a:ext>
            </a:extLst>
          </p:cNvPr>
          <p:cNvGrpSpPr/>
          <p:nvPr/>
        </p:nvGrpSpPr>
        <p:grpSpPr>
          <a:xfrm>
            <a:off x="6484149" y="2214061"/>
            <a:ext cx="1457800" cy="1291344"/>
            <a:chOff x="6429548" y="2305388"/>
            <a:chExt cx="1683939" cy="1328992"/>
          </a:xfrm>
          <a:solidFill>
            <a:srgbClr val="4472C4">
              <a:lumMod val="75000"/>
            </a:srgbClr>
          </a:solidFill>
        </p:grpSpPr>
        <p:sp>
          <p:nvSpPr>
            <p:cNvPr id="27" name="Freeform: Shape 32">
              <a:extLst>
                <a:ext uri="{FF2B5EF4-FFF2-40B4-BE49-F238E27FC236}">
                  <a16:creationId xmlns:a16="http://schemas.microsoft.com/office/drawing/2014/main" id="{7F94A2F4-5454-47A6-B078-228ADF92D7CF}"/>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8" name="Straight Connector 33">
              <a:extLst>
                <a:ext uri="{FF2B5EF4-FFF2-40B4-BE49-F238E27FC236}">
                  <a16:creationId xmlns:a16="http://schemas.microsoft.com/office/drawing/2014/main" id="{9984BC02-F4A4-4366-A18E-46E6D1E1601B}"/>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9" name="Straight Connector 34">
              <a:extLst>
                <a:ext uri="{FF2B5EF4-FFF2-40B4-BE49-F238E27FC236}">
                  <a16:creationId xmlns:a16="http://schemas.microsoft.com/office/drawing/2014/main" id="{FE1BB6D5-227B-4BF8-84E3-F3F3F0CB6E17}"/>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30" name="Freeform: Shape 35">
              <a:extLst>
                <a:ext uri="{FF2B5EF4-FFF2-40B4-BE49-F238E27FC236}">
                  <a16:creationId xmlns:a16="http://schemas.microsoft.com/office/drawing/2014/main" id="{EB24AF63-1A56-45D6-A399-093A9F428AC8}"/>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31" name="Freeform: Shape 36">
              <a:extLst>
                <a:ext uri="{FF2B5EF4-FFF2-40B4-BE49-F238E27FC236}">
                  <a16:creationId xmlns:a16="http://schemas.microsoft.com/office/drawing/2014/main" id="{E552FA1A-B10A-4B5A-88ED-7C52C8FEBC62}"/>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32" name="Freeform: Shape 37">
              <a:extLst>
                <a:ext uri="{FF2B5EF4-FFF2-40B4-BE49-F238E27FC236}">
                  <a16:creationId xmlns:a16="http://schemas.microsoft.com/office/drawing/2014/main" id="{4F136026-8DA4-4C55-863F-02B9FE94098A}"/>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33" name="Group 4">
            <a:extLst>
              <a:ext uri="{FF2B5EF4-FFF2-40B4-BE49-F238E27FC236}">
                <a16:creationId xmlns:a16="http://schemas.microsoft.com/office/drawing/2014/main" id="{CE7B0F37-22F7-48EB-9E84-FB83F41B562F}"/>
              </a:ext>
            </a:extLst>
          </p:cNvPr>
          <p:cNvGrpSpPr/>
          <p:nvPr/>
        </p:nvGrpSpPr>
        <p:grpSpPr>
          <a:xfrm>
            <a:off x="4043904" y="3995213"/>
            <a:ext cx="1457800" cy="1291344"/>
            <a:chOff x="4078513" y="3755948"/>
            <a:chExt cx="1683939" cy="1328992"/>
          </a:xfrm>
        </p:grpSpPr>
        <p:sp>
          <p:nvSpPr>
            <p:cNvPr id="34" name="Freeform: Shape 39">
              <a:extLst>
                <a:ext uri="{FF2B5EF4-FFF2-40B4-BE49-F238E27FC236}">
                  <a16:creationId xmlns:a16="http://schemas.microsoft.com/office/drawing/2014/main" id="{A0AEFF5B-88AF-41AA-BAA9-D15C2DB8F024}"/>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35" name="Straight Connector 40">
              <a:extLst>
                <a:ext uri="{FF2B5EF4-FFF2-40B4-BE49-F238E27FC236}">
                  <a16:creationId xmlns:a16="http://schemas.microsoft.com/office/drawing/2014/main" id="{4DC88E71-444E-4242-B734-249E441E9D64}"/>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36" name="Straight Connector 41">
              <a:extLst>
                <a:ext uri="{FF2B5EF4-FFF2-40B4-BE49-F238E27FC236}">
                  <a16:creationId xmlns:a16="http://schemas.microsoft.com/office/drawing/2014/main" id="{2201C237-C133-4F6A-B8C1-94BDA3A019C5}"/>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37" name="Freeform: Shape 42">
              <a:extLst>
                <a:ext uri="{FF2B5EF4-FFF2-40B4-BE49-F238E27FC236}">
                  <a16:creationId xmlns:a16="http://schemas.microsoft.com/office/drawing/2014/main" id="{482518B0-915B-4CA7-81E7-8D28E0CC0DDC}"/>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38" name="Freeform: Shape 43">
              <a:extLst>
                <a:ext uri="{FF2B5EF4-FFF2-40B4-BE49-F238E27FC236}">
                  <a16:creationId xmlns:a16="http://schemas.microsoft.com/office/drawing/2014/main" id="{998894ED-DC77-4377-BBE0-0D06B2BB1120}"/>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39" name="Freeform: Shape 44">
              <a:extLst>
                <a:ext uri="{FF2B5EF4-FFF2-40B4-BE49-F238E27FC236}">
                  <a16:creationId xmlns:a16="http://schemas.microsoft.com/office/drawing/2014/main" id="{78E55156-8168-45ED-96DA-CD4FD233D958}"/>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40" name="Group 5">
            <a:extLst>
              <a:ext uri="{FF2B5EF4-FFF2-40B4-BE49-F238E27FC236}">
                <a16:creationId xmlns:a16="http://schemas.microsoft.com/office/drawing/2014/main" id="{8541D521-2F3C-4A16-920B-E142814488E9}"/>
              </a:ext>
            </a:extLst>
          </p:cNvPr>
          <p:cNvGrpSpPr/>
          <p:nvPr/>
        </p:nvGrpSpPr>
        <p:grpSpPr>
          <a:xfrm>
            <a:off x="6484149" y="4017709"/>
            <a:ext cx="1457800" cy="1291344"/>
            <a:chOff x="6429548" y="3755948"/>
            <a:chExt cx="1683939" cy="1328992"/>
          </a:xfrm>
          <a:solidFill>
            <a:srgbClr val="002060"/>
          </a:solidFill>
        </p:grpSpPr>
        <p:sp>
          <p:nvSpPr>
            <p:cNvPr id="42" name="Freeform: Shape 46">
              <a:extLst>
                <a:ext uri="{FF2B5EF4-FFF2-40B4-BE49-F238E27FC236}">
                  <a16:creationId xmlns:a16="http://schemas.microsoft.com/office/drawing/2014/main" id="{4190DC17-53DE-44D4-A3AF-007FCF1F4DA3}"/>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43" name="Straight Connector 47">
              <a:extLst>
                <a:ext uri="{FF2B5EF4-FFF2-40B4-BE49-F238E27FC236}">
                  <a16:creationId xmlns:a16="http://schemas.microsoft.com/office/drawing/2014/main" id="{3719BF2D-F6F3-420B-AE9B-9B46334C388D}"/>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44" name="Straight Connector 48">
              <a:extLst>
                <a:ext uri="{FF2B5EF4-FFF2-40B4-BE49-F238E27FC236}">
                  <a16:creationId xmlns:a16="http://schemas.microsoft.com/office/drawing/2014/main" id="{6EEFD2ED-1218-4550-9CA0-71D9AD92C518}"/>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45" name="Freeform: Shape 49">
              <a:extLst>
                <a:ext uri="{FF2B5EF4-FFF2-40B4-BE49-F238E27FC236}">
                  <a16:creationId xmlns:a16="http://schemas.microsoft.com/office/drawing/2014/main" id="{D843DFDA-CA79-4872-B2F2-F4F6A4201F9C}"/>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46" name="Freeform: Shape 50">
              <a:extLst>
                <a:ext uri="{FF2B5EF4-FFF2-40B4-BE49-F238E27FC236}">
                  <a16:creationId xmlns:a16="http://schemas.microsoft.com/office/drawing/2014/main" id="{AD36F4AE-1609-4019-A46A-6E7851BFCAB0}"/>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47" name="Freeform: Shape 51">
              <a:extLst>
                <a:ext uri="{FF2B5EF4-FFF2-40B4-BE49-F238E27FC236}">
                  <a16:creationId xmlns:a16="http://schemas.microsoft.com/office/drawing/2014/main" id="{E2CD130F-DDEF-4D84-8EB1-3C4220D0396F}"/>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48" name="Group 10">
            <a:extLst>
              <a:ext uri="{FF2B5EF4-FFF2-40B4-BE49-F238E27FC236}">
                <a16:creationId xmlns:a16="http://schemas.microsoft.com/office/drawing/2014/main" id="{C6823B8D-36AF-44E3-B1F8-E460838EC855}"/>
              </a:ext>
            </a:extLst>
          </p:cNvPr>
          <p:cNvGrpSpPr/>
          <p:nvPr/>
        </p:nvGrpSpPr>
        <p:grpSpPr>
          <a:xfrm>
            <a:off x="7880075" y="1751888"/>
            <a:ext cx="3803925" cy="1981913"/>
            <a:chOff x="8535367" y="2481480"/>
            <a:chExt cx="3424861" cy="2536191"/>
          </a:xfrm>
        </p:grpSpPr>
        <p:sp>
          <p:nvSpPr>
            <p:cNvPr id="49" name="TextBox 53">
              <a:extLst>
                <a:ext uri="{FF2B5EF4-FFF2-40B4-BE49-F238E27FC236}">
                  <a16:creationId xmlns:a16="http://schemas.microsoft.com/office/drawing/2014/main" id="{8C74C942-0592-479A-AC8E-660E81D9F061}"/>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策划拟定阶段</a:t>
              </a:r>
            </a:p>
          </p:txBody>
        </p:sp>
        <p:sp>
          <p:nvSpPr>
            <p:cNvPr id="50" name="TextBox 59">
              <a:extLst>
                <a:ext uri="{FF2B5EF4-FFF2-40B4-BE49-F238E27FC236}">
                  <a16:creationId xmlns:a16="http://schemas.microsoft.com/office/drawing/2014/main" id="{99F8E650-85E6-4C4A-BC67-C89589D48F53}"/>
                </a:ext>
              </a:extLst>
            </p:cNvPr>
            <p:cNvSpPr txBox="1"/>
            <p:nvPr/>
          </p:nvSpPr>
          <p:spPr bwMode="auto">
            <a:xfrm>
              <a:off x="8591077" y="3182257"/>
              <a:ext cx="3369151" cy="1835414"/>
            </a:xfrm>
            <a:prstGeom prst="rect">
              <a:avLst/>
            </a:prstGeom>
            <a:noFill/>
          </p:spPr>
          <p:txBody>
            <a:bodyPr wrap="square" lIns="384000" tIns="62400" rIns="120000" bIns="62400">
              <a:noAutofit/>
            </a:bodyPr>
            <a:lstStyle/>
            <a:p>
              <a:pPr algn="just"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广告定位</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确定广告目标</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3.</a:t>
              </a:r>
              <a:r>
                <a:rPr lang="zh-CN" altLang="en-US" sz="1467" dirty="0">
                  <a:solidFill>
                    <a:srgbClr val="5B9BD5">
                      <a:lumMod val="50000"/>
                    </a:srgbClr>
                  </a:solidFill>
                  <a:latin typeface="微软雅黑"/>
                  <a:cs typeface="+mn-ea"/>
                  <a:sym typeface="+mn-lt"/>
                </a:rPr>
                <a:t>选择广告媒体</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4.</a:t>
              </a:r>
              <a:r>
                <a:rPr lang="zh-CN" altLang="en-US" sz="1467" dirty="0">
                  <a:solidFill>
                    <a:srgbClr val="5B9BD5">
                      <a:lumMod val="50000"/>
                    </a:srgbClr>
                  </a:solidFill>
                  <a:latin typeface="微软雅黑"/>
                  <a:cs typeface="+mn-ea"/>
                  <a:sym typeface="+mn-lt"/>
                </a:rPr>
                <a:t>确定广告预算</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5.</a:t>
              </a:r>
              <a:r>
                <a:rPr lang="zh-CN" altLang="en-US" sz="1467" dirty="0">
                  <a:solidFill>
                    <a:srgbClr val="5B9BD5">
                      <a:lumMod val="50000"/>
                    </a:srgbClr>
                  </a:solidFill>
                  <a:latin typeface="微软雅黑"/>
                  <a:cs typeface="+mn-ea"/>
                  <a:sym typeface="+mn-lt"/>
                </a:rPr>
                <a:t>编写广告策划书</a:t>
              </a:r>
            </a:p>
          </p:txBody>
        </p:sp>
      </p:grpSp>
      <p:grpSp>
        <p:nvGrpSpPr>
          <p:cNvPr id="51" name="Group 11">
            <a:extLst>
              <a:ext uri="{FF2B5EF4-FFF2-40B4-BE49-F238E27FC236}">
                <a16:creationId xmlns:a16="http://schemas.microsoft.com/office/drawing/2014/main" id="{3962ADA1-256D-46E1-AD54-AEF9C93CA7E1}"/>
              </a:ext>
            </a:extLst>
          </p:cNvPr>
          <p:cNvGrpSpPr/>
          <p:nvPr/>
        </p:nvGrpSpPr>
        <p:grpSpPr>
          <a:xfrm>
            <a:off x="8182945" y="4109938"/>
            <a:ext cx="3501056" cy="1757463"/>
            <a:chOff x="8747280" y="3958668"/>
            <a:chExt cx="3152173" cy="2248964"/>
          </a:xfrm>
        </p:grpSpPr>
        <p:sp>
          <p:nvSpPr>
            <p:cNvPr id="52" name="TextBox 64">
              <a:extLst>
                <a:ext uri="{FF2B5EF4-FFF2-40B4-BE49-F238E27FC236}">
                  <a16:creationId xmlns:a16="http://schemas.microsoft.com/office/drawing/2014/main" id="{7B8B00B8-BAE7-47F1-B428-4B77A2C7A067}"/>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评估总结阶段</a:t>
              </a:r>
            </a:p>
          </p:txBody>
        </p:sp>
        <p:sp>
          <p:nvSpPr>
            <p:cNvPr id="53" name="TextBox 65">
              <a:extLst>
                <a:ext uri="{FF2B5EF4-FFF2-40B4-BE49-F238E27FC236}">
                  <a16:creationId xmlns:a16="http://schemas.microsoft.com/office/drawing/2014/main" id="{B97731B6-D8E3-4991-9AE9-8B8D52E9EF2B}"/>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广告效果测评</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总结报告</a:t>
              </a:r>
            </a:p>
          </p:txBody>
        </p:sp>
      </p:grpSp>
      <p:grpSp>
        <p:nvGrpSpPr>
          <p:cNvPr id="54" name="Group 7">
            <a:extLst>
              <a:ext uri="{FF2B5EF4-FFF2-40B4-BE49-F238E27FC236}">
                <a16:creationId xmlns:a16="http://schemas.microsoft.com/office/drawing/2014/main" id="{DB119333-632C-470C-995D-A2CE00D14802}"/>
              </a:ext>
            </a:extLst>
          </p:cNvPr>
          <p:cNvGrpSpPr/>
          <p:nvPr/>
        </p:nvGrpSpPr>
        <p:grpSpPr>
          <a:xfrm>
            <a:off x="1110645" y="1872995"/>
            <a:ext cx="2734759" cy="1632411"/>
            <a:chOff x="985011" y="2254189"/>
            <a:chExt cx="2462238" cy="2088942"/>
          </a:xfrm>
        </p:grpSpPr>
        <p:sp>
          <p:nvSpPr>
            <p:cNvPr id="55" name="TextBox 66">
              <a:extLst>
                <a:ext uri="{FF2B5EF4-FFF2-40B4-BE49-F238E27FC236}">
                  <a16:creationId xmlns:a16="http://schemas.microsoft.com/office/drawing/2014/main" id="{A35AEA58-9810-48C2-A7E9-02A38E5A7E55}"/>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调查分析阶段</a:t>
              </a:r>
            </a:p>
          </p:txBody>
        </p:sp>
        <p:sp>
          <p:nvSpPr>
            <p:cNvPr id="56" name="TextBox 67">
              <a:extLst>
                <a:ext uri="{FF2B5EF4-FFF2-40B4-BE49-F238E27FC236}">
                  <a16:creationId xmlns:a16="http://schemas.microsoft.com/office/drawing/2014/main" id="{5F14CF50-B2A7-4956-BF94-1E6339FC77F3}"/>
                </a:ext>
              </a:extLst>
            </p:cNvPr>
            <p:cNvSpPr txBox="1"/>
            <p:nvPr/>
          </p:nvSpPr>
          <p:spPr bwMode="auto">
            <a:xfrm>
              <a:off x="985012" y="2851222"/>
              <a:ext cx="2462237" cy="1491909"/>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组建策划小组</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广告调研</a:t>
              </a:r>
              <a:endParaRPr lang="en-US" altLang="zh-CN" sz="1467" dirty="0">
                <a:solidFill>
                  <a:srgbClr val="5B9BD5">
                    <a:lumMod val="50000"/>
                  </a:srgbClr>
                </a:solidFill>
                <a:latin typeface="微软雅黑"/>
                <a:cs typeface="+mn-ea"/>
                <a:sym typeface="+mn-lt"/>
              </a:endParaRPr>
            </a:p>
            <a:p>
              <a:pPr defTabSz="914377">
                <a:lnSpc>
                  <a:spcPct val="120000"/>
                </a:lnSpc>
              </a:pPr>
              <a:endParaRPr lang="en-US" altLang="zh-CN" sz="1467" dirty="0">
                <a:solidFill>
                  <a:srgbClr val="5B9BD5">
                    <a:lumMod val="50000"/>
                  </a:srgbClr>
                </a:solidFill>
                <a:latin typeface="微软雅黑"/>
                <a:cs typeface="+mn-ea"/>
                <a:sym typeface="+mn-lt"/>
              </a:endParaRPr>
            </a:p>
            <a:p>
              <a:pPr defTabSz="914377">
                <a:lnSpc>
                  <a:spcPct val="120000"/>
                </a:lnSpc>
              </a:pPr>
              <a:endParaRPr lang="zh-CN" altLang="en-US" sz="1467" dirty="0">
                <a:solidFill>
                  <a:srgbClr val="5B9BD5">
                    <a:lumMod val="50000"/>
                  </a:srgbClr>
                </a:solidFill>
                <a:latin typeface="微软雅黑"/>
                <a:cs typeface="+mn-ea"/>
                <a:sym typeface="+mn-lt"/>
              </a:endParaRPr>
            </a:p>
          </p:txBody>
        </p:sp>
      </p:grpSp>
      <p:grpSp>
        <p:nvGrpSpPr>
          <p:cNvPr id="57" name="Group 6">
            <a:extLst>
              <a:ext uri="{FF2B5EF4-FFF2-40B4-BE49-F238E27FC236}">
                <a16:creationId xmlns:a16="http://schemas.microsoft.com/office/drawing/2014/main" id="{51A188DD-AD4A-4AFE-832D-F135C3210F06}"/>
              </a:ext>
            </a:extLst>
          </p:cNvPr>
          <p:cNvGrpSpPr/>
          <p:nvPr/>
        </p:nvGrpSpPr>
        <p:grpSpPr>
          <a:xfrm>
            <a:off x="1171452" y="4177352"/>
            <a:ext cx="2872451" cy="1791649"/>
            <a:chOff x="1075815" y="3786553"/>
            <a:chExt cx="2586209" cy="2292711"/>
          </a:xfrm>
        </p:grpSpPr>
        <p:sp>
          <p:nvSpPr>
            <p:cNvPr id="58" name="TextBox 68">
              <a:extLst>
                <a:ext uri="{FF2B5EF4-FFF2-40B4-BE49-F238E27FC236}">
                  <a16:creationId xmlns:a16="http://schemas.microsoft.com/office/drawing/2014/main" id="{6DE91B36-C15F-4975-9EE1-48BC0DC7BA6E}"/>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策划实施阶段</a:t>
              </a:r>
            </a:p>
          </p:txBody>
        </p:sp>
        <p:sp>
          <p:nvSpPr>
            <p:cNvPr id="59" name="TextBox 69">
              <a:extLst>
                <a:ext uri="{FF2B5EF4-FFF2-40B4-BE49-F238E27FC236}">
                  <a16:creationId xmlns:a16="http://schemas.microsoft.com/office/drawing/2014/main" id="{95949D95-2D69-4BF2-914F-A66E0844A11F}"/>
                </a:ext>
              </a:extLst>
            </p:cNvPr>
            <p:cNvSpPr txBox="1"/>
            <p:nvPr/>
          </p:nvSpPr>
          <p:spPr bwMode="auto">
            <a:xfrm>
              <a:off x="1075815" y="4435154"/>
              <a:ext cx="2462237" cy="1644110"/>
            </a:xfrm>
            <a:prstGeom prst="rect">
              <a:avLst/>
            </a:prstGeom>
            <a:noFill/>
          </p:spPr>
          <p:txBody>
            <a:bodyPr wrap="square" lIns="120000" tIns="62400" rIns="120000" bIns="62400">
              <a:noAutofit/>
            </a:bodyPr>
            <a:lstStyle/>
            <a:p>
              <a:pPr algn="just"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广告表现与制作</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广告实施</a:t>
              </a:r>
              <a:endParaRPr lang="en-US" altLang="zh-CN" sz="1467" dirty="0">
                <a:solidFill>
                  <a:srgbClr val="5B9BD5">
                    <a:lumMod val="50000"/>
                  </a:srgbClr>
                </a:solidFill>
                <a:latin typeface="微软雅黑"/>
                <a:cs typeface="+mn-ea"/>
                <a:sym typeface="+mn-lt"/>
              </a:endParaRPr>
            </a:p>
            <a:p>
              <a:pPr algn="just" defTabSz="914377">
                <a:lnSpc>
                  <a:spcPct val="120000"/>
                </a:lnSpc>
              </a:pPr>
              <a:endParaRPr lang="en-US" altLang="zh-CN" sz="1467" dirty="0">
                <a:solidFill>
                  <a:srgbClr val="5B9BD5">
                    <a:lumMod val="50000"/>
                  </a:srgbClr>
                </a:solidFill>
                <a:latin typeface="微软雅黑"/>
                <a:cs typeface="+mn-ea"/>
                <a:sym typeface="+mn-lt"/>
              </a:endParaRPr>
            </a:p>
            <a:p>
              <a:pPr algn="just" defTabSz="914377">
                <a:lnSpc>
                  <a:spcPct val="120000"/>
                </a:lnSpc>
              </a:pPr>
              <a:endParaRPr lang="zh-CN" altLang="en-US" sz="1467" dirty="0">
                <a:solidFill>
                  <a:srgbClr val="5B9BD5">
                    <a:lumMod val="50000"/>
                  </a:srgbClr>
                </a:solidFill>
                <a:latin typeface="微软雅黑"/>
                <a:cs typeface="+mn-ea"/>
                <a:sym typeface="+mn-lt"/>
              </a:endParaRPr>
            </a:p>
          </p:txBody>
        </p:sp>
      </p:grpSp>
      <p:sp>
        <p:nvSpPr>
          <p:cNvPr id="60" name="文本框 59">
            <a:extLst>
              <a:ext uri="{FF2B5EF4-FFF2-40B4-BE49-F238E27FC236}">
                <a16:creationId xmlns:a16="http://schemas.microsoft.com/office/drawing/2014/main" id="{A77EFA6B-56EC-4918-8B02-0F389DF7C44B}"/>
              </a:ext>
            </a:extLst>
          </p:cNvPr>
          <p:cNvSpPr txBox="1"/>
          <p:nvPr/>
        </p:nvSpPr>
        <p:spPr>
          <a:xfrm>
            <a:off x="5010865" y="3502271"/>
            <a:ext cx="2130072" cy="755207"/>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广告策划的整个</a:t>
            </a:r>
            <a:endParaRPr lang="en-US" altLang="zh-CN" sz="1867" b="1" kern="0" dirty="0">
              <a:solidFill>
                <a:prstClr val="black"/>
              </a:solidFill>
              <a:latin typeface="微软雅黑"/>
            </a:endParaRPr>
          </a:p>
          <a:p>
            <a:pPr algn="ctr" defTabSz="914377">
              <a:lnSpc>
                <a:spcPts val="2667"/>
              </a:lnSpc>
            </a:pPr>
            <a:r>
              <a:rPr lang="zh-CN" altLang="en-US" sz="1867" b="1" kern="0" dirty="0">
                <a:solidFill>
                  <a:prstClr val="black"/>
                </a:solidFill>
                <a:latin typeface="微软雅黑"/>
              </a:rPr>
              <a:t>过程</a:t>
            </a:r>
          </a:p>
        </p:txBody>
      </p:sp>
    </p:spTree>
    <p:extLst>
      <p:ext uri="{BB962C8B-B14F-4D97-AF65-F5344CB8AC3E}">
        <p14:creationId xmlns:p14="http://schemas.microsoft.com/office/powerpoint/2010/main" val="319021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1+#ppt_w/2"/>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fade">
                                      <p:cBhvr>
                                        <p:cTn id="24" dur="1000"/>
                                        <p:tgtEl>
                                          <p:spTgt spid="57"/>
                                        </p:tgtEl>
                                      </p:cBhvr>
                                    </p:animEffect>
                                    <p:anim calcmode="lin" valueType="num">
                                      <p:cBhvr>
                                        <p:cTn id="25" dur="1000" fill="hold"/>
                                        <p:tgtEl>
                                          <p:spTgt spid="57"/>
                                        </p:tgtEl>
                                        <p:attrNameLst>
                                          <p:attrName>ppt_x</p:attrName>
                                        </p:attrNameLst>
                                      </p:cBhvr>
                                      <p:tavLst>
                                        <p:tav tm="0">
                                          <p:val>
                                            <p:strVal val="#ppt_x"/>
                                          </p:val>
                                        </p:tav>
                                        <p:tav tm="100000">
                                          <p:val>
                                            <p:strVal val="#ppt_x"/>
                                          </p:val>
                                        </p:tav>
                                      </p:tavLst>
                                    </p:anim>
                                    <p:anim calcmode="lin" valueType="num">
                                      <p:cBhvr>
                                        <p:cTn id="26" dur="1000" fill="hold"/>
                                        <p:tgtEl>
                                          <p:spTgt spid="5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1000"/>
                                        <p:tgtEl>
                                          <p:spTgt spid="54"/>
                                        </p:tgtEl>
                                      </p:cBhvr>
                                    </p:animEffect>
                                    <p:anim calcmode="lin" valueType="num">
                                      <p:cBhvr>
                                        <p:cTn id="30" dur="1000" fill="hold"/>
                                        <p:tgtEl>
                                          <p:spTgt spid="54"/>
                                        </p:tgtEl>
                                        <p:attrNameLst>
                                          <p:attrName>ppt_x</p:attrName>
                                        </p:attrNameLst>
                                      </p:cBhvr>
                                      <p:tavLst>
                                        <p:tav tm="0">
                                          <p:val>
                                            <p:strVal val="#ppt_x"/>
                                          </p:val>
                                        </p:tav>
                                        <p:tav tm="100000">
                                          <p:val>
                                            <p:strVal val="#ppt_x"/>
                                          </p:val>
                                        </p:tav>
                                      </p:tavLst>
                                    </p:anim>
                                    <p:anim calcmode="lin" valueType="num">
                                      <p:cBhvr>
                                        <p:cTn id="31" dur="1000" fill="hold"/>
                                        <p:tgtEl>
                                          <p:spTgt spid="5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1000"/>
                                        <p:tgtEl>
                                          <p:spTgt spid="48"/>
                                        </p:tgtEl>
                                      </p:cBhvr>
                                    </p:animEffect>
                                    <p:anim calcmode="lin" valueType="num">
                                      <p:cBhvr>
                                        <p:cTn id="35" dur="1000" fill="hold"/>
                                        <p:tgtEl>
                                          <p:spTgt spid="48"/>
                                        </p:tgtEl>
                                        <p:attrNameLst>
                                          <p:attrName>ppt_x</p:attrName>
                                        </p:attrNameLst>
                                      </p:cBhvr>
                                      <p:tavLst>
                                        <p:tav tm="0">
                                          <p:val>
                                            <p:strVal val="#ppt_x"/>
                                          </p:val>
                                        </p:tav>
                                        <p:tav tm="100000">
                                          <p:val>
                                            <p:strVal val="#ppt_x"/>
                                          </p:val>
                                        </p:tav>
                                      </p:tavLst>
                                    </p:anim>
                                    <p:anim calcmode="lin" valueType="num">
                                      <p:cBhvr>
                                        <p:cTn id="36" dur="1000" fill="hold"/>
                                        <p:tgtEl>
                                          <p:spTgt spid="4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0"/>
                                        <p:tgtEl>
                                          <p:spTgt spid="51"/>
                                        </p:tgtEl>
                                      </p:cBhvr>
                                    </p:animEffect>
                                    <p:anim calcmode="lin" valueType="num">
                                      <p:cBhvr>
                                        <p:cTn id="40" dur="1000" fill="hold"/>
                                        <p:tgtEl>
                                          <p:spTgt spid="51"/>
                                        </p:tgtEl>
                                        <p:attrNameLst>
                                          <p:attrName>ppt_x</p:attrName>
                                        </p:attrNameLst>
                                      </p:cBhvr>
                                      <p:tavLst>
                                        <p:tav tm="0">
                                          <p:val>
                                            <p:strVal val="#ppt_x"/>
                                          </p:val>
                                        </p:tav>
                                        <p:tav tm="100000">
                                          <p:val>
                                            <p:strVal val="#ppt_x"/>
                                          </p:val>
                                        </p:tav>
                                      </p:tavLst>
                                    </p:anim>
                                    <p:anim calcmode="lin" valueType="num">
                                      <p:cBhvr>
                                        <p:cTn id="41"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广告创意策划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3651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一、广告创意概述</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a:extLst>
              <a:ext uri="{FF2B5EF4-FFF2-40B4-BE49-F238E27FC236}">
                <a16:creationId xmlns:a16="http://schemas.microsoft.com/office/drawing/2014/main" id="{CE1CB81F-514A-41A4-8FAD-48E19A7618B3}"/>
              </a:ext>
            </a:extLst>
          </p:cNvPr>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a:extLst>
              <a:ext uri="{FF2B5EF4-FFF2-40B4-BE49-F238E27FC236}">
                <a16:creationId xmlns:a16="http://schemas.microsoft.com/office/drawing/2014/main" id="{E6B4D070-3157-460D-B7B4-7D017A8068D5}"/>
              </a:ext>
            </a:extLst>
          </p:cNvPr>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a:extLst>
              <a:ext uri="{FF2B5EF4-FFF2-40B4-BE49-F238E27FC236}">
                <a16:creationId xmlns:a16="http://schemas.microsoft.com/office/drawing/2014/main" id="{351EFBF5-94BB-434F-930C-BD025E2D0E29}"/>
              </a:ext>
            </a:extLst>
          </p:cNvPr>
          <p:cNvSpPr txBox="1"/>
          <p:nvPr/>
        </p:nvSpPr>
        <p:spPr>
          <a:xfrm>
            <a:off x="481790" y="1711118"/>
            <a:ext cx="3825819" cy="4111510"/>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广告创意就是广告人员在对市场、产品和广告对象进行调查分析的基础上</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紧紧围绕广告主题</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运用联想、直觉、移植等创造性思维方法来传达广告信息的创造性思考过程。</a:t>
            </a: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广告创意是创造性的思维活动</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是以艺术创作为主要内容的广告活动</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是对具有针对性的广告信息的一种整合处理。一个好的广告创意策划</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会使广告的宣传更加有效果。</a:t>
            </a: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0" name="椭圆 9">
            <a:extLst>
              <a:ext uri="{FF2B5EF4-FFF2-40B4-BE49-F238E27FC236}">
                <a16:creationId xmlns:a16="http://schemas.microsoft.com/office/drawing/2014/main" id="{0EDAFAF4-FC48-49A5-A29C-E1CB6C15930C}"/>
              </a:ext>
            </a:extLst>
          </p:cNvPr>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a:extLst>
              <a:ext uri="{FF2B5EF4-FFF2-40B4-BE49-F238E27FC236}">
                <a16:creationId xmlns:a16="http://schemas.microsoft.com/office/drawing/2014/main" id="{11523B78-C1DD-47FD-BAB8-5EDFCB1A6DA6}"/>
              </a:ext>
            </a:extLst>
          </p:cNvPr>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广告创意的概念</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a:extLst>
              <a:ext uri="{FF2B5EF4-FFF2-40B4-BE49-F238E27FC236}">
                <a16:creationId xmlns:a16="http://schemas.microsoft.com/office/drawing/2014/main" id="{629A7760-6B2C-49A0-B4CD-8BAF605E7DE1}"/>
              </a:ext>
            </a:extLst>
          </p:cNvPr>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a:extLst>
              <a:ext uri="{FF2B5EF4-FFF2-40B4-BE49-F238E27FC236}">
                <a16:creationId xmlns:a16="http://schemas.microsoft.com/office/drawing/2014/main" id="{FEA54E4B-B8F0-432E-87A8-B6A99FBEC128}"/>
              </a:ext>
            </a:extLst>
          </p:cNvPr>
          <p:cNvSpPr txBox="1"/>
          <p:nvPr/>
        </p:nvSpPr>
        <p:spPr>
          <a:xfrm>
            <a:off x="7941123" y="3065983"/>
            <a:ext cx="4042863" cy="2880404"/>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独创性原则</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真实性原则</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艺术性原则</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实效性原则</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5.</a:t>
            </a:r>
            <a:r>
              <a:rPr lang="zh-CN" altLang="en-US" sz="1600" dirty="0">
                <a:solidFill>
                  <a:schemeClr val="accent1">
                    <a:lumMod val="50000"/>
                  </a:schemeClr>
                </a:solidFill>
                <a:latin typeface="微软雅黑" pitchFamily="34" charset="-122"/>
                <a:ea typeface="微软雅黑" pitchFamily="34" charset="-122"/>
              </a:rPr>
              <a:t>科学性原则</a:t>
            </a:r>
          </a:p>
        </p:txBody>
      </p:sp>
      <p:sp>
        <p:nvSpPr>
          <p:cNvPr id="14" name="矩形 13">
            <a:extLst>
              <a:ext uri="{FF2B5EF4-FFF2-40B4-BE49-F238E27FC236}">
                <a16:creationId xmlns:a16="http://schemas.microsoft.com/office/drawing/2014/main" id="{E4174C0E-9C78-454A-8CC5-EF5C92BE8B5E}"/>
              </a:ext>
            </a:extLst>
          </p:cNvPr>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广告创意的</a:t>
            </a:r>
            <a:endParaRPr lang="en-US" altLang="zh-CN" sz="1600" b="1" cap="all" dirty="0">
              <a:solidFill>
                <a:schemeClr val="bg1"/>
              </a:solidFill>
              <a:latin typeface="微软雅黑" pitchFamily="34" charset="-122"/>
              <a:ea typeface="微软雅黑" pitchFamily="34" charset="-122"/>
              <a:cs typeface="+mj-cs"/>
            </a:endParaRPr>
          </a:p>
          <a:p>
            <a:pPr algn="ctr">
              <a:lnSpc>
                <a:spcPct val="150000"/>
              </a:lnSpc>
            </a:pPr>
            <a:r>
              <a:rPr lang="zh-CN" altLang="en-US" sz="1600" b="1" cap="all" dirty="0">
                <a:solidFill>
                  <a:schemeClr val="bg1"/>
                </a:solidFill>
                <a:latin typeface="微软雅黑" pitchFamily="34" charset="-122"/>
                <a:ea typeface="微软雅黑" pitchFamily="34" charset="-122"/>
                <a:cs typeface="+mj-cs"/>
              </a:rPr>
              <a:t>原则</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64430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广告创意策划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二、广告创意的产生方法</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6228246C-144A-4E7B-AF23-1859E667DE7B}"/>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B679EAF4-13C9-4D28-9E88-57BF724AAB6A}"/>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F282E33F-E079-4651-8563-772E45EC8127}"/>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27909E11-D0A4-465F-AF8D-2238F3B5F4E0}"/>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集体思考法</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97CC93C9-9A9C-496D-9128-1D7C898133C2}"/>
              </a:ext>
            </a:extLst>
          </p:cNvPr>
          <p:cNvSpPr txBox="1"/>
          <p:nvPr/>
        </p:nvSpPr>
        <p:spPr>
          <a:xfrm>
            <a:off x="1224881" y="2442207"/>
            <a:ext cx="3081962" cy="1439112"/>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集体思考法的原则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集体思考法的步骤</a:t>
            </a:r>
            <a:endParaRPr lang="en-US" altLang="zh-CN" sz="1600" dirty="0">
              <a:solidFill>
                <a:prstClr val="white">
                  <a:lumMod val="95000"/>
                </a:prstClr>
              </a:solidFill>
              <a:cs typeface="+mn-ea"/>
              <a:sym typeface="微软雅黑"/>
            </a:endParaRPr>
          </a:p>
          <a:p>
            <a:pPr algn="just">
              <a:lnSpc>
                <a:spcPct val="150000"/>
              </a:lnSpc>
              <a:spcBef>
                <a:spcPct val="0"/>
              </a:spcBef>
            </a:pP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
        <p:nvSpPr>
          <p:cNvPr id="12" name="TextBox 7">
            <a:extLst>
              <a:ext uri="{FF2B5EF4-FFF2-40B4-BE49-F238E27FC236}">
                <a16:creationId xmlns:a16="http://schemas.microsoft.com/office/drawing/2014/main" id="{213E4B21-B27F-4A08-877D-DDF7F3E9BB24}"/>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垂直思考法</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D24E8319-5F37-4342-B5E6-8E3D48414622}"/>
              </a:ext>
            </a:extLst>
          </p:cNvPr>
          <p:cNvSpPr txBox="1"/>
          <p:nvPr/>
        </p:nvSpPr>
        <p:spPr>
          <a:xfrm>
            <a:off x="4773530" y="2855052"/>
            <a:ext cx="3134314" cy="189962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垂直思考法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是指按照一定的思考路线进行的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在一定范围内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向上或向下进行垂直思考的方法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是头脑的自我扩大方法。</a:t>
            </a:r>
          </a:p>
        </p:txBody>
      </p:sp>
      <p:sp>
        <p:nvSpPr>
          <p:cNvPr id="14" name="TextBox 7">
            <a:extLst>
              <a:ext uri="{FF2B5EF4-FFF2-40B4-BE49-F238E27FC236}">
                <a16:creationId xmlns:a16="http://schemas.microsoft.com/office/drawing/2014/main" id="{080AFF9A-5C66-49B9-839B-BD3C7C6CD513}"/>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水平思考法</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0441026C-6CF4-4FA3-8BD5-460B5E56EECE}"/>
              </a:ext>
            </a:extLst>
          </p:cNvPr>
          <p:cNvSpPr txBox="1"/>
          <p:nvPr/>
        </p:nvSpPr>
        <p:spPr>
          <a:xfrm>
            <a:off x="8243851" y="2789993"/>
            <a:ext cx="3220268" cy="1437958"/>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水平思考法又称横向思考法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是指在思考问题时向着多方位方向发展。这种方法强调思维的多向性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从不同角度来思考问题</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是一种发散思维。</a:t>
            </a:r>
          </a:p>
        </p:txBody>
      </p:sp>
    </p:spTree>
    <p:extLst>
      <p:ext uri="{BB962C8B-B14F-4D97-AF65-F5344CB8AC3E}">
        <p14:creationId xmlns:p14="http://schemas.microsoft.com/office/powerpoint/2010/main" val="2739938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广告创意策划</a:t>
            </a:r>
          </a:p>
        </p:txBody>
      </p:sp>
      <p:grpSp>
        <p:nvGrpSpPr>
          <p:cNvPr id="7" name="组合 6">
            <a:extLst>
              <a:ext uri="{FF2B5EF4-FFF2-40B4-BE49-F238E27FC236}">
                <a16:creationId xmlns:a16="http://schemas.microsoft.com/office/drawing/2014/main" id="{FC517019-39C7-477E-9EA9-A18AA5C7A669}"/>
              </a:ext>
            </a:extLst>
          </p:cNvPr>
          <p:cNvGrpSpPr/>
          <p:nvPr/>
        </p:nvGrpSpPr>
        <p:grpSpPr>
          <a:xfrm>
            <a:off x="475842" y="2247985"/>
            <a:ext cx="2315123" cy="2637756"/>
            <a:chOff x="1315546" y="2155923"/>
            <a:chExt cx="1241619" cy="2721972"/>
          </a:xfrm>
        </p:grpSpPr>
        <p:sp>
          <p:nvSpPr>
            <p:cNvPr id="8" name="矩形 7">
              <a:extLst>
                <a:ext uri="{FF2B5EF4-FFF2-40B4-BE49-F238E27FC236}">
                  <a16:creationId xmlns:a16="http://schemas.microsoft.com/office/drawing/2014/main" id="{85ECAB20-B861-4ED5-9EB1-7DADBC032EFB}"/>
                </a:ext>
              </a:extLst>
            </p:cNvPr>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a:extLst>
                <a:ext uri="{FF2B5EF4-FFF2-40B4-BE49-F238E27FC236}">
                  <a16:creationId xmlns:a16="http://schemas.microsoft.com/office/drawing/2014/main" id="{CF179737-514B-4BF0-AE3A-14E1791CC86B}"/>
                </a:ext>
              </a:extLst>
            </p:cNvPr>
            <p:cNvSpPr txBox="1"/>
            <p:nvPr/>
          </p:nvSpPr>
          <p:spPr>
            <a:xfrm>
              <a:off x="1397382" y="2963845"/>
              <a:ext cx="1159783" cy="991451"/>
            </a:xfrm>
            <a:prstGeom prst="rect">
              <a:avLst/>
            </a:prstGeom>
            <a:noFill/>
          </p:spPr>
          <p:txBody>
            <a:bodyPr vert="horz" wrap="square" rtlCol="0">
              <a:spAutoFit/>
            </a:bodyPr>
            <a:lstStyle/>
            <a:p>
              <a:pPr>
                <a:lnSpc>
                  <a:spcPct val="150000"/>
                </a:lnSpc>
              </a:pPr>
              <a:r>
                <a:rPr lang="zh-CN" altLang="en-US" sz="2000" dirty="0">
                  <a:solidFill>
                    <a:srgbClr val="FFFFFF"/>
                  </a:solidFill>
                  <a:latin typeface=""/>
                  <a:ea typeface="微软雅黑" panose="020B0503020204020204" pitchFamily="34" charset="-122"/>
                  <a:sym typeface=""/>
                </a:rPr>
                <a:t>三、广告创意的产生过程</a:t>
              </a:r>
            </a:p>
          </p:txBody>
        </p:sp>
      </p:grpSp>
      <p:sp>
        <p:nvSpPr>
          <p:cNvPr id="10" name="圆角矩形 9">
            <a:extLst>
              <a:ext uri="{FF2B5EF4-FFF2-40B4-BE49-F238E27FC236}">
                <a16:creationId xmlns:a16="http://schemas.microsoft.com/office/drawing/2014/main" id="{C3596F26-CFC4-4534-A825-DA11B1A4F16D}"/>
              </a:ext>
            </a:extLst>
          </p:cNvPr>
          <p:cNvSpPr/>
          <p:nvPr/>
        </p:nvSpPr>
        <p:spPr>
          <a:xfrm>
            <a:off x="4541638" y="9457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a:extLst>
              <a:ext uri="{FF2B5EF4-FFF2-40B4-BE49-F238E27FC236}">
                <a16:creationId xmlns:a16="http://schemas.microsoft.com/office/drawing/2014/main" id="{6C2217BA-7458-411A-BC4C-7FEAF2782942}"/>
              </a:ext>
            </a:extLst>
          </p:cNvPr>
          <p:cNvGrpSpPr/>
          <p:nvPr/>
        </p:nvGrpSpPr>
        <p:grpSpPr>
          <a:xfrm>
            <a:off x="3537872" y="1032289"/>
            <a:ext cx="1646921" cy="868321"/>
            <a:chOff x="3447049" y="1375590"/>
            <a:chExt cx="1646921" cy="868321"/>
          </a:xfrm>
        </p:grpSpPr>
        <p:sp>
          <p:nvSpPr>
            <p:cNvPr id="12" name="圆角矩形 11">
              <a:extLst>
                <a:ext uri="{FF2B5EF4-FFF2-40B4-BE49-F238E27FC236}">
                  <a16:creationId xmlns:a16="http://schemas.microsoft.com/office/drawing/2014/main" id="{28CE9F3A-0D20-4FA8-ABD3-EA1F05B9A75C}"/>
                </a:ext>
              </a:extLst>
            </p:cNvPr>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a:extLst>
                <a:ext uri="{FF2B5EF4-FFF2-40B4-BE49-F238E27FC236}">
                  <a16:creationId xmlns:a16="http://schemas.microsoft.com/office/drawing/2014/main" id="{507EAF56-55E0-4503-BD80-D0799000150D}"/>
                </a:ext>
              </a:extLst>
            </p:cNvPr>
            <p:cNvSpPr txBox="1"/>
            <p:nvPr/>
          </p:nvSpPr>
          <p:spPr>
            <a:xfrm>
              <a:off x="3458383" y="1595858"/>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收集资料阶段</a:t>
              </a:r>
            </a:p>
          </p:txBody>
        </p:sp>
      </p:grpSp>
      <p:sp>
        <p:nvSpPr>
          <p:cNvPr id="14" name="TextBox 9">
            <a:extLst>
              <a:ext uri="{FF2B5EF4-FFF2-40B4-BE49-F238E27FC236}">
                <a16:creationId xmlns:a16="http://schemas.microsoft.com/office/drawing/2014/main" id="{1C5F7E67-C3D7-4C3E-897A-173760BBCDEC}"/>
              </a:ext>
            </a:extLst>
          </p:cNvPr>
          <p:cNvSpPr txBox="1"/>
          <p:nvPr/>
        </p:nvSpPr>
        <p:spPr>
          <a:xfrm>
            <a:off x="5261976" y="1137320"/>
            <a:ext cx="569443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收集资料是广告创意的提前准备阶段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也是广告创意的第一阶段。我们所必须收集的资料有两种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特定资料和一般资料。</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a:extLst>
              <a:ext uri="{FF2B5EF4-FFF2-40B4-BE49-F238E27FC236}">
                <a16:creationId xmlns:a16="http://schemas.microsoft.com/office/drawing/2014/main" id="{A54A2DD9-3A79-404F-9F3E-1DC458B8CD00}"/>
              </a:ext>
            </a:extLst>
          </p:cNvPr>
          <p:cNvSpPr/>
          <p:nvPr/>
        </p:nvSpPr>
        <p:spPr>
          <a:xfrm>
            <a:off x="4541638" y="20760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a:extLst>
              <a:ext uri="{FF2B5EF4-FFF2-40B4-BE49-F238E27FC236}">
                <a16:creationId xmlns:a16="http://schemas.microsoft.com/office/drawing/2014/main" id="{BCFFBDCB-FA94-41AF-9BC5-0E8B5787C29C}"/>
              </a:ext>
            </a:extLst>
          </p:cNvPr>
          <p:cNvGrpSpPr/>
          <p:nvPr/>
        </p:nvGrpSpPr>
        <p:grpSpPr>
          <a:xfrm>
            <a:off x="3504816" y="2162589"/>
            <a:ext cx="1711983" cy="868321"/>
            <a:chOff x="3413993" y="2505890"/>
            <a:chExt cx="1711983" cy="868321"/>
          </a:xfrm>
        </p:grpSpPr>
        <p:sp>
          <p:nvSpPr>
            <p:cNvPr id="17" name="圆角矩形 16">
              <a:extLst>
                <a:ext uri="{FF2B5EF4-FFF2-40B4-BE49-F238E27FC236}">
                  <a16:creationId xmlns:a16="http://schemas.microsoft.com/office/drawing/2014/main" id="{E0278AF0-1353-49ED-89AC-EAE9E0A339BC}"/>
                </a:ext>
              </a:extLst>
            </p:cNvPr>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a:extLst>
                <a:ext uri="{FF2B5EF4-FFF2-40B4-BE49-F238E27FC236}">
                  <a16:creationId xmlns:a16="http://schemas.microsoft.com/office/drawing/2014/main" id="{155B9DFA-B56D-430D-9A6B-512D4190827F}"/>
                </a:ext>
              </a:extLst>
            </p:cNvPr>
            <p:cNvSpPr txBox="1"/>
            <p:nvPr/>
          </p:nvSpPr>
          <p:spPr>
            <a:xfrm>
              <a:off x="3413993" y="2725322"/>
              <a:ext cx="1711983"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分析资料阶段</a:t>
              </a:r>
            </a:p>
          </p:txBody>
        </p:sp>
      </p:grpSp>
      <p:sp>
        <p:nvSpPr>
          <p:cNvPr id="19" name="TextBox 9">
            <a:extLst>
              <a:ext uri="{FF2B5EF4-FFF2-40B4-BE49-F238E27FC236}">
                <a16:creationId xmlns:a16="http://schemas.microsoft.com/office/drawing/2014/main" id="{CBFAFCF5-A3D1-4DB5-8C0C-06E08FFC1C0B}"/>
              </a:ext>
            </a:extLst>
          </p:cNvPr>
          <p:cNvSpPr txBox="1"/>
          <p:nvPr/>
        </p:nvSpPr>
        <p:spPr>
          <a:xfrm>
            <a:off x="5248806" y="2224187"/>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对收集来的大量资料加以分析归纳和整理</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从中找出广告的诉求点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然后再进一步找出最能吸引消费者的地方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以形成比较清晰的基本概念。</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a:extLst>
              <a:ext uri="{FF2B5EF4-FFF2-40B4-BE49-F238E27FC236}">
                <a16:creationId xmlns:a16="http://schemas.microsoft.com/office/drawing/2014/main" id="{7C651EA6-EB9D-4E5F-A584-A7142CA4B43A}"/>
              </a:ext>
            </a:extLst>
          </p:cNvPr>
          <p:cNvSpPr/>
          <p:nvPr/>
        </p:nvSpPr>
        <p:spPr>
          <a:xfrm>
            <a:off x="4541638" y="32063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a:extLst>
              <a:ext uri="{FF2B5EF4-FFF2-40B4-BE49-F238E27FC236}">
                <a16:creationId xmlns:a16="http://schemas.microsoft.com/office/drawing/2014/main" id="{C53D4B2C-269D-4047-8B08-A25DD32BBC9E}"/>
              </a:ext>
            </a:extLst>
          </p:cNvPr>
          <p:cNvGrpSpPr/>
          <p:nvPr/>
        </p:nvGrpSpPr>
        <p:grpSpPr>
          <a:xfrm>
            <a:off x="3537872" y="3292889"/>
            <a:ext cx="1646921" cy="868321"/>
            <a:chOff x="3447049" y="3636190"/>
            <a:chExt cx="1646921" cy="868321"/>
          </a:xfrm>
        </p:grpSpPr>
        <p:sp>
          <p:nvSpPr>
            <p:cNvPr id="22" name="圆角矩形 21">
              <a:extLst>
                <a:ext uri="{FF2B5EF4-FFF2-40B4-BE49-F238E27FC236}">
                  <a16:creationId xmlns:a16="http://schemas.microsoft.com/office/drawing/2014/main" id="{4A1E9A47-888B-4FB3-844C-2BE2545A19BF}"/>
                </a:ext>
              </a:extLst>
            </p:cNvPr>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a:extLst>
                <a:ext uri="{FF2B5EF4-FFF2-40B4-BE49-F238E27FC236}">
                  <a16:creationId xmlns:a16="http://schemas.microsoft.com/office/drawing/2014/main" id="{A2C2E95B-1650-46DD-BAFA-8755BCB57738}"/>
                </a:ext>
              </a:extLst>
            </p:cNvPr>
            <p:cNvSpPr txBox="1"/>
            <p:nvPr/>
          </p:nvSpPr>
          <p:spPr>
            <a:xfrm>
              <a:off x="3532382" y="3809990"/>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酝酿阶段</a:t>
              </a:r>
            </a:p>
          </p:txBody>
        </p:sp>
      </p:grpSp>
      <p:sp>
        <p:nvSpPr>
          <p:cNvPr id="24" name="TextBox 9">
            <a:extLst>
              <a:ext uri="{FF2B5EF4-FFF2-40B4-BE49-F238E27FC236}">
                <a16:creationId xmlns:a16="http://schemas.microsoft.com/office/drawing/2014/main" id="{8C5A3D1B-797F-4E5E-861E-09A6EF93B3A0}"/>
              </a:ext>
            </a:extLst>
          </p:cNvPr>
          <p:cNvSpPr txBox="1"/>
          <p:nvPr/>
        </p:nvSpPr>
        <p:spPr>
          <a:xfrm>
            <a:off x="5241159" y="3259413"/>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经过长时间的绞尽脑汁的苦思冥想之后</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还没有找到满意的创意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这个时候不如不去想这个问题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去做一些轻松愉快的事情</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任其在潜意识中综合酝酿。</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a:extLst>
              <a:ext uri="{FF2B5EF4-FFF2-40B4-BE49-F238E27FC236}">
                <a16:creationId xmlns:a16="http://schemas.microsoft.com/office/drawing/2014/main" id="{2E5FE35C-EF32-4F2E-96DA-02D3AD18F326}"/>
              </a:ext>
            </a:extLst>
          </p:cNvPr>
          <p:cNvSpPr/>
          <p:nvPr/>
        </p:nvSpPr>
        <p:spPr>
          <a:xfrm>
            <a:off x="4541638" y="43366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a:extLst>
              <a:ext uri="{FF2B5EF4-FFF2-40B4-BE49-F238E27FC236}">
                <a16:creationId xmlns:a16="http://schemas.microsoft.com/office/drawing/2014/main" id="{8D841617-69D8-467B-B2E0-FD034F24E94D}"/>
              </a:ext>
            </a:extLst>
          </p:cNvPr>
          <p:cNvGrpSpPr/>
          <p:nvPr/>
        </p:nvGrpSpPr>
        <p:grpSpPr>
          <a:xfrm>
            <a:off x="3440458" y="4423189"/>
            <a:ext cx="1744335" cy="868321"/>
            <a:chOff x="3349635" y="4766490"/>
            <a:chExt cx="1744335" cy="868321"/>
          </a:xfrm>
        </p:grpSpPr>
        <p:sp>
          <p:nvSpPr>
            <p:cNvPr id="27" name="圆角矩形 26">
              <a:extLst>
                <a:ext uri="{FF2B5EF4-FFF2-40B4-BE49-F238E27FC236}">
                  <a16:creationId xmlns:a16="http://schemas.microsoft.com/office/drawing/2014/main" id="{5D071215-F404-417D-8A13-47424E157C66}"/>
                </a:ext>
              </a:extLst>
            </p:cNvPr>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a:extLst>
                <a:ext uri="{FF2B5EF4-FFF2-40B4-BE49-F238E27FC236}">
                  <a16:creationId xmlns:a16="http://schemas.microsoft.com/office/drawing/2014/main" id="{13284C9C-DB7D-4A74-9C70-B1D2BDB4113B}"/>
                </a:ext>
              </a:extLst>
            </p:cNvPr>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顿悟阶段</a:t>
              </a:r>
            </a:p>
          </p:txBody>
        </p:sp>
      </p:grpSp>
      <p:sp>
        <p:nvSpPr>
          <p:cNvPr id="29" name="TextBox 9">
            <a:extLst>
              <a:ext uri="{FF2B5EF4-FFF2-40B4-BE49-F238E27FC236}">
                <a16:creationId xmlns:a16="http://schemas.microsoft.com/office/drawing/2014/main" id="{461364B1-A940-4872-AAB7-B4504D8BD412}"/>
              </a:ext>
            </a:extLst>
          </p:cNvPr>
          <p:cNvSpPr txBox="1"/>
          <p:nvPr/>
        </p:nvSpPr>
        <p:spPr>
          <a:xfrm>
            <a:off x="5261976" y="4466201"/>
            <a:ext cx="5694435"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经过了酝酿期的量的积累</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顿悟阶段发生了质的突破</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在整个创造过程中是一个转折点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使创造过程上升到了一个更高层次。</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a:extLst>
              <a:ext uri="{FF2B5EF4-FFF2-40B4-BE49-F238E27FC236}">
                <a16:creationId xmlns:a16="http://schemas.microsoft.com/office/drawing/2014/main" id="{9E4E4F1E-F228-4DDE-ABA3-A0545E2E8D86}"/>
              </a:ext>
            </a:extLst>
          </p:cNvPr>
          <p:cNvSpPr/>
          <p:nvPr/>
        </p:nvSpPr>
        <p:spPr>
          <a:xfrm>
            <a:off x="2767057" y="1452612"/>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a:extLst>
              <a:ext uri="{FF2B5EF4-FFF2-40B4-BE49-F238E27FC236}">
                <a16:creationId xmlns:a16="http://schemas.microsoft.com/office/drawing/2014/main" id="{679258C0-49C4-4318-B6CB-D0010EC15BEC}"/>
              </a:ext>
            </a:extLst>
          </p:cNvPr>
          <p:cNvSpPr/>
          <p:nvPr/>
        </p:nvSpPr>
        <p:spPr>
          <a:xfrm>
            <a:off x="4541638" y="5490603"/>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a:extLst>
              <a:ext uri="{FF2B5EF4-FFF2-40B4-BE49-F238E27FC236}">
                <a16:creationId xmlns:a16="http://schemas.microsoft.com/office/drawing/2014/main" id="{8615CF34-D762-451C-AD63-8C63A1FED46F}"/>
              </a:ext>
            </a:extLst>
          </p:cNvPr>
          <p:cNvGrpSpPr/>
          <p:nvPr/>
        </p:nvGrpSpPr>
        <p:grpSpPr>
          <a:xfrm>
            <a:off x="3537872" y="5464589"/>
            <a:ext cx="1741716" cy="868321"/>
            <a:chOff x="3447049" y="4766490"/>
            <a:chExt cx="1741716" cy="868321"/>
          </a:xfrm>
          <a:solidFill>
            <a:srgbClr val="C00000"/>
          </a:solidFill>
        </p:grpSpPr>
        <p:sp>
          <p:nvSpPr>
            <p:cNvPr id="33" name="圆角矩形 32">
              <a:extLst>
                <a:ext uri="{FF2B5EF4-FFF2-40B4-BE49-F238E27FC236}">
                  <a16:creationId xmlns:a16="http://schemas.microsoft.com/office/drawing/2014/main" id="{8C9FD935-EA5E-4B4E-8C78-133D054E413B}"/>
                </a:ext>
              </a:extLst>
            </p:cNvPr>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a:extLst>
                <a:ext uri="{FF2B5EF4-FFF2-40B4-BE49-F238E27FC236}">
                  <a16:creationId xmlns:a16="http://schemas.microsoft.com/office/drawing/2014/main" id="{AA08C9E6-4E5D-4E15-A07E-513BE3BAFC9C}"/>
                </a:ext>
              </a:extLst>
            </p:cNvPr>
            <p:cNvSpPr txBox="1"/>
            <p:nvPr/>
          </p:nvSpPr>
          <p:spPr>
            <a:xfrm>
              <a:off x="3504198" y="4920101"/>
              <a:ext cx="1684567"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完善阶段</a:t>
              </a:r>
            </a:p>
          </p:txBody>
        </p:sp>
      </p:grpSp>
      <p:sp>
        <p:nvSpPr>
          <p:cNvPr id="35" name="TextBox 9">
            <a:extLst>
              <a:ext uri="{FF2B5EF4-FFF2-40B4-BE49-F238E27FC236}">
                <a16:creationId xmlns:a16="http://schemas.microsoft.com/office/drawing/2014/main" id="{3662B93F-9B95-408B-8503-D33F5655FD0D}"/>
              </a:ext>
            </a:extLst>
          </p:cNvPr>
          <p:cNvSpPr txBox="1"/>
          <p:nvPr/>
        </p:nvSpPr>
        <p:spPr>
          <a:xfrm>
            <a:off x="5241942" y="5526854"/>
            <a:ext cx="5745236"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这一阶段你需要许多耐心的工作</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仔细推敲和进行必要的调查</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使创意更加完善。</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27545904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广告策划书的撰写</a:t>
            </a:r>
          </a:p>
        </p:txBody>
      </p:sp>
      <p:grpSp>
        <p:nvGrpSpPr>
          <p:cNvPr id="7" name="组合 6">
            <a:extLst>
              <a:ext uri="{FF2B5EF4-FFF2-40B4-BE49-F238E27FC236}">
                <a16:creationId xmlns:a16="http://schemas.microsoft.com/office/drawing/2014/main" id="{C2C89736-1F42-4B77-9588-409647EB6A45}"/>
              </a:ext>
            </a:extLst>
          </p:cNvPr>
          <p:cNvGrpSpPr/>
          <p:nvPr/>
        </p:nvGrpSpPr>
        <p:grpSpPr>
          <a:xfrm>
            <a:off x="475842" y="2247985"/>
            <a:ext cx="2315123" cy="2637756"/>
            <a:chOff x="1315546" y="2155923"/>
            <a:chExt cx="1241619" cy="2721972"/>
          </a:xfrm>
        </p:grpSpPr>
        <p:sp>
          <p:nvSpPr>
            <p:cNvPr id="8" name="矩形 7">
              <a:extLst>
                <a:ext uri="{FF2B5EF4-FFF2-40B4-BE49-F238E27FC236}">
                  <a16:creationId xmlns:a16="http://schemas.microsoft.com/office/drawing/2014/main" id="{F87261B6-46F4-4236-BCEF-E72B41720108}"/>
                </a:ext>
              </a:extLst>
            </p:cNvPr>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a:extLst>
                <a:ext uri="{FF2B5EF4-FFF2-40B4-BE49-F238E27FC236}">
                  <a16:creationId xmlns:a16="http://schemas.microsoft.com/office/drawing/2014/main" id="{4B5621BD-6D87-4D6E-9C39-F4996E6E1717}"/>
                </a:ext>
              </a:extLst>
            </p:cNvPr>
            <p:cNvSpPr txBox="1"/>
            <p:nvPr/>
          </p:nvSpPr>
          <p:spPr>
            <a:xfrm>
              <a:off x="1397382" y="2963845"/>
              <a:ext cx="1159783" cy="991451"/>
            </a:xfrm>
            <a:prstGeom prst="rect">
              <a:avLst/>
            </a:prstGeom>
            <a:noFill/>
          </p:spPr>
          <p:txBody>
            <a:bodyPr vert="horz" wrap="square" rtlCol="0">
              <a:spAutoFit/>
            </a:bodyPr>
            <a:lstStyle/>
            <a:p>
              <a:pPr>
                <a:lnSpc>
                  <a:spcPct val="150000"/>
                </a:lnSpc>
              </a:pPr>
              <a:r>
                <a:rPr lang="zh-CN" altLang="en-US" sz="2000" dirty="0">
                  <a:solidFill>
                    <a:srgbClr val="FFFFFF"/>
                  </a:solidFill>
                  <a:latin typeface=""/>
                  <a:ea typeface="微软雅黑" panose="020B0503020204020204" pitchFamily="34" charset="-122"/>
                  <a:sym typeface=""/>
                </a:rPr>
                <a:t>一、广告策划书的内容结构</a:t>
              </a:r>
            </a:p>
          </p:txBody>
        </p:sp>
      </p:grpSp>
      <p:sp>
        <p:nvSpPr>
          <p:cNvPr id="10" name="圆角矩形 9">
            <a:extLst>
              <a:ext uri="{FF2B5EF4-FFF2-40B4-BE49-F238E27FC236}">
                <a16:creationId xmlns:a16="http://schemas.microsoft.com/office/drawing/2014/main" id="{53869497-7420-4B8B-85FD-B62B8743176A}"/>
              </a:ext>
            </a:extLst>
          </p:cNvPr>
          <p:cNvSpPr/>
          <p:nvPr/>
        </p:nvSpPr>
        <p:spPr>
          <a:xfrm>
            <a:off x="4541638" y="9457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a:extLst>
              <a:ext uri="{FF2B5EF4-FFF2-40B4-BE49-F238E27FC236}">
                <a16:creationId xmlns:a16="http://schemas.microsoft.com/office/drawing/2014/main" id="{FD791A88-79E6-457E-B99F-B70B7930759F}"/>
              </a:ext>
            </a:extLst>
          </p:cNvPr>
          <p:cNvGrpSpPr/>
          <p:nvPr/>
        </p:nvGrpSpPr>
        <p:grpSpPr>
          <a:xfrm>
            <a:off x="3537872" y="1032289"/>
            <a:ext cx="1646921" cy="868321"/>
            <a:chOff x="3447049" y="1375590"/>
            <a:chExt cx="1646921" cy="868321"/>
          </a:xfrm>
        </p:grpSpPr>
        <p:sp>
          <p:nvSpPr>
            <p:cNvPr id="12" name="圆角矩形 11">
              <a:extLst>
                <a:ext uri="{FF2B5EF4-FFF2-40B4-BE49-F238E27FC236}">
                  <a16:creationId xmlns:a16="http://schemas.microsoft.com/office/drawing/2014/main" id="{6C859C81-E8C1-4CE6-8AAA-623FDAA79B0C}"/>
                </a:ext>
              </a:extLst>
            </p:cNvPr>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a:extLst>
                <a:ext uri="{FF2B5EF4-FFF2-40B4-BE49-F238E27FC236}">
                  <a16:creationId xmlns:a16="http://schemas.microsoft.com/office/drawing/2014/main" id="{9EBFF53D-F9EC-4DAC-B04A-5AFFFC91510B}"/>
                </a:ext>
              </a:extLst>
            </p:cNvPr>
            <p:cNvSpPr txBox="1"/>
            <p:nvPr/>
          </p:nvSpPr>
          <p:spPr>
            <a:xfrm>
              <a:off x="3458383" y="1595858"/>
              <a:ext cx="1624249"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前言</a:t>
              </a:r>
            </a:p>
          </p:txBody>
        </p:sp>
      </p:grpSp>
      <p:sp>
        <p:nvSpPr>
          <p:cNvPr id="14" name="TextBox 9">
            <a:extLst>
              <a:ext uri="{FF2B5EF4-FFF2-40B4-BE49-F238E27FC236}">
                <a16:creationId xmlns:a16="http://schemas.microsoft.com/office/drawing/2014/main" id="{6DF3CA46-ED68-44DA-95A7-FADB70AD2864}"/>
              </a:ext>
            </a:extLst>
          </p:cNvPr>
          <p:cNvSpPr txBox="1"/>
          <p:nvPr/>
        </p:nvSpPr>
        <p:spPr>
          <a:xfrm>
            <a:off x="5261976" y="1137320"/>
            <a:ext cx="569443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前言是整个策划书的总纲部分</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这部分主要是详细说明广告策划的宗旨和目标</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广告策划项目的由来、经历时间、指导思想、理论依据以及广告策划书的目录内容。</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a:extLst>
              <a:ext uri="{FF2B5EF4-FFF2-40B4-BE49-F238E27FC236}">
                <a16:creationId xmlns:a16="http://schemas.microsoft.com/office/drawing/2014/main" id="{2434B3EC-16EC-4324-BC1B-C3F585A88D92}"/>
              </a:ext>
            </a:extLst>
          </p:cNvPr>
          <p:cNvSpPr/>
          <p:nvPr/>
        </p:nvSpPr>
        <p:spPr>
          <a:xfrm>
            <a:off x="4477016" y="2305332"/>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a:extLst>
              <a:ext uri="{FF2B5EF4-FFF2-40B4-BE49-F238E27FC236}">
                <a16:creationId xmlns:a16="http://schemas.microsoft.com/office/drawing/2014/main" id="{CDBF0076-4069-41AE-860A-75B755EC84DC}"/>
              </a:ext>
            </a:extLst>
          </p:cNvPr>
          <p:cNvGrpSpPr/>
          <p:nvPr/>
        </p:nvGrpSpPr>
        <p:grpSpPr>
          <a:xfrm>
            <a:off x="3440194" y="2391872"/>
            <a:ext cx="1711983" cy="868321"/>
            <a:chOff x="3413993" y="2505890"/>
            <a:chExt cx="1711983" cy="868321"/>
          </a:xfrm>
        </p:grpSpPr>
        <p:sp>
          <p:nvSpPr>
            <p:cNvPr id="17" name="圆角矩形 16">
              <a:extLst>
                <a:ext uri="{FF2B5EF4-FFF2-40B4-BE49-F238E27FC236}">
                  <a16:creationId xmlns:a16="http://schemas.microsoft.com/office/drawing/2014/main" id="{8E949EF8-455C-433F-B8F4-76C9F610DA2E}"/>
                </a:ext>
              </a:extLst>
            </p:cNvPr>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a:extLst>
                <a:ext uri="{FF2B5EF4-FFF2-40B4-BE49-F238E27FC236}">
                  <a16:creationId xmlns:a16="http://schemas.microsoft.com/office/drawing/2014/main" id="{C6762A44-3551-445F-8708-B0BE1872F020}"/>
                </a:ext>
              </a:extLst>
            </p:cNvPr>
            <p:cNvSpPr txBox="1"/>
            <p:nvPr/>
          </p:nvSpPr>
          <p:spPr>
            <a:xfrm>
              <a:off x="3413993" y="2725322"/>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市场分析</a:t>
              </a:r>
            </a:p>
          </p:txBody>
        </p:sp>
      </p:grpSp>
      <p:sp>
        <p:nvSpPr>
          <p:cNvPr id="19" name="TextBox 9">
            <a:extLst>
              <a:ext uri="{FF2B5EF4-FFF2-40B4-BE49-F238E27FC236}">
                <a16:creationId xmlns:a16="http://schemas.microsoft.com/office/drawing/2014/main" id="{4A50FF78-24D6-4E0F-84F3-8A90FF7F79B4}"/>
              </a:ext>
            </a:extLst>
          </p:cNvPr>
          <p:cNvSpPr txBox="1"/>
          <p:nvPr/>
        </p:nvSpPr>
        <p:spPr>
          <a:xfrm>
            <a:off x="5184184" y="2453470"/>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这个部分一般涉及四个方面的内容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市场环境分析、企业经营状况分析、产品分析和消费者分析。</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a:extLst>
              <a:ext uri="{FF2B5EF4-FFF2-40B4-BE49-F238E27FC236}">
                <a16:creationId xmlns:a16="http://schemas.microsoft.com/office/drawing/2014/main" id="{2F9B0A41-9689-49BD-8BB1-0E341FC556E4}"/>
              </a:ext>
            </a:extLst>
          </p:cNvPr>
          <p:cNvSpPr/>
          <p:nvPr/>
        </p:nvSpPr>
        <p:spPr>
          <a:xfrm>
            <a:off x="4452656" y="3681466"/>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a:extLst>
              <a:ext uri="{FF2B5EF4-FFF2-40B4-BE49-F238E27FC236}">
                <a16:creationId xmlns:a16="http://schemas.microsoft.com/office/drawing/2014/main" id="{B30723DE-3138-4292-A895-BF4A07B00D55}"/>
              </a:ext>
            </a:extLst>
          </p:cNvPr>
          <p:cNvGrpSpPr/>
          <p:nvPr/>
        </p:nvGrpSpPr>
        <p:grpSpPr>
          <a:xfrm>
            <a:off x="3448890" y="3768006"/>
            <a:ext cx="1646921" cy="868321"/>
            <a:chOff x="3447049" y="3636190"/>
            <a:chExt cx="1646921" cy="868321"/>
          </a:xfrm>
        </p:grpSpPr>
        <p:sp>
          <p:nvSpPr>
            <p:cNvPr id="22" name="圆角矩形 21">
              <a:extLst>
                <a:ext uri="{FF2B5EF4-FFF2-40B4-BE49-F238E27FC236}">
                  <a16:creationId xmlns:a16="http://schemas.microsoft.com/office/drawing/2014/main" id="{CAC643DF-664D-4543-9D79-3304F80581F1}"/>
                </a:ext>
              </a:extLst>
            </p:cNvPr>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a:extLst>
                <a:ext uri="{FF2B5EF4-FFF2-40B4-BE49-F238E27FC236}">
                  <a16:creationId xmlns:a16="http://schemas.microsoft.com/office/drawing/2014/main" id="{6FA082F5-E632-453C-85BC-7DB0CDF9F546}"/>
                </a:ext>
              </a:extLst>
            </p:cNvPr>
            <p:cNvSpPr txBox="1"/>
            <p:nvPr/>
          </p:nvSpPr>
          <p:spPr>
            <a:xfrm>
              <a:off x="3532382" y="3809990"/>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广告受众</a:t>
              </a:r>
            </a:p>
          </p:txBody>
        </p:sp>
      </p:grpSp>
      <p:sp>
        <p:nvSpPr>
          <p:cNvPr id="24" name="TextBox 9">
            <a:extLst>
              <a:ext uri="{FF2B5EF4-FFF2-40B4-BE49-F238E27FC236}">
                <a16:creationId xmlns:a16="http://schemas.microsoft.com/office/drawing/2014/main" id="{860BBD19-C7F9-4407-982C-FC4B479B242F}"/>
              </a:ext>
            </a:extLst>
          </p:cNvPr>
          <p:cNvSpPr txBox="1"/>
          <p:nvPr/>
        </p:nvSpPr>
        <p:spPr>
          <a:xfrm>
            <a:off x="5152177" y="3734530"/>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具体说明目标消费者的基本状况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如年龄、性别、职业、收入、文化程度、数量等</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分析其需求和心理特征</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进而明确广告诉求的内容、媒体的传播策略。</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a:extLst>
              <a:ext uri="{FF2B5EF4-FFF2-40B4-BE49-F238E27FC236}">
                <a16:creationId xmlns:a16="http://schemas.microsoft.com/office/drawing/2014/main" id="{898868A4-A724-4E20-8E13-18E0A03FBB26}"/>
              </a:ext>
            </a:extLst>
          </p:cNvPr>
          <p:cNvSpPr/>
          <p:nvPr/>
        </p:nvSpPr>
        <p:spPr>
          <a:xfrm>
            <a:off x="4406522" y="499713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a:extLst>
              <a:ext uri="{FF2B5EF4-FFF2-40B4-BE49-F238E27FC236}">
                <a16:creationId xmlns:a16="http://schemas.microsoft.com/office/drawing/2014/main" id="{C8DA2C3C-F321-4E79-820C-E21E276A6FA3}"/>
              </a:ext>
            </a:extLst>
          </p:cNvPr>
          <p:cNvGrpSpPr/>
          <p:nvPr/>
        </p:nvGrpSpPr>
        <p:grpSpPr>
          <a:xfrm>
            <a:off x="3305342" y="5083679"/>
            <a:ext cx="1744335" cy="868321"/>
            <a:chOff x="3349635" y="4766490"/>
            <a:chExt cx="1744335" cy="868321"/>
          </a:xfrm>
        </p:grpSpPr>
        <p:sp>
          <p:nvSpPr>
            <p:cNvPr id="27" name="圆角矩形 26">
              <a:extLst>
                <a:ext uri="{FF2B5EF4-FFF2-40B4-BE49-F238E27FC236}">
                  <a16:creationId xmlns:a16="http://schemas.microsoft.com/office/drawing/2014/main" id="{F56D5728-AA0A-431C-85A2-68DB33AF2ECE}"/>
                </a:ext>
              </a:extLst>
            </p:cNvPr>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a:extLst>
                <a:ext uri="{FF2B5EF4-FFF2-40B4-BE49-F238E27FC236}">
                  <a16:creationId xmlns:a16="http://schemas.microsoft.com/office/drawing/2014/main" id="{D3645027-2FD7-4456-966F-43E3D921DABB}"/>
                </a:ext>
              </a:extLst>
            </p:cNvPr>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广告地区</a:t>
              </a:r>
            </a:p>
          </p:txBody>
        </p:sp>
      </p:grpSp>
      <p:sp>
        <p:nvSpPr>
          <p:cNvPr id="29" name="TextBox 9">
            <a:extLst>
              <a:ext uri="{FF2B5EF4-FFF2-40B4-BE49-F238E27FC236}">
                <a16:creationId xmlns:a16="http://schemas.microsoft.com/office/drawing/2014/main" id="{ECAD3F4D-5B0F-4AB5-A02A-6BEF54071583}"/>
              </a:ext>
            </a:extLst>
          </p:cNvPr>
          <p:cNvSpPr txBox="1"/>
          <p:nvPr/>
        </p:nvSpPr>
        <p:spPr>
          <a:xfrm>
            <a:off x="5126860" y="5126691"/>
            <a:ext cx="5694435"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根据市场定位和产品定位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决定市场目标</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从而确定广告宣传所针对的地区。</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a:extLst>
              <a:ext uri="{FF2B5EF4-FFF2-40B4-BE49-F238E27FC236}">
                <a16:creationId xmlns:a16="http://schemas.microsoft.com/office/drawing/2014/main" id="{78DE69A1-FCB2-459E-88CD-F1063B049C9F}"/>
              </a:ext>
            </a:extLst>
          </p:cNvPr>
          <p:cNvSpPr/>
          <p:nvPr/>
        </p:nvSpPr>
        <p:spPr>
          <a:xfrm>
            <a:off x="2767057" y="1452612"/>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Tree>
    <p:extLst>
      <p:ext uri="{BB962C8B-B14F-4D97-AF65-F5344CB8AC3E}">
        <p14:creationId xmlns:p14="http://schemas.microsoft.com/office/powerpoint/2010/main" val="49190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广告策划书的撰写</a:t>
            </a:r>
          </a:p>
        </p:txBody>
      </p:sp>
      <p:grpSp>
        <p:nvGrpSpPr>
          <p:cNvPr id="7" name="组合 6">
            <a:extLst>
              <a:ext uri="{FF2B5EF4-FFF2-40B4-BE49-F238E27FC236}">
                <a16:creationId xmlns:a16="http://schemas.microsoft.com/office/drawing/2014/main" id="{C2C89736-1F42-4B77-9588-409647EB6A45}"/>
              </a:ext>
            </a:extLst>
          </p:cNvPr>
          <p:cNvGrpSpPr/>
          <p:nvPr/>
        </p:nvGrpSpPr>
        <p:grpSpPr>
          <a:xfrm>
            <a:off x="475842" y="2247985"/>
            <a:ext cx="2315123" cy="2637756"/>
            <a:chOff x="1315546" y="2155923"/>
            <a:chExt cx="1241619" cy="2721972"/>
          </a:xfrm>
        </p:grpSpPr>
        <p:sp>
          <p:nvSpPr>
            <p:cNvPr id="8" name="矩形 7">
              <a:extLst>
                <a:ext uri="{FF2B5EF4-FFF2-40B4-BE49-F238E27FC236}">
                  <a16:creationId xmlns:a16="http://schemas.microsoft.com/office/drawing/2014/main" id="{F87261B6-46F4-4236-BCEF-E72B41720108}"/>
                </a:ext>
              </a:extLst>
            </p:cNvPr>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a:extLst>
                <a:ext uri="{FF2B5EF4-FFF2-40B4-BE49-F238E27FC236}">
                  <a16:creationId xmlns:a16="http://schemas.microsoft.com/office/drawing/2014/main" id="{4B5621BD-6D87-4D6E-9C39-F4996E6E1717}"/>
                </a:ext>
              </a:extLst>
            </p:cNvPr>
            <p:cNvSpPr txBox="1"/>
            <p:nvPr/>
          </p:nvSpPr>
          <p:spPr>
            <a:xfrm>
              <a:off x="1397382" y="2963845"/>
              <a:ext cx="1159783" cy="991451"/>
            </a:xfrm>
            <a:prstGeom prst="rect">
              <a:avLst/>
            </a:prstGeom>
            <a:noFill/>
          </p:spPr>
          <p:txBody>
            <a:bodyPr vert="horz" wrap="square" rtlCol="0">
              <a:spAutoFit/>
            </a:bodyPr>
            <a:lstStyle/>
            <a:p>
              <a:pPr>
                <a:lnSpc>
                  <a:spcPct val="150000"/>
                </a:lnSpc>
              </a:pPr>
              <a:r>
                <a:rPr lang="zh-CN" altLang="en-US" sz="2000" dirty="0">
                  <a:solidFill>
                    <a:srgbClr val="FFFFFF"/>
                  </a:solidFill>
                  <a:latin typeface=""/>
                  <a:ea typeface="微软雅黑" panose="020B0503020204020204" pitchFamily="34" charset="-122"/>
                  <a:sym typeface=""/>
                </a:rPr>
                <a:t>一、广告策划书的内容结构</a:t>
              </a:r>
            </a:p>
          </p:txBody>
        </p:sp>
      </p:grpSp>
      <p:sp>
        <p:nvSpPr>
          <p:cNvPr id="10" name="圆角矩形 9">
            <a:extLst>
              <a:ext uri="{FF2B5EF4-FFF2-40B4-BE49-F238E27FC236}">
                <a16:creationId xmlns:a16="http://schemas.microsoft.com/office/drawing/2014/main" id="{53869497-7420-4B8B-85FD-B62B8743176A}"/>
              </a:ext>
            </a:extLst>
          </p:cNvPr>
          <p:cNvSpPr/>
          <p:nvPr/>
        </p:nvSpPr>
        <p:spPr>
          <a:xfrm>
            <a:off x="4541638" y="94574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a:extLst>
              <a:ext uri="{FF2B5EF4-FFF2-40B4-BE49-F238E27FC236}">
                <a16:creationId xmlns:a16="http://schemas.microsoft.com/office/drawing/2014/main" id="{FD791A88-79E6-457E-B99F-B70B7930759F}"/>
              </a:ext>
            </a:extLst>
          </p:cNvPr>
          <p:cNvGrpSpPr/>
          <p:nvPr/>
        </p:nvGrpSpPr>
        <p:grpSpPr>
          <a:xfrm>
            <a:off x="3537872" y="1032289"/>
            <a:ext cx="1646921" cy="868321"/>
            <a:chOff x="3447049" y="1375590"/>
            <a:chExt cx="1646921" cy="868321"/>
          </a:xfrm>
        </p:grpSpPr>
        <p:sp>
          <p:nvSpPr>
            <p:cNvPr id="12" name="圆角矩形 11">
              <a:extLst>
                <a:ext uri="{FF2B5EF4-FFF2-40B4-BE49-F238E27FC236}">
                  <a16:creationId xmlns:a16="http://schemas.microsoft.com/office/drawing/2014/main" id="{6C859C81-E8C1-4CE6-8AAA-623FDAA79B0C}"/>
                </a:ext>
              </a:extLst>
            </p:cNvPr>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a:extLst>
                <a:ext uri="{FF2B5EF4-FFF2-40B4-BE49-F238E27FC236}">
                  <a16:creationId xmlns:a16="http://schemas.microsoft.com/office/drawing/2014/main" id="{9EBFF53D-F9EC-4DAC-B04A-5AFFFC91510B}"/>
                </a:ext>
              </a:extLst>
            </p:cNvPr>
            <p:cNvSpPr txBox="1"/>
            <p:nvPr/>
          </p:nvSpPr>
          <p:spPr>
            <a:xfrm>
              <a:off x="3458383" y="1595858"/>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五</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广告预算与分配</a:t>
              </a:r>
            </a:p>
          </p:txBody>
        </p:sp>
      </p:grpSp>
      <p:sp>
        <p:nvSpPr>
          <p:cNvPr id="14" name="TextBox 9">
            <a:extLst>
              <a:ext uri="{FF2B5EF4-FFF2-40B4-BE49-F238E27FC236}">
                <a16:creationId xmlns:a16="http://schemas.microsoft.com/office/drawing/2014/main" id="{6DF3CA46-ED68-44DA-95A7-FADB70AD2864}"/>
              </a:ext>
            </a:extLst>
          </p:cNvPr>
          <p:cNvSpPr txBox="1"/>
          <p:nvPr/>
        </p:nvSpPr>
        <p:spPr>
          <a:xfrm>
            <a:off x="5261976" y="1137320"/>
            <a:ext cx="569443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在这一项内容中</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要详细列出媒体的选用情况、所需的费用、每次播出的价格。</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a:extLst>
              <a:ext uri="{FF2B5EF4-FFF2-40B4-BE49-F238E27FC236}">
                <a16:creationId xmlns:a16="http://schemas.microsoft.com/office/drawing/2014/main" id="{2434B3EC-16EC-4324-BC1B-C3F585A88D92}"/>
              </a:ext>
            </a:extLst>
          </p:cNvPr>
          <p:cNvSpPr/>
          <p:nvPr/>
        </p:nvSpPr>
        <p:spPr>
          <a:xfrm>
            <a:off x="4477016" y="2305332"/>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a:extLst>
              <a:ext uri="{FF2B5EF4-FFF2-40B4-BE49-F238E27FC236}">
                <a16:creationId xmlns:a16="http://schemas.microsoft.com/office/drawing/2014/main" id="{CDBF0076-4069-41AE-860A-75B755EC84DC}"/>
              </a:ext>
            </a:extLst>
          </p:cNvPr>
          <p:cNvGrpSpPr/>
          <p:nvPr/>
        </p:nvGrpSpPr>
        <p:grpSpPr>
          <a:xfrm>
            <a:off x="3440194" y="2391872"/>
            <a:ext cx="1711983" cy="868321"/>
            <a:chOff x="3413993" y="2505890"/>
            <a:chExt cx="1711983" cy="868321"/>
          </a:xfrm>
        </p:grpSpPr>
        <p:sp>
          <p:nvSpPr>
            <p:cNvPr id="17" name="圆角矩形 16">
              <a:extLst>
                <a:ext uri="{FF2B5EF4-FFF2-40B4-BE49-F238E27FC236}">
                  <a16:creationId xmlns:a16="http://schemas.microsoft.com/office/drawing/2014/main" id="{8E949EF8-455C-433F-B8F4-76C9F610DA2E}"/>
                </a:ext>
              </a:extLst>
            </p:cNvPr>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a:extLst>
                <a:ext uri="{FF2B5EF4-FFF2-40B4-BE49-F238E27FC236}">
                  <a16:creationId xmlns:a16="http://schemas.microsoft.com/office/drawing/2014/main" id="{C6762A44-3551-445F-8708-B0BE1872F020}"/>
                </a:ext>
              </a:extLst>
            </p:cNvPr>
            <p:cNvSpPr txBox="1"/>
            <p:nvPr/>
          </p:nvSpPr>
          <p:spPr>
            <a:xfrm>
              <a:off x="3413993" y="2725322"/>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六</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广告策略</a:t>
              </a:r>
            </a:p>
          </p:txBody>
        </p:sp>
      </p:grpSp>
      <p:sp>
        <p:nvSpPr>
          <p:cNvPr id="19" name="TextBox 9">
            <a:extLst>
              <a:ext uri="{FF2B5EF4-FFF2-40B4-BE49-F238E27FC236}">
                <a16:creationId xmlns:a16="http://schemas.microsoft.com/office/drawing/2014/main" id="{4A50FF78-24D6-4E0F-84F3-8A90FF7F79B4}"/>
              </a:ext>
            </a:extLst>
          </p:cNvPr>
          <p:cNvSpPr txBox="1"/>
          <p:nvPr/>
        </p:nvSpPr>
        <p:spPr>
          <a:xfrm>
            <a:off x="5184184" y="2453470"/>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这一部分是广告策划书的核心内容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介绍广告决策、策划的基本结论</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a:extLst>
              <a:ext uri="{FF2B5EF4-FFF2-40B4-BE49-F238E27FC236}">
                <a16:creationId xmlns:a16="http://schemas.microsoft.com/office/drawing/2014/main" id="{2F9B0A41-9689-49BD-8BB1-0E341FC556E4}"/>
              </a:ext>
            </a:extLst>
          </p:cNvPr>
          <p:cNvSpPr/>
          <p:nvPr/>
        </p:nvSpPr>
        <p:spPr>
          <a:xfrm>
            <a:off x="4452656" y="3681466"/>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a:extLst>
              <a:ext uri="{FF2B5EF4-FFF2-40B4-BE49-F238E27FC236}">
                <a16:creationId xmlns:a16="http://schemas.microsoft.com/office/drawing/2014/main" id="{B30723DE-3138-4292-A895-BF4A07B00D55}"/>
              </a:ext>
            </a:extLst>
          </p:cNvPr>
          <p:cNvGrpSpPr/>
          <p:nvPr/>
        </p:nvGrpSpPr>
        <p:grpSpPr>
          <a:xfrm>
            <a:off x="3448890" y="3768006"/>
            <a:ext cx="1646921" cy="868321"/>
            <a:chOff x="3447049" y="3636190"/>
            <a:chExt cx="1646921" cy="868321"/>
          </a:xfrm>
        </p:grpSpPr>
        <p:sp>
          <p:nvSpPr>
            <p:cNvPr id="22" name="圆角矩形 21">
              <a:extLst>
                <a:ext uri="{FF2B5EF4-FFF2-40B4-BE49-F238E27FC236}">
                  <a16:creationId xmlns:a16="http://schemas.microsoft.com/office/drawing/2014/main" id="{CAC643DF-664D-4543-9D79-3304F80581F1}"/>
                </a:ext>
              </a:extLst>
            </p:cNvPr>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a:extLst>
                <a:ext uri="{FF2B5EF4-FFF2-40B4-BE49-F238E27FC236}">
                  <a16:creationId xmlns:a16="http://schemas.microsoft.com/office/drawing/2014/main" id="{6FA082F5-E632-453C-85BC-7DB0CDF9F546}"/>
                </a:ext>
              </a:extLst>
            </p:cNvPr>
            <p:cNvSpPr txBox="1"/>
            <p:nvPr/>
          </p:nvSpPr>
          <p:spPr>
            <a:xfrm>
              <a:off x="3532382" y="3809990"/>
              <a:ext cx="1532621"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七</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配套措施和策略</a:t>
              </a:r>
            </a:p>
          </p:txBody>
        </p:sp>
      </p:grpSp>
      <p:sp>
        <p:nvSpPr>
          <p:cNvPr id="24" name="TextBox 9">
            <a:extLst>
              <a:ext uri="{FF2B5EF4-FFF2-40B4-BE49-F238E27FC236}">
                <a16:creationId xmlns:a16="http://schemas.microsoft.com/office/drawing/2014/main" id="{860BBD19-C7F9-4407-982C-FC4B479B242F}"/>
              </a:ext>
            </a:extLst>
          </p:cNvPr>
          <p:cNvSpPr txBox="1"/>
          <p:nvPr/>
        </p:nvSpPr>
        <p:spPr>
          <a:xfrm>
            <a:off x="5152177" y="3734530"/>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从整体策划的目标和要求出发</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提出与广告传播活动相互配合的其他信息手段和方式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比如公共关系活动计划、促销活动计划等。</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a:extLst>
              <a:ext uri="{FF2B5EF4-FFF2-40B4-BE49-F238E27FC236}">
                <a16:creationId xmlns:a16="http://schemas.microsoft.com/office/drawing/2014/main" id="{898868A4-A724-4E20-8E13-18E0A03FBB26}"/>
              </a:ext>
            </a:extLst>
          </p:cNvPr>
          <p:cNvSpPr/>
          <p:nvPr/>
        </p:nvSpPr>
        <p:spPr>
          <a:xfrm>
            <a:off x="4406522" y="4997139"/>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a:extLst>
              <a:ext uri="{FF2B5EF4-FFF2-40B4-BE49-F238E27FC236}">
                <a16:creationId xmlns:a16="http://schemas.microsoft.com/office/drawing/2014/main" id="{C8DA2C3C-F321-4E79-820C-E21E276A6FA3}"/>
              </a:ext>
            </a:extLst>
          </p:cNvPr>
          <p:cNvGrpSpPr/>
          <p:nvPr/>
        </p:nvGrpSpPr>
        <p:grpSpPr>
          <a:xfrm>
            <a:off x="3305342" y="5083679"/>
            <a:ext cx="1744335" cy="868321"/>
            <a:chOff x="3349635" y="4766490"/>
            <a:chExt cx="1744335" cy="868321"/>
          </a:xfrm>
        </p:grpSpPr>
        <p:sp>
          <p:nvSpPr>
            <p:cNvPr id="27" name="圆角矩形 26">
              <a:extLst>
                <a:ext uri="{FF2B5EF4-FFF2-40B4-BE49-F238E27FC236}">
                  <a16:creationId xmlns:a16="http://schemas.microsoft.com/office/drawing/2014/main" id="{F56D5728-AA0A-431C-85A2-68DB33AF2ECE}"/>
                </a:ext>
              </a:extLst>
            </p:cNvPr>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a:extLst>
                <a:ext uri="{FF2B5EF4-FFF2-40B4-BE49-F238E27FC236}">
                  <a16:creationId xmlns:a16="http://schemas.microsoft.com/office/drawing/2014/main" id="{D3645027-2FD7-4456-966F-43E3D921DABB}"/>
                </a:ext>
              </a:extLst>
            </p:cNvPr>
            <p:cNvSpPr txBox="1"/>
            <p:nvPr/>
          </p:nvSpPr>
          <p:spPr>
            <a:xfrm>
              <a:off x="3349635" y="4965517"/>
              <a:ext cx="1715368"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八</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广告效果评估</a:t>
              </a:r>
            </a:p>
          </p:txBody>
        </p:sp>
      </p:grpSp>
      <p:sp>
        <p:nvSpPr>
          <p:cNvPr id="29" name="TextBox 9">
            <a:extLst>
              <a:ext uri="{FF2B5EF4-FFF2-40B4-BE49-F238E27FC236}">
                <a16:creationId xmlns:a16="http://schemas.microsoft.com/office/drawing/2014/main" id="{ECAD3F4D-5B0F-4AB5-A02A-6BEF54071583}"/>
              </a:ext>
            </a:extLst>
          </p:cNvPr>
          <p:cNvSpPr txBox="1"/>
          <p:nvPr/>
        </p:nvSpPr>
        <p:spPr>
          <a:xfrm>
            <a:off x="5126860" y="5126691"/>
            <a:ext cx="5694435"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广告效果评估可以在广告前进行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也可在广告后进行。既有事前、事中、事后的测定评估</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又有贯穿于整个过程的连续控制</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从而总结经验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并且为下一次广告活动提供依据。</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a:extLst>
              <a:ext uri="{FF2B5EF4-FFF2-40B4-BE49-F238E27FC236}">
                <a16:creationId xmlns:a16="http://schemas.microsoft.com/office/drawing/2014/main" id="{78DE69A1-FCB2-459E-88CD-F1063B049C9F}"/>
              </a:ext>
            </a:extLst>
          </p:cNvPr>
          <p:cNvSpPr/>
          <p:nvPr/>
        </p:nvSpPr>
        <p:spPr>
          <a:xfrm>
            <a:off x="2767057" y="1452612"/>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Tree>
    <p:extLst>
      <p:ext uri="{BB962C8B-B14F-4D97-AF65-F5344CB8AC3E}">
        <p14:creationId xmlns:p14="http://schemas.microsoft.com/office/powerpoint/2010/main" val="1893924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广告策划书的撰写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262432"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二、广告策划书的撰写技巧</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a:extLst>
              <a:ext uri="{FF2B5EF4-FFF2-40B4-BE49-F238E27FC236}">
                <a16:creationId xmlns:a16="http://schemas.microsoft.com/office/drawing/2014/main" id="{07DA835B-5C36-423E-AEBF-1A315D36E0B6}"/>
              </a:ext>
            </a:extLst>
          </p:cNvPr>
          <p:cNvGrpSpPr/>
          <p:nvPr/>
        </p:nvGrpSpPr>
        <p:grpSpPr>
          <a:xfrm>
            <a:off x="4043904" y="2191567"/>
            <a:ext cx="1457800" cy="1291344"/>
            <a:chOff x="4078513" y="2305388"/>
            <a:chExt cx="1683939" cy="1328992"/>
          </a:xfrm>
        </p:grpSpPr>
        <p:sp>
          <p:nvSpPr>
            <p:cNvPr id="8" name="Freeform: Shape 24">
              <a:extLst>
                <a:ext uri="{FF2B5EF4-FFF2-40B4-BE49-F238E27FC236}">
                  <a16:creationId xmlns:a16="http://schemas.microsoft.com/office/drawing/2014/main" id="{139A568B-B0B7-421A-91BD-A11E6C54B732}"/>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B9AC4F6B-7399-4E5E-A32E-71666C78AD22}"/>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DDFD7BFD-E781-43CA-B0BE-6E423CBEC1FA}"/>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BFF52503-3D48-41E8-A3AC-8CCAF7FE10AB}"/>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881544C4-2B49-401C-B909-8B6FE0FDAF8D}"/>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1D90D7FA-4B2F-4EAA-BE3F-67DF4E09E22C}"/>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24E0A121-95FE-4E10-B638-3D96359ADF17}"/>
              </a:ext>
            </a:extLst>
          </p:cNvPr>
          <p:cNvGrpSpPr/>
          <p:nvPr/>
        </p:nvGrpSpPr>
        <p:grpSpPr>
          <a:xfrm>
            <a:off x="6484149" y="221406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D2FB1A86-A79A-4F02-B6AF-144F90EEB371}"/>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0307106F-665C-4802-B1B2-367803D8DD82}"/>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6CB8AD4A-22EF-421A-8255-D8431B5F7CFE}"/>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E3EDC935-7C7B-4412-8619-4ACBD51DD061}"/>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E9F33FB3-135F-4D9A-9006-4FA8C5D443A5}"/>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FB0B94F8-FC21-44C5-82CF-C031AE334366}"/>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D0380FA0-CCAD-43CD-BFCF-34D665D3B42A}"/>
              </a:ext>
            </a:extLst>
          </p:cNvPr>
          <p:cNvGrpSpPr/>
          <p:nvPr/>
        </p:nvGrpSpPr>
        <p:grpSpPr>
          <a:xfrm>
            <a:off x="4043904" y="3995213"/>
            <a:ext cx="1457800" cy="1291344"/>
            <a:chOff x="4078513" y="3755948"/>
            <a:chExt cx="1683939" cy="1328992"/>
          </a:xfrm>
        </p:grpSpPr>
        <p:sp>
          <p:nvSpPr>
            <p:cNvPr id="22" name="Freeform: Shape 39">
              <a:extLst>
                <a:ext uri="{FF2B5EF4-FFF2-40B4-BE49-F238E27FC236}">
                  <a16:creationId xmlns:a16="http://schemas.microsoft.com/office/drawing/2014/main" id="{79B72143-555B-482B-A6EE-6F8661BE74B2}"/>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91B773AA-F962-4DB5-8D1B-8AF5FEEB3B14}"/>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8A629A8E-241F-472F-9497-F8022484B76C}"/>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162AF802-A57A-41AB-9647-5A82E6C2A662}"/>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CE568B68-3E41-4D7E-9629-E7A445252547}"/>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E52E5B1D-2899-43EA-B1E2-D4968553B438}"/>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92447DC1-1EA3-486F-B2D4-CF3A97C68931}"/>
              </a:ext>
            </a:extLst>
          </p:cNvPr>
          <p:cNvGrpSpPr/>
          <p:nvPr/>
        </p:nvGrpSpPr>
        <p:grpSpPr>
          <a:xfrm>
            <a:off x="6484149" y="401770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C16C5526-907D-4D63-A6BE-C3E3C95C5A52}"/>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889CD7E3-260F-41BA-982A-E717FE8CAA18}"/>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50D47D04-A4D0-4D47-BE4B-C7883816D499}"/>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239A3697-58B9-4BC3-B521-B4074EE2C780}"/>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F7DE5B26-4360-4A0E-91E5-94FA2F35E3BA}"/>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D2A8ACA4-4EAB-4E7E-9CD3-5BD7A5042878}"/>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9F4AD45B-9F00-4C73-A0D2-248FFD923146}"/>
              </a:ext>
            </a:extLst>
          </p:cNvPr>
          <p:cNvGrpSpPr/>
          <p:nvPr/>
        </p:nvGrpSpPr>
        <p:grpSpPr>
          <a:xfrm>
            <a:off x="7669880" y="1751888"/>
            <a:ext cx="4014121" cy="1853814"/>
            <a:chOff x="8346118" y="2481480"/>
            <a:chExt cx="3614111" cy="2372267"/>
          </a:xfrm>
        </p:grpSpPr>
        <p:sp>
          <p:nvSpPr>
            <p:cNvPr id="36" name="TextBox 53">
              <a:extLst>
                <a:ext uri="{FF2B5EF4-FFF2-40B4-BE49-F238E27FC236}">
                  <a16:creationId xmlns:a16="http://schemas.microsoft.com/office/drawing/2014/main" id="{71DB263A-5839-4E12-8E14-2396C8F92166}"/>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信息组织技巧</a:t>
              </a:r>
            </a:p>
          </p:txBody>
        </p:sp>
        <p:sp>
          <p:nvSpPr>
            <p:cNvPr id="37" name="TextBox 59">
              <a:extLst>
                <a:ext uri="{FF2B5EF4-FFF2-40B4-BE49-F238E27FC236}">
                  <a16:creationId xmlns:a16="http://schemas.microsoft.com/office/drawing/2014/main" id="{216D1D2B-AD65-4403-96C6-68F0FABD10C3}"/>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首先应该对要在策划文本中传递的信息有一个总体的把握</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并对不同的信息有所归类</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这样就使信息具有了一定的条理性</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其次要在众多的信息中区分出主次</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将重点信息突出传达</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最后还要明确信息的层次和信息之间的相互联系</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使信息传达层次分明。</a:t>
              </a:r>
            </a:p>
          </p:txBody>
        </p:sp>
      </p:grpSp>
      <p:grpSp>
        <p:nvGrpSpPr>
          <p:cNvPr id="38" name="Group 11">
            <a:extLst>
              <a:ext uri="{FF2B5EF4-FFF2-40B4-BE49-F238E27FC236}">
                <a16:creationId xmlns:a16="http://schemas.microsoft.com/office/drawing/2014/main" id="{D45758F5-8746-499D-8059-EAFEA90D2FB2}"/>
              </a:ext>
            </a:extLst>
          </p:cNvPr>
          <p:cNvGrpSpPr/>
          <p:nvPr/>
        </p:nvGrpSpPr>
        <p:grpSpPr>
          <a:xfrm>
            <a:off x="8182945" y="4109938"/>
            <a:ext cx="3501056" cy="1757463"/>
            <a:chOff x="8747280" y="3958668"/>
            <a:chExt cx="3152173" cy="2248964"/>
          </a:xfrm>
        </p:grpSpPr>
        <p:sp>
          <p:nvSpPr>
            <p:cNvPr id="39" name="TextBox 64">
              <a:extLst>
                <a:ext uri="{FF2B5EF4-FFF2-40B4-BE49-F238E27FC236}">
                  <a16:creationId xmlns:a16="http://schemas.microsoft.com/office/drawing/2014/main" id="{9AD79B45-9A9C-4148-A8DC-09C875A677F2}"/>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形式配合技巧</a:t>
              </a:r>
            </a:p>
          </p:txBody>
        </p:sp>
        <p:sp>
          <p:nvSpPr>
            <p:cNvPr id="40" name="TextBox 65">
              <a:extLst>
                <a:ext uri="{FF2B5EF4-FFF2-40B4-BE49-F238E27FC236}">
                  <a16:creationId xmlns:a16="http://schemas.microsoft.com/office/drawing/2014/main" id="{4801A555-6767-411D-BB89-C1D58B13BDAC}"/>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广告策划书中的一些形式性因素可以吸引读者的注意力和兴趣</a:t>
              </a:r>
            </a:p>
          </p:txBody>
        </p:sp>
      </p:grpSp>
      <p:grpSp>
        <p:nvGrpSpPr>
          <p:cNvPr id="42" name="Group 7">
            <a:extLst>
              <a:ext uri="{FF2B5EF4-FFF2-40B4-BE49-F238E27FC236}">
                <a16:creationId xmlns:a16="http://schemas.microsoft.com/office/drawing/2014/main" id="{1A50BEF1-52E8-41CE-A543-6075C2FCA1EC}"/>
              </a:ext>
            </a:extLst>
          </p:cNvPr>
          <p:cNvGrpSpPr/>
          <p:nvPr/>
        </p:nvGrpSpPr>
        <p:grpSpPr>
          <a:xfrm>
            <a:off x="1110645" y="1872995"/>
            <a:ext cx="2734759" cy="1632411"/>
            <a:chOff x="985011" y="2254189"/>
            <a:chExt cx="2462238" cy="2088942"/>
          </a:xfrm>
        </p:grpSpPr>
        <p:sp>
          <p:nvSpPr>
            <p:cNvPr id="43" name="TextBox 66">
              <a:extLst>
                <a:ext uri="{FF2B5EF4-FFF2-40B4-BE49-F238E27FC236}">
                  <a16:creationId xmlns:a16="http://schemas.microsoft.com/office/drawing/2014/main" id="{30E336E8-0C3D-4EF9-864B-2E8CEB824CD3}"/>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文字表述技巧</a:t>
              </a:r>
            </a:p>
          </p:txBody>
        </p:sp>
        <p:sp>
          <p:nvSpPr>
            <p:cNvPr id="44" name="TextBox 67">
              <a:extLst>
                <a:ext uri="{FF2B5EF4-FFF2-40B4-BE49-F238E27FC236}">
                  <a16:creationId xmlns:a16="http://schemas.microsoft.com/office/drawing/2014/main" id="{7408E495-CB6D-4202-BBD5-025DD15A400F}"/>
                </a:ext>
              </a:extLst>
            </p:cNvPr>
            <p:cNvSpPr txBox="1"/>
            <p:nvPr/>
          </p:nvSpPr>
          <p:spPr bwMode="auto">
            <a:xfrm>
              <a:off x="985012" y="2851222"/>
              <a:ext cx="2462237" cy="1491909"/>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明确的标题</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短小的段落</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3.</a:t>
              </a:r>
              <a:r>
                <a:rPr lang="zh-CN" altLang="en-US" sz="1467" dirty="0">
                  <a:solidFill>
                    <a:srgbClr val="5B9BD5">
                      <a:lumMod val="50000"/>
                    </a:srgbClr>
                  </a:solidFill>
                  <a:latin typeface="微软雅黑"/>
                  <a:cs typeface="+mn-ea"/>
                  <a:sym typeface="+mn-lt"/>
                </a:rPr>
                <a:t>明确的序号</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4.</a:t>
              </a:r>
              <a:r>
                <a:rPr lang="zh-CN" altLang="en-US" sz="1467" dirty="0">
                  <a:solidFill>
                    <a:srgbClr val="5B9BD5">
                      <a:lumMod val="50000"/>
                    </a:srgbClr>
                  </a:solidFill>
                  <a:latin typeface="微软雅黑"/>
                  <a:cs typeface="+mn-ea"/>
                  <a:sym typeface="+mn-lt"/>
                </a:rPr>
                <a:t>大众化的语言</a:t>
              </a:r>
              <a:endParaRPr lang="en-US" altLang="zh-CN" sz="1467" dirty="0">
                <a:solidFill>
                  <a:srgbClr val="5B9BD5">
                    <a:lumMod val="50000"/>
                  </a:srgbClr>
                </a:solidFill>
                <a:latin typeface="微软雅黑"/>
                <a:cs typeface="+mn-ea"/>
                <a:sym typeface="+mn-lt"/>
              </a:endParaRPr>
            </a:p>
            <a:p>
              <a:pPr defTabSz="914377">
                <a:lnSpc>
                  <a:spcPct val="120000"/>
                </a:lnSpc>
              </a:pPr>
              <a:endParaRPr lang="zh-CN" altLang="en-US" sz="1467" dirty="0">
                <a:solidFill>
                  <a:srgbClr val="5B9BD5">
                    <a:lumMod val="50000"/>
                  </a:srgbClr>
                </a:solidFill>
                <a:latin typeface="微软雅黑"/>
                <a:cs typeface="+mn-ea"/>
                <a:sym typeface="+mn-lt"/>
              </a:endParaRPr>
            </a:p>
          </p:txBody>
        </p:sp>
      </p:grpSp>
      <p:grpSp>
        <p:nvGrpSpPr>
          <p:cNvPr id="45" name="Group 6">
            <a:extLst>
              <a:ext uri="{FF2B5EF4-FFF2-40B4-BE49-F238E27FC236}">
                <a16:creationId xmlns:a16="http://schemas.microsoft.com/office/drawing/2014/main" id="{1E8DEA03-BA4A-4C76-A6B1-3260DAE8F4D6}"/>
              </a:ext>
            </a:extLst>
          </p:cNvPr>
          <p:cNvGrpSpPr/>
          <p:nvPr/>
        </p:nvGrpSpPr>
        <p:grpSpPr>
          <a:xfrm>
            <a:off x="1171452" y="4177352"/>
            <a:ext cx="2872451" cy="1791649"/>
            <a:chOff x="1075815" y="3786553"/>
            <a:chExt cx="2586209" cy="2292711"/>
          </a:xfrm>
        </p:grpSpPr>
        <p:sp>
          <p:nvSpPr>
            <p:cNvPr id="46" name="TextBox 68">
              <a:extLst>
                <a:ext uri="{FF2B5EF4-FFF2-40B4-BE49-F238E27FC236}">
                  <a16:creationId xmlns:a16="http://schemas.microsoft.com/office/drawing/2014/main" id="{E5048EC4-B060-4C40-869D-9CB5A1A667DD}"/>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接近读者技巧</a:t>
              </a:r>
            </a:p>
          </p:txBody>
        </p:sp>
        <p:sp>
          <p:nvSpPr>
            <p:cNvPr id="47" name="TextBox 69">
              <a:extLst>
                <a:ext uri="{FF2B5EF4-FFF2-40B4-BE49-F238E27FC236}">
                  <a16:creationId xmlns:a16="http://schemas.microsoft.com/office/drawing/2014/main" id="{5EACA997-A9DF-4953-A361-3BBF310C84EF}"/>
                </a:ext>
              </a:extLst>
            </p:cNvPr>
            <p:cNvSpPr txBox="1"/>
            <p:nvPr/>
          </p:nvSpPr>
          <p:spPr bwMode="auto">
            <a:xfrm>
              <a:off x="1075815" y="4435154"/>
              <a:ext cx="2462237" cy="1644110"/>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在撰写广告策划书时</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应该根据接受者的不同特点</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对写作方式加以调整。</a:t>
              </a:r>
              <a:endParaRPr lang="en-US" altLang="zh-CN" sz="1467" dirty="0">
                <a:solidFill>
                  <a:srgbClr val="5B9BD5">
                    <a:lumMod val="50000"/>
                  </a:srgbClr>
                </a:solidFill>
                <a:latin typeface="微软雅黑"/>
                <a:cs typeface="+mn-ea"/>
                <a:sym typeface="+mn-lt"/>
              </a:endParaRPr>
            </a:p>
            <a:p>
              <a:pPr algn="just" defTabSz="914377">
                <a:lnSpc>
                  <a:spcPct val="120000"/>
                </a:lnSpc>
              </a:pPr>
              <a:endParaRPr lang="zh-CN" altLang="en-US" sz="1467" dirty="0">
                <a:solidFill>
                  <a:srgbClr val="5B9BD5">
                    <a:lumMod val="50000"/>
                  </a:srgbClr>
                </a:solidFill>
                <a:latin typeface="微软雅黑"/>
                <a:cs typeface="+mn-ea"/>
                <a:sym typeface="+mn-lt"/>
              </a:endParaRPr>
            </a:p>
          </p:txBody>
        </p:sp>
      </p:grpSp>
      <p:sp>
        <p:nvSpPr>
          <p:cNvPr id="48" name="文本框 47">
            <a:extLst>
              <a:ext uri="{FF2B5EF4-FFF2-40B4-BE49-F238E27FC236}">
                <a16:creationId xmlns:a16="http://schemas.microsoft.com/office/drawing/2014/main" id="{1FF5D4FD-65E1-446A-A968-3465B9310479}"/>
              </a:ext>
            </a:extLst>
          </p:cNvPr>
          <p:cNvSpPr txBox="1"/>
          <p:nvPr/>
        </p:nvSpPr>
        <p:spPr>
          <a:xfrm>
            <a:off x="5010865" y="3502271"/>
            <a:ext cx="2130072" cy="755207"/>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在写作策划书时常用的技巧</a:t>
            </a:r>
          </a:p>
        </p:txBody>
      </p:sp>
    </p:spTree>
    <p:extLst>
      <p:ext uri="{BB962C8B-B14F-4D97-AF65-F5344CB8AC3E}">
        <p14:creationId xmlns:p14="http://schemas.microsoft.com/office/powerpoint/2010/main" val="2799805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03242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营销策划的原则、流程及影响因素</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二、营销策划的流程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219099" y="1805499"/>
            <a:ext cx="284825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14879" y="1805499"/>
            <a:ext cx="2848251" cy="4213164"/>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7865251" y="1805499"/>
            <a:ext cx="284825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1" name="TextBox 7"/>
          <p:cNvSpPr txBox="1"/>
          <p:nvPr/>
        </p:nvSpPr>
        <p:spPr>
          <a:xfrm>
            <a:off x="1278648" y="1942521"/>
            <a:ext cx="2685954" cy="461665"/>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五</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形成营销策划书</a:t>
            </a:r>
            <a:endParaRPr lang="en-US" sz="2000" b="1" dirty="0">
              <a:solidFill>
                <a:prstClr val="white"/>
              </a:solidFill>
              <a:cs typeface="+mn-ea"/>
              <a:sym typeface="微软雅黑"/>
            </a:endParaRPr>
          </a:p>
        </p:txBody>
      </p:sp>
      <p:sp>
        <p:nvSpPr>
          <p:cNvPr id="12" name="TextBox 8"/>
          <p:cNvSpPr txBox="1"/>
          <p:nvPr/>
        </p:nvSpPr>
        <p:spPr>
          <a:xfrm>
            <a:off x="1461828" y="2541208"/>
            <a:ext cx="2319594" cy="221599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营销策划书是整个营销策划内容的书面载体</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它一方面是营销策划活动的主要成果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另一方面也是企业进行营销活动的书面行动计划。</a:t>
            </a:r>
          </a:p>
        </p:txBody>
      </p:sp>
      <p:sp>
        <p:nvSpPr>
          <p:cNvPr id="13" name="TextBox 7"/>
          <p:cNvSpPr txBox="1"/>
          <p:nvPr/>
        </p:nvSpPr>
        <p:spPr>
          <a:xfrm>
            <a:off x="4795112" y="1997520"/>
            <a:ext cx="2237910"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六</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营销策划实施</a:t>
            </a:r>
            <a:endParaRPr lang="en-US" sz="2000" b="1" dirty="0">
              <a:solidFill>
                <a:prstClr val="white"/>
              </a:solidFill>
              <a:cs typeface="+mn-ea"/>
              <a:sym typeface="微软雅黑"/>
            </a:endParaRPr>
          </a:p>
        </p:txBody>
      </p:sp>
      <p:sp>
        <p:nvSpPr>
          <p:cNvPr id="14" name="TextBox 8"/>
          <p:cNvSpPr txBox="1"/>
          <p:nvPr/>
        </p:nvSpPr>
        <p:spPr>
          <a:xfrm>
            <a:off x="4771880" y="2541208"/>
            <a:ext cx="2288509" cy="1846659"/>
          </a:xfrm>
          <a:prstGeom prst="rect">
            <a:avLst/>
          </a:prstGeom>
          <a:noFill/>
        </p:spPr>
        <p:txBody>
          <a:bodyPr wrap="square" lIns="0" tIns="0" rIns="0" bIns="0" rtlCol="0" anchor="t">
            <a:spAutoFit/>
          </a:bodyPr>
          <a:lstStyle/>
          <a:p>
            <a:pPr>
              <a:lnSpc>
                <a:spcPct val="150000"/>
              </a:lnSpc>
              <a:spcBef>
                <a:spcPct val="0"/>
              </a:spcBef>
            </a:pPr>
            <a:r>
              <a:rPr lang="zh-CN" altLang="en-US" sz="1600" dirty="0">
                <a:solidFill>
                  <a:prstClr val="white">
                    <a:lumMod val="95000"/>
                  </a:prstClr>
                </a:solidFill>
                <a:cs typeface="+mn-ea"/>
                <a:sym typeface="微软雅黑"/>
              </a:rPr>
              <a:t>营销策划实施</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指的是营销策划方案实施过程中的组织、指挥、协调和控制活动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是把营销策划方案转化为具体行动的过程。</a:t>
            </a:r>
          </a:p>
        </p:txBody>
      </p:sp>
      <p:sp>
        <p:nvSpPr>
          <p:cNvPr id="15" name="TextBox 7"/>
          <p:cNvSpPr txBox="1"/>
          <p:nvPr/>
        </p:nvSpPr>
        <p:spPr>
          <a:xfrm>
            <a:off x="8145487" y="1997520"/>
            <a:ext cx="2237909"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七</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评估与修正</a:t>
            </a:r>
            <a:endParaRPr lang="en-US" sz="2000" b="1" dirty="0">
              <a:solidFill>
                <a:prstClr val="white"/>
              </a:solidFill>
              <a:cs typeface="+mn-ea"/>
              <a:sym typeface="微软雅黑"/>
            </a:endParaRPr>
          </a:p>
        </p:txBody>
      </p:sp>
      <p:sp>
        <p:nvSpPr>
          <p:cNvPr id="16" name="TextBox 8"/>
          <p:cNvSpPr txBox="1"/>
          <p:nvPr/>
        </p:nvSpPr>
        <p:spPr>
          <a:xfrm>
            <a:off x="8116429" y="2541208"/>
            <a:ext cx="2301195" cy="1477328"/>
          </a:xfrm>
          <a:prstGeom prst="rect">
            <a:avLst/>
          </a:prstGeom>
          <a:noFill/>
        </p:spPr>
        <p:txBody>
          <a:bodyPr wrap="square" lIns="0" tIns="0" rIns="0" bIns="0" rtlCol="0" anchor="t">
            <a:spAutoFit/>
          </a:bodyPr>
          <a:lstStyle/>
          <a:p>
            <a:pPr>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项目考核</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阶段考核</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最终考评</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反馈改进</a:t>
            </a:r>
          </a:p>
        </p:txBody>
      </p:sp>
    </p:spTree>
    <p:extLst>
      <p:ext uri="{BB962C8B-B14F-4D97-AF65-F5344CB8AC3E}">
        <p14:creationId xmlns:p14="http://schemas.microsoft.com/office/powerpoint/2010/main" val="5036088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p:bldP spid="12" grpId="0"/>
      <p:bldP spid="13" grpId="0"/>
      <p:bldP spid="14" grpId="0"/>
      <p:bldP spid="15" grpId="0"/>
      <p:bldP spid="1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公共关系策划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第十一章　</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公共关系策划概述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公共关系策划的内容和流程</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危机公关策划</a:t>
            </a:r>
          </a:p>
        </p:txBody>
      </p:sp>
      <p:sp>
        <p:nvSpPr>
          <p:cNvPr id="16" name="文本框 15">
            <a:extLst>
              <a:ext uri="{FF2B5EF4-FFF2-40B4-BE49-F238E27FC236}">
                <a16:creationId xmlns:a16="http://schemas.microsoft.com/office/drawing/2014/main" id="{0B915844-469B-4E3C-801E-115D0D79D7C9}"/>
              </a:ext>
            </a:extLst>
          </p:cNvPr>
          <p:cNvSpPr txBox="1"/>
          <p:nvPr/>
        </p:nvSpPr>
        <p:spPr>
          <a:xfrm>
            <a:off x="604694" y="5823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第四节　公共关系策划书的撰写</a:t>
            </a:r>
          </a:p>
        </p:txBody>
      </p:sp>
    </p:spTree>
    <p:extLst>
      <p:ext uri="{BB962C8B-B14F-4D97-AF65-F5344CB8AC3E}">
        <p14:creationId xmlns:p14="http://schemas.microsoft.com/office/powerpoint/2010/main" val="2540663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公共关系策划概述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28835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一、公共关系策划的概念及基本特征</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a:extLst>
              <a:ext uri="{FF2B5EF4-FFF2-40B4-BE49-F238E27FC236}">
                <a16:creationId xmlns:a16="http://schemas.microsoft.com/office/drawing/2014/main" id="{BAB50F66-41A8-491D-A62A-7B12700965CB}"/>
              </a:ext>
            </a:extLst>
          </p:cNvPr>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a:extLst>
              <a:ext uri="{FF2B5EF4-FFF2-40B4-BE49-F238E27FC236}">
                <a16:creationId xmlns:a16="http://schemas.microsoft.com/office/drawing/2014/main" id="{F27353DE-17A1-4D0D-896F-405A10F94A9A}"/>
              </a:ext>
            </a:extLst>
          </p:cNvPr>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a:extLst>
              <a:ext uri="{FF2B5EF4-FFF2-40B4-BE49-F238E27FC236}">
                <a16:creationId xmlns:a16="http://schemas.microsoft.com/office/drawing/2014/main" id="{0A1CF188-F7B4-4363-A6AD-0DE05171DA47}"/>
              </a:ext>
            </a:extLst>
          </p:cNvPr>
          <p:cNvSpPr txBox="1"/>
          <p:nvPr/>
        </p:nvSpPr>
        <p:spPr>
          <a:xfrm>
            <a:off x="481790" y="1711118"/>
            <a:ext cx="3825819" cy="3742178"/>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公共关系策划是组织为获得公共关系活动的成功和实现形象战略目标而事先进行的有科学程序的谋划、构思和设计最佳方案的过程。</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通常</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在调查确定了公共关系问题</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并掌握了充分的信息之后</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就要进行公共关系策划</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制定公共关系活动方案。</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它是在公关战略策划的指导下</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组织日常公关活动的谋划及设计最佳方案的过程</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是一门科学</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也是一门艺术。</a:t>
            </a:r>
          </a:p>
        </p:txBody>
      </p:sp>
      <p:sp>
        <p:nvSpPr>
          <p:cNvPr id="10" name="椭圆 9">
            <a:extLst>
              <a:ext uri="{FF2B5EF4-FFF2-40B4-BE49-F238E27FC236}">
                <a16:creationId xmlns:a16="http://schemas.microsoft.com/office/drawing/2014/main" id="{36544D58-F914-41C4-9DF7-75848B66B896}"/>
              </a:ext>
            </a:extLst>
          </p:cNvPr>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a:extLst>
              <a:ext uri="{FF2B5EF4-FFF2-40B4-BE49-F238E27FC236}">
                <a16:creationId xmlns:a16="http://schemas.microsoft.com/office/drawing/2014/main" id="{BE68D27F-584A-4F43-869E-1107BCCB85FA}"/>
              </a:ext>
            </a:extLst>
          </p:cNvPr>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公共关系策划的概念</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a:extLst>
              <a:ext uri="{FF2B5EF4-FFF2-40B4-BE49-F238E27FC236}">
                <a16:creationId xmlns:a16="http://schemas.microsoft.com/office/drawing/2014/main" id="{F3CF8907-BF20-44A7-8BB9-063D284345B1}"/>
              </a:ext>
            </a:extLst>
          </p:cNvPr>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a:extLst>
              <a:ext uri="{FF2B5EF4-FFF2-40B4-BE49-F238E27FC236}">
                <a16:creationId xmlns:a16="http://schemas.microsoft.com/office/drawing/2014/main" id="{0DD830EE-3E89-4EE1-A23A-F8293DDED2B9}"/>
              </a:ext>
            </a:extLst>
          </p:cNvPr>
          <p:cNvSpPr txBox="1"/>
          <p:nvPr/>
        </p:nvSpPr>
        <p:spPr>
          <a:xfrm>
            <a:off x="7941123" y="3065983"/>
            <a:ext cx="4042863" cy="3065070"/>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灵活性</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预见性</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目的性</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创新性</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5.</a:t>
            </a:r>
            <a:r>
              <a:rPr lang="zh-CN" altLang="en-US" sz="1600" dirty="0">
                <a:solidFill>
                  <a:schemeClr val="accent1">
                    <a:lumMod val="50000"/>
                  </a:schemeClr>
                </a:solidFill>
                <a:latin typeface="微软雅黑" pitchFamily="34" charset="-122"/>
                <a:ea typeface="微软雅黑" pitchFamily="34" charset="-122"/>
              </a:rPr>
              <a:t>知识性</a:t>
            </a:r>
          </a:p>
        </p:txBody>
      </p:sp>
      <p:sp>
        <p:nvSpPr>
          <p:cNvPr id="14" name="矩形 13">
            <a:extLst>
              <a:ext uri="{FF2B5EF4-FFF2-40B4-BE49-F238E27FC236}">
                <a16:creationId xmlns:a16="http://schemas.microsoft.com/office/drawing/2014/main" id="{06F8AA13-953A-4C29-B616-EA6C5077F404}"/>
              </a:ext>
            </a:extLst>
          </p:cNvPr>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公共关系策划的基本特征</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915964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公共关系策划概述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二、公共关系策划的作用</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a:extLst>
              <a:ext uri="{FF2B5EF4-FFF2-40B4-BE49-F238E27FC236}">
                <a16:creationId xmlns:a16="http://schemas.microsoft.com/office/drawing/2014/main" id="{E7C532AE-2D7C-4C24-90D4-16D6D29BEAB3}"/>
              </a:ext>
            </a:extLst>
          </p:cNvPr>
          <p:cNvGrpSpPr/>
          <p:nvPr/>
        </p:nvGrpSpPr>
        <p:grpSpPr>
          <a:xfrm>
            <a:off x="4043904" y="2191567"/>
            <a:ext cx="1457800" cy="1291344"/>
            <a:chOff x="4078513" y="2305388"/>
            <a:chExt cx="1683939" cy="1328992"/>
          </a:xfrm>
        </p:grpSpPr>
        <p:sp>
          <p:nvSpPr>
            <p:cNvPr id="8" name="Freeform: Shape 24">
              <a:extLst>
                <a:ext uri="{FF2B5EF4-FFF2-40B4-BE49-F238E27FC236}">
                  <a16:creationId xmlns:a16="http://schemas.microsoft.com/office/drawing/2014/main" id="{0454F039-4321-40B6-9AB5-9A740A62EB56}"/>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3843EE51-E9D4-494F-B691-7C791B8F563D}"/>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4080D464-5C1A-4675-AC4D-FE949873661F}"/>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A50D2387-36F1-4B3E-9574-CCCE018E0660}"/>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5C4A9F67-2D51-41ED-ADE5-FAAEAFEF6BF4}"/>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51353582-38B5-4198-87DA-4079A656639D}"/>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D031D701-B3FF-4964-993C-5BF077B4F33C}"/>
              </a:ext>
            </a:extLst>
          </p:cNvPr>
          <p:cNvGrpSpPr/>
          <p:nvPr/>
        </p:nvGrpSpPr>
        <p:grpSpPr>
          <a:xfrm>
            <a:off x="6484149" y="221406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DC64DAB0-6F7D-4F6D-B1B8-C71E54E24A04}"/>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E28CA500-BD7D-4360-9C7C-A7D710CBC882}"/>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146F5CBE-838E-44A7-B6AF-03E3258CD7CD}"/>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BA2DB82A-80C2-4A13-9D6C-AE68DB1B1CCB}"/>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4D14D29B-0A91-421A-9F47-D5ADB5F3B238}"/>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76320AF1-7E60-41B9-8D71-C215CD4DC242}"/>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FBD63E2F-6DA7-431A-B74C-00A237E55313}"/>
              </a:ext>
            </a:extLst>
          </p:cNvPr>
          <p:cNvGrpSpPr/>
          <p:nvPr/>
        </p:nvGrpSpPr>
        <p:grpSpPr>
          <a:xfrm>
            <a:off x="4043904" y="3995213"/>
            <a:ext cx="1457800" cy="1291344"/>
            <a:chOff x="4078513" y="3755948"/>
            <a:chExt cx="1683939" cy="1328992"/>
          </a:xfrm>
        </p:grpSpPr>
        <p:sp>
          <p:nvSpPr>
            <p:cNvPr id="22" name="Freeform: Shape 39">
              <a:extLst>
                <a:ext uri="{FF2B5EF4-FFF2-40B4-BE49-F238E27FC236}">
                  <a16:creationId xmlns:a16="http://schemas.microsoft.com/office/drawing/2014/main" id="{ADC55EF4-9257-4373-8F42-473BC9044EDD}"/>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A76A8EAD-DB1C-4BF6-A30E-089E031DA0AC}"/>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52A0749B-C661-4CCA-8FEF-A8A1E36DA61E}"/>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91AECE21-2A8F-4D86-8815-657444545989}"/>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8F88E14F-F433-4ECC-B0CA-429B4D48D0D8}"/>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CAC774FD-9A34-4E07-BBD7-2E732D0C3F7B}"/>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958C9ADA-50B9-4C31-9307-BA6FB4D60AC4}"/>
              </a:ext>
            </a:extLst>
          </p:cNvPr>
          <p:cNvGrpSpPr/>
          <p:nvPr/>
        </p:nvGrpSpPr>
        <p:grpSpPr>
          <a:xfrm>
            <a:off x="6484149" y="401770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B43D7760-8DA0-46C8-AB5B-7911866649BE}"/>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91C08205-F6E0-40B0-8E95-AC193F7BC310}"/>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88138CA2-6C94-46CF-B0D1-A8C91FCC5C02}"/>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89C321BB-151F-4AEF-8549-04789FB7043E}"/>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9D375C70-D70E-4184-9F4A-AB072C68ADF5}"/>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8D5F9239-AE30-4A64-978A-B02462F96B9F}"/>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EAFF0F5B-9A64-4858-9239-573A47A7CECC}"/>
              </a:ext>
            </a:extLst>
          </p:cNvPr>
          <p:cNvGrpSpPr/>
          <p:nvPr/>
        </p:nvGrpSpPr>
        <p:grpSpPr>
          <a:xfrm>
            <a:off x="7669880" y="1751888"/>
            <a:ext cx="4014121" cy="1853814"/>
            <a:chOff x="8346118" y="2481480"/>
            <a:chExt cx="3614111" cy="2372267"/>
          </a:xfrm>
        </p:grpSpPr>
        <p:sp>
          <p:nvSpPr>
            <p:cNvPr id="36" name="TextBox 53">
              <a:extLst>
                <a:ext uri="{FF2B5EF4-FFF2-40B4-BE49-F238E27FC236}">
                  <a16:creationId xmlns:a16="http://schemas.microsoft.com/office/drawing/2014/main" id="{01AFAA36-1F3C-401E-8D8B-A5D97F372248}"/>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提高公关工作的可控性</a:t>
              </a:r>
            </a:p>
          </p:txBody>
        </p:sp>
        <p:sp>
          <p:nvSpPr>
            <p:cNvPr id="37" name="TextBox 59">
              <a:extLst>
                <a:ext uri="{FF2B5EF4-FFF2-40B4-BE49-F238E27FC236}">
                  <a16:creationId xmlns:a16="http://schemas.microsoft.com/office/drawing/2014/main" id="{857F461A-41E6-4E8B-B531-595C1F952E63}"/>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妥善安排公关工作的各项活动</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编制恰当的费用预算以及合理地安排时间</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形成既积极主动又稳妥有序的公关活动进程表</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从而使公关工作在目标和计划的控制之下稳步开展</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取得预期的效果。</a:t>
              </a:r>
            </a:p>
          </p:txBody>
        </p:sp>
      </p:grpSp>
      <p:grpSp>
        <p:nvGrpSpPr>
          <p:cNvPr id="38" name="Group 11">
            <a:extLst>
              <a:ext uri="{FF2B5EF4-FFF2-40B4-BE49-F238E27FC236}">
                <a16:creationId xmlns:a16="http://schemas.microsoft.com/office/drawing/2014/main" id="{27C86909-766E-4FD0-AAF9-6C33FDD5BCA8}"/>
              </a:ext>
            </a:extLst>
          </p:cNvPr>
          <p:cNvGrpSpPr/>
          <p:nvPr/>
        </p:nvGrpSpPr>
        <p:grpSpPr>
          <a:xfrm>
            <a:off x="8182945" y="4109938"/>
            <a:ext cx="3501056" cy="1757463"/>
            <a:chOff x="8747280" y="3958668"/>
            <a:chExt cx="3152173" cy="2248964"/>
          </a:xfrm>
        </p:grpSpPr>
        <p:sp>
          <p:nvSpPr>
            <p:cNvPr id="39" name="TextBox 64">
              <a:extLst>
                <a:ext uri="{FF2B5EF4-FFF2-40B4-BE49-F238E27FC236}">
                  <a16:creationId xmlns:a16="http://schemas.microsoft.com/office/drawing/2014/main" id="{7F118470-1D3E-405D-90B4-431786BFD12A}"/>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提高公关工作的时效性</a:t>
              </a:r>
            </a:p>
          </p:txBody>
        </p:sp>
        <p:sp>
          <p:nvSpPr>
            <p:cNvPr id="40" name="TextBox 65">
              <a:extLst>
                <a:ext uri="{FF2B5EF4-FFF2-40B4-BE49-F238E27FC236}">
                  <a16:creationId xmlns:a16="http://schemas.microsoft.com/office/drawing/2014/main" id="{A9BEEF9C-EBAF-4A30-92C0-B001301C58CA}"/>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有助于确定公关工作的目标、制定方案以及编制预算</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使公关组织机构和人员可以以此为依据</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来分析评价实现公关目标、执行公关方案和确定预算的情况</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发现工作中的优势</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同时找出存在的问题</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吸取工作中的经验教训</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以指导今后的工作。</a:t>
              </a:r>
            </a:p>
          </p:txBody>
        </p:sp>
      </p:grpSp>
      <p:grpSp>
        <p:nvGrpSpPr>
          <p:cNvPr id="42" name="Group 7">
            <a:extLst>
              <a:ext uri="{FF2B5EF4-FFF2-40B4-BE49-F238E27FC236}">
                <a16:creationId xmlns:a16="http://schemas.microsoft.com/office/drawing/2014/main" id="{42501745-442D-4B9A-BCDB-8820EE86ABB6}"/>
              </a:ext>
            </a:extLst>
          </p:cNvPr>
          <p:cNvGrpSpPr/>
          <p:nvPr/>
        </p:nvGrpSpPr>
        <p:grpSpPr>
          <a:xfrm>
            <a:off x="798950" y="1872995"/>
            <a:ext cx="3046454" cy="1632411"/>
            <a:chOff x="704377" y="2254189"/>
            <a:chExt cx="2742872" cy="2088942"/>
          </a:xfrm>
        </p:grpSpPr>
        <p:sp>
          <p:nvSpPr>
            <p:cNvPr id="43" name="TextBox 66">
              <a:extLst>
                <a:ext uri="{FF2B5EF4-FFF2-40B4-BE49-F238E27FC236}">
                  <a16:creationId xmlns:a16="http://schemas.microsoft.com/office/drawing/2014/main" id="{40C9F795-8B3D-471D-8DDE-1611B94FB342}"/>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加强公关工作的系统性</a:t>
              </a:r>
            </a:p>
          </p:txBody>
        </p:sp>
        <p:sp>
          <p:nvSpPr>
            <p:cNvPr id="44" name="TextBox 67">
              <a:extLst>
                <a:ext uri="{FF2B5EF4-FFF2-40B4-BE49-F238E27FC236}">
                  <a16:creationId xmlns:a16="http://schemas.microsoft.com/office/drawing/2014/main" id="{1CD00582-EAB9-4A83-BF57-E35D009A4617}"/>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使组织的经营决策和各部门的活动同组织树立良好形象的宗旨相融合</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使组织的每项公关活动都与一定的组织目标相联系</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充分发挥组织公关工作的系统性。</a:t>
              </a:r>
            </a:p>
          </p:txBody>
        </p:sp>
      </p:grpSp>
      <p:grpSp>
        <p:nvGrpSpPr>
          <p:cNvPr id="45" name="Group 6">
            <a:extLst>
              <a:ext uri="{FF2B5EF4-FFF2-40B4-BE49-F238E27FC236}">
                <a16:creationId xmlns:a16="http://schemas.microsoft.com/office/drawing/2014/main" id="{90AB94E0-7E19-4709-9FDA-AAEBDE38E143}"/>
              </a:ext>
            </a:extLst>
          </p:cNvPr>
          <p:cNvGrpSpPr/>
          <p:nvPr/>
        </p:nvGrpSpPr>
        <p:grpSpPr>
          <a:xfrm>
            <a:off x="1171452" y="4177352"/>
            <a:ext cx="2872451" cy="1791649"/>
            <a:chOff x="1075815" y="3786553"/>
            <a:chExt cx="2586209" cy="2292711"/>
          </a:xfrm>
        </p:grpSpPr>
        <p:sp>
          <p:nvSpPr>
            <p:cNvPr id="46" name="TextBox 68">
              <a:extLst>
                <a:ext uri="{FF2B5EF4-FFF2-40B4-BE49-F238E27FC236}">
                  <a16:creationId xmlns:a16="http://schemas.microsoft.com/office/drawing/2014/main" id="{43A594F8-9B9D-4331-87B2-1A30BCCC5F0B}"/>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增强公关工作的预见性</a:t>
              </a:r>
            </a:p>
          </p:txBody>
        </p:sp>
        <p:sp>
          <p:nvSpPr>
            <p:cNvPr id="47" name="TextBox 69">
              <a:extLst>
                <a:ext uri="{FF2B5EF4-FFF2-40B4-BE49-F238E27FC236}">
                  <a16:creationId xmlns:a16="http://schemas.microsoft.com/office/drawing/2014/main" id="{4D9B0FB8-8AF7-46A0-968B-7462A1319183}"/>
                </a:ext>
              </a:extLst>
            </p:cNvPr>
            <p:cNvSpPr txBox="1"/>
            <p:nvPr/>
          </p:nvSpPr>
          <p:spPr bwMode="auto">
            <a:xfrm>
              <a:off x="1075815" y="4435154"/>
              <a:ext cx="2462237" cy="1644110"/>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公共关系策划的价值很大程度上体现在它对事物和事件的发展有预见性。</a:t>
              </a:r>
            </a:p>
          </p:txBody>
        </p:sp>
      </p:grpSp>
      <p:sp>
        <p:nvSpPr>
          <p:cNvPr id="48" name="文本框 47">
            <a:extLst>
              <a:ext uri="{FF2B5EF4-FFF2-40B4-BE49-F238E27FC236}">
                <a16:creationId xmlns:a16="http://schemas.microsoft.com/office/drawing/2014/main" id="{5AC09A3F-853B-41E4-93E4-FF0F15EDD683}"/>
              </a:ext>
            </a:extLst>
          </p:cNvPr>
          <p:cNvSpPr txBox="1"/>
          <p:nvPr/>
        </p:nvSpPr>
        <p:spPr>
          <a:xfrm>
            <a:off x="5010865" y="3502271"/>
            <a:ext cx="2130072" cy="755207"/>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公共关系策划的</a:t>
            </a:r>
            <a:endParaRPr lang="en-US" altLang="zh-CN" sz="1867" b="1" kern="0" dirty="0">
              <a:solidFill>
                <a:prstClr val="black"/>
              </a:solidFill>
              <a:latin typeface="微软雅黑"/>
            </a:endParaRPr>
          </a:p>
          <a:p>
            <a:pPr algn="ctr" defTabSz="914377">
              <a:lnSpc>
                <a:spcPts val="2667"/>
              </a:lnSpc>
            </a:pPr>
            <a:r>
              <a:rPr lang="zh-CN" altLang="en-US" sz="1867" b="1" kern="0" dirty="0">
                <a:solidFill>
                  <a:prstClr val="black"/>
                </a:solidFill>
                <a:latin typeface="微软雅黑"/>
              </a:rPr>
              <a:t>作用</a:t>
            </a:r>
          </a:p>
        </p:txBody>
      </p:sp>
    </p:spTree>
    <p:extLst>
      <p:ext uri="{BB962C8B-B14F-4D97-AF65-F5344CB8AC3E}">
        <p14:creationId xmlns:p14="http://schemas.microsoft.com/office/powerpoint/2010/main" val="886934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公共关系策划概述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三、公共关系策划的类型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1C67CF80-8551-46BC-8DDA-D3D885150DB9}"/>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7D621013-5E28-4BF9-998B-F676AF59CF09}"/>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DFFA5969-E8D2-4D1F-8A62-BD08796ABA83}"/>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DF018EBF-A53C-4F21-83F2-68AE78E65675}"/>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主体</a:t>
            </a:r>
            <a:r>
              <a:rPr lang="en-US" altLang="zh-CN" b="1" dirty="0">
                <a:solidFill>
                  <a:prstClr val="white"/>
                </a:solidFill>
                <a:cs typeface="+mn-ea"/>
                <a:sym typeface="微软雅黑"/>
              </a:rPr>
              <a:t>(</a:t>
            </a:r>
            <a:r>
              <a:rPr lang="zh-CN" altLang="en-US" b="1" dirty="0">
                <a:solidFill>
                  <a:prstClr val="white"/>
                </a:solidFill>
                <a:cs typeface="+mn-ea"/>
                <a:sym typeface="微软雅黑"/>
              </a:rPr>
              <a:t>部门</a:t>
            </a:r>
            <a:r>
              <a:rPr lang="en-US" altLang="zh-CN" b="1" dirty="0">
                <a:solidFill>
                  <a:prstClr val="white"/>
                </a:solidFill>
                <a:cs typeface="+mn-ea"/>
                <a:sym typeface="微软雅黑"/>
              </a:rPr>
              <a:t>)</a:t>
            </a:r>
            <a:r>
              <a:rPr lang="zh-CN" altLang="en-US" b="1" dirty="0">
                <a:solidFill>
                  <a:prstClr val="white"/>
                </a:solidFill>
                <a:cs typeface="+mn-ea"/>
                <a:sym typeface="微软雅黑"/>
              </a:rPr>
              <a:t>公共关系策划</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C301E319-CB14-45C2-9FDD-ECA8A1E7B1D1}"/>
              </a:ext>
            </a:extLst>
          </p:cNvPr>
          <p:cNvSpPr txBox="1"/>
          <p:nvPr/>
        </p:nvSpPr>
        <p:spPr>
          <a:xfrm>
            <a:off x="1224881" y="2855052"/>
            <a:ext cx="3081962" cy="2547108"/>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由于主体或部门间各有差异</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故各自的公共关系工作具有不同的内容或方式。为此</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我们将主体或部门公关策划划分为</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生产企业公关策划、商业服务业公关策划、事业团体公关策划以及政府公关策划。</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
        <p:nvSpPr>
          <p:cNvPr id="12" name="TextBox 7">
            <a:extLst>
              <a:ext uri="{FF2B5EF4-FFF2-40B4-BE49-F238E27FC236}">
                <a16:creationId xmlns:a16="http://schemas.microsoft.com/office/drawing/2014/main" id="{E5DBCB77-CA03-4CB8-BEC7-62A4235CAA0B}"/>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功能性公共关系策划</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559C981E-ECB0-4527-9D5B-E467790F30A3}"/>
              </a:ext>
            </a:extLst>
          </p:cNvPr>
          <p:cNvSpPr txBox="1"/>
          <p:nvPr/>
        </p:nvSpPr>
        <p:spPr>
          <a:xfrm>
            <a:off x="4773530" y="2855052"/>
            <a:ext cx="3134314" cy="3284617"/>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所谓公共关系模式是公共关系工作的方法系统</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是由一定的公共关系目标和任务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以及这种目标和任务所决定的多种具体方法和技巧构成的有机体系。所谓功能性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是以公共关系在组织运行中所发挥的实际作用为标准而加以划分的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它贯穿于前文所述主体公共关系与对象公共关系活动之中。</a:t>
            </a:r>
          </a:p>
        </p:txBody>
      </p:sp>
      <p:sp>
        <p:nvSpPr>
          <p:cNvPr id="14" name="TextBox 7">
            <a:extLst>
              <a:ext uri="{FF2B5EF4-FFF2-40B4-BE49-F238E27FC236}">
                <a16:creationId xmlns:a16="http://schemas.microsoft.com/office/drawing/2014/main" id="{6E3666DC-240E-46E5-8192-F026C72F308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对象公共关系策划</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96AD9A73-0299-485F-9C2C-E04E659AE511}"/>
              </a:ext>
            </a:extLst>
          </p:cNvPr>
          <p:cNvSpPr txBox="1"/>
          <p:nvPr/>
        </p:nvSpPr>
        <p:spPr>
          <a:xfrm>
            <a:off x="8243851" y="2789993"/>
            <a:ext cx="3220268" cy="1068626"/>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对象公共关系主要是按照公众的横向划分</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进一步分别论述各类公共关系的特点和具体工作内容。</a:t>
            </a:r>
          </a:p>
        </p:txBody>
      </p:sp>
    </p:spTree>
    <p:extLst>
      <p:ext uri="{BB962C8B-B14F-4D97-AF65-F5344CB8AC3E}">
        <p14:creationId xmlns:p14="http://schemas.microsoft.com/office/powerpoint/2010/main" val="17841081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公共关系策划的内容和流程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518912"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一、公共关系策划的主要内容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009C6985-09C5-474E-A162-634C190E1CAC}"/>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E2E67BA3-9F6B-489F-81F8-E0724780DF92}"/>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0D38B9A6-BD45-408F-81B6-25A38AFCD4BD}"/>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0BA00F1A-552B-4FCB-B129-B93D05295F20}"/>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树立企业形象</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2592449A-1EB4-4A83-8B19-21A7FDD42567}"/>
              </a:ext>
            </a:extLst>
          </p:cNvPr>
          <p:cNvSpPr txBox="1"/>
          <p:nvPr/>
        </p:nvSpPr>
        <p:spPr>
          <a:xfrm>
            <a:off x="1224881" y="2789993"/>
            <a:ext cx="3081962" cy="3376950"/>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公共关系策划是要帮助企业建立起良好的内外部形象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在企业内部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使员工具有良好的精神面貌</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形成很强的凝聚力和向心力。在企业外部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主动利用各种手段传播信息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让公众了解自己、认识自己</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从而赢得公众的理解和信任。</a:t>
            </a:r>
          </a:p>
        </p:txBody>
      </p:sp>
      <p:sp>
        <p:nvSpPr>
          <p:cNvPr id="12" name="TextBox 7">
            <a:extLst>
              <a:ext uri="{FF2B5EF4-FFF2-40B4-BE49-F238E27FC236}">
                <a16:creationId xmlns:a16="http://schemas.microsoft.com/office/drawing/2014/main" id="{C9C7F881-7D99-408C-9E46-5637EC0099B8}"/>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建立信息网络</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2D1EE330-6B2B-4D05-913F-1D08C4D87E9C}"/>
              </a:ext>
            </a:extLst>
          </p:cNvPr>
          <p:cNvSpPr txBox="1"/>
          <p:nvPr/>
        </p:nvSpPr>
        <p:spPr>
          <a:xfrm>
            <a:off x="4773530" y="2855052"/>
            <a:ext cx="3134314" cy="189962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由于外部环境在不断地发展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企业如果不及时掌握市场信息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就会丧失优势。公共关系活动是企业收集信息、实现反馈以帮助决策的重要渠道。</a:t>
            </a:r>
          </a:p>
        </p:txBody>
      </p:sp>
      <p:sp>
        <p:nvSpPr>
          <p:cNvPr id="14" name="TextBox 7">
            <a:extLst>
              <a:ext uri="{FF2B5EF4-FFF2-40B4-BE49-F238E27FC236}">
                <a16:creationId xmlns:a16="http://schemas.microsoft.com/office/drawing/2014/main" id="{E047AA40-F7DD-4C54-8B3D-B8A17DE1DE31}"/>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处理公众关系</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E37817E3-60F0-4A20-9D15-30299B12AB92}"/>
              </a:ext>
            </a:extLst>
          </p:cNvPr>
          <p:cNvSpPr txBox="1"/>
          <p:nvPr/>
        </p:nvSpPr>
        <p:spPr>
          <a:xfrm>
            <a:off x="8243851" y="2789993"/>
            <a:ext cx="3220268" cy="1807290"/>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一是协调领导者与企业职工之间的关系</a:t>
            </a:r>
            <a:r>
              <a:rPr lang="en-US" altLang="zh-CN" sz="1600" dirty="0">
                <a:solidFill>
                  <a:prstClr val="white">
                    <a:lumMod val="95000"/>
                  </a:prstClr>
                </a:solidFill>
                <a:cs typeface="+mn-ea"/>
                <a:sym typeface="微软雅黑"/>
              </a:rPr>
              <a:t>;</a:t>
            </a:r>
          </a:p>
          <a:p>
            <a:pPr algn="just">
              <a:lnSpc>
                <a:spcPct val="150000"/>
              </a:lnSpc>
              <a:spcBef>
                <a:spcPct val="0"/>
              </a:spcBef>
            </a:pPr>
            <a:r>
              <a:rPr lang="zh-CN" altLang="en-US" sz="1600" dirty="0">
                <a:solidFill>
                  <a:prstClr val="white">
                    <a:lumMod val="95000"/>
                  </a:prstClr>
                </a:solidFill>
                <a:cs typeface="+mn-ea"/>
                <a:sym typeface="微软雅黑"/>
              </a:rPr>
              <a:t>二是协调企业内部各职能部门之间的关系</a:t>
            </a:r>
            <a:r>
              <a:rPr lang="en-US" altLang="zh-CN" sz="1600" dirty="0">
                <a:solidFill>
                  <a:prstClr val="white">
                    <a:lumMod val="95000"/>
                  </a:prstClr>
                </a:solidFill>
                <a:cs typeface="+mn-ea"/>
                <a:sym typeface="微软雅黑"/>
              </a:rPr>
              <a:t>;</a:t>
            </a:r>
          </a:p>
          <a:p>
            <a:pPr algn="just">
              <a:lnSpc>
                <a:spcPct val="150000"/>
              </a:lnSpc>
              <a:spcBef>
                <a:spcPct val="0"/>
              </a:spcBef>
            </a:pPr>
            <a:r>
              <a:rPr lang="zh-CN" altLang="en-US" sz="1600" dirty="0">
                <a:solidFill>
                  <a:prstClr val="white">
                    <a:lumMod val="95000"/>
                  </a:prstClr>
                </a:solidFill>
                <a:cs typeface="+mn-ea"/>
                <a:sym typeface="微软雅黑"/>
              </a:rPr>
              <a:t>三是协调企业与外界公众的关系。</a:t>
            </a:r>
          </a:p>
        </p:txBody>
      </p:sp>
    </p:spTree>
    <p:extLst>
      <p:ext uri="{BB962C8B-B14F-4D97-AF65-F5344CB8AC3E}">
        <p14:creationId xmlns:p14="http://schemas.microsoft.com/office/powerpoint/2010/main" val="3298561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公共关系策划的内容和流程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518912"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一、公共关系策划的主要内容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009C6985-09C5-474E-A162-634C190E1CAC}"/>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E2E67BA3-9F6B-489F-81F8-E0724780DF92}"/>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0D38B9A6-BD45-408F-81B6-25A38AFCD4BD}"/>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0BA00F1A-552B-4FCB-B129-B93D05295F20}"/>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消除公众误解</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2592449A-1EB4-4A83-8B19-21A7FDD42567}"/>
              </a:ext>
            </a:extLst>
          </p:cNvPr>
          <p:cNvSpPr txBox="1"/>
          <p:nvPr/>
        </p:nvSpPr>
        <p:spPr>
          <a:xfrm>
            <a:off x="1224881" y="2789993"/>
            <a:ext cx="3081962" cy="2884508"/>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任何企业在发展过程中都可能出现某些失误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这就要求企业平时要做好应急准备</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可以通过公共关系起到缓冲作用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使矛盾在激化前及时加以缓解</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为企业重新塑造良好的形象。</a:t>
            </a:r>
          </a:p>
        </p:txBody>
      </p:sp>
      <p:sp>
        <p:nvSpPr>
          <p:cNvPr id="12" name="TextBox 7">
            <a:extLst>
              <a:ext uri="{FF2B5EF4-FFF2-40B4-BE49-F238E27FC236}">
                <a16:creationId xmlns:a16="http://schemas.microsoft.com/office/drawing/2014/main" id="{C9C7F881-7D99-408C-9E46-5637EC0099B8}"/>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分析预测</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2D1EE330-6B2B-4D05-913F-1D08C4D87E9C}"/>
              </a:ext>
            </a:extLst>
          </p:cNvPr>
          <p:cNvSpPr txBox="1"/>
          <p:nvPr/>
        </p:nvSpPr>
        <p:spPr>
          <a:xfrm>
            <a:off x="4773530" y="2855052"/>
            <a:ext cx="3134314" cy="2884508"/>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公共关系可以帮助企业及时地分析检测社会环境的变化</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例如政策和法令的变化等</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向企业预报有重大影响的近期或远期发展趋势</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预测企业重大行动计划可能遇到的社会反应</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等等。</a:t>
            </a:r>
          </a:p>
        </p:txBody>
      </p:sp>
      <p:sp>
        <p:nvSpPr>
          <p:cNvPr id="14" name="TextBox 7">
            <a:extLst>
              <a:ext uri="{FF2B5EF4-FFF2-40B4-BE49-F238E27FC236}">
                <a16:creationId xmlns:a16="http://schemas.microsoft.com/office/drawing/2014/main" id="{E047AA40-F7DD-4C54-8B3D-B8A17DE1DE31}"/>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六</a:t>
            </a:r>
            <a:r>
              <a:rPr lang="en-US" altLang="zh-CN" b="1" dirty="0">
                <a:solidFill>
                  <a:prstClr val="white"/>
                </a:solidFill>
                <a:cs typeface="+mn-ea"/>
                <a:sym typeface="微软雅黑"/>
              </a:rPr>
              <a:t>)</a:t>
            </a:r>
            <a:r>
              <a:rPr lang="zh-CN" altLang="en-US" b="1" dirty="0">
                <a:solidFill>
                  <a:prstClr val="white"/>
                </a:solidFill>
                <a:cs typeface="+mn-ea"/>
                <a:sym typeface="微软雅黑"/>
              </a:rPr>
              <a:t>促进产品销售</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E37817E3-60F0-4A20-9D15-30299B12AB92}"/>
              </a:ext>
            </a:extLst>
          </p:cNvPr>
          <p:cNvSpPr txBox="1"/>
          <p:nvPr/>
        </p:nvSpPr>
        <p:spPr>
          <a:xfrm>
            <a:off x="8243851" y="2789993"/>
            <a:ext cx="3220268" cy="1437958"/>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主要是指以自然随和的公共关系向公众介绍新产品、新服务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既可以增加公众的购买或消费欲望</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又能为企业和产品树立更好的形象。</a:t>
            </a:r>
          </a:p>
        </p:txBody>
      </p:sp>
    </p:spTree>
    <p:extLst>
      <p:ext uri="{BB962C8B-B14F-4D97-AF65-F5344CB8AC3E}">
        <p14:creationId xmlns:p14="http://schemas.microsoft.com/office/powerpoint/2010/main" val="1327745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公共关系策划的内容和流程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二、公共关系策划的流程</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16" name="组合 15">
            <a:extLst>
              <a:ext uri="{FF2B5EF4-FFF2-40B4-BE49-F238E27FC236}">
                <a16:creationId xmlns:a16="http://schemas.microsoft.com/office/drawing/2014/main" id="{242ED875-BA38-4C01-BEC4-72184E02AE77}"/>
              </a:ext>
            </a:extLst>
          </p:cNvPr>
          <p:cNvGrpSpPr>
            <a:grpSpLocks/>
          </p:cNvGrpSpPr>
          <p:nvPr/>
        </p:nvGrpSpPr>
        <p:grpSpPr bwMode="auto">
          <a:xfrm>
            <a:off x="1146881" y="2051050"/>
            <a:ext cx="3443975" cy="4175954"/>
            <a:chOff x="5525642" y="2324697"/>
            <a:chExt cx="2443628" cy="4175529"/>
          </a:xfrm>
        </p:grpSpPr>
        <p:sp>
          <p:nvSpPr>
            <p:cNvPr id="17" name="矩形 38">
              <a:extLst>
                <a:ext uri="{FF2B5EF4-FFF2-40B4-BE49-F238E27FC236}">
                  <a16:creationId xmlns:a16="http://schemas.microsoft.com/office/drawing/2014/main" id="{1DC12E02-BEE2-4B68-90F2-11C16ABD72B9}"/>
                </a:ext>
              </a:extLst>
            </p:cNvPr>
            <p:cNvSpPr>
              <a:spLocks noChangeArrowheads="1"/>
            </p:cNvSpPr>
            <p:nvPr/>
          </p:nvSpPr>
          <p:spPr bwMode="auto">
            <a:xfrm>
              <a:off x="5621349" y="2389135"/>
              <a:ext cx="2347921" cy="4111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公共关系策划作为实务活动的一个类型</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有其自身的活动方法</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一个健全的公共关系策划程序应该是一个科学的系统</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其每一个步骤都有科学的含义</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相互间存在着紧密的联系。但由于策划者的用意、思路及策划的内容等方面的差异</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公共关系策划的层次和内容不同</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策划活动的程序与方法也不尽相同。从实用性角度出发</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公共关系策划的流程可分为六个阶段</a:t>
              </a:r>
            </a:p>
          </p:txBody>
        </p:sp>
        <p:cxnSp>
          <p:nvCxnSpPr>
            <p:cNvPr id="18" name="直接连接符 17">
              <a:extLst>
                <a:ext uri="{FF2B5EF4-FFF2-40B4-BE49-F238E27FC236}">
                  <a16:creationId xmlns:a16="http://schemas.microsoft.com/office/drawing/2014/main" id="{144DC47B-1DE7-4AFD-A59D-9D122F66FEAD}"/>
                </a:ext>
              </a:extLst>
            </p:cNvPr>
            <p:cNvCxnSpPr>
              <a:cxnSpLocks/>
            </p:cNvCxnSpPr>
            <p:nvPr/>
          </p:nvCxnSpPr>
          <p:spPr>
            <a:xfrm>
              <a:off x="5525642" y="2324697"/>
              <a:ext cx="0" cy="4175529"/>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pic>
        <p:nvPicPr>
          <p:cNvPr id="19" name="111.jpg" descr="id:2147499611;FounderCES">
            <a:extLst>
              <a:ext uri="{FF2B5EF4-FFF2-40B4-BE49-F238E27FC236}">
                <a16:creationId xmlns:a16="http://schemas.microsoft.com/office/drawing/2014/main" id="{A59B1533-5710-4E49-AFCD-13EC0C8BD2CE}"/>
              </a:ext>
            </a:extLst>
          </p:cNvPr>
          <p:cNvPicPr/>
          <p:nvPr/>
        </p:nvPicPr>
        <p:blipFill>
          <a:blip r:embed="rId2"/>
          <a:stretch>
            <a:fillRect/>
          </a:stretch>
        </p:blipFill>
        <p:spPr>
          <a:xfrm>
            <a:off x="5587708" y="1093924"/>
            <a:ext cx="4517820" cy="5026025"/>
          </a:xfrm>
          <a:prstGeom prst="rect">
            <a:avLst/>
          </a:prstGeom>
        </p:spPr>
      </p:pic>
    </p:spTree>
    <p:extLst>
      <p:ext uri="{BB962C8B-B14F-4D97-AF65-F5344CB8AC3E}">
        <p14:creationId xmlns:p14="http://schemas.microsoft.com/office/powerpoint/2010/main" val="573303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公共关系策划的内容和流程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二、公共关系策划的流程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D3428B66-DF04-4261-865B-D758B5E483B2}"/>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3AE66818-27E8-4797-A25A-66772E1E390D}"/>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66BB3645-A13D-410A-97B7-3AA3B1CF3260}"/>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2360A1FD-57B0-4977-80BD-12E679D1957D}"/>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确定策划目标</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258C3B90-7A0C-42E1-B44F-D5B5F57DF83D}"/>
              </a:ext>
            </a:extLst>
          </p:cNvPr>
          <p:cNvSpPr txBox="1"/>
          <p:nvPr/>
        </p:nvSpPr>
        <p:spPr>
          <a:xfrm>
            <a:off x="1224881" y="2789993"/>
            <a:ext cx="3081962" cy="2884508"/>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确定策划目标是公共关系科学策划工作的重要一步</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公共关系目标是指企业通过策划和实施公关传播活动所希望达到的一种状态和目的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是公关关系全部活动的核心和公关工作努力的方向。</a:t>
            </a:r>
          </a:p>
        </p:txBody>
      </p:sp>
      <p:sp>
        <p:nvSpPr>
          <p:cNvPr id="12" name="TextBox 7">
            <a:extLst>
              <a:ext uri="{FF2B5EF4-FFF2-40B4-BE49-F238E27FC236}">
                <a16:creationId xmlns:a16="http://schemas.microsoft.com/office/drawing/2014/main" id="{3DEB8601-97E8-43D5-9D74-41E66AEABE2C}"/>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落实策划人员</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E33A6CC9-6723-4624-9481-CCB54CCD0DB4}"/>
              </a:ext>
            </a:extLst>
          </p:cNvPr>
          <p:cNvSpPr txBox="1"/>
          <p:nvPr/>
        </p:nvSpPr>
        <p:spPr>
          <a:xfrm>
            <a:off x="4740148" y="2789993"/>
            <a:ext cx="3134314" cy="2915285"/>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组织聘请策划人员的基本原则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限制人员数量。</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优势互补。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注重人员质量。</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策划组的基本人员构成</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委托策划的组织代表。</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专家学者。</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媒介中人。</a:t>
            </a:r>
          </a:p>
        </p:txBody>
      </p:sp>
      <p:sp>
        <p:nvSpPr>
          <p:cNvPr id="14" name="TextBox 7">
            <a:extLst>
              <a:ext uri="{FF2B5EF4-FFF2-40B4-BE49-F238E27FC236}">
                <a16:creationId xmlns:a16="http://schemas.microsoft.com/office/drawing/2014/main" id="{9848415D-963E-47A7-AF35-CFA38DD9B30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确定公关主题</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1F5C80F0-3359-4713-9842-3F588E99542B}"/>
              </a:ext>
            </a:extLst>
          </p:cNvPr>
          <p:cNvSpPr txBox="1"/>
          <p:nvPr/>
        </p:nvSpPr>
        <p:spPr>
          <a:xfrm>
            <a:off x="8243851" y="2789993"/>
            <a:ext cx="3220268" cy="328577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公关主题是一个公关活动的灵魂</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一个公关活动一般会有一系列小的活动形式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因此为了便于统一制定公关策划方案</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它们都应该归于一个统一的主题之下</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这样在公关传播的时候才能有清晰的脉络和鲜明的主题形象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才能够更有效地把公关活动的信息传播给广大目标公众。</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7477241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公共关系策划的内容和流程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二、公共关系策划的流程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D3428B66-DF04-4261-865B-D758B5E483B2}"/>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3AE66818-27E8-4797-A25A-66772E1E390D}"/>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66BB3645-A13D-410A-97B7-3AA3B1CF3260}"/>
              </a:ext>
            </a:extLst>
          </p:cNvPr>
          <p:cNvSpPr/>
          <p:nvPr/>
        </p:nvSpPr>
        <p:spPr>
          <a:xfrm>
            <a:off x="8137841" y="1796906"/>
            <a:ext cx="3956749"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2360A1FD-57B0-4977-80BD-12E679D1957D}"/>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制定策划方案</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258C3B90-7A0C-42E1-B44F-D5B5F57DF83D}"/>
              </a:ext>
            </a:extLst>
          </p:cNvPr>
          <p:cNvSpPr txBox="1"/>
          <p:nvPr/>
        </p:nvSpPr>
        <p:spPr>
          <a:xfrm>
            <a:off x="1224881" y="2789993"/>
            <a:ext cx="3081962" cy="3376950"/>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公共关系策划方案是向委托组织汇报的依据</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也是公共关系策划的成果。既可作为策划活动实施的纲领</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又可作为策划成效的备查依据。设计出的策划方案</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必须见诸文字</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以便建立完整的档案。对方案的写作格式一般没有统一、固定的要求。</a:t>
            </a:r>
          </a:p>
        </p:txBody>
      </p:sp>
      <p:sp>
        <p:nvSpPr>
          <p:cNvPr id="12" name="TextBox 7">
            <a:extLst>
              <a:ext uri="{FF2B5EF4-FFF2-40B4-BE49-F238E27FC236}">
                <a16:creationId xmlns:a16="http://schemas.microsoft.com/office/drawing/2014/main" id="{3DEB8601-97E8-43D5-9D74-41E66AEABE2C}"/>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专家督导实施</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E33A6CC9-6723-4624-9481-CCB54CCD0DB4}"/>
              </a:ext>
            </a:extLst>
          </p:cNvPr>
          <p:cNvSpPr txBox="1"/>
          <p:nvPr/>
        </p:nvSpPr>
        <p:spPr>
          <a:xfrm>
            <a:off x="4740148" y="2789993"/>
            <a:ext cx="3134314" cy="1437958"/>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公共关系策划方案出台后</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策划专家不能卸任而归</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而是要接着做好方案的“督导实施”工作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这一环节在实践方案中十分关键。</a:t>
            </a:r>
          </a:p>
        </p:txBody>
      </p:sp>
      <p:sp>
        <p:nvSpPr>
          <p:cNvPr id="14" name="TextBox 7">
            <a:extLst>
              <a:ext uri="{FF2B5EF4-FFF2-40B4-BE49-F238E27FC236}">
                <a16:creationId xmlns:a16="http://schemas.microsoft.com/office/drawing/2014/main" id="{9848415D-963E-47A7-AF35-CFA38DD9B30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六</a:t>
            </a:r>
            <a:r>
              <a:rPr lang="en-US" altLang="zh-CN" b="1" dirty="0">
                <a:solidFill>
                  <a:prstClr val="white"/>
                </a:solidFill>
                <a:cs typeface="+mn-ea"/>
                <a:sym typeface="微软雅黑"/>
              </a:rPr>
              <a:t>)</a:t>
            </a:r>
            <a:r>
              <a:rPr lang="zh-CN" altLang="en-US" b="1" dirty="0">
                <a:solidFill>
                  <a:prstClr val="white"/>
                </a:solidFill>
                <a:cs typeface="+mn-ea"/>
                <a:sym typeface="微软雅黑"/>
              </a:rPr>
              <a:t>效果评估反馈</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1F5C80F0-3359-4713-9842-3F588E99542B}"/>
              </a:ext>
            </a:extLst>
          </p:cNvPr>
          <p:cNvSpPr txBox="1"/>
          <p:nvPr/>
        </p:nvSpPr>
        <p:spPr>
          <a:xfrm>
            <a:off x="8243851" y="2789993"/>
            <a:ext cx="3605590" cy="3285771"/>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总结评估对公共关系策划的重要意义</a:t>
            </a:r>
          </a:p>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加强委托组织对公共关系策划的信赖。 </a:t>
            </a: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对公共关系策划成败做科学诊断。</a:t>
            </a: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使下一个公共关系策划活动有个良好的开端。</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常用的总结评估方法</a:t>
            </a:r>
          </a:p>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民意调查。</a:t>
            </a: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专家评价。</a:t>
            </a: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比率统计。</a:t>
            </a:r>
          </a:p>
          <a:p>
            <a:pPr algn="just">
              <a:lnSpc>
                <a:spcPct val="150000"/>
              </a:lnSpc>
              <a:spcBef>
                <a:spcPct val="0"/>
              </a:spcBef>
            </a:pP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2298784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危机公关策划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74947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一、公共关系危机概述</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a:extLst>
              <a:ext uri="{FF2B5EF4-FFF2-40B4-BE49-F238E27FC236}">
                <a16:creationId xmlns:a16="http://schemas.microsoft.com/office/drawing/2014/main" id="{60AD3AE0-4CF1-4674-BE9E-E59E0C23AA0F}"/>
              </a:ext>
            </a:extLst>
          </p:cNvPr>
          <p:cNvGrpSpPr/>
          <p:nvPr/>
        </p:nvGrpSpPr>
        <p:grpSpPr>
          <a:xfrm>
            <a:off x="4043904" y="2191567"/>
            <a:ext cx="1457800" cy="1291344"/>
            <a:chOff x="4078513" y="2305388"/>
            <a:chExt cx="1683939" cy="1328992"/>
          </a:xfrm>
        </p:grpSpPr>
        <p:sp>
          <p:nvSpPr>
            <p:cNvPr id="8" name="Freeform: Shape 24">
              <a:extLst>
                <a:ext uri="{FF2B5EF4-FFF2-40B4-BE49-F238E27FC236}">
                  <a16:creationId xmlns:a16="http://schemas.microsoft.com/office/drawing/2014/main" id="{925CF529-6FC2-467D-AC6E-DBDB32CEF83B}"/>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E7DD21CD-12D6-4A97-8B1F-BBE4F94BFF25}"/>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CB388DAC-151D-4415-B7C0-9E70CD914647}"/>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C6461AB4-A918-4E01-9B4D-11A9B0215AC7}"/>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C8A3F0CD-5586-4458-BAD9-8E6964CE5F70}"/>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50ACEF8A-3230-4AE8-B39C-A98379958348}"/>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EC4114FE-B001-4DE8-AF94-D4FCB368C585}"/>
              </a:ext>
            </a:extLst>
          </p:cNvPr>
          <p:cNvGrpSpPr/>
          <p:nvPr/>
        </p:nvGrpSpPr>
        <p:grpSpPr>
          <a:xfrm>
            <a:off x="6484149" y="221406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481848F5-D793-47A1-9358-3E0435EFD919}"/>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060A8D0A-8205-41B9-A297-1E81A9EC1D99}"/>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7F60E73A-C579-484A-89CB-B727469BADED}"/>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C40A307B-680C-47C4-8252-38998C0CAAC8}"/>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3FA64434-57B9-41CC-8A5C-A0AE2D8664C8}"/>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0C4E281A-0B96-44E6-92CB-098D351C18A4}"/>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EFADB3A4-E930-41A9-8F42-35E74D0CBCA9}"/>
              </a:ext>
            </a:extLst>
          </p:cNvPr>
          <p:cNvGrpSpPr/>
          <p:nvPr/>
        </p:nvGrpSpPr>
        <p:grpSpPr>
          <a:xfrm>
            <a:off x="4043904" y="3995213"/>
            <a:ext cx="1457800" cy="1291344"/>
            <a:chOff x="4078513" y="3755948"/>
            <a:chExt cx="1683939" cy="1328992"/>
          </a:xfrm>
        </p:grpSpPr>
        <p:sp>
          <p:nvSpPr>
            <p:cNvPr id="22" name="Freeform: Shape 39">
              <a:extLst>
                <a:ext uri="{FF2B5EF4-FFF2-40B4-BE49-F238E27FC236}">
                  <a16:creationId xmlns:a16="http://schemas.microsoft.com/office/drawing/2014/main" id="{153B2706-5454-46E1-B46F-654355595B98}"/>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3E6DBC82-0676-4B0E-B46B-B1E3091FE4B9}"/>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833B42CC-5C91-4135-B568-EFBB01642444}"/>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65D14CA7-8E2D-4A65-A9CC-40E15EF4B213}"/>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D28CB672-BC06-40AC-B081-82C60CF09F4C}"/>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4A0E3E40-1060-4456-9C55-B02878F05C84}"/>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9BD054E5-E4FE-4C89-94E9-EB9369BD837B}"/>
              </a:ext>
            </a:extLst>
          </p:cNvPr>
          <p:cNvGrpSpPr/>
          <p:nvPr/>
        </p:nvGrpSpPr>
        <p:grpSpPr>
          <a:xfrm>
            <a:off x="6484149" y="401770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4FB0CDC4-6641-4B86-BFF3-C404F25B2387}"/>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D7FEB20A-2CF3-4595-8266-C9BA622E069A}"/>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7175C284-20F9-4809-8939-F5B354D83865}"/>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5378C646-C9B9-4F97-90B3-C63FD96B350F}"/>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A48DC3EC-B9FF-4D1F-A5BF-C4A08ADFE201}"/>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CB0004D0-C631-4305-900E-986EB38FD514}"/>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E50A9CA4-87E0-40E1-8577-8CA4EDD80CBD}"/>
              </a:ext>
            </a:extLst>
          </p:cNvPr>
          <p:cNvGrpSpPr/>
          <p:nvPr/>
        </p:nvGrpSpPr>
        <p:grpSpPr>
          <a:xfrm>
            <a:off x="7669880" y="1751888"/>
            <a:ext cx="4014121" cy="1853814"/>
            <a:chOff x="8346118" y="2481480"/>
            <a:chExt cx="3614111" cy="2372267"/>
          </a:xfrm>
        </p:grpSpPr>
        <p:sp>
          <p:nvSpPr>
            <p:cNvPr id="36" name="TextBox 53">
              <a:extLst>
                <a:ext uri="{FF2B5EF4-FFF2-40B4-BE49-F238E27FC236}">
                  <a16:creationId xmlns:a16="http://schemas.microsoft.com/office/drawing/2014/main" id="{AA35793B-3732-4B7B-8B88-7B4947534EB9}"/>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公共关系危机的特点</a:t>
              </a:r>
            </a:p>
          </p:txBody>
        </p:sp>
        <p:sp>
          <p:nvSpPr>
            <p:cNvPr id="37" name="TextBox 59">
              <a:extLst>
                <a:ext uri="{FF2B5EF4-FFF2-40B4-BE49-F238E27FC236}">
                  <a16:creationId xmlns:a16="http://schemas.microsoft.com/office/drawing/2014/main" id="{84950BC2-31EC-4DDB-9844-92B437166E61}"/>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聚焦性</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破坏性</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3.</a:t>
              </a:r>
              <a:r>
                <a:rPr lang="zh-CN" altLang="en-US" sz="1467" dirty="0">
                  <a:solidFill>
                    <a:srgbClr val="5B9BD5">
                      <a:lumMod val="50000"/>
                    </a:srgbClr>
                  </a:solidFill>
                  <a:latin typeface="微软雅黑"/>
                  <a:cs typeface="+mn-ea"/>
                  <a:sym typeface="+mn-lt"/>
                </a:rPr>
                <a:t>意外性</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4.</a:t>
              </a:r>
              <a:r>
                <a:rPr lang="zh-CN" altLang="en-US" sz="1467" dirty="0">
                  <a:solidFill>
                    <a:srgbClr val="5B9BD5">
                      <a:lumMod val="50000"/>
                    </a:srgbClr>
                  </a:solidFill>
                  <a:latin typeface="微软雅黑"/>
                  <a:cs typeface="+mn-ea"/>
                  <a:sym typeface="+mn-lt"/>
                </a:rPr>
                <a:t>紧迫性</a:t>
              </a:r>
            </a:p>
          </p:txBody>
        </p:sp>
      </p:grpSp>
      <p:grpSp>
        <p:nvGrpSpPr>
          <p:cNvPr id="38" name="Group 11">
            <a:extLst>
              <a:ext uri="{FF2B5EF4-FFF2-40B4-BE49-F238E27FC236}">
                <a16:creationId xmlns:a16="http://schemas.microsoft.com/office/drawing/2014/main" id="{9BCB69E0-3FE8-48F2-90D8-654CF6FA537D}"/>
              </a:ext>
            </a:extLst>
          </p:cNvPr>
          <p:cNvGrpSpPr/>
          <p:nvPr/>
        </p:nvGrpSpPr>
        <p:grpSpPr>
          <a:xfrm>
            <a:off x="8182945" y="4109938"/>
            <a:ext cx="3501056" cy="1757463"/>
            <a:chOff x="8747280" y="3958668"/>
            <a:chExt cx="3152173" cy="2248964"/>
          </a:xfrm>
        </p:grpSpPr>
        <p:sp>
          <p:nvSpPr>
            <p:cNvPr id="39" name="TextBox 64">
              <a:extLst>
                <a:ext uri="{FF2B5EF4-FFF2-40B4-BE49-F238E27FC236}">
                  <a16:creationId xmlns:a16="http://schemas.microsoft.com/office/drawing/2014/main" id="{1C8E3D86-DE30-4F44-94F1-C1829D53C805}"/>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公共关系危机的产生原因</a:t>
              </a:r>
            </a:p>
          </p:txBody>
        </p:sp>
        <p:sp>
          <p:nvSpPr>
            <p:cNvPr id="40" name="TextBox 65">
              <a:extLst>
                <a:ext uri="{FF2B5EF4-FFF2-40B4-BE49-F238E27FC236}">
                  <a16:creationId xmlns:a16="http://schemas.microsoft.com/office/drawing/2014/main" id="{37B6E300-2629-478C-9A07-D44AC2ECE83A}"/>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组织内部环境原因</a:t>
              </a:r>
              <a:endParaRPr lang="en-US" altLang="zh-CN" sz="1467" dirty="0">
                <a:solidFill>
                  <a:srgbClr val="5B9BD5">
                    <a:lumMod val="50000"/>
                  </a:srgbClr>
                </a:solidFill>
                <a:latin typeface="微软雅黑"/>
                <a:cs typeface="+mn-ea"/>
                <a:sym typeface="+mn-lt"/>
              </a:endParaRPr>
            </a:p>
            <a:p>
              <a:pPr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组织外部环境原因</a:t>
              </a:r>
              <a:endParaRPr lang="en-US" altLang="zh-CN" sz="1467" dirty="0">
                <a:solidFill>
                  <a:srgbClr val="5B9BD5">
                    <a:lumMod val="50000"/>
                  </a:srgbClr>
                </a:solidFill>
                <a:latin typeface="微软雅黑"/>
                <a:cs typeface="+mn-ea"/>
                <a:sym typeface="+mn-lt"/>
              </a:endParaRPr>
            </a:p>
            <a:p>
              <a:pPr defTabSz="914377">
                <a:lnSpc>
                  <a:spcPct val="120000"/>
                </a:lnSpc>
              </a:pPr>
              <a:endParaRPr lang="en-US" altLang="zh-CN" sz="1467" dirty="0">
                <a:solidFill>
                  <a:srgbClr val="5B9BD5">
                    <a:lumMod val="50000"/>
                  </a:srgbClr>
                </a:solidFill>
                <a:latin typeface="微软雅黑"/>
                <a:cs typeface="+mn-ea"/>
                <a:sym typeface="+mn-lt"/>
              </a:endParaRPr>
            </a:p>
            <a:p>
              <a:pPr defTabSz="914377">
                <a:lnSpc>
                  <a:spcPct val="120000"/>
                </a:lnSpc>
              </a:pPr>
              <a:endParaRPr lang="zh-CN" altLang="en-US" sz="1467" dirty="0">
                <a:solidFill>
                  <a:srgbClr val="5B9BD5">
                    <a:lumMod val="50000"/>
                  </a:srgbClr>
                </a:solidFill>
                <a:latin typeface="微软雅黑"/>
                <a:cs typeface="+mn-ea"/>
                <a:sym typeface="+mn-lt"/>
              </a:endParaRPr>
            </a:p>
          </p:txBody>
        </p:sp>
      </p:grpSp>
      <p:grpSp>
        <p:nvGrpSpPr>
          <p:cNvPr id="42" name="Group 7">
            <a:extLst>
              <a:ext uri="{FF2B5EF4-FFF2-40B4-BE49-F238E27FC236}">
                <a16:creationId xmlns:a16="http://schemas.microsoft.com/office/drawing/2014/main" id="{A4441251-082C-4FEC-A612-43AFE52F1854}"/>
              </a:ext>
            </a:extLst>
          </p:cNvPr>
          <p:cNvGrpSpPr/>
          <p:nvPr/>
        </p:nvGrpSpPr>
        <p:grpSpPr>
          <a:xfrm>
            <a:off x="798950" y="1872995"/>
            <a:ext cx="3046454" cy="1632411"/>
            <a:chOff x="704377" y="2254189"/>
            <a:chExt cx="2742872" cy="2088942"/>
          </a:xfrm>
        </p:grpSpPr>
        <p:sp>
          <p:nvSpPr>
            <p:cNvPr id="43" name="TextBox 66">
              <a:extLst>
                <a:ext uri="{FF2B5EF4-FFF2-40B4-BE49-F238E27FC236}">
                  <a16:creationId xmlns:a16="http://schemas.microsoft.com/office/drawing/2014/main" id="{AD3FCCDB-B903-46F6-8D05-7FD6C0B31877}"/>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公共关系危机的概念</a:t>
              </a:r>
            </a:p>
          </p:txBody>
        </p:sp>
        <p:sp>
          <p:nvSpPr>
            <p:cNvPr id="44" name="TextBox 67">
              <a:extLst>
                <a:ext uri="{FF2B5EF4-FFF2-40B4-BE49-F238E27FC236}">
                  <a16:creationId xmlns:a16="http://schemas.microsoft.com/office/drawing/2014/main" id="{A4B63FB6-7A4A-449F-9AD5-188976F2E392}"/>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公共关系危机即公关危机</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它是指影响组织生产经营活动的正常进行</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对组织的生存、发展构成威胁</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从而使组织形象遭受损失的某些突发事件。</a:t>
              </a:r>
            </a:p>
          </p:txBody>
        </p:sp>
      </p:grpSp>
      <p:grpSp>
        <p:nvGrpSpPr>
          <p:cNvPr id="45" name="Group 6">
            <a:extLst>
              <a:ext uri="{FF2B5EF4-FFF2-40B4-BE49-F238E27FC236}">
                <a16:creationId xmlns:a16="http://schemas.microsoft.com/office/drawing/2014/main" id="{02CB2B5A-277D-4674-8F10-B0A83CE050CF}"/>
              </a:ext>
            </a:extLst>
          </p:cNvPr>
          <p:cNvGrpSpPr/>
          <p:nvPr/>
        </p:nvGrpSpPr>
        <p:grpSpPr>
          <a:xfrm>
            <a:off x="436095" y="4177352"/>
            <a:ext cx="3688365" cy="2515675"/>
            <a:chOff x="413737" y="3786553"/>
            <a:chExt cx="3320817" cy="3219222"/>
          </a:xfrm>
        </p:grpSpPr>
        <p:sp>
          <p:nvSpPr>
            <p:cNvPr id="46" name="TextBox 68">
              <a:extLst>
                <a:ext uri="{FF2B5EF4-FFF2-40B4-BE49-F238E27FC236}">
                  <a16:creationId xmlns:a16="http://schemas.microsoft.com/office/drawing/2014/main" id="{7A228C8D-6206-4B83-8983-ECA09C8170FC}"/>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公共关系危机的类型</a:t>
              </a:r>
            </a:p>
          </p:txBody>
        </p:sp>
        <p:sp>
          <p:nvSpPr>
            <p:cNvPr id="47" name="TextBox 69">
              <a:extLst>
                <a:ext uri="{FF2B5EF4-FFF2-40B4-BE49-F238E27FC236}">
                  <a16:creationId xmlns:a16="http://schemas.microsoft.com/office/drawing/2014/main" id="{7FE8D0F7-508C-4FF7-89C5-93B772359024}"/>
                </a:ext>
              </a:extLst>
            </p:cNvPr>
            <p:cNvSpPr txBox="1"/>
            <p:nvPr/>
          </p:nvSpPr>
          <p:spPr bwMode="auto">
            <a:xfrm>
              <a:off x="413737" y="4435154"/>
              <a:ext cx="3320817" cy="2570621"/>
            </a:xfrm>
            <a:prstGeom prst="rect">
              <a:avLst/>
            </a:prstGeom>
            <a:noFill/>
          </p:spPr>
          <p:txBody>
            <a:bodyPr wrap="square" lIns="120000" tIns="62400" rIns="120000" bIns="62400">
              <a:noAutofit/>
            </a:bodyPr>
            <a:lstStyle/>
            <a:p>
              <a:pPr algn="just" defTabSz="914377">
                <a:lnSpc>
                  <a:spcPct val="120000"/>
                </a:lnSpc>
              </a:pPr>
              <a:r>
                <a:rPr lang="en-US" altLang="zh-CN" sz="1467" dirty="0">
                  <a:solidFill>
                    <a:srgbClr val="5B9BD5">
                      <a:lumMod val="50000"/>
                    </a:srgbClr>
                  </a:solidFill>
                  <a:latin typeface="微软雅黑"/>
                  <a:cs typeface="+mn-ea"/>
                  <a:sym typeface="+mn-lt"/>
                </a:rPr>
                <a:t>(1)</a:t>
              </a:r>
              <a:r>
                <a:rPr lang="zh-CN" altLang="en-US" sz="1467" dirty="0">
                  <a:solidFill>
                    <a:srgbClr val="5B9BD5">
                      <a:lumMod val="50000"/>
                    </a:srgbClr>
                  </a:solidFill>
                  <a:latin typeface="微软雅黑"/>
                  <a:cs typeface="+mn-ea"/>
                  <a:sym typeface="+mn-lt"/>
                </a:rPr>
                <a:t> 一般性危机和重大危机。</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(2)</a:t>
              </a:r>
              <a:r>
                <a:rPr lang="zh-CN" altLang="en-US" sz="1467" dirty="0">
                  <a:solidFill>
                    <a:srgbClr val="5B9BD5">
                      <a:lumMod val="50000"/>
                    </a:srgbClr>
                  </a:solidFill>
                  <a:latin typeface="微软雅黑"/>
                  <a:cs typeface="+mn-ea"/>
                  <a:sym typeface="+mn-lt"/>
                </a:rPr>
                <a:t> 内部公共关系危机和外部公共关系危机。</a:t>
              </a:r>
            </a:p>
            <a:p>
              <a:pPr algn="just" defTabSz="914377">
                <a:lnSpc>
                  <a:spcPct val="120000"/>
                </a:lnSpc>
              </a:pPr>
              <a:r>
                <a:rPr lang="en-US" altLang="zh-CN" sz="1467" dirty="0">
                  <a:solidFill>
                    <a:srgbClr val="5B9BD5">
                      <a:lumMod val="50000"/>
                    </a:srgbClr>
                  </a:solidFill>
                  <a:latin typeface="微软雅黑"/>
                  <a:cs typeface="+mn-ea"/>
                  <a:sym typeface="+mn-lt"/>
                </a:rPr>
                <a:t>(3)</a:t>
              </a:r>
              <a:r>
                <a:rPr lang="zh-CN" altLang="en-US" sz="1467" dirty="0">
                  <a:solidFill>
                    <a:srgbClr val="5B9BD5">
                      <a:lumMod val="50000"/>
                    </a:srgbClr>
                  </a:solidFill>
                  <a:latin typeface="微软雅黑"/>
                  <a:cs typeface="+mn-ea"/>
                  <a:sym typeface="+mn-lt"/>
                </a:rPr>
                <a:t>有形公共关系危机和无形公共关系危机</a:t>
              </a:r>
              <a:endParaRPr lang="en-US" altLang="zh-CN" sz="1467" dirty="0">
                <a:solidFill>
                  <a:srgbClr val="5B9BD5">
                    <a:lumMod val="50000"/>
                  </a:srgbClr>
                </a:solidFill>
                <a:latin typeface="微软雅黑"/>
                <a:cs typeface="+mn-ea"/>
                <a:sym typeface="+mn-lt"/>
              </a:endParaRPr>
            </a:p>
            <a:p>
              <a:pPr algn="just" defTabSz="914377">
                <a:lnSpc>
                  <a:spcPct val="120000"/>
                </a:lnSpc>
              </a:pPr>
              <a:r>
                <a:rPr lang="en-US" altLang="zh-CN" sz="1467" dirty="0">
                  <a:solidFill>
                    <a:srgbClr val="5B9BD5">
                      <a:lumMod val="50000"/>
                    </a:srgbClr>
                  </a:solidFill>
                  <a:latin typeface="微软雅黑"/>
                  <a:cs typeface="+mn-ea"/>
                  <a:sym typeface="+mn-lt"/>
                </a:rPr>
                <a:t>(4)</a:t>
              </a:r>
              <a:r>
                <a:rPr lang="zh-CN" altLang="en-US" sz="1467" dirty="0">
                  <a:solidFill>
                    <a:srgbClr val="5B9BD5">
                      <a:lumMod val="50000"/>
                    </a:srgbClr>
                  </a:solidFill>
                  <a:latin typeface="微软雅黑"/>
                  <a:cs typeface="+mn-ea"/>
                  <a:sym typeface="+mn-lt"/>
                </a:rPr>
                <a:t>人为危机和自然危机。</a:t>
              </a:r>
            </a:p>
            <a:p>
              <a:pPr algn="just" defTabSz="914377">
                <a:lnSpc>
                  <a:spcPct val="120000"/>
                </a:lnSpc>
              </a:pPr>
              <a:r>
                <a:rPr lang="en-US" altLang="zh-CN" sz="1467" dirty="0">
                  <a:solidFill>
                    <a:srgbClr val="5B9BD5">
                      <a:lumMod val="50000"/>
                    </a:srgbClr>
                  </a:solidFill>
                  <a:latin typeface="微软雅黑"/>
                  <a:cs typeface="+mn-ea"/>
                  <a:sym typeface="+mn-lt"/>
                </a:rPr>
                <a:t>(5)</a:t>
              </a:r>
              <a:r>
                <a:rPr lang="zh-CN" altLang="en-US" sz="1467" dirty="0">
                  <a:solidFill>
                    <a:srgbClr val="5B9BD5">
                      <a:lumMod val="50000"/>
                    </a:srgbClr>
                  </a:solidFill>
                  <a:latin typeface="微软雅黑"/>
                  <a:cs typeface="+mn-ea"/>
                  <a:sym typeface="+mn-lt"/>
                </a:rPr>
                <a:t>显性危机和内隐危机。</a:t>
              </a:r>
              <a:endParaRPr lang="en-US" altLang="zh-CN" sz="1467" dirty="0">
                <a:solidFill>
                  <a:srgbClr val="5B9BD5">
                    <a:lumMod val="50000"/>
                  </a:srgbClr>
                </a:solidFill>
                <a:latin typeface="微软雅黑"/>
                <a:cs typeface="+mn-ea"/>
                <a:sym typeface="+mn-lt"/>
              </a:endParaRPr>
            </a:p>
            <a:p>
              <a:pPr algn="just" defTabSz="914377">
                <a:lnSpc>
                  <a:spcPct val="120000"/>
                </a:lnSpc>
              </a:pPr>
              <a:endParaRPr lang="zh-CN" altLang="en-US" sz="1467" dirty="0">
                <a:solidFill>
                  <a:srgbClr val="5B9BD5">
                    <a:lumMod val="50000"/>
                  </a:srgbClr>
                </a:solidFill>
                <a:latin typeface="微软雅黑"/>
                <a:cs typeface="+mn-ea"/>
                <a:sym typeface="+mn-lt"/>
              </a:endParaRPr>
            </a:p>
          </p:txBody>
        </p:sp>
      </p:grpSp>
      <p:sp>
        <p:nvSpPr>
          <p:cNvPr id="48" name="文本框 47">
            <a:extLst>
              <a:ext uri="{FF2B5EF4-FFF2-40B4-BE49-F238E27FC236}">
                <a16:creationId xmlns:a16="http://schemas.microsoft.com/office/drawing/2014/main" id="{7AFE43D2-BECF-4089-9BCC-A26B05535348}"/>
              </a:ext>
            </a:extLst>
          </p:cNvPr>
          <p:cNvSpPr txBox="1"/>
          <p:nvPr/>
        </p:nvSpPr>
        <p:spPr>
          <a:xfrm>
            <a:off x="5010865" y="3502271"/>
            <a:ext cx="2130072" cy="408958"/>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公共关系危机概述</a:t>
            </a:r>
          </a:p>
        </p:txBody>
      </p:sp>
    </p:spTree>
    <p:extLst>
      <p:ext uri="{BB962C8B-B14F-4D97-AF65-F5344CB8AC3E}">
        <p14:creationId xmlns:p14="http://schemas.microsoft.com/office/powerpoint/2010/main" val="5755424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03242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营销策划的原则、流程及影响因素</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三、营销策划的影响因素</a:t>
            </a:r>
            <a:endParaRPr lang="zh-CN" altLang="zh-CN" sz="1600" b="1" dirty="0">
              <a:solidFill>
                <a:srgbClr val="000000"/>
              </a:solidFill>
              <a:latin typeface="NEU-BZ-S92"/>
              <a:ea typeface="方正书宋_GBK"/>
              <a:cs typeface="Times New Roman" panose="02020603050405020304" pitchFamily="18" charset="0"/>
            </a:endParaRPr>
          </a:p>
        </p:txBody>
      </p:sp>
      <p:sp>
        <p:nvSpPr>
          <p:cNvPr id="32" name="TextBox 12"/>
          <p:cNvSpPr txBox="1"/>
          <p:nvPr/>
        </p:nvSpPr>
        <p:spPr>
          <a:xfrm>
            <a:off x="4460410" y="1829261"/>
            <a:ext cx="1466520" cy="615553"/>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高层管理者支持力度</a:t>
            </a:r>
          </a:p>
        </p:txBody>
      </p:sp>
      <p:sp>
        <p:nvSpPr>
          <p:cNvPr id="33" name="TextBox 13"/>
          <p:cNvSpPr txBox="1"/>
          <p:nvPr/>
        </p:nvSpPr>
        <p:spPr>
          <a:xfrm>
            <a:off x="5926930" y="1688333"/>
            <a:ext cx="5609634" cy="789447"/>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营销策划方案的设计应考虑到使它能够运转的高层管理者</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包括高层管理者的管理风格、知识架构、态度等方面</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否则一旦营销策划方案缺少高层管理者的支持</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它的作用将大打折扣。</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34" name="TextBox 14"/>
          <p:cNvSpPr txBox="1"/>
          <p:nvPr/>
        </p:nvSpPr>
        <p:spPr>
          <a:xfrm>
            <a:off x="3825246" y="1913599"/>
            <a:ext cx="558411" cy="564181"/>
          </a:xfrm>
          <a:prstGeom prst="ellipse">
            <a:avLst/>
          </a:prstGeom>
          <a:solidFill>
            <a:srgbClr val="5A9FCF"/>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01</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35" name="TextBox 15"/>
          <p:cNvSpPr txBox="1"/>
          <p:nvPr/>
        </p:nvSpPr>
        <p:spPr>
          <a:xfrm>
            <a:off x="3880332" y="3120075"/>
            <a:ext cx="558411" cy="564181"/>
          </a:xfrm>
          <a:prstGeom prst="ellipse">
            <a:avLst/>
          </a:prstGeom>
          <a:solidFill>
            <a:srgbClr val="00B0F0"/>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02</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36" name="TextBox 16"/>
          <p:cNvSpPr txBox="1"/>
          <p:nvPr/>
        </p:nvSpPr>
        <p:spPr>
          <a:xfrm>
            <a:off x="4554980" y="3049274"/>
            <a:ext cx="1137242" cy="615553"/>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经济环境波动情况</a:t>
            </a:r>
          </a:p>
        </p:txBody>
      </p:sp>
      <p:sp>
        <p:nvSpPr>
          <p:cNvPr id="37" name="TextBox 17"/>
          <p:cNvSpPr txBox="1"/>
          <p:nvPr/>
        </p:nvSpPr>
        <p:spPr>
          <a:xfrm>
            <a:off x="5880779" y="3022899"/>
            <a:ext cx="5575932"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经济环境的波动情况对营销策划有着重要的影响</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尤其是行业环境的波动更是如此。</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38" name="TextBox 18"/>
          <p:cNvSpPr txBox="1"/>
          <p:nvPr/>
        </p:nvSpPr>
        <p:spPr>
          <a:xfrm>
            <a:off x="3908424" y="4347863"/>
            <a:ext cx="558411" cy="564181"/>
          </a:xfrm>
          <a:prstGeom prst="ellipse">
            <a:avLst/>
          </a:prstGeom>
          <a:solidFill>
            <a:schemeClr val="accent1">
              <a:lumMod val="75000"/>
            </a:schemeClr>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03</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39" name="TextBox 21"/>
          <p:cNvSpPr txBox="1"/>
          <p:nvPr/>
        </p:nvSpPr>
        <p:spPr>
          <a:xfrm>
            <a:off x="3908424" y="5623121"/>
            <a:ext cx="558411" cy="564181"/>
          </a:xfrm>
          <a:prstGeom prst="ellipse">
            <a:avLst/>
          </a:prstGeom>
          <a:solidFill>
            <a:schemeClr val="tx2"/>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04</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40" name="TextBox 42"/>
          <p:cNvSpPr txBox="1"/>
          <p:nvPr/>
        </p:nvSpPr>
        <p:spPr>
          <a:xfrm>
            <a:off x="4583381" y="4279624"/>
            <a:ext cx="1108841" cy="615553"/>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竞争激烈程度</a:t>
            </a:r>
          </a:p>
        </p:txBody>
      </p:sp>
      <p:sp>
        <p:nvSpPr>
          <p:cNvPr id="42" name="TextBox 43"/>
          <p:cNvSpPr txBox="1"/>
          <p:nvPr/>
        </p:nvSpPr>
        <p:spPr>
          <a:xfrm>
            <a:off x="5880779" y="4145625"/>
            <a:ext cx="5575932" cy="789447"/>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在激烈的市场竞争中</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营销策划取得成功的概率更加依赖于营销策划自身的质量和营销策划的实施状况</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这也对企业营销管理者提出了更高的要求</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43" name="TextBox 46"/>
          <p:cNvSpPr txBox="1"/>
          <p:nvPr/>
        </p:nvSpPr>
        <p:spPr>
          <a:xfrm>
            <a:off x="4583381" y="5704941"/>
            <a:ext cx="1108841" cy="615553"/>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企业自身实力</a:t>
            </a:r>
          </a:p>
        </p:txBody>
      </p:sp>
      <p:sp>
        <p:nvSpPr>
          <p:cNvPr id="44" name="TextBox 47"/>
          <p:cNvSpPr txBox="1"/>
          <p:nvPr/>
        </p:nvSpPr>
        <p:spPr>
          <a:xfrm>
            <a:off x="5926930" y="5480365"/>
            <a:ext cx="5562028" cy="1328056"/>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实力强的企业往往雇佣知名的营销策划机构为其服务</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而这些知名机构的营销策划方案的质量一般来说都是比较高的</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其要价也就相应比较高</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由于要价较高</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实力一般的企业就无法聘用这样的策划机构为其服务</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这在一定程度上影响了这些企业营销策划的质量</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45" name="Freeform 5"/>
          <p:cNvSpPr>
            <a:spLocks noEditPoints="1"/>
          </p:cNvSpPr>
          <p:nvPr/>
        </p:nvSpPr>
        <p:spPr bwMode="auto">
          <a:xfrm>
            <a:off x="911314" y="2046065"/>
            <a:ext cx="2119211" cy="4098328"/>
          </a:xfrm>
          <a:custGeom>
            <a:avLst/>
            <a:gdLst>
              <a:gd name="T0" fmla="*/ 377 w 465"/>
              <a:gd name="T1" fmla="*/ 485 h 892"/>
              <a:gd name="T2" fmla="*/ 362 w 465"/>
              <a:gd name="T3" fmla="*/ 446 h 892"/>
              <a:gd name="T4" fmla="*/ 444 w 465"/>
              <a:gd name="T5" fmla="*/ 352 h 892"/>
              <a:gd name="T6" fmla="*/ 334 w 465"/>
              <a:gd name="T7" fmla="*/ 178 h 892"/>
              <a:gd name="T8" fmla="*/ 194 w 465"/>
              <a:gd name="T9" fmla="*/ 61 h 892"/>
              <a:gd name="T10" fmla="*/ 199 w 465"/>
              <a:gd name="T11" fmla="*/ 57 h 892"/>
              <a:gd name="T12" fmla="*/ 199 w 465"/>
              <a:gd name="T13" fmla="*/ 48 h 892"/>
              <a:gd name="T14" fmla="*/ 199 w 465"/>
              <a:gd name="T15" fmla="*/ 41 h 892"/>
              <a:gd name="T16" fmla="*/ 195 w 465"/>
              <a:gd name="T17" fmla="*/ 36 h 892"/>
              <a:gd name="T18" fmla="*/ 201 w 465"/>
              <a:gd name="T19" fmla="*/ 0 h 892"/>
              <a:gd name="T20" fmla="*/ 170 w 465"/>
              <a:gd name="T21" fmla="*/ 36 h 892"/>
              <a:gd name="T22" fmla="*/ 169 w 465"/>
              <a:gd name="T23" fmla="*/ 45 h 892"/>
              <a:gd name="T24" fmla="*/ 170 w 465"/>
              <a:gd name="T25" fmla="*/ 53 h 892"/>
              <a:gd name="T26" fmla="*/ 170 w 465"/>
              <a:gd name="T27" fmla="*/ 61 h 892"/>
              <a:gd name="T28" fmla="*/ 176 w 465"/>
              <a:gd name="T29" fmla="*/ 67 h 892"/>
              <a:gd name="T30" fmla="*/ 0 w 465"/>
              <a:gd name="T31" fmla="*/ 448 h 892"/>
              <a:gd name="T32" fmla="*/ 174 w 465"/>
              <a:gd name="T33" fmla="*/ 832 h 892"/>
              <a:gd name="T34" fmla="*/ 166 w 465"/>
              <a:gd name="T35" fmla="*/ 836 h 892"/>
              <a:gd name="T36" fmla="*/ 166 w 465"/>
              <a:gd name="T37" fmla="*/ 844 h 892"/>
              <a:gd name="T38" fmla="*/ 166 w 465"/>
              <a:gd name="T39" fmla="*/ 852 h 892"/>
              <a:gd name="T40" fmla="*/ 175 w 465"/>
              <a:gd name="T41" fmla="*/ 856 h 892"/>
              <a:gd name="T42" fmla="*/ 212 w 465"/>
              <a:gd name="T43" fmla="*/ 876 h 892"/>
              <a:gd name="T44" fmla="*/ 195 w 465"/>
              <a:gd name="T45" fmla="*/ 856 h 892"/>
              <a:gd name="T46" fmla="*/ 197 w 465"/>
              <a:gd name="T47" fmla="*/ 848 h 892"/>
              <a:gd name="T48" fmla="*/ 195 w 465"/>
              <a:gd name="T49" fmla="*/ 840 h 892"/>
              <a:gd name="T50" fmla="*/ 195 w 465"/>
              <a:gd name="T51" fmla="*/ 832 h 892"/>
              <a:gd name="T52" fmla="*/ 207 w 465"/>
              <a:gd name="T53" fmla="*/ 814 h 892"/>
              <a:gd name="T54" fmla="*/ 438 w 465"/>
              <a:gd name="T55" fmla="*/ 610 h 892"/>
              <a:gd name="T56" fmla="*/ 359 w 465"/>
              <a:gd name="T57" fmla="*/ 646 h 892"/>
              <a:gd name="T58" fmla="*/ 181 w 465"/>
              <a:gd name="T59" fmla="*/ 817 h 892"/>
              <a:gd name="T60" fmla="*/ 181 w 465"/>
              <a:gd name="T61" fmla="*/ 76 h 892"/>
              <a:gd name="T62" fmla="*/ 359 w 465"/>
              <a:gd name="T63" fmla="*/ 247 h 892"/>
              <a:gd name="T64" fmla="*/ 372 w 465"/>
              <a:gd name="T65" fmla="*/ 371 h 892"/>
              <a:gd name="T66" fmla="*/ 331 w 465"/>
              <a:gd name="T67" fmla="*/ 446 h 892"/>
              <a:gd name="T68" fmla="*/ 331 w 465"/>
              <a:gd name="T69" fmla="*/ 447 h 892"/>
              <a:gd name="T70" fmla="*/ 403 w 465"/>
              <a:gd name="T71"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5" h="892">
                <a:moveTo>
                  <a:pt x="444" y="541"/>
                </a:moveTo>
                <a:cubicBezTo>
                  <a:pt x="424" y="523"/>
                  <a:pt x="395" y="510"/>
                  <a:pt x="377" y="485"/>
                </a:cubicBezTo>
                <a:cubicBezTo>
                  <a:pt x="362" y="464"/>
                  <a:pt x="362" y="450"/>
                  <a:pt x="362" y="447"/>
                </a:cubicBezTo>
                <a:cubicBezTo>
                  <a:pt x="362" y="446"/>
                  <a:pt x="362" y="446"/>
                  <a:pt x="362" y="446"/>
                </a:cubicBezTo>
                <a:cubicBezTo>
                  <a:pt x="362" y="443"/>
                  <a:pt x="362" y="429"/>
                  <a:pt x="377" y="407"/>
                </a:cubicBezTo>
                <a:cubicBezTo>
                  <a:pt x="395" y="382"/>
                  <a:pt x="424" y="370"/>
                  <a:pt x="444" y="352"/>
                </a:cubicBezTo>
                <a:cubicBezTo>
                  <a:pt x="465" y="333"/>
                  <a:pt x="455" y="309"/>
                  <a:pt x="438" y="283"/>
                </a:cubicBezTo>
                <a:cubicBezTo>
                  <a:pt x="420" y="256"/>
                  <a:pt x="386" y="220"/>
                  <a:pt x="334" y="178"/>
                </a:cubicBezTo>
                <a:cubicBezTo>
                  <a:pt x="282" y="136"/>
                  <a:pt x="207" y="79"/>
                  <a:pt x="207" y="79"/>
                </a:cubicBezTo>
                <a:cubicBezTo>
                  <a:pt x="207" y="79"/>
                  <a:pt x="198" y="73"/>
                  <a:pt x="194" y="61"/>
                </a:cubicBezTo>
                <a:cubicBezTo>
                  <a:pt x="195" y="61"/>
                  <a:pt x="195" y="61"/>
                  <a:pt x="195" y="61"/>
                </a:cubicBezTo>
                <a:cubicBezTo>
                  <a:pt x="198" y="61"/>
                  <a:pt x="199" y="59"/>
                  <a:pt x="199" y="57"/>
                </a:cubicBezTo>
                <a:cubicBezTo>
                  <a:pt x="199" y="55"/>
                  <a:pt x="198" y="53"/>
                  <a:pt x="195" y="53"/>
                </a:cubicBezTo>
                <a:cubicBezTo>
                  <a:pt x="198" y="53"/>
                  <a:pt x="199" y="51"/>
                  <a:pt x="199" y="48"/>
                </a:cubicBezTo>
                <a:cubicBezTo>
                  <a:pt x="199" y="47"/>
                  <a:pt x="198" y="45"/>
                  <a:pt x="197" y="45"/>
                </a:cubicBezTo>
                <a:cubicBezTo>
                  <a:pt x="198" y="44"/>
                  <a:pt x="199" y="42"/>
                  <a:pt x="199" y="41"/>
                </a:cubicBezTo>
                <a:cubicBezTo>
                  <a:pt x="199" y="38"/>
                  <a:pt x="198" y="36"/>
                  <a:pt x="195" y="36"/>
                </a:cubicBezTo>
                <a:cubicBezTo>
                  <a:pt x="195" y="36"/>
                  <a:pt x="195" y="36"/>
                  <a:pt x="195" y="36"/>
                </a:cubicBezTo>
                <a:cubicBezTo>
                  <a:pt x="200" y="24"/>
                  <a:pt x="212" y="17"/>
                  <a:pt x="212" y="17"/>
                </a:cubicBezTo>
                <a:cubicBezTo>
                  <a:pt x="201" y="0"/>
                  <a:pt x="201" y="0"/>
                  <a:pt x="201" y="0"/>
                </a:cubicBezTo>
                <a:cubicBezTo>
                  <a:pt x="201" y="0"/>
                  <a:pt x="179" y="14"/>
                  <a:pt x="175" y="36"/>
                </a:cubicBezTo>
                <a:cubicBezTo>
                  <a:pt x="170" y="36"/>
                  <a:pt x="170" y="36"/>
                  <a:pt x="170" y="36"/>
                </a:cubicBezTo>
                <a:cubicBezTo>
                  <a:pt x="168" y="36"/>
                  <a:pt x="166" y="38"/>
                  <a:pt x="166" y="41"/>
                </a:cubicBezTo>
                <a:cubicBezTo>
                  <a:pt x="166" y="42"/>
                  <a:pt x="167" y="44"/>
                  <a:pt x="169" y="45"/>
                </a:cubicBezTo>
                <a:cubicBezTo>
                  <a:pt x="167" y="45"/>
                  <a:pt x="166" y="47"/>
                  <a:pt x="166" y="48"/>
                </a:cubicBezTo>
                <a:cubicBezTo>
                  <a:pt x="166" y="51"/>
                  <a:pt x="168" y="53"/>
                  <a:pt x="170" y="53"/>
                </a:cubicBezTo>
                <a:cubicBezTo>
                  <a:pt x="168" y="53"/>
                  <a:pt x="166" y="55"/>
                  <a:pt x="166" y="57"/>
                </a:cubicBezTo>
                <a:cubicBezTo>
                  <a:pt x="166" y="59"/>
                  <a:pt x="168" y="61"/>
                  <a:pt x="170" y="61"/>
                </a:cubicBezTo>
                <a:cubicBezTo>
                  <a:pt x="174" y="61"/>
                  <a:pt x="174" y="61"/>
                  <a:pt x="174" y="61"/>
                </a:cubicBezTo>
                <a:cubicBezTo>
                  <a:pt x="174" y="63"/>
                  <a:pt x="175" y="65"/>
                  <a:pt x="176" y="67"/>
                </a:cubicBezTo>
                <a:cubicBezTo>
                  <a:pt x="0" y="445"/>
                  <a:pt x="0" y="445"/>
                  <a:pt x="0" y="445"/>
                </a:cubicBezTo>
                <a:cubicBezTo>
                  <a:pt x="0" y="448"/>
                  <a:pt x="0" y="448"/>
                  <a:pt x="0" y="448"/>
                </a:cubicBezTo>
                <a:cubicBezTo>
                  <a:pt x="176" y="826"/>
                  <a:pt x="176" y="826"/>
                  <a:pt x="176" y="826"/>
                </a:cubicBezTo>
                <a:cubicBezTo>
                  <a:pt x="175" y="828"/>
                  <a:pt x="174" y="830"/>
                  <a:pt x="174" y="832"/>
                </a:cubicBezTo>
                <a:cubicBezTo>
                  <a:pt x="170" y="832"/>
                  <a:pt x="170" y="832"/>
                  <a:pt x="170" y="832"/>
                </a:cubicBezTo>
                <a:cubicBezTo>
                  <a:pt x="168" y="832"/>
                  <a:pt x="166" y="833"/>
                  <a:pt x="166" y="836"/>
                </a:cubicBezTo>
                <a:cubicBezTo>
                  <a:pt x="166" y="838"/>
                  <a:pt x="168" y="840"/>
                  <a:pt x="170" y="840"/>
                </a:cubicBezTo>
                <a:cubicBezTo>
                  <a:pt x="168" y="840"/>
                  <a:pt x="166" y="842"/>
                  <a:pt x="166" y="844"/>
                </a:cubicBezTo>
                <a:cubicBezTo>
                  <a:pt x="166" y="846"/>
                  <a:pt x="167" y="848"/>
                  <a:pt x="169" y="848"/>
                </a:cubicBezTo>
                <a:cubicBezTo>
                  <a:pt x="167" y="849"/>
                  <a:pt x="166" y="850"/>
                  <a:pt x="166" y="852"/>
                </a:cubicBezTo>
                <a:cubicBezTo>
                  <a:pt x="166" y="854"/>
                  <a:pt x="168" y="856"/>
                  <a:pt x="170" y="856"/>
                </a:cubicBezTo>
                <a:cubicBezTo>
                  <a:pt x="175" y="856"/>
                  <a:pt x="175" y="856"/>
                  <a:pt x="175" y="856"/>
                </a:cubicBezTo>
                <a:cubicBezTo>
                  <a:pt x="179" y="879"/>
                  <a:pt x="201" y="892"/>
                  <a:pt x="201" y="892"/>
                </a:cubicBezTo>
                <a:cubicBezTo>
                  <a:pt x="212" y="876"/>
                  <a:pt x="212" y="876"/>
                  <a:pt x="212" y="876"/>
                </a:cubicBezTo>
                <a:cubicBezTo>
                  <a:pt x="212" y="876"/>
                  <a:pt x="200" y="869"/>
                  <a:pt x="195" y="856"/>
                </a:cubicBezTo>
                <a:cubicBezTo>
                  <a:pt x="195" y="856"/>
                  <a:pt x="195" y="856"/>
                  <a:pt x="195" y="856"/>
                </a:cubicBezTo>
                <a:cubicBezTo>
                  <a:pt x="198" y="856"/>
                  <a:pt x="199" y="854"/>
                  <a:pt x="199" y="852"/>
                </a:cubicBezTo>
                <a:cubicBezTo>
                  <a:pt x="199" y="850"/>
                  <a:pt x="198" y="849"/>
                  <a:pt x="197" y="848"/>
                </a:cubicBezTo>
                <a:cubicBezTo>
                  <a:pt x="198" y="848"/>
                  <a:pt x="199" y="846"/>
                  <a:pt x="199" y="844"/>
                </a:cubicBezTo>
                <a:cubicBezTo>
                  <a:pt x="199" y="842"/>
                  <a:pt x="198" y="840"/>
                  <a:pt x="195" y="840"/>
                </a:cubicBezTo>
                <a:cubicBezTo>
                  <a:pt x="198" y="840"/>
                  <a:pt x="199" y="838"/>
                  <a:pt x="199" y="836"/>
                </a:cubicBezTo>
                <a:cubicBezTo>
                  <a:pt x="199" y="833"/>
                  <a:pt x="198" y="832"/>
                  <a:pt x="195" y="832"/>
                </a:cubicBezTo>
                <a:cubicBezTo>
                  <a:pt x="194" y="832"/>
                  <a:pt x="194" y="832"/>
                  <a:pt x="194" y="832"/>
                </a:cubicBezTo>
                <a:cubicBezTo>
                  <a:pt x="198" y="820"/>
                  <a:pt x="207" y="814"/>
                  <a:pt x="207" y="814"/>
                </a:cubicBezTo>
                <a:cubicBezTo>
                  <a:pt x="207" y="814"/>
                  <a:pt x="282" y="757"/>
                  <a:pt x="334" y="715"/>
                </a:cubicBezTo>
                <a:cubicBezTo>
                  <a:pt x="386" y="673"/>
                  <a:pt x="420" y="637"/>
                  <a:pt x="438" y="610"/>
                </a:cubicBezTo>
                <a:cubicBezTo>
                  <a:pt x="455" y="583"/>
                  <a:pt x="465" y="559"/>
                  <a:pt x="444" y="541"/>
                </a:cubicBezTo>
                <a:close/>
                <a:moveTo>
                  <a:pt x="359" y="646"/>
                </a:moveTo>
                <a:cubicBezTo>
                  <a:pt x="313" y="698"/>
                  <a:pt x="209" y="788"/>
                  <a:pt x="192" y="804"/>
                </a:cubicBezTo>
                <a:cubicBezTo>
                  <a:pt x="187" y="809"/>
                  <a:pt x="183" y="813"/>
                  <a:pt x="181" y="817"/>
                </a:cubicBezTo>
                <a:cubicBezTo>
                  <a:pt x="9" y="446"/>
                  <a:pt x="9" y="446"/>
                  <a:pt x="9" y="446"/>
                </a:cubicBezTo>
                <a:cubicBezTo>
                  <a:pt x="181" y="76"/>
                  <a:pt x="181" y="76"/>
                  <a:pt x="181" y="76"/>
                </a:cubicBezTo>
                <a:cubicBezTo>
                  <a:pt x="183" y="80"/>
                  <a:pt x="187" y="84"/>
                  <a:pt x="192" y="89"/>
                </a:cubicBezTo>
                <a:cubicBezTo>
                  <a:pt x="209" y="104"/>
                  <a:pt x="313" y="195"/>
                  <a:pt x="359" y="247"/>
                </a:cubicBezTo>
                <a:cubicBezTo>
                  <a:pt x="405" y="299"/>
                  <a:pt x="406" y="320"/>
                  <a:pt x="403" y="334"/>
                </a:cubicBezTo>
                <a:cubicBezTo>
                  <a:pt x="400" y="348"/>
                  <a:pt x="385" y="359"/>
                  <a:pt x="372" y="371"/>
                </a:cubicBezTo>
                <a:cubicBezTo>
                  <a:pt x="360" y="382"/>
                  <a:pt x="332" y="404"/>
                  <a:pt x="331" y="446"/>
                </a:cubicBezTo>
                <a:cubicBezTo>
                  <a:pt x="331" y="446"/>
                  <a:pt x="331" y="446"/>
                  <a:pt x="331" y="446"/>
                </a:cubicBezTo>
                <a:cubicBezTo>
                  <a:pt x="331" y="446"/>
                  <a:pt x="331" y="447"/>
                  <a:pt x="331" y="447"/>
                </a:cubicBezTo>
                <a:cubicBezTo>
                  <a:pt x="331" y="447"/>
                  <a:pt x="331" y="447"/>
                  <a:pt x="331" y="447"/>
                </a:cubicBezTo>
                <a:cubicBezTo>
                  <a:pt x="332" y="488"/>
                  <a:pt x="360" y="510"/>
                  <a:pt x="372" y="522"/>
                </a:cubicBezTo>
                <a:cubicBezTo>
                  <a:pt x="385" y="533"/>
                  <a:pt x="400" y="544"/>
                  <a:pt x="403" y="558"/>
                </a:cubicBezTo>
                <a:cubicBezTo>
                  <a:pt x="406" y="572"/>
                  <a:pt x="405" y="594"/>
                  <a:pt x="359" y="646"/>
                </a:cubicBezTo>
                <a:close/>
              </a:path>
            </a:pathLst>
          </a:custGeom>
          <a:solidFill>
            <a:schemeClr val="tx2"/>
          </a:solidFill>
          <a:ln>
            <a:noFill/>
          </a:ln>
        </p:spPr>
        <p:txBody>
          <a:bodyPr vert="horz" wrap="square" lIns="121920" tIns="60960" rIns="121920" bIns="60960" numCol="1" anchor="t" anchorCtr="0" compatLnSpc="1"/>
          <a:lstStyle/>
          <a:p>
            <a:pPr defTabSz="914377"/>
            <a:endParaRPr lang="zh-CN" altLang="en-US" sz="1867">
              <a:solidFill>
                <a:prstClr val="black"/>
              </a:solidFill>
            </a:endParaRPr>
          </a:p>
        </p:txBody>
      </p:sp>
      <p:grpSp>
        <p:nvGrpSpPr>
          <p:cNvPr id="46" name="组合 45"/>
          <p:cNvGrpSpPr/>
          <p:nvPr/>
        </p:nvGrpSpPr>
        <p:grpSpPr>
          <a:xfrm rot="19687089">
            <a:off x="620232" y="3293903"/>
            <a:ext cx="3066456" cy="199125"/>
            <a:chOff x="1241425" y="3796040"/>
            <a:chExt cx="3558431" cy="228708"/>
          </a:xfrm>
          <a:solidFill>
            <a:srgbClr val="0973DD"/>
          </a:solidFill>
        </p:grpSpPr>
        <p:cxnSp>
          <p:nvCxnSpPr>
            <p:cNvPr id="47" name="直接连接符 46"/>
            <p:cNvCxnSpPr/>
            <p:nvPr/>
          </p:nvCxnSpPr>
          <p:spPr>
            <a:xfrm flipH="1">
              <a:off x="1368901" y="3910394"/>
              <a:ext cx="3430955" cy="0"/>
            </a:xfrm>
            <a:prstGeom prst="line">
              <a:avLst/>
            </a:prstGeom>
            <a:grpFill/>
            <a:ln w="76200">
              <a:headEnd type="stealth" w="lg" len="lg"/>
            </a:ln>
          </p:spPr>
          <p:style>
            <a:lnRef idx="3">
              <a:schemeClr val="accent5"/>
            </a:lnRef>
            <a:fillRef idx="0">
              <a:schemeClr val="accent5"/>
            </a:fillRef>
            <a:effectRef idx="2">
              <a:schemeClr val="accent5"/>
            </a:effectRef>
            <a:fontRef idx="minor">
              <a:schemeClr val="tx1"/>
            </a:fontRef>
          </p:style>
        </p:cxnSp>
        <p:sp>
          <p:nvSpPr>
            <p:cNvPr id="48" name="燕尾形 47"/>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49" name="组合 48"/>
          <p:cNvGrpSpPr/>
          <p:nvPr/>
        </p:nvGrpSpPr>
        <p:grpSpPr>
          <a:xfrm rot="20903621">
            <a:off x="790141" y="3776995"/>
            <a:ext cx="3066456" cy="199127"/>
            <a:chOff x="1241425" y="3796040"/>
            <a:chExt cx="3558431" cy="228708"/>
          </a:xfrm>
          <a:solidFill>
            <a:srgbClr val="0973DD"/>
          </a:solidFill>
        </p:grpSpPr>
        <p:cxnSp>
          <p:nvCxnSpPr>
            <p:cNvPr id="50" name="直接连接符 49"/>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1" name="燕尾形 50"/>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grpSp>
        <p:nvGrpSpPr>
          <p:cNvPr id="52" name="组合 51"/>
          <p:cNvGrpSpPr/>
          <p:nvPr/>
        </p:nvGrpSpPr>
        <p:grpSpPr>
          <a:xfrm rot="1912911" flipV="1">
            <a:off x="672817" y="4806499"/>
            <a:ext cx="3066456" cy="199125"/>
            <a:chOff x="1241425" y="3796040"/>
            <a:chExt cx="3558431" cy="228708"/>
          </a:xfrm>
          <a:solidFill>
            <a:srgbClr val="0973DD"/>
          </a:solidFill>
        </p:grpSpPr>
        <p:cxnSp>
          <p:nvCxnSpPr>
            <p:cNvPr id="53" name="直接连接符 52"/>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4" name="燕尾形 53"/>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55" name="组合 54"/>
          <p:cNvGrpSpPr/>
          <p:nvPr/>
        </p:nvGrpSpPr>
        <p:grpSpPr>
          <a:xfrm rot="696379" flipV="1">
            <a:off x="840217" y="4318140"/>
            <a:ext cx="3066456" cy="199127"/>
            <a:chOff x="1241425" y="3796040"/>
            <a:chExt cx="3558431" cy="228708"/>
          </a:xfrm>
          <a:solidFill>
            <a:srgbClr val="0973DD"/>
          </a:solidFill>
        </p:grpSpPr>
        <p:cxnSp>
          <p:nvCxnSpPr>
            <p:cNvPr id="56" name="直接连接符 55"/>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7" name="燕尾形 56"/>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spTree>
    <p:extLst>
      <p:ext uri="{BB962C8B-B14F-4D97-AF65-F5344CB8AC3E}">
        <p14:creationId xmlns:p14="http://schemas.microsoft.com/office/powerpoint/2010/main" val="2909383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77778E-6 -4.69136E-6 L -0.40087 0.45309 " pathEditMode="relative" rAng="0" ptsTypes="AA">
                                      <p:cBhvr>
                                        <p:cTn id="12" dur="1000" spd="-100000" fill="hold"/>
                                        <p:tgtEl>
                                          <p:spTgt spid="46"/>
                                        </p:tgtEl>
                                        <p:attrNameLst>
                                          <p:attrName>ppt_x</p:attrName>
                                          <p:attrName>ppt_y</p:attrName>
                                        </p:attrNameLst>
                                      </p:cBhvr>
                                      <p:rCtr x="-20052" y="22654"/>
                                    </p:animMotion>
                                  </p:childTnLst>
                                </p:cTn>
                              </p:par>
                              <p:par>
                                <p:cTn id="13" presetID="1" presetClass="entr" presetSubtype="0" fill="hold" nodeType="withEffect">
                                  <p:stCondLst>
                                    <p:cond delay="500"/>
                                  </p:stCondLst>
                                  <p:childTnLst>
                                    <p:set>
                                      <p:cBhvr>
                                        <p:cTn id="14" dur="1" fill="hold">
                                          <p:stCondLst>
                                            <p:cond delay="0"/>
                                          </p:stCondLst>
                                        </p:cTn>
                                        <p:tgtEl>
                                          <p:spTgt spid="49"/>
                                        </p:tgtEl>
                                        <p:attrNameLst>
                                          <p:attrName>style.visibility</p:attrName>
                                        </p:attrNameLst>
                                      </p:cBhvr>
                                      <p:to>
                                        <p:strVal val="visible"/>
                                      </p:to>
                                    </p:set>
                                  </p:childTnLst>
                                </p:cTn>
                              </p:par>
                              <p:par>
                                <p:cTn id="15" presetID="35" presetClass="path" presetSubtype="0" accel="50000" decel="50000" fill="hold" nodeType="withEffect">
                                  <p:stCondLst>
                                    <p:cond delay="500"/>
                                  </p:stCondLst>
                                  <p:childTnLst>
                                    <p:animMotion origin="layout" path="M 4.72222E-6 -3.7037E-6 L -0.45209 0.18025 " pathEditMode="relative" rAng="0" ptsTypes="AA">
                                      <p:cBhvr>
                                        <p:cTn id="16" dur="1000" spd="-100000" fill="hold"/>
                                        <p:tgtEl>
                                          <p:spTgt spid="49"/>
                                        </p:tgtEl>
                                        <p:attrNameLst>
                                          <p:attrName>ppt_x</p:attrName>
                                          <p:attrName>ppt_y</p:attrName>
                                        </p:attrNameLst>
                                      </p:cBhvr>
                                      <p:rCtr x="-22604" y="9012"/>
                                    </p:animMotion>
                                  </p:childTnLst>
                                </p:cTn>
                              </p:par>
                              <p:par>
                                <p:cTn id="17" presetID="1" presetClass="entr" presetSubtype="0" fill="hold" nodeType="withEffect">
                                  <p:stCondLst>
                                    <p:cond delay="1000"/>
                                  </p:stCondLst>
                                  <p:childTnLst>
                                    <p:set>
                                      <p:cBhvr>
                                        <p:cTn id="18" dur="1" fill="hold">
                                          <p:stCondLst>
                                            <p:cond delay="0"/>
                                          </p:stCondLst>
                                        </p:cTn>
                                        <p:tgtEl>
                                          <p:spTgt spid="55"/>
                                        </p:tgtEl>
                                        <p:attrNameLst>
                                          <p:attrName>style.visibility</p:attrName>
                                        </p:attrNameLst>
                                      </p:cBhvr>
                                      <p:to>
                                        <p:strVal val="visible"/>
                                      </p:to>
                                    </p:set>
                                  </p:childTnLst>
                                </p:cTn>
                              </p:par>
                              <p:par>
                                <p:cTn id="19" presetID="35" presetClass="path" presetSubtype="0" accel="50000" decel="50000" fill="hold" nodeType="withEffect">
                                  <p:stCondLst>
                                    <p:cond delay="1000"/>
                                  </p:stCondLst>
                                  <p:childTnLst>
                                    <p:animMotion origin="layout" path="M 1.66667E-6 2.59259E-6 L -0.45799 -0.15957 " pathEditMode="relative" rAng="0" ptsTypes="AA">
                                      <p:cBhvr>
                                        <p:cTn id="20" dur="1000" spd="-100000" fill="hold"/>
                                        <p:tgtEl>
                                          <p:spTgt spid="55"/>
                                        </p:tgtEl>
                                        <p:attrNameLst>
                                          <p:attrName>ppt_x</p:attrName>
                                          <p:attrName>ppt_y</p:attrName>
                                        </p:attrNameLst>
                                      </p:cBhvr>
                                      <p:rCtr x="-22899" y="-7994"/>
                                    </p:animMotion>
                                  </p:childTnLst>
                                </p:cTn>
                              </p:par>
                              <p:par>
                                <p:cTn id="21" presetID="1" presetClass="entr" presetSubtype="0" fill="hold" nodeType="withEffect">
                                  <p:stCondLst>
                                    <p:cond delay="1500"/>
                                  </p:stCondLst>
                                  <p:childTnLst>
                                    <p:set>
                                      <p:cBhvr>
                                        <p:cTn id="22" dur="1" fill="hold">
                                          <p:stCondLst>
                                            <p:cond delay="0"/>
                                          </p:stCondLst>
                                        </p:cTn>
                                        <p:tgtEl>
                                          <p:spTgt spid="52"/>
                                        </p:tgtEl>
                                        <p:attrNameLst>
                                          <p:attrName>style.visibility</p:attrName>
                                        </p:attrNameLst>
                                      </p:cBhvr>
                                      <p:to>
                                        <p:strVal val="visible"/>
                                      </p:to>
                                    </p:set>
                                  </p:childTnLst>
                                </p:cTn>
                              </p:par>
                              <p:par>
                                <p:cTn id="23" presetID="35" presetClass="path" presetSubtype="0" accel="50000" decel="50000" fill="hold" nodeType="withEffect">
                                  <p:stCondLst>
                                    <p:cond delay="1500"/>
                                  </p:stCondLst>
                                  <p:childTnLst>
                                    <p:animMotion origin="layout" path="M -3.05556E-6 -3.7037E-6 L -0.39496 -0.4253 " pathEditMode="relative" rAng="0" ptsTypes="AA">
                                      <p:cBhvr>
                                        <p:cTn id="24" dur="1000" spd="-100000" fill="hold"/>
                                        <p:tgtEl>
                                          <p:spTgt spid="52"/>
                                        </p:tgtEl>
                                        <p:attrNameLst>
                                          <p:attrName>ppt_x</p:attrName>
                                          <p:attrName>ppt_y</p:attrName>
                                        </p:attrNameLst>
                                      </p:cBhvr>
                                      <p:rCtr x="-19757" y="-21265"/>
                                    </p:animMotion>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Effect transition="in" filter="fade">
                                      <p:cBhvr>
                                        <p:cTn id="30" dur="500"/>
                                        <p:tgtEl>
                                          <p:spTgt spid="34"/>
                                        </p:tgtEl>
                                      </p:cBhvr>
                                    </p:animEffect>
                                  </p:childTnLst>
                                </p:cTn>
                              </p:par>
                              <p:par>
                                <p:cTn id="31" presetID="22" presetClass="entr" presetSubtype="8" fill="hold" grpId="0" nodeType="withEffect">
                                  <p:stCondLst>
                                    <p:cond delay="38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grpId="0" nodeType="withEffect">
                                  <p:stCondLst>
                                    <p:cond delay="38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388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22" presetClass="entr" presetSubtype="8" fill="hold" grpId="0" nodeType="withEffect">
                                  <p:stCondLst>
                                    <p:cond delay="380"/>
                                  </p:stCondLst>
                                  <p:childTnLst>
                                    <p:set>
                                      <p:cBhvr>
                                        <p:cTn id="44" dur="1" fill="hold">
                                          <p:stCondLst>
                                            <p:cond delay="0"/>
                                          </p:stCondLst>
                                        </p:cTn>
                                        <p:tgtEl>
                                          <p:spTgt spid="36"/>
                                        </p:tgtEl>
                                        <p:attrNameLst>
                                          <p:attrName>style.visibility</p:attrName>
                                        </p:attrNameLst>
                                      </p:cBhvr>
                                      <p:to>
                                        <p:strVal val="visible"/>
                                      </p:to>
                                    </p:set>
                                    <p:animEffect transition="in" filter="wipe(left)">
                                      <p:cBhvr>
                                        <p:cTn id="45" dur="500"/>
                                        <p:tgtEl>
                                          <p:spTgt spid="36"/>
                                        </p:tgtEl>
                                      </p:cBhvr>
                                    </p:animEffect>
                                  </p:childTnLst>
                                </p:cTn>
                              </p:par>
                              <p:par>
                                <p:cTn id="46" presetID="22" presetClass="entr" presetSubtype="8" fill="hold" grpId="0" nodeType="withEffect">
                                  <p:stCondLst>
                                    <p:cond delay="38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par>
                          <p:cTn id="49" fill="hold">
                            <p:stCondLst>
                              <p:cond delay="4760"/>
                            </p:stCondLst>
                            <p:childTnLst>
                              <p:par>
                                <p:cTn id="50" presetID="53" presetClass="entr" presetSubtype="16"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ppt_w</p:attrName>
                                        </p:attrNameLst>
                                      </p:cBhvr>
                                      <p:tavLst>
                                        <p:tav tm="0">
                                          <p:val>
                                            <p:fltVal val="0"/>
                                          </p:val>
                                        </p:tav>
                                        <p:tav tm="100000">
                                          <p:val>
                                            <p:strVal val="#ppt_w"/>
                                          </p:val>
                                        </p:tav>
                                      </p:tavLst>
                                    </p:anim>
                                    <p:anim calcmode="lin" valueType="num">
                                      <p:cBhvr>
                                        <p:cTn id="53" dur="500" fill="hold"/>
                                        <p:tgtEl>
                                          <p:spTgt spid="38"/>
                                        </p:tgtEl>
                                        <p:attrNameLst>
                                          <p:attrName>ppt_h</p:attrName>
                                        </p:attrNameLst>
                                      </p:cBhvr>
                                      <p:tavLst>
                                        <p:tav tm="0">
                                          <p:val>
                                            <p:fltVal val="0"/>
                                          </p:val>
                                        </p:tav>
                                        <p:tav tm="100000">
                                          <p:val>
                                            <p:strVal val="#ppt_h"/>
                                          </p:val>
                                        </p:tav>
                                      </p:tavLst>
                                    </p:anim>
                                    <p:animEffect transition="in" filter="fade">
                                      <p:cBhvr>
                                        <p:cTn id="54" dur="500"/>
                                        <p:tgtEl>
                                          <p:spTgt spid="38"/>
                                        </p:tgtEl>
                                      </p:cBhvr>
                                    </p:animEffect>
                                  </p:childTnLst>
                                </p:cTn>
                              </p:par>
                              <p:par>
                                <p:cTn id="55" presetID="22" presetClass="entr" presetSubtype="8" fill="hold" grpId="0" nodeType="withEffect">
                                  <p:stCondLst>
                                    <p:cond delay="380"/>
                                  </p:stCondLst>
                                  <p:childTnLst>
                                    <p:set>
                                      <p:cBhvr>
                                        <p:cTn id="56" dur="1" fill="hold">
                                          <p:stCondLst>
                                            <p:cond delay="0"/>
                                          </p:stCondLst>
                                        </p:cTn>
                                        <p:tgtEl>
                                          <p:spTgt spid="40"/>
                                        </p:tgtEl>
                                        <p:attrNameLst>
                                          <p:attrName>style.visibility</p:attrName>
                                        </p:attrNameLst>
                                      </p:cBhvr>
                                      <p:to>
                                        <p:strVal val="visible"/>
                                      </p:to>
                                    </p:set>
                                    <p:animEffect transition="in" filter="wipe(left)">
                                      <p:cBhvr>
                                        <p:cTn id="57" dur="500"/>
                                        <p:tgtEl>
                                          <p:spTgt spid="40"/>
                                        </p:tgtEl>
                                      </p:cBhvr>
                                    </p:animEffect>
                                  </p:childTnLst>
                                </p:cTn>
                              </p:par>
                              <p:par>
                                <p:cTn id="58" presetID="22" presetClass="entr" presetSubtype="8" fill="hold" grpId="0" nodeType="withEffect">
                                  <p:stCondLst>
                                    <p:cond delay="38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childTnLst>
                          </p:cTn>
                        </p:par>
                        <p:par>
                          <p:cTn id="61" fill="hold">
                            <p:stCondLst>
                              <p:cond delay="5640"/>
                            </p:stCondLst>
                            <p:childTnLst>
                              <p:par>
                                <p:cTn id="62" presetID="53" presetClass="entr" presetSubtype="16"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p:cTn id="64" dur="500" fill="hold"/>
                                        <p:tgtEl>
                                          <p:spTgt spid="39"/>
                                        </p:tgtEl>
                                        <p:attrNameLst>
                                          <p:attrName>ppt_w</p:attrName>
                                        </p:attrNameLst>
                                      </p:cBhvr>
                                      <p:tavLst>
                                        <p:tav tm="0">
                                          <p:val>
                                            <p:fltVal val="0"/>
                                          </p:val>
                                        </p:tav>
                                        <p:tav tm="100000">
                                          <p:val>
                                            <p:strVal val="#ppt_w"/>
                                          </p:val>
                                        </p:tav>
                                      </p:tavLst>
                                    </p:anim>
                                    <p:anim calcmode="lin" valueType="num">
                                      <p:cBhvr>
                                        <p:cTn id="65" dur="500" fill="hold"/>
                                        <p:tgtEl>
                                          <p:spTgt spid="39"/>
                                        </p:tgtEl>
                                        <p:attrNameLst>
                                          <p:attrName>ppt_h</p:attrName>
                                        </p:attrNameLst>
                                      </p:cBhvr>
                                      <p:tavLst>
                                        <p:tav tm="0">
                                          <p:val>
                                            <p:fltVal val="0"/>
                                          </p:val>
                                        </p:tav>
                                        <p:tav tm="100000">
                                          <p:val>
                                            <p:strVal val="#ppt_h"/>
                                          </p:val>
                                        </p:tav>
                                      </p:tavLst>
                                    </p:anim>
                                    <p:animEffect transition="in" filter="fade">
                                      <p:cBhvr>
                                        <p:cTn id="66" dur="500"/>
                                        <p:tgtEl>
                                          <p:spTgt spid="39"/>
                                        </p:tgtEl>
                                      </p:cBhvr>
                                    </p:animEffect>
                                  </p:childTnLst>
                                </p:cTn>
                              </p:par>
                              <p:par>
                                <p:cTn id="67" presetID="22" presetClass="entr" presetSubtype="8" fill="hold" grpId="0" nodeType="withEffect">
                                  <p:stCondLst>
                                    <p:cond delay="380"/>
                                  </p:stCondLst>
                                  <p:childTnLst>
                                    <p:set>
                                      <p:cBhvr>
                                        <p:cTn id="68" dur="1" fill="hold">
                                          <p:stCondLst>
                                            <p:cond delay="0"/>
                                          </p:stCondLst>
                                        </p:cTn>
                                        <p:tgtEl>
                                          <p:spTgt spid="43"/>
                                        </p:tgtEl>
                                        <p:attrNameLst>
                                          <p:attrName>style.visibility</p:attrName>
                                        </p:attrNameLst>
                                      </p:cBhvr>
                                      <p:to>
                                        <p:strVal val="visible"/>
                                      </p:to>
                                    </p:set>
                                    <p:animEffect transition="in" filter="wipe(left)">
                                      <p:cBhvr>
                                        <p:cTn id="69" dur="500"/>
                                        <p:tgtEl>
                                          <p:spTgt spid="43"/>
                                        </p:tgtEl>
                                      </p:cBhvr>
                                    </p:animEffect>
                                  </p:childTnLst>
                                </p:cTn>
                              </p:par>
                              <p:par>
                                <p:cTn id="70" presetID="22" presetClass="entr" presetSubtype="8" fill="hold" grpId="0" nodeType="withEffect">
                                  <p:stCondLst>
                                    <p:cond delay="380"/>
                                  </p:stCondLst>
                                  <p:childTnLst>
                                    <p:set>
                                      <p:cBhvr>
                                        <p:cTn id="71" dur="1" fill="hold">
                                          <p:stCondLst>
                                            <p:cond delay="0"/>
                                          </p:stCondLst>
                                        </p:cTn>
                                        <p:tgtEl>
                                          <p:spTgt spid="44"/>
                                        </p:tgtEl>
                                        <p:attrNameLst>
                                          <p:attrName>style.visibility</p:attrName>
                                        </p:attrNameLst>
                                      </p:cBhvr>
                                      <p:to>
                                        <p:strVal val="visible"/>
                                      </p:to>
                                    </p:set>
                                    <p:animEffect transition="in" filter="wipe(left)">
                                      <p:cBhvr>
                                        <p:cTn id="7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animBg="1"/>
      <p:bldP spid="36" grpId="0"/>
      <p:bldP spid="37" grpId="0"/>
      <p:bldP spid="38" grpId="0" animBg="1"/>
      <p:bldP spid="39" grpId="0" animBg="1"/>
      <p:bldP spid="40" grpId="0"/>
      <p:bldP spid="42" grpId="0"/>
      <p:bldP spid="43" grpId="0"/>
      <p:bldP spid="44" grpId="0"/>
      <p:bldP spid="45"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危机公关策划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二、公共关系危机的管理</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8D82D4EC-DA86-4F0A-91CD-DBEB4B642319}"/>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E90799F6-F7FC-4257-B854-85FA9353594F}"/>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70874B72-DE19-415B-906A-9779DE2D4885}"/>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43CF5C72-8E94-4865-ACFE-E947C3EE572F}"/>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制订危机管理计划</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99B877D0-8F72-48AA-89C8-C6D3BA7FBA7F}"/>
              </a:ext>
            </a:extLst>
          </p:cNvPr>
          <p:cNvSpPr txBox="1"/>
          <p:nvPr/>
        </p:nvSpPr>
        <p:spPr>
          <a:xfrm>
            <a:off x="1224881" y="2789993"/>
            <a:ext cx="3081962" cy="2392065"/>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危机管理计划是社会组织为了预防危机的发生或为了在危机发生时尽可能减少损失</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而制订的较为全面的具体的关于危机事件预防、处理和控制的书面计划。</a:t>
            </a:r>
          </a:p>
        </p:txBody>
      </p:sp>
      <p:sp>
        <p:nvSpPr>
          <p:cNvPr id="12" name="TextBox 7">
            <a:extLst>
              <a:ext uri="{FF2B5EF4-FFF2-40B4-BE49-F238E27FC236}">
                <a16:creationId xmlns:a16="http://schemas.microsoft.com/office/drawing/2014/main" id="{A1824B73-AD89-4EF1-AD88-01E0FD5D419D}"/>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实施危机管理计划</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419C9CC5-4ED1-4E25-8C20-1BD13F7DE329}"/>
              </a:ext>
            </a:extLst>
          </p:cNvPr>
          <p:cNvSpPr txBox="1"/>
          <p:nvPr/>
        </p:nvSpPr>
        <p:spPr>
          <a:xfrm>
            <a:off x="4740148" y="2789993"/>
            <a:ext cx="3134314" cy="1439112"/>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明确危机管理小组作用</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写出危机管理计划</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制定危机管理手册</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树立全员危机管理意识</a:t>
            </a:r>
          </a:p>
        </p:txBody>
      </p:sp>
      <p:sp>
        <p:nvSpPr>
          <p:cNvPr id="14" name="TextBox 7">
            <a:extLst>
              <a:ext uri="{FF2B5EF4-FFF2-40B4-BE49-F238E27FC236}">
                <a16:creationId xmlns:a16="http://schemas.microsoft.com/office/drawing/2014/main" id="{E25B0FC9-0152-4334-B517-3B6027F1C257}"/>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危机公关处理中的沟通协调</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718DC0CF-8874-42C8-B585-C0B25984AA4C}"/>
              </a:ext>
            </a:extLst>
          </p:cNvPr>
          <p:cNvSpPr txBox="1"/>
          <p:nvPr/>
        </p:nvSpPr>
        <p:spPr>
          <a:xfrm>
            <a:off x="8243851" y="2789993"/>
            <a:ext cx="3220268" cy="2547108"/>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与内部公众沟通协调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与受害者沟通协调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与新闻媒介沟通协调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与上级领导部门沟通协调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与业务往来单位沟通协调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6.</a:t>
            </a:r>
            <a:r>
              <a:rPr lang="zh-CN" altLang="en-US" sz="1600" dirty="0">
                <a:solidFill>
                  <a:prstClr val="white">
                    <a:lumMod val="95000"/>
                  </a:prstClr>
                </a:solidFill>
                <a:cs typeface="+mn-ea"/>
                <a:sym typeface="微软雅黑"/>
              </a:rPr>
              <a:t>与消费者沟通协调</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7.</a:t>
            </a:r>
            <a:r>
              <a:rPr lang="zh-CN" altLang="en-US" sz="1600" dirty="0">
                <a:solidFill>
                  <a:prstClr val="white">
                    <a:lumMod val="95000"/>
                  </a:prstClr>
                </a:solidFill>
                <a:cs typeface="+mn-ea"/>
                <a:sym typeface="微软雅黑"/>
              </a:rPr>
              <a:t>与社区居民沟通协调</a:t>
            </a:r>
          </a:p>
        </p:txBody>
      </p:sp>
    </p:spTree>
    <p:extLst>
      <p:ext uri="{BB962C8B-B14F-4D97-AF65-F5344CB8AC3E}">
        <p14:creationId xmlns:p14="http://schemas.microsoft.com/office/powerpoint/2010/main" val="1690897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危机公关策划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三、危机公关的后期处理</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a:extLst>
              <a:ext uri="{FF2B5EF4-FFF2-40B4-BE49-F238E27FC236}">
                <a16:creationId xmlns:a16="http://schemas.microsoft.com/office/drawing/2014/main" id="{D6388D09-99A3-4396-A2BA-526197F5E4B1}"/>
              </a:ext>
            </a:extLst>
          </p:cNvPr>
          <p:cNvGrpSpPr/>
          <p:nvPr/>
        </p:nvGrpSpPr>
        <p:grpSpPr>
          <a:xfrm>
            <a:off x="4043904" y="2191567"/>
            <a:ext cx="1457800" cy="1291344"/>
            <a:chOff x="4078513" y="2305388"/>
            <a:chExt cx="1683939" cy="1328992"/>
          </a:xfrm>
        </p:grpSpPr>
        <p:sp>
          <p:nvSpPr>
            <p:cNvPr id="8" name="Freeform: Shape 24">
              <a:extLst>
                <a:ext uri="{FF2B5EF4-FFF2-40B4-BE49-F238E27FC236}">
                  <a16:creationId xmlns:a16="http://schemas.microsoft.com/office/drawing/2014/main" id="{5F55BC0E-7F6D-48E1-81AF-BD3803DD75F8}"/>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E49596D6-79AD-4862-BAAA-C823612E04E8}"/>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943B0C7A-F081-4125-B4F7-3820E2330C0B}"/>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2A7580E5-C105-4300-88F9-FD2657F77229}"/>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48B6E48C-0440-48EA-904F-79374E1CD81E}"/>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77A72422-19F2-4FD1-B8C7-7B061835A1BD}"/>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312DB6E6-B9BD-4C42-8FF0-3BF162600EC0}"/>
              </a:ext>
            </a:extLst>
          </p:cNvPr>
          <p:cNvGrpSpPr/>
          <p:nvPr/>
        </p:nvGrpSpPr>
        <p:grpSpPr>
          <a:xfrm>
            <a:off x="6484149" y="221406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36492F14-5FB2-46DD-A2F6-EDC8CEDEE491}"/>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2D577654-DE47-45FE-A99A-BEFDF6C251ED}"/>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EBBD7FC7-242D-4588-8945-75D35E20337A}"/>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356F1EA1-C0FF-4D1C-B33E-5BA25457F8B4}"/>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201D450B-62FE-4C82-93D2-68AAF1F15616}"/>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023208FB-3D5E-4DD5-A8B2-1D25B2930601}"/>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9118436C-C747-47B4-AC27-4DFC8D323BD1}"/>
              </a:ext>
            </a:extLst>
          </p:cNvPr>
          <p:cNvGrpSpPr/>
          <p:nvPr/>
        </p:nvGrpSpPr>
        <p:grpSpPr>
          <a:xfrm>
            <a:off x="4043904" y="3995213"/>
            <a:ext cx="1457800" cy="1291344"/>
            <a:chOff x="4078513" y="3755948"/>
            <a:chExt cx="1683939" cy="1328992"/>
          </a:xfrm>
        </p:grpSpPr>
        <p:sp>
          <p:nvSpPr>
            <p:cNvPr id="22" name="Freeform: Shape 39">
              <a:extLst>
                <a:ext uri="{FF2B5EF4-FFF2-40B4-BE49-F238E27FC236}">
                  <a16:creationId xmlns:a16="http://schemas.microsoft.com/office/drawing/2014/main" id="{BC84F815-A73D-44D9-8AA5-89297162D0B4}"/>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C3EFD462-1963-4855-84C1-47BDBBBEED10}"/>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5E101D65-F1D0-4C69-A9C6-CDFEC13D654D}"/>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7A0FF10C-EC2E-4301-8354-9667F799AA93}"/>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A6DB1C68-5268-4051-96C5-E6DE98639A4D}"/>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DC317254-F002-41C1-BDCC-03B55D56CEBD}"/>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D10C6F26-5699-4E43-9095-2C846A6D83CF}"/>
              </a:ext>
            </a:extLst>
          </p:cNvPr>
          <p:cNvGrpSpPr/>
          <p:nvPr/>
        </p:nvGrpSpPr>
        <p:grpSpPr>
          <a:xfrm>
            <a:off x="6484149" y="401770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0729DE9D-1C00-4CE5-A695-9B80C2C2AEFC}"/>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4DDC7B45-63E4-434B-B9FB-E30C331087F2}"/>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7341CBA1-D737-43D4-98B0-C83F7A348531}"/>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91AD7653-FF75-4077-B588-F5D460EAB82A}"/>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63FA0417-9500-44A1-98A1-BE40BE213B26}"/>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A5D7ECB4-CD19-4EB3-BF32-071EFD2DF831}"/>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3620EDD9-8671-4CE0-999D-A60C46E6D564}"/>
              </a:ext>
            </a:extLst>
          </p:cNvPr>
          <p:cNvGrpSpPr/>
          <p:nvPr/>
        </p:nvGrpSpPr>
        <p:grpSpPr>
          <a:xfrm>
            <a:off x="7669880" y="1751888"/>
            <a:ext cx="4014121" cy="1853814"/>
            <a:chOff x="8346118" y="2481480"/>
            <a:chExt cx="3614111" cy="2372267"/>
          </a:xfrm>
        </p:grpSpPr>
        <p:sp>
          <p:nvSpPr>
            <p:cNvPr id="36" name="TextBox 53">
              <a:extLst>
                <a:ext uri="{FF2B5EF4-FFF2-40B4-BE49-F238E27FC236}">
                  <a16:creationId xmlns:a16="http://schemas.microsoft.com/office/drawing/2014/main" id="{1FCA28B0-4ACF-4315-8348-442980723D77}"/>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恢复声誉和形象</a:t>
              </a:r>
            </a:p>
          </p:txBody>
        </p:sp>
        <p:sp>
          <p:nvSpPr>
            <p:cNvPr id="37" name="TextBox 59">
              <a:extLst>
                <a:ext uri="{FF2B5EF4-FFF2-40B4-BE49-F238E27FC236}">
                  <a16:creationId xmlns:a16="http://schemas.microsoft.com/office/drawing/2014/main" id="{CDC34401-0E15-470B-81E0-48D22579F879}"/>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危机事件之后</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社会组织应精心策划并实施一系列恢复社会组织声誉的工作</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如制作道歉信。</a:t>
              </a:r>
            </a:p>
          </p:txBody>
        </p:sp>
      </p:grpSp>
      <p:grpSp>
        <p:nvGrpSpPr>
          <p:cNvPr id="38" name="Group 11">
            <a:extLst>
              <a:ext uri="{FF2B5EF4-FFF2-40B4-BE49-F238E27FC236}">
                <a16:creationId xmlns:a16="http://schemas.microsoft.com/office/drawing/2014/main" id="{0DD7001E-1269-4A90-BC1A-AF14806DADB2}"/>
              </a:ext>
            </a:extLst>
          </p:cNvPr>
          <p:cNvGrpSpPr/>
          <p:nvPr/>
        </p:nvGrpSpPr>
        <p:grpSpPr>
          <a:xfrm>
            <a:off x="8182945" y="4109938"/>
            <a:ext cx="3501056" cy="1757463"/>
            <a:chOff x="8747280" y="3958668"/>
            <a:chExt cx="3152173" cy="2248964"/>
          </a:xfrm>
        </p:grpSpPr>
        <p:sp>
          <p:nvSpPr>
            <p:cNvPr id="39" name="TextBox 64">
              <a:extLst>
                <a:ext uri="{FF2B5EF4-FFF2-40B4-BE49-F238E27FC236}">
                  <a16:creationId xmlns:a16="http://schemas.microsoft.com/office/drawing/2014/main" id="{FC42A524-9FF8-47CB-8A5D-8E6A24A90ADC}"/>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慰问受害人及其家属</a:t>
              </a:r>
            </a:p>
          </p:txBody>
        </p:sp>
        <p:sp>
          <p:nvSpPr>
            <p:cNvPr id="40" name="TextBox 65">
              <a:extLst>
                <a:ext uri="{FF2B5EF4-FFF2-40B4-BE49-F238E27FC236}">
                  <a16:creationId xmlns:a16="http://schemas.microsoft.com/office/drawing/2014/main" id="{B26E4120-2BFA-4E0E-8844-9336F35B5E12}"/>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要用社会组织的真情、热情</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用滴水穿石的精神</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用换位思考的方法去融化对方因在突发事件中受到伤害而对社会组织产生的不满、怨恨、偏见和敌意</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不要觉得做了赔偿就可以。</a:t>
              </a:r>
              <a:endParaRPr lang="en-US" altLang="zh-CN" sz="1467" dirty="0">
                <a:solidFill>
                  <a:srgbClr val="5B9BD5">
                    <a:lumMod val="50000"/>
                  </a:srgbClr>
                </a:solidFill>
                <a:latin typeface="微软雅黑"/>
                <a:cs typeface="+mn-ea"/>
                <a:sym typeface="+mn-lt"/>
              </a:endParaRPr>
            </a:p>
            <a:p>
              <a:pPr defTabSz="914377">
                <a:lnSpc>
                  <a:spcPct val="120000"/>
                </a:lnSpc>
              </a:pPr>
              <a:endParaRPr lang="zh-CN" altLang="en-US" sz="1467" dirty="0">
                <a:solidFill>
                  <a:srgbClr val="5B9BD5">
                    <a:lumMod val="50000"/>
                  </a:srgbClr>
                </a:solidFill>
                <a:latin typeface="微软雅黑"/>
                <a:cs typeface="+mn-ea"/>
                <a:sym typeface="+mn-lt"/>
              </a:endParaRPr>
            </a:p>
          </p:txBody>
        </p:sp>
      </p:grpSp>
      <p:grpSp>
        <p:nvGrpSpPr>
          <p:cNvPr id="42" name="Group 7">
            <a:extLst>
              <a:ext uri="{FF2B5EF4-FFF2-40B4-BE49-F238E27FC236}">
                <a16:creationId xmlns:a16="http://schemas.microsoft.com/office/drawing/2014/main" id="{41DCB3E8-3D87-4F0C-86FA-73C02568F404}"/>
              </a:ext>
            </a:extLst>
          </p:cNvPr>
          <p:cNvGrpSpPr/>
          <p:nvPr/>
        </p:nvGrpSpPr>
        <p:grpSpPr>
          <a:xfrm>
            <a:off x="798950" y="1872995"/>
            <a:ext cx="3046454" cy="1632411"/>
            <a:chOff x="704377" y="2254189"/>
            <a:chExt cx="2742872" cy="2088942"/>
          </a:xfrm>
        </p:grpSpPr>
        <p:sp>
          <p:nvSpPr>
            <p:cNvPr id="43" name="TextBox 66">
              <a:extLst>
                <a:ext uri="{FF2B5EF4-FFF2-40B4-BE49-F238E27FC236}">
                  <a16:creationId xmlns:a16="http://schemas.microsoft.com/office/drawing/2014/main" id="{439BB9D1-CCBD-499C-9DEF-6154703F4264}"/>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重新开始广告宣传</a:t>
              </a:r>
            </a:p>
          </p:txBody>
        </p:sp>
        <p:sp>
          <p:nvSpPr>
            <p:cNvPr id="44" name="TextBox 67">
              <a:extLst>
                <a:ext uri="{FF2B5EF4-FFF2-40B4-BE49-F238E27FC236}">
                  <a16:creationId xmlns:a16="http://schemas.microsoft.com/office/drawing/2014/main" id="{F86AF2E0-3B96-4E43-BAC8-115D0065851F}"/>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为了将重振雄风的决心和期待援助的愿望确实无误地传达给有关公众</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使公众不断地听到社会组织战胜危机、向前发展的好消息</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可根据受损情况和社会组织新的发展战略重新刊登广告。</a:t>
              </a:r>
            </a:p>
          </p:txBody>
        </p:sp>
      </p:grpSp>
      <p:grpSp>
        <p:nvGrpSpPr>
          <p:cNvPr id="45" name="Group 6">
            <a:extLst>
              <a:ext uri="{FF2B5EF4-FFF2-40B4-BE49-F238E27FC236}">
                <a16:creationId xmlns:a16="http://schemas.microsoft.com/office/drawing/2014/main" id="{EE8FC069-0FE5-4DAF-A56B-63B78E3D4023}"/>
              </a:ext>
            </a:extLst>
          </p:cNvPr>
          <p:cNvGrpSpPr/>
          <p:nvPr/>
        </p:nvGrpSpPr>
        <p:grpSpPr>
          <a:xfrm>
            <a:off x="798950" y="4177352"/>
            <a:ext cx="3325510" cy="2515675"/>
            <a:chOff x="740433" y="3786553"/>
            <a:chExt cx="2994121" cy="3219222"/>
          </a:xfrm>
        </p:grpSpPr>
        <p:sp>
          <p:nvSpPr>
            <p:cNvPr id="46" name="TextBox 68">
              <a:extLst>
                <a:ext uri="{FF2B5EF4-FFF2-40B4-BE49-F238E27FC236}">
                  <a16:creationId xmlns:a16="http://schemas.microsoft.com/office/drawing/2014/main" id="{EF6805F1-F4D7-416B-A1C9-040D0DA7FFB3}"/>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重建市场</a:t>
              </a:r>
            </a:p>
          </p:txBody>
        </p:sp>
        <p:sp>
          <p:nvSpPr>
            <p:cNvPr id="47" name="TextBox 69">
              <a:extLst>
                <a:ext uri="{FF2B5EF4-FFF2-40B4-BE49-F238E27FC236}">
                  <a16:creationId xmlns:a16="http://schemas.microsoft.com/office/drawing/2014/main" id="{A4D66CAF-CAF5-443B-AAAB-F238E051B170}"/>
                </a:ext>
              </a:extLst>
            </p:cNvPr>
            <p:cNvSpPr txBox="1"/>
            <p:nvPr/>
          </p:nvSpPr>
          <p:spPr bwMode="auto">
            <a:xfrm>
              <a:off x="740433" y="4435154"/>
              <a:ext cx="2994121" cy="2570621"/>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现代社会中的一件小小危机事件</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就有可能毁灭有几十年根基的强大社会组织尤其是企业</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因为危机事件会破坏销售渠道、市场组织等</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所以重建和恢复市场的工作就显得非常重要。</a:t>
              </a:r>
            </a:p>
          </p:txBody>
        </p:sp>
      </p:grpSp>
      <p:sp>
        <p:nvSpPr>
          <p:cNvPr id="48" name="文本框 47">
            <a:extLst>
              <a:ext uri="{FF2B5EF4-FFF2-40B4-BE49-F238E27FC236}">
                <a16:creationId xmlns:a16="http://schemas.microsoft.com/office/drawing/2014/main" id="{519C755D-63DD-4183-A3E8-4C4ABF7C6002}"/>
              </a:ext>
            </a:extLst>
          </p:cNvPr>
          <p:cNvSpPr txBox="1"/>
          <p:nvPr/>
        </p:nvSpPr>
        <p:spPr>
          <a:xfrm>
            <a:off x="5010865" y="3502271"/>
            <a:ext cx="2130072" cy="755207"/>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危机公关的</a:t>
            </a:r>
            <a:endParaRPr lang="en-US" altLang="zh-CN" sz="1867" b="1" kern="0" dirty="0">
              <a:solidFill>
                <a:prstClr val="black"/>
              </a:solidFill>
              <a:latin typeface="微软雅黑"/>
            </a:endParaRPr>
          </a:p>
          <a:p>
            <a:pPr algn="ctr" defTabSz="914377">
              <a:lnSpc>
                <a:spcPts val="2667"/>
              </a:lnSpc>
            </a:pPr>
            <a:r>
              <a:rPr lang="zh-CN" altLang="en-US" sz="1867" b="1" kern="0" dirty="0">
                <a:solidFill>
                  <a:prstClr val="black"/>
                </a:solidFill>
                <a:latin typeface="微软雅黑"/>
              </a:rPr>
              <a:t>后期处理</a:t>
            </a:r>
          </a:p>
        </p:txBody>
      </p:sp>
    </p:spTree>
    <p:extLst>
      <p:ext uri="{BB962C8B-B14F-4D97-AF65-F5344CB8AC3E}">
        <p14:creationId xmlns:p14="http://schemas.microsoft.com/office/powerpoint/2010/main" val="26167985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公共关系策划书的撰写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7539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一、公共关系策划书的内容结构</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E1A12F74-C13E-436B-ADB4-D3E54B708B75}"/>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F7D0C4FF-47E5-4AFF-9F36-6E3D38B4D910}"/>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D5DADE15-6EB9-4608-91EF-98A0747B787C}"/>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14EB9738-FACC-456E-B541-CAB38B3ED4D2}"/>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组织环境分析</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D542322D-2484-45DD-B631-E4C2F9B4B885}"/>
              </a:ext>
            </a:extLst>
          </p:cNvPr>
          <p:cNvSpPr txBox="1"/>
          <p:nvPr/>
        </p:nvSpPr>
        <p:spPr>
          <a:xfrm>
            <a:off x="1288797" y="2455619"/>
            <a:ext cx="3081962" cy="3520387"/>
          </a:xfrm>
          <a:prstGeom prst="rect">
            <a:avLst/>
          </a:prstGeom>
          <a:noFill/>
        </p:spPr>
        <p:txBody>
          <a:bodyPr wrap="square" lIns="0" tIns="0" rIns="0" bIns="0" rtlCol="0" anchor="t">
            <a:spAutoFit/>
          </a:bodyPr>
          <a:lstStyle/>
          <a:p>
            <a:pPr algn="just">
              <a:lnSpc>
                <a:spcPct val="150000"/>
              </a:lnSpc>
              <a:spcBef>
                <a:spcPct val="0"/>
              </a:spcBef>
            </a:pPr>
            <a:r>
              <a:rPr lang="en-US" altLang="zh-CN" sz="1400" dirty="0">
                <a:solidFill>
                  <a:prstClr val="white">
                    <a:lumMod val="95000"/>
                  </a:prstClr>
                </a:solidFill>
                <a:cs typeface="+mn-ea"/>
                <a:sym typeface="微软雅黑"/>
              </a:rPr>
              <a:t>1.</a:t>
            </a:r>
            <a:r>
              <a:rPr lang="zh-CN" altLang="en-US" sz="1400" dirty="0">
                <a:solidFill>
                  <a:prstClr val="white">
                    <a:lumMod val="95000"/>
                  </a:prstClr>
                </a:solidFill>
                <a:cs typeface="+mn-ea"/>
                <a:sym typeface="微软雅黑"/>
              </a:rPr>
              <a:t>内部“软环境”分析</a:t>
            </a:r>
          </a:p>
          <a:p>
            <a:pPr algn="just">
              <a:lnSpc>
                <a:spcPct val="150000"/>
              </a:lnSpc>
              <a:spcBef>
                <a:spcPct val="0"/>
              </a:spcBef>
            </a:pPr>
            <a:r>
              <a:rPr lang="zh-CN" altLang="en-US" sz="1400" dirty="0">
                <a:solidFill>
                  <a:prstClr val="white">
                    <a:lumMod val="95000"/>
                  </a:prstClr>
                </a:solidFill>
                <a:cs typeface="+mn-ea"/>
                <a:sym typeface="微软雅黑"/>
              </a:rPr>
              <a:t>内部“软环境”分析主要包括对组织内部职工向心力和劳动积极性的调查分析、对股东主人翁意识及与组织利益关系的分析、对组织内部结构组成的合理程度的调查分析。</a:t>
            </a:r>
          </a:p>
          <a:p>
            <a:pPr algn="just">
              <a:lnSpc>
                <a:spcPct val="150000"/>
              </a:lnSpc>
              <a:spcBef>
                <a:spcPct val="0"/>
              </a:spcBef>
            </a:pPr>
            <a:r>
              <a:rPr lang="en-US" altLang="zh-CN" sz="1400" dirty="0">
                <a:solidFill>
                  <a:prstClr val="white">
                    <a:lumMod val="95000"/>
                  </a:prstClr>
                </a:solidFill>
                <a:cs typeface="+mn-ea"/>
                <a:sym typeface="微软雅黑"/>
              </a:rPr>
              <a:t>2.</a:t>
            </a:r>
            <a:r>
              <a:rPr lang="zh-CN" altLang="en-US" sz="1400" dirty="0">
                <a:solidFill>
                  <a:prstClr val="white">
                    <a:lumMod val="95000"/>
                  </a:prstClr>
                </a:solidFill>
                <a:cs typeface="+mn-ea"/>
                <a:sym typeface="微软雅黑"/>
              </a:rPr>
              <a:t>外部“软环境”分析</a:t>
            </a:r>
          </a:p>
          <a:p>
            <a:pPr algn="just">
              <a:lnSpc>
                <a:spcPct val="150000"/>
              </a:lnSpc>
              <a:spcBef>
                <a:spcPct val="0"/>
              </a:spcBef>
            </a:pPr>
            <a:r>
              <a:rPr lang="zh-CN" altLang="en-US" sz="1400" dirty="0">
                <a:solidFill>
                  <a:prstClr val="white">
                    <a:lumMod val="95000"/>
                  </a:prstClr>
                </a:solidFill>
                <a:cs typeface="+mn-ea"/>
                <a:sym typeface="微软雅黑"/>
              </a:rPr>
              <a:t>外部“软环境”分析主要包括顾客对组织的意向分析、社区对组织的要求及满意程度调查分析、传播媒介宣传效能的分析、对政策法规执行情况的分析。</a:t>
            </a:r>
          </a:p>
        </p:txBody>
      </p:sp>
      <p:sp>
        <p:nvSpPr>
          <p:cNvPr id="12" name="TextBox 7">
            <a:extLst>
              <a:ext uri="{FF2B5EF4-FFF2-40B4-BE49-F238E27FC236}">
                <a16:creationId xmlns:a16="http://schemas.microsoft.com/office/drawing/2014/main" id="{A3926605-C3A0-4B24-90C2-9F8A820EE18F}"/>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确立目标</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829BEE98-6057-42DD-A1A2-D52CAA4F4457}"/>
              </a:ext>
            </a:extLst>
          </p:cNvPr>
          <p:cNvSpPr txBox="1"/>
          <p:nvPr/>
        </p:nvSpPr>
        <p:spPr>
          <a:xfrm>
            <a:off x="4740148" y="2789993"/>
            <a:ext cx="3134314" cy="2545953"/>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总目标与分目标的层次性要明显。总目标是宏观要求</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分目标是具体执行</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不同层次的目标应不一样。</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量化目标</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即将公共关系目标尽可能用数字体现出来</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既便于工作人员操作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也便于监督。</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目标要协调一致且切实可行。</a:t>
            </a:r>
          </a:p>
        </p:txBody>
      </p:sp>
      <p:sp>
        <p:nvSpPr>
          <p:cNvPr id="14" name="TextBox 7">
            <a:extLst>
              <a:ext uri="{FF2B5EF4-FFF2-40B4-BE49-F238E27FC236}">
                <a16:creationId xmlns:a16="http://schemas.microsoft.com/office/drawing/2014/main" id="{485A8D70-24FC-49E7-A1C7-A1DC0892D6D2}"/>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确立目标公众</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50CE04CC-ECDC-4B4D-8415-44B6E7FD8371}"/>
              </a:ext>
            </a:extLst>
          </p:cNvPr>
          <p:cNvSpPr txBox="1"/>
          <p:nvPr/>
        </p:nvSpPr>
        <p:spPr>
          <a:xfrm>
            <a:off x="8243851" y="2789993"/>
            <a:ext cx="3220268" cy="217662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公共关系活动的实施对象是公众</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然而在一项公共关系活动中</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不可能所有公众都是活动的针对者。每一次活动都应根据本组织目前的状况有意识、有目的地针对特定范围的公众进行</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这些公众就是目标公众。</a:t>
            </a:r>
          </a:p>
        </p:txBody>
      </p:sp>
    </p:spTree>
    <p:extLst>
      <p:ext uri="{BB962C8B-B14F-4D97-AF65-F5344CB8AC3E}">
        <p14:creationId xmlns:p14="http://schemas.microsoft.com/office/powerpoint/2010/main" val="37587046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公共关系策划书的撰写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7539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一、公共关系策划书的内容结构</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E1A12F74-C13E-436B-ADB4-D3E54B708B75}"/>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F7D0C4FF-47E5-4AFF-9F36-6E3D38B4D910}"/>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D5DADE15-6EB9-4608-91EF-98A0747B787C}"/>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14EB9738-FACC-456E-B541-CAB38B3ED4D2}"/>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拟定主题</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D542322D-2484-45DD-B631-E4C2F9B4B885}"/>
              </a:ext>
            </a:extLst>
          </p:cNvPr>
          <p:cNvSpPr txBox="1"/>
          <p:nvPr/>
        </p:nvSpPr>
        <p:spPr>
          <a:xfrm>
            <a:off x="1288797" y="2676409"/>
            <a:ext cx="3081962"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公共关系活动的形式多种多样</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一般用一个口号来概括</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也可以是一句陈述</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还可以是公共关系活动的主题音乐、主题歌曲或主题色彩、图案等。总之</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只要能完整、全面、凝练地表现公共关系活动的中心思想就可以。</a:t>
            </a:r>
          </a:p>
        </p:txBody>
      </p:sp>
      <p:sp>
        <p:nvSpPr>
          <p:cNvPr id="12" name="TextBox 7">
            <a:extLst>
              <a:ext uri="{FF2B5EF4-FFF2-40B4-BE49-F238E27FC236}">
                <a16:creationId xmlns:a16="http://schemas.microsoft.com/office/drawing/2014/main" id="{A3926605-C3A0-4B24-90C2-9F8A820EE18F}"/>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制定活动措施与步骤</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829BEE98-6057-42DD-A1A2-D52CAA4F4457}"/>
              </a:ext>
            </a:extLst>
          </p:cNvPr>
          <p:cNvSpPr txBox="1"/>
          <p:nvPr/>
        </p:nvSpPr>
        <p:spPr>
          <a:xfrm>
            <a:off x="4740148" y="2789993"/>
            <a:ext cx="3134314" cy="217662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公共关系活动的具体措施包括公共关系活动的所有内容</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公关人员应据此详细地提出开展方法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如此次公共关系活动共有哪些小的活动组成、邀请哪些宾客、活动现场如何布置、需做哪些物资方面的准备等。</a:t>
            </a:r>
          </a:p>
        </p:txBody>
      </p:sp>
      <p:sp>
        <p:nvSpPr>
          <p:cNvPr id="14" name="TextBox 7">
            <a:extLst>
              <a:ext uri="{FF2B5EF4-FFF2-40B4-BE49-F238E27FC236}">
                <a16:creationId xmlns:a16="http://schemas.microsoft.com/office/drawing/2014/main" id="{485A8D70-24FC-49E7-A1C7-A1DC0892D6D2}"/>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六</a:t>
            </a:r>
            <a:r>
              <a:rPr lang="en-US" altLang="zh-CN" b="1" dirty="0">
                <a:solidFill>
                  <a:prstClr val="white"/>
                </a:solidFill>
                <a:cs typeface="+mn-ea"/>
                <a:sym typeface="微软雅黑"/>
              </a:rPr>
              <a:t>)</a:t>
            </a:r>
            <a:r>
              <a:rPr lang="zh-CN" altLang="en-US" b="1" dirty="0">
                <a:solidFill>
                  <a:prstClr val="white"/>
                </a:solidFill>
                <a:cs typeface="+mn-ea"/>
                <a:sym typeface="微软雅黑"/>
              </a:rPr>
              <a:t>安排工作日程</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50CE04CC-ECDC-4B4D-8415-44B6E7FD8371}"/>
              </a:ext>
            </a:extLst>
          </p:cNvPr>
          <p:cNvSpPr txBox="1"/>
          <p:nvPr/>
        </p:nvSpPr>
        <p:spPr>
          <a:xfrm>
            <a:off x="8243851" y="2789993"/>
            <a:ext cx="3220268" cy="2176621"/>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让公关人员心中有数</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加强工作力度</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提高工作效率。</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便于督察。没有时间限制的公共关系活动是极难被监督考察的。</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能够让公关人员按照既定步骤准时完成工作。</a:t>
            </a:r>
          </a:p>
        </p:txBody>
      </p:sp>
    </p:spTree>
    <p:extLst>
      <p:ext uri="{BB962C8B-B14F-4D97-AF65-F5344CB8AC3E}">
        <p14:creationId xmlns:p14="http://schemas.microsoft.com/office/powerpoint/2010/main" val="2046525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公共关系策划书的撰写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7539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一、公共关系策划书的内容结构</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E1A12F74-C13E-436B-ADB4-D3E54B708B75}"/>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F7D0C4FF-47E5-4AFF-9F36-6E3D38B4D910}"/>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D5DADE15-6EB9-4608-91EF-98A0747B787C}"/>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14EB9738-FACC-456E-B541-CAB38B3ED4D2}"/>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七</a:t>
            </a:r>
            <a:r>
              <a:rPr lang="en-US" altLang="zh-CN" b="1" dirty="0">
                <a:solidFill>
                  <a:prstClr val="white"/>
                </a:solidFill>
                <a:cs typeface="+mn-ea"/>
                <a:sym typeface="微软雅黑"/>
              </a:rPr>
              <a:t>)</a:t>
            </a:r>
            <a:r>
              <a:rPr lang="zh-CN" altLang="en-US" b="1" dirty="0">
                <a:solidFill>
                  <a:prstClr val="white"/>
                </a:solidFill>
                <a:cs typeface="+mn-ea"/>
                <a:sym typeface="微软雅黑"/>
              </a:rPr>
              <a:t>机构设置与人员分工</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D542322D-2484-45DD-B631-E4C2F9B4B885}"/>
              </a:ext>
            </a:extLst>
          </p:cNvPr>
          <p:cNvSpPr txBox="1"/>
          <p:nvPr/>
        </p:nvSpPr>
        <p:spPr>
          <a:xfrm>
            <a:off x="1288797" y="2676409"/>
            <a:ext cx="3081962"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任何公共关系活动都离不开相关机构的工作人员的具体操作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而且机构设置状况和人员分工如何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会直接影响到公共关系活动的进程和效果。同样的工作项目</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由不同的机构与人员来操作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其结果会大相径庭。</a:t>
            </a:r>
          </a:p>
        </p:txBody>
      </p:sp>
      <p:sp>
        <p:nvSpPr>
          <p:cNvPr id="12" name="TextBox 7">
            <a:extLst>
              <a:ext uri="{FF2B5EF4-FFF2-40B4-BE49-F238E27FC236}">
                <a16:creationId xmlns:a16="http://schemas.microsoft.com/office/drawing/2014/main" id="{A3926605-C3A0-4B24-90C2-9F8A820EE18F}"/>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八</a:t>
            </a:r>
            <a:r>
              <a:rPr lang="en-US" altLang="zh-CN" b="1" dirty="0">
                <a:solidFill>
                  <a:prstClr val="white"/>
                </a:solidFill>
                <a:cs typeface="+mn-ea"/>
                <a:sym typeface="微软雅黑"/>
              </a:rPr>
              <a:t>)</a:t>
            </a:r>
            <a:r>
              <a:rPr lang="zh-CN" altLang="en-US" b="1" dirty="0">
                <a:solidFill>
                  <a:prstClr val="white"/>
                </a:solidFill>
                <a:cs typeface="+mn-ea"/>
                <a:sym typeface="微软雅黑"/>
              </a:rPr>
              <a:t>经费预算</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829BEE98-6057-42DD-A1A2-D52CAA4F4457}"/>
              </a:ext>
            </a:extLst>
          </p:cNvPr>
          <p:cNvSpPr txBox="1"/>
          <p:nvPr/>
        </p:nvSpPr>
        <p:spPr>
          <a:xfrm>
            <a:off x="4740148" y="2789993"/>
            <a:ext cx="3134314" cy="1807290"/>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限制在组织能够予以支付的范围内</a:t>
            </a:r>
            <a:r>
              <a:rPr lang="en-US" altLang="zh-CN" sz="1600" dirty="0">
                <a:solidFill>
                  <a:prstClr val="white">
                    <a:lumMod val="95000"/>
                  </a:prstClr>
                </a:solidFill>
                <a:cs typeface="+mn-ea"/>
                <a:sym typeface="微软雅黑"/>
              </a:rPr>
              <a:t>;</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在相同经费支出的预算方案中选择最优方案</a:t>
            </a:r>
            <a:r>
              <a:rPr lang="en-US" altLang="zh-CN" sz="1600" dirty="0">
                <a:solidFill>
                  <a:prstClr val="white">
                    <a:lumMod val="95000"/>
                  </a:prstClr>
                </a:solidFill>
                <a:cs typeface="+mn-ea"/>
                <a:sym typeface="微软雅黑"/>
              </a:rPr>
              <a:t>;</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非花不可的钱才花。</a:t>
            </a:r>
          </a:p>
        </p:txBody>
      </p:sp>
      <p:sp>
        <p:nvSpPr>
          <p:cNvPr id="14" name="TextBox 7">
            <a:extLst>
              <a:ext uri="{FF2B5EF4-FFF2-40B4-BE49-F238E27FC236}">
                <a16:creationId xmlns:a16="http://schemas.microsoft.com/office/drawing/2014/main" id="{485A8D70-24FC-49E7-A1C7-A1DC0892D6D2}"/>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九</a:t>
            </a:r>
            <a:r>
              <a:rPr lang="en-US" altLang="zh-CN" b="1" dirty="0">
                <a:solidFill>
                  <a:prstClr val="white"/>
                </a:solidFill>
                <a:cs typeface="+mn-ea"/>
                <a:sym typeface="微软雅黑"/>
              </a:rPr>
              <a:t>)</a:t>
            </a:r>
            <a:r>
              <a:rPr lang="zh-CN" altLang="en-US" b="1" dirty="0">
                <a:solidFill>
                  <a:prstClr val="white"/>
                </a:solidFill>
                <a:cs typeface="+mn-ea"/>
                <a:sym typeface="微软雅黑"/>
              </a:rPr>
              <a:t>效果预测</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50CE04CC-ECDC-4B4D-8415-44B6E7FD8371}"/>
              </a:ext>
            </a:extLst>
          </p:cNvPr>
          <p:cNvSpPr txBox="1"/>
          <p:nvPr/>
        </p:nvSpPr>
        <p:spPr>
          <a:xfrm>
            <a:off x="8243851" y="2789993"/>
            <a:ext cx="3220268" cy="1437958"/>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组织公共关系活动的成效</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即组织总体形象经历公关活动后知名度、美誉度、忠诚度的上升情况及组织产品的销售量增加情况等。</a:t>
            </a:r>
          </a:p>
        </p:txBody>
      </p:sp>
    </p:spTree>
    <p:extLst>
      <p:ext uri="{BB962C8B-B14F-4D97-AF65-F5344CB8AC3E}">
        <p14:creationId xmlns:p14="http://schemas.microsoft.com/office/powerpoint/2010/main" val="3097911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49353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公共关系策划书的撰写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288353"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二、制定公共关系策划书的注意事项</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46" name="Group 3">
            <a:extLst>
              <a:ext uri="{FF2B5EF4-FFF2-40B4-BE49-F238E27FC236}">
                <a16:creationId xmlns:a16="http://schemas.microsoft.com/office/drawing/2014/main" id="{EC11DD33-D279-4579-8C3D-0BCE626ED719}"/>
              </a:ext>
            </a:extLst>
          </p:cNvPr>
          <p:cNvGrpSpPr/>
          <p:nvPr/>
        </p:nvGrpSpPr>
        <p:grpSpPr>
          <a:xfrm>
            <a:off x="4043904" y="2191567"/>
            <a:ext cx="1457800" cy="1291344"/>
            <a:chOff x="4078513" y="2305388"/>
            <a:chExt cx="1683939" cy="1328992"/>
          </a:xfrm>
        </p:grpSpPr>
        <p:sp>
          <p:nvSpPr>
            <p:cNvPr id="47" name="Freeform: Shape 24">
              <a:extLst>
                <a:ext uri="{FF2B5EF4-FFF2-40B4-BE49-F238E27FC236}">
                  <a16:creationId xmlns:a16="http://schemas.microsoft.com/office/drawing/2014/main" id="{390AD550-EB64-4C36-98F0-92CCCAF7976B}"/>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48" name="Straight Connector 25">
              <a:extLst>
                <a:ext uri="{FF2B5EF4-FFF2-40B4-BE49-F238E27FC236}">
                  <a16:creationId xmlns:a16="http://schemas.microsoft.com/office/drawing/2014/main" id="{E03E7921-6CA2-4F42-9CF3-C88BCA3B226F}"/>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49" name="Straight Connector 26">
              <a:extLst>
                <a:ext uri="{FF2B5EF4-FFF2-40B4-BE49-F238E27FC236}">
                  <a16:creationId xmlns:a16="http://schemas.microsoft.com/office/drawing/2014/main" id="{324AAD57-CC14-445C-8347-DF99CCF4F1EF}"/>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0" name="Freeform: Shape 27">
              <a:extLst>
                <a:ext uri="{FF2B5EF4-FFF2-40B4-BE49-F238E27FC236}">
                  <a16:creationId xmlns:a16="http://schemas.microsoft.com/office/drawing/2014/main" id="{08B8C159-6588-44BC-BC94-18EC21800B96}"/>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1" name="Freeform: Shape 28">
              <a:extLst>
                <a:ext uri="{FF2B5EF4-FFF2-40B4-BE49-F238E27FC236}">
                  <a16:creationId xmlns:a16="http://schemas.microsoft.com/office/drawing/2014/main" id="{EC843A1E-DE23-4C1B-809D-498682EA0093}"/>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2" name="Freeform: Shape 23">
              <a:extLst>
                <a:ext uri="{FF2B5EF4-FFF2-40B4-BE49-F238E27FC236}">
                  <a16:creationId xmlns:a16="http://schemas.microsoft.com/office/drawing/2014/main" id="{46247397-986C-4942-AF5E-3A0075F99C02}"/>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53" name="Group 2">
            <a:extLst>
              <a:ext uri="{FF2B5EF4-FFF2-40B4-BE49-F238E27FC236}">
                <a16:creationId xmlns:a16="http://schemas.microsoft.com/office/drawing/2014/main" id="{0DA3D7A2-DBCC-4466-A582-F10B6DC327B0}"/>
              </a:ext>
            </a:extLst>
          </p:cNvPr>
          <p:cNvGrpSpPr/>
          <p:nvPr/>
        </p:nvGrpSpPr>
        <p:grpSpPr>
          <a:xfrm>
            <a:off x="6484149" y="2214061"/>
            <a:ext cx="1457800" cy="1291344"/>
            <a:chOff x="6429548" y="2305388"/>
            <a:chExt cx="1683939" cy="1328992"/>
          </a:xfrm>
          <a:solidFill>
            <a:srgbClr val="4472C4">
              <a:lumMod val="75000"/>
            </a:srgbClr>
          </a:solidFill>
        </p:grpSpPr>
        <p:sp>
          <p:nvSpPr>
            <p:cNvPr id="54" name="Freeform: Shape 32">
              <a:extLst>
                <a:ext uri="{FF2B5EF4-FFF2-40B4-BE49-F238E27FC236}">
                  <a16:creationId xmlns:a16="http://schemas.microsoft.com/office/drawing/2014/main" id="{5FF6E246-C226-4D3C-A2CE-458F84C13A59}"/>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5" name="Straight Connector 33">
              <a:extLst>
                <a:ext uri="{FF2B5EF4-FFF2-40B4-BE49-F238E27FC236}">
                  <a16:creationId xmlns:a16="http://schemas.microsoft.com/office/drawing/2014/main" id="{E6E6D154-438E-4B4D-989F-C8E1D51ACBE7}"/>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6" name="Straight Connector 34">
              <a:extLst>
                <a:ext uri="{FF2B5EF4-FFF2-40B4-BE49-F238E27FC236}">
                  <a16:creationId xmlns:a16="http://schemas.microsoft.com/office/drawing/2014/main" id="{F145FAEE-9843-4043-9547-6049527AA420}"/>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7" name="Freeform: Shape 35">
              <a:extLst>
                <a:ext uri="{FF2B5EF4-FFF2-40B4-BE49-F238E27FC236}">
                  <a16:creationId xmlns:a16="http://schemas.microsoft.com/office/drawing/2014/main" id="{B07E1EAE-6E1D-4251-B595-4F26E5B7CEB4}"/>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8" name="Freeform: Shape 36">
              <a:extLst>
                <a:ext uri="{FF2B5EF4-FFF2-40B4-BE49-F238E27FC236}">
                  <a16:creationId xmlns:a16="http://schemas.microsoft.com/office/drawing/2014/main" id="{18DFD230-00D6-4EA9-81AF-B433F297447F}"/>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9" name="Freeform: Shape 37">
              <a:extLst>
                <a:ext uri="{FF2B5EF4-FFF2-40B4-BE49-F238E27FC236}">
                  <a16:creationId xmlns:a16="http://schemas.microsoft.com/office/drawing/2014/main" id="{1A0C6371-6C20-4AF4-A74C-74974F17E054}"/>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60" name="Group 4">
            <a:extLst>
              <a:ext uri="{FF2B5EF4-FFF2-40B4-BE49-F238E27FC236}">
                <a16:creationId xmlns:a16="http://schemas.microsoft.com/office/drawing/2014/main" id="{71337315-1264-4A05-9223-D8BEC8B1142E}"/>
              </a:ext>
            </a:extLst>
          </p:cNvPr>
          <p:cNvGrpSpPr/>
          <p:nvPr/>
        </p:nvGrpSpPr>
        <p:grpSpPr>
          <a:xfrm>
            <a:off x="4043904" y="3995213"/>
            <a:ext cx="1457800" cy="1291344"/>
            <a:chOff x="4078513" y="3755948"/>
            <a:chExt cx="1683939" cy="1328992"/>
          </a:xfrm>
        </p:grpSpPr>
        <p:sp>
          <p:nvSpPr>
            <p:cNvPr id="61" name="Freeform: Shape 39">
              <a:extLst>
                <a:ext uri="{FF2B5EF4-FFF2-40B4-BE49-F238E27FC236}">
                  <a16:creationId xmlns:a16="http://schemas.microsoft.com/office/drawing/2014/main" id="{D49E386E-81A9-4088-ABA8-75BF007E91A8}"/>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2" name="Straight Connector 40">
              <a:extLst>
                <a:ext uri="{FF2B5EF4-FFF2-40B4-BE49-F238E27FC236}">
                  <a16:creationId xmlns:a16="http://schemas.microsoft.com/office/drawing/2014/main" id="{D8528C71-97C3-4A49-8CA9-9B9F66346ADD}"/>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63" name="Straight Connector 41">
              <a:extLst>
                <a:ext uri="{FF2B5EF4-FFF2-40B4-BE49-F238E27FC236}">
                  <a16:creationId xmlns:a16="http://schemas.microsoft.com/office/drawing/2014/main" id="{29495467-9951-493D-A79E-F740F5E3AE9B}"/>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64" name="Freeform: Shape 42">
              <a:extLst>
                <a:ext uri="{FF2B5EF4-FFF2-40B4-BE49-F238E27FC236}">
                  <a16:creationId xmlns:a16="http://schemas.microsoft.com/office/drawing/2014/main" id="{591C2548-F31D-4670-814B-C7FB1B027E2F}"/>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5" name="Freeform: Shape 43">
              <a:extLst>
                <a:ext uri="{FF2B5EF4-FFF2-40B4-BE49-F238E27FC236}">
                  <a16:creationId xmlns:a16="http://schemas.microsoft.com/office/drawing/2014/main" id="{74A7A004-8C45-4F2B-9771-8B2129C9BD70}"/>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6" name="Freeform: Shape 44">
              <a:extLst>
                <a:ext uri="{FF2B5EF4-FFF2-40B4-BE49-F238E27FC236}">
                  <a16:creationId xmlns:a16="http://schemas.microsoft.com/office/drawing/2014/main" id="{AC44E50D-D8B6-42E4-B9E3-D454CC29E98B}"/>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67" name="Group 5">
            <a:extLst>
              <a:ext uri="{FF2B5EF4-FFF2-40B4-BE49-F238E27FC236}">
                <a16:creationId xmlns:a16="http://schemas.microsoft.com/office/drawing/2014/main" id="{E9A276AF-4D3D-4548-A97C-5D7B909163FE}"/>
              </a:ext>
            </a:extLst>
          </p:cNvPr>
          <p:cNvGrpSpPr/>
          <p:nvPr/>
        </p:nvGrpSpPr>
        <p:grpSpPr>
          <a:xfrm>
            <a:off x="6484149" y="4017709"/>
            <a:ext cx="1457800" cy="1291344"/>
            <a:chOff x="6429548" y="3755948"/>
            <a:chExt cx="1683939" cy="1328992"/>
          </a:xfrm>
          <a:solidFill>
            <a:srgbClr val="002060"/>
          </a:solidFill>
        </p:grpSpPr>
        <p:sp>
          <p:nvSpPr>
            <p:cNvPr id="68" name="Freeform: Shape 46">
              <a:extLst>
                <a:ext uri="{FF2B5EF4-FFF2-40B4-BE49-F238E27FC236}">
                  <a16:creationId xmlns:a16="http://schemas.microsoft.com/office/drawing/2014/main" id="{C33AE8BC-5335-4108-9FB8-2A6B5F68A77D}"/>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69" name="Straight Connector 47">
              <a:extLst>
                <a:ext uri="{FF2B5EF4-FFF2-40B4-BE49-F238E27FC236}">
                  <a16:creationId xmlns:a16="http://schemas.microsoft.com/office/drawing/2014/main" id="{487F5F7F-744F-47D4-A0D6-508F5356A3A9}"/>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70" name="Straight Connector 48">
              <a:extLst>
                <a:ext uri="{FF2B5EF4-FFF2-40B4-BE49-F238E27FC236}">
                  <a16:creationId xmlns:a16="http://schemas.microsoft.com/office/drawing/2014/main" id="{DA8D6AB8-8ED7-412C-99D7-4E3FB70851DF}"/>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71" name="Freeform: Shape 49">
              <a:extLst>
                <a:ext uri="{FF2B5EF4-FFF2-40B4-BE49-F238E27FC236}">
                  <a16:creationId xmlns:a16="http://schemas.microsoft.com/office/drawing/2014/main" id="{EA255139-D0BC-4030-9B0D-A728862031E6}"/>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72" name="Freeform: Shape 50">
              <a:extLst>
                <a:ext uri="{FF2B5EF4-FFF2-40B4-BE49-F238E27FC236}">
                  <a16:creationId xmlns:a16="http://schemas.microsoft.com/office/drawing/2014/main" id="{42504208-6CAA-40EB-B81C-1F5D7BE663F3}"/>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73" name="Freeform: Shape 51">
              <a:extLst>
                <a:ext uri="{FF2B5EF4-FFF2-40B4-BE49-F238E27FC236}">
                  <a16:creationId xmlns:a16="http://schemas.microsoft.com/office/drawing/2014/main" id="{3E67ECAB-DA21-40E3-98F4-95C19AF4E255}"/>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74" name="Group 10">
            <a:extLst>
              <a:ext uri="{FF2B5EF4-FFF2-40B4-BE49-F238E27FC236}">
                <a16:creationId xmlns:a16="http://schemas.microsoft.com/office/drawing/2014/main" id="{24DEFBE3-618B-4BA3-83C9-0AC2CF1CD796}"/>
              </a:ext>
            </a:extLst>
          </p:cNvPr>
          <p:cNvGrpSpPr/>
          <p:nvPr/>
        </p:nvGrpSpPr>
        <p:grpSpPr>
          <a:xfrm>
            <a:off x="7669880" y="1751888"/>
            <a:ext cx="4014121" cy="1853814"/>
            <a:chOff x="8346118" y="2481480"/>
            <a:chExt cx="3614111" cy="2372267"/>
          </a:xfrm>
        </p:grpSpPr>
        <p:sp>
          <p:nvSpPr>
            <p:cNvPr id="75" name="TextBox 53">
              <a:extLst>
                <a:ext uri="{FF2B5EF4-FFF2-40B4-BE49-F238E27FC236}">
                  <a16:creationId xmlns:a16="http://schemas.microsoft.com/office/drawing/2014/main" id="{7F69E138-911A-4EF4-BA07-73EE26131BCE}"/>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明确活动目的</a:t>
              </a:r>
            </a:p>
          </p:txBody>
        </p:sp>
        <p:sp>
          <p:nvSpPr>
            <p:cNvPr id="76" name="TextBox 59">
              <a:extLst>
                <a:ext uri="{FF2B5EF4-FFF2-40B4-BE49-F238E27FC236}">
                  <a16:creationId xmlns:a16="http://schemas.microsoft.com/office/drawing/2014/main" id="{B30C8C82-CA8A-4CE0-89CB-AF60C7243D01}"/>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任何公共关系专题活动都应该有明确的目的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如影响哪方面的公众、要取得哪方面的效果、要达到怎样的公共关系目标</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以及公共关系专题活动的主题是什么等</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都应事先确定。</a:t>
              </a:r>
            </a:p>
          </p:txBody>
        </p:sp>
      </p:grpSp>
      <p:grpSp>
        <p:nvGrpSpPr>
          <p:cNvPr id="77" name="Group 11">
            <a:extLst>
              <a:ext uri="{FF2B5EF4-FFF2-40B4-BE49-F238E27FC236}">
                <a16:creationId xmlns:a16="http://schemas.microsoft.com/office/drawing/2014/main" id="{035BFBD0-D378-4F31-918E-B533A7726681}"/>
              </a:ext>
            </a:extLst>
          </p:cNvPr>
          <p:cNvGrpSpPr/>
          <p:nvPr/>
        </p:nvGrpSpPr>
        <p:grpSpPr>
          <a:xfrm>
            <a:off x="8182945" y="4109938"/>
            <a:ext cx="3501056" cy="1757463"/>
            <a:chOff x="8747280" y="3958668"/>
            <a:chExt cx="3152173" cy="2248964"/>
          </a:xfrm>
        </p:grpSpPr>
        <p:sp>
          <p:nvSpPr>
            <p:cNvPr id="78" name="TextBox 64">
              <a:extLst>
                <a:ext uri="{FF2B5EF4-FFF2-40B4-BE49-F238E27FC236}">
                  <a16:creationId xmlns:a16="http://schemas.microsoft.com/office/drawing/2014/main" id="{EDF5C087-A018-42EF-BBD9-CBDB5526EC87}"/>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制订传播计划</a:t>
              </a:r>
            </a:p>
          </p:txBody>
        </p:sp>
        <p:sp>
          <p:nvSpPr>
            <p:cNvPr id="79" name="TextBox 65">
              <a:extLst>
                <a:ext uri="{FF2B5EF4-FFF2-40B4-BE49-F238E27FC236}">
                  <a16:creationId xmlns:a16="http://schemas.microsoft.com/office/drawing/2014/main" id="{A9471740-0B88-46DC-99C8-BFCC5AF1F7C1}"/>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应根据主题设计一个既令人耳目一新又利于传播的标题或口号。标题或口号犹如一篇文章的题目</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既要反映文章的内容</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又要有创意。</a:t>
              </a:r>
            </a:p>
          </p:txBody>
        </p:sp>
      </p:grpSp>
      <p:grpSp>
        <p:nvGrpSpPr>
          <p:cNvPr id="80" name="Group 7">
            <a:extLst>
              <a:ext uri="{FF2B5EF4-FFF2-40B4-BE49-F238E27FC236}">
                <a16:creationId xmlns:a16="http://schemas.microsoft.com/office/drawing/2014/main" id="{3743183C-16CF-43AF-BADC-C554B51164CE}"/>
              </a:ext>
            </a:extLst>
          </p:cNvPr>
          <p:cNvGrpSpPr/>
          <p:nvPr/>
        </p:nvGrpSpPr>
        <p:grpSpPr>
          <a:xfrm>
            <a:off x="798950" y="1872995"/>
            <a:ext cx="3046454" cy="1632411"/>
            <a:chOff x="704377" y="2254189"/>
            <a:chExt cx="2742872" cy="2088942"/>
          </a:xfrm>
        </p:grpSpPr>
        <p:sp>
          <p:nvSpPr>
            <p:cNvPr id="81" name="TextBox 66">
              <a:extLst>
                <a:ext uri="{FF2B5EF4-FFF2-40B4-BE49-F238E27FC236}">
                  <a16:creationId xmlns:a16="http://schemas.microsoft.com/office/drawing/2014/main" id="{34B4AE7A-7B31-4363-93DC-9CF74D278ACF}"/>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明确实施方案</a:t>
              </a:r>
            </a:p>
          </p:txBody>
        </p:sp>
        <p:sp>
          <p:nvSpPr>
            <p:cNvPr id="82" name="TextBox 67">
              <a:extLst>
                <a:ext uri="{FF2B5EF4-FFF2-40B4-BE49-F238E27FC236}">
                  <a16:creationId xmlns:a16="http://schemas.microsoft.com/office/drawing/2014/main" id="{B6B630F3-67D8-4C1D-9427-E006C9C46EA9}"/>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应该把公共关系专题活动作为一个整体和系统工程来设计、规划。</a:t>
              </a:r>
            </a:p>
          </p:txBody>
        </p:sp>
      </p:grpSp>
      <p:grpSp>
        <p:nvGrpSpPr>
          <p:cNvPr id="83" name="Group 6">
            <a:extLst>
              <a:ext uri="{FF2B5EF4-FFF2-40B4-BE49-F238E27FC236}">
                <a16:creationId xmlns:a16="http://schemas.microsoft.com/office/drawing/2014/main" id="{AFBBE210-3831-47A2-BD9B-CD509E62D6AB}"/>
              </a:ext>
            </a:extLst>
          </p:cNvPr>
          <p:cNvGrpSpPr/>
          <p:nvPr/>
        </p:nvGrpSpPr>
        <p:grpSpPr>
          <a:xfrm>
            <a:off x="798950" y="4177352"/>
            <a:ext cx="3325510" cy="2515675"/>
            <a:chOff x="740433" y="3786553"/>
            <a:chExt cx="2994121" cy="3219222"/>
          </a:xfrm>
        </p:grpSpPr>
        <p:sp>
          <p:nvSpPr>
            <p:cNvPr id="84" name="TextBox 68">
              <a:extLst>
                <a:ext uri="{FF2B5EF4-FFF2-40B4-BE49-F238E27FC236}">
                  <a16:creationId xmlns:a16="http://schemas.microsoft.com/office/drawing/2014/main" id="{5DA17425-845B-4253-B3AF-2635519B5756}"/>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专人负责实施</a:t>
              </a:r>
            </a:p>
          </p:txBody>
        </p:sp>
        <p:sp>
          <p:nvSpPr>
            <p:cNvPr id="85" name="TextBox 69">
              <a:extLst>
                <a:ext uri="{FF2B5EF4-FFF2-40B4-BE49-F238E27FC236}">
                  <a16:creationId xmlns:a16="http://schemas.microsoft.com/office/drawing/2014/main" id="{F2203455-60ED-4BE9-8854-532B9F4DF0CA}"/>
                </a:ext>
              </a:extLst>
            </p:cNvPr>
            <p:cNvSpPr txBox="1"/>
            <p:nvPr/>
          </p:nvSpPr>
          <p:spPr bwMode="auto">
            <a:xfrm>
              <a:off x="740433" y="4435154"/>
              <a:ext cx="2994121" cy="2570621"/>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公共关系专题活动不仅要请专家精心策划</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而且要有专人负责实施</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最好是组成专门机构一抓到底</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善始善终。</a:t>
              </a:r>
            </a:p>
          </p:txBody>
        </p:sp>
      </p:grpSp>
      <p:sp>
        <p:nvSpPr>
          <p:cNvPr id="86" name="文本框 85">
            <a:extLst>
              <a:ext uri="{FF2B5EF4-FFF2-40B4-BE49-F238E27FC236}">
                <a16:creationId xmlns:a16="http://schemas.microsoft.com/office/drawing/2014/main" id="{14DC01B3-B11B-4FEC-BA8B-944C6AAF9522}"/>
              </a:ext>
            </a:extLst>
          </p:cNvPr>
          <p:cNvSpPr txBox="1"/>
          <p:nvPr/>
        </p:nvSpPr>
        <p:spPr>
          <a:xfrm>
            <a:off x="5010865" y="3502271"/>
            <a:ext cx="2130072" cy="408958"/>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注意事项</a:t>
            </a:r>
          </a:p>
        </p:txBody>
      </p:sp>
    </p:spTree>
    <p:extLst>
      <p:ext uri="{BB962C8B-B14F-4D97-AF65-F5344CB8AC3E}">
        <p14:creationId xmlns:p14="http://schemas.microsoft.com/office/powerpoint/2010/main" val="1229630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1+#ppt_w/2"/>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1000"/>
                                        <p:tgtEl>
                                          <p:spTgt spid="83"/>
                                        </p:tgtEl>
                                      </p:cBhvr>
                                    </p:animEffect>
                                    <p:anim calcmode="lin" valueType="num">
                                      <p:cBhvr>
                                        <p:cTn id="25" dur="1000" fill="hold"/>
                                        <p:tgtEl>
                                          <p:spTgt spid="83"/>
                                        </p:tgtEl>
                                        <p:attrNameLst>
                                          <p:attrName>ppt_x</p:attrName>
                                        </p:attrNameLst>
                                      </p:cBhvr>
                                      <p:tavLst>
                                        <p:tav tm="0">
                                          <p:val>
                                            <p:strVal val="#ppt_x"/>
                                          </p:val>
                                        </p:tav>
                                        <p:tav tm="100000">
                                          <p:val>
                                            <p:strVal val="#ppt_x"/>
                                          </p:val>
                                        </p:tav>
                                      </p:tavLst>
                                    </p:anim>
                                    <p:anim calcmode="lin" valueType="num">
                                      <p:cBhvr>
                                        <p:cTn id="26" dur="1000" fill="hold"/>
                                        <p:tgtEl>
                                          <p:spTgt spid="8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1000"/>
                                        <p:tgtEl>
                                          <p:spTgt spid="80"/>
                                        </p:tgtEl>
                                      </p:cBhvr>
                                    </p:animEffect>
                                    <p:anim calcmode="lin" valueType="num">
                                      <p:cBhvr>
                                        <p:cTn id="30" dur="1000" fill="hold"/>
                                        <p:tgtEl>
                                          <p:spTgt spid="80"/>
                                        </p:tgtEl>
                                        <p:attrNameLst>
                                          <p:attrName>ppt_x</p:attrName>
                                        </p:attrNameLst>
                                      </p:cBhvr>
                                      <p:tavLst>
                                        <p:tav tm="0">
                                          <p:val>
                                            <p:strVal val="#ppt_x"/>
                                          </p:val>
                                        </p:tav>
                                        <p:tav tm="100000">
                                          <p:val>
                                            <p:strVal val="#ppt_x"/>
                                          </p:val>
                                        </p:tav>
                                      </p:tavLst>
                                    </p:anim>
                                    <p:anim calcmode="lin" valueType="num">
                                      <p:cBhvr>
                                        <p:cTn id="31" dur="10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1000"/>
                                        <p:tgtEl>
                                          <p:spTgt spid="74"/>
                                        </p:tgtEl>
                                      </p:cBhvr>
                                    </p:animEffect>
                                    <p:anim calcmode="lin" valueType="num">
                                      <p:cBhvr>
                                        <p:cTn id="35" dur="1000" fill="hold"/>
                                        <p:tgtEl>
                                          <p:spTgt spid="74"/>
                                        </p:tgtEl>
                                        <p:attrNameLst>
                                          <p:attrName>ppt_x</p:attrName>
                                        </p:attrNameLst>
                                      </p:cBhvr>
                                      <p:tavLst>
                                        <p:tav tm="0">
                                          <p:val>
                                            <p:strVal val="#ppt_x"/>
                                          </p:val>
                                        </p:tav>
                                        <p:tav tm="100000">
                                          <p:val>
                                            <p:strVal val="#ppt_x"/>
                                          </p:val>
                                        </p:tav>
                                      </p:tavLst>
                                    </p:anim>
                                    <p:anim calcmode="lin" valueType="num">
                                      <p:cBhvr>
                                        <p:cTn id="36" dur="1000" fill="hold"/>
                                        <p:tgtEl>
                                          <p:spTgt spid="7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1000"/>
                                        <p:tgtEl>
                                          <p:spTgt spid="77"/>
                                        </p:tgtEl>
                                      </p:cBhvr>
                                    </p:animEffect>
                                    <p:anim calcmode="lin" valueType="num">
                                      <p:cBhvr>
                                        <p:cTn id="40" dur="1000" fill="hold"/>
                                        <p:tgtEl>
                                          <p:spTgt spid="77"/>
                                        </p:tgtEl>
                                        <p:attrNameLst>
                                          <p:attrName>ppt_x</p:attrName>
                                        </p:attrNameLst>
                                      </p:cBhvr>
                                      <p:tavLst>
                                        <p:tav tm="0">
                                          <p:val>
                                            <p:strVal val="#ppt_x"/>
                                          </p:val>
                                        </p:tav>
                                        <p:tav tm="100000">
                                          <p:val>
                                            <p:strVal val="#ppt_x"/>
                                          </p:val>
                                        </p:tav>
                                      </p:tavLst>
                                    </p:anim>
                                    <p:anim calcmode="lin" valueType="num">
                                      <p:cBhvr>
                                        <p:cTn id="4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网络营销策划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第十二章　</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网络营销概述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网络营销策划的流程</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常用的网络营销工具</a:t>
            </a:r>
          </a:p>
        </p:txBody>
      </p:sp>
    </p:spTree>
    <p:extLst>
      <p:ext uri="{BB962C8B-B14F-4D97-AF65-F5344CB8AC3E}">
        <p14:creationId xmlns:p14="http://schemas.microsoft.com/office/powerpoint/2010/main" val="1617646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网络营销概述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262432"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一、网络营销的概念与特点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a:extLst>
              <a:ext uri="{FF2B5EF4-FFF2-40B4-BE49-F238E27FC236}">
                <a16:creationId xmlns:a16="http://schemas.microsoft.com/office/drawing/2014/main" id="{464F4657-903B-4B32-AFAA-BB442D530326}"/>
              </a:ext>
            </a:extLst>
          </p:cNvPr>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a:extLst>
              <a:ext uri="{FF2B5EF4-FFF2-40B4-BE49-F238E27FC236}">
                <a16:creationId xmlns:a16="http://schemas.microsoft.com/office/drawing/2014/main" id="{9FEA9D38-4ED9-45EC-B8CC-59B48C14BA21}"/>
              </a:ext>
            </a:extLst>
          </p:cNvPr>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a:extLst>
              <a:ext uri="{FF2B5EF4-FFF2-40B4-BE49-F238E27FC236}">
                <a16:creationId xmlns:a16="http://schemas.microsoft.com/office/drawing/2014/main" id="{D34E0067-4C0A-4E76-BD7B-DD0DA9144D9F}"/>
              </a:ext>
            </a:extLst>
          </p:cNvPr>
          <p:cNvSpPr txBox="1"/>
          <p:nvPr/>
        </p:nvSpPr>
        <p:spPr>
          <a:xfrm>
            <a:off x="481790" y="1711118"/>
            <a:ext cx="3825819" cy="2634183"/>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网络营销是以互联网技术为依托</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通过对思想、产品和服务的构思、定价、促销和分销的计划和执行过程</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以达到个人和组织的目标交换。</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网络营销包括网上直接面向消费者的零售</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也包括企业之间的供应链管理</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一般以前者为主</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但后者也非常重要。</a:t>
            </a:r>
          </a:p>
        </p:txBody>
      </p:sp>
      <p:sp>
        <p:nvSpPr>
          <p:cNvPr id="10" name="椭圆 9">
            <a:extLst>
              <a:ext uri="{FF2B5EF4-FFF2-40B4-BE49-F238E27FC236}">
                <a16:creationId xmlns:a16="http://schemas.microsoft.com/office/drawing/2014/main" id="{32D0EF10-654F-49EC-9C90-F8E3BBD11F26}"/>
              </a:ext>
            </a:extLst>
          </p:cNvPr>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a:extLst>
              <a:ext uri="{FF2B5EF4-FFF2-40B4-BE49-F238E27FC236}">
                <a16:creationId xmlns:a16="http://schemas.microsoft.com/office/drawing/2014/main" id="{F5D0695F-4799-4DA3-950D-4F475895E92E}"/>
              </a:ext>
            </a:extLst>
          </p:cNvPr>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网络营销的概念</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a:extLst>
              <a:ext uri="{FF2B5EF4-FFF2-40B4-BE49-F238E27FC236}">
                <a16:creationId xmlns:a16="http://schemas.microsoft.com/office/drawing/2014/main" id="{74A5A14E-F907-4D6B-B570-EF2FB2187E81}"/>
              </a:ext>
            </a:extLst>
          </p:cNvPr>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a:extLst>
              <a:ext uri="{FF2B5EF4-FFF2-40B4-BE49-F238E27FC236}">
                <a16:creationId xmlns:a16="http://schemas.microsoft.com/office/drawing/2014/main" id="{62415C81-6082-47B0-9845-45F651B018F3}"/>
              </a:ext>
            </a:extLst>
          </p:cNvPr>
          <p:cNvSpPr txBox="1"/>
          <p:nvPr/>
        </p:nvSpPr>
        <p:spPr>
          <a:xfrm>
            <a:off x="7941123" y="3065983"/>
            <a:ext cx="4042863" cy="3065070"/>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跨时空性</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高效性</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互动性</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经济性</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5.</a:t>
            </a:r>
            <a:r>
              <a:rPr lang="zh-CN" altLang="en-US" sz="1600" dirty="0">
                <a:solidFill>
                  <a:schemeClr val="accent1">
                    <a:lumMod val="50000"/>
                  </a:schemeClr>
                </a:solidFill>
                <a:latin typeface="微软雅黑" pitchFamily="34" charset="-122"/>
                <a:ea typeface="微软雅黑" pitchFamily="34" charset="-122"/>
              </a:rPr>
              <a:t>整合性</a:t>
            </a:r>
          </a:p>
        </p:txBody>
      </p:sp>
      <p:sp>
        <p:nvSpPr>
          <p:cNvPr id="14" name="矩形 13">
            <a:extLst>
              <a:ext uri="{FF2B5EF4-FFF2-40B4-BE49-F238E27FC236}">
                <a16:creationId xmlns:a16="http://schemas.microsoft.com/office/drawing/2014/main" id="{7A6D06F0-806F-4ED6-95B0-D5DAC46AAE95}"/>
              </a:ext>
            </a:extLst>
          </p:cNvPr>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网络营销的特点</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682602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网络营销概述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二、网络营销的内容</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46" name="Group 3">
            <a:extLst>
              <a:ext uri="{FF2B5EF4-FFF2-40B4-BE49-F238E27FC236}">
                <a16:creationId xmlns:a16="http://schemas.microsoft.com/office/drawing/2014/main" id="{97C2F252-8F82-46C9-9937-3E1F74C75482}"/>
              </a:ext>
            </a:extLst>
          </p:cNvPr>
          <p:cNvGrpSpPr/>
          <p:nvPr/>
        </p:nvGrpSpPr>
        <p:grpSpPr>
          <a:xfrm>
            <a:off x="4043904" y="2219847"/>
            <a:ext cx="1457800" cy="1291344"/>
            <a:chOff x="4078513" y="2305388"/>
            <a:chExt cx="1683939" cy="1328992"/>
          </a:xfrm>
        </p:grpSpPr>
        <p:sp>
          <p:nvSpPr>
            <p:cNvPr id="47" name="Freeform: Shape 24">
              <a:extLst>
                <a:ext uri="{FF2B5EF4-FFF2-40B4-BE49-F238E27FC236}">
                  <a16:creationId xmlns:a16="http://schemas.microsoft.com/office/drawing/2014/main" id="{B8CF368E-6C76-4239-BB07-6A6AFF12AFF7}"/>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48" name="Straight Connector 25">
              <a:extLst>
                <a:ext uri="{FF2B5EF4-FFF2-40B4-BE49-F238E27FC236}">
                  <a16:creationId xmlns:a16="http://schemas.microsoft.com/office/drawing/2014/main" id="{17E1A9CB-438A-4852-926A-C1654581CB13}"/>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49" name="Straight Connector 26">
              <a:extLst>
                <a:ext uri="{FF2B5EF4-FFF2-40B4-BE49-F238E27FC236}">
                  <a16:creationId xmlns:a16="http://schemas.microsoft.com/office/drawing/2014/main" id="{41963B6B-7619-43BC-8C2D-7778EDFD1CC3}"/>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0" name="Freeform: Shape 27">
              <a:extLst>
                <a:ext uri="{FF2B5EF4-FFF2-40B4-BE49-F238E27FC236}">
                  <a16:creationId xmlns:a16="http://schemas.microsoft.com/office/drawing/2014/main" id="{9C9E5E4A-1AF2-4EAD-8AEC-6E1AEED590B8}"/>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1" name="Freeform: Shape 28">
              <a:extLst>
                <a:ext uri="{FF2B5EF4-FFF2-40B4-BE49-F238E27FC236}">
                  <a16:creationId xmlns:a16="http://schemas.microsoft.com/office/drawing/2014/main" id="{C98E63C5-7461-4BC0-8F41-672AB74C9F68}"/>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2" name="Freeform: Shape 23">
              <a:extLst>
                <a:ext uri="{FF2B5EF4-FFF2-40B4-BE49-F238E27FC236}">
                  <a16:creationId xmlns:a16="http://schemas.microsoft.com/office/drawing/2014/main" id="{C4C752EE-ED1E-4E7E-8DA6-7DD78D36CC06}"/>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53" name="Group 2">
            <a:extLst>
              <a:ext uri="{FF2B5EF4-FFF2-40B4-BE49-F238E27FC236}">
                <a16:creationId xmlns:a16="http://schemas.microsoft.com/office/drawing/2014/main" id="{6399EDC8-CAF1-4FD8-9653-56A26AEF2854}"/>
              </a:ext>
            </a:extLst>
          </p:cNvPr>
          <p:cNvGrpSpPr/>
          <p:nvPr/>
        </p:nvGrpSpPr>
        <p:grpSpPr>
          <a:xfrm>
            <a:off x="6484149" y="2242341"/>
            <a:ext cx="1457800" cy="1291344"/>
            <a:chOff x="6429548" y="2305388"/>
            <a:chExt cx="1683939" cy="1328992"/>
          </a:xfrm>
          <a:solidFill>
            <a:srgbClr val="4472C4">
              <a:lumMod val="75000"/>
            </a:srgbClr>
          </a:solidFill>
        </p:grpSpPr>
        <p:sp>
          <p:nvSpPr>
            <p:cNvPr id="54" name="Freeform: Shape 32">
              <a:extLst>
                <a:ext uri="{FF2B5EF4-FFF2-40B4-BE49-F238E27FC236}">
                  <a16:creationId xmlns:a16="http://schemas.microsoft.com/office/drawing/2014/main" id="{E905D0C3-5A36-434B-BDF2-E48514B33D91}"/>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5" name="Straight Connector 33">
              <a:extLst>
                <a:ext uri="{FF2B5EF4-FFF2-40B4-BE49-F238E27FC236}">
                  <a16:creationId xmlns:a16="http://schemas.microsoft.com/office/drawing/2014/main" id="{8A857437-E5F1-44D2-B51B-F693FBE3ECE6}"/>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6" name="Straight Connector 34">
              <a:extLst>
                <a:ext uri="{FF2B5EF4-FFF2-40B4-BE49-F238E27FC236}">
                  <a16:creationId xmlns:a16="http://schemas.microsoft.com/office/drawing/2014/main" id="{EE76D3E4-B54B-4081-AD95-69FDB7F42414}"/>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57" name="Freeform: Shape 35">
              <a:extLst>
                <a:ext uri="{FF2B5EF4-FFF2-40B4-BE49-F238E27FC236}">
                  <a16:creationId xmlns:a16="http://schemas.microsoft.com/office/drawing/2014/main" id="{02FFDCDA-6D04-477A-AAC0-E7A73666BF52}"/>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8" name="Freeform: Shape 36">
              <a:extLst>
                <a:ext uri="{FF2B5EF4-FFF2-40B4-BE49-F238E27FC236}">
                  <a16:creationId xmlns:a16="http://schemas.microsoft.com/office/drawing/2014/main" id="{0191B425-E552-4127-86FA-961318BCE674}"/>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59" name="Freeform: Shape 37">
              <a:extLst>
                <a:ext uri="{FF2B5EF4-FFF2-40B4-BE49-F238E27FC236}">
                  <a16:creationId xmlns:a16="http://schemas.microsoft.com/office/drawing/2014/main" id="{37A3884A-9B52-4EC0-B2F0-5926C8DA21A2}"/>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60" name="Group 4">
            <a:extLst>
              <a:ext uri="{FF2B5EF4-FFF2-40B4-BE49-F238E27FC236}">
                <a16:creationId xmlns:a16="http://schemas.microsoft.com/office/drawing/2014/main" id="{E1353F5A-25A6-4C25-82AE-4F8ADDFCE125}"/>
              </a:ext>
            </a:extLst>
          </p:cNvPr>
          <p:cNvGrpSpPr/>
          <p:nvPr/>
        </p:nvGrpSpPr>
        <p:grpSpPr>
          <a:xfrm>
            <a:off x="4043904" y="4023493"/>
            <a:ext cx="1457800" cy="1291344"/>
            <a:chOff x="4078513" y="3755948"/>
            <a:chExt cx="1683939" cy="1328992"/>
          </a:xfrm>
        </p:grpSpPr>
        <p:sp>
          <p:nvSpPr>
            <p:cNvPr id="61" name="Freeform: Shape 39">
              <a:extLst>
                <a:ext uri="{FF2B5EF4-FFF2-40B4-BE49-F238E27FC236}">
                  <a16:creationId xmlns:a16="http://schemas.microsoft.com/office/drawing/2014/main" id="{31028350-3B2F-43E5-B729-6FC92193C74F}"/>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2" name="Straight Connector 40">
              <a:extLst>
                <a:ext uri="{FF2B5EF4-FFF2-40B4-BE49-F238E27FC236}">
                  <a16:creationId xmlns:a16="http://schemas.microsoft.com/office/drawing/2014/main" id="{7A56D647-B19C-4DDA-9B4C-79A01DE360AB}"/>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63" name="Straight Connector 41">
              <a:extLst>
                <a:ext uri="{FF2B5EF4-FFF2-40B4-BE49-F238E27FC236}">
                  <a16:creationId xmlns:a16="http://schemas.microsoft.com/office/drawing/2014/main" id="{98C73803-35A2-4E72-8A21-B550CD4FCB76}"/>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64" name="Freeform: Shape 42">
              <a:extLst>
                <a:ext uri="{FF2B5EF4-FFF2-40B4-BE49-F238E27FC236}">
                  <a16:creationId xmlns:a16="http://schemas.microsoft.com/office/drawing/2014/main" id="{50DFCEC0-4BC3-467B-A4EA-8F7D0E62BBD6}"/>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5" name="Freeform: Shape 43">
              <a:extLst>
                <a:ext uri="{FF2B5EF4-FFF2-40B4-BE49-F238E27FC236}">
                  <a16:creationId xmlns:a16="http://schemas.microsoft.com/office/drawing/2014/main" id="{19881B9F-0BFE-413E-9C84-243C2EFC4781}"/>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66" name="Freeform: Shape 44">
              <a:extLst>
                <a:ext uri="{FF2B5EF4-FFF2-40B4-BE49-F238E27FC236}">
                  <a16:creationId xmlns:a16="http://schemas.microsoft.com/office/drawing/2014/main" id="{77905674-1987-45B5-8674-1096D41D2426}"/>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67" name="Group 5">
            <a:extLst>
              <a:ext uri="{FF2B5EF4-FFF2-40B4-BE49-F238E27FC236}">
                <a16:creationId xmlns:a16="http://schemas.microsoft.com/office/drawing/2014/main" id="{FE44E9A5-69A0-49DB-9E19-98DB9AF63717}"/>
              </a:ext>
            </a:extLst>
          </p:cNvPr>
          <p:cNvGrpSpPr/>
          <p:nvPr/>
        </p:nvGrpSpPr>
        <p:grpSpPr>
          <a:xfrm>
            <a:off x="6484149" y="4045989"/>
            <a:ext cx="1457800" cy="1291344"/>
            <a:chOff x="6429548" y="3755948"/>
            <a:chExt cx="1683939" cy="1328992"/>
          </a:xfrm>
          <a:solidFill>
            <a:srgbClr val="002060"/>
          </a:solidFill>
        </p:grpSpPr>
        <p:sp>
          <p:nvSpPr>
            <p:cNvPr id="68" name="Freeform: Shape 46">
              <a:extLst>
                <a:ext uri="{FF2B5EF4-FFF2-40B4-BE49-F238E27FC236}">
                  <a16:creationId xmlns:a16="http://schemas.microsoft.com/office/drawing/2014/main" id="{D8C8AFDF-0A56-4FCB-A7D3-E208A405879D}"/>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69" name="Straight Connector 47">
              <a:extLst>
                <a:ext uri="{FF2B5EF4-FFF2-40B4-BE49-F238E27FC236}">
                  <a16:creationId xmlns:a16="http://schemas.microsoft.com/office/drawing/2014/main" id="{DB7693F0-FC69-431A-BCAB-7C92D5DCA22F}"/>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70" name="Straight Connector 48">
              <a:extLst>
                <a:ext uri="{FF2B5EF4-FFF2-40B4-BE49-F238E27FC236}">
                  <a16:creationId xmlns:a16="http://schemas.microsoft.com/office/drawing/2014/main" id="{62459035-E8CA-4D54-9CE5-A9B44BA09408}"/>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71" name="Freeform: Shape 49">
              <a:extLst>
                <a:ext uri="{FF2B5EF4-FFF2-40B4-BE49-F238E27FC236}">
                  <a16:creationId xmlns:a16="http://schemas.microsoft.com/office/drawing/2014/main" id="{B49B2E05-FAE7-4DCC-9FA8-663418551630}"/>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72" name="Freeform: Shape 50">
              <a:extLst>
                <a:ext uri="{FF2B5EF4-FFF2-40B4-BE49-F238E27FC236}">
                  <a16:creationId xmlns:a16="http://schemas.microsoft.com/office/drawing/2014/main" id="{9FCA9CFE-08BB-492F-8240-97EB3D09ECDB}"/>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73" name="Freeform: Shape 51">
              <a:extLst>
                <a:ext uri="{FF2B5EF4-FFF2-40B4-BE49-F238E27FC236}">
                  <a16:creationId xmlns:a16="http://schemas.microsoft.com/office/drawing/2014/main" id="{2248F308-C5A8-4C4E-9980-4A42B9C49EC6}"/>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74" name="Group 10">
            <a:extLst>
              <a:ext uri="{FF2B5EF4-FFF2-40B4-BE49-F238E27FC236}">
                <a16:creationId xmlns:a16="http://schemas.microsoft.com/office/drawing/2014/main" id="{1FEF3578-C248-4637-8C57-78D299490E38}"/>
              </a:ext>
            </a:extLst>
          </p:cNvPr>
          <p:cNvGrpSpPr/>
          <p:nvPr/>
        </p:nvGrpSpPr>
        <p:grpSpPr>
          <a:xfrm>
            <a:off x="7669880" y="1780168"/>
            <a:ext cx="4014121" cy="1853814"/>
            <a:chOff x="8346118" y="2481480"/>
            <a:chExt cx="3614111" cy="2372267"/>
          </a:xfrm>
        </p:grpSpPr>
        <p:sp>
          <p:nvSpPr>
            <p:cNvPr id="75" name="TextBox 53">
              <a:extLst>
                <a:ext uri="{FF2B5EF4-FFF2-40B4-BE49-F238E27FC236}">
                  <a16:creationId xmlns:a16="http://schemas.microsoft.com/office/drawing/2014/main" id="{AD02A5A6-CFA6-495D-81B5-26D5A90004AC}"/>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网络消费者行为分析</a:t>
              </a:r>
            </a:p>
          </p:txBody>
        </p:sp>
        <p:sp>
          <p:nvSpPr>
            <p:cNvPr id="76" name="TextBox 59">
              <a:extLst>
                <a:ext uri="{FF2B5EF4-FFF2-40B4-BE49-F238E27FC236}">
                  <a16:creationId xmlns:a16="http://schemas.microsoft.com/office/drawing/2014/main" id="{3E9743E4-91D3-49D7-8320-93D4054FC51C}"/>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深入了解网上用户群体的需求特征、购买动机和购买行为模式。</a:t>
              </a:r>
            </a:p>
          </p:txBody>
        </p:sp>
      </p:grpSp>
      <p:grpSp>
        <p:nvGrpSpPr>
          <p:cNvPr id="77" name="Group 11">
            <a:extLst>
              <a:ext uri="{FF2B5EF4-FFF2-40B4-BE49-F238E27FC236}">
                <a16:creationId xmlns:a16="http://schemas.microsoft.com/office/drawing/2014/main" id="{3F63D9A2-D5CA-45FB-AF29-074A0BCE6D26}"/>
              </a:ext>
            </a:extLst>
          </p:cNvPr>
          <p:cNvGrpSpPr/>
          <p:nvPr/>
        </p:nvGrpSpPr>
        <p:grpSpPr>
          <a:xfrm>
            <a:off x="8182945" y="4138218"/>
            <a:ext cx="3501056" cy="1757463"/>
            <a:chOff x="8747280" y="3958668"/>
            <a:chExt cx="3152173" cy="2248964"/>
          </a:xfrm>
        </p:grpSpPr>
        <p:sp>
          <p:nvSpPr>
            <p:cNvPr id="78" name="TextBox 64">
              <a:extLst>
                <a:ext uri="{FF2B5EF4-FFF2-40B4-BE49-F238E27FC236}">
                  <a16:creationId xmlns:a16="http://schemas.microsoft.com/office/drawing/2014/main" id="{F811ADFF-8209-4AAF-8CDE-ABBA489402A6}"/>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网络营销管理与控制</a:t>
              </a:r>
            </a:p>
          </p:txBody>
        </p:sp>
        <p:sp>
          <p:nvSpPr>
            <p:cNvPr id="79" name="TextBox 65">
              <a:extLst>
                <a:ext uri="{FF2B5EF4-FFF2-40B4-BE49-F238E27FC236}">
                  <a16:creationId xmlns:a16="http://schemas.microsoft.com/office/drawing/2014/main" id="{46F86211-53D0-4335-813E-8DB5544A31CC}"/>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网络营销管理与控制主要是指对互联网上开展的营销活动和许多传统营销活动中没有的新问题</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进行管理和有效的控制。</a:t>
              </a:r>
            </a:p>
          </p:txBody>
        </p:sp>
      </p:grpSp>
      <p:grpSp>
        <p:nvGrpSpPr>
          <p:cNvPr id="80" name="Group 7">
            <a:extLst>
              <a:ext uri="{FF2B5EF4-FFF2-40B4-BE49-F238E27FC236}">
                <a16:creationId xmlns:a16="http://schemas.microsoft.com/office/drawing/2014/main" id="{2435E669-5C33-4C9B-B1BE-73238D48914D}"/>
              </a:ext>
            </a:extLst>
          </p:cNvPr>
          <p:cNvGrpSpPr/>
          <p:nvPr/>
        </p:nvGrpSpPr>
        <p:grpSpPr>
          <a:xfrm>
            <a:off x="798950" y="1901275"/>
            <a:ext cx="3046454" cy="1632411"/>
            <a:chOff x="704377" y="2254189"/>
            <a:chExt cx="2742872" cy="2088942"/>
          </a:xfrm>
        </p:grpSpPr>
        <p:sp>
          <p:nvSpPr>
            <p:cNvPr id="81" name="TextBox 66">
              <a:extLst>
                <a:ext uri="{FF2B5EF4-FFF2-40B4-BE49-F238E27FC236}">
                  <a16:creationId xmlns:a16="http://schemas.microsoft.com/office/drawing/2014/main" id="{325399F1-5031-478D-9A6B-6DCCEE22F6F6}"/>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网络市场调查</a:t>
              </a:r>
            </a:p>
          </p:txBody>
        </p:sp>
        <p:sp>
          <p:nvSpPr>
            <p:cNvPr id="82" name="TextBox 67">
              <a:extLst>
                <a:ext uri="{FF2B5EF4-FFF2-40B4-BE49-F238E27FC236}">
                  <a16:creationId xmlns:a16="http://schemas.microsoft.com/office/drawing/2014/main" id="{FF247F0F-5C5E-4889-B5D2-012DFF86A95F}"/>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网络市场调查是指企业为收集信息在互联网上利用信息技术开展市场调查</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并对这些信息进行整理和研究</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提出网络市场调研报告的活动。</a:t>
              </a:r>
            </a:p>
          </p:txBody>
        </p:sp>
      </p:grpSp>
      <p:grpSp>
        <p:nvGrpSpPr>
          <p:cNvPr id="83" name="Group 6">
            <a:extLst>
              <a:ext uri="{FF2B5EF4-FFF2-40B4-BE49-F238E27FC236}">
                <a16:creationId xmlns:a16="http://schemas.microsoft.com/office/drawing/2014/main" id="{EA7F9BB9-89F0-4690-8838-2C8FF711F942}"/>
              </a:ext>
            </a:extLst>
          </p:cNvPr>
          <p:cNvGrpSpPr/>
          <p:nvPr/>
        </p:nvGrpSpPr>
        <p:grpSpPr>
          <a:xfrm>
            <a:off x="798950" y="4205633"/>
            <a:ext cx="3325510" cy="1938262"/>
            <a:chOff x="740433" y="3786553"/>
            <a:chExt cx="2994121" cy="3219222"/>
          </a:xfrm>
        </p:grpSpPr>
        <p:sp>
          <p:nvSpPr>
            <p:cNvPr id="84" name="TextBox 68">
              <a:extLst>
                <a:ext uri="{FF2B5EF4-FFF2-40B4-BE49-F238E27FC236}">
                  <a16:creationId xmlns:a16="http://schemas.microsoft.com/office/drawing/2014/main" id="{EB30134B-CE40-4D90-A9C5-65B372D722CC}"/>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网络营销策略制定</a:t>
              </a:r>
            </a:p>
          </p:txBody>
        </p:sp>
        <p:sp>
          <p:nvSpPr>
            <p:cNvPr id="85" name="TextBox 69">
              <a:extLst>
                <a:ext uri="{FF2B5EF4-FFF2-40B4-BE49-F238E27FC236}">
                  <a16:creationId xmlns:a16="http://schemas.microsoft.com/office/drawing/2014/main" id="{568E449D-D902-49E8-968A-172E0E8D7F85}"/>
                </a:ext>
              </a:extLst>
            </p:cNvPr>
            <p:cNvSpPr txBox="1"/>
            <p:nvPr/>
          </p:nvSpPr>
          <p:spPr bwMode="auto">
            <a:xfrm>
              <a:off x="740433" y="4435154"/>
              <a:ext cx="2994121" cy="2570621"/>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不同的企业在市场竞争中所处的地位不同</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因此必须选择与自己的企业相适应的网络营销策略。</a:t>
              </a:r>
            </a:p>
          </p:txBody>
        </p:sp>
      </p:grpSp>
      <p:sp>
        <p:nvSpPr>
          <p:cNvPr id="86" name="文本框 85">
            <a:extLst>
              <a:ext uri="{FF2B5EF4-FFF2-40B4-BE49-F238E27FC236}">
                <a16:creationId xmlns:a16="http://schemas.microsoft.com/office/drawing/2014/main" id="{5976D700-25FD-4A83-9D68-7A8D92AC5CCD}"/>
              </a:ext>
            </a:extLst>
          </p:cNvPr>
          <p:cNvSpPr txBox="1"/>
          <p:nvPr/>
        </p:nvSpPr>
        <p:spPr>
          <a:xfrm>
            <a:off x="5010865" y="3530551"/>
            <a:ext cx="2130072" cy="408958"/>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网络营销的内容</a:t>
            </a:r>
          </a:p>
        </p:txBody>
      </p:sp>
    </p:spTree>
    <p:extLst>
      <p:ext uri="{BB962C8B-B14F-4D97-AF65-F5344CB8AC3E}">
        <p14:creationId xmlns:p14="http://schemas.microsoft.com/office/powerpoint/2010/main" val="10406230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0-#ppt_w/2"/>
                                          </p:val>
                                        </p:tav>
                                        <p:tav tm="100000">
                                          <p:val>
                                            <p:strVal val="#ppt_x"/>
                                          </p:val>
                                        </p:tav>
                                      </p:tavLst>
                                    </p:anim>
                                    <p:anim calcmode="lin" valueType="num">
                                      <p:cBhvr additive="base">
                                        <p:cTn id="12" dur="500" fill="hold"/>
                                        <p:tgtEl>
                                          <p:spTgt spid="4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1+#ppt_w/2"/>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1+#ppt_w/2"/>
                                          </p:val>
                                        </p:tav>
                                        <p:tav tm="100000">
                                          <p:val>
                                            <p:strVal val="#ppt_x"/>
                                          </p:val>
                                        </p:tav>
                                      </p:tavLst>
                                    </p:anim>
                                    <p:anim calcmode="lin" valueType="num">
                                      <p:cBhvr additive="base">
                                        <p:cTn id="20" dur="500" fill="hold"/>
                                        <p:tgtEl>
                                          <p:spTgt spid="6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83"/>
                                        </p:tgtEl>
                                        <p:attrNameLst>
                                          <p:attrName>style.visibility</p:attrName>
                                        </p:attrNameLst>
                                      </p:cBhvr>
                                      <p:to>
                                        <p:strVal val="visible"/>
                                      </p:to>
                                    </p:set>
                                    <p:animEffect transition="in" filter="fade">
                                      <p:cBhvr>
                                        <p:cTn id="24" dur="1000"/>
                                        <p:tgtEl>
                                          <p:spTgt spid="83"/>
                                        </p:tgtEl>
                                      </p:cBhvr>
                                    </p:animEffect>
                                    <p:anim calcmode="lin" valueType="num">
                                      <p:cBhvr>
                                        <p:cTn id="25" dur="1000" fill="hold"/>
                                        <p:tgtEl>
                                          <p:spTgt spid="83"/>
                                        </p:tgtEl>
                                        <p:attrNameLst>
                                          <p:attrName>ppt_x</p:attrName>
                                        </p:attrNameLst>
                                      </p:cBhvr>
                                      <p:tavLst>
                                        <p:tav tm="0">
                                          <p:val>
                                            <p:strVal val="#ppt_x"/>
                                          </p:val>
                                        </p:tav>
                                        <p:tav tm="100000">
                                          <p:val>
                                            <p:strVal val="#ppt_x"/>
                                          </p:val>
                                        </p:tav>
                                      </p:tavLst>
                                    </p:anim>
                                    <p:anim calcmode="lin" valueType="num">
                                      <p:cBhvr>
                                        <p:cTn id="26" dur="1000" fill="hold"/>
                                        <p:tgtEl>
                                          <p:spTgt spid="8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fade">
                                      <p:cBhvr>
                                        <p:cTn id="29" dur="1000"/>
                                        <p:tgtEl>
                                          <p:spTgt spid="80"/>
                                        </p:tgtEl>
                                      </p:cBhvr>
                                    </p:animEffect>
                                    <p:anim calcmode="lin" valueType="num">
                                      <p:cBhvr>
                                        <p:cTn id="30" dur="1000" fill="hold"/>
                                        <p:tgtEl>
                                          <p:spTgt spid="80"/>
                                        </p:tgtEl>
                                        <p:attrNameLst>
                                          <p:attrName>ppt_x</p:attrName>
                                        </p:attrNameLst>
                                      </p:cBhvr>
                                      <p:tavLst>
                                        <p:tav tm="0">
                                          <p:val>
                                            <p:strVal val="#ppt_x"/>
                                          </p:val>
                                        </p:tav>
                                        <p:tav tm="100000">
                                          <p:val>
                                            <p:strVal val="#ppt_x"/>
                                          </p:val>
                                        </p:tav>
                                      </p:tavLst>
                                    </p:anim>
                                    <p:anim calcmode="lin" valueType="num">
                                      <p:cBhvr>
                                        <p:cTn id="31" dur="1000" fill="hold"/>
                                        <p:tgtEl>
                                          <p:spTgt spid="8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1000"/>
                                        <p:tgtEl>
                                          <p:spTgt spid="74"/>
                                        </p:tgtEl>
                                      </p:cBhvr>
                                    </p:animEffect>
                                    <p:anim calcmode="lin" valueType="num">
                                      <p:cBhvr>
                                        <p:cTn id="35" dur="1000" fill="hold"/>
                                        <p:tgtEl>
                                          <p:spTgt spid="74"/>
                                        </p:tgtEl>
                                        <p:attrNameLst>
                                          <p:attrName>ppt_x</p:attrName>
                                        </p:attrNameLst>
                                      </p:cBhvr>
                                      <p:tavLst>
                                        <p:tav tm="0">
                                          <p:val>
                                            <p:strVal val="#ppt_x"/>
                                          </p:val>
                                        </p:tav>
                                        <p:tav tm="100000">
                                          <p:val>
                                            <p:strVal val="#ppt_x"/>
                                          </p:val>
                                        </p:tav>
                                      </p:tavLst>
                                    </p:anim>
                                    <p:anim calcmode="lin" valueType="num">
                                      <p:cBhvr>
                                        <p:cTn id="36" dur="1000" fill="hold"/>
                                        <p:tgtEl>
                                          <p:spTgt spid="7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1000"/>
                                        <p:tgtEl>
                                          <p:spTgt spid="77"/>
                                        </p:tgtEl>
                                      </p:cBhvr>
                                    </p:animEffect>
                                    <p:anim calcmode="lin" valueType="num">
                                      <p:cBhvr>
                                        <p:cTn id="40" dur="1000" fill="hold"/>
                                        <p:tgtEl>
                                          <p:spTgt spid="77"/>
                                        </p:tgtEl>
                                        <p:attrNameLst>
                                          <p:attrName>ppt_x</p:attrName>
                                        </p:attrNameLst>
                                      </p:cBhvr>
                                      <p:tavLst>
                                        <p:tav tm="0">
                                          <p:val>
                                            <p:strVal val="#ppt_x"/>
                                          </p:val>
                                        </p:tav>
                                        <p:tav tm="100000">
                                          <p:val>
                                            <p:strVal val="#ppt_x"/>
                                          </p:val>
                                        </p:tav>
                                      </p:tavLst>
                                    </p:anim>
                                    <p:anim calcmode="lin" valueType="num">
                                      <p:cBhvr>
                                        <p:cTn id="4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网络营销概述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三、网络营销的基本功能</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a:extLst>
              <a:ext uri="{FF2B5EF4-FFF2-40B4-BE49-F238E27FC236}">
                <a16:creationId xmlns:a16="http://schemas.microsoft.com/office/drawing/2014/main" id="{ECE370A3-6B32-4D9B-970A-82AF7EF77F40}"/>
              </a:ext>
            </a:extLst>
          </p:cNvPr>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a:extLst>
              <a:ext uri="{FF2B5EF4-FFF2-40B4-BE49-F238E27FC236}">
                <a16:creationId xmlns:a16="http://schemas.microsoft.com/office/drawing/2014/main" id="{E460BB6A-4214-47F6-B7D4-0CCFBBE545C5}"/>
              </a:ext>
            </a:extLst>
          </p:cNvPr>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a:extLst>
              <a:ext uri="{FF2B5EF4-FFF2-40B4-BE49-F238E27FC236}">
                <a16:creationId xmlns:a16="http://schemas.microsoft.com/office/drawing/2014/main" id="{E3696991-1202-4E53-98F9-8BBE896F1CF5}"/>
              </a:ext>
            </a:extLst>
          </p:cNvPr>
          <p:cNvSpPr txBox="1"/>
          <p:nvPr/>
        </p:nvSpPr>
        <p:spPr>
          <a:xfrm>
            <a:off x="987726" y="2032884"/>
            <a:ext cx="3825819" cy="1895519"/>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信息发布</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商情调查</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经济效益增值</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4.</a:t>
            </a:r>
            <a:r>
              <a:rPr lang="zh-CN" altLang="en-US" sz="1600" dirty="0">
                <a:solidFill>
                  <a:schemeClr val="accent1">
                    <a:lumMod val="50000"/>
                  </a:schemeClr>
                </a:solidFill>
                <a:latin typeface="微软雅黑" pitchFamily="34" charset="-122"/>
                <a:ea typeface="微软雅黑" pitchFamily="34" charset="-122"/>
              </a:rPr>
              <a:t>销售渠道开拓</a:t>
            </a:r>
          </a:p>
          <a:p>
            <a:pPr marL="285666" indent="-285666" algn="just">
              <a:lnSpc>
                <a:spcPct val="1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5.</a:t>
            </a:r>
            <a:r>
              <a:rPr lang="zh-CN" altLang="en-US" sz="1600" dirty="0">
                <a:solidFill>
                  <a:schemeClr val="accent1">
                    <a:lumMod val="50000"/>
                  </a:schemeClr>
                </a:solidFill>
                <a:latin typeface="微软雅黑" pitchFamily="34" charset="-122"/>
                <a:ea typeface="微软雅黑" pitchFamily="34" charset="-122"/>
              </a:rPr>
              <a:t>品牌价值扩展和延伸</a:t>
            </a:r>
          </a:p>
        </p:txBody>
      </p:sp>
      <p:sp>
        <p:nvSpPr>
          <p:cNvPr id="10" name="椭圆 9">
            <a:extLst>
              <a:ext uri="{FF2B5EF4-FFF2-40B4-BE49-F238E27FC236}">
                <a16:creationId xmlns:a16="http://schemas.microsoft.com/office/drawing/2014/main" id="{733F81D6-98B7-403C-A3DF-3B2A23657A94}"/>
              </a:ext>
            </a:extLst>
          </p:cNvPr>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a:extLst>
              <a:ext uri="{FF2B5EF4-FFF2-40B4-BE49-F238E27FC236}">
                <a16:creationId xmlns:a16="http://schemas.microsoft.com/office/drawing/2014/main" id="{498C4992-9D43-445C-94DC-F870564D6B92}"/>
              </a:ext>
            </a:extLst>
          </p:cNvPr>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一</a:t>
            </a:r>
            <a:r>
              <a:rPr lang="en-US" altLang="zh-CN" b="1" cap="all" dirty="0">
                <a:solidFill>
                  <a:schemeClr val="bg1"/>
                </a:solidFill>
                <a:latin typeface="微软雅黑" pitchFamily="34" charset="-122"/>
                <a:ea typeface="微软雅黑" pitchFamily="34" charset="-122"/>
                <a:cs typeface="+mj-cs"/>
              </a:rPr>
              <a:t>)</a:t>
            </a:r>
            <a:r>
              <a:rPr lang="zh-CN" altLang="en-US" b="1" cap="all" dirty="0">
                <a:solidFill>
                  <a:schemeClr val="bg1"/>
                </a:solidFill>
                <a:latin typeface="微软雅黑" pitchFamily="34" charset="-122"/>
                <a:ea typeface="微软雅黑" pitchFamily="34" charset="-122"/>
                <a:cs typeface="+mj-cs"/>
              </a:rPr>
              <a:t>企业角度的网络营销功能</a:t>
            </a:r>
            <a:endParaRPr lang="en-US" altLang="zh-CN" b="1" cap="all" dirty="0">
              <a:solidFill>
                <a:schemeClr val="bg1"/>
              </a:solidFill>
              <a:latin typeface="微软雅黑" pitchFamily="34" charset="-122"/>
              <a:ea typeface="微软雅黑" pitchFamily="34" charset="-122"/>
              <a:cs typeface="+mj-cs"/>
            </a:endParaRPr>
          </a:p>
        </p:txBody>
      </p:sp>
      <p:sp>
        <p:nvSpPr>
          <p:cNvPr id="12" name="椭圆 11">
            <a:extLst>
              <a:ext uri="{FF2B5EF4-FFF2-40B4-BE49-F238E27FC236}">
                <a16:creationId xmlns:a16="http://schemas.microsoft.com/office/drawing/2014/main" id="{5E8CFFEE-9C7F-46A2-B71E-9635075840BA}"/>
              </a:ext>
            </a:extLst>
          </p:cNvPr>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a:extLst>
              <a:ext uri="{FF2B5EF4-FFF2-40B4-BE49-F238E27FC236}">
                <a16:creationId xmlns:a16="http://schemas.microsoft.com/office/drawing/2014/main" id="{F3FCB059-9372-4194-9206-F7B06A48D60B}"/>
              </a:ext>
            </a:extLst>
          </p:cNvPr>
          <p:cNvSpPr txBox="1"/>
          <p:nvPr/>
        </p:nvSpPr>
        <p:spPr>
          <a:xfrm>
            <a:off x="7941123" y="4157943"/>
            <a:ext cx="4042863" cy="1833964"/>
          </a:xfrm>
          <a:prstGeom prst="rect">
            <a:avLst/>
          </a:prstGeom>
          <a:noFill/>
        </p:spPr>
        <p:txBody>
          <a:bodyPr wrap="square">
            <a:spAutoFit/>
          </a:bodyPr>
          <a:lstStyle/>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1.</a:t>
            </a:r>
            <a:r>
              <a:rPr lang="zh-CN" altLang="en-US" sz="1600" dirty="0">
                <a:solidFill>
                  <a:schemeClr val="accent1">
                    <a:lumMod val="50000"/>
                  </a:schemeClr>
                </a:solidFill>
                <a:latin typeface="微软雅黑" pitchFamily="34" charset="-122"/>
                <a:ea typeface="微软雅黑" pitchFamily="34" charset="-122"/>
              </a:rPr>
              <a:t>信息搜索</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2.</a:t>
            </a:r>
            <a:r>
              <a:rPr lang="zh-CN" altLang="en-US" sz="1600" dirty="0">
                <a:solidFill>
                  <a:schemeClr val="accent1">
                    <a:lumMod val="50000"/>
                  </a:schemeClr>
                </a:solidFill>
                <a:latin typeface="微软雅黑" pitchFamily="34" charset="-122"/>
                <a:ea typeface="微软雅黑" pitchFamily="34" charset="-122"/>
              </a:rPr>
              <a:t>特色服务</a:t>
            </a:r>
          </a:p>
          <a:p>
            <a:pPr marL="285666" indent="-285666" algn="just">
              <a:lnSpc>
                <a:spcPct val="250000"/>
              </a:lnSpc>
              <a:buFont typeface="Wingdings" panose="05000000000000000000" pitchFamily="2" charset="2"/>
              <a:buChar char="u"/>
              <a:defRPr/>
            </a:pPr>
            <a:r>
              <a:rPr lang="en-US" altLang="zh-CN" sz="1600" dirty="0">
                <a:solidFill>
                  <a:schemeClr val="accent1">
                    <a:lumMod val="50000"/>
                  </a:schemeClr>
                </a:solidFill>
                <a:latin typeface="微软雅黑" pitchFamily="34" charset="-122"/>
                <a:ea typeface="微软雅黑" pitchFamily="34" charset="-122"/>
              </a:rPr>
              <a:t>3.</a:t>
            </a:r>
            <a:r>
              <a:rPr lang="zh-CN" altLang="en-US" sz="1600" dirty="0">
                <a:solidFill>
                  <a:schemeClr val="accent1">
                    <a:lumMod val="50000"/>
                  </a:schemeClr>
                </a:solidFill>
                <a:latin typeface="微软雅黑" pitchFamily="34" charset="-122"/>
                <a:ea typeface="微软雅黑" pitchFamily="34" charset="-122"/>
              </a:rPr>
              <a:t>客户关系管理</a:t>
            </a:r>
          </a:p>
        </p:txBody>
      </p:sp>
      <p:sp>
        <p:nvSpPr>
          <p:cNvPr id="14" name="矩形 13">
            <a:extLst>
              <a:ext uri="{FF2B5EF4-FFF2-40B4-BE49-F238E27FC236}">
                <a16:creationId xmlns:a16="http://schemas.microsoft.com/office/drawing/2014/main" id="{B914E185-3BA6-4475-9801-B08F8C8A9C19}"/>
              </a:ext>
            </a:extLst>
          </p:cNvPr>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消费者角度的网络营销功能</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25943457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营销策划的组织、实施与控制</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一、营销策划的组织</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30"/>
          <p:cNvSpPr txBox="1"/>
          <p:nvPr/>
        </p:nvSpPr>
        <p:spPr>
          <a:xfrm>
            <a:off x="257852" y="1813515"/>
            <a:ext cx="3143678"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一</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选择有效的策划实现途径</a:t>
            </a:r>
          </a:p>
        </p:txBody>
      </p:sp>
      <p:sp>
        <p:nvSpPr>
          <p:cNvPr id="8" name="TextBox 30"/>
          <p:cNvSpPr txBox="1"/>
          <p:nvPr/>
        </p:nvSpPr>
        <p:spPr>
          <a:xfrm>
            <a:off x="4293930" y="1813515"/>
            <a:ext cx="3163046"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二</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建立完备的策划组织机构</a:t>
            </a:r>
          </a:p>
        </p:txBody>
      </p:sp>
      <p:sp>
        <p:nvSpPr>
          <p:cNvPr id="9" name="TextBox 29"/>
          <p:cNvSpPr txBox="1"/>
          <p:nvPr/>
        </p:nvSpPr>
        <p:spPr>
          <a:xfrm>
            <a:off x="384716" y="2321262"/>
            <a:ext cx="3144352" cy="4019177"/>
          </a:xfrm>
          <a:prstGeom prst="rect">
            <a:avLst/>
          </a:prstGeom>
          <a:noFill/>
        </p:spPr>
        <p:txBody>
          <a:bodyPr wrap="square" lIns="0" tIns="0" rIns="0" bIns="0" rtlCol="0">
            <a:spAutoFit/>
          </a:body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企业进行营销策划</a:t>
            </a:r>
            <a:r>
              <a:rPr lang="en-US" altLang="zh-CN" sz="1600" dirty="0">
                <a:solidFill>
                  <a:srgbClr val="294A5A"/>
                </a:solidFill>
                <a:latin typeface="微软雅黑"/>
              </a:rPr>
              <a:t>,</a:t>
            </a:r>
            <a:r>
              <a:rPr lang="zh-CN" altLang="en-US" sz="1600" dirty="0">
                <a:solidFill>
                  <a:srgbClr val="294A5A"/>
                </a:solidFill>
                <a:latin typeface="微软雅黑"/>
              </a:rPr>
              <a:t>主要可以通过两种途径来实现</a:t>
            </a:r>
            <a:r>
              <a:rPr lang="en-US" altLang="zh-CN" sz="1600" dirty="0">
                <a:solidFill>
                  <a:srgbClr val="294A5A"/>
                </a:solidFill>
                <a:latin typeface="微软雅黑"/>
              </a:rPr>
              <a:t>:</a:t>
            </a:r>
            <a:r>
              <a:rPr lang="zh-CN" altLang="en-US" sz="1600" dirty="0">
                <a:solidFill>
                  <a:srgbClr val="294A5A"/>
                </a:solidFill>
                <a:latin typeface="微软雅黑"/>
              </a:rPr>
              <a:t>一种是通过“自力更生”的方式</a:t>
            </a:r>
            <a:r>
              <a:rPr lang="en-US" altLang="zh-CN" sz="1600" dirty="0">
                <a:solidFill>
                  <a:srgbClr val="294A5A"/>
                </a:solidFill>
                <a:latin typeface="微软雅黑"/>
              </a:rPr>
              <a:t>,</a:t>
            </a:r>
            <a:r>
              <a:rPr lang="zh-CN" altLang="en-US" sz="1600" dirty="0">
                <a:solidFill>
                  <a:srgbClr val="294A5A"/>
                </a:solidFill>
                <a:latin typeface="微软雅黑"/>
              </a:rPr>
              <a:t>即企业自行组织企业内的营销管理人员建立自己的策划部门进行策划</a:t>
            </a:r>
            <a:r>
              <a:rPr lang="en-US" altLang="zh-CN" sz="1600" dirty="0">
                <a:solidFill>
                  <a:srgbClr val="294A5A"/>
                </a:solidFill>
                <a:latin typeface="微软雅黑"/>
              </a:rPr>
              <a:t>;</a:t>
            </a: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另一种则是借助于“外脑”</a:t>
            </a:r>
            <a:r>
              <a:rPr lang="en-US" altLang="zh-CN" sz="1600" dirty="0">
                <a:solidFill>
                  <a:srgbClr val="294A5A"/>
                </a:solidFill>
                <a:latin typeface="微软雅黑"/>
              </a:rPr>
              <a:t>,</a:t>
            </a:r>
            <a:r>
              <a:rPr lang="zh-CN" altLang="en-US" sz="1600" dirty="0">
                <a:solidFill>
                  <a:srgbClr val="294A5A"/>
                </a:solidFill>
                <a:latin typeface="微软雅黑"/>
              </a:rPr>
              <a:t>即通过外聘专门的策划人员或专业的策划公司来进行策划。当然</a:t>
            </a:r>
            <a:r>
              <a:rPr lang="en-US" altLang="zh-CN" sz="1600" dirty="0">
                <a:solidFill>
                  <a:srgbClr val="294A5A"/>
                </a:solidFill>
                <a:latin typeface="微软雅黑"/>
              </a:rPr>
              <a:t>,</a:t>
            </a:r>
            <a:r>
              <a:rPr lang="zh-CN" altLang="en-US" sz="1600" dirty="0">
                <a:solidFill>
                  <a:srgbClr val="294A5A"/>
                </a:solidFill>
                <a:latin typeface="微软雅黑"/>
              </a:rPr>
              <a:t>企业也可以把“自力更生”与“借助外脑”两种方式结合起来综合运用。</a:t>
            </a:r>
            <a:endParaRPr lang="zh-CN" altLang="zh-CN" sz="1600" dirty="0">
              <a:solidFill>
                <a:srgbClr val="294A5A"/>
              </a:solidFill>
              <a:latin typeface="微软雅黑"/>
            </a:endParaRPr>
          </a:p>
        </p:txBody>
      </p:sp>
      <p:sp>
        <p:nvSpPr>
          <p:cNvPr id="10" name="TextBox 29"/>
          <p:cNvSpPr txBox="1"/>
          <p:nvPr/>
        </p:nvSpPr>
        <p:spPr>
          <a:xfrm>
            <a:off x="4293931" y="2525576"/>
            <a:ext cx="3201810" cy="3693319"/>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策划的过程虽然可以通过不同途径来实现</a:t>
            </a:r>
            <a:r>
              <a:rPr lang="en-US" altLang="zh-CN" dirty="0">
                <a:solidFill>
                  <a:srgbClr val="294A5A"/>
                </a:solidFill>
                <a:latin typeface="微软雅黑"/>
                <a:ea typeface="+mn-ea"/>
              </a:rPr>
              <a:t>,</a:t>
            </a:r>
            <a:r>
              <a:rPr lang="zh-CN" altLang="en-US" dirty="0">
                <a:solidFill>
                  <a:srgbClr val="294A5A"/>
                </a:solidFill>
                <a:latin typeface="微软雅黑"/>
                <a:ea typeface="+mn-ea"/>
              </a:rPr>
              <a:t>但无论是哪种</a:t>
            </a:r>
            <a:r>
              <a:rPr lang="en-US" altLang="zh-CN" dirty="0">
                <a:solidFill>
                  <a:srgbClr val="294A5A"/>
                </a:solidFill>
                <a:latin typeface="微软雅黑"/>
                <a:ea typeface="+mn-ea"/>
              </a:rPr>
              <a:t>,</a:t>
            </a:r>
            <a:r>
              <a:rPr lang="zh-CN" altLang="en-US" dirty="0">
                <a:solidFill>
                  <a:srgbClr val="294A5A"/>
                </a:solidFill>
                <a:latin typeface="微软雅黑"/>
                <a:ea typeface="+mn-ea"/>
              </a:rPr>
              <a:t>都需要围绕策划的主题设置专门的行动机构</a:t>
            </a:r>
            <a:r>
              <a:rPr lang="en-US" altLang="zh-CN" dirty="0">
                <a:solidFill>
                  <a:srgbClr val="294A5A"/>
                </a:solidFill>
                <a:latin typeface="微软雅黑"/>
                <a:ea typeface="+mn-ea"/>
              </a:rPr>
              <a:t>,</a:t>
            </a:r>
            <a:r>
              <a:rPr lang="zh-CN" altLang="en-US" dirty="0">
                <a:solidFill>
                  <a:srgbClr val="294A5A"/>
                </a:solidFill>
                <a:latin typeface="微软雅黑"/>
                <a:ea typeface="+mn-ea"/>
              </a:rPr>
              <a:t>以保证策划工作的顺利进行。</a:t>
            </a: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所谓营销策划组织</a:t>
            </a:r>
            <a:r>
              <a:rPr lang="en-US" altLang="zh-CN" dirty="0">
                <a:solidFill>
                  <a:srgbClr val="294A5A"/>
                </a:solidFill>
                <a:latin typeface="微软雅黑"/>
                <a:ea typeface="+mn-ea"/>
              </a:rPr>
              <a:t>,</a:t>
            </a:r>
            <a:r>
              <a:rPr lang="zh-CN" altLang="en-US" dirty="0">
                <a:solidFill>
                  <a:srgbClr val="294A5A"/>
                </a:solidFill>
                <a:latin typeface="微软雅黑"/>
                <a:ea typeface="+mn-ea"/>
              </a:rPr>
              <a:t>一般也称作营销策划委员会或营销策划小组</a:t>
            </a:r>
            <a:r>
              <a:rPr lang="en-US" altLang="zh-CN" dirty="0">
                <a:solidFill>
                  <a:srgbClr val="294A5A"/>
                </a:solidFill>
                <a:latin typeface="微软雅黑"/>
                <a:ea typeface="+mn-ea"/>
              </a:rPr>
              <a:t>,</a:t>
            </a:r>
            <a:r>
              <a:rPr lang="zh-CN" altLang="en-US" dirty="0">
                <a:solidFill>
                  <a:srgbClr val="294A5A"/>
                </a:solidFill>
                <a:latin typeface="微软雅黑"/>
                <a:ea typeface="+mn-ea"/>
              </a:rPr>
              <a:t>它将策划活动所需的各类人员整合在一起</a:t>
            </a:r>
            <a:r>
              <a:rPr lang="en-US" altLang="zh-CN" dirty="0">
                <a:solidFill>
                  <a:srgbClr val="294A5A"/>
                </a:solidFill>
                <a:latin typeface="微软雅黑"/>
                <a:ea typeface="+mn-ea"/>
              </a:rPr>
              <a:t>,</a:t>
            </a:r>
            <a:r>
              <a:rPr lang="zh-CN" altLang="en-US" dirty="0">
                <a:solidFill>
                  <a:srgbClr val="294A5A"/>
                </a:solidFill>
                <a:latin typeface="微软雅黑"/>
                <a:ea typeface="+mn-ea"/>
              </a:rPr>
              <a:t>是在充分发挥策划主创人智慧的基础上形成的团结合作的组织系统。</a:t>
            </a:r>
          </a:p>
        </p:txBody>
      </p:sp>
      <p:grpSp>
        <p:nvGrpSpPr>
          <p:cNvPr id="11" name="组合 10"/>
          <p:cNvGrpSpPr/>
          <p:nvPr/>
        </p:nvGrpSpPr>
        <p:grpSpPr>
          <a:xfrm>
            <a:off x="3529068" y="1743091"/>
            <a:ext cx="822320" cy="4971248"/>
            <a:chOff x="2694297" y="1185772"/>
            <a:chExt cx="822641" cy="4769506"/>
          </a:xfrm>
        </p:grpSpPr>
        <p:sp>
          <p:nvSpPr>
            <p:cNvPr id="1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3" name="椭圆 12"/>
            <p:cNvSpPr/>
            <p:nvPr/>
          </p:nvSpPr>
          <p:spPr>
            <a:xfrm>
              <a:off x="3261112" y="5739254"/>
              <a:ext cx="216024" cy="216024"/>
            </a:xfrm>
            <a:prstGeom prst="ellipse">
              <a:avLst/>
            </a:prstGeom>
            <a:solidFill>
              <a:srgbClr val="2F5EB0"/>
            </a:solid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grpSp>
        <p:nvGrpSpPr>
          <p:cNvPr id="14" name="组合 13"/>
          <p:cNvGrpSpPr/>
          <p:nvPr/>
        </p:nvGrpSpPr>
        <p:grpSpPr>
          <a:xfrm>
            <a:off x="7502052" y="1725766"/>
            <a:ext cx="822320" cy="4971248"/>
            <a:chOff x="2694297" y="1185772"/>
            <a:chExt cx="822641" cy="4769506"/>
          </a:xfrm>
        </p:grpSpPr>
        <p:sp>
          <p:nvSpPr>
            <p:cNvPr id="15"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6" name="椭圆 15"/>
            <p:cNvSpPr/>
            <p:nvPr/>
          </p:nvSpPr>
          <p:spPr>
            <a:xfrm>
              <a:off x="3261112" y="5739254"/>
              <a:ext cx="216024" cy="216024"/>
            </a:xfrm>
            <a:prstGeom prst="ellipse">
              <a:avLst/>
            </a:prstGeom>
            <a:solidFill>
              <a:srgbClr val="5B5149"/>
            </a:solid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17" name="直接连接符 16"/>
          <p:cNvCxnSpPr/>
          <p:nvPr/>
        </p:nvCxnSpPr>
        <p:spPr>
          <a:xfrm>
            <a:off x="5677625" y="6615968"/>
            <a:ext cx="2231128" cy="0"/>
          </a:xfrm>
          <a:prstGeom prst="line">
            <a:avLst/>
          </a:prstGeom>
          <a:noFill/>
          <a:ln w="12700" cap="flat" cmpd="sng" algn="ctr">
            <a:solidFill>
              <a:srgbClr val="000000">
                <a:lumMod val="50000"/>
                <a:lumOff val="50000"/>
              </a:srgbClr>
            </a:solidFill>
            <a:prstDash val="dash"/>
          </a:ln>
          <a:effectLst/>
        </p:spPr>
      </p:cxnSp>
      <p:cxnSp>
        <p:nvCxnSpPr>
          <p:cNvPr id="18" name="直接连接符 17"/>
          <p:cNvCxnSpPr/>
          <p:nvPr/>
        </p:nvCxnSpPr>
        <p:spPr>
          <a:xfrm>
            <a:off x="259333" y="6561534"/>
            <a:ext cx="3142197" cy="0"/>
          </a:xfrm>
          <a:prstGeom prst="line">
            <a:avLst/>
          </a:prstGeom>
          <a:noFill/>
          <a:ln w="12700" cap="flat" cmpd="sng" algn="ctr">
            <a:solidFill>
              <a:srgbClr val="000000">
                <a:lumMod val="50000"/>
                <a:lumOff val="50000"/>
              </a:srgbClr>
            </a:solidFill>
            <a:prstDash val="dash"/>
          </a:ln>
          <a:effectLst/>
        </p:spPr>
      </p:cxnSp>
      <p:sp>
        <p:nvSpPr>
          <p:cNvPr id="19" name="TextBox 30"/>
          <p:cNvSpPr txBox="1"/>
          <p:nvPr/>
        </p:nvSpPr>
        <p:spPr>
          <a:xfrm>
            <a:off x="8221838" y="1743091"/>
            <a:ext cx="2819597"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5B5149"/>
                </a:solidFill>
                <a:latin typeface="微软雅黑"/>
              </a:rPr>
              <a:t>(</a:t>
            </a:r>
            <a:r>
              <a:rPr lang="zh-CN" altLang="en-US" sz="1867" b="1" dirty="0">
                <a:solidFill>
                  <a:srgbClr val="5B5149"/>
                </a:solidFill>
                <a:latin typeface="微软雅黑"/>
              </a:rPr>
              <a:t>三</a:t>
            </a:r>
            <a:r>
              <a:rPr lang="en-US" altLang="zh-CN" sz="1867" b="1" dirty="0">
                <a:solidFill>
                  <a:srgbClr val="5B5149"/>
                </a:solidFill>
                <a:latin typeface="微软雅黑"/>
              </a:rPr>
              <a:t>)</a:t>
            </a:r>
            <a:r>
              <a:rPr lang="zh-CN" altLang="en-US" sz="1867" b="1" dirty="0">
                <a:solidFill>
                  <a:srgbClr val="5B5149"/>
                </a:solidFill>
                <a:latin typeface="微软雅黑"/>
              </a:rPr>
              <a:t>选择优秀的策划人才</a:t>
            </a:r>
          </a:p>
        </p:txBody>
      </p:sp>
      <p:sp>
        <p:nvSpPr>
          <p:cNvPr id="20" name="TextBox 29"/>
          <p:cNvSpPr txBox="1"/>
          <p:nvPr/>
        </p:nvSpPr>
        <p:spPr>
          <a:xfrm>
            <a:off x="8601727" y="2616210"/>
            <a:ext cx="2496848" cy="3649845"/>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营销策划活动的成功与出彩</a:t>
            </a:r>
            <a:r>
              <a:rPr lang="en-US" altLang="zh-CN" dirty="0">
                <a:solidFill>
                  <a:srgbClr val="294A5A"/>
                </a:solidFill>
                <a:latin typeface="微软雅黑"/>
                <a:ea typeface="+mn-ea"/>
              </a:rPr>
              <a:t>,</a:t>
            </a:r>
            <a:r>
              <a:rPr lang="zh-CN" altLang="en-US" dirty="0">
                <a:solidFill>
                  <a:srgbClr val="294A5A"/>
                </a:solidFill>
                <a:latin typeface="微软雅黑"/>
                <a:ea typeface="+mn-ea"/>
              </a:rPr>
              <a:t>取决于理念和创意</a:t>
            </a:r>
            <a:r>
              <a:rPr lang="en-US" altLang="zh-CN" dirty="0">
                <a:solidFill>
                  <a:srgbClr val="294A5A"/>
                </a:solidFill>
                <a:latin typeface="微软雅黑"/>
                <a:ea typeface="+mn-ea"/>
              </a:rPr>
              <a:t>,</a:t>
            </a:r>
            <a:r>
              <a:rPr lang="zh-CN" altLang="en-US" dirty="0">
                <a:solidFill>
                  <a:srgbClr val="294A5A"/>
                </a:solidFill>
                <a:latin typeface="微软雅黑"/>
                <a:ea typeface="+mn-ea"/>
              </a:rPr>
              <a:t>以及高效的组织管理。而无论是理念、创意还是管理</a:t>
            </a:r>
            <a:r>
              <a:rPr lang="en-US" altLang="zh-CN" dirty="0">
                <a:solidFill>
                  <a:srgbClr val="294A5A"/>
                </a:solidFill>
                <a:latin typeface="微软雅黑"/>
                <a:ea typeface="+mn-ea"/>
              </a:rPr>
              <a:t>,</a:t>
            </a:r>
            <a:r>
              <a:rPr lang="zh-CN" altLang="en-US" dirty="0">
                <a:solidFill>
                  <a:srgbClr val="294A5A"/>
                </a:solidFill>
                <a:latin typeface="微软雅黑"/>
                <a:ea typeface="+mn-ea"/>
              </a:rPr>
              <a:t>都是与策划人的素质与能力密切相关的。</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当今的社会</a:t>
            </a:r>
            <a:r>
              <a:rPr lang="en-US" altLang="zh-CN" dirty="0">
                <a:solidFill>
                  <a:srgbClr val="294A5A"/>
                </a:solidFill>
                <a:latin typeface="微软雅黑"/>
                <a:ea typeface="+mn-ea"/>
              </a:rPr>
              <a:t>,</a:t>
            </a:r>
            <a:r>
              <a:rPr lang="zh-CN" altLang="en-US" dirty="0">
                <a:solidFill>
                  <a:srgbClr val="294A5A"/>
                </a:solidFill>
                <a:latin typeface="微软雅黑"/>
                <a:ea typeface="+mn-ea"/>
              </a:rPr>
              <a:t>是依赖人才竞争的社会。离开高素质的策划人才</a:t>
            </a:r>
            <a:r>
              <a:rPr lang="en-US" altLang="zh-CN" dirty="0">
                <a:solidFill>
                  <a:srgbClr val="294A5A"/>
                </a:solidFill>
                <a:latin typeface="微软雅黑"/>
                <a:ea typeface="+mn-ea"/>
              </a:rPr>
              <a:t>,</a:t>
            </a:r>
            <a:r>
              <a:rPr lang="zh-CN" altLang="en-US" dirty="0">
                <a:solidFill>
                  <a:srgbClr val="294A5A"/>
                </a:solidFill>
                <a:latin typeface="微软雅黑"/>
                <a:ea typeface="+mn-ea"/>
              </a:rPr>
              <a:t>营销策划活动根本无法顺利开展。</a:t>
            </a:r>
            <a:endParaRPr lang="zh-CN" altLang="zh-CN" dirty="0">
              <a:solidFill>
                <a:srgbClr val="294A5A"/>
              </a:solidFill>
              <a:latin typeface="微软雅黑"/>
              <a:ea typeface="+mn-ea"/>
            </a:endParaRPr>
          </a:p>
        </p:txBody>
      </p:sp>
      <p:grpSp>
        <p:nvGrpSpPr>
          <p:cNvPr id="21" name="组合 20"/>
          <p:cNvGrpSpPr/>
          <p:nvPr/>
        </p:nvGrpSpPr>
        <p:grpSpPr>
          <a:xfrm>
            <a:off x="11131587" y="1710960"/>
            <a:ext cx="822320" cy="4971248"/>
            <a:chOff x="2694297" y="1185772"/>
            <a:chExt cx="822641" cy="4769506"/>
          </a:xfrm>
        </p:grpSpPr>
        <p:sp>
          <p:nvSpPr>
            <p:cNvPr id="2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23" name="椭圆 22"/>
            <p:cNvSpPr/>
            <p:nvPr/>
          </p:nvSpPr>
          <p:spPr>
            <a:xfrm>
              <a:off x="3261112" y="5739254"/>
              <a:ext cx="216024" cy="216024"/>
            </a:xfrm>
            <a:prstGeom prst="ellipse">
              <a:avLst/>
            </a:prstGeom>
            <a:solidFill>
              <a:srgbClr val="5B5149"/>
            </a:solid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24" name="直接连接符 23"/>
          <p:cNvCxnSpPr/>
          <p:nvPr/>
        </p:nvCxnSpPr>
        <p:spPr>
          <a:xfrm>
            <a:off x="9467053" y="6501229"/>
            <a:ext cx="2231128" cy="0"/>
          </a:xfrm>
          <a:prstGeom prst="line">
            <a:avLst/>
          </a:prstGeom>
          <a:noFill/>
          <a:ln w="12700" cap="flat" cmpd="sng" algn="ctr">
            <a:solidFill>
              <a:srgbClr val="000000">
                <a:lumMod val="50000"/>
                <a:lumOff val="50000"/>
              </a:srgbClr>
            </a:solidFill>
            <a:prstDash val="dash"/>
          </a:ln>
          <a:effectLst/>
        </p:spPr>
      </p:cxnSp>
    </p:spTree>
    <p:extLst>
      <p:ext uri="{BB962C8B-B14F-4D97-AF65-F5344CB8AC3E}">
        <p14:creationId xmlns:p14="http://schemas.microsoft.com/office/powerpoint/2010/main" val="1180349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66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660"/>
                                        <p:tgtEl>
                                          <p:spTgt spid="17"/>
                                        </p:tgtEl>
                                      </p:cBhvr>
                                    </p:animEffec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700"/>
                            </p:stCondLst>
                            <p:childTnLst>
                              <p:par>
                                <p:cTn id="20" presetID="2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2"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660"/>
                                        <p:tgtEl>
                                          <p:spTgt spid="24"/>
                                        </p:tgtEl>
                                      </p:cBhvr>
                                    </p:animEffect>
                                  </p:childTnLst>
                                </p:cTn>
                              </p:par>
                              <p:par>
                                <p:cTn id="35" presetID="2" presetClass="entr" presetSubtype="4" fill="hold"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2" presetClass="entr" presetSubtype="2" fill="hold" grpId="0" nodeType="withEffect">
                                  <p:stCondLst>
                                    <p:cond delay="30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9" grpId="0"/>
      <p:bldP spid="2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网络营销概述</a:t>
            </a:r>
          </a:p>
        </p:txBody>
      </p:sp>
      <p:grpSp>
        <p:nvGrpSpPr>
          <p:cNvPr id="7" name="组合 6">
            <a:extLst>
              <a:ext uri="{FF2B5EF4-FFF2-40B4-BE49-F238E27FC236}">
                <a16:creationId xmlns:a16="http://schemas.microsoft.com/office/drawing/2014/main" id="{BD3266BF-AF63-4F93-8829-FF3DD53C488E}"/>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8BCFB21C-87BC-4713-9B30-B66317D7DF18}"/>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28F16646-51A9-4520-93FB-7E938C3DDDE9}"/>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425C17FC-9CE5-4806-98CC-46F3ACA88AB8}"/>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6D6933BB-3965-431B-8EE0-60C7943BA77B}"/>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四、网络营销的分类</a:t>
                </a:r>
              </a:p>
            </p:txBody>
          </p:sp>
        </p:grpSp>
      </p:grpSp>
      <p:grpSp>
        <p:nvGrpSpPr>
          <p:cNvPr id="12" name="组合 11">
            <a:extLst>
              <a:ext uri="{FF2B5EF4-FFF2-40B4-BE49-F238E27FC236}">
                <a16:creationId xmlns:a16="http://schemas.microsoft.com/office/drawing/2014/main" id="{09A2E73B-36ED-493F-A87E-F0840A38E609}"/>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4B251A8F-F45A-44C1-8FAC-E7C51418AD0C}"/>
                </a:ext>
              </a:extLst>
            </p:cNvPr>
            <p:cNvSpPr txBox="1">
              <a:spLocks noChangeArrowheads="1"/>
            </p:cNvSpPr>
            <p:nvPr/>
          </p:nvSpPr>
          <p:spPr bwMode="auto">
            <a:xfrm>
              <a:off x="1967467" y="3104722"/>
              <a:ext cx="8687705" cy="2696006"/>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en-US" altLang="zh-CN" kern="0" dirty="0">
                  <a:solidFill>
                    <a:srgbClr val="294A5A"/>
                  </a:solidFill>
                  <a:latin typeface="微软雅黑"/>
                </a:rPr>
                <a:t>1.</a:t>
              </a:r>
              <a:r>
                <a:rPr lang="zh-CN" altLang="en-US" kern="0" dirty="0">
                  <a:solidFill>
                    <a:srgbClr val="294A5A"/>
                  </a:solidFill>
                  <a:latin typeface="微软雅黑"/>
                </a:rPr>
                <a:t>销售型网络营销</a:t>
              </a:r>
              <a:endParaRPr lang="en-US" altLang="zh-CN"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en-US" altLang="zh-CN" kern="0" dirty="0">
                  <a:solidFill>
                    <a:srgbClr val="294A5A"/>
                  </a:solidFill>
                  <a:latin typeface="微软雅黑"/>
                </a:rPr>
                <a:t>2.</a:t>
              </a:r>
              <a:r>
                <a:rPr lang="zh-CN" altLang="en-US" kern="0" dirty="0">
                  <a:solidFill>
                    <a:srgbClr val="294A5A"/>
                  </a:solidFill>
                  <a:latin typeface="微软雅黑"/>
                </a:rPr>
                <a:t>品牌型网络营销</a:t>
              </a:r>
              <a:endParaRPr lang="en-US" altLang="zh-CN"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en-US" altLang="zh-CN" kern="0" dirty="0">
                  <a:solidFill>
                    <a:srgbClr val="294A5A"/>
                  </a:solidFill>
                  <a:latin typeface="微软雅黑"/>
                </a:rPr>
                <a:t>3.</a:t>
              </a:r>
              <a:r>
                <a:rPr lang="zh-CN" altLang="en-US" kern="0" dirty="0">
                  <a:solidFill>
                    <a:srgbClr val="294A5A"/>
                  </a:solidFill>
                  <a:latin typeface="微软雅黑"/>
                </a:rPr>
                <a:t>服务型网络营销</a:t>
              </a:r>
              <a:endParaRPr lang="en-US" altLang="zh-CN"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en-US" altLang="zh-CN" kern="0" dirty="0">
                  <a:solidFill>
                    <a:srgbClr val="294A5A"/>
                  </a:solidFill>
                  <a:latin typeface="微软雅黑"/>
                </a:rPr>
                <a:t>4.</a:t>
              </a:r>
              <a:r>
                <a:rPr lang="zh-CN" altLang="en-US" kern="0" dirty="0">
                  <a:solidFill>
                    <a:srgbClr val="294A5A"/>
                  </a:solidFill>
                  <a:latin typeface="微软雅黑"/>
                </a:rPr>
                <a:t>完全型网络营销</a:t>
              </a:r>
            </a:p>
          </p:txBody>
        </p:sp>
        <p:sp>
          <p:nvSpPr>
            <p:cNvPr id="14" name="矩形 13">
              <a:extLst>
                <a:ext uri="{FF2B5EF4-FFF2-40B4-BE49-F238E27FC236}">
                  <a16:creationId xmlns:a16="http://schemas.microsoft.com/office/drawing/2014/main" id="{4AC81ED2-7FCC-4F7E-9E6F-4226D5FC23D7}"/>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4A5135FC-C500-4072-8403-DEC7D341FC6F}"/>
              </a:ext>
            </a:extLst>
          </p:cNvPr>
          <p:cNvGrpSpPr/>
          <p:nvPr/>
        </p:nvGrpSpPr>
        <p:grpSpPr>
          <a:xfrm>
            <a:off x="6067859" y="2606988"/>
            <a:ext cx="5194630" cy="3563522"/>
            <a:chOff x="1724755" y="2423599"/>
            <a:chExt cx="10168488" cy="5633441"/>
          </a:xfrm>
        </p:grpSpPr>
        <p:sp>
          <p:nvSpPr>
            <p:cNvPr id="16" name="文本框 15">
              <a:extLst>
                <a:ext uri="{FF2B5EF4-FFF2-40B4-BE49-F238E27FC236}">
                  <a16:creationId xmlns:a16="http://schemas.microsoft.com/office/drawing/2014/main" id="{6FB74BDB-5C6C-420E-BC49-91174FE13860}"/>
                </a:ext>
              </a:extLst>
            </p:cNvPr>
            <p:cNvSpPr txBox="1">
              <a:spLocks noChangeArrowheads="1"/>
            </p:cNvSpPr>
            <p:nvPr/>
          </p:nvSpPr>
          <p:spPr bwMode="auto">
            <a:xfrm>
              <a:off x="1818893" y="3392398"/>
              <a:ext cx="10074350" cy="2412693"/>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企业网络营销</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个人网络营销</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全员网络营销</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endParaRPr lang="zh-CN" altLang="en-US" sz="1600" kern="0" dirty="0">
                <a:solidFill>
                  <a:srgbClr val="294A5A"/>
                </a:solidFill>
                <a:latin typeface="微软雅黑"/>
              </a:endParaRPr>
            </a:p>
          </p:txBody>
        </p:sp>
        <p:sp>
          <p:nvSpPr>
            <p:cNvPr id="17" name="矩形 16">
              <a:extLst>
                <a:ext uri="{FF2B5EF4-FFF2-40B4-BE49-F238E27FC236}">
                  <a16:creationId xmlns:a16="http://schemas.microsoft.com/office/drawing/2014/main" id="{F2018815-C3F1-49A9-89B6-3762CA61E777}"/>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ABBA4DB7-D33B-4C57-8DBB-4669FBBDC6E6}"/>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0B1CFEA-4A92-4324-B23F-D7FC1FCBCD30}"/>
              </a:ext>
            </a:extLst>
          </p:cNvPr>
          <p:cNvSpPr txBox="1">
            <a:spLocks noChangeArrowheads="1"/>
          </p:cNvSpPr>
          <p:nvPr/>
        </p:nvSpPr>
        <p:spPr bwMode="auto">
          <a:xfrm>
            <a:off x="2066999" y="2351969"/>
            <a:ext cx="2543218" cy="625171"/>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一</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按企业的网络营销目标</a:t>
            </a:r>
            <a:endParaRPr lang="en-US" altLang="zh-CN" sz="1400" b="1" kern="0" dirty="0">
              <a:solidFill>
                <a:prstClr val="white"/>
              </a:solidFill>
              <a:latin typeface="微软雅黑"/>
              <a:cs typeface="+mn-ea"/>
              <a:sym typeface="+mn-lt"/>
            </a:endParaRPr>
          </a:p>
          <a:p>
            <a:pPr algn="ctr" fontAlgn="base">
              <a:lnSpc>
                <a:spcPct val="130000"/>
              </a:lnSpc>
              <a:spcBef>
                <a:spcPct val="0"/>
              </a:spcBef>
              <a:spcAft>
                <a:spcPct val="0"/>
              </a:spcAft>
              <a:buFont typeface="Arial" panose="020B0604020202020204" pitchFamily="34" charset="0"/>
              <a:buNone/>
              <a:defRPr/>
            </a:pPr>
            <a:r>
              <a:rPr lang="zh-CN" altLang="en-US" sz="1400" b="1" kern="0" dirty="0">
                <a:solidFill>
                  <a:prstClr val="white"/>
                </a:solidFill>
                <a:latin typeface="微软雅黑"/>
                <a:cs typeface="+mn-ea"/>
                <a:sym typeface="+mn-lt"/>
              </a:rPr>
              <a:t>和应用水平</a:t>
            </a:r>
          </a:p>
        </p:txBody>
      </p:sp>
      <p:sp>
        <p:nvSpPr>
          <p:cNvPr id="20" name="矩形: 圆角 3">
            <a:extLst>
              <a:ext uri="{FF2B5EF4-FFF2-40B4-BE49-F238E27FC236}">
                <a16:creationId xmlns:a16="http://schemas.microsoft.com/office/drawing/2014/main" id="{75E4AAEC-6407-4B54-8749-1F20DCECE409}"/>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B91A5170-FD42-4E05-B75C-B0C172857478}"/>
              </a:ext>
            </a:extLst>
          </p:cNvPr>
          <p:cNvSpPr txBox="1">
            <a:spLocks noChangeArrowheads="1"/>
          </p:cNvSpPr>
          <p:nvPr/>
        </p:nvSpPr>
        <p:spPr bwMode="auto">
          <a:xfrm>
            <a:off x="7061045" y="2477787"/>
            <a:ext cx="2489449"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二</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按网络营销的主体</a:t>
            </a:r>
          </a:p>
        </p:txBody>
      </p:sp>
    </p:spTree>
    <p:extLst>
      <p:ext uri="{BB962C8B-B14F-4D97-AF65-F5344CB8AC3E}">
        <p14:creationId xmlns:p14="http://schemas.microsoft.com/office/powerpoint/2010/main" val="1086102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网络营销策划的流程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262432"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一、确立网络营销策划目标</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FD82410A-2BB9-4CF5-90FB-E20ED7A69E30}"/>
              </a:ext>
            </a:extLst>
          </p:cNvPr>
          <p:cNvGrpSpPr>
            <a:grpSpLocks/>
          </p:cNvGrpSpPr>
          <p:nvPr/>
        </p:nvGrpSpPr>
        <p:grpSpPr bwMode="auto">
          <a:xfrm>
            <a:off x="1665355" y="2051049"/>
            <a:ext cx="8726402" cy="1590632"/>
            <a:chOff x="5525642" y="2324697"/>
            <a:chExt cx="6191706" cy="1590470"/>
          </a:xfrm>
        </p:grpSpPr>
        <p:sp>
          <p:nvSpPr>
            <p:cNvPr id="8" name="矩形 38">
              <a:extLst>
                <a:ext uri="{FF2B5EF4-FFF2-40B4-BE49-F238E27FC236}">
                  <a16:creationId xmlns:a16="http://schemas.microsoft.com/office/drawing/2014/main" id="{B1CAA892-D25C-4F09-A71B-A44C34C441E0}"/>
                </a:ext>
              </a:extLst>
            </p:cNvPr>
            <p:cNvSpPr>
              <a:spLocks noChangeArrowheads="1"/>
            </p:cNvSpPr>
            <p:nvPr/>
          </p:nvSpPr>
          <p:spPr bwMode="auto">
            <a:xfrm>
              <a:off x="5621348" y="2389135"/>
              <a:ext cx="6096000" cy="152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　策划目标是对网络营销策划所要实现的目标进行全面描述。既然投入大量的人力、物力和财力进行营销策划</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就要解决一定的问题。公司在营销上一般可能存在以下几种问题</a:t>
              </a:r>
              <a:r>
                <a:rPr lang="en-US" altLang="zh-CN" sz="1600" dirty="0">
                  <a:solidFill>
                    <a:srgbClr val="595959"/>
                  </a:solidFill>
                  <a:latin typeface="微软雅黑" panose="020B0503020204020204" pitchFamily="34" charset="-122"/>
                  <a:ea typeface="微软雅黑" panose="020B0503020204020204" pitchFamily="34" charset="-122"/>
                </a:rPr>
                <a:t>:</a:t>
              </a:r>
            </a:p>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第一</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公司还未涉足网络营销</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尚无一套系统的营销方案</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因而需要根据市场特点</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策划出一套可以遵循的网络营销方案</a:t>
              </a:r>
              <a:r>
                <a:rPr lang="en-US" altLang="zh-CN" sz="1600" dirty="0">
                  <a:solidFill>
                    <a:srgbClr val="595959"/>
                  </a:solidFill>
                  <a:latin typeface="微软雅黑" panose="020B0503020204020204" pitchFamily="34" charset="-122"/>
                  <a:ea typeface="微软雅黑" panose="020B0503020204020204" pitchFamily="34" charset="-122"/>
                </a:rPr>
                <a:t>;</a:t>
              </a:r>
            </a:p>
          </p:txBody>
        </p:sp>
        <p:cxnSp>
          <p:nvCxnSpPr>
            <p:cNvPr id="9" name="直接连接符 8">
              <a:extLst>
                <a:ext uri="{FF2B5EF4-FFF2-40B4-BE49-F238E27FC236}">
                  <a16:creationId xmlns:a16="http://schemas.microsoft.com/office/drawing/2014/main" id="{2F9ECADC-351A-4BDA-9602-54E8EBF77C4C}"/>
                </a:ext>
              </a:extLst>
            </p:cNvPr>
            <p:cNvCxnSpPr/>
            <p:nvPr/>
          </p:nvCxnSpPr>
          <p:spPr>
            <a:xfrm>
              <a:off x="5525642" y="2324697"/>
              <a:ext cx="0" cy="1377811"/>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id="{F03C6531-4ADC-47B7-98FD-56943341827F}"/>
              </a:ext>
            </a:extLst>
          </p:cNvPr>
          <p:cNvGrpSpPr>
            <a:grpSpLocks/>
          </p:cNvGrpSpPr>
          <p:nvPr/>
        </p:nvGrpSpPr>
        <p:grpSpPr bwMode="auto">
          <a:xfrm>
            <a:off x="1665355" y="3829047"/>
            <a:ext cx="9213177" cy="2169825"/>
            <a:chOff x="5917095" y="4067188"/>
            <a:chExt cx="7050166" cy="2170146"/>
          </a:xfrm>
        </p:grpSpPr>
        <p:sp>
          <p:nvSpPr>
            <p:cNvPr id="11" name="矩形 40">
              <a:extLst>
                <a:ext uri="{FF2B5EF4-FFF2-40B4-BE49-F238E27FC236}">
                  <a16:creationId xmlns:a16="http://schemas.microsoft.com/office/drawing/2014/main" id="{83E847DA-8BED-4C03-A4C3-B97B806CB86A}"/>
                </a:ext>
              </a:extLst>
            </p:cNvPr>
            <p:cNvSpPr>
              <a:spLocks noChangeArrowheads="1"/>
            </p:cNvSpPr>
            <p:nvPr/>
          </p:nvSpPr>
          <p:spPr bwMode="auto">
            <a:xfrm>
              <a:off x="5986670" y="4067188"/>
              <a:ext cx="6980591" cy="198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20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第二</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公司发展壮大</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原有的网络营销方案已不适应新的形势</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因此需要重新设计</a:t>
              </a:r>
              <a:r>
                <a:rPr lang="en-US" altLang="zh-CN" sz="1600" dirty="0">
                  <a:solidFill>
                    <a:srgbClr val="595959"/>
                  </a:solidFill>
                  <a:latin typeface="微软雅黑" panose="020B0503020204020204" pitchFamily="34" charset="-122"/>
                  <a:ea typeface="微软雅黑" panose="020B0503020204020204" pitchFamily="34" charset="-122"/>
                </a:rPr>
                <a:t>;</a:t>
              </a:r>
            </a:p>
            <a:p>
              <a:pPr fontAlgn="base">
                <a:lnSpc>
                  <a:spcPct val="20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第三</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公司经营方向发生改变与调整</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需要相应地调整网络营销策略</a:t>
              </a:r>
              <a:r>
                <a:rPr lang="en-US" altLang="zh-CN" sz="1600" dirty="0">
                  <a:solidFill>
                    <a:srgbClr val="595959"/>
                  </a:solidFill>
                  <a:latin typeface="微软雅黑" panose="020B0503020204020204" pitchFamily="34" charset="-122"/>
                  <a:ea typeface="微软雅黑" panose="020B0503020204020204" pitchFamily="34" charset="-122"/>
                </a:rPr>
                <a:t>;</a:t>
              </a:r>
            </a:p>
            <a:p>
              <a:pPr fontAlgn="base">
                <a:lnSpc>
                  <a:spcPct val="20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第四</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企业原有网络营销方案存在严重失误</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需要对原方案进行重大修改或重新设计</a:t>
              </a:r>
              <a:r>
                <a:rPr lang="en-US" altLang="zh-CN" sz="1600" dirty="0">
                  <a:solidFill>
                    <a:srgbClr val="595959"/>
                  </a:solidFill>
                  <a:latin typeface="微软雅黑" panose="020B0503020204020204" pitchFamily="34" charset="-122"/>
                  <a:ea typeface="微软雅黑" panose="020B0503020204020204" pitchFamily="34" charset="-122"/>
                </a:rPr>
                <a:t>;</a:t>
              </a:r>
            </a:p>
            <a:p>
              <a:pPr fontAlgn="base">
                <a:lnSpc>
                  <a:spcPct val="20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第五</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企业在总的网络营销方案下</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需要在不同的时段</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根据市场特征和行情变化</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设计新的阶段性方案。</a:t>
              </a:r>
            </a:p>
          </p:txBody>
        </p:sp>
        <p:cxnSp>
          <p:nvCxnSpPr>
            <p:cNvPr id="12" name="直接连接符 11">
              <a:extLst>
                <a:ext uri="{FF2B5EF4-FFF2-40B4-BE49-F238E27FC236}">
                  <a16:creationId xmlns:a16="http://schemas.microsoft.com/office/drawing/2014/main" id="{E0682921-B766-4749-BF41-5F16DC247889}"/>
                </a:ext>
              </a:extLst>
            </p:cNvPr>
            <p:cNvCxnSpPr/>
            <p:nvPr/>
          </p:nvCxnSpPr>
          <p:spPr>
            <a:xfrm flipH="1">
              <a:off x="5917095" y="4213266"/>
              <a:ext cx="1" cy="2024068"/>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139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网络营销策划的流程</a:t>
            </a:r>
          </a:p>
        </p:txBody>
      </p:sp>
      <p:grpSp>
        <p:nvGrpSpPr>
          <p:cNvPr id="7" name="组合 6">
            <a:extLst>
              <a:ext uri="{FF2B5EF4-FFF2-40B4-BE49-F238E27FC236}">
                <a16:creationId xmlns:a16="http://schemas.microsoft.com/office/drawing/2014/main" id="{2D642AA2-DB60-4D7F-BE80-C52693152837}"/>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D64E4DB6-0643-437A-8317-E8FDE44E7932}"/>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1EE27894-6ABB-4188-A9A9-473BCC0F3206}"/>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99370288-749E-47E8-AA17-5D32004D4A34}"/>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79BDE800-CD14-4880-B4AF-78F99D526769}"/>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二、拟订策划方案</a:t>
                </a:r>
              </a:p>
            </p:txBody>
          </p:sp>
        </p:grpSp>
      </p:grpSp>
      <p:grpSp>
        <p:nvGrpSpPr>
          <p:cNvPr id="12" name="组合 11">
            <a:extLst>
              <a:ext uri="{FF2B5EF4-FFF2-40B4-BE49-F238E27FC236}">
                <a16:creationId xmlns:a16="http://schemas.microsoft.com/office/drawing/2014/main" id="{00DC1B81-12C2-483F-9422-DD24861A8D4F}"/>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A6BA5BBC-19F7-4FB3-BAC0-6826DADF1F8A}"/>
                </a:ext>
              </a:extLst>
            </p:cNvPr>
            <p:cNvSpPr txBox="1">
              <a:spLocks noChangeArrowheads="1"/>
            </p:cNvSpPr>
            <p:nvPr/>
          </p:nvSpPr>
          <p:spPr bwMode="auto">
            <a:xfrm>
              <a:off x="1967467" y="3104722"/>
              <a:ext cx="8687705" cy="4666542"/>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第一阶段</a:t>
              </a:r>
              <a:r>
                <a:rPr lang="en-US" altLang="zh-CN" kern="0" dirty="0">
                  <a:solidFill>
                    <a:srgbClr val="294A5A"/>
                  </a:solidFill>
                  <a:latin typeface="微软雅黑"/>
                </a:rPr>
                <a:t>:</a:t>
              </a:r>
              <a:r>
                <a:rPr lang="zh-CN" altLang="en-US" kern="0" dirty="0">
                  <a:solidFill>
                    <a:srgbClr val="294A5A"/>
                  </a:solidFill>
                  <a:latin typeface="微软雅黑"/>
                </a:rPr>
                <a:t>确定目标优势</a:t>
              </a:r>
              <a:r>
                <a:rPr lang="en-US" altLang="zh-CN" kern="0" dirty="0">
                  <a:solidFill>
                    <a:srgbClr val="294A5A"/>
                  </a:solidFill>
                  <a:latin typeface="微软雅黑"/>
                </a:rPr>
                <a:t>,</a:t>
              </a:r>
              <a:r>
                <a:rPr lang="zh-CN" altLang="en-US" kern="0" dirty="0">
                  <a:solidFill>
                    <a:srgbClr val="294A5A"/>
                  </a:solidFill>
                  <a:latin typeface="微软雅黑"/>
                </a:rPr>
                <a:t>分析网络营销是否可以促使市场增长和增加市场收入</a:t>
              </a:r>
              <a:r>
                <a:rPr lang="en-US" altLang="zh-CN" kern="0" dirty="0">
                  <a:solidFill>
                    <a:srgbClr val="294A5A"/>
                  </a:solidFill>
                  <a:latin typeface="微软雅黑"/>
                </a:rPr>
                <a:t>,</a:t>
              </a:r>
              <a:r>
                <a:rPr lang="zh-CN" altLang="en-US" kern="0" dirty="0">
                  <a:solidFill>
                    <a:srgbClr val="294A5A"/>
                  </a:solidFill>
                  <a:latin typeface="微软雅黑"/>
                </a:rPr>
                <a:t>同时分析是否能通过改进目前营销策略和措施降低营销成本。</a:t>
              </a:r>
            </a:p>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第二阶段</a:t>
              </a:r>
              <a:r>
                <a:rPr lang="en-US" altLang="zh-CN" kern="0" dirty="0">
                  <a:solidFill>
                    <a:srgbClr val="294A5A"/>
                  </a:solidFill>
                  <a:latin typeface="微软雅黑"/>
                </a:rPr>
                <a:t>:</a:t>
              </a:r>
              <a:r>
                <a:rPr lang="zh-CN" altLang="en-US" kern="0" dirty="0">
                  <a:solidFill>
                    <a:srgbClr val="294A5A"/>
                  </a:solidFill>
                  <a:latin typeface="微软雅黑"/>
                </a:rPr>
                <a:t>分析计算网络营销的成本和收益。</a:t>
              </a:r>
              <a:endParaRPr lang="en-US" altLang="zh-CN"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第三阶段</a:t>
              </a:r>
              <a:r>
                <a:rPr lang="en-US" altLang="zh-CN" kern="0" dirty="0">
                  <a:solidFill>
                    <a:srgbClr val="294A5A"/>
                  </a:solidFill>
                  <a:latin typeface="微软雅黑"/>
                </a:rPr>
                <a:t>:</a:t>
              </a:r>
              <a:r>
                <a:rPr lang="zh-CN" altLang="en-US" kern="0" dirty="0">
                  <a:solidFill>
                    <a:srgbClr val="294A5A"/>
                  </a:solidFill>
                  <a:latin typeface="微软雅黑"/>
                </a:rPr>
                <a:t>综合评价网络营销战略计划。</a:t>
              </a:r>
            </a:p>
          </p:txBody>
        </p:sp>
        <p:sp>
          <p:nvSpPr>
            <p:cNvPr id="14" name="矩形 13">
              <a:extLst>
                <a:ext uri="{FF2B5EF4-FFF2-40B4-BE49-F238E27FC236}">
                  <a16:creationId xmlns:a16="http://schemas.microsoft.com/office/drawing/2014/main" id="{BE58D606-B3B2-41BB-A21E-A3DA818966AC}"/>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3EFAA4C9-711A-4BF3-AD54-AE5744BDEA3B}"/>
              </a:ext>
            </a:extLst>
          </p:cNvPr>
          <p:cNvGrpSpPr/>
          <p:nvPr/>
        </p:nvGrpSpPr>
        <p:grpSpPr>
          <a:xfrm>
            <a:off x="6067859" y="2606988"/>
            <a:ext cx="5194630" cy="3563522"/>
            <a:chOff x="1724755" y="2423599"/>
            <a:chExt cx="10168488" cy="5633441"/>
          </a:xfrm>
        </p:grpSpPr>
        <p:sp>
          <p:nvSpPr>
            <p:cNvPr id="16" name="文本框 15">
              <a:extLst>
                <a:ext uri="{FF2B5EF4-FFF2-40B4-BE49-F238E27FC236}">
                  <a16:creationId xmlns:a16="http://schemas.microsoft.com/office/drawing/2014/main" id="{5A15CB46-1CD4-490F-A7EF-5FD34A2F77D8}"/>
                </a:ext>
              </a:extLst>
            </p:cNvPr>
            <p:cNvSpPr txBox="1">
              <a:spLocks noChangeArrowheads="1"/>
            </p:cNvSpPr>
            <p:nvPr/>
          </p:nvSpPr>
          <p:spPr bwMode="auto">
            <a:xfrm>
              <a:off x="1818893" y="3392398"/>
              <a:ext cx="10074350" cy="4164283"/>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策划进：</a:t>
              </a:r>
              <a:r>
                <a:rPr lang="en-US" altLang="zh-CN" sz="1600" kern="0" dirty="0">
                  <a:solidFill>
                    <a:srgbClr val="294A5A"/>
                  </a:solidFill>
                  <a:latin typeface="微软雅黑"/>
                </a:rPr>
                <a:t>(1)</a:t>
              </a:r>
              <a:r>
                <a:rPr lang="zh-CN" altLang="en-US" sz="1600" kern="0" dirty="0">
                  <a:solidFill>
                    <a:srgbClr val="294A5A"/>
                  </a:solidFill>
                  <a:latin typeface="微软雅黑"/>
                </a:rPr>
                <a:t>准备阶段。 </a:t>
              </a:r>
              <a:r>
                <a:rPr lang="en-US" altLang="zh-CN" sz="1600" kern="0" dirty="0">
                  <a:solidFill>
                    <a:srgbClr val="294A5A"/>
                  </a:solidFill>
                  <a:latin typeface="微软雅黑"/>
                </a:rPr>
                <a:t>(2)</a:t>
              </a:r>
              <a:r>
                <a:rPr lang="zh-CN" altLang="en-US" sz="1600" kern="0" dirty="0">
                  <a:solidFill>
                    <a:srgbClr val="294A5A"/>
                  </a:solidFill>
                  <a:latin typeface="微软雅黑"/>
                </a:rPr>
                <a:t>调查阶段。 </a:t>
              </a:r>
              <a:r>
                <a:rPr lang="en-US" altLang="zh-CN" sz="1600" kern="0" dirty="0">
                  <a:solidFill>
                    <a:srgbClr val="294A5A"/>
                  </a:solidFill>
                  <a:latin typeface="微软雅黑"/>
                </a:rPr>
                <a:t>(3)</a:t>
              </a:r>
              <a:r>
                <a:rPr lang="zh-CN" altLang="en-US" sz="1600" kern="0" dirty="0">
                  <a:solidFill>
                    <a:srgbClr val="294A5A"/>
                  </a:solidFill>
                  <a:latin typeface="微软雅黑"/>
                </a:rPr>
                <a:t>方案设计阶段。 </a:t>
              </a:r>
              <a:r>
                <a:rPr lang="en-US" altLang="zh-CN" sz="1600" kern="0" dirty="0">
                  <a:solidFill>
                    <a:srgbClr val="294A5A"/>
                  </a:solidFill>
                  <a:latin typeface="微软雅黑"/>
                </a:rPr>
                <a:t>(4)</a:t>
              </a:r>
              <a:r>
                <a:rPr lang="zh-CN" altLang="en-US" sz="1600" kern="0" dirty="0">
                  <a:solidFill>
                    <a:srgbClr val="294A5A"/>
                  </a:solidFill>
                  <a:latin typeface="微软雅黑"/>
                </a:rPr>
                <a:t>方案实施阶段。</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预算经费：一般而言</a:t>
              </a:r>
              <a:r>
                <a:rPr lang="en-US" altLang="zh-CN" sz="1600" kern="0" dirty="0">
                  <a:solidFill>
                    <a:srgbClr val="294A5A"/>
                  </a:solidFill>
                  <a:latin typeface="微软雅黑"/>
                </a:rPr>
                <a:t>,</a:t>
              </a:r>
              <a:r>
                <a:rPr lang="zh-CN" altLang="en-US" sz="1600" kern="0" dirty="0">
                  <a:solidFill>
                    <a:srgbClr val="294A5A"/>
                  </a:solidFill>
                  <a:latin typeface="微软雅黑"/>
                </a:rPr>
                <a:t>用于策划的费用</a:t>
              </a:r>
              <a:r>
                <a:rPr lang="en-US" altLang="zh-CN" sz="1600" kern="0" dirty="0">
                  <a:solidFill>
                    <a:srgbClr val="294A5A"/>
                  </a:solidFill>
                  <a:latin typeface="微软雅黑"/>
                </a:rPr>
                <a:t>,</a:t>
              </a:r>
              <a:r>
                <a:rPr lang="zh-CN" altLang="en-US" sz="1600" kern="0" dirty="0">
                  <a:solidFill>
                    <a:srgbClr val="294A5A"/>
                  </a:solidFill>
                  <a:latin typeface="微软雅黑"/>
                </a:rPr>
                <a:t>包括市场调查费、信息收集费、人力投入费以及策划报酬等。</a:t>
              </a: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效果预测：在拟写营销策划书时</a:t>
              </a:r>
              <a:r>
                <a:rPr lang="en-US" altLang="zh-CN" sz="1600" kern="0" dirty="0">
                  <a:solidFill>
                    <a:srgbClr val="294A5A"/>
                  </a:solidFill>
                  <a:latin typeface="微软雅黑"/>
                </a:rPr>
                <a:t>.</a:t>
              </a:r>
              <a:r>
                <a:rPr lang="zh-CN" altLang="en-US" sz="1600" kern="0" dirty="0">
                  <a:solidFill>
                    <a:srgbClr val="294A5A"/>
                  </a:solidFill>
                  <a:latin typeface="微软雅黑"/>
                </a:rPr>
                <a:t>必须对营销策划方案实施后的可能效果进行预测。</a:t>
              </a:r>
            </a:p>
            <a:p>
              <a:pPr marL="342763" indent="-342763" algn="just" fontAlgn="base">
                <a:lnSpc>
                  <a:spcPct val="150000"/>
                </a:lnSpc>
                <a:spcBef>
                  <a:spcPct val="0"/>
                </a:spcBef>
                <a:spcAft>
                  <a:spcPct val="0"/>
                </a:spcAft>
                <a:buFont typeface="Wingdings" panose="05000000000000000000" pitchFamily="2" charset="2"/>
                <a:buChar char="u"/>
              </a:pPr>
              <a:endParaRPr lang="zh-CN" altLang="en-US" sz="1600" kern="0" dirty="0">
                <a:solidFill>
                  <a:srgbClr val="294A5A"/>
                </a:solidFill>
                <a:latin typeface="微软雅黑"/>
              </a:endParaRPr>
            </a:p>
          </p:txBody>
        </p:sp>
        <p:sp>
          <p:nvSpPr>
            <p:cNvPr id="17" name="矩形 16">
              <a:extLst>
                <a:ext uri="{FF2B5EF4-FFF2-40B4-BE49-F238E27FC236}">
                  <a16:creationId xmlns:a16="http://schemas.microsoft.com/office/drawing/2014/main" id="{1F05EFE2-3812-4ED9-A8AB-655BA3735826}"/>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7C74054A-95C8-499F-9802-9B964C41C8DF}"/>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89908541-4E6A-49BE-9F6A-B8242BDCB3BF}"/>
              </a:ext>
            </a:extLst>
          </p:cNvPr>
          <p:cNvSpPr txBox="1">
            <a:spLocks noChangeArrowheads="1"/>
          </p:cNvSpPr>
          <p:nvPr/>
        </p:nvSpPr>
        <p:spPr bwMode="auto">
          <a:xfrm>
            <a:off x="2066999" y="2386405"/>
            <a:ext cx="2543218" cy="345094"/>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一</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拟订策划方案的阶段</a:t>
            </a:r>
          </a:p>
        </p:txBody>
      </p:sp>
      <p:sp>
        <p:nvSpPr>
          <p:cNvPr id="20" name="矩形: 圆角 3">
            <a:extLst>
              <a:ext uri="{FF2B5EF4-FFF2-40B4-BE49-F238E27FC236}">
                <a16:creationId xmlns:a16="http://schemas.microsoft.com/office/drawing/2014/main" id="{68DEB10C-4C6C-4E3D-97BE-7679E9C27C3E}"/>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60D95700-ACBB-45E6-BA48-A0906777B2EE}"/>
              </a:ext>
            </a:extLst>
          </p:cNvPr>
          <p:cNvSpPr txBox="1">
            <a:spLocks noChangeArrowheads="1"/>
          </p:cNvSpPr>
          <p:nvPr/>
        </p:nvSpPr>
        <p:spPr bwMode="auto">
          <a:xfrm>
            <a:off x="7061045" y="2302902"/>
            <a:ext cx="2489449" cy="701346"/>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二</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网络营销策划方案的内容</a:t>
            </a:r>
          </a:p>
        </p:txBody>
      </p:sp>
    </p:spTree>
    <p:extLst>
      <p:ext uri="{BB962C8B-B14F-4D97-AF65-F5344CB8AC3E}">
        <p14:creationId xmlns:p14="http://schemas.microsoft.com/office/powerpoint/2010/main" val="1028286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网络营销策划的流程</a:t>
            </a:r>
          </a:p>
        </p:txBody>
      </p:sp>
      <p:grpSp>
        <p:nvGrpSpPr>
          <p:cNvPr id="7" name="Group 3">
            <a:extLst>
              <a:ext uri="{FF2B5EF4-FFF2-40B4-BE49-F238E27FC236}">
                <a16:creationId xmlns:a16="http://schemas.microsoft.com/office/drawing/2014/main" id="{424784CD-A1B5-423F-9210-A68BCDB35968}"/>
              </a:ext>
            </a:extLst>
          </p:cNvPr>
          <p:cNvGrpSpPr/>
          <p:nvPr/>
        </p:nvGrpSpPr>
        <p:grpSpPr>
          <a:xfrm>
            <a:off x="4043904" y="2219847"/>
            <a:ext cx="1457800" cy="1291344"/>
            <a:chOff x="4078513" y="2305388"/>
            <a:chExt cx="1683939" cy="1328992"/>
          </a:xfrm>
        </p:grpSpPr>
        <p:sp>
          <p:nvSpPr>
            <p:cNvPr id="8" name="Freeform: Shape 24">
              <a:extLst>
                <a:ext uri="{FF2B5EF4-FFF2-40B4-BE49-F238E27FC236}">
                  <a16:creationId xmlns:a16="http://schemas.microsoft.com/office/drawing/2014/main" id="{0A3BA8D1-CB55-4B72-B990-421AFB9C8CAF}"/>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84074F91-0496-4D34-9A41-B484B4867B64}"/>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D2E05782-7A62-45DA-821F-F1CC3394A732}"/>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563473DA-39A2-48EF-88A6-0519BBDD876F}"/>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D1AE2957-BCFC-4DCD-93FA-FAEFF0858A16}"/>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E9DBC892-E153-4CF2-927F-27D0FE3B1549}"/>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A6A2E94B-D159-4A46-B979-D85C012B0C52}"/>
              </a:ext>
            </a:extLst>
          </p:cNvPr>
          <p:cNvGrpSpPr/>
          <p:nvPr/>
        </p:nvGrpSpPr>
        <p:grpSpPr>
          <a:xfrm>
            <a:off x="6484149" y="224234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54CEAB8D-63BB-4588-BF0D-0AAAA4E4678D}"/>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2BA319D9-D952-416A-BCBB-0AA3CD399F4D}"/>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26CE511A-87FC-4EAD-9E8C-D12C088012E2}"/>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16BCA018-2E8E-41BA-8E19-38861B2D5E18}"/>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AE41B06D-65F8-4181-901F-2C987B374D7E}"/>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98F31B64-E04E-413A-B3B1-BF73153F5ADD}"/>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D1547591-2015-4C15-8F7C-06B4DF7711C2}"/>
              </a:ext>
            </a:extLst>
          </p:cNvPr>
          <p:cNvGrpSpPr/>
          <p:nvPr/>
        </p:nvGrpSpPr>
        <p:grpSpPr>
          <a:xfrm>
            <a:off x="4043904" y="4023493"/>
            <a:ext cx="1457800" cy="1291344"/>
            <a:chOff x="4078513" y="3755948"/>
            <a:chExt cx="1683939" cy="1328992"/>
          </a:xfrm>
        </p:grpSpPr>
        <p:sp>
          <p:nvSpPr>
            <p:cNvPr id="22" name="Freeform: Shape 39">
              <a:extLst>
                <a:ext uri="{FF2B5EF4-FFF2-40B4-BE49-F238E27FC236}">
                  <a16:creationId xmlns:a16="http://schemas.microsoft.com/office/drawing/2014/main" id="{E8E660E6-97A2-4D88-8E9A-221C53C7765E}"/>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81CB5EEC-6A75-494E-BA4A-5A98430C0290}"/>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0E7EB306-CC37-412D-B949-A1D9913E6385}"/>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B58146B4-491A-4B15-BB79-08DAC9C91C5A}"/>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49C02732-D88F-4CA5-8FBB-6FEBD5EBBCAB}"/>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8C51F2A8-5DE1-4D7E-8DB4-4F83C894D422}"/>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A32B056E-1CF6-4CB4-9557-957DDDAB2F53}"/>
              </a:ext>
            </a:extLst>
          </p:cNvPr>
          <p:cNvGrpSpPr/>
          <p:nvPr/>
        </p:nvGrpSpPr>
        <p:grpSpPr>
          <a:xfrm>
            <a:off x="6484149" y="404598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BEF0E226-22E1-4B15-8F56-53FECC569EDA}"/>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13C6E76D-6445-4AE5-8C41-DB23F4F957BC}"/>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42DE498B-4B1F-4659-A84A-65C61A9390DA}"/>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9193EB15-9A76-46AB-A942-C00303D6FCC0}"/>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B5D51CED-5E9C-42F8-98C1-9D06D1EC2A95}"/>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F9135927-5C56-4E54-B771-32C838ED0127}"/>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781B49A3-BDEC-494B-B767-DE07AA4FE8BA}"/>
              </a:ext>
            </a:extLst>
          </p:cNvPr>
          <p:cNvGrpSpPr/>
          <p:nvPr/>
        </p:nvGrpSpPr>
        <p:grpSpPr>
          <a:xfrm>
            <a:off x="7669880" y="1355472"/>
            <a:ext cx="4014121" cy="2278510"/>
            <a:chOff x="8346118" y="2481480"/>
            <a:chExt cx="3614111" cy="2372267"/>
          </a:xfrm>
        </p:grpSpPr>
        <p:sp>
          <p:nvSpPr>
            <p:cNvPr id="36" name="TextBox 53">
              <a:extLst>
                <a:ext uri="{FF2B5EF4-FFF2-40B4-BE49-F238E27FC236}">
                  <a16:creationId xmlns:a16="http://schemas.microsoft.com/office/drawing/2014/main" id="{30DD8403-EA10-459C-82A5-AC77551F62CC}"/>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zh-CN" altLang="en-US" sz="1600" b="1" dirty="0">
                  <a:solidFill>
                    <a:srgbClr val="5B9BD5">
                      <a:lumMod val="50000"/>
                    </a:srgbClr>
                  </a:solidFill>
                  <a:latin typeface="微软雅黑"/>
                  <a:cs typeface="+mn-ea"/>
                  <a:sym typeface="+mn-lt"/>
                </a:rPr>
                <a:t>四、编写策划方案</a:t>
              </a:r>
            </a:p>
          </p:txBody>
        </p:sp>
        <p:sp>
          <p:nvSpPr>
            <p:cNvPr id="37" name="TextBox 59">
              <a:extLst>
                <a:ext uri="{FF2B5EF4-FFF2-40B4-BE49-F238E27FC236}">
                  <a16:creationId xmlns:a16="http://schemas.microsoft.com/office/drawing/2014/main" id="{92BA4B07-C555-4795-A6F0-F9D5BF5B4254}"/>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随着策划人员在市场调研的基础上</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对最初策划的不断修改、完善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策划方案也逐渐接近它的最终形式。因此</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可以说策划的全过程就是</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对公司营销中存在的问题和所发现的市场机会</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提出具体的解决方案的过程。</a:t>
              </a:r>
            </a:p>
          </p:txBody>
        </p:sp>
      </p:grpSp>
      <p:grpSp>
        <p:nvGrpSpPr>
          <p:cNvPr id="38" name="Group 11">
            <a:extLst>
              <a:ext uri="{FF2B5EF4-FFF2-40B4-BE49-F238E27FC236}">
                <a16:creationId xmlns:a16="http://schemas.microsoft.com/office/drawing/2014/main" id="{A4009BB5-4DF8-457E-85CB-D953C18C8449}"/>
              </a:ext>
            </a:extLst>
          </p:cNvPr>
          <p:cNvGrpSpPr/>
          <p:nvPr/>
        </p:nvGrpSpPr>
        <p:grpSpPr>
          <a:xfrm>
            <a:off x="8182946" y="4138218"/>
            <a:ext cx="3798523" cy="1757463"/>
            <a:chOff x="8747280" y="3958668"/>
            <a:chExt cx="3419997" cy="2248964"/>
          </a:xfrm>
        </p:grpSpPr>
        <p:sp>
          <p:nvSpPr>
            <p:cNvPr id="39" name="TextBox 64">
              <a:extLst>
                <a:ext uri="{FF2B5EF4-FFF2-40B4-BE49-F238E27FC236}">
                  <a16:creationId xmlns:a16="http://schemas.microsoft.com/office/drawing/2014/main" id="{8243EEF1-8DAF-4502-9807-B84D6F87D4CE}"/>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zh-CN" altLang="en-US" sz="1600" b="1" dirty="0">
                  <a:solidFill>
                    <a:srgbClr val="5B9BD5">
                      <a:lumMod val="50000"/>
                    </a:srgbClr>
                  </a:solidFill>
                  <a:latin typeface="微软雅黑"/>
                  <a:cs typeface="+mn-ea"/>
                  <a:sym typeface="+mn-lt"/>
                </a:rPr>
                <a:t>六、效果测评</a:t>
              </a:r>
            </a:p>
          </p:txBody>
        </p:sp>
        <p:sp>
          <p:nvSpPr>
            <p:cNvPr id="40" name="TextBox 65">
              <a:extLst>
                <a:ext uri="{FF2B5EF4-FFF2-40B4-BE49-F238E27FC236}">
                  <a16:creationId xmlns:a16="http://schemas.microsoft.com/office/drawing/2014/main" id="{9CDB8A91-0884-44B9-B984-A7B61CD33CEE}"/>
                </a:ext>
              </a:extLst>
            </p:cNvPr>
            <p:cNvSpPr txBox="1"/>
            <p:nvPr/>
          </p:nvSpPr>
          <p:spPr bwMode="auto">
            <a:xfrm>
              <a:off x="8775138" y="4567987"/>
              <a:ext cx="3392139"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一种是进行性测评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即在方案实施过程中进行的阶段性测评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其目的是了解方案实施的效果</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并为下一阶段更好地实施方案提供一些建议和指导</a:t>
              </a:r>
              <a:r>
                <a:rPr lang="en-US" altLang="zh-CN" sz="1467" dirty="0">
                  <a:solidFill>
                    <a:srgbClr val="5B9BD5">
                      <a:lumMod val="50000"/>
                    </a:srgbClr>
                  </a:solidFill>
                  <a:latin typeface="微软雅黑"/>
                  <a:cs typeface="+mn-ea"/>
                  <a:sym typeface="+mn-lt"/>
                </a:rPr>
                <a:t>;</a:t>
              </a:r>
            </a:p>
            <a:p>
              <a:pPr defTabSz="914377">
                <a:lnSpc>
                  <a:spcPct val="120000"/>
                </a:lnSpc>
              </a:pPr>
              <a:r>
                <a:rPr lang="zh-CN" altLang="en-US" sz="1467" dirty="0">
                  <a:solidFill>
                    <a:srgbClr val="5B9BD5">
                      <a:lumMod val="50000"/>
                    </a:srgbClr>
                  </a:solidFill>
                  <a:latin typeface="微软雅黑"/>
                  <a:cs typeface="+mn-ea"/>
                  <a:sym typeface="+mn-lt"/>
                </a:rPr>
                <a:t>另一种是终结性测评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即在方案实施完结后进行的总结性测评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其目的是了解整个方案的实施效果</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为以后制定营销方案提供依据。</a:t>
              </a:r>
            </a:p>
          </p:txBody>
        </p:sp>
      </p:grpSp>
      <p:grpSp>
        <p:nvGrpSpPr>
          <p:cNvPr id="42" name="Group 7">
            <a:extLst>
              <a:ext uri="{FF2B5EF4-FFF2-40B4-BE49-F238E27FC236}">
                <a16:creationId xmlns:a16="http://schemas.microsoft.com/office/drawing/2014/main" id="{BBC23A69-88C4-48A6-B8D4-AAC185D73CFC}"/>
              </a:ext>
            </a:extLst>
          </p:cNvPr>
          <p:cNvGrpSpPr/>
          <p:nvPr/>
        </p:nvGrpSpPr>
        <p:grpSpPr>
          <a:xfrm>
            <a:off x="352216" y="1243158"/>
            <a:ext cx="3673005" cy="2184794"/>
            <a:chOff x="704377" y="2254189"/>
            <a:chExt cx="2742872" cy="2088942"/>
          </a:xfrm>
        </p:grpSpPr>
        <p:sp>
          <p:nvSpPr>
            <p:cNvPr id="43" name="TextBox 66">
              <a:extLst>
                <a:ext uri="{FF2B5EF4-FFF2-40B4-BE49-F238E27FC236}">
                  <a16:creationId xmlns:a16="http://schemas.microsoft.com/office/drawing/2014/main" id="{50F6635F-FA2F-4A51-8AD7-7E1E6C433446}"/>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zh-CN" altLang="en-US" sz="1600" b="1" dirty="0">
                  <a:solidFill>
                    <a:srgbClr val="5B9BD5">
                      <a:lumMod val="50000"/>
                    </a:srgbClr>
                  </a:solidFill>
                  <a:latin typeface="微软雅黑"/>
                  <a:cs typeface="+mn-ea"/>
                  <a:sym typeface="+mn-lt"/>
                </a:rPr>
                <a:t>三、市场调研</a:t>
              </a:r>
            </a:p>
          </p:txBody>
        </p:sp>
        <p:sp>
          <p:nvSpPr>
            <p:cNvPr id="44" name="TextBox 67">
              <a:extLst>
                <a:ext uri="{FF2B5EF4-FFF2-40B4-BE49-F238E27FC236}">
                  <a16:creationId xmlns:a16="http://schemas.microsoft.com/office/drawing/2014/main" id="{228F9FC7-13BE-44C9-AC87-4355B70DC166}"/>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针对上述几个亟待解决的问题</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通过周密调查、收集、整理和分析</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做出有关报告与预测</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并在市场调研的基础上</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根据策划目的</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分析市场环境</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寻找市场机会。</a:t>
              </a:r>
            </a:p>
          </p:txBody>
        </p:sp>
      </p:grpSp>
      <p:grpSp>
        <p:nvGrpSpPr>
          <p:cNvPr id="45" name="Group 6">
            <a:extLst>
              <a:ext uri="{FF2B5EF4-FFF2-40B4-BE49-F238E27FC236}">
                <a16:creationId xmlns:a16="http://schemas.microsoft.com/office/drawing/2014/main" id="{51F789B0-5FAC-424A-AEB2-350C4FA61893}"/>
              </a:ext>
            </a:extLst>
          </p:cNvPr>
          <p:cNvGrpSpPr/>
          <p:nvPr/>
        </p:nvGrpSpPr>
        <p:grpSpPr>
          <a:xfrm>
            <a:off x="798950" y="4205633"/>
            <a:ext cx="3325510" cy="1938262"/>
            <a:chOff x="740433" y="3786553"/>
            <a:chExt cx="2994121" cy="3219222"/>
          </a:xfrm>
        </p:grpSpPr>
        <p:sp>
          <p:nvSpPr>
            <p:cNvPr id="46" name="TextBox 68">
              <a:extLst>
                <a:ext uri="{FF2B5EF4-FFF2-40B4-BE49-F238E27FC236}">
                  <a16:creationId xmlns:a16="http://schemas.microsoft.com/office/drawing/2014/main" id="{C26C28AE-7067-4CA4-834C-B31E8FDA2306}"/>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zh-CN" altLang="en-US" sz="1600" b="1" dirty="0">
                  <a:solidFill>
                    <a:srgbClr val="5B9BD5">
                      <a:lumMod val="50000"/>
                    </a:srgbClr>
                  </a:solidFill>
                  <a:latin typeface="微软雅黑"/>
                  <a:cs typeface="+mn-ea"/>
                  <a:sym typeface="+mn-lt"/>
                </a:rPr>
                <a:t>五、实施与控制</a:t>
              </a:r>
            </a:p>
          </p:txBody>
        </p:sp>
        <p:sp>
          <p:nvSpPr>
            <p:cNvPr id="47" name="TextBox 69">
              <a:extLst>
                <a:ext uri="{FF2B5EF4-FFF2-40B4-BE49-F238E27FC236}">
                  <a16:creationId xmlns:a16="http://schemas.microsoft.com/office/drawing/2014/main" id="{7C3726AF-59EE-40CF-AF9B-7FB97F2BA1A5}"/>
                </a:ext>
              </a:extLst>
            </p:cNvPr>
            <p:cNvSpPr txBox="1"/>
            <p:nvPr/>
          </p:nvSpPr>
          <p:spPr bwMode="auto">
            <a:xfrm>
              <a:off x="740433" y="4435154"/>
              <a:ext cx="2994121" cy="2570621"/>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　经过公司决策层的充分论证或批准</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最终定稿的策划方案将成为网络营销活动的指导纲领</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纲领经过细化后成为公司不同阶段的努力目标与行动计划</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指导公司的网络营销活动。</a:t>
              </a:r>
            </a:p>
          </p:txBody>
        </p:sp>
      </p:grpSp>
      <p:sp>
        <p:nvSpPr>
          <p:cNvPr id="48" name="文本框 47">
            <a:extLst>
              <a:ext uri="{FF2B5EF4-FFF2-40B4-BE49-F238E27FC236}">
                <a16:creationId xmlns:a16="http://schemas.microsoft.com/office/drawing/2014/main" id="{991392D7-EC48-4180-8056-3BA2F1FE1330}"/>
              </a:ext>
            </a:extLst>
          </p:cNvPr>
          <p:cNvSpPr txBox="1"/>
          <p:nvPr/>
        </p:nvSpPr>
        <p:spPr>
          <a:xfrm>
            <a:off x="5010865" y="3530551"/>
            <a:ext cx="2130072" cy="755207"/>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网络营销策划的</a:t>
            </a:r>
            <a:endParaRPr lang="en-US" altLang="zh-CN" sz="1867" b="1" kern="0" dirty="0">
              <a:solidFill>
                <a:prstClr val="black"/>
              </a:solidFill>
              <a:latin typeface="微软雅黑"/>
            </a:endParaRPr>
          </a:p>
          <a:p>
            <a:pPr algn="ctr" defTabSz="914377">
              <a:lnSpc>
                <a:spcPts val="2667"/>
              </a:lnSpc>
            </a:pPr>
            <a:r>
              <a:rPr lang="zh-CN" altLang="en-US" sz="1867" b="1" kern="0" dirty="0">
                <a:solidFill>
                  <a:prstClr val="black"/>
                </a:solidFill>
                <a:latin typeface="微软雅黑"/>
              </a:rPr>
              <a:t>流程</a:t>
            </a:r>
          </a:p>
        </p:txBody>
      </p:sp>
    </p:spTree>
    <p:extLst>
      <p:ext uri="{BB962C8B-B14F-4D97-AF65-F5344CB8AC3E}">
        <p14:creationId xmlns:p14="http://schemas.microsoft.com/office/powerpoint/2010/main" val="2857569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3651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一、搜索引擎营销</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2CBBDBFD-46B3-400E-98CD-57092F81C877}"/>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8BCB518F-CBEA-450A-889B-DD8608AF6995}"/>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73782941-37FA-44A7-86E9-FB55A4E26B5D}"/>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7F118539-7DD7-4A89-9806-3954CDA4D12E}"/>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搜索引擎营销的概念</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0FA52C2B-2F4C-4123-AFF0-578B614BB0FA}"/>
              </a:ext>
            </a:extLst>
          </p:cNvPr>
          <p:cNvSpPr txBox="1"/>
          <p:nvPr/>
        </p:nvSpPr>
        <p:spPr>
          <a:xfrm>
            <a:off x="1288797" y="2676409"/>
            <a:ext cx="3081962" cy="217662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搜索引擎营销</a:t>
            </a:r>
            <a:r>
              <a:rPr lang="en-US" altLang="zh-CN" sz="1600" dirty="0">
                <a:solidFill>
                  <a:prstClr val="white">
                    <a:lumMod val="95000"/>
                  </a:prstClr>
                </a:solidFill>
                <a:cs typeface="+mn-ea"/>
                <a:sym typeface="微软雅黑"/>
              </a:rPr>
              <a:t>(Search Engine </a:t>
            </a:r>
            <a:r>
              <a:rPr lang="en-US" altLang="zh-CN" sz="1600" dirty="0" err="1">
                <a:solidFill>
                  <a:prstClr val="white">
                    <a:lumMod val="95000"/>
                  </a:prstClr>
                </a:solidFill>
                <a:cs typeface="+mn-ea"/>
                <a:sym typeface="微软雅黑"/>
              </a:rPr>
              <a:t>Marketing,SEM</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是基于搜索引擎平台的网络营销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利用人们对搜索引擎的依赖和使用习惯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在人们检索信息的时候尽可能将营销信息传递给目标客户。</a:t>
            </a:r>
          </a:p>
        </p:txBody>
      </p:sp>
      <p:sp>
        <p:nvSpPr>
          <p:cNvPr id="12" name="TextBox 7">
            <a:extLst>
              <a:ext uri="{FF2B5EF4-FFF2-40B4-BE49-F238E27FC236}">
                <a16:creationId xmlns:a16="http://schemas.microsoft.com/office/drawing/2014/main" id="{BEE3D721-C730-4A95-8DA4-CAC7B8026A6F}"/>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搜索引擎营销的主要模式</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7120CD28-393A-4380-AD4F-5547AE2FB873}"/>
              </a:ext>
            </a:extLst>
          </p:cNvPr>
          <p:cNvSpPr txBox="1"/>
          <p:nvPr/>
        </p:nvSpPr>
        <p:spPr>
          <a:xfrm>
            <a:off x="4740148" y="2789993"/>
            <a:ext cx="3134314" cy="2915285"/>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随着搜索引擎技术的发展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搜索引擎营销的模式也在发展变化</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先后经历了登录分类目录、搜索引擎优化、关键词广告及广告联盟等阶段。</a:t>
            </a:r>
            <a:endParaRPr lang="en-US" altLang="zh-CN" sz="1600" dirty="0">
              <a:solidFill>
                <a:prstClr val="white">
                  <a:lumMod val="95000"/>
                </a:prstClr>
              </a:solidFill>
              <a:cs typeface="+mn-ea"/>
              <a:sym typeface="微软雅黑"/>
            </a:endParaRPr>
          </a:p>
          <a:p>
            <a:pPr algn="just">
              <a:lnSpc>
                <a:spcPct val="150000"/>
              </a:lnSpc>
              <a:spcBef>
                <a:spcPct val="0"/>
              </a:spcBef>
            </a:pPr>
            <a:r>
              <a:rPr lang="zh-CN" altLang="en-US" sz="1600" dirty="0">
                <a:solidFill>
                  <a:prstClr val="white">
                    <a:lumMod val="95000"/>
                  </a:prstClr>
                </a:solidFill>
                <a:cs typeface="+mn-ea"/>
                <a:sym typeface="微软雅黑"/>
              </a:rPr>
              <a:t>搜索引擎营销的方法与模式众多</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但归纳起来</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主要有三种基本形式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登录分类目录、搜索引擎优化及关键词广告。</a:t>
            </a:r>
          </a:p>
        </p:txBody>
      </p:sp>
      <p:sp>
        <p:nvSpPr>
          <p:cNvPr id="14" name="TextBox 7">
            <a:extLst>
              <a:ext uri="{FF2B5EF4-FFF2-40B4-BE49-F238E27FC236}">
                <a16:creationId xmlns:a16="http://schemas.microsoft.com/office/drawing/2014/main" id="{855C4F11-6772-46AD-8483-6B4A060B7979}"/>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搜索引擎营销的步骤</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389A9A76-E22E-4AF5-9497-9162ACB9A997}"/>
              </a:ext>
            </a:extLst>
          </p:cNvPr>
          <p:cNvSpPr txBox="1"/>
          <p:nvPr/>
        </p:nvSpPr>
        <p:spPr>
          <a:xfrm>
            <a:off x="8243851" y="2522999"/>
            <a:ext cx="3220268" cy="3231654"/>
          </a:xfrm>
          <a:prstGeom prst="rect">
            <a:avLst/>
          </a:prstGeom>
          <a:noFill/>
        </p:spPr>
        <p:txBody>
          <a:bodyPr wrap="square" lIns="0" tIns="0" rIns="0" bIns="0" rtlCol="0" anchor="t">
            <a:spAutoFit/>
          </a:bodyPr>
          <a:lstStyle/>
          <a:p>
            <a:pPr algn="just">
              <a:spcBef>
                <a:spcPct val="0"/>
              </a:spcBef>
            </a:pPr>
            <a:r>
              <a:rPr lang="zh-CN" altLang="en-US" sz="1400" dirty="0">
                <a:solidFill>
                  <a:prstClr val="white">
                    <a:lumMod val="95000"/>
                  </a:prstClr>
                </a:solidFill>
                <a:cs typeface="+mn-ea"/>
                <a:sym typeface="微软雅黑"/>
              </a:rPr>
              <a:t>第一</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了解产品、服务针对哪些用户群体</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第二</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了解目标群体的搜索习惯</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例如</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目标群体习惯使用什么关键词搜索目标产品</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第三</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了解目标群体经常会访问哪些类型的网站</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第四</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分析目标用户最关注产品的哪些特性</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第五</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设立竞价广告账户及进行广告组规划</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第六</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选择相关关键词</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第七</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撰写有吸引力的广告文案</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第八</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设计目标广告的页面</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第九</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投放网络广告内容</a:t>
            </a:r>
            <a:r>
              <a:rPr lang="en-US" altLang="zh-CN" sz="1400" dirty="0">
                <a:solidFill>
                  <a:prstClr val="white">
                    <a:lumMod val="95000"/>
                  </a:prstClr>
                </a:solidFill>
                <a:cs typeface="+mn-ea"/>
                <a:sym typeface="微软雅黑"/>
              </a:rPr>
              <a:t>;</a:t>
            </a:r>
          </a:p>
          <a:p>
            <a:pPr algn="just">
              <a:spcBef>
                <a:spcPct val="0"/>
              </a:spcBef>
            </a:pPr>
            <a:r>
              <a:rPr lang="zh-CN" altLang="en-US" sz="1400" dirty="0">
                <a:solidFill>
                  <a:prstClr val="white">
                    <a:lumMod val="95000"/>
                  </a:prstClr>
                </a:solidFill>
                <a:cs typeface="+mn-ea"/>
                <a:sym typeface="微软雅黑"/>
              </a:rPr>
              <a:t>第十</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对</a:t>
            </a:r>
            <a:r>
              <a:rPr lang="en-US" altLang="zh-CN" sz="1400" dirty="0">
                <a:solidFill>
                  <a:prstClr val="white">
                    <a:lumMod val="95000"/>
                  </a:prstClr>
                </a:solidFill>
                <a:cs typeface="+mn-ea"/>
                <a:sym typeface="微软雅黑"/>
              </a:rPr>
              <a:t>KPI(</a:t>
            </a:r>
            <a:r>
              <a:rPr lang="zh-CN" altLang="en-US" sz="1400" dirty="0">
                <a:solidFill>
                  <a:prstClr val="white">
                    <a:lumMod val="95000"/>
                  </a:prstClr>
                </a:solidFill>
                <a:cs typeface="+mn-ea"/>
                <a:sym typeface="微软雅黑"/>
              </a:rPr>
              <a:t>关键绩效指标</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广告效果进行评估。</a:t>
            </a:r>
          </a:p>
        </p:txBody>
      </p:sp>
    </p:spTree>
    <p:extLst>
      <p:ext uri="{BB962C8B-B14F-4D97-AF65-F5344CB8AC3E}">
        <p14:creationId xmlns:p14="http://schemas.microsoft.com/office/powerpoint/2010/main" val="2894853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3651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二、电子邮件营销</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E4178BE9-A136-4061-8C5F-AE839CFCBF77}"/>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09733A51-67E4-4A95-A787-F73A9B18B321}"/>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9FE0A058-49BE-4283-9303-1E6400F07766}"/>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3DFDBEF0-9662-4F42-AD1B-0D4FFFB416A4}"/>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电子邮件营销的概念</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DA1F801B-E5FF-486F-84AA-DBF1C69415D0}"/>
              </a:ext>
            </a:extLst>
          </p:cNvPr>
          <p:cNvSpPr txBox="1"/>
          <p:nvPr/>
        </p:nvSpPr>
        <p:spPr>
          <a:xfrm>
            <a:off x="1288797" y="2676409"/>
            <a:ext cx="3081962" cy="2915285"/>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电子邮件营销就是指在客户事先许可的前提下</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通过电子邮件的方式向目标客户传递价值信息的一种网络营销手段。</a:t>
            </a:r>
            <a:endParaRPr lang="en-US" altLang="zh-CN" sz="1600" dirty="0">
              <a:solidFill>
                <a:prstClr val="white">
                  <a:lumMod val="95000"/>
                </a:prstClr>
              </a:solidFill>
              <a:cs typeface="+mn-ea"/>
              <a:sym typeface="微软雅黑"/>
            </a:endParaRPr>
          </a:p>
          <a:p>
            <a:pPr algn="just">
              <a:lnSpc>
                <a:spcPct val="150000"/>
              </a:lnSpc>
              <a:spcBef>
                <a:spcPct val="0"/>
              </a:spcBef>
            </a:pPr>
            <a:r>
              <a:rPr lang="zh-CN" altLang="en-US" sz="1600" dirty="0">
                <a:solidFill>
                  <a:prstClr val="white">
                    <a:lumMod val="95000"/>
                  </a:prstClr>
                </a:solidFill>
                <a:cs typeface="+mn-ea"/>
                <a:sym typeface="微软雅黑"/>
              </a:rPr>
              <a:t>电子邮件营销有三个基本因素</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向哪些用户发送电子邮件、发送什么内容的电子邮件、如何发送电子邮件。</a:t>
            </a:r>
          </a:p>
        </p:txBody>
      </p:sp>
      <p:sp>
        <p:nvSpPr>
          <p:cNvPr id="12" name="TextBox 7">
            <a:extLst>
              <a:ext uri="{FF2B5EF4-FFF2-40B4-BE49-F238E27FC236}">
                <a16:creationId xmlns:a16="http://schemas.microsoft.com/office/drawing/2014/main" id="{2D807696-E68F-4780-8A28-05ED0C50C71A}"/>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电子邮件营销的基本形式</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1008E617-67E1-4B1F-B38D-3A78FAD43945}"/>
              </a:ext>
            </a:extLst>
          </p:cNvPr>
          <p:cNvSpPr txBox="1"/>
          <p:nvPr/>
        </p:nvSpPr>
        <p:spPr>
          <a:xfrm>
            <a:off x="4740148" y="2789993"/>
            <a:ext cx="3134314" cy="2545953"/>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内部列表</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外部列表</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两者的比较</a:t>
            </a:r>
          </a:p>
          <a:p>
            <a:pPr algn="just">
              <a:lnSpc>
                <a:spcPct val="150000"/>
              </a:lnSpc>
              <a:spcBef>
                <a:spcPct val="0"/>
              </a:spcBef>
            </a:pPr>
            <a:r>
              <a:rPr lang="zh-CN" altLang="en-US" sz="1600" dirty="0">
                <a:solidFill>
                  <a:prstClr val="white">
                    <a:lumMod val="95000"/>
                  </a:prstClr>
                </a:solidFill>
                <a:cs typeface="+mn-ea"/>
                <a:sym typeface="微软雅黑"/>
              </a:rPr>
              <a:t>内部列表和外部列表由于在是否拥有用户资源方面有根本的区别</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因此在开展电子邮件营销的内容和方法方面也有很大的差别。</a:t>
            </a:r>
          </a:p>
        </p:txBody>
      </p:sp>
      <p:sp>
        <p:nvSpPr>
          <p:cNvPr id="14" name="TextBox 7">
            <a:extLst>
              <a:ext uri="{FF2B5EF4-FFF2-40B4-BE49-F238E27FC236}">
                <a16:creationId xmlns:a16="http://schemas.microsoft.com/office/drawing/2014/main" id="{AE6E3B43-E974-4CF7-8871-8DC8DF5759A9}"/>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电子邮件营销的注意问题</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E3F3FAFC-57F3-42C8-A92B-F2FC26EE077D}"/>
              </a:ext>
            </a:extLst>
          </p:cNvPr>
          <p:cNvSpPr txBox="1"/>
          <p:nvPr/>
        </p:nvSpPr>
        <p:spPr>
          <a:xfrm>
            <a:off x="8243851" y="2789993"/>
            <a:ext cx="3220268" cy="3231654"/>
          </a:xfrm>
          <a:prstGeom prst="rect">
            <a:avLst/>
          </a:prstGeom>
          <a:noFill/>
        </p:spPr>
        <p:txBody>
          <a:bodyPr wrap="square" lIns="0" tIns="0" rIns="0" bIns="0" rtlCol="0" anchor="t">
            <a:spAutoFit/>
          </a:bodyPr>
          <a:lstStyle/>
          <a:p>
            <a:pPr algn="just">
              <a:spcBef>
                <a:spcPct val="0"/>
              </a:spcBef>
            </a:pPr>
            <a:r>
              <a:rPr lang="zh-CN" altLang="en-US" sz="1400" dirty="0">
                <a:solidFill>
                  <a:prstClr val="white">
                    <a:lumMod val="95000"/>
                  </a:prstClr>
                </a:solidFill>
                <a:cs typeface="+mn-ea"/>
                <a:sym typeface="微软雅黑"/>
              </a:rPr>
              <a:t>第一</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企业要针对自身的产品特征及目标客户的特征来选择电子邮件的用户</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以便提高宣传效率。</a:t>
            </a:r>
          </a:p>
          <a:p>
            <a:pPr algn="just">
              <a:spcBef>
                <a:spcPct val="0"/>
              </a:spcBef>
            </a:pPr>
            <a:r>
              <a:rPr lang="zh-CN" altLang="en-US" sz="1400" dirty="0">
                <a:solidFill>
                  <a:prstClr val="white">
                    <a:lumMod val="95000"/>
                  </a:prstClr>
                </a:solidFill>
                <a:cs typeface="+mn-ea"/>
                <a:sym typeface="微软雅黑"/>
              </a:rPr>
              <a:t>第二</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邮件标题要醒目</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让目标客户一目了然</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看到标题就知道这是他们所关心的内容。</a:t>
            </a:r>
          </a:p>
          <a:p>
            <a:pPr algn="just">
              <a:spcBef>
                <a:spcPct val="0"/>
              </a:spcBef>
            </a:pPr>
            <a:r>
              <a:rPr lang="zh-CN" altLang="en-US" sz="1400" dirty="0">
                <a:solidFill>
                  <a:prstClr val="white">
                    <a:lumMod val="95000"/>
                  </a:prstClr>
                </a:solidFill>
                <a:cs typeface="+mn-ea"/>
                <a:sym typeface="微软雅黑"/>
              </a:rPr>
              <a:t>第三</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邮件正文内容要言简意赅</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清晰明了</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运用不同的颜色强调信息重点</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并突出品牌标志</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强化客户对公司品牌形象的认知。</a:t>
            </a:r>
          </a:p>
          <a:p>
            <a:pPr algn="just">
              <a:spcBef>
                <a:spcPct val="0"/>
              </a:spcBef>
            </a:pPr>
            <a:r>
              <a:rPr lang="zh-CN" altLang="en-US" sz="1400" dirty="0">
                <a:solidFill>
                  <a:prstClr val="white">
                    <a:lumMod val="95000"/>
                  </a:prstClr>
                </a:solidFill>
                <a:cs typeface="+mn-ea"/>
                <a:sym typeface="微软雅黑"/>
              </a:rPr>
              <a:t>第四</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要确保邮件的内容准确</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邮件发送前一定要审核确保无误</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掌握发信频率</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一般情况下</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每两周发送一次邮件就算高频率了。</a:t>
            </a:r>
          </a:p>
          <a:p>
            <a:pPr algn="just">
              <a:spcBef>
                <a:spcPct val="0"/>
              </a:spcBef>
            </a:pPr>
            <a:r>
              <a:rPr lang="zh-CN" altLang="en-US" sz="1400" dirty="0">
                <a:solidFill>
                  <a:prstClr val="white">
                    <a:lumMod val="95000"/>
                  </a:prstClr>
                </a:solidFill>
                <a:cs typeface="+mn-ea"/>
                <a:sym typeface="微软雅黑"/>
              </a:rPr>
              <a:t>第五</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汇集反馈信件</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以获取目标客户的信息</a:t>
            </a:r>
            <a:r>
              <a:rPr lang="en-US" altLang="zh-CN" sz="1400" dirty="0">
                <a:solidFill>
                  <a:prstClr val="white">
                    <a:lumMod val="95000"/>
                  </a:prstClr>
                </a:solidFill>
                <a:cs typeface="+mn-ea"/>
                <a:sym typeface="微软雅黑"/>
              </a:rPr>
              <a:t>,</a:t>
            </a:r>
            <a:r>
              <a:rPr lang="zh-CN" altLang="en-US" sz="1400" dirty="0">
                <a:solidFill>
                  <a:prstClr val="white">
                    <a:lumMod val="95000"/>
                  </a:prstClr>
                </a:solidFill>
                <a:cs typeface="+mn-ea"/>
                <a:sym typeface="微软雅黑"/>
              </a:rPr>
              <a:t>对客户需求的反馈一定要及时回复。</a:t>
            </a:r>
          </a:p>
        </p:txBody>
      </p:sp>
    </p:spTree>
    <p:extLst>
      <p:ext uri="{BB962C8B-B14F-4D97-AF65-F5344CB8AC3E}">
        <p14:creationId xmlns:p14="http://schemas.microsoft.com/office/powerpoint/2010/main" val="3660334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23549"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三、直播营销</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59F710C2-2A9A-45CA-A070-367BA13B5A03}"/>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956A9C88-67A6-43F4-A6C9-5A7DBC1441FD}"/>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79CDFA1C-396E-465F-9CE9-AFBC48BF8E5B}"/>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B4562F1F-61C1-4311-BB1E-7216DE58E059}"/>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直播营销的概念</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8953C2BF-2691-4312-8BB9-5A4436E7C9BE}"/>
              </a:ext>
            </a:extLst>
          </p:cNvPr>
          <p:cNvSpPr txBox="1"/>
          <p:nvPr/>
        </p:nvSpPr>
        <p:spPr>
          <a:xfrm>
            <a:off x="1288797" y="2676409"/>
            <a:ext cx="3081962"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直播营销主要是指企业通过网络直播的形式开展线上营销的活动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如同一档电视节目一样</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选好一定的主题、邀请主持人、选取一定的空间</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通过一个直播端口</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就可以开启一间类似于专属房间的直播间进行直播。</a:t>
            </a:r>
          </a:p>
        </p:txBody>
      </p:sp>
      <p:sp>
        <p:nvSpPr>
          <p:cNvPr id="12" name="TextBox 7">
            <a:extLst>
              <a:ext uri="{FF2B5EF4-FFF2-40B4-BE49-F238E27FC236}">
                <a16:creationId xmlns:a16="http://schemas.microsoft.com/office/drawing/2014/main" id="{861288A6-EE41-42EA-815C-ED59A849239B}"/>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直播营销的特点</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B0A9A770-66F4-44CD-937E-C3277D9D806A}"/>
              </a:ext>
            </a:extLst>
          </p:cNvPr>
          <p:cNvSpPr txBox="1"/>
          <p:nvPr/>
        </p:nvSpPr>
        <p:spPr>
          <a:xfrm>
            <a:off x="4740148" y="2789993"/>
            <a:ext cx="3134314" cy="1439112"/>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实时互动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真实感强</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平台众多</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特色分明</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娱乐属性强</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
        <p:nvSpPr>
          <p:cNvPr id="14" name="TextBox 7">
            <a:extLst>
              <a:ext uri="{FF2B5EF4-FFF2-40B4-BE49-F238E27FC236}">
                <a16:creationId xmlns:a16="http://schemas.microsoft.com/office/drawing/2014/main" id="{AA8B9290-FF81-48A6-AA2F-A9D8A290F6DE}"/>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直播的类型</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F690EAC6-4DF0-4E8A-AB52-C65FC36A903C}"/>
              </a:ext>
            </a:extLst>
          </p:cNvPr>
          <p:cNvSpPr txBox="1"/>
          <p:nvPr/>
        </p:nvSpPr>
        <p:spPr>
          <a:xfrm>
            <a:off x="8243851" y="2789993"/>
            <a:ext cx="3220268" cy="1808444"/>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微直播</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社交直播</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游戏直播</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多样化直播</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823743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23549"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四、微信营销</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59F710C2-2A9A-45CA-A070-367BA13B5A03}"/>
              </a:ext>
            </a:extLst>
          </p:cNvPr>
          <p:cNvSpPr/>
          <p:nvPr/>
        </p:nvSpPr>
        <p:spPr>
          <a:xfrm>
            <a:off x="1739875" y="1805499"/>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956A9C88-67A6-43F4-A6C9-5A7DBC1441FD}"/>
              </a:ext>
            </a:extLst>
          </p:cNvPr>
          <p:cNvSpPr/>
          <p:nvPr/>
        </p:nvSpPr>
        <p:spPr>
          <a:xfrm>
            <a:off x="6723619" y="181214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B4562F1F-61C1-4311-BB1E-7216DE58E059}"/>
              </a:ext>
            </a:extLst>
          </p:cNvPr>
          <p:cNvSpPr txBox="1"/>
          <p:nvPr/>
        </p:nvSpPr>
        <p:spPr>
          <a:xfrm>
            <a:off x="1799424" y="1942522"/>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微信营销概述</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8953C2BF-2691-4312-8BB9-5A4436E7C9BE}"/>
              </a:ext>
            </a:extLst>
          </p:cNvPr>
          <p:cNvSpPr txBox="1"/>
          <p:nvPr/>
        </p:nvSpPr>
        <p:spPr>
          <a:xfrm>
            <a:off x="2014661" y="2685002"/>
            <a:ext cx="3081962"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微信营销是网络经济时代企业营销模式的一种创新</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也是随着微信的火热而兴起的一种网络营销方式。微信不存在距离的限制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用户订阅自己所需的信息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商家通过提供用户需要的信息</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推广自己的产品</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从而实现点对点的营销。</a:t>
            </a:r>
          </a:p>
        </p:txBody>
      </p:sp>
      <p:sp>
        <p:nvSpPr>
          <p:cNvPr id="12" name="TextBox 7">
            <a:extLst>
              <a:ext uri="{FF2B5EF4-FFF2-40B4-BE49-F238E27FC236}">
                <a16:creationId xmlns:a16="http://schemas.microsoft.com/office/drawing/2014/main" id="{861288A6-EE41-42EA-815C-ED59A849239B}"/>
              </a:ext>
            </a:extLst>
          </p:cNvPr>
          <p:cNvSpPr txBox="1"/>
          <p:nvPr/>
        </p:nvSpPr>
        <p:spPr>
          <a:xfrm>
            <a:off x="6980620" y="200416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微信的营销方式</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B0A9A770-66F4-44CD-937E-C3277D9D806A}"/>
              </a:ext>
            </a:extLst>
          </p:cNvPr>
          <p:cNvSpPr txBox="1"/>
          <p:nvPr/>
        </p:nvSpPr>
        <p:spPr>
          <a:xfrm>
            <a:off x="6908313" y="2805233"/>
            <a:ext cx="3134314" cy="1808444"/>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地理位置推送式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查看附近的人</a:t>
            </a:r>
            <a:r>
              <a:rPr lang="en-US" altLang="zh-CN" sz="1600" dirty="0">
                <a:solidFill>
                  <a:prstClr val="white">
                    <a:lumMod val="95000"/>
                  </a:prstClr>
                </a:solidFill>
                <a:cs typeface="+mn-ea"/>
                <a:sym typeface="微软雅黑"/>
              </a:rPr>
              <a:t>)</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品牌活动式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漂流瓶</a:t>
            </a:r>
            <a:r>
              <a:rPr lang="en-US" altLang="zh-CN" sz="1600" dirty="0">
                <a:solidFill>
                  <a:prstClr val="white">
                    <a:lumMod val="95000"/>
                  </a:prstClr>
                </a:solidFill>
                <a:cs typeface="+mn-ea"/>
                <a:sym typeface="微软雅黑"/>
              </a:rPr>
              <a:t>)</a:t>
            </a:r>
          </a:p>
          <a:p>
            <a:pPr algn="just">
              <a:lnSpc>
                <a:spcPct val="150000"/>
              </a:lnSpc>
              <a:spcBef>
                <a:spcPct val="0"/>
              </a:spcBef>
            </a:pPr>
            <a:r>
              <a:rPr lang="en-US" altLang="zh-CN" sz="1600" dirty="0">
                <a:solidFill>
                  <a:prstClr val="white">
                    <a:lumMod val="95000"/>
                  </a:prstClr>
                </a:solidFill>
                <a:cs typeface="+mn-ea"/>
                <a:sym typeface="微软雅黑"/>
              </a:rPr>
              <a:t>3.O2O</a:t>
            </a:r>
            <a:r>
              <a:rPr lang="zh-CN" altLang="en-US" sz="1600" dirty="0">
                <a:solidFill>
                  <a:prstClr val="white">
                    <a:lumMod val="95000"/>
                  </a:prstClr>
                </a:solidFill>
                <a:cs typeface="+mn-ea"/>
                <a:sym typeface="微软雅黑"/>
              </a:rPr>
              <a:t>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扫一扫</a:t>
            </a:r>
            <a:r>
              <a:rPr lang="en-US" altLang="zh-CN" sz="1600" dirty="0">
                <a:solidFill>
                  <a:prstClr val="white">
                    <a:lumMod val="95000"/>
                  </a:prstClr>
                </a:solidFill>
                <a:cs typeface="+mn-ea"/>
                <a:sym typeface="微软雅黑"/>
              </a:rPr>
              <a:t>)</a:t>
            </a: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互动推送式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微信公众平台</a:t>
            </a:r>
            <a:r>
              <a:rPr lang="en-US" altLang="zh-CN" sz="1600" dirty="0">
                <a:solidFill>
                  <a:prstClr val="white">
                    <a:lumMod val="95000"/>
                  </a:prstClr>
                </a:solidFill>
                <a:cs typeface="+mn-ea"/>
                <a:sym typeface="微软雅黑"/>
              </a:rPr>
              <a:t>)</a:t>
            </a: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3424585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1" grpId="0"/>
      <p:bldP spid="12" grpId="0"/>
      <p:bldP spid="13"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23549"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五、微博营销</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C163DA34-7818-42D8-AFC1-8C33B857CAF3}"/>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a:extLst>
              <a:ext uri="{FF2B5EF4-FFF2-40B4-BE49-F238E27FC236}">
                <a16:creationId xmlns:a16="http://schemas.microsoft.com/office/drawing/2014/main" id="{0EF0DFC5-A79F-413D-A54B-083241FE0168}"/>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a:extLst>
              <a:ext uri="{FF2B5EF4-FFF2-40B4-BE49-F238E27FC236}">
                <a16:creationId xmlns:a16="http://schemas.microsoft.com/office/drawing/2014/main" id="{FBE0D381-246E-403F-86CC-1297D244CF8B}"/>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a:extLst>
              <a:ext uri="{FF2B5EF4-FFF2-40B4-BE49-F238E27FC236}">
                <a16:creationId xmlns:a16="http://schemas.microsoft.com/office/drawing/2014/main" id="{4B61D6E6-45BC-46D5-9823-A41F6EBCB1D8}"/>
              </a:ext>
            </a:extLst>
          </p:cNvPr>
          <p:cNvSpPr txBox="1"/>
          <p:nvPr/>
        </p:nvSpPr>
        <p:spPr>
          <a:xfrm>
            <a:off x="1073560" y="1933929"/>
            <a:ext cx="330405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微博营销概述</a:t>
            </a:r>
            <a:endParaRPr lang="en-US" b="1" dirty="0">
              <a:solidFill>
                <a:prstClr val="white"/>
              </a:solidFill>
              <a:cs typeface="+mn-ea"/>
              <a:sym typeface="微软雅黑"/>
            </a:endParaRPr>
          </a:p>
        </p:txBody>
      </p:sp>
      <p:sp>
        <p:nvSpPr>
          <p:cNvPr id="11" name="TextBox 8">
            <a:extLst>
              <a:ext uri="{FF2B5EF4-FFF2-40B4-BE49-F238E27FC236}">
                <a16:creationId xmlns:a16="http://schemas.microsoft.com/office/drawing/2014/main" id="{3F1F3AC7-8463-4ECF-BFB5-B29BD06979CE}"/>
              </a:ext>
            </a:extLst>
          </p:cNvPr>
          <p:cNvSpPr txBox="1"/>
          <p:nvPr/>
        </p:nvSpPr>
        <p:spPr>
          <a:xfrm>
            <a:off x="1288797" y="2676409"/>
            <a:ext cx="3081962" cy="254595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微博营销是网络营销方式的一种</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微博用户主要由个人和企业构成。微博的火热催生了相关的营销方式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用户以每天更新的内容跟网民交流</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或者网民围观感兴趣的热门话题</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这样就可以达到推广目的</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这样的方式就是微博营销。</a:t>
            </a:r>
          </a:p>
        </p:txBody>
      </p:sp>
      <p:sp>
        <p:nvSpPr>
          <p:cNvPr id="12" name="TextBox 7">
            <a:extLst>
              <a:ext uri="{FF2B5EF4-FFF2-40B4-BE49-F238E27FC236}">
                <a16:creationId xmlns:a16="http://schemas.microsoft.com/office/drawing/2014/main" id="{F12F2556-ED3C-45BF-8AED-44DD3CD79087}"/>
              </a:ext>
            </a:extLst>
          </p:cNvPr>
          <p:cNvSpPr txBox="1"/>
          <p:nvPr/>
        </p:nvSpPr>
        <p:spPr>
          <a:xfrm>
            <a:off x="4812455" y="1988928"/>
            <a:ext cx="3095389"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微博营销的特性</a:t>
            </a:r>
            <a:endParaRPr lang="en-US" b="1" dirty="0">
              <a:solidFill>
                <a:prstClr val="white"/>
              </a:solidFill>
              <a:cs typeface="+mn-ea"/>
              <a:sym typeface="微软雅黑"/>
            </a:endParaRPr>
          </a:p>
        </p:txBody>
      </p:sp>
      <p:sp>
        <p:nvSpPr>
          <p:cNvPr id="13" name="TextBox 8">
            <a:extLst>
              <a:ext uri="{FF2B5EF4-FFF2-40B4-BE49-F238E27FC236}">
                <a16:creationId xmlns:a16="http://schemas.microsoft.com/office/drawing/2014/main" id="{BFF67FAA-52BD-4D77-90F5-2DF4520C2978}"/>
              </a:ext>
            </a:extLst>
          </p:cNvPr>
          <p:cNvSpPr txBox="1"/>
          <p:nvPr/>
        </p:nvSpPr>
        <p:spPr>
          <a:xfrm>
            <a:off x="4740148" y="2789993"/>
            <a:ext cx="3134314" cy="1808444"/>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传播者的全民化</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传播内容的碎片化</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发布方式的多样化</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受众亦是传播者</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传播效果的裂变化</a:t>
            </a:r>
          </a:p>
        </p:txBody>
      </p:sp>
      <p:sp>
        <p:nvSpPr>
          <p:cNvPr id="14" name="TextBox 7">
            <a:extLst>
              <a:ext uri="{FF2B5EF4-FFF2-40B4-BE49-F238E27FC236}">
                <a16:creationId xmlns:a16="http://schemas.microsoft.com/office/drawing/2014/main" id="{9193DF1F-065F-4E09-A9C8-ABFBB6455C74}"/>
              </a:ext>
            </a:extLst>
          </p:cNvPr>
          <p:cNvSpPr txBox="1"/>
          <p:nvPr/>
        </p:nvSpPr>
        <p:spPr>
          <a:xfrm>
            <a:off x="7929943" y="1974325"/>
            <a:ext cx="3919498" cy="371255"/>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微博营销的</a:t>
            </a:r>
            <a:r>
              <a:rPr lang="en-US" altLang="zh-CN" b="1" dirty="0">
                <a:solidFill>
                  <a:prstClr val="white"/>
                </a:solidFill>
                <a:cs typeface="+mn-ea"/>
                <a:sym typeface="微软雅黑"/>
              </a:rPr>
              <a:t>4I</a:t>
            </a:r>
            <a:r>
              <a:rPr lang="zh-CN" altLang="en-US" b="1" dirty="0">
                <a:solidFill>
                  <a:prstClr val="white"/>
                </a:solidFill>
                <a:cs typeface="+mn-ea"/>
                <a:sym typeface="微软雅黑"/>
              </a:rPr>
              <a:t>原则</a:t>
            </a:r>
            <a:endParaRPr lang="en-US" b="1" dirty="0">
              <a:solidFill>
                <a:prstClr val="white"/>
              </a:solidFill>
              <a:cs typeface="+mn-ea"/>
              <a:sym typeface="微软雅黑"/>
            </a:endParaRPr>
          </a:p>
        </p:txBody>
      </p:sp>
      <p:sp>
        <p:nvSpPr>
          <p:cNvPr id="15" name="TextBox 8">
            <a:extLst>
              <a:ext uri="{FF2B5EF4-FFF2-40B4-BE49-F238E27FC236}">
                <a16:creationId xmlns:a16="http://schemas.microsoft.com/office/drawing/2014/main" id="{6BEC0BE0-0118-4F46-BD60-9022E3E2BDF6}"/>
              </a:ext>
            </a:extLst>
          </p:cNvPr>
          <p:cNvSpPr txBox="1"/>
          <p:nvPr/>
        </p:nvSpPr>
        <p:spPr>
          <a:xfrm>
            <a:off x="8243851" y="2789993"/>
            <a:ext cx="3220268" cy="1808444"/>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趣味</a:t>
            </a:r>
            <a:r>
              <a:rPr lang="en-US" altLang="zh-CN" sz="1600" dirty="0">
                <a:solidFill>
                  <a:prstClr val="white">
                    <a:lumMod val="95000"/>
                  </a:prstClr>
                </a:solidFill>
                <a:cs typeface="+mn-ea"/>
                <a:sym typeface="微软雅黑"/>
              </a:rPr>
              <a:t>(Interest)</a:t>
            </a:r>
            <a:r>
              <a:rPr lang="zh-CN" altLang="en-US" sz="1600" dirty="0">
                <a:solidFill>
                  <a:prstClr val="white">
                    <a:lumMod val="95000"/>
                  </a:prstClr>
                </a:solidFill>
                <a:cs typeface="+mn-ea"/>
                <a:sym typeface="微软雅黑"/>
              </a:rPr>
              <a:t>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利益</a:t>
            </a:r>
            <a:r>
              <a:rPr lang="en-US" altLang="zh-CN" sz="1600" dirty="0">
                <a:solidFill>
                  <a:prstClr val="white">
                    <a:lumMod val="95000"/>
                  </a:prstClr>
                </a:solidFill>
                <a:cs typeface="+mn-ea"/>
                <a:sym typeface="微软雅黑"/>
              </a:rPr>
              <a:t>(Interests)</a:t>
            </a:r>
            <a:r>
              <a:rPr lang="zh-CN" altLang="en-US" sz="1600" dirty="0">
                <a:solidFill>
                  <a:prstClr val="white">
                    <a:lumMod val="95000"/>
                  </a:prstClr>
                </a:solidFill>
                <a:cs typeface="+mn-ea"/>
                <a:sym typeface="微软雅黑"/>
              </a:rPr>
              <a:t>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互动</a:t>
            </a:r>
            <a:r>
              <a:rPr lang="en-US" altLang="zh-CN" sz="1600" dirty="0">
                <a:solidFill>
                  <a:prstClr val="white">
                    <a:lumMod val="95000"/>
                  </a:prstClr>
                </a:solidFill>
                <a:cs typeface="+mn-ea"/>
                <a:sym typeface="微软雅黑"/>
              </a:rPr>
              <a:t>(Interaction)</a:t>
            </a:r>
            <a:r>
              <a:rPr lang="zh-CN" altLang="en-US" sz="1600" dirty="0">
                <a:solidFill>
                  <a:prstClr val="white">
                    <a:lumMod val="95000"/>
                  </a:prstClr>
                </a:solidFill>
                <a:cs typeface="+mn-ea"/>
                <a:sym typeface="微软雅黑"/>
              </a:rPr>
              <a:t>原则</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个性化</a:t>
            </a:r>
            <a:r>
              <a:rPr lang="en-US" altLang="zh-CN" sz="1600" dirty="0">
                <a:solidFill>
                  <a:prstClr val="white">
                    <a:lumMod val="95000"/>
                  </a:prstClr>
                </a:solidFill>
                <a:cs typeface="+mn-ea"/>
                <a:sym typeface="微软雅黑"/>
              </a:rPr>
              <a:t>(Individuality)</a:t>
            </a:r>
            <a:r>
              <a:rPr lang="zh-CN" altLang="en-US" sz="1600" dirty="0">
                <a:solidFill>
                  <a:prstClr val="white">
                    <a:lumMod val="95000"/>
                  </a:prstClr>
                </a:solidFill>
                <a:cs typeface="+mn-ea"/>
                <a:sym typeface="微软雅黑"/>
              </a:rPr>
              <a:t>原则</a:t>
            </a: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472866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第十二章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六、移动互联网营销工具</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Group 3">
            <a:extLst>
              <a:ext uri="{FF2B5EF4-FFF2-40B4-BE49-F238E27FC236}">
                <a16:creationId xmlns:a16="http://schemas.microsoft.com/office/drawing/2014/main" id="{87124D69-4B1F-4270-8EF8-25AB64E22943}"/>
              </a:ext>
            </a:extLst>
          </p:cNvPr>
          <p:cNvGrpSpPr/>
          <p:nvPr/>
        </p:nvGrpSpPr>
        <p:grpSpPr>
          <a:xfrm>
            <a:off x="4043904" y="2219847"/>
            <a:ext cx="1457800" cy="1291344"/>
            <a:chOff x="4078513" y="2305388"/>
            <a:chExt cx="1683939" cy="1328992"/>
          </a:xfrm>
        </p:grpSpPr>
        <p:sp>
          <p:nvSpPr>
            <p:cNvPr id="8" name="Freeform: Shape 24">
              <a:extLst>
                <a:ext uri="{FF2B5EF4-FFF2-40B4-BE49-F238E27FC236}">
                  <a16:creationId xmlns:a16="http://schemas.microsoft.com/office/drawing/2014/main" id="{39074A6F-7E8E-46C8-8FDD-055B01F5D511}"/>
                </a:ext>
              </a:extLst>
            </p:cNvPr>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9" name="Straight Connector 25">
              <a:extLst>
                <a:ext uri="{FF2B5EF4-FFF2-40B4-BE49-F238E27FC236}">
                  <a16:creationId xmlns:a16="http://schemas.microsoft.com/office/drawing/2014/main" id="{2CEFE0A7-90E7-4B3B-8BC4-947D2C206E08}"/>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0" name="Straight Connector 26">
              <a:extLst>
                <a:ext uri="{FF2B5EF4-FFF2-40B4-BE49-F238E27FC236}">
                  <a16:creationId xmlns:a16="http://schemas.microsoft.com/office/drawing/2014/main" id="{22D883F6-F99B-426B-8CCD-5B67ED8B36B6}"/>
                </a:ext>
              </a:extLst>
            </p:cNvPr>
            <p:cNvSpPr/>
            <p:nvPr/>
          </p:nvSpPr>
          <p:spPr bwMode="auto">
            <a:xfrm>
              <a:off x="5700918" y="2902721"/>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1" name="Freeform: Shape 27">
              <a:extLst>
                <a:ext uri="{FF2B5EF4-FFF2-40B4-BE49-F238E27FC236}">
                  <a16:creationId xmlns:a16="http://schemas.microsoft.com/office/drawing/2014/main" id="{A0C971FE-F638-48F4-8B30-1571DD514BF5}"/>
                </a:ext>
              </a:extLst>
            </p:cNvPr>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2" name="Freeform: Shape 28">
              <a:extLst>
                <a:ext uri="{FF2B5EF4-FFF2-40B4-BE49-F238E27FC236}">
                  <a16:creationId xmlns:a16="http://schemas.microsoft.com/office/drawing/2014/main" id="{771724F3-4355-4224-87C4-CF3CBEA6A36C}"/>
                </a:ext>
              </a:extLst>
            </p:cNvPr>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3" name="Freeform: Shape 23">
              <a:extLst>
                <a:ext uri="{FF2B5EF4-FFF2-40B4-BE49-F238E27FC236}">
                  <a16:creationId xmlns:a16="http://schemas.microsoft.com/office/drawing/2014/main" id="{9E6D7C4E-5A25-4B1F-B762-D4AB61C70F62}"/>
                </a:ext>
              </a:extLst>
            </p:cNvPr>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5B9BD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14" name="Group 2">
            <a:extLst>
              <a:ext uri="{FF2B5EF4-FFF2-40B4-BE49-F238E27FC236}">
                <a16:creationId xmlns:a16="http://schemas.microsoft.com/office/drawing/2014/main" id="{5070FB9B-2E3E-40B6-82BD-FB8E0239451D}"/>
              </a:ext>
            </a:extLst>
          </p:cNvPr>
          <p:cNvGrpSpPr/>
          <p:nvPr/>
        </p:nvGrpSpPr>
        <p:grpSpPr>
          <a:xfrm>
            <a:off x="6484149" y="2242341"/>
            <a:ext cx="1457800" cy="1291344"/>
            <a:chOff x="6429548" y="2305388"/>
            <a:chExt cx="1683939" cy="1328992"/>
          </a:xfrm>
          <a:solidFill>
            <a:srgbClr val="4472C4">
              <a:lumMod val="75000"/>
            </a:srgbClr>
          </a:solidFill>
        </p:grpSpPr>
        <p:sp>
          <p:nvSpPr>
            <p:cNvPr id="15" name="Freeform: Shape 32">
              <a:extLst>
                <a:ext uri="{FF2B5EF4-FFF2-40B4-BE49-F238E27FC236}">
                  <a16:creationId xmlns:a16="http://schemas.microsoft.com/office/drawing/2014/main" id="{B2F1B4F9-42BE-452D-8812-99109A8E75EA}"/>
                </a:ext>
              </a:extLst>
            </p:cNvPr>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6" name="Straight Connector 33">
              <a:extLst>
                <a:ext uri="{FF2B5EF4-FFF2-40B4-BE49-F238E27FC236}">
                  <a16:creationId xmlns:a16="http://schemas.microsoft.com/office/drawing/2014/main" id="{5B353421-8381-4812-9C1D-71223EF6356E}"/>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7" name="Straight Connector 34">
              <a:extLst>
                <a:ext uri="{FF2B5EF4-FFF2-40B4-BE49-F238E27FC236}">
                  <a16:creationId xmlns:a16="http://schemas.microsoft.com/office/drawing/2014/main" id="{FB04A696-5F42-4116-8488-0356C006D863}"/>
                </a:ext>
              </a:extLst>
            </p:cNvPr>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18" name="Freeform: Shape 35">
              <a:extLst>
                <a:ext uri="{FF2B5EF4-FFF2-40B4-BE49-F238E27FC236}">
                  <a16:creationId xmlns:a16="http://schemas.microsoft.com/office/drawing/2014/main" id="{DA05C1EB-2B89-44FB-862F-6022246A2B67}"/>
                </a:ext>
              </a:extLst>
            </p:cNvPr>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19" name="Freeform: Shape 36">
              <a:extLst>
                <a:ext uri="{FF2B5EF4-FFF2-40B4-BE49-F238E27FC236}">
                  <a16:creationId xmlns:a16="http://schemas.microsoft.com/office/drawing/2014/main" id="{63C10A6B-433C-4BA2-9A4E-75E4C6D1F8E5}"/>
                </a:ext>
              </a:extLst>
            </p:cNvPr>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0" name="Freeform: Shape 37">
              <a:extLst>
                <a:ext uri="{FF2B5EF4-FFF2-40B4-BE49-F238E27FC236}">
                  <a16:creationId xmlns:a16="http://schemas.microsoft.com/office/drawing/2014/main" id="{0A10C88D-60A7-4923-AD37-4D6AA1B4ACB5}"/>
                </a:ext>
              </a:extLst>
            </p:cNvPr>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1" name="Group 4">
            <a:extLst>
              <a:ext uri="{FF2B5EF4-FFF2-40B4-BE49-F238E27FC236}">
                <a16:creationId xmlns:a16="http://schemas.microsoft.com/office/drawing/2014/main" id="{0B4ACE25-6AE8-43AD-9E26-02D13BB136AA}"/>
              </a:ext>
            </a:extLst>
          </p:cNvPr>
          <p:cNvGrpSpPr/>
          <p:nvPr/>
        </p:nvGrpSpPr>
        <p:grpSpPr>
          <a:xfrm>
            <a:off x="4043904" y="4023493"/>
            <a:ext cx="1457800" cy="1291344"/>
            <a:chOff x="4078513" y="3755948"/>
            <a:chExt cx="1683939" cy="1328992"/>
          </a:xfrm>
        </p:grpSpPr>
        <p:sp>
          <p:nvSpPr>
            <p:cNvPr id="22" name="Freeform: Shape 39">
              <a:extLst>
                <a:ext uri="{FF2B5EF4-FFF2-40B4-BE49-F238E27FC236}">
                  <a16:creationId xmlns:a16="http://schemas.microsoft.com/office/drawing/2014/main" id="{028342F8-0827-4604-968B-A006C189CC41}"/>
                </a:ext>
              </a:extLst>
            </p:cNvPr>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5B9BD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3" name="Straight Connector 40">
              <a:extLst>
                <a:ext uri="{FF2B5EF4-FFF2-40B4-BE49-F238E27FC236}">
                  <a16:creationId xmlns:a16="http://schemas.microsoft.com/office/drawing/2014/main" id="{5A512134-1C7A-4599-B14E-AAAF44BAE0BB}"/>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4" name="Straight Connector 41">
              <a:extLst>
                <a:ext uri="{FF2B5EF4-FFF2-40B4-BE49-F238E27FC236}">
                  <a16:creationId xmlns:a16="http://schemas.microsoft.com/office/drawing/2014/main" id="{261E8235-1F87-4851-8603-16325EDC9FCF}"/>
                </a:ext>
              </a:extLst>
            </p:cNvPr>
            <p:cNvSpPr/>
            <p:nvPr/>
          </p:nvSpPr>
          <p:spPr bwMode="auto">
            <a:xfrm flipV="1">
              <a:off x="5700918"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anchor="ctr"/>
            <a:lstStyle/>
            <a:p>
              <a:pPr algn="ctr" defTabSz="914377">
                <a:defRPr/>
              </a:pPr>
              <a:endParaRPr sz="1867" kern="0">
                <a:solidFill>
                  <a:prstClr val="black"/>
                </a:solidFill>
                <a:latin typeface="微软雅黑"/>
                <a:cs typeface="+mn-ea"/>
                <a:sym typeface="+mn-lt"/>
              </a:endParaRPr>
            </a:p>
          </p:txBody>
        </p:sp>
        <p:sp>
          <p:nvSpPr>
            <p:cNvPr id="25" name="Freeform: Shape 42">
              <a:extLst>
                <a:ext uri="{FF2B5EF4-FFF2-40B4-BE49-F238E27FC236}">
                  <a16:creationId xmlns:a16="http://schemas.microsoft.com/office/drawing/2014/main" id="{7BBA7A3E-CA54-4192-B571-A4F63E942709}"/>
                </a:ext>
              </a:extLst>
            </p:cNvPr>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6" name="Freeform: Shape 43">
              <a:extLst>
                <a:ext uri="{FF2B5EF4-FFF2-40B4-BE49-F238E27FC236}">
                  <a16:creationId xmlns:a16="http://schemas.microsoft.com/office/drawing/2014/main" id="{5B8ADC78-4416-43DD-B10D-3F67DEE7F277}"/>
                </a:ext>
              </a:extLst>
            </p:cNvPr>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rgbClr val="A5A5A5">
                <a:lumMod val="75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sp>
          <p:nvSpPr>
            <p:cNvPr id="27" name="Freeform: Shape 44">
              <a:extLst>
                <a:ext uri="{FF2B5EF4-FFF2-40B4-BE49-F238E27FC236}">
                  <a16:creationId xmlns:a16="http://schemas.microsoft.com/office/drawing/2014/main" id="{0F43B7BE-9E33-4F8E-89C0-73E0FBA9754E}"/>
                </a:ext>
              </a:extLst>
            </p:cNvPr>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A5A5A5">
                <a:lumMod val="50000"/>
              </a:srgbClr>
            </a:solidFill>
            <a:ln>
              <a:noFill/>
            </a:ln>
          </p:spPr>
          <p:txBody>
            <a:bodyPr anchor="ctr"/>
            <a:lstStyle/>
            <a:p>
              <a:pPr algn="ctr" defTabSz="914377">
                <a:defRPr/>
              </a:pPr>
              <a:endParaRPr sz="1867" kern="0">
                <a:solidFill>
                  <a:prstClr val="black"/>
                </a:solidFill>
                <a:latin typeface="微软雅黑"/>
                <a:cs typeface="+mn-ea"/>
                <a:sym typeface="+mn-lt"/>
              </a:endParaRPr>
            </a:p>
          </p:txBody>
        </p:sp>
      </p:grpSp>
      <p:grpSp>
        <p:nvGrpSpPr>
          <p:cNvPr id="28" name="Group 5">
            <a:extLst>
              <a:ext uri="{FF2B5EF4-FFF2-40B4-BE49-F238E27FC236}">
                <a16:creationId xmlns:a16="http://schemas.microsoft.com/office/drawing/2014/main" id="{5178702F-A78E-4CF6-B775-9BFE1128B7B7}"/>
              </a:ext>
            </a:extLst>
          </p:cNvPr>
          <p:cNvGrpSpPr/>
          <p:nvPr/>
        </p:nvGrpSpPr>
        <p:grpSpPr>
          <a:xfrm>
            <a:off x="6484149" y="4045989"/>
            <a:ext cx="1457800" cy="1291344"/>
            <a:chOff x="6429548" y="3755948"/>
            <a:chExt cx="1683939" cy="1328992"/>
          </a:xfrm>
          <a:solidFill>
            <a:srgbClr val="002060"/>
          </a:solidFill>
        </p:grpSpPr>
        <p:sp>
          <p:nvSpPr>
            <p:cNvPr id="29" name="Freeform: Shape 46">
              <a:extLst>
                <a:ext uri="{FF2B5EF4-FFF2-40B4-BE49-F238E27FC236}">
                  <a16:creationId xmlns:a16="http://schemas.microsoft.com/office/drawing/2014/main" id="{5A5FC797-B9C4-4138-AF12-0FD9C6834557}"/>
                </a:ext>
              </a:extLst>
            </p:cNvPr>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0" name="Straight Connector 47">
              <a:extLst>
                <a:ext uri="{FF2B5EF4-FFF2-40B4-BE49-F238E27FC236}">
                  <a16:creationId xmlns:a16="http://schemas.microsoft.com/office/drawing/2014/main" id="{88B4DB6C-FDEB-4E31-9ADF-90841BF2DDDB}"/>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1" name="Straight Connector 48">
              <a:extLst>
                <a:ext uri="{FF2B5EF4-FFF2-40B4-BE49-F238E27FC236}">
                  <a16:creationId xmlns:a16="http://schemas.microsoft.com/office/drawing/2014/main" id="{E67EAD00-EE05-469C-9A89-9B620F83A483}"/>
                </a:ext>
              </a:extLst>
            </p:cNvPr>
            <p:cNvSpPr/>
            <p:nvPr/>
          </p:nvSpPr>
          <p:spPr bwMode="auto">
            <a:xfrm flipH="1" flipV="1">
              <a:off x="6491082" y="4487606"/>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4377"/>
              <a:endParaRPr sz="1867">
                <a:solidFill>
                  <a:prstClr val="black"/>
                </a:solidFill>
                <a:latin typeface="微软雅黑"/>
                <a:cs typeface="+mn-ea"/>
                <a:sym typeface="+mn-lt"/>
              </a:endParaRPr>
            </a:p>
          </p:txBody>
        </p:sp>
        <p:sp>
          <p:nvSpPr>
            <p:cNvPr id="32" name="Freeform: Shape 49">
              <a:extLst>
                <a:ext uri="{FF2B5EF4-FFF2-40B4-BE49-F238E27FC236}">
                  <a16:creationId xmlns:a16="http://schemas.microsoft.com/office/drawing/2014/main" id="{B4402D5E-4EA2-4105-B7A5-616508F61786}"/>
                </a:ext>
              </a:extLst>
            </p:cNvPr>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3" name="Freeform: Shape 50">
              <a:extLst>
                <a:ext uri="{FF2B5EF4-FFF2-40B4-BE49-F238E27FC236}">
                  <a16:creationId xmlns:a16="http://schemas.microsoft.com/office/drawing/2014/main" id="{BCA001A6-3C43-4A84-AF29-68D9557FC345}"/>
                </a:ext>
              </a:extLst>
            </p:cNvPr>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sp>
          <p:nvSpPr>
            <p:cNvPr id="34" name="Freeform: Shape 51">
              <a:extLst>
                <a:ext uri="{FF2B5EF4-FFF2-40B4-BE49-F238E27FC236}">
                  <a16:creationId xmlns:a16="http://schemas.microsoft.com/office/drawing/2014/main" id="{9C7A7286-F046-4C9E-AA9E-85D6C3DAEE5E}"/>
                </a:ext>
              </a:extLst>
            </p:cNvPr>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defTabSz="914377"/>
              <a:endParaRPr sz="1867">
                <a:solidFill>
                  <a:prstClr val="black"/>
                </a:solidFill>
                <a:latin typeface="微软雅黑"/>
                <a:cs typeface="+mn-ea"/>
                <a:sym typeface="+mn-lt"/>
              </a:endParaRPr>
            </a:p>
          </p:txBody>
        </p:sp>
      </p:grpSp>
      <p:grpSp>
        <p:nvGrpSpPr>
          <p:cNvPr id="35" name="Group 10">
            <a:extLst>
              <a:ext uri="{FF2B5EF4-FFF2-40B4-BE49-F238E27FC236}">
                <a16:creationId xmlns:a16="http://schemas.microsoft.com/office/drawing/2014/main" id="{0EB34464-6081-460B-A426-C48DDB5A12C7}"/>
              </a:ext>
            </a:extLst>
          </p:cNvPr>
          <p:cNvGrpSpPr/>
          <p:nvPr/>
        </p:nvGrpSpPr>
        <p:grpSpPr>
          <a:xfrm>
            <a:off x="7669880" y="1780168"/>
            <a:ext cx="4014121" cy="1853814"/>
            <a:chOff x="8346118" y="2481480"/>
            <a:chExt cx="3614111" cy="2372267"/>
          </a:xfrm>
        </p:grpSpPr>
        <p:sp>
          <p:nvSpPr>
            <p:cNvPr id="36" name="TextBox 53">
              <a:extLst>
                <a:ext uri="{FF2B5EF4-FFF2-40B4-BE49-F238E27FC236}">
                  <a16:creationId xmlns:a16="http://schemas.microsoft.com/office/drawing/2014/main" id="{48AC93CD-CF0F-45B6-90A2-C71ABA5752B2}"/>
                </a:ext>
              </a:extLst>
            </p:cNvPr>
            <p:cNvSpPr txBox="1"/>
            <p:nvPr/>
          </p:nvSpPr>
          <p:spPr bwMode="auto">
            <a:xfrm>
              <a:off x="8535367" y="2481480"/>
              <a:ext cx="2517947" cy="629293"/>
            </a:xfrm>
            <a:prstGeom prst="rect">
              <a:avLst/>
            </a:prstGeom>
            <a:noFill/>
          </p:spPr>
          <p:txBody>
            <a:bodyPr wrap="none" lIns="384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游戏</a:t>
              </a:r>
            </a:p>
          </p:txBody>
        </p:sp>
        <p:sp>
          <p:nvSpPr>
            <p:cNvPr id="37" name="TextBox 59">
              <a:extLst>
                <a:ext uri="{FF2B5EF4-FFF2-40B4-BE49-F238E27FC236}">
                  <a16:creationId xmlns:a16="http://schemas.microsoft.com/office/drawing/2014/main" id="{85C8B075-8575-4D1E-9B5B-1BD96DCC0977}"/>
                </a:ext>
              </a:extLst>
            </p:cNvPr>
            <p:cNvSpPr txBox="1"/>
            <p:nvPr/>
          </p:nvSpPr>
          <p:spPr bwMode="auto">
            <a:xfrm>
              <a:off x="8346118" y="3018333"/>
              <a:ext cx="3614111" cy="1835414"/>
            </a:xfrm>
            <a:prstGeom prst="rect">
              <a:avLst/>
            </a:prstGeom>
            <a:noFill/>
          </p:spPr>
          <p:txBody>
            <a:bodyPr wrap="square" lIns="384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企业可以通过在手机游戏内植入广告或提供宣传信息或赞助整个游戏来驱动消费者参与相关的营销活动</a:t>
              </a:r>
            </a:p>
          </p:txBody>
        </p:sp>
      </p:grpSp>
      <p:grpSp>
        <p:nvGrpSpPr>
          <p:cNvPr id="38" name="Group 11">
            <a:extLst>
              <a:ext uri="{FF2B5EF4-FFF2-40B4-BE49-F238E27FC236}">
                <a16:creationId xmlns:a16="http://schemas.microsoft.com/office/drawing/2014/main" id="{CFEAA604-DC9F-4CFA-BDAA-2070D851DD99}"/>
              </a:ext>
            </a:extLst>
          </p:cNvPr>
          <p:cNvGrpSpPr/>
          <p:nvPr/>
        </p:nvGrpSpPr>
        <p:grpSpPr>
          <a:xfrm>
            <a:off x="8182945" y="4138218"/>
            <a:ext cx="3501056" cy="1757463"/>
            <a:chOff x="8747280" y="3958668"/>
            <a:chExt cx="3152173" cy="2248964"/>
          </a:xfrm>
        </p:grpSpPr>
        <p:sp>
          <p:nvSpPr>
            <p:cNvPr id="39" name="TextBox 64">
              <a:extLst>
                <a:ext uri="{FF2B5EF4-FFF2-40B4-BE49-F238E27FC236}">
                  <a16:creationId xmlns:a16="http://schemas.microsoft.com/office/drawing/2014/main" id="{153BBFFF-E36B-40DA-B308-AB31F5CE4DF4}"/>
                </a:ext>
              </a:extLst>
            </p:cNvPr>
            <p:cNvSpPr txBox="1"/>
            <p:nvPr/>
          </p:nvSpPr>
          <p:spPr bwMode="auto">
            <a:xfrm>
              <a:off x="8747280" y="3958668"/>
              <a:ext cx="2694796" cy="609319"/>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四</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二维码</a:t>
              </a:r>
            </a:p>
          </p:txBody>
        </p:sp>
        <p:sp>
          <p:nvSpPr>
            <p:cNvPr id="40" name="TextBox 65">
              <a:extLst>
                <a:ext uri="{FF2B5EF4-FFF2-40B4-BE49-F238E27FC236}">
                  <a16:creationId xmlns:a16="http://schemas.microsoft.com/office/drawing/2014/main" id="{6424C92C-626D-4E2D-82B1-8E636D7ABCF3}"/>
                </a:ext>
              </a:extLst>
            </p:cNvPr>
            <p:cNvSpPr txBox="1"/>
            <p:nvPr/>
          </p:nvSpPr>
          <p:spPr bwMode="auto">
            <a:xfrm>
              <a:off x="8775138" y="4567987"/>
              <a:ext cx="3124315" cy="1639645"/>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机二维码可以印刷在报纸、杂志、广告、图书、包装以及个人名片上</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用户通过手机扫描二维码</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实现上网、发送短信、拨号、资料交换、自动文字输入等功能</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并能随时随地下载图文、了解企业产品信息。</a:t>
              </a:r>
            </a:p>
          </p:txBody>
        </p:sp>
      </p:grpSp>
      <p:grpSp>
        <p:nvGrpSpPr>
          <p:cNvPr id="42" name="Group 7">
            <a:extLst>
              <a:ext uri="{FF2B5EF4-FFF2-40B4-BE49-F238E27FC236}">
                <a16:creationId xmlns:a16="http://schemas.microsoft.com/office/drawing/2014/main" id="{9DB19AC2-F5A3-45B8-9459-4DE75D9907EC}"/>
              </a:ext>
            </a:extLst>
          </p:cNvPr>
          <p:cNvGrpSpPr/>
          <p:nvPr/>
        </p:nvGrpSpPr>
        <p:grpSpPr>
          <a:xfrm>
            <a:off x="798950" y="1901275"/>
            <a:ext cx="3046454" cy="1632411"/>
            <a:chOff x="704377" y="2254189"/>
            <a:chExt cx="2742872" cy="2088942"/>
          </a:xfrm>
        </p:grpSpPr>
        <p:sp>
          <p:nvSpPr>
            <p:cNvPr id="43" name="TextBox 66">
              <a:extLst>
                <a:ext uri="{FF2B5EF4-FFF2-40B4-BE49-F238E27FC236}">
                  <a16:creationId xmlns:a16="http://schemas.microsoft.com/office/drawing/2014/main" id="{FDC76933-9E92-4DEB-B538-0923C467ADF2}"/>
                </a:ext>
              </a:extLst>
            </p:cNvPr>
            <p:cNvSpPr txBox="1"/>
            <p:nvPr/>
          </p:nvSpPr>
          <p:spPr bwMode="auto">
            <a:xfrm>
              <a:off x="985011" y="2254189"/>
              <a:ext cx="2392057" cy="4364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一</a:t>
              </a:r>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短信</a:t>
              </a:r>
            </a:p>
          </p:txBody>
        </p:sp>
        <p:sp>
          <p:nvSpPr>
            <p:cNvPr id="44" name="TextBox 67">
              <a:extLst>
                <a:ext uri="{FF2B5EF4-FFF2-40B4-BE49-F238E27FC236}">
                  <a16:creationId xmlns:a16="http://schemas.microsoft.com/office/drawing/2014/main" id="{A00FF2BF-9668-485C-A628-FB30DC28A9E6}"/>
                </a:ext>
              </a:extLst>
            </p:cNvPr>
            <p:cNvSpPr txBox="1"/>
            <p:nvPr/>
          </p:nvSpPr>
          <p:spPr bwMode="auto">
            <a:xfrm>
              <a:off x="704377" y="2851223"/>
              <a:ext cx="2742872" cy="1491908"/>
            </a:xfrm>
            <a:prstGeom prst="rect">
              <a:avLst/>
            </a:prstGeom>
            <a:noFill/>
          </p:spPr>
          <p:txBody>
            <a:bodyPr wrap="square" lIns="120000" tIns="62400" rIns="120000" bIns="62400">
              <a:noAutofit/>
            </a:bodyPr>
            <a:lstStyle/>
            <a:p>
              <a:pPr defTabSz="914377">
                <a:lnSpc>
                  <a:spcPct val="120000"/>
                </a:lnSpc>
              </a:pPr>
              <a:r>
                <a:rPr lang="zh-CN" altLang="en-US" sz="1467" dirty="0">
                  <a:solidFill>
                    <a:srgbClr val="5B9BD5">
                      <a:lumMod val="50000"/>
                    </a:srgbClr>
                  </a:solidFill>
                  <a:latin typeface="微软雅黑"/>
                  <a:cs typeface="+mn-ea"/>
                  <a:sym typeface="+mn-lt"/>
                </a:rPr>
                <a:t>自从短消息服务兴起以来</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在移动电话设备上的营销日益流行</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商家开始收集移动电话号码</a:t>
              </a:r>
              <a:r>
                <a:rPr lang="en-US" altLang="zh-CN" sz="1467" dirty="0">
                  <a:solidFill>
                    <a:srgbClr val="5B9BD5">
                      <a:lumMod val="50000"/>
                    </a:srgbClr>
                  </a:solidFill>
                  <a:latin typeface="微软雅黑"/>
                  <a:cs typeface="+mn-ea"/>
                  <a:sym typeface="+mn-lt"/>
                </a:rPr>
                <a:t>,</a:t>
              </a:r>
              <a:r>
                <a:rPr lang="zh-CN" altLang="en-US" sz="1467" dirty="0">
                  <a:solidFill>
                    <a:srgbClr val="5B9BD5">
                      <a:lumMod val="50000"/>
                    </a:srgbClr>
                  </a:solidFill>
                  <a:latin typeface="微软雅黑"/>
                  <a:cs typeface="+mn-ea"/>
                  <a:sym typeface="+mn-lt"/>
                </a:rPr>
                <a:t>然后给这些用户发送自己想要推销的内容。</a:t>
              </a:r>
            </a:p>
          </p:txBody>
        </p:sp>
      </p:grpSp>
      <p:grpSp>
        <p:nvGrpSpPr>
          <p:cNvPr id="45" name="Group 6">
            <a:extLst>
              <a:ext uri="{FF2B5EF4-FFF2-40B4-BE49-F238E27FC236}">
                <a16:creationId xmlns:a16="http://schemas.microsoft.com/office/drawing/2014/main" id="{ECD6F913-95FF-463F-94C5-76705E28CF53}"/>
              </a:ext>
            </a:extLst>
          </p:cNvPr>
          <p:cNvGrpSpPr/>
          <p:nvPr/>
        </p:nvGrpSpPr>
        <p:grpSpPr>
          <a:xfrm>
            <a:off x="798950" y="4205633"/>
            <a:ext cx="3325510" cy="1938262"/>
            <a:chOff x="740433" y="3786553"/>
            <a:chExt cx="2994121" cy="3219222"/>
          </a:xfrm>
        </p:grpSpPr>
        <p:sp>
          <p:nvSpPr>
            <p:cNvPr id="46" name="TextBox 68">
              <a:extLst>
                <a:ext uri="{FF2B5EF4-FFF2-40B4-BE49-F238E27FC236}">
                  <a16:creationId xmlns:a16="http://schemas.microsoft.com/office/drawing/2014/main" id="{CA3D69E6-B2C9-4976-856B-EBB5B6E2600D}"/>
                </a:ext>
              </a:extLst>
            </p:cNvPr>
            <p:cNvSpPr txBox="1"/>
            <p:nvPr/>
          </p:nvSpPr>
          <p:spPr bwMode="auto">
            <a:xfrm>
              <a:off x="1081420" y="3786553"/>
              <a:ext cx="2580604" cy="523052"/>
            </a:xfrm>
            <a:prstGeom prst="rect">
              <a:avLst/>
            </a:prstGeom>
            <a:noFill/>
          </p:spPr>
          <p:txBody>
            <a:bodyPr wrap="none" lIns="120000" tIns="62400" rIns="120000" bIns="62400">
              <a:noAutofit/>
            </a:bodyPr>
            <a:lstStyle/>
            <a:p>
              <a:pPr defTabSz="914377"/>
              <a:r>
                <a:rPr lang="en-US" altLang="zh-CN" sz="1600" b="1" dirty="0">
                  <a:solidFill>
                    <a:srgbClr val="5B9BD5">
                      <a:lumMod val="50000"/>
                    </a:srgbClr>
                  </a:solidFill>
                  <a:latin typeface="微软雅黑"/>
                  <a:cs typeface="+mn-ea"/>
                  <a:sym typeface="+mn-lt"/>
                </a:rPr>
                <a:t>(</a:t>
              </a:r>
              <a:r>
                <a:rPr lang="zh-CN" altLang="en-US" sz="1600" b="1" dirty="0">
                  <a:solidFill>
                    <a:srgbClr val="5B9BD5">
                      <a:lumMod val="50000"/>
                    </a:srgbClr>
                  </a:solidFill>
                  <a:latin typeface="微软雅黑"/>
                  <a:cs typeface="+mn-ea"/>
                  <a:sym typeface="+mn-lt"/>
                </a:rPr>
                <a:t>三</a:t>
              </a:r>
              <a:r>
                <a:rPr lang="en-US" altLang="zh-CN" sz="1600" b="1" dirty="0">
                  <a:solidFill>
                    <a:srgbClr val="5B9BD5">
                      <a:lumMod val="50000"/>
                    </a:srgbClr>
                  </a:solidFill>
                  <a:latin typeface="微软雅黑"/>
                  <a:cs typeface="+mn-ea"/>
                  <a:sym typeface="+mn-lt"/>
                </a:rPr>
                <a:t>)App</a:t>
              </a:r>
              <a:endParaRPr lang="zh-CN" altLang="en-US" sz="1600" b="1" dirty="0">
                <a:solidFill>
                  <a:srgbClr val="5B9BD5">
                    <a:lumMod val="50000"/>
                  </a:srgbClr>
                </a:solidFill>
                <a:latin typeface="微软雅黑"/>
                <a:cs typeface="+mn-ea"/>
                <a:sym typeface="+mn-lt"/>
              </a:endParaRPr>
            </a:p>
          </p:txBody>
        </p:sp>
        <p:sp>
          <p:nvSpPr>
            <p:cNvPr id="47" name="TextBox 69">
              <a:extLst>
                <a:ext uri="{FF2B5EF4-FFF2-40B4-BE49-F238E27FC236}">
                  <a16:creationId xmlns:a16="http://schemas.microsoft.com/office/drawing/2014/main" id="{8598E91A-3948-4ED0-9F2F-D08286F9C741}"/>
                </a:ext>
              </a:extLst>
            </p:cNvPr>
            <p:cNvSpPr txBox="1"/>
            <p:nvPr/>
          </p:nvSpPr>
          <p:spPr bwMode="auto">
            <a:xfrm>
              <a:off x="740433" y="4435154"/>
              <a:ext cx="2994121" cy="2570621"/>
            </a:xfrm>
            <a:prstGeom prst="rect">
              <a:avLst/>
            </a:prstGeom>
            <a:noFill/>
          </p:spPr>
          <p:txBody>
            <a:bodyPr wrap="square" lIns="120000" tIns="62400" rIns="120000" bIns="62400">
              <a:noAutofit/>
            </a:bodyPr>
            <a:lstStyle/>
            <a:p>
              <a:pPr algn="just" defTabSz="914377">
                <a:lnSpc>
                  <a:spcPct val="120000"/>
                </a:lnSpc>
              </a:pPr>
              <a:r>
                <a:rPr lang="zh-CN" altLang="en-US" sz="1467" dirty="0">
                  <a:solidFill>
                    <a:srgbClr val="5B9BD5">
                      <a:lumMod val="50000"/>
                    </a:srgbClr>
                  </a:solidFill>
                  <a:latin typeface="微软雅黑"/>
                  <a:cs typeface="+mn-ea"/>
                  <a:sym typeface="+mn-lt"/>
                </a:rPr>
                <a:t>衡量移动应用程序的用户数据主要有安装量、每月活跃用户数、每日活跃用户数、有效的千次展示费用和广告填充率等。</a:t>
              </a:r>
            </a:p>
          </p:txBody>
        </p:sp>
      </p:grpSp>
      <p:sp>
        <p:nvSpPr>
          <p:cNvPr id="48" name="文本框 47">
            <a:extLst>
              <a:ext uri="{FF2B5EF4-FFF2-40B4-BE49-F238E27FC236}">
                <a16:creationId xmlns:a16="http://schemas.microsoft.com/office/drawing/2014/main" id="{3B4050C6-A53F-43B6-99D9-192557599D2D}"/>
              </a:ext>
            </a:extLst>
          </p:cNvPr>
          <p:cNvSpPr txBox="1"/>
          <p:nvPr/>
        </p:nvSpPr>
        <p:spPr>
          <a:xfrm>
            <a:off x="5010865" y="3530551"/>
            <a:ext cx="2130072" cy="408958"/>
          </a:xfrm>
          <a:prstGeom prst="rect">
            <a:avLst/>
          </a:prstGeom>
          <a:noFill/>
        </p:spPr>
        <p:txBody>
          <a:bodyPr wrap="square" rtlCol="0">
            <a:spAutoFit/>
          </a:bodyPr>
          <a:lstStyle/>
          <a:p>
            <a:pPr algn="ctr" defTabSz="914377">
              <a:lnSpc>
                <a:spcPts val="2667"/>
              </a:lnSpc>
            </a:pPr>
            <a:r>
              <a:rPr lang="zh-CN" altLang="en-US" sz="1867" b="1" kern="0" dirty="0">
                <a:solidFill>
                  <a:prstClr val="black"/>
                </a:solidFill>
                <a:latin typeface="微软雅黑"/>
              </a:rPr>
              <a:t>营销工具</a:t>
            </a:r>
          </a:p>
        </p:txBody>
      </p:sp>
    </p:spTree>
    <p:extLst>
      <p:ext uri="{BB962C8B-B14F-4D97-AF65-F5344CB8AC3E}">
        <p14:creationId xmlns:p14="http://schemas.microsoft.com/office/powerpoint/2010/main" val="155540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1000"/>
                                        <p:tgtEl>
                                          <p:spTgt spid="45"/>
                                        </p:tgtEl>
                                      </p:cBhvr>
                                    </p:animEffect>
                                    <p:anim calcmode="lin" valueType="num">
                                      <p:cBhvr>
                                        <p:cTn id="25" dur="1000" fill="hold"/>
                                        <p:tgtEl>
                                          <p:spTgt spid="45"/>
                                        </p:tgtEl>
                                        <p:attrNameLst>
                                          <p:attrName>ppt_x</p:attrName>
                                        </p:attrNameLst>
                                      </p:cBhvr>
                                      <p:tavLst>
                                        <p:tav tm="0">
                                          <p:val>
                                            <p:strVal val="#ppt_x"/>
                                          </p:val>
                                        </p:tav>
                                        <p:tav tm="100000">
                                          <p:val>
                                            <p:strVal val="#ppt_x"/>
                                          </p:val>
                                        </p:tav>
                                      </p:tavLst>
                                    </p:anim>
                                    <p:anim calcmode="lin" valueType="num">
                                      <p:cBhvr>
                                        <p:cTn id="26" dur="1000" fill="hold"/>
                                        <p:tgtEl>
                                          <p:spTgt spid="4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营销策划的组织、实施与控制</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二、营销策划的实施</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iṩḻîdè"/>
          <p:cNvSpPr/>
          <p:nvPr/>
        </p:nvSpPr>
        <p:spPr>
          <a:xfrm>
            <a:off x="1063440" y="1789890"/>
            <a:ext cx="5024585" cy="2344806"/>
          </a:xfrm>
          <a:prstGeom prst="rect">
            <a:avLst/>
          </a:prstGeom>
          <a:noFill/>
          <a:ln w="38100">
            <a:solidFill>
              <a:schemeClr val="tx1">
                <a:lumMod val="60000"/>
                <a:lumOff val="40000"/>
              </a:schemeClr>
            </a:solidFill>
          </a:ln>
          <a:effectLst>
            <a:outerShdw blurRad="304800" dist="203200" dir="54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600" dirty="0">
              <a:solidFill>
                <a:srgbClr val="000000">
                  <a:lumMod val="100000"/>
                </a:srgbClr>
              </a:solidFill>
            </a:endParaRPr>
          </a:p>
        </p:txBody>
      </p:sp>
      <p:sp>
        <p:nvSpPr>
          <p:cNvPr id="8" name="íṩḻidè"/>
          <p:cNvSpPr/>
          <p:nvPr/>
        </p:nvSpPr>
        <p:spPr>
          <a:xfrm rot="5400000">
            <a:off x="1063441" y="1789891"/>
            <a:ext cx="1144747" cy="1144747"/>
          </a:xfrm>
          <a:prstGeom prst="rtTriangle">
            <a:avLst/>
          </a:prstGeom>
          <a:solidFill>
            <a:srgbClr val="C10007"/>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9" name="íṣľîḑé"/>
          <p:cNvSpPr/>
          <p:nvPr/>
        </p:nvSpPr>
        <p:spPr>
          <a:xfrm rot="16200000">
            <a:off x="4941753" y="2985464"/>
            <a:ext cx="1234760" cy="1057784"/>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10" name="ïsľîḋe"/>
          <p:cNvSpPr txBox="1"/>
          <p:nvPr/>
        </p:nvSpPr>
        <p:spPr>
          <a:xfrm rot="18900000">
            <a:off x="1191187" y="1974240"/>
            <a:ext cx="484815" cy="405892"/>
          </a:xfrm>
          <a:prstGeom prst="rect">
            <a:avLst/>
          </a:prstGeom>
          <a:noFill/>
        </p:spPr>
        <p:txBody>
          <a:bodyPr wrap="none">
            <a:normAutofit fontScale="92500" lnSpcReduction="10000"/>
          </a:bodyPr>
          <a:lstStyle/>
          <a:p>
            <a:pPr algn="ctr"/>
            <a:r>
              <a:rPr lang="en-US" sz="2400" b="1">
                <a:solidFill>
                  <a:srgbClr val="FFFFFF"/>
                </a:solidFill>
              </a:rPr>
              <a:t>01</a:t>
            </a:r>
          </a:p>
        </p:txBody>
      </p:sp>
      <p:sp>
        <p:nvSpPr>
          <p:cNvPr id="11" name="îśḷíḋê"/>
          <p:cNvSpPr txBox="1"/>
          <p:nvPr/>
        </p:nvSpPr>
        <p:spPr>
          <a:xfrm>
            <a:off x="2008285" y="2047835"/>
            <a:ext cx="2839029" cy="417238"/>
          </a:xfrm>
          <a:prstGeom prst="rect">
            <a:avLst/>
          </a:prstGeom>
          <a:noFill/>
        </p:spPr>
        <p:txBody>
          <a:bodyPr wrap="none">
            <a:normAutofit/>
          </a:bodyPr>
          <a:lstStyle/>
          <a:p>
            <a:pPr algn="ctr"/>
            <a:r>
              <a:rPr lang="en-US" altLang="zh-CN" b="1" dirty="0">
                <a:solidFill>
                  <a:srgbClr val="1A3965"/>
                </a:solidFill>
              </a:rPr>
              <a:t>(</a:t>
            </a:r>
            <a:r>
              <a:rPr lang="zh-CN" altLang="en-US" b="1" dirty="0">
                <a:solidFill>
                  <a:srgbClr val="1A3965"/>
                </a:solidFill>
              </a:rPr>
              <a:t>一</a:t>
            </a:r>
            <a:r>
              <a:rPr lang="en-US" altLang="zh-CN" b="1" dirty="0">
                <a:solidFill>
                  <a:srgbClr val="1A3965"/>
                </a:solidFill>
              </a:rPr>
              <a:t>)</a:t>
            </a:r>
            <a:r>
              <a:rPr lang="zh-CN" altLang="en-US" b="1" dirty="0">
                <a:solidFill>
                  <a:srgbClr val="1A3965"/>
                </a:solidFill>
              </a:rPr>
              <a:t>策划的关键在于实施</a:t>
            </a:r>
            <a:endParaRPr lang="en-GB" altLang="zh-CN" b="1" dirty="0">
              <a:solidFill>
                <a:srgbClr val="1A3965"/>
              </a:solidFill>
            </a:endParaRPr>
          </a:p>
        </p:txBody>
      </p:sp>
      <p:sp>
        <p:nvSpPr>
          <p:cNvPr id="12" name="ï$1iḑê"/>
          <p:cNvSpPr/>
          <p:nvPr/>
        </p:nvSpPr>
        <p:spPr>
          <a:xfrm>
            <a:off x="6266971" y="1789890"/>
            <a:ext cx="5024585" cy="2344806"/>
          </a:xfrm>
          <a:prstGeom prst="rect">
            <a:avLst/>
          </a:prstGeom>
          <a:noFill/>
          <a:ln w="38100">
            <a:solidFill>
              <a:schemeClr val="tx1">
                <a:lumMod val="60000"/>
                <a:lumOff val="40000"/>
              </a:schemeClr>
            </a:solidFill>
          </a:ln>
          <a:effectLst>
            <a:outerShdw blurRad="304800" dist="203200" dir="54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600" dirty="0">
              <a:solidFill>
                <a:srgbClr val="000000">
                  <a:lumMod val="100000"/>
                </a:srgbClr>
              </a:solidFill>
            </a:endParaRPr>
          </a:p>
        </p:txBody>
      </p:sp>
      <p:sp>
        <p:nvSpPr>
          <p:cNvPr id="13" name="ïSļîḋe"/>
          <p:cNvSpPr/>
          <p:nvPr/>
        </p:nvSpPr>
        <p:spPr>
          <a:xfrm rot="10800000">
            <a:off x="10146525" y="1789891"/>
            <a:ext cx="1144747" cy="1144747"/>
          </a:xfrm>
          <a:prstGeom prst="rtTriangle">
            <a:avLst/>
          </a:prstGeom>
          <a:solidFill>
            <a:srgbClr val="1A396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14" name="ï$1ïde"/>
          <p:cNvSpPr/>
          <p:nvPr/>
        </p:nvSpPr>
        <p:spPr>
          <a:xfrm>
            <a:off x="6266686" y="2896976"/>
            <a:ext cx="1025554" cy="1234760"/>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15" name="iṡlïḋê"/>
          <p:cNvSpPr txBox="1"/>
          <p:nvPr/>
        </p:nvSpPr>
        <p:spPr>
          <a:xfrm rot="2700000">
            <a:off x="10669222" y="1974240"/>
            <a:ext cx="484815" cy="405892"/>
          </a:xfrm>
          <a:prstGeom prst="rect">
            <a:avLst/>
          </a:prstGeom>
          <a:noFill/>
        </p:spPr>
        <p:txBody>
          <a:bodyPr wrap="none">
            <a:normAutofit fontScale="92500" lnSpcReduction="10000"/>
          </a:bodyPr>
          <a:lstStyle/>
          <a:p>
            <a:pPr algn="ctr"/>
            <a:r>
              <a:rPr lang="en-US" sz="2400" b="1">
                <a:solidFill>
                  <a:srgbClr val="FFFFFF"/>
                </a:solidFill>
              </a:rPr>
              <a:t>02</a:t>
            </a:r>
          </a:p>
        </p:txBody>
      </p:sp>
      <p:sp>
        <p:nvSpPr>
          <p:cNvPr id="16" name="îṣlïdê"/>
          <p:cNvSpPr/>
          <p:nvPr/>
        </p:nvSpPr>
        <p:spPr>
          <a:xfrm>
            <a:off x="1063440" y="4317598"/>
            <a:ext cx="5024585" cy="2344806"/>
          </a:xfrm>
          <a:prstGeom prst="rect">
            <a:avLst/>
          </a:prstGeom>
          <a:noFill/>
          <a:ln w="38100">
            <a:solidFill>
              <a:schemeClr val="tx1">
                <a:lumMod val="60000"/>
                <a:lumOff val="40000"/>
              </a:schemeClr>
            </a:solidFill>
          </a:ln>
          <a:effectLst>
            <a:outerShdw blurRad="304800" dist="203200" dir="54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600" dirty="0">
              <a:solidFill>
                <a:srgbClr val="000000">
                  <a:lumMod val="100000"/>
                </a:srgbClr>
              </a:solidFill>
            </a:endParaRPr>
          </a:p>
        </p:txBody>
      </p:sp>
      <p:sp>
        <p:nvSpPr>
          <p:cNvPr id="17" name="ï$liḍê"/>
          <p:cNvSpPr/>
          <p:nvPr/>
        </p:nvSpPr>
        <p:spPr>
          <a:xfrm>
            <a:off x="1063441" y="5517659"/>
            <a:ext cx="1144747" cy="1144747"/>
          </a:xfrm>
          <a:prstGeom prst="rtTriangle">
            <a:avLst/>
          </a:prstGeom>
          <a:solidFill>
            <a:srgbClr val="C10007"/>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18" name="iṡ1îḓè"/>
          <p:cNvSpPr/>
          <p:nvPr/>
        </p:nvSpPr>
        <p:spPr>
          <a:xfrm rot="10800000">
            <a:off x="5030241" y="4314638"/>
            <a:ext cx="1057784" cy="1234760"/>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19" name="isḻiḑe"/>
          <p:cNvSpPr txBox="1"/>
          <p:nvPr/>
        </p:nvSpPr>
        <p:spPr>
          <a:xfrm rot="2720180">
            <a:off x="1191187" y="6040710"/>
            <a:ext cx="484815" cy="405892"/>
          </a:xfrm>
          <a:prstGeom prst="rect">
            <a:avLst/>
          </a:prstGeom>
          <a:noFill/>
        </p:spPr>
        <p:txBody>
          <a:bodyPr wrap="none">
            <a:normAutofit fontScale="92500" lnSpcReduction="10000"/>
          </a:bodyPr>
          <a:lstStyle/>
          <a:p>
            <a:pPr algn="ctr"/>
            <a:r>
              <a:rPr lang="en-US" sz="2400" b="1">
                <a:solidFill>
                  <a:srgbClr val="FFFFFF"/>
                </a:solidFill>
              </a:rPr>
              <a:t>03</a:t>
            </a:r>
          </a:p>
        </p:txBody>
      </p:sp>
      <p:sp>
        <p:nvSpPr>
          <p:cNvPr id="20" name="ïŝlîḋê"/>
          <p:cNvSpPr txBox="1"/>
          <p:nvPr/>
        </p:nvSpPr>
        <p:spPr>
          <a:xfrm>
            <a:off x="1717412" y="4593778"/>
            <a:ext cx="1777893" cy="417238"/>
          </a:xfrm>
          <a:prstGeom prst="rect">
            <a:avLst/>
          </a:prstGeom>
          <a:noFill/>
        </p:spPr>
        <p:txBody>
          <a:bodyPr wrap="none">
            <a:noAutofit/>
          </a:bodyPr>
          <a:lstStyle/>
          <a:p>
            <a:pPr algn="ctr"/>
            <a:r>
              <a:rPr lang="en-US" altLang="zh-CN" b="1" dirty="0">
                <a:solidFill>
                  <a:srgbClr val="1A3965"/>
                </a:solidFill>
              </a:rPr>
              <a:t>(</a:t>
            </a:r>
            <a:r>
              <a:rPr lang="zh-CN" altLang="en-US" b="1" dirty="0">
                <a:solidFill>
                  <a:srgbClr val="1A3965"/>
                </a:solidFill>
              </a:rPr>
              <a:t>三</a:t>
            </a:r>
            <a:r>
              <a:rPr lang="en-US" altLang="zh-CN" b="1" dirty="0">
                <a:solidFill>
                  <a:srgbClr val="1A3965"/>
                </a:solidFill>
              </a:rPr>
              <a:t>)</a:t>
            </a:r>
            <a:r>
              <a:rPr lang="zh-CN" altLang="en-US" b="1" dirty="0">
                <a:solidFill>
                  <a:srgbClr val="1A3965"/>
                </a:solidFill>
              </a:rPr>
              <a:t>策划案实施的步骤</a:t>
            </a:r>
            <a:endParaRPr lang="en-GB" altLang="zh-CN" b="1" dirty="0">
              <a:solidFill>
                <a:srgbClr val="1A3965"/>
              </a:solidFill>
            </a:endParaRPr>
          </a:p>
        </p:txBody>
      </p:sp>
      <p:sp>
        <p:nvSpPr>
          <p:cNvPr id="21" name="îS1iḍê"/>
          <p:cNvSpPr/>
          <p:nvPr/>
        </p:nvSpPr>
        <p:spPr>
          <a:xfrm>
            <a:off x="6266971" y="4317600"/>
            <a:ext cx="5024585" cy="2344806"/>
          </a:xfrm>
          <a:prstGeom prst="rect">
            <a:avLst/>
          </a:prstGeom>
          <a:noFill/>
          <a:ln w="38100">
            <a:solidFill>
              <a:schemeClr val="tx1">
                <a:lumMod val="60000"/>
                <a:lumOff val="40000"/>
              </a:schemeClr>
            </a:solidFill>
          </a:ln>
          <a:effectLst>
            <a:outerShdw blurRad="304800" dist="203200" dir="5400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600" dirty="0">
              <a:solidFill>
                <a:srgbClr val="000000">
                  <a:lumMod val="100000"/>
                </a:srgbClr>
              </a:solidFill>
            </a:endParaRPr>
          </a:p>
        </p:txBody>
      </p:sp>
      <p:sp>
        <p:nvSpPr>
          <p:cNvPr id="22" name="ïşḻïďe"/>
          <p:cNvSpPr/>
          <p:nvPr/>
        </p:nvSpPr>
        <p:spPr>
          <a:xfrm rot="16200000">
            <a:off x="10146524" y="5517661"/>
            <a:ext cx="1144747" cy="1144747"/>
          </a:xfrm>
          <a:prstGeom prst="rtTriangle">
            <a:avLst/>
          </a:prstGeom>
          <a:solidFill>
            <a:srgbClr val="1A396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23" name="ïṧḷiḑé"/>
          <p:cNvSpPr/>
          <p:nvPr/>
        </p:nvSpPr>
        <p:spPr>
          <a:xfrm rot="5400000">
            <a:off x="6162836" y="4421569"/>
            <a:ext cx="1234760" cy="1025554"/>
          </a:xfrm>
          <a:prstGeom prst="rtTriangle">
            <a:avLst/>
          </a:prstGeom>
          <a:solidFill>
            <a:schemeClr val="tx1">
              <a:lumMod val="60000"/>
              <a:lumOff val="40000"/>
            </a:schemeClr>
          </a:solid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solidFill>
                <a:srgbClr val="FFFFFF"/>
              </a:solidFill>
            </a:endParaRPr>
          </a:p>
        </p:txBody>
      </p:sp>
      <p:sp>
        <p:nvSpPr>
          <p:cNvPr id="24" name="ïṥḷîḓe"/>
          <p:cNvSpPr txBox="1"/>
          <p:nvPr/>
        </p:nvSpPr>
        <p:spPr>
          <a:xfrm rot="19095347">
            <a:off x="10675867" y="6085538"/>
            <a:ext cx="484815" cy="405892"/>
          </a:xfrm>
          <a:prstGeom prst="rect">
            <a:avLst/>
          </a:prstGeom>
          <a:noFill/>
        </p:spPr>
        <p:txBody>
          <a:bodyPr wrap="none">
            <a:normAutofit fontScale="92500" lnSpcReduction="10000"/>
          </a:bodyPr>
          <a:lstStyle/>
          <a:p>
            <a:pPr algn="ctr"/>
            <a:r>
              <a:rPr lang="en-US" sz="2400" b="1">
                <a:solidFill>
                  <a:srgbClr val="FFFFFF"/>
                </a:solidFill>
              </a:rPr>
              <a:t>04</a:t>
            </a:r>
          </a:p>
        </p:txBody>
      </p:sp>
      <p:sp>
        <p:nvSpPr>
          <p:cNvPr id="25" name="ïṩ1idè"/>
          <p:cNvSpPr>
            <a:spLocks noChangeAspect="1"/>
          </p:cNvSpPr>
          <p:nvPr/>
        </p:nvSpPr>
        <p:spPr bwMode="auto">
          <a:xfrm>
            <a:off x="6489256" y="4447474"/>
            <a:ext cx="381750" cy="381174"/>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rgbClr val="000000"/>
              </a:solidFill>
            </a:endParaRPr>
          </a:p>
        </p:txBody>
      </p:sp>
      <p:sp>
        <p:nvSpPr>
          <p:cNvPr id="26" name="îsḻíḑè"/>
          <p:cNvSpPr>
            <a:spLocks noChangeAspect="1"/>
          </p:cNvSpPr>
          <p:nvPr/>
        </p:nvSpPr>
        <p:spPr bwMode="auto">
          <a:xfrm>
            <a:off x="5524697" y="4455303"/>
            <a:ext cx="381750" cy="344295"/>
          </a:xfrm>
          <a:custGeom>
            <a:avLst/>
            <a:gdLst>
              <a:gd name="T0" fmla="*/ 7830 w 8541"/>
              <a:gd name="T1" fmla="*/ 7703 h 7703"/>
              <a:gd name="T2" fmla="*/ 0 w 8541"/>
              <a:gd name="T3" fmla="*/ 7703 h 7703"/>
              <a:gd name="T4" fmla="*/ 0 w 8541"/>
              <a:gd name="T5" fmla="*/ 0 h 7703"/>
              <a:gd name="T6" fmla="*/ 632 w 8541"/>
              <a:gd name="T7" fmla="*/ 0 h 7703"/>
              <a:gd name="T8" fmla="*/ 632 w 8541"/>
              <a:gd name="T9" fmla="*/ 4272 h 7703"/>
              <a:gd name="T10" fmla="*/ 4513 w 8541"/>
              <a:gd name="T11" fmla="*/ 1449 h 7703"/>
              <a:gd name="T12" fmla="*/ 5841 w 8541"/>
              <a:gd name="T13" fmla="*/ 2017 h 7703"/>
              <a:gd name="T14" fmla="*/ 7667 w 8541"/>
              <a:gd name="T15" fmla="*/ 357 h 7703"/>
              <a:gd name="T16" fmla="*/ 7305 w 8541"/>
              <a:gd name="T17" fmla="*/ 0 h 7703"/>
              <a:gd name="T18" fmla="*/ 8541 w 8541"/>
              <a:gd name="T19" fmla="*/ 0 h 7703"/>
              <a:gd name="T20" fmla="*/ 8541 w 8541"/>
              <a:gd name="T21" fmla="*/ 1235 h 7703"/>
              <a:gd name="T22" fmla="*/ 8116 w 8541"/>
              <a:gd name="T23" fmla="*/ 806 h 7703"/>
              <a:gd name="T24" fmla="*/ 5965 w 8541"/>
              <a:gd name="T25" fmla="*/ 2756 h 7703"/>
              <a:gd name="T26" fmla="*/ 4593 w 8541"/>
              <a:gd name="T27" fmla="*/ 2172 h 7703"/>
              <a:gd name="T28" fmla="*/ 632 w 8541"/>
              <a:gd name="T29" fmla="*/ 5054 h 7703"/>
              <a:gd name="T30" fmla="*/ 632 w 8541"/>
              <a:gd name="T31" fmla="*/ 7072 h 7703"/>
              <a:gd name="T32" fmla="*/ 1348 w 8541"/>
              <a:gd name="T33" fmla="*/ 7072 h 7703"/>
              <a:gd name="T34" fmla="*/ 1348 w 8541"/>
              <a:gd name="T35" fmla="*/ 5289 h 7703"/>
              <a:gd name="T36" fmla="*/ 1980 w 8541"/>
              <a:gd name="T37" fmla="*/ 5289 h 7703"/>
              <a:gd name="T38" fmla="*/ 1980 w 8541"/>
              <a:gd name="T39" fmla="*/ 7072 h 7703"/>
              <a:gd name="T40" fmla="*/ 2517 w 8541"/>
              <a:gd name="T41" fmla="*/ 7072 h 7703"/>
              <a:gd name="T42" fmla="*/ 2517 w 8541"/>
              <a:gd name="T43" fmla="*/ 4558 h 7703"/>
              <a:gd name="T44" fmla="*/ 3149 w 8541"/>
              <a:gd name="T45" fmla="*/ 4558 h 7703"/>
              <a:gd name="T46" fmla="*/ 3149 w 8541"/>
              <a:gd name="T47" fmla="*/ 7072 h 7703"/>
              <a:gd name="T48" fmla="*/ 3686 w 8541"/>
              <a:gd name="T49" fmla="*/ 7072 h 7703"/>
              <a:gd name="T50" fmla="*/ 3686 w 8541"/>
              <a:gd name="T51" fmla="*/ 3824 h 7703"/>
              <a:gd name="T52" fmla="*/ 4318 w 8541"/>
              <a:gd name="T53" fmla="*/ 3824 h 7703"/>
              <a:gd name="T54" fmla="*/ 4318 w 8541"/>
              <a:gd name="T55" fmla="*/ 7072 h 7703"/>
              <a:gd name="T56" fmla="*/ 4855 w 8541"/>
              <a:gd name="T57" fmla="*/ 7072 h 7703"/>
              <a:gd name="T58" fmla="*/ 4855 w 8541"/>
              <a:gd name="T59" fmla="*/ 3458 h 7703"/>
              <a:gd name="T60" fmla="*/ 5491 w 8541"/>
              <a:gd name="T61" fmla="*/ 3458 h 7703"/>
              <a:gd name="T62" fmla="*/ 5491 w 8541"/>
              <a:gd name="T63" fmla="*/ 7072 h 7703"/>
              <a:gd name="T64" fmla="*/ 6028 w 8541"/>
              <a:gd name="T65" fmla="*/ 7072 h 7703"/>
              <a:gd name="T66" fmla="*/ 6028 w 8541"/>
              <a:gd name="T67" fmla="*/ 4193 h 7703"/>
              <a:gd name="T68" fmla="*/ 6660 w 8541"/>
              <a:gd name="T69" fmla="*/ 4193 h 7703"/>
              <a:gd name="T70" fmla="*/ 6660 w 8541"/>
              <a:gd name="T71" fmla="*/ 7072 h 7703"/>
              <a:gd name="T72" fmla="*/ 7197 w 8541"/>
              <a:gd name="T73" fmla="*/ 7072 h 7703"/>
              <a:gd name="T74" fmla="*/ 7197 w 8541"/>
              <a:gd name="T75" fmla="*/ 2728 h 7703"/>
              <a:gd name="T76" fmla="*/ 7830 w 8541"/>
              <a:gd name="T77" fmla="*/ 2728 h 7703"/>
              <a:gd name="T78" fmla="*/ 7830 w 8541"/>
              <a:gd name="T79" fmla="*/ 7703 h 7703"/>
              <a:gd name="T80" fmla="*/ 7830 w 8541"/>
              <a:gd name="T81" fmla="*/ 7703 h 7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541" h="7703">
                <a:moveTo>
                  <a:pt x="7830" y="7703"/>
                </a:moveTo>
                <a:lnTo>
                  <a:pt x="0" y="7703"/>
                </a:lnTo>
                <a:lnTo>
                  <a:pt x="0" y="0"/>
                </a:lnTo>
                <a:lnTo>
                  <a:pt x="632" y="0"/>
                </a:lnTo>
                <a:lnTo>
                  <a:pt x="632" y="4272"/>
                </a:lnTo>
                <a:lnTo>
                  <a:pt x="4513" y="1449"/>
                </a:lnTo>
                <a:lnTo>
                  <a:pt x="5841" y="2017"/>
                </a:lnTo>
                <a:lnTo>
                  <a:pt x="7667" y="357"/>
                </a:lnTo>
                <a:lnTo>
                  <a:pt x="7305" y="0"/>
                </a:lnTo>
                <a:lnTo>
                  <a:pt x="8541" y="0"/>
                </a:lnTo>
                <a:lnTo>
                  <a:pt x="8541" y="1235"/>
                </a:lnTo>
                <a:lnTo>
                  <a:pt x="8116" y="806"/>
                </a:lnTo>
                <a:lnTo>
                  <a:pt x="5965" y="2756"/>
                </a:lnTo>
                <a:lnTo>
                  <a:pt x="4593" y="2172"/>
                </a:lnTo>
                <a:lnTo>
                  <a:pt x="632" y="5054"/>
                </a:lnTo>
                <a:lnTo>
                  <a:pt x="632" y="7072"/>
                </a:lnTo>
                <a:lnTo>
                  <a:pt x="1348" y="7072"/>
                </a:lnTo>
                <a:lnTo>
                  <a:pt x="1348" y="5289"/>
                </a:lnTo>
                <a:lnTo>
                  <a:pt x="1980" y="5289"/>
                </a:lnTo>
                <a:lnTo>
                  <a:pt x="1980" y="7072"/>
                </a:lnTo>
                <a:lnTo>
                  <a:pt x="2517" y="7072"/>
                </a:lnTo>
                <a:lnTo>
                  <a:pt x="2517" y="4558"/>
                </a:lnTo>
                <a:lnTo>
                  <a:pt x="3149" y="4558"/>
                </a:lnTo>
                <a:lnTo>
                  <a:pt x="3149" y="7072"/>
                </a:lnTo>
                <a:lnTo>
                  <a:pt x="3686" y="7072"/>
                </a:lnTo>
                <a:lnTo>
                  <a:pt x="3686" y="3824"/>
                </a:lnTo>
                <a:lnTo>
                  <a:pt x="4318" y="3824"/>
                </a:lnTo>
                <a:lnTo>
                  <a:pt x="4318" y="7072"/>
                </a:lnTo>
                <a:lnTo>
                  <a:pt x="4855" y="7072"/>
                </a:lnTo>
                <a:lnTo>
                  <a:pt x="4855" y="3458"/>
                </a:lnTo>
                <a:lnTo>
                  <a:pt x="5491" y="3458"/>
                </a:lnTo>
                <a:lnTo>
                  <a:pt x="5491" y="7072"/>
                </a:lnTo>
                <a:lnTo>
                  <a:pt x="6028" y="7072"/>
                </a:lnTo>
                <a:lnTo>
                  <a:pt x="6028" y="4193"/>
                </a:lnTo>
                <a:lnTo>
                  <a:pt x="6660" y="4193"/>
                </a:lnTo>
                <a:lnTo>
                  <a:pt x="6660" y="7072"/>
                </a:lnTo>
                <a:lnTo>
                  <a:pt x="7197" y="7072"/>
                </a:lnTo>
                <a:lnTo>
                  <a:pt x="7197" y="2728"/>
                </a:lnTo>
                <a:lnTo>
                  <a:pt x="7830" y="2728"/>
                </a:lnTo>
                <a:lnTo>
                  <a:pt x="7830" y="7703"/>
                </a:lnTo>
                <a:lnTo>
                  <a:pt x="7830" y="7703"/>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rgbClr val="000000"/>
              </a:solidFill>
            </a:endParaRPr>
          </a:p>
        </p:txBody>
      </p:sp>
      <p:sp>
        <p:nvSpPr>
          <p:cNvPr id="27" name="ïSḻíḓê"/>
          <p:cNvSpPr>
            <a:spLocks noChangeAspect="1"/>
          </p:cNvSpPr>
          <p:nvPr/>
        </p:nvSpPr>
        <p:spPr bwMode="auto">
          <a:xfrm>
            <a:off x="5524698" y="3649243"/>
            <a:ext cx="381750" cy="302930"/>
          </a:xfrm>
          <a:custGeom>
            <a:avLst/>
            <a:gdLst>
              <a:gd name="T0" fmla="*/ 2641 w 3160"/>
              <a:gd name="T1" fmla="*/ 0 h 2511"/>
              <a:gd name="T2" fmla="*/ 1167 w 3160"/>
              <a:gd name="T3" fmla="*/ 1474 h 2511"/>
              <a:gd name="T4" fmla="*/ 519 w 3160"/>
              <a:gd name="T5" fmla="*/ 826 h 2511"/>
              <a:gd name="T6" fmla="*/ 0 w 3160"/>
              <a:gd name="T7" fmla="*/ 1344 h 2511"/>
              <a:gd name="T8" fmla="*/ 1167 w 3160"/>
              <a:gd name="T9" fmla="*/ 2511 h 2511"/>
              <a:gd name="T10" fmla="*/ 3160 w 3160"/>
              <a:gd name="T11" fmla="*/ 519 h 2511"/>
              <a:gd name="T12" fmla="*/ 2641 w 3160"/>
              <a:gd name="T13" fmla="*/ 0 h 2511"/>
            </a:gdLst>
            <a:ahLst/>
            <a:cxnLst>
              <a:cxn ang="0">
                <a:pos x="T0" y="T1"/>
              </a:cxn>
              <a:cxn ang="0">
                <a:pos x="T2" y="T3"/>
              </a:cxn>
              <a:cxn ang="0">
                <a:pos x="T4" y="T5"/>
              </a:cxn>
              <a:cxn ang="0">
                <a:pos x="T6" y="T7"/>
              </a:cxn>
              <a:cxn ang="0">
                <a:pos x="T8" y="T9"/>
              </a:cxn>
              <a:cxn ang="0">
                <a:pos x="T10" y="T11"/>
              </a:cxn>
              <a:cxn ang="0">
                <a:pos x="T12" y="T13"/>
              </a:cxn>
            </a:cxnLst>
            <a:rect l="0" t="0" r="r" b="b"/>
            <a:pathLst>
              <a:path w="3160" h="2511">
                <a:moveTo>
                  <a:pt x="2641" y="0"/>
                </a:moveTo>
                <a:lnTo>
                  <a:pt x="1167" y="1474"/>
                </a:lnTo>
                <a:lnTo>
                  <a:pt x="519" y="826"/>
                </a:lnTo>
                <a:lnTo>
                  <a:pt x="0" y="1344"/>
                </a:lnTo>
                <a:lnTo>
                  <a:pt x="1167" y="2511"/>
                </a:lnTo>
                <a:lnTo>
                  <a:pt x="3160" y="519"/>
                </a:lnTo>
                <a:lnTo>
                  <a:pt x="2641" y="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rgbClr val="000000"/>
              </a:solidFill>
            </a:endParaRPr>
          </a:p>
        </p:txBody>
      </p:sp>
      <p:sp>
        <p:nvSpPr>
          <p:cNvPr id="28" name="îślïḋê"/>
          <p:cNvSpPr>
            <a:spLocks noChangeAspect="1"/>
          </p:cNvSpPr>
          <p:nvPr/>
        </p:nvSpPr>
        <p:spPr bwMode="auto">
          <a:xfrm>
            <a:off x="6489258" y="3610109"/>
            <a:ext cx="381748" cy="381197"/>
          </a:xfrm>
          <a:custGeom>
            <a:avLst/>
            <a:gdLst>
              <a:gd name="connsiteX0" fmla="*/ 525887 w 607545"/>
              <a:gd name="connsiteY0" fmla="*/ 455185 h 606669"/>
              <a:gd name="connsiteX1" fmla="*/ 455754 w 607545"/>
              <a:gd name="connsiteY1" fmla="*/ 525128 h 606669"/>
              <a:gd name="connsiteX2" fmla="*/ 482810 w 607545"/>
              <a:gd name="connsiteY2" fmla="*/ 552057 h 606669"/>
              <a:gd name="connsiteX3" fmla="*/ 552854 w 607545"/>
              <a:gd name="connsiteY3" fmla="*/ 552057 h 606669"/>
              <a:gd name="connsiteX4" fmla="*/ 552854 w 607545"/>
              <a:gd name="connsiteY4" fmla="*/ 482114 h 606669"/>
              <a:gd name="connsiteX5" fmla="*/ 479161 w 607545"/>
              <a:gd name="connsiteY5" fmla="*/ 408527 h 606669"/>
              <a:gd name="connsiteX6" fmla="*/ 409117 w 607545"/>
              <a:gd name="connsiteY6" fmla="*/ 478470 h 606669"/>
              <a:gd name="connsiteX7" fmla="*/ 427363 w 607545"/>
              <a:gd name="connsiteY7" fmla="*/ 496778 h 606669"/>
              <a:gd name="connsiteX8" fmla="*/ 497496 w 607545"/>
              <a:gd name="connsiteY8" fmla="*/ 426835 h 606669"/>
              <a:gd name="connsiteX9" fmla="*/ 381260 w 607545"/>
              <a:gd name="connsiteY9" fmla="*/ 310767 h 606669"/>
              <a:gd name="connsiteX10" fmla="*/ 350554 w 607545"/>
              <a:gd name="connsiteY10" fmla="*/ 350048 h 606669"/>
              <a:gd name="connsiteX11" fmla="*/ 311216 w 607545"/>
              <a:gd name="connsiteY11" fmla="*/ 380798 h 606669"/>
              <a:gd name="connsiteX12" fmla="*/ 380726 w 607545"/>
              <a:gd name="connsiteY12" fmla="*/ 450119 h 606669"/>
              <a:gd name="connsiteX13" fmla="*/ 450770 w 607545"/>
              <a:gd name="connsiteY13" fmla="*/ 380176 h 606669"/>
              <a:gd name="connsiteX14" fmla="*/ 205339 w 607545"/>
              <a:gd name="connsiteY14" fmla="*/ 134943 h 606669"/>
              <a:gd name="connsiteX15" fmla="*/ 225450 w 607545"/>
              <a:gd name="connsiteY15" fmla="*/ 155027 h 606669"/>
              <a:gd name="connsiteX16" fmla="*/ 225450 w 607545"/>
              <a:gd name="connsiteY16" fmla="*/ 184975 h 606669"/>
              <a:gd name="connsiteX17" fmla="*/ 255440 w 607545"/>
              <a:gd name="connsiteY17" fmla="*/ 184975 h 606669"/>
              <a:gd name="connsiteX18" fmla="*/ 275551 w 607545"/>
              <a:gd name="connsiteY18" fmla="*/ 205059 h 606669"/>
              <a:gd name="connsiteX19" fmla="*/ 255440 w 607545"/>
              <a:gd name="connsiteY19" fmla="*/ 225054 h 606669"/>
              <a:gd name="connsiteX20" fmla="*/ 225450 w 607545"/>
              <a:gd name="connsiteY20" fmla="*/ 225054 h 606669"/>
              <a:gd name="connsiteX21" fmla="*/ 225450 w 607545"/>
              <a:gd name="connsiteY21" fmla="*/ 255091 h 606669"/>
              <a:gd name="connsiteX22" fmla="*/ 205339 w 607545"/>
              <a:gd name="connsiteY22" fmla="*/ 275086 h 606669"/>
              <a:gd name="connsiteX23" fmla="*/ 185316 w 607545"/>
              <a:gd name="connsiteY23" fmla="*/ 255091 h 606669"/>
              <a:gd name="connsiteX24" fmla="*/ 185316 w 607545"/>
              <a:gd name="connsiteY24" fmla="*/ 225054 h 606669"/>
              <a:gd name="connsiteX25" fmla="*/ 155238 w 607545"/>
              <a:gd name="connsiteY25" fmla="*/ 225054 h 606669"/>
              <a:gd name="connsiteX26" fmla="*/ 135126 w 607545"/>
              <a:gd name="connsiteY26" fmla="*/ 205059 h 606669"/>
              <a:gd name="connsiteX27" fmla="*/ 155238 w 607545"/>
              <a:gd name="connsiteY27" fmla="*/ 184975 h 606669"/>
              <a:gd name="connsiteX28" fmla="*/ 185316 w 607545"/>
              <a:gd name="connsiteY28" fmla="*/ 184975 h 606669"/>
              <a:gd name="connsiteX29" fmla="*/ 185316 w 607545"/>
              <a:gd name="connsiteY29" fmla="*/ 155027 h 606669"/>
              <a:gd name="connsiteX30" fmla="*/ 205339 w 607545"/>
              <a:gd name="connsiteY30" fmla="*/ 134943 h 606669"/>
              <a:gd name="connsiteX31" fmla="*/ 205339 w 607545"/>
              <a:gd name="connsiteY31" fmla="*/ 102270 h 606669"/>
              <a:gd name="connsiteX32" fmla="*/ 132532 w 607545"/>
              <a:gd name="connsiteY32" fmla="*/ 132397 h 606669"/>
              <a:gd name="connsiteX33" fmla="*/ 132532 w 607545"/>
              <a:gd name="connsiteY33" fmla="*/ 277791 h 606669"/>
              <a:gd name="connsiteX34" fmla="*/ 278147 w 607545"/>
              <a:gd name="connsiteY34" fmla="*/ 277791 h 606669"/>
              <a:gd name="connsiteX35" fmla="*/ 278147 w 607545"/>
              <a:gd name="connsiteY35" fmla="*/ 132397 h 606669"/>
              <a:gd name="connsiteX36" fmla="*/ 205339 w 607545"/>
              <a:gd name="connsiteY36" fmla="*/ 102270 h 606669"/>
              <a:gd name="connsiteX37" fmla="*/ 205373 w 607545"/>
              <a:gd name="connsiteY37" fmla="*/ 62122 h 606669"/>
              <a:gd name="connsiteX38" fmla="*/ 306540 w 607545"/>
              <a:gd name="connsiteY38" fmla="*/ 104047 h 606669"/>
              <a:gd name="connsiteX39" fmla="*/ 306540 w 607545"/>
              <a:gd name="connsiteY39" fmla="*/ 306141 h 606669"/>
              <a:gd name="connsiteX40" fmla="*/ 104139 w 607545"/>
              <a:gd name="connsiteY40" fmla="*/ 306141 h 606669"/>
              <a:gd name="connsiteX41" fmla="*/ 104139 w 607545"/>
              <a:gd name="connsiteY41" fmla="*/ 104047 h 606669"/>
              <a:gd name="connsiteX42" fmla="*/ 205373 w 607545"/>
              <a:gd name="connsiteY42" fmla="*/ 62122 h 606669"/>
              <a:gd name="connsiteX43" fmla="*/ 205316 w 607545"/>
              <a:gd name="connsiteY43" fmla="*/ 40082 h 606669"/>
              <a:gd name="connsiteX44" fmla="*/ 88535 w 607545"/>
              <a:gd name="connsiteY44" fmla="*/ 88406 h 606669"/>
              <a:gd name="connsiteX45" fmla="*/ 88535 w 607545"/>
              <a:gd name="connsiteY45" fmla="*/ 321698 h 606669"/>
              <a:gd name="connsiteX46" fmla="*/ 325011 w 607545"/>
              <a:gd name="connsiteY46" fmla="*/ 318765 h 606669"/>
              <a:gd name="connsiteX47" fmla="*/ 322163 w 607545"/>
              <a:gd name="connsiteY47" fmla="*/ 88406 h 606669"/>
              <a:gd name="connsiteX48" fmla="*/ 205316 w 607545"/>
              <a:gd name="connsiteY48" fmla="*/ 40082 h 606669"/>
              <a:gd name="connsiteX49" fmla="*/ 205349 w 607545"/>
              <a:gd name="connsiteY49" fmla="*/ 0 h 606669"/>
              <a:gd name="connsiteX50" fmla="*/ 350554 w 607545"/>
              <a:gd name="connsiteY50" fmla="*/ 60056 h 606669"/>
              <a:gd name="connsiteX51" fmla="*/ 399327 w 607545"/>
              <a:gd name="connsiteY51" fmla="*/ 272107 h 606669"/>
              <a:gd name="connsiteX52" fmla="*/ 581246 w 607545"/>
              <a:gd name="connsiteY52" fmla="*/ 453763 h 606669"/>
              <a:gd name="connsiteX53" fmla="*/ 581246 w 607545"/>
              <a:gd name="connsiteY53" fmla="*/ 580407 h 606669"/>
              <a:gd name="connsiteX54" fmla="*/ 454419 w 607545"/>
              <a:gd name="connsiteY54" fmla="*/ 580407 h 606669"/>
              <a:gd name="connsiteX55" fmla="*/ 272589 w 607545"/>
              <a:gd name="connsiteY55" fmla="*/ 398929 h 606669"/>
              <a:gd name="connsiteX56" fmla="*/ 60143 w 607545"/>
              <a:gd name="connsiteY56" fmla="*/ 350048 h 606669"/>
              <a:gd name="connsiteX57" fmla="*/ 60143 w 607545"/>
              <a:gd name="connsiteY57" fmla="*/ 60056 h 606669"/>
              <a:gd name="connsiteX58" fmla="*/ 205349 w 607545"/>
              <a:gd name="connsiteY58" fmla="*/ 0 h 60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7545" h="606669">
                <a:moveTo>
                  <a:pt x="525887" y="455185"/>
                </a:moveTo>
                <a:lnTo>
                  <a:pt x="455754" y="525128"/>
                </a:lnTo>
                <a:lnTo>
                  <a:pt x="482810" y="552057"/>
                </a:lnTo>
                <a:cubicBezTo>
                  <a:pt x="502124" y="571431"/>
                  <a:pt x="533452" y="571431"/>
                  <a:pt x="552854" y="552057"/>
                </a:cubicBezTo>
                <a:cubicBezTo>
                  <a:pt x="572168" y="532771"/>
                  <a:pt x="572168" y="501488"/>
                  <a:pt x="552854" y="482114"/>
                </a:cubicBezTo>
                <a:close/>
                <a:moveTo>
                  <a:pt x="479161" y="408527"/>
                </a:moveTo>
                <a:lnTo>
                  <a:pt x="409117" y="478470"/>
                </a:lnTo>
                <a:lnTo>
                  <a:pt x="427363" y="496778"/>
                </a:lnTo>
                <a:lnTo>
                  <a:pt x="497496" y="426835"/>
                </a:lnTo>
                <a:close/>
                <a:moveTo>
                  <a:pt x="381260" y="310767"/>
                </a:moveTo>
                <a:cubicBezTo>
                  <a:pt x="373072" y="324453"/>
                  <a:pt x="362481" y="338139"/>
                  <a:pt x="350554" y="350048"/>
                </a:cubicBezTo>
                <a:cubicBezTo>
                  <a:pt x="338361" y="362135"/>
                  <a:pt x="324922" y="372533"/>
                  <a:pt x="311216" y="380798"/>
                </a:cubicBezTo>
                <a:lnTo>
                  <a:pt x="380726" y="450119"/>
                </a:lnTo>
                <a:lnTo>
                  <a:pt x="450770" y="380176"/>
                </a:lnTo>
                <a:close/>
                <a:moveTo>
                  <a:pt x="205339" y="134943"/>
                </a:moveTo>
                <a:cubicBezTo>
                  <a:pt x="216462" y="134943"/>
                  <a:pt x="225450" y="143919"/>
                  <a:pt x="225450" y="155027"/>
                </a:cubicBezTo>
                <a:lnTo>
                  <a:pt x="225450" y="184975"/>
                </a:lnTo>
                <a:lnTo>
                  <a:pt x="255440" y="184975"/>
                </a:lnTo>
                <a:cubicBezTo>
                  <a:pt x="266563" y="184975"/>
                  <a:pt x="275551" y="193951"/>
                  <a:pt x="275551" y="205059"/>
                </a:cubicBezTo>
                <a:cubicBezTo>
                  <a:pt x="275551" y="216079"/>
                  <a:pt x="266563" y="225054"/>
                  <a:pt x="255440" y="225054"/>
                </a:cubicBezTo>
                <a:lnTo>
                  <a:pt x="225450" y="225054"/>
                </a:lnTo>
                <a:lnTo>
                  <a:pt x="225450" y="255091"/>
                </a:lnTo>
                <a:cubicBezTo>
                  <a:pt x="225450" y="266111"/>
                  <a:pt x="216462" y="275086"/>
                  <a:pt x="205339" y="275086"/>
                </a:cubicBezTo>
                <a:cubicBezTo>
                  <a:pt x="194304" y="275086"/>
                  <a:pt x="185316" y="266111"/>
                  <a:pt x="185316" y="255091"/>
                </a:cubicBezTo>
                <a:lnTo>
                  <a:pt x="185316" y="225054"/>
                </a:lnTo>
                <a:lnTo>
                  <a:pt x="155238" y="225054"/>
                </a:lnTo>
                <a:cubicBezTo>
                  <a:pt x="144114" y="225054"/>
                  <a:pt x="135126" y="216079"/>
                  <a:pt x="135126" y="205059"/>
                </a:cubicBezTo>
                <a:cubicBezTo>
                  <a:pt x="135126" y="193951"/>
                  <a:pt x="144114" y="184975"/>
                  <a:pt x="155238" y="184975"/>
                </a:cubicBezTo>
                <a:lnTo>
                  <a:pt x="185316" y="184975"/>
                </a:lnTo>
                <a:lnTo>
                  <a:pt x="185316" y="155027"/>
                </a:lnTo>
                <a:cubicBezTo>
                  <a:pt x="185316" y="143919"/>
                  <a:pt x="194304" y="134943"/>
                  <a:pt x="205339" y="134943"/>
                </a:cubicBezTo>
                <a:close/>
                <a:moveTo>
                  <a:pt x="205339" y="102270"/>
                </a:moveTo>
                <a:cubicBezTo>
                  <a:pt x="178993" y="102270"/>
                  <a:pt x="152647" y="112312"/>
                  <a:pt x="132532" y="132397"/>
                </a:cubicBezTo>
                <a:cubicBezTo>
                  <a:pt x="92390" y="172478"/>
                  <a:pt x="92390" y="237710"/>
                  <a:pt x="132532" y="277791"/>
                </a:cubicBezTo>
                <a:cubicBezTo>
                  <a:pt x="172763" y="317961"/>
                  <a:pt x="237916" y="317961"/>
                  <a:pt x="278147" y="277791"/>
                </a:cubicBezTo>
                <a:cubicBezTo>
                  <a:pt x="318289" y="237710"/>
                  <a:pt x="318289" y="172478"/>
                  <a:pt x="278147" y="132397"/>
                </a:cubicBezTo>
                <a:cubicBezTo>
                  <a:pt x="258031" y="112312"/>
                  <a:pt x="231685" y="102270"/>
                  <a:pt x="205339" y="102270"/>
                </a:cubicBezTo>
                <a:close/>
                <a:moveTo>
                  <a:pt x="205373" y="62122"/>
                </a:moveTo>
                <a:cubicBezTo>
                  <a:pt x="241988" y="62122"/>
                  <a:pt x="278592" y="76097"/>
                  <a:pt x="306540" y="104047"/>
                </a:cubicBezTo>
                <a:cubicBezTo>
                  <a:pt x="362347" y="159770"/>
                  <a:pt x="362347" y="250419"/>
                  <a:pt x="306540" y="306141"/>
                </a:cubicBezTo>
                <a:cubicBezTo>
                  <a:pt x="250644" y="361952"/>
                  <a:pt x="160124" y="361952"/>
                  <a:pt x="104139" y="306141"/>
                </a:cubicBezTo>
                <a:cubicBezTo>
                  <a:pt x="48331" y="250419"/>
                  <a:pt x="48331" y="159770"/>
                  <a:pt x="104139" y="104047"/>
                </a:cubicBezTo>
                <a:cubicBezTo>
                  <a:pt x="132131" y="76097"/>
                  <a:pt x="168758" y="62122"/>
                  <a:pt x="205373" y="62122"/>
                </a:cubicBezTo>
                <a:close/>
                <a:moveTo>
                  <a:pt x="205316" y="40082"/>
                </a:moveTo>
                <a:cubicBezTo>
                  <a:pt x="163051" y="40082"/>
                  <a:pt x="120798" y="56190"/>
                  <a:pt x="88535" y="88406"/>
                </a:cubicBezTo>
                <a:cubicBezTo>
                  <a:pt x="24098" y="152750"/>
                  <a:pt x="24098" y="257354"/>
                  <a:pt x="88535" y="321698"/>
                </a:cubicBezTo>
                <a:cubicBezTo>
                  <a:pt x="153684" y="386753"/>
                  <a:pt x="260485" y="386486"/>
                  <a:pt x="325011" y="318765"/>
                </a:cubicBezTo>
                <a:cubicBezTo>
                  <a:pt x="386956" y="253710"/>
                  <a:pt x="385087" y="151328"/>
                  <a:pt x="322163" y="88406"/>
                </a:cubicBezTo>
                <a:cubicBezTo>
                  <a:pt x="289856" y="56190"/>
                  <a:pt x="247580" y="40082"/>
                  <a:pt x="205316" y="40082"/>
                </a:cubicBezTo>
                <a:close/>
                <a:moveTo>
                  <a:pt x="205349" y="0"/>
                </a:moveTo>
                <a:cubicBezTo>
                  <a:pt x="257882" y="0"/>
                  <a:pt x="310415" y="20019"/>
                  <a:pt x="350554" y="60056"/>
                </a:cubicBezTo>
                <a:cubicBezTo>
                  <a:pt x="407871" y="117290"/>
                  <a:pt x="424070" y="200297"/>
                  <a:pt x="399327" y="272107"/>
                </a:cubicBezTo>
                <a:cubicBezTo>
                  <a:pt x="410007" y="282772"/>
                  <a:pt x="572257" y="444876"/>
                  <a:pt x="581246" y="453763"/>
                </a:cubicBezTo>
                <a:cubicBezTo>
                  <a:pt x="616312" y="488779"/>
                  <a:pt x="616312" y="545391"/>
                  <a:pt x="581246" y="580407"/>
                </a:cubicBezTo>
                <a:cubicBezTo>
                  <a:pt x="546179" y="615423"/>
                  <a:pt x="489396" y="615423"/>
                  <a:pt x="454419" y="580407"/>
                </a:cubicBezTo>
                <a:lnTo>
                  <a:pt x="272589" y="398929"/>
                </a:lnTo>
                <a:cubicBezTo>
                  <a:pt x="201210" y="423546"/>
                  <a:pt x="118083" y="407905"/>
                  <a:pt x="60143" y="350048"/>
                </a:cubicBezTo>
                <a:cubicBezTo>
                  <a:pt x="-20047" y="270063"/>
                  <a:pt x="-20047" y="140130"/>
                  <a:pt x="60143" y="60056"/>
                </a:cubicBezTo>
                <a:cubicBezTo>
                  <a:pt x="100283" y="20019"/>
                  <a:pt x="152816" y="0"/>
                  <a:pt x="205349"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2400">
              <a:solidFill>
                <a:srgbClr val="000000"/>
              </a:solidFill>
            </a:endParaRPr>
          </a:p>
        </p:txBody>
      </p:sp>
      <p:sp>
        <p:nvSpPr>
          <p:cNvPr id="29" name="iŝlíḓé"/>
          <p:cNvSpPr txBox="1"/>
          <p:nvPr/>
        </p:nvSpPr>
        <p:spPr>
          <a:xfrm>
            <a:off x="6903246" y="2047835"/>
            <a:ext cx="2607005" cy="417238"/>
          </a:xfrm>
          <a:prstGeom prst="rect">
            <a:avLst/>
          </a:prstGeom>
          <a:noFill/>
        </p:spPr>
        <p:txBody>
          <a:bodyPr wrap="none">
            <a:noAutofit/>
          </a:bodyPr>
          <a:lstStyle/>
          <a:p>
            <a:pPr algn="ctr"/>
            <a:r>
              <a:rPr lang="en-US" altLang="zh-CN" b="1" dirty="0">
                <a:solidFill>
                  <a:srgbClr val="C10007"/>
                </a:solidFill>
              </a:rPr>
              <a:t>(</a:t>
            </a:r>
            <a:r>
              <a:rPr lang="zh-CN" altLang="en-US" b="1" dirty="0">
                <a:solidFill>
                  <a:srgbClr val="C10007"/>
                </a:solidFill>
              </a:rPr>
              <a:t>二</a:t>
            </a:r>
            <a:r>
              <a:rPr lang="en-US" altLang="zh-CN" b="1" dirty="0">
                <a:solidFill>
                  <a:srgbClr val="C10007"/>
                </a:solidFill>
              </a:rPr>
              <a:t>)</a:t>
            </a:r>
            <a:r>
              <a:rPr lang="zh-CN" altLang="en-US" b="1" dirty="0">
                <a:solidFill>
                  <a:srgbClr val="C10007"/>
                </a:solidFill>
              </a:rPr>
              <a:t>策划实施前的准备</a:t>
            </a:r>
            <a:endParaRPr lang="en-GB" altLang="zh-CN" b="1" dirty="0">
              <a:solidFill>
                <a:srgbClr val="C10007"/>
              </a:solidFill>
            </a:endParaRPr>
          </a:p>
        </p:txBody>
      </p:sp>
      <p:sp>
        <p:nvSpPr>
          <p:cNvPr id="30" name="išlidê"/>
          <p:cNvSpPr txBox="1"/>
          <p:nvPr/>
        </p:nvSpPr>
        <p:spPr>
          <a:xfrm>
            <a:off x="7732358" y="4444614"/>
            <a:ext cx="1777893" cy="417238"/>
          </a:xfrm>
          <a:prstGeom prst="rect">
            <a:avLst/>
          </a:prstGeom>
          <a:noFill/>
        </p:spPr>
        <p:txBody>
          <a:bodyPr wrap="none">
            <a:noAutofit/>
          </a:bodyPr>
          <a:lstStyle/>
          <a:p>
            <a:pPr algn="ctr"/>
            <a:r>
              <a:rPr lang="en-US" altLang="zh-CN" b="1" dirty="0">
                <a:solidFill>
                  <a:srgbClr val="C10007"/>
                </a:solidFill>
              </a:rPr>
              <a:t>(</a:t>
            </a:r>
            <a:r>
              <a:rPr lang="zh-CN" altLang="en-US" b="1" dirty="0">
                <a:solidFill>
                  <a:srgbClr val="C10007"/>
                </a:solidFill>
              </a:rPr>
              <a:t>四</a:t>
            </a:r>
            <a:r>
              <a:rPr lang="en-US" altLang="zh-CN" b="1" dirty="0">
                <a:solidFill>
                  <a:srgbClr val="C10007"/>
                </a:solidFill>
              </a:rPr>
              <a:t>)</a:t>
            </a:r>
            <a:r>
              <a:rPr lang="zh-CN" altLang="en-US" b="1" dirty="0">
                <a:solidFill>
                  <a:srgbClr val="C10007"/>
                </a:solidFill>
              </a:rPr>
              <a:t>实施过程中的注意事项</a:t>
            </a:r>
            <a:endParaRPr lang="en-GB" altLang="zh-CN" b="1" dirty="0">
              <a:solidFill>
                <a:srgbClr val="C10007"/>
              </a:solidFill>
            </a:endParaRPr>
          </a:p>
        </p:txBody>
      </p:sp>
      <p:sp>
        <p:nvSpPr>
          <p:cNvPr id="31" name="矩形 30"/>
          <p:cNvSpPr/>
          <p:nvPr/>
        </p:nvSpPr>
        <p:spPr>
          <a:xfrm>
            <a:off x="1434352" y="2542080"/>
            <a:ext cx="3908769" cy="951030"/>
          </a:xfrm>
          <a:prstGeom prst="rect">
            <a:avLst/>
          </a:prstGeom>
        </p:spPr>
        <p:txBody>
          <a:bodyPr wrap="square">
            <a:spAutoFit/>
          </a:bodyPr>
          <a:lstStyle/>
          <a:p>
            <a:pPr>
              <a:lnSpc>
                <a:spcPct val="120000"/>
              </a:lnSpc>
            </a:pPr>
            <a:r>
              <a:rPr lang="zh-CN" altLang="en-US" sz="1600" dirty="0">
                <a:solidFill>
                  <a:srgbClr val="000000">
                    <a:lumMod val="95000"/>
                    <a:lumOff val="5000"/>
                  </a:srgbClr>
                </a:solidFill>
              </a:rPr>
              <a:t>策划的实施对整个策划活动来说既重要又关键。策划者或具体的实施者都必须对策划的实施工作予以高度重视。</a:t>
            </a:r>
          </a:p>
        </p:txBody>
      </p:sp>
      <p:sp>
        <p:nvSpPr>
          <p:cNvPr id="32" name="矩形 31"/>
          <p:cNvSpPr/>
          <p:nvPr/>
        </p:nvSpPr>
        <p:spPr>
          <a:xfrm>
            <a:off x="6697019" y="2526512"/>
            <a:ext cx="4426118" cy="1274195"/>
          </a:xfrm>
          <a:prstGeom prst="rect">
            <a:avLst/>
          </a:prstGeom>
        </p:spPr>
        <p:txBody>
          <a:bodyPr wrap="square">
            <a:spAutoFit/>
          </a:bodyPr>
          <a:lstStyle/>
          <a:p>
            <a:pPr marL="342900" indent="-342900" algn="just">
              <a:lnSpc>
                <a:spcPct val="120000"/>
              </a:lnSpc>
              <a:buFontTx/>
              <a:buAutoNum type="arabicPeriod"/>
            </a:pPr>
            <a:r>
              <a:rPr lang="zh-CN" altLang="en-US" sz="1600" dirty="0">
                <a:solidFill>
                  <a:srgbClr val="000000">
                    <a:lumMod val="100000"/>
                  </a:srgbClr>
                </a:solidFill>
              </a:rPr>
              <a:t>落实执行组织和人员</a:t>
            </a:r>
            <a:endParaRPr lang="en-US" altLang="zh-CN" sz="1600" dirty="0">
              <a:solidFill>
                <a:srgbClr val="000000">
                  <a:lumMod val="100000"/>
                </a:srgbClr>
              </a:solidFill>
            </a:endParaRPr>
          </a:p>
          <a:p>
            <a:pPr marL="342900" indent="-342900" algn="just">
              <a:lnSpc>
                <a:spcPct val="120000"/>
              </a:lnSpc>
              <a:buFontTx/>
              <a:buAutoNum type="arabicPeriod"/>
            </a:pPr>
            <a:r>
              <a:rPr lang="zh-CN" altLang="en-US" sz="1600" dirty="0">
                <a:solidFill>
                  <a:srgbClr val="000000">
                    <a:lumMod val="100000"/>
                  </a:srgbClr>
                </a:solidFill>
              </a:rPr>
              <a:t>做好物资筹办工作</a:t>
            </a:r>
            <a:endParaRPr lang="en-US" altLang="zh-CN" sz="1600" dirty="0">
              <a:solidFill>
                <a:srgbClr val="000000">
                  <a:lumMod val="100000"/>
                </a:srgbClr>
              </a:solidFill>
            </a:endParaRPr>
          </a:p>
          <a:p>
            <a:pPr marL="342900" indent="-342900" algn="just">
              <a:lnSpc>
                <a:spcPct val="120000"/>
              </a:lnSpc>
              <a:buFontTx/>
              <a:buAutoNum type="arabicPeriod"/>
            </a:pPr>
            <a:r>
              <a:rPr lang="zh-CN" altLang="en-US" sz="1600" dirty="0">
                <a:solidFill>
                  <a:srgbClr val="000000">
                    <a:lumMod val="100000"/>
                  </a:srgbClr>
                </a:solidFill>
              </a:rPr>
              <a:t>对相关人员进行培训</a:t>
            </a:r>
            <a:endParaRPr lang="en-US" altLang="zh-CN" sz="1600" dirty="0">
              <a:solidFill>
                <a:srgbClr val="000000">
                  <a:lumMod val="100000"/>
                </a:srgbClr>
              </a:solidFill>
            </a:endParaRPr>
          </a:p>
          <a:p>
            <a:pPr marL="342900" indent="-342900" algn="just">
              <a:lnSpc>
                <a:spcPct val="120000"/>
              </a:lnSpc>
              <a:buFontTx/>
              <a:buAutoNum type="arabicPeriod"/>
            </a:pPr>
            <a:r>
              <a:rPr lang="zh-CN" altLang="en-US" sz="1600" dirty="0">
                <a:solidFill>
                  <a:srgbClr val="000000">
                    <a:lumMod val="100000"/>
                  </a:srgbClr>
                </a:solidFill>
              </a:rPr>
              <a:t>进行思想动员和部门间协调</a:t>
            </a:r>
          </a:p>
        </p:txBody>
      </p:sp>
      <p:sp>
        <p:nvSpPr>
          <p:cNvPr id="33" name="矩形 32"/>
          <p:cNvSpPr/>
          <p:nvPr/>
        </p:nvSpPr>
        <p:spPr>
          <a:xfrm>
            <a:off x="1433594" y="4932018"/>
            <a:ext cx="4360302" cy="1274195"/>
          </a:xfrm>
          <a:prstGeom prst="rect">
            <a:avLst/>
          </a:prstGeom>
        </p:spPr>
        <p:txBody>
          <a:bodyPr wrap="square">
            <a:spAutoFit/>
          </a:bodyPr>
          <a:lstStyle/>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1.</a:t>
            </a:r>
            <a:r>
              <a:rPr lang="zh-CN" altLang="en-US" sz="1600" dirty="0">
                <a:solidFill>
                  <a:srgbClr val="000000">
                    <a:lumMod val="95000"/>
                    <a:lumOff val="5000"/>
                  </a:srgbClr>
                </a:solidFill>
                <a:cs typeface="+mn-ea"/>
                <a:sym typeface="+mn-lt"/>
              </a:rPr>
              <a:t>实施模拟</a:t>
            </a:r>
            <a:endParaRPr lang="en-US" altLang="zh-CN" sz="1600" dirty="0">
              <a:solidFill>
                <a:srgbClr val="000000">
                  <a:lumMod val="95000"/>
                  <a:lumOff val="5000"/>
                </a:srgbClr>
              </a:solidFill>
              <a:cs typeface="+mn-ea"/>
              <a:sym typeface="+mn-lt"/>
            </a:endParaRPr>
          </a:p>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2.</a:t>
            </a:r>
            <a:r>
              <a:rPr lang="zh-CN" altLang="en-US" sz="1600" dirty="0">
                <a:solidFill>
                  <a:srgbClr val="000000">
                    <a:lumMod val="95000"/>
                    <a:lumOff val="5000"/>
                  </a:srgbClr>
                </a:solidFill>
                <a:cs typeface="+mn-ea"/>
                <a:sym typeface="+mn-lt"/>
              </a:rPr>
              <a:t>正式实施</a:t>
            </a:r>
            <a:endParaRPr lang="en-US" altLang="zh-CN" sz="1600" dirty="0">
              <a:solidFill>
                <a:srgbClr val="000000">
                  <a:lumMod val="95000"/>
                  <a:lumOff val="5000"/>
                </a:srgbClr>
              </a:solidFill>
              <a:cs typeface="+mn-ea"/>
              <a:sym typeface="+mn-lt"/>
            </a:endParaRPr>
          </a:p>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3.</a:t>
            </a:r>
            <a:r>
              <a:rPr lang="zh-CN" altLang="en-US" sz="1600" dirty="0">
                <a:solidFill>
                  <a:srgbClr val="000000">
                    <a:lumMod val="95000"/>
                    <a:lumOff val="5000"/>
                  </a:srgbClr>
                </a:solidFill>
                <a:cs typeface="+mn-ea"/>
                <a:sym typeface="+mn-lt"/>
              </a:rPr>
              <a:t>中间考核</a:t>
            </a:r>
            <a:endParaRPr lang="en-US" altLang="zh-CN" sz="1600" dirty="0">
              <a:solidFill>
                <a:srgbClr val="000000">
                  <a:lumMod val="95000"/>
                  <a:lumOff val="5000"/>
                </a:srgbClr>
              </a:solidFill>
              <a:cs typeface="+mn-ea"/>
              <a:sym typeface="+mn-lt"/>
            </a:endParaRPr>
          </a:p>
          <a:p>
            <a:pPr defTabSz="685526" fontAlgn="base">
              <a:lnSpc>
                <a:spcPct val="120000"/>
              </a:lnSpc>
              <a:spcBef>
                <a:spcPct val="0"/>
              </a:spcBef>
              <a:spcAft>
                <a:spcPct val="0"/>
              </a:spcAft>
              <a:buClr>
                <a:srgbClr val="545D7A"/>
              </a:buClr>
            </a:pPr>
            <a:endParaRPr lang="en-US" altLang="zh-CN" sz="1600" dirty="0">
              <a:solidFill>
                <a:srgbClr val="000000">
                  <a:lumMod val="95000"/>
                  <a:lumOff val="5000"/>
                </a:srgbClr>
              </a:solidFill>
              <a:cs typeface="+mn-ea"/>
              <a:sym typeface="+mn-lt"/>
            </a:endParaRPr>
          </a:p>
        </p:txBody>
      </p:sp>
      <p:sp>
        <p:nvSpPr>
          <p:cNvPr id="34" name="矩形 33"/>
          <p:cNvSpPr/>
          <p:nvPr/>
        </p:nvSpPr>
        <p:spPr>
          <a:xfrm>
            <a:off x="6649648" y="4861852"/>
            <a:ext cx="4140222" cy="978729"/>
          </a:xfrm>
          <a:prstGeom prst="rect">
            <a:avLst/>
          </a:prstGeom>
        </p:spPr>
        <p:txBody>
          <a:bodyPr wrap="square">
            <a:spAutoFit/>
          </a:bodyPr>
          <a:lstStyle/>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1.</a:t>
            </a:r>
            <a:r>
              <a:rPr lang="zh-CN" altLang="en-US" sz="1600" dirty="0">
                <a:solidFill>
                  <a:srgbClr val="000000">
                    <a:lumMod val="95000"/>
                    <a:lumOff val="5000"/>
                  </a:srgbClr>
                </a:solidFill>
                <a:cs typeface="+mn-ea"/>
                <a:sym typeface="+mn-lt"/>
              </a:rPr>
              <a:t>强制性与灵活性相结合</a:t>
            </a:r>
            <a:endParaRPr lang="en-US" altLang="zh-CN" sz="1600" dirty="0">
              <a:solidFill>
                <a:srgbClr val="000000">
                  <a:lumMod val="95000"/>
                  <a:lumOff val="5000"/>
                </a:srgbClr>
              </a:solidFill>
              <a:cs typeface="+mn-ea"/>
              <a:sym typeface="+mn-lt"/>
            </a:endParaRPr>
          </a:p>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2.</a:t>
            </a:r>
            <a:r>
              <a:rPr lang="zh-CN" altLang="en-US" sz="1600" dirty="0">
                <a:solidFill>
                  <a:srgbClr val="000000">
                    <a:lumMod val="95000"/>
                    <a:lumOff val="5000"/>
                  </a:srgbClr>
                </a:solidFill>
                <a:cs typeface="+mn-ea"/>
                <a:sym typeface="+mn-lt"/>
              </a:rPr>
              <a:t>做好沟通与协作</a:t>
            </a:r>
            <a:endParaRPr lang="en-US" altLang="zh-CN" sz="1600" dirty="0">
              <a:solidFill>
                <a:srgbClr val="000000">
                  <a:lumMod val="95000"/>
                  <a:lumOff val="5000"/>
                </a:srgbClr>
              </a:solidFill>
              <a:cs typeface="+mn-ea"/>
              <a:sym typeface="+mn-lt"/>
            </a:endParaRPr>
          </a:p>
          <a:p>
            <a:pPr defTabSz="685526" fontAlgn="base">
              <a:lnSpc>
                <a:spcPct val="120000"/>
              </a:lnSpc>
              <a:spcBef>
                <a:spcPct val="0"/>
              </a:spcBef>
              <a:spcAft>
                <a:spcPct val="0"/>
              </a:spcAft>
              <a:buClr>
                <a:srgbClr val="545D7A"/>
              </a:buClr>
            </a:pPr>
            <a:r>
              <a:rPr lang="en-US" altLang="zh-CN" sz="1600" dirty="0">
                <a:solidFill>
                  <a:srgbClr val="000000">
                    <a:lumMod val="95000"/>
                    <a:lumOff val="5000"/>
                  </a:srgbClr>
                </a:solidFill>
                <a:cs typeface="+mn-ea"/>
                <a:sym typeface="+mn-lt"/>
              </a:rPr>
              <a:t>3.</a:t>
            </a:r>
            <a:r>
              <a:rPr lang="zh-CN" altLang="en-US" sz="1600" dirty="0">
                <a:solidFill>
                  <a:srgbClr val="000000">
                    <a:lumMod val="95000"/>
                    <a:lumOff val="5000"/>
                  </a:srgbClr>
                </a:solidFill>
                <a:cs typeface="+mn-ea"/>
                <a:sym typeface="+mn-lt"/>
              </a:rPr>
              <a:t>注意实施的进度与效果</a:t>
            </a:r>
          </a:p>
        </p:txBody>
      </p:sp>
    </p:spTree>
    <p:extLst>
      <p:ext uri="{BB962C8B-B14F-4D97-AF65-F5344CB8AC3E}">
        <p14:creationId xmlns:p14="http://schemas.microsoft.com/office/powerpoint/2010/main" val="308832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汉仪晓波美妍体简"/>
                <a:ea typeface="微软雅黑"/>
                <a:cs typeface="+mn-ea"/>
                <a:sym typeface="+mn-lt"/>
              </a:rPr>
              <a:t>第十二章</a:t>
            </a:r>
          </a:p>
        </p:txBody>
      </p:sp>
      <p:sp>
        <p:nvSpPr>
          <p:cNvPr id="6" name="矩形 5"/>
          <p:cNvSpPr/>
          <p:nvPr/>
        </p:nvSpPr>
        <p:spPr>
          <a:xfrm>
            <a:off x="1941644" y="248522"/>
            <a:ext cx="4185761" cy="424732"/>
          </a:xfrm>
          <a:prstGeom prst="rect">
            <a:avLst/>
          </a:prstGeom>
        </p:spPr>
        <p:txBody>
          <a:bodyPr wrap="non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595959"/>
                </a:solidFill>
                <a:effectLst/>
                <a:uLnTx/>
                <a:uFillTx/>
                <a:latin typeface="汉仪晓波美妍体简"/>
                <a:ea typeface="微软雅黑"/>
                <a:cs typeface="+mn-cs"/>
                <a:sym typeface="Arial" panose="020B0604020202020204" pitchFamily="34" charset="0"/>
              </a:rPr>
              <a:t>第三节　常用的网络营销工具</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544834" cy="331757"/>
          </a:xfrm>
          <a:prstGeom prst="rect">
            <a:avLst/>
          </a:prstGeom>
        </p:spPr>
        <p:txBody>
          <a:bodyPr wrap="none">
            <a:spAutoFit/>
          </a:body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000000"/>
                </a:solidFill>
                <a:effectLst/>
                <a:uLnTx/>
                <a:uFillTx/>
                <a:latin typeface="NEU-BZ-S92"/>
                <a:ea typeface="方正黑体_GBK"/>
                <a:cs typeface="Times New Roman" panose="02020603050405020304" pitchFamily="18" charset="0"/>
              </a:rPr>
              <a:t>七、基于网络营销工具的网络营销模式</a:t>
            </a:r>
            <a:endParaRPr kumimoji="0" lang="zh-CN" altLang="zh-CN" sz="1600" b="1" i="0" u="none" strike="noStrike" kern="1200" cap="none" spc="0" normalizeH="0" baseline="0" noProof="0" dirty="0">
              <a:ln>
                <a:noFill/>
              </a:ln>
              <a:solidFill>
                <a:srgbClr val="000000"/>
              </a:solidFill>
              <a:effectLst/>
              <a:uLnTx/>
              <a:uFillTx/>
              <a:latin typeface="NEU-BZ-S92"/>
              <a:ea typeface="方正书宋_GBK"/>
              <a:cs typeface="Times New Roman" panose="02020603050405020304" pitchFamily="18" charset="0"/>
            </a:endParaRPr>
          </a:p>
        </p:txBody>
      </p:sp>
      <p:sp>
        <p:nvSpPr>
          <p:cNvPr id="7" name="Rectangle 18">
            <a:extLst>
              <a:ext uri="{FF2B5EF4-FFF2-40B4-BE49-F238E27FC236}">
                <a16:creationId xmlns:a16="http://schemas.microsoft.com/office/drawing/2014/main" id="{C163DA34-7818-42D8-AFC1-8C33B857CAF3}"/>
              </a:ext>
            </a:extLst>
          </p:cNvPr>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8" name="Rectangle 20">
            <a:extLst>
              <a:ext uri="{FF2B5EF4-FFF2-40B4-BE49-F238E27FC236}">
                <a16:creationId xmlns:a16="http://schemas.microsoft.com/office/drawing/2014/main" id="{0EF0DFC5-A79F-413D-A54B-083241FE0168}"/>
              </a:ext>
            </a:extLst>
          </p:cNvPr>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9" name="Rectangle 21">
            <a:extLst>
              <a:ext uri="{FF2B5EF4-FFF2-40B4-BE49-F238E27FC236}">
                <a16:creationId xmlns:a16="http://schemas.microsoft.com/office/drawing/2014/main" id="{FBE0D381-246E-403F-86CC-1297D244CF8B}"/>
              </a:ext>
            </a:extLst>
          </p:cNvPr>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10" name="TextBox 7">
            <a:extLst>
              <a:ext uri="{FF2B5EF4-FFF2-40B4-BE49-F238E27FC236}">
                <a16:creationId xmlns:a16="http://schemas.microsoft.com/office/drawing/2014/main" id="{4B61D6E6-45BC-46D5-9823-A41F6EBCB1D8}"/>
              </a:ext>
            </a:extLst>
          </p:cNvPr>
          <p:cNvSpPr txBox="1"/>
          <p:nvPr/>
        </p:nvSpPr>
        <p:spPr>
          <a:xfrm>
            <a:off x="1073560" y="1933929"/>
            <a:ext cx="3304058" cy="371255"/>
          </a:xfrm>
          <a:prstGeom prst="rect">
            <a:avLst/>
          </a:prstGeom>
          <a:noFill/>
        </p:spPr>
        <p:txBody>
          <a:bodyPr wrap="square" lIns="0" tIns="0" rIns="0" bIns="0" rtlCol="0" anchor="t">
            <a:spAutoFit/>
          </a:bodyPr>
          <a:lstStyle/>
          <a:p>
            <a:pPr lvl="0" algn="ctr">
              <a:lnSpc>
                <a:spcPct val="150000"/>
              </a:lnSpc>
              <a:defRPr/>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网络事件营销</a:t>
            </a:r>
            <a:endParaRPr kumimoji="0" lang="en-US" sz="1800" b="1"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11" name="TextBox 8">
            <a:extLst>
              <a:ext uri="{FF2B5EF4-FFF2-40B4-BE49-F238E27FC236}">
                <a16:creationId xmlns:a16="http://schemas.microsoft.com/office/drawing/2014/main" id="{3F1F3AC7-8463-4ECF-BFB5-B29BD06979CE}"/>
              </a:ext>
            </a:extLst>
          </p:cNvPr>
          <p:cNvSpPr txBox="1"/>
          <p:nvPr/>
        </p:nvSpPr>
        <p:spPr>
          <a:xfrm>
            <a:off x="1288797" y="2676409"/>
            <a:ext cx="3081962" cy="3284617"/>
          </a:xfrm>
          <a:prstGeom prst="rect">
            <a:avLst/>
          </a:prstGeom>
          <a:noFill/>
        </p:spPr>
        <p:txBody>
          <a:bodyPr wrap="square" lIns="0" tIns="0" rIns="0" bIns="0" rtlCol="0" anchor="t">
            <a:spAutoFit/>
          </a:bodyPr>
          <a:lstStyle/>
          <a:p>
            <a:pPr lvl="0" algn="just">
              <a:lnSpc>
                <a:spcPct val="150000"/>
              </a:lnSpc>
              <a:spcBef>
                <a:spcPct val="0"/>
              </a:spcBef>
              <a:defRPr/>
            </a:pPr>
            <a:r>
              <a:rPr lang="zh-CN" altLang="en-US" sz="1600" dirty="0">
                <a:solidFill>
                  <a:prstClr val="white">
                    <a:lumMod val="95000"/>
                  </a:prstClr>
                </a:solidFill>
                <a:cs typeface="+mn-ea"/>
                <a:sym typeface="微软雅黑"/>
              </a:rPr>
              <a:t>网络事件营销是企业、组织主要以网络为传播平台</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通过策划、组织和利用具有名人效应、新闻价值以及社会影响的人物或事件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引起媒体、社会团体和消费者的兴趣与关注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以求提高企业或产品的知名度、美誉度</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树立良好品牌形象</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并最终促成产品或服务的销售目的的手段和方式。</a:t>
            </a:r>
            <a:endParaRPr kumimoji="0" lang="zh-CN" altLang="en-US" sz="1600" b="0" i="0" u="none" strike="noStrike" kern="1200" cap="none" spc="0" normalizeH="0" baseline="0" noProof="0" dirty="0">
              <a:ln>
                <a:noFill/>
              </a:ln>
              <a:solidFill>
                <a:prstClr val="white">
                  <a:lumMod val="95000"/>
                </a:prstClr>
              </a:solidFill>
              <a:effectLst/>
              <a:uLnTx/>
              <a:uFillTx/>
              <a:latin typeface="汉仪晓波美妍体简"/>
              <a:ea typeface="微软雅黑"/>
              <a:cs typeface="+mn-ea"/>
              <a:sym typeface="微软雅黑"/>
            </a:endParaRPr>
          </a:p>
        </p:txBody>
      </p:sp>
      <p:sp>
        <p:nvSpPr>
          <p:cNvPr id="12" name="TextBox 7">
            <a:extLst>
              <a:ext uri="{FF2B5EF4-FFF2-40B4-BE49-F238E27FC236}">
                <a16:creationId xmlns:a16="http://schemas.microsoft.com/office/drawing/2014/main" id="{F12F2556-ED3C-45BF-8AED-44DD3CD79087}"/>
              </a:ext>
            </a:extLst>
          </p:cNvPr>
          <p:cNvSpPr txBox="1"/>
          <p:nvPr/>
        </p:nvSpPr>
        <p:spPr>
          <a:xfrm>
            <a:off x="4812455" y="1988928"/>
            <a:ext cx="3095389" cy="371255"/>
          </a:xfrm>
          <a:prstGeom prst="rect">
            <a:avLst/>
          </a:prstGeom>
          <a:noFill/>
        </p:spPr>
        <p:txBody>
          <a:bodyPr wrap="square" lIns="0" tIns="0" rIns="0" bIns="0" rtlCol="0" anchor="t">
            <a:spAutoFit/>
          </a:bodyPr>
          <a:lstStyle/>
          <a:p>
            <a:pPr lvl="0" algn="ctr">
              <a:lnSpc>
                <a:spcPct val="150000"/>
              </a:lnSpc>
              <a:defRPr/>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网络口碑营销</a:t>
            </a:r>
            <a:endParaRPr kumimoji="0" lang="en-US" sz="1800" b="1"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13" name="TextBox 8">
            <a:extLst>
              <a:ext uri="{FF2B5EF4-FFF2-40B4-BE49-F238E27FC236}">
                <a16:creationId xmlns:a16="http://schemas.microsoft.com/office/drawing/2014/main" id="{BFF67FAA-52BD-4D77-90F5-2DF4520C2978}"/>
              </a:ext>
            </a:extLst>
          </p:cNvPr>
          <p:cNvSpPr txBox="1"/>
          <p:nvPr/>
        </p:nvSpPr>
        <p:spPr>
          <a:xfrm>
            <a:off x="4740148" y="2789993"/>
            <a:ext cx="3134314" cy="2915285"/>
          </a:xfrm>
          <a:prstGeom prst="rect">
            <a:avLst/>
          </a:prstGeom>
          <a:noFill/>
        </p:spPr>
        <p:txBody>
          <a:bodyPr wrap="square" lIns="0" tIns="0" rIns="0" bIns="0" rtlCol="0" anchor="t">
            <a:spAutoFit/>
          </a:bodyPr>
          <a:lstStyle/>
          <a:p>
            <a:pPr lvl="0" algn="just">
              <a:lnSpc>
                <a:spcPct val="150000"/>
              </a:lnSpc>
              <a:spcBef>
                <a:spcPct val="0"/>
              </a:spcBef>
              <a:defRPr/>
            </a:pPr>
            <a:r>
              <a:rPr lang="zh-CN" altLang="en-US" sz="1600" dirty="0">
                <a:solidFill>
                  <a:prstClr val="white">
                    <a:lumMod val="95000"/>
                  </a:prstClr>
                </a:solidFill>
                <a:cs typeface="+mn-ea"/>
                <a:sym typeface="微软雅黑"/>
              </a:rPr>
              <a:t>网络口碑营销就是指企业通过对自身产品和用户需求的深度分析</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在网络社区平台上借助多种营销方式</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在加强用户体验的基础上</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提高用户分享良性体验的积极性</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从而在用户中形成众口相传的口碑效应</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达到提升企业品牌形象以及促进产品销售的目的。</a:t>
            </a:r>
            <a:endParaRPr kumimoji="0" lang="zh-CN" altLang="en-US" sz="1600" b="0" i="0" u="none" strike="noStrike" kern="1200" cap="none" spc="0" normalizeH="0" baseline="0" noProof="0" dirty="0">
              <a:ln>
                <a:noFill/>
              </a:ln>
              <a:solidFill>
                <a:prstClr val="white">
                  <a:lumMod val="95000"/>
                </a:prstClr>
              </a:solidFill>
              <a:effectLst/>
              <a:uLnTx/>
              <a:uFillTx/>
              <a:latin typeface="汉仪晓波美妍体简"/>
              <a:ea typeface="微软雅黑"/>
              <a:cs typeface="+mn-ea"/>
              <a:sym typeface="微软雅黑"/>
            </a:endParaRPr>
          </a:p>
        </p:txBody>
      </p:sp>
      <p:sp>
        <p:nvSpPr>
          <p:cNvPr id="14" name="TextBox 7">
            <a:extLst>
              <a:ext uri="{FF2B5EF4-FFF2-40B4-BE49-F238E27FC236}">
                <a16:creationId xmlns:a16="http://schemas.microsoft.com/office/drawing/2014/main" id="{9193DF1F-065F-4E09-A9C8-ABFBB6455C74}"/>
              </a:ext>
            </a:extLst>
          </p:cNvPr>
          <p:cNvSpPr txBox="1"/>
          <p:nvPr/>
        </p:nvSpPr>
        <p:spPr>
          <a:xfrm>
            <a:off x="7929943" y="1974325"/>
            <a:ext cx="3919498" cy="371255"/>
          </a:xfrm>
          <a:prstGeom prst="rect">
            <a:avLst/>
          </a:prstGeom>
          <a:noFill/>
        </p:spPr>
        <p:txBody>
          <a:bodyPr wrap="square" lIns="0" tIns="0" rIns="0" bIns="0" rtlCol="0" anchor="t">
            <a:spAutoFit/>
          </a:bodyPr>
          <a:lstStyle/>
          <a:p>
            <a:pPr lvl="0" algn="ctr">
              <a:lnSpc>
                <a:spcPct val="150000"/>
              </a:lnSpc>
              <a:defRPr/>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网络病毒营销</a:t>
            </a:r>
            <a:endParaRPr kumimoji="0" lang="en-US" sz="1800" b="1" i="0" u="none" strike="noStrike" kern="1200" cap="none" spc="0" normalizeH="0" baseline="0" noProof="0" dirty="0">
              <a:ln>
                <a:noFill/>
              </a:ln>
              <a:solidFill>
                <a:prstClr val="white"/>
              </a:solidFill>
              <a:effectLst/>
              <a:uLnTx/>
              <a:uFillTx/>
              <a:latin typeface="汉仪晓波美妍体简"/>
              <a:ea typeface="微软雅黑"/>
              <a:cs typeface="+mn-ea"/>
              <a:sym typeface="微软雅黑"/>
            </a:endParaRPr>
          </a:p>
        </p:txBody>
      </p:sp>
      <p:sp>
        <p:nvSpPr>
          <p:cNvPr id="15" name="TextBox 8">
            <a:extLst>
              <a:ext uri="{FF2B5EF4-FFF2-40B4-BE49-F238E27FC236}">
                <a16:creationId xmlns:a16="http://schemas.microsoft.com/office/drawing/2014/main" id="{6BEC0BE0-0118-4F46-BD60-9022E3E2BDF6}"/>
              </a:ext>
            </a:extLst>
          </p:cNvPr>
          <p:cNvSpPr txBox="1"/>
          <p:nvPr/>
        </p:nvSpPr>
        <p:spPr>
          <a:xfrm>
            <a:off x="8243851" y="2789993"/>
            <a:ext cx="3220268" cy="1808444"/>
          </a:xfrm>
          <a:prstGeom prst="rect">
            <a:avLst/>
          </a:prstGeom>
          <a:noFill/>
        </p:spPr>
        <p:txBody>
          <a:bodyPr wrap="square" lIns="0" tIns="0" rIns="0" bIns="0" rtlCol="0" anchor="t">
            <a:spAutoFit/>
          </a:bodyPr>
          <a:lstStyle/>
          <a:p>
            <a:pPr lvl="0" algn="just">
              <a:lnSpc>
                <a:spcPct val="150000"/>
              </a:lnSpc>
              <a:spcBef>
                <a:spcPct val="0"/>
              </a:spcBef>
              <a:defRPr/>
            </a:pPr>
            <a:r>
              <a:rPr lang="zh-CN" altLang="en-US" sz="1600" dirty="0">
                <a:solidFill>
                  <a:prstClr val="white">
                    <a:lumMod val="95000"/>
                  </a:prstClr>
                </a:solidFill>
                <a:cs typeface="+mn-ea"/>
                <a:sym typeface="微软雅黑"/>
              </a:rPr>
              <a:t>网络病毒营销是企业以互联网为基础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通过利用公众的积极性和人际网络</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让营销信息像病毒一样传播和扩散</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营销信息被快速复制传向数以万计、数以百万计的受众。</a:t>
            </a:r>
            <a:endParaRPr kumimoji="0" lang="zh-CN" altLang="en-US" sz="1600" b="0" i="0" u="none" strike="noStrike" kern="1200" cap="none" spc="0" normalizeH="0" baseline="0" noProof="0" dirty="0">
              <a:ln>
                <a:noFill/>
              </a:ln>
              <a:solidFill>
                <a:prstClr val="white">
                  <a:lumMod val="95000"/>
                </a:prstClr>
              </a:solidFill>
              <a:effectLst/>
              <a:uLnTx/>
              <a:uFillTx/>
              <a:latin typeface="汉仪晓波美妍体简"/>
              <a:ea typeface="微软雅黑"/>
              <a:cs typeface="+mn-ea"/>
              <a:sym typeface="微软雅黑"/>
            </a:endParaRPr>
          </a:p>
        </p:txBody>
      </p:sp>
    </p:spTree>
    <p:extLst>
      <p:ext uri="{BB962C8B-B14F-4D97-AF65-F5344CB8AC3E}">
        <p14:creationId xmlns:p14="http://schemas.microsoft.com/office/powerpoint/2010/main" val="2942138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922D26F-9337-45A1-9851-1ACCD06270C6}"/>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89CEFE66-66C7-47B1-A63E-F1C1FD5EC21A}"/>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579C670-7292-49A9-8A4A-C6BEC2F8A001}"/>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47083316-F496-4101-8970-C6CA297B71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882"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89251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营销策划的组织、实施与控制</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30"/>
          <p:cNvSpPr txBox="1"/>
          <p:nvPr/>
        </p:nvSpPr>
        <p:spPr>
          <a:xfrm>
            <a:off x="107361" y="1813515"/>
            <a:ext cx="3294169"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一</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控制是营销策划成功的保障</a:t>
            </a:r>
          </a:p>
        </p:txBody>
      </p:sp>
      <p:sp>
        <p:nvSpPr>
          <p:cNvPr id="8" name="TextBox 30"/>
          <p:cNvSpPr txBox="1"/>
          <p:nvPr/>
        </p:nvSpPr>
        <p:spPr>
          <a:xfrm>
            <a:off x="4293930" y="1813515"/>
            <a:ext cx="3163046"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二</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做好监督与检查</a:t>
            </a:r>
          </a:p>
        </p:txBody>
      </p:sp>
      <p:sp>
        <p:nvSpPr>
          <p:cNvPr id="9" name="TextBox 29"/>
          <p:cNvSpPr txBox="1"/>
          <p:nvPr/>
        </p:nvSpPr>
        <p:spPr>
          <a:xfrm>
            <a:off x="384716" y="2321262"/>
            <a:ext cx="3144352" cy="2911182"/>
          </a:xfrm>
          <a:prstGeom prst="rect">
            <a:avLst/>
          </a:prstGeom>
          <a:noFill/>
        </p:spPr>
        <p:txBody>
          <a:bodyPr wrap="square" lIns="0" tIns="0" rIns="0" bIns="0" rtlCol="0">
            <a:spAutoFit/>
          </a:body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正是因为有了控制</a:t>
            </a:r>
            <a:r>
              <a:rPr lang="en-US" altLang="zh-CN" sz="1600" dirty="0">
                <a:solidFill>
                  <a:srgbClr val="294A5A"/>
                </a:solidFill>
                <a:latin typeface="微软雅黑"/>
              </a:rPr>
              <a:t>,</a:t>
            </a:r>
            <a:r>
              <a:rPr lang="zh-CN" altLang="en-US" sz="1600" dirty="0">
                <a:solidFill>
                  <a:srgbClr val="294A5A"/>
                </a:solidFill>
                <a:latin typeface="微软雅黑"/>
              </a:rPr>
              <a:t>策划活动中的失误、偏差和问题才能被及时有效地解决</a:t>
            </a:r>
            <a:r>
              <a:rPr lang="en-US" altLang="zh-CN" sz="1600" dirty="0">
                <a:solidFill>
                  <a:srgbClr val="294A5A"/>
                </a:solidFill>
                <a:latin typeface="微软雅黑"/>
              </a:rPr>
              <a:t>;</a:t>
            </a:r>
            <a:r>
              <a:rPr lang="zh-CN" altLang="en-US" sz="1600" dirty="0">
                <a:solidFill>
                  <a:srgbClr val="294A5A"/>
                </a:solidFill>
                <a:latin typeface="微软雅黑"/>
              </a:rPr>
              <a:t>也正是因为有了控制</a:t>
            </a:r>
            <a:r>
              <a:rPr lang="en-US" altLang="zh-CN" sz="1600" dirty="0">
                <a:solidFill>
                  <a:srgbClr val="294A5A"/>
                </a:solidFill>
                <a:latin typeface="微软雅黑"/>
              </a:rPr>
              <a:t>,</a:t>
            </a:r>
            <a:r>
              <a:rPr lang="zh-CN" altLang="en-US" sz="1600" dirty="0">
                <a:solidFill>
                  <a:srgbClr val="294A5A"/>
                </a:solidFill>
                <a:latin typeface="微软雅黑"/>
              </a:rPr>
              <a:t>策划活动才能更好地沿着正确的方向顺利进行。</a:t>
            </a:r>
            <a:endParaRPr lang="en-US" altLang="zh-CN" sz="1600" dirty="0">
              <a:solidFill>
                <a:srgbClr val="294A5A"/>
              </a:solidFill>
              <a:latin typeface="微软雅黑"/>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可以说</a:t>
            </a:r>
            <a:r>
              <a:rPr lang="en-US" altLang="zh-CN" sz="1600" dirty="0">
                <a:solidFill>
                  <a:srgbClr val="294A5A"/>
                </a:solidFill>
                <a:latin typeface="微软雅黑"/>
              </a:rPr>
              <a:t>,</a:t>
            </a:r>
            <a:r>
              <a:rPr lang="zh-CN" altLang="en-US" sz="1600" dirty="0">
                <a:solidFill>
                  <a:srgbClr val="294A5A"/>
                </a:solidFill>
                <a:latin typeface="微软雅黑"/>
              </a:rPr>
              <a:t>没有良好的控制</a:t>
            </a:r>
            <a:r>
              <a:rPr lang="en-US" altLang="zh-CN" sz="1600" dirty="0">
                <a:solidFill>
                  <a:srgbClr val="294A5A"/>
                </a:solidFill>
                <a:latin typeface="微软雅黑"/>
              </a:rPr>
              <a:t>,</a:t>
            </a:r>
            <a:r>
              <a:rPr lang="zh-CN" altLang="en-US" sz="1600" dirty="0">
                <a:solidFill>
                  <a:srgbClr val="294A5A"/>
                </a:solidFill>
                <a:latin typeface="微软雅黑"/>
              </a:rPr>
              <a:t>就不可能有策划活动的成功。</a:t>
            </a:r>
            <a:endParaRPr lang="en-US" altLang="zh-CN" sz="1600" dirty="0">
              <a:solidFill>
                <a:srgbClr val="294A5A"/>
              </a:solidFill>
              <a:latin typeface="微软雅黑"/>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控制是营销策划成功的保障。</a:t>
            </a:r>
            <a:endParaRPr lang="zh-CN" altLang="zh-CN" sz="1600" dirty="0">
              <a:solidFill>
                <a:srgbClr val="294A5A"/>
              </a:solidFill>
              <a:latin typeface="微软雅黑"/>
            </a:endParaRPr>
          </a:p>
        </p:txBody>
      </p:sp>
      <p:sp>
        <p:nvSpPr>
          <p:cNvPr id="10" name="TextBox 29"/>
          <p:cNvSpPr txBox="1"/>
          <p:nvPr/>
        </p:nvSpPr>
        <p:spPr>
          <a:xfrm>
            <a:off x="4293931" y="2525576"/>
            <a:ext cx="3201810" cy="2911182"/>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首先</a:t>
            </a:r>
            <a:r>
              <a:rPr lang="en-US" altLang="zh-CN" dirty="0">
                <a:solidFill>
                  <a:srgbClr val="294A5A"/>
                </a:solidFill>
                <a:latin typeface="微软雅黑"/>
                <a:ea typeface="+mn-ea"/>
              </a:rPr>
              <a:t>,</a:t>
            </a:r>
            <a:r>
              <a:rPr lang="zh-CN" altLang="en-US" dirty="0">
                <a:solidFill>
                  <a:srgbClr val="294A5A"/>
                </a:solidFill>
                <a:latin typeface="微软雅黑"/>
                <a:ea typeface="+mn-ea"/>
              </a:rPr>
              <a:t>必须根据策划方案和执行计划的要求设立监督、检查的项目与标准</a:t>
            </a:r>
            <a:r>
              <a:rPr lang="en-US" altLang="zh-CN" dirty="0">
                <a:solidFill>
                  <a:srgbClr val="294A5A"/>
                </a:solidFill>
                <a:latin typeface="微软雅黑"/>
                <a:ea typeface="+mn-ea"/>
              </a:rPr>
              <a:t>,</a:t>
            </a:r>
            <a:r>
              <a:rPr lang="zh-CN" altLang="en-US" dirty="0">
                <a:solidFill>
                  <a:srgbClr val="294A5A"/>
                </a:solidFill>
                <a:latin typeface="微软雅黑"/>
                <a:ea typeface="+mn-ea"/>
              </a:rPr>
              <a:t>并广为传达和下发</a:t>
            </a:r>
            <a:r>
              <a:rPr lang="en-US" altLang="zh-CN" dirty="0">
                <a:solidFill>
                  <a:srgbClr val="294A5A"/>
                </a:solidFill>
                <a:latin typeface="微软雅黑"/>
                <a:ea typeface="+mn-ea"/>
              </a:rPr>
              <a:t>;</a:t>
            </a: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其次</a:t>
            </a:r>
            <a:r>
              <a:rPr lang="en-US" altLang="zh-CN" dirty="0">
                <a:solidFill>
                  <a:srgbClr val="294A5A"/>
                </a:solidFill>
                <a:latin typeface="微软雅黑"/>
                <a:ea typeface="+mn-ea"/>
              </a:rPr>
              <a:t>,</a:t>
            </a:r>
            <a:r>
              <a:rPr lang="zh-CN" altLang="en-US" dirty="0">
                <a:solidFill>
                  <a:srgbClr val="294A5A"/>
                </a:solidFill>
                <a:latin typeface="微软雅黑"/>
                <a:ea typeface="+mn-ea"/>
              </a:rPr>
              <a:t>要制定严格的检查制度和工作标准</a:t>
            </a:r>
            <a:r>
              <a:rPr lang="en-US" altLang="zh-CN" dirty="0">
                <a:solidFill>
                  <a:srgbClr val="294A5A"/>
                </a:solidFill>
                <a:latin typeface="微软雅黑"/>
                <a:ea typeface="+mn-ea"/>
              </a:rPr>
              <a:t>,</a:t>
            </a:r>
            <a:r>
              <a:rPr lang="zh-CN" altLang="en-US" dirty="0">
                <a:solidFill>
                  <a:srgbClr val="294A5A"/>
                </a:solidFill>
                <a:latin typeface="微软雅黑"/>
                <a:ea typeface="+mn-ea"/>
              </a:rPr>
              <a:t>使检查工作有章可循</a:t>
            </a:r>
            <a:r>
              <a:rPr lang="en-US" altLang="zh-CN" dirty="0">
                <a:solidFill>
                  <a:srgbClr val="294A5A"/>
                </a:solidFill>
                <a:latin typeface="微软雅黑"/>
                <a:ea typeface="+mn-ea"/>
              </a:rPr>
              <a:t>;</a:t>
            </a: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最后</a:t>
            </a:r>
            <a:r>
              <a:rPr lang="en-US" altLang="zh-CN" dirty="0">
                <a:solidFill>
                  <a:srgbClr val="294A5A"/>
                </a:solidFill>
                <a:latin typeface="微软雅黑"/>
                <a:ea typeface="+mn-ea"/>
              </a:rPr>
              <a:t>,</a:t>
            </a:r>
            <a:r>
              <a:rPr lang="zh-CN" altLang="en-US" dirty="0">
                <a:solidFill>
                  <a:srgbClr val="294A5A"/>
                </a:solidFill>
                <a:latin typeface="微软雅黑"/>
                <a:ea typeface="+mn-ea"/>
              </a:rPr>
              <a:t>要根据策划活动的具体情况</a:t>
            </a:r>
            <a:r>
              <a:rPr lang="en-US" altLang="zh-CN" dirty="0">
                <a:solidFill>
                  <a:srgbClr val="294A5A"/>
                </a:solidFill>
                <a:latin typeface="微软雅黑"/>
                <a:ea typeface="+mn-ea"/>
              </a:rPr>
              <a:t>,</a:t>
            </a:r>
            <a:r>
              <a:rPr lang="zh-CN" altLang="en-US" dirty="0">
                <a:solidFill>
                  <a:srgbClr val="294A5A"/>
                </a:solidFill>
                <a:latin typeface="微软雅黑"/>
                <a:ea typeface="+mn-ea"/>
              </a:rPr>
              <a:t>选用合适的检查方式方法</a:t>
            </a:r>
            <a:r>
              <a:rPr lang="en-US" altLang="zh-CN" dirty="0">
                <a:solidFill>
                  <a:srgbClr val="294A5A"/>
                </a:solidFill>
                <a:latin typeface="微软雅黑"/>
                <a:ea typeface="+mn-ea"/>
              </a:rPr>
              <a:t>,</a:t>
            </a:r>
            <a:r>
              <a:rPr lang="zh-CN" altLang="en-US" dirty="0">
                <a:solidFill>
                  <a:srgbClr val="294A5A"/>
                </a:solidFill>
                <a:latin typeface="微软雅黑"/>
                <a:ea typeface="+mn-ea"/>
              </a:rPr>
              <a:t>并制定相应的检查措施。</a:t>
            </a:r>
          </a:p>
        </p:txBody>
      </p:sp>
      <p:grpSp>
        <p:nvGrpSpPr>
          <p:cNvPr id="11" name="组合 10"/>
          <p:cNvGrpSpPr/>
          <p:nvPr/>
        </p:nvGrpSpPr>
        <p:grpSpPr>
          <a:xfrm>
            <a:off x="3529068" y="1743091"/>
            <a:ext cx="822320" cy="4971248"/>
            <a:chOff x="2694297" y="1185772"/>
            <a:chExt cx="822641" cy="4769506"/>
          </a:xfrm>
        </p:grpSpPr>
        <p:sp>
          <p:nvSpPr>
            <p:cNvPr id="1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3" name="椭圆 12"/>
            <p:cNvSpPr/>
            <p:nvPr/>
          </p:nvSpPr>
          <p:spPr>
            <a:xfrm>
              <a:off x="3261112" y="5739254"/>
              <a:ext cx="216024" cy="216024"/>
            </a:xfrm>
            <a:prstGeom prst="ellipse">
              <a:avLst/>
            </a:prstGeom>
            <a:solidFill>
              <a:srgbClr val="2F5EB0"/>
            </a:solid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grpSp>
        <p:nvGrpSpPr>
          <p:cNvPr id="14" name="组合 13"/>
          <p:cNvGrpSpPr/>
          <p:nvPr/>
        </p:nvGrpSpPr>
        <p:grpSpPr>
          <a:xfrm>
            <a:off x="7502052" y="1725766"/>
            <a:ext cx="822320" cy="4971248"/>
            <a:chOff x="2694297" y="1185772"/>
            <a:chExt cx="822641" cy="4769506"/>
          </a:xfrm>
        </p:grpSpPr>
        <p:sp>
          <p:nvSpPr>
            <p:cNvPr id="15"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6" name="椭圆 15"/>
            <p:cNvSpPr/>
            <p:nvPr/>
          </p:nvSpPr>
          <p:spPr>
            <a:xfrm>
              <a:off x="3261112" y="5739254"/>
              <a:ext cx="216024" cy="216024"/>
            </a:xfrm>
            <a:prstGeom prst="ellipse">
              <a:avLst/>
            </a:prstGeom>
            <a:solidFill>
              <a:srgbClr val="5B5149"/>
            </a:solid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17" name="直接连接符 16"/>
          <p:cNvCxnSpPr/>
          <p:nvPr/>
        </p:nvCxnSpPr>
        <p:spPr>
          <a:xfrm>
            <a:off x="5677625" y="6615968"/>
            <a:ext cx="2231128" cy="0"/>
          </a:xfrm>
          <a:prstGeom prst="line">
            <a:avLst/>
          </a:prstGeom>
          <a:noFill/>
          <a:ln w="12700" cap="flat" cmpd="sng" algn="ctr">
            <a:solidFill>
              <a:srgbClr val="000000">
                <a:lumMod val="50000"/>
                <a:lumOff val="50000"/>
              </a:srgbClr>
            </a:solidFill>
            <a:prstDash val="dash"/>
          </a:ln>
          <a:effectLst/>
        </p:spPr>
      </p:cxnSp>
      <p:cxnSp>
        <p:nvCxnSpPr>
          <p:cNvPr id="18" name="直接连接符 17"/>
          <p:cNvCxnSpPr/>
          <p:nvPr/>
        </p:nvCxnSpPr>
        <p:spPr>
          <a:xfrm>
            <a:off x="259333" y="6561534"/>
            <a:ext cx="3142197" cy="0"/>
          </a:xfrm>
          <a:prstGeom prst="line">
            <a:avLst/>
          </a:prstGeom>
          <a:noFill/>
          <a:ln w="12700" cap="flat" cmpd="sng" algn="ctr">
            <a:solidFill>
              <a:srgbClr val="000000">
                <a:lumMod val="50000"/>
                <a:lumOff val="50000"/>
              </a:srgbClr>
            </a:solidFill>
            <a:prstDash val="dash"/>
          </a:ln>
          <a:effectLst/>
        </p:spPr>
      </p:cxnSp>
      <p:sp>
        <p:nvSpPr>
          <p:cNvPr id="19" name="TextBox 30"/>
          <p:cNvSpPr txBox="1"/>
          <p:nvPr/>
        </p:nvSpPr>
        <p:spPr>
          <a:xfrm>
            <a:off x="8221838" y="1743091"/>
            <a:ext cx="2819597"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5B5149"/>
                </a:solidFill>
                <a:latin typeface="微软雅黑"/>
              </a:rPr>
              <a:t>(</a:t>
            </a:r>
            <a:r>
              <a:rPr lang="zh-CN" altLang="en-US" sz="1867" b="1" dirty="0">
                <a:solidFill>
                  <a:srgbClr val="5B5149"/>
                </a:solidFill>
                <a:latin typeface="微软雅黑"/>
              </a:rPr>
              <a:t>三</a:t>
            </a:r>
            <a:r>
              <a:rPr lang="en-US" altLang="zh-CN" sz="1867" b="1" dirty="0">
                <a:solidFill>
                  <a:srgbClr val="5B5149"/>
                </a:solidFill>
                <a:latin typeface="微软雅黑"/>
              </a:rPr>
              <a:t>)</a:t>
            </a:r>
            <a:r>
              <a:rPr lang="zh-CN" altLang="en-US" sz="1867" b="1" dirty="0">
                <a:solidFill>
                  <a:srgbClr val="5B5149"/>
                </a:solidFill>
                <a:latin typeface="微软雅黑"/>
              </a:rPr>
              <a:t>利用反馈实现控制</a:t>
            </a:r>
          </a:p>
        </p:txBody>
      </p:sp>
      <p:sp>
        <p:nvSpPr>
          <p:cNvPr id="20" name="TextBox 29"/>
          <p:cNvSpPr txBox="1"/>
          <p:nvPr/>
        </p:nvSpPr>
        <p:spPr>
          <a:xfrm>
            <a:off x="8601727" y="2616210"/>
            <a:ext cx="2496848" cy="3280513"/>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对于营销策划活动来说</a:t>
            </a:r>
            <a:r>
              <a:rPr lang="en-US" altLang="zh-CN" dirty="0">
                <a:solidFill>
                  <a:srgbClr val="294A5A"/>
                </a:solidFill>
                <a:latin typeface="微软雅黑"/>
                <a:ea typeface="+mn-ea"/>
              </a:rPr>
              <a:t>,</a:t>
            </a:r>
            <a:r>
              <a:rPr lang="zh-CN" altLang="en-US" dirty="0">
                <a:solidFill>
                  <a:srgbClr val="294A5A"/>
                </a:solidFill>
                <a:latin typeface="微软雅黑"/>
                <a:ea typeface="+mn-ea"/>
              </a:rPr>
              <a:t>信息的反馈是相当重要的。有了反馈</a:t>
            </a:r>
            <a:r>
              <a:rPr lang="en-US" altLang="zh-CN" dirty="0">
                <a:solidFill>
                  <a:srgbClr val="294A5A"/>
                </a:solidFill>
                <a:latin typeface="微软雅黑"/>
                <a:ea typeface="+mn-ea"/>
              </a:rPr>
              <a:t>,</a:t>
            </a:r>
            <a:r>
              <a:rPr lang="zh-CN" altLang="en-US" dirty="0">
                <a:solidFill>
                  <a:srgbClr val="294A5A"/>
                </a:solidFill>
                <a:latin typeface="微软雅黑"/>
                <a:ea typeface="+mn-ea"/>
              </a:rPr>
              <a:t>才能有所调整</a:t>
            </a:r>
            <a:r>
              <a:rPr lang="en-US" altLang="zh-CN" dirty="0">
                <a:solidFill>
                  <a:srgbClr val="294A5A"/>
                </a:solidFill>
                <a:latin typeface="微软雅黑"/>
                <a:ea typeface="+mn-ea"/>
              </a:rPr>
              <a:t>;</a:t>
            </a:r>
            <a:r>
              <a:rPr lang="zh-CN" altLang="en-US" dirty="0">
                <a:solidFill>
                  <a:srgbClr val="294A5A"/>
                </a:solidFill>
                <a:latin typeface="微软雅黑"/>
                <a:ea typeface="+mn-ea"/>
              </a:rPr>
              <a:t>有了调整</a:t>
            </a:r>
            <a:r>
              <a:rPr lang="en-US" altLang="zh-CN" dirty="0">
                <a:solidFill>
                  <a:srgbClr val="294A5A"/>
                </a:solidFill>
                <a:latin typeface="微软雅黑"/>
                <a:ea typeface="+mn-ea"/>
              </a:rPr>
              <a:t>,</a:t>
            </a:r>
            <a:r>
              <a:rPr lang="zh-CN" altLang="en-US" dirty="0">
                <a:solidFill>
                  <a:srgbClr val="294A5A"/>
                </a:solidFill>
                <a:latin typeface="微软雅黑"/>
                <a:ea typeface="+mn-ea"/>
              </a:rPr>
              <a:t>才能实现控制。</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反馈应贯穿于策划工作的整个过程</a:t>
            </a:r>
            <a:r>
              <a:rPr lang="en-US" altLang="zh-CN" dirty="0">
                <a:solidFill>
                  <a:srgbClr val="294A5A"/>
                </a:solidFill>
                <a:latin typeface="微软雅黑"/>
                <a:ea typeface="+mn-ea"/>
              </a:rPr>
              <a:t>,</a:t>
            </a:r>
            <a:r>
              <a:rPr lang="zh-CN" altLang="en-US" dirty="0">
                <a:solidFill>
                  <a:srgbClr val="294A5A"/>
                </a:solidFill>
                <a:latin typeface="微软雅黑"/>
                <a:ea typeface="+mn-ea"/>
              </a:rPr>
              <a:t>即在策划前、策划中以及策划后进行及时全面的反馈。</a:t>
            </a:r>
            <a:endParaRPr lang="zh-CN" altLang="zh-CN" dirty="0">
              <a:solidFill>
                <a:srgbClr val="294A5A"/>
              </a:solidFill>
              <a:latin typeface="微软雅黑"/>
              <a:ea typeface="+mn-ea"/>
            </a:endParaRPr>
          </a:p>
        </p:txBody>
      </p:sp>
      <p:grpSp>
        <p:nvGrpSpPr>
          <p:cNvPr id="21" name="组合 20"/>
          <p:cNvGrpSpPr/>
          <p:nvPr/>
        </p:nvGrpSpPr>
        <p:grpSpPr>
          <a:xfrm>
            <a:off x="11131587" y="1710960"/>
            <a:ext cx="822320" cy="4971248"/>
            <a:chOff x="2694297" y="1185772"/>
            <a:chExt cx="822641" cy="4769506"/>
          </a:xfrm>
        </p:grpSpPr>
        <p:sp>
          <p:nvSpPr>
            <p:cNvPr id="2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23" name="椭圆 22"/>
            <p:cNvSpPr/>
            <p:nvPr/>
          </p:nvSpPr>
          <p:spPr>
            <a:xfrm>
              <a:off x="3261112" y="5739254"/>
              <a:ext cx="216024" cy="216024"/>
            </a:xfrm>
            <a:prstGeom prst="ellipse">
              <a:avLst/>
            </a:prstGeom>
            <a:solidFill>
              <a:srgbClr val="5B5149"/>
            </a:solid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24" name="直接连接符 23"/>
          <p:cNvCxnSpPr/>
          <p:nvPr/>
        </p:nvCxnSpPr>
        <p:spPr>
          <a:xfrm>
            <a:off x="9467053" y="6501229"/>
            <a:ext cx="2231128" cy="0"/>
          </a:xfrm>
          <a:prstGeom prst="line">
            <a:avLst/>
          </a:prstGeom>
          <a:noFill/>
          <a:ln w="12700" cap="flat" cmpd="sng" algn="ctr">
            <a:solidFill>
              <a:srgbClr val="000000">
                <a:lumMod val="50000"/>
                <a:lumOff val="50000"/>
              </a:srgbClr>
            </a:solidFill>
            <a:prstDash val="dash"/>
          </a:ln>
          <a:effectLst/>
        </p:spPr>
      </p:cxnSp>
    </p:spTree>
    <p:extLst>
      <p:ext uri="{BB962C8B-B14F-4D97-AF65-F5344CB8AC3E}">
        <p14:creationId xmlns:p14="http://schemas.microsoft.com/office/powerpoint/2010/main" val="90427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66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660"/>
                                        <p:tgtEl>
                                          <p:spTgt spid="17"/>
                                        </p:tgtEl>
                                      </p:cBhvr>
                                    </p:animEffec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700"/>
                            </p:stCondLst>
                            <p:childTnLst>
                              <p:par>
                                <p:cTn id="20" presetID="2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2"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660"/>
                                        <p:tgtEl>
                                          <p:spTgt spid="24"/>
                                        </p:tgtEl>
                                      </p:cBhvr>
                                    </p:animEffect>
                                  </p:childTnLst>
                                </p:cTn>
                              </p:par>
                              <p:par>
                                <p:cTn id="35" presetID="2" presetClass="entr" presetSubtype="4" fill="hold"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2" presetClass="entr" presetSubtype="2" fill="hold" grpId="0" nodeType="withEffect">
                                  <p:stCondLst>
                                    <p:cond delay="30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营销策划书与创意</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第二章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13472" y="3821653"/>
            <a:ext cx="5961028" cy="497957"/>
          </a:xfrm>
          <a:prstGeom prst="rect">
            <a:avLst/>
          </a:prstGeom>
          <a:noFill/>
        </p:spPr>
        <p:txBody>
          <a:bodyPr wrap="square" rtlCol="0">
            <a:spAutoFit/>
          </a:bodyPr>
          <a:lstStyle/>
          <a:p>
            <a:pPr>
              <a:lnSpc>
                <a:spcPct val="120000"/>
              </a:lnSpc>
              <a:buClr>
                <a:srgbClr val="1B3C6A"/>
              </a:buCl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营销策划书的撰写与推出</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04695" y="4846212"/>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创意的内涵</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501029" y="587077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创意思维的方法、培养与开发</a:t>
            </a:r>
          </a:p>
        </p:txBody>
      </p:sp>
    </p:spTree>
    <p:extLst>
      <p:ext uri="{BB962C8B-B14F-4D97-AF65-F5344CB8AC3E}">
        <p14:creationId xmlns:p14="http://schemas.microsoft.com/office/powerpoint/2010/main" val="25409872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营销策划书的撰写与推出</a:t>
            </a:r>
          </a:p>
        </p:txBody>
      </p:sp>
      <p:sp>
        <p:nvSpPr>
          <p:cNvPr id="41" name="矩形 40">
            <a:extLst>
              <a:ext uri="{FF2B5EF4-FFF2-40B4-BE49-F238E27FC236}">
                <a16:creationId xmlns:a16="http://schemas.microsoft.com/office/drawing/2014/main" id="{38807871-83DD-4629-9BC3-4EF9B69135FF}"/>
              </a:ext>
            </a:extLst>
          </p:cNvPr>
          <p:cNvSpPr/>
          <p:nvPr/>
        </p:nvSpPr>
        <p:spPr>
          <a:xfrm>
            <a:off x="403166" y="1011789"/>
            <a:ext cx="276550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一、营销策划书的结构</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圆角矩形 6"/>
          <p:cNvSpPr/>
          <p:nvPr/>
        </p:nvSpPr>
        <p:spPr>
          <a:xfrm>
            <a:off x="1242147" y="2454536"/>
            <a:ext cx="4407181" cy="3395838"/>
          </a:xfrm>
          <a:prstGeom prst="roundRect">
            <a:avLst>
              <a:gd name="adj" fmla="val 8880"/>
            </a:avLst>
          </a:prstGeom>
          <a:solidFill>
            <a:srgbClr val="01396D"/>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1648850" y="2764025"/>
            <a:ext cx="3796808" cy="2677656"/>
          </a:xfrm>
          <a:prstGeom prst="rect">
            <a:avLst/>
          </a:prstGeom>
        </p:spPr>
        <p:txBody>
          <a:bodyPr wrap="square">
            <a:spAutoFit/>
          </a:bodyPr>
          <a:lstStyle/>
          <a:p>
            <a:pPr>
              <a:lnSpc>
                <a:spcPct val="150000"/>
              </a:lnSpc>
            </a:pPr>
            <a:r>
              <a:rPr lang="zh-CN" altLang="en-US" sz="1600" b="1" dirty="0">
                <a:solidFill>
                  <a:prstClr val="white"/>
                </a:solidFill>
                <a:latin typeface="微软雅黑" panose="020B0503020204020204" pitchFamily="34" charset="-122"/>
                <a:ea typeface="微软雅黑" panose="020B0503020204020204" pitchFamily="34" charset="-122"/>
              </a:rPr>
              <a:t>营销策划方案是企业生产经营的前提和保障</a:t>
            </a:r>
            <a:r>
              <a:rPr lang="en-US" altLang="zh-CN" sz="1600" b="1" dirty="0">
                <a:solidFill>
                  <a:prstClr val="white"/>
                </a:solidFill>
                <a:latin typeface="微软雅黑" panose="020B0503020204020204" pitchFamily="34" charset="-122"/>
                <a:ea typeface="微软雅黑" panose="020B0503020204020204" pitchFamily="34" charset="-122"/>
              </a:rPr>
              <a:t>,</a:t>
            </a:r>
            <a:r>
              <a:rPr lang="zh-CN" altLang="en-US" sz="1600" b="1" dirty="0">
                <a:solidFill>
                  <a:prstClr val="white"/>
                </a:solidFill>
                <a:latin typeface="微软雅黑" panose="020B0503020204020204" pitchFamily="34" charset="-122"/>
                <a:ea typeface="微软雅黑" panose="020B0503020204020204" pitchFamily="34" charset="-122"/>
              </a:rPr>
              <a:t>也是规范企业管理的重要方面。鉴于营销策划方案对企业经营和营销管理的重要性</a:t>
            </a:r>
            <a:r>
              <a:rPr lang="en-US" altLang="zh-CN" sz="1600" b="1" dirty="0">
                <a:solidFill>
                  <a:prstClr val="white"/>
                </a:solidFill>
                <a:latin typeface="微软雅黑" panose="020B0503020204020204" pitchFamily="34" charset="-122"/>
                <a:ea typeface="微软雅黑" panose="020B0503020204020204" pitchFamily="34" charset="-122"/>
              </a:rPr>
              <a:t>,</a:t>
            </a:r>
            <a:r>
              <a:rPr lang="zh-CN" altLang="en-US" sz="1600" b="1" dirty="0">
                <a:solidFill>
                  <a:prstClr val="white"/>
                </a:solidFill>
                <a:latin typeface="微软雅黑" panose="020B0503020204020204" pitchFamily="34" charset="-122"/>
                <a:ea typeface="微软雅黑" panose="020B0503020204020204" pitchFamily="34" charset="-122"/>
              </a:rPr>
              <a:t>策划人员应更加注重营销策划书的写作。要完成好这项工作</a:t>
            </a:r>
            <a:r>
              <a:rPr lang="en-US" altLang="zh-CN" sz="1600" b="1" dirty="0">
                <a:solidFill>
                  <a:prstClr val="white"/>
                </a:solidFill>
                <a:latin typeface="微软雅黑" panose="020B0503020204020204" pitchFamily="34" charset="-122"/>
                <a:ea typeface="微软雅黑" panose="020B0503020204020204" pitchFamily="34" charset="-122"/>
              </a:rPr>
              <a:t>,</a:t>
            </a:r>
            <a:r>
              <a:rPr lang="zh-CN" altLang="en-US" sz="1600" b="1" dirty="0">
                <a:solidFill>
                  <a:prstClr val="white"/>
                </a:solidFill>
                <a:latin typeface="微软雅黑" panose="020B0503020204020204" pitchFamily="34" charset="-122"/>
                <a:ea typeface="微软雅黑" panose="020B0503020204020204" pitchFamily="34" charset="-122"/>
              </a:rPr>
              <a:t>首先要明确营销策划书的结构。一般来说</a:t>
            </a:r>
            <a:r>
              <a:rPr lang="en-US" altLang="zh-CN" sz="1600" b="1" dirty="0">
                <a:solidFill>
                  <a:prstClr val="white"/>
                </a:solidFill>
                <a:latin typeface="微软雅黑" panose="020B0503020204020204" pitchFamily="34" charset="-122"/>
                <a:ea typeface="微软雅黑" panose="020B0503020204020204" pitchFamily="34" charset="-122"/>
              </a:rPr>
              <a:t>,</a:t>
            </a:r>
            <a:r>
              <a:rPr lang="zh-CN" altLang="en-US" sz="1600" b="1" dirty="0">
                <a:solidFill>
                  <a:prstClr val="white"/>
                </a:solidFill>
                <a:latin typeface="微软雅黑" panose="020B0503020204020204" pitchFamily="34" charset="-122"/>
                <a:ea typeface="微软雅黑" panose="020B0503020204020204" pitchFamily="34" charset="-122"/>
              </a:rPr>
              <a:t>营销策划书包括如下九个方面的结构。</a:t>
            </a:r>
          </a:p>
        </p:txBody>
      </p:sp>
      <p:sp>
        <p:nvSpPr>
          <p:cNvPr id="9" name="左大括号 8"/>
          <p:cNvSpPr/>
          <p:nvPr/>
        </p:nvSpPr>
        <p:spPr>
          <a:xfrm>
            <a:off x="5887192" y="1909207"/>
            <a:ext cx="316697" cy="4367144"/>
          </a:xfrm>
          <a:prstGeom prst="leftBrace">
            <a:avLst>
              <a:gd name="adj1" fmla="val 67157"/>
              <a:gd name="adj2" fmla="val 50000"/>
            </a:avLst>
          </a:prstGeom>
          <a:ln w="76200"/>
          <a:effectLst>
            <a:outerShdw blurRad="50800" dist="38100" algn="l"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txBody>
          <a:bodyPr rtlCol="0" anchor="ctr"/>
          <a:lstStyle/>
          <a:p>
            <a:pPr algn="ctr"/>
            <a:endParaRPr lang="zh-CN" altLang="en-US" sz="700">
              <a:solidFill>
                <a:prstClr val="black"/>
              </a:solidFill>
            </a:endParaRPr>
          </a:p>
        </p:txBody>
      </p:sp>
      <p:sp>
        <p:nvSpPr>
          <p:cNvPr id="10" name="Rectangle 11"/>
          <p:cNvSpPr>
            <a:spLocks noChangeArrowheads="1"/>
          </p:cNvSpPr>
          <p:nvPr/>
        </p:nvSpPr>
        <p:spPr bwMode="gray">
          <a:xfrm>
            <a:off x="7132336" y="1151724"/>
            <a:ext cx="3714350" cy="5632311"/>
          </a:xfrm>
          <a:prstGeom prst="rect">
            <a:avLst/>
          </a:prstGeom>
          <a:noFill/>
          <a:ln>
            <a:noFill/>
          </a:ln>
        </p:spPr>
        <p:txBody>
          <a:bodyPr wrap="square">
            <a:spAutoFit/>
          </a:bodyPr>
          <a:lstStyle/>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一</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纲要</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二</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环境分析</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三</a:t>
            </a:r>
            <a:r>
              <a:rPr lang="en-US" altLang="zh-CN" sz="1600" dirty="0">
                <a:solidFill>
                  <a:srgbClr val="006666">
                    <a:lumMod val="50000"/>
                  </a:srgbClr>
                </a:solidFill>
                <a:latin typeface="微软雅黑" pitchFamily="34" charset="-122"/>
                <a:ea typeface="微软雅黑" pitchFamily="34" charset="-122"/>
              </a:rPr>
              <a:t>)</a:t>
            </a:r>
            <a:r>
              <a:rPr lang="en-US" altLang="zh-CN" sz="1600" dirty="0" err="1">
                <a:solidFill>
                  <a:srgbClr val="006666">
                    <a:lumMod val="50000"/>
                  </a:srgbClr>
                </a:solidFill>
                <a:latin typeface="微软雅黑" pitchFamily="34" charset="-122"/>
                <a:ea typeface="微软雅黑" pitchFamily="34" charset="-122"/>
              </a:rPr>
              <a:t>SWOT</a:t>
            </a:r>
            <a:r>
              <a:rPr lang="zh-CN" altLang="en-US" sz="1600" dirty="0">
                <a:solidFill>
                  <a:srgbClr val="006666">
                    <a:lumMod val="50000"/>
                  </a:srgbClr>
                </a:solidFill>
                <a:latin typeface="微软雅黑" pitchFamily="34" charset="-122"/>
                <a:ea typeface="微软雅黑" pitchFamily="34" charset="-122"/>
              </a:rPr>
              <a:t>分析</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四</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市场选择与定位</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五</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企业战略与目标</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六</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营销策略</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七</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组织与实施计划</a:t>
            </a:r>
            <a:endParaRPr lang="en-US" altLang="zh-CN" sz="1600" dirty="0">
              <a:solidFill>
                <a:srgbClr val="006666">
                  <a:lumMod val="50000"/>
                </a:srgbClr>
              </a:solidFill>
              <a:latin typeface="微软雅黑" pitchFamily="34" charset="-122"/>
              <a:ea typeface="微软雅黑" pitchFamily="34" charset="-122"/>
            </a:endParaRP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八</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费用预算</a:t>
            </a:r>
            <a:r>
              <a:rPr lang="en-US" altLang="zh-CN" sz="1600" dirty="0">
                <a:solidFill>
                  <a:srgbClr val="006666">
                    <a:lumMod val="50000"/>
                  </a:srgbClr>
                </a:solidFill>
                <a:latin typeface="微软雅黑" pitchFamily="34" charset="-122"/>
                <a:ea typeface="微软雅黑" pitchFamily="34" charset="-122"/>
              </a:rPr>
              <a:t>	</a:t>
            </a:r>
          </a:p>
          <a:p>
            <a:pPr>
              <a:lnSpc>
                <a:spcPct val="250000"/>
              </a:lnSpc>
            </a:pP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九</a:t>
            </a:r>
            <a:r>
              <a:rPr lang="en-US" altLang="zh-CN" sz="1600" dirty="0">
                <a:solidFill>
                  <a:srgbClr val="006666">
                    <a:lumMod val="50000"/>
                  </a:srgbClr>
                </a:solidFill>
                <a:latin typeface="微软雅黑" pitchFamily="34" charset="-122"/>
                <a:ea typeface="微软雅黑" pitchFamily="34" charset="-122"/>
              </a:rPr>
              <a:t>)</a:t>
            </a:r>
            <a:r>
              <a:rPr lang="zh-CN" altLang="en-US" sz="1600" dirty="0">
                <a:solidFill>
                  <a:srgbClr val="006666">
                    <a:lumMod val="50000"/>
                  </a:srgbClr>
                </a:solidFill>
                <a:latin typeface="微软雅黑" pitchFamily="34" charset="-122"/>
                <a:ea typeface="微软雅黑" pitchFamily="34" charset="-122"/>
              </a:rPr>
              <a:t>控制应变措施</a:t>
            </a:r>
            <a:endParaRPr lang="en-US" altLang="zh-CN" sz="1600" dirty="0">
              <a:solidFill>
                <a:srgbClr val="006666">
                  <a:lumMod val="50000"/>
                </a:srgbClr>
              </a:solidFill>
              <a:latin typeface="微软雅黑" pitchFamily="34" charset="-122"/>
              <a:ea typeface="微软雅黑" pitchFamily="34" charset="-122"/>
            </a:endParaRPr>
          </a:p>
        </p:txBody>
      </p:sp>
      <p:sp>
        <p:nvSpPr>
          <p:cNvPr id="11" name="任意多边形 10"/>
          <p:cNvSpPr/>
          <p:nvPr/>
        </p:nvSpPr>
        <p:spPr>
          <a:xfrm>
            <a:off x="6463738" y="1601971"/>
            <a:ext cx="480164" cy="475739"/>
          </a:xfrm>
          <a:custGeom>
            <a:avLst/>
            <a:gdLst>
              <a:gd name="connsiteX0" fmla="*/ 289251 w 578502"/>
              <a:gd name="connsiteY0" fmla="*/ 0 h 578502"/>
              <a:gd name="connsiteX1" fmla="*/ 342677 w 578502"/>
              <a:gd name="connsiteY1" fmla="*/ 22129 h 578502"/>
              <a:gd name="connsiteX2" fmla="*/ 556373 w 578502"/>
              <a:gd name="connsiteY2" fmla="*/ 235825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5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5"/>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5"/>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1</a:t>
            </a:r>
            <a:endParaRPr lang="zh-CN" altLang="en-US" sz="1600" dirty="0">
              <a:solidFill>
                <a:prstClr val="black"/>
              </a:solidFill>
              <a:latin typeface="Bebas Neue Bold" panose="020B0606020202050201" pitchFamily="34" charset="0"/>
            </a:endParaRPr>
          </a:p>
        </p:txBody>
      </p:sp>
      <p:sp>
        <p:nvSpPr>
          <p:cNvPr id="12" name="任意多边形 11"/>
          <p:cNvSpPr/>
          <p:nvPr/>
        </p:nvSpPr>
        <p:spPr>
          <a:xfrm>
            <a:off x="6430998" y="2170146"/>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2</a:t>
            </a:r>
            <a:endParaRPr lang="zh-CN" altLang="en-US" sz="1600" dirty="0">
              <a:solidFill>
                <a:prstClr val="black"/>
              </a:solidFill>
              <a:latin typeface="Bebas Neue Bold" panose="020B0606020202050201" pitchFamily="34" charset="0"/>
            </a:endParaRPr>
          </a:p>
        </p:txBody>
      </p:sp>
      <p:sp>
        <p:nvSpPr>
          <p:cNvPr id="13" name="任意多边形 12"/>
          <p:cNvSpPr/>
          <p:nvPr/>
        </p:nvSpPr>
        <p:spPr>
          <a:xfrm>
            <a:off x="6430998" y="2724252"/>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3</a:t>
            </a:r>
            <a:endParaRPr lang="zh-CN" altLang="en-US" sz="1600" dirty="0">
              <a:solidFill>
                <a:prstClr val="black"/>
              </a:solidFill>
              <a:latin typeface="Bebas Neue Bold" panose="020B0606020202050201" pitchFamily="34" charset="0"/>
            </a:endParaRPr>
          </a:p>
        </p:txBody>
      </p:sp>
      <p:sp>
        <p:nvSpPr>
          <p:cNvPr id="14" name="任意多边形 13"/>
          <p:cNvSpPr/>
          <p:nvPr/>
        </p:nvSpPr>
        <p:spPr>
          <a:xfrm>
            <a:off x="6407559" y="3268314"/>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5 w 578502"/>
              <a:gd name="connsiteY5" fmla="*/ 556373 h 578502"/>
              <a:gd name="connsiteX6" fmla="*/ 22129 w 578502"/>
              <a:gd name="connsiteY6" fmla="*/ 342677 h 578502"/>
              <a:gd name="connsiteX7" fmla="*/ 22129 w 578502"/>
              <a:gd name="connsiteY7" fmla="*/ 235826 h 578502"/>
              <a:gd name="connsiteX8" fmla="*/ 235825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4" y="7376"/>
                  <a:pt x="342677" y="22129"/>
                </a:cubicBezTo>
                <a:lnTo>
                  <a:pt x="556373" y="235826"/>
                </a:lnTo>
                <a:cubicBezTo>
                  <a:pt x="585879" y="265332"/>
                  <a:pt x="585879" y="313170"/>
                  <a:pt x="556373" y="342677"/>
                </a:cubicBezTo>
                <a:lnTo>
                  <a:pt x="342677" y="556373"/>
                </a:lnTo>
                <a:cubicBezTo>
                  <a:pt x="313170" y="585879"/>
                  <a:pt x="265332" y="585879"/>
                  <a:pt x="235825" y="556373"/>
                </a:cubicBezTo>
                <a:lnTo>
                  <a:pt x="22129" y="342677"/>
                </a:lnTo>
                <a:cubicBezTo>
                  <a:pt x="-7377" y="313170"/>
                  <a:pt x="-7377" y="265332"/>
                  <a:pt x="22129" y="235826"/>
                </a:cubicBezTo>
                <a:lnTo>
                  <a:pt x="235825"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4</a:t>
            </a:r>
            <a:endParaRPr lang="zh-CN" altLang="en-US" sz="1600" dirty="0">
              <a:solidFill>
                <a:prstClr val="black"/>
              </a:solidFill>
              <a:latin typeface="Bebas Neue Bold" panose="020B0606020202050201" pitchFamily="34" charset="0"/>
            </a:endParaRPr>
          </a:p>
        </p:txBody>
      </p:sp>
      <p:sp>
        <p:nvSpPr>
          <p:cNvPr id="15" name="任意多边形 14"/>
          <p:cNvSpPr/>
          <p:nvPr/>
        </p:nvSpPr>
        <p:spPr>
          <a:xfrm>
            <a:off x="6430998" y="3843538"/>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5</a:t>
            </a:r>
            <a:endParaRPr lang="zh-CN" altLang="en-US" sz="1600" dirty="0">
              <a:solidFill>
                <a:prstClr val="black"/>
              </a:solidFill>
              <a:latin typeface="Bebas Neue Bold" panose="020B0606020202050201" pitchFamily="34" charset="0"/>
            </a:endParaRPr>
          </a:p>
        </p:txBody>
      </p:sp>
      <p:sp>
        <p:nvSpPr>
          <p:cNvPr id="16" name="任意多边形 15"/>
          <p:cNvSpPr/>
          <p:nvPr/>
        </p:nvSpPr>
        <p:spPr>
          <a:xfrm>
            <a:off x="6430998" y="4367992"/>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6</a:t>
            </a:r>
            <a:endParaRPr lang="zh-CN" altLang="en-US" sz="1600" dirty="0">
              <a:solidFill>
                <a:prstClr val="black"/>
              </a:solidFill>
              <a:latin typeface="Bebas Neue Bold" panose="020B0606020202050201" pitchFamily="34" charset="0"/>
            </a:endParaRPr>
          </a:p>
        </p:txBody>
      </p:sp>
      <p:sp>
        <p:nvSpPr>
          <p:cNvPr id="17" name="任意多边形 16"/>
          <p:cNvSpPr/>
          <p:nvPr/>
        </p:nvSpPr>
        <p:spPr>
          <a:xfrm>
            <a:off x="6445037" y="4913876"/>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7</a:t>
            </a:r>
            <a:endParaRPr lang="zh-CN" altLang="en-US" sz="1600" dirty="0">
              <a:solidFill>
                <a:prstClr val="black"/>
              </a:solidFill>
              <a:latin typeface="Bebas Neue Bold" panose="020B0606020202050201" pitchFamily="34" charset="0"/>
            </a:endParaRPr>
          </a:p>
        </p:txBody>
      </p:sp>
      <p:sp>
        <p:nvSpPr>
          <p:cNvPr id="18" name="任意多边形 17"/>
          <p:cNvSpPr/>
          <p:nvPr/>
        </p:nvSpPr>
        <p:spPr>
          <a:xfrm>
            <a:off x="6463738" y="5493534"/>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8</a:t>
            </a:r>
            <a:endParaRPr lang="zh-CN" altLang="en-US" sz="1600" dirty="0">
              <a:solidFill>
                <a:prstClr val="black"/>
              </a:solidFill>
              <a:latin typeface="Bebas Neue Bold" panose="020B0606020202050201" pitchFamily="34" charset="0"/>
            </a:endParaRPr>
          </a:p>
        </p:txBody>
      </p:sp>
      <p:sp>
        <p:nvSpPr>
          <p:cNvPr id="19" name="任意多边形 18"/>
          <p:cNvSpPr/>
          <p:nvPr/>
        </p:nvSpPr>
        <p:spPr>
          <a:xfrm>
            <a:off x="6463738" y="6081877"/>
            <a:ext cx="480164" cy="475739"/>
          </a:xfrm>
          <a:custGeom>
            <a:avLst/>
            <a:gdLst>
              <a:gd name="connsiteX0" fmla="*/ 289251 w 578502"/>
              <a:gd name="connsiteY0" fmla="*/ 0 h 578502"/>
              <a:gd name="connsiteX1" fmla="*/ 342677 w 578502"/>
              <a:gd name="connsiteY1" fmla="*/ 22129 h 578502"/>
              <a:gd name="connsiteX2" fmla="*/ 556373 w 578502"/>
              <a:gd name="connsiteY2" fmla="*/ 235826 h 578502"/>
              <a:gd name="connsiteX3" fmla="*/ 556373 w 578502"/>
              <a:gd name="connsiteY3" fmla="*/ 342677 h 578502"/>
              <a:gd name="connsiteX4" fmla="*/ 342677 w 578502"/>
              <a:gd name="connsiteY4" fmla="*/ 556373 h 578502"/>
              <a:gd name="connsiteX5" fmla="*/ 235826 w 578502"/>
              <a:gd name="connsiteY5" fmla="*/ 556373 h 578502"/>
              <a:gd name="connsiteX6" fmla="*/ 22129 w 578502"/>
              <a:gd name="connsiteY6" fmla="*/ 342677 h 578502"/>
              <a:gd name="connsiteX7" fmla="*/ 22129 w 578502"/>
              <a:gd name="connsiteY7" fmla="*/ 235826 h 578502"/>
              <a:gd name="connsiteX8" fmla="*/ 235826 w 578502"/>
              <a:gd name="connsiteY8" fmla="*/ 22129 h 578502"/>
              <a:gd name="connsiteX9" fmla="*/ 289251 w 578502"/>
              <a:gd name="connsiteY9" fmla="*/ 0 h 57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8502" h="578502">
                <a:moveTo>
                  <a:pt x="289251" y="0"/>
                </a:moveTo>
                <a:cubicBezTo>
                  <a:pt x="308587" y="0"/>
                  <a:pt x="327923" y="7376"/>
                  <a:pt x="342677" y="22129"/>
                </a:cubicBezTo>
                <a:lnTo>
                  <a:pt x="556373" y="235826"/>
                </a:lnTo>
                <a:cubicBezTo>
                  <a:pt x="585879" y="265332"/>
                  <a:pt x="585879" y="313170"/>
                  <a:pt x="556373" y="342677"/>
                </a:cubicBezTo>
                <a:lnTo>
                  <a:pt x="342677" y="556373"/>
                </a:lnTo>
                <a:cubicBezTo>
                  <a:pt x="313170" y="585879"/>
                  <a:pt x="265332" y="585879"/>
                  <a:pt x="235826" y="556373"/>
                </a:cubicBezTo>
                <a:lnTo>
                  <a:pt x="22129" y="342677"/>
                </a:lnTo>
                <a:cubicBezTo>
                  <a:pt x="-7377" y="313170"/>
                  <a:pt x="-7377" y="265332"/>
                  <a:pt x="22129" y="235826"/>
                </a:cubicBezTo>
                <a:lnTo>
                  <a:pt x="235826" y="22129"/>
                </a:lnTo>
                <a:cubicBezTo>
                  <a:pt x="250579" y="7376"/>
                  <a:pt x="269915" y="0"/>
                  <a:pt x="289251" y="0"/>
                </a:cubicBezTo>
                <a:close/>
              </a:path>
            </a:pathLst>
          </a:custGeom>
          <a:solidFill>
            <a:schemeClr val="bg1"/>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r>
              <a:rPr lang="en-US" altLang="zh-CN" sz="1600" dirty="0">
                <a:solidFill>
                  <a:prstClr val="black"/>
                </a:solidFill>
                <a:latin typeface="Bebas Neue Bold" panose="020B0606020202050201" pitchFamily="34" charset="0"/>
              </a:rPr>
              <a:t>9</a:t>
            </a:r>
            <a:endParaRPr lang="zh-CN" altLang="en-US" sz="1600" dirty="0">
              <a:solidFill>
                <a:prstClr val="black"/>
              </a:solidFill>
              <a:latin typeface="Bebas Neue Bold" panose="020B0606020202050201" pitchFamily="34" charset="0"/>
            </a:endParaRPr>
          </a:p>
        </p:txBody>
      </p:sp>
    </p:spTree>
    <p:extLst>
      <p:ext uri="{BB962C8B-B14F-4D97-AF65-F5344CB8AC3E}">
        <p14:creationId xmlns:p14="http://schemas.microsoft.com/office/powerpoint/2010/main" val="3815673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p:cTn id="52" dur="500" fill="hold"/>
                                        <p:tgtEl>
                                          <p:spTgt spid="16"/>
                                        </p:tgtEl>
                                        <p:attrNameLst>
                                          <p:attrName>ppt_w</p:attrName>
                                        </p:attrNameLst>
                                      </p:cBhvr>
                                      <p:tavLst>
                                        <p:tav tm="0">
                                          <p:val>
                                            <p:fltVal val="0"/>
                                          </p:val>
                                        </p:tav>
                                        <p:tav tm="100000">
                                          <p:val>
                                            <p:strVal val="#ppt_w"/>
                                          </p:val>
                                        </p:tav>
                                      </p:tavLst>
                                    </p:anim>
                                    <p:anim calcmode="lin" valueType="num">
                                      <p:cBhvr>
                                        <p:cTn id="53" dur="500" fill="hold"/>
                                        <p:tgtEl>
                                          <p:spTgt spid="16"/>
                                        </p:tgtEl>
                                        <p:attrNameLst>
                                          <p:attrName>ppt_h</p:attrName>
                                        </p:attrNameLst>
                                      </p:cBhvr>
                                      <p:tavLst>
                                        <p:tav tm="0">
                                          <p:val>
                                            <p:fltVal val="0"/>
                                          </p:val>
                                        </p:tav>
                                        <p:tav tm="100000">
                                          <p:val>
                                            <p:strVal val="#ppt_h"/>
                                          </p:val>
                                        </p:tav>
                                      </p:tavLst>
                                    </p:anim>
                                    <p:animEffect transition="in" filter="fade">
                                      <p:cBhvr>
                                        <p:cTn id="54" dur="500"/>
                                        <p:tgtEl>
                                          <p:spTgt spid="1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p:cTn id="62" dur="500" fill="hold"/>
                                        <p:tgtEl>
                                          <p:spTgt spid="18"/>
                                        </p:tgtEl>
                                        <p:attrNameLst>
                                          <p:attrName>ppt_w</p:attrName>
                                        </p:attrNameLst>
                                      </p:cBhvr>
                                      <p:tavLst>
                                        <p:tav tm="0">
                                          <p:val>
                                            <p:fltVal val="0"/>
                                          </p:val>
                                        </p:tav>
                                        <p:tav tm="100000">
                                          <p:val>
                                            <p:strVal val="#ppt_w"/>
                                          </p:val>
                                        </p:tav>
                                      </p:tavLst>
                                    </p:anim>
                                    <p:anim calcmode="lin" valueType="num">
                                      <p:cBhvr>
                                        <p:cTn id="63" dur="500" fill="hold"/>
                                        <p:tgtEl>
                                          <p:spTgt spid="18"/>
                                        </p:tgtEl>
                                        <p:attrNameLst>
                                          <p:attrName>ppt_h</p:attrName>
                                        </p:attrNameLst>
                                      </p:cBhvr>
                                      <p:tavLst>
                                        <p:tav tm="0">
                                          <p:val>
                                            <p:fltVal val="0"/>
                                          </p:val>
                                        </p:tav>
                                        <p:tav tm="100000">
                                          <p:val>
                                            <p:strVal val="#ppt_h"/>
                                          </p:val>
                                        </p:tav>
                                      </p:tavLst>
                                    </p:anim>
                                    <p:animEffect transition="in" filter="fade">
                                      <p:cBhvr>
                                        <p:cTn id="64" dur="500"/>
                                        <p:tgtEl>
                                          <p:spTgt spid="1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223823" y="-739917"/>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4" name="椭圆 3"/>
          <p:cNvSpPr/>
          <p:nvPr/>
        </p:nvSpPr>
        <p:spPr>
          <a:xfrm>
            <a:off x="771896" y="1294411"/>
            <a:ext cx="4320000" cy="4320000"/>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5" name="文本框 4"/>
          <p:cNvSpPr txBox="1"/>
          <p:nvPr/>
        </p:nvSpPr>
        <p:spPr>
          <a:xfrm>
            <a:off x="2201563" y="1739499"/>
            <a:ext cx="1460665" cy="3637919"/>
          </a:xfrm>
          <a:prstGeom prst="rect">
            <a:avLst/>
          </a:prstGeom>
          <a:noFill/>
        </p:spPr>
        <p:txBody>
          <a:bodyPr wrap="square" rtlCol="0">
            <a:spAutoFit/>
          </a:bodyPr>
          <a:lstStyle/>
          <a:p>
            <a:pPr algn="ctr">
              <a:lnSpc>
                <a:spcPct val="120000"/>
              </a:lnSpc>
            </a:pPr>
            <a:r>
              <a:rPr lang="zh-CN" altLang="en-US" sz="9600" b="1" spc="50" dirty="0">
                <a:solidFill>
                  <a:srgbClr val="1B3C6A"/>
                </a:solidFill>
                <a:latin typeface="微软雅黑" panose="020B0503020204020204" pitchFamily="34" charset="-122"/>
              </a:rPr>
              <a:t>目录</a:t>
            </a:r>
          </a:p>
        </p:txBody>
      </p:sp>
      <p:sp>
        <p:nvSpPr>
          <p:cNvPr id="6" name="椭圆 5"/>
          <p:cNvSpPr/>
          <p:nvPr/>
        </p:nvSpPr>
        <p:spPr>
          <a:xfrm rot="16200000" flipV="1">
            <a:off x="4011032" y="1460723"/>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7" name="椭圆 6"/>
          <p:cNvSpPr/>
          <p:nvPr/>
        </p:nvSpPr>
        <p:spPr>
          <a:xfrm rot="16200000" flipV="1">
            <a:off x="4047032" y="1472691"/>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grpSp>
        <p:nvGrpSpPr>
          <p:cNvPr id="2" name="组合 1"/>
          <p:cNvGrpSpPr/>
          <p:nvPr/>
        </p:nvGrpSpPr>
        <p:grpSpPr>
          <a:xfrm>
            <a:off x="4532811" y="6391938"/>
            <a:ext cx="1184635" cy="1184635"/>
            <a:chOff x="4532811" y="6391938"/>
            <a:chExt cx="1184635" cy="1184635"/>
          </a:xfrm>
        </p:grpSpPr>
        <p:sp>
          <p:nvSpPr>
            <p:cNvPr id="12" name="椭圆 11"/>
            <p:cNvSpPr/>
            <p:nvPr/>
          </p:nvSpPr>
          <p:spPr>
            <a:xfrm rot="665877">
              <a:off x="4532811" y="6391938"/>
              <a:ext cx="1184635" cy="1184635"/>
            </a:xfrm>
            <a:prstGeom prst="ellipse">
              <a:avLst/>
            </a:prstGeom>
            <a:pattFill prst="shingle">
              <a:fgClr>
                <a:schemeClr val="tx1">
                  <a:lumMod val="75000"/>
                  <a:lumOff val="25000"/>
                </a:schemeClr>
              </a:fgClr>
              <a:bgClr>
                <a:schemeClr val="bg1">
                  <a:lumMod val="95000"/>
                </a:schemeClr>
              </a:bgClr>
            </a:pattFill>
            <a:ln>
              <a:noFill/>
            </a:ln>
            <a:effectLst>
              <a:outerShdw blurRad="482600" dist="241300" dir="8100000" sx="112000" sy="11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3" name="椭圆 12"/>
            <p:cNvSpPr/>
            <p:nvPr/>
          </p:nvSpPr>
          <p:spPr>
            <a:xfrm rot="665877">
              <a:off x="4551302" y="6404907"/>
              <a:ext cx="1154260" cy="1154260"/>
            </a:xfrm>
            <a:prstGeom prst="ellipse">
              <a:avLst/>
            </a:prstGeom>
            <a:pattFill prst="shingle">
              <a:fgClr>
                <a:schemeClr val="tx1">
                  <a:lumMod val="75000"/>
                  <a:lumOff val="25000"/>
                </a:schemeClr>
              </a:fgClr>
              <a:bgClr>
                <a:schemeClr val="bg1">
                  <a:lumMod val="95000"/>
                </a:schemeClr>
              </a:bgClr>
            </a:pattFill>
            <a:ln>
              <a:noFill/>
            </a:ln>
            <a:effectLst>
              <a:innerShdw blurRad="711200" dist="482600" dir="189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grpSp>
      <p:sp>
        <p:nvSpPr>
          <p:cNvPr id="14" name="椭圆 13"/>
          <p:cNvSpPr/>
          <p:nvPr/>
        </p:nvSpPr>
        <p:spPr>
          <a:xfrm>
            <a:off x="-495564" y="3642684"/>
            <a:ext cx="991127" cy="991127"/>
          </a:xfrm>
          <a:prstGeom prst="ellipse">
            <a:avLst/>
          </a:prstGeom>
          <a:solidFill>
            <a:srgbClr val="C10007"/>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5" name="椭圆 14"/>
          <p:cNvSpPr/>
          <p:nvPr/>
        </p:nvSpPr>
        <p:spPr>
          <a:xfrm>
            <a:off x="11565807" y="-325654"/>
            <a:ext cx="991127" cy="991127"/>
          </a:xfrm>
          <a:prstGeom prst="ellipse">
            <a:avLst/>
          </a:prstGeom>
          <a:gradFill>
            <a:gsLst>
              <a:gs pos="0">
                <a:srgbClr val="606163"/>
              </a:gs>
              <a:gs pos="100000">
                <a:srgbClr val="F4F5F7"/>
              </a:gs>
            </a:gsLst>
            <a:lin ang="5400000" scaled="1"/>
          </a:gradFill>
          <a:ln>
            <a:noFill/>
          </a:ln>
          <a:effectLst>
            <a:innerShdw blurRad="6223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6" name="文本框 15"/>
          <p:cNvSpPr txBox="1"/>
          <p:nvPr/>
        </p:nvSpPr>
        <p:spPr>
          <a:xfrm>
            <a:off x="6749791" y="794990"/>
            <a:ext cx="234701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rPr>
              <a:t>营销策划概述</a:t>
            </a:r>
          </a:p>
        </p:txBody>
      </p:sp>
      <p:sp>
        <p:nvSpPr>
          <p:cNvPr id="19" name="文本框 18"/>
          <p:cNvSpPr txBox="1"/>
          <p:nvPr/>
        </p:nvSpPr>
        <p:spPr>
          <a:xfrm>
            <a:off x="6749791" y="1714907"/>
            <a:ext cx="3560960"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营销策划书与创意</a:t>
            </a:r>
          </a:p>
        </p:txBody>
      </p:sp>
      <p:cxnSp>
        <p:nvCxnSpPr>
          <p:cNvPr id="20" name="直接连接符 19"/>
          <p:cNvCxnSpPr/>
          <p:nvPr/>
        </p:nvCxnSpPr>
        <p:spPr>
          <a:xfrm flipV="1">
            <a:off x="5544779" y="2462144"/>
            <a:ext cx="5579503" cy="21714"/>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749791" y="2713589"/>
            <a:ext cx="426432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市场调研策划</a:t>
            </a:r>
          </a:p>
        </p:txBody>
      </p:sp>
      <p:cxnSp>
        <p:nvCxnSpPr>
          <p:cNvPr id="22" name="直接连接符 21"/>
          <p:cNvCxnSpPr/>
          <p:nvPr/>
        </p:nvCxnSpPr>
        <p:spPr>
          <a:xfrm flipV="1">
            <a:off x="5544778" y="4414162"/>
            <a:ext cx="5617208" cy="4943"/>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749791" y="3702220"/>
            <a:ext cx="426432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营销战略策划</a:t>
            </a:r>
          </a:p>
        </p:txBody>
      </p:sp>
      <p:sp>
        <p:nvSpPr>
          <p:cNvPr id="9" name="椭圆 8"/>
          <p:cNvSpPr/>
          <p:nvPr/>
        </p:nvSpPr>
        <p:spPr>
          <a:xfrm>
            <a:off x="891896" y="4814503"/>
            <a:ext cx="1309667" cy="1309667"/>
          </a:xfrm>
          <a:prstGeom prst="ellipse">
            <a:avLst/>
          </a:prstGeom>
          <a:solidFill>
            <a:srgbClr val="C10007"/>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28" name="Freeform 23">
            <a:extLst>
              <a:ext uri="{FF2B5EF4-FFF2-40B4-BE49-F238E27FC236}">
                <a16:creationId xmlns:a16="http://schemas.microsoft.com/office/drawing/2014/main" id="{2157FA8D-2BEA-4999-BA13-4C3909AF9EA6}"/>
              </a:ext>
            </a:extLst>
          </p:cNvPr>
          <p:cNvSpPr>
            <a:spLocks/>
          </p:cNvSpPr>
          <p:nvPr/>
        </p:nvSpPr>
        <p:spPr bwMode="auto">
          <a:xfrm>
            <a:off x="5535924" y="794990"/>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第一章</a:t>
            </a:r>
          </a:p>
        </p:txBody>
      </p:sp>
      <p:sp>
        <p:nvSpPr>
          <p:cNvPr id="29" name="TextBox 58">
            <a:extLst>
              <a:ext uri="{FF2B5EF4-FFF2-40B4-BE49-F238E27FC236}">
                <a16:creationId xmlns:a16="http://schemas.microsoft.com/office/drawing/2014/main" id="{23EA63E1-BC4D-4EFA-94E9-F74157154D2D}"/>
              </a:ext>
            </a:extLst>
          </p:cNvPr>
          <p:cNvSpPr txBox="1"/>
          <p:nvPr/>
        </p:nvSpPr>
        <p:spPr>
          <a:xfrm>
            <a:off x="7537754" y="1356568"/>
            <a:ext cx="364202" cy="463845"/>
          </a:xfrm>
          <a:prstGeom prst="rect">
            <a:avLst/>
          </a:prstGeom>
          <a:noFill/>
        </p:spPr>
        <p:txBody>
          <a:bodyPr wrap="none" rtlCol="0">
            <a:spAutoFit/>
          </a:bodyPr>
          <a:lstStyle/>
          <a:p>
            <a:pPr defTabSz="685526" fontAlgn="base">
              <a:lnSpc>
                <a:spcPct val="120000"/>
              </a:lnSpc>
              <a:spcBef>
                <a:spcPct val="0"/>
              </a:spcBef>
              <a:spcAft>
                <a:spcPct val="0"/>
              </a:spcAft>
            </a:pPr>
            <a:r>
              <a:rPr lang="en-US" altLang="zh-CN" sz="2099" b="1" dirty="0">
                <a:solidFill>
                  <a:srgbClr val="FFFFFF"/>
                </a:solidFill>
                <a:cs typeface="+mn-ea"/>
                <a:sym typeface="+mn-lt"/>
              </a:rPr>
              <a:t>1</a:t>
            </a:r>
            <a:endParaRPr lang="zh-CN" altLang="en-US" sz="2099" b="1" dirty="0">
              <a:solidFill>
                <a:srgbClr val="FFFFFF"/>
              </a:solidFill>
              <a:cs typeface="+mn-ea"/>
              <a:sym typeface="+mn-lt"/>
            </a:endParaRPr>
          </a:p>
        </p:txBody>
      </p:sp>
      <p:cxnSp>
        <p:nvCxnSpPr>
          <p:cNvPr id="30" name="直接连接符 29"/>
          <p:cNvCxnSpPr/>
          <p:nvPr/>
        </p:nvCxnSpPr>
        <p:spPr>
          <a:xfrm flipV="1">
            <a:off x="5544779" y="1501457"/>
            <a:ext cx="5579503" cy="14778"/>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Freeform 23">
            <a:extLst>
              <a:ext uri="{FF2B5EF4-FFF2-40B4-BE49-F238E27FC236}">
                <a16:creationId xmlns:a16="http://schemas.microsoft.com/office/drawing/2014/main" id="{2157FA8D-2BEA-4999-BA13-4C3909AF9EA6}"/>
              </a:ext>
            </a:extLst>
          </p:cNvPr>
          <p:cNvSpPr>
            <a:spLocks/>
          </p:cNvSpPr>
          <p:nvPr/>
        </p:nvSpPr>
        <p:spPr bwMode="auto">
          <a:xfrm>
            <a:off x="5535924" y="1765222"/>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第二章</a:t>
            </a:r>
          </a:p>
        </p:txBody>
      </p:sp>
      <p:sp>
        <p:nvSpPr>
          <p:cNvPr id="32" name="Freeform 23">
            <a:extLst>
              <a:ext uri="{FF2B5EF4-FFF2-40B4-BE49-F238E27FC236}">
                <a16:creationId xmlns:a16="http://schemas.microsoft.com/office/drawing/2014/main" id="{2157FA8D-2BEA-4999-BA13-4C3909AF9EA6}"/>
              </a:ext>
            </a:extLst>
          </p:cNvPr>
          <p:cNvSpPr>
            <a:spLocks/>
          </p:cNvSpPr>
          <p:nvPr/>
        </p:nvSpPr>
        <p:spPr bwMode="auto">
          <a:xfrm>
            <a:off x="5535924" y="2735454"/>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第三章</a:t>
            </a:r>
          </a:p>
        </p:txBody>
      </p:sp>
      <p:sp>
        <p:nvSpPr>
          <p:cNvPr id="33" name="Freeform 23">
            <a:extLst>
              <a:ext uri="{FF2B5EF4-FFF2-40B4-BE49-F238E27FC236}">
                <a16:creationId xmlns:a16="http://schemas.microsoft.com/office/drawing/2014/main" id="{2157FA8D-2BEA-4999-BA13-4C3909AF9EA6}"/>
              </a:ext>
            </a:extLst>
          </p:cNvPr>
          <p:cNvSpPr>
            <a:spLocks/>
          </p:cNvSpPr>
          <p:nvPr/>
        </p:nvSpPr>
        <p:spPr bwMode="auto">
          <a:xfrm>
            <a:off x="5535924" y="3705686"/>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第四章</a:t>
            </a:r>
          </a:p>
        </p:txBody>
      </p:sp>
      <p:sp>
        <p:nvSpPr>
          <p:cNvPr id="34" name="文本框 33"/>
          <p:cNvSpPr txBox="1"/>
          <p:nvPr/>
        </p:nvSpPr>
        <p:spPr>
          <a:xfrm>
            <a:off x="6749891" y="4673330"/>
            <a:ext cx="3745235"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企业形象策划</a:t>
            </a:r>
          </a:p>
        </p:txBody>
      </p:sp>
      <p:sp>
        <p:nvSpPr>
          <p:cNvPr id="35" name="Freeform 23">
            <a:extLst>
              <a:ext uri="{FF2B5EF4-FFF2-40B4-BE49-F238E27FC236}">
                <a16:creationId xmlns:a16="http://schemas.microsoft.com/office/drawing/2014/main" id="{2157FA8D-2BEA-4999-BA13-4C3909AF9EA6}"/>
              </a:ext>
            </a:extLst>
          </p:cNvPr>
          <p:cNvSpPr>
            <a:spLocks/>
          </p:cNvSpPr>
          <p:nvPr/>
        </p:nvSpPr>
        <p:spPr bwMode="auto">
          <a:xfrm>
            <a:off x="5535924" y="4675919"/>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第五章</a:t>
            </a:r>
          </a:p>
        </p:txBody>
      </p:sp>
      <p:cxnSp>
        <p:nvCxnSpPr>
          <p:cNvPr id="36" name="直接连接符 35"/>
          <p:cNvCxnSpPr/>
          <p:nvPr/>
        </p:nvCxnSpPr>
        <p:spPr>
          <a:xfrm flipV="1">
            <a:off x="5544778" y="3429000"/>
            <a:ext cx="5617208" cy="22481"/>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544778" y="5377418"/>
            <a:ext cx="5579504" cy="931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758745" y="5619239"/>
            <a:ext cx="3745235"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产品策划</a:t>
            </a:r>
          </a:p>
        </p:txBody>
      </p:sp>
      <p:sp>
        <p:nvSpPr>
          <p:cNvPr id="38" name="Freeform 23">
            <a:extLst>
              <a:ext uri="{FF2B5EF4-FFF2-40B4-BE49-F238E27FC236}">
                <a16:creationId xmlns:a16="http://schemas.microsoft.com/office/drawing/2014/main" id="{2157FA8D-2BEA-4999-BA13-4C3909AF9EA6}"/>
              </a:ext>
            </a:extLst>
          </p:cNvPr>
          <p:cNvSpPr>
            <a:spLocks/>
          </p:cNvSpPr>
          <p:nvPr/>
        </p:nvSpPr>
        <p:spPr bwMode="auto">
          <a:xfrm>
            <a:off x="5544778" y="5621828"/>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第六章</a:t>
            </a:r>
          </a:p>
        </p:txBody>
      </p:sp>
      <p:cxnSp>
        <p:nvCxnSpPr>
          <p:cNvPr id="39" name="直接连接符 38"/>
          <p:cNvCxnSpPr/>
          <p:nvPr/>
        </p:nvCxnSpPr>
        <p:spPr>
          <a:xfrm>
            <a:off x="5553632" y="6332637"/>
            <a:ext cx="5570650" cy="11013"/>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4795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营销策划书的撰写与推出</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二、撰写营销策划书的注意事项</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30"/>
          <p:cNvSpPr txBox="1"/>
          <p:nvPr/>
        </p:nvSpPr>
        <p:spPr>
          <a:xfrm>
            <a:off x="107361" y="1813515"/>
            <a:ext cx="3294169"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一</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结构完整</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层次清晰</a:t>
            </a:r>
          </a:p>
        </p:txBody>
      </p:sp>
      <p:sp>
        <p:nvSpPr>
          <p:cNvPr id="8" name="TextBox 30"/>
          <p:cNvSpPr txBox="1"/>
          <p:nvPr/>
        </p:nvSpPr>
        <p:spPr>
          <a:xfrm>
            <a:off x="4293930" y="1813515"/>
            <a:ext cx="3163046"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二</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主线明确</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战略统领</a:t>
            </a:r>
          </a:p>
        </p:txBody>
      </p:sp>
      <p:sp>
        <p:nvSpPr>
          <p:cNvPr id="9" name="TextBox 29"/>
          <p:cNvSpPr txBox="1"/>
          <p:nvPr/>
        </p:nvSpPr>
        <p:spPr>
          <a:xfrm>
            <a:off x="384716" y="2321262"/>
            <a:ext cx="3144352" cy="2911182"/>
          </a:xfrm>
          <a:prstGeom prst="rect">
            <a:avLst/>
          </a:prstGeom>
          <a:noFill/>
        </p:spPr>
        <p:txBody>
          <a:bodyPr wrap="square" lIns="0" tIns="0" rIns="0" bIns="0" rtlCol="0">
            <a:spAutoFit/>
          </a:body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营销策划书的结构可以简单用如下</a:t>
            </a:r>
            <a:r>
              <a:rPr lang="en-US" altLang="zh-CN" sz="1600" dirty="0">
                <a:solidFill>
                  <a:srgbClr val="294A5A"/>
                </a:solidFill>
                <a:latin typeface="微软雅黑"/>
              </a:rPr>
              <a:t>12</a:t>
            </a:r>
            <a:r>
              <a:rPr lang="zh-CN" altLang="en-US" sz="1600" dirty="0">
                <a:solidFill>
                  <a:srgbClr val="294A5A"/>
                </a:solidFill>
                <a:latin typeface="微软雅黑"/>
              </a:rPr>
              <a:t>个字加以概括</a:t>
            </a:r>
            <a:r>
              <a:rPr lang="en-US" altLang="zh-CN" sz="1600" dirty="0">
                <a:solidFill>
                  <a:srgbClr val="294A5A"/>
                </a:solidFill>
                <a:latin typeface="微软雅黑"/>
              </a:rPr>
              <a:t>,</a:t>
            </a:r>
            <a:r>
              <a:rPr lang="zh-CN" altLang="en-US" sz="1600" dirty="0">
                <a:solidFill>
                  <a:srgbClr val="294A5A"/>
                </a:solidFill>
                <a:latin typeface="微软雅黑"/>
              </a:rPr>
              <a:t>即环境分析、战略制定、策略组合</a:t>
            </a:r>
            <a:r>
              <a:rPr lang="en-US" altLang="zh-CN" sz="1600" dirty="0">
                <a:solidFill>
                  <a:srgbClr val="294A5A"/>
                </a:solidFill>
                <a:latin typeface="微软雅黑"/>
              </a:rPr>
              <a:t>;</a:t>
            </a:r>
            <a:r>
              <a:rPr lang="zh-CN" altLang="en-US" sz="1600" dirty="0">
                <a:solidFill>
                  <a:srgbClr val="294A5A"/>
                </a:solidFill>
                <a:latin typeface="微软雅黑"/>
              </a:rPr>
              <a:t>用字母则可以表示为</a:t>
            </a:r>
            <a:r>
              <a:rPr lang="en-US" altLang="zh-CN" sz="1600" dirty="0">
                <a:solidFill>
                  <a:srgbClr val="294A5A"/>
                </a:solidFill>
                <a:latin typeface="微软雅黑"/>
              </a:rPr>
              <a:t>:</a:t>
            </a:r>
            <a:r>
              <a:rPr lang="en-US" altLang="zh-CN" sz="1600" dirty="0" err="1">
                <a:solidFill>
                  <a:srgbClr val="294A5A"/>
                </a:solidFill>
                <a:latin typeface="微软雅黑"/>
              </a:rPr>
              <a:t>SWOT</a:t>
            </a:r>
            <a:r>
              <a:rPr lang="zh-CN" altLang="en-US" sz="1600" dirty="0">
                <a:solidFill>
                  <a:srgbClr val="294A5A"/>
                </a:solidFill>
                <a:latin typeface="微软雅黑"/>
              </a:rPr>
              <a:t>、</a:t>
            </a:r>
            <a:r>
              <a:rPr lang="en-US" altLang="zh-CN" sz="1600" dirty="0" err="1">
                <a:solidFill>
                  <a:srgbClr val="294A5A"/>
                </a:solidFill>
                <a:latin typeface="微软雅黑"/>
              </a:rPr>
              <a:t>STP</a:t>
            </a:r>
            <a:r>
              <a:rPr lang="zh-CN" altLang="en-US" sz="1600" dirty="0">
                <a:solidFill>
                  <a:srgbClr val="294A5A"/>
                </a:solidFill>
                <a:latin typeface="微软雅黑"/>
              </a:rPr>
              <a:t>、</a:t>
            </a:r>
            <a:r>
              <a:rPr lang="en-US" altLang="zh-CN" sz="1600" dirty="0" err="1">
                <a:solidFill>
                  <a:srgbClr val="294A5A"/>
                </a:solidFill>
                <a:latin typeface="微软雅黑"/>
              </a:rPr>
              <a:t>4P</a:t>
            </a:r>
            <a:r>
              <a:rPr lang="zh-CN" altLang="en-US" sz="1600" dirty="0">
                <a:solidFill>
                  <a:srgbClr val="294A5A"/>
                </a:solidFill>
                <a:latin typeface="微软雅黑"/>
              </a:rPr>
              <a:t>。</a:t>
            </a:r>
            <a:endParaRPr lang="en-US" altLang="zh-CN" sz="1600" dirty="0">
              <a:solidFill>
                <a:srgbClr val="294A5A"/>
              </a:solidFill>
              <a:latin typeface="微软雅黑"/>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sz="1600" dirty="0">
                <a:solidFill>
                  <a:srgbClr val="294A5A"/>
                </a:solidFill>
                <a:latin typeface="微软雅黑"/>
              </a:rPr>
              <a:t>掌握上述营销理论框架</a:t>
            </a:r>
            <a:r>
              <a:rPr lang="en-US" altLang="zh-CN" sz="1600" dirty="0">
                <a:solidFill>
                  <a:srgbClr val="294A5A"/>
                </a:solidFill>
                <a:latin typeface="微软雅黑"/>
              </a:rPr>
              <a:t>,</a:t>
            </a:r>
            <a:r>
              <a:rPr lang="zh-CN" altLang="en-US" sz="1600" dirty="0">
                <a:solidFill>
                  <a:srgbClr val="294A5A"/>
                </a:solidFill>
                <a:latin typeface="微软雅黑"/>
              </a:rPr>
              <a:t>既可以使我们的策划书结构完整</a:t>
            </a:r>
            <a:r>
              <a:rPr lang="en-US" altLang="zh-CN" sz="1600" dirty="0">
                <a:solidFill>
                  <a:srgbClr val="294A5A"/>
                </a:solidFill>
                <a:latin typeface="微软雅黑"/>
              </a:rPr>
              <a:t>,</a:t>
            </a:r>
            <a:r>
              <a:rPr lang="zh-CN" altLang="en-US" sz="1600" dirty="0">
                <a:solidFill>
                  <a:srgbClr val="294A5A"/>
                </a:solidFill>
                <a:latin typeface="微软雅黑"/>
              </a:rPr>
              <a:t>也可以使内容层次清晰。</a:t>
            </a:r>
            <a:endParaRPr lang="en-US" altLang="zh-CN" sz="1600" dirty="0">
              <a:solidFill>
                <a:srgbClr val="294A5A"/>
              </a:solidFill>
              <a:latin typeface="微软雅黑"/>
            </a:endParaRPr>
          </a:p>
          <a:p>
            <a:pPr marL="285666" indent="-285666" algn="just" defTabSz="1218126" fontAlgn="base">
              <a:lnSpc>
                <a:spcPct val="150000"/>
              </a:lnSpc>
              <a:spcBef>
                <a:spcPct val="0"/>
              </a:spcBef>
              <a:spcAft>
                <a:spcPct val="0"/>
              </a:spcAft>
              <a:buFont typeface="Wingdings" panose="05000000000000000000" pitchFamily="2" charset="2"/>
              <a:buChar char="u"/>
            </a:pPr>
            <a:endParaRPr lang="zh-CN" altLang="zh-CN" sz="1600" dirty="0">
              <a:solidFill>
                <a:srgbClr val="294A5A"/>
              </a:solidFill>
              <a:latin typeface="微软雅黑"/>
            </a:endParaRPr>
          </a:p>
        </p:txBody>
      </p:sp>
      <p:sp>
        <p:nvSpPr>
          <p:cNvPr id="10" name="TextBox 29"/>
          <p:cNvSpPr txBox="1"/>
          <p:nvPr/>
        </p:nvSpPr>
        <p:spPr>
          <a:xfrm>
            <a:off x="4293931" y="2525576"/>
            <a:ext cx="3201810" cy="3323987"/>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我们在深入分析一篇文章的时候</a:t>
            </a:r>
            <a:r>
              <a:rPr lang="en-US" altLang="zh-CN" dirty="0">
                <a:solidFill>
                  <a:srgbClr val="294A5A"/>
                </a:solidFill>
                <a:latin typeface="微软雅黑"/>
                <a:ea typeface="+mn-ea"/>
              </a:rPr>
              <a:t>,</a:t>
            </a:r>
            <a:r>
              <a:rPr lang="zh-CN" altLang="en-US" dirty="0">
                <a:solidFill>
                  <a:srgbClr val="294A5A"/>
                </a:solidFill>
                <a:latin typeface="微软雅黑"/>
                <a:ea typeface="+mn-ea"/>
              </a:rPr>
              <a:t>总是习惯找出文章的中心</a:t>
            </a:r>
            <a:r>
              <a:rPr lang="en-US" altLang="zh-CN" dirty="0">
                <a:solidFill>
                  <a:srgbClr val="294A5A"/>
                </a:solidFill>
                <a:latin typeface="微软雅黑"/>
                <a:ea typeface="+mn-ea"/>
              </a:rPr>
              <a:t>,</a:t>
            </a:r>
            <a:r>
              <a:rPr lang="zh-CN" altLang="en-US" dirty="0">
                <a:solidFill>
                  <a:srgbClr val="294A5A"/>
                </a:solidFill>
                <a:latin typeface="微软雅黑"/>
                <a:ea typeface="+mn-ea"/>
              </a:rPr>
              <a:t>以求更好地体会作者的写作意图</a:t>
            </a:r>
            <a:r>
              <a:rPr lang="en-US" altLang="zh-CN" dirty="0">
                <a:solidFill>
                  <a:srgbClr val="294A5A"/>
                </a:solidFill>
                <a:latin typeface="微软雅黑"/>
                <a:ea typeface="+mn-ea"/>
              </a:rPr>
              <a:t>,</a:t>
            </a:r>
            <a:r>
              <a:rPr lang="zh-CN" altLang="en-US" dirty="0">
                <a:solidFill>
                  <a:srgbClr val="294A5A"/>
                </a:solidFill>
                <a:latin typeface="微软雅黑"/>
                <a:ea typeface="+mn-ea"/>
              </a:rPr>
              <a:t>理解各个段落的深层含义以及对表达文章中心所起的作用。</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营销策划书也应该具备明确的主线</a:t>
            </a:r>
            <a:r>
              <a:rPr lang="en-US" altLang="zh-CN" dirty="0">
                <a:solidFill>
                  <a:srgbClr val="294A5A"/>
                </a:solidFill>
                <a:latin typeface="微软雅黑"/>
                <a:ea typeface="+mn-ea"/>
              </a:rPr>
              <a:t>,</a:t>
            </a:r>
            <a:r>
              <a:rPr lang="zh-CN" altLang="en-US" dirty="0">
                <a:solidFill>
                  <a:srgbClr val="294A5A"/>
                </a:solidFill>
                <a:latin typeface="微软雅黑"/>
                <a:ea typeface="+mn-ea"/>
              </a:rPr>
              <a:t>既而围绕这个主线展开分析</a:t>
            </a:r>
            <a:r>
              <a:rPr lang="en-US" altLang="zh-CN" dirty="0">
                <a:solidFill>
                  <a:srgbClr val="294A5A"/>
                </a:solidFill>
                <a:latin typeface="微软雅黑"/>
                <a:ea typeface="+mn-ea"/>
              </a:rPr>
              <a:t>,</a:t>
            </a:r>
            <a:r>
              <a:rPr lang="zh-CN" altLang="en-US" dirty="0">
                <a:solidFill>
                  <a:srgbClr val="294A5A"/>
                </a:solidFill>
                <a:latin typeface="微软雅黑"/>
                <a:ea typeface="+mn-ea"/>
              </a:rPr>
              <a:t>也就是要确定策划目标。</a:t>
            </a:r>
          </a:p>
        </p:txBody>
      </p:sp>
      <p:grpSp>
        <p:nvGrpSpPr>
          <p:cNvPr id="11" name="组合 10"/>
          <p:cNvGrpSpPr/>
          <p:nvPr/>
        </p:nvGrpSpPr>
        <p:grpSpPr>
          <a:xfrm>
            <a:off x="3529068" y="1743091"/>
            <a:ext cx="822320" cy="4971248"/>
            <a:chOff x="2694297" y="1185772"/>
            <a:chExt cx="822641" cy="4769506"/>
          </a:xfrm>
        </p:grpSpPr>
        <p:sp>
          <p:nvSpPr>
            <p:cNvPr id="1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3" name="椭圆 12"/>
            <p:cNvSpPr/>
            <p:nvPr/>
          </p:nvSpPr>
          <p:spPr>
            <a:xfrm>
              <a:off x="3261112" y="5739254"/>
              <a:ext cx="216024" cy="216024"/>
            </a:xfrm>
            <a:prstGeom prst="ellipse">
              <a:avLst/>
            </a:prstGeom>
            <a:solidFill>
              <a:srgbClr val="2F5EB0"/>
            </a:solid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grpSp>
        <p:nvGrpSpPr>
          <p:cNvPr id="14" name="组合 13"/>
          <p:cNvGrpSpPr/>
          <p:nvPr/>
        </p:nvGrpSpPr>
        <p:grpSpPr>
          <a:xfrm>
            <a:off x="7502052" y="1725766"/>
            <a:ext cx="822320" cy="4971248"/>
            <a:chOff x="2694297" y="1185772"/>
            <a:chExt cx="822641" cy="4769506"/>
          </a:xfrm>
        </p:grpSpPr>
        <p:sp>
          <p:nvSpPr>
            <p:cNvPr id="15"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6" name="椭圆 15"/>
            <p:cNvSpPr/>
            <p:nvPr/>
          </p:nvSpPr>
          <p:spPr>
            <a:xfrm>
              <a:off x="3261112" y="5739254"/>
              <a:ext cx="216024" cy="216024"/>
            </a:xfrm>
            <a:prstGeom prst="ellipse">
              <a:avLst/>
            </a:prstGeom>
            <a:solidFill>
              <a:srgbClr val="5B5149"/>
            </a:solid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17" name="直接连接符 16"/>
          <p:cNvCxnSpPr/>
          <p:nvPr/>
        </p:nvCxnSpPr>
        <p:spPr>
          <a:xfrm>
            <a:off x="5677625" y="6615968"/>
            <a:ext cx="2231128" cy="0"/>
          </a:xfrm>
          <a:prstGeom prst="line">
            <a:avLst/>
          </a:prstGeom>
          <a:noFill/>
          <a:ln w="12700" cap="flat" cmpd="sng" algn="ctr">
            <a:solidFill>
              <a:srgbClr val="000000">
                <a:lumMod val="50000"/>
                <a:lumOff val="50000"/>
              </a:srgbClr>
            </a:solidFill>
            <a:prstDash val="dash"/>
          </a:ln>
          <a:effectLst/>
        </p:spPr>
      </p:cxnSp>
      <p:cxnSp>
        <p:nvCxnSpPr>
          <p:cNvPr id="18" name="直接连接符 17"/>
          <p:cNvCxnSpPr/>
          <p:nvPr/>
        </p:nvCxnSpPr>
        <p:spPr>
          <a:xfrm>
            <a:off x="259333" y="6561534"/>
            <a:ext cx="3142197" cy="0"/>
          </a:xfrm>
          <a:prstGeom prst="line">
            <a:avLst/>
          </a:prstGeom>
          <a:noFill/>
          <a:ln w="12700" cap="flat" cmpd="sng" algn="ctr">
            <a:solidFill>
              <a:srgbClr val="000000">
                <a:lumMod val="50000"/>
                <a:lumOff val="50000"/>
              </a:srgbClr>
            </a:solidFill>
            <a:prstDash val="dash"/>
          </a:ln>
          <a:effectLst/>
        </p:spPr>
      </p:cxnSp>
      <p:sp>
        <p:nvSpPr>
          <p:cNvPr id="19" name="TextBox 30"/>
          <p:cNvSpPr txBox="1"/>
          <p:nvPr/>
        </p:nvSpPr>
        <p:spPr>
          <a:xfrm>
            <a:off x="8221838" y="1743091"/>
            <a:ext cx="2819597"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5B5149"/>
                </a:solidFill>
                <a:latin typeface="微软雅黑"/>
              </a:rPr>
              <a:t>(</a:t>
            </a:r>
            <a:r>
              <a:rPr lang="zh-CN" altLang="en-US" sz="1867" b="1" dirty="0">
                <a:solidFill>
                  <a:srgbClr val="5B5149"/>
                </a:solidFill>
                <a:latin typeface="微软雅黑"/>
              </a:rPr>
              <a:t>三</a:t>
            </a:r>
            <a:r>
              <a:rPr lang="en-US" altLang="zh-CN" sz="1867" b="1" dirty="0">
                <a:solidFill>
                  <a:srgbClr val="5B5149"/>
                </a:solidFill>
                <a:latin typeface="微软雅黑"/>
              </a:rPr>
              <a:t>)</a:t>
            </a:r>
            <a:r>
              <a:rPr lang="zh-CN" altLang="en-US" sz="1867" b="1" dirty="0">
                <a:solidFill>
                  <a:srgbClr val="5B5149"/>
                </a:solidFill>
                <a:latin typeface="微软雅黑"/>
              </a:rPr>
              <a:t>图表丰富</a:t>
            </a:r>
            <a:r>
              <a:rPr lang="en-US" altLang="zh-CN" sz="1867" b="1" dirty="0">
                <a:solidFill>
                  <a:srgbClr val="5B5149"/>
                </a:solidFill>
                <a:latin typeface="微软雅黑"/>
              </a:rPr>
              <a:t>,</a:t>
            </a:r>
            <a:r>
              <a:rPr lang="zh-CN" altLang="en-US" sz="1867" b="1" dirty="0">
                <a:solidFill>
                  <a:srgbClr val="5B5149"/>
                </a:solidFill>
                <a:latin typeface="微软雅黑"/>
              </a:rPr>
              <a:t>分析深入</a:t>
            </a:r>
          </a:p>
        </p:txBody>
      </p:sp>
      <p:sp>
        <p:nvSpPr>
          <p:cNvPr id="20" name="TextBox 29"/>
          <p:cNvSpPr txBox="1"/>
          <p:nvPr/>
        </p:nvSpPr>
        <p:spPr>
          <a:xfrm>
            <a:off x="8601727" y="2616210"/>
            <a:ext cx="2496848" cy="1064522"/>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策划书中运用丰富的图表无疑是一种最有效的方式。</a:t>
            </a:r>
            <a:endParaRPr lang="zh-CN" altLang="zh-CN" dirty="0">
              <a:solidFill>
                <a:srgbClr val="294A5A"/>
              </a:solidFill>
              <a:latin typeface="微软雅黑"/>
              <a:ea typeface="+mn-ea"/>
            </a:endParaRPr>
          </a:p>
        </p:txBody>
      </p:sp>
      <p:grpSp>
        <p:nvGrpSpPr>
          <p:cNvPr id="21" name="组合 20"/>
          <p:cNvGrpSpPr/>
          <p:nvPr/>
        </p:nvGrpSpPr>
        <p:grpSpPr>
          <a:xfrm>
            <a:off x="11131587" y="1710960"/>
            <a:ext cx="822320" cy="4971248"/>
            <a:chOff x="2694297" y="1185772"/>
            <a:chExt cx="822641" cy="4769506"/>
          </a:xfrm>
        </p:grpSpPr>
        <p:sp>
          <p:nvSpPr>
            <p:cNvPr id="2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23" name="椭圆 22"/>
            <p:cNvSpPr/>
            <p:nvPr/>
          </p:nvSpPr>
          <p:spPr>
            <a:xfrm>
              <a:off x="3261112" y="5739254"/>
              <a:ext cx="216024" cy="216024"/>
            </a:xfrm>
            <a:prstGeom prst="ellipse">
              <a:avLst/>
            </a:prstGeom>
            <a:solidFill>
              <a:srgbClr val="5B5149"/>
            </a:solid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24" name="直接连接符 23"/>
          <p:cNvCxnSpPr/>
          <p:nvPr/>
        </p:nvCxnSpPr>
        <p:spPr>
          <a:xfrm>
            <a:off x="9467053" y="6501229"/>
            <a:ext cx="2231128" cy="0"/>
          </a:xfrm>
          <a:prstGeom prst="line">
            <a:avLst/>
          </a:prstGeom>
          <a:noFill/>
          <a:ln w="12700" cap="flat" cmpd="sng" algn="ctr">
            <a:solidFill>
              <a:srgbClr val="000000">
                <a:lumMod val="50000"/>
                <a:lumOff val="50000"/>
              </a:srgbClr>
            </a:solidFill>
            <a:prstDash val="dash"/>
          </a:ln>
          <a:effectLst/>
        </p:spPr>
      </p:cxnSp>
    </p:spTree>
    <p:extLst>
      <p:ext uri="{BB962C8B-B14F-4D97-AF65-F5344CB8AC3E}">
        <p14:creationId xmlns:p14="http://schemas.microsoft.com/office/powerpoint/2010/main" val="3879422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66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660"/>
                                        <p:tgtEl>
                                          <p:spTgt spid="17"/>
                                        </p:tgtEl>
                                      </p:cBhvr>
                                    </p:animEffec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700"/>
                            </p:stCondLst>
                            <p:childTnLst>
                              <p:par>
                                <p:cTn id="20" presetID="2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2"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660"/>
                                        <p:tgtEl>
                                          <p:spTgt spid="24"/>
                                        </p:tgtEl>
                                      </p:cBhvr>
                                    </p:animEffect>
                                  </p:childTnLst>
                                </p:cTn>
                              </p:par>
                              <p:par>
                                <p:cTn id="35" presetID="2" presetClass="entr" presetSubtype="4" fill="hold"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2" presetClass="entr" presetSubtype="2" fill="hold" grpId="0" nodeType="withEffect">
                                  <p:stCondLst>
                                    <p:cond delay="30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营销策划书的撰写与推出</a:t>
            </a:r>
          </a:p>
        </p:txBody>
      </p:sp>
      <p:grpSp>
        <p:nvGrpSpPr>
          <p:cNvPr id="7" name="组合 6"/>
          <p:cNvGrpSpPr/>
          <p:nvPr/>
        </p:nvGrpSpPr>
        <p:grpSpPr>
          <a:xfrm>
            <a:off x="469668" y="2591286"/>
            <a:ext cx="2018163" cy="2721972"/>
            <a:chOff x="1315546" y="2155923"/>
            <a:chExt cx="1224454"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85130" y="2920862"/>
              <a:ext cx="1075228" cy="787075"/>
            </a:xfrm>
            <a:prstGeom prst="rect">
              <a:avLst/>
            </a:prstGeom>
            <a:noFill/>
          </p:spPr>
          <p:txBody>
            <a:bodyPr vert="horz" wrap="square" rtlCol="0">
              <a:spAutoFit/>
            </a:bodyPr>
            <a:lstStyle/>
            <a:p>
              <a:pPr algn="ctr">
                <a:lnSpc>
                  <a:spcPct val="150000"/>
                </a:lnSpc>
              </a:pPr>
              <a:r>
                <a:rPr lang="zh-CN" altLang="en-US" sz="1600" b="1" dirty="0">
                  <a:solidFill>
                    <a:srgbClr val="FFFFFF"/>
                  </a:solidFill>
                  <a:latin typeface=""/>
                  <a:ea typeface="微软雅黑" panose="020B0503020204020204" pitchFamily="34" charset="-122"/>
                  <a:sym typeface=""/>
                </a:rPr>
                <a:t>三、营销策划书的推出</a:t>
              </a:r>
            </a:p>
          </p:txBody>
        </p:sp>
      </p:grpSp>
      <p:sp>
        <p:nvSpPr>
          <p:cNvPr id="10" name="圆角矩形 9"/>
          <p:cNvSpPr/>
          <p:nvPr/>
        </p:nvSpPr>
        <p:spPr>
          <a:xfrm>
            <a:off x="4270509"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3266743" y="1375590"/>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模拟演练</a:t>
              </a:r>
            </a:p>
          </p:txBody>
        </p:sp>
      </p:grpSp>
      <p:sp>
        <p:nvSpPr>
          <p:cNvPr id="14" name="TextBox 9"/>
          <p:cNvSpPr txBox="1"/>
          <p:nvPr/>
        </p:nvSpPr>
        <p:spPr>
          <a:xfrm>
            <a:off x="4977677" y="1438692"/>
            <a:ext cx="5544747" cy="609398"/>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solidFill>
                  <a:srgbClr val="000000">
                    <a:lumMod val="75000"/>
                    <a:lumOff val="25000"/>
                  </a:srgbClr>
                </a:solidFill>
              </a:rPr>
              <a:t>对营销策划书推出过程中</a:t>
            </a:r>
            <a:r>
              <a:rPr lang="en-US" altLang="zh-CN" dirty="0">
                <a:solidFill>
                  <a:srgbClr val="000000">
                    <a:lumMod val="75000"/>
                    <a:lumOff val="25000"/>
                  </a:srgbClr>
                </a:solidFill>
              </a:rPr>
              <a:t>,</a:t>
            </a:r>
            <a:r>
              <a:rPr lang="zh-CN" altLang="en-US" dirty="0">
                <a:solidFill>
                  <a:srgbClr val="000000">
                    <a:lumMod val="75000"/>
                    <a:lumOff val="25000"/>
                  </a:srgbClr>
                </a:solidFill>
              </a:rPr>
              <a:t>评审委员会或决策者可能会提出的各种问题或质疑</a:t>
            </a:r>
            <a:r>
              <a:rPr lang="en-US" altLang="zh-CN" dirty="0">
                <a:solidFill>
                  <a:srgbClr val="000000">
                    <a:lumMod val="75000"/>
                    <a:lumOff val="25000"/>
                  </a:srgbClr>
                </a:solidFill>
              </a:rPr>
              <a:t>,</a:t>
            </a:r>
            <a:r>
              <a:rPr lang="zh-CN" altLang="en-US" dirty="0">
                <a:solidFill>
                  <a:srgbClr val="000000">
                    <a:lumMod val="75000"/>
                    <a:lumOff val="25000"/>
                  </a:srgbClr>
                </a:solidFill>
              </a:rPr>
              <a:t>事先进行准备并拟定答案。</a:t>
            </a:r>
            <a:endParaRPr lang="zh-CN" altLang="en-US" dirty="0">
              <a:solidFill>
                <a:srgbClr val="000000"/>
              </a:solidFill>
              <a:latin typeface=""/>
              <a:ea typeface="微软雅黑" panose="020B0503020204020204" pitchFamily="34" charset="-122"/>
              <a:sym typeface=""/>
            </a:endParaRPr>
          </a:p>
        </p:txBody>
      </p:sp>
      <p:sp>
        <p:nvSpPr>
          <p:cNvPr id="15" name="圆角矩形 14"/>
          <p:cNvSpPr/>
          <p:nvPr/>
        </p:nvSpPr>
        <p:spPr>
          <a:xfrm>
            <a:off x="4270509"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3252481" y="2505890"/>
            <a:ext cx="1711983" cy="868321"/>
            <a:chOff x="3432787"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32787" y="2765910"/>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事前协调</a:t>
              </a:r>
            </a:p>
          </p:txBody>
        </p:sp>
      </p:grpSp>
      <p:sp>
        <p:nvSpPr>
          <p:cNvPr id="19" name="TextBox 9"/>
          <p:cNvSpPr txBox="1"/>
          <p:nvPr/>
        </p:nvSpPr>
        <p:spPr>
          <a:xfrm>
            <a:off x="4977677" y="2567488"/>
            <a:ext cx="5544747" cy="867930"/>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solidFill>
                  <a:srgbClr val="000000">
                    <a:lumMod val="75000"/>
                    <a:lumOff val="25000"/>
                  </a:srgbClr>
                </a:solidFill>
              </a:rPr>
              <a:t>不同的人认识问题的角度不同</a:t>
            </a:r>
            <a:r>
              <a:rPr lang="en-US" altLang="zh-CN" dirty="0">
                <a:solidFill>
                  <a:srgbClr val="000000">
                    <a:lumMod val="75000"/>
                    <a:lumOff val="25000"/>
                  </a:srgbClr>
                </a:solidFill>
              </a:rPr>
              <a:t>,</a:t>
            </a:r>
            <a:r>
              <a:rPr lang="zh-CN" altLang="en-US" dirty="0">
                <a:solidFill>
                  <a:srgbClr val="000000">
                    <a:lumMod val="75000"/>
                    <a:lumOff val="25000"/>
                  </a:srgbClr>
                </a:solidFill>
              </a:rPr>
              <a:t>即使同一个人对同一问题在不同情况下的看法也存在较大差异。消除误解与偏见</a:t>
            </a:r>
            <a:r>
              <a:rPr lang="en-US" altLang="zh-CN" dirty="0">
                <a:solidFill>
                  <a:srgbClr val="000000">
                    <a:lumMod val="75000"/>
                    <a:lumOff val="25000"/>
                  </a:srgbClr>
                </a:solidFill>
              </a:rPr>
              <a:t>,</a:t>
            </a:r>
            <a:r>
              <a:rPr lang="zh-CN" altLang="en-US" dirty="0">
                <a:solidFill>
                  <a:srgbClr val="000000">
                    <a:lumMod val="75000"/>
                    <a:lumOff val="25000"/>
                  </a:srgbClr>
                </a:solidFill>
              </a:rPr>
              <a:t>获取支持与同情</a:t>
            </a:r>
            <a:r>
              <a:rPr lang="en-US" altLang="zh-CN" dirty="0">
                <a:solidFill>
                  <a:srgbClr val="000000">
                    <a:lumMod val="75000"/>
                    <a:lumOff val="25000"/>
                  </a:srgbClr>
                </a:solidFill>
              </a:rPr>
              <a:t>,</a:t>
            </a:r>
            <a:r>
              <a:rPr lang="zh-CN" altLang="en-US" dirty="0">
                <a:solidFill>
                  <a:srgbClr val="000000">
                    <a:lumMod val="75000"/>
                    <a:lumOff val="25000"/>
                  </a:srgbClr>
                </a:solidFill>
              </a:rPr>
              <a:t>是事前协调所要努力实现的。</a:t>
            </a:r>
            <a:endParaRPr lang="zh-CN" altLang="en-US" dirty="0">
              <a:solidFill>
                <a:srgbClr val="000000"/>
              </a:solidFill>
              <a:latin typeface=""/>
              <a:ea typeface="微软雅黑" panose="020B0503020204020204" pitchFamily="34" charset="-122"/>
              <a:sym typeface=""/>
            </a:endParaRPr>
          </a:p>
        </p:txBody>
      </p:sp>
      <p:sp>
        <p:nvSpPr>
          <p:cNvPr id="20" name="圆角矩形 19"/>
          <p:cNvSpPr/>
          <p:nvPr/>
        </p:nvSpPr>
        <p:spPr>
          <a:xfrm>
            <a:off x="4270509"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3266743" y="3636190"/>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04198" y="3864057"/>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准备工具</a:t>
              </a:r>
            </a:p>
          </p:txBody>
        </p:sp>
      </p:grpSp>
      <p:sp>
        <p:nvSpPr>
          <p:cNvPr id="24" name="TextBox 9"/>
          <p:cNvSpPr txBox="1"/>
          <p:nvPr/>
        </p:nvSpPr>
        <p:spPr>
          <a:xfrm>
            <a:off x="4964464" y="3795696"/>
            <a:ext cx="5544747" cy="845616"/>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solidFill>
                  <a:srgbClr val="000000">
                    <a:lumMod val="75000"/>
                    <a:lumOff val="25000"/>
                  </a:srgbClr>
                </a:solidFill>
              </a:rPr>
              <a:t>在营销策划书汇报过程中</a:t>
            </a:r>
            <a:r>
              <a:rPr lang="en-US" altLang="zh-CN" dirty="0">
                <a:solidFill>
                  <a:srgbClr val="000000">
                    <a:lumMod val="75000"/>
                    <a:lumOff val="25000"/>
                  </a:srgbClr>
                </a:solidFill>
              </a:rPr>
              <a:t>,</a:t>
            </a:r>
            <a:r>
              <a:rPr lang="zh-CN" altLang="en-US" dirty="0">
                <a:solidFill>
                  <a:srgbClr val="000000">
                    <a:lumMod val="75000"/>
                    <a:lumOff val="25000"/>
                  </a:srgbClr>
                </a:solidFill>
              </a:rPr>
              <a:t>为了向评审者和决策者们有效介绍、展示策划案</a:t>
            </a:r>
            <a:r>
              <a:rPr lang="en-US" altLang="zh-CN" dirty="0">
                <a:solidFill>
                  <a:srgbClr val="000000">
                    <a:lumMod val="75000"/>
                    <a:lumOff val="25000"/>
                  </a:srgbClr>
                </a:solidFill>
              </a:rPr>
              <a:t>,</a:t>
            </a:r>
            <a:r>
              <a:rPr lang="zh-CN" altLang="en-US" dirty="0">
                <a:solidFill>
                  <a:srgbClr val="000000">
                    <a:lumMod val="75000"/>
                    <a:lumOff val="25000"/>
                  </a:srgbClr>
                </a:solidFill>
              </a:rPr>
              <a:t>报告者除了要提供必要的资料、图表和进行口头上的说明外</a:t>
            </a:r>
            <a:r>
              <a:rPr lang="en-US" altLang="zh-CN" dirty="0">
                <a:solidFill>
                  <a:srgbClr val="000000">
                    <a:lumMod val="75000"/>
                    <a:lumOff val="25000"/>
                  </a:srgbClr>
                </a:solidFill>
              </a:rPr>
              <a:t>,</a:t>
            </a:r>
            <a:r>
              <a:rPr lang="zh-CN" altLang="en-US" dirty="0">
                <a:solidFill>
                  <a:srgbClr val="000000">
                    <a:lumMod val="75000"/>
                    <a:lumOff val="25000"/>
                  </a:srgbClr>
                </a:solidFill>
              </a:rPr>
              <a:t>多种表现工具和辅助设备的配合使用也是必不可少的。</a:t>
            </a:r>
            <a:endParaRPr lang="zh-CN" altLang="en-US" dirty="0">
              <a:solidFill>
                <a:srgbClr val="000000"/>
              </a:solidFill>
              <a:latin typeface=""/>
              <a:ea typeface="微软雅黑" panose="020B0503020204020204" pitchFamily="34" charset="-122"/>
              <a:sym typeface=""/>
            </a:endParaRPr>
          </a:p>
        </p:txBody>
      </p:sp>
      <p:sp>
        <p:nvSpPr>
          <p:cNvPr id="25" name="圆角矩形 24"/>
          <p:cNvSpPr/>
          <p:nvPr/>
        </p:nvSpPr>
        <p:spPr>
          <a:xfrm>
            <a:off x="4270509"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3208406" y="4766490"/>
            <a:ext cx="1715368" cy="868321"/>
            <a:chOff x="3388712" y="4766490"/>
            <a:chExt cx="1715368"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88712" y="5031373"/>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时机选择</a:t>
              </a:r>
            </a:p>
          </p:txBody>
        </p:sp>
      </p:grpSp>
      <p:sp>
        <p:nvSpPr>
          <p:cNvPr id="29" name="TextBox 9"/>
          <p:cNvSpPr txBox="1"/>
          <p:nvPr/>
        </p:nvSpPr>
        <p:spPr>
          <a:xfrm>
            <a:off x="4964464" y="4920101"/>
            <a:ext cx="5544747" cy="867930"/>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solidFill>
                  <a:srgbClr val="000000">
                    <a:lumMod val="75000"/>
                    <a:lumOff val="25000"/>
                  </a:srgbClr>
                </a:solidFill>
              </a:rPr>
              <a:t>时机的选择对于营销策划书能否顺利通过有着重要的影响。然而</a:t>
            </a:r>
            <a:r>
              <a:rPr lang="en-US" altLang="zh-CN" dirty="0">
                <a:solidFill>
                  <a:srgbClr val="000000">
                    <a:lumMod val="75000"/>
                    <a:lumOff val="25000"/>
                  </a:srgbClr>
                </a:solidFill>
              </a:rPr>
              <a:t>,</a:t>
            </a:r>
            <a:r>
              <a:rPr lang="zh-CN" altLang="en-US" dirty="0">
                <a:solidFill>
                  <a:srgbClr val="000000">
                    <a:lumMod val="75000"/>
                    <a:lumOff val="25000"/>
                  </a:srgbClr>
                </a:solidFill>
              </a:rPr>
              <a:t>仍有不少人尚未意识到这一点</a:t>
            </a:r>
            <a:r>
              <a:rPr lang="en-US" altLang="zh-CN" dirty="0">
                <a:solidFill>
                  <a:srgbClr val="000000">
                    <a:lumMod val="75000"/>
                    <a:lumOff val="25000"/>
                  </a:srgbClr>
                </a:solidFill>
              </a:rPr>
              <a:t>,</a:t>
            </a:r>
            <a:r>
              <a:rPr lang="zh-CN" altLang="en-US" dirty="0">
                <a:solidFill>
                  <a:srgbClr val="000000">
                    <a:lumMod val="75000"/>
                    <a:lumOff val="25000"/>
                  </a:srgbClr>
                </a:solidFill>
              </a:rPr>
              <a:t>在他们看来</a:t>
            </a:r>
            <a:r>
              <a:rPr lang="en-US" altLang="zh-CN" dirty="0">
                <a:solidFill>
                  <a:srgbClr val="000000">
                    <a:lumMod val="75000"/>
                    <a:lumOff val="25000"/>
                  </a:srgbClr>
                </a:solidFill>
              </a:rPr>
              <a:t>,</a:t>
            </a:r>
            <a:r>
              <a:rPr lang="zh-CN" altLang="en-US" dirty="0">
                <a:solidFill>
                  <a:srgbClr val="000000">
                    <a:lumMod val="75000"/>
                    <a:lumOff val="25000"/>
                  </a:srgbClr>
                </a:solidFill>
              </a:rPr>
              <a:t>策划完成后随时都可以提案。当然</a:t>
            </a:r>
            <a:r>
              <a:rPr lang="en-US" altLang="zh-CN" dirty="0">
                <a:solidFill>
                  <a:srgbClr val="000000">
                    <a:lumMod val="75000"/>
                    <a:lumOff val="25000"/>
                  </a:srgbClr>
                </a:solidFill>
              </a:rPr>
              <a:t>,</a:t>
            </a:r>
            <a:r>
              <a:rPr lang="zh-CN" altLang="en-US" dirty="0">
                <a:solidFill>
                  <a:srgbClr val="000000">
                    <a:lumMod val="75000"/>
                    <a:lumOff val="25000"/>
                  </a:srgbClr>
                </a:solidFill>
              </a:rPr>
              <a:t>这种想法是十分错误的。</a:t>
            </a:r>
            <a:endParaRPr lang="en-US" altLang="zh-CN" dirty="0">
              <a:solidFill>
                <a:srgbClr val="000000"/>
              </a:solidFill>
              <a:latin typeface=""/>
              <a:ea typeface="微软雅黑" panose="020B0503020204020204" pitchFamily="34" charset="-122"/>
              <a:sym typeface=""/>
            </a:endParaRPr>
          </a:p>
        </p:txBody>
      </p:sp>
      <p:sp>
        <p:nvSpPr>
          <p:cNvPr id="30" name="左大括号 29"/>
          <p:cNvSpPr/>
          <p:nvPr/>
        </p:nvSpPr>
        <p:spPr>
          <a:xfrm>
            <a:off x="2495928"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4270509"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3252481" y="5807890"/>
            <a:ext cx="1684567" cy="868321"/>
            <a:chOff x="3432787" y="4766490"/>
            <a:chExt cx="1684567"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432787" y="5030891"/>
              <a:ext cx="1684567"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提案汇报</a:t>
              </a:r>
              <a:endParaRPr lang="zh-CN" altLang="zh-CN" sz="1600" dirty="0">
                <a:solidFill>
                  <a:srgbClr val="FFFFFF"/>
                </a:solidFill>
                <a:latin typeface=""/>
                <a:ea typeface="微软雅黑" panose="020B0503020204020204" pitchFamily="34" charset="-122"/>
              </a:endParaRPr>
            </a:p>
          </p:txBody>
        </p:sp>
      </p:grpSp>
      <p:sp>
        <p:nvSpPr>
          <p:cNvPr id="35" name="TextBox 9"/>
          <p:cNvSpPr txBox="1"/>
          <p:nvPr/>
        </p:nvSpPr>
        <p:spPr>
          <a:xfrm>
            <a:off x="4913664" y="5833904"/>
            <a:ext cx="5544747" cy="609398"/>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dirty="0">
                <a:solidFill>
                  <a:srgbClr val="000000">
                    <a:lumMod val="75000"/>
                    <a:lumOff val="25000"/>
                  </a:srgbClr>
                </a:solidFill>
              </a:rPr>
              <a:t>当提案前所有的准备工作就绪</a:t>
            </a:r>
            <a:r>
              <a:rPr lang="en-US" altLang="zh-CN" dirty="0">
                <a:solidFill>
                  <a:srgbClr val="000000">
                    <a:lumMod val="75000"/>
                    <a:lumOff val="25000"/>
                  </a:srgbClr>
                </a:solidFill>
              </a:rPr>
              <a:t>,</a:t>
            </a:r>
            <a:r>
              <a:rPr lang="zh-CN" altLang="en-US" dirty="0">
                <a:solidFill>
                  <a:srgbClr val="000000">
                    <a:lumMod val="75000"/>
                    <a:lumOff val="25000"/>
                  </a:srgbClr>
                </a:solidFill>
              </a:rPr>
              <a:t>策划者就可以利用恰当的时机进行提案了。策划案能否被通过</a:t>
            </a:r>
            <a:r>
              <a:rPr lang="en-US" altLang="zh-CN" dirty="0">
                <a:solidFill>
                  <a:srgbClr val="000000">
                    <a:lumMod val="75000"/>
                    <a:lumOff val="25000"/>
                  </a:srgbClr>
                </a:solidFill>
              </a:rPr>
              <a:t>,</a:t>
            </a:r>
            <a:r>
              <a:rPr lang="zh-CN" altLang="en-US" dirty="0">
                <a:solidFill>
                  <a:srgbClr val="000000">
                    <a:lumMod val="75000"/>
                    <a:lumOff val="25000"/>
                  </a:srgbClr>
                </a:solidFill>
              </a:rPr>
              <a:t>能否得到认可</a:t>
            </a:r>
            <a:r>
              <a:rPr lang="en-US" altLang="zh-CN" dirty="0">
                <a:solidFill>
                  <a:srgbClr val="000000">
                    <a:lumMod val="75000"/>
                    <a:lumOff val="25000"/>
                  </a:srgbClr>
                </a:solidFill>
              </a:rPr>
              <a:t>,</a:t>
            </a:r>
            <a:r>
              <a:rPr lang="zh-CN" altLang="en-US" dirty="0">
                <a:solidFill>
                  <a:srgbClr val="000000">
                    <a:lumMod val="75000"/>
                    <a:lumOff val="25000"/>
                  </a:srgbClr>
                </a:solidFill>
              </a:rPr>
              <a:t>关键也就在此一举。</a:t>
            </a:r>
            <a:endParaRPr lang="en-US" altLang="zh-CN" dirty="0">
              <a:solidFill>
                <a:srgbClr val="000000"/>
              </a:solidFill>
              <a:latin typeface=""/>
              <a:ea typeface="微软雅黑" panose="020B0503020204020204" pitchFamily="34" charset="-122"/>
              <a:sym typeface=""/>
            </a:endParaRPr>
          </a:p>
        </p:txBody>
      </p:sp>
    </p:spTree>
    <p:extLst>
      <p:ext uri="{BB962C8B-B14F-4D97-AF65-F5344CB8AC3E}">
        <p14:creationId xmlns:p14="http://schemas.microsoft.com/office/powerpoint/2010/main" val="18911969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95465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创意的内涵</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一、创意的概念</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13">
            <a:extLst>
              <a:ext uri="{FF2B5EF4-FFF2-40B4-BE49-F238E27FC236}">
                <a16:creationId xmlns:a16="http://schemas.microsoft.com/office/drawing/2014/main" id="{A777D57F-5A6E-47E8-BB19-DBC95D2A60FB}"/>
              </a:ext>
            </a:extLst>
          </p:cNvPr>
          <p:cNvSpPr txBox="1"/>
          <p:nvPr/>
        </p:nvSpPr>
        <p:spPr>
          <a:xfrm>
            <a:off x="1561360" y="1618074"/>
            <a:ext cx="10093828" cy="3950213"/>
          </a:xfrm>
          <a:prstGeom prst="rect">
            <a:avLst/>
          </a:prstGeom>
          <a:noFill/>
          <a:ln w="38100">
            <a:solidFill>
              <a:srgbClr val="1D3F78"/>
            </a:solidFill>
          </a:ln>
        </p:spPr>
        <p:txBody>
          <a:bodyPr wrap="square" tIns="0" bIns="0" rtlCol="0" anchor="t">
            <a:noAutofit/>
          </a:bodyPr>
          <a:lstStyle/>
          <a:p>
            <a:pPr marL="285750" indent="-285750" algn="just">
              <a:lnSpc>
                <a:spcPct val="150000"/>
              </a:lnSpc>
              <a:spcBef>
                <a:spcPts val="600"/>
              </a:spcBef>
              <a:buFont typeface="Wingdings" panose="05000000000000000000" pitchFamily="2" charset="2"/>
              <a:buChar char="u"/>
            </a:pPr>
            <a:endParaRPr lang="en-US" altLang="zh-CN" sz="14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所谓创意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首先就是一个好的主意、别出心裁的想法或高明的点子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这也正是“有没有好的创意”这句问话中“创意”所要表达的意思。</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但是</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如果把创意仅仅理解为好的主意、别出心裁的想法或高明的点子的话</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那么还没有准确把握住创意的真谛。</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一个好的创意包含着众多新奇的想法、好的点子或主意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但就这些想法、点子或主意本身来说</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却还不是真正意义上的创意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它们只是创造性思维的成果。真正意义上的创意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应当是一种创造新事物、新形象的思维方式和行为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应当是一个进行创造性思维的过程。创造性思维是创意的核心</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通俗点讲</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创意的过程也就是想出好点子的过程。</a:t>
            </a:r>
          </a:p>
        </p:txBody>
      </p:sp>
    </p:spTree>
    <p:extLst>
      <p:ext uri="{BB962C8B-B14F-4D97-AF65-F5344CB8AC3E}">
        <p14:creationId xmlns:p14="http://schemas.microsoft.com/office/powerpoint/2010/main" val="8609002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95465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创意的内涵</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二、创意的来源</a:t>
            </a:r>
            <a:endParaRPr lang="zh-CN" altLang="zh-CN" sz="1600" b="1" dirty="0">
              <a:solidFill>
                <a:srgbClr val="000000"/>
              </a:solidFill>
              <a:latin typeface="NEU-BZ-S92"/>
              <a:ea typeface="方正书宋_GBK"/>
              <a:cs typeface="Times New Roman" panose="02020603050405020304" pitchFamily="18" charset="0"/>
            </a:endParaRPr>
          </a:p>
        </p:txBody>
      </p:sp>
      <p:sp>
        <p:nvSpPr>
          <p:cNvPr id="102" name="椭圆 101"/>
          <p:cNvSpPr/>
          <p:nvPr/>
        </p:nvSpPr>
        <p:spPr>
          <a:xfrm>
            <a:off x="1319905" y="1835255"/>
            <a:ext cx="3496726" cy="3608552"/>
          </a:xfrm>
          <a:prstGeom prst="ellipse">
            <a:avLst/>
          </a:prstGeom>
          <a:noFill/>
          <a:ln w="12700">
            <a:solidFill>
              <a:srgbClr val="317AEB"/>
            </a:solid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zh-CN" altLang="en-US" sz="2400">
              <a:solidFill>
                <a:prstClr val="white"/>
              </a:solidFill>
            </a:endParaRPr>
          </a:p>
        </p:txBody>
      </p:sp>
      <p:sp>
        <p:nvSpPr>
          <p:cNvPr id="103" name="椭圆 102"/>
          <p:cNvSpPr/>
          <p:nvPr/>
        </p:nvSpPr>
        <p:spPr>
          <a:xfrm>
            <a:off x="1665905" y="2192319"/>
            <a:ext cx="2804726" cy="2894422"/>
          </a:xfrm>
          <a:prstGeom prst="ellipse">
            <a:avLst/>
          </a:prstGeom>
          <a:noFill/>
          <a:ln w="28575">
            <a:solidFill>
              <a:srgbClr val="365FAA"/>
            </a:solid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zh-CN" altLang="en-US" sz="2400">
              <a:solidFill>
                <a:prstClr val="white"/>
              </a:solidFill>
            </a:endParaRPr>
          </a:p>
        </p:txBody>
      </p:sp>
      <p:sp>
        <p:nvSpPr>
          <p:cNvPr id="104" name="椭圆 103"/>
          <p:cNvSpPr/>
          <p:nvPr/>
        </p:nvSpPr>
        <p:spPr>
          <a:xfrm>
            <a:off x="2033089" y="2571245"/>
            <a:ext cx="2070359" cy="2136569"/>
          </a:xfrm>
          <a:prstGeom prst="ellipse">
            <a:avLst/>
          </a:prstGeom>
          <a:noFill/>
          <a:ln w="57150">
            <a:solidFill>
              <a:srgbClr val="2B4D89"/>
            </a:solid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zh-CN" altLang="en-US" sz="2400">
              <a:solidFill>
                <a:prstClr val="white"/>
              </a:solidFill>
            </a:endParaRPr>
          </a:p>
        </p:txBody>
      </p:sp>
      <p:sp>
        <p:nvSpPr>
          <p:cNvPr id="105" name="椭圆 104"/>
          <p:cNvSpPr/>
          <p:nvPr/>
        </p:nvSpPr>
        <p:spPr>
          <a:xfrm>
            <a:off x="2349085" y="2928312"/>
            <a:ext cx="1408362" cy="1453402"/>
          </a:xfrm>
          <a:prstGeom prst="ellipse">
            <a:avLst/>
          </a:prstGeom>
          <a:noFill/>
          <a:ln w="76200">
            <a:solidFill>
              <a:srgbClr val="1F4E79"/>
            </a:solid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zh-CN" altLang="en-US" sz="2400">
              <a:solidFill>
                <a:prstClr val="white"/>
              </a:solidFill>
            </a:endParaRPr>
          </a:p>
        </p:txBody>
      </p:sp>
      <p:grpSp>
        <p:nvGrpSpPr>
          <p:cNvPr id="106" name="组合 105"/>
          <p:cNvGrpSpPr/>
          <p:nvPr/>
        </p:nvGrpSpPr>
        <p:grpSpPr>
          <a:xfrm>
            <a:off x="5767945" y="2232657"/>
            <a:ext cx="4372342" cy="548759"/>
            <a:chOff x="4539571" y="2329441"/>
            <a:chExt cx="3272789" cy="478194"/>
          </a:xfrm>
        </p:grpSpPr>
        <p:sp>
          <p:nvSpPr>
            <p:cNvPr id="107"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08"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endParaRPr lang="zh-CN" altLang="en-US" sz="5333" b="1">
                <a:solidFill>
                  <a:prstClr val="black"/>
                </a:solidFill>
                <a:latin typeface="Arial" panose="020B0604020202020204" pitchFamily="34" charset="0"/>
              </a:endParaRPr>
            </a:p>
          </p:txBody>
        </p:sp>
      </p:grpSp>
      <p:sp>
        <p:nvSpPr>
          <p:cNvPr id="109" name="Rectangle 91"/>
          <p:cNvSpPr>
            <a:spLocks noChangeArrowheads="1"/>
          </p:cNvSpPr>
          <p:nvPr/>
        </p:nvSpPr>
        <p:spPr bwMode="auto">
          <a:xfrm>
            <a:off x="6672459" y="2339627"/>
            <a:ext cx="28910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创意来源于幻想</a:t>
            </a:r>
          </a:p>
        </p:txBody>
      </p:sp>
      <p:sp>
        <p:nvSpPr>
          <p:cNvPr id="110" name="Oval 75"/>
          <p:cNvSpPr>
            <a:spLocks noChangeArrowheads="1"/>
          </p:cNvSpPr>
          <p:nvPr/>
        </p:nvSpPr>
        <p:spPr bwMode="auto">
          <a:xfrm>
            <a:off x="3024268" y="2824758"/>
            <a:ext cx="200690" cy="207107"/>
          </a:xfrm>
          <a:prstGeom prst="ellipse">
            <a:avLst/>
          </a:prstGeom>
          <a:solidFill>
            <a:schemeClr val="bg1"/>
          </a:solidFill>
          <a:ln w="28575">
            <a:solidFill>
              <a:srgbClr val="1F4E79"/>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grpSp>
        <p:nvGrpSpPr>
          <p:cNvPr id="111" name="组合 110"/>
          <p:cNvGrpSpPr/>
          <p:nvPr/>
        </p:nvGrpSpPr>
        <p:grpSpPr>
          <a:xfrm>
            <a:off x="5767945" y="1425681"/>
            <a:ext cx="4372342" cy="548759"/>
            <a:chOff x="4539571" y="1345332"/>
            <a:chExt cx="3272789" cy="478194"/>
          </a:xfrm>
          <a:solidFill>
            <a:srgbClr val="1F4E79"/>
          </a:solidFill>
        </p:grpSpPr>
        <p:sp>
          <p:nvSpPr>
            <p:cNvPr id="112" name="Rectangle 77"/>
            <p:cNvSpPr>
              <a:spLocks noChangeArrowheads="1"/>
            </p:cNvSpPr>
            <p:nvPr/>
          </p:nvSpPr>
          <p:spPr bwMode="auto">
            <a:xfrm>
              <a:off x="4539571" y="1405930"/>
              <a:ext cx="608493" cy="358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13" name="AutoShape 78"/>
            <p:cNvSpPr>
              <a:spLocks noChangeArrowheads="1"/>
            </p:cNvSpPr>
            <p:nvPr/>
          </p:nvSpPr>
          <p:spPr bwMode="auto">
            <a:xfrm>
              <a:off x="5148064" y="1345332"/>
              <a:ext cx="2664296" cy="478194"/>
            </a:xfrm>
            <a:prstGeom prst="roundRect">
              <a:avLst>
                <a:gd name="adj" fmla="val 16667"/>
              </a:avLst>
            </a:prstGeom>
            <a:noFill/>
            <a:ln w="25400">
              <a:solidFill>
                <a:srgbClr val="1F4E79"/>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endParaRPr lang="zh-CN" altLang="en-US" sz="5333" b="1">
                <a:solidFill>
                  <a:prstClr val="black"/>
                </a:solidFill>
                <a:latin typeface="Arial" panose="020B0604020202020204" pitchFamily="34" charset="0"/>
              </a:endParaRPr>
            </a:p>
          </p:txBody>
        </p:sp>
      </p:grpSp>
      <p:sp>
        <p:nvSpPr>
          <p:cNvPr id="114" name="Rectangle 83"/>
          <p:cNvSpPr>
            <a:spLocks noChangeArrowheads="1"/>
          </p:cNvSpPr>
          <p:nvPr/>
        </p:nvSpPr>
        <p:spPr bwMode="auto">
          <a:xfrm>
            <a:off x="6648215" y="1527878"/>
            <a:ext cx="28910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创意来源于生活</a:t>
            </a:r>
          </a:p>
        </p:txBody>
      </p:sp>
      <p:grpSp>
        <p:nvGrpSpPr>
          <p:cNvPr id="115" name="组合 114"/>
          <p:cNvGrpSpPr/>
          <p:nvPr/>
        </p:nvGrpSpPr>
        <p:grpSpPr>
          <a:xfrm>
            <a:off x="5767945" y="3145562"/>
            <a:ext cx="4372342" cy="548759"/>
            <a:chOff x="4539571" y="3313550"/>
            <a:chExt cx="3272789" cy="478194"/>
          </a:xfrm>
        </p:grpSpPr>
        <p:sp>
          <p:nvSpPr>
            <p:cNvPr id="116"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17"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914377"/>
              <a:endParaRPr lang="zh-CN" altLang="en-US" sz="5333" b="1">
                <a:solidFill>
                  <a:prstClr val="black"/>
                </a:solidFill>
                <a:latin typeface="Arial" panose="020B0604020202020204" pitchFamily="34" charset="0"/>
              </a:endParaRPr>
            </a:p>
          </p:txBody>
        </p:sp>
      </p:grpSp>
      <p:sp>
        <p:nvSpPr>
          <p:cNvPr id="118" name="Rectangle 98"/>
          <p:cNvSpPr>
            <a:spLocks noChangeArrowheads="1"/>
          </p:cNvSpPr>
          <p:nvPr/>
        </p:nvSpPr>
        <p:spPr bwMode="auto">
          <a:xfrm>
            <a:off x="6648215" y="3256722"/>
            <a:ext cx="28910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创意来源于兴趣</a:t>
            </a:r>
          </a:p>
        </p:txBody>
      </p:sp>
      <p:grpSp>
        <p:nvGrpSpPr>
          <p:cNvPr id="119" name="组合 118"/>
          <p:cNvGrpSpPr/>
          <p:nvPr/>
        </p:nvGrpSpPr>
        <p:grpSpPr>
          <a:xfrm>
            <a:off x="5767945" y="4058468"/>
            <a:ext cx="4372342" cy="548759"/>
            <a:chOff x="4539571" y="4297660"/>
            <a:chExt cx="3272789" cy="478194"/>
          </a:xfrm>
        </p:grpSpPr>
        <p:sp>
          <p:nvSpPr>
            <p:cNvPr id="120"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21"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grpSp>
      <p:sp>
        <p:nvSpPr>
          <p:cNvPr id="122" name="Rectangle 105"/>
          <p:cNvSpPr>
            <a:spLocks noChangeArrowheads="1"/>
          </p:cNvSpPr>
          <p:nvPr/>
        </p:nvSpPr>
        <p:spPr bwMode="auto">
          <a:xfrm>
            <a:off x="6648214" y="4160666"/>
            <a:ext cx="289109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创意来源于积累</a:t>
            </a:r>
          </a:p>
        </p:txBody>
      </p:sp>
      <p:sp>
        <p:nvSpPr>
          <p:cNvPr id="123" name="Freeform 5"/>
          <p:cNvSpPr/>
          <p:nvPr/>
        </p:nvSpPr>
        <p:spPr bwMode="auto">
          <a:xfrm flipV="1">
            <a:off x="3158706" y="1714366"/>
            <a:ext cx="2609239" cy="112933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1F4E79"/>
            </a:solidFill>
            <a:round/>
          </a:ln>
          <a:effectLst/>
        </p:spPr>
        <p:txBody>
          <a:bodyPr wrap="none" anchor="ctr"/>
          <a:lstStyle/>
          <a:p>
            <a:pPr defTabSz="914377"/>
            <a:endParaRPr lang="zh-CN" altLang="en-US" sz="5333" b="1">
              <a:solidFill>
                <a:prstClr val="black"/>
              </a:solidFill>
              <a:latin typeface="Arial" panose="020B0604020202020204" pitchFamily="34" charset="0"/>
            </a:endParaRPr>
          </a:p>
        </p:txBody>
      </p:sp>
      <p:sp>
        <p:nvSpPr>
          <p:cNvPr id="124" name="Oval 75"/>
          <p:cNvSpPr>
            <a:spLocks noChangeArrowheads="1"/>
          </p:cNvSpPr>
          <p:nvPr/>
        </p:nvSpPr>
        <p:spPr bwMode="auto">
          <a:xfrm>
            <a:off x="3923607" y="2817930"/>
            <a:ext cx="200690" cy="207107"/>
          </a:xfrm>
          <a:prstGeom prst="ellipse">
            <a:avLst/>
          </a:prstGeom>
          <a:solidFill>
            <a:schemeClr val="bg1"/>
          </a:solidFill>
          <a:ln w="28575">
            <a:solidFill>
              <a:srgbClr val="2B4D89"/>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sp>
        <p:nvSpPr>
          <p:cNvPr id="125" name="Freeform 5"/>
          <p:cNvSpPr/>
          <p:nvPr/>
        </p:nvSpPr>
        <p:spPr bwMode="auto">
          <a:xfrm flipV="1">
            <a:off x="4098718" y="2507029"/>
            <a:ext cx="1715878" cy="353926"/>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pPr defTabSz="914377"/>
            <a:endParaRPr lang="zh-CN" altLang="en-US" sz="5333" b="1">
              <a:solidFill>
                <a:prstClr val="black"/>
              </a:solidFill>
              <a:latin typeface="Arial" panose="020B0604020202020204" pitchFamily="34" charset="0"/>
            </a:endParaRPr>
          </a:p>
        </p:txBody>
      </p:sp>
      <p:sp>
        <p:nvSpPr>
          <p:cNvPr id="126" name="Oval 75"/>
          <p:cNvSpPr>
            <a:spLocks noChangeArrowheads="1"/>
          </p:cNvSpPr>
          <p:nvPr/>
        </p:nvSpPr>
        <p:spPr bwMode="auto">
          <a:xfrm>
            <a:off x="4241564" y="3548919"/>
            <a:ext cx="200690" cy="207107"/>
          </a:xfrm>
          <a:prstGeom prst="ellipse">
            <a:avLst/>
          </a:prstGeom>
          <a:solidFill>
            <a:schemeClr val="bg1"/>
          </a:solidFill>
          <a:ln w="28575">
            <a:solidFill>
              <a:srgbClr val="365FA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sp>
        <p:nvSpPr>
          <p:cNvPr id="127" name="Freeform 5"/>
          <p:cNvSpPr/>
          <p:nvPr/>
        </p:nvSpPr>
        <p:spPr bwMode="auto">
          <a:xfrm flipV="1">
            <a:off x="4442760" y="3420694"/>
            <a:ext cx="1325184" cy="17522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pPr defTabSz="914377"/>
            <a:endParaRPr lang="zh-CN" altLang="en-US" sz="5333" b="1">
              <a:solidFill>
                <a:prstClr val="black"/>
              </a:solidFill>
              <a:latin typeface="Arial" panose="020B0604020202020204" pitchFamily="34" charset="0"/>
            </a:endParaRPr>
          </a:p>
        </p:txBody>
      </p:sp>
      <p:sp>
        <p:nvSpPr>
          <p:cNvPr id="128" name="Oval 75"/>
          <p:cNvSpPr>
            <a:spLocks noChangeArrowheads="1"/>
          </p:cNvSpPr>
          <p:nvPr/>
        </p:nvSpPr>
        <p:spPr bwMode="auto">
          <a:xfrm>
            <a:off x="4096465" y="4151579"/>
            <a:ext cx="200690" cy="207107"/>
          </a:xfrm>
          <a:prstGeom prst="ellipse">
            <a:avLst/>
          </a:prstGeom>
          <a:solidFill>
            <a:schemeClr val="bg1"/>
          </a:solidFill>
          <a:ln w="28575">
            <a:solidFill>
              <a:srgbClr val="3D81EB"/>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sp>
        <p:nvSpPr>
          <p:cNvPr id="129" name="Freeform 5"/>
          <p:cNvSpPr/>
          <p:nvPr/>
        </p:nvSpPr>
        <p:spPr bwMode="auto">
          <a:xfrm>
            <a:off x="4297158" y="4276592"/>
            <a:ext cx="1470789" cy="7942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pPr defTabSz="914377"/>
            <a:endParaRPr lang="zh-CN" altLang="en-US" sz="5333" b="1">
              <a:solidFill>
                <a:prstClr val="black"/>
              </a:solidFill>
              <a:latin typeface="Arial" panose="020B0604020202020204" pitchFamily="34" charset="0"/>
            </a:endParaRPr>
          </a:p>
        </p:txBody>
      </p:sp>
      <p:sp>
        <p:nvSpPr>
          <p:cNvPr id="130" name="椭圆 129"/>
          <p:cNvSpPr/>
          <p:nvPr/>
        </p:nvSpPr>
        <p:spPr>
          <a:xfrm>
            <a:off x="2669115" y="3275691"/>
            <a:ext cx="768305" cy="792875"/>
          </a:xfrm>
          <a:prstGeom prst="ellipse">
            <a:avLst/>
          </a:prstGeom>
          <a:noFill/>
          <a:ln w="76200">
            <a:solidFill>
              <a:srgbClr val="222A35"/>
            </a:solidFill>
          </a:ln>
          <a:effectLst>
            <a:innerShdw blurRad="508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zh-CN" altLang="en-US" sz="2400">
              <a:solidFill>
                <a:prstClr val="white"/>
              </a:solidFill>
            </a:endParaRPr>
          </a:p>
        </p:txBody>
      </p:sp>
      <p:grpSp>
        <p:nvGrpSpPr>
          <p:cNvPr id="131" name="组合 130"/>
          <p:cNvGrpSpPr/>
          <p:nvPr/>
        </p:nvGrpSpPr>
        <p:grpSpPr>
          <a:xfrm>
            <a:off x="2472372" y="3232147"/>
            <a:ext cx="1646416" cy="4371773"/>
            <a:chOff x="-420688" y="1854200"/>
            <a:chExt cx="2673351" cy="6878638"/>
          </a:xfrm>
          <a:effectLst>
            <a:outerShdw blurRad="254000" dist="190500" dir="2700000" sx="102000" sy="102000" algn="tl" rotWithShape="0">
              <a:prstClr val="black">
                <a:alpha val="28000"/>
              </a:prstClr>
            </a:outerShdw>
          </a:effectLst>
        </p:grpSpPr>
        <p:sp>
          <p:nvSpPr>
            <p:cNvPr id="132"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3"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4"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5"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6"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7"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38"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pPr defTabSz="914377"/>
              <a:endParaRPr lang="zh-CN" altLang="en-US" sz="2400">
                <a:solidFill>
                  <a:prstClr val="black"/>
                </a:solidFill>
              </a:endParaRPr>
            </a:p>
          </p:txBody>
        </p:sp>
      </p:grpSp>
      <p:grpSp>
        <p:nvGrpSpPr>
          <p:cNvPr id="139" name="组合 138"/>
          <p:cNvGrpSpPr/>
          <p:nvPr/>
        </p:nvGrpSpPr>
        <p:grpSpPr>
          <a:xfrm>
            <a:off x="5791247" y="4895021"/>
            <a:ext cx="4372342" cy="548759"/>
            <a:chOff x="4539571" y="4297660"/>
            <a:chExt cx="3272789" cy="478194"/>
          </a:xfrm>
        </p:grpSpPr>
        <p:sp>
          <p:nvSpPr>
            <p:cNvPr id="140"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377"/>
              <a:endParaRPr lang="zh-CN" altLang="en-US" sz="2400">
                <a:solidFill>
                  <a:prstClr val="black"/>
                </a:solidFill>
              </a:endParaRPr>
            </a:p>
          </p:txBody>
        </p:sp>
        <p:sp>
          <p:nvSpPr>
            <p:cNvPr id="141"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grpSp>
      <p:sp>
        <p:nvSpPr>
          <p:cNvPr id="142" name="Rectangle 105"/>
          <p:cNvSpPr>
            <a:spLocks noChangeArrowheads="1"/>
          </p:cNvSpPr>
          <p:nvPr/>
        </p:nvSpPr>
        <p:spPr bwMode="auto">
          <a:xfrm>
            <a:off x="6698347" y="4997947"/>
            <a:ext cx="41467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r>
              <a:rPr lang="en-US" altLang="zh-CN" sz="2000" dirty="0"/>
              <a:t>(</a:t>
            </a:r>
            <a:r>
              <a:rPr lang="zh-CN"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zh-CN" sz="2000"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创意来源于“看”的方法</a:t>
            </a:r>
          </a:p>
        </p:txBody>
      </p:sp>
      <p:sp>
        <p:nvSpPr>
          <p:cNvPr id="143" name="Oval 75"/>
          <p:cNvSpPr>
            <a:spLocks noChangeArrowheads="1"/>
          </p:cNvSpPr>
          <p:nvPr/>
        </p:nvSpPr>
        <p:spPr bwMode="auto">
          <a:xfrm>
            <a:off x="4317481" y="4820530"/>
            <a:ext cx="200690" cy="207107"/>
          </a:xfrm>
          <a:prstGeom prst="ellipse">
            <a:avLst/>
          </a:prstGeom>
          <a:solidFill>
            <a:schemeClr val="bg1"/>
          </a:solidFill>
          <a:ln w="28575">
            <a:solidFill>
              <a:srgbClr val="3D81EB"/>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defTabSz="914377" eaLnBrk="1" hangingPunct="1"/>
            <a:endParaRPr lang="zh-CN" altLang="en-US" sz="5333">
              <a:solidFill>
                <a:prstClr val="black"/>
              </a:solidFill>
            </a:endParaRPr>
          </a:p>
        </p:txBody>
      </p:sp>
      <p:sp>
        <p:nvSpPr>
          <p:cNvPr id="144" name="Freeform 5"/>
          <p:cNvSpPr/>
          <p:nvPr/>
        </p:nvSpPr>
        <p:spPr bwMode="auto">
          <a:xfrm>
            <a:off x="4518173" y="4945542"/>
            <a:ext cx="1470789" cy="7942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pPr defTabSz="914377"/>
            <a:endParaRPr lang="zh-CN" altLang="en-US" sz="5333" b="1">
              <a:solidFill>
                <a:prstClr val="black"/>
              </a:solidFill>
              <a:latin typeface="Arial" panose="020B0604020202020204" pitchFamily="34" charset="0"/>
            </a:endParaRPr>
          </a:p>
        </p:txBody>
      </p:sp>
    </p:spTree>
    <p:extLst>
      <p:ext uri="{BB962C8B-B14F-4D97-AF65-F5344CB8AC3E}">
        <p14:creationId xmlns:p14="http://schemas.microsoft.com/office/powerpoint/2010/main" val="2378038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95465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创意的内涵</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三、创意的作用</a:t>
            </a:r>
            <a:endParaRPr lang="zh-CN" altLang="zh-CN" sz="1600" b="1" dirty="0">
              <a:solidFill>
                <a:srgbClr val="000000"/>
              </a:solidFill>
              <a:latin typeface="NEU-BZ-S92"/>
              <a:ea typeface="方正书宋_GBK"/>
              <a:cs typeface="Times New Roman" panose="02020603050405020304" pitchFamily="18" charset="0"/>
            </a:endParaRPr>
          </a:p>
        </p:txBody>
      </p:sp>
      <p:sp>
        <p:nvSpPr>
          <p:cNvPr id="8" name="KSO_Shape"/>
          <p:cNvSpPr/>
          <p:nvPr/>
        </p:nvSpPr>
        <p:spPr bwMode="auto">
          <a:xfrm>
            <a:off x="485775" y="2548104"/>
            <a:ext cx="1081088" cy="3101975"/>
          </a:xfrm>
          <a:custGeom>
            <a:avLst/>
            <a:gdLst>
              <a:gd name="T0" fmla="*/ 581376 w 1203325"/>
              <a:gd name="T1" fmla="*/ 1039542 h 3454400"/>
              <a:gd name="T2" fmla="*/ 604737 w 1203325"/>
              <a:gd name="T3" fmla="*/ 998246 h 3454400"/>
              <a:gd name="T4" fmla="*/ 409547 w 1203325"/>
              <a:gd name="T5" fmla="*/ 311374 h 3454400"/>
              <a:gd name="T6" fmla="*/ 358431 w 1203325"/>
              <a:gd name="T7" fmla="*/ 317787 h 3454400"/>
              <a:gd name="T8" fmla="*/ 362782 w 1203325"/>
              <a:gd name="T9" fmla="*/ 367228 h 3454400"/>
              <a:gd name="T10" fmla="*/ 280661 w 1203325"/>
              <a:gd name="T11" fmla="*/ 311349 h 3454400"/>
              <a:gd name="T12" fmla="*/ 330441 w 1203325"/>
              <a:gd name="T13" fmla="*/ 329308 h 3454400"/>
              <a:gd name="T14" fmla="*/ 318425 w 1203325"/>
              <a:gd name="T15" fmla="*/ 324659 h 3454400"/>
              <a:gd name="T16" fmla="*/ 417583 w 1203325"/>
              <a:gd name="T17" fmla="*/ 256070 h 3454400"/>
              <a:gd name="T18" fmla="*/ 351507 w 1203325"/>
              <a:gd name="T19" fmla="*/ 304165 h 3454400"/>
              <a:gd name="T20" fmla="*/ 376350 w 1203325"/>
              <a:gd name="T21" fmla="*/ 340294 h 3454400"/>
              <a:gd name="T22" fmla="*/ 313934 w 1203325"/>
              <a:gd name="T23" fmla="*/ 321903 h 3454400"/>
              <a:gd name="T24" fmla="*/ 313170 w 1203325"/>
              <a:gd name="T25" fmla="*/ 298806 h 3454400"/>
              <a:gd name="T26" fmla="*/ 352739 w 1203325"/>
              <a:gd name="T27" fmla="*/ 146 h 3454400"/>
              <a:gd name="T28" fmla="*/ 416103 w 1203325"/>
              <a:gd name="T29" fmla="*/ 24077 h 3454400"/>
              <a:gd name="T30" fmla="*/ 432894 w 1203325"/>
              <a:gd name="T31" fmla="*/ 97183 h 3454400"/>
              <a:gd name="T32" fmla="*/ 432601 w 1203325"/>
              <a:gd name="T33" fmla="*/ 202685 h 3454400"/>
              <a:gd name="T34" fmla="*/ 422090 w 1203325"/>
              <a:gd name="T35" fmla="*/ 248650 h 3454400"/>
              <a:gd name="T36" fmla="*/ 555826 w 1203325"/>
              <a:gd name="T37" fmla="*/ 326425 h 3454400"/>
              <a:gd name="T38" fmla="*/ 613205 w 1203325"/>
              <a:gd name="T39" fmla="*/ 376622 h 3454400"/>
              <a:gd name="T40" fmla="*/ 640945 w 1203325"/>
              <a:gd name="T41" fmla="*/ 608199 h 3454400"/>
              <a:gd name="T42" fmla="*/ 661531 w 1203325"/>
              <a:gd name="T43" fmla="*/ 955199 h 3454400"/>
              <a:gd name="T44" fmla="*/ 640069 w 1203325"/>
              <a:gd name="T45" fmla="*/ 962496 h 3454400"/>
              <a:gd name="T46" fmla="*/ 634667 w 1203325"/>
              <a:gd name="T47" fmla="*/ 1017070 h 3454400"/>
              <a:gd name="T48" fmla="*/ 583274 w 1203325"/>
              <a:gd name="T49" fmla="*/ 1060555 h 3454400"/>
              <a:gd name="T50" fmla="*/ 569550 w 1203325"/>
              <a:gd name="T51" fmla="*/ 1002916 h 3454400"/>
              <a:gd name="T52" fmla="*/ 559039 w 1203325"/>
              <a:gd name="T53" fmla="*/ 988324 h 3454400"/>
              <a:gd name="T54" fmla="*/ 555973 w 1203325"/>
              <a:gd name="T55" fmla="*/ 1106666 h 3454400"/>
              <a:gd name="T56" fmla="*/ 535386 w 1203325"/>
              <a:gd name="T57" fmla="*/ 1271265 h 3454400"/>
              <a:gd name="T58" fmla="*/ 537722 w 1203325"/>
              <a:gd name="T59" fmla="*/ 1594480 h 3454400"/>
              <a:gd name="T60" fmla="*/ 536554 w 1203325"/>
              <a:gd name="T61" fmla="*/ 1797894 h 3454400"/>
              <a:gd name="T62" fmla="*/ 587217 w 1203325"/>
              <a:gd name="T63" fmla="*/ 1880777 h 3454400"/>
              <a:gd name="T64" fmla="*/ 561959 w 1203325"/>
              <a:gd name="T65" fmla="*/ 1905000 h 3454400"/>
              <a:gd name="T66" fmla="*/ 477570 w 1203325"/>
              <a:gd name="T67" fmla="*/ 1879026 h 3454400"/>
              <a:gd name="T68" fmla="*/ 440048 w 1203325"/>
              <a:gd name="T69" fmla="*/ 1832039 h 3454400"/>
              <a:gd name="T70" fmla="*/ 405591 w 1203325"/>
              <a:gd name="T71" fmla="*/ 1786366 h 3454400"/>
              <a:gd name="T72" fmla="*/ 397415 w 1203325"/>
              <a:gd name="T73" fmla="*/ 1643947 h 3454400"/>
              <a:gd name="T74" fmla="*/ 372595 w 1203325"/>
              <a:gd name="T75" fmla="*/ 1209103 h 3454400"/>
              <a:gd name="T76" fmla="*/ 339015 w 1203325"/>
              <a:gd name="T77" fmla="*/ 1136725 h 3454400"/>
              <a:gd name="T78" fmla="*/ 278132 w 1203325"/>
              <a:gd name="T79" fmla="*/ 1377203 h 3454400"/>
              <a:gd name="T80" fmla="*/ 211702 w 1203325"/>
              <a:gd name="T81" fmla="*/ 1705964 h 3454400"/>
              <a:gd name="T82" fmla="*/ 215498 w 1203325"/>
              <a:gd name="T83" fmla="*/ 1750324 h 3454400"/>
              <a:gd name="T84" fmla="*/ 213016 w 1203325"/>
              <a:gd name="T85" fmla="*/ 1833645 h 3454400"/>
              <a:gd name="T86" fmla="*/ 161039 w 1203325"/>
              <a:gd name="T87" fmla="*/ 1852322 h 3454400"/>
              <a:gd name="T88" fmla="*/ 113881 w 1203325"/>
              <a:gd name="T89" fmla="*/ 1878588 h 3454400"/>
              <a:gd name="T90" fmla="*/ 18104 w 1203325"/>
              <a:gd name="T91" fmla="*/ 1884571 h 3454400"/>
              <a:gd name="T92" fmla="*/ 876 w 1203325"/>
              <a:gd name="T93" fmla="*/ 1861807 h 3454400"/>
              <a:gd name="T94" fmla="*/ 69643 w 1203325"/>
              <a:gd name="T95" fmla="*/ 1788117 h 3454400"/>
              <a:gd name="T96" fmla="*/ 95777 w 1203325"/>
              <a:gd name="T97" fmla="*/ 1706547 h 3454400"/>
              <a:gd name="T98" fmla="*/ 117385 w 1203325"/>
              <a:gd name="T99" fmla="*/ 1349916 h 3454400"/>
              <a:gd name="T100" fmla="*/ 139869 w 1203325"/>
              <a:gd name="T101" fmla="*/ 1063181 h 3454400"/>
              <a:gd name="T102" fmla="*/ 118115 w 1203325"/>
              <a:gd name="T103" fmla="*/ 1042460 h 3454400"/>
              <a:gd name="T104" fmla="*/ 87455 w 1203325"/>
              <a:gd name="T105" fmla="*/ 972272 h 3454400"/>
              <a:gd name="T106" fmla="*/ 78841 w 1203325"/>
              <a:gd name="T107" fmla="*/ 947612 h 3454400"/>
              <a:gd name="T108" fmla="*/ 64825 w 1203325"/>
              <a:gd name="T109" fmla="*/ 641761 h 3454400"/>
              <a:gd name="T110" fmla="*/ 91835 w 1203325"/>
              <a:gd name="T111" fmla="*/ 370932 h 3454400"/>
              <a:gd name="T112" fmla="*/ 144103 w 1203325"/>
              <a:gd name="T113" fmla="*/ 318108 h 3454400"/>
              <a:gd name="T114" fmla="*/ 264262 w 1203325"/>
              <a:gd name="T115" fmla="*/ 242667 h 3454400"/>
              <a:gd name="T116" fmla="*/ 275650 w 1203325"/>
              <a:gd name="T117" fmla="*/ 195243 h 3454400"/>
              <a:gd name="T118" fmla="*/ 236084 w 1203325"/>
              <a:gd name="T119" fmla="*/ 109879 h 3454400"/>
              <a:gd name="T120" fmla="*/ 254918 w 1203325"/>
              <a:gd name="T121" fmla="*/ 42317 h 3454400"/>
              <a:gd name="T122" fmla="*/ 326021 w 1203325"/>
              <a:gd name="T123" fmla="*/ 1167 h 3454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3325" h="3454400">
                <a:moveTo>
                  <a:pt x="1069093" y="1782899"/>
                </a:moveTo>
                <a:lnTo>
                  <a:pt x="1067240" y="1783428"/>
                </a:lnTo>
                <a:lnTo>
                  <a:pt x="1065916" y="1783958"/>
                </a:lnTo>
                <a:lnTo>
                  <a:pt x="1064857" y="1784751"/>
                </a:lnTo>
                <a:lnTo>
                  <a:pt x="1063798" y="1785810"/>
                </a:lnTo>
                <a:lnTo>
                  <a:pt x="1063268" y="1786868"/>
                </a:lnTo>
                <a:lnTo>
                  <a:pt x="1063003" y="1787927"/>
                </a:lnTo>
                <a:lnTo>
                  <a:pt x="1062739" y="1789250"/>
                </a:lnTo>
                <a:lnTo>
                  <a:pt x="1062739" y="1792160"/>
                </a:lnTo>
                <a:lnTo>
                  <a:pt x="1063268" y="1795336"/>
                </a:lnTo>
                <a:lnTo>
                  <a:pt x="1063798" y="1798511"/>
                </a:lnTo>
                <a:lnTo>
                  <a:pt x="1064062" y="1802215"/>
                </a:lnTo>
                <a:lnTo>
                  <a:pt x="1064062" y="1804861"/>
                </a:lnTo>
                <a:lnTo>
                  <a:pt x="1063798" y="1808566"/>
                </a:lnTo>
                <a:lnTo>
                  <a:pt x="1062739" y="1819150"/>
                </a:lnTo>
                <a:lnTo>
                  <a:pt x="1059562" y="1847198"/>
                </a:lnTo>
                <a:lnTo>
                  <a:pt x="1055855" y="1873394"/>
                </a:lnTo>
                <a:lnTo>
                  <a:pt x="1054266" y="1885036"/>
                </a:lnTo>
                <a:lnTo>
                  <a:pt x="1056120" y="1883713"/>
                </a:lnTo>
                <a:lnTo>
                  <a:pt x="1061150" y="1879744"/>
                </a:lnTo>
                <a:lnTo>
                  <a:pt x="1064327" y="1876569"/>
                </a:lnTo>
                <a:lnTo>
                  <a:pt x="1068034" y="1872864"/>
                </a:lnTo>
                <a:lnTo>
                  <a:pt x="1072005" y="1868895"/>
                </a:lnTo>
                <a:lnTo>
                  <a:pt x="1075977" y="1863868"/>
                </a:lnTo>
                <a:lnTo>
                  <a:pt x="1079948" y="1858840"/>
                </a:lnTo>
                <a:lnTo>
                  <a:pt x="1083655" y="1853284"/>
                </a:lnTo>
                <a:lnTo>
                  <a:pt x="1087626" y="1846933"/>
                </a:lnTo>
                <a:lnTo>
                  <a:pt x="1090538" y="1840583"/>
                </a:lnTo>
                <a:lnTo>
                  <a:pt x="1092127" y="1836878"/>
                </a:lnTo>
                <a:lnTo>
                  <a:pt x="1093186" y="1833439"/>
                </a:lnTo>
                <a:lnTo>
                  <a:pt x="1094245" y="1829734"/>
                </a:lnTo>
                <a:lnTo>
                  <a:pt x="1095304" y="1826030"/>
                </a:lnTo>
                <a:lnTo>
                  <a:pt x="1095833" y="1822061"/>
                </a:lnTo>
                <a:lnTo>
                  <a:pt x="1096363" y="1818092"/>
                </a:lnTo>
                <a:lnTo>
                  <a:pt x="1096628" y="1814387"/>
                </a:lnTo>
                <a:lnTo>
                  <a:pt x="1096628" y="1810153"/>
                </a:lnTo>
                <a:lnTo>
                  <a:pt x="1096892" y="1807772"/>
                </a:lnTo>
                <a:lnTo>
                  <a:pt x="1096628" y="1805391"/>
                </a:lnTo>
                <a:lnTo>
                  <a:pt x="1096098" y="1803009"/>
                </a:lnTo>
                <a:lnTo>
                  <a:pt x="1095304" y="1800892"/>
                </a:lnTo>
                <a:lnTo>
                  <a:pt x="1094245" y="1798246"/>
                </a:lnTo>
                <a:lnTo>
                  <a:pt x="1092921" y="1795865"/>
                </a:lnTo>
                <a:lnTo>
                  <a:pt x="1091597" y="1793748"/>
                </a:lnTo>
                <a:lnTo>
                  <a:pt x="1089744" y="1791631"/>
                </a:lnTo>
                <a:lnTo>
                  <a:pt x="1087891" y="1789779"/>
                </a:lnTo>
                <a:lnTo>
                  <a:pt x="1085773" y="1788191"/>
                </a:lnTo>
                <a:lnTo>
                  <a:pt x="1083390" y="1786604"/>
                </a:lnTo>
                <a:lnTo>
                  <a:pt x="1081272" y="1785016"/>
                </a:lnTo>
                <a:lnTo>
                  <a:pt x="1078889" y="1783958"/>
                </a:lnTo>
                <a:lnTo>
                  <a:pt x="1076506" y="1783164"/>
                </a:lnTo>
                <a:lnTo>
                  <a:pt x="1074123" y="1782899"/>
                </a:lnTo>
                <a:lnTo>
                  <a:pt x="1071740" y="1782899"/>
                </a:lnTo>
                <a:lnTo>
                  <a:pt x="1069093" y="1782899"/>
                </a:lnTo>
                <a:close/>
                <a:moveTo>
                  <a:pt x="742671" y="564625"/>
                </a:moveTo>
                <a:lnTo>
                  <a:pt x="684003" y="629828"/>
                </a:lnTo>
                <a:lnTo>
                  <a:pt x="684213" y="633149"/>
                </a:lnTo>
                <a:lnTo>
                  <a:pt x="674296" y="633413"/>
                </a:lnTo>
                <a:lnTo>
                  <a:pt x="673760" y="625740"/>
                </a:lnTo>
                <a:lnTo>
                  <a:pt x="672956" y="617803"/>
                </a:lnTo>
                <a:lnTo>
                  <a:pt x="671348" y="610659"/>
                </a:lnTo>
                <a:lnTo>
                  <a:pt x="669472" y="603515"/>
                </a:lnTo>
                <a:lnTo>
                  <a:pt x="667060" y="596900"/>
                </a:lnTo>
                <a:lnTo>
                  <a:pt x="664380" y="590550"/>
                </a:lnTo>
                <a:lnTo>
                  <a:pt x="660895" y="584994"/>
                </a:lnTo>
                <a:lnTo>
                  <a:pt x="657679" y="579702"/>
                </a:lnTo>
                <a:lnTo>
                  <a:pt x="653927" y="574940"/>
                </a:lnTo>
                <a:lnTo>
                  <a:pt x="649906" y="570971"/>
                </a:lnTo>
                <a:lnTo>
                  <a:pt x="648339" y="569521"/>
                </a:lnTo>
                <a:lnTo>
                  <a:pt x="648925" y="570699"/>
                </a:lnTo>
                <a:lnTo>
                  <a:pt x="649451" y="572551"/>
                </a:lnTo>
                <a:lnTo>
                  <a:pt x="649714" y="574402"/>
                </a:lnTo>
                <a:lnTo>
                  <a:pt x="649977" y="576253"/>
                </a:lnTo>
                <a:lnTo>
                  <a:pt x="649977" y="578369"/>
                </a:lnTo>
                <a:lnTo>
                  <a:pt x="649977" y="580485"/>
                </a:lnTo>
                <a:lnTo>
                  <a:pt x="649714" y="583129"/>
                </a:lnTo>
                <a:lnTo>
                  <a:pt x="649188" y="585245"/>
                </a:lnTo>
                <a:lnTo>
                  <a:pt x="648399" y="587625"/>
                </a:lnTo>
                <a:lnTo>
                  <a:pt x="647610" y="590005"/>
                </a:lnTo>
                <a:lnTo>
                  <a:pt x="646295" y="592650"/>
                </a:lnTo>
                <a:lnTo>
                  <a:pt x="644980" y="595559"/>
                </a:lnTo>
                <a:lnTo>
                  <a:pt x="643139" y="598204"/>
                </a:lnTo>
                <a:lnTo>
                  <a:pt x="641298" y="600849"/>
                </a:lnTo>
                <a:lnTo>
                  <a:pt x="639195" y="603493"/>
                </a:lnTo>
                <a:lnTo>
                  <a:pt x="642350" y="611692"/>
                </a:lnTo>
                <a:lnTo>
                  <a:pt x="645243" y="619890"/>
                </a:lnTo>
                <a:lnTo>
                  <a:pt x="647873" y="628617"/>
                </a:lnTo>
                <a:lnTo>
                  <a:pt x="650766" y="637609"/>
                </a:lnTo>
                <a:lnTo>
                  <a:pt x="653396" y="646601"/>
                </a:lnTo>
                <a:lnTo>
                  <a:pt x="655763" y="656122"/>
                </a:lnTo>
                <a:lnTo>
                  <a:pt x="657867" y="665907"/>
                </a:lnTo>
                <a:lnTo>
                  <a:pt x="659971" y="675692"/>
                </a:lnTo>
                <a:lnTo>
                  <a:pt x="661812" y="685477"/>
                </a:lnTo>
                <a:lnTo>
                  <a:pt x="663916" y="695792"/>
                </a:lnTo>
                <a:lnTo>
                  <a:pt x="667072" y="716684"/>
                </a:lnTo>
                <a:lnTo>
                  <a:pt x="669701" y="738106"/>
                </a:lnTo>
                <a:lnTo>
                  <a:pt x="671805" y="760057"/>
                </a:lnTo>
                <a:lnTo>
                  <a:pt x="673383" y="782272"/>
                </a:lnTo>
                <a:lnTo>
                  <a:pt x="674698" y="804751"/>
                </a:lnTo>
                <a:lnTo>
                  <a:pt x="675750" y="827231"/>
                </a:lnTo>
                <a:lnTo>
                  <a:pt x="676013" y="849975"/>
                </a:lnTo>
                <a:lnTo>
                  <a:pt x="676276" y="872455"/>
                </a:lnTo>
                <a:lnTo>
                  <a:pt x="676013" y="894934"/>
                </a:lnTo>
                <a:lnTo>
                  <a:pt x="675487" y="917149"/>
                </a:lnTo>
                <a:lnTo>
                  <a:pt x="674698" y="938835"/>
                </a:lnTo>
                <a:lnTo>
                  <a:pt x="673646" y="960257"/>
                </a:lnTo>
                <a:lnTo>
                  <a:pt x="672922" y="974457"/>
                </a:lnTo>
                <a:lnTo>
                  <a:pt x="742671" y="564625"/>
                </a:lnTo>
                <a:close/>
                <a:moveTo>
                  <a:pt x="508949" y="564579"/>
                </a:moveTo>
                <a:lnTo>
                  <a:pt x="599106" y="955556"/>
                </a:lnTo>
                <a:lnTo>
                  <a:pt x="598694" y="952059"/>
                </a:lnTo>
                <a:lnTo>
                  <a:pt x="596327" y="931430"/>
                </a:lnTo>
                <a:lnTo>
                  <a:pt x="594486" y="910009"/>
                </a:lnTo>
                <a:lnTo>
                  <a:pt x="592645" y="888323"/>
                </a:lnTo>
                <a:lnTo>
                  <a:pt x="591330" y="865843"/>
                </a:lnTo>
                <a:lnTo>
                  <a:pt x="590278" y="842834"/>
                </a:lnTo>
                <a:lnTo>
                  <a:pt x="589489" y="819297"/>
                </a:lnTo>
                <a:lnTo>
                  <a:pt x="588963" y="796024"/>
                </a:lnTo>
                <a:lnTo>
                  <a:pt x="588963" y="771958"/>
                </a:lnTo>
                <a:lnTo>
                  <a:pt x="589226" y="747627"/>
                </a:lnTo>
                <a:lnTo>
                  <a:pt x="590015" y="723032"/>
                </a:lnTo>
                <a:lnTo>
                  <a:pt x="591330" y="698436"/>
                </a:lnTo>
                <a:lnTo>
                  <a:pt x="592908" y="673841"/>
                </a:lnTo>
                <a:lnTo>
                  <a:pt x="595012" y="649246"/>
                </a:lnTo>
                <a:lnTo>
                  <a:pt x="597642" y="624650"/>
                </a:lnTo>
                <a:lnTo>
                  <a:pt x="601324" y="600055"/>
                </a:lnTo>
                <a:lnTo>
                  <a:pt x="599220" y="597146"/>
                </a:lnTo>
                <a:lnTo>
                  <a:pt x="597116" y="593972"/>
                </a:lnTo>
                <a:lnTo>
                  <a:pt x="595538" y="591328"/>
                </a:lnTo>
                <a:lnTo>
                  <a:pt x="594486" y="588683"/>
                </a:lnTo>
                <a:lnTo>
                  <a:pt x="593434" y="586303"/>
                </a:lnTo>
                <a:lnTo>
                  <a:pt x="592645" y="583923"/>
                </a:lnTo>
                <a:lnTo>
                  <a:pt x="592119" y="581278"/>
                </a:lnTo>
                <a:lnTo>
                  <a:pt x="591593" y="579162"/>
                </a:lnTo>
                <a:lnTo>
                  <a:pt x="591593" y="577047"/>
                </a:lnTo>
                <a:lnTo>
                  <a:pt x="591593" y="575195"/>
                </a:lnTo>
                <a:lnTo>
                  <a:pt x="591856" y="573344"/>
                </a:lnTo>
                <a:lnTo>
                  <a:pt x="592045" y="572015"/>
                </a:lnTo>
                <a:lnTo>
                  <a:pt x="590567" y="573198"/>
                </a:lnTo>
                <a:lnTo>
                  <a:pt x="588203" y="575302"/>
                </a:lnTo>
                <a:lnTo>
                  <a:pt x="585838" y="577669"/>
                </a:lnTo>
                <a:lnTo>
                  <a:pt x="583211" y="580299"/>
                </a:lnTo>
                <a:lnTo>
                  <a:pt x="581109" y="583192"/>
                </a:lnTo>
                <a:lnTo>
                  <a:pt x="579270" y="585822"/>
                </a:lnTo>
                <a:lnTo>
                  <a:pt x="577431" y="588715"/>
                </a:lnTo>
                <a:lnTo>
                  <a:pt x="575592" y="591871"/>
                </a:lnTo>
                <a:lnTo>
                  <a:pt x="574016" y="595027"/>
                </a:lnTo>
                <a:lnTo>
                  <a:pt x="572439" y="598182"/>
                </a:lnTo>
                <a:lnTo>
                  <a:pt x="570863" y="601601"/>
                </a:lnTo>
                <a:lnTo>
                  <a:pt x="569550" y="604757"/>
                </a:lnTo>
                <a:lnTo>
                  <a:pt x="568499" y="608439"/>
                </a:lnTo>
                <a:lnTo>
                  <a:pt x="567448" y="612121"/>
                </a:lnTo>
                <a:lnTo>
                  <a:pt x="566660" y="615540"/>
                </a:lnTo>
                <a:lnTo>
                  <a:pt x="566134" y="619222"/>
                </a:lnTo>
                <a:lnTo>
                  <a:pt x="565609" y="623167"/>
                </a:lnTo>
                <a:lnTo>
                  <a:pt x="565346" y="626848"/>
                </a:lnTo>
                <a:lnTo>
                  <a:pt x="565083" y="630793"/>
                </a:lnTo>
                <a:lnTo>
                  <a:pt x="565346" y="635001"/>
                </a:lnTo>
                <a:lnTo>
                  <a:pt x="558888" y="635001"/>
                </a:lnTo>
                <a:lnTo>
                  <a:pt x="553773" y="638175"/>
                </a:lnTo>
                <a:lnTo>
                  <a:pt x="508949" y="564579"/>
                </a:lnTo>
                <a:close/>
                <a:moveTo>
                  <a:pt x="760413" y="460374"/>
                </a:moveTo>
                <a:lnTo>
                  <a:pt x="757244" y="464341"/>
                </a:lnTo>
                <a:lnTo>
                  <a:pt x="748002" y="474127"/>
                </a:lnTo>
                <a:lnTo>
                  <a:pt x="741400" y="481004"/>
                </a:lnTo>
                <a:lnTo>
                  <a:pt x="734005" y="488409"/>
                </a:lnTo>
                <a:lnTo>
                  <a:pt x="725291" y="496872"/>
                </a:lnTo>
                <a:lnTo>
                  <a:pt x="716048" y="505336"/>
                </a:lnTo>
                <a:lnTo>
                  <a:pt x="705485" y="513799"/>
                </a:lnTo>
                <a:lnTo>
                  <a:pt x="699940" y="518296"/>
                </a:lnTo>
                <a:lnTo>
                  <a:pt x="694394" y="522263"/>
                </a:lnTo>
                <a:lnTo>
                  <a:pt x="688320" y="526230"/>
                </a:lnTo>
                <a:lnTo>
                  <a:pt x="682510" y="530462"/>
                </a:lnTo>
                <a:lnTo>
                  <a:pt x="676701" y="534164"/>
                </a:lnTo>
                <a:lnTo>
                  <a:pt x="670363" y="537603"/>
                </a:lnTo>
                <a:lnTo>
                  <a:pt x="664025" y="540777"/>
                </a:lnTo>
                <a:lnTo>
                  <a:pt x="657687" y="544215"/>
                </a:lnTo>
                <a:lnTo>
                  <a:pt x="651349" y="546860"/>
                </a:lnTo>
                <a:lnTo>
                  <a:pt x="644483" y="549240"/>
                </a:lnTo>
                <a:lnTo>
                  <a:pt x="638145" y="551356"/>
                </a:lnTo>
                <a:lnTo>
                  <a:pt x="637421" y="551552"/>
                </a:lnTo>
                <a:lnTo>
                  <a:pt x="637846" y="551656"/>
                </a:lnTo>
                <a:lnTo>
                  <a:pt x="640794" y="552715"/>
                </a:lnTo>
                <a:lnTo>
                  <a:pt x="643474" y="554038"/>
                </a:lnTo>
                <a:lnTo>
                  <a:pt x="646154" y="555890"/>
                </a:lnTo>
                <a:lnTo>
                  <a:pt x="648834" y="557477"/>
                </a:lnTo>
                <a:lnTo>
                  <a:pt x="651783" y="559329"/>
                </a:lnTo>
                <a:lnTo>
                  <a:pt x="654195" y="561181"/>
                </a:lnTo>
                <a:lnTo>
                  <a:pt x="656607" y="563563"/>
                </a:lnTo>
                <a:lnTo>
                  <a:pt x="659019" y="565679"/>
                </a:lnTo>
                <a:lnTo>
                  <a:pt x="661163" y="568325"/>
                </a:lnTo>
                <a:lnTo>
                  <a:pt x="665720" y="573882"/>
                </a:lnTo>
                <a:lnTo>
                  <a:pt x="669472" y="579702"/>
                </a:lnTo>
                <a:lnTo>
                  <a:pt x="672956" y="586317"/>
                </a:lnTo>
                <a:lnTo>
                  <a:pt x="675905" y="593196"/>
                </a:lnTo>
                <a:lnTo>
                  <a:pt x="678853" y="600605"/>
                </a:lnTo>
                <a:lnTo>
                  <a:pt x="680729" y="608542"/>
                </a:lnTo>
                <a:lnTo>
                  <a:pt x="682337" y="616215"/>
                </a:lnTo>
                <a:lnTo>
                  <a:pt x="682472" y="617067"/>
                </a:lnTo>
                <a:lnTo>
                  <a:pt x="740196" y="552450"/>
                </a:lnTo>
                <a:lnTo>
                  <a:pt x="744154" y="555910"/>
                </a:lnTo>
                <a:lnTo>
                  <a:pt x="760413" y="460374"/>
                </a:lnTo>
                <a:close/>
                <a:moveTo>
                  <a:pt x="484188" y="457200"/>
                </a:moveTo>
                <a:lnTo>
                  <a:pt x="507052" y="556353"/>
                </a:lnTo>
                <a:lnTo>
                  <a:pt x="513027" y="552450"/>
                </a:lnTo>
                <a:lnTo>
                  <a:pt x="556073" y="623362"/>
                </a:lnTo>
                <a:lnTo>
                  <a:pt x="556151" y="622115"/>
                </a:lnTo>
                <a:lnTo>
                  <a:pt x="556676" y="617907"/>
                </a:lnTo>
                <a:lnTo>
                  <a:pt x="557464" y="613699"/>
                </a:lnTo>
                <a:lnTo>
                  <a:pt x="558252" y="609754"/>
                </a:lnTo>
                <a:lnTo>
                  <a:pt x="559566" y="605546"/>
                </a:lnTo>
                <a:lnTo>
                  <a:pt x="560880" y="601864"/>
                </a:lnTo>
                <a:lnTo>
                  <a:pt x="562193" y="598182"/>
                </a:lnTo>
                <a:lnTo>
                  <a:pt x="563770" y="594501"/>
                </a:lnTo>
                <a:lnTo>
                  <a:pt x="565346" y="590556"/>
                </a:lnTo>
                <a:lnTo>
                  <a:pt x="567185" y="587137"/>
                </a:lnTo>
                <a:lnTo>
                  <a:pt x="569287" y="583718"/>
                </a:lnTo>
                <a:lnTo>
                  <a:pt x="571389" y="580299"/>
                </a:lnTo>
                <a:lnTo>
                  <a:pt x="574016" y="577143"/>
                </a:lnTo>
                <a:lnTo>
                  <a:pt x="576380" y="574250"/>
                </a:lnTo>
                <a:lnTo>
                  <a:pt x="578745" y="571357"/>
                </a:lnTo>
                <a:lnTo>
                  <a:pt x="581372" y="568727"/>
                </a:lnTo>
                <a:lnTo>
                  <a:pt x="584262" y="565835"/>
                </a:lnTo>
                <a:lnTo>
                  <a:pt x="587415" y="563468"/>
                </a:lnTo>
                <a:lnTo>
                  <a:pt x="590305" y="561101"/>
                </a:lnTo>
                <a:lnTo>
                  <a:pt x="593457" y="558997"/>
                </a:lnTo>
                <a:lnTo>
                  <a:pt x="596610" y="557156"/>
                </a:lnTo>
                <a:lnTo>
                  <a:pt x="600288" y="555315"/>
                </a:lnTo>
                <a:lnTo>
                  <a:pt x="601985" y="554400"/>
                </a:lnTo>
                <a:lnTo>
                  <a:pt x="598798" y="554001"/>
                </a:lnTo>
                <a:lnTo>
                  <a:pt x="592460" y="552414"/>
                </a:lnTo>
                <a:lnTo>
                  <a:pt x="586386" y="550298"/>
                </a:lnTo>
                <a:lnTo>
                  <a:pt x="580048" y="547918"/>
                </a:lnTo>
                <a:lnTo>
                  <a:pt x="574239" y="545273"/>
                </a:lnTo>
                <a:lnTo>
                  <a:pt x="567901" y="541834"/>
                </a:lnTo>
                <a:lnTo>
                  <a:pt x="562355" y="538396"/>
                </a:lnTo>
                <a:lnTo>
                  <a:pt x="556281" y="534693"/>
                </a:lnTo>
                <a:lnTo>
                  <a:pt x="551000" y="530726"/>
                </a:lnTo>
                <a:lnTo>
                  <a:pt x="545454" y="526230"/>
                </a:lnTo>
                <a:lnTo>
                  <a:pt x="540173" y="521998"/>
                </a:lnTo>
                <a:lnTo>
                  <a:pt x="535155" y="517502"/>
                </a:lnTo>
                <a:lnTo>
                  <a:pt x="529874" y="512477"/>
                </a:lnTo>
                <a:lnTo>
                  <a:pt x="525384" y="507981"/>
                </a:lnTo>
                <a:lnTo>
                  <a:pt x="516406" y="498459"/>
                </a:lnTo>
                <a:lnTo>
                  <a:pt x="508483" y="489467"/>
                </a:lnTo>
                <a:lnTo>
                  <a:pt x="501353" y="481004"/>
                </a:lnTo>
                <a:lnTo>
                  <a:pt x="495544" y="473069"/>
                </a:lnTo>
                <a:lnTo>
                  <a:pt x="490526" y="466721"/>
                </a:lnTo>
                <a:lnTo>
                  <a:pt x="487093" y="461432"/>
                </a:lnTo>
                <a:lnTo>
                  <a:pt x="484188" y="457200"/>
                </a:lnTo>
                <a:close/>
                <a:moveTo>
                  <a:pt x="619534" y="0"/>
                </a:moveTo>
                <a:lnTo>
                  <a:pt x="629595" y="0"/>
                </a:lnTo>
                <a:lnTo>
                  <a:pt x="639655" y="265"/>
                </a:lnTo>
                <a:lnTo>
                  <a:pt x="649981" y="1059"/>
                </a:lnTo>
                <a:lnTo>
                  <a:pt x="660307" y="2117"/>
                </a:lnTo>
                <a:lnTo>
                  <a:pt x="670897" y="3705"/>
                </a:lnTo>
                <a:lnTo>
                  <a:pt x="681487" y="5821"/>
                </a:lnTo>
                <a:lnTo>
                  <a:pt x="691813" y="8467"/>
                </a:lnTo>
                <a:lnTo>
                  <a:pt x="697108" y="10055"/>
                </a:lnTo>
                <a:lnTo>
                  <a:pt x="702138" y="12172"/>
                </a:lnTo>
                <a:lnTo>
                  <a:pt x="707434" y="14024"/>
                </a:lnTo>
                <a:lnTo>
                  <a:pt x="712199" y="16141"/>
                </a:lnTo>
                <a:lnTo>
                  <a:pt x="717494" y="18258"/>
                </a:lnTo>
                <a:lnTo>
                  <a:pt x="722260" y="20639"/>
                </a:lnTo>
                <a:lnTo>
                  <a:pt x="727026" y="23285"/>
                </a:lnTo>
                <a:lnTo>
                  <a:pt x="732056" y="26460"/>
                </a:lnTo>
                <a:lnTo>
                  <a:pt x="736822" y="29371"/>
                </a:lnTo>
                <a:lnTo>
                  <a:pt x="741323" y="32546"/>
                </a:lnTo>
                <a:lnTo>
                  <a:pt x="746088" y="35986"/>
                </a:lnTo>
                <a:lnTo>
                  <a:pt x="750324" y="39955"/>
                </a:lnTo>
                <a:lnTo>
                  <a:pt x="754560" y="43660"/>
                </a:lnTo>
                <a:lnTo>
                  <a:pt x="759061" y="47629"/>
                </a:lnTo>
                <a:lnTo>
                  <a:pt x="763297" y="52127"/>
                </a:lnTo>
                <a:lnTo>
                  <a:pt x="767004" y="56625"/>
                </a:lnTo>
                <a:lnTo>
                  <a:pt x="771240" y="61388"/>
                </a:lnTo>
                <a:lnTo>
                  <a:pt x="774947" y="66680"/>
                </a:lnTo>
                <a:lnTo>
                  <a:pt x="778389" y="71972"/>
                </a:lnTo>
                <a:lnTo>
                  <a:pt x="781831" y="77264"/>
                </a:lnTo>
                <a:lnTo>
                  <a:pt x="785272" y="83350"/>
                </a:lnTo>
                <a:lnTo>
                  <a:pt x="788449" y="89436"/>
                </a:lnTo>
                <a:lnTo>
                  <a:pt x="791362" y="95787"/>
                </a:lnTo>
                <a:lnTo>
                  <a:pt x="794009" y="102402"/>
                </a:lnTo>
                <a:lnTo>
                  <a:pt x="794009" y="107165"/>
                </a:lnTo>
                <a:lnTo>
                  <a:pt x="793745" y="112721"/>
                </a:lnTo>
                <a:lnTo>
                  <a:pt x="793215" y="119336"/>
                </a:lnTo>
                <a:lnTo>
                  <a:pt x="792421" y="126481"/>
                </a:lnTo>
                <a:lnTo>
                  <a:pt x="790038" y="142357"/>
                </a:lnTo>
                <a:lnTo>
                  <a:pt x="787655" y="159556"/>
                </a:lnTo>
                <a:lnTo>
                  <a:pt x="785008" y="176226"/>
                </a:lnTo>
                <a:lnTo>
                  <a:pt x="782890" y="191573"/>
                </a:lnTo>
                <a:lnTo>
                  <a:pt x="781036" y="204274"/>
                </a:lnTo>
                <a:lnTo>
                  <a:pt x="780771" y="209037"/>
                </a:lnTo>
                <a:lnTo>
                  <a:pt x="780771" y="213006"/>
                </a:lnTo>
                <a:lnTo>
                  <a:pt x="781566" y="223061"/>
                </a:lnTo>
                <a:lnTo>
                  <a:pt x="783419" y="240789"/>
                </a:lnTo>
                <a:lnTo>
                  <a:pt x="785272" y="262752"/>
                </a:lnTo>
                <a:lnTo>
                  <a:pt x="786861" y="287360"/>
                </a:lnTo>
                <a:lnTo>
                  <a:pt x="787655" y="299796"/>
                </a:lnTo>
                <a:lnTo>
                  <a:pt x="788185" y="312232"/>
                </a:lnTo>
                <a:lnTo>
                  <a:pt x="788449" y="324404"/>
                </a:lnTo>
                <a:lnTo>
                  <a:pt x="788449" y="335518"/>
                </a:lnTo>
                <a:lnTo>
                  <a:pt x="787920" y="345837"/>
                </a:lnTo>
                <a:lnTo>
                  <a:pt x="787126" y="354569"/>
                </a:lnTo>
                <a:lnTo>
                  <a:pt x="786596" y="358538"/>
                </a:lnTo>
                <a:lnTo>
                  <a:pt x="786067" y="361978"/>
                </a:lnTo>
                <a:lnTo>
                  <a:pt x="785272" y="365153"/>
                </a:lnTo>
                <a:lnTo>
                  <a:pt x="784478" y="367535"/>
                </a:lnTo>
                <a:lnTo>
                  <a:pt x="782360" y="372033"/>
                </a:lnTo>
                <a:lnTo>
                  <a:pt x="779712" y="375737"/>
                </a:lnTo>
                <a:lnTo>
                  <a:pt x="777594" y="379442"/>
                </a:lnTo>
                <a:lnTo>
                  <a:pt x="774947" y="382617"/>
                </a:lnTo>
                <a:lnTo>
                  <a:pt x="770181" y="388438"/>
                </a:lnTo>
                <a:lnTo>
                  <a:pt x="765416" y="393995"/>
                </a:lnTo>
                <a:lnTo>
                  <a:pt x="763297" y="396906"/>
                </a:lnTo>
                <a:lnTo>
                  <a:pt x="761444" y="400081"/>
                </a:lnTo>
                <a:lnTo>
                  <a:pt x="760120" y="403256"/>
                </a:lnTo>
                <a:lnTo>
                  <a:pt x="758797" y="406960"/>
                </a:lnTo>
                <a:lnTo>
                  <a:pt x="758002" y="411194"/>
                </a:lnTo>
                <a:lnTo>
                  <a:pt x="757473" y="415692"/>
                </a:lnTo>
                <a:lnTo>
                  <a:pt x="757473" y="420720"/>
                </a:lnTo>
                <a:lnTo>
                  <a:pt x="758002" y="426806"/>
                </a:lnTo>
                <a:lnTo>
                  <a:pt x="759061" y="432892"/>
                </a:lnTo>
                <a:lnTo>
                  <a:pt x="760650" y="438978"/>
                </a:lnTo>
                <a:lnTo>
                  <a:pt x="762768" y="444799"/>
                </a:lnTo>
                <a:lnTo>
                  <a:pt x="765416" y="450885"/>
                </a:lnTo>
                <a:lnTo>
                  <a:pt x="768328" y="456177"/>
                </a:lnTo>
                <a:lnTo>
                  <a:pt x="772299" y="461998"/>
                </a:lnTo>
                <a:lnTo>
                  <a:pt x="776006" y="467025"/>
                </a:lnTo>
                <a:lnTo>
                  <a:pt x="780242" y="472053"/>
                </a:lnTo>
                <a:lnTo>
                  <a:pt x="785272" y="477080"/>
                </a:lnTo>
                <a:lnTo>
                  <a:pt x="790038" y="481579"/>
                </a:lnTo>
                <a:lnTo>
                  <a:pt x="795333" y="485812"/>
                </a:lnTo>
                <a:lnTo>
                  <a:pt x="800628" y="490311"/>
                </a:lnTo>
                <a:lnTo>
                  <a:pt x="806188" y="494015"/>
                </a:lnTo>
                <a:lnTo>
                  <a:pt x="812013" y="497455"/>
                </a:lnTo>
                <a:lnTo>
                  <a:pt x="817838" y="500895"/>
                </a:lnTo>
                <a:lnTo>
                  <a:pt x="823927" y="504070"/>
                </a:lnTo>
                <a:lnTo>
                  <a:pt x="865494" y="523386"/>
                </a:lnTo>
                <a:lnTo>
                  <a:pt x="895676" y="537410"/>
                </a:lnTo>
                <a:lnTo>
                  <a:pt x="929036" y="553286"/>
                </a:lnTo>
                <a:lnTo>
                  <a:pt x="962395" y="569427"/>
                </a:lnTo>
                <a:lnTo>
                  <a:pt x="993902" y="585039"/>
                </a:lnTo>
                <a:lnTo>
                  <a:pt x="1007934" y="591918"/>
                </a:lnTo>
                <a:lnTo>
                  <a:pt x="1020377" y="598798"/>
                </a:lnTo>
                <a:lnTo>
                  <a:pt x="1030968" y="604355"/>
                </a:lnTo>
                <a:lnTo>
                  <a:pt x="1039440" y="609647"/>
                </a:lnTo>
                <a:lnTo>
                  <a:pt x="1046853" y="614145"/>
                </a:lnTo>
                <a:lnTo>
                  <a:pt x="1054002" y="618643"/>
                </a:lnTo>
                <a:lnTo>
                  <a:pt x="1060885" y="623406"/>
                </a:lnTo>
                <a:lnTo>
                  <a:pt x="1067504" y="628169"/>
                </a:lnTo>
                <a:lnTo>
                  <a:pt x="1073859" y="632932"/>
                </a:lnTo>
                <a:lnTo>
                  <a:pt x="1079683" y="637959"/>
                </a:lnTo>
                <a:lnTo>
                  <a:pt x="1085508" y="642722"/>
                </a:lnTo>
                <a:lnTo>
                  <a:pt x="1090538" y="648014"/>
                </a:lnTo>
                <a:lnTo>
                  <a:pt x="1095304" y="653042"/>
                </a:lnTo>
                <a:lnTo>
                  <a:pt x="1099540" y="658334"/>
                </a:lnTo>
                <a:lnTo>
                  <a:pt x="1103247" y="663626"/>
                </a:lnTo>
                <a:lnTo>
                  <a:pt x="1106424" y="668918"/>
                </a:lnTo>
                <a:lnTo>
                  <a:pt x="1109071" y="674739"/>
                </a:lnTo>
                <a:lnTo>
                  <a:pt x="1111189" y="680031"/>
                </a:lnTo>
                <a:lnTo>
                  <a:pt x="1111984" y="682942"/>
                </a:lnTo>
                <a:lnTo>
                  <a:pt x="1112513" y="685588"/>
                </a:lnTo>
                <a:lnTo>
                  <a:pt x="1113043" y="688763"/>
                </a:lnTo>
                <a:lnTo>
                  <a:pt x="1113307" y="691674"/>
                </a:lnTo>
                <a:lnTo>
                  <a:pt x="1113837" y="700141"/>
                </a:lnTo>
                <a:lnTo>
                  <a:pt x="1114896" y="713901"/>
                </a:lnTo>
                <a:lnTo>
                  <a:pt x="1118603" y="753327"/>
                </a:lnTo>
                <a:lnTo>
                  <a:pt x="1124163" y="804130"/>
                </a:lnTo>
                <a:lnTo>
                  <a:pt x="1130252" y="861549"/>
                </a:lnTo>
                <a:lnTo>
                  <a:pt x="1136606" y="919233"/>
                </a:lnTo>
                <a:lnTo>
                  <a:pt x="1142960" y="972154"/>
                </a:lnTo>
                <a:lnTo>
                  <a:pt x="1145873" y="994910"/>
                </a:lnTo>
                <a:lnTo>
                  <a:pt x="1148520" y="1014226"/>
                </a:lnTo>
                <a:lnTo>
                  <a:pt x="1151168" y="1029573"/>
                </a:lnTo>
                <a:lnTo>
                  <a:pt x="1153021" y="1040157"/>
                </a:lnTo>
                <a:lnTo>
                  <a:pt x="1154874" y="1050212"/>
                </a:lnTo>
                <a:lnTo>
                  <a:pt x="1157257" y="1064500"/>
                </a:lnTo>
                <a:lnTo>
                  <a:pt x="1159640" y="1082229"/>
                </a:lnTo>
                <a:lnTo>
                  <a:pt x="1162288" y="1102868"/>
                </a:lnTo>
                <a:lnTo>
                  <a:pt x="1168112" y="1151026"/>
                </a:lnTo>
                <a:lnTo>
                  <a:pt x="1173672" y="1203947"/>
                </a:lnTo>
                <a:lnTo>
                  <a:pt x="1179497" y="1257661"/>
                </a:lnTo>
                <a:lnTo>
                  <a:pt x="1184263" y="1307142"/>
                </a:lnTo>
                <a:lnTo>
                  <a:pt x="1187704" y="1348420"/>
                </a:lnTo>
                <a:lnTo>
                  <a:pt x="1189028" y="1364561"/>
                </a:lnTo>
                <a:lnTo>
                  <a:pt x="1189823" y="1376997"/>
                </a:lnTo>
                <a:lnTo>
                  <a:pt x="1193264" y="1451351"/>
                </a:lnTo>
                <a:lnTo>
                  <a:pt x="1198030" y="1563014"/>
                </a:lnTo>
                <a:lnTo>
                  <a:pt x="1200148" y="1619110"/>
                </a:lnTo>
                <a:lnTo>
                  <a:pt x="1202001" y="1668061"/>
                </a:lnTo>
                <a:lnTo>
                  <a:pt x="1203325" y="1704047"/>
                </a:lnTo>
                <a:lnTo>
                  <a:pt x="1203325" y="1715690"/>
                </a:lnTo>
                <a:lnTo>
                  <a:pt x="1203325" y="1722305"/>
                </a:lnTo>
                <a:lnTo>
                  <a:pt x="1203060" y="1724157"/>
                </a:lnTo>
                <a:lnTo>
                  <a:pt x="1202531" y="1725745"/>
                </a:lnTo>
                <a:lnTo>
                  <a:pt x="1201207" y="1728920"/>
                </a:lnTo>
                <a:lnTo>
                  <a:pt x="1199619" y="1732095"/>
                </a:lnTo>
                <a:lnTo>
                  <a:pt x="1197501" y="1735006"/>
                </a:lnTo>
                <a:lnTo>
                  <a:pt x="1195118" y="1737652"/>
                </a:lnTo>
                <a:lnTo>
                  <a:pt x="1192205" y="1739769"/>
                </a:lnTo>
                <a:lnTo>
                  <a:pt x="1189028" y="1741886"/>
                </a:lnTo>
                <a:lnTo>
                  <a:pt x="1185851" y="1743473"/>
                </a:lnTo>
                <a:lnTo>
                  <a:pt x="1182674" y="1745061"/>
                </a:lnTo>
                <a:lnTo>
                  <a:pt x="1179232" y="1746384"/>
                </a:lnTo>
                <a:lnTo>
                  <a:pt x="1175790" y="1747178"/>
                </a:lnTo>
                <a:lnTo>
                  <a:pt x="1172878" y="1747707"/>
                </a:lnTo>
                <a:lnTo>
                  <a:pt x="1170230" y="1747707"/>
                </a:lnTo>
                <a:lnTo>
                  <a:pt x="1167583" y="1747442"/>
                </a:lnTo>
                <a:lnTo>
                  <a:pt x="1165730" y="1746913"/>
                </a:lnTo>
                <a:lnTo>
                  <a:pt x="1163876" y="1745590"/>
                </a:lnTo>
                <a:lnTo>
                  <a:pt x="1163082" y="1745061"/>
                </a:lnTo>
                <a:lnTo>
                  <a:pt x="1162288" y="1744796"/>
                </a:lnTo>
                <a:lnTo>
                  <a:pt x="1161758" y="1744796"/>
                </a:lnTo>
                <a:lnTo>
                  <a:pt x="1161229" y="1745061"/>
                </a:lnTo>
                <a:lnTo>
                  <a:pt x="1160699" y="1745326"/>
                </a:lnTo>
                <a:lnTo>
                  <a:pt x="1160170" y="1746384"/>
                </a:lnTo>
                <a:lnTo>
                  <a:pt x="1159375" y="1747972"/>
                </a:lnTo>
                <a:lnTo>
                  <a:pt x="1158581" y="1750353"/>
                </a:lnTo>
                <a:lnTo>
                  <a:pt x="1158052" y="1753264"/>
                </a:lnTo>
                <a:lnTo>
                  <a:pt x="1157257" y="1760143"/>
                </a:lnTo>
                <a:lnTo>
                  <a:pt x="1156728" y="1767817"/>
                </a:lnTo>
                <a:lnTo>
                  <a:pt x="1156463" y="1775490"/>
                </a:lnTo>
                <a:lnTo>
                  <a:pt x="1156198" y="1781841"/>
                </a:lnTo>
                <a:lnTo>
                  <a:pt x="1156463" y="1786868"/>
                </a:lnTo>
                <a:lnTo>
                  <a:pt x="1156728" y="1794277"/>
                </a:lnTo>
                <a:lnTo>
                  <a:pt x="1156993" y="1800892"/>
                </a:lnTo>
                <a:lnTo>
                  <a:pt x="1156728" y="1808830"/>
                </a:lnTo>
                <a:lnTo>
                  <a:pt x="1155934" y="1818092"/>
                </a:lnTo>
                <a:lnTo>
                  <a:pt x="1155404" y="1822854"/>
                </a:lnTo>
                <a:lnTo>
                  <a:pt x="1154610" y="1828146"/>
                </a:lnTo>
                <a:lnTo>
                  <a:pt x="1153551" y="1833439"/>
                </a:lnTo>
                <a:lnTo>
                  <a:pt x="1152492" y="1838995"/>
                </a:lnTo>
                <a:lnTo>
                  <a:pt x="1150903" y="1844287"/>
                </a:lnTo>
                <a:lnTo>
                  <a:pt x="1149050" y="1849844"/>
                </a:lnTo>
                <a:lnTo>
                  <a:pt x="1146932" y="1855665"/>
                </a:lnTo>
                <a:lnTo>
                  <a:pt x="1144549" y="1861222"/>
                </a:lnTo>
                <a:lnTo>
                  <a:pt x="1141901" y="1867043"/>
                </a:lnTo>
                <a:lnTo>
                  <a:pt x="1138724" y="1872335"/>
                </a:lnTo>
                <a:lnTo>
                  <a:pt x="1135018" y="1877892"/>
                </a:lnTo>
                <a:lnTo>
                  <a:pt x="1131046" y="1883184"/>
                </a:lnTo>
                <a:lnTo>
                  <a:pt x="1126810" y="1888476"/>
                </a:lnTo>
                <a:lnTo>
                  <a:pt x="1121780" y="1893504"/>
                </a:lnTo>
                <a:lnTo>
                  <a:pt x="1116485" y="1898266"/>
                </a:lnTo>
                <a:lnTo>
                  <a:pt x="1110395" y="1902765"/>
                </a:lnTo>
                <a:lnTo>
                  <a:pt x="1104306" y="1906998"/>
                </a:lnTo>
                <a:lnTo>
                  <a:pt x="1097157" y="1910967"/>
                </a:lnTo>
                <a:lnTo>
                  <a:pt x="1089744" y="1914407"/>
                </a:lnTo>
                <a:lnTo>
                  <a:pt x="1081537" y="1917582"/>
                </a:lnTo>
                <a:lnTo>
                  <a:pt x="1072800" y="1920493"/>
                </a:lnTo>
                <a:lnTo>
                  <a:pt x="1063533" y="1922875"/>
                </a:lnTo>
                <a:lnTo>
                  <a:pt x="1057708" y="1923139"/>
                </a:lnTo>
                <a:lnTo>
                  <a:pt x="1054002" y="1922875"/>
                </a:lnTo>
                <a:lnTo>
                  <a:pt x="1049766" y="1922610"/>
                </a:lnTo>
                <a:lnTo>
                  <a:pt x="1045265" y="1921816"/>
                </a:lnTo>
                <a:lnTo>
                  <a:pt x="1040234" y="1920493"/>
                </a:lnTo>
                <a:lnTo>
                  <a:pt x="1037587" y="1919435"/>
                </a:lnTo>
                <a:lnTo>
                  <a:pt x="1035204" y="1918376"/>
                </a:lnTo>
                <a:lnTo>
                  <a:pt x="1032821" y="1917053"/>
                </a:lnTo>
                <a:lnTo>
                  <a:pt x="1030438" y="1915466"/>
                </a:lnTo>
                <a:lnTo>
                  <a:pt x="1029909" y="1914936"/>
                </a:lnTo>
                <a:lnTo>
                  <a:pt x="1029644" y="1913613"/>
                </a:lnTo>
                <a:lnTo>
                  <a:pt x="1029379" y="1909380"/>
                </a:lnTo>
                <a:lnTo>
                  <a:pt x="1029379" y="1902765"/>
                </a:lnTo>
                <a:lnTo>
                  <a:pt x="1029909" y="1894827"/>
                </a:lnTo>
                <a:lnTo>
                  <a:pt x="1031233" y="1874452"/>
                </a:lnTo>
                <a:lnTo>
                  <a:pt x="1032556" y="1851696"/>
                </a:lnTo>
                <a:lnTo>
                  <a:pt x="1033086" y="1840318"/>
                </a:lnTo>
                <a:lnTo>
                  <a:pt x="1033086" y="1829205"/>
                </a:lnTo>
                <a:lnTo>
                  <a:pt x="1032821" y="1818621"/>
                </a:lnTo>
                <a:lnTo>
                  <a:pt x="1032556" y="1813858"/>
                </a:lnTo>
                <a:lnTo>
                  <a:pt x="1032027" y="1809360"/>
                </a:lnTo>
                <a:lnTo>
                  <a:pt x="1031233" y="1805126"/>
                </a:lnTo>
                <a:lnTo>
                  <a:pt x="1030438" y="1801421"/>
                </a:lnTo>
                <a:lnTo>
                  <a:pt x="1029379" y="1797717"/>
                </a:lnTo>
                <a:lnTo>
                  <a:pt x="1028320" y="1795071"/>
                </a:lnTo>
                <a:lnTo>
                  <a:pt x="1026996" y="1792690"/>
                </a:lnTo>
                <a:lnTo>
                  <a:pt x="1025408" y="1790837"/>
                </a:lnTo>
                <a:lnTo>
                  <a:pt x="1024614" y="1790308"/>
                </a:lnTo>
                <a:lnTo>
                  <a:pt x="1023819" y="1789779"/>
                </a:lnTo>
                <a:lnTo>
                  <a:pt x="1022760" y="1789250"/>
                </a:lnTo>
                <a:lnTo>
                  <a:pt x="1021701" y="1789250"/>
                </a:lnTo>
                <a:lnTo>
                  <a:pt x="1020377" y="1788985"/>
                </a:lnTo>
                <a:lnTo>
                  <a:pt x="1019054" y="1789250"/>
                </a:lnTo>
                <a:lnTo>
                  <a:pt x="1017200" y="1789779"/>
                </a:lnTo>
                <a:lnTo>
                  <a:pt x="1015612" y="1790573"/>
                </a:lnTo>
                <a:lnTo>
                  <a:pt x="1014553" y="1791367"/>
                </a:lnTo>
                <a:lnTo>
                  <a:pt x="1013759" y="1792160"/>
                </a:lnTo>
                <a:lnTo>
                  <a:pt x="1013229" y="1793219"/>
                </a:lnTo>
                <a:lnTo>
                  <a:pt x="1012435" y="1794542"/>
                </a:lnTo>
                <a:lnTo>
                  <a:pt x="1011905" y="1796129"/>
                </a:lnTo>
                <a:lnTo>
                  <a:pt x="1011376" y="1797982"/>
                </a:lnTo>
                <a:lnTo>
                  <a:pt x="1010052" y="1819415"/>
                </a:lnTo>
                <a:lnTo>
                  <a:pt x="1008463" y="1839260"/>
                </a:lnTo>
                <a:lnTo>
                  <a:pt x="1006610" y="1856459"/>
                </a:lnTo>
                <a:lnTo>
                  <a:pt x="1004492" y="1871277"/>
                </a:lnTo>
                <a:lnTo>
                  <a:pt x="1002903" y="1883449"/>
                </a:lnTo>
                <a:lnTo>
                  <a:pt x="1001315" y="1892445"/>
                </a:lnTo>
                <a:lnTo>
                  <a:pt x="999991" y="1899854"/>
                </a:lnTo>
                <a:lnTo>
                  <a:pt x="1001315" y="1912820"/>
                </a:lnTo>
                <a:lnTo>
                  <a:pt x="1004227" y="1943249"/>
                </a:lnTo>
                <a:lnTo>
                  <a:pt x="1006081" y="1961507"/>
                </a:lnTo>
                <a:lnTo>
                  <a:pt x="1007404" y="1978971"/>
                </a:lnTo>
                <a:lnTo>
                  <a:pt x="1008199" y="1994582"/>
                </a:lnTo>
                <a:lnTo>
                  <a:pt x="1008199" y="2001197"/>
                </a:lnTo>
                <a:lnTo>
                  <a:pt x="1008199" y="2006754"/>
                </a:lnTo>
                <a:lnTo>
                  <a:pt x="1007669" y="2013104"/>
                </a:lnTo>
                <a:lnTo>
                  <a:pt x="1006345" y="2021572"/>
                </a:lnTo>
                <a:lnTo>
                  <a:pt x="1004227" y="2032420"/>
                </a:lnTo>
                <a:lnTo>
                  <a:pt x="1001844" y="2044857"/>
                </a:lnTo>
                <a:lnTo>
                  <a:pt x="989666" y="2106509"/>
                </a:lnTo>
                <a:lnTo>
                  <a:pt x="983576" y="2139585"/>
                </a:lnTo>
                <a:lnTo>
                  <a:pt x="980664" y="2155726"/>
                </a:lnTo>
                <a:lnTo>
                  <a:pt x="978016" y="2171337"/>
                </a:lnTo>
                <a:lnTo>
                  <a:pt x="976163" y="2185361"/>
                </a:lnTo>
                <a:lnTo>
                  <a:pt x="974574" y="2198327"/>
                </a:lnTo>
                <a:lnTo>
                  <a:pt x="973780" y="2209705"/>
                </a:lnTo>
                <a:lnTo>
                  <a:pt x="973780" y="2214468"/>
                </a:lnTo>
                <a:lnTo>
                  <a:pt x="973780" y="2218701"/>
                </a:lnTo>
                <a:lnTo>
                  <a:pt x="974045" y="2227962"/>
                </a:lnTo>
                <a:lnTo>
                  <a:pt x="974045" y="2239870"/>
                </a:lnTo>
                <a:lnTo>
                  <a:pt x="973515" y="2253629"/>
                </a:lnTo>
                <a:lnTo>
                  <a:pt x="972721" y="2269241"/>
                </a:lnTo>
                <a:lnTo>
                  <a:pt x="970868" y="2305227"/>
                </a:lnTo>
                <a:lnTo>
                  <a:pt x="968750" y="2345182"/>
                </a:lnTo>
                <a:lnTo>
                  <a:pt x="966632" y="2386725"/>
                </a:lnTo>
                <a:lnTo>
                  <a:pt x="965308" y="2407099"/>
                </a:lnTo>
                <a:lnTo>
                  <a:pt x="964514" y="2427474"/>
                </a:lnTo>
                <a:lnTo>
                  <a:pt x="964249" y="2446790"/>
                </a:lnTo>
                <a:lnTo>
                  <a:pt x="963984" y="2465576"/>
                </a:lnTo>
                <a:lnTo>
                  <a:pt x="963984" y="2482511"/>
                </a:lnTo>
                <a:lnTo>
                  <a:pt x="964514" y="2498123"/>
                </a:lnTo>
                <a:lnTo>
                  <a:pt x="965308" y="2515057"/>
                </a:lnTo>
                <a:lnTo>
                  <a:pt x="966367" y="2534638"/>
                </a:lnTo>
                <a:lnTo>
                  <a:pt x="967691" y="2582002"/>
                </a:lnTo>
                <a:lnTo>
                  <a:pt x="969014" y="2636246"/>
                </a:lnTo>
                <a:lnTo>
                  <a:pt x="970338" y="2693400"/>
                </a:lnTo>
                <a:lnTo>
                  <a:pt x="972456" y="2798712"/>
                </a:lnTo>
                <a:lnTo>
                  <a:pt x="973515" y="2838932"/>
                </a:lnTo>
                <a:lnTo>
                  <a:pt x="974310" y="2865128"/>
                </a:lnTo>
                <a:lnTo>
                  <a:pt x="974839" y="2876241"/>
                </a:lnTo>
                <a:lnTo>
                  <a:pt x="975104" y="2891324"/>
                </a:lnTo>
                <a:lnTo>
                  <a:pt x="975633" y="2931014"/>
                </a:lnTo>
                <a:lnTo>
                  <a:pt x="975898" y="2979437"/>
                </a:lnTo>
                <a:lnTo>
                  <a:pt x="975898" y="3031564"/>
                </a:lnTo>
                <a:lnTo>
                  <a:pt x="975633" y="3082367"/>
                </a:lnTo>
                <a:lnTo>
                  <a:pt x="975104" y="3127350"/>
                </a:lnTo>
                <a:lnTo>
                  <a:pt x="974839" y="3161484"/>
                </a:lnTo>
                <a:lnTo>
                  <a:pt x="974310" y="3180006"/>
                </a:lnTo>
                <a:lnTo>
                  <a:pt x="973780" y="3189532"/>
                </a:lnTo>
                <a:lnTo>
                  <a:pt x="972721" y="3199587"/>
                </a:lnTo>
                <a:lnTo>
                  <a:pt x="970338" y="3221020"/>
                </a:lnTo>
                <a:lnTo>
                  <a:pt x="969544" y="3231604"/>
                </a:lnTo>
                <a:lnTo>
                  <a:pt x="969279" y="3236367"/>
                </a:lnTo>
                <a:lnTo>
                  <a:pt x="969279" y="3240865"/>
                </a:lnTo>
                <a:lnTo>
                  <a:pt x="969544" y="3245628"/>
                </a:lnTo>
                <a:lnTo>
                  <a:pt x="969809" y="3249597"/>
                </a:lnTo>
                <a:lnTo>
                  <a:pt x="970338" y="3253301"/>
                </a:lnTo>
                <a:lnTo>
                  <a:pt x="971397" y="3256741"/>
                </a:lnTo>
                <a:lnTo>
                  <a:pt x="972986" y="3260181"/>
                </a:lnTo>
                <a:lnTo>
                  <a:pt x="975369" y="3264944"/>
                </a:lnTo>
                <a:lnTo>
                  <a:pt x="979075" y="3270501"/>
                </a:lnTo>
                <a:lnTo>
                  <a:pt x="983576" y="3276587"/>
                </a:lnTo>
                <a:lnTo>
                  <a:pt x="993902" y="3290610"/>
                </a:lnTo>
                <a:lnTo>
                  <a:pt x="1005021" y="3305693"/>
                </a:lnTo>
                <a:lnTo>
                  <a:pt x="1027261" y="3334270"/>
                </a:lnTo>
                <a:lnTo>
                  <a:pt x="1035998" y="3345383"/>
                </a:lnTo>
                <a:lnTo>
                  <a:pt x="1038911" y="3349882"/>
                </a:lnTo>
                <a:lnTo>
                  <a:pt x="1040764" y="3353057"/>
                </a:lnTo>
                <a:lnTo>
                  <a:pt x="1045529" y="3360995"/>
                </a:lnTo>
                <a:lnTo>
                  <a:pt x="1048442" y="3367081"/>
                </a:lnTo>
                <a:lnTo>
                  <a:pt x="1051884" y="3373696"/>
                </a:lnTo>
                <a:lnTo>
                  <a:pt x="1055325" y="3381370"/>
                </a:lnTo>
                <a:lnTo>
                  <a:pt x="1058767" y="3389572"/>
                </a:lnTo>
                <a:lnTo>
                  <a:pt x="1061680" y="3397775"/>
                </a:lnTo>
                <a:lnTo>
                  <a:pt x="1062739" y="3402273"/>
                </a:lnTo>
                <a:lnTo>
                  <a:pt x="1063798" y="3406507"/>
                </a:lnTo>
                <a:lnTo>
                  <a:pt x="1064857" y="3410476"/>
                </a:lnTo>
                <a:lnTo>
                  <a:pt x="1065386" y="3414974"/>
                </a:lnTo>
                <a:lnTo>
                  <a:pt x="1065916" y="3418943"/>
                </a:lnTo>
                <a:lnTo>
                  <a:pt x="1066181" y="3422912"/>
                </a:lnTo>
                <a:lnTo>
                  <a:pt x="1065916" y="3426617"/>
                </a:lnTo>
                <a:lnTo>
                  <a:pt x="1065386" y="3430586"/>
                </a:lnTo>
                <a:lnTo>
                  <a:pt x="1064592" y="3434026"/>
                </a:lnTo>
                <a:lnTo>
                  <a:pt x="1063533" y="3437465"/>
                </a:lnTo>
                <a:lnTo>
                  <a:pt x="1061944" y="3440376"/>
                </a:lnTo>
                <a:lnTo>
                  <a:pt x="1059826" y="3443551"/>
                </a:lnTo>
                <a:lnTo>
                  <a:pt x="1056914" y="3445933"/>
                </a:lnTo>
                <a:lnTo>
                  <a:pt x="1054002" y="3448314"/>
                </a:lnTo>
                <a:lnTo>
                  <a:pt x="1050560" y="3450166"/>
                </a:lnTo>
                <a:lnTo>
                  <a:pt x="1046588" y="3451489"/>
                </a:lnTo>
                <a:lnTo>
                  <a:pt x="1041823" y="3452813"/>
                </a:lnTo>
                <a:lnTo>
                  <a:pt x="1036528" y="3453342"/>
                </a:lnTo>
                <a:lnTo>
                  <a:pt x="1030703" y="3454136"/>
                </a:lnTo>
                <a:lnTo>
                  <a:pt x="1025143" y="3454400"/>
                </a:lnTo>
                <a:lnTo>
                  <a:pt x="1019054" y="3454400"/>
                </a:lnTo>
                <a:lnTo>
                  <a:pt x="1012964" y="3454400"/>
                </a:lnTo>
                <a:lnTo>
                  <a:pt x="1006610" y="3453606"/>
                </a:lnTo>
                <a:lnTo>
                  <a:pt x="999991" y="3453342"/>
                </a:lnTo>
                <a:lnTo>
                  <a:pt x="987018" y="3451754"/>
                </a:lnTo>
                <a:lnTo>
                  <a:pt x="973780" y="3449637"/>
                </a:lnTo>
                <a:lnTo>
                  <a:pt x="960277" y="3446991"/>
                </a:lnTo>
                <a:lnTo>
                  <a:pt x="947039" y="3444081"/>
                </a:lnTo>
                <a:lnTo>
                  <a:pt x="934066" y="3440112"/>
                </a:lnTo>
                <a:lnTo>
                  <a:pt x="921358" y="3436142"/>
                </a:lnTo>
                <a:lnTo>
                  <a:pt x="909444" y="3431644"/>
                </a:lnTo>
                <a:lnTo>
                  <a:pt x="898059" y="3426617"/>
                </a:lnTo>
                <a:lnTo>
                  <a:pt x="892764" y="3423971"/>
                </a:lnTo>
                <a:lnTo>
                  <a:pt x="887734" y="3421325"/>
                </a:lnTo>
                <a:lnTo>
                  <a:pt x="882439" y="3418679"/>
                </a:lnTo>
                <a:lnTo>
                  <a:pt x="877938" y="3416033"/>
                </a:lnTo>
                <a:lnTo>
                  <a:pt x="873437" y="3413122"/>
                </a:lnTo>
                <a:lnTo>
                  <a:pt x="869465" y="3410211"/>
                </a:lnTo>
                <a:lnTo>
                  <a:pt x="866024" y="3407301"/>
                </a:lnTo>
                <a:lnTo>
                  <a:pt x="862582" y="3404390"/>
                </a:lnTo>
                <a:lnTo>
                  <a:pt x="859405" y="3401479"/>
                </a:lnTo>
                <a:lnTo>
                  <a:pt x="857022" y="3398304"/>
                </a:lnTo>
                <a:lnTo>
                  <a:pt x="852521" y="3392483"/>
                </a:lnTo>
                <a:lnTo>
                  <a:pt x="848550" y="3386662"/>
                </a:lnTo>
                <a:lnTo>
                  <a:pt x="844843" y="3381105"/>
                </a:lnTo>
                <a:lnTo>
                  <a:pt x="841666" y="3375813"/>
                </a:lnTo>
                <a:lnTo>
                  <a:pt x="835841" y="3365229"/>
                </a:lnTo>
                <a:lnTo>
                  <a:pt x="830546" y="3355438"/>
                </a:lnTo>
                <a:lnTo>
                  <a:pt x="827898" y="3350940"/>
                </a:lnTo>
                <a:lnTo>
                  <a:pt x="825251" y="3346442"/>
                </a:lnTo>
                <a:lnTo>
                  <a:pt x="822338" y="3342473"/>
                </a:lnTo>
                <a:lnTo>
                  <a:pt x="819161" y="3338504"/>
                </a:lnTo>
                <a:lnTo>
                  <a:pt x="815720" y="3334535"/>
                </a:lnTo>
                <a:lnTo>
                  <a:pt x="812013" y="3331095"/>
                </a:lnTo>
                <a:lnTo>
                  <a:pt x="807777" y="3327920"/>
                </a:lnTo>
                <a:lnTo>
                  <a:pt x="803011" y="3325009"/>
                </a:lnTo>
                <a:lnTo>
                  <a:pt x="797981" y="3322098"/>
                </a:lnTo>
                <a:lnTo>
                  <a:pt x="792686" y="3318658"/>
                </a:lnTo>
                <a:lnTo>
                  <a:pt x="787390" y="3314954"/>
                </a:lnTo>
                <a:lnTo>
                  <a:pt x="782360" y="3311250"/>
                </a:lnTo>
                <a:lnTo>
                  <a:pt x="777065" y="3307016"/>
                </a:lnTo>
                <a:lnTo>
                  <a:pt x="772034" y="3302782"/>
                </a:lnTo>
                <a:lnTo>
                  <a:pt x="767004" y="3298549"/>
                </a:lnTo>
                <a:lnTo>
                  <a:pt x="762503" y="3293786"/>
                </a:lnTo>
                <a:lnTo>
                  <a:pt x="758267" y="3289023"/>
                </a:lnTo>
                <a:lnTo>
                  <a:pt x="754031" y="3284260"/>
                </a:lnTo>
                <a:lnTo>
                  <a:pt x="750589" y="3279233"/>
                </a:lnTo>
                <a:lnTo>
                  <a:pt x="747412" y="3274205"/>
                </a:lnTo>
                <a:lnTo>
                  <a:pt x="744500" y="3269442"/>
                </a:lnTo>
                <a:lnTo>
                  <a:pt x="742117" y="3264150"/>
                </a:lnTo>
                <a:lnTo>
                  <a:pt x="740528" y="3259387"/>
                </a:lnTo>
                <a:lnTo>
                  <a:pt x="739469" y="3254360"/>
                </a:lnTo>
                <a:lnTo>
                  <a:pt x="738675" y="3249597"/>
                </a:lnTo>
                <a:lnTo>
                  <a:pt x="737086" y="3244569"/>
                </a:lnTo>
                <a:lnTo>
                  <a:pt x="735498" y="3239277"/>
                </a:lnTo>
                <a:lnTo>
                  <a:pt x="733380" y="3233985"/>
                </a:lnTo>
                <a:lnTo>
                  <a:pt x="728349" y="3223401"/>
                </a:lnTo>
                <a:lnTo>
                  <a:pt x="723319" y="3212552"/>
                </a:lnTo>
                <a:lnTo>
                  <a:pt x="718289" y="3201968"/>
                </a:lnTo>
                <a:lnTo>
                  <a:pt x="715641" y="3196676"/>
                </a:lnTo>
                <a:lnTo>
                  <a:pt x="713788" y="3191649"/>
                </a:lnTo>
                <a:lnTo>
                  <a:pt x="711934" y="3186621"/>
                </a:lnTo>
                <a:lnTo>
                  <a:pt x="710611" y="3181858"/>
                </a:lnTo>
                <a:lnTo>
                  <a:pt x="709552" y="3177096"/>
                </a:lnTo>
                <a:lnTo>
                  <a:pt x="709022" y="3172333"/>
                </a:lnTo>
                <a:lnTo>
                  <a:pt x="709022" y="3166511"/>
                </a:lnTo>
                <a:lnTo>
                  <a:pt x="709287" y="3157515"/>
                </a:lnTo>
                <a:lnTo>
                  <a:pt x="710611" y="3132378"/>
                </a:lnTo>
                <a:lnTo>
                  <a:pt x="712729" y="3100625"/>
                </a:lnTo>
                <a:lnTo>
                  <a:pt x="715112" y="3064904"/>
                </a:lnTo>
                <a:lnTo>
                  <a:pt x="717759" y="3028653"/>
                </a:lnTo>
                <a:lnTo>
                  <a:pt x="719877" y="2995577"/>
                </a:lnTo>
                <a:lnTo>
                  <a:pt x="720671" y="2981024"/>
                </a:lnTo>
                <a:lnTo>
                  <a:pt x="721201" y="2968323"/>
                </a:lnTo>
                <a:lnTo>
                  <a:pt x="721466" y="2957739"/>
                </a:lnTo>
                <a:lnTo>
                  <a:pt x="721201" y="2950066"/>
                </a:lnTo>
                <a:lnTo>
                  <a:pt x="720407" y="2930750"/>
                </a:lnTo>
                <a:lnTo>
                  <a:pt x="719348" y="2900056"/>
                </a:lnTo>
                <a:lnTo>
                  <a:pt x="716700" y="2816441"/>
                </a:lnTo>
                <a:lnTo>
                  <a:pt x="713258" y="2726476"/>
                </a:lnTo>
                <a:lnTo>
                  <a:pt x="711670" y="2686785"/>
                </a:lnTo>
                <a:lnTo>
                  <a:pt x="710346" y="2654768"/>
                </a:lnTo>
                <a:lnTo>
                  <a:pt x="705845" y="2576975"/>
                </a:lnTo>
                <a:lnTo>
                  <a:pt x="698961" y="2469281"/>
                </a:lnTo>
                <a:lnTo>
                  <a:pt x="691813" y="2357883"/>
                </a:lnTo>
                <a:lnTo>
                  <a:pt x="688106" y="2309196"/>
                </a:lnTo>
                <a:lnTo>
                  <a:pt x="685194" y="2269505"/>
                </a:lnTo>
                <a:lnTo>
                  <a:pt x="683605" y="2252041"/>
                </a:lnTo>
                <a:lnTo>
                  <a:pt x="681487" y="2232990"/>
                </a:lnTo>
                <a:lnTo>
                  <a:pt x="678840" y="2213145"/>
                </a:lnTo>
                <a:lnTo>
                  <a:pt x="675663" y="2192506"/>
                </a:lnTo>
                <a:lnTo>
                  <a:pt x="672485" y="2171866"/>
                </a:lnTo>
                <a:lnTo>
                  <a:pt x="668779" y="2150698"/>
                </a:lnTo>
                <a:lnTo>
                  <a:pt x="661366" y="2110478"/>
                </a:lnTo>
                <a:lnTo>
                  <a:pt x="654217" y="2073699"/>
                </a:lnTo>
                <a:lnTo>
                  <a:pt x="647863" y="2043534"/>
                </a:lnTo>
                <a:lnTo>
                  <a:pt x="643097" y="2021836"/>
                </a:lnTo>
                <a:lnTo>
                  <a:pt x="640715" y="2012046"/>
                </a:lnTo>
                <a:lnTo>
                  <a:pt x="640450" y="2011517"/>
                </a:lnTo>
                <a:lnTo>
                  <a:pt x="639920" y="2011252"/>
                </a:lnTo>
                <a:lnTo>
                  <a:pt x="639126" y="2011781"/>
                </a:lnTo>
                <a:lnTo>
                  <a:pt x="638332" y="2012840"/>
                </a:lnTo>
                <a:lnTo>
                  <a:pt x="635684" y="2015750"/>
                </a:lnTo>
                <a:lnTo>
                  <a:pt x="633037" y="2020513"/>
                </a:lnTo>
                <a:lnTo>
                  <a:pt x="629859" y="2026864"/>
                </a:lnTo>
                <a:lnTo>
                  <a:pt x="626418" y="2034273"/>
                </a:lnTo>
                <a:lnTo>
                  <a:pt x="622446" y="2042740"/>
                </a:lnTo>
                <a:lnTo>
                  <a:pt x="618475" y="2052001"/>
                </a:lnTo>
                <a:lnTo>
                  <a:pt x="614768" y="2061262"/>
                </a:lnTo>
                <a:lnTo>
                  <a:pt x="610797" y="2071317"/>
                </a:lnTo>
                <a:lnTo>
                  <a:pt x="607355" y="2081108"/>
                </a:lnTo>
                <a:lnTo>
                  <a:pt x="604178" y="2090898"/>
                </a:lnTo>
                <a:lnTo>
                  <a:pt x="601530" y="2100159"/>
                </a:lnTo>
                <a:lnTo>
                  <a:pt x="599148" y="2109155"/>
                </a:lnTo>
                <a:lnTo>
                  <a:pt x="597294" y="2117094"/>
                </a:lnTo>
                <a:lnTo>
                  <a:pt x="596500" y="2123709"/>
                </a:lnTo>
                <a:lnTo>
                  <a:pt x="595970" y="2127678"/>
                </a:lnTo>
                <a:lnTo>
                  <a:pt x="595176" y="2132970"/>
                </a:lnTo>
                <a:lnTo>
                  <a:pt x="592264" y="2146729"/>
                </a:lnTo>
                <a:lnTo>
                  <a:pt x="588557" y="2164458"/>
                </a:lnTo>
                <a:lnTo>
                  <a:pt x="583262" y="2186155"/>
                </a:lnTo>
                <a:lnTo>
                  <a:pt x="570818" y="2236959"/>
                </a:lnTo>
                <a:lnTo>
                  <a:pt x="556257" y="2293584"/>
                </a:lnTo>
                <a:lnTo>
                  <a:pt x="527928" y="2403924"/>
                </a:lnTo>
                <a:lnTo>
                  <a:pt x="516808" y="2446790"/>
                </a:lnTo>
                <a:lnTo>
                  <a:pt x="509924" y="2474573"/>
                </a:lnTo>
                <a:lnTo>
                  <a:pt x="504364" y="2497329"/>
                </a:lnTo>
                <a:lnTo>
                  <a:pt x="497745" y="2527758"/>
                </a:lnTo>
                <a:lnTo>
                  <a:pt x="482389" y="2597614"/>
                </a:lnTo>
                <a:lnTo>
                  <a:pt x="463591" y="2684404"/>
                </a:lnTo>
                <a:lnTo>
                  <a:pt x="435792" y="2818558"/>
                </a:lnTo>
                <a:lnTo>
                  <a:pt x="414611" y="2918578"/>
                </a:lnTo>
                <a:lnTo>
                  <a:pt x="406139" y="2957475"/>
                </a:lnTo>
                <a:lnTo>
                  <a:pt x="400314" y="2981289"/>
                </a:lnTo>
                <a:lnTo>
                  <a:pt x="398461" y="2988962"/>
                </a:lnTo>
                <a:lnTo>
                  <a:pt x="396608" y="2997694"/>
                </a:lnTo>
                <a:lnTo>
                  <a:pt x="394490" y="3007485"/>
                </a:lnTo>
                <a:lnTo>
                  <a:pt x="392636" y="3017540"/>
                </a:lnTo>
                <a:lnTo>
                  <a:pt x="390783" y="3028124"/>
                </a:lnTo>
                <a:lnTo>
                  <a:pt x="389194" y="3039237"/>
                </a:lnTo>
                <a:lnTo>
                  <a:pt x="387341" y="3050350"/>
                </a:lnTo>
                <a:lnTo>
                  <a:pt x="386017" y="3061728"/>
                </a:lnTo>
                <a:lnTo>
                  <a:pt x="384958" y="3072577"/>
                </a:lnTo>
                <a:lnTo>
                  <a:pt x="384429" y="3083426"/>
                </a:lnTo>
                <a:lnTo>
                  <a:pt x="383899" y="3093481"/>
                </a:lnTo>
                <a:lnTo>
                  <a:pt x="383899" y="3103271"/>
                </a:lnTo>
                <a:lnTo>
                  <a:pt x="384429" y="3112003"/>
                </a:lnTo>
                <a:lnTo>
                  <a:pt x="384958" y="3115972"/>
                </a:lnTo>
                <a:lnTo>
                  <a:pt x="385488" y="3119677"/>
                </a:lnTo>
                <a:lnTo>
                  <a:pt x="386282" y="3123381"/>
                </a:lnTo>
                <a:lnTo>
                  <a:pt x="387076" y="3126556"/>
                </a:lnTo>
                <a:lnTo>
                  <a:pt x="388400" y="3129467"/>
                </a:lnTo>
                <a:lnTo>
                  <a:pt x="389459" y="3131848"/>
                </a:lnTo>
                <a:lnTo>
                  <a:pt x="390518" y="3134494"/>
                </a:lnTo>
                <a:lnTo>
                  <a:pt x="391577" y="3137140"/>
                </a:lnTo>
                <a:lnTo>
                  <a:pt x="392107" y="3139786"/>
                </a:lnTo>
                <a:lnTo>
                  <a:pt x="392636" y="3142432"/>
                </a:lnTo>
                <a:lnTo>
                  <a:pt x="393166" y="3145343"/>
                </a:lnTo>
                <a:lnTo>
                  <a:pt x="393431" y="3148254"/>
                </a:lnTo>
                <a:lnTo>
                  <a:pt x="393431" y="3154604"/>
                </a:lnTo>
                <a:lnTo>
                  <a:pt x="392901" y="3160690"/>
                </a:lnTo>
                <a:lnTo>
                  <a:pt x="391842" y="3167570"/>
                </a:lnTo>
                <a:lnTo>
                  <a:pt x="390783" y="3173920"/>
                </a:lnTo>
                <a:lnTo>
                  <a:pt x="389194" y="3180800"/>
                </a:lnTo>
                <a:lnTo>
                  <a:pt x="385753" y="3194030"/>
                </a:lnTo>
                <a:lnTo>
                  <a:pt x="382840" y="3206731"/>
                </a:lnTo>
                <a:lnTo>
                  <a:pt x="381516" y="3212552"/>
                </a:lnTo>
                <a:lnTo>
                  <a:pt x="380722" y="3218109"/>
                </a:lnTo>
                <a:lnTo>
                  <a:pt x="380193" y="3223137"/>
                </a:lnTo>
                <a:lnTo>
                  <a:pt x="379928" y="3227899"/>
                </a:lnTo>
                <a:lnTo>
                  <a:pt x="380457" y="3232927"/>
                </a:lnTo>
                <a:lnTo>
                  <a:pt x="380987" y="3238748"/>
                </a:lnTo>
                <a:lnTo>
                  <a:pt x="382576" y="3252243"/>
                </a:lnTo>
                <a:lnTo>
                  <a:pt x="384429" y="3267590"/>
                </a:lnTo>
                <a:lnTo>
                  <a:pt x="386017" y="3283995"/>
                </a:lnTo>
                <a:lnTo>
                  <a:pt x="386812" y="3291669"/>
                </a:lnTo>
                <a:lnTo>
                  <a:pt x="387341" y="3299342"/>
                </a:lnTo>
                <a:lnTo>
                  <a:pt x="387871" y="3306751"/>
                </a:lnTo>
                <a:lnTo>
                  <a:pt x="387341" y="3313631"/>
                </a:lnTo>
                <a:lnTo>
                  <a:pt x="387076" y="3319717"/>
                </a:lnTo>
                <a:lnTo>
                  <a:pt x="386282" y="3325009"/>
                </a:lnTo>
                <a:lnTo>
                  <a:pt x="385488" y="3327390"/>
                </a:lnTo>
                <a:lnTo>
                  <a:pt x="384958" y="3329507"/>
                </a:lnTo>
                <a:lnTo>
                  <a:pt x="384164" y="3331359"/>
                </a:lnTo>
                <a:lnTo>
                  <a:pt x="383105" y="3332682"/>
                </a:lnTo>
                <a:lnTo>
                  <a:pt x="381781" y="3334005"/>
                </a:lnTo>
                <a:lnTo>
                  <a:pt x="380193" y="3335593"/>
                </a:lnTo>
                <a:lnTo>
                  <a:pt x="378339" y="3336652"/>
                </a:lnTo>
                <a:lnTo>
                  <a:pt x="376221" y="3337975"/>
                </a:lnTo>
                <a:lnTo>
                  <a:pt x="370661" y="3339827"/>
                </a:lnTo>
                <a:lnTo>
                  <a:pt x="364307" y="3341679"/>
                </a:lnTo>
                <a:lnTo>
                  <a:pt x="356894" y="3343267"/>
                </a:lnTo>
                <a:lnTo>
                  <a:pt x="349216" y="3344854"/>
                </a:lnTo>
                <a:lnTo>
                  <a:pt x="332007" y="3348559"/>
                </a:lnTo>
                <a:lnTo>
                  <a:pt x="323534" y="3350146"/>
                </a:lnTo>
                <a:lnTo>
                  <a:pt x="315062" y="3351999"/>
                </a:lnTo>
                <a:lnTo>
                  <a:pt x="306590" y="3354115"/>
                </a:lnTo>
                <a:lnTo>
                  <a:pt x="299177" y="3356232"/>
                </a:lnTo>
                <a:lnTo>
                  <a:pt x="292028" y="3358878"/>
                </a:lnTo>
                <a:lnTo>
                  <a:pt x="289116" y="3360466"/>
                </a:lnTo>
                <a:lnTo>
                  <a:pt x="286204" y="3362053"/>
                </a:lnTo>
                <a:lnTo>
                  <a:pt x="283821" y="3363906"/>
                </a:lnTo>
                <a:lnTo>
                  <a:pt x="281173" y="3365493"/>
                </a:lnTo>
                <a:lnTo>
                  <a:pt x="279320" y="3367346"/>
                </a:lnTo>
                <a:lnTo>
                  <a:pt x="277731" y="3369462"/>
                </a:lnTo>
                <a:lnTo>
                  <a:pt x="275878" y="3371579"/>
                </a:lnTo>
                <a:lnTo>
                  <a:pt x="274025" y="3373431"/>
                </a:lnTo>
                <a:lnTo>
                  <a:pt x="271642" y="3375813"/>
                </a:lnTo>
                <a:lnTo>
                  <a:pt x="268730" y="3377930"/>
                </a:lnTo>
                <a:lnTo>
                  <a:pt x="265552" y="3380047"/>
                </a:lnTo>
                <a:lnTo>
                  <a:pt x="262111" y="3382163"/>
                </a:lnTo>
                <a:lnTo>
                  <a:pt x="254433" y="3386397"/>
                </a:lnTo>
                <a:lnTo>
                  <a:pt x="246225" y="3390631"/>
                </a:lnTo>
                <a:lnTo>
                  <a:pt x="236694" y="3394864"/>
                </a:lnTo>
                <a:lnTo>
                  <a:pt x="226898" y="3398833"/>
                </a:lnTo>
                <a:lnTo>
                  <a:pt x="216837" y="3402802"/>
                </a:lnTo>
                <a:lnTo>
                  <a:pt x="206511" y="3406507"/>
                </a:lnTo>
                <a:lnTo>
                  <a:pt x="195921" y="3409947"/>
                </a:lnTo>
                <a:lnTo>
                  <a:pt x="185860" y="3413122"/>
                </a:lnTo>
                <a:lnTo>
                  <a:pt x="175800" y="3416033"/>
                </a:lnTo>
                <a:lnTo>
                  <a:pt x="158326" y="3420795"/>
                </a:lnTo>
                <a:lnTo>
                  <a:pt x="144558" y="3423971"/>
                </a:lnTo>
                <a:lnTo>
                  <a:pt x="137145" y="3425029"/>
                </a:lnTo>
                <a:lnTo>
                  <a:pt x="127614" y="3426088"/>
                </a:lnTo>
                <a:lnTo>
                  <a:pt x="115964" y="3426617"/>
                </a:lnTo>
                <a:lnTo>
                  <a:pt x="102991" y="3426617"/>
                </a:lnTo>
                <a:lnTo>
                  <a:pt x="88959" y="3426352"/>
                </a:lnTo>
                <a:lnTo>
                  <a:pt x="81546" y="3425823"/>
                </a:lnTo>
                <a:lnTo>
                  <a:pt x="74397" y="3425294"/>
                </a:lnTo>
                <a:lnTo>
                  <a:pt x="66984" y="3424500"/>
                </a:lnTo>
                <a:lnTo>
                  <a:pt x="59836" y="3423442"/>
                </a:lnTo>
                <a:lnTo>
                  <a:pt x="52687" y="3422383"/>
                </a:lnTo>
                <a:lnTo>
                  <a:pt x="45803" y="3421060"/>
                </a:lnTo>
                <a:lnTo>
                  <a:pt x="39184" y="3419208"/>
                </a:lnTo>
                <a:lnTo>
                  <a:pt x="32830" y="3417356"/>
                </a:lnTo>
                <a:lnTo>
                  <a:pt x="26741" y="3415239"/>
                </a:lnTo>
                <a:lnTo>
                  <a:pt x="21446" y="3412593"/>
                </a:lnTo>
                <a:lnTo>
                  <a:pt x="16150" y="3409947"/>
                </a:lnTo>
                <a:lnTo>
                  <a:pt x="11914" y="3407036"/>
                </a:lnTo>
                <a:lnTo>
                  <a:pt x="9796" y="3405448"/>
                </a:lnTo>
                <a:lnTo>
                  <a:pt x="7943" y="3403596"/>
                </a:lnTo>
                <a:lnTo>
                  <a:pt x="6354" y="3402009"/>
                </a:lnTo>
                <a:lnTo>
                  <a:pt x="4766" y="3399892"/>
                </a:lnTo>
                <a:lnTo>
                  <a:pt x="3442" y="3397775"/>
                </a:lnTo>
                <a:lnTo>
                  <a:pt x="2383" y="3395923"/>
                </a:lnTo>
                <a:lnTo>
                  <a:pt x="1589" y="3393806"/>
                </a:lnTo>
                <a:lnTo>
                  <a:pt x="795" y="3391424"/>
                </a:lnTo>
                <a:lnTo>
                  <a:pt x="265" y="3389308"/>
                </a:lnTo>
                <a:lnTo>
                  <a:pt x="0" y="3386662"/>
                </a:lnTo>
                <a:lnTo>
                  <a:pt x="0" y="3384280"/>
                </a:lnTo>
                <a:lnTo>
                  <a:pt x="265" y="3381634"/>
                </a:lnTo>
                <a:lnTo>
                  <a:pt x="795" y="3378988"/>
                </a:lnTo>
                <a:lnTo>
                  <a:pt x="1589" y="3376077"/>
                </a:lnTo>
                <a:lnTo>
                  <a:pt x="2648" y="3373167"/>
                </a:lnTo>
                <a:lnTo>
                  <a:pt x="3707" y="3369992"/>
                </a:lnTo>
                <a:lnTo>
                  <a:pt x="5295" y="3367081"/>
                </a:lnTo>
                <a:lnTo>
                  <a:pt x="7413" y="3363906"/>
                </a:lnTo>
                <a:lnTo>
                  <a:pt x="9532" y="3360201"/>
                </a:lnTo>
                <a:lnTo>
                  <a:pt x="11914" y="3357026"/>
                </a:lnTo>
                <a:lnTo>
                  <a:pt x="17210" y="3350146"/>
                </a:lnTo>
                <a:lnTo>
                  <a:pt x="22505" y="3343531"/>
                </a:lnTo>
                <a:lnTo>
                  <a:pt x="33360" y="3330830"/>
                </a:lnTo>
                <a:lnTo>
                  <a:pt x="43685" y="3318923"/>
                </a:lnTo>
                <a:lnTo>
                  <a:pt x="54540" y="3307810"/>
                </a:lnTo>
                <a:lnTo>
                  <a:pt x="64866" y="3297490"/>
                </a:lnTo>
                <a:lnTo>
                  <a:pt x="75192" y="3287964"/>
                </a:lnTo>
                <a:lnTo>
                  <a:pt x="85252" y="3278703"/>
                </a:lnTo>
                <a:lnTo>
                  <a:pt x="94519" y="3270501"/>
                </a:lnTo>
                <a:lnTo>
                  <a:pt x="111993" y="3255154"/>
                </a:lnTo>
                <a:lnTo>
                  <a:pt x="119406" y="3248803"/>
                </a:lnTo>
                <a:lnTo>
                  <a:pt x="126290" y="3242453"/>
                </a:lnTo>
                <a:lnTo>
                  <a:pt x="132114" y="3236631"/>
                </a:lnTo>
                <a:lnTo>
                  <a:pt x="136880" y="3231339"/>
                </a:lnTo>
                <a:lnTo>
                  <a:pt x="138998" y="3228429"/>
                </a:lnTo>
                <a:lnTo>
                  <a:pt x="140851" y="3226047"/>
                </a:lnTo>
                <a:lnTo>
                  <a:pt x="142175" y="3223666"/>
                </a:lnTo>
                <a:lnTo>
                  <a:pt x="143234" y="3221549"/>
                </a:lnTo>
                <a:lnTo>
                  <a:pt x="145352" y="3216257"/>
                </a:lnTo>
                <a:lnTo>
                  <a:pt x="147735" y="3209642"/>
                </a:lnTo>
                <a:lnTo>
                  <a:pt x="150118" y="3201704"/>
                </a:lnTo>
                <a:lnTo>
                  <a:pt x="153030" y="3193236"/>
                </a:lnTo>
                <a:lnTo>
                  <a:pt x="158061" y="3173920"/>
                </a:lnTo>
                <a:lnTo>
                  <a:pt x="163091" y="3153017"/>
                </a:lnTo>
                <a:lnTo>
                  <a:pt x="165739" y="3142432"/>
                </a:lnTo>
                <a:lnTo>
                  <a:pt x="167857" y="3131848"/>
                </a:lnTo>
                <a:lnTo>
                  <a:pt x="169710" y="3121529"/>
                </a:lnTo>
                <a:lnTo>
                  <a:pt x="171563" y="3112003"/>
                </a:lnTo>
                <a:lnTo>
                  <a:pt x="172622" y="3102742"/>
                </a:lnTo>
                <a:lnTo>
                  <a:pt x="173681" y="3094539"/>
                </a:lnTo>
                <a:lnTo>
                  <a:pt x="173946" y="3087395"/>
                </a:lnTo>
                <a:lnTo>
                  <a:pt x="173946" y="3081309"/>
                </a:lnTo>
                <a:lnTo>
                  <a:pt x="173417" y="3061728"/>
                </a:lnTo>
                <a:lnTo>
                  <a:pt x="172622" y="3026801"/>
                </a:lnTo>
                <a:lnTo>
                  <a:pt x="171828" y="2981289"/>
                </a:lnTo>
                <a:lnTo>
                  <a:pt x="171299" y="2928897"/>
                </a:lnTo>
                <a:lnTo>
                  <a:pt x="171034" y="2874389"/>
                </a:lnTo>
                <a:lnTo>
                  <a:pt x="171299" y="2847664"/>
                </a:lnTo>
                <a:lnTo>
                  <a:pt x="171563" y="2821998"/>
                </a:lnTo>
                <a:lnTo>
                  <a:pt x="172093" y="2797654"/>
                </a:lnTo>
                <a:lnTo>
                  <a:pt x="172887" y="2775692"/>
                </a:lnTo>
                <a:lnTo>
                  <a:pt x="173946" y="2756376"/>
                </a:lnTo>
                <a:lnTo>
                  <a:pt x="175270" y="2740235"/>
                </a:lnTo>
                <a:lnTo>
                  <a:pt x="179506" y="2703984"/>
                </a:lnTo>
                <a:lnTo>
                  <a:pt x="185331" y="2656356"/>
                </a:lnTo>
                <a:lnTo>
                  <a:pt x="192479" y="2602112"/>
                </a:lnTo>
                <a:lnTo>
                  <a:pt x="199628" y="2546281"/>
                </a:lnTo>
                <a:lnTo>
                  <a:pt x="212866" y="2447848"/>
                </a:lnTo>
                <a:lnTo>
                  <a:pt x="219485" y="2399161"/>
                </a:lnTo>
                <a:lnTo>
                  <a:pt x="224780" y="2360264"/>
                </a:lnTo>
                <a:lnTo>
                  <a:pt x="235105" y="2285117"/>
                </a:lnTo>
                <a:lnTo>
                  <a:pt x="240665" y="2243309"/>
                </a:lnTo>
                <a:lnTo>
                  <a:pt x="245696" y="2203354"/>
                </a:lnTo>
                <a:lnTo>
                  <a:pt x="247814" y="2185361"/>
                </a:lnTo>
                <a:lnTo>
                  <a:pt x="249402" y="2169220"/>
                </a:lnTo>
                <a:lnTo>
                  <a:pt x="250726" y="2155196"/>
                </a:lnTo>
                <a:lnTo>
                  <a:pt x="251256" y="2144612"/>
                </a:lnTo>
                <a:lnTo>
                  <a:pt x="253638" y="2090633"/>
                </a:lnTo>
                <a:lnTo>
                  <a:pt x="254697" y="2055706"/>
                </a:lnTo>
                <a:lnTo>
                  <a:pt x="255492" y="2019190"/>
                </a:lnTo>
                <a:lnTo>
                  <a:pt x="255756" y="2001462"/>
                </a:lnTo>
                <a:lnTo>
                  <a:pt x="255756" y="1983998"/>
                </a:lnTo>
                <a:lnTo>
                  <a:pt x="255756" y="1967593"/>
                </a:lnTo>
                <a:lnTo>
                  <a:pt x="255227" y="1952510"/>
                </a:lnTo>
                <a:lnTo>
                  <a:pt x="254433" y="1939280"/>
                </a:lnTo>
                <a:lnTo>
                  <a:pt x="253638" y="1927902"/>
                </a:lnTo>
                <a:lnTo>
                  <a:pt x="252844" y="1923139"/>
                </a:lnTo>
                <a:lnTo>
                  <a:pt x="252050" y="1919170"/>
                </a:lnTo>
                <a:lnTo>
                  <a:pt x="251256" y="1915466"/>
                </a:lnTo>
                <a:lnTo>
                  <a:pt x="250197" y="1912555"/>
                </a:lnTo>
                <a:lnTo>
                  <a:pt x="248343" y="1908586"/>
                </a:lnTo>
                <a:lnTo>
                  <a:pt x="246225" y="1905146"/>
                </a:lnTo>
                <a:lnTo>
                  <a:pt x="244107" y="1902500"/>
                </a:lnTo>
                <a:lnTo>
                  <a:pt x="241724" y="1900912"/>
                </a:lnTo>
                <a:lnTo>
                  <a:pt x="239606" y="1899854"/>
                </a:lnTo>
                <a:lnTo>
                  <a:pt x="237223" y="1899060"/>
                </a:lnTo>
                <a:lnTo>
                  <a:pt x="235105" y="1898796"/>
                </a:lnTo>
                <a:lnTo>
                  <a:pt x="232723" y="1898531"/>
                </a:lnTo>
                <a:lnTo>
                  <a:pt x="227692" y="1898002"/>
                </a:lnTo>
                <a:lnTo>
                  <a:pt x="225045" y="1897473"/>
                </a:lnTo>
                <a:lnTo>
                  <a:pt x="222662" y="1896679"/>
                </a:lnTo>
                <a:lnTo>
                  <a:pt x="220014" y="1895356"/>
                </a:lnTo>
                <a:lnTo>
                  <a:pt x="217367" y="1893239"/>
                </a:lnTo>
                <a:lnTo>
                  <a:pt x="214189" y="1890328"/>
                </a:lnTo>
                <a:lnTo>
                  <a:pt x="211542" y="1886359"/>
                </a:lnTo>
                <a:lnTo>
                  <a:pt x="204393" y="1875511"/>
                </a:lnTo>
                <a:lnTo>
                  <a:pt x="195392" y="1860957"/>
                </a:lnTo>
                <a:lnTo>
                  <a:pt x="190626" y="1852755"/>
                </a:lnTo>
                <a:lnTo>
                  <a:pt x="185331" y="1843758"/>
                </a:lnTo>
                <a:lnTo>
                  <a:pt x="180565" y="1834232"/>
                </a:lnTo>
                <a:lnTo>
                  <a:pt x="175535" y="1824971"/>
                </a:lnTo>
                <a:lnTo>
                  <a:pt x="171299" y="1815445"/>
                </a:lnTo>
                <a:lnTo>
                  <a:pt x="167327" y="1806184"/>
                </a:lnTo>
                <a:lnTo>
                  <a:pt x="163621" y="1796923"/>
                </a:lnTo>
                <a:lnTo>
                  <a:pt x="160973" y="1788456"/>
                </a:lnTo>
                <a:lnTo>
                  <a:pt x="159914" y="1783958"/>
                </a:lnTo>
                <a:lnTo>
                  <a:pt x="159120" y="1779989"/>
                </a:lnTo>
                <a:lnTo>
                  <a:pt x="158326" y="1776284"/>
                </a:lnTo>
                <a:lnTo>
                  <a:pt x="158061" y="1772844"/>
                </a:lnTo>
                <a:lnTo>
                  <a:pt x="158061" y="1769140"/>
                </a:lnTo>
                <a:lnTo>
                  <a:pt x="158061" y="1765965"/>
                </a:lnTo>
                <a:lnTo>
                  <a:pt x="158590" y="1763054"/>
                </a:lnTo>
                <a:lnTo>
                  <a:pt x="159385" y="1760408"/>
                </a:lnTo>
                <a:lnTo>
                  <a:pt x="160179" y="1757762"/>
                </a:lnTo>
                <a:lnTo>
                  <a:pt x="160973" y="1755380"/>
                </a:lnTo>
                <a:lnTo>
                  <a:pt x="161503" y="1753264"/>
                </a:lnTo>
                <a:lnTo>
                  <a:pt x="161767" y="1750882"/>
                </a:lnTo>
                <a:lnTo>
                  <a:pt x="161767" y="1748765"/>
                </a:lnTo>
                <a:lnTo>
                  <a:pt x="161767" y="1746649"/>
                </a:lnTo>
                <a:lnTo>
                  <a:pt x="161238" y="1742415"/>
                </a:lnTo>
                <a:lnTo>
                  <a:pt x="160179" y="1738710"/>
                </a:lnTo>
                <a:lnTo>
                  <a:pt x="158855" y="1735271"/>
                </a:lnTo>
                <a:lnTo>
                  <a:pt x="157266" y="1732095"/>
                </a:lnTo>
                <a:lnTo>
                  <a:pt x="155148" y="1729185"/>
                </a:lnTo>
                <a:lnTo>
                  <a:pt x="153295" y="1726803"/>
                </a:lnTo>
                <a:lnTo>
                  <a:pt x="151177" y="1724686"/>
                </a:lnTo>
                <a:lnTo>
                  <a:pt x="148794" y="1722834"/>
                </a:lnTo>
                <a:lnTo>
                  <a:pt x="146941" y="1721247"/>
                </a:lnTo>
                <a:lnTo>
                  <a:pt x="144029" y="1718865"/>
                </a:lnTo>
                <a:lnTo>
                  <a:pt x="142970" y="1718336"/>
                </a:lnTo>
                <a:lnTo>
                  <a:pt x="141381" y="1708016"/>
                </a:lnTo>
                <a:lnTo>
                  <a:pt x="137410" y="1682350"/>
                </a:lnTo>
                <a:lnTo>
                  <a:pt x="135292" y="1666738"/>
                </a:lnTo>
                <a:lnTo>
                  <a:pt x="133174" y="1650333"/>
                </a:lnTo>
                <a:lnTo>
                  <a:pt x="131585" y="1634986"/>
                </a:lnTo>
                <a:lnTo>
                  <a:pt x="130526" y="1621226"/>
                </a:lnTo>
                <a:lnTo>
                  <a:pt x="128143" y="1577302"/>
                </a:lnTo>
                <a:lnTo>
                  <a:pt x="123642" y="1505859"/>
                </a:lnTo>
                <a:lnTo>
                  <a:pt x="121259" y="1464317"/>
                </a:lnTo>
                <a:lnTo>
                  <a:pt x="119141" y="1421715"/>
                </a:lnTo>
                <a:lnTo>
                  <a:pt x="117288" y="1379908"/>
                </a:lnTo>
                <a:lnTo>
                  <a:pt x="115964" y="1340482"/>
                </a:lnTo>
                <a:lnTo>
                  <a:pt x="115435" y="1319314"/>
                </a:lnTo>
                <a:lnTo>
                  <a:pt x="115435" y="1293912"/>
                </a:lnTo>
                <a:lnTo>
                  <a:pt x="115699" y="1265070"/>
                </a:lnTo>
                <a:lnTo>
                  <a:pt x="115964" y="1233318"/>
                </a:lnTo>
                <a:lnTo>
                  <a:pt x="116494" y="1199184"/>
                </a:lnTo>
                <a:lnTo>
                  <a:pt x="117553" y="1163727"/>
                </a:lnTo>
                <a:lnTo>
                  <a:pt x="118347" y="1126947"/>
                </a:lnTo>
                <a:lnTo>
                  <a:pt x="119671" y="1090167"/>
                </a:lnTo>
                <a:lnTo>
                  <a:pt x="120995" y="1053387"/>
                </a:lnTo>
                <a:lnTo>
                  <a:pt x="122583" y="1017930"/>
                </a:lnTo>
                <a:lnTo>
                  <a:pt x="124172" y="984061"/>
                </a:lnTo>
                <a:lnTo>
                  <a:pt x="126025" y="952573"/>
                </a:lnTo>
                <a:lnTo>
                  <a:pt x="127878" y="923731"/>
                </a:lnTo>
                <a:lnTo>
                  <a:pt x="129732" y="898859"/>
                </a:lnTo>
                <a:lnTo>
                  <a:pt x="131585" y="878220"/>
                </a:lnTo>
                <a:lnTo>
                  <a:pt x="132644" y="869488"/>
                </a:lnTo>
                <a:lnTo>
                  <a:pt x="133703" y="862343"/>
                </a:lnTo>
                <a:lnTo>
                  <a:pt x="138469" y="831649"/>
                </a:lnTo>
                <a:lnTo>
                  <a:pt x="144029" y="794340"/>
                </a:lnTo>
                <a:lnTo>
                  <a:pt x="150648" y="753062"/>
                </a:lnTo>
                <a:lnTo>
                  <a:pt x="154354" y="731894"/>
                </a:lnTo>
                <a:lnTo>
                  <a:pt x="158326" y="711255"/>
                </a:lnTo>
                <a:lnTo>
                  <a:pt x="162297" y="691409"/>
                </a:lnTo>
                <a:lnTo>
                  <a:pt x="166533" y="672623"/>
                </a:lnTo>
                <a:lnTo>
                  <a:pt x="170769" y="655423"/>
                </a:lnTo>
                <a:lnTo>
                  <a:pt x="173152" y="647485"/>
                </a:lnTo>
                <a:lnTo>
                  <a:pt x="175270" y="640076"/>
                </a:lnTo>
                <a:lnTo>
                  <a:pt x="177653" y="633197"/>
                </a:lnTo>
                <a:lnTo>
                  <a:pt x="180036" y="627111"/>
                </a:lnTo>
                <a:lnTo>
                  <a:pt x="182418" y="621554"/>
                </a:lnTo>
                <a:lnTo>
                  <a:pt x="184537" y="616791"/>
                </a:lnTo>
                <a:lnTo>
                  <a:pt x="186919" y="612822"/>
                </a:lnTo>
                <a:lnTo>
                  <a:pt x="189302" y="609911"/>
                </a:lnTo>
                <a:lnTo>
                  <a:pt x="190626" y="608588"/>
                </a:lnTo>
                <a:lnTo>
                  <a:pt x="191950" y="607530"/>
                </a:lnTo>
                <a:lnTo>
                  <a:pt x="193009" y="606736"/>
                </a:lnTo>
                <a:lnTo>
                  <a:pt x="194333" y="606207"/>
                </a:lnTo>
                <a:lnTo>
                  <a:pt x="200952" y="603561"/>
                </a:lnTo>
                <a:lnTo>
                  <a:pt x="211807" y="599327"/>
                </a:lnTo>
                <a:lnTo>
                  <a:pt x="225574" y="593241"/>
                </a:lnTo>
                <a:lnTo>
                  <a:pt x="242254" y="585833"/>
                </a:lnTo>
                <a:lnTo>
                  <a:pt x="261316" y="576836"/>
                </a:lnTo>
                <a:lnTo>
                  <a:pt x="281967" y="566781"/>
                </a:lnTo>
                <a:lnTo>
                  <a:pt x="303942" y="556197"/>
                </a:lnTo>
                <a:lnTo>
                  <a:pt x="326712" y="544290"/>
                </a:lnTo>
                <a:lnTo>
                  <a:pt x="349746" y="532118"/>
                </a:lnTo>
                <a:lnTo>
                  <a:pt x="372515" y="519417"/>
                </a:lnTo>
                <a:lnTo>
                  <a:pt x="383635" y="512802"/>
                </a:lnTo>
                <a:lnTo>
                  <a:pt x="394754" y="506451"/>
                </a:lnTo>
                <a:lnTo>
                  <a:pt x="405345" y="499836"/>
                </a:lnTo>
                <a:lnTo>
                  <a:pt x="415670" y="493221"/>
                </a:lnTo>
                <a:lnTo>
                  <a:pt x="425202" y="486606"/>
                </a:lnTo>
                <a:lnTo>
                  <a:pt x="434733" y="480256"/>
                </a:lnTo>
                <a:lnTo>
                  <a:pt x="443735" y="473905"/>
                </a:lnTo>
                <a:lnTo>
                  <a:pt x="451677" y="467555"/>
                </a:lnTo>
                <a:lnTo>
                  <a:pt x="459355" y="461469"/>
                </a:lnTo>
                <a:lnTo>
                  <a:pt x="465710" y="455383"/>
                </a:lnTo>
                <a:lnTo>
                  <a:pt x="471799" y="449562"/>
                </a:lnTo>
                <a:lnTo>
                  <a:pt x="476829" y="443740"/>
                </a:lnTo>
                <a:lnTo>
                  <a:pt x="479212" y="440036"/>
                </a:lnTo>
                <a:lnTo>
                  <a:pt x="482125" y="435802"/>
                </a:lnTo>
                <a:lnTo>
                  <a:pt x="484507" y="431304"/>
                </a:lnTo>
                <a:lnTo>
                  <a:pt x="486625" y="426541"/>
                </a:lnTo>
                <a:lnTo>
                  <a:pt x="489008" y="421514"/>
                </a:lnTo>
                <a:lnTo>
                  <a:pt x="491126" y="416486"/>
                </a:lnTo>
                <a:lnTo>
                  <a:pt x="493244" y="411194"/>
                </a:lnTo>
                <a:lnTo>
                  <a:pt x="495098" y="405637"/>
                </a:lnTo>
                <a:lnTo>
                  <a:pt x="496951" y="400345"/>
                </a:lnTo>
                <a:lnTo>
                  <a:pt x="498275" y="394524"/>
                </a:lnTo>
                <a:lnTo>
                  <a:pt x="499599" y="388967"/>
                </a:lnTo>
                <a:lnTo>
                  <a:pt x="500658" y="383411"/>
                </a:lnTo>
                <a:lnTo>
                  <a:pt x="501452" y="377589"/>
                </a:lnTo>
                <a:lnTo>
                  <a:pt x="501981" y="372033"/>
                </a:lnTo>
                <a:lnTo>
                  <a:pt x="502246" y="366476"/>
                </a:lnTo>
                <a:lnTo>
                  <a:pt x="501981" y="361184"/>
                </a:lnTo>
                <a:lnTo>
                  <a:pt x="501981" y="359596"/>
                </a:lnTo>
                <a:lnTo>
                  <a:pt x="501452" y="358009"/>
                </a:lnTo>
                <a:lnTo>
                  <a:pt x="499863" y="354040"/>
                </a:lnTo>
                <a:lnTo>
                  <a:pt x="497480" y="349277"/>
                </a:lnTo>
                <a:lnTo>
                  <a:pt x="494303" y="343985"/>
                </a:lnTo>
                <a:lnTo>
                  <a:pt x="485831" y="330755"/>
                </a:lnTo>
                <a:lnTo>
                  <a:pt x="475506" y="314878"/>
                </a:lnTo>
                <a:lnTo>
                  <a:pt x="470210" y="306147"/>
                </a:lnTo>
                <a:lnTo>
                  <a:pt x="464650" y="296621"/>
                </a:lnTo>
                <a:lnTo>
                  <a:pt x="459091" y="286830"/>
                </a:lnTo>
                <a:lnTo>
                  <a:pt x="453795" y="276511"/>
                </a:lnTo>
                <a:lnTo>
                  <a:pt x="448235" y="265662"/>
                </a:lnTo>
                <a:lnTo>
                  <a:pt x="443470" y="254284"/>
                </a:lnTo>
                <a:lnTo>
                  <a:pt x="438704" y="242642"/>
                </a:lnTo>
                <a:lnTo>
                  <a:pt x="436851" y="236820"/>
                </a:lnTo>
                <a:lnTo>
                  <a:pt x="434998" y="230470"/>
                </a:lnTo>
                <a:lnTo>
                  <a:pt x="433144" y="224384"/>
                </a:lnTo>
                <a:lnTo>
                  <a:pt x="431556" y="218033"/>
                </a:lnTo>
                <a:lnTo>
                  <a:pt x="430232" y="211948"/>
                </a:lnTo>
                <a:lnTo>
                  <a:pt x="429173" y="205333"/>
                </a:lnTo>
                <a:lnTo>
                  <a:pt x="428114" y="199247"/>
                </a:lnTo>
                <a:lnTo>
                  <a:pt x="427320" y="192632"/>
                </a:lnTo>
                <a:lnTo>
                  <a:pt x="426790" y="186016"/>
                </a:lnTo>
                <a:lnTo>
                  <a:pt x="426525" y="179401"/>
                </a:lnTo>
                <a:lnTo>
                  <a:pt x="426525" y="172786"/>
                </a:lnTo>
                <a:lnTo>
                  <a:pt x="426790" y="165907"/>
                </a:lnTo>
                <a:lnTo>
                  <a:pt x="427584" y="159292"/>
                </a:lnTo>
                <a:lnTo>
                  <a:pt x="428379" y="152412"/>
                </a:lnTo>
                <a:lnTo>
                  <a:pt x="429702" y="145797"/>
                </a:lnTo>
                <a:lnTo>
                  <a:pt x="431291" y="138917"/>
                </a:lnTo>
                <a:lnTo>
                  <a:pt x="433144" y="132037"/>
                </a:lnTo>
                <a:lnTo>
                  <a:pt x="435262" y="125158"/>
                </a:lnTo>
                <a:lnTo>
                  <a:pt x="437910" y="118543"/>
                </a:lnTo>
                <a:lnTo>
                  <a:pt x="441087" y="111398"/>
                </a:lnTo>
                <a:lnTo>
                  <a:pt x="444529" y="104519"/>
                </a:lnTo>
                <a:lnTo>
                  <a:pt x="448235" y="97639"/>
                </a:lnTo>
                <a:lnTo>
                  <a:pt x="452472" y="90495"/>
                </a:lnTo>
                <a:lnTo>
                  <a:pt x="457237" y="83879"/>
                </a:lnTo>
                <a:lnTo>
                  <a:pt x="462268" y="76735"/>
                </a:lnTo>
                <a:lnTo>
                  <a:pt x="468092" y="70120"/>
                </a:lnTo>
                <a:lnTo>
                  <a:pt x="474182" y="62976"/>
                </a:lnTo>
                <a:lnTo>
                  <a:pt x="480801" y="56361"/>
                </a:lnTo>
                <a:lnTo>
                  <a:pt x="487949" y="49481"/>
                </a:lnTo>
                <a:lnTo>
                  <a:pt x="495627" y="42866"/>
                </a:lnTo>
                <a:lnTo>
                  <a:pt x="503570" y="35986"/>
                </a:lnTo>
                <a:lnTo>
                  <a:pt x="512572" y="29371"/>
                </a:lnTo>
                <a:lnTo>
                  <a:pt x="521838" y="22756"/>
                </a:lnTo>
                <a:lnTo>
                  <a:pt x="531634" y="16141"/>
                </a:lnTo>
                <a:lnTo>
                  <a:pt x="534547" y="15083"/>
                </a:lnTo>
                <a:lnTo>
                  <a:pt x="537988" y="13760"/>
                </a:lnTo>
                <a:lnTo>
                  <a:pt x="547520" y="10584"/>
                </a:lnTo>
                <a:lnTo>
                  <a:pt x="553080" y="8997"/>
                </a:lnTo>
                <a:lnTo>
                  <a:pt x="559699" y="7674"/>
                </a:lnTo>
                <a:lnTo>
                  <a:pt x="566582" y="6086"/>
                </a:lnTo>
                <a:lnTo>
                  <a:pt x="574525" y="4763"/>
                </a:lnTo>
                <a:lnTo>
                  <a:pt x="582468" y="3440"/>
                </a:lnTo>
                <a:lnTo>
                  <a:pt x="591205" y="2117"/>
                </a:lnTo>
                <a:lnTo>
                  <a:pt x="600471" y="1323"/>
                </a:lnTo>
                <a:lnTo>
                  <a:pt x="609738" y="529"/>
                </a:lnTo>
                <a:lnTo>
                  <a:pt x="619534" y="0"/>
                </a:lnTo>
                <a:close/>
              </a:path>
            </a:pathLst>
          </a:custGeom>
          <a:solidFill>
            <a:schemeClr val="bg1">
              <a:lumMod val="85000"/>
            </a:schemeClr>
          </a:solidFill>
          <a:ln>
            <a:noFill/>
          </a:ln>
        </p:spPr>
        <p:txBody>
          <a:bodyPr anchor="ctr">
            <a:scene3d>
              <a:camera prst="orthographicFront"/>
              <a:lightRig rig="threePt" dir="t"/>
            </a:scene3d>
            <a:sp3d>
              <a:contourClr>
                <a:srgbClr val="FFFFFF"/>
              </a:contourClr>
            </a:sp3d>
          </a:bodyPr>
          <a:lstStyle/>
          <a:p>
            <a:pPr algn="ctr">
              <a:spcBef>
                <a:spcPct val="0"/>
              </a:spcBef>
              <a:spcAft>
                <a:spcPct val="0"/>
              </a:spcAft>
              <a:defRPr/>
            </a:pPr>
            <a:endParaRPr lang="zh-CN" altLang="en-US" noProof="1">
              <a:solidFill>
                <a:srgbClr val="FFFFFF"/>
              </a:solidFill>
            </a:endParaRPr>
          </a:p>
        </p:txBody>
      </p:sp>
      <p:sp>
        <p:nvSpPr>
          <p:cNvPr id="9" name="矩形 8"/>
          <p:cNvSpPr>
            <a:spLocks noChangeArrowheads="1"/>
          </p:cNvSpPr>
          <p:nvPr/>
        </p:nvSpPr>
        <p:spPr bwMode="auto">
          <a:xfrm>
            <a:off x="1660148" y="2095101"/>
            <a:ext cx="2978395" cy="212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base">
              <a:lnSpc>
                <a:spcPct val="150000"/>
              </a:lnSpc>
              <a:spcBef>
                <a:spcPct val="0"/>
              </a:spcBef>
              <a:spcAft>
                <a:spcPct val="0"/>
              </a:spcAft>
            </a:pPr>
            <a:r>
              <a:rPr lang="zh-CN" altLang="en-US" dirty="0">
                <a:solidFill>
                  <a:srgbClr val="595959"/>
                </a:solidFill>
                <a:latin typeface="微软雅黑" panose="020B0503020204020204" pitchFamily="34" charset="-122"/>
                <a:ea typeface="微软雅黑" panose="020B0503020204020204" pitchFamily="34" charset="-122"/>
              </a:rPr>
              <a:t>离开了创意</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没有了令人惊奇的好点子</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策划就不再是策划了</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而只能算作计划。从某种意义上说</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创意是策划的灵魂。</a:t>
            </a:r>
          </a:p>
        </p:txBody>
      </p:sp>
      <p:grpSp>
        <p:nvGrpSpPr>
          <p:cNvPr id="10" name="组合 9"/>
          <p:cNvGrpSpPr>
            <a:grpSpLocks/>
          </p:cNvGrpSpPr>
          <p:nvPr/>
        </p:nvGrpSpPr>
        <p:grpSpPr bwMode="auto">
          <a:xfrm>
            <a:off x="5134419" y="2009944"/>
            <a:ext cx="6675437" cy="1423988"/>
            <a:chOff x="5525642" y="2278665"/>
            <a:chExt cx="6189280" cy="1423843"/>
          </a:xfrm>
        </p:grpSpPr>
        <p:sp>
          <p:nvSpPr>
            <p:cNvPr id="11" name="矩形 39"/>
            <p:cNvSpPr>
              <a:spLocks noChangeArrowheads="1"/>
            </p:cNvSpPr>
            <p:nvPr/>
          </p:nvSpPr>
          <p:spPr bwMode="auto">
            <a:xfrm>
              <a:off x="5618922" y="2278665"/>
              <a:ext cx="6096000" cy="40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pPr>
              <a:r>
                <a:rPr lang="en-US" altLang="zh-CN" sz="2000" b="1" dirty="0">
                  <a:solidFill>
                    <a:srgbClr val="2980B9"/>
                  </a:solidFill>
                  <a:latin typeface="微软雅黑" panose="020B0503020204020204" pitchFamily="34" charset="-122"/>
                  <a:ea typeface="微软雅黑" panose="020B0503020204020204" pitchFamily="34" charset="-122"/>
                </a:rPr>
                <a:t>(</a:t>
              </a:r>
              <a:r>
                <a:rPr lang="zh-CN" altLang="en-US" sz="2000" b="1" dirty="0">
                  <a:solidFill>
                    <a:srgbClr val="2980B9"/>
                  </a:solidFill>
                  <a:latin typeface="微软雅黑" panose="020B0503020204020204" pitchFamily="34" charset="-122"/>
                  <a:ea typeface="微软雅黑" panose="020B0503020204020204" pitchFamily="34" charset="-122"/>
                </a:rPr>
                <a:t>一</a:t>
              </a:r>
              <a:r>
                <a:rPr lang="en-US" altLang="zh-CN" sz="2000" b="1" dirty="0">
                  <a:solidFill>
                    <a:srgbClr val="2980B9"/>
                  </a:solidFill>
                  <a:latin typeface="微软雅黑" panose="020B0503020204020204" pitchFamily="34" charset="-122"/>
                  <a:ea typeface="微软雅黑" panose="020B0503020204020204" pitchFamily="34" charset="-122"/>
                </a:rPr>
                <a:t>)</a:t>
              </a:r>
              <a:r>
                <a:rPr lang="zh-CN" altLang="en-US" sz="2000" b="1" dirty="0">
                  <a:solidFill>
                    <a:srgbClr val="2980B9"/>
                  </a:solidFill>
                  <a:latin typeface="微软雅黑" panose="020B0503020204020204" pitchFamily="34" charset="-122"/>
                  <a:ea typeface="微软雅黑" panose="020B0503020204020204" pitchFamily="34" charset="-122"/>
                </a:rPr>
                <a:t>为策划提供点子与方案</a:t>
              </a:r>
              <a:endParaRPr lang="en-US" altLang="zh-CN" sz="2000" b="1" dirty="0">
                <a:solidFill>
                  <a:srgbClr val="2980B9"/>
                </a:solidFill>
                <a:latin typeface="微软雅黑" panose="020B0503020204020204" pitchFamily="34" charset="-122"/>
                <a:ea typeface="微软雅黑" panose="020B0503020204020204" pitchFamily="34" charset="-122"/>
              </a:endParaRPr>
            </a:p>
          </p:txBody>
        </p:sp>
        <p:sp>
          <p:nvSpPr>
            <p:cNvPr id="12" name="矩形 38"/>
            <p:cNvSpPr>
              <a:spLocks noChangeArrowheads="1"/>
            </p:cNvSpPr>
            <p:nvPr/>
          </p:nvSpPr>
          <p:spPr bwMode="auto">
            <a:xfrm>
              <a:off x="5618922" y="2678777"/>
              <a:ext cx="6096000" cy="787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创意对于策划的作用</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首先体现在能为策划活动提供众多新奇的点子、构想与方案。我们知道</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创意的过程就是创造性思维发挥与运用的过程。</a:t>
              </a:r>
            </a:p>
          </p:txBody>
        </p:sp>
        <p:cxnSp>
          <p:nvCxnSpPr>
            <p:cNvPr id="13" name="直接连接符 12"/>
            <p:cNvCxnSpPr/>
            <p:nvPr/>
          </p:nvCxnSpPr>
          <p:spPr>
            <a:xfrm>
              <a:off x="5525642" y="2324697"/>
              <a:ext cx="0" cy="1377811"/>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a:grpSpLocks/>
          </p:cNvGrpSpPr>
          <p:nvPr/>
        </p:nvGrpSpPr>
        <p:grpSpPr bwMode="auto">
          <a:xfrm>
            <a:off x="5134419" y="3833979"/>
            <a:ext cx="6049963" cy="2169825"/>
            <a:chOff x="5917095" y="4067188"/>
            <a:chExt cx="6049618" cy="2170146"/>
          </a:xfrm>
        </p:grpSpPr>
        <p:sp>
          <p:nvSpPr>
            <p:cNvPr id="15" name="矩形 40"/>
            <p:cNvSpPr>
              <a:spLocks noChangeArrowheads="1"/>
            </p:cNvSpPr>
            <p:nvPr/>
          </p:nvSpPr>
          <p:spPr bwMode="auto">
            <a:xfrm>
              <a:off x="5986670" y="4067188"/>
              <a:ext cx="5980043" cy="203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lnSpc>
                  <a:spcPct val="150000"/>
                </a:lnSpc>
                <a:spcBef>
                  <a:spcPct val="0"/>
                </a:spcBef>
                <a:spcAft>
                  <a:spcPct val="0"/>
                </a:spcAft>
              </a:pPr>
              <a:r>
                <a:rPr lang="en-US" altLang="zh-CN" sz="2000" b="1" dirty="0">
                  <a:solidFill>
                    <a:srgbClr val="2980B9"/>
                  </a:solidFill>
                  <a:latin typeface="微软雅黑" panose="020B0503020204020204" pitchFamily="34" charset="-122"/>
                  <a:ea typeface="微软雅黑" panose="020B0503020204020204" pitchFamily="34" charset="-122"/>
                </a:rPr>
                <a:t>(</a:t>
              </a:r>
              <a:r>
                <a:rPr lang="zh-CN" altLang="en-US" sz="2000" b="1" dirty="0">
                  <a:solidFill>
                    <a:srgbClr val="2980B9"/>
                  </a:solidFill>
                  <a:latin typeface="微软雅黑" panose="020B0503020204020204" pitchFamily="34" charset="-122"/>
                  <a:ea typeface="微软雅黑" panose="020B0503020204020204" pitchFamily="34" charset="-122"/>
                </a:rPr>
                <a:t>二</a:t>
              </a:r>
              <a:r>
                <a:rPr lang="en-US" altLang="zh-CN" sz="2000" b="1" dirty="0">
                  <a:solidFill>
                    <a:srgbClr val="2980B9"/>
                  </a:solidFill>
                  <a:latin typeface="微软雅黑" panose="020B0503020204020204" pitchFamily="34" charset="-122"/>
                  <a:ea typeface="微软雅黑" panose="020B0503020204020204" pitchFamily="34" charset="-122"/>
                </a:rPr>
                <a:t>)</a:t>
              </a:r>
              <a:r>
                <a:rPr lang="zh-CN" altLang="en-US" sz="2000" b="1" dirty="0">
                  <a:solidFill>
                    <a:srgbClr val="2980B9"/>
                  </a:solidFill>
                  <a:latin typeface="微软雅黑" panose="020B0503020204020204" pitchFamily="34" charset="-122"/>
                  <a:ea typeface="微软雅黑" panose="020B0503020204020204" pitchFamily="34" charset="-122"/>
                </a:rPr>
                <a:t>使策划活动更具独特性与创新性</a:t>
              </a:r>
              <a:endParaRPr lang="en-US" altLang="zh-CN" sz="2000" b="1" dirty="0">
                <a:solidFill>
                  <a:srgbClr val="2980B9"/>
                </a:solidFill>
                <a:latin typeface="微软雅黑" panose="020B0503020204020204" pitchFamily="34" charset="-122"/>
                <a:ea typeface="微软雅黑" panose="020B0503020204020204" pitchFamily="34" charset="-122"/>
              </a:endParaRPr>
            </a:p>
            <a:p>
              <a:pPr fontAlgn="base">
                <a:lnSpc>
                  <a:spcPct val="150000"/>
                </a:lnSpc>
                <a:spcBef>
                  <a:spcPct val="0"/>
                </a:spcBef>
                <a:spcAft>
                  <a:spcPct val="0"/>
                </a:spcAft>
              </a:pPr>
              <a:r>
                <a:rPr lang="zh-CN" altLang="en-US" sz="1600" dirty="0">
                  <a:solidFill>
                    <a:srgbClr val="595959"/>
                  </a:solidFill>
                  <a:latin typeface="微软雅黑" panose="020B0503020204020204" pitchFamily="34" charset="-122"/>
                  <a:ea typeface="微软雅黑" panose="020B0503020204020204" pitchFamily="34" charset="-122"/>
                </a:rPr>
                <a:t>创意对于策划活动的另一个作用就是能使策划活动更具独特性与创新性。创意的过程</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是创造的过程、创新的过程</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各种新奇的想法、主意、点子能为策划活动带来“活力”</a:t>
              </a:r>
              <a:r>
                <a:rPr lang="en-US" altLang="zh-CN" sz="1600" dirty="0">
                  <a:solidFill>
                    <a:srgbClr val="595959"/>
                  </a:solidFill>
                  <a:latin typeface="微软雅黑" panose="020B0503020204020204" pitchFamily="34" charset="-122"/>
                  <a:ea typeface="微软雅黑" panose="020B0503020204020204" pitchFamily="34" charset="-122"/>
                </a:rPr>
                <a:t>,</a:t>
              </a:r>
              <a:r>
                <a:rPr lang="zh-CN" altLang="en-US" sz="1600" dirty="0">
                  <a:solidFill>
                    <a:srgbClr val="595959"/>
                  </a:solidFill>
                  <a:latin typeface="微软雅黑" panose="020B0503020204020204" pitchFamily="34" charset="-122"/>
                  <a:ea typeface="微软雅黑" panose="020B0503020204020204" pitchFamily="34" charset="-122"/>
                </a:rPr>
                <a:t>使策划方案更加新颖、独特。</a:t>
              </a:r>
            </a:p>
          </p:txBody>
        </p:sp>
        <p:cxnSp>
          <p:nvCxnSpPr>
            <p:cNvPr id="16" name="直接连接符 15"/>
            <p:cNvCxnSpPr/>
            <p:nvPr/>
          </p:nvCxnSpPr>
          <p:spPr>
            <a:xfrm flipH="1">
              <a:off x="5917095" y="4213266"/>
              <a:ext cx="1" cy="2024068"/>
            </a:xfrm>
            <a:prstGeom prst="line">
              <a:avLst/>
            </a:prstGeom>
            <a:ln w="50800">
              <a:solidFill>
                <a:srgbClr val="2980B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9904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95465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创意的内涵</a:t>
            </a:r>
          </a:p>
        </p:txBody>
      </p:sp>
      <p:pic>
        <p:nvPicPr>
          <p:cNvPr id="7" name="24.jpg" descr="id:2147495272;FounderCES"/>
          <p:cNvPicPr/>
          <p:nvPr/>
        </p:nvPicPr>
        <p:blipFill>
          <a:blip r:embed="rId2"/>
          <a:stretch>
            <a:fillRect/>
          </a:stretch>
        </p:blipFill>
        <p:spPr>
          <a:xfrm>
            <a:off x="1093060" y="3398663"/>
            <a:ext cx="9879740" cy="3070376"/>
          </a:xfrm>
          <a:prstGeom prst="rect">
            <a:avLst/>
          </a:prstGeom>
        </p:spPr>
      </p:pic>
      <p:grpSp>
        <p:nvGrpSpPr>
          <p:cNvPr id="8" name="组合 7">
            <a:extLst>
              <a:ext uri="{FF2B5EF4-FFF2-40B4-BE49-F238E27FC236}">
                <a16:creationId xmlns:a16="http://schemas.microsoft.com/office/drawing/2014/main" id="{FB036FC3-9F82-4CBE-AEFC-28349666A42C}"/>
              </a:ext>
            </a:extLst>
          </p:cNvPr>
          <p:cNvGrpSpPr/>
          <p:nvPr/>
        </p:nvGrpSpPr>
        <p:grpSpPr>
          <a:xfrm>
            <a:off x="491536" y="1050944"/>
            <a:ext cx="10712036" cy="1992798"/>
            <a:chOff x="6022019" y="2101822"/>
            <a:chExt cx="9930529" cy="1992798"/>
          </a:xfrm>
        </p:grpSpPr>
        <p:sp>
          <p:nvSpPr>
            <p:cNvPr id="9" name="矩形 8">
              <a:extLst>
                <a:ext uri="{FF2B5EF4-FFF2-40B4-BE49-F238E27FC236}">
                  <a16:creationId xmlns:a16="http://schemas.microsoft.com/office/drawing/2014/main" id="{F3A648B8-2E40-474B-8B6B-85EC17F6A9DD}"/>
                </a:ext>
              </a:extLst>
            </p:cNvPr>
            <p:cNvSpPr/>
            <p:nvPr/>
          </p:nvSpPr>
          <p:spPr>
            <a:xfrm>
              <a:off x="6579658" y="2755792"/>
              <a:ext cx="9372890" cy="1338828"/>
            </a:xfrm>
            <a:prstGeom prst="rect">
              <a:avLst/>
            </a:prstGeom>
          </p:spPr>
          <p:txBody>
            <a:bodyPr wrap="square">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创意的过程是寻找解决问题的灵感、进行创造性思维的过程。虽然灵感的获得更多地需要我们“打破定式与常规”</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但就创意过程本身来说还是有规律可循的。因此</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我们可以通过对创意一般步骤的总结</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来认识创意的规律和提高创意的技巧。</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CE722045-393B-4CCF-9FB5-03170623067C}"/>
                </a:ext>
              </a:extLst>
            </p:cNvPr>
            <p:cNvGrpSpPr/>
            <p:nvPr/>
          </p:nvGrpSpPr>
          <p:grpSpPr>
            <a:xfrm>
              <a:off x="6022019" y="2101822"/>
              <a:ext cx="3190220" cy="408988"/>
              <a:chOff x="1269506" y="1206748"/>
              <a:chExt cx="4398453" cy="408988"/>
            </a:xfrm>
          </p:grpSpPr>
          <p:sp>
            <p:nvSpPr>
              <p:cNvPr id="12" name="矩形 11">
                <a:extLst>
                  <a:ext uri="{FF2B5EF4-FFF2-40B4-BE49-F238E27FC236}">
                    <a16:creationId xmlns:a16="http://schemas.microsoft.com/office/drawing/2014/main" id="{7E6903C4-6113-4286-AE2E-F083E3A396BF}"/>
                  </a:ext>
                </a:extLst>
              </p:cNvPr>
              <p:cNvSpPr/>
              <p:nvPr/>
            </p:nvSpPr>
            <p:spPr>
              <a:xfrm>
                <a:off x="1269506" y="1215626"/>
                <a:ext cx="4398453" cy="400110"/>
              </a:xfrm>
              <a:prstGeom prst="rect">
                <a:avLst/>
              </a:prstGeom>
              <a:solidFill>
                <a:srgbClr val="7E50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31C1F5A5-FAD5-4A36-BD12-58F98592B429}"/>
                  </a:ext>
                </a:extLst>
              </p:cNvPr>
              <p:cNvSpPr txBox="1"/>
              <p:nvPr/>
            </p:nvSpPr>
            <p:spPr>
              <a:xfrm>
                <a:off x="1269506" y="1206748"/>
                <a:ext cx="4398453" cy="400110"/>
              </a:xfrm>
              <a:prstGeom prst="rect">
                <a:avLst/>
              </a:prstGeom>
              <a:noFill/>
            </p:spPr>
            <p:txBody>
              <a:bodyPr wrap="squar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四、创意的流程</a:t>
                </a:r>
              </a:p>
            </p:txBody>
          </p:sp>
        </p:grpSp>
      </p:grpSp>
    </p:spTree>
    <p:extLst>
      <p:ext uri="{BB962C8B-B14F-4D97-AF65-F5344CB8AC3E}">
        <p14:creationId xmlns:p14="http://schemas.microsoft.com/office/powerpoint/2010/main" val="1256725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创意思维的方法、培养与开发</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一、创意思维的方法</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51" name="组合 50"/>
          <p:cNvGrpSpPr/>
          <p:nvPr/>
        </p:nvGrpSpPr>
        <p:grpSpPr>
          <a:xfrm>
            <a:off x="6017673" y="2133325"/>
            <a:ext cx="5390058" cy="538480"/>
            <a:chOff x="4539571" y="2329441"/>
            <a:chExt cx="3272789" cy="478194"/>
          </a:xfrm>
        </p:grpSpPr>
        <p:sp>
          <p:nvSpPr>
            <p:cNvPr id="52"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53"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54" name="Rectangle 91"/>
          <p:cNvSpPr>
            <a:spLocks noChangeArrowheads="1"/>
          </p:cNvSpPr>
          <p:nvPr/>
        </p:nvSpPr>
        <p:spPr bwMode="auto">
          <a:xfrm>
            <a:off x="7009257" y="2196825"/>
            <a:ext cx="4277442"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群体思维法</a:t>
            </a:r>
          </a:p>
        </p:txBody>
      </p:sp>
      <p:grpSp>
        <p:nvGrpSpPr>
          <p:cNvPr id="55" name="组合 54"/>
          <p:cNvGrpSpPr/>
          <p:nvPr/>
        </p:nvGrpSpPr>
        <p:grpSpPr>
          <a:xfrm>
            <a:off x="6005820" y="1336612"/>
            <a:ext cx="5390058" cy="538480"/>
            <a:chOff x="4539571" y="1345332"/>
            <a:chExt cx="3272789" cy="478194"/>
          </a:xfrm>
          <a:solidFill>
            <a:srgbClr val="1F4E79"/>
          </a:solidFill>
        </p:grpSpPr>
        <p:sp>
          <p:nvSpPr>
            <p:cNvPr id="56" name="Rectangle 77"/>
            <p:cNvSpPr>
              <a:spLocks noChangeArrowheads="1"/>
            </p:cNvSpPr>
            <p:nvPr/>
          </p:nvSpPr>
          <p:spPr bwMode="auto">
            <a:xfrm>
              <a:off x="4539571" y="1405930"/>
              <a:ext cx="608493" cy="358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57" name="AutoShape 78"/>
            <p:cNvSpPr>
              <a:spLocks noChangeArrowheads="1"/>
            </p:cNvSpPr>
            <p:nvPr/>
          </p:nvSpPr>
          <p:spPr bwMode="auto">
            <a:xfrm>
              <a:off x="5148064" y="1345332"/>
              <a:ext cx="2664296" cy="478194"/>
            </a:xfrm>
            <a:prstGeom prst="roundRect">
              <a:avLst>
                <a:gd name="adj" fmla="val 16667"/>
              </a:avLst>
            </a:prstGeom>
            <a:noFill/>
            <a:ln w="25400">
              <a:solidFill>
                <a:srgbClr val="1F4E79"/>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58" name="Rectangle 83"/>
          <p:cNvSpPr>
            <a:spLocks noChangeArrowheads="1"/>
          </p:cNvSpPr>
          <p:nvPr/>
        </p:nvSpPr>
        <p:spPr bwMode="auto">
          <a:xfrm>
            <a:off x="7006217" y="1406856"/>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灵感思维法</a:t>
            </a:r>
          </a:p>
        </p:txBody>
      </p:sp>
      <p:grpSp>
        <p:nvGrpSpPr>
          <p:cNvPr id="59" name="组合 58"/>
          <p:cNvGrpSpPr/>
          <p:nvPr/>
        </p:nvGrpSpPr>
        <p:grpSpPr>
          <a:xfrm>
            <a:off x="6017673" y="2902945"/>
            <a:ext cx="5390058" cy="538480"/>
            <a:chOff x="4539571" y="3313550"/>
            <a:chExt cx="3272789" cy="478194"/>
          </a:xfrm>
        </p:grpSpPr>
        <p:sp>
          <p:nvSpPr>
            <p:cNvPr id="60"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61"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62" name="Rectangle 98"/>
          <p:cNvSpPr>
            <a:spLocks noChangeArrowheads="1"/>
          </p:cNvSpPr>
          <p:nvPr/>
        </p:nvSpPr>
        <p:spPr bwMode="auto">
          <a:xfrm>
            <a:off x="7006217" y="2959638"/>
            <a:ext cx="438966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侧向思维法</a:t>
            </a:r>
          </a:p>
        </p:txBody>
      </p:sp>
      <p:grpSp>
        <p:nvGrpSpPr>
          <p:cNvPr id="63" name="组合 62"/>
          <p:cNvGrpSpPr/>
          <p:nvPr/>
        </p:nvGrpSpPr>
        <p:grpSpPr>
          <a:xfrm>
            <a:off x="6029527" y="3698812"/>
            <a:ext cx="5390058" cy="538480"/>
            <a:chOff x="4539571" y="4297660"/>
            <a:chExt cx="3272789" cy="478194"/>
          </a:xfrm>
        </p:grpSpPr>
        <p:sp>
          <p:nvSpPr>
            <p:cNvPr id="64"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65"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66" name="Rectangle 105"/>
          <p:cNvSpPr>
            <a:spLocks noChangeArrowheads="1"/>
          </p:cNvSpPr>
          <p:nvPr/>
        </p:nvSpPr>
        <p:spPr bwMode="auto">
          <a:xfrm>
            <a:off x="7006217" y="3785172"/>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逆向思维法</a:t>
            </a:r>
          </a:p>
        </p:txBody>
      </p:sp>
      <p:sp>
        <p:nvSpPr>
          <p:cNvPr id="67" name="Freeform 5"/>
          <p:cNvSpPr/>
          <p:nvPr/>
        </p:nvSpPr>
        <p:spPr bwMode="auto">
          <a:xfrm flipV="1">
            <a:off x="4215877" y="1736237"/>
            <a:ext cx="2643703" cy="135009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1F4E7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68" name="Freeform 5"/>
          <p:cNvSpPr/>
          <p:nvPr/>
        </p:nvSpPr>
        <p:spPr bwMode="auto">
          <a:xfrm flipV="1">
            <a:off x="4336743" y="2460984"/>
            <a:ext cx="2383125" cy="116223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69" name="Freeform 5"/>
          <p:cNvSpPr/>
          <p:nvPr/>
        </p:nvSpPr>
        <p:spPr bwMode="auto">
          <a:xfrm flipV="1">
            <a:off x="4406485" y="3217905"/>
            <a:ext cx="2338840" cy="75858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70" name="Freeform 5"/>
          <p:cNvSpPr/>
          <p:nvPr/>
        </p:nvSpPr>
        <p:spPr bwMode="auto">
          <a:xfrm flipV="1">
            <a:off x="4303405" y="4018851"/>
            <a:ext cx="2359725" cy="13496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71" name="组合 70"/>
          <p:cNvGrpSpPr/>
          <p:nvPr/>
        </p:nvGrpSpPr>
        <p:grpSpPr>
          <a:xfrm>
            <a:off x="6029527" y="4479439"/>
            <a:ext cx="5390058" cy="538480"/>
            <a:chOff x="4539571" y="3313550"/>
            <a:chExt cx="3272789" cy="478194"/>
          </a:xfrm>
        </p:grpSpPr>
        <p:sp>
          <p:nvSpPr>
            <p:cNvPr id="72"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73"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74" name="Rectangle 98"/>
          <p:cNvSpPr>
            <a:spLocks noChangeArrowheads="1"/>
          </p:cNvSpPr>
          <p:nvPr/>
        </p:nvSpPr>
        <p:spPr bwMode="auto">
          <a:xfrm>
            <a:off x="7039237" y="4575113"/>
            <a:ext cx="458149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组合思维法</a:t>
            </a:r>
          </a:p>
        </p:txBody>
      </p:sp>
      <p:grpSp>
        <p:nvGrpSpPr>
          <p:cNvPr id="75" name="组合 74"/>
          <p:cNvGrpSpPr/>
          <p:nvPr/>
        </p:nvGrpSpPr>
        <p:grpSpPr>
          <a:xfrm>
            <a:off x="6041380" y="5249059"/>
            <a:ext cx="5390058" cy="538480"/>
            <a:chOff x="4539571" y="4297660"/>
            <a:chExt cx="3272789" cy="478194"/>
          </a:xfrm>
        </p:grpSpPr>
        <p:sp>
          <p:nvSpPr>
            <p:cNvPr id="76"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77"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78" name="Rectangle 105"/>
          <p:cNvSpPr>
            <a:spLocks noChangeArrowheads="1"/>
          </p:cNvSpPr>
          <p:nvPr/>
        </p:nvSpPr>
        <p:spPr bwMode="auto">
          <a:xfrm>
            <a:off x="7018070" y="5335419"/>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六</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类比思维法</a:t>
            </a:r>
          </a:p>
        </p:txBody>
      </p:sp>
      <p:sp>
        <p:nvSpPr>
          <p:cNvPr id="79" name="Freeform 5"/>
          <p:cNvSpPr/>
          <p:nvPr/>
        </p:nvSpPr>
        <p:spPr bwMode="auto">
          <a:xfrm>
            <a:off x="4336744" y="4302111"/>
            <a:ext cx="2408581" cy="44318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80" name="Freeform 5"/>
          <p:cNvSpPr/>
          <p:nvPr/>
        </p:nvSpPr>
        <p:spPr bwMode="auto">
          <a:xfrm>
            <a:off x="4198577" y="4479439"/>
            <a:ext cx="2464553" cy="106172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86" name="矩形 85"/>
          <p:cNvSpPr/>
          <p:nvPr/>
        </p:nvSpPr>
        <p:spPr>
          <a:xfrm>
            <a:off x="600501" y="2502421"/>
            <a:ext cx="3861633" cy="26238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000" dirty="0">
                <a:solidFill>
                  <a:srgbClr val="FFFFFF"/>
                </a:solidFill>
                <a:latin typeface="微软雅黑" panose="020B0503020204020204" pitchFamily="34" charset="-122"/>
                <a:ea typeface="微软雅黑" panose="020B0503020204020204" pitchFamily="34" charset="-122"/>
              </a:rPr>
              <a:t>创意是一种进行创造性思维的活动</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思维的方法对于创意的形成、产生有着巨大影响</a:t>
            </a:r>
          </a:p>
        </p:txBody>
      </p:sp>
      <p:grpSp>
        <p:nvGrpSpPr>
          <p:cNvPr id="87" name="组合 86"/>
          <p:cNvGrpSpPr/>
          <p:nvPr/>
        </p:nvGrpSpPr>
        <p:grpSpPr>
          <a:xfrm>
            <a:off x="2340669" y="3855959"/>
            <a:ext cx="1619649" cy="3789156"/>
            <a:chOff x="-420688" y="1854200"/>
            <a:chExt cx="2673351" cy="6878638"/>
          </a:xfrm>
          <a:effectLst>
            <a:outerShdw blurRad="254000" dist="190500" dir="2700000" sx="102000" sy="102000" algn="tl" rotWithShape="0">
              <a:prstClr val="black">
                <a:alpha val="28000"/>
              </a:prstClr>
            </a:outerShdw>
          </a:effectLst>
        </p:grpSpPr>
        <p:sp>
          <p:nvSpPr>
            <p:cNvPr id="88"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89"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0"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1"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2"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3"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4"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endParaRPr lang="zh-CN" altLang="en-US" sz="2400">
                <a:solidFill>
                  <a:srgbClr val="000000"/>
                </a:solidFill>
              </a:endParaRPr>
            </a:p>
          </p:txBody>
        </p:sp>
      </p:grpSp>
    </p:spTree>
    <p:extLst>
      <p:ext uri="{BB962C8B-B14F-4D97-AF65-F5344CB8AC3E}">
        <p14:creationId xmlns:p14="http://schemas.microsoft.com/office/powerpoint/2010/main" val="25126802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xit" presetSubtype="4" fill="hold" nodeType="afterEffect">
                                  <p:stCondLst>
                                    <p:cond delay="150"/>
                                  </p:stCondLst>
                                  <p:childTnLst>
                                    <p:anim calcmode="lin" valueType="num">
                                      <p:cBhvr additive="base">
                                        <p:cTn id="11" dur="250"/>
                                        <p:tgtEl>
                                          <p:spTgt spid="87"/>
                                        </p:tgtEl>
                                        <p:attrNameLst>
                                          <p:attrName>ppt_x</p:attrName>
                                        </p:attrNameLst>
                                      </p:cBhvr>
                                      <p:tavLst>
                                        <p:tav tm="0">
                                          <p:val>
                                            <p:strVal val="ppt_x"/>
                                          </p:val>
                                        </p:tav>
                                        <p:tav tm="100000">
                                          <p:val>
                                            <p:strVal val="ppt_x"/>
                                          </p:val>
                                        </p:tav>
                                      </p:tavLst>
                                    </p:anim>
                                    <p:anim calcmode="lin" valueType="num">
                                      <p:cBhvr additive="base">
                                        <p:cTn id="12" dur="250"/>
                                        <p:tgtEl>
                                          <p:spTgt spid="87"/>
                                        </p:tgtEl>
                                        <p:attrNameLst>
                                          <p:attrName>ppt_y</p:attrName>
                                        </p:attrNameLst>
                                      </p:cBhvr>
                                      <p:tavLst>
                                        <p:tav tm="0">
                                          <p:val>
                                            <p:strVal val="ppt_y"/>
                                          </p:val>
                                        </p:tav>
                                        <p:tav tm="100000">
                                          <p:val>
                                            <p:strVal val="1+ppt_h/2"/>
                                          </p:val>
                                        </p:tav>
                                      </p:tavLst>
                                    </p:anim>
                                    <p:set>
                                      <p:cBhvr>
                                        <p:cTn id="13" dur="1" fill="hold">
                                          <p:stCondLst>
                                            <p:cond delay="249"/>
                                          </p:stCondLst>
                                        </p:cTn>
                                        <p:tgtEl>
                                          <p:spTgt spid="87"/>
                                        </p:tgtEl>
                                        <p:attrNameLst>
                                          <p:attrName>style.visibility</p:attrName>
                                        </p:attrNameLst>
                                      </p:cBhvr>
                                      <p:to>
                                        <p:strVal val="hidden"/>
                                      </p:to>
                                    </p:se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ipe(left)">
                                      <p:cBhvr>
                                        <p:cTn id="17" dur="500"/>
                                        <p:tgtEl>
                                          <p:spTgt spid="67"/>
                                        </p:tgtEl>
                                      </p:cBhvr>
                                    </p:animEffect>
                                  </p:childTnLst>
                                </p:cTn>
                              </p:par>
                            </p:childTnLst>
                          </p:cTn>
                        </p:par>
                        <p:par>
                          <p:cTn id="18" fill="hold">
                            <p:stCondLst>
                              <p:cond delay="1400"/>
                            </p:stCondLst>
                            <p:childTnLst>
                              <p:par>
                                <p:cTn id="19" presetID="22" presetClass="entr" presetSubtype="8" fill="hold"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childTnLst>
                          </p:cTn>
                        </p:par>
                        <p:par>
                          <p:cTn id="22" fill="hold">
                            <p:stCondLst>
                              <p:cond delay="1900"/>
                            </p:stCondLst>
                            <p:childTnLst>
                              <p:par>
                                <p:cTn id="23" presetID="53" presetClass="entr" presetSubtype="16"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childTnLst>
                          </p:cTn>
                        </p:par>
                        <p:par>
                          <p:cTn id="28" fill="hold">
                            <p:stCondLst>
                              <p:cond delay="2400"/>
                            </p:stCondLst>
                            <p:childTnLst>
                              <p:par>
                                <p:cTn id="29" presetID="22" presetClass="entr" presetSubtype="8"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500"/>
                                        <p:tgtEl>
                                          <p:spTgt spid="68"/>
                                        </p:tgtEl>
                                      </p:cBhvr>
                                    </p:animEffect>
                                  </p:childTnLst>
                                </p:cTn>
                              </p:par>
                            </p:childTnLst>
                          </p:cTn>
                        </p:par>
                        <p:par>
                          <p:cTn id="32" fill="hold">
                            <p:stCondLst>
                              <p:cond delay="2900"/>
                            </p:stCondLst>
                            <p:childTnLst>
                              <p:par>
                                <p:cTn id="33" presetID="22" presetClass="entr" presetSubtype="8"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childTnLst>
                          </p:cTn>
                        </p:par>
                        <p:par>
                          <p:cTn id="42" fill="hold">
                            <p:stCondLst>
                              <p:cond delay="3900"/>
                            </p:stCondLst>
                            <p:childTnLst>
                              <p:par>
                                <p:cTn id="43" presetID="22" presetClass="entr" presetSubtype="8"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Effect transition="in" filter="wipe(left)">
                                      <p:cBhvr>
                                        <p:cTn id="45" dur="500"/>
                                        <p:tgtEl>
                                          <p:spTgt spid="69"/>
                                        </p:tgtEl>
                                      </p:cBhvr>
                                    </p:animEffect>
                                  </p:childTnLst>
                                </p:cTn>
                              </p:par>
                            </p:childTnLst>
                          </p:cTn>
                        </p:par>
                        <p:par>
                          <p:cTn id="46" fill="hold">
                            <p:stCondLst>
                              <p:cond delay="4400"/>
                            </p:stCondLst>
                            <p:childTnLst>
                              <p:par>
                                <p:cTn id="47" presetID="22" presetClass="entr" presetSubtype="8"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left)">
                                      <p:cBhvr>
                                        <p:cTn id="49" dur="500"/>
                                        <p:tgtEl>
                                          <p:spTgt spid="59"/>
                                        </p:tgtEl>
                                      </p:cBhvr>
                                    </p:animEffect>
                                  </p:childTnLst>
                                </p:cTn>
                              </p:par>
                            </p:childTnLst>
                          </p:cTn>
                        </p:par>
                        <p:par>
                          <p:cTn id="50" fill="hold">
                            <p:stCondLst>
                              <p:cond delay="4900"/>
                            </p:stCondLst>
                            <p:childTnLst>
                              <p:par>
                                <p:cTn id="51" presetID="53" presetClass="entr" presetSubtype="16"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5400"/>
                            </p:stCondLst>
                            <p:childTnLst>
                              <p:par>
                                <p:cTn id="57" presetID="22" presetClass="entr" presetSubtype="8" fill="hold" grpId="0"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left)">
                                      <p:cBhvr>
                                        <p:cTn id="59" dur="500"/>
                                        <p:tgtEl>
                                          <p:spTgt spid="70"/>
                                        </p:tgtEl>
                                      </p:cBhvr>
                                    </p:animEffect>
                                  </p:childTnLst>
                                </p:cTn>
                              </p:par>
                            </p:childTnLst>
                          </p:cTn>
                        </p:par>
                        <p:par>
                          <p:cTn id="60" fill="hold">
                            <p:stCondLst>
                              <p:cond delay="5900"/>
                            </p:stCondLst>
                            <p:childTnLst>
                              <p:par>
                                <p:cTn id="61" presetID="22" presetClass="entr" presetSubtype="8" fill="hold"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par>
                          <p:cTn id="64" fill="hold">
                            <p:stCondLst>
                              <p:cond delay="6400"/>
                            </p:stCondLst>
                            <p:childTnLst>
                              <p:par>
                                <p:cTn id="65" presetID="53" presetClass="entr" presetSubtype="16" fill="hold" grpId="0" nodeType="afterEffect">
                                  <p:stCondLst>
                                    <p:cond delay="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childTnLst>
                          </p:cTn>
                        </p:par>
                        <p:par>
                          <p:cTn id="70" fill="hold">
                            <p:stCondLst>
                              <p:cond delay="6900"/>
                            </p:stCondLst>
                            <p:childTnLst>
                              <p:par>
                                <p:cTn id="71" presetID="22" presetClass="entr" presetSubtype="8"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wipe(left)">
                                      <p:cBhvr>
                                        <p:cTn id="73" dur="500"/>
                                        <p:tgtEl>
                                          <p:spTgt spid="79"/>
                                        </p:tgtEl>
                                      </p:cBhvr>
                                    </p:animEffect>
                                  </p:childTnLst>
                                </p:cTn>
                              </p:par>
                            </p:childTnLst>
                          </p:cTn>
                        </p:par>
                        <p:par>
                          <p:cTn id="74" fill="hold">
                            <p:stCondLst>
                              <p:cond delay="7400"/>
                            </p:stCondLst>
                            <p:childTnLst>
                              <p:par>
                                <p:cTn id="75" presetID="22" presetClass="entr" presetSubtype="8"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wipe(left)">
                                      <p:cBhvr>
                                        <p:cTn id="77" dur="500"/>
                                        <p:tgtEl>
                                          <p:spTgt spid="71"/>
                                        </p:tgtEl>
                                      </p:cBhvr>
                                    </p:animEffect>
                                  </p:childTnLst>
                                </p:cTn>
                              </p:par>
                            </p:childTnLst>
                          </p:cTn>
                        </p:par>
                        <p:par>
                          <p:cTn id="78" fill="hold">
                            <p:stCondLst>
                              <p:cond delay="7900"/>
                            </p:stCondLst>
                            <p:childTnLst>
                              <p:par>
                                <p:cTn id="79" presetID="53" presetClass="entr" presetSubtype="16" fill="hold" grpId="0" nodeType="afterEffect">
                                  <p:stCondLst>
                                    <p:cond delay="0"/>
                                  </p:stCondLst>
                                  <p:childTnLst>
                                    <p:set>
                                      <p:cBhvr>
                                        <p:cTn id="80" dur="1" fill="hold">
                                          <p:stCondLst>
                                            <p:cond delay="0"/>
                                          </p:stCondLst>
                                        </p:cTn>
                                        <p:tgtEl>
                                          <p:spTgt spid="74"/>
                                        </p:tgtEl>
                                        <p:attrNameLst>
                                          <p:attrName>style.visibility</p:attrName>
                                        </p:attrNameLst>
                                      </p:cBhvr>
                                      <p:to>
                                        <p:strVal val="visible"/>
                                      </p:to>
                                    </p:set>
                                    <p:anim calcmode="lin" valueType="num">
                                      <p:cBhvr>
                                        <p:cTn id="81" dur="500" fill="hold"/>
                                        <p:tgtEl>
                                          <p:spTgt spid="74"/>
                                        </p:tgtEl>
                                        <p:attrNameLst>
                                          <p:attrName>ppt_w</p:attrName>
                                        </p:attrNameLst>
                                      </p:cBhvr>
                                      <p:tavLst>
                                        <p:tav tm="0">
                                          <p:val>
                                            <p:fltVal val="0"/>
                                          </p:val>
                                        </p:tav>
                                        <p:tav tm="100000">
                                          <p:val>
                                            <p:strVal val="#ppt_w"/>
                                          </p:val>
                                        </p:tav>
                                      </p:tavLst>
                                    </p:anim>
                                    <p:anim calcmode="lin" valueType="num">
                                      <p:cBhvr>
                                        <p:cTn id="82" dur="500" fill="hold"/>
                                        <p:tgtEl>
                                          <p:spTgt spid="74"/>
                                        </p:tgtEl>
                                        <p:attrNameLst>
                                          <p:attrName>ppt_h</p:attrName>
                                        </p:attrNameLst>
                                      </p:cBhvr>
                                      <p:tavLst>
                                        <p:tav tm="0">
                                          <p:val>
                                            <p:fltVal val="0"/>
                                          </p:val>
                                        </p:tav>
                                        <p:tav tm="100000">
                                          <p:val>
                                            <p:strVal val="#ppt_h"/>
                                          </p:val>
                                        </p:tav>
                                      </p:tavLst>
                                    </p:anim>
                                    <p:animEffect transition="in" filter="fade">
                                      <p:cBhvr>
                                        <p:cTn id="83" dur="500"/>
                                        <p:tgtEl>
                                          <p:spTgt spid="74"/>
                                        </p:tgtEl>
                                      </p:cBhvr>
                                    </p:animEffect>
                                  </p:childTnLst>
                                </p:cTn>
                              </p:par>
                            </p:childTnLst>
                          </p:cTn>
                        </p:par>
                        <p:par>
                          <p:cTn id="84" fill="hold">
                            <p:stCondLst>
                              <p:cond delay="8400"/>
                            </p:stCondLst>
                            <p:childTnLst>
                              <p:par>
                                <p:cTn id="85" presetID="22" presetClass="entr" presetSubtype="8" fill="hold" grpId="0" nodeType="afterEffect">
                                  <p:stCondLst>
                                    <p:cond delay="0"/>
                                  </p:stCondLst>
                                  <p:childTnLst>
                                    <p:set>
                                      <p:cBhvr>
                                        <p:cTn id="86" dur="1" fill="hold">
                                          <p:stCondLst>
                                            <p:cond delay="0"/>
                                          </p:stCondLst>
                                        </p:cTn>
                                        <p:tgtEl>
                                          <p:spTgt spid="80"/>
                                        </p:tgtEl>
                                        <p:attrNameLst>
                                          <p:attrName>style.visibility</p:attrName>
                                        </p:attrNameLst>
                                      </p:cBhvr>
                                      <p:to>
                                        <p:strVal val="visible"/>
                                      </p:to>
                                    </p:set>
                                    <p:animEffect transition="in" filter="wipe(left)">
                                      <p:cBhvr>
                                        <p:cTn id="87" dur="500"/>
                                        <p:tgtEl>
                                          <p:spTgt spid="80"/>
                                        </p:tgtEl>
                                      </p:cBhvr>
                                    </p:animEffect>
                                  </p:childTnLst>
                                </p:cTn>
                              </p:par>
                            </p:childTnLst>
                          </p:cTn>
                        </p:par>
                        <p:par>
                          <p:cTn id="88" fill="hold">
                            <p:stCondLst>
                              <p:cond delay="8900"/>
                            </p:stCondLst>
                            <p:childTnLst>
                              <p:par>
                                <p:cTn id="89" presetID="22" presetClass="entr" presetSubtype="8" fill="hold" nodeType="afterEffect">
                                  <p:stCondLst>
                                    <p:cond delay="0"/>
                                  </p:stCondLst>
                                  <p:childTnLst>
                                    <p:set>
                                      <p:cBhvr>
                                        <p:cTn id="90" dur="1" fill="hold">
                                          <p:stCondLst>
                                            <p:cond delay="0"/>
                                          </p:stCondLst>
                                        </p:cTn>
                                        <p:tgtEl>
                                          <p:spTgt spid="75"/>
                                        </p:tgtEl>
                                        <p:attrNameLst>
                                          <p:attrName>style.visibility</p:attrName>
                                        </p:attrNameLst>
                                      </p:cBhvr>
                                      <p:to>
                                        <p:strVal val="visible"/>
                                      </p:to>
                                    </p:set>
                                    <p:animEffect transition="in" filter="wipe(left)">
                                      <p:cBhvr>
                                        <p:cTn id="91" dur="500"/>
                                        <p:tgtEl>
                                          <p:spTgt spid="75"/>
                                        </p:tgtEl>
                                      </p:cBhvr>
                                    </p:animEffect>
                                  </p:childTnLst>
                                </p:cTn>
                              </p:par>
                            </p:childTnLst>
                          </p:cTn>
                        </p:par>
                        <p:par>
                          <p:cTn id="92" fill="hold">
                            <p:stCondLst>
                              <p:cond delay="9400"/>
                            </p:stCondLst>
                            <p:childTnLst>
                              <p:par>
                                <p:cTn id="93" presetID="53" presetClass="entr" presetSubtype="16" fill="hold" grpId="0" nodeType="afterEffect">
                                  <p:stCondLst>
                                    <p:cond delay="0"/>
                                  </p:stCondLst>
                                  <p:childTnLst>
                                    <p:set>
                                      <p:cBhvr>
                                        <p:cTn id="94" dur="1" fill="hold">
                                          <p:stCondLst>
                                            <p:cond delay="0"/>
                                          </p:stCondLst>
                                        </p:cTn>
                                        <p:tgtEl>
                                          <p:spTgt spid="78"/>
                                        </p:tgtEl>
                                        <p:attrNameLst>
                                          <p:attrName>style.visibility</p:attrName>
                                        </p:attrNameLst>
                                      </p:cBhvr>
                                      <p:to>
                                        <p:strVal val="visible"/>
                                      </p:to>
                                    </p:set>
                                    <p:anim calcmode="lin" valueType="num">
                                      <p:cBhvr>
                                        <p:cTn id="95" dur="500" fill="hold"/>
                                        <p:tgtEl>
                                          <p:spTgt spid="78"/>
                                        </p:tgtEl>
                                        <p:attrNameLst>
                                          <p:attrName>ppt_w</p:attrName>
                                        </p:attrNameLst>
                                      </p:cBhvr>
                                      <p:tavLst>
                                        <p:tav tm="0">
                                          <p:val>
                                            <p:fltVal val="0"/>
                                          </p:val>
                                        </p:tav>
                                        <p:tav tm="100000">
                                          <p:val>
                                            <p:strVal val="#ppt_w"/>
                                          </p:val>
                                        </p:tav>
                                      </p:tavLst>
                                    </p:anim>
                                    <p:anim calcmode="lin" valueType="num">
                                      <p:cBhvr>
                                        <p:cTn id="96" dur="500" fill="hold"/>
                                        <p:tgtEl>
                                          <p:spTgt spid="78"/>
                                        </p:tgtEl>
                                        <p:attrNameLst>
                                          <p:attrName>ppt_h</p:attrName>
                                        </p:attrNameLst>
                                      </p:cBhvr>
                                      <p:tavLst>
                                        <p:tav tm="0">
                                          <p:val>
                                            <p:fltVal val="0"/>
                                          </p:val>
                                        </p:tav>
                                        <p:tav tm="100000">
                                          <p:val>
                                            <p:strVal val="#ppt_h"/>
                                          </p:val>
                                        </p:tav>
                                      </p:tavLst>
                                    </p:anim>
                                    <p:animEffect transition="in" filter="fade">
                                      <p:cBhvr>
                                        <p:cTn id="97"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nimBg="1"/>
      <p:bldP spid="58" grpId="0" bldLvl="0" animBg="1"/>
      <p:bldP spid="62" grpId="0" bldLvl="0" animBg="1"/>
      <p:bldP spid="66" grpId="0" bldLvl="0" animBg="1"/>
      <p:bldP spid="67" grpId="0" bldLvl="0" animBg="1"/>
      <p:bldP spid="68" grpId="0" bldLvl="0" animBg="1"/>
      <p:bldP spid="69" grpId="0" bldLvl="0" animBg="1"/>
      <p:bldP spid="70" grpId="0" bldLvl="0" animBg="1"/>
      <p:bldP spid="74" grpId="0" bldLvl="0" animBg="1"/>
      <p:bldP spid="78" grpId="0" bldLvl="0" animBg="1"/>
      <p:bldP spid="79" grpId="0" bldLvl="0" animBg="1"/>
      <p:bldP spid="8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创意思维的方法、培养与开发</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二、创意思维的培养</a:t>
            </a:r>
            <a:endParaRPr lang="zh-CN" altLang="zh-CN" sz="1600" b="1" dirty="0">
              <a:solidFill>
                <a:srgbClr val="000000"/>
              </a:solidFill>
              <a:latin typeface="NEU-BZ-S92"/>
              <a:ea typeface="方正书宋_GBK"/>
              <a:cs typeface="Times New Roman" panose="02020603050405020304" pitchFamily="18" charset="0"/>
            </a:endParaRPr>
          </a:p>
        </p:txBody>
      </p:sp>
      <p:sp>
        <p:nvSpPr>
          <p:cNvPr id="21" name="ïšlîḍè">
            <a:extLst>
              <a:ext uri="{FF2B5EF4-FFF2-40B4-BE49-F238E27FC236}">
                <a16:creationId xmlns:a16="http://schemas.microsoft.com/office/drawing/2014/main" id="{CAD5EFA1-3A06-4B95-B18D-25AE66FFCE32}"/>
              </a:ext>
            </a:extLst>
          </p:cNvPr>
          <p:cNvSpPr/>
          <p:nvPr/>
        </p:nvSpPr>
        <p:spPr>
          <a:xfrm>
            <a:off x="914399" y="1894395"/>
            <a:ext cx="3842701" cy="330746"/>
          </a:xfrm>
          <a:prstGeom prst="rect">
            <a:avLst/>
          </a:prstGeom>
        </p:spPr>
        <p:txBody>
          <a:bodyPr wrap="none" lIns="90000" tIns="46800" rIns="90000" bIns="46800" anchor="ctr">
            <a:noAutofit/>
          </a:bodyPr>
          <a:lstStyle/>
          <a:p>
            <a:pPr defTabSz="914378">
              <a:defRPr/>
            </a:pPr>
            <a:r>
              <a:rPr lang="en-US" altLang="zh-CN" dirty="0">
                <a:solidFill>
                  <a:srgbClr val="000000"/>
                </a:solidFill>
                <a:latin typeface="微软雅黑" panose="020B0503020204020204" pitchFamily="34" charset="-122"/>
              </a:rPr>
              <a:t>(</a:t>
            </a:r>
            <a:r>
              <a:rPr lang="zh-CN" altLang="en-US" dirty="0">
                <a:solidFill>
                  <a:srgbClr val="000000"/>
                </a:solidFill>
                <a:latin typeface="微软雅黑" panose="020B0503020204020204" pitchFamily="34" charset="-122"/>
              </a:rPr>
              <a:t>一</a:t>
            </a:r>
            <a:r>
              <a:rPr lang="en-US" altLang="zh-CN" dirty="0">
                <a:solidFill>
                  <a:srgbClr val="000000"/>
                </a:solidFill>
                <a:latin typeface="微软雅黑" panose="020B0503020204020204" pitchFamily="34" charset="-122"/>
              </a:rPr>
              <a:t>)</a:t>
            </a:r>
            <a:r>
              <a:rPr lang="zh-CN" altLang="en-US" dirty="0">
                <a:solidFill>
                  <a:srgbClr val="000000"/>
                </a:solidFill>
                <a:latin typeface="微软雅黑" panose="020B0503020204020204" pitchFamily="34" charset="-122"/>
              </a:rPr>
              <a:t>创意必需的素质与能力</a:t>
            </a:r>
          </a:p>
        </p:txBody>
      </p:sp>
      <p:sp>
        <p:nvSpPr>
          <p:cNvPr id="22" name="TextBox 13">
            <a:extLst>
              <a:ext uri="{FF2B5EF4-FFF2-40B4-BE49-F238E27FC236}">
                <a16:creationId xmlns:a16="http://schemas.microsoft.com/office/drawing/2014/main" id="{A777D57F-5A6E-47E8-BB19-DBC95D2A60FB}"/>
              </a:ext>
            </a:extLst>
          </p:cNvPr>
          <p:cNvSpPr txBox="1"/>
          <p:nvPr/>
        </p:nvSpPr>
        <p:spPr>
          <a:xfrm>
            <a:off x="903604" y="2423941"/>
            <a:ext cx="4665977" cy="4062651"/>
          </a:xfrm>
          <a:prstGeom prst="rect">
            <a:avLst/>
          </a:prstGeom>
          <a:noFill/>
          <a:ln w="38100">
            <a:solidFill>
              <a:srgbClr val="1D3F78"/>
            </a:solidFill>
          </a:ln>
        </p:spPr>
        <p:txBody>
          <a:bodyPr wrap="square" tIns="0" bIns="0" rtlCol="0" anchor="t">
            <a:spAutoFit/>
          </a:bodyPr>
          <a:lstStyle/>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cs typeface="华文黑体" pitchFamily="2" charset="-122"/>
              </a:rPr>
              <a:t>乐于接受新观念</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2.</a:t>
            </a:r>
            <a:r>
              <a:rPr lang="zh-CN" altLang="en-US" sz="1600" dirty="0">
                <a:solidFill>
                  <a:srgbClr val="000000"/>
                </a:solidFill>
                <a:latin typeface="微软雅黑" panose="020B0503020204020204" pitchFamily="34" charset="-122"/>
                <a:cs typeface="华文黑体" pitchFamily="2" charset="-122"/>
              </a:rPr>
              <a:t>有极强的好奇心</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3.</a:t>
            </a:r>
            <a:r>
              <a:rPr lang="zh-CN" altLang="en-US" sz="1600" dirty="0">
                <a:solidFill>
                  <a:srgbClr val="000000"/>
                </a:solidFill>
                <a:latin typeface="微软雅黑" panose="020B0503020204020204" pitchFamily="34" charset="-122"/>
                <a:cs typeface="华文黑体" pitchFamily="2" charset="-122"/>
              </a:rPr>
              <a:t>有很强的直觉</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4.</a:t>
            </a:r>
            <a:r>
              <a:rPr lang="zh-CN" altLang="en-US" sz="1600" dirty="0">
                <a:solidFill>
                  <a:srgbClr val="000000"/>
                </a:solidFill>
                <a:latin typeface="微软雅黑" panose="020B0503020204020204" pitchFamily="34" charset="-122"/>
                <a:cs typeface="华文黑体" pitchFamily="2" charset="-122"/>
              </a:rPr>
              <a:t>有敏锐的观察力</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5.</a:t>
            </a:r>
            <a:r>
              <a:rPr lang="zh-CN" altLang="en-US" sz="1600" dirty="0">
                <a:solidFill>
                  <a:srgbClr val="000000"/>
                </a:solidFill>
                <a:latin typeface="微软雅黑" panose="020B0503020204020204" pitchFamily="34" charset="-122"/>
                <a:cs typeface="华文黑体" pitchFamily="2" charset="-122"/>
              </a:rPr>
              <a:t>有深刻的感受力</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6.</a:t>
            </a:r>
            <a:r>
              <a:rPr lang="zh-CN" altLang="en-US" sz="1600" dirty="0">
                <a:solidFill>
                  <a:srgbClr val="000000"/>
                </a:solidFill>
                <a:latin typeface="微软雅黑" panose="020B0503020204020204" pitchFamily="34" charset="-122"/>
                <a:cs typeface="华文黑体" pitchFamily="2" charset="-122"/>
              </a:rPr>
              <a:t>有丰富的想象力</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7.</a:t>
            </a:r>
            <a:r>
              <a:rPr lang="zh-CN" altLang="en-US" sz="1600" dirty="0">
                <a:solidFill>
                  <a:srgbClr val="000000"/>
                </a:solidFill>
                <a:latin typeface="微软雅黑" panose="020B0503020204020204" pitchFamily="34" charset="-122"/>
                <a:cs typeface="华文黑体" pitchFamily="2" charset="-122"/>
              </a:rPr>
              <a:t>有一种模糊的心境</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8.</a:t>
            </a:r>
            <a:r>
              <a:rPr lang="zh-CN" altLang="en-US" sz="1600" dirty="0">
                <a:solidFill>
                  <a:srgbClr val="000000"/>
                </a:solidFill>
                <a:latin typeface="微软雅黑" panose="020B0503020204020204" pitchFamily="34" charset="-122"/>
                <a:cs typeface="华文黑体" pitchFamily="2" charset="-122"/>
              </a:rPr>
              <a:t>有过人的毅力</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9.</a:t>
            </a:r>
            <a:r>
              <a:rPr lang="zh-CN" altLang="en-US" sz="1600" dirty="0">
                <a:solidFill>
                  <a:srgbClr val="000000"/>
                </a:solidFill>
                <a:latin typeface="微软雅黑" panose="020B0503020204020204" pitchFamily="34" charset="-122"/>
                <a:cs typeface="华文黑体" pitchFamily="2" charset="-122"/>
              </a:rPr>
              <a:t>有多角度思考问题的灵活性</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10.</a:t>
            </a:r>
            <a:r>
              <a:rPr lang="zh-CN" altLang="en-US" sz="1600" dirty="0">
                <a:solidFill>
                  <a:srgbClr val="000000"/>
                </a:solidFill>
                <a:latin typeface="微软雅黑" panose="020B0503020204020204" pitchFamily="34" charset="-122"/>
                <a:cs typeface="华文黑体" pitchFamily="2" charset="-122"/>
              </a:rPr>
              <a:t>敢于冒险</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11.</a:t>
            </a:r>
            <a:r>
              <a:rPr lang="zh-CN" altLang="en-US" sz="1600" dirty="0">
                <a:solidFill>
                  <a:srgbClr val="000000"/>
                </a:solidFill>
                <a:latin typeface="微软雅黑" panose="020B0503020204020204" pitchFamily="34" charset="-122"/>
                <a:cs typeface="华文黑体" pitchFamily="2" charset="-122"/>
              </a:rPr>
              <a:t>有娴熟的表达能力</a:t>
            </a:r>
          </a:p>
        </p:txBody>
      </p:sp>
      <p:sp>
        <p:nvSpPr>
          <p:cNvPr id="23" name="ïšlîḍè">
            <a:extLst>
              <a:ext uri="{FF2B5EF4-FFF2-40B4-BE49-F238E27FC236}">
                <a16:creationId xmlns:a16="http://schemas.microsoft.com/office/drawing/2014/main" id="{CAD5EFA1-3A06-4B95-B18D-25AE66FFCE32}"/>
              </a:ext>
            </a:extLst>
          </p:cNvPr>
          <p:cNvSpPr/>
          <p:nvPr/>
        </p:nvSpPr>
        <p:spPr>
          <a:xfrm>
            <a:off x="6246863" y="1888123"/>
            <a:ext cx="3842701" cy="330746"/>
          </a:xfrm>
          <a:prstGeom prst="rect">
            <a:avLst/>
          </a:prstGeom>
        </p:spPr>
        <p:txBody>
          <a:bodyPr wrap="none" lIns="90000" tIns="46800" rIns="90000" bIns="46800" anchor="ctr">
            <a:noAutofit/>
          </a:bodyPr>
          <a:lstStyle/>
          <a:p>
            <a:pPr defTabSz="914378">
              <a:defRPr/>
            </a:pPr>
            <a:r>
              <a:rPr lang="en-US" altLang="zh-CN" dirty="0"/>
              <a:t>(</a:t>
            </a:r>
            <a:r>
              <a:rPr lang="zh-CN" altLang="zh-CN" dirty="0"/>
              <a:t>二</a:t>
            </a:r>
            <a:r>
              <a:rPr lang="en-US" altLang="zh-CN" dirty="0"/>
              <a:t>)</a:t>
            </a:r>
            <a:r>
              <a:rPr lang="zh-CN" altLang="zh-CN" dirty="0"/>
              <a:t>创意思维的培养方法</a:t>
            </a:r>
            <a:endParaRPr lang="zh-CN" altLang="en-US" b="1" dirty="0">
              <a:solidFill>
                <a:srgbClr val="000000"/>
              </a:solidFill>
              <a:latin typeface="微软雅黑" panose="020B0503020204020204" pitchFamily="34" charset="-122"/>
            </a:endParaRPr>
          </a:p>
        </p:txBody>
      </p:sp>
      <p:sp>
        <p:nvSpPr>
          <p:cNvPr id="24" name="TextBox 13">
            <a:extLst>
              <a:ext uri="{FF2B5EF4-FFF2-40B4-BE49-F238E27FC236}">
                <a16:creationId xmlns:a16="http://schemas.microsoft.com/office/drawing/2014/main" id="{A777D57F-5A6E-47E8-BB19-DBC95D2A60FB}"/>
              </a:ext>
            </a:extLst>
          </p:cNvPr>
          <p:cNvSpPr txBox="1"/>
          <p:nvPr/>
        </p:nvSpPr>
        <p:spPr>
          <a:xfrm>
            <a:off x="6137647" y="2423941"/>
            <a:ext cx="5094233" cy="4062651"/>
          </a:xfrm>
          <a:prstGeom prst="rect">
            <a:avLst/>
          </a:prstGeom>
          <a:noFill/>
          <a:ln w="38100">
            <a:solidFill>
              <a:srgbClr val="1D3F78"/>
            </a:solidFill>
          </a:ln>
        </p:spPr>
        <p:txBody>
          <a:bodyPr wrap="square" tIns="0" bIns="0" rtlCol="0" anchor="t">
            <a:spAutoFit/>
          </a:bodyPr>
          <a:lstStyle/>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cs typeface="华文黑体" pitchFamily="2" charset="-122"/>
              </a:rPr>
              <a:t>善于观察、体验和深入生活</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2.</a:t>
            </a:r>
            <a:r>
              <a:rPr lang="zh-CN" altLang="en-US" sz="1600" dirty="0">
                <a:solidFill>
                  <a:srgbClr val="000000"/>
                </a:solidFill>
                <a:latin typeface="微软雅黑" panose="020B0503020204020204" pitchFamily="34" charset="-122"/>
                <a:cs typeface="华文黑体" pitchFamily="2" charset="-122"/>
              </a:rPr>
              <a:t>培养广泛的兴趣</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3.</a:t>
            </a:r>
            <a:r>
              <a:rPr lang="zh-CN" altLang="en-US" sz="1600" dirty="0">
                <a:solidFill>
                  <a:srgbClr val="000000"/>
                </a:solidFill>
                <a:latin typeface="微软雅黑" panose="020B0503020204020204" pitchFamily="34" charset="-122"/>
                <a:cs typeface="华文黑体" pitchFamily="2" charset="-122"/>
              </a:rPr>
              <a:t>储备与积累知识</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r>
              <a:rPr lang="en-US" altLang="zh-CN" sz="1600" dirty="0">
                <a:solidFill>
                  <a:srgbClr val="000000"/>
                </a:solidFill>
                <a:latin typeface="微软雅黑" panose="020B0503020204020204" pitchFamily="34" charset="-122"/>
                <a:cs typeface="华文黑体" pitchFamily="2" charset="-122"/>
              </a:rPr>
              <a:t>4.</a:t>
            </a:r>
            <a:r>
              <a:rPr lang="zh-CN" altLang="en-US" sz="1600" dirty="0">
                <a:solidFill>
                  <a:srgbClr val="000000"/>
                </a:solidFill>
                <a:latin typeface="微软雅黑" panose="020B0503020204020204" pitchFamily="34" charset="-122"/>
                <a:cs typeface="华文黑体" pitchFamily="2" charset="-122"/>
              </a:rPr>
              <a:t>磨炼意志力与品格</a:t>
            </a: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a:p>
            <a:pPr marL="285750" indent="-285750" algn="just">
              <a:lnSpc>
                <a:spcPct val="150000"/>
              </a:lnSpc>
              <a:buFont typeface="Wingdings" panose="05000000000000000000" pitchFamily="2" charset="2"/>
              <a:buChar char="u"/>
            </a:pPr>
            <a:endParaRPr lang="en-US" altLang="zh-CN" sz="1600" dirty="0">
              <a:solidFill>
                <a:srgbClr val="000000"/>
              </a:solidFill>
              <a:latin typeface="微软雅黑" panose="020B0503020204020204" pitchFamily="34" charset="-122"/>
              <a:cs typeface="华文黑体" pitchFamily="2" charset="-122"/>
            </a:endParaRPr>
          </a:p>
        </p:txBody>
      </p:sp>
      <p:grpSp>
        <p:nvGrpSpPr>
          <p:cNvPr id="25" name="组合 24"/>
          <p:cNvGrpSpPr/>
          <p:nvPr/>
        </p:nvGrpSpPr>
        <p:grpSpPr>
          <a:xfrm>
            <a:off x="3855719" y="4811531"/>
            <a:ext cx="4563856" cy="2046469"/>
            <a:chOff x="-2831918" y="4893961"/>
            <a:chExt cx="5592977" cy="2558752"/>
          </a:xfrm>
        </p:grpSpPr>
        <p:grpSp>
          <p:nvGrpSpPr>
            <p:cNvPr id="26" name="组合 25"/>
            <p:cNvGrpSpPr/>
            <p:nvPr/>
          </p:nvGrpSpPr>
          <p:grpSpPr>
            <a:xfrm>
              <a:off x="-2401326" y="4893961"/>
              <a:ext cx="2736864" cy="2394756"/>
              <a:chOff x="1338263" y="1652588"/>
              <a:chExt cx="4762500" cy="4167188"/>
            </a:xfrm>
          </p:grpSpPr>
          <p:sp>
            <p:nvSpPr>
              <p:cNvPr id="30" name="Freeform 5"/>
              <p:cNvSpPr/>
              <p:nvPr/>
            </p:nvSpPr>
            <p:spPr bwMode="auto">
              <a:xfrm>
                <a:off x="1338263" y="1652588"/>
                <a:ext cx="4762500" cy="2495550"/>
              </a:xfrm>
              <a:custGeom>
                <a:avLst/>
                <a:gdLst>
                  <a:gd name="T0" fmla="*/ 1122 w 1122"/>
                  <a:gd name="T1" fmla="*/ 78 h 587"/>
                  <a:gd name="T2" fmla="*/ 1044 w 1122"/>
                  <a:gd name="T3" fmla="*/ 0 h 587"/>
                  <a:gd name="T4" fmla="*/ 78 w 1122"/>
                  <a:gd name="T5" fmla="*/ 0 h 587"/>
                  <a:gd name="T6" fmla="*/ 0 w 1122"/>
                  <a:gd name="T7" fmla="*/ 78 h 587"/>
                  <a:gd name="T8" fmla="*/ 0 w 1122"/>
                  <a:gd name="T9" fmla="*/ 587 h 587"/>
                  <a:gd name="T10" fmla="*/ 1122 w 1122"/>
                  <a:gd name="T11" fmla="*/ 587 h 587"/>
                  <a:gd name="T12" fmla="*/ 1122 w 1122"/>
                  <a:gd name="T13" fmla="*/ 78 h 587"/>
                </a:gdLst>
                <a:ahLst/>
                <a:cxnLst>
                  <a:cxn ang="0">
                    <a:pos x="T0" y="T1"/>
                  </a:cxn>
                  <a:cxn ang="0">
                    <a:pos x="T2" y="T3"/>
                  </a:cxn>
                  <a:cxn ang="0">
                    <a:pos x="T4" y="T5"/>
                  </a:cxn>
                  <a:cxn ang="0">
                    <a:pos x="T6" y="T7"/>
                  </a:cxn>
                  <a:cxn ang="0">
                    <a:pos x="T8" y="T9"/>
                  </a:cxn>
                  <a:cxn ang="0">
                    <a:pos x="T10" y="T11"/>
                  </a:cxn>
                  <a:cxn ang="0">
                    <a:pos x="T12" y="T13"/>
                  </a:cxn>
                </a:cxnLst>
                <a:rect l="0" t="0" r="r" b="b"/>
                <a:pathLst>
                  <a:path w="1122" h="587">
                    <a:moveTo>
                      <a:pt x="1122" y="78"/>
                    </a:moveTo>
                    <a:cubicBezTo>
                      <a:pt x="1122" y="35"/>
                      <a:pt x="1087" y="0"/>
                      <a:pt x="1044" y="0"/>
                    </a:cubicBezTo>
                    <a:cubicBezTo>
                      <a:pt x="78" y="0"/>
                      <a:pt x="78" y="0"/>
                      <a:pt x="78" y="0"/>
                    </a:cubicBezTo>
                    <a:cubicBezTo>
                      <a:pt x="35" y="0"/>
                      <a:pt x="0" y="35"/>
                      <a:pt x="0" y="78"/>
                    </a:cubicBezTo>
                    <a:cubicBezTo>
                      <a:pt x="0" y="587"/>
                      <a:pt x="0" y="587"/>
                      <a:pt x="0" y="587"/>
                    </a:cubicBezTo>
                    <a:cubicBezTo>
                      <a:pt x="1122" y="587"/>
                      <a:pt x="1122" y="587"/>
                      <a:pt x="1122" y="587"/>
                    </a:cubicBezTo>
                    <a:lnTo>
                      <a:pt x="1122" y="78"/>
                    </a:lnTo>
                    <a:close/>
                  </a:path>
                </a:pathLst>
              </a:custGeom>
              <a:solidFill>
                <a:srgbClr val="0923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字魂35号-经典雅黑" panose="020F0502020204030204"/>
                </a:endParaRPr>
              </a:p>
            </p:txBody>
          </p:sp>
          <p:sp>
            <p:nvSpPr>
              <p:cNvPr id="31" name="Oval 6"/>
              <p:cNvSpPr>
                <a:spLocks noChangeArrowheads="1"/>
              </p:cNvSpPr>
              <p:nvPr/>
            </p:nvSpPr>
            <p:spPr bwMode="auto">
              <a:xfrm>
                <a:off x="3676650" y="1706563"/>
                <a:ext cx="84138" cy="90488"/>
              </a:xfrm>
              <a:prstGeom prst="ellipse">
                <a:avLst/>
              </a:prstGeom>
              <a:solidFill>
                <a:srgbClr val="E7E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字魂35号-经典雅黑" panose="020F0502020204030204"/>
                </a:endParaRPr>
              </a:p>
            </p:txBody>
          </p:sp>
          <p:sp>
            <p:nvSpPr>
              <p:cNvPr id="32" name="Freeform 7"/>
              <p:cNvSpPr/>
              <p:nvPr/>
            </p:nvSpPr>
            <p:spPr bwMode="auto">
              <a:xfrm>
                <a:off x="1338263" y="4148138"/>
                <a:ext cx="4762500" cy="1671638"/>
              </a:xfrm>
              <a:custGeom>
                <a:avLst/>
                <a:gdLst>
                  <a:gd name="T0" fmla="*/ 0 w 1122"/>
                  <a:gd name="T1" fmla="*/ 0 h 393"/>
                  <a:gd name="T2" fmla="*/ 0 w 1122"/>
                  <a:gd name="T3" fmla="*/ 77 h 393"/>
                  <a:gd name="T4" fmla="*/ 78 w 1122"/>
                  <a:gd name="T5" fmla="*/ 155 h 393"/>
                  <a:gd name="T6" fmla="*/ 412 w 1122"/>
                  <a:gd name="T7" fmla="*/ 155 h 393"/>
                  <a:gd name="T8" fmla="*/ 412 w 1122"/>
                  <a:gd name="T9" fmla="*/ 327 h 393"/>
                  <a:gd name="T10" fmla="*/ 312 w 1122"/>
                  <a:gd name="T11" fmla="*/ 327 h 393"/>
                  <a:gd name="T12" fmla="*/ 312 w 1122"/>
                  <a:gd name="T13" fmla="*/ 393 h 393"/>
                  <a:gd name="T14" fmla="*/ 810 w 1122"/>
                  <a:gd name="T15" fmla="*/ 393 h 393"/>
                  <a:gd name="T16" fmla="*/ 810 w 1122"/>
                  <a:gd name="T17" fmla="*/ 327 h 393"/>
                  <a:gd name="T18" fmla="*/ 710 w 1122"/>
                  <a:gd name="T19" fmla="*/ 327 h 393"/>
                  <a:gd name="T20" fmla="*/ 710 w 1122"/>
                  <a:gd name="T21" fmla="*/ 155 h 393"/>
                  <a:gd name="T22" fmla="*/ 1044 w 1122"/>
                  <a:gd name="T23" fmla="*/ 155 h 393"/>
                  <a:gd name="T24" fmla="*/ 1122 w 1122"/>
                  <a:gd name="T25" fmla="*/ 77 h 393"/>
                  <a:gd name="T26" fmla="*/ 1122 w 1122"/>
                  <a:gd name="T27" fmla="*/ 0 h 393"/>
                  <a:gd name="T28" fmla="*/ 0 w 1122"/>
                  <a:gd name="T29"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2" h="393">
                    <a:moveTo>
                      <a:pt x="0" y="0"/>
                    </a:moveTo>
                    <a:cubicBezTo>
                      <a:pt x="0" y="77"/>
                      <a:pt x="0" y="77"/>
                      <a:pt x="0" y="77"/>
                    </a:cubicBezTo>
                    <a:cubicBezTo>
                      <a:pt x="0" y="120"/>
                      <a:pt x="35" y="155"/>
                      <a:pt x="78" y="155"/>
                    </a:cubicBezTo>
                    <a:cubicBezTo>
                      <a:pt x="412" y="155"/>
                      <a:pt x="412" y="155"/>
                      <a:pt x="412" y="155"/>
                    </a:cubicBezTo>
                    <a:cubicBezTo>
                      <a:pt x="412" y="327"/>
                      <a:pt x="412" y="327"/>
                      <a:pt x="412" y="327"/>
                    </a:cubicBezTo>
                    <a:cubicBezTo>
                      <a:pt x="312" y="327"/>
                      <a:pt x="312" y="327"/>
                      <a:pt x="312" y="327"/>
                    </a:cubicBezTo>
                    <a:cubicBezTo>
                      <a:pt x="312" y="393"/>
                      <a:pt x="312" y="393"/>
                      <a:pt x="312" y="393"/>
                    </a:cubicBezTo>
                    <a:cubicBezTo>
                      <a:pt x="810" y="393"/>
                      <a:pt x="810" y="393"/>
                      <a:pt x="810" y="393"/>
                    </a:cubicBezTo>
                    <a:cubicBezTo>
                      <a:pt x="810" y="327"/>
                      <a:pt x="810" y="327"/>
                      <a:pt x="810" y="327"/>
                    </a:cubicBezTo>
                    <a:cubicBezTo>
                      <a:pt x="710" y="327"/>
                      <a:pt x="710" y="327"/>
                      <a:pt x="710" y="327"/>
                    </a:cubicBezTo>
                    <a:cubicBezTo>
                      <a:pt x="710" y="155"/>
                      <a:pt x="710" y="155"/>
                      <a:pt x="710" y="155"/>
                    </a:cubicBezTo>
                    <a:cubicBezTo>
                      <a:pt x="1044" y="155"/>
                      <a:pt x="1044" y="155"/>
                      <a:pt x="1044" y="155"/>
                    </a:cubicBezTo>
                    <a:cubicBezTo>
                      <a:pt x="1087" y="155"/>
                      <a:pt x="1122" y="120"/>
                      <a:pt x="1122" y="77"/>
                    </a:cubicBezTo>
                    <a:cubicBezTo>
                      <a:pt x="1122" y="0"/>
                      <a:pt x="1122" y="0"/>
                      <a:pt x="1122" y="0"/>
                    </a:cubicBezTo>
                    <a:lnTo>
                      <a:pt x="0" y="0"/>
                    </a:lnTo>
                    <a:close/>
                  </a:path>
                </a:pathLst>
              </a:custGeom>
              <a:solidFill>
                <a:srgbClr val="092332"/>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字魂35号-经典雅黑" panose="020F0502020204030204"/>
                </a:endParaRPr>
              </a:p>
            </p:txBody>
          </p:sp>
          <p:sp>
            <p:nvSpPr>
              <p:cNvPr id="33" name="Oval 8"/>
              <p:cNvSpPr>
                <a:spLocks noChangeArrowheads="1"/>
              </p:cNvSpPr>
              <p:nvPr/>
            </p:nvSpPr>
            <p:spPr bwMode="auto">
              <a:xfrm>
                <a:off x="3630613" y="4391025"/>
                <a:ext cx="177800" cy="174625"/>
              </a:xfrm>
              <a:prstGeom prst="ellipse">
                <a:avLst/>
              </a:prstGeom>
              <a:solidFill>
                <a:srgbClr val="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字魂35号-经典雅黑" panose="020F0502020204030204"/>
                </a:endParaRPr>
              </a:p>
            </p:txBody>
          </p:sp>
          <p:sp>
            <p:nvSpPr>
              <p:cNvPr id="34" name="Freeform 9"/>
              <p:cNvSpPr/>
              <p:nvPr/>
            </p:nvSpPr>
            <p:spPr bwMode="auto">
              <a:xfrm>
                <a:off x="1562100" y="1839913"/>
                <a:ext cx="4308475" cy="2143125"/>
              </a:xfrm>
              <a:custGeom>
                <a:avLst/>
                <a:gdLst>
                  <a:gd name="T0" fmla="*/ 1418 w 2714"/>
                  <a:gd name="T1" fmla="*/ 0 h 1350"/>
                  <a:gd name="T2" fmla="*/ 1145 w 2714"/>
                  <a:gd name="T3" fmla="*/ 0 h 1350"/>
                  <a:gd name="T4" fmla="*/ 907 w 2714"/>
                  <a:gd name="T5" fmla="*/ 0 h 1350"/>
                  <a:gd name="T6" fmla="*/ 647 w 2714"/>
                  <a:gd name="T7" fmla="*/ 0 h 1350"/>
                  <a:gd name="T8" fmla="*/ 0 w 2714"/>
                  <a:gd name="T9" fmla="*/ 0 h 1350"/>
                  <a:gd name="T10" fmla="*/ 0 w 2714"/>
                  <a:gd name="T11" fmla="*/ 476 h 1350"/>
                  <a:gd name="T12" fmla="*/ 0 w 2714"/>
                  <a:gd name="T13" fmla="*/ 664 h 1350"/>
                  <a:gd name="T14" fmla="*/ 0 w 2714"/>
                  <a:gd name="T15" fmla="*/ 838 h 1350"/>
                  <a:gd name="T16" fmla="*/ 0 w 2714"/>
                  <a:gd name="T17" fmla="*/ 1028 h 1350"/>
                  <a:gd name="T18" fmla="*/ 0 w 2714"/>
                  <a:gd name="T19" fmla="*/ 1350 h 1350"/>
                  <a:gd name="T20" fmla="*/ 2714 w 2714"/>
                  <a:gd name="T21" fmla="*/ 1350 h 1350"/>
                  <a:gd name="T22" fmla="*/ 2714 w 2714"/>
                  <a:gd name="T23" fmla="*/ 0 h 1350"/>
                  <a:gd name="T24" fmla="*/ 1418 w 2714"/>
                  <a:gd name="T25" fmla="*/ 0 h 1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14" h="1350">
                    <a:moveTo>
                      <a:pt x="1418" y="0"/>
                    </a:moveTo>
                    <a:lnTo>
                      <a:pt x="1145" y="0"/>
                    </a:lnTo>
                    <a:lnTo>
                      <a:pt x="907" y="0"/>
                    </a:lnTo>
                    <a:lnTo>
                      <a:pt x="647" y="0"/>
                    </a:lnTo>
                    <a:lnTo>
                      <a:pt x="0" y="0"/>
                    </a:lnTo>
                    <a:lnTo>
                      <a:pt x="0" y="476"/>
                    </a:lnTo>
                    <a:lnTo>
                      <a:pt x="0" y="664"/>
                    </a:lnTo>
                    <a:lnTo>
                      <a:pt x="0" y="838"/>
                    </a:lnTo>
                    <a:lnTo>
                      <a:pt x="0" y="1028"/>
                    </a:lnTo>
                    <a:lnTo>
                      <a:pt x="0" y="1350"/>
                    </a:lnTo>
                    <a:lnTo>
                      <a:pt x="2714" y="1350"/>
                    </a:lnTo>
                    <a:lnTo>
                      <a:pt x="2714" y="0"/>
                    </a:lnTo>
                    <a:lnTo>
                      <a:pt x="1418" y="0"/>
                    </a:lnTo>
                    <a:close/>
                  </a:path>
                </a:pathLst>
              </a:custGeom>
              <a:solidFill>
                <a:srgbClr val="1D3F79">
                  <a:lumMod val="60000"/>
                  <a:lumOff val="4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字魂35号-经典雅黑" panose="020F0502020204030204"/>
                </a:endParaRPr>
              </a:p>
            </p:txBody>
          </p:sp>
        </p:grpSp>
        <p:pic>
          <p:nvPicPr>
            <p:cNvPr id="27" name="图片 26"/>
            <p:cNvPicPr>
              <a:picLocks noChangeAspect="1"/>
            </p:cNvPicPr>
            <p:nvPr/>
          </p:nvPicPr>
          <p:blipFill>
            <a:blip r:embed="rId2"/>
            <a:stretch>
              <a:fillRect/>
            </a:stretch>
          </p:blipFill>
          <p:spPr>
            <a:xfrm rot="5400000">
              <a:off x="-85702" y="5975580"/>
              <a:ext cx="1014987" cy="1769246"/>
            </a:xfrm>
            <a:prstGeom prst="rect">
              <a:avLst/>
            </a:prstGeom>
            <a:ln>
              <a:noFill/>
            </a:ln>
            <a:effectLst>
              <a:outerShdw blurRad="292100" dist="139700" dir="2700000" algn="tl" rotWithShape="0">
                <a:srgbClr val="333333">
                  <a:alpha val="65000"/>
                </a:srgbClr>
              </a:outerShdw>
            </a:effectLst>
          </p:spPr>
        </p:pic>
        <p:pic>
          <p:nvPicPr>
            <p:cNvPr id="28" name="图片 27"/>
            <p:cNvPicPr>
              <a:picLocks noChangeAspect="1"/>
            </p:cNvPicPr>
            <p:nvPr/>
          </p:nvPicPr>
          <p:blipFill>
            <a:blip r:embed="rId3"/>
            <a:stretch>
              <a:fillRect/>
            </a:stretch>
          </p:blipFill>
          <p:spPr>
            <a:xfrm>
              <a:off x="-2831918" y="6164080"/>
              <a:ext cx="777060" cy="1288633"/>
            </a:xfrm>
            <a:prstGeom prst="rect">
              <a:avLst/>
            </a:prstGeom>
            <a:ln>
              <a:noFill/>
            </a:ln>
            <a:effectLst>
              <a:outerShdw blurRad="292100" dist="139700" dir="2700000" algn="tl" rotWithShape="0">
                <a:srgbClr val="333333">
                  <a:alpha val="65000"/>
                </a:srgbClr>
              </a:outerShdw>
            </a:effectLst>
          </p:spPr>
        </p:pic>
        <p:pic>
          <p:nvPicPr>
            <p:cNvPr id="29" name="图片 28"/>
            <p:cNvPicPr>
              <a:picLocks noChangeAspect="1"/>
            </p:cNvPicPr>
            <p:nvPr/>
          </p:nvPicPr>
          <p:blipFill>
            <a:blip r:embed="rId4"/>
            <a:stretch>
              <a:fillRect/>
            </a:stretch>
          </p:blipFill>
          <p:spPr>
            <a:xfrm rot="3600000">
              <a:off x="1289730" y="5557749"/>
              <a:ext cx="289590" cy="2653069"/>
            </a:xfrm>
            <a:prstGeom prst="rect">
              <a:avLst/>
            </a:prstGeom>
          </p:spPr>
        </p:pic>
      </p:grpSp>
    </p:spTree>
    <p:extLst>
      <p:ext uri="{BB962C8B-B14F-4D97-AF65-F5344CB8AC3E}">
        <p14:creationId xmlns:p14="http://schemas.microsoft.com/office/powerpoint/2010/main" val="40980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23" grpId="0"/>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第二章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41686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创意思维的方法、培养与开发</a:t>
            </a:r>
          </a:p>
        </p:txBody>
      </p:sp>
      <p:grpSp>
        <p:nvGrpSpPr>
          <p:cNvPr id="37" name="组合 36">
            <a:extLst>
              <a:ext uri="{FF2B5EF4-FFF2-40B4-BE49-F238E27FC236}">
                <a16:creationId xmlns:a16="http://schemas.microsoft.com/office/drawing/2014/main" id="{FD0B772E-AE8A-4CB1-9536-9F72CEC6BE0D}"/>
              </a:ext>
            </a:extLst>
          </p:cNvPr>
          <p:cNvGrpSpPr/>
          <p:nvPr/>
        </p:nvGrpSpPr>
        <p:grpSpPr>
          <a:xfrm>
            <a:off x="685242" y="1312516"/>
            <a:ext cx="11025189" cy="5087147"/>
            <a:chOff x="1520571" y="2217640"/>
            <a:chExt cx="9743121" cy="4316096"/>
          </a:xfrm>
        </p:grpSpPr>
        <p:sp>
          <p:nvSpPr>
            <p:cNvPr id="38" name="矩形 3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39" name="组合 3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4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42"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23308"/>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sz="1599" b="1" kern="0" dirty="0">
                    <a:solidFill>
                      <a:prstClr val="white"/>
                    </a:solidFill>
                    <a:latin typeface="微软雅黑"/>
                    <a:cs typeface="+mn-ea"/>
                    <a:sym typeface="+mn-lt"/>
                  </a:rPr>
                  <a:t>三、创意思维的开发</a:t>
                </a:r>
                <a:endParaRPr kumimoji="0" lang="zh-CN" altLang="en-US" sz="1599" b="1" i="0" u="none" strike="noStrike" kern="0" cap="none" spc="0" normalizeH="0" baseline="0" noProof="0" dirty="0">
                  <a:ln>
                    <a:noFill/>
                  </a:ln>
                  <a:solidFill>
                    <a:prstClr val="white"/>
                  </a:solidFill>
                  <a:effectLst/>
                  <a:uLnTx/>
                  <a:uFillTx/>
                  <a:latin typeface="微软雅黑"/>
                  <a:cs typeface="+mn-ea"/>
                  <a:sym typeface="+mn-lt"/>
                </a:endParaRPr>
              </a:p>
            </p:txBody>
          </p:sp>
        </p:grpSp>
      </p:grpSp>
      <p:grpSp>
        <p:nvGrpSpPr>
          <p:cNvPr id="43" name="组合 42">
            <a:extLst>
              <a:ext uri="{FF2B5EF4-FFF2-40B4-BE49-F238E27FC236}">
                <a16:creationId xmlns:a16="http://schemas.microsoft.com/office/drawing/2014/main" id="{0478A5D4-5C3A-4949-9B3C-B93819C8A0F0}"/>
              </a:ext>
            </a:extLst>
          </p:cNvPr>
          <p:cNvGrpSpPr/>
          <p:nvPr/>
        </p:nvGrpSpPr>
        <p:grpSpPr>
          <a:xfrm>
            <a:off x="1021812" y="2388627"/>
            <a:ext cx="4747092" cy="3563522"/>
            <a:chOff x="1724757" y="2423603"/>
            <a:chExt cx="9292431" cy="5633436"/>
          </a:xfrm>
        </p:grpSpPr>
        <p:sp>
          <p:nvSpPr>
            <p:cNvPr id="44" name="文本框 43">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3142519"/>
            </a:xfrm>
            <a:prstGeom prst="rect">
              <a:avLst/>
            </a:prstGeom>
            <a:noFill/>
            <a:ln w="9525">
              <a:noFill/>
              <a:miter lim="800000"/>
              <a:headEnd/>
              <a:tailEnd/>
            </a:ln>
          </p:spPr>
          <p:txBody>
            <a:bodyPr vert="horz" wrap="square">
              <a:spAutoFit/>
            </a:bodyPr>
            <a:lstStyle/>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非逻辑性思维训练。</a:t>
              </a:r>
              <a:endParaRPr lang="en-US" altLang="zh-CN" sz="1600" kern="0" dirty="0">
                <a:solidFill>
                  <a:srgbClr val="294A5A"/>
                </a:solidFill>
                <a:latin typeface="微软雅黑"/>
              </a:endParaRP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放纵模糊性思维训练。</a:t>
              </a:r>
              <a:endParaRPr lang="en-US" altLang="zh-CN" sz="1600" kern="0" dirty="0">
                <a:solidFill>
                  <a:srgbClr val="294A5A"/>
                </a:solidFill>
                <a:latin typeface="微软雅黑"/>
              </a:endParaRP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变通性思维训练。</a:t>
              </a:r>
              <a:endParaRPr lang="en-US" altLang="zh-CN" sz="1600" kern="0" dirty="0">
                <a:solidFill>
                  <a:srgbClr val="294A5A"/>
                </a:solidFill>
                <a:latin typeface="微软雅黑"/>
              </a:endParaRP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(4)</a:t>
              </a:r>
              <a:r>
                <a:rPr lang="zh-CN" altLang="en-US" sz="1600" kern="0" dirty="0">
                  <a:solidFill>
                    <a:srgbClr val="294A5A"/>
                  </a:solidFill>
                  <a:latin typeface="微软雅黑"/>
                </a:rPr>
                <a:t>求异性思维训练。</a:t>
              </a:r>
              <a:endParaRPr kumimoji="0" lang="zh-CN" altLang="en-US" sz="1600" b="0" i="0" u="none" strike="noStrike" kern="0" cap="none" spc="0" normalizeH="0" baseline="0" noProof="0" dirty="0">
                <a:ln>
                  <a:noFill/>
                </a:ln>
                <a:solidFill>
                  <a:srgbClr val="294A5A"/>
                </a:solidFill>
                <a:effectLst/>
                <a:uLnTx/>
                <a:uFillTx/>
                <a:latin typeface="微软雅黑"/>
              </a:endParaRPr>
            </a:p>
          </p:txBody>
        </p:sp>
        <p:sp>
          <p:nvSpPr>
            <p:cNvPr id="45" name="矩形 44">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46" name="组合 45">
            <a:extLst>
              <a:ext uri="{FF2B5EF4-FFF2-40B4-BE49-F238E27FC236}">
                <a16:creationId xmlns:a16="http://schemas.microsoft.com/office/drawing/2014/main" id="{0478A5D4-5C3A-4949-9B3C-B93819C8A0F0}"/>
              </a:ext>
            </a:extLst>
          </p:cNvPr>
          <p:cNvGrpSpPr/>
          <p:nvPr/>
        </p:nvGrpSpPr>
        <p:grpSpPr>
          <a:xfrm>
            <a:off x="6149745" y="2388624"/>
            <a:ext cx="5174679" cy="3563521"/>
            <a:chOff x="1724755" y="2423599"/>
            <a:chExt cx="10129434" cy="5633441"/>
          </a:xfrm>
        </p:grpSpPr>
        <p:sp>
          <p:nvSpPr>
            <p:cNvPr id="47" name="文本框 46">
              <a:extLst>
                <a:ext uri="{FF2B5EF4-FFF2-40B4-BE49-F238E27FC236}">
                  <a16:creationId xmlns:a16="http://schemas.microsoft.com/office/drawing/2014/main" id="{34FFC0F1-A30F-44FF-A6D9-8C16F18C676D}"/>
                </a:ext>
              </a:extLst>
            </p:cNvPr>
            <p:cNvSpPr txBox="1">
              <a:spLocks noChangeArrowheads="1"/>
            </p:cNvSpPr>
            <p:nvPr/>
          </p:nvSpPr>
          <p:spPr bwMode="auto">
            <a:xfrm>
              <a:off x="2136815" y="3451124"/>
              <a:ext cx="9717374" cy="2364038"/>
            </a:xfrm>
            <a:prstGeom prst="rect">
              <a:avLst/>
            </a:prstGeom>
            <a:noFill/>
            <a:ln w="9525">
              <a:noFill/>
              <a:miter lim="800000"/>
              <a:headEnd/>
              <a:tailEnd/>
            </a:ln>
          </p:spPr>
          <p:txBody>
            <a:bodyPr vert="horz" wrap="square">
              <a:spAutoFit/>
            </a:bodyPr>
            <a:lstStyle/>
            <a:p>
              <a:pPr marL="342763"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排除想象的阻力。</a:t>
              </a:r>
              <a:endParaRPr lang="en-US" altLang="zh-CN" sz="1600" kern="0" dirty="0">
                <a:solidFill>
                  <a:srgbClr val="294A5A"/>
                </a:solidFill>
                <a:latin typeface="微软雅黑"/>
              </a:endParaRPr>
            </a:p>
            <a:p>
              <a:pPr marL="342763"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扩大想象的空间。</a:t>
              </a:r>
              <a:endParaRPr lang="en-US" altLang="zh-CN" sz="1600" kern="0" dirty="0">
                <a:solidFill>
                  <a:srgbClr val="294A5A"/>
                </a:solidFill>
                <a:latin typeface="微软雅黑"/>
              </a:endParaRPr>
            </a:p>
            <a:p>
              <a:pPr marL="342763"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充实想象的源泉。</a:t>
              </a:r>
            </a:p>
          </p:txBody>
        </p:sp>
        <p:sp>
          <p:nvSpPr>
            <p:cNvPr id="48" name="矩形 47">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9" name="矩形: 圆角 3">
            <a:extLst>
              <a:ext uri="{FF2B5EF4-FFF2-40B4-BE49-F238E27FC236}">
                <a16:creationId xmlns:a16="http://schemas.microsoft.com/office/drawing/2014/main" id="{FBCD5D70-10F9-4990-9568-7C1E3B3AE332}"/>
              </a:ext>
            </a:extLst>
          </p:cNvPr>
          <p:cNvSpPr/>
          <p:nvPr/>
        </p:nvSpPr>
        <p:spPr>
          <a:xfrm>
            <a:off x="2315385" y="2136962"/>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50"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134815" y="2229082"/>
            <a:ext cx="2543218" cy="345094"/>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一</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进行发散性思维训练</a:t>
            </a:r>
          </a:p>
        </p:txBody>
      </p:sp>
      <p:sp>
        <p:nvSpPr>
          <p:cNvPr id="51" name="矩形: 圆角 3">
            <a:extLst>
              <a:ext uri="{FF2B5EF4-FFF2-40B4-BE49-F238E27FC236}">
                <a16:creationId xmlns:a16="http://schemas.microsoft.com/office/drawing/2014/main" id="{FBCD5D70-10F9-4990-9568-7C1E3B3AE332}"/>
              </a:ext>
            </a:extLst>
          </p:cNvPr>
          <p:cNvSpPr/>
          <p:nvPr/>
        </p:nvSpPr>
        <p:spPr>
          <a:xfrm>
            <a:off x="7282547" y="2147689"/>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52"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214109" y="2229082"/>
            <a:ext cx="2489449" cy="412229"/>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二</a:t>
            </a: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进行想象力的拓展</a:t>
            </a:r>
          </a:p>
        </p:txBody>
      </p:sp>
    </p:spTree>
    <p:extLst>
      <p:ext uri="{BB962C8B-B14F-4D97-AF65-F5344CB8AC3E}">
        <p14:creationId xmlns:p14="http://schemas.microsoft.com/office/powerpoint/2010/main" val="38673284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市场调研策划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第三章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30374"/>
          </a:xfrm>
          <a:prstGeom prst="rect">
            <a:avLst/>
          </a:prstGeom>
          <a:noFill/>
        </p:spPr>
        <p:txBody>
          <a:bodyPr wrap="square" rtlCol="0">
            <a:spAutoFit/>
          </a:bodyPr>
          <a:lstStyle/>
          <a:p>
            <a:pPr>
              <a:lnSpc>
                <a:spcPct val="120000"/>
              </a:lnSpc>
              <a:buClr>
                <a:srgbClr val="1B3C6A"/>
              </a:buClr>
            </a:pPr>
            <a:r>
              <a:rPr lang="zh-CN" altLang="en-US" sz="20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市场调研策划的概念、特点、意义及流程</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812420"/>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市场调研策划的内容与方法</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6" y="587077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市场调研报告的撰写</a:t>
            </a:r>
          </a:p>
        </p:txBody>
      </p:sp>
    </p:spTree>
    <p:extLst>
      <p:ext uri="{BB962C8B-B14F-4D97-AF65-F5344CB8AC3E}">
        <p14:creationId xmlns:p14="http://schemas.microsoft.com/office/powerpoint/2010/main" val="432469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223823" y="-739917"/>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4" name="椭圆 3"/>
          <p:cNvSpPr/>
          <p:nvPr/>
        </p:nvSpPr>
        <p:spPr>
          <a:xfrm>
            <a:off x="771896" y="1294411"/>
            <a:ext cx="4320000" cy="4320000"/>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5" name="文本框 4"/>
          <p:cNvSpPr txBox="1"/>
          <p:nvPr/>
        </p:nvSpPr>
        <p:spPr>
          <a:xfrm>
            <a:off x="2201563" y="1739499"/>
            <a:ext cx="1460665" cy="3637919"/>
          </a:xfrm>
          <a:prstGeom prst="rect">
            <a:avLst/>
          </a:prstGeom>
          <a:noFill/>
        </p:spPr>
        <p:txBody>
          <a:bodyPr wrap="square" rtlCol="0">
            <a:spAutoFit/>
          </a:bodyPr>
          <a:lstStyle/>
          <a:p>
            <a:pPr algn="ctr">
              <a:lnSpc>
                <a:spcPct val="120000"/>
              </a:lnSpc>
            </a:pPr>
            <a:r>
              <a:rPr lang="zh-CN" altLang="en-US" sz="9600" b="1" spc="50" dirty="0">
                <a:solidFill>
                  <a:srgbClr val="1B3C6A"/>
                </a:solidFill>
                <a:latin typeface="微软雅黑" panose="020B0503020204020204" pitchFamily="34" charset="-122"/>
              </a:rPr>
              <a:t>目录</a:t>
            </a:r>
          </a:p>
        </p:txBody>
      </p:sp>
      <p:sp>
        <p:nvSpPr>
          <p:cNvPr id="6" name="椭圆 5"/>
          <p:cNvSpPr/>
          <p:nvPr/>
        </p:nvSpPr>
        <p:spPr>
          <a:xfrm rot="16200000" flipV="1">
            <a:off x="4011032" y="1460723"/>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7" name="椭圆 6"/>
          <p:cNvSpPr/>
          <p:nvPr/>
        </p:nvSpPr>
        <p:spPr>
          <a:xfrm rot="16200000" flipV="1">
            <a:off x="4047032" y="1472691"/>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grpSp>
        <p:nvGrpSpPr>
          <p:cNvPr id="2" name="组合 1"/>
          <p:cNvGrpSpPr/>
          <p:nvPr/>
        </p:nvGrpSpPr>
        <p:grpSpPr>
          <a:xfrm>
            <a:off x="4532811" y="6391938"/>
            <a:ext cx="1184635" cy="1184635"/>
            <a:chOff x="4532811" y="6391938"/>
            <a:chExt cx="1184635" cy="1184635"/>
          </a:xfrm>
        </p:grpSpPr>
        <p:sp>
          <p:nvSpPr>
            <p:cNvPr id="12" name="椭圆 11"/>
            <p:cNvSpPr/>
            <p:nvPr/>
          </p:nvSpPr>
          <p:spPr>
            <a:xfrm rot="665877">
              <a:off x="4532811" y="6391938"/>
              <a:ext cx="1184635" cy="1184635"/>
            </a:xfrm>
            <a:prstGeom prst="ellipse">
              <a:avLst/>
            </a:prstGeom>
            <a:pattFill prst="shingle">
              <a:fgClr>
                <a:schemeClr val="tx1">
                  <a:lumMod val="75000"/>
                  <a:lumOff val="25000"/>
                </a:schemeClr>
              </a:fgClr>
              <a:bgClr>
                <a:schemeClr val="bg1">
                  <a:lumMod val="95000"/>
                </a:schemeClr>
              </a:bgClr>
            </a:pattFill>
            <a:ln>
              <a:noFill/>
            </a:ln>
            <a:effectLst>
              <a:outerShdw blurRad="482600" dist="241300" dir="8100000" sx="112000" sy="11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3" name="椭圆 12"/>
            <p:cNvSpPr/>
            <p:nvPr/>
          </p:nvSpPr>
          <p:spPr>
            <a:xfrm rot="665877">
              <a:off x="4551302" y="6404907"/>
              <a:ext cx="1154260" cy="1154260"/>
            </a:xfrm>
            <a:prstGeom prst="ellipse">
              <a:avLst/>
            </a:prstGeom>
            <a:pattFill prst="shingle">
              <a:fgClr>
                <a:schemeClr val="tx1">
                  <a:lumMod val="75000"/>
                  <a:lumOff val="25000"/>
                </a:schemeClr>
              </a:fgClr>
              <a:bgClr>
                <a:schemeClr val="bg1">
                  <a:lumMod val="95000"/>
                </a:schemeClr>
              </a:bgClr>
            </a:pattFill>
            <a:ln>
              <a:noFill/>
            </a:ln>
            <a:effectLst>
              <a:innerShdw blurRad="711200" dist="482600" dir="18900000">
                <a:schemeClr val="tx1">
                  <a:lumMod val="65000"/>
                  <a:lumOff val="35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grpSp>
      <p:sp>
        <p:nvSpPr>
          <p:cNvPr id="14" name="椭圆 13"/>
          <p:cNvSpPr/>
          <p:nvPr/>
        </p:nvSpPr>
        <p:spPr>
          <a:xfrm>
            <a:off x="-495564" y="3642684"/>
            <a:ext cx="991127" cy="991127"/>
          </a:xfrm>
          <a:prstGeom prst="ellipse">
            <a:avLst/>
          </a:prstGeom>
          <a:solidFill>
            <a:srgbClr val="C10007"/>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5" name="椭圆 14"/>
          <p:cNvSpPr/>
          <p:nvPr/>
        </p:nvSpPr>
        <p:spPr>
          <a:xfrm>
            <a:off x="11565807" y="-325654"/>
            <a:ext cx="991127" cy="991127"/>
          </a:xfrm>
          <a:prstGeom prst="ellipse">
            <a:avLst/>
          </a:prstGeom>
          <a:gradFill>
            <a:gsLst>
              <a:gs pos="0">
                <a:srgbClr val="606163"/>
              </a:gs>
              <a:gs pos="100000">
                <a:srgbClr val="F4F5F7"/>
              </a:gs>
            </a:gsLst>
            <a:lin ang="5400000" scaled="1"/>
          </a:gradFill>
          <a:ln>
            <a:noFill/>
          </a:ln>
          <a:effectLst>
            <a:innerShdw blurRad="6223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16" name="文本框 15"/>
          <p:cNvSpPr txBox="1"/>
          <p:nvPr/>
        </p:nvSpPr>
        <p:spPr>
          <a:xfrm>
            <a:off x="6749791" y="794990"/>
            <a:ext cx="234701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rPr>
              <a:t>价格策划</a:t>
            </a:r>
          </a:p>
        </p:txBody>
      </p:sp>
      <p:sp>
        <p:nvSpPr>
          <p:cNvPr id="19" name="文本框 18"/>
          <p:cNvSpPr txBox="1"/>
          <p:nvPr/>
        </p:nvSpPr>
        <p:spPr>
          <a:xfrm>
            <a:off x="6749791" y="1714907"/>
            <a:ext cx="3560960"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渠道策划</a:t>
            </a:r>
          </a:p>
        </p:txBody>
      </p:sp>
      <p:cxnSp>
        <p:nvCxnSpPr>
          <p:cNvPr id="20" name="直接连接符 19"/>
          <p:cNvCxnSpPr/>
          <p:nvPr/>
        </p:nvCxnSpPr>
        <p:spPr>
          <a:xfrm flipV="1">
            <a:off x="5544779" y="2462144"/>
            <a:ext cx="5579503" cy="21714"/>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6749791" y="2713589"/>
            <a:ext cx="426432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促销策划</a:t>
            </a:r>
          </a:p>
        </p:txBody>
      </p:sp>
      <p:cxnSp>
        <p:nvCxnSpPr>
          <p:cNvPr id="22" name="直接连接符 21"/>
          <p:cNvCxnSpPr/>
          <p:nvPr/>
        </p:nvCxnSpPr>
        <p:spPr>
          <a:xfrm flipV="1">
            <a:off x="5544778" y="4414162"/>
            <a:ext cx="5617208" cy="4943"/>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749791" y="3702220"/>
            <a:ext cx="4264326"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广告策划</a:t>
            </a:r>
          </a:p>
        </p:txBody>
      </p:sp>
      <p:sp>
        <p:nvSpPr>
          <p:cNvPr id="9" name="椭圆 8"/>
          <p:cNvSpPr/>
          <p:nvPr/>
        </p:nvSpPr>
        <p:spPr>
          <a:xfrm>
            <a:off x="891896" y="4814503"/>
            <a:ext cx="1309667" cy="1309667"/>
          </a:xfrm>
          <a:prstGeom prst="ellipse">
            <a:avLst/>
          </a:prstGeom>
          <a:solidFill>
            <a:srgbClr val="C10007"/>
          </a:solidFill>
          <a:ln>
            <a:noFill/>
          </a:ln>
          <a:effectLst>
            <a:outerShdw blurRad="342900" dist="368300" dir="8100000" algn="tr" rotWithShape="0">
              <a:schemeClr val="bg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rgbClr val="FFFFFF"/>
              </a:solidFill>
            </a:endParaRPr>
          </a:p>
        </p:txBody>
      </p:sp>
      <p:sp>
        <p:nvSpPr>
          <p:cNvPr id="28" name="Freeform 23">
            <a:extLst>
              <a:ext uri="{FF2B5EF4-FFF2-40B4-BE49-F238E27FC236}">
                <a16:creationId xmlns:a16="http://schemas.microsoft.com/office/drawing/2014/main" id="{2157FA8D-2BEA-4999-BA13-4C3909AF9EA6}"/>
              </a:ext>
            </a:extLst>
          </p:cNvPr>
          <p:cNvSpPr>
            <a:spLocks/>
          </p:cNvSpPr>
          <p:nvPr/>
        </p:nvSpPr>
        <p:spPr bwMode="auto">
          <a:xfrm>
            <a:off x="5535924" y="794990"/>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第七章</a:t>
            </a:r>
          </a:p>
        </p:txBody>
      </p:sp>
      <p:sp>
        <p:nvSpPr>
          <p:cNvPr id="29" name="TextBox 58">
            <a:extLst>
              <a:ext uri="{FF2B5EF4-FFF2-40B4-BE49-F238E27FC236}">
                <a16:creationId xmlns:a16="http://schemas.microsoft.com/office/drawing/2014/main" id="{23EA63E1-BC4D-4EFA-94E9-F74157154D2D}"/>
              </a:ext>
            </a:extLst>
          </p:cNvPr>
          <p:cNvSpPr txBox="1"/>
          <p:nvPr/>
        </p:nvSpPr>
        <p:spPr>
          <a:xfrm>
            <a:off x="7537754" y="1356568"/>
            <a:ext cx="364202" cy="463845"/>
          </a:xfrm>
          <a:prstGeom prst="rect">
            <a:avLst/>
          </a:prstGeom>
          <a:noFill/>
        </p:spPr>
        <p:txBody>
          <a:bodyPr wrap="none" rtlCol="0">
            <a:spAutoFit/>
          </a:bodyPr>
          <a:lstStyle/>
          <a:p>
            <a:pPr defTabSz="685526" fontAlgn="base">
              <a:lnSpc>
                <a:spcPct val="120000"/>
              </a:lnSpc>
              <a:spcBef>
                <a:spcPct val="0"/>
              </a:spcBef>
              <a:spcAft>
                <a:spcPct val="0"/>
              </a:spcAft>
            </a:pPr>
            <a:r>
              <a:rPr lang="en-US" altLang="zh-CN" sz="2099" b="1" dirty="0">
                <a:solidFill>
                  <a:srgbClr val="FFFFFF"/>
                </a:solidFill>
                <a:cs typeface="+mn-ea"/>
                <a:sym typeface="+mn-lt"/>
              </a:rPr>
              <a:t>1</a:t>
            </a:r>
            <a:endParaRPr lang="zh-CN" altLang="en-US" sz="2099" b="1" dirty="0">
              <a:solidFill>
                <a:srgbClr val="FFFFFF"/>
              </a:solidFill>
              <a:cs typeface="+mn-ea"/>
              <a:sym typeface="+mn-lt"/>
            </a:endParaRPr>
          </a:p>
        </p:txBody>
      </p:sp>
      <p:cxnSp>
        <p:nvCxnSpPr>
          <p:cNvPr id="30" name="直接连接符 29"/>
          <p:cNvCxnSpPr/>
          <p:nvPr/>
        </p:nvCxnSpPr>
        <p:spPr>
          <a:xfrm flipV="1">
            <a:off x="5544779" y="1501457"/>
            <a:ext cx="5579503" cy="14778"/>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Freeform 23">
            <a:extLst>
              <a:ext uri="{FF2B5EF4-FFF2-40B4-BE49-F238E27FC236}">
                <a16:creationId xmlns:a16="http://schemas.microsoft.com/office/drawing/2014/main" id="{2157FA8D-2BEA-4999-BA13-4C3909AF9EA6}"/>
              </a:ext>
            </a:extLst>
          </p:cNvPr>
          <p:cNvSpPr>
            <a:spLocks/>
          </p:cNvSpPr>
          <p:nvPr/>
        </p:nvSpPr>
        <p:spPr bwMode="auto">
          <a:xfrm>
            <a:off x="5535924" y="1765222"/>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第八章</a:t>
            </a:r>
          </a:p>
        </p:txBody>
      </p:sp>
      <p:sp>
        <p:nvSpPr>
          <p:cNvPr id="32" name="Freeform 23">
            <a:extLst>
              <a:ext uri="{FF2B5EF4-FFF2-40B4-BE49-F238E27FC236}">
                <a16:creationId xmlns:a16="http://schemas.microsoft.com/office/drawing/2014/main" id="{2157FA8D-2BEA-4999-BA13-4C3909AF9EA6}"/>
              </a:ext>
            </a:extLst>
          </p:cNvPr>
          <p:cNvSpPr>
            <a:spLocks/>
          </p:cNvSpPr>
          <p:nvPr/>
        </p:nvSpPr>
        <p:spPr bwMode="auto">
          <a:xfrm>
            <a:off x="5535924" y="2735454"/>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第九章</a:t>
            </a:r>
          </a:p>
        </p:txBody>
      </p:sp>
      <p:sp>
        <p:nvSpPr>
          <p:cNvPr id="33" name="Freeform 23">
            <a:extLst>
              <a:ext uri="{FF2B5EF4-FFF2-40B4-BE49-F238E27FC236}">
                <a16:creationId xmlns:a16="http://schemas.microsoft.com/office/drawing/2014/main" id="{2157FA8D-2BEA-4999-BA13-4C3909AF9EA6}"/>
              </a:ext>
            </a:extLst>
          </p:cNvPr>
          <p:cNvSpPr>
            <a:spLocks/>
          </p:cNvSpPr>
          <p:nvPr/>
        </p:nvSpPr>
        <p:spPr bwMode="auto">
          <a:xfrm>
            <a:off x="5535924" y="3705686"/>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第十章</a:t>
            </a:r>
          </a:p>
        </p:txBody>
      </p:sp>
      <p:sp>
        <p:nvSpPr>
          <p:cNvPr id="34" name="文本框 33"/>
          <p:cNvSpPr txBox="1"/>
          <p:nvPr/>
        </p:nvSpPr>
        <p:spPr>
          <a:xfrm>
            <a:off x="6749891" y="4673330"/>
            <a:ext cx="3745235"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公共关系策划</a:t>
            </a:r>
          </a:p>
        </p:txBody>
      </p:sp>
      <p:sp>
        <p:nvSpPr>
          <p:cNvPr id="35" name="Freeform 23">
            <a:extLst>
              <a:ext uri="{FF2B5EF4-FFF2-40B4-BE49-F238E27FC236}">
                <a16:creationId xmlns:a16="http://schemas.microsoft.com/office/drawing/2014/main" id="{2157FA8D-2BEA-4999-BA13-4C3909AF9EA6}"/>
              </a:ext>
            </a:extLst>
          </p:cNvPr>
          <p:cNvSpPr>
            <a:spLocks/>
          </p:cNvSpPr>
          <p:nvPr/>
        </p:nvSpPr>
        <p:spPr bwMode="auto">
          <a:xfrm>
            <a:off x="5535924" y="4675919"/>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第十一章</a:t>
            </a:r>
          </a:p>
        </p:txBody>
      </p:sp>
      <p:cxnSp>
        <p:nvCxnSpPr>
          <p:cNvPr id="36" name="直接连接符 35"/>
          <p:cNvCxnSpPr/>
          <p:nvPr/>
        </p:nvCxnSpPr>
        <p:spPr>
          <a:xfrm flipV="1">
            <a:off x="5544778" y="3429000"/>
            <a:ext cx="5617208" cy="22481"/>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544778" y="5377418"/>
            <a:ext cx="5579504" cy="931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758745" y="5619239"/>
            <a:ext cx="3745235" cy="565604"/>
          </a:xfrm>
          <a:prstGeom prst="rect">
            <a:avLst/>
          </a:prstGeom>
          <a:noFill/>
        </p:spPr>
        <p:txBody>
          <a:bodyPr wrap="square" rtlCol="0">
            <a:spAutoFit/>
          </a:bodyPr>
          <a:lstStyle/>
          <a:p>
            <a:pPr>
              <a:lnSpc>
                <a:spcPct val="120000"/>
              </a:lnSpc>
            </a:pPr>
            <a:r>
              <a:rPr lang="zh-CN" altLang="en-US" sz="2800" b="1" dirty="0">
                <a:solidFill>
                  <a:srgbClr val="1B3C6A"/>
                </a:solidFill>
                <a:latin typeface="微软雅黑" panose="020B0503020204020204" pitchFamily="34" charset="-122"/>
                <a:cs typeface="Arial Unicode MS" panose="020B0604020202020204" pitchFamily="34" charset="-122"/>
              </a:rPr>
              <a:t>网络营销策划</a:t>
            </a:r>
          </a:p>
        </p:txBody>
      </p:sp>
      <p:sp>
        <p:nvSpPr>
          <p:cNvPr id="38" name="Freeform 23">
            <a:extLst>
              <a:ext uri="{FF2B5EF4-FFF2-40B4-BE49-F238E27FC236}">
                <a16:creationId xmlns:a16="http://schemas.microsoft.com/office/drawing/2014/main" id="{2157FA8D-2BEA-4999-BA13-4C3909AF9EA6}"/>
              </a:ext>
            </a:extLst>
          </p:cNvPr>
          <p:cNvSpPr>
            <a:spLocks/>
          </p:cNvSpPr>
          <p:nvPr/>
        </p:nvSpPr>
        <p:spPr bwMode="auto">
          <a:xfrm>
            <a:off x="5544778" y="5621828"/>
            <a:ext cx="1213867" cy="647128"/>
          </a:xfrm>
          <a:custGeom>
            <a:avLst/>
            <a:gdLst>
              <a:gd name="T0" fmla="*/ 91 w 865"/>
              <a:gd name="T1" fmla="*/ 0 h 865"/>
              <a:gd name="T2" fmla="*/ 774 w 865"/>
              <a:gd name="T3" fmla="*/ 0 h 865"/>
              <a:gd name="T4" fmla="*/ 865 w 865"/>
              <a:gd name="T5" fmla="*/ 91 h 865"/>
              <a:gd name="T6" fmla="*/ 865 w 865"/>
              <a:gd name="T7" fmla="*/ 774 h 865"/>
              <a:gd name="T8" fmla="*/ 774 w 865"/>
              <a:gd name="T9" fmla="*/ 865 h 865"/>
              <a:gd name="T10" fmla="*/ 91 w 865"/>
              <a:gd name="T11" fmla="*/ 865 h 865"/>
              <a:gd name="T12" fmla="*/ 0 w 865"/>
              <a:gd name="T13" fmla="*/ 774 h 865"/>
              <a:gd name="T14" fmla="*/ 0 w 865"/>
              <a:gd name="T15" fmla="*/ 91 h 865"/>
              <a:gd name="T16" fmla="*/ 91 w 865"/>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5" h="865">
                <a:moveTo>
                  <a:pt x="91" y="0"/>
                </a:moveTo>
                <a:lnTo>
                  <a:pt x="774" y="0"/>
                </a:lnTo>
                <a:cubicBezTo>
                  <a:pt x="824" y="0"/>
                  <a:pt x="865" y="41"/>
                  <a:pt x="865" y="91"/>
                </a:cubicBezTo>
                <a:lnTo>
                  <a:pt x="865" y="774"/>
                </a:lnTo>
                <a:cubicBezTo>
                  <a:pt x="865" y="824"/>
                  <a:pt x="824" y="865"/>
                  <a:pt x="774" y="865"/>
                </a:cubicBezTo>
                <a:lnTo>
                  <a:pt x="91" y="865"/>
                </a:lnTo>
                <a:cubicBezTo>
                  <a:pt x="41" y="865"/>
                  <a:pt x="0" y="824"/>
                  <a:pt x="0" y="774"/>
                </a:cubicBezTo>
                <a:lnTo>
                  <a:pt x="0" y="91"/>
                </a:lnTo>
                <a:cubicBezTo>
                  <a:pt x="0" y="41"/>
                  <a:pt x="41" y="0"/>
                  <a:pt x="91" y="0"/>
                </a:cubicBezTo>
                <a:close/>
              </a:path>
            </a:pathLst>
          </a:custGeom>
          <a:solidFill>
            <a:srgbClr val="C10007"/>
          </a:solidFill>
          <a:ln>
            <a:noFill/>
          </a:ln>
        </p:spPr>
        <p:txBody>
          <a:bodyPr vert="horz" wrap="square" lIns="68553" tIns="34277" rIns="68553" bIns="34277" numCol="1" anchor="ctr" anchorCtr="1" compatLnSpc="1">
            <a:prstTxWarp prst="textNoShape">
              <a:avLst/>
            </a:prstTxWarp>
          </a:bodyPr>
          <a:lstStyle/>
          <a:p>
            <a:pPr defTabSz="685526" fontAlgn="base">
              <a:lnSpc>
                <a:spcPct val="120000"/>
              </a:lnSpc>
              <a:spcBef>
                <a:spcPct val="0"/>
              </a:spcBef>
              <a:spcAft>
                <a:spcPct val="0"/>
              </a:spcAft>
              <a:defRPr/>
            </a:pPr>
            <a:r>
              <a:rPr lang="zh-CN" altLang="en-US" b="1" kern="0" dirty="0">
                <a:solidFill>
                  <a:srgbClr val="FFFFFF"/>
                </a:solidFill>
                <a:cs typeface="+mn-ea"/>
                <a:sym typeface="+mn-lt"/>
              </a:rPr>
              <a:t>第十二章</a:t>
            </a:r>
          </a:p>
        </p:txBody>
      </p:sp>
      <p:cxnSp>
        <p:nvCxnSpPr>
          <p:cNvPr id="39" name="直接连接符 38"/>
          <p:cNvCxnSpPr/>
          <p:nvPr/>
        </p:nvCxnSpPr>
        <p:spPr>
          <a:xfrm>
            <a:off x="5553632" y="6332637"/>
            <a:ext cx="5570650" cy="11013"/>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644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9557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市场调研策划的概念、特点、意义及流程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一、市场调研策划的概念及特点</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52" name="组合 51"/>
          <p:cNvGrpSpPr/>
          <p:nvPr/>
        </p:nvGrpSpPr>
        <p:grpSpPr>
          <a:xfrm>
            <a:off x="6017673" y="1942253"/>
            <a:ext cx="5390058" cy="538480"/>
            <a:chOff x="4539571" y="2329441"/>
            <a:chExt cx="3272789" cy="478194"/>
          </a:xfrm>
        </p:grpSpPr>
        <p:sp>
          <p:nvSpPr>
            <p:cNvPr id="53"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54"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55" name="Rectangle 91"/>
          <p:cNvSpPr>
            <a:spLocks noChangeArrowheads="1"/>
          </p:cNvSpPr>
          <p:nvPr/>
        </p:nvSpPr>
        <p:spPr bwMode="auto">
          <a:xfrm>
            <a:off x="7009257" y="2005753"/>
            <a:ext cx="438662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科学性</a:t>
            </a:r>
          </a:p>
        </p:txBody>
      </p:sp>
      <p:grpSp>
        <p:nvGrpSpPr>
          <p:cNvPr id="56" name="组合 55"/>
          <p:cNvGrpSpPr/>
          <p:nvPr/>
        </p:nvGrpSpPr>
        <p:grpSpPr>
          <a:xfrm>
            <a:off x="6005820" y="1145540"/>
            <a:ext cx="5390058" cy="538480"/>
            <a:chOff x="4539571" y="1345332"/>
            <a:chExt cx="3272789" cy="478194"/>
          </a:xfrm>
          <a:solidFill>
            <a:srgbClr val="1F4E79"/>
          </a:solidFill>
        </p:grpSpPr>
        <p:sp>
          <p:nvSpPr>
            <p:cNvPr id="57" name="Rectangle 77"/>
            <p:cNvSpPr>
              <a:spLocks noChangeArrowheads="1"/>
            </p:cNvSpPr>
            <p:nvPr/>
          </p:nvSpPr>
          <p:spPr bwMode="auto">
            <a:xfrm>
              <a:off x="4539571" y="1405930"/>
              <a:ext cx="608493" cy="358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58" name="AutoShape 78"/>
            <p:cNvSpPr>
              <a:spLocks noChangeArrowheads="1"/>
            </p:cNvSpPr>
            <p:nvPr/>
          </p:nvSpPr>
          <p:spPr bwMode="auto">
            <a:xfrm>
              <a:off x="5148064" y="1345332"/>
              <a:ext cx="2664296" cy="478194"/>
            </a:xfrm>
            <a:prstGeom prst="roundRect">
              <a:avLst>
                <a:gd name="adj" fmla="val 16667"/>
              </a:avLst>
            </a:prstGeom>
            <a:noFill/>
            <a:ln w="25400">
              <a:solidFill>
                <a:srgbClr val="1F4E79"/>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59" name="Rectangle 83"/>
          <p:cNvSpPr>
            <a:spLocks noChangeArrowheads="1"/>
          </p:cNvSpPr>
          <p:nvPr/>
        </p:nvSpPr>
        <p:spPr bwMode="auto">
          <a:xfrm>
            <a:off x="6982510" y="1231901"/>
            <a:ext cx="4413368"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明确性</a:t>
            </a:r>
          </a:p>
        </p:txBody>
      </p:sp>
      <p:grpSp>
        <p:nvGrpSpPr>
          <p:cNvPr id="60" name="组合 59"/>
          <p:cNvGrpSpPr/>
          <p:nvPr/>
        </p:nvGrpSpPr>
        <p:grpSpPr>
          <a:xfrm>
            <a:off x="6017673" y="2711873"/>
            <a:ext cx="5390058" cy="538480"/>
            <a:chOff x="4539571" y="3313550"/>
            <a:chExt cx="3272789" cy="478194"/>
          </a:xfrm>
        </p:grpSpPr>
        <p:sp>
          <p:nvSpPr>
            <p:cNvPr id="61"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62"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63" name="Rectangle 98"/>
          <p:cNvSpPr>
            <a:spLocks noChangeArrowheads="1"/>
          </p:cNvSpPr>
          <p:nvPr/>
        </p:nvSpPr>
        <p:spPr bwMode="auto">
          <a:xfrm>
            <a:off x="7012394" y="2807547"/>
            <a:ext cx="4395337"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系统性</a:t>
            </a:r>
          </a:p>
        </p:txBody>
      </p:sp>
      <p:grpSp>
        <p:nvGrpSpPr>
          <p:cNvPr id="64" name="组合 63"/>
          <p:cNvGrpSpPr/>
          <p:nvPr/>
        </p:nvGrpSpPr>
        <p:grpSpPr>
          <a:xfrm>
            <a:off x="6029527" y="3507740"/>
            <a:ext cx="5390058" cy="538480"/>
            <a:chOff x="4539571" y="4297660"/>
            <a:chExt cx="3272789" cy="478194"/>
          </a:xfrm>
        </p:grpSpPr>
        <p:sp>
          <p:nvSpPr>
            <p:cNvPr id="65"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66"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67" name="Rectangle 105"/>
          <p:cNvSpPr>
            <a:spLocks noChangeArrowheads="1"/>
          </p:cNvSpPr>
          <p:nvPr/>
        </p:nvSpPr>
        <p:spPr bwMode="auto">
          <a:xfrm>
            <a:off x="7006217" y="3594100"/>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时效性</a:t>
            </a:r>
          </a:p>
        </p:txBody>
      </p:sp>
      <p:sp>
        <p:nvSpPr>
          <p:cNvPr id="68" name="Freeform 5"/>
          <p:cNvSpPr/>
          <p:nvPr/>
        </p:nvSpPr>
        <p:spPr bwMode="auto">
          <a:xfrm flipV="1">
            <a:off x="4215877" y="1545165"/>
            <a:ext cx="2643703" cy="135009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1F4E7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69" name="Freeform 5"/>
          <p:cNvSpPr/>
          <p:nvPr/>
        </p:nvSpPr>
        <p:spPr bwMode="auto">
          <a:xfrm flipV="1">
            <a:off x="4336743" y="2269912"/>
            <a:ext cx="2383125" cy="116223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70" name="Freeform 5"/>
          <p:cNvSpPr/>
          <p:nvPr/>
        </p:nvSpPr>
        <p:spPr bwMode="auto">
          <a:xfrm flipV="1">
            <a:off x="4406485" y="3026833"/>
            <a:ext cx="2338840" cy="75858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71" name="Freeform 5"/>
          <p:cNvSpPr/>
          <p:nvPr/>
        </p:nvSpPr>
        <p:spPr bwMode="auto">
          <a:xfrm flipV="1">
            <a:off x="4303405" y="3827779"/>
            <a:ext cx="2359725" cy="13496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72" name="组合 71"/>
          <p:cNvGrpSpPr/>
          <p:nvPr/>
        </p:nvGrpSpPr>
        <p:grpSpPr>
          <a:xfrm>
            <a:off x="6029527" y="4288367"/>
            <a:ext cx="5390058" cy="538480"/>
            <a:chOff x="4539571" y="3313550"/>
            <a:chExt cx="3272789" cy="478194"/>
          </a:xfrm>
        </p:grpSpPr>
        <p:sp>
          <p:nvSpPr>
            <p:cNvPr id="73"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74"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75" name="Rectangle 98"/>
          <p:cNvSpPr>
            <a:spLocks noChangeArrowheads="1"/>
          </p:cNvSpPr>
          <p:nvPr/>
        </p:nvSpPr>
        <p:spPr bwMode="auto">
          <a:xfrm>
            <a:off x="7039237" y="4384041"/>
            <a:ext cx="458149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创新性</a:t>
            </a:r>
          </a:p>
        </p:txBody>
      </p:sp>
      <p:grpSp>
        <p:nvGrpSpPr>
          <p:cNvPr id="76" name="组合 75"/>
          <p:cNvGrpSpPr/>
          <p:nvPr/>
        </p:nvGrpSpPr>
        <p:grpSpPr>
          <a:xfrm>
            <a:off x="6041380" y="5057987"/>
            <a:ext cx="5390058" cy="538480"/>
            <a:chOff x="4539571" y="4297660"/>
            <a:chExt cx="3272789" cy="478194"/>
          </a:xfrm>
        </p:grpSpPr>
        <p:sp>
          <p:nvSpPr>
            <p:cNvPr id="77"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78"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79" name="Rectangle 105"/>
          <p:cNvSpPr>
            <a:spLocks noChangeArrowheads="1"/>
          </p:cNvSpPr>
          <p:nvPr/>
        </p:nvSpPr>
        <p:spPr bwMode="auto">
          <a:xfrm>
            <a:off x="7018070" y="5144347"/>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六</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经济性</a:t>
            </a:r>
          </a:p>
        </p:txBody>
      </p:sp>
      <p:sp>
        <p:nvSpPr>
          <p:cNvPr id="80" name="Freeform 5"/>
          <p:cNvSpPr/>
          <p:nvPr/>
        </p:nvSpPr>
        <p:spPr bwMode="auto">
          <a:xfrm>
            <a:off x="4336744" y="4111039"/>
            <a:ext cx="2408581" cy="44318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81" name="Freeform 5"/>
          <p:cNvSpPr/>
          <p:nvPr/>
        </p:nvSpPr>
        <p:spPr bwMode="auto">
          <a:xfrm>
            <a:off x="4198577" y="4288367"/>
            <a:ext cx="2464553" cy="106172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82" name="组合 81"/>
          <p:cNvGrpSpPr/>
          <p:nvPr/>
        </p:nvGrpSpPr>
        <p:grpSpPr>
          <a:xfrm>
            <a:off x="6058870" y="5809991"/>
            <a:ext cx="5390058" cy="538480"/>
            <a:chOff x="4539571" y="4297660"/>
            <a:chExt cx="3272789" cy="478194"/>
          </a:xfrm>
        </p:grpSpPr>
        <p:sp>
          <p:nvSpPr>
            <p:cNvPr id="83"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84"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85" name="Rectangle 105"/>
          <p:cNvSpPr>
            <a:spLocks noChangeArrowheads="1"/>
          </p:cNvSpPr>
          <p:nvPr/>
        </p:nvSpPr>
        <p:spPr bwMode="auto">
          <a:xfrm>
            <a:off x="7035560" y="5896351"/>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七</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不确定性</a:t>
            </a:r>
          </a:p>
        </p:txBody>
      </p:sp>
      <p:sp>
        <p:nvSpPr>
          <p:cNvPr id="86" name="Freeform 5"/>
          <p:cNvSpPr/>
          <p:nvPr/>
        </p:nvSpPr>
        <p:spPr bwMode="auto">
          <a:xfrm>
            <a:off x="3823409" y="4584361"/>
            <a:ext cx="2896459" cy="150308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87" name="矩形 86"/>
          <p:cNvSpPr/>
          <p:nvPr/>
        </p:nvSpPr>
        <p:spPr>
          <a:xfrm>
            <a:off x="456286" y="1974269"/>
            <a:ext cx="4005848" cy="33075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dirty="0">
                <a:solidFill>
                  <a:srgbClr val="FFFFFF"/>
                </a:solidFill>
                <a:latin typeface="微软雅黑" panose="020B0503020204020204" pitchFamily="34" charset="-122"/>
                <a:ea typeface="微软雅黑" panose="020B0503020204020204" pitchFamily="34" charset="-122"/>
              </a:rPr>
              <a:t>市场调研策划也叫调研设计</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是指从市场营销的问题与需求出发</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有目的、有计划、系统、客观地收集和分析各种市场信息</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进而为企业营销策划提供可靠依据的活动过程。</a:t>
            </a:r>
            <a:endParaRPr lang="en-US" altLang="zh-CN" dirty="0">
              <a:solidFill>
                <a:srgbClr val="FFFFFF"/>
              </a:solidFill>
              <a:latin typeface="微软雅黑" panose="020B0503020204020204" pitchFamily="34" charset="-122"/>
              <a:ea typeface="微软雅黑" panose="020B0503020204020204" pitchFamily="34" charset="-122"/>
            </a:endParaRPr>
          </a:p>
          <a:p>
            <a:pPr>
              <a:lnSpc>
                <a:spcPct val="150000"/>
              </a:lnSpc>
            </a:pPr>
            <a:r>
              <a:rPr lang="zh-CN" altLang="en-US" dirty="0">
                <a:solidFill>
                  <a:srgbClr val="FFFFFF"/>
                </a:solidFill>
                <a:latin typeface="微软雅黑" panose="020B0503020204020204" pitchFamily="34" charset="-122"/>
                <a:ea typeface="微软雅黑" panose="020B0503020204020204" pitchFamily="34" charset="-122"/>
              </a:rPr>
              <a:t>市场调研策划具有以下几个特点：</a:t>
            </a:r>
          </a:p>
        </p:txBody>
      </p:sp>
      <p:grpSp>
        <p:nvGrpSpPr>
          <p:cNvPr id="88" name="组合 87"/>
          <p:cNvGrpSpPr/>
          <p:nvPr/>
        </p:nvGrpSpPr>
        <p:grpSpPr>
          <a:xfrm>
            <a:off x="3279474" y="4332630"/>
            <a:ext cx="1619649" cy="3789156"/>
            <a:chOff x="-420688" y="1854200"/>
            <a:chExt cx="2673351" cy="6878638"/>
          </a:xfrm>
          <a:effectLst>
            <a:outerShdw blurRad="254000" dist="190500" dir="2700000" sx="102000" sy="102000" algn="tl" rotWithShape="0">
              <a:prstClr val="black">
                <a:alpha val="28000"/>
              </a:prstClr>
            </a:outerShdw>
          </a:effectLst>
        </p:grpSpPr>
        <p:sp>
          <p:nvSpPr>
            <p:cNvPr id="89"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90"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1"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2"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3"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4"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95"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endParaRPr lang="zh-CN" altLang="en-US" sz="2400">
                <a:solidFill>
                  <a:srgbClr val="000000"/>
                </a:solidFill>
              </a:endParaRPr>
            </a:p>
          </p:txBody>
        </p:sp>
      </p:grpSp>
    </p:spTree>
    <p:extLst>
      <p:ext uri="{BB962C8B-B14F-4D97-AF65-F5344CB8AC3E}">
        <p14:creationId xmlns:p14="http://schemas.microsoft.com/office/powerpoint/2010/main" val="1507856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left)">
                                      <p:cBhvr>
                                        <p:cTn id="11" dur="500"/>
                                        <p:tgtEl>
                                          <p:spTgt spid="5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p:cTn id="15" dur="500" fill="hold"/>
                                        <p:tgtEl>
                                          <p:spTgt spid="59"/>
                                        </p:tgtEl>
                                        <p:attrNameLst>
                                          <p:attrName>ppt_w</p:attrName>
                                        </p:attrNameLst>
                                      </p:cBhvr>
                                      <p:tavLst>
                                        <p:tav tm="0">
                                          <p:val>
                                            <p:fltVal val="0"/>
                                          </p:val>
                                        </p:tav>
                                        <p:tav tm="100000">
                                          <p:val>
                                            <p:strVal val="#ppt_w"/>
                                          </p:val>
                                        </p:tav>
                                      </p:tavLst>
                                    </p:anim>
                                    <p:anim calcmode="lin" valueType="num">
                                      <p:cBhvr>
                                        <p:cTn id="16" dur="500" fill="hold"/>
                                        <p:tgtEl>
                                          <p:spTgt spid="59"/>
                                        </p:tgtEl>
                                        <p:attrNameLst>
                                          <p:attrName>ppt_h</p:attrName>
                                        </p:attrNameLst>
                                      </p:cBhvr>
                                      <p:tavLst>
                                        <p:tav tm="0">
                                          <p:val>
                                            <p:fltVal val="0"/>
                                          </p:val>
                                        </p:tav>
                                        <p:tav tm="100000">
                                          <p:val>
                                            <p:strVal val="#ppt_h"/>
                                          </p:val>
                                        </p:tav>
                                      </p:tavLst>
                                    </p:anim>
                                    <p:animEffect transition="in" filter="fade">
                                      <p:cBhvr>
                                        <p:cTn id="17" dur="500"/>
                                        <p:tgtEl>
                                          <p:spTgt spid="59"/>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wipe(left)">
                                      <p:cBhvr>
                                        <p:cTn id="21" dur="500"/>
                                        <p:tgtEl>
                                          <p:spTgt spid="69"/>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left)">
                                      <p:cBhvr>
                                        <p:cTn id="25" dur="500"/>
                                        <p:tgtEl>
                                          <p:spTgt spid="52"/>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ppt_w</p:attrName>
                                        </p:attrNameLst>
                                      </p:cBhvr>
                                      <p:tavLst>
                                        <p:tav tm="0">
                                          <p:val>
                                            <p:fltVal val="0"/>
                                          </p:val>
                                        </p:tav>
                                        <p:tav tm="100000">
                                          <p:val>
                                            <p:strVal val="#ppt_w"/>
                                          </p:val>
                                        </p:tav>
                                      </p:tavLst>
                                    </p:anim>
                                    <p:anim calcmode="lin" valueType="num">
                                      <p:cBhvr>
                                        <p:cTn id="30" dur="500" fill="hold"/>
                                        <p:tgtEl>
                                          <p:spTgt spid="55"/>
                                        </p:tgtEl>
                                        <p:attrNameLst>
                                          <p:attrName>ppt_h</p:attrName>
                                        </p:attrNameLst>
                                      </p:cBhvr>
                                      <p:tavLst>
                                        <p:tav tm="0">
                                          <p:val>
                                            <p:fltVal val="0"/>
                                          </p:val>
                                        </p:tav>
                                        <p:tav tm="100000">
                                          <p:val>
                                            <p:strVal val="#ppt_h"/>
                                          </p:val>
                                        </p:tav>
                                      </p:tavLst>
                                    </p:anim>
                                    <p:animEffect transition="in" filter="fade">
                                      <p:cBhvr>
                                        <p:cTn id="31" dur="500"/>
                                        <p:tgtEl>
                                          <p:spTgt spid="5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500"/>
                                        <p:tgtEl>
                                          <p:spTgt spid="70"/>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wipe(left)">
                                      <p:cBhvr>
                                        <p:cTn id="39" dur="500"/>
                                        <p:tgtEl>
                                          <p:spTgt spid="60"/>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Effect transition="in" filter="fade">
                                      <p:cBhvr>
                                        <p:cTn id="45" dur="500"/>
                                        <p:tgtEl>
                                          <p:spTgt spid="63"/>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Effect transition="in" filter="wipe(left)">
                                      <p:cBhvr>
                                        <p:cTn id="49" dur="500"/>
                                        <p:tgtEl>
                                          <p:spTgt spid="71"/>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left)">
                                      <p:cBhvr>
                                        <p:cTn id="53" dur="500"/>
                                        <p:tgtEl>
                                          <p:spTgt spid="64"/>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ppt_w</p:attrName>
                                        </p:attrNameLst>
                                      </p:cBhvr>
                                      <p:tavLst>
                                        <p:tav tm="0">
                                          <p:val>
                                            <p:fltVal val="0"/>
                                          </p:val>
                                        </p:tav>
                                        <p:tav tm="100000">
                                          <p:val>
                                            <p:strVal val="#ppt_w"/>
                                          </p:val>
                                        </p:tav>
                                      </p:tavLst>
                                    </p:anim>
                                    <p:anim calcmode="lin" valueType="num">
                                      <p:cBhvr>
                                        <p:cTn id="58" dur="500" fill="hold"/>
                                        <p:tgtEl>
                                          <p:spTgt spid="67"/>
                                        </p:tgtEl>
                                        <p:attrNameLst>
                                          <p:attrName>ppt_h</p:attrName>
                                        </p:attrNameLst>
                                      </p:cBhvr>
                                      <p:tavLst>
                                        <p:tav tm="0">
                                          <p:val>
                                            <p:fltVal val="0"/>
                                          </p:val>
                                        </p:tav>
                                        <p:tav tm="100000">
                                          <p:val>
                                            <p:strVal val="#ppt_h"/>
                                          </p:val>
                                        </p:tav>
                                      </p:tavLst>
                                    </p:anim>
                                    <p:animEffect transition="in" filter="fade">
                                      <p:cBhvr>
                                        <p:cTn id="59" dur="500"/>
                                        <p:tgtEl>
                                          <p:spTgt spid="67"/>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80"/>
                                        </p:tgtEl>
                                        <p:attrNameLst>
                                          <p:attrName>style.visibility</p:attrName>
                                        </p:attrNameLst>
                                      </p:cBhvr>
                                      <p:to>
                                        <p:strVal val="visible"/>
                                      </p:to>
                                    </p:set>
                                    <p:animEffect transition="in" filter="wipe(left)">
                                      <p:cBhvr>
                                        <p:cTn id="63" dur="500"/>
                                        <p:tgtEl>
                                          <p:spTgt spid="80"/>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ipe(left)">
                                      <p:cBhvr>
                                        <p:cTn id="67" dur="500"/>
                                        <p:tgtEl>
                                          <p:spTgt spid="72"/>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75"/>
                                        </p:tgtEl>
                                        <p:attrNameLst>
                                          <p:attrName>style.visibility</p:attrName>
                                        </p:attrNameLst>
                                      </p:cBhvr>
                                      <p:to>
                                        <p:strVal val="visible"/>
                                      </p:to>
                                    </p:set>
                                    <p:anim calcmode="lin" valueType="num">
                                      <p:cBhvr>
                                        <p:cTn id="71" dur="500" fill="hold"/>
                                        <p:tgtEl>
                                          <p:spTgt spid="75"/>
                                        </p:tgtEl>
                                        <p:attrNameLst>
                                          <p:attrName>ppt_w</p:attrName>
                                        </p:attrNameLst>
                                      </p:cBhvr>
                                      <p:tavLst>
                                        <p:tav tm="0">
                                          <p:val>
                                            <p:fltVal val="0"/>
                                          </p:val>
                                        </p:tav>
                                        <p:tav tm="100000">
                                          <p:val>
                                            <p:strVal val="#ppt_w"/>
                                          </p:val>
                                        </p:tav>
                                      </p:tavLst>
                                    </p:anim>
                                    <p:anim calcmode="lin" valueType="num">
                                      <p:cBhvr>
                                        <p:cTn id="72" dur="500" fill="hold"/>
                                        <p:tgtEl>
                                          <p:spTgt spid="75"/>
                                        </p:tgtEl>
                                        <p:attrNameLst>
                                          <p:attrName>ppt_h</p:attrName>
                                        </p:attrNameLst>
                                      </p:cBhvr>
                                      <p:tavLst>
                                        <p:tav tm="0">
                                          <p:val>
                                            <p:fltVal val="0"/>
                                          </p:val>
                                        </p:tav>
                                        <p:tav tm="100000">
                                          <p:val>
                                            <p:strVal val="#ppt_h"/>
                                          </p:val>
                                        </p:tav>
                                      </p:tavLst>
                                    </p:anim>
                                    <p:animEffect transition="in" filter="fade">
                                      <p:cBhvr>
                                        <p:cTn id="73" dur="500"/>
                                        <p:tgtEl>
                                          <p:spTgt spid="75"/>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childTnLst>
                          </p:cTn>
                        </p:par>
                        <p:par>
                          <p:cTn id="78" fill="hold">
                            <p:stCondLst>
                              <p:cond delay="8000"/>
                            </p:stCondLst>
                            <p:childTnLst>
                              <p:par>
                                <p:cTn id="79" presetID="22" presetClass="entr" presetSubtype="8" fill="hold" nodeType="after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wipe(left)">
                                      <p:cBhvr>
                                        <p:cTn id="81" dur="500"/>
                                        <p:tgtEl>
                                          <p:spTgt spid="76"/>
                                        </p:tgtEl>
                                      </p:cBhvr>
                                    </p:animEffect>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79"/>
                                        </p:tgtEl>
                                        <p:attrNameLst>
                                          <p:attrName>style.visibility</p:attrName>
                                        </p:attrNameLst>
                                      </p:cBhvr>
                                      <p:to>
                                        <p:strVal val="visible"/>
                                      </p:to>
                                    </p:set>
                                    <p:anim calcmode="lin" valueType="num">
                                      <p:cBhvr>
                                        <p:cTn id="85" dur="500" fill="hold"/>
                                        <p:tgtEl>
                                          <p:spTgt spid="79"/>
                                        </p:tgtEl>
                                        <p:attrNameLst>
                                          <p:attrName>ppt_w</p:attrName>
                                        </p:attrNameLst>
                                      </p:cBhvr>
                                      <p:tavLst>
                                        <p:tav tm="0">
                                          <p:val>
                                            <p:fltVal val="0"/>
                                          </p:val>
                                        </p:tav>
                                        <p:tav tm="100000">
                                          <p:val>
                                            <p:strVal val="#ppt_w"/>
                                          </p:val>
                                        </p:tav>
                                      </p:tavLst>
                                    </p:anim>
                                    <p:anim calcmode="lin" valueType="num">
                                      <p:cBhvr>
                                        <p:cTn id="86" dur="500" fill="hold"/>
                                        <p:tgtEl>
                                          <p:spTgt spid="79"/>
                                        </p:tgtEl>
                                        <p:attrNameLst>
                                          <p:attrName>ppt_h</p:attrName>
                                        </p:attrNameLst>
                                      </p:cBhvr>
                                      <p:tavLst>
                                        <p:tav tm="0">
                                          <p:val>
                                            <p:fltVal val="0"/>
                                          </p:val>
                                        </p:tav>
                                        <p:tav tm="100000">
                                          <p:val>
                                            <p:strVal val="#ppt_h"/>
                                          </p:val>
                                        </p:tav>
                                      </p:tavLst>
                                    </p:anim>
                                    <p:animEffect transition="in" filter="fade">
                                      <p:cBhvr>
                                        <p:cTn id="87" dur="500"/>
                                        <p:tgtEl>
                                          <p:spTgt spid="79"/>
                                        </p:tgtEl>
                                      </p:cBhvr>
                                    </p:animEffect>
                                  </p:childTnLst>
                                </p:cTn>
                              </p:par>
                            </p:childTnLst>
                          </p:cTn>
                        </p:par>
                        <p:par>
                          <p:cTn id="88" fill="hold">
                            <p:stCondLst>
                              <p:cond delay="9000"/>
                            </p:stCondLst>
                            <p:childTnLst>
                              <p:par>
                                <p:cTn id="89" presetID="22" presetClass="entr" presetSubtype="8" fill="hold" nodeType="afterEffect">
                                  <p:stCondLst>
                                    <p:cond delay="0"/>
                                  </p:stCondLst>
                                  <p:childTnLst>
                                    <p:set>
                                      <p:cBhvr>
                                        <p:cTn id="90" dur="1" fill="hold">
                                          <p:stCondLst>
                                            <p:cond delay="0"/>
                                          </p:stCondLst>
                                        </p:cTn>
                                        <p:tgtEl>
                                          <p:spTgt spid="82"/>
                                        </p:tgtEl>
                                        <p:attrNameLst>
                                          <p:attrName>style.visibility</p:attrName>
                                        </p:attrNameLst>
                                      </p:cBhvr>
                                      <p:to>
                                        <p:strVal val="visible"/>
                                      </p:to>
                                    </p:set>
                                    <p:animEffect transition="in" filter="wipe(left)">
                                      <p:cBhvr>
                                        <p:cTn id="91" dur="500"/>
                                        <p:tgtEl>
                                          <p:spTgt spid="82"/>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85"/>
                                        </p:tgtEl>
                                        <p:attrNameLst>
                                          <p:attrName>style.visibility</p:attrName>
                                        </p:attrNameLst>
                                      </p:cBhvr>
                                      <p:to>
                                        <p:strVal val="visible"/>
                                      </p:to>
                                    </p:set>
                                    <p:anim calcmode="lin" valueType="num">
                                      <p:cBhvr>
                                        <p:cTn id="95" dur="500" fill="hold"/>
                                        <p:tgtEl>
                                          <p:spTgt spid="85"/>
                                        </p:tgtEl>
                                        <p:attrNameLst>
                                          <p:attrName>ppt_w</p:attrName>
                                        </p:attrNameLst>
                                      </p:cBhvr>
                                      <p:tavLst>
                                        <p:tav tm="0">
                                          <p:val>
                                            <p:fltVal val="0"/>
                                          </p:val>
                                        </p:tav>
                                        <p:tav tm="100000">
                                          <p:val>
                                            <p:strVal val="#ppt_w"/>
                                          </p:val>
                                        </p:tav>
                                      </p:tavLst>
                                    </p:anim>
                                    <p:anim calcmode="lin" valueType="num">
                                      <p:cBhvr>
                                        <p:cTn id="96" dur="500" fill="hold"/>
                                        <p:tgtEl>
                                          <p:spTgt spid="85"/>
                                        </p:tgtEl>
                                        <p:attrNameLst>
                                          <p:attrName>ppt_h</p:attrName>
                                        </p:attrNameLst>
                                      </p:cBhvr>
                                      <p:tavLst>
                                        <p:tav tm="0">
                                          <p:val>
                                            <p:fltVal val="0"/>
                                          </p:val>
                                        </p:tav>
                                        <p:tav tm="100000">
                                          <p:val>
                                            <p:strVal val="#ppt_h"/>
                                          </p:val>
                                        </p:tav>
                                      </p:tavLst>
                                    </p:anim>
                                    <p:animEffect transition="in" filter="fade">
                                      <p:cBhvr>
                                        <p:cTn id="97" dur="500"/>
                                        <p:tgtEl>
                                          <p:spTgt spid="85"/>
                                        </p:tgtEl>
                                      </p:cBhvr>
                                    </p:animEffect>
                                  </p:childTnLst>
                                </p:cTn>
                              </p:par>
                            </p:childTnLst>
                          </p:cTn>
                        </p:par>
                        <p:par>
                          <p:cTn id="98" fill="hold">
                            <p:stCondLst>
                              <p:cond delay="10000"/>
                            </p:stCondLst>
                            <p:childTnLst>
                              <p:par>
                                <p:cTn id="99" presetID="22" presetClass="entr" presetSubtype="8" fill="hold" grpId="0" nodeType="afterEffect">
                                  <p:stCondLst>
                                    <p:cond delay="0"/>
                                  </p:stCondLst>
                                  <p:childTnLst>
                                    <p:set>
                                      <p:cBhvr>
                                        <p:cTn id="100" dur="1" fill="hold">
                                          <p:stCondLst>
                                            <p:cond delay="0"/>
                                          </p:stCondLst>
                                        </p:cTn>
                                        <p:tgtEl>
                                          <p:spTgt spid="86"/>
                                        </p:tgtEl>
                                        <p:attrNameLst>
                                          <p:attrName>style.visibility</p:attrName>
                                        </p:attrNameLst>
                                      </p:cBhvr>
                                      <p:to>
                                        <p:strVal val="visible"/>
                                      </p:to>
                                    </p:set>
                                    <p:animEffect transition="in" filter="wipe(left)">
                                      <p:cBhvr>
                                        <p:cTn id="101" dur="500"/>
                                        <p:tgtEl>
                                          <p:spTgt spid="86"/>
                                        </p:tgtEl>
                                      </p:cBhvr>
                                    </p:animEffect>
                                  </p:childTnLst>
                                </p:cTn>
                              </p:par>
                            </p:childTnLst>
                          </p:cTn>
                        </p:par>
                        <p:par>
                          <p:cTn id="102" fill="hold">
                            <p:stCondLst>
                              <p:cond delay="10500"/>
                            </p:stCondLst>
                            <p:childTnLst>
                              <p:par>
                                <p:cTn id="103" presetID="2" presetClass="entr" presetSubtype="4" fill="hold" nodeType="afterEffect">
                                  <p:stCondLst>
                                    <p:cond delay="0"/>
                                  </p:stCondLst>
                                  <p:childTnLst>
                                    <p:set>
                                      <p:cBhvr>
                                        <p:cTn id="104" dur="1" fill="hold">
                                          <p:stCondLst>
                                            <p:cond delay="0"/>
                                          </p:stCondLst>
                                        </p:cTn>
                                        <p:tgtEl>
                                          <p:spTgt spid="88"/>
                                        </p:tgtEl>
                                        <p:attrNameLst>
                                          <p:attrName>style.visibility</p:attrName>
                                        </p:attrNameLst>
                                      </p:cBhvr>
                                      <p:to>
                                        <p:strVal val="visible"/>
                                      </p:to>
                                    </p:set>
                                    <p:anim calcmode="lin" valueType="num">
                                      <p:cBhvr additive="base">
                                        <p:cTn id="105" dur="500" fill="hold"/>
                                        <p:tgtEl>
                                          <p:spTgt spid="88"/>
                                        </p:tgtEl>
                                        <p:attrNameLst>
                                          <p:attrName>ppt_x</p:attrName>
                                        </p:attrNameLst>
                                      </p:cBhvr>
                                      <p:tavLst>
                                        <p:tav tm="0">
                                          <p:val>
                                            <p:strVal val="#ppt_x"/>
                                          </p:val>
                                        </p:tav>
                                        <p:tav tm="100000">
                                          <p:val>
                                            <p:strVal val="#ppt_x"/>
                                          </p:val>
                                        </p:tav>
                                      </p:tavLst>
                                    </p:anim>
                                    <p:anim calcmode="lin" valueType="num">
                                      <p:cBhvr additive="base">
                                        <p:cTn id="106" dur="500" fill="hold"/>
                                        <p:tgtEl>
                                          <p:spTgt spid="88"/>
                                        </p:tgtEl>
                                        <p:attrNameLst>
                                          <p:attrName>ppt_y</p:attrName>
                                        </p:attrNameLst>
                                      </p:cBhvr>
                                      <p:tavLst>
                                        <p:tav tm="0">
                                          <p:val>
                                            <p:strVal val="1+#ppt_h/2"/>
                                          </p:val>
                                        </p:tav>
                                        <p:tav tm="100000">
                                          <p:val>
                                            <p:strVal val="#ppt_y"/>
                                          </p:val>
                                        </p:tav>
                                      </p:tavLst>
                                    </p:anim>
                                  </p:childTnLst>
                                </p:cTn>
                              </p:par>
                            </p:childTnLst>
                          </p:cTn>
                        </p:par>
                        <p:par>
                          <p:cTn id="107" fill="hold">
                            <p:stCondLst>
                              <p:cond delay="11000"/>
                            </p:stCondLst>
                            <p:childTnLst>
                              <p:par>
                                <p:cTn id="108" presetID="2" presetClass="exit" presetSubtype="4" fill="hold" nodeType="afterEffect">
                                  <p:stCondLst>
                                    <p:cond delay="150"/>
                                  </p:stCondLst>
                                  <p:childTnLst>
                                    <p:anim calcmode="lin" valueType="num">
                                      <p:cBhvr additive="base">
                                        <p:cTn id="109" dur="250"/>
                                        <p:tgtEl>
                                          <p:spTgt spid="88"/>
                                        </p:tgtEl>
                                        <p:attrNameLst>
                                          <p:attrName>ppt_x</p:attrName>
                                        </p:attrNameLst>
                                      </p:cBhvr>
                                      <p:tavLst>
                                        <p:tav tm="0">
                                          <p:val>
                                            <p:strVal val="ppt_x"/>
                                          </p:val>
                                        </p:tav>
                                        <p:tav tm="100000">
                                          <p:val>
                                            <p:strVal val="ppt_x"/>
                                          </p:val>
                                        </p:tav>
                                      </p:tavLst>
                                    </p:anim>
                                    <p:anim calcmode="lin" valueType="num">
                                      <p:cBhvr additive="base">
                                        <p:cTn id="110" dur="250"/>
                                        <p:tgtEl>
                                          <p:spTgt spid="88"/>
                                        </p:tgtEl>
                                        <p:attrNameLst>
                                          <p:attrName>ppt_y</p:attrName>
                                        </p:attrNameLst>
                                      </p:cBhvr>
                                      <p:tavLst>
                                        <p:tav tm="0">
                                          <p:val>
                                            <p:strVal val="ppt_y"/>
                                          </p:val>
                                        </p:tav>
                                        <p:tav tm="100000">
                                          <p:val>
                                            <p:strVal val="1+ppt_h/2"/>
                                          </p:val>
                                        </p:tav>
                                      </p:tavLst>
                                    </p:anim>
                                    <p:set>
                                      <p:cBhvr>
                                        <p:cTn id="111" dur="1" fill="hold">
                                          <p:stCondLst>
                                            <p:cond delay="249"/>
                                          </p:stCondLst>
                                        </p:cTn>
                                        <p:tgtEl>
                                          <p:spTgt spid="8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9" grpId="0" bldLvl="0" animBg="1"/>
      <p:bldP spid="63" grpId="0" bldLvl="0" animBg="1"/>
      <p:bldP spid="67" grpId="0" bldLvl="0" animBg="1"/>
      <p:bldP spid="68" grpId="0" bldLvl="0" animBg="1"/>
      <p:bldP spid="69" grpId="0" bldLvl="0" animBg="1"/>
      <p:bldP spid="70" grpId="0" bldLvl="0" animBg="1"/>
      <p:bldP spid="71" grpId="0" bldLvl="0" animBg="1"/>
      <p:bldP spid="75" grpId="0" bldLvl="0" animBg="1"/>
      <p:bldP spid="79" grpId="0" bldLvl="0" animBg="1"/>
      <p:bldP spid="80" grpId="0" bldLvl="0" animBg="1"/>
      <p:bldP spid="81" grpId="0" bldLvl="0" animBg="1"/>
      <p:bldP spid="85" grpId="0" bldLvl="0" animBg="1"/>
      <p:bldP spid="8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9557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市场调研策划的概念、特点、意义及流程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二、市场调研策划的意义</a:t>
            </a:r>
            <a:endParaRPr lang="zh-CN" altLang="zh-CN" sz="1600" b="1" dirty="0">
              <a:solidFill>
                <a:srgbClr val="000000"/>
              </a:solidFill>
              <a:latin typeface="NEU-BZ-S92"/>
              <a:ea typeface="方正书宋_GBK"/>
              <a:cs typeface="Times New Roman" panose="02020603050405020304" pitchFamily="18" charset="0"/>
            </a:endParaRPr>
          </a:p>
        </p:txBody>
      </p:sp>
      <p:sp>
        <p:nvSpPr>
          <p:cNvPr id="35" name="TextBox 12"/>
          <p:cNvSpPr txBox="1"/>
          <p:nvPr/>
        </p:nvSpPr>
        <p:spPr>
          <a:xfrm>
            <a:off x="4609730" y="2046065"/>
            <a:ext cx="6181718" cy="307777"/>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第一</a:t>
            </a:r>
            <a:r>
              <a:rPr lang="en-US" altLang="zh-CN" sz="2000" b="1"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市场调研策划是企业营销策划的前提和基础。</a:t>
            </a:r>
          </a:p>
        </p:txBody>
      </p:sp>
      <p:sp>
        <p:nvSpPr>
          <p:cNvPr id="36" name="TextBox 14"/>
          <p:cNvSpPr txBox="1"/>
          <p:nvPr/>
        </p:nvSpPr>
        <p:spPr>
          <a:xfrm>
            <a:off x="3825246" y="1913599"/>
            <a:ext cx="558411" cy="564181"/>
          </a:xfrm>
          <a:prstGeom prst="ellipse">
            <a:avLst/>
          </a:prstGeom>
          <a:solidFill>
            <a:srgbClr val="5A9FCF"/>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01</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37" name="TextBox 15"/>
          <p:cNvSpPr txBox="1"/>
          <p:nvPr/>
        </p:nvSpPr>
        <p:spPr>
          <a:xfrm>
            <a:off x="3880332" y="3120075"/>
            <a:ext cx="558411" cy="564181"/>
          </a:xfrm>
          <a:prstGeom prst="ellipse">
            <a:avLst/>
          </a:prstGeom>
          <a:solidFill>
            <a:srgbClr val="00B0F0"/>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02</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38" name="TextBox 16"/>
          <p:cNvSpPr txBox="1"/>
          <p:nvPr/>
        </p:nvSpPr>
        <p:spPr>
          <a:xfrm>
            <a:off x="4609730" y="3162084"/>
            <a:ext cx="4793736" cy="615553"/>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第二</a:t>
            </a:r>
            <a:r>
              <a:rPr lang="en-US" altLang="zh-CN" sz="2000" b="1"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市场调研策划可以帮助策划者掌握市场动态变化。</a:t>
            </a:r>
          </a:p>
        </p:txBody>
      </p:sp>
      <p:sp>
        <p:nvSpPr>
          <p:cNvPr id="39" name="TextBox 18"/>
          <p:cNvSpPr txBox="1"/>
          <p:nvPr/>
        </p:nvSpPr>
        <p:spPr>
          <a:xfrm>
            <a:off x="3908424" y="4347863"/>
            <a:ext cx="558411" cy="564181"/>
          </a:xfrm>
          <a:prstGeom prst="ellipse">
            <a:avLst/>
          </a:prstGeom>
          <a:solidFill>
            <a:schemeClr val="accent1">
              <a:lumMod val="75000"/>
            </a:schemeClr>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03</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40" name="TextBox 21"/>
          <p:cNvSpPr txBox="1"/>
          <p:nvPr/>
        </p:nvSpPr>
        <p:spPr>
          <a:xfrm>
            <a:off x="3908424" y="5623121"/>
            <a:ext cx="558411" cy="564181"/>
          </a:xfrm>
          <a:prstGeom prst="ellipse">
            <a:avLst/>
          </a:prstGeom>
          <a:solidFill>
            <a:schemeClr val="tx2"/>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04</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42" name="TextBox 42"/>
          <p:cNvSpPr txBox="1"/>
          <p:nvPr/>
        </p:nvSpPr>
        <p:spPr>
          <a:xfrm>
            <a:off x="4609730" y="4429193"/>
            <a:ext cx="5679735" cy="307777"/>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第三</a:t>
            </a:r>
            <a:r>
              <a:rPr lang="en-US" altLang="zh-CN" sz="2000" b="1"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市场调研策划可以提高营销策划的科学性。</a:t>
            </a:r>
          </a:p>
        </p:txBody>
      </p:sp>
      <p:sp>
        <p:nvSpPr>
          <p:cNvPr id="43" name="TextBox 46"/>
          <p:cNvSpPr txBox="1"/>
          <p:nvPr/>
        </p:nvSpPr>
        <p:spPr>
          <a:xfrm>
            <a:off x="4583381" y="5704941"/>
            <a:ext cx="5706084" cy="307777"/>
          </a:xfrm>
          <a:prstGeom prst="rect">
            <a:avLst/>
          </a:prstGeom>
          <a:noFill/>
        </p:spPr>
        <p:txBody>
          <a:bodyPr wrap="square" lIns="0" tIns="0" rIns="0" bIns="0" rtlCol="0">
            <a:spAutoFit/>
          </a:bodyPr>
          <a:lstStyle/>
          <a:p>
            <a:pPr defTabSz="914377"/>
            <a:r>
              <a:rPr lang="zh-CN" altLang="en-US" sz="2000" b="1" dirty="0">
                <a:solidFill>
                  <a:srgbClr val="5B9BD5">
                    <a:lumMod val="50000"/>
                  </a:srgbClr>
                </a:solidFill>
                <a:latin typeface="微软雅黑" panose="020B0503020204020204" pitchFamily="34" charset="-122"/>
                <a:ea typeface="微软雅黑" panose="020B0503020204020204" pitchFamily="34" charset="-122"/>
              </a:rPr>
              <a:t>第四</a:t>
            </a:r>
            <a:r>
              <a:rPr lang="en-US" altLang="zh-CN" sz="2000" b="1"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市场调研策划可以提高营销策划的质量。</a:t>
            </a:r>
          </a:p>
        </p:txBody>
      </p:sp>
      <p:sp>
        <p:nvSpPr>
          <p:cNvPr id="44" name="Freeform 5"/>
          <p:cNvSpPr>
            <a:spLocks noEditPoints="1"/>
          </p:cNvSpPr>
          <p:nvPr/>
        </p:nvSpPr>
        <p:spPr bwMode="auto">
          <a:xfrm>
            <a:off x="911314" y="2046065"/>
            <a:ext cx="2119211" cy="4098328"/>
          </a:xfrm>
          <a:custGeom>
            <a:avLst/>
            <a:gdLst>
              <a:gd name="T0" fmla="*/ 377 w 465"/>
              <a:gd name="T1" fmla="*/ 485 h 892"/>
              <a:gd name="T2" fmla="*/ 362 w 465"/>
              <a:gd name="T3" fmla="*/ 446 h 892"/>
              <a:gd name="T4" fmla="*/ 444 w 465"/>
              <a:gd name="T5" fmla="*/ 352 h 892"/>
              <a:gd name="T6" fmla="*/ 334 w 465"/>
              <a:gd name="T7" fmla="*/ 178 h 892"/>
              <a:gd name="T8" fmla="*/ 194 w 465"/>
              <a:gd name="T9" fmla="*/ 61 h 892"/>
              <a:gd name="T10" fmla="*/ 199 w 465"/>
              <a:gd name="T11" fmla="*/ 57 h 892"/>
              <a:gd name="T12" fmla="*/ 199 w 465"/>
              <a:gd name="T13" fmla="*/ 48 h 892"/>
              <a:gd name="T14" fmla="*/ 199 w 465"/>
              <a:gd name="T15" fmla="*/ 41 h 892"/>
              <a:gd name="T16" fmla="*/ 195 w 465"/>
              <a:gd name="T17" fmla="*/ 36 h 892"/>
              <a:gd name="T18" fmla="*/ 201 w 465"/>
              <a:gd name="T19" fmla="*/ 0 h 892"/>
              <a:gd name="T20" fmla="*/ 170 w 465"/>
              <a:gd name="T21" fmla="*/ 36 h 892"/>
              <a:gd name="T22" fmla="*/ 169 w 465"/>
              <a:gd name="T23" fmla="*/ 45 h 892"/>
              <a:gd name="T24" fmla="*/ 170 w 465"/>
              <a:gd name="T25" fmla="*/ 53 h 892"/>
              <a:gd name="T26" fmla="*/ 170 w 465"/>
              <a:gd name="T27" fmla="*/ 61 h 892"/>
              <a:gd name="T28" fmla="*/ 176 w 465"/>
              <a:gd name="T29" fmla="*/ 67 h 892"/>
              <a:gd name="T30" fmla="*/ 0 w 465"/>
              <a:gd name="T31" fmla="*/ 448 h 892"/>
              <a:gd name="T32" fmla="*/ 174 w 465"/>
              <a:gd name="T33" fmla="*/ 832 h 892"/>
              <a:gd name="T34" fmla="*/ 166 w 465"/>
              <a:gd name="T35" fmla="*/ 836 h 892"/>
              <a:gd name="T36" fmla="*/ 166 w 465"/>
              <a:gd name="T37" fmla="*/ 844 h 892"/>
              <a:gd name="T38" fmla="*/ 166 w 465"/>
              <a:gd name="T39" fmla="*/ 852 h 892"/>
              <a:gd name="T40" fmla="*/ 175 w 465"/>
              <a:gd name="T41" fmla="*/ 856 h 892"/>
              <a:gd name="T42" fmla="*/ 212 w 465"/>
              <a:gd name="T43" fmla="*/ 876 h 892"/>
              <a:gd name="T44" fmla="*/ 195 w 465"/>
              <a:gd name="T45" fmla="*/ 856 h 892"/>
              <a:gd name="T46" fmla="*/ 197 w 465"/>
              <a:gd name="T47" fmla="*/ 848 h 892"/>
              <a:gd name="T48" fmla="*/ 195 w 465"/>
              <a:gd name="T49" fmla="*/ 840 h 892"/>
              <a:gd name="T50" fmla="*/ 195 w 465"/>
              <a:gd name="T51" fmla="*/ 832 h 892"/>
              <a:gd name="T52" fmla="*/ 207 w 465"/>
              <a:gd name="T53" fmla="*/ 814 h 892"/>
              <a:gd name="T54" fmla="*/ 438 w 465"/>
              <a:gd name="T55" fmla="*/ 610 h 892"/>
              <a:gd name="T56" fmla="*/ 359 w 465"/>
              <a:gd name="T57" fmla="*/ 646 h 892"/>
              <a:gd name="T58" fmla="*/ 181 w 465"/>
              <a:gd name="T59" fmla="*/ 817 h 892"/>
              <a:gd name="T60" fmla="*/ 181 w 465"/>
              <a:gd name="T61" fmla="*/ 76 h 892"/>
              <a:gd name="T62" fmla="*/ 359 w 465"/>
              <a:gd name="T63" fmla="*/ 247 h 892"/>
              <a:gd name="T64" fmla="*/ 372 w 465"/>
              <a:gd name="T65" fmla="*/ 371 h 892"/>
              <a:gd name="T66" fmla="*/ 331 w 465"/>
              <a:gd name="T67" fmla="*/ 446 h 892"/>
              <a:gd name="T68" fmla="*/ 331 w 465"/>
              <a:gd name="T69" fmla="*/ 447 h 892"/>
              <a:gd name="T70" fmla="*/ 403 w 465"/>
              <a:gd name="T71"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5" h="892">
                <a:moveTo>
                  <a:pt x="444" y="541"/>
                </a:moveTo>
                <a:cubicBezTo>
                  <a:pt x="424" y="523"/>
                  <a:pt x="395" y="510"/>
                  <a:pt x="377" y="485"/>
                </a:cubicBezTo>
                <a:cubicBezTo>
                  <a:pt x="362" y="464"/>
                  <a:pt x="362" y="450"/>
                  <a:pt x="362" y="447"/>
                </a:cubicBezTo>
                <a:cubicBezTo>
                  <a:pt x="362" y="446"/>
                  <a:pt x="362" y="446"/>
                  <a:pt x="362" y="446"/>
                </a:cubicBezTo>
                <a:cubicBezTo>
                  <a:pt x="362" y="443"/>
                  <a:pt x="362" y="429"/>
                  <a:pt x="377" y="407"/>
                </a:cubicBezTo>
                <a:cubicBezTo>
                  <a:pt x="395" y="382"/>
                  <a:pt x="424" y="370"/>
                  <a:pt x="444" y="352"/>
                </a:cubicBezTo>
                <a:cubicBezTo>
                  <a:pt x="465" y="333"/>
                  <a:pt x="455" y="309"/>
                  <a:pt x="438" y="283"/>
                </a:cubicBezTo>
                <a:cubicBezTo>
                  <a:pt x="420" y="256"/>
                  <a:pt x="386" y="220"/>
                  <a:pt x="334" y="178"/>
                </a:cubicBezTo>
                <a:cubicBezTo>
                  <a:pt x="282" y="136"/>
                  <a:pt x="207" y="79"/>
                  <a:pt x="207" y="79"/>
                </a:cubicBezTo>
                <a:cubicBezTo>
                  <a:pt x="207" y="79"/>
                  <a:pt x="198" y="73"/>
                  <a:pt x="194" y="61"/>
                </a:cubicBezTo>
                <a:cubicBezTo>
                  <a:pt x="195" y="61"/>
                  <a:pt x="195" y="61"/>
                  <a:pt x="195" y="61"/>
                </a:cubicBezTo>
                <a:cubicBezTo>
                  <a:pt x="198" y="61"/>
                  <a:pt x="199" y="59"/>
                  <a:pt x="199" y="57"/>
                </a:cubicBezTo>
                <a:cubicBezTo>
                  <a:pt x="199" y="55"/>
                  <a:pt x="198" y="53"/>
                  <a:pt x="195" y="53"/>
                </a:cubicBezTo>
                <a:cubicBezTo>
                  <a:pt x="198" y="53"/>
                  <a:pt x="199" y="51"/>
                  <a:pt x="199" y="48"/>
                </a:cubicBezTo>
                <a:cubicBezTo>
                  <a:pt x="199" y="47"/>
                  <a:pt x="198" y="45"/>
                  <a:pt x="197" y="45"/>
                </a:cubicBezTo>
                <a:cubicBezTo>
                  <a:pt x="198" y="44"/>
                  <a:pt x="199" y="42"/>
                  <a:pt x="199" y="41"/>
                </a:cubicBezTo>
                <a:cubicBezTo>
                  <a:pt x="199" y="38"/>
                  <a:pt x="198" y="36"/>
                  <a:pt x="195" y="36"/>
                </a:cubicBezTo>
                <a:cubicBezTo>
                  <a:pt x="195" y="36"/>
                  <a:pt x="195" y="36"/>
                  <a:pt x="195" y="36"/>
                </a:cubicBezTo>
                <a:cubicBezTo>
                  <a:pt x="200" y="24"/>
                  <a:pt x="212" y="17"/>
                  <a:pt x="212" y="17"/>
                </a:cubicBezTo>
                <a:cubicBezTo>
                  <a:pt x="201" y="0"/>
                  <a:pt x="201" y="0"/>
                  <a:pt x="201" y="0"/>
                </a:cubicBezTo>
                <a:cubicBezTo>
                  <a:pt x="201" y="0"/>
                  <a:pt x="179" y="14"/>
                  <a:pt x="175" y="36"/>
                </a:cubicBezTo>
                <a:cubicBezTo>
                  <a:pt x="170" y="36"/>
                  <a:pt x="170" y="36"/>
                  <a:pt x="170" y="36"/>
                </a:cubicBezTo>
                <a:cubicBezTo>
                  <a:pt x="168" y="36"/>
                  <a:pt x="166" y="38"/>
                  <a:pt x="166" y="41"/>
                </a:cubicBezTo>
                <a:cubicBezTo>
                  <a:pt x="166" y="42"/>
                  <a:pt x="167" y="44"/>
                  <a:pt x="169" y="45"/>
                </a:cubicBezTo>
                <a:cubicBezTo>
                  <a:pt x="167" y="45"/>
                  <a:pt x="166" y="47"/>
                  <a:pt x="166" y="48"/>
                </a:cubicBezTo>
                <a:cubicBezTo>
                  <a:pt x="166" y="51"/>
                  <a:pt x="168" y="53"/>
                  <a:pt x="170" y="53"/>
                </a:cubicBezTo>
                <a:cubicBezTo>
                  <a:pt x="168" y="53"/>
                  <a:pt x="166" y="55"/>
                  <a:pt x="166" y="57"/>
                </a:cubicBezTo>
                <a:cubicBezTo>
                  <a:pt x="166" y="59"/>
                  <a:pt x="168" y="61"/>
                  <a:pt x="170" y="61"/>
                </a:cubicBezTo>
                <a:cubicBezTo>
                  <a:pt x="174" y="61"/>
                  <a:pt x="174" y="61"/>
                  <a:pt x="174" y="61"/>
                </a:cubicBezTo>
                <a:cubicBezTo>
                  <a:pt x="174" y="63"/>
                  <a:pt x="175" y="65"/>
                  <a:pt x="176" y="67"/>
                </a:cubicBezTo>
                <a:cubicBezTo>
                  <a:pt x="0" y="445"/>
                  <a:pt x="0" y="445"/>
                  <a:pt x="0" y="445"/>
                </a:cubicBezTo>
                <a:cubicBezTo>
                  <a:pt x="0" y="448"/>
                  <a:pt x="0" y="448"/>
                  <a:pt x="0" y="448"/>
                </a:cubicBezTo>
                <a:cubicBezTo>
                  <a:pt x="176" y="826"/>
                  <a:pt x="176" y="826"/>
                  <a:pt x="176" y="826"/>
                </a:cubicBezTo>
                <a:cubicBezTo>
                  <a:pt x="175" y="828"/>
                  <a:pt x="174" y="830"/>
                  <a:pt x="174" y="832"/>
                </a:cubicBezTo>
                <a:cubicBezTo>
                  <a:pt x="170" y="832"/>
                  <a:pt x="170" y="832"/>
                  <a:pt x="170" y="832"/>
                </a:cubicBezTo>
                <a:cubicBezTo>
                  <a:pt x="168" y="832"/>
                  <a:pt x="166" y="833"/>
                  <a:pt x="166" y="836"/>
                </a:cubicBezTo>
                <a:cubicBezTo>
                  <a:pt x="166" y="838"/>
                  <a:pt x="168" y="840"/>
                  <a:pt x="170" y="840"/>
                </a:cubicBezTo>
                <a:cubicBezTo>
                  <a:pt x="168" y="840"/>
                  <a:pt x="166" y="842"/>
                  <a:pt x="166" y="844"/>
                </a:cubicBezTo>
                <a:cubicBezTo>
                  <a:pt x="166" y="846"/>
                  <a:pt x="167" y="848"/>
                  <a:pt x="169" y="848"/>
                </a:cubicBezTo>
                <a:cubicBezTo>
                  <a:pt x="167" y="849"/>
                  <a:pt x="166" y="850"/>
                  <a:pt x="166" y="852"/>
                </a:cubicBezTo>
                <a:cubicBezTo>
                  <a:pt x="166" y="854"/>
                  <a:pt x="168" y="856"/>
                  <a:pt x="170" y="856"/>
                </a:cubicBezTo>
                <a:cubicBezTo>
                  <a:pt x="175" y="856"/>
                  <a:pt x="175" y="856"/>
                  <a:pt x="175" y="856"/>
                </a:cubicBezTo>
                <a:cubicBezTo>
                  <a:pt x="179" y="879"/>
                  <a:pt x="201" y="892"/>
                  <a:pt x="201" y="892"/>
                </a:cubicBezTo>
                <a:cubicBezTo>
                  <a:pt x="212" y="876"/>
                  <a:pt x="212" y="876"/>
                  <a:pt x="212" y="876"/>
                </a:cubicBezTo>
                <a:cubicBezTo>
                  <a:pt x="212" y="876"/>
                  <a:pt x="200" y="869"/>
                  <a:pt x="195" y="856"/>
                </a:cubicBezTo>
                <a:cubicBezTo>
                  <a:pt x="195" y="856"/>
                  <a:pt x="195" y="856"/>
                  <a:pt x="195" y="856"/>
                </a:cubicBezTo>
                <a:cubicBezTo>
                  <a:pt x="198" y="856"/>
                  <a:pt x="199" y="854"/>
                  <a:pt x="199" y="852"/>
                </a:cubicBezTo>
                <a:cubicBezTo>
                  <a:pt x="199" y="850"/>
                  <a:pt x="198" y="849"/>
                  <a:pt x="197" y="848"/>
                </a:cubicBezTo>
                <a:cubicBezTo>
                  <a:pt x="198" y="848"/>
                  <a:pt x="199" y="846"/>
                  <a:pt x="199" y="844"/>
                </a:cubicBezTo>
                <a:cubicBezTo>
                  <a:pt x="199" y="842"/>
                  <a:pt x="198" y="840"/>
                  <a:pt x="195" y="840"/>
                </a:cubicBezTo>
                <a:cubicBezTo>
                  <a:pt x="198" y="840"/>
                  <a:pt x="199" y="838"/>
                  <a:pt x="199" y="836"/>
                </a:cubicBezTo>
                <a:cubicBezTo>
                  <a:pt x="199" y="833"/>
                  <a:pt x="198" y="832"/>
                  <a:pt x="195" y="832"/>
                </a:cubicBezTo>
                <a:cubicBezTo>
                  <a:pt x="194" y="832"/>
                  <a:pt x="194" y="832"/>
                  <a:pt x="194" y="832"/>
                </a:cubicBezTo>
                <a:cubicBezTo>
                  <a:pt x="198" y="820"/>
                  <a:pt x="207" y="814"/>
                  <a:pt x="207" y="814"/>
                </a:cubicBezTo>
                <a:cubicBezTo>
                  <a:pt x="207" y="814"/>
                  <a:pt x="282" y="757"/>
                  <a:pt x="334" y="715"/>
                </a:cubicBezTo>
                <a:cubicBezTo>
                  <a:pt x="386" y="673"/>
                  <a:pt x="420" y="637"/>
                  <a:pt x="438" y="610"/>
                </a:cubicBezTo>
                <a:cubicBezTo>
                  <a:pt x="455" y="583"/>
                  <a:pt x="465" y="559"/>
                  <a:pt x="444" y="541"/>
                </a:cubicBezTo>
                <a:close/>
                <a:moveTo>
                  <a:pt x="359" y="646"/>
                </a:moveTo>
                <a:cubicBezTo>
                  <a:pt x="313" y="698"/>
                  <a:pt x="209" y="788"/>
                  <a:pt x="192" y="804"/>
                </a:cubicBezTo>
                <a:cubicBezTo>
                  <a:pt x="187" y="809"/>
                  <a:pt x="183" y="813"/>
                  <a:pt x="181" y="817"/>
                </a:cubicBezTo>
                <a:cubicBezTo>
                  <a:pt x="9" y="446"/>
                  <a:pt x="9" y="446"/>
                  <a:pt x="9" y="446"/>
                </a:cubicBezTo>
                <a:cubicBezTo>
                  <a:pt x="181" y="76"/>
                  <a:pt x="181" y="76"/>
                  <a:pt x="181" y="76"/>
                </a:cubicBezTo>
                <a:cubicBezTo>
                  <a:pt x="183" y="80"/>
                  <a:pt x="187" y="84"/>
                  <a:pt x="192" y="89"/>
                </a:cubicBezTo>
                <a:cubicBezTo>
                  <a:pt x="209" y="104"/>
                  <a:pt x="313" y="195"/>
                  <a:pt x="359" y="247"/>
                </a:cubicBezTo>
                <a:cubicBezTo>
                  <a:pt x="405" y="299"/>
                  <a:pt x="406" y="320"/>
                  <a:pt x="403" y="334"/>
                </a:cubicBezTo>
                <a:cubicBezTo>
                  <a:pt x="400" y="348"/>
                  <a:pt x="385" y="359"/>
                  <a:pt x="372" y="371"/>
                </a:cubicBezTo>
                <a:cubicBezTo>
                  <a:pt x="360" y="382"/>
                  <a:pt x="332" y="404"/>
                  <a:pt x="331" y="446"/>
                </a:cubicBezTo>
                <a:cubicBezTo>
                  <a:pt x="331" y="446"/>
                  <a:pt x="331" y="446"/>
                  <a:pt x="331" y="446"/>
                </a:cubicBezTo>
                <a:cubicBezTo>
                  <a:pt x="331" y="446"/>
                  <a:pt x="331" y="447"/>
                  <a:pt x="331" y="447"/>
                </a:cubicBezTo>
                <a:cubicBezTo>
                  <a:pt x="331" y="447"/>
                  <a:pt x="331" y="447"/>
                  <a:pt x="331" y="447"/>
                </a:cubicBezTo>
                <a:cubicBezTo>
                  <a:pt x="332" y="488"/>
                  <a:pt x="360" y="510"/>
                  <a:pt x="372" y="522"/>
                </a:cubicBezTo>
                <a:cubicBezTo>
                  <a:pt x="385" y="533"/>
                  <a:pt x="400" y="544"/>
                  <a:pt x="403" y="558"/>
                </a:cubicBezTo>
                <a:cubicBezTo>
                  <a:pt x="406" y="572"/>
                  <a:pt x="405" y="594"/>
                  <a:pt x="359" y="646"/>
                </a:cubicBezTo>
                <a:close/>
              </a:path>
            </a:pathLst>
          </a:custGeom>
          <a:solidFill>
            <a:schemeClr val="tx2"/>
          </a:solidFill>
          <a:ln>
            <a:noFill/>
          </a:ln>
        </p:spPr>
        <p:txBody>
          <a:bodyPr vert="horz" wrap="square" lIns="121920" tIns="60960" rIns="121920" bIns="60960" numCol="1" anchor="t" anchorCtr="0" compatLnSpc="1"/>
          <a:lstStyle/>
          <a:p>
            <a:pPr defTabSz="914377"/>
            <a:endParaRPr lang="zh-CN" altLang="en-US" sz="1867">
              <a:solidFill>
                <a:prstClr val="black"/>
              </a:solidFill>
            </a:endParaRPr>
          </a:p>
        </p:txBody>
      </p:sp>
      <p:grpSp>
        <p:nvGrpSpPr>
          <p:cNvPr id="45" name="组合 44"/>
          <p:cNvGrpSpPr/>
          <p:nvPr/>
        </p:nvGrpSpPr>
        <p:grpSpPr>
          <a:xfrm rot="19687089">
            <a:off x="620232" y="3293903"/>
            <a:ext cx="3066456" cy="199125"/>
            <a:chOff x="1241425" y="3796040"/>
            <a:chExt cx="3558431" cy="228708"/>
          </a:xfrm>
          <a:solidFill>
            <a:srgbClr val="0973DD"/>
          </a:solidFill>
        </p:grpSpPr>
        <p:cxnSp>
          <p:nvCxnSpPr>
            <p:cNvPr id="46" name="直接连接符 45"/>
            <p:cNvCxnSpPr/>
            <p:nvPr/>
          </p:nvCxnSpPr>
          <p:spPr>
            <a:xfrm flipH="1">
              <a:off x="1368901" y="3910394"/>
              <a:ext cx="3430955" cy="0"/>
            </a:xfrm>
            <a:prstGeom prst="line">
              <a:avLst/>
            </a:prstGeom>
            <a:grpFill/>
            <a:ln w="76200">
              <a:headEnd type="stealth" w="lg" len="lg"/>
            </a:ln>
          </p:spPr>
          <p:style>
            <a:lnRef idx="3">
              <a:schemeClr val="accent5"/>
            </a:lnRef>
            <a:fillRef idx="0">
              <a:schemeClr val="accent5"/>
            </a:fillRef>
            <a:effectRef idx="2">
              <a:schemeClr val="accent5"/>
            </a:effectRef>
            <a:fontRef idx="minor">
              <a:schemeClr val="tx1"/>
            </a:fontRef>
          </p:style>
        </p:cxnSp>
        <p:sp>
          <p:nvSpPr>
            <p:cNvPr id="47" name="燕尾形 46"/>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48" name="组合 47"/>
          <p:cNvGrpSpPr/>
          <p:nvPr/>
        </p:nvGrpSpPr>
        <p:grpSpPr>
          <a:xfrm rot="20903621">
            <a:off x="790141" y="3776995"/>
            <a:ext cx="3066456" cy="199127"/>
            <a:chOff x="1241425" y="3796040"/>
            <a:chExt cx="3558431" cy="228708"/>
          </a:xfrm>
          <a:solidFill>
            <a:srgbClr val="0973DD"/>
          </a:solidFill>
        </p:grpSpPr>
        <p:cxnSp>
          <p:nvCxnSpPr>
            <p:cNvPr id="49" name="直接连接符 48"/>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0" name="燕尾形 49"/>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grpSp>
        <p:nvGrpSpPr>
          <p:cNvPr id="51" name="组合 50"/>
          <p:cNvGrpSpPr/>
          <p:nvPr/>
        </p:nvGrpSpPr>
        <p:grpSpPr>
          <a:xfrm rot="1912911" flipV="1">
            <a:off x="672817" y="4806499"/>
            <a:ext cx="3066456" cy="199125"/>
            <a:chOff x="1241425" y="3796040"/>
            <a:chExt cx="3558431" cy="228708"/>
          </a:xfrm>
          <a:solidFill>
            <a:srgbClr val="0973DD"/>
          </a:solidFill>
        </p:grpSpPr>
        <p:cxnSp>
          <p:nvCxnSpPr>
            <p:cNvPr id="52" name="直接连接符 51"/>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3" name="燕尾形 52"/>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54" name="组合 53"/>
          <p:cNvGrpSpPr/>
          <p:nvPr/>
        </p:nvGrpSpPr>
        <p:grpSpPr>
          <a:xfrm rot="696379" flipV="1">
            <a:off x="840217" y="4318140"/>
            <a:ext cx="3066456" cy="199127"/>
            <a:chOff x="1241425" y="3796040"/>
            <a:chExt cx="3558431" cy="228708"/>
          </a:xfrm>
          <a:solidFill>
            <a:srgbClr val="0973DD"/>
          </a:solidFill>
        </p:grpSpPr>
        <p:cxnSp>
          <p:nvCxnSpPr>
            <p:cNvPr id="55" name="直接连接符 54"/>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56" name="燕尾形 55"/>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spTree>
    <p:extLst>
      <p:ext uri="{BB962C8B-B14F-4D97-AF65-F5344CB8AC3E}">
        <p14:creationId xmlns:p14="http://schemas.microsoft.com/office/powerpoint/2010/main" val="5390667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77778E-6 -4.69136E-6 L -0.40087 0.45309 " pathEditMode="relative" rAng="0" ptsTypes="AA">
                                      <p:cBhvr>
                                        <p:cTn id="12" dur="1000" spd="-100000" fill="hold"/>
                                        <p:tgtEl>
                                          <p:spTgt spid="45"/>
                                        </p:tgtEl>
                                        <p:attrNameLst>
                                          <p:attrName>ppt_x</p:attrName>
                                          <p:attrName>ppt_y</p:attrName>
                                        </p:attrNameLst>
                                      </p:cBhvr>
                                      <p:rCtr x="-20052" y="22654"/>
                                    </p:animMotion>
                                  </p:childTnLst>
                                </p:cTn>
                              </p:par>
                              <p:par>
                                <p:cTn id="13" presetID="1" presetClass="entr" presetSubtype="0" fill="hold" nodeType="withEffect">
                                  <p:stCondLst>
                                    <p:cond delay="500"/>
                                  </p:stCondLst>
                                  <p:childTnLst>
                                    <p:set>
                                      <p:cBhvr>
                                        <p:cTn id="14" dur="1" fill="hold">
                                          <p:stCondLst>
                                            <p:cond delay="0"/>
                                          </p:stCondLst>
                                        </p:cTn>
                                        <p:tgtEl>
                                          <p:spTgt spid="48"/>
                                        </p:tgtEl>
                                        <p:attrNameLst>
                                          <p:attrName>style.visibility</p:attrName>
                                        </p:attrNameLst>
                                      </p:cBhvr>
                                      <p:to>
                                        <p:strVal val="visible"/>
                                      </p:to>
                                    </p:set>
                                  </p:childTnLst>
                                </p:cTn>
                              </p:par>
                              <p:par>
                                <p:cTn id="15" presetID="35" presetClass="path" presetSubtype="0" accel="50000" decel="50000" fill="hold" nodeType="withEffect">
                                  <p:stCondLst>
                                    <p:cond delay="500"/>
                                  </p:stCondLst>
                                  <p:childTnLst>
                                    <p:animMotion origin="layout" path="M 4.72222E-6 -3.7037E-6 L -0.45209 0.18025 " pathEditMode="relative" rAng="0" ptsTypes="AA">
                                      <p:cBhvr>
                                        <p:cTn id="16" dur="1000" spd="-100000" fill="hold"/>
                                        <p:tgtEl>
                                          <p:spTgt spid="48"/>
                                        </p:tgtEl>
                                        <p:attrNameLst>
                                          <p:attrName>ppt_x</p:attrName>
                                          <p:attrName>ppt_y</p:attrName>
                                        </p:attrNameLst>
                                      </p:cBhvr>
                                      <p:rCtr x="-22604" y="9012"/>
                                    </p:animMotion>
                                  </p:childTnLst>
                                </p:cTn>
                              </p:par>
                              <p:par>
                                <p:cTn id="17" presetID="1" presetClass="entr" presetSubtype="0" fill="hold" nodeType="withEffect">
                                  <p:stCondLst>
                                    <p:cond delay="1000"/>
                                  </p:stCondLst>
                                  <p:childTnLst>
                                    <p:set>
                                      <p:cBhvr>
                                        <p:cTn id="18" dur="1" fill="hold">
                                          <p:stCondLst>
                                            <p:cond delay="0"/>
                                          </p:stCondLst>
                                        </p:cTn>
                                        <p:tgtEl>
                                          <p:spTgt spid="54"/>
                                        </p:tgtEl>
                                        <p:attrNameLst>
                                          <p:attrName>style.visibility</p:attrName>
                                        </p:attrNameLst>
                                      </p:cBhvr>
                                      <p:to>
                                        <p:strVal val="visible"/>
                                      </p:to>
                                    </p:set>
                                  </p:childTnLst>
                                </p:cTn>
                              </p:par>
                              <p:par>
                                <p:cTn id="19" presetID="35" presetClass="path" presetSubtype="0" accel="50000" decel="50000" fill="hold" nodeType="withEffect">
                                  <p:stCondLst>
                                    <p:cond delay="1000"/>
                                  </p:stCondLst>
                                  <p:childTnLst>
                                    <p:animMotion origin="layout" path="M 1.66667E-6 2.59259E-6 L -0.45799 -0.15957 " pathEditMode="relative" rAng="0" ptsTypes="AA">
                                      <p:cBhvr>
                                        <p:cTn id="20" dur="1000" spd="-100000" fill="hold"/>
                                        <p:tgtEl>
                                          <p:spTgt spid="54"/>
                                        </p:tgtEl>
                                        <p:attrNameLst>
                                          <p:attrName>ppt_x</p:attrName>
                                          <p:attrName>ppt_y</p:attrName>
                                        </p:attrNameLst>
                                      </p:cBhvr>
                                      <p:rCtr x="-22899" y="-7994"/>
                                    </p:animMotion>
                                  </p:childTnLst>
                                </p:cTn>
                              </p:par>
                              <p:par>
                                <p:cTn id="21" presetID="1" presetClass="entr" presetSubtype="0" fill="hold" nodeType="withEffect">
                                  <p:stCondLst>
                                    <p:cond delay="1500"/>
                                  </p:stCondLst>
                                  <p:childTnLst>
                                    <p:set>
                                      <p:cBhvr>
                                        <p:cTn id="22" dur="1" fill="hold">
                                          <p:stCondLst>
                                            <p:cond delay="0"/>
                                          </p:stCondLst>
                                        </p:cTn>
                                        <p:tgtEl>
                                          <p:spTgt spid="51"/>
                                        </p:tgtEl>
                                        <p:attrNameLst>
                                          <p:attrName>style.visibility</p:attrName>
                                        </p:attrNameLst>
                                      </p:cBhvr>
                                      <p:to>
                                        <p:strVal val="visible"/>
                                      </p:to>
                                    </p:set>
                                  </p:childTnLst>
                                </p:cTn>
                              </p:par>
                              <p:par>
                                <p:cTn id="23" presetID="35" presetClass="path" presetSubtype="0" accel="50000" decel="50000" fill="hold" nodeType="withEffect">
                                  <p:stCondLst>
                                    <p:cond delay="1500"/>
                                  </p:stCondLst>
                                  <p:childTnLst>
                                    <p:animMotion origin="layout" path="M -3.05556E-6 -3.7037E-6 L -0.39496 -0.4253 " pathEditMode="relative" rAng="0" ptsTypes="AA">
                                      <p:cBhvr>
                                        <p:cTn id="24" dur="1000" spd="-100000" fill="hold"/>
                                        <p:tgtEl>
                                          <p:spTgt spid="51"/>
                                        </p:tgtEl>
                                        <p:attrNameLst>
                                          <p:attrName>ppt_x</p:attrName>
                                          <p:attrName>ppt_y</p:attrName>
                                        </p:attrNameLst>
                                      </p:cBhvr>
                                      <p:rCtr x="-19757" y="-21265"/>
                                    </p:animMotion>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par>
                                <p:cTn id="31" presetID="22" presetClass="entr" presetSubtype="8" fill="hold" grpId="0" nodeType="withEffect">
                                  <p:stCondLst>
                                    <p:cond delay="380"/>
                                  </p:stCondLst>
                                  <p:childTnLst>
                                    <p:set>
                                      <p:cBhvr>
                                        <p:cTn id="32" dur="1" fill="hold">
                                          <p:stCondLst>
                                            <p:cond delay="0"/>
                                          </p:stCondLst>
                                        </p:cTn>
                                        <p:tgtEl>
                                          <p:spTgt spid="35"/>
                                        </p:tgtEl>
                                        <p:attrNameLst>
                                          <p:attrName>style.visibility</p:attrName>
                                        </p:attrNameLst>
                                      </p:cBhvr>
                                      <p:to>
                                        <p:strVal val="visible"/>
                                      </p:to>
                                    </p:set>
                                    <p:animEffect transition="in" filter="wipe(left)">
                                      <p:cBhvr>
                                        <p:cTn id="33" dur="500"/>
                                        <p:tgtEl>
                                          <p:spTgt spid="35"/>
                                        </p:tgtEl>
                                      </p:cBhvr>
                                    </p:animEffect>
                                  </p:childTnLst>
                                </p:cTn>
                              </p:par>
                            </p:childTnLst>
                          </p:cTn>
                        </p:par>
                        <p:par>
                          <p:cTn id="34" fill="hold">
                            <p:stCondLst>
                              <p:cond delay="3880"/>
                            </p:stCondLst>
                            <p:childTnLst>
                              <p:par>
                                <p:cTn id="35" presetID="53" presetClass="entr" presetSubtype="16"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22" presetClass="entr" presetSubtype="8" fill="hold" grpId="0" nodeType="withEffect">
                                  <p:stCondLst>
                                    <p:cond delay="38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childTnLst>
                          </p:cTn>
                        </p:par>
                        <p:par>
                          <p:cTn id="43" fill="hold">
                            <p:stCondLst>
                              <p:cond delay="4760"/>
                            </p:stCondLst>
                            <p:childTnLst>
                              <p:par>
                                <p:cTn id="44" presetID="53" presetClass="entr" presetSubtype="16"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22" presetClass="entr" presetSubtype="8" fill="hold" grpId="0" nodeType="withEffect">
                                  <p:stCondLst>
                                    <p:cond delay="380"/>
                                  </p:stCondLst>
                                  <p:childTnLst>
                                    <p:set>
                                      <p:cBhvr>
                                        <p:cTn id="50" dur="1" fill="hold">
                                          <p:stCondLst>
                                            <p:cond delay="0"/>
                                          </p:stCondLst>
                                        </p:cTn>
                                        <p:tgtEl>
                                          <p:spTgt spid="42"/>
                                        </p:tgtEl>
                                        <p:attrNameLst>
                                          <p:attrName>style.visibility</p:attrName>
                                        </p:attrNameLst>
                                      </p:cBhvr>
                                      <p:to>
                                        <p:strVal val="visible"/>
                                      </p:to>
                                    </p:set>
                                    <p:animEffect transition="in" filter="wipe(left)">
                                      <p:cBhvr>
                                        <p:cTn id="51" dur="500"/>
                                        <p:tgtEl>
                                          <p:spTgt spid="42"/>
                                        </p:tgtEl>
                                      </p:cBhvr>
                                    </p:animEffect>
                                  </p:childTnLst>
                                </p:cTn>
                              </p:par>
                            </p:childTnLst>
                          </p:cTn>
                        </p:par>
                        <p:par>
                          <p:cTn id="52" fill="hold">
                            <p:stCondLst>
                              <p:cond delay="5640"/>
                            </p:stCondLst>
                            <p:childTnLst>
                              <p:par>
                                <p:cTn id="53" presetID="53" presetClass="entr" presetSubtype="16"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par>
                                <p:cTn id="58" presetID="22" presetClass="entr" presetSubtype="8" fill="hold" grpId="0" nodeType="withEffect">
                                  <p:stCondLst>
                                    <p:cond delay="380"/>
                                  </p:stCondLst>
                                  <p:childTnLst>
                                    <p:set>
                                      <p:cBhvr>
                                        <p:cTn id="59" dur="1" fill="hold">
                                          <p:stCondLst>
                                            <p:cond delay="0"/>
                                          </p:stCondLst>
                                        </p:cTn>
                                        <p:tgtEl>
                                          <p:spTgt spid="43"/>
                                        </p:tgtEl>
                                        <p:attrNameLst>
                                          <p:attrName>style.visibility</p:attrName>
                                        </p:attrNameLst>
                                      </p:cBhvr>
                                      <p:to>
                                        <p:strVal val="visible"/>
                                      </p:to>
                                    </p:set>
                                    <p:animEffect transition="in" filter="wipe(left)">
                                      <p:cBhvr>
                                        <p:cTn id="6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animBg="1"/>
      <p:bldP spid="38" grpId="0"/>
      <p:bldP spid="39" grpId="0" animBg="1"/>
      <p:bldP spid="40" grpId="0" animBg="1"/>
      <p:bldP spid="42" grpId="0"/>
      <p:bldP spid="43" grpId="0"/>
      <p:bldP spid="4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69557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市场调研策划的概念、特点、意义及流程</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三、市场调研策划的流程</a:t>
            </a:r>
            <a:endParaRPr lang="zh-CN" altLang="zh-CN" sz="1600" b="1" dirty="0">
              <a:solidFill>
                <a:srgbClr val="000000"/>
              </a:solidFill>
              <a:latin typeface="NEU-BZ-S92"/>
              <a:ea typeface="方正书宋_GBK"/>
              <a:cs typeface="Times New Roman" panose="02020603050405020304" pitchFamily="18" charset="0"/>
            </a:endParaRPr>
          </a:p>
        </p:txBody>
      </p:sp>
      <p:pic>
        <p:nvPicPr>
          <p:cNvPr id="7" name="31.jpg" descr="id:2147495616;FounderCES"/>
          <p:cNvPicPr/>
          <p:nvPr/>
        </p:nvPicPr>
        <p:blipFill>
          <a:blip r:embed="rId2"/>
          <a:stretch>
            <a:fillRect/>
          </a:stretch>
        </p:blipFill>
        <p:spPr>
          <a:xfrm>
            <a:off x="5248004" y="905972"/>
            <a:ext cx="5711148" cy="5808725"/>
          </a:xfrm>
          <a:prstGeom prst="rect">
            <a:avLst/>
          </a:prstGeom>
        </p:spPr>
      </p:pic>
      <p:sp>
        <p:nvSpPr>
          <p:cNvPr id="8" name="TextBox 13">
            <a:extLst>
              <a:ext uri="{FF2B5EF4-FFF2-40B4-BE49-F238E27FC236}">
                <a16:creationId xmlns:a16="http://schemas.microsoft.com/office/drawing/2014/main" id="{A777D57F-5A6E-47E8-BB19-DBC95D2A60FB}"/>
              </a:ext>
            </a:extLst>
          </p:cNvPr>
          <p:cNvSpPr txBox="1"/>
          <p:nvPr/>
        </p:nvSpPr>
        <p:spPr>
          <a:xfrm>
            <a:off x="565074" y="1467083"/>
            <a:ext cx="4375416" cy="5001956"/>
          </a:xfrm>
          <a:prstGeom prst="rect">
            <a:avLst/>
          </a:prstGeom>
          <a:noFill/>
          <a:ln w="38100">
            <a:solidFill>
              <a:srgbClr val="1D3F78"/>
            </a:solidFill>
          </a:ln>
        </p:spPr>
        <p:txBody>
          <a:bodyPr wrap="square" tIns="0" bIns="0" rtlCol="0" anchor="t">
            <a:noAutofit/>
          </a:bodyPr>
          <a:lstStyle/>
          <a:p>
            <a:pPr marL="285750" indent="-285750" algn="just">
              <a:lnSpc>
                <a:spcPct val="150000"/>
              </a:lnSpc>
              <a:spcBef>
                <a:spcPts val="600"/>
              </a:spcBef>
              <a:buFont typeface="Wingdings" panose="05000000000000000000" pitchFamily="2" charset="2"/>
              <a:buChar char="u"/>
            </a:pPr>
            <a:endParaRPr lang="en-US" altLang="zh-CN" sz="14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首先</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调研策划的准备阶段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通过对内外环境及企业自身的分析提出调研问题并确定目标</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具体包括以下三个步骤</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确定调研的必要性、明确调研问题、确定调研目标</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其次</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调研策划的设计阶段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包括设计调研方案、选择抽样方法并确定样本量两个步骤</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再次</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调研策划的实施阶段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根据调研设计进行数据的采集工作</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并通过定性与定量分析方法对数据进行处理与分析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最后</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调研策划的结论阶段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通过综合分析得出调研结论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撰写调研报告并跟踪反馈。</a:t>
            </a:r>
          </a:p>
        </p:txBody>
      </p:sp>
    </p:spTree>
    <p:extLst>
      <p:ext uri="{BB962C8B-B14F-4D97-AF65-F5344CB8AC3E}">
        <p14:creationId xmlns:p14="http://schemas.microsoft.com/office/powerpoint/2010/main" val="2835153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市场调研策划的内容与方法</a:t>
            </a:r>
          </a:p>
        </p:txBody>
      </p:sp>
      <p:grpSp>
        <p:nvGrpSpPr>
          <p:cNvPr id="7" name="组合 6"/>
          <p:cNvGrpSpPr/>
          <p:nvPr/>
        </p:nvGrpSpPr>
        <p:grpSpPr>
          <a:xfrm>
            <a:off x="469668" y="2591286"/>
            <a:ext cx="2018163" cy="2721972"/>
            <a:chOff x="1315546" y="2155923"/>
            <a:chExt cx="1224454"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85130" y="2920862"/>
              <a:ext cx="1075228" cy="873957"/>
            </a:xfrm>
            <a:prstGeom prst="rect">
              <a:avLst/>
            </a:prstGeom>
            <a:noFill/>
          </p:spPr>
          <p:txBody>
            <a:bodyPr vert="horz" wrap="square" rtlCol="0">
              <a:spAutoFit/>
            </a:bodyPr>
            <a:lstStyle/>
            <a:p>
              <a:pPr algn="ctr">
                <a:lnSpc>
                  <a:spcPct val="150000"/>
                </a:lnSpc>
              </a:pPr>
              <a:r>
                <a:rPr lang="zh-CN" altLang="en-US" b="1" dirty="0">
                  <a:solidFill>
                    <a:srgbClr val="FFFFFF"/>
                  </a:solidFill>
                  <a:latin typeface=""/>
                  <a:ea typeface="微软雅黑" panose="020B0503020204020204" pitchFamily="34" charset="-122"/>
                  <a:sym typeface=""/>
                </a:rPr>
                <a:t>一、市场调研策划的内容</a:t>
              </a:r>
            </a:p>
          </p:txBody>
        </p:sp>
      </p:grpSp>
      <p:sp>
        <p:nvSpPr>
          <p:cNvPr id="10" name="圆角矩形 9"/>
          <p:cNvSpPr/>
          <p:nvPr/>
        </p:nvSpPr>
        <p:spPr>
          <a:xfrm>
            <a:off x="4270509"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3266743" y="1375590"/>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宏观环境</a:t>
              </a:r>
              <a:endParaRPr lang="en-US" altLang="zh-CN" sz="1600" dirty="0">
                <a:solidFill>
                  <a:srgbClr val="FFFFFF"/>
                </a:solidFill>
                <a:latin typeface=""/>
                <a:ea typeface="微软雅黑" panose="020B0503020204020204" pitchFamily="34" charset="-122"/>
                <a:sym typeface=""/>
              </a:endParaRPr>
            </a:p>
            <a:p>
              <a:pPr algn="ctr"/>
              <a:r>
                <a:rPr lang="zh-CN" altLang="en-US" sz="1600" dirty="0">
                  <a:solidFill>
                    <a:srgbClr val="FFFFFF"/>
                  </a:solidFill>
                  <a:latin typeface=""/>
                  <a:ea typeface="微软雅黑" panose="020B0503020204020204" pitchFamily="34" charset="-122"/>
                  <a:sym typeface=""/>
                </a:rPr>
                <a:t>调研</a:t>
              </a:r>
            </a:p>
          </p:txBody>
        </p:sp>
      </p:grpSp>
      <p:sp>
        <p:nvSpPr>
          <p:cNvPr id="14" name="TextBox 9"/>
          <p:cNvSpPr txBox="1"/>
          <p:nvPr/>
        </p:nvSpPr>
        <p:spPr>
          <a:xfrm>
            <a:off x="4964464" y="1306548"/>
            <a:ext cx="2073058"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政治</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法律环境</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经济环境</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社会</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文化环境</a:t>
            </a:r>
          </a:p>
        </p:txBody>
      </p:sp>
      <p:sp>
        <p:nvSpPr>
          <p:cNvPr id="15" name="圆角矩形 14"/>
          <p:cNvSpPr/>
          <p:nvPr/>
        </p:nvSpPr>
        <p:spPr>
          <a:xfrm>
            <a:off x="4270509"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3252481" y="2505890"/>
            <a:ext cx="1711983" cy="868321"/>
            <a:chOff x="3432787"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32787" y="2765910"/>
              <a:ext cx="1711983"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行业及竞争状况调研</a:t>
              </a:r>
            </a:p>
          </p:txBody>
        </p:sp>
      </p:grpSp>
      <p:sp>
        <p:nvSpPr>
          <p:cNvPr id="19" name="TextBox 9"/>
          <p:cNvSpPr txBox="1"/>
          <p:nvPr/>
        </p:nvSpPr>
        <p:spPr>
          <a:xfrm>
            <a:off x="4977677" y="2567488"/>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现有竞争者的竞争强度调研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进入威胁调研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替代威胁调研</a:t>
            </a:r>
          </a:p>
        </p:txBody>
      </p:sp>
      <p:sp>
        <p:nvSpPr>
          <p:cNvPr id="20" name="圆角矩形 19"/>
          <p:cNvSpPr/>
          <p:nvPr/>
        </p:nvSpPr>
        <p:spPr>
          <a:xfrm>
            <a:off x="4270509"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3266743" y="3636190"/>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04198" y="3864057"/>
              <a:ext cx="1532621"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市场供求状况调研</a:t>
              </a:r>
            </a:p>
          </p:txBody>
        </p:sp>
      </p:grpSp>
      <p:sp>
        <p:nvSpPr>
          <p:cNvPr id="24" name="TextBox 9"/>
          <p:cNvSpPr txBox="1"/>
          <p:nvPr/>
        </p:nvSpPr>
        <p:spPr>
          <a:xfrm>
            <a:off x="4964464" y="3795696"/>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市场需求调研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市场供给调研</a:t>
            </a:r>
          </a:p>
        </p:txBody>
      </p:sp>
      <p:sp>
        <p:nvSpPr>
          <p:cNvPr id="25" name="圆角矩形 24"/>
          <p:cNvSpPr/>
          <p:nvPr/>
        </p:nvSpPr>
        <p:spPr>
          <a:xfrm>
            <a:off x="4270509"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3169329" y="4766490"/>
            <a:ext cx="1744335" cy="868321"/>
            <a:chOff x="3349635" y="4766490"/>
            <a:chExt cx="1744335"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49635" y="4965517"/>
              <a:ext cx="1715368"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企业内部</a:t>
              </a:r>
              <a:endParaRPr lang="en-US" altLang="zh-CN" sz="1600" dirty="0">
                <a:solidFill>
                  <a:srgbClr val="FFFFFF"/>
                </a:solidFill>
                <a:latin typeface=""/>
                <a:ea typeface="微软雅黑" panose="020B0503020204020204" pitchFamily="34" charset="-122"/>
                <a:sym typeface=""/>
              </a:endParaRPr>
            </a:p>
            <a:p>
              <a:r>
                <a:rPr lang="zh-CN" altLang="en-US" sz="1600" dirty="0">
                  <a:solidFill>
                    <a:srgbClr val="FFFFFF"/>
                  </a:solidFill>
                  <a:latin typeface=""/>
                  <a:ea typeface="微软雅黑" panose="020B0503020204020204" pitchFamily="34" charset="-122"/>
                  <a:sym typeface=""/>
                </a:rPr>
                <a:t>调研</a:t>
              </a:r>
            </a:p>
          </p:txBody>
        </p:sp>
      </p:grpSp>
      <p:sp>
        <p:nvSpPr>
          <p:cNvPr id="29" name="TextBox 9"/>
          <p:cNvSpPr txBox="1"/>
          <p:nvPr/>
        </p:nvSpPr>
        <p:spPr>
          <a:xfrm>
            <a:off x="4964465" y="4920101"/>
            <a:ext cx="2459918"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企业发展战略及使命</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企业内部资源</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p:cNvSpPr/>
          <p:nvPr/>
        </p:nvSpPr>
        <p:spPr>
          <a:xfrm>
            <a:off x="2495928"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4270509"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3266743" y="5807890"/>
            <a:ext cx="1741716" cy="868321"/>
            <a:chOff x="3447049" y="4766490"/>
            <a:chExt cx="1741716"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504198" y="4920101"/>
              <a:ext cx="1684567"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营销组合</a:t>
              </a:r>
              <a:endParaRPr lang="en-US" altLang="zh-CN" sz="1600" dirty="0">
                <a:solidFill>
                  <a:srgbClr val="FFFFFF"/>
                </a:solidFill>
                <a:latin typeface=""/>
                <a:ea typeface="微软雅黑" panose="020B0503020204020204" pitchFamily="34" charset="-122"/>
              </a:endParaRPr>
            </a:p>
            <a:p>
              <a:r>
                <a:rPr lang="zh-CN" altLang="en-US" sz="1600" dirty="0">
                  <a:solidFill>
                    <a:srgbClr val="FFFFFF"/>
                  </a:solidFill>
                  <a:latin typeface=""/>
                  <a:ea typeface="微软雅黑" panose="020B0503020204020204" pitchFamily="34" charset="-122"/>
                </a:rPr>
                <a:t>调研</a:t>
              </a:r>
              <a:endParaRPr lang="zh-CN" altLang="zh-CN" sz="1600" dirty="0">
                <a:solidFill>
                  <a:srgbClr val="FFFFFF"/>
                </a:solidFill>
                <a:latin typeface=""/>
                <a:ea typeface="微软雅黑" panose="020B0503020204020204" pitchFamily="34" charset="-122"/>
              </a:endParaRPr>
            </a:p>
          </p:txBody>
        </p:sp>
      </p:grpSp>
      <p:sp>
        <p:nvSpPr>
          <p:cNvPr id="35" name="TextBox 9"/>
          <p:cNvSpPr txBox="1"/>
          <p:nvPr/>
        </p:nvSpPr>
        <p:spPr>
          <a:xfrm>
            <a:off x="4913664" y="5833904"/>
            <a:ext cx="2631789"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产品调研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价格调研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6" name="TextBox 9"/>
          <p:cNvSpPr txBox="1"/>
          <p:nvPr/>
        </p:nvSpPr>
        <p:spPr>
          <a:xfrm>
            <a:off x="7866498" y="1388857"/>
            <a:ext cx="2073058"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4.</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技术环境</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5.</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人文环境</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6.</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自然环境</a:t>
            </a:r>
          </a:p>
        </p:txBody>
      </p:sp>
      <p:sp>
        <p:nvSpPr>
          <p:cNvPr id="37" name="TextBox 9"/>
          <p:cNvSpPr txBox="1"/>
          <p:nvPr/>
        </p:nvSpPr>
        <p:spPr>
          <a:xfrm>
            <a:off x="7866498" y="2639601"/>
            <a:ext cx="3198376"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4.</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购买者的价格谈判能力调研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5.</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供应商的价格谈判能力调研 </a:t>
            </a:r>
          </a:p>
        </p:txBody>
      </p:sp>
      <p:sp>
        <p:nvSpPr>
          <p:cNvPr id="38" name="TextBox 9"/>
          <p:cNvSpPr txBox="1"/>
          <p:nvPr/>
        </p:nvSpPr>
        <p:spPr>
          <a:xfrm>
            <a:off x="7866498" y="4923522"/>
            <a:ext cx="3275059" cy="683264"/>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企业业务组合及相互关系</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4.</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既往业绩与成功关键要素</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9" name="TextBox 9"/>
          <p:cNvSpPr txBox="1"/>
          <p:nvPr/>
        </p:nvSpPr>
        <p:spPr>
          <a:xfrm>
            <a:off x="7866498" y="5833903"/>
            <a:ext cx="2631789"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渠道调研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4.</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促销调研</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302457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市场调研策划的内容与方法</a:t>
            </a:r>
          </a:p>
        </p:txBody>
      </p:sp>
      <p:grpSp>
        <p:nvGrpSpPr>
          <p:cNvPr id="7" name="组合 6"/>
          <p:cNvGrpSpPr/>
          <p:nvPr/>
        </p:nvGrpSpPr>
        <p:grpSpPr>
          <a:xfrm>
            <a:off x="469668" y="2591286"/>
            <a:ext cx="2018163" cy="2721972"/>
            <a:chOff x="1315546" y="2155923"/>
            <a:chExt cx="1224454"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85130" y="2920862"/>
              <a:ext cx="1075228" cy="873957"/>
            </a:xfrm>
            <a:prstGeom prst="rect">
              <a:avLst/>
            </a:prstGeom>
            <a:noFill/>
          </p:spPr>
          <p:txBody>
            <a:bodyPr vert="horz" wrap="square" rtlCol="0">
              <a:spAutoFit/>
            </a:bodyPr>
            <a:lstStyle/>
            <a:p>
              <a:pPr algn="ctr">
                <a:lnSpc>
                  <a:spcPct val="150000"/>
                </a:lnSpc>
              </a:pPr>
              <a:r>
                <a:rPr lang="zh-CN" altLang="en-US" b="1" dirty="0">
                  <a:solidFill>
                    <a:srgbClr val="FFFFFF"/>
                  </a:solidFill>
                  <a:latin typeface=""/>
                  <a:ea typeface="微软雅黑" panose="020B0503020204020204" pitchFamily="34" charset="-122"/>
                  <a:sym typeface=""/>
                </a:rPr>
                <a:t>二、市场调研的方法</a:t>
              </a:r>
            </a:p>
          </p:txBody>
        </p:sp>
      </p:grpSp>
      <p:sp>
        <p:nvSpPr>
          <p:cNvPr id="10" name="圆角矩形 9"/>
          <p:cNvSpPr/>
          <p:nvPr/>
        </p:nvSpPr>
        <p:spPr>
          <a:xfrm>
            <a:off x="4270509"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3266743" y="1375590"/>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文案法</a:t>
              </a:r>
            </a:p>
          </p:txBody>
        </p:sp>
      </p:grpSp>
      <p:sp>
        <p:nvSpPr>
          <p:cNvPr id="14" name="TextBox 9"/>
          <p:cNvSpPr txBox="1"/>
          <p:nvPr/>
        </p:nvSpPr>
        <p:spPr>
          <a:xfrm>
            <a:off x="5075700" y="1293284"/>
            <a:ext cx="2073058"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文案法的资料来源</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文案法调研的步骤</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文案法的优缺点</a:t>
            </a:r>
          </a:p>
        </p:txBody>
      </p:sp>
      <p:sp>
        <p:nvSpPr>
          <p:cNvPr id="15" name="圆角矩形 14"/>
          <p:cNvSpPr/>
          <p:nvPr/>
        </p:nvSpPr>
        <p:spPr>
          <a:xfrm>
            <a:off x="4270509"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3252481" y="2505890"/>
            <a:ext cx="1711983" cy="868321"/>
            <a:chOff x="3432787"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32787" y="2765910"/>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观察法</a:t>
              </a:r>
            </a:p>
          </p:txBody>
        </p:sp>
      </p:grpSp>
      <p:sp>
        <p:nvSpPr>
          <p:cNvPr id="19" name="TextBox 9"/>
          <p:cNvSpPr txBox="1"/>
          <p:nvPr/>
        </p:nvSpPr>
        <p:spPr>
          <a:xfrm>
            <a:off x="5143799" y="2620072"/>
            <a:ext cx="2478226"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观察法的类型</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观察法的优缺点</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观察法的适用情况</a:t>
            </a:r>
          </a:p>
        </p:txBody>
      </p:sp>
      <p:sp>
        <p:nvSpPr>
          <p:cNvPr id="20" name="圆角矩形 19"/>
          <p:cNvSpPr/>
          <p:nvPr/>
        </p:nvSpPr>
        <p:spPr>
          <a:xfrm>
            <a:off x="4270509"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3266743" y="3636190"/>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04198" y="3864057"/>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问卷法</a:t>
              </a:r>
            </a:p>
          </p:txBody>
        </p:sp>
      </p:grpSp>
      <p:sp>
        <p:nvSpPr>
          <p:cNvPr id="24" name="TextBox 9"/>
          <p:cNvSpPr txBox="1"/>
          <p:nvPr/>
        </p:nvSpPr>
        <p:spPr>
          <a:xfrm>
            <a:off x="5143799" y="3793203"/>
            <a:ext cx="5544747" cy="683264"/>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调查问卷的结构</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调查问卷的设计与制作流程</a:t>
            </a:r>
          </a:p>
        </p:txBody>
      </p:sp>
      <p:sp>
        <p:nvSpPr>
          <p:cNvPr id="25" name="圆角矩形 24"/>
          <p:cNvSpPr/>
          <p:nvPr/>
        </p:nvSpPr>
        <p:spPr>
          <a:xfrm>
            <a:off x="4270509"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3169329" y="4766490"/>
            <a:ext cx="1744335" cy="868321"/>
            <a:chOff x="3349635" y="4766490"/>
            <a:chExt cx="1744335"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访问法</a:t>
              </a:r>
            </a:p>
          </p:txBody>
        </p:sp>
      </p:grpSp>
      <p:sp>
        <p:nvSpPr>
          <p:cNvPr id="29" name="TextBox 9"/>
          <p:cNvSpPr txBox="1"/>
          <p:nvPr/>
        </p:nvSpPr>
        <p:spPr>
          <a:xfrm>
            <a:off x="5162107" y="4742126"/>
            <a:ext cx="2459918"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人员面谈访问法</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邮寄访问法</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电话访问法</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p:cNvSpPr/>
          <p:nvPr/>
        </p:nvSpPr>
        <p:spPr>
          <a:xfrm>
            <a:off x="2495928"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4270509"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3229097" y="5807890"/>
            <a:ext cx="1684567" cy="868321"/>
            <a:chOff x="3409403" y="4766490"/>
            <a:chExt cx="1684567"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409403" y="5022264"/>
              <a:ext cx="1684567"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实验法</a:t>
              </a:r>
              <a:endParaRPr lang="zh-CN" altLang="zh-CN" sz="1600" dirty="0">
                <a:solidFill>
                  <a:srgbClr val="FFFFFF"/>
                </a:solidFill>
                <a:latin typeface=""/>
                <a:ea typeface="微软雅黑" panose="020B0503020204020204" pitchFamily="34" charset="-122"/>
              </a:endParaRPr>
            </a:p>
          </p:txBody>
        </p:sp>
      </p:grpSp>
      <p:sp>
        <p:nvSpPr>
          <p:cNvPr id="35" name="TextBox 9"/>
          <p:cNvSpPr txBox="1"/>
          <p:nvPr/>
        </p:nvSpPr>
        <p:spPr>
          <a:xfrm>
            <a:off x="5162107" y="5813705"/>
            <a:ext cx="2631789"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常用的实验法</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实验法的步骤</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实验法的优缺点</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4245723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10909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市场调研策划的内容与方法</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055919"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三、市场调研方法选择的影响因素</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p:cNvGrpSpPr/>
          <p:nvPr/>
        </p:nvGrpSpPr>
        <p:grpSpPr>
          <a:xfrm>
            <a:off x="6017673" y="2133325"/>
            <a:ext cx="5390058" cy="538480"/>
            <a:chOff x="4539571" y="2329441"/>
            <a:chExt cx="3272789" cy="478194"/>
          </a:xfrm>
        </p:grpSpPr>
        <p:sp>
          <p:nvSpPr>
            <p:cNvPr id="8"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9"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0" name="Rectangle 91"/>
          <p:cNvSpPr>
            <a:spLocks noChangeArrowheads="1"/>
          </p:cNvSpPr>
          <p:nvPr/>
        </p:nvSpPr>
        <p:spPr bwMode="auto">
          <a:xfrm>
            <a:off x="7009257" y="2196825"/>
            <a:ext cx="4277442"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收集市场信息的能力</a:t>
            </a:r>
          </a:p>
        </p:txBody>
      </p:sp>
      <p:grpSp>
        <p:nvGrpSpPr>
          <p:cNvPr id="15" name="组合 14"/>
          <p:cNvGrpSpPr/>
          <p:nvPr/>
        </p:nvGrpSpPr>
        <p:grpSpPr>
          <a:xfrm>
            <a:off x="6017673" y="2902945"/>
            <a:ext cx="5390058" cy="538480"/>
            <a:chOff x="4539571" y="3313550"/>
            <a:chExt cx="3272789" cy="478194"/>
          </a:xfrm>
        </p:grpSpPr>
        <p:sp>
          <p:nvSpPr>
            <p:cNvPr id="16"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17"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8" name="Rectangle 98"/>
          <p:cNvSpPr>
            <a:spLocks noChangeArrowheads="1"/>
          </p:cNvSpPr>
          <p:nvPr/>
        </p:nvSpPr>
        <p:spPr bwMode="auto">
          <a:xfrm>
            <a:off x="7006217" y="2959638"/>
            <a:ext cx="438966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调研费用</a:t>
            </a:r>
          </a:p>
        </p:txBody>
      </p:sp>
      <p:grpSp>
        <p:nvGrpSpPr>
          <p:cNvPr id="19" name="组合 18"/>
          <p:cNvGrpSpPr/>
          <p:nvPr/>
        </p:nvGrpSpPr>
        <p:grpSpPr>
          <a:xfrm>
            <a:off x="6029527" y="3698812"/>
            <a:ext cx="5390058" cy="538480"/>
            <a:chOff x="4539571" y="4297660"/>
            <a:chExt cx="3272789" cy="478194"/>
          </a:xfrm>
        </p:grpSpPr>
        <p:sp>
          <p:nvSpPr>
            <p:cNvPr id="20"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1"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22" name="Rectangle 105"/>
          <p:cNvSpPr>
            <a:spLocks noChangeArrowheads="1"/>
          </p:cNvSpPr>
          <p:nvPr/>
        </p:nvSpPr>
        <p:spPr bwMode="auto">
          <a:xfrm>
            <a:off x="7006217" y="3785172"/>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调研时间的长短</a:t>
            </a:r>
          </a:p>
        </p:txBody>
      </p:sp>
      <p:sp>
        <p:nvSpPr>
          <p:cNvPr id="24" name="Freeform 5"/>
          <p:cNvSpPr/>
          <p:nvPr/>
        </p:nvSpPr>
        <p:spPr bwMode="auto">
          <a:xfrm flipV="1">
            <a:off x="4336743" y="2460984"/>
            <a:ext cx="2383125" cy="116223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25" name="Freeform 5"/>
          <p:cNvSpPr/>
          <p:nvPr/>
        </p:nvSpPr>
        <p:spPr bwMode="auto">
          <a:xfrm flipV="1">
            <a:off x="4406485" y="3217905"/>
            <a:ext cx="2338840" cy="75858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26" name="Freeform 5"/>
          <p:cNvSpPr/>
          <p:nvPr/>
        </p:nvSpPr>
        <p:spPr bwMode="auto">
          <a:xfrm flipV="1">
            <a:off x="4303405" y="4018851"/>
            <a:ext cx="2359725" cy="13496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27" name="组合 26"/>
          <p:cNvGrpSpPr/>
          <p:nvPr/>
        </p:nvGrpSpPr>
        <p:grpSpPr>
          <a:xfrm>
            <a:off x="6029527" y="4479439"/>
            <a:ext cx="5390058" cy="538480"/>
            <a:chOff x="4539571" y="3313550"/>
            <a:chExt cx="3272789" cy="478194"/>
          </a:xfrm>
        </p:grpSpPr>
        <p:sp>
          <p:nvSpPr>
            <p:cNvPr id="28"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9"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30" name="Rectangle 98"/>
          <p:cNvSpPr>
            <a:spLocks noChangeArrowheads="1"/>
          </p:cNvSpPr>
          <p:nvPr/>
        </p:nvSpPr>
        <p:spPr bwMode="auto">
          <a:xfrm>
            <a:off x="7039237" y="4575113"/>
            <a:ext cx="458149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对样本的控制程度</a:t>
            </a:r>
          </a:p>
        </p:txBody>
      </p:sp>
      <p:grpSp>
        <p:nvGrpSpPr>
          <p:cNvPr id="31" name="组合 30"/>
          <p:cNvGrpSpPr/>
          <p:nvPr/>
        </p:nvGrpSpPr>
        <p:grpSpPr>
          <a:xfrm>
            <a:off x="6041380" y="5249059"/>
            <a:ext cx="5390058" cy="538480"/>
            <a:chOff x="4539571" y="4297660"/>
            <a:chExt cx="3272789" cy="478194"/>
          </a:xfrm>
        </p:grpSpPr>
        <p:sp>
          <p:nvSpPr>
            <p:cNvPr id="32"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33"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34" name="Rectangle 105"/>
          <p:cNvSpPr>
            <a:spLocks noChangeArrowheads="1"/>
          </p:cNvSpPr>
          <p:nvPr/>
        </p:nvSpPr>
        <p:spPr bwMode="auto">
          <a:xfrm>
            <a:off x="7018070" y="5335419"/>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对调研人员效应的控制程度</a:t>
            </a:r>
          </a:p>
        </p:txBody>
      </p:sp>
      <p:sp>
        <p:nvSpPr>
          <p:cNvPr id="35" name="Freeform 5"/>
          <p:cNvSpPr/>
          <p:nvPr/>
        </p:nvSpPr>
        <p:spPr bwMode="auto">
          <a:xfrm>
            <a:off x="4336744" y="4302111"/>
            <a:ext cx="2408581" cy="44318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6" name="Freeform 5"/>
          <p:cNvSpPr/>
          <p:nvPr/>
        </p:nvSpPr>
        <p:spPr bwMode="auto">
          <a:xfrm>
            <a:off x="4198577" y="4479439"/>
            <a:ext cx="2464553" cy="106172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7" name="矩形 36"/>
          <p:cNvSpPr/>
          <p:nvPr/>
        </p:nvSpPr>
        <p:spPr>
          <a:xfrm>
            <a:off x="600501" y="2502421"/>
            <a:ext cx="3861633" cy="262380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000" dirty="0">
                <a:solidFill>
                  <a:srgbClr val="FFFFFF"/>
                </a:solidFill>
                <a:latin typeface="微软雅黑" panose="020B0503020204020204" pitchFamily="34" charset="-122"/>
                <a:ea typeface="微软雅黑" panose="020B0503020204020204" pitchFamily="34" charset="-122"/>
              </a:rPr>
              <a:t>通常而言</a:t>
            </a:r>
            <a:r>
              <a:rPr lang="en-US" altLang="zh-CN" sz="2000" dirty="0">
                <a:solidFill>
                  <a:srgbClr val="FFFFFF"/>
                </a:solidFill>
                <a:latin typeface="微软雅黑" panose="020B0503020204020204" pitchFamily="34" charset="-122"/>
                <a:ea typeface="微软雅黑" panose="020B0503020204020204" pitchFamily="34" charset="-122"/>
              </a:rPr>
              <a:t>,</a:t>
            </a:r>
            <a:r>
              <a:rPr lang="zh-CN" altLang="en-US" sz="2000" dirty="0">
                <a:solidFill>
                  <a:srgbClr val="FFFFFF"/>
                </a:solidFill>
                <a:latin typeface="微软雅黑" panose="020B0503020204020204" pitchFamily="34" charset="-122"/>
                <a:ea typeface="微软雅黑" panose="020B0503020204020204" pitchFamily="34" charset="-122"/>
              </a:rPr>
              <a:t>选择市场调研方法时要考虑如下因素。</a:t>
            </a:r>
          </a:p>
        </p:txBody>
      </p:sp>
      <p:grpSp>
        <p:nvGrpSpPr>
          <p:cNvPr id="38" name="组合 37"/>
          <p:cNvGrpSpPr/>
          <p:nvPr/>
        </p:nvGrpSpPr>
        <p:grpSpPr>
          <a:xfrm>
            <a:off x="2340669" y="3855959"/>
            <a:ext cx="1619649" cy="3789156"/>
            <a:chOff x="-420688" y="1854200"/>
            <a:chExt cx="2673351" cy="6878638"/>
          </a:xfrm>
          <a:effectLst>
            <a:outerShdw blurRad="254000" dist="190500" dir="2700000" sx="102000" sy="102000" algn="tl" rotWithShape="0">
              <a:prstClr val="black">
                <a:alpha val="28000"/>
              </a:prstClr>
            </a:outerShdw>
          </a:effectLst>
        </p:grpSpPr>
        <p:sp>
          <p:nvSpPr>
            <p:cNvPr id="39"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40"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2"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3"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4"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5"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6"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endParaRPr lang="zh-CN" altLang="en-US" sz="2400">
                <a:solidFill>
                  <a:srgbClr val="000000"/>
                </a:solidFill>
              </a:endParaRPr>
            </a:p>
          </p:txBody>
        </p:sp>
      </p:grpSp>
    </p:spTree>
    <p:extLst>
      <p:ext uri="{BB962C8B-B14F-4D97-AF65-F5344CB8AC3E}">
        <p14:creationId xmlns:p14="http://schemas.microsoft.com/office/powerpoint/2010/main" val="8396573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xit" presetSubtype="4" fill="hold" nodeType="afterEffect">
                                  <p:stCondLst>
                                    <p:cond delay="150"/>
                                  </p:stCondLst>
                                  <p:childTnLst>
                                    <p:anim calcmode="lin" valueType="num">
                                      <p:cBhvr additive="base">
                                        <p:cTn id="11" dur="250"/>
                                        <p:tgtEl>
                                          <p:spTgt spid="38"/>
                                        </p:tgtEl>
                                        <p:attrNameLst>
                                          <p:attrName>ppt_x</p:attrName>
                                        </p:attrNameLst>
                                      </p:cBhvr>
                                      <p:tavLst>
                                        <p:tav tm="0">
                                          <p:val>
                                            <p:strVal val="ppt_x"/>
                                          </p:val>
                                        </p:tav>
                                        <p:tav tm="100000">
                                          <p:val>
                                            <p:strVal val="ppt_x"/>
                                          </p:val>
                                        </p:tav>
                                      </p:tavLst>
                                    </p:anim>
                                    <p:anim calcmode="lin" valueType="num">
                                      <p:cBhvr additive="base">
                                        <p:cTn id="12" dur="250"/>
                                        <p:tgtEl>
                                          <p:spTgt spid="38"/>
                                        </p:tgtEl>
                                        <p:attrNameLst>
                                          <p:attrName>ppt_y</p:attrName>
                                        </p:attrNameLst>
                                      </p:cBhvr>
                                      <p:tavLst>
                                        <p:tav tm="0">
                                          <p:val>
                                            <p:strVal val="ppt_y"/>
                                          </p:val>
                                        </p:tav>
                                        <p:tav tm="100000">
                                          <p:val>
                                            <p:strVal val="1+ppt_h/2"/>
                                          </p:val>
                                        </p:tav>
                                      </p:tavLst>
                                    </p:anim>
                                    <p:set>
                                      <p:cBhvr>
                                        <p:cTn id="13" dur="1" fill="hold">
                                          <p:stCondLst>
                                            <p:cond delay="249"/>
                                          </p:stCondLst>
                                        </p:cTn>
                                        <p:tgtEl>
                                          <p:spTgt spid="38"/>
                                        </p:tgtEl>
                                        <p:attrNameLst>
                                          <p:attrName>style.visibility</p:attrName>
                                        </p:attrNameLst>
                                      </p:cBhvr>
                                      <p:to>
                                        <p:strVal val="hidden"/>
                                      </p:to>
                                    </p:se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14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9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400"/>
                            </p:stCondLst>
                            <p:childTnLst>
                              <p:par>
                                <p:cTn id="29" presetID="2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29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par>
                          <p:cTn id="42" fill="hold">
                            <p:stCondLst>
                              <p:cond delay="3900"/>
                            </p:stCondLst>
                            <p:childTnLst>
                              <p:par>
                                <p:cTn id="43" presetID="2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childTnLst>
                          </p:cTn>
                        </p:par>
                        <p:par>
                          <p:cTn id="46" fill="hold">
                            <p:stCondLst>
                              <p:cond delay="4400"/>
                            </p:stCondLst>
                            <p:childTnLst>
                              <p:par>
                                <p:cTn id="47" presetID="22" presetClass="entr" presetSubtype="8"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childTnLst>
                          </p:cTn>
                        </p:par>
                        <p:par>
                          <p:cTn id="50" fill="hold">
                            <p:stCondLst>
                              <p:cond delay="49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400"/>
                            </p:stCondLst>
                            <p:childTnLst>
                              <p:par>
                                <p:cTn id="57" presetID="22" presetClass="entr" presetSubtype="8"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ipe(left)">
                                      <p:cBhvr>
                                        <p:cTn id="59" dur="500"/>
                                        <p:tgtEl>
                                          <p:spTgt spid="35"/>
                                        </p:tgtEl>
                                      </p:cBhvr>
                                    </p:animEffect>
                                  </p:childTnLst>
                                </p:cTn>
                              </p:par>
                            </p:childTnLst>
                          </p:cTn>
                        </p:par>
                        <p:par>
                          <p:cTn id="60" fill="hold">
                            <p:stCondLst>
                              <p:cond delay="5900"/>
                            </p:stCondLst>
                            <p:childTnLst>
                              <p:par>
                                <p:cTn id="61" presetID="22" presetClass="entr" presetSubtype="8"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wipe(left)">
                                      <p:cBhvr>
                                        <p:cTn id="63" dur="500"/>
                                        <p:tgtEl>
                                          <p:spTgt spid="27"/>
                                        </p:tgtEl>
                                      </p:cBhvr>
                                    </p:animEffect>
                                  </p:childTnLst>
                                </p:cTn>
                              </p:par>
                            </p:childTnLst>
                          </p:cTn>
                        </p:par>
                        <p:par>
                          <p:cTn id="64" fill="hold">
                            <p:stCondLst>
                              <p:cond delay="6400"/>
                            </p:stCondLst>
                            <p:childTnLst>
                              <p:par>
                                <p:cTn id="65" presetID="53" presetClass="entr" presetSubtype="16"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6900"/>
                            </p:stCondLst>
                            <p:childTnLst>
                              <p:par>
                                <p:cTn id="71" presetID="22" presetClass="entr" presetSubtype="8"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childTnLst>
                          </p:cTn>
                        </p:par>
                        <p:par>
                          <p:cTn id="74" fill="hold">
                            <p:stCondLst>
                              <p:cond delay="7400"/>
                            </p:stCondLst>
                            <p:childTnLst>
                              <p:par>
                                <p:cTn id="75" presetID="22" presetClass="entr" presetSubtype="8"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left)">
                                      <p:cBhvr>
                                        <p:cTn id="77" dur="500"/>
                                        <p:tgtEl>
                                          <p:spTgt spid="31"/>
                                        </p:tgtEl>
                                      </p:cBhvr>
                                    </p:animEffect>
                                  </p:childTnLst>
                                </p:cTn>
                              </p:par>
                            </p:childTnLst>
                          </p:cTn>
                        </p:par>
                        <p:par>
                          <p:cTn id="78" fill="hold">
                            <p:stCondLst>
                              <p:cond delay="7900"/>
                            </p:stCondLst>
                            <p:childTnLst>
                              <p:par>
                                <p:cTn id="79" presetID="53" presetClass="entr" presetSubtype="16"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ppt_w</p:attrName>
                                        </p:attrNameLst>
                                      </p:cBhvr>
                                      <p:tavLst>
                                        <p:tav tm="0">
                                          <p:val>
                                            <p:fltVal val="0"/>
                                          </p:val>
                                        </p:tav>
                                        <p:tav tm="100000">
                                          <p:val>
                                            <p:strVal val="#ppt_w"/>
                                          </p:val>
                                        </p:tav>
                                      </p:tavLst>
                                    </p:anim>
                                    <p:anim calcmode="lin" valueType="num">
                                      <p:cBhvr>
                                        <p:cTn id="82" dur="500" fill="hold"/>
                                        <p:tgtEl>
                                          <p:spTgt spid="34"/>
                                        </p:tgtEl>
                                        <p:attrNameLst>
                                          <p:attrName>ppt_h</p:attrName>
                                        </p:attrNameLst>
                                      </p:cBhvr>
                                      <p:tavLst>
                                        <p:tav tm="0">
                                          <p:val>
                                            <p:fltVal val="0"/>
                                          </p:val>
                                        </p:tav>
                                        <p:tav tm="100000">
                                          <p:val>
                                            <p:strVal val="#ppt_h"/>
                                          </p:val>
                                        </p:tav>
                                      </p:tavLst>
                                    </p:anim>
                                    <p:animEffect transition="in" filter="fade">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8" grpId="0" bldLvl="0" animBg="1"/>
      <p:bldP spid="22" grpId="0" bldLvl="0" animBg="1"/>
      <p:bldP spid="24" grpId="0" bldLvl="0" animBg="1"/>
      <p:bldP spid="25" grpId="0" bldLvl="0" animBg="1"/>
      <p:bldP spid="26" grpId="0" bldLvl="0" animBg="1"/>
      <p:bldP spid="30" grpId="0" bldLvl="0" animBg="1"/>
      <p:bldP spid="34" grpId="0" bldLvl="0" animBg="1"/>
      <p:bldP spid="35" grpId="0" bldLvl="0" animBg="1"/>
      <p:bldP spid="36"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市场调研报告的撰写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一、市场调研报告的内容与格式</a:t>
            </a:r>
            <a:endParaRPr lang="zh-CN" altLang="zh-CN" sz="1600" b="1" dirty="0">
              <a:solidFill>
                <a:srgbClr val="000000"/>
              </a:solidFill>
              <a:latin typeface="NEU-BZ-S92"/>
              <a:ea typeface="方正书宋_GBK"/>
              <a:cs typeface="Times New Roman" panose="02020603050405020304" pitchFamily="18" charset="0"/>
            </a:endParaRPr>
          </a:p>
        </p:txBody>
      </p:sp>
      <p:sp>
        <p:nvSpPr>
          <p:cNvPr id="21" name="TextBox 5"/>
          <p:cNvSpPr txBox="1"/>
          <p:nvPr/>
        </p:nvSpPr>
        <p:spPr>
          <a:xfrm>
            <a:off x="5831134" y="1830786"/>
            <a:ext cx="5531068" cy="73827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1.</a:t>
            </a:r>
            <a:r>
              <a:rPr lang="zh-CN" altLang="en-US" sz="1599" kern="0" dirty="0">
                <a:solidFill>
                  <a:prstClr val="black">
                    <a:lumMod val="75000"/>
                    <a:lumOff val="25000"/>
                  </a:prstClr>
                </a:solidFill>
              </a:rPr>
              <a:t>封面</a:t>
            </a: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2.</a:t>
            </a:r>
            <a:r>
              <a:rPr lang="zh-CN" altLang="en-US" sz="1599" kern="0" dirty="0">
                <a:solidFill>
                  <a:prstClr val="black">
                    <a:lumMod val="75000"/>
                    <a:lumOff val="25000"/>
                  </a:prstClr>
                </a:solidFill>
              </a:rPr>
              <a:t>授权书</a:t>
            </a:r>
          </a:p>
        </p:txBody>
      </p:sp>
      <p:sp>
        <p:nvSpPr>
          <p:cNvPr id="22" name="TextBox 6"/>
          <p:cNvSpPr txBox="1"/>
          <p:nvPr/>
        </p:nvSpPr>
        <p:spPr>
          <a:xfrm>
            <a:off x="5777641" y="3268451"/>
            <a:ext cx="4021504"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1.</a:t>
            </a:r>
            <a:r>
              <a:rPr lang="zh-CN" altLang="en-US" sz="1599" kern="0" dirty="0">
                <a:solidFill>
                  <a:prstClr val="black">
                    <a:lumMod val="75000"/>
                    <a:lumOff val="25000"/>
                  </a:prstClr>
                </a:solidFill>
              </a:rPr>
              <a:t>引言</a:t>
            </a: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2.</a:t>
            </a:r>
            <a:r>
              <a:rPr lang="zh-CN" altLang="en-US" sz="1599" kern="0" dirty="0">
                <a:solidFill>
                  <a:prstClr val="black">
                    <a:lumMod val="75000"/>
                    <a:lumOff val="25000"/>
                  </a:prstClr>
                </a:solidFill>
              </a:rPr>
              <a:t>分析与结果</a:t>
            </a: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3.</a:t>
            </a:r>
            <a:r>
              <a:rPr lang="zh-CN" altLang="en-US" sz="1599" kern="0" dirty="0">
                <a:solidFill>
                  <a:prstClr val="black">
                    <a:lumMod val="75000"/>
                    <a:lumOff val="25000"/>
                  </a:prstClr>
                </a:solidFill>
              </a:rPr>
              <a:t>结论及建议</a:t>
            </a:r>
          </a:p>
        </p:txBody>
      </p:sp>
      <p:sp>
        <p:nvSpPr>
          <p:cNvPr id="23" name="TextBox 8"/>
          <p:cNvSpPr txBox="1"/>
          <p:nvPr/>
        </p:nvSpPr>
        <p:spPr>
          <a:xfrm>
            <a:off x="5831134" y="4828753"/>
            <a:ext cx="4988165" cy="147655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srgbClr val="294A5A">
                    <a:lumMod val="75000"/>
                  </a:srgbClr>
                </a:solidFill>
              </a:rPr>
              <a:t>1.</a:t>
            </a:r>
            <a:r>
              <a:rPr lang="zh-CN" altLang="en-US" sz="1599" kern="0" dirty="0">
                <a:solidFill>
                  <a:srgbClr val="294A5A">
                    <a:lumMod val="75000"/>
                  </a:srgbClr>
                </a:solidFill>
              </a:rPr>
              <a:t>调查问卷及说明</a:t>
            </a:r>
          </a:p>
          <a:p>
            <a:pPr lvl="0" defTabSz="914011" fontAlgn="base">
              <a:lnSpc>
                <a:spcPct val="150000"/>
              </a:lnSpc>
              <a:spcBef>
                <a:spcPct val="0"/>
              </a:spcBef>
              <a:spcAft>
                <a:spcPct val="0"/>
              </a:spcAft>
            </a:pPr>
            <a:r>
              <a:rPr lang="en-US" altLang="zh-CN" sz="1599" kern="0" dirty="0">
                <a:solidFill>
                  <a:srgbClr val="294A5A">
                    <a:lumMod val="75000"/>
                  </a:srgbClr>
                </a:solidFill>
              </a:rPr>
              <a:t>2.</a:t>
            </a:r>
            <a:r>
              <a:rPr lang="zh-CN" altLang="en-US" sz="1599" kern="0" dirty="0">
                <a:solidFill>
                  <a:srgbClr val="294A5A">
                    <a:lumMod val="75000"/>
                  </a:srgbClr>
                </a:solidFill>
              </a:rPr>
              <a:t>数据统计图表及详细计算与说明</a:t>
            </a:r>
          </a:p>
          <a:p>
            <a:pPr lvl="0" defTabSz="914011" fontAlgn="base">
              <a:lnSpc>
                <a:spcPct val="150000"/>
              </a:lnSpc>
              <a:spcBef>
                <a:spcPct val="0"/>
              </a:spcBef>
              <a:spcAft>
                <a:spcPct val="0"/>
              </a:spcAft>
            </a:pPr>
            <a:r>
              <a:rPr lang="en-US" altLang="zh-CN" sz="1599" kern="0" dirty="0">
                <a:solidFill>
                  <a:srgbClr val="294A5A">
                    <a:lumMod val="75000"/>
                  </a:srgbClr>
                </a:solidFill>
              </a:rPr>
              <a:t>3.</a:t>
            </a:r>
            <a:r>
              <a:rPr lang="zh-CN" altLang="en-US" sz="1599" kern="0" dirty="0">
                <a:solidFill>
                  <a:srgbClr val="294A5A">
                    <a:lumMod val="75000"/>
                  </a:srgbClr>
                </a:solidFill>
              </a:rPr>
              <a:t>参考文献及资料来源索引</a:t>
            </a:r>
          </a:p>
          <a:p>
            <a:pPr lvl="0" defTabSz="914011" fontAlgn="base">
              <a:lnSpc>
                <a:spcPct val="150000"/>
              </a:lnSpc>
              <a:spcBef>
                <a:spcPct val="0"/>
              </a:spcBef>
              <a:spcAft>
                <a:spcPct val="0"/>
              </a:spcAft>
            </a:pPr>
            <a:r>
              <a:rPr lang="en-US" altLang="zh-CN" sz="1599" kern="0" dirty="0">
                <a:solidFill>
                  <a:srgbClr val="294A5A">
                    <a:lumMod val="75000"/>
                  </a:srgbClr>
                </a:solidFill>
              </a:rPr>
              <a:t>4.</a:t>
            </a:r>
            <a:r>
              <a:rPr lang="zh-CN" altLang="en-US" sz="1599" kern="0" dirty="0">
                <a:solidFill>
                  <a:srgbClr val="294A5A">
                    <a:lumMod val="75000"/>
                  </a:srgbClr>
                </a:solidFill>
              </a:rPr>
              <a:t>其他支持性材料</a:t>
            </a:r>
          </a:p>
        </p:txBody>
      </p:sp>
      <p:sp>
        <p:nvSpPr>
          <p:cNvPr id="24" name="Freeform 5"/>
          <p:cNvSpPr>
            <a:spLocks/>
          </p:cNvSpPr>
          <p:nvPr/>
        </p:nvSpPr>
        <p:spPr bwMode="auto">
          <a:xfrm>
            <a:off x="2686480" y="4482965"/>
            <a:ext cx="1557259" cy="1563606"/>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solidFill>
            <a:srgbClr val="ED5A0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25" name="Freeform 6"/>
          <p:cNvSpPr>
            <a:spLocks/>
          </p:cNvSpPr>
          <p:nvPr/>
        </p:nvSpPr>
        <p:spPr bwMode="auto">
          <a:xfrm>
            <a:off x="3397403" y="3020919"/>
            <a:ext cx="1125627" cy="1677862"/>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solidFill>
            <a:srgbClr val="00AAA2"/>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26" name="Freeform 7"/>
          <p:cNvSpPr>
            <a:spLocks/>
          </p:cNvSpPr>
          <p:nvPr/>
        </p:nvSpPr>
        <p:spPr bwMode="auto">
          <a:xfrm>
            <a:off x="2686480" y="1668896"/>
            <a:ext cx="1559375" cy="1567839"/>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solidFill>
            <a:srgbClr val="00206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defTabSz="914011" fontAlgn="base">
              <a:spcBef>
                <a:spcPct val="0"/>
              </a:spcBef>
              <a:spcAft>
                <a:spcPct val="0"/>
              </a:spcAft>
            </a:pPr>
            <a:endParaRPr lang="zh-CN" altLang="en-US" sz="1866">
              <a:solidFill>
                <a:prstClr val="black"/>
              </a:solidFill>
              <a:latin typeface="Arial"/>
              <a:ea typeface="宋体" panose="02010600030101010101" pitchFamily="2" charset="-122"/>
            </a:endParaRPr>
          </a:p>
        </p:txBody>
      </p:sp>
      <p:sp>
        <p:nvSpPr>
          <p:cNvPr id="27" name="Oval 8"/>
          <p:cNvSpPr>
            <a:spLocks noChangeArrowheads="1"/>
          </p:cNvSpPr>
          <p:nvPr/>
        </p:nvSpPr>
        <p:spPr bwMode="auto">
          <a:xfrm>
            <a:off x="841469" y="2633719"/>
            <a:ext cx="2441679" cy="2448028"/>
          </a:xfrm>
          <a:prstGeom prst="ellipse">
            <a:avLst/>
          </a:prstGeom>
          <a:solidFill>
            <a:srgbClr val="484849"/>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cxnSp>
        <p:nvCxnSpPr>
          <p:cNvPr id="28" name="直接连接符 27"/>
          <p:cNvCxnSpPr/>
          <p:nvPr/>
        </p:nvCxnSpPr>
        <p:spPr>
          <a:xfrm>
            <a:off x="3804027" y="2240105"/>
            <a:ext cx="1859359"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29" name="直接连接符 28"/>
          <p:cNvCxnSpPr/>
          <p:nvPr/>
        </p:nvCxnSpPr>
        <p:spPr>
          <a:xfrm>
            <a:off x="4436726" y="3859849"/>
            <a:ext cx="1226660"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30" name="直接连接符 29"/>
          <p:cNvCxnSpPr/>
          <p:nvPr/>
        </p:nvCxnSpPr>
        <p:spPr>
          <a:xfrm>
            <a:off x="3821773" y="5474224"/>
            <a:ext cx="1841613" cy="33524"/>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sp>
        <p:nvSpPr>
          <p:cNvPr id="31" name="TextBox 37"/>
          <p:cNvSpPr txBox="1"/>
          <p:nvPr/>
        </p:nvSpPr>
        <p:spPr>
          <a:xfrm>
            <a:off x="764119" y="3365782"/>
            <a:ext cx="2610059" cy="923330"/>
          </a:xfrm>
          <a:prstGeom prst="rect">
            <a:avLst/>
          </a:prstGeom>
          <a:noFill/>
        </p:spPr>
        <p:txBody>
          <a:bodyPr wrap="square">
            <a:spAutoFit/>
          </a:bodyPr>
          <a:lstStyle/>
          <a:p>
            <a:pPr algn="ctr" defTabSz="914011" fontAlgn="base">
              <a:lnSpc>
                <a:spcPct val="150000"/>
              </a:lnSpc>
              <a:spcBef>
                <a:spcPct val="0"/>
              </a:spcBef>
              <a:spcAft>
                <a:spcPct val="0"/>
              </a:spcAft>
              <a:defRPr/>
            </a:pPr>
            <a:r>
              <a:rPr lang="zh-CN" altLang="en-US" b="1" dirty="0">
                <a:solidFill>
                  <a:prstClr val="white"/>
                </a:solidFill>
                <a:latin typeface="微软雅黑" pitchFamily="34" charset="-122"/>
              </a:rPr>
              <a:t>市场调研报告由前言、主体、附件三部分构成</a:t>
            </a:r>
            <a:endParaRPr lang="zh-CN" altLang="en-US" sz="1400" b="1" dirty="0">
              <a:solidFill>
                <a:prstClr val="white"/>
              </a:solidFill>
              <a:latin typeface="微软雅黑" pitchFamily="34" charset="-122"/>
            </a:endParaRPr>
          </a:p>
        </p:txBody>
      </p:sp>
      <p:sp>
        <p:nvSpPr>
          <p:cNvPr id="32" name="TextBox 38"/>
          <p:cNvSpPr txBox="1"/>
          <p:nvPr/>
        </p:nvSpPr>
        <p:spPr>
          <a:xfrm>
            <a:off x="2851482" y="2334696"/>
            <a:ext cx="1091842" cy="328103"/>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一</a:t>
            </a: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前言</a:t>
            </a:r>
          </a:p>
        </p:txBody>
      </p:sp>
      <p:sp>
        <p:nvSpPr>
          <p:cNvPr id="33" name="TextBox 39"/>
          <p:cNvSpPr txBox="1"/>
          <p:nvPr/>
        </p:nvSpPr>
        <p:spPr>
          <a:xfrm>
            <a:off x="3542783" y="3526378"/>
            <a:ext cx="779688" cy="656206"/>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二</a:t>
            </a:r>
            <a:r>
              <a:rPr lang="en-US" altLang="zh-CN" sz="2132" dirty="0">
                <a:solidFill>
                  <a:prstClr val="white"/>
                </a:solidFill>
                <a:latin typeface="微软雅黑" pitchFamily="34" charset="-122"/>
              </a:rPr>
              <a:t>)</a:t>
            </a:r>
          </a:p>
          <a:p>
            <a:pPr algn="ctr" defTabSz="914011" fontAlgn="base">
              <a:spcBef>
                <a:spcPct val="0"/>
              </a:spcBef>
              <a:spcAft>
                <a:spcPct val="0"/>
              </a:spcAft>
              <a:defRPr/>
            </a:pPr>
            <a:r>
              <a:rPr lang="zh-CN" altLang="en-US" sz="2132" dirty="0">
                <a:solidFill>
                  <a:prstClr val="white"/>
                </a:solidFill>
                <a:latin typeface="微软雅黑" pitchFamily="34" charset="-122"/>
              </a:rPr>
              <a:t>主体</a:t>
            </a:r>
          </a:p>
        </p:txBody>
      </p:sp>
      <p:sp>
        <p:nvSpPr>
          <p:cNvPr id="34" name="TextBox 41"/>
          <p:cNvSpPr txBox="1"/>
          <p:nvPr/>
        </p:nvSpPr>
        <p:spPr>
          <a:xfrm>
            <a:off x="2938819" y="4910826"/>
            <a:ext cx="779688" cy="656206"/>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三</a:t>
            </a:r>
            <a:r>
              <a:rPr lang="en-US" altLang="zh-CN" sz="2132" dirty="0">
                <a:solidFill>
                  <a:prstClr val="white"/>
                </a:solidFill>
                <a:latin typeface="微软雅黑" pitchFamily="34" charset="-122"/>
              </a:rPr>
              <a:t>)</a:t>
            </a:r>
          </a:p>
          <a:p>
            <a:pPr algn="ctr" defTabSz="914011" fontAlgn="base">
              <a:spcBef>
                <a:spcPct val="0"/>
              </a:spcBef>
              <a:spcAft>
                <a:spcPct val="0"/>
              </a:spcAft>
              <a:defRPr/>
            </a:pPr>
            <a:r>
              <a:rPr lang="zh-CN" altLang="en-US" sz="2132" dirty="0">
                <a:solidFill>
                  <a:prstClr val="white"/>
                </a:solidFill>
                <a:latin typeface="微软雅黑" pitchFamily="34" charset="-122"/>
              </a:rPr>
              <a:t>附件</a:t>
            </a:r>
          </a:p>
        </p:txBody>
      </p:sp>
      <p:sp>
        <p:nvSpPr>
          <p:cNvPr id="35" name="TextBox 5"/>
          <p:cNvSpPr txBox="1"/>
          <p:nvPr/>
        </p:nvSpPr>
        <p:spPr>
          <a:xfrm>
            <a:off x="6989357" y="1822858"/>
            <a:ext cx="5531068" cy="73827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3.</a:t>
            </a:r>
            <a:r>
              <a:rPr lang="zh-CN" altLang="en-US" sz="1599" kern="0" dirty="0">
                <a:solidFill>
                  <a:prstClr val="black">
                    <a:lumMod val="75000"/>
                    <a:lumOff val="25000"/>
                  </a:prstClr>
                </a:solidFill>
              </a:rPr>
              <a:t>目录</a:t>
            </a: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4.</a:t>
            </a:r>
            <a:r>
              <a:rPr lang="zh-CN" altLang="en-US" sz="1599" kern="0" dirty="0">
                <a:solidFill>
                  <a:prstClr val="black">
                    <a:lumMod val="75000"/>
                    <a:lumOff val="25000"/>
                  </a:prstClr>
                </a:solidFill>
              </a:rPr>
              <a:t>执行性摘要</a:t>
            </a:r>
          </a:p>
        </p:txBody>
      </p:sp>
      <p:sp>
        <p:nvSpPr>
          <p:cNvPr id="36" name="TextBox 6"/>
          <p:cNvSpPr txBox="1"/>
          <p:nvPr/>
        </p:nvSpPr>
        <p:spPr>
          <a:xfrm>
            <a:off x="7126365" y="3444305"/>
            <a:ext cx="4021504" cy="73827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4.</a:t>
            </a:r>
            <a:r>
              <a:rPr lang="zh-CN" altLang="en-US" sz="1599" kern="0" dirty="0">
                <a:solidFill>
                  <a:prstClr val="black">
                    <a:lumMod val="75000"/>
                    <a:lumOff val="25000"/>
                  </a:prstClr>
                </a:solidFill>
              </a:rPr>
              <a:t>调研方法</a:t>
            </a: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5.</a:t>
            </a:r>
            <a:r>
              <a:rPr lang="zh-CN" altLang="en-US" sz="1599" kern="0" dirty="0">
                <a:solidFill>
                  <a:prstClr val="black">
                    <a:lumMod val="75000"/>
                    <a:lumOff val="25000"/>
                  </a:prstClr>
                </a:solidFill>
              </a:rPr>
              <a:t>局限性</a:t>
            </a:r>
          </a:p>
        </p:txBody>
      </p:sp>
    </p:spTree>
    <p:extLst>
      <p:ext uri="{BB962C8B-B14F-4D97-AF65-F5344CB8AC3E}">
        <p14:creationId xmlns:p14="http://schemas.microsoft.com/office/powerpoint/2010/main" val="73037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anim calcmode="lin" valueType="num">
                                      <p:cBhvr>
                                        <p:cTn id="10" dur="500" fill="hold"/>
                                        <p:tgtEl>
                                          <p:spTgt spid="27"/>
                                        </p:tgtEl>
                                        <p:attrNameLst>
                                          <p:attrName>ppt_x</p:attrName>
                                        </p:attrNameLst>
                                      </p:cBhvr>
                                      <p:tavLst>
                                        <p:tav tm="0">
                                          <p:val>
                                            <p:fltVal val="0.5"/>
                                          </p:val>
                                        </p:tav>
                                        <p:tav tm="100000">
                                          <p:val>
                                            <p:strVal val="#ppt_x"/>
                                          </p:val>
                                        </p:tav>
                                      </p:tavLst>
                                    </p:anim>
                                    <p:anim calcmode="lin" valueType="num">
                                      <p:cBhvr>
                                        <p:cTn id="11" dur="500" fill="hold"/>
                                        <p:tgtEl>
                                          <p:spTgt spid="2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anim calcmode="lin" valueType="num">
                                      <p:cBhvr>
                                        <p:cTn id="17" dur="500" fill="hold"/>
                                        <p:tgtEl>
                                          <p:spTgt spid="31"/>
                                        </p:tgtEl>
                                        <p:attrNameLst>
                                          <p:attrName>ppt_x</p:attrName>
                                        </p:attrNameLst>
                                      </p:cBhvr>
                                      <p:tavLst>
                                        <p:tav tm="0">
                                          <p:val>
                                            <p:fltVal val="0.5"/>
                                          </p:val>
                                        </p:tav>
                                        <p:tav tm="100000">
                                          <p:val>
                                            <p:strVal val="#ppt_x"/>
                                          </p:val>
                                        </p:tav>
                                      </p:tavLst>
                                    </p:anim>
                                    <p:anim calcmode="lin" valueType="num">
                                      <p:cBhvr>
                                        <p:cTn id="18" dur="500" fill="hold"/>
                                        <p:tgtEl>
                                          <p:spTgt spid="3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par>
                                <p:cTn id="37" presetID="10" presetClass="entr" presetSubtype="0" fill="hold" grpId="0" nodeType="withEffect">
                                  <p:stCondLst>
                                    <p:cond delay="60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1600"/>
                            </p:stCondLst>
                            <p:childTnLst>
                              <p:par>
                                <p:cTn id="41" presetID="22" presetClass="entr" presetSubtype="8"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2100"/>
                            </p:stCondLst>
                            <p:childTnLst>
                              <p:par>
                                <p:cTn id="45" presetID="22" presetClass="entr" presetSubtype="2"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right)">
                                      <p:cBhvr>
                                        <p:cTn id="47" dur="500"/>
                                        <p:tgtEl>
                                          <p:spTgt spid="21"/>
                                        </p:tgtEl>
                                      </p:cBhvr>
                                    </p:animEffect>
                                  </p:childTnLst>
                                </p:cTn>
                              </p:par>
                            </p:childTnLst>
                          </p:cTn>
                        </p:par>
                        <p:par>
                          <p:cTn id="48" fill="hold">
                            <p:stCondLst>
                              <p:cond delay="2600"/>
                            </p:stCondLst>
                            <p:childTnLst>
                              <p:par>
                                <p:cTn id="49" presetID="22" presetClass="entr" presetSubtype="8"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left)">
                                      <p:cBhvr>
                                        <p:cTn id="55" dur="500"/>
                                        <p:tgtEl>
                                          <p:spTgt spid="22"/>
                                        </p:tgtEl>
                                      </p:cBhvr>
                                    </p:animEffect>
                                  </p:childTnLst>
                                </p:cTn>
                              </p:par>
                            </p:childTnLst>
                          </p:cTn>
                        </p:par>
                        <p:par>
                          <p:cTn id="56" fill="hold">
                            <p:stCondLst>
                              <p:cond delay="3600"/>
                            </p:stCondLst>
                            <p:childTnLst>
                              <p:par>
                                <p:cTn id="57" presetID="22" presetClass="entr" presetSubtype="8"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500"/>
                                        <p:tgtEl>
                                          <p:spTgt spid="23"/>
                                        </p:tgtEl>
                                      </p:cBhvr>
                                    </p:animEffect>
                                  </p:childTnLst>
                                </p:cTn>
                              </p:par>
                            </p:childTnLst>
                          </p:cTn>
                        </p:par>
                        <p:par>
                          <p:cTn id="64" fill="hold">
                            <p:stCondLst>
                              <p:cond delay="4600"/>
                            </p:stCondLst>
                            <p:childTnLst>
                              <p:par>
                                <p:cTn id="65" presetID="22" presetClass="entr" presetSubtype="2"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right)">
                                      <p:cBhvr>
                                        <p:cTn id="67" dur="500"/>
                                        <p:tgtEl>
                                          <p:spTgt spid="35"/>
                                        </p:tgtEl>
                                      </p:cBhvr>
                                    </p:animEffect>
                                  </p:childTnLst>
                                </p:cTn>
                              </p:par>
                            </p:childTnLst>
                          </p:cTn>
                        </p:par>
                        <p:par>
                          <p:cTn id="68" fill="hold">
                            <p:stCondLst>
                              <p:cond delay="5100"/>
                            </p:stCondLst>
                            <p:childTnLst>
                              <p:par>
                                <p:cTn id="69" presetID="22" presetClass="entr" presetSubtype="8"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left)">
                                      <p:cBhvr>
                                        <p:cTn id="7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animBg="1"/>
      <p:bldP spid="25" grpId="0" animBg="1"/>
      <p:bldP spid="26" grpId="0" animBg="1"/>
      <p:bldP spid="27" grpId="0" animBg="1"/>
      <p:bldP spid="31" grpId="0"/>
      <p:bldP spid="32" grpId="0"/>
      <p:bldP spid="33" grpId="0"/>
      <p:bldP spid="34" grpId="0"/>
      <p:bldP spid="35" grpId="0"/>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市场调研报告的撰写</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85242" y="1312516"/>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23308"/>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sz="1599" b="1" kern="0" dirty="0">
                    <a:solidFill>
                      <a:prstClr val="white"/>
                    </a:solidFill>
                    <a:latin typeface="微软雅黑"/>
                    <a:cs typeface="+mn-ea"/>
                    <a:sym typeface="+mn-lt"/>
                  </a:rPr>
                  <a:t>二、市场调研报告的撰写要求及注意事项</a:t>
                </a:r>
                <a:endParaRPr kumimoji="0" lang="zh-CN" altLang="en-US" sz="1599" b="1" i="0" u="none" strike="noStrike" kern="0" cap="none" spc="0" normalizeH="0" baseline="0" noProof="0" dirty="0">
                  <a:ln>
                    <a:noFill/>
                  </a:ln>
                  <a:solidFill>
                    <a:prstClr val="white"/>
                  </a:solidFill>
                  <a:effectLst/>
                  <a:uLnTx/>
                  <a:uFillTx/>
                  <a:latin typeface="微软雅黑"/>
                  <a:cs typeface="+mn-ea"/>
                  <a:sym typeface="+mn-lt"/>
                </a:endParaRP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1021812" y="2388627"/>
            <a:ext cx="4747092" cy="3563522"/>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3259900"/>
            </a:xfrm>
            <a:prstGeom prst="rect">
              <a:avLst/>
            </a:prstGeom>
            <a:noFill/>
            <a:ln w="9525">
              <a:noFill/>
              <a:miter lim="800000"/>
              <a:headEnd/>
              <a:tailEnd/>
            </a:ln>
          </p:spPr>
          <p:txBody>
            <a:bodyPr vert="horz" wrap="square">
              <a:spAutoFit/>
            </a:bodyPr>
            <a:lstStyle/>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实事求是</a:t>
              </a: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解释充分</a:t>
              </a:r>
              <a:r>
                <a:rPr lang="en-US" altLang="zh-CN" sz="1600" kern="0" dirty="0">
                  <a:solidFill>
                    <a:srgbClr val="294A5A"/>
                  </a:solidFill>
                  <a:latin typeface="微软雅黑"/>
                </a:rPr>
                <a:t>,</a:t>
              </a:r>
              <a:r>
                <a:rPr lang="zh-CN" altLang="en-US" sz="1600" kern="0" dirty="0">
                  <a:solidFill>
                    <a:srgbClr val="294A5A"/>
                  </a:solidFill>
                  <a:latin typeface="微软雅黑"/>
                </a:rPr>
                <a:t>结论准确</a:t>
              </a: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符合经济规律及有关政策的规定</a:t>
              </a:r>
            </a:p>
            <a:p>
              <a:pPr marL="342763" lvl="0" indent="-342763" algn="just" fontAlgn="base">
                <a:lnSpc>
                  <a:spcPct val="20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4.</a:t>
              </a:r>
              <a:r>
                <a:rPr lang="zh-CN" altLang="en-US" sz="1600" kern="0" dirty="0">
                  <a:solidFill>
                    <a:srgbClr val="294A5A"/>
                  </a:solidFill>
                  <a:latin typeface="微软雅黑"/>
                </a:rPr>
                <a:t>定量与定性分析相结合</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149745" y="2388624"/>
            <a:ext cx="5174679" cy="3563522"/>
            <a:chOff x="1724755" y="2423599"/>
            <a:chExt cx="10129434"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34788" y="3193852"/>
              <a:ext cx="9717374" cy="4683677"/>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zh-CN" altLang="en-US" sz="1400" kern="0" dirty="0">
                  <a:solidFill>
                    <a:srgbClr val="294A5A"/>
                  </a:solidFill>
                  <a:latin typeface="微软雅黑"/>
                </a:rPr>
                <a:t>第一</a:t>
              </a:r>
              <a:r>
                <a:rPr lang="en-US" altLang="zh-CN" sz="1400" kern="0" dirty="0">
                  <a:solidFill>
                    <a:srgbClr val="294A5A"/>
                  </a:solidFill>
                  <a:latin typeface="微软雅黑"/>
                </a:rPr>
                <a:t>,</a:t>
              </a:r>
              <a:r>
                <a:rPr lang="zh-CN" altLang="en-US" sz="1400" kern="0" dirty="0">
                  <a:solidFill>
                    <a:srgbClr val="294A5A"/>
                  </a:solidFill>
                  <a:latin typeface="微软雅黑"/>
                </a:rPr>
                <a:t>论证部分必须与市场调研的主题相符合</a:t>
              </a:r>
              <a:r>
                <a:rPr lang="en-US" altLang="zh-CN" sz="1400" kern="0" dirty="0">
                  <a:solidFill>
                    <a:srgbClr val="294A5A"/>
                  </a:solidFill>
                  <a:latin typeface="微软雅黑"/>
                </a:rPr>
                <a:t>;</a:t>
              </a:r>
            </a:p>
            <a:p>
              <a:pPr marL="342763" indent="-342763" algn="just" fontAlgn="base">
                <a:lnSpc>
                  <a:spcPct val="150000"/>
                </a:lnSpc>
                <a:spcBef>
                  <a:spcPct val="0"/>
                </a:spcBef>
                <a:spcAft>
                  <a:spcPct val="0"/>
                </a:spcAft>
                <a:buFont typeface="Wingdings" panose="05000000000000000000" pitchFamily="2" charset="2"/>
                <a:buChar char="u"/>
              </a:pPr>
              <a:r>
                <a:rPr lang="zh-CN" altLang="en-US" sz="1400" kern="0" dirty="0">
                  <a:solidFill>
                    <a:srgbClr val="294A5A"/>
                  </a:solidFill>
                  <a:latin typeface="微软雅黑"/>
                </a:rPr>
                <a:t>第二</a:t>
              </a:r>
              <a:r>
                <a:rPr lang="en-US" altLang="zh-CN" sz="1400" kern="0" dirty="0">
                  <a:solidFill>
                    <a:srgbClr val="294A5A"/>
                  </a:solidFill>
                  <a:latin typeface="微软雅黑"/>
                </a:rPr>
                <a:t>,</a:t>
              </a:r>
              <a:r>
                <a:rPr lang="zh-CN" altLang="en-US" sz="1400" kern="0" dirty="0">
                  <a:solidFill>
                    <a:srgbClr val="294A5A"/>
                  </a:solidFill>
                  <a:latin typeface="微软雅黑"/>
                </a:rPr>
                <a:t>调研报告要突出重点</a:t>
              </a:r>
              <a:r>
                <a:rPr lang="en-US" altLang="zh-CN" sz="1400" kern="0" dirty="0">
                  <a:solidFill>
                    <a:srgbClr val="294A5A"/>
                  </a:solidFill>
                  <a:latin typeface="微软雅黑"/>
                </a:rPr>
                <a:t>,</a:t>
              </a:r>
              <a:r>
                <a:rPr lang="zh-CN" altLang="en-US" sz="1400" kern="0" dirty="0">
                  <a:solidFill>
                    <a:srgbClr val="294A5A"/>
                  </a:solidFill>
                  <a:latin typeface="微软雅黑"/>
                </a:rPr>
                <a:t>切忌面面俱到、事无巨细地进行分析；</a:t>
              </a:r>
              <a:endParaRPr lang="en-US" altLang="zh-CN" sz="14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zh-CN" altLang="en-US" sz="1400" kern="0" dirty="0">
                  <a:solidFill>
                    <a:srgbClr val="294A5A"/>
                  </a:solidFill>
                  <a:latin typeface="微软雅黑"/>
                </a:rPr>
                <a:t>第三</a:t>
              </a:r>
              <a:r>
                <a:rPr lang="en-US" altLang="zh-CN" sz="1400" kern="0" dirty="0">
                  <a:solidFill>
                    <a:srgbClr val="294A5A"/>
                  </a:solidFill>
                  <a:latin typeface="微软雅黑"/>
                </a:rPr>
                <a:t>,</a:t>
              </a:r>
              <a:r>
                <a:rPr lang="zh-CN" altLang="en-US" sz="1400" kern="0" dirty="0">
                  <a:solidFill>
                    <a:srgbClr val="294A5A"/>
                  </a:solidFill>
                  <a:latin typeface="微软雅黑"/>
                </a:rPr>
                <a:t>调研报告要具有可读性</a:t>
              </a:r>
              <a:r>
                <a:rPr lang="en-US" altLang="zh-CN" sz="1400" kern="0" dirty="0">
                  <a:solidFill>
                    <a:srgbClr val="294A5A"/>
                  </a:solidFill>
                  <a:latin typeface="微软雅黑"/>
                </a:rPr>
                <a:t>,</a:t>
              </a:r>
              <a:r>
                <a:rPr lang="zh-CN" altLang="en-US" sz="1400" kern="0" dirty="0">
                  <a:solidFill>
                    <a:srgbClr val="294A5A"/>
                  </a:solidFill>
                  <a:latin typeface="微软雅黑"/>
                </a:rPr>
                <a:t>文字要简练、自然流畅、用词恰当</a:t>
              </a:r>
              <a:r>
                <a:rPr lang="en-US" altLang="zh-CN" sz="1400" kern="0" dirty="0">
                  <a:solidFill>
                    <a:srgbClr val="294A5A"/>
                  </a:solidFill>
                  <a:latin typeface="微软雅黑"/>
                </a:rPr>
                <a:t>,</a:t>
              </a:r>
              <a:r>
                <a:rPr lang="zh-CN" altLang="en-US" sz="1400" kern="0" dirty="0">
                  <a:solidFill>
                    <a:srgbClr val="294A5A"/>
                  </a:solidFill>
                  <a:latin typeface="微软雅黑"/>
                </a:rPr>
                <a:t>逻辑要严谨、思维层次分明</a:t>
              </a:r>
              <a:r>
                <a:rPr lang="en-US" altLang="zh-CN" sz="1400" kern="0" dirty="0">
                  <a:solidFill>
                    <a:srgbClr val="294A5A"/>
                  </a:solidFill>
                  <a:latin typeface="微软雅黑"/>
                </a:rPr>
                <a:t>,</a:t>
              </a:r>
              <a:r>
                <a:rPr lang="zh-CN" altLang="en-US" sz="1400" kern="0" dirty="0">
                  <a:solidFill>
                    <a:srgbClr val="294A5A"/>
                  </a:solidFill>
                  <a:latin typeface="微软雅黑"/>
                </a:rPr>
                <a:t>内容的组织要安排有序</a:t>
              </a:r>
              <a:r>
                <a:rPr lang="en-US" altLang="zh-CN" sz="1400" kern="0" dirty="0">
                  <a:solidFill>
                    <a:srgbClr val="294A5A"/>
                  </a:solidFill>
                  <a:latin typeface="微软雅黑"/>
                </a:rPr>
                <a:t>;</a:t>
              </a:r>
            </a:p>
            <a:p>
              <a:pPr marL="342763" indent="-342763" algn="just" fontAlgn="base">
                <a:lnSpc>
                  <a:spcPct val="150000"/>
                </a:lnSpc>
                <a:spcBef>
                  <a:spcPct val="0"/>
                </a:spcBef>
                <a:spcAft>
                  <a:spcPct val="0"/>
                </a:spcAft>
                <a:buFont typeface="Wingdings" panose="05000000000000000000" pitchFamily="2" charset="2"/>
                <a:buChar char="u"/>
              </a:pPr>
              <a:r>
                <a:rPr lang="zh-CN" altLang="en-US" sz="1400" kern="0" dirty="0">
                  <a:solidFill>
                    <a:srgbClr val="294A5A"/>
                  </a:solidFill>
                  <a:latin typeface="微软雅黑"/>
                </a:rPr>
                <a:t>第四</a:t>
              </a:r>
              <a:r>
                <a:rPr lang="en-US" altLang="zh-CN" sz="1400" kern="0" dirty="0">
                  <a:solidFill>
                    <a:srgbClr val="294A5A"/>
                  </a:solidFill>
                  <a:latin typeface="微软雅黑"/>
                </a:rPr>
                <a:t>,</a:t>
              </a:r>
              <a:r>
                <a:rPr lang="zh-CN" altLang="en-US" sz="1400" kern="0" dirty="0">
                  <a:solidFill>
                    <a:srgbClr val="294A5A"/>
                  </a:solidFill>
                  <a:latin typeface="微软雅黑"/>
                </a:rPr>
                <a:t>调研报告篇幅恰当</a:t>
              </a:r>
              <a:r>
                <a:rPr lang="en-US" altLang="zh-CN" sz="1400" kern="0" dirty="0">
                  <a:solidFill>
                    <a:srgbClr val="294A5A"/>
                  </a:solidFill>
                  <a:latin typeface="微软雅黑"/>
                </a:rPr>
                <a:t>;</a:t>
              </a:r>
            </a:p>
            <a:p>
              <a:pPr marL="342763" indent="-342763" algn="just" fontAlgn="base">
                <a:lnSpc>
                  <a:spcPct val="150000"/>
                </a:lnSpc>
                <a:spcBef>
                  <a:spcPct val="0"/>
                </a:spcBef>
                <a:spcAft>
                  <a:spcPct val="0"/>
                </a:spcAft>
                <a:buFont typeface="Wingdings" panose="05000000000000000000" pitchFamily="2" charset="2"/>
                <a:buChar char="u"/>
              </a:pPr>
              <a:r>
                <a:rPr lang="zh-CN" altLang="en-US" sz="1400" kern="0" dirty="0">
                  <a:solidFill>
                    <a:srgbClr val="294A5A"/>
                  </a:solidFill>
                  <a:latin typeface="微软雅黑"/>
                </a:rPr>
                <a:t>第五</a:t>
              </a:r>
              <a:r>
                <a:rPr lang="en-US" altLang="zh-CN" sz="1400" kern="0" dirty="0">
                  <a:solidFill>
                    <a:srgbClr val="294A5A"/>
                  </a:solidFill>
                  <a:latin typeface="微软雅黑"/>
                </a:rPr>
                <a:t>,</a:t>
              </a:r>
              <a:r>
                <a:rPr lang="zh-CN" altLang="en-US" sz="1400" kern="0" dirty="0">
                  <a:solidFill>
                    <a:srgbClr val="294A5A"/>
                  </a:solidFill>
                  <a:latin typeface="微软雅黑"/>
                </a:rPr>
                <a:t>调研报告内容要具有公正性</a:t>
              </a:r>
              <a:r>
                <a:rPr lang="en-US" altLang="zh-CN" sz="1400" kern="0" dirty="0">
                  <a:solidFill>
                    <a:srgbClr val="294A5A"/>
                  </a:solidFill>
                  <a:latin typeface="微软雅黑"/>
                </a:rPr>
                <a:t>,</a:t>
              </a:r>
              <a:r>
                <a:rPr lang="zh-CN" altLang="en-US" sz="1400" kern="0" dirty="0">
                  <a:solidFill>
                    <a:srgbClr val="294A5A"/>
                  </a:solidFill>
                  <a:latin typeface="微软雅黑"/>
                </a:rPr>
                <a:t>要完整报告研究的结果</a:t>
              </a:r>
              <a:r>
                <a:rPr lang="en-US" altLang="zh-CN" sz="1400" kern="0" dirty="0">
                  <a:solidFill>
                    <a:srgbClr val="294A5A"/>
                  </a:solidFill>
                  <a:latin typeface="微软雅黑"/>
                </a:rPr>
                <a:t>,</a:t>
              </a:r>
              <a:r>
                <a:rPr lang="zh-CN" altLang="en-US" sz="1400" kern="0" dirty="0">
                  <a:solidFill>
                    <a:srgbClr val="294A5A"/>
                  </a:solidFill>
                  <a:latin typeface="微软雅黑"/>
                </a:rPr>
                <a:t>不应略去或故意隐瞒所知事实。</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315385" y="2136962"/>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148885" y="2107063"/>
            <a:ext cx="2543218" cy="625171"/>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一</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市场调研报告的</a:t>
            </a:r>
            <a:endParaRPr lang="en-US" altLang="zh-CN" sz="1400" b="1" kern="0" dirty="0">
              <a:solidFill>
                <a:prstClr val="white"/>
              </a:solidFill>
              <a:latin typeface="微软雅黑"/>
              <a:cs typeface="+mn-ea"/>
              <a:sym typeface="+mn-lt"/>
            </a:endParaRPr>
          </a:p>
          <a:p>
            <a:pPr algn="ctr" fontAlgn="base">
              <a:lnSpc>
                <a:spcPct val="130000"/>
              </a:lnSpc>
              <a:spcBef>
                <a:spcPct val="0"/>
              </a:spcBef>
              <a:spcAft>
                <a:spcPct val="0"/>
              </a:spcAft>
              <a:buFont typeface="Arial" panose="020B0604020202020204" pitchFamily="34" charset="0"/>
              <a:buNone/>
              <a:defRPr/>
            </a:pPr>
            <a:r>
              <a:rPr lang="zh-CN" altLang="en-US" sz="1400" b="1" kern="0" dirty="0">
                <a:solidFill>
                  <a:prstClr val="white"/>
                </a:solidFill>
                <a:latin typeface="微软雅黑"/>
                <a:cs typeface="+mn-ea"/>
                <a:sym typeface="+mn-lt"/>
              </a:rPr>
              <a:t>撰写要求</a:t>
            </a:r>
          </a:p>
        </p:txBody>
      </p:sp>
      <p:sp>
        <p:nvSpPr>
          <p:cNvPr id="20" name="矩形: 圆角 3">
            <a:extLst>
              <a:ext uri="{FF2B5EF4-FFF2-40B4-BE49-F238E27FC236}">
                <a16:creationId xmlns:a16="http://schemas.microsoft.com/office/drawing/2014/main" id="{FBCD5D70-10F9-4990-9568-7C1E3B3AE332}"/>
              </a:ext>
            </a:extLst>
          </p:cNvPr>
          <p:cNvSpPr/>
          <p:nvPr/>
        </p:nvSpPr>
        <p:spPr>
          <a:xfrm>
            <a:off x="7282547" y="2147689"/>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214109" y="2229082"/>
            <a:ext cx="2489449" cy="381066"/>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二</a:t>
            </a: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注意事项</a:t>
            </a:r>
          </a:p>
        </p:txBody>
      </p:sp>
    </p:spTree>
    <p:extLst>
      <p:ext uri="{BB962C8B-B14F-4D97-AF65-F5344CB8AC3E}">
        <p14:creationId xmlns:p14="http://schemas.microsoft.com/office/powerpoint/2010/main" val="2589591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第三章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市场调研报告的撰写</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31400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三、市场调研报告中图表的运用技巧</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5"/>
          <p:cNvSpPr txBox="1"/>
          <p:nvPr/>
        </p:nvSpPr>
        <p:spPr>
          <a:xfrm>
            <a:off x="5831134" y="1692416"/>
            <a:ext cx="5531068"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1.</a:t>
            </a:r>
            <a:r>
              <a:rPr lang="zh-CN" altLang="en-US" sz="1599" kern="0" dirty="0">
                <a:solidFill>
                  <a:prstClr val="black">
                    <a:lumMod val="75000"/>
                    <a:lumOff val="25000"/>
                  </a:prstClr>
                </a:solidFill>
              </a:rPr>
              <a:t>基本结构</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2.</a:t>
            </a:r>
            <a:r>
              <a:rPr lang="zh-CN" altLang="en-US" sz="1599" kern="0" dirty="0">
                <a:solidFill>
                  <a:prstClr val="black">
                    <a:lumMod val="75000"/>
                    <a:lumOff val="25000"/>
                  </a:prstClr>
                </a:solidFill>
              </a:rPr>
              <a:t>表的分类</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3.</a:t>
            </a:r>
            <a:r>
              <a:rPr lang="zh-CN" altLang="en-US" sz="1599" kern="0" dirty="0">
                <a:solidFill>
                  <a:prstClr val="black">
                    <a:lumMod val="75000"/>
                    <a:lumOff val="25000"/>
                  </a:prstClr>
                </a:solidFill>
              </a:rPr>
              <a:t>设计表格的技巧及注意事项</a:t>
            </a:r>
          </a:p>
        </p:txBody>
      </p:sp>
      <p:sp>
        <p:nvSpPr>
          <p:cNvPr id="8" name="TextBox 6"/>
          <p:cNvSpPr txBox="1"/>
          <p:nvPr/>
        </p:nvSpPr>
        <p:spPr>
          <a:xfrm>
            <a:off x="5854257" y="3304023"/>
            <a:ext cx="4021504"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1.</a:t>
            </a:r>
            <a:r>
              <a:rPr lang="zh-CN" altLang="en-US" sz="1599" kern="0" dirty="0">
                <a:solidFill>
                  <a:prstClr val="black">
                    <a:lumMod val="75000"/>
                    <a:lumOff val="25000"/>
                  </a:prstClr>
                </a:solidFill>
              </a:rPr>
              <a:t>柱状图</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2.</a:t>
            </a:r>
            <a:r>
              <a:rPr lang="zh-CN" altLang="en-US" sz="1599" kern="0" dirty="0">
                <a:solidFill>
                  <a:prstClr val="black">
                    <a:lumMod val="75000"/>
                    <a:lumOff val="25000"/>
                  </a:prstClr>
                </a:solidFill>
              </a:rPr>
              <a:t>直方图</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3.</a:t>
            </a:r>
            <a:r>
              <a:rPr lang="zh-CN" altLang="en-US" sz="1599" kern="0" dirty="0">
                <a:solidFill>
                  <a:prstClr val="black">
                    <a:lumMod val="75000"/>
                    <a:lumOff val="25000"/>
                  </a:prstClr>
                </a:solidFill>
              </a:rPr>
              <a:t>饼图</a:t>
            </a:r>
            <a:endParaRPr lang="en-US" altLang="zh-CN" sz="1599" kern="0" dirty="0">
              <a:solidFill>
                <a:prstClr val="black">
                  <a:lumMod val="75000"/>
                  <a:lumOff val="25000"/>
                </a:prstClr>
              </a:solidFill>
            </a:endParaRPr>
          </a:p>
        </p:txBody>
      </p:sp>
      <p:sp>
        <p:nvSpPr>
          <p:cNvPr id="9" name="TextBox 8"/>
          <p:cNvSpPr txBox="1"/>
          <p:nvPr/>
        </p:nvSpPr>
        <p:spPr>
          <a:xfrm>
            <a:off x="5831134" y="4828753"/>
            <a:ext cx="4988165"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srgbClr val="294A5A">
                    <a:lumMod val="75000"/>
                  </a:srgbClr>
                </a:solidFill>
              </a:rPr>
              <a:t>1.</a:t>
            </a:r>
            <a:r>
              <a:rPr lang="zh-CN" altLang="en-US" sz="1599" kern="0" dirty="0">
                <a:solidFill>
                  <a:srgbClr val="294A5A">
                    <a:lumMod val="75000"/>
                  </a:srgbClr>
                </a:solidFill>
              </a:rPr>
              <a:t>流程图</a:t>
            </a:r>
            <a:endParaRPr lang="en-US" altLang="zh-CN" sz="1599" kern="0" dirty="0">
              <a:solidFill>
                <a:srgbClr val="294A5A">
                  <a:lumMod val="75000"/>
                </a:srgbClr>
              </a:solidFill>
            </a:endParaRPr>
          </a:p>
          <a:p>
            <a:pPr lvl="0" defTabSz="914011" fontAlgn="base">
              <a:lnSpc>
                <a:spcPct val="150000"/>
              </a:lnSpc>
              <a:spcBef>
                <a:spcPct val="0"/>
              </a:spcBef>
              <a:spcAft>
                <a:spcPct val="0"/>
              </a:spcAft>
            </a:pPr>
            <a:r>
              <a:rPr lang="en-US" altLang="zh-CN" sz="1599" kern="0" dirty="0">
                <a:solidFill>
                  <a:srgbClr val="294A5A">
                    <a:lumMod val="75000"/>
                  </a:srgbClr>
                </a:solidFill>
              </a:rPr>
              <a:t>2.</a:t>
            </a:r>
            <a:r>
              <a:rPr lang="zh-CN" altLang="en-US" sz="1599" kern="0" dirty="0">
                <a:solidFill>
                  <a:srgbClr val="294A5A">
                    <a:lumMod val="75000"/>
                  </a:srgbClr>
                </a:solidFill>
              </a:rPr>
              <a:t>象限图</a:t>
            </a:r>
            <a:endParaRPr lang="en-US" altLang="zh-CN" sz="1599" kern="0" dirty="0">
              <a:solidFill>
                <a:srgbClr val="294A5A">
                  <a:lumMod val="75000"/>
                </a:srgbClr>
              </a:solidFill>
            </a:endParaRPr>
          </a:p>
          <a:p>
            <a:pPr lvl="0" defTabSz="914011" fontAlgn="base">
              <a:lnSpc>
                <a:spcPct val="150000"/>
              </a:lnSpc>
              <a:spcBef>
                <a:spcPct val="0"/>
              </a:spcBef>
              <a:spcAft>
                <a:spcPct val="0"/>
              </a:spcAft>
            </a:pPr>
            <a:r>
              <a:rPr lang="en-US" altLang="zh-CN" sz="1599" kern="0" dirty="0">
                <a:solidFill>
                  <a:srgbClr val="294A5A">
                    <a:lumMod val="75000"/>
                  </a:srgbClr>
                </a:solidFill>
              </a:rPr>
              <a:t>3.</a:t>
            </a:r>
            <a:r>
              <a:rPr lang="zh-CN" altLang="en-US" sz="1599" kern="0" dirty="0">
                <a:solidFill>
                  <a:srgbClr val="294A5A">
                    <a:lumMod val="75000"/>
                  </a:srgbClr>
                </a:solidFill>
              </a:rPr>
              <a:t>照片</a:t>
            </a:r>
          </a:p>
        </p:txBody>
      </p:sp>
      <p:sp>
        <p:nvSpPr>
          <p:cNvPr id="10" name="Freeform 5"/>
          <p:cNvSpPr>
            <a:spLocks/>
          </p:cNvSpPr>
          <p:nvPr/>
        </p:nvSpPr>
        <p:spPr bwMode="auto">
          <a:xfrm>
            <a:off x="2686480" y="4482965"/>
            <a:ext cx="1557259" cy="1563606"/>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solidFill>
            <a:srgbClr val="ED5A0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11" name="Freeform 6"/>
          <p:cNvSpPr>
            <a:spLocks/>
          </p:cNvSpPr>
          <p:nvPr/>
        </p:nvSpPr>
        <p:spPr bwMode="auto">
          <a:xfrm>
            <a:off x="3397403" y="3020919"/>
            <a:ext cx="1125627" cy="1677862"/>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solidFill>
            <a:srgbClr val="00AAA2"/>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12" name="Freeform 7"/>
          <p:cNvSpPr>
            <a:spLocks/>
          </p:cNvSpPr>
          <p:nvPr/>
        </p:nvSpPr>
        <p:spPr bwMode="auto">
          <a:xfrm>
            <a:off x="2686480" y="1668896"/>
            <a:ext cx="1559375" cy="1567839"/>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solidFill>
            <a:srgbClr val="00206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defTabSz="914011" fontAlgn="base">
              <a:spcBef>
                <a:spcPct val="0"/>
              </a:spcBef>
              <a:spcAft>
                <a:spcPct val="0"/>
              </a:spcAft>
            </a:pPr>
            <a:endParaRPr lang="zh-CN" altLang="en-US" sz="1866">
              <a:solidFill>
                <a:prstClr val="black"/>
              </a:solidFill>
              <a:latin typeface="Arial"/>
              <a:ea typeface="宋体" panose="02010600030101010101" pitchFamily="2" charset="-122"/>
            </a:endParaRPr>
          </a:p>
        </p:txBody>
      </p:sp>
      <p:sp>
        <p:nvSpPr>
          <p:cNvPr id="13" name="Oval 8"/>
          <p:cNvSpPr>
            <a:spLocks noChangeArrowheads="1"/>
          </p:cNvSpPr>
          <p:nvPr/>
        </p:nvSpPr>
        <p:spPr bwMode="auto">
          <a:xfrm>
            <a:off x="841469" y="2633719"/>
            <a:ext cx="2441679" cy="2448028"/>
          </a:xfrm>
          <a:prstGeom prst="ellipse">
            <a:avLst/>
          </a:prstGeom>
          <a:solidFill>
            <a:srgbClr val="484849"/>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cxnSp>
        <p:nvCxnSpPr>
          <p:cNvPr id="14" name="直接连接符 13"/>
          <p:cNvCxnSpPr/>
          <p:nvPr/>
        </p:nvCxnSpPr>
        <p:spPr>
          <a:xfrm>
            <a:off x="3804027" y="2240105"/>
            <a:ext cx="1859359"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15" name="直接连接符 14"/>
          <p:cNvCxnSpPr/>
          <p:nvPr/>
        </p:nvCxnSpPr>
        <p:spPr>
          <a:xfrm>
            <a:off x="4436726" y="3859849"/>
            <a:ext cx="1226660"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16" name="直接连接符 15"/>
          <p:cNvCxnSpPr/>
          <p:nvPr/>
        </p:nvCxnSpPr>
        <p:spPr>
          <a:xfrm>
            <a:off x="3821773" y="5474224"/>
            <a:ext cx="1841613" cy="33524"/>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sp>
        <p:nvSpPr>
          <p:cNvPr id="17" name="TextBox 37"/>
          <p:cNvSpPr txBox="1"/>
          <p:nvPr/>
        </p:nvSpPr>
        <p:spPr>
          <a:xfrm>
            <a:off x="974958" y="3236735"/>
            <a:ext cx="2174700" cy="1289905"/>
          </a:xfrm>
          <a:prstGeom prst="rect">
            <a:avLst/>
          </a:prstGeom>
          <a:noFill/>
        </p:spPr>
        <p:txBody>
          <a:bodyPr wrap="square">
            <a:spAutoFit/>
          </a:bodyPr>
          <a:lstStyle/>
          <a:p>
            <a:pPr algn="ctr" defTabSz="914011" fontAlgn="base">
              <a:lnSpc>
                <a:spcPct val="150000"/>
              </a:lnSpc>
              <a:spcBef>
                <a:spcPct val="0"/>
              </a:spcBef>
              <a:spcAft>
                <a:spcPct val="0"/>
              </a:spcAft>
              <a:defRPr/>
            </a:pPr>
            <a:r>
              <a:rPr lang="zh-CN" altLang="en-US" b="1" dirty="0">
                <a:solidFill>
                  <a:prstClr val="white"/>
                </a:solidFill>
                <a:latin typeface="微软雅黑" pitchFamily="34" charset="-122"/>
              </a:rPr>
              <a:t>精心设计的图表往往比文字更加直观</a:t>
            </a:r>
            <a:r>
              <a:rPr lang="en-US" altLang="zh-CN" b="1" dirty="0">
                <a:solidFill>
                  <a:prstClr val="white"/>
                </a:solidFill>
                <a:latin typeface="微软雅黑" pitchFamily="34" charset="-122"/>
              </a:rPr>
              <a:t>,</a:t>
            </a:r>
            <a:r>
              <a:rPr lang="zh-CN" altLang="en-US" b="1" dirty="0">
                <a:solidFill>
                  <a:prstClr val="white"/>
                </a:solidFill>
                <a:latin typeface="微软雅黑" pitchFamily="34" charset="-122"/>
              </a:rPr>
              <a:t>便于理解和记忆</a:t>
            </a:r>
            <a:endParaRPr lang="zh-CN" altLang="en-US" sz="1600" b="1" dirty="0">
              <a:solidFill>
                <a:prstClr val="white"/>
              </a:solidFill>
              <a:latin typeface="微软雅黑" pitchFamily="34" charset="-122"/>
            </a:endParaRPr>
          </a:p>
        </p:txBody>
      </p:sp>
      <p:sp>
        <p:nvSpPr>
          <p:cNvPr id="18" name="TextBox 38"/>
          <p:cNvSpPr txBox="1"/>
          <p:nvPr/>
        </p:nvSpPr>
        <p:spPr>
          <a:xfrm>
            <a:off x="2851482" y="2334696"/>
            <a:ext cx="1091842" cy="328103"/>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一</a:t>
            </a: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表 </a:t>
            </a:r>
          </a:p>
        </p:txBody>
      </p:sp>
      <p:sp>
        <p:nvSpPr>
          <p:cNvPr id="19" name="TextBox 39"/>
          <p:cNvSpPr txBox="1"/>
          <p:nvPr/>
        </p:nvSpPr>
        <p:spPr>
          <a:xfrm>
            <a:off x="3542783" y="3731648"/>
            <a:ext cx="779688" cy="328103"/>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二</a:t>
            </a:r>
            <a:r>
              <a:rPr lang="en-US" altLang="zh-CN" sz="2132" dirty="0">
                <a:solidFill>
                  <a:prstClr val="white"/>
                </a:solidFill>
                <a:latin typeface="微软雅黑" pitchFamily="34" charset="-122"/>
              </a:rPr>
              <a:t>)</a:t>
            </a:r>
            <a:r>
              <a:rPr lang="zh-CN" altLang="en-US" sz="2132" dirty="0">
                <a:solidFill>
                  <a:prstClr val="white"/>
                </a:solidFill>
                <a:latin typeface="微软雅黑" pitchFamily="34" charset="-122"/>
              </a:rPr>
              <a:t>图</a:t>
            </a:r>
          </a:p>
        </p:txBody>
      </p:sp>
      <p:sp>
        <p:nvSpPr>
          <p:cNvPr id="20" name="TextBox 41"/>
          <p:cNvSpPr txBox="1"/>
          <p:nvPr/>
        </p:nvSpPr>
        <p:spPr>
          <a:xfrm>
            <a:off x="2822270" y="4956991"/>
            <a:ext cx="1036011" cy="615553"/>
          </a:xfrm>
          <a:prstGeom prst="rect">
            <a:avLst/>
          </a:prstGeom>
          <a:noFill/>
        </p:spPr>
        <p:txBody>
          <a:bodyPr wrap="square" lIns="0" tIns="0" rIns="0" bIns="0">
            <a:spAutoFit/>
          </a:bodyPr>
          <a:lstStyle/>
          <a:p>
            <a:pPr algn="ctr" defTabSz="914011" fontAlgn="base">
              <a:spcBef>
                <a:spcPct val="0"/>
              </a:spcBef>
              <a:spcAft>
                <a:spcPct val="0"/>
              </a:spcAft>
              <a:defRPr/>
            </a:pPr>
            <a:r>
              <a:rPr lang="en-US" altLang="zh-CN" sz="2000" dirty="0">
                <a:solidFill>
                  <a:prstClr val="white"/>
                </a:solidFill>
                <a:latin typeface="微软雅黑" pitchFamily="34" charset="-122"/>
              </a:rPr>
              <a:t>(</a:t>
            </a:r>
            <a:r>
              <a:rPr lang="zh-CN" altLang="en-US" sz="2000" dirty="0">
                <a:solidFill>
                  <a:prstClr val="white"/>
                </a:solidFill>
                <a:latin typeface="微软雅黑" pitchFamily="34" charset="-122"/>
              </a:rPr>
              <a:t>三</a:t>
            </a:r>
            <a:r>
              <a:rPr lang="en-US" altLang="zh-CN" sz="2000" dirty="0">
                <a:solidFill>
                  <a:prstClr val="white"/>
                </a:solidFill>
                <a:latin typeface="微软雅黑" pitchFamily="34" charset="-122"/>
              </a:rPr>
              <a:t>)</a:t>
            </a:r>
            <a:r>
              <a:rPr lang="zh-CN" altLang="en-US" sz="2000" dirty="0">
                <a:solidFill>
                  <a:prstClr val="white"/>
                </a:solidFill>
                <a:latin typeface="微软雅黑" pitchFamily="34" charset="-122"/>
              </a:rPr>
              <a:t>其他可视图 </a:t>
            </a:r>
          </a:p>
        </p:txBody>
      </p:sp>
      <p:sp>
        <p:nvSpPr>
          <p:cNvPr id="22" name="TextBox 6"/>
          <p:cNvSpPr txBox="1"/>
          <p:nvPr/>
        </p:nvSpPr>
        <p:spPr>
          <a:xfrm>
            <a:off x="7542733" y="3287563"/>
            <a:ext cx="4021504"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en-US" altLang="zh-CN" sz="1599" kern="0" dirty="0">
                <a:solidFill>
                  <a:prstClr val="black">
                    <a:lumMod val="75000"/>
                    <a:lumOff val="25000"/>
                  </a:prstClr>
                </a:solidFill>
              </a:rPr>
              <a:t>4.</a:t>
            </a:r>
            <a:r>
              <a:rPr lang="zh-CN" altLang="en-US" sz="1599" kern="0" dirty="0">
                <a:solidFill>
                  <a:prstClr val="black">
                    <a:lumMod val="75000"/>
                    <a:lumOff val="25000"/>
                  </a:prstClr>
                </a:solidFill>
              </a:rPr>
              <a:t>折线图</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5.</a:t>
            </a:r>
            <a:r>
              <a:rPr lang="zh-CN" altLang="en-US" sz="1599" kern="0" dirty="0">
                <a:solidFill>
                  <a:prstClr val="black">
                    <a:lumMod val="75000"/>
                    <a:lumOff val="25000"/>
                  </a:prstClr>
                </a:solidFill>
              </a:rPr>
              <a:t>曲线图</a:t>
            </a:r>
            <a:endParaRPr lang="en-US" altLang="zh-CN" sz="1599" kern="0" dirty="0">
              <a:solidFill>
                <a:prstClr val="black">
                  <a:lumMod val="75000"/>
                  <a:lumOff val="25000"/>
                </a:prstClr>
              </a:solidFill>
            </a:endParaRPr>
          </a:p>
          <a:p>
            <a:pPr lvl="0" defTabSz="914011" fontAlgn="base">
              <a:lnSpc>
                <a:spcPct val="150000"/>
              </a:lnSpc>
              <a:spcBef>
                <a:spcPct val="0"/>
              </a:spcBef>
              <a:spcAft>
                <a:spcPct val="0"/>
              </a:spcAft>
            </a:pPr>
            <a:r>
              <a:rPr lang="en-US" altLang="zh-CN" sz="1599" kern="0" dirty="0">
                <a:solidFill>
                  <a:prstClr val="black">
                    <a:lumMod val="75000"/>
                    <a:lumOff val="25000"/>
                  </a:prstClr>
                </a:solidFill>
              </a:rPr>
              <a:t>6.</a:t>
            </a:r>
            <a:r>
              <a:rPr lang="zh-CN" altLang="en-US" sz="1599" kern="0" dirty="0">
                <a:solidFill>
                  <a:prstClr val="black">
                    <a:lumMod val="75000"/>
                    <a:lumOff val="25000"/>
                  </a:prstClr>
                </a:solidFill>
              </a:rPr>
              <a:t>散点图</a:t>
            </a:r>
          </a:p>
        </p:txBody>
      </p:sp>
    </p:spTree>
    <p:extLst>
      <p:ext uri="{BB962C8B-B14F-4D97-AF65-F5344CB8AC3E}">
        <p14:creationId xmlns:p14="http://schemas.microsoft.com/office/powerpoint/2010/main" val="18701027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anim calcmode="lin" valueType="num">
                                      <p:cBhvr>
                                        <p:cTn id="10" dur="500" fill="hold"/>
                                        <p:tgtEl>
                                          <p:spTgt spid="13"/>
                                        </p:tgtEl>
                                        <p:attrNameLst>
                                          <p:attrName>ppt_x</p:attrName>
                                        </p:attrNameLst>
                                      </p:cBhvr>
                                      <p:tavLst>
                                        <p:tav tm="0">
                                          <p:val>
                                            <p:fltVal val="0.5"/>
                                          </p:val>
                                        </p:tav>
                                        <p:tav tm="100000">
                                          <p:val>
                                            <p:strVal val="#ppt_x"/>
                                          </p:val>
                                        </p:tav>
                                      </p:tavLst>
                                    </p:anim>
                                    <p:anim calcmode="lin" valueType="num">
                                      <p:cBhvr>
                                        <p:cTn id="11" dur="500" fill="hold"/>
                                        <p:tgtEl>
                                          <p:spTgt spid="1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anim calcmode="lin" valueType="num">
                                      <p:cBhvr>
                                        <p:cTn id="17" dur="500" fill="hold"/>
                                        <p:tgtEl>
                                          <p:spTgt spid="17"/>
                                        </p:tgtEl>
                                        <p:attrNameLst>
                                          <p:attrName>ppt_x</p:attrName>
                                        </p:attrNameLst>
                                      </p:cBhvr>
                                      <p:tavLst>
                                        <p:tav tm="0">
                                          <p:val>
                                            <p:fltVal val="0.5"/>
                                          </p:val>
                                        </p:tav>
                                        <p:tav tm="100000">
                                          <p:val>
                                            <p:strVal val="#ppt_x"/>
                                          </p:val>
                                        </p:tav>
                                      </p:tavLst>
                                    </p:anim>
                                    <p:anim calcmode="lin" valueType="num">
                                      <p:cBhvr>
                                        <p:cTn id="18" dur="500" fill="hold"/>
                                        <p:tgtEl>
                                          <p:spTgt spid="17"/>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6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1600"/>
                            </p:stCondLst>
                            <p:childTnLst>
                              <p:par>
                                <p:cTn id="41" presetID="2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2100"/>
                            </p:stCondLst>
                            <p:childTnLst>
                              <p:par>
                                <p:cTn id="45" presetID="22" presetClass="entr" presetSubtype="2"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500"/>
                                        <p:tgtEl>
                                          <p:spTgt spid="7"/>
                                        </p:tgtEl>
                                      </p:cBhvr>
                                    </p:animEffect>
                                  </p:childTnLst>
                                </p:cTn>
                              </p:par>
                            </p:childTnLst>
                          </p:cTn>
                        </p:par>
                        <p:par>
                          <p:cTn id="48" fill="hold">
                            <p:stCondLst>
                              <p:cond delay="2600"/>
                            </p:stCondLst>
                            <p:childTnLst>
                              <p:par>
                                <p:cTn id="49" presetID="22" presetClass="entr" presetSubtype="8"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par>
                          <p:cTn id="56" fill="hold">
                            <p:stCondLst>
                              <p:cond delay="36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wipe(left)">
                                      <p:cBhvr>
                                        <p:cTn id="63" dur="500"/>
                                        <p:tgtEl>
                                          <p:spTgt spid="9"/>
                                        </p:tgtEl>
                                      </p:cBhvr>
                                    </p:animEffect>
                                  </p:childTnLst>
                                </p:cTn>
                              </p:par>
                            </p:childTnLst>
                          </p:cTn>
                        </p:par>
                        <p:par>
                          <p:cTn id="64" fill="hold">
                            <p:stCondLst>
                              <p:cond delay="4600"/>
                            </p:stCondLst>
                            <p:childTnLst>
                              <p:par>
                                <p:cTn id="65" presetID="22" presetClass="entr" presetSubtype="8"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left)">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animBg="1"/>
      <p:bldP spid="12" grpId="0" animBg="1"/>
      <p:bldP spid="13" grpId="0" animBg="1"/>
      <p:bldP spid="17" grpId="0"/>
      <p:bldP spid="18" grpId="0"/>
      <p:bldP spid="19" grpId="0"/>
      <p:bldP spid="20" grpId="0"/>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922D26F-9337-45A1-9851-1ACCD06270C6}"/>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89CEFE66-66C7-47B1-A63E-F1C1FD5EC21A}"/>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579C670-7292-49A9-8A4A-C6BEC2F8A001}"/>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47083316-F496-4101-8970-C6CA297B71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882"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81489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922D26F-9337-45A1-9851-1ACCD06270C6}"/>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89CEFE66-66C7-47B1-A63E-F1C1FD5EC21A}"/>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579C670-7292-49A9-8A4A-C6BEC2F8A001}"/>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47083316-F496-4101-8970-C6CA297B71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882"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营销战略策划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第四章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营销战略策划概述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812420"/>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a:t>
            </a:r>
            <a:r>
              <a:rPr lang="en-US" altLang="zh-CN"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SWOT</a:t>
            </a: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分析</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20439" y="595451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a:t>
            </a:r>
            <a:r>
              <a:rPr lang="en-US" altLang="zh-CN"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STP</a:t>
            </a: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战略策划</a:t>
            </a:r>
          </a:p>
        </p:txBody>
      </p:sp>
    </p:spTree>
    <p:extLst>
      <p:ext uri="{BB962C8B-B14F-4D97-AF65-F5344CB8AC3E}">
        <p14:creationId xmlns:p14="http://schemas.microsoft.com/office/powerpoint/2010/main" val="4204508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营销战略策划概述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一、战略的含义</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13">
            <a:extLst>
              <a:ext uri="{FF2B5EF4-FFF2-40B4-BE49-F238E27FC236}">
                <a16:creationId xmlns:a16="http://schemas.microsoft.com/office/drawing/2014/main" id="{A777D57F-5A6E-47E8-BB19-DBC95D2A60FB}"/>
              </a:ext>
            </a:extLst>
          </p:cNvPr>
          <p:cNvSpPr txBox="1"/>
          <p:nvPr/>
        </p:nvSpPr>
        <p:spPr>
          <a:xfrm>
            <a:off x="1165576" y="1630856"/>
            <a:ext cx="10571499" cy="5001956"/>
          </a:xfrm>
          <a:prstGeom prst="rect">
            <a:avLst/>
          </a:prstGeom>
          <a:noFill/>
          <a:ln w="38100">
            <a:solidFill>
              <a:srgbClr val="1D3F78"/>
            </a:solidFill>
          </a:ln>
        </p:spPr>
        <p:txBody>
          <a:bodyPr wrap="square" tIns="0" bIns="0" rtlCol="0" anchor="t">
            <a:noAutofit/>
          </a:bodyPr>
          <a:lstStyle/>
          <a:p>
            <a:pPr marL="285750" indent="-285750" algn="just">
              <a:lnSpc>
                <a:spcPct val="150000"/>
              </a:lnSpc>
              <a:spcBef>
                <a:spcPts val="600"/>
              </a:spcBef>
              <a:buFont typeface="Wingdings" panose="05000000000000000000" pitchFamily="2" charset="2"/>
              <a:buChar char="u"/>
            </a:pPr>
            <a:endParaRPr lang="en-US" altLang="zh-CN" sz="14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战略”一词源于西方的“</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strategy”</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一词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其原意是指在战争中指挥军队的将军。后来</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逐渐演变为将军这一职业所需要具备的心理与行为技巧</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或者军队、国家在征服敌人时所应具备的技巧。因此</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在古代</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西方对于战略与战术往往是不进行区分的。直到近代</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西方的军事家们才对战略和战术进行了区分</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他们往往认为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战术用来处理细节问题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解决的是怎么做的问题而不是做什么的问题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而战略则是处理重大问题的</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用来决定做什么和为什么做的问题。</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在管理学界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企业战略研究者们认为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战略问题才是企业高层应该特别关注的问题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其具有以下六个特性</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第一</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需要高层进行管理决策</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需要企业投入较多的资源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第三</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会影响到企业的长期发展</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第四</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具有前瞻性</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第五</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对企业的全局会产生影响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第六</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需要考虑企业的外部环境。</a:t>
            </a:r>
          </a:p>
        </p:txBody>
      </p:sp>
    </p:spTree>
    <p:extLst>
      <p:ext uri="{BB962C8B-B14F-4D97-AF65-F5344CB8AC3E}">
        <p14:creationId xmlns:p14="http://schemas.microsoft.com/office/powerpoint/2010/main" val="3889591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营销战略策划概述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二、企业战略的层次</a:t>
            </a:r>
            <a:endParaRPr lang="zh-CN" altLang="zh-CN" sz="1600" b="1" dirty="0">
              <a:solidFill>
                <a:srgbClr val="000000"/>
              </a:solidFill>
              <a:latin typeface="NEU-BZ-S92"/>
              <a:ea typeface="方正书宋_GBK"/>
              <a:cs typeface="Times New Roman" panose="02020603050405020304" pitchFamily="18" charset="0"/>
            </a:endParaRPr>
          </a:p>
        </p:txBody>
      </p:sp>
      <p:pic>
        <p:nvPicPr>
          <p:cNvPr id="7" name="41.jpg" descr="id:2147496126;FounderCES"/>
          <p:cNvPicPr/>
          <p:nvPr/>
        </p:nvPicPr>
        <p:blipFill>
          <a:blip r:embed="rId2"/>
          <a:stretch>
            <a:fillRect/>
          </a:stretch>
        </p:blipFill>
        <p:spPr>
          <a:xfrm>
            <a:off x="397322" y="2305096"/>
            <a:ext cx="6966627" cy="3577087"/>
          </a:xfrm>
          <a:prstGeom prst="rect">
            <a:avLst/>
          </a:prstGeom>
        </p:spPr>
      </p:pic>
      <p:sp>
        <p:nvSpPr>
          <p:cNvPr id="8" name="Freeform 12"/>
          <p:cNvSpPr>
            <a:spLocks/>
          </p:cNvSpPr>
          <p:nvPr/>
        </p:nvSpPr>
        <p:spPr bwMode="auto">
          <a:xfrm>
            <a:off x="7363949" y="132840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p:spPr>
        <p:txBody>
          <a:bodyPr/>
          <a:lstStyle/>
          <a:p>
            <a:endParaRPr lang="zh-CN" altLang="en-US">
              <a:solidFill>
                <a:schemeClr val="tx1">
                  <a:lumMod val="50000"/>
                  <a:lumOff val="50000"/>
                </a:schemeClr>
              </a:solidFill>
            </a:endParaRPr>
          </a:p>
        </p:txBody>
      </p:sp>
      <p:sp>
        <p:nvSpPr>
          <p:cNvPr id="9" name="Freeform 12"/>
          <p:cNvSpPr>
            <a:spLocks/>
          </p:cNvSpPr>
          <p:nvPr/>
        </p:nvSpPr>
        <p:spPr bwMode="auto">
          <a:xfrm flipH="1" flipV="1">
            <a:off x="11532137" y="5757647"/>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BC1521"/>
          </a:solidFill>
          <a:ln>
            <a:noFill/>
          </a:ln>
        </p:spPr>
        <p:txBody>
          <a:bodyPr/>
          <a:lstStyle/>
          <a:p>
            <a:endParaRPr lang="zh-CN" altLang="en-US">
              <a:solidFill>
                <a:schemeClr val="tx1">
                  <a:lumMod val="50000"/>
                  <a:lumOff val="50000"/>
                </a:schemeClr>
              </a:solidFill>
            </a:endParaRPr>
          </a:p>
        </p:txBody>
      </p:sp>
      <p:sp>
        <p:nvSpPr>
          <p:cNvPr id="10" name="TextBox 16"/>
          <p:cNvSpPr txBox="1"/>
          <p:nvPr/>
        </p:nvSpPr>
        <p:spPr>
          <a:xfrm>
            <a:off x="7752759" y="2305096"/>
            <a:ext cx="4043697" cy="2554545"/>
          </a:xfrm>
          <a:prstGeom prst="rect">
            <a:avLst/>
          </a:prstGeom>
          <a:noFill/>
        </p:spPr>
        <p:txBody>
          <a:bodyPr wrap="square" rtlCol="0">
            <a:spAutoFit/>
          </a:bodyPr>
          <a:lstStyle/>
          <a:p>
            <a:pPr marL="285750" indent="-285750">
              <a:lnSpc>
                <a:spcPct val="250000"/>
              </a:lnSpc>
              <a:spcBef>
                <a:spcPct val="0"/>
              </a:spcBef>
              <a:buFont typeface="Wingdings" panose="05000000000000000000" pitchFamily="2" charset="2"/>
              <a:buChar char="Ø"/>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公司战略往往属于公司总体的战略。</a:t>
            </a:r>
            <a:endPar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endParaRPr>
          </a:p>
          <a:p>
            <a:pPr marL="285750" indent="-285750">
              <a:lnSpc>
                <a:spcPct val="250000"/>
              </a:lnSpc>
              <a:spcBef>
                <a:spcPct val="0"/>
              </a:spcBef>
              <a:buFont typeface="Wingdings" panose="05000000000000000000" pitchFamily="2" charset="2"/>
              <a:buChar char="Ø"/>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经营单位战略</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属于公司业务层面的战略。</a:t>
            </a:r>
            <a:endPar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endParaRPr>
          </a:p>
          <a:p>
            <a:pPr marL="285750" indent="-285750">
              <a:lnSpc>
                <a:spcPct val="250000"/>
              </a:lnSpc>
              <a:spcBef>
                <a:spcPct val="0"/>
              </a:spcBef>
              <a:buFont typeface="Wingdings" panose="05000000000000000000" pitchFamily="2" charset="2"/>
              <a:buChar char="Ø"/>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职能部门战略由具体的某一项业务对应的职能部门来进行策划。</a:t>
            </a:r>
          </a:p>
        </p:txBody>
      </p:sp>
    </p:spTree>
    <p:extLst>
      <p:ext uri="{BB962C8B-B14F-4D97-AF65-F5344CB8AC3E}">
        <p14:creationId xmlns:p14="http://schemas.microsoft.com/office/powerpoint/2010/main" val="930758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8"/>
                                        </p:tgtEl>
                                        <p:attrNameLst>
                                          <p:attrName>ppt_x,ppt_y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9"/>
                                        </p:tgtEl>
                                        <p:attrNameLst>
                                          <p:attrName>ppt_x,ppt_y</p:attrName>
                                        </p:attrNameLst>
                                      </p:cBhvr>
                                      <p:rCtr x="-19748" y="-5509"/>
                                    </p:animMotion>
                                  </p:childTnLst>
                                </p:cTn>
                              </p:par>
                            </p:childTnLst>
                          </p:cTn>
                        </p:par>
                        <p:par>
                          <p:cTn id="13" fill="hold">
                            <p:stCondLst>
                              <p:cond delay="500"/>
                            </p:stCondLst>
                            <p:childTnLst>
                              <p:par>
                                <p:cTn id="14" presetID="18" presetClass="entr" presetSubtype="3"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trips(upRight)">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营销战略策划概述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三、营销战略策划的流程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13">
            <a:extLst>
              <a:ext uri="{FF2B5EF4-FFF2-40B4-BE49-F238E27FC236}">
                <a16:creationId xmlns:a16="http://schemas.microsoft.com/office/drawing/2014/main" id="{A777D57F-5A6E-47E8-BB19-DBC95D2A60FB}"/>
              </a:ext>
            </a:extLst>
          </p:cNvPr>
          <p:cNvSpPr txBox="1"/>
          <p:nvPr/>
        </p:nvSpPr>
        <p:spPr>
          <a:xfrm>
            <a:off x="1165576" y="1630856"/>
            <a:ext cx="10571499" cy="5001956"/>
          </a:xfrm>
          <a:prstGeom prst="rect">
            <a:avLst/>
          </a:prstGeom>
          <a:noFill/>
          <a:ln w="38100">
            <a:solidFill>
              <a:srgbClr val="1D3F78"/>
            </a:solidFill>
          </a:ln>
        </p:spPr>
        <p:txBody>
          <a:bodyPr wrap="square" tIns="0" bIns="0" rtlCol="0" anchor="t">
            <a:noAutofit/>
          </a:bodyPr>
          <a:lstStyle/>
          <a:p>
            <a:pPr marL="285750" indent="-285750" algn="just">
              <a:lnSpc>
                <a:spcPct val="150000"/>
              </a:lnSpc>
              <a:spcBef>
                <a:spcPts val="600"/>
              </a:spcBef>
              <a:buFont typeface="Wingdings" panose="05000000000000000000" pitchFamily="2" charset="2"/>
              <a:buChar char="u"/>
            </a:pPr>
            <a:endParaRPr lang="en-US" altLang="zh-CN" sz="14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营销战略策划是对企业营销战略的谋划和规划。企业的营销战略策划要注意与公司战略以及自身所在的业务单位战略相联系。</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营销战略策划的程序包含以下四个步骤</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第一</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en-US" altLang="zh-CN" sz="1600" dirty="0" err="1">
                <a:solidFill>
                  <a:srgbClr val="000000"/>
                </a:solidFill>
                <a:latin typeface="微软雅黑" panose="020B0503020204020204" pitchFamily="34" charset="-122"/>
                <a:ea typeface="微软雅黑" panose="020B0503020204020204" pitchFamily="34" charset="-122"/>
                <a:cs typeface="华文黑体" pitchFamily="2" charset="-122"/>
              </a:rPr>
              <a:t>SWOT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分析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即对企业的机会、威胁、优势、劣势进行内外部环境分析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市场细分</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(Segment),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即将市场按不同属性分为多个消费者群体</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第三</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目标市场选择</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(Target),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即选择其中的一个或几个细分市场作为目标消费者群体</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p>
          <a:p>
            <a:pPr marL="285750" indent="-285750" algn="just">
              <a:lnSpc>
                <a:spcPct val="150000"/>
              </a:lnSpc>
              <a:spcBef>
                <a:spcPts val="600"/>
              </a:spcBef>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第四</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市场定位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(Position),</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即建立并传播本企业产品的关键特征与利益。简单来说</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基本营销战略策划就是“</a:t>
            </a:r>
            <a:r>
              <a:rPr lang="en-US" altLang="zh-CN" sz="1600" dirty="0" err="1">
                <a:solidFill>
                  <a:srgbClr val="000000"/>
                </a:solidFill>
                <a:latin typeface="微软雅黑" panose="020B0503020204020204" pitchFamily="34" charset="-122"/>
                <a:ea typeface="微软雅黑" panose="020B0503020204020204" pitchFamily="34" charset="-122"/>
                <a:cs typeface="华文黑体" pitchFamily="2" charset="-122"/>
              </a:rPr>
              <a:t>SWOT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分析</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en-US" altLang="zh-CN" sz="1600" dirty="0" err="1">
                <a:solidFill>
                  <a:srgbClr val="000000"/>
                </a:solidFill>
                <a:latin typeface="微软雅黑" panose="020B0503020204020204" pitchFamily="34" charset="-122"/>
                <a:ea typeface="微软雅黑" panose="020B0503020204020204" pitchFamily="34" charset="-122"/>
                <a:cs typeface="华文黑体" pitchFamily="2" charset="-122"/>
              </a:rPr>
              <a:t>STP</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战略”。</a:t>
            </a:r>
          </a:p>
        </p:txBody>
      </p:sp>
    </p:spTree>
    <p:extLst>
      <p:ext uri="{BB962C8B-B14F-4D97-AF65-F5344CB8AC3E}">
        <p14:creationId xmlns:p14="http://schemas.microsoft.com/office/powerpoint/2010/main" val="3344125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65329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a:t>
            </a:r>
            <a:r>
              <a:rPr lang="en-US" altLang="zh-CN" sz="2400" b="1" dirty="0" err="1">
                <a:solidFill>
                  <a:srgbClr val="595959"/>
                </a:solidFill>
                <a:sym typeface="Arial" panose="020B0604020202020204" pitchFamily="34" charset="0"/>
              </a:rPr>
              <a:t>SWOT</a:t>
            </a:r>
            <a:r>
              <a:rPr lang="zh-CN" altLang="en-US" sz="2400" b="1" dirty="0">
                <a:solidFill>
                  <a:srgbClr val="595959"/>
                </a:solidFill>
                <a:sym typeface="Arial" panose="020B0604020202020204" pitchFamily="34" charset="0"/>
              </a:rPr>
              <a:t>分析</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85242" y="1312516"/>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一、外部的机会与威胁分析</a:t>
                </a:r>
                <a:endParaRPr kumimoji="0" lang="zh-CN" altLang="en-US" b="1" i="0" u="none" strike="noStrike" kern="0" cap="none" spc="0" normalizeH="0" baseline="0" noProof="0" dirty="0">
                  <a:ln>
                    <a:noFill/>
                  </a:ln>
                  <a:solidFill>
                    <a:prstClr val="white"/>
                  </a:solidFill>
                  <a:effectLst/>
                  <a:uLnTx/>
                  <a:uFillTx/>
                  <a:latin typeface="微软雅黑"/>
                  <a:cs typeface="+mn-ea"/>
                  <a:sym typeface="+mn-lt"/>
                </a:endParaRP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1021812" y="2388627"/>
            <a:ext cx="4747092" cy="3563522"/>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3921002"/>
            </a:xfrm>
            <a:prstGeom prst="rect">
              <a:avLst/>
            </a:prstGeom>
            <a:noFill/>
            <a:ln w="9525">
              <a:noFill/>
              <a:miter lim="800000"/>
              <a:headEnd/>
              <a:tailEnd/>
            </a:ln>
          </p:spPr>
          <p:txBody>
            <a:bodyPr vert="horz" wrap="square">
              <a:spAutoFit/>
            </a:bodyPr>
            <a:lstStyle/>
            <a:p>
              <a:pPr marL="342763" lvl="0" indent="-342763" algn="just" fontAlgn="base">
                <a:lnSpc>
                  <a:spcPct val="20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外部环境因素包括宏观环境因素和行业环境因素。宏观环境因素包括政治</a:t>
              </a:r>
              <a:r>
                <a:rPr lang="en-US" altLang="zh-CN" sz="1600" kern="0" dirty="0">
                  <a:solidFill>
                    <a:srgbClr val="294A5A"/>
                  </a:solidFill>
                  <a:latin typeface="微软雅黑"/>
                </a:rPr>
                <a:t>/</a:t>
              </a:r>
              <a:r>
                <a:rPr lang="zh-CN" altLang="en-US" sz="1600" kern="0" dirty="0">
                  <a:solidFill>
                    <a:srgbClr val="294A5A"/>
                  </a:solidFill>
                  <a:latin typeface="微软雅黑"/>
                </a:rPr>
                <a:t>法律环境、经济人口环境、社会</a:t>
              </a:r>
              <a:r>
                <a:rPr lang="en-US" altLang="zh-CN" sz="1600" kern="0" dirty="0">
                  <a:solidFill>
                    <a:srgbClr val="294A5A"/>
                  </a:solidFill>
                  <a:latin typeface="微软雅黑"/>
                </a:rPr>
                <a:t>/</a:t>
              </a:r>
              <a:r>
                <a:rPr lang="zh-CN" altLang="en-US" sz="1600" kern="0" dirty="0">
                  <a:solidFill>
                    <a:srgbClr val="294A5A"/>
                  </a:solidFill>
                  <a:latin typeface="微软雅黑"/>
                </a:rPr>
                <a:t>文化环境、技术环境、自然环境</a:t>
              </a:r>
              <a:r>
                <a:rPr lang="en-US" altLang="zh-CN" sz="1600" kern="0" dirty="0">
                  <a:solidFill>
                    <a:srgbClr val="294A5A"/>
                  </a:solidFill>
                  <a:latin typeface="微软雅黑"/>
                </a:rPr>
                <a:t>;</a:t>
              </a:r>
              <a:r>
                <a:rPr lang="zh-CN" altLang="en-US" sz="1600" kern="0" dirty="0">
                  <a:solidFill>
                    <a:srgbClr val="294A5A"/>
                  </a:solidFill>
                  <a:latin typeface="微软雅黑"/>
                </a:rPr>
                <a:t>行业环境因素包括供应商、顾客、竞争者、社会公众。</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149745" y="2388624"/>
            <a:ext cx="5174679" cy="3563522"/>
            <a:chOff x="1724755" y="2423599"/>
            <a:chExt cx="10129434"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34788" y="3193852"/>
              <a:ext cx="9717374" cy="3649145"/>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机会分析。环境机会是指对企业营销活动富有吸引力的领域</a:t>
              </a:r>
              <a:r>
                <a:rPr lang="en-US" altLang="zh-CN" sz="1600" kern="0" dirty="0">
                  <a:solidFill>
                    <a:srgbClr val="294A5A"/>
                  </a:solidFill>
                  <a:latin typeface="微软雅黑"/>
                </a:rPr>
                <a:t>,</a:t>
              </a:r>
              <a:r>
                <a:rPr lang="zh-CN" altLang="en-US" sz="1600" kern="0" dirty="0">
                  <a:solidFill>
                    <a:srgbClr val="294A5A"/>
                  </a:solidFill>
                  <a:latin typeface="微软雅黑"/>
                </a:rPr>
                <a:t>若能满足该领域的需求</a:t>
              </a:r>
              <a:r>
                <a:rPr lang="en-US" altLang="zh-CN" sz="1600" kern="0" dirty="0">
                  <a:solidFill>
                    <a:srgbClr val="294A5A"/>
                  </a:solidFill>
                  <a:latin typeface="微软雅黑"/>
                </a:rPr>
                <a:t>,</a:t>
              </a:r>
              <a:r>
                <a:rPr lang="zh-CN" altLang="en-US" sz="1600" kern="0" dirty="0">
                  <a:solidFill>
                    <a:srgbClr val="294A5A"/>
                  </a:solidFill>
                  <a:latin typeface="微软雅黑"/>
                </a:rPr>
                <a:t>企业就能够有盈利。</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威胁分析。环境威胁是指一种不利的发展趋势所形成的挑战。如果没能采取果断的营销行动</a:t>
              </a:r>
              <a:r>
                <a:rPr lang="en-US" altLang="zh-CN" sz="1600" kern="0" dirty="0">
                  <a:solidFill>
                    <a:srgbClr val="294A5A"/>
                  </a:solidFill>
                  <a:latin typeface="微软雅黑"/>
                </a:rPr>
                <a:t>,</a:t>
              </a:r>
              <a:r>
                <a:rPr lang="zh-CN" altLang="en-US" sz="1600" kern="0" dirty="0">
                  <a:solidFill>
                    <a:srgbClr val="294A5A"/>
                  </a:solidFill>
                  <a:latin typeface="微软雅黑"/>
                </a:rPr>
                <a:t>这种不利趋势将会侵蚀公司的销售或利润。</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315385" y="2136962"/>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148885" y="2211714"/>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外部环境因素</a:t>
            </a:r>
          </a:p>
        </p:txBody>
      </p:sp>
      <p:sp>
        <p:nvSpPr>
          <p:cNvPr id="20" name="矩形: 圆角 3">
            <a:extLst>
              <a:ext uri="{FF2B5EF4-FFF2-40B4-BE49-F238E27FC236}">
                <a16:creationId xmlns:a16="http://schemas.microsoft.com/office/drawing/2014/main" id="{FBCD5D70-10F9-4990-9568-7C1E3B3AE332}"/>
              </a:ext>
            </a:extLst>
          </p:cNvPr>
          <p:cNvSpPr/>
          <p:nvPr/>
        </p:nvSpPr>
        <p:spPr>
          <a:xfrm>
            <a:off x="7282547" y="2147689"/>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214109" y="2229082"/>
            <a:ext cx="2489449" cy="381066"/>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二</a:t>
            </a:r>
            <a:r>
              <a:rPr lang="en-US" altLang="zh-CN" sz="1599" b="1" kern="0" dirty="0">
                <a:solidFill>
                  <a:prstClr val="white"/>
                </a:solidFill>
                <a:latin typeface="微软雅黑"/>
                <a:cs typeface="+mn-ea"/>
                <a:sym typeface="+mn-lt"/>
              </a:rPr>
              <a:t>)</a:t>
            </a:r>
            <a:r>
              <a:rPr lang="zh-CN" altLang="en-US" sz="1599" b="1" kern="0" dirty="0">
                <a:solidFill>
                  <a:prstClr val="white"/>
                </a:solidFill>
                <a:latin typeface="微软雅黑"/>
                <a:cs typeface="+mn-ea"/>
                <a:sym typeface="+mn-lt"/>
              </a:rPr>
              <a:t>机会与威胁分析</a:t>
            </a:r>
          </a:p>
        </p:txBody>
      </p:sp>
    </p:spTree>
    <p:extLst>
      <p:ext uri="{BB962C8B-B14F-4D97-AF65-F5344CB8AC3E}">
        <p14:creationId xmlns:p14="http://schemas.microsoft.com/office/powerpoint/2010/main" val="26308868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65329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a:t>
            </a:r>
            <a:r>
              <a:rPr lang="en-US" altLang="zh-CN" sz="2400" b="1" dirty="0" err="1">
                <a:solidFill>
                  <a:srgbClr val="595959"/>
                </a:solidFill>
                <a:sym typeface="Arial" panose="020B0604020202020204" pitchFamily="34" charset="0"/>
              </a:rPr>
              <a:t>SWOT</a:t>
            </a:r>
            <a:r>
              <a:rPr lang="zh-CN" altLang="en-US" sz="2400" b="1" dirty="0">
                <a:solidFill>
                  <a:srgbClr val="595959"/>
                </a:solidFill>
                <a:sym typeface="Arial" panose="020B0604020202020204" pitchFamily="34" charset="0"/>
              </a:rPr>
              <a:t>分析</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41151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二、内部的优势与劣势分析 </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13">
            <a:extLst>
              <a:ext uri="{FF2B5EF4-FFF2-40B4-BE49-F238E27FC236}">
                <a16:creationId xmlns:a16="http://schemas.microsoft.com/office/drawing/2014/main" id="{A777D57F-5A6E-47E8-BB19-DBC95D2A60FB}"/>
              </a:ext>
            </a:extLst>
          </p:cNvPr>
          <p:cNvSpPr txBox="1"/>
          <p:nvPr/>
        </p:nvSpPr>
        <p:spPr>
          <a:xfrm>
            <a:off x="1165577" y="1630856"/>
            <a:ext cx="9807224" cy="5001956"/>
          </a:xfrm>
          <a:prstGeom prst="rect">
            <a:avLst/>
          </a:prstGeom>
          <a:noFill/>
          <a:ln w="38100">
            <a:solidFill>
              <a:srgbClr val="1D3F78"/>
            </a:solidFill>
          </a:ln>
        </p:spPr>
        <p:txBody>
          <a:bodyPr wrap="square" tIns="0" bIns="0" rtlCol="0" anchor="t">
            <a:noAutofit/>
          </a:bodyPr>
          <a:lstStyle/>
          <a:p>
            <a:pPr marL="285750" indent="-285750" algn="just">
              <a:lnSpc>
                <a:spcPct val="150000"/>
              </a:lnSpc>
              <a:spcBef>
                <a:spcPts val="600"/>
              </a:spcBef>
              <a:buFont typeface="Wingdings" panose="05000000000000000000" pitchFamily="2" charset="2"/>
              <a:buChar char="u"/>
            </a:pPr>
            <a:endParaRPr lang="en-US" altLang="zh-CN" sz="1400"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企业除了分析外部环境外</a:t>
            </a:r>
            <a:r>
              <a:rPr lang="en-US" altLang="zh-CN"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还需要对内部环境进行分析。内部环境的分析包括对生产能力、营销能力、财务能力、组织能力、发展能力等进行打分</a:t>
            </a:r>
            <a:r>
              <a:rPr lang="en-US" altLang="zh-CN"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从而评价企业内部的优势与劣势。</a:t>
            </a:r>
          </a:p>
          <a:p>
            <a:pPr marL="285750" indent="-285750" algn="just">
              <a:lnSpc>
                <a:spcPct val="150000"/>
              </a:lnSpc>
              <a:spcBef>
                <a:spcPts val="600"/>
              </a:spcBef>
              <a:buFont typeface="Wingdings" panose="05000000000000000000" pitchFamily="2" charset="2"/>
              <a:buChar char="u"/>
            </a:pP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其中内部的优势是指企业自身特有的、有利于成长与发展或竞争制胜的因素。它包括企业内部存在的、有利于促进企业生产经营发展的、相对于竞争对手而言所具有的优势资源、技术、产品以及其他方面的特殊能力。</a:t>
            </a:r>
            <a:endParaRPr lang="en-US" altLang="zh-CN" dirty="0">
              <a:solidFill>
                <a:srgbClr val="000000"/>
              </a:solidFill>
              <a:latin typeface="微软雅黑" panose="020B0503020204020204" pitchFamily="34" charset="-122"/>
              <a:ea typeface="微软雅黑" panose="020B0503020204020204" pitchFamily="34" charset="-122"/>
              <a:cs typeface="华文黑体" pitchFamily="2" charset="-122"/>
            </a:endParaRPr>
          </a:p>
          <a:p>
            <a:pPr marL="285750" indent="-285750" algn="just">
              <a:lnSpc>
                <a:spcPct val="150000"/>
              </a:lnSpc>
              <a:spcBef>
                <a:spcPts val="600"/>
              </a:spcBef>
              <a:buFont typeface="Wingdings" panose="05000000000000000000" pitchFamily="2" charset="2"/>
              <a:buChar char="u"/>
            </a:pP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而内部的劣势是指企业自身在生产经营过程中所形成的、对企业生产经营活动具有不利影响的因素。劣势包括企业较之竞争对手在某些方面存在的缺点与不足</a:t>
            </a:r>
            <a:r>
              <a:rPr lang="en-US" altLang="zh-CN"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即影响企业经营效率和效果的不利因素和特征</a:t>
            </a:r>
            <a:r>
              <a:rPr lang="en-US" altLang="zh-CN"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dirty="0">
                <a:solidFill>
                  <a:srgbClr val="000000"/>
                </a:solidFill>
                <a:latin typeface="微软雅黑" panose="020B0503020204020204" pitchFamily="34" charset="-122"/>
                <a:ea typeface="微软雅黑" panose="020B0503020204020204" pitchFamily="34" charset="-122"/>
                <a:cs typeface="华文黑体" pitchFamily="2" charset="-122"/>
              </a:rPr>
              <a:t>这些因素使企业在市场竞争中处于弱势地位。</a:t>
            </a:r>
          </a:p>
        </p:txBody>
      </p:sp>
    </p:spTree>
    <p:extLst>
      <p:ext uri="{BB962C8B-B14F-4D97-AF65-F5344CB8AC3E}">
        <p14:creationId xmlns:p14="http://schemas.microsoft.com/office/powerpoint/2010/main" val="293586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65329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a:t>
            </a:r>
            <a:r>
              <a:rPr lang="en-US" altLang="zh-CN" sz="2400" b="1" dirty="0" err="1">
                <a:solidFill>
                  <a:srgbClr val="595959"/>
                </a:solidFill>
                <a:sym typeface="Arial" panose="020B0604020202020204" pitchFamily="34" charset="0"/>
              </a:rPr>
              <a:t>SWOT</a:t>
            </a:r>
            <a:r>
              <a:rPr lang="zh-CN" altLang="en-US" sz="2400" b="1" dirty="0">
                <a:solidFill>
                  <a:srgbClr val="595959"/>
                </a:solidFill>
                <a:sym typeface="Arial" panose="020B0604020202020204" pitchFamily="34" charset="0"/>
              </a:rPr>
              <a:t>分析</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52540"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a:t>
            </a:r>
            <a:r>
              <a:rPr lang="en-US" altLang="zh-CN" sz="2000" b="1" dirty="0" err="1">
                <a:solidFill>
                  <a:srgbClr val="000000"/>
                </a:solidFill>
                <a:latin typeface="NEU-BZ-S92"/>
                <a:ea typeface="方正黑体_GBK"/>
                <a:cs typeface="Times New Roman" panose="02020603050405020304" pitchFamily="18" charset="0"/>
              </a:rPr>
              <a:t>SWOT</a:t>
            </a:r>
            <a:r>
              <a:rPr lang="zh-CN" altLang="en-US" sz="2000" b="1" dirty="0">
                <a:solidFill>
                  <a:srgbClr val="000000"/>
                </a:solidFill>
                <a:latin typeface="NEU-BZ-S92"/>
                <a:ea typeface="方正黑体_GBK"/>
                <a:cs typeface="Times New Roman" panose="02020603050405020304" pitchFamily="18" charset="0"/>
              </a:rPr>
              <a:t>综合分析</a:t>
            </a:r>
            <a:endParaRPr lang="zh-CN" altLang="zh-CN" sz="1600" b="1" dirty="0">
              <a:solidFill>
                <a:srgbClr val="000000"/>
              </a:solidFill>
              <a:latin typeface="NEU-BZ-S92"/>
              <a:ea typeface="方正书宋_GBK"/>
              <a:cs typeface="Times New Roman" panose="02020603050405020304" pitchFamily="18" charset="0"/>
            </a:endParaRPr>
          </a:p>
        </p:txBody>
      </p:sp>
      <p:sp>
        <p:nvSpPr>
          <p:cNvPr id="9" name="TextBox 18"/>
          <p:cNvSpPr txBox="1"/>
          <p:nvPr/>
        </p:nvSpPr>
        <p:spPr>
          <a:xfrm>
            <a:off x="659214" y="1670174"/>
            <a:ext cx="3825819" cy="1569660"/>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8" name="PA-文本框 14">
            <a:extLst>
              <a:ext uri="{FF2B5EF4-FFF2-40B4-BE49-F238E27FC236}">
                <a16:creationId xmlns:a16="http://schemas.microsoft.com/office/drawing/2014/main" id="{5EE39FA2-9B02-4625-9F6B-95A74D92F9E5}"/>
              </a:ext>
            </a:extLst>
          </p:cNvPr>
          <p:cNvSpPr txBox="1"/>
          <p:nvPr>
            <p:custDataLst>
              <p:tags r:id="rId1"/>
            </p:custDataLst>
          </p:nvPr>
        </p:nvSpPr>
        <p:spPr>
          <a:xfrm>
            <a:off x="1352215" y="1386936"/>
            <a:ext cx="10507689" cy="1200329"/>
          </a:xfrm>
          <a:prstGeom prst="rect">
            <a:avLst/>
          </a:prstGeom>
          <a:noFill/>
        </p:spPr>
        <p:txBody>
          <a:bodyPr wrap="square" rtlCol="0">
            <a:spAutoFit/>
          </a:bodyPr>
          <a:lstStyle/>
          <a:p>
            <a:pPr algn="just">
              <a:lnSpc>
                <a:spcPct val="150000"/>
              </a:lnSpc>
            </a:pP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一</a:t>
            </a:r>
            <a:r>
              <a:rPr lang="en-US" altLang="zh-CN" b="1" dirty="0">
                <a:solidFill>
                  <a:srgbClr val="C00000"/>
                </a:solidFill>
                <a:latin typeface="微软雅黑" panose="020B0503020204020204" pitchFamily="34" charset="-122"/>
                <a:ea typeface="微软雅黑" panose="020B0503020204020204" pitchFamily="34" charset="-122"/>
              </a:rPr>
              <a:t>)</a:t>
            </a:r>
            <a:r>
              <a:rPr lang="zh-CN" altLang="en-US" b="1" dirty="0">
                <a:solidFill>
                  <a:srgbClr val="C00000"/>
                </a:solidFill>
                <a:latin typeface="微软雅黑" panose="020B0503020204020204" pitchFamily="34" charset="-122"/>
                <a:ea typeface="微软雅黑" panose="020B0503020204020204" pitchFamily="34" charset="-122"/>
              </a:rPr>
              <a:t>战略列表</a:t>
            </a:r>
            <a:endParaRPr lang="en-US" altLang="zh-CN" sz="1600" b="1" dirty="0">
              <a:solidFill>
                <a:srgbClr val="1C257C"/>
              </a:solidFill>
              <a:latin typeface="微软雅黑" panose="020B0503020204020204" pitchFamily="34" charset="-122"/>
              <a:ea typeface="微软雅黑" panose="020B0503020204020204" pitchFamily="34" charset="-122"/>
            </a:endParaRPr>
          </a:p>
          <a:p>
            <a:pPr algn="just">
              <a:lnSpc>
                <a:spcPct val="150000"/>
              </a:lnSpc>
            </a:pPr>
            <a:endParaRPr lang="en-US" altLang="zh-CN" sz="1600" b="1" dirty="0">
              <a:solidFill>
                <a:srgbClr val="214A81"/>
              </a:solidFill>
              <a:latin typeface="微软雅黑" panose="020B0503020204020204" pitchFamily="34" charset="-122"/>
              <a:ea typeface="微软雅黑" panose="020B0503020204020204" pitchFamily="34" charset="-122"/>
            </a:endParaRPr>
          </a:p>
          <a:p>
            <a:pPr algn="just">
              <a:lnSpc>
                <a:spcPct val="150000"/>
              </a:lnSpc>
            </a:pPr>
            <a:endParaRPr lang="en-US" altLang="zh-CN" sz="1400" dirty="0">
              <a:solidFill>
                <a:srgbClr val="214A81"/>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574590374"/>
              </p:ext>
            </p:extLst>
          </p:nvPr>
        </p:nvGraphicFramePr>
        <p:xfrm>
          <a:off x="1625170" y="1796907"/>
          <a:ext cx="9593288" cy="5063303"/>
        </p:xfrm>
        <a:graphic>
          <a:graphicData uri="http://schemas.openxmlformats.org/drawingml/2006/table">
            <a:tbl>
              <a:tblPr firstRow="1" firstCol="1" bandRow="1"/>
              <a:tblGrid>
                <a:gridCol w="3556669">
                  <a:extLst>
                    <a:ext uri="{9D8B030D-6E8A-4147-A177-3AD203B41FA5}">
                      <a16:colId xmlns:a16="http://schemas.microsoft.com/office/drawing/2014/main" val="20000"/>
                    </a:ext>
                  </a:extLst>
                </a:gridCol>
                <a:gridCol w="3556669">
                  <a:extLst>
                    <a:ext uri="{9D8B030D-6E8A-4147-A177-3AD203B41FA5}">
                      <a16:colId xmlns:a16="http://schemas.microsoft.com/office/drawing/2014/main" val="20001"/>
                    </a:ext>
                  </a:extLst>
                </a:gridCol>
                <a:gridCol w="2479950">
                  <a:extLst>
                    <a:ext uri="{9D8B030D-6E8A-4147-A177-3AD203B41FA5}">
                      <a16:colId xmlns:a16="http://schemas.microsoft.com/office/drawing/2014/main" val="20002"/>
                    </a:ext>
                  </a:extLst>
                </a:gridCol>
              </a:tblGrid>
              <a:tr h="1847155">
                <a:tc>
                  <a:txBody>
                    <a:bodyPr/>
                    <a:lstStyle/>
                    <a:p>
                      <a:pPr algn="ct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 </a:t>
                      </a:r>
                      <a:endParaRPr lang="zh-CN" sz="16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优势</a:t>
                      </a:r>
                      <a:r>
                        <a:rPr lang="en-US" sz="1600" dirty="0">
                          <a:solidFill>
                            <a:srgbClr val="000000"/>
                          </a:solidFill>
                          <a:effectLst/>
                          <a:latin typeface="方正书宋_GBK"/>
                          <a:ea typeface="方正书宋_GBK"/>
                          <a:cs typeface="Times New Roman" panose="02020603050405020304" pitchFamily="18" charset="0"/>
                        </a:rPr>
                        <a:t>(</a:t>
                      </a:r>
                      <a:r>
                        <a:rPr lang="en-US" sz="1600" dirty="0">
                          <a:solidFill>
                            <a:srgbClr val="000000"/>
                          </a:solidFill>
                          <a:effectLst/>
                          <a:latin typeface="NEU-BZ-S92"/>
                          <a:ea typeface="方正书宋_GBK"/>
                          <a:cs typeface="Times New Roman" panose="02020603050405020304" pitchFamily="18" charset="0"/>
                        </a:rPr>
                        <a:t>S</a:t>
                      </a:r>
                      <a:r>
                        <a:rPr lang="en-US" sz="1600" dirty="0">
                          <a:solidFill>
                            <a:srgbClr val="000000"/>
                          </a:solidFill>
                          <a:effectLst/>
                          <a:latin typeface="方正书宋_GBK"/>
                          <a:ea typeface="方正书宋_GBK"/>
                          <a:cs typeface="Times New Roman" panose="02020603050405020304" pitchFamily="18" charset="0"/>
                        </a:rPr>
                        <a:t>)</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1</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2</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3</a:t>
                      </a:r>
                      <a:endParaRPr lang="zh-CN" sz="1600" dirty="0">
                        <a:solidFill>
                          <a:srgbClr val="000000"/>
                        </a:solidFill>
                        <a:effectLst/>
                        <a:latin typeface="NEU-BZ-S92"/>
                        <a:ea typeface="方正书宋_GBK"/>
                        <a:cs typeface="Times New Roman" panose="02020603050405020304" pitchFamily="18" charset="0"/>
                      </a:endParaRP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劣势</a:t>
                      </a:r>
                      <a:r>
                        <a:rPr lang="en-US" sz="1600" dirty="0">
                          <a:solidFill>
                            <a:srgbClr val="000000"/>
                          </a:solidFill>
                          <a:effectLst/>
                          <a:latin typeface="方正书宋_GBK"/>
                          <a:ea typeface="方正书宋_GBK"/>
                          <a:cs typeface="Times New Roman" panose="02020603050405020304" pitchFamily="18" charset="0"/>
                        </a:rPr>
                        <a:t>(</a:t>
                      </a:r>
                      <a:r>
                        <a:rPr lang="en-US" sz="1600" dirty="0">
                          <a:solidFill>
                            <a:srgbClr val="000000"/>
                          </a:solidFill>
                          <a:effectLst/>
                          <a:latin typeface="NEU-BZ-S92"/>
                          <a:ea typeface="方正书宋_GBK"/>
                          <a:cs typeface="Times New Roman" panose="02020603050405020304" pitchFamily="18" charset="0"/>
                        </a:rPr>
                        <a:t>W</a:t>
                      </a:r>
                      <a:r>
                        <a:rPr lang="en-US" sz="1600" dirty="0">
                          <a:solidFill>
                            <a:srgbClr val="000000"/>
                          </a:solidFill>
                          <a:effectLst/>
                          <a:latin typeface="方正书宋_GBK"/>
                          <a:ea typeface="方正书宋_GBK"/>
                          <a:cs typeface="Times New Roman" panose="02020603050405020304" pitchFamily="18" charset="0"/>
                        </a:rPr>
                        <a:t>)</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1</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2</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3</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45240">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机会</a:t>
                      </a:r>
                      <a:r>
                        <a:rPr lang="en-US" sz="1600" dirty="0">
                          <a:solidFill>
                            <a:srgbClr val="000000"/>
                          </a:solidFill>
                          <a:effectLst/>
                          <a:latin typeface="方正书宋_GBK"/>
                          <a:ea typeface="方正书宋_GBK"/>
                          <a:cs typeface="Times New Roman" panose="02020603050405020304" pitchFamily="18" charset="0"/>
                        </a:rPr>
                        <a:t>(</a:t>
                      </a:r>
                      <a:r>
                        <a:rPr lang="en-US" sz="1600" dirty="0">
                          <a:solidFill>
                            <a:srgbClr val="000000"/>
                          </a:solidFill>
                          <a:effectLst/>
                          <a:latin typeface="NEU-BZ-S92"/>
                          <a:ea typeface="方正书宋_GBK"/>
                          <a:cs typeface="Times New Roman" panose="02020603050405020304" pitchFamily="18" charset="0"/>
                        </a:rPr>
                        <a:t>O</a:t>
                      </a:r>
                      <a:r>
                        <a:rPr lang="en-US" sz="1600" dirty="0">
                          <a:solidFill>
                            <a:srgbClr val="000000"/>
                          </a:solidFill>
                          <a:effectLst/>
                          <a:latin typeface="方正书宋_GBK"/>
                          <a:ea typeface="方正书宋_GBK"/>
                          <a:cs typeface="Times New Roman" panose="02020603050405020304" pitchFamily="18" charset="0"/>
                        </a:rPr>
                        <a:t>)</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1</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2</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3</a:t>
                      </a:r>
                      <a:endParaRPr lang="zh-CN" sz="1600" dirty="0">
                        <a:solidFill>
                          <a:srgbClr val="000000"/>
                        </a:solidFill>
                        <a:effectLst/>
                        <a:latin typeface="NEU-BZ-S92"/>
                        <a:ea typeface="方正书宋_GBK"/>
                        <a:cs typeface="Times New Roman" panose="02020603050405020304" pitchFamily="18" charset="0"/>
                      </a:endParaRP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SO</a:t>
                      </a:r>
                      <a:r>
                        <a:rPr lang="zh-CN" sz="1600" dirty="0">
                          <a:solidFill>
                            <a:srgbClr val="000000"/>
                          </a:solidFill>
                          <a:effectLst/>
                          <a:latin typeface="NEU-BZ-S92"/>
                          <a:ea typeface="方正书宋_GBK"/>
                          <a:cs typeface="Times New Roman" panose="02020603050405020304" pitchFamily="18" charset="0"/>
                        </a:rPr>
                        <a:t>战略</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发挥优势</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利用机会</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WO</a:t>
                      </a:r>
                      <a:r>
                        <a:rPr lang="zh-CN" sz="1600" dirty="0">
                          <a:solidFill>
                            <a:srgbClr val="000000"/>
                          </a:solidFill>
                          <a:effectLst/>
                          <a:latin typeface="NEU-BZ-S92"/>
                          <a:ea typeface="方正书宋_GBK"/>
                          <a:cs typeface="Times New Roman" panose="02020603050405020304" pitchFamily="18" charset="0"/>
                        </a:rPr>
                        <a:t>战略</a:t>
                      </a: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 </a:t>
                      </a:r>
                      <a:r>
                        <a:rPr lang="zh-CN" sz="1600" dirty="0">
                          <a:solidFill>
                            <a:srgbClr val="000000"/>
                          </a:solidFill>
                          <a:effectLst/>
                          <a:latin typeface="NEU-BZ-S92"/>
                          <a:ea typeface="方正书宋_GBK"/>
                          <a:cs typeface="Times New Roman" panose="02020603050405020304" pitchFamily="18" charset="0"/>
                        </a:rPr>
                        <a:t>克服劣势</a:t>
                      </a: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 </a:t>
                      </a:r>
                      <a:r>
                        <a:rPr lang="zh-CN" sz="1600" dirty="0">
                          <a:solidFill>
                            <a:srgbClr val="000000"/>
                          </a:solidFill>
                          <a:effectLst/>
                          <a:latin typeface="NEU-BZ-S92"/>
                          <a:ea typeface="方正书宋_GBK"/>
                          <a:cs typeface="Times New Roman" panose="02020603050405020304" pitchFamily="18" charset="0"/>
                        </a:rPr>
                        <a:t>利用机会</a:t>
                      </a: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 </a:t>
                      </a: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556551">
                <a:tc>
                  <a:txBody>
                    <a:bodyPr/>
                    <a:lstStyle/>
                    <a:p>
                      <a:pPr algn="ct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威胁</a:t>
                      </a:r>
                      <a:r>
                        <a:rPr lang="en-US" sz="1600" dirty="0">
                          <a:solidFill>
                            <a:srgbClr val="000000"/>
                          </a:solidFill>
                          <a:effectLst/>
                          <a:latin typeface="方正书宋_GBK"/>
                          <a:ea typeface="方正书宋_GBK"/>
                          <a:cs typeface="Times New Roman" panose="02020603050405020304" pitchFamily="18" charset="0"/>
                        </a:rPr>
                        <a:t>(</a:t>
                      </a:r>
                      <a:r>
                        <a:rPr lang="en-US" sz="1600" dirty="0">
                          <a:solidFill>
                            <a:srgbClr val="000000"/>
                          </a:solidFill>
                          <a:effectLst/>
                          <a:latin typeface="NEU-BZ-S92"/>
                          <a:ea typeface="方正书宋_GBK"/>
                          <a:cs typeface="Times New Roman" panose="02020603050405020304" pitchFamily="18" charset="0"/>
                        </a:rPr>
                        <a:t>T</a:t>
                      </a:r>
                      <a:r>
                        <a:rPr lang="en-US" sz="1600" dirty="0">
                          <a:solidFill>
                            <a:srgbClr val="000000"/>
                          </a:solidFill>
                          <a:effectLst/>
                          <a:latin typeface="方正书宋_GBK"/>
                          <a:ea typeface="方正书宋_GBK"/>
                          <a:cs typeface="Times New Roman" panose="02020603050405020304" pitchFamily="18" charset="0"/>
                        </a:rPr>
                        <a:t>)</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1</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2</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3</a:t>
                      </a:r>
                      <a:endParaRPr lang="zh-CN" sz="16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ST</a:t>
                      </a:r>
                      <a:r>
                        <a:rPr lang="zh-CN" sz="1600" dirty="0">
                          <a:solidFill>
                            <a:srgbClr val="000000"/>
                          </a:solidFill>
                          <a:effectLst/>
                          <a:latin typeface="NEU-BZ-S92"/>
                          <a:ea typeface="方正书宋_GBK"/>
                          <a:cs typeface="Times New Roman" panose="02020603050405020304" pitchFamily="18" charset="0"/>
                        </a:rPr>
                        <a:t>战略</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利用优势</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回避威胁</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1600" dirty="0">
                          <a:solidFill>
                            <a:srgbClr val="000000"/>
                          </a:solidFill>
                          <a:effectLst/>
                          <a:latin typeface="NEU-BZ-S92"/>
                          <a:ea typeface="方正书宋_GBK"/>
                          <a:cs typeface="Times New Roman" panose="02020603050405020304" pitchFamily="18" charset="0"/>
                        </a:rPr>
                        <a:t> </a:t>
                      </a:r>
                      <a:r>
                        <a:rPr lang="en-US" sz="1600" dirty="0" err="1">
                          <a:solidFill>
                            <a:srgbClr val="000000"/>
                          </a:solidFill>
                          <a:effectLst/>
                          <a:latin typeface="NEU-BZ-S92"/>
                          <a:ea typeface="方正书宋_GBK"/>
                          <a:cs typeface="Times New Roman" panose="02020603050405020304" pitchFamily="18" charset="0"/>
                        </a:rPr>
                        <a:t>WT</a:t>
                      </a:r>
                      <a:r>
                        <a:rPr lang="zh-CN" sz="1600" dirty="0">
                          <a:solidFill>
                            <a:srgbClr val="000000"/>
                          </a:solidFill>
                          <a:effectLst/>
                          <a:latin typeface="NEU-BZ-S92"/>
                          <a:ea typeface="方正书宋_GBK"/>
                          <a:cs typeface="Times New Roman" panose="02020603050405020304" pitchFamily="18" charset="0"/>
                        </a:rPr>
                        <a:t>战略</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克服劣势</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回避威胁</a:t>
                      </a:r>
                    </a:p>
                    <a:p>
                      <a:pPr>
                        <a:lnSpc>
                          <a:spcPct val="150000"/>
                        </a:lnSpc>
                        <a:spcAft>
                          <a:spcPts val="0"/>
                        </a:spcAft>
                      </a:pPr>
                      <a:r>
                        <a:rPr lang="zh-CN" sz="1600" dirty="0">
                          <a:solidFill>
                            <a:srgbClr val="000000"/>
                          </a:solidFill>
                          <a:effectLst/>
                          <a:latin typeface="NEU-BZ-S92"/>
                          <a:ea typeface="方正书宋_GBK"/>
                          <a:cs typeface="Times New Roman" panose="02020603050405020304" pitchFamily="18" charset="0"/>
                        </a:rPr>
                        <a:t>……</a:t>
                      </a:r>
                    </a:p>
                  </a:txBody>
                  <a:tcPr marL="228600" marR="2286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712069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nodePh="1">
                                  <p:stCondLst>
                                    <p:cond delay="0"/>
                                  </p:stCondLst>
                                  <p:endCondLst>
                                    <p:cond evt="begin" delay="0">
                                      <p:tn val="5"/>
                                    </p:cond>
                                  </p:end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0" presetClass="entr" presetSubtype="0" fill="hold" grpId="0" nodeType="withEffect">
                                  <p:stCondLst>
                                    <p:cond delay="0"/>
                                  </p:stCondLst>
                                  <p:iterate type="lt">
                                    <p:tmPct val="0"/>
                                  </p:iterate>
                                  <p:childTnLst>
                                    <p:set>
                                      <p:cBhvr>
                                        <p:cTn id="11" dur="1200" fill="hold">
                                          <p:stCondLst>
                                            <p:cond delay="0"/>
                                          </p:stCondLst>
                                        </p:cTn>
                                        <p:tgtEl>
                                          <p:spTgt spid="18"/>
                                        </p:tgtEl>
                                        <p:attrNameLst>
                                          <p:attrName>style.visibility</p:attrName>
                                        </p:attrNameLst>
                                      </p:cBhvr>
                                      <p:to>
                                        <p:strVal val="visible"/>
                                      </p:to>
                                    </p:set>
                                    <p:anim to="" calcmode="lin" valueType="num">
                                      <p:cBhvr>
                                        <p:cTn id="12" dur="1200" fill="hold">
                                          <p:stCondLst>
                                            <p:cond delay="0"/>
                                          </p:stCondLst>
                                        </p:cTn>
                                        <p:tgtEl>
                                          <p:spTgt spid="18"/>
                                        </p:tgtEl>
                                        <p:attrNameLst>
                                          <p:attrName>ppt_h</p:attrName>
                                        </p:attrNameLst>
                                      </p:cBhvr>
                                      <p:tavLst>
                                        <p:tav tm="0" fmla="#ppt_h-#ppt_h*((1.5-1.5*$)^3-(1.5-1.5*$)^2)">
                                          <p:val>
                                            <p:strVal val="0"/>
                                          </p:val>
                                        </p:tav>
                                        <p:tav tm="100000">
                                          <p:val>
                                            <p:strVal val="1"/>
                                          </p:val>
                                        </p:tav>
                                      </p:tavLst>
                                    </p:anim>
                                    <p:anim to="" calcmode="lin" valueType="num">
                                      <p:cBhvr>
                                        <p:cTn id="13" dur="1200" fill="hold">
                                          <p:stCondLst>
                                            <p:cond delay="0"/>
                                          </p:stCondLst>
                                        </p:cTn>
                                        <p:tgtEl>
                                          <p:spTgt spid="18"/>
                                        </p:tgtEl>
                                        <p:attrNameLst>
                                          <p:attrName>ppt_w</p:attrName>
                                        </p:attrNameLst>
                                      </p:cBhvr>
                                      <p:tavLst>
                                        <p:tav tm="0" fmla="#ppt_w-#ppt_w*((1.5-1.5*$)^3-(1.5-1.5*$)^2)">
                                          <p:val>
                                            <p:strVal val="0"/>
                                          </p:val>
                                        </p:tav>
                                        <p:tav tm="100000">
                                          <p:val>
                                            <p:str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265329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a:t>
            </a:r>
            <a:r>
              <a:rPr lang="en-US" altLang="zh-CN" sz="2400" b="1" dirty="0" err="1">
                <a:solidFill>
                  <a:srgbClr val="595959"/>
                </a:solidFill>
                <a:sym typeface="Arial" panose="020B0604020202020204" pitchFamily="34" charset="0"/>
              </a:rPr>
              <a:t>SWOT</a:t>
            </a:r>
            <a:r>
              <a:rPr lang="zh-CN" altLang="en-US" sz="2400" b="1" dirty="0">
                <a:solidFill>
                  <a:srgbClr val="595959"/>
                </a:solidFill>
                <a:sym typeface="Arial" panose="020B0604020202020204" pitchFamily="34" charset="0"/>
              </a:rPr>
              <a:t>分析</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52540"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a:t>
            </a:r>
            <a:r>
              <a:rPr lang="en-US" altLang="zh-CN" sz="2000" b="1" dirty="0" err="1">
                <a:solidFill>
                  <a:srgbClr val="000000"/>
                </a:solidFill>
                <a:latin typeface="NEU-BZ-S92"/>
                <a:ea typeface="方正黑体_GBK"/>
                <a:cs typeface="Times New Roman" panose="02020603050405020304" pitchFamily="18" charset="0"/>
              </a:rPr>
              <a:t>SWOT</a:t>
            </a:r>
            <a:r>
              <a:rPr lang="zh-CN" altLang="en-US" sz="2000" b="1" dirty="0">
                <a:solidFill>
                  <a:srgbClr val="000000"/>
                </a:solidFill>
                <a:latin typeface="NEU-BZ-S92"/>
                <a:ea typeface="方正黑体_GBK"/>
                <a:cs typeface="Times New Roman" panose="02020603050405020304" pitchFamily="18" charset="0"/>
              </a:rPr>
              <a:t>综合分析</a:t>
            </a:r>
          </a:p>
        </p:txBody>
      </p:sp>
      <p:sp>
        <p:nvSpPr>
          <p:cNvPr id="15" name="TextBox 12"/>
          <p:cNvSpPr txBox="1"/>
          <p:nvPr/>
        </p:nvSpPr>
        <p:spPr>
          <a:xfrm>
            <a:off x="4460410" y="2004281"/>
            <a:ext cx="1466520" cy="307777"/>
          </a:xfrm>
          <a:prstGeom prst="rect">
            <a:avLst/>
          </a:prstGeom>
          <a:noFill/>
        </p:spPr>
        <p:txBody>
          <a:bodyPr wrap="square" lIns="0" tIns="0" rIns="0" bIns="0" rtlCol="0">
            <a:spAutoFit/>
          </a:bodyPr>
          <a:lstStyle/>
          <a:p>
            <a:pPr defTabSz="914377"/>
            <a:r>
              <a:rPr lang="en-US" altLang="zh-CN" sz="2000" b="1" dirty="0">
                <a:solidFill>
                  <a:srgbClr val="5B9BD5">
                    <a:lumMod val="50000"/>
                  </a:srgbClr>
                </a:solidFill>
                <a:latin typeface="微软雅黑" panose="020B0503020204020204" pitchFamily="34" charset="-122"/>
                <a:ea typeface="微软雅黑" panose="020B0503020204020204" pitchFamily="34" charset="-122"/>
              </a:rPr>
              <a:t>SO</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战略</a:t>
            </a:r>
            <a:r>
              <a:rPr lang="en-US" altLang="zh-CN" sz="2000" b="1" dirty="0">
                <a:solidFill>
                  <a:srgbClr val="5B9BD5">
                    <a:lumMod val="50000"/>
                  </a:srgbClr>
                </a:solidFill>
                <a:latin typeface="微软雅黑" panose="020B0503020204020204" pitchFamily="34" charset="-122"/>
                <a:ea typeface="微软雅黑" panose="020B0503020204020204" pitchFamily="34" charset="-122"/>
              </a:rPr>
              <a:t>:</a:t>
            </a:r>
            <a:endParaRPr lang="zh-CN" altLang="en-US" sz="20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6" name="TextBox 13"/>
          <p:cNvSpPr txBox="1"/>
          <p:nvPr/>
        </p:nvSpPr>
        <p:spPr>
          <a:xfrm>
            <a:off x="5974536" y="1716892"/>
            <a:ext cx="5609634"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又称扩张战略</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适合于企业自身优势明显</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并且外部机会较大的情况。在这种环境下</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企业应发挥自身优势、利用外部环境机会。</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17" name="TextBox 14"/>
          <p:cNvSpPr txBox="1"/>
          <p:nvPr/>
        </p:nvSpPr>
        <p:spPr>
          <a:xfrm>
            <a:off x="3825246" y="1913599"/>
            <a:ext cx="558411" cy="564181"/>
          </a:xfrm>
          <a:prstGeom prst="ellipse">
            <a:avLst/>
          </a:prstGeom>
          <a:solidFill>
            <a:srgbClr val="5A9FCF"/>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01</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8" name="TextBox 15"/>
          <p:cNvSpPr txBox="1"/>
          <p:nvPr/>
        </p:nvSpPr>
        <p:spPr>
          <a:xfrm>
            <a:off x="3880332" y="3120075"/>
            <a:ext cx="558411" cy="564181"/>
          </a:xfrm>
          <a:prstGeom prst="ellipse">
            <a:avLst/>
          </a:prstGeom>
          <a:solidFill>
            <a:srgbClr val="00B0F0"/>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02</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9" name="TextBox 16"/>
          <p:cNvSpPr txBox="1"/>
          <p:nvPr/>
        </p:nvSpPr>
        <p:spPr>
          <a:xfrm>
            <a:off x="4554980" y="3239765"/>
            <a:ext cx="1137242" cy="307777"/>
          </a:xfrm>
          <a:prstGeom prst="rect">
            <a:avLst/>
          </a:prstGeom>
          <a:noFill/>
        </p:spPr>
        <p:txBody>
          <a:bodyPr wrap="square" lIns="0" tIns="0" rIns="0" bIns="0" rtlCol="0">
            <a:spAutoFit/>
          </a:bodyPr>
          <a:lstStyle/>
          <a:p>
            <a:pPr defTabSz="914377"/>
            <a:r>
              <a:rPr lang="en-US" altLang="zh-CN" sz="2000" b="1" dirty="0">
                <a:solidFill>
                  <a:srgbClr val="5B9BD5">
                    <a:lumMod val="50000"/>
                  </a:srgbClr>
                </a:solidFill>
                <a:latin typeface="微软雅黑" panose="020B0503020204020204" pitchFamily="34" charset="-122"/>
                <a:ea typeface="微软雅黑" panose="020B0503020204020204" pitchFamily="34" charset="-122"/>
              </a:rPr>
              <a:t>WO</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战略</a:t>
            </a:r>
          </a:p>
        </p:txBody>
      </p:sp>
      <p:sp>
        <p:nvSpPr>
          <p:cNvPr id="20" name="TextBox 17"/>
          <p:cNvSpPr txBox="1"/>
          <p:nvPr/>
        </p:nvSpPr>
        <p:spPr>
          <a:xfrm>
            <a:off x="5974536" y="3022899"/>
            <a:ext cx="5575932"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又称防卫战略</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适合于企业自身存在劣势</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但外部机会较大的情况。企业应克服自身劣势、利用环境机会。</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1" name="TextBox 18"/>
          <p:cNvSpPr txBox="1"/>
          <p:nvPr/>
        </p:nvSpPr>
        <p:spPr>
          <a:xfrm>
            <a:off x="3908424" y="4347863"/>
            <a:ext cx="558411" cy="564181"/>
          </a:xfrm>
          <a:prstGeom prst="ellipse">
            <a:avLst/>
          </a:prstGeom>
          <a:solidFill>
            <a:schemeClr val="accent1">
              <a:lumMod val="75000"/>
            </a:schemeClr>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03</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22" name="TextBox 21"/>
          <p:cNvSpPr txBox="1"/>
          <p:nvPr/>
        </p:nvSpPr>
        <p:spPr>
          <a:xfrm>
            <a:off x="3908424" y="5623121"/>
            <a:ext cx="558411" cy="564181"/>
          </a:xfrm>
          <a:prstGeom prst="ellipse">
            <a:avLst/>
          </a:prstGeom>
          <a:solidFill>
            <a:schemeClr val="tx2"/>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04</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23" name="TextBox 42"/>
          <p:cNvSpPr txBox="1"/>
          <p:nvPr/>
        </p:nvSpPr>
        <p:spPr>
          <a:xfrm>
            <a:off x="4554980" y="4540348"/>
            <a:ext cx="1108841" cy="307777"/>
          </a:xfrm>
          <a:prstGeom prst="rect">
            <a:avLst/>
          </a:prstGeom>
          <a:noFill/>
        </p:spPr>
        <p:txBody>
          <a:bodyPr wrap="square" lIns="0" tIns="0" rIns="0" bIns="0" rtlCol="0">
            <a:spAutoFit/>
          </a:bodyPr>
          <a:lstStyle/>
          <a:p>
            <a:pPr defTabSz="914377"/>
            <a:r>
              <a:rPr lang="en-US" altLang="zh-CN" sz="2000" b="1" dirty="0">
                <a:solidFill>
                  <a:srgbClr val="5B9BD5">
                    <a:lumMod val="50000"/>
                  </a:srgbClr>
                </a:solidFill>
                <a:latin typeface="微软雅黑" panose="020B0503020204020204" pitchFamily="34" charset="-122"/>
                <a:ea typeface="微软雅黑" panose="020B0503020204020204" pitchFamily="34" charset="-122"/>
              </a:rPr>
              <a:t>ST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战略</a:t>
            </a:r>
          </a:p>
        </p:txBody>
      </p:sp>
      <p:sp>
        <p:nvSpPr>
          <p:cNvPr id="24" name="TextBox 43"/>
          <p:cNvSpPr txBox="1"/>
          <p:nvPr/>
        </p:nvSpPr>
        <p:spPr>
          <a:xfrm>
            <a:off x="5974536" y="4363920"/>
            <a:ext cx="5575932"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又称分散战略</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适合于企业自身优势明显</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但外部威胁较大的情况。在这种情况下</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企业应利用自身优势、回避环境威胁。</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5" name="TextBox 46"/>
          <p:cNvSpPr txBox="1"/>
          <p:nvPr/>
        </p:nvSpPr>
        <p:spPr>
          <a:xfrm>
            <a:off x="4583381" y="5704941"/>
            <a:ext cx="1108841" cy="307777"/>
          </a:xfrm>
          <a:prstGeom prst="rect">
            <a:avLst/>
          </a:prstGeom>
          <a:noFill/>
        </p:spPr>
        <p:txBody>
          <a:bodyPr wrap="square" lIns="0" tIns="0" rIns="0" bIns="0" rtlCol="0">
            <a:spAutoFit/>
          </a:bodyPr>
          <a:lstStyle/>
          <a:p>
            <a:pPr defTabSz="914377"/>
            <a:r>
              <a:rPr lang="en-US" altLang="zh-CN" sz="2000" b="1" dirty="0" err="1">
                <a:solidFill>
                  <a:srgbClr val="5B9BD5">
                    <a:lumMod val="50000"/>
                  </a:srgbClr>
                </a:solidFill>
                <a:latin typeface="微软雅黑" panose="020B0503020204020204" pitchFamily="34" charset="-122"/>
                <a:ea typeface="微软雅黑" panose="020B0503020204020204" pitchFamily="34" charset="-122"/>
              </a:rPr>
              <a:t>WT</a:t>
            </a:r>
            <a:r>
              <a:rPr lang="zh-CN" altLang="en-US" sz="2000" b="1" dirty="0">
                <a:solidFill>
                  <a:srgbClr val="5B9BD5">
                    <a:lumMod val="50000"/>
                  </a:srgbClr>
                </a:solidFill>
                <a:latin typeface="微软雅黑" panose="020B0503020204020204" pitchFamily="34" charset="-122"/>
                <a:ea typeface="微软雅黑" panose="020B0503020204020204" pitchFamily="34" charset="-122"/>
              </a:rPr>
              <a:t>战略</a:t>
            </a:r>
          </a:p>
        </p:txBody>
      </p:sp>
      <p:sp>
        <p:nvSpPr>
          <p:cNvPr id="26" name="TextBox 47"/>
          <p:cNvSpPr txBox="1"/>
          <p:nvPr/>
        </p:nvSpPr>
        <p:spPr>
          <a:xfrm>
            <a:off x="5974536" y="5704941"/>
            <a:ext cx="5562028" cy="520142"/>
          </a:xfrm>
          <a:prstGeom prst="rect">
            <a:avLst/>
          </a:prstGeom>
          <a:noFill/>
        </p:spPr>
        <p:txBody>
          <a:bodyPr wrap="square" lIns="0" tIns="0" rIns="0" bIns="0" rtlCol="0">
            <a:spAutoFit/>
          </a:bodyPr>
          <a:lstStyle/>
          <a:p>
            <a:pPr algn="just" defTabSz="914377">
              <a:lnSpc>
                <a:spcPts val="2120"/>
              </a:lnSpc>
            </a:pPr>
            <a:r>
              <a:rPr lang="zh-CN" altLang="en-US" sz="1600" dirty="0">
                <a:solidFill>
                  <a:srgbClr val="5B9BD5">
                    <a:lumMod val="50000"/>
                  </a:srgbClr>
                </a:solidFill>
                <a:latin typeface="微软雅黑" panose="020B0503020204020204" pitchFamily="34" charset="-122"/>
                <a:ea typeface="微软雅黑" panose="020B0503020204020204" pitchFamily="34" charset="-122"/>
              </a:rPr>
              <a:t>又称退出战略</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适合于企业自身存在劣势</a:t>
            </a:r>
            <a:r>
              <a:rPr lang="en-US" altLang="zh-CN" sz="1600" dirty="0">
                <a:solidFill>
                  <a:srgbClr val="5B9BD5">
                    <a:lumMod val="50000"/>
                  </a:srgbClr>
                </a:solidFill>
                <a:latin typeface="微软雅黑" panose="020B0503020204020204" pitchFamily="34" charset="-122"/>
                <a:ea typeface="微软雅黑" panose="020B0503020204020204" pitchFamily="34" charset="-122"/>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rPr>
              <a:t>并且环境威胁较大的情况。企业应克服劣势、回避威胁。</a:t>
            </a:r>
            <a:endParaRPr lang="en-US" altLang="zh-CN" sz="1600"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27" name="Freeform 5"/>
          <p:cNvSpPr>
            <a:spLocks noEditPoints="1"/>
          </p:cNvSpPr>
          <p:nvPr/>
        </p:nvSpPr>
        <p:spPr bwMode="auto">
          <a:xfrm>
            <a:off x="911314" y="2046065"/>
            <a:ext cx="2119211" cy="4098328"/>
          </a:xfrm>
          <a:custGeom>
            <a:avLst/>
            <a:gdLst>
              <a:gd name="T0" fmla="*/ 377 w 465"/>
              <a:gd name="T1" fmla="*/ 485 h 892"/>
              <a:gd name="T2" fmla="*/ 362 w 465"/>
              <a:gd name="T3" fmla="*/ 446 h 892"/>
              <a:gd name="T4" fmla="*/ 444 w 465"/>
              <a:gd name="T5" fmla="*/ 352 h 892"/>
              <a:gd name="T6" fmla="*/ 334 w 465"/>
              <a:gd name="T7" fmla="*/ 178 h 892"/>
              <a:gd name="T8" fmla="*/ 194 w 465"/>
              <a:gd name="T9" fmla="*/ 61 h 892"/>
              <a:gd name="T10" fmla="*/ 199 w 465"/>
              <a:gd name="T11" fmla="*/ 57 h 892"/>
              <a:gd name="T12" fmla="*/ 199 w 465"/>
              <a:gd name="T13" fmla="*/ 48 h 892"/>
              <a:gd name="T14" fmla="*/ 199 w 465"/>
              <a:gd name="T15" fmla="*/ 41 h 892"/>
              <a:gd name="T16" fmla="*/ 195 w 465"/>
              <a:gd name="T17" fmla="*/ 36 h 892"/>
              <a:gd name="T18" fmla="*/ 201 w 465"/>
              <a:gd name="T19" fmla="*/ 0 h 892"/>
              <a:gd name="T20" fmla="*/ 170 w 465"/>
              <a:gd name="T21" fmla="*/ 36 h 892"/>
              <a:gd name="T22" fmla="*/ 169 w 465"/>
              <a:gd name="T23" fmla="*/ 45 h 892"/>
              <a:gd name="T24" fmla="*/ 170 w 465"/>
              <a:gd name="T25" fmla="*/ 53 h 892"/>
              <a:gd name="T26" fmla="*/ 170 w 465"/>
              <a:gd name="T27" fmla="*/ 61 h 892"/>
              <a:gd name="T28" fmla="*/ 176 w 465"/>
              <a:gd name="T29" fmla="*/ 67 h 892"/>
              <a:gd name="T30" fmla="*/ 0 w 465"/>
              <a:gd name="T31" fmla="*/ 448 h 892"/>
              <a:gd name="T32" fmla="*/ 174 w 465"/>
              <a:gd name="T33" fmla="*/ 832 h 892"/>
              <a:gd name="T34" fmla="*/ 166 w 465"/>
              <a:gd name="T35" fmla="*/ 836 h 892"/>
              <a:gd name="T36" fmla="*/ 166 w 465"/>
              <a:gd name="T37" fmla="*/ 844 h 892"/>
              <a:gd name="T38" fmla="*/ 166 w 465"/>
              <a:gd name="T39" fmla="*/ 852 h 892"/>
              <a:gd name="T40" fmla="*/ 175 w 465"/>
              <a:gd name="T41" fmla="*/ 856 h 892"/>
              <a:gd name="T42" fmla="*/ 212 w 465"/>
              <a:gd name="T43" fmla="*/ 876 h 892"/>
              <a:gd name="T44" fmla="*/ 195 w 465"/>
              <a:gd name="T45" fmla="*/ 856 h 892"/>
              <a:gd name="T46" fmla="*/ 197 w 465"/>
              <a:gd name="T47" fmla="*/ 848 h 892"/>
              <a:gd name="T48" fmla="*/ 195 w 465"/>
              <a:gd name="T49" fmla="*/ 840 h 892"/>
              <a:gd name="T50" fmla="*/ 195 w 465"/>
              <a:gd name="T51" fmla="*/ 832 h 892"/>
              <a:gd name="T52" fmla="*/ 207 w 465"/>
              <a:gd name="T53" fmla="*/ 814 h 892"/>
              <a:gd name="T54" fmla="*/ 438 w 465"/>
              <a:gd name="T55" fmla="*/ 610 h 892"/>
              <a:gd name="T56" fmla="*/ 359 w 465"/>
              <a:gd name="T57" fmla="*/ 646 h 892"/>
              <a:gd name="T58" fmla="*/ 181 w 465"/>
              <a:gd name="T59" fmla="*/ 817 h 892"/>
              <a:gd name="T60" fmla="*/ 181 w 465"/>
              <a:gd name="T61" fmla="*/ 76 h 892"/>
              <a:gd name="T62" fmla="*/ 359 w 465"/>
              <a:gd name="T63" fmla="*/ 247 h 892"/>
              <a:gd name="T64" fmla="*/ 372 w 465"/>
              <a:gd name="T65" fmla="*/ 371 h 892"/>
              <a:gd name="T66" fmla="*/ 331 w 465"/>
              <a:gd name="T67" fmla="*/ 446 h 892"/>
              <a:gd name="T68" fmla="*/ 331 w 465"/>
              <a:gd name="T69" fmla="*/ 447 h 892"/>
              <a:gd name="T70" fmla="*/ 403 w 465"/>
              <a:gd name="T71"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5" h="892">
                <a:moveTo>
                  <a:pt x="444" y="541"/>
                </a:moveTo>
                <a:cubicBezTo>
                  <a:pt x="424" y="523"/>
                  <a:pt x="395" y="510"/>
                  <a:pt x="377" y="485"/>
                </a:cubicBezTo>
                <a:cubicBezTo>
                  <a:pt x="362" y="464"/>
                  <a:pt x="362" y="450"/>
                  <a:pt x="362" y="447"/>
                </a:cubicBezTo>
                <a:cubicBezTo>
                  <a:pt x="362" y="446"/>
                  <a:pt x="362" y="446"/>
                  <a:pt x="362" y="446"/>
                </a:cubicBezTo>
                <a:cubicBezTo>
                  <a:pt x="362" y="443"/>
                  <a:pt x="362" y="429"/>
                  <a:pt x="377" y="407"/>
                </a:cubicBezTo>
                <a:cubicBezTo>
                  <a:pt x="395" y="382"/>
                  <a:pt x="424" y="370"/>
                  <a:pt x="444" y="352"/>
                </a:cubicBezTo>
                <a:cubicBezTo>
                  <a:pt x="465" y="333"/>
                  <a:pt x="455" y="309"/>
                  <a:pt x="438" y="283"/>
                </a:cubicBezTo>
                <a:cubicBezTo>
                  <a:pt x="420" y="256"/>
                  <a:pt x="386" y="220"/>
                  <a:pt x="334" y="178"/>
                </a:cubicBezTo>
                <a:cubicBezTo>
                  <a:pt x="282" y="136"/>
                  <a:pt x="207" y="79"/>
                  <a:pt x="207" y="79"/>
                </a:cubicBezTo>
                <a:cubicBezTo>
                  <a:pt x="207" y="79"/>
                  <a:pt x="198" y="73"/>
                  <a:pt x="194" y="61"/>
                </a:cubicBezTo>
                <a:cubicBezTo>
                  <a:pt x="195" y="61"/>
                  <a:pt x="195" y="61"/>
                  <a:pt x="195" y="61"/>
                </a:cubicBezTo>
                <a:cubicBezTo>
                  <a:pt x="198" y="61"/>
                  <a:pt x="199" y="59"/>
                  <a:pt x="199" y="57"/>
                </a:cubicBezTo>
                <a:cubicBezTo>
                  <a:pt x="199" y="55"/>
                  <a:pt x="198" y="53"/>
                  <a:pt x="195" y="53"/>
                </a:cubicBezTo>
                <a:cubicBezTo>
                  <a:pt x="198" y="53"/>
                  <a:pt x="199" y="51"/>
                  <a:pt x="199" y="48"/>
                </a:cubicBezTo>
                <a:cubicBezTo>
                  <a:pt x="199" y="47"/>
                  <a:pt x="198" y="45"/>
                  <a:pt x="197" y="45"/>
                </a:cubicBezTo>
                <a:cubicBezTo>
                  <a:pt x="198" y="44"/>
                  <a:pt x="199" y="42"/>
                  <a:pt x="199" y="41"/>
                </a:cubicBezTo>
                <a:cubicBezTo>
                  <a:pt x="199" y="38"/>
                  <a:pt x="198" y="36"/>
                  <a:pt x="195" y="36"/>
                </a:cubicBezTo>
                <a:cubicBezTo>
                  <a:pt x="195" y="36"/>
                  <a:pt x="195" y="36"/>
                  <a:pt x="195" y="36"/>
                </a:cubicBezTo>
                <a:cubicBezTo>
                  <a:pt x="200" y="24"/>
                  <a:pt x="212" y="17"/>
                  <a:pt x="212" y="17"/>
                </a:cubicBezTo>
                <a:cubicBezTo>
                  <a:pt x="201" y="0"/>
                  <a:pt x="201" y="0"/>
                  <a:pt x="201" y="0"/>
                </a:cubicBezTo>
                <a:cubicBezTo>
                  <a:pt x="201" y="0"/>
                  <a:pt x="179" y="14"/>
                  <a:pt x="175" y="36"/>
                </a:cubicBezTo>
                <a:cubicBezTo>
                  <a:pt x="170" y="36"/>
                  <a:pt x="170" y="36"/>
                  <a:pt x="170" y="36"/>
                </a:cubicBezTo>
                <a:cubicBezTo>
                  <a:pt x="168" y="36"/>
                  <a:pt x="166" y="38"/>
                  <a:pt x="166" y="41"/>
                </a:cubicBezTo>
                <a:cubicBezTo>
                  <a:pt x="166" y="42"/>
                  <a:pt x="167" y="44"/>
                  <a:pt x="169" y="45"/>
                </a:cubicBezTo>
                <a:cubicBezTo>
                  <a:pt x="167" y="45"/>
                  <a:pt x="166" y="47"/>
                  <a:pt x="166" y="48"/>
                </a:cubicBezTo>
                <a:cubicBezTo>
                  <a:pt x="166" y="51"/>
                  <a:pt x="168" y="53"/>
                  <a:pt x="170" y="53"/>
                </a:cubicBezTo>
                <a:cubicBezTo>
                  <a:pt x="168" y="53"/>
                  <a:pt x="166" y="55"/>
                  <a:pt x="166" y="57"/>
                </a:cubicBezTo>
                <a:cubicBezTo>
                  <a:pt x="166" y="59"/>
                  <a:pt x="168" y="61"/>
                  <a:pt x="170" y="61"/>
                </a:cubicBezTo>
                <a:cubicBezTo>
                  <a:pt x="174" y="61"/>
                  <a:pt x="174" y="61"/>
                  <a:pt x="174" y="61"/>
                </a:cubicBezTo>
                <a:cubicBezTo>
                  <a:pt x="174" y="63"/>
                  <a:pt x="175" y="65"/>
                  <a:pt x="176" y="67"/>
                </a:cubicBezTo>
                <a:cubicBezTo>
                  <a:pt x="0" y="445"/>
                  <a:pt x="0" y="445"/>
                  <a:pt x="0" y="445"/>
                </a:cubicBezTo>
                <a:cubicBezTo>
                  <a:pt x="0" y="448"/>
                  <a:pt x="0" y="448"/>
                  <a:pt x="0" y="448"/>
                </a:cubicBezTo>
                <a:cubicBezTo>
                  <a:pt x="176" y="826"/>
                  <a:pt x="176" y="826"/>
                  <a:pt x="176" y="826"/>
                </a:cubicBezTo>
                <a:cubicBezTo>
                  <a:pt x="175" y="828"/>
                  <a:pt x="174" y="830"/>
                  <a:pt x="174" y="832"/>
                </a:cubicBezTo>
                <a:cubicBezTo>
                  <a:pt x="170" y="832"/>
                  <a:pt x="170" y="832"/>
                  <a:pt x="170" y="832"/>
                </a:cubicBezTo>
                <a:cubicBezTo>
                  <a:pt x="168" y="832"/>
                  <a:pt x="166" y="833"/>
                  <a:pt x="166" y="836"/>
                </a:cubicBezTo>
                <a:cubicBezTo>
                  <a:pt x="166" y="838"/>
                  <a:pt x="168" y="840"/>
                  <a:pt x="170" y="840"/>
                </a:cubicBezTo>
                <a:cubicBezTo>
                  <a:pt x="168" y="840"/>
                  <a:pt x="166" y="842"/>
                  <a:pt x="166" y="844"/>
                </a:cubicBezTo>
                <a:cubicBezTo>
                  <a:pt x="166" y="846"/>
                  <a:pt x="167" y="848"/>
                  <a:pt x="169" y="848"/>
                </a:cubicBezTo>
                <a:cubicBezTo>
                  <a:pt x="167" y="849"/>
                  <a:pt x="166" y="850"/>
                  <a:pt x="166" y="852"/>
                </a:cubicBezTo>
                <a:cubicBezTo>
                  <a:pt x="166" y="854"/>
                  <a:pt x="168" y="856"/>
                  <a:pt x="170" y="856"/>
                </a:cubicBezTo>
                <a:cubicBezTo>
                  <a:pt x="175" y="856"/>
                  <a:pt x="175" y="856"/>
                  <a:pt x="175" y="856"/>
                </a:cubicBezTo>
                <a:cubicBezTo>
                  <a:pt x="179" y="879"/>
                  <a:pt x="201" y="892"/>
                  <a:pt x="201" y="892"/>
                </a:cubicBezTo>
                <a:cubicBezTo>
                  <a:pt x="212" y="876"/>
                  <a:pt x="212" y="876"/>
                  <a:pt x="212" y="876"/>
                </a:cubicBezTo>
                <a:cubicBezTo>
                  <a:pt x="212" y="876"/>
                  <a:pt x="200" y="869"/>
                  <a:pt x="195" y="856"/>
                </a:cubicBezTo>
                <a:cubicBezTo>
                  <a:pt x="195" y="856"/>
                  <a:pt x="195" y="856"/>
                  <a:pt x="195" y="856"/>
                </a:cubicBezTo>
                <a:cubicBezTo>
                  <a:pt x="198" y="856"/>
                  <a:pt x="199" y="854"/>
                  <a:pt x="199" y="852"/>
                </a:cubicBezTo>
                <a:cubicBezTo>
                  <a:pt x="199" y="850"/>
                  <a:pt x="198" y="849"/>
                  <a:pt x="197" y="848"/>
                </a:cubicBezTo>
                <a:cubicBezTo>
                  <a:pt x="198" y="848"/>
                  <a:pt x="199" y="846"/>
                  <a:pt x="199" y="844"/>
                </a:cubicBezTo>
                <a:cubicBezTo>
                  <a:pt x="199" y="842"/>
                  <a:pt x="198" y="840"/>
                  <a:pt x="195" y="840"/>
                </a:cubicBezTo>
                <a:cubicBezTo>
                  <a:pt x="198" y="840"/>
                  <a:pt x="199" y="838"/>
                  <a:pt x="199" y="836"/>
                </a:cubicBezTo>
                <a:cubicBezTo>
                  <a:pt x="199" y="833"/>
                  <a:pt x="198" y="832"/>
                  <a:pt x="195" y="832"/>
                </a:cubicBezTo>
                <a:cubicBezTo>
                  <a:pt x="194" y="832"/>
                  <a:pt x="194" y="832"/>
                  <a:pt x="194" y="832"/>
                </a:cubicBezTo>
                <a:cubicBezTo>
                  <a:pt x="198" y="820"/>
                  <a:pt x="207" y="814"/>
                  <a:pt x="207" y="814"/>
                </a:cubicBezTo>
                <a:cubicBezTo>
                  <a:pt x="207" y="814"/>
                  <a:pt x="282" y="757"/>
                  <a:pt x="334" y="715"/>
                </a:cubicBezTo>
                <a:cubicBezTo>
                  <a:pt x="386" y="673"/>
                  <a:pt x="420" y="637"/>
                  <a:pt x="438" y="610"/>
                </a:cubicBezTo>
                <a:cubicBezTo>
                  <a:pt x="455" y="583"/>
                  <a:pt x="465" y="559"/>
                  <a:pt x="444" y="541"/>
                </a:cubicBezTo>
                <a:close/>
                <a:moveTo>
                  <a:pt x="359" y="646"/>
                </a:moveTo>
                <a:cubicBezTo>
                  <a:pt x="313" y="698"/>
                  <a:pt x="209" y="788"/>
                  <a:pt x="192" y="804"/>
                </a:cubicBezTo>
                <a:cubicBezTo>
                  <a:pt x="187" y="809"/>
                  <a:pt x="183" y="813"/>
                  <a:pt x="181" y="817"/>
                </a:cubicBezTo>
                <a:cubicBezTo>
                  <a:pt x="9" y="446"/>
                  <a:pt x="9" y="446"/>
                  <a:pt x="9" y="446"/>
                </a:cubicBezTo>
                <a:cubicBezTo>
                  <a:pt x="181" y="76"/>
                  <a:pt x="181" y="76"/>
                  <a:pt x="181" y="76"/>
                </a:cubicBezTo>
                <a:cubicBezTo>
                  <a:pt x="183" y="80"/>
                  <a:pt x="187" y="84"/>
                  <a:pt x="192" y="89"/>
                </a:cubicBezTo>
                <a:cubicBezTo>
                  <a:pt x="209" y="104"/>
                  <a:pt x="313" y="195"/>
                  <a:pt x="359" y="247"/>
                </a:cubicBezTo>
                <a:cubicBezTo>
                  <a:pt x="405" y="299"/>
                  <a:pt x="406" y="320"/>
                  <a:pt x="403" y="334"/>
                </a:cubicBezTo>
                <a:cubicBezTo>
                  <a:pt x="400" y="348"/>
                  <a:pt x="385" y="359"/>
                  <a:pt x="372" y="371"/>
                </a:cubicBezTo>
                <a:cubicBezTo>
                  <a:pt x="360" y="382"/>
                  <a:pt x="332" y="404"/>
                  <a:pt x="331" y="446"/>
                </a:cubicBezTo>
                <a:cubicBezTo>
                  <a:pt x="331" y="446"/>
                  <a:pt x="331" y="446"/>
                  <a:pt x="331" y="446"/>
                </a:cubicBezTo>
                <a:cubicBezTo>
                  <a:pt x="331" y="446"/>
                  <a:pt x="331" y="447"/>
                  <a:pt x="331" y="447"/>
                </a:cubicBezTo>
                <a:cubicBezTo>
                  <a:pt x="331" y="447"/>
                  <a:pt x="331" y="447"/>
                  <a:pt x="331" y="447"/>
                </a:cubicBezTo>
                <a:cubicBezTo>
                  <a:pt x="332" y="488"/>
                  <a:pt x="360" y="510"/>
                  <a:pt x="372" y="522"/>
                </a:cubicBezTo>
                <a:cubicBezTo>
                  <a:pt x="385" y="533"/>
                  <a:pt x="400" y="544"/>
                  <a:pt x="403" y="558"/>
                </a:cubicBezTo>
                <a:cubicBezTo>
                  <a:pt x="406" y="572"/>
                  <a:pt x="405" y="594"/>
                  <a:pt x="359" y="646"/>
                </a:cubicBezTo>
                <a:close/>
              </a:path>
            </a:pathLst>
          </a:custGeom>
          <a:solidFill>
            <a:schemeClr val="tx2"/>
          </a:solidFill>
          <a:ln>
            <a:noFill/>
          </a:ln>
        </p:spPr>
        <p:txBody>
          <a:bodyPr vert="horz" wrap="square" lIns="121920" tIns="60960" rIns="121920" bIns="60960" numCol="1" anchor="t" anchorCtr="0" compatLnSpc="1"/>
          <a:lstStyle/>
          <a:p>
            <a:pPr defTabSz="914377"/>
            <a:endParaRPr lang="zh-CN" altLang="en-US" sz="1867">
              <a:solidFill>
                <a:prstClr val="black"/>
              </a:solidFill>
            </a:endParaRPr>
          </a:p>
        </p:txBody>
      </p:sp>
      <p:grpSp>
        <p:nvGrpSpPr>
          <p:cNvPr id="28" name="组合 27"/>
          <p:cNvGrpSpPr/>
          <p:nvPr/>
        </p:nvGrpSpPr>
        <p:grpSpPr>
          <a:xfrm rot="19687089">
            <a:off x="620232" y="3293903"/>
            <a:ext cx="3066456" cy="199125"/>
            <a:chOff x="1241425" y="3796040"/>
            <a:chExt cx="3558431" cy="228708"/>
          </a:xfrm>
          <a:solidFill>
            <a:srgbClr val="0973DD"/>
          </a:solidFill>
        </p:grpSpPr>
        <p:cxnSp>
          <p:nvCxnSpPr>
            <p:cNvPr id="29" name="直接连接符 28"/>
            <p:cNvCxnSpPr/>
            <p:nvPr/>
          </p:nvCxnSpPr>
          <p:spPr>
            <a:xfrm flipH="1">
              <a:off x="1368901" y="3910394"/>
              <a:ext cx="3430955" cy="0"/>
            </a:xfrm>
            <a:prstGeom prst="line">
              <a:avLst/>
            </a:prstGeom>
            <a:grpFill/>
            <a:ln w="76200">
              <a:headEnd type="stealth" w="lg" len="lg"/>
            </a:ln>
          </p:spPr>
          <p:style>
            <a:lnRef idx="3">
              <a:schemeClr val="accent5"/>
            </a:lnRef>
            <a:fillRef idx="0">
              <a:schemeClr val="accent5"/>
            </a:fillRef>
            <a:effectRef idx="2">
              <a:schemeClr val="accent5"/>
            </a:effectRef>
            <a:fontRef idx="minor">
              <a:schemeClr val="tx1"/>
            </a:fontRef>
          </p:style>
        </p:cxnSp>
        <p:sp>
          <p:nvSpPr>
            <p:cNvPr id="30" name="燕尾形 29"/>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31" name="组合 30"/>
          <p:cNvGrpSpPr/>
          <p:nvPr/>
        </p:nvGrpSpPr>
        <p:grpSpPr>
          <a:xfrm rot="20903621">
            <a:off x="790141" y="3776995"/>
            <a:ext cx="3066456" cy="199127"/>
            <a:chOff x="1241425" y="3796040"/>
            <a:chExt cx="3558431" cy="228708"/>
          </a:xfrm>
          <a:solidFill>
            <a:srgbClr val="0973DD"/>
          </a:solidFill>
        </p:grpSpPr>
        <p:cxnSp>
          <p:nvCxnSpPr>
            <p:cNvPr id="32" name="直接连接符 31"/>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3" name="燕尾形 32"/>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grpSp>
        <p:nvGrpSpPr>
          <p:cNvPr id="34" name="组合 33"/>
          <p:cNvGrpSpPr/>
          <p:nvPr/>
        </p:nvGrpSpPr>
        <p:grpSpPr>
          <a:xfrm rot="1912911" flipV="1">
            <a:off x="672817" y="4806499"/>
            <a:ext cx="3066456" cy="199125"/>
            <a:chOff x="1241425" y="3796040"/>
            <a:chExt cx="3558431" cy="228708"/>
          </a:xfrm>
          <a:solidFill>
            <a:srgbClr val="0973DD"/>
          </a:solidFill>
        </p:grpSpPr>
        <p:cxnSp>
          <p:nvCxnSpPr>
            <p:cNvPr id="35" name="直接连接符 34"/>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6" name="燕尾形 35"/>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37" name="组合 36"/>
          <p:cNvGrpSpPr/>
          <p:nvPr/>
        </p:nvGrpSpPr>
        <p:grpSpPr>
          <a:xfrm rot="696379" flipV="1">
            <a:off x="840217" y="4318140"/>
            <a:ext cx="3066456" cy="199127"/>
            <a:chOff x="1241425" y="3796040"/>
            <a:chExt cx="3558431" cy="228708"/>
          </a:xfrm>
          <a:solidFill>
            <a:srgbClr val="0973DD"/>
          </a:solidFill>
        </p:grpSpPr>
        <p:cxnSp>
          <p:nvCxnSpPr>
            <p:cNvPr id="38" name="直接连接符 37"/>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9" name="燕尾形 38"/>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sp>
        <p:nvSpPr>
          <p:cNvPr id="2" name="矩形 1"/>
          <p:cNvSpPr/>
          <p:nvPr/>
        </p:nvSpPr>
        <p:spPr>
          <a:xfrm>
            <a:off x="1257069" y="1589790"/>
            <a:ext cx="1838965" cy="297517"/>
          </a:xfrm>
          <a:prstGeom prst="rect">
            <a:avLst/>
          </a:prstGeom>
        </p:spPr>
        <p:txBody>
          <a:bodyPr wrap="none">
            <a:spAutoFit/>
          </a:bodyPr>
          <a:lstStyle/>
          <a:p>
            <a:pPr indent="266700" algn="ctr">
              <a:lnSpc>
                <a:spcPts val="1575"/>
              </a:lnSpc>
              <a:spcAft>
                <a:spcPts val="0"/>
              </a:spcAft>
            </a:pPr>
            <a:r>
              <a:rPr lang="en-US" altLang="zh-CN" dirty="0">
                <a:solidFill>
                  <a:srgbClr val="000000"/>
                </a:solidFill>
                <a:latin typeface="方正楷体_GBK"/>
                <a:ea typeface="方正书宋_GBK"/>
                <a:cs typeface="Times New Roman" panose="02020603050405020304" pitchFamily="18" charset="0"/>
              </a:rPr>
              <a:t>(</a:t>
            </a:r>
            <a:r>
              <a:rPr lang="zh-CN" altLang="zh-CN" dirty="0">
                <a:solidFill>
                  <a:srgbClr val="000000"/>
                </a:solidFill>
                <a:latin typeface="NEU-BZ-S92"/>
                <a:ea typeface="方正楷体_GBK"/>
                <a:cs typeface="Times New Roman" panose="02020603050405020304" pitchFamily="18" charset="0"/>
              </a:rPr>
              <a:t>二</a:t>
            </a:r>
            <a:r>
              <a:rPr lang="en-US" altLang="zh-CN" dirty="0">
                <a:solidFill>
                  <a:srgbClr val="000000"/>
                </a:solidFill>
                <a:latin typeface="方正楷体_GBK"/>
                <a:ea typeface="方正书宋_GBK"/>
                <a:cs typeface="Times New Roman" panose="02020603050405020304" pitchFamily="18" charset="0"/>
              </a:rPr>
              <a:t>)</a:t>
            </a:r>
            <a:r>
              <a:rPr lang="zh-CN" altLang="zh-CN" dirty="0">
                <a:solidFill>
                  <a:srgbClr val="000000"/>
                </a:solidFill>
                <a:latin typeface="NEU-BZ-S92"/>
                <a:ea typeface="方正楷体_GBK"/>
                <a:cs typeface="Times New Roman" panose="02020603050405020304" pitchFamily="18" charset="0"/>
              </a:rPr>
              <a:t>制定战略</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22710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77778E-6 -4.69136E-6 L -0.40087 0.45309 " pathEditMode="relative" rAng="0" ptsTypes="AA">
                                      <p:cBhvr>
                                        <p:cTn id="12" dur="1000" spd="-100000" fill="hold"/>
                                        <p:tgtEl>
                                          <p:spTgt spid="28"/>
                                        </p:tgtEl>
                                        <p:attrNameLst>
                                          <p:attrName>ppt_x</p:attrName>
                                          <p:attrName>ppt_y</p:attrName>
                                        </p:attrNameLst>
                                      </p:cBhvr>
                                      <p:rCtr x="-20052" y="22654"/>
                                    </p:animMotion>
                                  </p:childTnLst>
                                </p:cTn>
                              </p:par>
                              <p:par>
                                <p:cTn id="13" presetID="1" presetClass="entr" presetSubtype="0" fill="hold" nodeType="withEffect">
                                  <p:stCondLst>
                                    <p:cond delay="500"/>
                                  </p:stCondLst>
                                  <p:childTnLst>
                                    <p:set>
                                      <p:cBhvr>
                                        <p:cTn id="14" dur="1" fill="hold">
                                          <p:stCondLst>
                                            <p:cond delay="0"/>
                                          </p:stCondLst>
                                        </p:cTn>
                                        <p:tgtEl>
                                          <p:spTgt spid="31"/>
                                        </p:tgtEl>
                                        <p:attrNameLst>
                                          <p:attrName>style.visibility</p:attrName>
                                        </p:attrNameLst>
                                      </p:cBhvr>
                                      <p:to>
                                        <p:strVal val="visible"/>
                                      </p:to>
                                    </p:set>
                                  </p:childTnLst>
                                </p:cTn>
                              </p:par>
                              <p:par>
                                <p:cTn id="15" presetID="35" presetClass="path" presetSubtype="0" accel="50000" decel="50000" fill="hold" nodeType="withEffect">
                                  <p:stCondLst>
                                    <p:cond delay="500"/>
                                  </p:stCondLst>
                                  <p:childTnLst>
                                    <p:animMotion origin="layout" path="M 4.72222E-6 -3.7037E-6 L -0.45209 0.18025 " pathEditMode="relative" rAng="0" ptsTypes="AA">
                                      <p:cBhvr>
                                        <p:cTn id="16" dur="1000" spd="-100000" fill="hold"/>
                                        <p:tgtEl>
                                          <p:spTgt spid="31"/>
                                        </p:tgtEl>
                                        <p:attrNameLst>
                                          <p:attrName>ppt_x</p:attrName>
                                          <p:attrName>ppt_y</p:attrName>
                                        </p:attrNameLst>
                                      </p:cBhvr>
                                      <p:rCtr x="-22604" y="9012"/>
                                    </p:animMotion>
                                  </p:childTnLst>
                                </p:cTn>
                              </p:par>
                              <p:par>
                                <p:cTn id="17" presetID="1" presetClass="entr" presetSubtype="0" fill="hold" nodeType="withEffect">
                                  <p:stCondLst>
                                    <p:cond delay="1000"/>
                                  </p:stCondLst>
                                  <p:childTnLst>
                                    <p:set>
                                      <p:cBhvr>
                                        <p:cTn id="18" dur="1" fill="hold">
                                          <p:stCondLst>
                                            <p:cond delay="0"/>
                                          </p:stCondLst>
                                        </p:cTn>
                                        <p:tgtEl>
                                          <p:spTgt spid="37"/>
                                        </p:tgtEl>
                                        <p:attrNameLst>
                                          <p:attrName>style.visibility</p:attrName>
                                        </p:attrNameLst>
                                      </p:cBhvr>
                                      <p:to>
                                        <p:strVal val="visible"/>
                                      </p:to>
                                    </p:set>
                                  </p:childTnLst>
                                </p:cTn>
                              </p:par>
                              <p:par>
                                <p:cTn id="19" presetID="35" presetClass="path" presetSubtype="0" accel="50000" decel="50000" fill="hold" nodeType="withEffect">
                                  <p:stCondLst>
                                    <p:cond delay="1000"/>
                                  </p:stCondLst>
                                  <p:childTnLst>
                                    <p:animMotion origin="layout" path="M 1.66667E-6 2.59259E-6 L -0.45799 -0.15957 " pathEditMode="relative" rAng="0" ptsTypes="AA">
                                      <p:cBhvr>
                                        <p:cTn id="20" dur="1000" spd="-100000" fill="hold"/>
                                        <p:tgtEl>
                                          <p:spTgt spid="37"/>
                                        </p:tgtEl>
                                        <p:attrNameLst>
                                          <p:attrName>ppt_x</p:attrName>
                                          <p:attrName>ppt_y</p:attrName>
                                        </p:attrNameLst>
                                      </p:cBhvr>
                                      <p:rCtr x="-22899" y="-7994"/>
                                    </p:animMotion>
                                  </p:childTnLst>
                                </p:cTn>
                              </p:par>
                              <p:par>
                                <p:cTn id="21" presetID="1" presetClass="entr" presetSubtype="0" fill="hold" nodeType="withEffect">
                                  <p:stCondLst>
                                    <p:cond delay="1500"/>
                                  </p:stCondLst>
                                  <p:childTnLst>
                                    <p:set>
                                      <p:cBhvr>
                                        <p:cTn id="22" dur="1" fill="hold">
                                          <p:stCondLst>
                                            <p:cond delay="0"/>
                                          </p:stCondLst>
                                        </p:cTn>
                                        <p:tgtEl>
                                          <p:spTgt spid="34"/>
                                        </p:tgtEl>
                                        <p:attrNameLst>
                                          <p:attrName>style.visibility</p:attrName>
                                        </p:attrNameLst>
                                      </p:cBhvr>
                                      <p:to>
                                        <p:strVal val="visible"/>
                                      </p:to>
                                    </p:set>
                                  </p:childTnLst>
                                </p:cTn>
                              </p:par>
                              <p:par>
                                <p:cTn id="23" presetID="35" presetClass="path" presetSubtype="0" accel="50000" decel="50000" fill="hold" nodeType="withEffect">
                                  <p:stCondLst>
                                    <p:cond delay="1500"/>
                                  </p:stCondLst>
                                  <p:childTnLst>
                                    <p:animMotion origin="layout" path="M -3.05556E-6 -3.7037E-6 L -0.39496 -0.4253 " pathEditMode="relative" rAng="0" ptsTypes="AA">
                                      <p:cBhvr>
                                        <p:cTn id="24" dur="1000" spd="-100000" fill="hold"/>
                                        <p:tgtEl>
                                          <p:spTgt spid="34"/>
                                        </p:tgtEl>
                                        <p:attrNameLst>
                                          <p:attrName>ppt_x</p:attrName>
                                          <p:attrName>ppt_y</p:attrName>
                                        </p:attrNameLst>
                                      </p:cBhvr>
                                      <p:rCtr x="-19757" y="-21265"/>
                                    </p:animMotion>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22" presetClass="entr" presetSubtype="8" fill="hold" grpId="0" nodeType="withEffect">
                                  <p:stCondLst>
                                    <p:cond delay="38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par>
                                <p:cTn id="34" presetID="22" presetClass="entr" presetSubtype="8" fill="hold" grpId="0" nodeType="withEffect">
                                  <p:stCondLst>
                                    <p:cond delay="38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par>
                          <p:cTn id="37" fill="hold">
                            <p:stCondLst>
                              <p:cond delay="388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22" presetClass="entr" presetSubtype="8" fill="hold" grpId="0" nodeType="withEffect">
                                  <p:stCondLst>
                                    <p:cond delay="38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par>
                                <p:cTn id="46" presetID="22" presetClass="entr" presetSubtype="8" fill="hold" grpId="0" nodeType="withEffect">
                                  <p:stCondLst>
                                    <p:cond delay="38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60"/>
                            </p:stCondLst>
                            <p:childTnLst>
                              <p:par>
                                <p:cTn id="50" presetID="53" presetClass="entr" presetSubtype="16"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22" presetClass="entr" presetSubtype="8" fill="hold" grpId="0" nodeType="withEffect">
                                  <p:stCondLst>
                                    <p:cond delay="38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par>
                                <p:cTn id="58" presetID="22" presetClass="entr" presetSubtype="8" fill="hold" grpId="0" nodeType="withEffect">
                                  <p:stCondLst>
                                    <p:cond delay="38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64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par>
                                <p:cTn id="67" presetID="22" presetClass="entr" presetSubtype="8" fill="hold" grpId="0" nodeType="withEffect">
                                  <p:stCondLst>
                                    <p:cond delay="380"/>
                                  </p:stCondLst>
                                  <p:childTnLst>
                                    <p:set>
                                      <p:cBhvr>
                                        <p:cTn id="68" dur="1" fill="hold">
                                          <p:stCondLst>
                                            <p:cond delay="0"/>
                                          </p:stCondLst>
                                        </p:cTn>
                                        <p:tgtEl>
                                          <p:spTgt spid="25"/>
                                        </p:tgtEl>
                                        <p:attrNameLst>
                                          <p:attrName>style.visibility</p:attrName>
                                        </p:attrNameLst>
                                      </p:cBhvr>
                                      <p:to>
                                        <p:strVal val="visible"/>
                                      </p:to>
                                    </p:set>
                                    <p:animEffect transition="in" filter="wipe(left)">
                                      <p:cBhvr>
                                        <p:cTn id="69" dur="500"/>
                                        <p:tgtEl>
                                          <p:spTgt spid="25"/>
                                        </p:tgtEl>
                                      </p:cBhvr>
                                    </p:animEffect>
                                  </p:childTnLst>
                                </p:cTn>
                              </p:par>
                              <p:par>
                                <p:cTn id="70" presetID="22" presetClass="entr" presetSubtype="8" fill="hold" grpId="0" nodeType="withEffect">
                                  <p:stCondLst>
                                    <p:cond delay="38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animBg="1"/>
      <p:bldP spid="18" grpId="0" animBg="1"/>
      <p:bldP spid="19" grpId="0"/>
      <p:bldP spid="20" grpId="0"/>
      <p:bldP spid="21" grpId="0" animBg="1"/>
      <p:bldP spid="22" grpId="0" animBg="1"/>
      <p:bldP spid="23" grpId="0"/>
      <p:bldP spid="24" grpId="0"/>
      <p:bldP spid="25" grpId="0"/>
      <p:bldP spid="26" grpId="0"/>
      <p:bldP spid="2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33167"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一、市场细分</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en-US" altLang="zh-CN" b="1" kern="0" dirty="0">
                    <a:solidFill>
                      <a:prstClr val="white"/>
                    </a:solidFill>
                    <a:latin typeface="微软雅黑"/>
                    <a:cs typeface="+mn-ea"/>
                    <a:sym typeface="+mn-lt"/>
                  </a:rPr>
                  <a:t>(</a:t>
                </a:r>
                <a:r>
                  <a:rPr lang="zh-CN" altLang="en-US" b="1" kern="0" dirty="0">
                    <a:solidFill>
                      <a:prstClr val="white"/>
                    </a:solidFill>
                    <a:latin typeface="微软雅黑"/>
                    <a:cs typeface="+mn-ea"/>
                    <a:sym typeface="+mn-lt"/>
                  </a:rPr>
                  <a:t>一</a:t>
                </a:r>
                <a:r>
                  <a:rPr lang="en-US" altLang="zh-CN" b="1" kern="0" dirty="0">
                    <a:solidFill>
                      <a:prstClr val="white"/>
                    </a:solidFill>
                    <a:latin typeface="微软雅黑"/>
                    <a:cs typeface="+mn-ea"/>
                    <a:sym typeface="+mn-lt"/>
                  </a:rPr>
                  <a:t>)</a:t>
                </a:r>
                <a:r>
                  <a:rPr lang="zh-CN" altLang="en-US" b="1" kern="0" dirty="0">
                    <a:solidFill>
                      <a:prstClr val="white"/>
                    </a:solidFill>
                    <a:latin typeface="微软雅黑"/>
                    <a:cs typeface="+mn-ea"/>
                    <a:sym typeface="+mn-lt"/>
                  </a:rPr>
                  <a:t>市场细分的标准</a:t>
                </a:r>
                <a:endParaRPr kumimoji="0" lang="zh-CN" altLang="en-US" b="1" i="0" u="none" strike="noStrike" kern="0" cap="none" spc="0" normalizeH="0" baseline="0" noProof="0" dirty="0">
                  <a:ln>
                    <a:noFill/>
                  </a:ln>
                  <a:solidFill>
                    <a:prstClr val="white"/>
                  </a:solidFill>
                  <a:effectLst/>
                  <a:uLnTx/>
                  <a:uFillTx/>
                  <a:latin typeface="微软雅黑"/>
                  <a:cs typeface="+mn-ea"/>
                  <a:sym typeface="+mn-lt"/>
                </a:endParaRP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2"/>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3921002"/>
            </a:xfrm>
            <a:prstGeom prst="rect">
              <a:avLst/>
            </a:prstGeom>
            <a:noFill/>
            <a:ln w="9525">
              <a:noFill/>
              <a:miter lim="800000"/>
              <a:headEnd/>
              <a:tailEnd/>
            </a:ln>
          </p:spPr>
          <p:txBody>
            <a:bodyPr vert="horz" wrap="square">
              <a:spAutoFit/>
            </a:bodyPr>
            <a:lstStyle/>
            <a:p>
              <a:pPr marL="342763" lvl="0" indent="-342763" algn="just" fontAlgn="base">
                <a:lnSpc>
                  <a:spcPct val="20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消费品市场的需求差异主要体现在四个因素上</a:t>
              </a:r>
              <a:r>
                <a:rPr lang="en-US" altLang="zh-CN" sz="1600" kern="0" dirty="0">
                  <a:solidFill>
                    <a:srgbClr val="294A5A"/>
                  </a:solidFill>
                  <a:latin typeface="微软雅黑"/>
                </a:rPr>
                <a:t>,</a:t>
              </a:r>
              <a:r>
                <a:rPr lang="zh-CN" altLang="en-US" sz="1600" kern="0" dirty="0">
                  <a:solidFill>
                    <a:srgbClr val="294A5A"/>
                  </a:solidFill>
                  <a:latin typeface="微软雅黑"/>
                </a:rPr>
                <a:t>分别为地理因素、人口因素、心理因素和行为因素。因此对消费品市场进行细分也主要可以依托上述四个因素进行</a:t>
              </a:r>
              <a:r>
                <a:rPr lang="en-US" altLang="zh-CN" sz="1600" kern="0" dirty="0">
                  <a:solidFill>
                    <a:srgbClr val="294A5A"/>
                  </a:solidFill>
                  <a:latin typeface="微软雅黑"/>
                </a:rPr>
                <a:t>,</a:t>
              </a:r>
              <a:r>
                <a:rPr lang="zh-CN" altLang="en-US" sz="1600" kern="0" dirty="0">
                  <a:solidFill>
                    <a:srgbClr val="294A5A"/>
                  </a:solidFill>
                  <a:latin typeface="微软雅黑"/>
                </a:rPr>
                <a:t>即地理细分、人口细分、心理细分和行为细分</a:t>
              </a:r>
              <a:r>
                <a:rPr lang="en-US" altLang="zh-CN" sz="1600" kern="0" dirty="0">
                  <a:solidFill>
                    <a:srgbClr val="294A5A"/>
                  </a:solidFill>
                  <a:latin typeface="微软雅黑"/>
                </a:rPr>
                <a:t>;</a:t>
              </a:r>
              <a:endParaRPr lang="zh-CN" altLang="en-US" sz="1600" kern="0" dirty="0">
                <a:solidFill>
                  <a:srgbClr val="294A5A"/>
                </a:solidFill>
                <a:latin typeface="微软雅黑"/>
              </a:endParaRP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74679" cy="3563522"/>
            <a:chOff x="1724755" y="2423599"/>
            <a:chExt cx="10129434"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34788" y="3193852"/>
              <a:ext cx="9717374" cy="3649145"/>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宏观市场细分。常见的宏观细分变量包括企业所处的行业、规模</a:t>
              </a:r>
              <a:r>
                <a:rPr lang="en-US" altLang="zh-CN" sz="1600" kern="0" dirty="0">
                  <a:solidFill>
                    <a:srgbClr val="294A5A"/>
                  </a:solidFill>
                  <a:latin typeface="微软雅黑"/>
                </a:rPr>
                <a:t>,</a:t>
              </a:r>
              <a:r>
                <a:rPr lang="zh-CN" altLang="en-US" sz="1600" kern="0" dirty="0">
                  <a:solidFill>
                    <a:srgbClr val="294A5A"/>
                  </a:solidFill>
                  <a:latin typeface="微软雅黑"/>
                </a:rPr>
                <a:t>企业所在的区域、省市</a:t>
              </a:r>
              <a:r>
                <a:rPr lang="en-US" altLang="zh-CN" sz="1600" kern="0" dirty="0">
                  <a:solidFill>
                    <a:srgbClr val="294A5A"/>
                  </a:solidFill>
                  <a:latin typeface="微软雅黑"/>
                </a:rPr>
                <a:t>,</a:t>
              </a:r>
              <a:r>
                <a:rPr lang="zh-CN" altLang="en-US" sz="1600" kern="0" dirty="0">
                  <a:solidFill>
                    <a:srgbClr val="294A5A"/>
                  </a:solidFill>
                  <a:latin typeface="微软雅黑"/>
                </a:rPr>
                <a:t>以及企业购买类型等。</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微观市场细分。企业常用的微观细分变量有关键的采购标准、采购战略、采购的重要性以及企业的革新性等。</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66999" y="2430078"/>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1.</a:t>
            </a:r>
            <a:r>
              <a:rPr lang="zh-CN" altLang="en-US" sz="1600" b="1" kern="0" dirty="0">
                <a:solidFill>
                  <a:prstClr val="white"/>
                </a:solidFill>
                <a:latin typeface="微软雅黑"/>
                <a:cs typeface="+mn-ea"/>
                <a:sym typeface="+mn-lt"/>
              </a:rPr>
              <a:t>消费品市场细分标准</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132223" y="2447446"/>
            <a:ext cx="2489449" cy="381066"/>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599" b="1" kern="0" dirty="0">
                <a:solidFill>
                  <a:prstClr val="white"/>
                </a:solidFill>
                <a:latin typeface="微软雅黑"/>
                <a:cs typeface="+mn-ea"/>
                <a:sym typeface="+mn-lt"/>
              </a:rPr>
              <a:t>2.</a:t>
            </a:r>
            <a:r>
              <a:rPr lang="zh-CN" altLang="en-US" sz="1599" b="1" kern="0" dirty="0">
                <a:solidFill>
                  <a:prstClr val="white"/>
                </a:solidFill>
                <a:latin typeface="微软雅黑"/>
                <a:cs typeface="+mn-ea"/>
                <a:sym typeface="+mn-lt"/>
              </a:rPr>
              <a:t>工业品市场细分标准</a:t>
            </a:r>
          </a:p>
        </p:txBody>
      </p:sp>
    </p:spTree>
    <p:extLst>
      <p:ext uri="{BB962C8B-B14F-4D97-AF65-F5344CB8AC3E}">
        <p14:creationId xmlns:p14="http://schemas.microsoft.com/office/powerpoint/2010/main" val="24927301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328281" y="2365057"/>
            <a:ext cx="284825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624061" y="2365057"/>
            <a:ext cx="2848251" cy="4213164"/>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7974433" y="2365057"/>
            <a:ext cx="2848251"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387830" y="2502079"/>
            <a:ext cx="2685954"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1.</a:t>
            </a:r>
            <a:r>
              <a:rPr lang="zh-CN" altLang="en-US" sz="2000" b="1" dirty="0">
                <a:solidFill>
                  <a:prstClr val="white"/>
                </a:solidFill>
                <a:cs typeface="+mn-ea"/>
                <a:sym typeface="微软雅黑"/>
              </a:rPr>
              <a:t>单一变量因素法</a:t>
            </a:r>
            <a:endParaRPr lang="en-US" sz="2000" b="1" dirty="0">
              <a:solidFill>
                <a:prstClr val="white"/>
              </a:solidFill>
              <a:cs typeface="+mn-ea"/>
              <a:sym typeface="微软雅黑"/>
            </a:endParaRPr>
          </a:p>
        </p:txBody>
      </p:sp>
      <p:sp>
        <p:nvSpPr>
          <p:cNvPr id="11" name="TextBox 8"/>
          <p:cNvSpPr txBox="1"/>
          <p:nvPr/>
        </p:nvSpPr>
        <p:spPr>
          <a:xfrm>
            <a:off x="1571010" y="3100766"/>
            <a:ext cx="2319594" cy="1061829"/>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单一变量因素法是指根据消费者的某一特征进行市场细分</a:t>
            </a:r>
          </a:p>
        </p:txBody>
      </p:sp>
      <p:sp>
        <p:nvSpPr>
          <p:cNvPr id="12" name="TextBox 7"/>
          <p:cNvSpPr txBox="1"/>
          <p:nvPr/>
        </p:nvSpPr>
        <p:spPr>
          <a:xfrm>
            <a:off x="4881062" y="2557078"/>
            <a:ext cx="2406842" cy="461665"/>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2.</a:t>
            </a:r>
            <a:r>
              <a:rPr lang="zh-CN" altLang="en-US" sz="2000" b="1" dirty="0">
                <a:solidFill>
                  <a:prstClr val="white"/>
                </a:solidFill>
                <a:cs typeface="+mn-ea"/>
                <a:sym typeface="微软雅黑"/>
              </a:rPr>
              <a:t>多变量因素组合法</a:t>
            </a:r>
            <a:endParaRPr lang="en-US" sz="2000" b="1" dirty="0">
              <a:solidFill>
                <a:prstClr val="white"/>
              </a:solidFill>
              <a:cs typeface="+mn-ea"/>
              <a:sym typeface="微软雅黑"/>
            </a:endParaRPr>
          </a:p>
        </p:txBody>
      </p:sp>
      <p:sp>
        <p:nvSpPr>
          <p:cNvPr id="13" name="TextBox 8"/>
          <p:cNvSpPr txBox="1"/>
          <p:nvPr/>
        </p:nvSpPr>
        <p:spPr>
          <a:xfrm>
            <a:off x="4881062" y="3100766"/>
            <a:ext cx="2288509" cy="1477328"/>
          </a:xfrm>
          <a:prstGeom prst="rect">
            <a:avLst/>
          </a:prstGeom>
          <a:noFill/>
        </p:spPr>
        <p:txBody>
          <a:bodyPr wrap="square" lIns="0" tIns="0" rIns="0" bIns="0" rtlCol="0" anchor="t">
            <a:spAutoFit/>
          </a:bodyPr>
          <a:lstStyle/>
          <a:p>
            <a:pPr>
              <a:lnSpc>
                <a:spcPct val="150000"/>
              </a:lnSpc>
              <a:spcBef>
                <a:spcPct val="0"/>
              </a:spcBef>
            </a:pPr>
            <a:r>
              <a:rPr lang="zh-CN" altLang="en-US" sz="1600" dirty="0">
                <a:solidFill>
                  <a:prstClr val="white">
                    <a:lumMod val="95000"/>
                  </a:prstClr>
                </a:solidFill>
                <a:cs typeface="+mn-ea"/>
                <a:sym typeface="微软雅黑"/>
              </a:rPr>
              <a:t>多变量因素组合法是根据影响消费者需求的两种或两种以上的因素</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从多个角度进行市场细分</a:t>
            </a:r>
          </a:p>
        </p:txBody>
      </p:sp>
      <p:sp>
        <p:nvSpPr>
          <p:cNvPr id="14" name="TextBox 7"/>
          <p:cNvSpPr txBox="1"/>
          <p:nvPr/>
        </p:nvSpPr>
        <p:spPr>
          <a:xfrm>
            <a:off x="8254669" y="2557078"/>
            <a:ext cx="2237909"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3.</a:t>
            </a:r>
            <a:r>
              <a:rPr lang="zh-CN" altLang="en-US" sz="2000" b="1" dirty="0">
                <a:solidFill>
                  <a:prstClr val="white"/>
                </a:solidFill>
                <a:cs typeface="+mn-ea"/>
                <a:sym typeface="微软雅黑"/>
              </a:rPr>
              <a:t>系列变量因素法</a:t>
            </a:r>
            <a:endParaRPr lang="en-US" sz="2000" b="1" dirty="0">
              <a:solidFill>
                <a:prstClr val="white"/>
              </a:solidFill>
              <a:cs typeface="+mn-ea"/>
              <a:sym typeface="微软雅黑"/>
            </a:endParaRPr>
          </a:p>
        </p:txBody>
      </p:sp>
      <p:sp>
        <p:nvSpPr>
          <p:cNvPr id="15" name="TextBox 8"/>
          <p:cNvSpPr txBox="1"/>
          <p:nvPr/>
        </p:nvSpPr>
        <p:spPr>
          <a:xfrm>
            <a:off x="8225611" y="3100766"/>
            <a:ext cx="2301195" cy="2169825"/>
          </a:xfrm>
          <a:prstGeom prst="rect">
            <a:avLst/>
          </a:prstGeom>
          <a:noFill/>
        </p:spPr>
        <p:txBody>
          <a:bodyPr wrap="square" lIns="0" tIns="0" rIns="0" bIns="0" rtlCol="0" anchor="t">
            <a:spAutoFit/>
          </a:bodyPr>
          <a:lstStyle/>
          <a:p>
            <a:pPr>
              <a:lnSpc>
                <a:spcPct val="150000"/>
              </a:lnSpc>
              <a:spcBef>
                <a:spcPct val="0"/>
              </a:spcBef>
            </a:pPr>
            <a:r>
              <a:rPr lang="zh-CN" altLang="en-US" sz="1600" dirty="0">
                <a:solidFill>
                  <a:prstClr val="white">
                    <a:lumMod val="95000"/>
                  </a:prstClr>
                </a:solidFill>
                <a:cs typeface="+mn-ea"/>
                <a:sym typeface="微软雅黑"/>
              </a:rPr>
              <a:t>系列变量因素法是根据企业自身的资源与经营特点</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对影响消费者需求的诸多因素</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由粗到细地进行选择</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并以此为依据而进行的市场细分。</a:t>
            </a:r>
          </a:p>
        </p:txBody>
      </p:sp>
      <p:sp>
        <p:nvSpPr>
          <p:cNvPr id="2" name="矩形 1"/>
          <p:cNvSpPr/>
          <p:nvPr/>
        </p:nvSpPr>
        <p:spPr>
          <a:xfrm>
            <a:off x="1213612" y="1678794"/>
            <a:ext cx="2531462" cy="297517"/>
          </a:xfrm>
          <a:prstGeom prst="rect">
            <a:avLst/>
          </a:prstGeom>
        </p:spPr>
        <p:txBody>
          <a:bodyPr wrap="none">
            <a:spAutoFit/>
          </a:bodyPr>
          <a:lstStyle/>
          <a:p>
            <a:pPr indent="266700" algn="ctr">
              <a:lnSpc>
                <a:spcPts val="1575"/>
              </a:lnSpc>
              <a:spcAft>
                <a:spcPts val="0"/>
              </a:spcAft>
            </a:pPr>
            <a:r>
              <a:rPr lang="en-US" altLang="zh-CN" dirty="0">
                <a:solidFill>
                  <a:srgbClr val="000000"/>
                </a:solidFill>
                <a:latin typeface="方正楷体_GBK"/>
                <a:ea typeface="方正书宋_GBK"/>
                <a:cs typeface="Times New Roman" panose="02020603050405020304" pitchFamily="18" charset="0"/>
              </a:rPr>
              <a:t>(</a:t>
            </a:r>
            <a:r>
              <a:rPr lang="zh-CN" altLang="zh-CN" dirty="0">
                <a:solidFill>
                  <a:srgbClr val="000000"/>
                </a:solidFill>
                <a:latin typeface="NEU-BZ-S92"/>
                <a:ea typeface="方正楷体_GBK"/>
                <a:cs typeface="Times New Roman" panose="02020603050405020304" pitchFamily="18" charset="0"/>
              </a:rPr>
              <a:t>二</a:t>
            </a:r>
            <a:r>
              <a:rPr lang="en-US" altLang="zh-CN" dirty="0">
                <a:solidFill>
                  <a:srgbClr val="000000"/>
                </a:solidFill>
                <a:latin typeface="方正楷体_GBK"/>
                <a:ea typeface="方正书宋_GBK"/>
                <a:cs typeface="Times New Roman" panose="02020603050405020304" pitchFamily="18" charset="0"/>
              </a:rPr>
              <a:t>)</a:t>
            </a:r>
            <a:r>
              <a:rPr lang="zh-CN" altLang="zh-CN" dirty="0">
                <a:solidFill>
                  <a:srgbClr val="000000"/>
                </a:solidFill>
                <a:latin typeface="NEU-BZ-S92"/>
                <a:ea typeface="方正楷体_GBK"/>
                <a:cs typeface="Times New Roman" panose="02020603050405020304" pitchFamily="18" charset="0"/>
              </a:rPr>
              <a:t>市场细分的方法</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35554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营销策划概述</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第一章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13472" y="3821653"/>
            <a:ext cx="5961028" cy="497957"/>
          </a:xfrm>
          <a:prstGeom prst="rect">
            <a:avLst/>
          </a:prstGeom>
          <a:noFill/>
        </p:spPr>
        <p:txBody>
          <a:bodyPr wrap="square" rtlCol="0">
            <a:spAutoFit/>
          </a:bodyPr>
          <a:lstStyle/>
          <a:p>
            <a:pPr>
              <a:lnSpc>
                <a:spcPct val="120000"/>
              </a:lnSpc>
              <a:buClr>
                <a:srgbClr val="1B3C6A"/>
              </a:buCl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营销策划及其特点、类型和作用</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04695" y="4846212"/>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营销策划的原则、流程及影响因素</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501029" y="587077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营销策划的组织、实施与控制</a:t>
            </a:r>
          </a:p>
        </p:txBody>
      </p:sp>
    </p:spTree>
    <p:extLst>
      <p:ext uri="{BB962C8B-B14F-4D97-AF65-F5344CB8AC3E}">
        <p14:creationId xmlns:p14="http://schemas.microsoft.com/office/powerpoint/2010/main" val="3796203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2" name="矩形 1"/>
          <p:cNvSpPr/>
          <p:nvPr/>
        </p:nvSpPr>
        <p:spPr>
          <a:xfrm>
            <a:off x="1098196" y="1678794"/>
            <a:ext cx="2762295" cy="297517"/>
          </a:xfrm>
          <a:prstGeom prst="rect">
            <a:avLst/>
          </a:prstGeom>
        </p:spPr>
        <p:txBody>
          <a:bodyPr wrap="none">
            <a:spAutoFit/>
          </a:bodyPr>
          <a:lstStyle/>
          <a:p>
            <a:pPr indent="266700" algn="ctr">
              <a:lnSpc>
                <a:spcPts val="1575"/>
              </a:lnSpc>
              <a:spcAft>
                <a:spcPts val="0"/>
              </a:spcAft>
            </a:pPr>
            <a:r>
              <a:rPr lang="en-US" altLang="zh-CN" sz="2000" dirty="0">
                <a:solidFill>
                  <a:srgbClr val="000000"/>
                </a:solidFill>
                <a:latin typeface="方正楷体_GBK"/>
                <a:ea typeface="方正书宋_GBK"/>
                <a:cs typeface="Times New Roman" panose="02020603050405020304" pitchFamily="18" charset="0"/>
              </a:rPr>
              <a:t>(</a:t>
            </a:r>
            <a:r>
              <a:rPr lang="zh-CN" altLang="en-US" sz="2000" dirty="0">
                <a:solidFill>
                  <a:srgbClr val="000000"/>
                </a:solidFill>
                <a:latin typeface="方正楷体_GBK"/>
                <a:ea typeface="方正书宋_GBK"/>
                <a:cs typeface="Times New Roman" panose="02020603050405020304" pitchFamily="18" charset="0"/>
              </a:rPr>
              <a:t>三</a:t>
            </a:r>
            <a:r>
              <a:rPr lang="en-US" altLang="zh-CN" sz="2000" dirty="0">
                <a:solidFill>
                  <a:srgbClr val="000000"/>
                </a:solidFill>
                <a:latin typeface="方正楷体_GBK"/>
                <a:ea typeface="方正书宋_GBK"/>
                <a:cs typeface="Times New Roman" panose="02020603050405020304" pitchFamily="18" charset="0"/>
              </a:rPr>
              <a:t>)</a:t>
            </a:r>
            <a:r>
              <a:rPr lang="zh-CN" altLang="en-US" sz="2000" dirty="0">
                <a:solidFill>
                  <a:srgbClr val="000000"/>
                </a:solidFill>
                <a:latin typeface="方正楷体_GBK"/>
                <a:ea typeface="方正书宋_GBK"/>
                <a:cs typeface="Times New Roman" panose="02020603050405020304" pitchFamily="18" charset="0"/>
              </a:rPr>
              <a:t>市场细分的原则</a:t>
            </a:r>
            <a:endParaRPr lang="zh-CN" altLang="zh-CN" sz="2000" dirty="0">
              <a:solidFill>
                <a:srgbClr val="000000"/>
              </a:solidFill>
              <a:latin typeface="NEU-BZ-S92"/>
              <a:ea typeface="方正书宋_GBK"/>
              <a:cs typeface="Times New Roman" panose="02020603050405020304" pitchFamily="18" charset="0"/>
            </a:endParaRPr>
          </a:p>
        </p:txBody>
      </p:sp>
      <p:sp>
        <p:nvSpPr>
          <p:cNvPr id="16" name="TextBox 12"/>
          <p:cNvSpPr txBox="1"/>
          <p:nvPr/>
        </p:nvSpPr>
        <p:spPr>
          <a:xfrm>
            <a:off x="4609730" y="2046065"/>
            <a:ext cx="6181718" cy="615553"/>
          </a:xfrm>
          <a:prstGeom prst="rect">
            <a:avLst/>
          </a:prstGeom>
          <a:noFill/>
        </p:spPr>
        <p:txBody>
          <a:bodyPr wrap="square" lIns="0" tIns="0" rIns="0" bIns="0" rtlCol="0">
            <a:spAutoFit/>
          </a:bodyPr>
          <a:lstStyle/>
          <a:p>
            <a:pPr defTabSz="914377"/>
            <a:r>
              <a:rPr lang="zh-CN" altLang="en-US" sz="2000" dirty="0">
                <a:solidFill>
                  <a:srgbClr val="5B9BD5">
                    <a:lumMod val="50000"/>
                  </a:srgbClr>
                </a:solidFill>
                <a:latin typeface="微软雅黑" panose="020B0503020204020204" pitchFamily="34" charset="-122"/>
                <a:ea typeface="微软雅黑" panose="020B0503020204020204" pitchFamily="34" charset="-122"/>
              </a:rPr>
              <a:t>第一</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可衡量性</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即细分市场的规模、消费能力以及其他相关特性能够被企业测量并比较。</a:t>
            </a:r>
          </a:p>
        </p:txBody>
      </p:sp>
      <p:sp>
        <p:nvSpPr>
          <p:cNvPr id="17" name="TextBox 14"/>
          <p:cNvSpPr txBox="1"/>
          <p:nvPr/>
        </p:nvSpPr>
        <p:spPr>
          <a:xfrm>
            <a:off x="3825246" y="1913599"/>
            <a:ext cx="558411" cy="564181"/>
          </a:xfrm>
          <a:prstGeom prst="ellipse">
            <a:avLst/>
          </a:prstGeom>
          <a:solidFill>
            <a:srgbClr val="5A9FCF"/>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01</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8" name="TextBox 15"/>
          <p:cNvSpPr txBox="1"/>
          <p:nvPr/>
        </p:nvSpPr>
        <p:spPr>
          <a:xfrm>
            <a:off x="3880332" y="3120075"/>
            <a:ext cx="558411" cy="564181"/>
          </a:xfrm>
          <a:prstGeom prst="ellipse">
            <a:avLst/>
          </a:prstGeom>
          <a:solidFill>
            <a:srgbClr val="00B0F0"/>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02</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19" name="TextBox 16"/>
          <p:cNvSpPr txBox="1"/>
          <p:nvPr/>
        </p:nvSpPr>
        <p:spPr>
          <a:xfrm>
            <a:off x="4609729" y="3162084"/>
            <a:ext cx="6062819" cy="615553"/>
          </a:xfrm>
          <a:prstGeom prst="rect">
            <a:avLst/>
          </a:prstGeom>
          <a:noFill/>
        </p:spPr>
        <p:txBody>
          <a:bodyPr wrap="square" lIns="0" tIns="0" rIns="0" bIns="0" rtlCol="0">
            <a:spAutoFit/>
          </a:bodyPr>
          <a:lstStyle/>
          <a:p>
            <a:pPr defTabSz="914377"/>
            <a:r>
              <a:rPr lang="zh-CN" altLang="en-US" sz="2000" dirty="0">
                <a:solidFill>
                  <a:srgbClr val="5B9BD5">
                    <a:lumMod val="50000"/>
                  </a:srgbClr>
                </a:solidFill>
                <a:latin typeface="微软雅黑" panose="020B0503020204020204" pitchFamily="34" charset="-122"/>
                <a:ea typeface="微软雅黑" panose="020B0503020204020204" pitchFamily="34" charset="-122"/>
              </a:rPr>
              <a:t>第二</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可盈利性</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即细分市场要有足够的消费者或消费能力</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使企业有获利的可能。</a:t>
            </a:r>
          </a:p>
        </p:txBody>
      </p:sp>
      <p:sp>
        <p:nvSpPr>
          <p:cNvPr id="20" name="TextBox 18"/>
          <p:cNvSpPr txBox="1"/>
          <p:nvPr/>
        </p:nvSpPr>
        <p:spPr>
          <a:xfrm>
            <a:off x="3908424" y="4347863"/>
            <a:ext cx="558411" cy="564181"/>
          </a:xfrm>
          <a:prstGeom prst="ellipse">
            <a:avLst/>
          </a:prstGeom>
          <a:solidFill>
            <a:schemeClr val="accent1">
              <a:lumMod val="75000"/>
            </a:schemeClr>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03</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21" name="TextBox 21"/>
          <p:cNvSpPr txBox="1"/>
          <p:nvPr/>
        </p:nvSpPr>
        <p:spPr>
          <a:xfrm>
            <a:off x="3908424" y="5623121"/>
            <a:ext cx="558411" cy="564181"/>
          </a:xfrm>
          <a:prstGeom prst="ellipse">
            <a:avLst/>
          </a:prstGeom>
          <a:solidFill>
            <a:schemeClr val="tx2"/>
          </a:solidFill>
        </p:spPr>
        <p:txBody>
          <a:bodyPr wrap="square" lIns="0" tIns="0" rIns="0" bIns="0" rtlCol="0" anchor="ctr">
            <a:noAutofit/>
          </a:bodyPr>
          <a:lstStyle/>
          <a:p>
            <a:pPr algn="ctr" defTabSz="914377"/>
            <a:r>
              <a:rPr lang="en-US" altLang="zh-CN" sz="2400" b="1" dirty="0">
                <a:solidFill>
                  <a:prstClr val="white"/>
                </a:solidFill>
                <a:latin typeface="Bebas Neue Bold" panose="020B0606020202050201" pitchFamily="34" charset="0"/>
                <a:ea typeface="微软雅黑" panose="020B0503020204020204" pitchFamily="34" charset="-122"/>
              </a:rPr>
              <a:t>04</a:t>
            </a:r>
            <a:endParaRPr lang="zh-CN" altLang="en-US" sz="2400" b="1" dirty="0">
              <a:solidFill>
                <a:prstClr val="white"/>
              </a:solidFill>
              <a:latin typeface="Bebas Neue Bold" panose="020B0606020202050201" pitchFamily="34" charset="0"/>
              <a:ea typeface="微软雅黑" panose="020B0503020204020204" pitchFamily="34" charset="-122"/>
            </a:endParaRPr>
          </a:p>
        </p:txBody>
      </p:sp>
      <p:sp>
        <p:nvSpPr>
          <p:cNvPr id="22" name="TextBox 42"/>
          <p:cNvSpPr txBox="1"/>
          <p:nvPr/>
        </p:nvSpPr>
        <p:spPr>
          <a:xfrm>
            <a:off x="4609730" y="4429193"/>
            <a:ext cx="6181717" cy="615553"/>
          </a:xfrm>
          <a:prstGeom prst="rect">
            <a:avLst/>
          </a:prstGeom>
          <a:noFill/>
        </p:spPr>
        <p:txBody>
          <a:bodyPr wrap="square" lIns="0" tIns="0" rIns="0" bIns="0" rtlCol="0">
            <a:spAutoFit/>
          </a:bodyPr>
          <a:lstStyle/>
          <a:p>
            <a:pPr defTabSz="914377"/>
            <a:r>
              <a:rPr lang="zh-CN" altLang="en-US" sz="2000" dirty="0">
                <a:solidFill>
                  <a:srgbClr val="5B9BD5">
                    <a:lumMod val="50000"/>
                  </a:srgbClr>
                </a:solidFill>
                <a:latin typeface="微软雅黑" panose="020B0503020204020204" pitchFamily="34" charset="-122"/>
                <a:ea typeface="微软雅黑" panose="020B0503020204020204" pitchFamily="34" charset="-122"/>
              </a:rPr>
              <a:t>第三</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可进入性</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即细分市场是企业能够借助营销手段进入的。</a:t>
            </a:r>
          </a:p>
        </p:txBody>
      </p:sp>
      <p:sp>
        <p:nvSpPr>
          <p:cNvPr id="23" name="TextBox 46"/>
          <p:cNvSpPr txBox="1"/>
          <p:nvPr/>
        </p:nvSpPr>
        <p:spPr>
          <a:xfrm>
            <a:off x="4583380" y="5704941"/>
            <a:ext cx="6208067" cy="923330"/>
          </a:xfrm>
          <a:prstGeom prst="rect">
            <a:avLst/>
          </a:prstGeom>
          <a:noFill/>
        </p:spPr>
        <p:txBody>
          <a:bodyPr wrap="square" lIns="0" tIns="0" rIns="0" bIns="0" rtlCol="0">
            <a:spAutoFit/>
          </a:bodyPr>
          <a:lstStyle/>
          <a:p>
            <a:pPr defTabSz="914377"/>
            <a:r>
              <a:rPr lang="zh-CN" altLang="en-US" sz="2000" dirty="0">
                <a:solidFill>
                  <a:srgbClr val="5B9BD5">
                    <a:lumMod val="50000"/>
                  </a:srgbClr>
                </a:solidFill>
                <a:latin typeface="微软雅黑" panose="020B0503020204020204" pitchFamily="34" charset="-122"/>
                <a:ea typeface="微软雅黑" panose="020B0503020204020204" pitchFamily="34" charset="-122"/>
              </a:rPr>
              <a:t>第四</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差异性</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即不同细分市场的消费者对相同的营销组合会有不同的反应</a:t>
            </a:r>
            <a:r>
              <a:rPr lang="en-US" altLang="zh-CN" sz="2000" dirty="0">
                <a:solidFill>
                  <a:srgbClr val="5B9BD5">
                    <a:lumMod val="50000"/>
                  </a:srgbClr>
                </a:solidFill>
                <a:latin typeface="微软雅黑" panose="020B0503020204020204" pitchFamily="34" charset="-122"/>
                <a:ea typeface="微软雅黑" panose="020B0503020204020204" pitchFamily="34" charset="-122"/>
              </a:rPr>
              <a:t>,</a:t>
            </a:r>
            <a:r>
              <a:rPr lang="zh-CN" altLang="en-US" sz="2000" dirty="0">
                <a:solidFill>
                  <a:srgbClr val="5B9BD5">
                    <a:lumMod val="50000"/>
                  </a:srgbClr>
                </a:solidFill>
                <a:latin typeface="微软雅黑" panose="020B0503020204020204" pitchFamily="34" charset="-122"/>
                <a:ea typeface="微软雅黑" panose="020B0503020204020204" pitchFamily="34" charset="-122"/>
              </a:rPr>
              <a:t>否则该细分对于企业而言就没有任何意义了。</a:t>
            </a:r>
          </a:p>
        </p:txBody>
      </p:sp>
      <p:sp>
        <p:nvSpPr>
          <p:cNvPr id="24" name="Freeform 5"/>
          <p:cNvSpPr>
            <a:spLocks noEditPoints="1"/>
          </p:cNvSpPr>
          <p:nvPr/>
        </p:nvSpPr>
        <p:spPr bwMode="auto">
          <a:xfrm>
            <a:off x="911314" y="2046065"/>
            <a:ext cx="2119211" cy="4098328"/>
          </a:xfrm>
          <a:custGeom>
            <a:avLst/>
            <a:gdLst>
              <a:gd name="T0" fmla="*/ 377 w 465"/>
              <a:gd name="T1" fmla="*/ 485 h 892"/>
              <a:gd name="T2" fmla="*/ 362 w 465"/>
              <a:gd name="T3" fmla="*/ 446 h 892"/>
              <a:gd name="T4" fmla="*/ 444 w 465"/>
              <a:gd name="T5" fmla="*/ 352 h 892"/>
              <a:gd name="T6" fmla="*/ 334 w 465"/>
              <a:gd name="T7" fmla="*/ 178 h 892"/>
              <a:gd name="T8" fmla="*/ 194 w 465"/>
              <a:gd name="T9" fmla="*/ 61 h 892"/>
              <a:gd name="T10" fmla="*/ 199 w 465"/>
              <a:gd name="T11" fmla="*/ 57 h 892"/>
              <a:gd name="T12" fmla="*/ 199 w 465"/>
              <a:gd name="T13" fmla="*/ 48 h 892"/>
              <a:gd name="T14" fmla="*/ 199 w 465"/>
              <a:gd name="T15" fmla="*/ 41 h 892"/>
              <a:gd name="T16" fmla="*/ 195 w 465"/>
              <a:gd name="T17" fmla="*/ 36 h 892"/>
              <a:gd name="T18" fmla="*/ 201 w 465"/>
              <a:gd name="T19" fmla="*/ 0 h 892"/>
              <a:gd name="T20" fmla="*/ 170 w 465"/>
              <a:gd name="T21" fmla="*/ 36 h 892"/>
              <a:gd name="T22" fmla="*/ 169 w 465"/>
              <a:gd name="T23" fmla="*/ 45 h 892"/>
              <a:gd name="T24" fmla="*/ 170 w 465"/>
              <a:gd name="T25" fmla="*/ 53 h 892"/>
              <a:gd name="T26" fmla="*/ 170 w 465"/>
              <a:gd name="T27" fmla="*/ 61 h 892"/>
              <a:gd name="T28" fmla="*/ 176 w 465"/>
              <a:gd name="T29" fmla="*/ 67 h 892"/>
              <a:gd name="T30" fmla="*/ 0 w 465"/>
              <a:gd name="T31" fmla="*/ 448 h 892"/>
              <a:gd name="T32" fmla="*/ 174 w 465"/>
              <a:gd name="T33" fmla="*/ 832 h 892"/>
              <a:gd name="T34" fmla="*/ 166 w 465"/>
              <a:gd name="T35" fmla="*/ 836 h 892"/>
              <a:gd name="T36" fmla="*/ 166 w 465"/>
              <a:gd name="T37" fmla="*/ 844 h 892"/>
              <a:gd name="T38" fmla="*/ 166 w 465"/>
              <a:gd name="T39" fmla="*/ 852 h 892"/>
              <a:gd name="T40" fmla="*/ 175 w 465"/>
              <a:gd name="T41" fmla="*/ 856 h 892"/>
              <a:gd name="T42" fmla="*/ 212 w 465"/>
              <a:gd name="T43" fmla="*/ 876 h 892"/>
              <a:gd name="T44" fmla="*/ 195 w 465"/>
              <a:gd name="T45" fmla="*/ 856 h 892"/>
              <a:gd name="T46" fmla="*/ 197 w 465"/>
              <a:gd name="T47" fmla="*/ 848 h 892"/>
              <a:gd name="T48" fmla="*/ 195 w 465"/>
              <a:gd name="T49" fmla="*/ 840 h 892"/>
              <a:gd name="T50" fmla="*/ 195 w 465"/>
              <a:gd name="T51" fmla="*/ 832 h 892"/>
              <a:gd name="T52" fmla="*/ 207 w 465"/>
              <a:gd name="T53" fmla="*/ 814 h 892"/>
              <a:gd name="T54" fmla="*/ 438 w 465"/>
              <a:gd name="T55" fmla="*/ 610 h 892"/>
              <a:gd name="T56" fmla="*/ 359 w 465"/>
              <a:gd name="T57" fmla="*/ 646 h 892"/>
              <a:gd name="T58" fmla="*/ 181 w 465"/>
              <a:gd name="T59" fmla="*/ 817 h 892"/>
              <a:gd name="T60" fmla="*/ 181 w 465"/>
              <a:gd name="T61" fmla="*/ 76 h 892"/>
              <a:gd name="T62" fmla="*/ 359 w 465"/>
              <a:gd name="T63" fmla="*/ 247 h 892"/>
              <a:gd name="T64" fmla="*/ 372 w 465"/>
              <a:gd name="T65" fmla="*/ 371 h 892"/>
              <a:gd name="T66" fmla="*/ 331 w 465"/>
              <a:gd name="T67" fmla="*/ 446 h 892"/>
              <a:gd name="T68" fmla="*/ 331 w 465"/>
              <a:gd name="T69" fmla="*/ 447 h 892"/>
              <a:gd name="T70" fmla="*/ 403 w 465"/>
              <a:gd name="T71" fmla="*/ 558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5" h="892">
                <a:moveTo>
                  <a:pt x="444" y="541"/>
                </a:moveTo>
                <a:cubicBezTo>
                  <a:pt x="424" y="523"/>
                  <a:pt x="395" y="510"/>
                  <a:pt x="377" y="485"/>
                </a:cubicBezTo>
                <a:cubicBezTo>
                  <a:pt x="362" y="464"/>
                  <a:pt x="362" y="450"/>
                  <a:pt x="362" y="447"/>
                </a:cubicBezTo>
                <a:cubicBezTo>
                  <a:pt x="362" y="446"/>
                  <a:pt x="362" y="446"/>
                  <a:pt x="362" y="446"/>
                </a:cubicBezTo>
                <a:cubicBezTo>
                  <a:pt x="362" y="443"/>
                  <a:pt x="362" y="429"/>
                  <a:pt x="377" y="407"/>
                </a:cubicBezTo>
                <a:cubicBezTo>
                  <a:pt x="395" y="382"/>
                  <a:pt x="424" y="370"/>
                  <a:pt x="444" y="352"/>
                </a:cubicBezTo>
                <a:cubicBezTo>
                  <a:pt x="465" y="333"/>
                  <a:pt x="455" y="309"/>
                  <a:pt x="438" y="283"/>
                </a:cubicBezTo>
                <a:cubicBezTo>
                  <a:pt x="420" y="256"/>
                  <a:pt x="386" y="220"/>
                  <a:pt x="334" y="178"/>
                </a:cubicBezTo>
                <a:cubicBezTo>
                  <a:pt x="282" y="136"/>
                  <a:pt x="207" y="79"/>
                  <a:pt x="207" y="79"/>
                </a:cubicBezTo>
                <a:cubicBezTo>
                  <a:pt x="207" y="79"/>
                  <a:pt x="198" y="73"/>
                  <a:pt x="194" y="61"/>
                </a:cubicBezTo>
                <a:cubicBezTo>
                  <a:pt x="195" y="61"/>
                  <a:pt x="195" y="61"/>
                  <a:pt x="195" y="61"/>
                </a:cubicBezTo>
                <a:cubicBezTo>
                  <a:pt x="198" y="61"/>
                  <a:pt x="199" y="59"/>
                  <a:pt x="199" y="57"/>
                </a:cubicBezTo>
                <a:cubicBezTo>
                  <a:pt x="199" y="55"/>
                  <a:pt x="198" y="53"/>
                  <a:pt x="195" y="53"/>
                </a:cubicBezTo>
                <a:cubicBezTo>
                  <a:pt x="198" y="53"/>
                  <a:pt x="199" y="51"/>
                  <a:pt x="199" y="48"/>
                </a:cubicBezTo>
                <a:cubicBezTo>
                  <a:pt x="199" y="47"/>
                  <a:pt x="198" y="45"/>
                  <a:pt x="197" y="45"/>
                </a:cubicBezTo>
                <a:cubicBezTo>
                  <a:pt x="198" y="44"/>
                  <a:pt x="199" y="42"/>
                  <a:pt x="199" y="41"/>
                </a:cubicBezTo>
                <a:cubicBezTo>
                  <a:pt x="199" y="38"/>
                  <a:pt x="198" y="36"/>
                  <a:pt x="195" y="36"/>
                </a:cubicBezTo>
                <a:cubicBezTo>
                  <a:pt x="195" y="36"/>
                  <a:pt x="195" y="36"/>
                  <a:pt x="195" y="36"/>
                </a:cubicBezTo>
                <a:cubicBezTo>
                  <a:pt x="200" y="24"/>
                  <a:pt x="212" y="17"/>
                  <a:pt x="212" y="17"/>
                </a:cubicBezTo>
                <a:cubicBezTo>
                  <a:pt x="201" y="0"/>
                  <a:pt x="201" y="0"/>
                  <a:pt x="201" y="0"/>
                </a:cubicBezTo>
                <a:cubicBezTo>
                  <a:pt x="201" y="0"/>
                  <a:pt x="179" y="14"/>
                  <a:pt x="175" y="36"/>
                </a:cubicBezTo>
                <a:cubicBezTo>
                  <a:pt x="170" y="36"/>
                  <a:pt x="170" y="36"/>
                  <a:pt x="170" y="36"/>
                </a:cubicBezTo>
                <a:cubicBezTo>
                  <a:pt x="168" y="36"/>
                  <a:pt x="166" y="38"/>
                  <a:pt x="166" y="41"/>
                </a:cubicBezTo>
                <a:cubicBezTo>
                  <a:pt x="166" y="42"/>
                  <a:pt x="167" y="44"/>
                  <a:pt x="169" y="45"/>
                </a:cubicBezTo>
                <a:cubicBezTo>
                  <a:pt x="167" y="45"/>
                  <a:pt x="166" y="47"/>
                  <a:pt x="166" y="48"/>
                </a:cubicBezTo>
                <a:cubicBezTo>
                  <a:pt x="166" y="51"/>
                  <a:pt x="168" y="53"/>
                  <a:pt x="170" y="53"/>
                </a:cubicBezTo>
                <a:cubicBezTo>
                  <a:pt x="168" y="53"/>
                  <a:pt x="166" y="55"/>
                  <a:pt x="166" y="57"/>
                </a:cubicBezTo>
                <a:cubicBezTo>
                  <a:pt x="166" y="59"/>
                  <a:pt x="168" y="61"/>
                  <a:pt x="170" y="61"/>
                </a:cubicBezTo>
                <a:cubicBezTo>
                  <a:pt x="174" y="61"/>
                  <a:pt x="174" y="61"/>
                  <a:pt x="174" y="61"/>
                </a:cubicBezTo>
                <a:cubicBezTo>
                  <a:pt x="174" y="63"/>
                  <a:pt x="175" y="65"/>
                  <a:pt x="176" y="67"/>
                </a:cubicBezTo>
                <a:cubicBezTo>
                  <a:pt x="0" y="445"/>
                  <a:pt x="0" y="445"/>
                  <a:pt x="0" y="445"/>
                </a:cubicBezTo>
                <a:cubicBezTo>
                  <a:pt x="0" y="448"/>
                  <a:pt x="0" y="448"/>
                  <a:pt x="0" y="448"/>
                </a:cubicBezTo>
                <a:cubicBezTo>
                  <a:pt x="176" y="826"/>
                  <a:pt x="176" y="826"/>
                  <a:pt x="176" y="826"/>
                </a:cubicBezTo>
                <a:cubicBezTo>
                  <a:pt x="175" y="828"/>
                  <a:pt x="174" y="830"/>
                  <a:pt x="174" y="832"/>
                </a:cubicBezTo>
                <a:cubicBezTo>
                  <a:pt x="170" y="832"/>
                  <a:pt x="170" y="832"/>
                  <a:pt x="170" y="832"/>
                </a:cubicBezTo>
                <a:cubicBezTo>
                  <a:pt x="168" y="832"/>
                  <a:pt x="166" y="833"/>
                  <a:pt x="166" y="836"/>
                </a:cubicBezTo>
                <a:cubicBezTo>
                  <a:pt x="166" y="838"/>
                  <a:pt x="168" y="840"/>
                  <a:pt x="170" y="840"/>
                </a:cubicBezTo>
                <a:cubicBezTo>
                  <a:pt x="168" y="840"/>
                  <a:pt x="166" y="842"/>
                  <a:pt x="166" y="844"/>
                </a:cubicBezTo>
                <a:cubicBezTo>
                  <a:pt x="166" y="846"/>
                  <a:pt x="167" y="848"/>
                  <a:pt x="169" y="848"/>
                </a:cubicBezTo>
                <a:cubicBezTo>
                  <a:pt x="167" y="849"/>
                  <a:pt x="166" y="850"/>
                  <a:pt x="166" y="852"/>
                </a:cubicBezTo>
                <a:cubicBezTo>
                  <a:pt x="166" y="854"/>
                  <a:pt x="168" y="856"/>
                  <a:pt x="170" y="856"/>
                </a:cubicBezTo>
                <a:cubicBezTo>
                  <a:pt x="175" y="856"/>
                  <a:pt x="175" y="856"/>
                  <a:pt x="175" y="856"/>
                </a:cubicBezTo>
                <a:cubicBezTo>
                  <a:pt x="179" y="879"/>
                  <a:pt x="201" y="892"/>
                  <a:pt x="201" y="892"/>
                </a:cubicBezTo>
                <a:cubicBezTo>
                  <a:pt x="212" y="876"/>
                  <a:pt x="212" y="876"/>
                  <a:pt x="212" y="876"/>
                </a:cubicBezTo>
                <a:cubicBezTo>
                  <a:pt x="212" y="876"/>
                  <a:pt x="200" y="869"/>
                  <a:pt x="195" y="856"/>
                </a:cubicBezTo>
                <a:cubicBezTo>
                  <a:pt x="195" y="856"/>
                  <a:pt x="195" y="856"/>
                  <a:pt x="195" y="856"/>
                </a:cubicBezTo>
                <a:cubicBezTo>
                  <a:pt x="198" y="856"/>
                  <a:pt x="199" y="854"/>
                  <a:pt x="199" y="852"/>
                </a:cubicBezTo>
                <a:cubicBezTo>
                  <a:pt x="199" y="850"/>
                  <a:pt x="198" y="849"/>
                  <a:pt x="197" y="848"/>
                </a:cubicBezTo>
                <a:cubicBezTo>
                  <a:pt x="198" y="848"/>
                  <a:pt x="199" y="846"/>
                  <a:pt x="199" y="844"/>
                </a:cubicBezTo>
                <a:cubicBezTo>
                  <a:pt x="199" y="842"/>
                  <a:pt x="198" y="840"/>
                  <a:pt x="195" y="840"/>
                </a:cubicBezTo>
                <a:cubicBezTo>
                  <a:pt x="198" y="840"/>
                  <a:pt x="199" y="838"/>
                  <a:pt x="199" y="836"/>
                </a:cubicBezTo>
                <a:cubicBezTo>
                  <a:pt x="199" y="833"/>
                  <a:pt x="198" y="832"/>
                  <a:pt x="195" y="832"/>
                </a:cubicBezTo>
                <a:cubicBezTo>
                  <a:pt x="194" y="832"/>
                  <a:pt x="194" y="832"/>
                  <a:pt x="194" y="832"/>
                </a:cubicBezTo>
                <a:cubicBezTo>
                  <a:pt x="198" y="820"/>
                  <a:pt x="207" y="814"/>
                  <a:pt x="207" y="814"/>
                </a:cubicBezTo>
                <a:cubicBezTo>
                  <a:pt x="207" y="814"/>
                  <a:pt x="282" y="757"/>
                  <a:pt x="334" y="715"/>
                </a:cubicBezTo>
                <a:cubicBezTo>
                  <a:pt x="386" y="673"/>
                  <a:pt x="420" y="637"/>
                  <a:pt x="438" y="610"/>
                </a:cubicBezTo>
                <a:cubicBezTo>
                  <a:pt x="455" y="583"/>
                  <a:pt x="465" y="559"/>
                  <a:pt x="444" y="541"/>
                </a:cubicBezTo>
                <a:close/>
                <a:moveTo>
                  <a:pt x="359" y="646"/>
                </a:moveTo>
                <a:cubicBezTo>
                  <a:pt x="313" y="698"/>
                  <a:pt x="209" y="788"/>
                  <a:pt x="192" y="804"/>
                </a:cubicBezTo>
                <a:cubicBezTo>
                  <a:pt x="187" y="809"/>
                  <a:pt x="183" y="813"/>
                  <a:pt x="181" y="817"/>
                </a:cubicBezTo>
                <a:cubicBezTo>
                  <a:pt x="9" y="446"/>
                  <a:pt x="9" y="446"/>
                  <a:pt x="9" y="446"/>
                </a:cubicBezTo>
                <a:cubicBezTo>
                  <a:pt x="181" y="76"/>
                  <a:pt x="181" y="76"/>
                  <a:pt x="181" y="76"/>
                </a:cubicBezTo>
                <a:cubicBezTo>
                  <a:pt x="183" y="80"/>
                  <a:pt x="187" y="84"/>
                  <a:pt x="192" y="89"/>
                </a:cubicBezTo>
                <a:cubicBezTo>
                  <a:pt x="209" y="104"/>
                  <a:pt x="313" y="195"/>
                  <a:pt x="359" y="247"/>
                </a:cubicBezTo>
                <a:cubicBezTo>
                  <a:pt x="405" y="299"/>
                  <a:pt x="406" y="320"/>
                  <a:pt x="403" y="334"/>
                </a:cubicBezTo>
                <a:cubicBezTo>
                  <a:pt x="400" y="348"/>
                  <a:pt x="385" y="359"/>
                  <a:pt x="372" y="371"/>
                </a:cubicBezTo>
                <a:cubicBezTo>
                  <a:pt x="360" y="382"/>
                  <a:pt x="332" y="404"/>
                  <a:pt x="331" y="446"/>
                </a:cubicBezTo>
                <a:cubicBezTo>
                  <a:pt x="331" y="446"/>
                  <a:pt x="331" y="446"/>
                  <a:pt x="331" y="446"/>
                </a:cubicBezTo>
                <a:cubicBezTo>
                  <a:pt x="331" y="446"/>
                  <a:pt x="331" y="447"/>
                  <a:pt x="331" y="447"/>
                </a:cubicBezTo>
                <a:cubicBezTo>
                  <a:pt x="331" y="447"/>
                  <a:pt x="331" y="447"/>
                  <a:pt x="331" y="447"/>
                </a:cubicBezTo>
                <a:cubicBezTo>
                  <a:pt x="332" y="488"/>
                  <a:pt x="360" y="510"/>
                  <a:pt x="372" y="522"/>
                </a:cubicBezTo>
                <a:cubicBezTo>
                  <a:pt x="385" y="533"/>
                  <a:pt x="400" y="544"/>
                  <a:pt x="403" y="558"/>
                </a:cubicBezTo>
                <a:cubicBezTo>
                  <a:pt x="406" y="572"/>
                  <a:pt x="405" y="594"/>
                  <a:pt x="359" y="646"/>
                </a:cubicBezTo>
                <a:close/>
              </a:path>
            </a:pathLst>
          </a:custGeom>
          <a:solidFill>
            <a:schemeClr val="tx2"/>
          </a:solidFill>
          <a:ln>
            <a:noFill/>
          </a:ln>
        </p:spPr>
        <p:txBody>
          <a:bodyPr vert="horz" wrap="square" lIns="121920" tIns="60960" rIns="121920" bIns="60960" numCol="1" anchor="t" anchorCtr="0" compatLnSpc="1"/>
          <a:lstStyle/>
          <a:p>
            <a:pPr defTabSz="914377"/>
            <a:endParaRPr lang="zh-CN" altLang="en-US" sz="1867">
              <a:solidFill>
                <a:prstClr val="black"/>
              </a:solidFill>
            </a:endParaRPr>
          </a:p>
        </p:txBody>
      </p:sp>
      <p:grpSp>
        <p:nvGrpSpPr>
          <p:cNvPr id="25" name="组合 24"/>
          <p:cNvGrpSpPr/>
          <p:nvPr/>
        </p:nvGrpSpPr>
        <p:grpSpPr>
          <a:xfrm rot="19687089">
            <a:off x="620232" y="3293903"/>
            <a:ext cx="3066456" cy="199125"/>
            <a:chOff x="1241425" y="3796040"/>
            <a:chExt cx="3558431" cy="228708"/>
          </a:xfrm>
          <a:solidFill>
            <a:srgbClr val="0973DD"/>
          </a:solidFill>
        </p:grpSpPr>
        <p:cxnSp>
          <p:nvCxnSpPr>
            <p:cNvPr id="26" name="直接连接符 25"/>
            <p:cNvCxnSpPr/>
            <p:nvPr/>
          </p:nvCxnSpPr>
          <p:spPr>
            <a:xfrm flipH="1">
              <a:off x="1368901" y="3910394"/>
              <a:ext cx="3430955" cy="0"/>
            </a:xfrm>
            <a:prstGeom prst="line">
              <a:avLst/>
            </a:prstGeom>
            <a:grpFill/>
            <a:ln w="76200">
              <a:headEnd type="stealth" w="lg" len="lg"/>
            </a:ln>
          </p:spPr>
          <p:style>
            <a:lnRef idx="3">
              <a:schemeClr val="accent5"/>
            </a:lnRef>
            <a:fillRef idx="0">
              <a:schemeClr val="accent5"/>
            </a:fillRef>
            <a:effectRef idx="2">
              <a:schemeClr val="accent5"/>
            </a:effectRef>
            <a:fontRef idx="minor">
              <a:schemeClr val="tx1"/>
            </a:fontRef>
          </p:style>
        </p:cxnSp>
        <p:sp>
          <p:nvSpPr>
            <p:cNvPr id="27" name="燕尾形 26"/>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28" name="组合 27"/>
          <p:cNvGrpSpPr/>
          <p:nvPr/>
        </p:nvGrpSpPr>
        <p:grpSpPr>
          <a:xfrm rot="20903621">
            <a:off x="790141" y="3776995"/>
            <a:ext cx="3066456" cy="199127"/>
            <a:chOff x="1241425" y="3796040"/>
            <a:chExt cx="3558431" cy="228708"/>
          </a:xfrm>
          <a:solidFill>
            <a:srgbClr val="0973DD"/>
          </a:solidFill>
        </p:grpSpPr>
        <p:cxnSp>
          <p:nvCxnSpPr>
            <p:cNvPr id="29" name="直接连接符 28"/>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0" name="燕尾形 29"/>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grpSp>
        <p:nvGrpSpPr>
          <p:cNvPr id="31" name="组合 30"/>
          <p:cNvGrpSpPr/>
          <p:nvPr/>
        </p:nvGrpSpPr>
        <p:grpSpPr>
          <a:xfrm rot="1912911" flipV="1">
            <a:off x="672817" y="4806499"/>
            <a:ext cx="3066456" cy="199125"/>
            <a:chOff x="1241425" y="3796040"/>
            <a:chExt cx="3558431" cy="228708"/>
          </a:xfrm>
          <a:solidFill>
            <a:srgbClr val="0973DD"/>
          </a:solidFill>
        </p:grpSpPr>
        <p:cxnSp>
          <p:nvCxnSpPr>
            <p:cNvPr id="32" name="直接连接符 31"/>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3" name="燕尾形 32"/>
            <p:cNvSpPr/>
            <p:nvPr/>
          </p:nvSpPr>
          <p:spPr>
            <a:xfrm>
              <a:off x="1241425" y="3796040"/>
              <a:ext cx="552449" cy="22870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black"/>
                </a:solidFill>
              </a:endParaRPr>
            </a:p>
          </p:txBody>
        </p:sp>
      </p:grpSp>
      <p:grpSp>
        <p:nvGrpSpPr>
          <p:cNvPr id="34" name="组合 33"/>
          <p:cNvGrpSpPr/>
          <p:nvPr/>
        </p:nvGrpSpPr>
        <p:grpSpPr>
          <a:xfrm rot="696379" flipV="1">
            <a:off x="840217" y="4318140"/>
            <a:ext cx="3066456" cy="199127"/>
            <a:chOff x="1241425" y="3796040"/>
            <a:chExt cx="3558431" cy="228708"/>
          </a:xfrm>
          <a:solidFill>
            <a:srgbClr val="0973DD"/>
          </a:solidFill>
        </p:grpSpPr>
        <p:cxnSp>
          <p:nvCxnSpPr>
            <p:cNvPr id="35" name="直接连接符 34"/>
            <p:cNvCxnSpPr/>
            <p:nvPr/>
          </p:nvCxnSpPr>
          <p:spPr>
            <a:xfrm flipH="1">
              <a:off x="1368901" y="3910394"/>
              <a:ext cx="3430955" cy="0"/>
            </a:xfrm>
            <a:prstGeom prst="line">
              <a:avLst/>
            </a:prstGeom>
            <a:ln w="76200">
              <a:headEnd type="stealth" w="lg" len="lg"/>
            </a:ln>
          </p:spPr>
          <p:style>
            <a:lnRef idx="3">
              <a:schemeClr val="accent5"/>
            </a:lnRef>
            <a:fillRef idx="0">
              <a:schemeClr val="accent5"/>
            </a:fillRef>
            <a:effectRef idx="2">
              <a:schemeClr val="accent5"/>
            </a:effectRef>
            <a:fontRef idx="minor">
              <a:schemeClr val="tx1"/>
            </a:fontRef>
          </p:style>
        </p:cxnSp>
        <p:sp>
          <p:nvSpPr>
            <p:cNvPr id="36" name="燕尾形 35"/>
            <p:cNvSpPr/>
            <p:nvPr/>
          </p:nvSpPr>
          <p:spPr>
            <a:xfrm>
              <a:off x="1241425" y="3796040"/>
              <a:ext cx="552449" cy="228708"/>
            </a:xfrm>
            <a:prstGeom prst="chevron">
              <a:avLst/>
            </a:prstGeom>
            <a:ln w="76200">
              <a:headEnd type="stealth" w="lg" len="lg"/>
            </a:ln>
          </p:spPr>
          <p:style>
            <a:lnRef idx="3">
              <a:schemeClr val="accent5"/>
            </a:lnRef>
            <a:fillRef idx="0">
              <a:schemeClr val="accent5"/>
            </a:fillRef>
            <a:effectRef idx="2">
              <a:schemeClr val="accent5"/>
            </a:effectRef>
            <a:fontRef idx="minor">
              <a:schemeClr val="tx1"/>
            </a:fontRef>
          </p:style>
          <p:txBody>
            <a:bodyPr rtlCol="0" anchor="ctr"/>
            <a:lstStyle/>
            <a:p>
              <a:pPr algn="ctr" defTabSz="914377"/>
              <a:endParaRPr lang="zh-CN" altLang="en-US" sz="1867">
                <a:solidFill>
                  <a:prstClr val="black"/>
                </a:solidFill>
              </a:endParaRPr>
            </a:p>
          </p:txBody>
        </p:sp>
      </p:grpSp>
    </p:spTree>
    <p:extLst>
      <p:ext uri="{BB962C8B-B14F-4D97-AF65-F5344CB8AC3E}">
        <p14:creationId xmlns:p14="http://schemas.microsoft.com/office/powerpoint/2010/main" val="983989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35" presetClass="path" presetSubtype="0" accel="50000" decel="50000" fill="hold" nodeType="withEffect">
                                  <p:stCondLst>
                                    <p:cond delay="0"/>
                                  </p:stCondLst>
                                  <p:childTnLst>
                                    <p:animMotion origin="layout" path="M -2.77778E-6 -4.69136E-6 L -0.40087 0.45309 " pathEditMode="relative" rAng="0" ptsTypes="AA">
                                      <p:cBhvr>
                                        <p:cTn id="12" dur="1000" spd="-100000" fill="hold"/>
                                        <p:tgtEl>
                                          <p:spTgt spid="25"/>
                                        </p:tgtEl>
                                        <p:attrNameLst>
                                          <p:attrName>ppt_x</p:attrName>
                                          <p:attrName>ppt_y</p:attrName>
                                        </p:attrNameLst>
                                      </p:cBhvr>
                                      <p:rCtr x="-20052" y="22654"/>
                                    </p:animMotion>
                                  </p:childTnLst>
                                </p:cTn>
                              </p:par>
                              <p:par>
                                <p:cTn id="13" presetID="1" presetClass="entr" presetSubtype="0" fill="hold" nodeType="withEffect">
                                  <p:stCondLst>
                                    <p:cond delay="500"/>
                                  </p:stCondLst>
                                  <p:childTnLst>
                                    <p:set>
                                      <p:cBhvr>
                                        <p:cTn id="14" dur="1" fill="hold">
                                          <p:stCondLst>
                                            <p:cond delay="0"/>
                                          </p:stCondLst>
                                        </p:cTn>
                                        <p:tgtEl>
                                          <p:spTgt spid="28"/>
                                        </p:tgtEl>
                                        <p:attrNameLst>
                                          <p:attrName>style.visibility</p:attrName>
                                        </p:attrNameLst>
                                      </p:cBhvr>
                                      <p:to>
                                        <p:strVal val="visible"/>
                                      </p:to>
                                    </p:set>
                                  </p:childTnLst>
                                </p:cTn>
                              </p:par>
                              <p:par>
                                <p:cTn id="15" presetID="35" presetClass="path" presetSubtype="0" accel="50000" decel="50000" fill="hold" nodeType="withEffect">
                                  <p:stCondLst>
                                    <p:cond delay="500"/>
                                  </p:stCondLst>
                                  <p:childTnLst>
                                    <p:animMotion origin="layout" path="M 4.72222E-6 -3.7037E-6 L -0.45209 0.18025 " pathEditMode="relative" rAng="0" ptsTypes="AA">
                                      <p:cBhvr>
                                        <p:cTn id="16" dur="1000" spd="-100000" fill="hold"/>
                                        <p:tgtEl>
                                          <p:spTgt spid="28"/>
                                        </p:tgtEl>
                                        <p:attrNameLst>
                                          <p:attrName>ppt_x</p:attrName>
                                          <p:attrName>ppt_y</p:attrName>
                                        </p:attrNameLst>
                                      </p:cBhvr>
                                      <p:rCtr x="-22604" y="9012"/>
                                    </p:animMotion>
                                  </p:childTnLst>
                                </p:cTn>
                              </p:par>
                              <p:par>
                                <p:cTn id="17" presetID="1" presetClass="entr" presetSubtype="0" fill="hold" nodeType="withEffect">
                                  <p:stCondLst>
                                    <p:cond delay="1000"/>
                                  </p:stCondLst>
                                  <p:childTnLst>
                                    <p:set>
                                      <p:cBhvr>
                                        <p:cTn id="18" dur="1" fill="hold">
                                          <p:stCondLst>
                                            <p:cond delay="0"/>
                                          </p:stCondLst>
                                        </p:cTn>
                                        <p:tgtEl>
                                          <p:spTgt spid="34"/>
                                        </p:tgtEl>
                                        <p:attrNameLst>
                                          <p:attrName>style.visibility</p:attrName>
                                        </p:attrNameLst>
                                      </p:cBhvr>
                                      <p:to>
                                        <p:strVal val="visible"/>
                                      </p:to>
                                    </p:set>
                                  </p:childTnLst>
                                </p:cTn>
                              </p:par>
                              <p:par>
                                <p:cTn id="19" presetID="35" presetClass="path" presetSubtype="0" accel="50000" decel="50000" fill="hold" nodeType="withEffect">
                                  <p:stCondLst>
                                    <p:cond delay="1000"/>
                                  </p:stCondLst>
                                  <p:childTnLst>
                                    <p:animMotion origin="layout" path="M 1.66667E-6 2.59259E-6 L -0.45799 -0.15957 " pathEditMode="relative" rAng="0" ptsTypes="AA">
                                      <p:cBhvr>
                                        <p:cTn id="20" dur="1000" spd="-100000" fill="hold"/>
                                        <p:tgtEl>
                                          <p:spTgt spid="34"/>
                                        </p:tgtEl>
                                        <p:attrNameLst>
                                          <p:attrName>ppt_x</p:attrName>
                                          <p:attrName>ppt_y</p:attrName>
                                        </p:attrNameLst>
                                      </p:cBhvr>
                                      <p:rCtr x="-22899" y="-7994"/>
                                    </p:animMotion>
                                  </p:childTnLst>
                                </p:cTn>
                              </p:par>
                              <p:par>
                                <p:cTn id="21" presetID="1" presetClass="entr" presetSubtype="0" fill="hold" nodeType="withEffect">
                                  <p:stCondLst>
                                    <p:cond delay="1500"/>
                                  </p:stCondLst>
                                  <p:childTnLst>
                                    <p:set>
                                      <p:cBhvr>
                                        <p:cTn id="22" dur="1" fill="hold">
                                          <p:stCondLst>
                                            <p:cond delay="0"/>
                                          </p:stCondLst>
                                        </p:cTn>
                                        <p:tgtEl>
                                          <p:spTgt spid="31"/>
                                        </p:tgtEl>
                                        <p:attrNameLst>
                                          <p:attrName>style.visibility</p:attrName>
                                        </p:attrNameLst>
                                      </p:cBhvr>
                                      <p:to>
                                        <p:strVal val="visible"/>
                                      </p:to>
                                    </p:set>
                                  </p:childTnLst>
                                </p:cTn>
                              </p:par>
                              <p:par>
                                <p:cTn id="23" presetID="35" presetClass="path" presetSubtype="0" accel="50000" decel="50000" fill="hold" nodeType="withEffect">
                                  <p:stCondLst>
                                    <p:cond delay="1500"/>
                                  </p:stCondLst>
                                  <p:childTnLst>
                                    <p:animMotion origin="layout" path="M -3.05556E-6 -3.7037E-6 L -0.39496 -0.4253 " pathEditMode="relative" rAng="0" ptsTypes="AA">
                                      <p:cBhvr>
                                        <p:cTn id="24" dur="1000" spd="-100000" fill="hold"/>
                                        <p:tgtEl>
                                          <p:spTgt spid="31"/>
                                        </p:tgtEl>
                                        <p:attrNameLst>
                                          <p:attrName>ppt_x</p:attrName>
                                          <p:attrName>ppt_y</p:attrName>
                                        </p:attrNameLst>
                                      </p:cBhvr>
                                      <p:rCtr x="-19757" y="-21265"/>
                                    </p:animMotion>
                                  </p:childTnLst>
                                </p:cTn>
                              </p:par>
                            </p:childTnLst>
                          </p:cTn>
                        </p:par>
                        <p:par>
                          <p:cTn id="25" fill="hold">
                            <p:stCondLst>
                              <p:cond delay="3000"/>
                            </p:stCondLst>
                            <p:childTnLst>
                              <p:par>
                                <p:cTn id="26" presetID="53"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22" presetClass="entr" presetSubtype="8" fill="hold" grpId="0" nodeType="withEffect">
                                  <p:stCondLst>
                                    <p:cond delay="38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880"/>
                            </p:stCondLst>
                            <p:childTnLst>
                              <p:par>
                                <p:cTn id="35" presetID="53" presetClass="entr" presetSubtype="16"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par>
                                <p:cTn id="40" presetID="22" presetClass="entr" presetSubtype="8" fill="hold" grpId="0" nodeType="withEffect">
                                  <p:stCondLst>
                                    <p:cond delay="38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760"/>
                            </p:stCondLst>
                            <p:childTnLst>
                              <p:par>
                                <p:cTn id="44" presetID="53" presetClass="entr" presetSubtype="16"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Effect transition="in" filter="fade">
                                      <p:cBhvr>
                                        <p:cTn id="48" dur="500"/>
                                        <p:tgtEl>
                                          <p:spTgt spid="20"/>
                                        </p:tgtEl>
                                      </p:cBhvr>
                                    </p:animEffect>
                                  </p:childTnLst>
                                </p:cTn>
                              </p:par>
                              <p:par>
                                <p:cTn id="49" presetID="22" presetClass="entr" presetSubtype="8" fill="hold" grpId="0" nodeType="withEffect">
                                  <p:stCondLst>
                                    <p:cond delay="380"/>
                                  </p:stCondLst>
                                  <p:childTnLst>
                                    <p:set>
                                      <p:cBhvr>
                                        <p:cTn id="50" dur="1" fill="hold">
                                          <p:stCondLst>
                                            <p:cond delay="0"/>
                                          </p:stCondLst>
                                        </p:cTn>
                                        <p:tgtEl>
                                          <p:spTgt spid="22"/>
                                        </p:tgtEl>
                                        <p:attrNameLst>
                                          <p:attrName>style.visibility</p:attrName>
                                        </p:attrNameLst>
                                      </p:cBhvr>
                                      <p:to>
                                        <p:strVal val="visible"/>
                                      </p:to>
                                    </p:set>
                                    <p:animEffect transition="in" filter="wipe(left)">
                                      <p:cBhvr>
                                        <p:cTn id="51" dur="500"/>
                                        <p:tgtEl>
                                          <p:spTgt spid="22"/>
                                        </p:tgtEl>
                                      </p:cBhvr>
                                    </p:animEffect>
                                  </p:childTnLst>
                                </p:cTn>
                              </p:par>
                            </p:childTnLst>
                          </p:cTn>
                        </p:par>
                        <p:par>
                          <p:cTn id="52" fill="hold">
                            <p:stCondLst>
                              <p:cond delay="564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22" presetClass="entr" presetSubtype="8" fill="hold" grpId="0" nodeType="withEffect">
                                  <p:stCondLst>
                                    <p:cond delay="38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p:bldP spid="20" grpId="0" animBg="1"/>
      <p:bldP spid="21" grpId="0" animBg="1"/>
      <p:bldP spid="22" grpId="0"/>
      <p:bldP spid="23" grpId="0"/>
      <p:bldP spid="2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6"/>
          <p:cNvSpPr/>
          <p:nvPr/>
        </p:nvSpPr>
        <p:spPr>
          <a:xfrm>
            <a:off x="1098196" y="1678794"/>
            <a:ext cx="2762295" cy="297517"/>
          </a:xfrm>
          <a:prstGeom prst="rect">
            <a:avLst/>
          </a:prstGeom>
        </p:spPr>
        <p:txBody>
          <a:bodyPr wrap="none">
            <a:spAutoFit/>
          </a:bodyPr>
          <a:lstStyle/>
          <a:p>
            <a:pPr indent="266700" algn="ctr">
              <a:lnSpc>
                <a:spcPts val="1575"/>
              </a:lnSpc>
              <a:spcAft>
                <a:spcPts val="0"/>
              </a:spcAft>
            </a:pPr>
            <a:r>
              <a:rPr lang="en-US" altLang="zh-CN" sz="2000" dirty="0">
                <a:solidFill>
                  <a:srgbClr val="000000"/>
                </a:solidFill>
                <a:latin typeface="方正楷体_GBK"/>
                <a:ea typeface="方正书宋_GBK"/>
                <a:cs typeface="Times New Roman" panose="02020603050405020304" pitchFamily="18" charset="0"/>
              </a:rPr>
              <a:t>(</a:t>
            </a:r>
            <a:r>
              <a:rPr lang="zh-CN" altLang="en-US" sz="2000" dirty="0">
                <a:solidFill>
                  <a:srgbClr val="000000"/>
                </a:solidFill>
                <a:latin typeface="方正楷体_GBK"/>
                <a:ea typeface="方正书宋_GBK"/>
                <a:cs typeface="Times New Roman" panose="02020603050405020304" pitchFamily="18" charset="0"/>
              </a:rPr>
              <a:t>四</a:t>
            </a:r>
            <a:r>
              <a:rPr lang="en-US" altLang="zh-CN" sz="2000" dirty="0">
                <a:solidFill>
                  <a:srgbClr val="000000"/>
                </a:solidFill>
                <a:latin typeface="方正楷体_GBK"/>
                <a:ea typeface="方正书宋_GBK"/>
                <a:cs typeface="Times New Roman" panose="02020603050405020304" pitchFamily="18" charset="0"/>
              </a:rPr>
              <a:t>)</a:t>
            </a:r>
            <a:r>
              <a:rPr lang="zh-CN" altLang="en-US" sz="2000" dirty="0">
                <a:solidFill>
                  <a:srgbClr val="000000"/>
                </a:solidFill>
                <a:latin typeface="方正楷体_GBK"/>
                <a:ea typeface="方正书宋_GBK"/>
                <a:cs typeface="Times New Roman" panose="02020603050405020304" pitchFamily="18" charset="0"/>
              </a:rPr>
              <a:t>市场细分的程序</a:t>
            </a:r>
            <a:endParaRPr lang="zh-CN" altLang="zh-CN" sz="2000" dirty="0">
              <a:solidFill>
                <a:srgbClr val="000000"/>
              </a:solidFill>
              <a:latin typeface="NEU-BZ-S92"/>
              <a:ea typeface="方正书宋_GBK"/>
              <a:cs typeface="Times New Roman" panose="02020603050405020304" pitchFamily="18" charset="0"/>
            </a:endParaRPr>
          </a:p>
        </p:txBody>
      </p:sp>
      <p:cxnSp>
        <p:nvCxnSpPr>
          <p:cNvPr id="8" name="直接连接符 7"/>
          <p:cNvCxnSpPr/>
          <p:nvPr/>
        </p:nvCxnSpPr>
        <p:spPr>
          <a:xfrm>
            <a:off x="1579501" y="4085549"/>
            <a:ext cx="10666268" cy="0"/>
          </a:xfrm>
          <a:prstGeom prst="line">
            <a:avLst/>
          </a:prstGeom>
          <a:noFill/>
          <a:ln w="12700" cap="flat" cmpd="sng" algn="ctr">
            <a:solidFill>
              <a:srgbClr val="000000">
                <a:lumMod val="50000"/>
                <a:lumOff val="50000"/>
              </a:srgbClr>
            </a:solidFill>
            <a:prstDash val="sysDash"/>
            <a:miter lim="800000"/>
          </a:ln>
          <a:effectLst>
            <a:outerShdw blurRad="50800" dist="38100" dir="2700000" algn="tl" rotWithShape="0">
              <a:prstClr val="black">
                <a:alpha val="40000"/>
              </a:prstClr>
            </a:outerShdw>
          </a:effectLst>
        </p:spPr>
      </p:cxnSp>
      <p:sp>
        <p:nvSpPr>
          <p:cNvPr id="9" name="椭圆 8"/>
          <p:cNvSpPr/>
          <p:nvPr/>
        </p:nvSpPr>
        <p:spPr>
          <a:xfrm>
            <a:off x="2833681" y="3955963"/>
            <a:ext cx="227663" cy="227693"/>
          </a:xfrm>
          <a:prstGeom prst="ellipse">
            <a:avLst/>
          </a:prstGeom>
          <a:solidFill>
            <a:srgbClr val="1D3F79"/>
          </a:solidFill>
          <a:ln w="19050" cap="flat" cmpd="sng" algn="ctr">
            <a:noFill/>
            <a:prstDash val="solid"/>
            <a:miter lim="800000"/>
          </a:ln>
          <a:effectLst>
            <a:outerShdw blurRad="50800" dist="38100" dir="2700000" algn="tl" rotWithShape="0">
              <a:prstClr val="black">
                <a:alpha val="40000"/>
              </a:prstClr>
            </a:outerShdw>
          </a:effectLst>
        </p:spPr>
        <p:txBody>
          <a:bodyPr lIns="121888" tIns="60944" rIns="121888" bIns="60944" rtlCol="0" anchor="ctr"/>
          <a:lstStyle/>
          <a:p>
            <a:pPr marL="0" marR="0" lvl="0" indent="0" algn="just" defTabSz="914400" eaLnBrk="1" fontAlgn="auto" latinLnBrk="0" hangingPunct="1">
              <a:lnSpc>
                <a:spcPct val="15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字魂35号-经典雅黑" panose="020F0502020204030204"/>
            </a:endParaRPr>
          </a:p>
        </p:txBody>
      </p:sp>
      <p:sp>
        <p:nvSpPr>
          <p:cNvPr id="10" name="矩形 9"/>
          <p:cNvSpPr/>
          <p:nvPr/>
        </p:nvSpPr>
        <p:spPr>
          <a:xfrm>
            <a:off x="3418322" y="4109115"/>
            <a:ext cx="962699" cy="410401"/>
          </a:xfrm>
          <a:prstGeom prst="rect">
            <a:avLst/>
          </a:prstGeom>
          <a:effectLst>
            <a:outerShdw blurRad="50800" dist="38100" dir="2700000" algn="tl" rotWithShape="0">
              <a:prstClr val="black">
                <a:alpha val="40000"/>
              </a:prstClr>
            </a:outerShdw>
          </a:effectLst>
        </p:spPr>
        <p:txBody>
          <a:bodyPr wrap="none" lIns="121888" tIns="60944" rIns="121888" bIns="60944">
            <a:spAutoFit/>
          </a:bodyPr>
          <a:lstStyle/>
          <a:p>
            <a:r>
              <a:rPr lang="zh-CN" altLang="en-US" sz="1867" b="1" dirty="0">
                <a:solidFill>
                  <a:srgbClr val="633718"/>
                </a:solidFill>
                <a:latin typeface="微软雅黑" panose="020B0503020204020204" pitchFamily="34" charset="-122"/>
                <a:ea typeface="微软雅黑" panose="020B0503020204020204" pitchFamily="34" charset="-122"/>
                <a:cs typeface="Arial" pitchFamily="34" charset="0"/>
              </a:rPr>
              <a:t>第二步</a:t>
            </a:r>
          </a:p>
        </p:txBody>
      </p:sp>
      <p:grpSp>
        <p:nvGrpSpPr>
          <p:cNvPr id="11" name="组合 10"/>
          <p:cNvGrpSpPr/>
          <p:nvPr/>
        </p:nvGrpSpPr>
        <p:grpSpPr>
          <a:xfrm>
            <a:off x="677267" y="3796492"/>
            <a:ext cx="1051407" cy="1420027"/>
            <a:chOff x="641350" y="2287588"/>
            <a:chExt cx="720725" cy="855662"/>
          </a:xfrm>
          <a:solidFill>
            <a:srgbClr val="44546A">
              <a:lumMod val="75000"/>
            </a:srgbClr>
          </a:solidFill>
          <a:effectLst>
            <a:outerShdw blurRad="50800" dist="38100" dir="2700000" algn="tl" rotWithShape="0">
              <a:prstClr val="black">
                <a:alpha val="40000"/>
              </a:prstClr>
            </a:outerShdw>
          </a:effectLst>
        </p:grpSpPr>
        <p:sp>
          <p:nvSpPr>
            <p:cNvPr id="12" name="Rectangle 6"/>
            <p:cNvSpPr>
              <a:spLocks noChangeArrowheads="1"/>
            </p:cNvSpPr>
            <p:nvPr/>
          </p:nvSpPr>
          <p:spPr bwMode="auto">
            <a:xfrm>
              <a:off x="820738" y="2663825"/>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字魂35号-经典雅黑" panose="020F0502020204030204"/>
              </a:endParaRPr>
            </a:p>
          </p:txBody>
        </p:sp>
        <p:sp>
          <p:nvSpPr>
            <p:cNvPr id="13" name="Rectangle 7"/>
            <p:cNvSpPr>
              <a:spLocks noChangeArrowheads="1"/>
            </p:cNvSpPr>
            <p:nvPr/>
          </p:nvSpPr>
          <p:spPr bwMode="auto">
            <a:xfrm>
              <a:off x="820738" y="2782888"/>
              <a:ext cx="360363"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字魂35号-经典雅黑" panose="020F0502020204030204"/>
              </a:endParaRPr>
            </a:p>
          </p:txBody>
        </p:sp>
        <p:sp>
          <p:nvSpPr>
            <p:cNvPr id="14" name="Rectangle 8"/>
            <p:cNvSpPr>
              <a:spLocks noChangeArrowheads="1"/>
            </p:cNvSpPr>
            <p:nvPr/>
          </p:nvSpPr>
          <p:spPr bwMode="auto">
            <a:xfrm>
              <a:off x="820738" y="2903538"/>
              <a:ext cx="241300" cy="3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字魂35号-经典雅黑" panose="020F0502020204030204"/>
              </a:endParaRPr>
            </a:p>
          </p:txBody>
        </p:sp>
        <p:sp>
          <p:nvSpPr>
            <p:cNvPr id="15" name="Freeform 9"/>
            <p:cNvSpPr>
              <a:spLocks noEditPoints="1"/>
            </p:cNvSpPr>
            <p:nvPr/>
          </p:nvSpPr>
          <p:spPr bwMode="auto">
            <a:xfrm>
              <a:off x="641350" y="2287588"/>
              <a:ext cx="720725" cy="855662"/>
            </a:xfrm>
            <a:custGeom>
              <a:avLst/>
              <a:gdLst>
                <a:gd name="T0" fmla="*/ 120 w 192"/>
                <a:gd name="T1" fmla="*/ 20 h 228"/>
                <a:gd name="T2" fmla="*/ 96 w 192"/>
                <a:gd name="T3" fmla="*/ 0 h 228"/>
                <a:gd name="T4" fmla="*/ 73 w 192"/>
                <a:gd name="T5" fmla="*/ 20 h 228"/>
                <a:gd name="T6" fmla="*/ 0 w 192"/>
                <a:gd name="T7" fmla="*/ 20 h 228"/>
                <a:gd name="T8" fmla="*/ 0 w 192"/>
                <a:gd name="T9" fmla="*/ 228 h 228"/>
                <a:gd name="T10" fmla="*/ 192 w 192"/>
                <a:gd name="T11" fmla="*/ 228 h 228"/>
                <a:gd name="T12" fmla="*/ 192 w 192"/>
                <a:gd name="T13" fmla="*/ 20 h 228"/>
                <a:gd name="T14" fmla="*/ 120 w 192"/>
                <a:gd name="T15" fmla="*/ 20 h 228"/>
                <a:gd name="T16" fmla="*/ 80 w 192"/>
                <a:gd name="T17" fmla="*/ 39 h 228"/>
                <a:gd name="T18" fmla="*/ 80 w 192"/>
                <a:gd name="T19" fmla="*/ 34 h 228"/>
                <a:gd name="T20" fmla="*/ 80 w 192"/>
                <a:gd name="T21" fmla="*/ 24 h 228"/>
                <a:gd name="T22" fmla="*/ 96 w 192"/>
                <a:gd name="T23" fmla="*/ 8 h 228"/>
                <a:gd name="T24" fmla="*/ 112 w 192"/>
                <a:gd name="T25" fmla="*/ 24 h 228"/>
                <a:gd name="T26" fmla="*/ 112 w 192"/>
                <a:gd name="T27" fmla="*/ 34 h 228"/>
                <a:gd name="T28" fmla="*/ 112 w 192"/>
                <a:gd name="T29" fmla="*/ 39 h 228"/>
                <a:gd name="T30" fmla="*/ 116 w 192"/>
                <a:gd name="T31" fmla="*/ 41 h 228"/>
                <a:gd name="T32" fmla="*/ 134 w 192"/>
                <a:gd name="T33" fmla="*/ 60 h 228"/>
                <a:gd name="T34" fmla="*/ 59 w 192"/>
                <a:gd name="T35" fmla="*/ 60 h 228"/>
                <a:gd name="T36" fmla="*/ 76 w 192"/>
                <a:gd name="T37" fmla="*/ 41 h 228"/>
                <a:gd name="T38" fmla="*/ 80 w 192"/>
                <a:gd name="T39" fmla="*/ 39 h 228"/>
                <a:gd name="T40" fmla="*/ 184 w 192"/>
                <a:gd name="T41" fmla="*/ 220 h 228"/>
                <a:gd name="T42" fmla="*/ 8 w 192"/>
                <a:gd name="T43" fmla="*/ 220 h 228"/>
                <a:gd name="T44" fmla="*/ 8 w 192"/>
                <a:gd name="T45" fmla="*/ 28 h 228"/>
                <a:gd name="T46" fmla="*/ 72 w 192"/>
                <a:gd name="T47" fmla="*/ 28 h 228"/>
                <a:gd name="T48" fmla="*/ 72 w 192"/>
                <a:gd name="T49" fmla="*/ 34 h 228"/>
                <a:gd name="T50" fmla="*/ 48 w 192"/>
                <a:gd name="T51" fmla="*/ 68 h 228"/>
                <a:gd name="T52" fmla="*/ 144 w 192"/>
                <a:gd name="T53" fmla="*/ 68 h 228"/>
                <a:gd name="T54" fmla="*/ 120 w 192"/>
                <a:gd name="T55" fmla="*/ 34 h 228"/>
                <a:gd name="T56" fmla="*/ 120 w 192"/>
                <a:gd name="T57" fmla="*/ 28 h 228"/>
                <a:gd name="T58" fmla="*/ 184 w 192"/>
                <a:gd name="T59" fmla="*/ 28 h 228"/>
                <a:gd name="T60" fmla="*/ 184 w 192"/>
                <a:gd name="T61" fmla="*/ 22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228">
                  <a:moveTo>
                    <a:pt x="120" y="20"/>
                  </a:moveTo>
                  <a:cubicBezTo>
                    <a:pt x="118" y="9"/>
                    <a:pt x="108" y="0"/>
                    <a:pt x="96" y="0"/>
                  </a:cubicBezTo>
                  <a:cubicBezTo>
                    <a:pt x="84" y="0"/>
                    <a:pt x="75" y="9"/>
                    <a:pt x="73" y="20"/>
                  </a:cubicBezTo>
                  <a:cubicBezTo>
                    <a:pt x="0" y="20"/>
                    <a:pt x="0" y="20"/>
                    <a:pt x="0" y="20"/>
                  </a:cubicBezTo>
                  <a:cubicBezTo>
                    <a:pt x="0" y="228"/>
                    <a:pt x="0" y="228"/>
                    <a:pt x="0" y="228"/>
                  </a:cubicBezTo>
                  <a:cubicBezTo>
                    <a:pt x="192" y="228"/>
                    <a:pt x="192" y="228"/>
                    <a:pt x="192" y="228"/>
                  </a:cubicBezTo>
                  <a:cubicBezTo>
                    <a:pt x="192" y="20"/>
                    <a:pt x="192" y="20"/>
                    <a:pt x="192" y="20"/>
                  </a:cubicBezTo>
                  <a:lnTo>
                    <a:pt x="120" y="20"/>
                  </a:lnTo>
                  <a:close/>
                  <a:moveTo>
                    <a:pt x="80" y="39"/>
                  </a:moveTo>
                  <a:cubicBezTo>
                    <a:pt x="80" y="34"/>
                    <a:pt x="80" y="34"/>
                    <a:pt x="80" y="34"/>
                  </a:cubicBezTo>
                  <a:cubicBezTo>
                    <a:pt x="80" y="24"/>
                    <a:pt x="80" y="24"/>
                    <a:pt x="80" y="24"/>
                  </a:cubicBezTo>
                  <a:cubicBezTo>
                    <a:pt x="80" y="15"/>
                    <a:pt x="87" y="8"/>
                    <a:pt x="96" y="8"/>
                  </a:cubicBezTo>
                  <a:cubicBezTo>
                    <a:pt x="105" y="8"/>
                    <a:pt x="112" y="15"/>
                    <a:pt x="112" y="24"/>
                  </a:cubicBezTo>
                  <a:cubicBezTo>
                    <a:pt x="112" y="34"/>
                    <a:pt x="112" y="34"/>
                    <a:pt x="112" y="34"/>
                  </a:cubicBezTo>
                  <a:cubicBezTo>
                    <a:pt x="112" y="39"/>
                    <a:pt x="112" y="39"/>
                    <a:pt x="112" y="39"/>
                  </a:cubicBezTo>
                  <a:cubicBezTo>
                    <a:pt x="116" y="41"/>
                    <a:pt x="116" y="41"/>
                    <a:pt x="116" y="41"/>
                  </a:cubicBezTo>
                  <a:cubicBezTo>
                    <a:pt x="124" y="45"/>
                    <a:pt x="130" y="52"/>
                    <a:pt x="134" y="60"/>
                  </a:cubicBezTo>
                  <a:cubicBezTo>
                    <a:pt x="59" y="60"/>
                    <a:pt x="59" y="60"/>
                    <a:pt x="59" y="60"/>
                  </a:cubicBezTo>
                  <a:cubicBezTo>
                    <a:pt x="62" y="52"/>
                    <a:pt x="68" y="45"/>
                    <a:pt x="76" y="41"/>
                  </a:cubicBezTo>
                  <a:lnTo>
                    <a:pt x="80" y="39"/>
                  </a:lnTo>
                  <a:close/>
                  <a:moveTo>
                    <a:pt x="184" y="220"/>
                  </a:moveTo>
                  <a:cubicBezTo>
                    <a:pt x="8" y="220"/>
                    <a:pt x="8" y="220"/>
                    <a:pt x="8" y="220"/>
                  </a:cubicBezTo>
                  <a:cubicBezTo>
                    <a:pt x="8" y="28"/>
                    <a:pt x="8" y="28"/>
                    <a:pt x="8" y="28"/>
                  </a:cubicBezTo>
                  <a:cubicBezTo>
                    <a:pt x="72" y="28"/>
                    <a:pt x="72" y="28"/>
                    <a:pt x="72" y="28"/>
                  </a:cubicBezTo>
                  <a:cubicBezTo>
                    <a:pt x="72" y="34"/>
                    <a:pt x="72" y="34"/>
                    <a:pt x="72" y="34"/>
                  </a:cubicBezTo>
                  <a:cubicBezTo>
                    <a:pt x="60" y="41"/>
                    <a:pt x="51" y="54"/>
                    <a:pt x="48" y="68"/>
                  </a:cubicBezTo>
                  <a:cubicBezTo>
                    <a:pt x="144" y="68"/>
                    <a:pt x="144" y="68"/>
                    <a:pt x="144" y="68"/>
                  </a:cubicBezTo>
                  <a:cubicBezTo>
                    <a:pt x="142" y="54"/>
                    <a:pt x="133" y="41"/>
                    <a:pt x="120" y="34"/>
                  </a:cubicBezTo>
                  <a:cubicBezTo>
                    <a:pt x="120" y="28"/>
                    <a:pt x="120" y="28"/>
                    <a:pt x="120" y="28"/>
                  </a:cubicBezTo>
                  <a:cubicBezTo>
                    <a:pt x="184" y="28"/>
                    <a:pt x="184" y="28"/>
                    <a:pt x="184" y="28"/>
                  </a:cubicBezTo>
                  <a:lnTo>
                    <a:pt x="184" y="2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000000"/>
                </a:solidFill>
                <a:effectLst/>
                <a:uLnTx/>
                <a:uFillTx/>
                <a:latin typeface="字魂35号-经典雅黑" panose="020F0502020204030204"/>
              </a:endParaRPr>
            </a:p>
          </p:txBody>
        </p:sp>
      </p:grpSp>
      <p:grpSp>
        <p:nvGrpSpPr>
          <p:cNvPr id="16" name="组合 15"/>
          <p:cNvGrpSpPr/>
          <p:nvPr/>
        </p:nvGrpSpPr>
        <p:grpSpPr>
          <a:xfrm>
            <a:off x="2538485" y="4953355"/>
            <a:ext cx="4392755" cy="1832734"/>
            <a:chOff x="1629975" y="3215629"/>
            <a:chExt cx="2712951" cy="1038771"/>
          </a:xfrm>
          <a:solidFill>
            <a:srgbClr val="DB782B"/>
          </a:solidFill>
          <a:effectLst>
            <a:outerShdw blurRad="50800" dist="38100" dir="2700000" algn="tl" rotWithShape="0">
              <a:prstClr val="black">
                <a:alpha val="40000"/>
              </a:prstClr>
            </a:outerShdw>
          </a:effectLst>
        </p:grpSpPr>
        <p:sp>
          <p:nvSpPr>
            <p:cNvPr id="17" name="矩形标注 16"/>
            <p:cNvSpPr/>
            <p:nvPr/>
          </p:nvSpPr>
          <p:spPr>
            <a:xfrm>
              <a:off x="1629975" y="3215629"/>
              <a:ext cx="2697220" cy="1038771"/>
            </a:xfrm>
            <a:prstGeom prst="wedgeRectCallout">
              <a:avLst>
                <a:gd name="adj1" fmla="val -40918"/>
                <a:gd name="adj2" fmla="val -96215"/>
              </a:avLst>
            </a:prstGeom>
            <a:solidFill>
              <a:srgbClr val="1D3F79">
                <a:lumMod val="60000"/>
                <a:lumOff val="40000"/>
              </a:srgbClr>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5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TextBox 89"/>
            <p:cNvSpPr txBox="1"/>
            <p:nvPr/>
          </p:nvSpPr>
          <p:spPr>
            <a:xfrm>
              <a:off x="1655633" y="3228945"/>
              <a:ext cx="2687293" cy="1012138"/>
            </a:xfrm>
            <a:prstGeom prst="rect">
              <a:avLst/>
            </a:prstGeom>
            <a:noFill/>
          </p:spPr>
          <p:txBody>
            <a:bodyPr wrap="square" rtlCol="0">
              <a:spAutoFit/>
            </a:bodyPr>
            <a:lstStyle/>
            <a:p>
              <a:pPr lvl="0" algn="just">
                <a:lnSpc>
                  <a:spcPct val="150000"/>
                </a:lnSpc>
              </a:pPr>
              <a:r>
                <a:rPr lang="zh-CN" altLang="en-US" sz="1467" kern="0" dirty="0">
                  <a:solidFill>
                    <a:srgbClr val="FFFFFF"/>
                  </a:solidFill>
                  <a:latin typeface="微软雅黑" pitchFamily="34" charset="-122"/>
                  <a:ea typeface="微软雅黑" pitchFamily="34" charset="-122"/>
                </a:rPr>
                <a:t>第二步是进行具体细分。主要工作是利用因子分析法对第一步取得的调查资料进行分析</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剔除相关性高的变量</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再通过对不同群体的分析找出差异性最大的细分市场</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同时根据消费者不同的态度、行为等其他变量</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描绘出各个细分市场的轮廓。</a:t>
              </a:r>
              <a:endParaRPr kumimoji="0" lang="zh-CN" altLang="en-US" sz="1467"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19" name="组合 18"/>
          <p:cNvGrpSpPr/>
          <p:nvPr/>
        </p:nvGrpSpPr>
        <p:grpSpPr>
          <a:xfrm>
            <a:off x="977599" y="2140204"/>
            <a:ext cx="6184374" cy="1201149"/>
            <a:chOff x="1155679" y="3200038"/>
            <a:chExt cx="4974889" cy="1038771"/>
          </a:xfrm>
          <a:solidFill>
            <a:srgbClr val="DB782B"/>
          </a:solidFill>
          <a:effectLst>
            <a:outerShdw blurRad="50800" dist="38100" dir="2700000" algn="tl" rotWithShape="0">
              <a:prstClr val="black">
                <a:alpha val="40000"/>
              </a:prstClr>
            </a:outerShdw>
          </a:effectLst>
        </p:grpSpPr>
        <p:sp>
          <p:nvSpPr>
            <p:cNvPr id="20" name="矩形标注 19"/>
            <p:cNvSpPr/>
            <p:nvPr/>
          </p:nvSpPr>
          <p:spPr>
            <a:xfrm>
              <a:off x="1155679" y="3200038"/>
              <a:ext cx="4974889" cy="1038771"/>
            </a:xfrm>
            <a:prstGeom prst="wedgeRectCallout">
              <a:avLst>
                <a:gd name="adj1" fmla="val -43871"/>
                <a:gd name="adj2" fmla="val 90843"/>
              </a:avLst>
            </a:prstGeom>
            <a:solidFill>
              <a:srgbClr val="1D3F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字魂35号-经典雅黑" panose="020F0502020204030204"/>
              </a:endParaRPr>
            </a:p>
          </p:txBody>
        </p:sp>
        <p:sp>
          <p:nvSpPr>
            <p:cNvPr id="21" name="TextBox 107"/>
            <p:cNvSpPr txBox="1"/>
            <p:nvPr/>
          </p:nvSpPr>
          <p:spPr>
            <a:xfrm>
              <a:off x="1210938" y="3252633"/>
              <a:ext cx="4919629" cy="631155"/>
            </a:xfrm>
            <a:prstGeom prst="rect">
              <a:avLst/>
            </a:prstGeom>
            <a:noFill/>
          </p:spPr>
          <p:txBody>
            <a:bodyPr wrap="square" rtlCol="0">
              <a:spAutoFit/>
            </a:bodyPr>
            <a:lstStyle/>
            <a:p>
              <a:pPr lvl="0">
                <a:lnSpc>
                  <a:spcPct val="150000"/>
                </a:lnSpc>
              </a:pPr>
              <a:r>
                <a:rPr lang="zh-CN" altLang="en-US" sz="1467" kern="0" dirty="0">
                  <a:solidFill>
                    <a:srgbClr val="FFFFFF"/>
                  </a:solidFill>
                  <a:latin typeface="微软雅黑" pitchFamily="34" charset="-122"/>
                  <a:ea typeface="微软雅黑" pitchFamily="34" charset="-122"/>
                </a:rPr>
                <a:t>第一步是确定细分依据</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并将这些细分变量加以分层排列。细分依据主要通过市场调查来确定。</a:t>
              </a:r>
              <a:endParaRPr kumimoji="0" lang="zh-CN" altLang="en-US" sz="1467"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22" name="椭圆 21"/>
          <p:cNvSpPr/>
          <p:nvPr/>
        </p:nvSpPr>
        <p:spPr>
          <a:xfrm>
            <a:off x="7541374" y="3967382"/>
            <a:ext cx="227663" cy="227693"/>
          </a:xfrm>
          <a:prstGeom prst="ellipse">
            <a:avLst/>
          </a:prstGeom>
          <a:solidFill>
            <a:srgbClr val="0070C0"/>
          </a:solidFill>
          <a:ln>
            <a:noFill/>
          </a:ln>
          <a:effectLst>
            <a:outerShdw blurRad="50800" dist="38100" dir="2700000" algn="tl" rotWithShape="0">
              <a:prstClr val="black">
                <a:alpha val="40000"/>
              </a:prstClr>
            </a:outerShdw>
          </a:effectLst>
        </p:spPr>
        <p:txBody>
          <a:bodyPr vert="horz" wrap="square" lIns="121888" tIns="60944" rIns="121888" bIns="60944" numCol="1" anchor="t" anchorCtr="0" compatLnSpc="1">
            <a:prstTxWarp prst="textNoShape">
              <a:avLst/>
            </a:prstTxWarp>
          </a:bodyPr>
          <a:lstStyle/>
          <a:p>
            <a:pPr algn="just">
              <a:lnSpc>
                <a:spcPct val="150000"/>
              </a:lnSpc>
            </a:pPr>
            <a:endParaRPr lang="zh-CN" altLang="en-US" sz="1600" b="1">
              <a:solidFill>
                <a:srgbClr val="633718"/>
              </a:solidFill>
              <a:latin typeface="微软雅黑" panose="020B0503020204020204" pitchFamily="34" charset="-122"/>
              <a:ea typeface="微软雅黑" panose="020B0503020204020204" pitchFamily="34" charset="-122"/>
            </a:endParaRPr>
          </a:p>
        </p:txBody>
      </p:sp>
      <p:sp>
        <p:nvSpPr>
          <p:cNvPr id="23" name="矩形 22"/>
          <p:cNvSpPr/>
          <p:nvPr/>
        </p:nvSpPr>
        <p:spPr>
          <a:xfrm>
            <a:off x="8349177" y="4140213"/>
            <a:ext cx="962699" cy="410401"/>
          </a:xfrm>
          <a:prstGeom prst="rect">
            <a:avLst/>
          </a:prstGeom>
          <a:effectLst>
            <a:outerShdw blurRad="50800" dist="38100" dir="2700000" algn="tl" rotWithShape="0">
              <a:prstClr val="black">
                <a:alpha val="40000"/>
              </a:prstClr>
            </a:outerShdw>
          </a:effectLst>
        </p:spPr>
        <p:txBody>
          <a:bodyPr wrap="none" lIns="121888" tIns="60944" rIns="121888" bIns="60944">
            <a:spAutoFit/>
          </a:bodyPr>
          <a:lstStyle/>
          <a:p>
            <a:r>
              <a:rPr lang="zh-CN" altLang="en-US" sz="1867" b="1" dirty="0">
                <a:solidFill>
                  <a:srgbClr val="633718"/>
                </a:solidFill>
                <a:latin typeface="微软雅黑" panose="020B0503020204020204" pitchFamily="34" charset="-122"/>
                <a:ea typeface="微软雅黑" panose="020B0503020204020204" pitchFamily="34" charset="-122"/>
                <a:cs typeface="Arial" pitchFamily="34" charset="0"/>
              </a:rPr>
              <a:t>第三部</a:t>
            </a:r>
          </a:p>
        </p:txBody>
      </p:sp>
      <p:grpSp>
        <p:nvGrpSpPr>
          <p:cNvPr id="24" name="组合 23"/>
          <p:cNvGrpSpPr/>
          <p:nvPr/>
        </p:nvGrpSpPr>
        <p:grpSpPr>
          <a:xfrm>
            <a:off x="7349521" y="4953355"/>
            <a:ext cx="3172911" cy="1832734"/>
            <a:chOff x="1629975" y="3215629"/>
            <a:chExt cx="2149937" cy="1038771"/>
          </a:xfrm>
          <a:solidFill>
            <a:srgbClr val="44546A">
              <a:lumMod val="75000"/>
            </a:srgbClr>
          </a:solidFill>
          <a:effectLst>
            <a:outerShdw blurRad="50800" dist="38100" dir="2700000" algn="tl" rotWithShape="0">
              <a:prstClr val="black">
                <a:alpha val="40000"/>
              </a:prstClr>
            </a:outerShdw>
          </a:effectLst>
        </p:grpSpPr>
        <p:sp>
          <p:nvSpPr>
            <p:cNvPr id="25" name="矩形标注 24"/>
            <p:cNvSpPr/>
            <p:nvPr/>
          </p:nvSpPr>
          <p:spPr>
            <a:xfrm>
              <a:off x="1629975" y="3215629"/>
              <a:ext cx="2149937" cy="1038771"/>
            </a:xfrm>
            <a:prstGeom prst="wedgeRectCallout">
              <a:avLst>
                <a:gd name="adj1" fmla="val -40918"/>
                <a:gd name="adj2" fmla="val -96215"/>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3" tIns="60941" rIns="121883" bIns="60941" numCol="1" anchor="t" anchorCtr="0" compatLnSpc="1">
              <a:prstTxWarp prst="textNoShape">
                <a:avLst/>
              </a:prstTxWarp>
            </a:bodyPr>
            <a:lstStyle/>
            <a:p>
              <a:pPr marL="0" marR="0" lvl="0" indent="0" algn="just" defTabSz="914400" eaLnBrk="1" fontAlgn="auto" latinLnBrk="0" hangingPunct="1">
                <a:lnSpc>
                  <a:spcPct val="15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6" name="TextBox 130"/>
            <p:cNvSpPr txBox="1"/>
            <p:nvPr/>
          </p:nvSpPr>
          <p:spPr>
            <a:xfrm>
              <a:off x="1731922" y="3364787"/>
              <a:ext cx="2025539" cy="413650"/>
            </a:xfrm>
            <a:prstGeom prst="rect">
              <a:avLst/>
            </a:prstGeom>
            <a:grpFill/>
          </p:spPr>
          <p:txBody>
            <a:bodyPr wrap="square" rtlCol="0">
              <a:spAutoFit/>
            </a:bodyPr>
            <a:lstStyle/>
            <a:p>
              <a:pPr lvl="0" algn="just">
                <a:lnSpc>
                  <a:spcPct val="150000"/>
                </a:lnSpc>
              </a:pPr>
              <a:r>
                <a:rPr lang="zh-CN" altLang="en-US" sz="1467" kern="0" dirty="0">
                  <a:solidFill>
                    <a:srgbClr val="FFFFFF"/>
                  </a:solidFill>
                  <a:latin typeface="微软雅黑" pitchFamily="34" charset="-122"/>
                  <a:ea typeface="微软雅黑" pitchFamily="34" charset="-122"/>
                </a:rPr>
                <a:t>第三步是评估细分结果。市场细分的目的是识别消费者需求上的差异</a:t>
              </a:r>
              <a:r>
                <a:rPr lang="en-US" altLang="zh-CN" sz="1467" kern="0" dirty="0">
                  <a:solidFill>
                    <a:srgbClr val="FFFFFF"/>
                  </a:solidFill>
                  <a:latin typeface="微软雅黑" pitchFamily="34" charset="-122"/>
                  <a:ea typeface="微软雅黑" pitchFamily="34" charset="-122"/>
                </a:rPr>
                <a:t>,</a:t>
              </a:r>
              <a:r>
                <a:rPr lang="zh-CN" altLang="en-US" sz="1467" kern="0" dirty="0">
                  <a:solidFill>
                    <a:srgbClr val="FFFFFF"/>
                  </a:solidFill>
                  <a:latin typeface="微软雅黑" pitchFamily="34" charset="-122"/>
                  <a:ea typeface="微软雅黑" pitchFamily="34" charset="-122"/>
                </a:rPr>
                <a:t>以实现营销上的最佳利益。</a:t>
              </a:r>
              <a:endParaRPr kumimoji="0" lang="zh-CN" altLang="en-US" sz="1467"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7" name="组合 26"/>
          <p:cNvGrpSpPr/>
          <p:nvPr/>
        </p:nvGrpSpPr>
        <p:grpSpPr>
          <a:xfrm>
            <a:off x="10335006" y="2305154"/>
            <a:ext cx="1203892" cy="1777057"/>
            <a:chOff x="7959725" y="1997075"/>
            <a:chExt cx="630238" cy="809625"/>
          </a:xfrm>
          <a:solidFill>
            <a:srgbClr val="C00000"/>
          </a:solidFill>
          <a:effectLst>
            <a:outerShdw blurRad="50800" dist="38100" dir="2700000" algn="tl" rotWithShape="0">
              <a:prstClr val="black">
                <a:alpha val="40000"/>
              </a:prstClr>
            </a:outerShdw>
          </a:effectLst>
        </p:grpSpPr>
        <p:sp>
          <p:nvSpPr>
            <p:cNvPr id="28" name="Freeform 19"/>
            <p:cNvSpPr>
              <a:spLocks noEditPoints="1"/>
            </p:cNvSpPr>
            <p:nvPr/>
          </p:nvSpPr>
          <p:spPr bwMode="auto">
            <a:xfrm>
              <a:off x="7959725" y="1997075"/>
              <a:ext cx="630238" cy="809625"/>
            </a:xfrm>
            <a:custGeom>
              <a:avLst/>
              <a:gdLst>
                <a:gd name="T0" fmla="*/ 208 w 397"/>
                <a:gd name="T1" fmla="*/ 170 h 510"/>
                <a:gd name="T2" fmla="*/ 341 w 397"/>
                <a:gd name="T3" fmla="*/ 170 h 510"/>
                <a:gd name="T4" fmla="*/ 397 w 397"/>
                <a:gd name="T5" fmla="*/ 104 h 510"/>
                <a:gd name="T6" fmla="*/ 341 w 397"/>
                <a:gd name="T7" fmla="*/ 38 h 510"/>
                <a:gd name="T8" fmla="*/ 208 w 397"/>
                <a:gd name="T9" fmla="*/ 38 h 510"/>
                <a:gd name="T10" fmla="*/ 208 w 397"/>
                <a:gd name="T11" fmla="*/ 0 h 510"/>
                <a:gd name="T12" fmla="*/ 189 w 397"/>
                <a:gd name="T13" fmla="*/ 0 h 510"/>
                <a:gd name="T14" fmla="*/ 189 w 397"/>
                <a:gd name="T15" fmla="*/ 38 h 510"/>
                <a:gd name="T16" fmla="*/ 19 w 397"/>
                <a:gd name="T17" fmla="*/ 38 h 510"/>
                <a:gd name="T18" fmla="*/ 19 w 397"/>
                <a:gd name="T19" fmla="*/ 170 h 510"/>
                <a:gd name="T20" fmla="*/ 189 w 397"/>
                <a:gd name="T21" fmla="*/ 170 h 510"/>
                <a:gd name="T22" fmla="*/ 189 w 397"/>
                <a:gd name="T23" fmla="*/ 189 h 510"/>
                <a:gd name="T24" fmla="*/ 57 w 397"/>
                <a:gd name="T25" fmla="*/ 189 h 510"/>
                <a:gd name="T26" fmla="*/ 0 w 397"/>
                <a:gd name="T27" fmla="*/ 255 h 510"/>
                <a:gd name="T28" fmla="*/ 57 w 397"/>
                <a:gd name="T29" fmla="*/ 321 h 510"/>
                <a:gd name="T30" fmla="*/ 189 w 397"/>
                <a:gd name="T31" fmla="*/ 321 h 510"/>
                <a:gd name="T32" fmla="*/ 189 w 397"/>
                <a:gd name="T33" fmla="*/ 510 h 510"/>
                <a:gd name="T34" fmla="*/ 208 w 397"/>
                <a:gd name="T35" fmla="*/ 510 h 510"/>
                <a:gd name="T36" fmla="*/ 208 w 397"/>
                <a:gd name="T37" fmla="*/ 321 h 510"/>
                <a:gd name="T38" fmla="*/ 378 w 397"/>
                <a:gd name="T39" fmla="*/ 321 h 510"/>
                <a:gd name="T40" fmla="*/ 378 w 397"/>
                <a:gd name="T41" fmla="*/ 189 h 510"/>
                <a:gd name="T42" fmla="*/ 208 w 397"/>
                <a:gd name="T43" fmla="*/ 189 h 510"/>
                <a:gd name="T44" fmla="*/ 208 w 397"/>
                <a:gd name="T45" fmla="*/ 170 h 510"/>
                <a:gd name="T46" fmla="*/ 38 w 397"/>
                <a:gd name="T47" fmla="*/ 151 h 510"/>
                <a:gd name="T48" fmla="*/ 38 w 397"/>
                <a:gd name="T49" fmla="*/ 57 h 510"/>
                <a:gd name="T50" fmla="*/ 331 w 397"/>
                <a:gd name="T51" fmla="*/ 57 h 510"/>
                <a:gd name="T52" fmla="*/ 371 w 397"/>
                <a:gd name="T53" fmla="*/ 104 h 510"/>
                <a:gd name="T54" fmla="*/ 331 w 397"/>
                <a:gd name="T55" fmla="*/ 151 h 510"/>
                <a:gd name="T56" fmla="*/ 38 w 397"/>
                <a:gd name="T57" fmla="*/ 151 h 510"/>
                <a:gd name="T58" fmla="*/ 360 w 397"/>
                <a:gd name="T59" fmla="*/ 208 h 510"/>
                <a:gd name="T60" fmla="*/ 360 w 397"/>
                <a:gd name="T61" fmla="*/ 302 h 510"/>
                <a:gd name="T62" fmla="*/ 67 w 397"/>
                <a:gd name="T63" fmla="*/ 302 h 510"/>
                <a:gd name="T64" fmla="*/ 24 w 397"/>
                <a:gd name="T65" fmla="*/ 255 h 510"/>
                <a:gd name="T66" fmla="*/ 67 w 397"/>
                <a:gd name="T67" fmla="*/ 208 h 510"/>
                <a:gd name="T68" fmla="*/ 360 w 397"/>
                <a:gd name="T69" fmla="*/ 20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7" h="510">
                  <a:moveTo>
                    <a:pt x="208" y="170"/>
                  </a:moveTo>
                  <a:lnTo>
                    <a:pt x="341" y="170"/>
                  </a:lnTo>
                  <a:lnTo>
                    <a:pt x="397" y="104"/>
                  </a:lnTo>
                  <a:lnTo>
                    <a:pt x="341" y="38"/>
                  </a:lnTo>
                  <a:lnTo>
                    <a:pt x="208" y="38"/>
                  </a:lnTo>
                  <a:lnTo>
                    <a:pt x="208" y="0"/>
                  </a:lnTo>
                  <a:lnTo>
                    <a:pt x="189" y="0"/>
                  </a:lnTo>
                  <a:lnTo>
                    <a:pt x="189" y="38"/>
                  </a:lnTo>
                  <a:lnTo>
                    <a:pt x="19" y="38"/>
                  </a:lnTo>
                  <a:lnTo>
                    <a:pt x="19" y="170"/>
                  </a:lnTo>
                  <a:lnTo>
                    <a:pt x="189" y="170"/>
                  </a:lnTo>
                  <a:lnTo>
                    <a:pt x="189" y="189"/>
                  </a:lnTo>
                  <a:lnTo>
                    <a:pt x="57" y="189"/>
                  </a:lnTo>
                  <a:lnTo>
                    <a:pt x="0" y="255"/>
                  </a:lnTo>
                  <a:lnTo>
                    <a:pt x="57" y="321"/>
                  </a:lnTo>
                  <a:lnTo>
                    <a:pt x="189" y="321"/>
                  </a:lnTo>
                  <a:lnTo>
                    <a:pt x="189" y="510"/>
                  </a:lnTo>
                  <a:lnTo>
                    <a:pt x="208" y="510"/>
                  </a:lnTo>
                  <a:lnTo>
                    <a:pt x="208" y="321"/>
                  </a:lnTo>
                  <a:lnTo>
                    <a:pt x="378" y="321"/>
                  </a:lnTo>
                  <a:lnTo>
                    <a:pt x="378" y="189"/>
                  </a:lnTo>
                  <a:lnTo>
                    <a:pt x="208" y="189"/>
                  </a:lnTo>
                  <a:lnTo>
                    <a:pt x="208" y="170"/>
                  </a:lnTo>
                  <a:close/>
                  <a:moveTo>
                    <a:pt x="38" y="151"/>
                  </a:moveTo>
                  <a:lnTo>
                    <a:pt x="38" y="57"/>
                  </a:lnTo>
                  <a:lnTo>
                    <a:pt x="331" y="57"/>
                  </a:lnTo>
                  <a:lnTo>
                    <a:pt x="371" y="104"/>
                  </a:lnTo>
                  <a:lnTo>
                    <a:pt x="331" y="151"/>
                  </a:lnTo>
                  <a:lnTo>
                    <a:pt x="38" y="151"/>
                  </a:lnTo>
                  <a:close/>
                  <a:moveTo>
                    <a:pt x="360" y="208"/>
                  </a:moveTo>
                  <a:lnTo>
                    <a:pt x="360" y="302"/>
                  </a:lnTo>
                  <a:lnTo>
                    <a:pt x="67" y="302"/>
                  </a:lnTo>
                  <a:lnTo>
                    <a:pt x="24" y="255"/>
                  </a:lnTo>
                  <a:lnTo>
                    <a:pt x="67" y="208"/>
                  </a:lnTo>
                  <a:lnTo>
                    <a:pt x="360" y="208"/>
                  </a:lnTo>
                  <a:close/>
                </a:path>
              </a:pathLst>
            </a:custGeom>
            <a:grpFill/>
            <a:ln w="9525">
              <a:noFill/>
              <a:round/>
              <a:headEnd/>
              <a:tailEnd/>
            </a:ln>
          </p:spPr>
          <p:txBody>
            <a:bodyPr vert="horz" wrap="square" lIns="121883" tIns="60941" rIns="121883" bIns="60941" numCol="1" anchor="t" anchorCtr="0" compatLnSpc="1">
              <a:prstTxWarp prst="textNoShape">
                <a:avLst/>
              </a:prstTxWarp>
            </a:bodyPr>
            <a:lstStyle/>
            <a:p>
              <a:endParaRPr lang="zh-CN" altLang="en-US" sz="2400">
                <a:solidFill>
                  <a:srgbClr val="000000"/>
                </a:solidFill>
                <a:latin typeface="字魂35号-经典雅黑" panose="020F0502020204030204"/>
              </a:endParaRPr>
            </a:p>
          </p:txBody>
        </p:sp>
        <p:sp>
          <p:nvSpPr>
            <p:cNvPr id="29" name="Rectangle 20"/>
            <p:cNvSpPr>
              <a:spLocks noChangeArrowheads="1"/>
            </p:cNvSpPr>
            <p:nvPr/>
          </p:nvSpPr>
          <p:spPr bwMode="auto">
            <a:xfrm>
              <a:off x="8050213" y="2116138"/>
              <a:ext cx="150813" cy="30163"/>
            </a:xfrm>
            <a:prstGeom prst="rect">
              <a:avLst/>
            </a:prstGeom>
            <a:grpFill/>
            <a:ln w="9525">
              <a:noFill/>
              <a:miter lim="800000"/>
              <a:headEnd/>
              <a:tailEnd/>
            </a:ln>
          </p:spPr>
          <p:txBody>
            <a:bodyPr vert="horz" wrap="square" lIns="121883" tIns="60941" rIns="121883" bIns="60941" numCol="1" anchor="t" anchorCtr="0" compatLnSpc="1">
              <a:prstTxWarp prst="textNoShape">
                <a:avLst/>
              </a:prstTxWarp>
            </a:bodyPr>
            <a:lstStyle/>
            <a:p>
              <a:endParaRPr lang="zh-CN" altLang="en-US" sz="2400">
                <a:solidFill>
                  <a:srgbClr val="000000"/>
                </a:solidFill>
                <a:latin typeface="字魂35号-经典雅黑" panose="020F0502020204030204"/>
              </a:endParaRPr>
            </a:p>
          </p:txBody>
        </p:sp>
        <p:sp>
          <p:nvSpPr>
            <p:cNvPr id="30" name="Rectangle 21"/>
            <p:cNvSpPr>
              <a:spLocks noChangeArrowheads="1"/>
            </p:cNvSpPr>
            <p:nvPr/>
          </p:nvSpPr>
          <p:spPr bwMode="auto">
            <a:xfrm>
              <a:off x="8350250" y="2357438"/>
              <a:ext cx="150813" cy="28575"/>
            </a:xfrm>
            <a:prstGeom prst="rect">
              <a:avLst/>
            </a:prstGeom>
            <a:grpFill/>
            <a:ln w="9525">
              <a:noFill/>
              <a:miter lim="800000"/>
              <a:headEnd/>
              <a:tailEnd/>
            </a:ln>
          </p:spPr>
          <p:txBody>
            <a:bodyPr vert="horz" wrap="square" lIns="121883" tIns="60941" rIns="121883" bIns="60941" numCol="1" anchor="t" anchorCtr="0" compatLnSpc="1">
              <a:prstTxWarp prst="textNoShape">
                <a:avLst/>
              </a:prstTxWarp>
            </a:bodyPr>
            <a:lstStyle/>
            <a:p>
              <a:endParaRPr lang="zh-CN" altLang="en-US" sz="2400">
                <a:solidFill>
                  <a:srgbClr val="000000"/>
                </a:solidFill>
                <a:latin typeface="字魂35号-经典雅黑" panose="020F0502020204030204"/>
              </a:endParaRPr>
            </a:p>
          </p:txBody>
        </p:sp>
      </p:grpSp>
    </p:spTree>
    <p:extLst>
      <p:ext uri="{BB962C8B-B14F-4D97-AF65-F5344CB8AC3E}">
        <p14:creationId xmlns:p14="http://schemas.microsoft.com/office/powerpoint/2010/main" val="18296101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par>
                                <p:cTn id="16" presetID="22" presetClass="entr" presetSubtype="8" fill="hold" nodeType="withEffect">
                                  <p:stCondLst>
                                    <p:cond delay="30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1200"/>
                                        <p:tgtEl>
                                          <p:spTgt spid="8"/>
                                        </p:tgtEl>
                                      </p:cBhvr>
                                    </p:animEffect>
                                  </p:childTnLst>
                                </p:cTn>
                              </p:par>
                              <p:par>
                                <p:cTn id="19" presetID="53" presetClass="entr" presetSubtype="16" fill="hold" grpId="0" nodeType="withEffect">
                                  <p:stCondLst>
                                    <p:cond delay="14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42" presetClass="entr" presetSubtype="0" fill="hold" grpId="0" nodeType="withEffect">
                                  <p:stCondLst>
                                    <p:cond delay="180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750"/>
                                        <p:tgtEl>
                                          <p:spTgt spid="10"/>
                                        </p:tgtEl>
                                      </p:cBhvr>
                                    </p:animEffect>
                                    <p:anim calcmode="lin" valueType="num">
                                      <p:cBhvr>
                                        <p:cTn id="27" dur="750" fill="hold"/>
                                        <p:tgtEl>
                                          <p:spTgt spid="10"/>
                                        </p:tgtEl>
                                        <p:attrNameLst>
                                          <p:attrName>ppt_x</p:attrName>
                                        </p:attrNameLst>
                                      </p:cBhvr>
                                      <p:tavLst>
                                        <p:tav tm="0">
                                          <p:val>
                                            <p:strVal val="#ppt_x"/>
                                          </p:val>
                                        </p:tav>
                                        <p:tav tm="100000">
                                          <p:val>
                                            <p:strVal val="#ppt_x"/>
                                          </p:val>
                                        </p:tav>
                                      </p:tavLst>
                                    </p:anim>
                                    <p:anim calcmode="lin" valueType="num">
                                      <p:cBhvr>
                                        <p:cTn id="28" dur="75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3050"/>
                            </p:stCondLst>
                            <p:childTnLst>
                              <p:par>
                                <p:cTn id="30" presetID="53" presetClass="entr" presetSubtype="16"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childTnLst>
                          </p:cTn>
                        </p:par>
                        <p:par>
                          <p:cTn id="35" fill="hold">
                            <p:stCondLst>
                              <p:cond delay="3550"/>
                            </p:stCondLst>
                            <p:childTnLst>
                              <p:par>
                                <p:cTn id="36" presetID="53" presetClass="entr" presetSubtype="16"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par>
                          <p:cTn id="41" fill="hold">
                            <p:stCondLst>
                              <p:cond delay="4050"/>
                            </p:stCondLst>
                            <p:childTnLst>
                              <p:par>
                                <p:cTn id="42" presetID="47"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750"/>
                                        <p:tgtEl>
                                          <p:spTgt spid="23"/>
                                        </p:tgtEl>
                                      </p:cBhvr>
                                    </p:animEffect>
                                    <p:anim calcmode="lin" valueType="num">
                                      <p:cBhvr>
                                        <p:cTn id="45" dur="750" fill="hold"/>
                                        <p:tgtEl>
                                          <p:spTgt spid="23"/>
                                        </p:tgtEl>
                                        <p:attrNameLst>
                                          <p:attrName>ppt_x</p:attrName>
                                        </p:attrNameLst>
                                      </p:cBhvr>
                                      <p:tavLst>
                                        <p:tav tm="0">
                                          <p:val>
                                            <p:strVal val="#ppt_x"/>
                                          </p:val>
                                        </p:tav>
                                        <p:tav tm="100000">
                                          <p:val>
                                            <p:strVal val="#ppt_x"/>
                                          </p:val>
                                        </p:tav>
                                      </p:tavLst>
                                    </p:anim>
                                    <p:anim calcmode="lin" valueType="num">
                                      <p:cBhvr>
                                        <p:cTn id="46" dur="750" fill="hold"/>
                                        <p:tgtEl>
                                          <p:spTgt spid="23"/>
                                        </p:tgtEl>
                                        <p:attrNameLst>
                                          <p:attrName>ppt_y</p:attrName>
                                        </p:attrNameLst>
                                      </p:cBhvr>
                                      <p:tavLst>
                                        <p:tav tm="0">
                                          <p:val>
                                            <p:strVal val="#ppt_y-.1"/>
                                          </p:val>
                                        </p:tav>
                                        <p:tav tm="100000">
                                          <p:val>
                                            <p:strVal val="#ppt_y"/>
                                          </p:val>
                                        </p:tav>
                                      </p:tavLst>
                                    </p:anim>
                                  </p:childTnLst>
                                </p:cTn>
                              </p:par>
                            </p:childTnLst>
                          </p:cTn>
                        </p:par>
                        <p:par>
                          <p:cTn id="47" fill="hold">
                            <p:stCondLst>
                              <p:cond delay="4800"/>
                            </p:stCondLst>
                            <p:childTnLst>
                              <p:par>
                                <p:cTn id="48" presetID="53" presetClass="entr" presetSubtype="16"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par>
                          <p:cTn id="53" fill="hold">
                            <p:stCondLst>
                              <p:cond delay="5300"/>
                            </p:stCondLst>
                            <p:childTnLst>
                              <p:par>
                                <p:cTn id="54" presetID="22" presetClass="entr" presetSubtype="4"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9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22" grpId="0" animBg="1"/>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二、目标市场选择</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TextBox 30"/>
          <p:cNvSpPr txBox="1"/>
          <p:nvPr/>
        </p:nvSpPr>
        <p:spPr>
          <a:xfrm>
            <a:off x="107361" y="1813515"/>
            <a:ext cx="3294169"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一</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评价细分市场</a:t>
            </a:r>
          </a:p>
        </p:txBody>
      </p:sp>
      <p:sp>
        <p:nvSpPr>
          <p:cNvPr id="8" name="TextBox 30"/>
          <p:cNvSpPr txBox="1"/>
          <p:nvPr/>
        </p:nvSpPr>
        <p:spPr>
          <a:xfrm>
            <a:off x="4293930" y="1813515"/>
            <a:ext cx="3163046" cy="287323"/>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二</a:t>
            </a:r>
            <a:r>
              <a:rPr lang="en-US" altLang="zh-CN" sz="1867" b="1" dirty="0">
                <a:solidFill>
                  <a:srgbClr val="17406D">
                    <a:lumMod val="75000"/>
                  </a:srgbClr>
                </a:solidFill>
                <a:latin typeface="微软雅黑"/>
              </a:rPr>
              <a:t>)</a:t>
            </a:r>
            <a:r>
              <a:rPr lang="zh-CN" altLang="en-US" sz="1867" b="1" dirty="0">
                <a:solidFill>
                  <a:srgbClr val="17406D">
                    <a:lumMod val="75000"/>
                  </a:srgbClr>
                </a:solidFill>
                <a:latin typeface="微软雅黑"/>
              </a:rPr>
              <a:t>选择目标市场</a:t>
            </a:r>
          </a:p>
        </p:txBody>
      </p:sp>
      <p:sp>
        <p:nvSpPr>
          <p:cNvPr id="9" name="TextBox 29"/>
          <p:cNvSpPr txBox="1"/>
          <p:nvPr/>
        </p:nvSpPr>
        <p:spPr>
          <a:xfrm>
            <a:off x="576673" y="2869002"/>
            <a:ext cx="3144352" cy="1846659"/>
          </a:xfrm>
          <a:prstGeom prst="rect">
            <a:avLst/>
          </a:prstGeom>
          <a:noFill/>
        </p:spPr>
        <p:txBody>
          <a:bodyPr wrap="square" lIns="0" tIns="0" rIns="0" bIns="0" rtlCol="0">
            <a:spAutoFit/>
          </a:bodyPr>
          <a:lstStyle/>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sz="1600" dirty="0">
                <a:solidFill>
                  <a:srgbClr val="294A5A"/>
                </a:solidFill>
                <a:latin typeface="微软雅黑"/>
              </a:rPr>
              <a:t>(1)</a:t>
            </a:r>
            <a:r>
              <a:rPr lang="zh-CN" altLang="en-US" sz="1600" dirty="0">
                <a:solidFill>
                  <a:srgbClr val="294A5A"/>
                </a:solidFill>
                <a:latin typeface="微软雅黑"/>
              </a:rPr>
              <a:t>细分市场的吸引力。</a:t>
            </a:r>
            <a:endParaRPr lang="en-US" altLang="zh-CN" sz="1600" dirty="0">
              <a:solidFill>
                <a:srgbClr val="294A5A"/>
              </a:solidFill>
              <a:latin typeface="微软雅黑"/>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sz="1600" dirty="0">
                <a:solidFill>
                  <a:srgbClr val="294A5A"/>
                </a:solidFill>
                <a:latin typeface="微软雅黑"/>
              </a:rPr>
              <a:t>(2)</a:t>
            </a:r>
            <a:r>
              <a:rPr lang="zh-CN" altLang="en-US" sz="1600" dirty="0">
                <a:solidFill>
                  <a:srgbClr val="294A5A"/>
                </a:solidFill>
                <a:latin typeface="微软雅黑"/>
              </a:rPr>
              <a:t>企业自身的资源。</a:t>
            </a:r>
            <a:endParaRPr lang="en-US" altLang="zh-CN" sz="1600" dirty="0">
              <a:solidFill>
                <a:srgbClr val="294A5A"/>
              </a:solidFill>
              <a:latin typeface="微软雅黑"/>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sz="1600" dirty="0">
                <a:solidFill>
                  <a:srgbClr val="294A5A"/>
                </a:solidFill>
                <a:latin typeface="微软雅黑"/>
              </a:rPr>
              <a:t>(3)</a:t>
            </a:r>
            <a:r>
              <a:rPr lang="zh-CN" altLang="en-US" sz="1600" dirty="0">
                <a:solidFill>
                  <a:srgbClr val="294A5A"/>
                </a:solidFill>
                <a:latin typeface="微软雅黑"/>
              </a:rPr>
              <a:t>企业发展的战略目标。</a:t>
            </a:r>
            <a:endParaRPr lang="en-US" altLang="zh-CN" sz="1600" dirty="0">
              <a:solidFill>
                <a:srgbClr val="294A5A"/>
              </a:solidFill>
              <a:latin typeface="微软雅黑"/>
            </a:endParaRPr>
          </a:p>
          <a:p>
            <a:pPr marL="285666" indent="-285666" algn="just" defTabSz="1218126" fontAlgn="base">
              <a:lnSpc>
                <a:spcPct val="150000"/>
              </a:lnSpc>
              <a:spcBef>
                <a:spcPct val="0"/>
              </a:spcBef>
              <a:spcAft>
                <a:spcPct val="0"/>
              </a:spcAft>
              <a:buFont typeface="Wingdings" panose="05000000000000000000" pitchFamily="2" charset="2"/>
              <a:buChar char="u"/>
            </a:pPr>
            <a:endParaRPr lang="zh-CN" altLang="en-US" sz="1600" dirty="0">
              <a:solidFill>
                <a:srgbClr val="294A5A"/>
              </a:solidFill>
              <a:latin typeface="微软雅黑"/>
            </a:endParaRPr>
          </a:p>
        </p:txBody>
      </p:sp>
      <p:sp>
        <p:nvSpPr>
          <p:cNvPr id="10" name="TextBox 29"/>
          <p:cNvSpPr txBox="1"/>
          <p:nvPr/>
        </p:nvSpPr>
        <p:spPr>
          <a:xfrm>
            <a:off x="4497540" y="2616210"/>
            <a:ext cx="3201810" cy="2462213"/>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dirty="0">
                <a:solidFill>
                  <a:srgbClr val="294A5A"/>
                </a:solidFill>
                <a:latin typeface="微软雅黑"/>
                <a:ea typeface="+mn-ea"/>
              </a:rPr>
              <a:t>(1)</a:t>
            </a:r>
            <a:r>
              <a:rPr lang="zh-CN" altLang="en-US" dirty="0">
                <a:solidFill>
                  <a:srgbClr val="294A5A"/>
                </a:solidFill>
                <a:latin typeface="微软雅黑"/>
                <a:ea typeface="+mn-ea"/>
              </a:rPr>
              <a:t>密集单一市场</a:t>
            </a:r>
            <a:endParaRPr lang="en-US" altLang="zh-CN" dirty="0">
              <a:solidFill>
                <a:srgbClr val="294A5A"/>
              </a:solidFill>
              <a:latin typeface="微软雅黑"/>
              <a:ea typeface="+mn-ea"/>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dirty="0">
                <a:solidFill>
                  <a:srgbClr val="294A5A"/>
                </a:solidFill>
                <a:latin typeface="微软雅黑"/>
                <a:ea typeface="+mn-ea"/>
              </a:rPr>
              <a:t>(2)</a:t>
            </a:r>
            <a:r>
              <a:rPr lang="zh-CN" altLang="en-US" dirty="0">
                <a:solidFill>
                  <a:srgbClr val="294A5A"/>
                </a:solidFill>
                <a:latin typeface="微软雅黑"/>
                <a:ea typeface="+mn-ea"/>
              </a:rPr>
              <a:t>产品专门化</a:t>
            </a:r>
            <a:endParaRPr lang="en-US" altLang="zh-CN" dirty="0">
              <a:solidFill>
                <a:srgbClr val="294A5A"/>
              </a:solidFill>
              <a:latin typeface="微软雅黑"/>
              <a:ea typeface="+mn-ea"/>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dirty="0">
                <a:solidFill>
                  <a:srgbClr val="294A5A"/>
                </a:solidFill>
                <a:latin typeface="微软雅黑"/>
                <a:ea typeface="+mn-ea"/>
              </a:rPr>
              <a:t>(3)</a:t>
            </a:r>
            <a:r>
              <a:rPr lang="zh-CN" altLang="en-US" dirty="0">
                <a:solidFill>
                  <a:srgbClr val="294A5A"/>
                </a:solidFill>
                <a:latin typeface="微软雅黑"/>
                <a:ea typeface="+mn-ea"/>
              </a:rPr>
              <a:t>市场专门化</a:t>
            </a:r>
            <a:endParaRPr lang="en-US" altLang="zh-CN" dirty="0">
              <a:solidFill>
                <a:srgbClr val="294A5A"/>
              </a:solidFill>
              <a:latin typeface="微软雅黑"/>
              <a:ea typeface="+mn-ea"/>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dirty="0">
                <a:solidFill>
                  <a:srgbClr val="294A5A"/>
                </a:solidFill>
                <a:latin typeface="微软雅黑"/>
                <a:ea typeface="+mn-ea"/>
              </a:rPr>
              <a:t>(4)</a:t>
            </a:r>
            <a:r>
              <a:rPr lang="zh-CN" altLang="en-US" dirty="0">
                <a:solidFill>
                  <a:srgbClr val="294A5A"/>
                </a:solidFill>
                <a:latin typeface="微软雅黑"/>
                <a:ea typeface="+mn-ea"/>
              </a:rPr>
              <a:t>有选择地专门化</a:t>
            </a:r>
            <a:endParaRPr lang="en-US" altLang="zh-CN" dirty="0">
              <a:solidFill>
                <a:srgbClr val="294A5A"/>
              </a:solidFill>
              <a:latin typeface="微软雅黑"/>
              <a:ea typeface="+mn-ea"/>
            </a:endParaRPr>
          </a:p>
          <a:p>
            <a:pPr marL="285666" indent="-285666" algn="just" defTabSz="1218126" fontAlgn="base">
              <a:lnSpc>
                <a:spcPct val="200000"/>
              </a:lnSpc>
              <a:spcBef>
                <a:spcPct val="0"/>
              </a:spcBef>
              <a:spcAft>
                <a:spcPct val="0"/>
              </a:spcAft>
              <a:buFont typeface="Wingdings" panose="05000000000000000000" pitchFamily="2" charset="2"/>
              <a:buChar char="u"/>
            </a:pPr>
            <a:r>
              <a:rPr lang="en-US" altLang="zh-CN" dirty="0">
                <a:solidFill>
                  <a:srgbClr val="294A5A"/>
                </a:solidFill>
                <a:latin typeface="微软雅黑"/>
                <a:ea typeface="+mn-ea"/>
              </a:rPr>
              <a:t>(5)</a:t>
            </a:r>
            <a:r>
              <a:rPr lang="zh-CN" altLang="en-US" dirty="0">
                <a:solidFill>
                  <a:srgbClr val="294A5A"/>
                </a:solidFill>
                <a:latin typeface="微软雅黑"/>
                <a:ea typeface="+mn-ea"/>
              </a:rPr>
              <a:t>完全覆盖市场</a:t>
            </a:r>
          </a:p>
        </p:txBody>
      </p:sp>
      <p:grpSp>
        <p:nvGrpSpPr>
          <p:cNvPr id="11" name="组合 10"/>
          <p:cNvGrpSpPr/>
          <p:nvPr/>
        </p:nvGrpSpPr>
        <p:grpSpPr>
          <a:xfrm>
            <a:off x="3529068" y="1743091"/>
            <a:ext cx="822320" cy="4971248"/>
            <a:chOff x="2694297" y="1185772"/>
            <a:chExt cx="822641" cy="4769506"/>
          </a:xfrm>
        </p:grpSpPr>
        <p:sp>
          <p:nvSpPr>
            <p:cNvPr id="1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3" name="椭圆 12"/>
            <p:cNvSpPr/>
            <p:nvPr/>
          </p:nvSpPr>
          <p:spPr>
            <a:xfrm>
              <a:off x="3261112" y="5739254"/>
              <a:ext cx="216024" cy="216024"/>
            </a:xfrm>
            <a:prstGeom prst="ellipse">
              <a:avLst/>
            </a:prstGeom>
            <a:solidFill>
              <a:srgbClr val="2F5EB0"/>
            </a:solidFill>
            <a:ln w="25400" cap="flat" cmpd="sng" algn="ctr">
              <a:solidFill>
                <a:srgbClr val="195999"/>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grpSp>
        <p:nvGrpSpPr>
          <p:cNvPr id="14" name="组合 13"/>
          <p:cNvGrpSpPr/>
          <p:nvPr/>
        </p:nvGrpSpPr>
        <p:grpSpPr>
          <a:xfrm>
            <a:off x="7502052" y="1725766"/>
            <a:ext cx="822320" cy="4971248"/>
            <a:chOff x="2694297" y="1185772"/>
            <a:chExt cx="822641" cy="4769506"/>
          </a:xfrm>
        </p:grpSpPr>
        <p:sp>
          <p:nvSpPr>
            <p:cNvPr id="15"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16" name="椭圆 15"/>
            <p:cNvSpPr/>
            <p:nvPr/>
          </p:nvSpPr>
          <p:spPr>
            <a:xfrm>
              <a:off x="3261112" y="5739254"/>
              <a:ext cx="216024" cy="216024"/>
            </a:xfrm>
            <a:prstGeom prst="ellipse">
              <a:avLst/>
            </a:prstGeom>
            <a:solidFill>
              <a:srgbClr val="5B5149"/>
            </a:solidFill>
            <a:ln w="25400" cap="flat" cmpd="sng" algn="ctr">
              <a:solidFill>
                <a:srgbClr val="1D4971"/>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17" name="直接连接符 16"/>
          <p:cNvCxnSpPr/>
          <p:nvPr/>
        </p:nvCxnSpPr>
        <p:spPr>
          <a:xfrm>
            <a:off x="5677625" y="6615968"/>
            <a:ext cx="2231128" cy="0"/>
          </a:xfrm>
          <a:prstGeom prst="line">
            <a:avLst/>
          </a:prstGeom>
          <a:noFill/>
          <a:ln w="12700" cap="flat" cmpd="sng" algn="ctr">
            <a:solidFill>
              <a:srgbClr val="000000">
                <a:lumMod val="50000"/>
                <a:lumOff val="50000"/>
              </a:srgbClr>
            </a:solidFill>
            <a:prstDash val="dash"/>
          </a:ln>
          <a:effectLst/>
        </p:spPr>
      </p:cxnSp>
      <p:cxnSp>
        <p:nvCxnSpPr>
          <p:cNvPr id="18" name="直接连接符 17"/>
          <p:cNvCxnSpPr/>
          <p:nvPr/>
        </p:nvCxnSpPr>
        <p:spPr>
          <a:xfrm>
            <a:off x="259333" y="6561534"/>
            <a:ext cx="3142197" cy="0"/>
          </a:xfrm>
          <a:prstGeom prst="line">
            <a:avLst/>
          </a:prstGeom>
          <a:noFill/>
          <a:ln w="12700" cap="flat" cmpd="sng" algn="ctr">
            <a:solidFill>
              <a:srgbClr val="000000">
                <a:lumMod val="50000"/>
                <a:lumOff val="50000"/>
              </a:srgbClr>
            </a:solidFill>
            <a:prstDash val="dash"/>
          </a:ln>
          <a:effectLst/>
        </p:spPr>
      </p:cxnSp>
      <p:sp>
        <p:nvSpPr>
          <p:cNvPr id="19" name="TextBox 30"/>
          <p:cNvSpPr txBox="1"/>
          <p:nvPr/>
        </p:nvSpPr>
        <p:spPr>
          <a:xfrm>
            <a:off x="8024541" y="1840784"/>
            <a:ext cx="3107046" cy="276999"/>
          </a:xfrm>
          <a:prstGeom prst="rect">
            <a:avLst/>
          </a:prstGeom>
          <a:noFill/>
        </p:spPr>
        <p:txBody>
          <a:bodyPr wrap="square" lIns="0" tIns="0" rIns="0" bIns="0" rtlCol="0">
            <a:spAutoFit/>
          </a:bodyPr>
          <a:lstStyle/>
          <a:p>
            <a:pPr algn="r" defTabSz="1218126" fontAlgn="base">
              <a:spcBef>
                <a:spcPct val="0"/>
              </a:spcBef>
              <a:spcAft>
                <a:spcPct val="0"/>
              </a:spcAft>
            </a:pPr>
            <a:r>
              <a:rPr lang="en-US" altLang="zh-CN" b="1" dirty="0">
                <a:solidFill>
                  <a:srgbClr val="5B5149"/>
                </a:solidFill>
                <a:latin typeface="微软雅黑"/>
              </a:rPr>
              <a:t>(</a:t>
            </a:r>
            <a:r>
              <a:rPr lang="zh-CN" altLang="en-US" b="1" dirty="0">
                <a:solidFill>
                  <a:srgbClr val="5B5149"/>
                </a:solidFill>
                <a:latin typeface="微软雅黑"/>
              </a:rPr>
              <a:t>三</a:t>
            </a:r>
            <a:r>
              <a:rPr lang="en-US" altLang="zh-CN" b="1" dirty="0">
                <a:solidFill>
                  <a:srgbClr val="5B5149"/>
                </a:solidFill>
                <a:latin typeface="微软雅黑"/>
              </a:rPr>
              <a:t>)</a:t>
            </a:r>
            <a:r>
              <a:rPr lang="zh-CN" altLang="en-US" b="1" dirty="0">
                <a:solidFill>
                  <a:srgbClr val="5B5149"/>
                </a:solidFill>
                <a:latin typeface="微软雅黑"/>
              </a:rPr>
              <a:t>影响目标市场选择的因素</a:t>
            </a:r>
          </a:p>
        </p:txBody>
      </p:sp>
      <p:sp>
        <p:nvSpPr>
          <p:cNvPr id="20" name="TextBox 29"/>
          <p:cNvSpPr txBox="1"/>
          <p:nvPr/>
        </p:nvSpPr>
        <p:spPr>
          <a:xfrm>
            <a:off x="8410276" y="2905785"/>
            <a:ext cx="2727157" cy="1846659"/>
          </a:xfrm>
          <a:prstGeom prst="rect">
            <a:avLst/>
          </a:prstGeom>
          <a:noFill/>
        </p:spPr>
        <p:txBody>
          <a:bodyPr wrap="square" lIns="0" tIns="0" rIns="0" bIns="0" rtlCol="0">
            <a:spAutoFit/>
          </a:bodyPr>
          <a:lstStyle>
            <a:defPPr>
              <a:defRPr lang="zh-CN"/>
            </a:defPPr>
            <a:lvl1pPr algn="r">
              <a:lnSpc>
                <a:spcPts val="2400"/>
              </a:lnSpc>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第一</a:t>
            </a:r>
            <a:r>
              <a:rPr lang="en-US" altLang="zh-CN" dirty="0">
                <a:solidFill>
                  <a:srgbClr val="294A5A"/>
                </a:solidFill>
                <a:latin typeface="微软雅黑"/>
                <a:ea typeface="+mn-ea"/>
              </a:rPr>
              <a:t>,</a:t>
            </a:r>
            <a:r>
              <a:rPr lang="zh-CN" altLang="en-US" dirty="0">
                <a:solidFill>
                  <a:srgbClr val="294A5A"/>
                </a:solidFill>
                <a:latin typeface="微软雅黑"/>
                <a:ea typeface="+mn-ea"/>
              </a:rPr>
              <a:t>产品和市场的同质化程度。</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第二</a:t>
            </a:r>
            <a:r>
              <a:rPr lang="en-US" altLang="zh-CN" dirty="0">
                <a:solidFill>
                  <a:srgbClr val="294A5A"/>
                </a:solidFill>
                <a:latin typeface="微软雅黑"/>
                <a:ea typeface="+mn-ea"/>
              </a:rPr>
              <a:t>,</a:t>
            </a:r>
            <a:r>
              <a:rPr lang="zh-CN" altLang="en-US" dirty="0">
                <a:solidFill>
                  <a:srgbClr val="294A5A"/>
                </a:solidFill>
                <a:latin typeface="微软雅黑"/>
                <a:ea typeface="+mn-ea"/>
              </a:rPr>
              <a:t>产品的生命周期阶段。</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第三</a:t>
            </a:r>
            <a:r>
              <a:rPr lang="en-US" altLang="zh-CN" dirty="0">
                <a:solidFill>
                  <a:srgbClr val="294A5A"/>
                </a:solidFill>
                <a:latin typeface="微软雅黑"/>
                <a:ea typeface="+mn-ea"/>
              </a:rPr>
              <a:t>,</a:t>
            </a:r>
            <a:r>
              <a:rPr lang="zh-CN" altLang="en-US" dirty="0">
                <a:solidFill>
                  <a:srgbClr val="294A5A"/>
                </a:solidFill>
                <a:latin typeface="微软雅黑"/>
                <a:ea typeface="+mn-ea"/>
              </a:rPr>
              <a:t>竞争者的状况。</a:t>
            </a:r>
            <a:endParaRPr lang="en-US" altLang="zh-CN" dirty="0">
              <a:solidFill>
                <a:srgbClr val="294A5A"/>
              </a:solidFill>
              <a:latin typeface="微软雅黑"/>
              <a:ea typeface="+mn-ea"/>
            </a:endParaRPr>
          </a:p>
          <a:p>
            <a:pPr marL="285666" indent="-285666" algn="just" defTabSz="1218126" fontAlgn="base">
              <a:lnSpc>
                <a:spcPct val="150000"/>
              </a:lnSpc>
              <a:spcBef>
                <a:spcPct val="0"/>
              </a:spcBef>
              <a:spcAft>
                <a:spcPct val="0"/>
              </a:spcAft>
              <a:buFont typeface="Wingdings" panose="05000000000000000000" pitchFamily="2" charset="2"/>
              <a:buChar char="u"/>
            </a:pPr>
            <a:r>
              <a:rPr lang="zh-CN" altLang="en-US" dirty="0">
                <a:solidFill>
                  <a:srgbClr val="294A5A"/>
                </a:solidFill>
                <a:latin typeface="微软雅黑"/>
                <a:ea typeface="+mn-ea"/>
              </a:rPr>
              <a:t>第四</a:t>
            </a:r>
            <a:r>
              <a:rPr lang="en-US" altLang="zh-CN" dirty="0">
                <a:solidFill>
                  <a:srgbClr val="294A5A"/>
                </a:solidFill>
                <a:latin typeface="微软雅黑"/>
                <a:ea typeface="+mn-ea"/>
              </a:rPr>
              <a:t>,</a:t>
            </a:r>
            <a:r>
              <a:rPr lang="zh-CN" altLang="en-US" dirty="0">
                <a:solidFill>
                  <a:srgbClr val="294A5A"/>
                </a:solidFill>
                <a:latin typeface="微软雅黑"/>
                <a:ea typeface="+mn-ea"/>
              </a:rPr>
              <a:t>道德问题。</a:t>
            </a:r>
            <a:endParaRPr lang="zh-CN" altLang="zh-CN" dirty="0">
              <a:solidFill>
                <a:srgbClr val="294A5A"/>
              </a:solidFill>
              <a:latin typeface="微软雅黑"/>
              <a:ea typeface="+mn-ea"/>
            </a:endParaRPr>
          </a:p>
        </p:txBody>
      </p:sp>
      <p:grpSp>
        <p:nvGrpSpPr>
          <p:cNvPr id="21" name="组合 20"/>
          <p:cNvGrpSpPr/>
          <p:nvPr/>
        </p:nvGrpSpPr>
        <p:grpSpPr>
          <a:xfrm>
            <a:off x="11131587" y="1710960"/>
            <a:ext cx="822320" cy="4971248"/>
            <a:chOff x="2694297" y="1185772"/>
            <a:chExt cx="822641" cy="4769506"/>
          </a:xfrm>
        </p:grpSpPr>
        <p:sp>
          <p:nvSpPr>
            <p:cNvPr id="22" name="下箭头 2"/>
            <p:cNvSpPr/>
            <p:nvPr/>
          </p:nvSpPr>
          <p:spPr>
            <a:xfrm flipV="1">
              <a:off x="2694297" y="1185772"/>
              <a:ext cx="822641" cy="4661482"/>
            </a:xfrm>
            <a:custGeom>
              <a:avLst/>
              <a:gdLst>
                <a:gd name="connsiteX0" fmla="*/ 0 w 822641"/>
                <a:gd name="connsiteY0" fmla="*/ 4155410 h 4661482"/>
                <a:gd name="connsiteX1" fmla="*/ 146442 w 822641"/>
                <a:gd name="connsiteY1" fmla="*/ 4155410 h 4661482"/>
                <a:gd name="connsiteX2" fmla="*/ 146442 w 822641"/>
                <a:gd name="connsiteY2" fmla="*/ 0 h 4661482"/>
                <a:gd name="connsiteX3" fmla="*/ 676199 w 822641"/>
                <a:gd name="connsiteY3" fmla="*/ 0 h 4661482"/>
                <a:gd name="connsiteX4" fmla="*/ 676199 w 822641"/>
                <a:gd name="connsiteY4" fmla="*/ 4155410 h 4661482"/>
                <a:gd name="connsiteX5" fmla="*/ 822641 w 822641"/>
                <a:gd name="connsiteY5" fmla="*/ 4155410 h 4661482"/>
                <a:gd name="connsiteX6" fmla="*/ 411321 w 822641"/>
                <a:gd name="connsiteY6" fmla="*/ 4661482 h 4661482"/>
                <a:gd name="connsiteX7" fmla="*/ 0 w 822641"/>
                <a:gd name="connsiteY7" fmla="*/ 4155410 h 4661482"/>
                <a:gd name="connsiteX0" fmla="*/ 0 w 822641"/>
                <a:gd name="connsiteY0" fmla="*/ 4155410 h 4661482"/>
                <a:gd name="connsiteX1" fmla="*/ 146442 w 822641"/>
                <a:gd name="connsiteY1" fmla="*/ 4155410 h 4661482"/>
                <a:gd name="connsiteX2" fmla="*/ 142907 w 822641"/>
                <a:gd name="connsiteY2" fmla="*/ 3249926 h 4661482"/>
                <a:gd name="connsiteX3" fmla="*/ 146442 w 822641"/>
                <a:gd name="connsiteY3" fmla="*/ 0 h 4661482"/>
                <a:gd name="connsiteX4" fmla="*/ 676199 w 822641"/>
                <a:gd name="connsiteY4" fmla="*/ 0 h 4661482"/>
                <a:gd name="connsiteX5" fmla="*/ 676199 w 822641"/>
                <a:gd name="connsiteY5" fmla="*/ 4155410 h 4661482"/>
                <a:gd name="connsiteX6" fmla="*/ 822641 w 822641"/>
                <a:gd name="connsiteY6" fmla="*/ 4155410 h 4661482"/>
                <a:gd name="connsiteX7" fmla="*/ 411321 w 822641"/>
                <a:gd name="connsiteY7" fmla="*/ 4661482 h 4661482"/>
                <a:gd name="connsiteX8" fmla="*/ 0 w 822641"/>
                <a:gd name="connsiteY8" fmla="*/ 415541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8" fmla="*/ 237882 w 822641"/>
                <a:gd name="connsiteY8" fmla="*/ 91440 h 4661482"/>
                <a:gd name="connsiteX0" fmla="*/ 146442 w 822641"/>
                <a:gd name="connsiteY0" fmla="*/ 0 h 4661482"/>
                <a:gd name="connsiteX1" fmla="*/ 676199 w 822641"/>
                <a:gd name="connsiteY1" fmla="*/ 0 h 4661482"/>
                <a:gd name="connsiteX2" fmla="*/ 676199 w 822641"/>
                <a:gd name="connsiteY2" fmla="*/ 4155410 h 4661482"/>
                <a:gd name="connsiteX3" fmla="*/ 822641 w 822641"/>
                <a:gd name="connsiteY3" fmla="*/ 4155410 h 4661482"/>
                <a:gd name="connsiteX4" fmla="*/ 411321 w 822641"/>
                <a:gd name="connsiteY4" fmla="*/ 4661482 h 4661482"/>
                <a:gd name="connsiteX5" fmla="*/ 0 w 822641"/>
                <a:gd name="connsiteY5" fmla="*/ 4155410 h 4661482"/>
                <a:gd name="connsiteX6" fmla="*/ 146442 w 822641"/>
                <a:gd name="connsiteY6" fmla="*/ 4155410 h 4661482"/>
                <a:gd name="connsiteX7" fmla="*/ 142907 w 822641"/>
                <a:gd name="connsiteY7" fmla="*/ 3249926 h 4661482"/>
                <a:gd name="connsiteX0" fmla="*/ 676199 w 822641"/>
                <a:gd name="connsiteY0" fmla="*/ 0 h 4661482"/>
                <a:gd name="connsiteX1" fmla="*/ 676199 w 822641"/>
                <a:gd name="connsiteY1" fmla="*/ 4155410 h 4661482"/>
                <a:gd name="connsiteX2" fmla="*/ 822641 w 822641"/>
                <a:gd name="connsiteY2" fmla="*/ 4155410 h 4661482"/>
                <a:gd name="connsiteX3" fmla="*/ 411321 w 822641"/>
                <a:gd name="connsiteY3" fmla="*/ 4661482 h 4661482"/>
                <a:gd name="connsiteX4" fmla="*/ 0 w 822641"/>
                <a:gd name="connsiteY4" fmla="*/ 4155410 h 4661482"/>
                <a:gd name="connsiteX5" fmla="*/ 146442 w 822641"/>
                <a:gd name="connsiteY5" fmla="*/ 4155410 h 4661482"/>
                <a:gd name="connsiteX6" fmla="*/ 142907 w 822641"/>
                <a:gd name="connsiteY6" fmla="*/ 3249926 h 466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2641" h="4661482">
                  <a:moveTo>
                    <a:pt x="676199" y="0"/>
                  </a:moveTo>
                  <a:lnTo>
                    <a:pt x="676199" y="4155410"/>
                  </a:lnTo>
                  <a:lnTo>
                    <a:pt x="822641" y="4155410"/>
                  </a:lnTo>
                  <a:lnTo>
                    <a:pt x="411321" y="4661482"/>
                  </a:lnTo>
                  <a:lnTo>
                    <a:pt x="0" y="4155410"/>
                  </a:lnTo>
                  <a:lnTo>
                    <a:pt x="146442" y="4155410"/>
                  </a:lnTo>
                  <a:cubicBezTo>
                    <a:pt x="145264" y="3853582"/>
                    <a:pt x="144085" y="3551754"/>
                    <a:pt x="142907" y="3249926"/>
                  </a:cubicBezTo>
                </a:path>
              </a:pathLst>
            </a:custGeom>
            <a:no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sp>
          <p:nvSpPr>
            <p:cNvPr id="23" name="椭圆 22"/>
            <p:cNvSpPr/>
            <p:nvPr/>
          </p:nvSpPr>
          <p:spPr>
            <a:xfrm>
              <a:off x="3261112" y="5739254"/>
              <a:ext cx="216024" cy="216024"/>
            </a:xfrm>
            <a:prstGeom prst="ellipse">
              <a:avLst/>
            </a:prstGeom>
            <a:solidFill>
              <a:srgbClr val="5B5149"/>
            </a:solidFill>
            <a:ln w="25400" cap="flat" cmpd="sng" algn="ctr">
              <a:solidFill>
                <a:srgbClr val="C00000"/>
              </a:solidFill>
              <a:prstDash val="solid"/>
            </a:ln>
            <a:effectLst/>
          </p:spPr>
          <p:txBody>
            <a:bodyPr rtlCol="0" anchor="ctr"/>
            <a:lstStyle/>
            <a:p>
              <a:pPr algn="ctr" defTabSz="1218126" fontAlgn="base">
                <a:spcBef>
                  <a:spcPct val="0"/>
                </a:spcBef>
                <a:spcAft>
                  <a:spcPct val="0"/>
                </a:spcAft>
                <a:defRPr/>
              </a:pPr>
              <a:endParaRPr lang="zh-CN" altLang="en-US" sz="2400" kern="0">
                <a:solidFill>
                  <a:prstClr val="white"/>
                </a:solidFill>
                <a:latin typeface="微软雅黑" panose="020B0503020204020204" pitchFamily="34" charset="-122"/>
              </a:endParaRPr>
            </a:p>
          </p:txBody>
        </p:sp>
      </p:grpSp>
      <p:cxnSp>
        <p:nvCxnSpPr>
          <p:cNvPr id="24" name="直接连接符 23"/>
          <p:cNvCxnSpPr/>
          <p:nvPr/>
        </p:nvCxnSpPr>
        <p:spPr>
          <a:xfrm>
            <a:off x="9467053" y="6501229"/>
            <a:ext cx="2231128" cy="0"/>
          </a:xfrm>
          <a:prstGeom prst="line">
            <a:avLst/>
          </a:prstGeom>
          <a:noFill/>
          <a:ln w="12700" cap="flat" cmpd="sng" algn="ctr">
            <a:solidFill>
              <a:srgbClr val="000000">
                <a:lumMod val="50000"/>
                <a:lumOff val="50000"/>
              </a:srgbClr>
            </a:solidFill>
            <a:prstDash val="dash"/>
          </a:ln>
          <a:effectLst/>
        </p:spPr>
      </p:cxnSp>
    </p:spTree>
    <p:extLst>
      <p:ext uri="{BB962C8B-B14F-4D97-AF65-F5344CB8AC3E}">
        <p14:creationId xmlns:p14="http://schemas.microsoft.com/office/powerpoint/2010/main" val="32254657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660"/>
                                        <p:tgtEl>
                                          <p:spTgt spid="18"/>
                                        </p:tgtEl>
                                      </p:cBhvr>
                                    </p:animEffect>
                                  </p:childTnLst>
                                </p:cTn>
                              </p:par>
                              <p:par>
                                <p:cTn id="8" presetID="22" presetClass="entr" presetSubtype="8"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660"/>
                                        <p:tgtEl>
                                          <p:spTgt spid="17"/>
                                        </p:tgtEl>
                                      </p:cBhvr>
                                    </p:animEffect>
                                  </p:childTnLst>
                                </p:cTn>
                              </p:par>
                              <p:par>
                                <p:cTn id="11" presetID="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700"/>
                            </p:stCondLst>
                            <p:childTnLst>
                              <p:par>
                                <p:cTn id="20" presetID="22" presetClass="entr" presetSubtype="2"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right)">
                                      <p:cBhvr>
                                        <p:cTn id="25" dur="500"/>
                                        <p:tgtEl>
                                          <p:spTgt spid="9"/>
                                        </p:tgtEl>
                                      </p:cBhvr>
                                    </p:animEffect>
                                  </p:childTnLst>
                                </p:cTn>
                              </p:par>
                              <p:par>
                                <p:cTn id="26" presetID="22" presetClass="entr" presetSubtype="2"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2"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660"/>
                                        <p:tgtEl>
                                          <p:spTgt spid="24"/>
                                        </p:tgtEl>
                                      </p:cBhvr>
                                    </p:animEffect>
                                  </p:childTnLst>
                                </p:cTn>
                              </p:par>
                              <p:par>
                                <p:cTn id="35" presetID="2" presetClass="entr" presetSubtype="4" fill="hold"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2" presetClass="entr" presetSubtype="2" fill="hold" grpId="0" nodeType="withEffect">
                                  <p:stCondLst>
                                    <p:cond delay="300"/>
                                  </p:stCondLst>
                                  <p:childTnLst>
                                    <p:set>
                                      <p:cBhvr>
                                        <p:cTn id="40" dur="1" fill="hold">
                                          <p:stCondLst>
                                            <p:cond delay="0"/>
                                          </p:stCondLst>
                                        </p:cTn>
                                        <p:tgtEl>
                                          <p:spTgt spid="19"/>
                                        </p:tgtEl>
                                        <p:attrNameLst>
                                          <p:attrName>style.visibility</p:attrName>
                                        </p:attrNameLst>
                                      </p:cBhvr>
                                      <p:to>
                                        <p:strVal val="visible"/>
                                      </p:to>
                                    </p:set>
                                    <p:animEffect transition="in" filter="wipe(right)">
                                      <p:cBhvr>
                                        <p:cTn id="41" dur="500"/>
                                        <p:tgtEl>
                                          <p:spTgt spid="19"/>
                                        </p:tgtEl>
                                      </p:cBhvr>
                                    </p:animEffect>
                                  </p:childTnLst>
                                </p:cTn>
                              </p:par>
                              <p:par>
                                <p:cTn id="42" presetID="22" presetClass="entr" presetSubtype="2" fill="hold" grpId="0" nodeType="withEffect">
                                  <p:stCondLst>
                                    <p:cond delay="300"/>
                                  </p:stCondLst>
                                  <p:childTnLst>
                                    <p:set>
                                      <p:cBhvr>
                                        <p:cTn id="43" dur="1" fill="hold">
                                          <p:stCondLst>
                                            <p:cond delay="0"/>
                                          </p:stCondLst>
                                        </p:cTn>
                                        <p:tgtEl>
                                          <p:spTgt spid="20"/>
                                        </p:tgtEl>
                                        <p:attrNameLst>
                                          <p:attrName>style.visibility</p:attrName>
                                        </p:attrNameLst>
                                      </p:cBhvr>
                                      <p:to>
                                        <p:strVal val="visible"/>
                                      </p:to>
                                    </p:set>
                                    <p:animEffect transition="in" filter="wipe(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9" grpId="0"/>
      <p:bldP spid="2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第四章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113353"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a:t>
            </a:r>
            <a:r>
              <a:rPr lang="en-US" altLang="zh-CN" sz="2400" b="1" dirty="0" err="1">
                <a:solidFill>
                  <a:srgbClr val="595959"/>
                </a:solidFill>
                <a:sym typeface="Arial" panose="020B0604020202020204" pitchFamily="34" charset="0"/>
              </a:rPr>
              <a:t>STP</a:t>
            </a:r>
            <a:r>
              <a:rPr lang="zh-CN" altLang="en-US" sz="2400" b="1" dirty="0">
                <a:solidFill>
                  <a:srgbClr val="595959"/>
                </a:solidFill>
                <a:sym typeface="Arial" panose="020B0604020202020204" pitchFamily="34" charset="0"/>
              </a:rPr>
              <a:t>战略策划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733167"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三、市场定位</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137212" y="2078454"/>
            <a:ext cx="3066606"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487584" y="2078454"/>
            <a:ext cx="3066606" cy="4213164"/>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7906196" y="2078454"/>
            <a:ext cx="3066606" cy="4213164"/>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196760" y="2215476"/>
            <a:ext cx="2891867"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一</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定位的依据</a:t>
            </a:r>
            <a:endParaRPr lang="en-US" sz="2000" b="1" dirty="0">
              <a:solidFill>
                <a:prstClr val="white"/>
              </a:solidFill>
              <a:cs typeface="+mn-ea"/>
              <a:sym typeface="微软雅黑"/>
            </a:endParaRPr>
          </a:p>
        </p:txBody>
      </p:sp>
      <p:sp>
        <p:nvSpPr>
          <p:cNvPr id="11" name="TextBox 8"/>
          <p:cNvSpPr txBox="1"/>
          <p:nvPr/>
        </p:nvSpPr>
        <p:spPr>
          <a:xfrm>
            <a:off x="1379940" y="2814163"/>
            <a:ext cx="2497421" cy="3200876"/>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产品特性或种类</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包含质量、功能、成分等多种属性。</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产品用途及使用场合。</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使用者类型。</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竞争状况。</a:t>
            </a:r>
            <a:endParaRPr lang="en-US" altLang="zh-CN" sz="1600" dirty="0">
              <a:solidFill>
                <a:prstClr val="white">
                  <a:lumMod val="95000"/>
                </a:prstClr>
              </a:solidFill>
              <a:cs typeface="+mn-ea"/>
              <a:sym typeface="微软雅黑"/>
            </a:endParaRPr>
          </a:p>
          <a:p>
            <a:pPr algn="just">
              <a:lnSpc>
                <a:spcPct val="150000"/>
              </a:lnSpc>
              <a:spcBef>
                <a:spcPct val="0"/>
              </a:spcBef>
            </a:pP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
        <p:nvSpPr>
          <p:cNvPr id="12" name="TextBox 7"/>
          <p:cNvSpPr txBox="1"/>
          <p:nvPr/>
        </p:nvSpPr>
        <p:spPr>
          <a:xfrm>
            <a:off x="4744584" y="2270475"/>
            <a:ext cx="2591357"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二</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定位的方法 </a:t>
            </a:r>
            <a:endParaRPr lang="en-US" sz="2000" b="1" dirty="0">
              <a:solidFill>
                <a:prstClr val="white"/>
              </a:solidFill>
              <a:cs typeface="+mn-ea"/>
              <a:sym typeface="微软雅黑"/>
            </a:endParaRPr>
          </a:p>
        </p:txBody>
      </p:sp>
      <p:sp>
        <p:nvSpPr>
          <p:cNvPr id="13" name="TextBox 8"/>
          <p:cNvSpPr txBox="1"/>
          <p:nvPr/>
        </p:nvSpPr>
        <p:spPr>
          <a:xfrm>
            <a:off x="4744585" y="2814163"/>
            <a:ext cx="2463953" cy="1846659"/>
          </a:xfrm>
          <a:prstGeom prst="rect">
            <a:avLst/>
          </a:prstGeom>
          <a:noFill/>
        </p:spPr>
        <p:txBody>
          <a:bodyPr wrap="square" lIns="0" tIns="0" rIns="0" bIns="0" rtlCol="0" anchor="t">
            <a:spAutoFit/>
          </a:bodyPr>
          <a:lstStyle/>
          <a:p>
            <a:pPr>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迎强定位。</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避强定位。</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重新定位。</a:t>
            </a:r>
          </a:p>
          <a:p>
            <a:pPr>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为竞争对手再定位。</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企业地位定位。</a:t>
            </a:r>
          </a:p>
        </p:txBody>
      </p:sp>
      <p:sp>
        <p:nvSpPr>
          <p:cNvPr id="14" name="TextBox 7"/>
          <p:cNvSpPr txBox="1"/>
          <p:nvPr/>
        </p:nvSpPr>
        <p:spPr>
          <a:xfrm>
            <a:off x="8186432" y="2270475"/>
            <a:ext cx="2409473"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定位的程序</a:t>
            </a:r>
            <a:endParaRPr lang="en-US" sz="2000" b="1" dirty="0">
              <a:solidFill>
                <a:prstClr val="white"/>
              </a:solidFill>
              <a:cs typeface="+mn-ea"/>
              <a:sym typeface="微软雅黑"/>
            </a:endParaRPr>
          </a:p>
        </p:txBody>
      </p:sp>
      <p:sp>
        <p:nvSpPr>
          <p:cNvPr id="15" name="TextBox 8"/>
          <p:cNvSpPr txBox="1"/>
          <p:nvPr/>
        </p:nvSpPr>
        <p:spPr>
          <a:xfrm>
            <a:off x="8157374" y="2814163"/>
            <a:ext cx="2477611" cy="1846659"/>
          </a:xfrm>
          <a:prstGeom prst="rect">
            <a:avLst/>
          </a:prstGeom>
          <a:noFill/>
        </p:spPr>
        <p:txBody>
          <a:bodyPr wrap="square" lIns="0" tIns="0" rIns="0" bIns="0" rtlCol="0" anchor="t">
            <a:spAutoFit/>
          </a:bodyPr>
          <a:lstStyle/>
          <a:p>
            <a:pPr>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确定定位对象</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识别定位属性的重要程度</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选择定位方法</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评估定位</a:t>
            </a:r>
            <a:endParaRPr lang="en-US" altLang="zh-CN" sz="1600" dirty="0">
              <a:solidFill>
                <a:prstClr val="white">
                  <a:lumMod val="95000"/>
                </a:prstClr>
              </a:solidFill>
              <a:cs typeface="+mn-ea"/>
              <a:sym typeface="微软雅黑"/>
            </a:endParaRPr>
          </a:p>
          <a:p>
            <a:pPr>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执行定位</a:t>
            </a:r>
          </a:p>
        </p:txBody>
      </p:sp>
    </p:spTree>
    <p:extLst>
      <p:ext uri="{BB962C8B-B14F-4D97-AF65-F5344CB8AC3E}">
        <p14:creationId xmlns:p14="http://schemas.microsoft.com/office/powerpoint/2010/main" val="11903975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企业形象策划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第五章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企业形象及企业识别系统</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812420"/>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企业形象策划内容</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20439" y="595451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企业形象策划导入</a:t>
            </a:r>
          </a:p>
        </p:txBody>
      </p:sp>
    </p:spTree>
    <p:extLst>
      <p:ext uri="{BB962C8B-B14F-4D97-AF65-F5344CB8AC3E}">
        <p14:creationId xmlns:p14="http://schemas.microsoft.com/office/powerpoint/2010/main" val="33636282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企业形象及企业识别系统</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一、企业识别系统的内涵与发展</a:t>
            </a:r>
            <a:endParaRPr lang="zh-CN" altLang="zh-CN" sz="1600" b="1" dirty="0">
              <a:solidFill>
                <a:srgbClr val="000000"/>
              </a:solidFill>
              <a:latin typeface="NEU-BZ-S92"/>
              <a:ea typeface="方正书宋_GBK"/>
              <a:cs typeface="Times New Roman" panose="02020603050405020304" pitchFamily="18" charset="0"/>
            </a:endParaRPr>
          </a:p>
        </p:txBody>
      </p:sp>
      <p:sp>
        <p:nvSpPr>
          <p:cNvPr id="8" name="矩形 7">
            <a:extLst>
              <a:ext uri="{FF2B5EF4-FFF2-40B4-BE49-F238E27FC236}">
                <a16:creationId xmlns:a16="http://schemas.microsoft.com/office/drawing/2014/main" id="{F3A648B8-2E40-474B-8B6B-85EC17F6A9DD}"/>
              </a:ext>
            </a:extLst>
          </p:cNvPr>
          <p:cNvSpPr/>
          <p:nvPr/>
        </p:nvSpPr>
        <p:spPr>
          <a:xfrm>
            <a:off x="798950" y="1700841"/>
            <a:ext cx="6096000" cy="4662815"/>
          </a:xfrm>
          <a:prstGeom prst="rect">
            <a:avLst/>
          </a:prstGeom>
        </p:spPr>
        <p:txBody>
          <a:bodyPr>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企业形象整体系统也被称为企业识别系统</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英文是</a:t>
            </a:r>
            <a:r>
              <a:rPr lang="en-US" altLang="zh-CN" dirty="0">
                <a:latin typeface="微软雅黑" panose="020B0503020204020204" pitchFamily="34" charset="-122"/>
                <a:ea typeface="微软雅黑" panose="020B0503020204020204" pitchFamily="34" charset="-122"/>
              </a:rPr>
              <a:t>Corporate Identity System,</a:t>
            </a:r>
            <a:r>
              <a:rPr lang="zh-CN" altLang="en-US" dirty="0">
                <a:latin typeface="微软雅黑" panose="020B0503020204020204" pitchFamily="34" charset="-122"/>
                <a:ea typeface="微软雅黑" panose="020B0503020204020204" pitchFamily="34" charset="-122"/>
              </a:rPr>
              <a:t>简称为</a:t>
            </a:r>
            <a:r>
              <a:rPr lang="en-US" altLang="zh-CN" dirty="0">
                <a:latin typeface="微软雅黑" panose="020B0503020204020204" pitchFamily="34" charset="-122"/>
                <a:ea typeface="微软雅黑" panose="020B0503020204020204" pitchFamily="34" charset="-122"/>
              </a:rPr>
              <a:t>CIS,</a:t>
            </a:r>
            <a:r>
              <a:rPr lang="zh-CN" altLang="en-US" dirty="0">
                <a:latin typeface="微软雅黑" panose="020B0503020204020204" pitchFamily="34" charset="-122"/>
                <a:ea typeface="微软雅黑" panose="020B0503020204020204" pitchFamily="34" charset="-122"/>
              </a:rPr>
              <a:t>即由一个企业区别于其他企业的标志和特征所形成的系统</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体现了企业进行整体形象塑造的意识和追求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目的是在公众心中占据特定位置</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进而树立独特的形象。它是企业对组织的理念、行为和视觉形象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等进行系统化、标准化、规范化设计所形成的科学管理体系。</a:t>
            </a:r>
            <a:endParaRPr lang="en-US" altLang="zh-CN" dirty="0">
              <a:latin typeface="微软雅黑" panose="020B0503020204020204" pitchFamily="34" charset="-122"/>
              <a:ea typeface="微软雅黑" panose="020B0503020204020204" pitchFamily="34" charset="-122"/>
            </a:endParaRPr>
          </a:p>
          <a:p>
            <a:pPr>
              <a:lnSpc>
                <a:spcPct val="150000"/>
              </a:lnSpc>
              <a:buFontTx/>
              <a:buNone/>
              <a:defRPr/>
            </a:pP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CIS</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策划起源于欧美国家</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第一次世界大战中</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AEG</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公司在其产品上使用统一商标</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构成了</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CIS</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兴起的源头</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第二次世界大战中</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伦敦地铁将统一字体应用于车票和站牌</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二战后全球经济复苏</a:t>
            </a:r>
            <a:r>
              <a:rPr lang="en-US" altLang="zh-CN"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dirty="0">
                <a:solidFill>
                  <a:schemeClr val="tx1">
                    <a:lumMod val="95000"/>
                    <a:lumOff val="5000"/>
                  </a:schemeClr>
                </a:solidFill>
                <a:latin typeface="微软雅黑" panose="020B0503020204020204" pitchFamily="34" charset="-122"/>
                <a:ea typeface="微软雅黑" panose="020B0503020204020204" pitchFamily="34" charset="-122"/>
              </a:rPr>
              <a:t>多元化、国际化、跨行业成为一种趋势。</a:t>
            </a:r>
            <a:endParaRPr lang="en-US" altLang="zh-CN"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3" name="图片占位符 7">
            <a:extLst>
              <a:ext uri="{FF2B5EF4-FFF2-40B4-BE49-F238E27FC236}">
                <a16:creationId xmlns:a16="http://schemas.microsoft.com/office/drawing/2014/main" id="{21B678B9-02D9-4AA9-A79C-AD28F77E5C56}"/>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6022" b="6022"/>
          <a:stretch>
            <a:fillRect/>
          </a:stretch>
        </p:blipFill>
        <p:spPr>
          <a:xfrm>
            <a:off x="7162904" y="2793768"/>
            <a:ext cx="4785580" cy="30998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46477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企业形象及企业识别系统</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二、企业识别系统的构成</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i$ḷïḍê">
            <a:extLst>
              <a:ext uri="{FF2B5EF4-FFF2-40B4-BE49-F238E27FC236}">
                <a16:creationId xmlns:a16="http://schemas.microsoft.com/office/drawing/2014/main" id="{9117F430-EE02-461D-AF55-D801F4F5A538}"/>
              </a:ext>
            </a:extLst>
          </p:cNvPr>
          <p:cNvSpPr txBox="1"/>
          <p:nvPr/>
        </p:nvSpPr>
        <p:spPr>
          <a:xfrm flipH="1">
            <a:off x="4547703" y="1511728"/>
            <a:ext cx="3835886"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一</a:t>
            </a: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理念识别系统</a:t>
            </a:r>
          </a:p>
        </p:txBody>
      </p:sp>
      <p:sp>
        <p:nvSpPr>
          <p:cNvPr id="8" name="îś1íḑé">
            <a:extLst>
              <a:ext uri="{FF2B5EF4-FFF2-40B4-BE49-F238E27FC236}">
                <a16:creationId xmlns:a16="http://schemas.microsoft.com/office/drawing/2014/main" id="{5C2EEE88-6924-45BB-AE68-C0AFCAD30BE3}"/>
              </a:ext>
            </a:extLst>
          </p:cNvPr>
          <p:cNvSpPr txBox="1"/>
          <p:nvPr/>
        </p:nvSpPr>
        <p:spPr>
          <a:xfrm flipH="1">
            <a:off x="4547703" y="1913785"/>
            <a:ext cx="6493336" cy="886397"/>
          </a:xfrm>
          <a:prstGeom prst="rect">
            <a:avLst/>
          </a:prstGeom>
          <a:noFill/>
        </p:spPr>
        <p:txBody>
          <a:bodyPr wrap="square" lIns="144000" tIns="0" rIns="0" bIns="0" anchor="ctr" anchorCtr="0">
            <a:spAutoFit/>
          </a:bodyPr>
          <a:lstStyle/>
          <a:p>
            <a:pPr>
              <a:lnSpc>
                <a:spcPct val="120000"/>
              </a:lnSpc>
            </a:pPr>
            <a:r>
              <a:rPr lang="zh-CN" altLang="en-US" sz="1600" dirty="0">
                <a:solidFill>
                  <a:srgbClr val="000000"/>
                </a:solidFill>
                <a:latin typeface="微软雅黑" panose="020B0503020204020204" pitchFamily="34" charset="-122"/>
              </a:rPr>
              <a:t>理念识别系统是一套揭示企业目的和主导思想</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凝聚员工向心力的价值观念</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主要包括企业使命、企业精神、道德规范、文化性格、发展方向、经营哲学、进取精神和风险意识等。</a:t>
            </a:r>
          </a:p>
        </p:txBody>
      </p:sp>
      <p:sp>
        <p:nvSpPr>
          <p:cNvPr id="9" name="ïṩľïḋê">
            <a:extLst>
              <a:ext uri="{FF2B5EF4-FFF2-40B4-BE49-F238E27FC236}">
                <a16:creationId xmlns:a16="http://schemas.microsoft.com/office/drawing/2014/main" id="{BE7B24BC-86B4-4DDC-BC91-B0809113845A}"/>
              </a:ext>
            </a:extLst>
          </p:cNvPr>
          <p:cNvSpPr txBox="1"/>
          <p:nvPr/>
        </p:nvSpPr>
        <p:spPr>
          <a:xfrm flipH="1">
            <a:off x="4547703" y="3106243"/>
            <a:ext cx="4381796"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C10007"/>
                </a:solidFill>
                <a:latin typeface="微软雅黑" panose="020B0503020204020204" pitchFamily="34" charset="-122"/>
              </a:rPr>
              <a:t>(</a:t>
            </a:r>
            <a:r>
              <a:rPr lang="zh-CN" altLang="en-US" sz="2000" b="1" dirty="0">
                <a:solidFill>
                  <a:srgbClr val="C10007"/>
                </a:solidFill>
                <a:latin typeface="微软雅黑" panose="020B0503020204020204" pitchFamily="34" charset="-122"/>
              </a:rPr>
              <a:t>二</a:t>
            </a:r>
            <a:r>
              <a:rPr lang="en-US" altLang="zh-CN" sz="2000" b="1" dirty="0">
                <a:solidFill>
                  <a:srgbClr val="C10007"/>
                </a:solidFill>
                <a:latin typeface="微软雅黑" panose="020B0503020204020204" pitchFamily="34" charset="-122"/>
              </a:rPr>
              <a:t>)</a:t>
            </a:r>
            <a:r>
              <a:rPr lang="zh-CN" altLang="en-US" sz="2000" b="1" dirty="0">
                <a:solidFill>
                  <a:srgbClr val="C10007"/>
                </a:solidFill>
                <a:latin typeface="微软雅黑" panose="020B0503020204020204" pitchFamily="34" charset="-122"/>
              </a:rPr>
              <a:t>行为识别系统</a:t>
            </a:r>
          </a:p>
        </p:txBody>
      </p:sp>
      <p:sp>
        <p:nvSpPr>
          <p:cNvPr id="10" name="ï$ḻïďé">
            <a:extLst>
              <a:ext uri="{FF2B5EF4-FFF2-40B4-BE49-F238E27FC236}">
                <a16:creationId xmlns:a16="http://schemas.microsoft.com/office/drawing/2014/main" id="{39A157E8-37E5-4B58-B747-0A874D7EDA2A}"/>
              </a:ext>
            </a:extLst>
          </p:cNvPr>
          <p:cNvSpPr txBox="1"/>
          <p:nvPr/>
        </p:nvSpPr>
        <p:spPr>
          <a:xfrm flipH="1">
            <a:off x="4547703" y="3715841"/>
            <a:ext cx="6493336" cy="590931"/>
          </a:xfrm>
          <a:prstGeom prst="rect">
            <a:avLst/>
          </a:prstGeom>
          <a:noFill/>
        </p:spPr>
        <p:txBody>
          <a:bodyPr wrap="square" lIns="144000" tIns="0" rIns="0" bIns="0" anchor="ctr" anchorCtr="0">
            <a:spAutoFit/>
          </a:bodyPr>
          <a:lstStyle/>
          <a:p>
            <a:pPr>
              <a:lnSpc>
                <a:spcPct val="120000"/>
              </a:lnSpc>
            </a:pPr>
            <a:r>
              <a:rPr lang="zh-CN" altLang="en-US" sz="1600" dirty="0">
                <a:solidFill>
                  <a:srgbClr val="000000"/>
                </a:solidFill>
                <a:latin typeface="微软雅黑" panose="020B0503020204020204" pitchFamily="34" charset="-122"/>
              </a:rPr>
              <a:t>行为识别系统是一套企业全体员工对内、对外活动的行为规范和准则</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表现为动态的识别形式。</a:t>
            </a:r>
          </a:p>
        </p:txBody>
      </p:sp>
      <p:sp>
        <p:nvSpPr>
          <p:cNvPr id="11" name="îṣľídè">
            <a:extLst>
              <a:ext uri="{FF2B5EF4-FFF2-40B4-BE49-F238E27FC236}">
                <a16:creationId xmlns:a16="http://schemas.microsoft.com/office/drawing/2014/main" id="{443C644D-22FE-45A1-89E1-76CB810222E5}"/>
              </a:ext>
            </a:extLst>
          </p:cNvPr>
          <p:cNvSpPr txBox="1"/>
          <p:nvPr/>
        </p:nvSpPr>
        <p:spPr>
          <a:xfrm flipH="1">
            <a:off x="4547703" y="4690475"/>
            <a:ext cx="4791229"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三</a:t>
            </a: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视觉识别系统</a:t>
            </a:r>
          </a:p>
        </p:txBody>
      </p:sp>
      <p:sp>
        <p:nvSpPr>
          <p:cNvPr id="12" name="işḻiḓê">
            <a:extLst>
              <a:ext uri="{FF2B5EF4-FFF2-40B4-BE49-F238E27FC236}">
                <a16:creationId xmlns:a16="http://schemas.microsoft.com/office/drawing/2014/main" id="{5D94C418-2535-4AA4-A00A-C969AC1B81A4}"/>
              </a:ext>
            </a:extLst>
          </p:cNvPr>
          <p:cNvSpPr txBox="1"/>
          <p:nvPr/>
        </p:nvSpPr>
        <p:spPr>
          <a:xfrm flipH="1">
            <a:off x="4547702" y="5595877"/>
            <a:ext cx="6493336" cy="565924"/>
          </a:xfrm>
          <a:prstGeom prst="rect">
            <a:avLst/>
          </a:prstGeom>
          <a:noFill/>
        </p:spPr>
        <p:txBody>
          <a:bodyPr wrap="square" lIns="144000" tIns="0" rIns="0" bIns="0" anchor="ctr" anchorCtr="0">
            <a:spAutoFit/>
          </a:bodyPr>
          <a:lstStyle/>
          <a:p>
            <a:pPr>
              <a:lnSpc>
                <a:spcPct val="120000"/>
              </a:lnSpc>
              <a:buClr>
                <a:schemeClr val="accent3"/>
              </a:buClr>
            </a:pPr>
            <a:r>
              <a:rPr lang="zh-CN" altLang="en-US" sz="1600" dirty="0">
                <a:solidFill>
                  <a:srgbClr val="000000"/>
                </a:solidFill>
                <a:latin typeface="微软雅黑" panose="020B0503020204020204" pitchFamily="34" charset="-122"/>
              </a:rPr>
              <a:t>视觉识别系统是一套传播企业理念和行为的可感知的要素</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表现为静态的、具体化的识别符号</a:t>
            </a:r>
            <a:r>
              <a:rPr lang="zh-CN" altLang="en-US" sz="1600" dirty="0"/>
              <a:t>。</a:t>
            </a:r>
            <a:endParaRPr lang="zh-CN" altLang="en-US" sz="1600" dirty="0">
              <a:solidFill>
                <a:srgbClr val="000000"/>
              </a:solidFill>
              <a:latin typeface="微软雅黑" panose="020B0503020204020204" pitchFamily="34" charset="-122"/>
            </a:endParaRPr>
          </a:p>
        </p:txBody>
      </p:sp>
      <p:pic>
        <p:nvPicPr>
          <p:cNvPr id="22" name="51.jpg" descr="id:2147496492;FounderCES"/>
          <p:cNvPicPr/>
          <p:nvPr/>
        </p:nvPicPr>
        <p:blipFill>
          <a:blip r:embed="rId2"/>
          <a:stretch>
            <a:fillRect/>
          </a:stretch>
        </p:blipFill>
        <p:spPr>
          <a:xfrm>
            <a:off x="448825" y="2853742"/>
            <a:ext cx="3723833" cy="2533495"/>
          </a:xfrm>
          <a:prstGeom prst="rect">
            <a:avLst/>
          </a:prstGeom>
        </p:spPr>
      </p:pic>
    </p:spTree>
    <p:extLst>
      <p:ext uri="{BB962C8B-B14F-4D97-AF65-F5344CB8AC3E}">
        <p14:creationId xmlns:p14="http://schemas.microsoft.com/office/powerpoint/2010/main" val="919746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480131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企业形象及企业识别系统</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三、企业识别系统的特征</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i$ḷïḍê">
            <a:extLst>
              <a:ext uri="{FF2B5EF4-FFF2-40B4-BE49-F238E27FC236}">
                <a16:creationId xmlns:a16="http://schemas.microsoft.com/office/drawing/2014/main" id="{9117F430-EE02-461D-AF55-D801F4F5A538}"/>
              </a:ext>
            </a:extLst>
          </p:cNvPr>
          <p:cNvSpPr txBox="1"/>
          <p:nvPr/>
        </p:nvSpPr>
        <p:spPr>
          <a:xfrm flipH="1">
            <a:off x="1790855" y="1796907"/>
            <a:ext cx="3835886"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一</a:t>
            </a: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差异性</a:t>
            </a:r>
          </a:p>
        </p:txBody>
      </p:sp>
      <p:sp>
        <p:nvSpPr>
          <p:cNvPr id="8" name="îś1íḑé">
            <a:extLst>
              <a:ext uri="{FF2B5EF4-FFF2-40B4-BE49-F238E27FC236}">
                <a16:creationId xmlns:a16="http://schemas.microsoft.com/office/drawing/2014/main" id="{5C2EEE88-6924-45BB-AE68-C0AFCAD30BE3}"/>
              </a:ext>
            </a:extLst>
          </p:cNvPr>
          <p:cNvSpPr txBox="1"/>
          <p:nvPr/>
        </p:nvSpPr>
        <p:spPr>
          <a:xfrm flipH="1">
            <a:off x="1790854" y="2346697"/>
            <a:ext cx="8253897" cy="590931"/>
          </a:xfrm>
          <a:prstGeom prst="rect">
            <a:avLst/>
          </a:prstGeom>
          <a:noFill/>
        </p:spPr>
        <p:txBody>
          <a:bodyPr wrap="square" lIns="144000" tIns="0" rIns="0" bIns="0" anchor="ctr" anchorCtr="0">
            <a:spAutoFit/>
          </a:bodyPr>
          <a:lstStyle/>
          <a:p>
            <a:pPr>
              <a:lnSpc>
                <a:spcPct val="120000"/>
              </a:lnSpc>
            </a:pPr>
            <a:r>
              <a:rPr lang="zh-CN" altLang="en-US" sz="1600" dirty="0">
                <a:solidFill>
                  <a:srgbClr val="000000"/>
                </a:solidFill>
                <a:latin typeface="微软雅黑" panose="020B0503020204020204" pitchFamily="34" charset="-122"/>
              </a:rPr>
              <a:t>差异性是</a:t>
            </a: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的本质特征。</a:t>
            </a: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的基本出发点是根据企业实际情况</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在</a:t>
            </a:r>
            <a:r>
              <a:rPr lang="en-US" altLang="zh-CN" sz="1600" dirty="0">
                <a:solidFill>
                  <a:srgbClr val="000000"/>
                </a:solidFill>
                <a:latin typeface="微软雅黑" panose="020B0503020204020204" pitchFamily="34" charset="-122"/>
              </a:rPr>
              <a:t>MIS</a:t>
            </a:r>
            <a:r>
              <a:rPr lang="zh-CN" altLang="en-US" sz="1600" dirty="0">
                <a:solidFill>
                  <a:srgbClr val="000000"/>
                </a:solidFill>
                <a:latin typeface="微软雅黑" panose="020B0503020204020204" pitchFamily="34" charset="-122"/>
              </a:rPr>
              <a:t>、</a:t>
            </a:r>
            <a:r>
              <a:rPr lang="en-US" altLang="zh-CN" sz="1600" dirty="0" err="1">
                <a:solidFill>
                  <a:srgbClr val="000000"/>
                </a:solidFill>
                <a:latin typeface="微软雅黑" panose="020B0503020204020204" pitchFamily="34" charset="-122"/>
              </a:rPr>
              <a:t>BIS</a:t>
            </a:r>
            <a:r>
              <a:rPr lang="zh-CN" altLang="en-US" sz="1600" dirty="0">
                <a:solidFill>
                  <a:srgbClr val="000000"/>
                </a:solidFill>
                <a:latin typeface="微软雅黑" panose="020B0503020204020204" pitchFamily="34" charset="-122"/>
              </a:rPr>
              <a:t>和</a:t>
            </a:r>
            <a:r>
              <a:rPr lang="en-US" altLang="zh-CN" sz="1600" dirty="0">
                <a:solidFill>
                  <a:srgbClr val="000000"/>
                </a:solidFill>
                <a:latin typeface="微软雅黑" panose="020B0503020204020204" pitchFamily="34" charset="-122"/>
              </a:rPr>
              <a:t>VIS</a:t>
            </a:r>
            <a:r>
              <a:rPr lang="zh-CN" altLang="en-US" sz="1600" dirty="0">
                <a:solidFill>
                  <a:srgbClr val="000000"/>
                </a:solidFill>
                <a:latin typeface="微软雅黑" panose="020B0503020204020204" pitchFamily="34" charset="-122"/>
              </a:rPr>
              <a:t>三个方面进行个性化的形象塑造。企业导入</a:t>
            </a: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也是为了在战略高度实现差别化经营。</a:t>
            </a:r>
          </a:p>
        </p:txBody>
      </p:sp>
      <p:sp>
        <p:nvSpPr>
          <p:cNvPr id="9" name="ïṩľïḋê">
            <a:extLst>
              <a:ext uri="{FF2B5EF4-FFF2-40B4-BE49-F238E27FC236}">
                <a16:creationId xmlns:a16="http://schemas.microsoft.com/office/drawing/2014/main" id="{BE7B24BC-86B4-4DDC-BC91-B0809113845A}"/>
              </a:ext>
            </a:extLst>
          </p:cNvPr>
          <p:cNvSpPr txBox="1"/>
          <p:nvPr/>
        </p:nvSpPr>
        <p:spPr>
          <a:xfrm flipH="1">
            <a:off x="1790855" y="3391422"/>
            <a:ext cx="4381796"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C10007"/>
                </a:solidFill>
                <a:latin typeface="微软雅黑" panose="020B0503020204020204" pitchFamily="34" charset="-122"/>
              </a:rPr>
              <a:t>(</a:t>
            </a:r>
            <a:r>
              <a:rPr lang="zh-CN" altLang="en-US" sz="2000" b="1" dirty="0">
                <a:solidFill>
                  <a:srgbClr val="C10007"/>
                </a:solidFill>
                <a:latin typeface="微软雅黑" panose="020B0503020204020204" pitchFamily="34" charset="-122"/>
              </a:rPr>
              <a:t>二</a:t>
            </a:r>
            <a:r>
              <a:rPr lang="en-US" altLang="zh-CN" sz="2000" b="1" dirty="0">
                <a:solidFill>
                  <a:srgbClr val="C10007"/>
                </a:solidFill>
                <a:latin typeface="微软雅黑" panose="020B0503020204020204" pitchFamily="34" charset="-122"/>
              </a:rPr>
              <a:t>)</a:t>
            </a:r>
            <a:r>
              <a:rPr lang="zh-CN" altLang="en-US" sz="2000" b="1" dirty="0">
                <a:solidFill>
                  <a:srgbClr val="C10007"/>
                </a:solidFill>
                <a:latin typeface="微软雅黑" panose="020B0503020204020204" pitchFamily="34" charset="-122"/>
              </a:rPr>
              <a:t>传播性</a:t>
            </a:r>
          </a:p>
        </p:txBody>
      </p:sp>
      <p:sp>
        <p:nvSpPr>
          <p:cNvPr id="10" name="ï$ḻïďé">
            <a:extLst>
              <a:ext uri="{FF2B5EF4-FFF2-40B4-BE49-F238E27FC236}">
                <a16:creationId xmlns:a16="http://schemas.microsoft.com/office/drawing/2014/main" id="{39A157E8-37E5-4B58-B747-0A874D7EDA2A}"/>
              </a:ext>
            </a:extLst>
          </p:cNvPr>
          <p:cNvSpPr txBox="1"/>
          <p:nvPr/>
        </p:nvSpPr>
        <p:spPr>
          <a:xfrm flipH="1">
            <a:off x="1790855" y="4001020"/>
            <a:ext cx="8253896" cy="590931"/>
          </a:xfrm>
          <a:prstGeom prst="rect">
            <a:avLst/>
          </a:prstGeom>
          <a:noFill/>
        </p:spPr>
        <p:txBody>
          <a:bodyPr wrap="square" lIns="144000" tIns="0" rIns="0" bIns="0" anchor="ctr" anchorCtr="0">
            <a:spAutoFit/>
          </a:bodyPr>
          <a:lstStyle/>
          <a:p>
            <a:pPr>
              <a:lnSpc>
                <a:spcPct val="120000"/>
              </a:lnSpc>
            </a:pP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是对企业的理念、行为和视觉系统进行标准化设计</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通过各种媒体向社会公众展示</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目的在于使更多的社会公众接触企业、认可企业</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因此</a:t>
            </a: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本身便具有很强的传播性。</a:t>
            </a:r>
          </a:p>
        </p:txBody>
      </p:sp>
      <p:sp>
        <p:nvSpPr>
          <p:cNvPr id="11" name="îṣľídè">
            <a:extLst>
              <a:ext uri="{FF2B5EF4-FFF2-40B4-BE49-F238E27FC236}">
                <a16:creationId xmlns:a16="http://schemas.microsoft.com/office/drawing/2014/main" id="{443C644D-22FE-45A1-89E1-76CB810222E5}"/>
              </a:ext>
            </a:extLst>
          </p:cNvPr>
          <p:cNvSpPr txBox="1"/>
          <p:nvPr/>
        </p:nvSpPr>
        <p:spPr>
          <a:xfrm flipH="1">
            <a:off x="1790855" y="4975654"/>
            <a:ext cx="4791229" cy="449700"/>
          </a:xfrm>
          <a:prstGeom prst="rect">
            <a:avLst/>
          </a:prstGeom>
          <a:noFill/>
        </p:spPr>
        <p:txBody>
          <a:bodyPr wrap="none" lIns="144000" tIns="0" rIns="0" bIns="0" anchor="ctr" anchorCtr="0">
            <a:normAutofit/>
          </a:bodyPr>
          <a:lstStyle/>
          <a:p>
            <a:pPr>
              <a:lnSpc>
                <a:spcPct val="120000"/>
              </a:lnSpc>
            </a:pP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三</a:t>
            </a:r>
            <a:r>
              <a:rPr lang="en-US" altLang="zh-CN" sz="2000" b="1" dirty="0">
                <a:solidFill>
                  <a:srgbClr val="1A3965"/>
                </a:solidFill>
                <a:latin typeface="微软雅黑" panose="020B0503020204020204" pitchFamily="34" charset="-122"/>
              </a:rPr>
              <a:t>)</a:t>
            </a:r>
            <a:r>
              <a:rPr lang="zh-CN" altLang="en-US" sz="2000" b="1" dirty="0">
                <a:solidFill>
                  <a:srgbClr val="1A3965"/>
                </a:solidFill>
                <a:latin typeface="微软雅黑" panose="020B0503020204020204" pitchFamily="34" charset="-122"/>
              </a:rPr>
              <a:t>系统性</a:t>
            </a:r>
          </a:p>
        </p:txBody>
      </p:sp>
      <p:sp>
        <p:nvSpPr>
          <p:cNvPr id="12" name="işḻiḓê">
            <a:extLst>
              <a:ext uri="{FF2B5EF4-FFF2-40B4-BE49-F238E27FC236}">
                <a16:creationId xmlns:a16="http://schemas.microsoft.com/office/drawing/2014/main" id="{5D94C418-2535-4AA4-A00A-C969AC1B81A4}"/>
              </a:ext>
            </a:extLst>
          </p:cNvPr>
          <p:cNvSpPr txBox="1"/>
          <p:nvPr/>
        </p:nvSpPr>
        <p:spPr>
          <a:xfrm flipH="1">
            <a:off x="1790853" y="5720820"/>
            <a:ext cx="8253897" cy="886397"/>
          </a:xfrm>
          <a:prstGeom prst="rect">
            <a:avLst/>
          </a:prstGeom>
          <a:noFill/>
        </p:spPr>
        <p:txBody>
          <a:bodyPr wrap="square" lIns="144000" tIns="0" rIns="0" bIns="0" anchor="ctr" anchorCtr="0">
            <a:spAutoFit/>
          </a:bodyPr>
          <a:lstStyle/>
          <a:p>
            <a:pPr>
              <a:lnSpc>
                <a:spcPct val="120000"/>
              </a:lnSpc>
              <a:buClr>
                <a:schemeClr val="accent3"/>
              </a:buClr>
            </a:pPr>
            <a:r>
              <a:rPr lang="en-US" altLang="zh-CN" sz="1600" dirty="0">
                <a:solidFill>
                  <a:srgbClr val="000000"/>
                </a:solidFill>
                <a:latin typeface="微软雅黑" panose="020B0503020204020204" pitchFamily="34" charset="-122"/>
              </a:rPr>
              <a:t>CIS</a:t>
            </a:r>
            <a:r>
              <a:rPr lang="zh-CN" altLang="en-US" sz="1600" dirty="0">
                <a:solidFill>
                  <a:srgbClr val="000000"/>
                </a:solidFill>
                <a:latin typeface="微软雅黑" panose="020B0503020204020204" pitchFamily="34" charset="-122"/>
              </a:rPr>
              <a:t>是一项系统工程</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它包括</a:t>
            </a:r>
            <a:r>
              <a:rPr lang="en-US" altLang="zh-CN" sz="1600" dirty="0">
                <a:solidFill>
                  <a:srgbClr val="000000"/>
                </a:solidFill>
                <a:latin typeface="微软雅黑" panose="020B0503020204020204" pitchFamily="34" charset="-122"/>
              </a:rPr>
              <a:t>MIS</a:t>
            </a:r>
            <a:r>
              <a:rPr lang="zh-CN" altLang="en-US" sz="1600" dirty="0">
                <a:solidFill>
                  <a:srgbClr val="000000"/>
                </a:solidFill>
                <a:latin typeface="微软雅黑" panose="020B0503020204020204" pitchFamily="34" charset="-122"/>
              </a:rPr>
              <a:t>、</a:t>
            </a:r>
            <a:r>
              <a:rPr lang="en-US" altLang="zh-CN" sz="1600" dirty="0" err="1">
                <a:solidFill>
                  <a:srgbClr val="000000"/>
                </a:solidFill>
                <a:latin typeface="微软雅黑" panose="020B0503020204020204" pitchFamily="34" charset="-122"/>
              </a:rPr>
              <a:t>BIS</a:t>
            </a:r>
            <a:r>
              <a:rPr lang="zh-CN" altLang="en-US" sz="1600" dirty="0">
                <a:solidFill>
                  <a:srgbClr val="000000"/>
                </a:solidFill>
                <a:latin typeface="微软雅黑" panose="020B0503020204020204" pitchFamily="34" charset="-122"/>
              </a:rPr>
              <a:t>和</a:t>
            </a:r>
            <a:r>
              <a:rPr lang="en-US" altLang="zh-CN" sz="1600" dirty="0">
                <a:solidFill>
                  <a:srgbClr val="000000"/>
                </a:solidFill>
                <a:latin typeface="微软雅黑" panose="020B0503020204020204" pitchFamily="34" charset="-122"/>
              </a:rPr>
              <a:t>VIS</a:t>
            </a:r>
            <a:r>
              <a:rPr lang="zh-CN" altLang="en-US" sz="1600" dirty="0">
                <a:solidFill>
                  <a:srgbClr val="000000"/>
                </a:solidFill>
                <a:latin typeface="微软雅黑" panose="020B0503020204020204" pitchFamily="34" charset="-122"/>
              </a:rPr>
              <a:t>三个子系统的整体设计</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通过这三个子系统的设计和运作</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把企业理念、经营宗旨、价值观等传达给社会公众</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形成完整的企业形象系统</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塑造企业个性</a:t>
            </a:r>
            <a:r>
              <a:rPr lang="en-US" altLang="zh-CN" sz="1600" dirty="0">
                <a:solidFill>
                  <a:srgbClr val="000000"/>
                </a:solidFill>
                <a:latin typeface="微软雅黑" panose="020B0503020204020204" pitchFamily="34" charset="-122"/>
              </a:rPr>
              <a:t>,</a:t>
            </a:r>
            <a:r>
              <a:rPr lang="zh-CN" altLang="en-US" sz="1600" dirty="0">
                <a:solidFill>
                  <a:srgbClr val="000000"/>
                </a:solidFill>
                <a:latin typeface="微软雅黑" panose="020B0503020204020204" pitchFamily="34" charset="-122"/>
              </a:rPr>
              <a:t>进而帮助企业在市场竞争中谋取有利地位。</a:t>
            </a:r>
          </a:p>
        </p:txBody>
      </p:sp>
    </p:spTree>
    <p:extLst>
      <p:ext uri="{BB962C8B-B14F-4D97-AF65-F5344CB8AC3E}">
        <p14:creationId xmlns:p14="http://schemas.microsoft.com/office/powerpoint/2010/main" val="2023258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企业形象策划内容</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一、企业理念识别系统策划</a:t>
                </a: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4233003"/>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企业理念识别系统是企业赖以生存的动力源泉</a:t>
              </a:r>
              <a:r>
                <a:rPr lang="en-US" altLang="zh-CN" sz="1600" kern="0" dirty="0">
                  <a:solidFill>
                    <a:srgbClr val="294A5A"/>
                  </a:solidFill>
                  <a:latin typeface="微软雅黑"/>
                </a:rPr>
                <a:t>,</a:t>
              </a:r>
              <a:r>
                <a:rPr lang="zh-CN" altLang="en-US" sz="1600" kern="0" dirty="0">
                  <a:solidFill>
                    <a:srgbClr val="294A5A"/>
                  </a:solidFill>
                  <a:latin typeface="微软雅黑"/>
                </a:rPr>
                <a:t>是企业形象识别系统的核心</a:t>
              </a:r>
              <a:r>
                <a:rPr lang="en-US" altLang="zh-CN" sz="1600" kern="0" dirty="0">
                  <a:solidFill>
                    <a:srgbClr val="294A5A"/>
                  </a:solidFill>
                  <a:latin typeface="微软雅黑"/>
                </a:rPr>
                <a:t>,</a:t>
              </a:r>
              <a:r>
                <a:rPr lang="zh-CN" altLang="en-US" sz="1600" kern="0" dirty="0">
                  <a:solidFill>
                    <a:srgbClr val="294A5A"/>
                  </a:solidFill>
                  <a:latin typeface="微软雅黑"/>
                </a:rPr>
                <a:t>在企业发展中发挥着导向、规范、凝聚和激励的作用。</a:t>
              </a:r>
              <a:endParaRPr lang="en-US" altLang="zh-CN" sz="1600"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企业理念识别系统主要包括企业使命、企业经营思想、企业价值观等</a:t>
              </a:r>
              <a:r>
                <a:rPr lang="en-US" altLang="zh-CN" sz="1600" kern="0" dirty="0">
                  <a:solidFill>
                    <a:srgbClr val="294A5A"/>
                  </a:solidFill>
                  <a:latin typeface="微软雅黑"/>
                </a:rPr>
                <a:t>,</a:t>
              </a:r>
              <a:r>
                <a:rPr lang="zh-CN" altLang="en-US" sz="1600" kern="0" dirty="0">
                  <a:solidFill>
                    <a:srgbClr val="294A5A"/>
                  </a:solidFill>
                  <a:latin typeface="微软雅黑"/>
                </a:rPr>
                <a:t>虽然只涉及三个方面</a:t>
              </a:r>
              <a:r>
                <a:rPr lang="en-US" altLang="zh-CN" sz="1600" kern="0" dirty="0">
                  <a:solidFill>
                    <a:srgbClr val="294A5A"/>
                  </a:solidFill>
                  <a:latin typeface="微软雅黑"/>
                </a:rPr>
                <a:t>,</a:t>
              </a:r>
              <a:r>
                <a:rPr lang="zh-CN" altLang="en-US" sz="1600" kern="0" dirty="0">
                  <a:solidFill>
                    <a:srgbClr val="294A5A"/>
                  </a:solidFill>
                  <a:latin typeface="微软雅黑"/>
                </a:rPr>
                <a:t>却描述了企业精神、经营风格、道德规范、行为准则和经营方向等相当丰富的内容。</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74679" cy="3563522"/>
            <a:chOff x="1724755" y="2423599"/>
            <a:chExt cx="10129434"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34788" y="3193852"/>
              <a:ext cx="9717374" cy="4233008"/>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企业理念识别系统的导入拥有自己独特的导入程序</a:t>
              </a:r>
              <a:r>
                <a:rPr lang="en-US" altLang="zh-CN" sz="1600" kern="0" dirty="0">
                  <a:solidFill>
                    <a:srgbClr val="294A5A"/>
                  </a:solidFill>
                  <a:latin typeface="微软雅黑"/>
                </a:rPr>
                <a:t>,</a:t>
              </a:r>
              <a:r>
                <a:rPr lang="zh-CN" altLang="en-US" sz="1600" kern="0" dirty="0">
                  <a:solidFill>
                    <a:srgbClr val="294A5A"/>
                  </a:solidFill>
                  <a:latin typeface="微软雅黑"/>
                </a:rPr>
                <a:t>一般来说</a:t>
              </a:r>
              <a:r>
                <a:rPr lang="en-US" altLang="zh-CN" sz="1600" kern="0" dirty="0">
                  <a:solidFill>
                    <a:srgbClr val="294A5A"/>
                  </a:solidFill>
                  <a:latin typeface="微软雅黑"/>
                </a:rPr>
                <a:t>,</a:t>
              </a:r>
              <a:r>
                <a:rPr lang="zh-CN" altLang="en-US" sz="1600" kern="0" dirty="0">
                  <a:solidFill>
                    <a:srgbClr val="294A5A"/>
                  </a:solidFill>
                  <a:latin typeface="微软雅黑"/>
                </a:rPr>
                <a:t>有以下几个步骤</a:t>
              </a:r>
              <a:r>
                <a:rPr lang="en-US" altLang="zh-CN" sz="1600" kern="0" dirty="0">
                  <a:solidFill>
                    <a:srgbClr val="294A5A"/>
                  </a:solidFill>
                  <a:latin typeface="微软雅黑"/>
                </a:rPr>
                <a:t>:</a:t>
              </a:r>
            </a:p>
            <a:p>
              <a:pPr marL="342900" indent="-342900" algn="just" fontAlgn="base">
                <a:lnSpc>
                  <a:spcPct val="150000"/>
                </a:lnSpc>
                <a:spcBef>
                  <a:spcPct val="0"/>
                </a:spcBef>
                <a:spcAft>
                  <a:spcPct val="0"/>
                </a:spcAft>
                <a:buFont typeface="+mj-ea"/>
                <a:buAutoNum type="circleNumDbPlain"/>
              </a:pPr>
              <a:r>
                <a:rPr lang="zh-CN" altLang="en-US" sz="1600" kern="0" dirty="0">
                  <a:solidFill>
                    <a:srgbClr val="294A5A"/>
                  </a:solidFill>
                  <a:latin typeface="微软雅黑"/>
                </a:rPr>
                <a:t>分析企业形象现状</a:t>
              </a:r>
              <a:endParaRPr lang="en-US" altLang="zh-CN" sz="1600" kern="0" dirty="0">
                <a:solidFill>
                  <a:srgbClr val="294A5A"/>
                </a:solidFill>
                <a:latin typeface="微软雅黑"/>
              </a:endParaRPr>
            </a:p>
            <a:p>
              <a:pPr marL="342900" indent="-342900" algn="just" fontAlgn="base">
                <a:lnSpc>
                  <a:spcPct val="150000"/>
                </a:lnSpc>
                <a:spcBef>
                  <a:spcPct val="0"/>
                </a:spcBef>
                <a:spcAft>
                  <a:spcPct val="0"/>
                </a:spcAft>
                <a:buFont typeface="+mj-ea"/>
                <a:buAutoNum type="circleNumDbPlain"/>
              </a:pPr>
              <a:r>
                <a:rPr lang="zh-CN" altLang="en-US" sz="1600" kern="0" dirty="0">
                  <a:solidFill>
                    <a:srgbClr val="294A5A"/>
                  </a:solidFill>
                  <a:latin typeface="微软雅黑"/>
                </a:rPr>
                <a:t>确定识别要素</a:t>
              </a:r>
              <a:endParaRPr lang="en-US" altLang="zh-CN" sz="1600" kern="0" dirty="0">
                <a:solidFill>
                  <a:srgbClr val="294A5A"/>
                </a:solidFill>
                <a:latin typeface="微软雅黑"/>
              </a:endParaRPr>
            </a:p>
            <a:p>
              <a:pPr marL="342900" indent="-342900" algn="just" fontAlgn="base">
                <a:lnSpc>
                  <a:spcPct val="150000"/>
                </a:lnSpc>
                <a:spcBef>
                  <a:spcPct val="0"/>
                </a:spcBef>
                <a:spcAft>
                  <a:spcPct val="0"/>
                </a:spcAft>
                <a:buFont typeface="+mj-ea"/>
                <a:buAutoNum type="circleNumDbPlain"/>
              </a:pPr>
              <a:r>
                <a:rPr lang="zh-CN" altLang="en-US" sz="1600" kern="0" dirty="0">
                  <a:solidFill>
                    <a:srgbClr val="294A5A"/>
                  </a:solidFill>
                  <a:latin typeface="微软雅黑"/>
                </a:rPr>
                <a:t>表述企业理念</a:t>
              </a:r>
              <a:endParaRPr lang="en-US" altLang="zh-CN" sz="1600" kern="0" dirty="0">
                <a:solidFill>
                  <a:srgbClr val="294A5A"/>
                </a:solidFill>
                <a:latin typeface="微软雅黑"/>
              </a:endParaRPr>
            </a:p>
            <a:p>
              <a:pPr marL="342900" indent="-342900" algn="just" fontAlgn="base">
                <a:lnSpc>
                  <a:spcPct val="150000"/>
                </a:lnSpc>
                <a:spcBef>
                  <a:spcPct val="0"/>
                </a:spcBef>
                <a:spcAft>
                  <a:spcPct val="0"/>
                </a:spcAft>
                <a:buFont typeface="+mj-ea"/>
                <a:buAutoNum type="circleNumDbPlain"/>
              </a:pPr>
              <a:r>
                <a:rPr lang="zh-CN" altLang="en-US" sz="1600" kern="0" dirty="0">
                  <a:solidFill>
                    <a:srgbClr val="294A5A"/>
                  </a:solidFill>
                  <a:latin typeface="微软雅黑"/>
                </a:rPr>
                <a:t>测试企业理念识别系统</a:t>
              </a:r>
              <a:endParaRPr lang="en-US" altLang="zh-CN" sz="1600" kern="0" dirty="0">
                <a:solidFill>
                  <a:srgbClr val="294A5A"/>
                </a:solidFill>
                <a:latin typeface="微软雅黑"/>
              </a:endParaRPr>
            </a:p>
            <a:p>
              <a:pPr marL="342900" indent="-342900" algn="just" fontAlgn="base">
                <a:lnSpc>
                  <a:spcPct val="150000"/>
                </a:lnSpc>
                <a:spcBef>
                  <a:spcPct val="0"/>
                </a:spcBef>
                <a:spcAft>
                  <a:spcPct val="0"/>
                </a:spcAft>
                <a:buFont typeface="+mj-ea"/>
                <a:buAutoNum type="circleNumDbPlain"/>
              </a:pPr>
              <a:r>
                <a:rPr lang="zh-CN" altLang="en-US" sz="1600" kern="0" dirty="0">
                  <a:solidFill>
                    <a:srgbClr val="294A5A"/>
                  </a:solidFill>
                  <a:latin typeface="微软雅黑"/>
                </a:rPr>
                <a:t>实施企业理念识别系统</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66999" y="2334578"/>
            <a:ext cx="2543218" cy="625171"/>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一</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企业理念识别系统的</a:t>
            </a:r>
            <a:endParaRPr lang="en-US" altLang="zh-CN" sz="1400" b="1" kern="0" dirty="0">
              <a:solidFill>
                <a:prstClr val="white"/>
              </a:solidFill>
              <a:latin typeface="微软雅黑"/>
              <a:cs typeface="+mn-ea"/>
              <a:sym typeface="+mn-lt"/>
            </a:endParaRPr>
          </a:p>
          <a:p>
            <a:pPr algn="ctr" fontAlgn="base">
              <a:lnSpc>
                <a:spcPct val="130000"/>
              </a:lnSpc>
              <a:spcBef>
                <a:spcPct val="0"/>
              </a:spcBef>
              <a:spcAft>
                <a:spcPct val="0"/>
              </a:spcAft>
              <a:buFont typeface="Arial" panose="020B0604020202020204" pitchFamily="34" charset="0"/>
              <a:buNone/>
              <a:defRPr/>
            </a:pPr>
            <a:r>
              <a:rPr lang="zh-CN" altLang="en-US" sz="1400" b="1" kern="0" dirty="0">
                <a:solidFill>
                  <a:prstClr val="white"/>
                </a:solidFill>
                <a:latin typeface="微软雅黑"/>
                <a:cs typeface="+mn-ea"/>
                <a:sym typeface="+mn-lt"/>
              </a:rPr>
              <a:t>构成</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144660" y="2340989"/>
            <a:ext cx="2489449" cy="625171"/>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二</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企业理念识别系统的</a:t>
            </a:r>
            <a:endParaRPr lang="en-US" altLang="zh-CN" sz="1400" b="1" kern="0" dirty="0">
              <a:solidFill>
                <a:prstClr val="white"/>
              </a:solidFill>
              <a:latin typeface="微软雅黑"/>
              <a:cs typeface="+mn-ea"/>
              <a:sym typeface="+mn-lt"/>
            </a:endParaRPr>
          </a:p>
          <a:p>
            <a:pPr algn="ctr" fontAlgn="base">
              <a:lnSpc>
                <a:spcPct val="130000"/>
              </a:lnSpc>
              <a:spcBef>
                <a:spcPct val="0"/>
              </a:spcBef>
              <a:spcAft>
                <a:spcPct val="0"/>
              </a:spcAft>
              <a:buFont typeface="Arial" panose="020B0604020202020204" pitchFamily="34" charset="0"/>
              <a:buNone/>
              <a:defRPr/>
            </a:pPr>
            <a:r>
              <a:rPr lang="zh-CN" altLang="en-US" sz="1400" b="1" kern="0" dirty="0">
                <a:solidFill>
                  <a:prstClr val="white"/>
                </a:solidFill>
                <a:latin typeface="微软雅黑"/>
                <a:cs typeface="+mn-ea"/>
                <a:sym typeface="+mn-lt"/>
              </a:rPr>
              <a:t>策划流程</a:t>
            </a:r>
          </a:p>
        </p:txBody>
      </p:sp>
    </p:spTree>
    <p:extLst>
      <p:ext uri="{BB962C8B-B14F-4D97-AF65-F5344CB8AC3E}">
        <p14:creationId xmlns:p14="http://schemas.microsoft.com/office/powerpoint/2010/main" val="3067413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企业形象策划内容</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281668"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二、企业行为识别系统策划</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一</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企业员工行为规范策划</a:t>
            </a:r>
            <a:endParaRPr lang="en-US" sz="2000" b="1" dirty="0">
              <a:solidFill>
                <a:prstClr val="white"/>
              </a:solidFill>
              <a:cs typeface="+mn-ea"/>
              <a:sym typeface="微软雅黑"/>
            </a:endParaRPr>
          </a:p>
        </p:txBody>
      </p:sp>
      <p:sp>
        <p:nvSpPr>
          <p:cNvPr id="11" name="TextBox 8"/>
          <p:cNvSpPr txBox="1"/>
          <p:nvPr/>
        </p:nvSpPr>
        <p:spPr>
          <a:xfrm>
            <a:off x="1256740" y="2532615"/>
            <a:ext cx="2853390" cy="1575431"/>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员工行为准则</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员工礼仪规范</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员工环境设计与要求</a:t>
            </a:r>
          </a:p>
        </p:txBody>
      </p:sp>
      <p:sp>
        <p:nvSpPr>
          <p:cNvPr id="12" name="TextBox 7"/>
          <p:cNvSpPr txBox="1"/>
          <p:nvPr/>
        </p:nvSpPr>
        <p:spPr>
          <a:xfrm>
            <a:off x="4812455" y="1988928"/>
            <a:ext cx="2960715"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二</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企业制度策划</a:t>
            </a:r>
            <a:endParaRPr lang="en-US" sz="2000" b="1" dirty="0">
              <a:solidFill>
                <a:prstClr val="white"/>
              </a:solidFill>
              <a:cs typeface="+mn-ea"/>
              <a:sym typeface="微软雅黑"/>
            </a:endParaRPr>
          </a:p>
        </p:txBody>
      </p:sp>
      <p:sp>
        <p:nvSpPr>
          <p:cNvPr id="13" name="TextBox 8"/>
          <p:cNvSpPr txBox="1"/>
          <p:nvPr/>
        </p:nvSpPr>
        <p:spPr>
          <a:xfrm>
            <a:off x="4812456" y="2532616"/>
            <a:ext cx="2815151" cy="1973617"/>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责任制度</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工作制度</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特殊制度</a:t>
            </a:r>
            <a:endParaRPr lang="en-US" altLang="zh-CN" dirty="0">
              <a:solidFill>
                <a:prstClr val="white">
                  <a:lumMod val="95000"/>
                </a:prstClr>
              </a:solidFill>
              <a:cs typeface="+mn-ea"/>
              <a:sym typeface="微软雅黑"/>
            </a:endParaRPr>
          </a:p>
          <a:p>
            <a:pPr>
              <a:lnSpc>
                <a:spcPct val="150000"/>
              </a:lnSpc>
              <a:spcBef>
                <a:spcPct val="0"/>
              </a:spcBef>
            </a:pPr>
            <a:endParaRPr lang="zh-CN" altLang="en-US" sz="1600" dirty="0">
              <a:solidFill>
                <a:prstClr val="white">
                  <a:lumMod val="95000"/>
                </a:prstClr>
              </a:solidFill>
              <a:cs typeface="+mn-ea"/>
              <a:sym typeface="微软雅黑"/>
            </a:endParaRP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企业风俗策划</a:t>
            </a:r>
            <a:endParaRPr lang="en-US" sz="2000" b="1" dirty="0">
              <a:solidFill>
                <a:prstClr val="white"/>
              </a:solidFill>
              <a:cs typeface="+mn-ea"/>
              <a:sym typeface="微软雅黑"/>
            </a:endParaRPr>
          </a:p>
        </p:txBody>
      </p:sp>
      <p:sp>
        <p:nvSpPr>
          <p:cNvPr id="15" name="TextBox 8"/>
          <p:cNvSpPr txBox="1"/>
          <p:nvPr/>
        </p:nvSpPr>
        <p:spPr>
          <a:xfrm>
            <a:off x="8389020" y="2532616"/>
            <a:ext cx="3061452" cy="3272050"/>
          </a:xfrm>
          <a:prstGeom prst="rect">
            <a:avLst/>
          </a:prstGeom>
          <a:noFill/>
        </p:spPr>
        <p:txBody>
          <a:bodyPr wrap="square" lIns="0" tIns="0" rIns="0" bIns="0" rtlCol="0" anchor="t">
            <a:spAutoFit/>
          </a:bodyPr>
          <a:lstStyle/>
          <a:p>
            <a:pPr>
              <a:lnSpc>
                <a:spcPct val="150000"/>
              </a:lnSpc>
              <a:spcBef>
                <a:spcPct val="0"/>
              </a:spcBef>
            </a:pPr>
            <a:r>
              <a:rPr lang="zh-CN" altLang="en-US" dirty="0">
                <a:solidFill>
                  <a:prstClr val="white">
                    <a:lumMod val="95000"/>
                  </a:prstClr>
                </a:solidFill>
                <a:cs typeface="+mn-ea"/>
                <a:sym typeface="微软雅黑"/>
              </a:rPr>
              <a:t>企业风俗是企业长期继承、约定俗成的文化活动</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包括节日、习惯、典礼、仪式等。企业风俗是企业在长期发展过程中自发形成的</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因企业的不同而有明显区别</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所以成为区别不同企业的显著标志</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也是企业行为识别系统的重要内容。</a:t>
            </a:r>
          </a:p>
        </p:txBody>
      </p:sp>
    </p:spTree>
    <p:extLst>
      <p:ext uri="{BB962C8B-B14F-4D97-AF65-F5344CB8AC3E}">
        <p14:creationId xmlns:p14="http://schemas.microsoft.com/office/powerpoint/2010/main" val="32945477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7278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营销策划及其特点、类型和作用</a:t>
            </a:r>
          </a:p>
        </p:txBody>
      </p:sp>
      <p:sp>
        <p:nvSpPr>
          <p:cNvPr id="34" name="Freeform 12">
            <a:extLst>
              <a:ext uri="{FF2B5EF4-FFF2-40B4-BE49-F238E27FC236}">
                <a16:creationId xmlns:a16="http://schemas.microsoft.com/office/drawing/2014/main" id="{55E2363F-3537-4213-96F7-DCBEA00F5D02}"/>
              </a:ext>
            </a:extLst>
          </p:cNvPr>
          <p:cNvSpPr>
            <a:spLocks/>
          </p:cNvSpPr>
          <p:nvPr/>
        </p:nvSpPr>
        <p:spPr bwMode="auto">
          <a:xfrm>
            <a:off x="1281879" y="2048326"/>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0E1A40"/>
              </a:gs>
              <a:gs pos="100000">
                <a:srgbClr val="2F5EB0"/>
              </a:gs>
            </a:gsLst>
            <a:lin ang="13800000" scaled="0"/>
          </a:gradFill>
          <a:ln>
            <a:noFill/>
          </a:ln>
        </p:spPr>
        <p:txBody>
          <a:bodyPr/>
          <a:lstStyle/>
          <a:p>
            <a:endParaRPr lang="zh-CN" altLang="en-US">
              <a:solidFill>
                <a:schemeClr val="tx1">
                  <a:lumMod val="50000"/>
                  <a:lumOff val="50000"/>
                </a:schemeClr>
              </a:solidFill>
            </a:endParaRPr>
          </a:p>
        </p:txBody>
      </p:sp>
      <p:sp>
        <p:nvSpPr>
          <p:cNvPr id="35" name="Freeform 12">
            <a:extLst>
              <a:ext uri="{FF2B5EF4-FFF2-40B4-BE49-F238E27FC236}">
                <a16:creationId xmlns:a16="http://schemas.microsoft.com/office/drawing/2014/main" id="{28D32E56-5BBF-4C28-9343-E347DE27A35C}"/>
              </a:ext>
            </a:extLst>
          </p:cNvPr>
          <p:cNvSpPr>
            <a:spLocks/>
          </p:cNvSpPr>
          <p:nvPr/>
        </p:nvSpPr>
        <p:spPr bwMode="auto">
          <a:xfrm flipH="1" flipV="1">
            <a:off x="11157979" y="5887733"/>
            <a:ext cx="528638" cy="512323"/>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BC1521"/>
          </a:solidFill>
          <a:ln>
            <a:noFill/>
          </a:ln>
        </p:spPr>
        <p:txBody>
          <a:bodyPr/>
          <a:lstStyle/>
          <a:p>
            <a:endParaRPr lang="zh-CN" altLang="en-US">
              <a:solidFill>
                <a:schemeClr val="tx1">
                  <a:lumMod val="50000"/>
                  <a:lumOff val="50000"/>
                </a:schemeClr>
              </a:solidFill>
            </a:endParaRPr>
          </a:p>
        </p:txBody>
      </p:sp>
      <p:sp>
        <p:nvSpPr>
          <p:cNvPr id="36" name="TextBox 16">
            <a:extLst>
              <a:ext uri="{FF2B5EF4-FFF2-40B4-BE49-F238E27FC236}">
                <a16:creationId xmlns:a16="http://schemas.microsoft.com/office/drawing/2014/main" id="{C77C2F68-ABE8-4CE3-A2AE-C1A88F318A56}"/>
              </a:ext>
            </a:extLst>
          </p:cNvPr>
          <p:cNvSpPr txBox="1"/>
          <p:nvPr/>
        </p:nvSpPr>
        <p:spPr>
          <a:xfrm>
            <a:off x="1515746" y="2048325"/>
            <a:ext cx="9906552" cy="4480842"/>
          </a:xfrm>
          <a:prstGeom prst="rect">
            <a:avLst/>
          </a:prstGeom>
          <a:noFill/>
        </p:spPr>
        <p:txBody>
          <a:bodyPr wrap="square" rtlCol="0">
            <a:spAutoFit/>
          </a:bodyPr>
          <a:lstStyle/>
          <a:p>
            <a:pPr algn="just">
              <a:lnSpc>
                <a:spcPct val="150000"/>
              </a:lnSpc>
              <a:spcBef>
                <a:spcPct val="0"/>
              </a:spcBef>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       　所谓营销策划</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是指市场营销策划活动的主体</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根据企业的整体战略</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在企业内部条件和外部环境分析的基础上</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设定预期的营销目标并精心构思、设计和组合营销因素</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从而高效率地将产品或服务推向目标市场的操作程序。</a:t>
            </a:r>
            <a:endPar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endParaRPr>
          </a:p>
          <a:p>
            <a:pPr algn="just">
              <a:lnSpc>
                <a:spcPct val="150000"/>
              </a:lnSpc>
              <a:spcBef>
                <a:spcPct val="0"/>
              </a:spcBef>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营销管理和营销策划作为两个具有内在密切联系的不同概念</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二者的区别和联系主要表现在如下几个方面</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p>
          <a:p>
            <a:pPr marL="285750" indent="-285750" algn="just">
              <a:lnSpc>
                <a:spcPct val="150000"/>
              </a:lnSpc>
              <a:spcBef>
                <a:spcPct val="0"/>
              </a:spcBef>
              <a:buFont typeface="Wingdings" panose="05000000000000000000" pitchFamily="2" charset="2"/>
              <a:buChar char="n"/>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第一</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营销管理是营销策划的土壤</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而营销策划则是营销管理的内容之一</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它们之间是皮与毛的关系。营销策划是营销管理这个大系统下的一个子系统</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它依存于营销管理</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没有营销管理</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也就不存在营销策划。</a:t>
            </a:r>
          </a:p>
          <a:p>
            <a:pPr marL="285750" indent="-285750" algn="just">
              <a:lnSpc>
                <a:spcPct val="150000"/>
              </a:lnSpc>
              <a:spcBef>
                <a:spcPct val="0"/>
              </a:spcBef>
              <a:buFont typeface="Wingdings" panose="05000000000000000000" pitchFamily="2" charset="2"/>
              <a:buChar char="n"/>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第二</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营销策划是实现营销管理任务和目标的手段。营销策划作为营销管理的重要构成部分</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其功能的充分发挥可以促进营销管理任务的顺利完成和保障市场营销目标的实现。</a:t>
            </a:r>
          </a:p>
          <a:p>
            <a:pPr marL="285750" indent="-285750" algn="just">
              <a:lnSpc>
                <a:spcPct val="150000"/>
              </a:lnSpc>
              <a:spcBef>
                <a:spcPct val="0"/>
              </a:spcBef>
              <a:buFont typeface="Wingdings" panose="05000000000000000000" pitchFamily="2" charset="2"/>
              <a:buChar char="n"/>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第三</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营销管理的范畴覆盖市场营销活动的全过程</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而市场营销策划则着重于营销理念的创意、营销方案的构架和设计。营销策划虽然寄身于营销管理之中</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却对营销管理具有指导作用。应该说营销策划是整个营销管理的灵魂。</a:t>
            </a:r>
          </a:p>
          <a:p>
            <a:pPr marL="285750" indent="-285750" algn="just">
              <a:lnSpc>
                <a:spcPct val="150000"/>
              </a:lnSpc>
              <a:spcBef>
                <a:spcPct val="0"/>
              </a:spcBef>
              <a:buFont typeface="Wingdings" panose="05000000000000000000" pitchFamily="2" charset="2"/>
              <a:buChar char="n"/>
            </a:pP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第四</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营销管理和营销策划的终极目标是一致的</a:t>
            </a:r>
            <a:r>
              <a:rPr lang="en-US" altLang="zh-CN"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schemeClr val="tx2">
                    <a:lumMod val="50000"/>
                  </a:schemeClr>
                </a:solidFill>
                <a:latin typeface="微软雅黑" panose="020B0503020204020204" pitchFamily="34" charset="-122"/>
                <a:ea typeface="微软雅黑" panose="020B0503020204020204" pitchFamily="34" charset="-122"/>
                <a:sym typeface="微软雅黑" pitchFamily="34" charset="-122"/>
              </a:rPr>
              <a:t>即顾客满意和实现企业利润最大化。</a:t>
            </a:r>
          </a:p>
        </p:txBody>
      </p:sp>
      <p:sp>
        <p:nvSpPr>
          <p:cNvPr id="37" name="矩形 36">
            <a:extLst>
              <a:ext uri="{FF2B5EF4-FFF2-40B4-BE49-F238E27FC236}">
                <a16:creationId xmlns:a16="http://schemas.microsoft.com/office/drawing/2014/main" id="{2070CC87-B422-4811-8DB2-AE858751AF1E}"/>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一、营销策划的概念</a:t>
            </a:r>
            <a:endParaRPr lang="zh-CN" altLang="zh-CN" sz="1600" b="1"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78349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3.56836E-6 -3.7037E-7 L 0.36686 0.15278 " pathEditMode="relative" rAng="0" ptsTypes="AA">
                                      <p:cBhvr>
                                        <p:cTn id="8" dur="500" spd="-99900" fill="hold"/>
                                        <p:tgtEl>
                                          <p:spTgt spid="34"/>
                                        </p:tgtEl>
                                        <p:attrNameLst>
                                          <p:attrName>ppt_x,ppt_y</p:attrName>
                                        </p:attrNameLst>
                                      </p:cBhvr>
                                      <p:rCtr x="18343" y="7639"/>
                                    </p:animMotion>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35"/>
                                        </p:tgtEl>
                                        <p:attrNameLst>
                                          <p:attrName>ppt_x,ppt_y</p:attrName>
                                        </p:attrNameLst>
                                      </p:cBhvr>
                                      <p:rCtr x="-19748" y="-5509"/>
                                    </p:animMotion>
                                  </p:childTnLst>
                                </p:cTn>
                              </p:par>
                            </p:childTnLst>
                          </p:cTn>
                        </p:par>
                        <p:par>
                          <p:cTn id="13" fill="hold">
                            <p:stCondLst>
                              <p:cond delay="500"/>
                            </p:stCondLst>
                            <p:childTnLst>
                              <p:par>
                                <p:cTn id="14" presetID="18" presetClass="entr" presetSubtype="3"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strips(upRight)">
                                      <p:cBhvr>
                                        <p:cTn id="1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企业形象策划内容</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281668"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三、企业视觉识别系统策划</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视觉识别系统的基本要素</a:t>
            </a:r>
            <a:endParaRPr lang="en-US" b="1" dirty="0">
              <a:solidFill>
                <a:prstClr val="white"/>
              </a:solidFill>
              <a:cs typeface="+mn-ea"/>
              <a:sym typeface="微软雅黑"/>
            </a:endParaRPr>
          </a:p>
        </p:txBody>
      </p:sp>
      <p:sp>
        <p:nvSpPr>
          <p:cNvPr id="11" name="TextBox 8"/>
          <p:cNvSpPr txBox="1"/>
          <p:nvPr/>
        </p:nvSpPr>
        <p:spPr>
          <a:xfrm>
            <a:off x="1256740" y="2532615"/>
            <a:ext cx="2853390" cy="2769989"/>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企业标志</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企业名称</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企业标准字</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4.</a:t>
            </a:r>
            <a:r>
              <a:rPr lang="zh-CN" altLang="en-US" dirty="0">
                <a:solidFill>
                  <a:prstClr val="white">
                    <a:lumMod val="95000"/>
                  </a:prstClr>
                </a:solidFill>
                <a:cs typeface="+mn-ea"/>
                <a:sym typeface="微软雅黑"/>
              </a:rPr>
              <a:t>企业标准色</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5.</a:t>
            </a:r>
            <a:r>
              <a:rPr lang="zh-CN" altLang="en-US" dirty="0">
                <a:solidFill>
                  <a:prstClr val="white">
                    <a:lumMod val="95000"/>
                  </a:prstClr>
                </a:solidFill>
                <a:cs typeface="+mn-ea"/>
                <a:sym typeface="微软雅黑"/>
              </a:rPr>
              <a:t>企业吉祥物</a:t>
            </a:r>
          </a:p>
        </p:txBody>
      </p:sp>
      <p:sp>
        <p:nvSpPr>
          <p:cNvPr id="12" name="TextBox 7"/>
          <p:cNvSpPr txBox="1"/>
          <p:nvPr/>
        </p:nvSpPr>
        <p:spPr>
          <a:xfrm>
            <a:off x="4812455" y="1988928"/>
            <a:ext cx="3095389" cy="415498"/>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视觉识别系统的应用要素</a:t>
            </a:r>
            <a:endParaRPr lang="en-US" b="1" dirty="0">
              <a:solidFill>
                <a:prstClr val="white"/>
              </a:solidFill>
              <a:cs typeface="+mn-ea"/>
              <a:sym typeface="微软雅黑"/>
            </a:endParaRPr>
          </a:p>
        </p:txBody>
      </p:sp>
      <p:sp>
        <p:nvSpPr>
          <p:cNvPr id="13" name="TextBox 8"/>
          <p:cNvSpPr txBox="1"/>
          <p:nvPr/>
        </p:nvSpPr>
        <p:spPr>
          <a:xfrm>
            <a:off x="4812455" y="2691313"/>
            <a:ext cx="2815151" cy="2954655"/>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办公用品</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人员服饰</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接待用品</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交通工具</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宣传用品</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6.</a:t>
            </a:r>
            <a:r>
              <a:rPr lang="zh-CN" altLang="en-US" sz="1600" dirty="0">
                <a:solidFill>
                  <a:prstClr val="white">
                    <a:lumMod val="95000"/>
                  </a:prstClr>
                </a:solidFill>
                <a:cs typeface="+mn-ea"/>
                <a:sym typeface="微软雅黑"/>
              </a:rPr>
              <a:t>广告传播</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7.</a:t>
            </a:r>
            <a:r>
              <a:rPr lang="zh-CN" altLang="en-US" sz="1600" dirty="0">
                <a:solidFill>
                  <a:prstClr val="white">
                    <a:lumMod val="95000"/>
                  </a:prstClr>
                </a:solidFill>
                <a:cs typeface="+mn-ea"/>
                <a:sym typeface="微软雅黑"/>
              </a:rPr>
              <a:t>环境设计</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8.</a:t>
            </a:r>
            <a:r>
              <a:rPr lang="zh-CN" altLang="en-US" sz="1600" dirty="0">
                <a:solidFill>
                  <a:prstClr val="white">
                    <a:lumMod val="95000"/>
                  </a:prstClr>
                </a:solidFill>
                <a:cs typeface="+mn-ea"/>
                <a:sym typeface="微软雅黑"/>
              </a:rPr>
              <a:t>产品包装</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选择的依据</a:t>
            </a:r>
            <a:endParaRPr lang="en-US" sz="2000" b="1" dirty="0">
              <a:solidFill>
                <a:prstClr val="white"/>
              </a:solidFill>
              <a:cs typeface="+mn-ea"/>
              <a:sym typeface="微软雅黑"/>
            </a:endParaRPr>
          </a:p>
        </p:txBody>
      </p:sp>
      <p:sp>
        <p:nvSpPr>
          <p:cNvPr id="15" name="TextBox 8"/>
          <p:cNvSpPr txBox="1"/>
          <p:nvPr/>
        </p:nvSpPr>
        <p:spPr>
          <a:xfrm>
            <a:off x="8389020" y="2532616"/>
            <a:ext cx="3061452" cy="2077492"/>
          </a:xfrm>
          <a:prstGeom prst="rect">
            <a:avLst/>
          </a:prstGeom>
          <a:noFill/>
        </p:spPr>
        <p:txBody>
          <a:bodyPr wrap="square" lIns="0" tIns="0" rIns="0" bIns="0" rtlCol="0" anchor="t">
            <a:spAutoFit/>
          </a:bodyPr>
          <a:lstStyle/>
          <a:p>
            <a:pPr>
              <a:lnSpc>
                <a:spcPct val="15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情趣性</a:t>
            </a:r>
            <a:endParaRPr lang="en-US" altLang="zh-CN" dirty="0">
              <a:solidFill>
                <a:prstClr val="white">
                  <a:lumMod val="95000"/>
                </a:prstClr>
              </a:solidFill>
              <a:cs typeface="+mn-ea"/>
              <a:sym typeface="微软雅黑"/>
            </a:endParaRPr>
          </a:p>
          <a:p>
            <a:pPr>
              <a:lnSpc>
                <a:spcPct val="15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独创性</a:t>
            </a:r>
            <a:endParaRPr lang="en-US" altLang="zh-CN" dirty="0">
              <a:solidFill>
                <a:prstClr val="white">
                  <a:lumMod val="95000"/>
                </a:prstClr>
              </a:solidFill>
              <a:cs typeface="+mn-ea"/>
              <a:sym typeface="微软雅黑"/>
            </a:endParaRPr>
          </a:p>
          <a:p>
            <a:pPr>
              <a:lnSpc>
                <a:spcPct val="15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艺术性</a:t>
            </a:r>
            <a:endParaRPr lang="en-US" altLang="zh-CN" dirty="0">
              <a:solidFill>
                <a:prstClr val="white">
                  <a:lumMod val="95000"/>
                </a:prstClr>
              </a:solidFill>
              <a:cs typeface="+mn-ea"/>
              <a:sym typeface="微软雅黑"/>
            </a:endParaRPr>
          </a:p>
          <a:p>
            <a:pPr>
              <a:lnSpc>
                <a:spcPct val="150000"/>
              </a:lnSpc>
              <a:spcBef>
                <a:spcPct val="0"/>
              </a:spcBef>
            </a:pPr>
            <a:r>
              <a:rPr lang="en-US" altLang="zh-CN" dirty="0">
                <a:solidFill>
                  <a:prstClr val="white">
                    <a:lumMod val="95000"/>
                  </a:prstClr>
                </a:solidFill>
                <a:cs typeface="+mn-ea"/>
                <a:sym typeface="微软雅黑"/>
              </a:rPr>
              <a:t>4.</a:t>
            </a:r>
            <a:r>
              <a:rPr lang="zh-CN" altLang="en-US" dirty="0">
                <a:solidFill>
                  <a:prstClr val="white">
                    <a:lumMod val="95000"/>
                  </a:prstClr>
                </a:solidFill>
                <a:cs typeface="+mn-ea"/>
                <a:sym typeface="微软雅黑"/>
              </a:rPr>
              <a:t>针对性</a:t>
            </a:r>
            <a:endParaRPr lang="en-US" altLang="zh-CN" dirty="0">
              <a:solidFill>
                <a:prstClr val="white">
                  <a:lumMod val="95000"/>
                </a:prstClr>
              </a:solidFill>
              <a:cs typeface="+mn-ea"/>
              <a:sym typeface="微软雅黑"/>
            </a:endParaRPr>
          </a:p>
          <a:p>
            <a:pPr>
              <a:lnSpc>
                <a:spcPct val="150000"/>
              </a:lnSpc>
              <a:spcBef>
                <a:spcPct val="0"/>
              </a:spcBef>
            </a:pPr>
            <a:endParaRPr lang="zh-CN" altLang="en-US" dirty="0">
              <a:solidFill>
                <a:prstClr val="white">
                  <a:lumMod val="95000"/>
                </a:prstClr>
              </a:solidFill>
              <a:cs typeface="+mn-ea"/>
              <a:sym typeface="微软雅黑"/>
            </a:endParaRPr>
          </a:p>
        </p:txBody>
      </p:sp>
    </p:spTree>
    <p:extLst>
      <p:ext uri="{BB962C8B-B14F-4D97-AF65-F5344CB8AC3E}">
        <p14:creationId xmlns:p14="http://schemas.microsoft.com/office/powerpoint/2010/main" val="30560921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企业形象策划导入</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p:cNvGrpSpPr/>
          <p:nvPr/>
        </p:nvGrpSpPr>
        <p:grpSpPr>
          <a:xfrm>
            <a:off x="456454" y="2591286"/>
            <a:ext cx="2031377" cy="2721972"/>
            <a:chOff x="1307529" y="2155923"/>
            <a:chExt cx="1232471"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07529" y="2918536"/>
              <a:ext cx="1159783" cy="923330"/>
            </a:xfrm>
            <a:prstGeom prst="rect">
              <a:avLst/>
            </a:prstGeom>
            <a:noFill/>
          </p:spPr>
          <p:txBody>
            <a:bodyPr vert="horz" wrap="square" rtlCol="0">
              <a:spAutoFit/>
            </a:bodyPr>
            <a:lstStyle/>
            <a:p>
              <a:pPr algn="ctr">
                <a:lnSpc>
                  <a:spcPct val="150000"/>
                </a:lnSpc>
              </a:pPr>
              <a:r>
                <a:rPr lang="zh-CN" altLang="en-US" b="1" dirty="0">
                  <a:solidFill>
                    <a:srgbClr val="FFFFFF"/>
                  </a:solidFill>
                  <a:latin typeface=""/>
                  <a:ea typeface="微软雅黑" panose="020B0503020204020204" pitchFamily="34" charset="-122"/>
                  <a:sym typeface=""/>
                </a:rPr>
                <a:t>一、企业识别系统导入的流程</a:t>
              </a:r>
            </a:p>
          </p:txBody>
        </p:sp>
      </p:grpSp>
      <p:sp>
        <p:nvSpPr>
          <p:cNvPr id="10" name="圆角矩形 9"/>
          <p:cNvSpPr/>
          <p:nvPr/>
        </p:nvSpPr>
        <p:spPr>
          <a:xfrm>
            <a:off x="4270509"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3266743" y="1375590"/>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企业实态</a:t>
              </a:r>
              <a:endParaRPr lang="en-US" altLang="zh-CN" sz="1600" dirty="0">
                <a:solidFill>
                  <a:srgbClr val="FFFFFF"/>
                </a:solidFill>
                <a:latin typeface=""/>
                <a:ea typeface="微软雅黑" panose="020B0503020204020204" pitchFamily="34" charset="-122"/>
                <a:sym typeface=""/>
              </a:endParaRPr>
            </a:p>
            <a:p>
              <a:pPr algn="ctr"/>
              <a:r>
                <a:rPr lang="zh-CN" altLang="en-US" sz="1600" dirty="0">
                  <a:solidFill>
                    <a:srgbClr val="FFFFFF"/>
                  </a:solidFill>
                  <a:latin typeface=""/>
                  <a:ea typeface="微软雅黑" panose="020B0503020204020204" pitchFamily="34" charset="-122"/>
                  <a:sym typeface=""/>
                </a:rPr>
                <a:t>调研</a:t>
              </a:r>
            </a:p>
          </p:txBody>
        </p:sp>
      </p:grpSp>
      <p:sp>
        <p:nvSpPr>
          <p:cNvPr id="14" name="TextBox 9"/>
          <p:cNvSpPr txBox="1"/>
          <p:nvPr/>
        </p:nvSpPr>
        <p:spPr>
          <a:xfrm>
            <a:off x="4964463" y="1306548"/>
            <a:ext cx="569443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企业实态调研主要包括企业内实态调研和环境实态调研</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这两种调研也被称为企业的内环境调研和外环境调研。</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p:cNvSpPr/>
          <p:nvPr/>
        </p:nvSpPr>
        <p:spPr>
          <a:xfrm>
            <a:off x="4270509"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3235523" y="2505890"/>
            <a:ext cx="1711983" cy="868321"/>
            <a:chOff x="3415829"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15829" y="2641639"/>
              <a:ext cx="1711983"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明确形象</a:t>
              </a:r>
              <a:endParaRPr lang="en-US" altLang="zh-CN" sz="1600" dirty="0">
                <a:solidFill>
                  <a:srgbClr val="FFFFFF"/>
                </a:solidFill>
                <a:latin typeface=""/>
                <a:ea typeface="微软雅黑" panose="020B0503020204020204" pitchFamily="34" charset="-122"/>
                <a:sym typeface=""/>
              </a:endParaRPr>
            </a:p>
            <a:p>
              <a:pPr algn="ctr"/>
              <a:r>
                <a:rPr lang="zh-CN" altLang="en-US" sz="1600" dirty="0">
                  <a:solidFill>
                    <a:srgbClr val="FFFFFF"/>
                  </a:solidFill>
                  <a:latin typeface=""/>
                  <a:ea typeface="微软雅黑" panose="020B0503020204020204" pitchFamily="34" charset="-122"/>
                  <a:sym typeface=""/>
                </a:rPr>
                <a:t>概念</a:t>
              </a:r>
            </a:p>
          </p:txBody>
        </p:sp>
      </p:grpSp>
      <p:sp>
        <p:nvSpPr>
          <p:cNvPr id="19" name="TextBox 9"/>
          <p:cNvSpPr txBox="1"/>
          <p:nvPr/>
        </p:nvSpPr>
        <p:spPr>
          <a:xfrm>
            <a:off x="4977677" y="2567488"/>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这个阶段的主要内容包括</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成立</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委员会</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明确</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策划的目的和导入重点</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界定</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的社会定位和市场定位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规定</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策划的执行和评估方法</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制定</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策划的操作程序等。</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p:cNvSpPr/>
          <p:nvPr/>
        </p:nvSpPr>
        <p:spPr>
          <a:xfrm>
            <a:off x="4270509"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3266743" y="3636190"/>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32382" y="3809990"/>
              <a:ext cx="1532621"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展开设计内容</a:t>
              </a:r>
            </a:p>
          </p:txBody>
        </p:sp>
      </p:grpSp>
      <p:sp>
        <p:nvSpPr>
          <p:cNvPr id="24" name="TextBox 9"/>
          <p:cNvSpPr txBox="1"/>
          <p:nvPr/>
        </p:nvSpPr>
        <p:spPr>
          <a:xfrm>
            <a:off x="4964464" y="3795696"/>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这个阶段的设计内容主要包括经营理念、对内和对外的行为规范、基本视觉要素、应用要素、对外宣传和对内培训方案、</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的执行和管理系统等。</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p:cNvSpPr/>
          <p:nvPr/>
        </p:nvSpPr>
        <p:spPr>
          <a:xfrm>
            <a:off x="4270509"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3169329" y="4766490"/>
            <a:ext cx="1744335" cy="868321"/>
            <a:chOff x="3349635" y="4766490"/>
            <a:chExt cx="1744335"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培训与宣传</a:t>
              </a:r>
            </a:p>
          </p:txBody>
        </p:sp>
      </p:grpSp>
      <p:sp>
        <p:nvSpPr>
          <p:cNvPr id="29" name="TextBox 9"/>
          <p:cNvSpPr txBox="1"/>
          <p:nvPr/>
        </p:nvSpPr>
        <p:spPr>
          <a:xfrm>
            <a:off x="4990847" y="4809502"/>
            <a:ext cx="5694435"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1.</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对企业员工培训</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2.</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对外发布展示</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成果</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a:p>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3.</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成立</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rPr>
              <a:t>推进小组</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p:cNvSpPr/>
          <p:nvPr/>
        </p:nvSpPr>
        <p:spPr>
          <a:xfrm>
            <a:off x="2495928"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4270509"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3266743" y="5807890"/>
            <a:ext cx="1741716" cy="868321"/>
            <a:chOff x="3447049" y="4766490"/>
            <a:chExt cx="1741716"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504198" y="4920101"/>
              <a:ext cx="1684567"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监督与评估</a:t>
              </a:r>
              <a:endParaRPr lang="zh-CN" altLang="zh-CN" sz="1600" dirty="0">
                <a:solidFill>
                  <a:srgbClr val="FFFFFF"/>
                </a:solidFill>
                <a:latin typeface=""/>
                <a:ea typeface="微软雅黑" panose="020B0503020204020204" pitchFamily="34" charset="-122"/>
              </a:endParaRPr>
            </a:p>
          </p:txBody>
        </p:sp>
      </p:grpSp>
      <p:sp>
        <p:nvSpPr>
          <p:cNvPr id="35" name="TextBox 9"/>
          <p:cNvSpPr txBox="1"/>
          <p:nvPr/>
        </p:nvSpPr>
        <p:spPr>
          <a:xfrm>
            <a:off x="4970813" y="5870155"/>
            <a:ext cx="5745236"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企业形象识别系统的导入属于事前计划</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实施过程中</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还要对导入和推行</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CIS</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的效果进行监督、测定和评估</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肯定成绩之时</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也要学会发现问题并总结经验。</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7511101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企业形象策划导入</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539752"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二、企业识别系统导入的模式</a:t>
            </a:r>
            <a:endParaRPr lang="zh-CN" altLang="zh-CN" sz="1600" b="1" dirty="0">
              <a:solidFill>
                <a:srgbClr val="000000"/>
              </a:solidFill>
              <a:latin typeface="NEU-BZ-S92"/>
              <a:ea typeface="方正书宋_GBK"/>
              <a:cs typeface="Times New Roman" panose="02020603050405020304" pitchFamily="18" charset="0"/>
            </a:endParaRPr>
          </a:p>
        </p:txBody>
      </p:sp>
      <p:sp>
        <p:nvSpPr>
          <p:cNvPr id="16" name="TextBox 5"/>
          <p:cNvSpPr txBox="1"/>
          <p:nvPr/>
        </p:nvSpPr>
        <p:spPr>
          <a:xfrm>
            <a:off x="5831133" y="1692416"/>
            <a:ext cx="5742167" cy="110741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zh-CN" altLang="en-US" sz="1599" kern="0" dirty="0">
                <a:solidFill>
                  <a:prstClr val="black">
                    <a:lumMod val="75000"/>
                    <a:lumOff val="25000"/>
                  </a:prstClr>
                </a:solidFill>
              </a:rPr>
              <a:t>预先型是在企业新建时采用的。在企业设立之初</a:t>
            </a:r>
            <a:r>
              <a:rPr lang="en-US" altLang="zh-CN" sz="1599" kern="0" dirty="0">
                <a:solidFill>
                  <a:prstClr val="black">
                    <a:lumMod val="75000"/>
                    <a:lumOff val="25000"/>
                  </a:prstClr>
                </a:solidFill>
              </a:rPr>
              <a:t>,</a:t>
            </a:r>
            <a:r>
              <a:rPr lang="zh-CN" altLang="en-US" sz="1599" kern="0" dirty="0">
                <a:solidFill>
                  <a:prstClr val="black">
                    <a:lumMod val="75000"/>
                    <a:lumOff val="25000"/>
                  </a:prstClr>
                </a:solidFill>
              </a:rPr>
              <a:t>对企业的经营思想、口号、信条、应用系统设计、企业形象的社会定位、产品开发和推广、战略选择、管理制度和方法等进行设计和规划。</a:t>
            </a:r>
          </a:p>
        </p:txBody>
      </p:sp>
      <p:sp>
        <p:nvSpPr>
          <p:cNvPr id="17" name="TextBox 6"/>
          <p:cNvSpPr txBox="1"/>
          <p:nvPr/>
        </p:nvSpPr>
        <p:spPr>
          <a:xfrm>
            <a:off x="5854257" y="3541783"/>
            <a:ext cx="5719043" cy="73827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zh-CN" altLang="en-US" sz="1599" kern="0" dirty="0">
                <a:solidFill>
                  <a:prstClr val="black">
                    <a:lumMod val="75000"/>
                    <a:lumOff val="25000"/>
                  </a:prstClr>
                </a:solidFill>
              </a:rPr>
              <a:t>扩张型是在企业成长过程</a:t>
            </a:r>
            <a:r>
              <a:rPr lang="en-US" altLang="zh-CN" sz="1599" kern="0" dirty="0">
                <a:solidFill>
                  <a:prstClr val="black">
                    <a:lumMod val="75000"/>
                    <a:lumOff val="25000"/>
                  </a:prstClr>
                </a:solidFill>
              </a:rPr>
              <a:t>,</a:t>
            </a:r>
            <a:r>
              <a:rPr lang="zh-CN" altLang="en-US" sz="1599" kern="0" dirty="0">
                <a:solidFill>
                  <a:prstClr val="black">
                    <a:lumMod val="75000"/>
                    <a:lumOff val="25000"/>
                  </a:prstClr>
                </a:solidFill>
              </a:rPr>
              <a:t>为实现资本扩张时采用的。这时</a:t>
            </a:r>
            <a:r>
              <a:rPr lang="en-US" altLang="zh-CN" sz="1599" kern="0" dirty="0">
                <a:solidFill>
                  <a:prstClr val="black">
                    <a:lumMod val="75000"/>
                    <a:lumOff val="25000"/>
                  </a:prstClr>
                </a:solidFill>
              </a:rPr>
              <a:t>CIS</a:t>
            </a:r>
            <a:r>
              <a:rPr lang="zh-CN" altLang="en-US" sz="1599" kern="0" dirty="0">
                <a:solidFill>
                  <a:prstClr val="black">
                    <a:lumMod val="75000"/>
                    <a:lumOff val="25000"/>
                  </a:prstClr>
                </a:solidFill>
              </a:rPr>
              <a:t>策划需要兼顾现在与未来</a:t>
            </a:r>
            <a:r>
              <a:rPr lang="en-US" altLang="zh-CN" sz="1599" kern="0" dirty="0">
                <a:solidFill>
                  <a:prstClr val="black">
                    <a:lumMod val="75000"/>
                    <a:lumOff val="25000"/>
                  </a:prstClr>
                </a:solidFill>
              </a:rPr>
              <a:t>,</a:t>
            </a:r>
            <a:r>
              <a:rPr lang="zh-CN" altLang="en-US" sz="1599" kern="0" dirty="0">
                <a:solidFill>
                  <a:prstClr val="black">
                    <a:lumMod val="75000"/>
                    <a:lumOff val="25000"/>
                  </a:prstClr>
                </a:solidFill>
              </a:rPr>
              <a:t>对企业形象进行创新性策划。</a:t>
            </a:r>
            <a:endParaRPr lang="en-US" altLang="zh-CN" sz="1599" kern="0" dirty="0">
              <a:solidFill>
                <a:prstClr val="black">
                  <a:lumMod val="75000"/>
                  <a:lumOff val="25000"/>
                </a:prstClr>
              </a:solidFill>
            </a:endParaRPr>
          </a:p>
        </p:txBody>
      </p:sp>
      <p:sp>
        <p:nvSpPr>
          <p:cNvPr id="18" name="TextBox 8"/>
          <p:cNvSpPr txBox="1"/>
          <p:nvPr/>
        </p:nvSpPr>
        <p:spPr>
          <a:xfrm>
            <a:off x="5831134" y="4828753"/>
            <a:ext cx="5742166" cy="1476558"/>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lvl="0" defTabSz="914011" fontAlgn="base">
              <a:lnSpc>
                <a:spcPct val="150000"/>
              </a:lnSpc>
              <a:spcBef>
                <a:spcPct val="0"/>
              </a:spcBef>
              <a:spcAft>
                <a:spcPct val="0"/>
              </a:spcAft>
            </a:pPr>
            <a:r>
              <a:rPr lang="zh-CN" altLang="en-US" sz="1599" kern="0" dirty="0">
                <a:solidFill>
                  <a:srgbClr val="294A5A">
                    <a:lumMod val="75000"/>
                  </a:srgbClr>
                </a:solidFill>
              </a:rPr>
              <a:t>拯救型是指企业在转型过程中</a:t>
            </a:r>
            <a:r>
              <a:rPr lang="en-US" altLang="zh-CN" sz="1599" kern="0" dirty="0">
                <a:solidFill>
                  <a:srgbClr val="294A5A">
                    <a:lumMod val="75000"/>
                  </a:srgbClr>
                </a:solidFill>
              </a:rPr>
              <a:t>,</a:t>
            </a:r>
            <a:r>
              <a:rPr lang="zh-CN" altLang="en-US" sz="1599" kern="0" dirty="0">
                <a:solidFill>
                  <a:srgbClr val="294A5A">
                    <a:lumMod val="75000"/>
                  </a:srgbClr>
                </a:solidFill>
              </a:rPr>
              <a:t>或需要消除负面影响、摆脱经营危机时采用的。对于大多数传统型企业来说</a:t>
            </a:r>
            <a:r>
              <a:rPr lang="en-US" altLang="zh-CN" sz="1599" kern="0" dirty="0">
                <a:solidFill>
                  <a:srgbClr val="294A5A">
                    <a:lumMod val="75000"/>
                  </a:srgbClr>
                </a:solidFill>
              </a:rPr>
              <a:t>,</a:t>
            </a:r>
            <a:r>
              <a:rPr lang="zh-CN" altLang="en-US" sz="1599" kern="0" dirty="0">
                <a:solidFill>
                  <a:srgbClr val="294A5A">
                    <a:lumMod val="75000"/>
                  </a:srgbClr>
                </a:solidFill>
              </a:rPr>
              <a:t>在企业改革过程中</a:t>
            </a:r>
            <a:r>
              <a:rPr lang="en-US" altLang="zh-CN" sz="1599" kern="0" dirty="0">
                <a:solidFill>
                  <a:srgbClr val="294A5A">
                    <a:lumMod val="75000"/>
                  </a:srgbClr>
                </a:solidFill>
              </a:rPr>
              <a:t>,</a:t>
            </a:r>
            <a:r>
              <a:rPr lang="zh-CN" altLang="en-US" sz="1599" kern="0" dirty="0">
                <a:solidFill>
                  <a:srgbClr val="294A5A">
                    <a:lumMod val="75000"/>
                  </a:srgbClr>
                </a:solidFill>
              </a:rPr>
              <a:t>为了重新调整经营理念</a:t>
            </a:r>
            <a:r>
              <a:rPr lang="en-US" altLang="zh-CN" sz="1599" kern="0" dirty="0">
                <a:solidFill>
                  <a:srgbClr val="294A5A">
                    <a:lumMod val="75000"/>
                  </a:srgbClr>
                </a:solidFill>
              </a:rPr>
              <a:t>,</a:t>
            </a:r>
            <a:r>
              <a:rPr lang="zh-CN" altLang="en-US" sz="1599" kern="0" dirty="0">
                <a:solidFill>
                  <a:srgbClr val="294A5A">
                    <a:lumMod val="75000"/>
                  </a:srgbClr>
                </a:solidFill>
              </a:rPr>
              <a:t>重塑形象</a:t>
            </a:r>
            <a:r>
              <a:rPr lang="en-US" altLang="zh-CN" sz="1599" kern="0" dirty="0">
                <a:solidFill>
                  <a:srgbClr val="294A5A">
                    <a:lumMod val="75000"/>
                  </a:srgbClr>
                </a:solidFill>
              </a:rPr>
              <a:t>,</a:t>
            </a:r>
            <a:r>
              <a:rPr lang="zh-CN" altLang="en-US" sz="1599" kern="0" dirty="0">
                <a:solidFill>
                  <a:srgbClr val="294A5A">
                    <a:lumMod val="75000"/>
                  </a:srgbClr>
                </a:solidFill>
              </a:rPr>
              <a:t>需要通过</a:t>
            </a:r>
            <a:r>
              <a:rPr lang="en-US" altLang="zh-CN" sz="1599" kern="0" dirty="0">
                <a:solidFill>
                  <a:srgbClr val="294A5A">
                    <a:lumMod val="75000"/>
                  </a:srgbClr>
                </a:solidFill>
              </a:rPr>
              <a:t>CIS</a:t>
            </a:r>
            <a:r>
              <a:rPr lang="zh-CN" altLang="en-US" sz="1599" kern="0" dirty="0">
                <a:solidFill>
                  <a:srgbClr val="294A5A">
                    <a:lumMod val="75000"/>
                  </a:srgbClr>
                </a:solidFill>
              </a:rPr>
              <a:t>的导入来拯救企业的生存以及未来的发展。</a:t>
            </a:r>
          </a:p>
        </p:txBody>
      </p:sp>
      <p:sp>
        <p:nvSpPr>
          <p:cNvPr id="19" name="Freeform 5"/>
          <p:cNvSpPr>
            <a:spLocks/>
          </p:cNvSpPr>
          <p:nvPr/>
        </p:nvSpPr>
        <p:spPr bwMode="auto">
          <a:xfrm>
            <a:off x="2686480" y="4482965"/>
            <a:ext cx="1557259" cy="1563606"/>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solidFill>
            <a:srgbClr val="ED5A0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20" name="Freeform 6"/>
          <p:cNvSpPr>
            <a:spLocks/>
          </p:cNvSpPr>
          <p:nvPr/>
        </p:nvSpPr>
        <p:spPr bwMode="auto">
          <a:xfrm>
            <a:off x="3397403" y="3020919"/>
            <a:ext cx="1125627" cy="1677862"/>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solidFill>
            <a:srgbClr val="00AAA2"/>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sp>
        <p:nvSpPr>
          <p:cNvPr id="21" name="Freeform 7"/>
          <p:cNvSpPr>
            <a:spLocks/>
          </p:cNvSpPr>
          <p:nvPr/>
        </p:nvSpPr>
        <p:spPr bwMode="auto">
          <a:xfrm>
            <a:off x="2686480" y="1668896"/>
            <a:ext cx="1559375" cy="1567839"/>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solidFill>
            <a:srgbClr val="002060"/>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defTabSz="914011" fontAlgn="base">
              <a:spcBef>
                <a:spcPct val="0"/>
              </a:spcBef>
              <a:spcAft>
                <a:spcPct val="0"/>
              </a:spcAft>
            </a:pPr>
            <a:endParaRPr lang="zh-CN" altLang="en-US" sz="1866">
              <a:solidFill>
                <a:prstClr val="black"/>
              </a:solidFill>
              <a:latin typeface="Arial"/>
              <a:ea typeface="宋体" panose="02010600030101010101" pitchFamily="2" charset="-122"/>
            </a:endParaRPr>
          </a:p>
        </p:txBody>
      </p:sp>
      <p:sp>
        <p:nvSpPr>
          <p:cNvPr id="22" name="Oval 8"/>
          <p:cNvSpPr>
            <a:spLocks noChangeArrowheads="1"/>
          </p:cNvSpPr>
          <p:nvPr/>
        </p:nvSpPr>
        <p:spPr bwMode="auto">
          <a:xfrm>
            <a:off x="841469" y="2633719"/>
            <a:ext cx="2441679" cy="2448028"/>
          </a:xfrm>
          <a:prstGeom prst="ellipse">
            <a:avLst/>
          </a:prstGeom>
          <a:solidFill>
            <a:srgbClr val="484849"/>
          </a:solidFill>
          <a:ln w="4" cap="flat">
            <a:noFill/>
            <a:prstDash val="solid"/>
            <a:miter lim="800000"/>
            <a:headEnd/>
            <a:tailEnd/>
          </a:ln>
        </p:spPr>
        <p:txBody>
          <a:bodyPr vert="horz" wrap="square" lIns="121872" tIns="60936" rIns="121872" bIns="60936" numCol="1" anchor="t" anchorCtr="0" compatLnSpc="1">
            <a:prstTxWarp prst="textNoShape">
              <a:avLst/>
            </a:prstTxWarp>
          </a:bodyPr>
          <a:lstStyle/>
          <a:p>
            <a:pPr marL="0" marR="0" lvl="0" indent="0" defTabSz="914011" eaLnBrk="1" fontAlgn="base" latinLnBrk="0" hangingPunct="1">
              <a:lnSpc>
                <a:spcPct val="100000"/>
              </a:lnSpc>
              <a:spcBef>
                <a:spcPct val="0"/>
              </a:spcBef>
              <a:spcAft>
                <a:spcPct val="0"/>
              </a:spcAft>
              <a:buClrTx/>
              <a:buSzTx/>
              <a:buFontTx/>
              <a:buNone/>
              <a:tabLst/>
              <a:defRPr/>
            </a:pPr>
            <a:endParaRPr kumimoji="0" lang="zh-CN" altLang="en-US" sz="1866" b="0" i="0" u="none" strike="noStrike" kern="0" cap="none" spc="0" normalizeH="0" baseline="0" noProof="0">
              <a:ln>
                <a:noFill/>
              </a:ln>
              <a:solidFill>
                <a:prstClr val="black"/>
              </a:solidFill>
              <a:effectLst/>
              <a:uLnTx/>
              <a:uFillTx/>
              <a:latin typeface="Arial"/>
              <a:ea typeface="宋体" panose="02010600030101010101" pitchFamily="2" charset="-122"/>
            </a:endParaRPr>
          </a:p>
        </p:txBody>
      </p:sp>
      <p:cxnSp>
        <p:nvCxnSpPr>
          <p:cNvPr id="23" name="直接连接符 22"/>
          <p:cNvCxnSpPr/>
          <p:nvPr/>
        </p:nvCxnSpPr>
        <p:spPr>
          <a:xfrm>
            <a:off x="3804027" y="2240105"/>
            <a:ext cx="1859359"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24" name="直接连接符 23"/>
          <p:cNvCxnSpPr/>
          <p:nvPr/>
        </p:nvCxnSpPr>
        <p:spPr>
          <a:xfrm>
            <a:off x="4436726" y="3859849"/>
            <a:ext cx="1226660" cy="0"/>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cxnSp>
        <p:nvCxnSpPr>
          <p:cNvPr id="25" name="直接连接符 24"/>
          <p:cNvCxnSpPr/>
          <p:nvPr/>
        </p:nvCxnSpPr>
        <p:spPr>
          <a:xfrm>
            <a:off x="3821773" y="5474224"/>
            <a:ext cx="1841613" cy="33524"/>
          </a:xfrm>
          <a:prstGeom prst="line">
            <a:avLst/>
          </a:prstGeom>
          <a:noFill/>
          <a:ln w="6350" cap="flat" cmpd="sng" algn="ctr">
            <a:solidFill>
              <a:srgbClr val="294A5A">
                <a:lumMod val="65000"/>
                <a:lumOff val="35000"/>
              </a:srgbClr>
            </a:solidFill>
            <a:prstDash val="dash"/>
            <a:headEnd type="oval" w="med" len="med"/>
            <a:tailEnd type="triangle" w="med" len="med"/>
          </a:ln>
          <a:effectLst/>
        </p:spPr>
      </p:cxnSp>
      <p:sp>
        <p:nvSpPr>
          <p:cNvPr id="26" name="TextBox 37"/>
          <p:cNvSpPr txBox="1"/>
          <p:nvPr/>
        </p:nvSpPr>
        <p:spPr>
          <a:xfrm>
            <a:off x="974958" y="3236735"/>
            <a:ext cx="2174700" cy="874407"/>
          </a:xfrm>
          <a:prstGeom prst="rect">
            <a:avLst/>
          </a:prstGeom>
          <a:noFill/>
        </p:spPr>
        <p:txBody>
          <a:bodyPr wrap="square">
            <a:spAutoFit/>
          </a:bodyPr>
          <a:lstStyle/>
          <a:p>
            <a:pPr algn="ctr" defTabSz="914011" fontAlgn="base">
              <a:lnSpc>
                <a:spcPct val="150000"/>
              </a:lnSpc>
              <a:spcBef>
                <a:spcPct val="0"/>
              </a:spcBef>
              <a:spcAft>
                <a:spcPct val="0"/>
              </a:spcAft>
              <a:defRPr/>
            </a:pPr>
            <a:r>
              <a:rPr lang="zh-CN" altLang="en-US" b="1" dirty="0">
                <a:solidFill>
                  <a:prstClr val="white"/>
                </a:solidFill>
                <a:latin typeface="微软雅黑" pitchFamily="34" charset="-122"/>
              </a:rPr>
              <a:t>一般来说</a:t>
            </a:r>
            <a:r>
              <a:rPr lang="en-US" altLang="zh-CN" b="1" dirty="0">
                <a:solidFill>
                  <a:prstClr val="white"/>
                </a:solidFill>
                <a:latin typeface="微软雅黑" pitchFamily="34" charset="-122"/>
              </a:rPr>
              <a:t>,</a:t>
            </a:r>
            <a:r>
              <a:rPr lang="zh-CN" altLang="en-US" b="1" dirty="0">
                <a:solidFill>
                  <a:prstClr val="white"/>
                </a:solidFill>
                <a:latin typeface="微软雅黑" pitchFamily="34" charset="-122"/>
              </a:rPr>
              <a:t>企业导入</a:t>
            </a:r>
            <a:r>
              <a:rPr lang="en-US" altLang="zh-CN" b="1" dirty="0">
                <a:solidFill>
                  <a:prstClr val="white"/>
                </a:solidFill>
                <a:latin typeface="微软雅黑" pitchFamily="34" charset="-122"/>
              </a:rPr>
              <a:t>CIS</a:t>
            </a:r>
            <a:r>
              <a:rPr lang="zh-CN" altLang="en-US" b="1" dirty="0">
                <a:solidFill>
                  <a:prstClr val="white"/>
                </a:solidFill>
                <a:latin typeface="微软雅黑" pitchFamily="34" charset="-122"/>
              </a:rPr>
              <a:t>有以下三种模式</a:t>
            </a:r>
            <a:endParaRPr lang="zh-CN" altLang="en-US" sz="1600" b="1" dirty="0">
              <a:solidFill>
                <a:prstClr val="white"/>
              </a:solidFill>
              <a:latin typeface="微软雅黑" pitchFamily="34" charset="-122"/>
            </a:endParaRPr>
          </a:p>
        </p:txBody>
      </p:sp>
      <p:sp>
        <p:nvSpPr>
          <p:cNvPr id="27" name="TextBox 38"/>
          <p:cNvSpPr txBox="1"/>
          <p:nvPr/>
        </p:nvSpPr>
        <p:spPr>
          <a:xfrm>
            <a:off x="2851482" y="2334696"/>
            <a:ext cx="1091842" cy="328103"/>
          </a:xfrm>
          <a:prstGeom prst="rect">
            <a:avLst/>
          </a:prstGeom>
          <a:noFill/>
        </p:spPr>
        <p:txBody>
          <a:bodyPr wrap="square" lIns="0" tIns="0" rIns="0" bIns="0">
            <a:spAutoFit/>
          </a:bodyPr>
          <a:lstStyle/>
          <a:p>
            <a:pPr algn="ctr" defTabSz="914011" fontAlgn="base">
              <a:spcBef>
                <a:spcPct val="0"/>
              </a:spcBef>
              <a:spcAft>
                <a:spcPct val="0"/>
              </a:spcAft>
              <a:defRPr/>
            </a:pPr>
            <a:r>
              <a:rPr lang="zh-CN" altLang="en-US" sz="2132" dirty="0">
                <a:solidFill>
                  <a:prstClr val="white"/>
                </a:solidFill>
                <a:latin typeface="微软雅黑" pitchFamily="34" charset="-122"/>
              </a:rPr>
              <a:t>预先型</a:t>
            </a:r>
          </a:p>
        </p:txBody>
      </p:sp>
      <p:sp>
        <p:nvSpPr>
          <p:cNvPr id="28" name="TextBox 39"/>
          <p:cNvSpPr txBox="1"/>
          <p:nvPr/>
        </p:nvSpPr>
        <p:spPr>
          <a:xfrm>
            <a:off x="3434978" y="3746872"/>
            <a:ext cx="1001748" cy="328103"/>
          </a:xfrm>
          <a:prstGeom prst="rect">
            <a:avLst/>
          </a:prstGeom>
          <a:noFill/>
        </p:spPr>
        <p:txBody>
          <a:bodyPr wrap="square" lIns="0" tIns="0" rIns="0" bIns="0">
            <a:spAutoFit/>
          </a:bodyPr>
          <a:lstStyle/>
          <a:p>
            <a:pPr algn="ctr" defTabSz="914011" fontAlgn="base">
              <a:spcBef>
                <a:spcPct val="0"/>
              </a:spcBef>
              <a:spcAft>
                <a:spcPct val="0"/>
              </a:spcAft>
              <a:defRPr/>
            </a:pPr>
            <a:r>
              <a:rPr lang="zh-CN" altLang="en-US" sz="2132" dirty="0">
                <a:solidFill>
                  <a:prstClr val="white"/>
                </a:solidFill>
                <a:latin typeface="微软雅黑" pitchFamily="34" charset="-122"/>
              </a:rPr>
              <a:t>扩张型</a:t>
            </a:r>
          </a:p>
        </p:txBody>
      </p:sp>
      <p:sp>
        <p:nvSpPr>
          <p:cNvPr id="29" name="TextBox 41"/>
          <p:cNvSpPr txBox="1"/>
          <p:nvPr/>
        </p:nvSpPr>
        <p:spPr>
          <a:xfrm>
            <a:off x="2851482" y="5092247"/>
            <a:ext cx="1036011" cy="307777"/>
          </a:xfrm>
          <a:prstGeom prst="rect">
            <a:avLst/>
          </a:prstGeom>
          <a:noFill/>
        </p:spPr>
        <p:txBody>
          <a:bodyPr wrap="square" lIns="0" tIns="0" rIns="0" bIns="0">
            <a:spAutoFit/>
          </a:bodyPr>
          <a:lstStyle/>
          <a:p>
            <a:pPr algn="ctr" defTabSz="914011" fontAlgn="base">
              <a:spcBef>
                <a:spcPct val="0"/>
              </a:spcBef>
              <a:spcAft>
                <a:spcPct val="0"/>
              </a:spcAft>
              <a:defRPr/>
            </a:pPr>
            <a:r>
              <a:rPr lang="zh-CN" altLang="en-US" sz="2000" dirty="0">
                <a:solidFill>
                  <a:prstClr val="white"/>
                </a:solidFill>
                <a:latin typeface="微软雅黑" pitchFamily="34" charset="-122"/>
              </a:rPr>
              <a:t>拯救型</a:t>
            </a:r>
          </a:p>
        </p:txBody>
      </p:sp>
    </p:spTree>
    <p:extLst>
      <p:ext uri="{BB962C8B-B14F-4D97-AF65-F5344CB8AC3E}">
        <p14:creationId xmlns:p14="http://schemas.microsoft.com/office/powerpoint/2010/main" val="7561491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anim calcmode="lin" valueType="num">
                                      <p:cBhvr>
                                        <p:cTn id="10" dur="500" fill="hold"/>
                                        <p:tgtEl>
                                          <p:spTgt spid="22"/>
                                        </p:tgtEl>
                                        <p:attrNameLst>
                                          <p:attrName>ppt_x</p:attrName>
                                        </p:attrNameLst>
                                      </p:cBhvr>
                                      <p:tavLst>
                                        <p:tav tm="0">
                                          <p:val>
                                            <p:fltVal val="0.5"/>
                                          </p:val>
                                        </p:tav>
                                        <p:tav tm="100000">
                                          <p:val>
                                            <p:strVal val="#ppt_x"/>
                                          </p:val>
                                        </p:tav>
                                      </p:tavLst>
                                    </p:anim>
                                    <p:anim calcmode="lin" valueType="num">
                                      <p:cBhvr>
                                        <p:cTn id="11" dur="500" fill="hold"/>
                                        <p:tgtEl>
                                          <p:spTgt spid="2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grpId="0" nodeType="withEffect">
                                  <p:stCondLst>
                                    <p:cond delay="60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childTnLst>
                          </p:cTn>
                        </p:par>
                        <p:par>
                          <p:cTn id="40" fill="hold">
                            <p:stCondLst>
                              <p:cond delay="1600"/>
                            </p:stCondLst>
                            <p:childTnLst>
                              <p:par>
                                <p:cTn id="41" presetID="22" presetClass="entr" presetSubtype="8"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2100"/>
                            </p:stCondLst>
                            <p:childTnLst>
                              <p:par>
                                <p:cTn id="45" presetID="22" presetClass="entr" presetSubtype="2"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childTnLst>
                          </p:cTn>
                        </p:par>
                        <p:par>
                          <p:cTn id="48" fill="hold">
                            <p:stCondLst>
                              <p:cond delay="2600"/>
                            </p:stCondLst>
                            <p:childTnLst>
                              <p:par>
                                <p:cTn id="49" presetID="22" presetClass="entr" presetSubtype="8"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31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par>
                          <p:cTn id="56" fill="hold">
                            <p:stCondLst>
                              <p:cond delay="3600"/>
                            </p:stCondLst>
                            <p:childTnLst>
                              <p:par>
                                <p:cTn id="57" presetID="22" presetClass="entr" presetSubtype="8"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childTnLst>
                          </p:cTn>
                        </p:par>
                        <p:par>
                          <p:cTn id="60" fill="hold">
                            <p:stCondLst>
                              <p:cond delay="41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20" grpId="0" animBg="1"/>
      <p:bldP spid="21" grpId="0" animBg="1"/>
      <p:bldP spid="22" grpId="0" animBg="1"/>
      <p:bldP spid="26" grpId="0"/>
      <p:bldP spid="27" grpId="0"/>
      <p:bldP spid="28" grpId="0"/>
      <p:bldP spid="2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877985"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企业形象策划导入</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539752"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三、企业识别系统导入的时机</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预先型导入时机</a:t>
            </a:r>
            <a:endParaRPr lang="en-US" b="1" dirty="0">
              <a:solidFill>
                <a:prstClr val="white"/>
              </a:solidFill>
              <a:cs typeface="+mn-ea"/>
              <a:sym typeface="微软雅黑"/>
            </a:endParaRPr>
          </a:p>
        </p:txBody>
      </p:sp>
      <p:sp>
        <p:nvSpPr>
          <p:cNvPr id="11" name="TextBox 8"/>
          <p:cNvSpPr txBox="1"/>
          <p:nvPr/>
        </p:nvSpPr>
        <p:spPr>
          <a:xfrm>
            <a:off x="1256740" y="2532615"/>
            <a:ext cx="3081962" cy="1661993"/>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企业新成立、变更或重组</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创业庆典或重大纪念日</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新产品的开发与上市。</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扩张型导入时机</a:t>
            </a:r>
            <a:endParaRPr lang="en-US" b="1" dirty="0">
              <a:solidFill>
                <a:prstClr val="white"/>
              </a:solidFill>
              <a:cs typeface="+mn-ea"/>
              <a:sym typeface="微软雅黑"/>
            </a:endParaRPr>
          </a:p>
        </p:txBody>
      </p:sp>
      <p:sp>
        <p:nvSpPr>
          <p:cNvPr id="13" name="TextBox 8"/>
          <p:cNvSpPr txBox="1"/>
          <p:nvPr/>
        </p:nvSpPr>
        <p:spPr>
          <a:xfrm>
            <a:off x="4740148" y="2666883"/>
            <a:ext cx="3134314" cy="3323987"/>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国际化发展需要更新企业形象</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企业发行股票或者公开上市</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企业决定进军新市场</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(4)</a:t>
            </a:r>
            <a:r>
              <a:rPr lang="zh-CN" altLang="en-US" dirty="0">
                <a:solidFill>
                  <a:prstClr val="white">
                    <a:lumMod val="95000"/>
                  </a:prstClr>
                </a:solidFill>
                <a:cs typeface="+mn-ea"/>
                <a:sym typeface="微软雅黑"/>
              </a:rPr>
              <a:t>企业实施多元化经营</a:t>
            </a:r>
            <a:r>
              <a:rPr lang="en-US" altLang="zh-CN" dirty="0">
                <a:solidFill>
                  <a:prstClr val="white">
                    <a:lumMod val="95000"/>
                  </a:prstClr>
                </a:solidFill>
                <a:cs typeface="+mn-ea"/>
                <a:sym typeface="微软雅黑"/>
              </a:rPr>
              <a:t>;</a:t>
            </a:r>
          </a:p>
          <a:p>
            <a:pPr algn="just">
              <a:lnSpc>
                <a:spcPct val="200000"/>
              </a:lnSpc>
              <a:spcBef>
                <a:spcPct val="0"/>
              </a:spcBef>
            </a:pPr>
            <a:r>
              <a:rPr lang="en-US" altLang="zh-CN" dirty="0">
                <a:solidFill>
                  <a:prstClr val="white">
                    <a:lumMod val="95000"/>
                  </a:prstClr>
                </a:solidFill>
                <a:cs typeface="+mn-ea"/>
                <a:sym typeface="微软雅黑"/>
              </a:rPr>
              <a:t>(5)</a:t>
            </a:r>
            <a:r>
              <a:rPr lang="zh-CN" altLang="en-US" dirty="0">
                <a:solidFill>
                  <a:prstClr val="white">
                    <a:lumMod val="95000"/>
                  </a:prstClr>
                </a:solidFill>
                <a:cs typeface="+mn-ea"/>
                <a:sym typeface="微软雅黑"/>
              </a:rPr>
              <a:t>与非相关企业合并。</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拯救型导入时机</a:t>
            </a:r>
            <a:endParaRPr lang="en-US" sz="2000" b="1" dirty="0">
              <a:solidFill>
                <a:prstClr val="white"/>
              </a:solidFill>
              <a:cs typeface="+mn-ea"/>
              <a:sym typeface="微软雅黑"/>
            </a:endParaRPr>
          </a:p>
        </p:txBody>
      </p:sp>
      <p:sp>
        <p:nvSpPr>
          <p:cNvPr id="15" name="TextBox 8"/>
          <p:cNvSpPr txBox="1"/>
          <p:nvPr/>
        </p:nvSpPr>
        <p:spPr>
          <a:xfrm>
            <a:off x="8389020" y="2532616"/>
            <a:ext cx="3061452" cy="3739485"/>
          </a:xfrm>
          <a:prstGeom prst="rect">
            <a:avLst/>
          </a:prstGeom>
          <a:noFill/>
        </p:spPr>
        <p:txBody>
          <a:bodyPr wrap="square" lIns="0" tIns="0" rIns="0" bIns="0" rtlCol="0" anchor="t">
            <a:spAutoFit/>
          </a:bodyPr>
          <a:lstStyle/>
          <a:p>
            <a:pPr>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品牌缺乏差异化</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品牌战略需要改变</a:t>
            </a:r>
            <a:r>
              <a:rPr lang="en-US" altLang="zh-CN" sz="1600" dirty="0">
                <a:solidFill>
                  <a:prstClr val="white">
                    <a:lumMod val="95000"/>
                  </a:prstClr>
                </a:solidFill>
                <a:cs typeface="+mn-ea"/>
                <a:sym typeface="微软雅黑"/>
              </a:rPr>
              <a:t>;</a:t>
            </a:r>
          </a:p>
          <a:p>
            <a:pPr>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经营理念落后、出现经营危机</a:t>
            </a:r>
            <a:r>
              <a:rPr lang="en-US" altLang="zh-CN" sz="1600" dirty="0">
                <a:solidFill>
                  <a:prstClr val="white">
                    <a:lumMod val="95000"/>
                  </a:prstClr>
                </a:solidFill>
                <a:cs typeface="+mn-ea"/>
                <a:sym typeface="微软雅黑"/>
              </a:rPr>
              <a:t>; </a:t>
            </a:r>
          </a:p>
          <a:p>
            <a:pPr>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企业名称老化</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企业形象差、知名度低</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在同行业中竞争力差</a:t>
            </a:r>
            <a:r>
              <a:rPr lang="en-US" altLang="zh-CN" sz="1600" dirty="0">
                <a:solidFill>
                  <a:prstClr val="white">
                    <a:lumMod val="95000"/>
                  </a:prstClr>
                </a:solidFill>
                <a:cs typeface="+mn-ea"/>
                <a:sym typeface="微软雅黑"/>
              </a:rPr>
              <a:t>;</a:t>
            </a:r>
          </a:p>
          <a:p>
            <a:pPr>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竞争产品个性模糊</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产品与其商标形象出现矛盾</a:t>
            </a:r>
            <a:r>
              <a:rPr lang="en-US" altLang="zh-CN" sz="1600" dirty="0">
                <a:solidFill>
                  <a:prstClr val="white">
                    <a:lumMod val="95000"/>
                  </a:prstClr>
                </a:solidFill>
                <a:cs typeface="+mn-ea"/>
                <a:sym typeface="微软雅黑"/>
              </a:rPr>
              <a:t>;</a:t>
            </a:r>
          </a:p>
          <a:p>
            <a:pPr>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员工士气低落、人才吸引力差</a:t>
            </a:r>
            <a:r>
              <a:rPr lang="en-US" altLang="zh-CN" sz="1600" dirty="0">
                <a:solidFill>
                  <a:prstClr val="white">
                    <a:lumMod val="95000"/>
                  </a:prstClr>
                </a:solidFill>
                <a:cs typeface="+mn-ea"/>
                <a:sym typeface="微软雅黑"/>
              </a:rPr>
              <a:t>;</a:t>
            </a:r>
          </a:p>
          <a:p>
            <a:pPr>
              <a:lnSpc>
                <a:spcPct val="150000"/>
              </a:lnSpc>
              <a:spcBef>
                <a:spcPct val="0"/>
              </a:spcBef>
            </a:pPr>
            <a:r>
              <a:rPr lang="en-US" altLang="zh-CN" sz="1600" dirty="0">
                <a:solidFill>
                  <a:prstClr val="white">
                    <a:lumMod val="95000"/>
                  </a:prstClr>
                </a:solidFill>
                <a:cs typeface="+mn-ea"/>
                <a:sym typeface="微软雅黑"/>
              </a:rPr>
              <a:t>(6)</a:t>
            </a:r>
            <a:r>
              <a:rPr lang="zh-CN" altLang="en-US" sz="1600" dirty="0">
                <a:solidFill>
                  <a:prstClr val="white">
                    <a:lumMod val="95000"/>
                  </a:prstClr>
                </a:solidFill>
                <a:cs typeface="+mn-ea"/>
                <a:sym typeface="微软雅黑"/>
              </a:rPr>
              <a:t>出现突发事件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产生负面效应。</a:t>
            </a:r>
          </a:p>
          <a:p>
            <a:pPr>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3709945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产品策划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第六章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产品策划概述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577005" y="448720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产品组合策划</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20439" y="5192576"/>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新产品开发策划</a:t>
            </a:r>
          </a:p>
        </p:txBody>
      </p:sp>
      <p:sp>
        <p:nvSpPr>
          <p:cNvPr id="16" name="文本框 15">
            <a:extLst>
              <a:ext uri="{FF2B5EF4-FFF2-40B4-BE49-F238E27FC236}">
                <a16:creationId xmlns:a16="http://schemas.microsoft.com/office/drawing/2014/main" id="{C0E343FC-D9B4-42DF-B98E-E44A2792F69B}"/>
              </a:ext>
            </a:extLst>
          </p:cNvPr>
          <p:cNvSpPr txBox="1"/>
          <p:nvPr/>
        </p:nvSpPr>
        <p:spPr>
          <a:xfrm>
            <a:off x="585239" y="589795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第四节　产品品牌与包装策划</a:t>
            </a:r>
          </a:p>
        </p:txBody>
      </p:sp>
    </p:spTree>
    <p:extLst>
      <p:ext uri="{BB962C8B-B14F-4D97-AF65-F5344CB8AC3E}">
        <p14:creationId xmlns:p14="http://schemas.microsoft.com/office/powerpoint/2010/main" val="38834950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第六章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产品策划概述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102915" y="1151732"/>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ound Same Side Corner Rectangle 4"/>
          <p:cNvSpPr/>
          <p:nvPr/>
        </p:nvSpPr>
        <p:spPr>
          <a:xfrm>
            <a:off x="7029232" y="1414161"/>
            <a:ext cx="149013" cy="5466927"/>
          </a:xfrm>
          <a:prstGeom prst="round2SameRect">
            <a:avLst>
              <a:gd name="adj1" fmla="val 50000"/>
              <a:gd name="adj2" fmla="val 0"/>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7">
              <a:lnSpc>
                <a:spcPct val="120000"/>
              </a:lnSpc>
            </a:pPr>
            <a:endParaRPr lang="en-GB"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8" name="Group 37"/>
          <p:cNvGrpSpPr/>
          <p:nvPr/>
        </p:nvGrpSpPr>
        <p:grpSpPr>
          <a:xfrm>
            <a:off x="2255343" y="1997499"/>
            <a:ext cx="4246416" cy="3945944"/>
            <a:chOff x="689317" y="2256183"/>
            <a:chExt cx="3854548" cy="3741749"/>
          </a:xfrm>
        </p:grpSpPr>
        <p:sp>
          <p:nvSpPr>
            <p:cNvPr id="9" name="Rectangle 27"/>
            <p:cNvSpPr/>
            <p:nvPr/>
          </p:nvSpPr>
          <p:spPr>
            <a:xfrm>
              <a:off x="689317" y="2256183"/>
              <a:ext cx="3854548" cy="37417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7">
                <a:lnSpc>
                  <a:spcPct val="120000"/>
                </a:lnSpc>
              </a:pPr>
              <a:endParaRPr lang="en-GB" sz="1600">
                <a:solidFill>
                  <a:prstClr val="white">
                    <a:lumMod val="65000"/>
                  </a:prst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TextBox 28"/>
            <p:cNvSpPr txBox="1"/>
            <p:nvPr/>
          </p:nvSpPr>
          <p:spPr>
            <a:xfrm>
              <a:off x="855508" y="2439234"/>
              <a:ext cx="3522117" cy="2845534"/>
            </a:xfrm>
            <a:prstGeom prst="rect">
              <a:avLst/>
            </a:prstGeom>
            <a:noFill/>
            <a:ln>
              <a:solidFill>
                <a:schemeClr val="accent1">
                  <a:lumMod val="50000"/>
                </a:schemeClr>
              </a:solidFill>
            </a:ln>
          </p:spPr>
          <p:txBody>
            <a:bodyPr wrap="square" rtlCol="0">
              <a:spAutoFit/>
            </a:bodyPr>
            <a:lstStyle/>
            <a:p>
              <a:pPr algn="just" defTabSz="914377">
                <a:lnSpc>
                  <a:spcPct val="150000"/>
                </a:lnSpc>
              </a:pPr>
              <a:r>
                <a:rPr lang="zh-CN" altLang="en-US" dirty="0">
                  <a:solidFill>
                    <a:srgbClr val="002060"/>
                  </a:solidFill>
                  <a:latin typeface="微软雅黑" panose="020B0503020204020204" pitchFamily="34" charset="-122"/>
                  <a:ea typeface="微软雅黑" panose="020B0503020204020204" pitchFamily="34" charset="-122"/>
                  <a:sym typeface="+mn-ea"/>
                </a:rPr>
                <a:t>产品是指能够提供给市场以满足需要和欲望的任何东西。</a:t>
              </a:r>
              <a:endParaRPr lang="en-US" altLang="zh-CN" dirty="0">
                <a:solidFill>
                  <a:srgbClr val="002060"/>
                </a:solidFill>
                <a:latin typeface="微软雅黑" panose="020B0503020204020204" pitchFamily="34" charset="-122"/>
                <a:ea typeface="微软雅黑" panose="020B0503020204020204" pitchFamily="34" charset="-122"/>
                <a:sym typeface="+mn-ea"/>
              </a:endParaRPr>
            </a:p>
            <a:p>
              <a:pPr algn="just" defTabSz="914377">
                <a:lnSpc>
                  <a:spcPct val="150000"/>
                </a:lnSpc>
              </a:pPr>
              <a:r>
                <a:rPr lang="zh-CN" altLang="en-US" dirty="0">
                  <a:solidFill>
                    <a:srgbClr val="002060"/>
                  </a:solidFill>
                  <a:latin typeface="微软雅黑" panose="020B0503020204020204" pitchFamily="34" charset="-122"/>
                  <a:ea typeface="微软雅黑" panose="020B0503020204020204" pitchFamily="34" charset="-122"/>
                  <a:sym typeface="+mn-ea"/>
                </a:rPr>
                <a:t>具体地说</a:t>
              </a: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就是提供给市场以满足消费者需求和欲望的任何有形和无形的东西。</a:t>
              </a:r>
              <a:endParaRPr lang="en-US" altLang="zh-CN" dirty="0">
                <a:solidFill>
                  <a:srgbClr val="002060"/>
                </a:solidFill>
                <a:latin typeface="微软雅黑" panose="020B0503020204020204" pitchFamily="34" charset="-122"/>
                <a:ea typeface="微软雅黑" panose="020B0503020204020204" pitchFamily="34" charset="-122"/>
                <a:sym typeface="+mn-ea"/>
              </a:endParaRPr>
            </a:p>
            <a:p>
              <a:pPr algn="just" defTabSz="914377">
                <a:lnSpc>
                  <a:spcPct val="150000"/>
                </a:lnSpc>
              </a:pPr>
              <a:r>
                <a:rPr lang="zh-CN" altLang="en-US" dirty="0">
                  <a:solidFill>
                    <a:srgbClr val="002060"/>
                  </a:solidFill>
                  <a:latin typeface="微软雅黑" panose="020B0503020204020204" pitchFamily="34" charset="-122"/>
                  <a:ea typeface="微软雅黑" panose="020B0503020204020204" pitchFamily="34" charset="-122"/>
                  <a:sym typeface="+mn-ea"/>
                </a:rPr>
                <a:t>菲利普</a:t>
              </a: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科特勒等学者认为</a:t>
              </a: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用五个层次来表述产品概念</a:t>
              </a:r>
              <a:endParaRPr lang="zh-CN" altLang="en-US" sz="2000" dirty="0">
                <a:solidFill>
                  <a:prstClr val="black"/>
                </a:solidFill>
                <a:effectLst>
                  <a:outerShdw blurRad="38100" dist="19050" dir="2700000" algn="tl" rotWithShape="0">
                    <a:prstClr val="black">
                      <a:alpha val="40000"/>
                    </a:prstClr>
                  </a:outerShdw>
                </a:effectLst>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grpSp>
        <p:nvGrpSpPr>
          <p:cNvPr id="11" name="Group 33"/>
          <p:cNvGrpSpPr/>
          <p:nvPr/>
        </p:nvGrpSpPr>
        <p:grpSpPr>
          <a:xfrm>
            <a:off x="7029231" y="1677473"/>
            <a:ext cx="1029547" cy="543560"/>
            <a:chOff x="5128064" y="2256183"/>
            <a:chExt cx="3273083" cy="515155"/>
          </a:xfrm>
          <a:effectLst>
            <a:outerShdw blurRad="50800" dist="38100" dir="2700000" algn="tl" rotWithShape="0">
              <a:prstClr val="black">
                <a:alpha val="40000"/>
              </a:prstClr>
            </a:outerShdw>
          </a:effectLst>
        </p:grpSpPr>
        <p:sp>
          <p:nvSpPr>
            <p:cNvPr id="12"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p>
          </p:txBody>
        </p:sp>
        <p:sp>
          <p:nvSpPr>
            <p:cNvPr id="13"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4" name="Group 34"/>
          <p:cNvGrpSpPr/>
          <p:nvPr/>
        </p:nvGrpSpPr>
        <p:grpSpPr>
          <a:xfrm>
            <a:off x="7029231" y="2562240"/>
            <a:ext cx="1029547" cy="543560"/>
            <a:chOff x="5128064" y="3095119"/>
            <a:chExt cx="3273083" cy="515155"/>
          </a:xfrm>
          <a:effectLst>
            <a:outerShdw blurRad="50800" dist="38100" dir="2700000" algn="tl" rotWithShape="0">
              <a:prstClr val="black">
                <a:alpha val="40000"/>
              </a:prstClr>
            </a:outerShdw>
          </a:effectLst>
        </p:grpSpPr>
        <p:sp>
          <p:nvSpPr>
            <p:cNvPr id="15" name="Pentagon 5"/>
            <p:cNvSpPr/>
            <p:nvPr/>
          </p:nvSpPr>
          <p:spPr>
            <a:xfrm>
              <a:off x="5128064" y="3095119"/>
              <a:ext cx="3273083" cy="51515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02</a:t>
              </a:r>
              <a:endPar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Rectangle 9"/>
            <p:cNvSpPr/>
            <p:nvPr/>
          </p:nvSpPr>
          <p:spPr>
            <a:xfrm>
              <a:off x="5128064" y="3095119"/>
              <a:ext cx="464234" cy="51515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7" name="Group 35"/>
          <p:cNvGrpSpPr/>
          <p:nvPr/>
        </p:nvGrpSpPr>
        <p:grpSpPr>
          <a:xfrm>
            <a:off x="7029231" y="3485644"/>
            <a:ext cx="1029547" cy="543560"/>
            <a:chOff x="5128064" y="3934054"/>
            <a:chExt cx="3273083" cy="515155"/>
          </a:xfrm>
          <a:solidFill>
            <a:schemeClr val="accent1">
              <a:lumMod val="50000"/>
            </a:schemeClr>
          </a:solidFill>
          <a:effectLst>
            <a:outerShdw blurRad="50800" dist="38100" dir="2700000" algn="tl" rotWithShape="0">
              <a:prstClr val="black">
                <a:alpha val="40000"/>
              </a:prstClr>
            </a:outerShdw>
          </a:effectLst>
        </p:grpSpPr>
        <p:sp>
          <p:nvSpPr>
            <p:cNvPr id="18" name="Pentagon 6"/>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03</a:t>
              </a:r>
              <a:endPar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Rectangle 10"/>
            <p:cNvSpPr/>
            <p:nvPr/>
          </p:nvSpPr>
          <p:spPr>
            <a:xfrm>
              <a:off x="5128064" y="3934054"/>
              <a:ext cx="464234" cy="51515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0" name="Group 36"/>
          <p:cNvGrpSpPr/>
          <p:nvPr/>
        </p:nvGrpSpPr>
        <p:grpSpPr>
          <a:xfrm>
            <a:off x="7029231" y="4434805"/>
            <a:ext cx="1029547" cy="543560"/>
            <a:chOff x="5128064" y="4772988"/>
            <a:chExt cx="3273084" cy="515156"/>
          </a:xfrm>
          <a:effectLst>
            <a:outerShdw blurRad="50800" dist="38100" dir="2700000" algn="tl" rotWithShape="0">
              <a:prstClr val="black">
                <a:alpha val="40000"/>
              </a:prstClr>
            </a:outerShdw>
          </a:effectLst>
        </p:grpSpPr>
        <p:sp>
          <p:nvSpPr>
            <p:cNvPr id="21"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04</a:t>
              </a:r>
              <a:endPar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23" name="TextBox 12"/>
          <p:cNvSpPr txBox="1"/>
          <p:nvPr/>
        </p:nvSpPr>
        <p:spPr>
          <a:xfrm>
            <a:off x="8290765" y="1811515"/>
            <a:ext cx="4848860" cy="362792"/>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一</a:t>
            </a: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核心产品</a:t>
            </a:r>
          </a:p>
        </p:txBody>
      </p:sp>
      <p:sp>
        <p:nvSpPr>
          <p:cNvPr id="24" name="TextBox 16"/>
          <p:cNvSpPr txBox="1"/>
          <p:nvPr/>
        </p:nvSpPr>
        <p:spPr>
          <a:xfrm>
            <a:off x="8299232" y="2628549"/>
            <a:ext cx="4848860" cy="362792"/>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二</a:t>
            </a: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基础产品</a:t>
            </a:r>
          </a:p>
        </p:txBody>
      </p:sp>
      <p:sp>
        <p:nvSpPr>
          <p:cNvPr id="25" name="TextBox 19"/>
          <p:cNvSpPr txBox="1"/>
          <p:nvPr/>
        </p:nvSpPr>
        <p:spPr>
          <a:xfrm>
            <a:off x="8299232" y="4501912"/>
            <a:ext cx="4848860" cy="362792"/>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四</a:t>
            </a: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延伸产品</a:t>
            </a:r>
          </a:p>
        </p:txBody>
      </p:sp>
      <p:sp>
        <p:nvSpPr>
          <p:cNvPr id="26" name="TextBox 22"/>
          <p:cNvSpPr txBox="1"/>
          <p:nvPr/>
        </p:nvSpPr>
        <p:spPr>
          <a:xfrm>
            <a:off x="8290765" y="3461799"/>
            <a:ext cx="4848860" cy="362792"/>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三</a:t>
            </a: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期望产品</a:t>
            </a:r>
          </a:p>
        </p:txBody>
      </p:sp>
      <p:grpSp>
        <p:nvGrpSpPr>
          <p:cNvPr id="27" name="Group 36"/>
          <p:cNvGrpSpPr/>
          <p:nvPr/>
        </p:nvGrpSpPr>
        <p:grpSpPr>
          <a:xfrm>
            <a:off x="7027083" y="5501606"/>
            <a:ext cx="1029547" cy="543560"/>
            <a:chOff x="5128064" y="4772988"/>
            <a:chExt cx="3273084" cy="515156"/>
          </a:xfrm>
          <a:effectLst>
            <a:outerShdw blurRad="50800" dist="38100" dir="2700000" algn="tl" rotWithShape="0">
              <a:prstClr val="black">
                <a:alpha val="40000"/>
              </a:prstClr>
            </a:outerShdw>
          </a:effectLst>
        </p:grpSpPr>
        <p:sp>
          <p:nvSpPr>
            <p:cNvPr id="2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05</a:t>
              </a:r>
            </a:p>
          </p:txBody>
        </p:sp>
        <p:sp>
          <p:nvSpPr>
            <p:cNvPr id="29"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30" name="TextBox 19"/>
          <p:cNvSpPr txBox="1"/>
          <p:nvPr/>
        </p:nvSpPr>
        <p:spPr>
          <a:xfrm>
            <a:off x="8297084" y="5633108"/>
            <a:ext cx="4848860" cy="362792"/>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五</a:t>
            </a: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潜在产品</a:t>
            </a:r>
          </a:p>
        </p:txBody>
      </p:sp>
    </p:spTree>
    <p:extLst>
      <p:ext uri="{BB962C8B-B14F-4D97-AF65-F5344CB8AC3E}">
        <p14:creationId xmlns:p14="http://schemas.microsoft.com/office/powerpoint/2010/main" val="2822625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产品策划概述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二、产品的分类</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产品的耐用性和有形性</a:t>
            </a:r>
            <a:endParaRPr lang="en-US" b="1" dirty="0">
              <a:solidFill>
                <a:prstClr val="white"/>
              </a:solidFill>
              <a:cs typeface="+mn-ea"/>
              <a:sym typeface="微软雅黑"/>
            </a:endParaRPr>
          </a:p>
        </p:txBody>
      </p:sp>
      <p:sp>
        <p:nvSpPr>
          <p:cNvPr id="11" name="TextBox 8"/>
          <p:cNvSpPr txBox="1"/>
          <p:nvPr/>
        </p:nvSpPr>
        <p:spPr>
          <a:xfrm>
            <a:off x="1256740" y="2532615"/>
            <a:ext cx="3081962" cy="2215991"/>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非耐用品</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耐用品</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服务</a:t>
            </a:r>
            <a:endParaRPr lang="en-US" altLang="zh-CN" dirty="0">
              <a:solidFill>
                <a:prstClr val="white">
                  <a:lumMod val="95000"/>
                </a:prstClr>
              </a:solidFill>
              <a:cs typeface="+mn-ea"/>
              <a:sym typeface="微软雅黑"/>
            </a:endParaRPr>
          </a:p>
          <a:p>
            <a:pPr algn="just">
              <a:lnSpc>
                <a:spcPct val="200000"/>
              </a:lnSpc>
              <a:spcBef>
                <a:spcPct val="0"/>
              </a:spcBef>
            </a:pPr>
            <a:endParaRPr lang="zh-CN" altLang="en-US" dirty="0">
              <a:solidFill>
                <a:prstClr val="white">
                  <a:lumMod val="95000"/>
                </a:prstClr>
              </a:solidFill>
              <a:cs typeface="+mn-ea"/>
              <a:sym typeface="微软雅黑"/>
            </a:endParaRP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消费者购买习惯</a:t>
            </a:r>
            <a:endParaRPr lang="en-US" b="1" dirty="0">
              <a:solidFill>
                <a:prstClr val="white"/>
              </a:solidFill>
              <a:cs typeface="+mn-ea"/>
              <a:sym typeface="微软雅黑"/>
            </a:endParaRPr>
          </a:p>
        </p:txBody>
      </p:sp>
      <p:sp>
        <p:nvSpPr>
          <p:cNvPr id="13" name="TextBox 8"/>
          <p:cNvSpPr txBox="1"/>
          <p:nvPr/>
        </p:nvSpPr>
        <p:spPr>
          <a:xfrm>
            <a:off x="4740148" y="2666883"/>
            <a:ext cx="3134314" cy="2215991"/>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便利品</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选购品</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特殊品</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4.</a:t>
            </a:r>
            <a:r>
              <a:rPr lang="zh-CN" altLang="en-US" dirty="0">
                <a:solidFill>
                  <a:prstClr val="white">
                    <a:lumMod val="95000"/>
                  </a:prstClr>
                </a:solidFill>
                <a:cs typeface="+mn-ea"/>
                <a:sym typeface="微软雅黑"/>
              </a:rPr>
              <a:t>非渴求品</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工业品分类</a:t>
            </a:r>
            <a:endParaRPr lang="en-US" sz="2000" b="1" dirty="0">
              <a:solidFill>
                <a:prstClr val="white"/>
              </a:solidFill>
              <a:cs typeface="+mn-ea"/>
              <a:sym typeface="微软雅黑"/>
            </a:endParaRPr>
          </a:p>
        </p:txBody>
      </p:sp>
      <p:sp>
        <p:nvSpPr>
          <p:cNvPr id="15" name="TextBox 8"/>
          <p:cNvSpPr txBox="1"/>
          <p:nvPr/>
        </p:nvSpPr>
        <p:spPr>
          <a:xfrm>
            <a:off x="8389020" y="2532616"/>
            <a:ext cx="3061452" cy="2400657"/>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材料和部件</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2.</a:t>
            </a:r>
            <a:r>
              <a:rPr lang="zh-CN" altLang="en-US" dirty="0">
                <a:solidFill>
                  <a:prstClr val="white">
                    <a:lumMod val="95000"/>
                  </a:prstClr>
                </a:solidFill>
                <a:cs typeface="+mn-ea"/>
                <a:sym typeface="微软雅黑"/>
              </a:rPr>
              <a:t>资本项目</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dirty="0">
                <a:solidFill>
                  <a:prstClr val="white">
                    <a:lumMod val="95000"/>
                  </a:prstClr>
                </a:solidFill>
                <a:cs typeface="+mn-ea"/>
                <a:sym typeface="微软雅黑"/>
              </a:rPr>
              <a:t>3.</a:t>
            </a:r>
            <a:r>
              <a:rPr lang="zh-CN" altLang="en-US" dirty="0">
                <a:solidFill>
                  <a:prstClr val="white">
                    <a:lumMod val="95000"/>
                  </a:prstClr>
                </a:solidFill>
                <a:cs typeface="+mn-ea"/>
                <a:sym typeface="微软雅黑"/>
              </a:rPr>
              <a:t>供应品和服务</a:t>
            </a:r>
            <a:endParaRPr lang="en-US" altLang="zh-CN" dirty="0">
              <a:solidFill>
                <a:prstClr val="white">
                  <a:lumMod val="95000"/>
                </a:prstClr>
              </a:solidFill>
              <a:cs typeface="+mn-ea"/>
              <a:sym typeface="微软雅黑"/>
            </a:endParaRPr>
          </a:p>
          <a:p>
            <a:pPr>
              <a:lnSpc>
                <a:spcPct val="150000"/>
              </a:lnSpc>
              <a:spcBef>
                <a:spcPct val="0"/>
              </a:spcBef>
            </a:pPr>
            <a:endParaRPr lang="zh-CN" altLang="en-US" sz="1600" dirty="0">
              <a:solidFill>
                <a:prstClr val="white">
                  <a:lumMod val="95000"/>
                </a:prstClr>
              </a:solidFill>
              <a:cs typeface="+mn-ea"/>
              <a:sym typeface="微软雅黑"/>
            </a:endParaRPr>
          </a:p>
          <a:p>
            <a:pPr>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28537172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产品策划概述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三、产品的策划</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A648B8-2E40-474B-8B6B-85EC17F6A9DD}"/>
              </a:ext>
            </a:extLst>
          </p:cNvPr>
          <p:cNvSpPr/>
          <p:nvPr/>
        </p:nvSpPr>
        <p:spPr>
          <a:xfrm>
            <a:off x="524860" y="2314990"/>
            <a:ext cx="6096000" cy="3831818"/>
          </a:xfrm>
          <a:prstGeom prst="rect">
            <a:avLst/>
          </a:prstGeom>
        </p:spPr>
        <p:txBody>
          <a:bodyPr>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产品策划是指企业为了使产品或产品组合适应消费者的需要和动态的市场而做出的谋划。产品策划的内容包括</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产品组合策划、新产品开发策划、产品品牌及包装策划等。</a:t>
            </a:r>
          </a:p>
          <a:p>
            <a:pPr>
              <a:lnSpc>
                <a:spcPct val="150000"/>
              </a:lnSpc>
              <a:buFontTx/>
              <a:buNone/>
              <a:defRPr/>
            </a:pPr>
            <a:r>
              <a:rPr lang="zh-CN" altLang="en-US" dirty="0">
                <a:latin typeface="微软雅黑" panose="020B0503020204020204" pitchFamily="34" charset="-122"/>
                <a:ea typeface="微软雅黑" panose="020B0503020204020204" pitchFamily="34" charset="-122"/>
              </a:rPr>
              <a:t>产品策划在市场营销活动中处于重要地位</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也具有十分重要的意义</a:t>
            </a:r>
            <a:r>
              <a:rPr lang="en-US" altLang="zh-CN" dirty="0">
                <a:latin typeface="微软雅黑" panose="020B0503020204020204" pitchFamily="34" charset="-122"/>
                <a:ea typeface="微软雅黑" panose="020B0503020204020204" pitchFamily="34" charset="-122"/>
              </a:rPr>
              <a:t>:</a:t>
            </a:r>
          </a:p>
          <a:p>
            <a:pPr>
              <a:lnSpc>
                <a:spcPct val="150000"/>
              </a:lnSpc>
              <a:buFontTx/>
              <a:buNone/>
              <a:defRPr/>
            </a:pPr>
            <a:r>
              <a:rPr lang="zh-CN" altLang="en-US" dirty="0">
                <a:latin typeface="微软雅黑" panose="020B0503020204020204" pitchFamily="34" charset="-122"/>
                <a:ea typeface="微软雅黑" panose="020B0503020204020204" pitchFamily="34" charset="-122"/>
              </a:rPr>
              <a:t>一是保证企业产品的适销对路和利润的实现</a:t>
            </a:r>
            <a:r>
              <a:rPr lang="en-US" altLang="zh-CN" dirty="0">
                <a:latin typeface="微软雅黑" panose="020B0503020204020204" pitchFamily="34" charset="-122"/>
                <a:ea typeface="微软雅黑" panose="020B0503020204020204" pitchFamily="34" charset="-122"/>
              </a:rPr>
              <a:t>;</a:t>
            </a:r>
          </a:p>
          <a:p>
            <a:pPr>
              <a:lnSpc>
                <a:spcPct val="150000"/>
              </a:lnSpc>
              <a:buFontTx/>
              <a:buNone/>
              <a:defRPr/>
            </a:pPr>
            <a:r>
              <a:rPr lang="zh-CN" altLang="en-US" dirty="0">
                <a:latin typeface="微软雅黑" panose="020B0503020204020204" pitchFamily="34" charset="-122"/>
                <a:ea typeface="微软雅黑" panose="020B0503020204020204" pitchFamily="34" charset="-122"/>
              </a:rPr>
              <a:t>二是减轻市场竞争的压力</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增强竞争实力</a:t>
            </a:r>
            <a:r>
              <a:rPr lang="en-US" altLang="zh-CN" dirty="0">
                <a:latin typeface="微软雅黑" panose="020B0503020204020204" pitchFamily="34" charset="-122"/>
                <a:ea typeface="微软雅黑" panose="020B0503020204020204" pitchFamily="34" charset="-122"/>
              </a:rPr>
              <a:t>;</a:t>
            </a:r>
          </a:p>
          <a:p>
            <a:pPr>
              <a:lnSpc>
                <a:spcPct val="150000"/>
              </a:lnSpc>
              <a:buFontTx/>
              <a:buNone/>
              <a:defRPr/>
            </a:pPr>
            <a:r>
              <a:rPr lang="zh-CN" altLang="en-US" dirty="0">
                <a:latin typeface="微软雅黑" panose="020B0503020204020204" pitchFamily="34" charset="-122"/>
                <a:ea typeface="微软雅黑" panose="020B0503020204020204" pitchFamily="34" charset="-122"/>
              </a:rPr>
              <a:t>三是通过产品策划提高企业的营销水平</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树立和优化企业市场形象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强化企业产品和产品整体组合效果</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提高市场满意度。</a:t>
            </a:r>
          </a:p>
        </p:txBody>
      </p:sp>
      <p:pic>
        <p:nvPicPr>
          <p:cNvPr id="8" name="图片占位符 7">
            <a:extLst>
              <a:ext uri="{FF2B5EF4-FFF2-40B4-BE49-F238E27FC236}">
                <a16:creationId xmlns:a16="http://schemas.microsoft.com/office/drawing/2014/main" id="{21B678B9-02D9-4AA9-A79C-AD28F77E5C56}"/>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6022" b="6022"/>
          <a:stretch>
            <a:fillRect/>
          </a:stretch>
        </p:blipFill>
        <p:spPr>
          <a:xfrm>
            <a:off x="7162904" y="2793768"/>
            <a:ext cx="4785580" cy="30998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831129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产品组合策划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一、产品组合的相关概念</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产品组合</a:t>
            </a:r>
            <a:endParaRPr lang="en-US" b="1" dirty="0">
              <a:solidFill>
                <a:prstClr val="white"/>
              </a:solidFill>
              <a:cs typeface="+mn-ea"/>
              <a:sym typeface="微软雅黑"/>
            </a:endParaRPr>
          </a:p>
        </p:txBody>
      </p:sp>
      <p:sp>
        <p:nvSpPr>
          <p:cNvPr id="11" name="TextBox 8"/>
          <p:cNvSpPr txBox="1"/>
          <p:nvPr/>
        </p:nvSpPr>
        <p:spPr>
          <a:xfrm>
            <a:off x="1256740" y="2532615"/>
            <a:ext cx="3081962" cy="2129429"/>
          </a:xfrm>
          <a:prstGeom prst="rect">
            <a:avLst/>
          </a:prstGeom>
          <a:noFill/>
        </p:spPr>
        <p:txBody>
          <a:bodyPr wrap="square" lIns="0" tIns="0" rIns="0" bIns="0" rtlCol="0" anchor="t">
            <a:spAutoFit/>
          </a:bodyPr>
          <a:lstStyle/>
          <a:p>
            <a:pPr algn="just">
              <a:lnSpc>
                <a:spcPct val="200000"/>
              </a:lnSpc>
              <a:spcBef>
                <a:spcPct val="0"/>
              </a:spcBef>
            </a:pPr>
            <a:r>
              <a:rPr lang="zh-CN" altLang="en-US" dirty="0">
                <a:solidFill>
                  <a:prstClr val="white">
                    <a:lumMod val="95000"/>
                  </a:prstClr>
                </a:solidFill>
                <a:cs typeface="+mn-ea"/>
                <a:sym typeface="微软雅黑"/>
              </a:rPr>
              <a:t>产品组合是指一个特定销售者售予购买者的一组产品</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即企业提供给市场的全部产品线和产品项目的组合。</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产品线</a:t>
            </a:r>
            <a:endParaRPr lang="en-US" b="1" dirty="0">
              <a:solidFill>
                <a:prstClr val="white"/>
              </a:solidFill>
              <a:cs typeface="+mn-ea"/>
              <a:sym typeface="微软雅黑"/>
            </a:endParaRPr>
          </a:p>
        </p:txBody>
      </p:sp>
      <p:sp>
        <p:nvSpPr>
          <p:cNvPr id="13" name="TextBox 8"/>
          <p:cNvSpPr txBox="1"/>
          <p:nvPr/>
        </p:nvSpPr>
        <p:spPr>
          <a:xfrm>
            <a:off x="4740148" y="2666883"/>
            <a:ext cx="3134314" cy="3237425"/>
          </a:xfrm>
          <a:prstGeom prst="rect">
            <a:avLst/>
          </a:prstGeom>
          <a:noFill/>
        </p:spPr>
        <p:txBody>
          <a:bodyPr wrap="square" lIns="0" tIns="0" rIns="0" bIns="0" rtlCol="0" anchor="t">
            <a:spAutoFit/>
          </a:bodyPr>
          <a:lstStyle/>
          <a:p>
            <a:pPr algn="just">
              <a:lnSpc>
                <a:spcPct val="200000"/>
              </a:lnSpc>
              <a:spcBef>
                <a:spcPct val="0"/>
              </a:spcBef>
            </a:pPr>
            <a:r>
              <a:rPr lang="zh-CN" altLang="en-US" dirty="0">
                <a:solidFill>
                  <a:prstClr val="white">
                    <a:lumMod val="95000"/>
                  </a:prstClr>
                </a:solidFill>
                <a:cs typeface="+mn-ea"/>
                <a:sym typeface="微软雅黑"/>
              </a:rPr>
              <a:t>产品线又叫产品大类</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是指密切相关的能够满足同类需求的一组产品。产品线是许多产品项目的集合</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这些产品项目具有功能相似、用户相同、分销渠道相同、消费方式相似等特点。</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产品项目</a:t>
            </a:r>
            <a:endParaRPr lang="en-US" sz="2000" b="1" dirty="0">
              <a:solidFill>
                <a:prstClr val="white"/>
              </a:solidFill>
              <a:cs typeface="+mn-ea"/>
              <a:sym typeface="微软雅黑"/>
            </a:endParaRPr>
          </a:p>
        </p:txBody>
      </p:sp>
      <p:sp>
        <p:nvSpPr>
          <p:cNvPr id="15" name="TextBox 8"/>
          <p:cNvSpPr txBox="1"/>
          <p:nvPr/>
        </p:nvSpPr>
        <p:spPr>
          <a:xfrm>
            <a:off x="8389020" y="2532616"/>
            <a:ext cx="3061452" cy="3693319"/>
          </a:xfrm>
          <a:prstGeom prst="rect">
            <a:avLst/>
          </a:prstGeom>
          <a:noFill/>
        </p:spPr>
        <p:txBody>
          <a:bodyPr wrap="square" lIns="0" tIns="0" rIns="0" bIns="0" rtlCol="0" anchor="t">
            <a:spAutoFit/>
          </a:bodyPr>
          <a:lstStyle/>
          <a:p>
            <a:pPr algn="just">
              <a:lnSpc>
                <a:spcPct val="200000"/>
              </a:lnSpc>
              <a:spcBef>
                <a:spcPct val="0"/>
              </a:spcBef>
            </a:pPr>
            <a:r>
              <a:rPr lang="zh-CN" altLang="en-US" dirty="0">
                <a:solidFill>
                  <a:prstClr val="white">
                    <a:lumMod val="95000"/>
                  </a:prstClr>
                </a:solidFill>
                <a:cs typeface="+mn-ea"/>
                <a:sym typeface="微软雅黑"/>
              </a:rPr>
              <a:t>产品项目是指产品大类中各种不同品种、规格、质量的特定产品</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它们因性能、商标、款式等不同而区别于企业其他产品</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也就是在企业产品目录上列出的每一个产品。</a:t>
            </a:r>
            <a:endParaRPr lang="zh-CN" altLang="en-US" sz="1600" dirty="0">
              <a:solidFill>
                <a:prstClr val="white">
                  <a:lumMod val="95000"/>
                </a:prstClr>
              </a:solidFill>
              <a:cs typeface="+mn-ea"/>
              <a:sym typeface="微软雅黑"/>
            </a:endParaRPr>
          </a:p>
          <a:p>
            <a:pPr>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214675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产品组合策划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二、产品组合的维度</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8"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9"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59D9B3B1-2819-4FF7-B290-61153EB56627}"/>
              </a:ext>
            </a:extLst>
          </p:cNvPr>
          <p:cNvGrpSpPr/>
          <p:nvPr/>
        </p:nvGrpSpPr>
        <p:grpSpPr>
          <a:xfrm>
            <a:off x="901933" y="2071947"/>
            <a:ext cx="3835465" cy="1193972"/>
            <a:chOff x="663998" y="2463116"/>
            <a:chExt cx="3835465" cy="1193972"/>
          </a:xfrm>
        </p:grpSpPr>
        <p:sp>
          <p:nvSpPr>
            <p:cNvPr id="15" name="矩形 14">
              <a:extLst>
                <a:ext uri="{FF2B5EF4-FFF2-40B4-BE49-F238E27FC236}">
                  <a16:creationId xmlns:a16="http://schemas.microsoft.com/office/drawing/2014/main" id="{A867AED9-D380-415F-AC08-AA7F2489B209}"/>
                </a:ext>
              </a:extLst>
            </p:cNvPr>
            <p:cNvSpPr/>
            <p:nvPr/>
          </p:nvSpPr>
          <p:spPr>
            <a:xfrm>
              <a:off x="773413" y="2463116"/>
              <a:ext cx="2727029" cy="430887"/>
            </a:xfrm>
            <a:prstGeom prst="rect">
              <a:avLst/>
            </a:prstGeom>
          </p:spPr>
          <p:txBody>
            <a:bodyPr wrap="none">
              <a:spAutoFit/>
            </a:bodyPr>
            <a:lstStyle/>
            <a:p>
              <a:pPr lvl="0" algn="ctr"/>
              <a:r>
                <a:rPr lang="en-US" altLang="zh-CN" sz="2200" b="1" dirty="0">
                  <a:solidFill>
                    <a:srgbClr val="1A3965"/>
                  </a:solidFill>
                </a:rPr>
                <a:t>(</a:t>
              </a:r>
              <a:r>
                <a:rPr lang="zh-CN" altLang="en-US" sz="2200" b="1" dirty="0">
                  <a:solidFill>
                    <a:srgbClr val="1A3965"/>
                  </a:solidFill>
                </a:rPr>
                <a:t>一</a:t>
              </a:r>
              <a:r>
                <a:rPr lang="en-US" altLang="zh-CN" sz="2200" b="1" dirty="0">
                  <a:solidFill>
                    <a:srgbClr val="1A3965"/>
                  </a:solidFill>
                </a:rPr>
                <a:t>)</a:t>
              </a:r>
              <a:r>
                <a:rPr lang="zh-CN" altLang="en-US" sz="2200" b="1" dirty="0">
                  <a:solidFill>
                    <a:srgbClr val="1A3965"/>
                  </a:solidFill>
                </a:rPr>
                <a:t>产品组合的宽度</a:t>
              </a:r>
              <a:endParaRPr lang="en-GB" altLang="zh-CN" sz="2200" b="1" dirty="0">
                <a:solidFill>
                  <a:srgbClr val="1A3965"/>
                </a:solidFill>
              </a:endParaRPr>
            </a:p>
          </p:txBody>
        </p:sp>
        <p:sp>
          <p:nvSpPr>
            <p:cNvPr id="16" name="矩形 15">
              <a:extLst>
                <a:ext uri="{FF2B5EF4-FFF2-40B4-BE49-F238E27FC236}">
                  <a16:creationId xmlns:a16="http://schemas.microsoft.com/office/drawing/2014/main" id="{AE386C5C-41DE-4269-BE02-CB6786BA66FD}"/>
                </a:ext>
              </a:extLst>
            </p:cNvPr>
            <p:cNvSpPr/>
            <p:nvPr/>
          </p:nvSpPr>
          <p:spPr>
            <a:xfrm>
              <a:off x="663998" y="2869565"/>
              <a:ext cx="3835465" cy="787523"/>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产品组合的宽度是指该公司具有多少条不同的产品线。</a:t>
              </a:r>
              <a:endParaRPr lang="en-US" altLang="zh-CN" sz="1600" dirty="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025BA0F-A72C-4C3D-9FC4-85BF699CF314}"/>
              </a:ext>
            </a:extLst>
          </p:cNvPr>
          <p:cNvGrpSpPr/>
          <p:nvPr/>
        </p:nvGrpSpPr>
        <p:grpSpPr>
          <a:xfrm>
            <a:off x="7358559" y="2016731"/>
            <a:ext cx="4324821" cy="1292662"/>
            <a:chOff x="7120624" y="2407900"/>
            <a:chExt cx="4324821" cy="1292662"/>
          </a:xfrm>
        </p:grpSpPr>
        <p:sp>
          <p:nvSpPr>
            <p:cNvPr id="18" name="矩形 17">
              <a:extLst>
                <a:ext uri="{FF2B5EF4-FFF2-40B4-BE49-F238E27FC236}">
                  <a16:creationId xmlns:a16="http://schemas.microsoft.com/office/drawing/2014/main" id="{02119FD6-B8C5-4209-8F05-37F4F07160FA}"/>
                </a:ext>
              </a:extLst>
            </p:cNvPr>
            <p:cNvSpPr/>
            <p:nvPr/>
          </p:nvSpPr>
          <p:spPr>
            <a:xfrm>
              <a:off x="7120624" y="2407900"/>
              <a:ext cx="2957861" cy="461665"/>
            </a:xfrm>
            <a:prstGeom prst="rect">
              <a:avLst/>
            </a:prstGeom>
          </p:spPr>
          <p:txBody>
            <a:bodyPr wrap="none">
              <a:spAutoFit/>
            </a:bodyPr>
            <a:lstStyle/>
            <a:p>
              <a:pPr lvl="0" algn="ctr"/>
              <a:r>
                <a:rPr lang="en-US" altLang="zh-CN" sz="2400" b="1" dirty="0">
                  <a:solidFill>
                    <a:srgbClr val="C10007"/>
                  </a:solidFill>
                </a:rPr>
                <a:t>(</a:t>
              </a:r>
              <a:r>
                <a:rPr lang="zh-CN" altLang="en-US" sz="2400" b="1" dirty="0">
                  <a:solidFill>
                    <a:srgbClr val="C10007"/>
                  </a:solidFill>
                </a:rPr>
                <a:t>二</a:t>
              </a:r>
              <a:r>
                <a:rPr lang="en-US" altLang="zh-CN" sz="2400" b="1" dirty="0">
                  <a:solidFill>
                    <a:srgbClr val="C10007"/>
                  </a:solidFill>
                </a:rPr>
                <a:t>)</a:t>
              </a:r>
              <a:r>
                <a:rPr lang="zh-CN" altLang="en-US" sz="2400" b="1" dirty="0">
                  <a:solidFill>
                    <a:srgbClr val="C10007"/>
                  </a:solidFill>
                </a:rPr>
                <a:t>产品组合的长度</a:t>
              </a:r>
              <a:endParaRPr lang="en-GB" altLang="zh-CN" sz="2400" b="1" dirty="0">
                <a:solidFill>
                  <a:srgbClr val="C10007"/>
                </a:solidFill>
              </a:endParaRPr>
            </a:p>
          </p:txBody>
        </p:sp>
        <p:sp>
          <p:nvSpPr>
            <p:cNvPr id="19" name="矩形 18">
              <a:extLst>
                <a:ext uri="{FF2B5EF4-FFF2-40B4-BE49-F238E27FC236}">
                  <a16:creationId xmlns:a16="http://schemas.microsoft.com/office/drawing/2014/main" id="{1AAEF576-5CE9-4A47-983B-75810465790B}"/>
                </a:ext>
              </a:extLst>
            </p:cNvPr>
            <p:cNvSpPr/>
            <p:nvPr/>
          </p:nvSpPr>
          <p:spPr>
            <a:xfrm>
              <a:off x="7122227" y="2869565"/>
              <a:ext cx="4323218" cy="830997"/>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产品组合的长度是指产品组合中产品项目的总数</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C139E11-266B-4509-B623-4FC4B780BDF4}"/>
              </a:ext>
            </a:extLst>
          </p:cNvPr>
          <p:cNvGrpSpPr/>
          <p:nvPr/>
        </p:nvGrpSpPr>
        <p:grpSpPr>
          <a:xfrm>
            <a:off x="901933" y="4098668"/>
            <a:ext cx="3835465" cy="1283929"/>
            <a:chOff x="663998" y="4489837"/>
            <a:chExt cx="3835465" cy="1283929"/>
          </a:xfrm>
        </p:grpSpPr>
        <p:sp>
          <p:nvSpPr>
            <p:cNvPr id="21" name="矩形 20">
              <a:extLst>
                <a:ext uri="{FF2B5EF4-FFF2-40B4-BE49-F238E27FC236}">
                  <a16:creationId xmlns:a16="http://schemas.microsoft.com/office/drawing/2014/main" id="{AB5FE17F-2A67-47CD-A619-92D70493E497}"/>
                </a:ext>
              </a:extLst>
            </p:cNvPr>
            <p:cNvSpPr/>
            <p:nvPr/>
          </p:nvSpPr>
          <p:spPr>
            <a:xfrm>
              <a:off x="895632" y="4489837"/>
              <a:ext cx="2957861" cy="461665"/>
            </a:xfrm>
            <a:prstGeom prst="rect">
              <a:avLst/>
            </a:prstGeom>
          </p:spPr>
          <p:txBody>
            <a:bodyPr wrap="none">
              <a:spAutoFit/>
            </a:bodyPr>
            <a:lstStyle/>
            <a:p>
              <a:pPr lvl="0" algn="ctr"/>
              <a:r>
                <a:rPr lang="en-US" altLang="zh-CN" sz="2400" b="1" dirty="0">
                  <a:solidFill>
                    <a:srgbClr val="1A3965"/>
                  </a:solidFill>
                </a:rPr>
                <a:t>(</a:t>
              </a:r>
              <a:r>
                <a:rPr lang="zh-CN" altLang="en-US" sz="2400" b="1" dirty="0">
                  <a:solidFill>
                    <a:srgbClr val="1A3965"/>
                  </a:solidFill>
                </a:rPr>
                <a:t>三</a:t>
              </a:r>
              <a:r>
                <a:rPr lang="en-US" altLang="zh-CN" sz="2400" b="1" dirty="0">
                  <a:solidFill>
                    <a:srgbClr val="1A3965"/>
                  </a:solidFill>
                </a:rPr>
                <a:t>)</a:t>
              </a:r>
              <a:r>
                <a:rPr lang="zh-CN" altLang="en-US" sz="2400" b="1" dirty="0">
                  <a:solidFill>
                    <a:srgbClr val="1A3965"/>
                  </a:solidFill>
                </a:rPr>
                <a:t>产品组合的深度</a:t>
              </a:r>
              <a:endParaRPr lang="en-GB" altLang="zh-CN" sz="2400" b="1" dirty="0">
                <a:solidFill>
                  <a:srgbClr val="1A3965"/>
                </a:solidFill>
              </a:endParaRPr>
            </a:p>
          </p:txBody>
        </p:sp>
        <p:sp>
          <p:nvSpPr>
            <p:cNvPr id="22" name="矩形 21">
              <a:extLst>
                <a:ext uri="{FF2B5EF4-FFF2-40B4-BE49-F238E27FC236}">
                  <a16:creationId xmlns:a16="http://schemas.microsoft.com/office/drawing/2014/main" id="{DA5A5D38-F8D6-4D1D-A287-FB636A1D05B2}"/>
                </a:ext>
              </a:extLst>
            </p:cNvPr>
            <p:cNvSpPr/>
            <p:nvPr/>
          </p:nvSpPr>
          <p:spPr>
            <a:xfrm>
              <a:off x="663998" y="4986243"/>
              <a:ext cx="3835465" cy="787523"/>
            </a:xfrm>
            <a:prstGeom prst="rect">
              <a:avLst/>
            </a:prstGeom>
          </p:spPr>
          <p:txBody>
            <a:bodyPr wrap="square">
              <a:spAutoFit/>
            </a:bodyPr>
            <a:lstStyle/>
            <a:p>
              <a:pPr algn="just">
                <a:lnSpc>
                  <a:spcPct val="150000"/>
                </a:lnSpc>
              </a:pPr>
              <a:r>
                <a:rPr lang="zh-CN" altLang="en-US" sz="1600" dirty="0"/>
                <a:t>产品组合的深度是指一条产品线中所含有产品项目的数量。</a:t>
              </a: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B394211B-B901-490F-904A-03BD00A7F60A}"/>
              </a:ext>
            </a:extLst>
          </p:cNvPr>
          <p:cNvGrpSpPr/>
          <p:nvPr/>
        </p:nvGrpSpPr>
        <p:grpSpPr>
          <a:xfrm>
            <a:off x="7360162" y="4098667"/>
            <a:ext cx="4323218" cy="2505549"/>
            <a:chOff x="7122227" y="4489836"/>
            <a:chExt cx="4323218" cy="2505549"/>
          </a:xfrm>
        </p:grpSpPr>
        <p:sp>
          <p:nvSpPr>
            <p:cNvPr id="24" name="矩形 23">
              <a:extLst>
                <a:ext uri="{FF2B5EF4-FFF2-40B4-BE49-F238E27FC236}">
                  <a16:creationId xmlns:a16="http://schemas.microsoft.com/office/drawing/2014/main" id="{5170C590-A2BF-41AB-B046-248B207501C8}"/>
                </a:ext>
              </a:extLst>
            </p:cNvPr>
            <p:cNvSpPr/>
            <p:nvPr/>
          </p:nvSpPr>
          <p:spPr>
            <a:xfrm>
              <a:off x="7297366" y="4489836"/>
              <a:ext cx="2957861" cy="461665"/>
            </a:xfrm>
            <a:prstGeom prst="rect">
              <a:avLst/>
            </a:prstGeom>
          </p:spPr>
          <p:txBody>
            <a:bodyPr wrap="none">
              <a:spAutoFit/>
            </a:bodyPr>
            <a:lstStyle/>
            <a:p>
              <a:pPr lvl="0" algn="ctr"/>
              <a:r>
                <a:rPr lang="en-US" altLang="zh-CN" sz="2400" b="1" dirty="0">
                  <a:solidFill>
                    <a:srgbClr val="C10007"/>
                  </a:solidFill>
                </a:rPr>
                <a:t>(</a:t>
              </a:r>
              <a:r>
                <a:rPr lang="zh-CN" altLang="en-US" sz="2400" b="1" dirty="0">
                  <a:solidFill>
                    <a:srgbClr val="C10007"/>
                  </a:solidFill>
                </a:rPr>
                <a:t>四</a:t>
              </a:r>
              <a:r>
                <a:rPr lang="en-US" altLang="zh-CN" sz="2400" b="1" dirty="0">
                  <a:solidFill>
                    <a:srgbClr val="C10007"/>
                  </a:solidFill>
                </a:rPr>
                <a:t>)</a:t>
              </a:r>
              <a:r>
                <a:rPr lang="zh-CN" altLang="en-US" sz="2400" b="1" dirty="0">
                  <a:solidFill>
                    <a:srgbClr val="C10007"/>
                  </a:solidFill>
                </a:rPr>
                <a:t>产品组合的黏性</a:t>
              </a:r>
              <a:endParaRPr lang="en-GB" altLang="zh-CN" sz="2400" b="1" dirty="0">
                <a:solidFill>
                  <a:srgbClr val="C10007"/>
                </a:solidFill>
              </a:endParaRPr>
            </a:p>
          </p:txBody>
        </p:sp>
        <p:sp>
          <p:nvSpPr>
            <p:cNvPr id="25" name="矩形 24">
              <a:extLst>
                <a:ext uri="{FF2B5EF4-FFF2-40B4-BE49-F238E27FC236}">
                  <a16:creationId xmlns:a16="http://schemas.microsoft.com/office/drawing/2014/main" id="{F56AAEAF-26C3-4BAA-8690-FB7848BB1563}"/>
                </a:ext>
              </a:extLst>
            </p:cNvPr>
            <p:cNvSpPr/>
            <p:nvPr/>
          </p:nvSpPr>
          <p:spPr>
            <a:xfrm>
              <a:off x="7122227" y="5102559"/>
              <a:ext cx="4323218" cy="1892826"/>
            </a:xfrm>
            <a:prstGeom prst="rect">
              <a:avLst/>
            </a:prstGeom>
          </p:spPr>
          <p:txBody>
            <a:bodyPr wrap="square">
              <a:spAutoFit/>
            </a:bodyPr>
            <a:lstStyle/>
            <a:p>
              <a:pPr algn="just">
                <a:lnSpc>
                  <a:spcPct val="150000"/>
                </a:lnSpc>
              </a:pPr>
              <a:r>
                <a:rPr lang="zh-CN" altLang="en-US" sz="1600" dirty="0"/>
                <a:t>产品组合的黏性是指各条产品线在最终用途、生产条件、分销渠道或其他方面相互关联的程度</a:t>
              </a:r>
              <a:r>
                <a:rPr lang="en-US" altLang="zh-CN" sz="1600" dirty="0"/>
                <a:t>,</a:t>
              </a:r>
              <a:r>
                <a:rPr lang="zh-CN" altLang="en-US" sz="1600" dirty="0"/>
                <a:t>如宝洁公司的产品都是通过同样的分销渠道进行销售的</a:t>
              </a:r>
              <a:r>
                <a:rPr lang="en-US" altLang="zh-CN" sz="1600" dirty="0"/>
                <a:t>,</a:t>
              </a:r>
              <a:r>
                <a:rPr lang="zh-CN" altLang="en-US" sz="1600" dirty="0"/>
                <a:t>该公司的产品线就具有较强的黏性。</a:t>
              </a:r>
            </a:p>
          </p:txBody>
        </p:sp>
      </p:grpSp>
    </p:spTree>
    <p:extLst>
      <p:ext uri="{BB962C8B-B14F-4D97-AF65-F5344CB8AC3E}">
        <p14:creationId xmlns:p14="http://schemas.microsoft.com/office/powerpoint/2010/main" val="24575763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7278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营销策划及其特点、类型和作用</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二、营销策划的特点</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14" name="组合 13"/>
          <p:cNvGrpSpPr/>
          <p:nvPr/>
        </p:nvGrpSpPr>
        <p:grpSpPr>
          <a:xfrm>
            <a:off x="5785659" y="2024141"/>
            <a:ext cx="5390058" cy="538480"/>
            <a:chOff x="4539571" y="2329441"/>
            <a:chExt cx="3272789" cy="478194"/>
          </a:xfrm>
        </p:grpSpPr>
        <p:sp>
          <p:nvSpPr>
            <p:cNvPr id="15"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16"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7" name="Rectangle 91"/>
          <p:cNvSpPr>
            <a:spLocks noChangeArrowheads="1"/>
          </p:cNvSpPr>
          <p:nvPr/>
        </p:nvSpPr>
        <p:spPr bwMode="auto">
          <a:xfrm>
            <a:off x="6806047" y="2114211"/>
            <a:ext cx="4166753"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战略依托性</a:t>
            </a:r>
          </a:p>
        </p:txBody>
      </p:sp>
      <p:grpSp>
        <p:nvGrpSpPr>
          <p:cNvPr id="18" name="组合 17"/>
          <p:cNvGrpSpPr/>
          <p:nvPr/>
        </p:nvGrpSpPr>
        <p:grpSpPr>
          <a:xfrm>
            <a:off x="5773806" y="1227428"/>
            <a:ext cx="5390058" cy="538480"/>
            <a:chOff x="4539571" y="1345332"/>
            <a:chExt cx="3272789" cy="478194"/>
          </a:xfrm>
          <a:solidFill>
            <a:srgbClr val="1F4E79"/>
          </a:solidFill>
        </p:grpSpPr>
        <p:sp>
          <p:nvSpPr>
            <p:cNvPr id="19" name="Rectangle 77"/>
            <p:cNvSpPr>
              <a:spLocks noChangeArrowheads="1"/>
            </p:cNvSpPr>
            <p:nvPr/>
          </p:nvSpPr>
          <p:spPr bwMode="auto">
            <a:xfrm>
              <a:off x="4539571" y="1405930"/>
              <a:ext cx="608493" cy="358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0" name="AutoShape 78"/>
            <p:cNvSpPr>
              <a:spLocks noChangeArrowheads="1"/>
            </p:cNvSpPr>
            <p:nvPr/>
          </p:nvSpPr>
          <p:spPr bwMode="auto">
            <a:xfrm>
              <a:off x="5148064" y="1345332"/>
              <a:ext cx="2664296" cy="478194"/>
            </a:xfrm>
            <a:prstGeom prst="roundRect">
              <a:avLst>
                <a:gd name="adj" fmla="val 16667"/>
              </a:avLst>
            </a:prstGeom>
            <a:noFill/>
            <a:ln w="25400">
              <a:solidFill>
                <a:srgbClr val="1F4E79"/>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21" name="Rectangle 83"/>
          <p:cNvSpPr>
            <a:spLocks noChangeArrowheads="1"/>
          </p:cNvSpPr>
          <p:nvPr/>
        </p:nvSpPr>
        <p:spPr bwMode="auto">
          <a:xfrm>
            <a:off x="6750496" y="1313789"/>
            <a:ext cx="4984640"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前瞻性</a:t>
            </a:r>
          </a:p>
        </p:txBody>
      </p:sp>
      <p:grpSp>
        <p:nvGrpSpPr>
          <p:cNvPr id="22" name="组合 21"/>
          <p:cNvGrpSpPr/>
          <p:nvPr/>
        </p:nvGrpSpPr>
        <p:grpSpPr>
          <a:xfrm>
            <a:off x="5785659" y="2793761"/>
            <a:ext cx="5390058" cy="538480"/>
            <a:chOff x="4539571" y="3313550"/>
            <a:chExt cx="3272789" cy="478194"/>
          </a:xfrm>
        </p:grpSpPr>
        <p:sp>
          <p:nvSpPr>
            <p:cNvPr id="23"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4"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25" name="Rectangle 98"/>
          <p:cNvSpPr>
            <a:spLocks noChangeArrowheads="1"/>
          </p:cNvSpPr>
          <p:nvPr/>
        </p:nvSpPr>
        <p:spPr bwMode="auto">
          <a:xfrm>
            <a:off x="6857059" y="2873173"/>
            <a:ext cx="411574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科学性</a:t>
            </a:r>
          </a:p>
        </p:txBody>
      </p:sp>
      <p:grpSp>
        <p:nvGrpSpPr>
          <p:cNvPr id="26" name="组合 25"/>
          <p:cNvGrpSpPr/>
          <p:nvPr/>
        </p:nvGrpSpPr>
        <p:grpSpPr>
          <a:xfrm>
            <a:off x="5797513" y="3589628"/>
            <a:ext cx="5390058" cy="538480"/>
            <a:chOff x="4539571" y="4297660"/>
            <a:chExt cx="3272789" cy="478194"/>
          </a:xfrm>
        </p:grpSpPr>
        <p:sp>
          <p:nvSpPr>
            <p:cNvPr id="27"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8"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29" name="Rectangle 105"/>
          <p:cNvSpPr>
            <a:spLocks noChangeArrowheads="1"/>
          </p:cNvSpPr>
          <p:nvPr/>
        </p:nvSpPr>
        <p:spPr bwMode="auto">
          <a:xfrm>
            <a:off x="6774203" y="3675988"/>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目的性</a:t>
            </a:r>
          </a:p>
        </p:txBody>
      </p:sp>
      <p:sp>
        <p:nvSpPr>
          <p:cNvPr id="30" name="Freeform 5"/>
          <p:cNvSpPr/>
          <p:nvPr/>
        </p:nvSpPr>
        <p:spPr bwMode="auto">
          <a:xfrm flipV="1">
            <a:off x="3983863" y="1627053"/>
            <a:ext cx="2643703" cy="135009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1F4E7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1" name="Freeform 5"/>
          <p:cNvSpPr/>
          <p:nvPr/>
        </p:nvSpPr>
        <p:spPr bwMode="auto">
          <a:xfrm flipV="1">
            <a:off x="4104729" y="2351800"/>
            <a:ext cx="2383125" cy="116223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2" name="Freeform 5"/>
          <p:cNvSpPr/>
          <p:nvPr/>
        </p:nvSpPr>
        <p:spPr bwMode="auto">
          <a:xfrm flipV="1">
            <a:off x="4174471" y="3108721"/>
            <a:ext cx="2338840" cy="75858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3" name="Freeform 5"/>
          <p:cNvSpPr/>
          <p:nvPr/>
        </p:nvSpPr>
        <p:spPr bwMode="auto">
          <a:xfrm flipV="1">
            <a:off x="4071391" y="3909667"/>
            <a:ext cx="2359725" cy="13496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42" name="组合 41"/>
          <p:cNvGrpSpPr/>
          <p:nvPr/>
        </p:nvGrpSpPr>
        <p:grpSpPr>
          <a:xfrm>
            <a:off x="5797513" y="4370255"/>
            <a:ext cx="5390058" cy="538480"/>
            <a:chOff x="4539571" y="3313550"/>
            <a:chExt cx="3272789" cy="478194"/>
          </a:xfrm>
        </p:grpSpPr>
        <p:sp>
          <p:nvSpPr>
            <p:cNvPr id="43"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44"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45" name="Rectangle 98"/>
          <p:cNvSpPr>
            <a:spLocks noChangeArrowheads="1"/>
          </p:cNvSpPr>
          <p:nvPr/>
        </p:nvSpPr>
        <p:spPr bwMode="auto">
          <a:xfrm>
            <a:off x="6807223" y="4465929"/>
            <a:ext cx="458149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程序性</a:t>
            </a:r>
          </a:p>
        </p:txBody>
      </p:sp>
      <p:grpSp>
        <p:nvGrpSpPr>
          <p:cNvPr id="46" name="组合 45"/>
          <p:cNvGrpSpPr/>
          <p:nvPr/>
        </p:nvGrpSpPr>
        <p:grpSpPr>
          <a:xfrm>
            <a:off x="5809366" y="5139875"/>
            <a:ext cx="5390058" cy="538480"/>
            <a:chOff x="4539571" y="4297660"/>
            <a:chExt cx="3272789" cy="478194"/>
          </a:xfrm>
        </p:grpSpPr>
        <p:sp>
          <p:nvSpPr>
            <p:cNvPr id="47"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48"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49" name="Rectangle 105"/>
          <p:cNvSpPr>
            <a:spLocks noChangeArrowheads="1"/>
          </p:cNvSpPr>
          <p:nvPr/>
        </p:nvSpPr>
        <p:spPr bwMode="auto">
          <a:xfrm>
            <a:off x="6786056" y="5226235"/>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六</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创新性</a:t>
            </a:r>
          </a:p>
        </p:txBody>
      </p:sp>
      <p:sp>
        <p:nvSpPr>
          <p:cNvPr id="50" name="Freeform 5"/>
          <p:cNvSpPr/>
          <p:nvPr/>
        </p:nvSpPr>
        <p:spPr bwMode="auto">
          <a:xfrm>
            <a:off x="4104730" y="4192927"/>
            <a:ext cx="2408581" cy="44318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51" name="Freeform 5"/>
          <p:cNvSpPr/>
          <p:nvPr/>
        </p:nvSpPr>
        <p:spPr bwMode="auto">
          <a:xfrm>
            <a:off x="3966563" y="4370255"/>
            <a:ext cx="2464553" cy="106172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57" name="矩形 56"/>
          <p:cNvSpPr/>
          <p:nvPr/>
        </p:nvSpPr>
        <p:spPr>
          <a:xfrm>
            <a:off x="1385032" y="2502422"/>
            <a:ext cx="3077102" cy="23782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FFFFFF"/>
                </a:solidFill>
                <a:latin typeface="微软雅黑" panose="020B0503020204020204" pitchFamily="34" charset="-122"/>
                <a:ea typeface="微软雅黑" panose="020B0503020204020204" pitchFamily="34" charset="-122"/>
              </a:rPr>
              <a:t>营销策划的特点可以归纳如下</a:t>
            </a:r>
            <a:r>
              <a:rPr lang="en-US" altLang="zh-CN" sz="2800" dirty="0">
                <a:solidFill>
                  <a:srgbClr val="FFFFFF"/>
                </a:solidFill>
                <a:latin typeface="微软雅黑" panose="020B0503020204020204" pitchFamily="34" charset="-122"/>
                <a:ea typeface="微软雅黑" panose="020B0503020204020204" pitchFamily="34" charset="-122"/>
              </a:rPr>
              <a:t>:</a:t>
            </a:r>
            <a:endParaRPr lang="zh-CN" altLang="en-US" sz="2800" dirty="0">
              <a:solidFill>
                <a:srgbClr val="FFFFFF"/>
              </a:solidFill>
              <a:latin typeface="微软雅黑" panose="020B0503020204020204" pitchFamily="34" charset="-122"/>
              <a:ea typeface="微软雅黑" panose="020B0503020204020204" pitchFamily="34" charset="-122"/>
            </a:endParaRPr>
          </a:p>
        </p:txBody>
      </p:sp>
      <p:grpSp>
        <p:nvGrpSpPr>
          <p:cNvPr id="58" name="组合 57"/>
          <p:cNvGrpSpPr/>
          <p:nvPr/>
        </p:nvGrpSpPr>
        <p:grpSpPr>
          <a:xfrm>
            <a:off x="1860673" y="4003848"/>
            <a:ext cx="1619649" cy="3789156"/>
            <a:chOff x="-420688" y="1854200"/>
            <a:chExt cx="2673351" cy="6878638"/>
          </a:xfrm>
          <a:effectLst>
            <a:outerShdw blurRad="254000" dist="190500" dir="2700000" sx="102000" sy="102000" algn="tl" rotWithShape="0">
              <a:prstClr val="black">
                <a:alpha val="28000"/>
              </a:prstClr>
            </a:outerShdw>
          </a:effectLst>
        </p:grpSpPr>
        <p:sp>
          <p:nvSpPr>
            <p:cNvPr id="59"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60"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61"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62"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63"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64"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65"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endParaRPr lang="zh-CN" altLang="en-US" sz="2400">
                <a:solidFill>
                  <a:srgbClr val="000000"/>
                </a:solidFill>
              </a:endParaRPr>
            </a:p>
          </p:txBody>
        </p:sp>
      </p:grpSp>
    </p:spTree>
    <p:extLst>
      <p:ext uri="{BB962C8B-B14F-4D97-AF65-F5344CB8AC3E}">
        <p14:creationId xmlns:p14="http://schemas.microsoft.com/office/powerpoint/2010/main" val="1325888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xit" presetSubtype="4" fill="hold" nodeType="afterEffect">
                                  <p:stCondLst>
                                    <p:cond delay="150"/>
                                  </p:stCondLst>
                                  <p:childTnLst>
                                    <p:anim calcmode="lin" valueType="num">
                                      <p:cBhvr additive="base">
                                        <p:cTn id="11" dur="250"/>
                                        <p:tgtEl>
                                          <p:spTgt spid="58"/>
                                        </p:tgtEl>
                                        <p:attrNameLst>
                                          <p:attrName>ppt_x</p:attrName>
                                        </p:attrNameLst>
                                      </p:cBhvr>
                                      <p:tavLst>
                                        <p:tav tm="0">
                                          <p:val>
                                            <p:strVal val="ppt_x"/>
                                          </p:val>
                                        </p:tav>
                                        <p:tav tm="100000">
                                          <p:val>
                                            <p:strVal val="ppt_x"/>
                                          </p:val>
                                        </p:tav>
                                      </p:tavLst>
                                    </p:anim>
                                    <p:anim calcmode="lin" valueType="num">
                                      <p:cBhvr additive="base">
                                        <p:cTn id="12" dur="250"/>
                                        <p:tgtEl>
                                          <p:spTgt spid="58"/>
                                        </p:tgtEl>
                                        <p:attrNameLst>
                                          <p:attrName>ppt_y</p:attrName>
                                        </p:attrNameLst>
                                      </p:cBhvr>
                                      <p:tavLst>
                                        <p:tav tm="0">
                                          <p:val>
                                            <p:strVal val="ppt_y"/>
                                          </p:val>
                                        </p:tav>
                                        <p:tav tm="100000">
                                          <p:val>
                                            <p:strVal val="1+ppt_h/2"/>
                                          </p:val>
                                        </p:tav>
                                      </p:tavLst>
                                    </p:anim>
                                    <p:set>
                                      <p:cBhvr>
                                        <p:cTn id="13" dur="1" fill="hold">
                                          <p:stCondLst>
                                            <p:cond delay="249"/>
                                          </p:stCondLst>
                                        </p:cTn>
                                        <p:tgtEl>
                                          <p:spTgt spid="58"/>
                                        </p:tgtEl>
                                        <p:attrNameLst>
                                          <p:attrName>style.visibility</p:attrName>
                                        </p:attrNameLst>
                                      </p:cBhvr>
                                      <p:to>
                                        <p:strVal val="hidden"/>
                                      </p:to>
                                    </p:set>
                                  </p:childTnLst>
                                </p:cTn>
                              </p:par>
                            </p:childTnLst>
                          </p:cTn>
                        </p:par>
                        <p:par>
                          <p:cTn id="14" fill="hold">
                            <p:stCondLst>
                              <p:cond delay="9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1400"/>
                            </p:stCondLst>
                            <p:childTnLst>
                              <p:par>
                                <p:cTn id="19" presetID="22" presetClass="entr" presetSubtype="8"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9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400"/>
                            </p:stCondLst>
                            <p:childTnLst>
                              <p:par>
                                <p:cTn id="29" presetID="2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29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3400"/>
                            </p:stCondLst>
                            <p:childTnLst>
                              <p:par>
                                <p:cTn id="37" presetID="53" presetClass="entr" presetSubtype="16"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Effect transition="in" filter="fade">
                                      <p:cBhvr>
                                        <p:cTn id="41" dur="500"/>
                                        <p:tgtEl>
                                          <p:spTgt spid="17"/>
                                        </p:tgtEl>
                                      </p:cBhvr>
                                    </p:animEffect>
                                  </p:childTnLst>
                                </p:cTn>
                              </p:par>
                            </p:childTnLst>
                          </p:cTn>
                        </p:par>
                        <p:par>
                          <p:cTn id="42" fill="hold">
                            <p:stCondLst>
                              <p:cond delay="39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4400"/>
                            </p:stCondLst>
                            <p:childTnLst>
                              <p:par>
                                <p:cTn id="47" presetID="22" presetClass="entr" presetSubtype="8"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childTnLst>
                          </p:cTn>
                        </p:par>
                        <p:par>
                          <p:cTn id="50" fill="hold">
                            <p:stCondLst>
                              <p:cond delay="4900"/>
                            </p:stCondLst>
                            <p:childTnLst>
                              <p:par>
                                <p:cTn id="51" presetID="53" presetClass="entr" presetSubtype="16"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54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59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500"/>
                                        <p:tgtEl>
                                          <p:spTgt spid="26"/>
                                        </p:tgtEl>
                                      </p:cBhvr>
                                    </p:animEffect>
                                  </p:childTnLst>
                                </p:cTn>
                              </p:par>
                            </p:childTnLst>
                          </p:cTn>
                        </p:par>
                        <p:par>
                          <p:cTn id="64" fill="hold">
                            <p:stCondLst>
                              <p:cond delay="64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par>
                          <p:cTn id="70" fill="hold">
                            <p:stCondLst>
                              <p:cond delay="6900"/>
                            </p:stCondLst>
                            <p:childTnLst>
                              <p:par>
                                <p:cTn id="71" presetID="22" presetClass="entr" presetSubtype="8" fill="hold" grpId="0" nodeType="after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500"/>
                                        <p:tgtEl>
                                          <p:spTgt spid="50"/>
                                        </p:tgtEl>
                                      </p:cBhvr>
                                    </p:animEffect>
                                  </p:childTnLst>
                                </p:cTn>
                              </p:par>
                            </p:childTnLst>
                          </p:cTn>
                        </p:par>
                        <p:par>
                          <p:cTn id="74" fill="hold">
                            <p:stCondLst>
                              <p:cond delay="7400"/>
                            </p:stCondLst>
                            <p:childTnLst>
                              <p:par>
                                <p:cTn id="75" presetID="22" presetClass="entr" presetSubtype="8"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childTnLst>
                          </p:cTn>
                        </p:par>
                        <p:par>
                          <p:cTn id="78" fill="hold">
                            <p:stCondLst>
                              <p:cond delay="7900"/>
                            </p:stCondLst>
                            <p:childTnLst>
                              <p:par>
                                <p:cTn id="79" presetID="53" presetClass="entr" presetSubtype="16" fill="hold" grpId="0" nodeType="after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childTnLst>
                          </p:cTn>
                        </p:par>
                        <p:par>
                          <p:cTn id="84" fill="hold">
                            <p:stCondLst>
                              <p:cond delay="8400"/>
                            </p:stCondLst>
                            <p:childTnLst>
                              <p:par>
                                <p:cTn id="85" presetID="22" presetClass="entr" presetSubtype="8" fill="hold" grpId="0"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500"/>
                                        <p:tgtEl>
                                          <p:spTgt spid="51"/>
                                        </p:tgtEl>
                                      </p:cBhvr>
                                    </p:animEffect>
                                  </p:childTnLst>
                                </p:cTn>
                              </p:par>
                            </p:childTnLst>
                          </p:cTn>
                        </p:par>
                        <p:par>
                          <p:cTn id="88" fill="hold">
                            <p:stCondLst>
                              <p:cond delay="8900"/>
                            </p:stCondLst>
                            <p:childTnLst>
                              <p:par>
                                <p:cTn id="89" presetID="22" presetClass="entr" presetSubtype="8"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wipe(left)">
                                      <p:cBhvr>
                                        <p:cTn id="91" dur="500"/>
                                        <p:tgtEl>
                                          <p:spTgt spid="46"/>
                                        </p:tgtEl>
                                      </p:cBhvr>
                                    </p:animEffect>
                                  </p:childTnLst>
                                </p:cTn>
                              </p:par>
                            </p:childTnLst>
                          </p:cTn>
                        </p:par>
                        <p:par>
                          <p:cTn id="92" fill="hold">
                            <p:stCondLst>
                              <p:cond delay="9400"/>
                            </p:stCondLst>
                            <p:childTnLst>
                              <p:par>
                                <p:cTn id="93" presetID="53" presetClass="entr" presetSubtype="16"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ppt_w</p:attrName>
                                        </p:attrNameLst>
                                      </p:cBhvr>
                                      <p:tavLst>
                                        <p:tav tm="0">
                                          <p:val>
                                            <p:fltVal val="0"/>
                                          </p:val>
                                        </p:tav>
                                        <p:tav tm="100000">
                                          <p:val>
                                            <p:strVal val="#ppt_w"/>
                                          </p:val>
                                        </p:tav>
                                      </p:tavLst>
                                    </p:anim>
                                    <p:anim calcmode="lin" valueType="num">
                                      <p:cBhvr>
                                        <p:cTn id="96" dur="500" fill="hold"/>
                                        <p:tgtEl>
                                          <p:spTgt spid="49"/>
                                        </p:tgtEl>
                                        <p:attrNameLst>
                                          <p:attrName>ppt_h</p:attrName>
                                        </p:attrNameLst>
                                      </p:cBhvr>
                                      <p:tavLst>
                                        <p:tav tm="0">
                                          <p:val>
                                            <p:fltVal val="0"/>
                                          </p:val>
                                        </p:tav>
                                        <p:tav tm="100000">
                                          <p:val>
                                            <p:strVal val="#ppt_h"/>
                                          </p:val>
                                        </p:tav>
                                      </p:tavLst>
                                    </p:anim>
                                    <p:animEffect transition="in" filter="fade">
                                      <p:cBhvr>
                                        <p:cTn id="9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1" grpId="0" bldLvl="0" animBg="1"/>
      <p:bldP spid="25" grpId="0" bldLvl="0" animBg="1"/>
      <p:bldP spid="29" grpId="0" bldLvl="0" animBg="1"/>
      <p:bldP spid="30" grpId="0" bldLvl="0" animBg="1"/>
      <p:bldP spid="31" grpId="0" bldLvl="0" animBg="1"/>
      <p:bldP spid="32" grpId="0" bldLvl="0" animBg="1"/>
      <p:bldP spid="33" grpId="0" bldLvl="0" animBg="1"/>
      <p:bldP spid="45" grpId="0" bldLvl="0" animBg="1"/>
      <p:bldP spid="49" grpId="0" bldLvl="0" animBg="1"/>
      <p:bldP spid="50" grpId="0" bldLvl="0" animBg="1"/>
      <p:bldP spid="51"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产品组合策划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三、产品组合的策划</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扩大产品组合策略</a:t>
            </a:r>
            <a:endParaRPr lang="en-US" b="1" dirty="0">
              <a:solidFill>
                <a:prstClr val="white"/>
              </a:solidFill>
              <a:cs typeface="+mn-ea"/>
              <a:sym typeface="微软雅黑"/>
            </a:endParaRPr>
          </a:p>
        </p:txBody>
      </p:sp>
      <p:sp>
        <p:nvSpPr>
          <p:cNvPr id="11" name="TextBox 8"/>
          <p:cNvSpPr txBox="1"/>
          <p:nvPr/>
        </p:nvSpPr>
        <p:spPr>
          <a:xfrm>
            <a:off x="1256740" y="2532615"/>
            <a:ext cx="3081962" cy="2683427"/>
          </a:xfrm>
          <a:prstGeom prst="rect">
            <a:avLst/>
          </a:prstGeom>
          <a:noFill/>
        </p:spPr>
        <p:txBody>
          <a:bodyPr wrap="square" lIns="0" tIns="0" rIns="0" bIns="0" rtlCol="0" anchor="t">
            <a:spAutoFit/>
          </a:bodyPr>
          <a:lstStyle/>
          <a:p>
            <a:pPr algn="just">
              <a:lnSpc>
                <a:spcPct val="200000"/>
              </a:lnSpc>
              <a:spcBef>
                <a:spcPct val="0"/>
              </a:spcBef>
            </a:pPr>
            <a:r>
              <a:rPr lang="zh-CN" altLang="en-US" dirty="0">
                <a:solidFill>
                  <a:prstClr val="white">
                    <a:lumMod val="95000"/>
                  </a:prstClr>
                </a:solidFill>
                <a:cs typeface="+mn-ea"/>
                <a:sym typeface="微软雅黑"/>
              </a:rPr>
              <a:t>当企业预测现有产品线的销售额和盈利率在未来可能下降时</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就应考虑在现有产品组合中增加新的产品线</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或加强其中有发展潜力的产品线。</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缩减产品组合策略</a:t>
            </a:r>
            <a:endParaRPr lang="en-US" b="1" dirty="0">
              <a:solidFill>
                <a:prstClr val="white"/>
              </a:solidFill>
              <a:cs typeface="+mn-ea"/>
              <a:sym typeface="微软雅黑"/>
            </a:endParaRPr>
          </a:p>
        </p:txBody>
      </p:sp>
      <p:sp>
        <p:nvSpPr>
          <p:cNvPr id="13" name="TextBox 8"/>
          <p:cNvSpPr txBox="1"/>
          <p:nvPr/>
        </p:nvSpPr>
        <p:spPr>
          <a:xfrm>
            <a:off x="4740148" y="2666883"/>
            <a:ext cx="3134314" cy="337015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随着产品大类的延长</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设计、工程、仓储、运输、促销等市场营销费用也会增加</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终将会减少企业的利润。在这种情况下</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需要对产品大类的发展进行相应的遏制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剔除那些得不偿失的产品项目</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使产品大类缩短</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提高经济效益。</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产品线策划</a:t>
            </a:r>
            <a:endParaRPr lang="en-US" sz="2000" b="1" dirty="0">
              <a:solidFill>
                <a:prstClr val="white"/>
              </a:solidFill>
              <a:cs typeface="+mn-ea"/>
              <a:sym typeface="微软雅黑"/>
            </a:endParaRPr>
          </a:p>
        </p:txBody>
      </p:sp>
      <p:sp>
        <p:nvSpPr>
          <p:cNvPr id="15" name="TextBox 8"/>
          <p:cNvSpPr txBox="1"/>
          <p:nvPr/>
        </p:nvSpPr>
        <p:spPr>
          <a:xfrm>
            <a:off x="8389020" y="2532616"/>
            <a:ext cx="3061452" cy="2031325"/>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产品线延伸</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产品线填补</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产品线削减</a:t>
            </a: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3714783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新产品开发策划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2358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一、新产品的概念与类型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ound Same Side Corner Rectangle 4"/>
          <p:cNvSpPr/>
          <p:nvPr/>
        </p:nvSpPr>
        <p:spPr>
          <a:xfrm>
            <a:off x="6456026" y="1391073"/>
            <a:ext cx="149013" cy="5466927"/>
          </a:xfrm>
          <a:prstGeom prst="round2SameRect">
            <a:avLst>
              <a:gd name="adj1" fmla="val 50000"/>
              <a:gd name="adj2" fmla="val 0"/>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7">
              <a:lnSpc>
                <a:spcPct val="120000"/>
              </a:lnSpc>
            </a:pPr>
            <a:endParaRPr lang="en-GB"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8" name="Group 37"/>
          <p:cNvGrpSpPr/>
          <p:nvPr/>
        </p:nvGrpSpPr>
        <p:grpSpPr>
          <a:xfrm>
            <a:off x="1682137" y="1974411"/>
            <a:ext cx="4246416" cy="3945944"/>
            <a:chOff x="689317" y="2256183"/>
            <a:chExt cx="3854548" cy="3741749"/>
          </a:xfrm>
        </p:grpSpPr>
        <p:sp>
          <p:nvSpPr>
            <p:cNvPr id="9" name="Rectangle 27"/>
            <p:cNvSpPr/>
            <p:nvPr/>
          </p:nvSpPr>
          <p:spPr>
            <a:xfrm>
              <a:off x="689317" y="2256183"/>
              <a:ext cx="3854548" cy="37417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914377">
                <a:lnSpc>
                  <a:spcPct val="120000"/>
                </a:lnSpc>
              </a:pPr>
              <a:endParaRPr lang="en-GB" sz="1600">
                <a:solidFill>
                  <a:prstClr val="white">
                    <a:lumMod val="65000"/>
                  </a:prst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 name="TextBox 28"/>
            <p:cNvSpPr txBox="1"/>
            <p:nvPr/>
          </p:nvSpPr>
          <p:spPr>
            <a:xfrm>
              <a:off x="855532" y="2570356"/>
              <a:ext cx="3522117" cy="2232651"/>
            </a:xfrm>
            <a:prstGeom prst="rect">
              <a:avLst/>
            </a:prstGeom>
            <a:noFill/>
            <a:ln>
              <a:solidFill>
                <a:schemeClr val="accent1">
                  <a:lumMod val="50000"/>
                </a:schemeClr>
              </a:solidFill>
            </a:ln>
          </p:spPr>
          <p:txBody>
            <a:bodyPr wrap="square" rtlCol="0">
              <a:spAutoFit/>
            </a:bodyPr>
            <a:lstStyle/>
            <a:p>
              <a:pPr algn="just" defTabSz="914377">
                <a:lnSpc>
                  <a:spcPct val="150000"/>
                </a:lnSpc>
              </a:pP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一</a:t>
              </a: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新产品的概念</a:t>
              </a:r>
              <a:endParaRPr lang="en-US" altLang="zh-CN" dirty="0">
                <a:solidFill>
                  <a:srgbClr val="002060"/>
                </a:solidFill>
                <a:latin typeface="微软雅黑" panose="020B0503020204020204" pitchFamily="34" charset="-122"/>
                <a:ea typeface="微软雅黑" panose="020B0503020204020204" pitchFamily="34" charset="-122"/>
                <a:sym typeface="+mn-ea"/>
              </a:endParaRPr>
            </a:p>
            <a:p>
              <a:pPr algn="just" defTabSz="914377">
                <a:lnSpc>
                  <a:spcPct val="15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新产品是指在某个市场上首次出现或者是企业首次向某市场提供的</a:t>
              </a:r>
              <a:r>
                <a:rPr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a:t>
              </a: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能满足某种消费需求的整体产品。</a:t>
              </a:r>
            </a:p>
          </p:txBody>
        </p:sp>
      </p:grpSp>
      <p:grpSp>
        <p:nvGrpSpPr>
          <p:cNvPr id="11" name="Group 33"/>
          <p:cNvGrpSpPr/>
          <p:nvPr/>
        </p:nvGrpSpPr>
        <p:grpSpPr>
          <a:xfrm>
            <a:off x="6456025" y="1654385"/>
            <a:ext cx="1029547" cy="543560"/>
            <a:chOff x="5128064" y="2256183"/>
            <a:chExt cx="3273083" cy="515155"/>
          </a:xfrm>
          <a:effectLst>
            <a:outerShdw blurRad="50800" dist="38100" dir="2700000" algn="tl" rotWithShape="0">
              <a:prstClr val="black">
                <a:alpha val="40000"/>
              </a:prstClr>
            </a:outerShdw>
          </a:effectLst>
        </p:grpSpPr>
        <p:sp>
          <p:nvSpPr>
            <p:cNvPr id="12" name="Pentagon 3"/>
            <p:cNvSpPr/>
            <p:nvPr/>
          </p:nvSpPr>
          <p:spPr>
            <a:xfrm>
              <a:off x="5128064" y="2256184"/>
              <a:ext cx="3273083" cy="51515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01</a:t>
              </a:r>
            </a:p>
          </p:txBody>
        </p:sp>
        <p:sp>
          <p:nvSpPr>
            <p:cNvPr id="13" name="Rectangle 8"/>
            <p:cNvSpPr/>
            <p:nvPr/>
          </p:nvSpPr>
          <p:spPr>
            <a:xfrm>
              <a:off x="5128064" y="2256183"/>
              <a:ext cx="464234" cy="51515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4" name="Group 34"/>
          <p:cNvGrpSpPr/>
          <p:nvPr/>
        </p:nvGrpSpPr>
        <p:grpSpPr>
          <a:xfrm>
            <a:off x="6456025" y="2389024"/>
            <a:ext cx="1029547" cy="543560"/>
            <a:chOff x="5128064" y="3095119"/>
            <a:chExt cx="3273083" cy="515155"/>
          </a:xfrm>
          <a:effectLst>
            <a:outerShdw blurRad="50800" dist="38100" dir="2700000" algn="tl" rotWithShape="0">
              <a:prstClr val="black">
                <a:alpha val="40000"/>
              </a:prstClr>
            </a:outerShdw>
          </a:effectLst>
        </p:grpSpPr>
        <p:sp>
          <p:nvSpPr>
            <p:cNvPr id="15" name="Pentagon 5"/>
            <p:cNvSpPr/>
            <p:nvPr/>
          </p:nvSpPr>
          <p:spPr>
            <a:xfrm>
              <a:off x="5128064" y="3095119"/>
              <a:ext cx="3273083" cy="515154"/>
            </a:xfrm>
            <a:prstGeom prst="homePlat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02</a:t>
              </a:r>
              <a:endParaRPr lang="zh-CN" altLang="en-US"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6" name="Rectangle 9"/>
            <p:cNvSpPr/>
            <p:nvPr/>
          </p:nvSpPr>
          <p:spPr>
            <a:xfrm>
              <a:off x="5128064" y="3095119"/>
              <a:ext cx="464234" cy="51515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17" name="Group 35"/>
          <p:cNvGrpSpPr/>
          <p:nvPr/>
        </p:nvGrpSpPr>
        <p:grpSpPr>
          <a:xfrm>
            <a:off x="6456025" y="3107710"/>
            <a:ext cx="1029547" cy="543560"/>
            <a:chOff x="5128064" y="3934054"/>
            <a:chExt cx="3273083" cy="515155"/>
          </a:xfrm>
          <a:solidFill>
            <a:schemeClr val="accent1">
              <a:lumMod val="50000"/>
            </a:schemeClr>
          </a:solidFill>
          <a:effectLst>
            <a:outerShdw blurRad="50800" dist="38100" dir="2700000" algn="tl" rotWithShape="0">
              <a:prstClr val="black">
                <a:alpha val="40000"/>
              </a:prstClr>
            </a:outerShdw>
          </a:effectLst>
        </p:grpSpPr>
        <p:sp>
          <p:nvSpPr>
            <p:cNvPr id="18" name="Pentagon 6"/>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03</a:t>
              </a:r>
              <a:endPar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Rectangle 10"/>
            <p:cNvSpPr/>
            <p:nvPr/>
          </p:nvSpPr>
          <p:spPr>
            <a:xfrm>
              <a:off x="5128064" y="3934054"/>
              <a:ext cx="464234" cy="51515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20" name="Group 36"/>
          <p:cNvGrpSpPr/>
          <p:nvPr/>
        </p:nvGrpSpPr>
        <p:grpSpPr>
          <a:xfrm>
            <a:off x="6456025" y="3811210"/>
            <a:ext cx="1029547" cy="543560"/>
            <a:chOff x="5128064" y="4772988"/>
            <a:chExt cx="3273084" cy="515156"/>
          </a:xfrm>
          <a:effectLst>
            <a:outerShdw blurRad="50800" dist="38100" dir="2700000" algn="tl" rotWithShape="0">
              <a:prstClr val="black">
                <a:alpha val="40000"/>
              </a:prstClr>
            </a:outerShdw>
          </a:effectLst>
        </p:grpSpPr>
        <p:sp>
          <p:nvSpPr>
            <p:cNvPr id="21"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04</a:t>
              </a:r>
              <a:endPar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23" name="TextBox 12"/>
          <p:cNvSpPr txBox="1"/>
          <p:nvPr/>
        </p:nvSpPr>
        <p:spPr>
          <a:xfrm>
            <a:off x="7717559" y="1788427"/>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(1)</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新问世产品。</a:t>
            </a:r>
          </a:p>
        </p:txBody>
      </p:sp>
      <p:sp>
        <p:nvSpPr>
          <p:cNvPr id="24" name="TextBox 16"/>
          <p:cNvSpPr txBox="1"/>
          <p:nvPr/>
        </p:nvSpPr>
        <p:spPr>
          <a:xfrm>
            <a:off x="7726026" y="2455333"/>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(2)</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新产品线</a:t>
            </a:r>
          </a:p>
        </p:txBody>
      </p:sp>
      <p:sp>
        <p:nvSpPr>
          <p:cNvPr id="25" name="TextBox 19"/>
          <p:cNvSpPr txBox="1"/>
          <p:nvPr/>
        </p:nvSpPr>
        <p:spPr>
          <a:xfrm>
            <a:off x="7726026" y="3878317"/>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(4)</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现行产品的改进更新。</a:t>
            </a:r>
          </a:p>
        </p:txBody>
      </p:sp>
      <p:sp>
        <p:nvSpPr>
          <p:cNvPr id="26" name="TextBox 22"/>
          <p:cNvSpPr txBox="1"/>
          <p:nvPr/>
        </p:nvSpPr>
        <p:spPr>
          <a:xfrm>
            <a:off x="7717559" y="3226652"/>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现行产品线的增补品。</a:t>
            </a:r>
          </a:p>
        </p:txBody>
      </p:sp>
      <p:grpSp>
        <p:nvGrpSpPr>
          <p:cNvPr id="27" name="Group 36"/>
          <p:cNvGrpSpPr/>
          <p:nvPr/>
        </p:nvGrpSpPr>
        <p:grpSpPr>
          <a:xfrm>
            <a:off x="6453877" y="4482221"/>
            <a:ext cx="1029547" cy="543560"/>
            <a:chOff x="5128064" y="4772988"/>
            <a:chExt cx="3273084" cy="515156"/>
          </a:xfrm>
          <a:effectLst>
            <a:outerShdw blurRad="50800" dist="38100" dir="2700000" algn="tl" rotWithShape="0">
              <a:prstClr val="black">
                <a:alpha val="40000"/>
              </a:prstClr>
            </a:outerShdw>
          </a:effectLst>
        </p:grpSpPr>
        <p:sp>
          <p:nvSpPr>
            <p:cNvPr id="28"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05</a:t>
              </a:r>
            </a:p>
          </p:txBody>
        </p:sp>
        <p:sp>
          <p:nvSpPr>
            <p:cNvPr id="29"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30" name="TextBox 19"/>
          <p:cNvSpPr txBox="1"/>
          <p:nvPr/>
        </p:nvSpPr>
        <p:spPr>
          <a:xfrm>
            <a:off x="7723878" y="4613723"/>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(5)</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市场重定位。</a:t>
            </a:r>
          </a:p>
        </p:txBody>
      </p:sp>
      <p:sp>
        <p:nvSpPr>
          <p:cNvPr id="31" name="TextBox 28"/>
          <p:cNvSpPr txBox="1"/>
          <p:nvPr/>
        </p:nvSpPr>
        <p:spPr>
          <a:xfrm>
            <a:off x="1941644" y="5055259"/>
            <a:ext cx="3880189" cy="507831"/>
          </a:xfrm>
          <a:prstGeom prst="rect">
            <a:avLst/>
          </a:prstGeom>
          <a:noFill/>
          <a:ln>
            <a:solidFill>
              <a:schemeClr val="accent1">
                <a:lumMod val="50000"/>
              </a:schemeClr>
            </a:solidFill>
          </a:ln>
        </p:spPr>
        <p:txBody>
          <a:bodyPr wrap="square" rtlCol="0">
            <a:spAutoFit/>
          </a:bodyPr>
          <a:lstStyle/>
          <a:p>
            <a:pPr algn="just" defTabSz="914377">
              <a:lnSpc>
                <a:spcPct val="150000"/>
              </a:lnSpc>
            </a:pP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二</a:t>
            </a:r>
            <a:r>
              <a:rPr lang="en-US" altLang="zh-CN" dirty="0">
                <a:solidFill>
                  <a:srgbClr val="002060"/>
                </a:solidFill>
                <a:latin typeface="微软雅黑" panose="020B0503020204020204" pitchFamily="34" charset="-122"/>
                <a:ea typeface="微软雅黑" panose="020B0503020204020204" pitchFamily="34" charset="-122"/>
                <a:sym typeface="+mn-ea"/>
              </a:rPr>
              <a:t>)</a:t>
            </a:r>
            <a:r>
              <a:rPr lang="zh-CN" altLang="en-US" dirty="0">
                <a:solidFill>
                  <a:srgbClr val="002060"/>
                </a:solidFill>
                <a:latin typeface="微软雅黑" panose="020B0503020204020204" pitchFamily="34" charset="-122"/>
                <a:ea typeface="微软雅黑" panose="020B0503020204020204" pitchFamily="34" charset="-122"/>
                <a:sym typeface="+mn-ea"/>
              </a:rPr>
              <a:t>新产品的类型</a:t>
            </a:r>
            <a:r>
              <a:rPr lang="en-US" altLang="zh-CN" dirty="0">
                <a:solidFill>
                  <a:srgbClr val="002060"/>
                </a:solidFill>
                <a:latin typeface="微软雅黑" panose="020B0503020204020204" pitchFamily="34" charset="-122"/>
                <a:ea typeface="微软雅黑" panose="020B0503020204020204" pitchFamily="34" charset="-122"/>
                <a:sym typeface="+mn-ea"/>
              </a:rPr>
              <a:t>:</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grpSp>
        <p:nvGrpSpPr>
          <p:cNvPr id="32" name="Group 36"/>
          <p:cNvGrpSpPr/>
          <p:nvPr/>
        </p:nvGrpSpPr>
        <p:grpSpPr>
          <a:xfrm>
            <a:off x="6453877" y="5218816"/>
            <a:ext cx="1029547" cy="543560"/>
            <a:chOff x="5128064" y="4772988"/>
            <a:chExt cx="3273084" cy="515156"/>
          </a:xfrm>
          <a:effectLst>
            <a:outerShdw blurRad="50800" dist="38100" dir="2700000" algn="tl" rotWithShape="0">
              <a:prstClr val="black">
                <a:alpha val="40000"/>
              </a:prstClr>
            </a:outerShdw>
          </a:effectLst>
        </p:grpSpPr>
        <p:sp>
          <p:nvSpPr>
            <p:cNvPr id="33" name="Pentagon 7"/>
            <p:cNvSpPr/>
            <p:nvPr/>
          </p:nvSpPr>
          <p:spPr>
            <a:xfrm>
              <a:off x="5128065" y="4772990"/>
              <a:ext cx="3273083" cy="51515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r>
                <a:rPr lang="en-US" altLang="zh-CN"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rPr>
                <a:t>06</a:t>
              </a:r>
            </a:p>
          </p:txBody>
        </p:sp>
        <p:sp>
          <p:nvSpPr>
            <p:cNvPr id="34" name="Rectangle 11"/>
            <p:cNvSpPr/>
            <p:nvPr/>
          </p:nvSpPr>
          <p:spPr>
            <a:xfrm>
              <a:off x="5128064" y="4772988"/>
              <a:ext cx="464234" cy="51515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20000"/>
                </a:lnSpc>
              </a:pPr>
              <a:endParaRPr lang="en-GB" sz="1600" dirty="0">
                <a:solidFill>
                  <a:prstClr val="white"/>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35" name="TextBox 19"/>
          <p:cNvSpPr txBox="1"/>
          <p:nvPr/>
        </p:nvSpPr>
        <p:spPr>
          <a:xfrm>
            <a:off x="7723878" y="5350318"/>
            <a:ext cx="2401504" cy="387798"/>
          </a:xfrm>
          <a:prstGeom prst="rect">
            <a:avLst/>
          </a:prstGeom>
          <a:noFill/>
        </p:spPr>
        <p:txBody>
          <a:bodyPr wrap="square" rtlCol="0">
            <a:spAutoFit/>
          </a:bodyPr>
          <a:lstStyle/>
          <a:p>
            <a:pPr defTabSz="914377">
              <a:lnSpc>
                <a:spcPct val="120000"/>
              </a:lnSpc>
            </a:pPr>
            <a:r>
              <a:rPr lang="en-US" altLang="zh-CN"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(6)</a:t>
            </a:r>
            <a:r>
              <a:rPr lang="zh-CN" altLang="en-US" sz="1600" dirty="0">
                <a:solidFill>
                  <a:srgbClr val="5B9BD5">
                    <a:lumMod val="50000"/>
                  </a:srgbClr>
                </a:solidFill>
                <a:latin typeface="微软雅黑" panose="020B0503020204020204" pitchFamily="34" charset="-122"/>
                <a:ea typeface="微软雅黑" panose="020B0503020204020204" pitchFamily="34" charset="-122"/>
                <a:cs typeface="+mn-ea"/>
                <a:sym typeface="Arial" panose="020B0604020202020204" pitchFamily="34" charset="0"/>
              </a:rPr>
              <a:t>成本减少。</a:t>
            </a:r>
          </a:p>
        </p:txBody>
      </p:sp>
    </p:spTree>
    <p:extLst>
      <p:ext uri="{BB962C8B-B14F-4D97-AF65-F5344CB8AC3E}">
        <p14:creationId xmlns:p14="http://schemas.microsoft.com/office/powerpoint/2010/main" val="1751701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新产品开发策划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二、新产品开发流程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A648B8-2E40-474B-8B6B-85EC17F6A9DD}"/>
              </a:ext>
            </a:extLst>
          </p:cNvPr>
          <p:cNvSpPr/>
          <p:nvPr/>
        </p:nvSpPr>
        <p:spPr>
          <a:xfrm>
            <a:off x="798950" y="1545974"/>
            <a:ext cx="10760704" cy="874407"/>
          </a:xfrm>
          <a:prstGeom prst="rect">
            <a:avLst/>
          </a:prstGeom>
        </p:spPr>
        <p:txBody>
          <a:bodyPr wrap="square">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新产品开发过程包括八个阶段</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创意产生、创意筛选、概念的发展和测试、营销战略发展、商业分析、产品开发、市场测试、商品化</a:t>
            </a:r>
          </a:p>
        </p:txBody>
      </p:sp>
      <p:pic>
        <p:nvPicPr>
          <p:cNvPr id="8" name="63.jpg" descr="id:2147497112;FounderCES"/>
          <p:cNvPicPr/>
          <p:nvPr/>
        </p:nvPicPr>
        <p:blipFill>
          <a:blip r:embed="rId2"/>
          <a:stretch>
            <a:fillRect/>
          </a:stretch>
        </p:blipFill>
        <p:spPr>
          <a:xfrm>
            <a:off x="1643403" y="2540674"/>
            <a:ext cx="8824430" cy="4317326"/>
          </a:xfrm>
          <a:prstGeom prst="rect">
            <a:avLst/>
          </a:prstGeom>
        </p:spPr>
      </p:pic>
    </p:spTree>
    <p:extLst>
      <p:ext uri="{BB962C8B-B14F-4D97-AF65-F5344CB8AC3E}">
        <p14:creationId xmlns:p14="http://schemas.microsoft.com/office/powerpoint/2010/main" val="2919277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3570208"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新产品开发策划</a:t>
            </a:r>
          </a:p>
        </p:txBody>
      </p:sp>
      <p:sp>
        <p:nvSpPr>
          <p:cNvPr id="41" name="矩形 40">
            <a:extLst>
              <a:ext uri="{FF2B5EF4-FFF2-40B4-BE49-F238E27FC236}">
                <a16:creationId xmlns:a16="http://schemas.microsoft.com/office/drawing/2014/main" id="{38807871-83DD-4629-9BC3-4EF9B69135FF}"/>
              </a:ext>
            </a:extLst>
          </p:cNvPr>
          <p:cNvSpPr/>
          <p:nvPr/>
        </p:nvSpPr>
        <p:spPr>
          <a:xfrm>
            <a:off x="532396" y="1035757"/>
            <a:ext cx="2749471" cy="400110"/>
          </a:xfrm>
          <a:prstGeom prst="rect">
            <a:avLst/>
          </a:prstGeom>
        </p:spPr>
        <p:txBody>
          <a:bodyPr wrap="none">
            <a:spAutoFit/>
          </a:bodyPr>
          <a:lstStyle/>
          <a:p>
            <a:r>
              <a:rPr lang="zh-CN" altLang="zh-CN" sz="2000" dirty="0"/>
              <a:t>三、新产品的采用过程</a:t>
            </a:r>
          </a:p>
        </p:txBody>
      </p:sp>
      <p:grpSp>
        <p:nvGrpSpPr>
          <p:cNvPr id="8" name="组合 7"/>
          <p:cNvGrpSpPr/>
          <p:nvPr/>
        </p:nvGrpSpPr>
        <p:grpSpPr>
          <a:xfrm>
            <a:off x="1425448" y="2591286"/>
            <a:ext cx="2031377" cy="2721972"/>
            <a:chOff x="1307529" y="2155923"/>
            <a:chExt cx="1232471" cy="2721972"/>
          </a:xfrm>
        </p:grpSpPr>
        <p:sp>
          <p:nvSpPr>
            <p:cNvPr id="9" name="矩形 8"/>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10" name="TextBox 9"/>
            <p:cNvSpPr txBox="1"/>
            <p:nvPr/>
          </p:nvSpPr>
          <p:spPr>
            <a:xfrm>
              <a:off x="1307529" y="2918536"/>
              <a:ext cx="1159783" cy="873957"/>
            </a:xfrm>
            <a:prstGeom prst="rect">
              <a:avLst/>
            </a:prstGeom>
            <a:noFill/>
          </p:spPr>
          <p:txBody>
            <a:bodyPr vert="horz" wrap="square" rtlCol="0">
              <a:spAutoFit/>
            </a:bodyPr>
            <a:lstStyle/>
            <a:p>
              <a:pPr algn="ctr">
                <a:lnSpc>
                  <a:spcPct val="150000"/>
                </a:lnSpc>
              </a:pPr>
              <a:r>
                <a:rPr lang="zh-CN" altLang="en-US" b="1" dirty="0">
                  <a:solidFill>
                    <a:srgbClr val="FFFFFF"/>
                  </a:solidFill>
                  <a:latin typeface=""/>
                  <a:ea typeface="微软雅黑" panose="020B0503020204020204" pitchFamily="34" charset="-122"/>
                  <a:sym typeface=""/>
                </a:rPr>
                <a:t>三、新产品的采用过程</a:t>
              </a:r>
            </a:p>
          </p:txBody>
        </p:sp>
      </p:grpSp>
      <p:sp>
        <p:nvSpPr>
          <p:cNvPr id="11" name="圆角矩形 10"/>
          <p:cNvSpPr/>
          <p:nvPr/>
        </p:nvSpPr>
        <p:spPr>
          <a:xfrm>
            <a:off x="5239503"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2" name="组合 11"/>
          <p:cNvGrpSpPr/>
          <p:nvPr/>
        </p:nvGrpSpPr>
        <p:grpSpPr>
          <a:xfrm>
            <a:off x="4235737" y="1375590"/>
            <a:ext cx="1646921" cy="868321"/>
            <a:chOff x="3447049" y="1375590"/>
            <a:chExt cx="1646921" cy="868321"/>
          </a:xfrm>
        </p:grpSpPr>
        <p:sp>
          <p:nvSpPr>
            <p:cNvPr id="13" name="圆角矩形 12"/>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4" name="TextBox 9"/>
            <p:cNvSpPr txBox="1"/>
            <p:nvPr/>
          </p:nvSpPr>
          <p:spPr>
            <a:xfrm>
              <a:off x="3458383" y="1595858"/>
              <a:ext cx="1624249"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知晓</a:t>
              </a:r>
            </a:p>
          </p:txBody>
        </p:sp>
      </p:grpSp>
      <p:sp>
        <p:nvSpPr>
          <p:cNvPr id="15" name="TextBox 9"/>
          <p:cNvSpPr txBox="1"/>
          <p:nvPr/>
        </p:nvSpPr>
        <p:spPr>
          <a:xfrm>
            <a:off x="5933457" y="1306548"/>
            <a:ext cx="569443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这是消费者获得新产品信息的初始阶段。新产品信息情报的主要来源是广告</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或者是通过间接的渠道获得</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如技术资料、商品宣传单等。</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6" name="圆角矩形 15"/>
          <p:cNvSpPr/>
          <p:nvPr/>
        </p:nvSpPr>
        <p:spPr>
          <a:xfrm>
            <a:off x="5239503"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7" name="组合 16"/>
          <p:cNvGrpSpPr/>
          <p:nvPr/>
        </p:nvGrpSpPr>
        <p:grpSpPr>
          <a:xfrm>
            <a:off x="4204517" y="2505890"/>
            <a:ext cx="1711983" cy="868321"/>
            <a:chOff x="3415829" y="2505890"/>
            <a:chExt cx="1711983" cy="868321"/>
          </a:xfrm>
        </p:grpSpPr>
        <p:sp>
          <p:nvSpPr>
            <p:cNvPr id="18" name="圆角矩形 17"/>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9" name="TextBox 9"/>
            <p:cNvSpPr txBox="1"/>
            <p:nvPr/>
          </p:nvSpPr>
          <p:spPr>
            <a:xfrm>
              <a:off x="3415829" y="2641639"/>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兴趣</a:t>
              </a:r>
            </a:p>
          </p:txBody>
        </p:sp>
      </p:grpSp>
      <p:sp>
        <p:nvSpPr>
          <p:cNvPr id="20" name="TextBox 9"/>
          <p:cNvSpPr txBox="1"/>
          <p:nvPr/>
        </p:nvSpPr>
        <p:spPr>
          <a:xfrm>
            <a:off x="5946671" y="2567488"/>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兴趣是指消费者不仅了解产品</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并且产生了兴趣。在此阶段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消费者会积极地搜集信息</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并进行对比</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研究分析新产品的具体性能、用途等问题</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假如满意</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将会产生初步的购买动机。</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1" name="圆角矩形 20"/>
          <p:cNvSpPr/>
          <p:nvPr/>
        </p:nvSpPr>
        <p:spPr>
          <a:xfrm>
            <a:off x="5239503"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2" name="组合 21"/>
          <p:cNvGrpSpPr/>
          <p:nvPr/>
        </p:nvGrpSpPr>
        <p:grpSpPr>
          <a:xfrm>
            <a:off x="4235737" y="3636190"/>
            <a:ext cx="1646921" cy="868321"/>
            <a:chOff x="3447049" y="3636190"/>
            <a:chExt cx="1646921" cy="868321"/>
          </a:xfrm>
        </p:grpSpPr>
        <p:sp>
          <p:nvSpPr>
            <p:cNvPr id="23" name="圆角矩形 22"/>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4" name="TextBox 9"/>
            <p:cNvSpPr txBox="1"/>
            <p:nvPr/>
          </p:nvSpPr>
          <p:spPr>
            <a:xfrm>
              <a:off x="3532382" y="3809990"/>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评价</a:t>
              </a:r>
            </a:p>
          </p:txBody>
        </p:sp>
      </p:grpSp>
      <p:sp>
        <p:nvSpPr>
          <p:cNvPr id="25" name="TextBox 9"/>
          <p:cNvSpPr txBox="1"/>
          <p:nvPr/>
        </p:nvSpPr>
        <p:spPr>
          <a:xfrm>
            <a:off x="5933458" y="3795696"/>
            <a:ext cx="5544747"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这个阶段的消费者主要权衡采用新产品的边际价值</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例如</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对新产品带来的各方面利益和由此导致的某些方面的损失进行比较</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从而对新产品的吸引力做出判断。</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6" name="圆角矩形 25"/>
          <p:cNvSpPr/>
          <p:nvPr/>
        </p:nvSpPr>
        <p:spPr>
          <a:xfrm>
            <a:off x="5239503"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7" name="组合 26"/>
          <p:cNvGrpSpPr/>
          <p:nvPr/>
        </p:nvGrpSpPr>
        <p:grpSpPr>
          <a:xfrm>
            <a:off x="4138323" y="4766490"/>
            <a:ext cx="1744335" cy="868321"/>
            <a:chOff x="3349635" y="4766490"/>
            <a:chExt cx="1744335" cy="868321"/>
          </a:xfrm>
        </p:grpSpPr>
        <p:sp>
          <p:nvSpPr>
            <p:cNvPr id="28" name="圆角矩形 27"/>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9" name="TextBox 9"/>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试用</a:t>
              </a:r>
            </a:p>
          </p:txBody>
        </p:sp>
      </p:grpSp>
      <p:sp>
        <p:nvSpPr>
          <p:cNvPr id="30" name="TextBox 9"/>
          <p:cNvSpPr txBox="1"/>
          <p:nvPr/>
        </p:nvSpPr>
        <p:spPr>
          <a:xfrm>
            <a:off x="5959841" y="4809502"/>
            <a:ext cx="5694435"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在此阶段</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消费者开始小规模地试用新产品</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进一步了解产品的各方面属性并做出一定的主观评价。</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1" name="左大括号 30"/>
          <p:cNvSpPr/>
          <p:nvPr/>
        </p:nvSpPr>
        <p:spPr>
          <a:xfrm>
            <a:off x="3464922"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2" name="圆角矩形 31"/>
          <p:cNvSpPr/>
          <p:nvPr/>
        </p:nvSpPr>
        <p:spPr>
          <a:xfrm>
            <a:off x="5239503"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3" name="组合 32"/>
          <p:cNvGrpSpPr/>
          <p:nvPr/>
        </p:nvGrpSpPr>
        <p:grpSpPr>
          <a:xfrm>
            <a:off x="4235737" y="5807890"/>
            <a:ext cx="1741716" cy="868321"/>
            <a:chOff x="3447049" y="4766490"/>
            <a:chExt cx="1741716" cy="868321"/>
          </a:xfrm>
          <a:solidFill>
            <a:srgbClr val="C00000"/>
          </a:solidFill>
        </p:grpSpPr>
        <p:sp>
          <p:nvSpPr>
            <p:cNvPr id="34" name="圆角矩形 33"/>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5" name="TextBox 9"/>
            <p:cNvSpPr txBox="1"/>
            <p:nvPr/>
          </p:nvSpPr>
          <p:spPr>
            <a:xfrm>
              <a:off x="3504198" y="4920101"/>
              <a:ext cx="1684567"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采用</a:t>
              </a:r>
              <a:endParaRPr lang="zh-CN" altLang="zh-CN" sz="1600" dirty="0">
                <a:solidFill>
                  <a:srgbClr val="FFFFFF"/>
                </a:solidFill>
                <a:latin typeface=""/>
                <a:ea typeface="微软雅黑" panose="020B0503020204020204" pitchFamily="34" charset="-122"/>
              </a:endParaRPr>
            </a:p>
          </p:txBody>
        </p:sp>
      </p:grpSp>
      <p:sp>
        <p:nvSpPr>
          <p:cNvPr id="36" name="TextBox 9"/>
          <p:cNvSpPr txBox="1"/>
          <p:nvPr/>
        </p:nvSpPr>
        <p:spPr>
          <a:xfrm>
            <a:off x="5939807" y="5870155"/>
            <a:ext cx="5745236"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消费者在进行产品试用之后</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若发现新产品符合其利益需要和心理期望</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便会决定全面和经常地使用该创新产品</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进而开始正式购买和重复购买。</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3116642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产品品牌与包装策划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797835"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一、品牌的概念及品牌策划概述</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品牌的概念</a:t>
            </a:r>
            <a:endParaRPr lang="en-US" b="1" dirty="0">
              <a:solidFill>
                <a:prstClr val="white"/>
              </a:solidFill>
              <a:cs typeface="+mn-ea"/>
              <a:sym typeface="微软雅黑"/>
            </a:endParaRPr>
          </a:p>
        </p:txBody>
      </p:sp>
      <p:sp>
        <p:nvSpPr>
          <p:cNvPr id="11" name="TextBox 8"/>
          <p:cNvSpPr txBox="1"/>
          <p:nvPr/>
        </p:nvSpPr>
        <p:spPr>
          <a:xfrm>
            <a:off x="1256740" y="2532615"/>
            <a:ext cx="3081962" cy="1575431"/>
          </a:xfrm>
          <a:prstGeom prst="rect">
            <a:avLst/>
          </a:prstGeom>
          <a:noFill/>
        </p:spPr>
        <p:txBody>
          <a:bodyPr wrap="square" lIns="0" tIns="0" rIns="0" bIns="0" rtlCol="0" anchor="t">
            <a:spAutoFit/>
          </a:bodyPr>
          <a:lstStyle/>
          <a:p>
            <a:pPr algn="just">
              <a:lnSpc>
                <a:spcPct val="200000"/>
              </a:lnSpc>
              <a:spcBef>
                <a:spcPct val="0"/>
              </a:spcBef>
            </a:pPr>
            <a:r>
              <a:rPr lang="zh-CN" altLang="en-US" dirty="0">
                <a:solidFill>
                  <a:prstClr val="white">
                    <a:lumMod val="95000"/>
                  </a:prstClr>
                </a:solidFill>
                <a:cs typeface="+mn-ea"/>
                <a:sym typeface="微软雅黑"/>
              </a:rPr>
              <a:t>国际上公认一个品牌能够表达出六层含义</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即属性、利益、价值、文化、个性和使用者。</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品牌策划的流程</a:t>
            </a:r>
            <a:endParaRPr lang="en-US" b="1" dirty="0">
              <a:solidFill>
                <a:prstClr val="white"/>
              </a:solidFill>
              <a:cs typeface="+mn-ea"/>
              <a:sym typeface="微软雅黑"/>
            </a:endParaRPr>
          </a:p>
        </p:txBody>
      </p:sp>
      <p:sp>
        <p:nvSpPr>
          <p:cNvPr id="13" name="TextBox 8"/>
          <p:cNvSpPr txBox="1"/>
          <p:nvPr/>
        </p:nvSpPr>
        <p:spPr>
          <a:xfrm>
            <a:off x="4740148" y="2666883"/>
            <a:ext cx="3134314" cy="2877711"/>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品牌向企业的营销人员以及企业外部的营销策划人员提出了一系列具有挑战性的策划</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这些策划的内容十分广泛</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并且这些策划内容之间既相互联系</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也可以按照策划顺序进行排列</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形成一定的流程。</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品牌策划的内容</a:t>
            </a:r>
            <a:endParaRPr lang="en-US" sz="2000" b="1" dirty="0">
              <a:solidFill>
                <a:prstClr val="white"/>
              </a:solidFill>
              <a:cs typeface="+mn-ea"/>
              <a:sym typeface="微软雅黑"/>
            </a:endParaRPr>
          </a:p>
        </p:txBody>
      </p:sp>
      <p:sp>
        <p:nvSpPr>
          <p:cNvPr id="15" name="TextBox 8"/>
          <p:cNvSpPr txBox="1"/>
          <p:nvPr/>
        </p:nvSpPr>
        <p:spPr>
          <a:xfrm>
            <a:off x="8389020" y="2532616"/>
            <a:ext cx="3061452" cy="2031325"/>
          </a:xfrm>
          <a:prstGeom prst="rect">
            <a:avLst/>
          </a:prstGeom>
          <a:noFill/>
        </p:spPr>
        <p:txBody>
          <a:bodyPr wrap="square" lIns="0" tIns="0" rIns="0" bIns="0" rtlCol="0" anchor="t">
            <a:spAutoFit/>
          </a:bodyPr>
          <a:lstStyle/>
          <a:p>
            <a:pPr algn="just">
              <a:lnSpc>
                <a:spcPct val="200000"/>
              </a:lnSpc>
              <a:spcBef>
                <a:spcPct val="0"/>
              </a:spcBef>
            </a:pPr>
            <a:r>
              <a:rPr lang="en-US" altLang="zh-CN" dirty="0">
                <a:solidFill>
                  <a:prstClr val="white">
                    <a:lumMod val="95000"/>
                  </a:prstClr>
                </a:solidFill>
                <a:cs typeface="+mn-ea"/>
                <a:sym typeface="微软雅黑"/>
              </a:rPr>
              <a:t>1.</a:t>
            </a:r>
            <a:r>
              <a:rPr lang="zh-CN" altLang="en-US" dirty="0">
                <a:solidFill>
                  <a:prstClr val="white">
                    <a:lumMod val="95000"/>
                  </a:prstClr>
                </a:solidFill>
                <a:cs typeface="+mn-ea"/>
                <a:sym typeface="微软雅黑"/>
              </a:rPr>
              <a:t>品牌化策划</a:t>
            </a:r>
            <a:endParaRPr lang="en-US" altLang="zh-CN"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品牌使用者策划</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品牌数量策划</a:t>
            </a:r>
            <a:endParaRPr lang="en-US" altLang="zh-CN" sz="1600" dirty="0">
              <a:solidFill>
                <a:prstClr val="white">
                  <a:lumMod val="95000"/>
                </a:prstClr>
              </a:solidFill>
              <a:cs typeface="+mn-ea"/>
              <a:sym typeface="微软雅黑"/>
            </a:endParaRPr>
          </a:p>
          <a:p>
            <a:pPr algn="just">
              <a:lnSpc>
                <a:spcPct val="20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648220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产品品牌与包装策划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二、品牌建设策划</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8"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9"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59D9B3B1-2819-4FF7-B290-61153EB56627}"/>
              </a:ext>
            </a:extLst>
          </p:cNvPr>
          <p:cNvGrpSpPr/>
          <p:nvPr/>
        </p:nvGrpSpPr>
        <p:grpSpPr>
          <a:xfrm>
            <a:off x="901933" y="2071947"/>
            <a:ext cx="3835465" cy="1606778"/>
            <a:chOff x="663998" y="2463116"/>
            <a:chExt cx="3835465" cy="1606778"/>
          </a:xfrm>
        </p:grpSpPr>
        <p:sp>
          <p:nvSpPr>
            <p:cNvPr id="15" name="矩形 14">
              <a:extLst>
                <a:ext uri="{FF2B5EF4-FFF2-40B4-BE49-F238E27FC236}">
                  <a16:creationId xmlns:a16="http://schemas.microsoft.com/office/drawing/2014/main" id="{A867AED9-D380-415F-AC08-AA7F2489B209}"/>
                </a:ext>
              </a:extLst>
            </p:cNvPr>
            <p:cNvSpPr/>
            <p:nvPr/>
          </p:nvSpPr>
          <p:spPr>
            <a:xfrm>
              <a:off x="914477" y="2463116"/>
              <a:ext cx="2444900" cy="430887"/>
            </a:xfrm>
            <a:prstGeom prst="rect">
              <a:avLst/>
            </a:prstGeom>
          </p:spPr>
          <p:txBody>
            <a:bodyPr wrap="none">
              <a:spAutoFit/>
            </a:bodyPr>
            <a:lstStyle/>
            <a:p>
              <a:pPr lvl="0" algn="ctr"/>
              <a:r>
                <a:rPr lang="en-US" altLang="zh-CN" sz="2200" b="1" dirty="0">
                  <a:solidFill>
                    <a:srgbClr val="1A3965"/>
                  </a:solidFill>
                </a:rPr>
                <a:t>(</a:t>
              </a:r>
              <a:r>
                <a:rPr lang="zh-CN" altLang="en-US" sz="2200" b="1" dirty="0">
                  <a:solidFill>
                    <a:srgbClr val="1A3965"/>
                  </a:solidFill>
                </a:rPr>
                <a:t>一</a:t>
              </a:r>
              <a:r>
                <a:rPr lang="en-US" altLang="zh-CN" sz="2200" b="1" dirty="0">
                  <a:solidFill>
                    <a:srgbClr val="1A3965"/>
                  </a:solidFill>
                </a:rPr>
                <a:t>)</a:t>
              </a:r>
              <a:r>
                <a:rPr lang="zh-CN" altLang="en-US" sz="2200" b="1" dirty="0">
                  <a:solidFill>
                    <a:srgbClr val="1A3965"/>
                  </a:solidFill>
                </a:rPr>
                <a:t>品牌命名策划</a:t>
              </a:r>
              <a:endParaRPr lang="en-GB" altLang="zh-CN" sz="2200" b="1" dirty="0">
                <a:solidFill>
                  <a:srgbClr val="1A3965"/>
                </a:solidFill>
              </a:endParaRPr>
            </a:p>
          </p:txBody>
        </p:sp>
        <p:sp>
          <p:nvSpPr>
            <p:cNvPr id="16" name="矩形 15">
              <a:extLst>
                <a:ext uri="{FF2B5EF4-FFF2-40B4-BE49-F238E27FC236}">
                  <a16:creationId xmlns:a16="http://schemas.microsoft.com/office/drawing/2014/main" id="{AE386C5C-41DE-4269-BE02-CB6786BA66FD}"/>
                </a:ext>
              </a:extLst>
            </p:cNvPr>
            <p:cNvSpPr/>
            <p:nvPr/>
          </p:nvSpPr>
          <p:spPr>
            <a:xfrm>
              <a:off x="663998" y="2869565"/>
              <a:ext cx="3835465" cy="1200329"/>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品牌命名的类型</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品牌命名策划原则</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endParaRPr lang="en-US" altLang="zh-CN" sz="1600" dirty="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025BA0F-A72C-4C3D-9FC4-85BF699CF314}"/>
              </a:ext>
            </a:extLst>
          </p:cNvPr>
          <p:cNvGrpSpPr/>
          <p:nvPr/>
        </p:nvGrpSpPr>
        <p:grpSpPr>
          <a:xfrm>
            <a:off x="7360162" y="2016731"/>
            <a:ext cx="4323218" cy="1615827"/>
            <a:chOff x="7122227" y="2407900"/>
            <a:chExt cx="4323218" cy="1615827"/>
          </a:xfrm>
        </p:grpSpPr>
        <p:sp>
          <p:nvSpPr>
            <p:cNvPr id="18" name="矩形 17">
              <a:extLst>
                <a:ext uri="{FF2B5EF4-FFF2-40B4-BE49-F238E27FC236}">
                  <a16:creationId xmlns:a16="http://schemas.microsoft.com/office/drawing/2014/main" id="{02119FD6-B8C5-4209-8F05-37F4F07160FA}"/>
                </a:ext>
              </a:extLst>
            </p:cNvPr>
            <p:cNvSpPr/>
            <p:nvPr/>
          </p:nvSpPr>
          <p:spPr>
            <a:xfrm>
              <a:off x="7274512" y="2407900"/>
              <a:ext cx="2650084" cy="461665"/>
            </a:xfrm>
            <a:prstGeom prst="rect">
              <a:avLst/>
            </a:prstGeom>
          </p:spPr>
          <p:txBody>
            <a:bodyPr wrap="none">
              <a:spAutoFit/>
            </a:bodyPr>
            <a:lstStyle/>
            <a:p>
              <a:pPr lvl="0" algn="ctr"/>
              <a:r>
                <a:rPr lang="en-US" altLang="zh-CN" sz="2400" b="1" dirty="0">
                  <a:solidFill>
                    <a:srgbClr val="C10007"/>
                  </a:solidFill>
                </a:rPr>
                <a:t>(</a:t>
              </a:r>
              <a:r>
                <a:rPr lang="zh-CN" altLang="en-US" sz="2400" b="1" dirty="0">
                  <a:solidFill>
                    <a:srgbClr val="C10007"/>
                  </a:solidFill>
                </a:rPr>
                <a:t>二</a:t>
              </a:r>
              <a:r>
                <a:rPr lang="en-US" altLang="zh-CN" sz="2400" b="1" dirty="0">
                  <a:solidFill>
                    <a:srgbClr val="C10007"/>
                  </a:solidFill>
                </a:rPr>
                <a:t>)</a:t>
              </a:r>
              <a:r>
                <a:rPr lang="zh-CN" altLang="en-US" sz="2400" b="1" dirty="0">
                  <a:solidFill>
                    <a:srgbClr val="C10007"/>
                  </a:solidFill>
                </a:rPr>
                <a:t>品牌设计策划</a:t>
              </a:r>
              <a:endParaRPr lang="en-GB" altLang="zh-CN" sz="2400" b="1" dirty="0">
                <a:solidFill>
                  <a:srgbClr val="C10007"/>
                </a:solidFill>
              </a:endParaRPr>
            </a:p>
          </p:txBody>
        </p:sp>
        <p:sp>
          <p:nvSpPr>
            <p:cNvPr id="19" name="矩形 18">
              <a:extLst>
                <a:ext uri="{FF2B5EF4-FFF2-40B4-BE49-F238E27FC236}">
                  <a16:creationId xmlns:a16="http://schemas.microsoft.com/office/drawing/2014/main" id="{1AAEF576-5CE9-4A47-983B-75810465790B}"/>
                </a:ext>
              </a:extLst>
            </p:cNvPr>
            <p:cNvSpPr/>
            <p:nvPr/>
          </p:nvSpPr>
          <p:spPr>
            <a:xfrm>
              <a:off x="7122227" y="2869565"/>
              <a:ext cx="4323218" cy="1154162"/>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品牌标志的类型</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品牌设计策划的原则</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endParaRPr lang="en-US" altLang="zh-CN" sz="14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C139E11-266B-4509-B623-4FC4B780BDF4}"/>
              </a:ext>
            </a:extLst>
          </p:cNvPr>
          <p:cNvGrpSpPr/>
          <p:nvPr/>
        </p:nvGrpSpPr>
        <p:grpSpPr>
          <a:xfrm>
            <a:off x="901933" y="4098668"/>
            <a:ext cx="3835465" cy="2066066"/>
            <a:chOff x="663998" y="4489837"/>
            <a:chExt cx="3835465" cy="2066066"/>
          </a:xfrm>
        </p:grpSpPr>
        <p:sp>
          <p:nvSpPr>
            <p:cNvPr id="21" name="矩形 20">
              <a:extLst>
                <a:ext uri="{FF2B5EF4-FFF2-40B4-BE49-F238E27FC236}">
                  <a16:creationId xmlns:a16="http://schemas.microsoft.com/office/drawing/2014/main" id="{AB5FE17F-2A67-47CD-A619-92D70493E497}"/>
                </a:ext>
              </a:extLst>
            </p:cNvPr>
            <p:cNvSpPr/>
            <p:nvPr/>
          </p:nvSpPr>
          <p:spPr>
            <a:xfrm>
              <a:off x="1049520" y="4489837"/>
              <a:ext cx="2650084" cy="461665"/>
            </a:xfrm>
            <a:prstGeom prst="rect">
              <a:avLst/>
            </a:prstGeom>
          </p:spPr>
          <p:txBody>
            <a:bodyPr wrap="none">
              <a:spAutoFit/>
            </a:bodyPr>
            <a:lstStyle/>
            <a:p>
              <a:pPr lvl="0" algn="ctr"/>
              <a:r>
                <a:rPr lang="en-US" altLang="zh-CN" sz="2400" b="1" dirty="0">
                  <a:solidFill>
                    <a:srgbClr val="1A3965"/>
                  </a:solidFill>
                </a:rPr>
                <a:t>(</a:t>
              </a:r>
              <a:r>
                <a:rPr lang="zh-CN" altLang="en-US" sz="2400" b="1" dirty="0">
                  <a:solidFill>
                    <a:srgbClr val="1A3965"/>
                  </a:solidFill>
                </a:rPr>
                <a:t>三</a:t>
              </a:r>
              <a:r>
                <a:rPr lang="en-US" altLang="zh-CN" sz="2400" b="1" dirty="0">
                  <a:solidFill>
                    <a:srgbClr val="1A3965"/>
                  </a:solidFill>
                </a:rPr>
                <a:t>)</a:t>
              </a:r>
              <a:r>
                <a:rPr lang="zh-CN" altLang="en-US" sz="2400" b="1" dirty="0">
                  <a:solidFill>
                    <a:srgbClr val="1A3965"/>
                  </a:solidFill>
                </a:rPr>
                <a:t>品牌定位策划</a:t>
              </a:r>
              <a:endParaRPr lang="en-GB" altLang="zh-CN" sz="2400" b="1" dirty="0">
                <a:solidFill>
                  <a:srgbClr val="1A3965"/>
                </a:solidFill>
              </a:endParaRPr>
            </a:p>
          </p:txBody>
        </p:sp>
        <p:sp>
          <p:nvSpPr>
            <p:cNvPr id="22" name="矩形 21">
              <a:extLst>
                <a:ext uri="{FF2B5EF4-FFF2-40B4-BE49-F238E27FC236}">
                  <a16:creationId xmlns:a16="http://schemas.microsoft.com/office/drawing/2014/main" id="{DA5A5D38-F8D6-4D1D-A287-FB636A1D05B2}"/>
                </a:ext>
              </a:extLst>
            </p:cNvPr>
            <p:cNvSpPr/>
            <p:nvPr/>
          </p:nvSpPr>
          <p:spPr>
            <a:xfrm>
              <a:off x="663998" y="4986243"/>
              <a:ext cx="3835465" cy="1569660"/>
            </a:xfrm>
            <a:prstGeom prst="rect">
              <a:avLst/>
            </a:prstGeom>
          </p:spPr>
          <p:txBody>
            <a:bodyPr wrap="square">
              <a:spAutoFit/>
            </a:bodyPr>
            <a:lstStyle/>
            <a:p>
              <a:pPr algn="just">
                <a:lnSpc>
                  <a:spcPct val="150000"/>
                </a:lnSpc>
              </a:pPr>
              <a:r>
                <a:rPr lang="en-US" altLang="zh-CN" sz="1600" dirty="0"/>
                <a:t>(1)</a:t>
              </a:r>
              <a:r>
                <a:rPr lang="zh-CN" altLang="en-US" sz="1600" dirty="0"/>
                <a:t>以目标消费者为导向。</a:t>
              </a:r>
              <a:endParaRPr lang="en-US" altLang="zh-CN" sz="1600" dirty="0"/>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(2)</a:t>
              </a:r>
              <a:r>
                <a:rPr lang="zh-CN" altLang="en-US" sz="1600" dirty="0">
                  <a:solidFill>
                    <a:srgbClr val="000000"/>
                  </a:solidFill>
                  <a:latin typeface="微软雅黑" panose="020B0503020204020204" pitchFamily="34" charset="-122"/>
                  <a:ea typeface="微软雅黑" panose="020B0503020204020204" pitchFamily="34" charset="-122"/>
                </a:rPr>
                <a:t>以差异化为标准。</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(3)</a:t>
              </a:r>
              <a:r>
                <a:rPr lang="zh-CN" altLang="en-US" sz="1600" dirty="0">
                  <a:solidFill>
                    <a:srgbClr val="000000"/>
                  </a:solidFill>
                  <a:latin typeface="微软雅黑" panose="020B0503020204020204" pitchFamily="34" charset="-122"/>
                  <a:ea typeface="微软雅黑" panose="020B0503020204020204" pitchFamily="34" charset="-122"/>
                </a:rPr>
                <a:t>以产品特点为基础。</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(4)</a:t>
              </a:r>
              <a:r>
                <a:rPr lang="zh-CN" altLang="en-US" sz="1600" dirty="0">
                  <a:solidFill>
                    <a:srgbClr val="000000"/>
                  </a:solidFill>
                  <a:latin typeface="微软雅黑" panose="020B0503020204020204" pitchFamily="34" charset="-122"/>
                  <a:ea typeface="微软雅黑" panose="020B0503020204020204" pitchFamily="34" charset="-122"/>
                </a:rPr>
                <a:t>考虑成本效益比。</a:t>
              </a: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B394211B-B901-490F-904A-03BD00A7F60A}"/>
              </a:ext>
            </a:extLst>
          </p:cNvPr>
          <p:cNvGrpSpPr/>
          <p:nvPr/>
        </p:nvGrpSpPr>
        <p:grpSpPr>
          <a:xfrm>
            <a:off x="7360162" y="4098667"/>
            <a:ext cx="4323218" cy="2182383"/>
            <a:chOff x="7122227" y="4489836"/>
            <a:chExt cx="4323218" cy="2182383"/>
          </a:xfrm>
        </p:grpSpPr>
        <p:sp>
          <p:nvSpPr>
            <p:cNvPr id="24" name="矩形 23">
              <a:extLst>
                <a:ext uri="{FF2B5EF4-FFF2-40B4-BE49-F238E27FC236}">
                  <a16:creationId xmlns:a16="http://schemas.microsoft.com/office/drawing/2014/main" id="{5170C590-A2BF-41AB-B046-248B207501C8}"/>
                </a:ext>
              </a:extLst>
            </p:cNvPr>
            <p:cNvSpPr/>
            <p:nvPr/>
          </p:nvSpPr>
          <p:spPr>
            <a:xfrm>
              <a:off x="7451254" y="4489836"/>
              <a:ext cx="2650084" cy="461665"/>
            </a:xfrm>
            <a:prstGeom prst="rect">
              <a:avLst/>
            </a:prstGeom>
          </p:spPr>
          <p:txBody>
            <a:bodyPr wrap="none">
              <a:spAutoFit/>
            </a:bodyPr>
            <a:lstStyle/>
            <a:p>
              <a:pPr lvl="0" algn="ctr"/>
              <a:r>
                <a:rPr lang="en-US" altLang="zh-CN" sz="2400" b="1" dirty="0">
                  <a:solidFill>
                    <a:srgbClr val="C10007"/>
                  </a:solidFill>
                </a:rPr>
                <a:t>(</a:t>
              </a:r>
              <a:r>
                <a:rPr lang="zh-CN" altLang="en-US" sz="2400" b="1" dirty="0">
                  <a:solidFill>
                    <a:srgbClr val="C10007"/>
                  </a:solidFill>
                </a:rPr>
                <a:t>四</a:t>
              </a:r>
              <a:r>
                <a:rPr lang="en-US" altLang="zh-CN" sz="2400" b="1" dirty="0">
                  <a:solidFill>
                    <a:srgbClr val="C10007"/>
                  </a:solidFill>
                </a:rPr>
                <a:t>)</a:t>
              </a:r>
              <a:r>
                <a:rPr lang="zh-CN" altLang="en-US" sz="2400" b="1" dirty="0">
                  <a:solidFill>
                    <a:srgbClr val="C10007"/>
                  </a:solidFill>
                </a:rPr>
                <a:t>品牌传播策划</a:t>
              </a:r>
              <a:endParaRPr lang="en-GB" altLang="zh-CN" sz="2400" b="1" dirty="0">
                <a:solidFill>
                  <a:srgbClr val="C10007"/>
                </a:solidFill>
              </a:endParaRPr>
            </a:p>
          </p:txBody>
        </p:sp>
        <p:sp>
          <p:nvSpPr>
            <p:cNvPr id="25" name="矩形 24">
              <a:extLst>
                <a:ext uri="{FF2B5EF4-FFF2-40B4-BE49-F238E27FC236}">
                  <a16:creationId xmlns:a16="http://schemas.microsoft.com/office/drawing/2014/main" id="{F56AAEAF-26C3-4BAA-8690-FB7848BB1563}"/>
                </a:ext>
              </a:extLst>
            </p:cNvPr>
            <p:cNvSpPr/>
            <p:nvPr/>
          </p:nvSpPr>
          <p:spPr>
            <a:xfrm>
              <a:off x="7122227" y="5102559"/>
              <a:ext cx="4323218" cy="1569660"/>
            </a:xfrm>
            <a:prstGeom prst="rect">
              <a:avLst/>
            </a:prstGeom>
          </p:spPr>
          <p:txBody>
            <a:bodyPr wrap="square">
              <a:spAutoFit/>
            </a:bodyPr>
            <a:lstStyle/>
            <a:p>
              <a:pPr algn="just">
                <a:lnSpc>
                  <a:spcPct val="150000"/>
                </a:lnSpc>
              </a:pPr>
              <a:r>
                <a:rPr lang="en-US" altLang="zh-CN" sz="1600" dirty="0"/>
                <a:t>1.</a:t>
              </a:r>
              <a:r>
                <a:rPr lang="zh-CN" altLang="en-US" sz="1600" dirty="0"/>
                <a:t>品牌传播模式</a:t>
              </a:r>
              <a:endParaRPr lang="en-US" altLang="zh-CN" sz="1600" dirty="0"/>
            </a:p>
            <a:p>
              <a:pPr algn="just">
                <a:lnSpc>
                  <a:spcPct val="150000"/>
                </a:lnSpc>
              </a:pPr>
              <a:r>
                <a:rPr lang="en-US" altLang="zh-CN" sz="1600" dirty="0"/>
                <a:t>2.</a:t>
              </a:r>
              <a:r>
                <a:rPr lang="zh-CN" altLang="en-US" sz="1600" dirty="0"/>
                <a:t>传播媒介的选择</a:t>
              </a:r>
              <a:endParaRPr lang="en-US" altLang="zh-CN" sz="1600" dirty="0"/>
            </a:p>
            <a:p>
              <a:pPr algn="just">
                <a:lnSpc>
                  <a:spcPct val="150000"/>
                </a:lnSpc>
              </a:pPr>
              <a:endParaRPr lang="en-US" altLang="zh-CN" sz="1600" dirty="0"/>
            </a:p>
            <a:p>
              <a:pPr algn="just">
                <a:lnSpc>
                  <a:spcPct val="150000"/>
                </a:lnSpc>
              </a:pPr>
              <a:endParaRPr lang="zh-CN" altLang="en-US" sz="1600" dirty="0"/>
            </a:p>
          </p:txBody>
        </p:sp>
      </p:grpSp>
    </p:spTree>
    <p:extLst>
      <p:ext uri="{BB962C8B-B14F-4D97-AF65-F5344CB8AC3E}">
        <p14:creationId xmlns:p14="http://schemas.microsoft.com/office/powerpoint/2010/main" val="3911959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产品品牌与包装策划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三、品牌发展策划</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21"/>
          <p:cNvSpPr/>
          <p:nvPr/>
        </p:nvSpPr>
        <p:spPr>
          <a:xfrm>
            <a:off x="2366249" y="1912978"/>
            <a:ext cx="9137365" cy="227980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920">
              <a:solidFill>
                <a:prstClr val="white"/>
              </a:solidFill>
            </a:endParaRPr>
          </a:p>
        </p:txBody>
      </p:sp>
      <p:sp>
        <p:nvSpPr>
          <p:cNvPr id="8" name="矩形 3"/>
          <p:cNvSpPr/>
          <p:nvPr/>
        </p:nvSpPr>
        <p:spPr>
          <a:xfrm>
            <a:off x="798950" y="1910253"/>
            <a:ext cx="1567299" cy="2268802"/>
          </a:xfrm>
          <a:prstGeom prst="rect">
            <a:avLst/>
          </a:prstGeom>
          <a:solidFill>
            <a:srgbClr val="1B3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920">
              <a:solidFill>
                <a:prstClr val="white"/>
              </a:solidFill>
            </a:endParaRPr>
          </a:p>
        </p:txBody>
      </p:sp>
      <p:sp>
        <p:nvSpPr>
          <p:cNvPr id="9" name="矩形 21"/>
          <p:cNvSpPr/>
          <p:nvPr/>
        </p:nvSpPr>
        <p:spPr>
          <a:xfrm>
            <a:off x="798951" y="4384799"/>
            <a:ext cx="9250199" cy="200235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920">
              <a:solidFill>
                <a:prstClr val="white"/>
              </a:solidFill>
            </a:endParaRPr>
          </a:p>
        </p:txBody>
      </p:sp>
      <p:sp>
        <p:nvSpPr>
          <p:cNvPr id="10" name="矩形 3"/>
          <p:cNvSpPr/>
          <p:nvPr/>
        </p:nvSpPr>
        <p:spPr>
          <a:xfrm>
            <a:off x="10049149" y="4382178"/>
            <a:ext cx="1454464" cy="1982555"/>
          </a:xfrm>
          <a:prstGeom prst="rect">
            <a:avLst/>
          </a:prstGeom>
          <a:solidFill>
            <a:srgbClr val="C100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3920">
              <a:solidFill>
                <a:prstClr val="white"/>
              </a:solidFill>
            </a:endParaRPr>
          </a:p>
        </p:txBody>
      </p:sp>
      <p:sp>
        <p:nvSpPr>
          <p:cNvPr id="11" name="TextBox 62"/>
          <p:cNvSpPr txBox="1"/>
          <p:nvPr/>
        </p:nvSpPr>
        <p:spPr>
          <a:xfrm>
            <a:off x="829168" y="2416775"/>
            <a:ext cx="1510175" cy="748795"/>
          </a:xfrm>
          <a:prstGeom prst="rect">
            <a:avLst/>
          </a:prstGeom>
          <a:noFill/>
        </p:spPr>
        <p:txBody>
          <a:bodyPr wrap="square" rtlCol="0">
            <a:spAutoFit/>
          </a:bodyPr>
          <a:lstStyle/>
          <a:p>
            <a:pPr algn="ctr" defTabSz="914377"/>
            <a:r>
              <a:rPr lang="en-US" altLang="zh-CN" sz="2133" b="1" dirty="0">
                <a:solidFill>
                  <a:prstClr val="white"/>
                </a:solidFill>
                <a:latin typeface="微软雅黑" pitchFamily="34" charset="-122"/>
                <a:ea typeface="微软雅黑" pitchFamily="34" charset="-122"/>
              </a:rPr>
              <a:t>(</a:t>
            </a:r>
            <a:r>
              <a:rPr lang="zh-CN" altLang="en-US" sz="2133" b="1" dirty="0">
                <a:solidFill>
                  <a:prstClr val="white"/>
                </a:solidFill>
                <a:latin typeface="微软雅黑" pitchFamily="34" charset="-122"/>
                <a:ea typeface="微软雅黑" pitchFamily="34" charset="-122"/>
              </a:rPr>
              <a:t>一</a:t>
            </a:r>
            <a:r>
              <a:rPr lang="en-US" altLang="zh-CN" sz="2133" b="1" dirty="0">
                <a:solidFill>
                  <a:prstClr val="white"/>
                </a:solidFill>
                <a:latin typeface="微软雅黑" pitchFamily="34" charset="-122"/>
                <a:ea typeface="微软雅黑" pitchFamily="34" charset="-122"/>
              </a:rPr>
              <a:t>)</a:t>
            </a:r>
            <a:r>
              <a:rPr lang="zh-CN" altLang="en-US" sz="2133" b="1" dirty="0">
                <a:solidFill>
                  <a:prstClr val="white"/>
                </a:solidFill>
                <a:latin typeface="微软雅黑" pitchFamily="34" charset="-122"/>
                <a:ea typeface="微软雅黑" pitchFamily="34" charset="-122"/>
              </a:rPr>
              <a:t>品牌延伸策划</a:t>
            </a:r>
          </a:p>
        </p:txBody>
      </p:sp>
      <p:sp>
        <p:nvSpPr>
          <p:cNvPr id="12" name="TextBox 63"/>
          <p:cNvSpPr txBox="1"/>
          <p:nvPr/>
        </p:nvSpPr>
        <p:spPr>
          <a:xfrm>
            <a:off x="10049149" y="4791916"/>
            <a:ext cx="1394029" cy="748795"/>
          </a:xfrm>
          <a:prstGeom prst="rect">
            <a:avLst/>
          </a:prstGeom>
          <a:noFill/>
        </p:spPr>
        <p:txBody>
          <a:bodyPr wrap="square" rtlCol="0">
            <a:spAutoFit/>
          </a:bodyPr>
          <a:lstStyle/>
          <a:p>
            <a:pPr algn="ctr" defTabSz="914377"/>
            <a:r>
              <a:rPr lang="en-US" altLang="zh-CN" sz="2133" b="1" dirty="0">
                <a:solidFill>
                  <a:prstClr val="white"/>
                </a:solidFill>
                <a:latin typeface="微软雅黑" pitchFamily="34" charset="-122"/>
                <a:ea typeface="微软雅黑" pitchFamily="34" charset="-122"/>
              </a:rPr>
              <a:t>(</a:t>
            </a:r>
            <a:r>
              <a:rPr lang="zh-CN" altLang="en-US" sz="2133" b="1" dirty="0">
                <a:solidFill>
                  <a:prstClr val="white"/>
                </a:solidFill>
                <a:latin typeface="微软雅黑" pitchFamily="34" charset="-122"/>
                <a:ea typeface="微软雅黑" pitchFamily="34" charset="-122"/>
              </a:rPr>
              <a:t>二</a:t>
            </a:r>
            <a:r>
              <a:rPr lang="en-US" altLang="zh-CN" sz="2133" b="1" dirty="0">
                <a:solidFill>
                  <a:prstClr val="white"/>
                </a:solidFill>
                <a:latin typeface="微软雅黑" pitchFamily="34" charset="-122"/>
                <a:ea typeface="微软雅黑" pitchFamily="34" charset="-122"/>
              </a:rPr>
              <a:t>)</a:t>
            </a:r>
            <a:r>
              <a:rPr lang="zh-CN" altLang="en-US" sz="2133" b="1" dirty="0">
                <a:solidFill>
                  <a:prstClr val="white"/>
                </a:solidFill>
                <a:latin typeface="微软雅黑" pitchFamily="34" charset="-122"/>
                <a:ea typeface="微软雅黑" pitchFamily="34" charset="-122"/>
              </a:rPr>
              <a:t>多重品牌策划</a:t>
            </a:r>
          </a:p>
        </p:txBody>
      </p:sp>
      <p:sp>
        <p:nvSpPr>
          <p:cNvPr id="13" name="TextBox 66"/>
          <p:cNvSpPr txBox="1"/>
          <p:nvPr/>
        </p:nvSpPr>
        <p:spPr>
          <a:xfrm>
            <a:off x="2579145" y="2180022"/>
            <a:ext cx="8924468" cy="1969770"/>
          </a:xfrm>
          <a:prstGeom prst="rect">
            <a:avLst/>
          </a:prstGeom>
          <a:noFill/>
        </p:spPr>
        <p:txBody>
          <a:bodyPr wrap="square" lIns="0" tIns="0" rIns="0" bIns="0" rtlCol="0">
            <a:spAutoFit/>
          </a:bodyPr>
          <a:lstStyle/>
          <a:p>
            <a:pPr algn="just" defTabSz="914377">
              <a:lnSpc>
                <a:spcPct val="200000"/>
              </a:lnSpc>
            </a:pPr>
            <a:r>
              <a:rPr lang="en-US" altLang="zh-CN" sz="1600" b="1" dirty="0">
                <a:latin typeface="+mn-ea"/>
              </a:rPr>
              <a:t>1.</a:t>
            </a:r>
            <a:r>
              <a:rPr lang="zh-CN" altLang="en-US" sz="1600" b="1" dirty="0">
                <a:latin typeface="+mn-ea"/>
              </a:rPr>
              <a:t>品牌延伸的概念及作用。</a:t>
            </a:r>
            <a:r>
              <a:rPr lang="zh-CN" altLang="en-US" sz="1600" dirty="0"/>
              <a:t>在已有相当知名度和市场影响力的品牌基础上</a:t>
            </a:r>
            <a:r>
              <a:rPr lang="en-US" altLang="zh-CN" sz="1600" dirty="0"/>
              <a:t>,</a:t>
            </a:r>
            <a:r>
              <a:rPr lang="zh-CN" altLang="en-US" sz="1600" dirty="0"/>
              <a:t>将原品牌运用到新产品或服务上以期望减少新产品进入市场风险的一种营销策略。</a:t>
            </a:r>
            <a:endParaRPr lang="en-US" altLang="zh-CN" sz="1600" dirty="0"/>
          </a:p>
          <a:p>
            <a:pPr algn="just" defTabSz="914377">
              <a:lnSpc>
                <a:spcPct val="200000"/>
              </a:lnSpc>
            </a:pPr>
            <a:r>
              <a:rPr lang="en-US" altLang="zh-CN" sz="1600" b="1" dirty="0">
                <a:latin typeface="+mn-ea"/>
              </a:rPr>
              <a:t>2.</a:t>
            </a:r>
            <a:r>
              <a:rPr lang="zh-CN" altLang="en-US" sz="1600" b="1" dirty="0">
                <a:latin typeface="+mn-ea"/>
              </a:rPr>
              <a:t>品牌延伸的准则。</a:t>
            </a:r>
            <a:r>
              <a:rPr lang="en-US" altLang="zh-CN" sz="1600" dirty="0"/>
              <a:t>(1)</a:t>
            </a:r>
            <a:r>
              <a:rPr lang="zh-CN" altLang="en-US" sz="1600" dirty="0"/>
              <a:t>品牌延伸应符合品牌的核心价值。</a:t>
            </a:r>
            <a:r>
              <a:rPr lang="en-US" altLang="zh-CN" sz="1600" dirty="0"/>
              <a:t>(2)</a:t>
            </a:r>
            <a:r>
              <a:rPr lang="zh-CN" altLang="en-US" sz="1600" dirty="0"/>
              <a:t>新老产品之间尽量要有较高的关联度。</a:t>
            </a:r>
            <a:r>
              <a:rPr lang="en-US" altLang="zh-CN" sz="1600" dirty="0"/>
              <a:t>(3)</a:t>
            </a:r>
            <a:r>
              <a:rPr lang="zh-CN" altLang="en-US" sz="1600" dirty="0"/>
              <a:t>服务系统相同。</a:t>
            </a:r>
            <a:r>
              <a:rPr lang="en-US" altLang="zh-CN" sz="1600" dirty="0"/>
              <a:t>(4)</a:t>
            </a:r>
            <a:r>
              <a:rPr lang="zh-CN" altLang="en-US" sz="1600" dirty="0"/>
              <a:t>品牌延伸不能超出限度。</a:t>
            </a:r>
          </a:p>
        </p:txBody>
      </p:sp>
      <p:sp>
        <p:nvSpPr>
          <p:cNvPr id="14" name="TextBox 67"/>
          <p:cNvSpPr txBox="1"/>
          <p:nvPr/>
        </p:nvSpPr>
        <p:spPr>
          <a:xfrm>
            <a:off x="1132341" y="4784694"/>
            <a:ext cx="9189763" cy="692497"/>
          </a:xfrm>
          <a:prstGeom prst="rect">
            <a:avLst/>
          </a:prstGeom>
          <a:noFill/>
        </p:spPr>
        <p:txBody>
          <a:bodyPr wrap="square" lIns="0" tIns="0" rIns="0" bIns="0" rtlCol="0">
            <a:spAutoFit/>
          </a:bodyPr>
          <a:lstStyle/>
          <a:p>
            <a:pPr algn="just" defTabSz="914377">
              <a:lnSpc>
                <a:spcPct val="150000"/>
              </a:lnSpc>
            </a:pPr>
            <a:r>
              <a:rPr lang="en-US" altLang="zh-CN" sz="1600" b="1" dirty="0">
                <a:latin typeface="+mn-ea"/>
              </a:rPr>
              <a:t>1.</a:t>
            </a:r>
            <a:r>
              <a:rPr lang="zh-CN" altLang="en-US" sz="1600" b="1" dirty="0">
                <a:latin typeface="+mn-ea"/>
              </a:rPr>
              <a:t>多重品牌策略的优势</a:t>
            </a:r>
            <a:endParaRPr lang="en-US" altLang="zh-CN" sz="1600" b="1" dirty="0">
              <a:latin typeface="+mn-ea"/>
            </a:endParaRPr>
          </a:p>
          <a:p>
            <a:pPr algn="just" defTabSz="914377">
              <a:lnSpc>
                <a:spcPct val="150000"/>
              </a:lnSpc>
            </a:pPr>
            <a:r>
              <a:rPr lang="en-US" altLang="zh-CN" sz="1600" b="1" dirty="0">
                <a:latin typeface="+mn-ea"/>
              </a:rPr>
              <a:t>2.</a:t>
            </a:r>
            <a:r>
              <a:rPr lang="zh-CN" altLang="en-US" sz="1600" b="1" dirty="0">
                <a:latin typeface="+mn-ea"/>
              </a:rPr>
              <a:t>多重品牌运用策略</a:t>
            </a:r>
            <a:endParaRPr lang="en-US" altLang="zh-CN" sz="1600" b="1" dirty="0">
              <a:latin typeface="+mn-ea"/>
            </a:endParaRPr>
          </a:p>
        </p:txBody>
      </p:sp>
    </p:spTree>
    <p:extLst>
      <p:ext uri="{BB962C8B-B14F-4D97-AF65-F5344CB8AC3E}">
        <p14:creationId xmlns:p14="http://schemas.microsoft.com/office/powerpoint/2010/main" val="32344149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第六章</a:t>
            </a:r>
          </a:p>
        </p:txBody>
      </p:sp>
      <p:sp>
        <p:nvSpPr>
          <p:cNvPr id="6" name="矩形 5"/>
          <p:cNvSpPr/>
          <p:nvPr/>
        </p:nvSpPr>
        <p:spPr>
          <a:xfrm>
            <a:off x="1941644" y="248522"/>
            <a:ext cx="4185761"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产品品牌与包装策划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四、产品的包装策略</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包装的概念和种类</a:t>
            </a:r>
            <a:endParaRPr lang="en-US" b="1" dirty="0">
              <a:solidFill>
                <a:prstClr val="white"/>
              </a:solidFill>
              <a:cs typeface="+mn-ea"/>
              <a:sym typeface="微软雅黑"/>
            </a:endParaRPr>
          </a:p>
        </p:txBody>
      </p:sp>
      <p:sp>
        <p:nvSpPr>
          <p:cNvPr id="11" name="TextBox 8"/>
          <p:cNvSpPr txBox="1"/>
          <p:nvPr/>
        </p:nvSpPr>
        <p:spPr>
          <a:xfrm>
            <a:off x="1256740" y="2532615"/>
            <a:ext cx="3081962" cy="3693319"/>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包装一般是指按一定技术方法而采用的容器、材料及辅助物等。</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首要包装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即用来盛放产品的各种容器</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如牙膏皮、酒瓶。</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次要包装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是保护首要包装的包装物</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又称销售包装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如酒瓶常常被放置于专用的纸盒中。</a:t>
            </a: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运输包装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是为了储存和运输的需要而形成的大包装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如纸箱、集装箱等。</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包装的作用</a:t>
            </a:r>
            <a:endParaRPr lang="en-US" b="1" dirty="0">
              <a:solidFill>
                <a:prstClr val="white"/>
              </a:solidFill>
              <a:cs typeface="+mn-ea"/>
              <a:sym typeface="微软雅黑"/>
            </a:endParaRPr>
          </a:p>
        </p:txBody>
      </p:sp>
      <p:sp>
        <p:nvSpPr>
          <p:cNvPr id="13" name="TextBox 8"/>
          <p:cNvSpPr txBox="1"/>
          <p:nvPr/>
        </p:nvSpPr>
        <p:spPr>
          <a:xfrm>
            <a:off x="4740148" y="2666883"/>
            <a:ext cx="3134314" cy="2462213"/>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保护商品</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便于储运</a:t>
            </a: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方便消费</a:t>
            </a: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促进销售</a:t>
            </a:r>
          </a:p>
          <a:p>
            <a:pPr algn="just">
              <a:lnSpc>
                <a:spcPct val="20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提高价值</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包装策略</a:t>
            </a:r>
            <a:endParaRPr lang="en-US" sz="2000" b="1" dirty="0">
              <a:solidFill>
                <a:prstClr val="white"/>
              </a:solidFill>
              <a:cs typeface="+mn-ea"/>
              <a:sym typeface="微软雅黑"/>
            </a:endParaRPr>
          </a:p>
        </p:txBody>
      </p:sp>
      <p:sp>
        <p:nvSpPr>
          <p:cNvPr id="15" name="TextBox 8"/>
          <p:cNvSpPr txBox="1"/>
          <p:nvPr/>
        </p:nvSpPr>
        <p:spPr>
          <a:xfrm>
            <a:off x="8243851" y="2532616"/>
            <a:ext cx="3397693" cy="4108817"/>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类似包装策略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差异包装策略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连带式包装策略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复用式包装策略或多用途包装策略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等级式包装策略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6.</a:t>
            </a:r>
            <a:r>
              <a:rPr lang="zh-CN" altLang="en-US" sz="1600" dirty="0">
                <a:solidFill>
                  <a:prstClr val="white">
                    <a:lumMod val="95000"/>
                  </a:prstClr>
                </a:solidFill>
                <a:cs typeface="+mn-ea"/>
                <a:sym typeface="微软雅黑"/>
              </a:rPr>
              <a:t>赠品式包装策略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7.</a:t>
            </a:r>
            <a:r>
              <a:rPr lang="zh-CN" altLang="en-US" sz="1600" dirty="0">
                <a:solidFill>
                  <a:prstClr val="white">
                    <a:lumMod val="95000"/>
                  </a:prstClr>
                </a:solidFill>
                <a:cs typeface="+mn-ea"/>
                <a:sym typeface="微软雅黑"/>
              </a:rPr>
              <a:t>改变包装策略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8.</a:t>
            </a:r>
            <a:r>
              <a:rPr lang="zh-CN" altLang="en-US" sz="1600" dirty="0">
                <a:solidFill>
                  <a:prstClr val="white">
                    <a:lumMod val="95000"/>
                  </a:prstClr>
                </a:solidFill>
                <a:cs typeface="+mn-ea"/>
                <a:sym typeface="微软雅黑"/>
              </a:rPr>
              <a:t>开窗式包装</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9.</a:t>
            </a:r>
            <a:r>
              <a:rPr lang="zh-CN" altLang="en-US" sz="1600" dirty="0">
                <a:solidFill>
                  <a:prstClr val="white">
                    <a:lumMod val="95000"/>
                  </a:prstClr>
                </a:solidFill>
                <a:cs typeface="+mn-ea"/>
                <a:sym typeface="微软雅黑"/>
              </a:rPr>
              <a:t>分量式包装策略</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rPr>
              <a:t>10.</a:t>
            </a:r>
            <a:r>
              <a:rPr lang="zh-CN" altLang="zh-CN" sz="1600" dirty="0">
                <a:solidFill>
                  <a:prstClr val="white">
                    <a:lumMod val="95000"/>
                  </a:prstClr>
                </a:solidFill>
                <a:cs typeface="+mn-ea"/>
              </a:rPr>
              <a:t>礼品式包装策略</a:t>
            </a: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36014810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价格策划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第七章</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价格策划概述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定价方法策划</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新产品定价策划与价格调整策划</a:t>
            </a:r>
          </a:p>
        </p:txBody>
      </p:sp>
      <p:sp>
        <p:nvSpPr>
          <p:cNvPr id="16" name="文本框 15">
            <a:extLst>
              <a:ext uri="{FF2B5EF4-FFF2-40B4-BE49-F238E27FC236}">
                <a16:creationId xmlns:a16="http://schemas.microsoft.com/office/drawing/2014/main" id="{67621018-F31B-433B-BECE-30072F848D54}"/>
              </a:ext>
            </a:extLst>
          </p:cNvPr>
          <p:cNvSpPr txBox="1"/>
          <p:nvPr/>
        </p:nvSpPr>
        <p:spPr>
          <a:xfrm>
            <a:off x="604694" y="5823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第四节　价格变动策划</a:t>
            </a:r>
          </a:p>
        </p:txBody>
      </p:sp>
    </p:spTree>
    <p:extLst>
      <p:ext uri="{BB962C8B-B14F-4D97-AF65-F5344CB8AC3E}">
        <p14:creationId xmlns:p14="http://schemas.microsoft.com/office/powerpoint/2010/main" val="630909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第七章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价格策划概述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价格策划的概念</a:t>
            </a:r>
            <a:endParaRPr lang="en-US" b="1" dirty="0">
              <a:solidFill>
                <a:prstClr val="white"/>
              </a:solidFill>
              <a:cs typeface="+mn-ea"/>
              <a:sym typeface="微软雅黑"/>
            </a:endParaRPr>
          </a:p>
        </p:txBody>
      </p:sp>
      <p:sp>
        <p:nvSpPr>
          <p:cNvPr id="11" name="TextBox 8"/>
          <p:cNvSpPr txBox="1"/>
          <p:nvPr/>
        </p:nvSpPr>
        <p:spPr>
          <a:xfrm>
            <a:off x="1256740" y="2532615"/>
            <a:ext cx="3081962" cy="2441053"/>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价格策划是指企业为实现长期的营销目标</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以消费者需要为中心</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围绕定价目标</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协调配合各种影响定价的因素</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进行价格策划的一系列活动及方案、措施。</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价格策划的特点</a:t>
            </a:r>
            <a:endParaRPr lang="en-US" b="1" dirty="0">
              <a:solidFill>
                <a:prstClr val="white"/>
              </a:solidFill>
              <a:cs typeface="+mn-ea"/>
              <a:sym typeface="微软雅黑"/>
            </a:endParaRPr>
          </a:p>
        </p:txBody>
      </p:sp>
      <p:sp>
        <p:nvSpPr>
          <p:cNvPr id="13" name="TextBox 8"/>
          <p:cNvSpPr txBox="1"/>
          <p:nvPr/>
        </p:nvSpPr>
        <p:spPr>
          <a:xfrm>
            <a:off x="4740148" y="2666883"/>
            <a:ext cx="3134314" cy="2462213"/>
          </a:xfrm>
          <a:prstGeom prst="rect">
            <a:avLst/>
          </a:prstGeom>
          <a:noFill/>
        </p:spPr>
        <p:txBody>
          <a:bodyPr wrap="square" lIns="0" tIns="0" rIns="0" bIns="0" rtlCol="0" anchor="t">
            <a:spAutoFit/>
          </a:bodyPr>
          <a:lstStyle/>
          <a:p>
            <a:pPr algn="just">
              <a:lnSpc>
                <a:spcPct val="20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目的性</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动态性</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前瞻性</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4.</a:t>
            </a:r>
            <a:r>
              <a:rPr lang="zh-CN" altLang="en-US" sz="1600" dirty="0">
                <a:solidFill>
                  <a:prstClr val="white">
                    <a:lumMod val="95000"/>
                  </a:prstClr>
                </a:solidFill>
                <a:cs typeface="+mn-ea"/>
                <a:sym typeface="微软雅黑"/>
              </a:rPr>
              <a:t>主观创造性</a:t>
            </a:r>
            <a:endParaRPr lang="en-US" altLang="zh-CN" sz="1600" dirty="0">
              <a:solidFill>
                <a:prstClr val="white">
                  <a:lumMod val="95000"/>
                </a:prstClr>
              </a:solidFill>
              <a:cs typeface="+mn-ea"/>
              <a:sym typeface="微软雅黑"/>
            </a:endParaRPr>
          </a:p>
          <a:p>
            <a:pPr algn="just">
              <a:lnSpc>
                <a:spcPct val="200000"/>
              </a:lnSpc>
              <a:spcBef>
                <a:spcPct val="0"/>
              </a:spcBef>
            </a:pPr>
            <a:r>
              <a:rPr lang="en-US" altLang="zh-CN" sz="1600" dirty="0">
                <a:solidFill>
                  <a:prstClr val="white">
                    <a:lumMod val="95000"/>
                  </a:prstClr>
                </a:solidFill>
                <a:cs typeface="+mn-ea"/>
                <a:sym typeface="微软雅黑"/>
              </a:rPr>
              <a:t>5.</a:t>
            </a:r>
            <a:r>
              <a:rPr lang="zh-CN" altLang="en-US" sz="1600" dirty="0">
                <a:solidFill>
                  <a:prstClr val="white">
                    <a:lumMod val="95000"/>
                  </a:prstClr>
                </a:solidFill>
                <a:cs typeface="+mn-ea"/>
                <a:sym typeface="微软雅黑"/>
              </a:rPr>
              <a:t>适度性</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价格策划的意义</a:t>
            </a:r>
            <a:endParaRPr lang="en-US" sz="2000" b="1" dirty="0">
              <a:solidFill>
                <a:prstClr val="white"/>
              </a:solidFill>
              <a:cs typeface="+mn-ea"/>
              <a:sym typeface="微软雅黑"/>
            </a:endParaRPr>
          </a:p>
        </p:txBody>
      </p:sp>
      <p:sp>
        <p:nvSpPr>
          <p:cNvPr id="15" name="TextBox 8"/>
          <p:cNvSpPr txBox="1"/>
          <p:nvPr/>
        </p:nvSpPr>
        <p:spPr>
          <a:xfrm>
            <a:off x="8243851" y="2532616"/>
            <a:ext cx="3192973" cy="258532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第一</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企业的营销手段运用效果如何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很大程度上取决于价格策划是否恰当。</a:t>
            </a:r>
            <a:endParaRPr lang="en-US" altLang="zh-CN" sz="1600" dirty="0">
              <a:solidFill>
                <a:prstClr val="white">
                  <a:lumMod val="95000"/>
                </a:prstClr>
              </a:solidFill>
              <a:cs typeface="+mn-ea"/>
              <a:sym typeface="微软雅黑"/>
            </a:endParaRPr>
          </a:p>
          <a:p>
            <a:pPr algn="just">
              <a:lnSpc>
                <a:spcPct val="150000"/>
              </a:lnSpc>
              <a:spcBef>
                <a:spcPct val="0"/>
              </a:spcBef>
            </a:pPr>
            <a:r>
              <a:rPr lang="zh-CN" altLang="en-US" sz="1600" dirty="0">
                <a:solidFill>
                  <a:prstClr val="white">
                    <a:lumMod val="95000"/>
                  </a:prstClr>
                </a:solidFill>
                <a:cs typeface="+mn-ea"/>
                <a:sym typeface="微软雅黑"/>
              </a:rPr>
              <a:t>第二</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价格策划是决定企业经营活动市场效果的重要因素。</a:t>
            </a:r>
            <a:endParaRPr lang="en-US" altLang="zh-CN" sz="1600" dirty="0">
              <a:solidFill>
                <a:prstClr val="white">
                  <a:lumMod val="95000"/>
                </a:prstClr>
              </a:solidFill>
              <a:cs typeface="+mn-ea"/>
              <a:sym typeface="微软雅黑"/>
            </a:endParaRPr>
          </a:p>
          <a:p>
            <a:pPr algn="just">
              <a:lnSpc>
                <a:spcPct val="150000"/>
              </a:lnSpc>
              <a:spcBef>
                <a:spcPct val="0"/>
              </a:spcBef>
            </a:pPr>
            <a:r>
              <a:rPr lang="zh-CN" altLang="en-US" sz="1600" dirty="0">
                <a:solidFill>
                  <a:prstClr val="white">
                    <a:lumMod val="95000"/>
                  </a:prstClr>
                </a:solidFill>
                <a:cs typeface="+mn-ea"/>
                <a:sym typeface="微软雅黑"/>
              </a:rPr>
              <a:t>第三</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价格策划的重要性还体现在人们所感受到的巨大的价格压力上。</a:t>
            </a:r>
          </a:p>
        </p:txBody>
      </p:sp>
    </p:spTree>
    <p:extLst>
      <p:ext uri="{BB962C8B-B14F-4D97-AF65-F5344CB8AC3E}">
        <p14:creationId xmlns:p14="http://schemas.microsoft.com/office/powerpoint/2010/main" val="3928740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7278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营销策划及其特点、类型和作用</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三、营销策划的类型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任意多边形 6"/>
          <p:cNvSpPr/>
          <p:nvPr/>
        </p:nvSpPr>
        <p:spPr>
          <a:xfrm>
            <a:off x="2823099" y="3243601"/>
            <a:ext cx="3323968" cy="124893"/>
          </a:xfrm>
          <a:custGeom>
            <a:avLst/>
            <a:gdLst>
              <a:gd name="connsiteX0" fmla="*/ 0 w 5516218"/>
              <a:gd name="connsiteY0" fmla="*/ 0 h 0"/>
              <a:gd name="connsiteX1" fmla="*/ 5516218 w 5516218"/>
              <a:gd name="connsiteY1" fmla="*/ 0 h 0"/>
            </a:gdLst>
            <a:ahLst/>
            <a:cxnLst>
              <a:cxn ang="0">
                <a:pos x="connsiteX0" y="connsiteY0"/>
              </a:cxn>
              <a:cxn ang="0">
                <a:pos x="connsiteX1" y="connsiteY1"/>
              </a:cxn>
            </a:cxnLst>
            <a:rect l="l" t="t" r="r" b="b"/>
            <a:pathLst>
              <a:path w="5516218">
                <a:moveTo>
                  <a:pt x="0" y="0"/>
                </a:moveTo>
                <a:lnTo>
                  <a:pt x="5516218"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8" name="任意多边形 7"/>
          <p:cNvSpPr/>
          <p:nvPr/>
        </p:nvSpPr>
        <p:spPr>
          <a:xfrm flipV="1">
            <a:off x="2821504" y="6351097"/>
            <a:ext cx="3401625" cy="197813"/>
          </a:xfrm>
          <a:custGeom>
            <a:avLst/>
            <a:gdLst>
              <a:gd name="connsiteX0" fmla="*/ 0 w 3707296"/>
              <a:gd name="connsiteY0" fmla="*/ 0 h 0"/>
              <a:gd name="connsiteX1" fmla="*/ 3707296 w 3707296"/>
              <a:gd name="connsiteY1" fmla="*/ 0 h 0"/>
            </a:gdLst>
            <a:ahLst/>
            <a:cxnLst>
              <a:cxn ang="0">
                <a:pos x="connsiteX0" y="connsiteY0"/>
              </a:cxn>
              <a:cxn ang="0">
                <a:pos x="connsiteX1" y="connsiteY1"/>
              </a:cxn>
            </a:cxnLst>
            <a:rect l="l" t="t" r="r" b="b"/>
            <a:pathLst>
              <a:path w="3707296">
                <a:moveTo>
                  <a:pt x="0" y="0"/>
                </a:moveTo>
                <a:lnTo>
                  <a:pt x="3707296"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9" name="文本框 8"/>
          <p:cNvSpPr txBox="1"/>
          <p:nvPr/>
        </p:nvSpPr>
        <p:spPr>
          <a:xfrm>
            <a:off x="2714703" y="1640013"/>
            <a:ext cx="2951391" cy="1431161"/>
          </a:xfrm>
          <a:prstGeom prst="rect">
            <a:avLst/>
          </a:prstGeom>
          <a:noFill/>
          <a:effectLst/>
        </p:spPr>
        <p:txBody>
          <a:bodyPr wrap="square" rtlCol="0">
            <a:spAutoFit/>
          </a:bodyPr>
          <a:lstStyle/>
          <a:p>
            <a:pPr algn="just">
              <a:lnSpc>
                <a:spcPct val="150000"/>
              </a:lnSpc>
            </a:pP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一</a:t>
            </a: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按作用时间的长短划分</a:t>
            </a:r>
            <a:endPar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endParaRPr>
          </a:p>
          <a:p>
            <a:pPr algn="just">
              <a:lnSpc>
                <a:spcPct val="150000"/>
              </a:lnSpc>
            </a:pPr>
            <a:endParaRPr lang="en-US" altLang="zh-CN"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endParaRPr>
          </a:p>
          <a:p>
            <a:pPr algn="just">
              <a:lnSpc>
                <a:spcPct val="150000"/>
              </a:lnSpc>
            </a:pPr>
            <a:r>
              <a:rPr lang="zh-CN" altLang="en-US"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可将其划分为过程策划、阶段策划和随机策划。</a:t>
            </a:r>
          </a:p>
        </p:txBody>
      </p:sp>
      <p:sp>
        <p:nvSpPr>
          <p:cNvPr id="10" name="文本框 9"/>
          <p:cNvSpPr txBox="1"/>
          <p:nvPr/>
        </p:nvSpPr>
        <p:spPr>
          <a:xfrm>
            <a:off x="2821504" y="4409422"/>
            <a:ext cx="3041671" cy="2077492"/>
          </a:xfrm>
          <a:prstGeom prst="rect">
            <a:avLst/>
          </a:prstGeom>
          <a:noFill/>
          <a:effectLst/>
        </p:spPr>
        <p:txBody>
          <a:bodyPr wrap="square" rtlCol="0">
            <a:spAutoFit/>
          </a:bodyPr>
          <a:lstStyle/>
          <a:p>
            <a:pPr>
              <a:lnSpc>
                <a:spcPct val="150000"/>
              </a:lnSpc>
            </a:pP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三</a:t>
            </a: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按营销策划的客体划分</a:t>
            </a:r>
          </a:p>
          <a:p>
            <a:pPr>
              <a:lnSpc>
                <a:spcPct val="150000"/>
              </a:lnSpc>
            </a:pPr>
            <a:r>
              <a:rPr lang="zh-CN" altLang="en-US"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可将其划分为市场调研策划、营销战略策划、企业形象策划、产品策划、价格策划、渠道策划、促销策划、广告策划、公共关系策划、网络营销策划等。</a:t>
            </a:r>
          </a:p>
        </p:txBody>
      </p:sp>
      <p:sp>
        <p:nvSpPr>
          <p:cNvPr id="11" name="任意多边形 10"/>
          <p:cNvSpPr/>
          <p:nvPr/>
        </p:nvSpPr>
        <p:spPr>
          <a:xfrm>
            <a:off x="8265609" y="3243600"/>
            <a:ext cx="3323968" cy="124893"/>
          </a:xfrm>
          <a:custGeom>
            <a:avLst/>
            <a:gdLst>
              <a:gd name="connsiteX0" fmla="*/ 0 w 5516218"/>
              <a:gd name="connsiteY0" fmla="*/ 0 h 0"/>
              <a:gd name="connsiteX1" fmla="*/ 5516218 w 5516218"/>
              <a:gd name="connsiteY1" fmla="*/ 0 h 0"/>
            </a:gdLst>
            <a:ahLst/>
            <a:cxnLst>
              <a:cxn ang="0">
                <a:pos x="connsiteX0" y="connsiteY0"/>
              </a:cxn>
              <a:cxn ang="0">
                <a:pos x="connsiteX1" y="connsiteY1"/>
              </a:cxn>
            </a:cxnLst>
            <a:rect l="l" t="t" r="r" b="b"/>
            <a:pathLst>
              <a:path w="5516218">
                <a:moveTo>
                  <a:pt x="0" y="0"/>
                </a:moveTo>
                <a:lnTo>
                  <a:pt x="5516218"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2" name="任意多边形 11"/>
          <p:cNvSpPr/>
          <p:nvPr/>
        </p:nvSpPr>
        <p:spPr>
          <a:xfrm flipV="1">
            <a:off x="8207892" y="6351097"/>
            <a:ext cx="3381685" cy="197813"/>
          </a:xfrm>
          <a:custGeom>
            <a:avLst/>
            <a:gdLst>
              <a:gd name="connsiteX0" fmla="*/ 0 w 3707296"/>
              <a:gd name="connsiteY0" fmla="*/ 0 h 0"/>
              <a:gd name="connsiteX1" fmla="*/ 3707296 w 3707296"/>
              <a:gd name="connsiteY1" fmla="*/ 0 h 0"/>
            </a:gdLst>
            <a:ahLst/>
            <a:cxnLst>
              <a:cxn ang="0">
                <a:pos x="connsiteX0" y="connsiteY0"/>
              </a:cxn>
              <a:cxn ang="0">
                <a:pos x="connsiteX1" y="connsiteY1"/>
              </a:cxn>
            </a:cxnLst>
            <a:rect l="l" t="t" r="r" b="b"/>
            <a:pathLst>
              <a:path w="3707296">
                <a:moveTo>
                  <a:pt x="0" y="0"/>
                </a:moveTo>
                <a:lnTo>
                  <a:pt x="3707296"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endParaRPr>
          </a:p>
        </p:txBody>
      </p:sp>
      <p:sp>
        <p:nvSpPr>
          <p:cNvPr id="13" name="文本框 12"/>
          <p:cNvSpPr txBox="1"/>
          <p:nvPr/>
        </p:nvSpPr>
        <p:spPr>
          <a:xfrm>
            <a:off x="8265609" y="1665526"/>
            <a:ext cx="3532503" cy="1431161"/>
          </a:xfrm>
          <a:prstGeom prst="rect">
            <a:avLst/>
          </a:prstGeom>
          <a:noFill/>
          <a:effectLst/>
        </p:spPr>
        <p:txBody>
          <a:bodyPr wrap="square" rtlCol="0">
            <a:spAutoFit/>
          </a:bodyPr>
          <a:lstStyle/>
          <a:p>
            <a:pPr>
              <a:lnSpc>
                <a:spcPct val="150000"/>
              </a:lnSpc>
            </a:pP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二</a:t>
            </a: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按营销策划的主体划分</a:t>
            </a:r>
            <a:endPar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endParaRPr>
          </a:p>
          <a:p>
            <a:pPr>
              <a:lnSpc>
                <a:spcPct val="150000"/>
              </a:lnSpc>
            </a:pPr>
            <a:endParaRPr lang="en-US" altLang="zh-CN"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endParaRPr>
          </a:p>
          <a:p>
            <a:pPr>
              <a:lnSpc>
                <a:spcPct val="150000"/>
              </a:lnSpc>
            </a:pPr>
            <a:r>
              <a:rPr lang="zh-CN" altLang="en-US"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可将其划分为企业内营销策划和第三方营销策划</a:t>
            </a:r>
            <a:r>
              <a:rPr lang="zh-CN" altLang="en-US" sz="12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p>
        </p:txBody>
      </p:sp>
      <p:sp>
        <p:nvSpPr>
          <p:cNvPr id="14" name="文本框 13"/>
          <p:cNvSpPr txBox="1"/>
          <p:nvPr/>
        </p:nvSpPr>
        <p:spPr>
          <a:xfrm>
            <a:off x="8186721" y="4270923"/>
            <a:ext cx="3238992" cy="1107996"/>
          </a:xfrm>
          <a:prstGeom prst="rect">
            <a:avLst/>
          </a:prstGeom>
          <a:noFill/>
          <a:effectLst/>
        </p:spPr>
        <p:txBody>
          <a:bodyPr wrap="square" rtlCol="0">
            <a:spAutoFit/>
          </a:bodyPr>
          <a:lstStyle/>
          <a:p>
            <a:pPr>
              <a:lnSpc>
                <a:spcPct val="150000"/>
              </a:lnSpc>
            </a:pP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 </a:t>
            </a: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四</a:t>
            </a:r>
            <a:r>
              <a:rPr lang="en-US" altLang="zh-CN"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a:t>
            </a:r>
            <a:r>
              <a:rPr lang="zh-CN" altLang="en-US" sz="1600" b="1"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按营销策划的目标划分</a:t>
            </a:r>
          </a:p>
          <a:p>
            <a:pPr>
              <a:lnSpc>
                <a:spcPct val="150000"/>
              </a:lnSpc>
            </a:pPr>
            <a:r>
              <a:rPr lang="zh-CN" altLang="en-US" sz="1400" dirty="0">
                <a:gradFill>
                  <a:gsLst>
                    <a:gs pos="53000">
                      <a:srgbClr val="294E7B"/>
                    </a:gs>
                    <a:gs pos="0">
                      <a:srgbClr val="132333"/>
                    </a:gs>
                    <a:gs pos="100000">
                      <a:srgbClr val="132333"/>
                    </a:gs>
                  </a:gsLst>
                  <a:lin ang="10800000" scaled="0"/>
                </a:gradFill>
                <a:latin typeface="微软雅黑" panose="020B0503020204020204" pitchFamily="34" charset="-122"/>
                <a:ea typeface="微软雅黑" panose="020B0503020204020204" pitchFamily="34" charset="-122"/>
              </a:rPr>
              <a:t>可将其划分为营销战略策划和营销战术策划。</a:t>
            </a:r>
          </a:p>
        </p:txBody>
      </p:sp>
      <p:pic>
        <p:nvPicPr>
          <p:cNvPr id="15" name="图片 14"/>
          <p:cNvPicPr>
            <a:picLocks noChangeAspect="1"/>
          </p:cNvPicPr>
          <p:nvPr/>
        </p:nvPicPr>
        <p:blipFill rotWithShape="1">
          <a:blip r:embed="rId2">
            <a:biLevel thresh="75000"/>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8900000" flipV="1">
            <a:off x="1363763" y="2241457"/>
            <a:ext cx="577370" cy="113671"/>
          </a:xfrm>
          <a:prstGeom prst="rect">
            <a:avLst/>
          </a:prstGeom>
        </p:spPr>
      </p:pic>
      <p:pic>
        <p:nvPicPr>
          <p:cNvPr id="16" name="图片 15"/>
          <p:cNvPicPr>
            <a:picLocks noChangeAspect="1"/>
          </p:cNvPicPr>
          <p:nvPr/>
        </p:nvPicPr>
        <p:blipFill rotWithShape="1">
          <a:blip r:embed="rId2">
            <a:biLevel thresh="75000"/>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8900000" flipV="1">
            <a:off x="1378936" y="5146686"/>
            <a:ext cx="577370" cy="113671"/>
          </a:xfrm>
          <a:prstGeom prst="rect">
            <a:avLst/>
          </a:prstGeom>
        </p:spPr>
      </p:pic>
      <p:grpSp>
        <p:nvGrpSpPr>
          <p:cNvPr id="17" name="组合 16"/>
          <p:cNvGrpSpPr/>
          <p:nvPr/>
        </p:nvGrpSpPr>
        <p:grpSpPr>
          <a:xfrm>
            <a:off x="670554" y="1566964"/>
            <a:ext cx="1860417" cy="857380"/>
            <a:chOff x="1273452" y="1837942"/>
            <a:chExt cx="2480556" cy="1143173"/>
          </a:xfrm>
        </p:grpSpPr>
        <p:sp>
          <p:nvSpPr>
            <p:cNvPr id="18" name="任意多边形 17"/>
            <p:cNvSpPr/>
            <p:nvPr/>
          </p:nvSpPr>
          <p:spPr>
            <a:xfrm rot="5400000">
              <a:off x="1942143" y="1169251"/>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53000">
                  <a:srgbClr val="294E7B"/>
                </a:gs>
                <a:gs pos="0">
                  <a:srgbClr val="132333"/>
                </a:gs>
                <a:gs pos="100000">
                  <a:srgbClr val="132333"/>
                </a:gs>
              </a:gsLst>
              <a:lin ang="108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19" name="矩形 18"/>
            <p:cNvSpPr/>
            <p:nvPr/>
          </p:nvSpPr>
          <p:spPr>
            <a:xfrm>
              <a:off x="1362599" y="2156045"/>
              <a:ext cx="890516" cy="451405"/>
            </a:xfrm>
            <a:prstGeom prst="rect">
              <a:avLst/>
            </a:prstGeom>
          </p:spPr>
          <p:txBody>
            <a:bodyPr wrap="square">
              <a:spAutoFit/>
            </a:bodyPr>
            <a:lstStyle/>
            <a:p>
              <a:pPr algn="ctr"/>
              <a:r>
                <a:rPr lang="en-US" altLang="zh-CN"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rPr>
                <a:t>01</a:t>
              </a:r>
              <a:endParaRPr lang="zh-CN" altLang="en-US"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endParaRPr>
            </a:p>
          </p:txBody>
        </p:sp>
      </p:grpSp>
      <p:grpSp>
        <p:nvGrpSpPr>
          <p:cNvPr id="20" name="组合 19"/>
          <p:cNvGrpSpPr/>
          <p:nvPr/>
        </p:nvGrpSpPr>
        <p:grpSpPr>
          <a:xfrm>
            <a:off x="737414" y="4442101"/>
            <a:ext cx="1860417" cy="857380"/>
            <a:chOff x="3175141" y="2795413"/>
            <a:chExt cx="2480556" cy="1143173"/>
          </a:xfrm>
        </p:grpSpPr>
        <p:sp>
          <p:nvSpPr>
            <p:cNvPr id="21" name="任意多边形 20"/>
            <p:cNvSpPr/>
            <p:nvPr/>
          </p:nvSpPr>
          <p:spPr>
            <a:xfrm rot="5400000">
              <a:off x="3843832" y="2126722"/>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53000">
                  <a:srgbClr val="294E7B"/>
                </a:gs>
                <a:gs pos="0">
                  <a:srgbClr val="132333"/>
                </a:gs>
                <a:gs pos="100000">
                  <a:srgbClr val="132333"/>
                </a:gs>
              </a:gsLst>
              <a:lin ang="108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22" name="矩形 21"/>
            <p:cNvSpPr/>
            <p:nvPr/>
          </p:nvSpPr>
          <p:spPr>
            <a:xfrm>
              <a:off x="3283024" y="3149214"/>
              <a:ext cx="890516" cy="451405"/>
            </a:xfrm>
            <a:prstGeom prst="rect">
              <a:avLst/>
            </a:prstGeom>
          </p:spPr>
          <p:txBody>
            <a:bodyPr wrap="square">
              <a:spAutoFit/>
            </a:bodyPr>
            <a:lstStyle/>
            <a:p>
              <a:pPr algn="ctr"/>
              <a:r>
                <a:rPr lang="en-US" altLang="zh-CN"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rPr>
                <a:t>02</a:t>
              </a:r>
              <a:endParaRPr lang="zh-CN" altLang="en-US"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endParaRPr>
            </a:p>
          </p:txBody>
        </p:sp>
      </p:grpSp>
      <p:pic>
        <p:nvPicPr>
          <p:cNvPr id="23" name="图片 22"/>
          <p:cNvPicPr>
            <a:picLocks noChangeAspect="1"/>
          </p:cNvPicPr>
          <p:nvPr/>
        </p:nvPicPr>
        <p:blipFill rotWithShape="1">
          <a:blip r:embed="rId2">
            <a:biLevel thresh="75000"/>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8900000" flipV="1">
            <a:off x="6834340" y="2262187"/>
            <a:ext cx="577370" cy="113671"/>
          </a:xfrm>
          <a:prstGeom prst="rect">
            <a:avLst/>
          </a:prstGeom>
        </p:spPr>
      </p:pic>
      <p:pic>
        <p:nvPicPr>
          <p:cNvPr id="24" name="图片 23"/>
          <p:cNvPicPr>
            <a:picLocks noChangeAspect="1"/>
          </p:cNvPicPr>
          <p:nvPr/>
        </p:nvPicPr>
        <p:blipFill rotWithShape="1">
          <a:blip r:embed="rId2">
            <a:biLevel thresh="75000"/>
            <a:extLst>
              <a:ext uri="{BEBA8EAE-BF5A-486C-A8C5-ECC9F3942E4B}">
                <a14:imgProps xmlns:a14="http://schemas.microsoft.com/office/drawing/2010/main">
                  <a14:imgLayer r:embed="rId3">
                    <a14:imgEffect>
                      <a14:saturation sat="66000"/>
                    </a14:imgEffect>
                  </a14:imgLayer>
                </a14:imgProps>
              </a:ext>
            </a:extLst>
          </a:blip>
          <a:srcRect t="76775"/>
          <a:stretch/>
        </p:blipFill>
        <p:spPr>
          <a:xfrm rot="18900000" flipV="1">
            <a:off x="6849513" y="5091216"/>
            <a:ext cx="577370" cy="113671"/>
          </a:xfrm>
          <a:prstGeom prst="rect">
            <a:avLst/>
          </a:prstGeom>
        </p:spPr>
      </p:pic>
      <p:grpSp>
        <p:nvGrpSpPr>
          <p:cNvPr id="25" name="组合 24"/>
          <p:cNvGrpSpPr/>
          <p:nvPr/>
        </p:nvGrpSpPr>
        <p:grpSpPr>
          <a:xfrm>
            <a:off x="6141131" y="1587694"/>
            <a:ext cx="1860417" cy="857380"/>
            <a:chOff x="1273452" y="1837942"/>
            <a:chExt cx="2480556" cy="1143173"/>
          </a:xfrm>
        </p:grpSpPr>
        <p:sp>
          <p:nvSpPr>
            <p:cNvPr id="26" name="任意多边形 25"/>
            <p:cNvSpPr/>
            <p:nvPr/>
          </p:nvSpPr>
          <p:spPr>
            <a:xfrm rot="5400000">
              <a:off x="1942143" y="1169251"/>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53000">
                  <a:srgbClr val="294E7B"/>
                </a:gs>
                <a:gs pos="0">
                  <a:srgbClr val="132333"/>
                </a:gs>
                <a:gs pos="100000">
                  <a:srgbClr val="132333"/>
                </a:gs>
              </a:gsLst>
              <a:lin ang="10800000" scaled="0"/>
            </a:gra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27" name="矩形 26"/>
            <p:cNvSpPr/>
            <p:nvPr/>
          </p:nvSpPr>
          <p:spPr>
            <a:xfrm>
              <a:off x="1362599" y="2156045"/>
              <a:ext cx="890516" cy="451405"/>
            </a:xfrm>
            <a:prstGeom prst="rect">
              <a:avLst/>
            </a:prstGeom>
          </p:spPr>
          <p:txBody>
            <a:bodyPr wrap="square">
              <a:spAutoFit/>
            </a:bodyPr>
            <a:lstStyle/>
            <a:p>
              <a:pPr algn="ctr"/>
              <a:r>
                <a:rPr lang="en-US" altLang="zh-CN"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rPr>
                <a:t>03</a:t>
              </a:r>
              <a:endParaRPr lang="zh-CN" altLang="en-US"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endParaRPr>
            </a:p>
          </p:txBody>
        </p:sp>
      </p:grpSp>
      <p:grpSp>
        <p:nvGrpSpPr>
          <p:cNvPr id="28" name="组合 27"/>
          <p:cNvGrpSpPr/>
          <p:nvPr/>
        </p:nvGrpSpPr>
        <p:grpSpPr>
          <a:xfrm>
            <a:off x="6207991" y="4386631"/>
            <a:ext cx="1860417" cy="857380"/>
            <a:chOff x="3175141" y="2795413"/>
            <a:chExt cx="2480556" cy="1143173"/>
          </a:xfrm>
        </p:grpSpPr>
        <p:sp>
          <p:nvSpPr>
            <p:cNvPr id="29" name="任意多边形 28"/>
            <p:cNvSpPr/>
            <p:nvPr/>
          </p:nvSpPr>
          <p:spPr>
            <a:xfrm rot="5400000">
              <a:off x="3843832" y="2126722"/>
              <a:ext cx="1143173" cy="2480556"/>
            </a:xfrm>
            <a:custGeom>
              <a:avLst/>
              <a:gdLst>
                <a:gd name="connsiteX0" fmla="*/ 0 w 1143173"/>
                <a:gd name="connsiteY0" fmla="*/ 371036 h 2480556"/>
                <a:gd name="connsiteX1" fmla="*/ 258506 w 1143173"/>
                <a:gd name="connsiteY1" fmla="*/ 0 h 2480556"/>
                <a:gd name="connsiteX2" fmla="*/ 517012 w 1143173"/>
                <a:gd name="connsiteY2" fmla="*/ 371036 h 2480556"/>
                <a:gd name="connsiteX3" fmla="*/ 367921 w 1143173"/>
                <a:gd name="connsiteY3" fmla="*/ 371036 h 2480556"/>
                <a:gd name="connsiteX4" fmla="*/ 367921 w 1143173"/>
                <a:gd name="connsiteY4" fmla="*/ 2147526 h 2480556"/>
                <a:gd name="connsiteX5" fmla="*/ 478978 w 1143173"/>
                <a:gd name="connsiteY5" fmla="*/ 2258583 h 2480556"/>
                <a:gd name="connsiteX6" fmla="*/ 823395 w 1143173"/>
                <a:gd name="connsiteY6" fmla="*/ 2258583 h 2480556"/>
                <a:gd name="connsiteX7" fmla="*/ 934452 w 1143173"/>
                <a:gd name="connsiteY7" fmla="*/ 2147526 h 2480556"/>
                <a:gd name="connsiteX8" fmla="*/ 934452 w 1143173"/>
                <a:gd name="connsiteY8" fmla="*/ 1039913 h 2480556"/>
                <a:gd name="connsiteX9" fmla="*/ 1143173 w 1143173"/>
                <a:gd name="connsiteY9" fmla="*/ 1248634 h 2480556"/>
                <a:gd name="connsiteX10" fmla="*/ 1143173 w 1143173"/>
                <a:gd name="connsiteY10" fmla="*/ 2166826 h 2480556"/>
                <a:gd name="connsiteX11" fmla="*/ 829443 w 1143173"/>
                <a:gd name="connsiteY11" fmla="*/ 2480556 h 2480556"/>
                <a:gd name="connsiteX12" fmla="*/ 472929 w 1143173"/>
                <a:gd name="connsiteY12" fmla="*/ 2480556 h 2480556"/>
                <a:gd name="connsiteX13" fmla="*/ 159199 w 1143173"/>
                <a:gd name="connsiteY13" fmla="*/ 2166826 h 2480556"/>
                <a:gd name="connsiteX14" fmla="*/ 159199 w 1143173"/>
                <a:gd name="connsiteY14" fmla="*/ 371036 h 248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3173" h="2480556">
                  <a:moveTo>
                    <a:pt x="0" y="371036"/>
                  </a:moveTo>
                  <a:lnTo>
                    <a:pt x="258506" y="0"/>
                  </a:lnTo>
                  <a:lnTo>
                    <a:pt x="517012" y="371036"/>
                  </a:lnTo>
                  <a:lnTo>
                    <a:pt x="367921" y="371036"/>
                  </a:lnTo>
                  <a:lnTo>
                    <a:pt x="367921" y="2147526"/>
                  </a:lnTo>
                  <a:cubicBezTo>
                    <a:pt x="367921" y="2208861"/>
                    <a:pt x="417643" y="2258583"/>
                    <a:pt x="478978" y="2258583"/>
                  </a:cubicBezTo>
                  <a:lnTo>
                    <a:pt x="823395" y="2258583"/>
                  </a:lnTo>
                  <a:cubicBezTo>
                    <a:pt x="884730" y="2258583"/>
                    <a:pt x="934452" y="2208861"/>
                    <a:pt x="934452" y="2147526"/>
                  </a:cubicBezTo>
                  <a:lnTo>
                    <a:pt x="934452" y="1039913"/>
                  </a:lnTo>
                  <a:lnTo>
                    <a:pt x="1143173" y="1248634"/>
                  </a:lnTo>
                  <a:lnTo>
                    <a:pt x="1143173" y="2166826"/>
                  </a:lnTo>
                  <a:cubicBezTo>
                    <a:pt x="1143173" y="2340094"/>
                    <a:pt x="1002711" y="2480556"/>
                    <a:pt x="829443" y="2480556"/>
                  </a:cubicBezTo>
                  <a:lnTo>
                    <a:pt x="472929" y="2480556"/>
                  </a:lnTo>
                  <a:cubicBezTo>
                    <a:pt x="299661" y="2480556"/>
                    <a:pt x="159199" y="2340094"/>
                    <a:pt x="159199" y="2166826"/>
                  </a:cubicBezTo>
                  <a:lnTo>
                    <a:pt x="159199" y="371036"/>
                  </a:lnTo>
                  <a:close/>
                </a:path>
              </a:pathLst>
            </a:custGeom>
            <a:gradFill>
              <a:gsLst>
                <a:gs pos="53000">
                  <a:srgbClr val="294E7B"/>
                </a:gs>
                <a:gs pos="0">
                  <a:srgbClr val="132333"/>
                </a:gs>
                <a:gs pos="100000">
                  <a:srgbClr val="132333"/>
                </a:gs>
              </a:gsLst>
              <a:lin ang="10800000" scaled="0"/>
            </a:gradFill>
            <a:ln>
              <a:no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endParaRPr>
            </a:p>
          </p:txBody>
        </p:sp>
        <p:sp>
          <p:nvSpPr>
            <p:cNvPr id="30" name="矩形 29"/>
            <p:cNvSpPr/>
            <p:nvPr/>
          </p:nvSpPr>
          <p:spPr>
            <a:xfrm>
              <a:off x="3283024" y="3149214"/>
              <a:ext cx="890516" cy="451405"/>
            </a:xfrm>
            <a:prstGeom prst="rect">
              <a:avLst/>
            </a:prstGeom>
          </p:spPr>
          <p:txBody>
            <a:bodyPr wrap="square">
              <a:spAutoFit/>
            </a:bodyPr>
            <a:lstStyle/>
            <a:p>
              <a:pPr algn="ctr"/>
              <a:r>
                <a:rPr lang="en-US" altLang="zh-CN"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rPr>
                <a:t>04</a:t>
              </a:r>
              <a:endParaRPr lang="zh-CN" altLang="en-US" sz="1600" dirty="0">
                <a:gradFill>
                  <a:gsLst>
                    <a:gs pos="53000">
                      <a:srgbClr val="294E7B"/>
                    </a:gs>
                    <a:gs pos="0">
                      <a:srgbClr val="132333"/>
                    </a:gs>
                    <a:gs pos="100000">
                      <a:srgbClr val="132333"/>
                    </a:gs>
                  </a:gsLst>
                  <a:lin ang="10800000" scaled="0"/>
                </a:gradFill>
                <a:latin typeface="Haettenschweiler" panose="020B0706040902060204" pitchFamily="34" charset="0"/>
                <a:ea typeface="微软雅黑" panose="020B0503020204020204" pitchFamily="34" charset="-122"/>
              </a:endParaRPr>
            </a:p>
          </p:txBody>
        </p:sp>
      </p:grpSp>
    </p:spTree>
    <p:extLst>
      <p:ext uri="{BB962C8B-B14F-4D97-AF65-F5344CB8AC3E}">
        <p14:creationId xmlns:p14="http://schemas.microsoft.com/office/powerpoint/2010/main" val="36501468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2000"/>
                            </p:stCondLst>
                            <p:childTnLst>
                              <p:par>
                                <p:cTn id="33" presetID="2" presetClass="entr" presetSubtype="8" decel="4200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decel="4200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3500"/>
                            </p:stCondLst>
                            <p:childTnLst>
                              <p:par>
                                <p:cTn id="50" presetID="2" presetClass="entr" presetSubtype="8" decel="42000"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0-#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4000"/>
                            </p:stCondLst>
                            <p:childTnLst>
                              <p:par>
                                <p:cTn id="55" presetID="2" presetClass="entr" presetSubtype="8" decel="42000" fill="hold"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0-#ppt_w/2"/>
                                          </p:val>
                                        </p:tav>
                                        <p:tav tm="100000">
                                          <p:val>
                                            <p:strVal val="#ppt_x"/>
                                          </p:val>
                                        </p:tav>
                                      </p:tavLst>
                                    </p:anim>
                                    <p:anim calcmode="lin" valueType="num">
                                      <p:cBhvr additive="base">
                                        <p:cTn id="58" dur="500" fill="hold"/>
                                        <p:tgtEl>
                                          <p:spTgt spid="28"/>
                                        </p:tgtEl>
                                        <p:attrNameLst>
                                          <p:attrName>ppt_y</p:attrName>
                                        </p:attrNameLst>
                                      </p:cBhvr>
                                      <p:tavLst>
                                        <p:tav tm="0">
                                          <p:val>
                                            <p:strVal val="#ppt_y"/>
                                          </p:val>
                                        </p:tav>
                                        <p:tav tm="100000">
                                          <p:val>
                                            <p:strVal val="#ppt_y"/>
                                          </p:val>
                                        </p:tav>
                                      </p:tavLst>
                                    </p:anim>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价格策划概述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三、营销策划的控制</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p:cNvGrpSpPr/>
          <p:nvPr/>
        </p:nvGrpSpPr>
        <p:grpSpPr>
          <a:xfrm>
            <a:off x="1173707" y="2591286"/>
            <a:ext cx="2283117" cy="2637756"/>
            <a:chOff x="1315546" y="2155923"/>
            <a:chExt cx="1224454"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15546" y="2172784"/>
              <a:ext cx="1159783" cy="2616916"/>
            </a:xfrm>
            <a:prstGeom prst="rect">
              <a:avLst/>
            </a:prstGeom>
            <a:noFill/>
          </p:spPr>
          <p:txBody>
            <a:bodyPr vert="horz" wrap="square" rtlCol="0">
              <a:spAutoFit/>
            </a:bodyPr>
            <a:lstStyle/>
            <a:p>
              <a:pPr>
                <a:lnSpc>
                  <a:spcPct val="150000"/>
                </a:lnSpc>
              </a:pPr>
              <a:r>
                <a:rPr lang="zh-CN" altLang="en-US" dirty="0">
                  <a:solidFill>
                    <a:srgbClr val="FFFFFF"/>
                  </a:solidFill>
                  <a:latin typeface=""/>
                  <a:ea typeface="微软雅黑" panose="020B0503020204020204" pitchFamily="34" charset="-122"/>
                  <a:sym typeface=""/>
                </a:rPr>
                <a:t>企业在进行价格策划时</a:t>
              </a:r>
              <a:r>
                <a:rPr lang="en-US" altLang="zh-CN" dirty="0">
                  <a:solidFill>
                    <a:srgbClr val="FFFFFF"/>
                  </a:solidFill>
                  <a:latin typeface=""/>
                  <a:ea typeface="微软雅黑" panose="020B0503020204020204" pitchFamily="34" charset="-122"/>
                  <a:sym typeface=""/>
                </a:rPr>
                <a:t>,</a:t>
              </a:r>
              <a:r>
                <a:rPr lang="zh-CN" altLang="en-US" dirty="0">
                  <a:solidFill>
                    <a:srgbClr val="FFFFFF"/>
                  </a:solidFill>
                  <a:latin typeface=""/>
                  <a:ea typeface="微软雅黑" panose="020B0503020204020204" pitchFamily="34" charset="-122"/>
                  <a:sym typeface=""/>
                </a:rPr>
                <a:t>必须考虑到许多因素</a:t>
              </a:r>
              <a:r>
                <a:rPr lang="en-US" altLang="zh-CN" dirty="0">
                  <a:solidFill>
                    <a:srgbClr val="FFFFFF"/>
                  </a:solidFill>
                  <a:latin typeface=""/>
                  <a:ea typeface="微软雅黑" panose="020B0503020204020204" pitchFamily="34" charset="-122"/>
                  <a:sym typeface=""/>
                </a:rPr>
                <a:t>,</a:t>
              </a:r>
              <a:r>
                <a:rPr lang="zh-CN" altLang="en-US" dirty="0">
                  <a:solidFill>
                    <a:srgbClr val="FFFFFF"/>
                  </a:solidFill>
                  <a:latin typeface=""/>
                  <a:ea typeface="微软雅黑" panose="020B0503020204020204" pitchFamily="34" charset="-122"/>
                  <a:sym typeface=""/>
                </a:rPr>
                <a:t>主要包括</a:t>
              </a:r>
              <a:r>
                <a:rPr lang="en-US" altLang="zh-CN" dirty="0">
                  <a:solidFill>
                    <a:srgbClr val="FFFFFF"/>
                  </a:solidFill>
                  <a:latin typeface=""/>
                  <a:ea typeface="微软雅黑" panose="020B0503020204020204" pitchFamily="34" charset="-122"/>
                  <a:sym typeface=""/>
                </a:rPr>
                <a:t>:</a:t>
              </a:r>
              <a:r>
                <a:rPr lang="zh-CN" altLang="en-US" dirty="0">
                  <a:solidFill>
                    <a:srgbClr val="FFFFFF"/>
                  </a:solidFill>
                  <a:latin typeface=""/>
                  <a:ea typeface="微软雅黑" panose="020B0503020204020204" pitchFamily="34" charset="-122"/>
                  <a:sym typeface=""/>
                </a:rPr>
                <a:t>定价目标、市场需求、成本、竞争者及其他相关因素。</a:t>
              </a:r>
            </a:p>
          </p:txBody>
        </p:sp>
      </p:grpSp>
      <p:sp>
        <p:nvSpPr>
          <p:cNvPr id="10" name="圆角矩形 9"/>
          <p:cNvSpPr/>
          <p:nvPr/>
        </p:nvSpPr>
        <p:spPr>
          <a:xfrm>
            <a:off x="5239503" y="12890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1" name="组合 10"/>
          <p:cNvGrpSpPr/>
          <p:nvPr/>
        </p:nvGrpSpPr>
        <p:grpSpPr>
          <a:xfrm>
            <a:off x="4235737" y="1375590"/>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58383" y="1595858"/>
              <a:ext cx="1624249"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定价目标</a:t>
              </a:r>
            </a:p>
          </p:txBody>
        </p:sp>
      </p:grpSp>
      <p:sp>
        <p:nvSpPr>
          <p:cNvPr id="14" name="TextBox 9"/>
          <p:cNvSpPr txBox="1"/>
          <p:nvPr/>
        </p:nvSpPr>
        <p:spPr>
          <a:xfrm>
            <a:off x="5959841" y="1480621"/>
            <a:ext cx="569443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是企业通过制定特定水平的价格</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凭借价格所产生的销售效果实现预期的目的。</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15" name="圆角矩形 14"/>
          <p:cNvSpPr/>
          <p:nvPr/>
        </p:nvSpPr>
        <p:spPr>
          <a:xfrm>
            <a:off x="5239503" y="24193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16" name="组合 15"/>
          <p:cNvGrpSpPr/>
          <p:nvPr/>
        </p:nvGrpSpPr>
        <p:grpSpPr>
          <a:xfrm>
            <a:off x="4202681" y="2505890"/>
            <a:ext cx="1711983" cy="868321"/>
            <a:chOff x="3413993" y="2505890"/>
            <a:chExt cx="1711983"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413993" y="2725322"/>
              <a:ext cx="1711983"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市场需求</a:t>
              </a:r>
            </a:p>
          </p:txBody>
        </p:sp>
      </p:grpSp>
      <p:sp>
        <p:nvSpPr>
          <p:cNvPr id="19" name="TextBox 9"/>
          <p:cNvSpPr txBox="1"/>
          <p:nvPr/>
        </p:nvSpPr>
        <p:spPr>
          <a:xfrm>
            <a:off x="5946671" y="2567488"/>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市场需求是指在一定时期、一定价格条件下</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消费者对产品的有货币支付能力的需要。</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0" name="圆角矩形 19"/>
          <p:cNvSpPr/>
          <p:nvPr/>
        </p:nvSpPr>
        <p:spPr>
          <a:xfrm>
            <a:off x="5239503" y="35496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1" name="组合 20"/>
          <p:cNvGrpSpPr/>
          <p:nvPr/>
        </p:nvGrpSpPr>
        <p:grpSpPr>
          <a:xfrm>
            <a:off x="4235737" y="3636190"/>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532382" y="3809990"/>
              <a:ext cx="1532621" cy="338554"/>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成本</a:t>
              </a:r>
            </a:p>
          </p:txBody>
        </p:sp>
      </p:grpSp>
      <p:sp>
        <p:nvSpPr>
          <p:cNvPr id="24" name="TextBox 9"/>
          <p:cNvSpPr txBox="1"/>
          <p:nvPr/>
        </p:nvSpPr>
        <p:spPr>
          <a:xfrm>
            <a:off x="5933458" y="3795696"/>
            <a:ext cx="5544747"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产品的成本是产品在生产过程和流通过程中所花费的物质消耗及支付的劳动报酬的总和。</a:t>
            </a:r>
            <a:endPar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25" name="圆角矩形 24"/>
          <p:cNvSpPr/>
          <p:nvPr/>
        </p:nvSpPr>
        <p:spPr>
          <a:xfrm>
            <a:off x="5239503" y="4679950"/>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26" name="组合 25"/>
          <p:cNvGrpSpPr/>
          <p:nvPr/>
        </p:nvGrpSpPr>
        <p:grpSpPr>
          <a:xfrm>
            <a:off x="4138323" y="4766490"/>
            <a:ext cx="1744335" cy="868321"/>
            <a:chOff x="3349635" y="4766490"/>
            <a:chExt cx="1744335"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349635" y="4965517"/>
              <a:ext cx="1715368" cy="338554"/>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竞争者</a:t>
              </a:r>
            </a:p>
          </p:txBody>
        </p:sp>
      </p:grpSp>
      <p:sp>
        <p:nvSpPr>
          <p:cNvPr id="29" name="TextBox 9"/>
          <p:cNvSpPr txBox="1"/>
          <p:nvPr/>
        </p:nvSpPr>
        <p:spPr>
          <a:xfrm>
            <a:off x="5959841" y="4809502"/>
            <a:ext cx="5694435" cy="658257"/>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市场竞争是商品经济的基本特征</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价格策划必然会受到竞争的影响。</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
        <p:nvSpPr>
          <p:cNvPr id="30" name="左大括号 29"/>
          <p:cNvSpPr/>
          <p:nvPr/>
        </p:nvSpPr>
        <p:spPr>
          <a:xfrm>
            <a:off x="3464922"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
        <p:nvSpPr>
          <p:cNvPr id="31" name="圆角矩形 30"/>
          <p:cNvSpPr/>
          <p:nvPr/>
        </p:nvSpPr>
        <p:spPr>
          <a:xfrm>
            <a:off x="5239503" y="5833904"/>
            <a:ext cx="6549891" cy="928846"/>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
              <a:ea typeface="微软雅黑" panose="020B0503020204020204" pitchFamily="34" charset="-122"/>
              <a:sym typeface=""/>
            </a:endParaRPr>
          </a:p>
        </p:txBody>
      </p:sp>
      <p:grpSp>
        <p:nvGrpSpPr>
          <p:cNvPr id="32" name="组合 31"/>
          <p:cNvGrpSpPr/>
          <p:nvPr/>
        </p:nvGrpSpPr>
        <p:grpSpPr>
          <a:xfrm>
            <a:off x="4235737" y="5807890"/>
            <a:ext cx="1741716" cy="868321"/>
            <a:chOff x="3447049" y="4766490"/>
            <a:chExt cx="1741716" cy="868321"/>
          </a:xfrm>
          <a:solidFill>
            <a:srgbClr val="C00000"/>
          </a:solidFill>
        </p:grpSpPr>
        <p:sp>
          <p:nvSpPr>
            <p:cNvPr id="33" name="圆角矩形 32"/>
            <p:cNvSpPr/>
            <p:nvPr/>
          </p:nvSpPr>
          <p:spPr>
            <a:xfrm>
              <a:off x="3447049" y="4766490"/>
              <a:ext cx="1646921" cy="868321"/>
            </a:xfrm>
            <a:prstGeom prst="round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a:solidFill>
                  <a:srgbClr val="FFFFFF"/>
                </a:solidFill>
                <a:latin typeface=""/>
                <a:ea typeface="微软雅黑" panose="020B0503020204020204" pitchFamily="34" charset="-122"/>
                <a:sym typeface=""/>
              </a:endParaRPr>
            </a:p>
          </p:txBody>
        </p:sp>
        <p:sp>
          <p:nvSpPr>
            <p:cNvPr id="34" name="TextBox 9"/>
            <p:cNvSpPr txBox="1"/>
            <p:nvPr/>
          </p:nvSpPr>
          <p:spPr>
            <a:xfrm>
              <a:off x="3504198" y="4920101"/>
              <a:ext cx="1684567"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五</a:t>
              </a:r>
              <a:r>
                <a:rPr lang="en-US" altLang="zh-CN" sz="1600" dirty="0">
                  <a:solidFill>
                    <a:srgbClr val="FFFFFF"/>
                  </a:solidFill>
                  <a:latin typeface=""/>
                  <a:ea typeface="微软雅黑" panose="020B0503020204020204" pitchFamily="34" charset="-122"/>
                </a:rPr>
                <a:t>)</a:t>
              </a:r>
              <a:r>
                <a:rPr lang="zh-CN" altLang="en-US" sz="1600" dirty="0">
                  <a:solidFill>
                    <a:srgbClr val="FFFFFF"/>
                  </a:solidFill>
                  <a:latin typeface=""/>
                  <a:ea typeface="微软雅黑" panose="020B0503020204020204" pitchFamily="34" charset="-122"/>
                </a:rPr>
                <a:t>其他相关</a:t>
              </a:r>
              <a:endParaRPr lang="en-US" altLang="zh-CN" sz="1600" dirty="0">
                <a:solidFill>
                  <a:srgbClr val="FFFFFF"/>
                </a:solidFill>
                <a:latin typeface=""/>
                <a:ea typeface="微软雅黑" panose="020B0503020204020204" pitchFamily="34" charset="-122"/>
              </a:endParaRPr>
            </a:p>
            <a:p>
              <a:r>
                <a:rPr lang="zh-CN" altLang="en-US" sz="1600" dirty="0">
                  <a:solidFill>
                    <a:srgbClr val="FFFFFF"/>
                  </a:solidFill>
                  <a:latin typeface=""/>
                  <a:ea typeface="微软雅黑" panose="020B0503020204020204" pitchFamily="34" charset="-122"/>
                </a:rPr>
                <a:t>因素</a:t>
              </a:r>
              <a:endParaRPr lang="zh-CN" altLang="zh-CN" sz="1600" dirty="0">
                <a:solidFill>
                  <a:srgbClr val="FFFFFF"/>
                </a:solidFill>
                <a:latin typeface=""/>
                <a:ea typeface="微软雅黑" panose="020B0503020204020204" pitchFamily="34" charset="-122"/>
              </a:endParaRPr>
            </a:p>
          </p:txBody>
        </p:sp>
      </p:grpSp>
      <p:sp>
        <p:nvSpPr>
          <p:cNvPr id="35" name="TextBox 9"/>
          <p:cNvSpPr txBox="1"/>
          <p:nvPr/>
        </p:nvSpPr>
        <p:spPr>
          <a:xfrm>
            <a:off x="5939807" y="5870155"/>
            <a:ext cx="5745236" cy="953723"/>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除了上述四种因素之外</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其他很多因素也会对企业价格策划产生影响</a:t>
            </a:r>
            <a:r>
              <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rPr>
              <a:t>,</a:t>
            </a:r>
            <a:r>
              <a:rPr lang="zh-CN" altLang="en-US" sz="1600" dirty="0">
                <a:solidFill>
                  <a:srgbClr val="000000"/>
                </a:solidFill>
                <a:latin typeface="微软雅黑" panose="020B0503020204020204" pitchFamily="34" charset="-122"/>
                <a:ea typeface="微软雅黑" panose="020B0503020204020204" pitchFamily="34" charset="-122"/>
                <a:cs typeface="华文黑体" pitchFamily="2" charset="-122"/>
              </a:rPr>
              <a:t>如组织因素、市场结构类型因素、国家政策因素、消费者心理因素等。</a:t>
            </a:r>
            <a:endParaRPr lang="en-US" altLang="zh-CN" sz="1600" dirty="0">
              <a:solidFill>
                <a:srgbClr val="000000"/>
              </a:solidFill>
              <a:latin typeface="微软雅黑" panose="020B0503020204020204" pitchFamily="34" charset="-122"/>
              <a:ea typeface="微软雅黑" panose="020B0503020204020204" pitchFamily="34" charset="-122"/>
              <a:cs typeface="华文黑体" pitchFamily="2" charset="-122"/>
              <a:sym typeface=""/>
            </a:endParaRPr>
          </a:p>
        </p:txBody>
      </p:sp>
    </p:spTree>
    <p:extLst>
      <p:ext uri="{BB962C8B-B14F-4D97-AF65-F5344CB8AC3E}">
        <p14:creationId xmlns:p14="http://schemas.microsoft.com/office/powerpoint/2010/main" val="3615583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价格策划概述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三、价格策划的流程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选择定价目标</a:t>
            </a:r>
            <a:endParaRPr lang="en-US" b="1" dirty="0">
              <a:solidFill>
                <a:prstClr val="white"/>
              </a:solidFill>
              <a:cs typeface="+mn-ea"/>
              <a:sym typeface="微软雅黑"/>
            </a:endParaRPr>
          </a:p>
        </p:txBody>
      </p:sp>
      <p:sp>
        <p:nvSpPr>
          <p:cNvPr id="11" name="TextBox 8"/>
          <p:cNvSpPr txBox="1"/>
          <p:nvPr/>
        </p:nvSpPr>
        <p:spPr>
          <a:xfrm>
            <a:off x="1256740" y="2532615"/>
            <a:ext cx="3081962" cy="2856551"/>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企业在确定价格前</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应对自身所经营的产品或服务进行明确的市场定位</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从而使制定出的价格更有针对性。</a:t>
            </a:r>
            <a:endParaRPr lang="en-US" altLang="zh-CN" dirty="0">
              <a:solidFill>
                <a:prstClr val="white">
                  <a:lumMod val="95000"/>
                </a:prstClr>
              </a:solidFill>
              <a:cs typeface="+mn-ea"/>
              <a:sym typeface="微软雅黑"/>
            </a:endParaRPr>
          </a:p>
          <a:p>
            <a:pPr algn="just">
              <a:lnSpc>
                <a:spcPct val="150000"/>
              </a:lnSpc>
              <a:spcBef>
                <a:spcPct val="0"/>
              </a:spcBef>
            </a:pPr>
            <a:r>
              <a:rPr lang="zh-CN" altLang="en-US" dirty="0">
                <a:solidFill>
                  <a:prstClr val="white">
                    <a:lumMod val="95000"/>
                  </a:prstClr>
                </a:solidFill>
                <a:cs typeface="+mn-ea"/>
                <a:sym typeface="微软雅黑"/>
              </a:rPr>
              <a:t>企业在不同的定价目标下所选择的定价不同</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因此目标越明确就越容易制定出合理的价格。</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分析需求</a:t>
            </a:r>
            <a:endParaRPr lang="en-US" b="1" dirty="0">
              <a:solidFill>
                <a:prstClr val="white"/>
              </a:solidFill>
              <a:cs typeface="+mn-ea"/>
              <a:sym typeface="微软雅黑"/>
            </a:endParaRPr>
          </a:p>
        </p:txBody>
      </p:sp>
      <p:sp>
        <p:nvSpPr>
          <p:cNvPr id="13" name="TextBox 8"/>
          <p:cNvSpPr txBox="1"/>
          <p:nvPr/>
        </p:nvSpPr>
        <p:spPr>
          <a:xfrm>
            <a:off x="4740148" y="2482217"/>
            <a:ext cx="3134314" cy="3693319"/>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对于富有需求产品的定价</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低价比高价更为有利</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调整价格时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降价比提价更有利和有效</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低价或降价所减少的收入会因为销售量的大幅度提高而得到补偿并有余。</a:t>
            </a: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对于缺乏弹性的产品定价</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高价比低价更为有利</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调整价格时</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提价比降价更为有利或有效。因为高价或提价减少的销售量会因为单位产品毛利的提高而得到补偿并有余。</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估计成本</a:t>
            </a:r>
            <a:endParaRPr lang="en-US" sz="2000" b="1" dirty="0">
              <a:solidFill>
                <a:prstClr val="white"/>
              </a:solidFill>
              <a:cs typeface="+mn-ea"/>
              <a:sym typeface="微软雅黑"/>
            </a:endParaRPr>
          </a:p>
        </p:txBody>
      </p:sp>
      <p:sp>
        <p:nvSpPr>
          <p:cNvPr id="15" name="TextBox 8"/>
          <p:cNvSpPr txBox="1"/>
          <p:nvPr/>
        </p:nvSpPr>
        <p:spPr>
          <a:xfrm>
            <a:off x="8243851" y="2532616"/>
            <a:ext cx="3192973" cy="1061829"/>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成本是制定价格的最低界限</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否则企业将无法生存与发展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因此企业需要对各种成本进行预估。</a:t>
            </a:r>
          </a:p>
        </p:txBody>
      </p:sp>
    </p:spTree>
    <p:extLst>
      <p:ext uri="{BB962C8B-B14F-4D97-AF65-F5344CB8AC3E}">
        <p14:creationId xmlns:p14="http://schemas.microsoft.com/office/powerpoint/2010/main" val="2184981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价格策划概述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三、价格策划的流程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四</a:t>
            </a:r>
            <a:r>
              <a:rPr lang="en-US" altLang="zh-CN" b="1" dirty="0">
                <a:solidFill>
                  <a:prstClr val="white"/>
                </a:solidFill>
                <a:cs typeface="+mn-ea"/>
                <a:sym typeface="微软雅黑"/>
              </a:rPr>
              <a:t>)</a:t>
            </a:r>
            <a:r>
              <a:rPr lang="zh-CN" altLang="en-US" b="1" dirty="0">
                <a:solidFill>
                  <a:prstClr val="white"/>
                </a:solidFill>
                <a:cs typeface="+mn-ea"/>
                <a:sym typeface="微软雅黑"/>
              </a:rPr>
              <a:t>分析竞争者</a:t>
            </a:r>
            <a:endParaRPr lang="en-US" b="1" dirty="0">
              <a:solidFill>
                <a:prstClr val="white"/>
              </a:solidFill>
              <a:cs typeface="+mn-ea"/>
              <a:sym typeface="微软雅黑"/>
            </a:endParaRPr>
          </a:p>
        </p:txBody>
      </p:sp>
      <p:sp>
        <p:nvSpPr>
          <p:cNvPr id="11" name="TextBox 8"/>
          <p:cNvSpPr txBox="1"/>
          <p:nvPr/>
        </p:nvSpPr>
        <p:spPr>
          <a:xfrm>
            <a:off x="1256740" y="2532615"/>
            <a:ext cx="3081962" cy="1194558"/>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企业必须了解竞争对手的产品质量和价格策略</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然后根据掌握的竞争者的信息来比质比价。</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五</a:t>
            </a:r>
            <a:r>
              <a:rPr lang="en-US" altLang="zh-CN" b="1" dirty="0">
                <a:solidFill>
                  <a:prstClr val="white"/>
                </a:solidFill>
                <a:cs typeface="+mn-ea"/>
                <a:sym typeface="微软雅黑"/>
              </a:rPr>
              <a:t>)</a:t>
            </a:r>
            <a:r>
              <a:rPr lang="zh-CN" altLang="en-US" b="1" dirty="0">
                <a:solidFill>
                  <a:prstClr val="white"/>
                </a:solidFill>
                <a:cs typeface="+mn-ea"/>
                <a:sym typeface="微软雅黑"/>
              </a:rPr>
              <a:t>选择定价方法</a:t>
            </a:r>
            <a:endParaRPr lang="en-US" b="1" dirty="0">
              <a:solidFill>
                <a:prstClr val="white"/>
              </a:solidFill>
              <a:cs typeface="+mn-ea"/>
              <a:sym typeface="微软雅黑"/>
            </a:endParaRPr>
          </a:p>
        </p:txBody>
      </p:sp>
      <p:sp>
        <p:nvSpPr>
          <p:cNvPr id="13" name="TextBox 8"/>
          <p:cNvSpPr txBox="1"/>
          <p:nvPr/>
        </p:nvSpPr>
        <p:spPr>
          <a:xfrm>
            <a:off x="4740148" y="2482217"/>
            <a:ext cx="3134314" cy="2492990"/>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在具体制定价格的过程中</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企业可以选择的方法很多</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主要包括</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成本导向定价法、需求导向定价法和竞争导向定价法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三种不同导向的定价法恰恰是不同市场营销导向的体现</a:t>
            </a:r>
            <a:r>
              <a:rPr lang="zh-CN" altLang="en-US" sz="1600" dirty="0">
                <a:solidFill>
                  <a:prstClr val="white">
                    <a:lumMod val="95000"/>
                  </a:prstClr>
                </a:solidFill>
                <a:cs typeface="+mn-ea"/>
                <a:sym typeface="微软雅黑"/>
              </a:rPr>
              <a:t>。</a:t>
            </a: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六</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确定最终价格</a:t>
            </a:r>
            <a:endParaRPr lang="en-US" sz="2000" b="1" dirty="0">
              <a:solidFill>
                <a:prstClr val="white"/>
              </a:solidFill>
              <a:cs typeface="+mn-ea"/>
              <a:sym typeface="微软雅黑"/>
            </a:endParaRPr>
          </a:p>
        </p:txBody>
      </p:sp>
      <p:sp>
        <p:nvSpPr>
          <p:cNvPr id="15" name="TextBox 8"/>
          <p:cNvSpPr txBox="1"/>
          <p:nvPr/>
        </p:nvSpPr>
        <p:spPr>
          <a:xfrm>
            <a:off x="8243851" y="2532616"/>
            <a:ext cx="3192973" cy="1973617"/>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首先</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必须考虑所制定的价格是否合法。</a:t>
            </a:r>
            <a:endParaRPr lang="en-US" altLang="zh-CN" dirty="0">
              <a:solidFill>
                <a:prstClr val="white">
                  <a:lumMod val="95000"/>
                </a:prstClr>
              </a:solidFill>
              <a:cs typeface="+mn-ea"/>
              <a:sym typeface="微软雅黑"/>
            </a:endParaRPr>
          </a:p>
          <a:p>
            <a:pPr algn="just">
              <a:lnSpc>
                <a:spcPct val="150000"/>
              </a:lnSpc>
              <a:spcBef>
                <a:spcPct val="0"/>
              </a:spcBef>
            </a:pPr>
            <a:r>
              <a:rPr lang="zh-CN" altLang="en-US" dirty="0">
                <a:solidFill>
                  <a:prstClr val="white">
                    <a:lumMod val="95000"/>
                  </a:prstClr>
                </a:solidFill>
                <a:cs typeface="+mn-ea"/>
                <a:sym typeface="微软雅黑"/>
              </a:rPr>
              <a:t>其次</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制定并运用相关的定价策略。</a:t>
            </a:r>
            <a:endParaRPr lang="en-US" altLang="zh-CN"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514076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922D26F-9337-45A1-9851-1ACCD06270C6}"/>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89CEFE66-66C7-47B1-A63E-F1C1FD5EC21A}"/>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A579C670-7292-49A9-8A4A-C6BEC2F8A001}"/>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47083316-F496-4101-8970-C6CA297B71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882"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382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定价方法策划</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一、成本导向定价法</a:t>
                </a: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3352852"/>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成本加成定价法</a:t>
              </a:r>
              <a:r>
                <a:rPr lang="en-US" altLang="zh-CN" kern="0" dirty="0">
                  <a:solidFill>
                    <a:srgbClr val="294A5A"/>
                  </a:solidFill>
                  <a:latin typeface="微软雅黑"/>
                </a:rPr>
                <a:t>,</a:t>
              </a:r>
              <a:r>
                <a:rPr lang="zh-CN" altLang="en-US" kern="0" dirty="0">
                  <a:solidFill>
                    <a:srgbClr val="294A5A"/>
                  </a:solidFill>
                  <a:latin typeface="微软雅黑"/>
                </a:rPr>
                <a:t>是指在产品单位成本的基础上</a:t>
              </a:r>
              <a:r>
                <a:rPr lang="en-US" altLang="zh-CN" kern="0" dirty="0">
                  <a:solidFill>
                    <a:srgbClr val="294A5A"/>
                  </a:solidFill>
                  <a:latin typeface="微软雅黑"/>
                </a:rPr>
                <a:t>,</a:t>
              </a:r>
              <a:r>
                <a:rPr lang="zh-CN" altLang="en-US" kern="0" dirty="0">
                  <a:solidFill>
                    <a:srgbClr val="294A5A"/>
                  </a:solidFill>
                  <a:latin typeface="微软雅黑"/>
                </a:rPr>
                <a:t>加上一定比例的预期利润来制定产品价格的定价方法。</a:t>
              </a:r>
              <a:endParaRPr lang="en-US" altLang="zh-CN"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具体包括完全成本加成法、变动成本加成法、标准成本加成法。</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74679" cy="3563522"/>
            <a:chOff x="1724755" y="2423599"/>
            <a:chExt cx="10129434"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34788" y="3193852"/>
              <a:ext cx="9717374" cy="4009702"/>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目标收益定价法</a:t>
              </a:r>
              <a:r>
                <a:rPr lang="en-US" altLang="zh-CN" kern="0" dirty="0">
                  <a:solidFill>
                    <a:srgbClr val="294A5A"/>
                  </a:solidFill>
                  <a:latin typeface="微软雅黑"/>
                </a:rPr>
                <a:t>,</a:t>
              </a:r>
              <a:r>
                <a:rPr lang="zh-CN" altLang="en-US" kern="0" dirty="0">
                  <a:solidFill>
                    <a:srgbClr val="294A5A"/>
                  </a:solidFill>
                  <a:latin typeface="微软雅黑"/>
                </a:rPr>
                <a:t>又称投资收益率定价法</a:t>
              </a:r>
              <a:r>
                <a:rPr lang="en-US" altLang="zh-CN" kern="0" dirty="0">
                  <a:solidFill>
                    <a:srgbClr val="294A5A"/>
                  </a:solidFill>
                  <a:latin typeface="微软雅黑"/>
                </a:rPr>
                <a:t>,</a:t>
              </a:r>
              <a:r>
                <a:rPr lang="zh-CN" altLang="en-US" kern="0" dirty="0">
                  <a:solidFill>
                    <a:srgbClr val="294A5A"/>
                  </a:solidFill>
                  <a:latin typeface="微软雅黑"/>
                </a:rPr>
                <a:t>它是在企业投资总额的基础上</a:t>
              </a:r>
              <a:r>
                <a:rPr lang="en-US" altLang="zh-CN" kern="0" dirty="0">
                  <a:solidFill>
                    <a:srgbClr val="294A5A"/>
                  </a:solidFill>
                  <a:latin typeface="微软雅黑"/>
                </a:rPr>
                <a:t>,</a:t>
              </a:r>
              <a:r>
                <a:rPr lang="zh-CN" altLang="en-US" kern="0" dirty="0">
                  <a:solidFill>
                    <a:srgbClr val="294A5A"/>
                  </a:solidFill>
                  <a:latin typeface="微软雅黑"/>
                </a:rPr>
                <a:t>按照目标收益率计算价格的定价方法。</a:t>
              </a:r>
              <a:endParaRPr lang="en-US" altLang="zh-CN"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在目标收益定价法的思想指导下</a:t>
              </a:r>
              <a:r>
                <a:rPr lang="en-US" altLang="zh-CN" kern="0" dirty="0">
                  <a:solidFill>
                    <a:srgbClr val="294A5A"/>
                  </a:solidFill>
                  <a:latin typeface="微软雅黑"/>
                </a:rPr>
                <a:t>,</a:t>
              </a:r>
              <a:r>
                <a:rPr lang="zh-CN" altLang="en-US" kern="0" dirty="0">
                  <a:solidFill>
                    <a:srgbClr val="294A5A"/>
                  </a:solidFill>
                  <a:latin typeface="微软雅黑"/>
                </a:rPr>
                <a:t>企业试图确定出一个能为企业带来所追求的投资收益率的价格。</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49392" y="2470301"/>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成本加成定价法</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133054" y="2463951"/>
            <a:ext cx="2489449" cy="345094"/>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二</a:t>
            </a:r>
            <a:r>
              <a:rPr lang="en-US" altLang="zh-CN" sz="1400" b="1" kern="0" dirty="0">
                <a:solidFill>
                  <a:prstClr val="white"/>
                </a:solidFill>
                <a:latin typeface="微软雅黑"/>
                <a:cs typeface="+mn-ea"/>
                <a:sym typeface="+mn-lt"/>
              </a:rPr>
              <a:t>)</a:t>
            </a:r>
            <a:r>
              <a:rPr lang="zh-CN" altLang="en-US" sz="1400" b="1" kern="0" dirty="0">
                <a:solidFill>
                  <a:prstClr val="white"/>
                </a:solidFill>
                <a:latin typeface="微软雅黑"/>
                <a:cs typeface="+mn-ea"/>
                <a:sym typeface="+mn-lt"/>
              </a:rPr>
              <a:t>目标收益定价法</a:t>
            </a:r>
          </a:p>
        </p:txBody>
      </p:sp>
    </p:spTree>
    <p:extLst>
      <p:ext uri="{BB962C8B-B14F-4D97-AF65-F5344CB8AC3E}">
        <p14:creationId xmlns:p14="http://schemas.microsoft.com/office/powerpoint/2010/main" val="22695178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定价方法策划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二、需求导向定价法</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感知价值定价法</a:t>
            </a:r>
            <a:endParaRPr lang="en-US" b="1" dirty="0">
              <a:solidFill>
                <a:prstClr val="white"/>
              </a:solidFill>
              <a:cs typeface="+mn-ea"/>
              <a:sym typeface="微软雅黑"/>
            </a:endParaRPr>
          </a:p>
        </p:txBody>
      </p:sp>
      <p:sp>
        <p:nvSpPr>
          <p:cNvPr id="11" name="TextBox 8"/>
          <p:cNvSpPr txBox="1"/>
          <p:nvPr/>
        </p:nvSpPr>
        <p:spPr>
          <a:xfrm>
            <a:off x="1256740" y="2532615"/>
            <a:ext cx="3081962" cy="2856551"/>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感知价值定价法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是指企业根据消费者对产品或服务的感知价值来制定价格。感知价值包括消费者对产品性能的印象、交付渠道、质量担保、客户支持、供应商声誉等诸多软属性与特征。</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价值定价法</a:t>
            </a:r>
            <a:endParaRPr lang="en-US" b="1" dirty="0">
              <a:solidFill>
                <a:prstClr val="white"/>
              </a:solidFill>
              <a:cs typeface="+mn-ea"/>
              <a:sym typeface="微软雅黑"/>
            </a:endParaRPr>
          </a:p>
        </p:txBody>
      </p:sp>
      <p:sp>
        <p:nvSpPr>
          <p:cNvPr id="13" name="TextBox 8"/>
          <p:cNvSpPr txBox="1"/>
          <p:nvPr/>
        </p:nvSpPr>
        <p:spPr>
          <a:xfrm>
            <a:off x="4740148" y="2482217"/>
            <a:ext cx="3134314" cy="3687548"/>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价值定价法是指企业通过提供低价但仍高质量的产品或服务以赢得顾客忠诚</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这种方法的实质是提供产品的价值高于价格的定价方法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并不是简单地制定低价</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而是要求企业重新安排经营活动以降低成本</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但又不牺牲产品质量</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从而吸引大量的注重产品价值的顾客。</a:t>
            </a:r>
            <a:endParaRPr lang="zh-CN" altLang="en-US" sz="1600" dirty="0">
              <a:solidFill>
                <a:prstClr val="white">
                  <a:lumMod val="95000"/>
                </a:prstClr>
              </a:solidFill>
              <a:cs typeface="+mn-ea"/>
              <a:sym typeface="微软雅黑"/>
            </a:endParaRP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需求差异定价法</a:t>
            </a:r>
            <a:endParaRPr lang="en-US" sz="2000" b="1" dirty="0">
              <a:solidFill>
                <a:prstClr val="white"/>
              </a:solidFill>
              <a:cs typeface="+mn-ea"/>
              <a:sym typeface="微软雅黑"/>
            </a:endParaRPr>
          </a:p>
        </p:txBody>
      </p:sp>
      <p:sp>
        <p:nvSpPr>
          <p:cNvPr id="15" name="TextBox 8"/>
          <p:cNvSpPr txBox="1"/>
          <p:nvPr/>
        </p:nvSpPr>
        <p:spPr>
          <a:xfrm>
            <a:off x="8243851" y="2532616"/>
            <a:ext cx="3192973" cy="3277820"/>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需求差异定价法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是指根据消费者不同的购买力水平、不同的需求欲望、不同的审美偏好、对同种产品或服务的不同需求强度等</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制定不同的价格</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价格间的差异以消费者需求差异为基础。其主要形式有</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顾客细分定价、产品式样差别定价、位置差别定价、时间差别定价、渠道差别定价等。</a:t>
            </a:r>
            <a:endParaRPr lang="zh-CN" altLang="en-US" sz="1400" dirty="0">
              <a:solidFill>
                <a:prstClr val="white">
                  <a:lumMod val="95000"/>
                </a:prstClr>
              </a:solidFill>
              <a:cs typeface="+mn-ea"/>
              <a:sym typeface="微软雅黑"/>
            </a:endParaRPr>
          </a:p>
        </p:txBody>
      </p:sp>
    </p:spTree>
    <p:extLst>
      <p:ext uri="{BB962C8B-B14F-4D97-AF65-F5344CB8AC3E}">
        <p14:creationId xmlns:p14="http://schemas.microsoft.com/office/powerpoint/2010/main" val="11952420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定价方法策划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三、竞争导向定价法</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415498"/>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随行就市定价法</a:t>
            </a:r>
            <a:endParaRPr lang="en-US" b="1" dirty="0">
              <a:solidFill>
                <a:prstClr val="white"/>
              </a:solidFill>
              <a:cs typeface="+mn-ea"/>
              <a:sym typeface="微软雅黑"/>
            </a:endParaRPr>
          </a:p>
        </p:txBody>
      </p:sp>
      <p:sp>
        <p:nvSpPr>
          <p:cNvPr id="11" name="TextBox 8"/>
          <p:cNvSpPr txBox="1"/>
          <p:nvPr/>
        </p:nvSpPr>
        <p:spPr>
          <a:xfrm>
            <a:off x="1256740" y="2532615"/>
            <a:ext cx="3081962" cy="2441053"/>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随行就市定价法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又称通行价格定价法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是指企业参照主要竞争者的价格</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或本行业的平均价格水平</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来定价。在某些垄断性较强的行业内</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所有的企业都倾向于收取相同的价格。</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拍卖定价法</a:t>
            </a:r>
            <a:endParaRPr lang="en-US" b="1" dirty="0">
              <a:solidFill>
                <a:prstClr val="white"/>
              </a:solidFill>
              <a:cs typeface="+mn-ea"/>
              <a:sym typeface="微软雅黑"/>
            </a:endParaRPr>
          </a:p>
        </p:txBody>
      </p:sp>
      <p:sp>
        <p:nvSpPr>
          <p:cNvPr id="13" name="TextBox 8"/>
          <p:cNvSpPr txBox="1"/>
          <p:nvPr/>
        </p:nvSpPr>
        <p:spPr>
          <a:xfrm>
            <a:off x="4740148" y="2482217"/>
            <a:ext cx="3134314" cy="2856551"/>
          </a:xfrm>
          <a:prstGeom prst="rect">
            <a:avLst/>
          </a:prstGeom>
          <a:noFill/>
        </p:spPr>
        <p:txBody>
          <a:bodyPr wrap="square" lIns="0" tIns="0" rIns="0" bIns="0" rtlCol="0" anchor="t">
            <a:spAutoFit/>
          </a:bodyPr>
          <a:lstStyle/>
          <a:p>
            <a:pPr algn="just">
              <a:lnSpc>
                <a:spcPct val="150000"/>
              </a:lnSpc>
              <a:spcBef>
                <a:spcPct val="0"/>
              </a:spcBef>
            </a:pPr>
            <a:r>
              <a:rPr lang="zh-CN" altLang="en-US" dirty="0">
                <a:solidFill>
                  <a:prstClr val="white">
                    <a:lumMod val="95000"/>
                  </a:prstClr>
                </a:solidFill>
                <a:cs typeface="+mn-ea"/>
                <a:sym typeface="微软雅黑"/>
              </a:rPr>
              <a:t>在商品交易中</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有一种独特的竞争定价方法</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即卖方预先展示出售的商品</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在一定时间和地点按一定的规则</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由买主公开叫价竞购</a:t>
            </a:r>
            <a:r>
              <a:rPr lang="en-US" altLang="zh-CN" dirty="0">
                <a:solidFill>
                  <a:prstClr val="white">
                    <a:lumMod val="95000"/>
                  </a:prstClr>
                </a:solidFill>
                <a:cs typeface="+mn-ea"/>
                <a:sym typeface="微软雅黑"/>
              </a:rPr>
              <a:t>,</a:t>
            </a:r>
            <a:r>
              <a:rPr lang="zh-CN" altLang="en-US" dirty="0">
                <a:solidFill>
                  <a:prstClr val="white">
                    <a:lumMod val="95000"/>
                  </a:prstClr>
                </a:solidFill>
                <a:cs typeface="+mn-ea"/>
                <a:sym typeface="微软雅黑"/>
              </a:rPr>
              <a:t>这种通过公开价格竞争的方式形成价格的方法叫作拍卖定价法。</a:t>
            </a:r>
            <a:endParaRPr lang="zh-CN" altLang="en-US" sz="1600" dirty="0">
              <a:solidFill>
                <a:prstClr val="white">
                  <a:lumMod val="95000"/>
                </a:prstClr>
              </a:solidFill>
              <a:cs typeface="+mn-ea"/>
              <a:sym typeface="微软雅黑"/>
            </a:endParaRPr>
          </a:p>
        </p:txBody>
      </p:sp>
      <p:sp>
        <p:nvSpPr>
          <p:cNvPr id="14" name="TextBox 7"/>
          <p:cNvSpPr txBox="1"/>
          <p:nvPr/>
        </p:nvSpPr>
        <p:spPr>
          <a:xfrm>
            <a:off x="8418078" y="1988928"/>
            <a:ext cx="2752906" cy="403957"/>
          </a:xfrm>
          <a:prstGeom prst="rect">
            <a:avLst/>
          </a:prstGeom>
          <a:noFill/>
        </p:spPr>
        <p:txBody>
          <a:bodyPr wrap="square" lIns="0" tIns="0" rIns="0" bIns="0" rtlCol="0" anchor="t">
            <a:spAutoFit/>
          </a:bodyPr>
          <a:lstStyle/>
          <a:p>
            <a:pPr algn="ctr">
              <a:lnSpc>
                <a:spcPct val="150000"/>
              </a:lnSpc>
            </a:pP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三</a:t>
            </a:r>
            <a:r>
              <a:rPr lang="en-US" altLang="zh-CN" sz="2000" b="1" dirty="0">
                <a:solidFill>
                  <a:prstClr val="white"/>
                </a:solidFill>
                <a:cs typeface="+mn-ea"/>
                <a:sym typeface="微软雅黑"/>
              </a:rPr>
              <a:t>)</a:t>
            </a:r>
            <a:r>
              <a:rPr lang="zh-CN" altLang="en-US" sz="2000" b="1" dirty="0">
                <a:solidFill>
                  <a:prstClr val="white"/>
                </a:solidFill>
                <a:cs typeface="+mn-ea"/>
                <a:sym typeface="微软雅黑"/>
              </a:rPr>
              <a:t>密封投标定价法</a:t>
            </a:r>
            <a:endParaRPr lang="en-US" sz="2000" b="1" dirty="0">
              <a:solidFill>
                <a:prstClr val="white"/>
              </a:solidFill>
              <a:cs typeface="+mn-ea"/>
              <a:sym typeface="微软雅黑"/>
            </a:endParaRPr>
          </a:p>
        </p:txBody>
      </p:sp>
      <p:sp>
        <p:nvSpPr>
          <p:cNvPr id="15" name="TextBox 8"/>
          <p:cNvSpPr txBox="1"/>
          <p:nvPr/>
        </p:nvSpPr>
        <p:spPr>
          <a:xfrm>
            <a:off x="8243851" y="2532616"/>
            <a:ext cx="3192973" cy="1800493"/>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密封投标定价法是指买方通过引导卖方之间的竞争以取得同类产品的最低价格的定价方法</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一般应用于政府和公用事业的大宗采购</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建筑工程项目、大型工业设备的招标采购。</a:t>
            </a:r>
            <a:endParaRPr lang="zh-CN" altLang="en-US" sz="1400" dirty="0">
              <a:solidFill>
                <a:prstClr val="white">
                  <a:lumMod val="95000"/>
                </a:prstClr>
              </a:solidFill>
              <a:cs typeface="+mn-ea"/>
              <a:sym typeface="微软雅黑"/>
            </a:endParaRPr>
          </a:p>
        </p:txBody>
      </p:sp>
    </p:spTree>
    <p:extLst>
      <p:ext uri="{BB962C8B-B14F-4D97-AF65-F5344CB8AC3E}">
        <p14:creationId xmlns:p14="http://schemas.microsoft.com/office/powerpoint/2010/main" val="2543981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572464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新产品定价策划与价格调整策划</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一、新产品定价策划</a:t>
                </a: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4374610"/>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市场撇脂定价策略又称“高价法”</a:t>
              </a:r>
              <a:r>
                <a:rPr lang="en-US" altLang="zh-CN" sz="1600" kern="0" dirty="0">
                  <a:solidFill>
                    <a:srgbClr val="294A5A"/>
                  </a:solidFill>
                  <a:latin typeface="微软雅黑"/>
                </a:rPr>
                <a:t>,</a:t>
              </a:r>
              <a:r>
                <a:rPr lang="zh-CN" altLang="en-US" sz="1600" kern="0" dirty="0">
                  <a:solidFill>
                    <a:srgbClr val="294A5A"/>
                  </a:solidFill>
                  <a:latin typeface="微软雅黑"/>
                </a:rPr>
                <a:t>是指在产品首次上市时</a:t>
              </a:r>
              <a:r>
                <a:rPr lang="en-US" altLang="zh-CN" sz="1600" kern="0" dirty="0">
                  <a:solidFill>
                    <a:srgbClr val="294A5A"/>
                  </a:solidFill>
                  <a:latin typeface="微软雅黑"/>
                </a:rPr>
                <a:t>,</a:t>
              </a:r>
              <a:r>
                <a:rPr lang="zh-CN" altLang="en-US" sz="1600" kern="0" dirty="0">
                  <a:solidFill>
                    <a:srgbClr val="294A5A"/>
                  </a:solidFill>
                  <a:latin typeface="微软雅黑"/>
                </a:rPr>
                <a:t>在竞争者研制出相似的产品或下一代新产品推出前</a:t>
              </a:r>
              <a:r>
                <a:rPr lang="en-US" altLang="zh-CN" sz="1600" kern="0" dirty="0">
                  <a:solidFill>
                    <a:srgbClr val="294A5A"/>
                  </a:solidFill>
                  <a:latin typeface="微软雅黑"/>
                </a:rPr>
                <a:t>,</a:t>
              </a:r>
              <a:r>
                <a:rPr lang="zh-CN" altLang="en-US" sz="1600" kern="0" dirty="0">
                  <a:solidFill>
                    <a:srgbClr val="294A5A"/>
                  </a:solidFill>
                  <a:latin typeface="微软雅黑"/>
                </a:rPr>
                <a:t>把价格定得很高</a:t>
              </a:r>
              <a:r>
                <a:rPr lang="en-US" altLang="zh-CN" sz="1600" kern="0" dirty="0">
                  <a:solidFill>
                    <a:srgbClr val="294A5A"/>
                  </a:solidFill>
                  <a:latin typeface="微软雅黑"/>
                </a:rPr>
                <a:t>,</a:t>
              </a:r>
              <a:r>
                <a:rPr lang="zh-CN" altLang="en-US" sz="1600" kern="0" dirty="0">
                  <a:solidFill>
                    <a:srgbClr val="294A5A"/>
                  </a:solidFill>
                  <a:latin typeface="微软雅黑"/>
                </a:rPr>
                <a:t>以攫取最大利润</a:t>
              </a:r>
              <a:r>
                <a:rPr lang="en-US" altLang="zh-CN" sz="1600" kern="0" dirty="0">
                  <a:solidFill>
                    <a:srgbClr val="294A5A"/>
                  </a:solidFill>
                  <a:latin typeface="微软雅黑"/>
                </a:rPr>
                <a:t>,</a:t>
              </a:r>
              <a:r>
                <a:rPr lang="zh-CN" altLang="en-US" sz="1600" kern="0" dirty="0">
                  <a:solidFill>
                    <a:srgbClr val="294A5A"/>
                  </a:solidFill>
                  <a:latin typeface="微软雅黑"/>
                </a:rPr>
                <a:t>犹如从鲜奶中撇取奶油一样。</a:t>
              </a:r>
              <a:endParaRPr lang="en-US" altLang="zh-CN" sz="1600"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这种定价策略是瞄准市场上有较高支付能力的消费阶层</a:t>
              </a:r>
              <a:r>
                <a:rPr lang="en-US" altLang="zh-CN" sz="1600" kern="0" dirty="0">
                  <a:solidFill>
                    <a:srgbClr val="294A5A"/>
                  </a:solidFill>
                  <a:latin typeface="微软雅黑"/>
                </a:rPr>
                <a:t>,</a:t>
              </a:r>
              <a:r>
                <a:rPr lang="zh-CN" altLang="en-US" sz="1600" kern="0" dirty="0">
                  <a:solidFill>
                    <a:srgbClr val="294A5A"/>
                  </a:solidFill>
                  <a:latin typeface="微软雅黑"/>
                </a:rPr>
                <a:t>将现有市场上可获取到的高额利润拿到手。</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74679" cy="3641707"/>
            <a:chOff x="1724755" y="2423599"/>
            <a:chExt cx="10129434" cy="57570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779837" y="2779905"/>
              <a:ext cx="10074350" cy="5400735"/>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这是与撇脂定价策略相反的低价策略</a:t>
              </a:r>
              <a:r>
                <a:rPr lang="en-US" altLang="zh-CN" sz="1600" kern="0" dirty="0">
                  <a:solidFill>
                    <a:srgbClr val="294A5A"/>
                  </a:solidFill>
                  <a:latin typeface="微软雅黑"/>
                </a:rPr>
                <a:t>,</a:t>
              </a:r>
              <a:r>
                <a:rPr lang="zh-CN" altLang="en-US" sz="1600" kern="0" dirty="0">
                  <a:solidFill>
                    <a:srgbClr val="294A5A"/>
                  </a:solidFill>
                  <a:latin typeface="微软雅黑"/>
                </a:rPr>
                <a:t>即在新产品进入市场初期</a:t>
              </a:r>
              <a:r>
                <a:rPr lang="en-US" altLang="zh-CN" sz="1600" kern="0" dirty="0">
                  <a:solidFill>
                    <a:srgbClr val="294A5A"/>
                  </a:solidFill>
                  <a:latin typeface="微软雅黑"/>
                </a:rPr>
                <a:t>,</a:t>
              </a:r>
              <a:r>
                <a:rPr lang="zh-CN" altLang="en-US" sz="1600" kern="0" dirty="0">
                  <a:solidFill>
                    <a:srgbClr val="294A5A"/>
                  </a:solidFill>
                  <a:latin typeface="微软雅黑"/>
                </a:rPr>
                <a:t>企业将产品价格定得相对较低</a:t>
              </a:r>
              <a:r>
                <a:rPr lang="en-US" altLang="zh-CN" sz="1600" kern="0" dirty="0">
                  <a:solidFill>
                    <a:srgbClr val="294A5A"/>
                  </a:solidFill>
                  <a:latin typeface="微软雅黑"/>
                </a:rPr>
                <a:t>,</a:t>
              </a:r>
              <a:r>
                <a:rPr lang="zh-CN" altLang="en-US" sz="1600" kern="0" dirty="0">
                  <a:solidFill>
                    <a:srgbClr val="294A5A"/>
                  </a:solidFill>
                  <a:latin typeface="微软雅黑"/>
                </a:rPr>
                <a:t>以吸引顾客</a:t>
              </a:r>
              <a:r>
                <a:rPr lang="en-US" altLang="zh-CN" sz="1600" kern="0" dirty="0">
                  <a:solidFill>
                    <a:srgbClr val="294A5A"/>
                  </a:solidFill>
                  <a:latin typeface="微软雅黑"/>
                </a:rPr>
                <a:t>,</a:t>
              </a:r>
              <a:r>
                <a:rPr lang="zh-CN" altLang="en-US" sz="1600" kern="0" dirty="0">
                  <a:solidFill>
                    <a:srgbClr val="294A5A"/>
                  </a:solidFill>
                  <a:latin typeface="微软雅黑"/>
                </a:rPr>
                <a:t>获得较高的销售量</a:t>
              </a:r>
              <a:r>
                <a:rPr lang="en-US" altLang="zh-CN" sz="1600" kern="0" dirty="0">
                  <a:solidFill>
                    <a:srgbClr val="294A5A"/>
                  </a:solidFill>
                  <a:latin typeface="微软雅黑"/>
                </a:rPr>
                <a:t>,</a:t>
              </a:r>
              <a:r>
                <a:rPr lang="zh-CN" altLang="en-US" sz="1600" kern="0" dirty="0">
                  <a:solidFill>
                    <a:srgbClr val="294A5A"/>
                  </a:solidFill>
                  <a:latin typeface="微软雅黑"/>
                </a:rPr>
                <a:t>提高市场占有率。</a:t>
              </a:r>
            </a:p>
            <a:p>
              <a:pPr marL="342763"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好处</a:t>
              </a:r>
              <a:r>
                <a:rPr lang="en-US" altLang="zh-CN" sz="1600" kern="0" dirty="0">
                  <a:solidFill>
                    <a:srgbClr val="294A5A"/>
                  </a:solidFill>
                  <a:latin typeface="微软雅黑"/>
                </a:rPr>
                <a:t>:</a:t>
              </a:r>
              <a:r>
                <a:rPr lang="zh-CN" altLang="en-US" sz="1600" kern="0" dirty="0">
                  <a:solidFill>
                    <a:srgbClr val="294A5A"/>
                  </a:solidFill>
                  <a:latin typeface="微软雅黑"/>
                </a:rPr>
                <a:t>第一</a:t>
              </a:r>
              <a:r>
                <a:rPr lang="en-US" altLang="zh-CN" sz="1600" kern="0" dirty="0">
                  <a:solidFill>
                    <a:srgbClr val="294A5A"/>
                  </a:solidFill>
                  <a:latin typeface="微软雅黑"/>
                </a:rPr>
                <a:t>,</a:t>
              </a:r>
              <a:r>
                <a:rPr lang="zh-CN" altLang="en-US" sz="1600" kern="0" dirty="0">
                  <a:solidFill>
                    <a:srgbClr val="294A5A"/>
                  </a:solidFill>
                  <a:latin typeface="微软雅黑"/>
                </a:rPr>
                <a:t>低价可以使新产品尽快为市场所接受</a:t>
              </a:r>
              <a:r>
                <a:rPr lang="en-US" altLang="zh-CN" sz="1600" kern="0" dirty="0">
                  <a:solidFill>
                    <a:srgbClr val="294A5A"/>
                  </a:solidFill>
                  <a:latin typeface="微软雅黑"/>
                </a:rPr>
                <a:t>,</a:t>
              </a:r>
              <a:r>
                <a:rPr lang="zh-CN" altLang="en-US" sz="1600" kern="0" dirty="0">
                  <a:solidFill>
                    <a:srgbClr val="294A5A"/>
                  </a:solidFill>
                  <a:latin typeface="微软雅黑"/>
                </a:rPr>
                <a:t>利用物美价廉的特点获得长期稳定的市场地位</a:t>
              </a:r>
              <a:r>
                <a:rPr lang="en-US" altLang="zh-CN" sz="1600" kern="0" dirty="0">
                  <a:solidFill>
                    <a:srgbClr val="294A5A"/>
                  </a:solidFill>
                  <a:latin typeface="微软雅黑"/>
                </a:rPr>
                <a:t>;</a:t>
              </a:r>
              <a:r>
                <a:rPr lang="zh-CN" altLang="en-US" sz="1600" kern="0" dirty="0">
                  <a:solidFill>
                    <a:srgbClr val="294A5A"/>
                  </a:solidFill>
                  <a:latin typeface="微软雅黑"/>
                </a:rPr>
                <a:t>第二</a:t>
              </a:r>
              <a:r>
                <a:rPr lang="en-US" altLang="zh-CN" sz="1600" kern="0" dirty="0">
                  <a:solidFill>
                    <a:srgbClr val="294A5A"/>
                  </a:solidFill>
                  <a:latin typeface="微软雅黑"/>
                </a:rPr>
                <a:t>,</a:t>
              </a:r>
              <a:r>
                <a:rPr lang="zh-CN" altLang="en-US" sz="1600" kern="0" dirty="0">
                  <a:solidFill>
                    <a:srgbClr val="294A5A"/>
                  </a:solidFill>
                  <a:latin typeface="微软雅黑"/>
                </a:rPr>
                <a:t>微利可以阻止潜在竞争对手的进入</a:t>
              </a:r>
              <a:r>
                <a:rPr lang="en-US" altLang="zh-CN" sz="1600" kern="0" dirty="0">
                  <a:solidFill>
                    <a:srgbClr val="294A5A"/>
                  </a:solidFill>
                  <a:latin typeface="微软雅黑"/>
                </a:rPr>
                <a:t>,</a:t>
              </a:r>
              <a:r>
                <a:rPr lang="zh-CN" altLang="en-US" sz="1600" kern="0" dirty="0">
                  <a:solidFill>
                    <a:srgbClr val="294A5A"/>
                  </a:solidFill>
                  <a:latin typeface="微软雅黑"/>
                </a:rPr>
                <a:t>有利于控制市场。</a:t>
              </a:r>
            </a:p>
            <a:p>
              <a:pPr marL="342763" indent="-342763" algn="just" fontAlgn="base">
                <a:lnSpc>
                  <a:spcPct val="150000"/>
                </a:lnSpc>
                <a:spcBef>
                  <a:spcPct val="0"/>
                </a:spcBef>
                <a:spcAft>
                  <a:spcPct val="0"/>
                </a:spcAft>
                <a:buFont typeface="Wingdings" panose="05000000000000000000" pitchFamily="2" charset="2"/>
                <a:buChar char="u"/>
              </a:pPr>
              <a:r>
                <a:rPr lang="zh-CN" altLang="en-US" sz="1600" kern="0" dirty="0">
                  <a:solidFill>
                    <a:srgbClr val="294A5A"/>
                  </a:solidFill>
                  <a:latin typeface="微软雅黑"/>
                </a:rPr>
                <a:t>它的缺点是</a:t>
              </a:r>
              <a:r>
                <a:rPr lang="en-US" altLang="zh-CN" sz="1600" kern="0" dirty="0">
                  <a:solidFill>
                    <a:srgbClr val="294A5A"/>
                  </a:solidFill>
                  <a:latin typeface="微软雅黑"/>
                </a:rPr>
                <a:t>:</a:t>
              </a:r>
              <a:r>
                <a:rPr lang="zh-CN" altLang="en-US" sz="1600" kern="0" dirty="0">
                  <a:solidFill>
                    <a:srgbClr val="294A5A"/>
                  </a:solidFill>
                  <a:latin typeface="微软雅黑"/>
                </a:rPr>
                <a:t>企业的投资回收期较长</a:t>
              </a:r>
              <a:r>
                <a:rPr lang="en-US" altLang="zh-CN" sz="1600" kern="0" dirty="0">
                  <a:solidFill>
                    <a:srgbClr val="294A5A"/>
                  </a:solidFill>
                  <a:latin typeface="微软雅黑"/>
                </a:rPr>
                <a:t>,</a:t>
              </a:r>
              <a:r>
                <a:rPr lang="zh-CN" altLang="en-US" sz="1600" kern="0" dirty="0">
                  <a:solidFill>
                    <a:srgbClr val="294A5A"/>
                  </a:solidFill>
                  <a:latin typeface="微软雅黑"/>
                </a:rPr>
                <a:t>见效慢</a:t>
              </a:r>
              <a:r>
                <a:rPr lang="en-US" altLang="zh-CN" sz="1600" kern="0" dirty="0">
                  <a:solidFill>
                    <a:srgbClr val="294A5A"/>
                  </a:solidFill>
                  <a:latin typeface="微软雅黑"/>
                </a:rPr>
                <a:t>,</a:t>
              </a:r>
              <a:r>
                <a:rPr lang="zh-CN" altLang="en-US" sz="1600" kern="0" dirty="0">
                  <a:solidFill>
                    <a:srgbClr val="294A5A"/>
                  </a:solidFill>
                  <a:latin typeface="微软雅黑"/>
                </a:rPr>
                <a:t>风险大</a:t>
              </a:r>
              <a:r>
                <a:rPr lang="en-US" altLang="zh-CN" sz="1600" kern="0" dirty="0">
                  <a:solidFill>
                    <a:srgbClr val="294A5A"/>
                  </a:solidFill>
                  <a:latin typeface="微软雅黑"/>
                </a:rPr>
                <a:t>,</a:t>
              </a:r>
              <a:r>
                <a:rPr lang="zh-CN" altLang="en-US" sz="1600" kern="0" dirty="0">
                  <a:solidFill>
                    <a:srgbClr val="294A5A"/>
                  </a:solidFill>
                  <a:latin typeface="微软雅黑"/>
                </a:rPr>
                <a:t>一旦渗透失利</a:t>
              </a:r>
              <a:r>
                <a:rPr lang="en-US" altLang="zh-CN" sz="1600" kern="0" dirty="0">
                  <a:solidFill>
                    <a:srgbClr val="294A5A"/>
                  </a:solidFill>
                  <a:latin typeface="微软雅黑"/>
                </a:rPr>
                <a:t>,</a:t>
              </a:r>
              <a:r>
                <a:rPr lang="zh-CN" altLang="en-US" sz="1600" kern="0" dirty="0">
                  <a:solidFill>
                    <a:srgbClr val="294A5A"/>
                  </a:solidFill>
                  <a:latin typeface="微软雅黑"/>
                </a:rPr>
                <a:t>企业有可能一败涂地</a:t>
              </a:r>
              <a:r>
                <a:rPr lang="en-US" altLang="zh-CN" sz="1600" kern="0" dirty="0">
                  <a:solidFill>
                    <a:srgbClr val="294A5A"/>
                  </a:solidFill>
                  <a:latin typeface="微软雅黑"/>
                </a:rPr>
                <a:t>;</a:t>
              </a:r>
              <a:r>
                <a:rPr lang="zh-CN" altLang="en-US" sz="1600" kern="0" dirty="0">
                  <a:solidFill>
                    <a:srgbClr val="294A5A"/>
                  </a:solidFill>
                  <a:latin typeface="微软雅黑"/>
                </a:rPr>
                <a:t>另外</a:t>
              </a:r>
              <a:r>
                <a:rPr lang="en-US" altLang="zh-CN" sz="1600" kern="0" dirty="0">
                  <a:solidFill>
                    <a:srgbClr val="294A5A"/>
                  </a:solidFill>
                  <a:latin typeface="微软雅黑"/>
                </a:rPr>
                <a:t>,</a:t>
              </a:r>
              <a:r>
                <a:rPr lang="zh-CN" altLang="en-US" sz="1600" kern="0" dirty="0">
                  <a:solidFill>
                    <a:srgbClr val="294A5A"/>
                  </a:solidFill>
                  <a:latin typeface="微软雅黑"/>
                </a:rPr>
                <a:t>企业在市场竞争中</a:t>
              </a:r>
              <a:r>
                <a:rPr lang="en-US" altLang="zh-CN" sz="1600" kern="0" dirty="0">
                  <a:solidFill>
                    <a:srgbClr val="294A5A"/>
                  </a:solidFill>
                  <a:latin typeface="微软雅黑"/>
                </a:rPr>
                <a:t>,</a:t>
              </a:r>
              <a:r>
                <a:rPr lang="zh-CN" altLang="en-US" sz="1600" kern="0" dirty="0">
                  <a:solidFill>
                    <a:srgbClr val="294A5A"/>
                  </a:solidFill>
                  <a:latin typeface="微软雅黑"/>
                </a:rPr>
                <a:t>价格回旋的余地不大。</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49392" y="2470301"/>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市场撇脂定价策略</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133054" y="2463951"/>
            <a:ext cx="2489449"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二</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市场渗透定价策略</a:t>
            </a:r>
          </a:p>
        </p:txBody>
      </p:sp>
    </p:spTree>
    <p:extLst>
      <p:ext uri="{BB962C8B-B14F-4D97-AF65-F5344CB8AC3E}">
        <p14:creationId xmlns:p14="http://schemas.microsoft.com/office/powerpoint/2010/main" val="1595605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第五章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724644"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第三节　新产品定价策划与价格调整策划</a:t>
            </a:r>
          </a:p>
        </p:txBody>
      </p:sp>
      <p:sp>
        <p:nvSpPr>
          <p:cNvPr id="7" name="矩形 6">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二、价格调整策划</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8" name="组合 7"/>
          <p:cNvGrpSpPr/>
          <p:nvPr/>
        </p:nvGrpSpPr>
        <p:grpSpPr>
          <a:xfrm>
            <a:off x="6017673" y="1942253"/>
            <a:ext cx="5390058" cy="538480"/>
            <a:chOff x="4539571" y="2329441"/>
            <a:chExt cx="3272789" cy="478194"/>
          </a:xfrm>
        </p:grpSpPr>
        <p:sp>
          <p:nvSpPr>
            <p:cNvPr id="9" name="Rectangle 88"/>
            <p:cNvSpPr>
              <a:spLocks noChangeArrowheads="1"/>
            </p:cNvSpPr>
            <p:nvPr/>
          </p:nvSpPr>
          <p:spPr bwMode="auto">
            <a:xfrm>
              <a:off x="4539571" y="2390039"/>
              <a:ext cx="608493" cy="358316"/>
            </a:xfrm>
            <a:prstGeom prst="rect">
              <a:avLst/>
            </a:prstGeom>
            <a:solidFill>
              <a:srgbClr val="2B4D8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10" name="AutoShape 89"/>
            <p:cNvSpPr>
              <a:spLocks noChangeArrowheads="1"/>
            </p:cNvSpPr>
            <p:nvPr/>
          </p:nvSpPr>
          <p:spPr bwMode="auto">
            <a:xfrm>
              <a:off x="5148064" y="2329441"/>
              <a:ext cx="2664296" cy="478194"/>
            </a:xfrm>
            <a:prstGeom prst="roundRect">
              <a:avLst>
                <a:gd name="adj" fmla="val 16667"/>
              </a:avLst>
            </a:prstGeom>
            <a:noFill/>
            <a:ln w="25400">
              <a:solidFill>
                <a:srgbClr val="2B4D89"/>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1" name="Rectangle 91"/>
          <p:cNvSpPr>
            <a:spLocks noChangeArrowheads="1"/>
          </p:cNvSpPr>
          <p:nvPr/>
        </p:nvSpPr>
        <p:spPr bwMode="auto">
          <a:xfrm>
            <a:off x="7009257" y="2005753"/>
            <a:ext cx="438662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二</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地理定价策略</a:t>
            </a:r>
          </a:p>
        </p:txBody>
      </p:sp>
      <p:grpSp>
        <p:nvGrpSpPr>
          <p:cNvPr id="12" name="组合 11"/>
          <p:cNvGrpSpPr/>
          <p:nvPr/>
        </p:nvGrpSpPr>
        <p:grpSpPr>
          <a:xfrm>
            <a:off x="6005820" y="1145540"/>
            <a:ext cx="5390058" cy="538480"/>
            <a:chOff x="4539571" y="1345332"/>
            <a:chExt cx="3272789" cy="478194"/>
          </a:xfrm>
          <a:solidFill>
            <a:srgbClr val="1F4E79"/>
          </a:solidFill>
        </p:grpSpPr>
        <p:sp>
          <p:nvSpPr>
            <p:cNvPr id="13" name="Rectangle 77"/>
            <p:cNvSpPr>
              <a:spLocks noChangeArrowheads="1"/>
            </p:cNvSpPr>
            <p:nvPr/>
          </p:nvSpPr>
          <p:spPr bwMode="auto">
            <a:xfrm>
              <a:off x="4539571" y="1405930"/>
              <a:ext cx="608493" cy="358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14" name="AutoShape 78"/>
            <p:cNvSpPr>
              <a:spLocks noChangeArrowheads="1"/>
            </p:cNvSpPr>
            <p:nvPr/>
          </p:nvSpPr>
          <p:spPr bwMode="auto">
            <a:xfrm>
              <a:off x="5148064" y="1345332"/>
              <a:ext cx="2664296" cy="478194"/>
            </a:xfrm>
            <a:prstGeom prst="roundRect">
              <a:avLst>
                <a:gd name="adj" fmla="val 16667"/>
              </a:avLst>
            </a:prstGeom>
            <a:noFill/>
            <a:ln w="25400">
              <a:solidFill>
                <a:srgbClr val="1F4E79"/>
              </a:solidFill>
              <a:prstDash val="sysDot"/>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5" name="Rectangle 83"/>
          <p:cNvSpPr>
            <a:spLocks noChangeArrowheads="1"/>
          </p:cNvSpPr>
          <p:nvPr/>
        </p:nvSpPr>
        <p:spPr bwMode="auto">
          <a:xfrm>
            <a:off x="6982510" y="1231901"/>
            <a:ext cx="4413368"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一</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心理定价策略</a:t>
            </a:r>
          </a:p>
        </p:txBody>
      </p:sp>
      <p:grpSp>
        <p:nvGrpSpPr>
          <p:cNvPr id="16" name="组合 15"/>
          <p:cNvGrpSpPr/>
          <p:nvPr/>
        </p:nvGrpSpPr>
        <p:grpSpPr>
          <a:xfrm>
            <a:off x="6017673" y="2711873"/>
            <a:ext cx="5390058" cy="538480"/>
            <a:chOff x="4539571" y="3313550"/>
            <a:chExt cx="3272789" cy="478194"/>
          </a:xfrm>
        </p:grpSpPr>
        <p:sp>
          <p:nvSpPr>
            <p:cNvPr id="17"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18"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19" name="Rectangle 98"/>
          <p:cNvSpPr>
            <a:spLocks noChangeArrowheads="1"/>
          </p:cNvSpPr>
          <p:nvPr/>
        </p:nvSpPr>
        <p:spPr bwMode="auto">
          <a:xfrm>
            <a:off x="7012394" y="2807547"/>
            <a:ext cx="4395337"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三</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折扣与折让策略</a:t>
            </a:r>
          </a:p>
        </p:txBody>
      </p:sp>
      <p:grpSp>
        <p:nvGrpSpPr>
          <p:cNvPr id="20" name="组合 19"/>
          <p:cNvGrpSpPr/>
          <p:nvPr/>
        </p:nvGrpSpPr>
        <p:grpSpPr>
          <a:xfrm>
            <a:off x="6029527" y="3507740"/>
            <a:ext cx="5390058" cy="538480"/>
            <a:chOff x="4539571" y="4297660"/>
            <a:chExt cx="3272789" cy="478194"/>
          </a:xfrm>
        </p:grpSpPr>
        <p:sp>
          <p:nvSpPr>
            <p:cNvPr id="21"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22"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23" name="Rectangle 105"/>
          <p:cNvSpPr>
            <a:spLocks noChangeArrowheads="1"/>
          </p:cNvSpPr>
          <p:nvPr/>
        </p:nvSpPr>
        <p:spPr bwMode="auto">
          <a:xfrm>
            <a:off x="7006217" y="3594100"/>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四</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促销定价策略</a:t>
            </a:r>
          </a:p>
        </p:txBody>
      </p:sp>
      <p:sp>
        <p:nvSpPr>
          <p:cNvPr id="24" name="Freeform 5"/>
          <p:cNvSpPr/>
          <p:nvPr/>
        </p:nvSpPr>
        <p:spPr bwMode="auto">
          <a:xfrm flipV="1">
            <a:off x="4215877" y="1545165"/>
            <a:ext cx="2643703" cy="1350093"/>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1F4E7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25" name="Freeform 5"/>
          <p:cNvSpPr/>
          <p:nvPr/>
        </p:nvSpPr>
        <p:spPr bwMode="auto">
          <a:xfrm flipV="1">
            <a:off x="4336743" y="2269912"/>
            <a:ext cx="2383125" cy="116223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2B4D89"/>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26" name="Freeform 5"/>
          <p:cNvSpPr/>
          <p:nvPr/>
        </p:nvSpPr>
        <p:spPr bwMode="auto">
          <a:xfrm flipV="1">
            <a:off x="4406485" y="3026833"/>
            <a:ext cx="2338840" cy="75858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27" name="Freeform 5"/>
          <p:cNvSpPr/>
          <p:nvPr/>
        </p:nvSpPr>
        <p:spPr bwMode="auto">
          <a:xfrm flipV="1">
            <a:off x="4303405" y="3827779"/>
            <a:ext cx="2359725" cy="13496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28" name="组合 27"/>
          <p:cNvGrpSpPr/>
          <p:nvPr/>
        </p:nvGrpSpPr>
        <p:grpSpPr>
          <a:xfrm>
            <a:off x="6029527" y="4288367"/>
            <a:ext cx="5390058" cy="538480"/>
            <a:chOff x="4539571" y="3313550"/>
            <a:chExt cx="3272789" cy="478194"/>
          </a:xfrm>
        </p:grpSpPr>
        <p:sp>
          <p:nvSpPr>
            <p:cNvPr id="29" name="Rectangle 95"/>
            <p:cNvSpPr>
              <a:spLocks noChangeArrowheads="1"/>
            </p:cNvSpPr>
            <p:nvPr/>
          </p:nvSpPr>
          <p:spPr bwMode="auto">
            <a:xfrm>
              <a:off x="4539571" y="3374148"/>
              <a:ext cx="608493" cy="358316"/>
            </a:xfrm>
            <a:prstGeom prst="rect">
              <a:avLst/>
            </a:prstGeom>
            <a:solidFill>
              <a:srgbClr val="365F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30" name="AutoShape 96"/>
            <p:cNvSpPr>
              <a:spLocks noChangeArrowheads="1"/>
            </p:cNvSpPr>
            <p:nvPr/>
          </p:nvSpPr>
          <p:spPr bwMode="auto">
            <a:xfrm>
              <a:off x="5148064" y="3313550"/>
              <a:ext cx="2664296" cy="478194"/>
            </a:xfrm>
            <a:prstGeom prst="roundRect">
              <a:avLst>
                <a:gd name="adj" fmla="val 16667"/>
              </a:avLst>
            </a:prstGeom>
            <a:noFill/>
            <a:ln w="25400">
              <a:solidFill>
                <a:srgbClr val="365FAA"/>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sp>
        <p:nvSpPr>
          <p:cNvPr id="31" name="Rectangle 98"/>
          <p:cNvSpPr>
            <a:spLocks noChangeArrowheads="1"/>
          </p:cNvSpPr>
          <p:nvPr/>
        </p:nvSpPr>
        <p:spPr bwMode="auto">
          <a:xfrm>
            <a:off x="7039237" y="4384041"/>
            <a:ext cx="458149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五</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差别定价策略</a:t>
            </a:r>
          </a:p>
        </p:txBody>
      </p:sp>
      <p:grpSp>
        <p:nvGrpSpPr>
          <p:cNvPr id="32" name="组合 31"/>
          <p:cNvGrpSpPr/>
          <p:nvPr/>
        </p:nvGrpSpPr>
        <p:grpSpPr>
          <a:xfrm>
            <a:off x="6041380" y="5057987"/>
            <a:ext cx="5390058" cy="538480"/>
            <a:chOff x="4539571" y="4297660"/>
            <a:chExt cx="3272789" cy="478194"/>
          </a:xfrm>
        </p:grpSpPr>
        <p:sp>
          <p:nvSpPr>
            <p:cNvPr id="33"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34"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35" name="Rectangle 105"/>
          <p:cNvSpPr>
            <a:spLocks noChangeArrowheads="1"/>
          </p:cNvSpPr>
          <p:nvPr/>
        </p:nvSpPr>
        <p:spPr bwMode="auto">
          <a:xfrm>
            <a:off x="7018070" y="5144347"/>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六</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产品组合定价策略</a:t>
            </a:r>
          </a:p>
        </p:txBody>
      </p:sp>
      <p:sp>
        <p:nvSpPr>
          <p:cNvPr id="36" name="Freeform 5"/>
          <p:cNvSpPr/>
          <p:nvPr/>
        </p:nvSpPr>
        <p:spPr bwMode="auto">
          <a:xfrm>
            <a:off x="4336744" y="4111039"/>
            <a:ext cx="2408581" cy="443182"/>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65FAA"/>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37" name="Freeform 5"/>
          <p:cNvSpPr/>
          <p:nvPr/>
        </p:nvSpPr>
        <p:spPr bwMode="auto">
          <a:xfrm>
            <a:off x="4198577" y="4288367"/>
            <a:ext cx="2464553" cy="1061720"/>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grpSp>
        <p:nvGrpSpPr>
          <p:cNvPr id="38" name="组合 37"/>
          <p:cNvGrpSpPr/>
          <p:nvPr/>
        </p:nvGrpSpPr>
        <p:grpSpPr>
          <a:xfrm>
            <a:off x="6058870" y="5809991"/>
            <a:ext cx="5390058" cy="538480"/>
            <a:chOff x="4539571" y="4297660"/>
            <a:chExt cx="3272789" cy="478194"/>
          </a:xfrm>
        </p:grpSpPr>
        <p:sp>
          <p:nvSpPr>
            <p:cNvPr id="39" name="Rectangle 102"/>
            <p:cNvSpPr>
              <a:spLocks noChangeArrowheads="1"/>
            </p:cNvSpPr>
            <p:nvPr/>
          </p:nvSpPr>
          <p:spPr bwMode="auto">
            <a:xfrm>
              <a:off x="4539571" y="4358258"/>
              <a:ext cx="608493" cy="358316"/>
            </a:xfrm>
            <a:prstGeom prst="rect">
              <a:avLst/>
            </a:prstGeom>
            <a:solidFill>
              <a:srgbClr val="4083E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40" name="AutoShape 103"/>
            <p:cNvSpPr>
              <a:spLocks noChangeArrowheads="1"/>
            </p:cNvSpPr>
            <p:nvPr/>
          </p:nvSpPr>
          <p:spPr bwMode="auto">
            <a:xfrm>
              <a:off x="5148064" y="4297660"/>
              <a:ext cx="2664296" cy="478194"/>
            </a:xfrm>
            <a:prstGeom prst="roundRect">
              <a:avLst>
                <a:gd name="adj" fmla="val 16667"/>
              </a:avLst>
            </a:prstGeom>
            <a:noFill/>
            <a:ln w="25400">
              <a:solidFill>
                <a:srgbClr val="4083EB"/>
              </a:solidFill>
              <a:prstDash val="sysDot"/>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5333">
                <a:solidFill>
                  <a:srgbClr val="000000"/>
                </a:solidFill>
              </a:endParaRPr>
            </a:p>
          </p:txBody>
        </p:sp>
      </p:grpSp>
      <p:sp>
        <p:nvSpPr>
          <p:cNvPr id="42" name="Rectangle 105"/>
          <p:cNvSpPr>
            <a:spLocks noChangeArrowheads="1"/>
          </p:cNvSpPr>
          <p:nvPr/>
        </p:nvSpPr>
        <p:spPr bwMode="auto">
          <a:xfrm>
            <a:off x="7035560" y="5896351"/>
            <a:ext cx="40702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4000" b="1">
                <a:solidFill>
                  <a:schemeClr val="tx1"/>
                </a:solidFill>
                <a:latin typeface="Arial" panose="020B0604020202020204" pitchFamily="34" charset="0"/>
                <a:ea typeface="宋体" panose="02010600030101010101" pitchFamily="2" charset="-122"/>
              </a:defRPr>
            </a:lvl1pPr>
            <a:lvl2pPr marL="742950" indent="-285750" eaLnBrk="0" hangingPunct="0">
              <a:defRPr sz="4000" b="1">
                <a:solidFill>
                  <a:schemeClr val="tx1"/>
                </a:solidFill>
                <a:latin typeface="Arial" panose="020B0604020202020204" pitchFamily="34" charset="0"/>
                <a:ea typeface="宋体" panose="02010600030101010101" pitchFamily="2" charset="-122"/>
              </a:defRPr>
            </a:lvl2pPr>
            <a:lvl3pPr marL="1143000" indent="-228600" eaLnBrk="0" hangingPunct="0">
              <a:defRPr sz="4000" b="1">
                <a:solidFill>
                  <a:schemeClr val="tx1"/>
                </a:solidFill>
                <a:latin typeface="Arial" panose="020B0604020202020204" pitchFamily="34" charset="0"/>
                <a:ea typeface="宋体" panose="02010600030101010101" pitchFamily="2" charset="-122"/>
              </a:defRPr>
            </a:lvl3pPr>
            <a:lvl4pPr marL="1600200" indent="-228600" eaLnBrk="0" hangingPunct="0">
              <a:defRPr sz="4000" b="1">
                <a:solidFill>
                  <a:schemeClr val="tx1"/>
                </a:solidFill>
                <a:latin typeface="Arial" panose="020B0604020202020204" pitchFamily="34" charset="0"/>
                <a:ea typeface="宋体" panose="02010600030101010101" pitchFamily="2" charset="-122"/>
              </a:defRPr>
            </a:lvl4pPr>
            <a:lvl5pPr marL="2057400" indent="-228600" eaLnBrk="0" hangingPunct="0">
              <a:defRPr sz="40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4000" b="1">
                <a:solidFill>
                  <a:schemeClr val="tx1"/>
                </a:solidFill>
                <a:latin typeface="Arial" panose="020B0604020202020204" pitchFamily="34" charset="0"/>
                <a:ea typeface="宋体" panose="02010600030101010101" pitchFamily="2" charset="-122"/>
              </a:defRPr>
            </a:lvl9pPr>
          </a:lstStyle>
          <a:p>
            <a:pPr eaLnBrk="1" hangingPunct="1"/>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七</a:t>
            </a:r>
            <a:r>
              <a:rPr lang="en-US" altLang="zh-CN"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a:t>
            </a:r>
            <a:r>
              <a:rPr lang="zh-CN" altLang="en-US" sz="1867" b="0" dirty="0">
                <a:solidFill>
                  <a:prstClr val="black"/>
                </a:solidFill>
                <a:latin typeface="微软雅黑" panose="020B0503020204020204" pitchFamily="34" charset="-122"/>
                <a:ea typeface="微软雅黑" panose="020B0503020204020204" pitchFamily="34" charset="-122"/>
                <a:cs typeface="经典综艺体简" panose="02010609000101010101" pitchFamily="49" charset="-122"/>
              </a:rPr>
              <a:t>动态定价策略</a:t>
            </a:r>
          </a:p>
        </p:txBody>
      </p:sp>
      <p:sp>
        <p:nvSpPr>
          <p:cNvPr id="43" name="Freeform 5"/>
          <p:cNvSpPr/>
          <p:nvPr/>
        </p:nvSpPr>
        <p:spPr bwMode="auto">
          <a:xfrm>
            <a:off x="3823409" y="4584361"/>
            <a:ext cx="2896459" cy="1503081"/>
          </a:xfrm>
          <a:custGeom>
            <a:avLst/>
            <a:gdLst>
              <a:gd name="T0" fmla="*/ 0 w 30411"/>
              <a:gd name="T1" fmla="*/ 0 h 15182"/>
              <a:gd name="T2" fmla="*/ 8766 w 30411"/>
              <a:gd name="T3" fmla="*/ 15182 h 15182"/>
              <a:gd name="T4" fmla="*/ 30411 w 30411"/>
              <a:gd name="T5" fmla="*/ 15182 h 15182"/>
            </a:gdLst>
            <a:ahLst/>
            <a:cxnLst>
              <a:cxn ang="0">
                <a:pos x="T0" y="T1"/>
              </a:cxn>
              <a:cxn ang="0">
                <a:pos x="T2" y="T3"/>
              </a:cxn>
              <a:cxn ang="0">
                <a:pos x="T4" y="T5"/>
              </a:cxn>
            </a:cxnLst>
            <a:rect l="0" t="0" r="r" b="b"/>
            <a:pathLst>
              <a:path w="30411" h="15182">
                <a:moveTo>
                  <a:pt x="0" y="0"/>
                </a:moveTo>
                <a:lnTo>
                  <a:pt x="8766" y="15182"/>
                </a:lnTo>
                <a:lnTo>
                  <a:pt x="30411" y="15182"/>
                </a:lnTo>
              </a:path>
            </a:pathLst>
          </a:custGeom>
          <a:noFill/>
          <a:ln w="28575">
            <a:solidFill>
              <a:srgbClr val="3D81EB"/>
            </a:solidFill>
            <a:round/>
          </a:ln>
          <a:effectLst/>
        </p:spPr>
        <p:txBody>
          <a:bodyPr wrap="none" anchor="ctr"/>
          <a:lstStyle/>
          <a:p>
            <a:endParaRPr lang="zh-CN" altLang="en-US" sz="5333" b="1">
              <a:solidFill>
                <a:srgbClr val="000000"/>
              </a:solidFill>
              <a:latin typeface="Arial" panose="020B0604020202020204" pitchFamily="34" charset="0"/>
              <a:ea typeface="宋体" panose="02010600030101010101" pitchFamily="2" charset="-122"/>
            </a:endParaRPr>
          </a:p>
        </p:txBody>
      </p:sp>
      <p:sp>
        <p:nvSpPr>
          <p:cNvPr id="44" name="矩形 43"/>
          <p:cNvSpPr/>
          <p:nvPr/>
        </p:nvSpPr>
        <p:spPr>
          <a:xfrm>
            <a:off x="456286" y="1974269"/>
            <a:ext cx="4005848" cy="33075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dirty="0">
                <a:solidFill>
                  <a:srgbClr val="FFFFFF"/>
                </a:solidFill>
                <a:latin typeface="微软雅黑" panose="020B0503020204020204" pitchFamily="34" charset="-122"/>
                <a:ea typeface="微软雅黑" panose="020B0503020204020204" pitchFamily="34" charset="-122"/>
              </a:rPr>
              <a:t>通常情况下</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企业不是简单地制定一种单一的价格</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而是要建立一种价格结构</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以此来反映如地区需求、成本、市场细分等因素的变化情况</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即在确定最终价格后</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企业可以按照以下策略进行价格调整。</a:t>
            </a:r>
          </a:p>
        </p:txBody>
      </p:sp>
      <p:grpSp>
        <p:nvGrpSpPr>
          <p:cNvPr id="45" name="组合 44"/>
          <p:cNvGrpSpPr/>
          <p:nvPr/>
        </p:nvGrpSpPr>
        <p:grpSpPr>
          <a:xfrm>
            <a:off x="3279474" y="4332630"/>
            <a:ext cx="1619649" cy="3789156"/>
            <a:chOff x="-420688" y="1854200"/>
            <a:chExt cx="2673351" cy="6878638"/>
          </a:xfrm>
          <a:effectLst>
            <a:outerShdw blurRad="254000" dist="190500" dir="2700000" sx="102000" sy="102000" algn="tl" rotWithShape="0">
              <a:prstClr val="black">
                <a:alpha val="28000"/>
              </a:prstClr>
            </a:outerShdw>
          </a:effectLst>
        </p:grpSpPr>
        <p:sp>
          <p:nvSpPr>
            <p:cNvPr id="46" name="AutoShape 3"/>
            <p:cNvSpPr>
              <a:spLocks noChangeAspect="1" noChangeArrowheads="1" noTextEdit="1"/>
            </p:cNvSpPr>
            <p:nvPr userDrawn="1"/>
          </p:nvSpPr>
          <p:spPr bwMode="auto">
            <a:xfrm>
              <a:off x="-385763" y="1854200"/>
              <a:ext cx="2622551"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rgbClr val="000000"/>
                </a:solidFill>
              </a:endParaRPr>
            </a:p>
          </p:txBody>
        </p:sp>
        <p:sp>
          <p:nvSpPr>
            <p:cNvPr id="47" name="Freeform 7"/>
            <p:cNvSpPr/>
            <p:nvPr userDrawn="1"/>
          </p:nvSpPr>
          <p:spPr bwMode="auto">
            <a:xfrm>
              <a:off x="-420688" y="2243138"/>
              <a:ext cx="2468563" cy="3778250"/>
            </a:xfrm>
            <a:custGeom>
              <a:avLst/>
              <a:gdLst>
                <a:gd name="T0" fmla="*/ 139 w 144"/>
                <a:gd name="T1" fmla="*/ 95 h 223"/>
                <a:gd name="T2" fmla="*/ 138 w 144"/>
                <a:gd name="T3" fmla="*/ 87 h 223"/>
                <a:gd name="T4" fmla="*/ 126 w 144"/>
                <a:gd name="T5" fmla="*/ 77 h 223"/>
                <a:gd name="T6" fmla="*/ 115 w 144"/>
                <a:gd name="T7" fmla="*/ 87 h 223"/>
                <a:gd name="T8" fmla="*/ 115 w 144"/>
                <a:gd name="T9" fmla="*/ 79 h 223"/>
                <a:gd name="T10" fmla="*/ 103 w 144"/>
                <a:gd name="T11" fmla="*/ 70 h 223"/>
                <a:gd name="T12" fmla="*/ 91 w 144"/>
                <a:gd name="T13" fmla="*/ 79 h 223"/>
                <a:gd name="T14" fmla="*/ 91 w 144"/>
                <a:gd name="T15" fmla="*/ 72 h 223"/>
                <a:gd name="T16" fmla="*/ 79 w 144"/>
                <a:gd name="T17" fmla="*/ 63 h 223"/>
                <a:gd name="T18" fmla="*/ 67 w 144"/>
                <a:gd name="T19" fmla="*/ 70 h 223"/>
                <a:gd name="T20" fmla="*/ 67 w 144"/>
                <a:gd name="T21" fmla="*/ 9 h 223"/>
                <a:gd name="T22" fmla="*/ 56 w 144"/>
                <a:gd name="T23" fmla="*/ 0 h 223"/>
                <a:gd name="T24" fmla="*/ 44 w 144"/>
                <a:gd name="T25" fmla="*/ 9 h 223"/>
                <a:gd name="T26" fmla="*/ 44 w 144"/>
                <a:gd name="T27" fmla="*/ 129 h 223"/>
                <a:gd name="T28" fmla="*/ 44 w 144"/>
                <a:gd name="T29" fmla="*/ 130 h 223"/>
                <a:gd name="T30" fmla="*/ 44 w 144"/>
                <a:gd name="T31" fmla="*/ 133 h 223"/>
                <a:gd name="T32" fmla="*/ 44 w 144"/>
                <a:gd name="T33" fmla="*/ 136 h 223"/>
                <a:gd name="T34" fmla="*/ 24 w 144"/>
                <a:gd name="T35" fmla="*/ 96 h 223"/>
                <a:gd name="T36" fmla="*/ 9 w 144"/>
                <a:gd name="T37" fmla="*/ 93 h 223"/>
                <a:gd name="T38" fmla="*/ 3 w 144"/>
                <a:gd name="T39" fmla="*/ 107 h 223"/>
                <a:gd name="T40" fmla="*/ 31 w 144"/>
                <a:gd name="T41" fmla="*/ 175 h 223"/>
                <a:gd name="T42" fmla="*/ 52 w 144"/>
                <a:gd name="T43" fmla="*/ 202 h 223"/>
                <a:gd name="T44" fmla="*/ 58 w 144"/>
                <a:gd name="T45" fmla="*/ 216 h 223"/>
                <a:gd name="T46" fmla="*/ 133 w 144"/>
                <a:gd name="T47" fmla="*/ 215 h 223"/>
                <a:gd name="T48" fmla="*/ 141 w 144"/>
                <a:gd name="T49" fmla="*/ 188 h 223"/>
                <a:gd name="T50" fmla="*/ 143 w 144"/>
                <a:gd name="T51" fmla="*/ 146 h 223"/>
                <a:gd name="T52" fmla="*/ 139 w 144"/>
                <a:gd name="T53" fmla="*/ 9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223">
                  <a:moveTo>
                    <a:pt x="139" y="95"/>
                  </a:moveTo>
                  <a:cubicBezTo>
                    <a:pt x="138" y="87"/>
                    <a:pt x="138" y="87"/>
                    <a:pt x="138" y="87"/>
                  </a:cubicBezTo>
                  <a:cubicBezTo>
                    <a:pt x="138" y="82"/>
                    <a:pt x="133" y="77"/>
                    <a:pt x="126" y="77"/>
                  </a:cubicBezTo>
                  <a:cubicBezTo>
                    <a:pt x="120" y="77"/>
                    <a:pt x="115" y="82"/>
                    <a:pt x="115" y="87"/>
                  </a:cubicBezTo>
                  <a:cubicBezTo>
                    <a:pt x="115" y="79"/>
                    <a:pt x="115" y="79"/>
                    <a:pt x="115" y="79"/>
                  </a:cubicBezTo>
                  <a:cubicBezTo>
                    <a:pt x="115" y="74"/>
                    <a:pt x="109" y="70"/>
                    <a:pt x="103" y="70"/>
                  </a:cubicBezTo>
                  <a:cubicBezTo>
                    <a:pt x="96" y="70"/>
                    <a:pt x="91" y="74"/>
                    <a:pt x="91" y="79"/>
                  </a:cubicBezTo>
                  <a:cubicBezTo>
                    <a:pt x="91" y="72"/>
                    <a:pt x="91" y="72"/>
                    <a:pt x="91" y="72"/>
                  </a:cubicBezTo>
                  <a:cubicBezTo>
                    <a:pt x="91" y="67"/>
                    <a:pt x="86" y="63"/>
                    <a:pt x="79" y="63"/>
                  </a:cubicBezTo>
                  <a:cubicBezTo>
                    <a:pt x="73" y="63"/>
                    <a:pt x="68" y="66"/>
                    <a:pt x="67" y="70"/>
                  </a:cubicBezTo>
                  <a:cubicBezTo>
                    <a:pt x="67" y="9"/>
                    <a:pt x="67" y="9"/>
                    <a:pt x="67" y="9"/>
                  </a:cubicBezTo>
                  <a:cubicBezTo>
                    <a:pt x="67" y="4"/>
                    <a:pt x="62" y="0"/>
                    <a:pt x="56" y="0"/>
                  </a:cubicBezTo>
                  <a:cubicBezTo>
                    <a:pt x="49" y="0"/>
                    <a:pt x="44" y="4"/>
                    <a:pt x="44" y="9"/>
                  </a:cubicBezTo>
                  <a:cubicBezTo>
                    <a:pt x="44" y="129"/>
                    <a:pt x="44" y="129"/>
                    <a:pt x="44" y="129"/>
                  </a:cubicBezTo>
                  <a:cubicBezTo>
                    <a:pt x="44" y="130"/>
                    <a:pt x="44" y="130"/>
                    <a:pt x="44" y="130"/>
                  </a:cubicBezTo>
                  <a:cubicBezTo>
                    <a:pt x="44" y="131"/>
                    <a:pt x="44" y="132"/>
                    <a:pt x="44" y="133"/>
                  </a:cubicBezTo>
                  <a:cubicBezTo>
                    <a:pt x="44" y="136"/>
                    <a:pt x="44" y="136"/>
                    <a:pt x="44" y="136"/>
                  </a:cubicBezTo>
                  <a:cubicBezTo>
                    <a:pt x="24" y="96"/>
                    <a:pt x="24" y="96"/>
                    <a:pt x="24" y="96"/>
                  </a:cubicBezTo>
                  <a:cubicBezTo>
                    <a:pt x="22" y="92"/>
                    <a:pt x="15" y="90"/>
                    <a:pt x="9" y="93"/>
                  </a:cubicBezTo>
                  <a:cubicBezTo>
                    <a:pt x="3" y="96"/>
                    <a:pt x="0" y="102"/>
                    <a:pt x="3" y="107"/>
                  </a:cubicBezTo>
                  <a:cubicBezTo>
                    <a:pt x="31" y="175"/>
                    <a:pt x="31" y="175"/>
                    <a:pt x="31" y="175"/>
                  </a:cubicBezTo>
                  <a:cubicBezTo>
                    <a:pt x="34" y="180"/>
                    <a:pt x="44" y="187"/>
                    <a:pt x="52" y="202"/>
                  </a:cubicBezTo>
                  <a:cubicBezTo>
                    <a:pt x="56" y="211"/>
                    <a:pt x="58" y="216"/>
                    <a:pt x="58" y="216"/>
                  </a:cubicBezTo>
                  <a:cubicBezTo>
                    <a:pt x="58" y="216"/>
                    <a:pt x="73" y="223"/>
                    <a:pt x="133" y="215"/>
                  </a:cubicBezTo>
                  <a:cubicBezTo>
                    <a:pt x="133" y="215"/>
                    <a:pt x="138" y="204"/>
                    <a:pt x="141" y="188"/>
                  </a:cubicBezTo>
                  <a:cubicBezTo>
                    <a:pt x="141" y="188"/>
                    <a:pt x="144" y="159"/>
                    <a:pt x="143" y="146"/>
                  </a:cubicBezTo>
                  <a:cubicBezTo>
                    <a:pt x="142" y="126"/>
                    <a:pt x="140" y="112"/>
                    <a:pt x="139" y="95"/>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8" name="Freeform 8"/>
            <p:cNvSpPr>
              <a:spLocks noEditPoints="1"/>
            </p:cNvSpPr>
            <p:nvPr userDrawn="1"/>
          </p:nvSpPr>
          <p:spPr bwMode="auto">
            <a:xfrm>
              <a:off x="-420688" y="2243138"/>
              <a:ext cx="2468563" cy="3709988"/>
            </a:xfrm>
            <a:custGeom>
              <a:avLst/>
              <a:gdLst>
                <a:gd name="T0" fmla="*/ 83 w 144"/>
                <a:gd name="T1" fmla="*/ 219 h 219"/>
                <a:gd name="T2" fmla="*/ 58 w 144"/>
                <a:gd name="T3" fmla="*/ 216 h 219"/>
                <a:gd name="T4" fmla="*/ 51 w 144"/>
                <a:gd name="T5" fmla="*/ 202 h 219"/>
                <a:gd name="T6" fmla="*/ 31 w 144"/>
                <a:gd name="T7" fmla="*/ 175 h 219"/>
                <a:gd name="T8" fmla="*/ 9 w 144"/>
                <a:gd name="T9" fmla="*/ 93 h 219"/>
                <a:gd name="T10" fmla="*/ 24 w 144"/>
                <a:gd name="T11" fmla="*/ 96 h 219"/>
                <a:gd name="T12" fmla="*/ 43 w 144"/>
                <a:gd name="T13" fmla="*/ 133 h 219"/>
                <a:gd name="T14" fmla="*/ 44 w 144"/>
                <a:gd name="T15" fmla="*/ 129 h 219"/>
                <a:gd name="T16" fmla="*/ 56 w 144"/>
                <a:gd name="T17" fmla="*/ 0 h 219"/>
                <a:gd name="T18" fmla="*/ 68 w 144"/>
                <a:gd name="T19" fmla="*/ 69 h 219"/>
                <a:gd name="T20" fmla="*/ 91 w 144"/>
                <a:gd name="T21" fmla="*/ 72 h 219"/>
                <a:gd name="T22" fmla="*/ 103 w 144"/>
                <a:gd name="T23" fmla="*/ 70 h 219"/>
                <a:gd name="T24" fmla="*/ 115 w 144"/>
                <a:gd name="T25" fmla="*/ 84 h 219"/>
                <a:gd name="T26" fmla="*/ 139 w 144"/>
                <a:gd name="T27" fmla="*/ 87 h 219"/>
                <a:gd name="T28" fmla="*/ 141 w 144"/>
                <a:gd name="T29" fmla="*/ 121 h 219"/>
                <a:gd name="T30" fmla="*/ 141 w 144"/>
                <a:gd name="T31" fmla="*/ 188 h 219"/>
                <a:gd name="T32" fmla="*/ 133 w 144"/>
                <a:gd name="T33" fmla="*/ 215 h 219"/>
                <a:gd name="T34" fmla="*/ 83 w 144"/>
                <a:gd name="T35" fmla="*/ 219 h 219"/>
                <a:gd name="T36" fmla="*/ 83 w 144"/>
                <a:gd name="T37" fmla="*/ 219 h 219"/>
                <a:gd name="T38" fmla="*/ 133 w 144"/>
                <a:gd name="T39" fmla="*/ 214 h 219"/>
                <a:gd name="T40" fmla="*/ 143 w 144"/>
                <a:gd name="T41" fmla="*/ 146 h 219"/>
                <a:gd name="T42" fmla="*/ 139 w 144"/>
                <a:gd name="T43" fmla="*/ 95 h 219"/>
                <a:gd name="T44" fmla="*/ 126 w 144"/>
                <a:gd name="T45" fmla="*/ 78 h 219"/>
                <a:gd name="T46" fmla="*/ 114 w 144"/>
                <a:gd name="T47" fmla="*/ 87 h 219"/>
                <a:gd name="T48" fmla="*/ 103 w 144"/>
                <a:gd name="T49" fmla="*/ 70 h 219"/>
                <a:gd name="T50" fmla="*/ 91 w 144"/>
                <a:gd name="T51" fmla="*/ 79 h 219"/>
                <a:gd name="T52" fmla="*/ 79 w 144"/>
                <a:gd name="T53" fmla="*/ 63 h 219"/>
                <a:gd name="T54" fmla="*/ 67 w 144"/>
                <a:gd name="T55" fmla="*/ 72 h 219"/>
                <a:gd name="T56" fmla="*/ 56 w 144"/>
                <a:gd name="T57" fmla="*/ 0 h 219"/>
                <a:gd name="T58" fmla="*/ 44 w 144"/>
                <a:gd name="T59" fmla="*/ 129 h 219"/>
                <a:gd name="T60" fmla="*/ 44 w 144"/>
                <a:gd name="T61" fmla="*/ 133 h 219"/>
                <a:gd name="T62" fmla="*/ 24 w 144"/>
                <a:gd name="T63" fmla="*/ 96 h 219"/>
                <a:gd name="T64" fmla="*/ 9 w 144"/>
                <a:gd name="T65" fmla="*/ 94 h 219"/>
                <a:gd name="T66" fmla="*/ 31 w 144"/>
                <a:gd name="T67" fmla="*/ 175 h 219"/>
                <a:gd name="T68" fmla="*/ 52 w 144"/>
                <a:gd name="T69" fmla="*/ 20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219">
                  <a:moveTo>
                    <a:pt x="83" y="219"/>
                  </a:moveTo>
                  <a:cubicBezTo>
                    <a:pt x="83" y="219"/>
                    <a:pt x="83" y="219"/>
                    <a:pt x="83" y="219"/>
                  </a:cubicBezTo>
                  <a:cubicBezTo>
                    <a:pt x="64" y="219"/>
                    <a:pt x="58" y="216"/>
                    <a:pt x="58" y="216"/>
                  </a:cubicBezTo>
                  <a:cubicBezTo>
                    <a:pt x="58" y="216"/>
                    <a:pt x="58" y="216"/>
                    <a:pt x="58" y="216"/>
                  </a:cubicBezTo>
                  <a:cubicBezTo>
                    <a:pt x="58" y="216"/>
                    <a:pt x="58" y="216"/>
                    <a:pt x="58" y="216"/>
                  </a:cubicBezTo>
                  <a:cubicBezTo>
                    <a:pt x="58" y="216"/>
                    <a:pt x="56" y="211"/>
                    <a:pt x="51" y="202"/>
                  </a:cubicBezTo>
                  <a:cubicBezTo>
                    <a:pt x="46" y="192"/>
                    <a:pt x="41" y="186"/>
                    <a:pt x="36" y="182"/>
                  </a:cubicBezTo>
                  <a:cubicBezTo>
                    <a:pt x="34" y="179"/>
                    <a:pt x="32" y="177"/>
                    <a:pt x="31" y="175"/>
                  </a:cubicBezTo>
                  <a:cubicBezTo>
                    <a:pt x="2" y="107"/>
                    <a:pt x="2" y="107"/>
                    <a:pt x="2" y="107"/>
                  </a:cubicBezTo>
                  <a:cubicBezTo>
                    <a:pt x="0" y="102"/>
                    <a:pt x="3" y="96"/>
                    <a:pt x="9" y="93"/>
                  </a:cubicBezTo>
                  <a:cubicBezTo>
                    <a:pt x="11" y="92"/>
                    <a:pt x="14" y="92"/>
                    <a:pt x="16" y="92"/>
                  </a:cubicBezTo>
                  <a:cubicBezTo>
                    <a:pt x="20" y="92"/>
                    <a:pt x="23" y="93"/>
                    <a:pt x="24" y="96"/>
                  </a:cubicBezTo>
                  <a:cubicBezTo>
                    <a:pt x="43" y="135"/>
                    <a:pt x="43" y="135"/>
                    <a:pt x="43" y="135"/>
                  </a:cubicBezTo>
                  <a:cubicBezTo>
                    <a:pt x="43" y="133"/>
                    <a:pt x="43" y="133"/>
                    <a:pt x="43" y="133"/>
                  </a:cubicBezTo>
                  <a:cubicBezTo>
                    <a:pt x="43" y="132"/>
                    <a:pt x="43" y="131"/>
                    <a:pt x="44" y="130"/>
                  </a:cubicBezTo>
                  <a:cubicBezTo>
                    <a:pt x="44" y="129"/>
                    <a:pt x="44" y="129"/>
                    <a:pt x="44" y="129"/>
                  </a:cubicBezTo>
                  <a:cubicBezTo>
                    <a:pt x="44" y="9"/>
                    <a:pt x="44" y="9"/>
                    <a:pt x="44" y="9"/>
                  </a:cubicBezTo>
                  <a:cubicBezTo>
                    <a:pt x="44" y="4"/>
                    <a:pt x="49" y="0"/>
                    <a:pt x="56" y="0"/>
                  </a:cubicBezTo>
                  <a:cubicBezTo>
                    <a:pt x="62" y="0"/>
                    <a:pt x="68" y="4"/>
                    <a:pt x="68" y="9"/>
                  </a:cubicBezTo>
                  <a:cubicBezTo>
                    <a:pt x="68" y="69"/>
                    <a:pt x="68" y="69"/>
                    <a:pt x="68" y="69"/>
                  </a:cubicBezTo>
                  <a:cubicBezTo>
                    <a:pt x="69" y="65"/>
                    <a:pt x="74" y="63"/>
                    <a:pt x="79" y="63"/>
                  </a:cubicBezTo>
                  <a:cubicBezTo>
                    <a:pt x="86" y="63"/>
                    <a:pt x="91" y="67"/>
                    <a:pt x="91" y="72"/>
                  </a:cubicBezTo>
                  <a:cubicBezTo>
                    <a:pt x="91" y="76"/>
                    <a:pt x="91" y="76"/>
                    <a:pt x="91" y="76"/>
                  </a:cubicBezTo>
                  <a:cubicBezTo>
                    <a:pt x="93" y="72"/>
                    <a:pt x="97" y="70"/>
                    <a:pt x="103" y="70"/>
                  </a:cubicBezTo>
                  <a:cubicBezTo>
                    <a:pt x="109" y="70"/>
                    <a:pt x="115" y="74"/>
                    <a:pt x="115" y="79"/>
                  </a:cubicBezTo>
                  <a:cubicBezTo>
                    <a:pt x="115" y="84"/>
                    <a:pt x="115" y="84"/>
                    <a:pt x="115" y="84"/>
                  </a:cubicBezTo>
                  <a:cubicBezTo>
                    <a:pt x="116" y="80"/>
                    <a:pt x="121" y="77"/>
                    <a:pt x="126" y="77"/>
                  </a:cubicBezTo>
                  <a:cubicBezTo>
                    <a:pt x="133" y="77"/>
                    <a:pt x="139" y="81"/>
                    <a:pt x="139" y="87"/>
                  </a:cubicBezTo>
                  <a:cubicBezTo>
                    <a:pt x="139" y="95"/>
                    <a:pt x="139" y="95"/>
                    <a:pt x="139" y="95"/>
                  </a:cubicBezTo>
                  <a:cubicBezTo>
                    <a:pt x="140" y="104"/>
                    <a:pt x="140" y="112"/>
                    <a:pt x="141" y="121"/>
                  </a:cubicBezTo>
                  <a:cubicBezTo>
                    <a:pt x="142" y="129"/>
                    <a:pt x="143" y="137"/>
                    <a:pt x="143" y="146"/>
                  </a:cubicBezTo>
                  <a:cubicBezTo>
                    <a:pt x="144" y="159"/>
                    <a:pt x="141" y="187"/>
                    <a:pt x="141" y="188"/>
                  </a:cubicBezTo>
                  <a:cubicBezTo>
                    <a:pt x="138" y="204"/>
                    <a:pt x="133" y="215"/>
                    <a:pt x="133" y="215"/>
                  </a:cubicBezTo>
                  <a:cubicBezTo>
                    <a:pt x="133" y="215"/>
                    <a:pt x="133" y="215"/>
                    <a:pt x="133" y="215"/>
                  </a:cubicBezTo>
                  <a:cubicBezTo>
                    <a:pt x="133" y="215"/>
                    <a:pt x="133" y="215"/>
                    <a:pt x="133" y="215"/>
                  </a:cubicBezTo>
                  <a:cubicBezTo>
                    <a:pt x="114" y="218"/>
                    <a:pt x="97" y="219"/>
                    <a:pt x="83" y="219"/>
                  </a:cubicBezTo>
                  <a:moveTo>
                    <a:pt x="58" y="216"/>
                  </a:moveTo>
                  <a:cubicBezTo>
                    <a:pt x="59" y="216"/>
                    <a:pt x="65" y="219"/>
                    <a:pt x="83" y="219"/>
                  </a:cubicBezTo>
                  <a:cubicBezTo>
                    <a:pt x="83" y="219"/>
                    <a:pt x="83" y="219"/>
                    <a:pt x="83" y="219"/>
                  </a:cubicBezTo>
                  <a:cubicBezTo>
                    <a:pt x="97" y="219"/>
                    <a:pt x="113" y="217"/>
                    <a:pt x="133" y="214"/>
                  </a:cubicBezTo>
                  <a:cubicBezTo>
                    <a:pt x="133" y="213"/>
                    <a:pt x="138" y="203"/>
                    <a:pt x="141" y="188"/>
                  </a:cubicBezTo>
                  <a:cubicBezTo>
                    <a:pt x="141" y="187"/>
                    <a:pt x="143" y="159"/>
                    <a:pt x="143" y="146"/>
                  </a:cubicBezTo>
                  <a:cubicBezTo>
                    <a:pt x="142" y="137"/>
                    <a:pt x="141" y="129"/>
                    <a:pt x="141" y="121"/>
                  </a:cubicBezTo>
                  <a:cubicBezTo>
                    <a:pt x="140" y="112"/>
                    <a:pt x="139" y="104"/>
                    <a:pt x="139" y="95"/>
                  </a:cubicBezTo>
                  <a:cubicBezTo>
                    <a:pt x="138" y="87"/>
                    <a:pt x="138" y="87"/>
                    <a:pt x="138" y="87"/>
                  </a:cubicBezTo>
                  <a:cubicBezTo>
                    <a:pt x="138" y="82"/>
                    <a:pt x="133" y="78"/>
                    <a:pt x="126" y="78"/>
                  </a:cubicBezTo>
                  <a:cubicBezTo>
                    <a:pt x="120" y="78"/>
                    <a:pt x="115" y="82"/>
                    <a:pt x="115" y="87"/>
                  </a:cubicBezTo>
                  <a:cubicBezTo>
                    <a:pt x="114" y="87"/>
                    <a:pt x="114" y="87"/>
                    <a:pt x="114" y="87"/>
                  </a:cubicBezTo>
                  <a:cubicBezTo>
                    <a:pt x="114" y="79"/>
                    <a:pt x="114" y="79"/>
                    <a:pt x="114" y="79"/>
                  </a:cubicBezTo>
                  <a:cubicBezTo>
                    <a:pt x="114" y="74"/>
                    <a:pt x="109" y="70"/>
                    <a:pt x="103" y="70"/>
                  </a:cubicBezTo>
                  <a:cubicBezTo>
                    <a:pt x="96" y="70"/>
                    <a:pt x="91" y="74"/>
                    <a:pt x="91" y="79"/>
                  </a:cubicBezTo>
                  <a:cubicBezTo>
                    <a:pt x="91" y="79"/>
                    <a:pt x="91" y="79"/>
                    <a:pt x="91" y="79"/>
                  </a:cubicBezTo>
                  <a:cubicBezTo>
                    <a:pt x="91" y="72"/>
                    <a:pt x="91" y="72"/>
                    <a:pt x="91" y="72"/>
                  </a:cubicBezTo>
                  <a:cubicBezTo>
                    <a:pt x="91" y="67"/>
                    <a:pt x="85" y="63"/>
                    <a:pt x="79" y="63"/>
                  </a:cubicBezTo>
                  <a:cubicBezTo>
                    <a:pt x="73" y="63"/>
                    <a:pt x="69" y="66"/>
                    <a:pt x="68" y="70"/>
                  </a:cubicBezTo>
                  <a:cubicBezTo>
                    <a:pt x="67" y="72"/>
                    <a:pt x="67" y="72"/>
                    <a:pt x="67" y="72"/>
                  </a:cubicBezTo>
                  <a:cubicBezTo>
                    <a:pt x="67" y="9"/>
                    <a:pt x="67" y="9"/>
                    <a:pt x="67" y="9"/>
                  </a:cubicBezTo>
                  <a:cubicBezTo>
                    <a:pt x="67" y="4"/>
                    <a:pt x="62" y="0"/>
                    <a:pt x="56" y="0"/>
                  </a:cubicBezTo>
                  <a:cubicBezTo>
                    <a:pt x="49" y="0"/>
                    <a:pt x="44" y="4"/>
                    <a:pt x="44" y="9"/>
                  </a:cubicBezTo>
                  <a:cubicBezTo>
                    <a:pt x="44" y="129"/>
                    <a:pt x="44" y="129"/>
                    <a:pt x="44" y="129"/>
                  </a:cubicBezTo>
                  <a:cubicBezTo>
                    <a:pt x="44" y="129"/>
                    <a:pt x="44" y="129"/>
                    <a:pt x="44" y="130"/>
                  </a:cubicBezTo>
                  <a:cubicBezTo>
                    <a:pt x="44" y="131"/>
                    <a:pt x="44" y="132"/>
                    <a:pt x="44" y="133"/>
                  </a:cubicBezTo>
                  <a:cubicBezTo>
                    <a:pt x="44" y="137"/>
                    <a:pt x="44" y="137"/>
                    <a:pt x="44" y="137"/>
                  </a:cubicBezTo>
                  <a:cubicBezTo>
                    <a:pt x="24" y="96"/>
                    <a:pt x="24" y="96"/>
                    <a:pt x="24" y="96"/>
                  </a:cubicBezTo>
                  <a:cubicBezTo>
                    <a:pt x="22" y="94"/>
                    <a:pt x="19" y="92"/>
                    <a:pt x="16" y="92"/>
                  </a:cubicBezTo>
                  <a:cubicBezTo>
                    <a:pt x="14" y="92"/>
                    <a:pt x="11" y="93"/>
                    <a:pt x="9" y="94"/>
                  </a:cubicBezTo>
                  <a:cubicBezTo>
                    <a:pt x="4" y="96"/>
                    <a:pt x="1" y="102"/>
                    <a:pt x="3" y="107"/>
                  </a:cubicBezTo>
                  <a:cubicBezTo>
                    <a:pt x="31" y="175"/>
                    <a:pt x="31" y="175"/>
                    <a:pt x="31" y="175"/>
                  </a:cubicBezTo>
                  <a:cubicBezTo>
                    <a:pt x="32" y="177"/>
                    <a:pt x="34" y="179"/>
                    <a:pt x="37" y="181"/>
                  </a:cubicBezTo>
                  <a:cubicBezTo>
                    <a:pt x="41" y="186"/>
                    <a:pt x="47" y="192"/>
                    <a:pt x="52" y="202"/>
                  </a:cubicBezTo>
                  <a:cubicBezTo>
                    <a:pt x="56" y="210"/>
                    <a:pt x="58" y="215"/>
                    <a:pt x="58" y="216"/>
                  </a:cubicBezTo>
                </a:path>
              </a:pathLst>
            </a:custGeom>
            <a:solidFill>
              <a:srgbClr val="FFB57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49" name="Freeform 9"/>
            <p:cNvSpPr/>
            <p:nvPr userDrawn="1"/>
          </p:nvSpPr>
          <p:spPr bwMode="auto">
            <a:xfrm>
              <a:off x="368300" y="2293938"/>
              <a:ext cx="325438" cy="322263"/>
            </a:xfrm>
            <a:custGeom>
              <a:avLst/>
              <a:gdLst>
                <a:gd name="T0" fmla="*/ 12 w 19"/>
                <a:gd name="T1" fmla="*/ 0 h 19"/>
                <a:gd name="T2" fmla="*/ 12 w 19"/>
                <a:gd name="T3" fmla="*/ 0 h 19"/>
                <a:gd name="T4" fmla="*/ 6 w 19"/>
                <a:gd name="T5" fmla="*/ 0 h 19"/>
                <a:gd name="T6" fmla="*/ 0 w 19"/>
                <a:gd name="T7" fmla="*/ 6 h 19"/>
                <a:gd name="T8" fmla="*/ 0 w 19"/>
                <a:gd name="T9" fmla="*/ 13 h 19"/>
                <a:gd name="T10" fmla="*/ 6 w 19"/>
                <a:gd name="T11" fmla="*/ 19 h 19"/>
                <a:gd name="T12" fmla="*/ 7 w 19"/>
                <a:gd name="T13" fmla="*/ 19 h 19"/>
                <a:gd name="T14" fmla="*/ 13 w 19"/>
                <a:gd name="T15" fmla="*/ 19 h 19"/>
                <a:gd name="T16" fmla="*/ 19 w 19"/>
                <a:gd name="T17" fmla="*/ 13 h 19"/>
                <a:gd name="T18" fmla="*/ 19 w 19"/>
                <a:gd name="T19" fmla="*/ 6 h 19"/>
                <a:gd name="T20" fmla="*/ 12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2" y="0"/>
                  </a:moveTo>
                  <a:cubicBezTo>
                    <a:pt x="12" y="0"/>
                    <a:pt x="12" y="0"/>
                    <a:pt x="12" y="0"/>
                  </a:cubicBezTo>
                  <a:cubicBezTo>
                    <a:pt x="6" y="0"/>
                    <a:pt x="6" y="0"/>
                    <a:pt x="6" y="0"/>
                  </a:cubicBezTo>
                  <a:cubicBezTo>
                    <a:pt x="3" y="0"/>
                    <a:pt x="0" y="3"/>
                    <a:pt x="0" y="6"/>
                  </a:cubicBezTo>
                  <a:cubicBezTo>
                    <a:pt x="0" y="13"/>
                    <a:pt x="0" y="13"/>
                    <a:pt x="0" y="13"/>
                  </a:cubicBezTo>
                  <a:cubicBezTo>
                    <a:pt x="0" y="17"/>
                    <a:pt x="3" y="19"/>
                    <a:pt x="6" y="19"/>
                  </a:cubicBezTo>
                  <a:cubicBezTo>
                    <a:pt x="7" y="19"/>
                    <a:pt x="7" y="19"/>
                    <a:pt x="7" y="19"/>
                  </a:cubicBezTo>
                  <a:cubicBezTo>
                    <a:pt x="13" y="19"/>
                    <a:pt x="13" y="19"/>
                    <a:pt x="13" y="19"/>
                  </a:cubicBezTo>
                  <a:cubicBezTo>
                    <a:pt x="16" y="19"/>
                    <a:pt x="19" y="16"/>
                    <a:pt x="19" y="13"/>
                  </a:cubicBezTo>
                  <a:cubicBezTo>
                    <a:pt x="19" y="6"/>
                    <a:pt x="19" y="6"/>
                    <a:pt x="19" y="6"/>
                  </a:cubicBezTo>
                  <a:cubicBezTo>
                    <a:pt x="19" y="2"/>
                    <a:pt x="16"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50" name="Freeform 10"/>
            <p:cNvSpPr/>
            <p:nvPr userDrawn="1"/>
          </p:nvSpPr>
          <p:spPr bwMode="auto">
            <a:xfrm>
              <a:off x="-352425" y="3835400"/>
              <a:ext cx="377825" cy="373063"/>
            </a:xfrm>
            <a:custGeom>
              <a:avLst/>
              <a:gdLst>
                <a:gd name="T0" fmla="*/ 12 w 22"/>
                <a:gd name="T1" fmla="*/ 0 h 22"/>
                <a:gd name="T2" fmla="*/ 10 w 22"/>
                <a:gd name="T3" fmla="*/ 1 h 22"/>
                <a:gd name="T4" fmla="*/ 4 w 22"/>
                <a:gd name="T5" fmla="*/ 3 h 22"/>
                <a:gd name="T6" fmla="*/ 1 w 22"/>
                <a:gd name="T7" fmla="*/ 12 h 22"/>
                <a:gd name="T8" fmla="*/ 4 w 22"/>
                <a:gd name="T9" fmla="*/ 18 h 22"/>
                <a:gd name="T10" fmla="*/ 10 w 22"/>
                <a:gd name="T11" fmla="*/ 22 h 22"/>
                <a:gd name="T12" fmla="*/ 12 w 22"/>
                <a:gd name="T13" fmla="*/ 21 h 22"/>
                <a:gd name="T14" fmla="*/ 18 w 22"/>
                <a:gd name="T15" fmla="*/ 18 h 22"/>
                <a:gd name="T16" fmla="*/ 21 w 22"/>
                <a:gd name="T17" fmla="*/ 10 h 22"/>
                <a:gd name="T18" fmla="*/ 18 w 22"/>
                <a:gd name="T19" fmla="*/ 4 h 22"/>
                <a:gd name="T20" fmla="*/ 12 w 22"/>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2">
                  <a:moveTo>
                    <a:pt x="12" y="0"/>
                  </a:moveTo>
                  <a:cubicBezTo>
                    <a:pt x="11" y="0"/>
                    <a:pt x="10" y="0"/>
                    <a:pt x="10" y="1"/>
                  </a:cubicBezTo>
                  <a:cubicBezTo>
                    <a:pt x="4" y="3"/>
                    <a:pt x="4" y="3"/>
                    <a:pt x="4" y="3"/>
                  </a:cubicBezTo>
                  <a:cubicBezTo>
                    <a:pt x="1" y="5"/>
                    <a:pt x="0" y="9"/>
                    <a:pt x="1" y="12"/>
                  </a:cubicBezTo>
                  <a:cubicBezTo>
                    <a:pt x="4" y="18"/>
                    <a:pt x="4" y="18"/>
                    <a:pt x="4" y="18"/>
                  </a:cubicBezTo>
                  <a:cubicBezTo>
                    <a:pt x="5" y="20"/>
                    <a:pt x="8" y="22"/>
                    <a:pt x="10" y="22"/>
                  </a:cubicBezTo>
                  <a:cubicBezTo>
                    <a:pt x="11" y="22"/>
                    <a:pt x="12" y="21"/>
                    <a:pt x="12" y="21"/>
                  </a:cubicBezTo>
                  <a:cubicBezTo>
                    <a:pt x="18" y="18"/>
                    <a:pt x="18" y="18"/>
                    <a:pt x="18" y="18"/>
                  </a:cubicBezTo>
                  <a:cubicBezTo>
                    <a:pt x="21" y="17"/>
                    <a:pt x="22" y="13"/>
                    <a:pt x="21" y="10"/>
                  </a:cubicBezTo>
                  <a:cubicBezTo>
                    <a:pt x="18" y="4"/>
                    <a:pt x="18" y="4"/>
                    <a:pt x="18" y="4"/>
                  </a:cubicBezTo>
                  <a:cubicBezTo>
                    <a:pt x="17" y="2"/>
                    <a:pt x="15" y="0"/>
                    <a:pt x="12" y="0"/>
                  </a:cubicBezTo>
                </a:path>
              </a:pathLst>
            </a:custGeom>
            <a:solidFill>
              <a:srgbClr val="FFD8BD"/>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51" name="Rectangle 11"/>
            <p:cNvSpPr>
              <a:spLocks noChangeArrowheads="1"/>
            </p:cNvSpPr>
            <p:nvPr userDrawn="1"/>
          </p:nvSpPr>
          <p:spPr bwMode="auto">
            <a:xfrm>
              <a:off x="300037" y="5784850"/>
              <a:ext cx="1798638" cy="423863"/>
            </a:xfrm>
            <a:prstGeom prst="rect">
              <a:avLst/>
            </a:prstGeom>
            <a:solidFill>
              <a:srgbClr val="66CEF6"/>
            </a:solidFill>
            <a:ln>
              <a:noFill/>
            </a:ln>
          </p:spPr>
          <p:txBody>
            <a:bodyPr vert="horz" wrap="square" lIns="121920" tIns="60960" rIns="121920" bIns="60960" numCol="1" anchor="t" anchorCtr="0" compatLnSpc="1"/>
            <a:lstStyle/>
            <a:p>
              <a:endParaRPr lang="zh-CN" altLang="en-US" sz="2400">
                <a:solidFill>
                  <a:srgbClr val="000000"/>
                </a:solidFill>
              </a:endParaRPr>
            </a:p>
          </p:txBody>
        </p:sp>
        <p:sp>
          <p:nvSpPr>
            <p:cNvPr id="52" name="Rectangle 12"/>
            <p:cNvSpPr>
              <a:spLocks noChangeArrowheads="1"/>
            </p:cNvSpPr>
            <p:nvPr userDrawn="1"/>
          </p:nvSpPr>
          <p:spPr bwMode="auto">
            <a:xfrm>
              <a:off x="179387" y="5970588"/>
              <a:ext cx="2073276" cy="2762250"/>
            </a:xfrm>
            <a:prstGeom prst="rect">
              <a:avLst/>
            </a:prstGeom>
            <a:solidFill>
              <a:srgbClr val="00597C"/>
            </a:solidFill>
            <a:ln>
              <a:noFill/>
            </a:ln>
          </p:spPr>
          <p:txBody>
            <a:bodyPr vert="horz" wrap="square" lIns="121920" tIns="60960" rIns="121920" bIns="60960" numCol="1" anchor="t" anchorCtr="0" compatLnSpc="1"/>
            <a:lstStyle/>
            <a:p>
              <a:endParaRPr lang="zh-CN" altLang="en-US" sz="2400">
                <a:solidFill>
                  <a:srgbClr val="000000"/>
                </a:solidFill>
              </a:endParaRPr>
            </a:p>
          </p:txBody>
        </p:sp>
      </p:grpSp>
    </p:spTree>
    <p:extLst>
      <p:ext uri="{BB962C8B-B14F-4D97-AF65-F5344CB8AC3E}">
        <p14:creationId xmlns:p14="http://schemas.microsoft.com/office/powerpoint/2010/main" val="1478723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p:stCondLst>
                              <p:cond delay="5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50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500"/>
                            </p:stCondLst>
                            <p:childTnLst>
                              <p:par>
                                <p:cTn id="65" presetID="22" presetClass="entr" presetSubtype="8"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Effect transition="in" filter="wipe(left)">
                                      <p:cBhvr>
                                        <p:cTn id="77" dur="500"/>
                                        <p:tgtEl>
                                          <p:spTgt spid="37"/>
                                        </p:tgtEl>
                                      </p:cBhvr>
                                    </p:animEffect>
                                  </p:childTnLst>
                                </p:cTn>
                              </p:par>
                            </p:childTnLst>
                          </p:cTn>
                        </p:par>
                        <p:par>
                          <p:cTn id="78" fill="hold">
                            <p:stCondLst>
                              <p:cond delay="8000"/>
                            </p:stCondLst>
                            <p:childTnLst>
                              <p:par>
                                <p:cTn id="79" presetID="22" presetClass="entr" presetSubtype="8"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par>
                          <p:cTn id="82" fill="hold">
                            <p:stCondLst>
                              <p:cond delay="8500"/>
                            </p:stCondLst>
                            <p:childTnLst>
                              <p:par>
                                <p:cTn id="83" presetID="53" presetClass="entr" presetSubtype="16" fill="hold" grpId="0" nodeType="after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childTnLst>
                          </p:cTn>
                        </p:par>
                        <p:par>
                          <p:cTn id="88" fill="hold">
                            <p:stCondLst>
                              <p:cond delay="90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9500"/>
                            </p:stCondLst>
                            <p:childTnLst>
                              <p:par>
                                <p:cTn id="93" presetID="53" presetClass="entr" presetSubtype="16" fill="hold" grpId="0" nodeType="afterEffect">
                                  <p:stCondLst>
                                    <p:cond delay="0"/>
                                  </p:stCondLst>
                                  <p:childTnLst>
                                    <p:set>
                                      <p:cBhvr>
                                        <p:cTn id="94" dur="1" fill="hold">
                                          <p:stCondLst>
                                            <p:cond delay="0"/>
                                          </p:stCondLst>
                                        </p:cTn>
                                        <p:tgtEl>
                                          <p:spTgt spid="42"/>
                                        </p:tgtEl>
                                        <p:attrNameLst>
                                          <p:attrName>style.visibility</p:attrName>
                                        </p:attrNameLst>
                                      </p:cBhvr>
                                      <p:to>
                                        <p:strVal val="visible"/>
                                      </p:to>
                                    </p:set>
                                    <p:anim calcmode="lin" valueType="num">
                                      <p:cBhvr>
                                        <p:cTn id="95" dur="500" fill="hold"/>
                                        <p:tgtEl>
                                          <p:spTgt spid="42"/>
                                        </p:tgtEl>
                                        <p:attrNameLst>
                                          <p:attrName>ppt_w</p:attrName>
                                        </p:attrNameLst>
                                      </p:cBhvr>
                                      <p:tavLst>
                                        <p:tav tm="0">
                                          <p:val>
                                            <p:fltVal val="0"/>
                                          </p:val>
                                        </p:tav>
                                        <p:tav tm="100000">
                                          <p:val>
                                            <p:strVal val="#ppt_w"/>
                                          </p:val>
                                        </p:tav>
                                      </p:tavLst>
                                    </p:anim>
                                    <p:anim calcmode="lin" valueType="num">
                                      <p:cBhvr>
                                        <p:cTn id="96" dur="500" fill="hold"/>
                                        <p:tgtEl>
                                          <p:spTgt spid="42"/>
                                        </p:tgtEl>
                                        <p:attrNameLst>
                                          <p:attrName>ppt_h</p:attrName>
                                        </p:attrNameLst>
                                      </p:cBhvr>
                                      <p:tavLst>
                                        <p:tav tm="0">
                                          <p:val>
                                            <p:fltVal val="0"/>
                                          </p:val>
                                        </p:tav>
                                        <p:tav tm="100000">
                                          <p:val>
                                            <p:strVal val="#ppt_h"/>
                                          </p:val>
                                        </p:tav>
                                      </p:tavLst>
                                    </p:anim>
                                    <p:animEffect transition="in" filter="fade">
                                      <p:cBhvr>
                                        <p:cTn id="97" dur="500"/>
                                        <p:tgtEl>
                                          <p:spTgt spid="42"/>
                                        </p:tgtEl>
                                      </p:cBhvr>
                                    </p:animEffect>
                                  </p:childTnLst>
                                </p:cTn>
                              </p:par>
                            </p:childTnLst>
                          </p:cTn>
                        </p:par>
                        <p:par>
                          <p:cTn id="98" fill="hold">
                            <p:stCondLst>
                              <p:cond delay="10000"/>
                            </p:stCondLst>
                            <p:childTnLst>
                              <p:par>
                                <p:cTn id="99" presetID="22" presetClass="entr" presetSubtype="8"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childTnLst>
                          </p:cTn>
                        </p:par>
                        <p:par>
                          <p:cTn id="102" fill="hold">
                            <p:stCondLst>
                              <p:cond delay="10500"/>
                            </p:stCondLst>
                            <p:childTnLst>
                              <p:par>
                                <p:cTn id="103" presetID="2" presetClass="entr" presetSubtype="4" fill="hold" nodeType="after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additive="base">
                                        <p:cTn id="105" dur="500" fill="hold"/>
                                        <p:tgtEl>
                                          <p:spTgt spid="45"/>
                                        </p:tgtEl>
                                        <p:attrNameLst>
                                          <p:attrName>ppt_x</p:attrName>
                                        </p:attrNameLst>
                                      </p:cBhvr>
                                      <p:tavLst>
                                        <p:tav tm="0">
                                          <p:val>
                                            <p:strVal val="#ppt_x"/>
                                          </p:val>
                                        </p:tav>
                                        <p:tav tm="100000">
                                          <p:val>
                                            <p:strVal val="#ppt_x"/>
                                          </p:val>
                                        </p:tav>
                                      </p:tavLst>
                                    </p:anim>
                                    <p:anim calcmode="lin" valueType="num">
                                      <p:cBhvr additive="base">
                                        <p:cTn id="106" dur="500" fill="hold"/>
                                        <p:tgtEl>
                                          <p:spTgt spid="45"/>
                                        </p:tgtEl>
                                        <p:attrNameLst>
                                          <p:attrName>ppt_y</p:attrName>
                                        </p:attrNameLst>
                                      </p:cBhvr>
                                      <p:tavLst>
                                        <p:tav tm="0">
                                          <p:val>
                                            <p:strVal val="1+#ppt_h/2"/>
                                          </p:val>
                                        </p:tav>
                                        <p:tav tm="100000">
                                          <p:val>
                                            <p:strVal val="#ppt_y"/>
                                          </p:val>
                                        </p:tav>
                                      </p:tavLst>
                                    </p:anim>
                                  </p:childTnLst>
                                </p:cTn>
                              </p:par>
                            </p:childTnLst>
                          </p:cTn>
                        </p:par>
                        <p:par>
                          <p:cTn id="107" fill="hold">
                            <p:stCondLst>
                              <p:cond delay="11000"/>
                            </p:stCondLst>
                            <p:childTnLst>
                              <p:par>
                                <p:cTn id="108" presetID="2" presetClass="exit" presetSubtype="4" fill="hold" nodeType="afterEffect">
                                  <p:stCondLst>
                                    <p:cond delay="150"/>
                                  </p:stCondLst>
                                  <p:childTnLst>
                                    <p:anim calcmode="lin" valueType="num">
                                      <p:cBhvr additive="base">
                                        <p:cTn id="109" dur="250"/>
                                        <p:tgtEl>
                                          <p:spTgt spid="45"/>
                                        </p:tgtEl>
                                        <p:attrNameLst>
                                          <p:attrName>ppt_x</p:attrName>
                                        </p:attrNameLst>
                                      </p:cBhvr>
                                      <p:tavLst>
                                        <p:tav tm="0">
                                          <p:val>
                                            <p:strVal val="ppt_x"/>
                                          </p:val>
                                        </p:tav>
                                        <p:tav tm="100000">
                                          <p:val>
                                            <p:strVal val="ppt_x"/>
                                          </p:val>
                                        </p:tav>
                                      </p:tavLst>
                                    </p:anim>
                                    <p:anim calcmode="lin" valueType="num">
                                      <p:cBhvr additive="base">
                                        <p:cTn id="110" dur="250"/>
                                        <p:tgtEl>
                                          <p:spTgt spid="45"/>
                                        </p:tgtEl>
                                        <p:attrNameLst>
                                          <p:attrName>ppt_y</p:attrName>
                                        </p:attrNameLst>
                                      </p:cBhvr>
                                      <p:tavLst>
                                        <p:tav tm="0">
                                          <p:val>
                                            <p:strVal val="ppt_y"/>
                                          </p:val>
                                        </p:tav>
                                        <p:tav tm="100000">
                                          <p:val>
                                            <p:strVal val="1+ppt_h/2"/>
                                          </p:val>
                                        </p:tav>
                                      </p:tavLst>
                                    </p:anim>
                                    <p:set>
                                      <p:cBhvr>
                                        <p:cTn id="111" dur="1" fill="hold">
                                          <p:stCondLst>
                                            <p:cond delay="24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5" grpId="0" bldLvl="0" animBg="1"/>
      <p:bldP spid="19" grpId="0" bldLvl="0" animBg="1"/>
      <p:bldP spid="23" grpId="0" bldLvl="0" animBg="1"/>
      <p:bldP spid="24" grpId="0" bldLvl="0" animBg="1"/>
      <p:bldP spid="25" grpId="0" bldLvl="0" animBg="1"/>
      <p:bldP spid="26" grpId="0" bldLvl="0" animBg="1"/>
      <p:bldP spid="27" grpId="0" bldLvl="0" animBg="1"/>
      <p:bldP spid="31" grpId="0" bldLvl="0" animBg="1"/>
      <p:bldP spid="35" grpId="0" bldLvl="0" animBg="1"/>
      <p:bldP spid="36" grpId="0" bldLvl="0" animBg="1"/>
      <p:bldP spid="37" grpId="0" bldLvl="0" animBg="1"/>
      <p:bldP spid="42" grpId="0" bldLvl="0" animBg="1"/>
      <p:bldP spid="43"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FD22961-7DAC-4A88-83C8-DAAE29D8C026}"/>
              </a:ext>
            </a:extLst>
          </p:cNvPr>
          <p:cNvSpPr>
            <a:spLocks noGrp="1" noChangeArrowheads="1"/>
          </p:cNvSpPr>
          <p:nvPr>
            <p:ph type="body" idx="1"/>
          </p:nvPr>
        </p:nvSpPr>
        <p:spPr>
          <a:xfrm>
            <a:off x="152400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MHJY1998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0A8A2478-CD9E-49E1-B95C-92086506C127}"/>
              </a:ext>
            </a:extLst>
          </p:cNvPr>
          <p:cNvSpPr>
            <a:spLocks noChangeArrowheads="1" noChangeShapeType="1" noTextEdit="1"/>
          </p:cNvSpPr>
          <p:nvPr/>
        </p:nvSpPr>
        <p:spPr bwMode="auto">
          <a:xfrm flipH="1">
            <a:off x="13596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6D7F2F94-7873-4946-A9BD-A6DD6AC3E5D6}"/>
              </a:ext>
            </a:extLst>
          </p:cNvPr>
          <p:cNvSpPr>
            <a:spLocks noGrp="1" noChangeArrowheads="1"/>
          </p:cNvSpPr>
          <p:nvPr>
            <p:ph type="title"/>
          </p:nvPr>
        </p:nvSpPr>
        <p:spPr/>
        <p:txBody>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A6F5C521-9032-47A1-912D-A7ED97CC7AF1}"/>
              </a:ext>
            </a:extLst>
          </p:cNvPr>
          <p:cNvSpPr>
            <a:spLocks noChangeArrowheads="1" noChangeShapeType="1" noTextEdit="1"/>
          </p:cNvSpPr>
          <p:nvPr/>
        </p:nvSpPr>
        <p:spPr bwMode="auto">
          <a:xfrm>
            <a:off x="1919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51E1428C-7014-428D-B31A-25CC0EF034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264" y="5553075"/>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第一章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5727850"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营销策划及其特点、类型和作用</a:t>
            </a:r>
          </a:p>
        </p:txBody>
      </p:sp>
      <p:grpSp>
        <p:nvGrpSpPr>
          <p:cNvPr id="7" name="组合 6"/>
          <p:cNvGrpSpPr/>
          <p:nvPr/>
        </p:nvGrpSpPr>
        <p:grpSpPr>
          <a:xfrm>
            <a:off x="469668" y="2591286"/>
            <a:ext cx="2018163" cy="2721972"/>
            <a:chOff x="1315546" y="2155923"/>
            <a:chExt cx="1224454" cy="2721972"/>
          </a:xfrm>
        </p:grpSpPr>
        <p:sp>
          <p:nvSpPr>
            <p:cNvPr id="8" name="矩形 7"/>
            <p:cNvSpPr/>
            <p:nvPr/>
          </p:nvSpPr>
          <p:spPr>
            <a:xfrm>
              <a:off x="1315546" y="2155923"/>
              <a:ext cx="1224454" cy="2721972"/>
            </a:xfrm>
            <a:prstGeom prst="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sz="1400">
                <a:solidFill>
                  <a:srgbClr val="FFFFFF"/>
                </a:solidFill>
                <a:latin typeface=""/>
                <a:ea typeface="微软雅黑" panose="020B0503020204020204" pitchFamily="34" charset="-122"/>
                <a:sym typeface=""/>
              </a:endParaRPr>
            </a:p>
          </p:txBody>
        </p:sp>
        <p:sp>
          <p:nvSpPr>
            <p:cNvPr id="9" name="TextBox 9"/>
            <p:cNvSpPr txBox="1"/>
            <p:nvPr/>
          </p:nvSpPr>
          <p:spPr>
            <a:xfrm>
              <a:off x="1385130" y="2920862"/>
              <a:ext cx="1075228" cy="787075"/>
            </a:xfrm>
            <a:prstGeom prst="rect">
              <a:avLst/>
            </a:prstGeom>
            <a:noFill/>
          </p:spPr>
          <p:txBody>
            <a:bodyPr vert="horz" wrap="square" rtlCol="0">
              <a:spAutoFit/>
            </a:bodyPr>
            <a:lstStyle/>
            <a:p>
              <a:pPr algn="ctr">
                <a:lnSpc>
                  <a:spcPct val="150000"/>
                </a:lnSpc>
              </a:pPr>
              <a:r>
                <a:rPr lang="zh-CN" altLang="en-US" sz="1600" b="1" dirty="0">
                  <a:solidFill>
                    <a:srgbClr val="FFFFFF"/>
                  </a:solidFill>
                  <a:latin typeface=""/>
                  <a:ea typeface="微软雅黑" panose="020B0503020204020204" pitchFamily="34" charset="-122"/>
                  <a:sym typeface=""/>
                </a:rPr>
                <a:t>四、营销策划的作用</a:t>
              </a:r>
            </a:p>
          </p:txBody>
        </p:sp>
      </p:grpSp>
      <p:sp>
        <p:nvSpPr>
          <p:cNvPr id="10" name="圆角矩形 9"/>
          <p:cNvSpPr/>
          <p:nvPr/>
        </p:nvSpPr>
        <p:spPr>
          <a:xfrm>
            <a:off x="4270509" y="1384586"/>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grpSp>
        <p:nvGrpSpPr>
          <p:cNvPr id="11" name="组合 10"/>
          <p:cNvGrpSpPr/>
          <p:nvPr/>
        </p:nvGrpSpPr>
        <p:grpSpPr>
          <a:xfrm>
            <a:off x="3266743" y="1471126"/>
            <a:ext cx="1646921" cy="868321"/>
            <a:chOff x="3447049" y="1375590"/>
            <a:chExt cx="1646921" cy="868321"/>
          </a:xfrm>
        </p:grpSpPr>
        <p:sp>
          <p:nvSpPr>
            <p:cNvPr id="12" name="圆角矩形 11"/>
            <p:cNvSpPr/>
            <p:nvPr/>
          </p:nvSpPr>
          <p:spPr>
            <a:xfrm>
              <a:off x="3447049" y="13755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3" name="TextBox 9"/>
            <p:cNvSpPr txBox="1"/>
            <p:nvPr/>
          </p:nvSpPr>
          <p:spPr>
            <a:xfrm>
              <a:off x="3447049" y="1514987"/>
              <a:ext cx="1624249"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一</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提高企业的经营管理水平</a:t>
              </a:r>
            </a:p>
          </p:txBody>
        </p:sp>
      </p:grpSp>
      <p:sp>
        <p:nvSpPr>
          <p:cNvPr id="14" name="TextBox 9"/>
          <p:cNvSpPr txBox="1"/>
          <p:nvPr/>
        </p:nvSpPr>
        <p:spPr>
          <a:xfrm>
            <a:off x="4977677" y="1534228"/>
            <a:ext cx="5544747"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lumMod val="75000"/>
                    <a:lumOff val="25000"/>
                  </a:srgbClr>
                </a:solidFill>
              </a:rPr>
              <a:t>营销策划以需求管理为核心</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把市场需求作为市场经济条件下一切生产经营活动的起点和归宿</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以市场营销为龙头改造整个经营管理流程</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按市场需求配置企业资源</a:t>
            </a:r>
            <a:endParaRPr lang="zh-CN" altLang="en-US" sz="1600" dirty="0">
              <a:solidFill>
                <a:srgbClr val="000000"/>
              </a:solidFill>
              <a:latin typeface=""/>
              <a:ea typeface="微软雅黑" panose="020B0503020204020204" pitchFamily="34" charset="-122"/>
              <a:sym typeface=""/>
            </a:endParaRPr>
          </a:p>
        </p:txBody>
      </p:sp>
      <p:sp>
        <p:nvSpPr>
          <p:cNvPr id="15" name="圆角矩形 14"/>
          <p:cNvSpPr/>
          <p:nvPr/>
        </p:nvSpPr>
        <p:spPr>
          <a:xfrm>
            <a:off x="4270509" y="2705958"/>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grpSp>
        <p:nvGrpSpPr>
          <p:cNvPr id="16" name="组合 15"/>
          <p:cNvGrpSpPr/>
          <p:nvPr/>
        </p:nvGrpSpPr>
        <p:grpSpPr>
          <a:xfrm>
            <a:off x="3211791" y="2792498"/>
            <a:ext cx="1765886" cy="868321"/>
            <a:chOff x="3392097" y="2505890"/>
            <a:chExt cx="1765886" cy="868321"/>
          </a:xfrm>
        </p:grpSpPr>
        <p:sp>
          <p:nvSpPr>
            <p:cNvPr id="17" name="圆角矩形 16"/>
            <p:cNvSpPr/>
            <p:nvPr/>
          </p:nvSpPr>
          <p:spPr>
            <a:xfrm>
              <a:off x="3447049" y="25058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400">
                <a:solidFill>
                  <a:srgbClr val="FFFFFF"/>
                </a:solidFill>
                <a:latin typeface=""/>
                <a:ea typeface="微软雅黑" panose="020B0503020204020204" pitchFamily="34" charset="-122"/>
                <a:sym typeface=""/>
              </a:endParaRPr>
            </a:p>
          </p:txBody>
        </p:sp>
        <p:sp>
          <p:nvSpPr>
            <p:cNvPr id="18" name="TextBox 9"/>
            <p:cNvSpPr txBox="1"/>
            <p:nvPr/>
          </p:nvSpPr>
          <p:spPr>
            <a:xfrm>
              <a:off x="3392097" y="2669279"/>
              <a:ext cx="1765886"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二</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促进企业营销资源的高效配置</a:t>
              </a:r>
            </a:p>
          </p:txBody>
        </p:sp>
      </p:grpSp>
      <p:sp>
        <p:nvSpPr>
          <p:cNvPr id="19" name="TextBox 9"/>
          <p:cNvSpPr txBox="1"/>
          <p:nvPr/>
        </p:nvSpPr>
        <p:spPr>
          <a:xfrm>
            <a:off x="4977677" y="2854096"/>
            <a:ext cx="5544747" cy="683264"/>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lumMod val="75000"/>
                    <a:lumOff val="25000"/>
                  </a:srgbClr>
                </a:solidFill>
              </a:rPr>
              <a:t>营销策划是知识高度密集型营销活动</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它将企业的营销资源引向能有效满足市场需求的地方</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使企业资源的运用更有效率</a:t>
            </a:r>
            <a:endParaRPr lang="zh-CN" altLang="en-US" sz="1600" dirty="0">
              <a:solidFill>
                <a:srgbClr val="000000"/>
              </a:solidFill>
              <a:latin typeface=""/>
              <a:ea typeface="微软雅黑" panose="020B0503020204020204" pitchFamily="34" charset="-122"/>
              <a:sym typeface=""/>
            </a:endParaRPr>
          </a:p>
        </p:txBody>
      </p:sp>
      <p:sp>
        <p:nvSpPr>
          <p:cNvPr id="20" name="圆角矩形 19"/>
          <p:cNvSpPr/>
          <p:nvPr/>
        </p:nvSpPr>
        <p:spPr>
          <a:xfrm>
            <a:off x="4270509" y="4054624"/>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grpSp>
        <p:nvGrpSpPr>
          <p:cNvPr id="21" name="组合 20"/>
          <p:cNvGrpSpPr/>
          <p:nvPr/>
        </p:nvGrpSpPr>
        <p:grpSpPr>
          <a:xfrm>
            <a:off x="3266743" y="4141164"/>
            <a:ext cx="1646921" cy="868321"/>
            <a:chOff x="3447049" y="3636190"/>
            <a:chExt cx="1646921" cy="868321"/>
          </a:xfrm>
        </p:grpSpPr>
        <p:sp>
          <p:nvSpPr>
            <p:cNvPr id="22" name="圆角矩形 21"/>
            <p:cNvSpPr/>
            <p:nvPr/>
          </p:nvSpPr>
          <p:spPr>
            <a:xfrm>
              <a:off x="3447049" y="3636190"/>
              <a:ext cx="1646921" cy="868321"/>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3" name="TextBox 9"/>
            <p:cNvSpPr txBox="1"/>
            <p:nvPr/>
          </p:nvSpPr>
          <p:spPr>
            <a:xfrm>
              <a:off x="3450952" y="3752388"/>
              <a:ext cx="1620346" cy="584775"/>
            </a:xfrm>
            <a:prstGeom prst="rect">
              <a:avLst/>
            </a:prstGeom>
            <a:noFill/>
          </p:spPr>
          <p:txBody>
            <a:bodyPr wrap="square" rtlCol="0">
              <a:spAutoFit/>
            </a:bodyPr>
            <a:lstStyle/>
            <a:p>
              <a:pPr algn="ct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三</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降低企业未来的不确定性</a:t>
              </a:r>
            </a:p>
          </p:txBody>
        </p:sp>
      </p:grpSp>
      <p:sp>
        <p:nvSpPr>
          <p:cNvPr id="24" name="TextBox 9"/>
          <p:cNvSpPr txBox="1"/>
          <p:nvPr/>
        </p:nvSpPr>
        <p:spPr>
          <a:xfrm>
            <a:off x="4964464" y="4300670"/>
            <a:ext cx="5544747" cy="683264"/>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lumMod val="75000"/>
                    <a:lumOff val="25000"/>
                  </a:srgbClr>
                </a:solidFill>
              </a:rPr>
              <a:t>营销策划在一定程度上能够克服不断增加的外界环境的不确定性。</a:t>
            </a:r>
            <a:endParaRPr lang="zh-CN" altLang="en-US" sz="1600" dirty="0">
              <a:solidFill>
                <a:srgbClr val="000000"/>
              </a:solidFill>
              <a:latin typeface=""/>
              <a:ea typeface="微软雅黑" panose="020B0503020204020204" pitchFamily="34" charset="-122"/>
              <a:sym typeface=""/>
            </a:endParaRPr>
          </a:p>
        </p:txBody>
      </p:sp>
      <p:sp>
        <p:nvSpPr>
          <p:cNvPr id="25" name="圆角矩形 24"/>
          <p:cNvSpPr/>
          <p:nvPr/>
        </p:nvSpPr>
        <p:spPr>
          <a:xfrm>
            <a:off x="4270509" y="5430585"/>
            <a:ext cx="6549891" cy="1041400"/>
          </a:xfrm>
          <a:prstGeom prst="roundRect">
            <a:avLst>
              <a:gd name="adj" fmla="val 5691"/>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
              <a:ea typeface="微软雅黑" panose="020B0503020204020204" pitchFamily="34" charset="-122"/>
              <a:sym typeface=""/>
            </a:endParaRPr>
          </a:p>
        </p:txBody>
      </p:sp>
      <p:grpSp>
        <p:nvGrpSpPr>
          <p:cNvPr id="26" name="组合 25"/>
          <p:cNvGrpSpPr/>
          <p:nvPr/>
        </p:nvGrpSpPr>
        <p:grpSpPr>
          <a:xfrm>
            <a:off x="3262309" y="5517125"/>
            <a:ext cx="1715368" cy="868321"/>
            <a:chOff x="3442615" y="4766490"/>
            <a:chExt cx="1715368" cy="868321"/>
          </a:xfrm>
        </p:grpSpPr>
        <p:sp>
          <p:nvSpPr>
            <p:cNvPr id="27" name="圆角矩形 26"/>
            <p:cNvSpPr/>
            <p:nvPr/>
          </p:nvSpPr>
          <p:spPr>
            <a:xfrm>
              <a:off x="3447049" y="4766490"/>
              <a:ext cx="1646921" cy="868321"/>
            </a:xfrm>
            <a:prstGeom prst="roundRect">
              <a:avLst/>
            </a:prstGeom>
            <a:solidFill>
              <a:srgbClr val="192C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ctr"/>
              <a:endParaRPr lang="zh-CN" altLang="en-US" sz="1600">
                <a:solidFill>
                  <a:srgbClr val="FFFFFF"/>
                </a:solidFill>
                <a:latin typeface=""/>
                <a:ea typeface="微软雅黑" panose="020B0503020204020204" pitchFamily="34" charset="-122"/>
                <a:sym typeface=""/>
              </a:endParaRPr>
            </a:p>
          </p:txBody>
        </p:sp>
        <p:sp>
          <p:nvSpPr>
            <p:cNvPr id="28" name="TextBox 9"/>
            <p:cNvSpPr txBox="1"/>
            <p:nvPr/>
          </p:nvSpPr>
          <p:spPr>
            <a:xfrm>
              <a:off x="3442615" y="4887457"/>
              <a:ext cx="1715368" cy="584775"/>
            </a:xfrm>
            <a:prstGeom prst="rect">
              <a:avLst/>
            </a:prstGeom>
            <a:noFill/>
          </p:spPr>
          <p:txBody>
            <a:bodyPr wrap="square" rtlCol="0">
              <a:spAutoFit/>
            </a:bodyPr>
            <a:lstStyle>
              <a:defPPr>
                <a:defRPr lang="zh-CN"/>
              </a:defPPr>
              <a:lvl1pPr algn="ctr">
                <a:defRPr sz="2000">
                  <a:solidFill>
                    <a:schemeClr val="bg1"/>
                  </a:solidFill>
                  <a:latin typeface="思源黑体 CN Heavy" panose="020B0A00000000000000" pitchFamily="34" charset="-122"/>
                  <a:ea typeface="思源黑体 CN Heavy" panose="020B0A00000000000000" pitchFamily="34"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四</a:t>
              </a:r>
              <a:r>
                <a:rPr lang="en-US" altLang="zh-CN" sz="1600" dirty="0">
                  <a:solidFill>
                    <a:srgbClr val="FFFFFF"/>
                  </a:solidFill>
                  <a:latin typeface=""/>
                  <a:ea typeface="微软雅黑" panose="020B0503020204020204" pitchFamily="34" charset="-122"/>
                  <a:sym typeface=""/>
                </a:rPr>
                <a:t>)</a:t>
              </a:r>
              <a:r>
                <a:rPr lang="zh-CN" altLang="en-US" sz="1600" dirty="0">
                  <a:solidFill>
                    <a:srgbClr val="FFFFFF"/>
                  </a:solidFill>
                  <a:latin typeface=""/>
                  <a:ea typeface="微软雅黑" panose="020B0503020204020204" pitchFamily="34" charset="-122"/>
                  <a:sym typeface=""/>
                </a:rPr>
                <a:t>增强企业的市场竞争实力</a:t>
              </a:r>
            </a:p>
          </p:txBody>
        </p:sp>
      </p:grpSp>
      <p:sp>
        <p:nvSpPr>
          <p:cNvPr id="29" name="TextBox 9"/>
          <p:cNvSpPr txBox="1"/>
          <p:nvPr/>
        </p:nvSpPr>
        <p:spPr>
          <a:xfrm>
            <a:off x="4977677" y="5499774"/>
            <a:ext cx="5544747" cy="978729"/>
          </a:xfrm>
          <a:prstGeom prst="rect">
            <a:avLst/>
          </a:prstGeom>
          <a:noFill/>
        </p:spPr>
        <p:txBody>
          <a:bodyPr wrap="square" rtlCol="0">
            <a:spAutoFit/>
          </a:bodyPr>
          <a:lstStyle>
            <a:defPPr>
              <a:defRPr lang="zh-CN"/>
            </a:defPPr>
            <a:lvl1pPr>
              <a:lnSpc>
                <a:spcPct val="120000"/>
              </a:lnSpc>
              <a:defRPr sz="1400">
                <a:solidFill>
                  <a:schemeClr val="tx1">
                    <a:lumMod val="75000"/>
                    <a:lumOff val="25000"/>
                  </a:schemeClr>
                </a:solidFill>
                <a:latin typeface="思源黑体 CN Light" panose="020B0300000000000000" pitchFamily="34" charset="-122"/>
                <a:ea typeface="思源黑体 CN Light" panose="020B0300000000000000" pitchFamily="34" charset="-122"/>
              </a:defRPr>
            </a:lvl1pPr>
          </a:lstStyle>
          <a:p>
            <a:r>
              <a:rPr lang="zh-CN" altLang="en-US" sz="1600" dirty="0">
                <a:solidFill>
                  <a:srgbClr val="000000">
                    <a:lumMod val="75000"/>
                    <a:lumOff val="25000"/>
                  </a:srgbClr>
                </a:solidFill>
              </a:rPr>
              <a:t>企业在正确的营销策划的指导下</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以消费需求为中心</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能够高效率地配置自身的有限资源</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更好地满足和创造需求</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提高企业的赢利能力</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增强企业的市场竞争能力</a:t>
            </a:r>
            <a:r>
              <a:rPr lang="en-US" altLang="zh-CN" sz="1600" dirty="0">
                <a:solidFill>
                  <a:srgbClr val="000000">
                    <a:lumMod val="75000"/>
                    <a:lumOff val="25000"/>
                  </a:srgbClr>
                </a:solidFill>
              </a:rPr>
              <a:t>,</a:t>
            </a:r>
            <a:r>
              <a:rPr lang="zh-CN" altLang="en-US" sz="1600" dirty="0">
                <a:solidFill>
                  <a:srgbClr val="000000">
                    <a:lumMod val="75000"/>
                    <a:lumOff val="25000"/>
                  </a:srgbClr>
                </a:solidFill>
              </a:rPr>
              <a:t>从而提高企业的整体实力。</a:t>
            </a:r>
            <a:endParaRPr lang="en-US" altLang="zh-CN" sz="1600" dirty="0">
              <a:solidFill>
                <a:srgbClr val="000000"/>
              </a:solidFill>
              <a:latin typeface=""/>
              <a:ea typeface="微软雅黑" panose="020B0503020204020204" pitchFamily="34" charset="-122"/>
              <a:sym typeface=""/>
            </a:endParaRPr>
          </a:p>
        </p:txBody>
      </p:sp>
      <p:sp>
        <p:nvSpPr>
          <p:cNvPr id="30" name="左大括号 29"/>
          <p:cNvSpPr/>
          <p:nvPr/>
        </p:nvSpPr>
        <p:spPr>
          <a:xfrm>
            <a:off x="2495928" y="1795913"/>
            <a:ext cx="608779" cy="4586650"/>
          </a:xfrm>
          <a:prstGeom prst="leftBrace">
            <a:avLst>
              <a:gd name="adj1" fmla="val 109573"/>
              <a:gd name="adj2" fmla="val 45340"/>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solidFill>
                <a:srgbClr val="000000"/>
              </a:solidFill>
              <a:latin typeface=""/>
              <a:ea typeface="微软雅黑" panose="020B0503020204020204" pitchFamily="34" charset="-122"/>
              <a:sym typeface=""/>
            </a:endParaRPr>
          </a:p>
        </p:txBody>
      </p:sp>
    </p:spTree>
    <p:extLst>
      <p:ext uri="{BB962C8B-B14F-4D97-AF65-F5344CB8AC3E}">
        <p14:creationId xmlns:p14="http://schemas.microsoft.com/office/powerpoint/2010/main" val="963694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价格变动策划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一、主动调价策划</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8"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9"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59D9B3B1-2819-4FF7-B290-61153EB56627}"/>
              </a:ext>
            </a:extLst>
          </p:cNvPr>
          <p:cNvGrpSpPr/>
          <p:nvPr/>
        </p:nvGrpSpPr>
        <p:grpSpPr>
          <a:xfrm>
            <a:off x="870284" y="2071947"/>
            <a:ext cx="3867114" cy="1237446"/>
            <a:chOff x="632349" y="2463116"/>
            <a:chExt cx="3867114" cy="1237446"/>
          </a:xfrm>
        </p:grpSpPr>
        <p:sp>
          <p:nvSpPr>
            <p:cNvPr id="15" name="矩形 14">
              <a:extLst>
                <a:ext uri="{FF2B5EF4-FFF2-40B4-BE49-F238E27FC236}">
                  <a16:creationId xmlns:a16="http://schemas.microsoft.com/office/drawing/2014/main" id="{A867AED9-D380-415F-AC08-AA7F2489B209}"/>
                </a:ext>
              </a:extLst>
            </p:cNvPr>
            <p:cNvSpPr/>
            <p:nvPr/>
          </p:nvSpPr>
          <p:spPr>
            <a:xfrm>
              <a:off x="632349" y="2463116"/>
              <a:ext cx="3009157" cy="400110"/>
            </a:xfrm>
            <a:prstGeom prst="rect">
              <a:avLst/>
            </a:prstGeom>
          </p:spPr>
          <p:txBody>
            <a:bodyPr wrap="none">
              <a:spAutoFit/>
            </a:bodyPr>
            <a:lstStyle/>
            <a:p>
              <a:pPr lvl="0" algn="ctr"/>
              <a:r>
                <a:rPr lang="en-US" altLang="zh-CN" sz="2000" b="1" dirty="0">
                  <a:solidFill>
                    <a:srgbClr val="1A3965"/>
                  </a:solidFill>
                </a:rPr>
                <a:t>(</a:t>
              </a:r>
              <a:r>
                <a:rPr lang="zh-CN" altLang="en-US" sz="2000" b="1" dirty="0">
                  <a:solidFill>
                    <a:srgbClr val="1A3965"/>
                  </a:solidFill>
                </a:rPr>
                <a:t>一</a:t>
              </a:r>
              <a:r>
                <a:rPr lang="en-US" altLang="zh-CN" sz="2000" b="1" dirty="0">
                  <a:solidFill>
                    <a:srgbClr val="1A3965"/>
                  </a:solidFill>
                </a:rPr>
                <a:t>)</a:t>
              </a:r>
              <a:r>
                <a:rPr lang="zh-CN" altLang="en-US" sz="2000" b="1" dirty="0">
                  <a:solidFill>
                    <a:srgbClr val="1A3965"/>
                  </a:solidFill>
                </a:rPr>
                <a:t>企业主动调价的原因</a:t>
              </a:r>
              <a:endParaRPr lang="en-GB" altLang="zh-CN" sz="2000" b="1" dirty="0">
                <a:solidFill>
                  <a:srgbClr val="1A3965"/>
                </a:solidFill>
              </a:endParaRPr>
            </a:p>
          </p:txBody>
        </p:sp>
        <p:sp>
          <p:nvSpPr>
            <p:cNvPr id="16" name="矩形 15">
              <a:extLst>
                <a:ext uri="{FF2B5EF4-FFF2-40B4-BE49-F238E27FC236}">
                  <a16:creationId xmlns:a16="http://schemas.microsoft.com/office/drawing/2014/main" id="{AE386C5C-41DE-4269-BE02-CB6786BA66FD}"/>
                </a:ext>
              </a:extLst>
            </p:cNvPr>
            <p:cNvSpPr/>
            <p:nvPr/>
          </p:nvSpPr>
          <p:spPr>
            <a:xfrm>
              <a:off x="663998" y="2869565"/>
              <a:ext cx="3835465" cy="830997"/>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主动降价的原因</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主动提价的原因</a:t>
              </a:r>
              <a:endParaRPr lang="en-US" altLang="zh-CN" sz="1600" dirty="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025BA0F-A72C-4C3D-9FC4-85BF699CF314}"/>
              </a:ext>
            </a:extLst>
          </p:cNvPr>
          <p:cNvGrpSpPr/>
          <p:nvPr/>
        </p:nvGrpSpPr>
        <p:grpSpPr>
          <a:xfrm>
            <a:off x="7332910" y="2016731"/>
            <a:ext cx="4350470" cy="1246495"/>
            <a:chOff x="7094975" y="2407900"/>
            <a:chExt cx="4350470" cy="1246495"/>
          </a:xfrm>
        </p:grpSpPr>
        <p:sp>
          <p:nvSpPr>
            <p:cNvPr id="18" name="矩形 17">
              <a:extLst>
                <a:ext uri="{FF2B5EF4-FFF2-40B4-BE49-F238E27FC236}">
                  <a16:creationId xmlns:a16="http://schemas.microsoft.com/office/drawing/2014/main" id="{02119FD6-B8C5-4209-8F05-37F4F07160FA}"/>
                </a:ext>
              </a:extLst>
            </p:cNvPr>
            <p:cNvSpPr/>
            <p:nvPr/>
          </p:nvSpPr>
          <p:spPr>
            <a:xfrm>
              <a:off x="7094975" y="2407900"/>
              <a:ext cx="3009157"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二</a:t>
              </a:r>
              <a:r>
                <a:rPr lang="en-US" altLang="zh-CN" sz="2000" b="1" dirty="0">
                  <a:solidFill>
                    <a:srgbClr val="C10007"/>
                  </a:solidFill>
                </a:rPr>
                <a:t>)</a:t>
              </a:r>
              <a:r>
                <a:rPr lang="zh-CN" altLang="en-US" sz="2000" b="1" dirty="0">
                  <a:solidFill>
                    <a:srgbClr val="C10007"/>
                  </a:solidFill>
                </a:rPr>
                <a:t>企业主动调价的策略</a:t>
              </a:r>
              <a:endParaRPr lang="en-GB" altLang="zh-CN" sz="2000" b="1" dirty="0">
                <a:solidFill>
                  <a:srgbClr val="C10007"/>
                </a:solidFill>
              </a:endParaRPr>
            </a:p>
          </p:txBody>
        </p:sp>
        <p:sp>
          <p:nvSpPr>
            <p:cNvPr id="19" name="矩形 18">
              <a:extLst>
                <a:ext uri="{FF2B5EF4-FFF2-40B4-BE49-F238E27FC236}">
                  <a16:creationId xmlns:a16="http://schemas.microsoft.com/office/drawing/2014/main" id="{1AAEF576-5CE9-4A47-983B-75810465790B}"/>
                </a:ext>
              </a:extLst>
            </p:cNvPr>
            <p:cNvSpPr/>
            <p:nvPr/>
          </p:nvSpPr>
          <p:spPr>
            <a:xfrm>
              <a:off x="7122227" y="2869565"/>
              <a:ext cx="4323218" cy="784830"/>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主动降价的策略</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主动提价的策略</a:t>
              </a:r>
              <a:endParaRPr lang="en-US" altLang="zh-CN" sz="14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C139E11-266B-4509-B623-4FC4B780BDF4}"/>
              </a:ext>
            </a:extLst>
          </p:cNvPr>
          <p:cNvGrpSpPr/>
          <p:nvPr/>
        </p:nvGrpSpPr>
        <p:grpSpPr>
          <a:xfrm>
            <a:off x="870284" y="4160222"/>
            <a:ext cx="3867114" cy="2004512"/>
            <a:chOff x="632349" y="4551391"/>
            <a:chExt cx="3867114" cy="2004512"/>
          </a:xfrm>
        </p:grpSpPr>
        <p:sp>
          <p:nvSpPr>
            <p:cNvPr id="21" name="矩形 20">
              <a:extLst>
                <a:ext uri="{FF2B5EF4-FFF2-40B4-BE49-F238E27FC236}">
                  <a16:creationId xmlns:a16="http://schemas.microsoft.com/office/drawing/2014/main" id="{AB5FE17F-2A67-47CD-A619-92D70493E497}"/>
                </a:ext>
              </a:extLst>
            </p:cNvPr>
            <p:cNvSpPr/>
            <p:nvPr/>
          </p:nvSpPr>
          <p:spPr>
            <a:xfrm>
              <a:off x="632349" y="4551391"/>
              <a:ext cx="1983235" cy="400110"/>
            </a:xfrm>
            <a:prstGeom prst="rect">
              <a:avLst/>
            </a:prstGeom>
          </p:spPr>
          <p:txBody>
            <a:bodyPr wrap="none">
              <a:spAutoFit/>
            </a:bodyPr>
            <a:lstStyle/>
            <a:p>
              <a:pPr lvl="0" algn="ctr"/>
              <a:r>
                <a:rPr lang="en-US" altLang="zh-CN" sz="2000" b="1" dirty="0">
                  <a:solidFill>
                    <a:srgbClr val="1A3965"/>
                  </a:solidFill>
                </a:rPr>
                <a:t>(</a:t>
              </a:r>
              <a:r>
                <a:rPr lang="zh-CN" altLang="en-US" sz="2000" b="1" dirty="0">
                  <a:solidFill>
                    <a:srgbClr val="1A3965"/>
                  </a:solidFill>
                </a:rPr>
                <a:t>三</a:t>
              </a:r>
              <a:r>
                <a:rPr lang="en-US" altLang="zh-CN" sz="2000" b="1" dirty="0">
                  <a:solidFill>
                    <a:srgbClr val="1A3965"/>
                  </a:solidFill>
                </a:rPr>
                <a:t>)</a:t>
              </a:r>
              <a:r>
                <a:rPr lang="zh-CN" altLang="en-US" sz="2000" b="1" dirty="0">
                  <a:solidFill>
                    <a:srgbClr val="1A3965"/>
                  </a:solidFill>
                </a:rPr>
                <a:t>顾客的反应</a:t>
              </a:r>
              <a:endParaRPr lang="en-GB" altLang="zh-CN" sz="2000" b="1" dirty="0">
                <a:solidFill>
                  <a:srgbClr val="1A3965"/>
                </a:solidFill>
              </a:endParaRPr>
            </a:p>
          </p:txBody>
        </p:sp>
        <p:sp>
          <p:nvSpPr>
            <p:cNvPr id="22" name="矩形 21">
              <a:extLst>
                <a:ext uri="{FF2B5EF4-FFF2-40B4-BE49-F238E27FC236}">
                  <a16:creationId xmlns:a16="http://schemas.microsoft.com/office/drawing/2014/main" id="{DA5A5D38-F8D6-4D1D-A287-FB636A1D05B2}"/>
                </a:ext>
              </a:extLst>
            </p:cNvPr>
            <p:cNvSpPr/>
            <p:nvPr/>
          </p:nvSpPr>
          <p:spPr>
            <a:xfrm>
              <a:off x="663998" y="4986243"/>
              <a:ext cx="3835465" cy="1569660"/>
            </a:xfrm>
            <a:prstGeom prst="rect">
              <a:avLst/>
            </a:prstGeom>
          </p:spPr>
          <p:txBody>
            <a:bodyPr wrap="square">
              <a:spAutoFit/>
            </a:bodyPr>
            <a:lstStyle/>
            <a:p>
              <a:pPr algn="just">
                <a:lnSpc>
                  <a:spcPct val="150000"/>
                </a:lnSpc>
              </a:pPr>
              <a:r>
                <a:rPr lang="en-US" altLang="zh-CN" sz="1600" dirty="0"/>
                <a:t>1.</a:t>
              </a:r>
              <a:r>
                <a:rPr lang="zh-CN" altLang="en-US" sz="1600" dirty="0"/>
                <a:t>顾客对降价的反应</a:t>
              </a:r>
              <a:endParaRPr lang="en-US" altLang="zh-CN" sz="1600" dirty="0"/>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2.</a:t>
              </a:r>
              <a:r>
                <a:rPr lang="zh-CN" altLang="en-US" sz="1600" dirty="0">
                  <a:solidFill>
                    <a:srgbClr val="000000"/>
                  </a:solidFill>
                  <a:latin typeface="微软雅黑" panose="020B0503020204020204" pitchFamily="34" charset="-122"/>
                  <a:ea typeface="微软雅黑" panose="020B0503020204020204" pitchFamily="34" charset="-122"/>
                </a:rPr>
                <a:t>顾客对提价的反应</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B394211B-B901-490F-904A-03BD00A7F60A}"/>
              </a:ext>
            </a:extLst>
          </p:cNvPr>
          <p:cNvGrpSpPr/>
          <p:nvPr/>
        </p:nvGrpSpPr>
        <p:grpSpPr>
          <a:xfrm>
            <a:off x="7282055" y="4160222"/>
            <a:ext cx="4401325" cy="1751497"/>
            <a:chOff x="7044120" y="4551391"/>
            <a:chExt cx="4401325" cy="1751497"/>
          </a:xfrm>
        </p:grpSpPr>
        <p:sp>
          <p:nvSpPr>
            <p:cNvPr id="24" name="矩形 23">
              <a:extLst>
                <a:ext uri="{FF2B5EF4-FFF2-40B4-BE49-F238E27FC236}">
                  <a16:creationId xmlns:a16="http://schemas.microsoft.com/office/drawing/2014/main" id="{5170C590-A2BF-41AB-B046-248B207501C8}"/>
                </a:ext>
              </a:extLst>
            </p:cNvPr>
            <p:cNvSpPr/>
            <p:nvPr/>
          </p:nvSpPr>
          <p:spPr>
            <a:xfrm>
              <a:off x="7044120" y="4551391"/>
              <a:ext cx="2239716"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四</a:t>
              </a:r>
              <a:r>
                <a:rPr lang="en-US" altLang="zh-CN" sz="2000" b="1" dirty="0">
                  <a:solidFill>
                    <a:srgbClr val="C10007"/>
                  </a:solidFill>
                </a:rPr>
                <a:t>)</a:t>
              </a:r>
              <a:r>
                <a:rPr lang="zh-CN" altLang="en-US" sz="2000" b="1" dirty="0">
                  <a:solidFill>
                    <a:srgbClr val="C10007"/>
                  </a:solidFill>
                </a:rPr>
                <a:t>竞争者的反应</a:t>
              </a:r>
              <a:endParaRPr lang="en-GB" altLang="zh-CN" sz="2000" b="1" dirty="0">
                <a:solidFill>
                  <a:srgbClr val="C10007"/>
                </a:solidFill>
              </a:endParaRPr>
            </a:p>
          </p:txBody>
        </p:sp>
        <p:sp>
          <p:nvSpPr>
            <p:cNvPr id="25" name="矩形 24">
              <a:extLst>
                <a:ext uri="{FF2B5EF4-FFF2-40B4-BE49-F238E27FC236}">
                  <a16:creationId xmlns:a16="http://schemas.microsoft.com/office/drawing/2014/main" id="{F56AAEAF-26C3-4BAA-8690-FB7848BB1563}"/>
                </a:ext>
              </a:extLst>
            </p:cNvPr>
            <p:cNvSpPr/>
            <p:nvPr/>
          </p:nvSpPr>
          <p:spPr>
            <a:xfrm>
              <a:off x="7122227" y="5102559"/>
              <a:ext cx="4323218" cy="1200329"/>
            </a:xfrm>
            <a:prstGeom prst="rect">
              <a:avLst/>
            </a:prstGeom>
          </p:spPr>
          <p:txBody>
            <a:bodyPr wrap="square">
              <a:spAutoFit/>
            </a:bodyPr>
            <a:lstStyle/>
            <a:p>
              <a:pPr algn="just">
                <a:lnSpc>
                  <a:spcPct val="150000"/>
                </a:lnSpc>
              </a:pPr>
              <a:r>
                <a:rPr lang="en-US" altLang="zh-CN" sz="1600" dirty="0"/>
                <a:t>1.</a:t>
              </a:r>
              <a:r>
                <a:rPr lang="zh-CN" altLang="en-US" sz="1600" dirty="0"/>
                <a:t>跟进价格变化</a:t>
              </a:r>
              <a:r>
                <a:rPr lang="en-US" altLang="zh-CN" sz="1600" dirty="0"/>
                <a:t>.</a:t>
              </a:r>
            </a:p>
            <a:p>
              <a:pPr algn="just">
                <a:lnSpc>
                  <a:spcPct val="150000"/>
                </a:lnSpc>
              </a:pPr>
              <a:r>
                <a:rPr lang="en-US" altLang="zh-CN" sz="1600" dirty="0"/>
                <a:t>2.</a:t>
              </a:r>
              <a:r>
                <a:rPr lang="zh-CN" altLang="en-US" sz="1600" dirty="0"/>
                <a:t>对价格变化无动于衷</a:t>
              </a:r>
              <a:endParaRPr lang="en-US" altLang="zh-CN" sz="1600" dirty="0"/>
            </a:p>
            <a:p>
              <a:pPr algn="just">
                <a:lnSpc>
                  <a:spcPct val="150000"/>
                </a:lnSpc>
              </a:pPr>
              <a:r>
                <a:rPr lang="en-US" altLang="zh-CN" sz="1600" dirty="0"/>
                <a:t>3.</a:t>
              </a:r>
              <a:r>
                <a:rPr lang="zh-CN" altLang="en-US" sz="1600" dirty="0"/>
                <a:t>针锋相对打“价格战”</a:t>
              </a:r>
            </a:p>
          </p:txBody>
        </p:sp>
      </p:grpSp>
    </p:spTree>
    <p:extLst>
      <p:ext uri="{BB962C8B-B14F-4D97-AF65-F5344CB8AC3E}">
        <p14:creationId xmlns:p14="http://schemas.microsoft.com/office/powerpoint/2010/main" val="423617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zh-CN" altLang="en-US" sz="2400" dirty="0">
                <a:solidFill>
                  <a:prstClr val="white"/>
                </a:solidFill>
                <a:cs typeface="+mn-ea"/>
                <a:sym typeface="+mn-lt"/>
              </a:rPr>
              <a:t>第七章</a:t>
            </a: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第四节　价格变动策划</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二、被动调价策划</a:t>
                </a: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1897554"/>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探析问题</a:t>
              </a:r>
              <a:endParaRPr lang="en-US" altLang="zh-CN" sz="1600"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endParaRPr lang="en-US" altLang="zh-CN" sz="1600" kern="0" dirty="0">
                <a:solidFill>
                  <a:srgbClr val="294A5A"/>
                </a:solidFill>
                <a:latin typeface="微软雅黑"/>
              </a:endParaRPr>
            </a:p>
            <a:p>
              <a:pPr marL="342763" lvl="0"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应对措施</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94630" cy="3563522"/>
            <a:chOff x="1724755" y="2423599"/>
            <a:chExt cx="10168488"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18893" y="3392398"/>
              <a:ext cx="10074350" cy="3649145"/>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维持原价不变</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维持价格</a:t>
              </a:r>
              <a:r>
                <a:rPr lang="en-US" altLang="zh-CN" sz="1600" kern="0" dirty="0">
                  <a:solidFill>
                    <a:srgbClr val="294A5A"/>
                  </a:solidFill>
                  <a:latin typeface="微软雅黑"/>
                </a:rPr>
                <a:t>,</a:t>
              </a:r>
              <a:r>
                <a:rPr lang="zh-CN" altLang="en-US" sz="1600" kern="0" dirty="0">
                  <a:solidFill>
                    <a:srgbClr val="294A5A"/>
                  </a:solidFill>
                  <a:latin typeface="微软雅黑"/>
                </a:rPr>
                <a:t>但运用非价格手段来提高产品的认知价值</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降价</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4.</a:t>
              </a:r>
              <a:r>
                <a:rPr lang="zh-CN" altLang="en-US" sz="1600" kern="0" dirty="0">
                  <a:solidFill>
                    <a:srgbClr val="294A5A"/>
                  </a:solidFill>
                  <a:latin typeface="微软雅黑"/>
                </a:rPr>
                <a:t>提价并提高产品功能和质量</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5.</a:t>
              </a:r>
              <a:r>
                <a:rPr lang="zh-CN" altLang="en-US" sz="1600" kern="0" dirty="0">
                  <a:solidFill>
                    <a:srgbClr val="294A5A"/>
                  </a:solidFill>
                  <a:latin typeface="微软雅黑"/>
                </a:rPr>
                <a:t>推出廉价产品</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49392" y="2470301"/>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一般市场者的对策</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061045" y="2477787"/>
            <a:ext cx="2489449"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二</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市场领导者的对策</a:t>
            </a:r>
          </a:p>
        </p:txBody>
      </p:sp>
    </p:spTree>
    <p:extLst>
      <p:ext uri="{BB962C8B-B14F-4D97-AF65-F5344CB8AC3E}">
        <p14:creationId xmlns:p14="http://schemas.microsoft.com/office/powerpoint/2010/main" val="2383929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816" y="2458103"/>
            <a:ext cx="7188987" cy="1005019"/>
          </a:xfrm>
          <a:prstGeom prst="rect">
            <a:avLst/>
          </a:prstGeom>
          <a:noFill/>
        </p:spPr>
        <p:txBody>
          <a:bodyPr wrap="square" rtlCol="0">
            <a:spAutoFit/>
          </a:bodyPr>
          <a:lstStyle/>
          <a:p>
            <a:pPr>
              <a:lnSpc>
                <a:spcPct val="120000"/>
              </a:lnSpc>
            </a:pPr>
            <a:r>
              <a:rPr lang="zh-CN" altLang="en-US" sz="5400" b="1" dirty="0">
                <a:solidFill>
                  <a:srgbClr val="1B3C6A"/>
                </a:solidFill>
                <a:latin typeface="微软雅黑" panose="020B0503020204020204" pitchFamily="34" charset="-122"/>
                <a:ea typeface="微软雅黑" panose="020B0503020204020204" pitchFamily="34" charset="-122"/>
              </a:rPr>
              <a:t>渠道策划</a:t>
            </a:r>
          </a:p>
        </p:txBody>
      </p:sp>
      <p:sp>
        <p:nvSpPr>
          <p:cNvPr id="6" name="椭圆 5"/>
          <p:cNvSpPr/>
          <p:nvPr/>
        </p:nvSpPr>
        <p:spPr>
          <a:xfrm>
            <a:off x="8318789" y="1702475"/>
            <a:ext cx="3666701" cy="3666701"/>
          </a:xfrm>
          <a:prstGeom prst="ellipse">
            <a:avLst/>
          </a:prstGeom>
          <a:noFill/>
          <a:ln w="88900">
            <a:solidFill>
              <a:srgbClr val="6061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7" name="文本框 6"/>
          <p:cNvSpPr txBox="1"/>
          <p:nvPr/>
        </p:nvSpPr>
        <p:spPr>
          <a:xfrm>
            <a:off x="8751005" y="2970192"/>
            <a:ext cx="3009600" cy="916148"/>
          </a:xfrm>
          <a:prstGeom prst="rect">
            <a:avLst/>
          </a:prstGeom>
          <a:noFill/>
        </p:spPr>
        <p:txBody>
          <a:bodyPr wrap="square" rtlCol="0">
            <a:spAutoFit/>
          </a:bodyPr>
          <a:lstStyle/>
          <a:p>
            <a:pPr algn="ctr">
              <a:lnSpc>
                <a:spcPct val="120000"/>
              </a:lnSpc>
            </a:pPr>
            <a:r>
              <a:rPr lang="zh-CN" altLang="en-US" sz="4800" b="1" dirty="0">
                <a:solidFill>
                  <a:srgbClr val="C10007"/>
                </a:solidFill>
              </a:rPr>
              <a:t>第八章　</a:t>
            </a:r>
          </a:p>
        </p:txBody>
      </p:sp>
      <p:grpSp>
        <p:nvGrpSpPr>
          <p:cNvPr id="2" name="组合 1"/>
          <p:cNvGrpSpPr/>
          <p:nvPr/>
        </p:nvGrpSpPr>
        <p:grpSpPr>
          <a:xfrm>
            <a:off x="11312797" y="1249389"/>
            <a:ext cx="660059" cy="653085"/>
            <a:chOff x="11312797" y="1249389"/>
            <a:chExt cx="660059" cy="653085"/>
          </a:xfrm>
        </p:grpSpPr>
        <p:sp>
          <p:nvSpPr>
            <p:cNvPr id="8" name="椭圆 7"/>
            <p:cNvSpPr/>
            <p:nvPr/>
          </p:nvSpPr>
          <p:spPr>
            <a:xfrm rot="16200000" flipV="1">
              <a:off x="11312797" y="1249389"/>
              <a:ext cx="653085" cy="653085"/>
            </a:xfrm>
            <a:prstGeom prst="ellipse">
              <a:avLst/>
            </a:prstGeom>
            <a:gradFill>
              <a:gsLst>
                <a:gs pos="0">
                  <a:schemeClr val="accent1">
                    <a:lumMod val="5000"/>
                    <a:lumOff val="95000"/>
                  </a:schemeClr>
                </a:gs>
                <a:gs pos="100000">
                  <a:srgbClr val="F4F5F7"/>
                </a:gs>
              </a:gsLst>
              <a:lin ang="5400000" scaled="1"/>
            </a:gradFill>
            <a:ln>
              <a:noFill/>
            </a:ln>
            <a:effectLst>
              <a:outerShdw blurRad="177800" dist="2286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9" name="椭圆 8"/>
            <p:cNvSpPr/>
            <p:nvPr/>
          </p:nvSpPr>
          <p:spPr>
            <a:xfrm rot="16200000" flipV="1">
              <a:off x="11348797" y="1261357"/>
              <a:ext cx="624059" cy="624059"/>
            </a:xfrm>
            <a:prstGeom prst="ellipse">
              <a:avLst/>
            </a:prstGeom>
            <a:gradFill>
              <a:gsLst>
                <a:gs pos="0">
                  <a:schemeClr val="accent1">
                    <a:lumMod val="5000"/>
                    <a:lumOff val="95000"/>
                  </a:schemeClr>
                </a:gs>
                <a:gs pos="100000">
                  <a:srgbClr val="F4F5F7"/>
                </a:gs>
              </a:gsLst>
              <a:lin ang="5400000" scaled="1"/>
            </a:gradFill>
            <a:ln>
              <a:noFill/>
            </a:ln>
            <a:effectLst>
              <a:innerShdw blurRad="317500" dist="177800" dir="18360000">
                <a:schemeClr val="tx1">
                  <a:lumMod val="65000"/>
                  <a:lumOff val="35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grpSp>
      <p:sp>
        <p:nvSpPr>
          <p:cNvPr id="10" name="椭圆 9"/>
          <p:cNvSpPr/>
          <p:nvPr/>
        </p:nvSpPr>
        <p:spPr>
          <a:xfrm>
            <a:off x="6512172" y="-763348"/>
            <a:ext cx="1548000" cy="1548000"/>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11" name="椭圆 10"/>
          <p:cNvSpPr/>
          <p:nvPr/>
        </p:nvSpPr>
        <p:spPr>
          <a:xfrm>
            <a:off x="6790608" y="3642684"/>
            <a:ext cx="991127" cy="991127"/>
          </a:xfrm>
          <a:prstGeom prst="ellipse">
            <a:avLst/>
          </a:prstGeom>
          <a:solidFill>
            <a:srgbClr val="1A3965"/>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3200"/>
          </a:p>
        </p:txBody>
      </p:sp>
      <p:cxnSp>
        <p:nvCxnSpPr>
          <p:cNvPr id="13" name="直接连接符 12"/>
          <p:cNvCxnSpPr/>
          <p:nvPr/>
        </p:nvCxnSpPr>
        <p:spPr>
          <a:xfrm>
            <a:off x="604696" y="3415473"/>
            <a:ext cx="6441977"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20439" y="3821652"/>
            <a:ext cx="7188986" cy="497957"/>
          </a:xfrm>
          <a:prstGeom prst="rect">
            <a:avLst/>
          </a:prstGeom>
          <a:noFill/>
        </p:spPr>
        <p:txBody>
          <a:bodyPr wrap="square" rtlCol="0">
            <a:spAutoFit/>
          </a:bodyPr>
          <a:lstStyle/>
          <a:p>
            <a:pPr>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第一节　渠道策划概述</a:t>
            </a:r>
          </a:p>
        </p:txBody>
      </p:sp>
      <p:sp>
        <p:nvSpPr>
          <p:cNvPr id="5" name="椭圆 4"/>
          <p:cNvSpPr/>
          <p:nvPr/>
        </p:nvSpPr>
        <p:spPr>
          <a:xfrm>
            <a:off x="8096172" y="4714343"/>
            <a:ext cx="1309667" cy="1309667"/>
          </a:xfrm>
          <a:prstGeom prst="ellipse">
            <a:avLst/>
          </a:prstGeom>
          <a:solidFill>
            <a:srgbClr val="C10007"/>
          </a:solidFill>
          <a:ln>
            <a:noFill/>
          </a:ln>
          <a:effectLst>
            <a:outerShdw blurRad="660400" dist="406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p>
        </p:txBody>
      </p:sp>
      <p:sp>
        <p:nvSpPr>
          <p:cNvPr id="20" name="文本框 19"/>
          <p:cNvSpPr txBox="1"/>
          <p:nvPr/>
        </p:nvSpPr>
        <p:spPr>
          <a:xfrm>
            <a:off x="620439" y="4459841"/>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第二节　渠道设计策划</a:t>
            </a:r>
          </a:p>
        </p:txBody>
      </p:sp>
      <p:sp>
        <p:nvSpPr>
          <p:cNvPr id="15" name="文本框 14">
            <a:extLst>
              <a:ext uri="{FF2B5EF4-FFF2-40B4-BE49-F238E27FC236}">
                <a16:creationId xmlns:a16="http://schemas.microsoft.com/office/drawing/2014/main" id="{1466A759-45CA-4FAA-A689-8061BDE25FE1}"/>
              </a:ext>
            </a:extLst>
          </p:cNvPr>
          <p:cNvSpPr txBox="1"/>
          <p:nvPr/>
        </p:nvSpPr>
        <p:spPr>
          <a:xfrm>
            <a:off x="604695" y="5120197"/>
            <a:ext cx="6185913" cy="497957"/>
          </a:xfrm>
          <a:prstGeom prst="rect">
            <a:avLst/>
          </a:prstGeom>
          <a:noFill/>
        </p:spPr>
        <p:txBody>
          <a:bodyPr wrap="square" rtlCol="0">
            <a:spAutoFit/>
          </a:bodyPr>
          <a:lstStyle/>
          <a:p>
            <a:pPr lvl="0">
              <a:lnSpc>
                <a:spcPct val="120000"/>
              </a:lnSpc>
              <a:buClr>
                <a:srgbClr val="1B3C6A"/>
              </a:buClr>
              <a:defRPr/>
            </a:pPr>
            <a:r>
              <a:rPr lang="zh-CN" altLang="en-US" sz="2400" b="1"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第三节　渠道管理策划</a:t>
            </a:r>
          </a:p>
        </p:txBody>
      </p:sp>
    </p:spTree>
    <p:extLst>
      <p:ext uri="{BB962C8B-B14F-4D97-AF65-F5344CB8AC3E}">
        <p14:creationId xmlns:p14="http://schemas.microsoft.com/office/powerpoint/2010/main" val="2892698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1991251"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一、渠道的简介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Rectangle 18"/>
          <p:cNvSpPr/>
          <p:nvPr/>
        </p:nvSpPr>
        <p:spPr>
          <a:xfrm>
            <a:off x="101401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8" name="Rectangle 20"/>
          <p:cNvSpPr/>
          <p:nvPr/>
        </p:nvSpPr>
        <p:spPr>
          <a:xfrm>
            <a:off x="4555454" y="1796906"/>
            <a:ext cx="3503703" cy="4508359"/>
          </a:xfrm>
          <a:prstGeom prst="rect">
            <a:avLst/>
          </a:prstGeom>
          <a:solidFill>
            <a:srgbClr val="213F79"/>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50000"/>
              </a:lnSpc>
            </a:pPr>
            <a:endParaRPr lang="en-US" sz="3600" dirty="0">
              <a:solidFill>
                <a:prstClr val="white"/>
              </a:solidFill>
              <a:cs typeface="+mn-ea"/>
              <a:sym typeface="微软雅黑"/>
            </a:endParaRPr>
          </a:p>
        </p:txBody>
      </p:sp>
      <p:sp>
        <p:nvSpPr>
          <p:cNvPr id="9" name="Rectangle 21"/>
          <p:cNvSpPr/>
          <p:nvPr/>
        </p:nvSpPr>
        <p:spPr>
          <a:xfrm>
            <a:off x="8137841" y="1796906"/>
            <a:ext cx="3503703" cy="4508359"/>
          </a:xfrm>
          <a:prstGeom prst="rect">
            <a:avLst/>
          </a:prstGeom>
          <a:solidFill>
            <a:srgbClr val="3965B5"/>
          </a:solidFill>
          <a:ln>
            <a:noFill/>
          </a:ln>
          <a:effectLst>
            <a:outerShdw blurRad="381000" dist="101600" dir="2700000" algn="ctr"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nSpc>
                <a:spcPct val="150000"/>
              </a:lnSpc>
            </a:pPr>
            <a:endParaRPr lang="en-US" sz="3600" dirty="0">
              <a:solidFill>
                <a:prstClr val="white"/>
              </a:solidFill>
              <a:cs typeface="+mn-ea"/>
              <a:sym typeface="微软雅黑"/>
            </a:endParaRPr>
          </a:p>
        </p:txBody>
      </p:sp>
      <p:sp>
        <p:nvSpPr>
          <p:cNvPr id="10" name="TextBox 7"/>
          <p:cNvSpPr txBox="1"/>
          <p:nvPr/>
        </p:nvSpPr>
        <p:spPr>
          <a:xfrm>
            <a:off x="1073560" y="1933929"/>
            <a:ext cx="3304058"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一</a:t>
            </a:r>
            <a:r>
              <a:rPr lang="en-US" altLang="zh-CN" b="1" dirty="0">
                <a:solidFill>
                  <a:prstClr val="white"/>
                </a:solidFill>
                <a:cs typeface="+mn-ea"/>
                <a:sym typeface="微软雅黑"/>
              </a:rPr>
              <a:t>)</a:t>
            </a:r>
            <a:r>
              <a:rPr lang="zh-CN" altLang="en-US" b="1" dirty="0">
                <a:solidFill>
                  <a:prstClr val="white"/>
                </a:solidFill>
                <a:cs typeface="+mn-ea"/>
                <a:sym typeface="微软雅黑"/>
              </a:rPr>
              <a:t>渠道的概念</a:t>
            </a:r>
            <a:endParaRPr lang="en-US" b="1" dirty="0">
              <a:solidFill>
                <a:prstClr val="white"/>
              </a:solidFill>
              <a:cs typeface="+mn-ea"/>
              <a:sym typeface="微软雅黑"/>
            </a:endParaRPr>
          </a:p>
        </p:txBody>
      </p:sp>
      <p:sp>
        <p:nvSpPr>
          <p:cNvPr id="11" name="TextBox 8"/>
          <p:cNvSpPr txBox="1"/>
          <p:nvPr/>
        </p:nvSpPr>
        <p:spPr>
          <a:xfrm>
            <a:off x="1256740" y="2532615"/>
            <a:ext cx="3081962" cy="1431161"/>
          </a:xfrm>
          <a:prstGeom prst="rect">
            <a:avLst/>
          </a:prstGeom>
          <a:noFill/>
        </p:spPr>
        <p:txBody>
          <a:bodyPr wrap="square" lIns="0" tIns="0" rIns="0" bIns="0" rtlCol="0" anchor="t">
            <a:spAutoFit/>
          </a:bodyPr>
          <a:lstStyle/>
          <a:p>
            <a:pPr algn="just">
              <a:lnSpc>
                <a:spcPct val="150000"/>
              </a:lnSpc>
              <a:spcBef>
                <a:spcPct val="0"/>
              </a:spcBef>
            </a:pPr>
            <a:r>
              <a:rPr lang="zh-CN" altLang="en-US" sz="1600" dirty="0">
                <a:solidFill>
                  <a:prstClr val="white">
                    <a:lumMod val="95000"/>
                  </a:prstClr>
                </a:solidFill>
                <a:cs typeface="+mn-ea"/>
                <a:sym typeface="微软雅黑"/>
              </a:rPr>
              <a:t>广义上的渠道是指产品从制造商</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生产者</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向最终用户转移过程中取得产品所有权或帮助转移所有权的所有组织和个人。</a:t>
            </a:r>
          </a:p>
        </p:txBody>
      </p:sp>
      <p:sp>
        <p:nvSpPr>
          <p:cNvPr id="12" name="TextBox 7"/>
          <p:cNvSpPr txBox="1"/>
          <p:nvPr/>
        </p:nvSpPr>
        <p:spPr>
          <a:xfrm>
            <a:off x="4812455" y="1988928"/>
            <a:ext cx="3095389"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二</a:t>
            </a:r>
            <a:r>
              <a:rPr lang="en-US" altLang="zh-CN" b="1" dirty="0">
                <a:solidFill>
                  <a:prstClr val="white"/>
                </a:solidFill>
                <a:cs typeface="+mn-ea"/>
                <a:sym typeface="微软雅黑"/>
              </a:rPr>
              <a:t>)</a:t>
            </a:r>
            <a:r>
              <a:rPr lang="zh-CN" altLang="en-US" b="1" dirty="0">
                <a:solidFill>
                  <a:prstClr val="white"/>
                </a:solidFill>
                <a:cs typeface="+mn-ea"/>
                <a:sym typeface="微软雅黑"/>
              </a:rPr>
              <a:t>渠道的功能</a:t>
            </a:r>
            <a:endParaRPr lang="en-US" b="1" dirty="0">
              <a:solidFill>
                <a:prstClr val="white"/>
              </a:solidFill>
              <a:cs typeface="+mn-ea"/>
              <a:sym typeface="微软雅黑"/>
            </a:endParaRPr>
          </a:p>
        </p:txBody>
      </p:sp>
      <p:sp>
        <p:nvSpPr>
          <p:cNvPr id="13" name="TextBox 8"/>
          <p:cNvSpPr txBox="1"/>
          <p:nvPr/>
        </p:nvSpPr>
        <p:spPr>
          <a:xfrm>
            <a:off x="4740148" y="2666883"/>
            <a:ext cx="3134314" cy="2462213"/>
          </a:xfrm>
          <a:prstGeom prst="rect">
            <a:avLst/>
          </a:prstGeom>
          <a:noFill/>
        </p:spPr>
        <p:txBody>
          <a:bodyPr wrap="square" lIns="0" tIns="0" rIns="0" bIns="0" rtlCol="0" anchor="t">
            <a:spAutoFit/>
          </a:bodyPr>
          <a:lstStyle/>
          <a:p>
            <a:pPr algn="just">
              <a:lnSpc>
                <a:spcPct val="200000"/>
              </a:lnSpc>
              <a:spcBef>
                <a:spcPct val="0"/>
              </a:spcBef>
            </a:pPr>
            <a:r>
              <a:rPr lang="zh-CN" altLang="en-US" sz="1600" dirty="0">
                <a:solidFill>
                  <a:prstClr val="white">
                    <a:lumMod val="95000"/>
                  </a:prstClr>
                </a:solidFill>
                <a:cs typeface="+mn-ea"/>
                <a:sym typeface="微软雅黑"/>
              </a:rPr>
              <a:t>渠道的功能是使产品从生产者高效、顺畅地转移到消费者。实践中</a:t>
            </a:r>
            <a:r>
              <a:rPr lang="en-US" altLang="zh-CN" sz="1600" dirty="0">
                <a:solidFill>
                  <a:prstClr val="white">
                    <a:lumMod val="95000"/>
                  </a:prstClr>
                </a:solidFill>
                <a:cs typeface="+mn-ea"/>
                <a:sym typeface="微软雅黑"/>
              </a:rPr>
              <a:t>,</a:t>
            </a:r>
            <a:r>
              <a:rPr lang="zh-CN" altLang="en-US" sz="1600" dirty="0">
                <a:solidFill>
                  <a:prstClr val="white">
                    <a:lumMod val="95000"/>
                  </a:prstClr>
                </a:solidFill>
                <a:cs typeface="+mn-ea"/>
                <a:sym typeface="微软雅黑"/>
              </a:rPr>
              <a:t>渠道往往要承担调研、接洽、组配、谈判、物流、促销、承担风险和融资等功能。</a:t>
            </a:r>
          </a:p>
        </p:txBody>
      </p:sp>
      <p:sp>
        <p:nvSpPr>
          <p:cNvPr id="14" name="TextBox 7"/>
          <p:cNvSpPr txBox="1"/>
          <p:nvPr/>
        </p:nvSpPr>
        <p:spPr>
          <a:xfrm>
            <a:off x="8418078" y="1988928"/>
            <a:ext cx="2752906" cy="363561"/>
          </a:xfrm>
          <a:prstGeom prst="rect">
            <a:avLst/>
          </a:prstGeom>
          <a:noFill/>
        </p:spPr>
        <p:txBody>
          <a:bodyPr wrap="square" lIns="0" tIns="0" rIns="0" bIns="0" rtlCol="0" anchor="t">
            <a:spAutoFit/>
          </a:bodyPr>
          <a:lstStyle/>
          <a:p>
            <a:pPr algn="ctr">
              <a:lnSpc>
                <a:spcPct val="150000"/>
              </a:lnSpc>
            </a:pPr>
            <a:r>
              <a:rPr lang="en-US" altLang="zh-CN" b="1" dirty="0">
                <a:solidFill>
                  <a:prstClr val="white"/>
                </a:solidFill>
                <a:cs typeface="+mn-ea"/>
                <a:sym typeface="微软雅黑"/>
              </a:rPr>
              <a:t>(</a:t>
            </a:r>
            <a:r>
              <a:rPr lang="zh-CN" altLang="en-US" b="1" dirty="0">
                <a:solidFill>
                  <a:prstClr val="white"/>
                </a:solidFill>
                <a:cs typeface="+mn-ea"/>
                <a:sym typeface="微软雅黑"/>
              </a:rPr>
              <a:t>三</a:t>
            </a:r>
            <a:r>
              <a:rPr lang="en-US" altLang="zh-CN" b="1" dirty="0">
                <a:solidFill>
                  <a:prstClr val="white"/>
                </a:solidFill>
                <a:cs typeface="+mn-ea"/>
                <a:sym typeface="微软雅黑"/>
              </a:rPr>
              <a:t>)</a:t>
            </a:r>
            <a:r>
              <a:rPr lang="zh-CN" altLang="en-US" b="1" dirty="0">
                <a:solidFill>
                  <a:prstClr val="white"/>
                </a:solidFill>
                <a:cs typeface="+mn-ea"/>
                <a:sym typeface="微软雅黑"/>
              </a:rPr>
              <a:t>渠道的类型</a:t>
            </a:r>
            <a:endParaRPr lang="en-US" b="1" dirty="0">
              <a:solidFill>
                <a:prstClr val="white"/>
              </a:solidFill>
              <a:cs typeface="+mn-ea"/>
              <a:sym typeface="微软雅黑"/>
            </a:endParaRPr>
          </a:p>
        </p:txBody>
      </p:sp>
      <p:sp>
        <p:nvSpPr>
          <p:cNvPr id="15" name="TextBox 8"/>
          <p:cNvSpPr txBox="1"/>
          <p:nvPr/>
        </p:nvSpPr>
        <p:spPr>
          <a:xfrm>
            <a:off x="8243852" y="2532616"/>
            <a:ext cx="3220268" cy="2585323"/>
          </a:xfrm>
          <a:prstGeom prst="rect">
            <a:avLst/>
          </a:prstGeom>
          <a:noFill/>
        </p:spPr>
        <p:txBody>
          <a:bodyPr wrap="square" lIns="0" tIns="0" rIns="0" bIns="0" rtlCol="0" anchor="t">
            <a:spAutoFit/>
          </a:bodyPr>
          <a:lstStyle/>
          <a:p>
            <a:pPr algn="just">
              <a:lnSpc>
                <a:spcPct val="150000"/>
              </a:lnSpc>
              <a:spcBef>
                <a:spcPct val="0"/>
              </a:spcBef>
            </a:pPr>
            <a:r>
              <a:rPr lang="en-US" altLang="zh-CN" sz="1600" dirty="0">
                <a:solidFill>
                  <a:prstClr val="white">
                    <a:lumMod val="95000"/>
                  </a:prstClr>
                </a:solidFill>
                <a:cs typeface="+mn-ea"/>
                <a:sym typeface="微软雅黑"/>
              </a:rPr>
              <a:t>1.</a:t>
            </a:r>
            <a:r>
              <a:rPr lang="zh-CN" altLang="en-US" sz="1600" dirty="0">
                <a:solidFill>
                  <a:prstClr val="white">
                    <a:lumMod val="95000"/>
                  </a:prstClr>
                </a:solidFill>
                <a:cs typeface="+mn-ea"/>
                <a:sym typeface="微软雅黑"/>
              </a:rPr>
              <a:t>按照中间机构的级数划分</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2.</a:t>
            </a:r>
            <a:r>
              <a:rPr lang="zh-CN" altLang="en-US" sz="1600" dirty="0">
                <a:solidFill>
                  <a:prstClr val="white">
                    <a:lumMod val="95000"/>
                  </a:prstClr>
                </a:solidFill>
                <a:cs typeface="+mn-ea"/>
                <a:sym typeface="微软雅黑"/>
              </a:rPr>
              <a:t>按照渠道中每个层次同类中间商的数目划分</a:t>
            </a:r>
            <a:endParaRPr lang="en-US" altLang="zh-CN" sz="1600" dirty="0">
              <a:solidFill>
                <a:prstClr val="white">
                  <a:lumMod val="95000"/>
                </a:prstClr>
              </a:solidFill>
              <a:cs typeface="+mn-ea"/>
              <a:sym typeface="微软雅黑"/>
            </a:endParaRPr>
          </a:p>
          <a:p>
            <a:pPr algn="just">
              <a:lnSpc>
                <a:spcPct val="150000"/>
              </a:lnSpc>
              <a:spcBef>
                <a:spcPct val="0"/>
              </a:spcBef>
            </a:pPr>
            <a:r>
              <a:rPr lang="en-US" altLang="zh-CN" sz="1600" dirty="0">
                <a:solidFill>
                  <a:prstClr val="white">
                    <a:lumMod val="95000"/>
                  </a:prstClr>
                </a:solidFill>
                <a:cs typeface="+mn-ea"/>
                <a:sym typeface="微软雅黑"/>
              </a:rPr>
              <a:t>3.</a:t>
            </a:r>
            <a:r>
              <a:rPr lang="zh-CN" altLang="en-US" sz="1600" dirty="0">
                <a:solidFill>
                  <a:prstClr val="white">
                    <a:lumMod val="95000"/>
                  </a:prstClr>
                </a:solidFill>
                <a:cs typeface="+mn-ea"/>
                <a:sym typeface="微软雅黑"/>
              </a:rPr>
              <a:t>按照渠道中间环节和层次的多少划分</a:t>
            </a:r>
            <a:endParaRPr lang="en-US" altLang="zh-CN" sz="1600" dirty="0">
              <a:solidFill>
                <a:prstClr val="white">
                  <a:lumMod val="95000"/>
                </a:prstClr>
              </a:solidFill>
              <a:cs typeface="+mn-ea"/>
              <a:sym typeface="微软雅黑"/>
            </a:endParaRPr>
          </a:p>
          <a:p>
            <a:pPr algn="just">
              <a:lnSpc>
                <a:spcPct val="150000"/>
              </a:lnSpc>
              <a:spcBef>
                <a:spcPct val="0"/>
              </a:spcBef>
            </a:pPr>
            <a:endParaRPr lang="en-US" altLang="zh-CN" sz="1600" dirty="0">
              <a:solidFill>
                <a:prstClr val="white">
                  <a:lumMod val="95000"/>
                </a:prstClr>
              </a:solidFill>
              <a:cs typeface="+mn-ea"/>
              <a:sym typeface="微软雅黑"/>
            </a:endParaRPr>
          </a:p>
          <a:p>
            <a:pPr algn="just">
              <a:lnSpc>
                <a:spcPct val="150000"/>
              </a:lnSpc>
              <a:spcBef>
                <a:spcPct val="0"/>
              </a:spcBef>
            </a:pPr>
            <a:endParaRPr lang="zh-CN" altLang="en-US" sz="1600" dirty="0">
              <a:solidFill>
                <a:prstClr val="white">
                  <a:lumMod val="95000"/>
                </a:prstClr>
              </a:solidFill>
              <a:cs typeface="+mn-ea"/>
              <a:sym typeface="微软雅黑"/>
            </a:endParaRPr>
          </a:p>
        </p:txBody>
      </p:sp>
    </p:spTree>
    <p:extLst>
      <p:ext uri="{BB962C8B-B14F-4D97-AF65-F5344CB8AC3E}">
        <p14:creationId xmlns:p14="http://schemas.microsoft.com/office/powerpoint/2010/main" val="2888689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accel="50000" decel="5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accel="50000" decel="5000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50000" decel="5000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accel="50000" decel="5000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accel="50000" decel="5000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grpSp>
        <p:nvGrpSpPr>
          <p:cNvPr id="7" name="组合 6">
            <a:extLst>
              <a:ext uri="{FF2B5EF4-FFF2-40B4-BE49-F238E27FC236}">
                <a16:creationId xmlns:a16="http://schemas.microsoft.com/office/drawing/2014/main" id="{FD0B772E-AE8A-4CB1-9536-9F72CEC6BE0D}"/>
              </a:ext>
            </a:extLst>
          </p:cNvPr>
          <p:cNvGrpSpPr/>
          <p:nvPr/>
        </p:nvGrpSpPr>
        <p:grpSpPr>
          <a:xfrm>
            <a:off x="603356" y="1530880"/>
            <a:ext cx="11025189" cy="5087147"/>
            <a:chOff x="1520571" y="2217640"/>
            <a:chExt cx="9743121" cy="4316096"/>
          </a:xfrm>
        </p:grpSpPr>
        <p:sp>
          <p:nvSpPr>
            <p:cNvPr id="8" name="矩形 7">
              <a:extLst>
                <a:ext uri="{FF2B5EF4-FFF2-40B4-BE49-F238E27FC236}">
                  <a16:creationId xmlns:a16="http://schemas.microsoft.com/office/drawing/2014/main" id="{A10D2B0C-D9BC-454A-8B5F-5C35464741BB}"/>
                </a:ext>
              </a:extLst>
            </p:cNvPr>
            <p:cNvSpPr/>
            <p:nvPr/>
          </p:nvSpPr>
          <p:spPr>
            <a:xfrm>
              <a:off x="1520571" y="2547891"/>
              <a:ext cx="9743121" cy="3985845"/>
            </a:xfrm>
            <a:prstGeom prst="rect">
              <a:avLst/>
            </a:prstGeom>
            <a:noFill/>
            <a:ln w="28575" cap="flat" cmpd="sng" algn="ctr">
              <a:solidFill>
                <a:srgbClr val="0769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grpSp>
          <p:nvGrpSpPr>
            <p:cNvPr id="9" name="组合 8">
              <a:extLst>
                <a:ext uri="{FF2B5EF4-FFF2-40B4-BE49-F238E27FC236}">
                  <a16:creationId xmlns:a16="http://schemas.microsoft.com/office/drawing/2014/main" id="{9E03E6CD-C931-41EB-BCD9-8169C3D6793A}"/>
                </a:ext>
              </a:extLst>
            </p:cNvPr>
            <p:cNvGrpSpPr/>
            <p:nvPr/>
          </p:nvGrpSpPr>
          <p:grpSpPr>
            <a:xfrm>
              <a:off x="4534813" y="2217640"/>
              <a:ext cx="3595411" cy="578669"/>
              <a:chOff x="4534812" y="1745260"/>
              <a:chExt cx="3595411" cy="578669"/>
            </a:xfrm>
          </p:grpSpPr>
          <p:sp>
            <p:nvSpPr>
              <p:cNvPr id="10" name="矩形: 圆角 3">
                <a:extLst>
                  <a:ext uri="{FF2B5EF4-FFF2-40B4-BE49-F238E27FC236}">
                    <a16:creationId xmlns:a16="http://schemas.microsoft.com/office/drawing/2014/main" id="{FBCD5D70-10F9-4990-9568-7C1E3B3AE332}"/>
                  </a:ext>
                </a:extLst>
              </p:cNvPr>
              <p:cNvSpPr/>
              <p:nvPr/>
            </p:nvSpPr>
            <p:spPr>
              <a:xfrm>
                <a:off x="4534812" y="1745260"/>
                <a:ext cx="3595411" cy="578669"/>
              </a:xfrm>
              <a:prstGeom prst="roundRect">
                <a:avLst/>
              </a:prstGeom>
              <a:solidFill>
                <a:srgbClr val="00AAA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799" b="0" i="0" u="none" strike="noStrike" kern="0" cap="none" spc="0" normalizeH="0" baseline="0" noProof="0">
                  <a:ln>
                    <a:noFill/>
                  </a:ln>
                  <a:solidFill>
                    <a:prstClr val="white"/>
                  </a:solidFill>
                  <a:effectLst/>
                  <a:uLnTx/>
                  <a:uFillTx/>
                  <a:latin typeface="微软雅黑"/>
                </a:endParaRPr>
              </a:p>
            </p:txBody>
          </p:sp>
          <p:sp>
            <p:nvSpPr>
              <p:cNvPr id="1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4677360" y="1848473"/>
                <a:ext cx="3404580" cy="354099"/>
              </a:xfrm>
              <a:prstGeom prst="rect">
                <a:avLst/>
              </a:prstGeom>
              <a:noFill/>
              <a:ln w="9525">
                <a:noFill/>
                <a:miter lim="800000"/>
                <a:headEnd/>
                <a:tailEnd/>
              </a:ln>
            </p:spPr>
            <p:txBody>
              <a:bodyPr vert="horz" wrap="square">
                <a:spAutoFit/>
              </a:bodyPr>
              <a:lstStyle/>
              <a:p>
                <a:pPr lvl="0" algn="ctr" fontAlgn="base">
                  <a:lnSpc>
                    <a:spcPct val="130000"/>
                  </a:lnSpc>
                  <a:spcBef>
                    <a:spcPct val="0"/>
                  </a:spcBef>
                  <a:spcAft>
                    <a:spcPct val="0"/>
                  </a:spcAft>
                  <a:defRPr/>
                </a:pPr>
                <a:r>
                  <a:rPr lang="zh-CN" altLang="en-US" b="1" kern="0" dirty="0">
                    <a:solidFill>
                      <a:prstClr val="white"/>
                    </a:solidFill>
                    <a:latin typeface="微软雅黑"/>
                    <a:cs typeface="+mn-ea"/>
                    <a:sym typeface="+mn-lt"/>
                  </a:rPr>
                  <a:t>二、渠道策划的概念及影响因素</a:t>
                </a:r>
              </a:p>
            </p:txBody>
          </p:sp>
        </p:grpSp>
      </p:grpSp>
      <p:grpSp>
        <p:nvGrpSpPr>
          <p:cNvPr id="12" name="组合 11">
            <a:extLst>
              <a:ext uri="{FF2B5EF4-FFF2-40B4-BE49-F238E27FC236}">
                <a16:creationId xmlns:a16="http://schemas.microsoft.com/office/drawing/2014/main" id="{0478A5D4-5C3A-4949-9B3C-B93819C8A0F0}"/>
              </a:ext>
            </a:extLst>
          </p:cNvPr>
          <p:cNvGrpSpPr/>
          <p:nvPr/>
        </p:nvGrpSpPr>
        <p:grpSpPr>
          <a:xfrm>
            <a:off x="939926" y="2606991"/>
            <a:ext cx="4747092" cy="3563523"/>
            <a:chOff x="1724757" y="2423603"/>
            <a:chExt cx="9292431" cy="5633436"/>
          </a:xfrm>
        </p:grpSpPr>
        <p:sp>
          <p:nvSpPr>
            <p:cNvPr id="13" name="文本框 12">
              <a:extLst>
                <a:ext uri="{FF2B5EF4-FFF2-40B4-BE49-F238E27FC236}">
                  <a16:creationId xmlns:a16="http://schemas.microsoft.com/office/drawing/2014/main" id="{34FFC0F1-A30F-44FF-A6D9-8C16F18C676D}"/>
                </a:ext>
              </a:extLst>
            </p:cNvPr>
            <p:cNvSpPr txBox="1">
              <a:spLocks noChangeArrowheads="1"/>
            </p:cNvSpPr>
            <p:nvPr/>
          </p:nvSpPr>
          <p:spPr bwMode="auto">
            <a:xfrm>
              <a:off x="1967467" y="3104722"/>
              <a:ext cx="8687705" cy="2039161"/>
            </a:xfrm>
            <a:prstGeom prst="rect">
              <a:avLst/>
            </a:prstGeom>
            <a:noFill/>
            <a:ln w="9525">
              <a:noFill/>
              <a:miter lim="800000"/>
              <a:headEnd/>
              <a:tailEnd/>
            </a:ln>
          </p:spPr>
          <p:txBody>
            <a:bodyPr vert="horz" wrap="square">
              <a:spAutoFit/>
            </a:bodyPr>
            <a:lstStyle/>
            <a:p>
              <a:pPr marL="342763" lvl="0" indent="-342763" algn="just" fontAlgn="base">
                <a:lnSpc>
                  <a:spcPct val="150000"/>
                </a:lnSpc>
                <a:spcBef>
                  <a:spcPct val="0"/>
                </a:spcBef>
                <a:spcAft>
                  <a:spcPct val="0"/>
                </a:spcAft>
                <a:buFont typeface="Wingdings" panose="05000000000000000000" pitchFamily="2" charset="2"/>
                <a:buChar char="u"/>
              </a:pPr>
              <a:r>
                <a:rPr lang="zh-CN" altLang="en-US" kern="0" dirty="0">
                  <a:solidFill>
                    <a:srgbClr val="294A5A"/>
                  </a:solidFill>
                  <a:latin typeface="微软雅黑"/>
                </a:rPr>
                <a:t>渠道策划是指制造商通过分析多种影响因素</a:t>
              </a:r>
              <a:r>
                <a:rPr lang="en-US" altLang="zh-CN" kern="0" dirty="0">
                  <a:solidFill>
                    <a:srgbClr val="294A5A"/>
                  </a:solidFill>
                  <a:latin typeface="微软雅黑"/>
                </a:rPr>
                <a:t>,</a:t>
              </a:r>
              <a:r>
                <a:rPr lang="zh-CN" altLang="en-US" kern="0" dirty="0">
                  <a:solidFill>
                    <a:srgbClr val="294A5A"/>
                  </a:solidFill>
                  <a:latin typeface="微软雅黑"/>
                </a:rPr>
                <a:t>制定出有利于将其产品以最有效的方式传递给消费者的渠道计划和方案。</a:t>
              </a:r>
            </a:p>
          </p:txBody>
        </p:sp>
        <p:sp>
          <p:nvSpPr>
            <p:cNvPr id="14" name="矩形 13">
              <a:extLst>
                <a:ext uri="{FF2B5EF4-FFF2-40B4-BE49-F238E27FC236}">
                  <a16:creationId xmlns:a16="http://schemas.microsoft.com/office/drawing/2014/main" id="{A10D2B0C-D9BC-454A-8B5F-5C35464741BB}"/>
                </a:ext>
              </a:extLst>
            </p:cNvPr>
            <p:cNvSpPr/>
            <p:nvPr/>
          </p:nvSpPr>
          <p:spPr>
            <a:xfrm>
              <a:off x="1724757" y="2423603"/>
              <a:ext cx="9292431" cy="5633436"/>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15" name="组合 14">
            <a:extLst>
              <a:ext uri="{FF2B5EF4-FFF2-40B4-BE49-F238E27FC236}">
                <a16:creationId xmlns:a16="http://schemas.microsoft.com/office/drawing/2014/main" id="{0478A5D4-5C3A-4949-9B3C-B93819C8A0F0}"/>
              </a:ext>
            </a:extLst>
          </p:cNvPr>
          <p:cNvGrpSpPr/>
          <p:nvPr/>
        </p:nvGrpSpPr>
        <p:grpSpPr>
          <a:xfrm>
            <a:off x="6067859" y="2606988"/>
            <a:ext cx="5194630" cy="3563522"/>
            <a:chOff x="1724755" y="2423599"/>
            <a:chExt cx="10168488" cy="5633441"/>
          </a:xfrm>
        </p:grpSpPr>
        <p:sp>
          <p:nvSpPr>
            <p:cNvPr id="16" name="文本框 15">
              <a:extLst>
                <a:ext uri="{FF2B5EF4-FFF2-40B4-BE49-F238E27FC236}">
                  <a16:creationId xmlns:a16="http://schemas.microsoft.com/office/drawing/2014/main" id="{34FFC0F1-A30F-44FF-A6D9-8C16F18C676D}"/>
                </a:ext>
              </a:extLst>
            </p:cNvPr>
            <p:cNvSpPr txBox="1">
              <a:spLocks noChangeArrowheads="1"/>
            </p:cNvSpPr>
            <p:nvPr/>
          </p:nvSpPr>
          <p:spPr bwMode="auto">
            <a:xfrm>
              <a:off x="1818893" y="3392398"/>
              <a:ext cx="10074350" cy="3649145"/>
            </a:xfrm>
            <a:prstGeom prst="rect">
              <a:avLst/>
            </a:prstGeom>
            <a:noFill/>
            <a:ln w="9525">
              <a:noFill/>
              <a:miter lim="800000"/>
              <a:headEnd/>
              <a:tailEnd/>
            </a:ln>
          </p:spPr>
          <p:txBody>
            <a:bodyPr vert="horz" wrap="square">
              <a:spAutoFit/>
            </a:bodyPr>
            <a:lstStyle/>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1.</a:t>
              </a:r>
              <a:r>
                <a:rPr lang="zh-CN" altLang="en-US" sz="1600" kern="0" dirty="0">
                  <a:solidFill>
                    <a:srgbClr val="294A5A"/>
                  </a:solidFill>
                  <a:latin typeface="微软雅黑"/>
                </a:rPr>
                <a:t>消费者因素</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2.</a:t>
              </a:r>
              <a:r>
                <a:rPr lang="zh-CN" altLang="en-US" sz="1600" kern="0" dirty="0">
                  <a:solidFill>
                    <a:srgbClr val="294A5A"/>
                  </a:solidFill>
                  <a:latin typeface="微软雅黑"/>
                </a:rPr>
                <a:t>产品因素</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3.</a:t>
              </a:r>
              <a:r>
                <a:rPr lang="zh-CN" altLang="en-US" sz="1600" kern="0" dirty="0">
                  <a:solidFill>
                    <a:srgbClr val="294A5A"/>
                  </a:solidFill>
                  <a:latin typeface="微软雅黑"/>
                </a:rPr>
                <a:t>制造商因素</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4.</a:t>
              </a:r>
              <a:r>
                <a:rPr lang="zh-CN" altLang="en-US" sz="1600" kern="0" dirty="0">
                  <a:solidFill>
                    <a:srgbClr val="294A5A"/>
                  </a:solidFill>
                  <a:latin typeface="微软雅黑"/>
                </a:rPr>
                <a:t>中间商因素</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5.</a:t>
              </a:r>
              <a:r>
                <a:rPr lang="zh-CN" altLang="en-US" sz="1600" kern="0" dirty="0">
                  <a:solidFill>
                    <a:srgbClr val="294A5A"/>
                  </a:solidFill>
                  <a:latin typeface="微软雅黑"/>
                </a:rPr>
                <a:t>竞争因素</a:t>
              </a:r>
              <a:endParaRPr lang="en-US" altLang="zh-CN" sz="1600" kern="0" dirty="0">
                <a:solidFill>
                  <a:srgbClr val="294A5A"/>
                </a:solidFill>
                <a:latin typeface="微软雅黑"/>
              </a:endParaRPr>
            </a:p>
            <a:p>
              <a:pPr marL="342763" indent="-342763" algn="just" fontAlgn="base">
                <a:lnSpc>
                  <a:spcPct val="150000"/>
                </a:lnSpc>
                <a:spcBef>
                  <a:spcPct val="0"/>
                </a:spcBef>
                <a:spcAft>
                  <a:spcPct val="0"/>
                </a:spcAft>
                <a:buFont typeface="Wingdings" panose="05000000000000000000" pitchFamily="2" charset="2"/>
                <a:buChar char="u"/>
              </a:pPr>
              <a:r>
                <a:rPr lang="en-US" altLang="zh-CN" sz="1600" kern="0" dirty="0">
                  <a:solidFill>
                    <a:srgbClr val="294A5A"/>
                  </a:solidFill>
                  <a:latin typeface="微软雅黑"/>
                </a:rPr>
                <a:t>6.</a:t>
              </a:r>
              <a:r>
                <a:rPr lang="zh-CN" altLang="en-US" sz="1600" kern="0" dirty="0">
                  <a:solidFill>
                    <a:srgbClr val="294A5A"/>
                  </a:solidFill>
                  <a:latin typeface="微软雅黑"/>
                </a:rPr>
                <a:t>环境因素</a:t>
              </a:r>
            </a:p>
          </p:txBody>
        </p:sp>
        <p:sp>
          <p:nvSpPr>
            <p:cNvPr id="17" name="矩形 16">
              <a:extLst>
                <a:ext uri="{FF2B5EF4-FFF2-40B4-BE49-F238E27FC236}">
                  <a16:creationId xmlns:a16="http://schemas.microsoft.com/office/drawing/2014/main" id="{A10D2B0C-D9BC-454A-8B5F-5C35464741BB}"/>
                </a:ext>
              </a:extLst>
            </p:cNvPr>
            <p:cNvSpPr/>
            <p:nvPr/>
          </p:nvSpPr>
          <p:spPr>
            <a:xfrm>
              <a:off x="1724755" y="2423599"/>
              <a:ext cx="10129434" cy="5633441"/>
            </a:xfrm>
            <a:prstGeom prst="rect">
              <a:avLst/>
            </a:prstGeom>
            <a:noFill/>
            <a:ln w="28575" cap="flat" cmpd="sng" algn="ctr">
              <a:solidFill>
                <a:srgbClr val="0769B4"/>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99"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18" name="矩形: 圆角 3">
            <a:extLst>
              <a:ext uri="{FF2B5EF4-FFF2-40B4-BE49-F238E27FC236}">
                <a16:creationId xmlns:a16="http://schemas.microsoft.com/office/drawing/2014/main" id="{FBCD5D70-10F9-4990-9568-7C1E3B3AE332}"/>
              </a:ext>
            </a:extLst>
          </p:cNvPr>
          <p:cNvSpPr/>
          <p:nvPr/>
        </p:nvSpPr>
        <p:spPr>
          <a:xfrm>
            <a:off x="2233499" y="2355326"/>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19"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2049392" y="2470301"/>
            <a:ext cx="2543218"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一</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渠道策划的概念</a:t>
            </a:r>
          </a:p>
        </p:txBody>
      </p:sp>
      <p:sp>
        <p:nvSpPr>
          <p:cNvPr id="20" name="矩形: 圆角 3">
            <a:extLst>
              <a:ext uri="{FF2B5EF4-FFF2-40B4-BE49-F238E27FC236}">
                <a16:creationId xmlns:a16="http://schemas.microsoft.com/office/drawing/2014/main" id="{FBCD5D70-10F9-4990-9568-7C1E3B3AE332}"/>
              </a:ext>
            </a:extLst>
          </p:cNvPr>
          <p:cNvSpPr/>
          <p:nvPr/>
        </p:nvSpPr>
        <p:spPr>
          <a:xfrm>
            <a:off x="7200661" y="2366053"/>
            <a:ext cx="2210218" cy="575044"/>
          </a:xfrm>
          <a:prstGeom prst="roundRect">
            <a:avLst/>
          </a:prstGeom>
          <a:solidFill>
            <a:srgbClr val="002060"/>
          </a:solidFill>
          <a:ln w="12700" cap="flat" cmpd="sng" algn="ctr">
            <a:noFill/>
            <a:prstDash val="solid"/>
            <a:miter lim="800000"/>
          </a:ln>
          <a:effectLst/>
        </p:spPr>
        <p:txBody>
          <a:bodyPr rtlCol="0" anchor="ctr"/>
          <a:lstStyle/>
          <a:p>
            <a:pPr algn="ctr">
              <a:defRPr/>
            </a:pPr>
            <a:endParaRPr lang="zh-CN" altLang="en-US" sz="1799" kern="0">
              <a:solidFill>
                <a:prstClr val="white"/>
              </a:solidFill>
              <a:latin typeface="微软雅黑"/>
            </a:endParaRPr>
          </a:p>
        </p:txBody>
      </p:sp>
      <p:sp>
        <p:nvSpPr>
          <p:cNvPr id="21" name="文本框 1">
            <a:extLst>
              <a:ext uri="{FF2B5EF4-FFF2-40B4-BE49-F238E27FC236}">
                <a16:creationId xmlns:a16="http://schemas.microsoft.com/office/drawing/2014/main" id="{9C6DF750-03CD-4E3B-B96F-D19CFAD66546}"/>
              </a:ext>
            </a:extLst>
          </p:cNvPr>
          <p:cNvSpPr txBox="1">
            <a:spLocks noChangeArrowheads="1"/>
          </p:cNvSpPr>
          <p:nvPr/>
        </p:nvSpPr>
        <p:spPr bwMode="auto">
          <a:xfrm>
            <a:off x="7061045" y="2477787"/>
            <a:ext cx="2489449" cy="381258"/>
          </a:xfrm>
          <a:prstGeom prst="rect">
            <a:avLst/>
          </a:prstGeom>
          <a:noFill/>
          <a:ln w="9525">
            <a:noFill/>
            <a:miter lim="800000"/>
            <a:headEnd/>
            <a:tailEnd/>
          </a:ln>
        </p:spPr>
        <p:txBody>
          <a:bodyPr vert="horz" wrap="square">
            <a:spAutoFit/>
          </a:bodyPr>
          <a:lstStyle/>
          <a:p>
            <a:pPr algn="ctr" fontAlgn="base">
              <a:lnSpc>
                <a:spcPct val="130000"/>
              </a:lnSpc>
              <a:spcBef>
                <a:spcPct val="0"/>
              </a:spcBef>
              <a:spcAft>
                <a:spcPct val="0"/>
              </a:spcAft>
              <a:buFont typeface="Arial" panose="020B0604020202020204" pitchFamily="34" charset="0"/>
              <a:buNone/>
              <a:defRPr/>
            </a:pP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二</a:t>
            </a:r>
            <a:r>
              <a:rPr lang="en-US" altLang="zh-CN" sz="1600" b="1" kern="0" dirty="0">
                <a:solidFill>
                  <a:prstClr val="white"/>
                </a:solidFill>
                <a:latin typeface="微软雅黑"/>
                <a:cs typeface="+mn-ea"/>
                <a:sym typeface="+mn-lt"/>
              </a:rPr>
              <a:t>)</a:t>
            </a:r>
            <a:r>
              <a:rPr lang="zh-CN" altLang="en-US" sz="1600" b="1" kern="0" dirty="0">
                <a:solidFill>
                  <a:prstClr val="white"/>
                </a:solidFill>
                <a:latin typeface="微软雅黑"/>
                <a:cs typeface="+mn-ea"/>
                <a:sym typeface="+mn-lt"/>
              </a:rPr>
              <a:t>影响渠道策划的因素</a:t>
            </a:r>
          </a:p>
        </p:txBody>
      </p:sp>
    </p:spTree>
    <p:extLst>
      <p:ext uri="{BB962C8B-B14F-4D97-AF65-F5344CB8AC3E}">
        <p14:creationId xmlns:p14="http://schemas.microsoft.com/office/powerpoint/2010/main" val="3440961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492990" cy="331757"/>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三、渠道策划的流程</a:t>
            </a:r>
            <a:endParaRPr lang="zh-CN" altLang="zh-CN" sz="1600" b="1" dirty="0">
              <a:solidFill>
                <a:srgbClr val="000000"/>
              </a:solidFill>
              <a:latin typeface="NEU-BZ-S92"/>
              <a:ea typeface="方正书宋_GBK"/>
              <a:cs typeface="Times New Roman" panose="02020603050405020304" pitchFamily="18" charset="0"/>
            </a:endParaRPr>
          </a:p>
        </p:txBody>
      </p:sp>
      <p:grpSp>
        <p:nvGrpSpPr>
          <p:cNvPr id="7" name="组合 6">
            <a:extLst>
              <a:ext uri="{FF2B5EF4-FFF2-40B4-BE49-F238E27FC236}">
                <a16:creationId xmlns:a16="http://schemas.microsoft.com/office/drawing/2014/main" id="{446340F6-521F-48CF-90FC-BB18593D49F9}"/>
              </a:ext>
            </a:extLst>
          </p:cNvPr>
          <p:cNvGrpSpPr/>
          <p:nvPr/>
        </p:nvGrpSpPr>
        <p:grpSpPr>
          <a:xfrm>
            <a:off x="4850598" y="2701566"/>
            <a:ext cx="2396363" cy="2416160"/>
            <a:chOff x="4510701" y="2335106"/>
            <a:chExt cx="3191924" cy="3218293"/>
          </a:xfrm>
        </p:grpSpPr>
        <p:sp>
          <p:nvSpPr>
            <p:cNvPr id="8" name="íṣlíḑè">
              <a:extLst>
                <a:ext uri="{FF2B5EF4-FFF2-40B4-BE49-F238E27FC236}">
                  <a16:creationId xmlns:a16="http://schemas.microsoft.com/office/drawing/2014/main" id="{4068301B-33D6-4209-B975-337736A32C19}"/>
                </a:ext>
              </a:extLst>
            </p:cNvPr>
            <p:cNvSpPr/>
            <p:nvPr/>
          </p:nvSpPr>
          <p:spPr bwMode="auto">
            <a:xfrm>
              <a:off x="5076394" y="2934856"/>
              <a:ext cx="2039213" cy="2039212"/>
            </a:xfrm>
            <a:prstGeom prst="ellipse">
              <a:avLst/>
            </a:prstGeom>
            <a:solidFill>
              <a:schemeClr val="tx2">
                <a:lumMod val="20000"/>
                <a:lumOff val="80000"/>
              </a:schemeClr>
            </a:solidFill>
            <a:ln w="19050">
              <a:noFill/>
              <a:round/>
            </a:ln>
          </p:spPr>
          <p:txBody>
            <a:bodyPr anchor="ctr">
              <a:scene3d>
                <a:camera prst="orthographicFront"/>
                <a:lightRig rig="threePt" dir="t"/>
              </a:scene3d>
              <a:sp3d contourW="12700"/>
            </a:bodyPr>
            <a:lstStyle/>
            <a:p>
              <a:pPr algn="ctr">
                <a:lnSpc>
                  <a:spcPct val="150000"/>
                </a:lnSpc>
              </a:pPr>
              <a:endParaRPr sz="1600">
                <a:latin typeface="微软雅黑" panose="020B0503020204020204" pitchFamily="34" charset="-122"/>
                <a:ea typeface="微软雅黑" panose="020B0503020204020204" pitchFamily="34" charset="-122"/>
                <a:cs typeface="+mn-ea"/>
                <a:sym typeface="+mn-lt"/>
              </a:endParaRPr>
            </a:p>
          </p:txBody>
        </p:sp>
        <p:sp>
          <p:nvSpPr>
            <p:cNvPr id="9" name="îṩľïḍe">
              <a:extLst>
                <a:ext uri="{FF2B5EF4-FFF2-40B4-BE49-F238E27FC236}">
                  <a16:creationId xmlns:a16="http://schemas.microsoft.com/office/drawing/2014/main" id="{A40C6CB6-B641-4EDD-AD22-9EF135CAF3CF}"/>
                </a:ext>
              </a:extLst>
            </p:cNvPr>
            <p:cNvSpPr/>
            <p:nvPr/>
          </p:nvSpPr>
          <p:spPr bwMode="auto">
            <a:xfrm rot="2700000">
              <a:off x="4476644" y="2748555"/>
              <a:ext cx="1183163"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îṩļïḍè">
              <a:extLst>
                <a:ext uri="{FF2B5EF4-FFF2-40B4-BE49-F238E27FC236}">
                  <a16:creationId xmlns:a16="http://schemas.microsoft.com/office/drawing/2014/main" id="{0419C75D-DAF7-407F-94C7-8A3433FF3DEF}"/>
                </a:ext>
              </a:extLst>
            </p:cNvPr>
            <p:cNvSpPr/>
            <p:nvPr/>
          </p:nvSpPr>
          <p:spPr bwMode="auto">
            <a:xfrm rot="18900000" flipH="1">
              <a:off x="6534377" y="2753829"/>
              <a:ext cx="1168248"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îŝḷïdê">
              <a:extLst>
                <a:ext uri="{FF2B5EF4-FFF2-40B4-BE49-F238E27FC236}">
                  <a16:creationId xmlns:a16="http://schemas.microsoft.com/office/drawing/2014/main" id="{11CC329D-267F-4291-A1DA-9E9CEB6A2821}"/>
                </a:ext>
              </a:extLst>
            </p:cNvPr>
            <p:cNvSpPr/>
            <p:nvPr/>
          </p:nvSpPr>
          <p:spPr bwMode="auto">
            <a:xfrm rot="18900000" flipH="1">
              <a:off x="4510701" y="4789997"/>
              <a:ext cx="114326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íSḷîḑè">
              <a:extLst>
                <a:ext uri="{FF2B5EF4-FFF2-40B4-BE49-F238E27FC236}">
                  <a16:creationId xmlns:a16="http://schemas.microsoft.com/office/drawing/2014/main" id="{26F2FCE7-5E12-4094-9224-4EA3A4B6B2AC}"/>
                </a:ext>
              </a:extLst>
            </p:cNvPr>
            <p:cNvSpPr/>
            <p:nvPr/>
          </p:nvSpPr>
          <p:spPr bwMode="auto">
            <a:xfrm rot="2700000">
              <a:off x="6424299" y="4834031"/>
              <a:ext cx="1082471" cy="356266"/>
            </a:xfrm>
            <a:prstGeom prst="roundRect">
              <a:avLst>
                <a:gd name="adj" fmla="val 50000"/>
              </a:avLst>
            </a:prstGeom>
            <a:solidFill>
              <a:srgbClr val="7E5027"/>
            </a:solidFill>
            <a:ln w="19050">
              <a:noFill/>
              <a:round/>
            </a:ln>
          </p:spPr>
          <p:txBody>
            <a:bodyPr vert="horz" wrap="none" lIns="91440" tIns="45720" rIns="91440" bIns="45720" anchor="ctr" anchorCtr="1" compatLnSpc="1">
              <a:noAutofit/>
              <a:scene3d>
                <a:camera prst="orthographicFront"/>
                <a:lightRig rig="threePt" dir="t"/>
              </a:scene3d>
              <a:sp3d contourW="12700"/>
            </a:bodyPr>
            <a:lstStyle/>
            <a:p>
              <a:pPr algn="ctr">
                <a:lnSpc>
                  <a:spcPct val="17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ïsḻiḓe">
              <a:extLst>
                <a:ext uri="{FF2B5EF4-FFF2-40B4-BE49-F238E27FC236}">
                  <a16:creationId xmlns:a16="http://schemas.microsoft.com/office/drawing/2014/main" id="{A11A28CA-0ECF-48D3-99EA-C6B954FE8C6E}"/>
                </a:ext>
              </a:extLst>
            </p:cNvPr>
            <p:cNvSpPr/>
            <p:nvPr/>
          </p:nvSpPr>
          <p:spPr bwMode="auto">
            <a:xfrm>
              <a:off x="5427020" y="3275747"/>
              <a:ext cx="1357432" cy="1357432"/>
            </a:xfrm>
            <a:prstGeom prst="ellipse">
              <a:avLst/>
            </a:prstGeom>
            <a:solidFill>
              <a:srgbClr val="7E5027"/>
            </a:solidFill>
            <a:ln w="19050">
              <a:solidFill>
                <a:schemeClr val="bg1"/>
              </a:solidFill>
              <a:round/>
            </a:ln>
          </p:spPr>
          <p:txBody>
            <a:bodyPr vert="horz" wrap="none" lIns="91440" tIns="45720" rIns="91440" bIns="45720" anchor="ctr" anchorCtr="1" compatLnSpc="1">
              <a:normAutofit/>
              <a:scene3d>
                <a:camera prst="orthographicFront"/>
                <a:lightRig rig="threePt" dir="t"/>
              </a:scene3d>
              <a:sp3d contourW="12700"/>
            </a:bodyPr>
            <a:lstStyle/>
            <a:p>
              <a:pPr algn="ctr">
                <a:lnSpc>
                  <a:spcPct val="150000"/>
                </a:lnSpc>
              </a:pP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a:extLst>
              <a:ext uri="{FF2B5EF4-FFF2-40B4-BE49-F238E27FC236}">
                <a16:creationId xmlns:a16="http://schemas.microsoft.com/office/drawing/2014/main" id="{59D9B3B1-2819-4FF7-B290-61153EB56627}"/>
              </a:ext>
            </a:extLst>
          </p:cNvPr>
          <p:cNvGrpSpPr/>
          <p:nvPr/>
        </p:nvGrpSpPr>
        <p:grpSpPr>
          <a:xfrm>
            <a:off x="798950" y="1973981"/>
            <a:ext cx="4291559" cy="1335412"/>
            <a:chOff x="561015" y="2365150"/>
            <a:chExt cx="4291559" cy="1335412"/>
          </a:xfrm>
        </p:grpSpPr>
        <p:sp>
          <p:nvSpPr>
            <p:cNvPr id="15" name="矩形 14">
              <a:extLst>
                <a:ext uri="{FF2B5EF4-FFF2-40B4-BE49-F238E27FC236}">
                  <a16:creationId xmlns:a16="http://schemas.microsoft.com/office/drawing/2014/main" id="{A867AED9-D380-415F-AC08-AA7F2489B209}"/>
                </a:ext>
              </a:extLst>
            </p:cNvPr>
            <p:cNvSpPr/>
            <p:nvPr/>
          </p:nvSpPr>
          <p:spPr>
            <a:xfrm>
              <a:off x="561015" y="2365150"/>
              <a:ext cx="4291559" cy="400110"/>
            </a:xfrm>
            <a:prstGeom prst="rect">
              <a:avLst/>
            </a:prstGeom>
          </p:spPr>
          <p:txBody>
            <a:bodyPr wrap="none">
              <a:spAutoFit/>
            </a:bodyPr>
            <a:lstStyle/>
            <a:p>
              <a:pPr lvl="0"/>
              <a:r>
                <a:rPr lang="en-US" altLang="zh-CN" sz="2000" b="1" dirty="0">
                  <a:solidFill>
                    <a:srgbClr val="1A3965"/>
                  </a:solidFill>
                </a:rPr>
                <a:t>(</a:t>
              </a:r>
              <a:r>
                <a:rPr lang="zh-CN" altLang="en-US" sz="2000" b="1" dirty="0">
                  <a:solidFill>
                    <a:srgbClr val="1A3965"/>
                  </a:solidFill>
                </a:rPr>
                <a:t>一</a:t>
              </a:r>
              <a:r>
                <a:rPr lang="en-US" altLang="zh-CN" sz="2000" b="1" dirty="0">
                  <a:solidFill>
                    <a:srgbClr val="1A3965"/>
                  </a:solidFill>
                </a:rPr>
                <a:t>)</a:t>
              </a:r>
              <a:r>
                <a:rPr lang="zh-CN" altLang="en-US" sz="2000" b="1" dirty="0">
                  <a:solidFill>
                    <a:srgbClr val="1A3965"/>
                  </a:solidFill>
                </a:rPr>
                <a:t>对顾客的服务需求水平进行分析</a:t>
              </a:r>
              <a:endParaRPr lang="en-GB" altLang="zh-CN" sz="2000" b="1" dirty="0">
                <a:solidFill>
                  <a:srgbClr val="1A3965"/>
                </a:solidFill>
              </a:endParaRPr>
            </a:p>
          </p:txBody>
        </p:sp>
        <p:sp>
          <p:nvSpPr>
            <p:cNvPr id="16" name="矩形 15">
              <a:extLst>
                <a:ext uri="{FF2B5EF4-FFF2-40B4-BE49-F238E27FC236}">
                  <a16:creationId xmlns:a16="http://schemas.microsoft.com/office/drawing/2014/main" id="{AE386C5C-41DE-4269-BE02-CB6786BA66FD}"/>
                </a:ext>
              </a:extLst>
            </p:cNvPr>
            <p:cNvSpPr/>
            <p:nvPr/>
          </p:nvSpPr>
          <p:spPr>
            <a:xfrm>
              <a:off x="663998" y="2869565"/>
              <a:ext cx="3835465" cy="830997"/>
            </a:xfrm>
            <a:prstGeom prst="rect">
              <a:avLst/>
            </a:prstGeom>
          </p:spPr>
          <p:txBody>
            <a:bodyPr wrap="square">
              <a:spAutoFit/>
            </a:bodyPr>
            <a:lstStyle/>
            <a:p>
              <a:pPr algn="just">
                <a:lnSpc>
                  <a:spcPct val="150000"/>
                </a:lnSpc>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批量。  </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等待时间。 </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空间便利性。</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产品多样性。</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支持性服务。</a:t>
              </a:r>
              <a:endParaRPr lang="en-US" altLang="zh-CN" sz="1600" dirty="0">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025BA0F-A72C-4C3D-9FC4-85BF699CF314}"/>
              </a:ext>
            </a:extLst>
          </p:cNvPr>
          <p:cNvGrpSpPr/>
          <p:nvPr/>
        </p:nvGrpSpPr>
        <p:grpSpPr>
          <a:xfrm>
            <a:off x="7360162" y="2043410"/>
            <a:ext cx="4323218" cy="1589148"/>
            <a:chOff x="7122227" y="2434579"/>
            <a:chExt cx="4323218" cy="1589148"/>
          </a:xfrm>
        </p:grpSpPr>
        <p:sp>
          <p:nvSpPr>
            <p:cNvPr id="18" name="矩形 17">
              <a:extLst>
                <a:ext uri="{FF2B5EF4-FFF2-40B4-BE49-F238E27FC236}">
                  <a16:creationId xmlns:a16="http://schemas.microsoft.com/office/drawing/2014/main" id="{02119FD6-B8C5-4209-8F05-37F4F07160FA}"/>
                </a:ext>
              </a:extLst>
            </p:cNvPr>
            <p:cNvSpPr/>
            <p:nvPr/>
          </p:nvSpPr>
          <p:spPr>
            <a:xfrm>
              <a:off x="7122227" y="2434579"/>
              <a:ext cx="2239716" cy="400110"/>
            </a:xfrm>
            <a:prstGeom prst="rect">
              <a:avLst/>
            </a:prstGeom>
          </p:spPr>
          <p:txBody>
            <a:bodyPr wrap="none">
              <a:spAutoFit/>
            </a:bodyPr>
            <a:lstStyle/>
            <a:p>
              <a:pPr lvl="0"/>
              <a:r>
                <a:rPr lang="en-US" altLang="zh-CN" sz="2000" b="1" dirty="0">
                  <a:solidFill>
                    <a:srgbClr val="C10007"/>
                  </a:solidFill>
                </a:rPr>
                <a:t>(</a:t>
              </a:r>
              <a:r>
                <a:rPr lang="zh-CN" altLang="en-US" sz="2000" b="1" dirty="0">
                  <a:solidFill>
                    <a:srgbClr val="C10007"/>
                  </a:solidFill>
                </a:rPr>
                <a:t>二</a:t>
              </a:r>
              <a:r>
                <a:rPr lang="en-US" altLang="zh-CN" sz="2000" b="1" dirty="0">
                  <a:solidFill>
                    <a:srgbClr val="C10007"/>
                  </a:solidFill>
                </a:rPr>
                <a:t>)</a:t>
              </a:r>
              <a:r>
                <a:rPr lang="zh-CN" altLang="en-US" sz="2000" b="1" dirty="0">
                  <a:solidFill>
                    <a:srgbClr val="C10007"/>
                  </a:solidFill>
                </a:rPr>
                <a:t>确定渠道目标</a:t>
              </a:r>
              <a:endParaRPr lang="en-GB" altLang="zh-CN" sz="2000" b="1" dirty="0">
                <a:solidFill>
                  <a:srgbClr val="C10007"/>
                </a:solidFill>
              </a:endParaRPr>
            </a:p>
          </p:txBody>
        </p:sp>
        <p:sp>
          <p:nvSpPr>
            <p:cNvPr id="19" name="矩形 18">
              <a:extLst>
                <a:ext uri="{FF2B5EF4-FFF2-40B4-BE49-F238E27FC236}">
                  <a16:creationId xmlns:a16="http://schemas.microsoft.com/office/drawing/2014/main" id="{1AAEF576-5CE9-4A47-983B-75810465790B}"/>
                </a:ext>
              </a:extLst>
            </p:cNvPr>
            <p:cNvSpPr/>
            <p:nvPr/>
          </p:nvSpPr>
          <p:spPr>
            <a:xfrm>
              <a:off x="7122227" y="2869565"/>
              <a:ext cx="4323218" cy="1154162"/>
            </a:xfrm>
            <a:prstGeom prst="rect">
              <a:avLst/>
            </a:prstGeom>
          </p:spPr>
          <p:txBody>
            <a:bodyPr wrap="square">
              <a:spAutoFit/>
            </a:bodyPr>
            <a:lstStyle/>
            <a:p>
              <a:pPr algn="just">
                <a:lnSpc>
                  <a:spcPct val="150000"/>
                </a:lnSpc>
              </a:pPr>
              <a:r>
                <a:rPr lang="zh-CN" altLang="en-US" sz="1600" dirty="0">
                  <a:latin typeface="微软雅黑" panose="020B0503020204020204" pitchFamily="34" charset="-122"/>
                  <a:ea typeface="微软雅黑" panose="020B0503020204020204" pitchFamily="34" charset="-122"/>
                </a:rPr>
                <a:t>渠道目标是在企业营销目标的要求下</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在一定的细分市场基础上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选择渠道应达到的服务产出目标</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它是渠道设计的基础。</a:t>
              </a:r>
              <a:endParaRPr lang="en-US" altLang="zh-CN" sz="1400" dirty="0">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id="{FC139E11-266B-4509-B623-4FC4B780BDF4}"/>
              </a:ext>
            </a:extLst>
          </p:cNvPr>
          <p:cNvGrpSpPr/>
          <p:nvPr/>
        </p:nvGrpSpPr>
        <p:grpSpPr>
          <a:xfrm>
            <a:off x="851438" y="4098668"/>
            <a:ext cx="3885960" cy="2066066"/>
            <a:chOff x="613503" y="4489837"/>
            <a:chExt cx="3885960" cy="2066066"/>
          </a:xfrm>
        </p:grpSpPr>
        <p:sp>
          <p:nvSpPr>
            <p:cNvPr id="21" name="矩形 20">
              <a:extLst>
                <a:ext uri="{FF2B5EF4-FFF2-40B4-BE49-F238E27FC236}">
                  <a16:creationId xmlns:a16="http://schemas.microsoft.com/office/drawing/2014/main" id="{AB5FE17F-2A67-47CD-A619-92D70493E497}"/>
                </a:ext>
              </a:extLst>
            </p:cNvPr>
            <p:cNvSpPr/>
            <p:nvPr/>
          </p:nvSpPr>
          <p:spPr>
            <a:xfrm>
              <a:off x="613503" y="4489837"/>
              <a:ext cx="3522118" cy="400110"/>
            </a:xfrm>
            <a:prstGeom prst="rect">
              <a:avLst/>
            </a:prstGeom>
          </p:spPr>
          <p:txBody>
            <a:bodyPr wrap="none">
              <a:spAutoFit/>
            </a:bodyPr>
            <a:lstStyle/>
            <a:p>
              <a:pPr lvl="0"/>
              <a:r>
                <a:rPr lang="en-US" altLang="zh-CN" sz="2000" b="1" dirty="0">
                  <a:solidFill>
                    <a:srgbClr val="1A3965"/>
                  </a:solidFill>
                </a:rPr>
                <a:t>(</a:t>
              </a:r>
              <a:r>
                <a:rPr lang="zh-CN" altLang="en-US" sz="2000" b="1" dirty="0">
                  <a:solidFill>
                    <a:srgbClr val="1A3965"/>
                  </a:solidFill>
                </a:rPr>
                <a:t>三</a:t>
              </a:r>
              <a:r>
                <a:rPr lang="en-US" altLang="zh-CN" sz="2000" b="1" dirty="0">
                  <a:solidFill>
                    <a:srgbClr val="1A3965"/>
                  </a:solidFill>
                </a:rPr>
                <a:t>)</a:t>
              </a:r>
              <a:r>
                <a:rPr lang="zh-CN" altLang="en-US" sz="2000" b="1" dirty="0">
                  <a:solidFill>
                    <a:srgbClr val="1A3965"/>
                  </a:solidFill>
                </a:rPr>
                <a:t>识别主要的渠道选择方案</a:t>
              </a:r>
              <a:endParaRPr lang="en-GB" altLang="zh-CN" sz="2000" b="1" dirty="0">
                <a:solidFill>
                  <a:srgbClr val="1A3965"/>
                </a:solidFill>
              </a:endParaRPr>
            </a:p>
          </p:txBody>
        </p:sp>
        <p:sp>
          <p:nvSpPr>
            <p:cNvPr id="22" name="矩形 21">
              <a:extLst>
                <a:ext uri="{FF2B5EF4-FFF2-40B4-BE49-F238E27FC236}">
                  <a16:creationId xmlns:a16="http://schemas.microsoft.com/office/drawing/2014/main" id="{DA5A5D38-F8D6-4D1D-A287-FB636A1D05B2}"/>
                </a:ext>
              </a:extLst>
            </p:cNvPr>
            <p:cNvSpPr/>
            <p:nvPr/>
          </p:nvSpPr>
          <p:spPr>
            <a:xfrm>
              <a:off x="663998" y="4986243"/>
              <a:ext cx="3835465" cy="1569660"/>
            </a:xfrm>
            <a:prstGeom prst="rect">
              <a:avLst/>
            </a:prstGeom>
          </p:spPr>
          <p:txBody>
            <a:bodyPr wrap="square">
              <a:spAutoFit/>
            </a:bodyPr>
            <a:lstStyle/>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1.</a:t>
              </a:r>
              <a:r>
                <a:rPr lang="zh-CN" altLang="en-US" sz="1600" dirty="0">
                  <a:solidFill>
                    <a:srgbClr val="000000"/>
                  </a:solidFill>
                  <a:latin typeface="微软雅黑" panose="020B0503020204020204" pitchFamily="34" charset="-122"/>
                  <a:ea typeface="微软雅黑" panose="020B0503020204020204" pitchFamily="34" charset="-122"/>
                </a:rPr>
                <a:t>中间机构的类型</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2.</a:t>
              </a:r>
              <a:r>
                <a:rPr lang="zh-CN" altLang="en-US" sz="1600" dirty="0">
                  <a:solidFill>
                    <a:srgbClr val="000000"/>
                  </a:solidFill>
                  <a:latin typeface="微软雅黑" panose="020B0503020204020204" pitchFamily="34" charset="-122"/>
                  <a:ea typeface="微软雅黑" panose="020B0503020204020204" pitchFamily="34" charset="-122"/>
                </a:rPr>
                <a:t>中间机构的数量</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3.</a:t>
              </a:r>
              <a:r>
                <a:rPr lang="zh-CN" altLang="en-US" sz="1600" dirty="0">
                  <a:solidFill>
                    <a:srgbClr val="000000"/>
                  </a:solidFill>
                  <a:latin typeface="微软雅黑" panose="020B0503020204020204" pitchFamily="34" charset="-122"/>
                  <a:ea typeface="微软雅黑" panose="020B0503020204020204" pitchFamily="34" charset="-122"/>
                </a:rPr>
                <a:t>渠道成员的参与条件和责任</a:t>
              </a:r>
              <a:endParaRPr lang="en-US" altLang="zh-CN" sz="1600" dirty="0">
                <a:solidFill>
                  <a:srgbClr val="000000"/>
                </a:solidFill>
                <a:latin typeface="微软雅黑" panose="020B0503020204020204" pitchFamily="34" charset="-122"/>
                <a:ea typeface="微软雅黑" panose="020B0503020204020204" pitchFamily="34" charset="-122"/>
              </a:endParaRPr>
            </a:p>
            <a:p>
              <a:pPr algn="just">
                <a:lnSpc>
                  <a:spcPct val="150000"/>
                </a:lnSpc>
              </a:pPr>
              <a:endParaRPr lang="en-US" altLang="zh-CN" sz="1600"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id="{B394211B-B901-490F-904A-03BD00A7F60A}"/>
              </a:ext>
            </a:extLst>
          </p:cNvPr>
          <p:cNvGrpSpPr/>
          <p:nvPr/>
        </p:nvGrpSpPr>
        <p:grpSpPr>
          <a:xfrm>
            <a:off x="7256836" y="4058388"/>
            <a:ext cx="4426544" cy="1853331"/>
            <a:chOff x="7018901" y="4449557"/>
            <a:chExt cx="4426544" cy="1853331"/>
          </a:xfrm>
        </p:grpSpPr>
        <p:sp>
          <p:nvSpPr>
            <p:cNvPr id="24" name="矩形 23">
              <a:extLst>
                <a:ext uri="{FF2B5EF4-FFF2-40B4-BE49-F238E27FC236}">
                  <a16:creationId xmlns:a16="http://schemas.microsoft.com/office/drawing/2014/main" id="{5170C590-A2BF-41AB-B046-248B207501C8}"/>
                </a:ext>
              </a:extLst>
            </p:cNvPr>
            <p:cNvSpPr/>
            <p:nvPr/>
          </p:nvSpPr>
          <p:spPr>
            <a:xfrm>
              <a:off x="7018901" y="4449557"/>
              <a:ext cx="3009157" cy="400110"/>
            </a:xfrm>
            <a:prstGeom prst="rect">
              <a:avLst/>
            </a:prstGeom>
          </p:spPr>
          <p:txBody>
            <a:bodyPr wrap="none">
              <a:spAutoFit/>
            </a:bodyPr>
            <a:lstStyle/>
            <a:p>
              <a:pPr lvl="0" algn="ctr"/>
              <a:r>
                <a:rPr lang="en-US" altLang="zh-CN" sz="2000" b="1" dirty="0">
                  <a:solidFill>
                    <a:srgbClr val="C10007"/>
                  </a:solidFill>
                </a:rPr>
                <a:t>(</a:t>
              </a:r>
              <a:r>
                <a:rPr lang="zh-CN" altLang="en-US" sz="2000" b="1" dirty="0">
                  <a:solidFill>
                    <a:srgbClr val="C10007"/>
                  </a:solidFill>
                </a:rPr>
                <a:t>四</a:t>
              </a:r>
              <a:r>
                <a:rPr lang="en-US" altLang="zh-CN" sz="2000" b="1" dirty="0">
                  <a:solidFill>
                    <a:srgbClr val="C10007"/>
                  </a:solidFill>
                </a:rPr>
                <a:t>)</a:t>
              </a:r>
              <a:r>
                <a:rPr lang="zh-CN" altLang="en-US" sz="2000" b="1" dirty="0">
                  <a:solidFill>
                    <a:srgbClr val="C10007"/>
                  </a:solidFill>
                </a:rPr>
                <a:t>对渠道方案进行评估</a:t>
              </a:r>
              <a:endParaRPr lang="en-GB" altLang="zh-CN" sz="2000" b="1" dirty="0">
                <a:solidFill>
                  <a:srgbClr val="C10007"/>
                </a:solidFill>
              </a:endParaRPr>
            </a:p>
          </p:txBody>
        </p:sp>
        <p:sp>
          <p:nvSpPr>
            <p:cNvPr id="25" name="矩形 24">
              <a:extLst>
                <a:ext uri="{FF2B5EF4-FFF2-40B4-BE49-F238E27FC236}">
                  <a16:creationId xmlns:a16="http://schemas.microsoft.com/office/drawing/2014/main" id="{F56AAEAF-26C3-4BAA-8690-FB7848BB1563}"/>
                </a:ext>
              </a:extLst>
            </p:cNvPr>
            <p:cNvSpPr/>
            <p:nvPr/>
          </p:nvSpPr>
          <p:spPr>
            <a:xfrm>
              <a:off x="7122227" y="5102559"/>
              <a:ext cx="4323218" cy="1200329"/>
            </a:xfrm>
            <a:prstGeom prst="rect">
              <a:avLst/>
            </a:prstGeom>
          </p:spPr>
          <p:txBody>
            <a:bodyPr wrap="square">
              <a:spAutoFit/>
            </a:bodyPr>
            <a:lstStyle/>
            <a:p>
              <a:pPr algn="just">
                <a:lnSpc>
                  <a:spcPct val="150000"/>
                </a:lnSpc>
              </a:pPr>
              <a:r>
                <a:rPr lang="en-US" altLang="zh-CN" sz="1600" dirty="0"/>
                <a:t>1.</a:t>
              </a:r>
              <a:r>
                <a:rPr lang="zh-CN" altLang="en-US" sz="1600" dirty="0"/>
                <a:t>经济性</a:t>
              </a:r>
              <a:endParaRPr lang="en-US" altLang="zh-CN" sz="1600" dirty="0"/>
            </a:p>
            <a:p>
              <a:pPr algn="just">
                <a:lnSpc>
                  <a:spcPct val="150000"/>
                </a:lnSpc>
              </a:pPr>
              <a:r>
                <a:rPr lang="en-US" altLang="zh-CN" sz="1600" dirty="0"/>
                <a:t>2.</a:t>
              </a:r>
              <a:r>
                <a:rPr lang="zh-CN" altLang="en-US" sz="1600" dirty="0"/>
                <a:t>可控性</a:t>
              </a:r>
              <a:endParaRPr lang="en-US" altLang="zh-CN" sz="1600" dirty="0"/>
            </a:p>
            <a:p>
              <a:pPr algn="just">
                <a:lnSpc>
                  <a:spcPct val="150000"/>
                </a:lnSpc>
              </a:pPr>
              <a:r>
                <a:rPr lang="en-US" altLang="zh-CN" sz="1600" dirty="0"/>
                <a:t>3.</a:t>
              </a:r>
              <a:r>
                <a:rPr lang="zh-CN" altLang="en-US" sz="1600" dirty="0"/>
                <a:t>适应性</a:t>
              </a:r>
            </a:p>
          </p:txBody>
        </p:sp>
      </p:grpSp>
    </p:spTree>
    <p:extLst>
      <p:ext uri="{BB962C8B-B14F-4D97-AF65-F5344CB8AC3E}">
        <p14:creationId xmlns:p14="http://schemas.microsoft.com/office/powerpoint/2010/main" val="33817986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渠道设计策划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2249334"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一、分析渠道现状</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矩形 6">
            <a:extLst>
              <a:ext uri="{FF2B5EF4-FFF2-40B4-BE49-F238E27FC236}">
                <a16:creationId xmlns:a16="http://schemas.microsoft.com/office/drawing/2014/main" id="{F3A648B8-2E40-474B-8B6B-85EC17F6A9DD}"/>
              </a:ext>
            </a:extLst>
          </p:cNvPr>
          <p:cNvSpPr/>
          <p:nvPr/>
        </p:nvSpPr>
        <p:spPr>
          <a:xfrm>
            <a:off x="524860" y="2314990"/>
            <a:ext cx="6096000" cy="2951898"/>
          </a:xfrm>
          <a:prstGeom prst="rect">
            <a:avLst/>
          </a:prstGeom>
        </p:spPr>
        <p:txBody>
          <a:bodyPr>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渠道现状分析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就是依据目标市场的特定偏好</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确定目标市场对以上各种服务的具体需求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找出自身不足之处</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考虑企业可能的改善渠道管理的途径。</a:t>
            </a:r>
          </a:p>
          <a:p>
            <a:pPr>
              <a:lnSpc>
                <a:spcPct val="150000"/>
              </a:lnSpc>
              <a:buFontTx/>
              <a:buNone/>
              <a:defRPr/>
            </a:pPr>
            <a:r>
              <a:rPr lang="zh-CN" altLang="en-US" dirty="0">
                <a:latin typeface="微软雅黑" panose="020B0503020204020204" pitchFamily="34" charset="-122"/>
                <a:ea typeface="微软雅黑" panose="020B0503020204020204" pitchFamily="34" charset="-122"/>
              </a:rPr>
              <a:t>渠道现状分析的主要目的在于了解企业现阶段渠道管理中存在的问题。渠道现状分析主要包括以下内容</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目标市场对渠道服务水平的要求、企业现阶段渠道管理的不足之处、探寻企业改善渠道管理的可能途径。</a:t>
            </a:r>
          </a:p>
        </p:txBody>
      </p:sp>
      <p:pic>
        <p:nvPicPr>
          <p:cNvPr id="8" name="图片占位符 7">
            <a:extLst>
              <a:ext uri="{FF2B5EF4-FFF2-40B4-BE49-F238E27FC236}">
                <a16:creationId xmlns:a16="http://schemas.microsoft.com/office/drawing/2014/main" id="{21B678B9-02D9-4AA9-A79C-AD28F77E5C56}"/>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t="6022" b="6022"/>
          <a:stretch>
            <a:fillRect/>
          </a:stretch>
        </p:blipFill>
        <p:spPr>
          <a:xfrm>
            <a:off x="7162904" y="2793768"/>
            <a:ext cx="4785580" cy="30998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970426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第二节　渠道设计策划</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3005951" cy="400110"/>
          </a:xfrm>
          <a:prstGeom prst="rect">
            <a:avLst/>
          </a:prstGeom>
        </p:spPr>
        <p:txBody>
          <a:bodyPr wrap="none">
            <a:spAutoFit/>
          </a:bodyPr>
          <a:lstStyle/>
          <a:p>
            <a:r>
              <a:rPr lang="zh-CN" altLang="zh-CN" sz="2000" dirty="0"/>
              <a:t>二、明确渠道任务与目标</a:t>
            </a:r>
          </a:p>
        </p:txBody>
      </p:sp>
      <p:sp>
        <p:nvSpPr>
          <p:cNvPr id="7" name="矩形 6">
            <a:extLst>
              <a:ext uri="{FF2B5EF4-FFF2-40B4-BE49-F238E27FC236}">
                <a16:creationId xmlns:a16="http://schemas.microsoft.com/office/drawing/2014/main" id="{F3A648B8-2E40-474B-8B6B-85EC17F6A9DD}"/>
              </a:ext>
            </a:extLst>
          </p:cNvPr>
          <p:cNvSpPr/>
          <p:nvPr/>
        </p:nvSpPr>
        <p:spPr>
          <a:xfrm>
            <a:off x="798950" y="1494034"/>
            <a:ext cx="10747056" cy="1754326"/>
          </a:xfrm>
          <a:prstGeom prst="rect">
            <a:avLst/>
          </a:prstGeom>
        </p:spPr>
        <p:txBody>
          <a:bodyPr wrap="square">
            <a:spAutoFit/>
          </a:bodyPr>
          <a:lstStyle/>
          <a:p>
            <a:pPr>
              <a:lnSpc>
                <a:spcPct val="150000"/>
              </a:lnSpc>
              <a:buFontTx/>
              <a:buNone/>
              <a:defRPr/>
            </a:pPr>
            <a:r>
              <a:rPr lang="zh-CN" altLang="en-US" dirty="0">
                <a:latin typeface="微软雅黑" panose="020B0503020204020204" pitchFamily="34" charset="-122"/>
                <a:ea typeface="微软雅黑" panose="020B0503020204020204" pitchFamily="34" charset="-122"/>
              </a:rPr>
              <a:t>      渠道任务是指企业通过渠道活动在一定时间内必须完成的任务</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其具体表现为对营销目标的分解</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如销售量、销售额、利润等。渠道目标是指企业管理者对理想化渠道的一种追求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具体表现为渠道建设目标</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如市场渗透率、市场覆盖率等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、渠道服务目标</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如产品多样性、空间便利性等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和渠道治理目标</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如渠道沟通、渠道满意度、渠道关系等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a:t>
            </a:r>
          </a:p>
        </p:txBody>
      </p:sp>
      <p:graphicFrame>
        <p:nvGraphicFramePr>
          <p:cNvPr id="9" name="表格 8"/>
          <p:cNvGraphicFramePr>
            <a:graphicFrameLocks noGrp="1"/>
          </p:cNvGraphicFramePr>
          <p:nvPr>
            <p:extLst>
              <p:ext uri="{D42A27DB-BD31-4B8C-83A1-F6EECF244321}">
                <p14:modId xmlns:p14="http://schemas.microsoft.com/office/powerpoint/2010/main" val="2793660596"/>
              </p:ext>
            </p:extLst>
          </p:nvPr>
        </p:nvGraphicFramePr>
        <p:xfrm>
          <a:off x="928326" y="3248360"/>
          <a:ext cx="10385668" cy="3610133"/>
        </p:xfrm>
        <a:graphic>
          <a:graphicData uri="http://schemas.openxmlformats.org/drawingml/2006/table">
            <a:tbl>
              <a:tblPr firstRow="1" firstCol="1" bandRow="1"/>
              <a:tblGrid>
                <a:gridCol w="2578101">
                  <a:extLst>
                    <a:ext uri="{9D8B030D-6E8A-4147-A177-3AD203B41FA5}">
                      <a16:colId xmlns:a16="http://schemas.microsoft.com/office/drawing/2014/main" val="20000"/>
                    </a:ext>
                  </a:extLst>
                </a:gridCol>
                <a:gridCol w="2506101">
                  <a:extLst>
                    <a:ext uri="{9D8B030D-6E8A-4147-A177-3AD203B41FA5}">
                      <a16:colId xmlns:a16="http://schemas.microsoft.com/office/drawing/2014/main" val="20001"/>
                    </a:ext>
                  </a:extLst>
                </a:gridCol>
                <a:gridCol w="2650101">
                  <a:extLst>
                    <a:ext uri="{9D8B030D-6E8A-4147-A177-3AD203B41FA5}">
                      <a16:colId xmlns:a16="http://schemas.microsoft.com/office/drawing/2014/main" val="20002"/>
                    </a:ext>
                  </a:extLst>
                </a:gridCol>
                <a:gridCol w="2651365">
                  <a:extLst>
                    <a:ext uri="{9D8B030D-6E8A-4147-A177-3AD203B41FA5}">
                      <a16:colId xmlns:a16="http://schemas.microsoft.com/office/drawing/2014/main" val="20003"/>
                    </a:ext>
                  </a:extLst>
                </a:gridCol>
              </a:tblGrid>
              <a:tr h="443832">
                <a:tc>
                  <a:txBody>
                    <a:bodyPr/>
                    <a:lstStyle/>
                    <a:p>
                      <a:pPr algn="ctr">
                        <a:lnSpc>
                          <a:spcPts val="1125"/>
                        </a:lnSpc>
                        <a:spcAft>
                          <a:spcPts val="0"/>
                        </a:spcAft>
                      </a:pPr>
                      <a:r>
                        <a:rPr lang="zh-CN" sz="1600" dirty="0">
                          <a:solidFill>
                            <a:srgbClr val="000000"/>
                          </a:solidFill>
                          <a:effectLst/>
                          <a:latin typeface="NEU-BZ-S92"/>
                          <a:ea typeface="方正书宋_GBK"/>
                          <a:cs typeface="Times New Roman" panose="02020603050405020304" pitchFamily="18" charset="0"/>
                        </a:rPr>
                        <a:t>渠道任务</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125"/>
                        </a:lnSpc>
                        <a:spcAft>
                          <a:spcPts val="0"/>
                        </a:spcAft>
                      </a:pPr>
                      <a:r>
                        <a:rPr lang="zh-CN" sz="1600" dirty="0">
                          <a:solidFill>
                            <a:srgbClr val="000000"/>
                          </a:solidFill>
                          <a:effectLst/>
                          <a:latin typeface="NEU-BZ-S92"/>
                          <a:ea typeface="方正书宋_GBK"/>
                          <a:cs typeface="Times New Roman" panose="02020603050405020304" pitchFamily="18" charset="0"/>
                        </a:rPr>
                        <a:t>渠道建设目标</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125"/>
                        </a:lnSpc>
                        <a:spcAft>
                          <a:spcPts val="0"/>
                        </a:spcAft>
                      </a:pPr>
                      <a:r>
                        <a:rPr lang="zh-CN" sz="1600" dirty="0">
                          <a:solidFill>
                            <a:srgbClr val="000000"/>
                          </a:solidFill>
                          <a:effectLst/>
                          <a:latin typeface="NEU-BZ-S92"/>
                          <a:ea typeface="方正书宋_GBK"/>
                          <a:cs typeface="Times New Roman" panose="02020603050405020304" pitchFamily="18" charset="0"/>
                        </a:rPr>
                        <a:t>渠道服务目标</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125"/>
                        </a:lnSpc>
                        <a:spcAft>
                          <a:spcPts val="0"/>
                        </a:spcAft>
                      </a:pPr>
                      <a:r>
                        <a:rPr lang="zh-CN" sz="1600" dirty="0">
                          <a:solidFill>
                            <a:srgbClr val="000000"/>
                          </a:solidFill>
                          <a:effectLst/>
                          <a:latin typeface="NEU-BZ-S92"/>
                          <a:ea typeface="方正书宋_GBK"/>
                          <a:cs typeface="Times New Roman" panose="02020603050405020304" pitchFamily="18" charset="0"/>
                        </a:rPr>
                        <a:t>渠道治理目标</a:t>
                      </a:r>
                      <a:endParaRPr lang="zh-CN" sz="20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62989">
                <a:tc>
                  <a:txBody>
                    <a:bodyPr/>
                    <a:lstStyle/>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渠道销售量</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在“双十一”活动期间</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公司手机要卖出</a:t>
                      </a:r>
                      <a:r>
                        <a:rPr lang="en-US" sz="1400" dirty="0">
                          <a:solidFill>
                            <a:srgbClr val="000000"/>
                          </a:solidFill>
                          <a:effectLst/>
                          <a:latin typeface="NEU-BZ-S92"/>
                          <a:ea typeface="方正书宋_GBK"/>
                          <a:cs typeface="Times New Roman" panose="02020603050405020304" pitchFamily="18" charset="0"/>
                        </a:rPr>
                        <a:t>10</a:t>
                      </a:r>
                      <a:r>
                        <a:rPr lang="zh-CN" sz="1400" dirty="0">
                          <a:solidFill>
                            <a:srgbClr val="000000"/>
                          </a:solidFill>
                          <a:effectLst/>
                          <a:latin typeface="NEU-BZ-S92"/>
                          <a:ea typeface="方正书宋_GBK"/>
                          <a:cs typeface="Times New Roman" panose="02020603050405020304" pitchFamily="18" charset="0"/>
                        </a:rPr>
                        <a:t>万部</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渠道总销售额</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a:t>
                      </a:r>
                      <a:r>
                        <a:rPr lang="en-US" sz="1400" dirty="0">
                          <a:solidFill>
                            <a:srgbClr val="000000"/>
                          </a:solidFill>
                          <a:effectLst/>
                          <a:latin typeface="NEU-BZ-S92"/>
                          <a:ea typeface="方正书宋_GBK"/>
                          <a:cs typeface="Times New Roman" panose="02020603050405020304" pitchFamily="18" charset="0"/>
                        </a:rPr>
                        <a:t>2018</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品牌手机在中国国内的总销售额要达到 </a:t>
                      </a:r>
                      <a:r>
                        <a:rPr lang="en-US" sz="1400" dirty="0">
                          <a:solidFill>
                            <a:srgbClr val="000000"/>
                          </a:solidFill>
                          <a:effectLst/>
                          <a:latin typeface="NEU-BZ-S92"/>
                          <a:ea typeface="方正书宋_GBK"/>
                          <a:cs typeface="Times New Roman" panose="02020603050405020304" pitchFamily="18" charset="0"/>
                        </a:rPr>
                        <a:t>1000 </a:t>
                      </a:r>
                      <a:r>
                        <a:rPr lang="zh-CN" sz="1400" dirty="0">
                          <a:solidFill>
                            <a:srgbClr val="000000"/>
                          </a:solidFill>
                          <a:effectLst/>
                          <a:latin typeface="NEU-BZ-S92"/>
                          <a:ea typeface="方正书宋_GBK"/>
                          <a:cs typeface="Times New Roman" panose="02020603050405020304" pitchFamily="18" charset="0"/>
                        </a:rPr>
                        <a:t>亿元</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市场占有率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a:t>
                      </a:r>
                      <a:r>
                        <a:rPr lang="en-US" sz="1400" dirty="0">
                          <a:solidFill>
                            <a:srgbClr val="000000"/>
                          </a:solidFill>
                          <a:effectLst/>
                          <a:latin typeface="NEU-BZ-S92"/>
                          <a:ea typeface="方正书宋_GBK"/>
                          <a:cs typeface="Times New Roman" panose="02020603050405020304" pitchFamily="18" charset="0"/>
                        </a:rPr>
                        <a:t>2018</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NEU-BZ-S92"/>
                          <a:ea typeface="方正书宋_GBK"/>
                          <a:cs typeface="Times New Roman" panose="02020603050405020304" pitchFamily="18" charset="0"/>
                        </a:rPr>
                        <a:t>12</a:t>
                      </a:r>
                      <a:r>
                        <a:rPr lang="zh-CN" sz="1400" dirty="0">
                          <a:solidFill>
                            <a:srgbClr val="000000"/>
                          </a:solidFill>
                          <a:effectLst/>
                          <a:latin typeface="NEU-BZ-S92"/>
                          <a:ea typeface="方正书宋_GBK"/>
                          <a:cs typeface="Times New Roman" panose="02020603050405020304" pitchFamily="18" charset="0"/>
                        </a:rPr>
                        <a:t>月</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品牌手机要使得公司在中国的市场占有率达到</a:t>
                      </a:r>
                      <a:r>
                        <a:rPr lang="en-US" sz="1400" dirty="0">
                          <a:solidFill>
                            <a:srgbClr val="000000"/>
                          </a:solidFill>
                          <a:effectLst/>
                          <a:latin typeface="NEU-BZ-S92"/>
                          <a:ea typeface="方正书宋_GBK"/>
                          <a:cs typeface="Times New Roman" panose="02020603050405020304" pitchFamily="18" charset="0"/>
                        </a:rPr>
                        <a:t>20%</a:t>
                      </a:r>
                      <a:endParaRPr lang="zh-CN" sz="1800" dirty="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市场覆盖目标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在一年之内</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公司的产品要进入所有的县级城市</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市场渗透率目标</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2020</a:t>
                      </a:r>
                      <a:r>
                        <a:rPr lang="zh-CN" sz="1400" dirty="0">
                          <a:solidFill>
                            <a:srgbClr val="000000"/>
                          </a:solidFill>
                          <a:effectLst/>
                          <a:latin typeface="NEU-BZ-S92"/>
                          <a:ea typeface="方正书宋_GBK"/>
                          <a:cs typeface="Times New Roman" panose="02020603050405020304" pitchFamily="18" charset="0"/>
                        </a:rPr>
                        <a:t>年之前</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公司在全国的经销商数量要增加</a:t>
                      </a:r>
                      <a:r>
                        <a:rPr lang="en-US" sz="1400" dirty="0">
                          <a:solidFill>
                            <a:srgbClr val="000000"/>
                          </a:solidFill>
                          <a:effectLst/>
                          <a:latin typeface="NEU-BZ-S92"/>
                          <a:ea typeface="方正书宋_GBK"/>
                          <a:cs typeface="Times New Roman" panose="02020603050405020304" pitchFamily="18" charset="0"/>
                        </a:rPr>
                        <a:t>500</a:t>
                      </a:r>
                      <a:r>
                        <a:rPr lang="zh-CN" sz="1400" dirty="0">
                          <a:solidFill>
                            <a:srgbClr val="000000"/>
                          </a:solidFill>
                          <a:effectLst/>
                          <a:latin typeface="NEU-BZ-S92"/>
                          <a:ea typeface="方正书宋_GBK"/>
                          <a:cs typeface="Times New Roman" panose="02020603050405020304" pitchFamily="18" charset="0"/>
                        </a:rPr>
                        <a:t>个</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展示目标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在本年度内</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公司的产品要在国内</a:t>
                      </a:r>
                      <a:r>
                        <a:rPr lang="en-US" sz="1400" dirty="0">
                          <a:solidFill>
                            <a:srgbClr val="000000"/>
                          </a:solidFill>
                          <a:effectLst/>
                          <a:latin typeface="NEU-BZ-S92"/>
                          <a:ea typeface="方正书宋_GBK"/>
                          <a:cs typeface="Times New Roman" panose="02020603050405020304" pitchFamily="18" charset="0"/>
                        </a:rPr>
                        <a:t>50%</a:t>
                      </a:r>
                      <a:r>
                        <a:rPr lang="zh-CN" sz="1400" dirty="0">
                          <a:solidFill>
                            <a:srgbClr val="000000"/>
                          </a:solidFill>
                          <a:effectLst/>
                          <a:latin typeface="NEU-BZ-S92"/>
                          <a:ea typeface="方正书宋_GBK"/>
                          <a:cs typeface="Times New Roman" panose="02020603050405020304" pitchFamily="18" charset="0"/>
                        </a:rPr>
                        <a:t>的百货公司中得以展示</a:t>
                      </a:r>
                      <a:endParaRPr lang="zh-CN" sz="1800" dirty="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等候时间目标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到</a:t>
                      </a:r>
                      <a:r>
                        <a:rPr lang="en-US" sz="1400" dirty="0">
                          <a:solidFill>
                            <a:srgbClr val="000000"/>
                          </a:solidFill>
                          <a:effectLst/>
                          <a:latin typeface="NEU-BZ-S92"/>
                          <a:ea typeface="方正书宋_GBK"/>
                          <a:cs typeface="Times New Roman" panose="02020603050405020304" pitchFamily="18" charset="0"/>
                        </a:rPr>
                        <a:t>2020</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NEU-BZ-S92"/>
                          <a:ea typeface="方正书宋_GBK"/>
                          <a:cs typeface="Times New Roman" panose="02020603050405020304" pitchFamily="18" charset="0"/>
                        </a:rPr>
                        <a:t>1</a:t>
                      </a:r>
                      <a:r>
                        <a:rPr lang="zh-CN" sz="1400" dirty="0">
                          <a:solidFill>
                            <a:srgbClr val="000000"/>
                          </a:solidFill>
                          <a:effectLst/>
                          <a:latin typeface="NEU-BZ-S92"/>
                          <a:ea typeface="方正书宋_GBK"/>
                          <a:cs typeface="Times New Roman" panose="02020603050405020304" pitchFamily="18" charset="0"/>
                        </a:rPr>
                        <a:t>月</a:t>
                      </a:r>
                      <a:r>
                        <a:rPr lang="en-US" sz="1400" dirty="0">
                          <a:solidFill>
                            <a:srgbClr val="000000"/>
                          </a:solidFill>
                          <a:effectLst/>
                          <a:latin typeface="NEU-BZ-S92"/>
                          <a:ea typeface="方正书宋_GBK"/>
                          <a:cs typeface="Times New Roman" panose="02020603050405020304" pitchFamily="18" charset="0"/>
                        </a:rPr>
                        <a:t>1</a:t>
                      </a:r>
                      <a:r>
                        <a:rPr lang="zh-CN" sz="1400" dirty="0">
                          <a:solidFill>
                            <a:srgbClr val="000000"/>
                          </a:solidFill>
                          <a:effectLst/>
                          <a:latin typeface="NEU-BZ-S92"/>
                          <a:ea typeface="方正书宋_GBK"/>
                          <a:cs typeface="Times New Roman" panose="02020603050405020304" pitchFamily="18" charset="0"/>
                        </a:rPr>
                        <a:t>日</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公司网上订单的配送时间要缩短到</a:t>
                      </a:r>
                      <a:r>
                        <a:rPr lang="en-US" sz="1400" dirty="0">
                          <a:solidFill>
                            <a:srgbClr val="000000"/>
                          </a:solidFill>
                          <a:effectLst/>
                          <a:latin typeface="NEU-BZ-S92"/>
                          <a:ea typeface="方正书宋_GBK"/>
                          <a:cs typeface="Times New Roman" panose="02020603050405020304" pitchFamily="18" charset="0"/>
                        </a:rPr>
                        <a:t>24</a:t>
                      </a:r>
                      <a:r>
                        <a:rPr lang="zh-CN" sz="1400" dirty="0">
                          <a:solidFill>
                            <a:srgbClr val="000000"/>
                          </a:solidFill>
                          <a:effectLst/>
                          <a:latin typeface="NEU-BZ-S92"/>
                          <a:ea typeface="方正书宋_GBK"/>
                          <a:cs typeface="Times New Roman" panose="02020603050405020304" pitchFamily="18" charset="0"/>
                        </a:rPr>
                        <a:t>小时内</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空间便利性目标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在本年度末</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公司的渠道要保证</a:t>
                      </a:r>
                      <a:r>
                        <a:rPr lang="en-US" sz="1400" dirty="0">
                          <a:solidFill>
                            <a:srgbClr val="000000"/>
                          </a:solidFill>
                          <a:effectLst/>
                          <a:latin typeface="NEU-BZ-S92"/>
                          <a:ea typeface="方正书宋_GBK"/>
                          <a:cs typeface="Times New Roman" panose="02020603050405020304" pitchFamily="18" charset="0"/>
                        </a:rPr>
                        <a:t>B</a:t>
                      </a:r>
                      <a:r>
                        <a:rPr lang="zh-CN" sz="1400" dirty="0">
                          <a:solidFill>
                            <a:srgbClr val="000000"/>
                          </a:solidFill>
                          <a:effectLst/>
                          <a:latin typeface="NEU-BZ-S92"/>
                          <a:ea typeface="方正书宋_GBK"/>
                          <a:cs typeface="Times New Roman" panose="02020603050405020304" pitchFamily="18" charset="0"/>
                        </a:rPr>
                        <a:t>市的居民在乘车</a:t>
                      </a:r>
                      <a:r>
                        <a:rPr lang="en-US" sz="1400" dirty="0">
                          <a:solidFill>
                            <a:srgbClr val="000000"/>
                          </a:solidFill>
                          <a:effectLst/>
                          <a:latin typeface="NEU-BZ-S92"/>
                          <a:ea typeface="方正书宋_GBK"/>
                          <a:cs typeface="Times New Roman" panose="02020603050405020304" pitchFamily="18" charset="0"/>
                        </a:rPr>
                        <a:t>30</a:t>
                      </a:r>
                      <a:r>
                        <a:rPr lang="zh-CN" sz="1400" dirty="0">
                          <a:solidFill>
                            <a:srgbClr val="000000"/>
                          </a:solidFill>
                          <a:effectLst/>
                          <a:latin typeface="NEU-BZ-S92"/>
                          <a:ea typeface="方正书宋_GBK"/>
                          <a:cs typeface="Times New Roman" panose="02020603050405020304" pitchFamily="18" charset="0"/>
                        </a:rPr>
                        <a:t>分钟的距离内能购买到其产品</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产品多样性目标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截止到本月底</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公司在其专营店渠道将产品品种扩大至</a:t>
                      </a:r>
                      <a:r>
                        <a:rPr lang="en-US" sz="1400" dirty="0">
                          <a:solidFill>
                            <a:srgbClr val="000000"/>
                          </a:solidFill>
                          <a:effectLst/>
                          <a:latin typeface="NEU-BZ-S92"/>
                          <a:ea typeface="方正书宋_GBK"/>
                          <a:cs typeface="Times New Roman" panose="02020603050405020304" pitchFamily="18" charset="0"/>
                        </a:rPr>
                        <a:t>100</a:t>
                      </a:r>
                      <a:r>
                        <a:rPr lang="zh-CN" sz="1400" dirty="0">
                          <a:solidFill>
                            <a:srgbClr val="000000"/>
                          </a:solidFill>
                          <a:effectLst/>
                          <a:latin typeface="NEU-BZ-S92"/>
                          <a:ea typeface="方正书宋_GBK"/>
                          <a:cs typeface="Times New Roman" panose="02020603050405020304" pitchFamily="18" charset="0"/>
                        </a:rPr>
                        <a:t>种</a:t>
                      </a:r>
                      <a:endParaRPr lang="zh-CN" sz="1800" dirty="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渠道关系目标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a:t>
                      </a:r>
                      <a:r>
                        <a:rPr lang="en-US" sz="1400" dirty="0">
                          <a:solidFill>
                            <a:srgbClr val="000000"/>
                          </a:solidFill>
                          <a:effectLst/>
                          <a:latin typeface="NEU-BZ-S92"/>
                          <a:ea typeface="方正书宋_GBK"/>
                          <a:cs typeface="Times New Roman" panose="02020603050405020304" pitchFamily="18" charset="0"/>
                        </a:rPr>
                        <a:t>2019</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公司要加强与零售商之间的联系</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各地销售公司要组织五次团建活动</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渠道沟通目标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a:t>
                      </a:r>
                      <a:r>
                        <a:rPr lang="en-US" sz="1400" dirty="0">
                          <a:solidFill>
                            <a:srgbClr val="000000"/>
                          </a:solidFill>
                          <a:effectLst/>
                          <a:latin typeface="NEU-BZ-S92"/>
                          <a:ea typeface="方正书宋_GBK"/>
                          <a:cs typeface="Times New Roman" panose="02020603050405020304" pitchFamily="18" charset="0"/>
                        </a:rPr>
                        <a:t>2019</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公司的业务员每月至少要与零售商沟通两次</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发现并解决问题</a:t>
                      </a:r>
                      <a:endParaRPr lang="zh-CN" sz="1800" dirty="0">
                        <a:solidFill>
                          <a:srgbClr val="000000"/>
                        </a:solidFill>
                        <a:effectLst/>
                        <a:latin typeface="NEU-BZ-S92"/>
                        <a:ea typeface="方正书宋_GBK"/>
                        <a:cs typeface="Times New Roman" panose="02020603050405020304" pitchFamily="18" charset="0"/>
                      </a:endParaRPr>
                    </a:p>
                    <a:p>
                      <a:pPr>
                        <a:lnSpc>
                          <a:spcPct val="150000"/>
                        </a:lnSpc>
                        <a:spcAft>
                          <a:spcPts val="0"/>
                        </a:spcAft>
                      </a:pPr>
                      <a:r>
                        <a:rPr lang="zh-CN" sz="1400" dirty="0">
                          <a:solidFill>
                            <a:srgbClr val="000000"/>
                          </a:solidFill>
                          <a:effectLst/>
                          <a:latin typeface="NEU-BZ-S92"/>
                          <a:ea typeface="方正书宋_GBK"/>
                          <a:cs typeface="Times New Roman" panose="02020603050405020304" pitchFamily="18" charset="0"/>
                        </a:rPr>
                        <a:t>渠道满意度目标</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在</a:t>
                      </a:r>
                      <a:r>
                        <a:rPr lang="en-US" sz="1400" dirty="0">
                          <a:solidFill>
                            <a:srgbClr val="000000"/>
                          </a:solidFill>
                          <a:effectLst/>
                          <a:latin typeface="NEU-BZ-S92"/>
                          <a:ea typeface="方正书宋_GBK"/>
                          <a:cs typeface="Times New Roman" panose="02020603050405020304" pitchFamily="18" charset="0"/>
                        </a:rPr>
                        <a:t>2020</a:t>
                      </a:r>
                      <a:r>
                        <a:rPr lang="zh-CN" sz="1400" dirty="0">
                          <a:solidFill>
                            <a:srgbClr val="000000"/>
                          </a:solidFill>
                          <a:effectLst/>
                          <a:latin typeface="NEU-BZ-S92"/>
                          <a:ea typeface="方正书宋_GBK"/>
                          <a:cs typeface="Times New Roman" panose="02020603050405020304" pitchFamily="18" charset="0"/>
                        </a:rPr>
                        <a:t>年</a:t>
                      </a:r>
                      <a:r>
                        <a:rPr lang="en-US" sz="1400" dirty="0">
                          <a:solidFill>
                            <a:srgbClr val="000000"/>
                          </a:solidFill>
                          <a:effectLst/>
                          <a:latin typeface="方正书宋_GBK"/>
                          <a:ea typeface="方正书宋_GBK"/>
                          <a:cs typeface="Times New Roman" panose="02020603050405020304" pitchFamily="18" charset="0"/>
                        </a:rPr>
                        <a:t>,</a:t>
                      </a:r>
                      <a:r>
                        <a:rPr lang="en-US" sz="1400" dirty="0">
                          <a:solidFill>
                            <a:srgbClr val="000000"/>
                          </a:solidFill>
                          <a:effectLst/>
                          <a:latin typeface="NEU-BZ-S92"/>
                          <a:ea typeface="方正书宋_GBK"/>
                          <a:cs typeface="Times New Roman" panose="02020603050405020304" pitchFamily="18" charset="0"/>
                        </a:rPr>
                        <a:t>A</a:t>
                      </a:r>
                      <a:r>
                        <a:rPr lang="zh-CN" sz="1400" dirty="0">
                          <a:solidFill>
                            <a:srgbClr val="000000"/>
                          </a:solidFill>
                          <a:effectLst/>
                          <a:latin typeface="NEU-BZ-S92"/>
                          <a:ea typeface="方正书宋_GBK"/>
                          <a:cs typeface="Times New Roman" panose="02020603050405020304" pitchFamily="18" charset="0"/>
                        </a:rPr>
                        <a:t>公司要根据经销商满意度量表调查经销满意度</a:t>
                      </a:r>
                      <a:r>
                        <a:rPr lang="en-US" sz="1400" dirty="0">
                          <a:solidFill>
                            <a:srgbClr val="000000"/>
                          </a:solidFill>
                          <a:effectLst/>
                          <a:latin typeface="方正书宋_GBK"/>
                          <a:ea typeface="方正书宋_GBK"/>
                          <a:cs typeface="Times New Roman" panose="02020603050405020304" pitchFamily="18" charset="0"/>
                        </a:rPr>
                        <a:t>,</a:t>
                      </a:r>
                      <a:r>
                        <a:rPr lang="zh-CN" sz="1400" dirty="0">
                          <a:solidFill>
                            <a:srgbClr val="000000"/>
                          </a:solidFill>
                          <a:effectLst/>
                          <a:latin typeface="NEU-BZ-S92"/>
                          <a:ea typeface="方正书宋_GBK"/>
                          <a:cs typeface="Times New Roman" panose="02020603050405020304" pitchFamily="18" charset="0"/>
                        </a:rPr>
                        <a:t>并且达到</a:t>
                      </a:r>
                      <a:r>
                        <a:rPr lang="en-US" sz="1400" dirty="0">
                          <a:solidFill>
                            <a:srgbClr val="000000"/>
                          </a:solidFill>
                          <a:effectLst/>
                          <a:latin typeface="NEU-BZ-S92"/>
                          <a:ea typeface="方正书宋_GBK"/>
                          <a:cs typeface="Times New Roman" panose="02020603050405020304" pitchFamily="18" charset="0"/>
                        </a:rPr>
                        <a:t>90</a:t>
                      </a:r>
                      <a:r>
                        <a:rPr lang="zh-CN" sz="1400" dirty="0">
                          <a:solidFill>
                            <a:srgbClr val="000000"/>
                          </a:solidFill>
                          <a:effectLst/>
                          <a:latin typeface="NEU-BZ-S92"/>
                          <a:ea typeface="方正书宋_GBK"/>
                          <a:cs typeface="Times New Roman" panose="02020603050405020304" pitchFamily="18" charset="0"/>
                        </a:rPr>
                        <a:t>分以上</a:t>
                      </a:r>
                      <a:endParaRPr lang="zh-CN" sz="1800" dirty="0">
                        <a:solidFill>
                          <a:srgbClr val="000000"/>
                        </a:solidFill>
                        <a:effectLst/>
                        <a:latin typeface="NEU-BZ-S92"/>
                        <a:ea typeface="方正书宋_GBK"/>
                        <a:cs typeface="Times New Roman" panose="02020603050405020304" pitchFamily="18" charset="0"/>
                      </a:endParaRPr>
                    </a:p>
                  </a:txBody>
                  <a:tcPr marL="57150" marR="571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7625" cy="47625"/>
          </a:xfrm>
          <a:prstGeom prst="rect">
            <a:avLst/>
          </a:prstGeom>
          <a:noFill/>
          <a:extLst>
            <a:ext uri="{909E8E84-426E-40DD-AFC4-6F175D3DCCD1}">
              <a14:hiddenFill xmlns:a14="http://schemas.microsoft.com/office/drawing/2010/main">
                <a:solidFill>
                  <a:srgbClr val="FFFFFF"/>
                </a:solidFill>
              </a14:hiddenFill>
            </a:ext>
          </a:extLst>
        </p:spPr>
      </p:pic>
      <p:pic>
        <p:nvPicPr>
          <p:cNvPr id="2049" name="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7625" cy="476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7625" cy="476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47625" cy="47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719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5734262"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三、选择渠道策略</a:t>
            </a:r>
            <a:r>
              <a:rPr lang="en-US" altLang="zh-CN" sz="2000" b="1" dirty="0">
                <a:solidFill>
                  <a:srgbClr val="000000"/>
                </a:solidFill>
                <a:latin typeface="NEU-BZ-S92"/>
                <a:ea typeface="方正黑体_GBK"/>
                <a:cs typeface="Times New Roman" panose="02020603050405020304" pitchFamily="18" charset="0"/>
              </a:rPr>
              <a:t>,</a:t>
            </a:r>
            <a:r>
              <a:rPr lang="zh-CN" altLang="en-US" sz="2000" b="1" dirty="0">
                <a:solidFill>
                  <a:srgbClr val="000000"/>
                </a:solidFill>
                <a:latin typeface="NEU-BZ-S92"/>
                <a:ea typeface="方正黑体_GBK"/>
                <a:cs typeface="Times New Roman" panose="02020603050405020304" pitchFamily="18" charset="0"/>
              </a:rPr>
              <a:t>确定渠道的宽度、密度和数量</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p:cNvSpPr txBox="1"/>
          <p:nvPr/>
        </p:nvSpPr>
        <p:spPr>
          <a:xfrm>
            <a:off x="481790" y="1711118"/>
            <a:ext cx="3825819" cy="3785652"/>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在实践中</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企业根据渠道任务和渠道目标</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安排策划人员对渠道进行设计</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产生备选方案。其中渠道策略和企业的营销目标、渠道任务与目标有关</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所以往往企业渠道备选方案的设计可以从确定渠道的策略开始。</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营销目标是企业进行营销活动希望得到的结果</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营销战略则是营销部门根据企业的总体战略和营销目标而确定的营销计划。</a:t>
            </a:r>
          </a:p>
        </p:txBody>
      </p:sp>
      <p:sp>
        <p:nvSpPr>
          <p:cNvPr id="10" name="椭圆 9"/>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一</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选择渠道</a:t>
            </a:r>
            <a:endParaRPr lang="en-US" altLang="zh-CN" sz="1600" b="1" cap="all" dirty="0">
              <a:solidFill>
                <a:schemeClr val="bg1"/>
              </a:solidFill>
              <a:latin typeface="微软雅黑" pitchFamily="34" charset="-122"/>
              <a:ea typeface="微软雅黑" pitchFamily="34" charset="-122"/>
              <a:cs typeface="+mj-cs"/>
            </a:endParaRPr>
          </a:p>
          <a:p>
            <a:pPr algn="ctr">
              <a:lnSpc>
                <a:spcPct val="150000"/>
              </a:lnSpc>
            </a:pPr>
            <a:r>
              <a:rPr lang="zh-CN" altLang="en-US" sz="1600" b="1" cap="all" dirty="0">
                <a:solidFill>
                  <a:schemeClr val="bg1"/>
                </a:solidFill>
                <a:latin typeface="微软雅黑" pitchFamily="34" charset="-122"/>
                <a:ea typeface="微软雅黑" pitchFamily="34" charset="-122"/>
                <a:cs typeface="+mj-cs"/>
              </a:rPr>
              <a:t>策略</a:t>
            </a:r>
            <a:endParaRPr lang="en-US" altLang="zh-CN" sz="1600" b="1" cap="all" dirty="0">
              <a:solidFill>
                <a:schemeClr val="bg1"/>
              </a:solidFill>
              <a:latin typeface="微软雅黑" pitchFamily="34" charset="-122"/>
              <a:ea typeface="微软雅黑" pitchFamily="34" charset="-122"/>
              <a:cs typeface="+mj-cs"/>
            </a:endParaRPr>
          </a:p>
        </p:txBody>
      </p:sp>
      <p:sp>
        <p:nvSpPr>
          <p:cNvPr id="12" name="椭圆 11"/>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7585030" y="2510201"/>
            <a:ext cx="3948579" cy="3416320"/>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渠道的宽度、密度和数量同样与企业的营销战略、营销目标以及渠道任务有关。</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渠道宽度指渠道的覆盖范围</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往往意味着渠道能够覆盖的区域大小</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渠道密度是指企业在某一区域内的网点数量</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往往意味着渠道在特定区域内的销售力量</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因此会有宽而密、宽而疏、窄而密和窄而疏四种可能的渠道选择。</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确定渠道的宽度、密度和数量</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182231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6406DB52-FEE5-4F54-A6A0-90D1D559F2FC}"/>
              </a:ext>
            </a:extLst>
          </p:cNvPr>
          <p:cNvCxnSpPr>
            <a:cxnSpLocks/>
          </p:cNvCxnSpPr>
          <p:nvPr/>
        </p:nvCxnSpPr>
        <p:spPr>
          <a:xfrm>
            <a:off x="0" y="714105"/>
            <a:ext cx="12191999" cy="0"/>
          </a:xfrm>
          <a:prstGeom prst="line">
            <a:avLst/>
          </a:prstGeom>
          <a:ln w="28575">
            <a:solidFill>
              <a:srgbClr val="01396D"/>
            </a:solidFill>
          </a:ln>
        </p:spPr>
        <p:style>
          <a:lnRef idx="1">
            <a:schemeClr val="accent1"/>
          </a:lnRef>
          <a:fillRef idx="0">
            <a:schemeClr val="accent1"/>
          </a:fillRef>
          <a:effectRef idx="0">
            <a:schemeClr val="accent1"/>
          </a:effectRef>
          <a:fontRef idx="minor">
            <a:schemeClr val="tx1"/>
          </a:fontRef>
        </p:style>
      </p:cxnSp>
      <p:sp>
        <p:nvSpPr>
          <p:cNvPr id="5" name="任意多边形: 形状 21">
            <a:extLst>
              <a:ext uri="{FF2B5EF4-FFF2-40B4-BE49-F238E27FC236}">
                <a16:creationId xmlns:a16="http://schemas.microsoft.com/office/drawing/2014/main" id="{CF27547F-6A47-4F16-93AB-484E9D14A400}"/>
              </a:ext>
            </a:extLst>
          </p:cNvPr>
          <p:cNvSpPr/>
          <p:nvPr/>
        </p:nvSpPr>
        <p:spPr>
          <a:xfrm>
            <a:off x="0" y="235635"/>
            <a:ext cx="1941644" cy="478470"/>
          </a:xfrm>
          <a:custGeom>
            <a:avLst/>
            <a:gdLst>
              <a:gd name="connsiteX0" fmla="*/ 0 w 1655134"/>
              <a:gd name="connsiteY0" fmla="*/ 0 h 478470"/>
              <a:gd name="connsiteX1" fmla="*/ 1655134 w 1655134"/>
              <a:gd name="connsiteY1" fmla="*/ 0 h 478470"/>
              <a:gd name="connsiteX2" fmla="*/ 1378889 w 1655134"/>
              <a:gd name="connsiteY2" fmla="*/ 478470 h 478470"/>
              <a:gd name="connsiteX3" fmla="*/ 0 w 1655134"/>
              <a:gd name="connsiteY3" fmla="*/ 478470 h 478470"/>
            </a:gdLst>
            <a:ahLst/>
            <a:cxnLst>
              <a:cxn ang="0">
                <a:pos x="connsiteX0" y="connsiteY0"/>
              </a:cxn>
              <a:cxn ang="0">
                <a:pos x="connsiteX1" y="connsiteY1"/>
              </a:cxn>
              <a:cxn ang="0">
                <a:pos x="connsiteX2" y="connsiteY2"/>
              </a:cxn>
              <a:cxn ang="0">
                <a:pos x="connsiteX3" y="connsiteY3"/>
              </a:cxn>
            </a:cxnLst>
            <a:rect l="l" t="t" r="r" b="b"/>
            <a:pathLst>
              <a:path w="1655134" h="478470">
                <a:moveTo>
                  <a:pt x="0" y="0"/>
                </a:moveTo>
                <a:lnTo>
                  <a:pt x="1655134" y="0"/>
                </a:lnTo>
                <a:lnTo>
                  <a:pt x="1378889" y="478470"/>
                </a:lnTo>
                <a:lnTo>
                  <a:pt x="0" y="478470"/>
                </a:lnTo>
                <a:close/>
              </a:path>
            </a:pathLst>
          </a:custGeom>
          <a:solidFill>
            <a:srgbClr val="013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400" dirty="0">
                <a:solidFill>
                  <a:prstClr val="white"/>
                </a:solidFill>
                <a:cs typeface="+mn-ea"/>
                <a:sym typeface="+mn-lt"/>
              </a:rPr>
              <a:t>第八章</a:t>
            </a:r>
            <a:endParaRPr kumimoji="0" lang="zh-CN" altLang="en-US" sz="2400" b="0" i="0" u="none" strike="noStrike" kern="1200" cap="none" spc="0" normalizeH="0" baseline="0" noProof="0" dirty="0">
              <a:ln>
                <a:noFill/>
              </a:ln>
              <a:solidFill>
                <a:prstClr val="white"/>
              </a:solidFill>
              <a:effectLst/>
              <a:uLnTx/>
              <a:uFillTx/>
              <a:cs typeface="+mn-ea"/>
              <a:sym typeface="+mn-lt"/>
            </a:endParaRPr>
          </a:p>
        </p:txBody>
      </p:sp>
      <p:sp>
        <p:nvSpPr>
          <p:cNvPr id="6" name="矩形 5"/>
          <p:cNvSpPr/>
          <p:nvPr/>
        </p:nvSpPr>
        <p:spPr>
          <a:xfrm>
            <a:off x="1941644" y="248522"/>
            <a:ext cx="3262432" cy="424732"/>
          </a:xfrm>
          <a:prstGeom prst="rect">
            <a:avLst/>
          </a:prstGeom>
        </p:spPr>
        <p:txBody>
          <a:bodyPr wrap="none">
            <a:spAutoFit/>
          </a:bodyPr>
          <a:lstStyle/>
          <a:p>
            <a:pPr>
              <a:lnSpc>
                <a:spcPct val="90000"/>
              </a:lnSpc>
            </a:pPr>
            <a:r>
              <a:rPr lang="zh-CN" altLang="en-US" sz="2400" b="1" dirty="0">
                <a:solidFill>
                  <a:srgbClr val="595959"/>
                </a:solidFill>
                <a:sym typeface="Arial" panose="020B0604020202020204" pitchFamily="34" charset="0"/>
              </a:rPr>
              <a:t>第一节　渠道策划概述</a:t>
            </a:r>
          </a:p>
        </p:txBody>
      </p:sp>
      <p:sp>
        <p:nvSpPr>
          <p:cNvPr id="41" name="矩形 40">
            <a:extLst>
              <a:ext uri="{FF2B5EF4-FFF2-40B4-BE49-F238E27FC236}">
                <a16:creationId xmlns:a16="http://schemas.microsoft.com/office/drawing/2014/main" id="{38807871-83DD-4629-9BC3-4EF9B69135FF}"/>
              </a:ext>
            </a:extLst>
          </p:cNvPr>
          <p:cNvSpPr/>
          <p:nvPr/>
        </p:nvSpPr>
        <p:spPr>
          <a:xfrm>
            <a:off x="798950" y="1093924"/>
            <a:ext cx="4055919" cy="323165"/>
          </a:xfrm>
          <a:prstGeom prst="rect">
            <a:avLst/>
          </a:prstGeom>
        </p:spPr>
        <p:txBody>
          <a:bodyPr wrap="none">
            <a:spAutoFit/>
          </a:bodyPr>
          <a:lstStyle/>
          <a:p>
            <a:pPr>
              <a:lnSpc>
                <a:spcPts val="1800"/>
              </a:lnSpc>
              <a:spcAft>
                <a:spcPts val="0"/>
              </a:spcAft>
            </a:pPr>
            <a:r>
              <a:rPr lang="zh-CN" altLang="en-US" sz="2000" b="1" dirty="0">
                <a:solidFill>
                  <a:srgbClr val="000000"/>
                </a:solidFill>
                <a:latin typeface="NEU-BZ-S92"/>
                <a:ea typeface="方正黑体_GBK"/>
                <a:cs typeface="Times New Roman" panose="02020603050405020304" pitchFamily="18" charset="0"/>
              </a:rPr>
              <a:t>四、确定渠道的长度和中间商类型</a:t>
            </a:r>
            <a:endParaRPr lang="zh-CN" altLang="zh-CN" sz="1600" b="1" dirty="0">
              <a:solidFill>
                <a:srgbClr val="000000"/>
              </a:solidFill>
              <a:latin typeface="NEU-BZ-S92"/>
              <a:ea typeface="方正书宋_GBK"/>
              <a:cs typeface="Times New Roman" panose="02020603050405020304" pitchFamily="18" charset="0"/>
            </a:endParaRPr>
          </a:p>
        </p:txBody>
      </p:sp>
      <p:sp>
        <p:nvSpPr>
          <p:cNvPr id="7" name="右箭头 6"/>
          <p:cNvSpPr/>
          <p:nvPr/>
        </p:nvSpPr>
        <p:spPr>
          <a:xfrm>
            <a:off x="6781743" y="4587693"/>
            <a:ext cx="713871" cy="636345"/>
          </a:xfrm>
          <a:prstGeom prst="rightArrow">
            <a:avLst>
              <a:gd name="adj1" fmla="val 71053"/>
              <a:gd name="adj2"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8" name="右箭头 7"/>
          <p:cNvSpPr/>
          <p:nvPr/>
        </p:nvSpPr>
        <p:spPr>
          <a:xfrm flipH="1">
            <a:off x="4437951" y="2662472"/>
            <a:ext cx="713871" cy="636345"/>
          </a:xfrm>
          <a:prstGeom prst="rightArrow">
            <a:avLst>
              <a:gd name="adj1" fmla="val 71053"/>
              <a:gd name="adj2" fmla="val 50000"/>
            </a:avLst>
          </a:prstGeom>
          <a:solidFill>
            <a:srgbClr val="1C25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67"/>
          </a:p>
        </p:txBody>
      </p:sp>
      <p:sp>
        <p:nvSpPr>
          <p:cNvPr id="9" name="TextBox 18"/>
          <p:cNvSpPr txBox="1"/>
          <p:nvPr/>
        </p:nvSpPr>
        <p:spPr>
          <a:xfrm>
            <a:off x="481790" y="1711118"/>
            <a:ext cx="3825819" cy="3416320"/>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渠道长度是指处于制造商和终端消费者或用户之间的中间商层级数。中间商层级数越多</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则渠道越长。直销渠道没有中间商存在</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是最短的一种渠道</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因此也被称为零级渠道。</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如果不考虑其他因素</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如覆盖率等</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制造商往往更倾向于选择层级较少的渠道结构</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即制造商偏好于短渠道。</a:t>
            </a:r>
            <a:endParaRPr lang="en-US" altLang="zh-CN" sz="1600" dirty="0">
              <a:solidFill>
                <a:schemeClr val="accent1">
                  <a:lumMod val="50000"/>
                </a:schemeClr>
              </a:solidFill>
              <a:latin typeface="微软雅黑" pitchFamily="34" charset="-122"/>
              <a:ea typeface="微软雅黑" pitchFamily="34" charset="-122"/>
            </a:endParaRPr>
          </a:p>
          <a:p>
            <a:pPr marL="285666" indent="-285666" algn="just">
              <a:lnSpc>
                <a:spcPct val="150000"/>
              </a:lnSpc>
              <a:buFont typeface="Wingdings" panose="05000000000000000000" pitchFamily="2" charset="2"/>
              <a:buChar char="u"/>
              <a:defRPr/>
            </a:pPr>
            <a:endParaRPr lang="zh-CN" altLang="en-US" sz="1600" dirty="0">
              <a:solidFill>
                <a:schemeClr val="accent1">
                  <a:lumMod val="50000"/>
                </a:schemeClr>
              </a:solidFill>
              <a:latin typeface="微软雅黑" pitchFamily="34" charset="-122"/>
              <a:ea typeface="微软雅黑" pitchFamily="34" charset="-122"/>
            </a:endParaRPr>
          </a:p>
        </p:txBody>
      </p:sp>
      <p:sp>
        <p:nvSpPr>
          <p:cNvPr id="10" name="椭圆 9"/>
          <p:cNvSpPr/>
          <p:nvPr/>
        </p:nvSpPr>
        <p:spPr>
          <a:xfrm>
            <a:off x="4910419" y="1769496"/>
            <a:ext cx="2161484" cy="2205501"/>
          </a:xfrm>
          <a:prstGeom prst="ellipse">
            <a:avLst/>
          </a:prstGeom>
          <a:solidFill>
            <a:srgbClr val="1C257C"/>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dirty="0"/>
          </a:p>
        </p:txBody>
      </p:sp>
      <p:sp>
        <p:nvSpPr>
          <p:cNvPr id="11" name="矩形 10"/>
          <p:cNvSpPr>
            <a:spLocks noChangeArrowheads="1"/>
          </p:cNvSpPr>
          <p:nvPr/>
        </p:nvSpPr>
        <p:spPr bwMode="auto">
          <a:xfrm>
            <a:off x="5151822" y="2303927"/>
            <a:ext cx="1560996" cy="125401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一</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确定渠道</a:t>
            </a:r>
            <a:endParaRPr lang="en-US" altLang="zh-CN" sz="1600" b="1" cap="all" dirty="0">
              <a:solidFill>
                <a:schemeClr val="bg1"/>
              </a:solidFill>
              <a:latin typeface="微软雅黑" pitchFamily="34" charset="-122"/>
              <a:ea typeface="微软雅黑" pitchFamily="34" charset="-122"/>
              <a:cs typeface="+mj-cs"/>
            </a:endParaRPr>
          </a:p>
          <a:p>
            <a:pPr algn="ctr">
              <a:lnSpc>
                <a:spcPct val="150000"/>
              </a:lnSpc>
            </a:pPr>
            <a:r>
              <a:rPr lang="zh-CN" altLang="en-US" sz="1600" b="1" cap="all" dirty="0">
                <a:solidFill>
                  <a:schemeClr val="bg1"/>
                </a:solidFill>
                <a:latin typeface="微软雅黑" pitchFamily="34" charset="-122"/>
                <a:ea typeface="微软雅黑" pitchFamily="34" charset="-122"/>
                <a:cs typeface="+mj-cs"/>
              </a:rPr>
              <a:t>长度</a:t>
            </a:r>
            <a:endParaRPr lang="en-US" altLang="zh-CN" sz="1600" b="1" cap="all" dirty="0">
              <a:solidFill>
                <a:schemeClr val="bg1"/>
              </a:solidFill>
              <a:latin typeface="微软雅黑" pitchFamily="34" charset="-122"/>
              <a:ea typeface="微软雅黑" pitchFamily="34" charset="-122"/>
              <a:cs typeface="+mj-cs"/>
            </a:endParaRPr>
          </a:p>
        </p:txBody>
      </p:sp>
      <p:sp>
        <p:nvSpPr>
          <p:cNvPr id="12" name="椭圆 11"/>
          <p:cNvSpPr/>
          <p:nvPr/>
        </p:nvSpPr>
        <p:spPr>
          <a:xfrm>
            <a:off x="4813545" y="3740886"/>
            <a:ext cx="2161484" cy="2205501"/>
          </a:xfrm>
          <a:prstGeom prst="ellipse">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3" name="TextBox 18"/>
          <p:cNvSpPr txBox="1"/>
          <p:nvPr/>
        </p:nvSpPr>
        <p:spPr>
          <a:xfrm>
            <a:off x="7585030" y="2510201"/>
            <a:ext cx="3948579" cy="3003515"/>
          </a:xfrm>
          <a:prstGeom prst="rect">
            <a:avLst/>
          </a:prstGeom>
          <a:noFill/>
        </p:spPr>
        <p:txBody>
          <a:bodyPr wrap="square">
            <a:spAutoFit/>
          </a:bodyPr>
          <a:lstStyle/>
          <a:p>
            <a:pPr marL="285666" indent="-285666" algn="just">
              <a:lnSpc>
                <a:spcPct val="150000"/>
              </a:lnSpc>
              <a:buFont typeface="Wingdings" panose="05000000000000000000" pitchFamily="2" charset="2"/>
              <a:buChar char="u"/>
              <a:defRPr/>
            </a:pPr>
            <a:r>
              <a:rPr lang="zh-CN" altLang="en-US" sz="1600" dirty="0">
                <a:solidFill>
                  <a:schemeClr val="accent1">
                    <a:lumMod val="50000"/>
                  </a:schemeClr>
                </a:solidFill>
                <a:latin typeface="微软雅黑" pitchFamily="34" charset="-122"/>
                <a:ea typeface="微软雅黑" pitchFamily="34" charset="-122"/>
              </a:rPr>
              <a:t>最后</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确定同一层级的中间商类型。如果制造商选定零售商作为渠道伙伴</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则需要进一步确定是百货公司、超市、专卖店、便利店还是仓储折扣店</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如果制造商选择批发商作为自己的合作对象</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则需要进一步地明确是综合批发商、专业批发商</a:t>
            </a:r>
            <a:r>
              <a:rPr lang="en-US" altLang="zh-CN" sz="1600" dirty="0">
                <a:solidFill>
                  <a:schemeClr val="accent1">
                    <a:lumMod val="50000"/>
                  </a:schemeClr>
                </a:solidFill>
                <a:latin typeface="微软雅黑" pitchFamily="34" charset="-122"/>
                <a:ea typeface="微软雅黑" pitchFamily="34" charset="-122"/>
              </a:rPr>
              <a:t>,</a:t>
            </a:r>
            <a:r>
              <a:rPr lang="zh-CN" altLang="en-US" sz="1600" dirty="0">
                <a:solidFill>
                  <a:schemeClr val="accent1">
                    <a:lumMod val="50000"/>
                  </a:schemeClr>
                </a:solidFill>
                <a:latin typeface="微软雅黑" pitchFamily="34" charset="-122"/>
                <a:ea typeface="微软雅黑" pitchFamily="34" charset="-122"/>
              </a:rPr>
              <a:t>还是可以发挥批发作用的经销商、代理商。</a:t>
            </a:r>
          </a:p>
        </p:txBody>
      </p:sp>
      <p:sp>
        <p:nvSpPr>
          <p:cNvPr id="14" name="矩形 13"/>
          <p:cNvSpPr>
            <a:spLocks noChangeArrowheads="1"/>
          </p:cNvSpPr>
          <p:nvPr/>
        </p:nvSpPr>
        <p:spPr bwMode="auto">
          <a:xfrm>
            <a:off x="5024459" y="4157943"/>
            <a:ext cx="1757284" cy="129625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50000"/>
              </a:lnSpc>
            </a:pP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二</a:t>
            </a:r>
            <a:r>
              <a:rPr lang="en-US" altLang="zh-CN" sz="1600" b="1" cap="all" dirty="0">
                <a:solidFill>
                  <a:schemeClr val="bg1"/>
                </a:solidFill>
                <a:latin typeface="微软雅黑" pitchFamily="34" charset="-122"/>
                <a:ea typeface="微软雅黑" pitchFamily="34" charset="-122"/>
                <a:cs typeface="+mj-cs"/>
              </a:rPr>
              <a:t>)</a:t>
            </a:r>
            <a:r>
              <a:rPr lang="zh-CN" altLang="en-US" sz="1600" b="1" cap="all" dirty="0">
                <a:solidFill>
                  <a:schemeClr val="bg1"/>
                </a:solidFill>
                <a:latin typeface="微软雅黑" pitchFamily="34" charset="-122"/>
                <a:ea typeface="微软雅黑" pitchFamily="34" charset="-122"/>
                <a:cs typeface="+mj-cs"/>
              </a:rPr>
              <a:t>确定中间商</a:t>
            </a:r>
            <a:endParaRPr lang="en-US" altLang="zh-CN" sz="1600" b="1" cap="all" dirty="0">
              <a:solidFill>
                <a:schemeClr val="bg1"/>
              </a:solidFill>
              <a:latin typeface="微软雅黑" pitchFamily="34" charset="-122"/>
              <a:ea typeface="微软雅黑" pitchFamily="34" charset="-122"/>
              <a:cs typeface="+mj-cs"/>
            </a:endParaRPr>
          </a:p>
          <a:p>
            <a:pPr algn="ctr">
              <a:lnSpc>
                <a:spcPct val="150000"/>
              </a:lnSpc>
            </a:pPr>
            <a:r>
              <a:rPr lang="zh-CN" altLang="en-US" sz="1600" b="1" cap="all" dirty="0">
                <a:solidFill>
                  <a:schemeClr val="bg1"/>
                </a:solidFill>
                <a:latin typeface="微软雅黑" pitchFamily="34" charset="-122"/>
                <a:ea typeface="微软雅黑" pitchFamily="34" charset="-122"/>
                <a:cs typeface="+mj-cs"/>
              </a:rPr>
              <a:t>类型</a:t>
            </a:r>
            <a:endParaRPr lang="en-US" altLang="zh-CN" sz="1600" b="1" cap="all" dirty="0">
              <a:solidFill>
                <a:schemeClr val="bg1"/>
              </a:solidFill>
              <a:latin typeface="微软雅黑" pitchFamily="34" charset="-122"/>
              <a:ea typeface="微软雅黑" pitchFamily="34" charset="-122"/>
              <a:cs typeface="+mj-cs"/>
            </a:endParaRPr>
          </a:p>
        </p:txBody>
      </p:sp>
    </p:spTree>
    <p:extLst>
      <p:ext uri="{BB962C8B-B14F-4D97-AF65-F5344CB8AC3E}">
        <p14:creationId xmlns:p14="http://schemas.microsoft.com/office/powerpoint/2010/main" val="1474604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strVal val="4*#ppt_w"/>
                                          </p:val>
                                        </p:tav>
                                        <p:tav tm="100000">
                                          <p:val>
                                            <p:strVal val="#ppt_w"/>
                                          </p:val>
                                        </p:tav>
                                      </p:tavLst>
                                    </p:anim>
                                    <p:anim calcmode="lin" valueType="num">
                                      <p:cBhvr>
                                        <p:cTn id="12" dur="500" fill="hold"/>
                                        <p:tgtEl>
                                          <p:spTgt spid="11"/>
                                        </p:tgtEl>
                                        <p:attrNameLst>
                                          <p:attrName>ppt_h</p:attrName>
                                        </p:attrNameLst>
                                      </p:cBhvr>
                                      <p:tavLst>
                                        <p:tav tm="0">
                                          <p:val>
                                            <p:strVal val="4*#ppt_h"/>
                                          </p:val>
                                        </p:tav>
                                        <p:tav tm="100000">
                                          <p:val>
                                            <p:strVal val="#ppt_h"/>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1500"/>
                            </p:stCondLst>
                            <p:childTnLst>
                              <p:par>
                                <p:cTn id="24" presetID="23" presetClass="entr" presetSubtype="32"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strVal val="4*#ppt_w"/>
                                          </p:val>
                                        </p:tav>
                                        <p:tav tm="100000">
                                          <p:val>
                                            <p:strVal val="#ppt_w"/>
                                          </p:val>
                                        </p:tav>
                                      </p:tavLst>
                                    </p:anim>
                                    <p:anim calcmode="lin" valueType="num">
                                      <p:cBhvr>
                                        <p:cTn id="27" dur="500" fill="hold"/>
                                        <p:tgtEl>
                                          <p:spTgt spid="12"/>
                                        </p:tgtEl>
                                        <p:attrNameLst>
                                          <p:attrName>ppt_h</p:attrName>
                                        </p:attrNameLst>
                                      </p:cBhvr>
                                      <p:tavLst>
                                        <p:tav tm="0">
                                          <p:val>
                                            <p:strVal val="4*#ppt_h"/>
                                          </p:val>
                                        </p:tav>
                                        <p:tav tm="100000">
                                          <p:val>
                                            <p:strVal val="#ppt_h"/>
                                          </p:val>
                                        </p:tav>
                                      </p:tavLst>
                                    </p:anim>
                                  </p:childTnLst>
                                </p:cTn>
                              </p:par>
                              <p:par>
                                <p:cTn id="28" presetID="23" presetClass="entr" presetSubtype="32"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strVal val="4*#ppt_w"/>
                                          </p:val>
                                        </p:tav>
                                        <p:tav tm="100000">
                                          <p:val>
                                            <p:strVal val="#ppt_w"/>
                                          </p:val>
                                        </p:tav>
                                      </p:tavLst>
                                    </p:anim>
                                    <p:anim calcmode="lin" valueType="num">
                                      <p:cBhvr>
                                        <p:cTn id="31" dur="500" fill="hold"/>
                                        <p:tgtEl>
                                          <p:spTgt spid="14"/>
                                        </p:tgtEl>
                                        <p:attrNameLst>
                                          <p:attrName>ppt_h</p:attrName>
                                        </p:attrNameLst>
                                      </p:cBhvr>
                                      <p:tavLst>
                                        <p:tav tm="0">
                                          <p:val>
                                            <p:strVal val="4*#ppt_h"/>
                                          </p:val>
                                        </p:tav>
                                        <p:tav tm="100000">
                                          <p:val>
                                            <p:strVal val="#ppt_h"/>
                                          </p:val>
                                        </p:tav>
                                      </p:tavLst>
                                    </p:anim>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p:bldP spid="12" grpId="0" animBg="1"/>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5.0.5"/>
  <p:tag name="RESOURCELIBID" val="43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4890"/>
      </a:accent1>
      <a:accent2>
        <a:srgbClr val="E1271B"/>
      </a:accent2>
      <a:accent3>
        <a:srgbClr val="0471AF"/>
      </a:accent3>
      <a:accent4>
        <a:srgbClr val="D34D43"/>
      </a:accent4>
      <a:accent5>
        <a:srgbClr val="095F91"/>
      </a:accent5>
      <a:accent6>
        <a:srgbClr val="0084D1"/>
      </a:accent6>
      <a:hlink>
        <a:srgbClr val="004890"/>
      </a:hlink>
      <a:folHlink>
        <a:srgbClr val="BFBFBF"/>
      </a:folHlink>
    </a:clrScheme>
    <a:fontScheme name="自定义 4">
      <a:majorFont>
        <a:latin typeface="汉仪晓波美妍体简"/>
        <a:ea typeface="微软雅黑"/>
        <a:cs typeface=""/>
      </a:majorFont>
      <a:minorFont>
        <a:latin typeface="汉仪晓波美妍体简"/>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Office 主题">
  <a:themeElements>
    <a:clrScheme name="Office">
      <a:dk1>
        <a:srgbClr val="000000"/>
      </a:dk1>
      <a:lt1>
        <a:srgbClr val="FFFFFF"/>
      </a:lt1>
      <a:dk2>
        <a:srgbClr val="323232"/>
      </a:dk2>
      <a:lt2>
        <a:srgbClr val="E7DEDA"/>
      </a:lt2>
      <a:accent1>
        <a:srgbClr val="A5300F"/>
      </a:accent1>
      <a:accent2>
        <a:srgbClr val="E19825"/>
      </a:accent2>
      <a:accent3>
        <a:srgbClr val="D55816"/>
      </a:accent3>
      <a:accent4>
        <a:srgbClr val="B19C7D"/>
      </a:accent4>
      <a:accent5>
        <a:srgbClr val="7F5F52"/>
      </a:accent5>
      <a:accent6>
        <a:srgbClr val="B27D4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24-浅色-办公趣味-多彩">
  <a:themeElements>
    <a:clrScheme name="CLASSIC - Standart Office">
      <a:dk1>
        <a:srgbClr val="44546A"/>
      </a:dk1>
      <a:lt1>
        <a:sysClr val="window" lastClr="FFFFFF"/>
      </a:lt1>
      <a:dk2>
        <a:srgbClr val="8496B0"/>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1">
      <a:majorFont>
        <a:latin typeface="微软雅黑"/>
        <a:ea typeface="微软雅黑"/>
        <a:cs typeface=""/>
      </a:majorFont>
      <a:minorFont>
        <a:latin typeface="微软雅黑"/>
        <a:ea typeface="微软雅黑"/>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8100">
          <a:solidFill>
            <a:schemeClr val="tx1">
              <a:lumMod val="60000"/>
              <a:lumOff val="40000"/>
            </a:schemeClr>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默认设计模板">
  <a:themeElements>
    <a:clrScheme name="自定义 1">
      <a:dk1>
        <a:srgbClr val="294A5A"/>
      </a:dk1>
      <a:lt1>
        <a:srgbClr val="7AAE39"/>
      </a:lt1>
      <a:dk2>
        <a:srgbClr val="F9C900"/>
      </a:dk2>
      <a:lt2>
        <a:srgbClr val="ED5A00"/>
      </a:lt2>
      <a:accent1>
        <a:srgbClr val="484849"/>
      </a:accent1>
      <a:accent2>
        <a:srgbClr val="FFFFFF"/>
      </a:accent2>
      <a:accent3>
        <a:srgbClr val="969696"/>
      </a:accent3>
      <a:accent4>
        <a:srgbClr val="00AAA2"/>
      </a:accent4>
      <a:accent5>
        <a:srgbClr val="7AAE39"/>
      </a:accent5>
      <a:accent6>
        <a:srgbClr val="F9C900"/>
      </a:accent6>
      <a:hlink>
        <a:srgbClr val="ED5A00"/>
      </a:hlink>
      <a:folHlink>
        <a:srgbClr val="484849"/>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04890"/>
    </a:accent1>
    <a:accent2>
      <a:srgbClr val="E1271B"/>
    </a:accent2>
    <a:accent3>
      <a:srgbClr val="0471AF"/>
    </a:accent3>
    <a:accent4>
      <a:srgbClr val="D34D43"/>
    </a:accent4>
    <a:accent5>
      <a:srgbClr val="095F91"/>
    </a:accent5>
    <a:accent6>
      <a:srgbClr val="0084D1"/>
    </a:accent6>
    <a:hlink>
      <a:srgbClr val="00489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6490</TotalTime>
  <Words>23062</Words>
  <Application>Microsoft Office PowerPoint</Application>
  <PresentationFormat>宽屏</PresentationFormat>
  <Paragraphs>2117</Paragraphs>
  <Slides>161</Slides>
  <Notes>16</Notes>
  <HiddenSlides>1</HiddenSlides>
  <MMClips>0</MMClips>
  <ScaleCrop>false</ScaleCrop>
  <HeadingPairs>
    <vt:vector size="6" baseType="variant">
      <vt:variant>
        <vt:lpstr>已用的字体</vt:lpstr>
      </vt:variant>
      <vt:variant>
        <vt:i4>18</vt:i4>
      </vt:variant>
      <vt:variant>
        <vt:lpstr>主题</vt:lpstr>
      </vt:variant>
      <vt:variant>
        <vt:i4>6</vt:i4>
      </vt:variant>
      <vt:variant>
        <vt:lpstr>幻灯片标题</vt:lpstr>
      </vt:variant>
      <vt:variant>
        <vt:i4>161</vt:i4>
      </vt:variant>
    </vt:vector>
  </HeadingPairs>
  <TitlesOfParts>
    <vt:vector size="185" baseType="lpstr">
      <vt:lpstr>Bebas Neue Bold</vt:lpstr>
      <vt:lpstr>NEU-BZ-S92</vt:lpstr>
      <vt:lpstr>等线</vt:lpstr>
      <vt:lpstr>方正楷体_GBK</vt:lpstr>
      <vt:lpstr>方正书宋_GBK</vt:lpstr>
      <vt:lpstr>汉仪晓波美妍体简</vt:lpstr>
      <vt:lpstr>黑体</vt:lpstr>
      <vt:lpstr>华文新魏</vt:lpstr>
      <vt:lpstr>思源黑体 CN Light</vt:lpstr>
      <vt:lpstr>微软雅黑</vt:lpstr>
      <vt:lpstr>字魂35号-经典雅黑</vt:lpstr>
      <vt:lpstr>Arial</vt:lpstr>
      <vt:lpstr>Arial Rounded MT Bold</vt:lpstr>
      <vt:lpstr>Calibri</vt:lpstr>
      <vt:lpstr>Calibri Light</vt:lpstr>
      <vt:lpstr>Haettenschweiler</vt:lpstr>
      <vt:lpstr>Impact</vt:lpstr>
      <vt:lpstr>Wingdings</vt:lpstr>
      <vt:lpstr>Office 主题</vt:lpstr>
      <vt:lpstr>1_Office 主题</vt:lpstr>
      <vt:lpstr>7_Office 主题</vt:lpstr>
      <vt:lpstr>1_自定义设计方案</vt:lpstr>
      <vt:lpstr>2_24-浅色-办公趣味-多彩</vt:lpstr>
      <vt:lpstr>2_默认设计模板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传有 徐</cp:lastModifiedBy>
  <cp:revision>537</cp:revision>
  <dcterms:created xsi:type="dcterms:W3CDTF">2018-01-10T05:14:14Z</dcterms:created>
  <dcterms:modified xsi:type="dcterms:W3CDTF">2021-03-15T07:07:44Z</dcterms:modified>
</cp:coreProperties>
</file>