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sldIdLst>
    <p:sldId id="398" r:id="rId2"/>
    <p:sldId id="257" r:id="rId3"/>
    <p:sldId id="351" r:id="rId4"/>
    <p:sldId id="352" r:id="rId5"/>
    <p:sldId id="372" r:id="rId6"/>
    <p:sldId id="355" r:id="rId7"/>
    <p:sldId id="390" r:id="rId8"/>
    <p:sldId id="391" r:id="rId9"/>
    <p:sldId id="356" r:id="rId10"/>
    <p:sldId id="392" r:id="rId11"/>
    <p:sldId id="393" r:id="rId12"/>
    <p:sldId id="394" r:id="rId13"/>
    <p:sldId id="357" r:id="rId14"/>
    <p:sldId id="258" r:id="rId15"/>
    <p:sldId id="361" r:id="rId16"/>
    <p:sldId id="373" r:id="rId17"/>
    <p:sldId id="399" r:id="rId18"/>
    <p:sldId id="362" r:id="rId19"/>
    <p:sldId id="353" r:id="rId20"/>
    <p:sldId id="364" r:id="rId21"/>
    <p:sldId id="358" r:id="rId22"/>
    <p:sldId id="363" r:id="rId23"/>
    <p:sldId id="365" r:id="rId24"/>
    <p:sldId id="359" r:id="rId25"/>
    <p:sldId id="360" r:id="rId26"/>
    <p:sldId id="381" r:id="rId27"/>
    <p:sldId id="366" r:id="rId28"/>
    <p:sldId id="382" r:id="rId29"/>
    <p:sldId id="383" r:id="rId30"/>
    <p:sldId id="367" r:id="rId31"/>
    <p:sldId id="349" r:id="rId32"/>
    <p:sldId id="354" r:id="rId33"/>
    <p:sldId id="374" r:id="rId34"/>
    <p:sldId id="384" r:id="rId35"/>
    <p:sldId id="368" r:id="rId36"/>
    <p:sldId id="369" r:id="rId37"/>
    <p:sldId id="370" r:id="rId38"/>
    <p:sldId id="371" r:id="rId39"/>
    <p:sldId id="377" r:id="rId40"/>
    <p:sldId id="378" r:id="rId41"/>
    <p:sldId id="385" r:id="rId42"/>
    <p:sldId id="400" r:id="rId43"/>
    <p:sldId id="386" r:id="rId44"/>
    <p:sldId id="387" r:id="rId45"/>
    <p:sldId id="301" r:id="rId46"/>
    <p:sldId id="379" r:id="rId47"/>
    <p:sldId id="350" r:id="rId48"/>
    <p:sldId id="302" r:id="rId49"/>
    <p:sldId id="376" r:id="rId50"/>
    <p:sldId id="303" r:id="rId51"/>
    <p:sldId id="307" r:id="rId52"/>
    <p:sldId id="309" r:id="rId53"/>
    <p:sldId id="388" r:id="rId54"/>
    <p:sldId id="389" r:id="rId55"/>
    <p:sldId id="395" r:id="rId56"/>
    <p:sldId id="396" r:id="rId57"/>
    <p:sldId id="397" r:id="rId58"/>
    <p:sldId id="291" r:id="rId59"/>
    <p:sldId id="292" r:id="rId60"/>
    <p:sldId id="401"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5" d="100"/>
          <a:sy n="85" d="100"/>
        </p:scale>
        <p:origin x="117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2089358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t>15</a:t>
            </a:fld>
            <a:endParaRPr lang="zh-CN" altLang="en-US"/>
          </a:p>
        </p:txBody>
      </p:sp>
    </p:spTree>
    <p:extLst>
      <p:ext uri="{BB962C8B-B14F-4D97-AF65-F5344CB8AC3E}">
        <p14:creationId xmlns:p14="http://schemas.microsoft.com/office/powerpoint/2010/main" val="1072388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t>37</a:t>
            </a:fld>
            <a:endParaRPr lang="zh-CN" altLang="en-US"/>
          </a:p>
        </p:txBody>
      </p:sp>
    </p:spTree>
    <p:extLst>
      <p:ext uri="{BB962C8B-B14F-4D97-AF65-F5344CB8AC3E}">
        <p14:creationId xmlns:p14="http://schemas.microsoft.com/office/powerpoint/2010/main" val="3314082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hg</a:t>
            </a:r>
            <a:endParaRPr lang="zh-CN" altLang="en-US"/>
          </a:p>
        </p:txBody>
      </p:sp>
      <p:sp>
        <p:nvSpPr>
          <p:cNvPr id="4" name="灯片编号占位符 3"/>
          <p:cNvSpPr>
            <a:spLocks noGrp="1"/>
          </p:cNvSpPr>
          <p:nvPr>
            <p:ph type="sldNum" sz="quarter" idx="10"/>
          </p:nvPr>
        </p:nvSpPr>
        <p:spPr/>
        <p:txBody>
          <a:bodyPr/>
          <a:lstStyle/>
          <a:p>
            <a:fld id="{CAEA67F9-741E-49E9-86DE-22111E4DA01F}" type="slidenum">
              <a:rPr lang="zh-CN" altLang="en-US" smtClean="0"/>
              <a:t>38</a:t>
            </a:fld>
            <a:endParaRPr lang="zh-CN" altLang="en-US"/>
          </a:p>
        </p:txBody>
      </p:sp>
    </p:spTree>
    <p:extLst>
      <p:ext uri="{BB962C8B-B14F-4D97-AF65-F5344CB8AC3E}">
        <p14:creationId xmlns:p14="http://schemas.microsoft.com/office/powerpoint/2010/main" val="3314082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hg</a:t>
            </a:r>
            <a:endParaRPr lang="zh-CN" altLang="en-US"/>
          </a:p>
        </p:txBody>
      </p:sp>
      <p:sp>
        <p:nvSpPr>
          <p:cNvPr id="4" name="灯片编号占位符 3"/>
          <p:cNvSpPr>
            <a:spLocks noGrp="1"/>
          </p:cNvSpPr>
          <p:nvPr>
            <p:ph type="sldNum" sz="quarter" idx="10"/>
          </p:nvPr>
        </p:nvSpPr>
        <p:spPr/>
        <p:txBody>
          <a:bodyPr/>
          <a:lstStyle/>
          <a:p>
            <a:fld id="{CAEA67F9-741E-49E9-86DE-22111E4DA01F}" type="slidenum">
              <a:rPr lang="zh-CN" altLang="en-US" smtClean="0"/>
              <a:t>39</a:t>
            </a:fld>
            <a:endParaRPr lang="zh-CN" altLang="en-US"/>
          </a:p>
        </p:txBody>
      </p:sp>
    </p:spTree>
    <p:extLst>
      <p:ext uri="{BB962C8B-B14F-4D97-AF65-F5344CB8AC3E}">
        <p14:creationId xmlns:p14="http://schemas.microsoft.com/office/powerpoint/2010/main" val="3314082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a:spLocks/>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a:spLocks/>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a:spLocks/>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a:spLocks/>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ltLang="zh-CN">
              <a:solidFill>
                <a:srgbClr val="EAEAEA"/>
              </a:solidFill>
            </a:endParaRPr>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ltLang="zh-CN">
              <a:solidFill>
                <a:srgbClr val="EAEAEA"/>
              </a:solidFill>
            </a:endParaRPr>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54DE9967-76EB-49B5-B16F-5C05D5A01F01}" type="slidenum">
              <a:rPr lang="en-US" altLang="zh-CN">
                <a:solidFill>
                  <a:srgbClr val="EAEAEA"/>
                </a:solidFill>
              </a:rPr>
              <a:pPr>
                <a:defRPr/>
              </a:pPr>
              <a:t>‹#›</a:t>
            </a:fld>
            <a:endParaRPr lang="en-US" altLang="zh-CN">
              <a:solidFill>
                <a:srgbClr val="EAEAEA"/>
              </a:solidFill>
            </a:endParaRPr>
          </a:p>
        </p:txBody>
      </p:sp>
      <p:sp>
        <p:nvSpPr>
          <p:cNvPr id="1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86600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0CA0F0BF-E15A-4527-BEE2-EEC86C343A67}"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348429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BC20FF10-2C8B-4046-8077-05392FAE1114}"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594546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4287EECF-20FD-4565-9ED7-6679FC180085}"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28735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2AEA2262-E2C0-4BF0-9F43-814E02601DBE}"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85681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35CFCFC0-8EDA-48F3-993E-A84A6C427A68}"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81860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5E2788AE-AC6C-4086-A65D-A73603C1DDF5}"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3916023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ln/>
        </p:spPr>
        <p:txBody>
          <a:bodyPr/>
          <a:lstStyle>
            <a:lvl1pPr>
              <a:defRPr/>
            </a:lvl1pPr>
          </a:lstStyle>
          <a:p>
            <a:pPr>
              <a:defRPr/>
            </a:pPr>
            <a:fld id="{A429888A-DA17-4244-8BE0-6DDB0F239E86}"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4082996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6E4917B8-F058-40C3-AEAF-23A823E95A02}"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1016700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ln/>
        </p:spPr>
        <p:txBody>
          <a:bodyPr/>
          <a:lstStyle>
            <a:lvl1pPr>
              <a:defRPr/>
            </a:lvl1pPr>
          </a:lstStyle>
          <a:p>
            <a:pPr>
              <a:defRPr/>
            </a:pPr>
            <a:fld id="{54B23307-E59C-4D9D-B1B6-CCA2623EE914}"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3464550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1AB97A76-9588-4BA0-963A-97837FEF40AB}"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200883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EDD5A38-FFE5-429E-B79E-312955FB053C}" type="slidenum">
              <a:rPr lang="en-US" altLang="zh-CN">
                <a:solidFill>
                  <a:srgbClr val="EAEAEA"/>
                </a:solidFill>
              </a:rPr>
              <a:pPr>
                <a:defRPr/>
              </a:pPr>
              <a:t>‹#›</a:t>
            </a:fld>
            <a:endParaRPr lang="en-US" altLang="zh-CN">
              <a:solidFill>
                <a:srgbClr val="EAEAEA"/>
              </a:solidFill>
            </a:endParaRPr>
          </a:p>
        </p:txBody>
      </p:sp>
    </p:spTree>
    <p:extLst>
      <p:ext uri="{BB962C8B-B14F-4D97-AF65-F5344CB8AC3E}">
        <p14:creationId xmlns:p14="http://schemas.microsoft.com/office/powerpoint/2010/main" val="2063009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a:grpSpLocks/>
          </p:cNvGrpSpPr>
          <p:nvPr/>
        </p:nvGrpSpPr>
        <p:grpSpPr bwMode="auto">
          <a:xfrm>
            <a:off x="152400" y="374650"/>
            <a:ext cx="1525588" cy="1227138"/>
            <a:chOff x="96" y="236"/>
            <a:chExt cx="961" cy="773"/>
          </a:xfrm>
        </p:grpSpPr>
        <p:sp>
          <p:nvSpPr>
            <p:cNvPr id="1033" name="Freeform 4"/>
            <p:cNvSpPr>
              <a:spLocks/>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a:spLocks/>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a:grpSpLocks/>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a:spLocks/>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a:spLocks/>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a:spLocks/>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028" name="Rectangle 12"/>
          <p:cNvSpPr>
            <a:spLocks noGrp="1" noChangeArrowheads="1"/>
          </p:cNvSpPr>
          <p:nvPr>
            <p:ph type="title"/>
          </p:nvPr>
        </p:nvSpPr>
        <p:spPr bwMode="auto">
          <a:xfrm>
            <a:off x="1028700" y="344487"/>
            <a:ext cx="70866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zh-CN" altLang="en-US"/>
              <a:t>单击此处编辑母版标题样式</a:t>
            </a:r>
          </a:p>
        </p:txBody>
      </p:sp>
      <p:sp>
        <p:nvSpPr>
          <p:cNvPr id="1029" name="Rectangle 13"/>
          <p:cNvSpPr>
            <a:spLocks noGrp="1" noChangeArrowheads="1"/>
          </p:cNvSpPr>
          <p:nvPr>
            <p:ph type="body" idx="1"/>
          </p:nvPr>
        </p:nvSpPr>
        <p:spPr bwMode="auto">
          <a:xfrm>
            <a:off x="661988"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lvl="0"/>
            <a:r>
              <a:rPr lang="zh-CN" altLang="en-US"/>
              <a:t>单击此处编辑母版文本样式</a:t>
            </a:r>
          </a:p>
          <a:p>
            <a:pPr lvl="1"/>
            <a:r>
              <a:rPr lang="zh-CN" altLang="en-US"/>
              <a:t>第二层</a:t>
            </a:r>
          </a:p>
          <a:p>
            <a:pPr lvl="2"/>
            <a:r>
              <a:rPr lang="zh-CN" altLang="en-US"/>
              <a:t>第三层</a:t>
            </a:r>
          </a:p>
          <a:p>
            <a:pPr lvl="3"/>
            <a:r>
              <a:rPr lang="zh-CN" altLang="en-US"/>
              <a:t>第四层</a:t>
            </a:r>
          </a:p>
          <a:p>
            <a:pPr lvl="4"/>
            <a:r>
              <a:rPr lang="zh-CN" altLang="en-US"/>
              <a:t>第五层</a:t>
            </a:r>
          </a:p>
        </p:txBody>
      </p:sp>
      <p:sp>
        <p:nvSpPr>
          <p:cNvPr id="59406" name="Rectangle 14"/>
          <p:cNvSpPr>
            <a:spLocks noGrp="1" noChangeArrowheads="1"/>
          </p:cNvSpPr>
          <p:nvPr>
            <p:ph type="dt" sz="half" idx="2"/>
          </p:nvPr>
        </p:nvSpPr>
        <p:spPr bwMode="auto">
          <a:xfrm>
            <a:off x="6858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l">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7" name="Rectangle 15"/>
          <p:cNvSpPr>
            <a:spLocks noGrp="1" noChangeArrowheads="1"/>
          </p:cNvSpPr>
          <p:nvPr>
            <p:ph type="ftr" sz="quarter" idx="3"/>
          </p:nvPr>
        </p:nvSpPr>
        <p:spPr bwMode="auto">
          <a:xfrm>
            <a:off x="3124200" y="6399213"/>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8" name="Rectangle 16"/>
          <p:cNvSpPr>
            <a:spLocks noGrp="1" noChangeArrowheads="1"/>
          </p:cNvSpPr>
          <p:nvPr>
            <p:ph type="sldNum" sz="quarter" idx="4"/>
          </p:nvPr>
        </p:nvSpPr>
        <p:spPr bwMode="auto">
          <a:xfrm>
            <a:off x="65532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2075" tIns="46038" rIns="92075" bIns="46038" numCol="1" anchor="ctr"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defRPr/>
            </a:pPr>
            <a:fld id="{686C5696-4743-4141-8DEF-8F347F29058A}" type="slidenum">
              <a:rPr kumimoji="1" lang="en-US" altLang="zh-CN">
                <a:solidFill>
                  <a:srgbClr val="EAEAEA"/>
                </a:solidFill>
              </a:rPr>
              <a:pPr fontAlgn="base">
                <a:spcBef>
                  <a:spcPct val="0"/>
                </a:spcBef>
                <a:spcAft>
                  <a:spcPct val="0"/>
                </a:spcAft>
                <a:defRPr/>
              </a:pPr>
              <a:t>‹#›</a:t>
            </a:fld>
            <a:endParaRPr kumimoji="1" lang="en-US" altLang="zh-CN">
              <a:solidFill>
                <a:srgbClr val="EAEAEA"/>
              </a:solidFill>
            </a:endParaRPr>
          </a:p>
        </p:txBody>
      </p:sp>
      <p:sp>
        <p:nvSpPr>
          <p:cNvPr id="1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775823590"/>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563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三、制定绩效计划的原则</a:t>
            </a:r>
          </a:p>
        </p:txBody>
      </p:sp>
      <p:sp>
        <p:nvSpPr>
          <p:cNvPr id="5" name="Text Box 3"/>
          <p:cNvSpPr txBox="1">
            <a:spLocks noChangeArrowheads="1"/>
          </p:cNvSpPr>
          <p:nvPr/>
        </p:nvSpPr>
        <p:spPr bwMode="auto">
          <a:xfrm>
            <a:off x="539552" y="1700808"/>
            <a:ext cx="7920880" cy="4136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2</a:t>
            </a:r>
            <a:r>
              <a:rPr lang="zh-CN" altLang="en-US" sz="2800" dirty="0">
                <a:solidFill>
                  <a:srgbClr val="FFFFFF"/>
                </a:solidFill>
              </a:rPr>
              <a:t>）协同性原则。</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绩效计划体系是通过以绩效目标为纽带形成的全面协同系统。在纵向上，要求依据战略目标和经营计划制定的组织绩效目标、部门绩效目标和个人绩效目标是一个协同的系统。在横向上，业务部门和支持部门的的目标也需要相互协同，特别是支持系统需要为业务部门达成绩效目标提供全面的支持。</a:t>
            </a:r>
          </a:p>
        </p:txBody>
      </p:sp>
    </p:spTree>
    <p:extLst>
      <p:ext uri="{BB962C8B-B14F-4D97-AF65-F5344CB8AC3E}">
        <p14:creationId xmlns:p14="http://schemas.microsoft.com/office/powerpoint/2010/main" val="269093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三、制定绩效计划的原则</a:t>
            </a:r>
          </a:p>
        </p:txBody>
      </p:sp>
      <p:sp>
        <p:nvSpPr>
          <p:cNvPr id="5" name="Text Box 3"/>
          <p:cNvSpPr txBox="1">
            <a:spLocks noChangeArrowheads="1"/>
          </p:cNvSpPr>
          <p:nvPr/>
        </p:nvSpPr>
        <p:spPr bwMode="auto">
          <a:xfrm>
            <a:off x="539552" y="1700808"/>
            <a:ext cx="7920880" cy="294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3</a:t>
            </a:r>
            <a:r>
              <a:rPr lang="zh-CN" altLang="en-US" sz="2800" dirty="0">
                <a:solidFill>
                  <a:srgbClr val="FFFFFF"/>
                </a:solidFill>
              </a:rPr>
              <a:t>）参与性原则。</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在制定绩效计划的过程中，管理者必须与下属进行充分的沟通，确保组织战略目标能够被组织所有员工正确地理解。同时，管理者还需要认真倾听下属的各种意见，妥善处理各方利益，确保绩效计划制定得更加科学合理。</a:t>
            </a:r>
          </a:p>
        </p:txBody>
      </p:sp>
    </p:spTree>
    <p:extLst>
      <p:ext uri="{BB962C8B-B14F-4D97-AF65-F5344CB8AC3E}">
        <p14:creationId xmlns:p14="http://schemas.microsoft.com/office/powerpoint/2010/main" val="359305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三、制定绩效计划的原则</a:t>
            </a:r>
          </a:p>
        </p:txBody>
      </p:sp>
      <p:sp>
        <p:nvSpPr>
          <p:cNvPr id="5" name="Text Box 3"/>
          <p:cNvSpPr txBox="1">
            <a:spLocks noChangeArrowheads="1"/>
          </p:cNvSpPr>
          <p:nvPr/>
        </p:nvSpPr>
        <p:spPr bwMode="auto">
          <a:xfrm>
            <a:off x="539552" y="1700808"/>
            <a:ext cx="7920880" cy="1833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4</a:t>
            </a:r>
            <a:r>
              <a:rPr lang="zh-CN" altLang="en-US" sz="2800" dirty="0">
                <a:solidFill>
                  <a:srgbClr val="FFFFFF"/>
                </a:solidFill>
              </a:rPr>
              <a:t>）</a:t>
            </a:r>
            <a:r>
              <a:rPr lang="en-US" altLang="zh-CN" sz="2800" dirty="0">
                <a:solidFill>
                  <a:srgbClr val="FFFFFF"/>
                </a:solidFill>
              </a:rPr>
              <a:t>SMART</a:t>
            </a:r>
            <a:r>
              <a:rPr lang="zh-CN" altLang="en-US" sz="2800" dirty="0">
                <a:solidFill>
                  <a:srgbClr val="FFFFFF"/>
                </a:solidFill>
              </a:rPr>
              <a:t>原则。</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在绩效计划的制定中，特别是在设置绩效目标和绩效指标时，需要遵循</a:t>
            </a:r>
            <a:r>
              <a:rPr lang="en-US" altLang="zh-CN" sz="2400" dirty="0">
                <a:solidFill>
                  <a:srgbClr val="FFFFFF"/>
                </a:solidFill>
              </a:rPr>
              <a:t>SMART</a:t>
            </a:r>
            <a:r>
              <a:rPr lang="zh-CN" altLang="en-US" sz="2400" dirty="0">
                <a:solidFill>
                  <a:srgbClr val="FFFFFF"/>
                </a:solidFill>
              </a:rPr>
              <a:t>原则。</a:t>
            </a:r>
          </a:p>
        </p:txBody>
      </p:sp>
    </p:spTree>
    <p:extLst>
      <p:ext uri="{BB962C8B-B14F-4D97-AF65-F5344CB8AC3E}">
        <p14:creationId xmlns:p14="http://schemas.microsoft.com/office/powerpoint/2010/main" val="120337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四、制定绩效计划的步骤</a:t>
            </a:r>
          </a:p>
        </p:txBody>
      </p:sp>
      <p:sp>
        <p:nvSpPr>
          <p:cNvPr id="5" name="Text Box 3"/>
          <p:cNvSpPr txBox="1">
            <a:spLocks noChangeArrowheads="1"/>
          </p:cNvSpPr>
          <p:nvPr/>
        </p:nvSpPr>
        <p:spPr bwMode="auto">
          <a:xfrm>
            <a:off x="1256239" y="1338480"/>
            <a:ext cx="7561262" cy="513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（一）绩效计划的准备</a:t>
            </a:r>
          </a:p>
          <a:p>
            <a:pPr eaLnBrk="1" hangingPunct="1">
              <a:lnSpc>
                <a:spcPct val="150000"/>
              </a:lnSpc>
              <a:spcBef>
                <a:spcPct val="20000"/>
              </a:spcBef>
            </a:pPr>
            <a:r>
              <a:rPr lang="en-US" altLang="zh-CN" sz="2800" dirty="0">
                <a:solidFill>
                  <a:srgbClr val="FFFFFF"/>
                </a:solidFill>
              </a:rPr>
              <a:t>1. </a:t>
            </a:r>
            <a:r>
              <a:rPr lang="zh-CN" altLang="en-US" sz="2800" dirty="0">
                <a:solidFill>
                  <a:srgbClr val="FFFFFF"/>
                </a:solidFill>
              </a:rPr>
              <a:t>组织信息的准备</a:t>
            </a:r>
          </a:p>
          <a:p>
            <a:pPr eaLnBrk="1" hangingPunct="1">
              <a:lnSpc>
                <a:spcPct val="150000"/>
              </a:lnSpc>
              <a:spcBef>
                <a:spcPct val="20000"/>
              </a:spcBef>
            </a:pPr>
            <a:r>
              <a:rPr lang="en-US" altLang="zh-CN" sz="2800" dirty="0">
                <a:solidFill>
                  <a:srgbClr val="FFFFFF"/>
                </a:solidFill>
              </a:rPr>
              <a:t>2. </a:t>
            </a:r>
            <a:r>
              <a:rPr lang="zh-CN" altLang="en-US" sz="2800" dirty="0">
                <a:solidFill>
                  <a:srgbClr val="FFFFFF"/>
                </a:solidFill>
              </a:rPr>
              <a:t>部门信息的准备</a:t>
            </a:r>
          </a:p>
          <a:p>
            <a:pPr eaLnBrk="1" hangingPunct="1">
              <a:lnSpc>
                <a:spcPct val="150000"/>
              </a:lnSpc>
              <a:spcBef>
                <a:spcPct val="20000"/>
              </a:spcBef>
            </a:pPr>
            <a:r>
              <a:rPr lang="en-US" altLang="zh-CN" sz="2800" dirty="0">
                <a:solidFill>
                  <a:srgbClr val="FFFFFF"/>
                </a:solidFill>
              </a:rPr>
              <a:t>3. </a:t>
            </a:r>
            <a:r>
              <a:rPr lang="zh-CN" altLang="en-US" sz="2800" dirty="0">
                <a:solidFill>
                  <a:srgbClr val="FFFFFF"/>
                </a:solidFill>
              </a:rPr>
              <a:t>个人信息的准备</a:t>
            </a:r>
          </a:p>
          <a:p>
            <a:pPr eaLnBrk="1" hangingPunct="1">
              <a:lnSpc>
                <a:spcPct val="150000"/>
              </a:lnSpc>
              <a:spcBef>
                <a:spcPct val="20000"/>
              </a:spcBef>
            </a:pPr>
            <a:r>
              <a:rPr lang="en-US" altLang="zh-CN" sz="2800" dirty="0">
                <a:solidFill>
                  <a:srgbClr val="FFFFFF"/>
                </a:solidFill>
              </a:rPr>
              <a:t>4. </a:t>
            </a:r>
            <a:r>
              <a:rPr lang="zh-CN" altLang="en-US" sz="2800" dirty="0">
                <a:solidFill>
                  <a:srgbClr val="FFFFFF"/>
                </a:solidFill>
              </a:rPr>
              <a:t>绩效沟通的准备</a:t>
            </a:r>
          </a:p>
          <a:p>
            <a:pPr eaLnBrk="1" hangingPunct="1">
              <a:lnSpc>
                <a:spcPct val="150000"/>
              </a:lnSpc>
              <a:spcBef>
                <a:spcPct val="20000"/>
              </a:spcBef>
            </a:pPr>
            <a:r>
              <a:rPr lang="zh-CN" altLang="en-US" sz="2800" dirty="0">
                <a:solidFill>
                  <a:srgbClr val="FFFFFF"/>
                </a:solidFill>
              </a:rPr>
              <a:t>（二）绩效计划的制定</a:t>
            </a:r>
          </a:p>
          <a:p>
            <a:pPr eaLnBrk="1" hangingPunct="1">
              <a:lnSpc>
                <a:spcPct val="150000"/>
              </a:lnSpc>
              <a:spcBef>
                <a:spcPct val="20000"/>
              </a:spcBef>
            </a:pPr>
            <a:r>
              <a:rPr lang="zh-CN" altLang="en-US" sz="2800" dirty="0">
                <a:solidFill>
                  <a:srgbClr val="FFFFFF"/>
                </a:solidFill>
              </a:rPr>
              <a:t>（三）绩效协议的审核和签订</a:t>
            </a:r>
          </a:p>
        </p:txBody>
      </p:sp>
    </p:spTree>
    <p:extLst>
      <p:ext uri="{BB962C8B-B14F-4D97-AF65-F5344CB8AC3E}">
        <p14:creationId xmlns:p14="http://schemas.microsoft.com/office/powerpoint/2010/main" val="298102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3</a:t>
            </a:r>
            <a:r>
              <a:rPr lang="zh-CN" altLang="en-US" dirty="0">
                <a:latin typeface="黑体" pitchFamily="49" charset="-122"/>
                <a:ea typeface="黑体" pitchFamily="49" charset="-122"/>
              </a:rPr>
              <a:t>章  绩效计划</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t>第</a:t>
            </a:r>
            <a:r>
              <a:rPr lang="en-US" altLang="zh-CN" dirty="0"/>
              <a:t>1</a:t>
            </a:r>
            <a:r>
              <a:rPr lang="zh-CN" altLang="en-US" dirty="0"/>
              <a:t>节　概述</a:t>
            </a:r>
          </a:p>
          <a:p>
            <a:pPr>
              <a:lnSpc>
                <a:spcPct val="150000"/>
              </a:lnSpc>
            </a:pPr>
            <a:r>
              <a:rPr lang="zh-CN" altLang="en-US" dirty="0">
                <a:solidFill>
                  <a:srgbClr val="FF0000"/>
                </a:solidFill>
              </a:rPr>
              <a:t>第</a:t>
            </a:r>
            <a:r>
              <a:rPr lang="en-US" altLang="zh-CN" dirty="0">
                <a:solidFill>
                  <a:srgbClr val="FF0000"/>
                </a:solidFill>
              </a:rPr>
              <a:t>2</a:t>
            </a:r>
            <a:r>
              <a:rPr lang="zh-CN" altLang="en-US" dirty="0">
                <a:solidFill>
                  <a:srgbClr val="FF0000"/>
                </a:solidFill>
              </a:rPr>
              <a:t>节　绩效计划的准备</a:t>
            </a:r>
          </a:p>
          <a:p>
            <a:pPr>
              <a:lnSpc>
                <a:spcPct val="150000"/>
              </a:lnSpc>
            </a:pPr>
            <a:r>
              <a:rPr lang="zh-CN" altLang="en-US" dirty="0"/>
              <a:t>第</a:t>
            </a:r>
            <a:r>
              <a:rPr lang="en-US" altLang="zh-CN" dirty="0"/>
              <a:t>3</a:t>
            </a:r>
            <a:r>
              <a:rPr lang="zh-CN" altLang="en-US" dirty="0"/>
              <a:t>节　绩效计划的内容</a:t>
            </a:r>
          </a:p>
          <a:p>
            <a:pPr>
              <a:lnSpc>
                <a:spcPct val="150000"/>
              </a:lnSpc>
            </a:pPr>
            <a:r>
              <a:rPr lang="zh-CN" altLang="en-US" dirty="0"/>
              <a:t>第</a:t>
            </a:r>
            <a:r>
              <a:rPr lang="en-US" altLang="zh-CN" dirty="0"/>
              <a:t>4</a:t>
            </a:r>
            <a:r>
              <a:rPr lang="zh-CN" altLang="en-US" dirty="0"/>
              <a:t>节    绩效计划的制定</a:t>
            </a:r>
          </a:p>
          <a:p>
            <a:pPr marL="0" indent="0">
              <a:lnSpc>
                <a:spcPct val="150000"/>
              </a:lnSpc>
              <a:buNone/>
            </a:pPr>
            <a:endParaRPr lang="en-US" altLang="zh-CN" dirty="0"/>
          </a:p>
          <a:p>
            <a:endParaRPr lang="zh-CN" altLang="en-US" dirty="0"/>
          </a:p>
        </p:txBody>
      </p:sp>
      <p:sp>
        <p:nvSpPr>
          <p:cNvPr id="4" name="Rectangle 5"/>
          <p:cNvSpPr>
            <a:spLocks noChangeArrowheads="1"/>
          </p:cNvSpPr>
          <p:nvPr/>
        </p:nvSpPr>
        <p:spPr bwMode="auto">
          <a:xfrm>
            <a:off x="611560" y="2708920"/>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407862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绩效计划的准备</a:t>
            </a:r>
          </a:p>
        </p:txBody>
      </p:sp>
      <p:sp>
        <p:nvSpPr>
          <p:cNvPr id="5" name="Text Box 3"/>
          <p:cNvSpPr txBox="1">
            <a:spLocks noChangeArrowheads="1"/>
          </p:cNvSpPr>
          <p:nvPr/>
        </p:nvSpPr>
        <p:spPr bwMode="auto">
          <a:xfrm>
            <a:off x="900113" y="1746911"/>
            <a:ext cx="756126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a:lnSpc>
                <a:spcPct val="150000"/>
              </a:lnSpc>
              <a:buFont typeface="Arial" pitchFamily="34" charset="0"/>
              <a:buChar char="•"/>
            </a:pPr>
            <a:r>
              <a:rPr lang="zh-CN" altLang="en-US" sz="2800" dirty="0">
                <a:solidFill>
                  <a:srgbClr val="FFFFFF"/>
                </a:solidFill>
              </a:rPr>
              <a:t>一、明晰使命	</a:t>
            </a:r>
            <a:endParaRPr lang="en-US" altLang="zh-CN" sz="2800" dirty="0">
              <a:solidFill>
                <a:srgbClr val="FFFFFF"/>
              </a:solidFill>
            </a:endParaRPr>
          </a:p>
          <a:p>
            <a:pPr marL="457200" indent="-457200">
              <a:lnSpc>
                <a:spcPct val="150000"/>
              </a:lnSpc>
              <a:buFont typeface="Arial" pitchFamily="34" charset="0"/>
              <a:buChar char="•"/>
            </a:pPr>
            <a:r>
              <a:rPr lang="zh-CN" altLang="en-US" sz="2800" dirty="0">
                <a:solidFill>
                  <a:srgbClr val="FFFFFF"/>
                </a:solidFill>
              </a:rPr>
              <a:t>二、提炼核心价值观	</a:t>
            </a:r>
            <a:endParaRPr lang="en-US" altLang="zh-CN" sz="2800" dirty="0">
              <a:solidFill>
                <a:srgbClr val="FFFFFF"/>
              </a:solidFill>
            </a:endParaRPr>
          </a:p>
          <a:p>
            <a:pPr marL="457200" indent="-457200">
              <a:lnSpc>
                <a:spcPct val="150000"/>
              </a:lnSpc>
              <a:buFont typeface="Arial" pitchFamily="34" charset="0"/>
              <a:buChar char="•"/>
            </a:pPr>
            <a:r>
              <a:rPr lang="zh-CN" altLang="en-US" sz="2800" dirty="0">
                <a:solidFill>
                  <a:srgbClr val="FFFFFF"/>
                </a:solidFill>
              </a:rPr>
              <a:t>三、描述愿景	</a:t>
            </a:r>
            <a:endParaRPr lang="en-US" altLang="zh-CN" sz="2800" dirty="0">
              <a:solidFill>
                <a:srgbClr val="FFFFFF"/>
              </a:solidFill>
            </a:endParaRPr>
          </a:p>
          <a:p>
            <a:pPr marL="457200" indent="-457200">
              <a:lnSpc>
                <a:spcPct val="150000"/>
              </a:lnSpc>
              <a:buFont typeface="Arial" pitchFamily="34" charset="0"/>
              <a:buChar char="•"/>
            </a:pPr>
            <a:r>
              <a:rPr lang="zh-CN" altLang="en-US" sz="2800" dirty="0">
                <a:solidFill>
                  <a:srgbClr val="FFFFFF"/>
                </a:solidFill>
              </a:rPr>
              <a:t>四、制定战略	</a:t>
            </a:r>
            <a:endParaRPr lang="en-US" altLang="zh-CN" sz="2800" dirty="0">
              <a:solidFill>
                <a:srgbClr val="FFFFFF"/>
              </a:solidFill>
            </a:endParaRPr>
          </a:p>
        </p:txBody>
      </p:sp>
    </p:spTree>
    <p:extLst>
      <p:ext uri="{BB962C8B-B14F-4D97-AF65-F5344CB8AC3E}">
        <p14:creationId xmlns:p14="http://schemas.microsoft.com/office/powerpoint/2010/main" val="342952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一、明晰使命</a:t>
            </a:r>
          </a:p>
        </p:txBody>
      </p:sp>
      <p:sp>
        <p:nvSpPr>
          <p:cNvPr id="5" name="Text Box 3"/>
          <p:cNvSpPr txBox="1">
            <a:spLocks noChangeArrowheads="1"/>
          </p:cNvSpPr>
          <p:nvPr/>
        </p:nvSpPr>
        <p:spPr bwMode="auto">
          <a:xfrm>
            <a:off x="900113" y="1746911"/>
            <a:ext cx="7561262" cy="489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（一）使命的内涵</a:t>
            </a:r>
            <a:endParaRPr lang="en-US" altLang="zh-CN" sz="2800" b="1"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使命是组织存在根本原因，概括了组织为人类所做出的贡献和创造的价值。</a:t>
            </a:r>
          </a:p>
          <a:p>
            <a:pPr marL="342900" indent="-342900">
              <a:lnSpc>
                <a:spcPct val="150000"/>
              </a:lnSpc>
              <a:buFont typeface="Arial" pitchFamily="34" charset="0"/>
              <a:buChar char="•"/>
            </a:pPr>
            <a:r>
              <a:rPr lang="zh-CN" altLang="en-US" sz="2400" dirty="0">
                <a:solidFill>
                  <a:srgbClr val="FFFFFF"/>
                </a:solidFill>
              </a:rPr>
              <a:t>使命的陈述应该避免着眼于组织的产品线或顾客，而应该为组织的生存寻找深层的根本原因。使命不等于经济目标</a:t>
            </a:r>
          </a:p>
          <a:p>
            <a:pPr>
              <a:lnSpc>
                <a:spcPct val="150000"/>
              </a:lnSpc>
            </a:pPr>
            <a:endParaRPr lang="zh-CN" altLang="zh-CN" sz="24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9686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一、明晰使命</a:t>
            </a:r>
          </a:p>
        </p:txBody>
      </p:sp>
      <p:sp>
        <p:nvSpPr>
          <p:cNvPr id="5" name="Text Box 3"/>
          <p:cNvSpPr txBox="1">
            <a:spLocks noChangeArrowheads="1"/>
          </p:cNvSpPr>
          <p:nvPr/>
        </p:nvSpPr>
        <p:spPr bwMode="auto">
          <a:xfrm>
            <a:off x="611560" y="1746911"/>
            <a:ext cx="7849815"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rPr>
              <a:t>（</a:t>
            </a:r>
            <a:r>
              <a:rPr lang="zh-CN" altLang="zh-CN" sz="2800" b="1" dirty="0">
                <a:solidFill>
                  <a:srgbClr val="FFFFFF"/>
                </a:solidFill>
              </a:rPr>
              <a:t>二）明晰使命的方法</a:t>
            </a:r>
            <a:endParaRPr lang="zh-CN" altLang="zh-CN" sz="2800"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使命如果经过适当的构思，可以成为基础广泛而长盛不衰的根本信条；清楚地认识组织的使命，对组织持续健康发展具有根本性意义。需要注意的是，使命的主要作用是指引和激励，不见得是要造成不同。</a:t>
            </a:r>
          </a:p>
          <a:p>
            <a:pPr marL="342900" indent="-342900">
              <a:lnSpc>
                <a:spcPct val="150000"/>
              </a:lnSpc>
              <a:buFont typeface="Arial" pitchFamily="34" charset="0"/>
              <a:buChar char="•"/>
            </a:pPr>
            <a:r>
              <a:rPr lang="zh-CN" altLang="en-US" sz="2400" dirty="0">
                <a:solidFill>
                  <a:srgbClr val="FFFFFF"/>
                </a:solidFill>
              </a:rPr>
              <a:t>明晰使命的一种有效的方法是提出下面这个问题：“为什么不干脆把这个组织关闭，出售资产，获取利润？”</a:t>
            </a: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42952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一、明晰使命</a:t>
            </a:r>
          </a:p>
        </p:txBody>
      </p:sp>
      <p:sp>
        <p:nvSpPr>
          <p:cNvPr id="5" name="Text Box 3"/>
          <p:cNvSpPr txBox="1">
            <a:spLocks noChangeArrowheads="1"/>
          </p:cNvSpPr>
          <p:nvPr/>
        </p:nvSpPr>
        <p:spPr bwMode="auto">
          <a:xfrm>
            <a:off x="900113" y="1556792"/>
            <a:ext cx="7561262"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（三）使命的陈述</a:t>
            </a:r>
            <a:endParaRPr lang="zh-CN" altLang="zh-CN" sz="2800" dirty="0">
              <a:solidFill>
                <a:srgbClr val="FFFFFF"/>
              </a:solidFill>
            </a:endParaRPr>
          </a:p>
        </p:txBody>
      </p:sp>
      <p:sp>
        <p:nvSpPr>
          <p:cNvPr id="4" name="Rectangle 1"/>
          <p:cNvSpPr>
            <a:spLocks noChangeArrowheads="1"/>
          </p:cNvSpPr>
          <p:nvPr/>
        </p:nvSpPr>
        <p:spPr bwMode="auto">
          <a:xfrm>
            <a:off x="3347864" y="6304002"/>
            <a:ext cx="17331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宋体" pitchFamily="2" charset="-122"/>
                <a:ea typeface="宋体" pitchFamily="2" charset="-122"/>
                <a:cs typeface="Calibri" pitchFamily="34" charset="0"/>
              </a:rPr>
              <a:t>使命陈述实例</a:t>
            </a:r>
            <a:endParaRPr kumimoji="0" lang="zh-CN" altLang="en-US" sz="2000" b="0" i="0" u="none" strike="noStrike" cap="none" normalizeH="0" baseline="0" dirty="0">
              <a:ln>
                <a:noFill/>
              </a:ln>
              <a:solidFill>
                <a:schemeClr val="tx1"/>
              </a:solidFill>
              <a:effectLst/>
              <a:latin typeface="Arial" pitchFamily="34" charset="0"/>
              <a:ea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3485287964"/>
              </p:ext>
            </p:extLst>
          </p:nvPr>
        </p:nvGraphicFramePr>
        <p:xfrm>
          <a:off x="661988" y="2194467"/>
          <a:ext cx="7772400" cy="4109535"/>
        </p:xfrm>
        <a:graphic>
          <a:graphicData uri="http://schemas.openxmlformats.org/drawingml/2006/table">
            <a:tbl>
              <a:tblPr firstRow="1" firstCol="1" bandRow="1">
                <a:tableStyleId>{5C22544A-7EE6-4342-B048-85BDC9FD1C3A}</a:tableStyleId>
              </a:tblPr>
              <a:tblGrid>
                <a:gridCol w="2887308">
                  <a:extLst>
                    <a:ext uri="{9D8B030D-6E8A-4147-A177-3AD203B41FA5}">
                      <a16:colId xmlns:a16="http://schemas.microsoft.com/office/drawing/2014/main" val="2864216966"/>
                    </a:ext>
                  </a:extLst>
                </a:gridCol>
                <a:gridCol w="4885092">
                  <a:extLst>
                    <a:ext uri="{9D8B030D-6E8A-4147-A177-3AD203B41FA5}">
                      <a16:colId xmlns:a16="http://schemas.microsoft.com/office/drawing/2014/main" val="3293448931"/>
                    </a:ext>
                  </a:extLst>
                </a:gridCol>
              </a:tblGrid>
              <a:tr h="209574">
                <a:tc>
                  <a:txBody>
                    <a:bodyPr/>
                    <a:lstStyle/>
                    <a:p>
                      <a:pPr algn="ctr">
                        <a:lnSpc>
                          <a:spcPts val="1350"/>
                        </a:lnSpc>
                        <a:spcAft>
                          <a:spcPts val="0"/>
                        </a:spcAft>
                      </a:pPr>
                      <a:r>
                        <a:rPr lang="zh-CN" sz="900">
                          <a:effectLst/>
                        </a:rPr>
                        <a:t>组织名称</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gn="ctr">
                        <a:lnSpc>
                          <a:spcPts val="1350"/>
                        </a:lnSpc>
                        <a:spcAft>
                          <a:spcPts val="0"/>
                        </a:spcAft>
                      </a:pPr>
                      <a:r>
                        <a:rPr lang="zh-CN" sz="900">
                          <a:effectLst/>
                        </a:rPr>
                        <a:t>使命陈述</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extLst>
                  <a:ext uri="{0D108BD9-81ED-4DB2-BD59-A6C34878D82A}">
                    <a16:rowId xmlns:a16="http://schemas.microsoft.com/office/drawing/2014/main" val="4200636945"/>
                  </a:ext>
                </a:extLst>
              </a:tr>
              <a:tr h="209574">
                <a:tc>
                  <a:txBody>
                    <a:bodyPr/>
                    <a:lstStyle/>
                    <a:p>
                      <a:pPr algn="ctr">
                        <a:lnSpc>
                          <a:spcPts val="1350"/>
                        </a:lnSpc>
                        <a:spcAft>
                          <a:spcPts val="0"/>
                        </a:spcAft>
                      </a:pPr>
                      <a:r>
                        <a:rPr lang="zh-CN" sz="900">
                          <a:effectLst/>
                        </a:rPr>
                        <a:t>长庆油田</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我为祖国献石油</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3645598028"/>
                  </a:ext>
                </a:extLst>
              </a:tr>
              <a:tr h="217943">
                <a:tc>
                  <a:txBody>
                    <a:bodyPr/>
                    <a:lstStyle/>
                    <a:p>
                      <a:pPr algn="ctr">
                        <a:lnSpc>
                          <a:spcPts val="1350"/>
                        </a:lnSpc>
                        <a:spcAft>
                          <a:spcPts val="0"/>
                        </a:spcAft>
                      </a:pPr>
                      <a:r>
                        <a:rPr lang="zh-CN" sz="900">
                          <a:effectLst/>
                        </a:rPr>
                        <a:t>重庆富侨</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弘扬中华养生文化</a:t>
                      </a:r>
                      <a:r>
                        <a:rPr lang="en-US" sz="900">
                          <a:effectLst/>
                        </a:rPr>
                        <a:t>,</a:t>
                      </a:r>
                      <a:r>
                        <a:rPr lang="zh-CN" sz="900">
                          <a:effectLst/>
                        </a:rPr>
                        <a:t>造福人类健康</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789322266"/>
                  </a:ext>
                </a:extLst>
              </a:tr>
              <a:tr h="217943">
                <a:tc>
                  <a:txBody>
                    <a:bodyPr/>
                    <a:lstStyle/>
                    <a:p>
                      <a:pPr algn="ctr">
                        <a:lnSpc>
                          <a:spcPts val="1350"/>
                        </a:lnSpc>
                        <a:spcAft>
                          <a:spcPts val="0"/>
                        </a:spcAft>
                      </a:pPr>
                      <a:r>
                        <a:rPr lang="zh-CN" sz="900">
                          <a:effectLst/>
                        </a:rPr>
                        <a:t>海林市卫生局</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关爱百姓健康</a:t>
                      </a:r>
                      <a:r>
                        <a:rPr lang="en-US" sz="900">
                          <a:effectLst/>
                        </a:rPr>
                        <a:t>,</a:t>
                      </a:r>
                      <a:r>
                        <a:rPr lang="zh-CN" sz="900">
                          <a:effectLst/>
                        </a:rPr>
                        <a:t>提高生命质量</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502998487"/>
                  </a:ext>
                </a:extLst>
              </a:tr>
              <a:tr h="217943">
                <a:tc>
                  <a:txBody>
                    <a:bodyPr/>
                    <a:lstStyle/>
                    <a:p>
                      <a:pPr algn="ctr">
                        <a:lnSpc>
                          <a:spcPts val="1350"/>
                        </a:lnSpc>
                        <a:spcAft>
                          <a:spcPts val="0"/>
                        </a:spcAft>
                      </a:pPr>
                      <a:r>
                        <a:rPr lang="zh-CN" sz="900">
                          <a:effectLst/>
                        </a:rPr>
                        <a:t>中国移动</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创无限通信世界</a:t>
                      </a:r>
                      <a:r>
                        <a:rPr lang="en-US" sz="900">
                          <a:effectLst/>
                        </a:rPr>
                        <a:t>, </a:t>
                      </a:r>
                      <a:r>
                        <a:rPr lang="zh-CN" sz="900">
                          <a:effectLst/>
                        </a:rPr>
                        <a:t>做信息社会栋梁</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231601466"/>
                  </a:ext>
                </a:extLst>
              </a:tr>
              <a:tr h="217943">
                <a:tc>
                  <a:txBody>
                    <a:bodyPr/>
                    <a:lstStyle/>
                    <a:p>
                      <a:pPr algn="ctr">
                        <a:lnSpc>
                          <a:spcPts val="1350"/>
                        </a:lnSpc>
                        <a:spcAft>
                          <a:spcPts val="0"/>
                        </a:spcAft>
                      </a:pPr>
                      <a:r>
                        <a:rPr lang="zh-CN" sz="900">
                          <a:effectLst/>
                        </a:rPr>
                        <a:t>国家电网</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奉献清洁能源</a:t>
                      </a:r>
                      <a:r>
                        <a:rPr lang="en-US" sz="900">
                          <a:effectLst/>
                        </a:rPr>
                        <a:t>,</a:t>
                      </a:r>
                      <a:r>
                        <a:rPr lang="zh-CN" sz="900">
                          <a:effectLst/>
                        </a:rPr>
                        <a:t>建设和谐社会</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3345352923"/>
                  </a:ext>
                </a:extLst>
              </a:tr>
              <a:tr h="217943">
                <a:tc>
                  <a:txBody>
                    <a:bodyPr/>
                    <a:lstStyle/>
                    <a:p>
                      <a:pPr algn="ctr">
                        <a:lnSpc>
                          <a:spcPts val="1350"/>
                        </a:lnSpc>
                        <a:spcAft>
                          <a:spcPts val="0"/>
                        </a:spcAft>
                      </a:pPr>
                      <a:r>
                        <a:rPr lang="zh-CN" sz="900">
                          <a:effectLst/>
                        </a:rPr>
                        <a:t>万达集团</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共创财富</a:t>
                      </a:r>
                      <a:r>
                        <a:rPr lang="en-US" sz="900">
                          <a:effectLst/>
                        </a:rPr>
                        <a:t>,</a:t>
                      </a:r>
                      <a:r>
                        <a:rPr lang="zh-CN" sz="900">
                          <a:effectLst/>
                        </a:rPr>
                        <a:t>公益社会</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08431369"/>
                  </a:ext>
                </a:extLst>
              </a:tr>
              <a:tr h="209574">
                <a:tc>
                  <a:txBody>
                    <a:bodyPr/>
                    <a:lstStyle/>
                    <a:p>
                      <a:pPr algn="ctr">
                        <a:lnSpc>
                          <a:spcPts val="1350"/>
                        </a:lnSpc>
                        <a:spcAft>
                          <a:spcPts val="0"/>
                        </a:spcAft>
                      </a:pPr>
                      <a:r>
                        <a:rPr lang="zh-CN" sz="900">
                          <a:effectLst/>
                        </a:rPr>
                        <a:t>腾讯</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通过互联网服务提升人类生活品质</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812823498"/>
                  </a:ext>
                </a:extLst>
              </a:tr>
              <a:tr h="209574">
                <a:tc>
                  <a:txBody>
                    <a:bodyPr/>
                    <a:lstStyle/>
                    <a:p>
                      <a:pPr algn="ctr">
                        <a:lnSpc>
                          <a:spcPts val="1350"/>
                        </a:lnSpc>
                        <a:spcAft>
                          <a:spcPts val="0"/>
                        </a:spcAft>
                      </a:pPr>
                      <a:r>
                        <a:rPr lang="zh-CN" sz="900">
                          <a:effectLst/>
                        </a:rPr>
                        <a:t>沃尔玛</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让普通百姓买到有钱人用的东西</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041136193"/>
                  </a:ext>
                </a:extLst>
              </a:tr>
              <a:tr h="217943">
                <a:tc>
                  <a:txBody>
                    <a:bodyPr/>
                    <a:lstStyle/>
                    <a:p>
                      <a:pPr algn="ctr">
                        <a:lnSpc>
                          <a:spcPts val="1350"/>
                        </a:lnSpc>
                        <a:spcAft>
                          <a:spcPts val="0"/>
                        </a:spcAft>
                      </a:pPr>
                      <a:r>
                        <a:rPr lang="zh-CN" sz="900">
                          <a:effectLst/>
                        </a:rPr>
                        <a:t>迪士尼</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用我们的想象力</a:t>
                      </a:r>
                      <a:r>
                        <a:rPr lang="en-US" sz="900">
                          <a:effectLst/>
                        </a:rPr>
                        <a:t>,</a:t>
                      </a:r>
                      <a:r>
                        <a:rPr lang="zh-CN" sz="900">
                          <a:effectLst/>
                        </a:rPr>
                        <a:t>带给千百万人快乐</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02044553"/>
                  </a:ext>
                </a:extLst>
              </a:tr>
              <a:tr h="217943">
                <a:tc>
                  <a:txBody>
                    <a:bodyPr/>
                    <a:lstStyle/>
                    <a:p>
                      <a:pPr algn="ctr">
                        <a:lnSpc>
                          <a:spcPts val="1350"/>
                        </a:lnSpc>
                        <a:spcAft>
                          <a:spcPts val="0"/>
                        </a:spcAft>
                      </a:pPr>
                      <a:r>
                        <a:rPr lang="en-US" sz="900">
                          <a:effectLst/>
                        </a:rPr>
                        <a:t>3M</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创造性地解决未解决的各种问题</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2118182020"/>
                  </a:ext>
                </a:extLst>
              </a:tr>
              <a:tr h="209574">
                <a:tc>
                  <a:txBody>
                    <a:bodyPr/>
                    <a:lstStyle/>
                    <a:p>
                      <a:pPr algn="ctr">
                        <a:lnSpc>
                          <a:spcPts val="1350"/>
                        </a:lnSpc>
                        <a:spcAft>
                          <a:spcPts val="0"/>
                        </a:spcAft>
                      </a:pPr>
                      <a:r>
                        <a:rPr lang="zh-CN" sz="900">
                          <a:effectLst/>
                        </a:rPr>
                        <a:t>惠普</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为了人类进步、人类福祉做出技术贡献</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679649510"/>
                  </a:ext>
                </a:extLst>
              </a:tr>
              <a:tr h="209574">
                <a:tc>
                  <a:txBody>
                    <a:bodyPr/>
                    <a:lstStyle/>
                    <a:p>
                      <a:pPr algn="ctr">
                        <a:lnSpc>
                          <a:spcPts val="1350"/>
                        </a:lnSpc>
                        <a:spcAft>
                          <a:spcPts val="0"/>
                        </a:spcAft>
                      </a:pPr>
                      <a:r>
                        <a:rPr lang="zh-CN" sz="900">
                          <a:effectLst/>
                        </a:rPr>
                        <a:t>索尼</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体验发展技术造福大众的快乐</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73319741"/>
                  </a:ext>
                </a:extLst>
              </a:tr>
              <a:tr h="209574">
                <a:tc>
                  <a:txBody>
                    <a:bodyPr/>
                    <a:lstStyle/>
                    <a:p>
                      <a:pPr algn="ctr">
                        <a:lnSpc>
                          <a:spcPts val="1350"/>
                        </a:lnSpc>
                        <a:spcAft>
                          <a:spcPts val="0"/>
                        </a:spcAft>
                      </a:pPr>
                      <a:r>
                        <a:rPr lang="zh-CN" sz="900">
                          <a:effectLst/>
                        </a:rPr>
                        <a:t>玫琳凯</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为女性提供无限机会</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254150829"/>
                  </a:ext>
                </a:extLst>
              </a:tr>
              <a:tr h="209574">
                <a:tc>
                  <a:txBody>
                    <a:bodyPr/>
                    <a:lstStyle/>
                    <a:p>
                      <a:pPr algn="ctr">
                        <a:lnSpc>
                          <a:spcPts val="1350"/>
                        </a:lnSpc>
                        <a:spcAft>
                          <a:spcPts val="0"/>
                        </a:spcAft>
                      </a:pPr>
                      <a:r>
                        <a:rPr lang="zh-CN" sz="900">
                          <a:effectLst/>
                        </a:rPr>
                        <a:t>麦肯锡</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a:effectLst/>
                        </a:rPr>
                        <a:t>帮助杰出的企业和政府更加成功</a:t>
                      </a:r>
                      <a:endParaRPr lang="zh-CN" sz="105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1760827237"/>
                  </a:ext>
                </a:extLst>
              </a:tr>
              <a:tr h="453671">
                <a:tc>
                  <a:txBody>
                    <a:bodyPr/>
                    <a:lstStyle/>
                    <a:p>
                      <a:pPr algn="ctr">
                        <a:lnSpc>
                          <a:spcPts val="1350"/>
                        </a:lnSpc>
                        <a:spcAft>
                          <a:spcPts val="0"/>
                        </a:spcAft>
                      </a:pPr>
                      <a:r>
                        <a:rPr lang="zh-CN" sz="900">
                          <a:effectLst/>
                        </a:rPr>
                        <a:t>美国注册会计师协会</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dirty="0">
                          <a:effectLst/>
                        </a:rPr>
                        <a:t>为会员提供各种资源、信息和领导</a:t>
                      </a:r>
                      <a:r>
                        <a:rPr lang="en-US" sz="900" dirty="0">
                          <a:effectLst/>
                        </a:rPr>
                        <a:t>,</a:t>
                      </a:r>
                      <a:r>
                        <a:rPr lang="zh-CN" sz="900" dirty="0">
                          <a:effectLst/>
                        </a:rPr>
                        <a:t>帮助他们以最高的职业水准提供有价值的服务</a:t>
                      </a:r>
                      <a:r>
                        <a:rPr lang="en-US" sz="900" dirty="0">
                          <a:effectLst/>
                        </a:rPr>
                        <a:t>,</a:t>
                      </a:r>
                      <a:r>
                        <a:rPr lang="zh-CN" sz="900" dirty="0">
                          <a:effectLst/>
                        </a:rPr>
                        <a:t>造福公众、员工和客户</a:t>
                      </a:r>
                      <a:endParaRPr lang="zh-CN" sz="1050" dirty="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742969340"/>
                  </a:ext>
                </a:extLst>
              </a:tr>
              <a:tr h="453671">
                <a:tc>
                  <a:txBody>
                    <a:bodyPr/>
                    <a:lstStyle/>
                    <a:p>
                      <a:pPr algn="ctr">
                        <a:lnSpc>
                          <a:spcPts val="1350"/>
                        </a:lnSpc>
                        <a:spcAft>
                          <a:spcPts val="0"/>
                        </a:spcAft>
                      </a:pPr>
                      <a:r>
                        <a:rPr lang="zh-CN" sz="900">
                          <a:effectLst/>
                        </a:rPr>
                        <a:t>俄勒冈州波特兰市警察局</a:t>
                      </a:r>
                      <a:endParaRPr lang="zh-CN" sz="1050">
                        <a:solidFill>
                          <a:srgbClr val="000000"/>
                        </a:solidFill>
                        <a:effectLst/>
                        <a:latin typeface="NEU-BZ-S92"/>
                        <a:ea typeface="方正书宋_GBK"/>
                        <a:cs typeface="Times New Roman" panose="02020603050405020304" pitchFamily="18" charset="0"/>
                      </a:endParaRPr>
                    </a:p>
                  </a:txBody>
                  <a:tcPr marL="0" marR="0" marT="0" marB="0" anchor="ctr"/>
                </a:tc>
                <a:tc>
                  <a:txBody>
                    <a:bodyPr/>
                    <a:lstStyle/>
                    <a:p>
                      <a:pPr>
                        <a:lnSpc>
                          <a:spcPts val="1350"/>
                        </a:lnSpc>
                        <a:spcAft>
                          <a:spcPts val="0"/>
                        </a:spcAft>
                      </a:pPr>
                      <a:r>
                        <a:rPr lang="zh-CN" sz="900" dirty="0">
                          <a:effectLst/>
                        </a:rPr>
                        <a:t>通过与市民合作</a:t>
                      </a:r>
                      <a:r>
                        <a:rPr lang="en-US" sz="900" dirty="0">
                          <a:effectLst/>
                        </a:rPr>
                        <a:t>,</a:t>
                      </a:r>
                      <a:r>
                        <a:rPr lang="zh-CN" sz="900" dirty="0">
                          <a:effectLst/>
                        </a:rPr>
                        <a:t>保护生命、维护人权、保护财产安全、提升个人责任感和社区认同感</a:t>
                      </a:r>
                      <a:r>
                        <a:rPr lang="en-US" sz="900" dirty="0">
                          <a:effectLst/>
                        </a:rPr>
                        <a:t>,</a:t>
                      </a:r>
                      <a:r>
                        <a:rPr lang="zh-CN" sz="900" dirty="0">
                          <a:effectLst/>
                        </a:rPr>
                        <a:t>从而保持和改善社区的适居性</a:t>
                      </a:r>
                      <a:endParaRPr lang="zh-CN" sz="1050" dirty="0">
                        <a:solidFill>
                          <a:srgbClr val="000000"/>
                        </a:solidFill>
                        <a:effectLst/>
                        <a:latin typeface="NEU-BZ-S92"/>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val="3386829447"/>
                  </a:ext>
                </a:extLst>
              </a:tr>
            </a:tbl>
          </a:graphicData>
        </a:graphic>
      </p:graphicFrame>
    </p:spTree>
    <p:extLst>
      <p:ext uri="{BB962C8B-B14F-4D97-AF65-F5344CB8AC3E}">
        <p14:creationId xmlns:p14="http://schemas.microsoft.com/office/powerpoint/2010/main" val="220242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二、提炼核心价值观</a:t>
            </a:r>
          </a:p>
        </p:txBody>
      </p:sp>
      <p:sp>
        <p:nvSpPr>
          <p:cNvPr id="5" name="Text Box 3"/>
          <p:cNvSpPr txBox="1">
            <a:spLocks noChangeArrowheads="1"/>
          </p:cNvSpPr>
          <p:nvPr/>
        </p:nvSpPr>
        <p:spPr bwMode="auto">
          <a:xfrm>
            <a:off x="900113" y="1746911"/>
            <a:ext cx="7561262"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dirty="0">
                <a:solidFill>
                  <a:srgbClr val="FFFFFF"/>
                </a:solidFill>
              </a:rPr>
              <a:t>（一）核心价值观的内涵</a:t>
            </a:r>
            <a:endParaRPr lang="en-US" altLang="zh-CN" sz="2400" b="1"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核心价值观是一个组织实现所肩负使命的过程中，必须长期坚持的深层的、根本的信仰和价值准则，也是指引组织决策和组织成员日常行动的永恒原则。</a:t>
            </a:r>
          </a:p>
          <a:p>
            <a:pPr marL="342900" indent="-342900">
              <a:lnSpc>
                <a:spcPct val="150000"/>
              </a:lnSpc>
              <a:buFont typeface="Arial" pitchFamily="34" charset="0"/>
              <a:buChar char="•"/>
            </a:pPr>
            <a:r>
              <a:rPr lang="zh-CN" altLang="en-US" sz="2400" dirty="0">
                <a:solidFill>
                  <a:srgbClr val="FFFFFF"/>
                </a:solidFill>
              </a:rPr>
              <a:t>核心价值观是最为根本、深植在组织内部的，变动或妥协的机会极少。</a:t>
            </a:r>
          </a:p>
          <a:p>
            <a:pPr marL="342900" indent="-342900">
              <a:lnSpc>
                <a:spcPct val="150000"/>
              </a:lnSpc>
              <a:buFont typeface="Arial" pitchFamily="34" charset="0"/>
              <a:buChar char="•"/>
            </a:pPr>
            <a:r>
              <a:rPr lang="zh-CN" altLang="en-US" sz="2400" dirty="0">
                <a:solidFill>
                  <a:srgbClr val="FFFFFF"/>
                </a:solidFill>
              </a:rPr>
              <a:t>核心价值观应具有个性，防止趋同。</a:t>
            </a:r>
          </a:p>
          <a:p>
            <a:pPr>
              <a:lnSpc>
                <a:spcPct val="150000"/>
              </a:lnSpc>
            </a:pPr>
            <a:endParaRPr lang="zh-CN" altLang="zh-CN" sz="2400" dirty="0">
              <a:solidFill>
                <a:srgbClr val="FFFFFF"/>
              </a:solidFill>
            </a:endParaRPr>
          </a:p>
        </p:txBody>
      </p:sp>
    </p:spTree>
    <p:extLst>
      <p:ext uri="{BB962C8B-B14F-4D97-AF65-F5344CB8AC3E}">
        <p14:creationId xmlns:p14="http://schemas.microsoft.com/office/powerpoint/2010/main" val="375439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二、提炼核心价值观</a:t>
            </a:r>
          </a:p>
        </p:txBody>
      </p:sp>
      <p:sp>
        <p:nvSpPr>
          <p:cNvPr id="5" name="Text Box 3"/>
          <p:cNvSpPr txBox="1">
            <a:spLocks noChangeArrowheads="1"/>
          </p:cNvSpPr>
          <p:nvPr/>
        </p:nvSpPr>
        <p:spPr bwMode="auto">
          <a:xfrm>
            <a:off x="900113" y="1746911"/>
            <a:ext cx="756126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dirty="0">
                <a:solidFill>
                  <a:srgbClr val="FFFFFF"/>
                </a:solidFill>
              </a:rPr>
              <a:t>（二）提炼核心价值观的方法</a:t>
            </a:r>
            <a:endParaRPr lang="en-US" altLang="zh-CN" sz="2400" b="1"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阐明核心价值观的关键是怎样从个人的层次入手，逐渐上升到组织的层次。提炼组织核心价值观最通行的一种方法是在组织内部举行所有员工参与的关于核心价值观的大讨论。领导者应发动管理层和所有员工都参与到核心价值观的讨论中共同对核心价值观和价值体系作出详细定义，员工讨论得越充分，核心价值观内容就越细致，员工就越能准确把握领导者和组织对他们的要求以及他们需要努力的方向。</a:t>
            </a:r>
            <a:endParaRPr lang="zh-CN" altLang="zh-CN" sz="2400" dirty="0">
              <a:solidFill>
                <a:srgbClr val="FFFFFF"/>
              </a:solidFill>
            </a:endParaRPr>
          </a:p>
        </p:txBody>
      </p:sp>
    </p:spTree>
    <p:extLst>
      <p:ext uri="{BB962C8B-B14F-4D97-AF65-F5344CB8AC3E}">
        <p14:creationId xmlns:p14="http://schemas.microsoft.com/office/powerpoint/2010/main" val="69280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二、提炼核心价值观</a:t>
            </a:r>
          </a:p>
        </p:txBody>
      </p:sp>
      <p:sp>
        <p:nvSpPr>
          <p:cNvPr id="5" name="Text Box 3"/>
          <p:cNvSpPr txBox="1">
            <a:spLocks noChangeArrowheads="1"/>
          </p:cNvSpPr>
          <p:nvPr/>
        </p:nvSpPr>
        <p:spPr bwMode="auto">
          <a:xfrm>
            <a:off x="900113" y="1746911"/>
            <a:ext cx="756126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dirty="0">
                <a:solidFill>
                  <a:srgbClr val="FFFFFF"/>
                </a:solidFill>
              </a:rPr>
              <a:t>（三）核心价值观的陈述</a:t>
            </a:r>
            <a:endParaRPr lang="en-US" altLang="zh-CN" sz="2400" b="1"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一个组织真正的和有效的核心价值观，要求在内容上必须真实反映组织长期坚持的基本信条，在语言表述上必须通俗易懂，在数量上必须严格控制。因此，核心价值观在陈述的时候，必须做到表达简单、清楚、直接而有力。</a:t>
            </a:r>
            <a:endParaRPr lang="zh-CN" altLang="zh-CN" sz="2400" dirty="0">
              <a:solidFill>
                <a:srgbClr val="FFFFFF"/>
              </a:solidFill>
            </a:endParaRPr>
          </a:p>
        </p:txBody>
      </p:sp>
    </p:spTree>
    <p:extLst>
      <p:ext uri="{BB962C8B-B14F-4D97-AF65-F5344CB8AC3E}">
        <p14:creationId xmlns:p14="http://schemas.microsoft.com/office/powerpoint/2010/main" val="375439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三、描述愿景</a:t>
            </a:r>
          </a:p>
        </p:txBody>
      </p:sp>
      <p:sp>
        <p:nvSpPr>
          <p:cNvPr id="5" name="Text Box 3"/>
          <p:cNvSpPr txBox="1">
            <a:spLocks noChangeArrowheads="1"/>
          </p:cNvSpPr>
          <p:nvPr/>
        </p:nvSpPr>
        <p:spPr bwMode="auto">
          <a:xfrm>
            <a:off x="900113" y="1746911"/>
            <a:ext cx="7561262" cy="409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（一）愿景的内涵</a:t>
            </a:r>
            <a:endParaRPr lang="en-US" altLang="zh-CN" sz="2800" b="1" dirty="0">
              <a:solidFill>
                <a:srgbClr val="FFFFFF"/>
              </a:solidFill>
            </a:endParaRPr>
          </a:p>
          <a:p>
            <a:pPr marL="342900" indent="-342900">
              <a:lnSpc>
                <a:spcPct val="150000"/>
              </a:lnSpc>
              <a:buFont typeface="Arial" pitchFamily="34" charset="0"/>
              <a:buChar char="•"/>
            </a:pPr>
            <a:r>
              <a:rPr lang="zh-CN" altLang="en-US" sz="2400" dirty="0">
                <a:solidFill>
                  <a:srgbClr val="FFFFFF"/>
                </a:solidFill>
              </a:rPr>
              <a:t>愿景是组织勾画的发展蓝图和期望实现的中长期目标，是组织内人们“发自内心的意愿”。愿景能够反映组织的使命和核心价值观，指引战略的制定，指导组织成员执行战略的行动，确保组织沿着正确的方向发展。</a:t>
            </a:r>
            <a:endParaRPr lang="zh-CN" altLang="zh-CN" sz="2400" dirty="0">
              <a:solidFill>
                <a:srgbClr val="FFFFFF"/>
              </a:solidFill>
            </a:endParaRP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222069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三、描述愿景</a:t>
            </a:r>
          </a:p>
        </p:txBody>
      </p:sp>
      <p:sp>
        <p:nvSpPr>
          <p:cNvPr id="5" name="Text Box 3"/>
          <p:cNvSpPr txBox="1">
            <a:spLocks noChangeArrowheads="1"/>
          </p:cNvSpPr>
          <p:nvPr/>
        </p:nvSpPr>
        <p:spPr bwMode="auto">
          <a:xfrm>
            <a:off x="755576" y="1484784"/>
            <a:ext cx="7561262" cy="5761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（二）愿景的陈述</a:t>
            </a:r>
            <a:endParaRPr lang="en-US" altLang="zh-CN" sz="2800" b="1" dirty="0">
              <a:solidFill>
                <a:srgbClr val="FFFFFF"/>
              </a:solidFill>
            </a:endParaRPr>
          </a:p>
          <a:p>
            <a:pPr marL="342900" indent="-342900">
              <a:lnSpc>
                <a:spcPct val="150000"/>
              </a:lnSpc>
              <a:buFont typeface="Arial" panose="020B0604020202020204" pitchFamily="34" charset="0"/>
              <a:buChar char="•"/>
            </a:pPr>
            <a:r>
              <a:rPr lang="zh-CN" altLang="zh-CN" sz="2400" dirty="0">
                <a:solidFill>
                  <a:srgbClr val="FFFFFF"/>
                </a:solidFill>
              </a:rPr>
              <a:t>愿景是一个组织的中长期目标，而且是一个具有很高挑战性的宏伟目标，或者说是一个胆大包天的目标</a:t>
            </a:r>
            <a:r>
              <a:rPr lang="zh-CN" altLang="en-US" sz="2400" dirty="0">
                <a:solidFill>
                  <a:srgbClr val="FFFFFF"/>
                </a:solidFill>
              </a:rPr>
              <a:t>。还包括三个关键因素：挑战性目标、市场定位和时间期限。</a:t>
            </a:r>
            <a:endParaRPr lang="en-US" altLang="zh-CN" sz="2400" dirty="0">
              <a:solidFill>
                <a:srgbClr val="FFFFFF"/>
              </a:solidFill>
            </a:endParaRPr>
          </a:p>
          <a:p>
            <a:pPr marL="342900" indent="-342900">
              <a:lnSpc>
                <a:spcPct val="150000"/>
              </a:lnSpc>
              <a:buFont typeface="Arial" panose="020B0604020202020204" pitchFamily="34" charset="0"/>
              <a:buChar char="•"/>
            </a:pPr>
            <a:r>
              <a:rPr lang="zh-CN" altLang="zh-CN" sz="2400" dirty="0">
                <a:solidFill>
                  <a:srgbClr val="FFFFFF"/>
                </a:solidFill>
              </a:rPr>
              <a:t>将愿景与战略对接在一起，并通过战略的制定，绘制一幅完整的、详细的、可操作的宏伟蓝图。目前，最有效的方式就是通过绘制战略地图，实现愿景与战略的无缝对接，从而完成愿景的完整陈述</a:t>
            </a:r>
            <a:r>
              <a:rPr lang="zh-CN" altLang="zh-CN" sz="2000" dirty="0">
                <a:solidFill>
                  <a:srgbClr val="FFFFFF"/>
                </a:solidFill>
              </a:rPr>
              <a:t>。</a:t>
            </a:r>
          </a:p>
          <a:p>
            <a:pPr algn="l" eaLnBrk="1" hangingPunct="1">
              <a:spcBef>
                <a:spcPct val="20000"/>
              </a:spcBef>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69280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900113" y="1746911"/>
            <a:ext cx="7561262" cy="376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200000"/>
              </a:lnSpc>
            </a:pPr>
            <a:r>
              <a:rPr lang="zh-CN" altLang="zh-CN" sz="2800" b="1" dirty="0">
                <a:solidFill>
                  <a:srgbClr val="FFFFFF"/>
                </a:solidFill>
              </a:rPr>
              <a:t>（一）战略分析</a:t>
            </a:r>
            <a:endParaRPr lang="en-US" altLang="zh-CN" sz="2800" b="1" dirty="0">
              <a:solidFill>
                <a:srgbClr val="FFFFFF"/>
              </a:solidFill>
            </a:endParaRPr>
          </a:p>
          <a:p>
            <a:pPr>
              <a:lnSpc>
                <a:spcPct val="200000"/>
              </a:lnSpc>
            </a:pPr>
            <a:r>
              <a:rPr lang="en-US" altLang="zh-CN" sz="2400" dirty="0">
                <a:solidFill>
                  <a:srgbClr val="FFFFFF"/>
                </a:solidFill>
              </a:rPr>
              <a:t>1. </a:t>
            </a:r>
            <a:r>
              <a:rPr lang="zh-CN" altLang="en-US" sz="2400" dirty="0">
                <a:solidFill>
                  <a:srgbClr val="FFFFFF"/>
                </a:solidFill>
              </a:rPr>
              <a:t>分析内外部环境  </a:t>
            </a:r>
            <a:r>
              <a:rPr lang="zh-CN" altLang="en-US" sz="2000" dirty="0">
                <a:solidFill>
                  <a:srgbClr val="FFFFFF"/>
                </a:solidFill>
              </a:rPr>
              <a:t>常用的环境分析工具包括</a:t>
            </a:r>
            <a:r>
              <a:rPr lang="en-US" altLang="zh-CN" sz="2000" dirty="0">
                <a:solidFill>
                  <a:srgbClr val="FFFFFF"/>
                </a:solidFill>
              </a:rPr>
              <a:t>PEST</a:t>
            </a:r>
            <a:r>
              <a:rPr lang="zh-CN" altLang="en-US" sz="2000" dirty="0">
                <a:solidFill>
                  <a:srgbClr val="FFFFFF"/>
                </a:solidFill>
              </a:rPr>
              <a:t>分析、</a:t>
            </a:r>
            <a:r>
              <a:rPr lang="en-US" altLang="zh-CN" sz="2000" dirty="0">
                <a:solidFill>
                  <a:srgbClr val="FFFFFF"/>
                </a:solidFill>
              </a:rPr>
              <a:t>SWOT</a:t>
            </a:r>
            <a:r>
              <a:rPr lang="zh-CN" altLang="en-US" sz="2000" dirty="0">
                <a:solidFill>
                  <a:srgbClr val="FFFFFF"/>
                </a:solidFill>
              </a:rPr>
              <a:t>分析、外部因素评价矩阵、五力模型、竞争者分析、利益相关者分析、价值链分析、组织资源分析等</a:t>
            </a:r>
            <a:endParaRPr lang="zh-CN" altLang="zh-CN" sz="24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pic>
        <p:nvPicPr>
          <p:cNvPr id="3" name="图片 2"/>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211960" y="4653136"/>
            <a:ext cx="4104456" cy="1960141"/>
          </a:xfrm>
          <a:prstGeom prst="rect">
            <a:avLst/>
          </a:prstGeom>
        </p:spPr>
      </p:pic>
    </p:spTree>
    <p:extLst>
      <p:ext uri="{BB962C8B-B14F-4D97-AF65-F5344CB8AC3E}">
        <p14:creationId xmlns:p14="http://schemas.microsoft.com/office/powerpoint/2010/main" val="69280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900113" y="1746911"/>
            <a:ext cx="7561262" cy="799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200000"/>
              </a:lnSpc>
            </a:pPr>
            <a:r>
              <a:rPr lang="zh-CN" altLang="zh-CN" sz="2800" b="1" dirty="0">
                <a:solidFill>
                  <a:srgbClr val="FFFFFF"/>
                </a:solidFill>
              </a:rPr>
              <a:t>（一）战略分析</a:t>
            </a:r>
            <a:endParaRPr lang="zh-CN" altLang="zh-CN" sz="2400" dirty="0">
              <a:solidFill>
                <a:srgbClr val="FFFFFF"/>
              </a:solidFill>
            </a:endParaRPr>
          </a:p>
        </p:txBody>
      </p:sp>
      <p:pic>
        <p:nvPicPr>
          <p:cNvPr id="3" name="图片 2"/>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3563888" y="2492896"/>
            <a:ext cx="5098720" cy="4032448"/>
          </a:xfrm>
          <a:prstGeom prst="rect">
            <a:avLst/>
          </a:prstGeom>
        </p:spPr>
      </p:pic>
      <p:sp>
        <p:nvSpPr>
          <p:cNvPr id="4" name="文本框 3"/>
          <p:cNvSpPr txBox="1"/>
          <p:nvPr/>
        </p:nvSpPr>
        <p:spPr>
          <a:xfrm>
            <a:off x="503809" y="2461157"/>
            <a:ext cx="3456384" cy="830997"/>
          </a:xfrm>
          <a:prstGeom prst="rect">
            <a:avLst/>
          </a:prstGeom>
          <a:noFill/>
        </p:spPr>
        <p:txBody>
          <a:bodyPr wrap="square" rtlCol="0">
            <a:spAutoFit/>
          </a:bodyPr>
          <a:lstStyle/>
          <a:p>
            <a:pPr>
              <a:lnSpc>
                <a:spcPct val="200000"/>
              </a:lnSpc>
            </a:pPr>
            <a:r>
              <a:rPr lang="en-US" altLang="zh-CN" sz="2400" dirty="0">
                <a:solidFill>
                  <a:srgbClr val="FFFFFF"/>
                </a:solidFill>
                <a:latin typeface="+mn-ea"/>
              </a:rPr>
              <a:t>2. </a:t>
            </a:r>
            <a:r>
              <a:rPr lang="zh-CN" altLang="en-US" sz="2400" dirty="0">
                <a:solidFill>
                  <a:srgbClr val="FFFFFF"/>
                </a:solidFill>
                <a:latin typeface="+mn-ea"/>
              </a:rPr>
              <a:t>列出战略问题清单</a:t>
            </a:r>
          </a:p>
        </p:txBody>
      </p:sp>
    </p:spTree>
    <p:extLst>
      <p:ext uri="{BB962C8B-B14F-4D97-AF65-F5344CB8AC3E}">
        <p14:creationId xmlns:p14="http://schemas.microsoft.com/office/powerpoint/2010/main" val="286753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898788" y="1556792"/>
            <a:ext cx="7561262" cy="54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（二）战略开发与调整</a:t>
            </a:r>
            <a:endParaRPr lang="en-US" altLang="zh-CN" sz="2800" b="1" dirty="0">
              <a:solidFill>
                <a:srgbClr val="FFFFFF"/>
              </a:solidFill>
            </a:endParaRPr>
          </a:p>
          <a:p>
            <a:pPr>
              <a:lnSpc>
                <a:spcPct val="150000"/>
              </a:lnSpc>
            </a:pPr>
            <a:r>
              <a:rPr lang="zh-CN" altLang="en-US" sz="2400" dirty="0">
                <a:solidFill>
                  <a:srgbClr val="FFFFFF"/>
                </a:solidFill>
              </a:rPr>
              <a:t>战略分为三个层次：</a:t>
            </a:r>
            <a:endParaRPr lang="en-US" altLang="zh-CN" sz="2400" dirty="0">
              <a:solidFill>
                <a:srgbClr val="FFFFFF"/>
              </a:solidFill>
            </a:endParaRPr>
          </a:p>
          <a:p>
            <a:pPr>
              <a:lnSpc>
                <a:spcPct val="150000"/>
              </a:lnSpc>
            </a:pPr>
            <a:r>
              <a:rPr lang="zh-CN" altLang="en-US" sz="2400" dirty="0">
                <a:solidFill>
                  <a:srgbClr val="FFFFFF"/>
                </a:solidFill>
              </a:rPr>
              <a:t>一是定位，即战略就是一种独特、有利的定位，关系到各种不同的运营活动；</a:t>
            </a:r>
            <a:endParaRPr lang="en-US" altLang="zh-CN" sz="2400" dirty="0">
              <a:solidFill>
                <a:srgbClr val="FFFFFF"/>
              </a:solidFill>
            </a:endParaRPr>
          </a:p>
          <a:p>
            <a:pPr>
              <a:lnSpc>
                <a:spcPct val="150000"/>
              </a:lnSpc>
            </a:pPr>
            <a:r>
              <a:rPr lang="zh-CN" altLang="en-US" sz="2400" dirty="0">
                <a:solidFill>
                  <a:srgbClr val="FFFFFF"/>
                </a:solidFill>
              </a:rPr>
              <a:t>二是抉择，即在市场竞争中作出取舍；</a:t>
            </a:r>
            <a:endParaRPr lang="en-US" altLang="zh-CN" sz="2400" dirty="0">
              <a:solidFill>
                <a:srgbClr val="FFFFFF"/>
              </a:solidFill>
            </a:endParaRPr>
          </a:p>
          <a:p>
            <a:pPr>
              <a:lnSpc>
                <a:spcPct val="150000"/>
              </a:lnSpc>
            </a:pPr>
            <a:r>
              <a:rPr lang="zh-CN" altLang="en-US" sz="2400" dirty="0">
                <a:solidFill>
                  <a:srgbClr val="FFFFFF"/>
                </a:solidFill>
              </a:rPr>
              <a:t>三是配置，即在组织的各项运营活动之间建立一种有效的联系。                          </a:t>
            </a:r>
            <a:endParaRPr lang="en-US" altLang="zh-CN" sz="2400" dirty="0">
              <a:solidFill>
                <a:srgbClr val="FFFFFF"/>
              </a:solidFill>
            </a:endParaRPr>
          </a:p>
          <a:p>
            <a:pPr>
              <a:lnSpc>
                <a:spcPct val="150000"/>
              </a:lnSpc>
            </a:pPr>
            <a:r>
              <a:rPr lang="en-US" altLang="zh-CN" sz="2400" dirty="0">
                <a:solidFill>
                  <a:srgbClr val="FFFFFF"/>
                </a:solidFill>
              </a:rPr>
              <a:t>                            </a:t>
            </a:r>
            <a:r>
              <a:rPr lang="zh-CN" altLang="en-US" sz="2400" dirty="0">
                <a:solidFill>
                  <a:srgbClr val="FFFFFF"/>
                </a:solidFill>
              </a:rPr>
              <a:t> </a:t>
            </a:r>
            <a:r>
              <a:rPr lang="en-US" altLang="zh-CN" sz="2400" dirty="0">
                <a:solidFill>
                  <a:srgbClr val="FFFFFF"/>
                </a:solidFill>
              </a:rPr>
              <a:t>——</a:t>
            </a:r>
            <a:r>
              <a:rPr lang="zh-CN" altLang="en-US" sz="2400" dirty="0">
                <a:solidFill>
                  <a:srgbClr val="FFFFFF"/>
                </a:solidFill>
              </a:rPr>
              <a:t>迈克尔</a:t>
            </a:r>
            <a:r>
              <a:rPr lang="en-US" altLang="zh-CN" sz="2400" dirty="0">
                <a:solidFill>
                  <a:srgbClr val="FFFFFF"/>
                </a:solidFill>
              </a:rPr>
              <a:t>•</a:t>
            </a:r>
            <a:r>
              <a:rPr lang="zh-CN" altLang="en-US" sz="2400" dirty="0">
                <a:solidFill>
                  <a:srgbClr val="FFFFFF"/>
                </a:solidFill>
              </a:rPr>
              <a:t>波特</a:t>
            </a:r>
            <a:endParaRPr lang="zh-CN" altLang="zh-CN" sz="24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204074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898788" y="1556792"/>
            <a:ext cx="7561262"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（二）战略开发与调整</a:t>
            </a:r>
            <a:endParaRPr lang="en-US" altLang="zh-CN" sz="2800" b="1" dirty="0">
              <a:solidFill>
                <a:srgbClr val="FFFFFF"/>
              </a:solidFill>
            </a:endParaRPr>
          </a:p>
          <a:p>
            <a:pPr>
              <a:lnSpc>
                <a:spcPct val="150000"/>
              </a:lnSpc>
            </a:pPr>
            <a:r>
              <a:rPr lang="zh-CN" altLang="en-US" sz="2400" dirty="0">
                <a:solidFill>
                  <a:srgbClr val="FFFFFF"/>
                </a:solidFill>
              </a:rPr>
              <a:t>战略分析和规划工具</a:t>
            </a:r>
            <a:endParaRPr lang="zh-CN" altLang="zh-CN" sz="3200" dirty="0">
              <a:solidFill>
                <a:srgbClr val="FFFFFF"/>
              </a:solidFill>
              <a:latin typeface="Times New Roman" pitchFamily="18" charset="0"/>
            </a:endParaRPr>
          </a:p>
        </p:txBody>
      </p:sp>
      <p:pic>
        <p:nvPicPr>
          <p:cNvPr id="3" name="图片 2"/>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203526" y="2768935"/>
            <a:ext cx="5616624" cy="4103677"/>
          </a:xfrm>
          <a:prstGeom prst="rect">
            <a:avLst/>
          </a:prstGeom>
        </p:spPr>
      </p:pic>
      <p:sp>
        <p:nvSpPr>
          <p:cNvPr id="4" name="文本框 3"/>
          <p:cNvSpPr txBox="1"/>
          <p:nvPr/>
        </p:nvSpPr>
        <p:spPr>
          <a:xfrm>
            <a:off x="1051052" y="2849454"/>
            <a:ext cx="2161044" cy="646331"/>
          </a:xfrm>
          <a:prstGeom prst="rect">
            <a:avLst/>
          </a:prstGeom>
          <a:noFill/>
        </p:spPr>
        <p:txBody>
          <a:bodyPr wrap="square" rtlCol="0">
            <a:spAutoFit/>
          </a:bodyPr>
          <a:lstStyle/>
          <a:p>
            <a:r>
              <a:rPr lang="zh-CN" altLang="zh-CN" b="1" dirty="0"/>
              <a:t>战略地图引导管理工具的选择</a:t>
            </a:r>
            <a:endParaRPr lang="zh-CN" altLang="en-US" dirty="0"/>
          </a:p>
        </p:txBody>
      </p:sp>
    </p:spTree>
    <p:extLst>
      <p:ext uri="{BB962C8B-B14F-4D97-AF65-F5344CB8AC3E}">
        <p14:creationId xmlns:p14="http://schemas.microsoft.com/office/powerpoint/2010/main" val="317724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467544" y="1484784"/>
            <a:ext cx="8352606"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（二）战略开发与调整</a:t>
            </a:r>
            <a:endParaRPr lang="en-US" altLang="zh-CN" sz="2800" b="1" dirty="0">
              <a:solidFill>
                <a:srgbClr val="FFFFFF"/>
              </a:solidFill>
            </a:endParaRPr>
          </a:p>
          <a:p>
            <a:pPr>
              <a:lnSpc>
                <a:spcPct val="150000"/>
              </a:lnSpc>
            </a:pPr>
            <a:r>
              <a:rPr lang="zh-CN" altLang="en-US" sz="2400" dirty="0">
                <a:solidFill>
                  <a:srgbClr val="FFFFFF"/>
                </a:solidFill>
              </a:rPr>
              <a:t>如果要深入理解如何进行战略选择，管理者需要构建全面的、以战略地图为核心的逻辑清楚的认知体系。关于战略地图如何引导战略选择，通常可以从如下四个层面进行理解</a:t>
            </a:r>
            <a:r>
              <a:rPr lang="en-US" altLang="zh-CN" sz="2400" dirty="0">
                <a:solidFill>
                  <a:srgbClr val="FFFFFF"/>
                </a:solidFill>
              </a:rPr>
              <a:t>:</a:t>
            </a:r>
          </a:p>
          <a:p>
            <a:pPr>
              <a:lnSpc>
                <a:spcPct val="150000"/>
              </a:lnSpc>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）财务层面主要考虑组织预期怎样实现股东价值增长。</a:t>
            </a:r>
            <a:endParaRPr lang="en-US" altLang="zh-CN" sz="2000" dirty="0">
              <a:solidFill>
                <a:srgbClr val="FFFFFF"/>
              </a:solidFill>
              <a:latin typeface="Times New Roman" pitchFamily="18" charset="0"/>
            </a:endParaRPr>
          </a:p>
          <a:p>
            <a:pPr>
              <a:lnSpc>
                <a:spcPct val="150000"/>
              </a:lnSpc>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）客户层面主要考虑什么样的客户价值主张可以使我们与众不同。</a:t>
            </a:r>
            <a:endParaRPr lang="en-US" altLang="zh-CN" sz="2000" dirty="0">
              <a:solidFill>
                <a:srgbClr val="FFFFFF"/>
              </a:solidFill>
              <a:latin typeface="Times New Roman" pitchFamily="18" charset="0"/>
            </a:endParaRPr>
          </a:p>
          <a:p>
            <a:pPr>
              <a:lnSpc>
                <a:spcPct val="150000"/>
              </a:lnSpc>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）内部业务流程层面主要考虑什么样的关键流程会产生战略差异化。</a:t>
            </a:r>
            <a:endParaRPr lang="en-US" altLang="zh-CN" sz="2000" dirty="0">
              <a:solidFill>
                <a:srgbClr val="FFFFFF"/>
              </a:solidFill>
              <a:latin typeface="Times New Roman" pitchFamily="18" charset="0"/>
            </a:endParaRPr>
          </a:p>
          <a:p>
            <a:pPr>
              <a:lnSpc>
                <a:spcPct val="150000"/>
              </a:lnSpc>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4</a:t>
            </a:r>
            <a:r>
              <a:rPr lang="zh-CN" altLang="en-US" sz="2000" dirty="0">
                <a:solidFill>
                  <a:srgbClr val="FFFFFF"/>
                </a:solidFill>
                <a:latin typeface="Times New Roman" pitchFamily="18" charset="0"/>
              </a:rPr>
              <a:t>）学习与成长层面主要考虑战略需要什么样的人力资源和信息技术支持。</a:t>
            </a:r>
            <a:endParaRPr lang="zh-CN" altLang="zh-CN" sz="2000" dirty="0">
              <a:solidFill>
                <a:srgbClr val="FFFFFF"/>
              </a:solidFill>
              <a:latin typeface="Times New Roman" pitchFamily="18" charset="0"/>
            </a:endParaRPr>
          </a:p>
        </p:txBody>
      </p:sp>
    </p:spTree>
    <p:extLst>
      <p:ext uri="{BB962C8B-B14F-4D97-AF65-F5344CB8AC3E}">
        <p14:creationId xmlns:p14="http://schemas.microsoft.com/office/powerpoint/2010/main" val="241880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3</a:t>
            </a:r>
            <a:r>
              <a:rPr lang="zh-CN" altLang="en-US" dirty="0">
                <a:latin typeface="黑体" pitchFamily="49" charset="-122"/>
                <a:ea typeface="黑体" pitchFamily="49" charset="-122"/>
              </a:rPr>
              <a:t>章  绩效计划</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solidFill>
                  <a:srgbClr val="FF0000"/>
                </a:solidFill>
              </a:rPr>
              <a:t>第</a:t>
            </a:r>
            <a:r>
              <a:rPr lang="en-US" altLang="zh-CN" dirty="0">
                <a:solidFill>
                  <a:srgbClr val="FF0000"/>
                </a:solidFill>
              </a:rPr>
              <a:t>1</a:t>
            </a:r>
            <a:r>
              <a:rPr lang="zh-CN" altLang="en-US" dirty="0">
                <a:solidFill>
                  <a:srgbClr val="FF0000"/>
                </a:solidFill>
              </a:rPr>
              <a:t>节　概述</a:t>
            </a:r>
          </a:p>
          <a:p>
            <a:pPr>
              <a:lnSpc>
                <a:spcPct val="150000"/>
              </a:lnSpc>
            </a:pPr>
            <a:r>
              <a:rPr lang="zh-CN" altLang="en-US" dirty="0"/>
              <a:t>第</a:t>
            </a:r>
            <a:r>
              <a:rPr lang="en-US" altLang="zh-CN" dirty="0"/>
              <a:t>2</a:t>
            </a:r>
            <a:r>
              <a:rPr lang="zh-CN" altLang="en-US" dirty="0"/>
              <a:t>节　绩效计划的准备</a:t>
            </a:r>
          </a:p>
          <a:p>
            <a:pPr>
              <a:lnSpc>
                <a:spcPct val="150000"/>
              </a:lnSpc>
            </a:pPr>
            <a:r>
              <a:rPr lang="zh-CN" altLang="en-US" dirty="0"/>
              <a:t>第</a:t>
            </a:r>
            <a:r>
              <a:rPr lang="en-US" altLang="zh-CN" dirty="0"/>
              <a:t>3</a:t>
            </a:r>
            <a:r>
              <a:rPr lang="zh-CN" altLang="en-US" dirty="0"/>
              <a:t>节　绩效计划的内容</a:t>
            </a:r>
          </a:p>
          <a:p>
            <a:pPr>
              <a:lnSpc>
                <a:spcPct val="150000"/>
              </a:lnSpc>
            </a:pPr>
            <a:r>
              <a:rPr lang="zh-CN" altLang="en-US" dirty="0"/>
              <a:t>第</a:t>
            </a:r>
            <a:r>
              <a:rPr lang="en-US" altLang="zh-CN" dirty="0"/>
              <a:t>4</a:t>
            </a:r>
            <a:r>
              <a:rPr lang="zh-CN" altLang="en-US" dirty="0"/>
              <a:t>节    绩效计划的制定</a:t>
            </a:r>
          </a:p>
          <a:p>
            <a:pPr marL="0" indent="0">
              <a:lnSpc>
                <a:spcPct val="150000"/>
              </a:lnSpc>
              <a:buNone/>
            </a:pPr>
            <a:endParaRPr lang="en-US" altLang="zh-CN" dirty="0"/>
          </a:p>
          <a:p>
            <a:endParaRPr lang="zh-CN" altLang="en-US" dirty="0"/>
          </a:p>
        </p:txBody>
      </p:sp>
      <p:sp>
        <p:nvSpPr>
          <p:cNvPr id="4" name="Rectangle 5"/>
          <p:cNvSpPr>
            <a:spLocks noChangeArrowheads="1"/>
          </p:cNvSpPr>
          <p:nvPr/>
        </p:nvSpPr>
        <p:spPr bwMode="auto">
          <a:xfrm>
            <a:off x="611560" y="1843733"/>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852767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四、制定战略</a:t>
            </a:r>
          </a:p>
        </p:txBody>
      </p:sp>
      <p:sp>
        <p:nvSpPr>
          <p:cNvPr id="5" name="Text Box 3"/>
          <p:cNvSpPr txBox="1">
            <a:spLocks noChangeArrowheads="1"/>
          </p:cNvSpPr>
          <p:nvPr/>
        </p:nvSpPr>
        <p:spPr bwMode="auto">
          <a:xfrm>
            <a:off x="900113" y="1484784"/>
            <a:ext cx="756126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dirty="0">
                <a:solidFill>
                  <a:srgbClr val="FFFFFF"/>
                </a:solidFill>
              </a:rPr>
              <a:t>（三）战略描述</a:t>
            </a:r>
            <a:endParaRPr lang="en-US" altLang="zh-CN" sz="2400" b="1" dirty="0">
              <a:solidFill>
                <a:srgbClr val="FFFFFF"/>
              </a:solidFill>
            </a:endParaRPr>
          </a:p>
          <a:p>
            <a:pPr>
              <a:lnSpc>
                <a:spcPct val="150000"/>
              </a:lnSpc>
            </a:pPr>
            <a:r>
              <a:rPr lang="zh-CN" altLang="en-US" sz="2400" dirty="0">
                <a:solidFill>
                  <a:srgbClr val="FFFFFF"/>
                </a:solidFill>
              </a:rPr>
              <a:t>对战略进行陈述可以分两个步骤进行，首先是对战略本身进行表述，然后是对每一个战略问题进行方向性描述。近期，哈佛商学院研究得出一个结论，无论战略形成的来源如何，一个好的战略表述都需要包含以下三项基本的要素：</a:t>
            </a:r>
          </a:p>
          <a:p>
            <a:pPr>
              <a:lnSpc>
                <a:spcPct val="150000"/>
              </a:lnSpc>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）目标</a:t>
            </a:r>
            <a:r>
              <a:rPr lang="en-US" altLang="zh-CN" sz="2400" dirty="0">
                <a:solidFill>
                  <a:srgbClr val="FFFFFF"/>
                </a:solidFill>
              </a:rPr>
              <a:t>(Objective)</a:t>
            </a:r>
            <a:r>
              <a:rPr lang="zh-CN" altLang="en-US" sz="2400" dirty="0">
                <a:solidFill>
                  <a:srgbClr val="FFFFFF"/>
                </a:solidFill>
              </a:rPr>
              <a:t>：战略要达到的最终结果。</a:t>
            </a:r>
          </a:p>
          <a:p>
            <a:pPr>
              <a:lnSpc>
                <a:spcPct val="150000"/>
              </a:lnSpc>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）优势</a:t>
            </a:r>
            <a:r>
              <a:rPr lang="en-US" altLang="zh-CN" sz="2400" dirty="0">
                <a:solidFill>
                  <a:srgbClr val="FFFFFF"/>
                </a:solidFill>
              </a:rPr>
              <a:t>(Advantage)</a:t>
            </a:r>
            <a:r>
              <a:rPr lang="zh-CN" altLang="en-US" sz="2400" dirty="0">
                <a:solidFill>
                  <a:srgbClr val="FFFFFF"/>
                </a:solidFill>
              </a:rPr>
              <a:t>：组织达到目标所使用的方法。</a:t>
            </a:r>
          </a:p>
          <a:p>
            <a:pPr>
              <a:lnSpc>
                <a:spcPct val="150000"/>
              </a:lnSpc>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）范围</a:t>
            </a:r>
            <a:r>
              <a:rPr lang="en-US" altLang="zh-CN" sz="2400" dirty="0">
                <a:solidFill>
                  <a:srgbClr val="FFFFFF"/>
                </a:solidFill>
              </a:rPr>
              <a:t>(Scope)</a:t>
            </a:r>
            <a:r>
              <a:rPr lang="zh-CN" altLang="en-US" sz="2400" dirty="0">
                <a:solidFill>
                  <a:srgbClr val="FFFFFF"/>
                </a:solidFill>
              </a:rPr>
              <a:t>：组织想要经营的领域及市场</a:t>
            </a:r>
          </a:p>
        </p:txBody>
      </p:sp>
    </p:spTree>
    <p:extLst>
      <p:ext uri="{BB962C8B-B14F-4D97-AF65-F5344CB8AC3E}">
        <p14:creationId xmlns:p14="http://schemas.microsoft.com/office/powerpoint/2010/main" val="204074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3</a:t>
            </a:r>
            <a:r>
              <a:rPr lang="zh-CN" altLang="en-US" dirty="0">
                <a:latin typeface="黑体" pitchFamily="49" charset="-122"/>
                <a:ea typeface="黑体" pitchFamily="49" charset="-122"/>
              </a:rPr>
              <a:t>章  绩效计划</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t>第</a:t>
            </a:r>
            <a:r>
              <a:rPr lang="en-US" altLang="zh-CN" dirty="0"/>
              <a:t>1</a:t>
            </a:r>
            <a:r>
              <a:rPr lang="zh-CN" altLang="en-US" dirty="0"/>
              <a:t>节　概述</a:t>
            </a:r>
          </a:p>
          <a:p>
            <a:pPr>
              <a:lnSpc>
                <a:spcPct val="150000"/>
              </a:lnSpc>
            </a:pPr>
            <a:r>
              <a:rPr lang="zh-CN" altLang="en-US" dirty="0"/>
              <a:t>第</a:t>
            </a:r>
            <a:r>
              <a:rPr lang="en-US" altLang="zh-CN" dirty="0"/>
              <a:t>2</a:t>
            </a:r>
            <a:r>
              <a:rPr lang="zh-CN" altLang="en-US" dirty="0"/>
              <a:t>节　绩效计划的准备</a:t>
            </a:r>
          </a:p>
          <a:p>
            <a:pPr>
              <a:lnSpc>
                <a:spcPct val="150000"/>
              </a:lnSpc>
            </a:pPr>
            <a:r>
              <a:rPr lang="zh-CN" altLang="en-US" dirty="0">
                <a:solidFill>
                  <a:srgbClr val="FF0000"/>
                </a:solidFill>
              </a:rPr>
              <a:t>第</a:t>
            </a:r>
            <a:r>
              <a:rPr lang="en-US" altLang="zh-CN" dirty="0">
                <a:solidFill>
                  <a:srgbClr val="FF0000"/>
                </a:solidFill>
              </a:rPr>
              <a:t>3</a:t>
            </a:r>
            <a:r>
              <a:rPr lang="zh-CN" altLang="en-US" dirty="0">
                <a:solidFill>
                  <a:srgbClr val="FF0000"/>
                </a:solidFill>
              </a:rPr>
              <a:t>节　绩效计划的内容</a:t>
            </a:r>
          </a:p>
          <a:p>
            <a:pPr>
              <a:lnSpc>
                <a:spcPct val="150000"/>
              </a:lnSpc>
            </a:pPr>
            <a:r>
              <a:rPr lang="zh-CN" altLang="en-US" dirty="0"/>
              <a:t>第</a:t>
            </a:r>
            <a:r>
              <a:rPr lang="en-US" altLang="zh-CN" dirty="0"/>
              <a:t>4</a:t>
            </a:r>
            <a:r>
              <a:rPr lang="zh-CN" altLang="en-US" dirty="0"/>
              <a:t>节    绩效计划的制定</a:t>
            </a:r>
          </a:p>
          <a:p>
            <a:pPr marL="0" indent="0">
              <a:lnSpc>
                <a:spcPct val="150000"/>
              </a:lnSpc>
              <a:buNone/>
            </a:pPr>
            <a:endParaRPr lang="en-US" altLang="zh-CN" dirty="0"/>
          </a:p>
          <a:p>
            <a:endParaRPr lang="zh-CN" altLang="en-US" dirty="0"/>
          </a:p>
        </p:txBody>
      </p:sp>
      <p:sp>
        <p:nvSpPr>
          <p:cNvPr id="4" name="Rectangle 5"/>
          <p:cNvSpPr>
            <a:spLocks noChangeArrowheads="1"/>
          </p:cNvSpPr>
          <p:nvPr/>
        </p:nvSpPr>
        <p:spPr bwMode="auto">
          <a:xfrm>
            <a:off x="611560" y="3573016"/>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8527670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3</a:t>
            </a:r>
            <a:r>
              <a:rPr lang="zh-CN" altLang="en-US" sz="3600" b="1" dirty="0">
                <a:solidFill>
                  <a:schemeClr val="tx1"/>
                </a:solidFill>
                <a:latin typeface="楷体_GB2312" pitchFamily="49" charset="-122"/>
                <a:ea typeface="楷体_GB2312" pitchFamily="49" charset="-122"/>
              </a:rPr>
              <a:t>节　绩效计划的内容</a:t>
            </a:r>
          </a:p>
        </p:txBody>
      </p:sp>
      <p:sp>
        <p:nvSpPr>
          <p:cNvPr id="5" name="Text Box 3"/>
          <p:cNvSpPr txBox="1">
            <a:spLocks noChangeArrowheads="1"/>
          </p:cNvSpPr>
          <p:nvPr/>
        </p:nvSpPr>
        <p:spPr bwMode="auto">
          <a:xfrm>
            <a:off x="900113" y="1746911"/>
            <a:ext cx="7561262" cy="417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rPr>
              <a:t>一、绩效目标	</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二、绩效指标	</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rPr>
              <a:t>三、绩效标准	</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rPr>
              <a:t>四、行动方案	</a:t>
            </a:r>
            <a:endParaRPr lang="en-US" altLang="zh-CN" sz="32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220242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一、绩效目标</a:t>
            </a:r>
          </a:p>
        </p:txBody>
      </p:sp>
      <p:sp>
        <p:nvSpPr>
          <p:cNvPr id="5" name="Text Box 3"/>
          <p:cNvSpPr txBox="1">
            <a:spLocks noChangeArrowheads="1"/>
          </p:cNvSpPr>
          <p:nvPr/>
        </p:nvSpPr>
        <p:spPr bwMode="auto">
          <a:xfrm>
            <a:off x="900113" y="1746911"/>
            <a:ext cx="7561262"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（一）绩效目标的内涵</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1</a:t>
            </a:r>
            <a:r>
              <a:rPr lang="zh-CN" altLang="en-US" sz="2800" dirty="0">
                <a:solidFill>
                  <a:srgbClr val="FFFFFF"/>
                </a:solidFill>
              </a:rPr>
              <a:t>）绩效目标的来源。</a:t>
            </a:r>
          </a:p>
          <a:p>
            <a:pPr eaLnBrk="1" hangingPunct="1">
              <a:lnSpc>
                <a:spcPct val="150000"/>
              </a:lnSpc>
              <a:spcBef>
                <a:spcPct val="20000"/>
              </a:spcBef>
            </a:pPr>
            <a:r>
              <a:rPr lang="zh-CN" altLang="en-US" sz="2400" dirty="0">
                <a:solidFill>
                  <a:srgbClr val="FFFFFF"/>
                </a:solidFill>
              </a:rPr>
              <a:t>绩效目标的来源主要有两类。</a:t>
            </a:r>
            <a:endParaRPr lang="en-US" altLang="zh-CN" sz="2400" dirty="0">
              <a:solidFill>
                <a:srgbClr val="FFFFFF"/>
              </a:solidFill>
            </a:endParaRPr>
          </a:p>
          <a:p>
            <a:pPr eaLnBrk="1" hangingPunct="1">
              <a:lnSpc>
                <a:spcPct val="150000"/>
              </a:lnSpc>
              <a:spcBef>
                <a:spcPct val="20000"/>
              </a:spcBef>
            </a:pPr>
            <a:r>
              <a:rPr lang="zh-CN" altLang="en-US" sz="2400" dirty="0">
                <a:solidFill>
                  <a:srgbClr val="FFFFFF"/>
                </a:solidFill>
              </a:rPr>
              <a:t>首先，绩效目标来源于对组织战略的分解和细化。</a:t>
            </a:r>
            <a:endParaRPr lang="en-US" altLang="zh-CN" sz="2400" dirty="0">
              <a:solidFill>
                <a:srgbClr val="FFFFFF"/>
              </a:solidFill>
            </a:endParaRPr>
          </a:p>
          <a:p>
            <a:pPr eaLnBrk="1" hangingPunct="1">
              <a:lnSpc>
                <a:spcPct val="150000"/>
              </a:lnSpc>
              <a:spcBef>
                <a:spcPct val="20000"/>
              </a:spcBef>
            </a:pPr>
            <a:r>
              <a:rPr lang="zh-CN" altLang="en-US" sz="2400" dirty="0">
                <a:solidFill>
                  <a:srgbClr val="FFFFFF"/>
                </a:solidFill>
                <a:latin typeface="Times New Roman" pitchFamily="18" charset="0"/>
              </a:rPr>
              <a:t>其次，绩效目标来源于职位职责。</a:t>
            </a:r>
            <a:endParaRPr lang="zh-CN" altLang="zh-CN" sz="2400" dirty="0">
              <a:solidFill>
                <a:srgbClr val="FFFFFF"/>
              </a:solidFill>
              <a:latin typeface="Times New Roman" pitchFamily="18" charset="0"/>
            </a:endParaRPr>
          </a:p>
        </p:txBody>
      </p:sp>
    </p:spTree>
    <p:extLst>
      <p:ext uri="{BB962C8B-B14F-4D97-AF65-F5344CB8AC3E}">
        <p14:creationId xmlns:p14="http://schemas.microsoft.com/office/powerpoint/2010/main" val="53188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一、绩效目标</a:t>
            </a:r>
          </a:p>
        </p:txBody>
      </p:sp>
      <p:sp>
        <p:nvSpPr>
          <p:cNvPr id="5" name="Text Box 3"/>
          <p:cNvSpPr txBox="1">
            <a:spLocks noChangeArrowheads="1"/>
          </p:cNvSpPr>
          <p:nvPr/>
        </p:nvSpPr>
        <p:spPr bwMode="auto">
          <a:xfrm>
            <a:off x="900113" y="1746911"/>
            <a:ext cx="7561262" cy="358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（一）绩效目标的内涵</a:t>
            </a:r>
          </a:p>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1</a:t>
            </a:r>
            <a:r>
              <a:rPr lang="zh-CN" altLang="en-US" sz="2800" dirty="0">
                <a:solidFill>
                  <a:srgbClr val="FFFFFF"/>
                </a:solidFill>
              </a:rPr>
              <a:t>）绩效目标的差别。</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使用不同的绩效管理工具，对绩效目标的理解有较大差别。</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159877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一、绩效目标</a:t>
            </a:r>
          </a:p>
        </p:txBody>
      </p:sp>
      <p:sp>
        <p:nvSpPr>
          <p:cNvPr id="5" name="Text Box 3"/>
          <p:cNvSpPr txBox="1">
            <a:spLocks noChangeArrowheads="1"/>
          </p:cNvSpPr>
          <p:nvPr/>
        </p:nvSpPr>
        <p:spPr bwMode="auto">
          <a:xfrm>
            <a:off x="900113" y="1746911"/>
            <a:ext cx="7561262"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（二）绩效目标的类型</a:t>
            </a:r>
          </a:p>
          <a:p>
            <a:pPr eaLnBrk="1" hangingPunct="1">
              <a:lnSpc>
                <a:spcPct val="150000"/>
              </a:lnSpc>
              <a:spcBef>
                <a:spcPct val="20000"/>
              </a:spcBef>
            </a:pPr>
            <a:r>
              <a:rPr lang="zh-CN" altLang="en-US" sz="2400" dirty="0">
                <a:solidFill>
                  <a:srgbClr val="FFFFFF"/>
                </a:solidFill>
              </a:rPr>
              <a:t>第一，按照绩效周期的长短，可以将绩效目标分为短期绩效目标、中期绩效目标和长期绩效目标。</a:t>
            </a:r>
          </a:p>
          <a:p>
            <a:pPr eaLnBrk="1" hangingPunct="1">
              <a:lnSpc>
                <a:spcPct val="150000"/>
              </a:lnSpc>
              <a:spcBef>
                <a:spcPct val="20000"/>
              </a:spcBef>
            </a:pPr>
            <a:r>
              <a:rPr lang="zh-CN" altLang="en-US" sz="2400" dirty="0">
                <a:solidFill>
                  <a:srgbClr val="FFFFFF"/>
                </a:solidFill>
              </a:rPr>
              <a:t>第二，根据绩效目标的来源，可以将绩效目标分为战略性绩效目标和一般绩效目标</a:t>
            </a:r>
            <a:r>
              <a:rPr lang="zh-CN" altLang="en-US" sz="2000" dirty="0">
                <a:solidFill>
                  <a:srgbClr val="FFFFFF"/>
                </a:solidFill>
              </a:rPr>
              <a:t>。</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82405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一、绩效目标</a:t>
            </a:r>
          </a:p>
        </p:txBody>
      </p:sp>
      <p:sp>
        <p:nvSpPr>
          <p:cNvPr id="5" name="Text Box 3"/>
          <p:cNvSpPr txBox="1">
            <a:spLocks noChangeArrowheads="1"/>
          </p:cNvSpPr>
          <p:nvPr/>
        </p:nvSpPr>
        <p:spPr bwMode="auto">
          <a:xfrm>
            <a:off x="1691680" y="1201390"/>
            <a:ext cx="6336704"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3200" b="1" dirty="0">
                <a:solidFill>
                  <a:srgbClr val="FFFFFF"/>
                </a:solidFill>
              </a:rPr>
              <a:t>（三）绩效目标的制定</a:t>
            </a:r>
            <a:endParaRPr lang="zh-CN" altLang="zh-CN" sz="3200" dirty="0">
              <a:solidFill>
                <a:srgbClr val="FFFFFF"/>
              </a:solidFill>
            </a:endParaRPr>
          </a:p>
          <a:p>
            <a:pPr>
              <a:lnSpc>
                <a:spcPct val="150000"/>
              </a:lnSpc>
            </a:pPr>
            <a:r>
              <a:rPr lang="en-US" altLang="zh-CN" sz="2000" dirty="0">
                <a:solidFill>
                  <a:srgbClr val="FFFFFF"/>
                </a:solidFill>
              </a:rPr>
              <a:t>1. </a:t>
            </a:r>
            <a:r>
              <a:rPr lang="zh-CN" altLang="zh-CN" sz="2000" dirty="0">
                <a:solidFill>
                  <a:srgbClr val="FFFFFF"/>
                </a:solidFill>
              </a:rPr>
              <a:t>绩效目标制定的基本步骤</a:t>
            </a:r>
          </a:p>
          <a:p>
            <a:pPr>
              <a:lnSpc>
                <a:spcPct val="150000"/>
              </a:lnSpc>
            </a:pPr>
            <a:r>
              <a:rPr lang="en-US" altLang="zh-CN" sz="2000" dirty="0">
                <a:solidFill>
                  <a:srgbClr val="FFFFFF"/>
                </a:solidFill>
              </a:rPr>
              <a:t>2. </a:t>
            </a:r>
            <a:r>
              <a:rPr lang="zh-CN" altLang="zh-CN" sz="2000" dirty="0">
                <a:solidFill>
                  <a:srgbClr val="FFFFFF"/>
                </a:solidFill>
              </a:rPr>
              <a:t>绩效目标制定的基本原则</a:t>
            </a:r>
            <a:r>
              <a:rPr lang="zh-CN" altLang="en-US" sz="2000" dirty="0">
                <a:solidFill>
                  <a:srgbClr val="FFFFFF"/>
                </a:solidFill>
              </a:rPr>
              <a:t>（</a:t>
            </a:r>
            <a:r>
              <a:rPr lang="en-US" altLang="zh-CN" sz="2000" dirty="0">
                <a:solidFill>
                  <a:srgbClr val="FFFFFF"/>
                </a:solidFill>
              </a:rPr>
              <a:t>SMART</a:t>
            </a:r>
            <a:r>
              <a:rPr lang="zh-CN" altLang="en-US" sz="2000" dirty="0">
                <a:solidFill>
                  <a:srgbClr val="FFFFFF"/>
                </a:solidFill>
              </a:rPr>
              <a:t>）</a:t>
            </a:r>
            <a:endParaRPr lang="zh-CN" altLang="zh-CN" sz="2000" dirty="0">
              <a:solidFill>
                <a:srgbClr val="FFFFFF"/>
              </a:solidFill>
            </a:endParaRPr>
          </a:p>
          <a:p>
            <a:pPr>
              <a:lnSpc>
                <a:spcPct val="150000"/>
              </a:lnSpc>
            </a:pPr>
            <a:r>
              <a:rPr lang="zh-CN" altLang="zh-CN" sz="1800" dirty="0">
                <a:solidFill>
                  <a:srgbClr val="FFFFFF"/>
                </a:solidFill>
              </a:rPr>
              <a:t>（</a:t>
            </a:r>
            <a:r>
              <a:rPr lang="en-US" altLang="zh-CN" sz="1800" dirty="0">
                <a:solidFill>
                  <a:srgbClr val="FFFFFF"/>
                </a:solidFill>
              </a:rPr>
              <a:t>1</a:t>
            </a:r>
            <a:r>
              <a:rPr lang="zh-CN" altLang="zh-CN" sz="1800" dirty="0">
                <a:solidFill>
                  <a:srgbClr val="FFFFFF"/>
                </a:solidFill>
              </a:rPr>
              <a:t>）绩效目标应该是明确具体的</a:t>
            </a:r>
          </a:p>
          <a:p>
            <a:pPr>
              <a:lnSpc>
                <a:spcPct val="150000"/>
              </a:lnSpc>
            </a:pPr>
            <a:r>
              <a:rPr lang="zh-CN" altLang="zh-CN" sz="1800" dirty="0">
                <a:solidFill>
                  <a:srgbClr val="FFFFFF"/>
                </a:solidFill>
              </a:rPr>
              <a:t>（</a:t>
            </a:r>
            <a:r>
              <a:rPr lang="en-US" altLang="zh-CN" sz="1800" dirty="0">
                <a:solidFill>
                  <a:srgbClr val="FFFFFF"/>
                </a:solidFill>
              </a:rPr>
              <a:t>2</a:t>
            </a:r>
            <a:r>
              <a:rPr lang="zh-CN" altLang="zh-CN" sz="1800" dirty="0">
                <a:solidFill>
                  <a:srgbClr val="FFFFFF"/>
                </a:solidFill>
              </a:rPr>
              <a:t>）绩效目标应该是可衡量的</a:t>
            </a:r>
          </a:p>
          <a:p>
            <a:pPr>
              <a:lnSpc>
                <a:spcPct val="150000"/>
              </a:lnSpc>
            </a:pPr>
            <a:r>
              <a:rPr lang="zh-CN" altLang="zh-CN" sz="1800" dirty="0">
                <a:solidFill>
                  <a:srgbClr val="FFFFFF"/>
                </a:solidFill>
              </a:rPr>
              <a:t>（</a:t>
            </a:r>
            <a:r>
              <a:rPr lang="en-US" altLang="zh-CN" sz="1800" dirty="0">
                <a:solidFill>
                  <a:srgbClr val="FFFFFF"/>
                </a:solidFill>
              </a:rPr>
              <a:t>3</a:t>
            </a:r>
            <a:r>
              <a:rPr lang="zh-CN" altLang="zh-CN" sz="1800" dirty="0">
                <a:solidFill>
                  <a:srgbClr val="FFFFFF"/>
                </a:solidFill>
              </a:rPr>
              <a:t>）绩效目标应该是可达到的</a:t>
            </a:r>
            <a:endParaRPr lang="en-US" altLang="zh-CN" sz="1800" dirty="0">
              <a:solidFill>
                <a:srgbClr val="FFFFFF"/>
              </a:solidFill>
            </a:endParaRPr>
          </a:p>
          <a:p>
            <a:pPr>
              <a:lnSpc>
                <a:spcPct val="150000"/>
              </a:lnSpc>
            </a:pPr>
            <a:r>
              <a:rPr lang="zh-CN" altLang="zh-CN" sz="1800" dirty="0">
                <a:solidFill>
                  <a:srgbClr val="FFFFFF"/>
                </a:solidFill>
              </a:rPr>
              <a:t>（</a:t>
            </a:r>
            <a:r>
              <a:rPr lang="en-US" altLang="zh-CN" sz="1800" dirty="0">
                <a:solidFill>
                  <a:srgbClr val="FFFFFF"/>
                </a:solidFill>
              </a:rPr>
              <a:t>4</a:t>
            </a:r>
            <a:r>
              <a:rPr lang="zh-CN" altLang="zh-CN" sz="1800" dirty="0">
                <a:solidFill>
                  <a:srgbClr val="FFFFFF"/>
                </a:solidFill>
              </a:rPr>
              <a:t>）绩效目标应该与战略有关联</a:t>
            </a:r>
          </a:p>
          <a:p>
            <a:pPr>
              <a:lnSpc>
                <a:spcPct val="150000"/>
              </a:lnSpc>
            </a:pPr>
            <a:r>
              <a:rPr lang="zh-CN" altLang="zh-CN" sz="1800" dirty="0">
                <a:solidFill>
                  <a:srgbClr val="FFFFFF"/>
                </a:solidFill>
              </a:rPr>
              <a:t>（</a:t>
            </a:r>
            <a:r>
              <a:rPr lang="en-US" altLang="zh-CN" sz="1800" dirty="0">
                <a:solidFill>
                  <a:srgbClr val="FFFFFF"/>
                </a:solidFill>
              </a:rPr>
              <a:t>5</a:t>
            </a:r>
            <a:r>
              <a:rPr lang="zh-CN" altLang="zh-CN" sz="1800" dirty="0">
                <a:solidFill>
                  <a:srgbClr val="FFFFFF"/>
                </a:solidFill>
              </a:rPr>
              <a:t>）绩效目标还应该有时限性</a:t>
            </a:r>
          </a:p>
          <a:p>
            <a:pPr>
              <a:lnSpc>
                <a:spcPct val="150000"/>
              </a:lnSpc>
            </a:pPr>
            <a:r>
              <a:rPr lang="en-US" altLang="zh-CN" sz="2000" dirty="0">
                <a:solidFill>
                  <a:srgbClr val="FFFFFF"/>
                </a:solidFill>
              </a:rPr>
              <a:t>3. </a:t>
            </a:r>
            <a:r>
              <a:rPr lang="zh-CN" altLang="zh-CN" sz="2000" dirty="0">
                <a:solidFill>
                  <a:srgbClr val="FFFFFF"/>
                </a:solidFill>
              </a:rPr>
              <a:t>绩效目标制定的关键点</a:t>
            </a:r>
          </a:p>
          <a:p>
            <a:pPr>
              <a:lnSpc>
                <a:spcPct val="150000"/>
              </a:lnSpc>
            </a:pPr>
            <a:r>
              <a:rPr lang="zh-CN" altLang="zh-CN" sz="1800" dirty="0">
                <a:solidFill>
                  <a:srgbClr val="FFFFFF"/>
                </a:solidFill>
              </a:rPr>
              <a:t>（</a:t>
            </a:r>
            <a:r>
              <a:rPr lang="en-US" altLang="zh-CN" sz="1800" dirty="0">
                <a:solidFill>
                  <a:srgbClr val="FFFFFF"/>
                </a:solidFill>
              </a:rPr>
              <a:t>1</a:t>
            </a:r>
            <a:r>
              <a:rPr lang="zh-CN" altLang="zh-CN" sz="1800" dirty="0">
                <a:solidFill>
                  <a:srgbClr val="FFFFFF"/>
                </a:solidFill>
              </a:rPr>
              <a:t>）进行充分的绩效沟通</a:t>
            </a:r>
          </a:p>
          <a:p>
            <a:pPr>
              <a:lnSpc>
                <a:spcPct val="150000"/>
              </a:lnSpc>
            </a:pPr>
            <a:r>
              <a:rPr lang="zh-CN" altLang="zh-CN" sz="1800" dirty="0">
                <a:solidFill>
                  <a:srgbClr val="FFFFFF"/>
                </a:solidFill>
              </a:rPr>
              <a:t>（</a:t>
            </a:r>
            <a:r>
              <a:rPr lang="en-US" altLang="zh-CN" sz="1800" dirty="0">
                <a:solidFill>
                  <a:srgbClr val="FFFFFF"/>
                </a:solidFill>
              </a:rPr>
              <a:t>2</a:t>
            </a:r>
            <a:r>
              <a:rPr lang="zh-CN" altLang="zh-CN" sz="1800" dirty="0">
                <a:solidFill>
                  <a:srgbClr val="FFFFFF"/>
                </a:solidFill>
              </a:rPr>
              <a:t>）确保绩效目标的动态调整</a:t>
            </a:r>
            <a:endParaRPr lang="en-US" altLang="zh-CN" sz="1800" dirty="0">
              <a:solidFill>
                <a:srgbClr val="FFFFFF"/>
              </a:solidFill>
            </a:endParaRPr>
          </a:p>
          <a:p>
            <a:pPr>
              <a:lnSpc>
                <a:spcPct val="150000"/>
              </a:lnSpc>
            </a:pPr>
            <a:r>
              <a:rPr lang="zh-CN" altLang="en-US" sz="1800" dirty="0">
                <a:solidFill>
                  <a:srgbClr val="FFFFFF"/>
                </a:solidFill>
              </a:rPr>
              <a:t>（</a:t>
            </a:r>
            <a:r>
              <a:rPr lang="en-US" altLang="zh-CN" sz="1800" dirty="0">
                <a:solidFill>
                  <a:srgbClr val="FFFFFF"/>
                </a:solidFill>
              </a:rPr>
              <a:t>3</a:t>
            </a:r>
            <a:r>
              <a:rPr lang="zh-CN" altLang="en-US" sz="1800" dirty="0">
                <a:solidFill>
                  <a:srgbClr val="FFFFFF"/>
                </a:solidFill>
              </a:rPr>
              <a:t>）</a:t>
            </a:r>
            <a:r>
              <a:rPr lang="zh-CN" altLang="zh-CN" sz="1800" dirty="0">
                <a:solidFill>
                  <a:srgbClr val="FFFFFF"/>
                </a:solidFill>
              </a:rPr>
              <a:t>管理者需要提高对绩效目标的认识</a:t>
            </a:r>
          </a:p>
        </p:txBody>
      </p:sp>
    </p:spTree>
    <p:extLst>
      <p:ext uri="{BB962C8B-B14F-4D97-AF65-F5344CB8AC3E}">
        <p14:creationId xmlns:p14="http://schemas.microsoft.com/office/powerpoint/2010/main" val="179400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00113" y="6354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二、绩效指</a:t>
            </a:r>
            <a:r>
              <a:rPr lang="zh-CN" altLang="en-US" sz="3600" b="1" dirty="0">
                <a:solidFill>
                  <a:schemeClr val="tx1"/>
                </a:solidFill>
                <a:latin typeface="楷体_GB2312" pitchFamily="49" charset="-122"/>
                <a:ea typeface="楷体_GB2312" pitchFamily="49" charset="-122"/>
              </a:rPr>
              <a:t>标</a:t>
            </a:r>
            <a:endParaRPr lang="zh-CN" altLang="zh-CN"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900113" y="1746911"/>
            <a:ext cx="7561262" cy="4345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dirty="0">
                <a:solidFill>
                  <a:srgbClr val="FFFFFF"/>
                </a:solidFill>
              </a:rPr>
              <a:t>（一）绩效指标的内涵</a:t>
            </a:r>
            <a:endParaRPr lang="zh-CN" altLang="zh-CN" sz="2800" dirty="0">
              <a:solidFill>
                <a:srgbClr val="FFFFFF"/>
              </a:solidFill>
            </a:endParaRPr>
          </a:p>
          <a:p>
            <a:pPr marL="342900" indent="-342900">
              <a:lnSpc>
                <a:spcPct val="150000"/>
              </a:lnSpc>
              <a:buFont typeface="Arial" pitchFamily="34" charset="0"/>
              <a:buChar char="•"/>
            </a:pPr>
            <a:r>
              <a:rPr lang="zh-CN" altLang="zh-CN" sz="2400" b="1" i="1" u="sng" dirty="0">
                <a:solidFill>
                  <a:srgbClr val="FFFF00"/>
                </a:solidFill>
              </a:rPr>
              <a:t>指标</a:t>
            </a:r>
            <a:r>
              <a:rPr lang="zh-CN" altLang="zh-CN" sz="2400" dirty="0">
                <a:solidFill>
                  <a:srgbClr val="FFFFFF"/>
                </a:solidFill>
              </a:rPr>
              <a:t>（</a:t>
            </a:r>
            <a:r>
              <a:rPr lang="en-US" altLang="zh-CN" sz="2400" dirty="0">
                <a:solidFill>
                  <a:srgbClr val="FFFFFF"/>
                </a:solidFill>
              </a:rPr>
              <a:t>indicator</a:t>
            </a:r>
            <a:r>
              <a:rPr lang="zh-CN" altLang="zh-CN" sz="2400" dirty="0">
                <a:solidFill>
                  <a:srgbClr val="FFFFFF"/>
                </a:solidFill>
              </a:rPr>
              <a:t>）是指衡量目标的单位或方法，是指目标预期达到的指数、规格、标准。</a:t>
            </a:r>
            <a:endParaRPr lang="en-US" altLang="zh-CN" sz="2400" dirty="0">
              <a:solidFill>
                <a:srgbClr val="FFFFFF"/>
              </a:solidFill>
            </a:endParaRPr>
          </a:p>
          <a:p>
            <a:pPr marL="342900" indent="-342900">
              <a:lnSpc>
                <a:spcPct val="150000"/>
              </a:lnSpc>
              <a:buFont typeface="Arial" pitchFamily="34" charset="0"/>
              <a:buChar char="•"/>
            </a:pPr>
            <a:r>
              <a:rPr lang="zh-CN" altLang="zh-CN" sz="2400" b="1" i="1" u="sng" dirty="0">
                <a:solidFill>
                  <a:srgbClr val="FFFF00"/>
                </a:solidFill>
              </a:rPr>
              <a:t>绩效指标</a:t>
            </a:r>
            <a:r>
              <a:rPr lang="zh-CN" altLang="zh-CN" sz="2400" dirty="0">
                <a:solidFill>
                  <a:srgbClr val="FFFFFF"/>
                </a:solidFill>
              </a:rPr>
              <a:t>（</a:t>
            </a:r>
            <a:r>
              <a:rPr lang="en-US" altLang="zh-CN" sz="2400" dirty="0">
                <a:solidFill>
                  <a:srgbClr val="FFFFFF"/>
                </a:solidFill>
              </a:rPr>
              <a:t>performance indicator</a:t>
            </a:r>
            <a:r>
              <a:rPr lang="zh-CN" altLang="zh-CN" sz="2400" dirty="0">
                <a:solidFill>
                  <a:srgbClr val="FFFFFF"/>
                </a:solidFill>
              </a:rPr>
              <a:t>）是用来衡量绩效目标达成的标尺，即通过对绩效指标的具体评价来衡量绩效目标的实现程度。</a:t>
            </a:r>
            <a:endParaRPr lang="en-US" altLang="zh-CN" sz="24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179400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00113" y="606837"/>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二、绩效指</a:t>
            </a:r>
            <a:r>
              <a:rPr lang="zh-CN" altLang="en-US" sz="3600" b="1" dirty="0">
                <a:solidFill>
                  <a:schemeClr val="tx1"/>
                </a:solidFill>
                <a:latin typeface="楷体_GB2312" pitchFamily="49" charset="-122"/>
                <a:ea typeface="楷体_GB2312" pitchFamily="49" charset="-122"/>
              </a:rPr>
              <a:t>标</a:t>
            </a:r>
            <a:endParaRPr lang="zh-CN" altLang="zh-CN"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539552" y="1484784"/>
            <a:ext cx="8209161"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dirty="0">
                <a:solidFill>
                  <a:srgbClr val="FFFFFF"/>
                </a:solidFill>
              </a:rPr>
              <a:t>（二）绩效指标的类型</a:t>
            </a:r>
            <a:endParaRPr lang="zh-CN" altLang="zh-CN" sz="2400" dirty="0">
              <a:solidFill>
                <a:srgbClr val="FFFFFF"/>
              </a:solidFill>
            </a:endParaRPr>
          </a:p>
          <a:p>
            <a:pPr>
              <a:lnSpc>
                <a:spcPct val="150000"/>
              </a:lnSpc>
            </a:pPr>
            <a:r>
              <a:rPr lang="en-US" altLang="zh-CN" sz="2400" dirty="0">
                <a:solidFill>
                  <a:srgbClr val="FFFFFF"/>
                </a:solidFill>
              </a:rPr>
              <a:t>1. </a:t>
            </a:r>
            <a:r>
              <a:rPr lang="zh-CN" altLang="zh-CN" sz="2400" dirty="0">
                <a:solidFill>
                  <a:srgbClr val="FFFFFF"/>
                </a:solidFill>
              </a:rPr>
              <a:t>工作业绩和工作态度评价指标</a:t>
            </a:r>
          </a:p>
          <a:p>
            <a:pPr>
              <a:lnSpc>
                <a:spcPct val="150000"/>
              </a:lnSpc>
            </a:pPr>
            <a:r>
              <a:rPr lang="en-US" altLang="zh-CN" sz="2400" dirty="0">
                <a:solidFill>
                  <a:srgbClr val="FFFFFF"/>
                </a:solidFill>
              </a:rPr>
              <a:t>2. </a:t>
            </a:r>
            <a:r>
              <a:rPr lang="zh-CN" altLang="zh-CN" sz="2400" dirty="0">
                <a:solidFill>
                  <a:srgbClr val="FFFFFF"/>
                </a:solidFill>
              </a:rPr>
              <a:t>软指标和硬指标</a:t>
            </a:r>
          </a:p>
          <a:p>
            <a:pPr>
              <a:lnSpc>
                <a:spcPct val="150000"/>
              </a:lnSpc>
            </a:pPr>
            <a:r>
              <a:rPr lang="en-US" altLang="zh-CN" sz="2400" dirty="0">
                <a:solidFill>
                  <a:srgbClr val="FFFFFF"/>
                </a:solidFill>
              </a:rPr>
              <a:t>(1)</a:t>
            </a:r>
            <a:r>
              <a:rPr lang="zh-CN" altLang="zh-CN" sz="2400" dirty="0">
                <a:solidFill>
                  <a:srgbClr val="FFFFFF"/>
                </a:solidFill>
              </a:rPr>
              <a:t>硬指标</a:t>
            </a:r>
            <a:r>
              <a:rPr lang="en-US" altLang="zh-CN" sz="2400" dirty="0">
                <a:solidFill>
                  <a:srgbClr val="FFFFFF"/>
                </a:solidFill>
              </a:rPr>
              <a:t> </a:t>
            </a:r>
            <a:r>
              <a:rPr lang="zh-CN" altLang="en-US" sz="1800" dirty="0">
                <a:solidFill>
                  <a:srgbClr val="FFFFFF"/>
                </a:solidFill>
              </a:rPr>
              <a:t>所谓硬指标，指的是那些可以以统计数据为基础，把统计数据作为主要评价信息，建立评价数学模型，以数学手段求得评价结果，并以数量表示评价结果的评价指标。</a:t>
            </a:r>
            <a:endParaRPr lang="zh-CN" altLang="zh-CN" sz="1800" dirty="0">
              <a:solidFill>
                <a:srgbClr val="FFFFFF"/>
              </a:solidFill>
            </a:endParaRPr>
          </a:p>
          <a:p>
            <a:pPr>
              <a:lnSpc>
                <a:spcPct val="150000"/>
              </a:lnSpc>
            </a:pPr>
            <a:r>
              <a:rPr lang="en-US" altLang="zh-CN" sz="2400" dirty="0">
                <a:solidFill>
                  <a:srgbClr val="FFFFFF"/>
                </a:solidFill>
              </a:rPr>
              <a:t>(2)</a:t>
            </a:r>
            <a:r>
              <a:rPr lang="zh-CN" altLang="zh-CN" sz="2400" dirty="0">
                <a:solidFill>
                  <a:srgbClr val="FFFFFF"/>
                </a:solidFill>
              </a:rPr>
              <a:t>软指标</a:t>
            </a:r>
            <a:r>
              <a:rPr lang="en-US" altLang="zh-CN" sz="2400" dirty="0">
                <a:solidFill>
                  <a:srgbClr val="FFFFFF"/>
                </a:solidFill>
              </a:rPr>
              <a:t> </a:t>
            </a:r>
            <a:r>
              <a:rPr lang="zh-CN" altLang="en-US" sz="1800" dirty="0">
                <a:solidFill>
                  <a:srgbClr val="FFFFFF"/>
                </a:solidFill>
              </a:rPr>
              <a:t>软指标指的是主要通过人的主观评价得出评价结果的评价指标。</a:t>
            </a:r>
            <a:endParaRPr lang="zh-CN" altLang="zh-CN" sz="1800" dirty="0">
              <a:solidFill>
                <a:srgbClr val="FFFFFF"/>
              </a:solidFill>
            </a:endParaRPr>
          </a:p>
          <a:p>
            <a:pPr>
              <a:lnSpc>
                <a:spcPct val="150000"/>
              </a:lnSpc>
            </a:pPr>
            <a:r>
              <a:rPr lang="en-US" altLang="zh-CN" sz="2400" dirty="0">
                <a:solidFill>
                  <a:srgbClr val="FFFFFF"/>
                </a:solidFill>
              </a:rPr>
              <a:t>3.</a:t>
            </a:r>
            <a:r>
              <a:rPr lang="zh-CN" altLang="zh-CN" sz="2400" dirty="0">
                <a:solidFill>
                  <a:srgbClr val="FFFFFF"/>
                </a:solidFill>
              </a:rPr>
              <a:t>“特质、行为、结果”三类绩效评价指标</a:t>
            </a:r>
          </a:p>
          <a:p>
            <a:pPr>
              <a:lnSpc>
                <a:spcPct val="150000"/>
              </a:lnSpc>
            </a:pPr>
            <a:r>
              <a:rPr lang="en-US" altLang="zh-CN" sz="2400" dirty="0">
                <a:solidFill>
                  <a:srgbClr val="FFFFFF"/>
                </a:solidFill>
              </a:rPr>
              <a:t>4. </a:t>
            </a:r>
            <a:r>
              <a:rPr lang="zh-CN" altLang="zh-CN" sz="2400" dirty="0">
                <a:solidFill>
                  <a:srgbClr val="FFFFFF"/>
                </a:solidFill>
              </a:rPr>
              <a:t>其它分类方式</a:t>
            </a:r>
          </a:p>
        </p:txBody>
      </p:sp>
    </p:spTree>
    <p:extLst>
      <p:ext uri="{BB962C8B-B14F-4D97-AF65-F5344CB8AC3E}">
        <p14:creationId xmlns:p14="http://schemas.microsoft.com/office/powerpoint/2010/main" val="195847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00113" y="606837"/>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二、绩效指</a:t>
            </a:r>
            <a:r>
              <a:rPr lang="zh-CN" altLang="en-US" sz="3600" b="1" dirty="0">
                <a:solidFill>
                  <a:schemeClr val="tx1"/>
                </a:solidFill>
                <a:latin typeface="楷体_GB2312" pitchFamily="49" charset="-122"/>
                <a:ea typeface="楷体_GB2312" pitchFamily="49" charset="-122"/>
              </a:rPr>
              <a:t>标</a:t>
            </a:r>
            <a:endParaRPr lang="zh-CN" altLang="zh-CN"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888789" y="1484784"/>
            <a:ext cx="756126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400" b="1" dirty="0">
                <a:solidFill>
                  <a:srgbClr val="FFFFFF"/>
                </a:solidFill>
              </a:rPr>
              <a:t>（三）绩效指标的设计</a:t>
            </a:r>
          </a:p>
          <a:p>
            <a:pPr>
              <a:lnSpc>
                <a:spcPct val="150000"/>
              </a:lnSpc>
            </a:pPr>
            <a:r>
              <a:rPr lang="en-US" altLang="zh-CN" sz="2400" dirty="0">
                <a:solidFill>
                  <a:srgbClr val="FFFFFF"/>
                </a:solidFill>
              </a:rPr>
              <a:t>1. </a:t>
            </a:r>
            <a:r>
              <a:rPr lang="zh-CN" altLang="en-US" sz="2400" dirty="0">
                <a:solidFill>
                  <a:srgbClr val="FFFFFF"/>
                </a:solidFill>
              </a:rPr>
              <a:t>绩效指标的基本要求</a:t>
            </a:r>
          </a:p>
          <a:p>
            <a:pPr>
              <a:lnSpc>
                <a:spcPct val="150000"/>
              </a:lnSpc>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）独立性</a:t>
            </a:r>
          </a:p>
          <a:p>
            <a:pPr>
              <a:lnSpc>
                <a:spcPct val="150000"/>
              </a:lnSpc>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）可测性</a:t>
            </a:r>
          </a:p>
          <a:p>
            <a:pPr>
              <a:lnSpc>
                <a:spcPct val="150000"/>
              </a:lnSpc>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）针对性</a:t>
            </a:r>
            <a:endParaRPr lang="en-US" altLang="zh-CN" sz="2400" dirty="0">
              <a:solidFill>
                <a:srgbClr val="FFFFFF"/>
              </a:solidFill>
            </a:endParaRPr>
          </a:p>
          <a:p>
            <a:pPr>
              <a:lnSpc>
                <a:spcPct val="150000"/>
              </a:lnSpc>
            </a:pPr>
            <a:r>
              <a:rPr lang="en-US" altLang="zh-CN" sz="2400" dirty="0">
                <a:solidFill>
                  <a:srgbClr val="FFFFFF"/>
                </a:solidFill>
              </a:rPr>
              <a:t>2. </a:t>
            </a:r>
            <a:r>
              <a:rPr lang="zh-CN" altLang="en-US" sz="2400" dirty="0">
                <a:solidFill>
                  <a:srgbClr val="FFFFFF"/>
                </a:solidFill>
              </a:rPr>
              <a:t>绩效指标的选择依据</a:t>
            </a:r>
          </a:p>
          <a:p>
            <a:pPr>
              <a:lnSpc>
                <a:spcPct val="150000"/>
              </a:lnSpc>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）绩效评价的目的</a:t>
            </a:r>
          </a:p>
          <a:p>
            <a:pPr>
              <a:lnSpc>
                <a:spcPct val="150000"/>
              </a:lnSpc>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）工作内容和绩效标准</a:t>
            </a:r>
          </a:p>
          <a:p>
            <a:pPr>
              <a:lnSpc>
                <a:spcPct val="150000"/>
              </a:lnSpc>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）获取绩效信息的便利程度</a:t>
            </a:r>
          </a:p>
        </p:txBody>
      </p:sp>
    </p:spTree>
    <p:extLst>
      <p:ext uri="{BB962C8B-B14F-4D97-AF65-F5344CB8AC3E}">
        <p14:creationId xmlns:p14="http://schemas.microsoft.com/office/powerpoint/2010/main" val="251446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概述</a:t>
            </a:r>
          </a:p>
        </p:txBody>
      </p:sp>
      <p:sp>
        <p:nvSpPr>
          <p:cNvPr id="5" name="Text Box 3"/>
          <p:cNvSpPr txBox="1">
            <a:spLocks noChangeArrowheads="1"/>
          </p:cNvSpPr>
          <p:nvPr/>
        </p:nvSpPr>
        <p:spPr bwMode="auto">
          <a:xfrm>
            <a:off x="872312" y="1066036"/>
            <a:ext cx="7561262" cy="461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一、绩效计划的内涵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二、绩效计划的类型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三、制定绩效计划的原则	</a:t>
            </a:r>
            <a:endParaRPr lang="en-US" altLang="zh-CN" sz="28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rPr>
              <a:t>四、制定绩效计划的步骤	</a:t>
            </a:r>
            <a:endParaRPr lang="en-US" altLang="zh-CN" sz="2800" dirty="0">
              <a:solidFill>
                <a:srgbClr val="FFFFFF"/>
              </a:solidFill>
            </a:endParaRPr>
          </a:p>
          <a:p>
            <a:pPr marL="457200" indent="-457200" algn="l" eaLnBrk="1" hangingPunct="1">
              <a:lnSpc>
                <a:spcPct val="150000"/>
              </a:lnSpc>
              <a:spcBef>
                <a:spcPct val="20000"/>
              </a:spcBef>
              <a:buFontTx/>
              <a:buChar char="•"/>
            </a:pPr>
            <a:endParaRPr lang="zh-CN" altLang="zh-CN" sz="3600" dirty="0">
              <a:solidFill>
                <a:srgbClr val="FFFFFF"/>
              </a:solidFill>
              <a:latin typeface="Times New Roman" pitchFamily="18" charset="0"/>
            </a:endParaRPr>
          </a:p>
        </p:txBody>
      </p:sp>
    </p:spTree>
    <p:extLst>
      <p:ext uri="{BB962C8B-B14F-4D97-AF65-F5344CB8AC3E}">
        <p14:creationId xmlns:p14="http://schemas.microsoft.com/office/powerpoint/2010/main" val="220242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二、绩效指标</a:t>
            </a:r>
          </a:p>
        </p:txBody>
      </p:sp>
      <p:sp>
        <p:nvSpPr>
          <p:cNvPr id="5" name="Text Box 3"/>
          <p:cNvSpPr txBox="1">
            <a:spLocks noChangeArrowheads="1"/>
          </p:cNvSpPr>
          <p:nvPr/>
        </p:nvSpPr>
        <p:spPr bwMode="auto">
          <a:xfrm>
            <a:off x="755576" y="1338481"/>
            <a:ext cx="5112568" cy="372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rPr>
              <a:t>（三）绩效指标的设计</a:t>
            </a:r>
          </a:p>
          <a:p>
            <a:pPr eaLnBrk="1" hangingPunct="1">
              <a:lnSpc>
                <a:spcPct val="150000"/>
              </a:lnSpc>
              <a:spcBef>
                <a:spcPct val="20000"/>
              </a:spcBef>
            </a:pPr>
            <a:r>
              <a:rPr lang="en-US" altLang="zh-CN" sz="2400" dirty="0">
                <a:solidFill>
                  <a:srgbClr val="FFFFFF"/>
                </a:solidFill>
                <a:latin typeface="Times New Roman" pitchFamily="18" charset="0"/>
              </a:rPr>
              <a:t>3. </a:t>
            </a:r>
            <a:r>
              <a:rPr lang="zh-CN" altLang="en-US" sz="2400" dirty="0">
                <a:solidFill>
                  <a:srgbClr val="FFFFFF"/>
                </a:solidFill>
                <a:latin typeface="Times New Roman" pitchFamily="18" charset="0"/>
              </a:rPr>
              <a:t>绩效指标的设计方法</a:t>
            </a:r>
          </a:p>
          <a:p>
            <a:pPr eaLnBrk="1" hangingPunct="1">
              <a:lnSpc>
                <a:spcPct val="150000"/>
              </a:lnSpc>
              <a:spcBef>
                <a:spcPct val="20000"/>
              </a:spcBef>
            </a:pPr>
            <a:r>
              <a:rPr lang="zh-CN" altLang="en-US" sz="1800" dirty="0">
                <a:solidFill>
                  <a:srgbClr val="FFFFFF"/>
                </a:solidFill>
                <a:latin typeface="Times New Roman" pitchFamily="18" charset="0"/>
              </a:rPr>
              <a:t>（</a:t>
            </a:r>
            <a:r>
              <a:rPr lang="en-US" altLang="zh-CN" sz="1800" dirty="0">
                <a:solidFill>
                  <a:srgbClr val="FFFFFF"/>
                </a:solidFill>
                <a:latin typeface="Times New Roman" pitchFamily="18" charset="0"/>
              </a:rPr>
              <a:t>1</a:t>
            </a:r>
            <a:r>
              <a:rPr lang="zh-CN" altLang="en-US" sz="1800" dirty="0">
                <a:solidFill>
                  <a:srgbClr val="FFFFFF"/>
                </a:solidFill>
                <a:latin typeface="Times New Roman" pitchFamily="18" charset="0"/>
              </a:rPr>
              <a:t>）工作分析法</a:t>
            </a:r>
          </a:p>
          <a:p>
            <a:pPr eaLnBrk="1" hangingPunct="1">
              <a:lnSpc>
                <a:spcPct val="150000"/>
              </a:lnSpc>
              <a:spcBef>
                <a:spcPct val="20000"/>
              </a:spcBef>
            </a:pPr>
            <a:r>
              <a:rPr lang="zh-CN" altLang="en-US" sz="1800" dirty="0">
                <a:solidFill>
                  <a:srgbClr val="FFFFFF"/>
                </a:solidFill>
                <a:latin typeface="Times New Roman" pitchFamily="18" charset="0"/>
              </a:rPr>
              <a:t>（</a:t>
            </a:r>
            <a:r>
              <a:rPr lang="en-US" altLang="zh-CN" sz="1800" dirty="0">
                <a:solidFill>
                  <a:srgbClr val="FFFFFF"/>
                </a:solidFill>
                <a:latin typeface="Times New Roman" pitchFamily="18" charset="0"/>
              </a:rPr>
              <a:t>2</a:t>
            </a:r>
            <a:r>
              <a:rPr lang="zh-CN" altLang="en-US" sz="1800" dirty="0">
                <a:solidFill>
                  <a:srgbClr val="FFFFFF"/>
                </a:solidFill>
                <a:latin typeface="Times New Roman" pitchFamily="18" charset="0"/>
              </a:rPr>
              <a:t>）个案研究法</a:t>
            </a:r>
          </a:p>
          <a:p>
            <a:pPr eaLnBrk="1" hangingPunct="1">
              <a:lnSpc>
                <a:spcPct val="150000"/>
              </a:lnSpc>
              <a:spcBef>
                <a:spcPct val="20000"/>
              </a:spcBef>
            </a:pPr>
            <a:r>
              <a:rPr lang="zh-CN" altLang="en-US" sz="1800" dirty="0">
                <a:solidFill>
                  <a:srgbClr val="FFFFFF"/>
                </a:solidFill>
                <a:latin typeface="Times New Roman" pitchFamily="18" charset="0"/>
              </a:rPr>
              <a:t>（</a:t>
            </a:r>
            <a:r>
              <a:rPr lang="en-US" altLang="zh-CN" sz="1800" dirty="0">
                <a:solidFill>
                  <a:srgbClr val="FFFFFF"/>
                </a:solidFill>
                <a:latin typeface="Times New Roman" pitchFamily="18" charset="0"/>
              </a:rPr>
              <a:t>3</a:t>
            </a:r>
            <a:r>
              <a:rPr lang="zh-CN" altLang="en-US" sz="1800" dirty="0">
                <a:solidFill>
                  <a:srgbClr val="FFFFFF"/>
                </a:solidFill>
                <a:latin typeface="Times New Roman" pitchFamily="18" charset="0"/>
              </a:rPr>
              <a:t>）问卷调查法</a:t>
            </a:r>
          </a:p>
          <a:p>
            <a:pPr eaLnBrk="1" hangingPunct="1">
              <a:lnSpc>
                <a:spcPct val="150000"/>
              </a:lnSpc>
              <a:spcBef>
                <a:spcPct val="20000"/>
              </a:spcBef>
            </a:pPr>
            <a:r>
              <a:rPr lang="zh-CN" altLang="en-US" sz="1800" dirty="0">
                <a:solidFill>
                  <a:srgbClr val="FFFFFF"/>
                </a:solidFill>
                <a:latin typeface="Times New Roman" pitchFamily="18" charset="0"/>
              </a:rPr>
              <a:t>（</a:t>
            </a:r>
            <a:r>
              <a:rPr lang="en-US" altLang="zh-CN" sz="1800" dirty="0">
                <a:solidFill>
                  <a:srgbClr val="FFFFFF"/>
                </a:solidFill>
                <a:latin typeface="Times New Roman" pitchFamily="18" charset="0"/>
              </a:rPr>
              <a:t>4</a:t>
            </a:r>
            <a:r>
              <a:rPr lang="zh-CN" altLang="en-US" sz="1800" dirty="0">
                <a:solidFill>
                  <a:srgbClr val="FFFFFF"/>
                </a:solidFill>
                <a:latin typeface="Times New Roman" pitchFamily="18" charset="0"/>
              </a:rPr>
              <a:t>）专题访谈法</a:t>
            </a:r>
          </a:p>
          <a:p>
            <a:pPr eaLnBrk="1" hangingPunct="1">
              <a:lnSpc>
                <a:spcPct val="150000"/>
              </a:lnSpc>
              <a:spcBef>
                <a:spcPct val="20000"/>
              </a:spcBef>
            </a:pPr>
            <a:r>
              <a:rPr lang="zh-CN" altLang="en-US" sz="1800" dirty="0">
                <a:solidFill>
                  <a:srgbClr val="FFFFFF"/>
                </a:solidFill>
                <a:latin typeface="Times New Roman" pitchFamily="18" charset="0"/>
              </a:rPr>
              <a:t>（</a:t>
            </a:r>
            <a:r>
              <a:rPr lang="en-US" altLang="zh-CN" sz="1800" dirty="0">
                <a:solidFill>
                  <a:srgbClr val="FFFFFF"/>
                </a:solidFill>
                <a:latin typeface="Times New Roman" pitchFamily="18" charset="0"/>
              </a:rPr>
              <a:t>5</a:t>
            </a:r>
            <a:r>
              <a:rPr lang="zh-CN" altLang="en-US" sz="1800" dirty="0">
                <a:solidFill>
                  <a:srgbClr val="FFFFFF"/>
                </a:solidFill>
                <a:latin typeface="Times New Roman" pitchFamily="18" charset="0"/>
              </a:rPr>
              <a:t>）经验总结法</a:t>
            </a:r>
          </a:p>
        </p:txBody>
      </p:sp>
      <p:sp>
        <p:nvSpPr>
          <p:cNvPr id="3" name="矩形 2"/>
          <p:cNvSpPr/>
          <p:nvPr/>
        </p:nvSpPr>
        <p:spPr>
          <a:xfrm>
            <a:off x="4355976" y="2064296"/>
            <a:ext cx="4572000" cy="2769989"/>
          </a:xfrm>
          <a:prstGeom prst="rect">
            <a:avLst/>
          </a:prstGeom>
        </p:spPr>
        <p:txBody>
          <a:bodyPr>
            <a:spAutoFit/>
          </a:bodyPr>
          <a:lstStyle/>
          <a:p>
            <a:pPr>
              <a:lnSpc>
                <a:spcPct val="150000"/>
              </a:lnSpc>
            </a:pPr>
            <a:r>
              <a:rPr lang="en-US" altLang="zh-CN" sz="2400" dirty="0"/>
              <a:t>4. </a:t>
            </a:r>
            <a:r>
              <a:rPr lang="zh-CN" altLang="en-US" sz="2400" dirty="0"/>
              <a:t>绩效指标的权重设计</a:t>
            </a:r>
          </a:p>
          <a:p>
            <a:pPr>
              <a:lnSpc>
                <a:spcPct val="150000"/>
              </a:lnSpc>
            </a:pPr>
            <a:r>
              <a:rPr lang="zh-CN" altLang="en-US" sz="2000" dirty="0"/>
              <a:t>（</a:t>
            </a:r>
            <a:r>
              <a:rPr lang="en-US" altLang="zh-CN" sz="2000" dirty="0"/>
              <a:t>1</a:t>
            </a:r>
            <a:r>
              <a:rPr lang="zh-CN" altLang="en-US" sz="2000" dirty="0"/>
              <a:t>）专家经验判定法</a:t>
            </a:r>
          </a:p>
          <a:p>
            <a:pPr>
              <a:lnSpc>
                <a:spcPct val="150000"/>
              </a:lnSpc>
            </a:pPr>
            <a:r>
              <a:rPr lang="zh-CN" altLang="en-US" sz="2000" dirty="0"/>
              <a:t>（</a:t>
            </a:r>
            <a:r>
              <a:rPr lang="en-US" altLang="zh-CN" sz="2000" dirty="0"/>
              <a:t>2</a:t>
            </a:r>
            <a:r>
              <a:rPr lang="zh-CN" altLang="en-US" sz="2000" dirty="0"/>
              <a:t>）权值因子判断表法</a:t>
            </a:r>
          </a:p>
          <a:p>
            <a:pPr>
              <a:lnSpc>
                <a:spcPct val="150000"/>
              </a:lnSpc>
            </a:pPr>
            <a:r>
              <a:rPr lang="zh-CN" altLang="en-US" sz="2000" dirty="0"/>
              <a:t>（</a:t>
            </a:r>
            <a:r>
              <a:rPr lang="en-US" altLang="zh-CN" sz="2000" dirty="0"/>
              <a:t>3</a:t>
            </a:r>
            <a:r>
              <a:rPr lang="zh-CN" altLang="en-US" sz="2000" dirty="0"/>
              <a:t>）层次分析法</a:t>
            </a:r>
          </a:p>
          <a:p>
            <a:pPr>
              <a:lnSpc>
                <a:spcPct val="150000"/>
              </a:lnSpc>
            </a:pPr>
            <a:r>
              <a:rPr lang="zh-CN" altLang="en-US" sz="2000" dirty="0"/>
              <a:t>（</a:t>
            </a:r>
            <a:r>
              <a:rPr lang="en-US" altLang="zh-CN" sz="2000" dirty="0"/>
              <a:t>4</a:t>
            </a:r>
            <a:r>
              <a:rPr lang="zh-CN" altLang="en-US" sz="2000" dirty="0"/>
              <a:t>）加权平均法</a:t>
            </a:r>
          </a:p>
          <a:p>
            <a:endParaRPr lang="zh-CN" altLang="en-US" dirty="0"/>
          </a:p>
        </p:txBody>
      </p:sp>
    </p:spTree>
    <p:extLst>
      <p:ext uri="{BB962C8B-B14F-4D97-AF65-F5344CB8AC3E}">
        <p14:creationId xmlns:p14="http://schemas.microsoft.com/office/powerpoint/2010/main" val="140734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二、绩效指标</a:t>
            </a:r>
          </a:p>
        </p:txBody>
      </p:sp>
      <p:sp>
        <p:nvSpPr>
          <p:cNvPr id="5" name="Text Box 3"/>
          <p:cNvSpPr txBox="1">
            <a:spLocks noChangeArrowheads="1"/>
          </p:cNvSpPr>
          <p:nvPr/>
        </p:nvSpPr>
        <p:spPr bwMode="auto">
          <a:xfrm>
            <a:off x="755576" y="1338481"/>
            <a:ext cx="7704856" cy="4505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rPr>
              <a:t>（三）绩效指标的设计</a:t>
            </a:r>
          </a:p>
          <a:p>
            <a:pPr eaLnBrk="1" hangingPunct="1">
              <a:lnSpc>
                <a:spcPct val="150000"/>
              </a:lnSpc>
              <a:spcBef>
                <a:spcPct val="20000"/>
              </a:spcBef>
            </a:pPr>
            <a:r>
              <a:rPr lang="en-US" altLang="zh-CN" sz="2400" dirty="0">
                <a:solidFill>
                  <a:srgbClr val="FFFFFF"/>
                </a:solidFill>
                <a:latin typeface="Times New Roman" pitchFamily="18" charset="0"/>
              </a:rPr>
              <a:t>5. </a:t>
            </a:r>
            <a:r>
              <a:rPr lang="zh-CN" altLang="en-US" sz="2400" dirty="0">
                <a:solidFill>
                  <a:srgbClr val="FFFFFF"/>
                </a:solidFill>
                <a:latin typeface="Times New Roman" pitchFamily="18" charset="0"/>
              </a:rPr>
              <a:t>绩效指标体系的设计原则与路径</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）绩效指标体系的设计原则</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第一，坚持“定量指标为主，定性指标为辅”的原则。</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第二，坚持“少而精”的原则。</a:t>
            </a:r>
            <a:endParaRPr lang="en-US" altLang="zh-CN" sz="20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a:t>
            </a: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）绩效指标体系的设计路径</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路径一：针对不同层级的目标设定相应的绩效指标</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路径二：针对不同职位的特点选择不同的绩效指标</a:t>
            </a:r>
          </a:p>
        </p:txBody>
      </p:sp>
    </p:spTree>
    <p:extLst>
      <p:ext uri="{BB962C8B-B14F-4D97-AF65-F5344CB8AC3E}">
        <p14:creationId xmlns:p14="http://schemas.microsoft.com/office/powerpoint/2010/main" val="374446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三、绩效标准</a:t>
            </a:r>
          </a:p>
        </p:txBody>
      </p:sp>
      <p:sp>
        <p:nvSpPr>
          <p:cNvPr id="5" name="Text Box 3"/>
          <p:cNvSpPr txBox="1">
            <a:spLocks noChangeArrowheads="1"/>
          </p:cNvSpPr>
          <p:nvPr/>
        </p:nvSpPr>
        <p:spPr bwMode="auto">
          <a:xfrm>
            <a:off x="755576" y="1916832"/>
            <a:ext cx="756084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         绩效标准又被称为绩效评价标准，描述的是绩效指标需要完成到什么程度，反映组织对该绩效指标的绩效期望水平。在设计绩效指标时，需要为每个指标确定相应的绩效标准，便于管理者在绩效监控和绩效评价中判断绩效指标的完成情况。</a:t>
            </a:r>
            <a:endParaRPr lang="zh-CN" altLang="en-US" sz="2400" dirty="0">
              <a:solidFill>
                <a:srgbClr val="FFFFFF"/>
              </a:solidFill>
              <a:latin typeface="Times New Roman" pitchFamily="18" charset="0"/>
            </a:endParaRPr>
          </a:p>
        </p:txBody>
      </p:sp>
    </p:spTree>
    <p:extLst>
      <p:ext uri="{BB962C8B-B14F-4D97-AF65-F5344CB8AC3E}">
        <p14:creationId xmlns:p14="http://schemas.microsoft.com/office/powerpoint/2010/main" val="243711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三、绩效标准</a:t>
            </a:r>
          </a:p>
        </p:txBody>
      </p:sp>
      <p:sp>
        <p:nvSpPr>
          <p:cNvPr id="5" name="Text Box 3"/>
          <p:cNvSpPr txBox="1">
            <a:spLocks noChangeArrowheads="1"/>
          </p:cNvSpPr>
          <p:nvPr/>
        </p:nvSpPr>
        <p:spPr bwMode="auto">
          <a:xfrm>
            <a:off x="1547664" y="1916832"/>
            <a:ext cx="6120680" cy="435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（一）作为区间值的绩效标准</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在具体确定绩效标准的时候，需要注意以下三个方面的问题：</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）绩效标准</a:t>
            </a:r>
            <a:r>
              <a:rPr lang="zh-CN" altLang="en-US" sz="2400">
                <a:solidFill>
                  <a:srgbClr val="FFFFFF"/>
                </a:solidFill>
                <a:latin typeface="Times New Roman" pitchFamily="18" charset="0"/>
              </a:rPr>
              <a:t>分为基本绩效标准和卓越绩效标准</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）绩效标准通常是一个连续等级</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）绩效标准是稳定性和动态性的统一</a:t>
            </a:r>
          </a:p>
        </p:txBody>
      </p:sp>
    </p:spTree>
    <p:extLst>
      <p:ext uri="{BB962C8B-B14F-4D97-AF65-F5344CB8AC3E}">
        <p14:creationId xmlns:p14="http://schemas.microsoft.com/office/powerpoint/2010/main" val="368351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三、绩效标准</a:t>
            </a:r>
          </a:p>
        </p:txBody>
      </p:sp>
      <p:sp>
        <p:nvSpPr>
          <p:cNvPr id="5" name="Text Box 3"/>
          <p:cNvSpPr txBox="1">
            <a:spLocks noChangeArrowheads="1"/>
          </p:cNvSpPr>
          <p:nvPr/>
        </p:nvSpPr>
        <p:spPr bwMode="auto">
          <a:xfrm>
            <a:off x="1547664" y="1916832"/>
            <a:ext cx="6120680" cy="366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（二）作为一个数值的绩效标准</a:t>
            </a:r>
          </a:p>
          <a:p>
            <a:pPr marL="514350" indent="-514350" eaLnBrk="1" hangingPunct="1">
              <a:lnSpc>
                <a:spcPct val="150000"/>
              </a:lnSpc>
              <a:spcBef>
                <a:spcPct val="20000"/>
              </a:spcBef>
              <a:buAutoNum type="arabicPeriod"/>
            </a:pPr>
            <a:r>
              <a:rPr lang="zh-CN" altLang="en-US" sz="2800" dirty="0">
                <a:solidFill>
                  <a:srgbClr val="FFFFFF"/>
                </a:solidFill>
                <a:latin typeface="Times New Roman" pitchFamily="18" charset="0"/>
              </a:rPr>
              <a:t>目标值设定的步骤</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）分解价值差距。</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）运用因果逻辑关系设定目标值</a:t>
            </a:r>
            <a:r>
              <a:rPr lang="zh-CN" altLang="en-US" sz="2800" dirty="0">
                <a:solidFill>
                  <a:srgbClr val="FFFFFF"/>
                </a:solidFill>
                <a:latin typeface="Times New Roman" pitchFamily="18" charset="0"/>
              </a:rPr>
              <a:t>。</a:t>
            </a:r>
          </a:p>
          <a:p>
            <a:pPr eaLnBrk="1" hangingPunct="1">
              <a:lnSpc>
                <a:spcPct val="150000"/>
              </a:lnSpc>
              <a:spcBef>
                <a:spcPct val="20000"/>
              </a:spcBef>
            </a:pPr>
            <a:r>
              <a:rPr lang="en-US" altLang="zh-CN" sz="2800" dirty="0">
                <a:solidFill>
                  <a:srgbClr val="FFFFFF"/>
                </a:solidFill>
                <a:latin typeface="Times New Roman" pitchFamily="18" charset="0"/>
              </a:rPr>
              <a:t>2. </a:t>
            </a:r>
            <a:r>
              <a:rPr lang="zh-CN" altLang="en-US" sz="2800" dirty="0">
                <a:solidFill>
                  <a:srgbClr val="FFFFFF"/>
                </a:solidFill>
                <a:latin typeface="Times New Roman" pitchFamily="18" charset="0"/>
              </a:rPr>
              <a:t>运用标杆法设定目标值</a:t>
            </a:r>
          </a:p>
        </p:txBody>
      </p:sp>
    </p:spTree>
    <p:extLst>
      <p:ext uri="{BB962C8B-B14F-4D97-AF65-F5344CB8AC3E}">
        <p14:creationId xmlns:p14="http://schemas.microsoft.com/office/powerpoint/2010/main" val="320654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四、行动方案</a:t>
            </a:r>
          </a:p>
        </p:txBody>
      </p:sp>
      <p:sp>
        <p:nvSpPr>
          <p:cNvPr id="5" name="Text Box 3"/>
          <p:cNvSpPr txBox="1">
            <a:spLocks noChangeArrowheads="1"/>
          </p:cNvSpPr>
          <p:nvPr/>
        </p:nvSpPr>
        <p:spPr bwMode="auto">
          <a:xfrm>
            <a:off x="1547664" y="1772816"/>
            <a:ext cx="6264696" cy="4315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（一）战略行动方案的确定和组合</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确定战略行动方案是绩效计划的重要组成部分，并且在确定战略行动方案的过程中，还要实现行动方案系统相互协同，共同助推战略目标的实现，因此如何组合各种行动方案也是制定绩效计划过程中必须面对的挑战。</a:t>
            </a:r>
          </a:p>
          <a:p>
            <a:pPr eaLnBrk="1" hangingPunct="1">
              <a:lnSpc>
                <a:spcPct val="150000"/>
              </a:lnSpc>
              <a:spcBef>
                <a:spcPct val="20000"/>
              </a:spcBef>
            </a:pPr>
            <a:r>
              <a:rPr lang="zh-CN" altLang="en-US" sz="2800" dirty="0">
                <a:solidFill>
                  <a:srgbClr val="FFFFFF"/>
                </a:solidFill>
                <a:latin typeface="Times New Roman" pitchFamily="18" charset="0"/>
              </a:rPr>
              <a:t>（二）战略行动方案的筛选和评估</a:t>
            </a:r>
          </a:p>
        </p:txBody>
      </p:sp>
    </p:spTree>
    <p:extLst>
      <p:ext uri="{BB962C8B-B14F-4D97-AF65-F5344CB8AC3E}">
        <p14:creationId xmlns:p14="http://schemas.microsoft.com/office/powerpoint/2010/main" val="140734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3</a:t>
            </a:r>
            <a:r>
              <a:rPr lang="zh-CN" altLang="en-US" dirty="0">
                <a:latin typeface="黑体" pitchFamily="49" charset="-122"/>
                <a:ea typeface="黑体" pitchFamily="49" charset="-122"/>
              </a:rPr>
              <a:t>章  绩效计划</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t>第</a:t>
            </a:r>
            <a:r>
              <a:rPr lang="en-US" altLang="zh-CN" dirty="0"/>
              <a:t>1</a:t>
            </a:r>
            <a:r>
              <a:rPr lang="zh-CN" altLang="en-US" dirty="0"/>
              <a:t>节　概述</a:t>
            </a:r>
          </a:p>
          <a:p>
            <a:pPr>
              <a:lnSpc>
                <a:spcPct val="150000"/>
              </a:lnSpc>
            </a:pPr>
            <a:r>
              <a:rPr lang="zh-CN" altLang="en-US" dirty="0"/>
              <a:t>第</a:t>
            </a:r>
            <a:r>
              <a:rPr lang="en-US" altLang="zh-CN" dirty="0"/>
              <a:t>2</a:t>
            </a:r>
            <a:r>
              <a:rPr lang="zh-CN" altLang="en-US" dirty="0"/>
              <a:t>节　绩效计划的准备</a:t>
            </a:r>
          </a:p>
          <a:p>
            <a:pPr>
              <a:lnSpc>
                <a:spcPct val="150000"/>
              </a:lnSpc>
            </a:pPr>
            <a:r>
              <a:rPr lang="zh-CN" altLang="en-US" dirty="0"/>
              <a:t>第</a:t>
            </a:r>
            <a:r>
              <a:rPr lang="en-US" altLang="zh-CN" dirty="0"/>
              <a:t>3</a:t>
            </a:r>
            <a:r>
              <a:rPr lang="zh-CN" altLang="en-US" dirty="0"/>
              <a:t>节　绩效计划的内容</a:t>
            </a:r>
          </a:p>
          <a:p>
            <a:pPr>
              <a:lnSpc>
                <a:spcPct val="150000"/>
              </a:lnSpc>
            </a:pPr>
            <a:r>
              <a:rPr lang="zh-CN" altLang="en-US" dirty="0">
                <a:solidFill>
                  <a:srgbClr val="FF0000"/>
                </a:solidFill>
              </a:rPr>
              <a:t>第</a:t>
            </a:r>
            <a:r>
              <a:rPr lang="en-US" altLang="zh-CN" dirty="0">
                <a:solidFill>
                  <a:srgbClr val="FF0000"/>
                </a:solidFill>
              </a:rPr>
              <a:t>4</a:t>
            </a:r>
            <a:r>
              <a:rPr lang="zh-CN" altLang="en-US" dirty="0">
                <a:solidFill>
                  <a:srgbClr val="FF0000"/>
                </a:solidFill>
              </a:rPr>
              <a:t>节  绩效计划的制定</a:t>
            </a:r>
          </a:p>
          <a:p>
            <a:pPr marL="0" indent="0">
              <a:lnSpc>
                <a:spcPct val="150000"/>
              </a:lnSpc>
              <a:buNone/>
            </a:pPr>
            <a:endParaRPr lang="en-US" altLang="zh-CN" dirty="0"/>
          </a:p>
          <a:p>
            <a:endParaRPr lang="zh-CN" altLang="en-US" dirty="0"/>
          </a:p>
        </p:txBody>
      </p:sp>
      <p:sp>
        <p:nvSpPr>
          <p:cNvPr id="4" name="Rectangle 5"/>
          <p:cNvSpPr>
            <a:spLocks noChangeArrowheads="1"/>
          </p:cNvSpPr>
          <p:nvPr/>
        </p:nvSpPr>
        <p:spPr bwMode="auto">
          <a:xfrm>
            <a:off x="643608" y="4365104"/>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8527670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绩效计划的制定</a:t>
            </a:r>
          </a:p>
        </p:txBody>
      </p:sp>
      <p:sp>
        <p:nvSpPr>
          <p:cNvPr id="5" name="Text Box 3"/>
          <p:cNvSpPr txBox="1">
            <a:spLocks noChangeArrowheads="1"/>
          </p:cNvSpPr>
          <p:nvPr/>
        </p:nvSpPr>
        <p:spPr bwMode="auto">
          <a:xfrm>
            <a:off x="900113" y="1746911"/>
            <a:ext cx="7561262"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一、绩效计划体系的总体设计	</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二、组织绩效计划	</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三、部门绩效计划	</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四、个人绩效计划</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zh-CN" sz="3200" dirty="0">
                <a:solidFill>
                  <a:srgbClr val="FFFFFF"/>
                </a:solidFill>
                <a:latin typeface="Times New Roman" pitchFamily="18" charset="0"/>
              </a:rPr>
              <a:t>五、杭州市绩效计划的编制</a:t>
            </a:r>
            <a:r>
              <a:rPr lang="zh-CN" altLang="en-US" sz="3200" dirty="0">
                <a:solidFill>
                  <a:srgbClr val="FFFFFF"/>
                </a:solidFill>
                <a:latin typeface="Times New Roman" pitchFamily="18" charset="0"/>
              </a:rPr>
              <a:t>	</a:t>
            </a:r>
            <a:endParaRPr lang="en-US" altLang="zh-CN" sz="3200" dirty="0">
              <a:solidFill>
                <a:srgbClr val="FFFFFF"/>
              </a:solidFill>
              <a:latin typeface="Times New Roman" pitchFamily="18" charset="0"/>
            </a:endParaRP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822049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一、绩效计划体系的总体设计</a:t>
            </a:r>
          </a:p>
        </p:txBody>
      </p:sp>
      <p:sp>
        <p:nvSpPr>
          <p:cNvPr id="5" name="Text Box 3"/>
          <p:cNvSpPr txBox="1">
            <a:spLocks noChangeArrowheads="1"/>
          </p:cNvSpPr>
          <p:nvPr/>
        </p:nvSpPr>
        <p:spPr bwMode="auto">
          <a:xfrm>
            <a:off x="900113" y="1746911"/>
            <a:ext cx="7561262"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一个组织的绩效计划体系的制定通常包括以下几个步骤：</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第一步，设计组织层面的战略地图和平衡计分卡，其目的是确定组织层面的绩效计划；</a:t>
            </a:r>
            <a:endParaRPr lang="en-US" altLang="zh-CN" sz="20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第二步，通过对组织绩效目标的分解或承接，形成部门层面的战略地图和平衡计分卡，其目的是设计部门层面的绩效计划。</a:t>
            </a:r>
            <a:endParaRPr lang="en-US" altLang="zh-CN" sz="20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第三步，通过对部门绩效目标的分解或承接，制定个人平衡计分卡，其目的是设计个人绩效计划。</a:t>
            </a:r>
            <a:endParaRPr lang="zh-CN" altLang="zh-CN" sz="2000" dirty="0">
              <a:solidFill>
                <a:srgbClr val="FFFFFF"/>
              </a:solidFill>
              <a:latin typeface="Times New Roman" pitchFamily="18" charset="0"/>
            </a:endParaRPr>
          </a:p>
        </p:txBody>
      </p:sp>
    </p:spTree>
    <p:extLst>
      <p:ext uri="{BB962C8B-B14F-4D97-AF65-F5344CB8AC3E}">
        <p14:creationId xmlns:p14="http://schemas.microsoft.com/office/powerpoint/2010/main" val="312850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一、绩效计划的内涵</a:t>
            </a:r>
          </a:p>
        </p:txBody>
      </p:sp>
      <p:sp>
        <p:nvSpPr>
          <p:cNvPr id="5" name="Text Box 3"/>
          <p:cNvSpPr txBox="1">
            <a:spLocks noChangeArrowheads="1"/>
          </p:cNvSpPr>
          <p:nvPr/>
        </p:nvSpPr>
        <p:spPr bwMode="auto">
          <a:xfrm>
            <a:off x="827584" y="1360941"/>
            <a:ext cx="7561262" cy="5373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b="1" i="1" u="sng" dirty="0">
                <a:solidFill>
                  <a:srgbClr val="FFFF00"/>
                </a:solidFill>
              </a:rPr>
              <a:t>绩效计划</a:t>
            </a:r>
            <a:r>
              <a:rPr lang="zh-CN" altLang="en-US" sz="2400" dirty="0">
                <a:solidFill>
                  <a:srgbClr val="FFFFFF"/>
                </a:solidFill>
              </a:rPr>
              <a:t>（</a:t>
            </a:r>
            <a:r>
              <a:rPr lang="en-US" altLang="zh-CN" sz="2400" dirty="0">
                <a:solidFill>
                  <a:srgbClr val="FFFFFF"/>
                </a:solidFill>
              </a:rPr>
              <a:t>performance planning</a:t>
            </a:r>
            <a:r>
              <a:rPr lang="zh-CN" altLang="en-US" sz="2400" dirty="0">
                <a:solidFill>
                  <a:srgbClr val="FFFFFF"/>
                </a:solidFill>
              </a:rPr>
              <a:t>）是指当新的绩效周期开始的时候，管理者和下属依据组织的战略规划和年度工作计划，通过绩效计划面谈，共同确定组织、部门以及个人的工作任务，并签订绩效目标协议的过程。</a:t>
            </a:r>
          </a:p>
          <a:p>
            <a:pPr eaLnBrk="1" hangingPunct="1">
              <a:lnSpc>
                <a:spcPct val="150000"/>
              </a:lnSpc>
              <a:spcBef>
                <a:spcPct val="20000"/>
              </a:spcBef>
            </a:pPr>
            <a:r>
              <a:rPr lang="zh-CN" altLang="en-US" sz="2400" dirty="0">
                <a:solidFill>
                  <a:srgbClr val="FFFFFF"/>
                </a:solidFill>
              </a:rPr>
              <a:t>（一）实现组织的战略目标是绩效计划的目的</a:t>
            </a:r>
          </a:p>
          <a:p>
            <a:pPr eaLnBrk="1" hangingPunct="1">
              <a:lnSpc>
                <a:spcPct val="150000"/>
              </a:lnSpc>
              <a:spcBef>
                <a:spcPct val="20000"/>
              </a:spcBef>
            </a:pPr>
            <a:r>
              <a:rPr lang="zh-CN" altLang="en-US" sz="2400" dirty="0">
                <a:solidFill>
                  <a:srgbClr val="FFFFFF"/>
                </a:solidFill>
              </a:rPr>
              <a:t>（二）绩效计划面谈是绩效计划的重要环节</a:t>
            </a:r>
          </a:p>
          <a:p>
            <a:pPr eaLnBrk="1" hangingPunct="1">
              <a:lnSpc>
                <a:spcPct val="150000"/>
              </a:lnSpc>
              <a:spcBef>
                <a:spcPct val="20000"/>
              </a:spcBef>
            </a:pPr>
            <a:r>
              <a:rPr lang="zh-CN" altLang="en-US" sz="2400" dirty="0">
                <a:solidFill>
                  <a:srgbClr val="FFFFFF"/>
                </a:solidFill>
              </a:rPr>
              <a:t>（三）确定绩效目标、绩效指标、绩效评价标准和行动方案是绩效计划的主体内容</a:t>
            </a:r>
          </a:p>
          <a:p>
            <a:pPr eaLnBrk="1" hangingPunct="1">
              <a:lnSpc>
                <a:spcPct val="150000"/>
              </a:lnSpc>
              <a:spcBef>
                <a:spcPct val="20000"/>
              </a:spcBef>
            </a:pPr>
            <a:r>
              <a:rPr lang="zh-CN" altLang="en-US" sz="2400" dirty="0">
                <a:solidFill>
                  <a:srgbClr val="FFFFFF"/>
                </a:solidFill>
              </a:rPr>
              <a:t>（四）签订绩效协议是绩效计划的最终表现形式</a:t>
            </a:r>
          </a:p>
        </p:txBody>
      </p:sp>
    </p:spTree>
    <p:extLst>
      <p:ext uri="{BB962C8B-B14F-4D97-AF65-F5344CB8AC3E}">
        <p14:creationId xmlns:p14="http://schemas.microsoft.com/office/powerpoint/2010/main" val="349683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二、组织绩效计划</a:t>
            </a:r>
          </a:p>
        </p:txBody>
      </p:sp>
      <p:sp>
        <p:nvSpPr>
          <p:cNvPr id="5" name="Text Box 3"/>
          <p:cNvSpPr txBox="1">
            <a:spLocks noChangeArrowheads="1"/>
          </p:cNvSpPr>
          <p:nvPr/>
        </p:nvSpPr>
        <p:spPr bwMode="auto">
          <a:xfrm>
            <a:off x="790922" y="1595021"/>
            <a:ext cx="8209855" cy="3869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组织绩效计划是在组织的使命、核心价值观、愿景和战略的指引下，站在宏观管理的角度对一个组织在一定时期内要完成的各项目标及其绩效标准等内容的明确阐述，是对组织战略的细化和分解，清晰地说明了某个组织要做什么、做到什么程度以及怎么做等内容。</a:t>
            </a:r>
          </a:p>
        </p:txBody>
      </p:sp>
    </p:spTree>
    <p:extLst>
      <p:ext uri="{BB962C8B-B14F-4D97-AF65-F5344CB8AC3E}">
        <p14:creationId xmlns:p14="http://schemas.microsoft.com/office/powerpoint/2010/main" val="3822049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三、部门绩效计划</a:t>
            </a:r>
          </a:p>
        </p:txBody>
      </p:sp>
      <p:sp>
        <p:nvSpPr>
          <p:cNvPr id="5" name="Text Box 3"/>
          <p:cNvSpPr txBox="1">
            <a:spLocks noChangeArrowheads="1"/>
          </p:cNvSpPr>
          <p:nvPr/>
        </p:nvSpPr>
        <p:spPr bwMode="auto">
          <a:xfrm>
            <a:off x="1313123" y="1700808"/>
            <a:ext cx="7165454" cy="308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400" dirty="0">
                <a:solidFill>
                  <a:srgbClr val="FFFFFF"/>
                </a:solidFill>
              </a:rPr>
              <a:t>在绩效计划向部门分解的过程中，需要注意目标自上而下的纵向协同。目标的纵向协同有三类：</a:t>
            </a:r>
            <a:endParaRPr lang="en-US" altLang="zh-CN" sz="2400" dirty="0">
              <a:solidFill>
                <a:srgbClr val="FFFFFF"/>
              </a:solidFill>
            </a:endParaRPr>
          </a:p>
          <a:p>
            <a:pPr indent="720000"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1</a:t>
            </a:r>
            <a:r>
              <a:rPr lang="zh-CN" altLang="en-US" sz="2400" dirty="0">
                <a:solidFill>
                  <a:srgbClr val="FFFFFF"/>
                </a:solidFill>
              </a:rPr>
              <a:t>）承接目标</a:t>
            </a:r>
            <a:endParaRPr lang="en-US" altLang="zh-CN" sz="2400" dirty="0">
              <a:solidFill>
                <a:srgbClr val="FFFFFF"/>
              </a:solidFill>
            </a:endParaRPr>
          </a:p>
          <a:p>
            <a:pPr indent="720000"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2</a:t>
            </a:r>
            <a:r>
              <a:rPr lang="zh-CN" altLang="en-US" sz="2400" dirty="0">
                <a:solidFill>
                  <a:srgbClr val="FFFFFF"/>
                </a:solidFill>
              </a:rPr>
              <a:t>）分解目标</a:t>
            </a:r>
            <a:endParaRPr lang="en-US" altLang="zh-CN" sz="2400" dirty="0">
              <a:solidFill>
                <a:srgbClr val="FFFFFF"/>
              </a:solidFill>
            </a:endParaRPr>
          </a:p>
          <a:p>
            <a:pPr indent="720000" eaLnBrk="1" hangingPunct="1">
              <a:lnSpc>
                <a:spcPct val="150000"/>
              </a:lnSpc>
              <a:spcBef>
                <a:spcPct val="20000"/>
              </a:spcBef>
            </a:pPr>
            <a:r>
              <a:rPr lang="zh-CN" altLang="en-US" sz="2400" dirty="0">
                <a:solidFill>
                  <a:srgbClr val="FFFFFF"/>
                </a:solidFill>
              </a:rPr>
              <a:t>（</a:t>
            </a:r>
            <a:r>
              <a:rPr lang="en-US" altLang="zh-CN" sz="2400" dirty="0">
                <a:solidFill>
                  <a:srgbClr val="FFFFFF"/>
                </a:solidFill>
              </a:rPr>
              <a:t>3</a:t>
            </a:r>
            <a:r>
              <a:rPr lang="zh-CN" altLang="en-US" sz="2400" dirty="0">
                <a:solidFill>
                  <a:srgbClr val="FFFFFF"/>
                </a:solidFill>
              </a:rPr>
              <a:t>）独有目标</a:t>
            </a:r>
            <a:endParaRPr lang="en-US" altLang="zh-CN" sz="2400" dirty="0">
              <a:solidFill>
                <a:srgbClr val="FFFFFF"/>
              </a:solidFill>
            </a:endParaRPr>
          </a:p>
        </p:txBody>
      </p:sp>
    </p:spTree>
    <p:extLst>
      <p:ext uri="{BB962C8B-B14F-4D97-AF65-F5344CB8AC3E}">
        <p14:creationId xmlns:p14="http://schemas.microsoft.com/office/powerpoint/2010/main" val="57059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四、个人绩效计划</a:t>
            </a:r>
          </a:p>
        </p:txBody>
      </p:sp>
      <p:sp>
        <p:nvSpPr>
          <p:cNvPr id="5" name="Text Box 3"/>
          <p:cNvSpPr txBox="1">
            <a:spLocks noChangeArrowheads="1"/>
          </p:cNvSpPr>
          <p:nvPr/>
        </p:nvSpPr>
        <p:spPr bwMode="auto">
          <a:xfrm>
            <a:off x="971551" y="1739334"/>
            <a:ext cx="7848600" cy="385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（一）个人绩效计划体系的分级开发</a:t>
            </a:r>
          </a:p>
          <a:p>
            <a:pPr eaLnBrk="1" hangingPunct="1">
              <a:lnSpc>
                <a:spcPct val="150000"/>
              </a:lnSpc>
              <a:spcBef>
                <a:spcPct val="20000"/>
              </a:spcBef>
            </a:pPr>
            <a:r>
              <a:rPr lang="en-US" altLang="zh-CN" sz="2800" dirty="0">
                <a:solidFill>
                  <a:srgbClr val="FFFFFF"/>
                </a:solidFill>
              </a:rPr>
              <a:t>1.</a:t>
            </a:r>
            <a:r>
              <a:rPr lang="zh-CN" altLang="en-US" sz="2800" dirty="0">
                <a:solidFill>
                  <a:srgbClr val="FFFFFF"/>
                </a:solidFill>
              </a:rPr>
              <a:t>企业组织个人绩效计划的分级开发</a:t>
            </a:r>
          </a:p>
          <a:p>
            <a:pPr eaLnBrk="1" hangingPunct="1">
              <a:lnSpc>
                <a:spcPct val="150000"/>
              </a:lnSpc>
              <a:spcBef>
                <a:spcPct val="20000"/>
              </a:spcBef>
            </a:pPr>
            <a:r>
              <a:rPr lang="zh-CN" altLang="en-US" sz="2400" dirty="0">
                <a:solidFill>
                  <a:srgbClr val="FFFFFF"/>
                </a:solidFill>
              </a:rPr>
              <a:t>通过平衡计分卡开发企业组织个人绩效计划，通常需要保障组织绩效计划体系的横向与纵向协同。在纵向上，要实现总公司、分公司和部门之间的协同；在横向上，要保障领导团队成员之间实现协同</a:t>
            </a:r>
          </a:p>
        </p:txBody>
      </p:sp>
    </p:spTree>
    <p:extLst>
      <p:ext uri="{BB962C8B-B14F-4D97-AF65-F5344CB8AC3E}">
        <p14:creationId xmlns:p14="http://schemas.microsoft.com/office/powerpoint/2010/main" val="188293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四、个人绩效计划</a:t>
            </a:r>
          </a:p>
        </p:txBody>
      </p:sp>
      <p:sp>
        <p:nvSpPr>
          <p:cNvPr id="5" name="Text Box 3"/>
          <p:cNvSpPr txBox="1">
            <a:spLocks noChangeArrowheads="1"/>
          </p:cNvSpPr>
          <p:nvPr/>
        </p:nvSpPr>
        <p:spPr bwMode="auto">
          <a:xfrm>
            <a:off x="971551" y="1739334"/>
            <a:ext cx="7848600" cy="329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（一）个人绩效计划体系的分级开发</a:t>
            </a:r>
          </a:p>
          <a:p>
            <a:pPr eaLnBrk="1" hangingPunct="1">
              <a:lnSpc>
                <a:spcPct val="150000"/>
              </a:lnSpc>
              <a:spcBef>
                <a:spcPct val="20000"/>
              </a:spcBef>
            </a:pPr>
            <a:r>
              <a:rPr lang="en-US" altLang="zh-CN" sz="2800" dirty="0">
                <a:solidFill>
                  <a:srgbClr val="FFFFFF"/>
                </a:solidFill>
              </a:rPr>
              <a:t>2.</a:t>
            </a:r>
            <a:r>
              <a:rPr lang="zh-CN" altLang="en-US" sz="2800" dirty="0">
                <a:solidFill>
                  <a:srgbClr val="FFFFFF"/>
                </a:solidFill>
              </a:rPr>
              <a:t>公共组织个人绩效计划的分级开发</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公共组织个人绩效计划的开发与企业组织个人绩效计划设计的具体操作步骤和关键点相似。由于个人在组织中所处的位置不同，公共组织个人绩效计划的开发要分层次进行。</a:t>
            </a:r>
          </a:p>
        </p:txBody>
      </p:sp>
    </p:spTree>
    <p:extLst>
      <p:ext uri="{BB962C8B-B14F-4D97-AF65-F5344CB8AC3E}">
        <p14:creationId xmlns:p14="http://schemas.microsoft.com/office/powerpoint/2010/main" val="27864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四、个人绩效计划</a:t>
            </a:r>
          </a:p>
        </p:txBody>
      </p:sp>
      <p:sp>
        <p:nvSpPr>
          <p:cNvPr id="5" name="Text Box 3"/>
          <p:cNvSpPr txBox="1">
            <a:spLocks noChangeArrowheads="1"/>
          </p:cNvSpPr>
          <p:nvPr/>
        </p:nvSpPr>
        <p:spPr bwMode="auto">
          <a:xfrm>
            <a:off x="539552" y="1628800"/>
            <a:ext cx="7848600" cy="5084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（二）个人绩效计划的其它模式</a:t>
            </a:r>
            <a:endParaRPr lang="en-US" altLang="zh-CN" sz="3200" dirty="0">
              <a:solidFill>
                <a:srgbClr val="FFFFFF"/>
              </a:solidFill>
            </a:endParaRPr>
          </a:p>
          <a:p>
            <a:pPr eaLnBrk="1" hangingPunct="1">
              <a:lnSpc>
                <a:spcPct val="150000"/>
              </a:lnSpc>
              <a:spcBef>
                <a:spcPct val="20000"/>
              </a:spcBef>
            </a:pPr>
            <a:r>
              <a:rPr lang="zh-CN" altLang="en-US" sz="2000" dirty="0">
                <a:solidFill>
                  <a:srgbClr val="FFFFFF"/>
                </a:solidFill>
              </a:rPr>
              <a:t>在不同的情况下，计划应该包括哪些具体内容，要视组织文化、员工情况和管理者的管理风格等方面的因素而定。</a:t>
            </a:r>
          </a:p>
          <a:p>
            <a:pPr eaLnBrk="1" hangingPunct="1">
              <a:lnSpc>
                <a:spcPct val="150000"/>
              </a:lnSpc>
              <a:spcBef>
                <a:spcPct val="20000"/>
              </a:spcBef>
            </a:pPr>
            <a:r>
              <a:rPr lang="zh-CN" altLang="en-US" sz="3200" dirty="0">
                <a:solidFill>
                  <a:srgbClr val="FFFFFF"/>
                </a:solidFill>
              </a:rPr>
              <a:t>（三）绩效协议的签订</a:t>
            </a:r>
            <a:endParaRPr lang="en-US" altLang="zh-CN" sz="3200" dirty="0">
              <a:solidFill>
                <a:srgbClr val="FFFFFF"/>
              </a:solidFill>
            </a:endParaRPr>
          </a:p>
          <a:p>
            <a:pPr eaLnBrk="1" hangingPunct="1">
              <a:lnSpc>
                <a:spcPct val="150000"/>
              </a:lnSpc>
              <a:spcBef>
                <a:spcPct val="20000"/>
              </a:spcBef>
            </a:pPr>
            <a:r>
              <a:rPr lang="zh-CN" altLang="en-US" sz="2000" dirty="0">
                <a:solidFill>
                  <a:srgbClr val="FFFFFF"/>
                </a:solidFill>
              </a:rPr>
              <a:t>不同层次的平衡计分卡制定出来之后，绩效计划体系的制定工作就初步完成。管理者和下属经过仔细审核和确认，在双方取得共识的情况下，平衡计分卡就转化为对双方都有约束力的绩效协议，双方在绩效协议上签字确认代表绩效计划工作的正式完成。</a:t>
            </a:r>
          </a:p>
          <a:p>
            <a:pPr eaLnBrk="1" hangingPunct="1">
              <a:lnSpc>
                <a:spcPct val="150000"/>
              </a:lnSpc>
              <a:spcBef>
                <a:spcPct val="20000"/>
              </a:spcBef>
            </a:pPr>
            <a:endParaRPr lang="zh-CN" altLang="en-US" sz="1800" dirty="0">
              <a:solidFill>
                <a:srgbClr val="FFFFFF"/>
              </a:solidFill>
            </a:endParaRPr>
          </a:p>
        </p:txBody>
      </p:sp>
    </p:spTree>
    <p:extLst>
      <p:ext uri="{BB962C8B-B14F-4D97-AF65-F5344CB8AC3E}">
        <p14:creationId xmlns:p14="http://schemas.microsoft.com/office/powerpoint/2010/main" val="79012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五、杭州市绩效计划的编制</a:t>
            </a:r>
          </a:p>
        </p:txBody>
      </p:sp>
      <p:sp>
        <p:nvSpPr>
          <p:cNvPr id="5" name="Text Box 3"/>
          <p:cNvSpPr txBox="1">
            <a:spLocks noChangeArrowheads="1"/>
          </p:cNvSpPr>
          <p:nvPr/>
        </p:nvSpPr>
        <p:spPr bwMode="auto">
          <a:xfrm>
            <a:off x="539552" y="1556792"/>
            <a:ext cx="7848600" cy="4475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绩效计划至少应包括：</a:t>
            </a:r>
            <a:endParaRPr lang="en-US" altLang="zh-CN" sz="3200" dirty="0">
              <a:solidFill>
                <a:srgbClr val="FFFFFF"/>
              </a:solidFill>
            </a:endParaRPr>
          </a:p>
          <a:p>
            <a:pPr eaLnBrk="1" hangingPunct="1">
              <a:lnSpc>
                <a:spcPct val="150000"/>
              </a:lnSpc>
              <a:spcBef>
                <a:spcPct val="20000"/>
              </a:spcBef>
            </a:pPr>
            <a:r>
              <a:rPr lang="zh-CN" altLang="en-US" sz="3200" dirty="0">
                <a:solidFill>
                  <a:srgbClr val="FFFFFF"/>
                </a:solidFill>
              </a:rPr>
              <a:t>（一）使命和愿景</a:t>
            </a:r>
            <a:endParaRPr lang="en-US" altLang="zh-CN" sz="3200" dirty="0">
              <a:solidFill>
                <a:srgbClr val="FFFFFF"/>
              </a:solidFill>
            </a:endParaRPr>
          </a:p>
          <a:p>
            <a:pPr eaLnBrk="1" hangingPunct="1">
              <a:lnSpc>
                <a:spcPct val="150000"/>
              </a:lnSpc>
              <a:spcBef>
                <a:spcPct val="20000"/>
              </a:spcBef>
            </a:pPr>
            <a:r>
              <a:rPr lang="zh-CN" altLang="zh-CN" sz="2000" dirty="0">
                <a:solidFill>
                  <a:srgbClr val="FFFFFF"/>
                </a:solidFill>
              </a:rPr>
              <a:t>包括本地、本组织的发展现状</a:t>
            </a:r>
            <a:r>
              <a:rPr lang="en-US" altLang="zh-CN" sz="2000" dirty="0">
                <a:solidFill>
                  <a:srgbClr val="FFFFFF"/>
                </a:solidFill>
              </a:rPr>
              <a:t>,</a:t>
            </a:r>
            <a:r>
              <a:rPr lang="zh-CN" altLang="zh-CN" sz="2000" dirty="0">
                <a:solidFill>
                  <a:srgbClr val="FFFFFF"/>
                </a:solidFill>
              </a:rPr>
              <a:t>主要职责和工作任务概述</a:t>
            </a:r>
            <a:r>
              <a:rPr lang="zh-CN" altLang="en-US" sz="2000" dirty="0">
                <a:solidFill>
                  <a:srgbClr val="FFFFFF"/>
                </a:solidFill>
              </a:rPr>
              <a:t>。</a:t>
            </a:r>
            <a:endParaRPr lang="en-US" altLang="zh-CN" sz="2000" dirty="0">
              <a:solidFill>
                <a:srgbClr val="FFFFFF"/>
              </a:solidFill>
            </a:endParaRPr>
          </a:p>
          <a:p>
            <a:pPr eaLnBrk="1" hangingPunct="1">
              <a:lnSpc>
                <a:spcPct val="150000"/>
              </a:lnSpc>
              <a:spcBef>
                <a:spcPct val="20000"/>
              </a:spcBef>
            </a:pPr>
            <a:r>
              <a:rPr lang="zh-CN" altLang="en-US" sz="3200" dirty="0">
                <a:solidFill>
                  <a:srgbClr val="FFFFFF"/>
                </a:solidFill>
              </a:rPr>
              <a:t>（二）</a:t>
            </a:r>
            <a:r>
              <a:rPr lang="zh-CN" altLang="zh-CN" sz="3200" dirty="0">
                <a:solidFill>
                  <a:srgbClr val="FFFFFF"/>
                </a:solidFill>
              </a:rPr>
              <a:t>关键指标和重点工作</a:t>
            </a:r>
            <a:endParaRPr lang="en-US" altLang="zh-CN" sz="3200" dirty="0">
              <a:solidFill>
                <a:srgbClr val="FFFFFF"/>
              </a:solidFill>
            </a:endParaRPr>
          </a:p>
          <a:p>
            <a:pPr eaLnBrk="1" hangingPunct="1">
              <a:lnSpc>
                <a:spcPct val="150000"/>
              </a:lnSpc>
              <a:spcBef>
                <a:spcPct val="20000"/>
              </a:spcBef>
            </a:pPr>
            <a:r>
              <a:rPr lang="zh-CN" altLang="zh-CN" sz="2000" dirty="0">
                <a:solidFill>
                  <a:srgbClr val="FFFFFF"/>
                </a:solidFill>
              </a:rPr>
              <a:t>这包括国民经济和社会发展五年规划纲要涉及本地、本部门的工作任务以及绩效指标逐项分解的年度目标</a:t>
            </a:r>
            <a:r>
              <a:rPr lang="en-US" altLang="zh-CN" sz="2000" dirty="0">
                <a:solidFill>
                  <a:srgbClr val="FFFFFF"/>
                </a:solidFill>
              </a:rPr>
              <a:t>,</a:t>
            </a:r>
            <a:r>
              <a:rPr lang="zh-CN" altLang="zh-CN" sz="2000" dirty="0">
                <a:solidFill>
                  <a:srgbClr val="FFFFFF"/>
                </a:solidFill>
              </a:rPr>
              <a:t>以及体现履职情况的主要职能绩效指标和重点工作的分年度目标。</a:t>
            </a:r>
            <a:endParaRPr lang="zh-CN" altLang="en-US" sz="2000" dirty="0">
              <a:solidFill>
                <a:srgbClr val="FFFFFF"/>
              </a:solidFill>
            </a:endParaRPr>
          </a:p>
        </p:txBody>
      </p:sp>
    </p:spTree>
    <p:extLst>
      <p:ext uri="{BB962C8B-B14F-4D97-AF65-F5344CB8AC3E}">
        <p14:creationId xmlns:p14="http://schemas.microsoft.com/office/powerpoint/2010/main" val="376165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五、杭州市绩效计划的编制</a:t>
            </a:r>
          </a:p>
        </p:txBody>
      </p:sp>
      <p:sp>
        <p:nvSpPr>
          <p:cNvPr id="5" name="Text Box 3"/>
          <p:cNvSpPr txBox="1">
            <a:spLocks noChangeArrowheads="1"/>
          </p:cNvSpPr>
          <p:nvPr/>
        </p:nvSpPr>
        <p:spPr bwMode="auto">
          <a:xfrm>
            <a:off x="539552" y="1988840"/>
            <a:ext cx="7848600" cy="3637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（三）绩效管理重点目标</a:t>
            </a:r>
            <a:endParaRPr lang="en-US" altLang="zh-CN" sz="3200" dirty="0">
              <a:solidFill>
                <a:srgbClr val="FFFFFF"/>
              </a:solidFill>
            </a:endParaRPr>
          </a:p>
          <a:p>
            <a:pPr eaLnBrk="1" hangingPunct="1">
              <a:lnSpc>
                <a:spcPct val="150000"/>
              </a:lnSpc>
              <a:spcBef>
                <a:spcPct val="20000"/>
              </a:spcBef>
            </a:pPr>
            <a:r>
              <a:rPr lang="zh-CN" altLang="en-US" sz="2000" dirty="0">
                <a:solidFill>
                  <a:srgbClr val="FFFFFF"/>
                </a:solidFill>
              </a:rPr>
              <a:t>组织梳理近三年社会评价意见中反复提出的意见和建议</a:t>
            </a:r>
            <a:r>
              <a:rPr lang="en-US" altLang="zh-CN" sz="2000" dirty="0">
                <a:solidFill>
                  <a:srgbClr val="FFFFFF"/>
                </a:solidFill>
              </a:rPr>
              <a:t>,</a:t>
            </a:r>
            <a:r>
              <a:rPr lang="zh-CN" altLang="en-US" sz="2000" dirty="0">
                <a:solidFill>
                  <a:srgbClr val="FFFFFF"/>
                </a:solidFill>
              </a:rPr>
              <a:t>针对其中较为突出的问题</a:t>
            </a:r>
            <a:r>
              <a:rPr lang="en-US" altLang="zh-CN" sz="2000" dirty="0">
                <a:solidFill>
                  <a:srgbClr val="FFFFFF"/>
                </a:solidFill>
              </a:rPr>
              <a:t>,</a:t>
            </a:r>
            <a:r>
              <a:rPr lang="zh-CN" altLang="en-US" sz="2000" dirty="0">
                <a:solidFill>
                  <a:srgbClr val="FFFFFF"/>
                </a:solidFill>
              </a:rPr>
              <a:t>提出整改方向、举措以及预期成效</a:t>
            </a:r>
            <a:r>
              <a:rPr lang="zh-CN" altLang="zh-CN" sz="2000" dirty="0">
                <a:solidFill>
                  <a:srgbClr val="FFFFFF"/>
                </a:solidFill>
              </a:rPr>
              <a:t>等。</a:t>
            </a:r>
            <a:endParaRPr lang="en-US" altLang="zh-CN" sz="2000" dirty="0">
              <a:solidFill>
                <a:srgbClr val="FFFFFF"/>
              </a:solidFill>
            </a:endParaRPr>
          </a:p>
          <a:p>
            <a:pPr eaLnBrk="1" hangingPunct="1">
              <a:lnSpc>
                <a:spcPct val="150000"/>
              </a:lnSpc>
              <a:spcBef>
                <a:spcPct val="20000"/>
              </a:spcBef>
            </a:pPr>
            <a:r>
              <a:rPr lang="zh-CN" altLang="en-US" sz="3200" dirty="0">
                <a:solidFill>
                  <a:srgbClr val="FFFFFF"/>
                </a:solidFill>
              </a:rPr>
              <a:t>（四）保障措施</a:t>
            </a:r>
            <a:endParaRPr lang="en-US" altLang="zh-CN" sz="3200" dirty="0">
              <a:solidFill>
                <a:srgbClr val="FFFFFF"/>
              </a:solidFill>
            </a:endParaRPr>
          </a:p>
          <a:p>
            <a:pPr eaLnBrk="1" hangingPunct="1">
              <a:lnSpc>
                <a:spcPct val="150000"/>
              </a:lnSpc>
              <a:spcBef>
                <a:spcPct val="20000"/>
              </a:spcBef>
            </a:pPr>
            <a:r>
              <a:rPr lang="zh-CN" altLang="en-US" sz="2000" dirty="0">
                <a:solidFill>
                  <a:srgbClr val="FFFFFF"/>
                </a:solidFill>
              </a:rPr>
              <a:t>这包括保障绩效计划顺利实施的相关举措</a:t>
            </a:r>
            <a:r>
              <a:rPr lang="en-US" altLang="zh-CN" sz="2000" dirty="0">
                <a:solidFill>
                  <a:srgbClr val="FFFFFF"/>
                </a:solidFill>
              </a:rPr>
              <a:t>,</a:t>
            </a:r>
            <a:r>
              <a:rPr lang="zh-CN" altLang="en-US" sz="2000" dirty="0">
                <a:solidFill>
                  <a:srgbClr val="FFFFFF"/>
                </a:solidFill>
              </a:rPr>
              <a:t>如组织领导、制度保障等相关机制建设情况。</a:t>
            </a:r>
          </a:p>
        </p:txBody>
      </p:sp>
    </p:spTree>
    <p:extLst>
      <p:ext uri="{BB962C8B-B14F-4D97-AF65-F5344CB8AC3E}">
        <p14:creationId xmlns:p14="http://schemas.microsoft.com/office/powerpoint/2010/main" val="228244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zh-CN" sz="3600" b="1" dirty="0">
                <a:solidFill>
                  <a:schemeClr val="tx1"/>
                </a:solidFill>
                <a:latin typeface="楷体_GB2312" pitchFamily="49" charset="-122"/>
                <a:ea typeface="楷体_GB2312" pitchFamily="49" charset="-122"/>
              </a:rPr>
              <a:t>五、杭州市绩效计划的编制</a:t>
            </a:r>
          </a:p>
        </p:txBody>
      </p:sp>
      <p:sp>
        <p:nvSpPr>
          <p:cNvPr id="5" name="Text Box 3"/>
          <p:cNvSpPr txBox="1">
            <a:spLocks noChangeArrowheads="1"/>
          </p:cNvSpPr>
          <p:nvPr/>
        </p:nvSpPr>
        <p:spPr bwMode="auto">
          <a:xfrm>
            <a:off x="971550" y="1916832"/>
            <a:ext cx="78486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制定绩效计划的步骤：</a:t>
            </a:r>
            <a:endParaRPr lang="en-US" altLang="zh-CN" sz="3200" dirty="0">
              <a:solidFill>
                <a:srgbClr val="FFFFFF"/>
              </a:solidFill>
            </a:endParaRPr>
          </a:p>
          <a:p>
            <a:pPr>
              <a:lnSpc>
                <a:spcPct val="150000"/>
              </a:lnSpc>
            </a:pPr>
            <a:r>
              <a:rPr lang="en-US" altLang="zh-CN" sz="2400" dirty="0">
                <a:solidFill>
                  <a:srgbClr val="FFFFFF"/>
                </a:solidFill>
              </a:rPr>
              <a:t>(1)</a:t>
            </a:r>
            <a:r>
              <a:rPr lang="zh-CN" altLang="zh-CN" sz="2400" dirty="0">
                <a:solidFill>
                  <a:srgbClr val="FFFFFF"/>
                </a:solidFill>
              </a:rPr>
              <a:t>前期调研。</a:t>
            </a:r>
            <a:endParaRPr lang="en-US" altLang="zh-CN" sz="2400" dirty="0">
              <a:solidFill>
                <a:srgbClr val="FFFFFF"/>
              </a:solidFill>
            </a:endParaRPr>
          </a:p>
          <a:p>
            <a:pPr>
              <a:lnSpc>
                <a:spcPct val="150000"/>
              </a:lnSpc>
            </a:pPr>
            <a:r>
              <a:rPr lang="en-US" altLang="zh-CN" sz="2400" dirty="0">
                <a:solidFill>
                  <a:srgbClr val="FFFFFF"/>
                </a:solidFill>
              </a:rPr>
              <a:t>(2)</a:t>
            </a:r>
            <a:r>
              <a:rPr lang="zh-CN" altLang="zh-CN" sz="2400" dirty="0">
                <a:solidFill>
                  <a:srgbClr val="FFFFFF"/>
                </a:solidFill>
              </a:rPr>
              <a:t>撰写初稿。</a:t>
            </a:r>
          </a:p>
          <a:p>
            <a:pPr>
              <a:lnSpc>
                <a:spcPct val="150000"/>
              </a:lnSpc>
            </a:pPr>
            <a:r>
              <a:rPr lang="en-US" altLang="zh-CN" sz="2400" dirty="0">
                <a:solidFill>
                  <a:srgbClr val="FFFFFF"/>
                </a:solidFill>
              </a:rPr>
              <a:t>(3)</a:t>
            </a:r>
            <a:r>
              <a:rPr lang="zh-CN" altLang="zh-CN" sz="2400" dirty="0">
                <a:solidFill>
                  <a:srgbClr val="FFFFFF"/>
                </a:solidFill>
              </a:rPr>
              <a:t>征求意见。</a:t>
            </a:r>
            <a:endParaRPr lang="en-US" altLang="zh-CN" sz="2400" dirty="0">
              <a:solidFill>
                <a:srgbClr val="FFFFFF"/>
              </a:solidFill>
            </a:endParaRPr>
          </a:p>
          <a:p>
            <a:pPr>
              <a:lnSpc>
                <a:spcPct val="150000"/>
              </a:lnSpc>
            </a:pPr>
            <a:r>
              <a:rPr lang="en-US" altLang="zh-CN" sz="2400" dirty="0">
                <a:solidFill>
                  <a:srgbClr val="FFFFFF"/>
                </a:solidFill>
              </a:rPr>
              <a:t>(4)</a:t>
            </a:r>
            <a:r>
              <a:rPr lang="zh-CN" altLang="zh-CN" sz="2400" dirty="0">
                <a:solidFill>
                  <a:srgbClr val="FFFFFF"/>
                </a:solidFill>
              </a:rPr>
              <a:t>定稿报送。</a:t>
            </a:r>
          </a:p>
          <a:p>
            <a:pPr>
              <a:lnSpc>
                <a:spcPct val="150000"/>
              </a:lnSpc>
            </a:pPr>
            <a:r>
              <a:rPr lang="en-US" altLang="zh-CN" sz="2400" dirty="0">
                <a:solidFill>
                  <a:srgbClr val="FFFFFF"/>
                </a:solidFill>
              </a:rPr>
              <a:t>(5)</a:t>
            </a:r>
            <a:r>
              <a:rPr lang="zh-CN" altLang="zh-CN" sz="2400" dirty="0">
                <a:solidFill>
                  <a:srgbClr val="FFFFFF"/>
                </a:solidFill>
              </a:rPr>
              <a:t>审核批准。</a:t>
            </a:r>
          </a:p>
          <a:p>
            <a:pPr>
              <a:lnSpc>
                <a:spcPct val="150000"/>
              </a:lnSpc>
            </a:pPr>
            <a:r>
              <a:rPr lang="en-US" altLang="zh-CN" sz="2400" dirty="0">
                <a:solidFill>
                  <a:srgbClr val="FFFFFF"/>
                </a:solidFill>
              </a:rPr>
              <a:t>(6)</a:t>
            </a:r>
            <a:r>
              <a:rPr lang="zh-CN" altLang="zh-CN" sz="2400" dirty="0">
                <a:solidFill>
                  <a:srgbClr val="FFFFFF"/>
                </a:solidFill>
              </a:rPr>
              <a:t>公开发布。</a:t>
            </a:r>
            <a:endParaRPr lang="zh-CN" altLang="zh-CN" dirty="0"/>
          </a:p>
        </p:txBody>
      </p:sp>
    </p:spTree>
    <p:extLst>
      <p:ext uri="{BB962C8B-B14F-4D97-AF65-F5344CB8AC3E}">
        <p14:creationId xmlns:p14="http://schemas.microsoft.com/office/powerpoint/2010/main" val="70957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899592" y="1603612"/>
            <a:ext cx="8674399" cy="2677656"/>
          </a:xfrm>
          <a:prstGeom prst="rect">
            <a:avLst/>
          </a:prstGeom>
        </p:spPr>
        <p:txBody>
          <a:bodyPr wrap="square">
            <a:spAutoFit/>
          </a:bodyPr>
          <a:lstStyle/>
          <a:p>
            <a:pPr>
              <a:lnSpc>
                <a:spcPct val="150000"/>
              </a:lnSpc>
            </a:pPr>
            <a:r>
              <a:rPr lang="zh-CN" altLang="zh-CN" sz="2800" dirty="0"/>
              <a:t>绩效计划</a:t>
            </a:r>
            <a:r>
              <a:rPr lang="en-US" altLang="zh-CN" sz="2800" dirty="0"/>
              <a:t> (performance planning)</a:t>
            </a:r>
            <a:endParaRPr lang="zh-CN" altLang="zh-CN" sz="2800" dirty="0"/>
          </a:p>
          <a:p>
            <a:pPr>
              <a:lnSpc>
                <a:spcPct val="150000"/>
              </a:lnSpc>
            </a:pPr>
            <a:r>
              <a:rPr lang="zh-CN" altLang="zh-CN" sz="2800" dirty="0"/>
              <a:t>绩效目标（</a:t>
            </a:r>
            <a:r>
              <a:rPr lang="en-US" altLang="zh-CN" sz="2800" dirty="0"/>
              <a:t>performance objective</a:t>
            </a:r>
            <a:r>
              <a:rPr lang="zh-CN" altLang="zh-CN" sz="2800" dirty="0"/>
              <a:t>）</a:t>
            </a:r>
          </a:p>
          <a:p>
            <a:pPr>
              <a:lnSpc>
                <a:spcPct val="150000"/>
              </a:lnSpc>
            </a:pPr>
            <a:r>
              <a:rPr lang="zh-CN" altLang="zh-CN" sz="2800" dirty="0"/>
              <a:t>绩效指标</a:t>
            </a:r>
            <a:r>
              <a:rPr lang="en-US" altLang="zh-CN" sz="2800" dirty="0"/>
              <a:t>(performance metrics)</a:t>
            </a:r>
            <a:endParaRPr lang="zh-CN" altLang="zh-CN" sz="2800" dirty="0"/>
          </a:p>
          <a:p>
            <a:pPr>
              <a:lnSpc>
                <a:spcPct val="150000"/>
              </a:lnSpc>
            </a:pPr>
            <a:r>
              <a:rPr lang="en-US" altLang="zh-CN" sz="2800" dirty="0"/>
              <a:t>SMART</a:t>
            </a:r>
            <a:r>
              <a:rPr lang="zh-CN" altLang="zh-CN" sz="2800" dirty="0"/>
              <a:t>原则</a:t>
            </a:r>
            <a:r>
              <a:rPr lang="en-US" altLang="zh-CN" sz="2800" dirty="0"/>
              <a:t>(SMART principle)</a:t>
            </a:r>
            <a:endParaRPr lang="zh-CN" altLang="zh-CN" sz="2800" dirty="0"/>
          </a:p>
        </p:txBody>
      </p:sp>
    </p:spTree>
    <p:extLst>
      <p:ext uri="{BB962C8B-B14F-4D97-AF65-F5344CB8AC3E}">
        <p14:creationId xmlns:p14="http://schemas.microsoft.com/office/powerpoint/2010/main" val="1252231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899592" y="1340768"/>
            <a:ext cx="7772400" cy="5111750"/>
          </a:xfrm>
        </p:spPr>
        <p:txBody>
          <a:bodyPr/>
          <a:lstStyle/>
          <a:p>
            <a:pPr marL="0" indent="0">
              <a:lnSpc>
                <a:spcPct val="150000"/>
              </a:lnSpc>
              <a:buNone/>
            </a:pPr>
            <a:r>
              <a:rPr lang="en-US" altLang="zh-CN" sz="2400" b="1" dirty="0"/>
              <a:t>1.</a:t>
            </a:r>
            <a:r>
              <a:rPr lang="zh-CN" altLang="en-US" sz="2400" b="1" dirty="0"/>
              <a:t>谈谈绩效计划的内涵。</a:t>
            </a:r>
          </a:p>
          <a:p>
            <a:pPr marL="0" indent="0">
              <a:lnSpc>
                <a:spcPct val="150000"/>
              </a:lnSpc>
              <a:buNone/>
            </a:pPr>
            <a:r>
              <a:rPr lang="en-US" altLang="zh-CN" sz="2400" b="1" dirty="0"/>
              <a:t>2.</a:t>
            </a:r>
            <a:r>
              <a:rPr lang="zh-CN" altLang="en-US" sz="2400" b="1" dirty="0"/>
              <a:t>谈谈绩效计划制定的步骤。</a:t>
            </a:r>
          </a:p>
          <a:p>
            <a:pPr marL="0" indent="0">
              <a:lnSpc>
                <a:spcPct val="150000"/>
              </a:lnSpc>
              <a:buNone/>
            </a:pPr>
            <a:r>
              <a:rPr lang="en-US" altLang="zh-CN" sz="2400" b="1" dirty="0"/>
              <a:t>3.</a:t>
            </a:r>
            <a:r>
              <a:rPr lang="zh-CN" altLang="en-US" sz="2400" b="1" dirty="0"/>
              <a:t>谈谈制定组织</a:t>
            </a:r>
            <a:r>
              <a:rPr lang="zh-CN" altLang="en-US" sz="2400" b="1"/>
              <a:t>绩效计划主要做</a:t>
            </a:r>
            <a:r>
              <a:rPr lang="zh-CN" altLang="en-US" sz="2400" b="1" dirty="0"/>
              <a:t>哪些准备。</a:t>
            </a:r>
          </a:p>
          <a:p>
            <a:pPr marL="0" indent="0">
              <a:lnSpc>
                <a:spcPct val="150000"/>
              </a:lnSpc>
              <a:buNone/>
            </a:pPr>
            <a:r>
              <a:rPr lang="en-US" altLang="zh-CN" sz="2400" b="1" dirty="0"/>
              <a:t>4.</a:t>
            </a:r>
            <a:r>
              <a:rPr lang="zh-CN" altLang="en-US" sz="2400" b="1" dirty="0"/>
              <a:t>谈谈一份完整的绩效计划应该包含哪些基本内容。</a:t>
            </a:r>
          </a:p>
          <a:p>
            <a:pPr marL="0" indent="0">
              <a:lnSpc>
                <a:spcPct val="150000"/>
              </a:lnSpc>
              <a:buNone/>
            </a:pPr>
            <a:r>
              <a:rPr lang="en-US" altLang="zh-CN" sz="2400" b="1" dirty="0"/>
              <a:t>5.</a:t>
            </a:r>
            <a:r>
              <a:rPr lang="zh-CN" altLang="en-US" sz="2400" b="1" dirty="0"/>
              <a:t>谈谈绩效计划体系设计的一般步骤有哪些。</a:t>
            </a:r>
            <a:endParaRPr lang="en-US" altLang="zh-CN" sz="2400" b="1" dirty="0"/>
          </a:p>
          <a:p>
            <a:pPr marL="0" indent="0">
              <a:lnSpc>
                <a:spcPct val="150000"/>
              </a:lnSpc>
              <a:buNone/>
            </a:pPr>
            <a:r>
              <a:rPr lang="en-US" altLang="zh-CN" sz="2400" b="1" dirty="0"/>
              <a:t>6.</a:t>
            </a:r>
            <a:r>
              <a:rPr lang="zh-CN" altLang="en-US" sz="2400" b="1" dirty="0"/>
              <a:t>谈谈部门级管理人员个人绩效计划开发的步骤有哪些。</a:t>
            </a:r>
          </a:p>
          <a:p>
            <a:pPr marL="609600" indent="-609600" eaLnBrk="1" hangingPunct="1">
              <a:spcBef>
                <a:spcPct val="50000"/>
              </a:spcBef>
              <a:buClrTx/>
              <a:buSzTx/>
              <a:buFontTx/>
              <a:buNone/>
            </a:pPr>
            <a:endParaRPr lang="en-US" altLang="zh-CN" sz="2800" b="1" dirty="0"/>
          </a:p>
        </p:txBody>
      </p:sp>
    </p:spTree>
    <p:extLst>
      <p:ext uri="{BB962C8B-B14F-4D97-AF65-F5344CB8AC3E}">
        <p14:creationId xmlns:p14="http://schemas.microsoft.com/office/powerpoint/2010/main" val="1618156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二、绩效计划的类型</a:t>
            </a:r>
          </a:p>
        </p:txBody>
      </p:sp>
      <p:sp>
        <p:nvSpPr>
          <p:cNvPr id="5" name="Text Box 3"/>
          <p:cNvSpPr txBox="1">
            <a:spLocks noChangeArrowheads="1"/>
          </p:cNvSpPr>
          <p:nvPr/>
        </p:nvSpPr>
        <p:spPr bwMode="auto">
          <a:xfrm>
            <a:off x="323528" y="1772816"/>
            <a:ext cx="8352928" cy="350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a:t>
            </a:r>
            <a:r>
              <a:rPr lang="en-US" altLang="zh-CN" sz="3200" dirty="0">
                <a:solidFill>
                  <a:srgbClr val="FFFFFF"/>
                </a:solidFill>
              </a:rPr>
              <a:t>1</a:t>
            </a:r>
            <a:r>
              <a:rPr lang="zh-CN" altLang="en-US" sz="3200" dirty="0">
                <a:solidFill>
                  <a:srgbClr val="FFFFFF"/>
                </a:solidFill>
              </a:rPr>
              <a:t>）组织绩效计划。</a:t>
            </a:r>
            <a:endParaRPr lang="en-US" altLang="zh-CN" sz="3200" dirty="0">
              <a:solidFill>
                <a:srgbClr val="FFFFFF"/>
              </a:solidFill>
            </a:endParaRPr>
          </a:p>
          <a:p>
            <a:pPr eaLnBrk="1" hangingPunct="1">
              <a:lnSpc>
                <a:spcPct val="150000"/>
              </a:lnSpc>
              <a:spcBef>
                <a:spcPct val="20000"/>
              </a:spcBef>
            </a:pPr>
            <a:r>
              <a:rPr lang="zh-CN" altLang="en-US" sz="2800" dirty="0">
                <a:solidFill>
                  <a:srgbClr val="FFFFFF"/>
                </a:solidFill>
              </a:rPr>
              <a:t>组织绩效计划是对组织战略目标的分解和细化，组织绩效目标通常都是战略性的目标。组织绩效目标和绩效指标是整个绩效计划体系的指挥棒和风向标，决定着绩效计划体系的方向和重点。</a:t>
            </a:r>
          </a:p>
        </p:txBody>
      </p:sp>
    </p:spTree>
    <p:extLst>
      <p:ext uri="{BB962C8B-B14F-4D97-AF65-F5344CB8AC3E}">
        <p14:creationId xmlns:p14="http://schemas.microsoft.com/office/powerpoint/2010/main" val="65977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二、绩效计划的类型</a:t>
            </a:r>
          </a:p>
        </p:txBody>
      </p:sp>
      <p:sp>
        <p:nvSpPr>
          <p:cNvPr id="5" name="Text Box 3"/>
          <p:cNvSpPr txBox="1">
            <a:spLocks noChangeArrowheads="1"/>
          </p:cNvSpPr>
          <p:nvPr/>
        </p:nvSpPr>
        <p:spPr bwMode="auto">
          <a:xfrm>
            <a:off x="323528" y="1772816"/>
            <a:ext cx="8352928" cy="350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a:t>
            </a:r>
            <a:r>
              <a:rPr lang="en-US" altLang="zh-CN" sz="3200" dirty="0">
                <a:solidFill>
                  <a:srgbClr val="FFFFFF"/>
                </a:solidFill>
              </a:rPr>
              <a:t>2</a:t>
            </a:r>
            <a:r>
              <a:rPr lang="zh-CN" altLang="en-US" sz="3200" dirty="0">
                <a:solidFill>
                  <a:srgbClr val="FFFFFF"/>
                </a:solidFill>
              </a:rPr>
              <a:t>）部门绩效计划。</a:t>
            </a:r>
            <a:endParaRPr lang="en-US" altLang="zh-CN" sz="3200" dirty="0">
              <a:solidFill>
                <a:srgbClr val="FFFFFF"/>
              </a:solidFill>
            </a:endParaRPr>
          </a:p>
          <a:p>
            <a:pPr eaLnBrk="1" hangingPunct="1">
              <a:lnSpc>
                <a:spcPct val="150000"/>
              </a:lnSpc>
              <a:spcBef>
                <a:spcPct val="20000"/>
              </a:spcBef>
            </a:pPr>
            <a:r>
              <a:rPr lang="zh-CN" altLang="en-US" sz="2800" dirty="0">
                <a:solidFill>
                  <a:srgbClr val="FFFFFF"/>
                </a:solidFill>
              </a:rPr>
              <a:t>部门绩效计划的核心是从组织绩效计划分解和承接而来的部门绩效目标体系，是在一个绩效周期之内部门必须完成的各项工作任务的具体化。同时，部门绩效计划还需要反映部门职责相关的工作任务。</a:t>
            </a:r>
          </a:p>
        </p:txBody>
      </p:sp>
    </p:spTree>
    <p:extLst>
      <p:ext uri="{BB962C8B-B14F-4D97-AF65-F5344CB8AC3E}">
        <p14:creationId xmlns:p14="http://schemas.microsoft.com/office/powerpoint/2010/main" val="3225961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二、绩效计划的类型</a:t>
            </a:r>
          </a:p>
        </p:txBody>
      </p:sp>
      <p:sp>
        <p:nvSpPr>
          <p:cNvPr id="5" name="Text Box 3"/>
          <p:cNvSpPr txBox="1">
            <a:spLocks noChangeArrowheads="1"/>
          </p:cNvSpPr>
          <p:nvPr/>
        </p:nvSpPr>
        <p:spPr bwMode="auto">
          <a:xfrm>
            <a:off x="323528" y="1772816"/>
            <a:ext cx="8352928" cy="358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a:t>
            </a:r>
            <a:r>
              <a:rPr lang="en-US" altLang="zh-CN" sz="3200" dirty="0">
                <a:solidFill>
                  <a:srgbClr val="FFFFFF"/>
                </a:solidFill>
              </a:rPr>
              <a:t>3</a:t>
            </a:r>
            <a:r>
              <a:rPr lang="zh-CN" altLang="en-US" sz="3200" dirty="0">
                <a:solidFill>
                  <a:srgbClr val="FFFFFF"/>
                </a:solidFill>
              </a:rPr>
              <a:t>）个人绩效计划。</a:t>
            </a:r>
            <a:endParaRPr lang="en-US" altLang="zh-CN" sz="3200" dirty="0">
              <a:solidFill>
                <a:srgbClr val="FFFFFF"/>
              </a:solidFill>
            </a:endParaRPr>
          </a:p>
          <a:p>
            <a:pPr eaLnBrk="1" hangingPunct="1">
              <a:lnSpc>
                <a:spcPct val="150000"/>
              </a:lnSpc>
              <a:spcBef>
                <a:spcPct val="20000"/>
              </a:spcBef>
            </a:pPr>
            <a:r>
              <a:rPr lang="zh-CN" altLang="en-US" sz="2800" dirty="0">
                <a:solidFill>
                  <a:srgbClr val="FFFFFF"/>
                </a:solidFill>
              </a:rPr>
              <a:t>从广义上讲，个人绩效计划包含组织内所有人员的绩效计划，即高层管理者绩效计划、部门管理者绩效计划和员工绩效计划。</a:t>
            </a:r>
            <a:endParaRPr lang="en-US" altLang="zh-CN" sz="2800" dirty="0">
              <a:solidFill>
                <a:srgbClr val="FFFFFF"/>
              </a:solidFill>
            </a:endParaRPr>
          </a:p>
          <a:p>
            <a:pPr eaLnBrk="1" hangingPunct="1">
              <a:lnSpc>
                <a:spcPct val="150000"/>
              </a:lnSpc>
              <a:spcBef>
                <a:spcPct val="20000"/>
              </a:spcBef>
            </a:pPr>
            <a:r>
              <a:rPr lang="zh-CN" altLang="en-US" sz="2800" dirty="0">
                <a:solidFill>
                  <a:srgbClr val="FFFFFF"/>
                </a:solidFill>
              </a:rPr>
              <a:t>从狭义上讲，个人绩效计划就是指员工绩效计划。</a:t>
            </a:r>
          </a:p>
        </p:txBody>
      </p:sp>
    </p:spTree>
    <p:extLst>
      <p:ext uri="{BB962C8B-B14F-4D97-AF65-F5344CB8AC3E}">
        <p14:creationId xmlns:p14="http://schemas.microsoft.com/office/powerpoint/2010/main" val="3902698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三、制定绩效计划的原则</a:t>
            </a:r>
          </a:p>
        </p:txBody>
      </p:sp>
      <p:sp>
        <p:nvSpPr>
          <p:cNvPr id="5" name="Text Box 3"/>
          <p:cNvSpPr txBox="1">
            <a:spLocks noChangeArrowheads="1"/>
          </p:cNvSpPr>
          <p:nvPr/>
        </p:nvSpPr>
        <p:spPr bwMode="auto">
          <a:xfrm>
            <a:off x="539552" y="1700808"/>
            <a:ext cx="7920880" cy="302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rPr>
              <a:t>（</a:t>
            </a:r>
            <a:r>
              <a:rPr lang="en-US" altLang="zh-CN" sz="2800" dirty="0">
                <a:solidFill>
                  <a:srgbClr val="FFFFFF"/>
                </a:solidFill>
              </a:rPr>
              <a:t>1</a:t>
            </a:r>
            <a:r>
              <a:rPr lang="zh-CN" altLang="en-US" sz="2800" dirty="0">
                <a:solidFill>
                  <a:srgbClr val="FFFFFF"/>
                </a:solidFill>
              </a:rPr>
              <a:t>）战略性原则。</a:t>
            </a:r>
            <a:endParaRPr lang="en-US" altLang="zh-CN" sz="2800" dirty="0">
              <a:solidFill>
                <a:srgbClr val="FFFFFF"/>
              </a:solidFill>
            </a:endParaRPr>
          </a:p>
          <a:p>
            <a:pPr eaLnBrk="1" hangingPunct="1">
              <a:lnSpc>
                <a:spcPct val="150000"/>
              </a:lnSpc>
              <a:spcBef>
                <a:spcPct val="20000"/>
              </a:spcBef>
            </a:pPr>
            <a:r>
              <a:rPr lang="zh-CN" altLang="en-US" sz="2400" dirty="0">
                <a:solidFill>
                  <a:srgbClr val="FFFFFF"/>
                </a:solidFill>
              </a:rPr>
              <a:t>在制定绩效计划体系时，必须坚持战略性原则，即要求在组织使命、核心价值观和愿景的指引下，依据战略目标和经营计划制定组织绩效计划，然后通过目标的分解和承接，制定出部门绩效计划和个人绩效计划。</a:t>
            </a:r>
          </a:p>
        </p:txBody>
      </p:sp>
    </p:spTree>
    <p:extLst>
      <p:ext uri="{BB962C8B-B14F-4D97-AF65-F5344CB8AC3E}">
        <p14:creationId xmlns:p14="http://schemas.microsoft.com/office/powerpoint/2010/main" val="65977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588</TotalTime>
  <Words>4390</Words>
  <Application>Microsoft Office PowerPoint</Application>
  <PresentationFormat>全屏显示(4:3)</PresentationFormat>
  <Paragraphs>402</Paragraphs>
  <Slides>60</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60</vt:i4>
      </vt:variant>
    </vt:vector>
  </HeadingPairs>
  <TitlesOfParts>
    <vt:vector size="72" baseType="lpstr">
      <vt:lpstr>NEU-BZ-S92</vt: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第3章  绩效计划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第3章  绩效计划</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第3章  绩效计划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第3章  绩效计划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姜颖雁</dc:creator>
  <cp:lastModifiedBy>传有 徐</cp:lastModifiedBy>
  <cp:revision>69</cp:revision>
  <dcterms:created xsi:type="dcterms:W3CDTF">2013-06-27T14:08:24Z</dcterms:created>
  <dcterms:modified xsi:type="dcterms:W3CDTF">2020-03-08T03:07:12Z</dcterms:modified>
</cp:coreProperties>
</file>