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408" r:id="rId3"/>
    <p:sldId id="259" r:id="rId4"/>
    <p:sldId id="257" r:id="rId5"/>
    <p:sldId id="283" r:id="rId6"/>
    <p:sldId id="258" r:id="rId7"/>
    <p:sldId id="285" r:id="rId8"/>
    <p:sldId id="324" r:id="rId9"/>
    <p:sldId id="325" r:id="rId10"/>
    <p:sldId id="326" r:id="rId11"/>
    <p:sldId id="327" r:id="rId12"/>
    <p:sldId id="328" r:id="rId13"/>
    <p:sldId id="329" r:id="rId14"/>
    <p:sldId id="330" r:id="rId15"/>
    <p:sldId id="331" r:id="rId16"/>
    <p:sldId id="332" r:id="rId17"/>
    <p:sldId id="333" r:id="rId18"/>
    <p:sldId id="334" r:id="rId19"/>
    <p:sldId id="335" r:id="rId20"/>
    <p:sldId id="336" r:id="rId21"/>
    <p:sldId id="337" r:id="rId22"/>
    <p:sldId id="370" r:id="rId23"/>
    <p:sldId id="403" r:id="rId24"/>
    <p:sldId id="404" r:id="rId25"/>
    <p:sldId id="405" r:id="rId26"/>
    <p:sldId id="406" r:id="rId27"/>
    <p:sldId id="407" r:id="rId28"/>
    <p:sldId id="272" r:id="rId29"/>
    <p:sldId id="316" r:id="rId30"/>
    <p:sldId id="317" r:id="rId31"/>
    <p:sldId id="409" r:id="rId32"/>
    <p:sldId id="410" r:id="rId33"/>
    <p:sldId id="280"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p15:clr>
            <a:srgbClr val="A4A3A4"/>
          </p15:clr>
        </p15:guide>
        <p15:guide id="2" pos="3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576" y="58"/>
      </p:cViewPr>
      <p:guideLst>
        <p:guide orient="horz" pos="2136"/>
        <p:guide pos="38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领导的界定</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就是在某一具体社会系统中处于支配和决定地位的主体,根据该系统的需要和愿望以及现实情境与条件,确定本系统的目标、任务和行动指南,获取和动用各种资源及手段,发动整个系统特别是非居支配与决定地位的群体与组织等力量,致力于完成既定任务、实现既定目标的最权威的行为过程。</a:t>
            </a:r>
          </a:p>
          <a:p>
            <a:pPr lvl="0" algn="l" fontAlgn="auto">
              <a:lnSpc>
                <a:spcPct val="100000"/>
              </a:lnSpc>
              <a:buSzTx/>
            </a:pPr>
            <a:r>
              <a:rPr lang="zh-CN" altLang="en-US" sz="2000" dirty="0">
                <a:solidFill>
                  <a:schemeClr val="tx1"/>
                </a:solidFill>
                <a:latin typeface="+mn-ea"/>
                <a:sym typeface="思源黑体" panose="020B0400000000000000" pitchFamily="34" charset="-122"/>
              </a:rPr>
              <a:t>对于这个定义,可从以下八个方面来加以理解:</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第一,</a:t>
            </a:r>
            <a:r>
              <a:rPr lang="zh-CN" altLang="en-US" sz="2000" dirty="0">
                <a:solidFill>
                  <a:schemeClr val="tx1"/>
                </a:solidFill>
                <a:latin typeface="+mn-ea"/>
                <a:sym typeface="思源黑体" panose="020B0400000000000000" pitchFamily="34" charset="-122"/>
              </a:rPr>
              <a:t>某一具体社会系统是指实在、有形而非抽象、泛指的公共机构、机关、组织、群体,大至政党、政府、国家乃至国际权威机构等,小至行业、企业、工厂、办公室、研究所乃至科研小组等。</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第二,</a:t>
            </a:r>
            <a:r>
              <a:rPr lang="zh-CN" altLang="en-US" sz="2000" dirty="0">
                <a:solidFill>
                  <a:schemeClr val="tx1"/>
                </a:solidFill>
                <a:latin typeface="+mn-ea"/>
                <a:sym typeface="思源黑体" panose="020B0400000000000000" pitchFamily="34" charset="-122"/>
              </a:rPr>
              <a:t>处于支配和决定地位的主体实际就是领导主体,是领导或最权威行为活动的发出者。</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第三,</a:t>
            </a:r>
            <a:r>
              <a:rPr lang="zh-CN" altLang="en-US" sz="2000" dirty="0">
                <a:solidFill>
                  <a:schemeClr val="tx1"/>
                </a:solidFill>
                <a:latin typeface="+mn-ea"/>
                <a:sym typeface="思源黑体" panose="020B0400000000000000" pitchFamily="34" charset="-122"/>
              </a:rPr>
              <a:t>被领导主体所发动的整个系统,特别是非居支配与决定地位的群体与组织等力量就是领导客体。</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第四,</a:t>
            </a:r>
            <a:r>
              <a:rPr lang="zh-CN" altLang="en-US" sz="2000" dirty="0">
                <a:solidFill>
                  <a:schemeClr val="tx1"/>
                </a:solidFill>
                <a:latin typeface="+mn-ea"/>
                <a:sym typeface="思源黑体" panose="020B0400000000000000" pitchFamily="34" charset="-122"/>
              </a:rPr>
              <a:t>“该系统的需要和愿望以及现实情境和条件”就是领导环境,既包括系统内的微观环境或内部环境,也包括系统外的周边环境或外部环境,构成领导行动的客观依据或根据,是领导主体所不能超越的客观基础;领导主体的权力和意愿再大也不能超越它,否则就只能使领导变得虚妄浮夸而导致领导失败。</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领导的界定</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第五,</a:t>
            </a:r>
            <a:r>
              <a:rPr lang="zh-CN" altLang="en-US" sz="2000" dirty="0">
                <a:solidFill>
                  <a:schemeClr val="tx1"/>
                </a:solidFill>
                <a:latin typeface="+mn-ea"/>
                <a:sym typeface="思源黑体" panose="020B0400000000000000" pitchFamily="34" charset="-122"/>
              </a:rPr>
              <a:t>领导就是一种最权威的行为过程。</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第六,</a:t>
            </a:r>
            <a:r>
              <a:rPr lang="zh-CN" altLang="en-US" sz="2000" dirty="0">
                <a:solidFill>
                  <a:schemeClr val="tx1"/>
                </a:solidFill>
                <a:latin typeface="+mn-ea"/>
                <a:sym typeface="思源黑体" panose="020B0400000000000000" pitchFamily="34" charset="-122"/>
              </a:rPr>
              <a:t>“确定本系统的目标、任务和行动指南”,是指领导主体提出和制定组织目标和领导战略、制定方针政策和行动方案、制定和确立组织群体的行为规范。</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第七,</a:t>
            </a:r>
            <a:r>
              <a:rPr lang="zh-CN" altLang="en-US" sz="2000" dirty="0">
                <a:solidFill>
                  <a:schemeClr val="tx1"/>
                </a:solidFill>
                <a:latin typeface="+mn-ea"/>
                <a:sym typeface="思源黑体" panose="020B0400000000000000" pitchFamily="34" charset="-122"/>
              </a:rPr>
              <a:t>“获取和动用各种资源及手段,发动整个系统,特别是非居支配与决定地位的群体与组织等力量”,实际就是领导主体对领导客体的制动甚或致变。</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第八,</a:t>
            </a:r>
            <a:r>
              <a:rPr lang="zh-CN" altLang="en-US" sz="2000" dirty="0">
                <a:solidFill>
                  <a:schemeClr val="tx1"/>
                </a:solidFill>
                <a:latin typeface="+mn-ea"/>
                <a:sym typeface="思源黑体" panose="020B0400000000000000" pitchFamily="34" charset="-122"/>
              </a:rPr>
              <a:t>“致力完成既定任务、实现既定目标”,是指领导主体根据领导环境和领导客体的实际情况来调动一切积极因素和力量以具体落实当初的决定，完成所提出的组织目标和共同事业,形成一个具体的、权威的、带来重要(常常是重大)影响的现实结果。</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总之,领导就是由组织内权威主体发出的、能产生或带来现实结果或后果的权威性社会行为,包括权威的群体行为和组织行为两个方面,始终贯穿于领导权力权威中,对于领导客体具有不可抗拒的强制力、致变力、取予力、影响力和主导力；它不仅是某一具体社会系统或组织群体的最重要公共行为,而且是能够超越该系统发挥出广泛影响和作用的最强效社会因素和最强效社会工具。</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领导的本质</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领导本质概述</a:t>
            </a:r>
          </a:p>
          <a:p>
            <a:pPr lvl="0" algn="l" fontAlgn="auto">
              <a:lnSpc>
                <a:spcPct val="100000"/>
              </a:lnSpc>
              <a:buSzTx/>
            </a:pPr>
            <a:r>
              <a:rPr lang="zh-CN" altLang="en-US" sz="2000" dirty="0">
                <a:solidFill>
                  <a:schemeClr val="tx1"/>
                </a:solidFill>
                <a:latin typeface="+mn-ea"/>
                <a:sym typeface="思源黑体" panose="020B0400000000000000" pitchFamily="34" charset="-122"/>
              </a:rPr>
              <a:t>从理论上说,领导的本质具有双重性:一为中性，一为价值性。这种双重性决定了领导具有纯本质和价值本质两个层次。纯本质就是对领导本义不含价值倾向的科学抽象,是一种自在的中性范畴。价值本质就是让价值色彩“印染”过的纯本质,是在价值取向“印染”下丧失中性特征的领导本质形态,体现着鲜明的社会立场、主观倾向和价值判断,决定着具体的领导性质。人们通常所说的领导本质仅指价值本质,即包含价值倾向的本义抽象。</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本质一般均有历史阶段和社会制度的特征。但是,直接决定具体的领导本质者却是领导主体。有什么样的领导主体就会有什么样的领导价值,有什么样的领导价值就会有什么样的领导行为和领导手段,进而由此形成领导本质的相应内涵与形态。不同领导主体、不同价值本质将形成不同的领导过程并带来不同的领导结果。</a:t>
            </a:r>
          </a:p>
          <a:p>
            <a:pPr lvl="0" algn="l" fontAlgn="auto">
              <a:lnSpc>
                <a:spcPct val="100000"/>
              </a:lnSpc>
              <a:buSzTx/>
            </a:pPr>
            <a:r>
              <a:rPr lang="zh-CN" altLang="en-US" sz="2000" dirty="0">
                <a:solidFill>
                  <a:schemeClr val="tx1"/>
                </a:solidFill>
                <a:latin typeface="+mn-ea"/>
                <a:sym typeface="思源黑体" panose="020B0400000000000000" pitchFamily="34" charset="-122"/>
              </a:rPr>
              <a:t>从历史和现实看,主导性、支配性、决定性的社会行为过程和强效社会工具在一个社会系统中主要以统治、服务、影响、权力、权威、社会生活和人类历史等形态存在,并在各个形态下产生现实结果,显示出领导本质的实在性和实效性。因而,领导可以归结为统治、服务、管理、影响、权力、权威、社会生活和人类历史等诸方面。一般而言,统治、服务、管理和影响构成最权威社会行为过程的操作性本质形态,而权力、权威则构成强效社会工具的手段性本质形态,社会生活和人类历史就构成领导的结果性本质形态。</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操作性领导本质</a:t>
            </a:r>
          </a:p>
          <a:p>
            <a:pPr lvl="0" algn="l" fontAlgn="auto">
              <a:lnSpc>
                <a:spcPct val="100000"/>
              </a:lnSpc>
              <a:buSzTx/>
            </a:pPr>
            <a:r>
              <a:rPr lang="zh-CN" altLang="en-US" sz="2000" dirty="0">
                <a:solidFill>
                  <a:schemeClr val="tx1"/>
                </a:solidFill>
                <a:latin typeface="+mn-ea"/>
                <a:sym typeface="思源黑体" panose="020B0400000000000000" pitchFamily="34" charset="-122"/>
              </a:rPr>
              <a:t>操作性领导本质是领导价值的动态表现,是一个社会系统内为了某种领导目的和领导目标在某种领导取向的主导下领导主体的基本行为,包括统治、服务、管理和影响四个方面。</a:t>
            </a:r>
          </a:p>
        </p:txBody>
      </p:sp>
      <p:cxnSp>
        <p:nvCxnSpPr>
          <p:cNvPr id="5" name="Straight Connector 95"/>
          <p:cNvCxnSpPr/>
          <p:nvPr/>
        </p:nvCxnSpPr>
        <p:spPr>
          <a:xfrm flipH="1">
            <a:off x="4853940" y="3431540"/>
            <a:ext cx="478155"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6" name="Straight Connector 96"/>
          <p:cNvCxnSpPr/>
          <p:nvPr/>
        </p:nvCxnSpPr>
        <p:spPr>
          <a:xfrm>
            <a:off x="7310120" y="3431540"/>
            <a:ext cx="488315"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7" name="Straight Connector 98"/>
          <p:cNvCxnSpPr/>
          <p:nvPr/>
        </p:nvCxnSpPr>
        <p:spPr>
          <a:xfrm>
            <a:off x="7310120" y="4620260"/>
            <a:ext cx="495935"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8" name="Straight Connector 97"/>
          <p:cNvCxnSpPr/>
          <p:nvPr/>
        </p:nvCxnSpPr>
        <p:spPr>
          <a:xfrm flipH="1">
            <a:off x="4854575" y="4620260"/>
            <a:ext cx="462280"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5449570" y="3084830"/>
            <a:ext cx="1794510" cy="1830070"/>
            <a:chOff x="4304719" y="2299571"/>
            <a:chExt cx="3239998" cy="3240001"/>
          </a:xfrm>
        </p:grpSpPr>
        <p:sp>
          <p:nvSpPr>
            <p:cNvPr id="10" name="Freeform 39"/>
            <p:cNvSpPr/>
            <p:nvPr/>
          </p:nvSpPr>
          <p:spPr>
            <a:xfrm>
              <a:off x="4304719"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1" name="Freeform 40"/>
            <p:cNvSpPr/>
            <p:nvPr/>
          </p:nvSpPr>
          <p:spPr>
            <a:xfrm>
              <a:off x="5984717"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FCC0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2" name="Freeform 41"/>
            <p:cNvSpPr/>
            <p:nvPr/>
          </p:nvSpPr>
          <p:spPr>
            <a:xfrm>
              <a:off x="4304719" y="3979573"/>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FCC0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3" name="Freeform 42"/>
            <p:cNvSpPr/>
            <p:nvPr/>
          </p:nvSpPr>
          <p:spPr>
            <a:xfrm>
              <a:off x="5984717" y="3979573"/>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nvGrpSpPr>
            <p:cNvPr id="14" name="Group 17"/>
            <p:cNvGrpSpPr/>
            <p:nvPr/>
          </p:nvGrpSpPr>
          <p:grpSpPr>
            <a:xfrm>
              <a:off x="4836224" y="2892061"/>
              <a:ext cx="497539" cy="271019"/>
              <a:chOff x="6750050" y="3321051"/>
              <a:chExt cx="195263" cy="106363"/>
            </a:xfrm>
            <a:solidFill>
              <a:schemeClr val="bg1"/>
            </a:solidFill>
          </p:grpSpPr>
          <p:sp>
            <p:nvSpPr>
              <p:cNvPr id="25"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6"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7"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5" name="Group 21"/>
            <p:cNvGrpSpPr/>
            <p:nvPr/>
          </p:nvGrpSpPr>
          <p:grpSpPr>
            <a:xfrm>
              <a:off x="4870051" y="4483899"/>
              <a:ext cx="472180" cy="469173"/>
              <a:chOff x="744538" y="3198813"/>
              <a:chExt cx="249237" cy="247650"/>
            </a:xfrm>
            <a:solidFill>
              <a:schemeClr val="bg1"/>
            </a:solidFill>
          </p:grpSpPr>
          <p:sp>
            <p:nvSpPr>
              <p:cNvPr id="21"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2"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3"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4"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6" name="Group 26"/>
            <p:cNvGrpSpPr/>
            <p:nvPr/>
          </p:nvGrpSpPr>
          <p:grpSpPr>
            <a:xfrm>
              <a:off x="6504673" y="4501579"/>
              <a:ext cx="519539" cy="515981"/>
              <a:chOff x="1979613" y="3067051"/>
              <a:chExt cx="231775" cy="230188"/>
            </a:xfrm>
            <a:solidFill>
              <a:schemeClr val="bg1"/>
            </a:solidFill>
          </p:grpSpPr>
          <p:sp>
            <p:nvSpPr>
              <p:cNvPr id="18"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9"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0" name="Oval 40"/>
              <p:cNvSpPr>
                <a:spLocks noChangeArrowheads="1"/>
              </p:cNvSpPr>
              <p:nvPr/>
            </p:nvSpPr>
            <p:spPr bwMode="auto">
              <a:xfrm>
                <a:off x="2090738" y="3179763"/>
                <a:ext cx="6350" cy="6350"/>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7" name="Group 30"/>
            <p:cNvGrpSpPr/>
            <p:nvPr/>
          </p:nvGrpSpPr>
          <p:grpSpPr>
            <a:xfrm>
              <a:off x="6550312" y="2831523"/>
              <a:ext cx="428265" cy="412520"/>
              <a:chOff x="4616450" y="1549401"/>
              <a:chExt cx="215900" cy="207963"/>
            </a:xfrm>
            <a:solidFill>
              <a:schemeClr val="bg1"/>
            </a:solidFill>
          </p:grpSpPr>
          <p:sp>
            <p:nvSpPr>
              <p:cNvPr id="28"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9" name="Oval 7"/>
              <p:cNvSpPr>
                <a:spLocks noChangeArrowheads="1"/>
              </p:cNvSpPr>
              <p:nvPr/>
            </p:nvSpPr>
            <p:spPr bwMode="auto">
              <a:xfrm>
                <a:off x="4718050" y="1685926"/>
                <a:ext cx="15875" cy="17463"/>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sp>
        <p:nvSpPr>
          <p:cNvPr id="32" name="文本框 42"/>
          <p:cNvSpPr txBox="1"/>
          <p:nvPr>
            <p:custDataLst>
              <p:tags r:id="rId1"/>
            </p:custDataLst>
          </p:nvPr>
        </p:nvSpPr>
        <p:spPr>
          <a:xfrm>
            <a:off x="8178165" y="2315845"/>
            <a:ext cx="3648710" cy="1529715"/>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3.管理</a:t>
            </a:r>
          </a:p>
          <a:p>
            <a:pPr algn="l"/>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领导是对一个社会系统进行主导、组织、指挥、协调、约束、控制、监督的最高组织行为。</a:t>
            </a:r>
          </a:p>
        </p:txBody>
      </p:sp>
      <p:sp>
        <p:nvSpPr>
          <p:cNvPr id="35" name="文本框 42"/>
          <p:cNvSpPr txBox="1"/>
          <p:nvPr>
            <p:custDataLst>
              <p:tags r:id="rId2"/>
            </p:custDataLst>
          </p:nvPr>
        </p:nvSpPr>
        <p:spPr>
          <a:xfrm>
            <a:off x="8160385" y="3845560"/>
            <a:ext cx="3676015" cy="2968625"/>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4.影响</a:t>
            </a:r>
          </a:p>
          <a:p>
            <a:pPr algn="l"/>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从领导的能动性来看,领导就是影响,影响就是领导主体运用各种资源和手段,按照其意志去触及、制导、致变领导客体的过程,就是一个社会系统及其内部诸因素受到领导主体意志与权力的触动而发生某种程度的反应和变化的过程。</a:t>
            </a:r>
          </a:p>
        </p:txBody>
      </p:sp>
      <p:sp>
        <p:nvSpPr>
          <p:cNvPr id="38" name="文本框 42"/>
          <p:cNvSpPr txBox="1"/>
          <p:nvPr>
            <p:custDataLst>
              <p:tags r:id="rId3"/>
            </p:custDataLst>
          </p:nvPr>
        </p:nvSpPr>
        <p:spPr>
          <a:xfrm>
            <a:off x="537845" y="2315845"/>
            <a:ext cx="4198620" cy="1889760"/>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1.统治</a:t>
            </a:r>
          </a:p>
          <a:p>
            <a:pPr algn="l"/>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统治是最大的领导,是为维护和巩固领导主体的领导地位和现实利益而在一个社会系统中由领导主体实施的强制性主导过程。</a:t>
            </a:r>
          </a:p>
        </p:txBody>
      </p:sp>
      <p:sp>
        <p:nvSpPr>
          <p:cNvPr id="41" name="文本框 42"/>
          <p:cNvSpPr txBox="1"/>
          <p:nvPr>
            <p:custDataLst>
              <p:tags r:id="rId4"/>
            </p:custDataLst>
          </p:nvPr>
        </p:nvSpPr>
        <p:spPr>
          <a:xfrm>
            <a:off x="655320" y="4198620"/>
            <a:ext cx="4029075" cy="1889760"/>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2.服务</a:t>
            </a:r>
          </a:p>
          <a:p>
            <a:pPr algn="l"/>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服务是与统治相对的领导另一面的本质形态。如果说统治是一种主宰性行为,那么就可以说服务是一种回报性行为。</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手段性领导本质</a:t>
            </a:r>
          </a:p>
          <a:p>
            <a:pPr lvl="0" algn="l" fontAlgn="auto">
              <a:lnSpc>
                <a:spcPct val="100000"/>
              </a:lnSpc>
              <a:buSzTx/>
            </a:pPr>
            <a:r>
              <a:rPr lang="zh-CN" altLang="en-US" sz="2000" dirty="0">
                <a:solidFill>
                  <a:schemeClr val="tx1"/>
                </a:solidFill>
                <a:latin typeface="+mn-ea"/>
                <a:sym typeface="思源黑体" panose="020B0400000000000000" pitchFamily="34" charset="-122"/>
              </a:rPr>
              <a:t>权力权威是领导主体实施领导的最主要手段,领导之所以能成为强效社会工具,就是由于有权力权威充当其实质内容。所以,实际上,权力权威构成了领导的手段性本质。甚至说领导就是权力权威也不为过,因为领导就是权力权威的事实凝结和动态表现。权力权威只要发生或存在,就必定表现为领导。</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领导行为的主导性、支配性、决定性就是权力权威的根本表现。</a:t>
            </a:r>
          </a:p>
          <a:p>
            <a:pPr lvl="0" algn="l" fontAlgn="auto">
              <a:lnSpc>
                <a:spcPct val="100000"/>
              </a:lnSpc>
              <a:buSzTx/>
            </a:pPr>
            <a:r>
              <a:rPr lang="zh-CN" altLang="en-US" sz="2000" dirty="0">
                <a:solidFill>
                  <a:schemeClr val="tx1"/>
                </a:solidFill>
                <a:latin typeface="+mn-ea"/>
                <a:sym typeface="思源黑体" panose="020B0400000000000000" pitchFamily="34" charset="-122"/>
              </a:rPr>
              <a:t>以权力权威为本质的领导在现实生活中通常处在一种变化过程中。这个变化主要表现为特权化和常权化两部分。</a:t>
            </a:r>
          </a:p>
          <a:p>
            <a:pPr lvl="0" algn="l" fontAlgn="auto">
              <a:lnSpc>
                <a:spcPct val="100000"/>
              </a:lnSpc>
              <a:buSzTx/>
            </a:pPr>
            <a:r>
              <a:rPr lang="zh-CN" altLang="en-US" sz="2000" dirty="0">
                <a:solidFill>
                  <a:schemeClr val="tx1"/>
                </a:solidFill>
                <a:latin typeface="+mn-ea"/>
                <a:sym typeface="思源黑体" panose="020B0400000000000000" pitchFamily="34" charset="-122"/>
              </a:rPr>
              <a:t>特权就是异化的权力,是部分领导主体将领导理解为享受和谋取个人或少数人利益的手段的结果。</a:t>
            </a:r>
          </a:p>
          <a:p>
            <a:pPr lvl="0" algn="l" fontAlgn="auto">
              <a:lnSpc>
                <a:spcPct val="100000"/>
              </a:lnSpc>
              <a:buSzTx/>
            </a:pPr>
            <a:r>
              <a:rPr lang="zh-CN" altLang="en-US" sz="2000" dirty="0">
                <a:solidFill>
                  <a:schemeClr val="tx1"/>
                </a:solidFill>
                <a:latin typeface="+mn-ea"/>
                <a:sym typeface="思源黑体" panose="020B0400000000000000" pitchFamily="34" charset="-122"/>
              </a:rPr>
              <a:t>常权就是由合理合法的正常渠道而来的权力权威,是建立在领导客体充分信赖的基础上的一种他赋力量和责任力量。</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2.2.4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结果性领导本质</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52539" y="1860884"/>
            <a:ext cx="5398770" cy="4615815"/>
            <a:chOff x="552539" y="1860884"/>
            <a:chExt cx="5398770" cy="4615815"/>
          </a:xfrm>
        </p:grpSpPr>
        <p:sp>
          <p:nvSpPr>
            <p:cNvPr id="5" name="圆角矩形 4"/>
            <p:cNvSpPr/>
            <p:nvPr>
              <p:custDataLst>
                <p:tags r:id="rId2"/>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378460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社会生活就是在领导活动的带动下才得以普遍有序地发生,并交织在一起向高级形态不断变化运动的。</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社会生活的主流和核心就是领导,</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整个社会就是以领导主体为纲、以群体或组织为目编织而成的关系整体。</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领导不仅仅是一种最重要的社会现象,实际上已经是社会生活本身了,是最重要的社会生活之一。</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领导是结构社会的最直接因素,是以处置大量社会资源、处分大量社会利益、处理各种社会行为和社会关系等为主要内容的社会主流生活和社会核心运动。</a:t>
              </a:r>
            </a:p>
          </p:txBody>
        </p:sp>
        <p:grpSp>
          <p:nvGrpSpPr>
            <p:cNvPr id="7" name="组合 6"/>
            <p:cNvGrpSpPr/>
            <p:nvPr/>
          </p:nvGrpSpPr>
          <p:grpSpPr>
            <a:xfrm>
              <a:off x="1928607" y="1920975"/>
              <a:ext cx="2646947" cy="545432"/>
              <a:chOff x="1042736" y="1311376"/>
              <a:chExt cx="2646947"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247841" y="1397101"/>
                <a:ext cx="2245360" cy="398780"/>
              </a:xfrm>
              <a:prstGeom prst="rect">
                <a:avLst/>
              </a:prstGeom>
              <a:noFill/>
            </p:spPr>
            <p:txBody>
              <a:bodyPr wrap="square" rtlCol="0">
                <a:spAutoFit/>
              </a:bodyPr>
              <a:lstStyle/>
              <a:p>
                <a:pPr algn="ctr"/>
                <a:r>
                  <a:rPr lang="zh-CN" altLang="en-US" sz="2000" b="1" dirty="0">
                    <a:solidFill>
                      <a:schemeClr val="bg1"/>
                    </a:solidFill>
                    <a:latin typeface="思源宋体 CN" panose="02020400000000000000" pitchFamily="18" charset="-122"/>
                    <a:ea typeface="思源宋体 CN" panose="02020400000000000000" pitchFamily="18" charset="-122"/>
                  </a:rPr>
                  <a:t>社会生活</a:t>
                </a:r>
              </a:p>
            </p:txBody>
          </p:sp>
        </p:grpSp>
      </p:grpSp>
      <p:grpSp>
        <p:nvGrpSpPr>
          <p:cNvPr id="10" name="组合 9"/>
          <p:cNvGrpSpPr/>
          <p:nvPr/>
        </p:nvGrpSpPr>
        <p:grpSpPr>
          <a:xfrm>
            <a:off x="6279570" y="1860884"/>
            <a:ext cx="5398770" cy="4587875"/>
            <a:chOff x="6279570" y="1860884"/>
            <a:chExt cx="5398770" cy="4587875"/>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545432"/>
              <a:chOff x="1042736" y="1311376"/>
              <a:chExt cx="2646947"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846" y="1383766"/>
                <a:ext cx="2305050" cy="39878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人类历史</a:t>
                </a:r>
              </a:p>
            </p:txBody>
          </p:sp>
        </p:grpSp>
        <p:sp>
          <p:nvSpPr>
            <p:cNvPr id="15" name="文本框 14"/>
            <p:cNvSpPr txBox="1"/>
            <p:nvPr/>
          </p:nvSpPr>
          <p:spPr>
            <a:xfrm>
              <a:off x="6431970" y="2664159"/>
              <a:ext cx="5103495" cy="378460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人民群众是创造历史的主体和基础,领导体系是创造历史的关键和脉络。</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在创造历史的过程中,领导体系的作用就是领导,就是获得和运用社会资源、争取和处置社会利益、掌握和调整社会关系的全过程。</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领导不是孤立存在或发生的。</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领导就是直接创造历史的最重要过程,人民群众发挥作用则是直接创造历史的最主要过程。</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历史是以领导为主干的、由多种因素共同创造出来的人类社会运行轨迹。</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领导之本</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领导之本的含义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从理论上来说,它主要包括三层基本含义:</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4189123" y="1985856"/>
            <a:ext cx="3813754" cy="3587327"/>
            <a:chOff x="3977782" y="1868427"/>
            <a:chExt cx="3813754" cy="3587327"/>
          </a:xfrm>
          <a:solidFill>
            <a:srgbClr val="FFD135"/>
          </a:solidFill>
        </p:grpSpPr>
        <p:grpSp>
          <p:nvGrpSpPr>
            <p:cNvPr id="5" name="Group 19"/>
            <p:cNvGrpSpPr/>
            <p:nvPr/>
          </p:nvGrpSpPr>
          <p:grpSpPr>
            <a:xfrm>
              <a:off x="5657617" y="3320091"/>
              <a:ext cx="2133919" cy="2135663"/>
              <a:chOff x="5678176" y="3395507"/>
              <a:chExt cx="1939926" cy="1941512"/>
            </a:xfrm>
            <a:grpFill/>
          </p:grpSpPr>
          <p:sp>
            <p:nvSpPr>
              <p:cNvPr id="10" name="Freeform 8"/>
              <p:cNvSpPr/>
              <p:nvPr/>
            </p:nvSpPr>
            <p:spPr bwMode="auto">
              <a:xfrm>
                <a:off x="6181414" y="3395507"/>
                <a:ext cx="1436688" cy="971550"/>
              </a:xfrm>
              <a:custGeom>
                <a:avLst/>
                <a:gdLst>
                  <a:gd name="T0" fmla="*/ 124 w 382"/>
                  <a:gd name="T1" fmla="*/ 0 h 258"/>
                  <a:gd name="T2" fmla="*/ 0 w 382"/>
                  <a:gd name="T3" fmla="*/ 32 h 258"/>
                  <a:gd name="T4" fmla="*/ 55 w 382"/>
                  <a:gd name="T5" fmla="*/ 127 h 258"/>
                  <a:gd name="T6" fmla="*/ 124 w 382"/>
                  <a:gd name="T7" fmla="*/ 110 h 258"/>
                  <a:gd name="T8" fmla="*/ 272 w 382"/>
                  <a:gd name="T9" fmla="*/ 258 h 258"/>
                  <a:gd name="T10" fmla="*/ 382 w 382"/>
                  <a:gd name="T11" fmla="*/ 258 h 258"/>
                  <a:gd name="T12" fmla="*/ 124 w 382"/>
                  <a:gd name="T13" fmla="*/ 0 h 258"/>
                </a:gdLst>
                <a:ahLst/>
                <a:cxnLst>
                  <a:cxn ang="0">
                    <a:pos x="T0" y="T1"/>
                  </a:cxn>
                  <a:cxn ang="0">
                    <a:pos x="T2" y="T3"/>
                  </a:cxn>
                  <a:cxn ang="0">
                    <a:pos x="T4" y="T5"/>
                  </a:cxn>
                  <a:cxn ang="0">
                    <a:pos x="T6" y="T7"/>
                  </a:cxn>
                  <a:cxn ang="0">
                    <a:pos x="T8" y="T9"/>
                  </a:cxn>
                  <a:cxn ang="0">
                    <a:pos x="T10" y="T11"/>
                  </a:cxn>
                  <a:cxn ang="0">
                    <a:pos x="T12" y="T13"/>
                  </a:cxn>
                </a:cxnLst>
                <a:rect l="0" t="0" r="r" b="b"/>
                <a:pathLst>
                  <a:path w="382" h="258">
                    <a:moveTo>
                      <a:pt x="124" y="0"/>
                    </a:moveTo>
                    <a:cubicBezTo>
                      <a:pt x="79" y="0"/>
                      <a:pt x="37" y="12"/>
                      <a:pt x="0" y="32"/>
                    </a:cubicBezTo>
                    <a:cubicBezTo>
                      <a:pt x="55" y="127"/>
                      <a:pt x="55" y="127"/>
                      <a:pt x="55" y="127"/>
                    </a:cubicBezTo>
                    <a:cubicBezTo>
                      <a:pt x="75" y="116"/>
                      <a:pt x="99" y="110"/>
                      <a:pt x="124" y="110"/>
                    </a:cubicBezTo>
                    <a:cubicBezTo>
                      <a:pt x="206" y="110"/>
                      <a:pt x="272" y="176"/>
                      <a:pt x="272" y="258"/>
                    </a:cubicBezTo>
                    <a:cubicBezTo>
                      <a:pt x="382" y="258"/>
                      <a:pt x="382" y="258"/>
                      <a:pt x="382" y="258"/>
                    </a:cubicBezTo>
                    <a:cubicBezTo>
                      <a:pt x="382" y="116"/>
                      <a:pt x="266" y="0"/>
                      <a:pt x="124" y="0"/>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sp>
            <p:nvSpPr>
              <p:cNvPr id="11" name="Freeform 9"/>
              <p:cNvSpPr/>
              <p:nvPr/>
            </p:nvSpPr>
            <p:spPr bwMode="auto">
              <a:xfrm>
                <a:off x="5678176" y="4367057"/>
                <a:ext cx="1939925" cy="969962"/>
              </a:xfrm>
              <a:custGeom>
                <a:avLst/>
                <a:gdLst>
                  <a:gd name="T0" fmla="*/ 258 w 516"/>
                  <a:gd name="T1" fmla="*/ 148 h 258"/>
                  <a:gd name="T2" fmla="*/ 110 w 516"/>
                  <a:gd name="T3" fmla="*/ 0 h 258"/>
                  <a:gd name="T4" fmla="*/ 0 w 516"/>
                  <a:gd name="T5" fmla="*/ 0 h 258"/>
                  <a:gd name="T6" fmla="*/ 258 w 516"/>
                  <a:gd name="T7" fmla="*/ 258 h 258"/>
                  <a:gd name="T8" fmla="*/ 516 w 516"/>
                  <a:gd name="T9" fmla="*/ 0 h 258"/>
                  <a:gd name="T10" fmla="*/ 406 w 516"/>
                  <a:gd name="T11" fmla="*/ 0 h 258"/>
                  <a:gd name="T12" fmla="*/ 258 w 516"/>
                  <a:gd name="T13" fmla="*/ 148 h 258"/>
                </a:gdLst>
                <a:ahLst/>
                <a:cxnLst>
                  <a:cxn ang="0">
                    <a:pos x="T0" y="T1"/>
                  </a:cxn>
                  <a:cxn ang="0">
                    <a:pos x="T2" y="T3"/>
                  </a:cxn>
                  <a:cxn ang="0">
                    <a:pos x="T4" y="T5"/>
                  </a:cxn>
                  <a:cxn ang="0">
                    <a:pos x="T6" y="T7"/>
                  </a:cxn>
                  <a:cxn ang="0">
                    <a:pos x="T8" y="T9"/>
                  </a:cxn>
                  <a:cxn ang="0">
                    <a:pos x="T10" y="T11"/>
                  </a:cxn>
                  <a:cxn ang="0">
                    <a:pos x="T12" y="T13"/>
                  </a:cxn>
                </a:cxnLst>
                <a:rect l="0" t="0" r="r" b="b"/>
                <a:pathLst>
                  <a:path w="516" h="258">
                    <a:moveTo>
                      <a:pt x="258" y="148"/>
                    </a:moveTo>
                    <a:cubicBezTo>
                      <a:pt x="176" y="148"/>
                      <a:pt x="110" y="82"/>
                      <a:pt x="110" y="0"/>
                    </a:cubicBezTo>
                    <a:cubicBezTo>
                      <a:pt x="0" y="0"/>
                      <a:pt x="0" y="0"/>
                      <a:pt x="0" y="0"/>
                    </a:cubicBezTo>
                    <a:cubicBezTo>
                      <a:pt x="0" y="142"/>
                      <a:pt x="116" y="258"/>
                      <a:pt x="258" y="258"/>
                    </a:cubicBezTo>
                    <a:cubicBezTo>
                      <a:pt x="400" y="258"/>
                      <a:pt x="516" y="142"/>
                      <a:pt x="516" y="0"/>
                    </a:cubicBezTo>
                    <a:cubicBezTo>
                      <a:pt x="406" y="0"/>
                      <a:pt x="406" y="0"/>
                      <a:pt x="406" y="0"/>
                    </a:cubicBezTo>
                    <a:cubicBezTo>
                      <a:pt x="406" y="82"/>
                      <a:pt x="340" y="148"/>
                      <a:pt x="258" y="148"/>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grpSp>
        <p:grpSp>
          <p:nvGrpSpPr>
            <p:cNvPr id="6" name="Group 20"/>
            <p:cNvGrpSpPr/>
            <p:nvPr/>
          </p:nvGrpSpPr>
          <p:grpSpPr>
            <a:xfrm>
              <a:off x="3977782" y="3312596"/>
              <a:ext cx="2133918" cy="2135663"/>
              <a:chOff x="4154176" y="3395507"/>
              <a:chExt cx="1939925" cy="1941512"/>
            </a:xfrm>
            <a:grpFill/>
          </p:grpSpPr>
          <p:sp>
            <p:nvSpPr>
              <p:cNvPr id="8" name="Freeform 6"/>
              <p:cNvSpPr/>
              <p:nvPr/>
            </p:nvSpPr>
            <p:spPr bwMode="auto">
              <a:xfrm>
                <a:off x="4154176" y="3395507"/>
                <a:ext cx="1439863" cy="971550"/>
              </a:xfrm>
              <a:custGeom>
                <a:avLst/>
                <a:gdLst>
                  <a:gd name="T0" fmla="*/ 258 w 383"/>
                  <a:gd name="T1" fmla="*/ 110 h 258"/>
                  <a:gd name="T2" fmla="*/ 328 w 383"/>
                  <a:gd name="T3" fmla="*/ 128 h 258"/>
                  <a:gd name="T4" fmla="*/ 383 w 383"/>
                  <a:gd name="T5" fmla="*/ 33 h 258"/>
                  <a:gd name="T6" fmla="*/ 258 w 383"/>
                  <a:gd name="T7" fmla="*/ 0 h 258"/>
                  <a:gd name="T8" fmla="*/ 0 w 383"/>
                  <a:gd name="T9" fmla="*/ 258 h 258"/>
                  <a:gd name="T10" fmla="*/ 110 w 383"/>
                  <a:gd name="T11" fmla="*/ 258 h 258"/>
                  <a:gd name="T12" fmla="*/ 258 w 383"/>
                  <a:gd name="T13" fmla="*/ 110 h 258"/>
                </a:gdLst>
                <a:ahLst/>
                <a:cxnLst>
                  <a:cxn ang="0">
                    <a:pos x="T0" y="T1"/>
                  </a:cxn>
                  <a:cxn ang="0">
                    <a:pos x="T2" y="T3"/>
                  </a:cxn>
                  <a:cxn ang="0">
                    <a:pos x="T4" y="T5"/>
                  </a:cxn>
                  <a:cxn ang="0">
                    <a:pos x="T6" y="T7"/>
                  </a:cxn>
                  <a:cxn ang="0">
                    <a:pos x="T8" y="T9"/>
                  </a:cxn>
                  <a:cxn ang="0">
                    <a:pos x="T10" y="T11"/>
                  </a:cxn>
                  <a:cxn ang="0">
                    <a:pos x="T12" y="T13"/>
                  </a:cxn>
                </a:cxnLst>
                <a:rect l="0" t="0" r="r" b="b"/>
                <a:pathLst>
                  <a:path w="383" h="258">
                    <a:moveTo>
                      <a:pt x="258" y="110"/>
                    </a:moveTo>
                    <a:cubicBezTo>
                      <a:pt x="283" y="110"/>
                      <a:pt x="307" y="117"/>
                      <a:pt x="328" y="128"/>
                    </a:cubicBezTo>
                    <a:cubicBezTo>
                      <a:pt x="383" y="33"/>
                      <a:pt x="383" y="33"/>
                      <a:pt x="383" y="33"/>
                    </a:cubicBezTo>
                    <a:cubicBezTo>
                      <a:pt x="346" y="12"/>
                      <a:pt x="303" y="0"/>
                      <a:pt x="258" y="0"/>
                    </a:cubicBezTo>
                    <a:cubicBezTo>
                      <a:pt x="116" y="0"/>
                      <a:pt x="0" y="116"/>
                      <a:pt x="0" y="258"/>
                    </a:cubicBezTo>
                    <a:cubicBezTo>
                      <a:pt x="110" y="258"/>
                      <a:pt x="110" y="258"/>
                      <a:pt x="110" y="258"/>
                    </a:cubicBezTo>
                    <a:cubicBezTo>
                      <a:pt x="110" y="176"/>
                      <a:pt x="176" y="110"/>
                      <a:pt x="258" y="110"/>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sp>
            <p:nvSpPr>
              <p:cNvPr id="9" name="Freeform 7"/>
              <p:cNvSpPr/>
              <p:nvPr/>
            </p:nvSpPr>
            <p:spPr bwMode="auto">
              <a:xfrm>
                <a:off x="4154176" y="4367057"/>
                <a:ext cx="1939925" cy="969962"/>
              </a:xfrm>
              <a:custGeom>
                <a:avLst/>
                <a:gdLst>
                  <a:gd name="T0" fmla="*/ 258 w 516"/>
                  <a:gd name="T1" fmla="*/ 148 h 258"/>
                  <a:gd name="T2" fmla="*/ 110 w 516"/>
                  <a:gd name="T3" fmla="*/ 0 h 258"/>
                  <a:gd name="T4" fmla="*/ 0 w 516"/>
                  <a:gd name="T5" fmla="*/ 0 h 258"/>
                  <a:gd name="T6" fmla="*/ 258 w 516"/>
                  <a:gd name="T7" fmla="*/ 258 h 258"/>
                  <a:gd name="T8" fmla="*/ 516 w 516"/>
                  <a:gd name="T9" fmla="*/ 0 h 258"/>
                  <a:gd name="T10" fmla="*/ 406 w 516"/>
                  <a:gd name="T11" fmla="*/ 0 h 258"/>
                  <a:gd name="T12" fmla="*/ 258 w 516"/>
                  <a:gd name="T13" fmla="*/ 148 h 258"/>
                </a:gdLst>
                <a:ahLst/>
                <a:cxnLst>
                  <a:cxn ang="0">
                    <a:pos x="T0" y="T1"/>
                  </a:cxn>
                  <a:cxn ang="0">
                    <a:pos x="T2" y="T3"/>
                  </a:cxn>
                  <a:cxn ang="0">
                    <a:pos x="T4" y="T5"/>
                  </a:cxn>
                  <a:cxn ang="0">
                    <a:pos x="T6" y="T7"/>
                  </a:cxn>
                  <a:cxn ang="0">
                    <a:pos x="T8" y="T9"/>
                  </a:cxn>
                  <a:cxn ang="0">
                    <a:pos x="T10" y="T11"/>
                  </a:cxn>
                  <a:cxn ang="0">
                    <a:pos x="T12" y="T13"/>
                  </a:cxn>
                </a:cxnLst>
                <a:rect l="0" t="0" r="r" b="b"/>
                <a:pathLst>
                  <a:path w="516" h="258">
                    <a:moveTo>
                      <a:pt x="258" y="148"/>
                    </a:moveTo>
                    <a:cubicBezTo>
                      <a:pt x="176" y="148"/>
                      <a:pt x="110" y="82"/>
                      <a:pt x="110" y="0"/>
                    </a:cubicBezTo>
                    <a:cubicBezTo>
                      <a:pt x="0" y="0"/>
                      <a:pt x="0" y="0"/>
                      <a:pt x="0" y="0"/>
                    </a:cubicBezTo>
                    <a:cubicBezTo>
                      <a:pt x="0" y="142"/>
                      <a:pt x="116" y="258"/>
                      <a:pt x="258" y="258"/>
                    </a:cubicBezTo>
                    <a:cubicBezTo>
                      <a:pt x="400" y="258"/>
                      <a:pt x="516" y="142"/>
                      <a:pt x="516" y="0"/>
                    </a:cubicBezTo>
                    <a:cubicBezTo>
                      <a:pt x="406" y="0"/>
                      <a:pt x="406" y="0"/>
                      <a:pt x="406" y="0"/>
                    </a:cubicBezTo>
                    <a:cubicBezTo>
                      <a:pt x="406" y="82"/>
                      <a:pt x="340" y="148"/>
                      <a:pt x="258" y="148"/>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grpSp>
        <p:grpSp>
          <p:nvGrpSpPr>
            <p:cNvPr id="7" name="Group 18"/>
            <p:cNvGrpSpPr/>
            <p:nvPr/>
          </p:nvGrpSpPr>
          <p:grpSpPr>
            <a:xfrm>
              <a:off x="4820770" y="1868427"/>
              <a:ext cx="2133916" cy="1978501"/>
              <a:chOff x="4917764" y="2077882"/>
              <a:chExt cx="1939922" cy="1798637"/>
            </a:xfrm>
            <a:grpFill/>
          </p:grpSpPr>
          <p:sp>
            <p:nvSpPr>
              <p:cNvPr id="12" name="Freeform 5"/>
              <p:cNvSpPr/>
              <p:nvPr/>
            </p:nvSpPr>
            <p:spPr bwMode="auto">
              <a:xfrm>
                <a:off x="4917764" y="2077882"/>
                <a:ext cx="969963" cy="1798637"/>
              </a:xfrm>
              <a:custGeom>
                <a:avLst/>
                <a:gdLst>
                  <a:gd name="T0" fmla="*/ 1 w 258"/>
                  <a:gd name="T1" fmla="*/ 239 h 478"/>
                  <a:gd name="T2" fmla="*/ 0 w 258"/>
                  <a:gd name="T3" fmla="*/ 257 h 478"/>
                  <a:gd name="T4" fmla="*/ 125 w 258"/>
                  <a:gd name="T5" fmla="*/ 478 h 478"/>
                  <a:gd name="T6" fmla="*/ 180 w 258"/>
                  <a:gd name="T7" fmla="*/ 383 h 478"/>
                  <a:gd name="T8" fmla="*/ 110 w 258"/>
                  <a:gd name="T9" fmla="*/ 257 h 478"/>
                  <a:gd name="T10" fmla="*/ 111 w 258"/>
                  <a:gd name="T11" fmla="*/ 239 h 478"/>
                  <a:gd name="T12" fmla="*/ 258 w 258"/>
                  <a:gd name="T13" fmla="*/ 110 h 478"/>
                  <a:gd name="T14" fmla="*/ 258 w 258"/>
                  <a:gd name="T15" fmla="*/ 0 h 478"/>
                  <a:gd name="T16" fmla="*/ 1 w 258"/>
                  <a:gd name="T17"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478">
                    <a:moveTo>
                      <a:pt x="1" y="239"/>
                    </a:moveTo>
                    <a:cubicBezTo>
                      <a:pt x="1" y="245"/>
                      <a:pt x="0" y="251"/>
                      <a:pt x="0" y="257"/>
                    </a:cubicBezTo>
                    <a:cubicBezTo>
                      <a:pt x="0" y="351"/>
                      <a:pt x="50" y="433"/>
                      <a:pt x="125" y="478"/>
                    </a:cubicBezTo>
                    <a:cubicBezTo>
                      <a:pt x="180" y="383"/>
                      <a:pt x="180" y="383"/>
                      <a:pt x="180" y="383"/>
                    </a:cubicBezTo>
                    <a:cubicBezTo>
                      <a:pt x="138" y="357"/>
                      <a:pt x="110" y="310"/>
                      <a:pt x="110" y="257"/>
                    </a:cubicBezTo>
                    <a:cubicBezTo>
                      <a:pt x="110" y="251"/>
                      <a:pt x="111" y="245"/>
                      <a:pt x="111" y="239"/>
                    </a:cubicBezTo>
                    <a:cubicBezTo>
                      <a:pt x="120" y="166"/>
                      <a:pt x="183" y="110"/>
                      <a:pt x="258" y="110"/>
                    </a:cubicBezTo>
                    <a:cubicBezTo>
                      <a:pt x="258" y="0"/>
                      <a:pt x="258" y="0"/>
                      <a:pt x="258" y="0"/>
                    </a:cubicBezTo>
                    <a:cubicBezTo>
                      <a:pt x="122" y="0"/>
                      <a:pt x="11" y="105"/>
                      <a:pt x="1" y="239"/>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sp>
            <p:nvSpPr>
              <p:cNvPr id="13" name="Freeform 10"/>
              <p:cNvSpPr/>
              <p:nvPr/>
            </p:nvSpPr>
            <p:spPr bwMode="auto">
              <a:xfrm>
                <a:off x="5887726" y="2077882"/>
                <a:ext cx="969963" cy="1798637"/>
              </a:xfrm>
              <a:custGeom>
                <a:avLst/>
                <a:gdLst>
                  <a:gd name="T0" fmla="*/ 257 w 258"/>
                  <a:gd name="T1" fmla="*/ 239 h 478"/>
                  <a:gd name="T2" fmla="*/ 0 w 258"/>
                  <a:gd name="T3" fmla="*/ 0 h 478"/>
                  <a:gd name="T4" fmla="*/ 0 w 258"/>
                  <a:gd name="T5" fmla="*/ 110 h 478"/>
                  <a:gd name="T6" fmla="*/ 147 w 258"/>
                  <a:gd name="T7" fmla="*/ 239 h 478"/>
                  <a:gd name="T8" fmla="*/ 148 w 258"/>
                  <a:gd name="T9" fmla="*/ 257 h 478"/>
                  <a:gd name="T10" fmla="*/ 78 w 258"/>
                  <a:gd name="T11" fmla="*/ 383 h 478"/>
                  <a:gd name="T12" fmla="*/ 133 w 258"/>
                  <a:gd name="T13" fmla="*/ 478 h 478"/>
                  <a:gd name="T14" fmla="*/ 258 w 258"/>
                  <a:gd name="T15" fmla="*/ 257 h 478"/>
                  <a:gd name="T16" fmla="*/ 257 w 258"/>
                  <a:gd name="T17"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478">
                    <a:moveTo>
                      <a:pt x="257" y="239"/>
                    </a:moveTo>
                    <a:cubicBezTo>
                      <a:pt x="248" y="105"/>
                      <a:pt x="136" y="0"/>
                      <a:pt x="0" y="0"/>
                    </a:cubicBezTo>
                    <a:cubicBezTo>
                      <a:pt x="0" y="110"/>
                      <a:pt x="0" y="110"/>
                      <a:pt x="0" y="110"/>
                    </a:cubicBezTo>
                    <a:cubicBezTo>
                      <a:pt x="75" y="110"/>
                      <a:pt x="138" y="166"/>
                      <a:pt x="147" y="239"/>
                    </a:cubicBezTo>
                    <a:cubicBezTo>
                      <a:pt x="147" y="245"/>
                      <a:pt x="148" y="251"/>
                      <a:pt x="148" y="257"/>
                    </a:cubicBezTo>
                    <a:cubicBezTo>
                      <a:pt x="148" y="310"/>
                      <a:pt x="120" y="357"/>
                      <a:pt x="78" y="383"/>
                    </a:cubicBezTo>
                    <a:cubicBezTo>
                      <a:pt x="133" y="478"/>
                      <a:pt x="133" y="478"/>
                      <a:pt x="133" y="478"/>
                    </a:cubicBezTo>
                    <a:cubicBezTo>
                      <a:pt x="208" y="433"/>
                      <a:pt x="258" y="351"/>
                      <a:pt x="258" y="257"/>
                    </a:cubicBezTo>
                    <a:cubicBezTo>
                      <a:pt x="258" y="251"/>
                      <a:pt x="257" y="245"/>
                      <a:pt x="257" y="239"/>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grpSp>
      </p:grpSp>
      <p:sp>
        <p:nvSpPr>
          <p:cNvPr id="14" name="文本框 13"/>
          <p:cNvSpPr txBox="1"/>
          <p:nvPr/>
        </p:nvSpPr>
        <p:spPr>
          <a:xfrm>
            <a:off x="5625472" y="2572610"/>
            <a:ext cx="107130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rPr>
              <a:t>01</a:t>
            </a:r>
            <a:endParaRPr kumimoji="0" lang="zh-CN" altLang="en-US"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endParaRPr>
          </a:p>
        </p:txBody>
      </p:sp>
      <p:sp>
        <p:nvSpPr>
          <p:cNvPr id="15" name="文本框 14"/>
          <p:cNvSpPr txBox="1"/>
          <p:nvPr/>
        </p:nvSpPr>
        <p:spPr>
          <a:xfrm>
            <a:off x="4748555" y="4056738"/>
            <a:ext cx="107130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rPr>
              <a:t>02</a:t>
            </a:r>
            <a:endParaRPr kumimoji="0" lang="zh-CN" altLang="en-US"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endParaRPr>
          </a:p>
        </p:txBody>
      </p:sp>
      <p:sp>
        <p:nvSpPr>
          <p:cNvPr id="16" name="文本框 15"/>
          <p:cNvSpPr txBox="1"/>
          <p:nvPr/>
        </p:nvSpPr>
        <p:spPr>
          <a:xfrm>
            <a:off x="6432739" y="4056738"/>
            <a:ext cx="107130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rPr>
              <a:t>03</a:t>
            </a:r>
            <a:endParaRPr kumimoji="0" lang="zh-CN" altLang="en-US"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endParaRPr>
          </a:p>
        </p:txBody>
      </p:sp>
      <p:sp>
        <p:nvSpPr>
          <p:cNvPr id="18" name="TextBox 38"/>
          <p:cNvSpPr txBox="1"/>
          <p:nvPr/>
        </p:nvSpPr>
        <p:spPr>
          <a:xfrm>
            <a:off x="1329035" y="2572227"/>
            <a:ext cx="339725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思源黑体 CN Heavy" panose="020B0A00000000000000" pitchFamily="34" charset="-122"/>
                <a:ea typeface="思源黑体 CN Heavy" panose="020B0A00000000000000" pitchFamily="34" charset="-122"/>
              </a:rPr>
              <a:t>第一,它是指领导的原本</a:t>
            </a:r>
          </a:p>
        </p:txBody>
      </p:sp>
      <p:sp>
        <p:nvSpPr>
          <p:cNvPr id="20" name="TextBox 38"/>
          <p:cNvSpPr txBox="1"/>
          <p:nvPr/>
        </p:nvSpPr>
        <p:spPr>
          <a:xfrm>
            <a:off x="826681" y="4518905"/>
            <a:ext cx="3397250" cy="460375"/>
          </a:xfrm>
          <a:prstGeom prst="rect">
            <a:avLst/>
          </a:prstGeom>
          <a:noFill/>
        </p:spPr>
        <p:txBody>
          <a:bodyPr wrap="none" rtlCol="0">
            <a:spAutoFit/>
          </a:bodyPr>
          <a:lstStyle/>
          <a:p>
            <a:pPr lvl="0" algn="l">
              <a:defRPr/>
            </a:pPr>
            <a:r>
              <a:rPr lang="zh-CN" altLang="en-US" sz="2400" b="1" dirty="0">
                <a:solidFill>
                  <a:prstClr val="black">
                    <a:lumMod val="75000"/>
                    <a:lumOff val="25000"/>
                  </a:prstClr>
                </a:solidFill>
                <a:latin typeface="思源黑体 CN Heavy" panose="020B0A00000000000000" pitchFamily="34" charset="-122"/>
                <a:ea typeface="思源黑体 CN Heavy" panose="020B0A00000000000000" pitchFamily="34" charset="-122"/>
              </a:rPr>
              <a:t>第二,它是指领导的资本</a:t>
            </a:r>
          </a:p>
        </p:txBody>
      </p:sp>
      <p:sp>
        <p:nvSpPr>
          <p:cNvPr id="22" name="TextBox 38"/>
          <p:cNvSpPr txBox="1"/>
          <p:nvPr/>
        </p:nvSpPr>
        <p:spPr>
          <a:xfrm>
            <a:off x="8137901" y="4519653"/>
            <a:ext cx="3397250" cy="460375"/>
          </a:xfrm>
          <a:prstGeom prst="rect">
            <a:avLst/>
          </a:prstGeom>
          <a:noFill/>
        </p:spPr>
        <p:txBody>
          <a:bodyPr wrap="none" rtlCol="0">
            <a:spAutoFit/>
          </a:bodyPr>
          <a:lstStyle/>
          <a:p>
            <a:pPr lvl="0" algn="l">
              <a:defRPr/>
            </a:pPr>
            <a:r>
              <a:rPr lang="zh-CN" altLang="en-US" sz="2400" b="1" dirty="0">
                <a:solidFill>
                  <a:prstClr val="black">
                    <a:lumMod val="75000"/>
                    <a:lumOff val="25000"/>
                  </a:prstClr>
                </a:solidFill>
                <a:latin typeface="思源黑体 CN Heavy" panose="020B0A00000000000000" pitchFamily="34" charset="-122"/>
                <a:ea typeface="思源黑体 CN Heavy" panose="020B0A00000000000000" pitchFamily="34" charset="-122"/>
              </a:rPr>
              <a:t>第三,它是指领导的根本</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horizontal)">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p:bldP spid="20"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以人为本:领导之本</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领导之本在于人,在于具体社会系统及其中的具体的人。换言之,人乃领导之本,领导必须以人为本,尽管这个“人”有其具体含义和特别所指,但对领导而言,服务于人和做好公仆是相通的。</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领导的服务本质承认并确立人的根本地位。</a:t>
            </a:r>
          </a:p>
          <a:p>
            <a:pPr lvl="0" algn="l" fontAlgn="auto">
              <a:lnSpc>
                <a:spcPct val="100000"/>
              </a:lnSpc>
              <a:buSzTx/>
            </a:pPr>
            <a:r>
              <a:rPr lang="zh-CN" altLang="en-US" sz="2000" dirty="0">
                <a:solidFill>
                  <a:schemeClr val="tx1"/>
                </a:solidFill>
                <a:latin typeface="+mn-ea"/>
                <a:sym typeface="思源黑体" panose="020B0400000000000000" pitchFamily="34" charset="-122"/>
              </a:rPr>
              <a:t>但是,领导的统治本质决定了领导必定倾向于以人为末。</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及其所施之领导一旦脱离人、忘记人、忽视人、轻慢人、践踏人,就会使领导的性质变味,成为忘本的、无本的乃至反动的领导主体,并出现忘本的、无本的和反动的领导,进而迅速丧失存在的合理性和合法性,这样的领导绝对不能长久下去,更不会有什么作为或价值。</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领导主体本来就没有什么奇特或者特别了不起的,而只是为大众所需所选而已;如不以本为本而以末为本,就只能为人所弃而回归为末——这个“末”原本是领导主体的当初出自点。</a:t>
            </a:r>
          </a:p>
          <a:p>
            <a:pPr lvl="0" algn="l" fontAlgn="auto">
              <a:lnSpc>
                <a:spcPct val="100000"/>
              </a:lnSpc>
              <a:buSzTx/>
            </a:pPr>
            <a:r>
              <a:rPr lang="zh-CN" altLang="en-US" sz="2000" dirty="0">
                <a:solidFill>
                  <a:schemeClr val="tx1"/>
                </a:solidFill>
                <a:latin typeface="+mn-ea"/>
                <a:sym typeface="思源黑体" panose="020B0400000000000000" pitchFamily="34" charset="-122"/>
              </a:rPr>
              <a:t>我国古代许多政治家、思想家早就认识到了领导之本的重要性,并阐发了关于领导之本对于领导成败盛衰的关系和意义的思想。</a:t>
            </a:r>
          </a:p>
          <a:p>
            <a:pPr lvl="0" algn="l" fontAlgn="auto">
              <a:lnSpc>
                <a:spcPct val="100000"/>
              </a:lnSpc>
              <a:buSzTx/>
            </a:pPr>
            <a:r>
              <a:rPr lang="zh-CN" altLang="en-US" sz="2000" dirty="0">
                <a:solidFill>
                  <a:schemeClr val="tx1"/>
                </a:solidFill>
                <a:latin typeface="+mn-ea"/>
                <a:sym typeface="思源黑体" panose="020B0400000000000000" pitchFamily="34" charset="-122"/>
              </a:rPr>
              <a:t>综上所述,领导之本有必要严肃地提出来,引起所有人的注意和重视。这样才不会在领导过程中本末倒置,才会知道领导是为什么而存在、为什么才有价值的。</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6006" y="5474356"/>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当代中国的领导之本</a:t>
            </a:r>
          </a:p>
          <a:p>
            <a:pPr lvl="0" algn="l" fontAlgn="auto">
              <a:lnSpc>
                <a:spcPct val="100000"/>
              </a:lnSpc>
              <a:buSzTx/>
            </a:pPr>
            <a:r>
              <a:rPr lang="zh-CN" altLang="en-US" sz="2000" dirty="0">
                <a:solidFill>
                  <a:schemeClr val="tx1"/>
                </a:solidFill>
                <a:latin typeface="+mn-ea"/>
                <a:sym typeface="思源黑体" panose="020B0400000000000000" pitchFamily="34" charset="-122"/>
              </a:rPr>
              <a:t>对不同的领导主体来说,领导之本的具体所指历来差异甚大。</a:t>
            </a:r>
          </a:p>
          <a:p>
            <a:pPr lvl="0" algn="l" fontAlgn="auto">
              <a:lnSpc>
                <a:spcPct val="100000"/>
              </a:lnSpc>
              <a:buSzTx/>
            </a:pPr>
            <a:r>
              <a:rPr lang="zh-CN" altLang="en-US" sz="2000" dirty="0">
                <a:solidFill>
                  <a:schemeClr val="tx1"/>
                </a:solidFill>
                <a:latin typeface="+mn-ea"/>
                <a:sym typeface="思源黑体" panose="020B0400000000000000" pitchFamily="34" charset="-122"/>
              </a:rPr>
              <a:t>世间一切事物中,人是最宝贵的。</a:t>
            </a:r>
          </a:p>
          <a:p>
            <a:pPr lvl="0" algn="l" fontAlgn="auto">
              <a:lnSpc>
                <a:spcPct val="100000"/>
              </a:lnSpc>
              <a:buSzTx/>
            </a:pPr>
            <a:r>
              <a:rPr lang="zh-CN" altLang="en-US" sz="2000" dirty="0">
                <a:solidFill>
                  <a:schemeClr val="tx1"/>
                </a:solidFill>
                <a:latin typeface="+mn-ea"/>
                <a:sym typeface="思源黑体" panose="020B0400000000000000" pitchFamily="34" charset="-122"/>
              </a:rPr>
              <a:t>马克思主义已经为当代中国的领导主体提出了非常明确的领导之本——人民群众。</a:t>
            </a:r>
          </a:p>
          <a:p>
            <a:pPr lvl="0" algn="l" fontAlgn="auto">
              <a:lnSpc>
                <a:spcPct val="100000"/>
              </a:lnSpc>
              <a:buSzTx/>
            </a:pPr>
            <a:r>
              <a:rPr lang="zh-CN" altLang="en-US" sz="2000" dirty="0">
                <a:solidFill>
                  <a:schemeClr val="tx1"/>
                </a:solidFill>
                <a:latin typeface="+mn-ea"/>
                <a:sym typeface="思源黑体" panose="020B0400000000000000" pitchFamily="34" charset="-122"/>
              </a:rPr>
              <a:t>人民群众是社会的主体。人民,只有人民,才是创造历史的真正动力。</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领导绩效是人民群众支持、参与和作用程度的反映,领导行为和领导活动的结果根本上要由人民群众来打分和决定,领导行为必须受到人民群众的制约。</a:t>
            </a:r>
          </a:p>
          <a:p>
            <a:pPr lvl="0" algn="l" fontAlgn="auto">
              <a:lnSpc>
                <a:spcPct val="100000"/>
              </a:lnSpc>
              <a:buSzTx/>
            </a:pPr>
            <a:r>
              <a:rPr lang="zh-CN" altLang="en-US" sz="2000" dirty="0">
                <a:solidFill>
                  <a:schemeClr val="tx1"/>
                </a:solidFill>
                <a:latin typeface="+mn-ea"/>
                <a:sym typeface="思源黑体" panose="020B0400000000000000" pitchFamily="34" charset="-122"/>
              </a:rPr>
              <a:t>人民群众是国家的主人,是现实生活中每个具体社会系统的主人,也就是领导主体的主人,是领导之本。领导主体是人民的公仆,领导主体的根本任务就是一切为人民群众着想,全心全意为人民服务。</a:t>
            </a:r>
          </a:p>
          <a:p>
            <a:pPr lvl="0" algn="l" fontAlgn="auto">
              <a:lnSpc>
                <a:spcPct val="100000"/>
              </a:lnSpc>
              <a:buSzTx/>
            </a:pPr>
            <a:r>
              <a:rPr lang="zh-CN" altLang="en-US" sz="2000" dirty="0">
                <a:solidFill>
                  <a:schemeClr val="tx1"/>
                </a:solidFill>
                <a:latin typeface="+mn-ea"/>
                <a:sym typeface="思源黑体" panose="020B0400000000000000" pitchFamily="34" charset="-122"/>
              </a:rPr>
              <a:t>从党和国家的革命与建设的领导实践过程中也可以看到,什么时候我们能坚持调动人民群众的积极性,制定出科学的方针政策,什么时候革命和建设就能取得胜利和成功,否则就会遭受挫折。所以,我们党制定并坚持群众路线,即要在领导活动中依靠群众,尊重群众的创造精神,从群众中取得领导决策的依据、领导方法和无穷无尽的力量,实现领导目标。</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总之,人民群众这个领导之本决定了领导的人民性和社会主义性质,决定了领导必然坚固强大,并有无穷的创造力和制胜力。</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领导的基础和依据</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领导的基础</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的基础是领导扎根生长的地方和得以壮大及成功的起点和依托,也就是领导成败的根基和依据。领导基础越厚实坚固,领导成长、发展和成功的概率与效度就越高。相反,基础越薄或者没有根基,领导就越没有或者就没有发生、发展的可能,更没有成功或辉煌之说。因此,领导的基础对于任何领导主体来说都是事关成败的根本大事。</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领导依托是领导运作的现实基础。领导职能职责的履行就是基于这些现实基础。领导之本是最主要的领导依托,只不过其实际内涵还要更大一些而已。概略说来,领导依托主要有如下方面:</a:t>
            </a:r>
          </a:p>
          <a:p>
            <a:pPr lvl="0" algn="l" fontAlgn="auto">
              <a:lnSpc>
                <a:spcPct val="100000"/>
              </a:lnSpc>
              <a:buSzTx/>
            </a:pPr>
            <a:r>
              <a:rPr lang="zh-CN" altLang="en-US" sz="2000" b="1" dirty="0">
                <a:solidFill>
                  <a:schemeClr val="tx1"/>
                </a:solidFill>
                <a:latin typeface="+mn-ea"/>
                <a:sym typeface="思源黑体" panose="020B0400000000000000" pitchFamily="34" charset="-122"/>
              </a:rPr>
              <a:t>(1)群众。</a:t>
            </a:r>
            <a:r>
              <a:rPr lang="zh-CN" altLang="en-US" sz="2000" dirty="0">
                <a:solidFill>
                  <a:schemeClr val="tx1"/>
                </a:solidFill>
                <a:latin typeface="+mn-ea"/>
                <a:sym typeface="思源黑体" panose="020B0400000000000000" pitchFamily="34" charset="-122"/>
              </a:rPr>
              <a:t>群众是领导的根本,也正是领导的现实基础。</a:t>
            </a:r>
          </a:p>
          <a:p>
            <a:pPr lvl="0" algn="l" fontAlgn="auto">
              <a:lnSpc>
                <a:spcPct val="100000"/>
              </a:lnSpc>
              <a:buSzTx/>
            </a:pPr>
            <a:r>
              <a:rPr lang="zh-CN" altLang="en-US" sz="2000" b="1" dirty="0">
                <a:solidFill>
                  <a:schemeClr val="tx1"/>
                </a:solidFill>
                <a:latin typeface="+mn-ea"/>
                <a:sym typeface="思源黑体" panose="020B0400000000000000" pitchFamily="34" charset="-122"/>
              </a:rPr>
              <a:t>(2)群体组织。</a:t>
            </a:r>
            <a:r>
              <a:rPr lang="zh-CN" altLang="en-US" sz="2000" dirty="0">
                <a:solidFill>
                  <a:schemeClr val="tx1"/>
                </a:solidFill>
                <a:latin typeface="+mn-ea"/>
                <a:sym typeface="思源黑体" panose="020B0400000000000000" pitchFamily="34" charset="-122"/>
              </a:rPr>
              <a:t>这是领导依托的另外一种形态。</a:t>
            </a:r>
          </a:p>
          <a:p>
            <a:pPr lvl="0" algn="l" fontAlgn="auto">
              <a:lnSpc>
                <a:spcPct val="100000"/>
              </a:lnSpc>
              <a:buSzTx/>
            </a:pPr>
            <a:r>
              <a:rPr lang="zh-CN" altLang="en-US" sz="2000" b="1" dirty="0">
                <a:solidFill>
                  <a:schemeClr val="tx1"/>
                </a:solidFill>
                <a:latin typeface="+mn-ea"/>
                <a:sym typeface="思源黑体" panose="020B0400000000000000" pitchFamily="34" charset="-122"/>
              </a:rPr>
              <a:t>(3)领导组织。</a:t>
            </a:r>
            <a:r>
              <a:rPr lang="zh-CN" altLang="en-US" sz="2000" dirty="0">
                <a:solidFill>
                  <a:schemeClr val="tx1"/>
                </a:solidFill>
                <a:latin typeface="+mn-ea"/>
                <a:sym typeface="思源黑体" panose="020B0400000000000000" pitchFamily="34" charset="-122"/>
              </a:rPr>
              <a:t>领导组织是领导系统的核心,是领导的直接依托。它对于实现领导目标、完成既定任务具有最直接的重要作用。这表现在如下诸方面:</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第一,领导组织是领导活动的舞台。</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第二,领导组织是领导者与被领导者发生作用的媒介。</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第三,领导组织是社会群体的核心。</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第四,领导组织是领导者与社会发生联系的社会实体。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2.4.2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领导的依据</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52539" y="1860884"/>
            <a:ext cx="5398770" cy="4615815"/>
            <a:chOff x="552539" y="1860884"/>
            <a:chExt cx="5398770" cy="4615815"/>
          </a:xfrm>
        </p:grpSpPr>
        <p:sp>
          <p:nvSpPr>
            <p:cNvPr id="5" name="圆角矩形 4"/>
            <p:cNvSpPr/>
            <p:nvPr>
              <p:custDataLst>
                <p:tags r:id="rId2"/>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341503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客观事实和客观规律是领导的根本依据。</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首先,要对领导意识的能动作用有一个恰当的估计。</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其次,领导意识的能动作用是否能得到正确的发挥,是以能否遵从事物运动的客观规律为前提的。</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最后,领导意识能动作用的发挥,还依赖于一定的物质条件和物质手段。</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总之,要正确发挥领导意识的能动作用,就必须尊重事物发展的客观规律,从实际出发,把领导热情同科学态度结合起来,确保严谨务实、能动而又客观。</a:t>
              </a:r>
            </a:p>
          </p:txBody>
        </p:sp>
        <p:grpSp>
          <p:nvGrpSpPr>
            <p:cNvPr id="7" name="组合 6"/>
            <p:cNvGrpSpPr/>
            <p:nvPr/>
          </p:nvGrpSpPr>
          <p:grpSpPr>
            <a:xfrm>
              <a:off x="1928607" y="1920975"/>
              <a:ext cx="2647315" cy="545432"/>
              <a:chOff x="1042736" y="1311376"/>
              <a:chExt cx="2647315"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184976" y="1397101"/>
                <a:ext cx="2505075" cy="274464"/>
              </a:xfrm>
              <a:prstGeom prst="rect">
                <a:avLst/>
              </a:prstGeom>
              <a:noFill/>
            </p:spPr>
            <p:txBody>
              <a:bodyPr wrap="square" rtlCol="0">
                <a:spAutoFit/>
              </a:bodyPr>
              <a:lstStyle/>
              <a:p>
                <a:pPr algn="ctr"/>
                <a:r>
                  <a:rPr lang="zh-CN" altLang="en-US" sz="2000" b="1" dirty="0">
                    <a:solidFill>
                      <a:schemeClr val="bg1"/>
                    </a:solidFill>
                    <a:latin typeface="思源宋体 CN" panose="02020400000000000000" pitchFamily="18" charset="-122"/>
                    <a:ea typeface="思源宋体 CN" panose="02020400000000000000" pitchFamily="18" charset="-122"/>
                  </a:rPr>
                  <a:t>客观事实和客观规律</a:t>
                </a:r>
              </a:p>
            </p:txBody>
          </p:sp>
        </p:grpSp>
      </p:grpSp>
      <p:grpSp>
        <p:nvGrpSpPr>
          <p:cNvPr id="10" name="组合 9"/>
          <p:cNvGrpSpPr/>
          <p:nvPr/>
        </p:nvGrpSpPr>
        <p:grpSpPr>
          <a:xfrm>
            <a:off x="6279570" y="1860884"/>
            <a:ext cx="5398770" cy="4493260"/>
            <a:chOff x="6279570" y="1860884"/>
            <a:chExt cx="5398770" cy="4493260"/>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545432"/>
              <a:chOff x="1042736" y="1311376"/>
              <a:chExt cx="2646947"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846" y="1383766"/>
                <a:ext cx="2305050" cy="39878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党的基本路线</a:t>
                </a:r>
              </a:p>
            </p:txBody>
          </p:sp>
        </p:grpSp>
        <p:sp>
          <p:nvSpPr>
            <p:cNvPr id="15" name="文本框 14"/>
            <p:cNvSpPr txBox="1"/>
            <p:nvPr/>
          </p:nvSpPr>
          <p:spPr>
            <a:xfrm>
              <a:off x="6431970" y="2664159"/>
              <a:ext cx="5103495" cy="230695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这是马克思主义在领导实践中的具体应用,是领导得以实施并取得成功的主要依据,具体内容如下:</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第一,思想路线和正确向导。</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第二,政治路线。</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第三,组织路线。</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第四,群众路线。</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领导的地位与作</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2.5.1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领导的地位</a:t>
            </a:r>
          </a:p>
          <a:p>
            <a:pPr lvl="0" algn="l" fontAlgn="auto">
              <a:lnSpc>
                <a:spcPct val="100000"/>
              </a:lnSpc>
              <a:buSzTx/>
            </a:pPr>
            <a:r>
              <a:rPr lang="zh-CN" altLang="en-US" sz="2000" dirty="0">
                <a:solidFill>
                  <a:schemeClr val="tx1"/>
                </a:solidFill>
                <a:latin typeface="+mn-ea"/>
                <a:sym typeface="思源黑体" panose="020B0400000000000000" pitchFamily="34" charset="-122"/>
              </a:rPr>
              <a:t>根据领导的含义和本质可知,领导是一种最重要、最特殊而又最普遍存在的社会行为与社会因素,是任何一个具体社会系统得以正常运转的核心要素之一。</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领导同整个社会系统的命运息息相关。</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领导就是掌握和运用各种资源,动员和调遣各种力量去驾驭复杂形势,有谋略、有步骤地发动所属群体或社会排除风险、破除危难、应战制胜以达到组织群体目标的组织过程、方向过程和动力过程。</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领导一旦树立积极的目标,那么它就成为一种具有创造集体业绩、组织成效或社会功绩进而达到集体或社会目标等功能的强效工具。</a:t>
            </a:r>
          </a:p>
          <a:p>
            <a:pPr lvl="0" algn="l" fontAlgn="auto">
              <a:lnSpc>
                <a:spcPct val="100000"/>
              </a:lnSpc>
              <a:buSzTx/>
            </a:pPr>
            <a:r>
              <a:rPr lang="zh-CN" altLang="en-US" sz="2000" dirty="0">
                <a:solidFill>
                  <a:schemeClr val="tx1"/>
                </a:solidFill>
                <a:latin typeface="+mn-ea"/>
                <a:sym typeface="思源黑体" panose="020B0400000000000000" pitchFamily="34" charset="-122"/>
              </a:rPr>
              <a:t>所有组织性群体性成败得失都能归结于领导,既在于领导环境,又在于领导素质,特别是要视领导的德才而定。</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领导与社会系统具有绝对的相关性,领导的影响总会随时波及或牵动整个领导范围乃至全社会,领导具有远超于其他所有社会行为或组织行为之上的显著社会性和重大性。</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2.5.2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领导的作用</a:t>
            </a:r>
          </a:p>
          <a:p>
            <a:r>
              <a:rPr lang="zh-CN" altLang="en-US" sz="2000" dirty="0">
                <a:solidFill>
                  <a:schemeClr val="tx1"/>
                </a:solidFill>
                <a:latin typeface="+mn-ea"/>
                <a:sym typeface="思源黑体" panose="020B0400000000000000" pitchFamily="34" charset="-122"/>
              </a:rPr>
              <a:t>有人将领导的作用概括为六个方面:</a:t>
            </a:r>
          </a:p>
          <a:p>
            <a:r>
              <a:rPr lang="zh-CN" altLang="en-US" sz="2000" b="1" dirty="0">
                <a:solidFill>
                  <a:schemeClr val="tx1"/>
                </a:solidFill>
                <a:latin typeface="+mn-ea"/>
                <a:sym typeface="思源黑体" panose="020B0400000000000000" pitchFamily="34" charset="-122"/>
              </a:rPr>
              <a:t>(1)领导是极其重要的生产力;</a:t>
            </a:r>
          </a:p>
          <a:p>
            <a:r>
              <a:rPr lang="zh-CN" altLang="en-US" sz="2000" b="1" dirty="0">
                <a:solidFill>
                  <a:schemeClr val="tx1"/>
                </a:solidFill>
                <a:latin typeface="+mn-ea"/>
                <a:sym typeface="思源黑体" panose="020B0400000000000000" pitchFamily="34" charset="-122"/>
              </a:rPr>
              <a:t>(2)领导能够发起挑战并引领大家夺取胜利;</a:t>
            </a:r>
          </a:p>
          <a:p>
            <a:r>
              <a:rPr lang="zh-CN" altLang="en-US" sz="2000" b="1" dirty="0">
                <a:solidFill>
                  <a:schemeClr val="tx1"/>
                </a:solidFill>
                <a:latin typeface="+mn-ea"/>
                <a:sym typeface="思源黑体" panose="020B0400000000000000" pitchFamily="34" charset="-122"/>
              </a:rPr>
              <a:t>(3)领导是保障秩序的力量;</a:t>
            </a:r>
          </a:p>
          <a:p>
            <a:r>
              <a:rPr lang="zh-CN" altLang="en-US" sz="2000" b="1" dirty="0">
                <a:solidFill>
                  <a:schemeClr val="tx1"/>
                </a:solidFill>
                <a:latin typeface="+mn-ea"/>
                <a:sym typeface="思源黑体" panose="020B0400000000000000" pitchFamily="34" charset="-122"/>
              </a:rPr>
              <a:t>(4)领导是引发变革的力量;</a:t>
            </a:r>
          </a:p>
          <a:p>
            <a:r>
              <a:rPr lang="zh-CN" altLang="en-US" sz="2000" b="1" dirty="0">
                <a:solidFill>
                  <a:schemeClr val="tx1"/>
                </a:solidFill>
                <a:latin typeface="+mn-ea"/>
                <a:sym typeface="思源黑体" panose="020B0400000000000000" pitchFamily="34" charset="-122"/>
              </a:rPr>
              <a:t>(5)领导能够提供希望和动力;</a:t>
            </a:r>
          </a:p>
          <a:p>
            <a:r>
              <a:rPr lang="zh-CN" altLang="en-US" sz="2000" b="1" dirty="0">
                <a:solidFill>
                  <a:schemeClr val="tx1"/>
                </a:solidFill>
                <a:latin typeface="+mn-ea"/>
                <a:sym typeface="思源黑体" panose="020B0400000000000000" pitchFamily="34" charset="-122"/>
              </a:rPr>
              <a:t>(6)领导能够展示和弘扬崇高的道德</a:t>
            </a:r>
          </a:p>
          <a:p>
            <a:pPr algn="l">
              <a:buSzTx/>
            </a:pPr>
            <a:r>
              <a:rPr lang="zh-CN" altLang="en-US" sz="2000" dirty="0">
                <a:solidFill>
                  <a:schemeClr val="tx1"/>
                </a:solidFill>
                <a:latin typeface="+mn-ea"/>
                <a:sym typeface="思源黑体" panose="020B0400000000000000" pitchFamily="34" charset="-122"/>
              </a:rPr>
              <a:t>这或许较好地表述了领导的作用。但从“领导”二字的实质来看,领导的作用具体可从以下方面来加以理解:</a:t>
            </a:r>
          </a:p>
          <a:p>
            <a:r>
              <a:rPr lang="zh-CN" altLang="en-US" sz="2000" b="1" dirty="0">
                <a:solidFill>
                  <a:schemeClr val="tx1"/>
                </a:solidFill>
                <a:latin typeface="+mn-ea"/>
                <a:sym typeface="思源黑体" panose="020B0400000000000000" pitchFamily="34" charset="-122"/>
              </a:rPr>
              <a:t>第一,领导由于在某一具体的社会系统中居于主导性、支配性、决定性的地位,是一种最权威的社会行为和社会运作过程,所以对该社会系统整体均有主导性、支配性和决定性的作用。第二,领导主体发出的领导行为从开头到结尾正好是一个完整的领导过程。</a:t>
            </a:r>
          </a:p>
          <a:p>
            <a:r>
              <a:rPr lang="zh-CN" altLang="en-US" sz="2000" b="1" dirty="0">
                <a:solidFill>
                  <a:schemeClr val="tx1"/>
                </a:solidFill>
                <a:latin typeface="+mn-ea"/>
                <a:sym typeface="思源黑体" panose="020B0400000000000000" pitchFamily="34" charset="-122"/>
              </a:rPr>
              <a:t>第三,领导是一种历史范畴,是一个不断变化发展的领域,具有突出的过程性和历史性。</a:t>
            </a:r>
          </a:p>
          <a:p>
            <a:r>
              <a:rPr lang="zh-CN" altLang="en-US" sz="2000" b="1" dirty="0">
                <a:solidFill>
                  <a:schemeClr val="tx1"/>
                </a:solidFill>
                <a:latin typeface="+mn-ea"/>
                <a:sym typeface="思源黑体" panose="020B0400000000000000" pitchFamily="34" charset="-122"/>
              </a:rPr>
              <a:t>第四,领导首先是一种强力高效、颇富能动性的社会生活手段,也是一种中性的权威工具。</a:t>
            </a:r>
          </a:p>
          <a:p>
            <a:endParaRPr lang="zh-CN" altLang="en-US" sz="2000" b="1"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2.5.2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领导的作用</a:t>
            </a:r>
          </a:p>
          <a:p>
            <a:r>
              <a:rPr lang="zh-CN" altLang="en-US" sz="2000" b="1" dirty="0">
                <a:solidFill>
                  <a:schemeClr val="tx1"/>
                </a:solidFill>
                <a:latin typeface="+mn-ea"/>
                <a:sym typeface="思源黑体" panose="020B0400000000000000" pitchFamily="34" charset="-122"/>
              </a:rPr>
              <a:t>第五,领导通过决策影响每次对挑战和竞争的回应。</a:t>
            </a:r>
          </a:p>
          <a:p>
            <a:r>
              <a:rPr lang="zh-CN" altLang="en-US" sz="2000" b="1" dirty="0">
                <a:solidFill>
                  <a:schemeClr val="tx1"/>
                </a:solidFill>
                <a:latin typeface="+mn-ea"/>
                <a:sym typeface="思源黑体" panose="020B0400000000000000" pitchFamily="34" charset="-122"/>
              </a:rPr>
              <a:t>第六,领导通过行为示范和道德影响来对现实发挥重大作用。</a:t>
            </a:r>
          </a:p>
          <a:p>
            <a:r>
              <a:rPr lang="zh-CN" altLang="en-US" sz="2000" b="1" dirty="0">
                <a:solidFill>
                  <a:schemeClr val="tx1"/>
                </a:solidFill>
                <a:latin typeface="+mn-ea"/>
                <a:sym typeface="思源黑体" panose="020B0400000000000000" pitchFamily="34" charset="-122"/>
              </a:rPr>
              <a:t>第七,领导通过形成和发挥领导力来影响全局,从根本上决定现代竞争的得失成败。</a:t>
            </a:r>
          </a:p>
          <a:p>
            <a:endParaRPr lang="zh-CN" altLang="en-US" sz="2000" b="1" dirty="0">
              <a:solidFill>
                <a:schemeClr val="tx1"/>
              </a:solidFill>
              <a:latin typeface="+mn-ea"/>
              <a:sym typeface="思源黑体" panose="020B0400000000000000" pitchFamily="34" charset="-122"/>
            </a:endParaRPr>
          </a:p>
          <a:p>
            <a:r>
              <a:rPr lang="zh-CN" altLang="en-US" sz="2000" dirty="0">
                <a:solidFill>
                  <a:schemeClr val="tx1"/>
                </a:solidFill>
                <a:latin typeface="+mn-ea"/>
                <a:sym typeface="思源黑体" panose="020B0400000000000000" pitchFamily="34" charset="-122"/>
              </a:rPr>
              <a:t>必须大力开发和增强表现为领导质量和领导水平的领导力。这是因为:</a:t>
            </a:r>
          </a:p>
          <a:p>
            <a:r>
              <a:rPr lang="zh-CN" altLang="en-US" sz="2000" dirty="0">
                <a:solidFill>
                  <a:schemeClr val="tx1"/>
                </a:solidFill>
                <a:latin typeface="+mn-ea"/>
                <a:sym typeface="思源黑体" panose="020B0400000000000000" pitchFamily="34" charset="-122"/>
              </a:rPr>
              <a:t>第一,领导力是组织群体或社会最重要最核心的组织力、挑战力和制胜力,是主动发挥诸竞争因素效用的组织性动力性因素,构成组织群体或社会竞争实力中最关键的部分,即核心竞争力。</a:t>
            </a:r>
          </a:p>
          <a:p>
            <a:r>
              <a:rPr lang="zh-CN" altLang="en-US" sz="2000" dirty="0">
                <a:solidFill>
                  <a:schemeClr val="tx1"/>
                </a:solidFill>
                <a:latin typeface="+mn-ea"/>
                <a:sym typeface="思源黑体" panose="020B0400000000000000" pitchFamily="34" charset="-122"/>
              </a:rPr>
              <a:t>第二,领导力也是生产力,而且是最重要的生产力之一。</a:t>
            </a:r>
          </a:p>
          <a:p>
            <a:r>
              <a:rPr lang="zh-CN" altLang="en-US" sz="2000" dirty="0">
                <a:solidFill>
                  <a:schemeClr val="tx1"/>
                </a:solidFill>
                <a:latin typeface="+mn-ea"/>
                <a:sym typeface="思源黑体" panose="020B0400000000000000" pitchFamily="34" charset="-122"/>
              </a:rPr>
              <a:t>第三,开发和增强领导力就是直接增强核心竞争力和另一种生产力,就是在加强创造财富、赢得挑战和竞争胜利的总体实力。</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2302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2553335"/>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lang="zh-CN" altLang="en-US" sz="2000" b="1" dirty="0">
                <a:latin typeface="+mn-ea"/>
              </a:rPr>
              <a:t>领导既是一种现象,也是一种过程,更是一种事物,是一个至少由领导主体、领导客体、领导环境、领导过程和领导结果五个基本因素组合而成的复合概念。本质上,领导是由统治、服务、管理、影响、权力、权威、社会生活和人类历史等实际范畴和内容构成的一个最重大的社会范畴。它必须以群众为基础、为依托,必须以法律制度和领导路线为依据,必须以人为本。领导地位的巩固、领导作用的发挥关键在于领导基础的加强和领导之本的凸显。一切基础薄弱的领导都将丧失合法性而很快衰败和消亡，一切忘本反本的领导都会走向反面而迅速瓦解和破败。只有不断巩固领导基础,培养领导之本,才能确保领导之树常青。</a:t>
            </a:r>
          </a:p>
        </p:txBody>
      </p:sp>
      <p:sp>
        <p:nvSpPr>
          <p:cNvPr id="8" name="Freeform 5"/>
          <p:cNvSpPr/>
          <p:nvPr/>
        </p:nvSpPr>
        <p:spPr bwMode="auto">
          <a:xfrm rot="21249602" flipH="1" flipV="1">
            <a:off x="9857300" y="494474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876425"/>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sz="2000" b="1" dirty="0">
                <a:latin typeface="+mn-ea"/>
              </a:rPr>
              <a:t>领导</a:t>
            </a:r>
            <a:r>
              <a:rPr lang="en-US" sz="2000" b="1" dirty="0">
                <a:latin typeface="+mn-ea"/>
              </a:rPr>
              <a:t>    </a:t>
            </a:r>
            <a:r>
              <a:rPr sz="2000" b="1" dirty="0">
                <a:latin typeface="+mn-ea"/>
              </a:rPr>
              <a:t>领导要素</a:t>
            </a:r>
            <a:r>
              <a:rPr lang="en-US" sz="2000" b="1" dirty="0">
                <a:latin typeface="+mn-ea"/>
              </a:rPr>
              <a:t>    </a:t>
            </a:r>
            <a:r>
              <a:rPr sz="2000" b="1" dirty="0">
                <a:latin typeface="+mn-ea"/>
              </a:rPr>
              <a:t>领导行为</a:t>
            </a:r>
            <a:r>
              <a:rPr lang="en-US" sz="2000" b="1" dirty="0">
                <a:latin typeface="+mn-ea"/>
              </a:rPr>
              <a:t>    </a:t>
            </a:r>
            <a:r>
              <a:rPr sz="2000" b="1" dirty="0">
                <a:latin typeface="+mn-ea"/>
              </a:rPr>
              <a:t>领导现象</a:t>
            </a:r>
            <a:r>
              <a:rPr lang="en-US" sz="2000" b="1" dirty="0">
                <a:latin typeface="+mn-ea"/>
              </a:rPr>
              <a:t>    </a:t>
            </a:r>
            <a:r>
              <a:rPr sz="2000" b="1" dirty="0">
                <a:latin typeface="+mn-ea"/>
              </a:rPr>
              <a:t>领导本质</a:t>
            </a:r>
            <a:r>
              <a:rPr lang="en-US" sz="2000" b="1" dirty="0">
                <a:latin typeface="+mn-ea"/>
              </a:rPr>
              <a:t>    </a:t>
            </a:r>
            <a:r>
              <a:rPr sz="2000" b="1" dirty="0">
                <a:latin typeface="+mn-ea"/>
              </a:rPr>
              <a:t>操作性领导本质</a:t>
            </a:r>
            <a:r>
              <a:rPr lang="en-US" sz="2000" b="1" dirty="0">
                <a:latin typeface="+mn-ea"/>
              </a:rPr>
              <a:t>    </a:t>
            </a:r>
          </a:p>
          <a:p>
            <a:pPr marL="274320" lvl="0" indent="-274320" algn="l">
              <a:spcBef>
                <a:spcPct val="20000"/>
              </a:spcBef>
              <a:buClr>
                <a:schemeClr val="accent1"/>
              </a:buClr>
              <a:buSzTx/>
              <a:buFont typeface="Symbol" panose="05050102010706020507" pitchFamily="18" charset="2"/>
              <a:buChar char=""/>
            </a:pPr>
            <a:r>
              <a:rPr sz="2000" b="1" dirty="0">
                <a:latin typeface="+mn-ea"/>
              </a:rPr>
              <a:t>手段性领导本质</a:t>
            </a:r>
            <a:r>
              <a:rPr lang="en-US" sz="2000" b="1" dirty="0">
                <a:latin typeface="+mn-ea"/>
              </a:rPr>
              <a:t>    </a:t>
            </a:r>
            <a:r>
              <a:rPr sz="2000" b="1" dirty="0">
                <a:latin typeface="+mn-ea"/>
              </a:rPr>
              <a:t>结果性领导本质</a:t>
            </a:r>
            <a:r>
              <a:rPr lang="en-US" sz="2000" b="1" dirty="0">
                <a:latin typeface="+mn-ea"/>
              </a:rPr>
              <a:t>    </a:t>
            </a:r>
            <a:r>
              <a:rPr sz="2000" b="1" dirty="0">
                <a:latin typeface="+mn-ea"/>
              </a:rPr>
              <a:t>统治</a:t>
            </a:r>
            <a:r>
              <a:rPr lang="en-US" sz="2000" b="1" dirty="0">
                <a:latin typeface="+mn-ea"/>
              </a:rPr>
              <a:t>    </a:t>
            </a:r>
            <a:r>
              <a:rPr sz="2000" b="1" dirty="0">
                <a:latin typeface="+mn-ea"/>
              </a:rPr>
              <a:t>服务</a:t>
            </a:r>
            <a:r>
              <a:rPr lang="en-US" sz="2000" b="1" dirty="0">
                <a:latin typeface="+mn-ea"/>
              </a:rPr>
              <a:t>    </a:t>
            </a:r>
            <a:r>
              <a:rPr sz="2000" b="1" dirty="0">
                <a:latin typeface="+mn-ea"/>
              </a:rPr>
              <a:t>管理</a:t>
            </a:r>
            <a:r>
              <a:rPr lang="en-US" sz="2000" b="1" dirty="0">
                <a:latin typeface="+mn-ea"/>
              </a:rPr>
              <a:t>    </a:t>
            </a:r>
            <a:r>
              <a:rPr sz="2000" b="1" dirty="0">
                <a:latin typeface="+mn-ea"/>
              </a:rPr>
              <a:t>影响</a:t>
            </a:r>
            <a:r>
              <a:rPr lang="en-US" sz="2000" b="1" dirty="0">
                <a:latin typeface="+mn-ea"/>
              </a:rPr>
              <a:t>    </a:t>
            </a:r>
            <a:r>
              <a:rPr sz="2000" b="1" dirty="0">
                <a:latin typeface="+mn-ea"/>
              </a:rPr>
              <a:t>权力权威</a:t>
            </a:r>
            <a:r>
              <a:rPr lang="en-US" sz="2000" b="1" dirty="0">
                <a:latin typeface="+mn-ea"/>
              </a:rPr>
              <a:t>    </a:t>
            </a:r>
          </a:p>
          <a:p>
            <a:pPr marL="274320" lvl="0" indent="-274320" algn="l">
              <a:spcBef>
                <a:spcPct val="20000"/>
              </a:spcBef>
              <a:buClr>
                <a:schemeClr val="accent1"/>
              </a:buClr>
              <a:buSzTx/>
              <a:buFont typeface="Symbol" panose="05050102010706020507" pitchFamily="18" charset="2"/>
              <a:buChar char=""/>
            </a:pPr>
            <a:r>
              <a:rPr sz="2000" b="1" dirty="0">
                <a:latin typeface="+mn-ea"/>
              </a:rPr>
              <a:t>特权与特权化</a:t>
            </a:r>
            <a:r>
              <a:rPr lang="en-US" sz="2000" b="1" dirty="0">
                <a:latin typeface="+mn-ea"/>
              </a:rPr>
              <a:t>    </a:t>
            </a:r>
            <a:r>
              <a:rPr sz="2000" b="1" dirty="0">
                <a:latin typeface="+mn-ea"/>
              </a:rPr>
              <a:t>常权与常权化</a:t>
            </a:r>
            <a:r>
              <a:rPr lang="en-US" sz="2000" b="1" dirty="0">
                <a:latin typeface="+mn-ea"/>
              </a:rPr>
              <a:t>    </a:t>
            </a:r>
            <a:r>
              <a:rPr sz="2000" b="1" dirty="0">
                <a:latin typeface="+mn-ea"/>
              </a:rPr>
              <a:t>社会生活</a:t>
            </a:r>
            <a:r>
              <a:rPr lang="en-US" sz="2000" b="1" dirty="0">
                <a:latin typeface="+mn-ea"/>
              </a:rPr>
              <a:t>    </a:t>
            </a:r>
            <a:r>
              <a:rPr sz="2000" b="1" dirty="0">
                <a:latin typeface="+mn-ea"/>
              </a:rPr>
              <a:t>人类历史</a:t>
            </a:r>
            <a:r>
              <a:rPr lang="en-US" sz="2000" b="1" dirty="0">
                <a:latin typeface="+mn-ea"/>
              </a:rPr>
              <a:t>    </a:t>
            </a:r>
            <a:r>
              <a:rPr sz="2000" b="1" dirty="0">
                <a:latin typeface="+mn-ea"/>
              </a:rPr>
              <a:t>领导之本</a:t>
            </a:r>
            <a:r>
              <a:rPr lang="en-US" sz="2000" b="1" dirty="0">
                <a:latin typeface="+mn-ea"/>
              </a:rPr>
              <a:t>    </a:t>
            </a:r>
            <a:r>
              <a:rPr sz="2000" b="1" dirty="0">
                <a:latin typeface="+mn-ea"/>
              </a:rPr>
              <a:t>以人为本</a:t>
            </a:r>
            <a:r>
              <a:rPr lang="en-US" sz="2000" b="1" dirty="0">
                <a:latin typeface="+mn-ea"/>
              </a:rPr>
              <a:t>    </a:t>
            </a:r>
          </a:p>
          <a:p>
            <a:pPr marL="274320" lvl="0" indent="-274320" algn="l">
              <a:spcBef>
                <a:spcPct val="20000"/>
              </a:spcBef>
              <a:buClr>
                <a:schemeClr val="accent1"/>
              </a:buClr>
              <a:buSzTx/>
              <a:buFont typeface="Symbol" panose="05050102010706020507" pitchFamily="18" charset="2"/>
              <a:buChar char=""/>
            </a:pPr>
            <a:r>
              <a:rPr sz="2000" b="1" dirty="0">
                <a:latin typeface="+mn-ea"/>
              </a:rPr>
              <a:t>领导基础</a:t>
            </a:r>
            <a:r>
              <a:rPr lang="en-US" sz="2000" b="1" dirty="0">
                <a:latin typeface="+mn-ea"/>
              </a:rPr>
              <a:t>    </a:t>
            </a:r>
            <a:r>
              <a:rPr sz="2000" b="1" dirty="0">
                <a:latin typeface="+mn-ea"/>
              </a:rPr>
              <a:t>领导依托</a:t>
            </a:r>
            <a:r>
              <a:rPr lang="en-US" sz="2000" b="1" dirty="0">
                <a:latin typeface="+mn-ea"/>
              </a:rPr>
              <a:t>    </a:t>
            </a:r>
            <a:r>
              <a:rPr sz="2000" b="1" dirty="0">
                <a:latin typeface="+mn-ea"/>
              </a:rPr>
              <a:t>群众</a:t>
            </a:r>
            <a:r>
              <a:rPr lang="en-US" sz="2000" b="1" dirty="0">
                <a:latin typeface="+mn-ea"/>
              </a:rPr>
              <a:t>    </a:t>
            </a:r>
            <a:r>
              <a:rPr sz="2000" b="1" dirty="0">
                <a:latin typeface="+mn-ea"/>
              </a:rPr>
              <a:t>群体组织</a:t>
            </a:r>
            <a:r>
              <a:rPr lang="en-US" sz="2000" b="1" dirty="0">
                <a:latin typeface="+mn-ea"/>
              </a:rPr>
              <a:t>    </a:t>
            </a:r>
            <a:r>
              <a:rPr sz="2000" b="1" dirty="0">
                <a:latin typeface="+mn-ea"/>
              </a:rPr>
              <a:t>领导组织</a:t>
            </a:r>
            <a:r>
              <a:rPr lang="en-US" sz="2000" b="1" dirty="0">
                <a:latin typeface="+mn-ea"/>
              </a:rPr>
              <a:t>    </a:t>
            </a:r>
            <a:r>
              <a:rPr sz="2000" b="1" dirty="0">
                <a:latin typeface="+mn-ea"/>
              </a:rPr>
              <a:t>领导的依据</a:t>
            </a:r>
            <a:r>
              <a:rPr lang="en-US" sz="2000" b="1" dirty="0">
                <a:latin typeface="+mn-ea"/>
              </a:rPr>
              <a:t>    </a:t>
            </a:r>
            <a:r>
              <a:rPr sz="2000" b="1" dirty="0">
                <a:latin typeface="+mn-ea"/>
              </a:rPr>
              <a:t>政治路线</a:t>
            </a:r>
            <a:r>
              <a:rPr lang="en-US" sz="2000" b="1" dirty="0">
                <a:latin typeface="+mn-ea"/>
              </a:rPr>
              <a:t>    </a:t>
            </a:r>
          </a:p>
          <a:p>
            <a:pPr marL="274320" lvl="0" indent="-274320" algn="l">
              <a:spcBef>
                <a:spcPct val="20000"/>
              </a:spcBef>
              <a:buClr>
                <a:schemeClr val="accent1"/>
              </a:buClr>
              <a:buSzTx/>
              <a:buFont typeface="Symbol" panose="05050102010706020507" pitchFamily="18" charset="2"/>
              <a:buChar char=""/>
            </a:pPr>
            <a:r>
              <a:rPr sz="2000" b="1" dirty="0">
                <a:latin typeface="+mn-ea"/>
              </a:rPr>
              <a:t>群众路线</a:t>
            </a:r>
            <a:r>
              <a:rPr lang="en-US" sz="2000" b="1" dirty="0">
                <a:latin typeface="+mn-ea"/>
              </a:rPr>
              <a:t>    </a:t>
            </a:r>
            <a:r>
              <a:rPr sz="2000" b="1" dirty="0">
                <a:latin typeface="+mn-ea"/>
              </a:rPr>
              <a:t>领导的地位</a:t>
            </a:r>
            <a:r>
              <a:rPr lang="en-US" sz="2000" b="1" dirty="0">
                <a:latin typeface="+mn-ea"/>
              </a:rPr>
              <a:t>    </a:t>
            </a:r>
            <a:r>
              <a:rPr sz="2000" b="1" dirty="0">
                <a:latin typeface="+mn-ea"/>
              </a:rPr>
              <a:t>领导的作用</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948940"/>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35075" y="2654935"/>
            <a:ext cx="9567545" cy="2245360"/>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sz="2000" b="1" dirty="0">
                <a:latin typeface="+mn-ea"/>
              </a:rPr>
              <a:t>1.如何从正式的公共组织角度理解和把握领导的本质?</a:t>
            </a:r>
          </a:p>
          <a:p>
            <a:pPr marL="274320" lvl="0" indent="-274320" algn="l">
              <a:spcBef>
                <a:spcPct val="20000"/>
              </a:spcBef>
              <a:buClr>
                <a:schemeClr val="accent1"/>
              </a:buClr>
              <a:buSzTx/>
              <a:buFont typeface="Symbol" panose="05050102010706020507" pitchFamily="18" charset="2"/>
              <a:buChar char=""/>
            </a:pPr>
            <a:r>
              <a:rPr sz="2000" b="1" dirty="0">
                <a:latin typeface="+mn-ea"/>
              </a:rPr>
              <a:t>2.如何从领导本质的角度理解和解释统治的实质内涵?</a:t>
            </a:r>
          </a:p>
          <a:p>
            <a:pPr marL="274320" lvl="0" indent="-274320" algn="l">
              <a:spcBef>
                <a:spcPct val="20000"/>
              </a:spcBef>
              <a:buClr>
                <a:schemeClr val="accent1"/>
              </a:buClr>
              <a:buSzTx/>
              <a:buFont typeface="Symbol" panose="05050102010706020507" pitchFamily="18" charset="2"/>
              <a:buChar char=""/>
            </a:pPr>
            <a:r>
              <a:rPr sz="2000" b="1" dirty="0">
                <a:latin typeface="+mn-ea"/>
              </a:rPr>
              <a:t>3.如何理解“领导就是服务”?</a:t>
            </a:r>
          </a:p>
          <a:p>
            <a:pPr marL="274320" lvl="0" indent="-274320" algn="l">
              <a:spcBef>
                <a:spcPct val="20000"/>
              </a:spcBef>
              <a:buClr>
                <a:schemeClr val="accent1"/>
              </a:buClr>
              <a:buSzTx/>
              <a:buFont typeface="Symbol" panose="05050102010706020507" pitchFamily="18" charset="2"/>
              <a:buChar char=""/>
            </a:pPr>
            <a:r>
              <a:rPr sz="2000" b="1" dirty="0">
                <a:latin typeface="+mn-ea"/>
              </a:rPr>
              <a:t>4.试分析“以人为本”的实质与基本内涵。</a:t>
            </a:r>
          </a:p>
          <a:p>
            <a:pPr marL="274320" lvl="0" indent="-274320" algn="l">
              <a:spcBef>
                <a:spcPct val="20000"/>
              </a:spcBef>
              <a:buClr>
                <a:schemeClr val="accent1"/>
              </a:buClr>
              <a:buSzTx/>
              <a:buFont typeface="Symbol" panose="05050102010706020507" pitchFamily="18" charset="2"/>
              <a:buChar char=""/>
            </a:pPr>
            <a:r>
              <a:rPr sz="2000" b="1" dirty="0">
                <a:latin typeface="+mn-ea"/>
              </a:rPr>
              <a:t>5.领导凭借什么能产生、存在和生效?领导合法性和有效性的渊源何在?</a:t>
            </a:r>
          </a:p>
          <a:p>
            <a:pPr marL="274320" lvl="0" indent="-274320" algn="l">
              <a:spcBef>
                <a:spcPct val="20000"/>
              </a:spcBef>
              <a:buClr>
                <a:schemeClr val="accent1"/>
              </a:buClr>
              <a:buSzTx/>
              <a:buFont typeface="Symbol" panose="05050102010706020507" pitchFamily="18" charset="2"/>
              <a:buChar char=""/>
            </a:pPr>
            <a:r>
              <a:rPr sz="2000" b="1" dirty="0">
                <a:latin typeface="+mn-ea"/>
              </a:rPr>
              <a:t>6.试从社会生活和人类历史的角度解读领导的实质、责任和根本要义。</a:t>
            </a:r>
          </a:p>
        </p:txBody>
      </p:sp>
      <p:sp>
        <p:nvSpPr>
          <p:cNvPr id="8" name="Freeform 5"/>
          <p:cNvSpPr/>
          <p:nvPr/>
        </p:nvSpPr>
        <p:spPr bwMode="auto">
          <a:xfrm rot="21249602" flipH="1" flipV="1">
            <a:off x="9899210" y="459422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a:t>
            </a:r>
            <a:endParaRPr lang="en-US" altLang="zh-CN" sz="1600" b="1" dirty="0"/>
          </a:p>
          <a:p>
            <a:pPr eaLnBrk="1" hangingPunct="1">
              <a:lnSpc>
                <a:spcPct val="80000"/>
              </a:lnSpc>
            </a:pPr>
            <a:r>
              <a:rPr lang="zh-CN" altLang="en-US" sz="1600" b="1" dirty="0"/>
              <a:t>          项目经理、企业管理咨询师、企业总经理、营销经理、财务总监、酒店经理、企业培训师</a:t>
            </a:r>
            <a:endParaRPr lang="en-US" altLang="zh-CN" sz="1600" b="1" dirty="0"/>
          </a:p>
          <a:p>
            <a:pPr eaLnBrk="1" hangingPunct="1">
              <a:lnSpc>
                <a:spcPct val="80000"/>
              </a:lnSpc>
            </a:pPr>
            <a:r>
              <a:rPr lang="zh-CN" altLang="en-US" sz="1600" b="1" dirty="0"/>
              <a:t>          采购经理、</a:t>
            </a:r>
            <a:r>
              <a:rPr lang="en-US" altLang="zh-CN" sz="1600" b="1" dirty="0"/>
              <a:t>IE</a:t>
            </a:r>
            <a:r>
              <a:rPr lang="zh-CN" altLang="en-US" sz="1600" b="1" dirty="0"/>
              <a:t>工业工程师、医院管理、行政总监、市场总监、工厂管理、服装企业管理、</a:t>
            </a:r>
            <a:endParaRPr lang="en-US" altLang="zh-CN" sz="1600" b="1" dirty="0"/>
          </a:p>
          <a:p>
            <a:pPr eaLnBrk="1" hangingPunct="1">
              <a:lnSpc>
                <a:spcPct val="80000"/>
              </a:lnSpc>
            </a:pPr>
            <a:r>
              <a:rPr lang="zh-CN" altLang="en-US" sz="1600" b="1" dirty="0"/>
              <a:t>          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a:t>全套学籍档案</a:t>
            </a:r>
          </a:p>
          <a:p>
            <a:pPr eaLnBrk="1" hangingPunct="1">
              <a:lnSpc>
                <a:spcPct val="80000"/>
              </a:lnSpc>
            </a:pPr>
            <a:r>
              <a:rPr lang="zh-CN" altLang="en-US" sz="1600" b="1" dirty="0"/>
              <a:t>收费标准  ：</a:t>
            </a:r>
            <a:r>
              <a:rPr lang="zh-CN" altLang="en-US" sz="2400" b="1" dirty="0"/>
              <a:t>仅收取</a:t>
            </a:r>
            <a:r>
              <a:rPr lang="en-US" altLang="zh-CN" sz="2400" b="1" dirty="0"/>
              <a:t>1280</a:t>
            </a:r>
            <a:r>
              <a:rPr lang="zh-CN" altLang="en-US" sz="2400"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3140"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358515" y="0"/>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865120" y="385044"/>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领导的界定、含义与要素</a:t>
              </a:r>
            </a:p>
          </p:txBody>
        </p:sp>
      </p:grpSp>
      <p:grpSp>
        <p:nvGrpSpPr>
          <p:cNvPr id="20" name="组合 19"/>
          <p:cNvGrpSpPr/>
          <p:nvPr/>
        </p:nvGrpSpPr>
        <p:grpSpPr>
          <a:xfrm>
            <a:off x="4904572" y="142291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领导的本质</a:t>
              </a:r>
            </a:p>
          </p:txBody>
        </p:sp>
      </p:grpSp>
      <p:grpSp>
        <p:nvGrpSpPr>
          <p:cNvPr id="23" name="组合 22"/>
          <p:cNvGrpSpPr/>
          <p:nvPr/>
        </p:nvGrpSpPr>
        <p:grpSpPr>
          <a:xfrm>
            <a:off x="4944024" y="2474748"/>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领导之本</a:t>
              </a:r>
            </a:p>
          </p:txBody>
        </p:sp>
      </p:grpSp>
      <p:grpSp>
        <p:nvGrpSpPr>
          <p:cNvPr id="26" name="组合 25"/>
          <p:cNvGrpSpPr/>
          <p:nvPr/>
        </p:nvGrpSpPr>
        <p:grpSpPr>
          <a:xfrm>
            <a:off x="4953177" y="3374820"/>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领导的基础和依据</a:t>
              </a: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第二章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26"/>
          <p:cNvSpPr/>
          <p:nvPr/>
        </p:nvSpPr>
        <p:spPr>
          <a:xfrm>
            <a:off x="4999532" y="4336845"/>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6" name="文本框 5"/>
          <p:cNvSpPr txBox="1"/>
          <p:nvPr/>
        </p:nvSpPr>
        <p:spPr>
          <a:xfrm>
            <a:off x="5805170" y="4350385"/>
            <a:ext cx="633920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领导的地位与作用</a:t>
            </a:r>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332295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●领导的界定、含义与要素</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●领导的本质</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●领导之本</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●领导的基础和依据</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●领导的地位与作用</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领导的界定、含义与要素</a:t>
              </a: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什么是领导</a:t>
            </a:r>
          </a:p>
          <a:p>
            <a:pPr lvl="0" algn="l" fontAlgn="auto">
              <a:lnSpc>
                <a:spcPct val="100000"/>
              </a:lnSpc>
              <a:buSzTx/>
            </a:pPr>
            <a:r>
              <a:rPr lang="zh-CN" altLang="en-US" sz="2000" dirty="0">
                <a:solidFill>
                  <a:schemeClr val="tx1"/>
                </a:solidFill>
                <a:latin typeface="+mn-ea"/>
                <a:sym typeface="思源黑体" panose="020B0400000000000000" pitchFamily="34" charset="-122"/>
              </a:rPr>
              <a:t>有些是口头性的解释。例如,人们在日常生活中和口头上均把领导理解为是领导者,有的则认为“领导就是引领、带领、率领”或“领导就是决策、用权、用人”等。这些说法尽管都描述了领导的某一部分特征,但其实很随意,既不准确,也不充分注意科学严谨,很大程度上也只是字面上的简单理解和现象上的简单写照,因而不足以为凭。</a:t>
            </a:r>
          </a:p>
          <a:p>
            <a:pPr lvl="0" algn="l" fontAlgn="auto">
              <a:lnSpc>
                <a:spcPct val="100000"/>
              </a:lnSpc>
              <a:buSzTx/>
            </a:pPr>
            <a:r>
              <a:rPr lang="zh-CN" altLang="en-US" sz="2000" dirty="0">
                <a:solidFill>
                  <a:schemeClr val="tx1"/>
                </a:solidFill>
                <a:latin typeface="+mn-ea"/>
                <a:sym typeface="思源黑体" panose="020B0400000000000000" pitchFamily="34" charset="-122"/>
              </a:rPr>
              <a:t>有些是比较严谨、科学性较强的专业解释,如政治学界、行政学界、管理学界及领导学界对此所做的研究和回答。这些解释具有较高的科学性,但往往观点不同,差异甚大。有的学者从组织行为学的角度对领导进行了界定,如美国的约翰·W纽斯特罗姆和基斯·戴维斯就认为:“领导是影响和支持他人为达到目标而富有热情地工作的过程。”“领导就是将潜力变为现实的催化剂。在所有情况下,领导的根本任务是发现、发展、发挥和丰富组织和组织成员中业已存在的潜力。”</a:t>
            </a:r>
          </a:p>
          <a:p>
            <a:pPr lvl="0" algn="l" fontAlgn="auto">
              <a:lnSpc>
                <a:spcPct val="100000"/>
              </a:lnSpc>
              <a:buSzTx/>
            </a:pPr>
            <a:r>
              <a:rPr lang="zh-CN" altLang="en-US" sz="2000" dirty="0">
                <a:solidFill>
                  <a:schemeClr val="tx1"/>
                </a:solidFill>
                <a:latin typeface="+mn-ea"/>
                <a:sym typeface="思源黑体" panose="020B0400000000000000" pitchFamily="34" charset="-122"/>
              </a:rPr>
              <a:t>有的则从领导学的角度来界定领导。著名学者巴斯(Bass)根据领导学界的元勋斯托格蒂尔的研究而编撰的《斯托格蒂尔手册》归纳了西方11种不同的领导定义:(1)领导是群体过程的中心。(2)领导意味着人格及其影响。(3)领导是劝导服从的艺术。(4)领导是影响力的运用。(5)领导就是一种行动或行为。(6)领导就是一种说服的形式。(7)领导意味着一种权力关系。(8)领导就是一种互动中逐渐形成的效果。(9)领导是一种分化出来的角色。(10)领导意味着结构的创始。(11)领导就是一种实现目标的手段。</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什么是领导</a:t>
            </a:r>
          </a:p>
          <a:p>
            <a:pPr lvl="0" algn="l" fontAlgn="auto">
              <a:lnSpc>
                <a:spcPct val="100000"/>
              </a:lnSpc>
              <a:buSzTx/>
            </a:pPr>
            <a:r>
              <a:rPr lang="zh-CN" altLang="en-US" sz="2000" dirty="0">
                <a:solidFill>
                  <a:schemeClr val="tx1"/>
                </a:solidFill>
                <a:latin typeface="+mn-ea"/>
                <a:sym typeface="思源黑体" panose="020B0400000000000000" pitchFamily="34" charset="-122"/>
              </a:rPr>
              <a:t>我国许多学者对领导都进行过大量的界定,比较有代表性的观点主要有如下三类:</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第一类是服务论或活动论。</a:t>
            </a:r>
            <a:r>
              <a:rPr lang="zh-CN" altLang="en-US" sz="2000" dirty="0">
                <a:solidFill>
                  <a:schemeClr val="tx1"/>
                </a:solidFill>
                <a:latin typeface="+mn-ea"/>
                <a:sym typeface="思源黑体" panose="020B0400000000000000" pitchFamily="34" charset="-122"/>
              </a:rPr>
              <a:t>有人认为,领导就是服务。有人认为,领导有两层含义:一层意思指对生产过程以及建立在生产活动基础上的社会生活过程的组织、指挥、管理和协调，另一层意思则指通过拥有一定的权力、履行一定职责权限的人为社会的全体成员服务。</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第二类是行为论或关系论。</a:t>
            </a:r>
            <a:r>
              <a:rPr lang="zh-CN" altLang="en-US" sz="2000" dirty="0">
                <a:solidFill>
                  <a:schemeClr val="tx1"/>
                </a:solidFill>
                <a:latin typeface="+mn-ea"/>
                <a:sym typeface="思源黑体" panose="020B0400000000000000" pitchFamily="34" charset="-122"/>
              </a:rPr>
              <a:t>有人认为,领导首先是政治行为,其次是确立与实现组织目标的行为,即领导者的职责、艺术与影响力的综合体。有人认为,领导是人民群众的意志和根本利益的集中体现,是引导和率领群众前进的向导,是建立在民主基础上的组织权威。有人认为,领导是社会中人与人之间关系的一种特殊形式,即一定的人和集体通过一定的方式率领并引导另外一些人或集体在向共同的目标前进的过程中体现出来的一种关系。</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第三类是过程论。</a:t>
            </a:r>
            <a:r>
              <a:rPr lang="zh-CN" altLang="en-US" sz="2000" dirty="0">
                <a:solidFill>
                  <a:schemeClr val="tx1"/>
                </a:solidFill>
                <a:latin typeface="+mn-ea"/>
                <a:sym typeface="思源黑体" panose="020B0400000000000000" pitchFamily="34" charset="-122"/>
              </a:rPr>
              <a:t>有人认为,领导是领导者运用说服能力使别人心悦诚服的过程。有人认为,领导就是以领导者的声望、影响力或者地位启发、组织和控制社会行为的过程。有人认为,领导是领导者通过一定的方式对被领导者施加影响并共同作用于客体对象,以实现某一既定目标的行动过程。有人认为,领导是在一定的社会组织或群体内领导者为了实现预定目标,运用其法定权力和自身影响力,采用一定的形式和方法,率领、引导、组织、协调、控制被领导者,为完成预定的总任务——主要是解放和发展生产力,增强事业的实力,促进事业不断顺利发展的活动过程。</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2.1.2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领导的界定</a:t>
            </a:r>
          </a:p>
          <a:p>
            <a:pPr lvl="0" algn="l" fontAlgn="auto">
              <a:lnSpc>
                <a:spcPct val="100000"/>
              </a:lnSpc>
              <a:buSzTx/>
            </a:pPr>
            <a:r>
              <a:rPr lang="zh-CN" altLang="en-US" sz="2000" dirty="0">
                <a:solidFill>
                  <a:schemeClr val="tx1"/>
                </a:solidFill>
                <a:latin typeface="+mn-ea"/>
                <a:sym typeface="思源黑体" panose="020B0400000000000000" pitchFamily="34" charset="-122"/>
              </a:rPr>
              <a:t>在一个社会系统中总是活跃着两个基本的因素:</a:t>
            </a:r>
          </a:p>
          <a:p>
            <a:pPr lvl="0" algn="l" fontAlgn="auto">
              <a:lnSpc>
                <a:spcPct val="100000"/>
              </a:lnSpc>
              <a:buSzTx/>
            </a:pPr>
            <a:r>
              <a:rPr lang="zh-CN" altLang="en-US" sz="2000" dirty="0">
                <a:solidFill>
                  <a:schemeClr val="tx1"/>
                </a:solidFill>
                <a:latin typeface="+mn-ea"/>
                <a:sym typeface="思源黑体" panose="020B0400000000000000" pitchFamily="34" charset="-122"/>
              </a:rPr>
              <a:t>一个是包括人、群体和组织在内的因素,处于支配和决定的地位,总是在对身外的一切发挥主动的和决定性的影响和作用;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另一个是包括人、群体、组织、社会、事情及其他各种需要人为处置的事物和事务在内的因素,处于被支配、被决定的地位,一般地都只作为听从者的角色出现,或作为前一个因素的对象而存在并发挥作用。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显然,前者是主动因素,后者是被动因素,两者是矛盾的两面;两者也相互影响、相互作用,但前者对后者的直接作用一般都要更多、更重、更大。事实上,就是这种矛盾运动才使得一个具体的社会系统得以连续不断地变化和发展。</a:t>
            </a:r>
          </a:p>
          <a:p>
            <a:pPr lvl="0" algn="l" fontAlgn="auto">
              <a:lnSpc>
                <a:spcPct val="100000"/>
              </a:lnSpc>
              <a:buSzTx/>
            </a:pPr>
            <a:r>
              <a:rPr lang="zh-CN" altLang="en-US" sz="2000" dirty="0">
                <a:solidFill>
                  <a:schemeClr val="tx1"/>
                </a:solidFill>
                <a:latin typeface="+mn-ea"/>
                <a:sym typeface="思源黑体" panose="020B0400000000000000" pitchFamily="34" charset="-122"/>
              </a:rPr>
              <a:t>应该说,社会系统中有两个基本因素：</a:t>
            </a:r>
          </a:p>
          <a:p>
            <a:pPr lvl="0" algn="l" fontAlgn="auto">
              <a:lnSpc>
                <a:spcPct val="100000"/>
              </a:lnSpc>
              <a:buSzTx/>
            </a:pPr>
            <a:r>
              <a:rPr lang="zh-CN" altLang="en-US" sz="2000" dirty="0">
                <a:solidFill>
                  <a:schemeClr val="tx1"/>
                </a:solidFill>
                <a:latin typeface="+mn-ea"/>
                <a:sym typeface="思源黑体" panose="020B0400000000000000" pitchFamily="34" charset="-122"/>
              </a:rPr>
              <a:t>一个是实质性、权威性主动因素，也就是领导因素,实际是发挥领导能动性并影响现实对象的责任性动源，叫作领导主体。</a:t>
            </a:r>
          </a:p>
          <a:p>
            <a:pPr lvl="0" algn="l" fontAlgn="auto">
              <a:lnSpc>
                <a:spcPct val="100000"/>
              </a:lnSpc>
              <a:buSzTx/>
            </a:pPr>
            <a:r>
              <a:rPr lang="zh-CN" altLang="en-US" sz="2000" dirty="0">
                <a:solidFill>
                  <a:schemeClr val="tx1"/>
                </a:solidFill>
                <a:latin typeface="+mn-ea"/>
                <a:sym typeface="思源黑体" panose="020B0400000000000000" pitchFamily="34" charset="-122"/>
              </a:rPr>
              <a:t>二是现实的、基数大的被动因素，也就是被领导因素，实质是领导主体施加作用的对象,叫作领导客体。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1.2"/>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5185</Words>
  <Application>Microsoft Office PowerPoint</Application>
  <PresentationFormat>宽屏</PresentationFormat>
  <Paragraphs>260</Paragraphs>
  <Slides>33</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Symbol</vt:lpstr>
      <vt:lpstr>Wingdings</vt:lpstr>
      <vt:lpstr>Office 主题​​</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121</cp:revision>
  <dcterms:created xsi:type="dcterms:W3CDTF">2020-11-09T04:10:00Z</dcterms:created>
  <dcterms:modified xsi:type="dcterms:W3CDTF">2022-01-01T02:17:04Z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2052-11.1.0.10938</vt:lpwstr>
  </property>
</Properties>
</file>