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6" r:id="rId2"/>
    <p:sldId id="487" r:id="rId3"/>
    <p:sldId id="259" r:id="rId4"/>
    <p:sldId id="257" r:id="rId5"/>
    <p:sldId id="283" r:id="rId6"/>
    <p:sldId id="258" r:id="rId7"/>
    <p:sldId id="285" r:id="rId8"/>
    <p:sldId id="473" r:id="rId9"/>
    <p:sldId id="474" r:id="rId10"/>
    <p:sldId id="475" r:id="rId11"/>
    <p:sldId id="413" r:id="rId12"/>
    <p:sldId id="476" r:id="rId13"/>
    <p:sldId id="477" r:id="rId14"/>
    <p:sldId id="415" r:id="rId15"/>
    <p:sldId id="324" r:id="rId16"/>
    <p:sldId id="479" r:id="rId17"/>
    <p:sldId id="480" r:id="rId18"/>
    <p:sldId id="442" r:id="rId19"/>
    <p:sldId id="325" r:id="rId20"/>
    <p:sldId id="481" r:id="rId21"/>
    <p:sldId id="483" r:id="rId22"/>
    <p:sldId id="444" r:id="rId23"/>
    <p:sldId id="484" r:id="rId24"/>
    <p:sldId id="445" r:id="rId25"/>
    <p:sldId id="485" r:id="rId26"/>
    <p:sldId id="446" r:id="rId27"/>
    <p:sldId id="326" r:id="rId28"/>
    <p:sldId id="486" r:id="rId29"/>
    <p:sldId id="272" r:id="rId30"/>
    <p:sldId id="316" r:id="rId31"/>
    <p:sldId id="317" r:id="rId32"/>
    <p:sldId id="280"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2">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C0CA"/>
    <a:srgbClr val="FF6A00"/>
    <a:srgbClr val="FF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1" d="100"/>
          <a:sy n="81" d="100"/>
        </p:scale>
        <p:origin x="576" y="48"/>
      </p:cViewPr>
      <p:guideLst>
        <p:guide orient="horz" pos="2162"/>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7DB2B3-C5AC-462A-9DBC-C6205429A172}" type="datetimeFigureOut">
              <a:rPr lang="zh-CN" altLang="en-US" smtClean="0"/>
              <a:t>2022/1/1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D923EB-965A-48D1-906D-189B39FFDEA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7DFC76-6F19-4E55-9EE6-E7C688B98095}" type="slidenum">
              <a:rPr lang="zh-CN" altLang="en-US" smtClean="0"/>
              <a:t>‹#›</a:t>
            </a:fld>
            <a:endParaRPr lang="zh-CN" altLang="en-US"/>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7DFC76-6F19-4E55-9EE6-E7C688B9809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tags" Target="../tags/tag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7498080" cy="1198880"/>
          </a:xfrm>
          <a:prstGeom prst="rect">
            <a:avLst/>
          </a:prstGeom>
        </p:spPr>
        <p:txBody>
          <a:bodyPr wrap="none">
            <a:spAutoFit/>
          </a:bodyPr>
          <a:lstStyle/>
          <a:p>
            <a:pPr lvl="0" algn="l">
              <a:spcBef>
                <a:spcPct val="0"/>
              </a:spcBef>
            </a:pPr>
            <a:r>
              <a:rPr lang="zh-CN" altLang="en-US" sz="7200" dirty="0">
                <a:solidFill>
                  <a:schemeClr val="tx1">
                    <a:lumMod val="75000"/>
                    <a:lumOff val="25000"/>
                  </a:schemeClr>
                </a:solidFill>
                <a:latin typeface="思源黑体 CN Heavy" panose="020B0A00000000000000" pitchFamily="34" charset="-122"/>
                <a:ea typeface="思源黑体 CN Heavy" panose="020B0A00000000000000" pitchFamily="34" charset="-122"/>
              </a:rPr>
              <a:t>领导学（第五版）</a:t>
            </a:r>
          </a:p>
        </p:txBody>
      </p:sp>
      <p:sp>
        <p:nvSpPr>
          <p:cNvPr id="12" name="矩形: 圆角 11"/>
          <p:cNvSpPr/>
          <p:nvPr/>
        </p:nvSpPr>
        <p:spPr>
          <a:xfrm>
            <a:off x="6576598" y="3931920"/>
            <a:ext cx="2294021" cy="54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思源宋体 CN Heavy" panose="02020900000000000000" pitchFamily="18" charset="-122"/>
                <a:ea typeface="思源宋体 CN Heavy" panose="02020900000000000000" pitchFamily="18" charset="-122"/>
              </a:rPr>
              <a:t>邱霈恩</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latin typeface="思源宋体 CN Heavy" panose="02020900000000000000" pitchFamily="18" charset="-122"/>
                <a:ea typeface="思源宋体 CN Heavy" panose="02020900000000000000" pitchFamily="18" charset="-122"/>
              </a:rPr>
              <a:t>著</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85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2" grpId="0" bldLvl="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02</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领导原则</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02</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4.2.1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领导原则的含义与类别</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原则是具体反映领导价值和领导规律的领导运作准则,是领导实践为了确保其成功和其本来性质不变而所必须依循的基本规范,是领导活动过程中领导主体必须坚持和自觉遵循的领导行为规范。它实际上是一种多目标、多功能、综合性的根本方法,它是领导活动规律的具体体现,为领导活动提供了基本的理论依据。它主要有一般原则和具体原则两部分。</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的一般原则是贯穿领导活动各个方面的共同规律的反映,是带有普遍性的原则。这里主要研究领导活动的一般原则。它与诸如领导目标制定原则、领导考评原则等具体原则在内容上是不同的,但是在科学精神上则是完全共同的,主要包括激励原则、分层原则、宽严相宜原则、目标导向原则、系统原则、适度原则、反馈原则、弹性原则、权变原则等。</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的具体原则是指反映领导活动的某一方面规律的原则,如领导决策原则、思想政治工作原则、用人原则等,它只在领导过程中或者某一具体阶段的领导活动中体现和发挥作用。关于这部分内容将在后文分别论述。</a:t>
            </a:r>
          </a:p>
          <a:p>
            <a:pPr lvl="0" algn="l" fontAlgn="auto">
              <a:lnSpc>
                <a:spcPct val="100000"/>
              </a:lnSpc>
              <a:buSzTx/>
            </a:pPr>
            <a:r>
              <a:rPr lang="zh-CN" altLang="en-US" sz="2000" dirty="0">
                <a:solidFill>
                  <a:schemeClr val="tx1"/>
                </a:solidFill>
                <a:latin typeface="+mn-ea"/>
                <a:sym typeface="思源黑体" panose="020B0400000000000000" pitchFamily="34" charset="-122"/>
              </a:rPr>
              <a:t>正确认识、切实掌握和科学运用领导原则是做好现代领导工作的基础,是领导主体所必备的基本条件,对于规范领导、确保领导科学和成功具有重要的作用和意义。</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4.2.2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领导活动的一般原则</a:t>
            </a:r>
          </a:p>
          <a:p>
            <a:pPr lvl="0" algn="l" fontAlgn="auto">
              <a:lnSpc>
                <a:spcPct val="100000"/>
              </a:lnSpc>
              <a:buSzTx/>
            </a:pPr>
            <a:r>
              <a:rPr lang="zh-CN" altLang="en-US" sz="2000" b="1" dirty="0">
                <a:solidFill>
                  <a:schemeClr val="tx1"/>
                </a:solidFill>
                <a:latin typeface="+mn-ea"/>
                <a:sym typeface="思源黑体" panose="020B0400000000000000" pitchFamily="34" charset="-122"/>
              </a:rPr>
              <a:t>1.激励原则</a:t>
            </a:r>
          </a:p>
          <a:p>
            <a:pPr lvl="0" algn="l" fontAlgn="auto">
              <a:lnSpc>
                <a:spcPct val="100000"/>
              </a:lnSpc>
              <a:buSzTx/>
            </a:pPr>
            <a:r>
              <a:rPr lang="zh-CN" altLang="en-US" sz="2000" dirty="0">
                <a:solidFill>
                  <a:schemeClr val="tx1"/>
                </a:solidFill>
                <a:latin typeface="+mn-ea"/>
                <a:sym typeface="思源黑体" panose="020B0400000000000000" pitchFamily="34" charset="-122"/>
              </a:rPr>
              <a:t>激励一般是指一个有机体在追求某些既定目标时的愿意程度。</a:t>
            </a:r>
          </a:p>
          <a:p>
            <a:pPr lvl="0" algn="l" fontAlgn="auto">
              <a:lnSpc>
                <a:spcPct val="100000"/>
              </a:lnSpc>
              <a:buSzTx/>
            </a:pPr>
            <a:r>
              <a:rPr lang="zh-CN" altLang="en-US" sz="2000" b="1" dirty="0">
                <a:solidFill>
                  <a:schemeClr val="tx1"/>
                </a:solidFill>
                <a:latin typeface="+mn-ea"/>
                <a:sym typeface="思源黑体" panose="020B0400000000000000" pitchFamily="34" charset="-122"/>
              </a:rPr>
              <a:t>2.分层原则</a:t>
            </a:r>
          </a:p>
          <a:p>
            <a:pPr lvl="0" algn="l" fontAlgn="auto">
              <a:lnSpc>
                <a:spcPct val="100000"/>
              </a:lnSpc>
              <a:buSzTx/>
            </a:pPr>
            <a:r>
              <a:rPr lang="zh-CN" altLang="en-US" sz="2000" dirty="0">
                <a:solidFill>
                  <a:schemeClr val="tx1"/>
                </a:solidFill>
                <a:latin typeface="+mn-ea"/>
                <a:sym typeface="思源黑体" panose="020B0400000000000000" pitchFamily="34" charset="-122"/>
              </a:rPr>
              <a:t>这一原则主要是指在领导过程中建立合理的层次系列,并正确处理各层次之间的关系。</a:t>
            </a:r>
          </a:p>
          <a:p>
            <a:pPr lvl="0" algn="l" fontAlgn="auto">
              <a:lnSpc>
                <a:spcPct val="100000"/>
              </a:lnSpc>
              <a:buSzTx/>
            </a:pPr>
            <a:r>
              <a:rPr lang="zh-CN" altLang="en-US" sz="2000" b="1" dirty="0">
                <a:solidFill>
                  <a:schemeClr val="tx1"/>
                </a:solidFill>
                <a:latin typeface="+mn-ea"/>
                <a:sym typeface="思源黑体" panose="020B0400000000000000" pitchFamily="34" charset="-122"/>
              </a:rPr>
              <a:t>3.宽严相宜原则</a:t>
            </a:r>
          </a:p>
          <a:p>
            <a:pPr lvl="0" algn="l" fontAlgn="auto">
              <a:lnSpc>
                <a:spcPct val="100000"/>
              </a:lnSpc>
              <a:buSzTx/>
            </a:pPr>
            <a:r>
              <a:rPr lang="zh-CN" altLang="en-US" sz="2000" dirty="0">
                <a:solidFill>
                  <a:schemeClr val="tx1"/>
                </a:solidFill>
                <a:latin typeface="+mn-ea"/>
                <a:sym typeface="思源黑体" panose="020B0400000000000000" pitchFamily="34" charset="-122"/>
              </a:rPr>
              <a:t>宽严相宜原则，是调动人们积极性的基本条件。</a:t>
            </a:r>
          </a:p>
          <a:p>
            <a:pPr lvl="0" algn="l" fontAlgn="auto">
              <a:lnSpc>
                <a:spcPct val="100000"/>
              </a:lnSpc>
              <a:buSzTx/>
            </a:pPr>
            <a:r>
              <a:rPr lang="zh-CN" altLang="en-US" sz="2000" b="1" dirty="0">
                <a:solidFill>
                  <a:schemeClr val="tx1"/>
                </a:solidFill>
                <a:latin typeface="+mn-ea"/>
                <a:sym typeface="思源黑体" panose="020B0400000000000000" pitchFamily="34" charset="-122"/>
              </a:rPr>
              <a:t>4.目标导向原则</a:t>
            </a:r>
          </a:p>
          <a:p>
            <a:pPr lvl="0" algn="l" fontAlgn="auto">
              <a:lnSpc>
                <a:spcPct val="100000"/>
              </a:lnSpc>
              <a:buSzTx/>
            </a:pPr>
            <a:r>
              <a:rPr lang="zh-CN" altLang="en-US" sz="2000" dirty="0">
                <a:solidFill>
                  <a:schemeClr val="tx1"/>
                </a:solidFill>
                <a:latin typeface="+mn-ea"/>
                <a:sym typeface="思源黑体" panose="020B0400000000000000" pitchFamily="34" charset="-122"/>
              </a:rPr>
              <a:t>目标是指在一定环境条件下解决问题要达到的结果和目的。</a:t>
            </a:r>
          </a:p>
          <a:p>
            <a:pPr lvl="0" algn="l" fontAlgn="auto">
              <a:lnSpc>
                <a:spcPct val="100000"/>
              </a:lnSpc>
              <a:buSzTx/>
            </a:pPr>
            <a:r>
              <a:rPr lang="zh-CN" altLang="en-US" sz="2000" b="1" dirty="0">
                <a:solidFill>
                  <a:schemeClr val="tx1"/>
                </a:solidFill>
                <a:latin typeface="+mn-ea"/>
                <a:sym typeface="思源黑体" panose="020B0400000000000000" pitchFamily="34" charset="-122"/>
              </a:rPr>
              <a:t>5.系统原则</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领导活动中的各个要素都不是孤立的,它们与内部诸要素之间相互作用,既形成自己的系统,又与其他系统或外部环境发生作用。</a:t>
            </a:r>
          </a:p>
          <a:p>
            <a:pPr lvl="0" algn="l" fontAlgn="auto">
              <a:lnSpc>
                <a:spcPct val="100000"/>
              </a:lnSpc>
              <a:buSzTx/>
            </a:pPr>
            <a:r>
              <a:rPr lang="zh-CN" altLang="en-US" sz="2000" b="1" dirty="0">
                <a:solidFill>
                  <a:schemeClr val="tx1"/>
                </a:solidFill>
                <a:latin typeface="+mn-ea"/>
                <a:sym typeface="思源黑体" panose="020B0400000000000000" pitchFamily="34" charset="-122"/>
              </a:rPr>
              <a:t>6.适度原则</a:t>
            </a:r>
          </a:p>
          <a:p>
            <a:pPr lvl="0" algn="l" fontAlgn="auto">
              <a:lnSpc>
                <a:spcPct val="100000"/>
              </a:lnSpc>
              <a:buSzTx/>
            </a:pPr>
            <a:r>
              <a:rPr lang="zh-CN" altLang="en-US" sz="2000" dirty="0">
                <a:solidFill>
                  <a:schemeClr val="tx1"/>
                </a:solidFill>
                <a:latin typeface="+mn-ea"/>
                <a:sym typeface="思源黑体" panose="020B0400000000000000" pitchFamily="34" charset="-122"/>
              </a:rPr>
              <a:t>在领导活动中,要正确把握和处理质与量的辩证关系,在事物的质所能容纳的量的活动范围内,追求最佳适度,就是适度原则。</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4.2.2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领导活动的一般原则</a:t>
            </a:r>
          </a:p>
          <a:p>
            <a:pPr lvl="0" algn="l" fontAlgn="auto">
              <a:lnSpc>
                <a:spcPct val="100000"/>
              </a:lnSpc>
              <a:buSzTx/>
            </a:pPr>
            <a:r>
              <a:rPr lang="zh-CN" altLang="en-US" sz="2000" b="1" dirty="0">
                <a:solidFill>
                  <a:schemeClr val="tx1"/>
                </a:solidFill>
                <a:latin typeface="+mn-ea"/>
                <a:sym typeface="思源黑体" panose="020B0400000000000000" pitchFamily="34" charset="-122"/>
              </a:rPr>
              <a:t>7.反馈原则</a:t>
            </a:r>
          </a:p>
          <a:p>
            <a:pPr lvl="0" algn="l" fontAlgn="auto">
              <a:lnSpc>
                <a:spcPct val="100000"/>
              </a:lnSpc>
              <a:buSzTx/>
            </a:pPr>
            <a:r>
              <a:rPr lang="zh-CN" altLang="en-US" sz="2000" dirty="0">
                <a:solidFill>
                  <a:schemeClr val="tx1"/>
                </a:solidFill>
                <a:latin typeface="+mn-ea"/>
                <a:sym typeface="思源黑体" panose="020B0400000000000000" pitchFamily="34" charset="-122"/>
              </a:rPr>
              <a:t>一个决策执行之后,根据客观情况的变化,迅速准确地、经常不断地将变化了的情况反映给决策中心,并提出相应的对策建议,以便修正或更新决策,实现领导的有效控制。</a:t>
            </a:r>
          </a:p>
          <a:p>
            <a:pPr lvl="0" algn="l" fontAlgn="auto">
              <a:lnSpc>
                <a:spcPct val="100000"/>
              </a:lnSpc>
              <a:buSzTx/>
            </a:pPr>
            <a:r>
              <a:rPr lang="zh-CN" altLang="en-US" sz="2000" b="1" dirty="0">
                <a:solidFill>
                  <a:schemeClr val="tx1"/>
                </a:solidFill>
                <a:latin typeface="+mn-ea"/>
                <a:sym typeface="思源黑体" panose="020B0400000000000000" pitchFamily="34" charset="-122"/>
              </a:rPr>
              <a:t>8.弹性原则</a:t>
            </a:r>
          </a:p>
          <a:p>
            <a:pPr lvl="0" algn="l" fontAlgn="auto">
              <a:lnSpc>
                <a:spcPct val="100000"/>
              </a:lnSpc>
              <a:buSzTx/>
            </a:pPr>
            <a:r>
              <a:rPr lang="zh-CN" altLang="en-US" sz="2000" dirty="0">
                <a:solidFill>
                  <a:schemeClr val="tx1"/>
                </a:solidFill>
                <a:latin typeface="+mn-ea"/>
                <a:sym typeface="思源黑体" panose="020B0400000000000000" pitchFamily="34" charset="-122"/>
              </a:rPr>
              <a:t>这是指领导者行使职能、制定计划和目标时要留有余地,在目标执行过程中,需要根据客观事物的变化,及时修正、调整目标,实行动态管理。</a:t>
            </a:r>
          </a:p>
          <a:p>
            <a:pPr lvl="0" algn="l" fontAlgn="auto">
              <a:lnSpc>
                <a:spcPct val="100000"/>
              </a:lnSpc>
              <a:buSzTx/>
            </a:pPr>
            <a:r>
              <a:rPr lang="zh-CN" altLang="en-US" sz="2000" b="1" dirty="0">
                <a:solidFill>
                  <a:schemeClr val="tx1"/>
                </a:solidFill>
                <a:latin typeface="+mn-ea"/>
                <a:sym typeface="思源黑体" panose="020B0400000000000000" pitchFamily="34" charset="-122"/>
              </a:rPr>
              <a:t>9.权变原则</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领导者在不违背根本利益的前提下,考虑各种有关的变动因素,随机应变,灵活机动地处理和解决问题,就是权宜原则。</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03</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领导方式</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03</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4.3.1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领导方式与领导风格</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方式是一种具有权威性、结果性的组织行为方式和社会行为方式,是领导主体以其特定的作风、习惯、性格、态度、倾向、思想和教育素质在特定的领导环境制约下形成的、对领导客体做出反应并施加影响的基本行为定式。</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领导方式是直接介入领导行为过程、在角度和特色上直接左右或规定领导行为的领导运作要素。</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领导方式极其丰富多样,几乎每个领导主体都有其独有的一套领导方式。</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领导方式贴附着领导行为,成为构成领导行为的直接介因,最基本、最直接地控制着领导行为。它与领导方法是两个完全不同的概念。</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方式或领导风格对领导类型有着十分显著的影响。几乎可以说,每一种领导方式或领导风格都会产生或形成一种领导类型,但这仅仅是在领导方式或领导风格标准下的领导类型划分,只是领导类型体系中的一部分。这些领导方式或领导风格是产生、制造领导力的最实际要件之一。</a:t>
            </a:r>
          </a:p>
          <a:p>
            <a:pPr lvl="0" algn="l" fontAlgn="auto">
              <a:lnSpc>
                <a:spcPct val="100000"/>
              </a:lnSpc>
              <a:buSzTx/>
            </a:pPr>
            <a:r>
              <a:rPr lang="zh-CN" altLang="en-US" sz="2000" dirty="0">
                <a:solidFill>
                  <a:schemeClr val="tx1"/>
                </a:solidFill>
                <a:latin typeface="+mn-ea"/>
                <a:sym typeface="思源黑体" panose="020B0400000000000000" pitchFamily="34" charset="-122"/>
              </a:rPr>
              <a:t>要在领导方式或领导风格上开发领导力,就必须着力优化和提高领导素质。另外,还要注意领导方式的科学选择、搭配和运用,只有这样,领导方式或领导风格才能直接形成和创造领导力。</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4.3.2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领导方式的类型</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领导方式是因领导行为而发生并发挥作用的,因而有多少种领导行为就会有多少种领导方式。但就现实领导活动来看,更为突出的领导方式主要有按照如下标准划分出来的具体的领导方式类型。</a:t>
            </a:r>
          </a:p>
          <a:p>
            <a:pPr lvl="0" algn="l" fontAlgn="auto">
              <a:lnSpc>
                <a:spcPct val="100000"/>
              </a:lnSpc>
              <a:buSzTx/>
            </a:pPr>
            <a:r>
              <a:rPr lang="zh-CN" altLang="en-US" sz="2000" b="1" dirty="0">
                <a:solidFill>
                  <a:schemeClr val="tx1"/>
                </a:solidFill>
                <a:latin typeface="+mn-ea"/>
                <a:sym typeface="思源黑体" panose="020B0400000000000000" pitchFamily="34" charset="-122"/>
              </a:rPr>
              <a:t>1.以领导行为过程和内容为标准</a:t>
            </a:r>
          </a:p>
          <a:p>
            <a:pPr lvl="0" algn="l" fontAlgn="auto">
              <a:lnSpc>
                <a:spcPct val="100000"/>
              </a:lnSpc>
              <a:buSzTx/>
            </a:pPr>
            <a:r>
              <a:rPr lang="zh-CN" altLang="en-US" sz="2000" dirty="0">
                <a:solidFill>
                  <a:schemeClr val="tx1"/>
                </a:solidFill>
                <a:latin typeface="+mn-ea"/>
                <a:sym typeface="思源黑体" panose="020B0400000000000000" pitchFamily="34" charset="-122"/>
              </a:rPr>
              <a:t>依此标准可以划分为如下两组领导方式类型:</a:t>
            </a:r>
          </a:p>
          <a:p>
            <a:pPr lvl="0" algn="l" fontAlgn="auto">
              <a:lnSpc>
                <a:spcPct val="100000"/>
              </a:lnSpc>
              <a:buSzTx/>
            </a:pPr>
            <a:r>
              <a:rPr lang="zh-CN" altLang="en-US" sz="2000" b="1" dirty="0">
                <a:solidFill>
                  <a:schemeClr val="tx1"/>
                </a:solidFill>
                <a:latin typeface="+mn-ea"/>
                <a:sym typeface="思源黑体" panose="020B0400000000000000" pitchFamily="34" charset="-122"/>
              </a:rPr>
              <a:t>(1)施政方式:</a:t>
            </a:r>
            <a:r>
              <a:rPr lang="zh-CN" altLang="en-US" sz="2000" dirty="0">
                <a:solidFill>
                  <a:schemeClr val="tx1"/>
                </a:solidFill>
                <a:latin typeface="+mn-ea"/>
                <a:sym typeface="思源黑体" panose="020B0400000000000000" pitchFamily="34" charset="-122"/>
              </a:rPr>
              <a:t>思想方式、反应方式、决策方式、执行方式、组织方式、指挥方式、管理方式、推动方式、协调方式、沟通方式、反馈方式、监督方式、维持方式、控制方式、评估方式、改革方式、优化方式和责任方式等。</a:t>
            </a:r>
          </a:p>
          <a:p>
            <a:pPr lvl="0" algn="l" fontAlgn="auto">
              <a:lnSpc>
                <a:spcPct val="100000"/>
              </a:lnSpc>
              <a:buSzTx/>
            </a:pPr>
            <a:r>
              <a:rPr lang="zh-CN" altLang="en-US" sz="2000" b="1" dirty="0">
                <a:solidFill>
                  <a:schemeClr val="tx1"/>
                </a:solidFill>
                <a:latin typeface="+mn-ea"/>
                <a:sym typeface="思源黑体" panose="020B0400000000000000" pitchFamily="34" charset="-122"/>
              </a:rPr>
              <a:t>(2)人事方式:</a:t>
            </a:r>
            <a:r>
              <a:rPr lang="zh-CN" altLang="en-US" sz="2000" dirty="0">
                <a:solidFill>
                  <a:schemeClr val="tx1"/>
                </a:solidFill>
                <a:latin typeface="+mn-ea"/>
                <a:sym typeface="思源黑体" panose="020B0400000000000000" pitchFamily="34" charset="-122"/>
              </a:rPr>
              <a:t>看人方式、待人方式，选人方式、用人方式、考核方式，培养方式、启发方式、暗示方式、说服方式，批评方式、处罚方式、强迫方式，许可方式、激励方式、表彰方式、补偿方式，团结方式、合作方式，自处方式、示范方式，用物方式、治事方式和利益方式，等等。</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4.3.2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领导方式的类型</a:t>
            </a:r>
          </a:p>
          <a:p>
            <a:pPr lvl="0" algn="l" fontAlgn="auto">
              <a:lnSpc>
                <a:spcPct val="100000"/>
              </a:lnSpc>
              <a:buSzTx/>
            </a:pPr>
            <a:r>
              <a:rPr lang="zh-CN" altLang="en-US" sz="2000" b="1" dirty="0">
                <a:solidFill>
                  <a:schemeClr val="tx1"/>
                </a:solidFill>
                <a:latin typeface="+mn-ea"/>
                <a:sym typeface="思源黑体" panose="020B0400000000000000" pitchFamily="34" charset="-122"/>
              </a:rPr>
              <a:t>2.以领导行为质量和倾向为标准</a:t>
            </a:r>
          </a:p>
          <a:p>
            <a:pPr lvl="0" algn="l" fontAlgn="auto">
              <a:lnSpc>
                <a:spcPct val="100000"/>
              </a:lnSpc>
              <a:buSzTx/>
            </a:pPr>
            <a:r>
              <a:rPr lang="zh-CN" altLang="en-US" sz="2000" dirty="0">
                <a:solidFill>
                  <a:schemeClr val="tx1"/>
                </a:solidFill>
                <a:latin typeface="+mn-ea"/>
                <a:sym typeface="思源黑体" panose="020B0400000000000000" pitchFamily="34" charset="-122"/>
              </a:rPr>
              <a:t>依此标准可以划分为如下五组领导方式类型:</a:t>
            </a:r>
          </a:p>
          <a:p>
            <a:pPr lvl="0" algn="l" fontAlgn="auto">
              <a:lnSpc>
                <a:spcPct val="100000"/>
              </a:lnSpc>
              <a:buSzTx/>
            </a:pPr>
            <a:r>
              <a:rPr lang="zh-CN" altLang="en-US" sz="2000" dirty="0">
                <a:solidFill>
                  <a:schemeClr val="tx1"/>
                </a:solidFill>
                <a:latin typeface="+mn-ea"/>
                <a:sym typeface="思源黑体" panose="020B0400000000000000" pitchFamily="34" charset="-122"/>
              </a:rPr>
              <a:t>(1)民主方式与专断方式,分享方式与包办方式,授权方式与集权方式,信任方式与怀疑方式,顺应方式与干扰方式。</a:t>
            </a:r>
          </a:p>
          <a:p>
            <a:pPr lvl="0" algn="l" fontAlgn="auto">
              <a:lnSpc>
                <a:spcPct val="100000"/>
              </a:lnSpc>
              <a:buSzTx/>
            </a:pPr>
            <a:r>
              <a:rPr lang="zh-CN" altLang="en-US" sz="2000" dirty="0">
                <a:solidFill>
                  <a:schemeClr val="tx1"/>
                </a:solidFill>
                <a:latin typeface="+mn-ea"/>
                <a:sym typeface="思源黑体" panose="020B0400000000000000" pitchFamily="34" charset="-122"/>
              </a:rPr>
              <a:t>(2)主动方式与被动方式,积极方式与消极方式,制衡方式与插手方式。</a:t>
            </a:r>
          </a:p>
          <a:p>
            <a:pPr lvl="0" algn="l" fontAlgn="auto">
              <a:lnSpc>
                <a:spcPct val="100000"/>
              </a:lnSpc>
              <a:buSzTx/>
            </a:pPr>
            <a:r>
              <a:rPr lang="zh-CN" altLang="en-US" sz="2000" dirty="0">
                <a:solidFill>
                  <a:schemeClr val="tx1"/>
                </a:solidFill>
                <a:latin typeface="+mn-ea"/>
                <a:sym typeface="思源黑体" panose="020B0400000000000000" pitchFamily="34" charset="-122"/>
              </a:rPr>
              <a:t>(3)权变方式与刻板方式,灵活方式与生硬方式,精明方式与粗暴方式,“角智”方式与“角气”方式,复杂方式与简单方式,严谨方式与放任方式,稳健方式与盲动方式。</a:t>
            </a:r>
          </a:p>
          <a:p>
            <a:pPr lvl="0" algn="l" fontAlgn="auto">
              <a:lnSpc>
                <a:spcPct val="100000"/>
              </a:lnSpc>
              <a:buSzTx/>
            </a:pPr>
            <a:r>
              <a:rPr lang="zh-CN" altLang="en-US" sz="2000" dirty="0">
                <a:solidFill>
                  <a:schemeClr val="tx1"/>
                </a:solidFill>
                <a:latin typeface="+mn-ea"/>
                <a:sym typeface="思源黑体" panose="020B0400000000000000" pitchFamily="34" charset="-122"/>
              </a:rPr>
              <a:t>(4)曲隐方式与直露方式,公开方式与暗地方式,直接方式与间接方式,快速方式与迟钝方式,辐散方式与辐集方式。</a:t>
            </a:r>
          </a:p>
          <a:p>
            <a:pPr lvl="0" algn="l" fontAlgn="auto">
              <a:lnSpc>
                <a:spcPct val="100000"/>
              </a:lnSpc>
              <a:buSzTx/>
            </a:pPr>
            <a:r>
              <a:rPr lang="zh-CN" altLang="en-US" sz="2000" dirty="0">
                <a:solidFill>
                  <a:schemeClr val="tx1"/>
                </a:solidFill>
                <a:latin typeface="+mn-ea"/>
                <a:sym typeface="思源黑体" panose="020B0400000000000000" pitchFamily="34" charset="-122"/>
              </a:rPr>
              <a:t>(5)规范方式与随意方式,实证方式与武断方式,科学方式与经验方式,变革方式与保守方式,开放方式与封闭方式,现代方式与传统方式。</a:t>
            </a:r>
          </a:p>
          <a:p>
            <a:pPr lvl="0" algn="l" fontAlgn="auto">
              <a:lnSpc>
                <a:spcPct val="100000"/>
              </a:lnSpc>
              <a:buSzTx/>
            </a:pPr>
            <a:r>
              <a:rPr lang="zh-CN" altLang="en-US" sz="2000" dirty="0">
                <a:solidFill>
                  <a:schemeClr val="tx1"/>
                </a:solidFill>
                <a:latin typeface="+mn-ea"/>
                <a:sym typeface="思源黑体" panose="020B0400000000000000" pitchFamily="34" charset="-122"/>
              </a:rPr>
              <a:t>民主方式是最可取的领导方式,是这些方式中最集中包含和体现了政治、思想、道德、人格、才学、能力、智慧等内容的综合性程度很高的领导方式,也是现代领导发展在方式上体现出来的主要潮流,代表着科学、文明和进步,也最能体现领导的本质。</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04</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领导模式</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04</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609600" y="1092835"/>
            <a:ext cx="1092517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algn="just"/>
            <a:r>
              <a:rPr lang="en-US" altLang="zh-CN" b="1" dirty="0">
                <a:solidFill>
                  <a:schemeClr val="tx1"/>
                </a:solidFill>
                <a:latin typeface="宋体" panose="02010600030101010101" pitchFamily="2" charset="-122"/>
                <a:ea typeface="宋体" panose="02010600030101010101" pitchFamily="2" charset="-122"/>
              </a:rPr>
              <a:t>4.4.1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领导模式的要义</a:t>
            </a:r>
          </a:p>
          <a:p>
            <a:pPr algn="just"/>
            <a:r>
              <a:rPr lang="zh-CN" altLang="en-US" sz="2000" dirty="0">
                <a:solidFill>
                  <a:schemeClr val="tx1"/>
                </a:solidFill>
                <a:latin typeface="+mn-ea"/>
                <a:sym typeface="思源黑体" panose="020B0400000000000000" pitchFamily="34" charset="-122"/>
              </a:rPr>
              <a:t>领导模式是程式化、结构化、体制化、固定化、有代表性的领导方式。它一般表现在宏观领导结构上,是主要以机构和体制为介入对象的整体性领导发生方式、领导存在方式和领导运作方式。</a:t>
            </a:r>
          </a:p>
          <a:p>
            <a:pPr algn="just"/>
            <a:r>
              <a:rPr lang="zh-CN" altLang="en-US" sz="2000" dirty="0">
                <a:solidFill>
                  <a:schemeClr val="tx1"/>
                </a:solidFill>
                <a:latin typeface="+mn-ea"/>
                <a:sym typeface="思源黑体" panose="020B0400000000000000" pitchFamily="34" charset="-122"/>
              </a:rPr>
              <a:t>换言之,领导模式是贴附于领导机构和领导体制的介因,而不是以领导个体为主的领导行为的介因,直接左右着机构性、体制性的领导运作或领导行为。</a:t>
            </a:r>
          </a:p>
          <a:p>
            <a:pPr algn="just"/>
            <a:r>
              <a:rPr lang="zh-CN" altLang="en-US" sz="2000" dirty="0">
                <a:solidFill>
                  <a:schemeClr val="tx1"/>
                </a:solidFill>
                <a:latin typeface="+mn-ea"/>
                <a:sym typeface="思源黑体" panose="020B0400000000000000" pitchFamily="34" charset="-122"/>
              </a:rPr>
              <a:t>领导模式实际上也就是领导方式或领导风格的总体定局,是从基本的领导方式这个角度构成领导环境的一个重要因素,为各种具体的领导方式或者领导风格的形成、存在和运作都提供了基本的前提,并做出了基本的框定。</a:t>
            </a:r>
          </a:p>
          <a:p>
            <a:pPr algn="just"/>
            <a:r>
              <a:rPr lang="zh-CN" altLang="en-US" sz="2000" dirty="0">
                <a:solidFill>
                  <a:schemeClr val="tx1"/>
                </a:solidFill>
                <a:latin typeface="+mn-ea"/>
                <a:sym typeface="思源黑体" panose="020B0400000000000000" pitchFamily="34" charset="-122"/>
              </a:rPr>
              <a:t>可以说,领导模式集中体现了领导主体所代表的社会系统中的特定系统文化和领导文化的精髓,有什么样的文化精髓,就会有什么样的领导模式。</a:t>
            </a:r>
          </a:p>
          <a:p>
            <a:pPr algn="just"/>
            <a:r>
              <a:rPr lang="zh-CN" altLang="en-US" sz="2000" dirty="0">
                <a:solidFill>
                  <a:schemeClr val="tx1"/>
                </a:solidFill>
                <a:latin typeface="+mn-ea"/>
                <a:sym typeface="思源黑体" panose="020B0400000000000000" pitchFamily="34" charset="-122"/>
              </a:rPr>
              <a:t>领导模式具有很大的惯性和连续性,从大局上直接影响领导的结局、每个领导行为和领导思维模式,并由此影响各种具体领导方式的形成和选用。更为重要的是,它通常能够构建和维持某种领导体制,并由此基本上决定着领导机制,进而对领导全局、领导系统的内部结构、领导主体和领导客体的命运都产生重大的影响。</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3AE96AB-DE80-4804-B722-1FA9430A289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06B1B811-376D-4E05-9414-9AFD96841BAB}"/>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6BC3CE8D-9197-4D46-BFFF-9AFD9468AF1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D8B3D96-DAA2-4019-8723-399FCA552C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9384" y="5580063"/>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633095" y="1063625"/>
            <a:ext cx="1092517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algn="just"/>
            <a:r>
              <a:rPr lang="en-US" altLang="zh-CN" b="1" dirty="0">
                <a:solidFill>
                  <a:schemeClr val="tx1"/>
                </a:solidFill>
                <a:latin typeface="宋体" panose="02010600030101010101" pitchFamily="2" charset="-122"/>
                <a:ea typeface="宋体" panose="02010600030101010101" pitchFamily="2" charset="-122"/>
              </a:rPr>
              <a:t>4.4.2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领导模式的基本类型</a:t>
            </a:r>
          </a:p>
          <a:p>
            <a:pPr algn="just"/>
            <a:endParaRPr lang="zh-CN" altLang="en-US" sz="2000" dirty="0">
              <a:solidFill>
                <a:schemeClr val="tx1"/>
              </a:solidFill>
              <a:latin typeface="+mn-ea"/>
              <a:sym typeface="思源黑体" panose="020B0400000000000000" pitchFamily="34" charset="-122"/>
            </a:endParaRPr>
          </a:p>
        </p:txBody>
      </p:sp>
      <p:sp>
        <p:nvSpPr>
          <p:cNvPr id="4" name="矩形 3"/>
          <p:cNvSpPr/>
          <p:nvPr/>
        </p:nvSpPr>
        <p:spPr>
          <a:xfrm>
            <a:off x="1348740" y="1945640"/>
            <a:ext cx="2814955" cy="4501515"/>
          </a:xfrm>
          <a:prstGeom prst="rect">
            <a:avLst/>
          </a:prstGeom>
          <a:solidFill>
            <a:schemeClr val="bg1"/>
          </a:solidFill>
          <a:ln>
            <a:no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5" name="矩形 4"/>
          <p:cNvSpPr/>
          <p:nvPr/>
        </p:nvSpPr>
        <p:spPr>
          <a:xfrm>
            <a:off x="4728845" y="1659890"/>
            <a:ext cx="2915285" cy="4591050"/>
          </a:xfrm>
          <a:prstGeom prst="rect">
            <a:avLst/>
          </a:prstGeom>
          <a:solidFill>
            <a:schemeClr val="bg1"/>
          </a:solidFill>
          <a:ln>
            <a:no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6" name="矩形 5"/>
          <p:cNvSpPr/>
          <p:nvPr/>
        </p:nvSpPr>
        <p:spPr>
          <a:xfrm>
            <a:off x="8209280" y="1945640"/>
            <a:ext cx="2818765" cy="4501515"/>
          </a:xfrm>
          <a:prstGeom prst="rect">
            <a:avLst/>
          </a:prstGeom>
          <a:solidFill>
            <a:schemeClr val="bg1"/>
          </a:solidFill>
          <a:ln>
            <a:no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7" name="文本框 6"/>
          <p:cNvSpPr txBox="1"/>
          <p:nvPr/>
        </p:nvSpPr>
        <p:spPr>
          <a:xfrm>
            <a:off x="1515745" y="2522220"/>
            <a:ext cx="2564765" cy="3630930"/>
          </a:xfrm>
          <a:prstGeom prst="rect">
            <a:avLst/>
          </a:prstGeom>
          <a:noFill/>
        </p:spPr>
        <p:txBody>
          <a:bodyPr wrap="square">
            <a:spAutoFit/>
          </a:bodyPr>
          <a:lstStyle>
            <a:defPPr>
              <a:defRPr lang="zh-CN"/>
            </a:defPPr>
            <a:lvl1pPr>
              <a:lnSpc>
                <a:spcPct val="110000"/>
              </a:lnSpc>
              <a:defRPr sz="1500">
                <a:solidFill>
                  <a:srgbClr val="2F4282"/>
                </a:solidFill>
                <a:latin typeface="字魂58号-创中黑-Regular" panose="00000500000000000000" pitchFamily="2" charset="-122"/>
                <a:ea typeface="字魂58号-创中黑-Regular" panose="00000500000000000000" pitchFamily="2" charset="-122"/>
              </a:defRPr>
            </a:lvl1pPr>
          </a:lstStyle>
          <a:p>
            <a:pPr lvl="0" algn="ctr">
              <a:lnSpc>
                <a:spcPct val="120000"/>
              </a:lnSpc>
              <a:defRPr/>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rPr>
              <a:t>(1)集权模式是一种把决策权、监督权和控制权等过程性权力和人事权、财权、物权及机会权等实质性权力集中于领导主体和领导主体核心的基本领导模式。</a:t>
            </a:r>
          </a:p>
          <a:p>
            <a:pPr lvl="0" algn="ctr">
              <a:lnSpc>
                <a:spcPct val="120000"/>
              </a:lnSpc>
              <a:defRPr/>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rPr>
              <a:t>(2)分权模式是一种把各种过程性权力和实质性权力适度分散给非核心领导主体和下级领导主体甚至多数领导客体的基本领导模式。</a:t>
            </a:r>
          </a:p>
        </p:txBody>
      </p:sp>
      <p:sp>
        <p:nvSpPr>
          <p:cNvPr id="8" name="文本框 7"/>
          <p:cNvSpPr txBox="1"/>
          <p:nvPr/>
        </p:nvSpPr>
        <p:spPr>
          <a:xfrm>
            <a:off x="4895215" y="2351405"/>
            <a:ext cx="2563495" cy="2451100"/>
          </a:xfrm>
          <a:prstGeom prst="rect">
            <a:avLst/>
          </a:prstGeom>
          <a:noFill/>
        </p:spPr>
        <p:txBody>
          <a:bodyPr wrap="square">
            <a:spAutoFit/>
          </a:bodyPr>
          <a:lstStyle>
            <a:defPPr>
              <a:defRPr lang="zh-CN"/>
            </a:defPPr>
            <a:lvl1pPr>
              <a:lnSpc>
                <a:spcPct val="110000"/>
              </a:lnSpc>
              <a:defRPr sz="1500">
                <a:solidFill>
                  <a:srgbClr val="2F4282"/>
                </a:solidFill>
                <a:latin typeface="字魂58号-创中黑-Regular" panose="00000500000000000000" pitchFamily="2" charset="-122"/>
                <a:ea typeface="字魂58号-创中黑-Regular" panose="00000500000000000000" pitchFamily="2" charset="-122"/>
              </a:defRPr>
            </a:lvl1pPr>
          </a:lstStyle>
          <a:p>
            <a:pPr lvl="0" algn="ctr">
              <a:lnSpc>
                <a:spcPct val="120000"/>
              </a:lnSpc>
              <a:defRPr/>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rPr>
              <a:t>(1)专制模式是领导权和管理权都集中于领导核心或其中的个别人手上。</a:t>
            </a:r>
          </a:p>
          <a:p>
            <a:pPr lvl="0" algn="ctr">
              <a:lnSpc>
                <a:spcPct val="120000"/>
              </a:lnSpc>
              <a:defRPr/>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rPr>
              <a:t>(2)民主模式是一种充分重视和尊重领导主体和领导客体的主观能动性、创造性和一定的权利而后实施领导的基本领导方式。</a:t>
            </a:r>
          </a:p>
        </p:txBody>
      </p:sp>
      <p:sp>
        <p:nvSpPr>
          <p:cNvPr id="9" name="文本框 8"/>
          <p:cNvSpPr txBox="1"/>
          <p:nvPr/>
        </p:nvSpPr>
        <p:spPr>
          <a:xfrm>
            <a:off x="8376920" y="2522220"/>
            <a:ext cx="2518410" cy="2745740"/>
          </a:xfrm>
          <a:prstGeom prst="rect">
            <a:avLst/>
          </a:prstGeom>
          <a:noFill/>
        </p:spPr>
        <p:txBody>
          <a:bodyPr wrap="square">
            <a:spAutoFit/>
          </a:bodyPr>
          <a:lstStyle>
            <a:defPPr>
              <a:defRPr lang="zh-CN"/>
            </a:defPPr>
            <a:lvl1pPr>
              <a:lnSpc>
                <a:spcPct val="110000"/>
              </a:lnSpc>
              <a:defRPr sz="1500">
                <a:solidFill>
                  <a:srgbClr val="2F4282"/>
                </a:solidFill>
                <a:latin typeface="字魂58号-创中黑-Regular" panose="00000500000000000000" pitchFamily="2" charset="-122"/>
                <a:ea typeface="字魂58号-创中黑-Regular" panose="00000500000000000000" pitchFamily="2" charset="-122"/>
              </a:defRPr>
            </a:lvl1pPr>
          </a:lstStyle>
          <a:p>
            <a:pPr lvl="0" algn="ctr">
              <a:lnSpc>
                <a:spcPct val="120000"/>
              </a:lnSpc>
              <a:defRPr/>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rPr>
              <a:t>(1)家长模式。这是一种以社会系统为家、以领导主体为家长、以系统内各成员为子民而展开领导的基本领导方式。</a:t>
            </a:r>
          </a:p>
          <a:p>
            <a:pPr lvl="0" algn="ctr">
              <a:lnSpc>
                <a:spcPct val="120000"/>
              </a:lnSpc>
              <a:defRPr/>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rPr>
              <a:t>(2)羊倌模式。羊倌模式又称为自由放任模式。这是一种基于民主、超脱不羁的领导模式。</a:t>
            </a:r>
          </a:p>
        </p:txBody>
      </p:sp>
      <p:sp>
        <p:nvSpPr>
          <p:cNvPr id="11" name="TextBox 38"/>
          <p:cNvSpPr txBox="1"/>
          <p:nvPr/>
        </p:nvSpPr>
        <p:spPr>
          <a:xfrm>
            <a:off x="1515880" y="2081534"/>
            <a:ext cx="2480310" cy="39878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rPr>
              <a:t>集权模式和分权模式</a:t>
            </a:r>
          </a:p>
        </p:txBody>
      </p:sp>
      <p:sp>
        <p:nvSpPr>
          <p:cNvPr id="12" name="TextBox 38"/>
          <p:cNvSpPr txBox="1"/>
          <p:nvPr/>
        </p:nvSpPr>
        <p:spPr>
          <a:xfrm>
            <a:off x="4899009" y="1866034"/>
            <a:ext cx="2480310" cy="398780"/>
          </a:xfrm>
          <a:prstGeom prst="rect">
            <a:avLst/>
          </a:prstGeom>
          <a:noFill/>
        </p:spPr>
        <p:txBody>
          <a:bodyPr wrap="none" rtlCol="0">
            <a:spAutoFit/>
          </a:bodyPr>
          <a:lstStyle/>
          <a:p>
            <a:pPr lvl="0" algn="l">
              <a:defRPr/>
            </a:pPr>
            <a:r>
              <a:rPr lang="zh-CN" altLang="en-US" sz="20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专制模式和民主模式</a:t>
            </a:r>
          </a:p>
        </p:txBody>
      </p:sp>
      <p:sp>
        <p:nvSpPr>
          <p:cNvPr id="13" name="TextBox 38"/>
          <p:cNvSpPr txBox="1"/>
          <p:nvPr/>
        </p:nvSpPr>
        <p:spPr>
          <a:xfrm>
            <a:off x="8407470" y="2081534"/>
            <a:ext cx="2480310" cy="398780"/>
          </a:xfrm>
          <a:prstGeom prst="rect">
            <a:avLst/>
          </a:prstGeom>
          <a:noFill/>
        </p:spPr>
        <p:txBody>
          <a:bodyPr wrap="none" rtlCol="0">
            <a:spAutoFit/>
          </a:bodyPr>
          <a:lstStyle/>
          <a:p>
            <a:pPr lvl="0" algn="l">
              <a:defRPr/>
            </a:pPr>
            <a:r>
              <a:rPr lang="zh-CN" altLang="en-US" sz="20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家长模式和羊倌模式</a:t>
            </a:r>
          </a:p>
        </p:txBody>
      </p:sp>
      <p:sp>
        <p:nvSpPr>
          <p:cNvPr id="14" name="Freeform 5"/>
          <p:cNvSpPr/>
          <p:nvPr/>
        </p:nvSpPr>
        <p:spPr bwMode="auto">
          <a:xfrm rot="21249602" flipH="1" flipV="1">
            <a:off x="3241660" y="5746341"/>
            <a:ext cx="995352" cy="75718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38C0CA"/>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7" name="Freeform 5"/>
          <p:cNvSpPr/>
          <p:nvPr/>
        </p:nvSpPr>
        <p:spPr bwMode="auto">
          <a:xfrm rot="21249602" flipH="1" flipV="1">
            <a:off x="10168471" y="5746660"/>
            <a:ext cx="995352" cy="75718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38C0CA"/>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8" name="Freeform 5"/>
          <p:cNvSpPr/>
          <p:nvPr/>
        </p:nvSpPr>
        <p:spPr bwMode="auto">
          <a:xfrm rot="21249602" flipH="1" flipV="1">
            <a:off x="6762813" y="5570835"/>
            <a:ext cx="995352" cy="75718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6A00"/>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randombar(horizontal)">
                                      <p:cBhvr>
                                        <p:cTn id="28" dur="500"/>
                                        <p:tgtEl>
                                          <p:spTgt spid="12"/>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500"/>
                                        <p:tgtEl>
                                          <p:spTgt spid="13"/>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randombar(horizontal)">
                                      <p:cBhvr>
                                        <p:cTn id="34" dur="500"/>
                                        <p:tgtEl>
                                          <p:spTgt spid="14"/>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500"/>
                                        <p:tgtEl>
                                          <p:spTgt spid="1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randombar(horizontal)">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p:bldP spid="8" grpId="0"/>
      <p:bldP spid="9" grpId="0"/>
      <p:bldP spid="11" grpId="0"/>
      <p:bldP spid="12" grpId="0"/>
      <p:bldP spid="13" grpId="0"/>
      <p:bldP spid="14" grpId="0" bldLvl="0" animBg="1"/>
      <p:bldP spid="17" grpId="0" bldLvl="0" animBg="1"/>
      <p:bldP spid="1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05</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领导方法、领导艺术与领导方略</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05</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4.5.1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领导方法</a:t>
            </a:r>
          </a:p>
          <a:p>
            <a:pPr lvl="0" algn="l" fontAlgn="auto">
              <a:lnSpc>
                <a:spcPct val="100000"/>
              </a:lnSpc>
              <a:buSzTx/>
            </a:pPr>
            <a:r>
              <a:rPr lang="zh-CN" altLang="en-US" sz="2000" b="1" dirty="0">
                <a:solidFill>
                  <a:schemeClr val="tx1"/>
                </a:solidFill>
                <a:latin typeface="+mn-ea"/>
                <a:sym typeface="思源黑体" panose="020B0400000000000000" pitchFamily="34" charset="-122"/>
              </a:rPr>
              <a:t>1.领导方法的含义</a:t>
            </a:r>
          </a:p>
          <a:p>
            <a:pPr lvl="0" algn="l" fontAlgn="auto">
              <a:lnSpc>
                <a:spcPct val="100000"/>
              </a:lnSpc>
              <a:buSzTx/>
            </a:pPr>
            <a:r>
              <a:rPr lang="zh-CN" altLang="en-US" sz="2000" dirty="0">
                <a:solidFill>
                  <a:schemeClr val="tx1"/>
                </a:solidFill>
                <a:latin typeface="+mn-ea"/>
                <a:sym typeface="思源黑体" panose="020B0400000000000000" pitchFamily="34" charset="-122"/>
              </a:rPr>
              <a:t>方法是为了达到某一目的而调动人的能动性和各种物质、能量、信息的一系列对策、技巧,是行动中的科学和艺术。领导方法是领导主体在特定的领导理论指导下和特定的领导环境中为实现领导目标、履行领导职能而采取的一系列办法、对策和技巧的总和。从广义上说,领导方法不仅包括领导者个人的思想方法和工作方法,而且包括特定使用的工具如政策、法令、规章、制度、会议、道德规范等上层建筑的有关范畴。</a:t>
            </a:r>
          </a:p>
          <a:p>
            <a:pPr lvl="0" algn="l" fontAlgn="auto">
              <a:lnSpc>
                <a:spcPct val="100000"/>
              </a:lnSpc>
              <a:buSzTx/>
            </a:pPr>
            <a:r>
              <a:rPr lang="zh-CN" altLang="en-US" sz="2000" b="1" dirty="0">
                <a:solidFill>
                  <a:schemeClr val="tx1"/>
                </a:solidFill>
                <a:latin typeface="+mn-ea"/>
                <a:sym typeface="思源黑体" panose="020B0400000000000000" pitchFamily="34" charset="-122"/>
              </a:rPr>
              <a:t>2.领导方法的分类</a:t>
            </a:r>
          </a:p>
          <a:p>
            <a:pPr lvl="0" algn="l" fontAlgn="auto">
              <a:lnSpc>
                <a:spcPct val="100000"/>
              </a:lnSpc>
              <a:buSzTx/>
            </a:pPr>
            <a:r>
              <a:rPr lang="zh-CN" altLang="en-US" sz="2000" dirty="0">
                <a:solidFill>
                  <a:schemeClr val="tx1"/>
                </a:solidFill>
                <a:latin typeface="+mn-ea"/>
                <a:sym typeface="思源黑体" panose="020B0400000000000000" pitchFamily="34" charset="-122"/>
              </a:rPr>
              <a:t>关于领导方法的分类,最近几年领导学界的许多专家学者专门对此进行了广泛深入的研究,并提出了许多分类法,归纳起来主要有如下几种:</a:t>
            </a:r>
          </a:p>
          <a:p>
            <a:pPr lvl="0" algn="l" fontAlgn="auto">
              <a:lnSpc>
                <a:spcPct val="100000"/>
              </a:lnSpc>
              <a:buSzTx/>
            </a:pPr>
            <a:r>
              <a:rPr lang="zh-CN" altLang="en-US" sz="2000" dirty="0">
                <a:solidFill>
                  <a:schemeClr val="tx1"/>
                </a:solidFill>
                <a:latin typeface="+mn-ea"/>
                <a:sym typeface="思源黑体" panose="020B0400000000000000" pitchFamily="34" charset="-122"/>
              </a:rPr>
              <a:t>从作用地位上看,领导方法可分为领导的方法论基础、基本领导方法、具体领导方法和操作性领导方法。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从时间上看,领导方法可分为传统领导方法和现代领导方法。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从层次上看,领导方法可分为战略性领导方法和策略性领导方法。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从基本功能上看,领导方法可分为政治领导方法、行政领导方法、经济领导方法、军事领导方法等。</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4.5.1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领导方法</a:t>
            </a:r>
          </a:p>
          <a:p>
            <a:pPr lvl="0" algn="l" fontAlgn="auto">
              <a:lnSpc>
                <a:spcPct val="100000"/>
              </a:lnSpc>
              <a:buSzTx/>
            </a:pPr>
            <a:r>
              <a:rPr lang="zh-CN" altLang="en-US" sz="2000" b="1" dirty="0">
                <a:solidFill>
                  <a:schemeClr val="tx1"/>
                </a:solidFill>
                <a:latin typeface="+mn-ea"/>
                <a:sym typeface="思源黑体" panose="020B0400000000000000" pitchFamily="34" charset="-122"/>
              </a:rPr>
              <a:t>3.基本的领导方法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这是解决领导问题的一般方法,实际是来自领导实践的传统方法,至今仍然行之有效。它主要有如下三种:</a:t>
            </a:r>
          </a:p>
          <a:p>
            <a:pPr lvl="0" algn="l" fontAlgn="auto">
              <a:lnSpc>
                <a:spcPct val="100000"/>
              </a:lnSpc>
              <a:buSzTx/>
            </a:pPr>
            <a:r>
              <a:rPr lang="zh-CN" altLang="en-US" sz="2000" dirty="0">
                <a:solidFill>
                  <a:schemeClr val="tx1"/>
                </a:solidFill>
                <a:latin typeface="+mn-ea"/>
                <a:sym typeface="思源黑体" panose="020B0400000000000000" pitchFamily="34" charset="-122"/>
              </a:rPr>
              <a:t>(1)调查研究的方法。这种方法具体地贯穿着实事求是的科学原则,决定着一切方式方法的科学性和有效性,是最根本、最重要的方法。</a:t>
            </a:r>
          </a:p>
          <a:p>
            <a:pPr lvl="0" algn="l" fontAlgn="auto">
              <a:lnSpc>
                <a:spcPct val="100000"/>
              </a:lnSpc>
              <a:buSzTx/>
            </a:pPr>
            <a:r>
              <a:rPr lang="zh-CN" altLang="en-US" sz="2000" dirty="0">
                <a:solidFill>
                  <a:schemeClr val="tx1"/>
                </a:solidFill>
                <a:latin typeface="+mn-ea"/>
                <a:sym typeface="思源黑体" panose="020B0400000000000000" pitchFamily="34" charset="-122"/>
              </a:rPr>
              <a:t>(2)一般号召与个别指导相结合的方法。所谓一般号召,就是把领导者的决策、方案意见、计划向群众做宣传解释,使广大人民群众知道做什么、为什么这样做和怎么去做。</a:t>
            </a:r>
          </a:p>
          <a:p>
            <a:pPr lvl="0" algn="l" fontAlgn="auto">
              <a:lnSpc>
                <a:spcPct val="100000"/>
              </a:lnSpc>
              <a:buSzTx/>
            </a:pPr>
            <a:r>
              <a:rPr lang="zh-CN" altLang="en-US" sz="2000" dirty="0">
                <a:solidFill>
                  <a:schemeClr val="tx1"/>
                </a:solidFill>
                <a:latin typeface="+mn-ea"/>
                <a:sym typeface="思源黑体" panose="020B0400000000000000" pitchFamily="34" charset="-122"/>
              </a:rPr>
              <a:t>(3)处理好全局与局部相结合的方法。全局是指事物的整体及其发展的全过程。局部是指事物的组成部分、方面及其发展过程的某个阶段。</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领导者必须注意以下三点:</a:t>
            </a:r>
          </a:p>
          <a:p>
            <a:pPr lvl="0" algn="l" fontAlgn="auto">
              <a:lnSpc>
                <a:spcPct val="100000"/>
              </a:lnSpc>
              <a:buSzTx/>
            </a:pPr>
            <a:r>
              <a:rPr lang="zh-CN" altLang="en-US" sz="2000" dirty="0">
                <a:solidFill>
                  <a:schemeClr val="tx1"/>
                </a:solidFill>
                <a:latin typeface="+mn-ea"/>
                <a:sym typeface="思源黑体" panose="020B0400000000000000" pitchFamily="34" charset="-122"/>
              </a:rPr>
              <a:t>首先,要树立全局意识,正确分析、科学判断全局的形势,懂得并善于处理全局和局部的辩证关系。</a:t>
            </a:r>
          </a:p>
          <a:p>
            <a:pPr lvl="0" algn="l" fontAlgn="auto">
              <a:lnSpc>
                <a:spcPct val="100000"/>
              </a:lnSpc>
              <a:buSzTx/>
            </a:pPr>
            <a:r>
              <a:rPr lang="zh-CN" altLang="en-US" sz="2000" dirty="0">
                <a:solidFill>
                  <a:schemeClr val="tx1"/>
                </a:solidFill>
                <a:latin typeface="+mn-ea"/>
                <a:sym typeface="思源黑体" panose="020B0400000000000000" pitchFamily="34" charset="-122"/>
              </a:rPr>
              <a:t>其次,要自觉维护全局利益,努力克服地方主义、分散主义和本位主义的不良倾向。</a:t>
            </a:r>
          </a:p>
          <a:p>
            <a:pPr lvl="0" algn="l" fontAlgn="auto">
              <a:lnSpc>
                <a:spcPct val="100000"/>
              </a:lnSpc>
              <a:buSzTx/>
            </a:pPr>
            <a:r>
              <a:rPr lang="zh-CN" altLang="en-US" sz="2000" dirty="0">
                <a:solidFill>
                  <a:schemeClr val="tx1"/>
                </a:solidFill>
                <a:latin typeface="+mn-ea"/>
                <a:sym typeface="思源黑体" panose="020B0400000000000000" pitchFamily="34" charset="-122"/>
              </a:rPr>
              <a:t>最后,要兼顾部分,发挥局部的积极性。在领导工作中处于全局地位的领导者应该关心和照顾局部,使局部工作充满活力。</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4.5.2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领导艺术</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领导艺术是指建立在一定知识、经验基础上的非规范化的有创造性的领导方法、方式、技能等的操作性综合,也就是那些非程序化、非模式化、非定量化的高超的领导技能。</a:t>
            </a:r>
          </a:p>
          <a:p>
            <a:pPr lvl="0" algn="l" fontAlgn="auto">
              <a:lnSpc>
                <a:spcPct val="100000"/>
              </a:lnSpc>
              <a:buSzTx/>
            </a:pPr>
            <a:r>
              <a:rPr lang="zh-CN" altLang="en-US" sz="2000" dirty="0">
                <a:solidFill>
                  <a:schemeClr val="tx1"/>
                </a:solidFill>
                <a:latin typeface="+mn-ea"/>
                <a:sym typeface="思源黑体" panose="020B0400000000000000" pitchFamily="34" charset="-122"/>
              </a:rPr>
              <a:t>事实上,领导艺术跟领导的方式方法一样,存在于每一个领导行为中,直接影响领导效果,有多少种领导行为就会有多少种领导艺术,诸如调查研究艺术、决策艺术、指挥艺术、用人艺术、公关艺术、批评艺术、团结艺术等,有很多种类型。</a:t>
            </a:r>
          </a:p>
          <a:p>
            <a:pPr lvl="0" algn="l" fontAlgn="auto">
              <a:lnSpc>
                <a:spcPct val="100000"/>
              </a:lnSpc>
              <a:buSzTx/>
            </a:pPr>
            <a:r>
              <a:rPr lang="zh-CN" altLang="en-US" sz="2000" dirty="0">
                <a:solidFill>
                  <a:schemeClr val="tx1"/>
                </a:solidFill>
                <a:latin typeface="+mn-ea"/>
                <a:sym typeface="思源黑体" panose="020B0400000000000000" pitchFamily="34" charset="-122"/>
              </a:rPr>
              <a:t>作为高层次的领导技巧和方法,领导艺术具有如下主要特点:</a:t>
            </a:r>
          </a:p>
          <a:p>
            <a:pPr lvl="0" algn="l" fontAlgn="auto">
              <a:lnSpc>
                <a:spcPct val="100000"/>
              </a:lnSpc>
              <a:buSzTx/>
            </a:pPr>
            <a:r>
              <a:rPr lang="zh-CN" altLang="en-US" sz="2000" b="1" dirty="0">
                <a:solidFill>
                  <a:schemeClr val="tx1"/>
                </a:solidFill>
                <a:latin typeface="+mn-ea"/>
                <a:sym typeface="思源黑体" panose="020B0400000000000000" pitchFamily="34" charset="-122"/>
              </a:rPr>
              <a:t>(1)创造性。</a:t>
            </a:r>
            <a:r>
              <a:rPr lang="zh-CN" altLang="en-US" sz="2000" dirty="0">
                <a:solidFill>
                  <a:schemeClr val="tx1"/>
                </a:solidFill>
                <a:latin typeface="+mn-ea"/>
                <a:sym typeface="思源黑体" panose="020B0400000000000000" pitchFamily="34" charset="-122"/>
              </a:rPr>
              <a:t>创造性是科学思维方式在实践中的标新立异,体现了领导者生机勃勃的创造力,属于智慧和才华的结晶。</a:t>
            </a:r>
          </a:p>
          <a:p>
            <a:pPr lvl="0" algn="l" fontAlgn="auto">
              <a:lnSpc>
                <a:spcPct val="100000"/>
              </a:lnSpc>
              <a:buSzTx/>
            </a:pPr>
            <a:r>
              <a:rPr lang="zh-CN" altLang="en-US" sz="2000" b="1" dirty="0">
                <a:solidFill>
                  <a:schemeClr val="tx1"/>
                </a:solidFill>
                <a:latin typeface="+mn-ea"/>
                <a:sym typeface="思源黑体" panose="020B0400000000000000" pitchFamily="34" charset="-122"/>
              </a:rPr>
              <a:t>(2)机变性。</a:t>
            </a:r>
            <a:r>
              <a:rPr lang="zh-CN" altLang="en-US" sz="2000" dirty="0">
                <a:solidFill>
                  <a:schemeClr val="tx1"/>
                </a:solidFill>
                <a:latin typeface="+mn-ea"/>
                <a:sym typeface="思源黑体" panose="020B0400000000000000" pitchFamily="34" charset="-122"/>
              </a:rPr>
              <a:t>机变性是领导者思考和处理非常规随机事件的一种变通能力。</a:t>
            </a:r>
          </a:p>
          <a:p>
            <a:pPr lvl="0" algn="l" fontAlgn="auto">
              <a:lnSpc>
                <a:spcPct val="100000"/>
              </a:lnSpc>
              <a:buSzTx/>
            </a:pPr>
            <a:r>
              <a:rPr lang="zh-CN" altLang="en-US" sz="2000" b="1" dirty="0">
                <a:solidFill>
                  <a:schemeClr val="tx1"/>
                </a:solidFill>
                <a:latin typeface="+mn-ea"/>
                <a:sym typeface="思源黑体" panose="020B0400000000000000" pitchFamily="34" charset="-122"/>
              </a:rPr>
              <a:t>(3)经验性。</a:t>
            </a:r>
            <a:r>
              <a:rPr lang="zh-CN" altLang="en-US" sz="2000" dirty="0">
                <a:solidFill>
                  <a:schemeClr val="tx1"/>
                </a:solidFill>
                <a:latin typeface="+mn-ea"/>
                <a:sym typeface="思源黑体" panose="020B0400000000000000" pitchFamily="34" charset="-122"/>
              </a:rPr>
              <a:t>领导艺术不是天生的,来源于领导者的阅历、知识、经验和智慧,在很大程度上受领导工作性质、领导活动范围的影响,是领导者实践经验的总结和升华。</a:t>
            </a:r>
          </a:p>
          <a:p>
            <a:pPr lvl="0" algn="l" fontAlgn="auto">
              <a:lnSpc>
                <a:spcPct val="100000"/>
              </a:lnSpc>
              <a:buSzTx/>
            </a:pPr>
            <a:r>
              <a:rPr lang="zh-CN" altLang="en-US" sz="2000" b="1" dirty="0">
                <a:solidFill>
                  <a:schemeClr val="tx1"/>
                </a:solidFill>
                <a:latin typeface="+mn-ea"/>
                <a:sym typeface="思源黑体" panose="020B0400000000000000" pitchFamily="34" charset="-122"/>
              </a:rPr>
              <a:t>(4)多样性。</a:t>
            </a:r>
            <a:r>
              <a:rPr lang="zh-CN" altLang="en-US" sz="2000" dirty="0">
                <a:solidFill>
                  <a:schemeClr val="tx1"/>
                </a:solidFill>
                <a:latin typeface="+mn-ea"/>
                <a:sym typeface="思源黑体" panose="020B0400000000000000" pitchFamily="34" charset="-122"/>
              </a:rPr>
              <a:t>领导艺术丰富多样,具有很多种形式、层次和类别。</a:t>
            </a:r>
          </a:p>
          <a:p>
            <a:pPr lvl="0" algn="l" fontAlgn="auto">
              <a:lnSpc>
                <a:spcPct val="100000"/>
              </a:lnSpc>
              <a:buSzTx/>
            </a:pPr>
            <a:r>
              <a:rPr lang="zh-CN" altLang="en-US" sz="2000" b="1" dirty="0">
                <a:solidFill>
                  <a:schemeClr val="tx1"/>
                </a:solidFill>
                <a:latin typeface="+mn-ea"/>
                <a:sym typeface="思源黑体" panose="020B0400000000000000" pitchFamily="34" charset="-122"/>
              </a:rPr>
              <a:t>(5)综合性。</a:t>
            </a:r>
            <a:r>
              <a:rPr lang="zh-CN" altLang="en-US" sz="2000" dirty="0">
                <a:solidFill>
                  <a:schemeClr val="tx1"/>
                </a:solidFill>
                <a:latin typeface="+mn-ea"/>
                <a:sym typeface="思源黑体" panose="020B0400000000000000" pitchFamily="34" charset="-122"/>
              </a:rPr>
              <a:t>领导活动主要表现为对全局工作的指挥和协调,对整体发展方向的掌控。</a:t>
            </a:r>
          </a:p>
          <a:p>
            <a:pPr lvl="0" algn="l" fontAlgn="auto">
              <a:lnSpc>
                <a:spcPct val="100000"/>
              </a:lnSpc>
              <a:buSzTx/>
            </a:pPr>
            <a:r>
              <a:rPr lang="zh-CN" altLang="en-US" sz="2000" b="1" dirty="0">
                <a:solidFill>
                  <a:schemeClr val="tx1"/>
                </a:solidFill>
                <a:latin typeface="+mn-ea"/>
                <a:sym typeface="思源黑体" panose="020B0400000000000000" pitchFamily="34" charset="-122"/>
              </a:rPr>
              <a:t>(6)特殊性。</a:t>
            </a:r>
            <a:r>
              <a:rPr lang="zh-CN" altLang="en-US" sz="2000" dirty="0">
                <a:solidFill>
                  <a:schemeClr val="tx1"/>
                </a:solidFill>
                <a:latin typeface="+mn-ea"/>
                <a:sym typeface="思源黑体" panose="020B0400000000000000" pitchFamily="34" charset="-122"/>
              </a:rPr>
              <a:t>特殊性是领导者在特殊条件下解决问题采用的特殊方式和手段。</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3470"/>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4.5.3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领导方略</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566509" y="1867869"/>
            <a:ext cx="5398770" cy="4662805"/>
            <a:chOff x="552539" y="1860884"/>
            <a:chExt cx="5398770" cy="4662805"/>
          </a:xfrm>
        </p:grpSpPr>
        <p:sp>
          <p:nvSpPr>
            <p:cNvPr id="5" name="圆角矩形 4"/>
            <p:cNvSpPr/>
            <p:nvPr>
              <p:custDataLst>
                <p:tags r:id="rId2"/>
              </p:custDataLst>
            </p:nvPr>
          </p:nvSpPr>
          <p:spPr>
            <a:xfrm>
              <a:off x="552539" y="1860884"/>
              <a:ext cx="5398770" cy="4662805"/>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sp>
          <p:nvSpPr>
            <p:cNvPr id="6" name="文本框 5"/>
            <p:cNvSpPr txBox="1"/>
            <p:nvPr/>
          </p:nvSpPr>
          <p:spPr>
            <a:xfrm>
              <a:off x="738594" y="2598754"/>
              <a:ext cx="4866640" cy="3046095"/>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领导方略是指在领导活动中对带有全局性或统揽全局的重大问题所做的基本谋划和制定的有针对性的对策,是由专门针对某一领域系列问题的一系列具体方针、方法和措施组成的系统领导方法,可以说是大的领导方法或有内在逻辑联系的领导方法群。</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(1)全局性。(2)长期性。(3)系统性。</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(4)阶段性。(5)动态性。(6)措施性。</a:t>
              </a:r>
            </a:p>
          </p:txBody>
        </p:sp>
        <p:grpSp>
          <p:nvGrpSpPr>
            <p:cNvPr id="7" name="组合 6"/>
            <p:cNvGrpSpPr/>
            <p:nvPr/>
          </p:nvGrpSpPr>
          <p:grpSpPr>
            <a:xfrm>
              <a:off x="1984487" y="1974950"/>
              <a:ext cx="2913380" cy="545432"/>
              <a:chOff x="1098616" y="1365351"/>
              <a:chExt cx="2913380" cy="545432"/>
            </a:xfrm>
          </p:grpSpPr>
          <p:sp>
            <p:nvSpPr>
              <p:cNvPr id="8" name="矩形: 圆角 5"/>
              <p:cNvSpPr/>
              <p:nvPr/>
            </p:nvSpPr>
            <p:spPr>
              <a:xfrm>
                <a:off x="1098616" y="1365351"/>
                <a:ext cx="2646947" cy="545432"/>
              </a:xfrm>
              <a:prstGeom prst="roundRect">
                <a:avLst>
                  <a:gd name="adj" fmla="val 50000"/>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9" name="文本框 8"/>
              <p:cNvSpPr txBox="1"/>
              <p:nvPr/>
            </p:nvSpPr>
            <p:spPr>
              <a:xfrm>
                <a:off x="1191961" y="1447266"/>
                <a:ext cx="2820035" cy="368300"/>
              </a:xfrm>
              <a:prstGeom prst="rect">
                <a:avLst/>
              </a:prstGeom>
              <a:noFill/>
            </p:spPr>
            <p:txBody>
              <a:bodyPr wrap="square" rtlCol="0">
                <a:spAutoFit/>
              </a:bodyPr>
              <a:lstStyle/>
              <a:p>
                <a:pPr algn="l"/>
                <a:r>
                  <a:rPr lang="zh-CN" altLang="en-US" b="1" dirty="0">
                    <a:solidFill>
                      <a:schemeClr val="bg1"/>
                    </a:solidFill>
                    <a:latin typeface="思源宋体 CN" panose="02020400000000000000" pitchFamily="18" charset="-122"/>
                    <a:ea typeface="思源宋体 CN" panose="02020400000000000000" pitchFamily="18" charset="-122"/>
                  </a:rPr>
                  <a:t>领导方略的含义与特征</a:t>
                </a:r>
              </a:p>
            </p:txBody>
          </p:sp>
        </p:grpSp>
      </p:grpSp>
      <p:grpSp>
        <p:nvGrpSpPr>
          <p:cNvPr id="10" name="组合 9"/>
          <p:cNvGrpSpPr/>
          <p:nvPr/>
        </p:nvGrpSpPr>
        <p:grpSpPr>
          <a:xfrm>
            <a:off x="6321480" y="1931369"/>
            <a:ext cx="5398770" cy="4545330"/>
            <a:chOff x="6279570" y="1860884"/>
            <a:chExt cx="5398770" cy="4545330"/>
          </a:xfrm>
        </p:grpSpPr>
        <p:sp>
          <p:nvSpPr>
            <p:cNvPr id="11" name="圆角矩形 4"/>
            <p:cNvSpPr/>
            <p:nvPr>
              <p:custDataLst>
                <p:tags r:id="rId1"/>
              </p:custDataLst>
            </p:nvPr>
          </p:nvSpPr>
          <p:spPr>
            <a:xfrm>
              <a:off x="6279570" y="1860884"/>
              <a:ext cx="5398770" cy="4545330"/>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grpSp>
          <p:nvGrpSpPr>
            <p:cNvPr id="12" name="组合 11"/>
            <p:cNvGrpSpPr/>
            <p:nvPr/>
          </p:nvGrpSpPr>
          <p:grpSpPr>
            <a:xfrm>
              <a:off x="7739458" y="1879866"/>
              <a:ext cx="3671570" cy="545432"/>
              <a:chOff x="1126556" y="1254226"/>
              <a:chExt cx="3671570" cy="545432"/>
            </a:xfrm>
          </p:grpSpPr>
          <p:sp>
            <p:nvSpPr>
              <p:cNvPr id="13" name="矩形: 圆角 11"/>
              <p:cNvSpPr/>
              <p:nvPr/>
            </p:nvSpPr>
            <p:spPr>
              <a:xfrm>
                <a:off x="1126556" y="1254226"/>
                <a:ext cx="2646947" cy="545432"/>
              </a:xfrm>
              <a:prstGeom prst="roundRect">
                <a:avLst>
                  <a:gd name="adj" fmla="val 50000"/>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14" name="文本框 13"/>
              <p:cNvSpPr txBox="1"/>
              <p:nvPr/>
            </p:nvSpPr>
            <p:spPr>
              <a:xfrm>
                <a:off x="1177991" y="1373606"/>
                <a:ext cx="3620135" cy="306705"/>
              </a:xfrm>
              <a:prstGeom prst="rect">
                <a:avLst/>
              </a:prstGeom>
              <a:noFill/>
            </p:spPr>
            <p:txBody>
              <a:bodyPr wrap="square" rtlCol="0">
                <a:spAutoFit/>
              </a:bodyPr>
              <a:lstStyle/>
              <a:p>
                <a:pPr algn="l"/>
                <a:r>
                  <a:rPr lang="zh-CN" altLang="en-US" sz="1400" b="1" dirty="0">
                    <a:solidFill>
                      <a:schemeClr val="tx1">
                        <a:lumMod val="75000"/>
                        <a:lumOff val="25000"/>
                      </a:schemeClr>
                    </a:solidFill>
                    <a:latin typeface="思源宋体 CN" panose="02020400000000000000" pitchFamily="18" charset="-122"/>
                    <a:ea typeface="思源宋体 CN" panose="02020400000000000000" pitchFamily="18" charset="-122"/>
                  </a:rPr>
                  <a:t>领导方略在领导活动中的作用</a:t>
                </a:r>
              </a:p>
            </p:txBody>
          </p:sp>
        </p:grpSp>
        <p:sp>
          <p:nvSpPr>
            <p:cNvPr id="15" name="文本框 14"/>
            <p:cNvSpPr txBox="1"/>
            <p:nvPr/>
          </p:nvSpPr>
          <p:spPr>
            <a:xfrm>
              <a:off x="6493565" y="2598754"/>
              <a:ext cx="4917440" cy="193802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由于领导方略具有全局性、方向性,因而它制约着领导功能的发挥,决定着领导活动的成败。其在领导活动中的重要作用集中体现在如下方面:</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(1)领导方略决定着领导活动的方向和总体目标。(2)领导方略决定着被领导者的思想统一。</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06</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领导过程的科学化与艺术化</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06</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lgn="l" fontAlgn="auto">
              <a:lnSpc>
                <a:spcPct val="100000"/>
              </a:lnSpc>
              <a:buSzTx/>
            </a:pPr>
            <a:r>
              <a:rPr lang="zh-CN" altLang="en-US" sz="2000" dirty="0">
                <a:solidFill>
                  <a:schemeClr val="tx1"/>
                </a:solidFill>
                <a:latin typeface="+mn-ea"/>
                <a:sym typeface="思源黑体" panose="020B0400000000000000" pitchFamily="34" charset="-122"/>
              </a:rPr>
              <a:t>由上所述可知,领导方法论具有极其丰富的内涵,为领导实践带来极其多样和有助于成功的办法、思路和工具。这些不同的方法论内容各有各的特长和不足,各有各的适用性和局限。所以,对于这些不同的领导方法论内容,要根据实际情况,以可行和实效为标准,强调针对性,有所区别地加以学习、掌握、选择和应用。这其实是一个确保和推动领导过程科学化、艺术化的问题。需要通过提高领导的科学性和艺术性来极大提高领导水平和领导绩效。这里主要有如下两个方面的具体内容。</a:t>
            </a:r>
          </a:p>
          <a:p>
            <a:pPr lvl="0" algn="l" fontAlgn="auto">
              <a:lnSpc>
                <a:spcPct val="100000"/>
              </a:lnSpc>
              <a:buSzTx/>
            </a:pPr>
            <a:r>
              <a:rPr lang="zh-CN" altLang="en-US" sz="2000" b="1" dirty="0">
                <a:solidFill>
                  <a:schemeClr val="tx1"/>
                </a:solidFill>
                <a:latin typeface="+mn-ea"/>
                <a:sym typeface="思源黑体" panose="020B0400000000000000" pitchFamily="34" charset="-122"/>
              </a:rPr>
              <a:t>1.领导过程和领导活动的科学化与艺术化</a:t>
            </a:r>
          </a:p>
          <a:p>
            <a:pPr lvl="0" algn="l" fontAlgn="auto">
              <a:lnSpc>
                <a:spcPct val="100000"/>
              </a:lnSpc>
              <a:buSzTx/>
            </a:pPr>
            <a:r>
              <a:rPr lang="zh-CN" altLang="en-US" sz="2000" dirty="0">
                <a:solidFill>
                  <a:schemeClr val="tx1"/>
                </a:solidFill>
                <a:latin typeface="+mn-ea"/>
                <a:sym typeface="思源黑体" panose="020B0400000000000000" pitchFamily="34" charset="-122"/>
              </a:rPr>
              <a:t>这是现代领导发展在实践中呈现出来的一种客观需要和必然趋势。任何领导活动都离不开领导方法和领导艺术。领导方法和领导艺术贯穿领导活动的整个过程。领导过程的科学化、艺术化,就是要使领导科学原理和领导方法艺术都高度完整地融入具体的领导活动过程中,切实地提高领导质量,而这又集中表现在领导方法和领导艺术的科学化上。领导素质和领导效能优化、强化也好,领导体制和领导机制的科学化也好,最终都要落实到具体的领导过程中才能见效,否则都没有意义。实际上,这里是生产领导力或核心竞争力的具体过程所在。因此,领导过程和领导活动的科学化与艺术化对于21世纪的领导来说是十分重要、十分关键的。</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56068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lgn="l" fontAlgn="auto">
              <a:lnSpc>
                <a:spcPct val="100000"/>
              </a:lnSpc>
              <a:buSzTx/>
            </a:pPr>
            <a:r>
              <a:rPr lang="zh-CN" altLang="en-US" sz="2000" b="1" dirty="0">
                <a:solidFill>
                  <a:schemeClr val="tx1"/>
                </a:solidFill>
                <a:latin typeface="+mn-ea"/>
                <a:sym typeface="思源黑体" panose="020B0400000000000000" pitchFamily="34" charset="-122"/>
              </a:rPr>
              <a:t>2.结合工作实际，特别是领导环境，科学合理地选择、应用领导方式和领导模式</a:t>
            </a:r>
          </a:p>
          <a:p>
            <a:pPr lvl="0" algn="l" fontAlgn="auto">
              <a:lnSpc>
                <a:spcPct val="100000"/>
              </a:lnSpc>
              <a:buSzTx/>
            </a:pPr>
            <a:r>
              <a:rPr lang="zh-CN" altLang="en-US" sz="2000" dirty="0">
                <a:solidFill>
                  <a:schemeClr val="tx1"/>
                </a:solidFill>
                <a:latin typeface="+mn-ea"/>
                <a:sym typeface="思源黑体" panose="020B0400000000000000" pitchFamily="34" charset="-122"/>
              </a:rPr>
              <a:t>各类领导方式和领导模式的优缺点主要是根据具体的领导对象和领导环境来确定的。在适合的领导环境下,面对适合的领导对象,任何一种领导方式和领导模式都能发挥其积极作用,显示出其优点;反之,如果某种领导方式或领导模式在不适合的领导环境中被应用于不适合的领导对象,那么它就会一无所长。领导方式和领导模式的使用与领导的科学性、领导成效和领导力有直接的联系。因此,领导方式和领导模式的科学选择、搭配和使用就显得十分重要。</a:t>
            </a:r>
          </a:p>
          <a:p>
            <a:pPr lvl="0" algn="l" fontAlgn="auto">
              <a:lnSpc>
                <a:spcPct val="100000"/>
              </a:lnSpc>
              <a:buSzTx/>
            </a:pPr>
            <a:r>
              <a:rPr lang="zh-CN" altLang="en-US" sz="2000" dirty="0">
                <a:solidFill>
                  <a:schemeClr val="tx1"/>
                </a:solidFill>
                <a:latin typeface="+mn-ea"/>
                <a:sym typeface="思源黑体" panose="020B0400000000000000" pitchFamily="34" charset="-122"/>
              </a:rPr>
              <a:t>为了更好地开发利用领导力,就需要科学合理地选择、搭配、使用领导方式和领导模式。从领导实践来看,要科学合理地选择、搭配、使用领导方式和领导模式,就要求领导者在领导工作过程中做到以下几个方面:</a:t>
            </a:r>
          </a:p>
          <a:p>
            <a:pPr lvl="0" algn="l" fontAlgn="auto">
              <a:lnSpc>
                <a:spcPct val="100000"/>
              </a:lnSpc>
              <a:buSzTx/>
            </a:pPr>
            <a:r>
              <a:rPr lang="zh-CN" altLang="en-US" sz="2000" dirty="0">
                <a:solidFill>
                  <a:schemeClr val="tx1"/>
                </a:solidFill>
                <a:latin typeface="+mn-ea"/>
                <a:sym typeface="思源黑体" panose="020B0400000000000000" pitchFamily="34" charset="-122"/>
              </a:rPr>
              <a:t>第一,要善于按照组织的性质和任务的不同来选择领导方式和领导模式</a:t>
            </a:r>
          </a:p>
          <a:p>
            <a:pPr lvl="0" algn="l" fontAlgn="auto">
              <a:lnSpc>
                <a:spcPct val="100000"/>
              </a:lnSpc>
              <a:buSzTx/>
            </a:pPr>
            <a:r>
              <a:rPr lang="zh-CN" altLang="en-US" sz="2000" dirty="0">
                <a:solidFill>
                  <a:schemeClr val="tx1"/>
                </a:solidFill>
                <a:latin typeface="+mn-ea"/>
                <a:sym typeface="思源黑体" panose="020B0400000000000000" pitchFamily="34" charset="-122"/>
              </a:rPr>
              <a:t>第二,要善于根据上下级关系的不同情况选择领导方式和领导模式。</a:t>
            </a:r>
          </a:p>
          <a:p>
            <a:pPr lvl="0" algn="l" fontAlgn="auto">
              <a:lnSpc>
                <a:spcPct val="100000"/>
              </a:lnSpc>
              <a:buSzTx/>
            </a:pPr>
            <a:r>
              <a:rPr lang="zh-CN" altLang="en-US" sz="2000" dirty="0">
                <a:solidFill>
                  <a:schemeClr val="tx1"/>
                </a:solidFill>
                <a:latin typeface="+mn-ea"/>
                <a:sym typeface="思源黑体" panose="020B0400000000000000" pitchFamily="34" charset="-122"/>
              </a:rPr>
              <a:t>第三,要善于根据下属的成熟度来选择领导方式和领导模式</a:t>
            </a:r>
          </a:p>
          <a:p>
            <a:pPr lvl="0" algn="l" fontAlgn="auto">
              <a:lnSpc>
                <a:spcPct val="100000"/>
              </a:lnSpc>
              <a:buSzTx/>
            </a:pPr>
            <a:r>
              <a:rPr lang="zh-CN" altLang="en-US" sz="2000" dirty="0">
                <a:solidFill>
                  <a:schemeClr val="tx1"/>
                </a:solidFill>
                <a:latin typeface="+mn-ea"/>
                <a:sym typeface="思源黑体" panose="020B0400000000000000" pitchFamily="34" charset="-122"/>
              </a:rPr>
              <a:t>总之,领导模式的好坏优劣不是绝对的,在适合的环境和对象条件下,每一种领导模式都可能发挥其积极作用。因而,一个成熟的领导者就应根据具体的领导环境和领导对象等实际情况,采取最充分的权变态度和权变做法,科学、适当地选用领导方式和领导模式。只有这样,才能真正取得最佳的领导效果；而这也正是避免领导失败、赢得领导成功的关键所在。</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3681730"/>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3169285"/>
          </a:xfrm>
          <a:prstGeom prst="rect">
            <a:avLst/>
          </a:prstGeom>
          <a:noFill/>
        </p:spPr>
        <p:txBody>
          <a:bodyPr wrap="square" rtlCol="0">
            <a:spAutoFit/>
          </a:bodyPr>
          <a:lstStyle/>
          <a:p>
            <a:pPr marL="274320" lvl="0" indent="-274320" algn="l">
              <a:spcBef>
                <a:spcPct val="20000"/>
              </a:spcBef>
              <a:buClr>
                <a:schemeClr val="accent1"/>
              </a:buClr>
              <a:buSzTx/>
              <a:buFont typeface="Symbol" panose="05050102010706020507" pitchFamily="18" charset="2"/>
              <a:buChar char=""/>
            </a:pPr>
            <a:r>
              <a:rPr lang="zh-CN" altLang="en-US" sz="2000" b="1" dirty="0">
                <a:latin typeface="+mn-ea"/>
              </a:rPr>
              <a:t>领导规律是最重要的领导科学范畴之一,对领导成败总是产生着无形而又重大的影响。无论是理论还是实践,都要将把握领导规律作为重点。领导原则是领导实践的基本规则,本质上是领导规律在实践上的概括和体现;需要善于将领导规律转化为领导的基本规则,并在实践中加以遵循。领导方式与领导风格有着内在的关联,均有一定的个性特征。领导模式是领导方式的总体格局,主要体现着体制特征。领导方法和领导艺术是关联性很强的领导智慧,是达到领导目的和目标的工具,个性特征和个体差异均更加显著。领导方略是同时包含了领导科学和领导艺术的基本策略或领导战略,是实施领导并夺取领导成功的方法论总方案。要避免领导失败而确保领导成功,就一定要讲究、借助和运用整个领导方法论,在具体的领导实践中最充分地应用和体现领导科学及领导艺术。</a:t>
            </a:r>
          </a:p>
        </p:txBody>
      </p:sp>
      <p:sp>
        <p:nvSpPr>
          <p:cNvPr id="8" name="Freeform 5"/>
          <p:cNvSpPr/>
          <p:nvPr/>
        </p:nvSpPr>
        <p:spPr bwMode="auto">
          <a:xfrm rot="21249602" flipH="1" flipV="1">
            <a:off x="9857300" y="532701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本章小结</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1B8A4399-A734-47C6-B6EC-97C241B07F8E}"/>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201E996-3545-4CB6-9BC9-787F8BB17D37}"/>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C3993F04-02CB-474F-A372-2ED98EC40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3031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2530" y="2556510"/>
            <a:ext cx="9567545" cy="1506855"/>
          </a:xfrm>
          <a:prstGeom prst="rect">
            <a:avLst/>
          </a:prstGeom>
          <a:noFill/>
        </p:spPr>
        <p:txBody>
          <a:bodyPr wrap="square" rtlCol="0">
            <a:spAutoFit/>
          </a:bodyPr>
          <a:lstStyle/>
          <a:p>
            <a:pPr marL="274320" lvl="0" indent="-274320" algn="l">
              <a:spcBef>
                <a:spcPct val="20000"/>
              </a:spcBef>
              <a:buClr>
                <a:schemeClr val="accent1"/>
              </a:buClr>
              <a:buSzTx/>
              <a:buFont typeface="Symbol" panose="05050102010706020507" pitchFamily="18" charset="2"/>
              <a:buChar char=""/>
            </a:pPr>
            <a:r>
              <a:rPr sz="2000" b="1" dirty="0">
                <a:latin typeface="+mn-ea"/>
              </a:rPr>
              <a:t>领导规律</a:t>
            </a:r>
            <a:r>
              <a:rPr lang="en-US" sz="2000" b="1" dirty="0">
                <a:latin typeface="+mn-ea"/>
              </a:rPr>
              <a:t>    </a:t>
            </a:r>
            <a:r>
              <a:rPr sz="2000" b="1" dirty="0">
                <a:latin typeface="+mn-ea"/>
              </a:rPr>
              <a:t>一般领导规律</a:t>
            </a:r>
            <a:r>
              <a:rPr lang="en-US" sz="2000" b="1" dirty="0">
                <a:latin typeface="+mn-ea"/>
              </a:rPr>
              <a:t>    </a:t>
            </a:r>
            <a:r>
              <a:rPr sz="2000" b="1" dirty="0">
                <a:latin typeface="+mn-ea"/>
              </a:rPr>
              <a:t>具体领导规律</a:t>
            </a:r>
            <a:r>
              <a:rPr lang="en-US" sz="2000" b="1" dirty="0">
                <a:latin typeface="+mn-ea"/>
              </a:rPr>
              <a:t>    </a:t>
            </a:r>
            <a:r>
              <a:rPr sz="2000" b="1" dirty="0">
                <a:latin typeface="+mn-ea"/>
              </a:rPr>
              <a:t>领导原则</a:t>
            </a:r>
            <a:r>
              <a:rPr lang="en-US" sz="2000" b="1" dirty="0">
                <a:latin typeface="+mn-ea"/>
              </a:rPr>
              <a:t>    </a:t>
            </a:r>
            <a:r>
              <a:rPr sz="2000" b="1" dirty="0">
                <a:latin typeface="+mn-ea"/>
              </a:rPr>
              <a:t>一般领导原则</a:t>
            </a:r>
            <a:r>
              <a:rPr lang="en-US" sz="2000" b="1" dirty="0">
                <a:latin typeface="+mn-ea"/>
              </a:rPr>
              <a:t>    </a:t>
            </a:r>
          </a:p>
          <a:p>
            <a:pPr marL="274320" lvl="0" indent="-274320" algn="l">
              <a:spcBef>
                <a:spcPct val="20000"/>
              </a:spcBef>
              <a:buClr>
                <a:schemeClr val="accent1"/>
              </a:buClr>
              <a:buSzTx/>
              <a:buFont typeface="Symbol" panose="05050102010706020507" pitchFamily="18" charset="2"/>
              <a:buChar char=""/>
            </a:pPr>
            <a:r>
              <a:rPr sz="2000" b="1" dirty="0">
                <a:latin typeface="+mn-ea"/>
              </a:rPr>
              <a:t>具体领导原则</a:t>
            </a:r>
            <a:r>
              <a:rPr lang="en-US" sz="2000" b="1" dirty="0">
                <a:latin typeface="+mn-ea"/>
              </a:rPr>
              <a:t>    </a:t>
            </a:r>
            <a:r>
              <a:rPr sz="2000" b="1" dirty="0">
                <a:latin typeface="+mn-ea"/>
              </a:rPr>
              <a:t>领导方式</a:t>
            </a:r>
            <a:r>
              <a:rPr lang="en-US" sz="2000" b="1" dirty="0">
                <a:latin typeface="+mn-ea"/>
              </a:rPr>
              <a:t>    </a:t>
            </a:r>
            <a:r>
              <a:rPr sz="2000" b="1" dirty="0">
                <a:latin typeface="+mn-ea"/>
              </a:rPr>
              <a:t>领导风格</a:t>
            </a:r>
            <a:r>
              <a:rPr lang="en-US" sz="2000" b="1" dirty="0">
                <a:latin typeface="+mn-ea"/>
              </a:rPr>
              <a:t>    </a:t>
            </a:r>
            <a:r>
              <a:rPr sz="2000" b="1" dirty="0">
                <a:latin typeface="+mn-ea"/>
              </a:rPr>
              <a:t>领导模式</a:t>
            </a:r>
            <a:r>
              <a:rPr lang="en-US" sz="2000" b="1" dirty="0">
                <a:latin typeface="+mn-ea"/>
              </a:rPr>
              <a:t>    </a:t>
            </a:r>
            <a:r>
              <a:rPr sz="2000" b="1" dirty="0">
                <a:latin typeface="+mn-ea"/>
              </a:rPr>
              <a:t>集权模式</a:t>
            </a:r>
            <a:r>
              <a:rPr lang="en-US" sz="2000" b="1" dirty="0">
                <a:latin typeface="+mn-ea"/>
              </a:rPr>
              <a:t>    </a:t>
            </a:r>
            <a:r>
              <a:rPr sz="2000" b="1" dirty="0">
                <a:latin typeface="+mn-ea"/>
              </a:rPr>
              <a:t>分权模式</a:t>
            </a:r>
            <a:r>
              <a:rPr lang="en-US" sz="2000" b="1" dirty="0">
                <a:latin typeface="+mn-ea"/>
              </a:rPr>
              <a:t>    </a:t>
            </a:r>
          </a:p>
          <a:p>
            <a:pPr marL="274320" lvl="0" indent="-274320" algn="l">
              <a:spcBef>
                <a:spcPct val="20000"/>
              </a:spcBef>
              <a:buClr>
                <a:schemeClr val="accent1"/>
              </a:buClr>
              <a:buSzTx/>
              <a:buFont typeface="Symbol" panose="05050102010706020507" pitchFamily="18" charset="2"/>
              <a:buChar char=""/>
            </a:pPr>
            <a:r>
              <a:rPr sz="2000" b="1" dirty="0">
                <a:latin typeface="+mn-ea"/>
              </a:rPr>
              <a:t>专制模式</a:t>
            </a:r>
            <a:r>
              <a:rPr lang="en-US" sz="2000" b="1" dirty="0">
                <a:latin typeface="+mn-ea"/>
              </a:rPr>
              <a:t>    </a:t>
            </a:r>
            <a:r>
              <a:rPr sz="2000" b="1" dirty="0">
                <a:latin typeface="+mn-ea"/>
              </a:rPr>
              <a:t>民主模式</a:t>
            </a:r>
            <a:r>
              <a:rPr lang="en-US" sz="2000" b="1" dirty="0">
                <a:latin typeface="+mn-ea"/>
              </a:rPr>
              <a:t>    </a:t>
            </a:r>
            <a:r>
              <a:rPr sz="2000" b="1" dirty="0">
                <a:latin typeface="+mn-ea"/>
              </a:rPr>
              <a:t>家长模式</a:t>
            </a:r>
            <a:r>
              <a:rPr lang="en-US" sz="2000" b="1" dirty="0">
                <a:latin typeface="+mn-ea"/>
              </a:rPr>
              <a:t>    </a:t>
            </a:r>
            <a:r>
              <a:rPr sz="2000" b="1" dirty="0">
                <a:latin typeface="+mn-ea"/>
              </a:rPr>
              <a:t>羊倌模式</a:t>
            </a:r>
            <a:r>
              <a:rPr lang="en-US" sz="2000" b="1" dirty="0">
                <a:latin typeface="+mn-ea"/>
              </a:rPr>
              <a:t>    </a:t>
            </a:r>
            <a:r>
              <a:rPr sz="2000" b="1" dirty="0">
                <a:latin typeface="+mn-ea"/>
              </a:rPr>
              <a:t>领导方法</a:t>
            </a:r>
            <a:r>
              <a:rPr lang="en-US" sz="2000" b="1" dirty="0">
                <a:latin typeface="+mn-ea"/>
              </a:rPr>
              <a:t>    </a:t>
            </a:r>
            <a:r>
              <a:rPr sz="2000" b="1" dirty="0">
                <a:latin typeface="+mn-ea"/>
              </a:rPr>
              <a:t>领导艺术</a:t>
            </a:r>
            <a:r>
              <a:rPr lang="en-US" sz="2000" b="1" dirty="0">
                <a:latin typeface="+mn-ea"/>
              </a:rPr>
              <a:t>    </a:t>
            </a:r>
            <a:r>
              <a:rPr sz="2000" b="1" dirty="0">
                <a:latin typeface="+mn-ea"/>
              </a:rPr>
              <a:t>领导方略</a:t>
            </a:r>
          </a:p>
          <a:p>
            <a:pPr marL="274320" lvl="0" indent="-274320" algn="l">
              <a:spcBef>
                <a:spcPct val="20000"/>
              </a:spcBef>
              <a:buClr>
                <a:schemeClr val="accent1"/>
              </a:buClr>
              <a:buSzTx/>
              <a:buFont typeface="Symbol" panose="05050102010706020507" pitchFamily="18" charset="2"/>
              <a:buChar char=""/>
            </a:pPr>
            <a:r>
              <a:rPr sz="2000" b="1" dirty="0">
                <a:latin typeface="+mn-ea"/>
              </a:rPr>
              <a:t>领导过程的科学化</a:t>
            </a:r>
            <a:r>
              <a:rPr lang="en-US" sz="2000" b="1" dirty="0">
                <a:latin typeface="+mn-ea"/>
              </a:rPr>
              <a:t>    </a:t>
            </a:r>
            <a:r>
              <a:rPr sz="2000" b="1" dirty="0">
                <a:latin typeface="+mn-ea"/>
              </a:rPr>
              <a:t>领导过程的艺术化</a:t>
            </a:r>
          </a:p>
        </p:txBody>
      </p:sp>
      <p:sp>
        <p:nvSpPr>
          <p:cNvPr id="8" name="Freeform 5"/>
          <p:cNvSpPr/>
          <p:nvPr/>
        </p:nvSpPr>
        <p:spPr bwMode="auto">
          <a:xfrm rot="21249602" flipH="1" flipV="1">
            <a:off x="9857300" y="394843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关键术语</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948940"/>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235075" y="2654935"/>
            <a:ext cx="9567545" cy="2245360"/>
          </a:xfrm>
          <a:prstGeom prst="rect">
            <a:avLst/>
          </a:prstGeom>
          <a:noFill/>
        </p:spPr>
        <p:txBody>
          <a:bodyPr wrap="square" rtlCol="0">
            <a:spAutoFit/>
          </a:bodyPr>
          <a:lstStyle/>
          <a:p>
            <a:pPr marL="274320" lvl="0" indent="-274320" algn="l">
              <a:spcBef>
                <a:spcPct val="20000"/>
              </a:spcBef>
              <a:buClr>
                <a:schemeClr val="accent1"/>
              </a:buClr>
              <a:buSzTx/>
              <a:buFont typeface="Symbol" panose="05050102010706020507" pitchFamily="18" charset="2"/>
              <a:buChar char=""/>
            </a:pPr>
            <a:r>
              <a:rPr sz="2000" b="1" dirty="0">
                <a:latin typeface="+mn-ea"/>
              </a:rPr>
              <a:t>1.如何理解领导规律在领导实践中的作用?如何从科学上认识和把握领导规律?</a:t>
            </a:r>
          </a:p>
          <a:p>
            <a:pPr marL="274320" lvl="0" indent="-274320" algn="l">
              <a:spcBef>
                <a:spcPct val="20000"/>
              </a:spcBef>
              <a:buClr>
                <a:schemeClr val="accent1"/>
              </a:buClr>
              <a:buSzTx/>
              <a:buFont typeface="Symbol" panose="05050102010706020507" pitchFamily="18" charset="2"/>
              <a:buChar char=""/>
            </a:pPr>
            <a:r>
              <a:rPr sz="2000" b="1" dirty="0">
                <a:latin typeface="+mn-ea"/>
              </a:rPr>
              <a:t>2.怎样对领导原则进行科学、全面的理解和掌握?</a:t>
            </a:r>
          </a:p>
          <a:p>
            <a:pPr marL="274320" lvl="0" indent="-274320" algn="l">
              <a:spcBef>
                <a:spcPct val="20000"/>
              </a:spcBef>
              <a:buClr>
                <a:schemeClr val="accent1"/>
              </a:buClr>
              <a:buSzTx/>
              <a:buFont typeface="Symbol" panose="05050102010706020507" pitchFamily="18" charset="2"/>
              <a:buChar char=""/>
            </a:pPr>
            <a:r>
              <a:rPr sz="2000" b="1" dirty="0">
                <a:latin typeface="+mn-ea"/>
              </a:rPr>
              <a:t>3.试分析领导方式与领导风格的关系。</a:t>
            </a:r>
          </a:p>
          <a:p>
            <a:pPr marL="274320" lvl="0" indent="-274320" algn="l">
              <a:spcBef>
                <a:spcPct val="20000"/>
              </a:spcBef>
              <a:buClr>
                <a:schemeClr val="accent1"/>
              </a:buClr>
              <a:buSzTx/>
              <a:buFont typeface="Symbol" panose="05050102010706020507" pitchFamily="18" charset="2"/>
              <a:buChar char=""/>
            </a:pPr>
            <a:r>
              <a:rPr sz="2000" b="1" dirty="0">
                <a:latin typeface="+mn-ea"/>
              </a:rPr>
              <a:t>4.联系第1章所述领导艺术的有关内容,试谈谈你对领导艺术的系统理解。</a:t>
            </a:r>
          </a:p>
          <a:p>
            <a:pPr marL="274320" lvl="0" indent="-274320" algn="l">
              <a:spcBef>
                <a:spcPct val="20000"/>
              </a:spcBef>
              <a:buClr>
                <a:schemeClr val="accent1"/>
              </a:buClr>
              <a:buSzTx/>
              <a:buFont typeface="Symbol" panose="05050102010706020507" pitchFamily="18" charset="2"/>
              <a:buChar char=""/>
            </a:pPr>
            <a:r>
              <a:rPr sz="2000" b="1" dirty="0">
                <a:latin typeface="+mn-ea"/>
              </a:rPr>
              <a:t>5.联系领导实践,阐释不同领导模式的特征和内涵。</a:t>
            </a:r>
          </a:p>
          <a:p>
            <a:pPr marL="274320" lvl="0" indent="-274320" algn="l">
              <a:spcBef>
                <a:spcPct val="20000"/>
              </a:spcBef>
              <a:buClr>
                <a:schemeClr val="accent1"/>
              </a:buClr>
              <a:buSzTx/>
              <a:buFont typeface="Symbol" panose="05050102010706020507" pitchFamily="18" charset="2"/>
              <a:buChar char=""/>
            </a:pPr>
            <a:r>
              <a:rPr sz="2000" b="1" dirty="0">
                <a:latin typeface="+mn-ea"/>
              </a:rPr>
              <a:t>6.试从领导方略的角度分析“运筹帷幄之中,决胜千里之外”的原理。</a:t>
            </a:r>
          </a:p>
        </p:txBody>
      </p:sp>
      <p:sp>
        <p:nvSpPr>
          <p:cNvPr id="8" name="Freeform 5"/>
          <p:cNvSpPr/>
          <p:nvPr/>
        </p:nvSpPr>
        <p:spPr bwMode="auto">
          <a:xfrm rot="21249602" flipH="1" flipV="1">
            <a:off x="9899210" y="459422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复习思考题</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4399280" cy="2646045"/>
          </a:xfrm>
          <a:prstGeom prst="rect">
            <a:avLst/>
          </a:prstGeom>
        </p:spPr>
        <p:txBody>
          <a:bodyPr wrap="none">
            <a:spAutoFit/>
          </a:bodyPr>
          <a:lstStyle/>
          <a:p>
            <a:pPr lvl="0">
              <a:spcBef>
                <a:spcPct val="0"/>
              </a:spcBef>
            </a:pPr>
            <a:r>
              <a:rPr lang="zh-CN" altLang="en-US" sz="16600" dirty="0">
                <a:solidFill>
                  <a:schemeClr val="tx1"/>
                </a:solidFill>
                <a:latin typeface="思源黑体 CN Heavy" panose="020B0A00000000000000" pitchFamily="34" charset="-122"/>
                <a:ea typeface="思源黑体 CN Heavy" panose="020B0A00000000000000" pitchFamily="34" charset="-122"/>
              </a:rPr>
              <a:t>谢谢</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3358515" y="0"/>
            <a:ext cx="8833485" cy="7043420"/>
          </a:xfrm>
          <a:custGeom>
            <a:avLst/>
            <a:gdLst>
              <a:gd name="connsiteX0" fmla="*/ 175646 w 8833779"/>
              <a:gd name="connsiteY0" fmla="*/ 0 h 6858000"/>
              <a:gd name="connsiteX1" fmla="*/ 8833779 w 8833779"/>
              <a:gd name="connsiteY1" fmla="*/ 0 h 6858000"/>
              <a:gd name="connsiteX2" fmla="*/ 8833779 w 8833779"/>
              <a:gd name="connsiteY2" fmla="*/ 6858000 h 6858000"/>
              <a:gd name="connsiteX3" fmla="*/ 4649490 w 8833779"/>
              <a:gd name="connsiteY3" fmla="*/ 6858000 h 6858000"/>
              <a:gd name="connsiteX4" fmla="*/ 4252999 w 8833779"/>
              <a:gd name="connsiteY4" fmla="*/ 6603951 h 6858000"/>
              <a:gd name="connsiteX5" fmla="*/ 3328330 w 8833779"/>
              <a:gd name="connsiteY5" fmla="*/ 5962651 h 6858000"/>
              <a:gd name="connsiteX6" fmla="*/ 756579 w 8833779"/>
              <a:gd name="connsiteY6" fmla="*/ 3486150 h 6858000"/>
              <a:gd name="connsiteX7" fmla="*/ 13629 w 8833779"/>
              <a:gd name="connsiteY7" fmla="*/ 1162050 h 6858000"/>
              <a:gd name="connsiteX8" fmla="*/ 107244 w 8833779"/>
              <a:gd name="connsiteY8" fmla="*/ 3717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779" h="6858000">
                <a:moveTo>
                  <a:pt x="175646" y="0"/>
                </a:moveTo>
                <a:lnTo>
                  <a:pt x="8833779" y="0"/>
                </a:lnTo>
                <a:lnTo>
                  <a:pt x="8833779" y="6858000"/>
                </a:lnTo>
                <a:lnTo>
                  <a:pt x="4649490" y="6858000"/>
                </a:lnTo>
                <a:lnTo>
                  <a:pt x="4252999" y="6603951"/>
                </a:lnTo>
                <a:cubicBezTo>
                  <a:pt x="3914117" y="6381552"/>
                  <a:pt x="3597412" y="6162675"/>
                  <a:pt x="3328330" y="5962651"/>
                </a:cubicBezTo>
                <a:cubicBezTo>
                  <a:pt x="2252005" y="5162550"/>
                  <a:pt x="1309031" y="4286250"/>
                  <a:pt x="756579" y="3486150"/>
                </a:cubicBezTo>
                <a:cubicBezTo>
                  <a:pt x="204130" y="2686050"/>
                  <a:pt x="-65746" y="2054225"/>
                  <a:pt x="13629" y="1162050"/>
                </a:cubicBezTo>
                <a:cubicBezTo>
                  <a:pt x="33473" y="939006"/>
                  <a:pt x="61651" y="664567"/>
                  <a:pt x="107244" y="371773"/>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41600" y="378059"/>
            <a:ext cx="7250430" cy="625642"/>
            <a:chOff x="673768" y="830714"/>
            <a:chExt cx="7250430" cy="625642"/>
          </a:xfrm>
        </p:grpSpPr>
        <p:sp>
          <p:nvSpPr>
            <p:cNvPr id="18"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01</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9" name="文本框 18"/>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领导规律</a:t>
              </a:r>
            </a:p>
          </p:txBody>
        </p:sp>
      </p:grpSp>
      <p:grpSp>
        <p:nvGrpSpPr>
          <p:cNvPr id="20" name="组合 19"/>
          <p:cNvGrpSpPr/>
          <p:nvPr/>
        </p:nvGrpSpPr>
        <p:grpSpPr>
          <a:xfrm>
            <a:off x="4643587" y="1261621"/>
            <a:ext cx="7286625" cy="625642"/>
            <a:chOff x="-290162" y="704984"/>
            <a:chExt cx="7286625" cy="625642"/>
          </a:xfrm>
        </p:grpSpPr>
        <p:sp>
          <p:nvSpPr>
            <p:cNvPr id="21" name="矩形: 圆角 20"/>
            <p:cNvSpPr/>
            <p:nvPr/>
          </p:nvSpPr>
          <p:spPr>
            <a:xfrm>
              <a:off x="-290162" y="70498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02</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2" name="文本框 21"/>
            <p:cNvSpPr txBox="1"/>
            <p:nvPr/>
          </p:nvSpPr>
          <p:spPr>
            <a:xfrm>
              <a:off x="530893" y="718319"/>
              <a:ext cx="646557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领导原则</a:t>
              </a:r>
            </a:p>
          </p:txBody>
        </p:sp>
      </p:grpSp>
      <p:grpSp>
        <p:nvGrpSpPr>
          <p:cNvPr id="23" name="组合 22"/>
          <p:cNvGrpSpPr/>
          <p:nvPr/>
        </p:nvGrpSpPr>
        <p:grpSpPr>
          <a:xfrm>
            <a:off x="4650654" y="2131213"/>
            <a:ext cx="7247890" cy="625642"/>
            <a:chOff x="-1254092" y="593224"/>
            <a:chExt cx="7247890" cy="625642"/>
          </a:xfrm>
        </p:grpSpPr>
        <p:sp>
          <p:nvSpPr>
            <p:cNvPr id="24" name="矩形: 圆角 23"/>
            <p:cNvSpPr/>
            <p:nvPr/>
          </p:nvSpPr>
          <p:spPr>
            <a:xfrm>
              <a:off x="-1254092" y="59322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03</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5" name="文本框 24"/>
            <p:cNvSpPr txBox="1"/>
            <p:nvPr/>
          </p:nvSpPr>
          <p:spPr>
            <a:xfrm>
              <a:off x="-433037" y="606559"/>
              <a:ext cx="642683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领导方式</a:t>
              </a:r>
            </a:p>
          </p:txBody>
        </p:sp>
      </p:grpSp>
      <p:grpSp>
        <p:nvGrpSpPr>
          <p:cNvPr id="26" name="组合 25"/>
          <p:cNvGrpSpPr/>
          <p:nvPr/>
        </p:nvGrpSpPr>
        <p:grpSpPr>
          <a:xfrm>
            <a:off x="4642662" y="2988105"/>
            <a:ext cx="7192010" cy="625642"/>
            <a:chOff x="-2423127" y="636404"/>
            <a:chExt cx="7192010" cy="625642"/>
          </a:xfrm>
        </p:grpSpPr>
        <p:sp>
          <p:nvSpPr>
            <p:cNvPr id="27"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04</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8" name="文本框 27"/>
            <p:cNvSpPr txBox="1"/>
            <p:nvPr/>
          </p:nvSpPr>
          <p:spPr>
            <a:xfrm>
              <a:off x="-1586197" y="649739"/>
              <a:ext cx="635508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领导模式</a:t>
              </a:r>
            </a:p>
          </p:txBody>
        </p:sp>
      </p:grpSp>
      <p:sp>
        <p:nvSpPr>
          <p:cNvPr id="30" name="矩形 29"/>
          <p:cNvSpPr/>
          <p:nvPr/>
        </p:nvSpPr>
        <p:spPr>
          <a:xfrm>
            <a:off x="282381" y="2895904"/>
            <a:ext cx="3840480" cy="1568450"/>
          </a:xfrm>
          <a:prstGeom prst="rect">
            <a:avLst/>
          </a:prstGeom>
        </p:spPr>
        <p:txBody>
          <a:bodyPr wrap="none">
            <a:spAutoFit/>
          </a:bodyPr>
          <a:lstStyle/>
          <a:p>
            <a:r>
              <a:rPr lang="zh-CN" altLang="en-US" sz="9600" dirty="0">
                <a:solidFill>
                  <a:prstClr val="black">
                    <a:lumMod val="75000"/>
                    <a:lumOff val="25000"/>
                  </a:prstClr>
                </a:solidFill>
                <a:latin typeface="思源黑体 CN Heavy" panose="020B0A00000000000000" pitchFamily="34" charset="-122"/>
                <a:ea typeface="思源黑体 CN Heavy" panose="020B0A00000000000000" pitchFamily="34" charset="-122"/>
              </a:rPr>
              <a:t>第四章</a:t>
            </a:r>
          </a:p>
        </p:txBody>
      </p:sp>
      <p:sp>
        <p:nvSpPr>
          <p:cNvPr id="31" name="椭圆 30"/>
          <p:cNvSpPr/>
          <p:nvPr/>
        </p:nvSpPr>
        <p:spPr>
          <a:xfrm>
            <a:off x="1433193" y="5436100"/>
            <a:ext cx="540000" cy="54000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grpSp>
        <p:nvGrpSpPr>
          <p:cNvPr id="3" name="组合 2"/>
          <p:cNvGrpSpPr/>
          <p:nvPr/>
        </p:nvGrpSpPr>
        <p:grpSpPr>
          <a:xfrm>
            <a:off x="4647950" y="3884529"/>
            <a:ext cx="7250430" cy="625642"/>
            <a:chOff x="673768" y="830714"/>
            <a:chExt cx="7250430" cy="625642"/>
          </a:xfrm>
        </p:grpSpPr>
        <p:sp>
          <p:nvSpPr>
            <p:cNvPr id="7"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05</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8" name="文本框 7"/>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领导方法、领导艺术与领导方略</a:t>
              </a:r>
            </a:p>
          </p:txBody>
        </p:sp>
      </p:grpSp>
      <p:grpSp>
        <p:nvGrpSpPr>
          <p:cNvPr id="9" name="组合 8"/>
          <p:cNvGrpSpPr/>
          <p:nvPr/>
        </p:nvGrpSpPr>
        <p:grpSpPr>
          <a:xfrm>
            <a:off x="4650572" y="4780791"/>
            <a:ext cx="7286625" cy="625642"/>
            <a:chOff x="-290162" y="704984"/>
            <a:chExt cx="7286625" cy="625642"/>
          </a:xfrm>
        </p:grpSpPr>
        <p:sp>
          <p:nvSpPr>
            <p:cNvPr id="10" name="矩形: 圆角 20"/>
            <p:cNvSpPr/>
            <p:nvPr/>
          </p:nvSpPr>
          <p:spPr>
            <a:xfrm>
              <a:off x="-290162" y="70498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06</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1" name="文本框 10"/>
            <p:cNvSpPr txBox="1"/>
            <p:nvPr/>
          </p:nvSpPr>
          <p:spPr>
            <a:xfrm>
              <a:off x="530893" y="718319"/>
              <a:ext cx="646557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领导过程的科学化与艺术化</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7" name="文本框 26"/>
          <p:cNvSpPr txBox="1"/>
          <p:nvPr/>
        </p:nvSpPr>
        <p:spPr>
          <a:xfrm>
            <a:off x="1440815" y="1757680"/>
            <a:ext cx="7896225" cy="2676525"/>
          </a:xfrm>
          <a:prstGeom prst="rect">
            <a:avLst/>
          </a:prstGeom>
          <a:noFill/>
        </p:spPr>
        <p:txBody>
          <a:bodyPr wrap="square" rtlCol="0">
            <a:spAutoFit/>
          </a:bodyPr>
          <a:lstStyle/>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●领导规律与领导原则</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●领导方式与领导模式</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●领导方法、领导艺术与领导方略</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●领导过程的科学化与艺术化</a:t>
            </a:r>
          </a:p>
        </p:txBody>
      </p:sp>
      <p:sp>
        <p:nvSpPr>
          <p:cNvPr id="100" name="文本框 99"/>
          <p:cNvSpPr txBox="1"/>
          <p:nvPr/>
        </p:nvSpPr>
        <p:spPr>
          <a:xfrm>
            <a:off x="5200650" y="748665"/>
            <a:ext cx="2550160" cy="706755"/>
          </a:xfrm>
          <a:prstGeom prst="rect">
            <a:avLst/>
          </a:prstGeom>
          <a:noFill/>
          <a:ln w="9525">
            <a:noFill/>
          </a:ln>
        </p:spPr>
        <p:txBody>
          <a:bodyPr wrap="square">
            <a:spAutoFit/>
          </a:bodyPr>
          <a:lstStyle/>
          <a:p>
            <a:pPr indent="0"/>
            <a:r>
              <a:rPr lang="zh-CN" sz="4000" b="1">
                <a:latin typeface="黑体" panose="02010609060101010101" charset="-122"/>
                <a:ea typeface="黑体" panose="02010609060101010101" charset="-122"/>
              </a:rPr>
              <a:t>重点问题</a:t>
            </a:r>
          </a:p>
        </p:txBody>
      </p:sp>
      <p:sp>
        <p:nvSpPr>
          <p:cNvPr id="30" name="文本框 29"/>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01</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领导规律</a:t>
              </a:r>
            </a:p>
            <a:p>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25332" y="1939679"/>
            <a:ext cx="2723759" cy="92333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01</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4.1.1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领导规律的含义</a:t>
            </a:r>
          </a:p>
          <a:p>
            <a:r>
              <a:rPr lang="zh-CN" altLang="en-US" sz="2000" dirty="0">
                <a:solidFill>
                  <a:schemeClr val="tx1"/>
                </a:solidFill>
                <a:latin typeface="+mn-ea"/>
                <a:sym typeface="思源黑体" panose="020B0400000000000000" pitchFamily="34" charset="-122"/>
              </a:rPr>
              <a:t>从领导的本质可以看出,领导价值是一个十分活跃的领导因素,不仅参与了领导本质的形成,而且还是直接构成领导本质的一个决定性成分。</a:t>
            </a:r>
          </a:p>
          <a:p>
            <a:pPr lvl="0" algn="l" fontAlgn="auto">
              <a:lnSpc>
                <a:spcPct val="100000"/>
              </a:lnSpc>
              <a:buSzTx/>
            </a:pPr>
            <a:r>
              <a:rPr lang="zh-CN" altLang="en-US" sz="2000" dirty="0">
                <a:solidFill>
                  <a:schemeClr val="tx1"/>
                </a:solidFill>
                <a:latin typeface="+mn-ea"/>
                <a:sym typeface="思源黑体" panose="020B0400000000000000" pitchFamily="34" charset="-122"/>
              </a:rPr>
              <a:t>如果说领导是整个社会生活的核心,那么就可以说领导价值是社会生活核心的核心。</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领导价值是领导现象的主要根源,是领导行为或领导活动的真正主导和本源,是领导本质的核心体现。它是一个双重概念,在现实中通常表现为两种形态:</a:t>
            </a:r>
          </a:p>
          <a:p>
            <a:pPr lvl="0" algn="l" fontAlgn="auto">
              <a:lnSpc>
                <a:spcPct val="100000"/>
              </a:lnSpc>
              <a:buSzTx/>
            </a:pPr>
            <a:r>
              <a:rPr lang="zh-CN" altLang="en-US" sz="2000" dirty="0">
                <a:solidFill>
                  <a:schemeClr val="tx1"/>
                </a:solidFill>
                <a:latin typeface="+mn-ea"/>
                <a:sym typeface="思源黑体" panose="020B0400000000000000" pitchFamily="34" charset="-122"/>
              </a:rPr>
              <a:t>一方面,领导价值是由促使领导得以发生的利益目标、领导意识、价值观念、价值取向、群体价值倾向和价值定位等组成的观念性动力整体。</a:t>
            </a:r>
          </a:p>
          <a:p>
            <a:pPr lvl="0" algn="l" fontAlgn="auto">
              <a:lnSpc>
                <a:spcPct val="100000"/>
              </a:lnSpc>
              <a:buSzTx/>
            </a:pPr>
            <a:r>
              <a:rPr lang="zh-CN" altLang="en-US" sz="2000" dirty="0">
                <a:solidFill>
                  <a:schemeClr val="tx1"/>
                </a:solidFill>
                <a:latin typeface="+mn-ea"/>
                <a:sym typeface="思源黑体" panose="020B0400000000000000" pitchFamily="34" charset="-122"/>
              </a:rPr>
              <a:t>另一方面,领导价值是上述观念性动力整体的现实呈现,是通过领导过程转变成为现实结果的上述观念性动力整体。这实际是领导价值现实化,是要通过领导行为体现出来的领导成效。</a:t>
            </a:r>
          </a:p>
          <a:p>
            <a:pPr lvl="0" algn="l" fontAlgn="auto">
              <a:lnSpc>
                <a:spcPct val="100000"/>
              </a:lnSpc>
              <a:buSzTx/>
            </a:pPr>
            <a:r>
              <a:rPr lang="zh-CN" altLang="en-US" sz="2000" dirty="0">
                <a:solidFill>
                  <a:schemeClr val="tx1"/>
                </a:solidFill>
                <a:latin typeface="+mn-ea"/>
                <a:sym typeface="思源黑体" panose="020B0400000000000000" pitchFamily="34" charset="-122"/>
              </a:rPr>
              <a:t>显然,领导价值是领导的核心所在,是领导研究和领导实践中最重要的范畴之一。</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4.1.2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领导规律的特点</a:t>
            </a:r>
          </a:p>
          <a:p>
            <a:r>
              <a:rPr lang="zh-CN" altLang="en-US" sz="2000" dirty="0">
                <a:solidFill>
                  <a:schemeClr val="tx1"/>
                </a:solidFill>
                <a:latin typeface="+mn-ea"/>
                <a:sym typeface="思源黑体" panose="020B0400000000000000" pitchFamily="34" charset="-122"/>
              </a:rPr>
              <a:t>领导规律属于最重要的社会规律,既有社会规律的共性,又有自身独特的地方。</a:t>
            </a:r>
          </a:p>
        </p:txBody>
      </p:sp>
      <p:grpSp>
        <p:nvGrpSpPr>
          <p:cNvPr id="4" name="组合 3"/>
          <p:cNvGrpSpPr/>
          <p:nvPr/>
        </p:nvGrpSpPr>
        <p:grpSpPr>
          <a:xfrm>
            <a:off x="4252301" y="2032129"/>
            <a:ext cx="4094396" cy="2794917"/>
            <a:chOff x="4048802" y="2029889"/>
            <a:chExt cx="4094396" cy="2794917"/>
          </a:xfrm>
        </p:grpSpPr>
        <p:sp>
          <p:nvSpPr>
            <p:cNvPr id="5" name="Freeform 6"/>
            <p:cNvSpPr>
              <a:spLocks noEditPoints="1"/>
            </p:cNvSpPr>
            <p:nvPr/>
          </p:nvSpPr>
          <p:spPr bwMode="auto">
            <a:xfrm>
              <a:off x="6328049" y="3014815"/>
              <a:ext cx="1815149" cy="1809991"/>
            </a:xfrm>
            <a:custGeom>
              <a:avLst/>
              <a:gdLst>
                <a:gd name="T0" fmla="*/ 102 w 204"/>
                <a:gd name="T1" fmla="*/ 0 h 204"/>
                <a:gd name="T2" fmla="*/ 23 w 204"/>
                <a:gd name="T3" fmla="*/ 37 h 204"/>
                <a:gd name="T4" fmla="*/ 0 w 204"/>
                <a:gd name="T5" fmla="*/ 102 h 204"/>
                <a:gd name="T6" fmla="*/ 102 w 204"/>
                <a:gd name="T7" fmla="*/ 204 h 204"/>
                <a:gd name="T8" fmla="*/ 204 w 204"/>
                <a:gd name="T9" fmla="*/ 102 h 204"/>
                <a:gd name="T10" fmla="*/ 102 w 204"/>
                <a:gd name="T11" fmla="*/ 0 h 204"/>
                <a:gd name="T12" fmla="*/ 102 w 204"/>
                <a:gd name="T13" fmla="*/ 169 h 204"/>
                <a:gd name="T14" fmla="*/ 35 w 204"/>
                <a:gd name="T15" fmla="*/ 102 h 204"/>
                <a:gd name="T16" fmla="*/ 48 w 204"/>
                <a:gd name="T17" fmla="*/ 62 h 204"/>
                <a:gd name="T18" fmla="*/ 102 w 204"/>
                <a:gd name="T19" fmla="*/ 35 h 204"/>
                <a:gd name="T20" fmla="*/ 169 w 204"/>
                <a:gd name="T21" fmla="*/ 102 h 204"/>
                <a:gd name="T22" fmla="*/ 102 w 204"/>
                <a:gd name="T23" fmla="*/ 16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04">
                  <a:moveTo>
                    <a:pt x="102" y="0"/>
                  </a:moveTo>
                  <a:cubicBezTo>
                    <a:pt x="70" y="0"/>
                    <a:pt x="42" y="14"/>
                    <a:pt x="23" y="37"/>
                  </a:cubicBezTo>
                  <a:cubicBezTo>
                    <a:pt x="8" y="55"/>
                    <a:pt x="0" y="77"/>
                    <a:pt x="0" y="102"/>
                  </a:cubicBezTo>
                  <a:cubicBezTo>
                    <a:pt x="0" y="158"/>
                    <a:pt x="46" y="204"/>
                    <a:pt x="102" y="204"/>
                  </a:cubicBezTo>
                  <a:cubicBezTo>
                    <a:pt x="159" y="204"/>
                    <a:pt x="204" y="158"/>
                    <a:pt x="204" y="102"/>
                  </a:cubicBezTo>
                  <a:cubicBezTo>
                    <a:pt x="204" y="45"/>
                    <a:pt x="159" y="0"/>
                    <a:pt x="102" y="0"/>
                  </a:cubicBezTo>
                  <a:close/>
                  <a:moveTo>
                    <a:pt x="102" y="169"/>
                  </a:moveTo>
                  <a:cubicBezTo>
                    <a:pt x="65" y="169"/>
                    <a:pt x="35" y="139"/>
                    <a:pt x="35" y="102"/>
                  </a:cubicBezTo>
                  <a:cubicBezTo>
                    <a:pt x="35" y="87"/>
                    <a:pt x="40" y="73"/>
                    <a:pt x="48" y="62"/>
                  </a:cubicBezTo>
                  <a:cubicBezTo>
                    <a:pt x="60" y="46"/>
                    <a:pt x="80" y="35"/>
                    <a:pt x="102" y="35"/>
                  </a:cubicBezTo>
                  <a:cubicBezTo>
                    <a:pt x="139" y="35"/>
                    <a:pt x="169" y="65"/>
                    <a:pt x="169" y="102"/>
                  </a:cubicBezTo>
                  <a:cubicBezTo>
                    <a:pt x="169" y="139"/>
                    <a:pt x="139" y="169"/>
                    <a:pt x="102" y="169"/>
                  </a:cubicBezTo>
                  <a:close/>
                </a:path>
              </a:pathLst>
            </a:custGeom>
            <a:solidFill>
              <a:srgbClr val="38C0CA"/>
            </a:solidFill>
            <a:ln w="1588" cap="flat">
              <a:noFill/>
              <a:prstDash val="solid"/>
              <a:miter lim="800000"/>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6" name="Freeform 5"/>
            <p:cNvSpPr>
              <a:spLocks noEditPoints="1"/>
            </p:cNvSpPr>
            <p:nvPr/>
          </p:nvSpPr>
          <p:spPr bwMode="auto">
            <a:xfrm>
              <a:off x="4048802" y="3014815"/>
              <a:ext cx="1809991" cy="1809991"/>
            </a:xfrm>
            <a:custGeom>
              <a:avLst/>
              <a:gdLst>
                <a:gd name="T0" fmla="*/ 102 w 204"/>
                <a:gd name="T1" fmla="*/ 0 h 204"/>
                <a:gd name="T2" fmla="*/ 0 w 204"/>
                <a:gd name="T3" fmla="*/ 102 h 204"/>
                <a:gd name="T4" fmla="*/ 102 w 204"/>
                <a:gd name="T5" fmla="*/ 204 h 204"/>
                <a:gd name="T6" fmla="*/ 204 w 204"/>
                <a:gd name="T7" fmla="*/ 102 h 204"/>
                <a:gd name="T8" fmla="*/ 181 w 204"/>
                <a:gd name="T9" fmla="*/ 37 h 204"/>
                <a:gd name="T10" fmla="*/ 102 w 204"/>
                <a:gd name="T11" fmla="*/ 0 h 204"/>
                <a:gd name="T12" fmla="*/ 102 w 204"/>
                <a:gd name="T13" fmla="*/ 169 h 204"/>
                <a:gd name="T14" fmla="*/ 35 w 204"/>
                <a:gd name="T15" fmla="*/ 102 h 204"/>
                <a:gd name="T16" fmla="*/ 102 w 204"/>
                <a:gd name="T17" fmla="*/ 35 h 204"/>
                <a:gd name="T18" fmla="*/ 156 w 204"/>
                <a:gd name="T19" fmla="*/ 62 h 204"/>
                <a:gd name="T20" fmla="*/ 169 w 204"/>
                <a:gd name="T21" fmla="*/ 102 h 204"/>
                <a:gd name="T22" fmla="*/ 102 w 204"/>
                <a:gd name="T23" fmla="*/ 16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04">
                  <a:moveTo>
                    <a:pt x="102" y="0"/>
                  </a:moveTo>
                  <a:cubicBezTo>
                    <a:pt x="46" y="0"/>
                    <a:pt x="0" y="45"/>
                    <a:pt x="0" y="102"/>
                  </a:cubicBezTo>
                  <a:cubicBezTo>
                    <a:pt x="0" y="158"/>
                    <a:pt x="46" y="204"/>
                    <a:pt x="102" y="204"/>
                  </a:cubicBezTo>
                  <a:cubicBezTo>
                    <a:pt x="159" y="204"/>
                    <a:pt x="204" y="158"/>
                    <a:pt x="204" y="102"/>
                  </a:cubicBezTo>
                  <a:cubicBezTo>
                    <a:pt x="204" y="77"/>
                    <a:pt x="196" y="55"/>
                    <a:pt x="181" y="37"/>
                  </a:cubicBezTo>
                  <a:cubicBezTo>
                    <a:pt x="162" y="14"/>
                    <a:pt x="134" y="0"/>
                    <a:pt x="102" y="0"/>
                  </a:cubicBezTo>
                  <a:close/>
                  <a:moveTo>
                    <a:pt x="102" y="169"/>
                  </a:moveTo>
                  <a:cubicBezTo>
                    <a:pt x="65" y="169"/>
                    <a:pt x="35" y="139"/>
                    <a:pt x="35" y="102"/>
                  </a:cubicBezTo>
                  <a:cubicBezTo>
                    <a:pt x="35" y="65"/>
                    <a:pt x="65" y="35"/>
                    <a:pt x="102" y="35"/>
                  </a:cubicBezTo>
                  <a:cubicBezTo>
                    <a:pt x="124" y="35"/>
                    <a:pt x="144" y="46"/>
                    <a:pt x="156" y="62"/>
                  </a:cubicBezTo>
                  <a:cubicBezTo>
                    <a:pt x="164" y="73"/>
                    <a:pt x="169" y="87"/>
                    <a:pt x="169" y="102"/>
                  </a:cubicBezTo>
                  <a:cubicBezTo>
                    <a:pt x="169" y="139"/>
                    <a:pt x="139" y="169"/>
                    <a:pt x="102" y="169"/>
                  </a:cubicBezTo>
                  <a:close/>
                </a:path>
              </a:pathLst>
            </a:custGeom>
            <a:solidFill>
              <a:srgbClr val="38C0CA"/>
            </a:solidFill>
            <a:ln w="1588" cap="flat">
              <a:noFill/>
              <a:prstDash val="solid"/>
              <a:miter lim="800000"/>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7" name="Freeform 7"/>
            <p:cNvSpPr/>
            <p:nvPr/>
          </p:nvSpPr>
          <p:spPr bwMode="auto">
            <a:xfrm>
              <a:off x="5183269" y="2029889"/>
              <a:ext cx="1820305" cy="1536688"/>
            </a:xfrm>
            <a:custGeom>
              <a:avLst/>
              <a:gdLst>
                <a:gd name="T0" fmla="*/ 103 w 205"/>
                <a:gd name="T1" fmla="*/ 0 h 173"/>
                <a:gd name="T2" fmla="*/ 0 w 205"/>
                <a:gd name="T3" fmla="*/ 103 h 173"/>
                <a:gd name="T4" fmla="*/ 28 w 205"/>
                <a:gd name="T5" fmla="*/ 173 h 173"/>
                <a:gd name="T6" fmla="*/ 53 w 205"/>
                <a:gd name="T7" fmla="*/ 148 h 173"/>
                <a:gd name="T8" fmla="*/ 36 w 205"/>
                <a:gd name="T9" fmla="*/ 103 h 173"/>
                <a:gd name="T10" fmla="*/ 103 w 205"/>
                <a:gd name="T11" fmla="*/ 36 h 173"/>
                <a:gd name="T12" fmla="*/ 170 w 205"/>
                <a:gd name="T13" fmla="*/ 103 h 173"/>
                <a:gd name="T14" fmla="*/ 152 w 205"/>
                <a:gd name="T15" fmla="*/ 148 h 173"/>
                <a:gd name="T16" fmla="*/ 177 w 205"/>
                <a:gd name="T17" fmla="*/ 173 h 173"/>
                <a:gd name="T18" fmla="*/ 205 w 205"/>
                <a:gd name="T19" fmla="*/ 103 h 173"/>
                <a:gd name="T20" fmla="*/ 103 w 205"/>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 h="173">
                  <a:moveTo>
                    <a:pt x="103" y="0"/>
                  </a:moveTo>
                  <a:cubicBezTo>
                    <a:pt x="46" y="0"/>
                    <a:pt x="0" y="46"/>
                    <a:pt x="0" y="103"/>
                  </a:cubicBezTo>
                  <a:cubicBezTo>
                    <a:pt x="0" y="130"/>
                    <a:pt x="11" y="155"/>
                    <a:pt x="28" y="173"/>
                  </a:cubicBezTo>
                  <a:cubicBezTo>
                    <a:pt x="53" y="148"/>
                    <a:pt x="53" y="148"/>
                    <a:pt x="53" y="148"/>
                  </a:cubicBezTo>
                  <a:cubicBezTo>
                    <a:pt x="42" y="136"/>
                    <a:pt x="36" y="120"/>
                    <a:pt x="36" y="103"/>
                  </a:cubicBezTo>
                  <a:cubicBezTo>
                    <a:pt x="36" y="66"/>
                    <a:pt x="66" y="36"/>
                    <a:pt x="103" y="36"/>
                  </a:cubicBezTo>
                  <a:cubicBezTo>
                    <a:pt x="140" y="36"/>
                    <a:pt x="170" y="66"/>
                    <a:pt x="170" y="103"/>
                  </a:cubicBezTo>
                  <a:cubicBezTo>
                    <a:pt x="170" y="120"/>
                    <a:pt x="163" y="136"/>
                    <a:pt x="152" y="148"/>
                  </a:cubicBezTo>
                  <a:cubicBezTo>
                    <a:pt x="177" y="173"/>
                    <a:pt x="177" y="173"/>
                    <a:pt x="177" y="173"/>
                  </a:cubicBezTo>
                  <a:cubicBezTo>
                    <a:pt x="194" y="155"/>
                    <a:pt x="205" y="130"/>
                    <a:pt x="205" y="103"/>
                  </a:cubicBezTo>
                  <a:cubicBezTo>
                    <a:pt x="205" y="46"/>
                    <a:pt x="159" y="0"/>
                    <a:pt x="103" y="0"/>
                  </a:cubicBezTo>
                  <a:close/>
                </a:path>
              </a:pathLst>
            </a:custGeom>
            <a:solidFill>
              <a:srgbClr val="FCC02B"/>
            </a:solidFill>
            <a:ln w="1588" cap="flat">
              <a:noFill/>
              <a:prstDash val="solid"/>
              <a:miter lim="800000"/>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8" name="圆形"/>
            <p:cNvSpPr>
              <a:spLocks noChangeArrowheads="1"/>
            </p:cNvSpPr>
            <p:nvPr/>
          </p:nvSpPr>
          <p:spPr bwMode="auto">
            <a:xfrm>
              <a:off x="4560400" y="3529263"/>
              <a:ext cx="786794" cy="781093"/>
            </a:xfrm>
            <a:prstGeom prst="ellipse">
              <a:avLst/>
            </a:prstGeom>
            <a:noFill/>
            <a:ln w="12700" cap="flat">
              <a:solidFill>
                <a:sysClr val="windowText" lastClr="000000">
                  <a:lumMod val="40000"/>
                  <a:lumOff val="60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299" tIns="45649" rIns="91299" bIns="45649"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395"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9" name="圆形"/>
            <p:cNvSpPr>
              <a:spLocks noChangeArrowheads="1"/>
            </p:cNvSpPr>
            <p:nvPr/>
          </p:nvSpPr>
          <p:spPr bwMode="auto">
            <a:xfrm>
              <a:off x="6842227" y="3529263"/>
              <a:ext cx="786794" cy="781093"/>
            </a:xfrm>
            <a:prstGeom prst="ellipse">
              <a:avLst/>
            </a:prstGeom>
            <a:noFill/>
            <a:ln w="12700" cap="flat">
              <a:solidFill>
                <a:sysClr val="windowText" lastClr="000000">
                  <a:lumMod val="40000"/>
                  <a:lumOff val="60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82598" tIns="91299" rIns="91299" bIns="45649"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395"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0" name="圆形"/>
            <p:cNvSpPr>
              <a:spLocks noChangeArrowheads="1"/>
            </p:cNvSpPr>
            <p:nvPr/>
          </p:nvSpPr>
          <p:spPr bwMode="auto">
            <a:xfrm>
              <a:off x="5697445" y="2544340"/>
              <a:ext cx="786794" cy="781093"/>
            </a:xfrm>
            <a:prstGeom prst="ellipse">
              <a:avLst/>
            </a:prstGeom>
            <a:noFill/>
            <a:ln w="12700" cap="flat">
              <a:solidFill>
                <a:sysClr val="windowText" lastClr="000000">
                  <a:lumMod val="40000"/>
                  <a:lumOff val="60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299" tIns="91299" rIns="91299" bIns="45649"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395"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cxnSp>
          <p:nvCxnSpPr>
            <p:cNvPr id="11" name="直线r 25"/>
            <p:cNvCxnSpPr>
              <a:stCxn id="10" idx="4"/>
            </p:cNvCxnSpPr>
            <p:nvPr/>
          </p:nvCxnSpPr>
          <p:spPr>
            <a:xfrm>
              <a:off x="6090842" y="3325433"/>
              <a:ext cx="0" cy="1268391"/>
            </a:xfrm>
            <a:prstGeom prst="line">
              <a:avLst/>
            </a:prstGeom>
            <a:noFill/>
            <a:ln w="12700" cap="flat" cmpd="sng" algn="ctr">
              <a:solidFill>
                <a:schemeClr val="bg1">
                  <a:lumMod val="50000"/>
                </a:schemeClr>
              </a:solidFill>
              <a:prstDash val="solid"/>
              <a:miter lim="800000"/>
              <a:tailEnd type="oval" w="lg" len="lg"/>
            </a:ln>
            <a:effectLst/>
          </p:spPr>
        </p:cxnSp>
        <p:grpSp>
          <p:nvGrpSpPr>
            <p:cNvPr id="12" name="组合 774"/>
            <p:cNvGrpSpPr>
              <a:grpSpLocks noChangeAspect="1"/>
            </p:cNvGrpSpPr>
            <p:nvPr/>
          </p:nvGrpSpPr>
          <p:grpSpPr bwMode="auto">
            <a:xfrm>
              <a:off x="5973246" y="2868338"/>
              <a:ext cx="272928" cy="198959"/>
              <a:chOff x="710" y="2680"/>
              <a:chExt cx="2022" cy="1474"/>
            </a:xfrm>
            <a:solidFill>
              <a:srgbClr val="FCC02B"/>
            </a:solidFill>
          </p:grpSpPr>
          <p:sp>
            <p:nvSpPr>
              <p:cNvPr id="20" name="Freeform 776"/>
              <p:cNvSpPr/>
              <p:nvPr/>
            </p:nvSpPr>
            <p:spPr bwMode="auto">
              <a:xfrm>
                <a:off x="1997" y="3435"/>
                <a:ext cx="432" cy="482"/>
              </a:xfrm>
              <a:custGeom>
                <a:avLst/>
                <a:gdLst>
                  <a:gd name="T0" fmla="*/ 196 w 863"/>
                  <a:gd name="T1" fmla="*/ 0 h 965"/>
                  <a:gd name="T2" fmla="*/ 199 w 863"/>
                  <a:gd name="T3" fmla="*/ 1 h 965"/>
                  <a:gd name="T4" fmla="*/ 207 w 863"/>
                  <a:gd name="T5" fmla="*/ 6 h 965"/>
                  <a:gd name="T6" fmla="*/ 222 w 863"/>
                  <a:gd name="T7" fmla="*/ 15 h 965"/>
                  <a:gd name="T8" fmla="*/ 240 w 863"/>
                  <a:gd name="T9" fmla="*/ 26 h 965"/>
                  <a:gd name="T10" fmla="*/ 265 w 863"/>
                  <a:gd name="T11" fmla="*/ 41 h 965"/>
                  <a:gd name="T12" fmla="*/ 293 w 863"/>
                  <a:gd name="T13" fmla="*/ 56 h 965"/>
                  <a:gd name="T14" fmla="*/ 327 w 863"/>
                  <a:gd name="T15" fmla="*/ 74 h 965"/>
                  <a:gd name="T16" fmla="*/ 366 w 863"/>
                  <a:gd name="T17" fmla="*/ 93 h 965"/>
                  <a:gd name="T18" fmla="*/ 409 w 863"/>
                  <a:gd name="T19" fmla="*/ 114 h 965"/>
                  <a:gd name="T20" fmla="*/ 456 w 863"/>
                  <a:gd name="T21" fmla="*/ 136 h 965"/>
                  <a:gd name="T22" fmla="*/ 509 w 863"/>
                  <a:gd name="T23" fmla="*/ 159 h 965"/>
                  <a:gd name="T24" fmla="*/ 564 w 863"/>
                  <a:gd name="T25" fmla="*/ 183 h 965"/>
                  <a:gd name="T26" fmla="*/ 624 w 863"/>
                  <a:gd name="T27" fmla="*/ 206 h 965"/>
                  <a:gd name="T28" fmla="*/ 671 w 863"/>
                  <a:gd name="T29" fmla="*/ 226 h 965"/>
                  <a:gd name="T30" fmla="*/ 712 w 863"/>
                  <a:gd name="T31" fmla="*/ 249 h 965"/>
                  <a:gd name="T32" fmla="*/ 749 w 863"/>
                  <a:gd name="T33" fmla="*/ 273 h 965"/>
                  <a:gd name="T34" fmla="*/ 780 w 863"/>
                  <a:gd name="T35" fmla="*/ 302 h 965"/>
                  <a:gd name="T36" fmla="*/ 807 w 863"/>
                  <a:gd name="T37" fmla="*/ 332 h 965"/>
                  <a:gd name="T38" fmla="*/ 830 w 863"/>
                  <a:gd name="T39" fmla="*/ 367 h 965"/>
                  <a:gd name="T40" fmla="*/ 848 w 863"/>
                  <a:gd name="T41" fmla="*/ 403 h 965"/>
                  <a:gd name="T42" fmla="*/ 863 w 863"/>
                  <a:gd name="T43" fmla="*/ 444 h 965"/>
                  <a:gd name="T44" fmla="*/ 593 w 863"/>
                  <a:gd name="T45" fmla="*/ 715 h 965"/>
                  <a:gd name="T46" fmla="*/ 518 w 863"/>
                  <a:gd name="T47" fmla="*/ 789 h 965"/>
                  <a:gd name="T48" fmla="*/ 342 w 863"/>
                  <a:gd name="T49" fmla="*/ 965 h 965"/>
                  <a:gd name="T50" fmla="*/ 0 w 863"/>
                  <a:gd name="T51" fmla="*/ 621 h 965"/>
                  <a:gd name="T52" fmla="*/ 196 w 863"/>
                  <a:gd name="T53" fmla="*/ 0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3" h="965">
                    <a:moveTo>
                      <a:pt x="196" y="0"/>
                    </a:moveTo>
                    <a:lnTo>
                      <a:pt x="199" y="1"/>
                    </a:lnTo>
                    <a:lnTo>
                      <a:pt x="207" y="6"/>
                    </a:lnTo>
                    <a:lnTo>
                      <a:pt x="222" y="15"/>
                    </a:lnTo>
                    <a:lnTo>
                      <a:pt x="240" y="26"/>
                    </a:lnTo>
                    <a:lnTo>
                      <a:pt x="265" y="41"/>
                    </a:lnTo>
                    <a:lnTo>
                      <a:pt x="293" y="56"/>
                    </a:lnTo>
                    <a:lnTo>
                      <a:pt x="327" y="74"/>
                    </a:lnTo>
                    <a:lnTo>
                      <a:pt x="366" y="93"/>
                    </a:lnTo>
                    <a:lnTo>
                      <a:pt x="409" y="114"/>
                    </a:lnTo>
                    <a:lnTo>
                      <a:pt x="456" y="136"/>
                    </a:lnTo>
                    <a:lnTo>
                      <a:pt x="509" y="159"/>
                    </a:lnTo>
                    <a:lnTo>
                      <a:pt x="564" y="183"/>
                    </a:lnTo>
                    <a:lnTo>
                      <a:pt x="624" y="206"/>
                    </a:lnTo>
                    <a:lnTo>
                      <a:pt x="671" y="226"/>
                    </a:lnTo>
                    <a:lnTo>
                      <a:pt x="712" y="249"/>
                    </a:lnTo>
                    <a:lnTo>
                      <a:pt x="749" y="273"/>
                    </a:lnTo>
                    <a:lnTo>
                      <a:pt x="780" y="302"/>
                    </a:lnTo>
                    <a:lnTo>
                      <a:pt x="807" y="332"/>
                    </a:lnTo>
                    <a:lnTo>
                      <a:pt x="830" y="367"/>
                    </a:lnTo>
                    <a:lnTo>
                      <a:pt x="848" y="403"/>
                    </a:lnTo>
                    <a:lnTo>
                      <a:pt x="863" y="444"/>
                    </a:lnTo>
                    <a:lnTo>
                      <a:pt x="593" y="715"/>
                    </a:lnTo>
                    <a:lnTo>
                      <a:pt x="518" y="789"/>
                    </a:lnTo>
                    <a:lnTo>
                      <a:pt x="342" y="965"/>
                    </a:lnTo>
                    <a:lnTo>
                      <a:pt x="0" y="621"/>
                    </a:lnTo>
                    <a:lnTo>
                      <a:pt x="196"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1" name="Freeform 777"/>
              <p:cNvSpPr/>
              <p:nvPr/>
            </p:nvSpPr>
            <p:spPr bwMode="auto">
              <a:xfrm>
                <a:off x="1829" y="3519"/>
                <a:ext cx="147" cy="199"/>
              </a:xfrm>
              <a:custGeom>
                <a:avLst/>
                <a:gdLst>
                  <a:gd name="T0" fmla="*/ 144 w 293"/>
                  <a:gd name="T1" fmla="*/ 0 h 397"/>
                  <a:gd name="T2" fmla="*/ 148 w 293"/>
                  <a:gd name="T3" fmla="*/ 0 h 397"/>
                  <a:gd name="T4" fmla="*/ 154 w 293"/>
                  <a:gd name="T5" fmla="*/ 0 h 397"/>
                  <a:gd name="T6" fmla="*/ 163 w 293"/>
                  <a:gd name="T7" fmla="*/ 1 h 397"/>
                  <a:gd name="T8" fmla="*/ 173 w 293"/>
                  <a:gd name="T9" fmla="*/ 1 h 397"/>
                  <a:gd name="T10" fmla="*/ 185 w 293"/>
                  <a:gd name="T11" fmla="*/ 4 h 397"/>
                  <a:gd name="T12" fmla="*/ 197 w 293"/>
                  <a:gd name="T13" fmla="*/ 6 h 397"/>
                  <a:gd name="T14" fmla="*/ 209 w 293"/>
                  <a:gd name="T15" fmla="*/ 9 h 397"/>
                  <a:gd name="T16" fmla="*/ 223 w 293"/>
                  <a:gd name="T17" fmla="*/ 13 h 397"/>
                  <a:gd name="T18" fmla="*/ 235 w 293"/>
                  <a:gd name="T19" fmla="*/ 18 h 397"/>
                  <a:gd name="T20" fmla="*/ 249 w 293"/>
                  <a:gd name="T21" fmla="*/ 26 h 397"/>
                  <a:gd name="T22" fmla="*/ 260 w 293"/>
                  <a:gd name="T23" fmla="*/ 34 h 397"/>
                  <a:gd name="T24" fmla="*/ 270 w 293"/>
                  <a:gd name="T25" fmla="*/ 44 h 397"/>
                  <a:gd name="T26" fmla="*/ 279 w 293"/>
                  <a:gd name="T27" fmla="*/ 56 h 397"/>
                  <a:gd name="T28" fmla="*/ 285 w 293"/>
                  <a:gd name="T29" fmla="*/ 70 h 397"/>
                  <a:gd name="T30" fmla="*/ 290 w 293"/>
                  <a:gd name="T31" fmla="*/ 87 h 397"/>
                  <a:gd name="T32" fmla="*/ 293 w 293"/>
                  <a:gd name="T33" fmla="*/ 105 h 397"/>
                  <a:gd name="T34" fmla="*/ 292 w 293"/>
                  <a:gd name="T35" fmla="*/ 126 h 397"/>
                  <a:gd name="T36" fmla="*/ 287 w 293"/>
                  <a:gd name="T37" fmla="*/ 150 h 397"/>
                  <a:gd name="T38" fmla="*/ 279 w 293"/>
                  <a:gd name="T39" fmla="*/ 175 h 397"/>
                  <a:gd name="T40" fmla="*/ 267 w 293"/>
                  <a:gd name="T41" fmla="*/ 205 h 397"/>
                  <a:gd name="T42" fmla="*/ 251 w 293"/>
                  <a:gd name="T43" fmla="*/ 237 h 397"/>
                  <a:gd name="T44" fmla="*/ 229 w 293"/>
                  <a:gd name="T45" fmla="*/ 272 h 397"/>
                  <a:gd name="T46" fmla="*/ 203 w 293"/>
                  <a:gd name="T47" fmla="*/ 310 h 397"/>
                  <a:gd name="T48" fmla="*/ 232 w 293"/>
                  <a:gd name="T49" fmla="*/ 390 h 397"/>
                  <a:gd name="T50" fmla="*/ 193 w 293"/>
                  <a:gd name="T51" fmla="*/ 381 h 397"/>
                  <a:gd name="T52" fmla="*/ 154 w 293"/>
                  <a:gd name="T53" fmla="*/ 377 h 397"/>
                  <a:gd name="T54" fmla="*/ 121 w 293"/>
                  <a:gd name="T55" fmla="*/ 380 h 397"/>
                  <a:gd name="T56" fmla="*/ 89 w 293"/>
                  <a:gd name="T57" fmla="*/ 386 h 397"/>
                  <a:gd name="T58" fmla="*/ 59 w 293"/>
                  <a:gd name="T59" fmla="*/ 397 h 397"/>
                  <a:gd name="T60" fmla="*/ 89 w 293"/>
                  <a:gd name="T61" fmla="*/ 310 h 397"/>
                  <a:gd name="T62" fmla="*/ 63 w 293"/>
                  <a:gd name="T63" fmla="*/ 272 h 397"/>
                  <a:gd name="T64" fmla="*/ 41 w 293"/>
                  <a:gd name="T65" fmla="*/ 237 h 397"/>
                  <a:gd name="T66" fmla="*/ 25 w 293"/>
                  <a:gd name="T67" fmla="*/ 205 h 397"/>
                  <a:gd name="T68" fmla="*/ 13 w 293"/>
                  <a:gd name="T69" fmla="*/ 175 h 397"/>
                  <a:gd name="T70" fmla="*/ 6 w 293"/>
                  <a:gd name="T71" fmla="*/ 150 h 397"/>
                  <a:gd name="T72" fmla="*/ 1 w 293"/>
                  <a:gd name="T73" fmla="*/ 126 h 397"/>
                  <a:gd name="T74" fmla="*/ 0 w 293"/>
                  <a:gd name="T75" fmla="*/ 105 h 397"/>
                  <a:gd name="T76" fmla="*/ 2 w 293"/>
                  <a:gd name="T77" fmla="*/ 87 h 397"/>
                  <a:gd name="T78" fmla="*/ 7 w 293"/>
                  <a:gd name="T79" fmla="*/ 70 h 397"/>
                  <a:gd name="T80" fmla="*/ 13 w 293"/>
                  <a:gd name="T81" fmla="*/ 56 h 397"/>
                  <a:gd name="T82" fmla="*/ 23 w 293"/>
                  <a:gd name="T83" fmla="*/ 44 h 397"/>
                  <a:gd name="T84" fmla="*/ 33 w 293"/>
                  <a:gd name="T85" fmla="*/ 34 h 397"/>
                  <a:gd name="T86" fmla="*/ 45 w 293"/>
                  <a:gd name="T87" fmla="*/ 26 h 397"/>
                  <a:gd name="T88" fmla="*/ 57 w 293"/>
                  <a:gd name="T89" fmla="*/ 18 h 397"/>
                  <a:gd name="T90" fmla="*/ 70 w 293"/>
                  <a:gd name="T91" fmla="*/ 13 h 397"/>
                  <a:gd name="T92" fmla="*/ 83 w 293"/>
                  <a:gd name="T93" fmla="*/ 9 h 397"/>
                  <a:gd name="T94" fmla="*/ 97 w 293"/>
                  <a:gd name="T95" fmla="*/ 6 h 397"/>
                  <a:gd name="T96" fmla="*/ 109 w 293"/>
                  <a:gd name="T97" fmla="*/ 4 h 397"/>
                  <a:gd name="T98" fmla="*/ 120 w 293"/>
                  <a:gd name="T99" fmla="*/ 1 h 397"/>
                  <a:gd name="T100" fmla="*/ 130 w 293"/>
                  <a:gd name="T101" fmla="*/ 1 h 397"/>
                  <a:gd name="T102" fmla="*/ 138 w 293"/>
                  <a:gd name="T103" fmla="*/ 0 h 397"/>
                  <a:gd name="T104" fmla="*/ 144 w 293"/>
                  <a:gd name="T105"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3" h="397">
                    <a:moveTo>
                      <a:pt x="144" y="0"/>
                    </a:moveTo>
                    <a:lnTo>
                      <a:pt x="148" y="0"/>
                    </a:lnTo>
                    <a:lnTo>
                      <a:pt x="154" y="0"/>
                    </a:lnTo>
                    <a:lnTo>
                      <a:pt x="163" y="1"/>
                    </a:lnTo>
                    <a:lnTo>
                      <a:pt x="173" y="1"/>
                    </a:lnTo>
                    <a:lnTo>
                      <a:pt x="185" y="4"/>
                    </a:lnTo>
                    <a:lnTo>
                      <a:pt x="197" y="6"/>
                    </a:lnTo>
                    <a:lnTo>
                      <a:pt x="209" y="9"/>
                    </a:lnTo>
                    <a:lnTo>
                      <a:pt x="223" y="13"/>
                    </a:lnTo>
                    <a:lnTo>
                      <a:pt x="235" y="18"/>
                    </a:lnTo>
                    <a:lnTo>
                      <a:pt x="249" y="26"/>
                    </a:lnTo>
                    <a:lnTo>
                      <a:pt x="260" y="34"/>
                    </a:lnTo>
                    <a:lnTo>
                      <a:pt x="270" y="44"/>
                    </a:lnTo>
                    <a:lnTo>
                      <a:pt x="279" y="56"/>
                    </a:lnTo>
                    <a:lnTo>
                      <a:pt x="285" y="70"/>
                    </a:lnTo>
                    <a:lnTo>
                      <a:pt x="290" y="87"/>
                    </a:lnTo>
                    <a:lnTo>
                      <a:pt x="293" y="105"/>
                    </a:lnTo>
                    <a:lnTo>
                      <a:pt x="292" y="126"/>
                    </a:lnTo>
                    <a:lnTo>
                      <a:pt x="287" y="150"/>
                    </a:lnTo>
                    <a:lnTo>
                      <a:pt x="279" y="175"/>
                    </a:lnTo>
                    <a:lnTo>
                      <a:pt x="267" y="205"/>
                    </a:lnTo>
                    <a:lnTo>
                      <a:pt x="251" y="237"/>
                    </a:lnTo>
                    <a:lnTo>
                      <a:pt x="229" y="272"/>
                    </a:lnTo>
                    <a:lnTo>
                      <a:pt x="203" y="310"/>
                    </a:lnTo>
                    <a:lnTo>
                      <a:pt x="232" y="390"/>
                    </a:lnTo>
                    <a:lnTo>
                      <a:pt x="193" y="381"/>
                    </a:lnTo>
                    <a:lnTo>
                      <a:pt x="154" y="377"/>
                    </a:lnTo>
                    <a:lnTo>
                      <a:pt x="121" y="380"/>
                    </a:lnTo>
                    <a:lnTo>
                      <a:pt x="89" y="386"/>
                    </a:lnTo>
                    <a:lnTo>
                      <a:pt x="59" y="397"/>
                    </a:lnTo>
                    <a:lnTo>
                      <a:pt x="89" y="310"/>
                    </a:lnTo>
                    <a:lnTo>
                      <a:pt x="63" y="272"/>
                    </a:lnTo>
                    <a:lnTo>
                      <a:pt x="41" y="237"/>
                    </a:lnTo>
                    <a:lnTo>
                      <a:pt x="25" y="205"/>
                    </a:lnTo>
                    <a:lnTo>
                      <a:pt x="13" y="175"/>
                    </a:lnTo>
                    <a:lnTo>
                      <a:pt x="6" y="150"/>
                    </a:lnTo>
                    <a:lnTo>
                      <a:pt x="1" y="126"/>
                    </a:lnTo>
                    <a:lnTo>
                      <a:pt x="0" y="105"/>
                    </a:lnTo>
                    <a:lnTo>
                      <a:pt x="2" y="87"/>
                    </a:lnTo>
                    <a:lnTo>
                      <a:pt x="7" y="70"/>
                    </a:lnTo>
                    <a:lnTo>
                      <a:pt x="13" y="56"/>
                    </a:lnTo>
                    <a:lnTo>
                      <a:pt x="23" y="44"/>
                    </a:lnTo>
                    <a:lnTo>
                      <a:pt x="33" y="34"/>
                    </a:lnTo>
                    <a:lnTo>
                      <a:pt x="45" y="26"/>
                    </a:lnTo>
                    <a:lnTo>
                      <a:pt x="57" y="18"/>
                    </a:lnTo>
                    <a:lnTo>
                      <a:pt x="70" y="13"/>
                    </a:lnTo>
                    <a:lnTo>
                      <a:pt x="83" y="9"/>
                    </a:lnTo>
                    <a:lnTo>
                      <a:pt x="97" y="6"/>
                    </a:lnTo>
                    <a:lnTo>
                      <a:pt x="109" y="4"/>
                    </a:lnTo>
                    <a:lnTo>
                      <a:pt x="120" y="1"/>
                    </a:lnTo>
                    <a:lnTo>
                      <a:pt x="130" y="1"/>
                    </a:lnTo>
                    <a:lnTo>
                      <a:pt x="138" y="0"/>
                    </a:lnTo>
                    <a:lnTo>
                      <a:pt x="144"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2" name="Freeform 778"/>
              <p:cNvSpPr/>
              <p:nvPr/>
            </p:nvSpPr>
            <p:spPr bwMode="auto">
              <a:xfrm>
                <a:off x="710" y="3435"/>
                <a:ext cx="1101" cy="505"/>
              </a:xfrm>
              <a:custGeom>
                <a:avLst/>
                <a:gdLst>
                  <a:gd name="T0" fmla="*/ 2202 w 2202"/>
                  <a:gd name="T1" fmla="*/ 635 h 1010"/>
                  <a:gd name="T2" fmla="*/ 1827 w 2202"/>
                  <a:gd name="T3" fmla="*/ 1010 h 1010"/>
                  <a:gd name="T4" fmla="*/ 1 w 2202"/>
                  <a:gd name="T5" fmla="*/ 940 h 1010"/>
                  <a:gd name="T6" fmla="*/ 2 w 2202"/>
                  <a:gd name="T7" fmla="*/ 814 h 1010"/>
                  <a:gd name="T8" fmla="*/ 7 w 2202"/>
                  <a:gd name="T9" fmla="*/ 702 h 1010"/>
                  <a:gd name="T10" fmla="*/ 18 w 2202"/>
                  <a:gd name="T11" fmla="*/ 606 h 1010"/>
                  <a:gd name="T12" fmla="*/ 39 w 2202"/>
                  <a:gd name="T13" fmla="*/ 523 h 1010"/>
                  <a:gd name="T14" fmla="*/ 74 w 2202"/>
                  <a:gd name="T15" fmla="*/ 454 h 1010"/>
                  <a:gd name="T16" fmla="*/ 124 w 2202"/>
                  <a:gd name="T17" fmla="*/ 397 h 1010"/>
                  <a:gd name="T18" fmla="*/ 194 w 2202"/>
                  <a:gd name="T19" fmla="*/ 352 h 1010"/>
                  <a:gd name="T20" fmla="*/ 291 w 2202"/>
                  <a:gd name="T21" fmla="*/ 313 h 1010"/>
                  <a:gd name="T22" fmla="*/ 388 w 2202"/>
                  <a:gd name="T23" fmla="*/ 271 h 1010"/>
                  <a:gd name="T24" fmla="*/ 467 w 2202"/>
                  <a:gd name="T25" fmla="*/ 232 h 1010"/>
                  <a:gd name="T26" fmla="*/ 530 w 2202"/>
                  <a:gd name="T27" fmla="*/ 199 h 1010"/>
                  <a:gd name="T28" fmla="*/ 573 w 2202"/>
                  <a:gd name="T29" fmla="*/ 175 h 1010"/>
                  <a:gd name="T30" fmla="*/ 594 w 2202"/>
                  <a:gd name="T31" fmla="*/ 162 h 1010"/>
                  <a:gd name="T32" fmla="*/ 770 w 2202"/>
                  <a:gd name="T33" fmla="*/ 710 h 1010"/>
                  <a:gd name="T34" fmla="*/ 872 w 2202"/>
                  <a:gd name="T35" fmla="*/ 563 h 1010"/>
                  <a:gd name="T36" fmla="*/ 829 w 2202"/>
                  <a:gd name="T37" fmla="*/ 495 h 1010"/>
                  <a:gd name="T38" fmla="*/ 806 w 2202"/>
                  <a:gd name="T39" fmla="*/ 440 h 1010"/>
                  <a:gd name="T40" fmla="*/ 797 w 2202"/>
                  <a:gd name="T41" fmla="*/ 397 h 1010"/>
                  <a:gd name="T42" fmla="*/ 802 w 2202"/>
                  <a:gd name="T43" fmla="*/ 364 h 1010"/>
                  <a:gd name="T44" fmla="*/ 816 w 2202"/>
                  <a:gd name="T45" fmla="*/ 340 h 1010"/>
                  <a:gd name="T46" fmla="*/ 837 w 2202"/>
                  <a:gd name="T47" fmla="*/ 322 h 1010"/>
                  <a:gd name="T48" fmla="*/ 861 w 2202"/>
                  <a:gd name="T49" fmla="*/ 311 h 1010"/>
                  <a:gd name="T50" fmla="*/ 884 w 2202"/>
                  <a:gd name="T51" fmla="*/ 305 h 1010"/>
                  <a:gd name="T52" fmla="*/ 905 w 2202"/>
                  <a:gd name="T53" fmla="*/ 303 h 1010"/>
                  <a:gd name="T54" fmla="*/ 919 w 2202"/>
                  <a:gd name="T55" fmla="*/ 302 h 1010"/>
                  <a:gd name="T56" fmla="*/ 929 w 2202"/>
                  <a:gd name="T57" fmla="*/ 302 h 1010"/>
                  <a:gd name="T58" fmla="*/ 947 w 2202"/>
                  <a:gd name="T59" fmla="*/ 303 h 1010"/>
                  <a:gd name="T60" fmla="*/ 969 w 2202"/>
                  <a:gd name="T61" fmla="*/ 308 h 1010"/>
                  <a:gd name="T62" fmla="*/ 994 w 2202"/>
                  <a:gd name="T63" fmla="*/ 316 h 1010"/>
                  <a:gd name="T64" fmla="*/ 1016 w 2202"/>
                  <a:gd name="T65" fmla="*/ 330 h 1010"/>
                  <a:gd name="T66" fmla="*/ 1033 w 2202"/>
                  <a:gd name="T67" fmla="*/ 351 h 1010"/>
                  <a:gd name="T68" fmla="*/ 1043 w 2202"/>
                  <a:gd name="T69" fmla="*/ 379 h 1010"/>
                  <a:gd name="T70" fmla="*/ 1041 w 2202"/>
                  <a:gd name="T71" fmla="*/ 417 h 1010"/>
                  <a:gd name="T72" fmla="*/ 1027 w 2202"/>
                  <a:gd name="T73" fmla="*/ 466 h 1010"/>
                  <a:gd name="T74" fmla="*/ 994 w 2202"/>
                  <a:gd name="T75" fmla="*/ 527 h 1010"/>
                  <a:gd name="T76" fmla="*/ 1048 w 2202"/>
                  <a:gd name="T77" fmla="*/ 783 h 1010"/>
                  <a:gd name="T78" fmla="*/ 1245 w 2202"/>
                  <a:gd name="T79" fmla="*/ 159 h 1010"/>
                  <a:gd name="T80" fmla="*/ 1256 w 2202"/>
                  <a:gd name="T81" fmla="*/ 167 h 1010"/>
                  <a:gd name="T82" fmla="*/ 1288 w 2202"/>
                  <a:gd name="T83" fmla="*/ 185 h 1010"/>
                  <a:gd name="T84" fmla="*/ 1340 w 2202"/>
                  <a:gd name="T85" fmla="*/ 215 h 1010"/>
                  <a:gd name="T86" fmla="*/ 1411 w 2202"/>
                  <a:gd name="T87" fmla="*/ 250 h 1010"/>
                  <a:gd name="T88" fmla="*/ 1488 w 2202"/>
                  <a:gd name="T89" fmla="*/ 246 h 1010"/>
                  <a:gd name="T90" fmla="*/ 1574 w 2202"/>
                  <a:gd name="T91" fmla="*/ 207 h 1010"/>
                  <a:gd name="T92" fmla="*/ 1689 w 2202"/>
                  <a:gd name="T93" fmla="*/ 161 h 1010"/>
                  <a:gd name="T94" fmla="*/ 1788 w 2202"/>
                  <a:gd name="T95" fmla="*/ 115 h 1010"/>
                  <a:gd name="T96" fmla="*/ 1871 w 2202"/>
                  <a:gd name="T97" fmla="*/ 75 h 1010"/>
                  <a:gd name="T98" fmla="*/ 1933 w 2202"/>
                  <a:gd name="T99" fmla="*/ 41 h 1010"/>
                  <a:gd name="T100" fmla="*/ 1976 w 2202"/>
                  <a:gd name="T101" fmla="*/ 16 h 1010"/>
                  <a:gd name="T102" fmla="*/ 1998 w 2202"/>
                  <a:gd name="T103" fmla="*/ 3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02" h="1010">
                    <a:moveTo>
                      <a:pt x="2001" y="0"/>
                    </a:moveTo>
                    <a:lnTo>
                      <a:pt x="2202" y="635"/>
                    </a:lnTo>
                    <a:lnTo>
                      <a:pt x="2198" y="640"/>
                    </a:lnTo>
                    <a:lnTo>
                      <a:pt x="1827" y="1010"/>
                    </a:lnTo>
                    <a:lnTo>
                      <a:pt x="0" y="1010"/>
                    </a:lnTo>
                    <a:lnTo>
                      <a:pt x="1" y="940"/>
                    </a:lnTo>
                    <a:lnTo>
                      <a:pt x="1" y="875"/>
                    </a:lnTo>
                    <a:lnTo>
                      <a:pt x="2" y="814"/>
                    </a:lnTo>
                    <a:lnTo>
                      <a:pt x="4" y="756"/>
                    </a:lnTo>
                    <a:lnTo>
                      <a:pt x="7" y="702"/>
                    </a:lnTo>
                    <a:lnTo>
                      <a:pt x="12" y="652"/>
                    </a:lnTo>
                    <a:lnTo>
                      <a:pt x="18" y="606"/>
                    </a:lnTo>
                    <a:lnTo>
                      <a:pt x="27" y="563"/>
                    </a:lnTo>
                    <a:lnTo>
                      <a:pt x="39" y="523"/>
                    </a:lnTo>
                    <a:lnTo>
                      <a:pt x="54" y="487"/>
                    </a:lnTo>
                    <a:lnTo>
                      <a:pt x="74" y="454"/>
                    </a:lnTo>
                    <a:lnTo>
                      <a:pt x="96" y="424"/>
                    </a:lnTo>
                    <a:lnTo>
                      <a:pt x="124" y="397"/>
                    </a:lnTo>
                    <a:lnTo>
                      <a:pt x="156" y="373"/>
                    </a:lnTo>
                    <a:lnTo>
                      <a:pt x="194" y="352"/>
                    </a:lnTo>
                    <a:lnTo>
                      <a:pt x="237" y="335"/>
                    </a:lnTo>
                    <a:lnTo>
                      <a:pt x="291" y="313"/>
                    </a:lnTo>
                    <a:lnTo>
                      <a:pt x="341" y="292"/>
                    </a:lnTo>
                    <a:lnTo>
                      <a:pt x="388" y="271"/>
                    </a:lnTo>
                    <a:lnTo>
                      <a:pt x="431" y="250"/>
                    </a:lnTo>
                    <a:lnTo>
                      <a:pt x="467" y="232"/>
                    </a:lnTo>
                    <a:lnTo>
                      <a:pt x="502" y="215"/>
                    </a:lnTo>
                    <a:lnTo>
                      <a:pt x="530" y="199"/>
                    </a:lnTo>
                    <a:lnTo>
                      <a:pt x="553" y="186"/>
                    </a:lnTo>
                    <a:lnTo>
                      <a:pt x="573" y="175"/>
                    </a:lnTo>
                    <a:lnTo>
                      <a:pt x="586" y="167"/>
                    </a:lnTo>
                    <a:lnTo>
                      <a:pt x="594" y="162"/>
                    </a:lnTo>
                    <a:lnTo>
                      <a:pt x="597" y="159"/>
                    </a:lnTo>
                    <a:lnTo>
                      <a:pt x="770" y="710"/>
                    </a:lnTo>
                    <a:lnTo>
                      <a:pt x="795" y="783"/>
                    </a:lnTo>
                    <a:lnTo>
                      <a:pt x="872" y="563"/>
                    </a:lnTo>
                    <a:lnTo>
                      <a:pt x="849" y="527"/>
                    </a:lnTo>
                    <a:lnTo>
                      <a:pt x="829" y="495"/>
                    </a:lnTo>
                    <a:lnTo>
                      <a:pt x="816" y="466"/>
                    </a:lnTo>
                    <a:lnTo>
                      <a:pt x="806" y="440"/>
                    </a:lnTo>
                    <a:lnTo>
                      <a:pt x="800" y="417"/>
                    </a:lnTo>
                    <a:lnTo>
                      <a:pt x="797" y="397"/>
                    </a:lnTo>
                    <a:lnTo>
                      <a:pt x="799" y="379"/>
                    </a:lnTo>
                    <a:lnTo>
                      <a:pt x="802" y="364"/>
                    </a:lnTo>
                    <a:lnTo>
                      <a:pt x="808" y="351"/>
                    </a:lnTo>
                    <a:lnTo>
                      <a:pt x="816" y="340"/>
                    </a:lnTo>
                    <a:lnTo>
                      <a:pt x="826" y="330"/>
                    </a:lnTo>
                    <a:lnTo>
                      <a:pt x="837" y="322"/>
                    </a:lnTo>
                    <a:lnTo>
                      <a:pt x="849" y="316"/>
                    </a:lnTo>
                    <a:lnTo>
                      <a:pt x="861" y="311"/>
                    </a:lnTo>
                    <a:lnTo>
                      <a:pt x="872" y="308"/>
                    </a:lnTo>
                    <a:lnTo>
                      <a:pt x="884" y="305"/>
                    </a:lnTo>
                    <a:lnTo>
                      <a:pt x="895" y="303"/>
                    </a:lnTo>
                    <a:lnTo>
                      <a:pt x="905" y="303"/>
                    </a:lnTo>
                    <a:lnTo>
                      <a:pt x="913" y="302"/>
                    </a:lnTo>
                    <a:lnTo>
                      <a:pt x="919" y="302"/>
                    </a:lnTo>
                    <a:lnTo>
                      <a:pt x="922" y="302"/>
                    </a:lnTo>
                    <a:lnTo>
                      <a:pt x="929" y="302"/>
                    </a:lnTo>
                    <a:lnTo>
                      <a:pt x="937" y="303"/>
                    </a:lnTo>
                    <a:lnTo>
                      <a:pt x="947" y="303"/>
                    </a:lnTo>
                    <a:lnTo>
                      <a:pt x="957" y="305"/>
                    </a:lnTo>
                    <a:lnTo>
                      <a:pt x="969" y="308"/>
                    </a:lnTo>
                    <a:lnTo>
                      <a:pt x="981" y="311"/>
                    </a:lnTo>
                    <a:lnTo>
                      <a:pt x="994" y="316"/>
                    </a:lnTo>
                    <a:lnTo>
                      <a:pt x="1005" y="322"/>
                    </a:lnTo>
                    <a:lnTo>
                      <a:pt x="1016" y="330"/>
                    </a:lnTo>
                    <a:lnTo>
                      <a:pt x="1025" y="340"/>
                    </a:lnTo>
                    <a:lnTo>
                      <a:pt x="1033" y="351"/>
                    </a:lnTo>
                    <a:lnTo>
                      <a:pt x="1039" y="364"/>
                    </a:lnTo>
                    <a:lnTo>
                      <a:pt x="1043" y="379"/>
                    </a:lnTo>
                    <a:lnTo>
                      <a:pt x="1044" y="397"/>
                    </a:lnTo>
                    <a:lnTo>
                      <a:pt x="1041" y="417"/>
                    </a:lnTo>
                    <a:lnTo>
                      <a:pt x="1037" y="440"/>
                    </a:lnTo>
                    <a:lnTo>
                      <a:pt x="1027" y="466"/>
                    </a:lnTo>
                    <a:lnTo>
                      <a:pt x="1012" y="495"/>
                    </a:lnTo>
                    <a:lnTo>
                      <a:pt x="994" y="527"/>
                    </a:lnTo>
                    <a:lnTo>
                      <a:pt x="969" y="563"/>
                    </a:lnTo>
                    <a:lnTo>
                      <a:pt x="1048" y="783"/>
                    </a:lnTo>
                    <a:lnTo>
                      <a:pt x="1071" y="710"/>
                    </a:lnTo>
                    <a:lnTo>
                      <a:pt x="1245" y="159"/>
                    </a:lnTo>
                    <a:lnTo>
                      <a:pt x="1248" y="162"/>
                    </a:lnTo>
                    <a:lnTo>
                      <a:pt x="1256" y="167"/>
                    </a:lnTo>
                    <a:lnTo>
                      <a:pt x="1270" y="175"/>
                    </a:lnTo>
                    <a:lnTo>
                      <a:pt x="1288" y="185"/>
                    </a:lnTo>
                    <a:lnTo>
                      <a:pt x="1311" y="199"/>
                    </a:lnTo>
                    <a:lnTo>
                      <a:pt x="1340" y="215"/>
                    </a:lnTo>
                    <a:lnTo>
                      <a:pt x="1373" y="232"/>
                    </a:lnTo>
                    <a:lnTo>
                      <a:pt x="1411" y="250"/>
                    </a:lnTo>
                    <a:lnTo>
                      <a:pt x="1454" y="270"/>
                    </a:lnTo>
                    <a:lnTo>
                      <a:pt x="1488" y="246"/>
                    </a:lnTo>
                    <a:lnTo>
                      <a:pt x="1528" y="226"/>
                    </a:lnTo>
                    <a:lnTo>
                      <a:pt x="1574" y="207"/>
                    </a:lnTo>
                    <a:lnTo>
                      <a:pt x="1634" y="184"/>
                    </a:lnTo>
                    <a:lnTo>
                      <a:pt x="1689" y="161"/>
                    </a:lnTo>
                    <a:lnTo>
                      <a:pt x="1741" y="137"/>
                    </a:lnTo>
                    <a:lnTo>
                      <a:pt x="1788" y="115"/>
                    </a:lnTo>
                    <a:lnTo>
                      <a:pt x="1831" y="94"/>
                    </a:lnTo>
                    <a:lnTo>
                      <a:pt x="1871" y="75"/>
                    </a:lnTo>
                    <a:lnTo>
                      <a:pt x="1904" y="56"/>
                    </a:lnTo>
                    <a:lnTo>
                      <a:pt x="1933" y="41"/>
                    </a:lnTo>
                    <a:lnTo>
                      <a:pt x="1958" y="27"/>
                    </a:lnTo>
                    <a:lnTo>
                      <a:pt x="1976" y="16"/>
                    </a:lnTo>
                    <a:lnTo>
                      <a:pt x="1990" y="7"/>
                    </a:lnTo>
                    <a:lnTo>
                      <a:pt x="1998" y="3"/>
                    </a:lnTo>
                    <a:lnTo>
                      <a:pt x="2001"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3" name="Freeform 779"/>
              <p:cNvSpPr/>
              <p:nvPr/>
            </p:nvSpPr>
            <p:spPr bwMode="auto">
              <a:xfrm>
                <a:off x="1643" y="3542"/>
                <a:ext cx="1089" cy="612"/>
              </a:xfrm>
              <a:custGeom>
                <a:avLst/>
                <a:gdLst>
                  <a:gd name="T0" fmla="*/ 2130 w 2177"/>
                  <a:gd name="T1" fmla="*/ 0 h 1226"/>
                  <a:gd name="T2" fmla="*/ 2164 w 2177"/>
                  <a:gd name="T3" fmla="*/ 8 h 1226"/>
                  <a:gd name="T4" fmla="*/ 2177 w 2177"/>
                  <a:gd name="T5" fmla="*/ 33 h 1226"/>
                  <a:gd name="T6" fmla="*/ 2167 w 2177"/>
                  <a:gd name="T7" fmla="*/ 234 h 1226"/>
                  <a:gd name="T8" fmla="*/ 2157 w 2177"/>
                  <a:gd name="T9" fmla="*/ 431 h 1226"/>
                  <a:gd name="T10" fmla="*/ 2145 w 2177"/>
                  <a:gd name="T11" fmla="*/ 459 h 1226"/>
                  <a:gd name="T12" fmla="*/ 2124 w 2177"/>
                  <a:gd name="T13" fmla="*/ 471 h 1226"/>
                  <a:gd name="T14" fmla="*/ 2113 w 2177"/>
                  <a:gd name="T15" fmla="*/ 473 h 1226"/>
                  <a:gd name="T16" fmla="*/ 2095 w 2177"/>
                  <a:gd name="T17" fmla="*/ 467 h 1226"/>
                  <a:gd name="T18" fmla="*/ 2078 w 2177"/>
                  <a:gd name="T19" fmla="*/ 453 h 1226"/>
                  <a:gd name="T20" fmla="*/ 1583 w 2177"/>
                  <a:gd name="T21" fmla="*/ 725 h 1226"/>
                  <a:gd name="T22" fmla="*/ 1126 w 2177"/>
                  <a:gd name="T23" fmla="*/ 1182 h 1226"/>
                  <a:gd name="T24" fmla="*/ 1089 w 2177"/>
                  <a:gd name="T25" fmla="*/ 1215 h 1226"/>
                  <a:gd name="T26" fmla="*/ 1049 w 2177"/>
                  <a:gd name="T27" fmla="*/ 1226 h 1226"/>
                  <a:gd name="T28" fmla="*/ 1008 w 2177"/>
                  <a:gd name="T29" fmla="*/ 1215 h 1226"/>
                  <a:gd name="T30" fmla="*/ 527 w 2177"/>
                  <a:gd name="T31" fmla="*/ 737 h 1226"/>
                  <a:gd name="T32" fmla="*/ 141 w 2177"/>
                  <a:gd name="T33" fmla="*/ 1121 h 1226"/>
                  <a:gd name="T34" fmla="*/ 100 w 2177"/>
                  <a:gd name="T35" fmla="*/ 1130 h 1226"/>
                  <a:gd name="T36" fmla="*/ 60 w 2177"/>
                  <a:gd name="T37" fmla="*/ 1121 h 1226"/>
                  <a:gd name="T38" fmla="*/ 23 w 2177"/>
                  <a:gd name="T39" fmla="*/ 1086 h 1226"/>
                  <a:gd name="T40" fmla="*/ 2 w 2177"/>
                  <a:gd name="T41" fmla="*/ 1049 h 1226"/>
                  <a:gd name="T42" fmla="*/ 2 w 2177"/>
                  <a:gd name="T43" fmla="*/ 1009 h 1226"/>
                  <a:gd name="T44" fmla="*/ 23 w 2177"/>
                  <a:gd name="T45" fmla="*/ 971 h 1226"/>
                  <a:gd name="T46" fmla="*/ 470 w 2177"/>
                  <a:gd name="T47" fmla="*/ 525 h 1226"/>
                  <a:gd name="T48" fmla="*/ 506 w 2177"/>
                  <a:gd name="T49" fmla="*/ 504 h 1226"/>
                  <a:gd name="T50" fmla="*/ 548 w 2177"/>
                  <a:gd name="T51" fmla="*/ 504 h 1226"/>
                  <a:gd name="T52" fmla="*/ 585 w 2177"/>
                  <a:gd name="T53" fmla="*/ 525 h 1226"/>
                  <a:gd name="T54" fmla="*/ 1343 w 2177"/>
                  <a:gd name="T55" fmla="*/ 694 h 1226"/>
                  <a:gd name="T56" fmla="*/ 1791 w 2177"/>
                  <a:gd name="T57" fmla="*/ 247 h 1226"/>
                  <a:gd name="T58" fmla="*/ 1776 w 2177"/>
                  <a:gd name="T59" fmla="*/ 149 h 1226"/>
                  <a:gd name="T60" fmla="*/ 1712 w 2177"/>
                  <a:gd name="T61" fmla="*/ 84 h 1226"/>
                  <a:gd name="T62" fmla="*/ 1701 w 2177"/>
                  <a:gd name="T63" fmla="*/ 65 h 1226"/>
                  <a:gd name="T64" fmla="*/ 1705 w 2177"/>
                  <a:gd name="T65" fmla="*/ 42 h 1226"/>
                  <a:gd name="T66" fmla="*/ 1721 w 2177"/>
                  <a:gd name="T67" fmla="*/ 24 h 1226"/>
                  <a:gd name="T68" fmla="*/ 1742 w 2177"/>
                  <a:gd name="T69" fmla="*/ 19 h 1226"/>
                  <a:gd name="T70" fmla="*/ 2124 w 2177"/>
                  <a:gd name="T71" fmla="*/ 0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77" h="1226">
                    <a:moveTo>
                      <a:pt x="2124" y="0"/>
                    </a:moveTo>
                    <a:lnTo>
                      <a:pt x="2130" y="0"/>
                    </a:lnTo>
                    <a:lnTo>
                      <a:pt x="2149" y="2"/>
                    </a:lnTo>
                    <a:lnTo>
                      <a:pt x="2164" y="8"/>
                    </a:lnTo>
                    <a:lnTo>
                      <a:pt x="2172" y="19"/>
                    </a:lnTo>
                    <a:lnTo>
                      <a:pt x="2177" y="33"/>
                    </a:lnTo>
                    <a:lnTo>
                      <a:pt x="2176" y="53"/>
                    </a:lnTo>
                    <a:lnTo>
                      <a:pt x="2167" y="234"/>
                    </a:lnTo>
                    <a:lnTo>
                      <a:pt x="2160" y="415"/>
                    </a:lnTo>
                    <a:lnTo>
                      <a:pt x="2157" y="431"/>
                    </a:lnTo>
                    <a:lnTo>
                      <a:pt x="2154" y="445"/>
                    </a:lnTo>
                    <a:lnTo>
                      <a:pt x="2145" y="459"/>
                    </a:lnTo>
                    <a:lnTo>
                      <a:pt x="2132" y="469"/>
                    </a:lnTo>
                    <a:lnTo>
                      <a:pt x="2124" y="471"/>
                    </a:lnTo>
                    <a:lnTo>
                      <a:pt x="2119" y="473"/>
                    </a:lnTo>
                    <a:lnTo>
                      <a:pt x="2113" y="473"/>
                    </a:lnTo>
                    <a:lnTo>
                      <a:pt x="2103" y="472"/>
                    </a:lnTo>
                    <a:lnTo>
                      <a:pt x="2095" y="467"/>
                    </a:lnTo>
                    <a:lnTo>
                      <a:pt x="2086" y="460"/>
                    </a:lnTo>
                    <a:lnTo>
                      <a:pt x="2078" y="453"/>
                    </a:lnTo>
                    <a:lnTo>
                      <a:pt x="1967" y="341"/>
                    </a:lnTo>
                    <a:lnTo>
                      <a:pt x="1583" y="725"/>
                    </a:lnTo>
                    <a:lnTo>
                      <a:pt x="1553" y="755"/>
                    </a:lnTo>
                    <a:lnTo>
                      <a:pt x="1126" y="1182"/>
                    </a:lnTo>
                    <a:lnTo>
                      <a:pt x="1106" y="1201"/>
                    </a:lnTo>
                    <a:lnTo>
                      <a:pt x="1089" y="1215"/>
                    </a:lnTo>
                    <a:lnTo>
                      <a:pt x="1069" y="1222"/>
                    </a:lnTo>
                    <a:lnTo>
                      <a:pt x="1049" y="1226"/>
                    </a:lnTo>
                    <a:lnTo>
                      <a:pt x="1028" y="1222"/>
                    </a:lnTo>
                    <a:lnTo>
                      <a:pt x="1008" y="1215"/>
                    </a:lnTo>
                    <a:lnTo>
                      <a:pt x="991" y="1201"/>
                    </a:lnTo>
                    <a:lnTo>
                      <a:pt x="527" y="737"/>
                    </a:lnTo>
                    <a:lnTo>
                      <a:pt x="157" y="1107"/>
                    </a:lnTo>
                    <a:lnTo>
                      <a:pt x="141" y="1121"/>
                    </a:lnTo>
                    <a:lnTo>
                      <a:pt x="121" y="1128"/>
                    </a:lnTo>
                    <a:lnTo>
                      <a:pt x="100" y="1130"/>
                    </a:lnTo>
                    <a:lnTo>
                      <a:pt x="79" y="1128"/>
                    </a:lnTo>
                    <a:lnTo>
                      <a:pt x="60" y="1121"/>
                    </a:lnTo>
                    <a:lnTo>
                      <a:pt x="43" y="1107"/>
                    </a:lnTo>
                    <a:lnTo>
                      <a:pt x="23" y="1086"/>
                    </a:lnTo>
                    <a:lnTo>
                      <a:pt x="10" y="1069"/>
                    </a:lnTo>
                    <a:lnTo>
                      <a:pt x="2" y="1049"/>
                    </a:lnTo>
                    <a:lnTo>
                      <a:pt x="0" y="1029"/>
                    </a:lnTo>
                    <a:lnTo>
                      <a:pt x="2" y="1009"/>
                    </a:lnTo>
                    <a:lnTo>
                      <a:pt x="10" y="989"/>
                    </a:lnTo>
                    <a:lnTo>
                      <a:pt x="23" y="971"/>
                    </a:lnTo>
                    <a:lnTo>
                      <a:pt x="450" y="545"/>
                    </a:lnTo>
                    <a:lnTo>
                      <a:pt x="470" y="525"/>
                    </a:lnTo>
                    <a:lnTo>
                      <a:pt x="487" y="511"/>
                    </a:lnTo>
                    <a:lnTo>
                      <a:pt x="506" y="504"/>
                    </a:lnTo>
                    <a:lnTo>
                      <a:pt x="527" y="502"/>
                    </a:lnTo>
                    <a:lnTo>
                      <a:pt x="548" y="504"/>
                    </a:lnTo>
                    <a:lnTo>
                      <a:pt x="568" y="511"/>
                    </a:lnTo>
                    <a:lnTo>
                      <a:pt x="585" y="525"/>
                    </a:lnTo>
                    <a:lnTo>
                      <a:pt x="1049" y="989"/>
                    </a:lnTo>
                    <a:lnTo>
                      <a:pt x="1343" y="694"/>
                    </a:lnTo>
                    <a:lnTo>
                      <a:pt x="1448" y="589"/>
                    </a:lnTo>
                    <a:lnTo>
                      <a:pt x="1791" y="247"/>
                    </a:lnTo>
                    <a:lnTo>
                      <a:pt x="1834" y="205"/>
                    </a:lnTo>
                    <a:lnTo>
                      <a:pt x="1776" y="149"/>
                    </a:lnTo>
                    <a:lnTo>
                      <a:pt x="1720" y="91"/>
                    </a:lnTo>
                    <a:lnTo>
                      <a:pt x="1712" y="84"/>
                    </a:lnTo>
                    <a:lnTo>
                      <a:pt x="1705" y="75"/>
                    </a:lnTo>
                    <a:lnTo>
                      <a:pt x="1701" y="65"/>
                    </a:lnTo>
                    <a:lnTo>
                      <a:pt x="1701" y="56"/>
                    </a:lnTo>
                    <a:lnTo>
                      <a:pt x="1705" y="42"/>
                    </a:lnTo>
                    <a:lnTo>
                      <a:pt x="1712" y="31"/>
                    </a:lnTo>
                    <a:lnTo>
                      <a:pt x="1721" y="24"/>
                    </a:lnTo>
                    <a:lnTo>
                      <a:pt x="1731" y="20"/>
                    </a:lnTo>
                    <a:lnTo>
                      <a:pt x="1742" y="19"/>
                    </a:lnTo>
                    <a:lnTo>
                      <a:pt x="1754" y="18"/>
                    </a:lnTo>
                    <a:lnTo>
                      <a:pt x="2124"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4" name="Freeform 780"/>
              <p:cNvSpPr/>
              <p:nvPr/>
            </p:nvSpPr>
            <p:spPr bwMode="auto">
              <a:xfrm>
                <a:off x="2281" y="2953"/>
                <a:ext cx="264" cy="510"/>
              </a:xfrm>
              <a:custGeom>
                <a:avLst/>
                <a:gdLst>
                  <a:gd name="T0" fmla="*/ 288 w 527"/>
                  <a:gd name="T1" fmla="*/ 0 h 1019"/>
                  <a:gd name="T2" fmla="*/ 324 w 527"/>
                  <a:gd name="T3" fmla="*/ 12 h 1019"/>
                  <a:gd name="T4" fmla="*/ 328 w 527"/>
                  <a:gd name="T5" fmla="*/ 63 h 1019"/>
                  <a:gd name="T6" fmla="*/ 335 w 527"/>
                  <a:gd name="T7" fmla="*/ 104 h 1019"/>
                  <a:gd name="T8" fmla="*/ 374 w 527"/>
                  <a:gd name="T9" fmla="*/ 116 h 1019"/>
                  <a:gd name="T10" fmla="*/ 485 w 527"/>
                  <a:gd name="T11" fmla="*/ 153 h 1019"/>
                  <a:gd name="T12" fmla="*/ 493 w 527"/>
                  <a:gd name="T13" fmla="*/ 185 h 1019"/>
                  <a:gd name="T14" fmla="*/ 458 w 527"/>
                  <a:gd name="T15" fmla="*/ 288 h 1019"/>
                  <a:gd name="T16" fmla="*/ 428 w 527"/>
                  <a:gd name="T17" fmla="*/ 285 h 1019"/>
                  <a:gd name="T18" fmla="*/ 311 w 527"/>
                  <a:gd name="T19" fmla="*/ 253 h 1019"/>
                  <a:gd name="T20" fmla="*/ 228 w 527"/>
                  <a:gd name="T21" fmla="*/ 262 h 1019"/>
                  <a:gd name="T22" fmla="*/ 189 w 527"/>
                  <a:gd name="T23" fmla="*/ 302 h 1019"/>
                  <a:gd name="T24" fmla="*/ 198 w 527"/>
                  <a:gd name="T25" fmla="*/ 353 h 1019"/>
                  <a:gd name="T26" fmla="*/ 256 w 527"/>
                  <a:gd name="T27" fmla="*/ 396 h 1019"/>
                  <a:gd name="T28" fmla="*/ 364 w 527"/>
                  <a:gd name="T29" fmla="*/ 442 h 1019"/>
                  <a:gd name="T30" fmla="*/ 466 w 527"/>
                  <a:gd name="T31" fmla="*/ 510 h 1019"/>
                  <a:gd name="T32" fmla="*/ 519 w 527"/>
                  <a:gd name="T33" fmla="*/ 602 h 1019"/>
                  <a:gd name="T34" fmla="*/ 524 w 527"/>
                  <a:gd name="T35" fmla="*/ 704 h 1019"/>
                  <a:gd name="T36" fmla="*/ 477 w 527"/>
                  <a:gd name="T37" fmla="*/ 803 h 1019"/>
                  <a:gd name="T38" fmla="*/ 389 w 527"/>
                  <a:gd name="T39" fmla="*/ 870 h 1019"/>
                  <a:gd name="T40" fmla="*/ 330 w 527"/>
                  <a:gd name="T41" fmla="*/ 896 h 1019"/>
                  <a:gd name="T42" fmla="*/ 324 w 527"/>
                  <a:gd name="T43" fmla="*/ 955 h 1019"/>
                  <a:gd name="T44" fmla="*/ 315 w 527"/>
                  <a:gd name="T45" fmla="*/ 1010 h 1019"/>
                  <a:gd name="T46" fmla="*/ 259 w 527"/>
                  <a:gd name="T47" fmla="*/ 1019 h 1019"/>
                  <a:gd name="T48" fmla="*/ 200 w 527"/>
                  <a:gd name="T49" fmla="*/ 1010 h 1019"/>
                  <a:gd name="T50" fmla="*/ 191 w 527"/>
                  <a:gd name="T51" fmla="*/ 937 h 1019"/>
                  <a:gd name="T52" fmla="*/ 182 w 527"/>
                  <a:gd name="T53" fmla="*/ 903 h 1019"/>
                  <a:gd name="T54" fmla="*/ 113 w 527"/>
                  <a:gd name="T55" fmla="*/ 887 h 1019"/>
                  <a:gd name="T56" fmla="*/ 13 w 527"/>
                  <a:gd name="T57" fmla="*/ 850 h 1019"/>
                  <a:gd name="T58" fmla="*/ 0 w 527"/>
                  <a:gd name="T59" fmla="*/ 821 h 1019"/>
                  <a:gd name="T60" fmla="*/ 24 w 527"/>
                  <a:gd name="T61" fmla="*/ 731 h 1019"/>
                  <a:gd name="T62" fmla="*/ 43 w 527"/>
                  <a:gd name="T63" fmla="*/ 706 h 1019"/>
                  <a:gd name="T64" fmla="*/ 111 w 527"/>
                  <a:gd name="T65" fmla="*/ 733 h 1019"/>
                  <a:gd name="T66" fmla="*/ 238 w 527"/>
                  <a:gd name="T67" fmla="*/ 756 h 1019"/>
                  <a:gd name="T68" fmla="*/ 317 w 527"/>
                  <a:gd name="T69" fmla="*/ 733 h 1019"/>
                  <a:gd name="T70" fmla="*/ 346 w 527"/>
                  <a:gd name="T71" fmla="*/ 686 h 1019"/>
                  <a:gd name="T72" fmla="*/ 331 w 527"/>
                  <a:gd name="T73" fmla="*/ 633 h 1019"/>
                  <a:gd name="T74" fmla="*/ 263 w 527"/>
                  <a:gd name="T75" fmla="*/ 587 h 1019"/>
                  <a:gd name="T76" fmla="*/ 156 w 527"/>
                  <a:gd name="T77" fmla="*/ 541 h 1019"/>
                  <a:gd name="T78" fmla="*/ 71 w 527"/>
                  <a:gd name="T79" fmla="*/ 486 h 1019"/>
                  <a:gd name="T80" fmla="*/ 21 w 527"/>
                  <a:gd name="T81" fmla="*/ 418 h 1019"/>
                  <a:gd name="T82" fmla="*/ 6 w 527"/>
                  <a:gd name="T83" fmla="*/ 328 h 1019"/>
                  <a:gd name="T84" fmla="*/ 33 w 527"/>
                  <a:gd name="T85" fmla="*/ 230 h 1019"/>
                  <a:gd name="T86" fmla="*/ 99 w 527"/>
                  <a:gd name="T87" fmla="*/ 160 h 1019"/>
                  <a:gd name="T88" fmla="*/ 178 w 527"/>
                  <a:gd name="T89" fmla="*/ 124 h 1019"/>
                  <a:gd name="T90" fmla="*/ 200 w 527"/>
                  <a:gd name="T91" fmla="*/ 105 h 1019"/>
                  <a:gd name="T92" fmla="*/ 201 w 527"/>
                  <a:gd name="T93" fmla="*/ 37 h 1019"/>
                  <a:gd name="T94" fmla="*/ 211 w 527"/>
                  <a:gd name="T95" fmla="*/ 3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27" h="1019">
                    <a:moveTo>
                      <a:pt x="236" y="0"/>
                    </a:moveTo>
                    <a:lnTo>
                      <a:pt x="265" y="0"/>
                    </a:lnTo>
                    <a:lnTo>
                      <a:pt x="288" y="0"/>
                    </a:lnTo>
                    <a:lnTo>
                      <a:pt x="305" y="1"/>
                    </a:lnTo>
                    <a:lnTo>
                      <a:pt x="316" y="5"/>
                    </a:lnTo>
                    <a:lnTo>
                      <a:pt x="324" y="12"/>
                    </a:lnTo>
                    <a:lnTo>
                      <a:pt x="327" y="23"/>
                    </a:lnTo>
                    <a:lnTo>
                      <a:pt x="328" y="40"/>
                    </a:lnTo>
                    <a:lnTo>
                      <a:pt x="328" y="63"/>
                    </a:lnTo>
                    <a:lnTo>
                      <a:pt x="330" y="82"/>
                    </a:lnTo>
                    <a:lnTo>
                      <a:pt x="331" y="95"/>
                    </a:lnTo>
                    <a:lnTo>
                      <a:pt x="335" y="104"/>
                    </a:lnTo>
                    <a:lnTo>
                      <a:pt x="343" y="109"/>
                    </a:lnTo>
                    <a:lnTo>
                      <a:pt x="355" y="113"/>
                    </a:lnTo>
                    <a:lnTo>
                      <a:pt x="374" y="116"/>
                    </a:lnTo>
                    <a:lnTo>
                      <a:pt x="425" y="127"/>
                    </a:lnTo>
                    <a:lnTo>
                      <a:pt x="474" y="146"/>
                    </a:lnTo>
                    <a:lnTo>
                      <a:pt x="485" y="153"/>
                    </a:lnTo>
                    <a:lnTo>
                      <a:pt x="493" y="162"/>
                    </a:lnTo>
                    <a:lnTo>
                      <a:pt x="495" y="171"/>
                    </a:lnTo>
                    <a:lnTo>
                      <a:pt x="493" y="185"/>
                    </a:lnTo>
                    <a:lnTo>
                      <a:pt x="470" y="268"/>
                    </a:lnTo>
                    <a:lnTo>
                      <a:pt x="463" y="280"/>
                    </a:lnTo>
                    <a:lnTo>
                      <a:pt x="458" y="288"/>
                    </a:lnTo>
                    <a:lnTo>
                      <a:pt x="450" y="291"/>
                    </a:lnTo>
                    <a:lnTo>
                      <a:pt x="440" y="290"/>
                    </a:lnTo>
                    <a:lnTo>
                      <a:pt x="428" y="285"/>
                    </a:lnTo>
                    <a:lnTo>
                      <a:pt x="390" y="269"/>
                    </a:lnTo>
                    <a:lnTo>
                      <a:pt x="351" y="258"/>
                    </a:lnTo>
                    <a:lnTo>
                      <a:pt x="311" y="253"/>
                    </a:lnTo>
                    <a:lnTo>
                      <a:pt x="270" y="253"/>
                    </a:lnTo>
                    <a:lnTo>
                      <a:pt x="248" y="256"/>
                    </a:lnTo>
                    <a:lnTo>
                      <a:pt x="228" y="262"/>
                    </a:lnTo>
                    <a:lnTo>
                      <a:pt x="209" y="273"/>
                    </a:lnTo>
                    <a:lnTo>
                      <a:pt x="196" y="287"/>
                    </a:lnTo>
                    <a:lnTo>
                      <a:pt x="189" y="302"/>
                    </a:lnTo>
                    <a:lnTo>
                      <a:pt x="186" y="320"/>
                    </a:lnTo>
                    <a:lnTo>
                      <a:pt x="189" y="337"/>
                    </a:lnTo>
                    <a:lnTo>
                      <a:pt x="198" y="353"/>
                    </a:lnTo>
                    <a:lnTo>
                      <a:pt x="212" y="367"/>
                    </a:lnTo>
                    <a:lnTo>
                      <a:pt x="234" y="383"/>
                    </a:lnTo>
                    <a:lnTo>
                      <a:pt x="256" y="396"/>
                    </a:lnTo>
                    <a:lnTo>
                      <a:pt x="281" y="407"/>
                    </a:lnTo>
                    <a:lnTo>
                      <a:pt x="322" y="424"/>
                    </a:lnTo>
                    <a:lnTo>
                      <a:pt x="364" y="442"/>
                    </a:lnTo>
                    <a:lnTo>
                      <a:pt x="405" y="463"/>
                    </a:lnTo>
                    <a:lnTo>
                      <a:pt x="438" y="484"/>
                    </a:lnTo>
                    <a:lnTo>
                      <a:pt x="466" y="510"/>
                    </a:lnTo>
                    <a:lnTo>
                      <a:pt x="488" y="538"/>
                    </a:lnTo>
                    <a:lnTo>
                      <a:pt x="506" y="568"/>
                    </a:lnTo>
                    <a:lnTo>
                      <a:pt x="519" y="602"/>
                    </a:lnTo>
                    <a:lnTo>
                      <a:pt x="526" y="635"/>
                    </a:lnTo>
                    <a:lnTo>
                      <a:pt x="527" y="670"/>
                    </a:lnTo>
                    <a:lnTo>
                      <a:pt x="524" y="704"/>
                    </a:lnTo>
                    <a:lnTo>
                      <a:pt x="514" y="739"/>
                    </a:lnTo>
                    <a:lnTo>
                      <a:pt x="499" y="772"/>
                    </a:lnTo>
                    <a:lnTo>
                      <a:pt x="477" y="803"/>
                    </a:lnTo>
                    <a:lnTo>
                      <a:pt x="451" y="829"/>
                    </a:lnTo>
                    <a:lnTo>
                      <a:pt x="422" y="853"/>
                    </a:lnTo>
                    <a:lnTo>
                      <a:pt x="389" y="870"/>
                    </a:lnTo>
                    <a:lnTo>
                      <a:pt x="353" y="882"/>
                    </a:lnTo>
                    <a:lnTo>
                      <a:pt x="340" y="888"/>
                    </a:lnTo>
                    <a:lnTo>
                      <a:pt x="330" y="896"/>
                    </a:lnTo>
                    <a:lnTo>
                      <a:pt x="325" y="907"/>
                    </a:lnTo>
                    <a:lnTo>
                      <a:pt x="322" y="923"/>
                    </a:lnTo>
                    <a:lnTo>
                      <a:pt x="324" y="955"/>
                    </a:lnTo>
                    <a:lnTo>
                      <a:pt x="322" y="988"/>
                    </a:lnTo>
                    <a:lnTo>
                      <a:pt x="321" y="1001"/>
                    </a:lnTo>
                    <a:lnTo>
                      <a:pt x="315" y="1010"/>
                    </a:lnTo>
                    <a:lnTo>
                      <a:pt x="306" y="1016"/>
                    </a:lnTo>
                    <a:lnTo>
                      <a:pt x="294" y="1018"/>
                    </a:lnTo>
                    <a:lnTo>
                      <a:pt x="259" y="1019"/>
                    </a:lnTo>
                    <a:lnTo>
                      <a:pt x="223" y="1018"/>
                    </a:lnTo>
                    <a:lnTo>
                      <a:pt x="209" y="1016"/>
                    </a:lnTo>
                    <a:lnTo>
                      <a:pt x="200" y="1010"/>
                    </a:lnTo>
                    <a:lnTo>
                      <a:pt x="194" y="1000"/>
                    </a:lnTo>
                    <a:lnTo>
                      <a:pt x="192" y="986"/>
                    </a:lnTo>
                    <a:lnTo>
                      <a:pt x="191" y="937"/>
                    </a:lnTo>
                    <a:lnTo>
                      <a:pt x="190" y="920"/>
                    </a:lnTo>
                    <a:lnTo>
                      <a:pt x="187" y="909"/>
                    </a:lnTo>
                    <a:lnTo>
                      <a:pt x="182" y="903"/>
                    </a:lnTo>
                    <a:lnTo>
                      <a:pt x="171" y="899"/>
                    </a:lnTo>
                    <a:lnTo>
                      <a:pt x="156" y="896"/>
                    </a:lnTo>
                    <a:lnTo>
                      <a:pt x="113" y="887"/>
                    </a:lnTo>
                    <a:lnTo>
                      <a:pt x="70" y="875"/>
                    </a:lnTo>
                    <a:lnTo>
                      <a:pt x="29" y="859"/>
                    </a:lnTo>
                    <a:lnTo>
                      <a:pt x="13" y="850"/>
                    </a:lnTo>
                    <a:lnTo>
                      <a:pt x="5" y="843"/>
                    </a:lnTo>
                    <a:lnTo>
                      <a:pt x="0" y="833"/>
                    </a:lnTo>
                    <a:lnTo>
                      <a:pt x="0" y="821"/>
                    </a:lnTo>
                    <a:lnTo>
                      <a:pt x="3" y="804"/>
                    </a:lnTo>
                    <a:lnTo>
                      <a:pt x="13" y="768"/>
                    </a:lnTo>
                    <a:lnTo>
                      <a:pt x="24" y="731"/>
                    </a:lnTo>
                    <a:lnTo>
                      <a:pt x="29" y="717"/>
                    </a:lnTo>
                    <a:lnTo>
                      <a:pt x="35" y="709"/>
                    </a:lnTo>
                    <a:lnTo>
                      <a:pt x="43" y="706"/>
                    </a:lnTo>
                    <a:lnTo>
                      <a:pt x="52" y="707"/>
                    </a:lnTo>
                    <a:lnTo>
                      <a:pt x="66" y="713"/>
                    </a:lnTo>
                    <a:lnTo>
                      <a:pt x="111" y="733"/>
                    </a:lnTo>
                    <a:lnTo>
                      <a:pt x="158" y="747"/>
                    </a:lnTo>
                    <a:lnTo>
                      <a:pt x="207" y="756"/>
                    </a:lnTo>
                    <a:lnTo>
                      <a:pt x="238" y="756"/>
                    </a:lnTo>
                    <a:lnTo>
                      <a:pt x="270" y="752"/>
                    </a:lnTo>
                    <a:lnTo>
                      <a:pt x="299" y="742"/>
                    </a:lnTo>
                    <a:lnTo>
                      <a:pt x="317" y="733"/>
                    </a:lnTo>
                    <a:lnTo>
                      <a:pt x="331" y="718"/>
                    </a:lnTo>
                    <a:lnTo>
                      <a:pt x="341" y="703"/>
                    </a:lnTo>
                    <a:lnTo>
                      <a:pt x="346" y="686"/>
                    </a:lnTo>
                    <a:lnTo>
                      <a:pt x="346" y="668"/>
                    </a:lnTo>
                    <a:lnTo>
                      <a:pt x="341" y="651"/>
                    </a:lnTo>
                    <a:lnTo>
                      <a:pt x="331" y="633"/>
                    </a:lnTo>
                    <a:lnTo>
                      <a:pt x="316" y="617"/>
                    </a:lnTo>
                    <a:lnTo>
                      <a:pt x="292" y="600"/>
                    </a:lnTo>
                    <a:lnTo>
                      <a:pt x="263" y="587"/>
                    </a:lnTo>
                    <a:lnTo>
                      <a:pt x="228" y="572"/>
                    </a:lnTo>
                    <a:lnTo>
                      <a:pt x="191" y="556"/>
                    </a:lnTo>
                    <a:lnTo>
                      <a:pt x="156" y="541"/>
                    </a:lnTo>
                    <a:lnTo>
                      <a:pt x="120" y="522"/>
                    </a:lnTo>
                    <a:lnTo>
                      <a:pt x="94" y="505"/>
                    </a:lnTo>
                    <a:lnTo>
                      <a:pt x="71" y="486"/>
                    </a:lnTo>
                    <a:lnTo>
                      <a:pt x="50" y="465"/>
                    </a:lnTo>
                    <a:lnTo>
                      <a:pt x="33" y="442"/>
                    </a:lnTo>
                    <a:lnTo>
                      <a:pt x="21" y="418"/>
                    </a:lnTo>
                    <a:lnTo>
                      <a:pt x="11" y="390"/>
                    </a:lnTo>
                    <a:lnTo>
                      <a:pt x="6" y="360"/>
                    </a:lnTo>
                    <a:lnTo>
                      <a:pt x="6" y="328"/>
                    </a:lnTo>
                    <a:lnTo>
                      <a:pt x="11" y="291"/>
                    </a:lnTo>
                    <a:lnTo>
                      <a:pt x="19" y="260"/>
                    </a:lnTo>
                    <a:lnTo>
                      <a:pt x="33" y="230"/>
                    </a:lnTo>
                    <a:lnTo>
                      <a:pt x="51" y="203"/>
                    </a:lnTo>
                    <a:lnTo>
                      <a:pt x="73" y="181"/>
                    </a:lnTo>
                    <a:lnTo>
                      <a:pt x="99" y="160"/>
                    </a:lnTo>
                    <a:lnTo>
                      <a:pt x="129" y="144"/>
                    </a:lnTo>
                    <a:lnTo>
                      <a:pt x="162" y="130"/>
                    </a:lnTo>
                    <a:lnTo>
                      <a:pt x="178" y="124"/>
                    </a:lnTo>
                    <a:lnTo>
                      <a:pt x="189" y="119"/>
                    </a:lnTo>
                    <a:lnTo>
                      <a:pt x="196" y="114"/>
                    </a:lnTo>
                    <a:lnTo>
                      <a:pt x="200" y="105"/>
                    </a:lnTo>
                    <a:lnTo>
                      <a:pt x="201" y="94"/>
                    </a:lnTo>
                    <a:lnTo>
                      <a:pt x="201" y="77"/>
                    </a:lnTo>
                    <a:lnTo>
                      <a:pt x="201" y="37"/>
                    </a:lnTo>
                    <a:lnTo>
                      <a:pt x="202" y="21"/>
                    </a:lnTo>
                    <a:lnTo>
                      <a:pt x="205" y="11"/>
                    </a:lnTo>
                    <a:lnTo>
                      <a:pt x="211" y="3"/>
                    </a:lnTo>
                    <a:lnTo>
                      <a:pt x="222" y="1"/>
                    </a:lnTo>
                    <a:lnTo>
                      <a:pt x="236"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5" name="Freeform 781"/>
              <p:cNvSpPr/>
              <p:nvPr/>
            </p:nvSpPr>
            <p:spPr bwMode="auto">
              <a:xfrm>
                <a:off x="1617" y="2680"/>
                <a:ext cx="571" cy="760"/>
              </a:xfrm>
              <a:custGeom>
                <a:avLst/>
                <a:gdLst>
                  <a:gd name="T0" fmla="*/ 675 w 1143"/>
                  <a:gd name="T1" fmla="*/ 9 h 1520"/>
                  <a:gd name="T2" fmla="*/ 783 w 1143"/>
                  <a:gd name="T3" fmla="*/ 44 h 1520"/>
                  <a:gd name="T4" fmla="*/ 868 w 1143"/>
                  <a:gd name="T5" fmla="*/ 97 h 1520"/>
                  <a:gd name="T6" fmla="*/ 924 w 1143"/>
                  <a:gd name="T7" fmla="*/ 151 h 1520"/>
                  <a:gd name="T8" fmla="*/ 946 w 1143"/>
                  <a:gd name="T9" fmla="*/ 183 h 1520"/>
                  <a:gd name="T10" fmla="*/ 952 w 1143"/>
                  <a:gd name="T11" fmla="*/ 185 h 1520"/>
                  <a:gd name="T12" fmla="*/ 975 w 1143"/>
                  <a:gd name="T13" fmla="*/ 193 h 1520"/>
                  <a:gd name="T14" fmla="*/ 1011 w 1143"/>
                  <a:gd name="T15" fmla="*/ 211 h 1520"/>
                  <a:gd name="T16" fmla="*/ 1049 w 1143"/>
                  <a:gd name="T17" fmla="*/ 249 h 1520"/>
                  <a:gd name="T18" fmla="*/ 1084 w 1143"/>
                  <a:gd name="T19" fmla="*/ 313 h 1520"/>
                  <a:gd name="T20" fmla="*/ 1106 w 1143"/>
                  <a:gd name="T21" fmla="*/ 407 h 1520"/>
                  <a:gd name="T22" fmla="*/ 1109 w 1143"/>
                  <a:gd name="T23" fmla="*/ 539 h 1520"/>
                  <a:gd name="T24" fmla="*/ 1087 w 1143"/>
                  <a:gd name="T25" fmla="*/ 689 h 1520"/>
                  <a:gd name="T26" fmla="*/ 1097 w 1143"/>
                  <a:gd name="T27" fmla="*/ 726 h 1520"/>
                  <a:gd name="T28" fmla="*/ 1125 w 1143"/>
                  <a:gd name="T29" fmla="*/ 740 h 1520"/>
                  <a:gd name="T30" fmla="*/ 1141 w 1143"/>
                  <a:gd name="T31" fmla="*/ 780 h 1520"/>
                  <a:gd name="T32" fmla="*/ 1140 w 1143"/>
                  <a:gd name="T33" fmla="*/ 851 h 1520"/>
                  <a:gd name="T34" fmla="*/ 1110 w 1143"/>
                  <a:gd name="T35" fmla="*/ 965 h 1520"/>
                  <a:gd name="T36" fmla="*/ 1071 w 1143"/>
                  <a:gd name="T37" fmla="*/ 1050 h 1520"/>
                  <a:gd name="T38" fmla="*/ 1038 w 1143"/>
                  <a:gd name="T39" fmla="*/ 1085 h 1520"/>
                  <a:gd name="T40" fmla="*/ 1006 w 1143"/>
                  <a:gd name="T41" fmla="*/ 1173 h 1520"/>
                  <a:gd name="T42" fmla="*/ 938 w 1143"/>
                  <a:gd name="T43" fmla="*/ 1303 h 1520"/>
                  <a:gd name="T44" fmla="*/ 833 w 1143"/>
                  <a:gd name="T45" fmla="*/ 1419 h 1520"/>
                  <a:gd name="T46" fmla="*/ 694 w 1143"/>
                  <a:gd name="T47" fmla="*/ 1499 h 1520"/>
                  <a:gd name="T48" fmla="*/ 547 w 1143"/>
                  <a:gd name="T49" fmla="*/ 1520 h 1520"/>
                  <a:gd name="T50" fmla="*/ 404 w 1143"/>
                  <a:gd name="T51" fmla="*/ 1481 h 1520"/>
                  <a:gd name="T52" fmla="*/ 283 w 1143"/>
                  <a:gd name="T53" fmla="*/ 1397 h 1520"/>
                  <a:gd name="T54" fmla="*/ 194 w 1143"/>
                  <a:gd name="T55" fmla="*/ 1287 h 1520"/>
                  <a:gd name="T56" fmla="*/ 136 w 1143"/>
                  <a:gd name="T57" fmla="*/ 1166 h 1520"/>
                  <a:gd name="T58" fmla="*/ 107 w 1143"/>
                  <a:gd name="T59" fmla="*/ 1085 h 1520"/>
                  <a:gd name="T60" fmla="*/ 72 w 1143"/>
                  <a:gd name="T61" fmla="*/ 1052 h 1520"/>
                  <a:gd name="T62" fmla="*/ 34 w 1143"/>
                  <a:gd name="T63" fmla="*/ 966 h 1520"/>
                  <a:gd name="T64" fmla="*/ 4 w 1143"/>
                  <a:gd name="T65" fmla="*/ 852 h 1520"/>
                  <a:gd name="T66" fmla="*/ 2 w 1143"/>
                  <a:gd name="T67" fmla="*/ 780 h 1520"/>
                  <a:gd name="T68" fmla="*/ 18 w 1143"/>
                  <a:gd name="T69" fmla="*/ 742 h 1520"/>
                  <a:gd name="T70" fmla="*/ 47 w 1143"/>
                  <a:gd name="T71" fmla="*/ 727 h 1520"/>
                  <a:gd name="T72" fmla="*/ 56 w 1143"/>
                  <a:gd name="T73" fmla="*/ 690 h 1520"/>
                  <a:gd name="T74" fmla="*/ 36 w 1143"/>
                  <a:gd name="T75" fmla="*/ 536 h 1520"/>
                  <a:gd name="T76" fmla="*/ 61 w 1143"/>
                  <a:gd name="T77" fmla="*/ 376 h 1520"/>
                  <a:gd name="T78" fmla="*/ 126 w 1143"/>
                  <a:gd name="T79" fmla="*/ 255 h 1520"/>
                  <a:gd name="T80" fmla="*/ 221 w 1143"/>
                  <a:gd name="T81" fmla="*/ 150 h 1520"/>
                  <a:gd name="T82" fmla="*/ 345 w 1143"/>
                  <a:gd name="T83" fmla="*/ 61 h 1520"/>
                  <a:gd name="T84" fmla="*/ 462 w 1143"/>
                  <a:gd name="T85" fmla="*/ 12 h 1520"/>
                  <a:gd name="T86" fmla="*/ 586 w 1143"/>
                  <a:gd name="T87" fmla="*/ 0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43" h="1520">
                    <a:moveTo>
                      <a:pt x="586" y="0"/>
                    </a:moveTo>
                    <a:lnTo>
                      <a:pt x="633" y="3"/>
                    </a:lnTo>
                    <a:lnTo>
                      <a:pt x="675" y="9"/>
                    </a:lnTo>
                    <a:lnTo>
                      <a:pt x="714" y="17"/>
                    </a:lnTo>
                    <a:lnTo>
                      <a:pt x="751" y="30"/>
                    </a:lnTo>
                    <a:lnTo>
                      <a:pt x="783" y="44"/>
                    </a:lnTo>
                    <a:lnTo>
                      <a:pt x="812" y="60"/>
                    </a:lnTo>
                    <a:lnTo>
                      <a:pt x="843" y="79"/>
                    </a:lnTo>
                    <a:lnTo>
                      <a:pt x="868" y="97"/>
                    </a:lnTo>
                    <a:lnTo>
                      <a:pt x="891" y="117"/>
                    </a:lnTo>
                    <a:lnTo>
                      <a:pt x="909" y="134"/>
                    </a:lnTo>
                    <a:lnTo>
                      <a:pt x="924" y="151"/>
                    </a:lnTo>
                    <a:lnTo>
                      <a:pt x="934" y="164"/>
                    </a:lnTo>
                    <a:lnTo>
                      <a:pt x="941" y="175"/>
                    </a:lnTo>
                    <a:lnTo>
                      <a:pt x="946" y="183"/>
                    </a:lnTo>
                    <a:lnTo>
                      <a:pt x="947" y="185"/>
                    </a:lnTo>
                    <a:lnTo>
                      <a:pt x="948" y="185"/>
                    </a:lnTo>
                    <a:lnTo>
                      <a:pt x="952" y="185"/>
                    </a:lnTo>
                    <a:lnTo>
                      <a:pt x="958" y="186"/>
                    </a:lnTo>
                    <a:lnTo>
                      <a:pt x="967" y="189"/>
                    </a:lnTo>
                    <a:lnTo>
                      <a:pt x="975" y="193"/>
                    </a:lnTo>
                    <a:lnTo>
                      <a:pt x="986" y="197"/>
                    </a:lnTo>
                    <a:lnTo>
                      <a:pt x="999" y="204"/>
                    </a:lnTo>
                    <a:lnTo>
                      <a:pt x="1011" y="211"/>
                    </a:lnTo>
                    <a:lnTo>
                      <a:pt x="1023" y="222"/>
                    </a:lnTo>
                    <a:lnTo>
                      <a:pt x="1037" y="234"/>
                    </a:lnTo>
                    <a:lnTo>
                      <a:pt x="1049" y="249"/>
                    </a:lnTo>
                    <a:lnTo>
                      <a:pt x="1062" y="267"/>
                    </a:lnTo>
                    <a:lnTo>
                      <a:pt x="1073" y="288"/>
                    </a:lnTo>
                    <a:lnTo>
                      <a:pt x="1084" y="313"/>
                    </a:lnTo>
                    <a:lnTo>
                      <a:pt x="1093" y="340"/>
                    </a:lnTo>
                    <a:lnTo>
                      <a:pt x="1100" y="371"/>
                    </a:lnTo>
                    <a:lnTo>
                      <a:pt x="1106" y="407"/>
                    </a:lnTo>
                    <a:lnTo>
                      <a:pt x="1110" y="447"/>
                    </a:lnTo>
                    <a:lnTo>
                      <a:pt x="1110" y="492"/>
                    </a:lnTo>
                    <a:lnTo>
                      <a:pt x="1109" y="539"/>
                    </a:lnTo>
                    <a:lnTo>
                      <a:pt x="1104" y="593"/>
                    </a:lnTo>
                    <a:lnTo>
                      <a:pt x="1095" y="652"/>
                    </a:lnTo>
                    <a:lnTo>
                      <a:pt x="1087" y="689"/>
                    </a:lnTo>
                    <a:lnTo>
                      <a:pt x="1076" y="724"/>
                    </a:lnTo>
                    <a:lnTo>
                      <a:pt x="1086" y="724"/>
                    </a:lnTo>
                    <a:lnTo>
                      <a:pt x="1097" y="726"/>
                    </a:lnTo>
                    <a:lnTo>
                      <a:pt x="1106" y="728"/>
                    </a:lnTo>
                    <a:lnTo>
                      <a:pt x="1116" y="733"/>
                    </a:lnTo>
                    <a:lnTo>
                      <a:pt x="1125" y="740"/>
                    </a:lnTo>
                    <a:lnTo>
                      <a:pt x="1131" y="750"/>
                    </a:lnTo>
                    <a:lnTo>
                      <a:pt x="1137" y="762"/>
                    </a:lnTo>
                    <a:lnTo>
                      <a:pt x="1141" y="780"/>
                    </a:lnTo>
                    <a:lnTo>
                      <a:pt x="1143" y="799"/>
                    </a:lnTo>
                    <a:lnTo>
                      <a:pt x="1142" y="823"/>
                    </a:lnTo>
                    <a:lnTo>
                      <a:pt x="1140" y="851"/>
                    </a:lnTo>
                    <a:lnTo>
                      <a:pt x="1133" y="884"/>
                    </a:lnTo>
                    <a:lnTo>
                      <a:pt x="1124" y="922"/>
                    </a:lnTo>
                    <a:lnTo>
                      <a:pt x="1110" y="965"/>
                    </a:lnTo>
                    <a:lnTo>
                      <a:pt x="1097" y="1000"/>
                    </a:lnTo>
                    <a:lnTo>
                      <a:pt x="1083" y="1030"/>
                    </a:lnTo>
                    <a:lnTo>
                      <a:pt x="1071" y="1050"/>
                    </a:lnTo>
                    <a:lnTo>
                      <a:pt x="1060" y="1068"/>
                    </a:lnTo>
                    <a:lnTo>
                      <a:pt x="1049" y="1077"/>
                    </a:lnTo>
                    <a:lnTo>
                      <a:pt x="1038" y="1085"/>
                    </a:lnTo>
                    <a:lnTo>
                      <a:pt x="1028" y="1087"/>
                    </a:lnTo>
                    <a:lnTo>
                      <a:pt x="1019" y="1129"/>
                    </a:lnTo>
                    <a:lnTo>
                      <a:pt x="1006" y="1173"/>
                    </a:lnTo>
                    <a:lnTo>
                      <a:pt x="987" y="1217"/>
                    </a:lnTo>
                    <a:lnTo>
                      <a:pt x="965" y="1260"/>
                    </a:lnTo>
                    <a:lnTo>
                      <a:pt x="938" y="1303"/>
                    </a:lnTo>
                    <a:lnTo>
                      <a:pt x="907" y="1345"/>
                    </a:lnTo>
                    <a:lnTo>
                      <a:pt x="872" y="1384"/>
                    </a:lnTo>
                    <a:lnTo>
                      <a:pt x="833" y="1419"/>
                    </a:lnTo>
                    <a:lnTo>
                      <a:pt x="790" y="1450"/>
                    </a:lnTo>
                    <a:lnTo>
                      <a:pt x="743" y="1477"/>
                    </a:lnTo>
                    <a:lnTo>
                      <a:pt x="694" y="1499"/>
                    </a:lnTo>
                    <a:lnTo>
                      <a:pt x="646" y="1513"/>
                    </a:lnTo>
                    <a:lnTo>
                      <a:pt x="597" y="1520"/>
                    </a:lnTo>
                    <a:lnTo>
                      <a:pt x="547" y="1520"/>
                    </a:lnTo>
                    <a:lnTo>
                      <a:pt x="498" y="1514"/>
                    </a:lnTo>
                    <a:lnTo>
                      <a:pt x="450" y="1500"/>
                    </a:lnTo>
                    <a:lnTo>
                      <a:pt x="404" y="1481"/>
                    </a:lnTo>
                    <a:lnTo>
                      <a:pt x="359" y="1456"/>
                    </a:lnTo>
                    <a:lnTo>
                      <a:pt x="320" y="1428"/>
                    </a:lnTo>
                    <a:lnTo>
                      <a:pt x="283" y="1397"/>
                    </a:lnTo>
                    <a:lnTo>
                      <a:pt x="249" y="1362"/>
                    </a:lnTo>
                    <a:lnTo>
                      <a:pt x="220" y="1325"/>
                    </a:lnTo>
                    <a:lnTo>
                      <a:pt x="194" y="1287"/>
                    </a:lnTo>
                    <a:lnTo>
                      <a:pt x="171" y="1247"/>
                    </a:lnTo>
                    <a:lnTo>
                      <a:pt x="152" y="1206"/>
                    </a:lnTo>
                    <a:lnTo>
                      <a:pt x="136" y="1166"/>
                    </a:lnTo>
                    <a:lnTo>
                      <a:pt x="125" y="1126"/>
                    </a:lnTo>
                    <a:lnTo>
                      <a:pt x="117" y="1087"/>
                    </a:lnTo>
                    <a:lnTo>
                      <a:pt x="107" y="1085"/>
                    </a:lnTo>
                    <a:lnTo>
                      <a:pt x="96" y="1079"/>
                    </a:lnTo>
                    <a:lnTo>
                      <a:pt x="85" y="1068"/>
                    </a:lnTo>
                    <a:lnTo>
                      <a:pt x="72" y="1052"/>
                    </a:lnTo>
                    <a:lnTo>
                      <a:pt x="60" y="1030"/>
                    </a:lnTo>
                    <a:lnTo>
                      <a:pt x="48" y="1001"/>
                    </a:lnTo>
                    <a:lnTo>
                      <a:pt x="34" y="966"/>
                    </a:lnTo>
                    <a:lnTo>
                      <a:pt x="21" y="922"/>
                    </a:lnTo>
                    <a:lnTo>
                      <a:pt x="11" y="885"/>
                    </a:lnTo>
                    <a:lnTo>
                      <a:pt x="4" y="852"/>
                    </a:lnTo>
                    <a:lnTo>
                      <a:pt x="1" y="824"/>
                    </a:lnTo>
                    <a:lnTo>
                      <a:pt x="0" y="799"/>
                    </a:lnTo>
                    <a:lnTo>
                      <a:pt x="2" y="780"/>
                    </a:lnTo>
                    <a:lnTo>
                      <a:pt x="6" y="764"/>
                    </a:lnTo>
                    <a:lnTo>
                      <a:pt x="12" y="751"/>
                    </a:lnTo>
                    <a:lnTo>
                      <a:pt x="18" y="742"/>
                    </a:lnTo>
                    <a:lnTo>
                      <a:pt x="27" y="734"/>
                    </a:lnTo>
                    <a:lnTo>
                      <a:pt x="37" y="729"/>
                    </a:lnTo>
                    <a:lnTo>
                      <a:pt x="47" y="727"/>
                    </a:lnTo>
                    <a:lnTo>
                      <a:pt x="58" y="726"/>
                    </a:lnTo>
                    <a:lnTo>
                      <a:pt x="67" y="726"/>
                    </a:lnTo>
                    <a:lnTo>
                      <a:pt x="56" y="690"/>
                    </a:lnTo>
                    <a:lnTo>
                      <a:pt x="49" y="653"/>
                    </a:lnTo>
                    <a:lnTo>
                      <a:pt x="39" y="593"/>
                    </a:lnTo>
                    <a:lnTo>
                      <a:pt x="36" y="536"/>
                    </a:lnTo>
                    <a:lnTo>
                      <a:pt x="38" y="479"/>
                    </a:lnTo>
                    <a:lnTo>
                      <a:pt x="48" y="424"/>
                    </a:lnTo>
                    <a:lnTo>
                      <a:pt x="61" y="376"/>
                    </a:lnTo>
                    <a:lnTo>
                      <a:pt x="80" y="333"/>
                    </a:lnTo>
                    <a:lnTo>
                      <a:pt x="102" y="292"/>
                    </a:lnTo>
                    <a:lnTo>
                      <a:pt x="126" y="255"/>
                    </a:lnTo>
                    <a:lnTo>
                      <a:pt x="153" y="220"/>
                    </a:lnTo>
                    <a:lnTo>
                      <a:pt x="183" y="188"/>
                    </a:lnTo>
                    <a:lnTo>
                      <a:pt x="221" y="150"/>
                    </a:lnTo>
                    <a:lnTo>
                      <a:pt x="263" y="115"/>
                    </a:lnTo>
                    <a:lnTo>
                      <a:pt x="307" y="85"/>
                    </a:lnTo>
                    <a:lnTo>
                      <a:pt x="345" y="61"/>
                    </a:lnTo>
                    <a:lnTo>
                      <a:pt x="384" y="41"/>
                    </a:lnTo>
                    <a:lnTo>
                      <a:pt x="427" y="23"/>
                    </a:lnTo>
                    <a:lnTo>
                      <a:pt x="462" y="12"/>
                    </a:lnTo>
                    <a:lnTo>
                      <a:pt x="499" y="6"/>
                    </a:lnTo>
                    <a:lnTo>
                      <a:pt x="537" y="3"/>
                    </a:lnTo>
                    <a:lnTo>
                      <a:pt x="586"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6" name="Freeform 782"/>
              <p:cNvSpPr/>
              <p:nvPr/>
            </p:nvSpPr>
            <p:spPr bwMode="auto">
              <a:xfrm>
                <a:off x="931" y="2880"/>
                <a:ext cx="483" cy="643"/>
              </a:xfrm>
              <a:custGeom>
                <a:avLst/>
                <a:gdLst>
                  <a:gd name="T0" fmla="*/ 535 w 965"/>
                  <a:gd name="T1" fmla="*/ 2 h 1286"/>
                  <a:gd name="T2" fmla="*/ 605 w 965"/>
                  <a:gd name="T3" fmla="*/ 16 h 1286"/>
                  <a:gd name="T4" fmla="*/ 662 w 965"/>
                  <a:gd name="T5" fmla="*/ 38 h 1286"/>
                  <a:gd name="T6" fmla="*/ 716 w 965"/>
                  <a:gd name="T7" fmla="*/ 69 h 1286"/>
                  <a:gd name="T8" fmla="*/ 759 w 965"/>
                  <a:gd name="T9" fmla="*/ 104 h 1286"/>
                  <a:gd name="T10" fmla="*/ 786 w 965"/>
                  <a:gd name="T11" fmla="*/ 135 h 1286"/>
                  <a:gd name="T12" fmla="*/ 800 w 965"/>
                  <a:gd name="T13" fmla="*/ 153 h 1286"/>
                  <a:gd name="T14" fmla="*/ 802 w 965"/>
                  <a:gd name="T15" fmla="*/ 157 h 1286"/>
                  <a:gd name="T16" fmla="*/ 812 w 965"/>
                  <a:gd name="T17" fmla="*/ 158 h 1286"/>
                  <a:gd name="T18" fmla="*/ 829 w 965"/>
                  <a:gd name="T19" fmla="*/ 164 h 1286"/>
                  <a:gd name="T20" fmla="*/ 851 w 965"/>
                  <a:gd name="T21" fmla="*/ 176 h 1286"/>
                  <a:gd name="T22" fmla="*/ 876 w 965"/>
                  <a:gd name="T23" fmla="*/ 197 h 1286"/>
                  <a:gd name="T24" fmla="*/ 899 w 965"/>
                  <a:gd name="T25" fmla="*/ 228 h 1286"/>
                  <a:gd name="T26" fmla="*/ 919 w 965"/>
                  <a:gd name="T27" fmla="*/ 272 h 1286"/>
                  <a:gd name="T28" fmla="*/ 933 w 965"/>
                  <a:gd name="T29" fmla="*/ 330 h 1286"/>
                  <a:gd name="T30" fmla="*/ 938 w 965"/>
                  <a:gd name="T31" fmla="*/ 404 h 1286"/>
                  <a:gd name="T32" fmla="*/ 933 w 965"/>
                  <a:gd name="T33" fmla="*/ 499 h 1286"/>
                  <a:gd name="T34" fmla="*/ 919 w 965"/>
                  <a:gd name="T35" fmla="*/ 583 h 1286"/>
                  <a:gd name="T36" fmla="*/ 919 w 965"/>
                  <a:gd name="T37" fmla="*/ 613 h 1286"/>
                  <a:gd name="T38" fmla="*/ 937 w 965"/>
                  <a:gd name="T39" fmla="*/ 616 h 1286"/>
                  <a:gd name="T40" fmla="*/ 952 w 965"/>
                  <a:gd name="T41" fmla="*/ 630 h 1286"/>
                  <a:gd name="T42" fmla="*/ 963 w 965"/>
                  <a:gd name="T43" fmla="*/ 653 h 1286"/>
                  <a:gd name="T44" fmla="*/ 965 w 965"/>
                  <a:gd name="T45" fmla="*/ 691 h 1286"/>
                  <a:gd name="T46" fmla="*/ 958 w 965"/>
                  <a:gd name="T47" fmla="*/ 745 h 1286"/>
                  <a:gd name="T48" fmla="*/ 936 w 965"/>
                  <a:gd name="T49" fmla="*/ 821 h 1286"/>
                  <a:gd name="T50" fmla="*/ 911 w 965"/>
                  <a:gd name="T51" fmla="*/ 880 h 1286"/>
                  <a:gd name="T52" fmla="*/ 888 w 965"/>
                  <a:gd name="T53" fmla="*/ 911 h 1286"/>
                  <a:gd name="T54" fmla="*/ 868 w 965"/>
                  <a:gd name="T55" fmla="*/ 919 h 1286"/>
                  <a:gd name="T56" fmla="*/ 846 w 965"/>
                  <a:gd name="T57" fmla="*/ 1000 h 1286"/>
                  <a:gd name="T58" fmla="*/ 806 w 965"/>
                  <a:gd name="T59" fmla="*/ 1081 h 1286"/>
                  <a:gd name="T60" fmla="*/ 748 w 965"/>
                  <a:gd name="T61" fmla="*/ 1158 h 1286"/>
                  <a:gd name="T62" fmla="*/ 674 w 965"/>
                  <a:gd name="T63" fmla="*/ 1223 h 1286"/>
                  <a:gd name="T64" fmla="*/ 585 w 965"/>
                  <a:gd name="T65" fmla="*/ 1268 h 1286"/>
                  <a:gd name="T66" fmla="*/ 503 w 965"/>
                  <a:gd name="T67" fmla="*/ 1286 h 1286"/>
                  <a:gd name="T68" fmla="*/ 419 w 965"/>
                  <a:gd name="T69" fmla="*/ 1279 h 1286"/>
                  <a:gd name="T70" fmla="*/ 335 w 965"/>
                  <a:gd name="T71" fmla="*/ 1251 h 1286"/>
                  <a:gd name="T72" fmla="*/ 259 w 965"/>
                  <a:gd name="T73" fmla="*/ 1201 h 1286"/>
                  <a:gd name="T74" fmla="*/ 196 w 965"/>
                  <a:gd name="T75" fmla="*/ 1139 h 1286"/>
                  <a:gd name="T76" fmla="*/ 148 w 965"/>
                  <a:gd name="T77" fmla="*/ 1067 h 1286"/>
                  <a:gd name="T78" fmla="*/ 115 w 965"/>
                  <a:gd name="T79" fmla="*/ 993 h 1286"/>
                  <a:gd name="T80" fmla="*/ 96 w 965"/>
                  <a:gd name="T81" fmla="*/ 919 h 1286"/>
                  <a:gd name="T82" fmla="*/ 76 w 965"/>
                  <a:gd name="T83" fmla="*/ 909 h 1286"/>
                  <a:gd name="T84" fmla="*/ 53 w 965"/>
                  <a:gd name="T85" fmla="*/ 879 h 1286"/>
                  <a:gd name="T86" fmla="*/ 29 w 965"/>
                  <a:gd name="T87" fmla="*/ 821 h 1286"/>
                  <a:gd name="T88" fmla="*/ 8 w 965"/>
                  <a:gd name="T89" fmla="*/ 745 h 1286"/>
                  <a:gd name="T90" fmla="*/ 0 w 965"/>
                  <a:gd name="T91" fmla="*/ 691 h 1286"/>
                  <a:gd name="T92" fmla="*/ 2 w 965"/>
                  <a:gd name="T93" fmla="*/ 653 h 1286"/>
                  <a:gd name="T94" fmla="*/ 13 w 965"/>
                  <a:gd name="T95" fmla="*/ 630 h 1286"/>
                  <a:gd name="T96" fmla="*/ 29 w 965"/>
                  <a:gd name="T97" fmla="*/ 618 h 1286"/>
                  <a:gd name="T98" fmla="*/ 48 w 965"/>
                  <a:gd name="T99" fmla="*/ 613 h 1286"/>
                  <a:gd name="T100" fmla="*/ 46 w 965"/>
                  <a:gd name="T101" fmla="*/ 583 h 1286"/>
                  <a:gd name="T102" fmla="*/ 32 w 965"/>
                  <a:gd name="T103" fmla="*/ 502 h 1286"/>
                  <a:gd name="T104" fmla="*/ 30 w 965"/>
                  <a:gd name="T105" fmla="*/ 404 h 1286"/>
                  <a:gd name="T106" fmla="*/ 51 w 965"/>
                  <a:gd name="T107" fmla="*/ 319 h 1286"/>
                  <a:gd name="T108" fmla="*/ 84 w 965"/>
                  <a:gd name="T109" fmla="*/ 246 h 1286"/>
                  <a:gd name="T110" fmla="*/ 129 w 965"/>
                  <a:gd name="T111" fmla="*/ 185 h 1286"/>
                  <a:gd name="T112" fmla="*/ 186 w 965"/>
                  <a:gd name="T113" fmla="*/ 126 h 1286"/>
                  <a:gd name="T114" fmla="*/ 259 w 965"/>
                  <a:gd name="T115" fmla="*/ 72 h 1286"/>
                  <a:gd name="T116" fmla="*/ 325 w 965"/>
                  <a:gd name="T117" fmla="*/ 34 h 1286"/>
                  <a:gd name="T118" fmla="*/ 390 w 965"/>
                  <a:gd name="T119" fmla="*/ 11 h 1286"/>
                  <a:gd name="T120" fmla="*/ 454 w 965"/>
                  <a:gd name="T121" fmla="*/ 2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5" h="1286">
                    <a:moveTo>
                      <a:pt x="495" y="0"/>
                    </a:moveTo>
                    <a:lnTo>
                      <a:pt x="535" y="2"/>
                    </a:lnTo>
                    <a:lnTo>
                      <a:pt x="571" y="7"/>
                    </a:lnTo>
                    <a:lnTo>
                      <a:pt x="605" y="16"/>
                    </a:lnTo>
                    <a:lnTo>
                      <a:pt x="634" y="26"/>
                    </a:lnTo>
                    <a:lnTo>
                      <a:pt x="662" y="38"/>
                    </a:lnTo>
                    <a:lnTo>
                      <a:pt x="687" y="51"/>
                    </a:lnTo>
                    <a:lnTo>
                      <a:pt x="716" y="69"/>
                    </a:lnTo>
                    <a:lnTo>
                      <a:pt x="740" y="87"/>
                    </a:lnTo>
                    <a:lnTo>
                      <a:pt x="759" y="104"/>
                    </a:lnTo>
                    <a:lnTo>
                      <a:pt x="775" y="121"/>
                    </a:lnTo>
                    <a:lnTo>
                      <a:pt x="786" y="135"/>
                    </a:lnTo>
                    <a:lnTo>
                      <a:pt x="795" y="146"/>
                    </a:lnTo>
                    <a:lnTo>
                      <a:pt x="800" y="153"/>
                    </a:lnTo>
                    <a:lnTo>
                      <a:pt x="801" y="157"/>
                    </a:lnTo>
                    <a:lnTo>
                      <a:pt x="802" y="157"/>
                    </a:lnTo>
                    <a:lnTo>
                      <a:pt x="806" y="157"/>
                    </a:lnTo>
                    <a:lnTo>
                      <a:pt x="812" y="158"/>
                    </a:lnTo>
                    <a:lnTo>
                      <a:pt x="820" y="160"/>
                    </a:lnTo>
                    <a:lnTo>
                      <a:pt x="829" y="164"/>
                    </a:lnTo>
                    <a:lnTo>
                      <a:pt x="840" y="170"/>
                    </a:lnTo>
                    <a:lnTo>
                      <a:pt x="851" y="176"/>
                    </a:lnTo>
                    <a:lnTo>
                      <a:pt x="863" y="186"/>
                    </a:lnTo>
                    <a:lnTo>
                      <a:pt x="876" y="197"/>
                    </a:lnTo>
                    <a:lnTo>
                      <a:pt x="887" y="211"/>
                    </a:lnTo>
                    <a:lnTo>
                      <a:pt x="899" y="228"/>
                    </a:lnTo>
                    <a:lnTo>
                      <a:pt x="909" y="249"/>
                    </a:lnTo>
                    <a:lnTo>
                      <a:pt x="919" y="272"/>
                    </a:lnTo>
                    <a:lnTo>
                      <a:pt x="927" y="299"/>
                    </a:lnTo>
                    <a:lnTo>
                      <a:pt x="933" y="330"/>
                    </a:lnTo>
                    <a:lnTo>
                      <a:pt x="937" y="365"/>
                    </a:lnTo>
                    <a:lnTo>
                      <a:pt x="938" y="404"/>
                    </a:lnTo>
                    <a:lnTo>
                      <a:pt x="937" y="448"/>
                    </a:lnTo>
                    <a:lnTo>
                      <a:pt x="933" y="499"/>
                    </a:lnTo>
                    <a:lnTo>
                      <a:pt x="926" y="553"/>
                    </a:lnTo>
                    <a:lnTo>
                      <a:pt x="919" y="583"/>
                    </a:lnTo>
                    <a:lnTo>
                      <a:pt x="909" y="614"/>
                    </a:lnTo>
                    <a:lnTo>
                      <a:pt x="919" y="613"/>
                    </a:lnTo>
                    <a:lnTo>
                      <a:pt x="927" y="614"/>
                    </a:lnTo>
                    <a:lnTo>
                      <a:pt x="937" y="616"/>
                    </a:lnTo>
                    <a:lnTo>
                      <a:pt x="946" y="621"/>
                    </a:lnTo>
                    <a:lnTo>
                      <a:pt x="952" y="630"/>
                    </a:lnTo>
                    <a:lnTo>
                      <a:pt x="958" y="640"/>
                    </a:lnTo>
                    <a:lnTo>
                      <a:pt x="963" y="653"/>
                    </a:lnTo>
                    <a:lnTo>
                      <a:pt x="965" y="670"/>
                    </a:lnTo>
                    <a:lnTo>
                      <a:pt x="965" y="691"/>
                    </a:lnTo>
                    <a:lnTo>
                      <a:pt x="963" y="716"/>
                    </a:lnTo>
                    <a:lnTo>
                      <a:pt x="958" y="745"/>
                    </a:lnTo>
                    <a:lnTo>
                      <a:pt x="949" y="779"/>
                    </a:lnTo>
                    <a:lnTo>
                      <a:pt x="936" y="821"/>
                    </a:lnTo>
                    <a:lnTo>
                      <a:pt x="924" y="854"/>
                    </a:lnTo>
                    <a:lnTo>
                      <a:pt x="911" y="880"/>
                    </a:lnTo>
                    <a:lnTo>
                      <a:pt x="899" y="898"/>
                    </a:lnTo>
                    <a:lnTo>
                      <a:pt x="888" y="911"/>
                    </a:lnTo>
                    <a:lnTo>
                      <a:pt x="878" y="917"/>
                    </a:lnTo>
                    <a:lnTo>
                      <a:pt x="868" y="919"/>
                    </a:lnTo>
                    <a:lnTo>
                      <a:pt x="860" y="960"/>
                    </a:lnTo>
                    <a:lnTo>
                      <a:pt x="846" y="1000"/>
                    </a:lnTo>
                    <a:lnTo>
                      <a:pt x="829" y="1040"/>
                    </a:lnTo>
                    <a:lnTo>
                      <a:pt x="806" y="1081"/>
                    </a:lnTo>
                    <a:lnTo>
                      <a:pt x="779" y="1120"/>
                    </a:lnTo>
                    <a:lnTo>
                      <a:pt x="748" y="1158"/>
                    </a:lnTo>
                    <a:lnTo>
                      <a:pt x="713" y="1192"/>
                    </a:lnTo>
                    <a:lnTo>
                      <a:pt x="674" y="1223"/>
                    </a:lnTo>
                    <a:lnTo>
                      <a:pt x="632" y="1249"/>
                    </a:lnTo>
                    <a:lnTo>
                      <a:pt x="585" y="1268"/>
                    </a:lnTo>
                    <a:lnTo>
                      <a:pt x="544" y="1279"/>
                    </a:lnTo>
                    <a:lnTo>
                      <a:pt x="503" y="1286"/>
                    </a:lnTo>
                    <a:lnTo>
                      <a:pt x="461" y="1286"/>
                    </a:lnTo>
                    <a:lnTo>
                      <a:pt x="419" y="1279"/>
                    </a:lnTo>
                    <a:lnTo>
                      <a:pt x="378" y="1268"/>
                    </a:lnTo>
                    <a:lnTo>
                      <a:pt x="335" y="1251"/>
                    </a:lnTo>
                    <a:lnTo>
                      <a:pt x="295" y="1228"/>
                    </a:lnTo>
                    <a:lnTo>
                      <a:pt x="259" y="1201"/>
                    </a:lnTo>
                    <a:lnTo>
                      <a:pt x="226" y="1172"/>
                    </a:lnTo>
                    <a:lnTo>
                      <a:pt x="196" y="1139"/>
                    </a:lnTo>
                    <a:lnTo>
                      <a:pt x="170" y="1103"/>
                    </a:lnTo>
                    <a:lnTo>
                      <a:pt x="148" y="1067"/>
                    </a:lnTo>
                    <a:lnTo>
                      <a:pt x="130" y="1029"/>
                    </a:lnTo>
                    <a:lnTo>
                      <a:pt x="115" y="993"/>
                    </a:lnTo>
                    <a:lnTo>
                      <a:pt x="103" y="956"/>
                    </a:lnTo>
                    <a:lnTo>
                      <a:pt x="96" y="919"/>
                    </a:lnTo>
                    <a:lnTo>
                      <a:pt x="86" y="917"/>
                    </a:lnTo>
                    <a:lnTo>
                      <a:pt x="76" y="909"/>
                    </a:lnTo>
                    <a:lnTo>
                      <a:pt x="65" y="897"/>
                    </a:lnTo>
                    <a:lnTo>
                      <a:pt x="53" y="879"/>
                    </a:lnTo>
                    <a:lnTo>
                      <a:pt x="42" y="854"/>
                    </a:lnTo>
                    <a:lnTo>
                      <a:pt x="29" y="821"/>
                    </a:lnTo>
                    <a:lnTo>
                      <a:pt x="17" y="779"/>
                    </a:lnTo>
                    <a:lnTo>
                      <a:pt x="8" y="745"/>
                    </a:lnTo>
                    <a:lnTo>
                      <a:pt x="2" y="716"/>
                    </a:lnTo>
                    <a:lnTo>
                      <a:pt x="0" y="691"/>
                    </a:lnTo>
                    <a:lnTo>
                      <a:pt x="0" y="670"/>
                    </a:lnTo>
                    <a:lnTo>
                      <a:pt x="2" y="653"/>
                    </a:lnTo>
                    <a:lnTo>
                      <a:pt x="7" y="640"/>
                    </a:lnTo>
                    <a:lnTo>
                      <a:pt x="13" y="630"/>
                    </a:lnTo>
                    <a:lnTo>
                      <a:pt x="21" y="623"/>
                    </a:lnTo>
                    <a:lnTo>
                      <a:pt x="29" y="618"/>
                    </a:lnTo>
                    <a:lnTo>
                      <a:pt x="38" y="614"/>
                    </a:lnTo>
                    <a:lnTo>
                      <a:pt x="48" y="613"/>
                    </a:lnTo>
                    <a:lnTo>
                      <a:pt x="57" y="614"/>
                    </a:lnTo>
                    <a:lnTo>
                      <a:pt x="46" y="583"/>
                    </a:lnTo>
                    <a:lnTo>
                      <a:pt x="40" y="553"/>
                    </a:lnTo>
                    <a:lnTo>
                      <a:pt x="32" y="502"/>
                    </a:lnTo>
                    <a:lnTo>
                      <a:pt x="29" y="452"/>
                    </a:lnTo>
                    <a:lnTo>
                      <a:pt x="30" y="404"/>
                    </a:lnTo>
                    <a:lnTo>
                      <a:pt x="39" y="358"/>
                    </a:lnTo>
                    <a:lnTo>
                      <a:pt x="51" y="319"/>
                    </a:lnTo>
                    <a:lnTo>
                      <a:pt x="66" y="281"/>
                    </a:lnTo>
                    <a:lnTo>
                      <a:pt x="84" y="246"/>
                    </a:lnTo>
                    <a:lnTo>
                      <a:pt x="105" y="214"/>
                    </a:lnTo>
                    <a:lnTo>
                      <a:pt x="129" y="185"/>
                    </a:lnTo>
                    <a:lnTo>
                      <a:pt x="153" y="159"/>
                    </a:lnTo>
                    <a:lnTo>
                      <a:pt x="186" y="126"/>
                    </a:lnTo>
                    <a:lnTo>
                      <a:pt x="222" y="98"/>
                    </a:lnTo>
                    <a:lnTo>
                      <a:pt x="259" y="72"/>
                    </a:lnTo>
                    <a:lnTo>
                      <a:pt x="291" y="51"/>
                    </a:lnTo>
                    <a:lnTo>
                      <a:pt x="325" y="34"/>
                    </a:lnTo>
                    <a:lnTo>
                      <a:pt x="360" y="20"/>
                    </a:lnTo>
                    <a:lnTo>
                      <a:pt x="390" y="11"/>
                    </a:lnTo>
                    <a:lnTo>
                      <a:pt x="422" y="5"/>
                    </a:lnTo>
                    <a:lnTo>
                      <a:pt x="454" y="2"/>
                    </a:lnTo>
                    <a:lnTo>
                      <a:pt x="495"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nvGrpSpPr>
            <p:cNvPr id="13" name="组合 869"/>
            <p:cNvGrpSpPr>
              <a:grpSpLocks noChangeAspect="1"/>
            </p:cNvGrpSpPr>
            <p:nvPr/>
          </p:nvGrpSpPr>
          <p:grpSpPr bwMode="auto">
            <a:xfrm>
              <a:off x="4816800" y="3797219"/>
              <a:ext cx="273993" cy="245180"/>
              <a:chOff x="4940" y="3158"/>
              <a:chExt cx="1550" cy="1387"/>
            </a:xfrm>
            <a:solidFill>
              <a:srgbClr val="415066"/>
            </a:solidFill>
          </p:grpSpPr>
          <p:sp>
            <p:nvSpPr>
              <p:cNvPr id="15" name="Freeform 871"/>
              <p:cNvSpPr/>
              <p:nvPr/>
            </p:nvSpPr>
            <p:spPr bwMode="auto">
              <a:xfrm>
                <a:off x="5515" y="3158"/>
                <a:ext cx="400" cy="401"/>
              </a:xfrm>
              <a:custGeom>
                <a:avLst/>
                <a:gdLst>
                  <a:gd name="T0" fmla="*/ 599 w 1200"/>
                  <a:gd name="T1" fmla="*/ 0 h 1202"/>
                  <a:gd name="T2" fmla="*/ 670 w 1200"/>
                  <a:gd name="T3" fmla="*/ 5 h 1202"/>
                  <a:gd name="T4" fmla="*/ 738 w 1200"/>
                  <a:gd name="T5" fmla="*/ 16 h 1202"/>
                  <a:gd name="T6" fmla="*/ 803 w 1200"/>
                  <a:gd name="T7" fmla="*/ 36 h 1202"/>
                  <a:gd name="T8" fmla="*/ 864 w 1200"/>
                  <a:gd name="T9" fmla="*/ 61 h 1202"/>
                  <a:gd name="T10" fmla="*/ 921 w 1200"/>
                  <a:gd name="T11" fmla="*/ 93 h 1202"/>
                  <a:gd name="T12" fmla="*/ 975 w 1200"/>
                  <a:gd name="T13" fmla="*/ 132 h 1202"/>
                  <a:gd name="T14" fmla="*/ 1024 w 1200"/>
                  <a:gd name="T15" fmla="*/ 177 h 1202"/>
                  <a:gd name="T16" fmla="*/ 1069 w 1200"/>
                  <a:gd name="T17" fmla="*/ 226 h 1202"/>
                  <a:gd name="T18" fmla="*/ 1107 w 1200"/>
                  <a:gd name="T19" fmla="*/ 280 h 1202"/>
                  <a:gd name="T20" fmla="*/ 1140 w 1200"/>
                  <a:gd name="T21" fmla="*/ 337 h 1202"/>
                  <a:gd name="T22" fmla="*/ 1165 w 1200"/>
                  <a:gd name="T23" fmla="*/ 398 h 1202"/>
                  <a:gd name="T24" fmla="*/ 1185 w 1200"/>
                  <a:gd name="T25" fmla="*/ 463 h 1202"/>
                  <a:gd name="T26" fmla="*/ 1196 w 1200"/>
                  <a:gd name="T27" fmla="*/ 531 h 1202"/>
                  <a:gd name="T28" fmla="*/ 1200 w 1200"/>
                  <a:gd name="T29" fmla="*/ 601 h 1202"/>
                  <a:gd name="T30" fmla="*/ 1196 w 1200"/>
                  <a:gd name="T31" fmla="*/ 672 h 1202"/>
                  <a:gd name="T32" fmla="*/ 1185 w 1200"/>
                  <a:gd name="T33" fmla="*/ 739 h 1202"/>
                  <a:gd name="T34" fmla="*/ 1165 w 1200"/>
                  <a:gd name="T35" fmla="*/ 804 h 1202"/>
                  <a:gd name="T36" fmla="*/ 1140 w 1200"/>
                  <a:gd name="T37" fmla="*/ 865 h 1202"/>
                  <a:gd name="T38" fmla="*/ 1107 w 1200"/>
                  <a:gd name="T39" fmla="*/ 923 h 1202"/>
                  <a:gd name="T40" fmla="*/ 1069 w 1200"/>
                  <a:gd name="T41" fmla="*/ 976 h 1202"/>
                  <a:gd name="T42" fmla="*/ 1024 w 1200"/>
                  <a:gd name="T43" fmla="*/ 1026 h 1202"/>
                  <a:gd name="T44" fmla="*/ 975 w 1200"/>
                  <a:gd name="T45" fmla="*/ 1071 h 1202"/>
                  <a:gd name="T46" fmla="*/ 921 w 1200"/>
                  <a:gd name="T47" fmla="*/ 1109 h 1202"/>
                  <a:gd name="T48" fmla="*/ 864 w 1200"/>
                  <a:gd name="T49" fmla="*/ 1141 h 1202"/>
                  <a:gd name="T50" fmla="*/ 803 w 1200"/>
                  <a:gd name="T51" fmla="*/ 1167 h 1202"/>
                  <a:gd name="T52" fmla="*/ 738 w 1200"/>
                  <a:gd name="T53" fmla="*/ 1186 h 1202"/>
                  <a:gd name="T54" fmla="*/ 670 w 1200"/>
                  <a:gd name="T55" fmla="*/ 1198 h 1202"/>
                  <a:gd name="T56" fmla="*/ 599 w 1200"/>
                  <a:gd name="T57" fmla="*/ 1202 h 1202"/>
                  <a:gd name="T58" fmla="*/ 530 w 1200"/>
                  <a:gd name="T59" fmla="*/ 1198 h 1202"/>
                  <a:gd name="T60" fmla="*/ 462 w 1200"/>
                  <a:gd name="T61" fmla="*/ 1186 h 1202"/>
                  <a:gd name="T62" fmla="*/ 397 w 1200"/>
                  <a:gd name="T63" fmla="*/ 1167 h 1202"/>
                  <a:gd name="T64" fmla="*/ 337 w 1200"/>
                  <a:gd name="T65" fmla="*/ 1141 h 1202"/>
                  <a:gd name="T66" fmla="*/ 279 w 1200"/>
                  <a:gd name="T67" fmla="*/ 1109 h 1202"/>
                  <a:gd name="T68" fmla="*/ 224 w 1200"/>
                  <a:gd name="T69" fmla="*/ 1071 h 1202"/>
                  <a:gd name="T70" fmla="*/ 176 w 1200"/>
                  <a:gd name="T71" fmla="*/ 1026 h 1202"/>
                  <a:gd name="T72" fmla="*/ 131 w 1200"/>
                  <a:gd name="T73" fmla="*/ 976 h 1202"/>
                  <a:gd name="T74" fmla="*/ 93 w 1200"/>
                  <a:gd name="T75" fmla="*/ 923 h 1202"/>
                  <a:gd name="T76" fmla="*/ 60 w 1200"/>
                  <a:gd name="T77" fmla="*/ 865 h 1202"/>
                  <a:gd name="T78" fmla="*/ 35 w 1200"/>
                  <a:gd name="T79" fmla="*/ 804 h 1202"/>
                  <a:gd name="T80" fmla="*/ 15 w 1200"/>
                  <a:gd name="T81" fmla="*/ 739 h 1202"/>
                  <a:gd name="T82" fmla="*/ 4 w 1200"/>
                  <a:gd name="T83" fmla="*/ 672 h 1202"/>
                  <a:gd name="T84" fmla="*/ 0 w 1200"/>
                  <a:gd name="T85" fmla="*/ 601 h 1202"/>
                  <a:gd name="T86" fmla="*/ 4 w 1200"/>
                  <a:gd name="T87" fmla="*/ 531 h 1202"/>
                  <a:gd name="T88" fmla="*/ 15 w 1200"/>
                  <a:gd name="T89" fmla="*/ 463 h 1202"/>
                  <a:gd name="T90" fmla="*/ 35 w 1200"/>
                  <a:gd name="T91" fmla="*/ 398 h 1202"/>
                  <a:gd name="T92" fmla="*/ 60 w 1200"/>
                  <a:gd name="T93" fmla="*/ 337 h 1202"/>
                  <a:gd name="T94" fmla="*/ 93 w 1200"/>
                  <a:gd name="T95" fmla="*/ 280 h 1202"/>
                  <a:gd name="T96" fmla="*/ 131 w 1200"/>
                  <a:gd name="T97" fmla="*/ 226 h 1202"/>
                  <a:gd name="T98" fmla="*/ 176 w 1200"/>
                  <a:gd name="T99" fmla="*/ 177 h 1202"/>
                  <a:gd name="T100" fmla="*/ 224 w 1200"/>
                  <a:gd name="T101" fmla="*/ 132 h 1202"/>
                  <a:gd name="T102" fmla="*/ 279 w 1200"/>
                  <a:gd name="T103" fmla="*/ 93 h 1202"/>
                  <a:gd name="T104" fmla="*/ 337 w 1200"/>
                  <a:gd name="T105" fmla="*/ 61 h 1202"/>
                  <a:gd name="T106" fmla="*/ 397 w 1200"/>
                  <a:gd name="T107" fmla="*/ 36 h 1202"/>
                  <a:gd name="T108" fmla="*/ 462 w 1200"/>
                  <a:gd name="T109" fmla="*/ 16 h 1202"/>
                  <a:gd name="T110" fmla="*/ 530 w 1200"/>
                  <a:gd name="T111" fmla="*/ 5 h 1202"/>
                  <a:gd name="T112" fmla="*/ 599 w 1200"/>
                  <a:gd name="T113" fmla="*/ 0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00" h="1202">
                    <a:moveTo>
                      <a:pt x="599" y="0"/>
                    </a:moveTo>
                    <a:lnTo>
                      <a:pt x="670" y="5"/>
                    </a:lnTo>
                    <a:lnTo>
                      <a:pt x="738" y="16"/>
                    </a:lnTo>
                    <a:lnTo>
                      <a:pt x="803" y="36"/>
                    </a:lnTo>
                    <a:lnTo>
                      <a:pt x="864" y="61"/>
                    </a:lnTo>
                    <a:lnTo>
                      <a:pt x="921" y="93"/>
                    </a:lnTo>
                    <a:lnTo>
                      <a:pt x="975" y="132"/>
                    </a:lnTo>
                    <a:lnTo>
                      <a:pt x="1024" y="177"/>
                    </a:lnTo>
                    <a:lnTo>
                      <a:pt x="1069" y="226"/>
                    </a:lnTo>
                    <a:lnTo>
                      <a:pt x="1107" y="280"/>
                    </a:lnTo>
                    <a:lnTo>
                      <a:pt x="1140" y="337"/>
                    </a:lnTo>
                    <a:lnTo>
                      <a:pt x="1165" y="398"/>
                    </a:lnTo>
                    <a:lnTo>
                      <a:pt x="1185" y="463"/>
                    </a:lnTo>
                    <a:lnTo>
                      <a:pt x="1196" y="531"/>
                    </a:lnTo>
                    <a:lnTo>
                      <a:pt x="1200" y="601"/>
                    </a:lnTo>
                    <a:lnTo>
                      <a:pt x="1196" y="672"/>
                    </a:lnTo>
                    <a:lnTo>
                      <a:pt x="1185" y="739"/>
                    </a:lnTo>
                    <a:lnTo>
                      <a:pt x="1165" y="804"/>
                    </a:lnTo>
                    <a:lnTo>
                      <a:pt x="1140" y="865"/>
                    </a:lnTo>
                    <a:lnTo>
                      <a:pt x="1107" y="923"/>
                    </a:lnTo>
                    <a:lnTo>
                      <a:pt x="1069" y="976"/>
                    </a:lnTo>
                    <a:lnTo>
                      <a:pt x="1024" y="1026"/>
                    </a:lnTo>
                    <a:lnTo>
                      <a:pt x="975" y="1071"/>
                    </a:lnTo>
                    <a:lnTo>
                      <a:pt x="921" y="1109"/>
                    </a:lnTo>
                    <a:lnTo>
                      <a:pt x="864" y="1141"/>
                    </a:lnTo>
                    <a:lnTo>
                      <a:pt x="803" y="1167"/>
                    </a:lnTo>
                    <a:lnTo>
                      <a:pt x="738" y="1186"/>
                    </a:lnTo>
                    <a:lnTo>
                      <a:pt x="670" y="1198"/>
                    </a:lnTo>
                    <a:lnTo>
                      <a:pt x="599" y="1202"/>
                    </a:lnTo>
                    <a:lnTo>
                      <a:pt x="530" y="1198"/>
                    </a:lnTo>
                    <a:lnTo>
                      <a:pt x="462" y="1186"/>
                    </a:lnTo>
                    <a:lnTo>
                      <a:pt x="397" y="1167"/>
                    </a:lnTo>
                    <a:lnTo>
                      <a:pt x="337" y="1141"/>
                    </a:lnTo>
                    <a:lnTo>
                      <a:pt x="279" y="1109"/>
                    </a:lnTo>
                    <a:lnTo>
                      <a:pt x="224" y="1071"/>
                    </a:lnTo>
                    <a:lnTo>
                      <a:pt x="176" y="1026"/>
                    </a:lnTo>
                    <a:lnTo>
                      <a:pt x="131" y="976"/>
                    </a:lnTo>
                    <a:lnTo>
                      <a:pt x="93" y="923"/>
                    </a:lnTo>
                    <a:lnTo>
                      <a:pt x="60" y="865"/>
                    </a:lnTo>
                    <a:lnTo>
                      <a:pt x="35" y="804"/>
                    </a:lnTo>
                    <a:lnTo>
                      <a:pt x="15" y="739"/>
                    </a:lnTo>
                    <a:lnTo>
                      <a:pt x="4" y="672"/>
                    </a:lnTo>
                    <a:lnTo>
                      <a:pt x="0" y="601"/>
                    </a:lnTo>
                    <a:lnTo>
                      <a:pt x="4" y="531"/>
                    </a:lnTo>
                    <a:lnTo>
                      <a:pt x="15" y="463"/>
                    </a:lnTo>
                    <a:lnTo>
                      <a:pt x="35" y="398"/>
                    </a:lnTo>
                    <a:lnTo>
                      <a:pt x="60" y="337"/>
                    </a:lnTo>
                    <a:lnTo>
                      <a:pt x="93" y="280"/>
                    </a:lnTo>
                    <a:lnTo>
                      <a:pt x="131" y="226"/>
                    </a:lnTo>
                    <a:lnTo>
                      <a:pt x="176" y="177"/>
                    </a:lnTo>
                    <a:lnTo>
                      <a:pt x="224" y="132"/>
                    </a:lnTo>
                    <a:lnTo>
                      <a:pt x="279" y="93"/>
                    </a:lnTo>
                    <a:lnTo>
                      <a:pt x="337" y="61"/>
                    </a:lnTo>
                    <a:lnTo>
                      <a:pt x="397" y="36"/>
                    </a:lnTo>
                    <a:lnTo>
                      <a:pt x="462" y="16"/>
                    </a:lnTo>
                    <a:lnTo>
                      <a:pt x="530" y="5"/>
                    </a:lnTo>
                    <a:lnTo>
                      <a:pt x="599"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6" name="Freeform 872"/>
              <p:cNvSpPr/>
              <p:nvPr/>
            </p:nvSpPr>
            <p:spPr bwMode="auto">
              <a:xfrm>
                <a:off x="5344" y="3622"/>
                <a:ext cx="742" cy="420"/>
              </a:xfrm>
              <a:custGeom>
                <a:avLst/>
                <a:gdLst>
                  <a:gd name="T0" fmla="*/ 1112 w 2226"/>
                  <a:gd name="T1" fmla="*/ 0 h 1259"/>
                  <a:gd name="T2" fmla="*/ 1209 w 2226"/>
                  <a:gd name="T3" fmla="*/ 4 h 1259"/>
                  <a:gd name="T4" fmla="*/ 1303 w 2226"/>
                  <a:gd name="T5" fmla="*/ 15 h 1259"/>
                  <a:gd name="T6" fmla="*/ 1393 w 2226"/>
                  <a:gd name="T7" fmla="*/ 35 h 1259"/>
                  <a:gd name="T8" fmla="*/ 1482 w 2226"/>
                  <a:gd name="T9" fmla="*/ 62 h 1259"/>
                  <a:gd name="T10" fmla="*/ 1567 w 2226"/>
                  <a:gd name="T11" fmla="*/ 97 h 1259"/>
                  <a:gd name="T12" fmla="*/ 1648 w 2226"/>
                  <a:gd name="T13" fmla="*/ 136 h 1259"/>
                  <a:gd name="T14" fmla="*/ 1726 w 2226"/>
                  <a:gd name="T15" fmla="*/ 184 h 1259"/>
                  <a:gd name="T16" fmla="*/ 1799 w 2226"/>
                  <a:gd name="T17" fmla="*/ 237 h 1259"/>
                  <a:gd name="T18" fmla="*/ 1868 w 2226"/>
                  <a:gd name="T19" fmla="*/ 294 h 1259"/>
                  <a:gd name="T20" fmla="*/ 1932 w 2226"/>
                  <a:gd name="T21" fmla="*/ 359 h 1259"/>
                  <a:gd name="T22" fmla="*/ 1989 w 2226"/>
                  <a:gd name="T23" fmla="*/ 427 h 1259"/>
                  <a:gd name="T24" fmla="*/ 2043 w 2226"/>
                  <a:gd name="T25" fmla="*/ 500 h 1259"/>
                  <a:gd name="T26" fmla="*/ 2090 w 2226"/>
                  <a:gd name="T27" fmla="*/ 578 h 1259"/>
                  <a:gd name="T28" fmla="*/ 2130 w 2226"/>
                  <a:gd name="T29" fmla="*/ 660 h 1259"/>
                  <a:gd name="T30" fmla="*/ 2164 w 2226"/>
                  <a:gd name="T31" fmla="*/ 744 h 1259"/>
                  <a:gd name="T32" fmla="*/ 2191 w 2226"/>
                  <a:gd name="T33" fmla="*/ 833 h 1259"/>
                  <a:gd name="T34" fmla="*/ 2211 w 2226"/>
                  <a:gd name="T35" fmla="*/ 925 h 1259"/>
                  <a:gd name="T36" fmla="*/ 2223 w 2226"/>
                  <a:gd name="T37" fmla="*/ 1018 h 1259"/>
                  <a:gd name="T38" fmla="*/ 2226 w 2226"/>
                  <a:gd name="T39" fmla="*/ 1114 h 1259"/>
                  <a:gd name="T40" fmla="*/ 2223 w 2226"/>
                  <a:gd name="T41" fmla="*/ 1147 h 1259"/>
                  <a:gd name="T42" fmla="*/ 2212 w 2226"/>
                  <a:gd name="T43" fmla="*/ 1178 h 1259"/>
                  <a:gd name="T44" fmla="*/ 2195 w 2226"/>
                  <a:gd name="T45" fmla="*/ 1205 h 1259"/>
                  <a:gd name="T46" fmla="*/ 2173 w 2226"/>
                  <a:gd name="T47" fmla="*/ 1228 h 1259"/>
                  <a:gd name="T48" fmla="*/ 2146 w 2226"/>
                  <a:gd name="T49" fmla="*/ 1245 h 1259"/>
                  <a:gd name="T50" fmla="*/ 2115 w 2226"/>
                  <a:gd name="T51" fmla="*/ 1255 h 1259"/>
                  <a:gd name="T52" fmla="*/ 2082 w 2226"/>
                  <a:gd name="T53" fmla="*/ 1259 h 1259"/>
                  <a:gd name="T54" fmla="*/ 144 w 2226"/>
                  <a:gd name="T55" fmla="*/ 1259 h 1259"/>
                  <a:gd name="T56" fmla="*/ 111 w 2226"/>
                  <a:gd name="T57" fmla="*/ 1255 h 1259"/>
                  <a:gd name="T58" fmla="*/ 80 w 2226"/>
                  <a:gd name="T59" fmla="*/ 1245 h 1259"/>
                  <a:gd name="T60" fmla="*/ 53 w 2226"/>
                  <a:gd name="T61" fmla="*/ 1228 h 1259"/>
                  <a:gd name="T62" fmla="*/ 31 w 2226"/>
                  <a:gd name="T63" fmla="*/ 1205 h 1259"/>
                  <a:gd name="T64" fmla="*/ 14 w 2226"/>
                  <a:gd name="T65" fmla="*/ 1178 h 1259"/>
                  <a:gd name="T66" fmla="*/ 3 w 2226"/>
                  <a:gd name="T67" fmla="*/ 1147 h 1259"/>
                  <a:gd name="T68" fmla="*/ 0 w 2226"/>
                  <a:gd name="T69" fmla="*/ 1114 h 1259"/>
                  <a:gd name="T70" fmla="*/ 3 w 2226"/>
                  <a:gd name="T71" fmla="*/ 1018 h 1259"/>
                  <a:gd name="T72" fmla="*/ 15 w 2226"/>
                  <a:gd name="T73" fmla="*/ 925 h 1259"/>
                  <a:gd name="T74" fmla="*/ 35 w 2226"/>
                  <a:gd name="T75" fmla="*/ 833 h 1259"/>
                  <a:gd name="T76" fmla="*/ 62 w 2226"/>
                  <a:gd name="T77" fmla="*/ 744 h 1259"/>
                  <a:gd name="T78" fmla="*/ 96 w 2226"/>
                  <a:gd name="T79" fmla="*/ 660 h 1259"/>
                  <a:gd name="T80" fmla="*/ 137 w 2226"/>
                  <a:gd name="T81" fmla="*/ 578 h 1259"/>
                  <a:gd name="T82" fmla="*/ 183 w 2226"/>
                  <a:gd name="T83" fmla="*/ 500 h 1259"/>
                  <a:gd name="T84" fmla="*/ 237 w 2226"/>
                  <a:gd name="T85" fmla="*/ 427 h 1259"/>
                  <a:gd name="T86" fmla="*/ 294 w 2226"/>
                  <a:gd name="T87" fmla="*/ 359 h 1259"/>
                  <a:gd name="T88" fmla="*/ 358 w 2226"/>
                  <a:gd name="T89" fmla="*/ 294 h 1259"/>
                  <a:gd name="T90" fmla="*/ 427 w 2226"/>
                  <a:gd name="T91" fmla="*/ 237 h 1259"/>
                  <a:gd name="T92" fmla="*/ 500 w 2226"/>
                  <a:gd name="T93" fmla="*/ 184 h 1259"/>
                  <a:gd name="T94" fmla="*/ 578 w 2226"/>
                  <a:gd name="T95" fmla="*/ 136 h 1259"/>
                  <a:gd name="T96" fmla="*/ 659 w 2226"/>
                  <a:gd name="T97" fmla="*/ 97 h 1259"/>
                  <a:gd name="T98" fmla="*/ 744 w 2226"/>
                  <a:gd name="T99" fmla="*/ 62 h 1259"/>
                  <a:gd name="T100" fmla="*/ 833 w 2226"/>
                  <a:gd name="T101" fmla="*/ 35 h 1259"/>
                  <a:gd name="T102" fmla="*/ 923 w 2226"/>
                  <a:gd name="T103" fmla="*/ 15 h 1259"/>
                  <a:gd name="T104" fmla="*/ 1017 w 2226"/>
                  <a:gd name="T105" fmla="*/ 4 h 1259"/>
                  <a:gd name="T106" fmla="*/ 1112 w 2226"/>
                  <a:gd name="T107" fmla="*/ 0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26" h="1259">
                    <a:moveTo>
                      <a:pt x="1112" y="0"/>
                    </a:moveTo>
                    <a:lnTo>
                      <a:pt x="1209" y="4"/>
                    </a:lnTo>
                    <a:lnTo>
                      <a:pt x="1303" y="15"/>
                    </a:lnTo>
                    <a:lnTo>
                      <a:pt x="1393" y="35"/>
                    </a:lnTo>
                    <a:lnTo>
                      <a:pt x="1482" y="62"/>
                    </a:lnTo>
                    <a:lnTo>
                      <a:pt x="1567" y="97"/>
                    </a:lnTo>
                    <a:lnTo>
                      <a:pt x="1648" y="136"/>
                    </a:lnTo>
                    <a:lnTo>
                      <a:pt x="1726" y="184"/>
                    </a:lnTo>
                    <a:lnTo>
                      <a:pt x="1799" y="237"/>
                    </a:lnTo>
                    <a:lnTo>
                      <a:pt x="1868" y="294"/>
                    </a:lnTo>
                    <a:lnTo>
                      <a:pt x="1932" y="359"/>
                    </a:lnTo>
                    <a:lnTo>
                      <a:pt x="1989" y="427"/>
                    </a:lnTo>
                    <a:lnTo>
                      <a:pt x="2043" y="500"/>
                    </a:lnTo>
                    <a:lnTo>
                      <a:pt x="2090" y="578"/>
                    </a:lnTo>
                    <a:lnTo>
                      <a:pt x="2130" y="660"/>
                    </a:lnTo>
                    <a:lnTo>
                      <a:pt x="2164" y="744"/>
                    </a:lnTo>
                    <a:lnTo>
                      <a:pt x="2191" y="833"/>
                    </a:lnTo>
                    <a:lnTo>
                      <a:pt x="2211" y="925"/>
                    </a:lnTo>
                    <a:lnTo>
                      <a:pt x="2223" y="1018"/>
                    </a:lnTo>
                    <a:lnTo>
                      <a:pt x="2226" y="1114"/>
                    </a:lnTo>
                    <a:lnTo>
                      <a:pt x="2223" y="1147"/>
                    </a:lnTo>
                    <a:lnTo>
                      <a:pt x="2212" y="1178"/>
                    </a:lnTo>
                    <a:lnTo>
                      <a:pt x="2195" y="1205"/>
                    </a:lnTo>
                    <a:lnTo>
                      <a:pt x="2173" y="1228"/>
                    </a:lnTo>
                    <a:lnTo>
                      <a:pt x="2146" y="1245"/>
                    </a:lnTo>
                    <a:lnTo>
                      <a:pt x="2115" y="1255"/>
                    </a:lnTo>
                    <a:lnTo>
                      <a:pt x="2082" y="1259"/>
                    </a:lnTo>
                    <a:lnTo>
                      <a:pt x="144" y="1259"/>
                    </a:lnTo>
                    <a:lnTo>
                      <a:pt x="111" y="1255"/>
                    </a:lnTo>
                    <a:lnTo>
                      <a:pt x="80" y="1245"/>
                    </a:lnTo>
                    <a:lnTo>
                      <a:pt x="53" y="1228"/>
                    </a:lnTo>
                    <a:lnTo>
                      <a:pt x="31" y="1205"/>
                    </a:lnTo>
                    <a:lnTo>
                      <a:pt x="14" y="1178"/>
                    </a:lnTo>
                    <a:lnTo>
                      <a:pt x="3" y="1147"/>
                    </a:lnTo>
                    <a:lnTo>
                      <a:pt x="0" y="1114"/>
                    </a:lnTo>
                    <a:lnTo>
                      <a:pt x="3" y="1018"/>
                    </a:lnTo>
                    <a:lnTo>
                      <a:pt x="15" y="925"/>
                    </a:lnTo>
                    <a:lnTo>
                      <a:pt x="35" y="833"/>
                    </a:lnTo>
                    <a:lnTo>
                      <a:pt x="62" y="744"/>
                    </a:lnTo>
                    <a:lnTo>
                      <a:pt x="96" y="660"/>
                    </a:lnTo>
                    <a:lnTo>
                      <a:pt x="137" y="578"/>
                    </a:lnTo>
                    <a:lnTo>
                      <a:pt x="183" y="500"/>
                    </a:lnTo>
                    <a:lnTo>
                      <a:pt x="237" y="427"/>
                    </a:lnTo>
                    <a:lnTo>
                      <a:pt x="294" y="359"/>
                    </a:lnTo>
                    <a:lnTo>
                      <a:pt x="358" y="294"/>
                    </a:lnTo>
                    <a:lnTo>
                      <a:pt x="427" y="237"/>
                    </a:lnTo>
                    <a:lnTo>
                      <a:pt x="500" y="184"/>
                    </a:lnTo>
                    <a:lnTo>
                      <a:pt x="578" y="136"/>
                    </a:lnTo>
                    <a:lnTo>
                      <a:pt x="659" y="97"/>
                    </a:lnTo>
                    <a:lnTo>
                      <a:pt x="744" y="62"/>
                    </a:lnTo>
                    <a:lnTo>
                      <a:pt x="833" y="35"/>
                    </a:lnTo>
                    <a:lnTo>
                      <a:pt x="923" y="15"/>
                    </a:lnTo>
                    <a:lnTo>
                      <a:pt x="1017" y="4"/>
                    </a:lnTo>
                    <a:lnTo>
                      <a:pt x="1112"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7" name="Freeform 873"/>
              <p:cNvSpPr/>
              <p:nvPr/>
            </p:nvSpPr>
            <p:spPr bwMode="auto">
              <a:xfrm>
                <a:off x="5479" y="4091"/>
                <a:ext cx="472" cy="454"/>
              </a:xfrm>
              <a:custGeom>
                <a:avLst/>
                <a:gdLst>
                  <a:gd name="T0" fmla="*/ 751 w 1418"/>
                  <a:gd name="T1" fmla="*/ 4 h 1363"/>
                  <a:gd name="T2" fmla="*/ 801 w 1418"/>
                  <a:gd name="T3" fmla="*/ 31 h 1363"/>
                  <a:gd name="T4" fmla="*/ 839 w 1418"/>
                  <a:gd name="T5" fmla="*/ 80 h 1363"/>
                  <a:gd name="T6" fmla="*/ 1294 w 1418"/>
                  <a:gd name="T7" fmla="*/ 410 h 1363"/>
                  <a:gd name="T8" fmla="*/ 1352 w 1418"/>
                  <a:gd name="T9" fmla="*/ 431 h 1363"/>
                  <a:gd name="T10" fmla="*/ 1392 w 1418"/>
                  <a:gd name="T11" fmla="*/ 470 h 1363"/>
                  <a:gd name="T12" fmla="*/ 1415 w 1418"/>
                  <a:gd name="T13" fmla="*/ 523 h 1363"/>
                  <a:gd name="T14" fmla="*/ 1416 w 1418"/>
                  <a:gd name="T15" fmla="*/ 579 h 1363"/>
                  <a:gd name="T16" fmla="*/ 1395 w 1418"/>
                  <a:gd name="T17" fmla="*/ 634 h 1363"/>
                  <a:gd name="T18" fmla="*/ 1147 w 1418"/>
                  <a:gd name="T19" fmla="*/ 879 h 1363"/>
                  <a:gd name="T20" fmla="*/ 1202 w 1418"/>
                  <a:gd name="T21" fmla="*/ 1228 h 1363"/>
                  <a:gd name="T22" fmla="*/ 1184 w 1418"/>
                  <a:gd name="T23" fmla="*/ 1290 h 1363"/>
                  <a:gd name="T24" fmla="*/ 1143 w 1418"/>
                  <a:gd name="T25" fmla="*/ 1335 h 1363"/>
                  <a:gd name="T26" fmla="*/ 1087 w 1418"/>
                  <a:gd name="T27" fmla="*/ 1360 h 1363"/>
                  <a:gd name="T28" fmla="*/ 1022 w 1418"/>
                  <a:gd name="T29" fmla="*/ 1359 h 1363"/>
                  <a:gd name="T30" fmla="*/ 708 w 1418"/>
                  <a:gd name="T31" fmla="*/ 1198 h 1363"/>
                  <a:gd name="T32" fmla="*/ 395 w 1418"/>
                  <a:gd name="T33" fmla="*/ 1359 h 1363"/>
                  <a:gd name="T34" fmla="*/ 331 w 1418"/>
                  <a:gd name="T35" fmla="*/ 1360 h 1363"/>
                  <a:gd name="T36" fmla="*/ 275 w 1418"/>
                  <a:gd name="T37" fmla="*/ 1335 h 1363"/>
                  <a:gd name="T38" fmla="*/ 234 w 1418"/>
                  <a:gd name="T39" fmla="*/ 1288 h 1363"/>
                  <a:gd name="T40" fmla="*/ 216 w 1418"/>
                  <a:gd name="T41" fmla="*/ 1228 h 1363"/>
                  <a:gd name="T42" fmla="*/ 271 w 1418"/>
                  <a:gd name="T43" fmla="*/ 879 h 1363"/>
                  <a:gd name="T44" fmla="*/ 23 w 1418"/>
                  <a:gd name="T45" fmla="*/ 634 h 1363"/>
                  <a:gd name="T46" fmla="*/ 2 w 1418"/>
                  <a:gd name="T47" fmla="*/ 579 h 1363"/>
                  <a:gd name="T48" fmla="*/ 3 w 1418"/>
                  <a:gd name="T49" fmla="*/ 523 h 1363"/>
                  <a:gd name="T50" fmla="*/ 26 w 1418"/>
                  <a:gd name="T51" fmla="*/ 470 h 1363"/>
                  <a:gd name="T52" fmla="*/ 66 w 1418"/>
                  <a:gd name="T53" fmla="*/ 431 h 1363"/>
                  <a:gd name="T54" fmla="*/ 124 w 1418"/>
                  <a:gd name="T55" fmla="*/ 410 h 1363"/>
                  <a:gd name="T56" fmla="*/ 579 w 1418"/>
                  <a:gd name="T57" fmla="*/ 80 h 1363"/>
                  <a:gd name="T58" fmla="*/ 616 w 1418"/>
                  <a:gd name="T59" fmla="*/ 31 h 1363"/>
                  <a:gd name="T60" fmla="*/ 667 w 1418"/>
                  <a:gd name="T61" fmla="*/ 4 h 1363"/>
                  <a:gd name="T62" fmla="*/ 723 w 1418"/>
                  <a:gd name="T63" fmla="*/ 0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8" h="1363">
                    <a:moveTo>
                      <a:pt x="723" y="0"/>
                    </a:moveTo>
                    <a:lnTo>
                      <a:pt x="751" y="4"/>
                    </a:lnTo>
                    <a:lnTo>
                      <a:pt x="777" y="15"/>
                    </a:lnTo>
                    <a:lnTo>
                      <a:pt x="801" y="31"/>
                    </a:lnTo>
                    <a:lnTo>
                      <a:pt x="822" y="53"/>
                    </a:lnTo>
                    <a:lnTo>
                      <a:pt x="839" y="80"/>
                    </a:lnTo>
                    <a:lnTo>
                      <a:pt x="980" y="365"/>
                    </a:lnTo>
                    <a:lnTo>
                      <a:pt x="1294" y="410"/>
                    </a:lnTo>
                    <a:lnTo>
                      <a:pt x="1325" y="418"/>
                    </a:lnTo>
                    <a:lnTo>
                      <a:pt x="1352" y="431"/>
                    </a:lnTo>
                    <a:lnTo>
                      <a:pt x="1374" y="449"/>
                    </a:lnTo>
                    <a:lnTo>
                      <a:pt x="1392" y="470"/>
                    </a:lnTo>
                    <a:lnTo>
                      <a:pt x="1407" y="496"/>
                    </a:lnTo>
                    <a:lnTo>
                      <a:pt x="1415" y="523"/>
                    </a:lnTo>
                    <a:lnTo>
                      <a:pt x="1418" y="551"/>
                    </a:lnTo>
                    <a:lnTo>
                      <a:pt x="1416" y="579"/>
                    </a:lnTo>
                    <a:lnTo>
                      <a:pt x="1408" y="607"/>
                    </a:lnTo>
                    <a:lnTo>
                      <a:pt x="1395" y="634"/>
                    </a:lnTo>
                    <a:lnTo>
                      <a:pt x="1374" y="658"/>
                    </a:lnTo>
                    <a:lnTo>
                      <a:pt x="1147" y="879"/>
                    </a:lnTo>
                    <a:lnTo>
                      <a:pt x="1201" y="1192"/>
                    </a:lnTo>
                    <a:lnTo>
                      <a:pt x="1202" y="1228"/>
                    </a:lnTo>
                    <a:lnTo>
                      <a:pt x="1197" y="1260"/>
                    </a:lnTo>
                    <a:lnTo>
                      <a:pt x="1184" y="1290"/>
                    </a:lnTo>
                    <a:lnTo>
                      <a:pt x="1166" y="1315"/>
                    </a:lnTo>
                    <a:lnTo>
                      <a:pt x="1143" y="1335"/>
                    </a:lnTo>
                    <a:lnTo>
                      <a:pt x="1116" y="1350"/>
                    </a:lnTo>
                    <a:lnTo>
                      <a:pt x="1087" y="1360"/>
                    </a:lnTo>
                    <a:lnTo>
                      <a:pt x="1054" y="1363"/>
                    </a:lnTo>
                    <a:lnTo>
                      <a:pt x="1022" y="1359"/>
                    </a:lnTo>
                    <a:lnTo>
                      <a:pt x="991" y="1346"/>
                    </a:lnTo>
                    <a:lnTo>
                      <a:pt x="708" y="1198"/>
                    </a:lnTo>
                    <a:lnTo>
                      <a:pt x="427" y="1346"/>
                    </a:lnTo>
                    <a:lnTo>
                      <a:pt x="395" y="1359"/>
                    </a:lnTo>
                    <a:lnTo>
                      <a:pt x="362" y="1363"/>
                    </a:lnTo>
                    <a:lnTo>
                      <a:pt x="331" y="1360"/>
                    </a:lnTo>
                    <a:lnTo>
                      <a:pt x="302" y="1350"/>
                    </a:lnTo>
                    <a:lnTo>
                      <a:pt x="275" y="1335"/>
                    </a:lnTo>
                    <a:lnTo>
                      <a:pt x="252" y="1314"/>
                    </a:lnTo>
                    <a:lnTo>
                      <a:pt x="234" y="1288"/>
                    </a:lnTo>
                    <a:lnTo>
                      <a:pt x="221" y="1260"/>
                    </a:lnTo>
                    <a:lnTo>
                      <a:pt x="216" y="1228"/>
                    </a:lnTo>
                    <a:lnTo>
                      <a:pt x="217" y="1192"/>
                    </a:lnTo>
                    <a:lnTo>
                      <a:pt x="271" y="879"/>
                    </a:lnTo>
                    <a:lnTo>
                      <a:pt x="44" y="658"/>
                    </a:lnTo>
                    <a:lnTo>
                      <a:pt x="23" y="634"/>
                    </a:lnTo>
                    <a:lnTo>
                      <a:pt x="10" y="607"/>
                    </a:lnTo>
                    <a:lnTo>
                      <a:pt x="2" y="579"/>
                    </a:lnTo>
                    <a:lnTo>
                      <a:pt x="0" y="551"/>
                    </a:lnTo>
                    <a:lnTo>
                      <a:pt x="3" y="523"/>
                    </a:lnTo>
                    <a:lnTo>
                      <a:pt x="12" y="496"/>
                    </a:lnTo>
                    <a:lnTo>
                      <a:pt x="26" y="470"/>
                    </a:lnTo>
                    <a:lnTo>
                      <a:pt x="44" y="449"/>
                    </a:lnTo>
                    <a:lnTo>
                      <a:pt x="66" y="431"/>
                    </a:lnTo>
                    <a:lnTo>
                      <a:pt x="93" y="418"/>
                    </a:lnTo>
                    <a:lnTo>
                      <a:pt x="124" y="410"/>
                    </a:lnTo>
                    <a:lnTo>
                      <a:pt x="438" y="365"/>
                    </a:lnTo>
                    <a:lnTo>
                      <a:pt x="579" y="80"/>
                    </a:lnTo>
                    <a:lnTo>
                      <a:pt x="596" y="53"/>
                    </a:lnTo>
                    <a:lnTo>
                      <a:pt x="616" y="31"/>
                    </a:lnTo>
                    <a:lnTo>
                      <a:pt x="641" y="15"/>
                    </a:lnTo>
                    <a:lnTo>
                      <a:pt x="667" y="4"/>
                    </a:lnTo>
                    <a:lnTo>
                      <a:pt x="695" y="0"/>
                    </a:lnTo>
                    <a:lnTo>
                      <a:pt x="723"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8" name="Freeform 874"/>
              <p:cNvSpPr/>
              <p:nvPr/>
            </p:nvSpPr>
            <p:spPr bwMode="auto">
              <a:xfrm>
                <a:off x="4940" y="4091"/>
                <a:ext cx="473" cy="454"/>
              </a:xfrm>
              <a:custGeom>
                <a:avLst/>
                <a:gdLst>
                  <a:gd name="T0" fmla="*/ 751 w 1419"/>
                  <a:gd name="T1" fmla="*/ 4 h 1363"/>
                  <a:gd name="T2" fmla="*/ 802 w 1419"/>
                  <a:gd name="T3" fmla="*/ 31 h 1363"/>
                  <a:gd name="T4" fmla="*/ 840 w 1419"/>
                  <a:gd name="T5" fmla="*/ 80 h 1363"/>
                  <a:gd name="T6" fmla="*/ 1295 w 1419"/>
                  <a:gd name="T7" fmla="*/ 410 h 1363"/>
                  <a:gd name="T8" fmla="*/ 1351 w 1419"/>
                  <a:gd name="T9" fmla="*/ 431 h 1363"/>
                  <a:gd name="T10" fmla="*/ 1394 w 1419"/>
                  <a:gd name="T11" fmla="*/ 470 h 1363"/>
                  <a:gd name="T12" fmla="*/ 1415 w 1419"/>
                  <a:gd name="T13" fmla="*/ 523 h 1363"/>
                  <a:gd name="T14" fmla="*/ 1416 w 1419"/>
                  <a:gd name="T15" fmla="*/ 579 h 1363"/>
                  <a:gd name="T16" fmla="*/ 1395 w 1419"/>
                  <a:gd name="T17" fmla="*/ 634 h 1363"/>
                  <a:gd name="T18" fmla="*/ 1147 w 1419"/>
                  <a:gd name="T19" fmla="*/ 879 h 1363"/>
                  <a:gd name="T20" fmla="*/ 1203 w 1419"/>
                  <a:gd name="T21" fmla="*/ 1228 h 1363"/>
                  <a:gd name="T22" fmla="*/ 1185 w 1419"/>
                  <a:gd name="T23" fmla="*/ 1290 h 1363"/>
                  <a:gd name="T24" fmla="*/ 1143 w 1419"/>
                  <a:gd name="T25" fmla="*/ 1335 h 1363"/>
                  <a:gd name="T26" fmla="*/ 1086 w 1419"/>
                  <a:gd name="T27" fmla="*/ 1360 h 1363"/>
                  <a:gd name="T28" fmla="*/ 1023 w 1419"/>
                  <a:gd name="T29" fmla="*/ 1359 h 1363"/>
                  <a:gd name="T30" fmla="*/ 709 w 1419"/>
                  <a:gd name="T31" fmla="*/ 1198 h 1363"/>
                  <a:gd name="T32" fmla="*/ 396 w 1419"/>
                  <a:gd name="T33" fmla="*/ 1359 h 1363"/>
                  <a:gd name="T34" fmla="*/ 333 w 1419"/>
                  <a:gd name="T35" fmla="*/ 1360 h 1363"/>
                  <a:gd name="T36" fmla="*/ 275 w 1419"/>
                  <a:gd name="T37" fmla="*/ 1335 h 1363"/>
                  <a:gd name="T38" fmla="*/ 234 w 1419"/>
                  <a:gd name="T39" fmla="*/ 1288 h 1363"/>
                  <a:gd name="T40" fmla="*/ 216 w 1419"/>
                  <a:gd name="T41" fmla="*/ 1228 h 1363"/>
                  <a:gd name="T42" fmla="*/ 272 w 1419"/>
                  <a:gd name="T43" fmla="*/ 879 h 1363"/>
                  <a:gd name="T44" fmla="*/ 24 w 1419"/>
                  <a:gd name="T45" fmla="*/ 634 h 1363"/>
                  <a:gd name="T46" fmla="*/ 1 w 1419"/>
                  <a:gd name="T47" fmla="*/ 579 h 1363"/>
                  <a:gd name="T48" fmla="*/ 4 w 1419"/>
                  <a:gd name="T49" fmla="*/ 523 h 1363"/>
                  <a:gd name="T50" fmla="*/ 25 w 1419"/>
                  <a:gd name="T51" fmla="*/ 470 h 1363"/>
                  <a:gd name="T52" fmla="*/ 66 w 1419"/>
                  <a:gd name="T53" fmla="*/ 431 h 1363"/>
                  <a:gd name="T54" fmla="*/ 124 w 1419"/>
                  <a:gd name="T55" fmla="*/ 410 h 1363"/>
                  <a:gd name="T56" fmla="*/ 579 w 1419"/>
                  <a:gd name="T57" fmla="*/ 80 h 1363"/>
                  <a:gd name="T58" fmla="*/ 617 w 1419"/>
                  <a:gd name="T59" fmla="*/ 31 h 1363"/>
                  <a:gd name="T60" fmla="*/ 668 w 1419"/>
                  <a:gd name="T61" fmla="*/ 5 h 1363"/>
                  <a:gd name="T62" fmla="*/ 723 w 1419"/>
                  <a:gd name="T63" fmla="*/ 0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9" h="1363">
                    <a:moveTo>
                      <a:pt x="723" y="0"/>
                    </a:moveTo>
                    <a:lnTo>
                      <a:pt x="751" y="4"/>
                    </a:lnTo>
                    <a:lnTo>
                      <a:pt x="778" y="15"/>
                    </a:lnTo>
                    <a:lnTo>
                      <a:pt x="802" y="31"/>
                    </a:lnTo>
                    <a:lnTo>
                      <a:pt x="823" y="53"/>
                    </a:lnTo>
                    <a:lnTo>
                      <a:pt x="840" y="80"/>
                    </a:lnTo>
                    <a:lnTo>
                      <a:pt x="981" y="365"/>
                    </a:lnTo>
                    <a:lnTo>
                      <a:pt x="1295" y="410"/>
                    </a:lnTo>
                    <a:lnTo>
                      <a:pt x="1325" y="418"/>
                    </a:lnTo>
                    <a:lnTo>
                      <a:pt x="1351" y="431"/>
                    </a:lnTo>
                    <a:lnTo>
                      <a:pt x="1375" y="449"/>
                    </a:lnTo>
                    <a:lnTo>
                      <a:pt x="1394" y="470"/>
                    </a:lnTo>
                    <a:lnTo>
                      <a:pt x="1406" y="496"/>
                    </a:lnTo>
                    <a:lnTo>
                      <a:pt x="1415" y="523"/>
                    </a:lnTo>
                    <a:lnTo>
                      <a:pt x="1419" y="551"/>
                    </a:lnTo>
                    <a:lnTo>
                      <a:pt x="1416" y="579"/>
                    </a:lnTo>
                    <a:lnTo>
                      <a:pt x="1409" y="607"/>
                    </a:lnTo>
                    <a:lnTo>
                      <a:pt x="1395" y="634"/>
                    </a:lnTo>
                    <a:lnTo>
                      <a:pt x="1375" y="658"/>
                    </a:lnTo>
                    <a:lnTo>
                      <a:pt x="1147" y="879"/>
                    </a:lnTo>
                    <a:lnTo>
                      <a:pt x="1201" y="1192"/>
                    </a:lnTo>
                    <a:lnTo>
                      <a:pt x="1203" y="1228"/>
                    </a:lnTo>
                    <a:lnTo>
                      <a:pt x="1198" y="1260"/>
                    </a:lnTo>
                    <a:lnTo>
                      <a:pt x="1185" y="1290"/>
                    </a:lnTo>
                    <a:lnTo>
                      <a:pt x="1167" y="1315"/>
                    </a:lnTo>
                    <a:lnTo>
                      <a:pt x="1143" y="1335"/>
                    </a:lnTo>
                    <a:lnTo>
                      <a:pt x="1116" y="1350"/>
                    </a:lnTo>
                    <a:lnTo>
                      <a:pt x="1086" y="1360"/>
                    </a:lnTo>
                    <a:lnTo>
                      <a:pt x="1055" y="1363"/>
                    </a:lnTo>
                    <a:lnTo>
                      <a:pt x="1023" y="1359"/>
                    </a:lnTo>
                    <a:lnTo>
                      <a:pt x="991" y="1346"/>
                    </a:lnTo>
                    <a:lnTo>
                      <a:pt x="709" y="1198"/>
                    </a:lnTo>
                    <a:lnTo>
                      <a:pt x="428" y="1346"/>
                    </a:lnTo>
                    <a:lnTo>
                      <a:pt x="396" y="1359"/>
                    </a:lnTo>
                    <a:lnTo>
                      <a:pt x="364" y="1363"/>
                    </a:lnTo>
                    <a:lnTo>
                      <a:pt x="333" y="1360"/>
                    </a:lnTo>
                    <a:lnTo>
                      <a:pt x="303" y="1350"/>
                    </a:lnTo>
                    <a:lnTo>
                      <a:pt x="275" y="1335"/>
                    </a:lnTo>
                    <a:lnTo>
                      <a:pt x="252" y="1314"/>
                    </a:lnTo>
                    <a:lnTo>
                      <a:pt x="234" y="1288"/>
                    </a:lnTo>
                    <a:lnTo>
                      <a:pt x="221" y="1260"/>
                    </a:lnTo>
                    <a:lnTo>
                      <a:pt x="216" y="1228"/>
                    </a:lnTo>
                    <a:lnTo>
                      <a:pt x="217" y="1192"/>
                    </a:lnTo>
                    <a:lnTo>
                      <a:pt x="272" y="879"/>
                    </a:lnTo>
                    <a:lnTo>
                      <a:pt x="44" y="658"/>
                    </a:lnTo>
                    <a:lnTo>
                      <a:pt x="24" y="634"/>
                    </a:lnTo>
                    <a:lnTo>
                      <a:pt x="10" y="607"/>
                    </a:lnTo>
                    <a:lnTo>
                      <a:pt x="1" y="579"/>
                    </a:lnTo>
                    <a:lnTo>
                      <a:pt x="0" y="551"/>
                    </a:lnTo>
                    <a:lnTo>
                      <a:pt x="4" y="523"/>
                    </a:lnTo>
                    <a:lnTo>
                      <a:pt x="13" y="496"/>
                    </a:lnTo>
                    <a:lnTo>
                      <a:pt x="25" y="470"/>
                    </a:lnTo>
                    <a:lnTo>
                      <a:pt x="44" y="449"/>
                    </a:lnTo>
                    <a:lnTo>
                      <a:pt x="66" y="431"/>
                    </a:lnTo>
                    <a:lnTo>
                      <a:pt x="93" y="418"/>
                    </a:lnTo>
                    <a:lnTo>
                      <a:pt x="124" y="410"/>
                    </a:lnTo>
                    <a:lnTo>
                      <a:pt x="438" y="365"/>
                    </a:lnTo>
                    <a:lnTo>
                      <a:pt x="579" y="80"/>
                    </a:lnTo>
                    <a:lnTo>
                      <a:pt x="596" y="53"/>
                    </a:lnTo>
                    <a:lnTo>
                      <a:pt x="617" y="31"/>
                    </a:lnTo>
                    <a:lnTo>
                      <a:pt x="641" y="15"/>
                    </a:lnTo>
                    <a:lnTo>
                      <a:pt x="668" y="5"/>
                    </a:lnTo>
                    <a:lnTo>
                      <a:pt x="695" y="0"/>
                    </a:lnTo>
                    <a:lnTo>
                      <a:pt x="723"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9" name="Freeform 875"/>
              <p:cNvSpPr/>
              <p:nvPr/>
            </p:nvSpPr>
            <p:spPr bwMode="auto">
              <a:xfrm>
                <a:off x="6017" y="4090"/>
                <a:ext cx="473" cy="455"/>
              </a:xfrm>
              <a:custGeom>
                <a:avLst/>
                <a:gdLst>
                  <a:gd name="T0" fmla="*/ 717 w 1419"/>
                  <a:gd name="T1" fmla="*/ 0 h 1365"/>
                  <a:gd name="T2" fmla="*/ 745 w 1419"/>
                  <a:gd name="T3" fmla="*/ 4 h 1365"/>
                  <a:gd name="T4" fmla="*/ 785 w 1419"/>
                  <a:gd name="T5" fmla="*/ 21 h 1365"/>
                  <a:gd name="T6" fmla="*/ 823 w 1419"/>
                  <a:gd name="T7" fmla="*/ 55 h 1365"/>
                  <a:gd name="T8" fmla="*/ 981 w 1419"/>
                  <a:gd name="T9" fmla="*/ 367 h 1365"/>
                  <a:gd name="T10" fmla="*/ 1326 w 1419"/>
                  <a:gd name="T11" fmla="*/ 420 h 1365"/>
                  <a:gd name="T12" fmla="*/ 1375 w 1419"/>
                  <a:gd name="T13" fmla="*/ 451 h 1365"/>
                  <a:gd name="T14" fmla="*/ 1406 w 1419"/>
                  <a:gd name="T15" fmla="*/ 498 h 1365"/>
                  <a:gd name="T16" fmla="*/ 1419 w 1419"/>
                  <a:gd name="T17" fmla="*/ 553 h 1365"/>
                  <a:gd name="T18" fmla="*/ 1409 w 1419"/>
                  <a:gd name="T19" fmla="*/ 609 h 1365"/>
                  <a:gd name="T20" fmla="*/ 1375 w 1419"/>
                  <a:gd name="T21" fmla="*/ 660 h 1365"/>
                  <a:gd name="T22" fmla="*/ 1202 w 1419"/>
                  <a:gd name="T23" fmla="*/ 1194 h 1365"/>
                  <a:gd name="T24" fmla="*/ 1198 w 1419"/>
                  <a:gd name="T25" fmla="*/ 1262 h 1365"/>
                  <a:gd name="T26" fmla="*/ 1167 w 1419"/>
                  <a:gd name="T27" fmla="*/ 1317 h 1365"/>
                  <a:gd name="T28" fmla="*/ 1116 w 1419"/>
                  <a:gd name="T29" fmla="*/ 1352 h 1365"/>
                  <a:gd name="T30" fmla="*/ 1055 w 1419"/>
                  <a:gd name="T31" fmla="*/ 1365 h 1365"/>
                  <a:gd name="T32" fmla="*/ 991 w 1419"/>
                  <a:gd name="T33" fmla="*/ 1348 h 1365"/>
                  <a:gd name="T34" fmla="*/ 428 w 1419"/>
                  <a:gd name="T35" fmla="*/ 1348 h 1365"/>
                  <a:gd name="T36" fmla="*/ 364 w 1419"/>
                  <a:gd name="T37" fmla="*/ 1365 h 1365"/>
                  <a:gd name="T38" fmla="*/ 303 w 1419"/>
                  <a:gd name="T39" fmla="*/ 1352 h 1365"/>
                  <a:gd name="T40" fmla="*/ 252 w 1419"/>
                  <a:gd name="T41" fmla="*/ 1316 h 1365"/>
                  <a:gd name="T42" fmla="*/ 221 w 1419"/>
                  <a:gd name="T43" fmla="*/ 1262 h 1365"/>
                  <a:gd name="T44" fmla="*/ 218 w 1419"/>
                  <a:gd name="T45" fmla="*/ 1194 h 1365"/>
                  <a:gd name="T46" fmla="*/ 44 w 1419"/>
                  <a:gd name="T47" fmla="*/ 660 h 1365"/>
                  <a:gd name="T48" fmla="*/ 10 w 1419"/>
                  <a:gd name="T49" fmla="*/ 609 h 1365"/>
                  <a:gd name="T50" fmla="*/ 0 w 1419"/>
                  <a:gd name="T51" fmla="*/ 553 h 1365"/>
                  <a:gd name="T52" fmla="*/ 13 w 1419"/>
                  <a:gd name="T53" fmla="*/ 498 h 1365"/>
                  <a:gd name="T54" fmla="*/ 44 w 1419"/>
                  <a:gd name="T55" fmla="*/ 451 h 1365"/>
                  <a:gd name="T56" fmla="*/ 94 w 1419"/>
                  <a:gd name="T57" fmla="*/ 420 h 1365"/>
                  <a:gd name="T58" fmla="*/ 438 w 1419"/>
                  <a:gd name="T59" fmla="*/ 367 h 1365"/>
                  <a:gd name="T60" fmla="*/ 598 w 1419"/>
                  <a:gd name="T61" fmla="*/ 54 h 1365"/>
                  <a:gd name="T62" fmla="*/ 647 w 1419"/>
                  <a:gd name="T63" fmla="*/ 14 h 1365"/>
                  <a:gd name="T64" fmla="*/ 710 w 1419"/>
                  <a:gd name="T65" fmla="*/ 0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9" h="1365">
                    <a:moveTo>
                      <a:pt x="710" y="0"/>
                    </a:moveTo>
                    <a:lnTo>
                      <a:pt x="717" y="0"/>
                    </a:lnTo>
                    <a:lnTo>
                      <a:pt x="730" y="2"/>
                    </a:lnTo>
                    <a:lnTo>
                      <a:pt x="745" y="4"/>
                    </a:lnTo>
                    <a:lnTo>
                      <a:pt x="764" y="11"/>
                    </a:lnTo>
                    <a:lnTo>
                      <a:pt x="785" y="21"/>
                    </a:lnTo>
                    <a:lnTo>
                      <a:pt x="805" y="35"/>
                    </a:lnTo>
                    <a:lnTo>
                      <a:pt x="823" y="55"/>
                    </a:lnTo>
                    <a:lnTo>
                      <a:pt x="840" y="82"/>
                    </a:lnTo>
                    <a:lnTo>
                      <a:pt x="981" y="367"/>
                    </a:lnTo>
                    <a:lnTo>
                      <a:pt x="1295" y="412"/>
                    </a:lnTo>
                    <a:lnTo>
                      <a:pt x="1326" y="420"/>
                    </a:lnTo>
                    <a:lnTo>
                      <a:pt x="1353" y="433"/>
                    </a:lnTo>
                    <a:lnTo>
                      <a:pt x="1375" y="451"/>
                    </a:lnTo>
                    <a:lnTo>
                      <a:pt x="1394" y="472"/>
                    </a:lnTo>
                    <a:lnTo>
                      <a:pt x="1406" y="498"/>
                    </a:lnTo>
                    <a:lnTo>
                      <a:pt x="1415" y="525"/>
                    </a:lnTo>
                    <a:lnTo>
                      <a:pt x="1419" y="553"/>
                    </a:lnTo>
                    <a:lnTo>
                      <a:pt x="1418" y="581"/>
                    </a:lnTo>
                    <a:lnTo>
                      <a:pt x="1409" y="609"/>
                    </a:lnTo>
                    <a:lnTo>
                      <a:pt x="1395" y="636"/>
                    </a:lnTo>
                    <a:lnTo>
                      <a:pt x="1375" y="660"/>
                    </a:lnTo>
                    <a:lnTo>
                      <a:pt x="1147" y="881"/>
                    </a:lnTo>
                    <a:lnTo>
                      <a:pt x="1202" y="1194"/>
                    </a:lnTo>
                    <a:lnTo>
                      <a:pt x="1203" y="1230"/>
                    </a:lnTo>
                    <a:lnTo>
                      <a:pt x="1198" y="1262"/>
                    </a:lnTo>
                    <a:lnTo>
                      <a:pt x="1185" y="1292"/>
                    </a:lnTo>
                    <a:lnTo>
                      <a:pt x="1167" y="1317"/>
                    </a:lnTo>
                    <a:lnTo>
                      <a:pt x="1143" y="1337"/>
                    </a:lnTo>
                    <a:lnTo>
                      <a:pt x="1116" y="1352"/>
                    </a:lnTo>
                    <a:lnTo>
                      <a:pt x="1086" y="1362"/>
                    </a:lnTo>
                    <a:lnTo>
                      <a:pt x="1055" y="1365"/>
                    </a:lnTo>
                    <a:lnTo>
                      <a:pt x="1023" y="1361"/>
                    </a:lnTo>
                    <a:lnTo>
                      <a:pt x="991" y="1348"/>
                    </a:lnTo>
                    <a:lnTo>
                      <a:pt x="710" y="1200"/>
                    </a:lnTo>
                    <a:lnTo>
                      <a:pt x="428" y="1348"/>
                    </a:lnTo>
                    <a:lnTo>
                      <a:pt x="396" y="1361"/>
                    </a:lnTo>
                    <a:lnTo>
                      <a:pt x="364" y="1365"/>
                    </a:lnTo>
                    <a:lnTo>
                      <a:pt x="333" y="1362"/>
                    </a:lnTo>
                    <a:lnTo>
                      <a:pt x="303" y="1352"/>
                    </a:lnTo>
                    <a:lnTo>
                      <a:pt x="276" y="1337"/>
                    </a:lnTo>
                    <a:lnTo>
                      <a:pt x="252" y="1316"/>
                    </a:lnTo>
                    <a:lnTo>
                      <a:pt x="234" y="1290"/>
                    </a:lnTo>
                    <a:lnTo>
                      <a:pt x="221" y="1262"/>
                    </a:lnTo>
                    <a:lnTo>
                      <a:pt x="216" y="1230"/>
                    </a:lnTo>
                    <a:lnTo>
                      <a:pt x="218" y="1194"/>
                    </a:lnTo>
                    <a:lnTo>
                      <a:pt x="272" y="881"/>
                    </a:lnTo>
                    <a:lnTo>
                      <a:pt x="44" y="660"/>
                    </a:lnTo>
                    <a:lnTo>
                      <a:pt x="24" y="636"/>
                    </a:lnTo>
                    <a:lnTo>
                      <a:pt x="10" y="609"/>
                    </a:lnTo>
                    <a:lnTo>
                      <a:pt x="3" y="581"/>
                    </a:lnTo>
                    <a:lnTo>
                      <a:pt x="0" y="553"/>
                    </a:lnTo>
                    <a:lnTo>
                      <a:pt x="4" y="525"/>
                    </a:lnTo>
                    <a:lnTo>
                      <a:pt x="13" y="498"/>
                    </a:lnTo>
                    <a:lnTo>
                      <a:pt x="25" y="472"/>
                    </a:lnTo>
                    <a:lnTo>
                      <a:pt x="44" y="451"/>
                    </a:lnTo>
                    <a:lnTo>
                      <a:pt x="68" y="433"/>
                    </a:lnTo>
                    <a:lnTo>
                      <a:pt x="94" y="420"/>
                    </a:lnTo>
                    <a:lnTo>
                      <a:pt x="124" y="412"/>
                    </a:lnTo>
                    <a:lnTo>
                      <a:pt x="438" y="367"/>
                    </a:lnTo>
                    <a:lnTo>
                      <a:pt x="579" y="82"/>
                    </a:lnTo>
                    <a:lnTo>
                      <a:pt x="598" y="54"/>
                    </a:lnTo>
                    <a:lnTo>
                      <a:pt x="620" y="31"/>
                    </a:lnTo>
                    <a:lnTo>
                      <a:pt x="647" y="14"/>
                    </a:lnTo>
                    <a:lnTo>
                      <a:pt x="678" y="4"/>
                    </a:lnTo>
                    <a:lnTo>
                      <a:pt x="710" y="0"/>
                    </a:lnTo>
                    <a:lnTo>
                      <a:pt x="710"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nvGrpSpPr>
            <p:cNvPr id="14" name="组合 75"/>
            <p:cNvGrpSpPr>
              <a:grpSpLocks noChangeAspect="1"/>
            </p:cNvGrpSpPr>
            <p:nvPr/>
          </p:nvGrpSpPr>
          <p:grpSpPr bwMode="auto">
            <a:xfrm>
              <a:off x="7102844" y="3767981"/>
              <a:ext cx="265557" cy="293689"/>
              <a:chOff x="5511" y="3411"/>
              <a:chExt cx="236" cy="261"/>
            </a:xfrm>
            <a:solidFill>
              <a:srgbClr val="415066"/>
            </a:solidFill>
          </p:grpSpPr>
          <p:sp>
            <p:nvSpPr>
              <p:cNvPr id="27" name="Freeform 77"/>
              <p:cNvSpPr/>
              <p:nvPr/>
            </p:nvSpPr>
            <p:spPr bwMode="auto">
              <a:xfrm>
                <a:off x="5511" y="3564"/>
                <a:ext cx="236" cy="108"/>
              </a:xfrm>
              <a:custGeom>
                <a:avLst/>
                <a:gdLst>
                  <a:gd name="T0" fmla="*/ 1324 w 3068"/>
                  <a:gd name="T1" fmla="*/ 1035 h 1414"/>
                  <a:gd name="T2" fmla="*/ 1400 w 3068"/>
                  <a:gd name="T3" fmla="*/ 587 h 1414"/>
                  <a:gd name="T4" fmla="*/ 1349 w 3068"/>
                  <a:gd name="T5" fmla="*/ 484 h 1414"/>
                  <a:gd name="T6" fmla="*/ 1331 w 3068"/>
                  <a:gd name="T7" fmla="*/ 403 h 1414"/>
                  <a:gd name="T8" fmla="*/ 1337 w 3068"/>
                  <a:gd name="T9" fmla="*/ 341 h 1414"/>
                  <a:gd name="T10" fmla="*/ 1362 w 3068"/>
                  <a:gd name="T11" fmla="*/ 298 h 1414"/>
                  <a:gd name="T12" fmla="*/ 1398 w 3068"/>
                  <a:gd name="T13" fmla="*/ 268 h 1414"/>
                  <a:gd name="T14" fmla="*/ 1441 w 3068"/>
                  <a:gd name="T15" fmla="*/ 249 h 1414"/>
                  <a:gd name="T16" fmla="*/ 1483 w 3068"/>
                  <a:gd name="T17" fmla="*/ 240 h 1414"/>
                  <a:gd name="T18" fmla="*/ 1517 w 3068"/>
                  <a:gd name="T19" fmla="*/ 236 h 1414"/>
                  <a:gd name="T20" fmla="*/ 1536 w 3068"/>
                  <a:gd name="T21" fmla="*/ 236 h 1414"/>
                  <a:gd name="T22" fmla="*/ 1561 w 3068"/>
                  <a:gd name="T23" fmla="*/ 237 h 1414"/>
                  <a:gd name="T24" fmla="*/ 1599 w 3068"/>
                  <a:gd name="T25" fmla="*/ 242 h 1414"/>
                  <a:gd name="T26" fmla="*/ 1641 w 3068"/>
                  <a:gd name="T27" fmla="*/ 255 h 1414"/>
                  <a:gd name="T28" fmla="*/ 1684 w 3068"/>
                  <a:gd name="T29" fmla="*/ 276 h 1414"/>
                  <a:gd name="T30" fmla="*/ 1717 w 3068"/>
                  <a:gd name="T31" fmla="*/ 310 h 1414"/>
                  <a:gd name="T32" fmla="*/ 1736 w 3068"/>
                  <a:gd name="T33" fmla="*/ 360 h 1414"/>
                  <a:gd name="T34" fmla="*/ 1734 w 3068"/>
                  <a:gd name="T35" fmla="*/ 427 h 1414"/>
                  <a:gd name="T36" fmla="*/ 1705 w 3068"/>
                  <a:gd name="T37" fmla="*/ 516 h 1414"/>
                  <a:gd name="T38" fmla="*/ 1643 w 3068"/>
                  <a:gd name="T39" fmla="*/ 626 h 1414"/>
                  <a:gd name="T40" fmla="*/ 1783 w 3068"/>
                  <a:gd name="T41" fmla="*/ 911 h 1414"/>
                  <a:gd name="T42" fmla="*/ 2081 w 3068"/>
                  <a:gd name="T43" fmla="*/ 6 h 1414"/>
                  <a:gd name="T44" fmla="*/ 2129 w 3068"/>
                  <a:gd name="T45" fmla="*/ 35 h 1414"/>
                  <a:gd name="T46" fmla="*/ 2214 w 3068"/>
                  <a:gd name="T47" fmla="*/ 82 h 1414"/>
                  <a:gd name="T48" fmla="*/ 2334 w 3068"/>
                  <a:gd name="T49" fmla="*/ 143 h 1414"/>
                  <a:gd name="T50" fmla="*/ 2488 w 3068"/>
                  <a:gd name="T51" fmla="*/ 214 h 1414"/>
                  <a:gd name="T52" fmla="*/ 2671 w 3068"/>
                  <a:gd name="T53" fmla="*/ 290 h 1414"/>
                  <a:gd name="T54" fmla="*/ 2817 w 3068"/>
                  <a:gd name="T55" fmla="*/ 361 h 1414"/>
                  <a:gd name="T56" fmla="*/ 2921 w 3068"/>
                  <a:gd name="T57" fmla="*/ 456 h 1414"/>
                  <a:gd name="T58" fmla="*/ 2990 w 3068"/>
                  <a:gd name="T59" fmla="*/ 576 h 1414"/>
                  <a:gd name="T60" fmla="*/ 3033 w 3068"/>
                  <a:gd name="T61" fmla="*/ 720 h 1414"/>
                  <a:gd name="T62" fmla="*/ 3055 w 3068"/>
                  <a:gd name="T63" fmla="*/ 894 h 1414"/>
                  <a:gd name="T64" fmla="*/ 3064 w 3068"/>
                  <a:gd name="T65" fmla="*/ 1096 h 1414"/>
                  <a:gd name="T66" fmla="*/ 3067 w 3068"/>
                  <a:gd name="T67" fmla="*/ 1328 h 1414"/>
                  <a:gd name="T68" fmla="*/ 1 w 3068"/>
                  <a:gd name="T69" fmla="*/ 1328 h 1414"/>
                  <a:gd name="T70" fmla="*/ 4 w 3068"/>
                  <a:gd name="T71" fmla="*/ 1096 h 1414"/>
                  <a:gd name="T72" fmla="*/ 13 w 3068"/>
                  <a:gd name="T73" fmla="*/ 894 h 1414"/>
                  <a:gd name="T74" fmla="*/ 35 w 3068"/>
                  <a:gd name="T75" fmla="*/ 720 h 1414"/>
                  <a:gd name="T76" fmla="*/ 77 w 3068"/>
                  <a:gd name="T77" fmla="*/ 576 h 1414"/>
                  <a:gd name="T78" fmla="*/ 146 w 3068"/>
                  <a:gd name="T79" fmla="*/ 456 h 1414"/>
                  <a:gd name="T80" fmla="*/ 251 w 3068"/>
                  <a:gd name="T81" fmla="*/ 361 h 1414"/>
                  <a:gd name="T82" fmla="*/ 396 w 3068"/>
                  <a:gd name="T83" fmla="*/ 290 h 1414"/>
                  <a:gd name="T84" fmla="*/ 580 w 3068"/>
                  <a:gd name="T85" fmla="*/ 214 h 1414"/>
                  <a:gd name="T86" fmla="*/ 733 w 3068"/>
                  <a:gd name="T87" fmla="*/ 143 h 1414"/>
                  <a:gd name="T88" fmla="*/ 854 w 3068"/>
                  <a:gd name="T89" fmla="*/ 81 h 1414"/>
                  <a:gd name="T90" fmla="*/ 939 w 3068"/>
                  <a:gd name="T91" fmla="*/ 34 h 1414"/>
                  <a:gd name="T92" fmla="*/ 987 w 3068"/>
                  <a:gd name="T93" fmla="*/ 6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68" h="1414">
                    <a:moveTo>
                      <a:pt x="995" y="0"/>
                    </a:moveTo>
                    <a:lnTo>
                      <a:pt x="1285" y="911"/>
                    </a:lnTo>
                    <a:lnTo>
                      <a:pt x="1324" y="1035"/>
                    </a:lnTo>
                    <a:lnTo>
                      <a:pt x="1455" y="670"/>
                    </a:lnTo>
                    <a:lnTo>
                      <a:pt x="1425" y="626"/>
                    </a:lnTo>
                    <a:lnTo>
                      <a:pt x="1400" y="587"/>
                    </a:lnTo>
                    <a:lnTo>
                      <a:pt x="1379" y="550"/>
                    </a:lnTo>
                    <a:lnTo>
                      <a:pt x="1363" y="516"/>
                    </a:lnTo>
                    <a:lnTo>
                      <a:pt x="1349" y="484"/>
                    </a:lnTo>
                    <a:lnTo>
                      <a:pt x="1340" y="454"/>
                    </a:lnTo>
                    <a:lnTo>
                      <a:pt x="1334" y="427"/>
                    </a:lnTo>
                    <a:lnTo>
                      <a:pt x="1331" y="403"/>
                    </a:lnTo>
                    <a:lnTo>
                      <a:pt x="1329" y="381"/>
                    </a:lnTo>
                    <a:lnTo>
                      <a:pt x="1332" y="360"/>
                    </a:lnTo>
                    <a:lnTo>
                      <a:pt x="1337" y="341"/>
                    </a:lnTo>
                    <a:lnTo>
                      <a:pt x="1343" y="326"/>
                    </a:lnTo>
                    <a:lnTo>
                      <a:pt x="1351" y="310"/>
                    </a:lnTo>
                    <a:lnTo>
                      <a:pt x="1362" y="298"/>
                    </a:lnTo>
                    <a:lnTo>
                      <a:pt x="1373" y="287"/>
                    </a:lnTo>
                    <a:lnTo>
                      <a:pt x="1385" y="276"/>
                    </a:lnTo>
                    <a:lnTo>
                      <a:pt x="1398" y="268"/>
                    </a:lnTo>
                    <a:lnTo>
                      <a:pt x="1412" y="261"/>
                    </a:lnTo>
                    <a:lnTo>
                      <a:pt x="1427" y="255"/>
                    </a:lnTo>
                    <a:lnTo>
                      <a:pt x="1441" y="249"/>
                    </a:lnTo>
                    <a:lnTo>
                      <a:pt x="1455" y="245"/>
                    </a:lnTo>
                    <a:lnTo>
                      <a:pt x="1469" y="242"/>
                    </a:lnTo>
                    <a:lnTo>
                      <a:pt x="1483" y="240"/>
                    </a:lnTo>
                    <a:lnTo>
                      <a:pt x="1495" y="238"/>
                    </a:lnTo>
                    <a:lnTo>
                      <a:pt x="1507" y="237"/>
                    </a:lnTo>
                    <a:lnTo>
                      <a:pt x="1517" y="236"/>
                    </a:lnTo>
                    <a:lnTo>
                      <a:pt x="1525" y="236"/>
                    </a:lnTo>
                    <a:lnTo>
                      <a:pt x="1532" y="236"/>
                    </a:lnTo>
                    <a:lnTo>
                      <a:pt x="1536" y="236"/>
                    </a:lnTo>
                    <a:lnTo>
                      <a:pt x="1542" y="236"/>
                    </a:lnTo>
                    <a:lnTo>
                      <a:pt x="1551" y="236"/>
                    </a:lnTo>
                    <a:lnTo>
                      <a:pt x="1561" y="237"/>
                    </a:lnTo>
                    <a:lnTo>
                      <a:pt x="1573" y="238"/>
                    </a:lnTo>
                    <a:lnTo>
                      <a:pt x="1585" y="240"/>
                    </a:lnTo>
                    <a:lnTo>
                      <a:pt x="1599" y="242"/>
                    </a:lnTo>
                    <a:lnTo>
                      <a:pt x="1613" y="245"/>
                    </a:lnTo>
                    <a:lnTo>
                      <a:pt x="1627" y="249"/>
                    </a:lnTo>
                    <a:lnTo>
                      <a:pt x="1641" y="255"/>
                    </a:lnTo>
                    <a:lnTo>
                      <a:pt x="1656" y="261"/>
                    </a:lnTo>
                    <a:lnTo>
                      <a:pt x="1670" y="268"/>
                    </a:lnTo>
                    <a:lnTo>
                      <a:pt x="1684" y="276"/>
                    </a:lnTo>
                    <a:lnTo>
                      <a:pt x="1696" y="287"/>
                    </a:lnTo>
                    <a:lnTo>
                      <a:pt x="1706" y="298"/>
                    </a:lnTo>
                    <a:lnTo>
                      <a:pt x="1717" y="310"/>
                    </a:lnTo>
                    <a:lnTo>
                      <a:pt x="1725" y="326"/>
                    </a:lnTo>
                    <a:lnTo>
                      <a:pt x="1731" y="341"/>
                    </a:lnTo>
                    <a:lnTo>
                      <a:pt x="1736" y="360"/>
                    </a:lnTo>
                    <a:lnTo>
                      <a:pt x="1738" y="381"/>
                    </a:lnTo>
                    <a:lnTo>
                      <a:pt x="1737" y="403"/>
                    </a:lnTo>
                    <a:lnTo>
                      <a:pt x="1734" y="427"/>
                    </a:lnTo>
                    <a:lnTo>
                      <a:pt x="1728" y="454"/>
                    </a:lnTo>
                    <a:lnTo>
                      <a:pt x="1719" y="484"/>
                    </a:lnTo>
                    <a:lnTo>
                      <a:pt x="1705" y="516"/>
                    </a:lnTo>
                    <a:lnTo>
                      <a:pt x="1689" y="550"/>
                    </a:lnTo>
                    <a:lnTo>
                      <a:pt x="1668" y="587"/>
                    </a:lnTo>
                    <a:lnTo>
                      <a:pt x="1643" y="626"/>
                    </a:lnTo>
                    <a:lnTo>
                      <a:pt x="1613" y="670"/>
                    </a:lnTo>
                    <a:lnTo>
                      <a:pt x="1743" y="1035"/>
                    </a:lnTo>
                    <a:lnTo>
                      <a:pt x="1783" y="911"/>
                    </a:lnTo>
                    <a:lnTo>
                      <a:pt x="2072" y="0"/>
                    </a:lnTo>
                    <a:lnTo>
                      <a:pt x="2074" y="2"/>
                    </a:lnTo>
                    <a:lnTo>
                      <a:pt x="2081" y="6"/>
                    </a:lnTo>
                    <a:lnTo>
                      <a:pt x="2093" y="13"/>
                    </a:lnTo>
                    <a:lnTo>
                      <a:pt x="2108" y="22"/>
                    </a:lnTo>
                    <a:lnTo>
                      <a:pt x="2129" y="35"/>
                    </a:lnTo>
                    <a:lnTo>
                      <a:pt x="2153" y="48"/>
                    </a:lnTo>
                    <a:lnTo>
                      <a:pt x="2182" y="65"/>
                    </a:lnTo>
                    <a:lnTo>
                      <a:pt x="2214" y="82"/>
                    </a:lnTo>
                    <a:lnTo>
                      <a:pt x="2250" y="101"/>
                    </a:lnTo>
                    <a:lnTo>
                      <a:pt x="2290" y="121"/>
                    </a:lnTo>
                    <a:lnTo>
                      <a:pt x="2334" y="143"/>
                    </a:lnTo>
                    <a:lnTo>
                      <a:pt x="2381" y="166"/>
                    </a:lnTo>
                    <a:lnTo>
                      <a:pt x="2433" y="190"/>
                    </a:lnTo>
                    <a:lnTo>
                      <a:pt x="2488" y="214"/>
                    </a:lnTo>
                    <a:lnTo>
                      <a:pt x="2546" y="239"/>
                    </a:lnTo>
                    <a:lnTo>
                      <a:pt x="2607" y="264"/>
                    </a:lnTo>
                    <a:lnTo>
                      <a:pt x="2671" y="290"/>
                    </a:lnTo>
                    <a:lnTo>
                      <a:pt x="2725" y="310"/>
                    </a:lnTo>
                    <a:lnTo>
                      <a:pt x="2774" y="335"/>
                    </a:lnTo>
                    <a:lnTo>
                      <a:pt x="2817" y="361"/>
                    </a:lnTo>
                    <a:lnTo>
                      <a:pt x="2857" y="390"/>
                    </a:lnTo>
                    <a:lnTo>
                      <a:pt x="2891" y="422"/>
                    </a:lnTo>
                    <a:lnTo>
                      <a:pt x="2921" y="456"/>
                    </a:lnTo>
                    <a:lnTo>
                      <a:pt x="2948" y="493"/>
                    </a:lnTo>
                    <a:lnTo>
                      <a:pt x="2971" y="532"/>
                    </a:lnTo>
                    <a:lnTo>
                      <a:pt x="2990" y="576"/>
                    </a:lnTo>
                    <a:lnTo>
                      <a:pt x="3007" y="621"/>
                    </a:lnTo>
                    <a:lnTo>
                      <a:pt x="3021" y="670"/>
                    </a:lnTo>
                    <a:lnTo>
                      <a:pt x="3033" y="720"/>
                    </a:lnTo>
                    <a:lnTo>
                      <a:pt x="3042" y="775"/>
                    </a:lnTo>
                    <a:lnTo>
                      <a:pt x="3049" y="833"/>
                    </a:lnTo>
                    <a:lnTo>
                      <a:pt x="3055" y="894"/>
                    </a:lnTo>
                    <a:lnTo>
                      <a:pt x="3059" y="958"/>
                    </a:lnTo>
                    <a:lnTo>
                      <a:pt x="3062" y="1025"/>
                    </a:lnTo>
                    <a:lnTo>
                      <a:pt x="3064" y="1096"/>
                    </a:lnTo>
                    <a:lnTo>
                      <a:pt x="3065" y="1169"/>
                    </a:lnTo>
                    <a:lnTo>
                      <a:pt x="3066" y="1248"/>
                    </a:lnTo>
                    <a:lnTo>
                      <a:pt x="3067" y="1328"/>
                    </a:lnTo>
                    <a:lnTo>
                      <a:pt x="3068" y="1414"/>
                    </a:lnTo>
                    <a:lnTo>
                      <a:pt x="0" y="1414"/>
                    </a:lnTo>
                    <a:lnTo>
                      <a:pt x="1" y="1328"/>
                    </a:lnTo>
                    <a:lnTo>
                      <a:pt x="2" y="1248"/>
                    </a:lnTo>
                    <a:lnTo>
                      <a:pt x="3" y="1169"/>
                    </a:lnTo>
                    <a:lnTo>
                      <a:pt x="4" y="1096"/>
                    </a:lnTo>
                    <a:lnTo>
                      <a:pt x="6" y="1025"/>
                    </a:lnTo>
                    <a:lnTo>
                      <a:pt x="9" y="958"/>
                    </a:lnTo>
                    <a:lnTo>
                      <a:pt x="13" y="894"/>
                    </a:lnTo>
                    <a:lnTo>
                      <a:pt x="19" y="833"/>
                    </a:lnTo>
                    <a:lnTo>
                      <a:pt x="26" y="775"/>
                    </a:lnTo>
                    <a:lnTo>
                      <a:pt x="35" y="720"/>
                    </a:lnTo>
                    <a:lnTo>
                      <a:pt x="47" y="670"/>
                    </a:lnTo>
                    <a:lnTo>
                      <a:pt x="60" y="621"/>
                    </a:lnTo>
                    <a:lnTo>
                      <a:pt x="77" y="576"/>
                    </a:lnTo>
                    <a:lnTo>
                      <a:pt x="96" y="532"/>
                    </a:lnTo>
                    <a:lnTo>
                      <a:pt x="120" y="493"/>
                    </a:lnTo>
                    <a:lnTo>
                      <a:pt x="146" y="456"/>
                    </a:lnTo>
                    <a:lnTo>
                      <a:pt x="177" y="422"/>
                    </a:lnTo>
                    <a:lnTo>
                      <a:pt x="211" y="390"/>
                    </a:lnTo>
                    <a:lnTo>
                      <a:pt x="251" y="361"/>
                    </a:lnTo>
                    <a:lnTo>
                      <a:pt x="294" y="335"/>
                    </a:lnTo>
                    <a:lnTo>
                      <a:pt x="342" y="310"/>
                    </a:lnTo>
                    <a:lnTo>
                      <a:pt x="396" y="290"/>
                    </a:lnTo>
                    <a:lnTo>
                      <a:pt x="461" y="264"/>
                    </a:lnTo>
                    <a:lnTo>
                      <a:pt x="522" y="239"/>
                    </a:lnTo>
                    <a:lnTo>
                      <a:pt x="580" y="214"/>
                    </a:lnTo>
                    <a:lnTo>
                      <a:pt x="635" y="190"/>
                    </a:lnTo>
                    <a:lnTo>
                      <a:pt x="685" y="166"/>
                    </a:lnTo>
                    <a:lnTo>
                      <a:pt x="733" y="143"/>
                    </a:lnTo>
                    <a:lnTo>
                      <a:pt x="778" y="121"/>
                    </a:lnTo>
                    <a:lnTo>
                      <a:pt x="818" y="101"/>
                    </a:lnTo>
                    <a:lnTo>
                      <a:pt x="854" y="81"/>
                    </a:lnTo>
                    <a:lnTo>
                      <a:pt x="886" y="64"/>
                    </a:lnTo>
                    <a:lnTo>
                      <a:pt x="915" y="48"/>
                    </a:lnTo>
                    <a:lnTo>
                      <a:pt x="939" y="34"/>
                    </a:lnTo>
                    <a:lnTo>
                      <a:pt x="959" y="22"/>
                    </a:lnTo>
                    <a:lnTo>
                      <a:pt x="975" y="13"/>
                    </a:lnTo>
                    <a:lnTo>
                      <a:pt x="987" y="6"/>
                    </a:lnTo>
                    <a:lnTo>
                      <a:pt x="993" y="2"/>
                    </a:lnTo>
                    <a:lnTo>
                      <a:pt x="995"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8" name="Freeform 78"/>
              <p:cNvSpPr>
                <a:spLocks noEditPoints="1"/>
              </p:cNvSpPr>
              <p:nvPr/>
            </p:nvSpPr>
            <p:spPr bwMode="auto">
              <a:xfrm>
                <a:off x="5555" y="3411"/>
                <a:ext cx="147" cy="146"/>
              </a:xfrm>
              <a:custGeom>
                <a:avLst/>
                <a:gdLst>
                  <a:gd name="T0" fmla="*/ 1078 w 1905"/>
                  <a:gd name="T1" fmla="*/ 1569 h 1900"/>
                  <a:gd name="T2" fmla="*/ 1188 w 1905"/>
                  <a:gd name="T3" fmla="*/ 1402 h 1900"/>
                  <a:gd name="T4" fmla="*/ 671 w 1905"/>
                  <a:gd name="T5" fmla="*/ 1293 h 1900"/>
                  <a:gd name="T6" fmla="*/ 771 w 1905"/>
                  <a:gd name="T7" fmla="*/ 1492 h 1900"/>
                  <a:gd name="T8" fmla="*/ 882 w 1905"/>
                  <a:gd name="T9" fmla="*/ 1627 h 1900"/>
                  <a:gd name="T10" fmla="*/ 362 w 1905"/>
                  <a:gd name="T11" fmla="*/ 1343 h 1900"/>
                  <a:gd name="T12" fmla="*/ 521 w 1905"/>
                  <a:gd name="T13" fmla="*/ 1511 h 1900"/>
                  <a:gd name="T14" fmla="*/ 644 w 1905"/>
                  <a:gd name="T15" fmla="*/ 1559 h 1900"/>
                  <a:gd name="T16" fmla="*/ 540 w 1905"/>
                  <a:gd name="T17" fmla="*/ 1353 h 1900"/>
                  <a:gd name="T18" fmla="*/ 1365 w 1905"/>
                  <a:gd name="T19" fmla="*/ 1353 h 1900"/>
                  <a:gd name="T20" fmla="*/ 1262 w 1905"/>
                  <a:gd name="T21" fmla="*/ 1558 h 1900"/>
                  <a:gd name="T22" fmla="*/ 1385 w 1905"/>
                  <a:gd name="T23" fmla="*/ 1511 h 1900"/>
                  <a:gd name="T24" fmla="*/ 1544 w 1905"/>
                  <a:gd name="T25" fmla="*/ 1342 h 1900"/>
                  <a:gd name="T26" fmla="*/ 1429 w 1905"/>
                  <a:gd name="T27" fmla="*/ 813 h 1900"/>
                  <a:gd name="T28" fmla="*/ 1429 w 1905"/>
                  <a:gd name="T29" fmla="*/ 1087 h 1900"/>
                  <a:gd name="T30" fmla="*/ 1655 w 1905"/>
                  <a:gd name="T31" fmla="*/ 1053 h 1900"/>
                  <a:gd name="T32" fmla="*/ 1655 w 1905"/>
                  <a:gd name="T33" fmla="*/ 848 h 1900"/>
                  <a:gd name="T34" fmla="*/ 1024 w 1905"/>
                  <a:gd name="T35" fmla="*/ 749 h 1900"/>
                  <a:gd name="T36" fmla="*/ 1289 w 1905"/>
                  <a:gd name="T37" fmla="*/ 1055 h 1900"/>
                  <a:gd name="T38" fmla="*/ 1288 w 1905"/>
                  <a:gd name="T39" fmla="*/ 846 h 1900"/>
                  <a:gd name="T40" fmla="*/ 630 w 1905"/>
                  <a:gd name="T41" fmla="*/ 748 h 1900"/>
                  <a:gd name="T42" fmla="*/ 612 w 1905"/>
                  <a:gd name="T43" fmla="*/ 950 h 1900"/>
                  <a:gd name="T44" fmla="*/ 631 w 1905"/>
                  <a:gd name="T45" fmla="*/ 1151 h 1900"/>
                  <a:gd name="T46" fmla="*/ 272 w 1905"/>
                  <a:gd name="T47" fmla="*/ 748 h 1900"/>
                  <a:gd name="T48" fmla="*/ 243 w 1905"/>
                  <a:gd name="T49" fmla="*/ 950 h 1900"/>
                  <a:gd name="T50" fmla="*/ 272 w 1905"/>
                  <a:gd name="T51" fmla="*/ 1151 h 1900"/>
                  <a:gd name="T52" fmla="*/ 470 w 1905"/>
                  <a:gd name="T53" fmla="*/ 950 h 1900"/>
                  <a:gd name="T54" fmla="*/ 272 w 1905"/>
                  <a:gd name="T55" fmla="*/ 748 h 1900"/>
                  <a:gd name="T56" fmla="*/ 1318 w 1905"/>
                  <a:gd name="T57" fmla="*/ 437 h 1900"/>
                  <a:gd name="T58" fmla="*/ 1574 w 1905"/>
                  <a:gd name="T59" fmla="*/ 607 h 1900"/>
                  <a:gd name="T60" fmla="*/ 1430 w 1905"/>
                  <a:gd name="T61" fmla="*/ 425 h 1900"/>
                  <a:gd name="T62" fmla="*/ 1234 w 1905"/>
                  <a:gd name="T63" fmla="*/ 299 h 1900"/>
                  <a:gd name="T64" fmla="*/ 521 w 1905"/>
                  <a:gd name="T65" fmla="*/ 388 h 1900"/>
                  <a:gd name="T66" fmla="*/ 362 w 1905"/>
                  <a:gd name="T67" fmla="*/ 557 h 1900"/>
                  <a:gd name="T68" fmla="*/ 563 w 1905"/>
                  <a:gd name="T69" fmla="*/ 489 h 1900"/>
                  <a:gd name="T70" fmla="*/ 672 w 1905"/>
                  <a:gd name="T71" fmla="*/ 299 h 1900"/>
                  <a:gd name="T72" fmla="*/ 1212 w 1905"/>
                  <a:gd name="T73" fmla="*/ 550 h 1900"/>
                  <a:gd name="T74" fmla="*/ 1106 w 1905"/>
                  <a:gd name="T75" fmla="*/ 369 h 1900"/>
                  <a:gd name="T76" fmla="*/ 882 w 1905"/>
                  <a:gd name="T77" fmla="*/ 272 h 1900"/>
                  <a:gd name="T78" fmla="*/ 770 w 1905"/>
                  <a:gd name="T79" fmla="*/ 407 h 1900"/>
                  <a:gd name="T80" fmla="*/ 670 w 1905"/>
                  <a:gd name="T81" fmla="*/ 607 h 1900"/>
                  <a:gd name="T82" fmla="*/ 1031 w 1905"/>
                  <a:gd name="T83" fmla="*/ 3 h 1900"/>
                  <a:gd name="T84" fmla="*/ 1323 w 1905"/>
                  <a:gd name="T85" fmla="*/ 75 h 1900"/>
                  <a:gd name="T86" fmla="*/ 1573 w 1905"/>
                  <a:gd name="T87" fmla="*/ 229 h 1900"/>
                  <a:gd name="T88" fmla="*/ 1762 w 1905"/>
                  <a:gd name="T89" fmla="*/ 450 h 1900"/>
                  <a:gd name="T90" fmla="*/ 1877 w 1905"/>
                  <a:gd name="T91" fmla="*/ 723 h 1900"/>
                  <a:gd name="T92" fmla="*/ 1902 w 1905"/>
                  <a:gd name="T93" fmla="*/ 1028 h 1900"/>
                  <a:gd name="T94" fmla="*/ 1830 w 1905"/>
                  <a:gd name="T95" fmla="*/ 1319 h 1900"/>
                  <a:gd name="T96" fmla="*/ 1675 w 1905"/>
                  <a:gd name="T97" fmla="*/ 1568 h 1900"/>
                  <a:gd name="T98" fmla="*/ 1453 w 1905"/>
                  <a:gd name="T99" fmla="*/ 1758 h 1900"/>
                  <a:gd name="T100" fmla="*/ 1181 w 1905"/>
                  <a:gd name="T101" fmla="*/ 1872 h 1900"/>
                  <a:gd name="T102" fmla="*/ 875 w 1905"/>
                  <a:gd name="T103" fmla="*/ 1897 h 1900"/>
                  <a:gd name="T104" fmla="*/ 583 w 1905"/>
                  <a:gd name="T105" fmla="*/ 1825 h 1900"/>
                  <a:gd name="T106" fmla="*/ 333 w 1905"/>
                  <a:gd name="T107" fmla="*/ 1671 h 1900"/>
                  <a:gd name="T108" fmla="*/ 143 w 1905"/>
                  <a:gd name="T109" fmla="*/ 1449 h 1900"/>
                  <a:gd name="T110" fmla="*/ 28 w 1905"/>
                  <a:gd name="T111" fmla="*/ 1178 h 1900"/>
                  <a:gd name="T112" fmla="*/ 3 w 1905"/>
                  <a:gd name="T113" fmla="*/ 872 h 1900"/>
                  <a:gd name="T114" fmla="*/ 75 w 1905"/>
                  <a:gd name="T115" fmla="*/ 580 h 1900"/>
                  <a:gd name="T116" fmla="*/ 230 w 1905"/>
                  <a:gd name="T117" fmla="*/ 332 h 1900"/>
                  <a:gd name="T118" fmla="*/ 451 w 1905"/>
                  <a:gd name="T119" fmla="*/ 143 h 1900"/>
                  <a:gd name="T120" fmla="*/ 725 w 1905"/>
                  <a:gd name="T121" fmla="*/ 28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5" h="1900">
                    <a:moveTo>
                      <a:pt x="1024" y="1293"/>
                    </a:moveTo>
                    <a:lnTo>
                      <a:pt x="1024" y="1628"/>
                    </a:lnTo>
                    <a:lnTo>
                      <a:pt x="1051" y="1600"/>
                    </a:lnTo>
                    <a:lnTo>
                      <a:pt x="1078" y="1569"/>
                    </a:lnTo>
                    <a:lnTo>
                      <a:pt x="1107" y="1533"/>
                    </a:lnTo>
                    <a:lnTo>
                      <a:pt x="1135" y="1494"/>
                    </a:lnTo>
                    <a:lnTo>
                      <a:pt x="1162" y="1449"/>
                    </a:lnTo>
                    <a:lnTo>
                      <a:pt x="1188" y="1402"/>
                    </a:lnTo>
                    <a:lnTo>
                      <a:pt x="1213" y="1349"/>
                    </a:lnTo>
                    <a:lnTo>
                      <a:pt x="1236" y="1293"/>
                    </a:lnTo>
                    <a:lnTo>
                      <a:pt x="1024" y="1293"/>
                    </a:lnTo>
                    <a:close/>
                    <a:moveTo>
                      <a:pt x="671" y="1293"/>
                    </a:moveTo>
                    <a:lnTo>
                      <a:pt x="692" y="1349"/>
                    </a:lnTo>
                    <a:lnTo>
                      <a:pt x="717" y="1401"/>
                    </a:lnTo>
                    <a:lnTo>
                      <a:pt x="743" y="1448"/>
                    </a:lnTo>
                    <a:lnTo>
                      <a:pt x="771" y="1492"/>
                    </a:lnTo>
                    <a:lnTo>
                      <a:pt x="799" y="1532"/>
                    </a:lnTo>
                    <a:lnTo>
                      <a:pt x="827" y="1567"/>
                    </a:lnTo>
                    <a:lnTo>
                      <a:pt x="855" y="1599"/>
                    </a:lnTo>
                    <a:lnTo>
                      <a:pt x="882" y="1627"/>
                    </a:lnTo>
                    <a:lnTo>
                      <a:pt x="882" y="1293"/>
                    </a:lnTo>
                    <a:lnTo>
                      <a:pt x="671" y="1293"/>
                    </a:lnTo>
                    <a:close/>
                    <a:moveTo>
                      <a:pt x="332" y="1293"/>
                    </a:moveTo>
                    <a:lnTo>
                      <a:pt x="362" y="1343"/>
                    </a:lnTo>
                    <a:lnTo>
                      <a:pt x="396" y="1389"/>
                    </a:lnTo>
                    <a:lnTo>
                      <a:pt x="435" y="1434"/>
                    </a:lnTo>
                    <a:lnTo>
                      <a:pt x="476" y="1474"/>
                    </a:lnTo>
                    <a:lnTo>
                      <a:pt x="521" y="1511"/>
                    </a:lnTo>
                    <a:lnTo>
                      <a:pt x="568" y="1545"/>
                    </a:lnTo>
                    <a:lnTo>
                      <a:pt x="619" y="1575"/>
                    </a:lnTo>
                    <a:lnTo>
                      <a:pt x="673" y="1600"/>
                    </a:lnTo>
                    <a:lnTo>
                      <a:pt x="644" y="1559"/>
                    </a:lnTo>
                    <a:lnTo>
                      <a:pt x="615" y="1512"/>
                    </a:lnTo>
                    <a:lnTo>
                      <a:pt x="588" y="1463"/>
                    </a:lnTo>
                    <a:lnTo>
                      <a:pt x="563" y="1410"/>
                    </a:lnTo>
                    <a:lnTo>
                      <a:pt x="540" y="1353"/>
                    </a:lnTo>
                    <a:lnTo>
                      <a:pt x="519" y="1293"/>
                    </a:lnTo>
                    <a:lnTo>
                      <a:pt x="332" y="1293"/>
                    </a:lnTo>
                    <a:close/>
                    <a:moveTo>
                      <a:pt x="1386" y="1292"/>
                    </a:moveTo>
                    <a:lnTo>
                      <a:pt x="1365" y="1353"/>
                    </a:lnTo>
                    <a:lnTo>
                      <a:pt x="1343" y="1410"/>
                    </a:lnTo>
                    <a:lnTo>
                      <a:pt x="1318" y="1463"/>
                    </a:lnTo>
                    <a:lnTo>
                      <a:pt x="1291" y="1512"/>
                    </a:lnTo>
                    <a:lnTo>
                      <a:pt x="1262" y="1558"/>
                    </a:lnTo>
                    <a:lnTo>
                      <a:pt x="1234" y="1600"/>
                    </a:lnTo>
                    <a:lnTo>
                      <a:pt x="1287" y="1574"/>
                    </a:lnTo>
                    <a:lnTo>
                      <a:pt x="1337" y="1545"/>
                    </a:lnTo>
                    <a:lnTo>
                      <a:pt x="1385" y="1511"/>
                    </a:lnTo>
                    <a:lnTo>
                      <a:pt x="1430" y="1474"/>
                    </a:lnTo>
                    <a:lnTo>
                      <a:pt x="1471" y="1434"/>
                    </a:lnTo>
                    <a:lnTo>
                      <a:pt x="1509" y="1389"/>
                    </a:lnTo>
                    <a:lnTo>
                      <a:pt x="1544" y="1342"/>
                    </a:lnTo>
                    <a:lnTo>
                      <a:pt x="1574" y="1292"/>
                    </a:lnTo>
                    <a:lnTo>
                      <a:pt x="1386" y="1292"/>
                    </a:lnTo>
                    <a:close/>
                    <a:moveTo>
                      <a:pt x="1420" y="749"/>
                    </a:moveTo>
                    <a:lnTo>
                      <a:pt x="1429" y="813"/>
                    </a:lnTo>
                    <a:lnTo>
                      <a:pt x="1435" y="881"/>
                    </a:lnTo>
                    <a:lnTo>
                      <a:pt x="1437" y="951"/>
                    </a:lnTo>
                    <a:lnTo>
                      <a:pt x="1435" y="1021"/>
                    </a:lnTo>
                    <a:lnTo>
                      <a:pt x="1429" y="1087"/>
                    </a:lnTo>
                    <a:lnTo>
                      <a:pt x="1420" y="1151"/>
                    </a:lnTo>
                    <a:lnTo>
                      <a:pt x="1634" y="1151"/>
                    </a:lnTo>
                    <a:lnTo>
                      <a:pt x="1646" y="1102"/>
                    </a:lnTo>
                    <a:lnTo>
                      <a:pt x="1655" y="1053"/>
                    </a:lnTo>
                    <a:lnTo>
                      <a:pt x="1662" y="1002"/>
                    </a:lnTo>
                    <a:lnTo>
                      <a:pt x="1664" y="951"/>
                    </a:lnTo>
                    <a:lnTo>
                      <a:pt x="1662" y="899"/>
                    </a:lnTo>
                    <a:lnTo>
                      <a:pt x="1655" y="848"/>
                    </a:lnTo>
                    <a:lnTo>
                      <a:pt x="1646" y="798"/>
                    </a:lnTo>
                    <a:lnTo>
                      <a:pt x="1634" y="749"/>
                    </a:lnTo>
                    <a:lnTo>
                      <a:pt x="1420" y="749"/>
                    </a:lnTo>
                    <a:close/>
                    <a:moveTo>
                      <a:pt x="1024" y="749"/>
                    </a:moveTo>
                    <a:lnTo>
                      <a:pt x="1024" y="1151"/>
                    </a:lnTo>
                    <a:lnTo>
                      <a:pt x="1274" y="1151"/>
                    </a:lnTo>
                    <a:lnTo>
                      <a:pt x="1283" y="1103"/>
                    </a:lnTo>
                    <a:lnTo>
                      <a:pt x="1289" y="1055"/>
                    </a:lnTo>
                    <a:lnTo>
                      <a:pt x="1292" y="1003"/>
                    </a:lnTo>
                    <a:lnTo>
                      <a:pt x="1294" y="951"/>
                    </a:lnTo>
                    <a:lnTo>
                      <a:pt x="1292" y="897"/>
                    </a:lnTo>
                    <a:lnTo>
                      <a:pt x="1288" y="846"/>
                    </a:lnTo>
                    <a:lnTo>
                      <a:pt x="1283" y="797"/>
                    </a:lnTo>
                    <a:lnTo>
                      <a:pt x="1274" y="749"/>
                    </a:lnTo>
                    <a:lnTo>
                      <a:pt x="1024" y="749"/>
                    </a:lnTo>
                    <a:close/>
                    <a:moveTo>
                      <a:pt x="630" y="748"/>
                    </a:moveTo>
                    <a:lnTo>
                      <a:pt x="622" y="796"/>
                    </a:lnTo>
                    <a:lnTo>
                      <a:pt x="617" y="845"/>
                    </a:lnTo>
                    <a:lnTo>
                      <a:pt x="613" y="896"/>
                    </a:lnTo>
                    <a:lnTo>
                      <a:pt x="612" y="950"/>
                    </a:lnTo>
                    <a:lnTo>
                      <a:pt x="613" y="1003"/>
                    </a:lnTo>
                    <a:lnTo>
                      <a:pt x="617" y="1054"/>
                    </a:lnTo>
                    <a:lnTo>
                      <a:pt x="623" y="1103"/>
                    </a:lnTo>
                    <a:lnTo>
                      <a:pt x="631" y="1151"/>
                    </a:lnTo>
                    <a:lnTo>
                      <a:pt x="882" y="1151"/>
                    </a:lnTo>
                    <a:lnTo>
                      <a:pt x="882" y="748"/>
                    </a:lnTo>
                    <a:lnTo>
                      <a:pt x="630" y="748"/>
                    </a:lnTo>
                    <a:close/>
                    <a:moveTo>
                      <a:pt x="272" y="748"/>
                    </a:moveTo>
                    <a:lnTo>
                      <a:pt x="260" y="797"/>
                    </a:lnTo>
                    <a:lnTo>
                      <a:pt x="250" y="848"/>
                    </a:lnTo>
                    <a:lnTo>
                      <a:pt x="245" y="898"/>
                    </a:lnTo>
                    <a:lnTo>
                      <a:pt x="243" y="950"/>
                    </a:lnTo>
                    <a:lnTo>
                      <a:pt x="244" y="1002"/>
                    </a:lnTo>
                    <a:lnTo>
                      <a:pt x="250" y="1053"/>
                    </a:lnTo>
                    <a:lnTo>
                      <a:pt x="260" y="1102"/>
                    </a:lnTo>
                    <a:lnTo>
                      <a:pt x="272" y="1151"/>
                    </a:lnTo>
                    <a:lnTo>
                      <a:pt x="486" y="1151"/>
                    </a:lnTo>
                    <a:lnTo>
                      <a:pt x="477" y="1087"/>
                    </a:lnTo>
                    <a:lnTo>
                      <a:pt x="472" y="1020"/>
                    </a:lnTo>
                    <a:lnTo>
                      <a:pt x="470" y="950"/>
                    </a:lnTo>
                    <a:lnTo>
                      <a:pt x="472" y="879"/>
                    </a:lnTo>
                    <a:lnTo>
                      <a:pt x="477" y="812"/>
                    </a:lnTo>
                    <a:lnTo>
                      <a:pt x="486" y="748"/>
                    </a:lnTo>
                    <a:lnTo>
                      <a:pt x="272" y="748"/>
                    </a:lnTo>
                    <a:close/>
                    <a:moveTo>
                      <a:pt x="1234" y="299"/>
                    </a:moveTo>
                    <a:lnTo>
                      <a:pt x="1263" y="342"/>
                    </a:lnTo>
                    <a:lnTo>
                      <a:pt x="1291" y="387"/>
                    </a:lnTo>
                    <a:lnTo>
                      <a:pt x="1318" y="437"/>
                    </a:lnTo>
                    <a:lnTo>
                      <a:pt x="1343" y="490"/>
                    </a:lnTo>
                    <a:lnTo>
                      <a:pt x="1365" y="547"/>
                    </a:lnTo>
                    <a:lnTo>
                      <a:pt x="1386" y="607"/>
                    </a:lnTo>
                    <a:lnTo>
                      <a:pt x="1574" y="607"/>
                    </a:lnTo>
                    <a:lnTo>
                      <a:pt x="1544" y="557"/>
                    </a:lnTo>
                    <a:lnTo>
                      <a:pt x="1509" y="510"/>
                    </a:lnTo>
                    <a:lnTo>
                      <a:pt x="1471" y="467"/>
                    </a:lnTo>
                    <a:lnTo>
                      <a:pt x="1430" y="425"/>
                    </a:lnTo>
                    <a:lnTo>
                      <a:pt x="1385" y="388"/>
                    </a:lnTo>
                    <a:lnTo>
                      <a:pt x="1337" y="355"/>
                    </a:lnTo>
                    <a:lnTo>
                      <a:pt x="1287" y="325"/>
                    </a:lnTo>
                    <a:lnTo>
                      <a:pt x="1234" y="299"/>
                    </a:lnTo>
                    <a:close/>
                    <a:moveTo>
                      <a:pt x="672" y="299"/>
                    </a:moveTo>
                    <a:lnTo>
                      <a:pt x="619" y="325"/>
                    </a:lnTo>
                    <a:lnTo>
                      <a:pt x="568" y="355"/>
                    </a:lnTo>
                    <a:lnTo>
                      <a:pt x="521" y="388"/>
                    </a:lnTo>
                    <a:lnTo>
                      <a:pt x="476" y="425"/>
                    </a:lnTo>
                    <a:lnTo>
                      <a:pt x="435" y="467"/>
                    </a:lnTo>
                    <a:lnTo>
                      <a:pt x="396" y="510"/>
                    </a:lnTo>
                    <a:lnTo>
                      <a:pt x="362" y="557"/>
                    </a:lnTo>
                    <a:lnTo>
                      <a:pt x="331" y="607"/>
                    </a:lnTo>
                    <a:lnTo>
                      <a:pt x="518" y="607"/>
                    </a:lnTo>
                    <a:lnTo>
                      <a:pt x="539" y="546"/>
                    </a:lnTo>
                    <a:lnTo>
                      <a:pt x="563" y="489"/>
                    </a:lnTo>
                    <a:lnTo>
                      <a:pt x="588" y="437"/>
                    </a:lnTo>
                    <a:lnTo>
                      <a:pt x="615" y="387"/>
                    </a:lnTo>
                    <a:lnTo>
                      <a:pt x="643" y="342"/>
                    </a:lnTo>
                    <a:lnTo>
                      <a:pt x="672" y="299"/>
                    </a:lnTo>
                    <a:close/>
                    <a:moveTo>
                      <a:pt x="1024" y="273"/>
                    </a:moveTo>
                    <a:lnTo>
                      <a:pt x="1024" y="606"/>
                    </a:lnTo>
                    <a:lnTo>
                      <a:pt x="1235" y="606"/>
                    </a:lnTo>
                    <a:lnTo>
                      <a:pt x="1212" y="550"/>
                    </a:lnTo>
                    <a:lnTo>
                      <a:pt x="1188" y="499"/>
                    </a:lnTo>
                    <a:lnTo>
                      <a:pt x="1161" y="451"/>
                    </a:lnTo>
                    <a:lnTo>
                      <a:pt x="1135" y="408"/>
                    </a:lnTo>
                    <a:lnTo>
                      <a:pt x="1106" y="369"/>
                    </a:lnTo>
                    <a:lnTo>
                      <a:pt x="1078" y="332"/>
                    </a:lnTo>
                    <a:lnTo>
                      <a:pt x="1051" y="300"/>
                    </a:lnTo>
                    <a:lnTo>
                      <a:pt x="1024" y="273"/>
                    </a:lnTo>
                    <a:close/>
                    <a:moveTo>
                      <a:pt x="882" y="272"/>
                    </a:moveTo>
                    <a:lnTo>
                      <a:pt x="855" y="299"/>
                    </a:lnTo>
                    <a:lnTo>
                      <a:pt x="827" y="331"/>
                    </a:lnTo>
                    <a:lnTo>
                      <a:pt x="799" y="368"/>
                    </a:lnTo>
                    <a:lnTo>
                      <a:pt x="770" y="407"/>
                    </a:lnTo>
                    <a:lnTo>
                      <a:pt x="743" y="451"/>
                    </a:lnTo>
                    <a:lnTo>
                      <a:pt x="716" y="499"/>
                    </a:lnTo>
                    <a:lnTo>
                      <a:pt x="691" y="550"/>
                    </a:lnTo>
                    <a:lnTo>
                      <a:pt x="670" y="607"/>
                    </a:lnTo>
                    <a:lnTo>
                      <a:pt x="882" y="607"/>
                    </a:lnTo>
                    <a:lnTo>
                      <a:pt x="882" y="272"/>
                    </a:lnTo>
                    <a:close/>
                    <a:moveTo>
                      <a:pt x="952" y="0"/>
                    </a:moveTo>
                    <a:lnTo>
                      <a:pt x="1031" y="3"/>
                    </a:lnTo>
                    <a:lnTo>
                      <a:pt x="1107" y="13"/>
                    </a:lnTo>
                    <a:lnTo>
                      <a:pt x="1181" y="28"/>
                    </a:lnTo>
                    <a:lnTo>
                      <a:pt x="1254" y="49"/>
                    </a:lnTo>
                    <a:lnTo>
                      <a:pt x="1323" y="75"/>
                    </a:lnTo>
                    <a:lnTo>
                      <a:pt x="1390" y="106"/>
                    </a:lnTo>
                    <a:lnTo>
                      <a:pt x="1454" y="143"/>
                    </a:lnTo>
                    <a:lnTo>
                      <a:pt x="1515" y="184"/>
                    </a:lnTo>
                    <a:lnTo>
                      <a:pt x="1573" y="229"/>
                    </a:lnTo>
                    <a:lnTo>
                      <a:pt x="1626" y="279"/>
                    </a:lnTo>
                    <a:lnTo>
                      <a:pt x="1676" y="332"/>
                    </a:lnTo>
                    <a:lnTo>
                      <a:pt x="1722" y="390"/>
                    </a:lnTo>
                    <a:lnTo>
                      <a:pt x="1762" y="450"/>
                    </a:lnTo>
                    <a:lnTo>
                      <a:pt x="1799" y="514"/>
                    </a:lnTo>
                    <a:lnTo>
                      <a:pt x="1830" y="581"/>
                    </a:lnTo>
                    <a:lnTo>
                      <a:pt x="1856" y="650"/>
                    </a:lnTo>
                    <a:lnTo>
                      <a:pt x="1877" y="723"/>
                    </a:lnTo>
                    <a:lnTo>
                      <a:pt x="1892" y="797"/>
                    </a:lnTo>
                    <a:lnTo>
                      <a:pt x="1902" y="872"/>
                    </a:lnTo>
                    <a:lnTo>
                      <a:pt x="1905" y="951"/>
                    </a:lnTo>
                    <a:lnTo>
                      <a:pt x="1902" y="1028"/>
                    </a:lnTo>
                    <a:lnTo>
                      <a:pt x="1892" y="1104"/>
                    </a:lnTo>
                    <a:lnTo>
                      <a:pt x="1877" y="1178"/>
                    </a:lnTo>
                    <a:lnTo>
                      <a:pt x="1856" y="1250"/>
                    </a:lnTo>
                    <a:lnTo>
                      <a:pt x="1830" y="1319"/>
                    </a:lnTo>
                    <a:lnTo>
                      <a:pt x="1798" y="1386"/>
                    </a:lnTo>
                    <a:lnTo>
                      <a:pt x="1762" y="1450"/>
                    </a:lnTo>
                    <a:lnTo>
                      <a:pt x="1721" y="1511"/>
                    </a:lnTo>
                    <a:lnTo>
                      <a:pt x="1675" y="1568"/>
                    </a:lnTo>
                    <a:lnTo>
                      <a:pt x="1625" y="1622"/>
                    </a:lnTo>
                    <a:lnTo>
                      <a:pt x="1573" y="1671"/>
                    </a:lnTo>
                    <a:lnTo>
                      <a:pt x="1515" y="1717"/>
                    </a:lnTo>
                    <a:lnTo>
                      <a:pt x="1453" y="1758"/>
                    </a:lnTo>
                    <a:lnTo>
                      <a:pt x="1390" y="1794"/>
                    </a:lnTo>
                    <a:lnTo>
                      <a:pt x="1323" y="1825"/>
                    </a:lnTo>
                    <a:lnTo>
                      <a:pt x="1254" y="1852"/>
                    </a:lnTo>
                    <a:lnTo>
                      <a:pt x="1181" y="1872"/>
                    </a:lnTo>
                    <a:lnTo>
                      <a:pt x="1107" y="1888"/>
                    </a:lnTo>
                    <a:lnTo>
                      <a:pt x="1031" y="1897"/>
                    </a:lnTo>
                    <a:lnTo>
                      <a:pt x="952" y="1900"/>
                    </a:lnTo>
                    <a:lnTo>
                      <a:pt x="875" y="1897"/>
                    </a:lnTo>
                    <a:lnTo>
                      <a:pt x="798" y="1888"/>
                    </a:lnTo>
                    <a:lnTo>
                      <a:pt x="725" y="1872"/>
                    </a:lnTo>
                    <a:lnTo>
                      <a:pt x="652" y="1852"/>
                    </a:lnTo>
                    <a:lnTo>
                      <a:pt x="583" y="1825"/>
                    </a:lnTo>
                    <a:lnTo>
                      <a:pt x="515" y="1794"/>
                    </a:lnTo>
                    <a:lnTo>
                      <a:pt x="451" y="1757"/>
                    </a:lnTo>
                    <a:lnTo>
                      <a:pt x="390" y="1717"/>
                    </a:lnTo>
                    <a:lnTo>
                      <a:pt x="333" y="1671"/>
                    </a:lnTo>
                    <a:lnTo>
                      <a:pt x="279" y="1622"/>
                    </a:lnTo>
                    <a:lnTo>
                      <a:pt x="230" y="1568"/>
                    </a:lnTo>
                    <a:lnTo>
                      <a:pt x="184" y="1510"/>
                    </a:lnTo>
                    <a:lnTo>
                      <a:pt x="143" y="1449"/>
                    </a:lnTo>
                    <a:lnTo>
                      <a:pt x="106" y="1386"/>
                    </a:lnTo>
                    <a:lnTo>
                      <a:pt x="75" y="1319"/>
                    </a:lnTo>
                    <a:lnTo>
                      <a:pt x="48" y="1249"/>
                    </a:lnTo>
                    <a:lnTo>
                      <a:pt x="28" y="1178"/>
                    </a:lnTo>
                    <a:lnTo>
                      <a:pt x="12" y="1103"/>
                    </a:lnTo>
                    <a:lnTo>
                      <a:pt x="3" y="1027"/>
                    </a:lnTo>
                    <a:lnTo>
                      <a:pt x="0" y="950"/>
                    </a:lnTo>
                    <a:lnTo>
                      <a:pt x="3" y="872"/>
                    </a:lnTo>
                    <a:lnTo>
                      <a:pt x="12" y="796"/>
                    </a:lnTo>
                    <a:lnTo>
                      <a:pt x="28" y="722"/>
                    </a:lnTo>
                    <a:lnTo>
                      <a:pt x="48" y="650"/>
                    </a:lnTo>
                    <a:lnTo>
                      <a:pt x="75" y="580"/>
                    </a:lnTo>
                    <a:lnTo>
                      <a:pt x="106" y="514"/>
                    </a:lnTo>
                    <a:lnTo>
                      <a:pt x="143" y="450"/>
                    </a:lnTo>
                    <a:lnTo>
                      <a:pt x="184" y="389"/>
                    </a:lnTo>
                    <a:lnTo>
                      <a:pt x="230" y="332"/>
                    </a:lnTo>
                    <a:lnTo>
                      <a:pt x="279" y="279"/>
                    </a:lnTo>
                    <a:lnTo>
                      <a:pt x="333" y="229"/>
                    </a:lnTo>
                    <a:lnTo>
                      <a:pt x="390" y="184"/>
                    </a:lnTo>
                    <a:lnTo>
                      <a:pt x="451" y="143"/>
                    </a:lnTo>
                    <a:lnTo>
                      <a:pt x="515" y="106"/>
                    </a:lnTo>
                    <a:lnTo>
                      <a:pt x="583" y="74"/>
                    </a:lnTo>
                    <a:lnTo>
                      <a:pt x="652" y="49"/>
                    </a:lnTo>
                    <a:lnTo>
                      <a:pt x="725" y="28"/>
                    </a:lnTo>
                    <a:lnTo>
                      <a:pt x="798" y="13"/>
                    </a:lnTo>
                    <a:lnTo>
                      <a:pt x="875" y="3"/>
                    </a:lnTo>
                    <a:lnTo>
                      <a:pt x="952"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sp>
        <p:nvSpPr>
          <p:cNvPr id="29" name="文本框 28"/>
          <p:cNvSpPr txBox="1"/>
          <p:nvPr/>
        </p:nvSpPr>
        <p:spPr>
          <a:xfrm>
            <a:off x="572468" y="3208110"/>
            <a:ext cx="3595840" cy="1291590"/>
          </a:xfrm>
          <a:prstGeom prst="rect">
            <a:avLst/>
          </a:prstGeom>
          <a:noFill/>
        </p:spPr>
        <p:txBody>
          <a:bodyPr wrap="square" rtlCol="0">
            <a:spAutoFit/>
          </a:bodyPr>
          <a:lstStyle/>
          <a:p>
            <a:pPr algn="r">
              <a:lnSpc>
                <a:spcPct val="150000"/>
              </a:lnSpc>
              <a:buNone/>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mn-lt"/>
              </a:rPr>
              <a:t>第一,客观性与必然性</a:t>
            </a:r>
          </a:p>
          <a:p>
            <a:pPr algn="r">
              <a:lnSpc>
                <a:spcPct val="150000"/>
              </a:lnSpc>
              <a:buNone/>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导规律和其他规律一样,首先是客观存在的,不管我们承认与否或者赞扬与否。</a:t>
            </a:r>
          </a:p>
        </p:txBody>
      </p:sp>
      <p:sp>
        <p:nvSpPr>
          <p:cNvPr id="30" name="文本框 29"/>
          <p:cNvSpPr txBox="1"/>
          <p:nvPr/>
        </p:nvSpPr>
        <p:spPr>
          <a:xfrm>
            <a:off x="8424906" y="3208110"/>
            <a:ext cx="2927858" cy="1568450"/>
          </a:xfrm>
          <a:prstGeom prst="rect">
            <a:avLst/>
          </a:prstGeom>
          <a:noFill/>
        </p:spPr>
        <p:txBody>
          <a:bodyPr wrap="square" rtlCol="0">
            <a:spAutoFit/>
          </a:bodyPr>
          <a:lstStyle/>
          <a:p>
            <a:pPr>
              <a:lnSpc>
                <a:spcPct val="120000"/>
              </a:lnSpc>
              <a:buNone/>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mn-lt"/>
              </a:rPr>
              <a:t>第三,实践性和特殊性。</a:t>
            </a:r>
          </a:p>
          <a:p>
            <a:pPr>
              <a:lnSpc>
                <a:spcPct val="150000"/>
              </a:lnSpc>
              <a:buNone/>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领导规律是在领导实践中形成的。要认识领导规律只能从社会实践中去探索。</a:t>
            </a:r>
          </a:p>
        </p:txBody>
      </p:sp>
      <p:sp>
        <p:nvSpPr>
          <p:cNvPr id="31" name="矩形 30"/>
          <p:cNvSpPr/>
          <p:nvPr/>
        </p:nvSpPr>
        <p:spPr>
          <a:xfrm>
            <a:off x="4214026" y="4937905"/>
            <a:ext cx="4170948" cy="1291590"/>
          </a:xfrm>
          <a:prstGeom prst="rect">
            <a:avLst/>
          </a:prstGeom>
        </p:spPr>
        <p:txBody>
          <a:bodyPr wrap="square">
            <a:spAutoFit/>
          </a:bodyPr>
          <a:lstStyle/>
          <a:p>
            <a:pPr lvl="0" algn="ctr">
              <a:lnSpc>
                <a:spcPct val="15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第二,重复性与稳定性。</a:t>
            </a:r>
          </a:p>
          <a:p>
            <a:pPr lvl="0" algn="ctr">
              <a:lnSpc>
                <a:spcPct val="150000"/>
              </a:lnSpc>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重复性是指只要具备一定的条件,领导规律的作用就会反复出现和经常发生作用。</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additive="base">
                                        <p:cTn id="18" dur="500" fill="hold"/>
                                        <p:tgtEl>
                                          <p:spTgt spid="31"/>
                                        </p:tgtEl>
                                        <p:attrNameLst>
                                          <p:attrName>ppt_x</p:attrName>
                                        </p:attrNameLst>
                                      </p:cBhvr>
                                      <p:tavLst>
                                        <p:tav tm="0">
                                          <p:val>
                                            <p:strVal val="#ppt_x"/>
                                          </p:val>
                                        </p:tav>
                                        <p:tav tm="100000">
                                          <p:val>
                                            <p:strVal val="#ppt_x"/>
                                          </p:val>
                                        </p:tav>
                                      </p:tavLst>
                                    </p:anim>
                                    <p:anim calcmode="lin" valueType="num">
                                      <p:cBhvr additive="base">
                                        <p:cTn id="19" dur="500" fill="hold"/>
                                        <p:tgtEl>
                                          <p:spTgt spid="31"/>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4.1.3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领导活动的一般规律和具体规律</a:t>
            </a:r>
          </a:p>
          <a:p>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546824" y="1860884"/>
            <a:ext cx="5398770" cy="4615815"/>
            <a:chOff x="546824" y="1860884"/>
            <a:chExt cx="5398770" cy="4615815"/>
          </a:xfrm>
        </p:grpSpPr>
        <p:sp>
          <p:nvSpPr>
            <p:cNvPr id="5" name="圆角矩形 4"/>
            <p:cNvSpPr/>
            <p:nvPr>
              <p:custDataLst>
                <p:tags r:id="rId2"/>
              </p:custDataLst>
            </p:nvPr>
          </p:nvSpPr>
          <p:spPr>
            <a:xfrm>
              <a:off x="546824" y="1860884"/>
              <a:ext cx="5398770" cy="4615815"/>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sp>
          <p:nvSpPr>
            <p:cNvPr id="6" name="文本框 5"/>
            <p:cNvSpPr txBox="1"/>
            <p:nvPr/>
          </p:nvSpPr>
          <p:spPr>
            <a:xfrm>
              <a:off x="663029" y="2569544"/>
              <a:ext cx="5166360" cy="3046095"/>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一般规律是指作用范围不受限制的规律,是比较普遍起作用的、外延较大的规律。</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(1)领导者适应并引导被领导者的规律。这是通过领导者同被领导者之间的矛盾运动所展现出来的一般规律。</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(2)领导主体一定要适应并改造客观环境的规律。这是通过领导主体同客观环境之间的矛盾运动所展现出来的一般规律。</a:t>
              </a:r>
            </a:p>
          </p:txBody>
        </p:sp>
        <p:grpSp>
          <p:nvGrpSpPr>
            <p:cNvPr id="7" name="组合 6"/>
            <p:cNvGrpSpPr/>
            <p:nvPr/>
          </p:nvGrpSpPr>
          <p:grpSpPr>
            <a:xfrm>
              <a:off x="1928607" y="1920975"/>
              <a:ext cx="2647950" cy="607695"/>
              <a:chOff x="1042736" y="1311376"/>
              <a:chExt cx="2647950" cy="607695"/>
            </a:xfrm>
          </p:grpSpPr>
          <p:sp>
            <p:nvSpPr>
              <p:cNvPr id="8" name="矩形: 圆角 5"/>
              <p:cNvSpPr/>
              <p:nvPr/>
            </p:nvSpPr>
            <p:spPr>
              <a:xfrm>
                <a:off x="1042736" y="1311376"/>
                <a:ext cx="2646947" cy="545432"/>
              </a:xfrm>
              <a:prstGeom prst="roundRect">
                <a:avLst>
                  <a:gd name="adj" fmla="val 50000"/>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9" name="文本框 8"/>
              <p:cNvSpPr txBox="1"/>
              <p:nvPr/>
            </p:nvSpPr>
            <p:spPr>
              <a:xfrm>
                <a:off x="1134176" y="1397101"/>
                <a:ext cx="2556510" cy="521970"/>
              </a:xfrm>
              <a:prstGeom prst="rect">
                <a:avLst/>
              </a:prstGeom>
              <a:noFill/>
            </p:spPr>
            <p:txBody>
              <a:bodyPr wrap="square" rtlCol="0">
                <a:spAutoFit/>
              </a:bodyPr>
              <a:lstStyle/>
              <a:p>
                <a:pPr algn="ctr"/>
                <a:r>
                  <a:rPr lang="zh-CN" altLang="en-US" sz="1400" b="1" dirty="0">
                    <a:solidFill>
                      <a:schemeClr val="bg1"/>
                    </a:solidFill>
                    <a:latin typeface="思源宋体 CN" panose="02020400000000000000" pitchFamily="18" charset="-122"/>
                    <a:ea typeface="思源宋体 CN" panose="02020400000000000000" pitchFamily="18" charset="-122"/>
                  </a:rPr>
                  <a:t>领导活动的一般规律的内容及应用</a:t>
                </a:r>
              </a:p>
            </p:txBody>
          </p:sp>
        </p:grpSp>
      </p:grpSp>
      <p:grpSp>
        <p:nvGrpSpPr>
          <p:cNvPr id="10" name="组合 9"/>
          <p:cNvGrpSpPr/>
          <p:nvPr/>
        </p:nvGrpSpPr>
        <p:grpSpPr>
          <a:xfrm>
            <a:off x="6279570" y="1860884"/>
            <a:ext cx="5398770" cy="4493260"/>
            <a:chOff x="6279570" y="1860884"/>
            <a:chExt cx="5398770" cy="4493260"/>
          </a:xfrm>
        </p:grpSpPr>
        <p:sp>
          <p:nvSpPr>
            <p:cNvPr id="11" name="圆角矩形 4"/>
            <p:cNvSpPr/>
            <p:nvPr>
              <p:custDataLst>
                <p:tags r:id="rId1"/>
              </p:custDataLst>
            </p:nvPr>
          </p:nvSpPr>
          <p:spPr>
            <a:xfrm>
              <a:off x="6279570" y="1860884"/>
              <a:ext cx="5398770" cy="4493260"/>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grpSp>
          <p:nvGrpSpPr>
            <p:cNvPr id="12" name="组合 11"/>
            <p:cNvGrpSpPr/>
            <p:nvPr/>
          </p:nvGrpSpPr>
          <p:grpSpPr>
            <a:xfrm>
              <a:off x="7655638" y="1937016"/>
              <a:ext cx="2646947" cy="545432"/>
              <a:chOff x="1042736" y="1311376"/>
              <a:chExt cx="2646947" cy="545432"/>
            </a:xfrm>
          </p:grpSpPr>
          <p:sp>
            <p:nvSpPr>
              <p:cNvPr id="13" name="矩形: 圆角 11"/>
              <p:cNvSpPr/>
              <p:nvPr/>
            </p:nvSpPr>
            <p:spPr>
              <a:xfrm>
                <a:off x="1042736" y="1311376"/>
                <a:ext cx="2646947" cy="545432"/>
              </a:xfrm>
              <a:prstGeom prst="roundRect">
                <a:avLst>
                  <a:gd name="adj" fmla="val 50000"/>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14" name="文本框 13"/>
              <p:cNvSpPr txBox="1"/>
              <p:nvPr/>
            </p:nvSpPr>
            <p:spPr>
              <a:xfrm>
                <a:off x="1160846" y="1383766"/>
                <a:ext cx="2305050" cy="39878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导活动的具体规律</a:t>
                </a:r>
              </a:p>
            </p:txBody>
          </p:sp>
        </p:grpSp>
        <p:sp>
          <p:nvSpPr>
            <p:cNvPr id="15" name="文本框 14"/>
            <p:cNvSpPr txBox="1"/>
            <p:nvPr/>
          </p:nvSpPr>
          <p:spPr>
            <a:xfrm>
              <a:off x="6371010" y="2664159"/>
              <a:ext cx="5307330" cy="341503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这种规律是各种具体领导工作中解决具体问题的局部性规律,是微观领域领导实践经验的总结和升华,能够直接带来领导工作的主动和成功,是接近于领导方法或领导艺术的领导规则。</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其数量极为丰富,其效果也极为显著,是领导规律体系中最具体实在的组成内容。</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诸如一般号召和个别指导相结合、领导骨干与群众相结合、中心工作与其他工作相结合、全局与局部相结合、统一性与独立性相结合等,都是这样的具体规律。</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2"/>
</p:tagLst>
</file>

<file path=ppt/tags/tag2.xml><?xml version="1.0" encoding="utf-8"?>
<p:tagLst xmlns:a="http://schemas.openxmlformats.org/drawingml/2006/main" xmlns:r="http://schemas.openxmlformats.org/officeDocument/2006/relationships" xmlns:p="http://schemas.openxmlformats.org/presentationml/2006/main">
  <p:tag name="PA" val="v5.2.2"/>
</p:tagLst>
</file>

<file path=ppt/tags/tag3.xml><?xml version="1.0" encoding="utf-8"?>
<p:tagLst xmlns:a="http://schemas.openxmlformats.org/drawingml/2006/main" xmlns:r="http://schemas.openxmlformats.org/officeDocument/2006/relationships" xmlns:p="http://schemas.openxmlformats.org/presentationml/2006/main">
  <p:tag name="PA" val="v5.2.2"/>
</p:tagLst>
</file>

<file path=ppt/tags/tag4.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4776</Words>
  <Application>Microsoft Office PowerPoint</Application>
  <PresentationFormat>宽屏</PresentationFormat>
  <Paragraphs>232</Paragraphs>
  <Slides>32</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32</vt:i4>
      </vt:variant>
    </vt:vector>
  </HeadingPairs>
  <TitlesOfParts>
    <vt:vector size="45" baseType="lpstr">
      <vt:lpstr>等线</vt:lpstr>
      <vt:lpstr>等线 Light</vt:lpstr>
      <vt:lpstr>黑体</vt:lpstr>
      <vt:lpstr>华文新魏</vt:lpstr>
      <vt:lpstr>思源黑体 CN Heavy</vt:lpstr>
      <vt:lpstr>思源黑体 CN Normal</vt:lpstr>
      <vt:lpstr>思源宋体 CN</vt:lpstr>
      <vt:lpstr>思源宋体 CN Heavy</vt:lpstr>
      <vt:lpstr>宋体</vt:lpstr>
      <vt:lpstr>Arial</vt:lpstr>
      <vt:lpstr>Symbol</vt:lpstr>
      <vt:lpstr>Wingdings</vt:lpstr>
      <vt:lpstr>Office 主题​​</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传有 徐</cp:lastModifiedBy>
  <cp:revision>200</cp:revision>
  <dcterms:created xsi:type="dcterms:W3CDTF">2020-11-09T04:10:00Z</dcterms:created>
  <dcterms:modified xsi:type="dcterms:W3CDTF">2022-01-01T02:18:23Z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74150505770340B2AFAE2B3F6017C8A8</vt:lpwstr>
  </property>
  <property fmtid="{D5CDD505-2E9C-101B-9397-08002B2CF9AE}" pid="3" name="KSOProductBuildVer">
    <vt:lpwstr>2052-11.1.0.10938</vt:lpwstr>
  </property>
</Properties>
</file>