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83" r:id="rId4"/>
    <p:sldId id="258" r:id="rId5"/>
    <p:sldId id="285" r:id="rId6"/>
    <p:sldId id="556" r:id="rId7"/>
    <p:sldId id="557" r:id="rId8"/>
    <p:sldId id="487" r:id="rId9"/>
    <p:sldId id="486" r:id="rId10"/>
    <p:sldId id="558" r:id="rId11"/>
    <p:sldId id="559" r:id="rId12"/>
    <p:sldId id="560" r:id="rId13"/>
    <p:sldId id="570" r:id="rId14"/>
    <p:sldId id="259" r:id="rId15"/>
    <p:sldId id="561" r:id="rId16"/>
    <p:sldId id="562" r:id="rId17"/>
    <p:sldId id="563" r:id="rId18"/>
    <p:sldId id="564" r:id="rId19"/>
    <p:sldId id="488" r:id="rId20"/>
    <p:sldId id="565" r:id="rId21"/>
    <p:sldId id="566" r:id="rId22"/>
    <p:sldId id="418" r:id="rId23"/>
    <p:sldId id="491" r:id="rId24"/>
    <p:sldId id="567" r:id="rId25"/>
    <p:sldId id="492" r:id="rId26"/>
    <p:sldId id="568" r:id="rId27"/>
    <p:sldId id="569" r:id="rId28"/>
    <p:sldId id="272" r:id="rId29"/>
    <p:sldId id="316" r:id="rId30"/>
    <p:sldId id="483" r:id="rId31"/>
    <p:sldId id="280"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58"/>
      </p:cViewPr>
      <p:guideLst>
        <p:guide orient="horz" pos="2160"/>
        <p:guide pos="38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社会环境</a:t>
            </a:r>
          </a:p>
          <a:p>
            <a:r>
              <a:rPr lang="zh-CN" altLang="en-US" sz="2000" dirty="0">
                <a:solidFill>
                  <a:schemeClr val="tx1"/>
                </a:solidFill>
                <a:latin typeface="+mn-ea"/>
                <a:sym typeface="思源黑体" panose="020B0400000000000000" pitchFamily="34" charset="-122"/>
              </a:rPr>
              <a:t>社会环境是相对于自然环境而言的,而且此处的“社会”是一个广义的概念。因而,这里所说的社会环境也就是一个广义的大概念。</a:t>
            </a:r>
          </a:p>
          <a:p>
            <a:r>
              <a:rPr lang="zh-CN" altLang="en-US" sz="2000" dirty="0">
                <a:solidFill>
                  <a:schemeClr val="tx1"/>
                </a:solidFill>
                <a:latin typeface="+mn-ea"/>
                <a:sym typeface="思源黑体" panose="020B0400000000000000" pitchFamily="34" charset="-122"/>
              </a:rPr>
              <a:t>具体来说,社会环境是指由政治、法制、经济、科技、教育、文化、人口、人际、传统、现代化等所有非自然因素构成的人文背景与现实平台。其中，最突出的基础性因素主要包括如下八个方面:</a:t>
            </a:r>
          </a:p>
          <a:p>
            <a:r>
              <a:rPr lang="zh-CN" altLang="en-US" sz="2000" b="1" dirty="0">
                <a:solidFill>
                  <a:schemeClr val="tx1"/>
                </a:solidFill>
                <a:latin typeface="+mn-ea"/>
                <a:sym typeface="思源黑体" panose="020B0400000000000000" pitchFamily="34" charset="-122"/>
              </a:rPr>
              <a:t>(1)政治因素。</a:t>
            </a:r>
          </a:p>
          <a:p>
            <a:r>
              <a:rPr lang="zh-CN" altLang="en-US" sz="2000" b="1" dirty="0">
                <a:solidFill>
                  <a:schemeClr val="tx1"/>
                </a:solidFill>
                <a:latin typeface="+mn-ea"/>
                <a:sym typeface="思源黑体" panose="020B0400000000000000" pitchFamily="34" charset="-122"/>
              </a:rPr>
              <a:t>(2)法律因素。</a:t>
            </a:r>
          </a:p>
          <a:p>
            <a:r>
              <a:rPr lang="zh-CN" altLang="en-US" sz="2000" b="1" dirty="0">
                <a:solidFill>
                  <a:schemeClr val="tx1"/>
                </a:solidFill>
                <a:latin typeface="+mn-ea"/>
                <a:sym typeface="思源黑体" panose="020B0400000000000000" pitchFamily="34" charset="-122"/>
              </a:rPr>
              <a:t>(3)经济因素。</a:t>
            </a:r>
          </a:p>
          <a:p>
            <a:r>
              <a:rPr lang="zh-CN" altLang="en-US" sz="2000" b="1" dirty="0">
                <a:solidFill>
                  <a:schemeClr val="tx1"/>
                </a:solidFill>
                <a:latin typeface="+mn-ea"/>
                <a:sym typeface="思源黑体" panose="020B0400000000000000" pitchFamily="34" charset="-122"/>
              </a:rPr>
              <a:t>(4)科技因素。</a:t>
            </a:r>
          </a:p>
          <a:p>
            <a:r>
              <a:rPr lang="zh-CN" altLang="en-US" sz="2000" b="1" dirty="0">
                <a:solidFill>
                  <a:schemeClr val="tx1"/>
                </a:solidFill>
                <a:latin typeface="+mn-ea"/>
                <a:sym typeface="思源黑体" panose="020B0400000000000000" pitchFamily="34" charset="-122"/>
              </a:rPr>
              <a:t>(5)教育因素。</a:t>
            </a:r>
          </a:p>
          <a:p>
            <a:r>
              <a:rPr lang="zh-CN" altLang="en-US" sz="2000" b="1" dirty="0">
                <a:solidFill>
                  <a:schemeClr val="tx1"/>
                </a:solidFill>
                <a:latin typeface="+mn-ea"/>
                <a:sym typeface="思源黑体" panose="020B0400000000000000" pitchFamily="34" charset="-122"/>
              </a:rPr>
              <a:t>(6)文化因素。</a:t>
            </a:r>
          </a:p>
          <a:p>
            <a:r>
              <a:rPr lang="zh-CN" altLang="en-US" sz="2000" b="1" dirty="0">
                <a:solidFill>
                  <a:schemeClr val="tx1"/>
                </a:solidFill>
                <a:latin typeface="+mn-ea"/>
                <a:sym typeface="思源黑体" panose="020B0400000000000000" pitchFamily="34" charset="-122"/>
              </a:rPr>
              <a:t>(7)人口因素。</a:t>
            </a:r>
          </a:p>
          <a:p>
            <a:r>
              <a:rPr lang="zh-CN" altLang="en-US" sz="2000" b="1" dirty="0">
                <a:solidFill>
                  <a:schemeClr val="tx1"/>
                </a:solidFill>
                <a:latin typeface="+mn-ea"/>
                <a:sym typeface="思源黑体" panose="020B0400000000000000" pitchFamily="34" charset="-122"/>
              </a:rPr>
              <a:t>(8)人际因素。</a:t>
            </a:r>
          </a:p>
          <a:p>
            <a:r>
              <a:rPr lang="zh-CN" altLang="en-US" sz="2000" dirty="0">
                <a:solidFill>
                  <a:schemeClr val="tx1"/>
                </a:solidFill>
                <a:latin typeface="+mn-ea"/>
                <a:sym typeface="思源黑体" panose="020B0400000000000000" pitchFamily="34" charset="-122"/>
              </a:rPr>
              <a:t>社会环境有着领导的基因和基本养料,孕育和塑造着具体的领导,是领导主体具体诞生、成型、作用于其中的最大现实环境,是决定领导的第一大外因,也是领导的第一环境。</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机构性环境</a:t>
            </a:r>
          </a:p>
          <a:p>
            <a:r>
              <a:rPr lang="zh-CN" altLang="en-US" sz="2000" dirty="0">
                <a:solidFill>
                  <a:schemeClr val="tx1"/>
                </a:solidFill>
                <a:latin typeface="+mn-ea"/>
                <a:sym typeface="思源黑体" panose="020B0400000000000000" pitchFamily="34" charset="-122"/>
              </a:rPr>
              <a:t>机构泛指机关团体或工作单位,具体是指领导主体所在的组织系统。机构性环境就是指领导主体所在的具体组织系统各组成部分及其相互关系和运作模式等要素构成的组织基础和实际依托。</a:t>
            </a:r>
          </a:p>
          <a:p>
            <a:r>
              <a:rPr lang="zh-CN" altLang="en-US" sz="2000" dirty="0">
                <a:solidFill>
                  <a:schemeClr val="tx1"/>
                </a:solidFill>
                <a:latin typeface="+mn-ea"/>
                <a:sym typeface="思源黑体" panose="020B0400000000000000" pitchFamily="34" charset="-122"/>
              </a:rPr>
              <a:t>对于领导来说,机构性环境是</a:t>
            </a:r>
            <a:r>
              <a:rPr lang="zh-CN" altLang="en-US" sz="2000" b="1" dirty="0">
                <a:solidFill>
                  <a:schemeClr val="tx1"/>
                </a:solidFill>
                <a:latin typeface="+mn-ea"/>
                <a:sym typeface="思源黑体" panose="020B0400000000000000" pitchFamily="34" charset="-122"/>
              </a:rPr>
              <a:t>最具体、最实在、最重要的微观环境之一。</a:t>
            </a:r>
          </a:p>
          <a:p>
            <a:r>
              <a:rPr lang="zh-CN" altLang="en-US" sz="2000" dirty="0">
                <a:solidFill>
                  <a:schemeClr val="tx1"/>
                </a:solidFill>
                <a:latin typeface="+mn-ea"/>
                <a:sym typeface="思源黑体" panose="020B0400000000000000" pitchFamily="34" charset="-122"/>
              </a:rPr>
              <a:t>其实,机构性环境是由不同的机构构成要素甚至是不同的机构所构成的机构系统,即具体的组织系统。</a:t>
            </a:r>
          </a:p>
          <a:p>
            <a:r>
              <a:rPr lang="zh-CN" altLang="en-US" sz="2000" dirty="0">
                <a:solidFill>
                  <a:schemeClr val="tx1"/>
                </a:solidFill>
                <a:latin typeface="+mn-ea"/>
                <a:sym typeface="思源黑体" panose="020B0400000000000000" pitchFamily="34" charset="-122"/>
              </a:rPr>
              <a:t>机构性环境有</a:t>
            </a:r>
            <a:r>
              <a:rPr lang="zh-CN" altLang="en-US" sz="2000" b="1" dirty="0">
                <a:solidFill>
                  <a:schemeClr val="tx1"/>
                </a:solidFill>
                <a:latin typeface="+mn-ea"/>
                <a:sym typeface="思源黑体" panose="020B0400000000000000" pitchFamily="34" charset="-122"/>
              </a:rPr>
              <a:t>简单性</a:t>
            </a:r>
            <a:r>
              <a:rPr lang="zh-CN" altLang="en-US" sz="2000" dirty="0">
                <a:solidFill>
                  <a:schemeClr val="tx1"/>
                </a:solidFill>
                <a:latin typeface="+mn-ea"/>
                <a:sym typeface="思源黑体" panose="020B0400000000000000" pitchFamily="34" charset="-122"/>
              </a:rPr>
              <a:t>和</a:t>
            </a:r>
            <a:r>
              <a:rPr lang="zh-CN" altLang="en-US" sz="2000" b="1" dirty="0">
                <a:solidFill>
                  <a:schemeClr val="tx1"/>
                </a:solidFill>
                <a:latin typeface="+mn-ea"/>
                <a:sym typeface="思源黑体" panose="020B0400000000000000" pitchFamily="34" charset="-122"/>
              </a:rPr>
              <a:t>复杂性</a:t>
            </a:r>
            <a:r>
              <a:rPr lang="zh-CN" altLang="en-US" sz="2000" dirty="0">
                <a:solidFill>
                  <a:schemeClr val="tx1"/>
                </a:solidFill>
                <a:latin typeface="+mn-ea"/>
                <a:sym typeface="思源黑体" panose="020B0400000000000000" pitchFamily="34" charset="-122"/>
              </a:rPr>
              <a:t>两个基本特征。</a:t>
            </a:r>
          </a:p>
          <a:p>
            <a:r>
              <a:rPr lang="zh-CN" altLang="en-US" sz="2000" dirty="0">
                <a:solidFill>
                  <a:schemeClr val="tx1"/>
                </a:solidFill>
                <a:latin typeface="+mn-ea"/>
                <a:sym typeface="思源黑体" panose="020B0400000000000000" pitchFamily="34" charset="-122"/>
              </a:rPr>
              <a:t>简单性特征下的机构性环境是机构设置简单明确、不会产生机构性内耗和其他问题的微观组织环境。</a:t>
            </a:r>
          </a:p>
          <a:p>
            <a:r>
              <a:rPr lang="zh-CN" altLang="en-US" sz="2000" dirty="0">
                <a:solidFill>
                  <a:schemeClr val="tx1"/>
                </a:solidFill>
                <a:latin typeface="+mn-ea"/>
                <a:sym typeface="思源黑体" panose="020B0400000000000000" pitchFamily="34" charset="-122"/>
              </a:rPr>
              <a:t>复杂性特征下的机构性环境主要是多层次、多方面、多门户、多重点、多中心、多交叉、易矛盾、易内耗、易失控、易失协调的微观组织环境。</a:t>
            </a:r>
          </a:p>
          <a:p>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机构性环境</a:t>
            </a:r>
          </a:p>
          <a:p>
            <a:r>
              <a:rPr lang="zh-CN" altLang="en-US" sz="2000" dirty="0">
                <a:solidFill>
                  <a:schemeClr val="tx1"/>
                </a:solidFill>
                <a:latin typeface="+mn-ea"/>
                <a:sym typeface="思源黑体" panose="020B0400000000000000" pitchFamily="34" charset="-122"/>
              </a:rPr>
              <a:t>领导主体要对机构性环境加以认识、把握、规范、改造和优化。这有三个思路:</a:t>
            </a:r>
          </a:p>
          <a:p>
            <a:r>
              <a:rPr lang="zh-CN" altLang="en-US" sz="2000" dirty="0">
                <a:solidFill>
                  <a:schemeClr val="tx1"/>
                </a:solidFill>
                <a:latin typeface="+mn-ea"/>
                <a:sym typeface="思源黑体" panose="020B0400000000000000" pitchFamily="34" charset="-122"/>
              </a:rPr>
              <a:t>第一,由机构数量及其变化改变机构性环境。事实上,机构数量不当,就必定给领导造成机构性的障碍,运作起来低效高耗,难以有效地贯彻落实领导主体的正确意图与决策。</a:t>
            </a:r>
          </a:p>
          <a:p>
            <a:r>
              <a:rPr lang="zh-CN" altLang="en-US" sz="2000" dirty="0">
                <a:solidFill>
                  <a:schemeClr val="tx1"/>
                </a:solidFill>
                <a:latin typeface="+mn-ea"/>
                <a:sym typeface="思源黑体" panose="020B0400000000000000" pitchFamily="34" charset="-122"/>
              </a:rPr>
              <a:t>第二,由机构功能及其变化改变机构性环境。事实上,机构及其功能具有不同的变化轨迹,据此推动机构变化,才会有确切的收获。</a:t>
            </a:r>
          </a:p>
          <a:p>
            <a:r>
              <a:rPr lang="zh-CN" altLang="en-US" sz="2000" dirty="0">
                <a:solidFill>
                  <a:schemeClr val="tx1"/>
                </a:solidFill>
                <a:latin typeface="+mn-ea"/>
                <a:sym typeface="思源黑体" panose="020B0400000000000000" pitchFamily="34" charset="-122"/>
              </a:rPr>
              <a:t>第三,由组织结构及其变化改变机构性环境。改革组织结构是继机构的数量和功能变化引发机构性环境改变之后所进行的一项改革举措,既改造旧环境,也创造新环境。</a:t>
            </a:r>
          </a:p>
          <a:p>
            <a:r>
              <a:rPr lang="zh-CN" altLang="en-US" sz="2000" dirty="0">
                <a:solidFill>
                  <a:schemeClr val="tx1"/>
                </a:solidFill>
                <a:latin typeface="+mn-ea"/>
                <a:sym typeface="思源黑体" panose="020B0400000000000000" pitchFamily="34" charset="-122"/>
              </a:rPr>
              <a:t>因原机构增减、升降或位移而形成的新机构将使原组织机构的工作质量和实际效能得到改进。通过变动机构数量、转换机构功能、调整机构组合和结构,就能达到预设改革目标,构建起适应领导运作需要的机构性环境。这对于任何层级、领域和职业的领导来说都是一个能够提供新型组织依托、效能和动力源泉的具体环境。</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a:hlinkClick r:id="rId2"/>
              </a:rPr>
              <a:t>www.mhjy.net</a:t>
            </a:r>
            <a:endParaRPr lang="en-US" altLang="zh-CN" b="1"/>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8.2.4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制度性环境</a:t>
            </a:r>
          </a:p>
          <a:p>
            <a:r>
              <a:rPr lang="zh-CN" altLang="en-US" sz="2000" dirty="0">
                <a:solidFill>
                  <a:schemeClr val="tx1"/>
                </a:solidFill>
                <a:latin typeface="+mn-ea"/>
                <a:sym typeface="思源黑体" panose="020B0400000000000000" pitchFamily="34" charset="-122"/>
              </a:rPr>
              <a:t>制度性环境是指由各种不同的具体制度所构成的规范结构和规范基础之和。它依制度的结构性差别而存在不同的层面,并因此而存在着不同的具体内涵和作用。</a:t>
            </a:r>
          </a:p>
          <a:p>
            <a:r>
              <a:rPr lang="zh-CN" altLang="en-US" sz="2000" dirty="0">
                <a:solidFill>
                  <a:schemeClr val="tx1"/>
                </a:solidFill>
                <a:latin typeface="+mn-ea"/>
                <a:sym typeface="思源黑体" panose="020B0400000000000000" pitchFamily="34" charset="-122"/>
              </a:rPr>
              <a:t>第一层面的制度环境是指在一定历史条件下形成的由政治制度、经济制度、文化制度和社会制度等构成的总体规范系统,决定着现实社会环境及生于其中、行于其中的现实领导的基本性质、基本形态、最基本价值取向和最基本行为准则。</a:t>
            </a:r>
          </a:p>
          <a:p>
            <a:r>
              <a:rPr lang="zh-CN" altLang="en-US" sz="2000" dirty="0">
                <a:solidFill>
                  <a:schemeClr val="tx1"/>
                </a:solidFill>
                <a:latin typeface="+mn-ea"/>
                <a:sym typeface="思源黑体" panose="020B0400000000000000" pitchFamily="34" charset="-122"/>
              </a:rPr>
              <a:t>第二层面的制度环境是由宏观的制度意涵所决定的。</a:t>
            </a:r>
          </a:p>
          <a:p>
            <a:r>
              <a:rPr lang="zh-CN" altLang="en-US" sz="2000" dirty="0">
                <a:solidFill>
                  <a:schemeClr val="tx1"/>
                </a:solidFill>
                <a:latin typeface="+mn-ea"/>
                <a:sym typeface="思源黑体" panose="020B0400000000000000" pitchFamily="34" charset="-122"/>
              </a:rPr>
              <a:t>第三层面的制度环境是指在某一具体机构系统内或具体的机构性环境条件下形成的一系列具体制度之总和。</a:t>
            </a:r>
          </a:p>
          <a:p>
            <a:r>
              <a:rPr lang="zh-CN" altLang="en-US" sz="2000" dirty="0">
                <a:solidFill>
                  <a:schemeClr val="tx1"/>
                </a:solidFill>
                <a:latin typeface="+mn-ea"/>
                <a:sym typeface="思源黑体" panose="020B0400000000000000" pitchFamily="34" charset="-122"/>
              </a:rPr>
              <a:t>上述三个层面的制度彼此关系密切。这可从以下两个方面来加以理解。</a:t>
            </a:r>
          </a:p>
          <a:p>
            <a:r>
              <a:rPr lang="zh-CN" altLang="en-US" sz="2000" dirty="0">
                <a:solidFill>
                  <a:schemeClr val="tx1"/>
                </a:solidFill>
                <a:latin typeface="+mn-ea"/>
                <a:sym typeface="思源黑体" panose="020B0400000000000000" pitchFamily="34" charset="-122"/>
              </a:rPr>
              <a:t>一方面,体制最为基础,为路线方略性制度和程序准则性制度提供了一个前提性的权威范式,而后两者则是体制决定下的制度具体化。</a:t>
            </a:r>
          </a:p>
          <a:p>
            <a:r>
              <a:rPr lang="zh-CN" altLang="en-US" sz="2000" dirty="0">
                <a:solidFill>
                  <a:schemeClr val="tx1"/>
                </a:solidFill>
                <a:latin typeface="+mn-ea"/>
                <a:sym typeface="思源黑体" panose="020B0400000000000000" pitchFamily="34" charset="-122"/>
              </a:rPr>
              <a:t>另一方面,三者的变化速度不同。</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决策体制环境</a:t>
            </a:r>
          </a:p>
          <a:p>
            <a:r>
              <a:rPr lang="zh-CN" altLang="en-US" sz="2000" dirty="0">
                <a:solidFill>
                  <a:schemeClr val="tx1"/>
                </a:solidFill>
                <a:latin typeface="+mn-ea"/>
                <a:sym typeface="思源黑体" panose="020B0400000000000000" pitchFamily="34" charset="-122"/>
              </a:rPr>
              <a:t>决策体制是关于以领导主体特别是领导者为主干的决策主体、决策权力权限、决策信息、决策辅助、决策程序规范及决策结果责任等整个决策系统的制度性总和。它通过规范、约束决策过程与决策活动来对最关键、最重大的领导环节施加直接的影响。</a:t>
            </a:r>
          </a:p>
          <a:p>
            <a:r>
              <a:rPr lang="zh-CN" altLang="en-US" sz="2000" dirty="0">
                <a:solidFill>
                  <a:schemeClr val="tx1"/>
                </a:solidFill>
                <a:latin typeface="+mn-ea"/>
                <a:sym typeface="思源黑体" panose="020B0400000000000000" pitchFamily="34" charset="-122"/>
              </a:rPr>
              <a:t>在企业,有企业的决策体制性环境；在公共部门,有公共部门的决策体制性环境；在社会,有政府的决策体制性环境。但是,从领导活动的相关性和整体性来看,政府的决策体制性环境对其他环境、其他领导活动都有全面而深刻的影响,因而最具权威性和代表性。所有领导主体都应该熟知这种宏观层面上的特定环境。</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8.2.5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决策体制环境</a:t>
            </a:r>
          </a:p>
          <a:p>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61429" y="1906604"/>
            <a:ext cx="5398770" cy="4570095"/>
            <a:chOff x="553809" y="1860884"/>
            <a:chExt cx="5398770" cy="4570095"/>
          </a:xfrm>
        </p:grpSpPr>
        <p:sp>
          <p:nvSpPr>
            <p:cNvPr id="5" name="圆角矩形 4"/>
            <p:cNvSpPr/>
            <p:nvPr>
              <p:custDataLst>
                <p:tags r:id="rId2"/>
              </p:custDataLst>
            </p:nvPr>
          </p:nvSpPr>
          <p:spPr>
            <a:xfrm>
              <a:off x="553809" y="1860884"/>
              <a:ext cx="5398770" cy="457009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899964" y="2620287"/>
              <a:ext cx="4705502" cy="193802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(1)决策中枢系统。</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(2)决策咨询系统。</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(3)决策信息系统。</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(4)决策执行系统。</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(5)决策监督系统。</a:t>
              </a:r>
            </a:p>
          </p:txBody>
        </p:sp>
        <p:grpSp>
          <p:nvGrpSpPr>
            <p:cNvPr id="7" name="组合 6"/>
            <p:cNvGrpSpPr/>
            <p:nvPr/>
          </p:nvGrpSpPr>
          <p:grpSpPr>
            <a:xfrm>
              <a:off x="2088627" y="1941930"/>
              <a:ext cx="2646947" cy="545432"/>
              <a:chOff x="1202756" y="1332331"/>
              <a:chExt cx="2646947" cy="545432"/>
            </a:xfrm>
          </p:grpSpPr>
          <p:sp>
            <p:nvSpPr>
              <p:cNvPr id="8" name="矩形: 圆角 5"/>
              <p:cNvSpPr/>
              <p:nvPr/>
            </p:nvSpPr>
            <p:spPr>
              <a:xfrm>
                <a:off x="1202756" y="1332331"/>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406591" y="1405110"/>
                <a:ext cx="2240280" cy="398780"/>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现代决策体制组成</a:t>
                </a:r>
              </a:p>
            </p:txBody>
          </p:sp>
        </p:grpSp>
      </p:grpSp>
      <p:grpSp>
        <p:nvGrpSpPr>
          <p:cNvPr id="10" name="组合 9"/>
          <p:cNvGrpSpPr/>
          <p:nvPr/>
        </p:nvGrpSpPr>
        <p:grpSpPr>
          <a:xfrm>
            <a:off x="6348095" y="1906905"/>
            <a:ext cx="5398770" cy="4570095"/>
            <a:chOff x="6279570" y="1860884"/>
            <a:chExt cx="5399083" cy="3561348"/>
          </a:xfrm>
        </p:grpSpPr>
        <p:sp>
          <p:nvSpPr>
            <p:cNvPr id="11" name="圆角矩形 4"/>
            <p:cNvSpPr/>
            <p:nvPr>
              <p:custDataLst>
                <p:tags r:id="rId1"/>
              </p:custDataLst>
            </p:nvPr>
          </p:nvSpPr>
          <p:spPr>
            <a:xfrm>
              <a:off x="6279570" y="1860884"/>
              <a:ext cx="5399083" cy="3561348"/>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41601"/>
              <a:ext cx="2646833" cy="407252"/>
              <a:chOff x="1042736" y="1315961"/>
              <a:chExt cx="2646833" cy="407252"/>
            </a:xfrm>
          </p:grpSpPr>
          <p:sp>
            <p:nvSpPr>
              <p:cNvPr id="13" name="矩形: 圆角 11"/>
              <p:cNvSpPr/>
              <p:nvPr/>
            </p:nvSpPr>
            <p:spPr>
              <a:xfrm>
                <a:off x="1042736" y="1315961"/>
                <a:ext cx="2646833" cy="40725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218" y="1388207"/>
                <a:ext cx="2411870" cy="262759"/>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现代决策体制基本特征</a:t>
                </a:r>
              </a:p>
            </p:txBody>
          </p:sp>
        </p:grpSp>
        <p:sp>
          <p:nvSpPr>
            <p:cNvPr id="15" name="文本框 14"/>
            <p:cNvSpPr txBox="1"/>
            <p:nvPr/>
          </p:nvSpPr>
          <p:spPr>
            <a:xfrm>
              <a:off x="6706571" y="2594019"/>
              <a:ext cx="4545081" cy="1222249"/>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(1)完整统一。</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(2)民主化。</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(3)法制化。</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(4)科学化。</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76835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领导关系</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8.3.1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领导关系的界定与实质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领导关系是指领导主体在领导活动中与其他领导主体和相关行为主体(包括领导客体,特别是被领导者)相互之间发生的工作关系和非工作关系的总和。</a:t>
            </a:r>
          </a:p>
          <a:p>
            <a:pPr lvl="0" algn="l" fontAlgn="auto">
              <a:lnSpc>
                <a:spcPct val="100000"/>
              </a:lnSpc>
              <a:buSzTx/>
            </a:pPr>
            <a:r>
              <a:rPr lang="zh-CN" altLang="en-US" sz="2000" dirty="0">
                <a:solidFill>
                  <a:schemeClr val="tx1"/>
                </a:solidFill>
                <a:latin typeface="+mn-ea"/>
                <a:sym typeface="思源黑体" panose="020B0400000000000000" pitchFamily="34" charset="-122"/>
              </a:rPr>
              <a:t>其实质是行使领导权力的特殊社会行为主体之间的相互关系,是一种在领导主体内部、在领导实践中广泛发生、极为活跃、微妙发挥关键影响的特别因素。</a:t>
            </a:r>
          </a:p>
          <a:p>
            <a:pPr lvl="0" algn="l" fontAlgn="auto">
              <a:lnSpc>
                <a:spcPct val="100000"/>
              </a:lnSpc>
              <a:buSzTx/>
            </a:pPr>
            <a:r>
              <a:rPr lang="zh-CN" altLang="en-US" sz="2000" dirty="0">
                <a:solidFill>
                  <a:schemeClr val="tx1"/>
                </a:solidFill>
                <a:latin typeface="+mn-ea"/>
                <a:sym typeface="思源黑体" panose="020B0400000000000000" pitchFamily="34" charset="-122"/>
              </a:rPr>
              <a:t>它内含的权力关系实质使之具有特别的能动性与结果性、现实性和严肃性,与其他所有社会关系存在着质的区别,是最重要、最核心、最有影响力、最能产生现实结果的一种社会关系,也是整个社会关系的重要组成部分。</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关系的自然属性是指只要人类需要共同的劳动和生活,就需要分工协作,就要有人从事组织、指挥、引导和协调,这是“每一种结合的生产方式”都遵循的普遍的、共同的规律。任何一种领导关系,都是自然属性和社会属性的统一。</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领导关系的双重属性中,社会属性占主导地位,决定着领导关系的本质。</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领导关系就是一种将一定范围内掌握权力、权威、人、财、物和机会等领导资源的领导者和领导机构联系在一起的关联渠道和无形制约,是一种以领导资源为实际基础和实质后盾的特定社会网络。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领导环境的界定、特点与构成</a:t>
              </a:r>
            </a:p>
          </p:txBody>
        </p:sp>
      </p:grpSp>
      <p:grpSp>
        <p:nvGrpSpPr>
          <p:cNvPr id="20" name="组合 19"/>
          <p:cNvGrpSpPr/>
          <p:nvPr/>
        </p:nvGrpSpPr>
        <p:grpSpPr>
          <a:xfrm>
            <a:off x="4643587" y="146482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若干具体而重要的领导环境</a:t>
              </a:r>
            </a:p>
          </p:txBody>
        </p:sp>
      </p:grpSp>
      <p:grpSp>
        <p:nvGrpSpPr>
          <p:cNvPr id="23" name="组合 22"/>
          <p:cNvGrpSpPr/>
          <p:nvPr/>
        </p:nvGrpSpPr>
        <p:grpSpPr>
          <a:xfrm>
            <a:off x="4639224" y="25306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领导关系</a:t>
              </a:r>
            </a:p>
          </p:txBody>
        </p:sp>
      </p:grpSp>
      <p:grpSp>
        <p:nvGrpSpPr>
          <p:cNvPr id="26" name="组合 25"/>
          <p:cNvGrpSpPr/>
          <p:nvPr/>
        </p:nvGrpSpPr>
        <p:grpSpPr>
          <a:xfrm>
            <a:off x="4635042" y="359643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领导环境与领导的关系</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第八章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8.3.2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领导关系的构成</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从领导的实质来看,领导关系分为领导主体间关系、领导主体与领导客体的关系、领导者与被领导者的关系三种。</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从领导的历史形态来看,领导关系与人类社会形态的更替是一致的,因而形成了原始社会的领导关系、奴隶社会的领导关系、封建社会的领导关系、资本主义社会的领导关系和社会主义社会的领导关系。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从领导的空间结构来看,有宏观方面的领导关系,包括国家间领导关系、地区间领导关系、部门间领导关系和组织间领导关系;有微观方面的领导关系,主要是组织内部各构成要素之间体现出来的不同领导关系。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从领导的体制来看,领导关系有集权与分权的关系、中央与地方的关系、条条与块块的关系等。</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从领导的方式来看,领导关系表现为直接领导与间接领导的关系、正式领导与非正式领导的关系、指令性领导与指导性领导的关系、支持性领导与参与性领导的关系等。</a:t>
            </a:r>
          </a:p>
          <a:p>
            <a:pPr lvl="0" algn="l" fontAlgn="auto">
              <a:lnSpc>
                <a:spcPct val="100000"/>
              </a:lnSpc>
              <a:buSzTx/>
            </a:pPr>
            <a:r>
              <a:rPr lang="zh-CN" altLang="en-US" sz="2000" dirty="0">
                <a:solidFill>
                  <a:schemeClr val="tx1"/>
                </a:solidFill>
                <a:latin typeface="+mn-ea"/>
                <a:sym typeface="思源黑体" panose="020B0400000000000000" pitchFamily="34" charset="-122"/>
              </a:rPr>
              <a:t>从领导运作方向来看,则有上行的领导关系、下行的领导关系和平行的领导关系。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从日常的现实生活来看,最经常出现在我们视野中的领导关系主要包括上下级领导关系、领导者与群众的关系、党政企不同组织中的领导主体之间的关系、领导集团中各成员间的关系、领导者个人与组织之间的关系等。</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8.3.3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领导关系的特点</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169705" y="2366395"/>
            <a:ext cx="1882570" cy="2030333"/>
            <a:chOff x="4830225" y="2244838"/>
            <a:chExt cx="2531550" cy="2730252"/>
          </a:xfrm>
        </p:grpSpPr>
        <p:sp>
          <p:nvSpPr>
            <p:cNvPr id="5" name="形状"/>
            <p:cNvSpPr/>
            <p:nvPr/>
          </p:nvSpPr>
          <p:spPr bwMode="auto">
            <a:xfrm>
              <a:off x="4830225" y="34254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6" name="形状"/>
            <p:cNvSpPr/>
            <p:nvPr/>
          </p:nvSpPr>
          <p:spPr bwMode="auto">
            <a:xfrm>
              <a:off x="4830225" y="28233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CC02B">
                <a:alpha val="90000"/>
              </a:srgbClr>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7" name="形状"/>
            <p:cNvSpPr/>
            <p:nvPr/>
          </p:nvSpPr>
          <p:spPr bwMode="auto">
            <a:xfrm>
              <a:off x="4830225" y="2244838"/>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8" name="组合 7"/>
          <p:cNvGrpSpPr/>
          <p:nvPr/>
        </p:nvGrpSpPr>
        <p:grpSpPr>
          <a:xfrm>
            <a:off x="7410617" y="2088660"/>
            <a:ext cx="4368508" cy="1751614"/>
            <a:chOff x="7410617" y="2286000"/>
            <a:chExt cx="4368508" cy="1751614"/>
          </a:xfrm>
        </p:grpSpPr>
        <p:grpSp>
          <p:nvGrpSpPr>
            <p:cNvPr id="9" name="组合 8"/>
            <p:cNvGrpSpPr/>
            <p:nvPr/>
          </p:nvGrpSpPr>
          <p:grpSpPr>
            <a:xfrm>
              <a:off x="7410617" y="2286000"/>
              <a:ext cx="760456" cy="734944"/>
              <a:chOff x="7622946" y="2595773"/>
              <a:chExt cx="755892" cy="730534"/>
            </a:xfrm>
          </p:grpSpPr>
          <p:sp>
            <p:nvSpPr>
              <p:cNvPr id="11" name="形状"/>
              <p:cNvSpPr/>
              <p:nvPr/>
            </p:nvSpPr>
            <p:spPr>
              <a:xfrm>
                <a:off x="7622946" y="2595773"/>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12" name="组合"/>
              <p:cNvGrpSpPr/>
              <p:nvPr/>
            </p:nvGrpSpPr>
            <p:grpSpPr>
              <a:xfrm>
                <a:off x="7741356" y="2704780"/>
                <a:ext cx="519068" cy="515515"/>
                <a:chOff x="1979613" y="3067051"/>
                <a:chExt cx="231775" cy="230188"/>
              </a:xfrm>
              <a:solidFill>
                <a:schemeClr val="bg1"/>
              </a:solidFill>
            </p:grpSpPr>
            <p:sp>
              <p:nvSpPr>
                <p:cNvPr id="13"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4"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5"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10" name="组合 9"/>
            <p:cNvGrpSpPr/>
            <p:nvPr/>
          </p:nvGrpSpPr>
          <p:grpSpPr>
            <a:xfrm>
              <a:off x="8288530" y="2429794"/>
              <a:ext cx="3490595" cy="1607820"/>
              <a:chOff x="8098970" y="1535597"/>
              <a:chExt cx="3490595" cy="1607820"/>
            </a:xfrm>
          </p:grpSpPr>
          <p:sp>
            <p:nvSpPr>
              <p:cNvPr id="16" name="矩形 15"/>
              <p:cNvSpPr/>
              <p:nvPr/>
            </p:nvSpPr>
            <p:spPr>
              <a:xfrm>
                <a:off x="8098970" y="1944537"/>
                <a:ext cx="3490595" cy="1198880"/>
              </a:xfrm>
              <a:prstGeom prst="rect">
                <a:avLst/>
              </a:prstGeom>
            </p:spPr>
            <p:txBody>
              <a:bodyPr wrap="square">
                <a:spAutoFit/>
              </a:bodyPr>
              <a:lstStyle/>
              <a:p>
                <a:pPr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领导工作的职能交叉、利益的得失、人与人的个体差异、外部环境影响等,使领导关系呈现出错综复杂的局面。</a:t>
                </a:r>
              </a:p>
            </p:txBody>
          </p:sp>
          <p:sp>
            <p:nvSpPr>
              <p:cNvPr id="17" name="文本框 16"/>
              <p:cNvSpPr txBox="1"/>
              <p:nvPr/>
            </p:nvSpPr>
            <p:spPr>
              <a:xfrm>
                <a:off x="8098970" y="1535597"/>
                <a:ext cx="1333500" cy="460375"/>
              </a:xfrm>
              <a:prstGeom prst="rect">
                <a:avLst/>
              </a:prstGeom>
              <a:noFill/>
            </p:spPr>
            <p:txBody>
              <a:bodyPr wrap="none" rtlCol="0">
                <a:spAutoFit/>
              </a:bodyPr>
              <a:lstStyle/>
              <a:p>
                <a:pPr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(3)复杂性</a:t>
                </a:r>
              </a:p>
            </p:txBody>
          </p:sp>
        </p:grpSp>
      </p:grpSp>
      <p:grpSp>
        <p:nvGrpSpPr>
          <p:cNvPr id="18" name="组合 17"/>
          <p:cNvGrpSpPr/>
          <p:nvPr/>
        </p:nvGrpSpPr>
        <p:grpSpPr>
          <a:xfrm>
            <a:off x="7410617" y="3849266"/>
            <a:ext cx="4041354" cy="2136366"/>
            <a:chOff x="7410617" y="4046606"/>
            <a:chExt cx="4041354" cy="2136366"/>
          </a:xfrm>
        </p:grpSpPr>
        <p:grpSp>
          <p:nvGrpSpPr>
            <p:cNvPr id="19" name="组合 18"/>
            <p:cNvGrpSpPr/>
            <p:nvPr/>
          </p:nvGrpSpPr>
          <p:grpSpPr>
            <a:xfrm>
              <a:off x="7410617" y="4046606"/>
              <a:ext cx="760456" cy="734944"/>
              <a:chOff x="7622946" y="3672049"/>
              <a:chExt cx="755892" cy="730534"/>
            </a:xfrm>
          </p:grpSpPr>
          <p:sp>
            <p:nvSpPr>
              <p:cNvPr id="21" name="形状"/>
              <p:cNvSpPr/>
              <p:nvPr/>
            </p:nvSpPr>
            <p:spPr>
              <a:xfrm>
                <a:off x="7622946" y="3672049"/>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22" name="组合"/>
              <p:cNvGrpSpPr/>
              <p:nvPr/>
            </p:nvGrpSpPr>
            <p:grpSpPr>
              <a:xfrm>
                <a:off x="7776285" y="3859769"/>
                <a:ext cx="427877" cy="412146"/>
                <a:chOff x="4616450" y="1549401"/>
                <a:chExt cx="215900" cy="207963"/>
              </a:xfrm>
              <a:solidFill>
                <a:schemeClr val="bg1"/>
              </a:solidFill>
            </p:grpSpPr>
            <p:sp>
              <p:nvSpPr>
                <p:cNvPr id="23" name="形状"/>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24" name="圆形"/>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20" name="组合 19"/>
            <p:cNvGrpSpPr/>
            <p:nvPr/>
          </p:nvGrpSpPr>
          <p:grpSpPr>
            <a:xfrm>
              <a:off x="8288530" y="4205628"/>
              <a:ext cx="3163441" cy="1977344"/>
              <a:chOff x="8098970" y="4904254"/>
              <a:chExt cx="3163441" cy="1977344"/>
            </a:xfrm>
          </p:grpSpPr>
          <p:sp>
            <p:nvSpPr>
              <p:cNvPr id="25" name="矩形 24"/>
              <p:cNvSpPr/>
              <p:nvPr/>
            </p:nvSpPr>
            <p:spPr>
              <a:xfrm>
                <a:off x="8098970" y="5313148"/>
                <a:ext cx="3163441" cy="1568450"/>
              </a:xfrm>
              <a:prstGeom prst="rect">
                <a:avLst/>
              </a:prstGeom>
            </p:spPr>
            <p:txBody>
              <a:bodyPr wrap="square">
                <a:spAutoFit/>
              </a:bodyPr>
              <a:lstStyle/>
              <a:p>
                <a:pPr lvl="0"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领导关系不是一成不变的。促使领导关系发生变化的因素是多方面的,最根本的是社会生产力的发展。</a:t>
                </a:r>
              </a:p>
            </p:txBody>
          </p:sp>
          <p:sp>
            <p:nvSpPr>
              <p:cNvPr id="26" name="文本框 25"/>
              <p:cNvSpPr txBox="1"/>
              <p:nvPr/>
            </p:nvSpPr>
            <p:spPr>
              <a:xfrm>
                <a:off x="8098970" y="4904254"/>
                <a:ext cx="1333500" cy="460375"/>
              </a:xfrm>
              <a:prstGeom prst="rect">
                <a:avLst/>
              </a:prstGeom>
              <a:noFill/>
            </p:spPr>
            <p:txBody>
              <a:bodyPr wrap="none" rtlCol="0">
                <a:spAutoFit/>
              </a:bodyPr>
              <a:lstStyle/>
              <a:p>
                <a:pPr lvl="0"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(4)动态性</a:t>
                </a:r>
              </a:p>
            </p:txBody>
          </p:sp>
        </p:grpSp>
      </p:grpSp>
      <p:grpSp>
        <p:nvGrpSpPr>
          <p:cNvPr id="27" name="组合 26"/>
          <p:cNvGrpSpPr/>
          <p:nvPr/>
        </p:nvGrpSpPr>
        <p:grpSpPr>
          <a:xfrm>
            <a:off x="600390" y="3849266"/>
            <a:ext cx="4133279" cy="1766796"/>
            <a:chOff x="600390" y="4046606"/>
            <a:chExt cx="4133279" cy="1766796"/>
          </a:xfrm>
        </p:grpSpPr>
        <p:grpSp>
          <p:nvGrpSpPr>
            <p:cNvPr id="28" name="组合 27"/>
            <p:cNvGrpSpPr/>
            <p:nvPr/>
          </p:nvGrpSpPr>
          <p:grpSpPr>
            <a:xfrm>
              <a:off x="3973213" y="4046606"/>
              <a:ext cx="760456" cy="734944"/>
              <a:chOff x="3821162" y="3672049"/>
              <a:chExt cx="755892" cy="730534"/>
            </a:xfrm>
          </p:grpSpPr>
          <p:sp>
            <p:nvSpPr>
              <p:cNvPr id="30" name="形状"/>
              <p:cNvSpPr/>
              <p:nvPr/>
            </p:nvSpPr>
            <p:spPr>
              <a:xfrm>
                <a:off x="3821162" y="3672049"/>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31" name="形状"/>
              <p:cNvSpPr>
                <a:spLocks noEditPoints="1"/>
              </p:cNvSpPr>
              <p:nvPr/>
            </p:nvSpPr>
            <p:spPr bwMode="auto">
              <a:xfrm>
                <a:off x="4003014" y="3773090"/>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29" name="组合 28"/>
            <p:cNvGrpSpPr/>
            <p:nvPr/>
          </p:nvGrpSpPr>
          <p:grpSpPr>
            <a:xfrm>
              <a:off x="600390" y="4205628"/>
              <a:ext cx="3240549" cy="1607774"/>
              <a:chOff x="808936" y="4904254"/>
              <a:chExt cx="3240549" cy="1607774"/>
            </a:xfrm>
          </p:grpSpPr>
          <p:sp>
            <p:nvSpPr>
              <p:cNvPr id="32" name="矩形 31"/>
              <p:cNvSpPr/>
              <p:nvPr/>
            </p:nvSpPr>
            <p:spPr>
              <a:xfrm>
                <a:off x="808936" y="5313148"/>
                <a:ext cx="3240549" cy="1198880"/>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领导关系是围绕领导活动而展开的各种领导主体之间的关系,其本身就是社会关系集合的一部分。</a:t>
                </a:r>
              </a:p>
            </p:txBody>
          </p:sp>
          <p:sp>
            <p:nvSpPr>
              <p:cNvPr id="33" name="文本框 32"/>
              <p:cNvSpPr txBox="1"/>
              <p:nvPr/>
            </p:nvSpPr>
            <p:spPr>
              <a:xfrm>
                <a:off x="2715985" y="4904254"/>
                <a:ext cx="1333500" cy="460375"/>
              </a:xfrm>
              <a:prstGeom prst="rect">
                <a:avLst/>
              </a:prstGeom>
              <a:noFill/>
            </p:spPr>
            <p:txBody>
              <a:bodyPr wrap="none" rtlCol="0">
                <a:spAutoFit/>
              </a:bodyPr>
              <a:lstStyle/>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(2)社会性</a:t>
                </a:r>
              </a:p>
            </p:txBody>
          </p:sp>
        </p:grpSp>
      </p:grpSp>
      <p:grpSp>
        <p:nvGrpSpPr>
          <p:cNvPr id="34" name="组合 33"/>
          <p:cNvGrpSpPr/>
          <p:nvPr/>
        </p:nvGrpSpPr>
        <p:grpSpPr>
          <a:xfrm>
            <a:off x="540639" y="2088660"/>
            <a:ext cx="4193030" cy="1751614"/>
            <a:chOff x="540639" y="2286000"/>
            <a:chExt cx="4193030" cy="1751614"/>
          </a:xfrm>
        </p:grpSpPr>
        <p:grpSp>
          <p:nvGrpSpPr>
            <p:cNvPr id="35" name="组合 34"/>
            <p:cNvGrpSpPr/>
            <p:nvPr/>
          </p:nvGrpSpPr>
          <p:grpSpPr>
            <a:xfrm>
              <a:off x="3973213" y="2286000"/>
              <a:ext cx="760456" cy="734944"/>
              <a:chOff x="3821162" y="2595773"/>
              <a:chExt cx="755892" cy="730534"/>
            </a:xfrm>
          </p:grpSpPr>
          <p:sp>
            <p:nvSpPr>
              <p:cNvPr id="37" name="形状"/>
              <p:cNvSpPr/>
              <p:nvPr/>
            </p:nvSpPr>
            <p:spPr>
              <a:xfrm>
                <a:off x="3821162" y="2595773"/>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38" name="组合"/>
              <p:cNvGrpSpPr/>
              <p:nvPr/>
            </p:nvGrpSpPr>
            <p:grpSpPr>
              <a:xfrm>
                <a:off x="4023243" y="2758814"/>
                <a:ext cx="351730" cy="407449"/>
                <a:chOff x="3581400" y="3905251"/>
                <a:chExt cx="160338" cy="185738"/>
              </a:xfrm>
              <a:solidFill>
                <a:schemeClr val="bg1"/>
              </a:solidFill>
            </p:grpSpPr>
            <p:sp>
              <p:nvSpPr>
                <p:cNvPr id="39" name="形状"/>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0" name="形状"/>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1" name="形状"/>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2" name="形状"/>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36" name="组合 35"/>
            <p:cNvGrpSpPr/>
            <p:nvPr/>
          </p:nvGrpSpPr>
          <p:grpSpPr>
            <a:xfrm>
              <a:off x="540639" y="2429794"/>
              <a:ext cx="3300300" cy="1607820"/>
              <a:chOff x="749185" y="1535597"/>
              <a:chExt cx="3300300" cy="1607820"/>
            </a:xfrm>
          </p:grpSpPr>
          <p:sp>
            <p:nvSpPr>
              <p:cNvPr id="43" name="矩形 42"/>
              <p:cNvSpPr/>
              <p:nvPr/>
            </p:nvSpPr>
            <p:spPr>
              <a:xfrm>
                <a:off x="749185" y="1944537"/>
                <a:ext cx="3300095" cy="1198880"/>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这是指领导关系作为领导活动过程中人与人相互交往的一种现实结果,它的产生具有历史的必然性。</a:t>
                </a:r>
              </a:p>
            </p:txBody>
          </p:sp>
          <p:sp>
            <p:nvSpPr>
              <p:cNvPr id="44" name="文本框 43"/>
              <p:cNvSpPr txBox="1"/>
              <p:nvPr/>
            </p:nvSpPr>
            <p:spPr>
              <a:xfrm>
                <a:off x="2715985" y="1535597"/>
                <a:ext cx="1333500" cy="460375"/>
              </a:xfrm>
              <a:prstGeom prst="rect">
                <a:avLst/>
              </a:prstGeom>
              <a:noFill/>
            </p:spPr>
            <p:txBody>
              <a:bodyPr wrap="none" rtlCol="0">
                <a:spAutoFit/>
              </a:bodyPr>
              <a:lstStyle/>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(1)客观性</a:t>
                </a:r>
              </a:p>
            </p:txBody>
          </p:sp>
        </p:gr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8.3.4 </a:t>
            </a:r>
            <a:r>
              <a:rPr lang="zh-CN" altLang="en-US" b="1" dirty="0">
                <a:solidFill>
                  <a:schemeClr val="tx1"/>
                </a:solidFill>
                <a:latin typeface="宋体" panose="02010600030101010101" pitchFamily="2" charset="-122"/>
                <a:ea typeface="宋体" panose="02010600030101010101" pitchFamily="2" charset="-122"/>
              </a:rPr>
              <a:t>领导关系变化发展的规律</a:t>
            </a:r>
          </a:p>
          <a:p>
            <a:pPr lvl="0">
              <a:buSzTx/>
            </a:pPr>
            <a:r>
              <a:rPr sz="2000" dirty="0">
                <a:solidFill>
                  <a:schemeClr val="tx1"/>
                </a:solidFill>
                <a:latin typeface="+mn-ea"/>
                <a:sym typeface="思源黑体" panose="020B0400000000000000" pitchFamily="34" charset="-122"/>
              </a:rPr>
              <a:t>因此,从广义上讲,领导关系变化发展的规律就是领导活动的规律。领导科学各方面内容,就是从不同方面、角度揭示领导关系变化发展的规律。从狭义上讲,领导关系主要是指领导活动中人与人之间的工作和交往的普遍形式。因而,领导关系变化发展规律主要是指这种人与人之间的本质联系。</a:t>
            </a:r>
          </a:p>
        </p:txBody>
      </p:sp>
      <p:grpSp>
        <p:nvGrpSpPr>
          <p:cNvPr id="30" name="组合 29"/>
          <p:cNvGrpSpPr/>
          <p:nvPr/>
        </p:nvGrpSpPr>
        <p:grpSpPr>
          <a:xfrm>
            <a:off x="1119872" y="2773526"/>
            <a:ext cx="10134885" cy="3984232"/>
            <a:chOff x="1028432" y="1836266"/>
            <a:chExt cx="10134885" cy="3984232"/>
          </a:xfrm>
        </p:grpSpPr>
        <p:grpSp>
          <p:nvGrpSpPr>
            <p:cNvPr id="4" name="."/>
            <p:cNvGrpSpPr/>
            <p:nvPr/>
          </p:nvGrpSpPr>
          <p:grpSpPr>
            <a:xfrm>
              <a:off x="1439476" y="1961555"/>
              <a:ext cx="1630055" cy="1634921"/>
              <a:chOff x="1085477" y="1535725"/>
              <a:chExt cx="1373932" cy="1378034"/>
            </a:xfrm>
          </p:grpSpPr>
          <p:sp>
            <p:nvSpPr>
              <p:cNvPr id="16" name="."/>
              <p:cNvSpPr/>
              <p:nvPr>
                <p:custDataLst>
                  <p:tags r:id="rId10"/>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7" name="."/>
              <p:cNvSpPr/>
              <p:nvPr>
                <p:custDataLst>
                  <p:tags r:id="rId11"/>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5" name="."/>
            <p:cNvGrpSpPr/>
            <p:nvPr/>
          </p:nvGrpSpPr>
          <p:grpSpPr>
            <a:xfrm>
              <a:off x="4000469" y="1961555"/>
              <a:ext cx="1630055" cy="1634921"/>
              <a:chOff x="3244081" y="1535725"/>
              <a:chExt cx="1373932" cy="1378034"/>
            </a:xfrm>
          </p:grpSpPr>
          <p:sp>
            <p:nvSpPr>
              <p:cNvPr id="14" name="."/>
              <p:cNvSpPr/>
              <p:nvPr>
                <p:custDataLst>
                  <p:tags r:id="rId8"/>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5" name="."/>
              <p:cNvSpPr/>
              <p:nvPr>
                <p:custDataLst>
                  <p:tags r:id="rId9"/>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6" name="."/>
            <p:cNvGrpSpPr/>
            <p:nvPr/>
          </p:nvGrpSpPr>
          <p:grpSpPr>
            <a:xfrm>
              <a:off x="6561468" y="1961555"/>
              <a:ext cx="1630055" cy="1634921"/>
              <a:chOff x="5402685" y="1535725"/>
              <a:chExt cx="1373932" cy="1378034"/>
            </a:xfrm>
          </p:grpSpPr>
          <p:sp>
            <p:nvSpPr>
              <p:cNvPr id="12" name="."/>
              <p:cNvSpPr/>
              <p:nvPr>
                <p:custDataLst>
                  <p:tags r:id="rId6"/>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3" name="."/>
              <p:cNvSpPr/>
              <p:nvPr>
                <p:custDataLst>
                  <p:tags r:id="rId7"/>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7" name="."/>
            <p:cNvGrpSpPr/>
            <p:nvPr/>
          </p:nvGrpSpPr>
          <p:grpSpPr>
            <a:xfrm>
              <a:off x="9122469" y="1961555"/>
              <a:ext cx="1630055" cy="1634921"/>
              <a:chOff x="7561289" y="1535725"/>
              <a:chExt cx="1373932" cy="1378034"/>
            </a:xfrm>
          </p:grpSpPr>
          <p:sp>
            <p:nvSpPr>
              <p:cNvPr id="10" name="."/>
              <p:cNvSpPr/>
              <p:nvPr>
                <p:custDataLst>
                  <p:tags r:id="rId4"/>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1" name="."/>
              <p:cNvSpPr/>
              <p:nvPr>
                <p:custDataLst>
                  <p:tags r:id="rId5"/>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8" name="."/>
            <p:cNvSpPr/>
            <p:nvPr>
              <p:custDataLst>
                <p:tags r:id="rId1"/>
              </p:custDataLst>
            </p:nvPr>
          </p:nvSpPr>
          <p:spPr bwMode="auto">
            <a:xfrm>
              <a:off x="2628481"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9" name="."/>
            <p:cNvSpPr/>
            <p:nvPr>
              <p:custDataLst>
                <p:tags r:id="rId2"/>
              </p:custDataLst>
            </p:nvPr>
          </p:nvSpPr>
          <p:spPr bwMode="auto">
            <a:xfrm>
              <a:off x="5189483"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8" name="."/>
            <p:cNvSpPr/>
            <p:nvPr>
              <p:custDataLst>
                <p:tags r:id="rId3"/>
              </p:custDataLst>
            </p:nvPr>
          </p:nvSpPr>
          <p:spPr bwMode="auto">
            <a:xfrm>
              <a:off x="7750485" y="1836266"/>
              <a:ext cx="1976588" cy="1885502"/>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19" name="Rectangle 29"/>
            <p:cNvSpPr/>
            <p:nvPr/>
          </p:nvSpPr>
          <p:spPr>
            <a:xfrm>
              <a:off x="1028683" y="4233403"/>
              <a:ext cx="2348760"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这是揭示领导关系产生、性质、构成、发展动力的规律。</a:t>
              </a:r>
            </a:p>
          </p:txBody>
        </p:sp>
        <p:sp>
          <p:nvSpPr>
            <p:cNvPr id="20" name="矩形 19"/>
            <p:cNvSpPr/>
            <p:nvPr/>
          </p:nvSpPr>
          <p:spPr>
            <a:xfrm>
              <a:off x="1028432" y="3805782"/>
              <a:ext cx="2227580" cy="337185"/>
            </a:xfrm>
            <a:prstGeom prst="rect">
              <a:avLst/>
            </a:prstGeom>
          </p:spPr>
          <p:txBody>
            <a:bodyPr wrap="none">
              <a:spAutoFit/>
            </a:bodyPr>
            <a:lstStyle/>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领导关系矛盾统一规律</a:t>
              </a:r>
            </a:p>
          </p:txBody>
        </p:sp>
        <p:sp>
          <p:nvSpPr>
            <p:cNvPr id="22" name="Rectangle 29"/>
            <p:cNvSpPr/>
            <p:nvPr/>
          </p:nvSpPr>
          <p:spPr>
            <a:xfrm>
              <a:off x="3690327" y="4252048"/>
              <a:ext cx="2282408"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这是揭示领导关系变化发展与环境之间关系的规律。</a:t>
              </a:r>
            </a:p>
          </p:txBody>
        </p:sp>
        <p:sp>
          <p:nvSpPr>
            <p:cNvPr id="23" name="矩形 22"/>
            <p:cNvSpPr/>
            <p:nvPr/>
          </p:nvSpPr>
          <p:spPr>
            <a:xfrm>
              <a:off x="4000742" y="3682187"/>
              <a:ext cx="1818640" cy="583565"/>
            </a:xfrm>
            <a:prstGeom prst="rect">
              <a:avLst/>
            </a:prstGeom>
          </p:spPr>
          <p:txBody>
            <a:bodyPr wrap="none">
              <a:spAutoFit/>
            </a:bodyPr>
            <a:lstStyle/>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领导关系变化发展</a:t>
              </a:r>
            </a:p>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与环境相适应规律</a:t>
              </a:r>
            </a:p>
          </p:txBody>
        </p:sp>
        <p:sp>
          <p:nvSpPr>
            <p:cNvPr id="25" name="矩形 24"/>
            <p:cNvSpPr/>
            <p:nvPr/>
          </p:nvSpPr>
          <p:spPr>
            <a:xfrm>
              <a:off x="6614440" y="3723462"/>
              <a:ext cx="1818640" cy="583565"/>
            </a:xfrm>
            <a:prstGeom prst="rect">
              <a:avLst/>
            </a:prstGeom>
          </p:spPr>
          <p:txBody>
            <a:bodyPr wrap="none">
              <a:spAutoFit/>
            </a:bodyPr>
            <a:lstStyle/>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领导关系变化发展</a:t>
              </a:r>
            </a:p>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动态平衡规律</a:t>
              </a:r>
            </a:p>
          </p:txBody>
        </p:sp>
        <p:sp>
          <p:nvSpPr>
            <p:cNvPr id="26" name="Rectangle 29"/>
            <p:cNvSpPr/>
            <p:nvPr/>
          </p:nvSpPr>
          <p:spPr>
            <a:xfrm>
              <a:off x="6285619" y="4252048"/>
              <a:ext cx="2282407" cy="156845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领导关系变化发展动态平衡规律,是揭示领导关系变化发展一般过程的规律。</a:t>
              </a:r>
            </a:p>
          </p:txBody>
        </p:sp>
        <p:sp>
          <p:nvSpPr>
            <p:cNvPr id="28" name="矩形 27"/>
            <p:cNvSpPr/>
            <p:nvPr/>
          </p:nvSpPr>
          <p:spPr>
            <a:xfrm>
              <a:off x="8823372" y="3846652"/>
              <a:ext cx="2227580" cy="337185"/>
            </a:xfrm>
            <a:prstGeom prst="rect">
              <a:avLst/>
            </a:prstGeom>
          </p:spPr>
          <p:txBody>
            <a:bodyPr wrap="none">
              <a:spAutoFit/>
            </a:bodyPr>
            <a:lstStyle/>
            <a:p>
              <a:pPr algn="ctr"/>
              <a:r>
                <a:rPr lang="zh-CN" altLang="en-US" sz="1600" b="1" dirty="0">
                  <a:solidFill>
                    <a:schemeClr val="tx1">
                      <a:lumMod val="75000"/>
                      <a:lumOff val="25000"/>
                    </a:schemeClr>
                  </a:solidFill>
                  <a:latin typeface="思源宋体 CN" panose="02020400000000000000" pitchFamily="18" charset="-122"/>
                  <a:ea typeface="思源宋体 CN" panose="02020400000000000000" pitchFamily="18" charset="-122"/>
                </a:rPr>
                <a:t>领导关系协同发展规律</a:t>
              </a:r>
            </a:p>
          </p:txBody>
        </p:sp>
        <p:sp>
          <p:nvSpPr>
            <p:cNvPr id="29" name="Rectangle 29"/>
            <p:cNvSpPr/>
            <p:nvPr/>
          </p:nvSpPr>
          <p:spPr>
            <a:xfrm>
              <a:off x="8880911" y="4252048"/>
              <a:ext cx="2282406" cy="1198880"/>
            </a:xfrm>
            <a:prstGeom prst="rect">
              <a:avLst/>
            </a:prstGeom>
          </p:spPr>
          <p:txBody>
            <a:bodyPr wrap="square">
              <a:spAutoFit/>
            </a:bodyPr>
            <a:lstStyle/>
            <a:p>
              <a:pPr lvl="0" algn="ctr">
                <a:lnSpc>
                  <a:spcPct val="150000"/>
                </a:lnSpc>
                <a:defRPr/>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领导关系协同发展规律,是揭示领导关系变化发展趋势的规律。</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8.3.5 </a:t>
            </a:r>
            <a:r>
              <a:rPr lang="zh-CN" altLang="en-US" b="1" dirty="0">
                <a:solidFill>
                  <a:schemeClr val="tx1"/>
                </a:solidFill>
                <a:latin typeface="宋体" panose="02010600030101010101" pitchFamily="2" charset="-122"/>
                <a:ea typeface="宋体" panose="02010600030101010101" pitchFamily="2" charset="-122"/>
              </a:rPr>
              <a:t>领导关系的现实情形与重要性</a:t>
            </a:r>
          </a:p>
          <a:p>
            <a:pPr lvl="0">
              <a:buSzTx/>
            </a:pPr>
            <a:r>
              <a:rPr sz="2000" dirty="0">
                <a:solidFill>
                  <a:schemeClr val="tx1"/>
                </a:solidFill>
                <a:latin typeface="+mn-ea"/>
                <a:sym typeface="思源黑体" panose="020B0400000000000000" pitchFamily="34" charset="-122"/>
              </a:rPr>
              <a:t>局随领导关系变化而变化、发展而发展,并与领导关系一起直接现实地制约和规范着领导行为,对领导方式方法和模式乃至领导结果都直接产生重大影响;它还从微观层面直接影响领导的做法和方式、领导的成败得失,直接影响领导客体的现实利益、命运以及社会风气。</a:t>
            </a:r>
          </a:p>
          <a:p>
            <a:pPr lvl="0">
              <a:buSzTx/>
            </a:pPr>
            <a:r>
              <a:rPr sz="2000" dirty="0">
                <a:solidFill>
                  <a:schemeClr val="tx1"/>
                </a:solidFill>
                <a:latin typeface="+mn-ea"/>
                <a:sym typeface="思源黑体" panose="020B0400000000000000" pitchFamily="34" charset="-122"/>
              </a:rPr>
              <a:t>一方面,领导关系可以说是一种能动的社会资源。</a:t>
            </a:r>
          </a:p>
          <a:p>
            <a:pPr lvl="0">
              <a:buSzTx/>
            </a:pPr>
            <a:r>
              <a:rPr sz="2000" dirty="0">
                <a:solidFill>
                  <a:schemeClr val="tx1"/>
                </a:solidFill>
                <a:latin typeface="+mn-ea"/>
                <a:sym typeface="思源黑体" panose="020B0400000000000000" pitchFamily="34" charset="-122"/>
              </a:rPr>
              <a:t>另一方面,领导关系也是一把双刃剑,把握和处理得不好,就会出现严重问题,这就是领导关系的另一面即负面。</a:t>
            </a:r>
          </a:p>
          <a:p>
            <a:pPr lvl="0">
              <a:buSzTx/>
            </a:pPr>
            <a:r>
              <a:rPr sz="2000" dirty="0">
                <a:solidFill>
                  <a:schemeClr val="tx1"/>
                </a:solidFill>
                <a:latin typeface="+mn-ea"/>
                <a:sym typeface="思源黑体" panose="020B0400000000000000" pitchFamily="34" charset="-122"/>
              </a:rPr>
              <a:t>领导关系与组织制度相互依存,相互影响,相互转化。一定的领导关系是构成一定组织制度的基础,会对组织制度产生深刻的影响,先于并导致组织制度发生变化。</a:t>
            </a:r>
          </a:p>
          <a:p>
            <a:pPr lvl="0">
              <a:buSzTx/>
            </a:pPr>
            <a:r>
              <a:rPr sz="2000" dirty="0">
                <a:solidFill>
                  <a:schemeClr val="tx1"/>
                </a:solidFill>
                <a:latin typeface="+mn-ea"/>
                <a:sym typeface="思源黑体" panose="020B0400000000000000" pitchFamily="34" charset="-122"/>
              </a:rPr>
              <a:t>领导关系还有一层对于组织制度的作用。这个作用可以是积极的,即可以巩固和优化组织制度;也可以是消极的,即可以削弱甚至破坏组织制度。</a:t>
            </a:r>
          </a:p>
          <a:p>
            <a:pPr lvl="0">
              <a:buSzTx/>
            </a:pPr>
            <a:r>
              <a:rPr sz="2000" dirty="0">
                <a:solidFill>
                  <a:schemeClr val="tx1"/>
                </a:solidFill>
                <a:latin typeface="+mn-ea"/>
                <a:sym typeface="思源黑体" panose="020B0400000000000000" pitchFamily="34" charset="-122"/>
              </a:rPr>
              <a:t>良好的领导关系就是积极、友好、融洽的领导关系,能够成为维系组织的黏合剂和调动积极性的增能剂,有助于领导主体积极性、创造性的发挥,有助于增加领导集体的团结和活力,有利于协调各种领导关系,化解矛盾,增加组织的凝聚力和运转的良性,使领导活动得以顺利开展并取得成功。</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领导环境与领导的关系</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8.4.1 </a:t>
            </a:r>
            <a:r>
              <a:rPr lang="zh-CN" altLang="en-US" b="1" dirty="0">
                <a:solidFill>
                  <a:schemeClr val="tx1"/>
                </a:solidFill>
                <a:latin typeface="宋体" panose="02010600030101010101" pitchFamily="2" charset="-122"/>
                <a:ea typeface="宋体" panose="02010600030101010101" pitchFamily="2" charset="-122"/>
              </a:rPr>
              <a:t>领导环境与领导者的关系</a:t>
            </a:r>
          </a:p>
          <a:p>
            <a:r>
              <a:rPr sz="2000" dirty="0">
                <a:solidFill>
                  <a:schemeClr val="tx1"/>
                </a:solidFill>
                <a:latin typeface="+mn-ea"/>
                <a:sym typeface="思源黑体" panose="020B0400000000000000" pitchFamily="34" charset="-122"/>
              </a:rPr>
              <a:t>领导环境与领导者和领导活动之间紧密相关、相互影响。</a:t>
            </a:r>
          </a:p>
          <a:p>
            <a:r>
              <a:rPr sz="2000" dirty="0">
                <a:solidFill>
                  <a:schemeClr val="tx1"/>
                </a:solidFill>
                <a:latin typeface="+mn-ea"/>
                <a:sym typeface="思源黑体" panose="020B0400000000000000" pitchFamily="34" charset="-122"/>
              </a:rPr>
              <a:t>一方面,领导者及其领导活动都必须在某一具体环境中存在,领导环境是领导者和领导活动所必须依赖的平台和载体,也对领导者的思维和行为产生着各种各样的影响;</a:t>
            </a:r>
          </a:p>
          <a:p>
            <a:r>
              <a:rPr sz="2000" dirty="0">
                <a:solidFill>
                  <a:schemeClr val="tx1"/>
                </a:solidFill>
                <a:latin typeface="+mn-ea"/>
                <a:sym typeface="思源黑体" panose="020B0400000000000000" pitchFamily="34" charset="-122"/>
              </a:rPr>
              <a:t>另一方面,领导者可以通过对客观环境的认识、适应、利用和改造,创造出更加适合领导工作需要的客观环境,实现科学而有效的领导。</a:t>
            </a:r>
          </a:p>
          <a:p>
            <a:r>
              <a:rPr sz="2000" dirty="0">
                <a:solidFill>
                  <a:schemeClr val="tx1"/>
                </a:solidFill>
                <a:latin typeface="+mn-ea"/>
                <a:sym typeface="思源黑体" panose="020B0400000000000000" pitchFamily="34" charset="-122"/>
              </a:rPr>
              <a:t>(1)领导环境是领导信息的发生体、产出体和最终接收体,它产生的领导信息进入领导主体特别是领导者的信息加工过程当中。</a:t>
            </a:r>
          </a:p>
          <a:p>
            <a:r>
              <a:rPr sz="2000" dirty="0">
                <a:solidFill>
                  <a:schemeClr val="tx1"/>
                </a:solidFill>
                <a:latin typeface="+mn-ea"/>
                <a:sym typeface="思源黑体" panose="020B0400000000000000" pitchFamily="34" charset="-122"/>
              </a:rPr>
              <a:t>(2)领导环境影响领导者的素质。</a:t>
            </a:r>
          </a:p>
          <a:p>
            <a:r>
              <a:rPr sz="2000" dirty="0">
                <a:solidFill>
                  <a:schemeClr val="tx1"/>
                </a:solidFill>
                <a:latin typeface="+mn-ea"/>
                <a:sym typeface="思源黑体" panose="020B0400000000000000" pitchFamily="34" charset="-122"/>
              </a:rPr>
              <a:t>(3)领导环境影响领导者的即时反应、即时成效以及由此积累而来的总体成效。</a:t>
            </a:r>
          </a:p>
          <a:p>
            <a:r>
              <a:rPr sz="2000" dirty="0">
                <a:solidFill>
                  <a:schemeClr val="tx1"/>
                </a:solidFill>
                <a:latin typeface="+mn-ea"/>
                <a:sym typeface="思源黑体" panose="020B0400000000000000" pitchFamily="34" charset="-122"/>
              </a:rPr>
              <a:t>(4)领导环境影响领导者对领导方式的选择。</a:t>
            </a:r>
          </a:p>
          <a:p>
            <a:r>
              <a:rPr sz="2000" dirty="0">
                <a:solidFill>
                  <a:schemeClr val="tx1"/>
                </a:solidFill>
                <a:latin typeface="+mn-ea"/>
                <a:sym typeface="思源黑体" panose="020B0400000000000000" pitchFamily="34" charset="-122"/>
              </a:rPr>
              <a:t>(5)作为一种最大的客观存在,领导环境具有强烈约束领导主观性的客观性。</a:t>
            </a:r>
          </a:p>
          <a:p>
            <a:r>
              <a:rPr sz="2000" dirty="0">
                <a:solidFill>
                  <a:schemeClr val="tx1"/>
                </a:solidFill>
                <a:latin typeface="+mn-ea"/>
                <a:sym typeface="思源黑体" panose="020B0400000000000000" pitchFamily="34" charset="-122"/>
              </a:rPr>
              <a:t>(6)领导者乃至整个领导主体对领导环境不是被动地适应,做它的奴隶,而是要积极主动地适应、把握乃至利用,能够极其显著、有效地反作用于领导环境,包括影响、改造或塑造环境,进而成为最强大的环境主人或主宰。</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8.4.2 </a:t>
            </a:r>
            <a:r>
              <a:rPr lang="zh-CN" altLang="en-US" b="1" dirty="0">
                <a:solidFill>
                  <a:schemeClr val="tx1"/>
                </a:solidFill>
                <a:latin typeface="宋体" panose="02010600030101010101" pitchFamily="2" charset="-122"/>
                <a:ea typeface="宋体" panose="02010600030101010101" pitchFamily="2" charset="-122"/>
              </a:rPr>
              <a:t>领导环境与领导成败的关系</a:t>
            </a:r>
          </a:p>
          <a:p>
            <a:r>
              <a:rPr sz="2000" dirty="0">
                <a:solidFill>
                  <a:schemeClr val="tx1"/>
                </a:solidFill>
                <a:latin typeface="+mn-ea"/>
                <a:sym typeface="思源黑体" panose="020B0400000000000000" pitchFamily="34" charset="-122"/>
              </a:rPr>
              <a:t>无数领导事实证明,领导成败的内因或内在前提是领导素质,而领导成败的外因或外在前提则是领导环境。</a:t>
            </a:r>
          </a:p>
          <a:p>
            <a:r>
              <a:rPr sz="2000" dirty="0">
                <a:solidFill>
                  <a:schemeClr val="tx1"/>
                </a:solidFill>
                <a:latin typeface="+mn-ea"/>
                <a:sym typeface="思源黑体" panose="020B0400000000000000" pitchFamily="34" charset="-122"/>
              </a:rPr>
              <a:t>如果说领导素质是领导成败的根本因素或主要原因,那么就应该说领导环境就是领导成败的关键因素和基本原因。</a:t>
            </a:r>
          </a:p>
          <a:p>
            <a:r>
              <a:rPr sz="2000" dirty="0">
                <a:solidFill>
                  <a:schemeClr val="tx1"/>
                </a:solidFill>
                <a:latin typeface="+mn-ea"/>
                <a:sym typeface="思源黑体" panose="020B0400000000000000" pitchFamily="34" charset="-122"/>
              </a:rPr>
              <a:t>领导主体就是生活在现实环境中的各种具体主体之一,其思想意识乃至素质整体都受环境制约,其行为不仅直接受来自环境影响的领导素质的制约,而且还受由环境决定的可能条件和现实条件的制约。</a:t>
            </a:r>
          </a:p>
          <a:p>
            <a:r>
              <a:rPr sz="2000" dirty="0">
                <a:solidFill>
                  <a:schemeClr val="tx1"/>
                </a:solidFill>
                <a:latin typeface="+mn-ea"/>
                <a:sym typeface="思源黑体" panose="020B0400000000000000" pitchFamily="34" charset="-122"/>
              </a:rPr>
              <a:t>领导者在进行领导活动时要充分参考这些环境因素的制约性和有效影响的程度;否则,就必定会造成大小不同的领导失误、领导后果和领导失败,也就不可能真正正确而有效地履行领导职能和领导职责。</a:t>
            </a:r>
          </a:p>
          <a:p>
            <a:r>
              <a:rPr sz="2000" dirty="0">
                <a:solidFill>
                  <a:schemeClr val="tx1"/>
                </a:solidFill>
                <a:latin typeface="+mn-ea"/>
                <a:sym typeface="思源黑体" panose="020B0400000000000000" pitchFamily="34" charset="-122"/>
              </a:rPr>
              <a:t>领导环境直接或间接地影响到了领导过程,并成为导致领导成败的重要方面。领导环境就是同领导成败得失密切相关的外在条件,是领导主体赖以生存、发展和发挥作用的综合性客观基础和客观条件。领导者不仅要高度重视自身的素质问题,而且要高度重视周围的环境问题,要达到这两个因素之间的最佳配合与平衡,然后才可能形成并展现优质的领导活动,取得最后的成功。</a:t>
            </a:r>
          </a:p>
          <a:p>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8.4.3 </a:t>
            </a:r>
            <a:r>
              <a:rPr lang="zh-CN" altLang="en-US" b="1" dirty="0">
                <a:solidFill>
                  <a:schemeClr val="tx1"/>
                </a:solidFill>
                <a:latin typeface="宋体" panose="02010600030101010101" pitchFamily="2" charset="-122"/>
                <a:ea typeface="宋体" panose="02010600030101010101" pitchFamily="2" charset="-122"/>
              </a:rPr>
              <a:t>关于领导环境的重要结论</a:t>
            </a:r>
          </a:p>
          <a:p>
            <a:r>
              <a:rPr sz="2000" dirty="0">
                <a:solidFill>
                  <a:schemeClr val="tx1"/>
                </a:solidFill>
                <a:latin typeface="+mn-ea"/>
                <a:sym typeface="思源黑体" panose="020B0400000000000000" pitchFamily="34" charset="-122"/>
              </a:rPr>
              <a:t>根据领导环境与领导者、领导成败的关系,可以得出对于领导环境、表现为领导取向和领导原则的几个重要结论:</a:t>
            </a:r>
          </a:p>
          <a:p>
            <a:r>
              <a:rPr sz="2000" dirty="0">
                <a:solidFill>
                  <a:schemeClr val="tx1"/>
                </a:solidFill>
                <a:latin typeface="+mn-ea"/>
                <a:sym typeface="思源黑体" panose="020B0400000000000000" pitchFamily="34" charset="-122"/>
              </a:rPr>
              <a:t>(1)领导者要正确认识和把握领导环境。</a:t>
            </a:r>
          </a:p>
          <a:p>
            <a:r>
              <a:rPr sz="2000" dirty="0">
                <a:solidFill>
                  <a:schemeClr val="tx1"/>
                </a:solidFill>
                <a:latin typeface="+mn-ea"/>
                <a:sym typeface="思源黑体" panose="020B0400000000000000" pitchFamily="34" charset="-122"/>
              </a:rPr>
              <a:t>(2)领导者要积极适应和利用领导环境。</a:t>
            </a:r>
          </a:p>
          <a:p>
            <a:r>
              <a:rPr sz="2000" dirty="0">
                <a:solidFill>
                  <a:schemeClr val="tx1"/>
                </a:solidFill>
                <a:latin typeface="+mn-ea"/>
                <a:sym typeface="思源黑体" panose="020B0400000000000000" pitchFamily="34" charset="-122"/>
              </a:rPr>
              <a:t>(3)领导者要积极地改造和优化领导环境。</a:t>
            </a:r>
          </a:p>
          <a:p>
            <a:r>
              <a:rPr sz="2000" dirty="0">
                <a:solidFill>
                  <a:schemeClr val="tx1"/>
                </a:solidFill>
                <a:latin typeface="+mn-ea"/>
                <a:sym typeface="思源黑体" panose="020B0400000000000000" pitchFamily="34" charset="-122"/>
              </a:rPr>
              <a:t>(4)领导者对领导环境要高度重视,不能消极对待,不能成为在领导环境中穷于应付、疲于奔命的被动者、受调弄对象、失望者以及失败者;要战胜消极的环境,克服环境的不利因素和消极影响,富有建设性地积极对待、主动适应,充分明智地加以营造、爱护和利用,特别是充分利用和调动环境的积极因素并发挥其积极作用,成为能够把握领导环境并进而掌握自身命运、组织命运和领导客体的强大主人。</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32207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领导环境是领导的依托,是领导实施或运作的客观前提或基础。领导主体既生活于其中,也能与它进行极其充分的良好互动。只有充分地基于并顺合领导环境,领导主体才能在该环境中生存下来和发展起来,才能取得成功。相反,忽视、贬低领导环境,任何领导主体都会遭受重大损失,得到深刻教训。</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76835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领导环境</a:t>
            </a:r>
            <a:r>
              <a:rPr lang="en-US" sz="2000" b="1" dirty="0">
                <a:latin typeface="+mn-ea"/>
              </a:rPr>
              <a:t>    </a:t>
            </a:r>
            <a:r>
              <a:rPr sz="2000" b="1" dirty="0">
                <a:latin typeface="+mn-ea"/>
              </a:rPr>
              <a:t>领导环境的构成</a:t>
            </a:r>
            <a:r>
              <a:rPr lang="en-US" sz="2000" b="1" dirty="0">
                <a:latin typeface="+mn-ea"/>
                <a:sym typeface="+mn-ea"/>
              </a:rPr>
              <a:t>    </a:t>
            </a:r>
            <a:r>
              <a:rPr sz="2000" b="1" dirty="0">
                <a:latin typeface="+mn-ea"/>
              </a:rPr>
              <a:t>国际环境</a:t>
            </a:r>
            <a:r>
              <a:rPr lang="en-US" sz="2000" b="1" dirty="0">
                <a:latin typeface="+mn-ea"/>
                <a:sym typeface="+mn-ea"/>
              </a:rPr>
              <a:t>    </a:t>
            </a:r>
            <a:r>
              <a:rPr sz="2000" b="1" dirty="0">
                <a:latin typeface="+mn-ea"/>
              </a:rPr>
              <a:t>社会环境</a:t>
            </a:r>
            <a:r>
              <a:rPr lang="en-US" sz="2000" b="1" dirty="0">
                <a:latin typeface="+mn-ea"/>
                <a:sym typeface="+mn-ea"/>
              </a:rPr>
              <a:t>    </a:t>
            </a:r>
            <a:r>
              <a:rPr sz="2000" b="1" dirty="0">
                <a:latin typeface="+mn-ea"/>
              </a:rPr>
              <a:t>机构性环境</a:t>
            </a:r>
            <a:r>
              <a:rPr lang="en-US" sz="2000" b="1" dirty="0">
                <a:latin typeface="+mn-ea"/>
                <a:sym typeface="+mn-ea"/>
              </a:rPr>
              <a:t>    </a:t>
            </a:r>
            <a:r>
              <a:rPr sz="2000" b="1" dirty="0">
                <a:latin typeface="+mn-ea"/>
              </a:rPr>
              <a:t>制度性环境</a:t>
            </a:r>
            <a:r>
              <a:rPr lang="en-US" sz="2000" b="1" dirty="0">
                <a:latin typeface="+mn-ea"/>
                <a:sym typeface="+mn-ea"/>
              </a:rPr>
              <a:t>    </a:t>
            </a:r>
          </a:p>
          <a:p>
            <a:pPr marL="274320" lvl="0" indent="-274320">
              <a:spcBef>
                <a:spcPct val="20000"/>
              </a:spcBef>
              <a:buClr>
                <a:schemeClr val="accent1"/>
              </a:buClr>
              <a:buFont typeface="Symbol" panose="05050102010706020507" pitchFamily="18" charset="2"/>
              <a:buChar char=""/>
            </a:pPr>
            <a:r>
              <a:rPr sz="2000" b="1" dirty="0">
                <a:latin typeface="+mn-ea"/>
              </a:rPr>
              <a:t>决策体制环境</a:t>
            </a:r>
            <a:r>
              <a:rPr lang="en-US" sz="2000" b="1" dirty="0">
                <a:latin typeface="+mn-ea"/>
                <a:sym typeface="+mn-ea"/>
              </a:rPr>
              <a:t>    </a:t>
            </a:r>
            <a:r>
              <a:rPr sz="2000" b="1" dirty="0">
                <a:latin typeface="+mn-ea"/>
              </a:rPr>
              <a:t>领导关系</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267652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●领导环境的界定、特点与构成</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●若干具体而重要的领导环境</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●领导关系</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●领导环境与领导的关系</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31570" y="1973580"/>
            <a:ext cx="9613265" cy="467042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42695" y="2037715"/>
            <a:ext cx="9567545" cy="452310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1.领导环境在整个领导现象和过程中处于什么地位,具有什么作用?了解和把握领导环境有什么实际意义?</a:t>
            </a:r>
          </a:p>
          <a:p>
            <a:pPr marL="274320" lvl="0" indent="-274320">
              <a:spcBef>
                <a:spcPct val="20000"/>
              </a:spcBef>
              <a:buClr>
                <a:schemeClr val="accent1"/>
              </a:buClr>
              <a:buFont typeface="Symbol" panose="05050102010706020507" pitchFamily="18" charset="2"/>
              <a:buChar char=""/>
            </a:pPr>
            <a:r>
              <a:rPr sz="2000" b="1" dirty="0">
                <a:latin typeface="+mn-ea"/>
              </a:rPr>
              <a:t>2.根据领导环境的特点,应该如何充分能动地对待领导环境,与之进行积极的互动?</a:t>
            </a:r>
          </a:p>
          <a:p>
            <a:pPr marL="274320" lvl="0" indent="-274320">
              <a:spcBef>
                <a:spcPct val="20000"/>
              </a:spcBef>
              <a:buClr>
                <a:schemeClr val="accent1"/>
              </a:buClr>
              <a:buFont typeface="Symbol" panose="05050102010706020507" pitchFamily="18" charset="2"/>
              <a:buChar char=""/>
            </a:pPr>
            <a:r>
              <a:rPr sz="2000" b="1" dirty="0">
                <a:latin typeface="+mn-ea"/>
              </a:rPr>
              <a:t>3.试分析进入21世纪以来我们周围的领导环境发生了哪些变化。</a:t>
            </a:r>
          </a:p>
          <a:p>
            <a:pPr marL="274320" lvl="0" indent="-274320">
              <a:spcBef>
                <a:spcPct val="20000"/>
              </a:spcBef>
              <a:buClr>
                <a:schemeClr val="accent1"/>
              </a:buClr>
              <a:buFont typeface="Symbol" panose="05050102010706020507" pitchFamily="18" charset="2"/>
              <a:buChar char=""/>
            </a:pPr>
            <a:r>
              <a:rPr sz="2000" b="1" dirty="0">
                <a:latin typeface="+mn-ea"/>
              </a:rPr>
              <a:t>4.你认为国际环境对现代领导的影响如何?为什么?领导主体应如何有效应对?</a:t>
            </a:r>
          </a:p>
          <a:p>
            <a:pPr marL="274320" lvl="0" indent="-274320">
              <a:spcBef>
                <a:spcPct val="20000"/>
              </a:spcBef>
              <a:buClr>
                <a:schemeClr val="accent1"/>
              </a:buClr>
              <a:buFont typeface="Symbol" panose="05050102010706020507" pitchFamily="18" charset="2"/>
              <a:buChar char=""/>
            </a:pPr>
            <a:r>
              <a:rPr sz="2000" b="1" dirty="0">
                <a:latin typeface="+mn-ea"/>
              </a:rPr>
              <a:t>5.社会环境对领导的影响到底有多深多广?领导主体应如何明智应对?</a:t>
            </a:r>
          </a:p>
          <a:p>
            <a:pPr marL="274320" lvl="0" indent="-274320">
              <a:spcBef>
                <a:spcPct val="20000"/>
              </a:spcBef>
              <a:buClr>
                <a:schemeClr val="accent1"/>
              </a:buClr>
              <a:buFont typeface="Symbol" panose="05050102010706020507" pitchFamily="18" charset="2"/>
              <a:buChar char=""/>
            </a:pPr>
            <a:r>
              <a:rPr sz="2000" b="1" dirty="0">
                <a:latin typeface="+mn-ea"/>
              </a:rPr>
              <a:t>6.制度性环境对于领导和领导主体来说分别意味着什么?应该如何调整和完善?</a:t>
            </a:r>
          </a:p>
          <a:p>
            <a:pPr marL="274320" lvl="0" indent="-274320">
              <a:spcBef>
                <a:spcPct val="20000"/>
              </a:spcBef>
              <a:buClr>
                <a:schemeClr val="accent1"/>
              </a:buClr>
              <a:buFont typeface="Symbol" panose="05050102010706020507" pitchFamily="18" charset="2"/>
              <a:buChar char=""/>
            </a:pPr>
            <a:r>
              <a:rPr sz="2000" b="1" dirty="0">
                <a:latin typeface="+mn-ea"/>
              </a:rPr>
              <a:t>7.试审度并分析你身边的领导关系实况,谈谈你是怎么看待和应对领导关系的。</a:t>
            </a:r>
          </a:p>
          <a:p>
            <a:pPr marL="274320" lvl="0" indent="-274320">
              <a:spcBef>
                <a:spcPct val="20000"/>
              </a:spcBef>
              <a:buClr>
                <a:schemeClr val="accent1"/>
              </a:buClr>
              <a:buFont typeface="Symbol" panose="05050102010706020507" pitchFamily="18" charset="2"/>
              <a:buChar char=""/>
            </a:pPr>
            <a:r>
              <a:rPr sz="2000" b="1" dirty="0">
                <a:latin typeface="+mn-ea"/>
              </a:rPr>
              <a:t>8.领导环境对领导过程参与得越深、对领导活动影响得越大,领导过程和领导活动的客观性就越强、科学性就越有保障,而领导成功的概率当然也就越大,领导绩效的提高就越有保证。因为这表明,领导主体的主观成分不仅极大地降低了在发起领导活动、左右领导过程等直接影响中的比重,而且还充分反映、根据和利用了领导环境,特别是领导环境的最经常形态及最突出要件。对此,你是如何理解和看待的?</a:t>
            </a:r>
          </a:p>
        </p:txBody>
      </p:sp>
      <p:sp>
        <p:nvSpPr>
          <p:cNvPr id="8" name="Freeform 5"/>
          <p:cNvSpPr/>
          <p:nvPr/>
        </p:nvSpPr>
        <p:spPr bwMode="auto">
          <a:xfrm rot="21249602" flipH="1" flipV="1">
            <a:off x="10020495" y="615188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领导环境的界定、特点与构成</a:t>
              </a: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领导环境的界定</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领导环境包括跟领导活动直接、间接相关的全部社会与自然的因素和条件,具体、现实和当前的时空、动态、基础、条件和依凭等实际情况是其最经常形态和最突出要件。</a:t>
            </a:r>
          </a:p>
          <a:p>
            <a:pPr lvl="0" algn="l" fontAlgn="auto">
              <a:lnSpc>
                <a:spcPct val="100000"/>
              </a:lnSpc>
              <a:buSzTx/>
            </a:pPr>
            <a:r>
              <a:rPr lang="zh-CN" altLang="en-US" sz="2000" dirty="0">
                <a:solidFill>
                  <a:schemeClr val="tx1"/>
                </a:solidFill>
                <a:latin typeface="+mn-ea"/>
                <a:sym typeface="思源黑体" panose="020B0400000000000000" pitchFamily="34" charset="-122"/>
              </a:rPr>
              <a:t>就领导实践而言,从领导者身边的少数人到整个社会即领导主体的整个周围因素都是领导环境。领导环境就是围绕在领导主体周围的所有能直接、间接参与或影响领导行为、领导过程的有效因素的总和。</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领导环境总是以整体环境的方式对领导活动产生影响,并由此促使形成领导战略和长远的领导结果;它也总是以最经常形态和最突出要件的方式直接参与现实领导过程,并由此促使形成领导策略和近期领导结果。</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领导活动总是在一定的环境下进行的,脱离了这个环境,就无法发生或存在。领导活动的成败得失总是在受到领导环境制约、影响之后发生的,而这就使领导过程必然依托领导环境。</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与一般环境既有联系又有区别。一般环境可以理解为整个客观世界,包括自然界和人类社会。而这里所说的领导环境只是指整个客观环境中介入领导过程、与其具体活动和结果紧密相关的那部分,相对于领导而言，这是一种具有专门性或特别适用性的特定环境。这部分虽然并非整个客观环境,但却比管理活动乃至其他活动的相应环境要更有指向性。</a:t>
            </a:r>
          </a:p>
          <a:p>
            <a:pPr lvl="0" algn="l" fontAlgn="auto">
              <a:lnSpc>
                <a:spcPct val="100000"/>
              </a:lnSpc>
              <a:buSzTx/>
            </a:pPr>
            <a:r>
              <a:rPr lang="zh-CN" altLang="en-US" sz="2000" dirty="0">
                <a:solidFill>
                  <a:schemeClr val="tx1"/>
                </a:solidFill>
                <a:latin typeface="+mn-ea"/>
                <a:sym typeface="思源黑体" panose="020B0400000000000000" pitchFamily="34" charset="-122"/>
              </a:rPr>
              <a:t>总之,领导环境是领导主体的总依托、总渊源和总舞台。脱离领导环境,就无法想象还能有领导的存在、作用与价值。</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领导环境的特点</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领导环境既有一般环境的特点,也有自身独具的特征内涵。它主要有如下七个特点:</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第一,客观性。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第二,复杂性。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第三,动态性。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第四,可塑性。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第五,前提性。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第六,制约性。</a:t>
            </a:r>
          </a:p>
          <a:p>
            <a:pPr lvl="0" algn="l" fontAlgn="auto">
              <a:lnSpc>
                <a:spcPct val="100000"/>
              </a:lnSpc>
              <a:buSzTx/>
            </a:pPr>
            <a:r>
              <a:rPr lang="zh-CN" altLang="en-US" sz="2000" b="1" dirty="0">
                <a:solidFill>
                  <a:schemeClr val="tx1"/>
                </a:solidFill>
                <a:latin typeface="+mn-ea"/>
                <a:sym typeface="思源黑体" panose="020B0400000000000000" pitchFamily="34" charset="-122"/>
              </a:rPr>
              <a:t>第七,特定性。</a:t>
            </a:r>
          </a:p>
          <a:p>
            <a:pPr lvl="0" algn="l" fontAlgn="auto">
              <a:lnSpc>
                <a:spcPct val="100000"/>
              </a:lnSpc>
              <a:buSzTx/>
            </a:pPr>
            <a:r>
              <a:rPr lang="zh-CN" altLang="en-US" sz="2000" dirty="0">
                <a:solidFill>
                  <a:schemeClr val="tx1"/>
                </a:solidFill>
                <a:latin typeface="+mn-ea"/>
                <a:sym typeface="思源黑体" panose="020B0400000000000000" pitchFamily="34" charset="-122"/>
              </a:rPr>
              <a:t>上述特点决定了领导活动必须充分依据领导环境并同时针对不同的环境特点展开,只有这样才能确保做到审时度势、因地制宜、有效应对,才能增强领导的适应性、有效性、胜任性和成功率。</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8.1.3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领导环境的构成</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领导环境不仅因素多,而且组合在一起的方式和层面也很多;因而所提供的可观察和可依据的侧面也就很多,每个侧面都构成一类领导环境。从实际情况看,领导环境主要有如下几种类型:</a:t>
            </a:r>
          </a:p>
          <a:p>
            <a:pPr lvl="0" algn="l" fontAlgn="auto">
              <a:lnSpc>
                <a:spcPct val="100000"/>
              </a:lnSpc>
              <a:buSzTx/>
            </a:pPr>
            <a:r>
              <a:rPr lang="zh-CN" altLang="en-US" sz="2000" dirty="0">
                <a:solidFill>
                  <a:schemeClr val="tx1"/>
                </a:solidFill>
                <a:latin typeface="+mn-ea"/>
                <a:sym typeface="思源黑体" panose="020B0400000000000000" pitchFamily="34" charset="-122"/>
              </a:rPr>
              <a:t>第一,从基本性质看,领导环境分为自然环境和社会环境两种。</a:t>
            </a:r>
          </a:p>
          <a:p>
            <a:pPr lvl="0" algn="l" fontAlgn="auto">
              <a:lnSpc>
                <a:spcPct val="100000"/>
              </a:lnSpc>
              <a:buSzTx/>
            </a:pPr>
            <a:r>
              <a:rPr lang="zh-CN" altLang="en-US" sz="2000" dirty="0">
                <a:solidFill>
                  <a:schemeClr val="tx1"/>
                </a:solidFill>
                <a:latin typeface="+mn-ea"/>
                <a:sym typeface="思源黑体" panose="020B0400000000000000" pitchFamily="34" charset="-122"/>
              </a:rPr>
              <a:t>第二,从范围来看,领导环境有两个层面的划分和构成。一是内部环境和外部环境。二是宏观环境和微观环境。</a:t>
            </a:r>
          </a:p>
          <a:p>
            <a:pPr lvl="0" algn="l" fontAlgn="auto">
              <a:lnSpc>
                <a:spcPct val="100000"/>
              </a:lnSpc>
              <a:buSzTx/>
            </a:pPr>
            <a:r>
              <a:rPr lang="zh-CN" altLang="en-US" sz="2000" dirty="0">
                <a:solidFill>
                  <a:schemeClr val="tx1"/>
                </a:solidFill>
                <a:latin typeface="+mn-ea"/>
                <a:sym typeface="思源黑体" panose="020B0400000000000000" pitchFamily="34" charset="-122"/>
              </a:rPr>
              <a:t>第三,从助益性影响看,领导环境有顺境、逆境和沌境三种。这三种环境都有客观渊源和主观渊源,但主要是客观上对领导造成的助益性影响。</a:t>
            </a:r>
          </a:p>
          <a:p>
            <a:pPr lvl="0" algn="l" fontAlgn="auto">
              <a:lnSpc>
                <a:spcPct val="100000"/>
              </a:lnSpc>
              <a:buSzTx/>
            </a:pPr>
            <a:r>
              <a:rPr lang="zh-CN" altLang="en-US" sz="2000" dirty="0">
                <a:solidFill>
                  <a:schemeClr val="tx1"/>
                </a:solidFill>
                <a:latin typeface="+mn-ea"/>
                <a:sym typeface="思源黑体" panose="020B0400000000000000" pitchFamily="34" charset="-122"/>
              </a:rPr>
              <a:t>第四,从主观能动性上看,领导环境有可控环境、部分可控环境、不可控环境和失控环境四种。</a:t>
            </a:r>
          </a:p>
          <a:p>
            <a:pPr lvl="0" algn="l" fontAlgn="auto">
              <a:lnSpc>
                <a:spcPct val="100000"/>
              </a:lnSpc>
              <a:buSzTx/>
            </a:pPr>
            <a:r>
              <a:rPr lang="zh-CN" altLang="en-US" sz="2000" dirty="0">
                <a:solidFill>
                  <a:schemeClr val="tx1"/>
                </a:solidFill>
                <a:latin typeface="+mn-ea"/>
                <a:sym typeface="思源黑体" panose="020B0400000000000000" pitchFamily="34" charset="-122"/>
              </a:rPr>
              <a:t>上述各种环境是领导环境的基本形态和主要构成,对于具体认识和把握领导环境很有意义。在领导实践中领导主体最关注的是内部环境,因为内部环境对于领导主体及其领导行为常常具有决定性作用,是领导主体的具体依凭。因而,内部环境应该成为认识和把握的重点。</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若干具体而重要的领导环境</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8.2.1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国际环境</a:t>
            </a:r>
          </a:p>
          <a:p>
            <a:r>
              <a:rPr lang="zh-CN" altLang="en-US" sz="2000" dirty="0">
                <a:solidFill>
                  <a:schemeClr val="tx1"/>
                </a:solidFill>
                <a:latin typeface="+mn-ea"/>
                <a:sym typeface="思源黑体" panose="020B0400000000000000" pitchFamily="34" charset="-122"/>
              </a:rPr>
              <a:t>从本质上看,国际环境是相对宏观、抽象和间接的领导环境,往往不直接对具体的领导产生影响,对于大部分与国际社会生活并不直接接触的领导来说尤其如此。</a:t>
            </a:r>
          </a:p>
          <a:p>
            <a:r>
              <a:rPr lang="zh-CN" altLang="en-US" sz="2000" dirty="0">
                <a:solidFill>
                  <a:schemeClr val="tx1"/>
                </a:solidFill>
                <a:latin typeface="+mn-ea"/>
                <a:sym typeface="思源黑体" panose="020B0400000000000000" pitchFamily="34" charset="-122"/>
              </a:rPr>
              <a:t>国际环境是指由世界格局及其变化和众多政治、经济、军事、文化、教育、科技等事件及其产生的影响所组成的总体情况。</a:t>
            </a:r>
          </a:p>
          <a:p>
            <a:r>
              <a:rPr lang="zh-CN" altLang="en-US" sz="2000" dirty="0">
                <a:solidFill>
                  <a:schemeClr val="tx1"/>
                </a:solidFill>
                <a:latin typeface="+mn-ea"/>
                <a:sym typeface="思源黑体" panose="020B0400000000000000" pitchFamily="34" charset="-122"/>
              </a:rPr>
              <a:t>冷战时期,人们都以冷战思维分析世界,各国之间相互敌视、防范,很难相互协调、提供帮助。</a:t>
            </a:r>
          </a:p>
          <a:p>
            <a:r>
              <a:rPr lang="zh-CN" altLang="en-US" sz="2000" dirty="0">
                <a:solidFill>
                  <a:schemeClr val="tx1"/>
                </a:solidFill>
                <a:latin typeface="+mn-ea"/>
                <a:sym typeface="思源黑体" panose="020B0400000000000000" pitchFamily="34" charset="-122"/>
              </a:rPr>
              <a:t>冷战后,和平与发展成为主流,世界逐步向多极化发展;与此同时,还出现了全球化和信息化的大趋势。</a:t>
            </a:r>
          </a:p>
          <a:p>
            <a:r>
              <a:rPr lang="zh-CN" altLang="en-US" sz="2000" dirty="0">
                <a:solidFill>
                  <a:schemeClr val="tx1"/>
                </a:solidFill>
                <a:latin typeface="+mn-ea"/>
                <a:sym typeface="思源黑体" panose="020B0400000000000000" pitchFamily="34" charset="-122"/>
              </a:rPr>
              <a:t>领导者必须具有强烈的国际环境意识,在全球化和信息化广泛进行的各个领域里能够按国际惯例办事,由此进行关于对外的决策和实施等各项具体活动,主动、充分地影响、改善和利用现实的国际环境,充分地开发、调动和利用国际社会与国际形势的积极因素,开展积极的国际联系与合作以及合乎规则的良性竞争,赢得更多、更优的发展条件和成功机会,实现事业的最大发展和领导活动的最大成功。</a:t>
            </a:r>
          </a:p>
          <a:p>
            <a:r>
              <a:rPr lang="zh-CN" altLang="en-US" sz="2000" dirty="0">
                <a:solidFill>
                  <a:schemeClr val="tx1"/>
                </a:solidFill>
                <a:latin typeface="+mn-ea"/>
                <a:sym typeface="思源黑体" panose="020B0400000000000000" pitchFamily="34" charset="-122"/>
              </a:rPr>
              <a:t>随着改革开放和现代化事业的发展,我国的国际影响力越来越大,我国领导人对国际形势的把握也驾轻就熟,社会各界对国际交往也由陌生、拘谨变得熟悉并善于应对，由对外资、项目不加分析地接受变得注重选择并善于选择，由过去对国际环境变化无所反应或反应迟钝变得善于抓住机遇、敢于迎接任何挑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3726</Words>
  <Application>Microsoft Office PowerPoint</Application>
  <PresentationFormat>宽屏</PresentationFormat>
  <Paragraphs>233</Paragraphs>
  <Slides>31</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248</cp:revision>
  <dcterms:created xsi:type="dcterms:W3CDTF">2020-11-09T04:10:00Z</dcterms:created>
  <dcterms:modified xsi:type="dcterms:W3CDTF">2022-01-01T02:19:15Z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2052-11.1.0.11194</vt:lpwstr>
  </property>
</Properties>
</file>