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0"/>
  </p:notesMasterIdLst>
  <p:sldIdLst>
    <p:sldId id="387" r:id="rId2"/>
    <p:sldId id="257" r:id="rId3"/>
    <p:sldId id="258" r:id="rId4"/>
    <p:sldId id="350" r:id="rId5"/>
    <p:sldId id="349" r:id="rId6"/>
    <p:sldId id="386" r:id="rId7"/>
    <p:sldId id="303" r:id="rId8"/>
    <p:sldId id="307" r:id="rId9"/>
    <p:sldId id="364" r:id="rId10"/>
    <p:sldId id="308" r:id="rId11"/>
    <p:sldId id="309" r:id="rId12"/>
    <p:sldId id="388" r:id="rId13"/>
    <p:sldId id="310" r:id="rId14"/>
    <p:sldId id="293" r:id="rId15"/>
    <p:sldId id="298" r:id="rId16"/>
    <p:sldId id="304" r:id="rId17"/>
    <p:sldId id="311" r:id="rId18"/>
    <p:sldId id="365" r:id="rId19"/>
    <p:sldId id="312" r:id="rId20"/>
    <p:sldId id="313" r:id="rId21"/>
    <p:sldId id="315" r:id="rId22"/>
    <p:sldId id="316" r:id="rId23"/>
    <p:sldId id="294" r:id="rId24"/>
    <p:sldId id="299" r:id="rId25"/>
    <p:sldId id="317" r:id="rId26"/>
    <p:sldId id="318" r:id="rId27"/>
    <p:sldId id="319" r:id="rId28"/>
    <p:sldId id="320" r:id="rId29"/>
    <p:sldId id="321" r:id="rId30"/>
    <p:sldId id="322" r:id="rId31"/>
    <p:sldId id="323" r:id="rId32"/>
    <p:sldId id="324" r:id="rId33"/>
    <p:sldId id="352" r:id="rId34"/>
    <p:sldId id="353" r:id="rId35"/>
    <p:sldId id="325" r:id="rId36"/>
    <p:sldId id="326" r:id="rId37"/>
    <p:sldId id="331" r:id="rId38"/>
    <p:sldId id="295" r:id="rId39"/>
    <p:sldId id="300" r:id="rId40"/>
    <p:sldId id="337" r:id="rId41"/>
    <p:sldId id="332" r:id="rId42"/>
    <p:sldId id="366" r:id="rId43"/>
    <p:sldId id="367" r:id="rId44"/>
    <p:sldId id="338" r:id="rId45"/>
    <p:sldId id="333" r:id="rId46"/>
    <p:sldId id="354" r:id="rId47"/>
    <p:sldId id="355" r:id="rId48"/>
    <p:sldId id="339" r:id="rId49"/>
    <p:sldId id="340" r:id="rId50"/>
    <p:sldId id="375" r:id="rId51"/>
    <p:sldId id="376" r:id="rId52"/>
    <p:sldId id="377" r:id="rId53"/>
    <p:sldId id="378" r:id="rId54"/>
    <p:sldId id="379" r:id="rId55"/>
    <p:sldId id="343" r:id="rId56"/>
    <p:sldId id="380" r:id="rId57"/>
    <p:sldId id="381" r:id="rId58"/>
    <p:sldId id="382" r:id="rId59"/>
    <p:sldId id="383" r:id="rId60"/>
    <p:sldId id="384" r:id="rId61"/>
    <p:sldId id="385" r:id="rId62"/>
    <p:sldId id="334" r:id="rId63"/>
    <p:sldId id="344" r:id="rId64"/>
    <p:sldId id="345" r:id="rId65"/>
    <p:sldId id="341" r:id="rId66"/>
    <p:sldId id="342" r:id="rId67"/>
    <p:sldId id="346" r:id="rId68"/>
    <p:sldId id="389" r:id="rId69"/>
    <p:sldId id="347" r:id="rId70"/>
    <p:sldId id="335" r:id="rId71"/>
    <p:sldId id="356" r:id="rId72"/>
    <p:sldId id="359" r:id="rId73"/>
    <p:sldId id="360" r:id="rId74"/>
    <p:sldId id="361" r:id="rId75"/>
    <p:sldId id="363" r:id="rId76"/>
    <p:sldId id="291" r:id="rId77"/>
    <p:sldId id="292" r:id="rId78"/>
    <p:sldId id="390" r:id="rId7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75" autoAdjust="0"/>
    <p:restoredTop sz="94660"/>
  </p:normalViewPr>
  <p:slideViewPr>
    <p:cSldViewPr>
      <p:cViewPr varScale="1">
        <p:scale>
          <a:sx n="85" d="100"/>
          <a:sy n="85" d="100"/>
        </p:scale>
        <p:origin x="119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85B096-F429-43D6-A288-38ABA9364950}" type="datetimeFigureOut">
              <a:rPr lang="zh-CN" altLang="en-US" smtClean="0"/>
              <a:pPr/>
              <a:t>2020/3/8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EA67F9-741E-49E9-86DE-22111E4DA01F}" type="slidenum">
              <a:rPr lang="zh-CN" altLang="en-US" smtClean="0"/>
              <a:pPr/>
              <a:t>‹#›</a:t>
            </a:fld>
            <a:endParaRPr lang="zh-CN" altLang="en-US"/>
          </a:p>
        </p:txBody>
      </p:sp>
    </p:spTree>
    <p:extLst>
      <p:ext uri="{BB962C8B-B14F-4D97-AF65-F5344CB8AC3E}">
        <p14:creationId xmlns:p14="http://schemas.microsoft.com/office/powerpoint/2010/main" val="2089358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hg</a:t>
            </a:r>
            <a:endParaRPr lang="zh-CN" altLang="en-US" dirty="0"/>
          </a:p>
        </p:txBody>
      </p:sp>
      <p:sp>
        <p:nvSpPr>
          <p:cNvPr id="4" name="灯片编号占位符 3"/>
          <p:cNvSpPr>
            <a:spLocks noGrp="1"/>
          </p:cNvSpPr>
          <p:nvPr>
            <p:ph type="sldNum" sz="quarter" idx="10"/>
          </p:nvPr>
        </p:nvSpPr>
        <p:spPr/>
        <p:txBody>
          <a:bodyPr/>
          <a:lstStyle/>
          <a:p>
            <a:fld id="{6FB71E82-9D40-45EF-9962-7AFC042DE9B9}" type="slidenum">
              <a:rPr lang="zh-CN" altLang="en-US">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589732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EA67F9-741E-49E9-86DE-22111E4DA01F}" type="slidenum">
              <a:rPr lang="zh-CN" altLang="en-US" smtClean="0"/>
              <a:pPr/>
              <a:t>55</a:t>
            </a:fld>
            <a:endParaRPr lang="zh-CN" altLang="en-US"/>
          </a:p>
        </p:txBody>
      </p:sp>
    </p:spTree>
    <p:extLst>
      <p:ext uri="{BB962C8B-B14F-4D97-AF65-F5344CB8AC3E}">
        <p14:creationId xmlns:p14="http://schemas.microsoft.com/office/powerpoint/2010/main" val="4138992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EA67F9-741E-49E9-86DE-22111E4DA01F}" type="slidenum">
              <a:rPr lang="zh-CN" altLang="en-US" smtClean="0"/>
              <a:pPr/>
              <a:t>56</a:t>
            </a:fld>
            <a:endParaRPr lang="zh-CN" altLang="en-US"/>
          </a:p>
        </p:txBody>
      </p:sp>
    </p:spTree>
    <p:extLst>
      <p:ext uri="{BB962C8B-B14F-4D97-AF65-F5344CB8AC3E}">
        <p14:creationId xmlns:p14="http://schemas.microsoft.com/office/powerpoint/2010/main" val="1427624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EA67F9-741E-49E9-86DE-22111E4DA01F}" type="slidenum">
              <a:rPr lang="zh-CN" altLang="en-US" smtClean="0"/>
              <a:pPr/>
              <a:t>57</a:t>
            </a:fld>
            <a:endParaRPr lang="zh-CN" altLang="en-US"/>
          </a:p>
        </p:txBody>
      </p:sp>
    </p:spTree>
    <p:extLst>
      <p:ext uri="{BB962C8B-B14F-4D97-AF65-F5344CB8AC3E}">
        <p14:creationId xmlns:p14="http://schemas.microsoft.com/office/powerpoint/2010/main" val="2418525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EA67F9-741E-49E9-86DE-22111E4DA01F}" type="slidenum">
              <a:rPr lang="zh-CN" altLang="en-US" smtClean="0"/>
              <a:pPr/>
              <a:t>58</a:t>
            </a:fld>
            <a:endParaRPr lang="zh-CN" altLang="en-US"/>
          </a:p>
        </p:txBody>
      </p:sp>
    </p:spTree>
    <p:extLst>
      <p:ext uri="{BB962C8B-B14F-4D97-AF65-F5344CB8AC3E}">
        <p14:creationId xmlns:p14="http://schemas.microsoft.com/office/powerpoint/2010/main" val="3126179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EA67F9-741E-49E9-86DE-22111E4DA01F}" type="slidenum">
              <a:rPr lang="zh-CN" altLang="en-US" smtClean="0"/>
              <a:pPr/>
              <a:t>59</a:t>
            </a:fld>
            <a:endParaRPr lang="zh-CN" altLang="en-US"/>
          </a:p>
        </p:txBody>
      </p:sp>
    </p:spTree>
    <p:extLst>
      <p:ext uri="{BB962C8B-B14F-4D97-AF65-F5344CB8AC3E}">
        <p14:creationId xmlns:p14="http://schemas.microsoft.com/office/powerpoint/2010/main" val="2750753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EA67F9-741E-49E9-86DE-22111E4DA01F}" type="slidenum">
              <a:rPr lang="zh-CN" altLang="en-US" smtClean="0"/>
              <a:pPr/>
              <a:t>60</a:t>
            </a:fld>
            <a:endParaRPr lang="zh-CN" altLang="en-US"/>
          </a:p>
        </p:txBody>
      </p:sp>
    </p:spTree>
    <p:extLst>
      <p:ext uri="{BB962C8B-B14F-4D97-AF65-F5344CB8AC3E}">
        <p14:creationId xmlns:p14="http://schemas.microsoft.com/office/powerpoint/2010/main" val="4064272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EA67F9-741E-49E9-86DE-22111E4DA01F}" type="slidenum">
              <a:rPr lang="zh-CN" altLang="en-US" smtClean="0"/>
              <a:pPr/>
              <a:t>61</a:t>
            </a:fld>
            <a:endParaRPr lang="zh-CN" altLang="en-US"/>
          </a:p>
        </p:txBody>
      </p:sp>
    </p:spTree>
    <p:extLst>
      <p:ext uri="{BB962C8B-B14F-4D97-AF65-F5344CB8AC3E}">
        <p14:creationId xmlns:p14="http://schemas.microsoft.com/office/powerpoint/2010/main" val="4240327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5" name="Group 3"/>
          <p:cNvGrpSpPr>
            <a:grpSpLocks/>
          </p:cNvGrpSpPr>
          <p:nvPr/>
        </p:nvGrpSpPr>
        <p:grpSpPr bwMode="auto">
          <a:xfrm>
            <a:off x="2133600" y="473075"/>
            <a:ext cx="4878388" cy="3490913"/>
            <a:chOff x="1344" y="298"/>
            <a:chExt cx="3073" cy="2199"/>
          </a:xfrm>
        </p:grpSpPr>
        <p:sp>
          <p:nvSpPr>
            <p:cNvPr id="6" name="Freeform 4"/>
            <p:cNvSpPr>
              <a:spLocks/>
            </p:cNvSpPr>
            <p:nvPr/>
          </p:nvSpPr>
          <p:spPr bwMode="auto">
            <a:xfrm>
              <a:off x="1344" y="1035"/>
              <a:ext cx="1019" cy="907"/>
            </a:xfrm>
            <a:custGeom>
              <a:avLst/>
              <a:gdLst>
                <a:gd name="T0" fmla="*/ 0 w 1019"/>
                <a:gd name="T1" fmla="*/ 566 h 907"/>
                <a:gd name="T2" fmla="*/ 0 w 1019"/>
                <a:gd name="T3" fmla="*/ 906 h 907"/>
                <a:gd name="T4" fmla="*/ 1014 w 1019"/>
                <a:gd name="T5" fmla="*/ 283 h 907"/>
                <a:gd name="T6" fmla="*/ 1018 w 1019"/>
                <a:gd name="T7" fmla="*/ 307 h 907"/>
                <a:gd name="T8" fmla="*/ 869 w 1019"/>
                <a:gd name="T9" fmla="*/ 0 h 907"/>
                <a:gd name="T10" fmla="*/ 0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7" name="Freeform 5"/>
            <p:cNvSpPr>
              <a:spLocks/>
            </p:cNvSpPr>
            <p:nvPr/>
          </p:nvSpPr>
          <p:spPr bwMode="auto">
            <a:xfrm>
              <a:off x="3398" y="1035"/>
              <a:ext cx="1019" cy="907"/>
            </a:xfrm>
            <a:custGeom>
              <a:avLst/>
              <a:gdLst>
                <a:gd name="T0" fmla="*/ 1018 w 1019"/>
                <a:gd name="T1" fmla="*/ 566 h 907"/>
                <a:gd name="T2" fmla="*/ 1018 w 1019"/>
                <a:gd name="T3" fmla="*/ 906 h 907"/>
                <a:gd name="T4" fmla="*/ 3 w 1019"/>
                <a:gd name="T5" fmla="*/ 283 h 907"/>
                <a:gd name="T6" fmla="*/ 0 w 1019"/>
                <a:gd name="T7" fmla="*/ 307 h 907"/>
                <a:gd name="T8" fmla="*/ 148 w 1019"/>
                <a:gd name="T9" fmla="*/ 0 h 907"/>
                <a:gd name="T10" fmla="*/ 1018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8" name="Group 6"/>
            <p:cNvGrpSpPr>
              <a:grpSpLocks/>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cstate="print"/>
                <a:srcRect/>
                <a:tile tx="0" ty="0" sx="100000" sy="100000" flip="none" algn="tl"/>
              </a:blipFill>
              <a:ln w="12700" cap="sq">
                <a:solidFill>
                  <a:srgbClr val="0066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1" name="Freeform 8"/>
              <p:cNvSpPr>
                <a:spLocks/>
              </p:cNvSpPr>
              <p:nvPr/>
            </p:nvSpPr>
            <p:spPr bwMode="auto">
              <a:xfrm>
                <a:off x="1571" y="298"/>
                <a:ext cx="1316" cy="2199"/>
              </a:xfrm>
              <a:custGeom>
                <a:avLst/>
                <a:gdLst>
                  <a:gd name="T0" fmla="*/ 1315 w 1316"/>
                  <a:gd name="T1" fmla="*/ 2198 h 2199"/>
                  <a:gd name="T2" fmla="*/ 1315 w 1316"/>
                  <a:gd name="T3" fmla="*/ 1815 h 2199"/>
                  <a:gd name="T4" fmla="*/ 409 w 1316"/>
                  <a:gd name="T5" fmla="*/ 214 h 2199"/>
                  <a:gd name="T6" fmla="*/ 0 w 1316"/>
                  <a:gd name="T7" fmla="*/ 0 h 2199"/>
                  <a:gd name="T8" fmla="*/ 1315 w 1316"/>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6" h="2199">
                    <a:moveTo>
                      <a:pt x="1315" y="2198"/>
                    </a:moveTo>
                    <a:lnTo>
                      <a:pt x="1315" y="1815"/>
                    </a:lnTo>
                    <a:lnTo>
                      <a:pt x="409" y="214"/>
                    </a:lnTo>
                    <a:lnTo>
                      <a:pt x="0" y="0"/>
                    </a:lnTo>
                    <a:lnTo>
                      <a:pt x="1315" y="2198"/>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2" name="Freeform 9"/>
              <p:cNvSpPr>
                <a:spLocks/>
              </p:cNvSpPr>
              <p:nvPr/>
            </p:nvSpPr>
            <p:spPr bwMode="auto">
              <a:xfrm>
                <a:off x="1571" y="298"/>
                <a:ext cx="2632" cy="217"/>
              </a:xfrm>
              <a:custGeom>
                <a:avLst/>
                <a:gdLst>
                  <a:gd name="T0" fmla="*/ 0 w 2632"/>
                  <a:gd name="T1" fmla="*/ 0 h 217"/>
                  <a:gd name="T2" fmla="*/ 409 w 2632"/>
                  <a:gd name="T3" fmla="*/ 216 h 217"/>
                  <a:gd name="T4" fmla="*/ 2279 w 2632"/>
                  <a:gd name="T5" fmla="*/ 216 h 217"/>
                  <a:gd name="T6" fmla="*/ 2631 w 2632"/>
                  <a:gd name="T7" fmla="*/ 0 h 217"/>
                  <a:gd name="T8" fmla="*/ 0 w 2632"/>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2" h="217">
                    <a:moveTo>
                      <a:pt x="0" y="0"/>
                    </a:moveTo>
                    <a:lnTo>
                      <a:pt x="409" y="216"/>
                    </a:lnTo>
                    <a:lnTo>
                      <a:pt x="2279" y="216"/>
                    </a:lnTo>
                    <a:lnTo>
                      <a:pt x="2631"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3" name="Freeform 10"/>
              <p:cNvSpPr>
                <a:spLocks/>
              </p:cNvSpPr>
              <p:nvPr/>
            </p:nvSpPr>
            <p:spPr bwMode="auto">
              <a:xfrm>
                <a:off x="2886" y="298"/>
                <a:ext cx="1317" cy="2199"/>
              </a:xfrm>
              <a:custGeom>
                <a:avLst/>
                <a:gdLst>
                  <a:gd name="T0" fmla="*/ 0 w 1317"/>
                  <a:gd name="T1" fmla="*/ 2198 h 2199"/>
                  <a:gd name="T2" fmla="*/ 0 w 1317"/>
                  <a:gd name="T3" fmla="*/ 1815 h 2199"/>
                  <a:gd name="T4" fmla="*/ 906 w 1317"/>
                  <a:gd name="T5" fmla="*/ 214 h 2199"/>
                  <a:gd name="T6" fmla="*/ 1316 w 1317"/>
                  <a:gd name="T7" fmla="*/ 0 h 2199"/>
                  <a:gd name="T8" fmla="*/ 0 w 1317"/>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7" h="2199">
                    <a:moveTo>
                      <a:pt x="0" y="2198"/>
                    </a:moveTo>
                    <a:lnTo>
                      <a:pt x="0" y="1815"/>
                    </a:lnTo>
                    <a:lnTo>
                      <a:pt x="906" y="214"/>
                    </a:lnTo>
                    <a:lnTo>
                      <a:pt x="1316" y="0"/>
                    </a:lnTo>
                    <a:lnTo>
                      <a:pt x="0" y="2198"/>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60428" name="Rectangle 12"/>
          <p:cNvSpPr>
            <a:spLocks noGrp="1" noChangeArrowheads="1"/>
          </p:cNvSpPr>
          <p:nvPr>
            <p:ph type="ctrTitle" sz="quarter"/>
          </p:nvPr>
        </p:nvSpPr>
        <p:spPr>
          <a:xfrm>
            <a:off x="685800" y="3886200"/>
            <a:ext cx="7772400" cy="1143000"/>
          </a:xfrm>
        </p:spPr>
        <p:txBody>
          <a:bodyPr/>
          <a:lstStyle>
            <a:lvl1pPr algn="ctr">
              <a:defRPr/>
            </a:lvl1pPr>
          </a:lstStyle>
          <a:p>
            <a:pPr lvl="0"/>
            <a:r>
              <a:rPr lang="zh-CN" altLang="en-US" noProof="0"/>
              <a:t>单击此处编辑母版标题样式</a:t>
            </a:r>
          </a:p>
        </p:txBody>
      </p:sp>
      <p:sp>
        <p:nvSpPr>
          <p:cNvPr id="60429" name="Rectangle 13"/>
          <p:cNvSpPr>
            <a:spLocks noGrp="1" noChangeArrowheads="1"/>
          </p:cNvSpPr>
          <p:nvPr>
            <p:ph type="subTitle" sz="quarter" idx="1"/>
          </p:nvPr>
        </p:nvSpPr>
        <p:spPr>
          <a:xfrm>
            <a:off x="1371600" y="5410200"/>
            <a:ext cx="6400800" cy="1295400"/>
          </a:xfr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14" name="Rectangle 14"/>
          <p:cNvSpPr>
            <a:spLocks noGrp="1" noChangeArrowheads="1"/>
          </p:cNvSpPr>
          <p:nvPr>
            <p:ph type="dt" sz="quarter" idx="10"/>
          </p:nvPr>
        </p:nvSpPr>
        <p:spPr>
          <a:xfrm>
            <a:off x="685800" y="0"/>
            <a:ext cx="1905000" cy="457200"/>
          </a:xfrm>
        </p:spPr>
        <p:txBody>
          <a:bodyPr/>
          <a:lstStyle>
            <a:lvl1pPr>
              <a:defRPr/>
            </a:lvl1pPr>
          </a:lstStyle>
          <a:p>
            <a:pPr>
              <a:defRPr/>
            </a:pPr>
            <a:endParaRPr lang="en-US" altLang="zh-CN">
              <a:solidFill>
                <a:srgbClr val="EAEAEA"/>
              </a:solidFill>
            </a:endParaRPr>
          </a:p>
        </p:txBody>
      </p:sp>
      <p:sp>
        <p:nvSpPr>
          <p:cNvPr id="15" name="Rectangle 15"/>
          <p:cNvSpPr>
            <a:spLocks noGrp="1" noChangeArrowheads="1"/>
          </p:cNvSpPr>
          <p:nvPr>
            <p:ph type="ftr" sz="quarter" idx="11"/>
          </p:nvPr>
        </p:nvSpPr>
        <p:spPr>
          <a:xfrm>
            <a:off x="3124200" y="0"/>
            <a:ext cx="2895600" cy="457200"/>
          </a:xfrm>
        </p:spPr>
        <p:txBody>
          <a:bodyPr/>
          <a:lstStyle>
            <a:lvl1pPr>
              <a:defRPr/>
            </a:lvl1pPr>
          </a:lstStyle>
          <a:p>
            <a:pPr>
              <a:defRPr/>
            </a:pPr>
            <a:endParaRPr lang="en-US" altLang="zh-CN">
              <a:solidFill>
                <a:srgbClr val="EAEAEA"/>
              </a:solidFill>
            </a:endParaRPr>
          </a:p>
        </p:txBody>
      </p:sp>
      <p:sp>
        <p:nvSpPr>
          <p:cNvPr id="16" name="Rectangle 16"/>
          <p:cNvSpPr>
            <a:spLocks noGrp="1" noChangeArrowheads="1"/>
          </p:cNvSpPr>
          <p:nvPr>
            <p:ph type="sldNum" sz="quarter" idx="12"/>
          </p:nvPr>
        </p:nvSpPr>
        <p:spPr>
          <a:xfrm>
            <a:off x="6553200" y="0"/>
            <a:ext cx="1905000" cy="457200"/>
          </a:xfrm>
        </p:spPr>
        <p:txBody>
          <a:bodyPr/>
          <a:lstStyle>
            <a:lvl1pPr>
              <a:defRPr/>
            </a:lvl1pPr>
          </a:lstStyle>
          <a:p>
            <a:pPr>
              <a:defRPr/>
            </a:pPr>
            <a:fld id="{54DE9967-76EB-49B5-B16F-5C05D5A01F01}" type="slidenum">
              <a:rPr lang="en-US" altLang="zh-CN">
                <a:solidFill>
                  <a:srgbClr val="EAEAEA"/>
                </a:solidFill>
              </a:rPr>
              <a:pPr>
                <a:defRPr/>
              </a:pPr>
              <a:t>‹#›</a:t>
            </a:fld>
            <a:endParaRPr lang="en-US" altLang="zh-CN">
              <a:solidFill>
                <a:srgbClr val="EAEAEA"/>
              </a:solidFill>
            </a:endParaRPr>
          </a:p>
        </p:txBody>
      </p:sp>
      <p:sp>
        <p:nvSpPr>
          <p:cNvPr id="17" name="Text Box 4"/>
          <p:cNvSpPr txBox="1">
            <a:spLocks noChangeArrowheads="1"/>
          </p:cNvSpPr>
          <p:nvPr userDrawn="1"/>
        </p:nvSpPr>
        <p:spPr bwMode="auto">
          <a:xfrm>
            <a:off x="250825" y="152400"/>
            <a:ext cx="8785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2086600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0CA0F0BF-E15A-4527-BEE2-EEC86C343A67}" type="slidenum">
              <a:rPr lang="en-US" altLang="zh-CN">
                <a:solidFill>
                  <a:srgbClr val="EAEAEA"/>
                </a:solidFill>
              </a:rPr>
              <a:pPr>
                <a:defRPr/>
              </a:pPr>
              <a:t>‹#›</a:t>
            </a:fld>
            <a:endParaRPr lang="en-US" altLang="zh-CN">
              <a:solidFill>
                <a:srgbClr val="EAEAEA"/>
              </a:solidFill>
            </a:endParaRPr>
          </a:p>
        </p:txBody>
      </p:sp>
      <p:sp>
        <p:nvSpPr>
          <p:cNvPr id="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484298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10388" y="228600"/>
            <a:ext cx="2081212" cy="57912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61988" y="228600"/>
            <a:ext cx="6096000" cy="57912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BC20FF10-2C8B-4046-8077-05392FAE1114}" type="slidenum">
              <a:rPr lang="en-US" altLang="zh-CN">
                <a:solidFill>
                  <a:srgbClr val="EAEAEA"/>
                </a:solidFill>
              </a:rPr>
              <a:pPr>
                <a:defRPr/>
              </a:pPr>
              <a:t>‹#›</a:t>
            </a:fld>
            <a:endParaRPr lang="en-US" altLang="zh-CN">
              <a:solidFill>
                <a:srgbClr val="EAEAEA"/>
              </a:solidFill>
            </a:endParaRPr>
          </a:p>
        </p:txBody>
      </p:sp>
      <p:sp>
        <p:nvSpPr>
          <p:cNvPr id="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594546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61988" y="228600"/>
            <a:ext cx="8329612" cy="5791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ln/>
        </p:spPr>
        <p:txBody>
          <a:bodyPr/>
          <a:lstStyle>
            <a:lvl1pPr>
              <a:defRPr/>
            </a:lvl1pPr>
          </a:lstStyle>
          <a:p>
            <a:pPr>
              <a:defRPr/>
            </a:pPr>
            <a:fld id="{4287EECF-20FD-4565-9ED7-6679FC180085}" type="slidenum">
              <a:rPr lang="en-US" altLang="zh-CN">
                <a:solidFill>
                  <a:srgbClr val="EAEAEA"/>
                </a:solidFill>
              </a:rPr>
              <a:pPr>
                <a:defRPr/>
              </a:pPr>
              <a:t>‹#›</a:t>
            </a:fld>
            <a:endParaRPr lang="en-US" altLang="zh-CN">
              <a:solidFill>
                <a:srgbClr val="EAEAEA"/>
              </a:solidFill>
            </a:endParaRPr>
          </a:p>
        </p:txBody>
      </p:sp>
      <p:sp>
        <p:nvSpPr>
          <p:cNvPr id="7"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428735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4888" y="348368"/>
            <a:ext cx="7086600" cy="1447800"/>
          </a:xfrm>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2AEA2262-E2C0-4BF0-9F43-814E02601DBE}" type="slidenum">
              <a:rPr lang="en-US" altLang="zh-CN">
                <a:solidFill>
                  <a:srgbClr val="EAEAEA"/>
                </a:solidFill>
              </a:rPr>
              <a:pPr>
                <a:defRPr/>
              </a:pPr>
              <a:t>‹#›</a:t>
            </a:fld>
            <a:endParaRPr lang="en-US" altLang="zh-CN">
              <a:solidFill>
                <a:srgbClr val="EAEAEA"/>
              </a:solidFill>
            </a:endParaRPr>
          </a:p>
        </p:txBody>
      </p:sp>
      <p:sp>
        <p:nvSpPr>
          <p:cNvPr id="7"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85681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35CFCFC0-8EDA-48F3-993E-A84A6C427A68}" type="slidenum">
              <a:rPr lang="en-US" altLang="zh-CN">
                <a:solidFill>
                  <a:srgbClr val="EAEAEA"/>
                </a:solidFill>
              </a:rPr>
              <a:pPr>
                <a:defRPr/>
              </a:pPr>
              <a:t>‹#›</a:t>
            </a:fld>
            <a:endParaRPr lang="en-US" altLang="zh-CN">
              <a:solidFill>
                <a:srgbClr val="EAEAEA"/>
              </a:solidFill>
            </a:endParaRPr>
          </a:p>
        </p:txBody>
      </p:sp>
      <p:sp>
        <p:nvSpPr>
          <p:cNvPr id="7"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818601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619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43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5E2788AE-AC6C-4086-A65D-A73603C1DDF5}" type="slidenum">
              <a:rPr lang="en-US" altLang="zh-CN">
                <a:solidFill>
                  <a:srgbClr val="EAEAEA"/>
                </a:solidFill>
              </a:rPr>
              <a:pPr>
                <a:defRPr/>
              </a:pPr>
              <a:t>‹#›</a:t>
            </a:fld>
            <a:endParaRPr lang="en-US" altLang="zh-CN">
              <a:solidFill>
                <a:srgbClr val="EAEAEA"/>
              </a:solidFill>
            </a:endParaRPr>
          </a:p>
        </p:txBody>
      </p:sp>
      <p:sp>
        <p:nvSpPr>
          <p:cNvPr id="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916023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9" name="Rectangle 16"/>
          <p:cNvSpPr>
            <a:spLocks noGrp="1" noChangeArrowheads="1"/>
          </p:cNvSpPr>
          <p:nvPr>
            <p:ph type="sldNum" sz="quarter" idx="12"/>
          </p:nvPr>
        </p:nvSpPr>
        <p:spPr>
          <a:ln/>
        </p:spPr>
        <p:txBody>
          <a:bodyPr/>
          <a:lstStyle>
            <a:lvl1pPr>
              <a:defRPr/>
            </a:lvl1pPr>
          </a:lstStyle>
          <a:p>
            <a:pPr>
              <a:defRPr/>
            </a:pPr>
            <a:fld id="{A429888A-DA17-4244-8BE0-6DDB0F239E86}" type="slidenum">
              <a:rPr lang="en-US" altLang="zh-CN">
                <a:solidFill>
                  <a:srgbClr val="EAEAEA"/>
                </a:solidFill>
              </a:rPr>
              <a:pPr>
                <a:defRPr/>
              </a:pPr>
              <a:t>‹#›</a:t>
            </a:fld>
            <a:endParaRPr lang="en-US" altLang="zh-CN">
              <a:solidFill>
                <a:srgbClr val="EAEAEA"/>
              </a:solidFill>
            </a:endParaRPr>
          </a:p>
        </p:txBody>
      </p:sp>
      <p:sp>
        <p:nvSpPr>
          <p:cNvPr id="10"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4082996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ln/>
        </p:spPr>
        <p:txBody>
          <a:bodyPr/>
          <a:lstStyle>
            <a:lvl1pPr>
              <a:defRPr/>
            </a:lvl1pPr>
          </a:lstStyle>
          <a:p>
            <a:pPr>
              <a:defRPr/>
            </a:pPr>
            <a:fld id="{6E4917B8-F058-40C3-AEAF-23A823E95A02}" type="slidenum">
              <a:rPr lang="en-US" altLang="zh-CN">
                <a:solidFill>
                  <a:srgbClr val="EAEAEA"/>
                </a:solidFill>
              </a:rPr>
              <a:pPr>
                <a:defRPr/>
              </a:pPr>
              <a:t>‹#›</a:t>
            </a:fld>
            <a:endParaRPr lang="en-US" altLang="zh-CN">
              <a:solidFill>
                <a:srgbClr val="EAEAEA"/>
              </a:solidFill>
            </a:endParaRPr>
          </a:p>
        </p:txBody>
      </p:sp>
      <p:sp>
        <p:nvSpPr>
          <p:cNvPr id="7"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1016700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4" name="Rectangle 16"/>
          <p:cNvSpPr>
            <a:spLocks noGrp="1" noChangeArrowheads="1"/>
          </p:cNvSpPr>
          <p:nvPr>
            <p:ph type="sldNum" sz="quarter" idx="12"/>
          </p:nvPr>
        </p:nvSpPr>
        <p:spPr>
          <a:ln/>
        </p:spPr>
        <p:txBody>
          <a:bodyPr/>
          <a:lstStyle>
            <a:lvl1pPr>
              <a:defRPr/>
            </a:lvl1pPr>
          </a:lstStyle>
          <a:p>
            <a:pPr>
              <a:defRPr/>
            </a:pPr>
            <a:fld id="{54B23307-E59C-4D9D-B1B6-CCA2623EE914}" type="slidenum">
              <a:rPr lang="en-US" altLang="zh-CN">
                <a:solidFill>
                  <a:srgbClr val="EAEAEA"/>
                </a:solidFill>
              </a:rPr>
              <a:pPr>
                <a:defRPr/>
              </a:pPr>
              <a:t>‹#›</a:t>
            </a:fld>
            <a:endParaRPr lang="en-US" altLang="zh-CN">
              <a:solidFill>
                <a:srgbClr val="EAEAEA"/>
              </a:solidFill>
            </a:endParaRPr>
          </a:p>
        </p:txBody>
      </p:sp>
      <p:sp>
        <p:nvSpPr>
          <p:cNvPr id="6"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464550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1AB97A76-9588-4BA0-963A-97837FEF40AB}" type="slidenum">
              <a:rPr lang="en-US" altLang="zh-CN">
                <a:solidFill>
                  <a:srgbClr val="EAEAEA"/>
                </a:solidFill>
              </a:rPr>
              <a:pPr>
                <a:defRPr/>
              </a:pPr>
              <a:t>‹#›</a:t>
            </a:fld>
            <a:endParaRPr lang="en-US" altLang="zh-CN">
              <a:solidFill>
                <a:srgbClr val="EAEAEA"/>
              </a:solidFill>
            </a:endParaRPr>
          </a:p>
        </p:txBody>
      </p:sp>
      <p:sp>
        <p:nvSpPr>
          <p:cNvPr id="9"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200883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AEDD5A38-FFE5-429E-B79E-312955FB053C}" type="slidenum">
              <a:rPr lang="en-US" altLang="zh-CN">
                <a:solidFill>
                  <a:srgbClr val="EAEAEA"/>
                </a:solidFill>
              </a:rPr>
              <a:pPr>
                <a:defRPr/>
              </a:pPr>
              <a:t>‹#›</a:t>
            </a:fld>
            <a:endParaRPr lang="en-US" altLang="zh-CN">
              <a:solidFill>
                <a:srgbClr val="EAEAEA"/>
              </a:solidFill>
            </a:endParaRPr>
          </a:p>
        </p:txBody>
      </p:sp>
      <p:sp>
        <p:nvSpPr>
          <p:cNvPr id="9"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2063009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59394"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1027" name="Group 3"/>
          <p:cNvGrpSpPr>
            <a:grpSpLocks/>
          </p:cNvGrpSpPr>
          <p:nvPr/>
        </p:nvGrpSpPr>
        <p:grpSpPr bwMode="auto">
          <a:xfrm>
            <a:off x="152400" y="374650"/>
            <a:ext cx="1525588" cy="1227138"/>
            <a:chOff x="96" y="236"/>
            <a:chExt cx="961" cy="773"/>
          </a:xfrm>
        </p:grpSpPr>
        <p:sp>
          <p:nvSpPr>
            <p:cNvPr id="1033" name="Freeform 4"/>
            <p:cNvSpPr>
              <a:spLocks/>
            </p:cNvSpPr>
            <p:nvPr/>
          </p:nvSpPr>
          <p:spPr bwMode="auto">
            <a:xfrm>
              <a:off x="738" y="495"/>
              <a:ext cx="319" cy="319"/>
            </a:xfrm>
            <a:custGeom>
              <a:avLst/>
              <a:gdLst>
                <a:gd name="T0" fmla="*/ 318 w 319"/>
                <a:gd name="T1" fmla="*/ 198 h 319"/>
                <a:gd name="T2" fmla="*/ 318 w 319"/>
                <a:gd name="T3" fmla="*/ 318 h 319"/>
                <a:gd name="T4" fmla="*/ 1 w 319"/>
                <a:gd name="T5" fmla="*/ 99 h 319"/>
                <a:gd name="T6" fmla="*/ 0 w 319"/>
                <a:gd name="T7" fmla="*/ 108 h 319"/>
                <a:gd name="T8" fmla="*/ 46 w 319"/>
                <a:gd name="T9" fmla="*/ 0 h 319"/>
                <a:gd name="T10" fmla="*/ 318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4" name="Freeform 5"/>
            <p:cNvSpPr>
              <a:spLocks/>
            </p:cNvSpPr>
            <p:nvPr/>
          </p:nvSpPr>
          <p:spPr bwMode="auto">
            <a:xfrm>
              <a:off x="96" y="495"/>
              <a:ext cx="319" cy="319"/>
            </a:xfrm>
            <a:custGeom>
              <a:avLst/>
              <a:gdLst>
                <a:gd name="T0" fmla="*/ 0 w 319"/>
                <a:gd name="T1" fmla="*/ 198 h 319"/>
                <a:gd name="T2" fmla="*/ 0 w 319"/>
                <a:gd name="T3" fmla="*/ 318 h 319"/>
                <a:gd name="T4" fmla="*/ 316 w 319"/>
                <a:gd name="T5" fmla="*/ 99 h 319"/>
                <a:gd name="T6" fmla="*/ 318 w 319"/>
                <a:gd name="T7" fmla="*/ 108 h 319"/>
                <a:gd name="T8" fmla="*/ 271 w 319"/>
                <a:gd name="T9" fmla="*/ 0 h 319"/>
                <a:gd name="T10" fmla="*/ 0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1035" name="Group 6"/>
            <p:cNvGrpSpPr>
              <a:grpSpLocks/>
            </p:cNvGrpSpPr>
            <p:nvPr/>
          </p:nvGrpSpPr>
          <p:grpSpPr bwMode="auto">
            <a:xfrm>
              <a:off x="152" y="236"/>
              <a:ext cx="823" cy="773"/>
              <a:chOff x="152" y="236"/>
              <a:chExt cx="823" cy="773"/>
            </a:xfrm>
          </p:grpSpPr>
          <p:sp>
            <p:nvSpPr>
              <p:cNvPr id="103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4" cstate="print"/>
                <a:srcRect/>
                <a:tile tx="0" ty="0" sx="100000" sy="100000" flip="none" algn="tl"/>
              </a:blipFill>
              <a:ln w="12700" cap="sq">
                <a:solidFill>
                  <a:srgbClr val="0066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8" name="Freeform 8"/>
              <p:cNvSpPr>
                <a:spLocks/>
              </p:cNvSpPr>
              <p:nvPr/>
            </p:nvSpPr>
            <p:spPr bwMode="auto">
              <a:xfrm>
                <a:off x="152" y="236"/>
                <a:ext cx="412" cy="773"/>
              </a:xfrm>
              <a:custGeom>
                <a:avLst/>
                <a:gdLst>
                  <a:gd name="T0" fmla="*/ 411 w 412"/>
                  <a:gd name="T1" fmla="*/ 772 h 773"/>
                  <a:gd name="T2" fmla="*/ 411 w 412"/>
                  <a:gd name="T3" fmla="*/ 637 h 773"/>
                  <a:gd name="T4" fmla="*/ 127 w 412"/>
                  <a:gd name="T5" fmla="*/ 75 h 773"/>
                  <a:gd name="T6" fmla="*/ 0 w 412"/>
                  <a:gd name="T7" fmla="*/ 0 h 773"/>
                  <a:gd name="T8" fmla="*/ 411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411" y="772"/>
                    </a:moveTo>
                    <a:lnTo>
                      <a:pt x="411" y="637"/>
                    </a:lnTo>
                    <a:lnTo>
                      <a:pt x="127" y="75"/>
                    </a:lnTo>
                    <a:lnTo>
                      <a:pt x="0" y="0"/>
                    </a:lnTo>
                    <a:lnTo>
                      <a:pt x="411" y="772"/>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9" name="Freeform 9"/>
              <p:cNvSpPr>
                <a:spLocks/>
              </p:cNvSpPr>
              <p:nvPr/>
            </p:nvSpPr>
            <p:spPr bwMode="auto">
              <a:xfrm>
                <a:off x="152" y="236"/>
                <a:ext cx="823" cy="77"/>
              </a:xfrm>
              <a:custGeom>
                <a:avLst/>
                <a:gdLst>
                  <a:gd name="T0" fmla="*/ 0 w 823"/>
                  <a:gd name="T1" fmla="*/ 0 h 77"/>
                  <a:gd name="T2" fmla="*/ 127 w 823"/>
                  <a:gd name="T3" fmla="*/ 76 h 77"/>
                  <a:gd name="T4" fmla="*/ 712 w 823"/>
                  <a:gd name="T5" fmla="*/ 76 h 77"/>
                  <a:gd name="T6" fmla="*/ 822 w 823"/>
                  <a:gd name="T7" fmla="*/ 0 h 77"/>
                  <a:gd name="T8" fmla="*/ 0 w 8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77">
                    <a:moveTo>
                      <a:pt x="0" y="0"/>
                    </a:moveTo>
                    <a:lnTo>
                      <a:pt x="127" y="76"/>
                    </a:lnTo>
                    <a:lnTo>
                      <a:pt x="712" y="76"/>
                    </a:lnTo>
                    <a:lnTo>
                      <a:pt x="822"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40" name="Freeform 10"/>
              <p:cNvSpPr>
                <a:spLocks/>
              </p:cNvSpPr>
              <p:nvPr/>
            </p:nvSpPr>
            <p:spPr bwMode="auto">
              <a:xfrm>
                <a:off x="563" y="236"/>
                <a:ext cx="412" cy="773"/>
              </a:xfrm>
              <a:custGeom>
                <a:avLst/>
                <a:gdLst>
                  <a:gd name="T0" fmla="*/ 0 w 412"/>
                  <a:gd name="T1" fmla="*/ 772 h 773"/>
                  <a:gd name="T2" fmla="*/ 0 w 412"/>
                  <a:gd name="T3" fmla="*/ 637 h 773"/>
                  <a:gd name="T4" fmla="*/ 283 w 412"/>
                  <a:gd name="T5" fmla="*/ 75 h 773"/>
                  <a:gd name="T6" fmla="*/ 411 w 412"/>
                  <a:gd name="T7" fmla="*/ 0 h 773"/>
                  <a:gd name="T8" fmla="*/ 0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0" y="772"/>
                    </a:moveTo>
                    <a:lnTo>
                      <a:pt x="0" y="637"/>
                    </a:lnTo>
                    <a:lnTo>
                      <a:pt x="283" y="75"/>
                    </a:lnTo>
                    <a:lnTo>
                      <a:pt x="411" y="0"/>
                    </a:lnTo>
                    <a:lnTo>
                      <a:pt x="0" y="772"/>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59403"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1028" name="Rectangle 12"/>
          <p:cNvSpPr>
            <a:spLocks noGrp="1" noChangeArrowheads="1"/>
          </p:cNvSpPr>
          <p:nvPr>
            <p:ph type="title"/>
          </p:nvPr>
        </p:nvSpPr>
        <p:spPr bwMode="auto">
          <a:xfrm>
            <a:off x="1905000" y="228600"/>
            <a:ext cx="70866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pPr lvl="0"/>
            <a:r>
              <a:rPr lang="zh-CN" altLang="en-US"/>
              <a:t>单击此处编辑母版标题样式</a:t>
            </a:r>
          </a:p>
        </p:txBody>
      </p:sp>
      <p:sp>
        <p:nvSpPr>
          <p:cNvPr id="1029" name="Rectangle 13"/>
          <p:cNvSpPr>
            <a:spLocks noGrp="1" noChangeArrowheads="1"/>
          </p:cNvSpPr>
          <p:nvPr>
            <p:ph type="body" idx="1"/>
          </p:nvPr>
        </p:nvSpPr>
        <p:spPr bwMode="auto">
          <a:xfrm>
            <a:off x="661988" y="19050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t" anchorCtr="0" compatLnSpc="1">
            <a:prstTxWarp prst="textNoShape">
              <a:avLst/>
            </a:prstTxWarp>
          </a:bodyPr>
          <a:lstStyle/>
          <a:p>
            <a:pPr lvl="0"/>
            <a:r>
              <a:rPr lang="zh-CN" altLang="en-US"/>
              <a:t>单击此处编辑母版文本样式</a:t>
            </a:r>
          </a:p>
          <a:p>
            <a:pPr lvl="1"/>
            <a:r>
              <a:rPr lang="zh-CN" altLang="en-US"/>
              <a:t>第二层</a:t>
            </a:r>
          </a:p>
          <a:p>
            <a:pPr lvl="2"/>
            <a:r>
              <a:rPr lang="zh-CN" altLang="en-US"/>
              <a:t>第三层</a:t>
            </a:r>
          </a:p>
          <a:p>
            <a:pPr lvl="3"/>
            <a:r>
              <a:rPr lang="zh-CN" altLang="en-US"/>
              <a:t>第四层</a:t>
            </a:r>
          </a:p>
          <a:p>
            <a:pPr lvl="4"/>
            <a:r>
              <a:rPr lang="zh-CN" altLang="en-US"/>
              <a:t>第五层</a:t>
            </a:r>
          </a:p>
        </p:txBody>
      </p:sp>
      <p:sp>
        <p:nvSpPr>
          <p:cNvPr id="59406" name="Rectangle 14"/>
          <p:cNvSpPr>
            <a:spLocks noGrp="1" noChangeArrowheads="1"/>
          </p:cNvSpPr>
          <p:nvPr>
            <p:ph type="dt" sz="half" idx="2"/>
          </p:nvPr>
        </p:nvSpPr>
        <p:spPr bwMode="auto">
          <a:xfrm>
            <a:off x="685800" y="6399213"/>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lvl1pPr algn="l">
              <a:defRPr sz="1400">
                <a:solidFill>
                  <a:schemeClr val="tx1"/>
                </a:solidFill>
                <a:latin typeface="+mn-lt"/>
              </a:defRPr>
            </a:lvl1pPr>
          </a:lstStyle>
          <a:p>
            <a:pPr fontAlgn="base">
              <a:spcBef>
                <a:spcPct val="0"/>
              </a:spcBef>
              <a:spcAft>
                <a:spcPct val="0"/>
              </a:spcAft>
              <a:defRPr/>
            </a:pPr>
            <a:endParaRPr kumimoji="1" lang="en-US" altLang="zh-CN">
              <a:solidFill>
                <a:srgbClr val="EAEAEA"/>
              </a:solidFill>
            </a:endParaRPr>
          </a:p>
        </p:txBody>
      </p:sp>
      <p:sp>
        <p:nvSpPr>
          <p:cNvPr id="59407" name="Rectangle 15"/>
          <p:cNvSpPr>
            <a:spLocks noGrp="1" noChangeArrowheads="1"/>
          </p:cNvSpPr>
          <p:nvPr>
            <p:ph type="ftr" sz="quarter" idx="3"/>
          </p:nvPr>
        </p:nvSpPr>
        <p:spPr bwMode="auto">
          <a:xfrm>
            <a:off x="3124200" y="6399213"/>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lvl1pPr algn="ctr">
              <a:defRPr sz="1400">
                <a:solidFill>
                  <a:schemeClr val="tx1"/>
                </a:solidFill>
                <a:latin typeface="+mn-lt"/>
              </a:defRPr>
            </a:lvl1pPr>
          </a:lstStyle>
          <a:p>
            <a:pPr fontAlgn="base">
              <a:spcBef>
                <a:spcPct val="0"/>
              </a:spcBef>
              <a:spcAft>
                <a:spcPct val="0"/>
              </a:spcAft>
              <a:defRPr/>
            </a:pPr>
            <a:endParaRPr kumimoji="1" lang="en-US" altLang="zh-CN">
              <a:solidFill>
                <a:srgbClr val="EAEAEA"/>
              </a:solidFill>
            </a:endParaRPr>
          </a:p>
        </p:txBody>
      </p:sp>
      <p:sp>
        <p:nvSpPr>
          <p:cNvPr id="59408" name="Rectangle 16"/>
          <p:cNvSpPr>
            <a:spLocks noGrp="1" noChangeArrowheads="1"/>
          </p:cNvSpPr>
          <p:nvPr>
            <p:ph type="sldNum" sz="quarter" idx="4"/>
          </p:nvPr>
        </p:nvSpPr>
        <p:spPr bwMode="auto">
          <a:xfrm>
            <a:off x="6553200" y="6399213"/>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2075" tIns="46038" rIns="92075" bIns="46038" numCol="1" anchor="ctr" anchorCtr="0" compatLnSpc="1">
            <a:prstTxWarp prst="textNoShape">
              <a:avLst/>
            </a:prstTxWarp>
          </a:bodyPr>
          <a:lstStyle>
            <a:lvl1pPr algn="r">
              <a:defRPr sz="1400">
                <a:solidFill>
                  <a:schemeClr val="tx1"/>
                </a:solidFill>
                <a:latin typeface="+mn-lt"/>
              </a:defRPr>
            </a:lvl1pPr>
          </a:lstStyle>
          <a:p>
            <a:pPr fontAlgn="base">
              <a:spcBef>
                <a:spcPct val="0"/>
              </a:spcBef>
              <a:spcAft>
                <a:spcPct val="0"/>
              </a:spcAft>
              <a:defRPr/>
            </a:pPr>
            <a:fld id="{686C5696-4743-4141-8DEF-8F347F29058A}" type="slidenum">
              <a:rPr kumimoji="1" lang="en-US" altLang="zh-CN">
                <a:solidFill>
                  <a:srgbClr val="EAEAEA"/>
                </a:solidFill>
              </a:rPr>
              <a:pPr fontAlgn="base">
                <a:spcBef>
                  <a:spcPct val="0"/>
                </a:spcBef>
                <a:spcAft>
                  <a:spcPct val="0"/>
                </a:spcAft>
                <a:defRPr/>
              </a:pPr>
              <a:t>‹#›</a:t>
            </a:fld>
            <a:endParaRPr kumimoji="1" lang="en-US" altLang="zh-CN">
              <a:solidFill>
                <a:srgbClr val="EAEAEA"/>
              </a:solidFill>
            </a:endParaRPr>
          </a:p>
        </p:txBody>
      </p:sp>
    </p:spTree>
    <p:extLst>
      <p:ext uri="{BB962C8B-B14F-4D97-AF65-F5344CB8AC3E}">
        <p14:creationId xmlns:p14="http://schemas.microsoft.com/office/powerpoint/2010/main" val="2775823590"/>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946669" y="1628800"/>
            <a:ext cx="5017819" cy="2089150"/>
          </a:xfrm>
        </p:spPr>
        <p:txBody>
          <a:bodyPr/>
          <a:lstStyle/>
          <a:p>
            <a:pPr eaLnBrk="1" hangingPunct="1"/>
            <a:r>
              <a:rPr lang="zh-CN" altLang="en-US" sz="6000" b="1" dirty="0"/>
              <a:t>绩效管理</a:t>
            </a:r>
            <a:br>
              <a:rPr lang="en-US" altLang="zh-CN" sz="6000" b="1" dirty="0"/>
            </a:br>
            <a:r>
              <a:rPr lang="zh-CN" altLang="en-US" sz="3200" b="1" dirty="0"/>
              <a:t>（第</a:t>
            </a:r>
            <a:r>
              <a:rPr lang="en-US" altLang="zh-CN" sz="3200" b="1" dirty="0"/>
              <a:t>2</a:t>
            </a:r>
            <a:r>
              <a:rPr lang="zh-CN" altLang="en-US" sz="3200" b="1" dirty="0"/>
              <a:t>版）</a:t>
            </a:r>
            <a:br>
              <a:rPr lang="en-US" altLang="zh-CN" sz="6000" b="1" dirty="0"/>
            </a:br>
            <a:endParaRPr lang="zh-CN" altLang="en-US" sz="3600" b="1" dirty="0"/>
          </a:p>
        </p:txBody>
      </p:sp>
      <p:sp>
        <p:nvSpPr>
          <p:cNvPr id="3075" name="Rectangle 3"/>
          <p:cNvSpPr>
            <a:spLocks noGrp="1" noChangeArrowheads="1"/>
          </p:cNvSpPr>
          <p:nvPr>
            <p:ph type="subTitle" idx="1"/>
          </p:nvPr>
        </p:nvSpPr>
        <p:spPr>
          <a:xfrm>
            <a:off x="4211960" y="4077072"/>
            <a:ext cx="4608512" cy="649288"/>
          </a:xfrm>
        </p:spPr>
        <p:txBody>
          <a:bodyPr/>
          <a:lstStyle/>
          <a:p>
            <a:pPr eaLnBrk="1" hangingPunct="1"/>
            <a:r>
              <a:rPr lang="zh-CN" altLang="en-US" b="1" dirty="0">
                <a:latin typeface="楷体_GB2312" pitchFamily="49" charset="-122"/>
                <a:ea typeface="楷体_GB2312" pitchFamily="49" charset="-122"/>
              </a:rPr>
              <a:t>方振邦  杨畅  编著</a:t>
            </a:r>
            <a:endParaRPr lang="en-US" altLang="zh-CN" b="1" dirty="0">
              <a:latin typeface="楷体_GB2312" pitchFamily="49" charset="-122"/>
              <a:ea typeface="楷体_GB2312" pitchFamily="49" charset="-122"/>
            </a:endParaRPr>
          </a:p>
          <a:p>
            <a:pPr eaLnBrk="1" hangingPunct="1"/>
            <a:endParaRPr lang="en-US" altLang="zh-CN" sz="2400" b="1" dirty="0">
              <a:latin typeface="楷体" pitchFamily="49" charset="-122"/>
              <a:ea typeface="楷体" pitchFamily="49" charset="-122"/>
            </a:endParaRPr>
          </a:p>
          <a:p>
            <a:pPr eaLnBrk="1" hangingPunct="1"/>
            <a:r>
              <a:rPr lang="zh-CN" altLang="en-US" sz="2400" b="1" dirty="0">
                <a:latin typeface="楷体" pitchFamily="49" charset="-122"/>
                <a:ea typeface="楷体" pitchFamily="49" charset="-122"/>
              </a:rPr>
              <a:t>中国人民大学出版社</a:t>
            </a:r>
            <a:endParaRPr lang="en-US" altLang="zh-CN" sz="2400" b="1" dirty="0">
              <a:latin typeface="楷体" pitchFamily="49" charset="-122"/>
              <a:ea typeface="楷体" pitchFamily="49" charset="-122"/>
            </a:endParaRPr>
          </a:p>
          <a:p>
            <a:pPr eaLnBrk="1" hangingPunct="1"/>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a:t>
            </a:r>
            <a:r>
              <a:rPr lang="en-US" altLang="zh-CN" sz="2400" b="1" dirty="0">
                <a:latin typeface="楷体" pitchFamily="49" charset="-122"/>
                <a:ea typeface="楷体" pitchFamily="49" charset="-122"/>
              </a:rPr>
              <a:t>·</a:t>
            </a:r>
            <a:endParaRPr lang="zh-CN" altLang="en-US" sz="2400" b="1" dirty="0">
              <a:latin typeface="楷体" pitchFamily="49" charset="-122"/>
              <a:ea typeface="楷体" pitchFamily="49" charset="-122"/>
            </a:endParaRPr>
          </a:p>
        </p:txBody>
      </p:sp>
      <p:pic>
        <p:nvPicPr>
          <p:cNvPr id="1026" name="Picture 2" descr="http://www.crup.com.cn/ShowPic/BookDetailShow?vpath=%2Ffzfm%2Fxiao%2F50491-(WBS)-sl.jpg&amp;vtag=1&amp;ptyp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660" y="1340768"/>
            <a:ext cx="3344234" cy="4700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1746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二、目标管理的实施</a:t>
            </a:r>
          </a:p>
        </p:txBody>
      </p:sp>
      <p:sp>
        <p:nvSpPr>
          <p:cNvPr id="5" name="Text Box 3"/>
          <p:cNvSpPr txBox="1">
            <a:spLocks noChangeArrowheads="1"/>
          </p:cNvSpPr>
          <p:nvPr/>
        </p:nvSpPr>
        <p:spPr bwMode="auto">
          <a:xfrm>
            <a:off x="790922" y="1595021"/>
            <a:ext cx="8209855" cy="417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（二）目标管理成功实施的关键点</a:t>
            </a:r>
          </a:p>
          <a:p>
            <a:pPr eaLnBrk="1" hangingPunct="1">
              <a:lnSpc>
                <a:spcPct val="150000"/>
              </a:lnSpc>
              <a:spcBef>
                <a:spcPct val="20000"/>
              </a:spcBef>
            </a:pPr>
            <a:r>
              <a:rPr lang="en-US" altLang="zh-CN" sz="3200" dirty="0">
                <a:solidFill>
                  <a:srgbClr val="FFFFFF"/>
                </a:solidFill>
              </a:rPr>
              <a:t>1. </a:t>
            </a:r>
            <a:r>
              <a:rPr lang="zh-CN" altLang="en-US" sz="3200" dirty="0">
                <a:solidFill>
                  <a:srgbClr val="FFFFFF"/>
                </a:solidFill>
              </a:rPr>
              <a:t>选择最有效的管理风格</a:t>
            </a:r>
          </a:p>
          <a:p>
            <a:pPr eaLnBrk="1" hangingPunct="1">
              <a:lnSpc>
                <a:spcPct val="150000"/>
              </a:lnSpc>
              <a:spcBef>
                <a:spcPct val="20000"/>
              </a:spcBef>
            </a:pPr>
            <a:r>
              <a:rPr lang="en-US" altLang="zh-CN" sz="3200" dirty="0">
                <a:solidFill>
                  <a:srgbClr val="FFFFFF"/>
                </a:solidFill>
              </a:rPr>
              <a:t>2. </a:t>
            </a:r>
            <a:r>
              <a:rPr lang="zh-CN" altLang="en-US" sz="3200" dirty="0">
                <a:solidFill>
                  <a:srgbClr val="FFFFFF"/>
                </a:solidFill>
              </a:rPr>
              <a:t>做到组织层次分明</a:t>
            </a:r>
          </a:p>
          <a:p>
            <a:pPr eaLnBrk="1" hangingPunct="1">
              <a:lnSpc>
                <a:spcPct val="150000"/>
              </a:lnSpc>
              <a:spcBef>
                <a:spcPct val="20000"/>
              </a:spcBef>
            </a:pPr>
            <a:r>
              <a:rPr lang="en-US" altLang="zh-CN" sz="3200" dirty="0">
                <a:solidFill>
                  <a:srgbClr val="FFFFFF"/>
                </a:solidFill>
              </a:rPr>
              <a:t>3. </a:t>
            </a:r>
            <a:r>
              <a:rPr lang="zh-CN" altLang="en-US" sz="3200" dirty="0">
                <a:solidFill>
                  <a:srgbClr val="FFFFFF"/>
                </a:solidFill>
              </a:rPr>
              <a:t>制定有挑战性的目标</a:t>
            </a:r>
          </a:p>
          <a:p>
            <a:pPr eaLnBrk="1" hangingPunct="1">
              <a:lnSpc>
                <a:spcPct val="150000"/>
              </a:lnSpc>
              <a:spcBef>
                <a:spcPct val="20000"/>
              </a:spcBef>
            </a:pPr>
            <a:r>
              <a:rPr lang="en-US" altLang="zh-CN" sz="3200" dirty="0">
                <a:solidFill>
                  <a:srgbClr val="FFFFFF"/>
                </a:solidFill>
              </a:rPr>
              <a:t>4. </a:t>
            </a:r>
            <a:r>
              <a:rPr lang="zh-CN" altLang="en-US" sz="3200" dirty="0">
                <a:solidFill>
                  <a:srgbClr val="FFFFFF"/>
                </a:solidFill>
              </a:rPr>
              <a:t>进行及时的工作反馈</a:t>
            </a:r>
          </a:p>
        </p:txBody>
      </p:sp>
    </p:spTree>
    <p:extLst>
      <p:ext uri="{BB962C8B-B14F-4D97-AF65-F5344CB8AC3E}">
        <p14:creationId xmlns:p14="http://schemas.microsoft.com/office/powerpoint/2010/main" val="188293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三、对目标管理的评价</a:t>
            </a:r>
          </a:p>
        </p:txBody>
      </p:sp>
      <p:sp>
        <p:nvSpPr>
          <p:cNvPr id="5" name="Text Box 3"/>
          <p:cNvSpPr txBox="1">
            <a:spLocks noChangeArrowheads="1"/>
          </p:cNvSpPr>
          <p:nvPr/>
        </p:nvSpPr>
        <p:spPr bwMode="auto">
          <a:xfrm>
            <a:off x="971551" y="1739334"/>
            <a:ext cx="7848600" cy="334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（一）目标管理的优点</a:t>
            </a:r>
          </a:p>
          <a:p>
            <a:pPr eaLnBrk="1" hangingPunct="1">
              <a:lnSpc>
                <a:spcPct val="150000"/>
              </a:lnSpc>
              <a:spcBef>
                <a:spcPct val="20000"/>
              </a:spcBef>
            </a:pPr>
            <a:r>
              <a:rPr lang="en-US" altLang="zh-CN" sz="3200" dirty="0">
                <a:solidFill>
                  <a:srgbClr val="FFFFFF"/>
                </a:solidFill>
              </a:rPr>
              <a:t>1. </a:t>
            </a:r>
            <a:r>
              <a:rPr lang="zh-CN" altLang="en-US" sz="3200" dirty="0">
                <a:solidFill>
                  <a:srgbClr val="FFFFFF"/>
                </a:solidFill>
              </a:rPr>
              <a:t>重视激发员工内在潜力</a:t>
            </a:r>
          </a:p>
          <a:p>
            <a:pPr eaLnBrk="1" hangingPunct="1">
              <a:lnSpc>
                <a:spcPct val="150000"/>
              </a:lnSpc>
              <a:spcBef>
                <a:spcPct val="20000"/>
              </a:spcBef>
            </a:pPr>
            <a:r>
              <a:rPr lang="en-US" altLang="zh-CN" sz="3200" dirty="0">
                <a:solidFill>
                  <a:srgbClr val="FFFFFF"/>
                </a:solidFill>
              </a:rPr>
              <a:t>2. </a:t>
            </a:r>
            <a:r>
              <a:rPr lang="zh-CN" altLang="en-US" sz="3200" dirty="0">
                <a:solidFill>
                  <a:srgbClr val="FFFFFF"/>
                </a:solidFill>
              </a:rPr>
              <a:t>有利于组织目标的实现</a:t>
            </a:r>
          </a:p>
          <a:p>
            <a:pPr eaLnBrk="1" hangingPunct="1">
              <a:lnSpc>
                <a:spcPct val="150000"/>
              </a:lnSpc>
              <a:spcBef>
                <a:spcPct val="20000"/>
              </a:spcBef>
            </a:pPr>
            <a:r>
              <a:rPr lang="en-US" altLang="zh-CN" sz="3200" dirty="0">
                <a:solidFill>
                  <a:srgbClr val="FFFFFF"/>
                </a:solidFill>
              </a:rPr>
              <a:t>3. </a:t>
            </a:r>
            <a:r>
              <a:rPr lang="zh-CN" altLang="en-US" sz="3200" dirty="0">
                <a:solidFill>
                  <a:srgbClr val="FFFFFF"/>
                </a:solidFill>
              </a:rPr>
              <a:t>有利于改进管理方式和改善组织氛围</a:t>
            </a:r>
          </a:p>
        </p:txBody>
      </p:sp>
    </p:spTree>
    <p:extLst>
      <p:ext uri="{BB962C8B-B14F-4D97-AF65-F5344CB8AC3E}">
        <p14:creationId xmlns:p14="http://schemas.microsoft.com/office/powerpoint/2010/main" val="188293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790922" y="1595021"/>
            <a:ext cx="8209855" cy="417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（二）目标管理的不足</a:t>
            </a:r>
          </a:p>
          <a:p>
            <a:pPr eaLnBrk="1" hangingPunct="1">
              <a:lnSpc>
                <a:spcPct val="150000"/>
              </a:lnSpc>
              <a:spcBef>
                <a:spcPct val="20000"/>
              </a:spcBef>
            </a:pPr>
            <a:r>
              <a:rPr lang="en-US" altLang="zh-CN" sz="3200" dirty="0">
                <a:solidFill>
                  <a:srgbClr val="FFFFFF"/>
                </a:solidFill>
              </a:rPr>
              <a:t>1. </a:t>
            </a:r>
            <a:r>
              <a:rPr lang="zh-CN" altLang="en-US" sz="3200" dirty="0">
                <a:solidFill>
                  <a:srgbClr val="FFFFFF"/>
                </a:solidFill>
              </a:rPr>
              <a:t>对目标管理人性假设的质疑</a:t>
            </a:r>
          </a:p>
          <a:p>
            <a:pPr eaLnBrk="1" hangingPunct="1">
              <a:lnSpc>
                <a:spcPct val="150000"/>
              </a:lnSpc>
              <a:spcBef>
                <a:spcPct val="20000"/>
              </a:spcBef>
            </a:pPr>
            <a:r>
              <a:rPr lang="en-US" altLang="zh-CN" sz="3200" dirty="0">
                <a:solidFill>
                  <a:srgbClr val="FFFFFF"/>
                </a:solidFill>
              </a:rPr>
              <a:t>2. </a:t>
            </a:r>
            <a:r>
              <a:rPr lang="zh-CN" altLang="en-US" sz="3200" dirty="0">
                <a:solidFill>
                  <a:srgbClr val="FFFFFF"/>
                </a:solidFill>
              </a:rPr>
              <a:t>实施目标管理的成本过高</a:t>
            </a:r>
          </a:p>
          <a:p>
            <a:pPr eaLnBrk="1" hangingPunct="1">
              <a:lnSpc>
                <a:spcPct val="150000"/>
              </a:lnSpc>
              <a:spcBef>
                <a:spcPct val="20000"/>
              </a:spcBef>
            </a:pPr>
            <a:r>
              <a:rPr lang="en-US" altLang="zh-CN" sz="3200" dirty="0">
                <a:solidFill>
                  <a:srgbClr val="FFFFFF"/>
                </a:solidFill>
              </a:rPr>
              <a:t>3. </a:t>
            </a:r>
            <a:r>
              <a:rPr lang="zh-CN" altLang="en-US" sz="3200" dirty="0">
                <a:solidFill>
                  <a:srgbClr val="FFFFFF"/>
                </a:solidFill>
              </a:rPr>
              <a:t>目标及绩效标准难以确定</a:t>
            </a:r>
          </a:p>
          <a:p>
            <a:pPr eaLnBrk="1" hangingPunct="1">
              <a:lnSpc>
                <a:spcPct val="150000"/>
              </a:lnSpc>
              <a:spcBef>
                <a:spcPct val="20000"/>
              </a:spcBef>
            </a:pPr>
            <a:r>
              <a:rPr lang="en-US" altLang="zh-CN" sz="3200" dirty="0">
                <a:solidFill>
                  <a:srgbClr val="FFFFFF"/>
                </a:solidFill>
              </a:rPr>
              <a:t>4. </a:t>
            </a:r>
            <a:r>
              <a:rPr lang="zh-CN" altLang="en-US" sz="3200" dirty="0">
                <a:solidFill>
                  <a:srgbClr val="FFFFFF"/>
                </a:solidFill>
              </a:rPr>
              <a:t>容易导致短视行为</a:t>
            </a:r>
          </a:p>
        </p:txBody>
      </p:sp>
      <p:sp>
        <p:nvSpPr>
          <p:cNvPr id="4" name="Text Box 2"/>
          <p:cNvSpPr txBox="1">
            <a:spLocks noChangeArrowheads="1"/>
          </p:cNvSpPr>
          <p:nvPr/>
        </p:nvSpPr>
        <p:spPr bwMode="auto">
          <a:xfrm>
            <a:off x="971550" y="694437"/>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三、对目标管理的评价</a:t>
            </a:r>
          </a:p>
        </p:txBody>
      </p:sp>
    </p:spTree>
    <p:extLst>
      <p:ext uri="{BB962C8B-B14F-4D97-AF65-F5344CB8AC3E}">
        <p14:creationId xmlns:p14="http://schemas.microsoft.com/office/powerpoint/2010/main" val="188293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2</a:t>
            </a:r>
            <a:r>
              <a:rPr lang="zh-CN" altLang="en-US" dirty="0">
                <a:latin typeface="黑体" pitchFamily="49" charset="-122"/>
                <a:ea typeface="黑体" pitchFamily="49" charset="-122"/>
              </a:rPr>
              <a:t>章  绩效管理工具</a:t>
            </a:r>
            <a:endParaRPr lang="zh-CN" altLang="en-US" dirty="0"/>
          </a:p>
        </p:txBody>
      </p:sp>
      <p:sp>
        <p:nvSpPr>
          <p:cNvPr id="3" name="内容占位符 2"/>
          <p:cNvSpPr>
            <a:spLocks noGrp="1"/>
          </p:cNvSpPr>
          <p:nvPr>
            <p:ph idx="1"/>
          </p:nvPr>
        </p:nvSpPr>
        <p:spPr/>
        <p:txBody>
          <a:bodyPr/>
          <a:lstStyle/>
          <a:p>
            <a:pPr>
              <a:lnSpc>
                <a:spcPct val="150000"/>
              </a:lnSpc>
            </a:pPr>
            <a:r>
              <a:rPr lang="zh-CN" altLang="en-US" dirty="0">
                <a:solidFill>
                  <a:srgbClr val="FFFFFF"/>
                </a:solidFill>
              </a:rPr>
              <a:t>第</a:t>
            </a:r>
            <a:r>
              <a:rPr lang="en-US" altLang="zh-CN" dirty="0">
                <a:solidFill>
                  <a:srgbClr val="FFFFFF"/>
                </a:solidFill>
              </a:rPr>
              <a:t>1</a:t>
            </a:r>
            <a:r>
              <a:rPr lang="zh-CN" altLang="en-US" dirty="0">
                <a:solidFill>
                  <a:srgbClr val="FFFFFF"/>
                </a:solidFill>
              </a:rPr>
              <a:t>节　目标管理	</a:t>
            </a:r>
            <a:endParaRPr lang="en-US" altLang="zh-CN" dirty="0">
              <a:solidFill>
                <a:srgbClr val="FFFFFF"/>
              </a:solidFill>
            </a:endParaRPr>
          </a:p>
          <a:p>
            <a:pPr>
              <a:lnSpc>
                <a:spcPct val="150000"/>
              </a:lnSpc>
            </a:pPr>
            <a:r>
              <a:rPr lang="zh-CN" altLang="en-US" dirty="0">
                <a:solidFill>
                  <a:srgbClr val="FF0000"/>
                </a:solidFill>
              </a:rPr>
              <a:t>第</a:t>
            </a:r>
            <a:r>
              <a:rPr lang="en-US" altLang="zh-CN" dirty="0">
                <a:solidFill>
                  <a:srgbClr val="FF0000"/>
                </a:solidFill>
              </a:rPr>
              <a:t>2</a:t>
            </a:r>
            <a:r>
              <a:rPr lang="zh-CN" altLang="en-US" dirty="0">
                <a:solidFill>
                  <a:srgbClr val="FF0000"/>
                </a:solidFill>
              </a:rPr>
              <a:t>节　标杆管理	</a:t>
            </a:r>
            <a:endParaRPr lang="en-US" altLang="zh-CN" dirty="0">
              <a:solidFill>
                <a:srgbClr val="FF0000"/>
              </a:solidFill>
            </a:endParaRPr>
          </a:p>
          <a:p>
            <a:pPr>
              <a:lnSpc>
                <a:spcPct val="150000"/>
              </a:lnSpc>
            </a:pPr>
            <a:r>
              <a:rPr lang="zh-CN" altLang="en-US" dirty="0"/>
              <a:t>第</a:t>
            </a:r>
            <a:r>
              <a:rPr lang="en-US" altLang="zh-CN" dirty="0"/>
              <a:t>3</a:t>
            </a:r>
            <a:r>
              <a:rPr lang="zh-CN" altLang="en-US" dirty="0"/>
              <a:t>节　关键绩效指标	</a:t>
            </a:r>
            <a:endParaRPr lang="en-US" altLang="zh-CN" dirty="0"/>
          </a:p>
          <a:p>
            <a:pPr>
              <a:lnSpc>
                <a:spcPct val="150000"/>
              </a:lnSpc>
            </a:pPr>
            <a:r>
              <a:rPr lang="zh-CN" altLang="en-US" dirty="0"/>
              <a:t>第</a:t>
            </a:r>
            <a:r>
              <a:rPr lang="en-US" altLang="zh-CN" dirty="0"/>
              <a:t>4</a:t>
            </a:r>
            <a:r>
              <a:rPr lang="zh-CN" altLang="en-US" dirty="0"/>
              <a:t>节　平衡计分卡	</a:t>
            </a: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2707829"/>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5634044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2</a:t>
            </a:r>
            <a:r>
              <a:rPr lang="zh-CN" altLang="en-US" sz="3600" b="1" dirty="0">
                <a:solidFill>
                  <a:schemeClr val="tx1"/>
                </a:solidFill>
                <a:latin typeface="楷体_GB2312" pitchFamily="49" charset="-122"/>
                <a:ea typeface="楷体_GB2312" pitchFamily="49" charset="-122"/>
              </a:rPr>
              <a:t>节　标杆管理</a:t>
            </a:r>
          </a:p>
        </p:txBody>
      </p:sp>
      <p:sp>
        <p:nvSpPr>
          <p:cNvPr id="5" name="Text Box 3"/>
          <p:cNvSpPr txBox="1">
            <a:spLocks noChangeArrowheads="1"/>
          </p:cNvSpPr>
          <p:nvPr/>
        </p:nvSpPr>
        <p:spPr bwMode="auto">
          <a:xfrm>
            <a:off x="900113" y="1341438"/>
            <a:ext cx="7561262" cy="4068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endParaRPr lang="en-US" altLang="zh-CN" sz="2800" dirty="0">
              <a:solidFill>
                <a:schemeClr val="tx1"/>
              </a:solidFill>
              <a:latin typeface="Times New Roman" pitchFamily="18" charset="0"/>
            </a:endParaRPr>
          </a:p>
          <a:p>
            <a:pPr eaLnBrk="1" hangingPunct="1">
              <a:spcBef>
                <a:spcPct val="20000"/>
              </a:spcBef>
            </a:pPr>
            <a:r>
              <a:rPr lang="zh-CN" altLang="en-US" sz="3200" dirty="0">
                <a:solidFill>
                  <a:srgbClr val="FFFFFF"/>
                </a:solidFill>
                <a:latin typeface="Times New Roman" pitchFamily="18" charset="0"/>
              </a:rPr>
              <a:t>一、标杆管理概述</a:t>
            </a:r>
            <a:endParaRPr lang="en-US" altLang="zh-CN" sz="3200" dirty="0">
              <a:solidFill>
                <a:srgbClr val="FFFFFF"/>
              </a:solidFill>
              <a:latin typeface="Times New Roman" pitchFamily="18" charset="0"/>
            </a:endParaRPr>
          </a:p>
          <a:p>
            <a:pPr eaLnBrk="1" hangingPunct="1">
              <a:spcBef>
                <a:spcPct val="20000"/>
              </a:spcBef>
            </a:pPr>
            <a:endParaRPr lang="en-US" altLang="zh-CN" sz="3200" dirty="0">
              <a:solidFill>
                <a:srgbClr val="FFFFFF"/>
              </a:solidFill>
              <a:latin typeface="Times New Roman" pitchFamily="18" charset="0"/>
            </a:endParaRPr>
          </a:p>
          <a:p>
            <a:pPr eaLnBrk="1" hangingPunct="1">
              <a:spcBef>
                <a:spcPct val="20000"/>
              </a:spcBef>
            </a:pPr>
            <a:r>
              <a:rPr lang="zh-CN" altLang="en-US" sz="3200" dirty="0">
                <a:solidFill>
                  <a:srgbClr val="FFFFFF"/>
                </a:solidFill>
                <a:latin typeface="Times New Roman" pitchFamily="18" charset="0"/>
              </a:rPr>
              <a:t>二、标杆管理的实施</a:t>
            </a:r>
            <a:endParaRPr lang="en-US" altLang="zh-CN" sz="3200" dirty="0">
              <a:solidFill>
                <a:srgbClr val="FFFFFF"/>
              </a:solidFill>
              <a:latin typeface="Times New Roman" pitchFamily="18" charset="0"/>
            </a:endParaRPr>
          </a:p>
          <a:p>
            <a:pPr eaLnBrk="1" hangingPunct="1">
              <a:spcBef>
                <a:spcPct val="20000"/>
              </a:spcBef>
            </a:pPr>
            <a:endParaRPr lang="en-US" altLang="zh-CN" sz="3200" dirty="0">
              <a:solidFill>
                <a:srgbClr val="FFFFFF"/>
              </a:solidFill>
              <a:latin typeface="Times New Roman" pitchFamily="18" charset="0"/>
            </a:endParaRPr>
          </a:p>
          <a:p>
            <a:pPr eaLnBrk="1" hangingPunct="1">
              <a:spcBef>
                <a:spcPct val="20000"/>
              </a:spcBef>
            </a:pPr>
            <a:r>
              <a:rPr lang="zh-CN" altLang="en-US" sz="3200" dirty="0">
                <a:solidFill>
                  <a:srgbClr val="FFFFFF"/>
                </a:solidFill>
                <a:latin typeface="Times New Roman" pitchFamily="18" charset="0"/>
              </a:rPr>
              <a:t>三、对标杆管理的评价</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320654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一、标杆管理概述</a:t>
            </a:r>
          </a:p>
        </p:txBody>
      </p:sp>
      <p:sp>
        <p:nvSpPr>
          <p:cNvPr id="5" name="Text Box 3"/>
          <p:cNvSpPr txBox="1">
            <a:spLocks noChangeArrowheads="1"/>
          </p:cNvSpPr>
          <p:nvPr/>
        </p:nvSpPr>
        <p:spPr bwMode="auto">
          <a:xfrm>
            <a:off x="900113" y="1695808"/>
            <a:ext cx="7561262" cy="4253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3200" dirty="0">
                <a:solidFill>
                  <a:srgbClr val="FFFFFF"/>
                </a:solidFill>
                <a:latin typeface="Times New Roman" pitchFamily="18" charset="0"/>
              </a:rPr>
              <a:t>(</a:t>
            </a:r>
            <a:r>
              <a:rPr lang="zh-CN" altLang="en-US" sz="3200" dirty="0">
                <a:solidFill>
                  <a:srgbClr val="FFFFFF"/>
                </a:solidFill>
                <a:latin typeface="Times New Roman" pitchFamily="18" charset="0"/>
              </a:rPr>
              <a:t>一</a:t>
            </a:r>
            <a:r>
              <a:rPr lang="en-US" altLang="zh-CN" sz="3200" dirty="0">
                <a:solidFill>
                  <a:srgbClr val="FFFFFF"/>
                </a:solidFill>
                <a:latin typeface="Times New Roman" pitchFamily="18" charset="0"/>
              </a:rPr>
              <a:t>) </a:t>
            </a:r>
            <a:r>
              <a:rPr lang="zh-CN" altLang="en-US" sz="3200" dirty="0">
                <a:solidFill>
                  <a:srgbClr val="FFFFFF"/>
                </a:solidFill>
                <a:latin typeface="Times New Roman" pitchFamily="18" charset="0"/>
              </a:rPr>
              <a:t>标杆管理的内涵</a:t>
            </a:r>
          </a:p>
          <a:p>
            <a:pPr eaLnBrk="1" hangingPunct="1">
              <a:lnSpc>
                <a:spcPct val="150000"/>
              </a:lnSpc>
              <a:spcBef>
                <a:spcPct val="20000"/>
              </a:spcBef>
            </a:pPr>
            <a:r>
              <a:rPr lang="zh-CN" altLang="en-US" sz="3200" b="1" i="1" u="sng" dirty="0">
                <a:solidFill>
                  <a:srgbClr val="FFFF00"/>
                </a:solidFill>
                <a:latin typeface="Times New Roman" pitchFamily="18" charset="0"/>
              </a:rPr>
              <a:t>标杆管理</a:t>
            </a:r>
            <a:r>
              <a:rPr lang="zh-CN" altLang="en-US" sz="2800" dirty="0">
                <a:solidFill>
                  <a:srgbClr val="FFFFFF"/>
                </a:solidFill>
                <a:latin typeface="Times New Roman" pitchFamily="18" charset="0"/>
              </a:rPr>
              <a:t>是通过不断寻找和研究同行一流公司的最佳实践，并以此为基准与本企业进行比较、分析、判断，从而使自己的企业不断得到改进，进入或赶超一流公司，创造优秀业绩的良性循环过程。</a:t>
            </a:r>
          </a:p>
        </p:txBody>
      </p:sp>
    </p:spTree>
    <p:extLst>
      <p:ext uri="{BB962C8B-B14F-4D97-AF65-F5344CB8AC3E}">
        <p14:creationId xmlns:p14="http://schemas.microsoft.com/office/powerpoint/2010/main" val="354125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一、标杆管理概述</a:t>
            </a:r>
          </a:p>
        </p:txBody>
      </p:sp>
      <p:sp>
        <p:nvSpPr>
          <p:cNvPr id="5" name="Text Box 3"/>
          <p:cNvSpPr txBox="1">
            <a:spLocks noChangeArrowheads="1"/>
          </p:cNvSpPr>
          <p:nvPr/>
        </p:nvSpPr>
        <p:spPr bwMode="auto">
          <a:xfrm>
            <a:off x="467544" y="1484784"/>
            <a:ext cx="8208912" cy="4475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3200" dirty="0">
                <a:solidFill>
                  <a:srgbClr val="FFFFFF"/>
                </a:solidFill>
                <a:latin typeface="Times New Roman" pitchFamily="18" charset="0"/>
              </a:rPr>
              <a:t>(</a:t>
            </a:r>
            <a:r>
              <a:rPr lang="zh-CN" altLang="en-US" sz="3200" dirty="0">
                <a:solidFill>
                  <a:srgbClr val="FFFFFF"/>
                </a:solidFill>
                <a:latin typeface="Times New Roman" pitchFamily="18" charset="0"/>
              </a:rPr>
              <a:t>二</a:t>
            </a:r>
            <a:r>
              <a:rPr lang="en-US" altLang="zh-CN" sz="3200" dirty="0">
                <a:solidFill>
                  <a:srgbClr val="FFFFFF"/>
                </a:solidFill>
                <a:latin typeface="Times New Roman" pitchFamily="18" charset="0"/>
              </a:rPr>
              <a:t>) </a:t>
            </a:r>
            <a:r>
              <a:rPr lang="zh-CN" altLang="en-US" sz="3200" dirty="0">
                <a:solidFill>
                  <a:srgbClr val="FFFFFF"/>
                </a:solidFill>
                <a:latin typeface="Times New Roman" pitchFamily="18" charset="0"/>
              </a:rPr>
              <a:t>标杆管理的类型</a:t>
            </a:r>
          </a:p>
          <a:p>
            <a:pPr eaLnBrk="1" hangingPunct="1">
              <a:lnSpc>
                <a:spcPct val="150000"/>
              </a:lnSpc>
              <a:spcBef>
                <a:spcPct val="20000"/>
              </a:spcBef>
            </a:pPr>
            <a:r>
              <a:rPr lang="zh-CN" altLang="en-US" sz="3200" dirty="0">
                <a:solidFill>
                  <a:srgbClr val="FFFFFF"/>
                </a:solidFill>
                <a:latin typeface="Times New Roman" pitchFamily="18" charset="0"/>
              </a:rPr>
              <a:t>（</a:t>
            </a:r>
            <a:r>
              <a:rPr lang="en-US" altLang="zh-CN" sz="3200" dirty="0">
                <a:solidFill>
                  <a:srgbClr val="FFFFFF"/>
                </a:solidFill>
                <a:latin typeface="Times New Roman" pitchFamily="18" charset="0"/>
              </a:rPr>
              <a:t>1</a:t>
            </a:r>
            <a:r>
              <a:rPr lang="zh-CN" altLang="en-US" sz="3200" dirty="0">
                <a:solidFill>
                  <a:srgbClr val="FFFFFF"/>
                </a:solidFill>
                <a:latin typeface="Times New Roman" pitchFamily="18" charset="0"/>
              </a:rPr>
              <a:t>）内部标杆管理。</a:t>
            </a:r>
            <a:endParaRPr lang="en-US" altLang="zh-CN" sz="3200" dirty="0">
              <a:solidFill>
                <a:srgbClr val="FFFFFF"/>
              </a:solidFill>
              <a:latin typeface="Times New Roman" pitchFamily="18" charset="0"/>
            </a:endParaRPr>
          </a:p>
          <a:p>
            <a:pPr marL="342900" indent="-342900" eaLnBrk="1" hangingPunct="1">
              <a:lnSpc>
                <a:spcPct val="150000"/>
              </a:lnSpc>
              <a:spcBef>
                <a:spcPct val="20000"/>
              </a:spcBef>
              <a:buFont typeface="Arial" panose="020B0604020202020204" pitchFamily="34" charset="0"/>
              <a:buChar char="•"/>
            </a:pPr>
            <a:r>
              <a:rPr lang="zh-CN" altLang="en-US" sz="2000" dirty="0">
                <a:solidFill>
                  <a:srgbClr val="FFFFFF"/>
                </a:solidFill>
                <a:latin typeface="Times New Roman" pitchFamily="18" charset="0"/>
              </a:rPr>
              <a:t>内部标杆管理以企业内部操作为基准，是最简单且易操作的标杆管理法之一。</a:t>
            </a:r>
          </a:p>
          <a:p>
            <a:pPr eaLnBrk="1" hangingPunct="1">
              <a:lnSpc>
                <a:spcPct val="150000"/>
              </a:lnSpc>
              <a:spcBef>
                <a:spcPct val="20000"/>
              </a:spcBef>
            </a:pPr>
            <a:r>
              <a:rPr lang="zh-CN" altLang="en-US" sz="3200" dirty="0">
                <a:solidFill>
                  <a:srgbClr val="FFFFFF"/>
                </a:solidFill>
                <a:latin typeface="Times New Roman" pitchFamily="18" charset="0"/>
              </a:rPr>
              <a:t>（</a:t>
            </a:r>
            <a:r>
              <a:rPr lang="en-US" altLang="zh-CN" sz="3200" dirty="0">
                <a:solidFill>
                  <a:srgbClr val="FFFFFF"/>
                </a:solidFill>
                <a:latin typeface="Times New Roman" pitchFamily="18" charset="0"/>
              </a:rPr>
              <a:t>2</a:t>
            </a:r>
            <a:r>
              <a:rPr lang="zh-CN" altLang="en-US" sz="3200" dirty="0">
                <a:solidFill>
                  <a:srgbClr val="FFFFFF"/>
                </a:solidFill>
                <a:latin typeface="Times New Roman" pitchFamily="18" charset="0"/>
              </a:rPr>
              <a:t>）竞争标杆管理。</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000" dirty="0">
                <a:solidFill>
                  <a:srgbClr val="FFFFFF"/>
                </a:solidFill>
                <a:latin typeface="Times New Roman" pitchFamily="18" charset="0"/>
              </a:rPr>
              <a:t>竞争标杆管理的目标是与有着相同市场的企业在产品、服务和工作流程等方面的绩效和实践进行比较，直接面对竞争者。</a:t>
            </a:r>
          </a:p>
        </p:txBody>
      </p:sp>
    </p:spTree>
    <p:extLst>
      <p:ext uri="{BB962C8B-B14F-4D97-AF65-F5344CB8AC3E}">
        <p14:creationId xmlns:p14="http://schemas.microsoft.com/office/powerpoint/2010/main" val="3340744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一、标杆管理概述</a:t>
            </a:r>
          </a:p>
        </p:txBody>
      </p:sp>
      <p:sp>
        <p:nvSpPr>
          <p:cNvPr id="5" name="Text Box 3"/>
          <p:cNvSpPr txBox="1">
            <a:spLocks noChangeArrowheads="1"/>
          </p:cNvSpPr>
          <p:nvPr/>
        </p:nvSpPr>
        <p:spPr bwMode="auto">
          <a:xfrm>
            <a:off x="467544" y="1484784"/>
            <a:ext cx="8208912" cy="4013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3200" dirty="0">
                <a:solidFill>
                  <a:srgbClr val="FFFFFF"/>
                </a:solidFill>
                <a:latin typeface="Times New Roman" pitchFamily="18" charset="0"/>
              </a:rPr>
              <a:t>(</a:t>
            </a:r>
            <a:r>
              <a:rPr lang="zh-CN" altLang="en-US" sz="3200" dirty="0">
                <a:solidFill>
                  <a:srgbClr val="FFFFFF"/>
                </a:solidFill>
                <a:latin typeface="Times New Roman" pitchFamily="18" charset="0"/>
              </a:rPr>
              <a:t>二</a:t>
            </a:r>
            <a:r>
              <a:rPr lang="en-US" altLang="zh-CN" sz="3200" dirty="0">
                <a:solidFill>
                  <a:srgbClr val="FFFFFF"/>
                </a:solidFill>
                <a:latin typeface="Times New Roman" pitchFamily="18" charset="0"/>
              </a:rPr>
              <a:t>) </a:t>
            </a:r>
            <a:r>
              <a:rPr lang="zh-CN" altLang="en-US" sz="3200" dirty="0">
                <a:solidFill>
                  <a:srgbClr val="FFFFFF"/>
                </a:solidFill>
                <a:latin typeface="Times New Roman" pitchFamily="18" charset="0"/>
              </a:rPr>
              <a:t>标杆管理的类型</a:t>
            </a:r>
          </a:p>
          <a:p>
            <a:pPr eaLnBrk="1" hangingPunct="1">
              <a:lnSpc>
                <a:spcPct val="150000"/>
              </a:lnSpc>
              <a:spcBef>
                <a:spcPct val="20000"/>
              </a:spcBef>
            </a:pPr>
            <a:r>
              <a:rPr lang="zh-CN" altLang="en-US" sz="3200" dirty="0">
                <a:solidFill>
                  <a:srgbClr val="FFFFFF"/>
                </a:solidFill>
                <a:latin typeface="Times New Roman" pitchFamily="18" charset="0"/>
              </a:rPr>
              <a:t>（</a:t>
            </a:r>
            <a:r>
              <a:rPr lang="en-US" altLang="zh-CN" sz="3200" dirty="0">
                <a:solidFill>
                  <a:srgbClr val="FFFFFF"/>
                </a:solidFill>
                <a:latin typeface="Times New Roman" pitchFamily="18" charset="0"/>
              </a:rPr>
              <a:t>3</a:t>
            </a:r>
            <a:r>
              <a:rPr lang="zh-CN" altLang="en-US" sz="3200" dirty="0">
                <a:solidFill>
                  <a:srgbClr val="FFFFFF"/>
                </a:solidFill>
                <a:latin typeface="Times New Roman" pitchFamily="18" charset="0"/>
              </a:rPr>
              <a:t>）职能标杆管理。</a:t>
            </a:r>
            <a:endParaRPr lang="en-US" altLang="zh-CN" sz="3200" dirty="0">
              <a:solidFill>
                <a:srgbClr val="FFFFFF"/>
              </a:solidFill>
              <a:latin typeface="Times New Roman" pitchFamily="18" charset="0"/>
            </a:endParaRPr>
          </a:p>
          <a:p>
            <a:pPr marL="342900" indent="-342900" eaLnBrk="1" hangingPunct="1">
              <a:lnSpc>
                <a:spcPct val="150000"/>
              </a:lnSpc>
              <a:spcBef>
                <a:spcPct val="20000"/>
              </a:spcBef>
              <a:buFont typeface="Arial" panose="020B0604020202020204" pitchFamily="34" charset="0"/>
              <a:buChar char="•"/>
            </a:pPr>
            <a:r>
              <a:rPr lang="zh-CN" altLang="en-US" sz="2000" dirty="0">
                <a:solidFill>
                  <a:srgbClr val="FFFFFF"/>
                </a:solidFill>
                <a:latin typeface="Times New Roman" pitchFamily="18" charset="0"/>
              </a:rPr>
              <a:t>职能标杆管理是以行业领先者或某些企业的优秀职能操作为基准进行的标杆管理。</a:t>
            </a:r>
            <a:endParaRPr lang="en-US" altLang="zh-CN" sz="2000" dirty="0">
              <a:solidFill>
                <a:srgbClr val="FFFFFF"/>
              </a:solidFill>
              <a:latin typeface="Times New Roman" pitchFamily="18" charset="0"/>
            </a:endParaRPr>
          </a:p>
          <a:p>
            <a:pPr eaLnBrk="1" hangingPunct="1">
              <a:lnSpc>
                <a:spcPct val="150000"/>
              </a:lnSpc>
              <a:spcBef>
                <a:spcPct val="20000"/>
              </a:spcBef>
            </a:pPr>
            <a:r>
              <a:rPr lang="zh-CN" altLang="en-US" sz="3200" dirty="0">
                <a:solidFill>
                  <a:srgbClr val="FFFFFF"/>
                </a:solidFill>
                <a:latin typeface="Times New Roman" pitchFamily="18" charset="0"/>
              </a:rPr>
              <a:t>（</a:t>
            </a:r>
            <a:r>
              <a:rPr lang="en-US" altLang="zh-CN" sz="3200" dirty="0">
                <a:solidFill>
                  <a:srgbClr val="FFFFFF"/>
                </a:solidFill>
                <a:latin typeface="Times New Roman" pitchFamily="18" charset="0"/>
              </a:rPr>
              <a:t>4</a:t>
            </a:r>
            <a:r>
              <a:rPr lang="zh-CN" altLang="en-US" sz="3200" dirty="0">
                <a:solidFill>
                  <a:srgbClr val="FFFFFF"/>
                </a:solidFill>
                <a:latin typeface="Times New Roman" pitchFamily="18" charset="0"/>
              </a:rPr>
              <a:t>）流程标杆管理。</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000" dirty="0">
                <a:solidFill>
                  <a:srgbClr val="FFFFFF"/>
                </a:solidFill>
                <a:latin typeface="Times New Roman" pitchFamily="18" charset="0"/>
              </a:rPr>
              <a:t>流程标杆管理是以最佳工作流程为基准进行的标杆管理。</a:t>
            </a:r>
          </a:p>
        </p:txBody>
      </p:sp>
    </p:spTree>
    <p:extLst>
      <p:ext uri="{BB962C8B-B14F-4D97-AF65-F5344CB8AC3E}">
        <p14:creationId xmlns:p14="http://schemas.microsoft.com/office/powerpoint/2010/main" val="4048640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一、标杆管理概述</a:t>
            </a:r>
          </a:p>
        </p:txBody>
      </p:sp>
      <p:sp>
        <p:nvSpPr>
          <p:cNvPr id="5" name="Text Box 3"/>
          <p:cNvSpPr txBox="1">
            <a:spLocks noChangeArrowheads="1"/>
          </p:cNvSpPr>
          <p:nvPr/>
        </p:nvSpPr>
        <p:spPr bwMode="auto">
          <a:xfrm>
            <a:off x="660852" y="1844824"/>
            <a:ext cx="8136904"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3200" dirty="0">
                <a:solidFill>
                  <a:srgbClr val="FFFFFF"/>
                </a:solidFill>
                <a:latin typeface="Times New Roman" pitchFamily="18" charset="0"/>
              </a:rPr>
              <a:t>(</a:t>
            </a:r>
            <a:r>
              <a:rPr lang="zh-CN" altLang="en-US" sz="3200" dirty="0">
                <a:solidFill>
                  <a:srgbClr val="FFFFFF"/>
                </a:solidFill>
                <a:latin typeface="Times New Roman" pitchFamily="18" charset="0"/>
              </a:rPr>
              <a:t>三</a:t>
            </a:r>
            <a:r>
              <a:rPr lang="en-US" altLang="zh-CN" sz="3200" dirty="0">
                <a:solidFill>
                  <a:srgbClr val="FFFFFF"/>
                </a:solidFill>
                <a:latin typeface="Times New Roman" pitchFamily="18" charset="0"/>
              </a:rPr>
              <a:t>) </a:t>
            </a:r>
            <a:r>
              <a:rPr lang="zh-CN" altLang="en-US" sz="3200" dirty="0">
                <a:solidFill>
                  <a:srgbClr val="FFFFFF"/>
                </a:solidFill>
                <a:latin typeface="Times New Roman" pitchFamily="18" charset="0"/>
              </a:rPr>
              <a:t>标杆管理的特点</a:t>
            </a:r>
            <a:endParaRPr lang="en-US" altLang="zh-CN" sz="3200" dirty="0">
              <a:solidFill>
                <a:srgbClr val="FFFFFF"/>
              </a:solidFill>
              <a:latin typeface="Times New Roman" pitchFamily="18" charset="0"/>
            </a:endParaRPr>
          </a:p>
          <a:p>
            <a:pPr eaLnBrk="1" hangingPunct="1">
              <a:lnSpc>
                <a:spcPct val="150000"/>
              </a:lnSpc>
              <a:spcBef>
                <a:spcPct val="20000"/>
              </a:spcBef>
            </a:pPr>
            <a:r>
              <a:rPr lang="zh-CN" altLang="en-US" sz="2800" dirty="0">
                <a:solidFill>
                  <a:srgbClr val="FFFFFF"/>
                </a:solidFill>
                <a:latin typeface="Times New Roman" pitchFamily="18" charset="0"/>
              </a:rPr>
              <a:t>（</a:t>
            </a:r>
            <a:r>
              <a:rPr lang="en-US" altLang="zh-CN" sz="2800" dirty="0">
                <a:solidFill>
                  <a:srgbClr val="FFFFFF"/>
                </a:solidFill>
                <a:latin typeface="Times New Roman" pitchFamily="18" charset="0"/>
              </a:rPr>
              <a:t>1</a:t>
            </a:r>
            <a:r>
              <a:rPr lang="zh-CN" altLang="en-US" sz="2800" dirty="0">
                <a:solidFill>
                  <a:srgbClr val="FFFFFF"/>
                </a:solidFill>
                <a:latin typeface="Times New Roman" pitchFamily="18" charset="0"/>
              </a:rPr>
              <a:t>）绩效比较和超越贯穿于整个标杆管理的始终。</a:t>
            </a:r>
          </a:p>
          <a:p>
            <a:pPr eaLnBrk="1" hangingPunct="1">
              <a:lnSpc>
                <a:spcPct val="150000"/>
              </a:lnSpc>
              <a:spcBef>
                <a:spcPct val="20000"/>
              </a:spcBef>
            </a:pPr>
            <a:r>
              <a:rPr lang="zh-CN" altLang="en-US" sz="2800" dirty="0">
                <a:solidFill>
                  <a:srgbClr val="FFFFFF"/>
                </a:solidFill>
                <a:latin typeface="Times New Roman" pitchFamily="18" charset="0"/>
              </a:rPr>
              <a:t>（</a:t>
            </a:r>
            <a:r>
              <a:rPr lang="en-US" altLang="zh-CN" sz="2800" dirty="0">
                <a:solidFill>
                  <a:srgbClr val="FFFFFF"/>
                </a:solidFill>
                <a:latin typeface="Times New Roman" pitchFamily="18" charset="0"/>
              </a:rPr>
              <a:t>2</a:t>
            </a:r>
            <a:r>
              <a:rPr lang="zh-CN" altLang="en-US" sz="2800" dirty="0">
                <a:solidFill>
                  <a:srgbClr val="FFFFFF"/>
                </a:solidFill>
                <a:latin typeface="Times New Roman" pitchFamily="18" charset="0"/>
              </a:rPr>
              <a:t>）标杆通常是最佳实践或者最优标准</a:t>
            </a:r>
            <a:r>
              <a:rPr lang="zh-CN" altLang="en-US" sz="3200" dirty="0">
                <a:solidFill>
                  <a:srgbClr val="FFFFFF"/>
                </a:solidFill>
                <a:latin typeface="Times New Roman" pitchFamily="18" charset="0"/>
              </a:rPr>
              <a:t>。</a:t>
            </a:r>
          </a:p>
        </p:txBody>
      </p:sp>
    </p:spTree>
    <p:extLst>
      <p:ext uri="{BB962C8B-B14F-4D97-AF65-F5344CB8AC3E}">
        <p14:creationId xmlns:p14="http://schemas.microsoft.com/office/powerpoint/2010/main" val="318443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二、标杆管理的实施</a:t>
            </a:r>
          </a:p>
        </p:txBody>
      </p:sp>
      <p:sp>
        <p:nvSpPr>
          <p:cNvPr id="5" name="Text Box 3"/>
          <p:cNvSpPr txBox="1">
            <a:spLocks noChangeArrowheads="1"/>
          </p:cNvSpPr>
          <p:nvPr/>
        </p:nvSpPr>
        <p:spPr bwMode="auto">
          <a:xfrm>
            <a:off x="971550" y="1700808"/>
            <a:ext cx="7637289" cy="5330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标杆管理实施的基本流程</a:t>
            </a:r>
          </a:p>
          <a:p>
            <a:pPr marL="457200" indent="-4572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第一步，确认标杆管理的目标。</a:t>
            </a:r>
          </a:p>
          <a:p>
            <a:pPr marL="457200" indent="-4572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第二步，确定比较目标。</a:t>
            </a:r>
          </a:p>
          <a:p>
            <a:pPr marL="457200" indent="-4572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第三步，收集与分析数据，确定标杆。</a:t>
            </a:r>
          </a:p>
          <a:p>
            <a:pPr marL="457200" indent="-4572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第四步，系统学习和改进。</a:t>
            </a:r>
          </a:p>
          <a:p>
            <a:pPr marL="457200" indent="-4572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第五步，评价与提高。</a:t>
            </a:r>
          </a:p>
          <a:p>
            <a:pPr eaLnBrk="1" hangingPunct="1">
              <a:lnSpc>
                <a:spcPct val="150000"/>
              </a:lnSpc>
              <a:spcBef>
                <a:spcPct val="20000"/>
              </a:spcBef>
            </a:pPr>
            <a:endParaRPr lang="zh-CN" altLang="en-US" sz="3200" dirty="0">
              <a:solidFill>
                <a:srgbClr val="FFFFFF"/>
              </a:solidFill>
              <a:latin typeface="Times New Roman" pitchFamily="18" charset="0"/>
            </a:endParaRPr>
          </a:p>
        </p:txBody>
      </p:sp>
    </p:spTree>
    <p:extLst>
      <p:ext uri="{BB962C8B-B14F-4D97-AF65-F5344CB8AC3E}">
        <p14:creationId xmlns:p14="http://schemas.microsoft.com/office/powerpoint/2010/main" val="126264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三、对标杆管理的评价</a:t>
            </a:r>
            <a:endParaRPr lang="en-US" altLang="zh-CN" sz="3600" b="1" dirty="0">
              <a:solidFill>
                <a:schemeClr val="tx1"/>
              </a:solidFill>
              <a:latin typeface="楷体_GB2312" pitchFamily="49" charset="-122"/>
              <a:ea typeface="楷体_GB2312" pitchFamily="49" charset="-122"/>
            </a:endParaRPr>
          </a:p>
        </p:txBody>
      </p:sp>
      <p:sp>
        <p:nvSpPr>
          <p:cNvPr id="5" name="Text Box 3"/>
          <p:cNvSpPr txBox="1">
            <a:spLocks noChangeArrowheads="1"/>
          </p:cNvSpPr>
          <p:nvPr/>
        </p:nvSpPr>
        <p:spPr bwMode="auto">
          <a:xfrm>
            <a:off x="971550" y="1700808"/>
            <a:ext cx="7637289" cy="3674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（一）标杆管理的优点</a:t>
            </a:r>
          </a:p>
          <a:p>
            <a:pPr marL="457200" indent="-457200" eaLnBrk="1" hangingPunct="1">
              <a:lnSpc>
                <a:spcPct val="200000"/>
              </a:lnSpc>
              <a:spcBef>
                <a:spcPct val="20000"/>
              </a:spcBef>
              <a:buFont typeface="Arial" pitchFamily="34" charset="0"/>
              <a:buChar char="•"/>
            </a:pPr>
            <a:r>
              <a:rPr lang="zh-CN" altLang="en-US" sz="2800" dirty="0">
                <a:solidFill>
                  <a:srgbClr val="FFFFFF"/>
                </a:solidFill>
                <a:latin typeface="Times New Roman" pitchFamily="18" charset="0"/>
              </a:rPr>
              <a:t>标杆管理有助于改善绩效</a:t>
            </a:r>
          </a:p>
          <a:p>
            <a:pPr marL="457200" indent="-457200" eaLnBrk="1" hangingPunct="1">
              <a:lnSpc>
                <a:spcPct val="200000"/>
              </a:lnSpc>
              <a:spcBef>
                <a:spcPct val="20000"/>
              </a:spcBef>
              <a:buFont typeface="Arial" pitchFamily="34" charset="0"/>
              <a:buChar char="•"/>
            </a:pPr>
            <a:r>
              <a:rPr lang="zh-CN" altLang="en-US" sz="2800" dirty="0">
                <a:solidFill>
                  <a:srgbClr val="FFFFFF"/>
                </a:solidFill>
                <a:latin typeface="Times New Roman" pitchFamily="18" charset="0"/>
              </a:rPr>
              <a:t>标杆管理有助于企业的长远发展</a:t>
            </a:r>
          </a:p>
          <a:p>
            <a:pPr marL="457200" indent="-457200" eaLnBrk="1" hangingPunct="1">
              <a:lnSpc>
                <a:spcPct val="200000"/>
              </a:lnSpc>
              <a:spcBef>
                <a:spcPct val="20000"/>
              </a:spcBef>
              <a:buFont typeface="Arial" pitchFamily="34" charset="0"/>
              <a:buChar char="•"/>
            </a:pPr>
            <a:r>
              <a:rPr lang="zh-CN" altLang="en-US" sz="2800" dirty="0">
                <a:solidFill>
                  <a:srgbClr val="FFFFFF"/>
                </a:solidFill>
                <a:latin typeface="Times New Roman" pitchFamily="18" charset="0"/>
              </a:rPr>
              <a:t>标杆管理有助于建立学习型组织</a:t>
            </a:r>
          </a:p>
        </p:txBody>
      </p:sp>
    </p:spTree>
    <p:extLst>
      <p:ext uri="{BB962C8B-B14F-4D97-AF65-F5344CB8AC3E}">
        <p14:creationId xmlns:p14="http://schemas.microsoft.com/office/powerpoint/2010/main" val="115441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三、对标杆管理的评价</a:t>
            </a:r>
            <a:endParaRPr lang="en-US" altLang="zh-CN" sz="3600" b="1" dirty="0">
              <a:solidFill>
                <a:schemeClr val="tx1"/>
              </a:solidFill>
              <a:latin typeface="楷体_GB2312" pitchFamily="49" charset="-122"/>
              <a:ea typeface="楷体_GB2312" pitchFamily="49" charset="-122"/>
            </a:endParaRPr>
          </a:p>
        </p:txBody>
      </p:sp>
      <p:sp>
        <p:nvSpPr>
          <p:cNvPr id="5" name="Text Box 3"/>
          <p:cNvSpPr txBox="1">
            <a:spLocks noChangeArrowheads="1"/>
          </p:cNvSpPr>
          <p:nvPr/>
        </p:nvSpPr>
        <p:spPr bwMode="auto">
          <a:xfrm>
            <a:off x="971550" y="1700808"/>
            <a:ext cx="7637289" cy="4148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（二）标杆管理的不足</a:t>
            </a:r>
          </a:p>
          <a:p>
            <a:pPr eaLnBrk="1" hangingPunct="1">
              <a:lnSpc>
                <a:spcPct val="150000"/>
              </a:lnSpc>
              <a:spcBef>
                <a:spcPct val="20000"/>
              </a:spcBef>
            </a:pPr>
            <a:r>
              <a:rPr lang="zh-CN" altLang="en-US" sz="2800" dirty="0">
                <a:solidFill>
                  <a:srgbClr val="FFFFFF"/>
                </a:solidFill>
                <a:latin typeface="Times New Roman" pitchFamily="18" charset="0"/>
              </a:rPr>
              <a:t>标杆管理是一种片段式的、渐进的管理工具。因为所有的业务、环节和具体的工作都可以作为比较的对象，都能够实施标杆管理。很多组织在实施标杆管理的时候，不一定能从整体最优的角度出发实施</a:t>
            </a:r>
            <a:r>
              <a:rPr lang="zh-CN" altLang="en-US" sz="2800">
                <a:solidFill>
                  <a:srgbClr val="FFFFFF"/>
                </a:solidFill>
                <a:latin typeface="Times New Roman" pitchFamily="18" charset="0"/>
              </a:rPr>
              <a:t>标杆超越。</a:t>
            </a:r>
            <a:endParaRPr lang="zh-CN" altLang="en-US" sz="2400" dirty="0">
              <a:solidFill>
                <a:srgbClr val="FFFFFF"/>
              </a:solidFill>
              <a:latin typeface="Times New Roman" pitchFamily="18" charset="0"/>
            </a:endParaRPr>
          </a:p>
        </p:txBody>
      </p:sp>
    </p:spTree>
    <p:extLst>
      <p:ext uri="{BB962C8B-B14F-4D97-AF65-F5344CB8AC3E}">
        <p14:creationId xmlns:p14="http://schemas.microsoft.com/office/powerpoint/2010/main" val="2939224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2</a:t>
            </a:r>
            <a:r>
              <a:rPr lang="zh-CN" altLang="en-US" dirty="0">
                <a:latin typeface="黑体" pitchFamily="49" charset="-122"/>
                <a:ea typeface="黑体" pitchFamily="49" charset="-122"/>
              </a:rPr>
              <a:t>章  绩效管理工具</a:t>
            </a:r>
            <a:endParaRPr lang="zh-CN" altLang="en-US" dirty="0"/>
          </a:p>
        </p:txBody>
      </p:sp>
      <p:sp>
        <p:nvSpPr>
          <p:cNvPr id="3" name="内容占位符 2"/>
          <p:cNvSpPr>
            <a:spLocks noGrp="1"/>
          </p:cNvSpPr>
          <p:nvPr>
            <p:ph idx="1"/>
          </p:nvPr>
        </p:nvSpPr>
        <p:spPr/>
        <p:txBody>
          <a:bodyPr/>
          <a:lstStyle/>
          <a:p>
            <a:pPr>
              <a:lnSpc>
                <a:spcPct val="150000"/>
              </a:lnSpc>
            </a:pPr>
            <a:r>
              <a:rPr lang="zh-CN" altLang="en-US" dirty="0">
                <a:solidFill>
                  <a:srgbClr val="FFFFFF"/>
                </a:solidFill>
              </a:rPr>
              <a:t>第</a:t>
            </a:r>
            <a:r>
              <a:rPr lang="en-US" altLang="zh-CN" dirty="0">
                <a:solidFill>
                  <a:srgbClr val="FFFFFF"/>
                </a:solidFill>
              </a:rPr>
              <a:t>1</a:t>
            </a:r>
            <a:r>
              <a:rPr lang="zh-CN" altLang="en-US" dirty="0">
                <a:solidFill>
                  <a:srgbClr val="FFFFFF"/>
                </a:solidFill>
              </a:rPr>
              <a:t>节　目标管理	</a:t>
            </a:r>
            <a:endParaRPr lang="en-US" altLang="zh-CN" dirty="0">
              <a:solidFill>
                <a:srgbClr val="FFFFFF"/>
              </a:solidFill>
            </a:endParaRPr>
          </a:p>
          <a:p>
            <a:pPr>
              <a:lnSpc>
                <a:spcPct val="150000"/>
              </a:lnSpc>
            </a:pPr>
            <a:r>
              <a:rPr lang="zh-CN" altLang="en-US" dirty="0"/>
              <a:t>第</a:t>
            </a:r>
            <a:r>
              <a:rPr lang="en-US" altLang="zh-CN" dirty="0"/>
              <a:t>2</a:t>
            </a:r>
            <a:r>
              <a:rPr lang="zh-CN" altLang="en-US" dirty="0"/>
              <a:t>节　标杆管理	</a:t>
            </a:r>
            <a:endParaRPr lang="en-US" altLang="zh-CN" dirty="0"/>
          </a:p>
          <a:p>
            <a:pPr>
              <a:lnSpc>
                <a:spcPct val="150000"/>
              </a:lnSpc>
            </a:pPr>
            <a:r>
              <a:rPr lang="zh-CN" altLang="en-US" dirty="0">
                <a:solidFill>
                  <a:srgbClr val="FF0000"/>
                </a:solidFill>
              </a:rPr>
              <a:t>第</a:t>
            </a:r>
            <a:r>
              <a:rPr lang="en-US" altLang="zh-CN" dirty="0">
                <a:solidFill>
                  <a:srgbClr val="FF0000"/>
                </a:solidFill>
              </a:rPr>
              <a:t>3</a:t>
            </a:r>
            <a:r>
              <a:rPr lang="zh-CN" altLang="en-US" dirty="0">
                <a:solidFill>
                  <a:srgbClr val="FF0000"/>
                </a:solidFill>
              </a:rPr>
              <a:t>节　关键绩效指标	</a:t>
            </a:r>
            <a:endParaRPr lang="en-US" altLang="zh-CN" dirty="0">
              <a:solidFill>
                <a:srgbClr val="FF0000"/>
              </a:solidFill>
            </a:endParaRPr>
          </a:p>
          <a:p>
            <a:pPr>
              <a:lnSpc>
                <a:spcPct val="150000"/>
              </a:lnSpc>
            </a:pPr>
            <a:r>
              <a:rPr lang="zh-CN" altLang="en-US" dirty="0"/>
              <a:t>第</a:t>
            </a:r>
            <a:r>
              <a:rPr lang="en-US" altLang="zh-CN" dirty="0"/>
              <a:t>4</a:t>
            </a:r>
            <a:r>
              <a:rPr lang="zh-CN" altLang="en-US" dirty="0"/>
              <a:t>节　平衡计分卡	</a:t>
            </a: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3571925"/>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5634044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3</a:t>
            </a:r>
            <a:r>
              <a:rPr lang="zh-CN" altLang="en-US" sz="3600" b="1" dirty="0">
                <a:solidFill>
                  <a:schemeClr val="tx1"/>
                </a:solidFill>
                <a:latin typeface="楷体_GB2312" pitchFamily="49" charset="-122"/>
                <a:ea typeface="楷体_GB2312" pitchFamily="49" charset="-122"/>
              </a:rPr>
              <a:t>节　关键绩效指标</a:t>
            </a:r>
          </a:p>
        </p:txBody>
      </p:sp>
      <p:sp>
        <p:nvSpPr>
          <p:cNvPr id="5" name="Text Box 3"/>
          <p:cNvSpPr txBox="1">
            <a:spLocks noChangeArrowheads="1"/>
          </p:cNvSpPr>
          <p:nvPr/>
        </p:nvSpPr>
        <p:spPr bwMode="auto">
          <a:xfrm>
            <a:off x="900113" y="1769674"/>
            <a:ext cx="7561262" cy="417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一、关键绩效指标概述</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二、关键绩效指标体系的建立</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三、指标权重与员工责任</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四、对关键绩效指标的评价</a:t>
            </a: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320654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一、关键绩效指标概述</a:t>
            </a:r>
          </a:p>
        </p:txBody>
      </p:sp>
      <p:sp>
        <p:nvSpPr>
          <p:cNvPr id="5" name="Text Box 3"/>
          <p:cNvSpPr txBox="1">
            <a:spLocks noChangeArrowheads="1"/>
          </p:cNvSpPr>
          <p:nvPr/>
        </p:nvSpPr>
        <p:spPr bwMode="auto">
          <a:xfrm>
            <a:off x="970643" y="1426415"/>
            <a:ext cx="7637289" cy="4967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（一） 关键绩效指标的内涵</a:t>
            </a:r>
          </a:p>
          <a:p>
            <a:pPr eaLnBrk="1" hangingPunct="1">
              <a:lnSpc>
                <a:spcPct val="150000"/>
              </a:lnSpc>
              <a:spcBef>
                <a:spcPct val="20000"/>
              </a:spcBef>
            </a:pPr>
            <a:r>
              <a:rPr lang="en-US" altLang="zh-CN" sz="2800" dirty="0">
                <a:solidFill>
                  <a:srgbClr val="FFFFFF"/>
                </a:solidFill>
                <a:latin typeface="Times New Roman" pitchFamily="18" charset="0"/>
              </a:rPr>
              <a:t>1. </a:t>
            </a:r>
            <a:r>
              <a:rPr lang="zh-CN" altLang="en-US" sz="2800" dirty="0">
                <a:solidFill>
                  <a:srgbClr val="FFFFFF"/>
                </a:solidFill>
                <a:latin typeface="Times New Roman" pitchFamily="18" charset="0"/>
              </a:rPr>
              <a:t>关键绩效指标是衡量组织战略实施效果的关键性指标体系</a:t>
            </a:r>
          </a:p>
          <a:p>
            <a:pPr eaLnBrk="1" hangingPunct="1">
              <a:lnSpc>
                <a:spcPct val="150000"/>
              </a:lnSpc>
              <a:spcBef>
                <a:spcPct val="20000"/>
              </a:spcBef>
            </a:pPr>
            <a:r>
              <a:rPr lang="en-US" altLang="zh-CN" sz="2800" dirty="0">
                <a:solidFill>
                  <a:srgbClr val="FFFFFF"/>
                </a:solidFill>
                <a:latin typeface="Times New Roman" pitchFamily="18" charset="0"/>
              </a:rPr>
              <a:t>2</a:t>
            </a:r>
            <a:r>
              <a:rPr lang="zh-CN" altLang="en-US" sz="2800" dirty="0">
                <a:solidFill>
                  <a:srgbClr val="FFFFFF"/>
                </a:solidFill>
                <a:latin typeface="Times New Roman" pitchFamily="18" charset="0"/>
              </a:rPr>
              <a:t>．关键绩效指标反映的是最能够有效影响组织价值创造的关键驱动因素</a:t>
            </a:r>
          </a:p>
          <a:p>
            <a:pPr eaLnBrk="1" hangingPunct="1">
              <a:lnSpc>
                <a:spcPct val="150000"/>
              </a:lnSpc>
              <a:spcBef>
                <a:spcPct val="20000"/>
              </a:spcBef>
            </a:pP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．关键绩效指标体现的是对组织战略目标有增值作用的可衡量的绩效指标体系</a:t>
            </a:r>
          </a:p>
        </p:txBody>
      </p:sp>
    </p:spTree>
    <p:extLst>
      <p:ext uri="{BB962C8B-B14F-4D97-AF65-F5344CB8AC3E}">
        <p14:creationId xmlns:p14="http://schemas.microsoft.com/office/powerpoint/2010/main" val="115989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一、关键绩效指标概述</a:t>
            </a:r>
          </a:p>
        </p:txBody>
      </p:sp>
      <p:sp>
        <p:nvSpPr>
          <p:cNvPr id="5" name="Text Box 3"/>
          <p:cNvSpPr txBox="1">
            <a:spLocks noChangeArrowheads="1"/>
          </p:cNvSpPr>
          <p:nvPr/>
        </p:nvSpPr>
        <p:spPr bwMode="auto">
          <a:xfrm>
            <a:off x="971550" y="1700808"/>
            <a:ext cx="7637289" cy="4936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（二） 关键绩效指标的类型</a:t>
            </a:r>
          </a:p>
          <a:p>
            <a:pPr marL="514350" indent="-514350" eaLnBrk="1" hangingPunct="1">
              <a:lnSpc>
                <a:spcPct val="150000"/>
              </a:lnSpc>
              <a:spcBef>
                <a:spcPct val="20000"/>
              </a:spcBef>
              <a:buAutoNum type="arabicPeriod"/>
            </a:pPr>
            <a:r>
              <a:rPr lang="zh-CN" altLang="en-US" sz="3200" dirty="0">
                <a:solidFill>
                  <a:srgbClr val="FFFFFF"/>
                </a:solidFill>
                <a:latin typeface="Times New Roman" pitchFamily="18" charset="0"/>
              </a:rPr>
              <a:t>按照关键绩效指标的层次划分</a:t>
            </a:r>
            <a:endParaRPr lang="en-US" altLang="zh-CN" sz="32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与绩效分为组织绩效、部门绩效和个人绩效一样，关键绩效指标体系也可以按照层次的差别分为组织关键绩效指标、部门关键绩效指标和个人关键绩效指标三个层次。</a:t>
            </a:r>
          </a:p>
          <a:p>
            <a:pPr eaLnBrk="1" hangingPunct="1">
              <a:lnSpc>
                <a:spcPct val="150000"/>
              </a:lnSpc>
              <a:spcBef>
                <a:spcPct val="20000"/>
              </a:spcBef>
            </a:pPr>
            <a:r>
              <a:rPr lang="en-US" altLang="zh-CN" sz="3200" dirty="0">
                <a:solidFill>
                  <a:srgbClr val="FFFFFF"/>
                </a:solidFill>
                <a:latin typeface="Times New Roman" pitchFamily="18" charset="0"/>
              </a:rPr>
              <a:t>2. </a:t>
            </a:r>
            <a:r>
              <a:rPr lang="zh-CN" altLang="en-US" sz="3200" dirty="0">
                <a:solidFill>
                  <a:srgbClr val="FFFFFF"/>
                </a:solidFill>
                <a:latin typeface="Times New Roman" pitchFamily="18" charset="0"/>
              </a:rPr>
              <a:t>按照关键绩效指标的性质划分</a:t>
            </a:r>
            <a:endParaRPr lang="en-US" altLang="zh-CN" sz="32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根据指标性质的不同可以将关键绩效指标分为财务指标、经营指标、服务指标和管理指标。</a:t>
            </a:r>
          </a:p>
        </p:txBody>
      </p:sp>
    </p:spTree>
    <p:extLst>
      <p:ext uri="{BB962C8B-B14F-4D97-AF65-F5344CB8AC3E}">
        <p14:creationId xmlns:p14="http://schemas.microsoft.com/office/powerpoint/2010/main" val="115989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一、关键绩效指标概述</a:t>
            </a:r>
          </a:p>
        </p:txBody>
      </p:sp>
      <p:sp>
        <p:nvSpPr>
          <p:cNvPr id="5" name="Text Box 3"/>
          <p:cNvSpPr txBox="1">
            <a:spLocks noChangeArrowheads="1"/>
          </p:cNvSpPr>
          <p:nvPr/>
        </p:nvSpPr>
        <p:spPr bwMode="auto">
          <a:xfrm>
            <a:off x="971550" y="1700808"/>
            <a:ext cx="7637289" cy="73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（三）基于关键绩效指标的绩效指标体系</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106902558"/>
              </p:ext>
            </p:extLst>
          </p:nvPr>
        </p:nvGraphicFramePr>
        <p:xfrm>
          <a:off x="1835696" y="2852936"/>
          <a:ext cx="5558370" cy="2160240"/>
        </p:xfrm>
        <a:graphic>
          <a:graphicData uri="http://schemas.openxmlformats.org/presentationml/2006/ole">
            <mc:AlternateContent xmlns:mc="http://schemas.openxmlformats.org/markup-compatibility/2006">
              <mc:Choice xmlns:v="urn:schemas-microsoft-com:vml" Requires="v">
                <p:oleObj spid="_x0000_s1054" name="位图图像" r:id="rId3" imgW="5010849" imgH="1952898" progId="PBrush">
                  <p:embed/>
                </p:oleObj>
              </mc:Choice>
              <mc:Fallback>
                <p:oleObj name="位图图像" r:id="rId3" imgW="5010849" imgH="1952898" progId="PBrush">
                  <p:embed/>
                  <p:pic>
                    <p:nvPicPr>
                      <p:cNvPr id="0"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2852936"/>
                        <a:ext cx="5558370" cy="21602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矩形 5"/>
          <p:cNvSpPr/>
          <p:nvPr/>
        </p:nvSpPr>
        <p:spPr>
          <a:xfrm>
            <a:off x="2771800" y="5291916"/>
            <a:ext cx="3230372" cy="369332"/>
          </a:xfrm>
          <a:prstGeom prst="rect">
            <a:avLst/>
          </a:prstGeom>
        </p:spPr>
        <p:txBody>
          <a:bodyPr wrap="none">
            <a:spAutoFit/>
          </a:bodyPr>
          <a:lstStyle/>
          <a:p>
            <a:r>
              <a:rPr lang="zh-CN" altLang="en-US" dirty="0"/>
              <a:t>图</a:t>
            </a:r>
            <a:r>
              <a:rPr lang="en-US" altLang="zh-CN" dirty="0"/>
              <a:t>2-3 </a:t>
            </a:r>
            <a:r>
              <a:rPr lang="zh-CN" altLang="en-US" dirty="0"/>
              <a:t>基于</a:t>
            </a:r>
            <a:r>
              <a:rPr lang="en-US" altLang="zh-CN" dirty="0"/>
              <a:t>KPI</a:t>
            </a:r>
            <a:r>
              <a:rPr lang="zh-CN" altLang="en-US" dirty="0"/>
              <a:t>的绩效指标体系</a:t>
            </a:r>
          </a:p>
        </p:txBody>
      </p:sp>
    </p:spTree>
    <p:extLst>
      <p:ext uri="{BB962C8B-B14F-4D97-AF65-F5344CB8AC3E}">
        <p14:creationId xmlns:p14="http://schemas.microsoft.com/office/powerpoint/2010/main" val="96667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二、关键绩效指标体系的建立</a:t>
            </a:r>
          </a:p>
        </p:txBody>
      </p:sp>
      <p:pic>
        <p:nvPicPr>
          <p:cNvPr id="2050" name="Picture 2"/>
          <p:cNvPicPr>
            <a:picLocks noChangeAspect="1" noChangeArrowheads="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77613" y="2852936"/>
            <a:ext cx="8254659" cy="111593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407748" y="4149080"/>
            <a:ext cx="4384534" cy="369332"/>
          </a:xfrm>
          <a:prstGeom prst="rect">
            <a:avLst/>
          </a:prstGeom>
        </p:spPr>
        <p:txBody>
          <a:bodyPr wrap="none">
            <a:spAutoFit/>
          </a:bodyPr>
          <a:lstStyle/>
          <a:p>
            <a:r>
              <a:rPr lang="zh-CN" altLang="en-US" dirty="0"/>
              <a:t>图</a:t>
            </a:r>
            <a:r>
              <a:rPr lang="en-US" altLang="zh-CN" dirty="0"/>
              <a:t>2-4 </a:t>
            </a:r>
            <a:r>
              <a:rPr lang="zh-CN" altLang="en-US" dirty="0"/>
              <a:t>基于</a:t>
            </a:r>
            <a:r>
              <a:rPr lang="en-US" altLang="zh-CN" dirty="0"/>
              <a:t>KPI</a:t>
            </a:r>
            <a:r>
              <a:rPr lang="zh-CN" altLang="en-US" dirty="0"/>
              <a:t>的绩效指标体系的建立步骤</a:t>
            </a:r>
          </a:p>
        </p:txBody>
      </p:sp>
    </p:spTree>
    <p:extLst>
      <p:ext uri="{BB962C8B-B14F-4D97-AF65-F5344CB8AC3E}">
        <p14:creationId xmlns:p14="http://schemas.microsoft.com/office/powerpoint/2010/main" val="118752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二、关键绩效指标体系的建立</a:t>
            </a:r>
          </a:p>
        </p:txBody>
      </p:sp>
      <p:sp>
        <p:nvSpPr>
          <p:cNvPr id="5" name="Text Box 3"/>
          <p:cNvSpPr txBox="1">
            <a:spLocks noChangeArrowheads="1"/>
          </p:cNvSpPr>
          <p:nvPr/>
        </p:nvSpPr>
        <p:spPr bwMode="auto">
          <a:xfrm>
            <a:off x="827584" y="1556792"/>
            <a:ext cx="7781255" cy="3822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（一）确定关键成功领域</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这个企业为什么会取得成功，成功依靠的是什么；</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在过去那些成功因素中，哪些能够使企业在未来持续获得成功，哪些会成为企业成功的障碍；</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企业未来追求的目标是什么，未来成功的关键因素是什么。</a:t>
            </a:r>
          </a:p>
        </p:txBody>
      </p:sp>
      <p:pic>
        <p:nvPicPr>
          <p:cNvPr id="3074" name="Picture 2"/>
          <p:cNvPicPr>
            <a:picLocks noChangeAspect="1" noChangeArrowheads="1"/>
          </p:cNvPicPr>
          <p:nvPr/>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3923928" y="4869159"/>
            <a:ext cx="409957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718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2</a:t>
            </a:r>
            <a:r>
              <a:rPr lang="zh-CN" altLang="en-US" dirty="0">
                <a:latin typeface="黑体" pitchFamily="49" charset="-122"/>
                <a:ea typeface="黑体" pitchFamily="49" charset="-122"/>
              </a:rPr>
              <a:t>章  绩效管理工具</a:t>
            </a:r>
            <a:endParaRPr lang="zh-CN" altLang="en-US" dirty="0"/>
          </a:p>
        </p:txBody>
      </p:sp>
      <p:sp>
        <p:nvSpPr>
          <p:cNvPr id="3" name="内容占位符 2"/>
          <p:cNvSpPr>
            <a:spLocks noGrp="1"/>
          </p:cNvSpPr>
          <p:nvPr>
            <p:ph idx="1"/>
          </p:nvPr>
        </p:nvSpPr>
        <p:spPr/>
        <p:txBody>
          <a:bodyPr/>
          <a:lstStyle/>
          <a:p>
            <a:pPr>
              <a:lnSpc>
                <a:spcPct val="150000"/>
              </a:lnSpc>
            </a:pPr>
            <a:r>
              <a:rPr lang="zh-CN" altLang="en-US" dirty="0">
                <a:solidFill>
                  <a:srgbClr val="FF0000"/>
                </a:solidFill>
              </a:rPr>
              <a:t>第</a:t>
            </a:r>
            <a:r>
              <a:rPr lang="en-US" altLang="zh-CN" dirty="0">
                <a:solidFill>
                  <a:srgbClr val="FF0000"/>
                </a:solidFill>
              </a:rPr>
              <a:t>1</a:t>
            </a:r>
            <a:r>
              <a:rPr lang="zh-CN" altLang="en-US" dirty="0">
                <a:solidFill>
                  <a:srgbClr val="FF0000"/>
                </a:solidFill>
              </a:rPr>
              <a:t>节　目标管理	</a:t>
            </a:r>
            <a:endParaRPr lang="en-US" altLang="zh-CN" dirty="0">
              <a:solidFill>
                <a:srgbClr val="FF0000"/>
              </a:solidFill>
            </a:endParaRPr>
          </a:p>
          <a:p>
            <a:pPr>
              <a:lnSpc>
                <a:spcPct val="150000"/>
              </a:lnSpc>
            </a:pPr>
            <a:r>
              <a:rPr lang="zh-CN" altLang="en-US" dirty="0"/>
              <a:t>第</a:t>
            </a:r>
            <a:r>
              <a:rPr lang="en-US" altLang="zh-CN" dirty="0"/>
              <a:t>2</a:t>
            </a:r>
            <a:r>
              <a:rPr lang="zh-CN" altLang="en-US" dirty="0"/>
              <a:t>节　标杆管理	</a:t>
            </a:r>
            <a:endParaRPr lang="en-US" altLang="zh-CN" dirty="0"/>
          </a:p>
          <a:p>
            <a:pPr>
              <a:lnSpc>
                <a:spcPct val="150000"/>
              </a:lnSpc>
            </a:pPr>
            <a:r>
              <a:rPr lang="zh-CN" altLang="en-US" dirty="0"/>
              <a:t>第</a:t>
            </a:r>
            <a:r>
              <a:rPr lang="en-US" altLang="zh-CN" dirty="0"/>
              <a:t>3</a:t>
            </a:r>
            <a:r>
              <a:rPr lang="zh-CN" altLang="en-US" dirty="0"/>
              <a:t>节　关键绩效指标	</a:t>
            </a:r>
            <a:endParaRPr lang="en-US" altLang="zh-CN" dirty="0"/>
          </a:p>
          <a:p>
            <a:pPr>
              <a:lnSpc>
                <a:spcPct val="150000"/>
              </a:lnSpc>
            </a:pPr>
            <a:r>
              <a:rPr lang="zh-CN" altLang="en-US" dirty="0"/>
              <a:t>第</a:t>
            </a:r>
            <a:r>
              <a:rPr lang="en-US" altLang="zh-CN" dirty="0"/>
              <a:t>4</a:t>
            </a:r>
            <a:r>
              <a:rPr lang="zh-CN" altLang="en-US" dirty="0"/>
              <a:t>节　平衡计分卡	</a:t>
            </a:r>
            <a:endParaRPr lang="en-US" altLang="zh-CN" dirty="0"/>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1843733"/>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4078621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二、关键绩效指标体系的建立</a:t>
            </a:r>
          </a:p>
        </p:txBody>
      </p:sp>
      <p:sp>
        <p:nvSpPr>
          <p:cNvPr id="5" name="Text Box 3"/>
          <p:cNvSpPr txBox="1">
            <a:spLocks noChangeArrowheads="1"/>
          </p:cNvSpPr>
          <p:nvPr/>
        </p:nvSpPr>
        <p:spPr bwMode="auto">
          <a:xfrm>
            <a:off x="827584" y="1338481"/>
            <a:ext cx="7781255" cy="334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（二）确定关键绩效要素</a:t>
            </a:r>
          </a:p>
          <a:p>
            <a:pPr marL="457200" indent="-4572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每个关键成功领域包含的内容是什么；</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如何保证在该领域获得成功；</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达成该领域成功的关键措施和手段是什么；</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达成该领域成功的标准是什么</a:t>
            </a:r>
          </a:p>
        </p:txBody>
      </p:sp>
      <p:pic>
        <p:nvPicPr>
          <p:cNvPr id="4098" name="Picture 2"/>
          <p:cNvPicPr>
            <a:picLocks noChangeAspect="1" noChangeArrowheads="1"/>
          </p:cNvPicPr>
          <p:nvPr/>
        </p:nvPicPr>
        <p:blipFill>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3851920" y="4547367"/>
            <a:ext cx="4577705" cy="219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914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二、关键绩效指标体系的建立</a:t>
            </a:r>
          </a:p>
        </p:txBody>
      </p:sp>
      <p:sp>
        <p:nvSpPr>
          <p:cNvPr id="5" name="Text Box 3"/>
          <p:cNvSpPr txBox="1">
            <a:spLocks noChangeArrowheads="1"/>
          </p:cNvSpPr>
          <p:nvPr/>
        </p:nvSpPr>
        <p:spPr bwMode="auto">
          <a:xfrm>
            <a:off x="827584" y="1338481"/>
            <a:ext cx="7781255" cy="3865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（三）确定关键绩效指标</a:t>
            </a:r>
          </a:p>
          <a:p>
            <a:pPr eaLnBrk="1" hangingPunct="1">
              <a:lnSpc>
                <a:spcPct val="150000"/>
              </a:lnSpc>
              <a:spcBef>
                <a:spcPct val="20000"/>
              </a:spcBef>
            </a:pPr>
            <a:r>
              <a:rPr lang="zh-CN" altLang="en-US" sz="3200" b="1" i="1" u="sng" dirty="0">
                <a:solidFill>
                  <a:srgbClr val="FFFF00"/>
                </a:solidFill>
                <a:latin typeface="Times New Roman" pitchFamily="18" charset="0"/>
              </a:rPr>
              <a:t>三个原则</a:t>
            </a:r>
            <a:endParaRPr lang="en-US" altLang="zh-CN" sz="3200" b="1" i="1" u="sng" dirty="0">
              <a:solidFill>
                <a:srgbClr val="FFFF00"/>
              </a:solidFill>
              <a:latin typeface="Times New Roman" pitchFamily="18" charset="0"/>
            </a:endParaRPr>
          </a:p>
          <a:p>
            <a:pPr eaLnBrk="1" hangingPunct="1">
              <a:lnSpc>
                <a:spcPct val="150000"/>
              </a:lnSpc>
              <a:spcBef>
                <a:spcPct val="20000"/>
              </a:spcBef>
            </a:pPr>
            <a:r>
              <a:rPr lang="en-US" altLang="zh-CN" sz="2800" dirty="0">
                <a:solidFill>
                  <a:srgbClr val="FFFFFF"/>
                </a:solidFill>
                <a:latin typeface="Times New Roman" pitchFamily="18" charset="0"/>
              </a:rPr>
              <a:t>1)</a:t>
            </a:r>
            <a:r>
              <a:rPr lang="zh-CN" altLang="en-US" sz="2800" dirty="0">
                <a:solidFill>
                  <a:srgbClr val="FFFFFF"/>
                </a:solidFill>
                <a:latin typeface="Times New Roman" pitchFamily="18" charset="0"/>
              </a:rPr>
              <a:t>指标的有效性</a:t>
            </a:r>
            <a:endParaRPr lang="en-US" altLang="zh-CN" sz="2800" dirty="0">
              <a:solidFill>
                <a:srgbClr val="FFFFFF"/>
              </a:solidFill>
              <a:latin typeface="Times New Roman" pitchFamily="18" charset="0"/>
            </a:endParaRPr>
          </a:p>
          <a:p>
            <a:pPr eaLnBrk="1" hangingPunct="1">
              <a:lnSpc>
                <a:spcPct val="150000"/>
              </a:lnSpc>
              <a:spcBef>
                <a:spcPct val="20000"/>
              </a:spcBef>
            </a:pPr>
            <a:r>
              <a:rPr lang="en-US" altLang="zh-CN" sz="2800" dirty="0">
                <a:solidFill>
                  <a:srgbClr val="FFFFFF"/>
                </a:solidFill>
                <a:latin typeface="Times New Roman" pitchFamily="18" charset="0"/>
              </a:rPr>
              <a:t>2)</a:t>
            </a:r>
            <a:r>
              <a:rPr lang="zh-CN" altLang="en-US" sz="2800" dirty="0">
                <a:solidFill>
                  <a:srgbClr val="FFFFFF"/>
                </a:solidFill>
                <a:latin typeface="Times New Roman" pitchFamily="18" charset="0"/>
              </a:rPr>
              <a:t>指标的重要性</a:t>
            </a:r>
            <a:endParaRPr lang="en-US" altLang="zh-CN" sz="2800" dirty="0">
              <a:solidFill>
                <a:srgbClr val="FFFFFF"/>
              </a:solidFill>
              <a:latin typeface="Times New Roman" pitchFamily="18" charset="0"/>
            </a:endParaRPr>
          </a:p>
          <a:p>
            <a:pPr eaLnBrk="1" hangingPunct="1">
              <a:lnSpc>
                <a:spcPct val="150000"/>
              </a:lnSpc>
              <a:spcBef>
                <a:spcPct val="20000"/>
              </a:spcBef>
            </a:pP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指标的可操作性</a:t>
            </a:r>
          </a:p>
        </p:txBody>
      </p:sp>
      <p:pic>
        <p:nvPicPr>
          <p:cNvPr id="5122" name="Picture 2"/>
          <p:cNvPicPr>
            <a:picLocks noChangeAspect="1" noChangeArrowheads="1"/>
          </p:cNvPicPr>
          <p:nvPr/>
        </p:nvPicPr>
        <p:blipFill>
          <a:blip r:embed="rId2"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5292080" y="2204864"/>
            <a:ext cx="3024336" cy="3757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153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二、关键绩效指标体系的建立</a:t>
            </a:r>
          </a:p>
        </p:txBody>
      </p:sp>
      <p:sp>
        <p:nvSpPr>
          <p:cNvPr id="5" name="Text Box 3"/>
          <p:cNvSpPr txBox="1">
            <a:spLocks noChangeArrowheads="1"/>
          </p:cNvSpPr>
          <p:nvPr/>
        </p:nvSpPr>
        <p:spPr bwMode="auto">
          <a:xfrm>
            <a:off x="827584" y="1338481"/>
            <a:ext cx="7781255" cy="73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（四）构建组织关键绩效指标库</a:t>
            </a:r>
            <a:endParaRPr lang="en-US" altLang="zh-CN" sz="3200" dirty="0">
              <a:solidFill>
                <a:srgbClr val="FFFFFF"/>
              </a:solidFill>
              <a:latin typeface="Times New Roman" pitchFamily="18" charset="0"/>
            </a:endParaRPr>
          </a:p>
        </p:txBody>
      </p:sp>
      <p:sp>
        <p:nvSpPr>
          <p:cNvPr id="4" name="Rectangle 1"/>
          <p:cNvSpPr>
            <a:spLocks noChangeArrowheads="1"/>
          </p:cNvSpPr>
          <p:nvPr/>
        </p:nvSpPr>
        <p:spPr bwMode="auto">
          <a:xfrm>
            <a:off x="683568" y="2204864"/>
            <a:ext cx="586250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a:ln>
                  <a:noFill/>
                </a:ln>
                <a:solidFill>
                  <a:schemeClr val="tx1"/>
                </a:solidFill>
                <a:effectLst/>
                <a:latin typeface="Calibri" pitchFamily="34" charset="0"/>
                <a:ea typeface="宋体" pitchFamily="2" charset="-122"/>
                <a:cs typeface="宋体" pitchFamily="2" charset="-122"/>
              </a:rPr>
              <a:t>某制造企业的组织级关键绩效指标汇总表</a:t>
            </a:r>
            <a:r>
              <a:rPr kumimoji="0" lang="zh-CN" sz="2000" b="1" i="0" u="none" strike="noStrike" cap="none" normalizeH="0" baseline="0" dirty="0">
                <a:ln>
                  <a:noFill/>
                </a:ln>
                <a:solidFill>
                  <a:schemeClr val="tx1"/>
                </a:solidFill>
                <a:effectLst/>
                <a:latin typeface="NEU-HZ"/>
                <a:ea typeface="宋体" pitchFamily="2" charset="-122"/>
                <a:cs typeface="宋体" pitchFamily="2" charset="-122"/>
              </a:rPr>
              <a:t>（示例）</a:t>
            </a:r>
            <a:endParaRPr kumimoji="0" lang="zh-CN" sz="2000" b="0" i="0" u="none" strike="noStrike" cap="none" normalizeH="0" baseline="0" dirty="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2000" b="0" i="0" u="none" strike="noStrike" cap="none" normalizeH="0" baseline="0" dirty="0">
              <a:ln>
                <a:noFill/>
              </a:ln>
              <a:solidFill>
                <a:schemeClr val="tx1"/>
              </a:solidFill>
              <a:effectLst/>
              <a:latin typeface="Arial" pitchFamily="34" charset="0"/>
              <a:ea typeface="宋体" pitchFamily="2"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702596418"/>
              </p:ext>
            </p:extLst>
          </p:nvPr>
        </p:nvGraphicFramePr>
        <p:xfrm>
          <a:off x="683568" y="2636912"/>
          <a:ext cx="7772400" cy="3826254"/>
        </p:xfrm>
        <a:graphic>
          <a:graphicData uri="http://schemas.openxmlformats.org/drawingml/2006/table">
            <a:tbl>
              <a:tblPr firstRow="1" firstCol="1" bandRow="1" bandCol="1">
                <a:tableStyleId>{5C22544A-7EE6-4342-B048-85BDC9FD1C3A}</a:tableStyleId>
              </a:tblPr>
              <a:tblGrid>
                <a:gridCol w="2590800">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590800">
                  <a:extLst>
                    <a:ext uri="{9D8B030D-6E8A-4147-A177-3AD203B41FA5}">
                      <a16:colId xmlns:a16="http://schemas.microsoft.com/office/drawing/2014/main" val="20002"/>
                    </a:ext>
                  </a:extLst>
                </a:gridCol>
              </a:tblGrid>
              <a:tr h="321054">
                <a:tc>
                  <a:txBody>
                    <a:bodyPr/>
                    <a:lstStyle/>
                    <a:p>
                      <a:pPr algn="ctr">
                        <a:lnSpc>
                          <a:spcPts val="1500"/>
                        </a:lnSpc>
                        <a:spcAft>
                          <a:spcPts val="0"/>
                        </a:spcAft>
                      </a:pPr>
                      <a:r>
                        <a:rPr lang="zh-CN" sz="1200" kern="100" dirty="0">
                          <a:effectLst/>
                        </a:rPr>
                        <a:t>关键成功领域</a:t>
                      </a:r>
                      <a:endParaRPr lang="zh-CN" sz="1200" kern="100" dirty="0">
                        <a:effectLst/>
                        <a:latin typeface="Calibri"/>
                        <a:ea typeface="宋体"/>
                        <a:cs typeface="Times New Roman"/>
                      </a:endParaRPr>
                    </a:p>
                  </a:txBody>
                  <a:tcPr marL="68580" marR="68580" marT="0" marB="0" anchor="ctr"/>
                </a:tc>
                <a:tc>
                  <a:txBody>
                    <a:bodyPr/>
                    <a:lstStyle/>
                    <a:p>
                      <a:pPr algn="ctr">
                        <a:lnSpc>
                          <a:spcPts val="1500"/>
                        </a:lnSpc>
                        <a:spcAft>
                          <a:spcPts val="0"/>
                        </a:spcAft>
                      </a:pPr>
                      <a:r>
                        <a:rPr lang="zh-CN" sz="1200" kern="100">
                          <a:effectLst/>
                        </a:rPr>
                        <a:t>关键绩效要素</a:t>
                      </a:r>
                      <a:endParaRPr lang="zh-CN" sz="1200" kern="100">
                        <a:effectLst/>
                        <a:latin typeface="Calibri"/>
                        <a:ea typeface="宋体"/>
                        <a:cs typeface="Times New Roman"/>
                      </a:endParaRPr>
                    </a:p>
                  </a:txBody>
                  <a:tcPr marL="68580" marR="68580" marT="0" marB="0" anchor="ctr"/>
                </a:tc>
                <a:tc>
                  <a:txBody>
                    <a:bodyPr/>
                    <a:lstStyle/>
                    <a:p>
                      <a:pPr algn="ctr">
                        <a:lnSpc>
                          <a:spcPts val="1500"/>
                        </a:lnSpc>
                        <a:spcAft>
                          <a:spcPts val="0"/>
                        </a:spcAft>
                      </a:pPr>
                      <a:r>
                        <a:rPr lang="zh-CN" sz="1200" kern="100" dirty="0">
                          <a:effectLst/>
                        </a:rPr>
                        <a:t>关键绩效指标</a:t>
                      </a:r>
                      <a:endParaRPr lang="zh-CN" sz="12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0"/>
                  </a:ext>
                </a:extLst>
              </a:tr>
              <a:tr h="0">
                <a:tc rowSpan="4">
                  <a:txBody>
                    <a:bodyPr/>
                    <a:lstStyle/>
                    <a:p>
                      <a:pPr algn="ctr">
                        <a:lnSpc>
                          <a:spcPts val="1200"/>
                        </a:lnSpc>
                        <a:spcAft>
                          <a:spcPts val="0"/>
                        </a:spcAft>
                      </a:pPr>
                      <a:r>
                        <a:rPr lang="zh-CN" sz="1200" kern="100" dirty="0">
                          <a:effectLst/>
                        </a:rPr>
                        <a:t>优秀制造</a:t>
                      </a:r>
                      <a:endParaRPr lang="zh-CN" sz="1200" kern="100" dirty="0">
                        <a:effectLst/>
                        <a:latin typeface="Calibri"/>
                        <a:ea typeface="宋体"/>
                        <a:cs typeface="Times New Roman"/>
                      </a:endParaRPr>
                    </a:p>
                  </a:txBody>
                  <a:tcPr marL="68580" marR="68580" marT="0" marB="0" anchor="ctr"/>
                </a:tc>
                <a:tc rowSpan="2">
                  <a:txBody>
                    <a:bodyPr/>
                    <a:lstStyle/>
                    <a:p>
                      <a:pPr algn="ctr">
                        <a:lnSpc>
                          <a:spcPts val="1200"/>
                        </a:lnSpc>
                        <a:spcAft>
                          <a:spcPts val="0"/>
                        </a:spcAft>
                      </a:pPr>
                      <a:r>
                        <a:rPr lang="zh-CN" sz="1100" kern="100" dirty="0">
                          <a:effectLst/>
                        </a:rPr>
                        <a:t>质量控制</a:t>
                      </a:r>
                      <a:endParaRPr lang="zh-CN" sz="1100" kern="100" dirty="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dirty="0">
                          <a:effectLst/>
                        </a:rPr>
                        <a:t>来料批次通过率</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1"/>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900" kern="100">
                          <a:effectLst/>
                        </a:rPr>
                        <a:t>次品废品减少率</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2"/>
                  </a:ext>
                </a:extLst>
              </a:tr>
              <a:tr h="0">
                <a:tc vMerge="1">
                  <a:txBody>
                    <a:bodyPr/>
                    <a:lstStyle/>
                    <a:p>
                      <a:endParaRPr lang="zh-CN" altLang="en-US"/>
                    </a:p>
                  </a:txBody>
                  <a:tcPr/>
                </a:tc>
                <a:tc>
                  <a:txBody>
                    <a:bodyPr/>
                    <a:lstStyle/>
                    <a:p>
                      <a:pPr algn="ctr">
                        <a:lnSpc>
                          <a:spcPts val="1200"/>
                        </a:lnSpc>
                        <a:spcAft>
                          <a:spcPts val="0"/>
                        </a:spcAft>
                      </a:pPr>
                      <a:r>
                        <a:rPr lang="zh-CN" sz="1100" kern="100">
                          <a:effectLst/>
                        </a:rPr>
                        <a:t>成本</a:t>
                      </a:r>
                      <a:endParaRPr lang="zh-CN" sz="11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dirty="0">
                          <a:effectLst/>
                        </a:rPr>
                        <a:t>单位产值费用降低率</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3"/>
                  </a:ext>
                </a:extLst>
              </a:tr>
              <a:tr h="0">
                <a:tc vMerge="1">
                  <a:txBody>
                    <a:bodyPr/>
                    <a:lstStyle/>
                    <a:p>
                      <a:endParaRPr lang="zh-CN" altLang="en-US"/>
                    </a:p>
                  </a:txBody>
                  <a:tcPr/>
                </a:tc>
                <a:tc>
                  <a:txBody>
                    <a:bodyPr/>
                    <a:lstStyle/>
                    <a:p>
                      <a:pPr algn="ctr">
                        <a:lnSpc>
                          <a:spcPts val="1200"/>
                        </a:lnSpc>
                        <a:spcAft>
                          <a:spcPts val="0"/>
                        </a:spcAft>
                      </a:pPr>
                      <a:r>
                        <a:rPr lang="zh-CN" sz="1100" kern="100">
                          <a:effectLst/>
                        </a:rPr>
                        <a:t>交货</a:t>
                      </a:r>
                      <a:endParaRPr lang="zh-CN" sz="1100" kern="10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dirty="0">
                          <a:effectLst/>
                        </a:rPr>
                        <a:t>准时交货率</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4"/>
                  </a:ext>
                </a:extLst>
              </a:tr>
              <a:tr h="0">
                <a:tc rowSpan="5">
                  <a:txBody>
                    <a:bodyPr/>
                    <a:lstStyle/>
                    <a:p>
                      <a:pPr algn="ctr">
                        <a:lnSpc>
                          <a:spcPts val="1200"/>
                        </a:lnSpc>
                        <a:spcAft>
                          <a:spcPts val="0"/>
                        </a:spcAft>
                      </a:pPr>
                      <a:r>
                        <a:rPr lang="zh-CN" sz="1200" kern="100" dirty="0">
                          <a:effectLst/>
                        </a:rPr>
                        <a:t>市场领先</a:t>
                      </a:r>
                      <a:endParaRPr lang="zh-CN" sz="1200" kern="100" dirty="0">
                        <a:effectLst/>
                        <a:latin typeface="Calibri"/>
                        <a:ea typeface="宋体"/>
                        <a:cs typeface="Times New Roman"/>
                      </a:endParaRPr>
                    </a:p>
                  </a:txBody>
                  <a:tcPr marL="68580" marR="68580" marT="0" marB="0" anchor="ctr"/>
                </a:tc>
                <a:tc rowSpan="2">
                  <a:txBody>
                    <a:bodyPr/>
                    <a:lstStyle/>
                    <a:p>
                      <a:pPr algn="ctr">
                        <a:lnSpc>
                          <a:spcPts val="1200"/>
                        </a:lnSpc>
                        <a:spcAft>
                          <a:spcPts val="0"/>
                        </a:spcAft>
                      </a:pPr>
                      <a:r>
                        <a:rPr lang="zh-CN" sz="1100" kern="100" dirty="0">
                          <a:effectLst/>
                        </a:rPr>
                        <a:t>市场份额</a:t>
                      </a:r>
                      <a:endParaRPr lang="zh-CN" sz="1100" kern="100" dirty="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a:effectLst/>
                        </a:rPr>
                        <a:t>目标市场占有率</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5"/>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900" kern="100" dirty="0">
                          <a:effectLst/>
                        </a:rPr>
                        <a:t>销售增长率</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6"/>
                  </a:ext>
                </a:extLst>
              </a:tr>
              <a:tr h="0">
                <a:tc vMerge="1">
                  <a:txBody>
                    <a:bodyPr/>
                    <a:lstStyle/>
                    <a:p>
                      <a:endParaRPr lang="zh-CN" altLang="en-US"/>
                    </a:p>
                  </a:txBody>
                  <a:tcPr/>
                </a:tc>
                <a:tc rowSpan="3">
                  <a:txBody>
                    <a:bodyPr/>
                    <a:lstStyle/>
                    <a:p>
                      <a:pPr algn="ctr">
                        <a:lnSpc>
                          <a:spcPts val="1200"/>
                        </a:lnSpc>
                        <a:spcAft>
                          <a:spcPts val="0"/>
                        </a:spcAft>
                      </a:pPr>
                      <a:r>
                        <a:rPr lang="zh-CN" sz="1100" kern="100" dirty="0">
                          <a:effectLst/>
                        </a:rPr>
                        <a:t>销售网络的有效性</a:t>
                      </a:r>
                      <a:endParaRPr lang="zh-CN" sz="1100" kern="100" dirty="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dirty="0">
                          <a:effectLst/>
                        </a:rPr>
                        <a:t>销售计划完成率</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7"/>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900" kern="100">
                          <a:effectLst/>
                        </a:rPr>
                        <a:t>货款回收率</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8"/>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900" kern="100" dirty="0">
                          <a:effectLst/>
                        </a:rPr>
                        <a:t>业务拓展效率</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9"/>
                  </a:ext>
                </a:extLst>
              </a:tr>
              <a:tr h="0">
                <a:tc rowSpan="6">
                  <a:txBody>
                    <a:bodyPr/>
                    <a:lstStyle/>
                    <a:p>
                      <a:pPr algn="ctr">
                        <a:lnSpc>
                          <a:spcPts val="1200"/>
                        </a:lnSpc>
                        <a:spcAft>
                          <a:spcPts val="0"/>
                        </a:spcAft>
                      </a:pPr>
                      <a:r>
                        <a:rPr lang="zh-CN" sz="1200" kern="100" dirty="0">
                          <a:effectLst/>
                        </a:rPr>
                        <a:t>技术支持</a:t>
                      </a:r>
                      <a:endParaRPr lang="zh-CN" sz="1200" kern="100" dirty="0">
                        <a:effectLst/>
                        <a:latin typeface="Calibri"/>
                        <a:ea typeface="宋体"/>
                        <a:cs typeface="Times New Roman"/>
                      </a:endParaRPr>
                    </a:p>
                  </a:txBody>
                  <a:tcPr marL="68580" marR="68580" marT="0" marB="0" anchor="ctr"/>
                </a:tc>
                <a:tc rowSpan="2">
                  <a:txBody>
                    <a:bodyPr/>
                    <a:lstStyle/>
                    <a:p>
                      <a:pPr algn="ctr">
                        <a:lnSpc>
                          <a:spcPts val="1200"/>
                        </a:lnSpc>
                        <a:spcAft>
                          <a:spcPts val="0"/>
                        </a:spcAft>
                      </a:pPr>
                      <a:r>
                        <a:rPr lang="zh-CN" sz="1100" kern="100" dirty="0">
                          <a:effectLst/>
                        </a:rPr>
                        <a:t>新产品开发</a:t>
                      </a:r>
                      <a:endParaRPr lang="zh-CN" sz="1100" kern="100" dirty="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dirty="0">
                          <a:effectLst/>
                        </a:rPr>
                        <a:t>新产品开发计划完成率</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10"/>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900" kern="100">
                          <a:effectLst/>
                        </a:rPr>
                        <a:t>新产品立项数</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11"/>
                  </a:ext>
                </a:extLst>
              </a:tr>
              <a:tr h="0">
                <a:tc vMerge="1">
                  <a:txBody>
                    <a:bodyPr/>
                    <a:lstStyle/>
                    <a:p>
                      <a:endParaRPr lang="zh-CN" altLang="en-US"/>
                    </a:p>
                  </a:txBody>
                  <a:tcPr/>
                </a:tc>
                <a:tc rowSpan="2">
                  <a:txBody>
                    <a:bodyPr/>
                    <a:lstStyle/>
                    <a:p>
                      <a:pPr algn="ctr">
                        <a:lnSpc>
                          <a:spcPts val="1200"/>
                        </a:lnSpc>
                        <a:spcAft>
                          <a:spcPts val="0"/>
                        </a:spcAft>
                      </a:pPr>
                      <a:r>
                        <a:rPr lang="zh-CN" sz="1100" kern="100" dirty="0">
                          <a:effectLst/>
                        </a:rPr>
                        <a:t>核心技术的地位</a:t>
                      </a:r>
                      <a:endParaRPr lang="zh-CN" sz="1100" kern="100" dirty="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a:effectLst/>
                        </a:rPr>
                        <a:t>设备维修平均时间</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12"/>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900" kern="100">
                          <a:effectLst/>
                        </a:rPr>
                        <a:t>与竞争对手产品对比分析</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13"/>
                  </a:ext>
                </a:extLst>
              </a:tr>
              <a:tr h="0">
                <a:tc vMerge="1">
                  <a:txBody>
                    <a:bodyPr/>
                    <a:lstStyle/>
                    <a:p>
                      <a:endParaRPr lang="zh-CN" altLang="en-US"/>
                    </a:p>
                  </a:txBody>
                  <a:tcPr/>
                </a:tc>
                <a:tc rowSpan="2">
                  <a:txBody>
                    <a:bodyPr/>
                    <a:lstStyle/>
                    <a:p>
                      <a:pPr algn="ctr">
                        <a:lnSpc>
                          <a:spcPts val="1200"/>
                        </a:lnSpc>
                        <a:spcAft>
                          <a:spcPts val="0"/>
                        </a:spcAft>
                      </a:pPr>
                      <a:r>
                        <a:rPr lang="zh-CN" sz="1100" kern="100" dirty="0">
                          <a:effectLst/>
                        </a:rPr>
                        <a:t>国产化</a:t>
                      </a:r>
                      <a:endParaRPr lang="zh-CN" sz="1100" kern="100" dirty="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a:effectLst/>
                        </a:rPr>
                        <a:t>国产化的费用节约率</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14"/>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900" kern="100">
                          <a:effectLst/>
                        </a:rPr>
                        <a:t>国产化率</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15"/>
                  </a:ext>
                </a:extLst>
              </a:tr>
              <a:tr h="0">
                <a:tc rowSpan="7">
                  <a:txBody>
                    <a:bodyPr/>
                    <a:lstStyle/>
                    <a:p>
                      <a:pPr algn="ctr">
                        <a:lnSpc>
                          <a:spcPts val="1200"/>
                        </a:lnSpc>
                        <a:spcAft>
                          <a:spcPts val="0"/>
                        </a:spcAft>
                      </a:pPr>
                      <a:r>
                        <a:rPr lang="zh-CN" sz="1200" kern="100" dirty="0">
                          <a:effectLst/>
                        </a:rPr>
                        <a:t>客户服务</a:t>
                      </a:r>
                      <a:endParaRPr lang="zh-CN" sz="1200" kern="100" dirty="0">
                        <a:effectLst/>
                        <a:latin typeface="Calibri"/>
                        <a:ea typeface="宋体"/>
                        <a:cs typeface="Times New Roman"/>
                      </a:endParaRPr>
                    </a:p>
                  </a:txBody>
                  <a:tcPr marL="68580" marR="68580" marT="0" marB="0" anchor="ctr"/>
                </a:tc>
                <a:tc rowSpan="2">
                  <a:txBody>
                    <a:bodyPr/>
                    <a:lstStyle/>
                    <a:p>
                      <a:pPr algn="ctr">
                        <a:lnSpc>
                          <a:spcPts val="1200"/>
                        </a:lnSpc>
                        <a:spcAft>
                          <a:spcPts val="0"/>
                        </a:spcAft>
                      </a:pPr>
                      <a:r>
                        <a:rPr lang="zh-CN" sz="1100" kern="100" dirty="0">
                          <a:effectLst/>
                        </a:rPr>
                        <a:t>响应速度</a:t>
                      </a:r>
                      <a:endParaRPr lang="zh-CN" sz="1100" kern="100" dirty="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a:effectLst/>
                        </a:rPr>
                        <a:t>服务态度</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16"/>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200"/>
                        </a:lnSpc>
                        <a:spcAft>
                          <a:spcPts val="0"/>
                        </a:spcAft>
                      </a:pPr>
                      <a:r>
                        <a:rPr lang="zh-CN" sz="900" kern="100">
                          <a:effectLst/>
                        </a:rPr>
                        <a:t>问题及时答复率</a:t>
                      </a:r>
                      <a:endParaRPr lang="zh-CN" sz="11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17"/>
                  </a:ext>
                </a:extLst>
              </a:tr>
              <a:tr h="0">
                <a:tc vMerge="1">
                  <a:txBody>
                    <a:bodyPr/>
                    <a:lstStyle/>
                    <a:p>
                      <a:endParaRPr lang="zh-CN" altLang="en-US"/>
                    </a:p>
                  </a:txBody>
                  <a:tcPr/>
                </a:tc>
                <a:tc rowSpan="3">
                  <a:txBody>
                    <a:bodyPr/>
                    <a:lstStyle/>
                    <a:p>
                      <a:pPr algn="ctr">
                        <a:lnSpc>
                          <a:spcPts val="1200"/>
                        </a:lnSpc>
                        <a:spcAft>
                          <a:spcPts val="0"/>
                        </a:spcAft>
                      </a:pPr>
                      <a:r>
                        <a:rPr lang="zh-CN" sz="1100" kern="100" dirty="0">
                          <a:effectLst/>
                        </a:rPr>
                        <a:t>主动服务</a:t>
                      </a:r>
                      <a:endParaRPr lang="zh-CN" sz="1100" kern="100" dirty="0">
                        <a:effectLst/>
                        <a:latin typeface="Calibri"/>
                        <a:ea typeface="宋体"/>
                        <a:cs typeface="Times New Roman"/>
                      </a:endParaRPr>
                    </a:p>
                  </a:txBody>
                  <a:tcPr marL="68580" marR="68580" marT="0" marB="0" anchor="ctr"/>
                </a:tc>
                <a:tc>
                  <a:txBody>
                    <a:bodyPr/>
                    <a:lstStyle/>
                    <a:p>
                      <a:pPr algn="ctr">
                        <a:lnSpc>
                          <a:spcPts val="1200"/>
                        </a:lnSpc>
                        <a:spcAft>
                          <a:spcPts val="0"/>
                        </a:spcAft>
                      </a:pPr>
                      <a:r>
                        <a:rPr lang="zh-CN" sz="900" kern="100" dirty="0">
                          <a:effectLst/>
                        </a:rPr>
                        <a:t>客户拜访计划完成率</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18"/>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500"/>
                        </a:lnSpc>
                        <a:spcAft>
                          <a:spcPts val="0"/>
                        </a:spcAft>
                      </a:pPr>
                      <a:r>
                        <a:rPr lang="zh-CN" sz="900" kern="100" dirty="0">
                          <a:effectLst/>
                        </a:rPr>
                        <a:t>客户拜访效率</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19"/>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500"/>
                        </a:lnSpc>
                        <a:spcAft>
                          <a:spcPts val="0"/>
                        </a:spcAft>
                      </a:pPr>
                      <a:r>
                        <a:rPr lang="zh-CN" sz="900" kern="100" dirty="0">
                          <a:effectLst/>
                        </a:rPr>
                        <a:t>产品售后调查及时性</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20"/>
                  </a:ext>
                </a:extLst>
              </a:tr>
              <a:tr h="0">
                <a:tc vMerge="1">
                  <a:txBody>
                    <a:bodyPr/>
                    <a:lstStyle/>
                    <a:p>
                      <a:endParaRPr lang="zh-CN" altLang="en-US"/>
                    </a:p>
                  </a:txBody>
                  <a:tcPr/>
                </a:tc>
                <a:tc rowSpan="2">
                  <a:txBody>
                    <a:bodyPr/>
                    <a:lstStyle/>
                    <a:p>
                      <a:pPr algn="ctr">
                        <a:lnSpc>
                          <a:spcPts val="1500"/>
                        </a:lnSpc>
                        <a:spcAft>
                          <a:spcPts val="0"/>
                        </a:spcAft>
                      </a:pPr>
                      <a:r>
                        <a:rPr lang="zh-CN" sz="1100" kern="100" dirty="0">
                          <a:effectLst/>
                        </a:rPr>
                        <a:t>服务质量</a:t>
                      </a:r>
                      <a:endParaRPr lang="zh-CN" sz="1100" kern="100" dirty="0">
                        <a:effectLst/>
                        <a:latin typeface="Calibri"/>
                        <a:ea typeface="宋体"/>
                        <a:cs typeface="Times New Roman"/>
                      </a:endParaRPr>
                    </a:p>
                  </a:txBody>
                  <a:tcPr marL="68580" marR="68580" marT="0" marB="0" anchor="ctr"/>
                </a:tc>
                <a:tc>
                  <a:txBody>
                    <a:bodyPr/>
                    <a:lstStyle/>
                    <a:p>
                      <a:pPr algn="ctr">
                        <a:lnSpc>
                          <a:spcPts val="1500"/>
                        </a:lnSpc>
                        <a:spcAft>
                          <a:spcPts val="0"/>
                        </a:spcAft>
                      </a:pPr>
                      <a:r>
                        <a:rPr lang="zh-CN" sz="900" kern="100" dirty="0">
                          <a:effectLst/>
                        </a:rPr>
                        <a:t>质量问题处理及时性</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21"/>
                  </a:ext>
                </a:extLst>
              </a:tr>
              <a:tr h="0">
                <a:tc vMerge="1">
                  <a:txBody>
                    <a:bodyPr/>
                    <a:lstStyle/>
                    <a:p>
                      <a:endParaRPr lang="zh-CN" altLang="en-US"/>
                    </a:p>
                  </a:txBody>
                  <a:tcPr/>
                </a:tc>
                <a:tc vMerge="1">
                  <a:txBody>
                    <a:bodyPr/>
                    <a:lstStyle/>
                    <a:p>
                      <a:endParaRPr lang="zh-CN" altLang="en-US"/>
                    </a:p>
                  </a:txBody>
                  <a:tcPr/>
                </a:tc>
                <a:tc>
                  <a:txBody>
                    <a:bodyPr/>
                    <a:lstStyle/>
                    <a:p>
                      <a:pPr algn="ctr">
                        <a:lnSpc>
                          <a:spcPts val="1500"/>
                        </a:lnSpc>
                        <a:spcAft>
                          <a:spcPts val="0"/>
                        </a:spcAft>
                      </a:pPr>
                      <a:r>
                        <a:rPr lang="zh-CN" sz="900" kern="100" dirty="0">
                          <a:effectLst/>
                        </a:rPr>
                        <a:t>质量问题处理成本</a:t>
                      </a:r>
                      <a:endParaRPr lang="zh-CN" sz="11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22"/>
                  </a:ext>
                </a:extLst>
              </a:tr>
            </a:tbl>
          </a:graphicData>
        </a:graphic>
      </p:graphicFrame>
    </p:spTree>
    <p:extLst>
      <p:ext uri="{BB962C8B-B14F-4D97-AF65-F5344CB8AC3E}">
        <p14:creationId xmlns:p14="http://schemas.microsoft.com/office/powerpoint/2010/main" val="185465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二、关键绩效指标体系的建立</a:t>
            </a:r>
          </a:p>
        </p:txBody>
      </p:sp>
      <p:sp>
        <p:nvSpPr>
          <p:cNvPr id="5" name="Text Box 3"/>
          <p:cNvSpPr txBox="1">
            <a:spLocks noChangeArrowheads="1"/>
          </p:cNvSpPr>
          <p:nvPr/>
        </p:nvSpPr>
        <p:spPr bwMode="auto">
          <a:xfrm>
            <a:off x="827584" y="1338481"/>
            <a:ext cx="778125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（五）确定部门</a:t>
            </a:r>
            <a:r>
              <a:rPr lang="en-US" altLang="zh-CN" sz="3200" dirty="0">
                <a:solidFill>
                  <a:srgbClr val="FFFFFF"/>
                </a:solidFill>
                <a:latin typeface="Times New Roman" pitchFamily="18" charset="0"/>
              </a:rPr>
              <a:t>KPI</a:t>
            </a:r>
            <a:r>
              <a:rPr lang="zh-CN" altLang="en-US" sz="3200" dirty="0">
                <a:solidFill>
                  <a:srgbClr val="FFFFFF"/>
                </a:solidFill>
                <a:latin typeface="Times New Roman" pitchFamily="18" charset="0"/>
              </a:rPr>
              <a:t>和</a:t>
            </a:r>
            <a:r>
              <a:rPr lang="en-US" altLang="zh-CN" sz="3200" dirty="0">
                <a:solidFill>
                  <a:srgbClr val="FFFFFF"/>
                </a:solidFill>
                <a:latin typeface="Times New Roman" pitchFamily="18" charset="0"/>
              </a:rPr>
              <a:t>PI</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2169478"/>
            <a:ext cx="8186087" cy="4499882"/>
          </a:xfrm>
          <a:prstGeom prst="rect">
            <a:avLst/>
          </a:prstGeom>
        </p:spPr>
      </p:pic>
    </p:spTree>
    <p:extLst>
      <p:ext uri="{BB962C8B-B14F-4D97-AF65-F5344CB8AC3E}">
        <p14:creationId xmlns:p14="http://schemas.microsoft.com/office/powerpoint/2010/main" val="257062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二、关键绩效指标体系的建立</a:t>
            </a:r>
          </a:p>
        </p:txBody>
      </p:sp>
      <p:sp>
        <p:nvSpPr>
          <p:cNvPr id="5" name="Text Box 3"/>
          <p:cNvSpPr txBox="1">
            <a:spLocks noChangeArrowheads="1"/>
          </p:cNvSpPr>
          <p:nvPr/>
        </p:nvSpPr>
        <p:spPr bwMode="auto">
          <a:xfrm>
            <a:off x="827584" y="1338481"/>
            <a:ext cx="778125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（六）确定个人</a:t>
            </a:r>
            <a:r>
              <a:rPr lang="en-US" altLang="zh-CN" sz="3200" dirty="0">
                <a:solidFill>
                  <a:srgbClr val="FFFFFF"/>
                </a:solidFill>
                <a:latin typeface="Times New Roman" pitchFamily="18" charset="0"/>
              </a:rPr>
              <a:t>KPI</a:t>
            </a:r>
            <a:r>
              <a:rPr lang="zh-CN" altLang="en-US" sz="3200" dirty="0">
                <a:solidFill>
                  <a:srgbClr val="FFFFFF"/>
                </a:solidFill>
                <a:latin typeface="Times New Roman" pitchFamily="18" charset="0"/>
              </a:rPr>
              <a:t>和</a:t>
            </a:r>
            <a:r>
              <a:rPr lang="en-US" altLang="zh-CN" sz="3200" dirty="0">
                <a:solidFill>
                  <a:srgbClr val="FFFFFF"/>
                </a:solidFill>
                <a:latin typeface="Times New Roman" pitchFamily="18" charset="0"/>
              </a:rPr>
              <a:t>PI</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2169478"/>
            <a:ext cx="8069287" cy="4471838"/>
          </a:xfrm>
          <a:prstGeom prst="rect">
            <a:avLst/>
          </a:prstGeom>
        </p:spPr>
      </p:pic>
    </p:spTree>
    <p:extLst>
      <p:ext uri="{BB962C8B-B14F-4D97-AF65-F5344CB8AC3E}">
        <p14:creationId xmlns:p14="http://schemas.microsoft.com/office/powerpoint/2010/main" val="1265448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三、指标权重与员工责任</a:t>
            </a:r>
            <a:endParaRPr lang="en-US" altLang="zh-CN" sz="3600" b="1" dirty="0">
              <a:solidFill>
                <a:schemeClr val="tx1"/>
              </a:solidFill>
              <a:latin typeface="楷体_GB2312" pitchFamily="49" charset="-122"/>
              <a:ea typeface="楷体_GB2312" pitchFamily="49" charset="-122"/>
            </a:endParaRPr>
          </a:p>
          <a:p>
            <a:pPr algn="ctr" eaLnBrk="1" hangingPunct="1">
              <a:spcBef>
                <a:spcPct val="50000"/>
              </a:spcBef>
            </a:pPr>
            <a:endParaRPr lang="zh-CN" altLang="en-US" sz="3600" b="1" dirty="0">
              <a:solidFill>
                <a:schemeClr val="tx1"/>
              </a:solidFill>
              <a:latin typeface="楷体_GB2312" pitchFamily="49" charset="-122"/>
              <a:ea typeface="楷体_GB2312" pitchFamily="49" charset="-122"/>
            </a:endParaRPr>
          </a:p>
        </p:txBody>
      </p:sp>
      <p:sp>
        <p:nvSpPr>
          <p:cNvPr id="5" name="Text Box 3"/>
          <p:cNvSpPr txBox="1">
            <a:spLocks noChangeArrowheads="1"/>
          </p:cNvSpPr>
          <p:nvPr/>
        </p:nvSpPr>
        <p:spPr bwMode="auto">
          <a:xfrm>
            <a:off x="703844" y="1556792"/>
            <a:ext cx="8068416" cy="2132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000" dirty="0">
                <a:solidFill>
                  <a:srgbClr val="FFFFFF"/>
                </a:solidFill>
                <a:latin typeface="Times New Roman" pitchFamily="18" charset="0"/>
              </a:rPr>
              <a:t>通常一个岗位的关键绩效指标的数量控制</a:t>
            </a:r>
            <a:r>
              <a:rPr lang="en-US" altLang="zh-CN" sz="2000" dirty="0">
                <a:solidFill>
                  <a:srgbClr val="FFFFFF"/>
                </a:solidFill>
                <a:latin typeface="Times New Roman" pitchFamily="18" charset="0"/>
              </a:rPr>
              <a:t>5-10</a:t>
            </a:r>
            <a:r>
              <a:rPr lang="zh-CN" altLang="en-US" sz="2000" dirty="0">
                <a:solidFill>
                  <a:srgbClr val="FFFFFF"/>
                </a:solidFill>
                <a:latin typeface="Times New Roman" pitchFamily="18" charset="0"/>
              </a:rPr>
              <a:t>个。指标过少可能导致重要重要工作遭到忽略，指标过多可能出现指标重复现象，并且可能分散员工的注意力。每个指标权重一般不高于</a:t>
            </a:r>
            <a:r>
              <a:rPr lang="en-US" altLang="zh-CN" sz="2000" dirty="0">
                <a:solidFill>
                  <a:srgbClr val="FFFFFF"/>
                </a:solidFill>
                <a:latin typeface="Times New Roman" pitchFamily="18" charset="0"/>
              </a:rPr>
              <a:t>30%</a:t>
            </a:r>
            <a:r>
              <a:rPr lang="zh-CN" altLang="en-US" sz="2000" dirty="0">
                <a:solidFill>
                  <a:srgbClr val="FFFFFF"/>
                </a:solidFill>
                <a:latin typeface="Times New Roman" pitchFamily="18" charset="0"/>
              </a:rPr>
              <a:t>，但是也不能低于</a:t>
            </a:r>
            <a:r>
              <a:rPr lang="en-US" altLang="zh-CN" sz="2000" dirty="0">
                <a:solidFill>
                  <a:srgbClr val="FFFFFF"/>
                </a:solidFill>
                <a:latin typeface="Times New Roman" pitchFamily="18" charset="0"/>
              </a:rPr>
              <a:t>5%</a:t>
            </a:r>
          </a:p>
          <a:p>
            <a:pPr eaLnBrk="1" hangingPunct="1">
              <a:lnSpc>
                <a:spcPct val="150000"/>
              </a:lnSpc>
              <a:spcBef>
                <a:spcPct val="20000"/>
              </a:spcBef>
            </a:pPr>
            <a:endParaRPr lang="zh-CN" altLang="en-US" sz="2800" dirty="0">
              <a:solidFill>
                <a:srgbClr val="FFFFFF"/>
              </a:solidFill>
              <a:latin typeface="Times New Roman" pitchFamily="18" charset="0"/>
            </a:endParaRPr>
          </a:p>
        </p:txBody>
      </p:sp>
      <p:pic>
        <p:nvPicPr>
          <p:cNvPr id="7172" name="Picture 4"/>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3284984"/>
            <a:ext cx="4011613" cy="2103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0858" y="5507395"/>
            <a:ext cx="4572000" cy="307777"/>
          </a:xfrm>
          <a:prstGeom prst="rect">
            <a:avLst/>
          </a:prstGeom>
        </p:spPr>
        <p:txBody>
          <a:bodyPr>
            <a:spAutoFit/>
          </a:bodyPr>
          <a:lstStyle/>
          <a:p>
            <a:r>
              <a:rPr lang="zh-CN" altLang="en-US" sz="1400" dirty="0"/>
              <a:t>图</a:t>
            </a:r>
            <a:r>
              <a:rPr lang="en-US" altLang="zh-CN" sz="1400" dirty="0"/>
              <a:t>2-10</a:t>
            </a:r>
            <a:r>
              <a:rPr lang="zh-CN" altLang="en-US" sz="1400" dirty="0"/>
              <a:t>　关键绩效指标权重在不同层级员工中的分配</a:t>
            </a:r>
          </a:p>
        </p:txBody>
      </p:sp>
      <p:pic>
        <p:nvPicPr>
          <p:cNvPr id="7173" name="Picture 5"/>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88674" y="3284984"/>
            <a:ext cx="3810000" cy="211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738052" y="5520476"/>
            <a:ext cx="4572000" cy="307777"/>
          </a:xfrm>
          <a:prstGeom prst="rect">
            <a:avLst/>
          </a:prstGeom>
        </p:spPr>
        <p:txBody>
          <a:bodyPr>
            <a:spAutoFit/>
          </a:bodyPr>
          <a:lstStyle/>
          <a:p>
            <a:r>
              <a:rPr lang="zh-CN" altLang="en-US" sz="1400" dirty="0"/>
              <a:t>图</a:t>
            </a:r>
            <a:r>
              <a:rPr lang="en-US" altLang="zh-CN" sz="1400" dirty="0"/>
              <a:t>2-11</a:t>
            </a:r>
            <a:r>
              <a:rPr lang="zh-CN" altLang="en-US" sz="1400" dirty="0"/>
              <a:t>　关键绩效指标权重在不同职能员工中的分配</a:t>
            </a:r>
          </a:p>
        </p:txBody>
      </p:sp>
    </p:spTree>
    <p:extLst>
      <p:ext uri="{BB962C8B-B14F-4D97-AF65-F5344CB8AC3E}">
        <p14:creationId xmlns:p14="http://schemas.microsoft.com/office/powerpoint/2010/main" val="183166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四、对关键绩效指标的评价</a:t>
            </a:r>
          </a:p>
        </p:txBody>
      </p:sp>
      <p:sp>
        <p:nvSpPr>
          <p:cNvPr id="5" name="Text Box 3"/>
          <p:cNvSpPr txBox="1">
            <a:spLocks noChangeArrowheads="1"/>
          </p:cNvSpPr>
          <p:nvPr/>
        </p:nvSpPr>
        <p:spPr bwMode="auto">
          <a:xfrm>
            <a:off x="683568" y="1700808"/>
            <a:ext cx="7781255" cy="293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（一）关键绩效指标的优点</a:t>
            </a:r>
          </a:p>
          <a:p>
            <a:pPr marL="457200" indent="-4572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a:t>
            </a:r>
            <a:r>
              <a:rPr lang="en-US" altLang="zh-CN" sz="2800" dirty="0">
                <a:solidFill>
                  <a:srgbClr val="FFFFFF"/>
                </a:solidFill>
                <a:latin typeface="Times New Roman" pitchFamily="18" charset="0"/>
              </a:rPr>
              <a:t>1</a:t>
            </a:r>
            <a:r>
              <a:rPr lang="zh-CN" altLang="en-US" sz="2800" dirty="0">
                <a:solidFill>
                  <a:srgbClr val="FFFFFF"/>
                </a:solidFill>
                <a:latin typeface="Times New Roman" pitchFamily="18" charset="0"/>
              </a:rPr>
              <a:t>）强调战略性。</a:t>
            </a:r>
            <a:endParaRPr lang="en-US" altLang="zh-CN" sz="28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a:t>
            </a:r>
            <a:r>
              <a:rPr lang="en-US" altLang="zh-CN" sz="2800" dirty="0">
                <a:solidFill>
                  <a:srgbClr val="FFFFFF"/>
                </a:solidFill>
                <a:latin typeface="Times New Roman" pitchFamily="18" charset="0"/>
              </a:rPr>
              <a:t>2</a:t>
            </a:r>
            <a:r>
              <a:rPr lang="zh-CN" altLang="en-US" sz="2800" dirty="0">
                <a:solidFill>
                  <a:srgbClr val="FFFFFF"/>
                </a:solidFill>
                <a:latin typeface="Times New Roman" pitchFamily="18" charset="0"/>
              </a:rPr>
              <a:t>）有利于组织绩效与个人绩效的协调一致。</a:t>
            </a:r>
            <a:endParaRPr lang="en-US" altLang="zh-CN" sz="28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2800" dirty="0">
                <a:solidFill>
                  <a:srgbClr val="FFFFFF"/>
                </a:solidFill>
                <a:latin typeface="Times New Roman" pitchFamily="18" charset="0"/>
              </a:rPr>
              <a:t>（</a:t>
            </a: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）有助于抓住关键工作。</a:t>
            </a:r>
          </a:p>
        </p:txBody>
      </p:sp>
    </p:spTree>
    <p:extLst>
      <p:ext uri="{BB962C8B-B14F-4D97-AF65-F5344CB8AC3E}">
        <p14:creationId xmlns:p14="http://schemas.microsoft.com/office/powerpoint/2010/main" val="3377043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四、对关键绩效指标的评价</a:t>
            </a:r>
          </a:p>
        </p:txBody>
      </p:sp>
      <p:sp>
        <p:nvSpPr>
          <p:cNvPr id="5" name="Text Box 3"/>
          <p:cNvSpPr txBox="1">
            <a:spLocks noChangeArrowheads="1"/>
          </p:cNvSpPr>
          <p:nvPr/>
        </p:nvSpPr>
        <p:spPr bwMode="auto">
          <a:xfrm>
            <a:off x="826713" y="1530733"/>
            <a:ext cx="7781255" cy="4358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（二）关键绩效指标的不足</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）关键绩效指标的战略导向性不明确</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）关键成功领域相对独立，各个领域之间缺少明确的逻辑关系</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3</a:t>
            </a:r>
            <a:r>
              <a:rPr lang="zh-CN" altLang="en-US" sz="2400" dirty="0">
                <a:solidFill>
                  <a:srgbClr val="FFFFFF"/>
                </a:solidFill>
                <a:latin typeface="Times New Roman" pitchFamily="18" charset="0"/>
              </a:rPr>
              <a:t>）关键绩效指标对绩效管理系统的牵引方向不明确</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4</a:t>
            </a:r>
            <a:r>
              <a:rPr lang="zh-CN" altLang="en-US" sz="2400" dirty="0">
                <a:solidFill>
                  <a:srgbClr val="FFFFFF"/>
                </a:solidFill>
                <a:latin typeface="Times New Roman" pitchFamily="18" charset="0"/>
              </a:rPr>
              <a:t>）关键绩效指标过多的关注结果，而忽视了对过程的监控</a:t>
            </a:r>
          </a:p>
        </p:txBody>
      </p:sp>
    </p:spTree>
    <p:extLst>
      <p:ext uri="{BB962C8B-B14F-4D97-AF65-F5344CB8AC3E}">
        <p14:creationId xmlns:p14="http://schemas.microsoft.com/office/powerpoint/2010/main" val="951314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2</a:t>
            </a:r>
            <a:r>
              <a:rPr lang="zh-CN" altLang="en-US" dirty="0">
                <a:latin typeface="黑体" pitchFamily="49" charset="-122"/>
                <a:ea typeface="黑体" pitchFamily="49" charset="-122"/>
              </a:rPr>
              <a:t>章  绩效管理工具</a:t>
            </a:r>
            <a:endParaRPr lang="zh-CN" altLang="en-US" dirty="0"/>
          </a:p>
        </p:txBody>
      </p:sp>
      <p:sp>
        <p:nvSpPr>
          <p:cNvPr id="3" name="内容占位符 2"/>
          <p:cNvSpPr>
            <a:spLocks noGrp="1"/>
          </p:cNvSpPr>
          <p:nvPr>
            <p:ph idx="1"/>
          </p:nvPr>
        </p:nvSpPr>
        <p:spPr/>
        <p:txBody>
          <a:bodyPr/>
          <a:lstStyle/>
          <a:p>
            <a:pPr>
              <a:lnSpc>
                <a:spcPct val="150000"/>
              </a:lnSpc>
            </a:pPr>
            <a:r>
              <a:rPr lang="zh-CN" altLang="en-US" dirty="0">
                <a:solidFill>
                  <a:srgbClr val="FFFFFF"/>
                </a:solidFill>
              </a:rPr>
              <a:t>第</a:t>
            </a:r>
            <a:r>
              <a:rPr lang="en-US" altLang="zh-CN" dirty="0">
                <a:solidFill>
                  <a:srgbClr val="FFFFFF"/>
                </a:solidFill>
              </a:rPr>
              <a:t>1</a:t>
            </a:r>
            <a:r>
              <a:rPr lang="zh-CN" altLang="en-US" dirty="0">
                <a:solidFill>
                  <a:srgbClr val="FFFFFF"/>
                </a:solidFill>
              </a:rPr>
              <a:t>节　目标管理	</a:t>
            </a:r>
            <a:endParaRPr lang="en-US" altLang="zh-CN" dirty="0">
              <a:solidFill>
                <a:srgbClr val="FFFFFF"/>
              </a:solidFill>
            </a:endParaRPr>
          </a:p>
          <a:p>
            <a:pPr>
              <a:lnSpc>
                <a:spcPct val="150000"/>
              </a:lnSpc>
            </a:pPr>
            <a:r>
              <a:rPr lang="zh-CN" altLang="en-US" dirty="0"/>
              <a:t>第</a:t>
            </a:r>
            <a:r>
              <a:rPr lang="en-US" altLang="zh-CN" dirty="0"/>
              <a:t>2</a:t>
            </a:r>
            <a:r>
              <a:rPr lang="zh-CN" altLang="en-US" dirty="0"/>
              <a:t>节　标杆管理	</a:t>
            </a:r>
            <a:endParaRPr lang="en-US" altLang="zh-CN" dirty="0"/>
          </a:p>
          <a:p>
            <a:pPr>
              <a:lnSpc>
                <a:spcPct val="150000"/>
              </a:lnSpc>
            </a:pPr>
            <a:r>
              <a:rPr lang="zh-CN" altLang="en-US" dirty="0"/>
              <a:t>第</a:t>
            </a:r>
            <a:r>
              <a:rPr lang="en-US" altLang="zh-CN" dirty="0"/>
              <a:t>3</a:t>
            </a:r>
            <a:r>
              <a:rPr lang="zh-CN" altLang="en-US" dirty="0"/>
              <a:t>节　关键绩效指标	</a:t>
            </a:r>
            <a:endParaRPr lang="en-US" altLang="zh-CN" dirty="0"/>
          </a:p>
          <a:p>
            <a:pPr>
              <a:lnSpc>
                <a:spcPct val="150000"/>
              </a:lnSpc>
            </a:pPr>
            <a:r>
              <a:rPr lang="zh-CN" altLang="en-US" dirty="0">
                <a:solidFill>
                  <a:srgbClr val="FF0000"/>
                </a:solidFill>
              </a:rPr>
              <a:t>第</a:t>
            </a:r>
            <a:r>
              <a:rPr lang="en-US" altLang="zh-CN" dirty="0">
                <a:solidFill>
                  <a:srgbClr val="FF0000"/>
                </a:solidFill>
              </a:rPr>
              <a:t>4</a:t>
            </a:r>
            <a:r>
              <a:rPr lang="zh-CN" altLang="en-US" dirty="0">
                <a:solidFill>
                  <a:srgbClr val="FF0000"/>
                </a:solidFill>
              </a:rPr>
              <a:t>节　平衡计分卡	</a:t>
            </a:r>
            <a:endParaRPr lang="en-US" altLang="zh-CN" dirty="0">
              <a:solidFill>
                <a:srgbClr val="FF0000"/>
              </a:solidFill>
            </a:endParaRPr>
          </a:p>
          <a:p>
            <a:pPr>
              <a:lnSpc>
                <a:spcPct val="150000"/>
              </a:lnSpc>
            </a:pPr>
            <a:endParaRPr lang="en-US" altLang="zh-CN" dirty="0"/>
          </a:p>
          <a:p>
            <a:endParaRPr lang="zh-CN" altLang="en-US" dirty="0"/>
          </a:p>
        </p:txBody>
      </p:sp>
      <p:sp>
        <p:nvSpPr>
          <p:cNvPr id="4" name="Rectangle 5"/>
          <p:cNvSpPr>
            <a:spLocks noChangeArrowheads="1"/>
          </p:cNvSpPr>
          <p:nvPr/>
        </p:nvSpPr>
        <p:spPr bwMode="auto">
          <a:xfrm>
            <a:off x="611560" y="4436021"/>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5634044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4</a:t>
            </a:r>
            <a:r>
              <a:rPr lang="zh-CN" altLang="en-US" sz="3600" b="1" dirty="0">
                <a:solidFill>
                  <a:schemeClr val="tx1"/>
                </a:solidFill>
                <a:latin typeface="楷体_GB2312" pitchFamily="49" charset="-122"/>
                <a:ea typeface="楷体_GB2312" pitchFamily="49" charset="-122"/>
              </a:rPr>
              <a:t>节　平衡计分卡</a:t>
            </a:r>
          </a:p>
        </p:txBody>
      </p:sp>
      <p:sp>
        <p:nvSpPr>
          <p:cNvPr id="5" name="Text Box 3"/>
          <p:cNvSpPr txBox="1">
            <a:spLocks noChangeArrowheads="1"/>
          </p:cNvSpPr>
          <p:nvPr/>
        </p:nvSpPr>
        <p:spPr bwMode="auto">
          <a:xfrm>
            <a:off x="895304" y="1484784"/>
            <a:ext cx="7561262"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一、平衡计分卡的形成与演变</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二、平衡计分卡的特点与功能</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三、平衡计分卡的框架与要素</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四、基于平衡计分卡的战略管理流程</a:t>
            </a:r>
            <a:endParaRPr lang="en-US" altLang="zh-CN" sz="32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zh-CN" altLang="en-US" sz="3200" dirty="0">
                <a:solidFill>
                  <a:srgbClr val="FFFFFF"/>
                </a:solidFill>
                <a:latin typeface="Times New Roman" pitchFamily="18" charset="0"/>
              </a:rPr>
              <a:t>五、公共组织的平衡计分卡</a:t>
            </a: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320654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1</a:t>
            </a:r>
            <a:r>
              <a:rPr lang="zh-CN" altLang="en-US" sz="3600" b="1" dirty="0">
                <a:solidFill>
                  <a:schemeClr val="tx1"/>
                </a:solidFill>
                <a:latin typeface="楷体_GB2312" pitchFamily="49" charset="-122"/>
                <a:ea typeface="楷体_GB2312" pitchFamily="49" charset="-122"/>
              </a:rPr>
              <a:t>节　目标管理</a:t>
            </a:r>
          </a:p>
        </p:txBody>
      </p:sp>
      <p:sp>
        <p:nvSpPr>
          <p:cNvPr id="5" name="Text Box 3"/>
          <p:cNvSpPr txBox="1">
            <a:spLocks noChangeArrowheads="1"/>
          </p:cNvSpPr>
          <p:nvPr/>
        </p:nvSpPr>
        <p:spPr bwMode="auto">
          <a:xfrm>
            <a:off x="971550" y="1746911"/>
            <a:ext cx="7561262" cy="334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一、目标管理概述	</a:t>
            </a:r>
            <a:endParaRPr lang="en-US" altLang="zh-CN" sz="3200" dirty="0">
              <a:solidFill>
                <a:srgbClr val="FFFFFF"/>
              </a:solidFill>
            </a:endParaRPr>
          </a:p>
          <a:p>
            <a:pPr eaLnBrk="1" hangingPunct="1">
              <a:lnSpc>
                <a:spcPct val="150000"/>
              </a:lnSpc>
              <a:spcBef>
                <a:spcPct val="20000"/>
              </a:spcBef>
            </a:pPr>
            <a:r>
              <a:rPr lang="zh-CN" altLang="en-US" sz="3200" dirty="0">
                <a:solidFill>
                  <a:srgbClr val="FFFFFF"/>
                </a:solidFill>
              </a:rPr>
              <a:t>二、目标管理的实施	</a:t>
            </a:r>
            <a:endParaRPr lang="en-US" altLang="zh-CN" sz="3200" dirty="0">
              <a:solidFill>
                <a:srgbClr val="FFFFFF"/>
              </a:solidFill>
            </a:endParaRPr>
          </a:p>
          <a:p>
            <a:pPr eaLnBrk="1" hangingPunct="1">
              <a:lnSpc>
                <a:spcPct val="150000"/>
              </a:lnSpc>
              <a:spcBef>
                <a:spcPct val="20000"/>
              </a:spcBef>
            </a:pPr>
            <a:r>
              <a:rPr lang="zh-CN" altLang="en-US" sz="3200" dirty="0">
                <a:solidFill>
                  <a:srgbClr val="FFFFFF"/>
                </a:solidFill>
              </a:rPr>
              <a:t>三、对目标管理的评价	</a:t>
            </a:r>
            <a:endParaRPr lang="en-US" altLang="zh-CN" sz="3200" dirty="0">
              <a:solidFill>
                <a:srgbClr val="FFFFFF"/>
              </a:solidFill>
            </a:endParaRPr>
          </a:p>
          <a:p>
            <a:pPr marL="457200" indent="-457200" algn="l" eaLnBrk="1" hangingPunct="1">
              <a:lnSpc>
                <a:spcPct val="150000"/>
              </a:lnSpc>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407645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一、平衡计分卡的形成与演变</a:t>
            </a:r>
          </a:p>
        </p:txBody>
      </p:sp>
      <p:sp>
        <p:nvSpPr>
          <p:cNvPr id="5" name="Text Box 3"/>
          <p:cNvSpPr txBox="1">
            <a:spLocks noChangeArrowheads="1"/>
          </p:cNvSpPr>
          <p:nvPr/>
        </p:nvSpPr>
        <p:spPr bwMode="auto">
          <a:xfrm>
            <a:off x="826713" y="1484784"/>
            <a:ext cx="7781255" cy="513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一</a:t>
            </a: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平衡计分卡的产生</a:t>
            </a:r>
            <a:endParaRPr lang="en-US" altLang="zh-CN" sz="2800" dirty="0">
              <a:solidFill>
                <a:srgbClr val="FFFFFF"/>
              </a:solidFill>
              <a:latin typeface="Times New Roman" pitchFamily="18" charset="0"/>
            </a:endParaRPr>
          </a:p>
          <a:p>
            <a:pPr eaLnBrk="1" hangingPunct="1">
              <a:lnSpc>
                <a:spcPct val="150000"/>
              </a:lnSpc>
              <a:spcBef>
                <a:spcPct val="20000"/>
              </a:spcBef>
            </a:pP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二</a:t>
            </a: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平衡计分卡的发展脉络</a:t>
            </a:r>
          </a:p>
          <a:p>
            <a:pPr marL="342900" indent="-342900" eaLnBrk="1" hangingPunct="1">
              <a:lnSpc>
                <a:spcPct val="150000"/>
              </a:lnSpc>
              <a:spcBef>
                <a:spcPct val="20000"/>
              </a:spcBef>
              <a:buFont typeface="Arial" pitchFamily="34" charset="0"/>
              <a:buChar char="•"/>
            </a:pP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构建平衡计分卡以衡量战略</a:t>
            </a:r>
          </a:p>
          <a:p>
            <a:pPr marL="342900" indent="-342900" eaLnBrk="1" hangingPunct="1">
              <a:lnSpc>
                <a:spcPct val="150000"/>
              </a:lnSpc>
              <a:spcBef>
                <a:spcPct val="20000"/>
              </a:spcBef>
              <a:buFont typeface="Arial" pitchFamily="34" charset="0"/>
              <a:buChar char="•"/>
            </a:pP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建立战略中心型组织</a:t>
            </a:r>
          </a:p>
          <a:p>
            <a:pPr marL="342900" indent="-342900" eaLnBrk="1" hangingPunct="1">
              <a:lnSpc>
                <a:spcPct val="150000"/>
              </a:lnSpc>
              <a:spcBef>
                <a:spcPct val="20000"/>
              </a:spcBef>
              <a:buFont typeface="Arial" pitchFamily="34" charset="0"/>
              <a:buChar char="•"/>
            </a:pPr>
            <a:r>
              <a:rPr lang="en-US" altLang="zh-CN" sz="2400" dirty="0">
                <a:solidFill>
                  <a:srgbClr val="FFFFFF"/>
                </a:solidFill>
                <a:latin typeface="Times New Roman" pitchFamily="18" charset="0"/>
              </a:rPr>
              <a:t>3.</a:t>
            </a:r>
            <a:r>
              <a:rPr lang="zh-CN" altLang="en-US" sz="2400" dirty="0">
                <a:solidFill>
                  <a:srgbClr val="FFFFFF"/>
                </a:solidFill>
                <a:latin typeface="Times New Roman" pitchFamily="18" charset="0"/>
              </a:rPr>
              <a:t>绘制战略地图以描述战略</a:t>
            </a:r>
          </a:p>
          <a:p>
            <a:pPr marL="342900" indent="-342900" eaLnBrk="1" hangingPunct="1">
              <a:lnSpc>
                <a:spcPct val="150000"/>
              </a:lnSpc>
              <a:spcBef>
                <a:spcPct val="20000"/>
              </a:spcBef>
              <a:buFont typeface="Arial" pitchFamily="34" charset="0"/>
              <a:buChar char="•"/>
            </a:pPr>
            <a:r>
              <a:rPr lang="en-US" altLang="zh-CN" sz="2400" dirty="0">
                <a:solidFill>
                  <a:srgbClr val="FFFFFF"/>
                </a:solidFill>
                <a:latin typeface="Times New Roman" pitchFamily="18" charset="0"/>
              </a:rPr>
              <a:t>4.</a:t>
            </a:r>
            <a:r>
              <a:rPr lang="zh-CN" altLang="en-US" sz="2400" dirty="0">
                <a:solidFill>
                  <a:srgbClr val="FFFFFF"/>
                </a:solidFill>
                <a:latin typeface="Times New Roman" pitchFamily="18" charset="0"/>
              </a:rPr>
              <a:t>围绕战略协同组织</a:t>
            </a:r>
          </a:p>
          <a:p>
            <a:pPr marL="342900" indent="-342900" eaLnBrk="1" hangingPunct="1">
              <a:lnSpc>
                <a:spcPct val="150000"/>
              </a:lnSpc>
              <a:spcBef>
                <a:spcPct val="20000"/>
              </a:spcBef>
              <a:buFont typeface="Arial" pitchFamily="34" charset="0"/>
              <a:buChar char="•"/>
            </a:pPr>
            <a:r>
              <a:rPr lang="en-US" altLang="zh-CN" sz="2400" dirty="0">
                <a:solidFill>
                  <a:srgbClr val="FFFFFF"/>
                </a:solidFill>
                <a:latin typeface="Times New Roman" pitchFamily="18" charset="0"/>
              </a:rPr>
              <a:t>5.</a:t>
            </a:r>
            <a:r>
              <a:rPr lang="zh-CN" altLang="en-US" sz="2400" dirty="0">
                <a:solidFill>
                  <a:srgbClr val="FFFFFF"/>
                </a:solidFill>
                <a:latin typeface="Times New Roman" pitchFamily="18" charset="0"/>
              </a:rPr>
              <a:t>连接战略和运营并对战略实施流程化管理</a:t>
            </a:r>
          </a:p>
          <a:p>
            <a:pPr eaLnBrk="1" hangingPunct="1">
              <a:lnSpc>
                <a:spcPct val="150000"/>
              </a:lnSpc>
              <a:spcBef>
                <a:spcPct val="20000"/>
              </a:spcBef>
            </a:pPr>
            <a:endParaRPr lang="zh-CN" altLang="en-US" sz="2000" dirty="0">
              <a:solidFill>
                <a:srgbClr val="FFFFFF"/>
              </a:solidFill>
              <a:latin typeface="Times New Roman" pitchFamily="18" charset="0"/>
            </a:endParaRPr>
          </a:p>
        </p:txBody>
      </p:sp>
    </p:spTree>
    <p:extLst>
      <p:ext uri="{BB962C8B-B14F-4D97-AF65-F5344CB8AC3E}">
        <p14:creationId xmlns:p14="http://schemas.microsoft.com/office/powerpoint/2010/main" val="199349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二、平衡计分卡的特点与功能</a:t>
            </a:r>
          </a:p>
        </p:txBody>
      </p:sp>
      <p:sp>
        <p:nvSpPr>
          <p:cNvPr id="5" name="Text Box 3"/>
          <p:cNvSpPr txBox="1">
            <a:spLocks noChangeArrowheads="1"/>
          </p:cNvSpPr>
          <p:nvPr/>
        </p:nvSpPr>
        <p:spPr bwMode="auto">
          <a:xfrm>
            <a:off x="683568" y="1484784"/>
            <a:ext cx="7781255"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一</a:t>
            </a: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平衡计分卡的主要特点</a:t>
            </a:r>
          </a:p>
          <a:p>
            <a:pPr marL="342900" indent="-342900" eaLnBrk="1" hangingPunct="1">
              <a:lnSpc>
                <a:spcPct val="150000"/>
              </a:lnSpc>
              <a:spcBef>
                <a:spcPct val="20000"/>
              </a:spcBef>
              <a:buFont typeface="Arial" pitchFamily="34" charset="0"/>
              <a:buChar char="•"/>
            </a:pPr>
            <a:r>
              <a:rPr lang="en-US" altLang="zh-CN" sz="2000" dirty="0">
                <a:solidFill>
                  <a:srgbClr val="FFFFFF"/>
                </a:solidFill>
                <a:latin typeface="Times New Roman" pitchFamily="18" charset="0"/>
              </a:rPr>
              <a:t>1.</a:t>
            </a:r>
            <a:r>
              <a:rPr lang="zh-CN" altLang="en-US" sz="2000" dirty="0">
                <a:solidFill>
                  <a:srgbClr val="FFFFFF"/>
                </a:solidFill>
                <a:latin typeface="Times New Roman" pitchFamily="18" charset="0"/>
              </a:rPr>
              <a:t>始终以战略为核心</a:t>
            </a:r>
          </a:p>
          <a:p>
            <a:pPr eaLnBrk="1" hangingPunct="1">
              <a:spcBef>
                <a:spcPct val="20000"/>
              </a:spcBef>
            </a:pPr>
            <a:r>
              <a:rPr lang="en-US" altLang="zh-CN" sz="2000" dirty="0">
                <a:solidFill>
                  <a:srgbClr val="FFFFFF"/>
                </a:solidFill>
                <a:latin typeface="Times New Roman" pitchFamily="18" charset="0"/>
              </a:rPr>
              <a:t>(1)</a:t>
            </a:r>
            <a:r>
              <a:rPr lang="zh-CN" altLang="en-US" sz="2000" dirty="0">
                <a:solidFill>
                  <a:srgbClr val="FFFFFF"/>
                </a:solidFill>
                <a:latin typeface="Times New Roman" pitchFamily="18" charset="0"/>
              </a:rPr>
              <a:t>战略衡量；</a:t>
            </a:r>
            <a:r>
              <a:rPr lang="en-US" altLang="zh-CN" sz="2000" dirty="0">
                <a:solidFill>
                  <a:srgbClr val="FFFFFF"/>
                </a:solidFill>
                <a:latin typeface="Times New Roman" pitchFamily="18" charset="0"/>
              </a:rPr>
              <a:t>(2)</a:t>
            </a:r>
            <a:r>
              <a:rPr lang="zh-CN" altLang="en-US" sz="2000" dirty="0">
                <a:solidFill>
                  <a:srgbClr val="FFFFFF"/>
                </a:solidFill>
                <a:latin typeface="Times New Roman" pitchFamily="18" charset="0"/>
              </a:rPr>
              <a:t>战略管理；</a:t>
            </a:r>
            <a:r>
              <a:rPr lang="en-US" altLang="zh-CN" sz="2000" dirty="0">
                <a:solidFill>
                  <a:srgbClr val="FFFFFF"/>
                </a:solidFill>
                <a:latin typeface="Times New Roman" pitchFamily="18" charset="0"/>
              </a:rPr>
              <a:t>(3)</a:t>
            </a:r>
            <a:r>
              <a:rPr lang="zh-CN" altLang="en-US" sz="2000" dirty="0">
                <a:solidFill>
                  <a:srgbClr val="FFFFFF"/>
                </a:solidFill>
                <a:latin typeface="Times New Roman" pitchFamily="18" charset="0"/>
              </a:rPr>
              <a:t>战略描述；</a:t>
            </a:r>
            <a:r>
              <a:rPr lang="en-US" altLang="zh-CN" sz="2000" dirty="0">
                <a:solidFill>
                  <a:srgbClr val="FFFFFF"/>
                </a:solidFill>
                <a:latin typeface="Times New Roman" pitchFamily="18" charset="0"/>
              </a:rPr>
              <a:t>(4)</a:t>
            </a:r>
            <a:r>
              <a:rPr lang="zh-CN" altLang="en-US" sz="2000" dirty="0">
                <a:solidFill>
                  <a:srgbClr val="FFFFFF"/>
                </a:solidFill>
                <a:latin typeface="Times New Roman" pitchFamily="18" charset="0"/>
              </a:rPr>
              <a:t>战略协同；</a:t>
            </a:r>
            <a:r>
              <a:rPr lang="en-US" altLang="zh-CN" sz="2000" dirty="0">
                <a:solidFill>
                  <a:srgbClr val="FFFFFF"/>
                </a:solidFill>
                <a:latin typeface="Times New Roman" pitchFamily="18" charset="0"/>
              </a:rPr>
              <a:t>(5)</a:t>
            </a:r>
            <a:r>
              <a:rPr lang="zh-CN" altLang="en-US" sz="2000" dirty="0">
                <a:solidFill>
                  <a:srgbClr val="FFFFFF"/>
                </a:solidFill>
                <a:latin typeface="Times New Roman" pitchFamily="18" charset="0"/>
              </a:rPr>
              <a:t>连接战略与运营。</a:t>
            </a:r>
            <a:endParaRPr lang="en-US" altLang="zh-CN" sz="2000" dirty="0">
              <a:solidFill>
                <a:srgbClr val="FFFFFF"/>
              </a:solidFill>
              <a:latin typeface="Times New Roman" pitchFamily="18" charset="0"/>
            </a:endParaRPr>
          </a:p>
          <a:p>
            <a:pPr marL="342900" indent="-342900" eaLnBrk="1" hangingPunct="1">
              <a:lnSpc>
                <a:spcPct val="150000"/>
              </a:lnSpc>
              <a:spcBef>
                <a:spcPct val="20000"/>
              </a:spcBef>
              <a:buFont typeface="Arial" pitchFamily="34" charset="0"/>
              <a:buChar char="•"/>
            </a:pPr>
            <a:r>
              <a:rPr lang="en-US" altLang="zh-CN" sz="2000" dirty="0">
                <a:solidFill>
                  <a:srgbClr val="FFFFFF"/>
                </a:solidFill>
                <a:latin typeface="Times New Roman" pitchFamily="18" charset="0"/>
              </a:rPr>
              <a:t>2.</a:t>
            </a:r>
            <a:r>
              <a:rPr lang="zh-CN" altLang="en-US" sz="2000" dirty="0">
                <a:solidFill>
                  <a:srgbClr val="FFFFFF"/>
                </a:solidFill>
                <a:latin typeface="Times New Roman" pitchFamily="18" charset="0"/>
              </a:rPr>
              <a:t>重视协调一致</a:t>
            </a:r>
          </a:p>
          <a:p>
            <a:pPr eaLnBrk="1" hangingPunct="1">
              <a:spcBef>
                <a:spcPct val="20000"/>
              </a:spcBef>
            </a:pPr>
            <a:r>
              <a:rPr lang="en-US" altLang="zh-CN" sz="2000" dirty="0">
                <a:solidFill>
                  <a:srgbClr val="FFFFFF"/>
                </a:solidFill>
                <a:latin typeface="Times New Roman" pitchFamily="18" charset="0"/>
              </a:rPr>
              <a:t>(1)</a:t>
            </a:r>
            <a:r>
              <a:rPr lang="zh-CN" altLang="en-US" sz="2000" dirty="0">
                <a:solidFill>
                  <a:srgbClr val="FFFFFF"/>
                </a:solidFill>
                <a:latin typeface="Times New Roman" pitchFamily="18" charset="0"/>
              </a:rPr>
              <a:t>从逻辑上明晰协同思路； </a:t>
            </a:r>
            <a:r>
              <a:rPr lang="en-US" altLang="zh-CN" sz="2000" dirty="0">
                <a:solidFill>
                  <a:srgbClr val="FFFFFF"/>
                </a:solidFill>
                <a:latin typeface="Times New Roman" pitchFamily="18" charset="0"/>
              </a:rPr>
              <a:t>(2)</a:t>
            </a:r>
            <a:r>
              <a:rPr lang="zh-CN" altLang="en-US" sz="2000" dirty="0">
                <a:solidFill>
                  <a:srgbClr val="FFFFFF"/>
                </a:solidFill>
                <a:latin typeface="Times New Roman" pitchFamily="18" charset="0"/>
              </a:rPr>
              <a:t>从体系上整合协同主体；</a:t>
            </a:r>
            <a:r>
              <a:rPr lang="en-US" altLang="zh-CN" sz="2000" dirty="0">
                <a:solidFill>
                  <a:srgbClr val="FFFFFF"/>
                </a:solidFill>
                <a:latin typeface="Times New Roman" pitchFamily="18" charset="0"/>
              </a:rPr>
              <a:t>(3)</a:t>
            </a:r>
            <a:r>
              <a:rPr lang="zh-CN" altLang="en-US" sz="2000" dirty="0">
                <a:solidFill>
                  <a:srgbClr val="FFFFFF"/>
                </a:solidFill>
                <a:latin typeface="Times New Roman" pitchFamily="18" charset="0"/>
              </a:rPr>
              <a:t>从机制上保障协同效果</a:t>
            </a:r>
          </a:p>
          <a:p>
            <a:pPr marL="342900" indent="-342900" eaLnBrk="1" hangingPunct="1">
              <a:lnSpc>
                <a:spcPct val="150000"/>
              </a:lnSpc>
              <a:spcBef>
                <a:spcPct val="20000"/>
              </a:spcBef>
              <a:buFont typeface="Arial" pitchFamily="34" charset="0"/>
              <a:buChar char="•"/>
            </a:pPr>
            <a:r>
              <a:rPr lang="en-US" altLang="zh-CN" sz="2000" dirty="0">
                <a:solidFill>
                  <a:srgbClr val="FFFFFF"/>
                </a:solidFill>
                <a:latin typeface="Times New Roman" pitchFamily="18" charset="0"/>
              </a:rPr>
              <a:t>3.</a:t>
            </a:r>
            <a:r>
              <a:rPr lang="zh-CN" altLang="en-US" sz="2000" dirty="0">
                <a:solidFill>
                  <a:srgbClr val="FFFFFF"/>
                </a:solidFill>
                <a:latin typeface="Times New Roman" pitchFamily="18" charset="0"/>
              </a:rPr>
              <a:t>强调有效平衡</a:t>
            </a:r>
          </a:p>
          <a:p>
            <a:pPr eaLnBrk="1" hangingPunct="1">
              <a:spcBef>
                <a:spcPct val="20000"/>
              </a:spcBef>
            </a:pPr>
            <a:r>
              <a:rPr lang="en-US" altLang="zh-CN" sz="2000" dirty="0">
                <a:solidFill>
                  <a:srgbClr val="FFFFFF"/>
                </a:solidFill>
                <a:latin typeface="Times New Roman" pitchFamily="18" charset="0"/>
              </a:rPr>
              <a:t>(1)</a:t>
            </a:r>
            <a:r>
              <a:rPr lang="zh-CN" altLang="en-US" sz="2000" dirty="0">
                <a:solidFill>
                  <a:srgbClr val="FFFFFF"/>
                </a:solidFill>
                <a:latin typeface="Times New Roman" pitchFamily="18" charset="0"/>
              </a:rPr>
              <a:t>财务指标与非财务指标的平衡； </a:t>
            </a:r>
            <a:r>
              <a:rPr lang="en-US" altLang="zh-CN" sz="2000" dirty="0">
                <a:solidFill>
                  <a:srgbClr val="FFFFFF"/>
                </a:solidFill>
                <a:latin typeface="Times New Roman" pitchFamily="18" charset="0"/>
              </a:rPr>
              <a:t>(2)</a:t>
            </a:r>
            <a:r>
              <a:rPr lang="zh-CN" altLang="en-US" sz="2000" dirty="0">
                <a:solidFill>
                  <a:srgbClr val="FFFFFF"/>
                </a:solidFill>
                <a:latin typeface="Times New Roman" pitchFamily="18" charset="0"/>
              </a:rPr>
              <a:t>长期目标与短期目标的平衡； </a:t>
            </a:r>
            <a:r>
              <a:rPr lang="en-US" altLang="zh-CN" sz="2000" dirty="0">
                <a:solidFill>
                  <a:srgbClr val="FFFFFF"/>
                </a:solidFill>
                <a:latin typeface="Times New Roman" pitchFamily="18" charset="0"/>
              </a:rPr>
              <a:t>(3)</a:t>
            </a:r>
            <a:r>
              <a:rPr lang="zh-CN" altLang="en-US" sz="2000" dirty="0">
                <a:solidFill>
                  <a:srgbClr val="FFFFFF"/>
                </a:solidFill>
                <a:latin typeface="Times New Roman" pitchFamily="18" charset="0"/>
              </a:rPr>
              <a:t>外部群体评价指标与内部群体评价指标的平衡； </a:t>
            </a:r>
            <a:r>
              <a:rPr lang="en-US" altLang="zh-CN" sz="2000" dirty="0">
                <a:solidFill>
                  <a:srgbClr val="FFFFFF"/>
                </a:solidFill>
                <a:latin typeface="Times New Roman" pitchFamily="18" charset="0"/>
              </a:rPr>
              <a:t>(4)</a:t>
            </a:r>
            <a:r>
              <a:rPr lang="zh-CN" altLang="en-US" sz="2000" dirty="0">
                <a:solidFill>
                  <a:srgbClr val="FFFFFF"/>
                </a:solidFill>
                <a:latin typeface="Times New Roman" pitchFamily="18" charset="0"/>
              </a:rPr>
              <a:t>客观指标与主观判断指标的平衡；</a:t>
            </a:r>
            <a:r>
              <a:rPr lang="en-US" altLang="zh-CN" sz="2000" dirty="0">
                <a:solidFill>
                  <a:srgbClr val="FFFFFF"/>
                </a:solidFill>
                <a:latin typeface="Times New Roman" pitchFamily="18" charset="0"/>
              </a:rPr>
              <a:t>(5)</a:t>
            </a:r>
            <a:r>
              <a:rPr lang="zh-CN" altLang="en-US" sz="2000" dirty="0">
                <a:solidFill>
                  <a:srgbClr val="FFFFFF"/>
                </a:solidFill>
                <a:latin typeface="Times New Roman" pitchFamily="18" charset="0"/>
              </a:rPr>
              <a:t>前置指标与滞后指标平衡</a:t>
            </a:r>
          </a:p>
        </p:txBody>
      </p:sp>
    </p:spTree>
    <p:extLst>
      <p:ext uri="{BB962C8B-B14F-4D97-AF65-F5344CB8AC3E}">
        <p14:creationId xmlns:p14="http://schemas.microsoft.com/office/powerpoint/2010/main" val="386264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二、平衡计分卡的特点与功能</a:t>
            </a:r>
          </a:p>
        </p:txBody>
      </p:sp>
      <p:sp>
        <p:nvSpPr>
          <p:cNvPr id="5" name="Text Box 3"/>
          <p:cNvSpPr txBox="1">
            <a:spLocks noChangeArrowheads="1"/>
          </p:cNvSpPr>
          <p:nvPr/>
        </p:nvSpPr>
        <p:spPr bwMode="auto">
          <a:xfrm>
            <a:off x="826713" y="1484784"/>
            <a:ext cx="7781255"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二</a:t>
            </a: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平衡计分卡的功能定位</a:t>
            </a:r>
          </a:p>
          <a:p>
            <a:pPr eaLnBrk="1" hangingPunct="1">
              <a:lnSpc>
                <a:spcPct val="150000"/>
              </a:lnSpc>
              <a:spcBef>
                <a:spcPct val="20000"/>
              </a:spcBef>
            </a:pPr>
            <a:r>
              <a:rPr lang="en-US" altLang="zh-CN" sz="2800" dirty="0">
                <a:solidFill>
                  <a:srgbClr val="FFFFFF"/>
                </a:solidFill>
                <a:latin typeface="Times New Roman" pitchFamily="18" charset="0"/>
              </a:rPr>
              <a:t>1.</a:t>
            </a:r>
            <a:r>
              <a:rPr lang="zh-CN" altLang="en-US" sz="2800" dirty="0">
                <a:solidFill>
                  <a:srgbClr val="FFFFFF"/>
                </a:solidFill>
                <a:latin typeface="Times New Roman" pitchFamily="18" charset="0"/>
              </a:rPr>
              <a:t>战略管理工具</a:t>
            </a:r>
            <a:endParaRPr lang="en-US" altLang="zh-CN" sz="2800" dirty="0">
              <a:solidFill>
                <a:srgbClr val="FFFFFF"/>
              </a:solidFill>
              <a:latin typeface="Times New Roman" pitchFamily="18" charset="0"/>
            </a:endParaRPr>
          </a:p>
          <a:p>
            <a:pPr marL="457200" indent="-457200" eaLnBrk="1" hangingPunct="1">
              <a:lnSpc>
                <a:spcPct val="150000"/>
              </a:lnSpc>
              <a:spcBef>
                <a:spcPct val="20000"/>
              </a:spcBef>
              <a:buFont typeface="+mj-ea"/>
              <a:buAutoNum type="circleNumDbPlain"/>
            </a:pPr>
            <a:r>
              <a:rPr lang="zh-CN" altLang="en-US" sz="2400" dirty="0">
                <a:solidFill>
                  <a:srgbClr val="FFFFFF"/>
                </a:solidFill>
                <a:latin typeface="Times New Roman" pitchFamily="18" charset="0"/>
              </a:rPr>
              <a:t>通过绘制战略地图这一管理工具，实现对战略的可视化描述。</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mj-ea"/>
              <a:buAutoNum type="circleNumDbPlain"/>
            </a:pPr>
            <a:r>
              <a:rPr lang="zh-CN" altLang="en-US" sz="2400" dirty="0">
                <a:solidFill>
                  <a:srgbClr val="FFFFFF"/>
                </a:solidFill>
                <a:latin typeface="Times New Roman" pitchFamily="18" charset="0"/>
              </a:rPr>
              <a:t>通过战略地图和平衡计分卡建立了战略协同的机制。</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mj-ea"/>
              <a:buAutoNum type="circleNumDbPlain"/>
            </a:pPr>
            <a:r>
              <a:rPr lang="zh-CN" altLang="en-US" sz="2400" dirty="0">
                <a:solidFill>
                  <a:srgbClr val="FFFFFF"/>
                </a:solidFill>
                <a:latin typeface="Times New Roman" pitchFamily="18" charset="0"/>
              </a:rPr>
              <a:t>尝试通过战略地图、平衡计分卡以及仪表盘等工具将战略和运营进行连接。</a:t>
            </a:r>
          </a:p>
        </p:txBody>
      </p:sp>
    </p:spTree>
    <p:extLst>
      <p:ext uri="{BB962C8B-B14F-4D97-AF65-F5344CB8AC3E}">
        <p14:creationId xmlns:p14="http://schemas.microsoft.com/office/powerpoint/2010/main" val="1834665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二、平衡计分卡的特点与功能</a:t>
            </a:r>
          </a:p>
        </p:txBody>
      </p:sp>
      <p:sp>
        <p:nvSpPr>
          <p:cNvPr id="5" name="Text Box 3"/>
          <p:cNvSpPr txBox="1">
            <a:spLocks noChangeArrowheads="1"/>
          </p:cNvSpPr>
          <p:nvPr/>
        </p:nvSpPr>
        <p:spPr bwMode="auto">
          <a:xfrm>
            <a:off x="826713" y="1484784"/>
            <a:ext cx="7781255" cy="4315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二</a:t>
            </a: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平衡计分卡的功能定位</a:t>
            </a:r>
          </a:p>
          <a:p>
            <a:pPr eaLnBrk="1" hangingPunct="1">
              <a:lnSpc>
                <a:spcPct val="150000"/>
              </a:lnSpc>
              <a:spcBef>
                <a:spcPct val="20000"/>
              </a:spcBef>
            </a:pPr>
            <a:r>
              <a:rPr lang="en-US" altLang="zh-CN" sz="2800" dirty="0">
                <a:solidFill>
                  <a:srgbClr val="FFFFFF"/>
                </a:solidFill>
                <a:latin typeface="Times New Roman" pitchFamily="18" charset="0"/>
              </a:rPr>
              <a:t>2.</a:t>
            </a:r>
            <a:r>
              <a:rPr lang="zh-CN" altLang="en-US" sz="2800" dirty="0">
                <a:solidFill>
                  <a:srgbClr val="FFFFFF"/>
                </a:solidFill>
                <a:latin typeface="Times New Roman" pitchFamily="18" charset="0"/>
              </a:rPr>
              <a:t>绩效管理工具</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随着平衡计分卡理论的继续发展和丰富，绩效管理的计划、监控、评价和反馈环节都纳入了其理论范畴，涉及绩效目标的设置和评价指标的选择、绩效沟通和辅导、绩效监测和评估、绩效结果的反馈和应用等内容，平衡计分卡也因此成为一个以战略为核心的绩效管理工具。</a:t>
            </a:r>
          </a:p>
        </p:txBody>
      </p:sp>
    </p:spTree>
    <p:extLst>
      <p:ext uri="{BB962C8B-B14F-4D97-AF65-F5344CB8AC3E}">
        <p14:creationId xmlns:p14="http://schemas.microsoft.com/office/powerpoint/2010/main" val="348902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二、平衡计分卡的特点与功能</a:t>
            </a:r>
          </a:p>
        </p:txBody>
      </p:sp>
      <p:sp>
        <p:nvSpPr>
          <p:cNvPr id="5" name="Text Box 3"/>
          <p:cNvSpPr txBox="1">
            <a:spLocks noChangeArrowheads="1"/>
          </p:cNvSpPr>
          <p:nvPr/>
        </p:nvSpPr>
        <p:spPr bwMode="auto">
          <a:xfrm>
            <a:off x="826713" y="1484784"/>
            <a:ext cx="7781255"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二</a:t>
            </a:r>
            <a:r>
              <a:rPr lang="en-US" altLang="zh-CN" sz="2800" dirty="0">
                <a:solidFill>
                  <a:srgbClr val="FFFFFF"/>
                </a:solidFill>
                <a:latin typeface="Times New Roman" pitchFamily="18" charset="0"/>
              </a:rPr>
              <a:t>)</a:t>
            </a:r>
            <a:r>
              <a:rPr lang="zh-CN" altLang="en-US" sz="2800" dirty="0">
                <a:solidFill>
                  <a:srgbClr val="FFFFFF"/>
                </a:solidFill>
                <a:latin typeface="Times New Roman" pitchFamily="18" charset="0"/>
              </a:rPr>
              <a:t>平衡计分卡的功能定位</a:t>
            </a:r>
          </a:p>
          <a:p>
            <a:pPr eaLnBrk="1" hangingPunct="1">
              <a:lnSpc>
                <a:spcPct val="150000"/>
              </a:lnSpc>
              <a:spcBef>
                <a:spcPct val="20000"/>
              </a:spcBef>
            </a:pP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管理沟通工具</a:t>
            </a:r>
            <a:endParaRPr lang="en-US" altLang="zh-CN" sz="2800" dirty="0">
              <a:solidFill>
                <a:srgbClr val="FFFFFF"/>
              </a:solidFill>
              <a:latin typeface="Times New Roman" pitchFamily="18" charset="0"/>
            </a:endParaRPr>
          </a:p>
          <a:p>
            <a:pPr marL="514350" indent="-514350" eaLnBrk="1" hangingPunct="1">
              <a:lnSpc>
                <a:spcPct val="150000"/>
              </a:lnSpc>
              <a:spcBef>
                <a:spcPct val="20000"/>
              </a:spcBef>
              <a:buFont typeface="+mj-ea"/>
              <a:buAutoNum type="circleNumDbPlain"/>
            </a:pPr>
            <a:r>
              <a:rPr lang="zh-CN" altLang="en-US" sz="2400" dirty="0">
                <a:solidFill>
                  <a:srgbClr val="FFFFFF"/>
                </a:solidFill>
                <a:latin typeface="Times New Roman" pitchFamily="18" charset="0"/>
              </a:rPr>
              <a:t>平衡计分卡具有一套层次分明、意义明确、表述清晰的统一的概念和术语。</a:t>
            </a:r>
            <a:endParaRPr lang="en-US" altLang="zh-CN" sz="2400" dirty="0">
              <a:solidFill>
                <a:srgbClr val="FFFFFF"/>
              </a:solidFill>
              <a:latin typeface="Times New Roman" pitchFamily="18" charset="0"/>
            </a:endParaRPr>
          </a:p>
          <a:p>
            <a:pPr marL="514350" indent="-514350" eaLnBrk="1" hangingPunct="1">
              <a:lnSpc>
                <a:spcPct val="150000"/>
              </a:lnSpc>
              <a:spcBef>
                <a:spcPct val="20000"/>
              </a:spcBef>
              <a:buFont typeface="+mj-ea"/>
              <a:buAutoNum type="circleNumDbPlain"/>
            </a:pPr>
            <a:r>
              <a:rPr lang="zh-CN" altLang="en-US" sz="2400" dirty="0">
                <a:solidFill>
                  <a:srgbClr val="FFFFFF"/>
                </a:solidFill>
                <a:latin typeface="Times New Roman" pitchFamily="18" charset="0"/>
              </a:rPr>
              <a:t>平衡计分卡是一个具有严密逻辑关系的管理工具。</a:t>
            </a:r>
            <a:endParaRPr lang="en-US" altLang="zh-CN" sz="2400" dirty="0">
              <a:solidFill>
                <a:srgbClr val="FFFFFF"/>
              </a:solidFill>
              <a:latin typeface="Times New Roman" pitchFamily="18" charset="0"/>
            </a:endParaRPr>
          </a:p>
          <a:p>
            <a:pPr marL="514350" indent="-514350" eaLnBrk="1" hangingPunct="1">
              <a:lnSpc>
                <a:spcPct val="150000"/>
              </a:lnSpc>
              <a:spcBef>
                <a:spcPct val="20000"/>
              </a:spcBef>
              <a:buFont typeface="+mj-ea"/>
              <a:buAutoNum type="circleNumDbPlain"/>
            </a:pPr>
            <a:r>
              <a:rPr lang="zh-CN" altLang="en-US" sz="2400" dirty="0">
                <a:solidFill>
                  <a:srgbClr val="FFFFFF"/>
                </a:solidFill>
                <a:latin typeface="Times New Roman" pitchFamily="18" charset="0"/>
              </a:rPr>
              <a:t>平衡计分卡建立了一套良好的沟通机制。</a:t>
            </a:r>
          </a:p>
        </p:txBody>
      </p:sp>
    </p:spTree>
    <p:extLst>
      <p:ext uri="{BB962C8B-B14F-4D97-AF65-F5344CB8AC3E}">
        <p14:creationId xmlns:p14="http://schemas.microsoft.com/office/powerpoint/2010/main" val="1550559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826713" y="1484784"/>
            <a:ext cx="4753399" cy="5238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（一）战略地图的框架</a:t>
            </a:r>
            <a:endParaRPr lang="en-US" altLang="zh-CN" sz="28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战略地图的框架及逻辑结构</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eaLnBrk="1" hangingPunct="1">
              <a:lnSpc>
                <a:spcPct val="150000"/>
              </a:lnSpc>
              <a:spcBef>
                <a:spcPct val="20000"/>
              </a:spcBef>
            </a:pPr>
            <a:endParaRPr lang="zh-CN" altLang="en-US" sz="2800" dirty="0">
              <a:solidFill>
                <a:srgbClr val="FFFFFF"/>
              </a:solidFill>
              <a:latin typeface="Times New Roman" pitchFamily="18" charset="0"/>
            </a:endParaRPr>
          </a:p>
        </p:txBody>
      </p:sp>
      <p:pic>
        <p:nvPicPr>
          <p:cNvPr id="4" name="图片 3"/>
          <p:cNvPicPr/>
          <p:nvPr/>
        </p:nvPicPr>
        <p:blipFill>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3851920" y="2924944"/>
            <a:ext cx="4680520" cy="3515685"/>
          </a:xfrm>
          <a:prstGeom prst="rect">
            <a:avLst/>
          </a:prstGeom>
          <a:noFill/>
          <a:ln>
            <a:noFill/>
          </a:ln>
        </p:spPr>
      </p:pic>
      <p:sp>
        <p:nvSpPr>
          <p:cNvPr id="3" name="文本框 2"/>
          <p:cNvSpPr txBox="1"/>
          <p:nvPr/>
        </p:nvSpPr>
        <p:spPr>
          <a:xfrm>
            <a:off x="1727005" y="2908789"/>
            <a:ext cx="2952814" cy="400110"/>
          </a:xfrm>
          <a:prstGeom prst="rect">
            <a:avLst/>
          </a:prstGeom>
          <a:noFill/>
        </p:spPr>
        <p:txBody>
          <a:bodyPr wrap="square" rtlCol="0">
            <a:spAutoFit/>
          </a:bodyPr>
          <a:lstStyle/>
          <a:p>
            <a:r>
              <a:rPr lang="zh-CN" altLang="en-US" sz="2000" b="1" dirty="0"/>
              <a:t>战略地图的框架</a:t>
            </a:r>
          </a:p>
        </p:txBody>
      </p:sp>
    </p:spTree>
    <p:extLst>
      <p:ext uri="{BB962C8B-B14F-4D97-AF65-F5344CB8AC3E}">
        <p14:creationId xmlns:p14="http://schemas.microsoft.com/office/powerpoint/2010/main" val="386264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826713" y="1484784"/>
            <a:ext cx="4753399" cy="5238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（一）战略地图的框架</a:t>
            </a:r>
            <a:endParaRPr lang="en-US" altLang="zh-CN" sz="28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战略地图的框架及逻辑结构</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eaLnBrk="1" hangingPunct="1">
              <a:lnSpc>
                <a:spcPct val="150000"/>
              </a:lnSpc>
              <a:spcBef>
                <a:spcPct val="20000"/>
              </a:spcBef>
            </a:pPr>
            <a:endParaRPr lang="zh-CN" altLang="en-US" sz="2800" dirty="0">
              <a:solidFill>
                <a:srgbClr val="FFFFFF"/>
              </a:solidFill>
              <a:latin typeface="Times New Roman" pitchFamily="18" charset="0"/>
            </a:endParaRPr>
          </a:p>
        </p:txBody>
      </p:sp>
      <p:sp>
        <p:nvSpPr>
          <p:cNvPr id="3" name="文本框 2"/>
          <p:cNvSpPr txBox="1"/>
          <p:nvPr/>
        </p:nvSpPr>
        <p:spPr>
          <a:xfrm>
            <a:off x="1830904" y="2792444"/>
            <a:ext cx="4397280" cy="400110"/>
          </a:xfrm>
          <a:prstGeom prst="rect">
            <a:avLst/>
          </a:prstGeom>
          <a:noFill/>
        </p:spPr>
        <p:txBody>
          <a:bodyPr wrap="square" rtlCol="0">
            <a:spAutoFit/>
          </a:bodyPr>
          <a:lstStyle/>
          <a:p>
            <a:r>
              <a:rPr lang="zh-CN" altLang="en-US" sz="2000" b="1" dirty="0"/>
              <a:t>战略地图</a:t>
            </a:r>
            <a:r>
              <a:rPr lang="zh-CN" altLang="zh-CN" b="1" dirty="0"/>
              <a:t>四个层面之间的关系</a:t>
            </a:r>
            <a:endParaRPr lang="zh-CN" altLang="en-US" sz="2000" b="1" dirty="0"/>
          </a:p>
        </p:txBody>
      </p:sp>
      <p:pic>
        <p:nvPicPr>
          <p:cNvPr id="6" name="图片 5"/>
          <p:cNvPicPr>
            <a:picLocks noChangeAspect="1"/>
          </p:cNvPicPr>
          <p:nvPr/>
        </p:nvPicPr>
        <p:blipFill>
          <a:blip r:embed="rId2"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1115616" y="3192554"/>
            <a:ext cx="6075852" cy="3379172"/>
          </a:xfrm>
          <a:prstGeom prst="rect">
            <a:avLst/>
          </a:prstGeom>
        </p:spPr>
      </p:pic>
    </p:spTree>
    <p:extLst>
      <p:ext uri="{BB962C8B-B14F-4D97-AF65-F5344CB8AC3E}">
        <p14:creationId xmlns:p14="http://schemas.microsoft.com/office/powerpoint/2010/main" val="216881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826713" y="1484784"/>
            <a:ext cx="4753399" cy="5238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（一）战略地图的框架</a:t>
            </a:r>
            <a:endParaRPr lang="en-US" altLang="zh-CN" sz="28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战略地图的框架及逻辑结构</a:t>
            </a: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eaLnBrk="1" hangingPunct="1">
              <a:lnSpc>
                <a:spcPct val="150000"/>
              </a:lnSpc>
              <a:spcBef>
                <a:spcPct val="20000"/>
              </a:spcBef>
            </a:pPr>
            <a:endParaRPr lang="zh-CN" altLang="en-US" sz="2800" dirty="0">
              <a:solidFill>
                <a:srgbClr val="FFFFFF"/>
              </a:solidFill>
              <a:latin typeface="Times New Roman" pitchFamily="18" charset="0"/>
            </a:endParaRPr>
          </a:p>
        </p:txBody>
      </p:sp>
      <p:sp>
        <p:nvSpPr>
          <p:cNvPr id="3" name="文本框 2"/>
          <p:cNvSpPr txBox="1"/>
          <p:nvPr/>
        </p:nvSpPr>
        <p:spPr>
          <a:xfrm>
            <a:off x="878204" y="2996952"/>
            <a:ext cx="2160726" cy="646331"/>
          </a:xfrm>
          <a:prstGeom prst="rect">
            <a:avLst/>
          </a:prstGeom>
          <a:noFill/>
        </p:spPr>
        <p:txBody>
          <a:bodyPr wrap="square" rtlCol="0">
            <a:spAutoFit/>
          </a:bodyPr>
          <a:lstStyle/>
          <a:p>
            <a:r>
              <a:rPr lang="zh-CN" altLang="zh-CN" b="1" dirty="0"/>
              <a:t>战略地图四个层面回答的四个问题</a:t>
            </a:r>
            <a:endParaRPr lang="zh-CN" altLang="en-US" sz="2000" b="1" dirty="0"/>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03894" y="2771792"/>
            <a:ext cx="5793862" cy="3821988"/>
          </a:xfrm>
          <a:prstGeom prst="rect">
            <a:avLst/>
          </a:prstGeom>
        </p:spPr>
      </p:pic>
    </p:spTree>
    <p:extLst>
      <p:ext uri="{BB962C8B-B14F-4D97-AF65-F5344CB8AC3E}">
        <p14:creationId xmlns:p14="http://schemas.microsoft.com/office/powerpoint/2010/main" val="163652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160288" y="1466319"/>
            <a:ext cx="4753399" cy="5238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（一）战略地图的框架</a:t>
            </a:r>
            <a:endParaRPr lang="en-US" altLang="zh-CN" sz="2800" dirty="0">
              <a:solidFill>
                <a:srgbClr val="FFFFFF"/>
              </a:solidFill>
              <a:latin typeface="Times New Roman" pitchFamily="18" charset="0"/>
            </a:endParaRPr>
          </a:p>
          <a:p>
            <a:pPr>
              <a:lnSpc>
                <a:spcPct val="150000"/>
              </a:lnSpc>
              <a:spcBef>
                <a:spcPct val="20000"/>
              </a:spcBef>
            </a:pP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战略地图的通用模版</a:t>
            </a: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marL="457200" indent="-457200" eaLnBrk="1" hangingPunct="1">
              <a:lnSpc>
                <a:spcPct val="150000"/>
              </a:lnSpc>
              <a:spcBef>
                <a:spcPct val="20000"/>
              </a:spcBef>
              <a:buFont typeface="Arial" pitchFamily="34" charset="0"/>
              <a:buChar char="•"/>
            </a:pPr>
            <a:endParaRPr lang="en-US" altLang="zh-CN" sz="2400" dirty="0">
              <a:solidFill>
                <a:srgbClr val="FFFFFF"/>
              </a:solidFill>
              <a:latin typeface="Times New Roman" pitchFamily="18" charset="0"/>
            </a:endParaRPr>
          </a:p>
          <a:p>
            <a:pPr eaLnBrk="1" hangingPunct="1">
              <a:lnSpc>
                <a:spcPct val="150000"/>
              </a:lnSpc>
              <a:spcBef>
                <a:spcPct val="20000"/>
              </a:spcBef>
            </a:pPr>
            <a:endParaRPr lang="zh-CN" altLang="en-US" sz="2800" dirty="0">
              <a:solidFill>
                <a:srgbClr val="FFFFFF"/>
              </a:solidFill>
              <a:latin typeface="Times New Roman" pitchFamily="18" charset="0"/>
            </a:endParaRPr>
          </a:p>
        </p:txBody>
      </p:sp>
      <p:pic>
        <p:nvPicPr>
          <p:cNvPr id="9218" name="Picture 2"/>
          <p:cNvPicPr>
            <a:picLocks noChangeAspect="1" noChangeArrowheads="1"/>
          </p:cNvPicPr>
          <p:nvPr/>
        </p:nvPicPr>
        <p:blipFill>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3995936" y="2055674"/>
            <a:ext cx="5011737" cy="4792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950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467544" y="1484784"/>
            <a:ext cx="8064896" cy="390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（二）战略地图的构成要素</a:t>
            </a:r>
          </a:p>
          <a:p>
            <a:pPr eaLnBrk="1" hangingPunct="1">
              <a:lnSpc>
                <a:spcPct val="150000"/>
              </a:lnSpc>
              <a:spcBef>
                <a:spcPct val="20000"/>
              </a:spcBef>
            </a:pPr>
            <a:r>
              <a:rPr lang="en-US" altLang="zh-CN" sz="2800" dirty="0">
                <a:solidFill>
                  <a:srgbClr val="FFFFFF"/>
                </a:solidFill>
                <a:latin typeface="Times New Roman" pitchFamily="18" charset="0"/>
              </a:rPr>
              <a:t>1.</a:t>
            </a:r>
            <a:r>
              <a:rPr lang="zh-CN" altLang="en-US" sz="2800" dirty="0">
                <a:solidFill>
                  <a:srgbClr val="FFFFFF"/>
                </a:solidFill>
                <a:latin typeface="Times New Roman" pitchFamily="18" charset="0"/>
              </a:rPr>
              <a:t>使命和核心价值观</a:t>
            </a:r>
            <a:endParaRPr lang="en-US" altLang="zh-CN" sz="2800" dirty="0">
              <a:solidFill>
                <a:srgbClr val="FFFFFF"/>
              </a:solidFill>
              <a:latin typeface="Times New Roman" pitchFamily="18" charset="0"/>
            </a:endParaRPr>
          </a:p>
          <a:p>
            <a:pPr marL="457200" indent="-457200" eaLnBrk="1" hangingPunct="1">
              <a:lnSpc>
                <a:spcPct val="150000"/>
              </a:lnSpc>
              <a:spcBef>
                <a:spcPct val="20000"/>
              </a:spcBef>
              <a:buFont typeface="+mj-ea"/>
              <a:buAutoNum type="circleNumDbPlain"/>
            </a:pPr>
            <a:r>
              <a:rPr lang="zh-CN" altLang="en-US" sz="2000" dirty="0">
                <a:solidFill>
                  <a:srgbClr val="FFFFFF"/>
                </a:solidFill>
                <a:latin typeface="Times New Roman" pitchFamily="18" charset="0"/>
              </a:rPr>
              <a:t>使命。使命是指组织存在的根本价值和追求的终极目标，回答了“组织为人类作出什么样的贡献和创造什么样的价值”这一首要问题。</a:t>
            </a:r>
            <a:endParaRPr lang="en-US" altLang="zh-CN" sz="2000" dirty="0">
              <a:solidFill>
                <a:srgbClr val="FFFFFF"/>
              </a:solidFill>
              <a:latin typeface="Times New Roman" pitchFamily="18" charset="0"/>
            </a:endParaRPr>
          </a:p>
          <a:p>
            <a:pPr marL="457200" indent="-457200" eaLnBrk="1" hangingPunct="1">
              <a:lnSpc>
                <a:spcPct val="150000"/>
              </a:lnSpc>
              <a:spcBef>
                <a:spcPct val="20000"/>
              </a:spcBef>
              <a:buFont typeface="+mj-ea"/>
              <a:buAutoNum type="circleNumDbPlain"/>
            </a:pPr>
            <a:r>
              <a:rPr lang="zh-CN" altLang="en-US" sz="2000" dirty="0">
                <a:solidFill>
                  <a:srgbClr val="FFFFFF"/>
                </a:solidFill>
                <a:latin typeface="Times New Roman" pitchFamily="18" charset="0"/>
              </a:rPr>
              <a:t>核心价值观。核心价值观是指组织中指导决策和行动的永恒原则，回答了“组织长期奉守的坚定信仰是什么”这一基本问题。</a:t>
            </a:r>
          </a:p>
        </p:txBody>
      </p:sp>
    </p:spTree>
    <p:extLst>
      <p:ext uri="{BB962C8B-B14F-4D97-AF65-F5344CB8AC3E}">
        <p14:creationId xmlns:p14="http://schemas.microsoft.com/office/powerpoint/2010/main" val="938379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一、目标管理概述</a:t>
            </a:r>
          </a:p>
        </p:txBody>
      </p:sp>
      <p:sp>
        <p:nvSpPr>
          <p:cNvPr id="5" name="Text Box 3"/>
          <p:cNvSpPr txBox="1">
            <a:spLocks noChangeArrowheads="1"/>
          </p:cNvSpPr>
          <p:nvPr/>
        </p:nvSpPr>
        <p:spPr bwMode="auto">
          <a:xfrm>
            <a:off x="900113" y="1746911"/>
            <a:ext cx="7561262" cy="522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3200" dirty="0">
                <a:solidFill>
                  <a:srgbClr val="FFFFFF"/>
                </a:solidFill>
              </a:rPr>
              <a:t>(</a:t>
            </a:r>
            <a:r>
              <a:rPr lang="zh-CN" altLang="en-US" sz="3200" dirty="0">
                <a:solidFill>
                  <a:srgbClr val="FFFFFF"/>
                </a:solidFill>
              </a:rPr>
              <a:t>一</a:t>
            </a:r>
            <a:r>
              <a:rPr lang="en-US" altLang="zh-CN" sz="3200" dirty="0">
                <a:solidFill>
                  <a:srgbClr val="FFFFFF"/>
                </a:solidFill>
              </a:rPr>
              <a:t>) </a:t>
            </a:r>
            <a:r>
              <a:rPr lang="zh-CN" altLang="en-US" sz="3200" dirty="0">
                <a:solidFill>
                  <a:srgbClr val="FFFFFF"/>
                </a:solidFill>
              </a:rPr>
              <a:t>目标管理的内涵</a:t>
            </a:r>
            <a:endParaRPr lang="en-US" altLang="zh-CN" sz="3200" dirty="0">
              <a:solidFill>
                <a:srgbClr val="FFFFFF"/>
              </a:solidFill>
            </a:endParaRPr>
          </a:p>
          <a:p>
            <a:pPr eaLnBrk="1" hangingPunct="1">
              <a:lnSpc>
                <a:spcPct val="150000"/>
              </a:lnSpc>
              <a:spcBef>
                <a:spcPct val="20000"/>
              </a:spcBef>
            </a:pPr>
            <a:r>
              <a:rPr lang="zh-CN" altLang="en-US" sz="2800" dirty="0">
                <a:solidFill>
                  <a:srgbClr val="FFFFFF"/>
                </a:solidFill>
              </a:rPr>
              <a:t>所谓目标管理，是一种程序或过程，它使组织中的上下级一起协商，根据组织的使命确定一定时期内组织的总目标，由此决定上下级的责任和分目标，并把这些目标作为组织经营、评估和奖励的标准。</a:t>
            </a:r>
            <a:endParaRPr lang="en-US" altLang="zh-CN" sz="2800" dirty="0">
              <a:solidFill>
                <a:srgbClr val="FFFFFF"/>
              </a:solidFill>
            </a:endParaRPr>
          </a:p>
          <a:p>
            <a:pPr eaLnBrk="1" hangingPunct="1">
              <a:lnSpc>
                <a:spcPct val="150000"/>
              </a:lnSpc>
              <a:spcBef>
                <a:spcPct val="20000"/>
              </a:spcBef>
            </a:pPr>
            <a:r>
              <a:rPr lang="en-US" altLang="zh-CN" sz="2800" dirty="0">
                <a:solidFill>
                  <a:srgbClr val="FFFFFF"/>
                </a:solidFill>
              </a:rPr>
              <a:t>                          ——</a:t>
            </a:r>
            <a:r>
              <a:rPr lang="zh-CN" altLang="en-US" sz="2800" dirty="0">
                <a:solidFill>
                  <a:srgbClr val="FFFFFF"/>
                </a:solidFill>
              </a:rPr>
              <a:t>德鲁克</a:t>
            </a:r>
            <a:endParaRPr lang="zh-CN" altLang="zh-CN" sz="2800" dirty="0">
              <a:solidFill>
                <a:srgbClr val="FFFFFF"/>
              </a:solidFill>
            </a:endParaRP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407645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467544" y="1484784"/>
            <a:ext cx="8064896" cy="390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（二）战略地图的构成要素</a:t>
            </a:r>
          </a:p>
          <a:p>
            <a:pPr eaLnBrk="1" hangingPunct="1">
              <a:lnSpc>
                <a:spcPct val="150000"/>
              </a:lnSpc>
              <a:spcBef>
                <a:spcPct val="20000"/>
              </a:spcBef>
            </a:pPr>
            <a:r>
              <a:rPr lang="en-US" altLang="zh-CN" sz="2800" dirty="0">
                <a:solidFill>
                  <a:srgbClr val="FFFFFF"/>
                </a:solidFill>
                <a:latin typeface="Times New Roman" pitchFamily="18" charset="0"/>
              </a:rPr>
              <a:t>2.</a:t>
            </a:r>
            <a:r>
              <a:rPr lang="zh-CN" altLang="en-US" sz="2800" dirty="0">
                <a:solidFill>
                  <a:srgbClr val="FFFFFF"/>
                </a:solidFill>
                <a:latin typeface="Times New Roman" pitchFamily="18" charset="0"/>
              </a:rPr>
              <a:t>愿景和战略</a:t>
            </a:r>
          </a:p>
          <a:p>
            <a:pPr marL="457200" indent="-457200" eaLnBrk="1" hangingPunct="1">
              <a:lnSpc>
                <a:spcPct val="150000"/>
              </a:lnSpc>
              <a:spcBef>
                <a:spcPct val="20000"/>
              </a:spcBef>
              <a:buFont typeface="+mj-ea"/>
              <a:buAutoNum type="circleNumDbPlain"/>
            </a:pPr>
            <a:r>
              <a:rPr lang="zh-CN" altLang="en-US" sz="2000" dirty="0">
                <a:solidFill>
                  <a:srgbClr val="FFFFFF"/>
                </a:solidFill>
                <a:latin typeface="Times New Roman" pitchFamily="18" charset="0"/>
              </a:rPr>
              <a:t>愿景。愿景是指组织的发展蓝图，反映了组织对未来的期望，回答了“组织的中长期目标是什么”这一关键问题。</a:t>
            </a:r>
            <a:endParaRPr lang="en-US" altLang="zh-CN" sz="2000" dirty="0">
              <a:solidFill>
                <a:srgbClr val="FFFFFF"/>
              </a:solidFill>
              <a:latin typeface="Times New Roman" pitchFamily="18" charset="0"/>
            </a:endParaRPr>
          </a:p>
          <a:p>
            <a:pPr marL="457200" indent="-457200" eaLnBrk="1" hangingPunct="1">
              <a:lnSpc>
                <a:spcPct val="150000"/>
              </a:lnSpc>
              <a:spcBef>
                <a:spcPct val="20000"/>
              </a:spcBef>
              <a:buFont typeface="+mj-ea"/>
              <a:buAutoNum type="circleNumDbPlain"/>
            </a:pPr>
            <a:r>
              <a:rPr lang="zh-CN" altLang="en-US" sz="2000" dirty="0">
                <a:solidFill>
                  <a:srgbClr val="FFFFFF"/>
                </a:solidFill>
                <a:latin typeface="Times New Roman" pitchFamily="18" charset="0"/>
              </a:rPr>
              <a:t>战略。战略是一种假设，是关于为或不为的选择，是组织在认识其经营环境和实现使命过程中所接受的显著优先权和优先发展方向，描述了组织近一段时期内要抓的重点工作及其实现路径是什么。</a:t>
            </a:r>
          </a:p>
        </p:txBody>
      </p:sp>
    </p:spTree>
    <p:extLst>
      <p:ext uri="{BB962C8B-B14F-4D97-AF65-F5344CB8AC3E}">
        <p14:creationId xmlns:p14="http://schemas.microsoft.com/office/powerpoint/2010/main" val="2831154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467544" y="1484784"/>
            <a:ext cx="8064896" cy="3927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（二）战略地图的构成要素</a:t>
            </a:r>
          </a:p>
          <a:p>
            <a:pPr eaLnBrk="1" hangingPunct="1">
              <a:lnSpc>
                <a:spcPct val="150000"/>
              </a:lnSpc>
              <a:spcBef>
                <a:spcPct val="20000"/>
              </a:spcBef>
            </a:pP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战略地图的四个层面</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800" dirty="0">
                <a:solidFill>
                  <a:srgbClr val="FFFFFF"/>
                </a:solidFill>
                <a:latin typeface="Times New Roman" pitchFamily="18" charset="0"/>
              </a:rPr>
              <a:t>（</a:t>
            </a:r>
            <a:r>
              <a:rPr lang="en-US" altLang="zh-CN" sz="2800" dirty="0">
                <a:solidFill>
                  <a:srgbClr val="FFFFFF"/>
                </a:solidFill>
                <a:latin typeface="Times New Roman" pitchFamily="18" charset="0"/>
              </a:rPr>
              <a:t>1</a:t>
            </a:r>
            <a:r>
              <a:rPr lang="zh-CN" altLang="en-US" sz="2800" dirty="0">
                <a:solidFill>
                  <a:srgbClr val="FFFFFF"/>
                </a:solidFill>
                <a:latin typeface="Times New Roman" pitchFamily="18" charset="0"/>
              </a:rPr>
              <a:t>）财务层面</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财务层面用传统财务术语</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如投资报酬率、收入增长和单位成本等</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描述了战略的有形成果，提供了组织成功的最终定义</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针对企业而言</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收入增长战略</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生产率提升战略</a:t>
            </a:r>
            <a:endParaRPr lang="en-US" altLang="zh-CN" sz="2000" dirty="0">
              <a:solidFill>
                <a:srgbClr val="FFFFFF"/>
              </a:solidFill>
              <a:latin typeface="Times New Roman" pitchFamily="18" charset="0"/>
            </a:endParaRPr>
          </a:p>
        </p:txBody>
      </p:sp>
    </p:spTree>
    <p:extLst>
      <p:ext uri="{BB962C8B-B14F-4D97-AF65-F5344CB8AC3E}">
        <p14:creationId xmlns:p14="http://schemas.microsoft.com/office/powerpoint/2010/main" val="1324502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467544" y="1484784"/>
            <a:ext cx="8064896" cy="5219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（二）战略地图的构成要素</a:t>
            </a:r>
          </a:p>
          <a:p>
            <a:pPr eaLnBrk="1" hangingPunct="1">
              <a:lnSpc>
                <a:spcPct val="150000"/>
              </a:lnSpc>
              <a:spcBef>
                <a:spcPct val="20000"/>
              </a:spcBef>
            </a:pP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战略地图的四个层面</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800" dirty="0">
                <a:solidFill>
                  <a:srgbClr val="FFFFFF"/>
                </a:solidFill>
                <a:latin typeface="Times New Roman" pitchFamily="18" charset="0"/>
              </a:rPr>
              <a:t>（</a:t>
            </a:r>
            <a:r>
              <a:rPr lang="en-US" altLang="zh-CN" sz="2800" dirty="0">
                <a:solidFill>
                  <a:srgbClr val="FFFFFF"/>
                </a:solidFill>
                <a:latin typeface="Times New Roman" pitchFamily="18" charset="0"/>
              </a:rPr>
              <a:t>2</a:t>
            </a:r>
            <a:r>
              <a:rPr lang="zh-CN" altLang="en-US" sz="2800" dirty="0">
                <a:solidFill>
                  <a:srgbClr val="FFFFFF"/>
                </a:solidFill>
                <a:latin typeface="Times New Roman" pitchFamily="18" charset="0"/>
              </a:rPr>
              <a:t>） 客户层面</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客户层面由组织在市场上的预期绩效成果和驱动绩效达成的客户价值主张构成。预期绩效成果代表了组织希望在既定的细分市场上所取得的最终业绩，通常表现为组织针对预期成长和获利能力最大的目标客户群确定的概括性目标和指标。</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产品</a:t>
            </a:r>
            <a:r>
              <a:rPr lang="en-US" altLang="zh-CN" sz="2000" dirty="0">
                <a:solidFill>
                  <a:srgbClr val="FFFFFF"/>
                </a:solidFill>
                <a:latin typeface="Times New Roman" pitchFamily="18" charset="0"/>
              </a:rPr>
              <a:t>/</a:t>
            </a:r>
            <a:r>
              <a:rPr lang="zh-CN" altLang="en-US" sz="2000" dirty="0">
                <a:solidFill>
                  <a:srgbClr val="FFFFFF"/>
                </a:solidFill>
                <a:latin typeface="Times New Roman" pitchFamily="18" charset="0"/>
              </a:rPr>
              <a:t>服务特征</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客户关系</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形象和声誉。</a:t>
            </a:r>
            <a:endParaRPr lang="en-US" altLang="zh-CN" sz="2000" dirty="0">
              <a:solidFill>
                <a:srgbClr val="FFFFFF"/>
              </a:solidFill>
              <a:latin typeface="Times New Roman" pitchFamily="18" charset="0"/>
            </a:endParaRPr>
          </a:p>
        </p:txBody>
      </p:sp>
    </p:spTree>
    <p:extLst>
      <p:ext uri="{BB962C8B-B14F-4D97-AF65-F5344CB8AC3E}">
        <p14:creationId xmlns:p14="http://schemas.microsoft.com/office/powerpoint/2010/main" val="281194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467544" y="1484784"/>
            <a:ext cx="8064896" cy="5127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（二）战略地图的构成要素</a:t>
            </a:r>
          </a:p>
          <a:p>
            <a:pPr eaLnBrk="1" hangingPunct="1">
              <a:lnSpc>
                <a:spcPct val="150000"/>
              </a:lnSpc>
              <a:spcBef>
                <a:spcPct val="20000"/>
              </a:spcBef>
            </a:pP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战略地图的四个层面</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800" dirty="0">
                <a:solidFill>
                  <a:srgbClr val="FFFFFF"/>
                </a:solidFill>
                <a:latin typeface="Times New Roman" pitchFamily="18" charset="0"/>
              </a:rPr>
              <a:t>（</a:t>
            </a: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 内部业务流程层面</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流程是指一系列活动的组合，这一组合接受各种投入要素，包括信息、资金、人员、技术等，最后产生客户所期望的结果，包括产品、服务或某种决策结果。</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运营管理流程</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客户管理流程</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创新流程</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法规与社会流程。</a:t>
            </a:r>
          </a:p>
        </p:txBody>
      </p:sp>
    </p:spTree>
    <p:extLst>
      <p:ext uri="{BB962C8B-B14F-4D97-AF65-F5344CB8AC3E}">
        <p14:creationId xmlns:p14="http://schemas.microsoft.com/office/powerpoint/2010/main" val="2315123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467544" y="1484784"/>
            <a:ext cx="8064896" cy="4758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（二）战略地图的构成要素</a:t>
            </a:r>
          </a:p>
          <a:p>
            <a:pPr eaLnBrk="1" hangingPunct="1">
              <a:lnSpc>
                <a:spcPct val="150000"/>
              </a:lnSpc>
              <a:spcBef>
                <a:spcPct val="20000"/>
              </a:spcBef>
            </a:pP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战略地图的四个层面</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800" dirty="0">
                <a:solidFill>
                  <a:srgbClr val="FFFFFF"/>
                </a:solidFill>
                <a:latin typeface="Times New Roman" pitchFamily="18" charset="0"/>
              </a:rPr>
              <a:t>（</a:t>
            </a:r>
            <a:r>
              <a:rPr lang="en-US" altLang="zh-CN" sz="2800" dirty="0">
                <a:solidFill>
                  <a:srgbClr val="FFFFFF"/>
                </a:solidFill>
                <a:latin typeface="Times New Roman" pitchFamily="18" charset="0"/>
              </a:rPr>
              <a:t>4</a:t>
            </a:r>
            <a:r>
              <a:rPr lang="zh-CN" altLang="en-US" sz="2800" dirty="0">
                <a:solidFill>
                  <a:srgbClr val="FFFFFF"/>
                </a:solidFill>
                <a:latin typeface="Times New Roman" pitchFamily="18" charset="0"/>
              </a:rPr>
              <a:t>） 学习与成长层面</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000" dirty="0">
                <a:solidFill>
                  <a:srgbClr val="FFFFFF"/>
                </a:solidFill>
                <a:latin typeface="Times New Roman" pitchFamily="18" charset="0"/>
              </a:rPr>
              <a:t>学习与成长层面描述了组织的无形资产及其在战略中的作用。所谓无形资产，是指没有实物形态，但能被所有者占有、使用并带来经济效益的非货币性长期资产。</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人力资本</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信息资本</a:t>
            </a:r>
            <a:endParaRPr lang="en-US" altLang="zh-CN" sz="2000" dirty="0">
              <a:solidFill>
                <a:srgbClr val="FFFFFF"/>
              </a:solidFill>
              <a:latin typeface="Times New Roman" pitchFamily="18" charset="0"/>
            </a:endParaRPr>
          </a:p>
          <a:p>
            <a:pPr marL="720000" indent="-457200" eaLnBrk="1" hangingPunct="1">
              <a:spcBef>
                <a:spcPct val="20000"/>
              </a:spcBef>
              <a:buFont typeface="+mj-ea"/>
              <a:buAutoNum type="circleNumDbPlain"/>
            </a:pPr>
            <a:r>
              <a:rPr lang="zh-CN" altLang="en-US" sz="2000" dirty="0">
                <a:solidFill>
                  <a:srgbClr val="FFFFFF"/>
                </a:solidFill>
                <a:latin typeface="Times New Roman" pitchFamily="18" charset="0"/>
              </a:rPr>
              <a:t>组织资本</a:t>
            </a:r>
          </a:p>
        </p:txBody>
      </p:sp>
    </p:spTree>
    <p:extLst>
      <p:ext uri="{BB962C8B-B14F-4D97-AF65-F5344CB8AC3E}">
        <p14:creationId xmlns:p14="http://schemas.microsoft.com/office/powerpoint/2010/main" val="764469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539552" y="1484784"/>
            <a:ext cx="7992888" cy="220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（三）平衡计分卡的框架及构成要素</a:t>
            </a:r>
          </a:p>
          <a:p>
            <a:pPr eaLnBrk="1" hangingPunct="1">
              <a:lnSpc>
                <a:spcPct val="150000"/>
              </a:lnSpc>
              <a:spcBef>
                <a:spcPct val="20000"/>
              </a:spcBef>
            </a:pPr>
            <a:r>
              <a:rPr lang="en-US" altLang="zh-CN" sz="2800" dirty="0">
                <a:solidFill>
                  <a:srgbClr val="FFFFFF"/>
                </a:solidFill>
                <a:latin typeface="Times New Roman" pitchFamily="18" charset="0"/>
              </a:rPr>
              <a:t>1.</a:t>
            </a:r>
            <a:r>
              <a:rPr lang="zh-CN" altLang="en-US" sz="2800" dirty="0">
                <a:solidFill>
                  <a:srgbClr val="FFFFFF"/>
                </a:solidFill>
                <a:latin typeface="Times New Roman" pitchFamily="18" charset="0"/>
              </a:rPr>
              <a:t>平衡计分卡的框架及其逻辑关系</a:t>
            </a:r>
            <a:endParaRPr lang="en-US" altLang="zh-CN" sz="2800" dirty="0">
              <a:solidFill>
                <a:srgbClr val="FFFFFF"/>
              </a:solidFill>
              <a:latin typeface="Times New Roman" pitchFamily="18" charset="0"/>
            </a:endParaRPr>
          </a:p>
          <a:p>
            <a:pPr marL="514350" indent="-514350" eaLnBrk="1" hangingPunct="1">
              <a:lnSpc>
                <a:spcPct val="150000"/>
              </a:lnSpc>
              <a:spcBef>
                <a:spcPct val="20000"/>
              </a:spcBef>
              <a:buFont typeface="+mj-ea"/>
              <a:buAutoNum type="circleNumDbPlain"/>
            </a:pPr>
            <a:r>
              <a:rPr lang="zh-CN" altLang="en-US" sz="2800" dirty="0">
                <a:solidFill>
                  <a:srgbClr val="FFFFFF"/>
                </a:solidFill>
                <a:latin typeface="Times New Roman" pitchFamily="18" charset="0"/>
              </a:rPr>
              <a:t>平衡计分卡框架</a:t>
            </a:r>
          </a:p>
        </p:txBody>
      </p:sp>
      <p:pic>
        <p:nvPicPr>
          <p:cNvPr id="3" name="图片 2"/>
          <p:cNvPicPr>
            <a:picLocks noChangeAspect="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27584" y="3688463"/>
            <a:ext cx="7344816" cy="2629625"/>
          </a:xfrm>
          <a:prstGeom prst="rect">
            <a:avLst/>
          </a:prstGeom>
        </p:spPr>
      </p:pic>
    </p:spTree>
    <p:extLst>
      <p:ext uri="{BB962C8B-B14F-4D97-AF65-F5344CB8AC3E}">
        <p14:creationId xmlns:p14="http://schemas.microsoft.com/office/powerpoint/2010/main" val="942671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539552" y="1484784"/>
            <a:ext cx="7992888" cy="4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（三）平衡计分卡的框架及构成要素</a:t>
            </a:r>
          </a:p>
          <a:p>
            <a:pPr marL="514350" indent="-514350" eaLnBrk="1" hangingPunct="1">
              <a:lnSpc>
                <a:spcPct val="150000"/>
              </a:lnSpc>
              <a:spcBef>
                <a:spcPct val="20000"/>
              </a:spcBef>
              <a:buFont typeface="+mj-ea"/>
              <a:buAutoNum type="circleNumDbPlain" startAt="2"/>
            </a:pPr>
            <a:r>
              <a:rPr lang="zh-CN" altLang="en-US" sz="2800" dirty="0">
                <a:solidFill>
                  <a:srgbClr val="FFFFFF"/>
                </a:solidFill>
                <a:latin typeface="Times New Roman" pitchFamily="18" charset="0"/>
              </a:rPr>
              <a:t>逻辑关系</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800" dirty="0">
                <a:solidFill>
                  <a:srgbClr val="FFFFFF"/>
                </a:solidFill>
                <a:latin typeface="Times New Roman" pitchFamily="18" charset="0"/>
              </a:rPr>
              <a:t>一是四个层面及其目标之间在纵向上因果关系与战略地图是一致的。</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800" dirty="0">
                <a:solidFill>
                  <a:srgbClr val="FFFFFF"/>
                </a:solidFill>
                <a:latin typeface="Times New Roman" pitchFamily="18" charset="0"/>
              </a:rPr>
              <a:t>二是目标、指标、目标值、行动方案和预算之间的横向推导关系。</a:t>
            </a:r>
          </a:p>
        </p:txBody>
      </p:sp>
    </p:spTree>
    <p:extLst>
      <p:ext uri="{BB962C8B-B14F-4D97-AF65-F5344CB8AC3E}">
        <p14:creationId xmlns:p14="http://schemas.microsoft.com/office/powerpoint/2010/main" val="1471163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539552" y="1484784"/>
            <a:ext cx="7992888" cy="408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（三）平衡计分卡的框架及构成要素</a:t>
            </a:r>
          </a:p>
          <a:p>
            <a:pPr eaLnBrk="1" hangingPunct="1">
              <a:lnSpc>
                <a:spcPct val="150000"/>
              </a:lnSpc>
              <a:spcBef>
                <a:spcPct val="20000"/>
              </a:spcBef>
            </a:pPr>
            <a:r>
              <a:rPr lang="en-US" altLang="zh-CN" sz="2800" dirty="0">
                <a:solidFill>
                  <a:srgbClr val="FFFFFF"/>
                </a:solidFill>
                <a:latin typeface="Times New Roman" pitchFamily="18" charset="0"/>
              </a:rPr>
              <a:t>2.</a:t>
            </a:r>
            <a:r>
              <a:rPr lang="zh-CN" altLang="en-US" sz="2800" dirty="0">
                <a:solidFill>
                  <a:srgbClr val="FFFFFF"/>
                </a:solidFill>
                <a:latin typeface="Times New Roman" pitchFamily="18" charset="0"/>
              </a:rPr>
              <a:t>平衡计分卡的构成要素</a:t>
            </a:r>
            <a:endParaRPr lang="en-US" altLang="zh-CN" sz="2800" dirty="0">
              <a:solidFill>
                <a:srgbClr val="FFFFFF"/>
              </a:solidFill>
              <a:latin typeface="Times New Roman" pitchFamily="18" charset="0"/>
            </a:endParaRPr>
          </a:p>
          <a:p>
            <a:pPr eaLnBrk="1" hangingPunct="1">
              <a:lnSpc>
                <a:spcPct val="150000"/>
              </a:lnSpc>
              <a:spcBef>
                <a:spcPct val="20000"/>
              </a:spcBef>
            </a:pPr>
            <a:r>
              <a:rPr lang="en-US" altLang="zh-CN" sz="2800" dirty="0">
                <a:solidFill>
                  <a:srgbClr val="FFFFFF"/>
                </a:solidFill>
                <a:latin typeface="Times New Roman" pitchFamily="18" charset="0"/>
              </a:rPr>
              <a:t>(1)</a:t>
            </a:r>
            <a:r>
              <a:rPr lang="zh-CN" altLang="en-US" sz="2800" dirty="0">
                <a:solidFill>
                  <a:srgbClr val="FFFFFF"/>
                </a:solidFill>
                <a:latin typeface="Times New Roman" pitchFamily="18" charset="0"/>
              </a:rPr>
              <a:t>目标及其类型</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第一，长期目标、中期目标、短期目标。</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第二，组织目标、部门目标、个人目标。</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第三，共享目标、分享目标、特有目标。</a:t>
            </a:r>
            <a:endParaRPr lang="en-US" altLang="zh-CN" sz="2400" dirty="0">
              <a:solidFill>
                <a:srgbClr val="FFFFFF"/>
              </a:solidFill>
              <a:latin typeface="Times New Roman" pitchFamily="18" charset="0"/>
            </a:endParaRPr>
          </a:p>
        </p:txBody>
      </p:sp>
    </p:spTree>
    <p:extLst>
      <p:ext uri="{BB962C8B-B14F-4D97-AF65-F5344CB8AC3E}">
        <p14:creationId xmlns:p14="http://schemas.microsoft.com/office/powerpoint/2010/main" val="88224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539552" y="1484784"/>
            <a:ext cx="7992888" cy="461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（三）平衡计分卡的框架及构成要素</a:t>
            </a:r>
          </a:p>
          <a:p>
            <a:pPr eaLnBrk="1" hangingPunct="1">
              <a:lnSpc>
                <a:spcPct val="150000"/>
              </a:lnSpc>
              <a:spcBef>
                <a:spcPct val="20000"/>
              </a:spcBef>
            </a:pPr>
            <a:r>
              <a:rPr lang="en-US" altLang="zh-CN" sz="2800" dirty="0">
                <a:solidFill>
                  <a:srgbClr val="FFFFFF"/>
                </a:solidFill>
                <a:latin typeface="Times New Roman" pitchFamily="18" charset="0"/>
              </a:rPr>
              <a:t>(2)</a:t>
            </a:r>
            <a:r>
              <a:rPr lang="zh-CN" altLang="en-US" sz="2800" dirty="0">
                <a:solidFill>
                  <a:srgbClr val="FFFFFF"/>
                </a:solidFill>
                <a:latin typeface="Times New Roman" pitchFamily="18" charset="0"/>
              </a:rPr>
              <a:t>指标及其类型</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第一，财务指标与非财务指标。</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第二，客观指标与主观指标。</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第三，前置指标与滞后指标。</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第四，计分卡指标和仪表盘指标。</a:t>
            </a:r>
            <a:endParaRPr lang="en-US" altLang="zh-CN" sz="24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第五，评价指标和监控指标。</a:t>
            </a:r>
            <a:endParaRPr lang="en-US" altLang="zh-CN" sz="2400" dirty="0">
              <a:solidFill>
                <a:srgbClr val="FFFFFF"/>
              </a:solidFill>
              <a:latin typeface="Times New Roman" pitchFamily="18" charset="0"/>
            </a:endParaRPr>
          </a:p>
        </p:txBody>
      </p:sp>
    </p:spTree>
    <p:extLst>
      <p:ext uri="{BB962C8B-B14F-4D97-AF65-F5344CB8AC3E}">
        <p14:creationId xmlns:p14="http://schemas.microsoft.com/office/powerpoint/2010/main" val="7463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539552" y="1484784"/>
            <a:ext cx="7992888" cy="3761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（三）平衡计分卡的框架及构成要素</a:t>
            </a:r>
          </a:p>
          <a:p>
            <a:pPr eaLnBrk="1" hangingPunct="1">
              <a:lnSpc>
                <a:spcPct val="150000"/>
              </a:lnSpc>
              <a:spcBef>
                <a:spcPct val="20000"/>
              </a:spcBef>
            </a:pPr>
            <a:r>
              <a:rPr lang="en-US" altLang="zh-CN" sz="2800" dirty="0">
                <a:solidFill>
                  <a:srgbClr val="FFFFFF"/>
                </a:solidFill>
                <a:latin typeface="Times New Roman" pitchFamily="18" charset="0"/>
              </a:rPr>
              <a:t>(3)</a:t>
            </a:r>
            <a:r>
              <a:rPr lang="zh-CN" altLang="en-US" sz="2800" dirty="0">
                <a:solidFill>
                  <a:srgbClr val="FFFFFF"/>
                </a:solidFill>
                <a:latin typeface="Times New Roman" pitchFamily="18" charset="0"/>
              </a:rPr>
              <a:t>目标值</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目标值是组织所期望的绩效结果，一般用一个带有时间限制的、带有具体数值的表述，将目标和指标转变成在今后一段时期内所期望达成的状态，其作用在于确立既定目标在相应指标上的期望标准。</a:t>
            </a:r>
            <a:endParaRPr lang="en-US" altLang="zh-CN" sz="2400" dirty="0">
              <a:solidFill>
                <a:srgbClr val="FFFFFF"/>
              </a:solidFill>
              <a:latin typeface="Times New Roman" pitchFamily="18" charset="0"/>
            </a:endParaRPr>
          </a:p>
        </p:txBody>
      </p:sp>
    </p:spTree>
    <p:extLst>
      <p:ext uri="{BB962C8B-B14F-4D97-AF65-F5344CB8AC3E}">
        <p14:creationId xmlns:p14="http://schemas.microsoft.com/office/powerpoint/2010/main" val="40561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一、目标管理概述</a:t>
            </a:r>
          </a:p>
        </p:txBody>
      </p:sp>
      <p:sp>
        <p:nvSpPr>
          <p:cNvPr id="5" name="Text Box 3"/>
          <p:cNvSpPr txBox="1">
            <a:spLocks noChangeArrowheads="1"/>
          </p:cNvSpPr>
          <p:nvPr/>
        </p:nvSpPr>
        <p:spPr bwMode="auto">
          <a:xfrm>
            <a:off x="1115219" y="1556792"/>
            <a:ext cx="7561262" cy="4130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spcBef>
                <a:spcPct val="20000"/>
              </a:spcBef>
            </a:pPr>
            <a:r>
              <a:rPr lang="en-US" altLang="zh-CN" sz="3200" dirty="0">
                <a:solidFill>
                  <a:srgbClr val="FFFFFF"/>
                </a:solidFill>
              </a:rPr>
              <a:t>(</a:t>
            </a:r>
            <a:r>
              <a:rPr lang="zh-CN" altLang="en-US" sz="3200" dirty="0">
                <a:solidFill>
                  <a:srgbClr val="FFFFFF"/>
                </a:solidFill>
              </a:rPr>
              <a:t>二</a:t>
            </a:r>
            <a:r>
              <a:rPr lang="en-US" altLang="zh-CN" sz="3200" dirty="0">
                <a:solidFill>
                  <a:srgbClr val="FFFFFF"/>
                </a:solidFill>
              </a:rPr>
              <a:t>) </a:t>
            </a:r>
            <a:r>
              <a:rPr lang="zh-CN" altLang="en-US" sz="3200" dirty="0">
                <a:solidFill>
                  <a:srgbClr val="FFFFFF"/>
                </a:solidFill>
              </a:rPr>
              <a:t>目标管理的特点</a:t>
            </a:r>
            <a:endParaRPr lang="en-US" altLang="zh-CN" sz="3200" dirty="0">
              <a:solidFill>
                <a:srgbClr val="FFFFFF"/>
              </a:solidFill>
            </a:endParaRPr>
          </a:p>
          <a:p>
            <a:pPr eaLnBrk="1" hangingPunct="1">
              <a:spcBef>
                <a:spcPct val="20000"/>
              </a:spcBef>
            </a:pPr>
            <a:endParaRPr lang="en-US" altLang="zh-CN" sz="3200" dirty="0">
              <a:solidFill>
                <a:srgbClr val="FFFFFF"/>
              </a:solidFill>
            </a:endParaRPr>
          </a:p>
          <a:p>
            <a:pPr marL="457200" indent="-457200" eaLnBrk="1" hangingPunct="1">
              <a:spcBef>
                <a:spcPct val="20000"/>
              </a:spcBef>
              <a:buFontTx/>
              <a:buChar char="•"/>
            </a:pPr>
            <a:r>
              <a:rPr lang="en-US" altLang="zh-CN" sz="3200" dirty="0">
                <a:solidFill>
                  <a:srgbClr val="FFFFFF"/>
                </a:solidFill>
              </a:rPr>
              <a:t>1.</a:t>
            </a:r>
            <a:r>
              <a:rPr lang="zh-CN" altLang="zh-CN" sz="3200" dirty="0">
                <a:solidFill>
                  <a:srgbClr val="FFFFFF"/>
                </a:solidFill>
              </a:rPr>
              <a:t>目标管理是一种基本原则</a:t>
            </a:r>
            <a:endParaRPr lang="en-US" altLang="zh-CN" sz="3200" dirty="0">
              <a:solidFill>
                <a:srgbClr val="FFFFFF"/>
              </a:solidFill>
            </a:endParaRPr>
          </a:p>
          <a:p>
            <a:pPr marL="457200" indent="-457200" eaLnBrk="1" hangingPunct="1">
              <a:spcBef>
                <a:spcPct val="20000"/>
              </a:spcBef>
              <a:buFontTx/>
              <a:buChar char="•"/>
            </a:pPr>
            <a:endParaRPr lang="en-US" altLang="zh-CN" sz="3200" dirty="0">
              <a:solidFill>
                <a:srgbClr val="FFFFFF"/>
              </a:solidFill>
            </a:endParaRPr>
          </a:p>
          <a:p>
            <a:pPr marL="457200" indent="-457200" eaLnBrk="1" hangingPunct="1">
              <a:spcBef>
                <a:spcPct val="20000"/>
              </a:spcBef>
              <a:buFontTx/>
              <a:buChar char="•"/>
            </a:pPr>
            <a:r>
              <a:rPr lang="en-US" altLang="zh-CN" sz="3200" dirty="0">
                <a:solidFill>
                  <a:srgbClr val="FFFFFF"/>
                </a:solidFill>
              </a:rPr>
              <a:t>2.</a:t>
            </a:r>
            <a:r>
              <a:rPr lang="zh-CN" altLang="zh-CN" sz="3200" dirty="0">
                <a:solidFill>
                  <a:srgbClr val="FFFFFF"/>
                </a:solidFill>
              </a:rPr>
              <a:t>目标管理是一种责任</a:t>
            </a:r>
            <a:endParaRPr lang="en-US" altLang="zh-CN" sz="3200" dirty="0">
              <a:solidFill>
                <a:srgbClr val="FFFFFF"/>
              </a:solidFill>
            </a:endParaRPr>
          </a:p>
          <a:p>
            <a:pPr marL="457200" indent="-457200" eaLnBrk="1" hangingPunct="1">
              <a:spcBef>
                <a:spcPct val="20000"/>
              </a:spcBef>
              <a:buFontTx/>
              <a:buChar char="•"/>
            </a:pPr>
            <a:endParaRPr lang="en-US" altLang="zh-CN" sz="3200" dirty="0">
              <a:solidFill>
                <a:srgbClr val="FFFFFF"/>
              </a:solidFill>
            </a:endParaRPr>
          </a:p>
          <a:p>
            <a:pPr marL="457200" indent="-457200" eaLnBrk="1" hangingPunct="1">
              <a:spcBef>
                <a:spcPct val="20000"/>
              </a:spcBef>
              <a:buFontTx/>
              <a:buChar char="•"/>
            </a:pPr>
            <a:r>
              <a:rPr lang="en-US" altLang="zh-CN" sz="3200" dirty="0">
                <a:solidFill>
                  <a:srgbClr val="FFFFFF"/>
                </a:solidFill>
              </a:rPr>
              <a:t>3.</a:t>
            </a:r>
            <a:r>
              <a:rPr lang="zh-CN" altLang="zh-CN" sz="3200" dirty="0">
                <a:solidFill>
                  <a:srgbClr val="FFFFFF"/>
                </a:solidFill>
              </a:rPr>
              <a:t>目标管理是一种管理哲学</a:t>
            </a:r>
            <a:endParaRPr lang="zh-CN" altLang="zh-CN" dirty="0"/>
          </a:p>
        </p:txBody>
      </p:sp>
    </p:spTree>
    <p:extLst>
      <p:ext uri="{BB962C8B-B14F-4D97-AF65-F5344CB8AC3E}">
        <p14:creationId xmlns:p14="http://schemas.microsoft.com/office/powerpoint/2010/main" val="307227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539552" y="1484784"/>
            <a:ext cx="7992888" cy="320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（三）平衡计分卡的框架及构成要素</a:t>
            </a:r>
          </a:p>
          <a:p>
            <a:pPr eaLnBrk="1" hangingPunct="1">
              <a:lnSpc>
                <a:spcPct val="150000"/>
              </a:lnSpc>
              <a:spcBef>
                <a:spcPct val="20000"/>
              </a:spcBef>
            </a:pPr>
            <a:r>
              <a:rPr lang="en-US" altLang="zh-CN" sz="2800" dirty="0">
                <a:solidFill>
                  <a:srgbClr val="FFFFFF"/>
                </a:solidFill>
                <a:latin typeface="Times New Roman" pitchFamily="18" charset="0"/>
              </a:rPr>
              <a:t>(4)</a:t>
            </a:r>
            <a:r>
              <a:rPr lang="zh-CN" altLang="en-US" sz="2800" dirty="0">
                <a:solidFill>
                  <a:srgbClr val="FFFFFF"/>
                </a:solidFill>
                <a:latin typeface="Times New Roman" pitchFamily="18" charset="0"/>
              </a:rPr>
              <a:t>行动方案</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战略行动方案是指有时间限制的、自主决定的项目或计划，旨在确定达成战略目标的途径，从而帮助组织实现目标绩效，应该与组织的日常运营计划和活动区分开来。</a:t>
            </a:r>
            <a:endParaRPr lang="en-US" altLang="zh-CN" sz="2400" dirty="0">
              <a:solidFill>
                <a:srgbClr val="FFFFFF"/>
              </a:solidFill>
              <a:latin typeface="Times New Roman" pitchFamily="18" charset="0"/>
            </a:endParaRPr>
          </a:p>
        </p:txBody>
      </p:sp>
    </p:spTree>
    <p:extLst>
      <p:ext uri="{BB962C8B-B14F-4D97-AF65-F5344CB8AC3E}">
        <p14:creationId xmlns:p14="http://schemas.microsoft.com/office/powerpoint/2010/main" val="100087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三、平衡计分卡的框架与要素</a:t>
            </a:r>
          </a:p>
        </p:txBody>
      </p:sp>
      <p:sp>
        <p:nvSpPr>
          <p:cNvPr id="5" name="Text Box 3"/>
          <p:cNvSpPr txBox="1">
            <a:spLocks noChangeArrowheads="1"/>
          </p:cNvSpPr>
          <p:nvPr/>
        </p:nvSpPr>
        <p:spPr bwMode="auto">
          <a:xfrm>
            <a:off x="539552" y="1484784"/>
            <a:ext cx="7992888" cy="320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（三）平衡计分卡的框架及构成要素</a:t>
            </a:r>
          </a:p>
          <a:p>
            <a:pPr eaLnBrk="1" hangingPunct="1">
              <a:lnSpc>
                <a:spcPct val="150000"/>
              </a:lnSpc>
              <a:spcBef>
                <a:spcPct val="20000"/>
              </a:spcBef>
            </a:pPr>
            <a:r>
              <a:rPr lang="en-US" altLang="zh-CN" sz="2800" dirty="0">
                <a:solidFill>
                  <a:srgbClr val="FFFFFF"/>
                </a:solidFill>
                <a:latin typeface="Times New Roman" pitchFamily="18" charset="0"/>
              </a:rPr>
              <a:t>(5)</a:t>
            </a:r>
            <a:r>
              <a:rPr lang="zh-CN" altLang="en-US" sz="2800" dirty="0">
                <a:solidFill>
                  <a:srgbClr val="FFFFFF"/>
                </a:solidFill>
                <a:latin typeface="Times New Roman" pitchFamily="18" charset="0"/>
              </a:rPr>
              <a:t>预算和责任制</a:t>
            </a:r>
            <a:endParaRPr lang="en-US" altLang="zh-CN" sz="2800" dirty="0">
              <a:solidFill>
                <a:srgbClr val="FFFFFF"/>
              </a:solidFill>
              <a:latin typeface="Times New Roman" pitchFamily="18" charset="0"/>
            </a:endParaRPr>
          </a:p>
          <a:p>
            <a:pPr eaLnBrk="1" hangingPunct="1">
              <a:lnSpc>
                <a:spcPct val="150000"/>
              </a:lnSpc>
              <a:spcBef>
                <a:spcPct val="20000"/>
              </a:spcBef>
            </a:pPr>
            <a:r>
              <a:rPr lang="zh-CN" altLang="en-US" sz="2400" dirty="0">
                <a:solidFill>
                  <a:srgbClr val="FFFFFF"/>
                </a:solidFill>
                <a:latin typeface="Times New Roman" pitchFamily="18" charset="0"/>
              </a:rPr>
              <a:t>与行动方案密切相关的是预算和责任制，其中预算要解决的问题是为战略行动方案提供资金支持，责任制的目的则是明确战略行动方案管理和执行的责任人及其职责。</a:t>
            </a:r>
            <a:endParaRPr lang="en-US" altLang="zh-CN" sz="2400" dirty="0">
              <a:solidFill>
                <a:srgbClr val="FFFFFF"/>
              </a:solidFill>
              <a:latin typeface="Times New Roman" pitchFamily="18" charset="0"/>
            </a:endParaRPr>
          </a:p>
        </p:txBody>
      </p:sp>
    </p:spTree>
    <p:extLst>
      <p:ext uri="{BB962C8B-B14F-4D97-AF65-F5344CB8AC3E}">
        <p14:creationId xmlns:p14="http://schemas.microsoft.com/office/powerpoint/2010/main" val="3081760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四、基于平衡计分卡的战略管理流程</a:t>
            </a:r>
          </a:p>
        </p:txBody>
      </p:sp>
      <p:sp>
        <p:nvSpPr>
          <p:cNvPr id="5" name="Text Box 3"/>
          <p:cNvSpPr txBox="1">
            <a:spLocks noChangeArrowheads="1"/>
          </p:cNvSpPr>
          <p:nvPr/>
        </p:nvSpPr>
        <p:spPr bwMode="auto">
          <a:xfrm>
            <a:off x="814972" y="1714573"/>
            <a:ext cx="7781255" cy="65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b="1" i="1" u="sng" dirty="0">
                <a:solidFill>
                  <a:srgbClr val="FFFF00"/>
                </a:solidFill>
                <a:latin typeface="Times New Roman" pitchFamily="18" charset="0"/>
              </a:rPr>
              <a:t>战略管理流程</a:t>
            </a:r>
          </a:p>
        </p:txBody>
      </p:sp>
      <p:sp>
        <p:nvSpPr>
          <p:cNvPr id="3" name="矩形 2"/>
          <p:cNvSpPr/>
          <p:nvPr/>
        </p:nvSpPr>
        <p:spPr>
          <a:xfrm>
            <a:off x="3099896" y="5949280"/>
            <a:ext cx="3416320" cy="369332"/>
          </a:xfrm>
          <a:prstGeom prst="rect">
            <a:avLst/>
          </a:prstGeom>
        </p:spPr>
        <p:txBody>
          <a:bodyPr wrap="none">
            <a:spAutoFit/>
          </a:bodyPr>
          <a:lstStyle/>
          <a:p>
            <a:r>
              <a:rPr lang="zh-CN" altLang="en-US" dirty="0"/>
              <a:t>基于平衡计分卡的战略管理流程</a:t>
            </a:r>
          </a:p>
        </p:txBody>
      </p:sp>
      <p:pic>
        <p:nvPicPr>
          <p:cNvPr id="6" name="2-23.EPS" descr="id:2147506557;FounderCES"/>
          <p:cNvPicPr/>
          <p:nvPr/>
        </p:nvPicPr>
        <p:blipFill>
          <a:blip r:embed="rId2" cstate="print">
            <a:duotone>
              <a:prstClr val="black"/>
              <a:srgbClr val="D9C3A5">
                <a:tint val="50000"/>
                <a:satMod val="180000"/>
              </a:srgbClr>
            </a:duotone>
          </a:blip>
          <a:stretch>
            <a:fillRect/>
          </a:stretch>
        </p:blipFill>
        <p:spPr>
          <a:xfrm>
            <a:off x="3059832" y="2371419"/>
            <a:ext cx="3456384" cy="3361837"/>
          </a:xfrm>
          <a:prstGeom prst="rect">
            <a:avLst/>
          </a:prstGeom>
        </p:spPr>
      </p:pic>
    </p:spTree>
    <p:extLst>
      <p:ext uri="{BB962C8B-B14F-4D97-AF65-F5344CB8AC3E}">
        <p14:creationId xmlns:p14="http://schemas.microsoft.com/office/powerpoint/2010/main" val="386264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四、基于平衡计分卡的战略管理流程</a:t>
            </a:r>
          </a:p>
        </p:txBody>
      </p:sp>
      <p:sp>
        <p:nvSpPr>
          <p:cNvPr id="5" name="Text Box 3"/>
          <p:cNvSpPr txBox="1">
            <a:spLocks noChangeArrowheads="1"/>
          </p:cNvSpPr>
          <p:nvPr/>
        </p:nvSpPr>
        <p:spPr bwMode="auto">
          <a:xfrm>
            <a:off x="814972" y="1714573"/>
            <a:ext cx="7781255" cy="3145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（一）开发战略</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）我们做的业务是什么，为什么？</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）获取竞争优势的最关键因素是什么？</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3</a:t>
            </a:r>
            <a:r>
              <a:rPr lang="zh-CN" altLang="en-US" sz="2400" dirty="0">
                <a:solidFill>
                  <a:srgbClr val="FFFFFF"/>
                </a:solidFill>
                <a:latin typeface="Times New Roman" pitchFamily="18" charset="0"/>
              </a:rPr>
              <a:t>）我们如何做到最好地参与竞争？</a:t>
            </a:r>
          </a:p>
          <a:p>
            <a:pPr eaLnBrk="1" hangingPunct="1">
              <a:lnSpc>
                <a:spcPct val="150000"/>
              </a:lnSpc>
              <a:spcBef>
                <a:spcPct val="20000"/>
              </a:spcBef>
            </a:pPr>
            <a:endParaRPr lang="zh-CN" altLang="en-US" sz="2000" dirty="0">
              <a:solidFill>
                <a:srgbClr val="FFFFFF"/>
              </a:solidFill>
              <a:latin typeface="Times New Roman" pitchFamily="18" charset="0"/>
            </a:endParaRPr>
          </a:p>
        </p:txBody>
      </p:sp>
    </p:spTree>
    <p:extLst>
      <p:ext uri="{BB962C8B-B14F-4D97-AF65-F5344CB8AC3E}">
        <p14:creationId xmlns:p14="http://schemas.microsoft.com/office/powerpoint/2010/main" val="192462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四、基于平衡计分卡的战略管理流程</a:t>
            </a:r>
          </a:p>
        </p:txBody>
      </p:sp>
      <p:sp>
        <p:nvSpPr>
          <p:cNvPr id="5" name="Text Box 3"/>
          <p:cNvSpPr txBox="1">
            <a:spLocks noChangeArrowheads="1"/>
          </p:cNvSpPr>
          <p:nvPr/>
        </p:nvSpPr>
        <p:spPr bwMode="auto">
          <a:xfrm>
            <a:off x="814972" y="1714573"/>
            <a:ext cx="7781255" cy="387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（二）诠释战略</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）我们应如何描述战略？</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）我们应该如何衡量战略？</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3</a:t>
            </a:r>
            <a:r>
              <a:rPr lang="zh-CN" altLang="en-US" sz="2400" dirty="0">
                <a:solidFill>
                  <a:srgbClr val="FFFFFF"/>
                </a:solidFill>
                <a:latin typeface="Times New Roman" pitchFamily="18" charset="0"/>
              </a:rPr>
              <a:t>）我们应该采取什么样的行动才能实现战略？</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4</a:t>
            </a:r>
            <a:r>
              <a:rPr lang="zh-CN" altLang="en-US" sz="2400" dirty="0">
                <a:solidFill>
                  <a:srgbClr val="FFFFFF"/>
                </a:solidFill>
                <a:latin typeface="Times New Roman" pitchFamily="18" charset="0"/>
              </a:rPr>
              <a:t>）我们如何为行动方案配置资金？</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5</a:t>
            </a:r>
            <a:r>
              <a:rPr lang="zh-CN" altLang="en-US" sz="2400" dirty="0">
                <a:solidFill>
                  <a:srgbClr val="FFFFFF"/>
                </a:solidFill>
                <a:latin typeface="Times New Roman" pitchFamily="18" charset="0"/>
              </a:rPr>
              <a:t>）由谁来牵头制定战略？</a:t>
            </a:r>
          </a:p>
        </p:txBody>
      </p:sp>
    </p:spTree>
    <p:extLst>
      <p:ext uri="{BB962C8B-B14F-4D97-AF65-F5344CB8AC3E}">
        <p14:creationId xmlns:p14="http://schemas.microsoft.com/office/powerpoint/2010/main" val="192462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四、基于平衡计分卡的战略管理流程</a:t>
            </a:r>
          </a:p>
        </p:txBody>
      </p:sp>
      <p:sp>
        <p:nvSpPr>
          <p:cNvPr id="5" name="Text Box 3"/>
          <p:cNvSpPr txBox="1">
            <a:spLocks noChangeArrowheads="1"/>
          </p:cNvSpPr>
          <p:nvPr/>
        </p:nvSpPr>
        <p:spPr bwMode="auto">
          <a:xfrm>
            <a:off x="814972" y="1714573"/>
            <a:ext cx="7781255" cy="3730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（三）协同组织</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）如何确保组织的所有业务单元都理解战略并达成一致？</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）如何实现支持单元与业务单元、组织层面的战略协同？</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3</a:t>
            </a:r>
            <a:r>
              <a:rPr lang="zh-CN" altLang="en-US" sz="2400" dirty="0">
                <a:solidFill>
                  <a:srgbClr val="FFFFFF"/>
                </a:solidFill>
                <a:latin typeface="Times New Roman" pitchFamily="18" charset="0"/>
              </a:rPr>
              <a:t>）如何激励员工帮助组织实施战略？</a:t>
            </a:r>
          </a:p>
        </p:txBody>
      </p:sp>
    </p:spTree>
    <p:extLst>
      <p:ext uri="{BB962C8B-B14F-4D97-AF65-F5344CB8AC3E}">
        <p14:creationId xmlns:p14="http://schemas.microsoft.com/office/powerpoint/2010/main" val="2704119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四、基于平衡计分卡的战略管理流程</a:t>
            </a:r>
          </a:p>
        </p:txBody>
      </p:sp>
      <p:sp>
        <p:nvSpPr>
          <p:cNvPr id="5" name="Text Box 3"/>
          <p:cNvSpPr txBox="1">
            <a:spLocks noChangeArrowheads="1"/>
          </p:cNvSpPr>
          <p:nvPr/>
        </p:nvSpPr>
        <p:spPr bwMode="auto">
          <a:xfrm>
            <a:off x="814972" y="1714573"/>
            <a:ext cx="7781255" cy="1994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（四）规划运营</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）哪些业务流程的改进对战略执行最关键？</a:t>
            </a:r>
          </a:p>
          <a:p>
            <a:pPr marL="342900" indent="-3429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）如何将战略与运营规划、预算联系起来？</a:t>
            </a:r>
          </a:p>
        </p:txBody>
      </p:sp>
    </p:spTree>
    <p:extLst>
      <p:ext uri="{BB962C8B-B14F-4D97-AF65-F5344CB8AC3E}">
        <p14:creationId xmlns:p14="http://schemas.microsoft.com/office/powerpoint/2010/main" val="2704119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四、基于平衡计分卡的战略管理流程</a:t>
            </a:r>
          </a:p>
        </p:txBody>
      </p:sp>
      <p:sp>
        <p:nvSpPr>
          <p:cNvPr id="5" name="Text Box 3"/>
          <p:cNvSpPr txBox="1">
            <a:spLocks noChangeArrowheads="1"/>
          </p:cNvSpPr>
          <p:nvPr/>
        </p:nvSpPr>
        <p:spPr bwMode="auto">
          <a:xfrm>
            <a:off x="814972" y="1714573"/>
            <a:ext cx="7781255" cy="1994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（五）监控与学习</a:t>
            </a:r>
          </a:p>
          <a:p>
            <a:pPr marL="457200" indent="-4572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1</a:t>
            </a:r>
            <a:r>
              <a:rPr lang="zh-CN" altLang="en-US" sz="2400" dirty="0">
                <a:solidFill>
                  <a:srgbClr val="FFFFFF"/>
                </a:solidFill>
                <a:latin typeface="Times New Roman" pitchFamily="18" charset="0"/>
              </a:rPr>
              <a:t>）组织的运营受控吗？</a:t>
            </a:r>
          </a:p>
          <a:p>
            <a:pPr marL="457200" indent="-457200" eaLnBrk="1" hangingPunct="1">
              <a:lnSpc>
                <a:spcPct val="150000"/>
              </a:lnSpc>
              <a:spcBef>
                <a:spcPct val="20000"/>
              </a:spcBef>
              <a:buFont typeface="Arial" pitchFamily="34" charset="0"/>
              <a:buChar char="•"/>
            </a:pPr>
            <a:r>
              <a:rPr lang="zh-CN" altLang="en-US" sz="2400" dirty="0">
                <a:solidFill>
                  <a:srgbClr val="FFFFFF"/>
                </a:solidFill>
                <a:latin typeface="Times New Roman" pitchFamily="18" charset="0"/>
              </a:rPr>
              <a:t>（</a:t>
            </a:r>
            <a:r>
              <a:rPr lang="en-US" altLang="zh-CN" sz="2400" dirty="0">
                <a:solidFill>
                  <a:srgbClr val="FFFFFF"/>
                </a:solidFill>
                <a:latin typeface="Times New Roman" pitchFamily="18" charset="0"/>
              </a:rPr>
              <a:t>2</a:t>
            </a:r>
            <a:r>
              <a:rPr lang="zh-CN" altLang="en-US" sz="2400" dirty="0">
                <a:solidFill>
                  <a:srgbClr val="FFFFFF"/>
                </a:solidFill>
                <a:latin typeface="Times New Roman" pitchFamily="18" charset="0"/>
              </a:rPr>
              <a:t>）战略执行有效吗？</a:t>
            </a:r>
          </a:p>
        </p:txBody>
      </p:sp>
    </p:spTree>
    <p:extLst>
      <p:ext uri="{BB962C8B-B14F-4D97-AF65-F5344CB8AC3E}">
        <p14:creationId xmlns:p14="http://schemas.microsoft.com/office/powerpoint/2010/main" val="3669916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四、基于平衡计分卡的战略管理流程</a:t>
            </a:r>
          </a:p>
        </p:txBody>
      </p:sp>
      <p:sp>
        <p:nvSpPr>
          <p:cNvPr id="5" name="Text Box 3"/>
          <p:cNvSpPr txBox="1">
            <a:spLocks noChangeArrowheads="1"/>
          </p:cNvSpPr>
          <p:nvPr/>
        </p:nvSpPr>
        <p:spPr bwMode="auto">
          <a:xfrm>
            <a:off x="814972" y="1338481"/>
            <a:ext cx="778125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（六）检验与调整</a:t>
            </a:r>
            <a:endParaRPr lang="en-US" altLang="zh-CN" sz="2800" dirty="0">
              <a:solidFill>
                <a:srgbClr val="FFFFFF"/>
              </a:solidFill>
              <a:latin typeface="Times New Roman"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301411379"/>
              </p:ext>
            </p:extLst>
          </p:nvPr>
        </p:nvGraphicFramePr>
        <p:xfrm>
          <a:off x="661986" y="2438400"/>
          <a:ext cx="7934240" cy="4005069"/>
        </p:xfrm>
        <a:graphic>
          <a:graphicData uri="http://schemas.openxmlformats.org/drawingml/2006/table">
            <a:tbl>
              <a:tblPr firstRow="1" firstCol="1" bandRow="1" bandCol="1">
                <a:tableStyleId>{775DCB02-9BB8-47FD-8907-85C794F793BA}</a:tableStyleId>
              </a:tblPr>
              <a:tblGrid>
                <a:gridCol w="940521">
                  <a:extLst>
                    <a:ext uri="{9D8B030D-6E8A-4147-A177-3AD203B41FA5}">
                      <a16:colId xmlns:a16="http://schemas.microsoft.com/office/drawing/2014/main" val="20000"/>
                    </a:ext>
                  </a:extLst>
                </a:gridCol>
                <a:gridCol w="2094542">
                  <a:extLst>
                    <a:ext uri="{9D8B030D-6E8A-4147-A177-3AD203B41FA5}">
                      <a16:colId xmlns:a16="http://schemas.microsoft.com/office/drawing/2014/main" val="20001"/>
                    </a:ext>
                  </a:extLst>
                </a:gridCol>
                <a:gridCol w="2094542">
                  <a:extLst>
                    <a:ext uri="{9D8B030D-6E8A-4147-A177-3AD203B41FA5}">
                      <a16:colId xmlns:a16="http://schemas.microsoft.com/office/drawing/2014/main" val="20002"/>
                    </a:ext>
                  </a:extLst>
                </a:gridCol>
                <a:gridCol w="2804635">
                  <a:extLst>
                    <a:ext uri="{9D8B030D-6E8A-4147-A177-3AD203B41FA5}">
                      <a16:colId xmlns:a16="http://schemas.microsoft.com/office/drawing/2014/main" val="20003"/>
                    </a:ext>
                  </a:extLst>
                </a:gridCol>
              </a:tblGrid>
              <a:tr h="253261">
                <a:tc>
                  <a:txBody>
                    <a:bodyPr/>
                    <a:lstStyle/>
                    <a:p>
                      <a:pPr algn="ctr">
                        <a:lnSpc>
                          <a:spcPts val="1615"/>
                        </a:lnSpc>
                        <a:spcAft>
                          <a:spcPts val="0"/>
                        </a:spcAft>
                      </a:pPr>
                      <a:r>
                        <a:rPr lang="zh-CN" sz="1200" kern="100" dirty="0">
                          <a:solidFill>
                            <a:schemeClr val="bg2"/>
                          </a:solidFill>
                          <a:effectLst/>
                        </a:rPr>
                        <a:t>会议类型</a:t>
                      </a:r>
                      <a:endParaRPr lang="zh-CN" sz="1200" kern="100" dirty="0">
                        <a:solidFill>
                          <a:schemeClr val="bg2"/>
                        </a:solidFill>
                        <a:effectLst/>
                        <a:latin typeface="Calibri"/>
                        <a:ea typeface="宋体"/>
                        <a:cs typeface="Times New Roman"/>
                      </a:endParaRPr>
                    </a:p>
                  </a:txBody>
                  <a:tcPr marL="68580" marR="68580" marT="0" marB="0" anchor="ctr"/>
                </a:tc>
                <a:tc>
                  <a:txBody>
                    <a:bodyPr/>
                    <a:lstStyle/>
                    <a:p>
                      <a:pPr indent="229235" algn="ctr">
                        <a:lnSpc>
                          <a:spcPts val="1615"/>
                        </a:lnSpc>
                        <a:spcAft>
                          <a:spcPts val="0"/>
                        </a:spcAft>
                      </a:pPr>
                      <a:r>
                        <a:rPr lang="zh-CN" sz="1200" kern="100">
                          <a:solidFill>
                            <a:schemeClr val="bg2"/>
                          </a:solidFill>
                          <a:effectLst/>
                        </a:rPr>
                        <a:t>运营回顾会</a:t>
                      </a:r>
                      <a:endParaRPr lang="zh-CN" sz="1200" kern="100">
                        <a:solidFill>
                          <a:schemeClr val="bg2"/>
                        </a:solidFill>
                        <a:effectLst/>
                        <a:latin typeface="Calibri"/>
                        <a:ea typeface="宋体"/>
                        <a:cs typeface="Times New Roman"/>
                      </a:endParaRPr>
                    </a:p>
                  </a:txBody>
                  <a:tcPr marL="68580" marR="68580" marT="0" marB="0" anchor="ctr"/>
                </a:tc>
                <a:tc>
                  <a:txBody>
                    <a:bodyPr/>
                    <a:lstStyle/>
                    <a:p>
                      <a:pPr indent="229235" algn="ctr">
                        <a:lnSpc>
                          <a:spcPts val="1615"/>
                        </a:lnSpc>
                        <a:spcAft>
                          <a:spcPts val="0"/>
                        </a:spcAft>
                      </a:pPr>
                      <a:r>
                        <a:rPr lang="zh-CN" sz="1200" kern="100">
                          <a:solidFill>
                            <a:schemeClr val="bg2"/>
                          </a:solidFill>
                          <a:effectLst/>
                        </a:rPr>
                        <a:t>战略回顾会</a:t>
                      </a:r>
                      <a:endParaRPr lang="zh-CN" sz="1200" kern="100">
                        <a:solidFill>
                          <a:schemeClr val="bg2"/>
                        </a:solidFill>
                        <a:effectLst/>
                        <a:latin typeface="Calibri"/>
                        <a:ea typeface="宋体"/>
                        <a:cs typeface="Times New Roman"/>
                      </a:endParaRPr>
                    </a:p>
                  </a:txBody>
                  <a:tcPr marL="68580" marR="68580" marT="0" marB="0" anchor="ctr"/>
                </a:tc>
                <a:tc>
                  <a:txBody>
                    <a:bodyPr/>
                    <a:lstStyle/>
                    <a:p>
                      <a:pPr algn="ctr">
                        <a:lnSpc>
                          <a:spcPts val="1615"/>
                        </a:lnSpc>
                        <a:spcAft>
                          <a:spcPts val="0"/>
                        </a:spcAft>
                      </a:pPr>
                      <a:r>
                        <a:rPr lang="zh-CN" sz="1200" kern="100" dirty="0">
                          <a:solidFill>
                            <a:schemeClr val="bg2"/>
                          </a:solidFill>
                          <a:effectLst/>
                        </a:rPr>
                        <a:t>战略检验与调整会</a:t>
                      </a:r>
                      <a:endParaRPr lang="zh-CN" sz="1200" kern="100" dirty="0">
                        <a:solidFill>
                          <a:schemeClr val="bg2"/>
                        </a:solidFill>
                        <a:effectLst/>
                        <a:latin typeface="Calibri"/>
                        <a:ea typeface="宋体"/>
                        <a:cs typeface="Times New Roman"/>
                      </a:endParaRPr>
                    </a:p>
                  </a:txBody>
                  <a:tcPr marL="68580" marR="68580" marT="0" marB="0" anchor="ctr"/>
                </a:tc>
                <a:extLst>
                  <a:ext uri="{0D108BD9-81ED-4DB2-BD59-A6C34878D82A}">
                    <a16:rowId xmlns:a16="http://schemas.microsoft.com/office/drawing/2014/main" val="10000"/>
                  </a:ext>
                </a:extLst>
              </a:tr>
              <a:tr h="253261">
                <a:tc>
                  <a:txBody>
                    <a:bodyPr/>
                    <a:lstStyle/>
                    <a:p>
                      <a:pPr algn="ctr">
                        <a:lnSpc>
                          <a:spcPts val="1615"/>
                        </a:lnSpc>
                        <a:spcAft>
                          <a:spcPts val="0"/>
                        </a:spcAft>
                      </a:pPr>
                      <a:r>
                        <a:rPr lang="zh-CN" sz="1200" kern="100" dirty="0">
                          <a:effectLst/>
                        </a:rPr>
                        <a:t>频率</a:t>
                      </a:r>
                      <a:endParaRPr lang="zh-CN" sz="1200" kern="100" dirty="0">
                        <a:effectLst/>
                        <a:latin typeface="Calibri"/>
                        <a:ea typeface="宋体"/>
                        <a:cs typeface="Times New Roman"/>
                      </a:endParaRPr>
                    </a:p>
                  </a:txBody>
                  <a:tcPr marL="68580" marR="68580" marT="0" marB="0" anchor="ctr"/>
                </a:tc>
                <a:tc>
                  <a:txBody>
                    <a:bodyPr/>
                    <a:lstStyle/>
                    <a:p>
                      <a:pPr indent="228600" algn="just">
                        <a:lnSpc>
                          <a:spcPts val="1615"/>
                        </a:lnSpc>
                        <a:spcAft>
                          <a:spcPts val="0"/>
                        </a:spcAft>
                      </a:pPr>
                      <a:r>
                        <a:rPr lang="zh-CN" sz="1200" kern="100">
                          <a:effectLst/>
                        </a:rPr>
                        <a:t>每天</a:t>
                      </a:r>
                      <a:r>
                        <a:rPr lang="en-US" sz="1200" kern="100">
                          <a:effectLst/>
                        </a:rPr>
                        <a:t>/</a:t>
                      </a:r>
                      <a:r>
                        <a:rPr lang="zh-CN" sz="1200" kern="100">
                          <a:effectLst/>
                        </a:rPr>
                        <a:t>每周</a:t>
                      </a:r>
                      <a:endParaRPr lang="zh-CN" sz="1200" kern="100">
                        <a:effectLst/>
                        <a:latin typeface="Calibri"/>
                        <a:ea typeface="宋体"/>
                        <a:cs typeface="Times New Roman"/>
                      </a:endParaRPr>
                    </a:p>
                  </a:txBody>
                  <a:tcPr marL="68580" marR="68580" marT="0" marB="0" anchor="ctr"/>
                </a:tc>
                <a:tc>
                  <a:txBody>
                    <a:bodyPr/>
                    <a:lstStyle/>
                    <a:p>
                      <a:pPr indent="228600" algn="just">
                        <a:lnSpc>
                          <a:spcPts val="1615"/>
                        </a:lnSpc>
                        <a:spcAft>
                          <a:spcPts val="0"/>
                        </a:spcAft>
                      </a:pPr>
                      <a:r>
                        <a:rPr lang="zh-CN" sz="1200" kern="100">
                          <a:effectLst/>
                        </a:rPr>
                        <a:t>每月</a:t>
                      </a:r>
                      <a:r>
                        <a:rPr lang="en-US" sz="1200" kern="100">
                          <a:effectLst/>
                        </a:rPr>
                        <a:t>/</a:t>
                      </a:r>
                      <a:r>
                        <a:rPr lang="zh-CN" sz="1200" kern="100">
                          <a:effectLst/>
                        </a:rPr>
                        <a:t>每季度</a:t>
                      </a:r>
                      <a:endParaRPr lang="zh-CN" sz="1200" kern="100">
                        <a:effectLst/>
                        <a:latin typeface="Calibri"/>
                        <a:ea typeface="宋体"/>
                        <a:cs typeface="Times New Roman"/>
                      </a:endParaRPr>
                    </a:p>
                  </a:txBody>
                  <a:tcPr marL="68580" marR="68580" marT="0" marB="0" anchor="ctr"/>
                </a:tc>
                <a:tc>
                  <a:txBody>
                    <a:bodyPr/>
                    <a:lstStyle/>
                    <a:p>
                      <a:pPr indent="228600" algn="just">
                        <a:lnSpc>
                          <a:spcPts val="1615"/>
                        </a:lnSpc>
                        <a:spcAft>
                          <a:spcPts val="0"/>
                        </a:spcAft>
                      </a:pPr>
                      <a:r>
                        <a:rPr lang="zh-CN" sz="1200" kern="100">
                          <a:effectLst/>
                        </a:rPr>
                        <a:t>每季度</a:t>
                      </a:r>
                      <a:r>
                        <a:rPr lang="en-US" sz="1200" kern="100">
                          <a:effectLst/>
                        </a:rPr>
                        <a:t>/</a:t>
                      </a:r>
                      <a:r>
                        <a:rPr lang="zh-CN" sz="1200" kern="100">
                          <a:effectLst/>
                        </a:rPr>
                        <a:t>每年</a:t>
                      </a:r>
                      <a:endParaRPr lang="zh-CN" sz="12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1"/>
                  </a:ext>
                </a:extLst>
              </a:tr>
              <a:tr h="253261">
                <a:tc>
                  <a:txBody>
                    <a:bodyPr/>
                    <a:lstStyle/>
                    <a:p>
                      <a:pPr algn="ctr">
                        <a:lnSpc>
                          <a:spcPts val="1615"/>
                        </a:lnSpc>
                        <a:spcAft>
                          <a:spcPts val="0"/>
                        </a:spcAft>
                      </a:pPr>
                      <a:r>
                        <a:rPr lang="zh-CN" sz="1200" kern="100">
                          <a:effectLst/>
                        </a:rPr>
                        <a:t>定位</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不质疑且不回顾战略</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不质疑战略的有效性</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审视战略的有效性</a:t>
                      </a:r>
                      <a:endParaRPr lang="zh-CN" sz="12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2"/>
                  </a:ext>
                </a:extLst>
              </a:tr>
              <a:tr h="506522">
                <a:tc>
                  <a:txBody>
                    <a:bodyPr/>
                    <a:lstStyle/>
                    <a:p>
                      <a:pPr algn="ctr">
                        <a:lnSpc>
                          <a:spcPts val="1615"/>
                        </a:lnSpc>
                        <a:spcAft>
                          <a:spcPts val="0"/>
                        </a:spcAft>
                      </a:pPr>
                      <a:r>
                        <a:rPr lang="zh-CN" sz="1200" kern="100">
                          <a:effectLst/>
                        </a:rPr>
                        <a:t>目的</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解决短期问题，促进持续改进</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微调战略，做期中调整</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战略调整或转型，修改或重新制定战略地图、平衡计分卡、运营规划</a:t>
                      </a:r>
                      <a:endParaRPr lang="zh-CN" sz="12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3"/>
                  </a:ext>
                </a:extLst>
              </a:tr>
              <a:tr h="506522">
                <a:tc>
                  <a:txBody>
                    <a:bodyPr/>
                    <a:lstStyle/>
                    <a:p>
                      <a:pPr algn="ctr">
                        <a:lnSpc>
                          <a:spcPts val="1615"/>
                        </a:lnSpc>
                        <a:spcAft>
                          <a:spcPts val="0"/>
                        </a:spcAft>
                      </a:pPr>
                      <a:r>
                        <a:rPr lang="zh-CN" sz="1200" kern="100">
                          <a:effectLst/>
                        </a:rPr>
                        <a:t>信息要求</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仪表盘指标、每周财务报表</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战略地图和平衡计分卡</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dirty="0">
                          <a:effectLst/>
                        </a:rPr>
                        <a:t>战略地图和平衡计分卡、作业成本盈利报告、战略分析报告、战略调整或转型预案</a:t>
                      </a:r>
                      <a:endParaRPr lang="zh-CN" sz="12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4"/>
                  </a:ext>
                </a:extLst>
              </a:tr>
              <a:tr h="759782">
                <a:tc>
                  <a:txBody>
                    <a:bodyPr/>
                    <a:lstStyle/>
                    <a:p>
                      <a:pPr algn="ctr">
                        <a:lnSpc>
                          <a:spcPts val="1615"/>
                        </a:lnSpc>
                        <a:spcAft>
                          <a:spcPts val="0"/>
                        </a:spcAft>
                      </a:pPr>
                      <a:r>
                        <a:rPr lang="zh-CN" sz="1200" kern="100">
                          <a:effectLst/>
                        </a:rPr>
                        <a:t>与会者</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与会人员来自同一部门、职能或流程小组</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高层管理团队</a:t>
                      </a:r>
                      <a:r>
                        <a:rPr lang="en-US" sz="1200" kern="100">
                          <a:effectLst/>
                        </a:rPr>
                        <a:t>/</a:t>
                      </a:r>
                      <a:r>
                        <a:rPr lang="zh-CN" sz="1200" kern="100">
                          <a:effectLst/>
                        </a:rPr>
                        <a:t>战略主题负责人</a:t>
                      </a:r>
                      <a:r>
                        <a:rPr lang="en-US" sz="1200" kern="100">
                          <a:effectLst/>
                        </a:rPr>
                        <a:t>/</a:t>
                      </a:r>
                      <a:r>
                        <a:rPr lang="zh-CN" sz="1200" kern="100">
                          <a:effectLst/>
                        </a:rPr>
                        <a:t>战略管理办公室</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高层管理团队</a:t>
                      </a:r>
                      <a:r>
                        <a:rPr lang="en-US" sz="1200" kern="100">
                          <a:effectLst/>
                        </a:rPr>
                        <a:t>/</a:t>
                      </a:r>
                      <a:r>
                        <a:rPr lang="zh-CN" sz="1200" kern="100">
                          <a:effectLst/>
                        </a:rPr>
                        <a:t>战略主题负责人</a:t>
                      </a:r>
                      <a:r>
                        <a:rPr lang="en-US" sz="1200" kern="100">
                          <a:effectLst/>
                        </a:rPr>
                        <a:t>/</a:t>
                      </a:r>
                      <a:r>
                        <a:rPr lang="zh-CN" sz="1200" kern="100">
                          <a:effectLst/>
                        </a:rPr>
                        <a:t>高层管理团队</a:t>
                      </a:r>
                      <a:r>
                        <a:rPr lang="en-US" sz="1200" kern="100">
                          <a:effectLst/>
                        </a:rPr>
                        <a:t>/</a:t>
                      </a:r>
                      <a:r>
                        <a:rPr lang="zh-CN" sz="1200" kern="100">
                          <a:effectLst/>
                        </a:rPr>
                        <a:t>战略主题负责人</a:t>
                      </a:r>
                      <a:r>
                        <a:rPr lang="en-US" sz="1200" kern="100">
                          <a:effectLst/>
                        </a:rPr>
                        <a:t>/</a:t>
                      </a:r>
                      <a:r>
                        <a:rPr lang="zh-CN" sz="1200" kern="100">
                          <a:effectLst/>
                        </a:rPr>
                        <a:t>战略管理办公室</a:t>
                      </a:r>
                      <a:r>
                        <a:rPr lang="en-US" sz="1200" kern="100">
                          <a:effectLst/>
                        </a:rPr>
                        <a:t>/</a:t>
                      </a:r>
                      <a:r>
                        <a:rPr lang="zh-CN" sz="1200" kern="100">
                          <a:effectLst/>
                        </a:rPr>
                        <a:t>职能和规划专家</a:t>
                      </a:r>
                      <a:r>
                        <a:rPr lang="en-US" sz="1200" kern="100">
                          <a:effectLst/>
                        </a:rPr>
                        <a:t>/</a:t>
                      </a:r>
                      <a:r>
                        <a:rPr lang="zh-CN" sz="1200" kern="100">
                          <a:effectLst/>
                        </a:rPr>
                        <a:t>业务单元负责人</a:t>
                      </a:r>
                      <a:endParaRPr lang="zh-CN" sz="12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5"/>
                  </a:ext>
                </a:extLst>
              </a:tr>
              <a:tr h="506522">
                <a:tc>
                  <a:txBody>
                    <a:bodyPr/>
                    <a:lstStyle/>
                    <a:p>
                      <a:pPr algn="ctr">
                        <a:lnSpc>
                          <a:spcPts val="1615"/>
                        </a:lnSpc>
                        <a:spcAft>
                          <a:spcPts val="0"/>
                        </a:spcAft>
                      </a:pPr>
                      <a:r>
                        <a:rPr lang="zh-CN" sz="1200" kern="100">
                          <a:effectLst/>
                        </a:rPr>
                        <a:t>内容</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探讨我们的运营是否可控；监控和管理短期财务和运营绩效</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探讨我们的战略执行得如何；监控和管理战略行动方案和平衡计分卡</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探讨我们的战略是否可行；评估战略假设的因果关系是否有效</a:t>
                      </a:r>
                      <a:endParaRPr lang="zh-CN" sz="1200" kern="100">
                        <a:effectLst/>
                        <a:latin typeface="Calibri"/>
                        <a:ea typeface="宋体"/>
                        <a:cs typeface="Times New Roman"/>
                      </a:endParaRPr>
                    </a:p>
                  </a:txBody>
                  <a:tcPr marL="68580" marR="68580" marT="0" marB="0" anchor="ctr"/>
                </a:tc>
                <a:extLst>
                  <a:ext uri="{0D108BD9-81ED-4DB2-BD59-A6C34878D82A}">
                    <a16:rowId xmlns:a16="http://schemas.microsoft.com/office/drawing/2014/main" val="10006"/>
                  </a:ext>
                </a:extLst>
              </a:tr>
              <a:tr h="759782">
                <a:tc>
                  <a:txBody>
                    <a:bodyPr/>
                    <a:lstStyle/>
                    <a:p>
                      <a:pPr algn="ctr">
                        <a:lnSpc>
                          <a:spcPts val="1615"/>
                        </a:lnSpc>
                        <a:spcAft>
                          <a:spcPts val="0"/>
                        </a:spcAft>
                      </a:pPr>
                      <a:r>
                        <a:rPr lang="zh-CN" sz="1200" kern="100">
                          <a:effectLst/>
                        </a:rPr>
                        <a:t>关注焦点</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找出并解决运营问题</a:t>
                      </a:r>
                      <a:r>
                        <a:rPr lang="en-US" sz="1200" kern="100">
                          <a:effectLst/>
                        </a:rPr>
                        <a:t>(</a:t>
                      </a:r>
                      <a:r>
                        <a:rPr lang="zh-CN" sz="1200" kern="100">
                          <a:effectLst/>
                        </a:rPr>
                        <a:t>销售下滑、交付延迟、设备停机、供应商问题</a:t>
                      </a:r>
                      <a:r>
                        <a:rPr lang="en-US" sz="1200" kern="100">
                          <a:effectLst/>
                        </a:rPr>
                        <a:t>)</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a:effectLst/>
                        </a:rPr>
                        <a:t>战略执行中的问题，战略性行动方案的进展情况</a:t>
                      </a:r>
                      <a:endParaRPr lang="zh-CN" sz="1200" kern="100">
                        <a:effectLst/>
                        <a:latin typeface="Calibri"/>
                        <a:ea typeface="宋体"/>
                        <a:cs typeface="Times New Roman"/>
                      </a:endParaRPr>
                    </a:p>
                  </a:txBody>
                  <a:tcPr marL="68580" marR="68580" marT="0" marB="0" anchor="ctr"/>
                </a:tc>
                <a:tc>
                  <a:txBody>
                    <a:bodyPr/>
                    <a:lstStyle/>
                    <a:p>
                      <a:pPr algn="just">
                        <a:lnSpc>
                          <a:spcPts val="1615"/>
                        </a:lnSpc>
                        <a:spcAft>
                          <a:spcPts val="0"/>
                        </a:spcAft>
                      </a:pPr>
                      <a:r>
                        <a:rPr lang="zh-CN" sz="1200" kern="100" dirty="0">
                          <a:effectLst/>
                        </a:rPr>
                        <a:t>根据产品线和渠道的盈利性、变化的外部环境、出现的新战略机会以及新的技术发展等，审视和调整战略</a:t>
                      </a:r>
                      <a:endParaRPr lang="zh-CN" sz="12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7"/>
                  </a:ext>
                </a:extLst>
              </a:tr>
            </a:tbl>
          </a:graphicData>
        </a:graphic>
      </p:graphicFrame>
      <p:sp>
        <p:nvSpPr>
          <p:cNvPr id="6" name="Rectangle 1"/>
          <p:cNvSpPr>
            <a:spLocks noChangeArrowheads="1"/>
          </p:cNvSpPr>
          <p:nvPr/>
        </p:nvSpPr>
        <p:spPr bwMode="auto">
          <a:xfrm>
            <a:off x="395536" y="2023355"/>
            <a:ext cx="24801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宋体" pitchFamily="2" charset="-122"/>
                <a:ea typeface="宋体" pitchFamily="2" charset="-122"/>
                <a:cs typeface="Calibri" pitchFamily="34" charset="0"/>
              </a:rPr>
              <a:t>三种管理会议比较</a:t>
            </a:r>
            <a:endParaRPr kumimoji="0" lang="zh-CN" altLang="en-US" sz="2000" b="0" i="0" u="none" strike="noStrike" cap="none" normalizeH="0" baseline="0" dirty="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669916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一、目标管理概述</a:t>
            </a:r>
          </a:p>
        </p:txBody>
      </p:sp>
      <p:sp>
        <p:nvSpPr>
          <p:cNvPr id="5" name="Text Box 3"/>
          <p:cNvSpPr txBox="1">
            <a:spLocks noChangeArrowheads="1"/>
          </p:cNvSpPr>
          <p:nvPr/>
        </p:nvSpPr>
        <p:spPr bwMode="auto">
          <a:xfrm>
            <a:off x="251520" y="1338481"/>
            <a:ext cx="8568630" cy="580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en-US" altLang="zh-CN" sz="3200" dirty="0">
                <a:solidFill>
                  <a:srgbClr val="FFFFFF"/>
                </a:solidFill>
              </a:rPr>
              <a:t>(</a:t>
            </a:r>
            <a:r>
              <a:rPr lang="zh-CN" altLang="en-US" sz="3200" dirty="0">
                <a:solidFill>
                  <a:srgbClr val="FFFFFF"/>
                </a:solidFill>
              </a:rPr>
              <a:t>三</a:t>
            </a:r>
            <a:r>
              <a:rPr lang="en-US" altLang="zh-CN" sz="3200" dirty="0">
                <a:solidFill>
                  <a:srgbClr val="FFFFFF"/>
                </a:solidFill>
              </a:rPr>
              <a:t>) </a:t>
            </a:r>
            <a:r>
              <a:rPr lang="zh-CN" altLang="en-US" sz="3200" dirty="0">
                <a:solidFill>
                  <a:srgbClr val="FFFFFF"/>
                </a:solidFill>
              </a:rPr>
              <a:t>目标管理的理论基础</a:t>
            </a:r>
          </a:p>
          <a:p>
            <a:pPr eaLnBrk="1" hangingPunct="1">
              <a:lnSpc>
                <a:spcPct val="150000"/>
              </a:lnSpc>
              <a:spcBef>
                <a:spcPct val="20000"/>
              </a:spcBef>
            </a:pPr>
            <a:r>
              <a:rPr lang="en-US" altLang="zh-CN" sz="3200" dirty="0">
                <a:solidFill>
                  <a:srgbClr val="FFFFFF"/>
                </a:solidFill>
              </a:rPr>
              <a:t>1. </a:t>
            </a:r>
            <a:r>
              <a:rPr lang="zh-CN" altLang="en-US" sz="3200" dirty="0">
                <a:solidFill>
                  <a:srgbClr val="FFFFFF"/>
                </a:solidFill>
              </a:rPr>
              <a:t>科学管理理论对目标管理理论的贡献</a:t>
            </a:r>
            <a:endParaRPr lang="en-US" altLang="zh-CN" sz="3200" dirty="0">
              <a:solidFill>
                <a:srgbClr val="FFFFFF"/>
              </a:solidFill>
            </a:endParaRPr>
          </a:p>
          <a:p>
            <a:pPr marL="457200" indent="-457200" eaLnBrk="1" hangingPunct="1">
              <a:spcBef>
                <a:spcPct val="20000"/>
              </a:spcBef>
              <a:buFontTx/>
              <a:buChar char="•"/>
            </a:pPr>
            <a:r>
              <a:rPr lang="zh-CN" altLang="en-US" sz="2000" dirty="0">
                <a:solidFill>
                  <a:srgbClr val="FFFFFF"/>
                </a:solidFill>
              </a:rPr>
              <a:t>泰勒认为，在现代科学管理中最突出的要素是任务观念。</a:t>
            </a:r>
          </a:p>
          <a:p>
            <a:pPr eaLnBrk="1" hangingPunct="1">
              <a:lnSpc>
                <a:spcPct val="150000"/>
              </a:lnSpc>
              <a:spcBef>
                <a:spcPct val="20000"/>
              </a:spcBef>
            </a:pPr>
            <a:r>
              <a:rPr lang="en-US" altLang="zh-CN" sz="3200" dirty="0">
                <a:solidFill>
                  <a:srgbClr val="FFFFFF"/>
                </a:solidFill>
              </a:rPr>
              <a:t>2. </a:t>
            </a:r>
            <a:r>
              <a:rPr lang="zh-CN" altLang="en-US" sz="3200" dirty="0">
                <a:solidFill>
                  <a:srgbClr val="FFFFFF"/>
                </a:solidFill>
              </a:rPr>
              <a:t>管理过程理论对目标管理理论的贡献</a:t>
            </a:r>
            <a:endParaRPr lang="en-US" altLang="zh-CN" sz="3200" dirty="0">
              <a:solidFill>
                <a:srgbClr val="FFFFFF"/>
              </a:solidFill>
            </a:endParaRPr>
          </a:p>
          <a:p>
            <a:pPr marL="457200" indent="-457200" eaLnBrk="1" hangingPunct="1">
              <a:spcBef>
                <a:spcPct val="20000"/>
              </a:spcBef>
              <a:buFontTx/>
              <a:buChar char="•"/>
            </a:pPr>
            <a:r>
              <a:rPr lang="zh-CN" altLang="en-US" sz="2000" dirty="0">
                <a:solidFill>
                  <a:srgbClr val="FFFFFF"/>
                </a:solidFill>
              </a:rPr>
              <a:t>管理过程学派侧重于对管理过程的研究，它与科学管理学派侧重于提高劳动生产率不同，着重研究组织职能。</a:t>
            </a:r>
          </a:p>
          <a:p>
            <a:pPr eaLnBrk="1" hangingPunct="1">
              <a:lnSpc>
                <a:spcPct val="150000"/>
              </a:lnSpc>
              <a:spcBef>
                <a:spcPct val="20000"/>
              </a:spcBef>
            </a:pPr>
            <a:r>
              <a:rPr lang="en-US" altLang="zh-CN" sz="3200" dirty="0">
                <a:solidFill>
                  <a:srgbClr val="FFFFFF"/>
                </a:solidFill>
              </a:rPr>
              <a:t>3. </a:t>
            </a:r>
            <a:r>
              <a:rPr lang="zh-CN" altLang="en-US" sz="3200" dirty="0">
                <a:solidFill>
                  <a:srgbClr val="FFFFFF"/>
                </a:solidFill>
              </a:rPr>
              <a:t>人际关系学派理论对目标管理理论的贡献</a:t>
            </a:r>
            <a:endParaRPr lang="en-US" altLang="zh-CN" sz="3200" dirty="0">
              <a:solidFill>
                <a:srgbClr val="FFFFFF"/>
              </a:solidFill>
            </a:endParaRPr>
          </a:p>
          <a:p>
            <a:pPr marL="457200" indent="-457200" eaLnBrk="1" hangingPunct="1">
              <a:spcBef>
                <a:spcPct val="20000"/>
              </a:spcBef>
              <a:buFontTx/>
              <a:buChar char="•"/>
            </a:pPr>
            <a:r>
              <a:rPr lang="zh-CN" altLang="en-US" sz="2000" dirty="0">
                <a:solidFill>
                  <a:srgbClr val="FFFFFF"/>
                </a:solidFill>
              </a:rPr>
              <a:t>人际关系学派的理论对目标管理理论具有直接的影响，其中很多观点为目标管理体系的形成提供了一个基本框架。</a:t>
            </a:r>
            <a:endParaRPr lang="en-US" altLang="zh-CN" sz="2000" dirty="0">
              <a:solidFill>
                <a:srgbClr val="FFFFFF"/>
              </a:solidFill>
            </a:endParaRPr>
          </a:p>
          <a:p>
            <a:pPr marL="457200" indent="-457200" eaLnBrk="1" hangingPunct="1">
              <a:spcBef>
                <a:spcPct val="20000"/>
              </a:spcBef>
              <a:buFontTx/>
              <a:buChar char="•"/>
            </a:pPr>
            <a:endParaRPr lang="en-US" altLang="zh-CN" sz="2000" dirty="0">
              <a:solidFill>
                <a:srgbClr val="FFFFFF"/>
              </a:solidFill>
            </a:endParaRPr>
          </a:p>
          <a:p>
            <a:pPr marL="457200" indent="-457200" eaLnBrk="1" hangingPunct="1">
              <a:spcBef>
                <a:spcPct val="20000"/>
              </a:spcBef>
              <a:buFontTx/>
              <a:buChar char="•"/>
            </a:pPr>
            <a:endParaRPr lang="zh-CN" altLang="en-US" sz="2000" dirty="0">
              <a:solidFill>
                <a:srgbClr val="FFFFFF"/>
              </a:solidFill>
            </a:endParaRPr>
          </a:p>
        </p:txBody>
      </p:sp>
    </p:spTree>
    <p:extLst>
      <p:ext uri="{BB962C8B-B14F-4D97-AF65-F5344CB8AC3E}">
        <p14:creationId xmlns:p14="http://schemas.microsoft.com/office/powerpoint/2010/main" val="3822049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五、公共组织的平衡计分卡</a:t>
            </a:r>
          </a:p>
        </p:txBody>
      </p:sp>
      <p:sp>
        <p:nvSpPr>
          <p:cNvPr id="5" name="Text Box 3"/>
          <p:cNvSpPr txBox="1">
            <a:spLocks noChangeArrowheads="1"/>
          </p:cNvSpPr>
          <p:nvPr/>
        </p:nvSpPr>
        <p:spPr bwMode="auto">
          <a:xfrm>
            <a:off x="809745" y="1628800"/>
            <a:ext cx="7781255" cy="2505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latin typeface="Times New Roman" pitchFamily="18" charset="0"/>
              </a:rPr>
              <a:t>（一）公共组织平衡计分卡总体介绍</a:t>
            </a:r>
          </a:p>
          <a:p>
            <a:pPr eaLnBrk="1" hangingPunct="1">
              <a:lnSpc>
                <a:spcPct val="150000"/>
              </a:lnSpc>
              <a:spcBef>
                <a:spcPct val="20000"/>
              </a:spcBef>
            </a:pPr>
            <a:r>
              <a:rPr lang="zh-CN" altLang="en-US" sz="3200" dirty="0">
                <a:solidFill>
                  <a:srgbClr val="FFFFFF"/>
                </a:solidFill>
                <a:latin typeface="Times New Roman" pitchFamily="18" charset="0"/>
              </a:rPr>
              <a:t>（二）我国政府组织的平衡计分卡</a:t>
            </a:r>
            <a:endParaRPr lang="en-US" altLang="zh-CN" sz="3200" dirty="0">
              <a:solidFill>
                <a:srgbClr val="FFFFFF"/>
              </a:solidFill>
              <a:latin typeface="Times New Roman" pitchFamily="18" charset="0"/>
            </a:endParaRPr>
          </a:p>
          <a:p>
            <a:pPr eaLnBrk="1" hangingPunct="1">
              <a:lnSpc>
                <a:spcPct val="150000"/>
              </a:lnSpc>
              <a:spcBef>
                <a:spcPct val="20000"/>
              </a:spcBef>
            </a:pPr>
            <a:endParaRPr lang="zh-CN" altLang="en-US" sz="3200" dirty="0">
              <a:solidFill>
                <a:srgbClr val="FFFFFF"/>
              </a:solidFill>
              <a:latin typeface="Times New Roman" pitchFamily="18" charset="0"/>
            </a:endParaRPr>
          </a:p>
        </p:txBody>
      </p:sp>
    </p:spTree>
    <p:extLst>
      <p:ext uri="{BB962C8B-B14F-4D97-AF65-F5344CB8AC3E}">
        <p14:creationId xmlns:p14="http://schemas.microsoft.com/office/powerpoint/2010/main" val="386264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五、公共组织的平衡计分卡</a:t>
            </a:r>
          </a:p>
        </p:txBody>
      </p:sp>
      <p:sp>
        <p:nvSpPr>
          <p:cNvPr id="5" name="Text Box 3"/>
          <p:cNvSpPr txBox="1">
            <a:spLocks noChangeArrowheads="1"/>
          </p:cNvSpPr>
          <p:nvPr/>
        </p:nvSpPr>
        <p:spPr bwMode="auto">
          <a:xfrm>
            <a:off x="809745" y="1628800"/>
            <a:ext cx="7781255" cy="4690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（一）公共部门平衡计分卡总体介绍</a:t>
            </a:r>
          </a:p>
          <a:p>
            <a:pPr eaLnBrk="1" hangingPunct="1">
              <a:lnSpc>
                <a:spcPct val="150000"/>
              </a:lnSpc>
              <a:spcBef>
                <a:spcPct val="20000"/>
              </a:spcBef>
            </a:pPr>
            <a:r>
              <a:rPr lang="zh-CN" altLang="en-US" sz="2400" dirty="0">
                <a:solidFill>
                  <a:srgbClr val="FFFFFF"/>
                </a:solidFill>
                <a:latin typeface="Times New Roman" pitchFamily="18" charset="0"/>
              </a:rPr>
              <a:t>普兰和诺顿提出了三点建议：其一，公共组织应当根据自己所承担的社会责任选择一个长期性的使命目标作为平衡计分卡的终极目标，其二，公共组织需要拓展“客户”的内涵，根据既定战略来识别并选择真正的客户，进而提炼相应的客户层面目标；其三，将政府组织平衡计分卡框架调整为包含实际成本、价值创造和合法性支持三个层面。</a:t>
            </a:r>
          </a:p>
        </p:txBody>
      </p:sp>
    </p:spTree>
    <p:extLst>
      <p:ext uri="{BB962C8B-B14F-4D97-AF65-F5344CB8AC3E}">
        <p14:creationId xmlns:p14="http://schemas.microsoft.com/office/powerpoint/2010/main" val="1537304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五、公共组织的平衡计分卡</a:t>
            </a:r>
          </a:p>
        </p:txBody>
      </p:sp>
      <p:sp>
        <p:nvSpPr>
          <p:cNvPr id="5" name="Text Box 3"/>
          <p:cNvSpPr txBox="1">
            <a:spLocks noChangeArrowheads="1"/>
          </p:cNvSpPr>
          <p:nvPr/>
        </p:nvSpPr>
        <p:spPr bwMode="auto">
          <a:xfrm>
            <a:off x="809745" y="1628800"/>
            <a:ext cx="7781255" cy="4690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（一）公共部门平衡计分卡总体介绍</a:t>
            </a:r>
          </a:p>
          <a:p>
            <a:pPr eaLnBrk="1" hangingPunct="1">
              <a:lnSpc>
                <a:spcPct val="150000"/>
              </a:lnSpc>
              <a:spcBef>
                <a:spcPct val="20000"/>
              </a:spcBef>
            </a:pPr>
            <a:r>
              <a:rPr lang="zh-CN" altLang="en-US" sz="2400" dirty="0">
                <a:solidFill>
                  <a:srgbClr val="FFFFFF"/>
                </a:solidFill>
                <a:latin typeface="Times New Roman" pitchFamily="18" charset="0"/>
              </a:rPr>
              <a:t>保罗</a:t>
            </a:r>
            <a:r>
              <a:rPr lang="en-US" altLang="zh-CN" sz="2400" dirty="0">
                <a:solidFill>
                  <a:srgbClr val="FFFFFF"/>
                </a:solidFill>
                <a:latin typeface="Times New Roman" pitchFamily="18" charset="0"/>
              </a:rPr>
              <a:t>·</a:t>
            </a:r>
            <a:r>
              <a:rPr lang="zh-CN" altLang="en-US" sz="2400" dirty="0">
                <a:solidFill>
                  <a:srgbClr val="FFFFFF"/>
                </a:solidFill>
                <a:latin typeface="Times New Roman" pitchFamily="18" charset="0"/>
              </a:rPr>
              <a:t>尼文（</a:t>
            </a:r>
            <a:r>
              <a:rPr lang="en-US" altLang="zh-CN" sz="2400" dirty="0">
                <a:solidFill>
                  <a:srgbClr val="FFFFFF"/>
                </a:solidFill>
                <a:latin typeface="Times New Roman" pitchFamily="18" charset="0"/>
              </a:rPr>
              <a:t>Paul R. Niven</a:t>
            </a:r>
            <a:r>
              <a:rPr lang="zh-CN" altLang="en-US" sz="2400" dirty="0">
                <a:solidFill>
                  <a:srgbClr val="FFFFFF"/>
                </a:solidFill>
                <a:latin typeface="Times New Roman" pitchFamily="18" charset="0"/>
              </a:rPr>
              <a:t>）对卡普兰和诺顿的公共组织平衡计分卡框架提出了六点修订意见：第一，使命位于平衡计分卡的最顶层；第二，战略依然是平衡计分卡的核心；第三，顾客层面得到提升；第四，没有财务层面，平衡计分卡不完整；第五，辨认驱动顾客价值的内部业务流程；第六，学习与成长层面为构建良好的平衡计分卡奠定基础。</a:t>
            </a:r>
          </a:p>
        </p:txBody>
      </p:sp>
    </p:spTree>
    <p:extLst>
      <p:ext uri="{BB962C8B-B14F-4D97-AF65-F5344CB8AC3E}">
        <p14:creationId xmlns:p14="http://schemas.microsoft.com/office/powerpoint/2010/main" val="258062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五、公共组织的平衡计分卡</a:t>
            </a:r>
          </a:p>
        </p:txBody>
      </p:sp>
      <p:sp>
        <p:nvSpPr>
          <p:cNvPr id="5" name="Text Box 3"/>
          <p:cNvSpPr txBox="1">
            <a:spLocks noChangeArrowheads="1"/>
          </p:cNvSpPr>
          <p:nvPr/>
        </p:nvSpPr>
        <p:spPr bwMode="auto">
          <a:xfrm>
            <a:off x="809745" y="1628800"/>
            <a:ext cx="7781255" cy="65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（二）我国政府组织的平衡计分卡</a:t>
            </a:r>
            <a:endParaRPr lang="en-US" altLang="zh-CN" sz="2800" dirty="0">
              <a:solidFill>
                <a:srgbClr val="FFFFFF"/>
              </a:solidFill>
              <a:latin typeface="Times New Roman" pitchFamily="18" charset="0"/>
            </a:endParaRPr>
          </a:p>
        </p:txBody>
      </p:sp>
      <p:pic>
        <p:nvPicPr>
          <p:cNvPr id="4" name="图片 3"/>
          <p:cNvPicPr/>
          <p:nvPr/>
        </p:nvPicPr>
        <p:blipFill>
          <a:blip r:embed="rId2"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994642" y="2420888"/>
            <a:ext cx="5822421" cy="4109326"/>
          </a:xfrm>
          <a:prstGeom prst="rect">
            <a:avLst/>
          </a:prstGeom>
          <a:noFill/>
          <a:ln>
            <a:noFill/>
          </a:ln>
        </p:spPr>
      </p:pic>
      <p:sp>
        <p:nvSpPr>
          <p:cNvPr id="6" name="文本框 5"/>
          <p:cNvSpPr txBox="1"/>
          <p:nvPr/>
        </p:nvSpPr>
        <p:spPr>
          <a:xfrm>
            <a:off x="1259632" y="2398297"/>
            <a:ext cx="2994642" cy="923330"/>
          </a:xfrm>
          <a:prstGeom prst="rect">
            <a:avLst/>
          </a:prstGeom>
          <a:noFill/>
        </p:spPr>
        <p:txBody>
          <a:bodyPr wrap="square" rtlCol="0">
            <a:spAutoFit/>
          </a:bodyPr>
          <a:lstStyle/>
          <a:p>
            <a:r>
              <a:rPr lang="zh-CN" altLang="en-US" b="1" dirty="0"/>
              <a:t>我国党政机关</a:t>
            </a:r>
            <a:endParaRPr lang="en-US" altLang="zh-CN" b="1" dirty="0"/>
          </a:p>
          <a:p>
            <a:r>
              <a:rPr lang="zh-CN" altLang="en-US" b="1" dirty="0"/>
              <a:t>战略地图框架</a:t>
            </a:r>
            <a:endParaRPr lang="en-US" altLang="zh-CN" b="1" dirty="0"/>
          </a:p>
          <a:p>
            <a:endParaRPr lang="zh-CN" altLang="en-US" b="1" dirty="0"/>
          </a:p>
        </p:txBody>
      </p:sp>
    </p:spTree>
    <p:extLst>
      <p:ext uri="{BB962C8B-B14F-4D97-AF65-F5344CB8AC3E}">
        <p14:creationId xmlns:p14="http://schemas.microsoft.com/office/powerpoint/2010/main" val="3012237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五、公共组织的平衡计分卡</a:t>
            </a:r>
          </a:p>
        </p:txBody>
      </p:sp>
      <p:sp>
        <p:nvSpPr>
          <p:cNvPr id="5" name="Text Box 3"/>
          <p:cNvSpPr txBox="1">
            <a:spLocks noChangeArrowheads="1"/>
          </p:cNvSpPr>
          <p:nvPr/>
        </p:nvSpPr>
        <p:spPr bwMode="auto">
          <a:xfrm>
            <a:off x="809745" y="1628800"/>
            <a:ext cx="7781255" cy="65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（二）我国政府组织的平衡计分卡</a:t>
            </a:r>
            <a:endParaRPr lang="en-US" altLang="zh-CN" sz="2800" dirty="0">
              <a:solidFill>
                <a:srgbClr val="FFFFFF"/>
              </a:solidFill>
              <a:latin typeface="Times New Roman" pitchFamily="18" charset="0"/>
            </a:endParaRPr>
          </a:p>
        </p:txBody>
      </p:sp>
      <p:sp>
        <p:nvSpPr>
          <p:cNvPr id="3" name="文本框 2"/>
          <p:cNvSpPr txBox="1"/>
          <p:nvPr/>
        </p:nvSpPr>
        <p:spPr>
          <a:xfrm>
            <a:off x="179512" y="2355648"/>
            <a:ext cx="5040560" cy="1754326"/>
          </a:xfrm>
          <a:prstGeom prst="rect">
            <a:avLst/>
          </a:prstGeom>
          <a:noFill/>
        </p:spPr>
        <p:txBody>
          <a:bodyPr wrap="square" rtlCol="0">
            <a:spAutoFit/>
          </a:bodyPr>
          <a:lstStyle/>
          <a:p>
            <a:r>
              <a:rPr lang="en-US" altLang="zh-CN" b="1" dirty="0"/>
              <a:t>1.</a:t>
            </a:r>
            <a:r>
              <a:rPr lang="zh-CN" altLang="en-US" b="1" dirty="0"/>
              <a:t>地方党委政府的战略地图与平衡计分卡</a:t>
            </a:r>
            <a:endParaRPr lang="en-US" altLang="zh-CN" b="1" dirty="0"/>
          </a:p>
          <a:p>
            <a:r>
              <a:rPr lang="zh-CN" altLang="en-US" dirty="0"/>
              <a:t>（</a:t>
            </a:r>
            <a:r>
              <a:rPr lang="en-US" altLang="zh-CN" dirty="0"/>
              <a:t>1</a:t>
            </a:r>
            <a:r>
              <a:rPr lang="zh-CN" altLang="en-US" dirty="0"/>
              <a:t>）战略地图顶层设计</a:t>
            </a:r>
          </a:p>
          <a:p>
            <a:r>
              <a:rPr lang="zh-CN" altLang="en-US" dirty="0"/>
              <a:t>（</a:t>
            </a:r>
            <a:r>
              <a:rPr lang="en-US" altLang="zh-CN" dirty="0"/>
              <a:t>2</a:t>
            </a:r>
            <a:r>
              <a:rPr lang="zh-CN" altLang="en-US" dirty="0"/>
              <a:t>）利益相关者层面设计</a:t>
            </a:r>
          </a:p>
          <a:p>
            <a:r>
              <a:rPr lang="zh-CN" altLang="en-US" dirty="0"/>
              <a:t>（</a:t>
            </a:r>
            <a:r>
              <a:rPr lang="en-US" altLang="zh-CN" dirty="0"/>
              <a:t>3</a:t>
            </a:r>
            <a:r>
              <a:rPr lang="zh-CN" altLang="en-US" dirty="0"/>
              <a:t>）实现路径层面设计</a:t>
            </a:r>
          </a:p>
          <a:p>
            <a:r>
              <a:rPr lang="zh-CN" altLang="en-US" dirty="0"/>
              <a:t>（</a:t>
            </a:r>
            <a:r>
              <a:rPr lang="en-US" altLang="zh-CN" dirty="0"/>
              <a:t>4</a:t>
            </a:r>
            <a:r>
              <a:rPr lang="zh-CN" altLang="en-US" dirty="0"/>
              <a:t>）保障措施层面设计</a:t>
            </a:r>
          </a:p>
          <a:p>
            <a:endParaRPr lang="zh-CN" altLang="en-US" dirty="0"/>
          </a:p>
        </p:txBody>
      </p:sp>
      <p:pic>
        <p:nvPicPr>
          <p:cNvPr id="7" name="图片 6"/>
          <p:cNvPicPr>
            <a:picLocks noChangeAspect="1"/>
          </p:cNvPicPr>
          <p:nvPr/>
        </p:nvPicPr>
        <p:blipFill>
          <a:blip r:embed="rId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2907365" y="2285646"/>
            <a:ext cx="6088970" cy="4239698"/>
          </a:xfrm>
          <a:prstGeom prst="rect">
            <a:avLst/>
          </a:prstGeom>
        </p:spPr>
      </p:pic>
    </p:spTree>
    <p:extLst>
      <p:ext uri="{BB962C8B-B14F-4D97-AF65-F5344CB8AC3E}">
        <p14:creationId xmlns:p14="http://schemas.microsoft.com/office/powerpoint/2010/main" val="3965161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五、公共组织的平衡计分卡</a:t>
            </a:r>
          </a:p>
        </p:txBody>
      </p:sp>
      <p:sp>
        <p:nvSpPr>
          <p:cNvPr id="5" name="Text Box 3"/>
          <p:cNvSpPr txBox="1">
            <a:spLocks noChangeArrowheads="1"/>
          </p:cNvSpPr>
          <p:nvPr/>
        </p:nvSpPr>
        <p:spPr bwMode="auto">
          <a:xfrm>
            <a:off x="809745" y="1628800"/>
            <a:ext cx="7781255" cy="65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2800" dirty="0">
                <a:solidFill>
                  <a:srgbClr val="FFFFFF"/>
                </a:solidFill>
                <a:latin typeface="Times New Roman" pitchFamily="18" charset="0"/>
              </a:rPr>
              <a:t>（二）我国政府组织的平衡计分卡</a:t>
            </a:r>
            <a:endParaRPr lang="en-US" altLang="zh-CN" sz="2800" dirty="0">
              <a:solidFill>
                <a:srgbClr val="FFFFFF"/>
              </a:solidFill>
              <a:latin typeface="Times New Roman" pitchFamily="18" charset="0"/>
            </a:endParaRPr>
          </a:p>
        </p:txBody>
      </p:sp>
      <p:sp>
        <p:nvSpPr>
          <p:cNvPr id="3" name="文本框 2"/>
          <p:cNvSpPr txBox="1"/>
          <p:nvPr/>
        </p:nvSpPr>
        <p:spPr>
          <a:xfrm>
            <a:off x="179512" y="2355648"/>
            <a:ext cx="5040560" cy="369332"/>
          </a:xfrm>
          <a:prstGeom prst="rect">
            <a:avLst/>
          </a:prstGeom>
          <a:noFill/>
        </p:spPr>
        <p:txBody>
          <a:bodyPr wrap="square" rtlCol="0">
            <a:spAutoFit/>
          </a:bodyPr>
          <a:lstStyle/>
          <a:p>
            <a:r>
              <a:rPr lang="en-US" altLang="zh-CN" b="1" dirty="0"/>
              <a:t>2.</a:t>
            </a:r>
            <a:r>
              <a:rPr lang="zh-CN" altLang="en-US" b="1" dirty="0"/>
              <a:t>党政工作部门的战略地图与平衡计分卡</a:t>
            </a:r>
            <a:endParaRPr lang="en-US" altLang="zh-CN" b="1" dirty="0"/>
          </a:p>
        </p:txBody>
      </p:sp>
      <p:pic>
        <p:nvPicPr>
          <p:cNvPr id="4" name="图片 3"/>
          <p:cNvPicPr>
            <a:picLocks noChangeAspect="1"/>
          </p:cNvPicPr>
          <p:nvPr/>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932795" y="2285646"/>
            <a:ext cx="6214062" cy="4326799"/>
          </a:xfrm>
          <a:prstGeom prst="rect">
            <a:avLst/>
          </a:prstGeom>
        </p:spPr>
      </p:pic>
    </p:spTree>
    <p:extLst>
      <p:ext uri="{BB962C8B-B14F-4D97-AF65-F5344CB8AC3E}">
        <p14:creationId xmlns:p14="http://schemas.microsoft.com/office/powerpoint/2010/main" val="3382088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467544" y="692696"/>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关键词</a:t>
            </a:r>
          </a:p>
        </p:txBody>
      </p:sp>
      <p:sp>
        <p:nvSpPr>
          <p:cNvPr id="3" name="矩形 2"/>
          <p:cNvSpPr/>
          <p:nvPr/>
        </p:nvSpPr>
        <p:spPr>
          <a:xfrm>
            <a:off x="899592" y="1603612"/>
            <a:ext cx="8674399" cy="2677656"/>
          </a:xfrm>
          <a:prstGeom prst="rect">
            <a:avLst/>
          </a:prstGeom>
        </p:spPr>
        <p:txBody>
          <a:bodyPr wrap="square">
            <a:spAutoFit/>
          </a:bodyPr>
          <a:lstStyle/>
          <a:p>
            <a:pPr marL="285750" indent="-285750" hangingPunct="0">
              <a:lnSpc>
                <a:spcPct val="150000"/>
              </a:lnSpc>
              <a:buFont typeface="Arial" pitchFamily="34" charset="0"/>
              <a:buChar char="•"/>
            </a:pPr>
            <a:r>
              <a:rPr lang="zh-CN" altLang="en-US" sz="2800" dirty="0"/>
              <a:t>目标管理</a:t>
            </a:r>
            <a:r>
              <a:rPr lang="en-US" altLang="zh-CN" sz="2800" dirty="0"/>
              <a:t>(management by objectives</a:t>
            </a:r>
            <a:r>
              <a:rPr lang="zh-CN" altLang="en-US" sz="2800" dirty="0"/>
              <a:t>，</a:t>
            </a:r>
            <a:r>
              <a:rPr lang="en-US" altLang="zh-CN" sz="2800" dirty="0"/>
              <a:t>MBO)</a:t>
            </a:r>
          </a:p>
          <a:p>
            <a:pPr marL="285750" indent="-285750" hangingPunct="0">
              <a:lnSpc>
                <a:spcPct val="150000"/>
              </a:lnSpc>
              <a:buFont typeface="Arial" pitchFamily="34" charset="0"/>
              <a:buChar char="•"/>
            </a:pPr>
            <a:r>
              <a:rPr lang="zh-CN" altLang="en-US" sz="2800" dirty="0"/>
              <a:t>标杆管理</a:t>
            </a:r>
            <a:r>
              <a:rPr lang="en-US" altLang="zh-CN" sz="2800" dirty="0"/>
              <a:t>(benchmarking)</a:t>
            </a:r>
          </a:p>
          <a:p>
            <a:pPr marL="285750" indent="-285750" hangingPunct="0">
              <a:lnSpc>
                <a:spcPct val="150000"/>
              </a:lnSpc>
              <a:buFont typeface="Arial" pitchFamily="34" charset="0"/>
              <a:buChar char="•"/>
            </a:pPr>
            <a:r>
              <a:rPr lang="zh-CN" altLang="en-US" sz="2800" dirty="0"/>
              <a:t>关键绩效指标</a:t>
            </a:r>
            <a:r>
              <a:rPr lang="en-US" altLang="zh-CN" sz="2800" dirty="0"/>
              <a:t>(key performance indicators</a:t>
            </a:r>
            <a:r>
              <a:rPr lang="zh-CN" altLang="en-US" sz="2800" dirty="0"/>
              <a:t>，</a:t>
            </a:r>
            <a:r>
              <a:rPr lang="en-US" altLang="zh-CN" sz="2800" dirty="0"/>
              <a:t>KPI)</a:t>
            </a:r>
          </a:p>
          <a:p>
            <a:pPr marL="285750" indent="-285750" hangingPunct="0">
              <a:lnSpc>
                <a:spcPct val="150000"/>
              </a:lnSpc>
              <a:buFont typeface="Arial" pitchFamily="34" charset="0"/>
              <a:buChar char="•"/>
            </a:pPr>
            <a:r>
              <a:rPr lang="zh-CN" altLang="en-US" sz="2800" dirty="0"/>
              <a:t>平衡计分卡</a:t>
            </a:r>
            <a:r>
              <a:rPr lang="en-US" altLang="zh-CN" sz="2800" dirty="0"/>
              <a:t>(balanced scorecard</a:t>
            </a:r>
            <a:r>
              <a:rPr lang="zh-CN" altLang="en-US" sz="2800" dirty="0"/>
              <a:t>，</a:t>
            </a:r>
            <a:r>
              <a:rPr lang="en-US" altLang="zh-CN" sz="2800" dirty="0"/>
              <a:t>BSC)</a:t>
            </a:r>
          </a:p>
        </p:txBody>
      </p:sp>
    </p:spTree>
    <p:extLst>
      <p:ext uri="{BB962C8B-B14F-4D97-AF65-F5344CB8AC3E}">
        <p14:creationId xmlns:p14="http://schemas.microsoft.com/office/powerpoint/2010/main" val="1252231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434460" y="739143"/>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复习思考题</a:t>
            </a:r>
          </a:p>
        </p:txBody>
      </p:sp>
      <p:sp>
        <p:nvSpPr>
          <p:cNvPr id="24579" name="Text12"/>
          <p:cNvSpPr>
            <a:spLocks noChangeArrowheads="1"/>
          </p:cNvSpPr>
          <p:nvPr/>
        </p:nvSpPr>
        <p:spPr bwMode="auto">
          <a:xfrm>
            <a:off x="3851275" y="1916113"/>
            <a:ext cx="142875" cy="487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defTabSz="330200"/>
            <a:endParaRPr lang="zh-CN" altLang="zh-CN" sz="2400" b="1">
              <a:solidFill>
                <a:schemeClr val="tx1"/>
              </a:solidFill>
              <a:latin typeface="Times New Roman" pitchFamily="18" charset="0"/>
            </a:endParaRPr>
          </a:p>
        </p:txBody>
      </p:sp>
      <p:sp>
        <p:nvSpPr>
          <p:cNvPr id="24580" name="Rectangle 5"/>
          <p:cNvSpPr>
            <a:spLocks noGrp="1" noChangeArrowheads="1"/>
          </p:cNvSpPr>
          <p:nvPr>
            <p:ph type="body" idx="1"/>
          </p:nvPr>
        </p:nvSpPr>
        <p:spPr>
          <a:xfrm>
            <a:off x="510660" y="1556792"/>
            <a:ext cx="7772400" cy="4608859"/>
          </a:xfrm>
        </p:spPr>
        <p:txBody>
          <a:bodyPr/>
          <a:lstStyle/>
          <a:p>
            <a:pPr marL="0" indent="0">
              <a:lnSpc>
                <a:spcPct val="150000"/>
              </a:lnSpc>
              <a:buNone/>
            </a:pPr>
            <a:r>
              <a:rPr lang="en-US" altLang="zh-CN" sz="2400" b="1" dirty="0"/>
              <a:t>1.</a:t>
            </a:r>
            <a:r>
              <a:rPr lang="zh-CN" altLang="en-US" sz="2400" b="1" dirty="0"/>
              <a:t>谈谈绩效管理工具和技术的发展和演变。</a:t>
            </a:r>
          </a:p>
          <a:p>
            <a:pPr marL="0" indent="0">
              <a:lnSpc>
                <a:spcPct val="150000"/>
              </a:lnSpc>
              <a:buNone/>
            </a:pPr>
            <a:r>
              <a:rPr lang="en-US" altLang="zh-CN" sz="2400" b="1" dirty="0"/>
              <a:t>2.</a:t>
            </a:r>
            <a:r>
              <a:rPr lang="zh-CN" altLang="en-US" sz="2400" b="1" dirty="0"/>
              <a:t>目标管理的内涵是什么？如何认识和评价目标管理的历史地位？</a:t>
            </a:r>
          </a:p>
          <a:p>
            <a:pPr marL="0" indent="0">
              <a:lnSpc>
                <a:spcPct val="150000"/>
              </a:lnSpc>
              <a:buNone/>
            </a:pPr>
            <a:r>
              <a:rPr lang="en-US" altLang="zh-CN" sz="2400" b="1" dirty="0"/>
              <a:t>3.</a:t>
            </a:r>
            <a:r>
              <a:rPr lang="zh-CN" altLang="en-US" sz="2400" b="1" dirty="0"/>
              <a:t>谈谈标杆管理的含义和类型以及实施步骤。</a:t>
            </a:r>
          </a:p>
          <a:p>
            <a:pPr marL="0" indent="0">
              <a:lnSpc>
                <a:spcPct val="150000"/>
              </a:lnSpc>
              <a:buNone/>
            </a:pPr>
            <a:r>
              <a:rPr lang="en-US" altLang="zh-CN" sz="2400" b="1" dirty="0"/>
              <a:t>4.</a:t>
            </a:r>
            <a:r>
              <a:rPr lang="zh-CN" altLang="en-US" sz="2400" b="1" dirty="0"/>
              <a:t>关键绩效指标设计的理念和思路是什么？</a:t>
            </a:r>
          </a:p>
          <a:p>
            <a:pPr marL="0" indent="0">
              <a:lnSpc>
                <a:spcPct val="150000"/>
              </a:lnSpc>
              <a:buNone/>
            </a:pPr>
            <a:r>
              <a:rPr lang="en-US" altLang="zh-CN" sz="2400" b="1" dirty="0"/>
              <a:t>5.</a:t>
            </a:r>
            <a:r>
              <a:rPr lang="zh-CN" altLang="en-US" sz="2400" b="1" dirty="0"/>
              <a:t>谈谈你对平衡计分卡的特点与功能的认识。</a:t>
            </a:r>
          </a:p>
          <a:p>
            <a:pPr marL="0" indent="0">
              <a:lnSpc>
                <a:spcPct val="150000"/>
              </a:lnSpc>
              <a:buNone/>
            </a:pPr>
            <a:r>
              <a:rPr lang="en-US" altLang="zh-CN" sz="2400" b="1" dirty="0"/>
              <a:t>6.</a:t>
            </a:r>
            <a:r>
              <a:rPr lang="zh-CN" altLang="en-US" sz="2400" b="1" dirty="0"/>
              <a:t>谈谈你对平衡计分卡的框架与要素的认识。</a:t>
            </a:r>
            <a:endParaRPr lang="en-US" altLang="zh-CN" sz="2400" b="1" dirty="0"/>
          </a:p>
          <a:p>
            <a:pPr marL="0" indent="0">
              <a:lnSpc>
                <a:spcPct val="150000"/>
              </a:lnSpc>
              <a:buNone/>
            </a:pPr>
            <a:r>
              <a:rPr lang="en-US" altLang="zh-CN" sz="2400" b="1" dirty="0"/>
              <a:t>7.</a:t>
            </a:r>
            <a:r>
              <a:rPr lang="zh-CN" altLang="zh-CN" sz="2400" b="1" dirty="0"/>
              <a:t>论述基于平衡计分卡的战略管理流程。</a:t>
            </a:r>
            <a:endParaRPr lang="zh-CN" altLang="en-US" sz="2400" b="1" dirty="0"/>
          </a:p>
        </p:txBody>
      </p:sp>
    </p:spTree>
    <p:extLst>
      <p:ext uri="{BB962C8B-B14F-4D97-AF65-F5344CB8AC3E}">
        <p14:creationId xmlns:p14="http://schemas.microsoft.com/office/powerpoint/2010/main" val="16181569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linds(horizontal)">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二、目标管理的实施</a:t>
            </a:r>
          </a:p>
        </p:txBody>
      </p:sp>
      <p:sp>
        <p:nvSpPr>
          <p:cNvPr id="5" name="Text Box 3"/>
          <p:cNvSpPr txBox="1">
            <a:spLocks noChangeArrowheads="1"/>
          </p:cNvSpPr>
          <p:nvPr/>
        </p:nvSpPr>
        <p:spPr bwMode="auto">
          <a:xfrm>
            <a:off x="467544" y="1338481"/>
            <a:ext cx="8209855" cy="457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（一）目标管理的实施步骤</a:t>
            </a:r>
            <a:endParaRPr lang="en-US" altLang="zh-CN" sz="3200" dirty="0">
              <a:solidFill>
                <a:srgbClr val="FFFFFF"/>
              </a:solidFill>
            </a:endParaRPr>
          </a:p>
          <a:p>
            <a:pPr eaLnBrk="1" hangingPunct="1">
              <a:lnSpc>
                <a:spcPct val="150000"/>
              </a:lnSpc>
              <a:spcBef>
                <a:spcPct val="20000"/>
              </a:spcBef>
            </a:pPr>
            <a:r>
              <a:rPr lang="en-US" altLang="zh-CN" sz="3200" dirty="0">
                <a:solidFill>
                  <a:srgbClr val="FFFFFF"/>
                </a:solidFill>
              </a:rPr>
              <a:t>1. </a:t>
            </a:r>
            <a:r>
              <a:rPr lang="zh-CN" altLang="en-US" sz="3200" dirty="0">
                <a:solidFill>
                  <a:srgbClr val="FFFFFF"/>
                </a:solidFill>
              </a:rPr>
              <a:t>计划目标</a:t>
            </a:r>
            <a:endParaRPr lang="en-US" altLang="zh-CN" sz="32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000" dirty="0">
                <a:solidFill>
                  <a:srgbClr val="FFFFFF"/>
                </a:solidFill>
              </a:rPr>
              <a:t>计划目标就是建立每位被评价者所应达到的目标</a:t>
            </a:r>
            <a:r>
              <a:rPr lang="zh-CN" altLang="en-US" sz="2400" dirty="0">
                <a:solidFill>
                  <a:srgbClr val="FFFFFF"/>
                </a:solidFill>
              </a:rPr>
              <a:t>。</a:t>
            </a:r>
          </a:p>
          <a:p>
            <a:pPr eaLnBrk="1" hangingPunct="1">
              <a:lnSpc>
                <a:spcPct val="150000"/>
              </a:lnSpc>
              <a:spcBef>
                <a:spcPct val="20000"/>
              </a:spcBef>
            </a:pPr>
            <a:r>
              <a:rPr lang="en-US" altLang="zh-CN" sz="3200" dirty="0">
                <a:solidFill>
                  <a:srgbClr val="FFFFFF"/>
                </a:solidFill>
              </a:rPr>
              <a:t>2. </a:t>
            </a:r>
            <a:r>
              <a:rPr lang="zh-CN" altLang="en-US" sz="3200" dirty="0">
                <a:solidFill>
                  <a:srgbClr val="FFFFFF"/>
                </a:solidFill>
              </a:rPr>
              <a:t>实施目标</a:t>
            </a:r>
            <a:endParaRPr lang="en-US" altLang="zh-CN" sz="32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000" dirty="0">
                <a:solidFill>
                  <a:srgbClr val="FFFFFF"/>
                </a:solidFill>
              </a:rPr>
              <a:t>实施目标就是对计划实施的监控，是保证制定的计划按预想的步骤进行，掌握计划进度，及时发现问题，如成果不及预期，应及时采取适当的矫正行动，如有必要还可对计划进行修改。</a:t>
            </a:r>
          </a:p>
        </p:txBody>
      </p:sp>
    </p:spTree>
    <p:extLst>
      <p:ext uri="{BB962C8B-B14F-4D97-AF65-F5344CB8AC3E}">
        <p14:creationId xmlns:p14="http://schemas.microsoft.com/office/powerpoint/2010/main" val="570596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二、目标管理的实施</a:t>
            </a:r>
          </a:p>
        </p:txBody>
      </p:sp>
      <p:sp>
        <p:nvSpPr>
          <p:cNvPr id="5" name="Text Box 3"/>
          <p:cNvSpPr txBox="1">
            <a:spLocks noChangeArrowheads="1"/>
          </p:cNvSpPr>
          <p:nvPr/>
        </p:nvSpPr>
        <p:spPr bwMode="auto">
          <a:xfrm>
            <a:off x="467544" y="1556792"/>
            <a:ext cx="8209855" cy="4475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hangingPunct="1">
              <a:lnSpc>
                <a:spcPct val="150000"/>
              </a:lnSpc>
              <a:spcBef>
                <a:spcPct val="20000"/>
              </a:spcBef>
            </a:pPr>
            <a:r>
              <a:rPr lang="zh-CN" altLang="en-US" sz="3200" dirty="0">
                <a:solidFill>
                  <a:srgbClr val="FFFFFF"/>
                </a:solidFill>
              </a:rPr>
              <a:t>（一）目标管理的实施步骤</a:t>
            </a:r>
            <a:endParaRPr lang="en-US" altLang="zh-CN" sz="3200" dirty="0">
              <a:solidFill>
                <a:srgbClr val="FFFFFF"/>
              </a:solidFill>
            </a:endParaRPr>
          </a:p>
          <a:p>
            <a:pPr eaLnBrk="1" hangingPunct="1">
              <a:lnSpc>
                <a:spcPct val="150000"/>
              </a:lnSpc>
              <a:spcBef>
                <a:spcPct val="20000"/>
              </a:spcBef>
            </a:pPr>
            <a:r>
              <a:rPr lang="en-US" altLang="zh-CN" sz="3200" dirty="0">
                <a:solidFill>
                  <a:srgbClr val="FFFFFF"/>
                </a:solidFill>
              </a:rPr>
              <a:t>3. </a:t>
            </a:r>
            <a:r>
              <a:rPr lang="zh-CN" altLang="en-US" sz="3200" dirty="0">
                <a:solidFill>
                  <a:srgbClr val="FFFFFF"/>
                </a:solidFill>
              </a:rPr>
              <a:t>评价结果</a:t>
            </a:r>
            <a:endParaRPr lang="en-US" altLang="zh-CN" sz="32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000" dirty="0">
                <a:solidFill>
                  <a:srgbClr val="FFFFFF"/>
                </a:solidFill>
              </a:rPr>
              <a:t>评价结果是将实际达到的目标与预先设定的目标相比较。</a:t>
            </a:r>
          </a:p>
          <a:p>
            <a:pPr eaLnBrk="1" hangingPunct="1">
              <a:lnSpc>
                <a:spcPct val="150000"/>
              </a:lnSpc>
              <a:spcBef>
                <a:spcPct val="20000"/>
              </a:spcBef>
            </a:pPr>
            <a:r>
              <a:rPr lang="en-US" altLang="zh-CN" sz="3200" dirty="0">
                <a:solidFill>
                  <a:srgbClr val="FFFFFF"/>
                </a:solidFill>
              </a:rPr>
              <a:t>4. </a:t>
            </a:r>
            <a:r>
              <a:rPr lang="zh-CN" altLang="en-US" sz="3200" dirty="0">
                <a:solidFill>
                  <a:srgbClr val="FFFFFF"/>
                </a:solidFill>
              </a:rPr>
              <a:t>反馈</a:t>
            </a:r>
            <a:endParaRPr lang="en-US" altLang="zh-CN" sz="3200" dirty="0">
              <a:solidFill>
                <a:srgbClr val="FFFFFF"/>
              </a:solidFill>
            </a:endParaRPr>
          </a:p>
          <a:p>
            <a:pPr marL="457200" indent="-457200" eaLnBrk="1" hangingPunct="1">
              <a:lnSpc>
                <a:spcPct val="150000"/>
              </a:lnSpc>
              <a:spcBef>
                <a:spcPct val="20000"/>
              </a:spcBef>
              <a:buFont typeface="Arial" pitchFamily="34" charset="0"/>
              <a:buChar char="•"/>
            </a:pPr>
            <a:r>
              <a:rPr lang="zh-CN" altLang="en-US" sz="2000" dirty="0">
                <a:solidFill>
                  <a:srgbClr val="FFFFFF"/>
                </a:solidFill>
              </a:rPr>
              <a:t>反馈就是管理者与员工一起回顾整个周期，对预期目标的达成和进度进行讨论，从而为制定下一绩效周期的目标及战略制定或战略调整做好准备。</a:t>
            </a:r>
          </a:p>
        </p:txBody>
      </p:sp>
    </p:spTree>
    <p:extLst>
      <p:ext uri="{BB962C8B-B14F-4D97-AF65-F5344CB8AC3E}">
        <p14:creationId xmlns:p14="http://schemas.microsoft.com/office/powerpoint/2010/main" val="589709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商务计划">
  <a:themeElements>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商务计划">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just" defTabSz="914400" rtl="0" eaLnBrk="1" fontAlgn="base" latinLnBrk="0" hangingPunct="1">
          <a:lnSpc>
            <a:spcPct val="100000"/>
          </a:lnSpc>
          <a:spcBef>
            <a:spcPct val="0"/>
          </a:spcBef>
          <a:spcAft>
            <a:spcPct val="0"/>
          </a:spcAft>
          <a:buClrTx/>
          <a:buSzTx/>
          <a:buFontTx/>
          <a:buNone/>
          <a:tabLst/>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spDef>
    <a:ln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just" defTabSz="914400" rtl="0" eaLnBrk="1" fontAlgn="base" latinLnBrk="0" hangingPunct="1">
          <a:lnSpc>
            <a:spcPct val="100000"/>
          </a:lnSpc>
          <a:spcBef>
            <a:spcPct val="0"/>
          </a:spcBef>
          <a:spcAft>
            <a:spcPct val="0"/>
          </a:spcAft>
          <a:buClrTx/>
          <a:buSzTx/>
          <a:buFontTx/>
          <a:buNone/>
          <a:tabLst/>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lnDef>
  </a:objectDefaults>
  <a:extraClrSchemeLst>
    <a:extraClrScheme>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商务计划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商务计划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商务计划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商务计划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471</TotalTime>
  <Words>5144</Words>
  <Application>Microsoft Office PowerPoint</Application>
  <PresentationFormat>全屏显示(4:3)</PresentationFormat>
  <Paragraphs>546</Paragraphs>
  <Slides>78</Slides>
  <Notes>8</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78</vt:i4>
      </vt:variant>
    </vt:vector>
  </HeadingPairs>
  <TitlesOfParts>
    <vt:vector size="91" baseType="lpstr">
      <vt:lpstr>NEU-HZ</vt:lpstr>
      <vt:lpstr>黑体</vt:lpstr>
      <vt:lpstr>华文新魏</vt:lpstr>
      <vt:lpstr>楷体</vt:lpstr>
      <vt:lpstr>楷体_GB2312</vt:lpstr>
      <vt:lpstr>隶书</vt:lpstr>
      <vt:lpstr>宋体</vt:lpstr>
      <vt:lpstr>Arial</vt:lpstr>
      <vt:lpstr>Calibri</vt:lpstr>
      <vt:lpstr>Times New Roman</vt:lpstr>
      <vt:lpstr>Wingdings</vt:lpstr>
      <vt:lpstr>商务计划</vt:lpstr>
      <vt:lpstr>位图图像</vt:lpstr>
      <vt:lpstr>绩效管理 （第2版） </vt:lpstr>
      <vt:lpstr> </vt:lpstr>
      <vt:lpstr>第2章  绩效管理工具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第2章  绩效管理工具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第2章  绩效管理工具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第2章  绩效管理工具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Company>WwW.YlmF.CoM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战略性绩效管理  （第四版）</dc:title>
  <dc:creator>姜颖雁</dc:creator>
  <cp:lastModifiedBy>传有 徐</cp:lastModifiedBy>
  <cp:revision>57</cp:revision>
  <dcterms:created xsi:type="dcterms:W3CDTF">2013-06-27T14:08:24Z</dcterms:created>
  <dcterms:modified xsi:type="dcterms:W3CDTF">2020-03-08T03:06:54Z</dcterms:modified>
</cp:coreProperties>
</file>