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56" r:id="rId2"/>
    <p:sldId id="318" r:id="rId3"/>
    <p:sldId id="259" r:id="rId4"/>
    <p:sldId id="257" r:id="rId5"/>
    <p:sldId id="283" r:id="rId6"/>
    <p:sldId id="258" r:id="rId7"/>
    <p:sldId id="285" r:id="rId8"/>
    <p:sldId id="286" r:id="rId9"/>
    <p:sldId id="287" r:id="rId10"/>
    <p:sldId id="288" r:id="rId11"/>
    <p:sldId id="289" r:id="rId12"/>
    <p:sldId id="290" r:id="rId13"/>
    <p:sldId id="297" r:id="rId14"/>
    <p:sldId id="291" r:id="rId15"/>
    <p:sldId id="292" r:id="rId16"/>
    <p:sldId id="294" r:id="rId17"/>
    <p:sldId id="298" r:id="rId18"/>
    <p:sldId id="296" r:id="rId19"/>
    <p:sldId id="299" r:id="rId20"/>
    <p:sldId id="300" r:id="rId21"/>
    <p:sldId id="301" r:id="rId22"/>
    <p:sldId id="302" r:id="rId23"/>
    <p:sldId id="303" r:id="rId24"/>
    <p:sldId id="304" r:id="rId25"/>
    <p:sldId id="305" r:id="rId26"/>
    <p:sldId id="306" r:id="rId27"/>
    <p:sldId id="307" r:id="rId28"/>
    <p:sldId id="308" r:id="rId29"/>
    <p:sldId id="309" r:id="rId30"/>
    <p:sldId id="310" r:id="rId31"/>
    <p:sldId id="311" r:id="rId32"/>
    <p:sldId id="312" r:id="rId33"/>
    <p:sldId id="313" r:id="rId34"/>
    <p:sldId id="314" r:id="rId35"/>
    <p:sldId id="315" r:id="rId36"/>
    <p:sldId id="272" r:id="rId37"/>
    <p:sldId id="316" r:id="rId38"/>
    <p:sldId id="317" r:id="rId39"/>
    <p:sldId id="280" r:id="rId40"/>
    <p:sldId id="319" r:id="rId41"/>
    <p:sldId id="320"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3">
          <p15:clr>
            <a:srgbClr val="A4A3A4"/>
          </p15:clr>
        </p15:guide>
        <p15:guide id="2" pos="389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1" d="100"/>
          <a:sy n="81" d="100"/>
        </p:scale>
        <p:origin x="725" y="67"/>
      </p:cViewPr>
      <p:guideLst>
        <p:guide orient="horz" pos="2123"/>
        <p:guide pos="389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t>2022/1/1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t>‹#›</a:t>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slideLayout" Target="../slideLayouts/slideLayout7.xml"/><Relationship Id="rId4" Type="http://schemas.openxmlformats.org/officeDocument/2006/relationships/tags" Target="../tags/tag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slideLayout" Target="../slideLayouts/slideLayout7.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slideLayout" Target="../slideLayouts/slideLayout7.xml"/><Relationship Id="rId4" Type="http://schemas.openxmlformats.org/officeDocument/2006/relationships/tags" Target="../tags/tag2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 </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领导学的定义与含义</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领导学可以认为就是关于或者包含领导科学和领导艺术的专门学问。</a:t>
            </a:r>
          </a:p>
          <a:p>
            <a:pPr lvl="0" algn="l" fontAlgn="auto">
              <a:lnSpc>
                <a:spcPct val="100000"/>
              </a:lnSpc>
              <a:buSzTx/>
            </a:pPr>
            <a:r>
              <a:rPr lang="zh-CN" altLang="en-US" sz="2000" dirty="0">
                <a:solidFill>
                  <a:schemeClr val="tx1"/>
                </a:solidFill>
                <a:latin typeface="+mn-ea"/>
                <a:sym typeface="思源黑体" panose="020B0400000000000000" pitchFamily="34" charset="-122"/>
              </a:rPr>
              <a:t>应该说,如果根据学问的来源和取向均为领导实践这个事实,那么领导学就是一个关于领导实践及其相关领域的知识体系和理论体系,是一门融领导的科学性、艺术性和实践性为一体的完全独立的学科,实际是一门全方位研究和反作用于领导主体及其行为和整个领导现象的学问。</a:t>
            </a:r>
          </a:p>
          <a:p>
            <a:pPr lvl="0" algn="l" fontAlgn="auto">
              <a:lnSpc>
                <a:spcPct val="100000"/>
              </a:lnSpc>
              <a:buSzTx/>
            </a:pPr>
            <a:r>
              <a:rPr lang="zh-CN" altLang="en-US" sz="2000" dirty="0">
                <a:solidFill>
                  <a:schemeClr val="tx1"/>
                </a:solidFill>
                <a:latin typeface="+mn-ea"/>
                <a:sym typeface="思源黑体" panose="020B0400000000000000" pitchFamily="34" charset="-122"/>
              </a:rPr>
              <a:t>准确来说,领导学就是一门关于领导这种在现实社会中最高级、最重大、最核心、最组织化和权威化的社会现象和组织行为,以及对与领导直接或间接相关的各方面知识、技能、思想观念、价值标准、现实体制、行为主体、人文背景、现实利益关系、权力运作机制和客观规律及其现实展现等进行专门理论研究和应用研究的综合性社会科学。</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1.1.3 </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领导学的定义与含义</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具有自己专门的研究领域和特定的研究对象,具有明确的研究标的和取向,具有巨大的实践价值和现实意义,对事关群体或组织乃至整个社会兴衰成败的领导实践具有越来越重要的作用,是社会科学中最重大的研究领域之一。具体而言,它有以下几层含义:</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第一,领导学是一个含义广泛的范畴,囊括了所有关于领导活动的知识体系和理论体系。</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第二,领导学既揭示了领导活动中规律性、规范性的科学内容,又总结了领导活动中非规范性、非程序化的领导艺术。</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第三,领导学既具体研究领导活动中领导主客体及其行为,又探究领导环境如何影响领导行为,揭示领导实践成败的原因、规律和具有使用价值的经验艺术。</a:t>
            </a:r>
          </a:p>
          <a:p>
            <a:pPr lvl="0" algn="l" fontAlgn="auto">
              <a:lnSpc>
                <a:spcPct val="100000"/>
              </a:lnSpc>
              <a:buSzTx/>
            </a:pPr>
            <a:r>
              <a:rPr lang="zh-CN" altLang="en-US" sz="2000" dirty="0">
                <a:solidFill>
                  <a:schemeClr val="tx1"/>
                </a:solidFill>
                <a:latin typeface="+mn-ea"/>
                <a:sym typeface="思源黑体" panose="020B0400000000000000" pitchFamily="34" charset="-122"/>
              </a:rPr>
              <a:t>第四,领导学既从纵向去考察和探索领导活动的过去、现在和未来,又从横向去研究领导活动所涉及的社会生活的各个领域,如党政、经济、科技、文教等,形成了党政领导学、经济领导学、科技领导学、文教领导学等分支学科。</a:t>
            </a:r>
          </a:p>
          <a:p>
            <a:pPr lvl="0" algn="l" fontAlgn="auto">
              <a:lnSpc>
                <a:spcPct val="100000"/>
              </a:lnSpc>
              <a:buSzTx/>
            </a:pPr>
            <a:r>
              <a:rPr lang="zh-CN" altLang="en-US" sz="2000" dirty="0">
                <a:solidFill>
                  <a:schemeClr val="tx1"/>
                </a:solidFill>
                <a:latin typeface="+mn-ea"/>
                <a:sym typeface="思源黑体" panose="020B0400000000000000" pitchFamily="34" charset="-122"/>
              </a:rPr>
              <a:t>作为一门独立的学科,领导学兼具多重充分反映自身特点的个性,但主要包括一般特性和差异特性。领导学的一般特性又包括理论性与实践性、实用性和操作性等,其差异特性则包括价值性、倾向性、阶级性、阶层性、社会性和时代性等。</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1.1.4 </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领导学与领导实践的关系</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3284621" y="2051922"/>
            <a:ext cx="5470358" cy="3042450"/>
            <a:chOff x="3208421" y="2299572"/>
            <a:chExt cx="5470358" cy="3042450"/>
          </a:xfrm>
        </p:grpSpPr>
        <p:cxnSp>
          <p:nvCxnSpPr>
            <p:cNvPr id="5" name="Straight Connector 95"/>
            <p:cNvCxnSpPr/>
            <p:nvPr/>
          </p:nvCxnSpPr>
          <p:spPr>
            <a:xfrm flipH="1">
              <a:off x="3208421" y="3037784"/>
              <a:ext cx="1003810"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6" name="Straight Connector 96"/>
            <p:cNvCxnSpPr/>
            <p:nvPr/>
          </p:nvCxnSpPr>
          <p:spPr>
            <a:xfrm>
              <a:off x="7637516" y="3027571"/>
              <a:ext cx="1025221"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7" name="Straight Connector 98"/>
            <p:cNvCxnSpPr/>
            <p:nvPr/>
          </p:nvCxnSpPr>
          <p:spPr>
            <a:xfrm>
              <a:off x="7637516" y="4718485"/>
              <a:ext cx="1041263"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8" name="Straight Connector 97"/>
            <p:cNvCxnSpPr/>
            <p:nvPr/>
          </p:nvCxnSpPr>
          <p:spPr>
            <a:xfrm flipH="1">
              <a:off x="3240505" y="4728699"/>
              <a:ext cx="971726"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459705" y="2299572"/>
              <a:ext cx="3042447" cy="3042450"/>
              <a:chOff x="4304719" y="2299571"/>
              <a:chExt cx="3239998" cy="3240001"/>
            </a:xfrm>
          </p:grpSpPr>
          <p:sp>
            <p:nvSpPr>
              <p:cNvPr id="10" name="Freeform 39"/>
              <p:cNvSpPr/>
              <p:nvPr/>
            </p:nvSpPr>
            <p:spPr>
              <a:xfrm>
                <a:off x="4304719" y="2299571"/>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38C0C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1" name="Freeform 40"/>
              <p:cNvSpPr/>
              <p:nvPr/>
            </p:nvSpPr>
            <p:spPr>
              <a:xfrm>
                <a:off x="5984717" y="2299571"/>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FCC02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2" name="Freeform 41"/>
              <p:cNvSpPr/>
              <p:nvPr/>
            </p:nvSpPr>
            <p:spPr>
              <a:xfrm>
                <a:off x="4304719" y="3979573"/>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FCC02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3" name="Freeform 42"/>
              <p:cNvSpPr/>
              <p:nvPr/>
            </p:nvSpPr>
            <p:spPr>
              <a:xfrm>
                <a:off x="5984717" y="3979573"/>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38C0C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nvGrpSpPr>
              <p:cNvPr id="14" name="Group 17"/>
              <p:cNvGrpSpPr/>
              <p:nvPr/>
            </p:nvGrpSpPr>
            <p:grpSpPr>
              <a:xfrm>
                <a:off x="4836224" y="2892061"/>
                <a:ext cx="497539" cy="271019"/>
                <a:chOff x="6750050" y="3321051"/>
                <a:chExt cx="195263" cy="106363"/>
              </a:xfrm>
              <a:solidFill>
                <a:schemeClr val="bg1"/>
              </a:solidFill>
            </p:grpSpPr>
            <p:sp>
              <p:nvSpPr>
                <p:cNvPr id="25"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6"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7"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5" name="Group 21"/>
              <p:cNvGrpSpPr/>
              <p:nvPr/>
            </p:nvGrpSpPr>
            <p:grpSpPr>
              <a:xfrm>
                <a:off x="4870051" y="4483899"/>
                <a:ext cx="472180" cy="469173"/>
                <a:chOff x="744538" y="3198813"/>
                <a:chExt cx="249237" cy="247650"/>
              </a:xfrm>
              <a:solidFill>
                <a:schemeClr val="bg1"/>
              </a:solidFill>
            </p:grpSpPr>
            <p:sp>
              <p:nvSpPr>
                <p:cNvPr id="21"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2"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3" name="Freeform 10"/>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4"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6" name="Group 26"/>
              <p:cNvGrpSpPr/>
              <p:nvPr/>
            </p:nvGrpSpPr>
            <p:grpSpPr>
              <a:xfrm>
                <a:off x="6504673" y="4501579"/>
                <a:ext cx="519539" cy="515981"/>
                <a:chOff x="1979613" y="3067051"/>
                <a:chExt cx="231775" cy="230188"/>
              </a:xfrm>
              <a:solidFill>
                <a:schemeClr val="bg1"/>
              </a:solidFill>
            </p:grpSpPr>
            <p:sp>
              <p:nvSpPr>
                <p:cNvPr id="18"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9"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0" name="Oval 40"/>
                <p:cNvSpPr>
                  <a:spLocks noChangeArrowheads="1"/>
                </p:cNvSpPr>
                <p:nvPr/>
              </p:nvSpPr>
              <p:spPr bwMode="auto">
                <a:xfrm>
                  <a:off x="2090738" y="3179763"/>
                  <a:ext cx="6350" cy="6350"/>
                </a:xfrm>
                <a:prstGeom prst="ellipse">
                  <a:avLst/>
                </a:pr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7" name="Group 30"/>
              <p:cNvGrpSpPr/>
              <p:nvPr/>
            </p:nvGrpSpPr>
            <p:grpSpPr>
              <a:xfrm>
                <a:off x="6550312" y="2831523"/>
                <a:ext cx="428265" cy="412520"/>
                <a:chOff x="4616450" y="1549401"/>
                <a:chExt cx="215900" cy="207963"/>
              </a:xfrm>
              <a:solidFill>
                <a:schemeClr val="bg1"/>
              </a:solidFill>
            </p:grpSpPr>
            <p:sp>
              <p:nvSpPr>
                <p:cNvPr id="28"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9" name="Oval 7"/>
                <p:cNvSpPr>
                  <a:spLocks noChangeArrowheads="1"/>
                </p:cNvSpPr>
                <p:nvPr/>
              </p:nvSpPr>
              <p:spPr bwMode="auto">
                <a:xfrm>
                  <a:off x="4718050" y="1685926"/>
                  <a:ext cx="15875" cy="17463"/>
                </a:xfrm>
                <a:prstGeom prst="ellipse">
                  <a:avLst/>
                </a:pr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grpSp>
      <p:sp>
        <p:nvSpPr>
          <p:cNvPr id="32" name="文本框 42"/>
          <p:cNvSpPr txBox="1"/>
          <p:nvPr>
            <p:custDataLst>
              <p:tags r:id="rId1"/>
            </p:custDataLst>
          </p:nvPr>
        </p:nvSpPr>
        <p:spPr>
          <a:xfrm>
            <a:off x="8900160" y="2414905"/>
            <a:ext cx="2245360" cy="810260"/>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第三,领导实践是检验领导学的标准。</a:t>
            </a:r>
          </a:p>
        </p:txBody>
      </p:sp>
      <p:sp>
        <p:nvSpPr>
          <p:cNvPr id="35" name="文本框 42"/>
          <p:cNvSpPr txBox="1"/>
          <p:nvPr>
            <p:custDataLst>
              <p:tags r:id="rId2"/>
            </p:custDataLst>
          </p:nvPr>
        </p:nvSpPr>
        <p:spPr>
          <a:xfrm>
            <a:off x="9059545" y="3979545"/>
            <a:ext cx="1926590" cy="1170305"/>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第四,领导理论对领导实践起着重大作用。</a:t>
            </a:r>
          </a:p>
        </p:txBody>
      </p:sp>
      <p:sp>
        <p:nvSpPr>
          <p:cNvPr id="38" name="文本框 42"/>
          <p:cNvSpPr txBox="1"/>
          <p:nvPr>
            <p:custDataLst>
              <p:tags r:id="rId3"/>
            </p:custDataLst>
          </p:nvPr>
        </p:nvSpPr>
        <p:spPr>
          <a:xfrm>
            <a:off x="1214755" y="2446020"/>
            <a:ext cx="1926590" cy="810260"/>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第一,领导实践是领导学的来源。</a:t>
            </a:r>
          </a:p>
        </p:txBody>
      </p:sp>
      <p:sp>
        <p:nvSpPr>
          <p:cNvPr id="41" name="文本框 42"/>
          <p:cNvSpPr txBox="1"/>
          <p:nvPr>
            <p:custDataLst>
              <p:tags r:id="rId4"/>
            </p:custDataLst>
          </p:nvPr>
        </p:nvSpPr>
        <p:spPr>
          <a:xfrm>
            <a:off x="1127125" y="4139565"/>
            <a:ext cx="2101215" cy="810260"/>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第二,领导实践是领导学发展的动力。</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2882245" cy="2260521"/>
            <a:chOff x="-7119948" y="1633199"/>
            <a:chExt cx="1288224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4714240" cy="1445260"/>
            </a:xfrm>
            <a:prstGeom prst="rect">
              <a:avLst/>
            </a:prstGeom>
            <a:noFill/>
          </p:spPr>
          <p:txBody>
            <a:bodyPr wrap="square" rtlCol="0">
              <a:spAutoFit/>
            </a:bodyPr>
            <a:lstStyle/>
            <a:p>
              <a:r>
                <a:rPr lang="zh-CN" altLang="en-US" sz="4400" b="1" dirty="0">
                  <a:latin typeface="黑体" panose="02010609060101010101" charset="-122"/>
                  <a:ea typeface="黑体" panose="02010609060101010101" charset="-122"/>
                  <a:cs typeface="黑体" panose="02010609060101010101" charset="-122"/>
                  <a:sym typeface="思源黑体" panose="020B0400000000000000" pitchFamily="34" charset="-122"/>
                </a:rPr>
                <a:t>领导学的研究对象、范围与构成</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领导学的研究对象</a:t>
            </a:r>
          </a:p>
          <a:p>
            <a:pPr lvl="0" algn="l" fontAlgn="auto">
              <a:lnSpc>
                <a:spcPct val="100000"/>
              </a:lnSpc>
              <a:buSzTx/>
            </a:pPr>
            <a:r>
              <a:rPr lang="zh-CN" altLang="en-US" sz="2000" dirty="0">
                <a:solidFill>
                  <a:schemeClr val="tx1"/>
                </a:solidFill>
                <a:latin typeface="+mn-ea"/>
                <a:sym typeface="思源黑体" panose="020B0400000000000000" pitchFamily="34" charset="-122"/>
              </a:rPr>
              <a:t>对于领导学的研究对象,在领导学界和相关学界仍存在不同的看法,其中较有代表性的观点主要如下:</a:t>
            </a:r>
          </a:p>
          <a:p>
            <a:pPr lvl="0" algn="l" fontAlgn="auto">
              <a:lnSpc>
                <a:spcPct val="100000"/>
              </a:lnSpc>
              <a:buSzTx/>
            </a:pPr>
            <a:r>
              <a:rPr lang="zh-CN" altLang="en-US" sz="2000" b="1" dirty="0">
                <a:solidFill>
                  <a:schemeClr val="tx1"/>
                </a:solidFill>
                <a:latin typeface="+mn-ea"/>
                <a:sym typeface="思源黑体" panose="020B0400000000000000" pitchFamily="34" charset="-122"/>
              </a:rPr>
              <a:t>(1)领导活动论。</a:t>
            </a:r>
          </a:p>
          <a:p>
            <a:pPr lvl="0" algn="l" fontAlgn="auto">
              <a:lnSpc>
                <a:spcPct val="100000"/>
              </a:lnSpc>
              <a:buSzTx/>
            </a:pPr>
            <a:r>
              <a:rPr lang="zh-CN" altLang="en-US" sz="2000" b="1" dirty="0">
                <a:solidFill>
                  <a:schemeClr val="tx1"/>
                </a:solidFill>
                <a:latin typeface="+mn-ea"/>
                <a:sym typeface="思源黑体" panose="020B0400000000000000" pitchFamily="34" charset="-122"/>
              </a:rPr>
              <a:t>(2)领导行为论。</a:t>
            </a:r>
          </a:p>
          <a:p>
            <a:pPr lvl="0" algn="l" fontAlgn="auto">
              <a:lnSpc>
                <a:spcPct val="100000"/>
              </a:lnSpc>
              <a:buSzTx/>
            </a:pPr>
            <a:r>
              <a:rPr lang="zh-CN" altLang="en-US" sz="2000" b="1" dirty="0">
                <a:solidFill>
                  <a:schemeClr val="tx1"/>
                </a:solidFill>
                <a:latin typeface="+mn-ea"/>
                <a:sym typeface="思源黑体" panose="020B0400000000000000" pitchFamily="34" charset="-122"/>
              </a:rPr>
              <a:t>(3)领导工作论。</a:t>
            </a:r>
          </a:p>
          <a:p>
            <a:pPr lvl="0" algn="l" fontAlgn="auto">
              <a:lnSpc>
                <a:spcPct val="100000"/>
              </a:lnSpc>
              <a:buSzTx/>
            </a:pPr>
            <a:r>
              <a:rPr lang="zh-CN" altLang="en-US" sz="2000" b="1" dirty="0">
                <a:solidFill>
                  <a:schemeClr val="tx1"/>
                </a:solidFill>
                <a:latin typeface="+mn-ea"/>
                <a:sym typeface="思源黑体" panose="020B0400000000000000" pitchFamily="34" charset="-122"/>
              </a:rPr>
              <a:t>(4)领导要素论。</a:t>
            </a:r>
          </a:p>
          <a:p>
            <a:pPr lvl="0" algn="l" fontAlgn="auto">
              <a:lnSpc>
                <a:spcPct val="100000"/>
              </a:lnSpc>
              <a:buSzTx/>
            </a:pPr>
            <a:r>
              <a:rPr lang="zh-CN" altLang="en-US" sz="2000" b="1" dirty="0">
                <a:solidFill>
                  <a:schemeClr val="tx1"/>
                </a:solidFill>
                <a:latin typeface="+mn-ea"/>
                <a:sym typeface="思源黑体" panose="020B0400000000000000" pitchFamily="34" charset="-122"/>
              </a:rPr>
              <a:t>(5)领导系统论。</a:t>
            </a:r>
          </a:p>
          <a:p>
            <a:pPr lvl="0" algn="l" fontAlgn="auto">
              <a:lnSpc>
                <a:spcPct val="100000"/>
              </a:lnSpc>
              <a:buSzTx/>
            </a:pPr>
            <a:r>
              <a:rPr lang="zh-CN" altLang="en-US" sz="2000" b="1" dirty="0">
                <a:solidFill>
                  <a:schemeClr val="tx1"/>
                </a:solidFill>
                <a:latin typeface="+mn-ea"/>
                <a:sym typeface="思源黑体" panose="020B0400000000000000" pitchFamily="34" charset="-122"/>
              </a:rPr>
              <a:t>(6)领导矛盾论。</a:t>
            </a:r>
          </a:p>
          <a:p>
            <a:pPr lvl="0" algn="l" fontAlgn="auto">
              <a:lnSpc>
                <a:spcPct val="100000"/>
              </a:lnSpc>
              <a:buSzTx/>
            </a:pPr>
            <a:endParaRPr lang="zh-CN" altLang="en-US" sz="2000" b="1"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领导学的研究范围与任务</a:t>
            </a:r>
          </a:p>
          <a:p>
            <a:pPr lvl="0" algn="l" fontAlgn="auto">
              <a:lnSpc>
                <a:spcPct val="100000"/>
              </a:lnSpc>
              <a:buSzTx/>
            </a:pPr>
            <a:endParaRPr lang="zh-CN" altLang="en-US" sz="2000" b="1" dirty="0">
              <a:solidFill>
                <a:schemeClr val="tx1"/>
              </a:solidFill>
              <a:latin typeface="+mn-ea"/>
              <a:sym typeface="思源黑体" panose="020B0400000000000000" pitchFamily="34" charset="-122"/>
            </a:endParaRPr>
          </a:p>
        </p:txBody>
      </p:sp>
      <p:grpSp>
        <p:nvGrpSpPr>
          <p:cNvPr id="4" name="组合 3"/>
          <p:cNvGrpSpPr/>
          <p:nvPr/>
        </p:nvGrpSpPr>
        <p:grpSpPr>
          <a:xfrm>
            <a:off x="552539" y="1860884"/>
            <a:ext cx="5398770" cy="4615815"/>
            <a:chOff x="552539" y="1860884"/>
            <a:chExt cx="5398770" cy="4615815"/>
          </a:xfrm>
        </p:grpSpPr>
        <p:sp>
          <p:nvSpPr>
            <p:cNvPr id="5" name="圆角矩形 4"/>
            <p:cNvSpPr/>
            <p:nvPr>
              <p:custDataLst>
                <p:tags r:id="rId2"/>
              </p:custDataLst>
            </p:nvPr>
          </p:nvSpPr>
          <p:spPr>
            <a:xfrm>
              <a:off x="552539"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663029" y="2569544"/>
              <a:ext cx="5166360" cy="378460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领导的含义;(2)领导的本质;(3)领导原理;(4)领导原则;(5)领导规律;(6)领导方法;(7)领导主体;(8)领导客体;(9)领导环境;(10)领导体制;(11)领导关系;(12)领导职能、职责与作用;(13)决策用人等领导过程;(14)领导观念与领导能力;(15)领导素质与领导人才;(16)领导班子与领导群体结构;(17)领导战略;(18)调查研究;(19)思想政治工作;(20)政策活动;(21)领导活动中的管理;(22)领导绩效与领导水平;(23)领导考评;(24)领导形象;(25)领导学科的形成和发展。</a:t>
              </a:r>
            </a:p>
          </p:txBody>
        </p:sp>
        <p:grpSp>
          <p:nvGrpSpPr>
            <p:cNvPr id="7" name="组合 6"/>
            <p:cNvGrpSpPr/>
            <p:nvPr/>
          </p:nvGrpSpPr>
          <p:grpSpPr>
            <a:xfrm>
              <a:off x="1928607" y="1920975"/>
              <a:ext cx="2646947" cy="545432"/>
              <a:chOff x="1042736" y="1311376"/>
              <a:chExt cx="2646947" cy="545432"/>
            </a:xfrm>
          </p:grpSpPr>
          <p:sp>
            <p:nvSpPr>
              <p:cNvPr id="8"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247954" y="1396855"/>
                <a:ext cx="2225040" cy="398780"/>
              </a:xfrm>
              <a:prstGeom prst="rect">
                <a:avLst/>
              </a:prstGeom>
              <a:noFill/>
            </p:spPr>
            <p:txBody>
              <a:bodyPr wrap="none" rtlCol="0">
                <a:spAutoFit/>
              </a:bodyPr>
              <a:lstStyle/>
              <a:p>
                <a:pPr algn="l"/>
                <a:r>
                  <a:rPr lang="zh-CN" altLang="en-US" sz="2000" b="1" dirty="0">
                    <a:solidFill>
                      <a:schemeClr val="bg1"/>
                    </a:solidFill>
                    <a:latin typeface="思源宋体 CN" panose="02020400000000000000" pitchFamily="18" charset="-122"/>
                    <a:ea typeface="思源宋体 CN" panose="02020400000000000000" pitchFamily="18" charset="-122"/>
                  </a:rPr>
                  <a:t>领导学的研究范围</a:t>
                </a:r>
              </a:p>
            </p:txBody>
          </p:sp>
        </p:grpSp>
      </p:grpSp>
      <p:grpSp>
        <p:nvGrpSpPr>
          <p:cNvPr id="10" name="组合 9"/>
          <p:cNvGrpSpPr/>
          <p:nvPr/>
        </p:nvGrpSpPr>
        <p:grpSpPr>
          <a:xfrm>
            <a:off x="6279570" y="1860884"/>
            <a:ext cx="5398770" cy="4493260"/>
            <a:chOff x="6279570" y="1860884"/>
            <a:chExt cx="5398770" cy="4493260"/>
          </a:xfrm>
        </p:grpSpPr>
        <p:sp>
          <p:nvSpPr>
            <p:cNvPr id="11" name="圆角矩形 4"/>
            <p:cNvSpPr/>
            <p:nvPr>
              <p:custDataLst>
                <p:tags r:id="rId1"/>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6947" cy="545432"/>
              <a:chOff x="1042736" y="1311376"/>
              <a:chExt cx="2646947" cy="545432"/>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160959" y="1383916"/>
                <a:ext cx="2225040" cy="398780"/>
              </a:xfrm>
              <a:prstGeom prst="rect">
                <a:avLst/>
              </a:prstGeom>
              <a:noFill/>
            </p:spPr>
            <p:txBody>
              <a:bodyPr wrap="none" rtlCol="0">
                <a:spAutoFit/>
              </a:bodyPr>
              <a:lstStyle/>
              <a:p>
                <a:pPr algn="l"/>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领导学的研究任务</a:t>
                </a:r>
              </a:p>
            </p:txBody>
          </p:sp>
        </p:grpSp>
        <p:sp>
          <p:nvSpPr>
            <p:cNvPr id="15" name="文本框 14"/>
            <p:cNvSpPr txBox="1"/>
            <p:nvPr/>
          </p:nvSpPr>
          <p:spPr>
            <a:xfrm>
              <a:off x="6431970" y="2664159"/>
              <a:ext cx="5103495" cy="341503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(1)要研究领导现象产生的原因和条件、现代领导活动的要素与过程,揭示现代领导活动的一般规律和一般原理;</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(2)要研究各个领域、各个层面的领导活动的特殊规律和具体内容;</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(3)要研究领导主体的内在构成及其变化发展规律,研究直接导致领导实践成败得失的主客观因素,总结领导实践的经验和教训,为领导实践提供有效的指导和帮助。</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294640"/>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1.2.6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领导学的学科构成</a:t>
            </a:r>
          </a:p>
          <a:p>
            <a:pPr lvl="0" algn="l" fontAlgn="auto">
              <a:lnSpc>
                <a:spcPct val="100000"/>
              </a:lnSpc>
              <a:buSzTx/>
            </a:pPr>
            <a:endParaRPr lang="zh-CN" altLang="en-US" sz="2000" b="1" dirty="0">
              <a:solidFill>
                <a:schemeClr val="tx1"/>
              </a:solidFill>
              <a:latin typeface="+mn-ea"/>
              <a:sym typeface="思源黑体" panose="020B0400000000000000" pitchFamily="34" charset="-122"/>
            </a:endParaRPr>
          </a:p>
        </p:txBody>
      </p:sp>
      <p:grpSp>
        <p:nvGrpSpPr>
          <p:cNvPr id="4" name="组合 3"/>
          <p:cNvGrpSpPr/>
          <p:nvPr/>
        </p:nvGrpSpPr>
        <p:grpSpPr>
          <a:xfrm>
            <a:off x="1028700" y="1912624"/>
            <a:ext cx="6382385" cy="2223082"/>
            <a:chOff x="1028683" y="1961555"/>
            <a:chExt cx="10134634" cy="3655027"/>
          </a:xfrm>
        </p:grpSpPr>
        <p:grpSp>
          <p:nvGrpSpPr>
            <p:cNvPr id="5" name="."/>
            <p:cNvGrpSpPr/>
            <p:nvPr/>
          </p:nvGrpSpPr>
          <p:grpSpPr>
            <a:xfrm>
              <a:off x="1439476" y="1961555"/>
              <a:ext cx="1630055" cy="1634921"/>
              <a:chOff x="1085477" y="1535725"/>
              <a:chExt cx="1373932" cy="1378034"/>
            </a:xfrm>
          </p:grpSpPr>
          <p:sp>
            <p:nvSpPr>
              <p:cNvPr id="21" name="."/>
              <p:cNvSpPr/>
              <p:nvPr>
                <p:custDataLst>
                  <p:tags r:id="rId11"/>
                </p:custDataLst>
              </p:nvPr>
            </p:nvSpPr>
            <p:spPr bwMode="auto">
              <a:xfrm>
                <a:off x="1085477"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37" name="."/>
              <p:cNvSpPr/>
              <p:nvPr>
                <p:custDataLst>
                  <p:tags r:id="rId12"/>
                </p:custDataLst>
              </p:nvPr>
            </p:nvSpPr>
            <p:spPr>
              <a:xfrm>
                <a:off x="1550241" y="2005000"/>
                <a:ext cx="444393" cy="439485"/>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38" name="."/>
            <p:cNvGrpSpPr/>
            <p:nvPr/>
          </p:nvGrpSpPr>
          <p:grpSpPr>
            <a:xfrm>
              <a:off x="4000469" y="1961555"/>
              <a:ext cx="1630055" cy="1634921"/>
              <a:chOff x="3244081" y="1535725"/>
              <a:chExt cx="1373932" cy="1378034"/>
            </a:xfrm>
          </p:grpSpPr>
          <p:sp>
            <p:nvSpPr>
              <p:cNvPr id="39" name="."/>
              <p:cNvSpPr/>
              <p:nvPr>
                <p:custDataLst>
                  <p:tags r:id="rId9"/>
                </p:custDataLst>
              </p:nvPr>
            </p:nvSpPr>
            <p:spPr bwMode="auto">
              <a:xfrm>
                <a:off x="3244081"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0" name="."/>
              <p:cNvSpPr/>
              <p:nvPr>
                <p:custDataLst>
                  <p:tags r:id="rId10"/>
                </p:custDataLst>
              </p:nvPr>
            </p:nvSpPr>
            <p:spPr>
              <a:xfrm>
                <a:off x="3716905" y="2002546"/>
                <a:ext cx="428269" cy="444393"/>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41" name="."/>
            <p:cNvGrpSpPr/>
            <p:nvPr/>
          </p:nvGrpSpPr>
          <p:grpSpPr>
            <a:xfrm>
              <a:off x="6561468" y="1961555"/>
              <a:ext cx="1630055" cy="1634921"/>
              <a:chOff x="5402685" y="1535725"/>
              <a:chExt cx="1373932" cy="1378034"/>
            </a:xfrm>
          </p:grpSpPr>
          <p:sp>
            <p:nvSpPr>
              <p:cNvPr id="42" name="."/>
              <p:cNvSpPr/>
              <p:nvPr>
                <p:custDataLst>
                  <p:tags r:id="rId7"/>
                </p:custDataLst>
              </p:nvPr>
            </p:nvSpPr>
            <p:spPr bwMode="auto">
              <a:xfrm>
                <a:off x="5402685"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3" name="."/>
              <p:cNvSpPr/>
              <p:nvPr>
                <p:custDataLst>
                  <p:tags r:id="rId8"/>
                </p:custDataLst>
              </p:nvPr>
            </p:nvSpPr>
            <p:spPr>
              <a:xfrm>
                <a:off x="5867447" y="2037665"/>
                <a:ext cx="444392" cy="374154"/>
              </a:xfrm>
              <a:custGeom>
                <a:avLst/>
                <a:gdLst>
                  <a:gd name="connsiteX0" fmla="*/ 54158 w 604539"/>
                  <a:gd name="connsiteY0" fmla="*/ 287695 h 508988"/>
                  <a:gd name="connsiteX1" fmla="*/ 242194 w 604539"/>
                  <a:gd name="connsiteY1" fmla="*/ 287695 h 508988"/>
                  <a:gd name="connsiteX2" fmla="*/ 264990 w 604539"/>
                  <a:gd name="connsiteY2" fmla="*/ 306729 h 508988"/>
                  <a:gd name="connsiteX3" fmla="*/ 295264 w 604539"/>
                  <a:gd name="connsiteY3" fmla="*/ 478149 h 508988"/>
                  <a:gd name="connsiteX4" fmla="*/ 296591 w 604539"/>
                  <a:gd name="connsiteY4" fmla="*/ 485739 h 508988"/>
                  <a:gd name="connsiteX5" fmla="*/ 273433 w 604539"/>
                  <a:gd name="connsiteY5" fmla="*/ 508988 h 508988"/>
                  <a:gd name="connsiteX6" fmla="*/ 273071 w 604539"/>
                  <a:gd name="connsiteY6" fmla="*/ 508988 h 508988"/>
                  <a:gd name="connsiteX7" fmla="*/ 23160 w 604539"/>
                  <a:gd name="connsiteY7" fmla="*/ 508988 h 508988"/>
                  <a:gd name="connsiteX8" fmla="*/ 5430 w 604539"/>
                  <a:gd name="connsiteY8" fmla="*/ 500676 h 508988"/>
                  <a:gd name="connsiteX9" fmla="*/ 364 w 604539"/>
                  <a:gd name="connsiteY9" fmla="*/ 481763 h 508988"/>
                  <a:gd name="connsiteX10" fmla="*/ 31241 w 604539"/>
                  <a:gd name="connsiteY10" fmla="*/ 306729 h 508988"/>
                  <a:gd name="connsiteX11" fmla="*/ 54158 w 604539"/>
                  <a:gd name="connsiteY11" fmla="*/ 287695 h 508988"/>
                  <a:gd name="connsiteX12" fmla="*/ 362106 w 604539"/>
                  <a:gd name="connsiteY12" fmla="*/ 287554 h 508988"/>
                  <a:gd name="connsiteX13" fmla="*/ 550142 w 604539"/>
                  <a:gd name="connsiteY13" fmla="*/ 287554 h 508988"/>
                  <a:gd name="connsiteX14" fmla="*/ 572938 w 604539"/>
                  <a:gd name="connsiteY14" fmla="*/ 306710 h 508988"/>
                  <a:gd name="connsiteX15" fmla="*/ 603212 w 604539"/>
                  <a:gd name="connsiteY15" fmla="*/ 478147 h 508988"/>
                  <a:gd name="connsiteX16" fmla="*/ 604539 w 604539"/>
                  <a:gd name="connsiteY16" fmla="*/ 485736 h 508988"/>
                  <a:gd name="connsiteX17" fmla="*/ 581381 w 604539"/>
                  <a:gd name="connsiteY17" fmla="*/ 508988 h 508988"/>
                  <a:gd name="connsiteX18" fmla="*/ 581019 w 604539"/>
                  <a:gd name="connsiteY18" fmla="*/ 508988 h 508988"/>
                  <a:gd name="connsiteX19" fmla="*/ 331108 w 604539"/>
                  <a:gd name="connsiteY19" fmla="*/ 508988 h 508988"/>
                  <a:gd name="connsiteX20" fmla="*/ 313378 w 604539"/>
                  <a:gd name="connsiteY20" fmla="*/ 500675 h 508988"/>
                  <a:gd name="connsiteX21" fmla="*/ 308312 w 604539"/>
                  <a:gd name="connsiteY21" fmla="*/ 481761 h 508988"/>
                  <a:gd name="connsiteX22" fmla="*/ 339189 w 604539"/>
                  <a:gd name="connsiteY22" fmla="*/ 306710 h 508988"/>
                  <a:gd name="connsiteX23" fmla="*/ 362106 w 604539"/>
                  <a:gd name="connsiteY23" fmla="*/ 287554 h 508988"/>
                  <a:gd name="connsiteX24" fmla="*/ 208081 w 604539"/>
                  <a:gd name="connsiteY24" fmla="*/ 54053 h 508988"/>
                  <a:gd name="connsiteX25" fmla="*/ 396118 w 604539"/>
                  <a:gd name="connsiteY25" fmla="*/ 54053 h 508988"/>
                  <a:gd name="connsiteX26" fmla="*/ 419034 w 604539"/>
                  <a:gd name="connsiteY26" fmla="*/ 73201 h 508988"/>
                  <a:gd name="connsiteX27" fmla="*/ 449308 w 604539"/>
                  <a:gd name="connsiteY27" fmla="*/ 244446 h 508988"/>
                  <a:gd name="connsiteX28" fmla="*/ 450635 w 604539"/>
                  <a:gd name="connsiteY28" fmla="*/ 252154 h 508988"/>
                  <a:gd name="connsiteX29" fmla="*/ 427357 w 604539"/>
                  <a:gd name="connsiteY29" fmla="*/ 275275 h 508988"/>
                  <a:gd name="connsiteX30" fmla="*/ 427115 w 604539"/>
                  <a:gd name="connsiteY30" fmla="*/ 275275 h 508988"/>
                  <a:gd name="connsiteX31" fmla="*/ 177204 w 604539"/>
                  <a:gd name="connsiteY31" fmla="*/ 275275 h 508988"/>
                  <a:gd name="connsiteX32" fmla="*/ 159353 w 604539"/>
                  <a:gd name="connsiteY32" fmla="*/ 266966 h 508988"/>
                  <a:gd name="connsiteX33" fmla="*/ 154288 w 604539"/>
                  <a:gd name="connsiteY33" fmla="*/ 248059 h 508988"/>
                  <a:gd name="connsiteX34" fmla="*/ 185285 w 604539"/>
                  <a:gd name="connsiteY34" fmla="*/ 73201 h 508988"/>
                  <a:gd name="connsiteX35" fmla="*/ 208081 w 604539"/>
                  <a:gd name="connsiteY35" fmla="*/ 54053 h 508988"/>
                  <a:gd name="connsiteX36" fmla="*/ 518273 w 604539"/>
                  <a:gd name="connsiteY36" fmla="*/ 0 h 508988"/>
                  <a:gd name="connsiteX37" fmla="*/ 541548 w 604539"/>
                  <a:gd name="connsiteY37" fmla="*/ 23244 h 508988"/>
                  <a:gd name="connsiteX38" fmla="*/ 541548 w 604539"/>
                  <a:gd name="connsiteY38" fmla="*/ 54075 h 508988"/>
                  <a:gd name="connsiteX39" fmla="*/ 572422 w 604539"/>
                  <a:gd name="connsiteY39" fmla="*/ 54075 h 508988"/>
                  <a:gd name="connsiteX40" fmla="*/ 595577 w 604539"/>
                  <a:gd name="connsiteY40" fmla="*/ 77199 h 508988"/>
                  <a:gd name="connsiteX41" fmla="*/ 572422 w 604539"/>
                  <a:gd name="connsiteY41" fmla="*/ 100322 h 508988"/>
                  <a:gd name="connsiteX42" fmla="*/ 541548 w 604539"/>
                  <a:gd name="connsiteY42" fmla="*/ 100322 h 508988"/>
                  <a:gd name="connsiteX43" fmla="*/ 541548 w 604539"/>
                  <a:gd name="connsiteY43" fmla="*/ 131274 h 508988"/>
                  <a:gd name="connsiteX44" fmla="*/ 518273 w 604539"/>
                  <a:gd name="connsiteY44" fmla="*/ 154397 h 508988"/>
                  <a:gd name="connsiteX45" fmla="*/ 495117 w 604539"/>
                  <a:gd name="connsiteY45" fmla="*/ 131274 h 508988"/>
                  <a:gd name="connsiteX46" fmla="*/ 495117 w 604539"/>
                  <a:gd name="connsiteY46" fmla="*/ 100322 h 508988"/>
                  <a:gd name="connsiteX47" fmla="*/ 464244 w 604539"/>
                  <a:gd name="connsiteY47" fmla="*/ 100322 h 508988"/>
                  <a:gd name="connsiteX48" fmla="*/ 440968 w 604539"/>
                  <a:gd name="connsiteY48" fmla="*/ 77199 h 508988"/>
                  <a:gd name="connsiteX49" fmla="*/ 464244 w 604539"/>
                  <a:gd name="connsiteY49" fmla="*/ 54075 h 508988"/>
                  <a:gd name="connsiteX50" fmla="*/ 495117 w 604539"/>
                  <a:gd name="connsiteY50" fmla="*/ 54075 h 508988"/>
                  <a:gd name="connsiteX51" fmla="*/ 495117 w 604539"/>
                  <a:gd name="connsiteY51" fmla="*/ 23244 h 508988"/>
                  <a:gd name="connsiteX52" fmla="*/ 518273 w 604539"/>
                  <a:gd name="connsiteY52" fmla="*/ 0 h 50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4539" h="508988">
                    <a:moveTo>
                      <a:pt x="54158" y="287695"/>
                    </a:moveTo>
                    <a:lnTo>
                      <a:pt x="242194" y="287695"/>
                    </a:lnTo>
                    <a:cubicBezTo>
                      <a:pt x="253411" y="287695"/>
                      <a:pt x="263060" y="295766"/>
                      <a:pt x="264990" y="306729"/>
                    </a:cubicBezTo>
                    <a:lnTo>
                      <a:pt x="295264" y="478149"/>
                    </a:lnTo>
                    <a:cubicBezTo>
                      <a:pt x="296109" y="480559"/>
                      <a:pt x="296591" y="483088"/>
                      <a:pt x="296591" y="485739"/>
                    </a:cubicBezTo>
                    <a:cubicBezTo>
                      <a:pt x="296591" y="498628"/>
                      <a:pt x="286218" y="508988"/>
                      <a:pt x="273433" y="508988"/>
                    </a:cubicBezTo>
                    <a:lnTo>
                      <a:pt x="273071" y="508988"/>
                    </a:lnTo>
                    <a:lnTo>
                      <a:pt x="23160" y="508988"/>
                    </a:lnTo>
                    <a:cubicBezTo>
                      <a:pt x="16285" y="508988"/>
                      <a:pt x="9772" y="505977"/>
                      <a:pt x="5430" y="500676"/>
                    </a:cubicBezTo>
                    <a:cubicBezTo>
                      <a:pt x="967" y="495496"/>
                      <a:pt x="-842" y="488509"/>
                      <a:pt x="364" y="481763"/>
                    </a:cubicBezTo>
                    <a:lnTo>
                      <a:pt x="31241" y="306729"/>
                    </a:lnTo>
                    <a:cubicBezTo>
                      <a:pt x="33171" y="295766"/>
                      <a:pt x="42820" y="287695"/>
                      <a:pt x="54158" y="287695"/>
                    </a:cubicBezTo>
                    <a:close/>
                    <a:moveTo>
                      <a:pt x="362106" y="287554"/>
                    </a:moveTo>
                    <a:lnTo>
                      <a:pt x="550142" y="287554"/>
                    </a:lnTo>
                    <a:cubicBezTo>
                      <a:pt x="561359" y="287554"/>
                      <a:pt x="571008" y="295747"/>
                      <a:pt x="572938" y="306710"/>
                    </a:cubicBezTo>
                    <a:lnTo>
                      <a:pt x="603212" y="478147"/>
                    </a:lnTo>
                    <a:cubicBezTo>
                      <a:pt x="604057" y="480556"/>
                      <a:pt x="604539" y="483086"/>
                      <a:pt x="604539" y="485736"/>
                    </a:cubicBezTo>
                    <a:cubicBezTo>
                      <a:pt x="604539" y="498627"/>
                      <a:pt x="594166" y="508988"/>
                      <a:pt x="581381" y="508988"/>
                    </a:cubicBezTo>
                    <a:lnTo>
                      <a:pt x="581019" y="508988"/>
                    </a:lnTo>
                    <a:lnTo>
                      <a:pt x="331108" y="508988"/>
                    </a:lnTo>
                    <a:cubicBezTo>
                      <a:pt x="324233" y="508988"/>
                      <a:pt x="317720" y="505976"/>
                      <a:pt x="313378" y="500675"/>
                    </a:cubicBezTo>
                    <a:cubicBezTo>
                      <a:pt x="308915" y="495495"/>
                      <a:pt x="307106" y="488507"/>
                      <a:pt x="308312" y="481761"/>
                    </a:cubicBezTo>
                    <a:lnTo>
                      <a:pt x="339189" y="306710"/>
                    </a:lnTo>
                    <a:cubicBezTo>
                      <a:pt x="341119" y="295747"/>
                      <a:pt x="350768" y="287554"/>
                      <a:pt x="362106" y="287554"/>
                    </a:cubicBezTo>
                    <a:close/>
                    <a:moveTo>
                      <a:pt x="208081" y="54053"/>
                    </a:moveTo>
                    <a:lnTo>
                      <a:pt x="396118" y="54053"/>
                    </a:lnTo>
                    <a:cubicBezTo>
                      <a:pt x="407455" y="54053"/>
                      <a:pt x="417104" y="62122"/>
                      <a:pt x="419034" y="73201"/>
                    </a:cubicBezTo>
                    <a:lnTo>
                      <a:pt x="449308" y="244446"/>
                    </a:lnTo>
                    <a:cubicBezTo>
                      <a:pt x="450153" y="246855"/>
                      <a:pt x="450635" y="249504"/>
                      <a:pt x="450635" y="252154"/>
                    </a:cubicBezTo>
                    <a:cubicBezTo>
                      <a:pt x="450635" y="264919"/>
                      <a:pt x="440262" y="275275"/>
                      <a:pt x="427357" y="275275"/>
                    </a:cubicBezTo>
                    <a:lnTo>
                      <a:pt x="427115" y="275275"/>
                    </a:lnTo>
                    <a:lnTo>
                      <a:pt x="177204" y="275275"/>
                    </a:lnTo>
                    <a:cubicBezTo>
                      <a:pt x="170329" y="275275"/>
                      <a:pt x="163816" y="272265"/>
                      <a:pt x="159353" y="266966"/>
                    </a:cubicBezTo>
                    <a:cubicBezTo>
                      <a:pt x="155011" y="261788"/>
                      <a:pt x="153202" y="254803"/>
                      <a:pt x="154288" y="248059"/>
                    </a:cubicBezTo>
                    <a:lnTo>
                      <a:pt x="185285" y="73201"/>
                    </a:lnTo>
                    <a:cubicBezTo>
                      <a:pt x="187215" y="62122"/>
                      <a:pt x="196864" y="54053"/>
                      <a:pt x="208081" y="54053"/>
                    </a:cubicBezTo>
                    <a:close/>
                    <a:moveTo>
                      <a:pt x="518273" y="0"/>
                    </a:moveTo>
                    <a:cubicBezTo>
                      <a:pt x="531177" y="0"/>
                      <a:pt x="541548" y="10358"/>
                      <a:pt x="541548" y="23244"/>
                    </a:cubicBezTo>
                    <a:lnTo>
                      <a:pt x="541548" y="54075"/>
                    </a:lnTo>
                    <a:lnTo>
                      <a:pt x="572422" y="54075"/>
                    </a:lnTo>
                    <a:cubicBezTo>
                      <a:pt x="585205" y="54075"/>
                      <a:pt x="595577" y="64433"/>
                      <a:pt x="595577" y="77199"/>
                    </a:cubicBezTo>
                    <a:cubicBezTo>
                      <a:pt x="595577" y="89965"/>
                      <a:pt x="585205" y="100322"/>
                      <a:pt x="572422" y="100322"/>
                    </a:cubicBezTo>
                    <a:lnTo>
                      <a:pt x="541548" y="100322"/>
                    </a:lnTo>
                    <a:lnTo>
                      <a:pt x="541548" y="131274"/>
                    </a:lnTo>
                    <a:cubicBezTo>
                      <a:pt x="541548" y="144040"/>
                      <a:pt x="531177" y="154397"/>
                      <a:pt x="518273" y="154397"/>
                    </a:cubicBezTo>
                    <a:cubicBezTo>
                      <a:pt x="505489" y="154397"/>
                      <a:pt x="495117" y="144040"/>
                      <a:pt x="495117" y="131274"/>
                    </a:cubicBezTo>
                    <a:lnTo>
                      <a:pt x="495117" y="100322"/>
                    </a:lnTo>
                    <a:lnTo>
                      <a:pt x="464244" y="100322"/>
                    </a:lnTo>
                    <a:cubicBezTo>
                      <a:pt x="451340" y="100322"/>
                      <a:pt x="440968" y="89965"/>
                      <a:pt x="440968" y="77199"/>
                    </a:cubicBezTo>
                    <a:cubicBezTo>
                      <a:pt x="440968" y="64433"/>
                      <a:pt x="451340" y="54075"/>
                      <a:pt x="464244" y="54075"/>
                    </a:cubicBezTo>
                    <a:lnTo>
                      <a:pt x="495117" y="54075"/>
                    </a:lnTo>
                    <a:lnTo>
                      <a:pt x="495117" y="23244"/>
                    </a:lnTo>
                    <a:cubicBezTo>
                      <a:pt x="495117" y="10358"/>
                      <a:pt x="505489" y="0"/>
                      <a:pt x="518273"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44" name="."/>
            <p:cNvGrpSpPr/>
            <p:nvPr/>
          </p:nvGrpSpPr>
          <p:grpSpPr>
            <a:xfrm>
              <a:off x="9122469" y="1961555"/>
              <a:ext cx="1630055" cy="1634921"/>
              <a:chOff x="7561289" y="1535725"/>
              <a:chExt cx="1373932" cy="1378034"/>
            </a:xfrm>
          </p:grpSpPr>
          <p:sp>
            <p:nvSpPr>
              <p:cNvPr id="45" name="."/>
              <p:cNvSpPr/>
              <p:nvPr>
                <p:custDataLst>
                  <p:tags r:id="rId5"/>
                </p:custDataLst>
              </p:nvPr>
            </p:nvSpPr>
            <p:spPr bwMode="auto">
              <a:xfrm>
                <a:off x="7561289"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46" name="."/>
              <p:cNvSpPr/>
              <p:nvPr>
                <p:custDataLst>
                  <p:tags r:id="rId6"/>
                </p:custDataLst>
              </p:nvPr>
            </p:nvSpPr>
            <p:spPr>
              <a:xfrm>
                <a:off x="8026050" y="2028923"/>
                <a:ext cx="444393" cy="391638"/>
              </a:xfrm>
              <a:custGeom>
                <a:avLst/>
                <a:gdLst>
                  <a:gd name="T0" fmla="*/ 2472 w 2641"/>
                  <a:gd name="T1" fmla="*/ 1969 h 2331"/>
                  <a:gd name="T2" fmla="*/ 2472 w 2641"/>
                  <a:gd name="T3" fmla="*/ 1969 h 2331"/>
                  <a:gd name="T4" fmla="*/ 2426 w 2641"/>
                  <a:gd name="T5" fmla="*/ 2194 h 2331"/>
                  <a:gd name="T6" fmla="*/ 2258 w 2641"/>
                  <a:gd name="T7" fmla="*/ 2331 h 2331"/>
                  <a:gd name="T8" fmla="*/ 269 w 2641"/>
                  <a:gd name="T9" fmla="*/ 2331 h 2331"/>
                  <a:gd name="T10" fmla="*/ 101 w 2641"/>
                  <a:gd name="T11" fmla="*/ 2126 h 2331"/>
                  <a:gd name="T12" fmla="*/ 293 w 2641"/>
                  <a:gd name="T13" fmla="*/ 1188 h 2331"/>
                  <a:gd name="T14" fmla="*/ 414 w 2641"/>
                  <a:gd name="T15" fmla="*/ 1052 h 2331"/>
                  <a:gd name="T16" fmla="*/ 414 w 2641"/>
                  <a:gd name="T17" fmla="*/ 1052 h 2331"/>
                  <a:gd name="T18" fmla="*/ 428 w 2641"/>
                  <a:gd name="T19" fmla="*/ 1049 h 2331"/>
                  <a:gd name="T20" fmla="*/ 428 w 2641"/>
                  <a:gd name="T21" fmla="*/ 1048 h 2331"/>
                  <a:gd name="T22" fmla="*/ 441 w 2641"/>
                  <a:gd name="T23" fmla="*/ 1046 h 2331"/>
                  <a:gd name="T24" fmla="*/ 445 w 2641"/>
                  <a:gd name="T25" fmla="*/ 1045 h 2331"/>
                  <a:gd name="T26" fmla="*/ 455 w 2641"/>
                  <a:gd name="T27" fmla="*/ 1044 h 2331"/>
                  <a:gd name="T28" fmla="*/ 470 w 2641"/>
                  <a:gd name="T29" fmla="*/ 1044 h 2331"/>
                  <a:gd name="T30" fmla="*/ 548 w 2641"/>
                  <a:gd name="T31" fmla="*/ 1044 h 2331"/>
                  <a:gd name="T32" fmla="*/ 2118 w 2641"/>
                  <a:gd name="T33" fmla="*/ 1044 h 2331"/>
                  <a:gd name="T34" fmla="*/ 2251 w 2641"/>
                  <a:gd name="T35" fmla="*/ 1044 h 2331"/>
                  <a:gd name="T36" fmla="*/ 2472 w 2641"/>
                  <a:gd name="T37" fmla="*/ 1044 h 2331"/>
                  <a:gd name="T38" fmla="*/ 2555 w 2641"/>
                  <a:gd name="T39" fmla="*/ 1044 h 2331"/>
                  <a:gd name="T40" fmla="*/ 2615 w 2641"/>
                  <a:gd name="T41" fmla="*/ 1068 h 2331"/>
                  <a:gd name="T42" fmla="*/ 2641 w 2641"/>
                  <a:gd name="T43" fmla="*/ 1127 h 2331"/>
                  <a:gd name="T44" fmla="*/ 2639 w 2641"/>
                  <a:gd name="T45" fmla="*/ 1147 h 2331"/>
                  <a:gd name="T46" fmla="*/ 2472 w 2641"/>
                  <a:gd name="T47" fmla="*/ 1969 h 2331"/>
                  <a:gd name="T48" fmla="*/ 2471 w 2641"/>
                  <a:gd name="T49" fmla="*/ 910 h 2331"/>
                  <a:gd name="T50" fmla="*/ 2320 w 2641"/>
                  <a:gd name="T51" fmla="*/ 774 h 2331"/>
                  <a:gd name="T52" fmla="*/ 2251 w 2641"/>
                  <a:gd name="T53" fmla="*/ 774 h 2331"/>
                  <a:gd name="T54" fmla="*/ 2251 w 2641"/>
                  <a:gd name="T55" fmla="*/ 910 h 2331"/>
                  <a:gd name="T56" fmla="*/ 2471 w 2641"/>
                  <a:gd name="T57" fmla="*/ 910 h 2331"/>
                  <a:gd name="T58" fmla="*/ 162 w 2641"/>
                  <a:gd name="T59" fmla="*/ 1162 h 2331"/>
                  <a:gd name="T60" fmla="*/ 414 w 2641"/>
                  <a:gd name="T61" fmla="*/ 915 h 2331"/>
                  <a:gd name="T62" fmla="*/ 414 w 2641"/>
                  <a:gd name="T63" fmla="*/ 548 h 2331"/>
                  <a:gd name="T64" fmla="*/ 178 w 2641"/>
                  <a:gd name="T65" fmla="*/ 548 h 2331"/>
                  <a:gd name="T66" fmla="*/ 0 w 2641"/>
                  <a:gd name="T67" fmla="*/ 726 h 2331"/>
                  <a:gd name="T68" fmla="*/ 0 w 2641"/>
                  <a:gd name="T69" fmla="*/ 1955 h 2331"/>
                  <a:gd name="T70" fmla="*/ 162 w 2641"/>
                  <a:gd name="T71" fmla="*/ 1162 h 2331"/>
                  <a:gd name="T72" fmla="*/ 2118 w 2641"/>
                  <a:gd name="T73" fmla="*/ 75 h 2331"/>
                  <a:gd name="T74" fmla="*/ 2118 w 2641"/>
                  <a:gd name="T75" fmla="*/ 910 h 2331"/>
                  <a:gd name="T76" fmla="*/ 548 w 2641"/>
                  <a:gd name="T77" fmla="*/ 910 h 2331"/>
                  <a:gd name="T78" fmla="*/ 548 w 2641"/>
                  <a:gd name="T79" fmla="*/ 75 h 2331"/>
                  <a:gd name="T80" fmla="*/ 623 w 2641"/>
                  <a:gd name="T81" fmla="*/ 0 h 2331"/>
                  <a:gd name="T82" fmla="*/ 2043 w 2641"/>
                  <a:gd name="T83" fmla="*/ 0 h 2331"/>
                  <a:gd name="T84" fmla="*/ 2118 w 2641"/>
                  <a:gd name="T85" fmla="*/ 75 h 2331"/>
                  <a:gd name="T86" fmla="*/ 1926 w 2641"/>
                  <a:gd name="T87" fmla="*/ 665 h 2331"/>
                  <a:gd name="T88" fmla="*/ 1859 w 2641"/>
                  <a:gd name="T89" fmla="*/ 598 h 2331"/>
                  <a:gd name="T90" fmla="*/ 806 w 2641"/>
                  <a:gd name="T91" fmla="*/ 598 h 2331"/>
                  <a:gd name="T92" fmla="*/ 740 w 2641"/>
                  <a:gd name="T93" fmla="*/ 665 h 2331"/>
                  <a:gd name="T94" fmla="*/ 806 w 2641"/>
                  <a:gd name="T95" fmla="*/ 732 h 2331"/>
                  <a:gd name="T96" fmla="*/ 1859 w 2641"/>
                  <a:gd name="T97" fmla="*/ 732 h 2331"/>
                  <a:gd name="T98" fmla="*/ 1926 w 2641"/>
                  <a:gd name="T99" fmla="*/ 665 h 2331"/>
                  <a:gd name="T100" fmla="*/ 1926 w 2641"/>
                  <a:gd name="T101" fmla="*/ 321 h 2331"/>
                  <a:gd name="T102" fmla="*/ 1859 w 2641"/>
                  <a:gd name="T103" fmla="*/ 254 h 2331"/>
                  <a:gd name="T104" fmla="*/ 806 w 2641"/>
                  <a:gd name="T105" fmla="*/ 254 h 2331"/>
                  <a:gd name="T106" fmla="*/ 740 w 2641"/>
                  <a:gd name="T107" fmla="*/ 321 h 2331"/>
                  <a:gd name="T108" fmla="*/ 806 w 2641"/>
                  <a:gd name="T109" fmla="*/ 388 h 2331"/>
                  <a:gd name="T110" fmla="*/ 1859 w 2641"/>
                  <a:gd name="T111" fmla="*/ 388 h 2331"/>
                  <a:gd name="T112" fmla="*/ 1926 w 2641"/>
                  <a:gd name="T113" fmla="*/ 321 h 2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1" h="2331">
                    <a:moveTo>
                      <a:pt x="2472" y="1969"/>
                    </a:moveTo>
                    <a:lnTo>
                      <a:pt x="2472" y="1969"/>
                    </a:lnTo>
                    <a:lnTo>
                      <a:pt x="2426" y="2194"/>
                    </a:lnTo>
                    <a:cubicBezTo>
                      <a:pt x="2409" y="2274"/>
                      <a:pt x="2339" y="2331"/>
                      <a:pt x="2258" y="2331"/>
                    </a:cubicBezTo>
                    <a:lnTo>
                      <a:pt x="269" y="2331"/>
                    </a:lnTo>
                    <a:cubicBezTo>
                      <a:pt x="161" y="2331"/>
                      <a:pt x="80" y="2232"/>
                      <a:pt x="101" y="2126"/>
                    </a:cubicBezTo>
                    <a:lnTo>
                      <a:pt x="293" y="1188"/>
                    </a:lnTo>
                    <a:cubicBezTo>
                      <a:pt x="306" y="1123"/>
                      <a:pt x="354" y="1072"/>
                      <a:pt x="414" y="1052"/>
                    </a:cubicBezTo>
                    <a:lnTo>
                      <a:pt x="414" y="1052"/>
                    </a:lnTo>
                    <a:cubicBezTo>
                      <a:pt x="419" y="1051"/>
                      <a:pt x="423" y="1050"/>
                      <a:pt x="428" y="1049"/>
                    </a:cubicBezTo>
                    <a:cubicBezTo>
                      <a:pt x="428" y="1049"/>
                      <a:pt x="428" y="1049"/>
                      <a:pt x="428" y="1048"/>
                    </a:cubicBezTo>
                    <a:cubicBezTo>
                      <a:pt x="432" y="1047"/>
                      <a:pt x="437" y="1047"/>
                      <a:pt x="441" y="1046"/>
                    </a:cubicBezTo>
                    <a:cubicBezTo>
                      <a:pt x="442" y="1046"/>
                      <a:pt x="444" y="1046"/>
                      <a:pt x="445" y="1045"/>
                    </a:cubicBezTo>
                    <a:cubicBezTo>
                      <a:pt x="448" y="1045"/>
                      <a:pt x="452" y="1044"/>
                      <a:pt x="455" y="1044"/>
                    </a:cubicBezTo>
                    <a:cubicBezTo>
                      <a:pt x="460" y="1044"/>
                      <a:pt x="465" y="1044"/>
                      <a:pt x="470" y="1044"/>
                    </a:cubicBezTo>
                    <a:lnTo>
                      <a:pt x="548" y="1044"/>
                    </a:lnTo>
                    <a:lnTo>
                      <a:pt x="2118" y="1044"/>
                    </a:lnTo>
                    <a:lnTo>
                      <a:pt x="2251" y="1044"/>
                    </a:lnTo>
                    <a:lnTo>
                      <a:pt x="2472" y="1044"/>
                    </a:lnTo>
                    <a:lnTo>
                      <a:pt x="2555" y="1044"/>
                    </a:lnTo>
                    <a:cubicBezTo>
                      <a:pt x="2579" y="1044"/>
                      <a:pt x="2600" y="1053"/>
                      <a:pt x="2615" y="1068"/>
                    </a:cubicBezTo>
                    <a:cubicBezTo>
                      <a:pt x="2631" y="1084"/>
                      <a:pt x="2640" y="1104"/>
                      <a:pt x="2641" y="1127"/>
                    </a:cubicBezTo>
                    <a:cubicBezTo>
                      <a:pt x="2641" y="1134"/>
                      <a:pt x="2641" y="1140"/>
                      <a:pt x="2639" y="1147"/>
                    </a:cubicBezTo>
                    <a:lnTo>
                      <a:pt x="2472" y="1969"/>
                    </a:lnTo>
                    <a:close/>
                    <a:moveTo>
                      <a:pt x="2471" y="910"/>
                    </a:moveTo>
                    <a:cubicBezTo>
                      <a:pt x="2463" y="834"/>
                      <a:pt x="2398" y="774"/>
                      <a:pt x="2320" y="774"/>
                    </a:cubicBezTo>
                    <a:lnTo>
                      <a:pt x="2251" y="774"/>
                    </a:lnTo>
                    <a:lnTo>
                      <a:pt x="2251" y="910"/>
                    </a:lnTo>
                    <a:lnTo>
                      <a:pt x="2471" y="910"/>
                    </a:lnTo>
                    <a:close/>
                    <a:moveTo>
                      <a:pt x="162" y="1162"/>
                    </a:moveTo>
                    <a:cubicBezTo>
                      <a:pt x="188" y="1034"/>
                      <a:pt x="290" y="938"/>
                      <a:pt x="414" y="915"/>
                    </a:cubicBezTo>
                    <a:lnTo>
                      <a:pt x="414" y="548"/>
                    </a:lnTo>
                    <a:lnTo>
                      <a:pt x="178" y="548"/>
                    </a:lnTo>
                    <a:cubicBezTo>
                      <a:pt x="80" y="548"/>
                      <a:pt x="0" y="628"/>
                      <a:pt x="0" y="726"/>
                    </a:cubicBezTo>
                    <a:lnTo>
                      <a:pt x="0" y="1955"/>
                    </a:lnTo>
                    <a:lnTo>
                      <a:pt x="162" y="1162"/>
                    </a:lnTo>
                    <a:close/>
                    <a:moveTo>
                      <a:pt x="2118" y="75"/>
                    </a:moveTo>
                    <a:lnTo>
                      <a:pt x="2118" y="910"/>
                    </a:lnTo>
                    <a:lnTo>
                      <a:pt x="548" y="910"/>
                    </a:lnTo>
                    <a:lnTo>
                      <a:pt x="548" y="75"/>
                    </a:lnTo>
                    <a:cubicBezTo>
                      <a:pt x="548" y="33"/>
                      <a:pt x="581" y="0"/>
                      <a:pt x="623" y="0"/>
                    </a:cubicBezTo>
                    <a:lnTo>
                      <a:pt x="2043" y="0"/>
                    </a:lnTo>
                    <a:cubicBezTo>
                      <a:pt x="2084" y="0"/>
                      <a:pt x="2118" y="33"/>
                      <a:pt x="2118" y="75"/>
                    </a:cubicBezTo>
                    <a:close/>
                    <a:moveTo>
                      <a:pt x="1926" y="665"/>
                    </a:moveTo>
                    <a:cubicBezTo>
                      <a:pt x="1926" y="628"/>
                      <a:pt x="1896" y="598"/>
                      <a:pt x="1859" y="598"/>
                    </a:cubicBezTo>
                    <a:lnTo>
                      <a:pt x="806" y="598"/>
                    </a:lnTo>
                    <a:cubicBezTo>
                      <a:pt x="769" y="598"/>
                      <a:pt x="740" y="628"/>
                      <a:pt x="740" y="665"/>
                    </a:cubicBezTo>
                    <a:cubicBezTo>
                      <a:pt x="740" y="702"/>
                      <a:pt x="769" y="732"/>
                      <a:pt x="806" y="732"/>
                    </a:cubicBezTo>
                    <a:lnTo>
                      <a:pt x="1859" y="732"/>
                    </a:lnTo>
                    <a:cubicBezTo>
                      <a:pt x="1896" y="732"/>
                      <a:pt x="1926" y="702"/>
                      <a:pt x="1926" y="665"/>
                    </a:cubicBezTo>
                    <a:close/>
                    <a:moveTo>
                      <a:pt x="1926" y="321"/>
                    </a:moveTo>
                    <a:cubicBezTo>
                      <a:pt x="1926" y="284"/>
                      <a:pt x="1896" y="254"/>
                      <a:pt x="1859" y="254"/>
                    </a:cubicBezTo>
                    <a:lnTo>
                      <a:pt x="806" y="254"/>
                    </a:lnTo>
                    <a:cubicBezTo>
                      <a:pt x="769" y="254"/>
                      <a:pt x="740" y="284"/>
                      <a:pt x="740" y="321"/>
                    </a:cubicBezTo>
                    <a:cubicBezTo>
                      <a:pt x="740" y="358"/>
                      <a:pt x="769" y="388"/>
                      <a:pt x="806" y="388"/>
                    </a:cubicBezTo>
                    <a:lnTo>
                      <a:pt x="1859" y="388"/>
                    </a:lnTo>
                    <a:cubicBezTo>
                      <a:pt x="1896" y="388"/>
                      <a:pt x="1926" y="358"/>
                      <a:pt x="1926" y="321"/>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sp>
          <p:nvSpPr>
            <p:cNvPr id="50" name="Rectangle 29"/>
            <p:cNvSpPr/>
            <p:nvPr/>
          </p:nvSpPr>
          <p:spPr>
            <a:xfrm>
              <a:off x="1028683" y="4233403"/>
              <a:ext cx="2348760" cy="1364534"/>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领导学原理性分支学科</a:t>
              </a:r>
            </a:p>
          </p:txBody>
        </p:sp>
        <p:sp>
          <p:nvSpPr>
            <p:cNvPr id="52" name="Rectangle 29"/>
            <p:cNvSpPr/>
            <p:nvPr/>
          </p:nvSpPr>
          <p:spPr>
            <a:xfrm>
              <a:off x="3690327" y="4252048"/>
              <a:ext cx="2282408" cy="1364534"/>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领导学哲学性分支</a:t>
              </a:r>
            </a:p>
          </p:txBody>
        </p:sp>
        <p:sp>
          <p:nvSpPr>
            <p:cNvPr id="55" name="Rectangle 29"/>
            <p:cNvSpPr/>
            <p:nvPr/>
          </p:nvSpPr>
          <p:spPr>
            <a:xfrm>
              <a:off x="6285619" y="4252048"/>
              <a:ext cx="2282407" cy="1364534"/>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领导学行业性分支学科</a:t>
              </a:r>
            </a:p>
          </p:txBody>
        </p:sp>
        <p:sp>
          <p:nvSpPr>
            <p:cNvPr id="57" name="Rectangle 29"/>
            <p:cNvSpPr/>
            <p:nvPr/>
          </p:nvSpPr>
          <p:spPr>
            <a:xfrm>
              <a:off x="8880911" y="4252048"/>
              <a:ext cx="2282406" cy="1364534"/>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领导学的层次性分支学科</a:t>
              </a:r>
            </a:p>
          </p:txBody>
        </p:sp>
      </p:grpSp>
      <p:sp>
        <p:nvSpPr>
          <p:cNvPr id="58" name="."/>
          <p:cNvSpPr/>
          <p:nvPr>
            <p:custDataLst>
              <p:tags r:id="rId1"/>
            </p:custDataLst>
          </p:nvPr>
        </p:nvSpPr>
        <p:spPr bwMode="auto">
          <a:xfrm>
            <a:off x="7841871" y="1912624"/>
            <a:ext cx="1026543" cy="994401"/>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59" name="."/>
          <p:cNvSpPr/>
          <p:nvPr>
            <p:custDataLst>
              <p:tags r:id="rId2"/>
            </p:custDataLst>
          </p:nvPr>
        </p:nvSpPr>
        <p:spPr>
          <a:xfrm>
            <a:off x="8189123" y="2251257"/>
            <a:ext cx="332031" cy="317136"/>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0" name="."/>
          <p:cNvSpPr/>
          <p:nvPr>
            <p:custDataLst>
              <p:tags r:id="rId3"/>
            </p:custDataLst>
          </p:nvPr>
        </p:nvSpPr>
        <p:spPr bwMode="auto">
          <a:xfrm>
            <a:off x="9454681" y="1912624"/>
            <a:ext cx="1026543" cy="994401"/>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1" name="."/>
          <p:cNvSpPr/>
          <p:nvPr>
            <p:custDataLst>
              <p:tags r:id="rId4"/>
            </p:custDataLst>
          </p:nvPr>
        </p:nvSpPr>
        <p:spPr>
          <a:xfrm>
            <a:off x="9807955" y="2249486"/>
            <a:ext cx="319984" cy="320678"/>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62" name="Rectangle 29"/>
          <p:cNvSpPr/>
          <p:nvPr/>
        </p:nvSpPr>
        <p:spPr>
          <a:xfrm>
            <a:off x="7583170" y="3294421"/>
            <a:ext cx="1479155" cy="82994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领导学的比较性分支学科</a:t>
            </a:r>
          </a:p>
        </p:txBody>
      </p:sp>
      <p:sp>
        <p:nvSpPr>
          <p:cNvPr id="63" name="Rectangle 29"/>
          <p:cNvSpPr/>
          <p:nvPr/>
        </p:nvSpPr>
        <p:spPr>
          <a:xfrm>
            <a:off x="9259366" y="3305761"/>
            <a:ext cx="1437369" cy="82994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领导学边缘交叉性分支学科</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2882245" cy="2260521"/>
            <a:chOff x="-7119948" y="1633199"/>
            <a:chExt cx="1288224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4714240" cy="768350"/>
            </a:xfrm>
            <a:prstGeom prst="rect">
              <a:avLst/>
            </a:prstGeom>
            <a:noFill/>
          </p:spPr>
          <p:txBody>
            <a:bodyPr wrap="square" rtlCol="0">
              <a:spAutoFit/>
            </a:bodyPr>
            <a:lstStyle/>
            <a:p>
              <a:r>
                <a:rPr lang="zh-CN" altLang="en-US" sz="4400" b="1" dirty="0">
                  <a:latin typeface="黑体" panose="02010609060101010101" charset="-122"/>
                  <a:ea typeface="黑体" panose="02010609060101010101" charset="-122"/>
                  <a:cs typeface="黑体" panose="02010609060101010101" charset="-122"/>
                  <a:sym typeface="思源黑体" panose="020B0400000000000000" pitchFamily="34" charset="-122"/>
                </a:rPr>
                <a:t>领导学的界定</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领导学的学科地位与作用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领导学及其构成都属于非常具体、现实而重要的社科领域,领导学完全是一门重大而独立的社会科学,拥有自己独立而重要的学科地位、学术地位和现实作用。这要从以下几方面来进行具体的理解。</a:t>
            </a:r>
          </a:p>
          <a:p>
            <a:pPr lvl="0" algn="l" fontAlgn="auto">
              <a:lnSpc>
                <a:spcPct val="100000"/>
              </a:lnSpc>
              <a:buSzTx/>
            </a:pPr>
            <a:r>
              <a:rPr lang="zh-CN" altLang="en-US" sz="2000" b="1" dirty="0">
                <a:solidFill>
                  <a:schemeClr val="tx1"/>
                </a:solidFill>
                <a:latin typeface="+mn-ea"/>
                <a:sym typeface="思源黑体" panose="020B0400000000000000" pitchFamily="34" charset="-122"/>
              </a:rPr>
              <a:t>(1)领导学是一种帅才理论和高层次学科。</a:t>
            </a:r>
          </a:p>
          <a:p>
            <a:pPr lvl="0" algn="l" fontAlgn="auto">
              <a:lnSpc>
                <a:spcPct val="100000"/>
              </a:lnSpc>
              <a:buSzTx/>
            </a:pPr>
            <a:r>
              <a:rPr lang="zh-CN" altLang="en-US" sz="2000" b="1" dirty="0">
                <a:solidFill>
                  <a:schemeClr val="tx1"/>
                </a:solidFill>
                <a:latin typeface="+mn-ea"/>
                <a:sym typeface="思源黑体" panose="020B0400000000000000" pitchFamily="34" charset="-122"/>
              </a:rPr>
              <a:t>(2)领导学是领导干部必修的功课。</a:t>
            </a:r>
          </a:p>
          <a:p>
            <a:pPr lvl="0" algn="l" fontAlgn="auto">
              <a:lnSpc>
                <a:spcPct val="100000"/>
              </a:lnSpc>
              <a:buSzTx/>
            </a:pPr>
            <a:r>
              <a:rPr lang="zh-CN" altLang="en-US" sz="2000" b="1" dirty="0">
                <a:solidFill>
                  <a:schemeClr val="tx1"/>
                </a:solidFill>
                <a:latin typeface="+mn-ea"/>
                <a:sym typeface="思源黑体" panose="020B0400000000000000" pitchFamily="34" charset="-122"/>
              </a:rPr>
              <a:t>(3)综合性强,应用性广。</a:t>
            </a:r>
          </a:p>
          <a:p>
            <a:pPr lvl="0" algn="l" fontAlgn="auto">
              <a:lnSpc>
                <a:spcPct val="100000"/>
              </a:lnSpc>
              <a:buSzTx/>
            </a:pPr>
            <a:r>
              <a:rPr lang="zh-CN" altLang="en-US" sz="2000" b="1" dirty="0">
                <a:solidFill>
                  <a:schemeClr val="tx1"/>
                </a:solidFill>
                <a:latin typeface="+mn-ea"/>
                <a:sym typeface="思源黑体" panose="020B0400000000000000" pitchFamily="34" charset="-122"/>
              </a:rPr>
              <a:t>(4)理论指导,优化实践。</a:t>
            </a:r>
          </a:p>
          <a:p>
            <a:pPr lvl="0" algn="l" fontAlgn="auto">
              <a:lnSpc>
                <a:spcPct val="100000"/>
              </a:lnSpc>
              <a:buSzTx/>
            </a:pPr>
            <a:r>
              <a:rPr lang="zh-CN" altLang="en-US" sz="2000" dirty="0">
                <a:solidFill>
                  <a:schemeClr val="tx1"/>
                </a:solidFill>
                <a:latin typeface="+mn-ea"/>
                <a:sym typeface="思源黑体" panose="020B0400000000000000" pitchFamily="34" charset="-122"/>
              </a:rPr>
              <a:t>总之,领导学能够全方位地为领导服务,对优化领导实践、取得更大的成功具有不可替代的作用和价值。基于以上情况，中国最权威的学科分类系统——中图分类系统将领导学划分和归类为一门独立的学科就可证明，领导学已经是一门相对独立的重要学科，在整个学术体系中有了独立的学科编号，即在中图分类系统第一部分“社会科学总论”序列中排序为“C933”。</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领导学发挥作用的方式</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52539" y="1860884"/>
            <a:ext cx="5398770" cy="4615815"/>
            <a:chOff x="552539" y="1860884"/>
            <a:chExt cx="5398770" cy="4615815"/>
          </a:xfrm>
        </p:grpSpPr>
        <p:sp>
          <p:nvSpPr>
            <p:cNvPr id="5" name="圆角矩形 4"/>
            <p:cNvSpPr/>
            <p:nvPr>
              <p:custDataLst>
                <p:tags r:id="rId2"/>
              </p:custDataLst>
            </p:nvPr>
          </p:nvSpPr>
          <p:spPr>
            <a:xfrm>
              <a:off x="552539"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663029" y="2569544"/>
              <a:ext cx="5166360" cy="3046095"/>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领导学是一门“结合”的学问,“结合”是领导学发挥作用的重要方式。</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第一,领导学理论与领导实践相结合。领导学理论本来就是领导实践的反映、概括和升华,离开实践或者不与之相结合,就不能发挥出应有的作用。</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第二,领导理论研究者与实践活动家相结合。仅有理论与实践相结合,还不是完整意义上的结合,还需要有理论研究者与实践活动家的结合。</a:t>
              </a:r>
            </a:p>
          </p:txBody>
        </p:sp>
        <p:grpSp>
          <p:nvGrpSpPr>
            <p:cNvPr id="7" name="组合 6"/>
            <p:cNvGrpSpPr/>
            <p:nvPr/>
          </p:nvGrpSpPr>
          <p:grpSpPr>
            <a:xfrm>
              <a:off x="1928607" y="1920975"/>
              <a:ext cx="2646947" cy="545432"/>
              <a:chOff x="1042736" y="1311376"/>
              <a:chExt cx="2646947" cy="545432"/>
            </a:xfrm>
          </p:grpSpPr>
          <p:sp>
            <p:nvSpPr>
              <p:cNvPr id="8"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145606" y="1400276"/>
                <a:ext cx="2441575" cy="398780"/>
              </a:xfrm>
              <a:prstGeom prst="rect">
                <a:avLst/>
              </a:prstGeom>
              <a:noFill/>
            </p:spPr>
            <p:txBody>
              <a:bodyPr wrap="square" rtlCol="0">
                <a:spAutoFit/>
              </a:bodyPr>
              <a:lstStyle/>
              <a:p>
                <a:pPr algn="ctr"/>
                <a:r>
                  <a:rPr lang="zh-CN" altLang="en-US" sz="2000" b="1" dirty="0">
                    <a:solidFill>
                      <a:schemeClr val="bg1"/>
                    </a:solidFill>
                    <a:latin typeface="思源宋体 CN" panose="02020400000000000000" pitchFamily="18" charset="-122"/>
                    <a:ea typeface="思源宋体 CN" panose="02020400000000000000" pitchFamily="18" charset="-122"/>
                  </a:rPr>
                  <a:t>结合的方式</a:t>
                </a:r>
              </a:p>
            </p:txBody>
          </p:sp>
        </p:grpSp>
      </p:grpSp>
      <p:grpSp>
        <p:nvGrpSpPr>
          <p:cNvPr id="10" name="组合 9"/>
          <p:cNvGrpSpPr/>
          <p:nvPr/>
        </p:nvGrpSpPr>
        <p:grpSpPr>
          <a:xfrm>
            <a:off x="6279570" y="1860884"/>
            <a:ext cx="5398770" cy="4493260"/>
            <a:chOff x="6279570" y="1860884"/>
            <a:chExt cx="5398770" cy="4493260"/>
          </a:xfrm>
        </p:grpSpPr>
        <p:sp>
          <p:nvSpPr>
            <p:cNvPr id="11" name="圆角矩形 4"/>
            <p:cNvSpPr/>
            <p:nvPr>
              <p:custDataLst>
                <p:tags r:id="rId1"/>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7315" cy="545432"/>
              <a:chOff x="1042736" y="1311376"/>
              <a:chExt cx="2647315" cy="545432"/>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160846" y="1383766"/>
                <a:ext cx="2529205" cy="39878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服务的方式</a:t>
                </a:r>
              </a:p>
            </p:txBody>
          </p:sp>
        </p:grpSp>
        <p:sp>
          <p:nvSpPr>
            <p:cNvPr id="15" name="文本框 14"/>
            <p:cNvSpPr txBox="1"/>
            <p:nvPr/>
          </p:nvSpPr>
          <p:spPr>
            <a:xfrm>
              <a:off x="6431335" y="2569544"/>
              <a:ext cx="5103495" cy="341503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这主要是指领导学通过发挥理论指导实践的作用来进行服务,能够指导和服务于各种重要实践,应是领导学的最大价值所在。这主要有如下三层含义:</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第一,为社会实践服务。同其他社会科学一样,领导学也应该为关于领导的社会实践服务。</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第二,为群众服务。群众观点是马克思主义的基本观点,群众路线是领导工作的根本路线。</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第三,为各级领导者服务。领导学直接为各级领导者服务是其发挥服务作用的最有效方式之一。</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8299" y="544607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领导学与相关学科的关系</a:t>
            </a:r>
          </a:p>
          <a:p>
            <a:pPr lvl="0" algn="l" fontAlgn="auto">
              <a:lnSpc>
                <a:spcPct val="100000"/>
              </a:lnSpc>
              <a:buSzTx/>
            </a:pPr>
            <a:r>
              <a:rPr lang="zh-CN" altLang="en-US" sz="2000" b="1" dirty="0">
                <a:solidFill>
                  <a:schemeClr val="tx1"/>
                </a:solidFill>
                <a:latin typeface="+mn-ea"/>
                <a:sym typeface="思源黑体" panose="020B0400000000000000" pitchFamily="34" charset="-122"/>
              </a:rPr>
              <a:t>①</a:t>
            </a:r>
            <a:r>
              <a:rPr lang="en-US" altLang="zh-CN" sz="2000" b="1" dirty="0">
                <a:solidFill>
                  <a:schemeClr val="tx1"/>
                </a:solidFill>
                <a:latin typeface="+mn-ea"/>
                <a:sym typeface="思源黑体" panose="020B0400000000000000" pitchFamily="34" charset="-122"/>
              </a:rPr>
              <a:t> </a:t>
            </a:r>
            <a:r>
              <a:rPr lang="zh-CN" altLang="en-US" sz="2000" b="1" dirty="0">
                <a:solidFill>
                  <a:schemeClr val="tx1"/>
                </a:solidFill>
                <a:latin typeface="+mn-ea"/>
                <a:sym typeface="思源黑体" panose="020B0400000000000000" pitchFamily="34" charset="-122"/>
              </a:rPr>
              <a:t>领导学与管理学</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与管理学是两个相邻的学科。从领导学萌芽发展的历史背景看,它首先为管理学的形成和发展提供了历史基础和学术基础。但是,管理学日益成熟的时候却孕育了作为一门现代学科的领导学。显然,领导学与管理学是近亲,其关系最为密切。但是,两者还是存在非常显著的区别的,具体如下:</a:t>
            </a:r>
          </a:p>
          <a:p>
            <a:pPr lvl="0" algn="l" fontAlgn="auto">
              <a:lnSpc>
                <a:spcPct val="100000"/>
              </a:lnSpc>
              <a:buSzTx/>
            </a:pPr>
            <a:r>
              <a:rPr lang="zh-CN" altLang="en-US" sz="2000" b="1" dirty="0">
                <a:solidFill>
                  <a:schemeClr val="tx1"/>
                </a:solidFill>
                <a:latin typeface="+mn-ea"/>
                <a:sym typeface="思源黑体" panose="020B0400000000000000" pitchFamily="34" charset="-122"/>
              </a:rPr>
              <a:t>(1)研究目的不同。</a:t>
            </a:r>
          </a:p>
          <a:p>
            <a:pPr lvl="0" algn="l" fontAlgn="auto">
              <a:lnSpc>
                <a:spcPct val="100000"/>
              </a:lnSpc>
              <a:buSzTx/>
            </a:pPr>
            <a:r>
              <a:rPr lang="zh-CN" altLang="en-US" sz="2000" b="1" dirty="0">
                <a:solidFill>
                  <a:schemeClr val="tx1"/>
                </a:solidFill>
                <a:latin typeface="+mn-ea"/>
                <a:sym typeface="思源黑体" panose="020B0400000000000000" pitchFamily="34" charset="-122"/>
              </a:rPr>
              <a:t>(2)研究对象不同。</a:t>
            </a:r>
          </a:p>
          <a:p>
            <a:pPr lvl="0" algn="l" fontAlgn="auto">
              <a:lnSpc>
                <a:spcPct val="100000"/>
              </a:lnSpc>
              <a:buSzTx/>
            </a:pPr>
            <a:r>
              <a:rPr lang="zh-CN" altLang="en-US" sz="2000" b="1" dirty="0">
                <a:solidFill>
                  <a:schemeClr val="tx1"/>
                </a:solidFill>
                <a:latin typeface="+mn-ea"/>
                <a:sym typeface="思源黑体" panose="020B0400000000000000" pitchFamily="34" charset="-122"/>
              </a:rPr>
              <a:t>(3)研究范围不同。</a:t>
            </a:r>
          </a:p>
          <a:p>
            <a:pPr lvl="0" algn="l" fontAlgn="auto">
              <a:lnSpc>
                <a:spcPct val="100000"/>
              </a:lnSpc>
              <a:buSzTx/>
            </a:pPr>
            <a:r>
              <a:rPr lang="zh-CN" altLang="en-US" sz="2000" b="1" dirty="0">
                <a:solidFill>
                  <a:schemeClr val="tx1"/>
                </a:solidFill>
                <a:latin typeface="+mn-ea"/>
                <a:sym typeface="思源黑体" panose="020B0400000000000000" pitchFamily="34" charset="-122"/>
              </a:rPr>
              <a:t>(4)研究层次不同。</a:t>
            </a:r>
          </a:p>
          <a:p>
            <a:pPr lvl="0" algn="l" fontAlgn="auto">
              <a:lnSpc>
                <a:spcPct val="100000"/>
              </a:lnSpc>
              <a:buSzTx/>
            </a:pPr>
            <a:r>
              <a:rPr lang="zh-CN" altLang="en-US" sz="2000" b="1" dirty="0">
                <a:solidFill>
                  <a:schemeClr val="tx1"/>
                </a:solidFill>
                <a:latin typeface="+mn-ea"/>
                <a:sym typeface="思源黑体" panose="020B0400000000000000" pitchFamily="34" charset="-122"/>
              </a:rPr>
              <a:t>(5)研究倾向不同。</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显然,两者在理论体系的范围、视野和侧重点上存在明显的不同,领导学是不同于管理学的高层次学科,管理学则是有别于领导学的基础性学科。领导学不是管理学,也不从属于管理学,而是一门独立自在的学科,尽管现代学科意义上的领导学起初是从管理学中孕育出来的,但并不妨碍它们各自在学科上的独立发展。</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领导学与相关学科的关系</a:t>
            </a:r>
          </a:p>
          <a:p>
            <a:pPr lvl="0" algn="l" fontAlgn="auto">
              <a:lnSpc>
                <a:spcPct val="100000"/>
              </a:lnSpc>
              <a:buSzTx/>
            </a:pPr>
            <a:r>
              <a:rPr lang="zh-CN" altLang="en-US" sz="2000" b="1" dirty="0">
                <a:solidFill>
                  <a:schemeClr val="tx1"/>
                </a:solidFill>
                <a:latin typeface="+mn-ea"/>
                <a:sym typeface="思源黑体" panose="020B0400000000000000" pitchFamily="34" charset="-122"/>
              </a:rPr>
              <a:t>②</a:t>
            </a:r>
            <a:r>
              <a:rPr lang="en-US" altLang="zh-CN" sz="2000" b="1" dirty="0">
                <a:solidFill>
                  <a:schemeClr val="tx1"/>
                </a:solidFill>
                <a:latin typeface="+mn-ea"/>
                <a:sym typeface="思源黑体" panose="020B0400000000000000" pitchFamily="34" charset="-122"/>
              </a:rPr>
              <a:t> </a:t>
            </a:r>
            <a:r>
              <a:rPr lang="zh-CN" altLang="en-US" sz="2000" b="1" dirty="0">
                <a:solidFill>
                  <a:schemeClr val="tx1"/>
                </a:solidFill>
                <a:latin typeface="+mn-ea"/>
                <a:sym typeface="思源黑体" panose="020B0400000000000000" pitchFamily="34" charset="-122"/>
              </a:rPr>
              <a:t>领导学与行政学</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领导学与行政学同样是既有内容上的交叉,又各自有自己的研究领域。</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研究的覆盖面广,包括政党、行政、军事、企业、教育、科研等各行各业、各个层次的一般性领导和专门性领导。而行政学与之有交叉:相对于整个行政范围和行政对象来说,行政就是对整个经济和社会的公共领导和公共管理,因而,行政学是集公共领导学和公共管理学于一身的大学科。在公共领导学这个部分就与领导学有重合,甚至本来就是领导学在行政领域研究中的一个分支。也可以说,政府的行政领导问题正是领导学研究的重要内容之一,而行政学并不研究政府以外的领导行为。</a:t>
            </a:r>
          </a:p>
          <a:p>
            <a:pPr lvl="0" algn="l" fontAlgn="auto">
              <a:lnSpc>
                <a:spcPct val="100000"/>
              </a:lnSpc>
              <a:buSzTx/>
            </a:pPr>
            <a:r>
              <a:rPr lang="zh-CN" altLang="en-US" sz="2000" dirty="0">
                <a:solidFill>
                  <a:schemeClr val="tx1"/>
                </a:solidFill>
                <a:latin typeface="+mn-ea"/>
                <a:sym typeface="思源黑体" panose="020B0400000000000000" pitchFamily="34" charset="-122"/>
              </a:rPr>
              <a:t>在20世纪初,行政管理在近代资本主义国家中逐渐形成一门独立学科,至今已经比较成熟;而领导学作为一门科学则是20世纪30年代以后的事情了,至今还是一门不够成熟的新兴学科。应该说,两门学科都有很好的发展前景。</a:t>
            </a:r>
          </a:p>
          <a:p>
            <a:pPr lvl="0" algn="l" fontAlgn="auto">
              <a:lnSpc>
                <a:spcPct val="100000"/>
              </a:lnSpc>
              <a:buSzTx/>
            </a:pPr>
            <a:r>
              <a:rPr lang="zh-CN" altLang="en-US" sz="2000" dirty="0">
                <a:solidFill>
                  <a:schemeClr val="tx1"/>
                </a:solidFill>
                <a:latin typeface="+mn-ea"/>
                <a:sym typeface="思源黑体" panose="020B0400000000000000" pitchFamily="34" charset="-122"/>
              </a:rPr>
              <a:t>另外,有一点需要说明的是,人们通常所说的领导学习惯上就是指公共领导学,就是指政府该如何进行领导,以推动社会经济迅速向前发展。</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领导学与相关学科的关系</a:t>
            </a:r>
          </a:p>
          <a:p>
            <a:pPr lvl="0" algn="l" fontAlgn="auto">
              <a:lnSpc>
                <a:spcPct val="100000"/>
              </a:lnSpc>
              <a:buSzTx/>
            </a:pPr>
            <a:r>
              <a:rPr lang="zh-CN" altLang="en-US" sz="2000" b="1" dirty="0">
                <a:solidFill>
                  <a:schemeClr val="tx1"/>
                </a:solidFill>
                <a:latin typeface="+mn-ea"/>
                <a:sym typeface="思源黑体" panose="020B0400000000000000" pitchFamily="34" charset="-122"/>
              </a:rPr>
              <a:t>③</a:t>
            </a:r>
            <a:r>
              <a:rPr lang="en-US" altLang="zh-CN" sz="2000" b="1" dirty="0">
                <a:solidFill>
                  <a:schemeClr val="tx1"/>
                </a:solidFill>
                <a:latin typeface="+mn-ea"/>
                <a:sym typeface="思源黑体" panose="020B0400000000000000" pitchFamily="34" charset="-122"/>
              </a:rPr>
              <a:t> </a:t>
            </a:r>
            <a:r>
              <a:rPr lang="zh-CN" altLang="en-US" sz="2000" b="1" dirty="0">
                <a:solidFill>
                  <a:schemeClr val="tx1"/>
                </a:solidFill>
                <a:latin typeface="+mn-ea"/>
                <a:sym typeface="思源黑体" panose="020B0400000000000000" pitchFamily="34" charset="-122"/>
              </a:rPr>
              <a:t>领导学与哲学</a:t>
            </a:r>
          </a:p>
          <a:p>
            <a:pPr lvl="0" algn="l" fontAlgn="auto">
              <a:lnSpc>
                <a:spcPct val="100000"/>
              </a:lnSpc>
              <a:buSzTx/>
            </a:pPr>
            <a:r>
              <a:rPr lang="zh-CN" altLang="en-US" sz="2000" dirty="0">
                <a:solidFill>
                  <a:schemeClr val="tx1"/>
                </a:solidFill>
                <a:latin typeface="+mn-ea"/>
                <a:sym typeface="思源黑体" panose="020B0400000000000000" pitchFamily="34" charset="-122"/>
              </a:rPr>
              <a:t>哲学研究物质运动和发展的最一般规律和基本原则,揭示自然界和人类社会发展变化的一切现象和过程,它为各门学科的理论研究和实践应用提供世界观和方法论的指导。</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领导学则是对领导活动这一特定领域、特定现象所进行的专门研究,揭示领导活动这一矛盾运动中的规律,并用来指导领导实践。</a:t>
            </a:r>
          </a:p>
          <a:p>
            <a:pPr lvl="0" algn="l" fontAlgn="auto">
              <a:lnSpc>
                <a:spcPct val="100000"/>
              </a:lnSpc>
              <a:buSzTx/>
            </a:pPr>
            <a:r>
              <a:rPr lang="zh-CN" altLang="en-US" sz="2000" dirty="0">
                <a:solidFill>
                  <a:schemeClr val="tx1"/>
                </a:solidFill>
                <a:latin typeface="+mn-ea"/>
                <a:sym typeface="思源黑体" panose="020B0400000000000000" pitchFamily="34" charset="-122"/>
              </a:rPr>
              <a:t>马克思主义哲学是人们认识世界和改造世界的世界观层次的科学,它覆盖、横跨自然科学和社会科学,而领导学是一项专门研究领导问题的科学。所以,两者的研究对象和范围显然是不同的。</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领导学要以马克思主义哲学为理论基础,一点也不能离开马克思主义哲学的指导。马克思主义哲学作为最高层次的理论科学必然要指导领导学,但它不应也不能代替领导学。</a:t>
            </a:r>
          </a:p>
          <a:p>
            <a:pPr lvl="0" algn="l" fontAlgn="auto">
              <a:lnSpc>
                <a:spcPct val="100000"/>
              </a:lnSpc>
              <a:buSzTx/>
            </a:pPr>
            <a:r>
              <a:rPr lang="zh-CN" altLang="en-US" sz="2000" dirty="0">
                <a:solidFill>
                  <a:schemeClr val="tx1"/>
                </a:solidFill>
                <a:latin typeface="+mn-ea"/>
                <a:sym typeface="思源黑体" panose="020B0400000000000000" pitchFamily="34" charset="-122"/>
              </a:rPr>
              <a:t>如果认为“马克思主义哲学就是领导科学”,就贬低了马克思主义哲学本身的伟大价值和意义。</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领导学与相关学科的关系</a:t>
            </a:r>
          </a:p>
          <a:p>
            <a:pPr lvl="0" algn="l" fontAlgn="auto">
              <a:lnSpc>
                <a:spcPct val="100000"/>
              </a:lnSpc>
              <a:buSzTx/>
            </a:pPr>
            <a:r>
              <a:rPr lang="zh-CN" altLang="en-US" sz="2000" b="1" dirty="0">
                <a:solidFill>
                  <a:schemeClr val="tx1"/>
                </a:solidFill>
                <a:latin typeface="+mn-ea"/>
                <a:sym typeface="思源黑体" panose="020B0400000000000000" pitchFamily="34" charset="-122"/>
              </a:rPr>
              <a:t>④</a:t>
            </a:r>
            <a:r>
              <a:rPr lang="en-US" altLang="zh-CN" sz="2000" b="1" dirty="0">
                <a:solidFill>
                  <a:schemeClr val="tx1"/>
                </a:solidFill>
                <a:latin typeface="+mn-ea"/>
                <a:sym typeface="思源黑体" panose="020B0400000000000000" pitchFamily="34" charset="-122"/>
              </a:rPr>
              <a:t> </a:t>
            </a:r>
            <a:r>
              <a:rPr lang="zh-CN" altLang="en-US" sz="2000" b="1" dirty="0">
                <a:solidFill>
                  <a:schemeClr val="tx1"/>
                </a:solidFill>
                <a:latin typeface="+mn-ea"/>
                <a:sym typeface="思源黑体" panose="020B0400000000000000" pitchFamily="34" charset="-122"/>
              </a:rPr>
              <a:t>领导学与党的领导理论</a:t>
            </a:r>
          </a:p>
          <a:p>
            <a:pPr lvl="0" algn="l" fontAlgn="auto">
              <a:lnSpc>
                <a:spcPct val="100000"/>
              </a:lnSpc>
              <a:buSzTx/>
            </a:pPr>
            <a:r>
              <a:rPr lang="zh-CN" altLang="en-US" sz="2000" dirty="0">
                <a:solidFill>
                  <a:schemeClr val="tx1"/>
                </a:solidFill>
                <a:latin typeface="+mn-ea"/>
                <a:sym typeface="思源黑体" panose="020B0400000000000000" pitchFamily="34" charset="-122"/>
              </a:rPr>
              <a:t>二者的</a:t>
            </a:r>
            <a:r>
              <a:rPr lang="zh-CN" altLang="en-US" sz="2000" b="1" dirty="0">
                <a:solidFill>
                  <a:schemeClr val="tx1"/>
                </a:solidFill>
                <a:latin typeface="+mn-ea"/>
                <a:sym typeface="思源黑体" panose="020B0400000000000000" pitchFamily="34" charset="-122"/>
              </a:rPr>
              <a:t>联系</a:t>
            </a:r>
            <a:r>
              <a:rPr lang="zh-CN" altLang="en-US" sz="2000" dirty="0">
                <a:solidFill>
                  <a:schemeClr val="tx1"/>
                </a:solidFill>
                <a:latin typeface="+mn-ea"/>
                <a:sym typeface="思源黑体" panose="020B0400000000000000" pitchFamily="34" charset="-122"/>
              </a:rPr>
              <a:t>主要表现为以下几点:</a:t>
            </a:r>
          </a:p>
          <a:p>
            <a:pPr lvl="0" algn="l" fontAlgn="auto">
              <a:lnSpc>
                <a:spcPct val="100000"/>
              </a:lnSpc>
              <a:buSzTx/>
            </a:pPr>
            <a:r>
              <a:rPr lang="zh-CN" altLang="en-US" sz="2000" b="1" dirty="0">
                <a:solidFill>
                  <a:schemeClr val="tx1"/>
                </a:solidFill>
                <a:latin typeface="+mn-ea"/>
                <a:sym typeface="思源黑体" panose="020B0400000000000000" pitchFamily="34" charset="-122"/>
              </a:rPr>
              <a:t>(1)同样强调中国特色。(2)内容上相通。(3)研究领域上有重合共同之处。(4)目的一致。</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领导学与党的领导理论的</a:t>
            </a:r>
            <a:r>
              <a:rPr lang="zh-CN" altLang="en-US" sz="2000" b="1" dirty="0">
                <a:solidFill>
                  <a:schemeClr val="tx1"/>
                </a:solidFill>
                <a:latin typeface="+mn-ea"/>
                <a:sym typeface="思源黑体" panose="020B0400000000000000" pitchFamily="34" charset="-122"/>
              </a:rPr>
              <a:t>区别</a:t>
            </a:r>
            <a:r>
              <a:rPr lang="zh-CN" altLang="en-US" sz="2000" dirty="0">
                <a:solidFill>
                  <a:schemeClr val="tx1"/>
                </a:solidFill>
                <a:latin typeface="+mn-ea"/>
                <a:sym typeface="思源黑体" panose="020B0400000000000000" pitchFamily="34" charset="-122"/>
              </a:rPr>
              <a:t>在于二者的研究对象、范围和着眼点不同,要点如下:</a:t>
            </a:r>
          </a:p>
          <a:p>
            <a:pPr lvl="0" algn="l" fontAlgn="auto">
              <a:lnSpc>
                <a:spcPct val="100000"/>
              </a:lnSpc>
              <a:buSzTx/>
            </a:pPr>
            <a:r>
              <a:rPr lang="zh-CN" altLang="en-US" sz="2000" dirty="0">
                <a:solidFill>
                  <a:schemeClr val="tx1"/>
                </a:solidFill>
                <a:latin typeface="+mn-ea"/>
                <a:sym typeface="思源黑体" panose="020B0400000000000000" pitchFamily="34" charset="-122"/>
              </a:rPr>
              <a:t>(1)党的领导理论研究无产阶级政党产生、发展及其在无产阶级革命和社会主义建设中的领导目的、领导基础、领导地位、领导作用、领导方式和领导作风等,是研究党的建设发展规律的理论体系;而领导学则着眼于一般的领导活动过程,揭示领导矛盾运动发展的一般规律。</a:t>
            </a:r>
          </a:p>
          <a:p>
            <a:pPr lvl="0" algn="l" fontAlgn="auto">
              <a:lnSpc>
                <a:spcPct val="100000"/>
              </a:lnSpc>
              <a:buSzTx/>
            </a:pPr>
            <a:r>
              <a:rPr lang="zh-CN" altLang="en-US" sz="2000" dirty="0">
                <a:solidFill>
                  <a:schemeClr val="tx1"/>
                </a:solidFill>
                <a:latin typeface="+mn-ea"/>
                <a:sym typeface="思源黑体" panose="020B0400000000000000" pitchFamily="34" charset="-122"/>
              </a:rPr>
              <a:t>(2)党的领导理论直接着眼于现实的领导工作需要,是实际领导工作的一部分;领导学则着眼于领导理论,并通过领导理论来服务或作用于党的领导实践。</a:t>
            </a:r>
          </a:p>
          <a:p>
            <a:pPr lvl="0" algn="l" fontAlgn="auto">
              <a:lnSpc>
                <a:spcPct val="100000"/>
              </a:lnSpc>
              <a:buSzTx/>
            </a:pPr>
            <a:r>
              <a:rPr lang="zh-CN" altLang="en-US" sz="2000" dirty="0">
                <a:solidFill>
                  <a:schemeClr val="tx1"/>
                </a:solidFill>
                <a:latin typeface="+mn-ea"/>
                <a:sym typeface="思源黑体" panose="020B0400000000000000" pitchFamily="34" charset="-122"/>
              </a:rPr>
              <a:t>(3)党的领导理论研究党的纲领和路线、党的组织原则、党的组织机构、党的干部、党的思想政治工作、党的作风,是从加强党的建设、更好地发挥无产阶级政党的领导作用的角度去研究的;而领导学则侧重于如何发挥领导的功能和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(4)党的领导理论主要是研究如何保证无产阶级政党强化和优化对国家政权、经济、军事、外交、教育、科技、文化以及群众团体等各个方面的领导;而领导学则把整个领导看作一个大的领导系统,从总体上研究它们共同的领导原理和原则。</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2882245" cy="2260521"/>
            <a:chOff x="-7119948" y="1633199"/>
            <a:chExt cx="1288224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4714240" cy="1445260"/>
            </a:xfrm>
            <a:prstGeom prst="rect">
              <a:avLst/>
            </a:prstGeom>
            <a:noFill/>
          </p:spPr>
          <p:txBody>
            <a:bodyPr wrap="square" rtlCol="0">
              <a:spAutoFit/>
            </a:bodyPr>
            <a:lstStyle/>
            <a:p>
              <a:r>
                <a:rPr lang="zh-CN" altLang="en-US" sz="4400" b="1" dirty="0">
                  <a:latin typeface="黑体" panose="02010609060101010101" charset="-122"/>
                  <a:ea typeface="黑体" panose="02010609060101010101" charset="-122"/>
                  <a:cs typeface="黑体" panose="02010609060101010101" charset="-122"/>
                  <a:sym typeface="思源黑体" panose="020B0400000000000000" pitchFamily="34" charset="-122"/>
                </a:rPr>
                <a:t>领导学的形成、确立与发展</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1.4.1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领导学:一门古老的学问</a:t>
            </a:r>
          </a:p>
          <a:p>
            <a:pPr lvl="0" algn="l" fontAlgn="auto">
              <a:lnSpc>
                <a:spcPct val="100000"/>
              </a:lnSpc>
              <a:buSzTx/>
            </a:pPr>
            <a:r>
              <a:rPr lang="zh-CN" altLang="en-US" sz="2000" dirty="0">
                <a:solidFill>
                  <a:schemeClr val="tx1"/>
                </a:solidFill>
                <a:latin typeface="+mn-ea"/>
                <a:sym typeface="思源黑体" panose="020B0400000000000000" pitchFamily="34" charset="-122"/>
              </a:rPr>
              <a:t>从实际内容看,领导学早就作为一门非常实际、极为重要的学问而存在了,几乎与人类历史一样久远,是最古老、最具实质意义的社会科学之一。</a:t>
            </a:r>
          </a:p>
          <a:p>
            <a:pPr lvl="0" algn="l" fontAlgn="auto">
              <a:lnSpc>
                <a:spcPct val="100000"/>
              </a:lnSpc>
              <a:buSzTx/>
            </a:pPr>
            <a:r>
              <a:rPr lang="zh-CN" altLang="en-US" sz="2000" dirty="0">
                <a:solidFill>
                  <a:schemeClr val="tx1"/>
                </a:solidFill>
                <a:latin typeface="+mn-ea"/>
                <a:sym typeface="思源黑体" panose="020B0400000000000000" pitchFamily="34" charset="-122"/>
              </a:rPr>
              <a:t>如果我们认真考察历史上的社会思想理论和人类社会实践的重大主流,那么我们就会发现:真正主导人类社会的是领导而不是管理,领导不仅是最重大的社会实践之一,而且是最重要的社会科学内容之一。大量的社会实践历史和社会思想材料都是围绕领导这个主轴而发生、存在且富有价值的,都充分体现了“领导”这门学问。</a:t>
            </a:r>
          </a:p>
          <a:p>
            <a:pPr lvl="0" algn="l" fontAlgn="auto">
              <a:lnSpc>
                <a:spcPct val="100000"/>
              </a:lnSpc>
              <a:buSzTx/>
            </a:pPr>
            <a:r>
              <a:rPr lang="zh-CN" altLang="en-US" sz="2000" dirty="0">
                <a:solidFill>
                  <a:schemeClr val="tx1"/>
                </a:solidFill>
                <a:latin typeface="+mn-ea"/>
                <a:sym typeface="思源黑体" panose="020B0400000000000000" pitchFamily="34" charset="-122"/>
              </a:rPr>
              <a:t>先哲们在这方面留下了丰富的可供查证的文献资料,仅就我国的“官箴之作”而言,上自西周,下至明清,历代都有。</a:t>
            </a:r>
          </a:p>
          <a:p>
            <a:pPr lvl="0" algn="l" fontAlgn="auto">
              <a:lnSpc>
                <a:spcPct val="100000"/>
              </a:lnSpc>
              <a:buSzTx/>
            </a:pPr>
            <a:r>
              <a:rPr lang="zh-CN" altLang="en-US" sz="2000" dirty="0">
                <a:solidFill>
                  <a:schemeClr val="tx1"/>
                </a:solidFill>
                <a:latin typeface="+mn-ea"/>
                <a:sym typeface="思源黑体" panose="020B0400000000000000" pitchFamily="34" charset="-122"/>
              </a:rPr>
              <a:t>西方同样也是围绕领导来编纂人类历史的。</a:t>
            </a:r>
          </a:p>
          <a:p>
            <a:pPr lvl="0" algn="l" fontAlgn="auto">
              <a:lnSpc>
                <a:spcPct val="100000"/>
              </a:lnSpc>
              <a:buSzTx/>
            </a:pPr>
            <a:r>
              <a:rPr lang="zh-CN" altLang="en-US" sz="2000" dirty="0">
                <a:solidFill>
                  <a:schemeClr val="tx1"/>
                </a:solidFill>
                <a:latin typeface="+mn-ea"/>
                <a:sym typeface="思源黑体" panose="020B0400000000000000" pitchFamily="34" charset="-122"/>
              </a:rPr>
              <a:t>作为一门实际学问,领导学早就独立存在了,自古以来就成为人们关注的理论焦点和现实焦点,历来为人们所重视、研究和应用,至少在人类组织起来形成一定群体或社会共同行动、刚有领导萌芽的历史初期就开始存在并发挥作用了。</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1.4.2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领导学:时代的需要</a:t>
            </a:r>
          </a:p>
          <a:p>
            <a:pPr lvl="0" algn="l" fontAlgn="auto">
              <a:lnSpc>
                <a:spcPct val="100000"/>
              </a:lnSpc>
              <a:buSzTx/>
            </a:pPr>
            <a:r>
              <a:rPr lang="zh-CN" altLang="en-US" sz="2000" dirty="0">
                <a:solidFill>
                  <a:schemeClr val="tx1"/>
                </a:solidFill>
                <a:latin typeface="+mn-ea"/>
                <a:sym typeface="思源黑体" panose="020B0400000000000000" pitchFamily="34" charset="-122"/>
              </a:rPr>
              <a:t>任何国家、民族、社会、企业和其他一些组织要在21世纪生存发展下去,就需要下最大的功夫来培育和增强领导力,发展和增强竞争力。而要做到这一点,就需要充分发挥领导学的作用。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的目的和价值就在于研究领导成功与领导失败的因素、原理与规律,研究做哪些基础工作或基本努力、用哪些方式方法、遵循哪些规律规则、抓住什么关键环节、如何集中在道德和智慧中博弈制胜等，以求领导成功而避免领导失败。</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领导学是事关21世纪竞争成败的最重要、最现实的学问和学科之一。</a:t>
            </a:r>
          </a:p>
          <a:p>
            <a:pPr lvl="0" algn="l" fontAlgn="auto">
              <a:lnSpc>
                <a:spcPct val="100000"/>
              </a:lnSpc>
              <a:buSzTx/>
            </a:pPr>
            <a:r>
              <a:rPr lang="zh-CN" altLang="en-US" sz="2000" dirty="0">
                <a:solidFill>
                  <a:schemeClr val="tx1"/>
                </a:solidFill>
                <a:latin typeface="+mn-ea"/>
                <a:sym typeface="思源黑体" panose="020B0400000000000000" pitchFamily="34" charset="-122"/>
              </a:rPr>
              <a:t>时代在呼唤以现代学科形式出现的领导学。</a:t>
            </a:r>
          </a:p>
          <a:p>
            <a:pPr lvl="0" algn="l" fontAlgn="auto">
              <a:lnSpc>
                <a:spcPct val="100000"/>
              </a:lnSpc>
              <a:buSzTx/>
            </a:pPr>
            <a:r>
              <a:rPr lang="zh-CN" altLang="en-US" sz="2000" dirty="0">
                <a:solidFill>
                  <a:schemeClr val="tx1"/>
                </a:solidFill>
                <a:latin typeface="+mn-ea"/>
                <a:sym typeface="思源黑体" panose="020B0400000000000000" pitchFamily="34" charset="-122"/>
              </a:rPr>
              <a:t>总之,这一切表明了领导学是一门非常实际、有用、重要且不可替代的学问,是一门事关国家、民族、社会、企业或其他组织生死存亡、强弱盛衰的最重要的社会科学。它不仅有自己特定的研究对象和研究范围,而且有自己完整的理论形态和不可替代的现实价值,具备了成为一门现代学科的应有条件,不仅不应该受到轻视或怀疑,而且还应该得到充分的认可和发展。可以肯定,领导学的兴起是必然的、不可置疑的,其实际学问形态与系统化理论形态必将达到高度的整合和统一,并作为一门独立的学科而得到完全确立和充分发展,在社会学科群中充分显示出其特有的广度、深度、作用和价值。</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1.4.3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领导学的形成与确立:学科意义上的源流分析</a:t>
            </a:r>
          </a:p>
          <a:p>
            <a:pPr lvl="0" algn="l" fontAlgn="auto">
              <a:lnSpc>
                <a:spcPct val="100000"/>
              </a:lnSpc>
              <a:buSzTx/>
            </a:pPr>
            <a:r>
              <a:rPr lang="zh-CN" altLang="en-US" sz="2000" dirty="0">
                <a:solidFill>
                  <a:schemeClr val="tx1"/>
                </a:solidFill>
                <a:latin typeface="+mn-ea"/>
                <a:sym typeface="思源黑体" panose="020B0400000000000000" pitchFamily="34" charset="-122"/>
              </a:rPr>
              <a:t>从学科意义上看,领导学在20世纪初即已形成。但从现代学科划分与确立的标准看,领导学正式作为一门独立学科的兴起和发展则是近30年的事情。</a:t>
            </a:r>
          </a:p>
          <a:p>
            <a:pPr lvl="0" algn="l" fontAlgn="auto">
              <a:lnSpc>
                <a:spcPct val="100000"/>
              </a:lnSpc>
              <a:buSzTx/>
            </a:pPr>
            <a:r>
              <a:rPr lang="zh-CN" altLang="en-US" sz="2000" dirty="0">
                <a:solidFill>
                  <a:schemeClr val="tx1"/>
                </a:solidFill>
                <a:latin typeface="+mn-ea"/>
                <a:sym typeface="思源黑体" panose="020B0400000000000000" pitchFamily="34" charset="-122"/>
              </a:rPr>
              <a:t>在市场竞争日益激烈的压力下,20世纪的西方企业为了榨取更高的利润以便生存发展下去,均不约而同地把重心转向管理。管理学于是应运而生,并以直接提高生产效率为目标导向而不断得到发展。</a:t>
            </a:r>
          </a:p>
          <a:p>
            <a:pPr lvl="0" algn="l" fontAlgn="auto">
              <a:lnSpc>
                <a:spcPct val="100000"/>
              </a:lnSpc>
              <a:buSzTx/>
            </a:pPr>
            <a:r>
              <a:rPr lang="zh-CN" altLang="en-US" sz="2000" dirty="0">
                <a:solidFill>
                  <a:schemeClr val="tx1"/>
                </a:solidFill>
                <a:latin typeface="+mn-ea"/>
                <a:sym typeface="思源黑体" panose="020B0400000000000000" pitchFamily="34" charset="-122"/>
              </a:rPr>
              <a:t>20世纪30年代前后,人们发现管理过程中人的因素越来越重要,管理学的重点就由原来的科学主义转向人本主义,进而主要从特质的角度对作为组织角色的人进行了广泛深入的研究。</a:t>
            </a:r>
          </a:p>
          <a:p>
            <a:pPr lvl="0" algn="l" fontAlgn="auto">
              <a:lnSpc>
                <a:spcPct val="100000"/>
              </a:lnSpc>
              <a:buSzTx/>
            </a:pPr>
            <a:r>
              <a:rPr lang="zh-CN" altLang="en-US" sz="2000" dirty="0">
                <a:solidFill>
                  <a:schemeClr val="tx1"/>
                </a:solidFill>
                <a:latin typeface="+mn-ea"/>
                <a:sym typeface="思源黑体" panose="020B0400000000000000" pitchFamily="34" charset="-122"/>
              </a:rPr>
              <a:t>20世纪50年代前后,管理学界和领导学研究者的研究重点已由特质研究转移到行为科学上。</a:t>
            </a:r>
          </a:p>
          <a:p>
            <a:pPr lvl="0" algn="l" fontAlgn="auto">
              <a:lnSpc>
                <a:spcPct val="100000"/>
              </a:lnSpc>
              <a:buSzTx/>
            </a:pPr>
            <a:r>
              <a:rPr lang="zh-CN" altLang="en-US" sz="2000" dirty="0">
                <a:solidFill>
                  <a:schemeClr val="tx1"/>
                </a:solidFill>
                <a:latin typeface="+mn-ea"/>
                <a:sym typeface="思源黑体" panose="020B0400000000000000" pitchFamily="34" charset="-122"/>
              </a:rPr>
              <a:t>20世纪70年代前后,以美国为中心的领导学界又在行为科学的研究基础上进一步深入,把人的行为同环境因素结合起来,提出了著名的权变理论。</a:t>
            </a:r>
          </a:p>
          <a:p>
            <a:pPr lvl="0" algn="l" fontAlgn="auto">
              <a:lnSpc>
                <a:spcPct val="100000"/>
              </a:lnSpc>
              <a:buSzTx/>
            </a:pPr>
            <a:r>
              <a:rPr lang="zh-CN" altLang="en-US" sz="2000" dirty="0">
                <a:solidFill>
                  <a:schemeClr val="tx1"/>
                </a:solidFill>
                <a:latin typeface="+mn-ea"/>
                <a:sym typeface="思源黑体" panose="020B0400000000000000" pitchFamily="34" charset="-122"/>
              </a:rPr>
              <a:t>20世纪80年代初开始,国内外都有学者纷纷著书立说,正式提出了领导学的学科概念和理论体系,尽管还不够成熟、完善,但是已经形成不同于管理学的理论形态和理论体系,标志着领导学已经诞生并开始独立发展了。</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1.4.3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领导学的形成与确立:学科意义上的源流分析</a:t>
            </a:r>
          </a:p>
          <a:p>
            <a:pPr lvl="0" algn="l" fontAlgn="auto">
              <a:lnSpc>
                <a:spcPct val="100000"/>
              </a:lnSpc>
              <a:buSzTx/>
            </a:pPr>
            <a:r>
              <a:rPr lang="zh-CN" altLang="en-US" sz="2000" dirty="0">
                <a:solidFill>
                  <a:schemeClr val="tx1"/>
                </a:solidFill>
                <a:latin typeface="+mn-ea"/>
                <a:sym typeface="思源黑体" panose="020B0400000000000000" pitchFamily="34" charset="-122"/>
              </a:rPr>
              <a:t>就我国而言,领导学是在20世纪70年代末80年代初作为一门独立学科出现的。当时的情况是,随着全党工作重点的转移和改革开放的全面展开,各级领导干部急切要求更新知识,成为领导现代化建设的行家里手;随着领导班子的调整和新老干部交替的进行,大批新上岗的领导干部迫切需要掌握领导规律,提高领导水平,殷切盼望得到科学的领导理论的指导。我国的领导学就是为适应这种需要而诞生和崛起的。</a:t>
            </a:r>
          </a:p>
          <a:p>
            <a:pPr lvl="0" algn="l" fontAlgn="auto">
              <a:lnSpc>
                <a:spcPct val="100000"/>
              </a:lnSpc>
              <a:buSzTx/>
            </a:pPr>
            <a:r>
              <a:rPr lang="zh-CN" altLang="en-US" sz="2000" dirty="0">
                <a:solidFill>
                  <a:schemeClr val="tx1"/>
                </a:solidFill>
                <a:latin typeface="+mn-ea"/>
                <a:sym typeface="思源黑体" panose="020B0400000000000000" pitchFamily="34" charset="-122"/>
              </a:rPr>
              <a:t>然而,领导学在形成和发展过程中要真正得到应有的重视和认可却还面临不少困难。</a:t>
            </a:r>
          </a:p>
          <a:p>
            <a:pPr lvl="0" algn="l" fontAlgn="auto">
              <a:lnSpc>
                <a:spcPct val="100000"/>
              </a:lnSpc>
              <a:buSzTx/>
            </a:pPr>
            <a:r>
              <a:rPr lang="zh-CN" altLang="en-US" sz="2000" dirty="0">
                <a:solidFill>
                  <a:schemeClr val="tx1"/>
                </a:solidFill>
                <a:latin typeface="+mn-ea"/>
                <a:sym typeface="思源黑体" panose="020B0400000000000000" pitchFamily="34" charset="-122"/>
              </a:rPr>
              <a:t>首先,因为领导学一开始就从属于管理学,并作为管理学的一部分依托于管理学而后得到发展;管理学不曾也无法将领导的内容同管理区分开来,甚至有人还坚持认为,领导就是一种管理职能,是管理学的一个重要范畴,领导理论是管理理论的一部分。这方面的代表是罗宾斯的《管理学》和哈罗德与海因茨合著的《管理学》。这导致了一种不正常的结果,即只认可管理学而不认同领导学,而事实上两者之间存在明显而重大的差异。</a:t>
            </a:r>
          </a:p>
          <a:p>
            <a:pPr lvl="0" algn="l" fontAlgn="auto">
              <a:lnSpc>
                <a:spcPct val="100000"/>
              </a:lnSpc>
              <a:buSzTx/>
            </a:pPr>
            <a:r>
              <a:rPr lang="zh-CN" altLang="en-US" sz="2000" dirty="0">
                <a:solidFill>
                  <a:schemeClr val="tx1"/>
                </a:solidFill>
                <a:latin typeface="+mn-ea"/>
                <a:sym typeface="思源黑体" panose="020B0400000000000000" pitchFamily="34" charset="-122"/>
              </a:rPr>
              <a:t>其次,由于领导学独立发展还不过近30年,自身还存在不太完善的地方,甚至领导科学与领导艺术之间是什么关系还很不清楚,所以,领导学的学科地位受到一定的怀疑,它在一开始就面临挑战也是十分自然的事情了。</a:t>
            </a:r>
          </a:p>
          <a:p>
            <a:pPr lvl="0" algn="l" fontAlgn="auto">
              <a:lnSpc>
                <a:spcPct val="100000"/>
              </a:lnSpc>
              <a:buSzTx/>
            </a:pPr>
            <a:r>
              <a:rPr lang="zh-CN" altLang="en-US" sz="2000" dirty="0">
                <a:solidFill>
                  <a:schemeClr val="tx1"/>
                </a:solidFill>
                <a:latin typeface="+mn-ea"/>
                <a:sym typeface="思源黑体" panose="020B0400000000000000" pitchFamily="34" charset="-122"/>
              </a:rPr>
              <a:t>尽管如此,我们也断定,领导学作为一门独立学科得以存在和发展是一个不容置疑的事实。</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1.4.4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领导学发展的三个阶段和三个形态</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领导学作为一门社会科学正式开始得到研究和发展,迄今已经经过三个阶段了。</a:t>
            </a:r>
          </a:p>
        </p:txBody>
      </p:sp>
      <p:grpSp>
        <p:nvGrpSpPr>
          <p:cNvPr id="4" name="组合 3"/>
          <p:cNvGrpSpPr/>
          <p:nvPr/>
        </p:nvGrpSpPr>
        <p:grpSpPr>
          <a:xfrm>
            <a:off x="5627370" y="2713355"/>
            <a:ext cx="2508885" cy="1887855"/>
            <a:chOff x="4048802" y="2029889"/>
            <a:chExt cx="4094396" cy="2794917"/>
          </a:xfrm>
        </p:grpSpPr>
        <p:sp>
          <p:nvSpPr>
            <p:cNvPr id="5" name="Freeform 6"/>
            <p:cNvSpPr>
              <a:spLocks noEditPoints="1"/>
            </p:cNvSpPr>
            <p:nvPr/>
          </p:nvSpPr>
          <p:spPr bwMode="auto">
            <a:xfrm>
              <a:off x="6328049" y="3014815"/>
              <a:ext cx="1815149" cy="1809991"/>
            </a:xfrm>
            <a:custGeom>
              <a:avLst/>
              <a:gdLst>
                <a:gd name="T0" fmla="*/ 102 w 204"/>
                <a:gd name="T1" fmla="*/ 0 h 204"/>
                <a:gd name="T2" fmla="*/ 23 w 204"/>
                <a:gd name="T3" fmla="*/ 37 h 204"/>
                <a:gd name="T4" fmla="*/ 0 w 204"/>
                <a:gd name="T5" fmla="*/ 102 h 204"/>
                <a:gd name="T6" fmla="*/ 102 w 204"/>
                <a:gd name="T7" fmla="*/ 204 h 204"/>
                <a:gd name="T8" fmla="*/ 204 w 204"/>
                <a:gd name="T9" fmla="*/ 102 h 204"/>
                <a:gd name="T10" fmla="*/ 102 w 204"/>
                <a:gd name="T11" fmla="*/ 0 h 204"/>
                <a:gd name="T12" fmla="*/ 102 w 204"/>
                <a:gd name="T13" fmla="*/ 169 h 204"/>
                <a:gd name="T14" fmla="*/ 35 w 204"/>
                <a:gd name="T15" fmla="*/ 102 h 204"/>
                <a:gd name="T16" fmla="*/ 48 w 204"/>
                <a:gd name="T17" fmla="*/ 62 h 204"/>
                <a:gd name="T18" fmla="*/ 102 w 204"/>
                <a:gd name="T19" fmla="*/ 35 h 204"/>
                <a:gd name="T20" fmla="*/ 169 w 204"/>
                <a:gd name="T21" fmla="*/ 102 h 204"/>
                <a:gd name="T22" fmla="*/ 102 w 204"/>
                <a:gd name="T23" fmla="*/ 16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0"/>
                  </a:moveTo>
                  <a:cubicBezTo>
                    <a:pt x="70" y="0"/>
                    <a:pt x="42" y="14"/>
                    <a:pt x="23" y="37"/>
                  </a:cubicBezTo>
                  <a:cubicBezTo>
                    <a:pt x="8" y="55"/>
                    <a:pt x="0" y="77"/>
                    <a:pt x="0" y="102"/>
                  </a:cubicBezTo>
                  <a:cubicBezTo>
                    <a:pt x="0" y="158"/>
                    <a:pt x="46" y="204"/>
                    <a:pt x="102" y="204"/>
                  </a:cubicBezTo>
                  <a:cubicBezTo>
                    <a:pt x="159" y="204"/>
                    <a:pt x="204" y="158"/>
                    <a:pt x="204" y="102"/>
                  </a:cubicBezTo>
                  <a:cubicBezTo>
                    <a:pt x="204" y="45"/>
                    <a:pt x="159" y="0"/>
                    <a:pt x="102" y="0"/>
                  </a:cubicBezTo>
                  <a:close/>
                  <a:moveTo>
                    <a:pt x="102" y="169"/>
                  </a:moveTo>
                  <a:cubicBezTo>
                    <a:pt x="65" y="169"/>
                    <a:pt x="35" y="139"/>
                    <a:pt x="35" y="102"/>
                  </a:cubicBezTo>
                  <a:cubicBezTo>
                    <a:pt x="35" y="87"/>
                    <a:pt x="40" y="73"/>
                    <a:pt x="48" y="62"/>
                  </a:cubicBezTo>
                  <a:cubicBezTo>
                    <a:pt x="60" y="46"/>
                    <a:pt x="80" y="35"/>
                    <a:pt x="102" y="35"/>
                  </a:cubicBezTo>
                  <a:cubicBezTo>
                    <a:pt x="139" y="35"/>
                    <a:pt x="169" y="65"/>
                    <a:pt x="169" y="102"/>
                  </a:cubicBezTo>
                  <a:cubicBezTo>
                    <a:pt x="169" y="139"/>
                    <a:pt x="139" y="169"/>
                    <a:pt x="102" y="169"/>
                  </a:cubicBezTo>
                  <a:close/>
                </a:path>
              </a:pathLst>
            </a:custGeom>
            <a:solidFill>
              <a:srgbClr val="38C0CA"/>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6" name="Freeform 5"/>
            <p:cNvSpPr>
              <a:spLocks noEditPoints="1"/>
            </p:cNvSpPr>
            <p:nvPr/>
          </p:nvSpPr>
          <p:spPr bwMode="auto">
            <a:xfrm>
              <a:off x="4048802" y="3014815"/>
              <a:ext cx="1809991" cy="1809991"/>
            </a:xfrm>
            <a:custGeom>
              <a:avLst/>
              <a:gdLst>
                <a:gd name="T0" fmla="*/ 102 w 204"/>
                <a:gd name="T1" fmla="*/ 0 h 204"/>
                <a:gd name="T2" fmla="*/ 0 w 204"/>
                <a:gd name="T3" fmla="*/ 102 h 204"/>
                <a:gd name="T4" fmla="*/ 102 w 204"/>
                <a:gd name="T5" fmla="*/ 204 h 204"/>
                <a:gd name="T6" fmla="*/ 204 w 204"/>
                <a:gd name="T7" fmla="*/ 102 h 204"/>
                <a:gd name="T8" fmla="*/ 181 w 204"/>
                <a:gd name="T9" fmla="*/ 37 h 204"/>
                <a:gd name="T10" fmla="*/ 102 w 204"/>
                <a:gd name="T11" fmla="*/ 0 h 204"/>
                <a:gd name="T12" fmla="*/ 102 w 204"/>
                <a:gd name="T13" fmla="*/ 169 h 204"/>
                <a:gd name="T14" fmla="*/ 35 w 204"/>
                <a:gd name="T15" fmla="*/ 102 h 204"/>
                <a:gd name="T16" fmla="*/ 102 w 204"/>
                <a:gd name="T17" fmla="*/ 35 h 204"/>
                <a:gd name="T18" fmla="*/ 156 w 204"/>
                <a:gd name="T19" fmla="*/ 62 h 204"/>
                <a:gd name="T20" fmla="*/ 169 w 204"/>
                <a:gd name="T21" fmla="*/ 102 h 204"/>
                <a:gd name="T22" fmla="*/ 102 w 204"/>
                <a:gd name="T23" fmla="*/ 16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0"/>
                  </a:moveTo>
                  <a:cubicBezTo>
                    <a:pt x="46" y="0"/>
                    <a:pt x="0" y="45"/>
                    <a:pt x="0" y="102"/>
                  </a:cubicBezTo>
                  <a:cubicBezTo>
                    <a:pt x="0" y="158"/>
                    <a:pt x="46" y="204"/>
                    <a:pt x="102" y="204"/>
                  </a:cubicBezTo>
                  <a:cubicBezTo>
                    <a:pt x="159" y="204"/>
                    <a:pt x="204" y="158"/>
                    <a:pt x="204" y="102"/>
                  </a:cubicBezTo>
                  <a:cubicBezTo>
                    <a:pt x="204" y="77"/>
                    <a:pt x="196" y="55"/>
                    <a:pt x="181" y="37"/>
                  </a:cubicBezTo>
                  <a:cubicBezTo>
                    <a:pt x="162" y="14"/>
                    <a:pt x="134" y="0"/>
                    <a:pt x="102" y="0"/>
                  </a:cubicBezTo>
                  <a:close/>
                  <a:moveTo>
                    <a:pt x="102" y="169"/>
                  </a:moveTo>
                  <a:cubicBezTo>
                    <a:pt x="65" y="169"/>
                    <a:pt x="35" y="139"/>
                    <a:pt x="35" y="102"/>
                  </a:cubicBezTo>
                  <a:cubicBezTo>
                    <a:pt x="35" y="65"/>
                    <a:pt x="65" y="35"/>
                    <a:pt x="102" y="35"/>
                  </a:cubicBezTo>
                  <a:cubicBezTo>
                    <a:pt x="124" y="35"/>
                    <a:pt x="144" y="46"/>
                    <a:pt x="156" y="62"/>
                  </a:cubicBezTo>
                  <a:cubicBezTo>
                    <a:pt x="164" y="73"/>
                    <a:pt x="169" y="87"/>
                    <a:pt x="169" y="102"/>
                  </a:cubicBezTo>
                  <a:cubicBezTo>
                    <a:pt x="169" y="139"/>
                    <a:pt x="139" y="169"/>
                    <a:pt x="102" y="169"/>
                  </a:cubicBezTo>
                  <a:close/>
                </a:path>
              </a:pathLst>
            </a:custGeom>
            <a:solidFill>
              <a:srgbClr val="38C0CA"/>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7" name="Freeform 7"/>
            <p:cNvSpPr/>
            <p:nvPr/>
          </p:nvSpPr>
          <p:spPr bwMode="auto">
            <a:xfrm>
              <a:off x="5183269" y="2029889"/>
              <a:ext cx="1820305" cy="1536688"/>
            </a:xfrm>
            <a:custGeom>
              <a:avLst/>
              <a:gdLst>
                <a:gd name="T0" fmla="*/ 103 w 205"/>
                <a:gd name="T1" fmla="*/ 0 h 173"/>
                <a:gd name="T2" fmla="*/ 0 w 205"/>
                <a:gd name="T3" fmla="*/ 103 h 173"/>
                <a:gd name="T4" fmla="*/ 28 w 205"/>
                <a:gd name="T5" fmla="*/ 173 h 173"/>
                <a:gd name="T6" fmla="*/ 53 w 205"/>
                <a:gd name="T7" fmla="*/ 148 h 173"/>
                <a:gd name="T8" fmla="*/ 36 w 205"/>
                <a:gd name="T9" fmla="*/ 103 h 173"/>
                <a:gd name="T10" fmla="*/ 103 w 205"/>
                <a:gd name="T11" fmla="*/ 36 h 173"/>
                <a:gd name="T12" fmla="*/ 170 w 205"/>
                <a:gd name="T13" fmla="*/ 103 h 173"/>
                <a:gd name="T14" fmla="*/ 152 w 205"/>
                <a:gd name="T15" fmla="*/ 148 h 173"/>
                <a:gd name="T16" fmla="*/ 177 w 205"/>
                <a:gd name="T17" fmla="*/ 173 h 173"/>
                <a:gd name="T18" fmla="*/ 205 w 205"/>
                <a:gd name="T19" fmla="*/ 103 h 173"/>
                <a:gd name="T20" fmla="*/ 103 w 205"/>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 h="173">
                  <a:moveTo>
                    <a:pt x="103" y="0"/>
                  </a:moveTo>
                  <a:cubicBezTo>
                    <a:pt x="46" y="0"/>
                    <a:pt x="0" y="46"/>
                    <a:pt x="0" y="103"/>
                  </a:cubicBezTo>
                  <a:cubicBezTo>
                    <a:pt x="0" y="130"/>
                    <a:pt x="11" y="155"/>
                    <a:pt x="28" y="173"/>
                  </a:cubicBezTo>
                  <a:cubicBezTo>
                    <a:pt x="53" y="148"/>
                    <a:pt x="53" y="148"/>
                    <a:pt x="53" y="148"/>
                  </a:cubicBezTo>
                  <a:cubicBezTo>
                    <a:pt x="42" y="136"/>
                    <a:pt x="36" y="120"/>
                    <a:pt x="36" y="103"/>
                  </a:cubicBezTo>
                  <a:cubicBezTo>
                    <a:pt x="36" y="66"/>
                    <a:pt x="66" y="36"/>
                    <a:pt x="103" y="36"/>
                  </a:cubicBezTo>
                  <a:cubicBezTo>
                    <a:pt x="140" y="36"/>
                    <a:pt x="170" y="66"/>
                    <a:pt x="170" y="103"/>
                  </a:cubicBezTo>
                  <a:cubicBezTo>
                    <a:pt x="170" y="120"/>
                    <a:pt x="163" y="136"/>
                    <a:pt x="152" y="148"/>
                  </a:cubicBezTo>
                  <a:cubicBezTo>
                    <a:pt x="177" y="173"/>
                    <a:pt x="177" y="173"/>
                    <a:pt x="177" y="173"/>
                  </a:cubicBezTo>
                  <a:cubicBezTo>
                    <a:pt x="194" y="155"/>
                    <a:pt x="205" y="130"/>
                    <a:pt x="205" y="103"/>
                  </a:cubicBezTo>
                  <a:cubicBezTo>
                    <a:pt x="205" y="46"/>
                    <a:pt x="159" y="0"/>
                    <a:pt x="103" y="0"/>
                  </a:cubicBezTo>
                  <a:close/>
                </a:path>
              </a:pathLst>
            </a:custGeom>
            <a:solidFill>
              <a:srgbClr val="FCC02B"/>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8" name="圆形"/>
            <p:cNvSpPr>
              <a:spLocks noChangeArrowheads="1"/>
            </p:cNvSpPr>
            <p:nvPr/>
          </p:nvSpPr>
          <p:spPr bwMode="auto">
            <a:xfrm>
              <a:off x="4560400" y="3529263"/>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299" tIns="4564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9" name="圆形"/>
            <p:cNvSpPr>
              <a:spLocks noChangeArrowheads="1"/>
            </p:cNvSpPr>
            <p:nvPr/>
          </p:nvSpPr>
          <p:spPr bwMode="auto">
            <a:xfrm>
              <a:off x="6842227" y="3529263"/>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82598" tIns="9129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0" name="圆形"/>
            <p:cNvSpPr>
              <a:spLocks noChangeArrowheads="1"/>
            </p:cNvSpPr>
            <p:nvPr/>
          </p:nvSpPr>
          <p:spPr bwMode="auto">
            <a:xfrm>
              <a:off x="5697445" y="2544340"/>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299" tIns="9129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cxnSp>
          <p:nvCxnSpPr>
            <p:cNvPr id="11" name="直线r 25"/>
            <p:cNvCxnSpPr>
              <a:stCxn id="10" idx="4"/>
            </p:cNvCxnSpPr>
            <p:nvPr/>
          </p:nvCxnSpPr>
          <p:spPr>
            <a:xfrm>
              <a:off x="6090842" y="3325433"/>
              <a:ext cx="0" cy="1268391"/>
            </a:xfrm>
            <a:prstGeom prst="line">
              <a:avLst/>
            </a:prstGeom>
            <a:noFill/>
            <a:ln w="12700" cap="flat" cmpd="sng" algn="ctr">
              <a:solidFill>
                <a:schemeClr val="bg1">
                  <a:lumMod val="50000"/>
                </a:schemeClr>
              </a:solidFill>
              <a:prstDash val="solid"/>
              <a:miter lim="800000"/>
              <a:tailEnd type="oval" w="lg" len="lg"/>
            </a:ln>
            <a:effectLst/>
          </p:spPr>
        </p:cxnSp>
        <p:grpSp>
          <p:nvGrpSpPr>
            <p:cNvPr id="12" name="组合 774"/>
            <p:cNvGrpSpPr>
              <a:grpSpLocks noChangeAspect="1"/>
            </p:cNvGrpSpPr>
            <p:nvPr/>
          </p:nvGrpSpPr>
          <p:grpSpPr bwMode="auto">
            <a:xfrm>
              <a:off x="5973246" y="2868338"/>
              <a:ext cx="272928" cy="198959"/>
              <a:chOff x="710" y="2680"/>
              <a:chExt cx="2022" cy="1474"/>
            </a:xfrm>
            <a:solidFill>
              <a:srgbClr val="FCC02B"/>
            </a:solidFill>
          </p:grpSpPr>
          <p:sp>
            <p:nvSpPr>
              <p:cNvPr id="20" name="Freeform 776"/>
              <p:cNvSpPr/>
              <p:nvPr/>
            </p:nvSpPr>
            <p:spPr bwMode="auto">
              <a:xfrm>
                <a:off x="1997" y="3435"/>
                <a:ext cx="432" cy="482"/>
              </a:xfrm>
              <a:custGeom>
                <a:avLst/>
                <a:gdLst>
                  <a:gd name="T0" fmla="*/ 196 w 863"/>
                  <a:gd name="T1" fmla="*/ 0 h 965"/>
                  <a:gd name="T2" fmla="*/ 199 w 863"/>
                  <a:gd name="T3" fmla="*/ 1 h 965"/>
                  <a:gd name="T4" fmla="*/ 207 w 863"/>
                  <a:gd name="T5" fmla="*/ 6 h 965"/>
                  <a:gd name="T6" fmla="*/ 222 w 863"/>
                  <a:gd name="T7" fmla="*/ 15 h 965"/>
                  <a:gd name="T8" fmla="*/ 240 w 863"/>
                  <a:gd name="T9" fmla="*/ 26 h 965"/>
                  <a:gd name="T10" fmla="*/ 265 w 863"/>
                  <a:gd name="T11" fmla="*/ 41 h 965"/>
                  <a:gd name="T12" fmla="*/ 293 w 863"/>
                  <a:gd name="T13" fmla="*/ 56 h 965"/>
                  <a:gd name="T14" fmla="*/ 327 w 863"/>
                  <a:gd name="T15" fmla="*/ 74 h 965"/>
                  <a:gd name="T16" fmla="*/ 366 w 863"/>
                  <a:gd name="T17" fmla="*/ 93 h 965"/>
                  <a:gd name="T18" fmla="*/ 409 w 863"/>
                  <a:gd name="T19" fmla="*/ 114 h 965"/>
                  <a:gd name="T20" fmla="*/ 456 w 863"/>
                  <a:gd name="T21" fmla="*/ 136 h 965"/>
                  <a:gd name="T22" fmla="*/ 509 w 863"/>
                  <a:gd name="T23" fmla="*/ 159 h 965"/>
                  <a:gd name="T24" fmla="*/ 564 w 863"/>
                  <a:gd name="T25" fmla="*/ 183 h 965"/>
                  <a:gd name="T26" fmla="*/ 624 w 863"/>
                  <a:gd name="T27" fmla="*/ 206 h 965"/>
                  <a:gd name="T28" fmla="*/ 671 w 863"/>
                  <a:gd name="T29" fmla="*/ 226 h 965"/>
                  <a:gd name="T30" fmla="*/ 712 w 863"/>
                  <a:gd name="T31" fmla="*/ 249 h 965"/>
                  <a:gd name="T32" fmla="*/ 749 w 863"/>
                  <a:gd name="T33" fmla="*/ 273 h 965"/>
                  <a:gd name="T34" fmla="*/ 780 w 863"/>
                  <a:gd name="T35" fmla="*/ 302 h 965"/>
                  <a:gd name="T36" fmla="*/ 807 w 863"/>
                  <a:gd name="T37" fmla="*/ 332 h 965"/>
                  <a:gd name="T38" fmla="*/ 830 w 863"/>
                  <a:gd name="T39" fmla="*/ 367 h 965"/>
                  <a:gd name="T40" fmla="*/ 848 w 863"/>
                  <a:gd name="T41" fmla="*/ 403 h 965"/>
                  <a:gd name="T42" fmla="*/ 863 w 863"/>
                  <a:gd name="T43" fmla="*/ 444 h 965"/>
                  <a:gd name="T44" fmla="*/ 593 w 863"/>
                  <a:gd name="T45" fmla="*/ 715 h 965"/>
                  <a:gd name="T46" fmla="*/ 518 w 863"/>
                  <a:gd name="T47" fmla="*/ 789 h 965"/>
                  <a:gd name="T48" fmla="*/ 342 w 863"/>
                  <a:gd name="T49" fmla="*/ 965 h 965"/>
                  <a:gd name="T50" fmla="*/ 0 w 863"/>
                  <a:gd name="T51" fmla="*/ 621 h 965"/>
                  <a:gd name="T52" fmla="*/ 196 w 863"/>
                  <a:gd name="T53" fmla="*/ 0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3" h="965">
                    <a:moveTo>
                      <a:pt x="196" y="0"/>
                    </a:moveTo>
                    <a:lnTo>
                      <a:pt x="199" y="1"/>
                    </a:lnTo>
                    <a:lnTo>
                      <a:pt x="207" y="6"/>
                    </a:lnTo>
                    <a:lnTo>
                      <a:pt x="222" y="15"/>
                    </a:lnTo>
                    <a:lnTo>
                      <a:pt x="240" y="26"/>
                    </a:lnTo>
                    <a:lnTo>
                      <a:pt x="265" y="41"/>
                    </a:lnTo>
                    <a:lnTo>
                      <a:pt x="293" y="56"/>
                    </a:lnTo>
                    <a:lnTo>
                      <a:pt x="327" y="74"/>
                    </a:lnTo>
                    <a:lnTo>
                      <a:pt x="366" y="93"/>
                    </a:lnTo>
                    <a:lnTo>
                      <a:pt x="409" y="114"/>
                    </a:lnTo>
                    <a:lnTo>
                      <a:pt x="456" y="136"/>
                    </a:lnTo>
                    <a:lnTo>
                      <a:pt x="509" y="159"/>
                    </a:lnTo>
                    <a:lnTo>
                      <a:pt x="564" y="183"/>
                    </a:lnTo>
                    <a:lnTo>
                      <a:pt x="624" y="206"/>
                    </a:lnTo>
                    <a:lnTo>
                      <a:pt x="671" y="226"/>
                    </a:lnTo>
                    <a:lnTo>
                      <a:pt x="712" y="249"/>
                    </a:lnTo>
                    <a:lnTo>
                      <a:pt x="749" y="273"/>
                    </a:lnTo>
                    <a:lnTo>
                      <a:pt x="780" y="302"/>
                    </a:lnTo>
                    <a:lnTo>
                      <a:pt x="807" y="332"/>
                    </a:lnTo>
                    <a:lnTo>
                      <a:pt x="830" y="367"/>
                    </a:lnTo>
                    <a:lnTo>
                      <a:pt x="848" y="403"/>
                    </a:lnTo>
                    <a:lnTo>
                      <a:pt x="863" y="444"/>
                    </a:lnTo>
                    <a:lnTo>
                      <a:pt x="593" y="715"/>
                    </a:lnTo>
                    <a:lnTo>
                      <a:pt x="518" y="789"/>
                    </a:lnTo>
                    <a:lnTo>
                      <a:pt x="342" y="965"/>
                    </a:lnTo>
                    <a:lnTo>
                      <a:pt x="0" y="621"/>
                    </a:lnTo>
                    <a:lnTo>
                      <a:pt x="19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1" name="Freeform 777"/>
              <p:cNvSpPr/>
              <p:nvPr/>
            </p:nvSpPr>
            <p:spPr bwMode="auto">
              <a:xfrm>
                <a:off x="1829" y="3519"/>
                <a:ext cx="147" cy="199"/>
              </a:xfrm>
              <a:custGeom>
                <a:avLst/>
                <a:gdLst>
                  <a:gd name="T0" fmla="*/ 144 w 293"/>
                  <a:gd name="T1" fmla="*/ 0 h 397"/>
                  <a:gd name="T2" fmla="*/ 148 w 293"/>
                  <a:gd name="T3" fmla="*/ 0 h 397"/>
                  <a:gd name="T4" fmla="*/ 154 w 293"/>
                  <a:gd name="T5" fmla="*/ 0 h 397"/>
                  <a:gd name="T6" fmla="*/ 163 w 293"/>
                  <a:gd name="T7" fmla="*/ 1 h 397"/>
                  <a:gd name="T8" fmla="*/ 173 w 293"/>
                  <a:gd name="T9" fmla="*/ 1 h 397"/>
                  <a:gd name="T10" fmla="*/ 185 w 293"/>
                  <a:gd name="T11" fmla="*/ 4 h 397"/>
                  <a:gd name="T12" fmla="*/ 197 w 293"/>
                  <a:gd name="T13" fmla="*/ 6 h 397"/>
                  <a:gd name="T14" fmla="*/ 209 w 293"/>
                  <a:gd name="T15" fmla="*/ 9 h 397"/>
                  <a:gd name="T16" fmla="*/ 223 w 293"/>
                  <a:gd name="T17" fmla="*/ 13 h 397"/>
                  <a:gd name="T18" fmla="*/ 235 w 293"/>
                  <a:gd name="T19" fmla="*/ 18 h 397"/>
                  <a:gd name="T20" fmla="*/ 249 w 293"/>
                  <a:gd name="T21" fmla="*/ 26 h 397"/>
                  <a:gd name="T22" fmla="*/ 260 w 293"/>
                  <a:gd name="T23" fmla="*/ 34 h 397"/>
                  <a:gd name="T24" fmla="*/ 270 w 293"/>
                  <a:gd name="T25" fmla="*/ 44 h 397"/>
                  <a:gd name="T26" fmla="*/ 279 w 293"/>
                  <a:gd name="T27" fmla="*/ 56 h 397"/>
                  <a:gd name="T28" fmla="*/ 285 w 293"/>
                  <a:gd name="T29" fmla="*/ 70 h 397"/>
                  <a:gd name="T30" fmla="*/ 290 w 293"/>
                  <a:gd name="T31" fmla="*/ 87 h 397"/>
                  <a:gd name="T32" fmla="*/ 293 w 293"/>
                  <a:gd name="T33" fmla="*/ 105 h 397"/>
                  <a:gd name="T34" fmla="*/ 292 w 293"/>
                  <a:gd name="T35" fmla="*/ 126 h 397"/>
                  <a:gd name="T36" fmla="*/ 287 w 293"/>
                  <a:gd name="T37" fmla="*/ 150 h 397"/>
                  <a:gd name="T38" fmla="*/ 279 w 293"/>
                  <a:gd name="T39" fmla="*/ 175 h 397"/>
                  <a:gd name="T40" fmla="*/ 267 w 293"/>
                  <a:gd name="T41" fmla="*/ 205 h 397"/>
                  <a:gd name="T42" fmla="*/ 251 w 293"/>
                  <a:gd name="T43" fmla="*/ 237 h 397"/>
                  <a:gd name="T44" fmla="*/ 229 w 293"/>
                  <a:gd name="T45" fmla="*/ 272 h 397"/>
                  <a:gd name="T46" fmla="*/ 203 w 293"/>
                  <a:gd name="T47" fmla="*/ 310 h 397"/>
                  <a:gd name="T48" fmla="*/ 232 w 293"/>
                  <a:gd name="T49" fmla="*/ 390 h 397"/>
                  <a:gd name="T50" fmla="*/ 193 w 293"/>
                  <a:gd name="T51" fmla="*/ 381 h 397"/>
                  <a:gd name="T52" fmla="*/ 154 w 293"/>
                  <a:gd name="T53" fmla="*/ 377 h 397"/>
                  <a:gd name="T54" fmla="*/ 121 w 293"/>
                  <a:gd name="T55" fmla="*/ 380 h 397"/>
                  <a:gd name="T56" fmla="*/ 89 w 293"/>
                  <a:gd name="T57" fmla="*/ 386 h 397"/>
                  <a:gd name="T58" fmla="*/ 59 w 293"/>
                  <a:gd name="T59" fmla="*/ 397 h 397"/>
                  <a:gd name="T60" fmla="*/ 89 w 293"/>
                  <a:gd name="T61" fmla="*/ 310 h 397"/>
                  <a:gd name="T62" fmla="*/ 63 w 293"/>
                  <a:gd name="T63" fmla="*/ 272 h 397"/>
                  <a:gd name="T64" fmla="*/ 41 w 293"/>
                  <a:gd name="T65" fmla="*/ 237 h 397"/>
                  <a:gd name="T66" fmla="*/ 25 w 293"/>
                  <a:gd name="T67" fmla="*/ 205 h 397"/>
                  <a:gd name="T68" fmla="*/ 13 w 293"/>
                  <a:gd name="T69" fmla="*/ 175 h 397"/>
                  <a:gd name="T70" fmla="*/ 6 w 293"/>
                  <a:gd name="T71" fmla="*/ 150 h 397"/>
                  <a:gd name="T72" fmla="*/ 1 w 293"/>
                  <a:gd name="T73" fmla="*/ 126 h 397"/>
                  <a:gd name="T74" fmla="*/ 0 w 293"/>
                  <a:gd name="T75" fmla="*/ 105 h 397"/>
                  <a:gd name="T76" fmla="*/ 2 w 293"/>
                  <a:gd name="T77" fmla="*/ 87 h 397"/>
                  <a:gd name="T78" fmla="*/ 7 w 293"/>
                  <a:gd name="T79" fmla="*/ 70 h 397"/>
                  <a:gd name="T80" fmla="*/ 13 w 293"/>
                  <a:gd name="T81" fmla="*/ 56 h 397"/>
                  <a:gd name="T82" fmla="*/ 23 w 293"/>
                  <a:gd name="T83" fmla="*/ 44 h 397"/>
                  <a:gd name="T84" fmla="*/ 33 w 293"/>
                  <a:gd name="T85" fmla="*/ 34 h 397"/>
                  <a:gd name="T86" fmla="*/ 45 w 293"/>
                  <a:gd name="T87" fmla="*/ 26 h 397"/>
                  <a:gd name="T88" fmla="*/ 57 w 293"/>
                  <a:gd name="T89" fmla="*/ 18 h 397"/>
                  <a:gd name="T90" fmla="*/ 70 w 293"/>
                  <a:gd name="T91" fmla="*/ 13 h 397"/>
                  <a:gd name="T92" fmla="*/ 83 w 293"/>
                  <a:gd name="T93" fmla="*/ 9 h 397"/>
                  <a:gd name="T94" fmla="*/ 97 w 293"/>
                  <a:gd name="T95" fmla="*/ 6 h 397"/>
                  <a:gd name="T96" fmla="*/ 109 w 293"/>
                  <a:gd name="T97" fmla="*/ 4 h 397"/>
                  <a:gd name="T98" fmla="*/ 120 w 293"/>
                  <a:gd name="T99" fmla="*/ 1 h 397"/>
                  <a:gd name="T100" fmla="*/ 130 w 293"/>
                  <a:gd name="T101" fmla="*/ 1 h 397"/>
                  <a:gd name="T102" fmla="*/ 138 w 293"/>
                  <a:gd name="T103" fmla="*/ 0 h 397"/>
                  <a:gd name="T104" fmla="*/ 144 w 293"/>
                  <a:gd name="T105"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3" h="397">
                    <a:moveTo>
                      <a:pt x="144" y="0"/>
                    </a:moveTo>
                    <a:lnTo>
                      <a:pt x="148" y="0"/>
                    </a:lnTo>
                    <a:lnTo>
                      <a:pt x="154" y="0"/>
                    </a:lnTo>
                    <a:lnTo>
                      <a:pt x="163" y="1"/>
                    </a:lnTo>
                    <a:lnTo>
                      <a:pt x="173" y="1"/>
                    </a:lnTo>
                    <a:lnTo>
                      <a:pt x="185" y="4"/>
                    </a:lnTo>
                    <a:lnTo>
                      <a:pt x="197" y="6"/>
                    </a:lnTo>
                    <a:lnTo>
                      <a:pt x="209" y="9"/>
                    </a:lnTo>
                    <a:lnTo>
                      <a:pt x="223" y="13"/>
                    </a:lnTo>
                    <a:lnTo>
                      <a:pt x="235" y="18"/>
                    </a:lnTo>
                    <a:lnTo>
                      <a:pt x="249" y="26"/>
                    </a:lnTo>
                    <a:lnTo>
                      <a:pt x="260" y="34"/>
                    </a:lnTo>
                    <a:lnTo>
                      <a:pt x="270" y="44"/>
                    </a:lnTo>
                    <a:lnTo>
                      <a:pt x="279" y="56"/>
                    </a:lnTo>
                    <a:lnTo>
                      <a:pt x="285" y="70"/>
                    </a:lnTo>
                    <a:lnTo>
                      <a:pt x="290" y="87"/>
                    </a:lnTo>
                    <a:lnTo>
                      <a:pt x="293" y="105"/>
                    </a:lnTo>
                    <a:lnTo>
                      <a:pt x="292" y="126"/>
                    </a:lnTo>
                    <a:lnTo>
                      <a:pt x="287" y="150"/>
                    </a:lnTo>
                    <a:lnTo>
                      <a:pt x="279" y="175"/>
                    </a:lnTo>
                    <a:lnTo>
                      <a:pt x="267" y="205"/>
                    </a:lnTo>
                    <a:lnTo>
                      <a:pt x="251" y="237"/>
                    </a:lnTo>
                    <a:lnTo>
                      <a:pt x="229" y="272"/>
                    </a:lnTo>
                    <a:lnTo>
                      <a:pt x="203" y="310"/>
                    </a:lnTo>
                    <a:lnTo>
                      <a:pt x="232" y="390"/>
                    </a:lnTo>
                    <a:lnTo>
                      <a:pt x="193" y="381"/>
                    </a:lnTo>
                    <a:lnTo>
                      <a:pt x="154" y="377"/>
                    </a:lnTo>
                    <a:lnTo>
                      <a:pt x="121" y="380"/>
                    </a:lnTo>
                    <a:lnTo>
                      <a:pt x="89" y="386"/>
                    </a:lnTo>
                    <a:lnTo>
                      <a:pt x="59" y="397"/>
                    </a:lnTo>
                    <a:lnTo>
                      <a:pt x="89" y="310"/>
                    </a:lnTo>
                    <a:lnTo>
                      <a:pt x="63" y="272"/>
                    </a:lnTo>
                    <a:lnTo>
                      <a:pt x="41" y="237"/>
                    </a:lnTo>
                    <a:lnTo>
                      <a:pt x="25" y="205"/>
                    </a:lnTo>
                    <a:lnTo>
                      <a:pt x="13" y="175"/>
                    </a:lnTo>
                    <a:lnTo>
                      <a:pt x="6" y="150"/>
                    </a:lnTo>
                    <a:lnTo>
                      <a:pt x="1" y="126"/>
                    </a:lnTo>
                    <a:lnTo>
                      <a:pt x="0" y="105"/>
                    </a:lnTo>
                    <a:lnTo>
                      <a:pt x="2" y="87"/>
                    </a:lnTo>
                    <a:lnTo>
                      <a:pt x="7" y="70"/>
                    </a:lnTo>
                    <a:lnTo>
                      <a:pt x="13" y="56"/>
                    </a:lnTo>
                    <a:lnTo>
                      <a:pt x="23" y="44"/>
                    </a:lnTo>
                    <a:lnTo>
                      <a:pt x="33" y="34"/>
                    </a:lnTo>
                    <a:lnTo>
                      <a:pt x="45" y="26"/>
                    </a:lnTo>
                    <a:lnTo>
                      <a:pt x="57" y="18"/>
                    </a:lnTo>
                    <a:lnTo>
                      <a:pt x="70" y="13"/>
                    </a:lnTo>
                    <a:lnTo>
                      <a:pt x="83" y="9"/>
                    </a:lnTo>
                    <a:lnTo>
                      <a:pt x="97" y="6"/>
                    </a:lnTo>
                    <a:lnTo>
                      <a:pt x="109" y="4"/>
                    </a:lnTo>
                    <a:lnTo>
                      <a:pt x="120" y="1"/>
                    </a:lnTo>
                    <a:lnTo>
                      <a:pt x="130" y="1"/>
                    </a:lnTo>
                    <a:lnTo>
                      <a:pt x="138" y="0"/>
                    </a:lnTo>
                    <a:lnTo>
                      <a:pt x="144"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2" name="Freeform 778"/>
              <p:cNvSpPr/>
              <p:nvPr/>
            </p:nvSpPr>
            <p:spPr bwMode="auto">
              <a:xfrm>
                <a:off x="710" y="3435"/>
                <a:ext cx="1101" cy="505"/>
              </a:xfrm>
              <a:custGeom>
                <a:avLst/>
                <a:gdLst>
                  <a:gd name="T0" fmla="*/ 2202 w 2202"/>
                  <a:gd name="T1" fmla="*/ 635 h 1010"/>
                  <a:gd name="T2" fmla="*/ 1827 w 2202"/>
                  <a:gd name="T3" fmla="*/ 1010 h 1010"/>
                  <a:gd name="T4" fmla="*/ 1 w 2202"/>
                  <a:gd name="T5" fmla="*/ 940 h 1010"/>
                  <a:gd name="T6" fmla="*/ 2 w 2202"/>
                  <a:gd name="T7" fmla="*/ 814 h 1010"/>
                  <a:gd name="T8" fmla="*/ 7 w 2202"/>
                  <a:gd name="T9" fmla="*/ 702 h 1010"/>
                  <a:gd name="T10" fmla="*/ 18 w 2202"/>
                  <a:gd name="T11" fmla="*/ 606 h 1010"/>
                  <a:gd name="T12" fmla="*/ 39 w 2202"/>
                  <a:gd name="T13" fmla="*/ 523 h 1010"/>
                  <a:gd name="T14" fmla="*/ 74 w 2202"/>
                  <a:gd name="T15" fmla="*/ 454 h 1010"/>
                  <a:gd name="T16" fmla="*/ 124 w 2202"/>
                  <a:gd name="T17" fmla="*/ 397 h 1010"/>
                  <a:gd name="T18" fmla="*/ 194 w 2202"/>
                  <a:gd name="T19" fmla="*/ 352 h 1010"/>
                  <a:gd name="T20" fmla="*/ 291 w 2202"/>
                  <a:gd name="T21" fmla="*/ 313 h 1010"/>
                  <a:gd name="T22" fmla="*/ 388 w 2202"/>
                  <a:gd name="T23" fmla="*/ 271 h 1010"/>
                  <a:gd name="T24" fmla="*/ 467 w 2202"/>
                  <a:gd name="T25" fmla="*/ 232 h 1010"/>
                  <a:gd name="T26" fmla="*/ 530 w 2202"/>
                  <a:gd name="T27" fmla="*/ 199 h 1010"/>
                  <a:gd name="T28" fmla="*/ 573 w 2202"/>
                  <a:gd name="T29" fmla="*/ 175 h 1010"/>
                  <a:gd name="T30" fmla="*/ 594 w 2202"/>
                  <a:gd name="T31" fmla="*/ 162 h 1010"/>
                  <a:gd name="T32" fmla="*/ 770 w 2202"/>
                  <a:gd name="T33" fmla="*/ 710 h 1010"/>
                  <a:gd name="T34" fmla="*/ 872 w 2202"/>
                  <a:gd name="T35" fmla="*/ 563 h 1010"/>
                  <a:gd name="T36" fmla="*/ 829 w 2202"/>
                  <a:gd name="T37" fmla="*/ 495 h 1010"/>
                  <a:gd name="T38" fmla="*/ 806 w 2202"/>
                  <a:gd name="T39" fmla="*/ 440 h 1010"/>
                  <a:gd name="T40" fmla="*/ 797 w 2202"/>
                  <a:gd name="T41" fmla="*/ 397 h 1010"/>
                  <a:gd name="T42" fmla="*/ 802 w 2202"/>
                  <a:gd name="T43" fmla="*/ 364 h 1010"/>
                  <a:gd name="T44" fmla="*/ 816 w 2202"/>
                  <a:gd name="T45" fmla="*/ 340 h 1010"/>
                  <a:gd name="T46" fmla="*/ 837 w 2202"/>
                  <a:gd name="T47" fmla="*/ 322 h 1010"/>
                  <a:gd name="T48" fmla="*/ 861 w 2202"/>
                  <a:gd name="T49" fmla="*/ 311 h 1010"/>
                  <a:gd name="T50" fmla="*/ 884 w 2202"/>
                  <a:gd name="T51" fmla="*/ 305 h 1010"/>
                  <a:gd name="T52" fmla="*/ 905 w 2202"/>
                  <a:gd name="T53" fmla="*/ 303 h 1010"/>
                  <a:gd name="T54" fmla="*/ 919 w 2202"/>
                  <a:gd name="T55" fmla="*/ 302 h 1010"/>
                  <a:gd name="T56" fmla="*/ 929 w 2202"/>
                  <a:gd name="T57" fmla="*/ 302 h 1010"/>
                  <a:gd name="T58" fmla="*/ 947 w 2202"/>
                  <a:gd name="T59" fmla="*/ 303 h 1010"/>
                  <a:gd name="T60" fmla="*/ 969 w 2202"/>
                  <a:gd name="T61" fmla="*/ 308 h 1010"/>
                  <a:gd name="T62" fmla="*/ 994 w 2202"/>
                  <a:gd name="T63" fmla="*/ 316 h 1010"/>
                  <a:gd name="T64" fmla="*/ 1016 w 2202"/>
                  <a:gd name="T65" fmla="*/ 330 h 1010"/>
                  <a:gd name="T66" fmla="*/ 1033 w 2202"/>
                  <a:gd name="T67" fmla="*/ 351 h 1010"/>
                  <a:gd name="T68" fmla="*/ 1043 w 2202"/>
                  <a:gd name="T69" fmla="*/ 379 h 1010"/>
                  <a:gd name="T70" fmla="*/ 1041 w 2202"/>
                  <a:gd name="T71" fmla="*/ 417 h 1010"/>
                  <a:gd name="T72" fmla="*/ 1027 w 2202"/>
                  <a:gd name="T73" fmla="*/ 466 h 1010"/>
                  <a:gd name="T74" fmla="*/ 994 w 2202"/>
                  <a:gd name="T75" fmla="*/ 527 h 1010"/>
                  <a:gd name="T76" fmla="*/ 1048 w 2202"/>
                  <a:gd name="T77" fmla="*/ 783 h 1010"/>
                  <a:gd name="T78" fmla="*/ 1245 w 2202"/>
                  <a:gd name="T79" fmla="*/ 159 h 1010"/>
                  <a:gd name="T80" fmla="*/ 1256 w 2202"/>
                  <a:gd name="T81" fmla="*/ 167 h 1010"/>
                  <a:gd name="T82" fmla="*/ 1288 w 2202"/>
                  <a:gd name="T83" fmla="*/ 185 h 1010"/>
                  <a:gd name="T84" fmla="*/ 1340 w 2202"/>
                  <a:gd name="T85" fmla="*/ 215 h 1010"/>
                  <a:gd name="T86" fmla="*/ 1411 w 2202"/>
                  <a:gd name="T87" fmla="*/ 250 h 1010"/>
                  <a:gd name="T88" fmla="*/ 1488 w 2202"/>
                  <a:gd name="T89" fmla="*/ 246 h 1010"/>
                  <a:gd name="T90" fmla="*/ 1574 w 2202"/>
                  <a:gd name="T91" fmla="*/ 207 h 1010"/>
                  <a:gd name="T92" fmla="*/ 1689 w 2202"/>
                  <a:gd name="T93" fmla="*/ 161 h 1010"/>
                  <a:gd name="T94" fmla="*/ 1788 w 2202"/>
                  <a:gd name="T95" fmla="*/ 115 h 1010"/>
                  <a:gd name="T96" fmla="*/ 1871 w 2202"/>
                  <a:gd name="T97" fmla="*/ 75 h 1010"/>
                  <a:gd name="T98" fmla="*/ 1933 w 2202"/>
                  <a:gd name="T99" fmla="*/ 41 h 1010"/>
                  <a:gd name="T100" fmla="*/ 1976 w 2202"/>
                  <a:gd name="T101" fmla="*/ 16 h 1010"/>
                  <a:gd name="T102" fmla="*/ 1998 w 2202"/>
                  <a:gd name="T103" fmla="*/ 3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02" h="1010">
                    <a:moveTo>
                      <a:pt x="2001" y="0"/>
                    </a:moveTo>
                    <a:lnTo>
                      <a:pt x="2202" y="635"/>
                    </a:lnTo>
                    <a:lnTo>
                      <a:pt x="2198" y="640"/>
                    </a:lnTo>
                    <a:lnTo>
                      <a:pt x="1827" y="1010"/>
                    </a:lnTo>
                    <a:lnTo>
                      <a:pt x="0" y="1010"/>
                    </a:lnTo>
                    <a:lnTo>
                      <a:pt x="1" y="940"/>
                    </a:lnTo>
                    <a:lnTo>
                      <a:pt x="1" y="875"/>
                    </a:lnTo>
                    <a:lnTo>
                      <a:pt x="2" y="814"/>
                    </a:lnTo>
                    <a:lnTo>
                      <a:pt x="4" y="756"/>
                    </a:lnTo>
                    <a:lnTo>
                      <a:pt x="7" y="702"/>
                    </a:lnTo>
                    <a:lnTo>
                      <a:pt x="12" y="652"/>
                    </a:lnTo>
                    <a:lnTo>
                      <a:pt x="18" y="606"/>
                    </a:lnTo>
                    <a:lnTo>
                      <a:pt x="27" y="563"/>
                    </a:lnTo>
                    <a:lnTo>
                      <a:pt x="39" y="523"/>
                    </a:lnTo>
                    <a:lnTo>
                      <a:pt x="54" y="487"/>
                    </a:lnTo>
                    <a:lnTo>
                      <a:pt x="74" y="454"/>
                    </a:lnTo>
                    <a:lnTo>
                      <a:pt x="96" y="424"/>
                    </a:lnTo>
                    <a:lnTo>
                      <a:pt x="124" y="397"/>
                    </a:lnTo>
                    <a:lnTo>
                      <a:pt x="156" y="373"/>
                    </a:lnTo>
                    <a:lnTo>
                      <a:pt x="194" y="352"/>
                    </a:lnTo>
                    <a:lnTo>
                      <a:pt x="237" y="335"/>
                    </a:lnTo>
                    <a:lnTo>
                      <a:pt x="291" y="313"/>
                    </a:lnTo>
                    <a:lnTo>
                      <a:pt x="341" y="292"/>
                    </a:lnTo>
                    <a:lnTo>
                      <a:pt x="388" y="271"/>
                    </a:lnTo>
                    <a:lnTo>
                      <a:pt x="431" y="250"/>
                    </a:lnTo>
                    <a:lnTo>
                      <a:pt x="467" y="232"/>
                    </a:lnTo>
                    <a:lnTo>
                      <a:pt x="502" y="215"/>
                    </a:lnTo>
                    <a:lnTo>
                      <a:pt x="530" y="199"/>
                    </a:lnTo>
                    <a:lnTo>
                      <a:pt x="553" y="186"/>
                    </a:lnTo>
                    <a:lnTo>
                      <a:pt x="573" y="175"/>
                    </a:lnTo>
                    <a:lnTo>
                      <a:pt x="586" y="167"/>
                    </a:lnTo>
                    <a:lnTo>
                      <a:pt x="594" y="162"/>
                    </a:lnTo>
                    <a:lnTo>
                      <a:pt x="597" y="159"/>
                    </a:lnTo>
                    <a:lnTo>
                      <a:pt x="770" y="710"/>
                    </a:lnTo>
                    <a:lnTo>
                      <a:pt x="795" y="783"/>
                    </a:lnTo>
                    <a:lnTo>
                      <a:pt x="872" y="563"/>
                    </a:lnTo>
                    <a:lnTo>
                      <a:pt x="849" y="527"/>
                    </a:lnTo>
                    <a:lnTo>
                      <a:pt x="829" y="495"/>
                    </a:lnTo>
                    <a:lnTo>
                      <a:pt x="816" y="466"/>
                    </a:lnTo>
                    <a:lnTo>
                      <a:pt x="806" y="440"/>
                    </a:lnTo>
                    <a:lnTo>
                      <a:pt x="800" y="417"/>
                    </a:lnTo>
                    <a:lnTo>
                      <a:pt x="797" y="397"/>
                    </a:lnTo>
                    <a:lnTo>
                      <a:pt x="799" y="379"/>
                    </a:lnTo>
                    <a:lnTo>
                      <a:pt x="802" y="364"/>
                    </a:lnTo>
                    <a:lnTo>
                      <a:pt x="808" y="351"/>
                    </a:lnTo>
                    <a:lnTo>
                      <a:pt x="816" y="340"/>
                    </a:lnTo>
                    <a:lnTo>
                      <a:pt x="826" y="330"/>
                    </a:lnTo>
                    <a:lnTo>
                      <a:pt x="837" y="322"/>
                    </a:lnTo>
                    <a:lnTo>
                      <a:pt x="849" y="316"/>
                    </a:lnTo>
                    <a:lnTo>
                      <a:pt x="861" y="311"/>
                    </a:lnTo>
                    <a:lnTo>
                      <a:pt x="872" y="308"/>
                    </a:lnTo>
                    <a:lnTo>
                      <a:pt x="884" y="305"/>
                    </a:lnTo>
                    <a:lnTo>
                      <a:pt x="895" y="303"/>
                    </a:lnTo>
                    <a:lnTo>
                      <a:pt x="905" y="303"/>
                    </a:lnTo>
                    <a:lnTo>
                      <a:pt x="913" y="302"/>
                    </a:lnTo>
                    <a:lnTo>
                      <a:pt x="919" y="302"/>
                    </a:lnTo>
                    <a:lnTo>
                      <a:pt x="922" y="302"/>
                    </a:lnTo>
                    <a:lnTo>
                      <a:pt x="929" y="302"/>
                    </a:lnTo>
                    <a:lnTo>
                      <a:pt x="937" y="303"/>
                    </a:lnTo>
                    <a:lnTo>
                      <a:pt x="947" y="303"/>
                    </a:lnTo>
                    <a:lnTo>
                      <a:pt x="957" y="305"/>
                    </a:lnTo>
                    <a:lnTo>
                      <a:pt x="969" y="308"/>
                    </a:lnTo>
                    <a:lnTo>
                      <a:pt x="981" y="311"/>
                    </a:lnTo>
                    <a:lnTo>
                      <a:pt x="994" y="316"/>
                    </a:lnTo>
                    <a:lnTo>
                      <a:pt x="1005" y="322"/>
                    </a:lnTo>
                    <a:lnTo>
                      <a:pt x="1016" y="330"/>
                    </a:lnTo>
                    <a:lnTo>
                      <a:pt x="1025" y="340"/>
                    </a:lnTo>
                    <a:lnTo>
                      <a:pt x="1033" y="351"/>
                    </a:lnTo>
                    <a:lnTo>
                      <a:pt x="1039" y="364"/>
                    </a:lnTo>
                    <a:lnTo>
                      <a:pt x="1043" y="379"/>
                    </a:lnTo>
                    <a:lnTo>
                      <a:pt x="1044" y="397"/>
                    </a:lnTo>
                    <a:lnTo>
                      <a:pt x="1041" y="417"/>
                    </a:lnTo>
                    <a:lnTo>
                      <a:pt x="1037" y="440"/>
                    </a:lnTo>
                    <a:lnTo>
                      <a:pt x="1027" y="466"/>
                    </a:lnTo>
                    <a:lnTo>
                      <a:pt x="1012" y="495"/>
                    </a:lnTo>
                    <a:lnTo>
                      <a:pt x="994" y="527"/>
                    </a:lnTo>
                    <a:lnTo>
                      <a:pt x="969" y="563"/>
                    </a:lnTo>
                    <a:lnTo>
                      <a:pt x="1048" y="783"/>
                    </a:lnTo>
                    <a:lnTo>
                      <a:pt x="1071" y="710"/>
                    </a:lnTo>
                    <a:lnTo>
                      <a:pt x="1245" y="159"/>
                    </a:lnTo>
                    <a:lnTo>
                      <a:pt x="1248" y="162"/>
                    </a:lnTo>
                    <a:lnTo>
                      <a:pt x="1256" y="167"/>
                    </a:lnTo>
                    <a:lnTo>
                      <a:pt x="1270" y="175"/>
                    </a:lnTo>
                    <a:lnTo>
                      <a:pt x="1288" y="185"/>
                    </a:lnTo>
                    <a:lnTo>
                      <a:pt x="1311" y="199"/>
                    </a:lnTo>
                    <a:lnTo>
                      <a:pt x="1340" y="215"/>
                    </a:lnTo>
                    <a:lnTo>
                      <a:pt x="1373" y="232"/>
                    </a:lnTo>
                    <a:lnTo>
                      <a:pt x="1411" y="250"/>
                    </a:lnTo>
                    <a:lnTo>
                      <a:pt x="1454" y="270"/>
                    </a:lnTo>
                    <a:lnTo>
                      <a:pt x="1488" y="246"/>
                    </a:lnTo>
                    <a:lnTo>
                      <a:pt x="1528" y="226"/>
                    </a:lnTo>
                    <a:lnTo>
                      <a:pt x="1574" y="207"/>
                    </a:lnTo>
                    <a:lnTo>
                      <a:pt x="1634" y="184"/>
                    </a:lnTo>
                    <a:lnTo>
                      <a:pt x="1689" y="161"/>
                    </a:lnTo>
                    <a:lnTo>
                      <a:pt x="1741" y="137"/>
                    </a:lnTo>
                    <a:lnTo>
                      <a:pt x="1788" y="115"/>
                    </a:lnTo>
                    <a:lnTo>
                      <a:pt x="1831" y="94"/>
                    </a:lnTo>
                    <a:lnTo>
                      <a:pt x="1871" y="75"/>
                    </a:lnTo>
                    <a:lnTo>
                      <a:pt x="1904" y="56"/>
                    </a:lnTo>
                    <a:lnTo>
                      <a:pt x="1933" y="41"/>
                    </a:lnTo>
                    <a:lnTo>
                      <a:pt x="1958" y="27"/>
                    </a:lnTo>
                    <a:lnTo>
                      <a:pt x="1976" y="16"/>
                    </a:lnTo>
                    <a:lnTo>
                      <a:pt x="1990" y="7"/>
                    </a:lnTo>
                    <a:lnTo>
                      <a:pt x="1998" y="3"/>
                    </a:lnTo>
                    <a:lnTo>
                      <a:pt x="2001"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3" name="Freeform 779"/>
              <p:cNvSpPr/>
              <p:nvPr/>
            </p:nvSpPr>
            <p:spPr bwMode="auto">
              <a:xfrm>
                <a:off x="1643" y="3542"/>
                <a:ext cx="1089" cy="612"/>
              </a:xfrm>
              <a:custGeom>
                <a:avLst/>
                <a:gdLst>
                  <a:gd name="T0" fmla="*/ 2130 w 2177"/>
                  <a:gd name="T1" fmla="*/ 0 h 1226"/>
                  <a:gd name="T2" fmla="*/ 2164 w 2177"/>
                  <a:gd name="T3" fmla="*/ 8 h 1226"/>
                  <a:gd name="T4" fmla="*/ 2177 w 2177"/>
                  <a:gd name="T5" fmla="*/ 33 h 1226"/>
                  <a:gd name="T6" fmla="*/ 2167 w 2177"/>
                  <a:gd name="T7" fmla="*/ 234 h 1226"/>
                  <a:gd name="T8" fmla="*/ 2157 w 2177"/>
                  <a:gd name="T9" fmla="*/ 431 h 1226"/>
                  <a:gd name="T10" fmla="*/ 2145 w 2177"/>
                  <a:gd name="T11" fmla="*/ 459 h 1226"/>
                  <a:gd name="T12" fmla="*/ 2124 w 2177"/>
                  <a:gd name="T13" fmla="*/ 471 h 1226"/>
                  <a:gd name="T14" fmla="*/ 2113 w 2177"/>
                  <a:gd name="T15" fmla="*/ 473 h 1226"/>
                  <a:gd name="T16" fmla="*/ 2095 w 2177"/>
                  <a:gd name="T17" fmla="*/ 467 h 1226"/>
                  <a:gd name="T18" fmla="*/ 2078 w 2177"/>
                  <a:gd name="T19" fmla="*/ 453 h 1226"/>
                  <a:gd name="T20" fmla="*/ 1583 w 2177"/>
                  <a:gd name="T21" fmla="*/ 725 h 1226"/>
                  <a:gd name="T22" fmla="*/ 1126 w 2177"/>
                  <a:gd name="T23" fmla="*/ 1182 h 1226"/>
                  <a:gd name="T24" fmla="*/ 1089 w 2177"/>
                  <a:gd name="T25" fmla="*/ 1215 h 1226"/>
                  <a:gd name="T26" fmla="*/ 1049 w 2177"/>
                  <a:gd name="T27" fmla="*/ 1226 h 1226"/>
                  <a:gd name="T28" fmla="*/ 1008 w 2177"/>
                  <a:gd name="T29" fmla="*/ 1215 h 1226"/>
                  <a:gd name="T30" fmla="*/ 527 w 2177"/>
                  <a:gd name="T31" fmla="*/ 737 h 1226"/>
                  <a:gd name="T32" fmla="*/ 141 w 2177"/>
                  <a:gd name="T33" fmla="*/ 1121 h 1226"/>
                  <a:gd name="T34" fmla="*/ 100 w 2177"/>
                  <a:gd name="T35" fmla="*/ 1130 h 1226"/>
                  <a:gd name="T36" fmla="*/ 60 w 2177"/>
                  <a:gd name="T37" fmla="*/ 1121 h 1226"/>
                  <a:gd name="T38" fmla="*/ 23 w 2177"/>
                  <a:gd name="T39" fmla="*/ 1086 h 1226"/>
                  <a:gd name="T40" fmla="*/ 2 w 2177"/>
                  <a:gd name="T41" fmla="*/ 1049 h 1226"/>
                  <a:gd name="T42" fmla="*/ 2 w 2177"/>
                  <a:gd name="T43" fmla="*/ 1009 h 1226"/>
                  <a:gd name="T44" fmla="*/ 23 w 2177"/>
                  <a:gd name="T45" fmla="*/ 971 h 1226"/>
                  <a:gd name="T46" fmla="*/ 470 w 2177"/>
                  <a:gd name="T47" fmla="*/ 525 h 1226"/>
                  <a:gd name="T48" fmla="*/ 506 w 2177"/>
                  <a:gd name="T49" fmla="*/ 504 h 1226"/>
                  <a:gd name="T50" fmla="*/ 548 w 2177"/>
                  <a:gd name="T51" fmla="*/ 504 h 1226"/>
                  <a:gd name="T52" fmla="*/ 585 w 2177"/>
                  <a:gd name="T53" fmla="*/ 525 h 1226"/>
                  <a:gd name="T54" fmla="*/ 1343 w 2177"/>
                  <a:gd name="T55" fmla="*/ 694 h 1226"/>
                  <a:gd name="T56" fmla="*/ 1791 w 2177"/>
                  <a:gd name="T57" fmla="*/ 247 h 1226"/>
                  <a:gd name="T58" fmla="*/ 1776 w 2177"/>
                  <a:gd name="T59" fmla="*/ 149 h 1226"/>
                  <a:gd name="T60" fmla="*/ 1712 w 2177"/>
                  <a:gd name="T61" fmla="*/ 84 h 1226"/>
                  <a:gd name="T62" fmla="*/ 1701 w 2177"/>
                  <a:gd name="T63" fmla="*/ 65 h 1226"/>
                  <a:gd name="T64" fmla="*/ 1705 w 2177"/>
                  <a:gd name="T65" fmla="*/ 42 h 1226"/>
                  <a:gd name="T66" fmla="*/ 1721 w 2177"/>
                  <a:gd name="T67" fmla="*/ 24 h 1226"/>
                  <a:gd name="T68" fmla="*/ 1742 w 2177"/>
                  <a:gd name="T69" fmla="*/ 19 h 1226"/>
                  <a:gd name="T70" fmla="*/ 2124 w 2177"/>
                  <a:gd name="T71"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77" h="1226">
                    <a:moveTo>
                      <a:pt x="2124" y="0"/>
                    </a:moveTo>
                    <a:lnTo>
                      <a:pt x="2130" y="0"/>
                    </a:lnTo>
                    <a:lnTo>
                      <a:pt x="2149" y="2"/>
                    </a:lnTo>
                    <a:lnTo>
                      <a:pt x="2164" y="8"/>
                    </a:lnTo>
                    <a:lnTo>
                      <a:pt x="2172" y="19"/>
                    </a:lnTo>
                    <a:lnTo>
                      <a:pt x="2177" y="33"/>
                    </a:lnTo>
                    <a:lnTo>
                      <a:pt x="2176" y="53"/>
                    </a:lnTo>
                    <a:lnTo>
                      <a:pt x="2167" y="234"/>
                    </a:lnTo>
                    <a:lnTo>
                      <a:pt x="2160" y="415"/>
                    </a:lnTo>
                    <a:lnTo>
                      <a:pt x="2157" y="431"/>
                    </a:lnTo>
                    <a:lnTo>
                      <a:pt x="2154" y="445"/>
                    </a:lnTo>
                    <a:lnTo>
                      <a:pt x="2145" y="459"/>
                    </a:lnTo>
                    <a:lnTo>
                      <a:pt x="2132" y="469"/>
                    </a:lnTo>
                    <a:lnTo>
                      <a:pt x="2124" y="471"/>
                    </a:lnTo>
                    <a:lnTo>
                      <a:pt x="2119" y="473"/>
                    </a:lnTo>
                    <a:lnTo>
                      <a:pt x="2113" y="473"/>
                    </a:lnTo>
                    <a:lnTo>
                      <a:pt x="2103" y="472"/>
                    </a:lnTo>
                    <a:lnTo>
                      <a:pt x="2095" y="467"/>
                    </a:lnTo>
                    <a:lnTo>
                      <a:pt x="2086" y="460"/>
                    </a:lnTo>
                    <a:lnTo>
                      <a:pt x="2078" y="453"/>
                    </a:lnTo>
                    <a:lnTo>
                      <a:pt x="1967" y="341"/>
                    </a:lnTo>
                    <a:lnTo>
                      <a:pt x="1583" y="725"/>
                    </a:lnTo>
                    <a:lnTo>
                      <a:pt x="1553" y="755"/>
                    </a:lnTo>
                    <a:lnTo>
                      <a:pt x="1126" y="1182"/>
                    </a:lnTo>
                    <a:lnTo>
                      <a:pt x="1106" y="1201"/>
                    </a:lnTo>
                    <a:lnTo>
                      <a:pt x="1089" y="1215"/>
                    </a:lnTo>
                    <a:lnTo>
                      <a:pt x="1069" y="1222"/>
                    </a:lnTo>
                    <a:lnTo>
                      <a:pt x="1049" y="1226"/>
                    </a:lnTo>
                    <a:lnTo>
                      <a:pt x="1028" y="1222"/>
                    </a:lnTo>
                    <a:lnTo>
                      <a:pt x="1008" y="1215"/>
                    </a:lnTo>
                    <a:lnTo>
                      <a:pt x="991" y="1201"/>
                    </a:lnTo>
                    <a:lnTo>
                      <a:pt x="527" y="737"/>
                    </a:lnTo>
                    <a:lnTo>
                      <a:pt x="157" y="1107"/>
                    </a:lnTo>
                    <a:lnTo>
                      <a:pt x="141" y="1121"/>
                    </a:lnTo>
                    <a:lnTo>
                      <a:pt x="121" y="1128"/>
                    </a:lnTo>
                    <a:lnTo>
                      <a:pt x="100" y="1130"/>
                    </a:lnTo>
                    <a:lnTo>
                      <a:pt x="79" y="1128"/>
                    </a:lnTo>
                    <a:lnTo>
                      <a:pt x="60" y="1121"/>
                    </a:lnTo>
                    <a:lnTo>
                      <a:pt x="43" y="1107"/>
                    </a:lnTo>
                    <a:lnTo>
                      <a:pt x="23" y="1086"/>
                    </a:lnTo>
                    <a:lnTo>
                      <a:pt x="10" y="1069"/>
                    </a:lnTo>
                    <a:lnTo>
                      <a:pt x="2" y="1049"/>
                    </a:lnTo>
                    <a:lnTo>
                      <a:pt x="0" y="1029"/>
                    </a:lnTo>
                    <a:lnTo>
                      <a:pt x="2" y="1009"/>
                    </a:lnTo>
                    <a:lnTo>
                      <a:pt x="10" y="989"/>
                    </a:lnTo>
                    <a:lnTo>
                      <a:pt x="23" y="971"/>
                    </a:lnTo>
                    <a:lnTo>
                      <a:pt x="450" y="545"/>
                    </a:lnTo>
                    <a:lnTo>
                      <a:pt x="470" y="525"/>
                    </a:lnTo>
                    <a:lnTo>
                      <a:pt x="487" y="511"/>
                    </a:lnTo>
                    <a:lnTo>
                      <a:pt x="506" y="504"/>
                    </a:lnTo>
                    <a:lnTo>
                      <a:pt x="527" y="502"/>
                    </a:lnTo>
                    <a:lnTo>
                      <a:pt x="548" y="504"/>
                    </a:lnTo>
                    <a:lnTo>
                      <a:pt x="568" y="511"/>
                    </a:lnTo>
                    <a:lnTo>
                      <a:pt x="585" y="525"/>
                    </a:lnTo>
                    <a:lnTo>
                      <a:pt x="1049" y="989"/>
                    </a:lnTo>
                    <a:lnTo>
                      <a:pt x="1343" y="694"/>
                    </a:lnTo>
                    <a:lnTo>
                      <a:pt x="1448" y="589"/>
                    </a:lnTo>
                    <a:lnTo>
                      <a:pt x="1791" y="247"/>
                    </a:lnTo>
                    <a:lnTo>
                      <a:pt x="1834" y="205"/>
                    </a:lnTo>
                    <a:lnTo>
                      <a:pt x="1776" y="149"/>
                    </a:lnTo>
                    <a:lnTo>
                      <a:pt x="1720" y="91"/>
                    </a:lnTo>
                    <a:lnTo>
                      <a:pt x="1712" y="84"/>
                    </a:lnTo>
                    <a:lnTo>
                      <a:pt x="1705" y="75"/>
                    </a:lnTo>
                    <a:lnTo>
                      <a:pt x="1701" y="65"/>
                    </a:lnTo>
                    <a:lnTo>
                      <a:pt x="1701" y="56"/>
                    </a:lnTo>
                    <a:lnTo>
                      <a:pt x="1705" y="42"/>
                    </a:lnTo>
                    <a:lnTo>
                      <a:pt x="1712" y="31"/>
                    </a:lnTo>
                    <a:lnTo>
                      <a:pt x="1721" y="24"/>
                    </a:lnTo>
                    <a:lnTo>
                      <a:pt x="1731" y="20"/>
                    </a:lnTo>
                    <a:lnTo>
                      <a:pt x="1742" y="19"/>
                    </a:lnTo>
                    <a:lnTo>
                      <a:pt x="1754" y="18"/>
                    </a:lnTo>
                    <a:lnTo>
                      <a:pt x="2124"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4" name="Freeform 780"/>
              <p:cNvSpPr/>
              <p:nvPr/>
            </p:nvSpPr>
            <p:spPr bwMode="auto">
              <a:xfrm>
                <a:off x="2281" y="2953"/>
                <a:ext cx="264" cy="510"/>
              </a:xfrm>
              <a:custGeom>
                <a:avLst/>
                <a:gdLst>
                  <a:gd name="T0" fmla="*/ 288 w 527"/>
                  <a:gd name="T1" fmla="*/ 0 h 1019"/>
                  <a:gd name="T2" fmla="*/ 324 w 527"/>
                  <a:gd name="T3" fmla="*/ 12 h 1019"/>
                  <a:gd name="T4" fmla="*/ 328 w 527"/>
                  <a:gd name="T5" fmla="*/ 63 h 1019"/>
                  <a:gd name="T6" fmla="*/ 335 w 527"/>
                  <a:gd name="T7" fmla="*/ 104 h 1019"/>
                  <a:gd name="T8" fmla="*/ 374 w 527"/>
                  <a:gd name="T9" fmla="*/ 116 h 1019"/>
                  <a:gd name="T10" fmla="*/ 485 w 527"/>
                  <a:gd name="T11" fmla="*/ 153 h 1019"/>
                  <a:gd name="T12" fmla="*/ 493 w 527"/>
                  <a:gd name="T13" fmla="*/ 185 h 1019"/>
                  <a:gd name="T14" fmla="*/ 458 w 527"/>
                  <a:gd name="T15" fmla="*/ 288 h 1019"/>
                  <a:gd name="T16" fmla="*/ 428 w 527"/>
                  <a:gd name="T17" fmla="*/ 285 h 1019"/>
                  <a:gd name="T18" fmla="*/ 311 w 527"/>
                  <a:gd name="T19" fmla="*/ 253 h 1019"/>
                  <a:gd name="T20" fmla="*/ 228 w 527"/>
                  <a:gd name="T21" fmla="*/ 262 h 1019"/>
                  <a:gd name="T22" fmla="*/ 189 w 527"/>
                  <a:gd name="T23" fmla="*/ 302 h 1019"/>
                  <a:gd name="T24" fmla="*/ 198 w 527"/>
                  <a:gd name="T25" fmla="*/ 353 h 1019"/>
                  <a:gd name="T26" fmla="*/ 256 w 527"/>
                  <a:gd name="T27" fmla="*/ 396 h 1019"/>
                  <a:gd name="T28" fmla="*/ 364 w 527"/>
                  <a:gd name="T29" fmla="*/ 442 h 1019"/>
                  <a:gd name="T30" fmla="*/ 466 w 527"/>
                  <a:gd name="T31" fmla="*/ 510 h 1019"/>
                  <a:gd name="T32" fmla="*/ 519 w 527"/>
                  <a:gd name="T33" fmla="*/ 602 h 1019"/>
                  <a:gd name="T34" fmla="*/ 524 w 527"/>
                  <a:gd name="T35" fmla="*/ 704 h 1019"/>
                  <a:gd name="T36" fmla="*/ 477 w 527"/>
                  <a:gd name="T37" fmla="*/ 803 h 1019"/>
                  <a:gd name="T38" fmla="*/ 389 w 527"/>
                  <a:gd name="T39" fmla="*/ 870 h 1019"/>
                  <a:gd name="T40" fmla="*/ 330 w 527"/>
                  <a:gd name="T41" fmla="*/ 896 h 1019"/>
                  <a:gd name="T42" fmla="*/ 324 w 527"/>
                  <a:gd name="T43" fmla="*/ 955 h 1019"/>
                  <a:gd name="T44" fmla="*/ 315 w 527"/>
                  <a:gd name="T45" fmla="*/ 1010 h 1019"/>
                  <a:gd name="T46" fmla="*/ 259 w 527"/>
                  <a:gd name="T47" fmla="*/ 1019 h 1019"/>
                  <a:gd name="T48" fmla="*/ 200 w 527"/>
                  <a:gd name="T49" fmla="*/ 1010 h 1019"/>
                  <a:gd name="T50" fmla="*/ 191 w 527"/>
                  <a:gd name="T51" fmla="*/ 937 h 1019"/>
                  <a:gd name="T52" fmla="*/ 182 w 527"/>
                  <a:gd name="T53" fmla="*/ 903 h 1019"/>
                  <a:gd name="T54" fmla="*/ 113 w 527"/>
                  <a:gd name="T55" fmla="*/ 887 h 1019"/>
                  <a:gd name="T56" fmla="*/ 13 w 527"/>
                  <a:gd name="T57" fmla="*/ 850 h 1019"/>
                  <a:gd name="T58" fmla="*/ 0 w 527"/>
                  <a:gd name="T59" fmla="*/ 821 h 1019"/>
                  <a:gd name="T60" fmla="*/ 24 w 527"/>
                  <a:gd name="T61" fmla="*/ 731 h 1019"/>
                  <a:gd name="T62" fmla="*/ 43 w 527"/>
                  <a:gd name="T63" fmla="*/ 706 h 1019"/>
                  <a:gd name="T64" fmla="*/ 111 w 527"/>
                  <a:gd name="T65" fmla="*/ 733 h 1019"/>
                  <a:gd name="T66" fmla="*/ 238 w 527"/>
                  <a:gd name="T67" fmla="*/ 756 h 1019"/>
                  <a:gd name="T68" fmla="*/ 317 w 527"/>
                  <a:gd name="T69" fmla="*/ 733 h 1019"/>
                  <a:gd name="T70" fmla="*/ 346 w 527"/>
                  <a:gd name="T71" fmla="*/ 686 h 1019"/>
                  <a:gd name="T72" fmla="*/ 331 w 527"/>
                  <a:gd name="T73" fmla="*/ 633 h 1019"/>
                  <a:gd name="T74" fmla="*/ 263 w 527"/>
                  <a:gd name="T75" fmla="*/ 587 h 1019"/>
                  <a:gd name="T76" fmla="*/ 156 w 527"/>
                  <a:gd name="T77" fmla="*/ 541 h 1019"/>
                  <a:gd name="T78" fmla="*/ 71 w 527"/>
                  <a:gd name="T79" fmla="*/ 486 h 1019"/>
                  <a:gd name="T80" fmla="*/ 21 w 527"/>
                  <a:gd name="T81" fmla="*/ 418 h 1019"/>
                  <a:gd name="T82" fmla="*/ 6 w 527"/>
                  <a:gd name="T83" fmla="*/ 328 h 1019"/>
                  <a:gd name="T84" fmla="*/ 33 w 527"/>
                  <a:gd name="T85" fmla="*/ 230 h 1019"/>
                  <a:gd name="T86" fmla="*/ 99 w 527"/>
                  <a:gd name="T87" fmla="*/ 160 h 1019"/>
                  <a:gd name="T88" fmla="*/ 178 w 527"/>
                  <a:gd name="T89" fmla="*/ 124 h 1019"/>
                  <a:gd name="T90" fmla="*/ 200 w 527"/>
                  <a:gd name="T91" fmla="*/ 105 h 1019"/>
                  <a:gd name="T92" fmla="*/ 201 w 527"/>
                  <a:gd name="T93" fmla="*/ 37 h 1019"/>
                  <a:gd name="T94" fmla="*/ 211 w 527"/>
                  <a:gd name="T95" fmla="*/ 3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7" h="1019">
                    <a:moveTo>
                      <a:pt x="236" y="0"/>
                    </a:moveTo>
                    <a:lnTo>
                      <a:pt x="265" y="0"/>
                    </a:lnTo>
                    <a:lnTo>
                      <a:pt x="288" y="0"/>
                    </a:lnTo>
                    <a:lnTo>
                      <a:pt x="305" y="1"/>
                    </a:lnTo>
                    <a:lnTo>
                      <a:pt x="316" y="5"/>
                    </a:lnTo>
                    <a:lnTo>
                      <a:pt x="324" y="12"/>
                    </a:lnTo>
                    <a:lnTo>
                      <a:pt x="327" y="23"/>
                    </a:lnTo>
                    <a:lnTo>
                      <a:pt x="328" y="40"/>
                    </a:lnTo>
                    <a:lnTo>
                      <a:pt x="328" y="63"/>
                    </a:lnTo>
                    <a:lnTo>
                      <a:pt x="330" y="82"/>
                    </a:lnTo>
                    <a:lnTo>
                      <a:pt x="331" y="95"/>
                    </a:lnTo>
                    <a:lnTo>
                      <a:pt x="335" y="104"/>
                    </a:lnTo>
                    <a:lnTo>
                      <a:pt x="343" y="109"/>
                    </a:lnTo>
                    <a:lnTo>
                      <a:pt x="355" y="113"/>
                    </a:lnTo>
                    <a:lnTo>
                      <a:pt x="374" y="116"/>
                    </a:lnTo>
                    <a:lnTo>
                      <a:pt x="425" y="127"/>
                    </a:lnTo>
                    <a:lnTo>
                      <a:pt x="474" y="146"/>
                    </a:lnTo>
                    <a:lnTo>
                      <a:pt x="485" y="153"/>
                    </a:lnTo>
                    <a:lnTo>
                      <a:pt x="493" y="162"/>
                    </a:lnTo>
                    <a:lnTo>
                      <a:pt x="495" y="171"/>
                    </a:lnTo>
                    <a:lnTo>
                      <a:pt x="493" y="185"/>
                    </a:lnTo>
                    <a:lnTo>
                      <a:pt x="470" y="268"/>
                    </a:lnTo>
                    <a:lnTo>
                      <a:pt x="463" y="280"/>
                    </a:lnTo>
                    <a:lnTo>
                      <a:pt x="458" y="288"/>
                    </a:lnTo>
                    <a:lnTo>
                      <a:pt x="450" y="291"/>
                    </a:lnTo>
                    <a:lnTo>
                      <a:pt x="440" y="290"/>
                    </a:lnTo>
                    <a:lnTo>
                      <a:pt x="428" y="285"/>
                    </a:lnTo>
                    <a:lnTo>
                      <a:pt x="390" y="269"/>
                    </a:lnTo>
                    <a:lnTo>
                      <a:pt x="351" y="258"/>
                    </a:lnTo>
                    <a:lnTo>
                      <a:pt x="311" y="253"/>
                    </a:lnTo>
                    <a:lnTo>
                      <a:pt x="270" y="253"/>
                    </a:lnTo>
                    <a:lnTo>
                      <a:pt x="248" y="256"/>
                    </a:lnTo>
                    <a:lnTo>
                      <a:pt x="228" y="262"/>
                    </a:lnTo>
                    <a:lnTo>
                      <a:pt x="209" y="273"/>
                    </a:lnTo>
                    <a:lnTo>
                      <a:pt x="196" y="287"/>
                    </a:lnTo>
                    <a:lnTo>
                      <a:pt x="189" y="302"/>
                    </a:lnTo>
                    <a:lnTo>
                      <a:pt x="186" y="320"/>
                    </a:lnTo>
                    <a:lnTo>
                      <a:pt x="189" y="337"/>
                    </a:lnTo>
                    <a:lnTo>
                      <a:pt x="198" y="353"/>
                    </a:lnTo>
                    <a:lnTo>
                      <a:pt x="212" y="367"/>
                    </a:lnTo>
                    <a:lnTo>
                      <a:pt x="234" y="383"/>
                    </a:lnTo>
                    <a:lnTo>
                      <a:pt x="256" y="396"/>
                    </a:lnTo>
                    <a:lnTo>
                      <a:pt x="281" y="407"/>
                    </a:lnTo>
                    <a:lnTo>
                      <a:pt x="322" y="424"/>
                    </a:lnTo>
                    <a:lnTo>
                      <a:pt x="364" y="442"/>
                    </a:lnTo>
                    <a:lnTo>
                      <a:pt x="405" y="463"/>
                    </a:lnTo>
                    <a:lnTo>
                      <a:pt x="438" y="484"/>
                    </a:lnTo>
                    <a:lnTo>
                      <a:pt x="466" y="510"/>
                    </a:lnTo>
                    <a:lnTo>
                      <a:pt x="488" y="538"/>
                    </a:lnTo>
                    <a:lnTo>
                      <a:pt x="506" y="568"/>
                    </a:lnTo>
                    <a:lnTo>
                      <a:pt x="519" y="602"/>
                    </a:lnTo>
                    <a:lnTo>
                      <a:pt x="526" y="635"/>
                    </a:lnTo>
                    <a:lnTo>
                      <a:pt x="527" y="670"/>
                    </a:lnTo>
                    <a:lnTo>
                      <a:pt x="524" y="704"/>
                    </a:lnTo>
                    <a:lnTo>
                      <a:pt x="514" y="739"/>
                    </a:lnTo>
                    <a:lnTo>
                      <a:pt x="499" y="772"/>
                    </a:lnTo>
                    <a:lnTo>
                      <a:pt x="477" y="803"/>
                    </a:lnTo>
                    <a:lnTo>
                      <a:pt x="451" y="829"/>
                    </a:lnTo>
                    <a:lnTo>
                      <a:pt x="422" y="853"/>
                    </a:lnTo>
                    <a:lnTo>
                      <a:pt x="389" y="870"/>
                    </a:lnTo>
                    <a:lnTo>
                      <a:pt x="353" y="882"/>
                    </a:lnTo>
                    <a:lnTo>
                      <a:pt x="340" y="888"/>
                    </a:lnTo>
                    <a:lnTo>
                      <a:pt x="330" y="896"/>
                    </a:lnTo>
                    <a:lnTo>
                      <a:pt x="325" y="907"/>
                    </a:lnTo>
                    <a:lnTo>
                      <a:pt x="322" y="923"/>
                    </a:lnTo>
                    <a:lnTo>
                      <a:pt x="324" y="955"/>
                    </a:lnTo>
                    <a:lnTo>
                      <a:pt x="322" y="988"/>
                    </a:lnTo>
                    <a:lnTo>
                      <a:pt x="321" y="1001"/>
                    </a:lnTo>
                    <a:lnTo>
                      <a:pt x="315" y="1010"/>
                    </a:lnTo>
                    <a:lnTo>
                      <a:pt x="306" y="1016"/>
                    </a:lnTo>
                    <a:lnTo>
                      <a:pt x="294" y="1018"/>
                    </a:lnTo>
                    <a:lnTo>
                      <a:pt x="259" y="1019"/>
                    </a:lnTo>
                    <a:lnTo>
                      <a:pt x="223" y="1018"/>
                    </a:lnTo>
                    <a:lnTo>
                      <a:pt x="209" y="1016"/>
                    </a:lnTo>
                    <a:lnTo>
                      <a:pt x="200" y="1010"/>
                    </a:lnTo>
                    <a:lnTo>
                      <a:pt x="194" y="1000"/>
                    </a:lnTo>
                    <a:lnTo>
                      <a:pt x="192" y="986"/>
                    </a:lnTo>
                    <a:lnTo>
                      <a:pt x="191" y="937"/>
                    </a:lnTo>
                    <a:lnTo>
                      <a:pt x="190" y="920"/>
                    </a:lnTo>
                    <a:lnTo>
                      <a:pt x="187" y="909"/>
                    </a:lnTo>
                    <a:lnTo>
                      <a:pt x="182" y="903"/>
                    </a:lnTo>
                    <a:lnTo>
                      <a:pt x="171" y="899"/>
                    </a:lnTo>
                    <a:lnTo>
                      <a:pt x="156" y="896"/>
                    </a:lnTo>
                    <a:lnTo>
                      <a:pt x="113" y="887"/>
                    </a:lnTo>
                    <a:lnTo>
                      <a:pt x="70" y="875"/>
                    </a:lnTo>
                    <a:lnTo>
                      <a:pt x="29" y="859"/>
                    </a:lnTo>
                    <a:lnTo>
                      <a:pt x="13" y="850"/>
                    </a:lnTo>
                    <a:lnTo>
                      <a:pt x="5" y="843"/>
                    </a:lnTo>
                    <a:lnTo>
                      <a:pt x="0" y="833"/>
                    </a:lnTo>
                    <a:lnTo>
                      <a:pt x="0" y="821"/>
                    </a:lnTo>
                    <a:lnTo>
                      <a:pt x="3" y="804"/>
                    </a:lnTo>
                    <a:lnTo>
                      <a:pt x="13" y="768"/>
                    </a:lnTo>
                    <a:lnTo>
                      <a:pt x="24" y="731"/>
                    </a:lnTo>
                    <a:lnTo>
                      <a:pt x="29" y="717"/>
                    </a:lnTo>
                    <a:lnTo>
                      <a:pt x="35" y="709"/>
                    </a:lnTo>
                    <a:lnTo>
                      <a:pt x="43" y="706"/>
                    </a:lnTo>
                    <a:lnTo>
                      <a:pt x="52" y="707"/>
                    </a:lnTo>
                    <a:lnTo>
                      <a:pt x="66" y="713"/>
                    </a:lnTo>
                    <a:lnTo>
                      <a:pt x="111" y="733"/>
                    </a:lnTo>
                    <a:lnTo>
                      <a:pt x="158" y="747"/>
                    </a:lnTo>
                    <a:lnTo>
                      <a:pt x="207" y="756"/>
                    </a:lnTo>
                    <a:lnTo>
                      <a:pt x="238" y="756"/>
                    </a:lnTo>
                    <a:lnTo>
                      <a:pt x="270" y="752"/>
                    </a:lnTo>
                    <a:lnTo>
                      <a:pt x="299" y="742"/>
                    </a:lnTo>
                    <a:lnTo>
                      <a:pt x="317" y="733"/>
                    </a:lnTo>
                    <a:lnTo>
                      <a:pt x="331" y="718"/>
                    </a:lnTo>
                    <a:lnTo>
                      <a:pt x="341" y="703"/>
                    </a:lnTo>
                    <a:lnTo>
                      <a:pt x="346" y="686"/>
                    </a:lnTo>
                    <a:lnTo>
                      <a:pt x="346" y="668"/>
                    </a:lnTo>
                    <a:lnTo>
                      <a:pt x="341" y="651"/>
                    </a:lnTo>
                    <a:lnTo>
                      <a:pt x="331" y="633"/>
                    </a:lnTo>
                    <a:lnTo>
                      <a:pt x="316" y="617"/>
                    </a:lnTo>
                    <a:lnTo>
                      <a:pt x="292" y="600"/>
                    </a:lnTo>
                    <a:lnTo>
                      <a:pt x="263" y="587"/>
                    </a:lnTo>
                    <a:lnTo>
                      <a:pt x="228" y="572"/>
                    </a:lnTo>
                    <a:lnTo>
                      <a:pt x="191" y="556"/>
                    </a:lnTo>
                    <a:lnTo>
                      <a:pt x="156" y="541"/>
                    </a:lnTo>
                    <a:lnTo>
                      <a:pt x="120" y="522"/>
                    </a:lnTo>
                    <a:lnTo>
                      <a:pt x="94" y="505"/>
                    </a:lnTo>
                    <a:lnTo>
                      <a:pt x="71" y="486"/>
                    </a:lnTo>
                    <a:lnTo>
                      <a:pt x="50" y="465"/>
                    </a:lnTo>
                    <a:lnTo>
                      <a:pt x="33" y="442"/>
                    </a:lnTo>
                    <a:lnTo>
                      <a:pt x="21" y="418"/>
                    </a:lnTo>
                    <a:lnTo>
                      <a:pt x="11" y="390"/>
                    </a:lnTo>
                    <a:lnTo>
                      <a:pt x="6" y="360"/>
                    </a:lnTo>
                    <a:lnTo>
                      <a:pt x="6" y="328"/>
                    </a:lnTo>
                    <a:lnTo>
                      <a:pt x="11" y="291"/>
                    </a:lnTo>
                    <a:lnTo>
                      <a:pt x="19" y="260"/>
                    </a:lnTo>
                    <a:lnTo>
                      <a:pt x="33" y="230"/>
                    </a:lnTo>
                    <a:lnTo>
                      <a:pt x="51" y="203"/>
                    </a:lnTo>
                    <a:lnTo>
                      <a:pt x="73" y="181"/>
                    </a:lnTo>
                    <a:lnTo>
                      <a:pt x="99" y="160"/>
                    </a:lnTo>
                    <a:lnTo>
                      <a:pt x="129" y="144"/>
                    </a:lnTo>
                    <a:lnTo>
                      <a:pt x="162" y="130"/>
                    </a:lnTo>
                    <a:lnTo>
                      <a:pt x="178" y="124"/>
                    </a:lnTo>
                    <a:lnTo>
                      <a:pt x="189" y="119"/>
                    </a:lnTo>
                    <a:lnTo>
                      <a:pt x="196" y="114"/>
                    </a:lnTo>
                    <a:lnTo>
                      <a:pt x="200" y="105"/>
                    </a:lnTo>
                    <a:lnTo>
                      <a:pt x="201" y="94"/>
                    </a:lnTo>
                    <a:lnTo>
                      <a:pt x="201" y="77"/>
                    </a:lnTo>
                    <a:lnTo>
                      <a:pt x="201" y="37"/>
                    </a:lnTo>
                    <a:lnTo>
                      <a:pt x="202" y="21"/>
                    </a:lnTo>
                    <a:lnTo>
                      <a:pt x="205" y="11"/>
                    </a:lnTo>
                    <a:lnTo>
                      <a:pt x="211" y="3"/>
                    </a:lnTo>
                    <a:lnTo>
                      <a:pt x="222" y="1"/>
                    </a:lnTo>
                    <a:lnTo>
                      <a:pt x="23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5" name="Freeform 781"/>
              <p:cNvSpPr/>
              <p:nvPr/>
            </p:nvSpPr>
            <p:spPr bwMode="auto">
              <a:xfrm>
                <a:off x="1617" y="2680"/>
                <a:ext cx="571" cy="760"/>
              </a:xfrm>
              <a:custGeom>
                <a:avLst/>
                <a:gdLst>
                  <a:gd name="T0" fmla="*/ 675 w 1143"/>
                  <a:gd name="T1" fmla="*/ 9 h 1520"/>
                  <a:gd name="T2" fmla="*/ 783 w 1143"/>
                  <a:gd name="T3" fmla="*/ 44 h 1520"/>
                  <a:gd name="T4" fmla="*/ 868 w 1143"/>
                  <a:gd name="T5" fmla="*/ 97 h 1520"/>
                  <a:gd name="T6" fmla="*/ 924 w 1143"/>
                  <a:gd name="T7" fmla="*/ 151 h 1520"/>
                  <a:gd name="T8" fmla="*/ 946 w 1143"/>
                  <a:gd name="T9" fmla="*/ 183 h 1520"/>
                  <a:gd name="T10" fmla="*/ 952 w 1143"/>
                  <a:gd name="T11" fmla="*/ 185 h 1520"/>
                  <a:gd name="T12" fmla="*/ 975 w 1143"/>
                  <a:gd name="T13" fmla="*/ 193 h 1520"/>
                  <a:gd name="T14" fmla="*/ 1011 w 1143"/>
                  <a:gd name="T15" fmla="*/ 211 h 1520"/>
                  <a:gd name="T16" fmla="*/ 1049 w 1143"/>
                  <a:gd name="T17" fmla="*/ 249 h 1520"/>
                  <a:gd name="T18" fmla="*/ 1084 w 1143"/>
                  <a:gd name="T19" fmla="*/ 313 h 1520"/>
                  <a:gd name="T20" fmla="*/ 1106 w 1143"/>
                  <a:gd name="T21" fmla="*/ 407 h 1520"/>
                  <a:gd name="T22" fmla="*/ 1109 w 1143"/>
                  <a:gd name="T23" fmla="*/ 539 h 1520"/>
                  <a:gd name="T24" fmla="*/ 1087 w 1143"/>
                  <a:gd name="T25" fmla="*/ 689 h 1520"/>
                  <a:gd name="T26" fmla="*/ 1097 w 1143"/>
                  <a:gd name="T27" fmla="*/ 726 h 1520"/>
                  <a:gd name="T28" fmla="*/ 1125 w 1143"/>
                  <a:gd name="T29" fmla="*/ 740 h 1520"/>
                  <a:gd name="T30" fmla="*/ 1141 w 1143"/>
                  <a:gd name="T31" fmla="*/ 780 h 1520"/>
                  <a:gd name="T32" fmla="*/ 1140 w 1143"/>
                  <a:gd name="T33" fmla="*/ 851 h 1520"/>
                  <a:gd name="T34" fmla="*/ 1110 w 1143"/>
                  <a:gd name="T35" fmla="*/ 965 h 1520"/>
                  <a:gd name="T36" fmla="*/ 1071 w 1143"/>
                  <a:gd name="T37" fmla="*/ 1050 h 1520"/>
                  <a:gd name="T38" fmla="*/ 1038 w 1143"/>
                  <a:gd name="T39" fmla="*/ 1085 h 1520"/>
                  <a:gd name="T40" fmla="*/ 1006 w 1143"/>
                  <a:gd name="T41" fmla="*/ 1173 h 1520"/>
                  <a:gd name="T42" fmla="*/ 938 w 1143"/>
                  <a:gd name="T43" fmla="*/ 1303 h 1520"/>
                  <a:gd name="T44" fmla="*/ 833 w 1143"/>
                  <a:gd name="T45" fmla="*/ 1419 h 1520"/>
                  <a:gd name="T46" fmla="*/ 694 w 1143"/>
                  <a:gd name="T47" fmla="*/ 1499 h 1520"/>
                  <a:gd name="T48" fmla="*/ 547 w 1143"/>
                  <a:gd name="T49" fmla="*/ 1520 h 1520"/>
                  <a:gd name="T50" fmla="*/ 404 w 1143"/>
                  <a:gd name="T51" fmla="*/ 1481 h 1520"/>
                  <a:gd name="T52" fmla="*/ 283 w 1143"/>
                  <a:gd name="T53" fmla="*/ 1397 h 1520"/>
                  <a:gd name="T54" fmla="*/ 194 w 1143"/>
                  <a:gd name="T55" fmla="*/ 1287 h 1520"/>
                  <a:gd name="T56" fmla="*/ 136 w 1143"/>
                  <a:gd name="T57" fmla="*/ 1166 h 1520"/>
                  <a:gd name="T58" fmla="*/ 107 w 1143"/>
                  <a:gd name="T59" fmla="*/ 1085 h 1520"/>
                  <a:gd name="T60" fmla="*/ 72 w 1143"/>
                  <a:gd name="T61" fmla="*/ 1052 h 1520"/>
                  <a:gd name="T62" fmla="*/ 34 w 1143"/>
                  <a:gd name="T63" fmla="*/ 966 h 1520"/>
                  <a:gd name="T64" fmla="*/ 4 w 1143"/>
                  <a:gd name="T65" fmla="*/ 852 h 1520"/>
                  <a:gd name="T66" fmla="*/ 2 w 1143"/>
                  <a:gd name="T67" fmla="*/ 780 h 1520"/>
                  <a:gd name="T68" fmla="*/ 18 w 1143"/>
                  <a:gd name="T69" fmla="*/ 742 h 1520"/>
                  <a:gd name="T70" fmla="*/ 47 w 1143"/>
                  <a:gd name="T71" fmla="*/ 727 h 1520"/>
                  <a:gd name="T72" fmla="*/ 56 w 1143"/>
                  <a:gd name="T73" fmla="*/ 690 h 1520"/>
                  <a:gd name="T74" fmla="*/ 36 w 1143"/>
                  <a:gd name="T75" fmla="*/ 536 h 1520"/>
                  <a:gd name="T76" fmla="*/ 61 w 1143"/>
                  <a:gd name="T77" fmla="*/ 376 h 1520"/>
                  <a:gd name="T78" fmla="*/ 126 w 1143"/>
                  <a:gd name="T79" fmla="*/ 255 h 1520"/>
                  <a:gd name="T80" fmla="*/ 221 w 1143"/>
                  <a:gd name="T81" fmla="*/ 150 h 1520"/>
                  <a:gd name="T82" fmla="*/ 345 w 1143"/>
                  <a:gd name="T83" fmla="*/ 61 h 1520"/>
                  <a:gd name="T84" fmla="*/ 462 w 1143"/>
                  <a:gd name="T85" fmla="*/ 12 h 1520"/>
                  <a:gd name="T86" fmla="*/ 586 w 1143"/>
                  <a:gd name="T87" fmla="*/ 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3" h="1520">
                    <a:moveTo>
                      <a:pt x="586" y="0"/>
                    </a:moveTo>
                    <a:lnTo>
                      <a:pt x="633" y="3"/>
                    </a:lnTo>
                    <a:lnTo>
                      <a:pt x="675" y="9"/>
                    </a:lnTo>
                    <a:lnTo>
                      <a:pt x="714" y="17"/>
                    </a:lnTo>
                    <a:lnTo>
                      <a:pt x="751" y="30"/>
                    </a:lnTo>
                    <a:lnTo>
                      <a:pt x="783" y="44"/>
                    </a:lnTo>
                    <a:lnTo>
                      <a:pt x="812" y="60"/>
                    </a:lnTo>
                    <a:lnTo>
                      <a:pt x="843" y="79"/>
                    </a:lnTo>
                    <a:lnTo>
                      <a:pt x="868" y="97"/>
                    </a:lnTo>
                    <a:lnTo>
                      <a:pt x="891" y="117"/>
                    </a:lnTo>
                    <a:lnTo>
                      <a:pt x="909" y="134"/>
                    </a:lnTo>
                    <a:lnTo>
                      <a:pt x="924" y="151"/>
                    </a:lnTo>
                    <a:lnTo>
                      <a:pt x="934" y="164"/>
                    </a:lnTo>
                    <a:lnTo>
                      <a:pt x="941" y="175"/>
                    </a:lnTo>
                    <a:lnTo>
                      <a:pt x="946" y="183"/>
                    </a:lnTo>
                    <a:lnTo>
                      <a:pt x="947" y="185"/>
                    </a:lnTo>
                    <a:lnTo>
                      <a:pt x="948" y="185"/>
                    </a:lnTo>
                    <a:lnTo>
                      <a:pt x="952" y="185"/>
                    </a:lnTo>
                    <a:lnTo>
                      <a:pt x="958" y="186"/>
                    </a:lnTo>
                    <a:lnTo>
                      <a:pt x="967" y="189"/>
                    </a:lnTo>
                    <a:lnTo>
                      <a:pt x="975" y="193"/>
                    </a:lnTo>
                    <a:lnTo>
                      <a:pt x="986" y="197"/>
                    </a:lnTo>
                    <a:lnTo>
                      <a:pt x="999" y="204"/>
                    </a:lnTo>
                    <a:lnTo>
                      <a:pt x="1011" y="211"/>
                    </a:lnTo>
                    <a:lnTo>
                      <a:pt x="1023" y="222"/>
                    </a:lnTo>
                    <a:lnTo>
                      <a:pt x="1037" y="234"/>
                    </a:lnTo>
                    <a:lnTo>
                      <a:pt x="1049" y="249"/>
                    </a:lnTo>
                    <a:lnTo>
                      <a:pt x="1062" y="267"/>
                    </a:lnTo>
                    <a:lnTo>
                      <a:pt x="1073" y="288"/>
                    </a:lnTo>
                    <a:lnTo>
                      <a:pt x="1084" y="313"/>
                    </a:lnTo>
                    <a:lnTo>
                      <a:pt x="1093" y="340"/>
                    </a:lnTo>
                    <a:lnTo>
                      <a:pt x="1100" y="371"/>
                    </a:lnTo>
                    <a:lnTo>
                      <a:pt x="1106" y="407"/>
                    </a:lnTo>
                    <a:lnTo>
                      <a:pt x="1110" y="447"/>
                    </a:lnTo>
                    <a:lnTo>
                      <a:pt x="1110" y="492"/>
                    </a:lnTo>
                    <a:lnTo>
                      <a:pt x="1109" y="539"/>
                    </a:lnTo>
                    <a:lnTo>
                      <a:pt x="1104" y="593"/>
                    </a:lnTo>
                    <a:lnTo>
                      <a:pt x="1095" y="652"/>
                    </a:lnTo>
                    <a:lnTo>
                      <a:pt x="1087" y="689"/>
                    </a:lnTo>
                    <a:lnTo>
                      <a:pt x="1076" y="724"/>
                    </a:lnTo>
                    <a:lnTo>
                      <a:pt x="1086" y="724"/>
                    </a:lnTo>
                    <a:lnTo>
                      <a:pt x="1097" y="726"/>
                    </a:lnTo>
                    <a:lnTo>
                      <a:pt x="1106" y="728"/>
                    </a:lnTo>
                    <a:lnTo>
                      <a:pt x="1116" y="733"/>
                    </a:lnTo>
                    <a:lnTo>
                      <a:pt x="1125" y="740"/>
                    </a:lnTo>
                    <a:lnTo>
                      <a:pt x="1131" y="750"/>
                    </a:lnTo>
                    <a:lnTo>
                      <a:pt x="1137" y="762"/>
                    </a:lnTo>
                    <a:lnTo>
                      <a:pt x="1141" y="780"/>
                    </a:lnTo>
                    <a:lnTo>
                      <a:pt x="1143" y="799"/>
                    </a:lnTo>
                    <a:lnTo>
                      <a:pt x="1142" y="823"/>
                    </a:lnTo>
                    <a:lnTo>
                      <a:pt x="1140" y="851"/>
                    </a:lnTo>
                    <a:lnTo>
                      <a:pt x="1133" y="884"/>
                    </a:lnTo>
                    <a:lnTo>
                      <a:pt x="1124" y="922"/>
                    </a:lnTo>
                    <a:lnTo>
                      <a:pt x="1110" y="965"/>
                    </a:lnTo>
                    <a:lnTo>
                      <a:pt x="1097" y="1000"/>
                    </a:lnTo>
                    <a:lnTo>
                      <a:pt x="1083" y="1030"/>
                    </a:lnTo>
                    <a:lnTo>
                      <a:pt x="1071" y="1050"/>
                    </a:lnTo>
                    <a:lnTo>
                      <a:pt x="1060" y="1068"/>
                    </a:lnTo>
                    <a:lnTo>
                      <a:pt x="1049" y="1077"/>
                    </a:lnTo>
                    <a:lnTo>
                      <a:pt x="1038" y="1085"/>
                    </a:lnTo>
                    <a:lnTo>
                      <a:pt x="1028" y="1087"/>
                    </a:lnTo>
                    <a:lnTo>
                      <a:pt x="1019" y="1129"/>
                    </a:lnTo>
                    <a:lnTo>
                      <a:pt x="1006" y="1173"/>
                    </a:lnTo>
                    <a:lnTo>
                      <a:pt x="987" y="1217"/>
                    </a:lnTo>
                    <a:lnTo>
                      <a:pt x="965" y="1260"/>
                    </a:lnTo>
                    <a:lnTo>
                      <a:pt x="938" y="1303"/>
                    </a:lnTo>
                    <a:lnTo>
                      <a:pt x="907" y="1345"/>
                    </a:lnTo>
                    <a:lnTo>
                      <a:pt x="872" y="1384"/>
                    </a:lnTo>
                    <a:lnTo>
                      <a:pt x="833" y="1419"/>
                    </a:lnTo>
                    <a:lnTo>
                      <a:pt x="790" y="1450"/>
                    </a:lnTo>
                    <a:lnTo>
                      <a:pt x="743" y="1477"/>
                    </a:lnTo>
                    <a:lnTo>
                      <a:pt x="694" y="1499"/>
                    </a:lnTo>
                    <a:lnTo>
                      <a:pt x="646" y="1513"/>
                    </a:lnTo>
                    <a:lnTo>
                      <a:pt x="597" y="1520"/>
                    </a:lnTo>
                    <a:lnTo>
                      <a:pt x="547" y="1520"/>
                    </a:lnTo>
                    <a:lnTo>
                      <a:pt x="498" y="1514"/>
                    </a:lnTo>
                    <a:lnTo>
                      <a:pt x="450" y="1500"/>
                    </a:lnTo>
                    <a:lnTo>
                      <a:pt x="404" y="1481"/>
                    </a:lnTo>
                    <a:lnTo>
                      <a:pt x="359" y="1456"/>
                    </a:lnTo>
                    <a:lnTo>
                      <a:pt x="320" y="1428"/>
                    </a:lnTo>
                    <a:lnTo>
                      <a:pt x="283" y="1397"/>
                    </a:lnTo>
                    <a:lnTo>
                      <a:pt x="249" y="1362"/>
                    </a:lnTo>
                    <a:lnTo>
                      <a:pt x="220" y="1325"/>
                    </a:lnTo>
                    <a:lnTo>
                      <a:pt x="194" y="1287"/>
                    </a:lnTo>
                    <a:lnTo>
                      <a:pt x="171" y="1247"/>
                    </a:lnTo>
                    <a:lnTo>
                      <a:pt x="152" y="1206"/>
                    </a:lnTo>
                    <a:lnTo>
                      <a:pt x="136" y="1166"/>
                    </a:lnTo>
                    <a:lnTo>
                      <a:pt x="125" y="1126"/>
                    </a:lnTo>
                    <a:lnTo>
                      <a:pt x="117" y="1087"/>
                    </a:lnTo>
                    <a:lnTo>
                      <a:pt x="107" y="1085"/>
                    </a:lnTo>
                    <a:lnTo>
                      <a:pt x="96" y="1079"/>
                    </a:lnTo>
                    <a:lnTo>
                      <a:pt x="85" y="1068"/>
                    </a:lnTo>
                    <a:lnTo>
                      <a:pt x="72" y="1052"/>
                    </a:lnTo>
                    <a:lnTo>
                      <a:pt x="60" y="1030"/>
                    </a:lnTo>
                    <a:lnTo>
                      <a:pt x="48" y="1001"/>
                    </a:lnTo>
                    <a:lnTo>
                      <a:pt x="34" y="966"/>
                    </a:lnTo>
                    <a:lnTo>
                      <a:pt x="21" y="922"/>
                    </a:lnTo>
                    <a:lnTo>
                      <a:pt x="11" y="885"/>
                    </a:lnTo>
                    <a:lnTo>
                      <a:pt x="4" y="852"/>
                    </a:lnTo>
                    <a:lnTo>
                      <a:pt x="1" y="824"/>
                    </a:lnTo>
                    <a:lnTo>
                      <a:pt x="0" y="799"/>
                    </a:lnTo>
                    <a:lnTo>
                      <a:pt x="2" y="780"/>
                    </a:lnTo>
                    <a:lnTo>
                      <a:pt x="6" y="764"/>
                    </a:lnTo>
                    <a:lnTo>
                      <a:pt x="12" y="751"/>
                    </a:lnTo>
                    <a:lnTo>
                      <a:pt x="18" y="742"/>
                    </a:lnTo>
                    <a:lnTo>
                      <a:pt x="27" y="734"/>
                    </a:lnTo>
                    <a:lnTo>
                      <a:pt x="37" y="729"/>
                    </a:lnTo>
                    <a:lnTo>
                      <a:pt x="47" y="727"/>
                    </a:lnTo>
                    <a:lnTo>
                      <a:pt x="58" y="726"/>
                    </a:lnTo>
                    <a:lnTo>
                      <a:pt x="67" y="726"/>
                    </a:lnTo>
                    <a:lnTo>
                      <a:pt x="56" y="690"/>
                    </a:lnTo>
                    <a:lnTo>
                      <a:pt x="49" y="653"/>
                    </a:lnTo>
                    <a:lnTo>
                      <a:pt x="39" y="593"/>
                    </a:lnTo>
                    <a:lnTo>
                      <a:pt x="36" y="536"/>
                    </a:lnTo>
                    <a:lnTo>
                      <a:pt x="38" y="479"/>
                    </a:lnTo>
                    <a:lnTo>
                      <a:pt x="48" y="424"/>
                    </a:lnTo>
                    <a:lnTo>
                      <a:pt x="61" y="376"/>
                    </a:lnTo>
                    <a:lnTo>
                      <a:pt x="80" y="333"/>
                    </a:lnTo>
                    <a:lnTo>
                      <a:pt x="102" y="292"/>
                    </a:lnTo>
                    <a:lnTo>
                      <a:pt x="126" y="255"/>
                    </a:lnTo>
                    <a:lnTo>
                      <a:pt x="153" y="220"/>
                    </a:lnTo>
                    <a:lnTo>
                      <a:pt x="183" y="188"/>
                    </a:lnTo>
                    <a:lnTo>
                      <a:pt x="221" y="150"/>
                    </a:lnTo>
                    <a:lnTo>
                      <a:pt x="263" y="115"/>
                    </a:lnTo>
                    <a:lnTo>
                      <a:pt x="307" y="85"/>
                    </a:lnTo>
                    <a:lnTo>
                      <a:pt x="345" y="61"/>
                    </a:lnTo>
                    <a:lnTo>
                      <a:pt x="384" y="41"/>
                    </a:lnTo>
                    <a:lnTo>
                      <a:pt x="427" y="23"/>
                    </a:lnTo>
                    <a:lnTo>
                      <a:pt x="462" y="12"/>
                    </a:lnTo>
                    <a:lnTo>
                      <a:pt x="499" y="6"/>
                    </a:lnTo>
                    <a:lnTo>
                      <a:pt x="537" y="3"/>
                    </a:lnTo>
                    <a:lnTo>
                      <a:pt x="58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6" name="Freeform 782"/>
              <p:cNvSpPr/>
              <p:nvPr/>
            </p:nvSpPr>
            <p:spPr bwMode="auto">
              <a:xfrm>
                <a:off x="931" y="2880"/>
                <a:ext cx="483" cy="643"/>
              </a:xfrm>
              <a:custGeom>
                <a:avLst/>
                <a:gdLst>
                  <a:gd name="T0" fmla="*/ 535 w 965"/>
                  <a:gd name="T1" fmla="*/ 2 h 1286"/>
                  <a:gd name="T2" fmla="*/ 605 w 965"/>
                  <a:gd name="T3" fmla="*/ 16 h 1286"/>
                  <a:gd name="T4" fmla="*/ 662 w 965"/>
                  <a:gd name="T5" fmla="*/ 38 h 1286"/>
                  <a:gd name="T6" fmla="*/ 716 w 965"/>
                  <a:gd name="T7" fmla="*/ 69 h 1286"/>
                  <a:gd name="T8" fmla="*/ 759 w 965"/>
                  <a:gd name="T9" fmla="*/ 104 h 1286"/>
                  <a:gd name="T10" fmla="*/ 786 w 965"/>
                  <a:gd name="T11" fmla="*/ 135 h 1286"/>
                  <a:gd name="T12" fmla="*/ 800 w 965"/>
                  <a:gd name="T13" fmla="*/ 153 h 1286"/>
                  <a:gd name="T14" fmla="*/ 802 w 965"/>
                  <a:gd name="T15" fmla="*/ 157 h 1286"/>
                  <a:gd name="T16" fmla="*/ 812 w 965"/>
                  <a:gd name="T17" fmla="*/ 158 h 1286"/>
                  <a:gd name="T18" fmla="*/ 829 w 965"/>
                  <a:gd name="T19" fmla="*/ 164 h 1286"/>
                  <a:gd name="T20" fmla="*/ 851 w 965"/>
                  <a:gd name="T21" fmla="*/ 176 h 1286"/>
                  <a:gd name="T22" fmla="*/ 876 w 965"/>
                  <a:gd name="T23" fmla="*/ 197 h 1286"/>
                  <a:gd name="T24" fmla="*/ 899 w 965"/>
                  <a:gd name="T25" fmla="*/ 228 h 1286"/>
                  <a:gd name="T26" fmla="*/ 919 w 965"/>
                  <a:gd name="T27" fmla="*/ 272 h 1286"/>
                  <a:gd name="T28" fmla="*/ 933 w 965"/>
                  <a:gd name="T29" fmla="*/ 330 h 1286"/>
                  <a:gd name="T30" fmla="*/ 938 w 965"/>
                  <a:gd name="T31" fmla="*/ 404 h 1286"/>
                  <a:gd name="T32" fmla="*/ 933 w 965"/>
                  <a:gd name="T33" fmla="*/ 499 h 1286"/>
                  <a:gd name="T34" fmla="*/ 919 w 965"/>
                  <a:gd name="T35" fmla="*/ 583 h 1286"/>
                  <a:gd name="T36" fmla="*/ 919 w 965"/>
                  <a:gd name="T37" fmla="*/ 613 h 1286"/>
                  <a:gd name="T38" fmla="*/ 937 w 965"/>
                  <a:gd name="T39" fmla="*/ 616 h 1286"/>
                  <a:gd name="T40" fmla="*/ 952 w 965"/>
                  <a:gd name="T41" fmla="*/ 630 h 1286"/>
                  <a:gd name="T42" fmla="*/ 963 w 965"/>
                  <a:gd name="T43" fmla="*/ 653 h 1286"/>
                  <a:gd name="T44" fmla="*/ 965 w 965"/>
                  <a:gd name="T45" fmla="*/ 691 h 1286"/>
                  <a:gd name="T46" fmla="*/ 958 w 965"/>
                  <a:gd name="T47" fmla="*/ 745 h 1286"/>
                  <a:gd name="T48" fmla="*/ 936 w 965"/>
                  <a:gd name="T49" fmla="*/ 821 h 1286"/>
                  <a:gd name="T50" fmla="*/ 911 w 965"/>
                  <a:gd name="T51" fmla="*/ 880 h 1286"/>
                  <a:gd name="T52" fmla="*/ 888 w 965"/>
                  <a:gd name="T53" fmla="*/ 911 h 1286"/>
                  <a:gd name="T54" fmla="*/ 868 w 965"/>
                  <a:gd name="T55" fmla="*/ 919 h 1286"/>
                  <a:gd name="T56" fmla="*/ 846 w 965"/>
                  <a:gd name="T57" fmla="*/ 1000 h 1286"/>
                  <a:gd name="T58" fmla="*/ 806 w 965"/>
                  <a:gd name="T59" fmla="*/ 1081 h 1286"/>
                  <a:gd name="T60" fmla="*/ 748 w 965"/>
                  <a:gd name="T61" fmla="*/ 1158 h 1286"/>
                  <a:gd name="T62" fmla="*/ 674 w 965"/>
                  <a:gd name="T63" fmla="*/ 1223 h 1286"/>
                  <a:gd name="T64" fmla="*/ 585 w 965"/>
                  <a:gd name="T65" fmla="*/ 1268 h 1286"/>
                  <a:gd name="T66" fmla="*/ 503 w 965"/>
                  <a:gd name="T67" fmla="*/ 1286 h 1286"/>
                  <a:gd name="T68" fmla="*/ 419 w 965"/>
                  <a:gd name="T69" fmla="*/ 1279 h 1286"/>
                  <a:gd name="T70" fmla="*/ 335 w 965"/>
                  <a:gd name="T71" fmla="*/ 1251 h 1286"/>
                  <a:gd name="T72" fmla="*/ 259 w 965"/>
                  <a:gd name="T73" fmla="*/ 1201 h 1286"/>
                  <a:gd name="T74" fmla="*/ 196 w 965"/>
                  <a:gd name="T75" fmla="*/ 1139 h 1286"/>
                  <a:gd name="T76" fmla="*/ 148 w 965"/>
                  <a:gd name="T77" fmla="*/ 1067 h 1286"/>
                  <a:gd name="T78" fmla="*/ 115 w 965"/>
                  <a:gd name="T79" fmla="*/ 993 h 1286"/>
                  <a:gd name="T80" fmla="*/ 96 w 965"/>
                  <a:gd name="T81" fmla="*/ 919 h 1286"/>
                  <a:gd name="T82" fmla="*/ 76 w 965"/>
                  <a:gd name="T83" fmla="*/ 909 h 1286"/>
                  <a:gd name="T84" fmla="*/ 53 w 965"/>
                  <a:gd name="T85" fmla="*/ 879 h 1286"/>
                  <a:gd name="T86" fmla="*/ 29 w 965"/>
                  <a:gd name="T87" fmla="*/ 821 h 1286"/>
                  <a:gd name="T88" fmla="*/ 8 w 965"/>
                  <a:gd name="T89" fmla="*/ 745 h 1286"/>
                  <a:gd name="T90" fmla="*/ 0 w 965"/>
                  <a:gd name="T91" fmla="*/ 691 h 1286"/>
                  <a:gd name="T92" fmla="*/ 2 w 965"/>
                  <a:gd name="T93" fmla="*/ 653 h 1286"/>
                  <a:gd name="T94" fmla="*/ 13 w 965"/>
                  <a:gd name="T95" fmla="*/ 630 h 1286"/>
                  <a:gd name="T96" fmla="*/ 29 w 965"/>
                  <a:gd name="T97" fmla="*/ 618 h 1286"/>
                  <a:gd name="T98" fmla="*/ 48 w 965"/>
                  <a:gd name="T99" fmla="*/ 613 h 1286"/>
                  <a:gd name="T100" fmla="*/ 46 w 965"/>
                  <a:gd name="T101" fmla="*/ 583 h 1286"/>
                  <a:gd name="T102" fmla="*/ 32 w 965"/>
                  <a:gd name="T103" fmla="*/ 502 h 1286"/>
                  <a:gd name="T104" fmla="*/ 30 w 965"/>
                  <a:gd name="T105" fmla="*/ 404 h 1286"/>
                  <a:gd name="T106" fmla="*/ 51 w 965"/>
                  <a:gd name="T107" fmla="*/ 319 h 1286"/>
                  <a:gd name="T108" fmla="*/ 84 w 965"/>
                  <a:gd name="T109" fmla="*/ 246 h 1286"/>
                  <a:gd name="T110" fmla="*/ 129 w 965"/>
                  <a:gd name="T111" fmla="*/ 185 h 1286"/>
                  <a:gd name="T112" fmla="*/ 186 w 965"/>
                  <a:gd name="T113" fmla="*/ 126 h 1286"/>
                  <a:gd name="T114" fmla="*/ 259 w 965"/>
                  <a:gd name="T115" fmla="*/ 72 h 1286"/>
                  <a:gd name="T116" fmla="*/ 325 w 965"/>
                  <a:gd name="T117" fmla="*/ 34 h 1286"/>
                  <a:gd name="T118" fmla="*/ 390 w 965"/>
                  <a:gd name="T119" fmla="*/ 11 h 1286"/>
                  <a:gd name="T120" fmla="*/ 454 w 965"/>
                  <a:gd name="T121" fmla="*/ 2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5" h="1286">
                    <a:moveTo>
                      <a:pt x="495" y="0"/>
                    </a:moveTo>
                    <a:lnTo>
                      <a:pt x="535" y="2"/>
                    </a:lnTo>
                    <a:lnTo>
                      <a:pt x="571" y="7"/>
                    </a:lnTo>
                    <a:lnTo>
                      <a:pt x="605" y="16"/>
                    </a:lnTo>
                    <a:lnTo>
                      <a:pt x="634" y="26"/>
                    </a:lnTo>
                    <a:lnTo>
                      <a:pt x="662" y="38"/>
                    </a:lnTo>
                    <a:lnTo>
                      <a:pt x="687" y="51"/>
                    </a:lnTo>
                    <a:lnTo>
                      <a:pt x="716" y="69"/>
                    </a:lnTo>
                    <a:lnTo>
                      <a:pt x="740" y="87"/>
                    </a:lnTo>
                    <a:lnTo>
                      <a:pt x="759" y="104"/>
                    </a:lnTo>
                    <a:lnTo>
                      <a:pt x="775" y="121"/>
                    </a:lnTo>
                    <a:lnTo>
                      <a:pt x="786" y="135"/>
                    </a:lnTo>
                    <a:lnTo>
                      <a:pt x="795" y="146"/>
                    </a:lnTo>
                    <a:lnTo>
                      <a:pt x="800" y="153"/>
                    </a:lnTo>
                    <a:lnTo>
                      <a:pt x="801" y="157"/>
                    </a:lnTo>
                    <a:lnTo>
                      <a:pt x="802" y="157"/>
                    </a:lnTo>
                    <a:lnTo>
                      <a:pt x="806" y="157"/>
                    </a:lnTo>
                    <a:lnTo>
                      <a:pt x="812" y="158"/>
                    </a:lnTo>
                    <a:lnTo>
                      <a:pt x="820" y="160"/>
                    </a:lnTo>
                    <a:lnTo>
                      <a:pt x="829" y="164"/>
                    </a:lnTo>
                    <a:lnTo>
                      <a:pt x="840" y="170"/>
                    </a:lnTo>
                    <a:lnTo>
                      <a:pt x="851" y="176"/>
                    </a:lnTo>
                    <a:lnTo>
                      <a:pt x="863" y="186"/>
                    </a:lnTo>
                    <a:lnTo>
                      <a:pt x="876" y="197"/>
                    </a:lnTo>
                    <a:lnTo>
                      <a:pt x="887" y="211"/>
                    </a:lnTo>
                    <a:lnTo>
                      <a:pt x="899" y="228"/>
                    </a:lnTo>
                    <a:lnTo>
                      <a:pt x="909" y="249"/>
                    </a:lnTo>
                    <a:lnTo>
                      <a:pt x="919" y="272"/>
                    </a:lnTo>
                    <a:lnTo>
                      <a:pt x="927" y="299"/>
                    </a:lnTo>
                    <a:lnTo>
                      <a:pt x="933" y="330"/>
                    </a:lnTo>
                    <a:lnTo>
                      <a:pt x="937" y="365"/>
                    </a:lnTo>
                    <a:lnTo>
                      <a:pt x="938" y="404"/>
                    </a:lnTo>
                    <a:lnTo>
                      <a:pt x="937" y="448"/>
                    </a:lnTo>
                    <a:lnTo>
                      <a:pt x="933" y="499"/>
                    </a:lnTo>
                    <a:lnTo>
                      <a:pt x="926" y="553"/>
                    </a:lnTo>
                    <a:lnTo>
                      <a:pt x="919" y="583"/>
                    </a:lnTo>
                    <a:lnTo>
                      <a:pt x="909" y="614"/>
                    </a:lnTo>
                    <a:lnTo>
                      <a:pt x="919" y="613"/>
                    </a:lnTo>
                    <a:lnTo>
                      <a:pt x="927" y="614"/>
                    </a:lnTo>
                    <a:lnTo>
                      <a:pt x="937" y="616"/>
                    </a:lnTo>
                    <a:lnTo>
                      <a:pt x="946" y="621"/>
                    </a:lnTo>
                    <a:lnTo>
                      <a:pt x="952" y="630"/>
                    </a:lnTo>
                    <a:lnTo>
                      <a:pt x="958" y="640"/>
                    </a:lnTo>
                    <a:lnTo>
                      <a:pt x="963" y="653"/>
                    </a:lnTo>
                    <a:lnTo>
                      <a:pt x="965" y="670"/>
                    </a:lnTo>
                    <a:lnTo>
                      <a:pt x="965" y="691"/>
                    </a:lnTo>
                    <a:lnTo>
                      <a:pt x="963" y="716"/>
                    </a:lnTo>
                    <a:lnTo>
                      <a:pt x="958" y="745"/>
                    </a:lnTo>
                    <a:lnTo>
                      <a:pt x="949" y="779"/>
                    </a:lnTo>
                    <a:lnTo>
                      <a:pt x="936" y="821"/>
                    </a:lnTo>
                    <a:lnTo>
                      <a:pt x="924" y="854"/>
                    </a:lnTo>
                    <a:lnTo>
                      <a:pt x="911" y="880"/>
                    </a:lnTo>
                    <a:lnTo>
                      <a:pt x="899" y="898"/>
                    </a:lnTo>
                    <a:lnTo>
                      <a:pt x="888" y="911"/>
                    </a:lnTo>
                    <a:lnTo>
                      <a:pt x="878" y="917"/>
                    </a:lnTo>
                    <a:lnTo>
                      <a:pt x="868" y="919"/>
                    </a:lnTo>
                    <a:lnTo>
                      <a:pt x="860" y="960"/>
                    </a:lnTo>
                    <a:lnTo>
                      <a:pt x="846" y="1000"/>
                    </a:lnTo>
                    <a:lnTo>
                      <a:pt x="829" y="1040"/>
                    </a:lnTo>
                    <a:lnTo>
                      <a:pt x="806" y="1081"/>
                    </a:lnTo>
                    <a:lnTo>
                      <a:pt x="779" y="1120"/>
                    </a:lnTo>
                    <a:lnTo>
                      <a:pt x="748" y="1158"/>
                    </a:lnTo>
                    <a:lnTo>
                      <a:pt x="713" y="1192"/>
                    </a:lnTo>
                    <a:lnTo>
                      <a:pt x="674" y="1223"/>
                    </a:lnTo>
                    <a:lnTo>
                      <a:pt x="632" y="1249"/>
                    </a:lnTo>
                    <a:lnTo>
                      <a:pt x="585" y="1268"/>
                    </a:lnTo>
                    <a:lnTo>
                      <a:pt x="544" y="1279"/>
                    </a:lnTo>
                    <a:lnTo>
                      <a:pt x="503" y="1286"/>
                    </a:lnTo>
                    <a:lnTo>
                      <a:pt x="461" y="1286"/>
                    </a:lnTo>
                    <a:lnTo>
                      <a:pt x="419" y="1279"/>
                    </a:lnTo>
                    <a:lnTo>
                      <a:pt x="378" y="1268"/>
                    </a:lnTo>
                    <a:lnTo>
                      <a:pt x="335" y="1251"/>
                    </a:lnTo>
                    <a:lnTo>
                      <a:pt x="295" y="1228"/>
                    </a:lnTo>
                    <a:lnTo>
                      <a:pt x="259" y="1201"/>
                    </a:lnTo>
                    <a:lnTo>
                      <a:pt x="226" y="1172"/>
                    </a:lnTo>
                    <a:lnTo>
                      <a:pt x="196" y="1139"/>
                    </a:lnTo>
                    <a:lnTo>
                      <a:pt x="170" y="1103"/>
                    </a:lnTo>
                    <a:lnTo>
                      <a:pt x="148" y="1067"/>
                    </a:lnTo>
                    <a:lnTo>
                      <a:pt x="130" y="1029"/>
                    </a:lnTo>
                    <a:lnTo>
                      <a:pt x="115" y="993"/>
                    </a:lnTo>
                    <a:lnTo>
                      <a:pt x="103" y="956"/>
                    </a:lnTo>
                    <a:lnTo>
                      <a:pt x="96" y="919"/>
                    </a:lnTo>
                    <a:lnTo>
                      <a:pt x="86" y="917"/>
                    </a:lnTo>
                    <a:lnTo>
                      <a:pt x="76" y="909"/>
                    </a:lnTo>
                    <a:lnTo>
                      <a:pt x="65" y="897"/>
                    </a:lnTo>
                    <a:lnTo>
                      <a:pt x="53" y="879"/>
                    </a:lnTo>
                    <a:lnTo>
                      <a:pt x="42" y="854"/>
                    </a:lnTo>
                    <a:lnTo>
                      <a:pt x="29" y="821"/>
                    </a:lnTo>
                    <a:lnTo>
                      <a:pt x="17" y="779"/>
                    </a:lnTo>
                    <a:lnTo>
                      <a:pt x="8" y="745"/>
                    </a:lnTo>
                    <a:lnTo>
                      <a:pt x="2" y="716"/>
                    </a:lnTo>
                    <a:lnTo>
                      <a:pt x="0" y="691"/>
                    </a:lnTo>
                    <a:lnTo>
                      <a:pt x="0" y="670"/>
                    </a:lnTo>
                    <a:lnTo>
                      <a:pt x="2" y="653"/>
                    </a:lnTo>
                    <a:lnTo>
                      <a:pt x="7" y="640"/>
                    </a:lnTo>
                    <a:lnTo>
                      <a:pt x="13" y="630"/>
                    </a:lnTo>
                    <a:lnTo>
                      <a:pt x="21" y="623"/>
                    </a:lnTo>
                    <a:lnTo>
                      <a:pt x="29" y="618"/>
                    </a:lnTo>
                    <a:lnTo>
                      <a:pt x="38" y="614"/>
                    </a:lnTo>
                    <a:lnTo>
                      <a:pt x="48" y="613"/>
                    </a:lnTo>
                    <a:lnTo>
                      <a:pt x="57" y="614"/>
                    </a:lnTo>
                    <a:lnTo>
                      <a:pt x="46" y="583"/>
                    </a:lnTo>
                    <a:lnTo>
                      <a:pt x="40" y="553"/>
                    </a:lnTo>
                    <a:lnTo>
                      <a:pt x="32" y="502"/>
                    </a:lnTo>
                    <a:lnTo>
                      <a:pt x="29" y="452"/>
                    </a:lnTo>
                    <a:lnTo>
                      <a:pt x="30" y="404"/>
                    </a:lnTo>
                    <a:lnTo>
                      <a:pt x="39" y="358"/>
                    </a:lnTo>
                    <a:lnTo>
                      <a:pt x="51" y="319"/>
                    </a:lnTo>
                    <a:lnTo>
                      <a:pt x="66" y="281"/>
                    </a:lnTo>
                    <a:lnTo>
                      <a:pt x="84" y="246"/>
                    </a:lnTo>
                    <a:lnTo>
                      <a:pt x="105" y="214"/>
                    </a:lnTo>
                    <a:lnTo>
                      <a:pt x="129" y="185"/>
                    </a:lnTo>
                    <a:lnTo>
                      <a:pt x="153" y="159"/>
                    </a:lnTo>
                    <a:lnTo>
                      <a:pt x="186" y="126"/>
                    </a:lnTo>
                    <a:lnTo>
                      <a:pt x="222" y="98"/>
                    </a:lnTo>
                    <a:lnTo>
                      <a:pt x="259" y="72"/>
                    </a:lnTo>
                    <a:lnTo>
                      <a:pt x="291" y="51"/>
                    </a:lnTo>
                    <a:lnTo>
                      <a:pt x="325" y="34"/>
                    </a:lnTo>
                    <a:lnTo>
                      <a:pt x="360" y="20"/>
                    </a:lnTo>
                    <a:lnTo>
                      <a:pt x="390" y="11"/>
                    </a:lnTo>
                    <a:lnTo>
                      <a:pt x="422" y="5"/>
                    </a:lnTo>
                    <a:lnTo>
                      <a:pt x="454" y="2"/>
                    </a:lnTo>
                    <a:lnTo>
                      <a:pt x="495"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nvGrpSpPr>
            <p:cNvPr id="13" name="组合 869"/>
            <p:cNvGrpSpPr>
              <a:grpSpLocks noChangeAspect="1"/>
            </p:cNvGrpSpPr>
            <p:nvPr/>
          </p:nvGrpSpPr>
          <p:grpSpPr bwMode="auto">
            <a:xfrm>
              <a:off x="4816800" y="3797219"/>
              <a:ext cx="273993" cy="245180"/>
              <a:chOff x="4940" y="3158"/>
              <a:chExt cx="1550" cy="1387"/>
            </a:xfrm>
            <a:solidFill>
              <a:srgbClr val="415066"/>
            </a:solidFill>
          </p:grpSpPr>
          <p:sp>
            <p:nvSpPr>
              <p:cNvPr id="15" name="Freeform 871"/>
              <p:cNvSpPr/>
              <p:nvPr/>
            </p:nvSpPr>
            <p:spPr bwMode="auto">
              <a:xfrm>
                <a:off x="5515" y="3158"/>
                <a:ext cx="400" cy="401"/>
              </a:xfrm>
              <a:custGeom>
                <a:avLst/>
                <a:gdLst>
                  <a:gd name="T0" fmla="*/ 599 w 1200"/>
                  <a:gd name="T1" fmla="*/ 0 h 1202"/>
                  <a:gd name="T2" fmla="*/ 670 w 1200"/>
                  <a:gd name="T3" fmla="*/ 5 h 1202"/>
                  <a:gd name="T4" fmla="*/ 738 w 1200"/>
                  <a:gd name="T5" fmla="*/ 16 h 1202"/>
                  <a:gd name="T6" fmla="*/ 803 w 1200"/>
                  <a:gd name="T7" fmla="*/ 36 h 1202"/>
                  <a:gd name="T8" fmla="*/ 864 w 1200"/>
                  <a:gd name="T9" fmla="*/ 61 h 1202"/>
                  <a:gd name="T10" fmla="*/ 921 w 1200"/>
                  <a:gd name="T11" fmla="*/ 93 h 1202"/>
                  <a:gd name="T12" fmla="*/ 975 w 1200"/>
                  <a:gd name="T13" fmla="*/ 132 h 1202"/>
                  <a:gd name="T14" fmla="*/ 1024 w 1200"/>
                  <a:gd name="T15" fmla="*/ 177 h 1202"/>
                  <a:gd name="T16" fmla="*/ 1069 w 1200"/>
                  <a:gd name="T17" fmla="*/ 226 h 1202"/>
                  <a:gd name="T18" fmla="*/ 1107 w 1200"/>
                  <a:gd name="T19" fmla="*/ 280 h 1202"/>
                  <a:gd name="T20" fmla="*/ 1140 w 1200"/>
                  <a:gd name="T21" fmla="*/ 337 h 1202"/>
                  <a:gd name="T22" fmla="*/ 1165 w 1200"/>
                  <a:gd name="T23" fmla="*/ 398 h 1202"/>
                  <a:gd name="T24" fmla="*/ 1185 w 1200"/>
                  <a:gd name="T25" fmla="*/ 463 h 1202"/>
                  <a:gd name="T26" fmla="*/ 1196 w 1200"/>
                  <a:gd name="T27" fmla="*/ 531 h 1202"/>
                  <a:gd name="T28" fmla="*/ 1200 w 1200"/>
                  <a:gd name="T29" fmla="*/ 601 h 1202"/>
                  <a:gd name="T30" fmla="*/ 1196 w 1200"/>
                  <a:gd name="T31" fmla="*/ 672 h 1202"/>
                  <a:gd name="T32" fmla="*/ 1185 w 1200"/>
                  <a:gd name="T33" fmla="*/ 739 h 1202"/>
                  <a:gd name="T34" fmla="*/ 1165 w 1200"/>
                  <a:gd name="T35" fmla="*/ 804 h 1202"/>
                  <a:gd name="T36" fmla="*/ 1140 w 1200"/>
                  <a:gd name="T37" fmla="*/ 865 h 1202"/>
                  <a:gd name="T38" fmla="*/ 1107 w 1200"/>
                  <a:gd name="T39" fmla="*/ 923 h 1202"/>
                  <a:gd name="T40" fmla="*/ 1069 w 1200"/>
                  <a:gd name="T41" fmla="*/ 976 h 1202"/>
                  <a:gd name="T42" fmla="*/ 1024 w 1200"/>
                  <a:gd name="T43" fmla="*/ 1026 h 1202"/>
                  <a:gd name="T44" fmla="*/ 975 w 1200"/>
                  <a:gd name="T45" fmla="*/ 1071 h 1202"/>
                  <a:gd name="T46" fmla="*/ 921 w 1200"/>
                  <a:gd name="T47" fmla="*/ 1109 h 1202"/>
                  <a:gd name="T48" fmla="*/ 864 w 1200"/>
                  <a:gd name="T49" fmla="*/ 1141 h 1202"/>
                  <a:gd name="T50" fmla="*/ 803 w 1200"/>
                  <a:gd name="T51" fmla="*/ 1167 h 1202"/>
                  <a:gd name="T52" fmla="*/ 738 w 1200"/>
                  <a:gd name="T53" fmla="*/ 1186 h 1202"/>
                  <a:gd name="T54" fmla="*/ 670 w 1200"/>
                  <a:gd name="T55" fmla="*/ 1198 h 1202"/>
                  <a:gd name="T56" fmla="*/ 599 w 1200"/>
                  <a:gd name="T57" fmla="*/ 1202 h 1202"/>
                  <a:gd name="T58" fmla="*/ 530 w 1200"/>
                  <a:gd name="T59" fmla="*/ 1198 h 1202"/>
                  <a:gd name="T60" fmla="*/ 462 w 1200"/>
                  <a:gd name="T61" fmla="*/ 1186 h 1202"/>
                  <a:gd name="T62" fmla="*/ 397 w 1200"/>
                  <a:gd name="T63" fmla="*/ 1167 h 1202"/>
                  <a:gd name="T64" fmla="*/ 337 w 1200"/>
                  <a:gd name="T65" fmla="*/ 1141 h 1202"/>
                  <a:gd name="T66" fmla="*/ 279 w 1200"/>
                  <a:gd name="T67" fmla="*/ 1109 h 1202"/>
                  <a:gd name="T68" fmla="*/ 224 w 1200"/>
                  <a:gd name="T69" fmla="*/ 1071 h 1202"/>
                  <a:gd name="T70" fmla="*/ 176 w 1200"/>
                  <a:gd name="T71" fmla="*/ 1026 h 1202"/>
                  <a:gd name="T72" fmla="*/ 131 w 1200"/>
                  <a:gd name="T73" fmla="*/ 976 h 1202"/>
                  <a:gd name="T74" fmla="*/ 93 w 1200"/>
                  <a:gd name="T75" fmla="*/ 923 h 1202"/>
                  <a:gd name="T76" fmla="*/ 60 w 1200"/>
                  <a:gd name="T77" fmla="*/ 865 h 1202"/>
                  <a:gd name="T78" fmla="*/ 35 w 1200"/>
                  <a:gd name="T79" fmla="*/ 804 h 1202"/>
                  <a:gd name="T80" fmla="*/ 15 w 1200"/>
                  <a:gd name="T81" fmla="*/ 739 h 1202"/>
                  <a:gd name="T82" fmla="*/ 4 w 1200"/>
                  <a:gd name="T83" fmla="*/ 672 h 1202"/>
                  <a:gd name="T84" fmla="*/ 0 w 1200"/>
                  <a:gd name="T85" fmla="*/ 601 h 1202"/>
                  <a:gd name="T86" fmla="*/ 4 w 1200"/>
                  <a:gd name="T87" fmla="*/ 531 h 1202"/>
                  <a:gd name="T88" fmla="*/ 15 w 1200"/>
                  <a:gd name="T89" fmla="*/ 463 h 1202"/>
                  <a:gd name="T90" fmla="*/ 35 w 1200"/>
                  <a:gd name="T91" fmla="*/ 398 h 1202"/>
                  <a:gd name="T92" fmla="*/ 60 w 1200"/>
                  <a:gd name="T93" fmla="*/ 337 h 1202"/>
                  <a:gd name="T94" fmla="*/ 93 w 1200"/>
                  <a:gd name="T95" fmla="*/ 280 h 1202"/>
                  <a:gd name="T96" fmla="*/ 131 w 1200"/>
                  <a:gd name="T97" fmla="*/ 226 h 1202"/>
                  <a:gd name="T98" fmla="*/ 176 w 1200"/>
                  <a:gd name="T99" fmla="*/ 177 h 1202"/>
                  <a:gd name="T100" fmla="*/ 224 w 1200"/>
                  <a:gd name="T101" fmla="*/ 132 h 1202"/>
                  <a:gd name="T102" fmla="*/ 279 w 1200"/>
                  <a:gd name="T103" fmla="*/ 93 h 1202"/>
                  <a:gd name="T104" fmla="*/ 337 w 1200"/>
                  <a:gd name="T105" fmla="*/ 61 h 1202"/>
                  <a:gd name="T106" fmla="*/ 397 w 1200"/>
                  <a:gd name="T107" fmla="*/ 36 h 1202"/>
                  <a:gd name="T108" fmla="*/ 462 w 1200"/>
                  <a:gd name="T109" fmla="*/ 16 h 1202"/>
                  <a:gd name="T110" fmla="*/ 530 w 1200"/>
                  <a:gd name="T111" fmla="*/ 5 h 1202"/>
                  <a:gd name="T112" fmla="*/ 599 w 1200"/>
                  <a:gd name="T113"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00" h="1202">
                    <a:moveTo>
                      <a:pt x="599" y="0"/>
                    </a:moveTo>
                    <a:lnTo>
                      <a:pt x="670" y="5"/>
                    </a:lnTo>
                    <a:lnTo>
                      <a:pt x="738" y="16"/>
                    </a:lnTo>
                    <a:lnTo>
                      <a:pt x="803" y="36"/>
                    </a:lnTo>
                    <a:lnTo>
                      <a:pt x="864" y="61"/>
                    </a:lnTo>
                    <a:lnTo>
                      <a:pt x="921" y="93"/>
                    </a:lnTo>
                    <a:lnTo>
                      <a:pt x="975" y="132"/>
                    </a:lnTo>
                    <a:lnTo>
                      <a:pt x="1024" y="177"/>
                    </a:lnTo>
                    <a:lnTo>
                      <a:pt x="1069" y="226"/>
                    </a:lnTo>
                    <a:lnTo>
                      <a:pt x="1107" y="280"/>
                    </a:lnTo>
                    <a:lnTo>
                      <a:pt x="1140" y="337"/>
                    </a:lnTo>
                    <a:lnTo>
                      <a:pt x="1165" y="398"/>
                    </a:lnTo>
                    <a:lnTo>
                      <a:pt x="1185" y="463"/>
                    </a:lnTo>
                    <a:lnTo>
                      <a:pt x="1196" y="531"/>
                    </a:lnTo>
                    <a:lnTo>
                      <a:pt x="1200" y="601"/>
                    </a:lnTo>
                    <a:lnTo>
                      <a:pt x="1196" y="672"/>
                    </a:lnTo>
                    <a:lnTo>
                      <a:pt x="1185" y="739"/>
                    </a:lnTo>
                    <a:lnTo>
                      <a:pt x="1165" y="804"/>
                    </a:lnTo>
                    <a:lnTo>
                      <a:pt x="1140" y="865"/>
                    </a:lnTo>
                    <a:lnTo>
                      <a:pt x="1107" y="923"/>
                    </a:lnTo>
                    <a:lnTo>
                      <a:pt x="1069" y="976"/>
                    </a:lnTo>
                    <a:lnTo>
                      <a:pt x="1024" y="1026"/>
                    </a:lnTo>
                    <a:lnTo>
                      <a:pt x="975" y="1071"/>
                    </a:lnTo>
                    <a:lnTo>
                      <a:pt x="921" y="1109"/>
                    </a:lnTo>
                    <a:lnTo>
                      <a:pt x="864" y="1141"/>
                    </a:lnTo>
                    <a:lnTo>
                      <a:pt x="803" y="1167"/>
                    </a:lnTo>
                    <a:lnTo>
                      <a:pt x="738" y="1186"/>
                    </a:lnTo>
                    <a:lnTo>
                      <a:pt x="670" y="1198"/>
                    </a:lnTo>
                    <a:lnTo>
                      <a:pt x="599" y="1202"/>
                    </a:lnTo>
                    <a:lnTo>
                      <a:pt x="530" y="1198"/>
                    </a:lnTo>
                    <a:lnTo>
                      <a:pt x="462" y="1186"/>
                    </a:lnTo>
                    <a:lnTo>
                      <a:pt x="397" y="1167"/>
                    </a:lnTo>
                    <a:lnTo>
                      <a:pt x="337" y="1141"/>
                    </a:lnTo>
                    <a:lnTo>
                      <a:pt x="279" y="1109"/>
                    </a:lnTo>
                    <a:lnTo>
                      <a:pt x="224" y="1071"/>
                    </a:lnTo>
                    <a:lnTo>
                      <a:pt x="176" y="1026"/>
                    </a:lnTo>
                    <a:lnTo>
                      <a:pt x="131" y="976"/>
                    </a:lnTo>
                    <a:lnTo>
                      <a:pt x="93" y="923"/>
                    </a:lnTo>
                    <a:lnTo>
                      <a:pt x="60" y="865"/>
                    </a:lnTo>
                    <a:lnTo>
                      <a:pt x="35" y="804"/>
                    </a:lnTo>
                    <a:lnTo>
                      <a:pt x="15" y="739"/>
                    </a:lnTo>
                    <a:lnTo>
                      <a:pt x="4" y="672"/>
                    </a:lnTo>
                    <a:lnTo>
                      <a:pt x="0" y="601"/>
                    </a:lnTo>
                    <a:lnTo>
                      <a:pt x="4" y="531"/>
                    </a:lnTo>
                    <a:lnTo>
                      <a:pt x="15" y="463"/>
                    </a:lnTo>
                    <a:lnTo>
                      <a:pt x="35" y="398"/>
                    </a:lnTo>
                    <a:lnTo>
                      <a:pt x="60" y="337"/>
                    </a:lnTo>
                    <a:lnTo>
                      <a:pt x="93" y="280"/>
                    </a:lnTo>
                    <a:lnTo>
                      <a:pt x="131" y="226"/>
                    </a:lnTo>
                    <a:lnTo>
                      <a:pt x="176" y="177"/>
                    </a:lnTo>
                    <a:lnTo>
                      <a:pt x="224" y="132"/>
                    </a:lnTo>
                    <a:lnTo>
                      <a:pt x="279" y="93"/>
                    </a:lnTo>
                    <a:lnTo>
                      <a:pt x="337" y="61"/>
                    </a:lnTo>
                    <a:lnTo>
                      <a:pt x="397" y="36"/>
                    </a:lnTo>
                    <a:lnTo>
                      <a:pt x="462" y="16"/>
                    </a:lnTo>
                    <a:lnTo>
                      <a:pt x="530" y="5"/>
                    </a:lnTo>
                    <a:lnTo>
                      <a:pt x="599"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6" name="Freeform 872"/>
              <p:cNvSpPr/>
              <p:nvPr/>
            </p:nvSpPr>
            <p:spPr bwMode="auto">
              <a:xfrm>
                <a:off x="5344" y="3622"/>
                <a:ext cx="742" cy="420"/>
              </a:xfrm>
              <a:custGeom>
                <a:avLst/>
                <a:gdLst>
                  <a:gd name="T0" fmla="*/ 1112 w 2226"/>
                  <a:gd name="T1" fmla="*/ 0 h 1259"/>
                  <a:gd name="T2" fmla="*/ 1209 w 2226"/>
                  <a:gd name="T3" fmla="*/ 4 h 1259"/>
                  <a:gd name="T4" fmla="*/ 1303 w 2226"/>
                  <a:gd name="T5" fmla="*/ 15 h 1259"/>
                  <a:gd name="T6" fmla="*/ 1393 w 2226"/>
                  <a:gd name="T7" fmla="*/ 35 h 1259"/>
                  <a:gd name="T8" fmla="*/ 1482 w 2226"/>
                  <a:gd name="T9" fmla="*/ 62 h 1259"/>
                  <a:gd name="T10" fmla="*/ 1567 w 2226"/>
                  <a:gd name="T11" fmla="*/ 97 h 1259"/>
                  <a:gd name="T12" fmla="*/ 1648 w 2226"/>
                  <a:gd name="T13" fmla="*/ 136 h 1259"/>
                  <a:gd name="T14" fmla="*/ 1726 w 2226"/>
                  <a:gd name="T15" fmla="*/ 184 h 1259"/>
                  <a:gd name="T16" fmla="*/ 1799 w 2226"/>
                  <a:gd name="T17" fmla="*/ 237 h 1259"/>
                  <a:gd name="T18" fmla="*/ 1868 w 2226"/>
                  <a:gd name="T19" fmla="*/ 294 h 1259"/>
                  <a:gd name="T20" fmla="*/ 1932 w 2226"/>
                  <a:gd name="T21" fmla="*/ 359 h 1259"/>
                  <a:gd name="T22" fmla="*/ 1989 w 2226"/>
                  <a:gd name="T23" fmla="*/ 427 h 1259"/>
                  <a:gd name="T24" fmla="*/ 2043 w 2226"/>
                  <a:gd name="T25" fmla="*/ 500 h 1259"/>
                  <a:gd name="T26" fmla="*/ 2090 w 2226"/>
                  <a:gd name="T27" fmla="*/ 578 h 1259"/>
                  <a:gd name="T28" fmla="*/ 2130 w 2226"/>
                  <a:gd name="T29" fmla="*/ 660 h 1259"/>
                  <a:gd name="T30" fmla="*/ 2164 w 2226"/>
                  <a:gd name="T31" fmla="*/ 744 h 1259"/>
                  <a:gd name="T32" fmla="*/ 2191 w 2226"/>
                  <a:gd name="T33" fmla="*/ 833 h 1259"/>
                  <a:gd name="T34" fmla="*/ 2211 w 2226"/>
                  <a:gd name="T35" fmla="*/ 925 h 1259"/>
                  <a:gd name="T36" fmla="*/ 2223 w 2226"/>
                  <a:gd name="T37" fmla="*/ 1018 h 1259"/>
                  <a:gd name="T38" fmla="*/ 2226 w 2226"/>
                  <a:gd name="T39" fmla="*/ 1114 h 1259"/>
                  <a:gd name="T40" fmla="*/ 2223 w 2226"/>
                  <a:gd name="T41" fmla="*/ 1147 h 1259"/>
                  <a:gd name="T42" fmla="*/ 2212 w 2226"/>
                  <a:gd name="T43" fmla="*/ 1178 h 1259"/>
                  <a:gd name="T44" fmla="*/ 2195 w 2226"/>
                  <a:gd name="T45" fmla="*/ 1205 h 1259"/>
                  <a:gd name="T46" fmla="*/ 2173 w 2226"/>
                  <a:gd name="T47" fmla="*/ 1228 h 1259"/>
                  <a:gd name="T48" fmla="*/ 2146 w 2226"/>
                  <a:gd name="T49" fmla="*/ 1245 h 1259"/>
                  <a:gd name="T50" fmla="*/ 2115 w 2226"/>
                  <a:gd name="T51" fmla="*/ 1255 h 1259"/>
                  <a:gd name="T52" fmla="*/ 2082 w 2226"/>
                  <a:gd name="T53" fmla="*/ 1259 h 1259"/>
                  <a:gd name="T54" fmla="*/ 144 w 2226"/>
                  <a:gd name="T55" fmla="*/ 1259 h 1259"/>
                  <a:gd name="T56" fmla="*/ 111 w 2226"/>
                  <a:gd name="T57" fmla="*/ 1255 h 1259"/>
                  <a:gd name="T58" fmla="*/ 80 w 2226"/>
                  <a:gd name="T59" fmla="*/ 1245 h 1259"/>
                  <a:gd name="T60" fmla="*/ 53 w 2226"/>
                  <a:gd name="T61" fmla="*/ 1228 h 1259"/>
                  <a:gd name="T62" fmla="*/ 31 w 2226"/>
                  <a:gd name="T63" fmla="*/ 1205 h 1259"/>
                  <a:gd name="T64" fmla="*/ 14 w 2226"/>
                  <a:gd name="T65" fmla="*/ 1178 h 1259"/>
                  <a:gd name="T66" fmla="*/ 3 w 2226"/>
                  <a:gd name="T67" fmla="*/ 1147 h 1259"/>
                  <a:gd name="T68" fmla="*/ 0 w 2226"/>
                  <a:gd name="T69" fmla="*/ 1114 h 1259"/>
                  <a:gd name="T70" fmla="*/ 3 w 2226"/>
                  <a:gd name="T71" fmla="*/ 1018 h 1259"/>
                  <a:gd name="T72" fmla="*/ 15 w 2226"/>
                  <a:gd name="T73" fmla="*/ 925 h 1259"/>
                  <a:gd name="T74" fmla="*/ 35 w 2226"/>
                  <a:gd name="T75" fmla="*/ 833 h 1259"/>
                  <a:gd name="T76" fmla="*/ 62 w 2226"/>
                  <a:gd name="T77" fmla="*/ 744 h 1259"/>
                  <a:gd name="T78" fmla="*/ 96 w 2226"/>
                  <a:gd name="T79" fmla="*/ 660 h 1259"/>
                  <a:gd name="T80" fmla="*/ 137 w 2226"/>
                  <a:gd name="T81" fmla="*/ 578 h 1259"/>
                  <a:gd name="T82" fmla="*/ 183 w 2226"/>
                  <a:gd name="T83" fmla="*/ 500 h 1259"/>
                  <a:gd name="T84" fmla="*/ 237 w 2226"/>
                  <a:gd name="T85" fmla="*/ 427 h 1259"/>
                  <a:gd name="T86" fmla="*/ 294 w 2226"/>
                  <a:gd name="T87" fmla="*/ 359 h 1259"/>
                  <a:gd name="T88" fmla="*/ 358 w 2226"/>
                  <a:gd name="T89" fmla="*/ 294 h 1259"/>
                  <a:gd name="T90" fmla="*/ 427 w 2226"/>
                  <a:gd name="T91" fmla="*/ 237 h 1259"/>
                  <a:gd name="T92" fmla="*/ 500 w 2226"/>
                  <a:gd name="T93" fmla="*/ 184 h 1259"/>
                  <a:gd name="T94" fmla="*/ 578 w 2226"/>
                  <a:gd name="T95" fmla="*/ 136 h 1259"/>
                  <a:gd name="T96" fmla="*/ 659 w 2226"/>
                  <a:gd name="T97" fmla="*/ 97 h 1259"/>
                  <a:gd name="T98" fmla="*/ 744 w 2226"/>
                  <a:gd name="T99" fmla="*/ 62 h 1259"/>
                  <a:gd name="T100" fmla="*/ 833 w 2226"/>
                  <a:gd name="T101" fmla="*/ 35 h 1259"/>
                  <a:gd name="T102" fmla="*/ 923 w 2226"/>
                  <a:gd name="T103" fmla="*/ 15 h 1259"/>
                  <a:gd name="T104" fmla="*/ 1017 w 2226"/>
                  <a:gd name="T105" fmla="*/ 4 h 1259"/>
                  <a:gd name="T106" fmla="*/ 1112 w 2226"/>
                  <a:gd name="T107" fmla="*/ 0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26" h="1259">
                    <a:moveTo>
                      <a:pt x="1112" y="0"/>
                    </a:moveTo>
                    <a:lnTo>
                      <a:pt x="1209" y="4"/>
                    </a:lnTo>
                    <a:lnTo>
                      <a:pt x="1303" y="15"/>
                    </a:lnTo>
                    <a:lnTo>
                      <a:pt x="1393" y="35"/>
                    </a:lnTo>
                    <a:lnTo>
                      <a:pt x="1482" y="62"/>
                    </a:lnTo>
                    <a:lnTo>
                      <a:pt x="1567" y="97"/>
                    </a:lnTo>
                    <a:lnTo>
                      <a:pt x="1648" y="136"/>
                    </a:lnTo>
                    <a:lnTo>
                      <a:pt x="1726" y="184"/>
                    </a:lnTo>
                    <a:lnTo>
                      <a:pt x="1799" y="237"/>
                    </a:lnTo>
                    <a:lnTo>
                      <a:pt x="1868" y="294"/>
                    </a:lnTo>
                    <a:lnTo>
                      <a:pt x="1932" y="359"/>
                    </a:lnTo>
                    <a:lnTo>
                      <a:pt x="1989" y="427"/>
                    </a:lnTo>
                    <a:lnTo>
                      <a:pt x="2043" y="500"/>
                    </a:lnTo>
                    <a:lnTo>
                      <a:pt x="2090" y="578"/>
                    </a:lnTo>
                    <a:lnTo>
                      <a:pt x="2130" y="660"/>
                    </a:lnTo>
                    <a:lnTo>
                      <a:pt x="2164" y="744"/>
                    </a:lnTo>
                    <a:lnTo>
                      <a:pt x="2191" y="833"/>
                    </a:lnTo>
                    <a:lnTo>
                      <a:pt x="2211" y="925"/>
                    </a:lnTo>
                    <a:lnTo>
                      <a:pt x="2223" y="1018"/>
                    </a:lnTo>
                    <a:lnTo>
                      <a:pt x="2226" y="1114"/>
                    </a:lnTo>
                    <a:lnTo>
                      <a:pt x="2223" y="1147"/>
                    </a:lnTo>
                    <a:lnTo>
                      <a:pt x="2212" y="1178"/>
                    </a:lnTo>
                    <a:lnTo>
                      <a:pt x="2195" y="1205"/>
                    </a:lnTo>
                    <a:lnTo>
                      <a:pt x="2173" y="1228"/>
                    </a:lnTo>
                    <a:lnTo>
                      <a:pt x="2146" y="1245"/>
                    </a:lnTo>
                    <a:lnTo>
                      <a:pt x="2115" y="1255"/>
                    </a:lnTo>
                    <a:lnTo>
                      <a:pt x="2082" y="1259"/>
                    </a:lnTo>
                    <a:lnTo>
                      <a:pt x="144" y="1259"/>
                    </a:lnTo>
                    <a:lnTo>
                      <a:pt x="111" y="1255"/>
                    </a:lnTo>
                    <a:lnTo>
                      <a:pt x="80" y="1245"/>
                    </a:lnTo>
                    <a:lnTo>
                      <a:pt x="53" y="1228"/>
                    </a:lnTo>
                    <a:lnTo>
                      <a:pt x="31" y="1205"/>
                    </a:lnTo>
                    <a:lnTo>
                      <a:pt x="14" y="1178"/>
                    </a:lnTo>
                    <a:lnTo>
                      <a:pt x="3" y="1147"/>
                    </a:lnTo>
                    <a:lnTo>
                      <a:pt x="0" y="1114"/>
                    </a:lnTo>
                    <a:lnTo>
                      <a:pt x="3" y="1018"/>
                    </a:lnTo>
                    <a:lnTo>
                      <a:pt x="15" y="925"/>
                    </a:lnTo>
                    <a:lnTo>
                      <a:pt x="35" y="833"/>
                    </a:lnTo>
                    <a:lnTo>
                      <a:pt x="62" y="744"/>
                    </a:lnTo>
                    <a:lnTo>
                      <a:pt x="96" y="660"/>
                    </a:lnTo>
                    <a:lnTo>
                      <a:pt x="137" y="578"/>
                    </a:lnTo>
                    <a:lnTo>
                      <a:pt x="183" y="500"/>
                    </a:lnTo>
                    <a:lnTo>
                      <a:pt x="237" y="427"/>
                    </a:lnTo>
                    <a:lnTo>
                      <a:pt x="294" y="359"/>
                    </a:lnTo>
                    <a:lnTo>
                      <a:pt x="358" y="294"/>
                    </a:lnTo>
                    <a:lnTo>
                      <a:pt x="427" y="237"/>
                    </a:lnTo>
                    <a:lnTo>
                      <a:pt x="500" y="184"/>
                    </a:lnTo>
                    <a:lnTo>
                      <a:pt x="578" y="136"/>
                    </a:lnTo>
                    <a:lnTo>
                      <a:pt x="659" y="97"/>
                    </a:lnTo>
                    <a:lnTo>
                      <a:pt x="744" y="62"/>
                    </a:lnTo>
                    <a:lnTo>
                      <a:pt x="833" y="35"/>
                    </a:lnTo>
                    <a:lnTo>
                      <a:pt x="923" y="15"/>
                    </a:lnTo>
                    <a:lnTo>
                      <a:pt x="1017" y="4"/>
                    </a:lnTo>
                    <a:lnTo>
                      <a:pt x="1112"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7" name="Freeform 873"/>
              <p:cNvSpPr/>
              <p:nvPr/>
            </p:nvSpPr>
            <p:spPr bwMode="auto">
              <a:xfrm>
                <a:off x="5479" y="4091"/>
                <a:ext cx="472" cy="454"/>
              </a:xfrm>
              <a:custGeom>
                <a:avLst/>
                <a:gdLst>
                  <a:gd name="T0" fmla="*/ 751 w 1418"/>
                  <a:gd name="T1" fmla="*/ 4 h 1363"/>
                  <a:gd name="T2" fmla="*/ 801 w 1418"/>
                  <a:gd name="T3" fmla="*/ 31 h 1363"/>
                  <a:gd name="T4" fmla="*/ 839 w 1418"/>
                  <a:gd name="T5" fmla="*/ 80 h 1363"/>
                  <a:gd name="T6" fmla="*/ 1294 w 1418"/>
                  <a:gd name="T7" fmla="*/ 410 h 1363"/>
                  <a:gd name="T8" fmla="*/ 1352 w 1418"/>
                  <a:gd name="T9" fmla="*/ 431 h 1363"/>
                  <a:gd name="T10" fmla="*/ 1392 w 1418"/>
                  <a:gd name="T11" fmla="*/ 470 h 1363"/>
                  <a:gd name="T12" fmla="*/ 1415 w 1418"/>
                  <a:gd name="T13" fmla="*/ 523 h 1363"/>
                  <a:gd name="T14" fmla="*/ 1416 w 1418"/>
                  <a:gd name="T15" fmla="*/ 579 h 1363"/>
                  <a:gd name="T16" fmla="*/ 1395 w 1418"/>
                  <a:gd name="T17" fmla="*/ 634 h 1363"/>
                  <a:gd name="T18" fmla="*/ 1147 w 1418"/>
                  <a:gd name="T19" fmla="*/ 879 h 1363"/>
                  <a:gd name="T20" fmla="*/ 1202 w 1418"/>
                  <a:gd name="T21" fmla="*/ 1228 h 1363"/>
                  <a:gd name="T22" fmla="*/ 1184 w 1418"/>
                  <a:gd name="T23" fmla="*/ 1290 h 1363"/>
                  <a:gd name="T24" fmla="*/ 1143 w 1418"/>
                  <a:gd name="T25" fmla="*/ 1335 h 1363"/>
                  <a:gd name="T26" fmla="*/ 1087 w 1418"/>
                  <a:gd name="T27" fmla="*/ 1360 h 1363"/>
                  <a:gd name="T28" fmla="*/ 1022 w 1418"/>
                  <a:gd name="T29" fmla="*/ 1359 h 1363"/>
                  <a:gd name="T30" fmla="*/ 708 w 1418"/>
                  <a:gd name="T31" fmla="*/ 1198 h 1363"/>
                  <a:gd name="T32" fmla="*/ 395 w 1418"/>
                  <a:gd name="T33" fmla="*/ 1359 h 1363"/>
                  <a:gd name="T34" fmla="*/ 331 w 1418"/>
                  <a:gd name="T35" fmla="*/ 1360 h 1363"/>
                  <a:gd name="T36" fmla="*/ 275 w 1418"/>
                  <a:gd name="T37" fmla="*/ 1335 h 1363"/>
                  <a:gd name="T38" fmla="*/ 234 w 1418"/>
                  <a:gd name="T39" fmla="*/ 1288 h 1363"/>
                  <a:gd name="T40" fmla="*/ 216 w 1418"/>
                  <a:gd name="T41" fmla="*/ 1228 h 1363"/>
                  <a:gd name="T42" fmla="*/ 271 w 1418"/>
                  <a:gd name="T43" fmla="*/ 879 h 1363"/>
                  <a:gd name="T44" fmla="*/ 23 w 1418"/>
                  <a:gd name="T45" fmla="*/ 634 h 1363"/>
                  <a:gd name="T46" fmla="*/ 2 w 1418"/>
                  <a:gd name="T47" fmla="*/ 579 h 1363"/>
                  <a:gd name="T48" fmla="*/ 3 w 1418"/>
                  <a:gd name="T49" fmla="*/ 523 h 1363"/>
                  <a:gd name="T50" fmla="*/ 26 w 1418"/>
                  <a:gd name="T51" fmla="*/ 470 h 1363"/>
                  <a:gd name="T52" fmla="*/ 66 w 1418"/>
                  <a:gd name="T53" fmla="*/ 431 h 1363"/>
                  <a:gd name="T54" fmla="*/ 124 w 1418"/>
                  <a:gd name="T55" fmla="*/ 410 h 1363"/>
                  <a:gd name="T56" fmla="*/ 579 w 1418"/>
                  <a:gd name="T57" fmla="*/ 80 h 1363"/>
                  <a:gd name="T58" fmla="*/ 616 w 1418"/>
                  <a:gd name="T59" fmla="*/ 31 h 1363"/>
                  <a:gd name="T60" fmla="*/ 667 w 1418"/>
                  <a:gd name="T61" fmla="*/ 4 h 1363"/>
                  <a:gd name="T62" fmla="*/ 723 w 1418"/>
                  <a:gd name="T63"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8" h="1363">
                    <a:moveTo>
                      <a:pt x="723" y="0"/>
                    </a:moveTo>
                    <a:lnTo>
                      <a:pt x="751" y="4"/>
                    </a:lnTo>
                    <a:lnTo>
                      <a:pt x="777" y="15"/>
                    </a:lnTo>
                    <a:lnTo>
                      <a:pt x="801" y="31"/>
                    </a:lnTo>
                    <a:lnTo>
                      <a:pt x="822" y="53"/>
                    </a:lnTo>
                    <a:lnTo>
                      <a:pt x="839" y="80"/>
                    </a:lnTo>
                    <a:lnTo>
                      <a:pt x="980" y="365"/>
                    </a:lnTo>
                    <a:lnTo>
                      <a:pt x="1294" y="410"/>
                    </a:lnTo>
                    <a:lnTo>
                      <a:pt x="1325" y="418"/>
                    </a:lnTo>
                    <a:lnTo>
                      <a:pt x="1352" y="431"/>
                    </a:lnTo>
                    <a:lnTo>
                      <a:pt x="1374" y="449"/>
                    </a:lnTo>
                    <a:lnTo>
                      <a:pt x="1392" y="470"/>
                    </a:lnTo>
                    <a:lnTo>
                      <a:pt x="1407" y="496"/>
                    </a:lnTo>
                    <a:lnTo>
                      <a:pt x="1415" y="523"/>
                    </a:lnTo>
                    <a:lnTo>
                      <a:pt x="1418" y="551"/>
                    </a:lnTo>
                    <a:lnTo>
                      <a:pt x="1416" y="579"/>
                    </a:lnTo>
                    <a:lnTo>
                      <a:pt x="1408" y="607"/>
                    </a:lnTo>
                    <a:lnTo>
                      <a:pt x="1395" y="634"/>
                    </a:lnTo>
                    <a:lnTo>
                      <a:pt x="1374" y="658"/>
                    </a:lnTo>
                    <a:lnTo>
                      <a:pt x="1147" y="879"/>
                    </a:lnTo>
                    <a:lnTo>
                      <a:pt x="1201" y="1192"/>
                    </a:lnTo>
                    <a:lnTo>
                      <a:pt x="1202" y="1228"/>
                    </a:lnTo>
                    <a:lnTo>
                      <a:pt x="1197" y="1260"/>
                    </a:lnTo>
                    <a:lnTo>
                      <a:pt x="1184" y="1290"/>
                    </a:lnTo>
                    <a:lnTo>
                      <a:pt x="1166" y="1315"/>
                    </a:lnTo>
                    <a:lnTo>
                      <a:pt x="1143" y="1335"/>
                    </a:lnTo>
                    <a:lnTo>
                      <a:pt x="1116" y="1350"/>
                    </a:lnTo>
                    <a:lnTo>
                      <a:pt x="1087" y="1360"/>
                    </a:lnTo>
                    <a:lnTo>
                      <a:pt x="1054" y="1363"/>
                    </a:lnTo>
                    <a:lnTo>
                      <a:pt x="1022" y="1359"/>
                    </a:lnTo>
                    <a:lnTo>
                      <a:pt x="991" y="1346"/>
                    </a:lnTo>
                    <a:lnTo>
                      <a:pt x="708" y="1198"/>
                    </a:lnTo>
                    <a:lnTo>
                      <a:pt x="427" y="1346"/>
                    </a:lnTo>
                    <a:lnTo>
                      <a:pt x="395" y="1359"/>
                    </a:lnTo>
                    <a:lnTo>
                      <a:pt x="362" y="1363"/>
                    </a:lnTo>
                    <a:lnTo>
                      <a:pt x="331" y="1360"/>
                    </a:lnTo>
                    <a:lnTo>
                      <a:pt x="302" y="1350"/>
                    </a:lnTo>
                    <a:lnTo>
                      <a:pt x="275" y="1335"/>
                    </a:lnTo>
                    <a:lnTo>
                      <a:pt x="252" y="1314"/>
                    </a:lnTo>
                    <a:lnTo>
                      <a:pt x="234" y="1288"/>
                    </a:lnTo>
                    <a:lnTo>
                      <a:pt x="221" y="1260"/>
                    </a:lnTo>
                    <a:lnTo>
                      <a:pt x="216" y="1228"/>
                    </a:lnTo>
                    <a:lnTo>
                      <a:pt x="217" y="1192"/>
                    </a:lnTo>
                    <a:lnTo>
                      <a:pt x="271" y="879"/>
                    </a:lnTo>
                    <a:lnTo>
                      <a:pt x="44" y="658"/>
                    </a:lnTo>
                    <a:lnTo>
                      <a:pt x="23" y="634"/>
                    </a:lnTo>
                    <a:lnTo>
                      <a:pt x="10" y="607"/>
                    </a:lnTo>
                    <a:lnTo>
                      <a:pt x="2" y="579"/>
                    </a:lnTo>
                    <a:lnTo>
                      <a:pt x="0" y="551"/>
                    </a:lnTo>
                    <a:lnTo>
                      <a:pt x="3" y="523"/>
                    </a:lnTo>
                    <a:lnTo>
                      <a:pt x="12" y="496"/>
                    </a:lnTo>
                    <a:lnTo>
                      <a:pt x="26" y="470"/>
                    </a:lnTo>
                    <a:lnTo>
                      <a:pt x="44" y="449"/>
                    </a:lnTo>
                    <a:lnTo>
                      <a:pt x="66" y="431"/>
                    </a:lnTo>
                    <a:lnTo>
                      <a:pt x="93" y="418"/>
                    </a:lnTo>
                    <a:lnTo>
                      <a:pt x="124" y="410"/>
                    </a:lnTo>
                    <a:lnTo>
                      <a:pt x="438" y="365"/>
                    </a:lnTo>
                    <a:lnTo>
                      <a:pt x="579" y="80"/>
                    </a:lnTo>
                    <a:lnTo>
                      <a:pt x="596" y="53"/>
                    </a:lnTo>
                    <a:lnTo>
                      <a:pt x="616" y="31"/>
                    </a:lnTo>
                    <a:lnTo>
                      <a:pt x="641" y="15"/>
                    </a:lnTo>
                    <a:lnTo>
                      <a:pt x="667" y="4"/>
                    </a:lnTo>
                    <a:lnTo>
                      <a:pt x="695" y="0"/>
                    </a:lnTo>
                    <a:lnTo>
                      <a:pt x="723"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8" name="Freeform 874"/>
              <p:cNvSpPr/>
              <p:nvPr/>
            </p:nvSpPr>
            <p:spPr bwMode="auto">
              <a:xfrm>
                <a:off x="4940" y="4091"/>
                <a:ext cx="473" cy="454"/>
              </a:xfrm>
              <a:custGeom>
                <a:avLst/>
                <a:gdLst>
                  <a:gd name="T0" fmla="*/ 751 w 1419"/>
                  <a:gd name="T1" fmla="*/ 4 h 1363"/>
                  <a:gd name="T2" fmla="*/ 802 w 1419"/>
                  <a:gd name="T3" fmla="*/ 31 h 1363"/>
                  <a:gd name="T4" fmla="*/ 840 w 1419"/>
                  <a:gd name="T5" fmla="*/ 80 h 1363"/>
                  <a:gd name="T6" fmla="*/ 1295 w 1419"/>
                  <a:gd name="T7" fmla="*/ 410 h 1363"/>
                  <a:gd name="T8" fmla="*/ 1351 w 1419"/>
                  <a:gd name="T9" fmla="*/ 431 h 1363"/>
                  <a:gd name="T10" fmla="*/ 1394 w 1419"/>
                  <a:gd name="T11" fmla="*/ 470 h 1363"/>
                  <a:gd name="T12" fmla="*/ 1415 w 1419"/>
                  <a:gd name="T13" fmla="*/ 523 h 1363"/>
                  <a:gd name="T14" fmla="*/ 1416 w 1419"/>
                  <a:gd name="T15" fmla="*/ 579 h 1363"/>
                  <a:gd name="T16" fmla="*/ 1395 w 1419"/>
                  <a:gd name="T17" fmla="*/ 634 h 1363"/>
                  <a:gd name="T18" fmla="*/ 1147 w 1419"/>
                  <a:gd name="T19" fmla="*/ 879 h 1363"/>
                  <a:gd name="T20" fmla="*/ 1203 w 1419"/>
                  <a:gd name="T21" fmla="*/ 1228 h 1363"/>
                  <a:gd name="T22" fmla="*/ 1185 w 1419"/>
                  <a:gd name="T23" fmla="*/ 1290 h 1363"/>
                  <a:gd name="T24" fmla="*/ 1143 w 1419"/>
                  <a:gd name="T25" fmla="*/ 1335 h 1363"/>
                  <a:gd name="T26" fmla="*/ 1086 w 1419"/>
                  <a:gd name="T27" fmla="*/ 1360 h 1363"/>
                  <a:gd name="T28" fmla="*/ 1023 w 1419"/>
                  <a:gd name="T29" fmla="*/ 1359 h 1363"/>
                  <a:gd name="T30" fmla="*/ 709 w 1419"/>
                  <a:gd name="T31" fmla="*/ 1198 h 1363"/>
                  <a:gd name="T32" fmla="*/ 396 w 1419"/>
                  <a:gd name="T33" fmla="*/ 1359 h 1363"/>
                  <a:gd name="T34" fmla="*/ 333 w 1419"/>
                  <a:gd name="T35" fmla="*/ 1360 h 1363"/>
                  <a:gd name="T36" fmla="*/ 275 w 1419"/>
                  <a:gd name="T37" fmla="*/ 1335 h 1363"/>
                  <a:gd name="T38" fmla="*/ 234 w 1419"/>
                  <a:gd name="T39" fmla="*/ 1288 h 1363"/>
                  <a:gd name="T40" fmla="*/ 216 w 1419"/>
                  <a:gd name="T41" fmla="*/ 1228 h 1363"/>
                  <a:gd name="T42" fmla="*/ 272 w 1419"/>
                  <a:gd name="T43" fmla="*/ 879 h 1363"/>
                  <a:gd name="T44" fmla="*/ 24 w 1419"/>
                  <a:gd name="T45" fmla="*/ 634 h 1363"/>
                  <a:gd name="T46" fmla="*/ 1 w 1419"/>
                  <a:gd name="T47" fmla="*/ 579 h 1363"/>
                  <a:gd name="T48" fmla="*/ 4 w 1419"/>
                  <a:gd name="T49" fmla="*/ 523 h 1363"/>
                  <a:gd name="T50" fmla="*/ 25 w 1419"/>
                  <a:gd name="T51" fmla="*/ 470 h 1363"/>
                  <a:gd name="T52" fmla="*/ 66 w 1419"/>
                  <a:gd name="T53" fmla="*/ 431 h 1363"/>
                  <a:gd name="T54" fmla="*/ 124 w 1419"/>
                  <a:gd name="T55" fmla="*/ 410 h 1363"/>
                  <a:gd name="T56" fmla="*/ 579 w 1419"/>
                  <a:gd name="T57" fmla="*/ 80 h 1363"/>
                  <a:gd name="T58" fmla="*/ 617 w 1419"/>
                  <a:gd name="T59" fmla="*/ 31 h 1363"/>
                  <a:gd name="T60" fmla="*/ 668 w 1419"/>
                  <a:gd name="T61" fmla="*/ 5 h 1363"/>
                  <a:gd name="T62" fmla="*/ 723 w 1419"/>
                  <a:gd name="T63"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9" h="1363">
                    <a:moveTo>
                      <a:pt x="723" y="0"/>
                    </a:moveTo>
                    <a:lnTo>
                      <a:pt x="751" y="4"/>
                    </a:lnTo>
                    <a:lnTo>
                      <a:pt x="778" y="15"/>
                    </a:lnTo>
                    <a:lnTo>
                      <a:pt x="802" y="31"/>
                    </a:lnTo>
                    <a:lnTo>
                      <a:pt x="823" y="53"/>
                    </a:lnTo>
                    <a:lnTo>
                      <a:pt x="840" y="80"/>
                    </a:lnTo>
                    <a:lnTo>
                      <a:pt x="981" y="365"/>
                    </a:lnTo>
                    <a:lnTo>
                      <a:pt x="1295" y="410"/>
                    </a:lnTo>
                    <a:lnTo>
                      <a:pt x="1325" y="418"/>
                    </a:lnTo>
                    <a:lnTo>
                      <a:pt x="1351" y="431"/>
                    </a:lnTo>
                    <a:lnTo>
                      <a:pt x="1375" y="449"/>
                    </a:lnTo>
                    <a:lnTo>
                      <a:pt x="1394" y="470"/>
                    </a:lnTo>
                    <a:lnTo>
                      <a:pt x="1406" y="496"/>
                    </a:lnTo>
                    <a:lnTo>
                      <a:pt x="1415" y="523"/>
                    </a:lnTo>
                    <a:lnTo>
                      <a:pt x="1419" y="551"/>
                    </a:lnTo>
                    <a:lnTo>
                      <a:pt x="1416" y="579"/>
                    </a:lnTo>
                    <a:lnTo>
                      <a:pt x="1409" y="607"/>
                    </a:lnTo>
                    <a:lnTo>
                      <a:pt x="1395" y="634"/>
                    </a:lnTo>
                    <a:lnTo>
                      <a:pt x="1375" y="658"/>
                    </a:lnTo>
                    <a:lnTo>
                      <a:pt x="1147" y="879"/>
                    </a:lnTo>
                    <a:lnTo>
                      <a:pt x="1201" y="1192"/>
                    </a:lnTo>
                    <a:lnTo>
                      <a:pt x="1203" y="1228"/>
                    </a:lnTo>
                    <a:lnTo>
                      <a:pt x="1198" y="1260"/>
                    </a:lnTo>
                    <a:lnTo>
                      <a:pt x="1185" y="1290"/>
                    </a:lnTo>
                    <a:lnTo>
                      <a:pt x="1167" y="1315"/>
                    </a:lnTo>
                    <a:lnTo>
                      <a:pt x="1143" y="1335"/>
                    </a:lnTo>
                    <a:lnTo>
                      <a:pt x="1116" y="1350"/>
                    </a:lnTo>
                    <a:lnTo>
                      <a:pt x="1086" y="1360"/>
                    </a:lnTo>
                    <a:lnTo>
                      <a:pt x="1055" y="1363"/>
                    </a:lnTo>
                    <a:lnTo>
                      <a:pt x="1023" y="1359"/>
                    </a:lnTo>
                    <a:lnTo>
                      <a:pt x="991" y="1346"/>
                    </a:lnTo>
                    <a:lnTo>
                      <a:pt x="709" y="1198"/>
                    </a:lnTo>
                    <a:lnTo>
                      <a:pt x="428" y="1346"/>
                    </a:lnTo>
                    <a:lnTo>
                      <a:pt x="396" y="1359"/>
                    </a:lnTo>
                    <a:lnTo>
                      <a:pt x="364" y="1363"/>
                    </a:lnTo>
                    <a:lnTo>
                      <a:pt x="333" y="1360"/>
                    </a:lnTo>
                    <a:lnTo>
                      <a:pt x="303" y="1350"/>
                    </a:lnTo>
                    <a:lnTo>
                      <a:pt x="275" y="1335"/>
                    </a:lnTo>
                    <a:lnTo>
                      <a:pt x="252" y="1314"/>
                    </a:lnTo>
                    <a:lnTo>
                      <a:pt x="234" y="1288"/>
                    </a:lnTo>
                    <a:lnTo>
                      <a:pt x="221" y="1260"/>
                    </a:lnTo>
                    <a:lnTo>
                      <a:pt x="216" y="1228"/>
                    </a:lnTo>
                    <a:lnTo>
                      <a:pt x="217" y="1192"/>
                    </a:lnTo>
                    <a:lnTo>
                      <a:pt x="272" y="879"/>
                    </a:lnTo>
                    <a:lnTo>
                      <a:pt x="44" y="658"/>
                    </a:lnTo>
                    <a:lnTo>
                      <a:pt x="24" y="634"/>
                    </a:lnTo>
                    <a:lnTo>
                      <a:pt x="10" y="607"/>
                    </a:lnTo>
                    <a:lnTo>
                      <a:pt x="1" y="579"/>
                    </a:lnTo>
                    <a:lnTo>
                      <a:pt x="0" y="551"/>
                    </a:lnTo>
                    <a:lnTo>
                      <a:pt x="4" y="523"/>
                    </a:lnTo>
                    <a:lnTo>
                      <a:pt x="13" y="496"/>
                    </a:lnTo>
                    <a:lnTo>
                      <a:pt x="25" y="470"/>
                    </a:lnTo>
                    <a:lnTo>
                      <a:pt x="44" y="449"/>
                    </a:lnTo>
                    <a:lnTo>
                      <a:pt x="66" y="431"/>
                    </a:lnTo>
                    <a:lnTo>
                      <a:pt x="93" y="418"/>
                    </a:lnTo>
                    <a:lnTo>
                      <a:pt x="124" y="410"/>
                    </a:lnTo>
                    <a:lnTo>
                      <a:pt x="438" y="365"/>
                    </a:lnTo>
                    <a:lnTo>
                      <a:pt x="579" y="80"/>
                    </a:lnTo>
                    <a:lnTo>
                      <a:pt x="596" y="53"/>
                    </a:lnTo>
                    <a:lnTo>
                      <a:pt x="617" y="31"/>
                    </a:lnTo>
                    <a:lnTo>
                      <a:pt x="641" y="15"/>
                    </a:lnTo>
                    <a:lnTo>
                      <a:pt x="668" y="5"/>
                    </a:lnTo>
                    <a:lnTo>
                      <a:pt x="695" y="0"/>
                    </a:lnTo>
                    <a:lnTo>
                      <a:pt x="723"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9" name="Freeform 875"/>
              <p:cNvSpPr/>
              <p:nvPr/>
            </p:nvSpPr>
            <p:spPr bwMode="auto">
              <a:xfrm>
                <a:off x="6017" y="4090"/>
                <a:ext cx="473" cy="455"/>
              </a:xfrm>
              <a:custGeom>
                <a:avLst/>
                <a:gdLst>
                  <a:gd name="T0" fmla="*/ 717 w 1419"/>
                  <a:gd name="T1" fmla="*/ 0 h 1365"/>
                  <a:gd name="T2" fmla="*/ 745 w 1419"/>
                  <a:gd name="T3" fmla="*/ 4 h 1365"/>
                  <a:gd name="T4" fmla="*/ 785 w 1419"/>
                  <a:gd name="T5" fmla="*/ 21 h 1365"/>
                  <a:gd name="T6" fmla="*/ 823 w 1419"/>
                  <a:gd name="T7" fmla="*/ 55 h 1365"/>
                  <a:gd name="T8" fmla="*/ 981 w 1419"/>
                  <a:gd name="T9" fmla="*/ 367 h 1365"/>
                  <a:gd name="T10" fmla="*/ 1326 w 1419"/>
                  <a:gd name="T11" fmla="*/ 420 h 1365"/>
                  <a:gd name="T12" fmla="*/ 1375 w 1419"/>
                  <a:gd name="T13" fmla="*/ 451 h 1365"/>
                  <a:gd name="T14" fmla="*/ 1406 w 1419"/>
                  <a:gd name="T15" fmla="*/ 498 h 1365"/>
                  <a:gd name="T16" fmla="*/ 1419 w 1419"/>
                  <a:gd name="T17" fmla="*/ 553 h 1365"/>
                  <a:gd name="T18" fmla="*/ 1409 w 1419"/>
                  <a:gd name="T19" fmla="*/ 609 h 1365"/>
                  <a:gd name="T20" fmla="*/ 1375 w 1419"/>
                  <a:gd name="T21" fmla="*/ 660 h 1365"/>
                  <a:gd name="T22" fmla="*/ 1202 w 1419"/>
                  <a:gd name="T23" fmla="*/ 1194 h 1365"/>
                  <a:gd name="T24" fmla="*/ 1198 w 1419"/>
                  <a:gd name="T25" fmla="*/ 1262 h 1365"/>
                  <a:gd name="T26" fmla="*/ 1167 w 1419"/>
                  <a:gd name="T27" fmla="*/ 1317 h 1365"/>
                  <a:gd name="T28" fmla="*/ 1116 w 1419"/>
                  <a:gd name="T29" fmla="*/ 1352 h 1365"/>
                  <a:gd name="T30" fmla="*/ 1055 w 1419"/>
                  <a:gd name="T31" fmla="*/ 1365 h 1365"/>
                  <a:gd name="T32" fmla="*/ 991 w 1419"/>
                  <a:gd name="T33" fmla="*/ 1348 h 1365"/>
                  <a:gd name="T34" fmla="*/ 428 w 1419"/>
                  <a:gd name="T35" fmla="*/ 1348 h 1365"/>
                  <a:gd name="T36" fmla="*/ 364 w 1419"/>
                  <a:gd name="T37" fmla="*/ 1365 h 1365"/>
                  <a:gd name="T38" fmla="*/ 303 w 1419"/>
                  <a:gd name="T39" fmla="*/ 1352 h 1365"/>
                  <a:gd name="T40" fmla="*/ 252 w 1419"/>
                  <a:gd name="T41" fmla="*/ 1316 h 1365"/>
                  <a:gd name="T42" fmla="*/ 221 w 1419"/>
                  <a:gd name="T43" fmla="*/ 1262 h 1365"/>
                  <a:gd name="T44" fmla="*/ 218 w 1419"/>
                  <a:gd name="T45" fmla="*/ 1194 h 1365"/>
                  <a:gd name="T46" fmla="*/ 44 w 1419"/>
                  <a:gd name="T47" fmla="*/ 660 h 1365"/>
                  <a:gd name="T48" fmla="*/ 10 w 1419"/>
                  <a:gd name="T49" fmla="*/ 609 h 1365"/>
                  <a:gd name="T50" fmla="*/ 0 w 1419"/>
                  <a:gd name="T51" fmla="*/ 553 h 1365"/>
                  <a:gd name="T52" fmla="*/ 13 w 1419"/>
                  <a:gd name="T53" fmla="*/ 498 h 1365"/>
                  <a:gd name="T54" fmla="*/ 44 w 1419"/>
                  <a:gd name="T55" fmla="*/ 451 h 1365"/>
                  <a:gd name="T56" fmla="*/ 94 w 1419"/>
                  <a:gd name="T57" fmla="*/ 420 h 1365"/>
                  <a:gd name="T58" fmla="*/ 438 w 1419"/>
                  <a:gd name="T59" fmla="*/ 367 h 1365"/>
                  <a:gd name="T60" fmla="*/ 598 w 1419"/>
                  <a:gd name="T61" fmla="*/ 54 h 1365"/>
                  <a:gd name="T62" fmla="*/ 647 w 1419"/>
                  <a:gd name="T63" fmla="*/ 14 h 1365"/>
                  <a:gd name="T64" fmla="*/ 710 w 1419"/>
                  <a:gd name="T65" fmla="*/ 0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9" h="1365">
                    <a:moveTo>
                      <a:pt x="710" y="0"/>
                    </a:moveTo>
                    <a:lnTo>
                      <a:pt x="717" y="0"/>
                    </a:lnTo>
                    <a:lnTo>
                      <a:pt x="730" y="2"/>
                    </a:lnTo>
                    <a:lnTo>
                      <a:pt x="745" y="4"/>
                    </a:lnTo>
                    <a:lnTo>
                      <a:pt x="764" y="11"/>
                    </a:lnTo>
                    <a:lnTo>
                      <a:pt x="785" y="21"/>
                    </a:lnTo>
                    <a:lnTo>
                      <a:pt x="805" y="35"/>
                    </a:lnTo>
                    <a:lnTo>
                      <a:pt x="823" y="55"/>
                    </a:lnTo>
                    <a:lnTo>
                      <a:pt x="840" y="82"/>
                    </a:lnTo>
                    <a:lnTo>
                      <a:pt x="981" y="367"/>
                    </a:lnTo>
                    <a:lnTo>
                      <a:pt x="1295" y="412"/>
                    </a:lnTo>
                    <a:lnTo>
                      <a:pt x="1326" y="420"/>
                    </a:lnTo>
                    <a:lnTo>
                      <a:pt x="1353" y="433"/>
                    </a:lnTo>
                    <a:lnTo>
                      <a:pt x="1375" y="451"/>
                    </a:lnTo>
                    <a:lnTo>
                      <a:pt x="1394" y="472"/>
                    </a:lnTo>
                    <a:lnTo>
                      <a:pt x="1406" y="498"/>
                    </a:lnTo>
                    <a:lnTo>
                      <a:pt x="1415" y="525"/>
                    </a:lnTo>
                    <a:lnTo>
                      <a:pt x="1419" y="553"/>
                    </a:lnTo>
                    <a:lnTo>
                      <a:pt x="1418" y="581"/>
                    </a:lnTo>
                    <a:lnTo>
                      <a:pt x="1409" y="609"/>
                    </a:lnTo>
                    <a:lnTo>
                      <a:pt x="1395" y="636"/>
                    </a:lnTo>
                    <a:lnTo>
                      <a:pt x="1375" y="660"/>
                    </a:lnTo>
                    <a:lnTo>
                      <a:pt x="1147" y="881"/>
                    </a:lnTo>
                    <a:lnTo>
                      <a:pt x="1202" y="1194"/>
                    </a:lnTo>
                    <a:lnTo>
                      <a:pt x="1203" y="1230"/>
                    </a:lnTo>
                    <a:lnTo>
                      <a:pt x="1198" y="1262"/>
                    </a:lnTo>
                    <a:lnTo>
                      <a:pt x="1185" y="1292"/>
                    </a:lnTo>
                    <a:lnTo>
                      <a:pt x="1167" y="1317"/>
                    </a:lnTo>
                    <a:lnTo>
                      <a:pt x="1143" y="1337"/>
                    </a:lnTo>
                    <a:lnTo>
                      <a:pt x="1116" y="1352"/>
                    </a:lnTo>
                    <a:lnTo>
                      <a:pt x="1086" y="1362"/>
                    </a:lnTo>
                    <a:lnTo>
                      <a:pt x="1055" y="1365"/>
                    </a:lnTo>
                    <a:lnTo>
                      <a:pt x="1023" y="1361"/>
                    </a:lnTo>
                    <a:lnTo>
                      <a:pt x="991" y="1348"/>
                    </a:lnTo>
                    <a:lnTo>
                      <a:pt x="710" y="1200"/>
                    </a:lnTo>
                    <a:lnTo>
                      <a:pt x="428" y="1348"/>
                    </a:lnTo>
                    <a:lnTo>
                      <a:pt x="396" y="1361"/>
                    </a:lnTo>
                    <a:lnTo>
                      <a:pt x="364" y="1365"/>
                    </a:lnTo>
                    <a:lnTo>
                      <a:pt x="333" y="1362"/>
                    </a:lnTo>
                    <a:lnTo>
                      <a:pt x="303" y="1352"/>
                    </a:lnTo>
                    <a:lnTo>
                      <a:pt x="276" y="1337"/>
                    </a:lnTo>
                    <a:lnTo>
                      <a:pt x="252" y="1316"/>
                    </a:lnTo>
                    <a:lnTo>
                      <a:pt x="234" y="1290"/>
                    </a:lnTo>
                    <a:lnTo>
                      <a:pt x="221" y="1262"/>
                    </a:lnTo>
                    <a:lnTo>
                      <a:pt x="216" y="1230"/>
                    </a:lnTo>
                    <a:lnTo>
                      <a:pt x="218" y="1194"/>
                    </a:lnTo>
                    <a:lnTo>
                      <a:pt x="272" y="881"/>
                    </a:lnTo>
                    <a:lnTo>
                      <a:pt x="44" y="660"/>
                    </a:lnTo>
                    <a:lnTo>
                      <a:pt x="24" y="636"/>
                    </a:lnTo>
                    <a:lnTo>
                      <a:pt x="10" y="609"/>
                    </a:lnTo>
                    <a:lnTo>
                      <a:pt x="3" y="581"/>
                    </a:lnTo>
                    <a:lnTo>
                      <a:pt x="0" y="553"/>
                    </a:lnTo>
                    <a:lnTo>
                      <a:pt x="4" y="525"/>
                    </a:lnTo>
                    <a:lnTo>
                      <a:pt x="13" y="498"/>
                    </a:lnTo>
                    <a:lnTo>
                      <a:pt x="25" y="472"/>
                    </a:lnTo>
                    <a:lnTo>
                      <a:pt x="44" y="451"/>
                    </a:lnTo>
                    <a:lnTo>
                      <a:pt x="68" y="433"/>
                    </a:lnTo>
                    <a:lnTo>
                      <a:pt x="94" y="420"/>
                    </a:lnTo>
                    <a:lnTo>
                      <a:pt x="124" y="412"/>
                    </a:lnTo>
                    <a:lnTo>
                      <a:pt x="438" y="367"/>
                    </a:lnTo>
                    <a:lnTo>
                      <a:pt x="579" y="82"/>
                    </a:lnTo>
                    <a:lnTo>
                      <a:pt x="598" y="54"/>
                    </a:lnTo>
                    <a:lnTo>
                      <a:pt x="620" y="31"/>
                    </a:lnTo>
                    <a:lnTo>
                      <a:pt x="647" y="14"/>
                    </a:lnTo>
                    <a:lnTo>
                      <a:pt x="678" y="4"/>
                    </a:lnTo>
                    <a:lnTo>
                      <a:pt x="710" y="0"/>
                    </a:lnTo>
                    <a:lnTo>
                      <a:pt x="710"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nvGrpSpPr>
            <p:cNvPr id="14" name="组合 75"/>
            <p:cNvGrpSpPr>
              <a:grpSpLocks noChangeAspect="1"/>
            </p:cNvGrpSpPr>
            <p:nvPr/>
          </p:nvGrpSpPr>
          <p:grpSpPr bwMode="auto">
            <a:xfrm>
              <a:off x="7102844" y="3767981"/>
              <a:ext cx="265557" cy="293689"/>
              <a:chOff x="5511" y="3411"/>
              <a:chExt cx="236" cy="261"/>
            </a:xfrm>
            <a:solidFill>
              <a:srgbClr val="415066"/>
            </a:solidFill>
          </p:grpSpPr>
          <p:sp>
            <p:nvSpPr>
              <p:cNvPr id="27" name="Freeform 77"/>
              <p:cNvSpPr/>
              <p:nvPr/>
            </p:nvSpPr>
            <p:spPr bwMode="auto">
              <a:xfrm>
                <a:off x="5511" y="3564"/>
                <a:ext cx="236" cy="108"/>
              </a:xfrm>
              <a:custGeom>
                <a:avLst/>
                <a:gdLst>
                  <a:gd name="T0" fmla="*/ 1324 w 3068"/>
                  <a:gd name="T1" fmla="*/ 1035 h 1414"/>
                  <a:gd name="T2" fmla="*/ 1400 w 3068"/>
                  <a:gd name="T3" fmla="*/ 587 h 1414"/>
                  <a:gd name="T4" fmla="*/ 1349 w 3068"/>
                  <a:gd name="T5" fmla="*/ 484 h 1414"/>
                  <a:gd name="T6" fmla="*/ 1331 w 3068"/>
                  <a:gd name="T7" fmla="*/ 403 h 1414"/>
                  <a:gd name="T8" fmla="*/ 1337 w 3068"/>
                  <a:gd name="T9" fmla="*/ 341 h 1414"/>
                  <a:gd name="T10" fmla="*/ 1362 w 3068"/>
                  <a:gd name="T11" fmla="*/ 298 h 1414"/>
                  <a:gd name="T12" fmla="*/ 1398 w 3068"/>
                  <a:gd name="T13" fmla="*/ 268 h 1414"/>
                  <a:gd name="T14" fmla="*/ 1441 w 3068"/>
                  <a:gd name="T15" fmla="*/ 249 h 1414"/>
                  <a:gd name="T16" fmla="*/ 1483 w 3068"/>
                  <a:gd name="T17" fmla="*/ 240 h 1414"/>
                  <a:gd name="T18" fmla="*/ 1517 w 3068"/>
                  <a:gd name="T19" fmla="*/ 236 h 1414"/>
                  <a:gd name="T20" fmla="*/ 1536 w 3068"/>
                  <a:gd name="T21" fmla="*/ 236 h 1414"/>
                  <a:gd name="T22" fmla="*/ 1561 w 3068"/>
                  <a:gd name="T23" fmla="*/ 237 h 1414"/>
                  <a:gd name="T24" fmla="*/ 1599 w 3068"/>
                  <a:gd name="T25" fmla="*/ 242 h 1414"/>
                  <a:gd name="T26" fmla="*/ 1641 w 3068"/>
                  <a:gd name="T27" fmla="*/ 255 h 1414"/>
                  <a:gd name="T28" fmla="*/ 1684 w 3068"/>
                  <a:gd name="T29" fmla="*/ 276 h 1414"/>
                  <a:gd name="T30" fmla="*/ 1717 w 3068"/>
                  <a:gd name="T31" fmla="*/ 310 h 1414"/>
                  <a:gd name="T32" fmla="*/ 1736 w 3068"/>
                  <a:gd name="T33" fmla="*/ 360 h 1414"/>
                  <a:gd name="T34" fmla="*/ 1734 w 3068"/>
                  <a:gd name="T35" fmla="*/ 427 h 1414"/>
                  <a:gd name="T36" fmla="*/ 1705 w 3068"/>
                  <a:gd name="T37" fmla="*/ 516 h 1414"/>
                  <a:gd name="T38" fmla="*/ 1643 w 3068"/>
                  <a:gd name="T39" fmla="*/ 626 h 1414"/>
                  <a:gd name="T40" fmla="*/ 1783 w 3068"/>
                  <a:gd name="T41" fmla="*/ 911 h 1414"/>
                  <a:gd name="T42" fmla="*/ 2081 w 3068"/>
                  <a:gd name="T43" fmla="*/ 6 h 1414"/>
                  <a:gd name="T44" fmla="*/ 2129 w 3068"/>
                  <a:gd name="T45" fmla="*/ 35 h 1414"/>
                  <a:gd name="T46" fmla="*/ 2214 w 3068"/>
                  <a:gd name="T47" fmla="*/ 82 h 1414"/>
                  <a:gd name="T48" fmla="*/ 2334 w 3068"/>
                  <a:gd name="T49" fmla="*/ 143 h 1414"/>
                  <a:gd name="T50" fmla="*/ 2488 w 3068"/>
                  <a:gd name="T51" fmla="*/ 214 h 1414"/>
                  <a:gd name="T52" fmla="*/ 2671 w 3068"/>
                  <a:gd name="T53" fmla="*/ 290 h 1414"/>
                  <a:gd name="T54" fmla="*/ 2817 w 3068"/>
                  <a:gd name="T55" fmla="*/ 361 h 1414"/>
                  <a:gd name="T56" fmla="*/ 2921 w 3068"/>
                  <a:gd name="T57" fmla="*/ 456 h 1414"/>
                  <a:gd name="T58" fmla="*/ 2990 w 3068"/>
                  <a:gd name="T59" fmla="*/ 576 h 1414"/>
                  <a:gd name="T60" fmla="*/ 3033 w 3068"/>
                  <a:gd name="T61" fmla="*/ 720 h 1414"/>
                  <a:gd name="T62" fmla="*/ 3055 w 3068"/>
                  <a:gd name="T63" fmla="*/ 894 h 1414"/>
                  <a:gd name="T64" fmla="*/ 3064 w 3068"/>
                  <a:gd name="T65" fmla="*/ 1096 h 1414"/>
                  <a:gd name="T66" fmla="*/ 3067 w 3068"/>
                  <a:gd name="T67" fmla="*/ 1328 h 1414"/>
                  <a:gd name="T68" fmla="*/ 1 w 3068"/>
                  <a:gd name="T69" fmla="*/ 1328 h 1414"/>
                  <a:gd name="T70" fmla="*/ 4 w 3068"/>
                  <a:gd name="T71" fmla="*/ 1096 h 1414"/>
                  <a:gd name="T72" fmla="*/ 13 w 3068"/>
                  <a:gd name="T73" fmla="*/ 894 h 1414"/>
                  <a:gd name="T74" fmla="*/ 35 w 3068"/>
                  <a:gd name="T75" fmla="*/ 720 h 1414"/>
                  <a:gd name="T76" fmla="*/ 77 w 3068"/>
                  <a:gd name="T77" fmla="*/ 576 h 1414"/>
                  <a:gd name="T78" fmla="*/ 146 w 3068"/>
                  <a:gd name="T79" fmla="*/ 456 h 1414"/>
                  <a:gd name="T80" fmla="*/ 251 w 3068"/>
                  <a:gd name="T81" fmla="*/ 361 h 1414"/>
                  <a:gd name="T82" fmla="*/ 396 w 3068"/>
                  <a:gd name="T83" fmla="*/ 290 h 1414"/>
                  <a:gd name="T84" fmla="*/ 580 w 3068"/>
                  <a:gd name="T85" fmla="*/ 214 h 1414"/>
                  <a:gd name="T86" fmla="*/ 733 w 3068"/>
                  <a:gd name="T87" fmla="*/ 143 h 1414"/>
                  <a:gd name="T88" fmla="*/ 854 w 3068"/>
                  <a:gd name="T89" fmla="*/ 81 h 1414"/>
                  <a:gd name="T90" fmla="*/ 939 w 3068"/>
                  <a:gd name="T91" fmla="*/ 34 h 1414"/>
                  <a:gd name="T92" fmla="*/ 987 w 3068"/>
                  <a:gd name="T93" fmla="*/ 6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68" h="1414">
                    <a:moveTo>
                      <a:pt x="995" y="0"/>
                    </a:moveTo>
                    <a:lnTo>
                      <a:pt x="1285" y="911"/>
                    </a:lnTo>
                    <a:lnTo>
                      <a:pt x="1324" y="1035"/>
                    </a:lnTo>
                    <a:lnTo>
                      <a:pt x="1455" y="670"/>
                    </a:lnTo>
                    <a:lnTo>
                      <a:pt x="1425" y="626"/>
                    </a:lnTo>
                    <a:lnTo>
                      <a:pt x="1400" y="587"/>
                    </a:lnTo>
                    <a:lnTo>
                      <a:pt x="1379" y="550"/>
                    </a:lnTo>
                    <a:lnTo>
                      <a:pt x="1363" y="516"/>
                    </a:lnTo>
                    <a:lnTo>
                      <a:pt x="1349" y="484"/>
                    </a:lnTo>
                    <a:lnTo>
                      <a:pt x="1340" y="454"/>
                    </a:lnTo>
                    <a:lnTo>
                      <a:pt x="1334" y="427"/>
                    </a:lnTo>
                    <a:lnTo>
                      <a:pt x="1331" y="403"/>
                    </a:lnTo>
                    <a:lnTo>
                      <a:pt x="1329" y="381"/>
                    </a:lnTo>
                    <a:lnTo>
                      <a:pt x="1332" y="360"/>
                    </a:lnTo>
                    <a:lnTo>
                      <a:pt x="1337" y="341"/>
                    </a:lnTo>
                    <a:lnTo>
                      <a:pt x="1343" y="326"/>
                    </a:lnTo>
                    <a:lnTo>
                      <a:pt x="1351" y="310"/>
                    </a:lnTo>
                    <a:lnTo>
                      <a:pt x="1362" y="298"/>
                    </a:lnTo>
                    <a:lnTo>
                      <a:pt x="1373" y="287"/>
                    </a:lnTo>
                    <a:lnTo>
                      <a:pt x="1385" y="276"/>
                    </a:lnTo>
                    <a:lnTo>
                      <a:pt x="1398" y="268"/>
                    </a:lnTo>
                    <a:lnTo>
                      <a:pt x="1412" y="261"/>
                    </a:lnTo>
                    <a:lnTo>
                      <a:pt x="1427" y="255"/>
                    </a:lnTo>
                    <a:lnTo>
                      <a:pt x="1441" y="249"/>
                    </a:lnTo>
                    <a:lnTo>
                      <a:pt x="1455" y="245"/>
                    </a:lnTo>
                    <a:lnTo>
                      <a:pt x="1469" y="242"/>
                    </a:lnTo>
                    <a:lnTo>
                      <a:pt x="1483" y="240"/>
                    </a:lnTo>
                    <a:lnTo>
                      <a:pt x="1495" y="238"/>
                    </a:lnTo>
                    <a:lnTo>
                      <a:pt x="1507" y="237"/>
                    </a:lnTo>
                    <a:lnTo>
                      <a:pt x="1517" y="236"/>
                    </a:lnTo>
                    <a:lnTo>
                      <a:pt x="1525" y="236"/>
                    </a:lnTo>
                    <a:lnTo>
                      <a:pt x="1532" y="236"/>
                    </a:lnTo>
                    <a:lnTo>
                      <a:pt x="1536" y="236"/>
                    </a:lnTo>
                    <a:lnTo>
                      <a:pt x="1542" y="236"/>
                    </a:lnTo>
                    <a:lnTo>
                      <a:pt x="1551" y="236"/>
                    </a:lnTo>
                    <a:lnTo>
                      <a:pt x="1561" y="237"/>
                    </a:lnTo>
                    <a:lnTo>
                      <a:pt x="1573" y="238"/>
                    </a:lnTo>
                    <a:lnTo>
                      <a:pt x="1585" y="240"/>
                    </a:lnTo>
                    <a:lnTo>
                      <a:pt x="1599" y="242"/>
                    </a:lnTo>
                    <a:lnTo>
                      <a:pt x="1613" y="245"/>
                    </a:lnTo>
                    <a:lnTo>
                      <a:pt x="1627" y="249"/>
                    </a:lnTo>
                    <a:lnTo>
                      <a:pt x="1641" y="255"/>
                    </a:lnTo>
                    <a:lnTo>
                      <a:pt x="1656" y="261"/>
                    </a:lnTo>
                    <a:lnTo>
                      <a:pt x="1670" y="268"/>
                    </a:lnTo>
                    <a:lnTo>
                      <a:pt x="1684" y="276"/>
                    </a:lnTo>
                    <a:lnTo>
                      <a:pt x="1696" y="287"/>
                    </a:lnTo>
                    <a:lnTo>
                      <a:pt x="1706" y="298"/>
                    </a:lnTo>
                    <a:lnTo>
                      <a:pt x="1717" y="310"/>
                    </a:lnTo>
                    <a:lnTo>
                      <a:pt x="1725" y="326"/>
                    </a:lnTo>
                    <a:lnTo>
                      <a:pt x="1731" y="341"/>
                    </a:lnTo>
                    <a:lnTo>
                      <a:pt x="1736" y="360"/>
                    </a:lnTo>
                    <a:lnTo>
                      <a:pt x="1738" y="381"/>
                    </a:lnTo>
                    <a:lnTo>
                      <a:pt x="1737" y="403"/>
                    </a:lnTo>
                    <a:lnTo>
                      <a:pt x="1734" y="427"/>
                    </a:lnTo>
                    <a:lnTo>
                      <a:pt x="1728" y="454"/>
                    </a:lnTo>
                    <a:lnTo>
                      <a:pt x="1719" y="484"/>
                    </a:lnTo>
                    <a:lnTo>
                      <a:pt x="1705" y="516"/>
                    </a:lnTo>
                    <a:lnTo>
                      <a:pt x="1689" y="550"/>
                    </a:lnTo>
                    <a:lnTo>
                      <a:pt x="1668" y="587"/>
                    </a:lnTo>
                    <a:lnTo>
                      <a:pt x="1643" y="626"/>
                    </a:lnTo>
                    <a:lnTo>
                      <a:pt x="1613" y="670"/>
                    </a:lnTo>
                    <a:lnTo>
                      <a:pt x="1743" y="1035"/>
                    </a:lnTo>
                    <a:lnTo>
                      <a:pt x="1783" y="911"/>
                    </a:lnTo>
                    <a:lnTo>
                      <a:pt x="2072" y="0"/>
                    </a:lnTo>
                    <a:lnTo>
                      <a:pt x="2074" y="2"/>
                    </a:lnTo>
                    <a:lnTo>
                      <a:pt x="2081" y="6"/>
                    </a:lnTo>
                    <a:lnTo>
                      <a:pt x="2093" y="13"/>
                    </a:lnTo>
                    <a:lnTo>
                      <a:pt x="2108" y="22"/>
                    </a:lnTo>
                    <a:lnTo>
                      <a:pt x="2129" y="35"/>
                    </a:lnTo>
                    <a:lnTo>
                      <a:pt x="2153" y="48"/>
                    </a:lnTo>
                    <a:lnTo>
                      <a:pt x="2182" y="65"/>
                    </a:lnTo>
                    <a:lnTo>
                      <a:pt x="2214" y="82"/>
                    </a:lnTo>
                    <a:lnTo>
                      <a:pt x="2250" y="101"/>
                    </a:lnTo>
                    <a:lnTo>
                      <a:pt x="2290" y="121"/>
                    </a:lnTo>
                    <a:lnTo>
                      <a:pt x="2334" y="143"/>
                    </a:lnTo>
                    <a:lnTo>
                      <a:pt x="2381" y="166"/>
                    </a:lnTo>
                    <a:lnTo>
                      <a:pt x="2433" y="190"/>
                    </a:lnTo>
                    <a:lnTo>
                      <a:pt x="2488" y="214"/>
                    </a:lnTo>
                    <a:lnTo>
                      <a:pt x="2546" y="239"/>
                    </a:lnTo>
                    <a:lnTo>
                      <a:pt x="2607" y="264"/>
                    </a:lnTo>
                    <a:lnTo>
                      <a:pt x="2671" y="290"/>
                    </a:lnTo>
                    <a:lnTo>
                      <a:pt x="2725" y="310"/>
                    </a:lnTo>
                    <a:lnTo>
                      <a:pt x="2774" y="335"/>
                    </a:lnTo>
                    <a:lnTo>
                      <a:pt x="2817" y="361"/>
                    </a:lnTo>
                    <a:lnTo>
                      <a:pt x="2857" y="390"/>
                    </a:lnTo>
                    <a:lnTo>
                      <a:pt x="2891" y="422"/>
                    </a:lnTo>
                    <a:lnTo>
                      <a:pt x="2921" y="456"/>
                    </a:lnTo>
                    <a:lnTo>
                      <a:pt x="2948" y="493"/>
                    </a:lnTo>
                    <a:lnTo>
                      <a:pt x="2971" y="532"/>
                    </a:lnTo>
                    <a:lnTo>
                      <a:pt x="2990" y="576"/>
                    </a:lnTo>
                    <a:lnTo>
                      <a:pt x="3007" y="621"/>
                    </a:lnTo>
                    <a:lnTo>
                      <a:pt x="3021" y="670"/>
                    </a:lnTo>
                    <a:lnTo>
                      <a:pt x="3033" y="720"/>
                    </a:lnTo>
                    <a:lnTo>
                      <a:pt x="3042" y="775"/>
                    </a:lnTo>
                    <a:lnTo>
                      <a:pt x="3049" y="833"/>
                    </a:lnTo>
                    <a:lnTo>
                      <a:pt x="3055" y="894"/>
                    </a:lnTo>
                    <a:lnTo>
                      <a:pt x="3059" y="958"/>
                    </a:lnTo>
                    <a:lnTo>
                      <a:pt x="3062" y="1025"/>
                    </a:lnTo>
                    <a:lnTo>
                      <a:pt x="3064" y="1096"/>
                    </a:lnTo>
                    <a:lnTo>
                      <a:pt x="3065" y="1169"/>
                    </a:lnTo>
                    <a:lnTo>
                      <a:pt x="3066" y="1248"/>
                    </a:lnTo>
                    <a:lnTo>
                      <a:pt x="3067" y="1328"/>
                    </a:lnTo>
                    <a:lnTo>
                      <a:pt x="3068" y="1414"/>
                    </a:lnTo>
                    <a:lnTo>
                      <a:pt x="0" y="1414"/>
                    </a:lnTo>
                    <a:lnTo>
                      <a:pt x="1" y="1328"/>
                    </a:lnTo>
                    <a:lnTo>
                      <a:pt x="2" y="1248"/>
                    </a:lnTo>
                    <a:lnTo>
                      <a:pt x="3" y="1169"/>
                    </a:lnTo>
                    <a:lnTo>
                      <a:pt x="4" y="1096"/>
                    </a:lnTo>
                    <a:lnTo>
                      <a:pt x="6" y="1025"/>
                    </a:lnTo>
                    <a:lnTo>
                      <a:pt x="9" y="958"/>
                    </a:lnTo>
                    <a:lnTo>
                      <a:pt x="13" y="894"/>
                    </a:lnTo>
                    <a:lnTo>
                      <a:pt x="19" y="833"/>
                    </a:lnTo>
                    <a:lnTo>
                      <a:pt x="26" y="775"/>
                    </a:lnTo>
                    <a:lnTo>
                      <a:pt x="35" y="720"/>
                    </a:lnTo>
                    <a:lnTo>
                      <a:pt x="47" y="670"/>
                    </a:lnTo>
                    <a:lnTo>
                      <a:pt x="60" y="621"/>
                    </a:lnTo>
                    <a:lnTo>
                      <a:pt x="77" y="576"/>
                    </a:lnTo>
                    <a:lnTo>
                      <a:pt x="96" y="532"/>
                    </a:lnTo>
                    <a:lnTo>
                      <a:pt x="120" y="493"/>
                    </a:lnTo>
                    <a:lnTo>
                      <a:pt x="146" y="456"/>
                    </a:lnTo>
                    <a:lnTo>
                      <a:pt x="177" y="422"/>
                    </a:lnTo>
                    <a:lnTo>
                      <a:pt x="211" y="390"/>
                    </a:lnTo>
                    <a:lnTo>
                      <a:pt x="251" y="361"/>
                    </a:lnTo>
                    <a:lnTo>
                      <a:pt x="294" y="335"/>
                    </a:lnTo>
                    <a:lnTo>
                      <a:pt x="342" y="310"/>
                    </a:lnTo>
                    <a:lnTo>
                      <a:pt x="396" y="290"/>
                    </a:lnTo>
                    <a:lnTo>
                      <a:pt x="461" y="264"/>
                    </a:lnTo>
                    <a:lnTo>
                      <a:pt x="522" y="239"/>
                    </a:lnTo>
                    <a:lnTo>
                      <a:pt x="580" y="214"/>
                    </a:lnTo>
                    <a:lnTo>
                      <a:pt x="635" y="190"/>
                    </a:lnTo>
                    <a:lnTo>
                      <a:pt x="685" y="166"/>
                    </a:lnTo>
                    <a:lnTo>
                      <a:pt x="733" y="143"/>
                    </a:lnTo>
                    <a:lnTo>
                      <a:pt x="778" y="121"/>
                    </a:lnTo>
                    <a:lnTo>
                      <a:pt x="818" y="101"/>
                    </a:lnTo>
                    <a:lnTo>
                      <a:pt x="854" y="81"/>
                    </a:lnTo>
                    <a:lnTo>
                      <a:pt x="886" y="64"/>
                    </a:lnTo>
                    <a:lnTo>
                      <a:pt x="915" y="48"/>
                    </a:lnTo>
                    <a:lnTo>
                      <a:pt x="939" y="34"/>
                    </a:lnTo>
                    <a:lnTo>
                      <a:pt x="959" y="22"/>
                    </a:lnTo>
                    <a:lnTo>
                      <a:pt x="975" y="13"/>
                    </a:lnTo>
                    <a:lnTo>
                      <a:pt x="987" y="6"/>
                    </a:lnTo>
                    <a:lnTo>
                      <a:pt x="993" y="2"/>
                    </a:lnTo>
                    <a:lnTo>
                      <a:pt x="995"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8" name="Freeform 78"/>
              <p:cNvSpPr>
                <a:spLocks noEditPoints="1"/>
              </p:cNvSpPr>
              <p:nvPr/>
            </p:nvSpPr>
            <p:spPr bwMode="auto">
              <a:xfrm>
                <a:off x="5555" y="3411"/>
                <a:ext cx="147" cy="146"/>
              </a:xfrm>
              <a:custGeom>
                <a:avLst/>
                <a:gdLst>
                  <a:gd name="T0" fmla="*/ 1078 w 1905"/>
                  <a:gd name="T1" fmla="*/ 1569 h 1900"/>
                  <a:gd name="T2" fmla="*/ 1188 w 1905"/>
                  <a:gd name="T3" fmla="*/ 1402 h 1900"/>
                  <a:gd name="T4" fmla="*/ 671 w 1905"/>
                  <a:gd name="T5" fmla="*/ 1293 h 1900"/>
                  <a:gd name="T6" fmla="*/ 771 w 1905"/>
                  <a:gd name="T7" fmla="*/ 1492 h 1900"/>
                  <a:gd name="T8" fmla="*/ 882 w 1905"/>
                  <a:gd name="T9" fmla="*/ 1627 h 1900"/>
                  <a:gd name="T10" fmla="*/ 362 w 1905"/>
                  <a:gd name="T11" fmla="*/ 1343 h 1900"/>
                  <a:gd name="T12" fmla="*/ 521 w 1905"/>
                  <a:gd name="T13" fmla="*/ 1511 h 1900"/>
                  <a:gd name="T14" fmla="*/ 644 w 1905"/>
                  <a:gd name="T15" fmla="*/ 1559 h 1900"/>
                  <a:gd name="T16" fmla="*/ 540 w 1905"/>
                  <a:gd name="T17" fmla="*/ 1353 h 1900"/>
                  <a:gd name="T18" fmla="*/ 1365 w 1905"/>
                  <a:gd name="T19" fmla="*/ 1353 h 1900"/>
                  <a:gd name="T20" fmla="*/ 1262 w 1905"/>
                  <a:gd name="T21" fmla="*/ 1558 h 1900"/>
                  <a:gd name="T22" fmla="*/ 1385 w 1905"/>
                  <a:gd name="T23" fmla="*/ 1511 h 1900"/>
                  <a:gd name="T24" fmla="*/ 1544 w 1905"/>
                  <a:gd name="T25" fmla="*/ 1342 h 1900"/>
                  <a:gd name="T26" fmla="*/ 1429 w 1905"/>
                  <a:gd name="T27" fmla="*/ 813 h 1900"/>
                  <a:gd name="T28" fmla="*/ 1429 w 1905"/>
                  <a:gd name="T29" fmla="*/ 1087 h 1900"/>
                  <a:gd name="T30" fmla="*/ 1655 w 1905"/>
                  <a:gd name="T31" fmla="*/ 1053 h 1900"/>
                  <a:gd name="T32" fmla="*/ 1655 w 1905"/>
                  <a:gd name="T33" fmla="*/ 848 h 1900"/>
                  <a:gd name="T34" fmla="*/ 1024 w 1905"/>
                  <a:gd name="T35" fmla="*/ 749 h 1900"/>
                  <a:gd name="T36" fmla="*/ 1289 w 1905"/>
                  <a:gd name="T37" fmla="*/ 1055 h 1900"/>
                  <a:gd name="T38" fmla="*/ 1288 w 1905"/>
                  <a:gd name="T39" fmla="*/ 846 h 1900"/>
                  <a:gd name="T40" fmla="*/ 630 w 1905"/>
                  <a:gd name="T41" fmla="*/ 748 h 1900"/>
                  <a:gd name="T42" fmla="*/ 612 w 1905"/>
                  <a:gd name="T43" fmla="*/ 950 h 1900"/>
                  <a:gd name="T44" fmla="*/ 631 w 1905"/>
                  <a:gd name="T45" fmla="*/ 1151 h 1900"/>
                  <a:gd name="T46" fmla="*/ 272 w 1905"/>
                  <a:gd name="T47" fmla="*/ 748 h 1900"/>
                  <a:gd name="T48" fmla="*/ 243 w 1905"/>
                  <a:gd name="T49" fmla="*/ 950 h 1900"/>
                  <a:gd name="T50" fmla="*/ 272 w 1905"/>
                  <a:gd name="T51" fmla="*/ 1151 h 1900"/>
                  <a:gd name="T52" fmla="*/ 470 w 1905"/>
                  <a:gd name="T53" fmla="*/ 950 h 1900"/>
                  <a:gd name="T54" fmla="*/ 272 w 1905"/>
                  <a:gd name="T55" fmla="*/ 748 h 1900"/>
                  <a:gd name="T56" fmla="*/ 1318 w 1905"/>
                  <a:gd name="T57" fmla="*/ 437 h 1900"/>
                  <a:gd name="T58" fmla="*/ 1574 w 1905"/>
                  <a:gd name="T59" fmla="*/ 607 h 1900"/>
                  <a:gd name="T60" fmla="*/ 1430 w 1905"/>
                  <a:gd name="T61" fmla="*/ 425 h 1900"/>
                  <a:gd name="T62" fmla="*/ 1234 w 1905"/>
                  <a:gd name="T63" fmla="*/ 299 h 1900"/>
                  <a:gd name="T64" fmla="*/ 521 w 1905"/>
                  <a:gd name="T65" fmla="*/ 388 h 1900"/>
                  <a:gd name="T66" fmla="*/ 362 w 1905"/>
                  <a:gd name="T67" fmla="*/ 557 h 1900"/>
                  <a:gd name="T68" fmla="*/ 563 w 1905"/>
                  <a:gd name="T69" fmla="*/ 489 h 1900"/>
                  <a:gd name="T70" fmla="*/ 672 w 1905"/>
                  <a:gd name="T71" fmla="*/ 299 h 1900"/>
                  <a:gd name="T72" fmla="*/ 1212 w 1905"/>
                  <a:gd name="T73" fmla="*/ 550 h 1900"/>
                  <a:gd name="T74" fmla="*/ 1106 w 1905"/>
                  <a:gd name="T75" fmla="*/ 369 h 1900"/>
                  <a:gd name="T76" fmla="*/ 882 w 1905"/>
                  <a:gd name="T77" fmla="*/ 272 h 1900"/>
                  <a:gd name="T78" fmla="*/ 770 w 1905"/>
                  <a:gd name="T79" fmla="*/ 407 h 1900"/>
                  <a:gd name="T80" fmla="*/ 670 w 1905"/>
                  <a:gd name="T81" fmla="*/ 607 h 1900"/>
                  <a:gd name="T82" fmla="*/ 1031 w 1905"/>
                  <a:gd name="T83" fmla="*/ 3 h 1900"/>
                  <a:gd name="T84" fmla="*/ 1323 w 1905"/>
                  <a:gd name="T85" fmla="*/ 75 h 1900"/>
                  <a:gd name="T86" fmla="*/ 1573 w 1905"/>
                  <a:gd name="T87" fmla="*/ 229 h 1900"/>
                  <a:gd name="T88" fmla="*/ 1762 w 1905"/>
                  <a:gd name="T89" fmla="*/ 450 h 1900"/>
                  <a:gd name="T90" fmla="*/ 1877 w 1905"/>
                  <a:gd name="T91" fmla="*/ 723 h 1900"/>
                  <a:gd name="T92" fmla="*/ 1902 w 1905"/>
                  <a:gd name="T93" fmla="*/ 1028 h 1900"/>
                  <a:gd name="T94" fmla="*/ 1830 w 1905"/>
                  <a:gd name="T95" fmla="*/ 1319 h 1900"/>
                  <a:gd name="T96" fmla="*/ 1675 w 1905"/>
                  <a:gd name="T97" fmla="*/ 1568 h 1900"/>
                  <a:gd name="T98" fmla="*/ 1453 w 1905"/>
                  <a:gd name="T99" fmla="*/ 1758 h 1900"/>
                  <a:gd name="T100" fmla="*/ 1181 w 1905"/>
                  <a:gd name="T101" fmla="*/ 1872 h 1900"/>
                  <a:gd name="T102" fmla="*/ 875 w 1905"/>
                  <a:gd name="T103" fmla="*/ 1897 h 1900"/>
                  <a:gd name="T104" fmla="*/ 583 w 1905"/>
                  <a:gd name="T105" fmla="*/ 1825 h 1900"/>
                  <a:gd name="T106" fmla="*/ 333 w 1905"/>
                  <a:gd name="T107" fmla="*/ 1671 h 1900"/>
                  <a:gd name="T108" fmla="*/ 143 w 1905"/>
                  <a:gd name="T109" fmla="*/ 1449 h 1900"/>
                  <a:gd name="T110" fmla="*/ 28 w 1905"/>
                  <a:gd name="T111" fmla="*/ 1178 h 1900"/>
                  <a:gd name="T112" fmla="*/ 3 w 1905"/>
                  <a:gd name="T113" fmla="*/ 872 h 1900"/>
                  <a:gd name="T114" fmla="*/ 75 w 1905"/>
                  <a:gd name="T115" fmla="*/ 580 h 1900"/>
                  <a:gd name="T116" fmla="*/ 230 w 1905"/>
                  <a:gd name="T117" fmla="*/ 332 h 1900"/>
                  <a:gd name="T118" fmla="*/ 451 w 1905"/>
                  <a:gd name="T119" fmla="*/ 143 h 1900"/>
                  <a:gd name="T120" fmla="*/ 725 w 1905"/>
                  <a:gd name="T121" fmla="*/ 28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5" h="1900">
                    <a:moveTo>
                      <a:pt x="1024" y="1293"/>
                    </a:moveTo>
                    <a:lnTo>
                      <a:pt x="1024" y="1628"/>
                    </a:lnTo>
                    <a:lnTo>
                      <a:pt x="1051" y="1600"/>
                    </a:lnTo>
                    <a:lnTo>
                      <a:pt x="1078" y="1569"/>
                    </a:lnTo>
                    <a:lnTo>
                      <a:pt x="1107" y="1533"/>
                    </a:lnTo>
                    <a:lnTo>
                      <a:pt x="1135" y="1494"/>
                    </a:lnTo>
                    <a:lnTo>
                      <a:pt x="1162" y="1449"/>
                    </a:lnTo>
                    <a:lnTo>
                      <a:pt x="1188" y="1402"/>
                    </a:lnTo>
                    <a:lnTo>
                      <a:pt x="1213" y="1349"/>
                    </a:lnTo>
                    <a:lnTo>
                      <a:pt x="1236" y="1293"/>
                    </a:lnTo>
                    <a:lnTo>
                      <a:pt x="1024" y="1293"/>
                    </a:lnTo>
                    <a:close/>
                    <a:moveTo>
                      <a:pt x="671" y="1293"/>
                    </a:moveTo>
                    <a:lnTo>
                      <a:pt x="692" y="1349"/>
                    </a:lnTo>
                    <a:lnTo>
                      <a:pt x="717" y="1401"/>
                    </a:lnTo>
                    <a:lnTo>
                      <a:pt x="743" y="1448"/>
                    </a:lnTo>
                    <a:lnTo>
                      <a:pt x="771" y="1492"/>
                    </a:lnTo>
                    <a:lnTo>
                      <a:pt x="799" y="1532"/>
                    </a:lnTo>
                    <a:lnTo>
                      <a:pt x="827" y="1567"/>
                    </a:lnTo>
                    <a:lnTo>
                      <a:pt x="855" y="1599"/>
                    </a:lnTo>
                    <a:lnTo>
                      <a:pt x="882" y="1627"/>
                    </a:lnTo>
                    <a:lnTo>
                      <a:pt x="882" y="1293"/>
                    </a:lnTo>
                    <a:lnTo>
                      <a:pt x="671" y="1293"/>
                    </a:lnTo>
                    <a:close/>
                    <a:moveTo>
                      <a:pt x="332" y="1293"/>
                    </a:moveTo>
                    <a:lnTo>
                      <a:pt x="362" y="1343"/>
                    </a:lnTo>
                    <a:lnTo>
                      <a:pt x="396" y="1389"/>
                    </a:lnTo>
                    <a:lnTo>
                      <a:pt x="435" y="1434"/>
                    </a:lnTo>
                    <a:lnTo>
                      <a:pt x="476" y="1474"/>
                    </a:lnTo>
                    <a:lnTo>
                      <a:pt x="521" y="1511"/>
                    </a:lnTo>
                    <a:lnTo>
                      <a:pt x="568" y="1545"/>
                    </a:lnTo>
                    <a:lnTo>
                      <a:pt x="619" y="1575"/>
                    </a:lnTo>
                    <a:lnTo>
                      <a:pt x="673" y="1600"/>
                    </a:lnTo>
                    <a:lnTo>
                      <a:pt x="644" y="1559"/>
                    </a:lnTo>
                    <a:lnTo>
                      <a:pt x="615" y="1512"/>
                    </a:lnTo>
                    <a:lnTo>
                      <a:pt x="588" y="1463"/>
                    </a:lnTo>
                    <a:lnTo>
                      <a:pt x="563" y="1410"/>
                    </a:lnTo>
                    <a:lnTo>
                      <a:pt x="540" y="1353"/>
                    </a:lnTo>
                    <a:lnTo>
                      <a:pt x="519" y="1293"/>
                    </a:lnTo>
                    <a:lnTo>
                      <a:pt x="332" y="1293"/>
                    </a:lnTo>
                    <a:close/>
                    <a:moveTo>
                      <a:pt x="1386" y="1292"/>
                    </a:moveTo>
                    <a:lnTo>
                      <a:pt x="1365" y="1353"/>
                    </a:lnTo>
                    <a:lnTo>
                      <a:pt x="1343" y="1410"/>
                    </a:lnTo>
                    <a:lnTo>
                      <a:pt x="1318" y="1463"/>
                    </a:lnTo>
                    <a:lnTo>
                      <a:pt x="1291" y="1512"/>
                    </a:lnTo>
                    <a:lnTo>
                      <a:pt x="1262" y="1558"/>
                    </a:lnTo>
                    <a:lnTo>
                      <a:pt x="1234" y="1600"/>
                    </a:lnTo>
                    <a:lnTo>
                      <a:pt x="1287" y="1574"/>
                    </a:lnTo>
                    <a:lnTo>
                      <a:pt x="1337" y="1545"/>
                    </a:lnTo>
                    <a:lnTo>
                      <a:pt x="1385" y="1511"/>
                    </a:lnTo>
                    <a:lnTo>
                      <a:pt x="1430" y="1474"/>
                    </a:lnTo>
                    <a:lnTo>
                      <a:pt x="1471" y="1434"/>
                    </a:lnTo>
                    <a:lnTo>
                      <a:pt x="1509" y="1389"/>
                    </a:lnTo>
                    <a:lnTo>
                      <a:pt x="1544" y="1342"/>
                    </a:lnTo>
                    <a:lnTo>
                      <a:pt x="1574" y="1292"/>
                    </a:lnTo>
                    <a:lnTo>
                      <a:pt x="1386" y="1292"/>
                    </a:lnTo>
                    <a:close/>
                    <a:moveTo>
                      <a:pt x="1420" y="749"/>
                    </a:moveTo>
                    <a:lnTo>
                      <a:pt x="1429" y="813"/>
                    </a:lnTo>
                    <a:lnTo>
                      <a:pt x="1435" y="881"/>
                    </a:lnTo>
                    <a:lnTo>
                      <a:pt x="1437" y="951"/>
                    </a:lnTo>
                    <a:lnTo>
                      <a:pt x="1435" y="1021"/>
                    </a:lnTo>
                    <a:lnTo>
                      <a:pt x="1429" y="1087"/>
                    </a:lnTo>
                    <a:lnTo>
                      <a:pt x="1420" y="1151"/>
                    </a:lnTo>
                    <a:lnTo>
                      <a:pt x="1634" y="1151"/>
                    </a:lnTo>
                    <a:lnTo>
                      <a:pt x="1646" y="1102"/>
                    </a:lnTo>
                    <a:lnTo>
                      <a:pt x="1655" y="1053"/>
                    </a:lnTo>
                    <a:lnTo>
                      <a:pt x="1662" y="1002"/>
                    </a:lnTo>
                    <a:lnTo>
                      <a:pt x="1664" y="951"/>
                    </a:lnTo>
                    <a:lnTo>
                      <a:pt x="1662" y="899"/>
                    </a:lnTo>
                    <a:lnTo>
                      <a:pt x="1655" y="848"/>
                    </a:lnTo>
                    <a:lnTo>
                      <a:pt x="1646" y="798"/>
                    </a:lnTo>
                    <a:lnTo>
                      <a:pt x="1634" y="749"/>
                    </a:lnTo>
                    <a:lnTo>
                      <a:pt x="1420" y="749"/>
                    </a:lnTo>
                    <a:close/>
                    <a:moveTo>
                      <a:pt x="1024" y="749"/>
                    </a:moveTo>
                    <a:lnTo>
                      <a:pt x="1024" y="1151"/>
                    </a:lnTo>
                    <a:lnTo>
                      <a:pt x="1274" y="1151"/>
                    </a:lnTo>
                    <a:lnTo>
                      <a:pt x="1283" y="1103"/>
                    </a:lnTo>
                    <a:lnTo>
                      <a:pt x="1289" y="1055"/>
                    </a:lnTo>
                    <a:lnTo>
                      <a:pt x="1292" y="1003"/>
                    </a:lnTo>
                    <a:lnTo>
                      <a:pt x="1294" y="951"/>
                    </a:lnTo>
                    <a:lnTo>
                      <a:pt x="1292" y="897"/>
                    </a:lnTo>
                    <a:lnTo>
                      <a:pt x="1288" y="846"/>
                    </a:lnTo>
                    <a:lnTo>
                      <a:pt x="1283" y="797"/>
                    </a:lnTo>
                    <a:lnTo>
                      <a:pt x="1274" y="749"/>
                    </a:lnTo>
                    <a:lnTo>
                      <a:pt x="1024" y="749"/>
                    </a:lnTo>
                    <a:close/>
                    <a:moveTo>
                      <a:pt x="630" y="748"/>
                    </a:moveTo>
                    <a:lnTo>
                      <a:pt x="622" y="796"/>
                    </a:lnTo>
                    <a:lnTo>
                      <a:pt x="617" y="845"/>
                    </a:lnTo>
                    <a:lnTo>
                      <a:pt x="613" y="896"/>
                    </a:lnTo>
                    <a:lnTo>
                      <a:pt x="612" y="950"/>
                    </a:lnTo>
                    <a:lnTo>
                      <a:pt x="613" y="1003"/>
                    </a:lnTo>
                    <a:lnTo>
                      <a:pt x="617" y="1054"/>
                    </a:lnTo>
                    <a:lnTo>
                      <a:pt x="623" y="1103"/>
                    </a:lnTo>
                    <a:lnTo>
                      <a:pt x="631" y="1151"/>
                    </a:lnTo>
                    <a:lnTo>
                      <a:pt x="882" y="1151"/>
                    </a:lnTo>
                    <a:lnTo>
                      <a:pt x="882" y="748"/>
                    </a:lnTo>
                    <a:lnTo>
                      <a:pt x="630" y="748"/>
                    </a:lnTo>
                    <a:close/>
                    <a:moveTo>
                      <a:pt x="272" y="748"/>
                    </a:moveTo>
                    <a:lnTo>
                      <a:pt x="260" y="797"/>
                    </a:lnTo>
                    <a:lnTo>
                      <a:pt x="250" y="848"/>
                    </a:lnTo>
                    <a:lnTo>
                      <a:pt x="245" y="898"/>
                    </a:lnTo>
                    <a:lnTo>
                      <a:pt x="243" y="950"/>
                    </a:lnTo>
                    <a:lnTo>
                      <a:pt x="244" y="1002"/>
                    </a:lnTo>
                    <a:lnTo>
                      <a:pt x="250" y="1053"/>
                    </a:lnTo>
                    <a:lnTo>
                      <a:pt x="260" y="1102"/>
                    </a:lnTo>
                    <a:lnTo>
                      <a:pt x="272" y="1151"/>
                    </a:lnTo>
                    <a:lnTo>
                      <a:pt x="486" y="1151"/>
                    </a:lnTo>
                    <a:lnTo>
                      <a:pt x="477" y="1087"/>
                    </a:lnTo>
                    <a:lnTo>
                      <a:pt x="472" y="1020"/>
                    </a:lnTo>
                    <a:lnTo>
                      <a:pt x="470" y="950"/>
                    </a:lnTo>
                    <a:lnTo>
                      <a:pt x="472" y="879"/>
                    </a:lnTo>
                    <a:lnTo>
                      <a:pt x="477" y="812"/>
                    </a:lnTo>
                    <a:lnTo>
                      <a:pt x="486" y="748"/>
                    </a:lnTo>
                    <a:lnTo>
                      <a:pt x="272" y="748"/>
                    </a:lnTo>
                    <a:close/>
                    <a:moveTo>
                      <a:pt x="1234" y="299"/>
                    </a:moveTo>
                    <a:lnTo>
                      <a:pt x="1263" y="342"/>
                    </a:lnTo>
                    <a:lnTo>
                      <a:pt x="1291" y="387"/>
                    </a:lnTo>
                    <a:lnTo>
                      <a:pt x="1318" y="437"/>
                    </a:lnTo>
                    <a:lnTo>
                      <a:pt x="1343" y="490"/>
                    </a:lnTo>
                    <a:lnTo>
                      <a:pt x="1365" y="547"/>
                    </a:lnTo>
                    <a:lnTo>
                      <a:pt x="1386" y="607"/>
                    </a:lnTo>
                    <a:lnTo>
                      <a:pt x="1574" y="607"/>
                    </a:lnTo>
                    <a:lnTo>
                      <a:pt x="1544" y="557"/>
                    </a:lnTo>
                    <a:lnTo>
                      <a:pt x="1509" y="510"/>
                    </a:lnTo>
                    <a:lnTo>
                      <a:pt x="1471" y="467"/>
                    </a:lnTo>
                    <a:lnTo>
                      <a:pt x="1430" y="425"/>
                    </a:lnTo>
                    <a:lnTo>
                      <a:pt x="1385" y="388"/>
                    </a:lnTo>
                    <a:lnTo>
                      <a:pt x="1337" y="355"/>
                    </a:lnTo>
                    <a:lnTo>
                      <a:pt x="1287" y="325"/>
                    </a:lnTo>
                    <a:lnTo>
                      <a:pt x="1234" y="299"/>
                    </a:lnTo>
                    <a:close/>
                    <a:moveTo>
                      <a:pt x="672" y="299"/>
                    </a:moveTo>
                    <a:lnTo>
                      <a:pt x="619" y="325"/>
                    </a:lnTo>
                    <a:lnTo>
                      <a:pt x="568" y="355"/>
                    </a:lnTo>
                    <a:lnTo>
                      <a:pt x="521" y="388"/>
                    </a:lnTo>
                    <a:lnTo>
                      <a:pt x="476" y="425"/>
                    </a:lnTo>
                    <a:lnTo>
                      <a:pt x="435" y="467"/>
                    </a:lnTo>
                    <a:lnTo>
                      <a:pt x="396" y="510"/>
                    </a:lnTo>
                    <a:lnTo>
                      <a:pt x="362" y="557"/>
                    </a:lnTo>
                    <a:lnTo>
                      <a:pt x="331" y="607"/>
                    </a:lnTo>
                    <a:lnTo>
                      <a:pt x="518" y="607"/>
                    </a:lnTo>
                    <a:lnTo>
                      <a:pt x="539" y="546"/>
                    </a:lnTo>
                    <a:lnTo>
                      <a:pt x="563" y="489"/>
                    </a:lnTo>
                    <a:lnTo>
                      <a:pt x="588" y="437"/>
                    </a:lnTo>
                    <a:lnTo>
                      <a:pt x="615" y="387"/>
                    </a:lnTo>
                    <a:lnTo>
                      <a:pt x="643" y="342"/>
                    </a:lnTo>
                    <a:lnTo>
                      <a:pt x="672" y="299"/>
                    </a:lnTo>
                    <a:close/>
                    <a:moveTo>
                      <a:pt x="1024" y="273"/>
                    </a:moveTo>
                    <a:lnTo>
                      <a:pt x="1024" y="606"/>
                    </a:lnTo>
                    <a:lnTo>
                      <a:pt x="1235" y="606"/>
                    </a:lnTo>
                    <a:lnTo>
                      <a:pt x="1212" y="550"/>
                    </a:lnTo>
                    <a:lnTo>
                      <a:pt x="1188" y="499"/>
                    </a:lnTo>
                    <a:lnTo>
                      <a:pt x="1161" y="451"/>
                    </a:lnTo>
                    <a:lnTo>
                      <a:pt x="1135" y="408"/>
                    </a:lnTo>
                    <a:lnTo>
                      <a:pt x="1106" y="369"/>
                    </a:lnTo>
                    <a:lnTo>
                      <a:pt x="1078" y="332"/>
                    </a:lnTo>
                    <a:lnTo>
                      <a:pt x="1051" y="300"/>
                    </a:lnTo>
                    <a:lnTo>
                      <a:pt x="1024" y="273"/>
                    </a:lnTo>
                    <a:close/>
                    <a:moveTo>
                      <a:pt x="882" y="272"/>
                    </a:moveTo>
                    <a:lnTo>
                      <a:pt x="855" y="299"/>
                    </a:lnTo>
                    <a:lnTo>
                      <a:pt x="827" y="331"/>
                    </a:lnTo>
                    <a:lnTo>
                      <a:pt x="799" y="368"/>
                    </a:lnTo>
                    <a:lnTo>
                      <a:pt x="770" y="407"/>
                    </a:lnTo>
                    <a:lnTo>
                      <a:pt x="743" y="451"/>
                    </a:lnTo>
                    <a:lnTo>
                      <a:pt x="716" y="499"/>
                    </a:lnTo>
                    <a:lnTo>
                      <a:pt x="691" y="550"/>
                    </a:lnTo>
                    <a:lnTo>
                      <a:pt x="670" y="607"/>
                    </a:lnTo>
                    <a:lnTo>
                      <a:pt x="882" y="607"/>
                    </a:lnTo>
                    <a:lnTo>
                      <a:pt x="882" y="272"/>
                    </a:lnTo>
                    <a:close/>
                    <a:moveTo>
                      <a:pt x="952" y="0"/>
                    </a:moveTo>
                    <a:lnTo>
                      <a:pt x="1031" y="3"/>
                    </a:lnTo>
                    <a:lnTo>
                      <a:pt x="1107" y="13"/>
                    </a:lnTo>
                    <a:lnTo>
                      <a:pt x="1181" y="28"/>
                    </a:lnTo>
                    <a:lnTo>
                      <a:pt x="1254" y="49"/>
                    </a:lnTo>
                    <a:lnTo>
                      <a:pt x="1323" y="75"/>
                    </a:lnTo>
                    <a:lnTo>
                      <a:pt x="1390" y="106"/>
                    </a:lnTo>
                    <a:lnTo>
                      <a:pt x="1454" y="143"/>
                    </a:lnTo>
                    <a:lnTo>
                      <a:pt x="1515" y="184"/>
                    </a:lnTo>
                    <a:lnTo>
                      <a:pt x="1573" y="229"/>
                    </a:lnTo>
                    <a:lnTo>
                      <a:pt x="1626" y="279"/>
                    </a:lnTo>
                    <a:lnTo>
                      <a:pt x="1676" y="332"/>
                    </a:lnTo>
                    <a:lnTo>
                      <a:pt x="1722" y="390"/>
                    </a:lnTo>
                    <a:lnTo>
                      <a:pt x="1762" y="450"/>
                    </a:lnTo>
                    <a:lnTo>
                      <a:pt x="1799" y="514"/>
                    </a:lnTo>
                    <a:lnTo>
                      <a:pt x="1830" y="581"/>
                    </a:lnTo>
                    <a:lnTo>
                      <a:pt x="1856" y="650"/>
                    </a:lnTo>
                    <a:lnTo>
                      <a:pt x="1877" y="723"/>
                    </a:lnTo>
                    <a:lnTo>
                      <a:pt x="1892" y="797"/>
                    </a:lnTo>
                    <a:lnTo>
                      <a:pt x="1902" y="872"/>
                    </a:lnTo>
                    <a:lnTo>
                      <a:pt x="1905" y="951"/>
                    </a:lnTo>
                    <a:lnTo>
                      <a:pt x="1902" y="1028"/>
                    </a:lnTo>
                    <a:lnTo>
                      <a:pt x="1892" y="1104"/>
                    </a:lnTo>
                    <a:lnTo>
                      <a:pt x="1877" y="1178"/>
                    </a:lnTo>
                    <a:lnTo>
                      <a:pt x="1856" y="1250"/>
                    </a:lnTo>
                    <a:lnTo>
                      <a:pt x="1830" y="1319"/>
                    </a:lnTo>
                    <a:lnTo>
                      <a:pt x="1798" y="1386"/>
                    </a:lnTo>
                    <a:lnTo>
                      <a:pt x="1762" y="1450"/>
                    </a:lnTo>
                    <a:lnTo>
                      <a:pt x="1721" y="1511"/>
                    </a:lnTo>
                    <a:lnTo>
                      <a:pt x="1675" y="1568"/>
                    </a:lnTo>
                    <a:lnTo>
                      <a:pt x="1625" y="1622"/>
                    </a:lnTo>
                    <a:lnTo>
                      <a:pt x="1573" y="1671"/>
                    </a:lnTo>
                    <a:lnTo>
                      <a:pt x="1515" y="1717"/>
                    </a:lnTo>
                    <a:lnTo>
                      <a:pt x="1453" y="1758"/>
                    </a:lnTo>
                    <a:lnTo>
                      <a:pt x="1390" y="1794"/>
                    </a:lnTo>
                    <a:lnTo>
                      <a:pt x="1323" y="1825"/>
                    </a:lnTo>
                    <a:lnTo>
                      <a:pt x="1254" y="1852"/>
                    </a:lnTo>
                    <a:lnTo>
                      <a:pt x="1181" y="1872"/>
                    </a:lnTo>
                    <a:lnTo>
                      <a:pt x="1107" y="1888"/>
                    </a:lnTo>
                    <a:lnTo>
                      <a:pt x="1031" y="1897"/>
                    </a:lnTo>
                    <a:lnTo>
                      <a:pt x="952" y="1900"/>
                    </a:lnTo>
                    <a:lnTo>
                      <a:pt x="875" y="1897"/>
                    </a:lnTo>
                    <a:lnTo>
                      <a:pt x="798" y="1888"/>
                    </a:lnTo>
                    <a:lnTo>
                      <a:pt x="725" y="1872"/>
                    </a:lnTo>
                    <a:lnTo>
                      <a:pt x="652" y="1852"/>
                    </a:lnTo>
                    <a:lnTo>
                      <a:pt x="583" y="1825"/>
                    </a:lnTo>
                    <a:lnTo>
                      <a:pt x="515" y="1794"/>
                    </a:lnTo>
                    <a:lnTo>
                      <a:pt x="451" y="1757"/>
                    </a:lnTo>
                    <a:lnTo>
                      <a:pt x="390" y="1717"/>
                    </a:lnTo>
                    <a:lnTo>
                      <a:pt x="333" y="1671"/>
                    </a:lnTo>
                    <a:lnTo>
                      <a:pt x="279" y="1622"/>
                    </a:lnTo>
                    <a:lnTo>
                      <a:pt x="230" y="1568"/>
                    </a:lnTo>
                    <a:lnTo>
                      <a:pt x="184" y="1510"/>
                    </a:lnTo>
                    <a:lnTo>
                      <a:pt x="143" y="1449"/>
                    </a:lnTo>
                    <a:lnTo>
                      <a:pt x="106" y="1386"/>
                    </a:lnTo>
                    <a:lnTo>
                      <a:pt x="75" y="1319"/>
                    </a:lnTo>
                    <a:lnTo>
                      <a:pt x="48" y="1249"/>
                    </a:lnTo>
                    <a:lnTo>
                      <a:pt x="28" y="1178"/>
                    </a:lnTo>
                    <a:lnTo>
                      <a:pt x="12" y="1103"/>
                    </a:lnTo>
                    <a:lnTo>
                      <a:pt x="3" y="1027"/>
                    </a:lnTo>
                    <a:lnTo>
                      <a:pt x="0" y="950"/>
                    </a:lnTo>
                    <a:lnTo>
                      <a:pt x="3" y="872"/>
                    </a:lnTo>
                    <a:lnTo>
                      <a:pt x="12" y="796"/>
                    </a:lnTo>
                    <a:lnTo>
                      <a:pt x="28" y="722"/>
                    </a:lnTo>
                    <a:lnTo>
                      <a:pt x="48" y="650"/>
                    </a:lnTo>
                    <a:lnTo>
                      <a:pt x="75" y="580"/>
                    </a:lnTo>
                    <a:lnTo>
                      <a:pt x="106" y="514"/>
                    </a:lnTo>
                    <a:lnTo>
                      <a:pt x="143" y="450"/>
                    </a:lnTo>
                    <a:lnTo>
                      <a:pt x="184" y="389"/>
                    </a:lnTo>
                    <a:lnTo>
                      <a:pt x="230" y="332"/>
                    </a:lnTo>
                    <a:lnTo>
                      <a:pt x="279" y="279"/>
                    </a:lnTo>
                    <a:lnTo>
                      <a:pt x="333" y="229"/>
                    </a:lnTo>
                    <a:lnTo>
                      <a:pt x="390" y="184"/>
                    </a:lnTo>
                    <a:lnTo>
                      <a:pt x="451" y="143"/>
                    </a:lnTo>
                    <a:lnTo>
                      <a:pt x="515" y="106"/>
                    </a:lnTo>
                    <a:lnTo>
                      <a:pt x="583" y="74"/>
                    </a:lnTo>
                    <a:lnTo>
                      <a:pt x="652" y="49"/>
                    </a:lnTo>
                    <a:lnTo>
                      <a:pt x="725" y="28"/>
                    </a:lnTo>
                    <a:lnTo>
                      <a:pt x="798" y="13"/>
                    </a:lnTo>
                    <a:lnTo>
                      <a:pt x="875" y="3"/>
                    </a:lnTo>
                    <a:lnTo>
                      <a:pt x="952"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sp>
        <p:nvSpPr>
          <p:cNvPr id="29" name="文本框 28"/>
          <p:cNvSpPr txBox="1"/>
          <p:nvPr/>
        </p:nvSpPr>
        <p:spPr>
          <a:xfrm>
            <a:off x="2113280" y="2257425"/>
            <a:ext cx="3337560" cy="2491740"/>
          </a:xfrm>
          <a:prstGeom prst="rect">
            <a:avLst/>
          </a:prstGeom>
          <a:noFill/>
        </p:spPr>
        <p:txBody>
          <a:bodyPr wrap="square" rtlCol="0">
            <a:spAutoFit/>
          </a:bodyPr>
          <a:lstStyle/>
          <a:p>
            <a:pPr algn="l">
              <a:lnSpc>
                <a:spcPct val="150000"/>
              </a:lnSpc>
              <a:buNone/>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mn-lt"/>
              </a:rPr>
              <a:t>第一阶段（20世纪初期到40年代）</a:t>
            </a:r>
          </a:p>
          <a:p>
            <a:pPr algn="l">
              <a:lnSpc>
                <a:spcPct val="150000"/>
              </a:lnSpc>
              <a:buNone/>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这个时期是管理科学兴盛的时代。西方许多学者对管理过程中的领导现象产生了极大的好奇,并对此进行了非常有针对性的研究。</a:t>
            </a:r>
          </a:p>
        </p:txBody>
      </p:sp>
      <p:sp>
        <p:nvSpPr>
          <p:cNvPr id="30" name="文本框 29"/>
          <p:cNvSpPr txBox="1"/>
          <p:nvPr/>
        </p:nvSpPr>
        <p:spPr>
          <a:xfrm>
            <a:off x="8136255" y="2263775"/>
            <a:ext cx="3536950" cy="1938020"/>
          </a:xfrm>
          <a:prstGeom prst="rect">
            <a:avLst/>
          </a:prstGeom>
          <a:noFill/>
        </p:spPr>
        <p:txBody>
          <a:bodyPr wrap="square" rtlCol="0">
            <a:spAutoFit/>
          </a:bodyPr>
          <a:lstStyle/>
          <a:p>
            <a:pPr>
              <a:lnSpc>
                <a:spcPct val="120000"/>
              </a:lnSpc>
              <a:buNone/>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mn-lt"/>
              </a:rPr>
              <a:t>第三阶段（20世纪70年代至今）</a:t>
            </a:r>
          </a:p>
          <a:p>
            <a:pPr>
              <a:lnSpc>
                <a:spcPct val="150000"/>
              </a:lnSpc>
              <a:buNone/>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这一阶段的基本特点就是深入到领导过程当中研究领导特性以及领导者的种种表现、反应和对策,从活动的领导现象中进行动态的领导素质研究。</a:t>
            </a:r>
          </a:p>
        </p:txBody>
      </p:sp>
      <p:sp>
        <p:nvSpPr>
          <p:cNvPr id="31" name="矩形 30"/>
          <p:cNvSpPr/>
          <p:nvPr/>
        </p:nvSpPr>
        <p:spPr>
          <a:xfrm>
            <a:off x="3999865" y="4601210"/>
            <a:ext cx="5838190" cy="1660525"/>
          </a:xfrm>
          <a:prstGeom prst="rect">
            <a:avLst/>
          </a:prstGeom>
        </p:spPr>
        <p:txBody>
          <a:bodyPr wrap="square">
            <a:spAutoFit/>
          </a:bodyPr>
          <a:lstStyle/>
          <a:p>
            <a:pPr lvl="0" algn="ctr">
              <a:lnSpc>
                <a:spcPct val="15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第二阶段（20世纪40年代到60年代）</a:t>
            </a:r>
          </a:p>
          <a:p>
            <a:pPr lvl="0" algn="ctr">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他们从领导行为的角度研究领导存在、作用和发展的现象,创立了新的领导学,即领导形态学。这个学派的贡献是从行为科学的角度对领导现象展开了研究,提出了作风理论和行为理论。</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500" fill="hold"/>
                                        <p:tgtEl>
                                          <p:spTgt spid="31"/>
                                        </p:tgtEl>
                                        <p:attrNameLst>
                                          <p:attrName>ppt_x</p:attrName>
                                        </p:attrNameLst>
                                      </p:cBhvr>
                                      <p:tavLst>
                                        <p:tav tm="0">
                                          <p:val>
                                            <p:strVal val="#ppt_x"/>
                                          </p:val>
                                        </p:tav>
                                        <p:tav tm="100000">
                                          <p:val>
                                            <p:strVal val="#ppt_x"/>
                                          </p:val>
                                        </p:tav>
                                      </p:tavLst>
                                    </p:anim>
                                    <p:anim calcmode="lin" valueType="num">
                                      <p:cBhvr additive="base">
                                        <p:cTn id="19" dur="500" fill="hold"/>
                                        <p:tgtEl>
                                          <p:spTgt spid="3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1.4.5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中国领导学的发展概况</a:t>
            </a:r>
          </a:p>
          <a:p>
            <a:pPr lvl="0" algn="l" fontAlgn="auto">
              <a:lnSpc>
                <a:spcPct val="100000"/>
              </a:lnSpc>
              <a:buSzTx/>
            </a:pPr>
            <a:r>
              <a:rPr lang="zh-CN" altLang="en-US" sz="2000" dirty="0">
                <a:solidFill>
                  <a:schemeClr val="tx1"/>
                </a:solidFill>
                <a:latin typeface="+mn-ea"/>
                <a:sym typeface="思源黑体" panose="020B0400000000000000" pitchFamily="34" charset="-122"/>
              </a:rPr>
              <a:t>我国学科意义上的领导学起步于20世纪70年代末,属于领导学发展的第三阶段。</a:t>
            </a:r>
          </a:p>
          <a:p>
            <a:pPr lvl="0" algn="l" fontAlgn="auto">
              <a:lnSpc>
                <a:spcPct val="100000"/>
              </a:lnSpc>
              <a:buSzTx/>
            </a:pPr>
            <a:r>
              <a:rPr lang="zh-CN" altLang="en-US" sz="2000" dirty="0">
                <a:solidFill>
                  <a:schemeClr val="tx1"/>
                </a:solidFill>
                <a:latin typeface="+mn-ea"/>
                <a:sym typeface="思源黑体" panose="020B0400000000000000" pitchFamily="34" charset="-122"/>
              </a:rPr>
              <a:t>1978年全国科学大会和党的十一届三中全会的胜利召开,给科学和思想领域吹进了一股强劲的春风。一场“实践是检验真理的唯一标准”的大辩论和思想解放运动进一步解放了人们的思想,使人们敢于探讨和研究过去常人不敢接触的问题,这使领导学的诞生有了历史可能性。1983年5月,我国第一本领导科学理论专著《领导科学基础》出版发行,它的问世标志着我国领导学的诞生。</a:t>
            </a:r>
          </a:p>
          <a:p>
            <a:pPr lvl="0" algn="l" fontAlgn="auto">
              <a:lnSpc>
                <a:spcPct val="100000"/>
              </a:lnSpc>
              <a:buSzTx/>
            </a:pPr>
            <a:r>
              <a:rPr lang="zh-CN" altLang="en-US" sz="2000" dirty="0">
                <a:solidFill>
                  <a:schemeClr val="tx1"/>
                </a:solidFill>
                <a:latin typeface="+mn-ea"/>
                <a:sym typeface="思源黑体" panose="020B0400000000000000" pitchFamily="34" charset="-122"/>
              </a:rPr>
              <a:t>1986年,中共中央组织部主持了一次全国范围内的县级党政干部培训需求的问卷调查,要求从22门学科中选出5门自己认为任职后最需要掌握的学科知识,有63</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5%的问卷选择了领导学。这为中国领导学的不断发展提供了坚实的基础、强大的后盾与动力。</a:t>
            </a:r>
          </a:p>
          <a:p>
            <a:pPr lvl="0" algn="l" fontAlgn="auto">
              <a:lnSpc>
                <a:spcPct val="100000"/>
              </a:lnSpc>
              <a:buSzTx/>
            </a:pPr>
            <a:r>
              <a:rPr lang="zh-CN" altLang="en-US" sz="2000" dirty="0">
                <a:solidFill>
                  <a:schemeClr val="tx1"/>
                </a:solidFill>
                <a:latin typeface="+mn-ea"/>
                <a:sym typeface="思源黑体" panose="020B0400000000000000" pitchFamily="34" charset="-122"/>
              </a:rPr>
              <a:t>事实上,我国领导学研究的发生发展具有一个鲜明的特色,即以马克思主义、毛泽东思想为指导,结合中国国情,建立一套具有中国特色的领导学理论体系,以满足提高领导水平和执政能力的需要,特别是满足领导干部提高自身素质以适应新时代、新情况的需要。</a:t>
            </a:r>
          </a:p>
          <a:p>
            <a:pPr lvl="0" algn="l" fontAlgn="auto">
              <a:lnSpc>
                <a:spcPct val="100000"/>
              </a:lnSpc>
              <a:buSzTx/>
            </a:pPr>
            <a:r>
              <a:rPr lang="zh-CN" altLang="en-US" sz="2000" dirty="0">
                <a:solidFill>
                  <a:schemeClr val="tx1"/>
                </a:solidFill>
                <a:latin typeface="+mn-ea"/>
                <a:sym typeface="思源黑体" panose="020B0400000000000000" pitchFamily="34" charset="-122"/>
              </a:rPr>
              <a:t>近十年来,一大批不同题材的领导学专著、译著、教材、丛书相继问世,一大批领导学刊物和领导学学术团体、研究机构如雨后春笋般纷纷出现、不断发展。</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720" y="2968625"/>
            <a:ext cx="13521055" cy="2260600"/>
            <a:chOff x="-7119948" y="1633199"/>
            <a:chExt cx="1288224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729915" y="1633199"/>
              <a:ext cx="5032382" cy="1445209"/>
            </a:xfrm>
            <a:prstGeom prst="rect">
              <a:avLst/>
            </a:prstGeom>
            <a:noFill/>
          </p:spPr>
          <p:txBody>
            <a:bodyPr wrap="square" rtlCol="0">
              <a:spAutoFit/>
            </a:bodyPr>
            <a:lstStyle/>
            <a:p>
              <a:r>
                <a:rPr lang="zh-CN" altLang="en-US" sz="4400" b="1" dirty="0">
                  <a:latin typeface="黑体" panose="02010609060101010101" charset="-122"/>
                  <a:ea typeface="黑体" panose="02010609060101010101" charset="-122"/>
                  <a:cs typeface="黑体" panose="02010609060101010101" charset="-122"/>
                  <a:sym typeface="思源黑体" panose="020B0400000000000000" pitchFamily="34" charset="-122"/>
                </a:rPr>
                <a:t>研究和学习领导学的意义、要旨与方法</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1.5.1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研究和学习领导学的意义</a:t>
            </a:r>
          </a:p>
          <a:p>
            <a:pPr lvl="0" algn="l" fontAlgn="auto">
              <a:lnSpc>
                <a:spcPct val="100000"/>
              </a:lnSpc>
              <a:buSzTx/>
            </a:pP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1.研究和学习领导学是由领导学固有的价值和重要性所决定的</a:t>
            </a:r>
          </a:p>
          <a:p>
            <a:pPr lvl="0" algn="l" fontAlgn="auto">
              <a:lnSpc>
                <a:spcPct val="100000"/>
              </a:lnSpc>
              <a:buSzTx/>
            </a:pPr>
            <a:r>
              <a:rPr lang="zh-CN" altLang="en-US" sz="2000" b="1" dirty="0">
                <a:solidFill>
                  <a:schemeClr val="tx1"/>
                </a:solidFill>
                <a:latin typeface="+mn-ea"/>
                <a:sym typeface="思源黑体" panose="020B0400000000000000" pitchFamily="34" charset="-122"/>
              </a:rPr>
              <a:t>2.研究和学习领导学是现代化建设的客观需要</a:t>
            </a:r>
          </a:p>
          <a:p>
            <a:pPr lvl="0" algn="l" fontAlgn="auto">
              <a:lnSpc>
                <a:spcPct val="100000"/>
              </a:lnSpc>
              <a:buSzTx/>
            </a:pPr>
            <a:r>
              <a:rPr lang="zh-CN" altLang="en-US" sz="2000" b="1" dirty="0">
                <a:solidFill>
                  <a:schemeClr val="tx1"/>
                </a:solidFill>
                <a:latin typeface="+mn-ea"/>
                <a:sym typeface="思源黑体" panose="020B0400000000000000" pitchFamily="34" charset="-122"/>
              </a:rPr>
              <a:t>3.研究和学习领导学是新老干部交替、培养和使用中青年干部的重要措施</a:t>
            </a:r>
          </a:p>
          <a:p>
            <a:pPr lvl="0" algn="l" fontAlgn="auto">
              <a:lnSpc>
                <a:spcPct val="100000"/>
              </a:lnSpc>
              <a:buSzTx/>
            </a:pPr>
            <a:r>
              <a:rPr lang="zh-CN" altLang="en-US" sz="2000" b="1" dirty="0">
                <a:solidFill>
                  <a:schemeClr val="tx1"/>
                </a:solidFill>
                <a:latin typeface="+mn-ea"/>
                <a:sym typeface="思源黑体" panose="020B0400000000000000" pitchFamily="34" charset="-122"/>
              </a:rPr>
              <a:t>4.研究和学习领导学是建设高素质干部队伍的一条有效途径</a:t>
            </a:r>
          </a:p>
          <a:p>
            <a:pPr lvl="0" algn="l" fontAlgn="auto">
              <a:lnSpc>
                <a:spcPct val="100000"/>
              </a:lnSpc>
              <a:buSzTx/>
            </a:pPr>
            <a:endParaRPr lang="zh-CN" altLang="en-US" sz="2000" b="1"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10807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1.5.2 </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研究和学习领导学的要旨</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3284621" y="2051922"/>
            <a:ext cx="5470358" cy="3042450"/>
            <a:chOff x="3208421" y="2299572"/>
            <a:chExt cx="5470358" cy="3042450"/>
          </a:xfrm>
        </p:grpSpPr>
        <p:cxnSp>
          <p:nvCxnSpPr>
            <p:cNvPr id="5" name="Straight Connector 95"/>
            <p:cNvCxnSpPr/>
            <p:nvPr/>
          </p:nvCxnSpPr>
          <p:spPr>
            <a:xfrm flipH="1">
              <a:off x="3208421" y="3037784"/>
              <a:ext cx="1003810"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6" name="Straight Connector 96"/>
            <p:cNvCxnSpPr/>
            <p:nvPr/>
          </p:nvCxnSpPr>
          <p:spPr>
            <a:xfrm>
              <a:off x="7637516" y="3027571"/>
              <a:ext cx="1025221"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7" name="Straight Connector 98"/>
            <p:cNvCxnSpPr/>
            <p:nvPr/>
          </p:nvCxnSpPr>
          <p:spPr>
            <a:xfrm>
              <a:off x="7637516" y="4718485"/>
              <a:ext cx="1041263"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8" name="Straight Connector 97"/>
            <p:cNvCxnSpPr/>
            <p:nvPr/>
          </p:nvCxnSpPr>
          <p:spPr>
            <a:xfrm flipH="1">
              <a:off x="3240505" y="4728699"/>
              <a:ext cx="971726"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459705" y="2299572"/>
              <a:ext cx="3042447" cy="3042450"/>
              <a:chOff x="4304719" y="2299571"/>
              <a:chExt cx="3239998" cy="3240001"/>
            </a:xfrm>
          </p:grpSpPr>
          <p:sp>
            <p:nvSpPr>
              <p:cNvPr id="10" name="Freeform 39"/>
              <p:cNvSpPr/>
              <p:nvPr/>
            </p:nvSpPr>
            <p:spPr>
              <a:xfrm>
                <a:off x="4304719" y="2299571"/>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38C0C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1" name="Freeform 40"/>
              <p:cNvSpPr/>
              <p:nvPr/>
            </p:nvSpPr>
            <p:spPr>
              <a:xfrm>
                <a:off x="5984717" y="2299571"/>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FCC02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2" name="Freeform 41"/>
              <p:cNvSpPr/>
              <p:nvPr/>
            </p:nvSpPr>
            <p:spPr>
              <a:xfrm>
                <a:off x="4304719" y="3979573"/>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FCC02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3" name="Freeform 42"/>
              <p:cNvSpPr/>
              <p:nvPr/>
            </p:nvSpPr>
            <p:spPr>
              <a:xfrm>
                <a:off x="5984717" y="3979573"/>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38C0C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nvGrpSpPr>
              <p:cNvPr id="14" name="Group 17"/>
              <p:cNvGrpSpPr/>
              <p:nvPr/>
            </p:nvGrpSpPr>
            <p:grpSpPr>
              <a:xfrm>
                <a:off x="4836224" y="2892061"/>
                <a:ext cx="497539" cy="271019"/>
                <a:chOff x="6750050" y="3321051"/>
                <a:chExt cx="195263" cy="106363"/>
              </a:xfrm>
              <a:solidFill>
                <a:schemeClr val="bg1"/>
              </a:solidFill>
            </p:grpSpPr>
            <p:sp>
              <p:nvSpPr>
                <p:cNvPr id="25"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6"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7"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5" name="Group 21"/>
              <p:cNvGrpSpPr/>
              <p:nvPr/>
            </p:nvGrpSpPr>
            <p:grpSpPr>
              <a:xfrm>
                <a:off x="4870051" y="4483899"/>
                <a:ext cx="472180" cy="469173"/>
                <a:chOff x="744538" y="3198813"/>
                <a:chExt cx="249237" cy="247650"/>
              </a:xfrm>
              <a:solidFill>
                <a:schemeClr val="bg1"/>
              </a:solidFill>
            </p:grpSpPr>
            <p:sp>
              <p:nvSpPr>
                <p:cNvPr id="21"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2"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3" name="Freeform 10"/>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4"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6" name="Group 26"/>
              <p:cNvGrpSpPr/>
              <p:nvPr/>
            </p:nvGrpSpPr>
            <p:grpSpPr>
              <a:xfrm>
                <a:off x="6504673" y="4501579"/>
                <a:ext cx="519539" cy="515981"/>
                <a:chOff x="1979613" y="3067051"/>
                <a:chExt cx="231775" cy="230188"/>
              </a:xfrm>
              <a:solidFill>
                <a:schemeClr val="bg1"/>
              </a:solidFill>
            </p:grpSpPr>
            <p:sp>
              <p:nvSpPr>
                <p:cNvPr id="18"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9"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0" name="Oval 40"/>
                <p:cNvSpPr>
                  <a:spLocks noChangeArrowheads="1"/>
                </p:cNvSpPr>
                <p:nvPr/>
              </p:nvSpPr>
              <p:spPr bwMode="auto">
                <a:xfrm>
                  <a:off x="2090738" y="3179763"/>
                  <a:ext cx="6350" cy="6350"/>
                </a:xfrm>
                <a:prstGeom prst="ellipse">
                  <a:avLst/>
                </a:pr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7" name="Group 30"/>
              <p:cNvGrpSpPr/>
              <p:nvPr/>
            </p:nvGrpSpPr>
            <p:grpSpPr>
              <a:xfrm>
                <a:off x="6550312" y="2831523"/>
                <a:ext cx="428265" cy="412520"/>
                <a:chOff x="4616450" y="1549401"/>
                <a:chExt cx="215900" cy="207963"/>
              </a:xfrm>
              <a:solidFill>
                <a:schemeClr val="bg1"/>
              </a:solidFill>
            </p:grpSpPr>
            <p:sp>
              <p:nvSpPr>
                <p:cNvPr id="28"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9" name="Oval 7"/>
                <p:cNvSpPr>
                  <a:spLocks noChangeArrowheads="1"/>
                </p:cNvSpPr>
                <p:nvPr/>
              </p:nvSpPr>
              <p:spPr bwMode="auto">
                <a:xfrm>
                  <a:off x="4718050" y="1685926"/>
                  <a:ext cx="15875" cy="17463"/>
                </a:xfrm>
                <a:prstGeom prst="ellipse">
                  <a:avLst/>
                </a:pr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grpSp>
      <p:sp>
        <p:nvSpPr>
          <p:cNvPr id="32" name="文本框 42"/>
          <p:cNvSpPr txBox="1"/>
          <p:nvPr>
            <p:custDataLst>
              <p:tags r:id="rId1"/>
            </p:custDataLst>
          </p:nvPr>
        </p:nvSpPr>
        <p:spPr>
          <a:xfrm>
            <a:off x="8874760" y="2057400"/>
            <a:ext cx="2875915" cy="1529715"/>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3.坚持发扬马克思主义的学风,做到理论工作者和实际工作者相互结合、优势互补</a:t>
            </a:r>
          </a:p>
        </p:txBody>
      </p:sp>
      <p:sp>
        <p:nvSpPr>
          <p:cNvPr id="35" name="文本框 42"/>
          <p:cNvSpPr txBox="1"/>
          <p:nvPr>
            <p:custDataLst>
              <p:tags r:id="rId2"/>
            </p:custDataLst>
          </p:nvPr>
        </p:nvSpPr>
        <p:spPr>
          <a:xfrm>
            <a:off x="9059545" y="3979545"/>
            <a:ext cx="2691130" cy="1529715"/>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4.坚持以我为主，借鉴和吸收国外领导学研究成果，创建更完善的领导学</a:t>
            </a:r>
          </a:p>
        </p:txBody>
      </p:sp>
      <p:sp>
        <p:nvSpPr>
          <p:cNvPr id="38" name="文本框 42"/>
          <p:cNvSpPr txBox="1"/>
          <p:nvPr>
            <p:custDataLst>
              <p:tags r:id="rId3"/>
            </p:custDataLst>
          </p:nvPr>
        </p:nvSpPr>
        <p:spPr>
          <a:xfrm>
            <a:off x="375920" y="1949450"/>
            <a:ext cx="2908935" cy="2030095"/>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fontAlgn="auto">
              <a:lnSpc>
                <a:spcPct val="100000"/>
              </a:lnSpc>
            </a:pPr>
            <a:r>
              <a:rPr lang="en-US" altLang="zh-CN"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1. </a:t>
            </a:r>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坚持以马克思列宁主义、毛泽东思想、邓小平理论、“三个代表”重要思想、科学发展观和习近平新时代中国特色社会主义思想为指导, 解放思想、大胆创新</a:t>
            </a:r>
          </a:p>
        </p:txBody>
      </p:sp>
      <p:sp>
        <p:nvSpPr>
          <p:cNvPr id="41" name="文本框 42"/>
          <p:cNvSpPr txBox="1"/>
          <p:nvPr>
            <p:custDataLst>
              <p:tags r:id="rId4"/>
            </p:custDataLst>
          </p:nvPr>
        </p:nvSpPr>
        <p:spPr>
          <a:xfrm>
            <a:off x="373380" y="4243070"/>
            <a:ext cx="2776855" cy="1170305"/>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8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2.坚持立足当前、面向未来，认真总结历史和现实的经验</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81851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1.5.3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研究和学习领导学的方法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总的来说，研究和学习领导学的方法是马克思主义世界观与方法论相统一、理论与实践相统一,具体来说主要包括如下几种:</a:t>
            </a:r>
          </a:p>
          <a:p>
            <a:pPr lvl="0" algn="l" fontAlgn="auto">
              <a:lnSpc>
                <a:spcPct val="100000"/>
              </a:lnSpc>
              <a:buSzTx/>
            </a:pPr>
            <a:r>
              <a:rPr lang="zh-CN" altLang="en-US" sz="2000" b="1" dirty="0">
                <a:solidFill>
                  <a:schemeClr val="tx1"/>
                </a:solidFill>
                <a:latin typeface="+mn-ea"/>
                <a:sym typeface="思源黑体" panose="020B0400000000000000" pitchFamily="34" charset="-122"/>
              </a:rPr>
              <a:t>1.唯物辩证法</a:t>
            </a:r>
          </a:p>
          <a:p>
            <a:pPr lvl="0" algn="l" fontAlgn="auto">
              <a:lnSpc>
                <a:spcPct val="100000"/>
              </a:lnSpc>
              <a:buSzTx/>
            </a:pPr>
            <a:r>
              <a:rPr lang="zh-CN" altLang="en-US" sz="2000" dirty="0">
                <a:solidFill>
                  <a:schemeClr val="tx1"/>
                </a:solidFill>
                <a:latin typeface="+mn-ea"/>
                <a:sym typeface="思源黑体" panose="020B0400000000000000" pitchFamily="34" charset="-122"/>
              </a:rPr>
              <a:t>这对研究和学习领导学具有根本的方法论意义。按唯物辩证法研究领导学主要关注三个方面:第一,领导者与被领导者的对立统一。第二,社会历史形态分析。第三,特点归类。</a:t>
            </a:r>
          </a:p>
          <a:p>
            <a:pPr lvl="0" algn="l" fontAlgn="auto">
              <a:lnSpc>
                <a:spcPct val="100000"/>
              </a:lnSpc>
              <a:buSzTx/>
            </a:pPr>
            <a:r>
              <a:rPr lang="zh-CN" altLang="en-US" sz="2000" b="1" dirty="0">
                <a:solidFill>
                  <a:schemeClr val="tx1"/>
                </a:solidFill>
                <a:latin typeface="+mn-ea"/>
                <a:sym typeface="思源黑体" panose="020B0400000000000000" pitchFamily="34" charset="-122"/>
              </a:rPr>
              <a:t>2.理论联系实际的方法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理论联系实际是历史证明最具科学性的马克思主义学风,也是研究领导学的根本方法。它有三层含义:第一,从实际出发,为实践服务,包括从社会主义初级阶段的中国国情、领导环境、领导者自身的实际出发。第二,把运用马克思主义基本理论同总结我党成功的领导经验相结合。第三,把立足于中国实际同吸收、借鉴外国经验相结合,批判地借鉴和吸收一切有效的、有用的外国经验,特别是那些把现代科技成果运用于管理和领导过程中的经验与方法。</a:t>
            </a:r>
          </a:p>
          <a:p>
            <a:pPr lvl="0" algn="l" fontAlgn="auto">
              <a:lnSpc>
                <a:spcPct val="100000"/>
              </a:lnSpc>
              <a:buSzTx/>
            </a:pPr>
            <a:r>
              <a:rPr lang="zh-CN" altLang="en-US" sz="2000" b="1" dirty="0">
                <a:solidFill>
                  <a:schemeClr val="tx1"/>
                </a:solidFill>
                <a:latin typeface="+mn-ea"/>
                <a:sym typeface="思源黑体" panose="020B0400000000000000" pitchFamily="34" charset="-122"/>
              </a:rPr>
              <a:t>3.历史方法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一切事物都有其产生发展的过程,对研究对象进行历史考察是科学的方法之一。为了解决社会科学问题,为了真正获得正确处理这个问题的本领而不被一大堆细节或各种争执意见所迷惑,为了用科学的眼光观察这个问题,最可靠、最必需、最重要的就是不要忘记基本的历史联系,考察每个问题都要看某种现象在历史上是怎样产生的,在发展中经过了哪些主要阶段,并根据它的这种发展去考察这一事物现在的发展情况。</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1.5.3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研究和学习领导学的方法</a:t>
            </a:r>
          </a:p>
          <a:p>
            <a:pPr lvl="0" algn="l" fontAlgn="auto">
              <a:lnSpc>
                <a:spcPct val="100000"/>
              </a:lnSpc>
              <a:buSzTx/>
            </a:pPr>
            <a:r>
              <a:rPr lang="zh-CN" altLang="en-US" sz="2000" b="1" dirty="0">
                <a:solidFill>
                  <a:schemeClr val="tx1"/>
                </a:solidFill>
                <a:latin typeface="+mn-ea"/>
                <a:sym typeface="思源黑体" panose="020B0400000000000000" pitchFamily="34" charset="-122"/>
              </a:rPr>
              <a:t>4.案例方法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这是对某一特定典型、真实的领导活动情景(往往是一个组织的人员、行动、事件、背景、环境等)做客观准确的书面描述或介绍,并展开分析研究的一种方法。</a:t>
            </a:r>
          </a:p>
          <a:p>
            <a:pPr lvl="0" algn="l" fontAlgn="auto">
              <a:lnSpc>
                <a:spcPct val="100000"/>
              </a:lnSpc>
              <a:buSzTx/>
            </a:pPr>
            <a:r>
              <a:rPr lang="zh-CN" altLang="en-US" sz="2000" b="1" dirty="0">
                <a:solidFill>
                  <a:schemeClr val="tx1"/>
                </a:solidFill>
                <a:latin typeface="+mn-ea"/>
                <a:sym typeface="思源黑体" panose="020B0400000000000000" pitchFamily="34" charset="-122"/>
              </a:rPr>
              <a:t>5.逻辑方法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这其实是指辩证逻辑的思维方法,是人们在认识过程中,借助范畴、概念的逻辑来获取真理的方法。它为研究和学习领导学提供了必要的思维手段。</a:t>
            </a:r>
          </a:p>
          <a:p>
            <a:pPr lvl="0" algn="l" fontAlgn="auto">
              <a:lnSpc>
                <a:spcPct val="100000"/>
              </a:lnSpc>
              <a:buSzTx/>
            </a:pPr>
            <a:r>
              <a:rPr lang="zh-CN" altLang="en-US" sz="2000" b="1" dirty="0">
                <a:solidFill>
                  <a:schemeClr val="tx1"/>
                </a:solidFill>
                <a:latin typeface="+mn-ea"/>
                <a:sym typeface="思源黑体" panose="020B0400000000000000" pitchFamily="34" charset="-122"/>
              </a:rPr>
              <a:t>6.比较方法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这是通过辨认、鉴别、揭示事物之间的相同点和相异点来正确认识事物的一种方法。有比较才能有鉴别。</a:t>
            </a:r>
          </a:p>
          <a:p>
            <a:pPr lvl="0" algn="l" fontAlgn="auto">
              <a:lnSpc>
                <a:spcPct val="100000"/>
              </a:lnSpc>
              <a:buSzTx/>
            </a:pPr>
            <a:r>
              <a:rPr lang="zh-CN" altLang="en-US" sz="2000" b="1" dirty="0">
                <a:solidFill>
                  <a:schemeClr val="tx1"/>
                </a:solidFill>
                <a:latin typeface="+mn-ea"/>
                <a:sym typeface="思源黑体" panose="020B0400000000000000" pitchFamily="34" charset="-122"/>
              </a:rPr>
              <a:t>7.系统方法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这是按照客观事物本身的系统性,把我们所要研究的对象(如领导活动)放在系统的形式中加以考察、分析的一种科学方法。</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630045"/>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lang="zh-CN" altLang="en-US" sz="2000" b="1" dirty="0">
                <a:latin typeface="+mn-ea"/>
              </a:rPr>
              <a:t>领导学是诞生于并完全区别于管理学的一门新学科,同政治学、法学等许多重要学科都有重要的关联，但又相互区别。其发展至今已经经历了三个阶段。它包含领导科学与领导艺术两大方面,包括很多具体的分支学科和大量丰富的理论与实践内容,对提高领导素质、领导水平和领导绩效具有非常重要而现实的价值和作用。要学习和掌握好领导学,就要注意一系列的领导学学习与研究方法。</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768350"/>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lang="zh-CN" altLang="en-US" sz="2000" b="1" dirty="0">
                <a:latin typeface="+mn-ea"/>
              </a:rPr>
              <a:t>领导学</a:t>
            </a:r>
            <a:r>
              <a:rPr lang="en-US" altLang="zh-CN" sz="2000" b="1" dirty="0">
                <a:latin typeface="+mn-ea"/>
              </a:rPr>
              <a:t>    </a:t>
            </a:r>
            <a:r>
              <a:rPr lang="zh-CN" altLang="en-US" sz="2000" b="1" dirty="0">
                <a:latin typeface="+mn-ea"/>
              </a:rPr>
              <a:t>领导科学</a:t>
            </a:r>
            <a:r>
              <a:rPr lang="en-US" altLang="zh-CN" sz="2000" b="1" dirty="0">
                <a:latin typeface="+mn-ea"/>
              </a:rPr>
              <a:t>    </a:t>
            </a:r>
            <a:r>
              <a:rPr lang="zh-CN" altLang="en-US" sz="2000" b="1" dirty="0">
                <a:latin typeface="+mn-ea"/>
              </a:rPr>
              <a:t>领导艺术</a:t>
            </a:r>
            <a:r>
              <a:rPr lang="en-US" altLang="zh-CN" sz="2000" b="1" dirty="0">
                <a:latin typeface="+mn-ea"/>
              </a:rPr>
              <a:t>    </a:t>
            </a:r>
            <a:r>
              <a:rPr lang="zh-CN" altLang="en-US" sz="2000" b="1" dirty="0">
                <a:latin typeface="+mn-ea"/>
              </a:rPr>
              <a:t>领导学学科地位</a:t>
            </a:r>
            <a:r>
              <a:rPr lang="en-US" altLang="zh-CN" sz="2000" b="1" dirty="0">
                <a:latin typeface="+mn-ea"/>
              </a:rPr>
              <a:t>    </a:t>
            </a:r>
            <a:r>
              <a:rPr lang="zh-CN" altLang="en-US" sz="2000" b="1" dirty="0">
                <a:latin typeface="+mn-ea"/>
              </a:rPr>
              <a:t>领导学学科构成</a:t>
            </a:r>
            <a:r>
              <a:rPr lang="en-US" altLang="zh-CN" sz="2000" b="1" dirty="0">
                <a:latin typeface="+mn-ea"/>
              </a:rPr>
              <a:t>    </a:t>
            </a:r>
          </a:p>
          <a:p>
            <a:pPr marL="274320" lvl="0" indent="-274320" algn="l">
              <a:spcBef>
                <a:spcPct val="20000"/>
              </a:spcBef>
              <a:buClr>
                <a:schemeClr val="accent1"/>
              </a:buClr>
              <a:buSzTx/>
              <a:buFont typeface="Symbol" panose="05050102010706020507" pitchFamily="18" charset="2"/>
              <a:buChar char=""/>
            </a:pPr>
            <a:r>
              <a:rPr lang="zh-CN" altLang="en-US" sz="2000" b="1" dirty="0">
                <a:latin typeface="+mn-ea"/>
              </a:rPr>
              <a:t>领导学发展阶段</a:t>
            </a:r>
            <a:r>
              <a:rPr lang="en-US" altLang="zh-CN" sz="2000" b="1" dirty="0">
                <a:latin typeface="+mn-ea"/>
              </a:rPr>
              <a:t>    </a:t>
            </a:r>
            <a:r>
              <a:rPr lang="zh-CN" altLang="en-US" sz="2000" b="1" dirty="0">
                <a:latin typeface="+mn-ea"/>
              </a:rPr>
              <a:t>领导学研究方法</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506855"/>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sz="2000" b="1" dirty="0">
                <a:latin typeface="+mn-ea"/>
              </a:rPr>
              <a:t>1.试从领导学与管理学、领导科学与领导艺术相互关系的角度谈谈如何认识领导学。</a:t>
            </a:r>
          </a:p>
          <a:p>
            <a:pPr marL="274320" lvl="0" indent="-274320" algn="l">
              <a:spcBef>
                <a:spcPct val="20000"/>
              </a:spcBef>
              <a:buClr>
                <a:schemeClr val="accent1"/>
              </a:buClr>
              <a:buSzTx/>
              <a:buFont typeface="Symbol" panose="05050102010706020507" pitchFamily="18" charset="2"/>
              <a:buChar char=""/>
            </a:pPr>
            <a:r>
              <a:rPr sz="2000" b="1" dirty="0">
                <a:latin typeface="+mn-ea"/>
              </a:rPr>
              <a:t>2.试述领导学的发展情况。</a:t>
            </a:r>
          </a:p>
          <a:p>
            <a:pPr marL="274320" lvl="0" indent="-274320" algn="l">
              <a:spcBef>
                <a:spcPct val="20000"/>
              </a:spcBef>
              <a:buClr>
                <a:schemeClr val="accent1"/>
              </a:buClr>
              <a:buSzTx/>
              <a:buFont typeface="Symbol" panose="05050102010706020507" pitchFamily="18" charset="2"/>
              <a:buChar char=""/>
            </a:pPr>
            <a:r>
              <a:rPr sz="2000" b="1" dirty="0">
                <a:latin typeface="+mn-ea"/>
              </a:rPr>
              <a:t>3.如何理解领导学的地位和作用?</a:t>
            </a:r>
          </a:p>
          <a:p>
            <a:pPr marL="274320" lvl="0" indent="-274320" algn="l">
              <a:spcBef>
                <a:spcPct val="20000"/>
              </a:spcBef>
              <a:buClr>
                <a:schemeClr val="accent1"/>
              </a:buClr>
              <a:buSzTx/>
              <a:buFont typeface="Symbol" panose="05050102010706020507" pitchFamily="18" charset="2"/>
              <a:buChar char=""/>
            </a:pPr>
            <a:r>
              <a:rPr sz="2000" b="1" dirty="0">
                <a:latin typeface="+mn-ea"/>
              </a:rPr>
              <a:t>4.怎样才能把领导学学得更好?</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358515" y="0"/>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865120" y="385044"/>
            <a:ext cx="3549876" cy="625642"/>
            <a:chOff x="673768" y="830714"/>
            <a:chExt cx="3549876"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779" y="844244"/>
              <a:ext cx="272886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领导学的界定</a:t>
              </a:r>
            </a:p>
          </p:txBody>
        </p:sp>
      </p:grpSp>
      <p:grpSp>
        <p:nvGrpSpPr>
          <p:cNvPr id="20" name="组合 19"/>
          <p:cNvGrpSpPr/>
          <p:nvPr/>
        </p:nvGrpSpPr>
        <p:grpSpPr>
          <a:xfrm>
            <a:off x="4904572" y="142291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领导学的研究对象、范围与构成</a:t>
              </a:r>
            </a:p>
          </p:txBody>
        </p:sp>
      </p:grpSp>
      <p:grpSp>
        <p:nvGrpSpPr>
          <p:cNvPr id="23" name="组合 22"/>
          <p:cNvGrpSpPr/>
          <p:nvPr/>
        </p:nvGrpSpPr>
        <p:grpSpPr>
          <a:xfrm>
            <a:off x="4944024" y="2474748"/>
            <a:ext cx="7247890" cy="1089660"/>
            <a:chOff x="-1254092" y="593224"/>
            <a:chExt cx="7247890" cy="1089660"/>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6426835" cy="107632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领导学的学科地位、作用及与相关学科的关系</a:t>
              </a:r>
            </a:p>
          </p:txBody>
        </p:sp>
      </p:grpSp>
      <p:grpSp>
        <p:nvGrpSpPr>
          <p:cNvPr id="26" name="组合 25"/>
          <p:cNvGrpSpPr/>
          <p:nvPr/>
        </p:nvGrpSpPr>
        <p:grpSpPr>
          <a:xfrm>
            <a:off x="4923967" y="3681525"/>
            <a:ext cx="7192010" cy="625642"/>
            <a:chOff x="-2407887" y="636404"/>
            <a:chExt cx="7192010" cy="625642"/>
          </a:xfrm>
        </p:grpSpPr>
        <p:sp>
          <p:nvSpPr>
            <p:cNvPr id="27" name="矩形: 圆角 26"/>
            <p:cNvSpPr/>
            <p:nvPr/>
          </p:nvSpPr>
          <p:spPr>
            <a:xfrm>
              <a:off x="-240788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7095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领导学的形成、确立与发展</a:t>
              </a:r>
            </a:p>
          </p:txBody>
        </p:sp>
      </p:grpSp>
      <p:sp>
        <p:nvSpPr>
          <p:cNvPr id="30" name="矩形 29"/>
          <p:cNvSpPr/>
          <p:nvPr/>
        </p:nvSpPr>
        <p:spPr>
          <a:xfrm>
            <a:off x="282381" y="2895904"/>
            <a:ext cx="3840480" cy="1568450"/>
          </a:xfrm>
          <a:prstGeom prst="rect">
            <a:avLst/>
          </a:prstGeom>
        </p:spPr>
        <p:txBody>
          <a:bodyPr wrap="none">
            <a:spAutoFit/>
          </a:bodyPr>
          <a:lstStyle/>
          <a:p>
            <a:r>
              <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rPr>
              <a:t>第一章</a:t>
            </a: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26"/>
          <p:cNvSpPr/>
          <p:nvPr/>
        </p:nvSpPr>
        <p:spPr>
          <a:xfrm>
            <a:off x="4955082" y="4614340"/>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6" name="文本框 5"/>
          <p:cNvSpPr txBox="1"/>
          <p:nvPr/>
        </p:nvSpPr>
        <p:spPr>
          <a:xfrm>
            <a:off x="5775960" y="4627880"/>
            <a:ext cx="6339205" cy="107632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研究和学习领导学的意义、要旨与方法</a:t>
            </a:r>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a:t>
            </a:r>
            <a:endParaRPr lang="en-US" altLang="zh-CN" sz="1600" b="1" dirty="0"/>
          </a:p>
          <a:p>
            <a:pPr eaLnBrk="1" hangingPunct="1">
              <a:lnSpc>
                <a:spcPct val="80000"/>
              </a:lnSpc>
            </a:pPr>
            <a:r>
              <a:rPr lang="zh-CN" altLang="en-US" sz="1600" b="1" dirty="0"/>
              <a:t>          项目经理、企业管理咨询师、企业总经理、营销经理、财务总监、酒店经理、企业培训师</a:t>
            </a:r>
            <a:endParaRPr lang="en-US" altLang="zh-CN" sz="1600" b="1" dirty="0"/>
          </a:p>
          <a:p>
            <a:pPr eaLnBrk="1" hangingPunct="1">
              <a:lnSpc>
                <a:spcPct val="80000"/>
              </a:lnSpc>
            </a:pPr>
            <a:r>
              <a:rPr lang="zh-CN" altLang="en-US" sz="1600" b="1" dirty="0"/>
              <a:t>          采购经理、</a:t>
            </a:r>
            <a:r>
              <a:rPr lang="en-US" altLang="zh-CN" sz="1600" b="1" dirty="0"/>
              <a:t>IE</a:t>
            </a:r>
            <a:r>
              <a:rPr lang="zh-CN" altLang="en-US" sz="1600" b="1" dirty="0"/>
              <a:t>工业工程师、医院管理、行政总监、市场总监、工厂管理、服装企业管理、</a:t>
            </a:r>
            <a:endParaRPr lang="en-US" altLang="zh-CN" sz="1600" b="1" dirty="0"/>
          </a:p>
          <a:p>
            <a:pPr eaLnBrk="1" hangingPunct="1">
              <a:lnSpc>
                <a:spcPct val="80000"/>
              </a:lnSpc>
            </a:pPr>
            <a:r>
              <a:rPr lang="zh-CN" altLang="en-US" sz="1600" b="1" dirty="0"/>
              <a:t>          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sz="2400" b="1" dirty="0"/>
              <a:t>仅收取</a:t>
            </a:r>
            <a:r>
              <a:rPr lang="en-US" altLang="zh-CN" sz="2400" b="1" dirty="0"/>
              <a:t>1280</a:t>
            </a:r>
            <a:r>
              <a:rPr lang="zh-CN" altLang="en-US" sz="2400"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4859" y="555307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grpSp>
        <p:nvGrpSpPr>
          <p:cNvPr id="2" name="组合 1"/>
          <p:cNvGrpSpPr/>
          <p:nvPr/>
        </p:nvGrpSpPr>
        <p:grpSpPr>
          <a:xfrm>
            <a:off x="4321516" y="1579374"/>
            <a:ext cx="4094396" cy="2794917"/>
            <a:chOff x="4048802" y="2029889"/>
            <a:chExt cx="4094396" cy="2794917"/>
          </a:xfrm>
        </p:grpSpPr>
        <p:sp>
          <p:nvSpPr>
            <p:cNvPr id="3" name="Freeform 6"/>
            <p:cNvSpPr>
              <a:spLocks noEditPoints="1"/>
            </p:cNvSpPr>
            <p:nvPr/>
          </p:nvSpPr>
          <p:spPr bwMode="auto">
            <a:xfrm>
              <a:off x="6328049" y="3014815"/>
              <a:ext cx="1815149" cy="1809991"/>
            </a:xfrm>
            <a:custGeom>
              <a:avLst/>
              <a:gdLst>
                <a:gd name="T0" fmla="*/ 102 w 204"/>
                <a:gd name="T1" fmla="*/ 0 h 204"/>
                <a:gd name="T2" fmla="*/ 23 w 204"/>
                <a:gd name="T3" fmla="*/ 37 h 204"/>
                <a:gd name="T4" fmla="*/ 0 w 204"/>
                <a:gd name="T5" fmla="*/ 102 h 204"/>
                <a:gd name="T6" fmla="*/ 102 w 204"/>
                <a:gd name="T7" fmla="*/ 204 h 204"/>
                <a:gd name="T8" fmla="*/ 204 w 204"/>
                <a:gd name="T9" fmla="*/ 102 h 204"/>
                <a:gd name="T10" fmla="*/ 102 w 204"/>
                <a:gd name="T11" fmla="*/ 0 h 204"/>
                <a:gd name="T12" fmla="*/ 102 w 204"/>
                <a:gd name="T13" fmla="*/ 169 h 204"/>
                <a:gd name="T14" fmla="*/ 35 w 204"/>
                <a:gd name="T15" fmla="*/ 102 h 204"/>
                <a:gd name="T16" fmla="*/ 48 w 204"/>
                <a:gd name="T17" fmla="*/ 62 h 204"/>
                <a:gd name="T18" fmla="*/ 102 w 204"/>
                <a:gd name="T19" fmla="*/ 35 h 204"/>
                <a:gd name="T20" fmla="*/ 169 w 204"/>
                <a:gd name="T21" fmla="*/ 102 h 204"/>
                <a:gd name="T22" fmla="*/ 102 w 204"/>
                <a:gd name="T23" fmla="*/ 16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0"/>
                  </a:moveTo>
                  <a:cubicBezTo>
                    <a:pt x="70" y="0"/>
                    <a:pt x="42" y="14"/>
                    <a:pt x="23" y="37"/>
                  </a:cubicBezTo>
                  <a:cubicBezTo>
                    <a:pt x="8" y="55"/>
                    <a:pt x="0" y="77"/>
                    <a:pt x="0" y="102"/>
                  </a:cubicBezTo>
                  <a:cubicBezTo>
                    <a:pt x="0" y="158"/>
                    <a:pt x="46" y="204"/>
                    <a:pt x="102" y="204"/>
                  </a:cubicBezTo>
                  <a:cubicBezTo>
                    <a:pt x="159" y="204"/>
                    <a:pt x="204" y="158"/>
                    <a:pt x="204" y="102"/>
                  </a:cubicBezTo>
                  <a:cubicBezTo>
                    <a:pt x="204" y="45"/>
                    <a:pt x="159" y="0"/>
                    <a:pt x="102" y="0"/>
                  </a:cubicBezTo>
                  <a:close/>
                  <a:moveTo>
                    <a:pt x="102" y="169"/>
                  </a:moveTo>
                  <a:cubicBezTo>
                    <a:pt x="65" y="169"/>
                    <a:pt x="35" y="139"/>
                    <a:pt x="35" y="102"/>
                  </a:cubicBezTo>
                  <a:cubicBezTo>
                    <a:pt x="35" y="87"/>
                    <a:pt x="40" y="73"/>
                    <a:pt x="48" y="62"/>
                  </a:cubicBezTo>
                  <a:cubicBezTo>
                    <a:pt x="60" y="46"/>
                    <a:pt x="80" y="35"/>
                    <a:pt x="102" y="35"/>
                  </a:cubicBezTo>
                  <a:cubicBezTo>
                    <a:pt x="139" y="35"/>
                    <a:pt x="169" y="65"/>
                    <a:pt x="169" y="102"/>
                  </a:cubicBezTo>
                  <a:cubicBezTo>
                    <a:pt x="169" y="139"/>
                    <a:pt x="139" y="169"/>
                    <a:pt x="102" y="169"/>
                  </a:cubicBezTo>
                  <a:close/>
                </a:path>
              </a:pathLst>
            </a:custGeom>
            <a:solidFill>
              <a:srgbClr val="38C0CA"/>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4" name="Freeform 5"/>
            <p:cNvSpPr>
              <a:spLocks noEditPoints="1"/>
            </p:cNvSpPr>
            <p:nvPr/>
          </p:nvSpPr>
          <p:spPr bwMode="auto">
            <a:xfrm>
              <a:off x="4048802" y="3014815"/>
              <a:ext cx="1809991" cy="1809991"/>
            </a:xfrm>
            <a:custGeom>
              <a:avLst/>
              <a:gdLst>
                <a:gd name="T0" fmla="*/ 102 w 204"/>
                <a:gd name="T1" fmla="*/ 0 h 204"/>
                <a:gd name="T2" fmla="*/ 0 w 204"/>
                <a:gd name="T3" fmla="*/ 102 h 204"/>
                <a:gd name="T4" fmla="*/ 102 w 204"/>
                <a:gd name="T5" fmla="*/ 204 h 204"/>
                <a:gd name="T6" fmla="*/ 204 w 204"/>
                <a:gd name="T7" fmla="*/ 102 h 204"/>
                <a:gd name="T8" fmla="*/ 181 w 204"/>
                <a:gd name="T9" fmla="*/ 37 h 204"/>
                <a:gd name="T10" fmla="*/ 102 w 204"/>
                <a:gd name="T11" fmla="*/ 0 h 204"/>
                <a:gd name="T12" fmla="*/ 102 w 204"/>
                <a:gd name="T13" fmla="*/ 169 h 204"/>
                <a:gd name="T14" fmla="*/ 35 w 204"/>
                <a:gd name="T15" fmla="*/ 102 h 204"/>
                <a:gd name="T16" fmla="*/ 102 w 204"/>
                <a:gd name="T17" fmla="*/ 35 h 204"/>
                <a:gd name="T18" fmla="*/ 156 w 204"/>
                <a:gd name="T19" fmla="*/ 62 h 204"/>
                <a:gd name="T20" fmla="*/ 169 w 204"/>
                <a:gd name="T21" fmla="*/ 102 h 204"/>
                <a:gd name="T22" fmla="*/ 102 w 204"/>
                <a:gd name="T23" fmla="*/ 16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0"/>
                  </a:moveTo>
                  <a:cubicBezTo>
                    <a:pt x="46" y="0"/>
                    <a:pt x="0" y="45"/>
                    <a:pt x="0" y="102"/>
                  </a:cubicBezTo>
                  <a:cubicBezTo>
                    <a:pt x="0" y="158"/>
                    <a:pt x="46" y="204"/>
                    <a:pt x="102" y="204"/>
                  </a:cubicBezTo>
                  <a:cubicBezTo>
                    <a:pt x="159" y="204"/>
                    <a:pt x="204" y="158"/>
                    <a:pt x="204" y="102"/>
                  </a:cubicBezTo>
                  <a:cubicBezTo>
                    <a:pt x="204" y="77"/>
                    <a:pt x="196" y="55"/>
                    <a:pt x="181" y="37"/>
                  </a:cubicBezTo>
                  <a:cubicBezTo>
                    <a:pt x="162" y="14"/>
                    <a:pt x="134" y="0"/>
                    <a:pt x="102" y="0"/>
                  </a:cubicBezTo>
                  <a:close/>
                  <a:moveTo>
                    <a:pt x="102" y="169"/>
                  </a:moveTo>
                  <a:cubicBezTo>
                    <a:pt x="65" y="169"/>
                    <a:pt x="35" y="139"/>
                    <a:pt x="35" y="102"/>
                  </a:cubicBezTo>
                  <a:cubicBezTo>
                    <a:pt x="35" y="65"/>
                    <a:pt x="65" y="35"/>
                    <a:pt x="102" y="35"/>
                  </a:cubicBezTo>
                  <a:cubicBezTo>
                    <a:pt x="124" y="35"/>
                    <a:pt x="144" y="46"/>
                    <a:pt x="156" y="62"/>
                  </a:cubicBezTo>
                  <a:cubicBezTo>
                    <a:pt x="164" y="73"/>
                    <a:pt x="169" y="87"/>
                    <a:pt x="169" y="102"/>
                  </a:cubicBezTo>
                  <a:cubicBezTo>
                    <a:pt x="169" y="139"/>
                    <a:pt x="139" y="169"/>
                    <a:pt x="102" y="169"/>
                  </a:cubicBezTo>
                  <a:close/>
                </a:path>
              </a:pathLst>
            </a:custGeom>
            <a:solidFill>
              <a:srgbClr val="38C0CA"/>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5" name="Freeform 7"/>
            <p:cNvSpPr/>
            <p:nvPr/>
          </p:nvSpPr>
          <p:spPr bwMode="auto">
            <a:xfrm>
              <a:off x="5183269" y="2029889"/>
              <a:ext cx="1820305" cy="1536688"/>
            </a:xfrm>
            <a:custGeom>
              <a:avLst/>
              <a:gdLst>
                <a:gd name="T0" fmla="*/ 103 w 205"/>
                <a:gd name="T1" fmla="*/ 0 h 173"/>
                <a:gd name="T2" fmla="*/ 0 w 205"/>
                <a:gd name="T3" fmla="*/ 103 h 173"/>
                <a:gd name="T4" fmla="*/ 28 w 205"/>
                <a:gd name="T5" fmla="*/ 173 h 173"/>
                <a:gd name="T6" fmla="*/ 53 w 205"/>
                <a:gd name="T7" fmla="*/ 148 h 173"/>
                <a:gd name="T8" fmla="*/ 36 w 205"/>
                <a:gd name="T9" fmla="*/ 103 h 173"/>
                <a:gd name="T10" fmla="*/ 103 w 205"/>
                <a:gd name="T11" fmla="*/ 36 h 173"/>
                <a:gd name="T12" fmla="*/ 170 w 205"/>
                <a:gd name="T13" fmla="*/ 103 h 173"/>
                <a:gd name="T14" fmla="*/ 152 w 205"/>
                <a:gd name="T15" fmla="*/ 148 h 173"/>
                <a:gd name="T16" fmla="*/ 177 w 205"/>
                <a:gd name="T17" fmla="*/ 173 h 173"/>
                <a:gd name="T18" fmla="*/ 205 w 205"/>
                <a:gd name="T19" fmla="*/ 103 h 173"/>
                <a:gd name="T20" fmla="*/ 103 w 205"/>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 h="173">
                  <a:moveTo>
                    <a:pt x="103" y="0"/>
                  </a:moveTo>
                  <a:cubicBezTo>
                    <a:pt x="46" y="0"/>
                    <a:pt x="0" y="46"/>
                    <a:pt x="0" y="103"/>
                  </a:cubicBezTo>
                  <a:cubicBezTo>
                    <a:pt x="0" y="130"/>
                    <a:pt x="11" y="155"/>
                    <a:pt x="28" y="173"/>
                  </a:cubicBezTo>
                  <a:cubicBezTo>
                    <a:pt x="53" y="148"/>
                    <a:pt x="53" y="148"/>
                    <a:pt x="53" y="148"/>
                  </a:cubicBezTo>
                  <a:cubicBezTo>
                    <a:pt x="42" y="136"/>
                    <a:pt x="36" y="120"/>
                    <a:pt x="36" y="103"/>
                  </a:cubicBezTo>
                  <a:cubicBezTo>
                    <a:pt x="36" y="66"/>
                    <a:pt x="66" y="36"/>
                    <a:pt x="103" y="36"/>
                  </a:cubicBezTo>
                  <a:cubicBezTo>
                    <a:pt x="140" y="36"/>
                    <a:pt x="170" y="66"/>
                    <a:pt x="170" y="103"/>
                  </a:cubicBezTo>
                  <a:cubicBezTo>
                    <a:pt x="170" y="120"/>
                    <a:pt x="163" y="136"/>
                    <a:pt x="152" y="148"/>
                  </a:cubicBezTo>
                  <a:cubicBezTo>
                    <a:pt x="177" y="173"/>
                    <a:pt x="177" y="173"/>
                    <a:pt x="177" y="173"/>
                  </a:cubicBezTo>
                  <a:cubicBezTo>
                    <a:pt x="194" y="155"/>
                    <a:pt x="205" y="130"/>
                    <a:pt x="205" y="103"/>
                  </a:cubicBezTo>
                  <a:cubicBezTo>
                    <a:pt x="205" y="46"/>
                    <a:pt x="159" y="0"/>
                    <a:pt x="103" y="0"/>
                  </a:cubicBezTo>
                  <a:close/>
                </a:path>
              </a:pathLst>
            </a:custGeom>
            <a:solidFill>
              <a:srgbClr val="FCC02B"/>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6" name="圆形"/>
            <p:cNvSpPr>
              <a:spLocks noChangeArrowheads="1"/>
            </p:cNvSpPr>
            <p:nvPr/>
          </p:nvSpPr>
          <p:spPr bwMode="auto">
            <a:xfrm>
              <a:off x="4560400" y="3529263"/>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299" tIns="4564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7" name="圆形"/>
            <p:cNvSpPr>
              <a:spLocks noChangeArrowheads="1"/>
            </p:cNvSpPr>
            <p:nvPr/>
          </p:nvSpPr>
          <p:spPr bwMode="auto">
            <a:xfrm>
              <a:off x="6842227" y="3529263"/>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82598" tIns="9129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8" name="圆形"/>
            <p:cNvSpPr>
              <a:spLocks noChangeArrowheads="1"/>
            </p:cNvSpPr>
            <p:nvPr/>
          </p:nvSpPr>
          <p:spPr bwMode="auto">
            <a:xfrm>
              <a:off x="5697445" y="2544340"/>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299" tIns="9129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cxnSp>
          <p:nvCxnSpPr>
            <p:cNvPr id="9" name="直线r 25"/>
            <p:cNvCxnSpPr>
              <a:stCxn id="8" idx="4"/>
            </p:cNvCxnSpPr>
            <p:nvPr/>
          </p:nvCxnSpPr>
          <p:spPr>
            <a:xfrm>
              <a:off x="6090842" y="3325433"/>
              <a:ext cx="0" cy="1268391"/>
            </a:xfrm>
            <a:prstGeom prst="line">
              <a:avLst/>
            </a:prstGeom>
            <a:noFill/>
            <a:ln w="12700" cap="flat" cmpd="sng" algn="ctr">
              <a:solidFill>
                <a:schemeClr val="bg1">
                  <a:lumMod val="50000"/>
                </a:schemeClr>
              </a:solidFill>
              <a:prstDash val="solid"/>
              <a:miter lim="800000"/>
              <a:tailEnd type="oval" w="lg" len="lg"/>
            </a:ln>
            <a:effectLst/>
          </p:spPr>
        </p:cxnSp>
        <p:grpSp>
          <p:nvGrpSpPr>
            <p:cNvPr id="10" name="组合 774"/>
            <p:cNvGrpSpPr>
              <a:grpSpLocks noChangeAspect="1"/>
            </p:cNvGrpSpPr>
            <p:nvPr/>
          </p:nvGrpSpPr>
          <p:grpSpPr bwMode="auto">
            <a:xfrm>
              <a:off x="5973246" y="2868338"/>
              <a:ext cx="272928" cy="198959"/>
              <a:chOff x="710" y="2680"/>
              <a:chExt cx="2022" cy="1474"/>
            </a:xfrm>
            <a:solidFill>
              <a:srgbClr val="FCC02B"/>
            </a:solidFill>
          </p:grpSpPr>
          <p:sp>
            <p:nvSpPr>
              <p:cNvPr id="20" name="Freeform 776"/>
              <p:cNvSpPr/>
              <p:nvPr/>
            </p:nvSpPr>
            <p:spPr bwMode="auto">
              <a:xfrm>
                <a:off x="1997" y="3435"/>
                <a:ext cx="432" cy="482"/>
              </a:xfrm>
              <a:custGeom>
                <a:avLst/>
                <a:gdLst>
                  <a:gd name="T0" fmla="*/ 196 w 863"/>
                  <a:gd name="T1" fmla="*/ 0 h 965"/>
                  <a:gd name="T2" fmla="*/ 199 w 863"/>
                  <a:gd name="T3" fmla="*/ 1 h 965"/>
                  <a:gd name="T4" fmla="*/ 207 w 863"/>
                  <a:gd name="T5" fmla="*/ 6 h 965"/>
                  <a:gd name="T6" fmla="*/ 222 w 863"/>
                  <a:gd name="T7" fmla="*/ 15 h 965"/>
                  <a:gd name="T8" fmla="*/ 240 w 863"/>
                  <a:gd name="T9" fmla="*/ 26 h 965"/>
                  <a:gd name="T10" fmla="*/ 265 w 863"/>
                  <a:gd name="T11" fmla="*/ 41 h 965"/>
                  <a:gd name="T12" fmla="*/ 293 w 863"/>
                  <a:gd name="T13" fmla="*/ 56 h 965"/>
                  <a:gd name="T14" fmla="*/ 327 w 863"/>
                  <a:gd name="T15" fmla="*/ 74 h 965"/>
                  <a:gd name="T16" fmla="*/ 366 w 863"/>
                  <a:gd name="T17" fmla="*/ 93 h 965"/>
                  <a:gd name="T18" fmla="*/ 409 w 863"/>
                  <a:gd name="T19" fmla="*/ 114 h 965"/>
                  <a:gd name="T20" fmla="*/ 456 w 863"/>
                  <a:gd name="T21" fmla="*/ 136 h 965"/>
                  <a:gd name="T22" fmla="*/ 509 w 863"/>
                  <a:gd name="T23" fmla="*/ 159 h 965"/>
                  <a:gd name="T24" fmla="*/ 564 w 863"/>
                  <a:gd name="T25" fmla="*/ 183 h 965"/>
                  <a:gd name="T26" fmla="*/ 624 w 863"/>
                  <a:gd name="T27" fmla="*/ 206 h 965"/>
                  <a:gd name="T28" fmla="*/ 671 w 863"/>
                  <a:gd name="T29" fmla="*/ 226 h 965"/>
                  <a:gd name="T30" fmla="*/ 712 w 863"/>
                  <a:gd name="T31" fmla="*/ 249 h 965"/>
                  <a:gd name="T32" fmla="*/ 749 w 863"/>
                  <a:gd name="T33" fmla="*/ 273 h 965"/>
                  <a:gd name="T34" fmla="*/ 780 w 863"/>
                  <a:gd name="T35" fmla="*/ 302 h 965"/>
                  <a:gd name="T36" fmla="*/ 807 w 863"/>
                  <a:gd name="T37" fmla="*/ 332 h 965"/>
                  <a:gd name="T38" fmla="*/ 830 w 863"/>
                  <a:gd name="T39" fmla="*/ 367 h 965"/>
                  <a:gd name="T40" fmla="*/ 848 w 863"/>
                  <a:gd name="T41" fmla="*/ 403 h 965"/>
                  <a:gd name="T42" fmla="*/ 863 w 863"/>
                  <a:gd name="T43" fmla="*/ 444 h 965"/>
                  <a:gd name="T44" fmla="*/ 593 w 863"/>
                  <a:gd name="T45" fmla="*/ 715 h 965"/>
                  <a:gd name="T46" fmla="*/ 518 w 863"/>
                  <a:gd name="T47" fmla="*/ 789 h 965"/>
                  <a:gd name="T48" fmla="*/ 342 w 863"/>
                  <a:gd name="T49" fmla="*/ 965 h 965"/>
                  <a:gd name="T50" fmla="*/ 0 w 863"/>
                  <a:gd name="T51" fmla="*/ 621 h 965"/>
                  <a:gd name="T52" fmla="*/ 196 w 863"/>
                  <a:gd name="T53" fmla="*/ 0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3" h="965">
                    <a:moveTo>
                      <a:pt x="196" y="0"/>
                    </a:moveTo>
                    <a:lnTo>
                      <a:pt x="199" y="1"/>
                    </a:lnTo>
                    <a:lnTo>
                      <a:pt x="207" y="6"/>
                    </a:lnTo>
                    <a:lnTo>
                      <a:pt x="222" y="15"/>
                    </a:lnTo>
                    <a:lnTo>
                      <a:pt x="240" y="26"/>
                    </a:lnTo>
                    <a:lnTo>
                      <a:pt x="265" y="41"/>
                    </a:lnTo>
                    <a:lnTo>
                      <a:pt x="293" y="56"/>
                    </a:lnTo>
                    <a:lnTo>
                      <a:pt x="327" y="74"/>
                    </a:lnTo>
                    <a:lnTo>
                      <a:pt x="366" y="93"/>
                    </a:lnTo>
                    <a:lnTo>
                      <a:pt x="409" y="114"/>
                    </a:lnTo>
                    <a:lnTo>
                      <a:pt x="456" y="136"/>
                    </a:lnTo>
                    <a:lnTo>
                      <a:pt x="509" y="159"/>
                    </a:lnTo>
                    <a:lnTo>
                      <a:pt x="564" y="183"/>
                    </a:lnTo>
                    <a:lnTo>
                      <a:pt x="624" y="206"/>
                    </a:lnTo>
                    <a:lnTo>
                      <a:pt x="671" y="226"/>
                    </a:lnTo>
                    <a:lnTo>
                      <a:pt x="712" y="249"/>
                    </a:lnTo>
                    <a:lnTo>
                      <a:pt x="749" y="273"/>
                    </a:lnTo>
                    <a:lnTo>
                      <a:pt x="780" y="302"/>
                    </a:lnTo>
                    <a:lnTo>
                      <a:pt x="807" y="332"/>
                    </a:lnTo>
                    <a:lnTo>
                      <a:pt x="830" y="367"/>
                    </a:lnTo>
                    <a:lnTo>
                      <a:pt x="848" y="403"/>
                    </a:lnTo>
                    <a:lnTo>
                      <a:pt x="863" y="444"/>
                    </a:lnTo>
                    <a:lnTo>
                      <a:pt x="593" y="715"/>
                    </a:lnTo>
                    <a:lnTo>
                      <a:pt x="518" y="789"/>
                    </a:lnTo>
                    <a:lnTo>
                      <a:pt x="342" y="965"/>
                    </a:lnTo>
                    <a:lnTo>
                      <a:pt x="0" y="621"/>
                    </a:lnTo>
                    <a:lnTo>
                      <a:pt x="19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1" name="Freeform 777"/>
              <p:cNvSpPr/>
              <p:nvPr/>
            </p:nvSpPr>
            <p:spPr bwMode="auto">
              <a:xfrm>
                <a:off x="1829" y="3519"/>
                <a:ext cx="147" cy="199"/>
              </a:xfrm>
              <a:custGeom>
                <a:avLst/>
                <a:gdLst>
                  <a:gd name="T0" fmla="*/ 144 w 293"/>
                  <a:gd name="T1" fmla="*/ 0 h 397"/>
                  <a:gd name="T2" fmla="*/ 148 w 293"/>
                  <a:gd name="T3" fmla="*/ 0 h 397"/>
                  <a:gd name="T4" fmla="*/ 154 w 293"/>
                  <a:gd name="T5" fmla="*/ 0 h 397"/>
                  <a:gd name="T6" fmla="*/ 163 w 293"/>
                  <a:gd name="T7" fmla="*/ 1 h 397"/>
                  <a:gd name="T8" fmla="*/ 173 w 293"/>
                  <a:gd name="T9" fmla="*/ 1 h 397"/>
                  <a:gd name="T10" fmla="*/ 185 w 293"/>
                  <a:gd name="T11" fmla="*/ 4 h 397"/>
                  <a:gd name="T12" fmla="*/ 197 w 293"/>
                  <a:gd name="T13" fmla="*/ 6 h 397"/>
                  <a:gd name="T14" fmla="*/ 209 w 293"/>
                  <a:gd name="T15" fmla="*/ 9 h 397"/>
                  <a:gd name="T16" fmla="*/ 223 w 293"/>
                  <a:gd name="T17" fmla="*/ 13 h 397"/>
                  <a:gd name="T18" fmla="*/ 235 w 293"/>
                  <a:gd name="T19" fmla="*/ 18 h 397"/>
                  <a:gd name="T20" fmla="*/ 249 w 293"/>
                  <a:gd name="T21" fmla="*/ 26 h 397"/>
                  <a:gd name="T22" fmla="*/ 260 w 293"/>
                  <a:gd name="T23" fmla="*/ 34 h 397"/>
                  <a:gd name="T24" fmla="*/ 270 w 293"/>
                  <a:gd name="T25" fmla="*/ 44 h 397"/>
                  <a:gd name="T26" fmla="*/ 279 w 293"/>
                  <a:gd name="T27" fmla="*/ 56 h 397"/>
                  <a:gd name="T28" fmla="*/ 285 w 293"/>
                  <a:gd name="T29" fmla="*/ 70 h 397"/>
                  <a:gd name="T30" fmla="*/ 290 w 293"/>
                  <a:gd name="T31" fmla="*/ 87 h 397"/>
                  <a:gd name="T32" fmla="*/ 293 w 293"/>
                  <a:gd name="T33" fmla="*/ 105 h 397"/>
                  <a:gd name="T34" fmla="*/ 292 w 293"/>
                  <a:gd name="T35" fmla="*/ 126 h 397"/>
                  <a:gd name="T36" fmla="*/ 287 w 293"/>
                  <a:gd name="T37" fmla="*/ 150 h 397"/>
                  <a:gd name="T38" fmla="*/ 279 w 293"/>
                  <a:gd name="T39" fmla="*/ 175 h 397"/>
                  <a:gd name="T40" fmla="*/ 267 w 293"/>
                  <a:gd name="T41" fmla="*/ 205 h 397"/>
                  <a:gd name="T42" fmla="*/ 251 w 293"/>
                  <a:gd name="T43" fmla="*/ 237 h 397"/>
                  <a:gd name="T44" fmla="*/ 229 w 293"/>
                  <a:gd name="T45" fmla="*/ 272 h 397"/>
                  <a:gd name="T46" fmla="*/ 203 w 293"/>
                  <a:gd name="T47" fmla="*/ 310 h 397"/>
                  <a:gd name="T48" fmla="*/ 232 w 293"/>
                  <a:gd name="T49" fmla="*/ 390 h 397"/>
                  <a:gd name="T50" fmla="*/ 193 w 293"/>
                  <a:gd name="T51" fmla="*/ 381 h 397"/>
                  <a:gd name="T52" fmla="*/ 154 w 293"/>
                  <a:gd name="T53" fmla="*/ 377 h 397"/>
                  <a:gd name="T54" fmla="*/ 121 w 293"/>
                  <a:gd name="T55" fmla="*/ 380 h 397"/>
                  <a:gd name="T56" fmla="*/ 89 w 293"/>
                  <a:gd name="T57" fmla="*/ 386 h 397"/>
                  <a:gd name="T58" fmla="*/ 59 w 293"/>
                  <a:gd name="T59" fmla="*/ 397 h 397"/>
                  <a:gd name="T60" fmla="*/ 89 w 293"/>
                  <a:gd name="T61" fmla="*/ 310 h 397"/>
                  <a:gd name="T62" fmla="*/ 63 w 293"/>
                  <a:gd name="T63" fmla="*/ 272 h 397"/>
                  <a:gd name="T64" fmla="*/ 41 w 293"/>
                  <a:gd name="T65" fmla="*/ 237 h 397"/>
                  <a:gd name="T66" fmla="*/ 25 w 293"/>
                  <a:gd name="T67" fmla="*/ 205 h 397"/>
                  <a:gd name="T68" fmla="*/ 13 w 293"/>
                  <a:gd name="T69" fmla="*/ 175 h 397"/>
                  <a:gd name="T70" fmla="*/ 6 w 293"/>
                  <a:gd name="T71" fmla="*/ 150 h 397"/>
                  <a:gd name="T72" fmla="*/ 1 w 293"/>
                  <a:gd name="T73" fmla="*/ 126 h 397"/>
                  <a:gd name="T74" fmla="*/ 0 w 293"/>
                  <a:gd name="T75" fmla="*/ 105 h 397"/>
                  <a:gd name="T76" fmla="*/ 2 w 293"/>
                  <a:gd name="T77" fmla="*/ 87 h 397"/>
                  <a:gd name="T78" fmla="*/ 7 w 293"/>
                  <a:gd name="T79" fmla="*/ 70 h 397"/>
                  <a:gd name="T80" fmla="*/ 13 w 293"/>
                  <a:gd name="T81" fmla="*/ 56 h 397"/>
                  <a:gd name="T82" fmla="*/ 23 w 293"/>
                  <a:gd name="T83" fmla="*/ 44 h 397"/>
                  <a:gd name="T84" fmla="*/ 33 w 293"/>
                  <a:gd name="T85" fmla="*/ 34 h 397"/>
                  <a:gd name="T86" fmla="*/ 45 w 293"/>
                  <a:gd name="T87" fmla="*/ 26 h 397"/>
                  <a:gd name="T88" fmla="*/ 57 w 293"/>
                  <a:gd name="T89" fmla="*/ 18 h 397"/>
                  <a:gd name="T90" fmla="*/ 70 w 293"/>
                  <a:gd name="T91" fmla="*/ 13 h 397"/>
                  <a:gd name="T92" fmla="*/ 83 w 293"/>
                  <a:gd name="T93" fmla="*/ 9 h 397"/>
                  <a:gd name="T94" fmla="*/ 97 w 293"/>
                  <a:gd name="T95" fmla="*/ 6 h 397"/>
                  <a:gd name="T96" fmla="*/ 109 w 293"/>
                  <a:gd name="T97" fmla="*/ 4 h 397"/>
                  <a:gd name="T98" fmla="*/ 120 w 293"/>
                  <a:gd name="T99" fmla="*/ 1 h 397"/>
                  <a:gd name="T100" fmla="*/ 130 w 293"/>
                  <a:gd name="T101" fmla="*/ 1 h 397"/>
                  <a:gd name="T102" fmla="*/ 138 w 293"/>
                  <a:gd name="T103" fmla="*/ 0 h 397"/>
                  <a:gd name="T104" fmla="*/ 144 w 293"/>
                  <a:gd name="T105"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3" h="397">
                    <a:moveTo>
                      <a:pt x="144" y="0"/>
                    </a:moveTo>
                    <a:lnTo>
                      <a:pt x="148" y="0"/>
                    </a:lnTo>
                    <a:lnTo>
                      <a:pt x="154" y="0"/>
                    </a:lnTo>
                    <a:lnTo>
                      <a:pt x="163" y="1"/>
                    </a:lnTo>
                    <a:lnTo>
                      <a:pt x="173" y="1"/>
                    </a:lnTo>
                    <a:lnTo>
                      <a:pt x="185" y="4"/>
                    </a:lnTo>
                    <a:lnTo>
                      <a:pt x="197" y="6"/>
                    </a:lnTo>
                    <a:lnTo>
                      <a:pt x="209" y="9"/>
                    </a:lnTo>
                    <a:lnTo>
                      <a:pt x="223" y="13"/>
                    </a:lnTo>
                    <a:lnTo>
                      <a:pt x="235" y="18"/>
                    </a:lnTo>
                    <a:lnTo>
                      <a:pt x="249" y="26"/>
                    </a:lnTo>
                    <a:lnTo>
                      <a:pt x="260" y="34"/>
                    </a:lnTo>
                    <a:lnTo>
                      <a:pt x="270" y="44"/>
                    </a:lnTo>
                    <a:lnTo>
                      <a:pt x="279" y="56"/>
                    </a:lnTo>
                    <a:lnTo>
                      <a:pt x="285" y="70"/>
                    </a:lnTo>
                    <a:lnTo>
                      <a:pt x="290" y="87"/>
                    </a:lnTo>
                    <a:lnTo>
                      <a:pt x="293" y="105"/>
                    </a:lnTo>
                    <a:lnTo>
                      <a:pt x="292" y="126"/>
                    </a:lnTo>
                    <a:lnTo>
                      <a:pt x="287" y="150"/>
                    </a:lnTo>
                    <a:lnTo>
                      <a:pt x="279" y="175"/>
                    </a:lnTo>
                    <a:lnTo>
                      <a:pt x="267" y="205"/>
                    </a:lnTo>
                    <a:lnTo>
                      <a:pt x="251" y="237"/>
                    </a:lnTo>
                    <a:lnTo>
                      <a:pt x="229" y="272"/>
                    </a:lnTo>
                    <a:lnTo>
                      <a:pt x="203" y="310"/>
                    </a:lnTo>
                    <a:lnTo>
                      <a:pt x="232" y="390"/>
                    </a:lnTo>
                    <a:lnTo>
                      <a:pt x="193" y="381"/>
                    </a:lnTo>
                    <a:lnTo>
                      <a:pt x="154" y="377"/>
                    </a:lnTo>
                    <a:lnTo>
                      <a:pt x="121" y="380"/>
                    </a:lnTo>
                    <a:lnTo>
                      <a:pt x="89" y="386"/>
                    </a:lnTo>
                    <a:lnTo>
                      <a:pt x="59" y="397"/>
                    </a:lnTo>
                    <a:lnTo>
                      <a:pt x="89" y="310"/>
                    </a:lnTo>
                    <a:lnTo>
                      <a:pt x="63" y="272"/>
                    </a:lnTo>
                    <a:lnTo>
                      <a:pt x="41" y="237"/>
                    </a:lnTo>
                    <a:lnTo>
                      <a:pt x="25" y="205"/>
                    </a:lnTo>
                    <a:lnTo>
                      <a:pt x="13" y="175"/>
                    </a:lnTo>
                    <a:lnTo>
                      <a:pt x="6" y="150"/>
                    </a:lnTo>
                    <a:lnTo>
                      <a:pt x="1" y="126"/>
                    </a:lnTo>
                    <a:lnTo>
                      <a:pt x="0" y="105"/>
                    </a:lnTo>
                    <a:lnTo>
                      <a:pt x="2" y="87"/>
                    </a:lnTo>
                    <a:lnTo>
                      <a:pt x="7" y="70"/>
                    </a:lnTo>
                    <a:lnTo>
                      <a:pt x="13" y="56"/>
                    </a:lnTo>
                    <a:lnTo>
                      <a:pt x="23" y="44"/>
                    </a:lnTo>
                    <a:lnTo>
                      <a:pt x="33" y="34"/>
                    </a:lnTo>
                    <a:lnTo>
                      <a:pt x="45" y="26"/>
                    </a:lnTo>
                    <a:lnTo>
                      <a:pt x="57" y="18"/>
                    </a:lnTo>
                    <a:lnTo>
                      <a:pt x="70" y="13"/>
                    </a:lnTo>
                    <a:lnTo>
                      <a:pt x="83" y="9"/>
                    </a:lnTo>
                    <a:lnTo>
                      <a:pt x="97" y="6"/>
                    </a:lnTo>
                    <a:lnTo>
                      <a:pt x="109" y="4"/>
                    </a:lnTo>
                    <a:lnTo>
                      <a:pt x="120" y="1"/>
                    </a:lnTo>
                    <a:lnTo>
                      <a:pt x="130" y="1"/>
                    </a:lnTo>
                    <a:lnTo>
                      <a:pt x="138" y="0"/>
                    </a:lnTo>
                    <a:lnTo>
                      <a:pt x="144"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2" name="Freeform 778"/>
              <p:cNvSpPr/>
              <p:nvPr/>
            </p:nvSpPr>
            <p:spPr bwMode="auto">
              <a:xfrm>
                <a:off x="710" y="3435"/>
                <a:ext cx="1101" cy="505"/>
              </a:xfrm>
              <a:custGeom>
                <a:avLst/>
                <a:gdLst>
                  <a:gd name="T0" fmla="*/ 2202 w 2202"/>
                  <a:gd name="T1" fmla="*/ 635 h 1010"/>
                  <a:gd name="T2" fmla="*/ 1827 w 2202"/>
                  <a:gd name="T3" fmla="*/ 1010 h 1010"/>
                  <a:gd name="T4" fmla="*/ 1 w 2202"/>
                  <a:gd name="T5" fmla="*/ 940 h 1010"/>
                  <a:gd name="T6" fmla="*/ 2 w 2202"/>
                  <a:gd name="T7" fmla="*/ 814 h 1010"/>
                  <a:gd name="T8" fmla="*/ 7 w 2202"/>
                  <a:gd name="T9" fmla="*/ 702 h 1010"/>
                  <a:gd name="T10" fmla="*/ 18 w 2202"/>
                  <a:gd name="T11" fmla="*/ 606 h 1010"/>
                  <a:gd name="T12" fmla="*/ 39 w 2202"/>
                  <a:gd name="T13" fmla="*/ 523 h 1010"/>
                  <a:gd name="T14" fmla="*/ 74 w 2202"/>
                  <a:gd name="T15" fmla="*/ 454 h 1010"/>
                  <a:gd name="T16" fmla="*/ 124 w 2202"/>
                  <a:gd name="T17" fmla="*/ 397 h 1010"/>
                  <a:gd name="T18" fmla="*/ 194 w 2202"/>
                  <a:gd name="T19" fmla="*/ 352 h 1010"/>
                  <a:gd name="T20" fmla="*/ 291 w 2202"/>
                  <a:gd name="T21" fmla="*/ 313 h 1010"/>
                  <a:gd name="T22" fmla="*/ 388 w 2202"/>
                  <a:gd name="T23" fmla="*/ 271 h 1010"/>
                  <a:gd name="T24" fmla="*/ 467 w 2202"/>
                  <a:gd name="T25" fmla="*/ 232 h 1010"/>
                  <a:gd name="T26" fmla="*/ 530 w 2202"/>
                  <a:gd name="T27" fmla="*/ 199 h 1010"/>
                  <a:gd name="T28" fmla="*/ 573 w 2202"/>
                  <a:gd name="T29" fmla="*/ 175 h 1010"/>
                  <a:gd name="T30" fmla="*/ 594 w 2202"/>
                  <a:gd name="T31" fmla="*/ 162 h 1010"/>
                  <a:gd name="T32" fmla="*/ 770 w 2202"/>
                  <a:gd name="T33" fmla="*/ 710 h 1010"/>
                  <a:gd name="T34" fmla="*/ 872 w 2202"/>
                  <a:gd name="T35" fmla="*/ 563 h 1010"/>
                  <a:gd name="T36" fmla="*/ 829 w 2202"/>
                  <a:gd name="T37" fmla="*/ 495 h 1010"/>
                  <a:gd name="T38" fmla="*/ 806 w 2202"/>
                  <a:gd name="T39" fmla="*/ 440 h 1010"/>
                  <a:gd name="T40" fmla="*/ 797 w 2202"/>
                  <a:gd name="T41" fmla="*/ 397 h 1010"/>
                  <a:gd name="T42" fmla="*/ 802 w 2202"/>
                  <a:gd name="T43" fmla="*/ 364 h 1010"/>
                  <a:gd name="T44" fmla="*/ 816 w 2202"/>
                  <a:gd name="T45" fmla="*/ 340 h 1010"/>
                  <a:gd name="T46" fmla="*/ 837 w 2202"/>
                  <a:gd name="T47" fmla="*/ 322 h 1010"/>
                  <a:gd name="T48" fmla="*/ 861 w 2202"/>
                  <a:gd name="T49" fmla="*/ 311 h 1010"/>
                  <a:gd name="T50" fmla="*/ 884 w 2202"/>
                  <a:gd name="T51" fmla="*/ 305 h 1010"/>
                  <a:gd name="T52" fmla="*/ 905 w 2202"/>
                  <a:gd name="T53" fmla="*/ 303 h 1010"/>
                  <a:gd name="T54" fmla="*/ 919 w 2202"/>
                  <a:gd name="T55" fmla="*/ 302 h 1010"/>
                  <a:gd name="T56" fmla="*/ 929 w 2202"/>
                  <a:gd name="T57" fmla="*/ 302 h 1010"/>
                  <a:gd name="T58" fmla="*/ 947 w 2202"/>
                  <a:gd name="T59" fmla="*/ 303 h 1010"/>
                  <a:gd name="T60" fmla="*/ 969 w 2202"/>
                  <a:gd name="T61" fmla="*/ 308 h 1010"/>
                  <a:gd name="T62" fmla="*/ 994 w 2202"/>
                  <a:gd name="T63" fmla="*/ 316 h 1010"/>
                  <a:gd name="T64" fmla="*/ 1016 w 2202"/>
                  <a:gd name="T65" fmla="*/ 330 h 1010"/>
                  <a:gd name="T66" fmla="*/ 1033 w 2202"/>
                  <a:gd name="T67" fmla="*/ 351 h 1010"/>
                  <a:gd name="T68" fmla="*/ 1043 w 2202"/>
                  <a:gd name="T69" fmla="*/ 379 h 1010"/>
                  <a:gd name="T70" fmla="*/ 1041 w 2202"/>
                  <a:gd name="T71" fmla="*/ 417 h 1010"/>
                  <a:gd name="T72" fmla="*/ 1027 w 2202"/>
                  <a:gd name="T73" fmla="*/ 466 h 1010"/>
                  <a:gd name="T74" fmla="*/ 994 w 2202"/>
                  <a:gd name="T75" fmla="*/ 527 h 1010"/>
                  <a:gd name="T76" fmla="*/ 1048 w 2202"/>
                  <a:gd name="T77" fmla="*/ 783 h 1010"/>
                  <a:gd name="T78" fmla="*/ 1245 w 2202"/>
                  <a:gd name="T79" fmla="*/ 159 h 1010"/>
                  <a:gd name="T80" fmla="*/ 1256 w 2202"/>
                  <a:gd name="T81" fmla="*/ 167 h 1010"/>
                  <a:gd name="T82" fmla="*/ 1288 w 2202"/>
                  <a:gd name="T83" fmla="*/ 185 h 1010"/>
                  <a:gd name="T84" fmla="*/ 1340 w 2202"/>
                  <a:gd name="T85" fmla="*/ 215 h 1010"/>
                  <a:gd name="T86" fmla="*/ 1411 w 2202"/>
                  <a:gd name="T87" fmla="*/ 250 h 1010"/>
                  <a:gd name="T88" fmla="*/ 1488 w 2202"/>
                  <a:gd name="T89" fmla="*/ 246 h 1010"/>
                  <a:gd name="T90" fmla="*/ 1574 w 2202"/>
                  <a:gd name="T91" fmla="*/ 207 h 1010"/>
                  <a:gd name="T92" fmla="*/ 1689 w 2202"/>
                  <a:gd name="T93" fmla="*/ 161 h 1010"/>
                  <a:gd name="T94" fmla="*/ 1788 w 2202"/>
                  <a:gd name="T95" fmla="*/ 115 h 1010"/>
                  <a:gd name="T96" fmla="*/ 1871 w 2202"/>
                  <a:gd name="T97" fmla="*/ 75 h 1010"/>
                  <a:gd name="T98" fmla="*/ 1933 w 2202"/>
                  <a:gd name="T99" fmla="*/ 41 h 1010"/>
                  <a:gd name="T100" fmla="*/ 1976 w 2202"/>
                  <a:gd name="T101" fmla="*/ 16 h 1010"/>
                  <a:gd name="T102" fmla="*/ 1998 w 2202"/>
                  <a:gd name="T103" fmla="*/ 3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02" h="1010">
                    <a:moveTo>
                      <a:pt x="2001" y="0"/>
                    </a:moveTo>
                    <a:lnTo>
                      <a:pt x="2202" y="635"/>
                    </a:lnTo>
                    <a:lnTo>
                      <a:pt x="2198" y="640"/>
                    </a:lnTo>
                    <a:lnTo>
                      <a:pt x="1827" y="1010"/>
                    </a:lnTo>
                    <a:lnTo>
                      <a:pt x="0" y="1010"/>
                    </a:lnTo>
                    <a:lnTo>
                      <a:pt x="1" y="940"/>
                    </a:lnTo>
                    <a:lnTo>
                      <a:pt x="1" y="875"/>
                    </a:lnTo>
                    <a:lnTo>
                      <a:pt x="2" y="814"/>
                    </a:lnTo>
                    <a:lnTo>
                      <a:pt x="4" y="756"/>
                    </a:lnTo>
                    <a:lnTo>
                      <a:pt x="7" y="702"/>
                    </a:lnTo>
                    <a:lnTo>
                      <a:pt x="12" y="652"/>
                    </a:lnTo>
                    <a:lnTo>
                      <a:pt x="18" y="606"/>
                    </a:lnTo>
                    <a:lnTo>
                      <a:pt x="27" y="563"/>
                    </a:lnTo>
                    <a:lnTo>
                      <a:pt x="39" y="523"/>
                    </a:lnTo>
                    <a:lnTo>
                      <a:pt x="54" y="487"/>
                    </a:lnTo>
                    <a:lnTo>
                      <a:pt x="74" y="454"/>
                    </a:lnTo>
                    <a:lnTo>
                      <a:pt x="96" y="424"/>
                    </a:lnTo>
                    <a:lnTo>
                      <a:pt x="124" y="397"/>
                    </a:lnTo>
                    <a:lnTo>
                      <a:pt x="156" y="373"/>
                    </a:lnTo>
                    <a:lnTo>
                      <a:pt x="194" y="352"/>
                    </a:lnTo>
                    <a:lnTo>
                      <a:pt x="237" y="335"/>
                    </a:lnTo>
                    <a:lnTo>
                      <a:pt x="291" y="313"/>
                    </a:lnTo>
                    <a:lnTo>
                      <a:pt x="341" y="292"/>
                    </a:lnTo>
                    <a:lnTo>
                      <a:pt x="388" y="271"/>
                    </a:lnTo>
                    <a:lnTo>
                      <a:pt x="431" y="250"/>
                    </a:lnTo>
                    <a:lnTo>
                      <a:pt x="467" y="232"/>
                    </a:lnTo>
                    <a:lnTo>
                      <a:pt x="502" y="215"/>
                    </a:lnTo>
                    <a:lnTo>
                      <a:pt x="530" y="199"/>
                    </a:lnTo>
                    <a:lnTo>
                      <a:pt x="553" y="186"/>
                    </a:lnTo>
                    <a:lnTo>
                      <a:pt x="573" y="175"/>
                    </a:lnTo>
                    <a:lnTo>
                      <a:pt x="586" y="167"/>
                    </a:lnTo>
                    <a:lnTo>
                      <a:pt x="594" y="162"/>
                    </a:lnTo>
                    <a:lnTo>
                      <a:pt x="597" y="159"/>
                    </a:lnTo>
                    <a:lnTo>
                      <a:pt x="770" y="710"/>
                    </a:lnTo>
                    <a:lnTo>
                      <a:pt x="795" y="783"/>
                    </a:lnTo>
                    <a:lnTo>
                      <a:pt x="872" y="563"/>
                    </a:lnTo>
                    <a:lnTo>
                      <a:pt x="849" y="527"/>
                    </a:lnTo>
                    <a:lnTo>
                      <a:pt x="829" y="495"/>
                    </a:lnTo>
                    <a:lnTo>
                      <a:pt x="816" y="466"/>
                    </a:lnTo>
                    <a:lnTo>
                      <a:pt x="806" y="440"/>
                    </a:lnTo>
                    <a:lnTo>
                      <a:pt x="800" y="417"/>
                    </a:lnTo>
                    <a:lnTo>
                      <a:pt x="797" y="397"/>
                    </a:lnTo>
                    <a:lnTo>
                      <a:pt x="799" y="379"/>
                    </a:lnTo>
                    <a:lnTo>
                      <a:pt x="802" y="364"/>
                    </a:lnTo>
                    <a:lnTo>
                      <a:pt x="808" y="351"/>
                    </a:lnTo>
                    <a:lnTo>
                      <a:pt x="816" y="340"/>
                    </a:lnTo>
                    <a:lnTo>
                      <a:pt x="826" y="330"/>
                    </a:lnTo>
                    <a:lnTo>
                      <a:pt x="837" y="322"/>
                    </a:lnTo>
                    <a:lnTo>
                      <a:pt x="849" y="316"/>
                    </a:lnTo>
                    <a:lnTo>
                      <a:pt x="861" y="311"/>
                    </a:lnTo>
                    <a:lnTo>
                      <a:pt x="872" y="308"/>
                    </a:lnTo>
                    <a:lnTo>
                      <a:pt x="884" y="305"/>
                    </a:lnTo>
                    <a:lnTo>
                      <a:pt x="895" y="303"/>
                    </a:lnTo>
                    <a:lnTo>
                      <a:pt x="905" y="303"/>
                    </a:lnTo>
                    <a:lnTo>
                      <a:pt x="913" y="302"/>
                    </a:lnTo>
                    <a:lnTo>
                      <a:pt x="919" y="302"/>
                    </a:lnTo>
                    <a:lnTo>
                      <a:pt x="922" y="302"/>
                    </a:lnTo>
                    <a:lnTo>
                      <a:pt x="929" y="302"/>
                    </a:lnTo>
                    <a:lnTo>
                      <a:pt x="937" y="303"/>
                    </a:lnTo>
                    <a:lnTo>
                      <a:pt x="947" y="303"/>
                    </a:lnTo>
                    <a:lnTo>
                      <a:pt x="957" y="305"/>
                    </a:lnTo>
                    <a:lnTo>
                      <a:pt x="969" y="308"/>
                    </a:lnTo>
                    <a:lnTo>
                      <a:pt x="981" y="311"/>
                    </a:lnTo>
                    <a:lnTo>
                      <a:pt x="994" y="316"/>
                    </a:lnTo>
                    <a:lnTo>
                      <a:pt x="1005" y="322"/>
                    </a:lnTo>
                    <a:lnTo>
                      <a:pt x="1016" y="330"/>
                    </a:lnTo>
                    <a:lnTo>
                      <a:pt x="1025" y="340"/>
                    </a:lnTo>
                    <a:lnTo>
                      <a:pt x="1033" y="351"/>
                    </a:lnTo>
                    <a:lnTo>
                      <a:pt x="1039" y="364"/>
                    </a:lnTo>
                    <a:lnTo>
                      <a:pt x="1043" y="379"/>
                    </a:lnTo>
                    <a:lnTo>
                      <a:pt x="1044" y="397"/>
                    </a:lnTo>
                    <a:lnTo>
                      <a:pt x="1041" y="417"/>
                    </a:lnTo>
                    <a:lnTo>
                      <a:pt x="1037" y="440"/>
                    </a:lnTo>
                    <a:lnTo>
                      <a:pt x="1027" y="466"/>
                    </a:lnTo>
                    <a:lnTo>
                      <a:pt x="1012" y="495"/>
                    </a:lnTo>
                    <a:lnTo>
                      <a:pt x="994" y="527"/>
                    </a:lnTo>
                    <a:lnTo>
                      <a:pt x="969" y="563"/>
                    </a:lnTo>
                    <a:lnTo>
                      <a:pt x="1048" y="783"/>
                    </a:lnTo>
                    <a:lnTo>
                      <a:pt x="1071" y="710"/>
                    </a:lnTo>
                    <a:lnTo>
                      <a:pt x="1245" y="159"/>
                    </a:lnTo>
                    <a:lnTo>
                      <a:pt x="1248" y="162"/>
                    </a:lnTo>
                    <a:lnTo>
                      <a:pt x="1256" y="167"/>
                    </a:lnTo>
                    <a:lnTo>
                      <a:pt x="1270" y="175"/>
                    </a:lnTo>
                    <a:lnTo>
                      <a:pt x="1288" y="185"/>
                    </a:lnTo>
                    <a:lnTo>
                      <a:pt x="1311" y="199"/>
                    </a:lnTo>
                    <a:lnTo>
                      <a:pt x="1340" y="215"/>
                    </a:lnTo>
                    <a:lnTo>
                      <a:pt x="1373" y="232"/>
                    </a:lnTo>
                    <a:lnTo>
                      <a:pt x="1411" y="250"/>
                    </a:lnTo>
                    <a:lnTo>
                      <a:pt x="1454" y="270"/>
                    </a:lnTo>
                    <a:lnTo>
                      <a:pt x="1488" y="246"/>
                    </a:lnTo>
                    <a:lnTo>
                      <a:pt x="1528" y="226"/>
                    </a:lnTo>
                    <a:lnTo>
                      <a:pt x="1574" y="207"/>
                    </a:lnTo>
                    <a:lnTo>
                      <a:pt x="1634" y="184"/>
                    </a:lnTo>
                    <a:lnTo>
                      <a:pt x="1689" y="161"/>
                    </a:lnTo>
                    <a:lnTo>
                      <a:pt x="1741" y="137"/>
                    </a:lnTo>
                    <a:lnTo>
                      <a:pt x="1788" y="115"/>
                    </a:lnTo>
                    <a:lnTo>
                      <a:pt x="1831" y="94"/>
                    </a:lnTo>
                    <a:lnTo>
                      <a:pt x="1871" y="75"/>
                    </a:lnTo>
                    <a:lnTo>
                      <a:pt x="1904" y="56"/>
                    </a:lnTo>
                    <a:lnTo>
                      <a:pt x="1933" y="41"/>
                    </a:lnTo>
                    <a:lnTo>
                      <a:pt x="1958" y="27"/>
                    </a:lnTo>
                    <a:lnTo>
                      <a:pt x="1976" y="16"/>
                    </a:lnTo>
                    <a:lnTo>
                      <a:pt x="1990" y="7"/>
                    </a:lnTo>
                    <a:lnTo>
                      <a:pt x="1998" y="3"/>
                    </a:lnTo>
                    <a:lnTo>
                      <a:pt x="2001"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3" name="Freeform 779"/>
              <p:cNvSpPr/>
              <p:nvPr/>
            </p:nvSpPr>
            <p:spPr bwMode="auto">
              <a:xfrm>
                <a:off x="1643" y="3542"/>
                <a:ext cx="1089" cy="612"/>
              </a:xfrm>
              <a:custGeom>
                <a:avLst/>
                <a:gdLst>
                  <a:gd name="T0" fmla="*/ 2130 w 2177"/>
                  <a:gd name="T1" fmla="*/ 0 h 1226"/>
                  <a:gd name="T2" fmla="*/ 2164 w 2177"/>
                  <a:gd name="T3" fmla="*/ 8 h 1226"/>
                  <a:gd name="T4" fmla="*/ 2177 w 2177"/>
                  <a:gd name="T5" fmla="*/ 33 h 1226"/>
                  <a:gd name="T6" fmla="*/ 2167 w 2177"/>
                  <a:gd name="T7" fmla="*/ 234 h 1226"/>
                  <a:gd name="T8" fmla="*/ 2157 w 2177"/>
                  <a:gd name="T9" fmla="*/ 431 h 1226"/>
                  <a:gd name="T10" fmla="*/ 2145 w 2177"/>
                  <a:gd name="T11" fmla="*/ 459 h 1226"/>
                  <a:gd name="T12" fmla="*/ 2124 w 2177"/>
                  <a:gd name="T13" fmla="*/ 471 h 1226"/>
                  <a:gd name="T14" fmla="*/ 2113 w 2177"/>
                  <a:gd name="T15" fmla="*/ 473 h 1226"/>
                  <a:gd name="T16" fmla="*/ 2095 w 2177"/>
                  <a:gd name="T17" fmla="*/ 467 h 1226"/>
                  <a:gd name="T18" fmla="*/ 2078 w 2177"/>
                  <a:gd name="T19" fmla="*/ 453 h 1226"/>
                  <a:gd name="T20" fmla="*/ 1583 w 2177"/>
                  <a:gd name="T21" fmla="*/ 725 h 1226"/>
                  <a:gd name="T22" fmla="*/ 1126 w 2177"/>
                  <a:gd name="T23" fmla="*/ 1182 h 1226"/>
                  <a:gd name="T24" fmla="*/ 1089 w 2177"/>
                  <a:gd name="T25" fmla="*/ 1215 h 1226"/>
                  <a:gd name="T26" fmla="*/ 1049 w 2177"/>
                  <a:gd name="T27" fmla="*/ 1226 h 1226"/>
                  <a:gd name="T28" fmla="*/ 1008 w 2177"/>
                  <a:gd name="T29" fmla="*/ 1215 h 1226"/>
                  <a:gd name="T30" fmla="*/ 527 w 2177"/>
                  <a:gd name="T31" fmla="*/ 737 h 1226"/>
                  <a:gd name="T32" fmla="*/ 141 w 2177"/>
                  <a:gd name="T33" fmla="*/ 1121 h 1226"/>
                  <a:gd name="T34" fmla="*/ 100 w 2177"/>
                  <a:gd name="T35" fmla="*/ 1130 h 1226"/>
                  <a:gd name="T36" fmla="*/ 60 w 2177"/>
                  <a:gd name="T37" fmla="*/ 1121 h 1226"/>
                  <a:gd name="T38" fmla="*/ 23 w 2177"/>
                  <a:gd name="T39" fmla="*/ 1086 h 1226"/>
                  <a:gd name="T40" fmla="*/ 2 w 2177"/>
                  <a:gd name="T41" fmla="*/ 1049 h 1226"/>
                  <a:gd name="T42" fmla="*/ 2 w 2177"/>
                  <a:gd name="T43" fmla="*/ 1009 h 1226"/>
                  <a:gd name="T44" fmla="*/ 23 w 2177"/>
                  <a:gd name="T45" fmla="*/ 971 h 1226"/>
                  <a:gd name="T46" fmla="*/ 470 w 2177"/>
                  <a:gd name="T47" fmla="*/ 525 h 1226"/>
                  <a:gd name="T48" fmla="*/ 506 w 2177"/>
                  <a:gd name="T49" fmla="*/ 504 h 1226"/>
                  <a:gd name="T50" fmla="*/ 548 w 2177"/>
                  <a:gd name="T51" fmla="*/ 504 h 1226"/>
                  <a:gd name="T52" fmla="*/ 585 w 2177"/>
                  <a:gd name="T53" fmla="*/ 525 h 1226"/>
                  <a:gd name="T54" fmla="*/ 1343 w 2177"/>
                  <a:gd name="T55" fmla="*/ 694 h 1226"/>
                  <a:gd name="T56" fmla="*/ 1791 w 2177"/>
                  <a:gd name="T57" fmla="*/ 247 h 1226"/>
                  <a:gd name="T58" fmla="*/ 1776 w 2177"/>
                  <a:gd name="T59" fmla="*/ 149 h 1226"/>
                  <a:gd name="T60" fmla="*/ 1712 w 2177"/>
                  <a:gd name="T61" fmla="*/ 84 h 1226"/>
                  <a:gd name="T62" fmla="*/ 1701 w 2177"/>
                  <a:gd name="T63" fmla="*/ 65 h 1226"/>
                  <a:gd name="T64" fmla="*/ 1705 w 2177"/>
                  <a:gd name="T65" fmla="*/ 42 h 1226"/>
                  <a:gd name="T66" fmla="*/ 1721 w 2177"/>
                  <a:gd name="T67" fmla="*/ 24 h 1226"/>
                  <a:gd name="T68" fmla="*/ 1742 w 2177"/>
                  <a:gd name="T69" fmla="*/ 19 h 1226"/>
                  <a:gd name="T70" fmla="*/ 2124 w 2177"/>
                  <a:gd name="T71"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77" h="1226">
                    <a:moveTo>
                      <a:pt x="2124" y="0"/>
                    </a:moveTo>
                    <a:lnTo>
                      <a:pt x="2130" y="0"/>
                    </a:lnTo>
                    <a:lnTo>
                      <a:pt x="2149" y="2"/>
                    </a:lnTo>
                    <a:lnTo>
                      <a:pt x="2164" y="8"/>
                    </a:lnTo>
                    <a:lnTo>
                      <a:pt x="2172" y="19"/>
                    </a:lnTo>
                    <a:lnTo>
                      <a:pt x="2177" y="33"/>
                    </a:lnTo>
                    <a:lnTo>
                      <a:pt x="2176" y="53"/>
                    </a:lnTo>
                    <a:lnTo>
                      <a:pt x="2167" y="234"/>
                    </a:lnTo>
                    <a:lnTo>
                      <a:pt x="2160" y="415"/>
                    </a:lnTo>
                    <a:lnTo>
                      <a:pt x="2157" y="431"/>
                    </a:lnTo>
                    <a:lnTo>
                      <a:pt x="2154" y="445"/>
                    </a:lnTo>
                    <a:lnTo>
                      <a:pt x="2145" y="459"/>
                    </a:lnTo>
                    <a:lnTo>
                      <a:pt x="2132" y="469"/>
                    </a:lnTo>
                    <a:lnTo>
                      <a:pt x="2124" y="471"/>
                    </a:lnTo>
                    <a:lnTo>
                      <a:pt x="2119" y="473"/>
                    </a:lnTo>
                    <a:lnTo>
                      <a:pt x="2113" y="473"/>
                    </a:lnTo>
                    <a:lnTo>
                      <a:pt x="2103" y="472"/>
                    </a:lnTo>
                    <a:lnTo>
                      <a:pt x="2095" y="467"/>
                    </a:lnTo>
                    <a:lnTo>
                      <a:pt x="2086" y="460"/>
                    </a:lnTo>
                    <a:lnTo>
                      <a:pt x="2078" y="453"/>
                    </a:lnTo>
                    <a:lnTo>
                      <a:pt x="1967" y="341"/>
                    </a:lnTo>
                    <a:lnTo>
                      <a:pt x="1583" y="725"/>
                    </a:lnTo>
                    <a:lnTo>
                      <a:pt x="1553" y="755"/>
                    </a:lnTo>
                    <a:lnTo>
                      <a:pt x="1126" y="1182"/>
                    </a:lnTo>
                    <a:lnTo>
                      <a:pt x="1106" y="1201"/>
                    </a:lnTo>
                    <a:lnTo>
                      <a:pt x="1089" y="1215"/>
                    </a:lnTo>
                    <a:lnTo>
                      <a:pt x="1069" y="1222"/>
                    </a:lnTo>
                    <a:lnTo>
                      <a:pt x="1049" y="1226"/>
                    </a:lnTo>
                    <a:lnTo>
                      <a:pt x="1028" y="1222"/>
                    </a:lnTo>
                    <a:lnTo>
                      <a:pt x="1008" y="1215"/>
                    </a:lnTo>
                    <a:lnTo>
                      <a:pt x="991" y="1201"/>
                    </a:lnTo>
                    <a:lnTo>
                      <a:pt x="527" y="737"/>
                    </a:lnTo>
                    <a:lnTo>
                      <a:pt x="157" y="1107"/>
                    </a:lnTo>
                    <a:lnTo>
                      <a:pt x="141" y="1121"/>
                    </a:lnTo>
                    <a:lnTo>
                      <a:pt x="121" y="1128"/>
                    </a:lnTo>
                    <a:lnTo>
                      <a:pt x="100" y="1130"/>
                    </a:lnTo>
                    <a:lnTo>
                      <a:pt x="79" y="1128"/>
                    </a:lnTo>
                    <a:lnTo>
                      <a:pt x="60" y="1121"/>
                    </a:lnTo>
                    <a:lnTo>
                      <a:pt x="43" y="1107"/>
                    </a:lnTo>
                    <a:lnTo>
                      <a:pt x="23" y="1086"/>
                    </a:lnTo>
                    <a:lnTo>
                      <a:pt x="10" y="1069"/>
                    </a:lnTo>
                    <a:lnTo>
                      <a:pt x="2" y="1049"/>
                    </a:lnTo>
                    <a:lnTo>
                      <a:pt x="0" y="1029"/>
                    </a:lnTo>
                    <a:lnTo>
                      <a:pt x="2" y="1009"/>
                    </a:lnTo>
                    <a:lnTo>
                      <a:pt x="10" y="989"/>
                    </a:lnTo>
                    <a:lnTo>
                      <a:pt x="23" y="971"/>
                    </a:lnTo>
                    <a:lnTo>
                      <a:pt x="450" y="545"/>
                    </a:lnTo>
                    <a:lnTo>
                      <a:pt x="470" y="525"/>
                    </a:lnTo>
                    <a:lnTo>
                      <a:pt x="487" y="511"/>
                    </a:lnTo>
                    <a:lnTo>
                      <a:pt x="506" y="504"/>
                    </a:lnTo>
                    <a:lnTo>
                      <a:pt x="527" y="502"/>
                    </a:lnTo>
                    <a:lnTo>
                      <a:pt x="548" y="504"/>
                    </a:lnTo>
                    <a:lnTo>
                      <a:pt x="568" y="511"/>
                    </a:lnTo>
                    <a:lnTo>
                      <a:pt x="585" y="525"/>
                    </a:lnTo>
                    <a:lnTo>
                      <a:pt x="1049" y="989"/>
                    </a:lnTo>
                    <a:lnTo>
                      <a:pt x="1343" y="694"/>
                    </a:lnTo>
                    <a:lnTo>
                      <a:pt x="1448" y="589"/>
                    </a:lnTo>
                    <a:lnTo>
                      <a:pt x="1791" y="247"/>
                    </a:lnTo>
                    <a:lnTo>
                      <a:pt x="1834" y="205"/>
                    </a:lnTo>
                    <a:lnTo>
                      <a:pt x="1776" y="149"/>
                    </a:lnTo>
                    <a:lnTo>
                      <a:pt x="1720" y="91"/>
                    </a:lnTo>
                    <a:lnTo>
                      <a:pt x="1712" y="84"/>
                    </a:lnTo>
                    <a:lnTo>
                      <a:pt x="1705" y="75"/>
                    </a:lnTo>
                    <a:lnTo>
                      <a:pt x="1701" y="65"/>
                    </a:lnTo>
                    <a:lnTo>
                      <a:pt x="1701" y="56"/>
                    </a:lnTo>
                    <a:lnTo>
                      <a:pt x="1705" y="42"/>
                    </a:lnTo>
                    <a:lnTo>
                      <a:pt x="1712" y="31"/>
                    </a:lnTo>
                    <a:lnTo>
                      <a:pt x="1721" y="24"/>
                    </a:lnTo>
                    <a:lnTo>
                      <a:pt x="1731" y="20"/>
                    </a:lnTo>
                    <a:lnTo>
                      <a:pt x="1742" y="19"/>
                    </a:lnTo>
                    <a:lnTo>
                      <a:pt x="1754" y="18"/>
                    </a:lnTo>
                    <a:lnTo>
                      <a:pt x="2124"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4" name="Freeform 780"/>
              <p:cNvSpPr/>
              <p:nvPr/>
            </p:nvSpPr>
            <p:spPr bwMode="auto">
              <a:xfrm>
                <a:off x="2281" y="2953"/>
                <a:ext cx="264" cy="510"/>
              </a:xfrm>
              <a:custGeom>
                <a:avLst/>
                <a:gdLst>
                  <a:gd name="T0" fmla="*/ 288 w 527"/>
                  <a:gd name="T1" fmla="*/ 0 h 1019"/>
                  <a:gd name="T2" fmla="*/ 324 w 527"/>
                  <a:gd name="T3" fmla="*/ 12 h 1019"/>
                  <a:gd name="T4" fmla="*/ 328 w 527"/>
                  <a:gd name="T5" fmla="*/ 63 h 1019"/>
                  <a:gd name="T6" fmla="*/ 335 w 527"/>
                  <a:gd name="T7" fmla="*/ 104 h 1019"/>
                  <a:gd name="T8" fmla="*/ 374 w 527"/>
                  <a:gd name="T9" fmla="*/ 116 h 1019"/>
                  <a:gd name="T10" fmla="*/ 485 w 527"/>
                  <a:gd name="T11" fmla="*/ 153 h 1019"/>
                  <a:gd name="T12" fmla="*/ 493 w 527"/>
                  <a:gd name="T13" fmla="*/ 185 h 1019"/>
                  <a:gd name="T14" fmla="*/ 458 w 527"/>
                  <a:gd name="T15" fmla="*/ 288 h 1019"/>
                  <a:gd name="T16" fmla="*/ 428 w 527"/>
                  <a:gd name="T17" fmla="*/ 285 h 1019"/>
                  <a:gd name="T18" fmla="*/ 311 w 527"/>
                  <a:gd name="T19" fmla="*/ 253 h 1019"/>
                  <a:gd name="T20" fmla="*/ 228 w 527"/>
                  <a:gd name="T21" fmla="*/ 262 h 1019"/>
                  <a:gd name="T22" fmla="*/ 189 w 527"/>
                  <a:gd name="T23" fmla="*/ 302 h 1019"/>
                  <a:gd name="T24" fmla="*/ 198 w 527"/>
                  <a:gd name="T25" fmla="*/ 353 h 1019"/>
                  <a:gd name="T26" fmla="*/ 256 w 527"/>
                  <a:gd name="T27" fmla="*/ 396 h 1019"/>
                  <a:gd name="T28" fmla="*/ 364 w 527"/>
                  <a:gd name="T29" fmla="*/ 442 h 1019"/>
                  <a:gd name="T30" fmla="*/ 466 w 527"/>
                  <a:gd name="T31" fmla="*/ 510 h 1019"/>
                  <a:gd name="T32" fmla="*/ 519 w 527"/>
                  <a:gd name="T33" fmla="*/ 602 h 1019"/>
                  <a:gd name="T34" fmla="*/ 524 w 527"/>
                  <a:gd name="T35" fmla="*/ 704 h 1019"/>
                  <a:gd name="T36" fmla="*/ 477 w 527"/>
                  <a:gd name="T37" fmla="*/ 803 h 1019"/>
                  <a:gd name="T38" fmla="*/ 389 w 527"/>
                  <a:gd name="T39" fmla="*/ 870 h 1019"/>
                  <a:gd name="T40" fmla="*/ 330 w 527"/>
                  <a:gd name="T41" fmla="*/ 896 h 1019"/>
                  <a:gd name="T42" fmla="*/ 324 w 527"/>
                  <a:gd name="T43" fmla="*/ 955 h 1019"/>
                  <a:gd name="T44" fmla="*/ 315 w 527"/>
                  <a:gd name="T45" fmla="*/ 1010 h 1019"/>
                  <a:gd name="T46" fmla="*/ 259 w 527"/>
                  <a:gd name="T47" fmla="*/ 1019 h 1019"/>
                  <a:gd name="T48" fmla="*/ 200 w 527"/>
                  <a:gd name="T49" fmla="*/ 1010 h 1019"/>
                  <a:gd name="T50" fmla="*/ 191 w 527"/>
                  <a:gd name="T51" fmla="*/ 937 h 1019"/>
                  <a:gd name="T52" fmla="*/ 182 w 527"/>
                  <a:gd name="T53" fmla="*/ 903 h 1019"/>
                  <a:gd name="T54" fmla="*/ 113 w 527"/>
                  <a:gd name="T55" fmla="*/ 887 h 1019"/>
                  <a:gd name="T56" fmla="*/ 13 w 527"/>
                  <a:gd name="T57" fmla="*/ 850 h 1019"/>
                  <a:gd name="T58" fmla="*/ 0 w 527"/>
                  <a:gd name="T59" fmla="*/ 821 h 1019"/>
                  <a:gd name="T60" fmla="*/ 24 w 527"/>
                  <a:gd name="T61" fmla="*/ 731 h 1019"/>
                  <a:gd name="T62" fmla="*/ 43 w 527"/>
                  <a:gd name="T63" fmla="*/ 706 h 1019"/>
                  <a:gd name="T64" fmla="*/ 111 w 527"/>
                  <a:gd name="T65" fmla="*/ 733 h 1019"/>
                  <a:gd name="T66" fmla="*/ 238 w 527"/>
                  <a:gd name="T67" fmla="*/ 756 h 1019"/>
                  <a:gd name="T68" fmla="*/ 317 w 527"/>
                  <a:gd name="T69" fmla="*/ 733 h 1019"/>
                  <a:gd name="T70" fmla="*/ 346 w 527"/>
                  <a:gd name="T71" fmla="*/ 686 h 1019"/>
                  <a:gd name="T72" fmla="*/ 331 w 527"/>
                  <a:gd name="T73" fmla="*/ 633 h 1019"/>
                  <a:gd name="T74" fmla="*/ 263 w 527"/>
                  <a:gd name="T75" fmla="*/ 587 h 1019"/>
                  <a:gd name="T76" fmla="*/ 156 w 527"/>
                  <a:gd name="T77" fmla="*/ 541 h 1019"/>
                  <a:gd name="T78" fmla="*/ 71 w 527"/>
                  <a:gd name="T79" fmla="*/ 486 h 1019"/>
                  <a:gd name="T80" fmla="*/ 21 w 527"/>
                  <a:gd name="T81" fmla="*/ 418 h 1019"/>
                  <a:gd name="T82" fmla="*/ 6 w 527"/>
                  <a:gd name="T83" fmla="*/ 328 h 1019"/>
                  <a:gd name="T84" fmla="*/ 33 w 527"/>
                  <a:gd name="T85" fmla="*/ 230 h 1019"/>
                  <a:gd name="T86" fmla="*/ 99 w 527"/>
                  <a:gd name="T87" fmla="*/ 160 h 1019"/>
                  <a:gd name="T88" fmla="*/ 178 w 527"/>
                  <a:gd name="T89" fmla="*/ 124 h 1019"/>
                  <a:gd name="T90" fmla="*/ 200 w 527"/>
                  <a:gd name="T91" fmla="*/ 105 h 1019"/>
                  <a:gd name="T92" fmla="*/ 201 w 527"/>
                  <a:gd name="T93" fmla="*/ 37 h 1019"/>
                  <a:gd name="T94" fmla="*/ 211 w 527"/>
                  <a:gd name="T95" fmla="*/ 3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7" h="1019">
                    <a:moveTo>
                      <a:pt x="236" y="0"/>
                    </a:moveTo>
                    <a:lnTo>
                      <a:pt x="265" y="0"/>
                    </a:lnTo>
                    <a:lnTo>
                      <a:pt x="288" y="0"/>
                    </a:lnTo>
                    <a:lnTo>
                      <a:pt x="305" y="1"/>
                    </a:lnTo>
                    <a:lnTo>
                      <a:pt x="316" y="5"/>
                    </a:lnTo>
                    <a:lnTo>
                      <a:pt x="324" y="12"/>
                    </a:lnTo>
                    <a:lnTo>
                      <a:pt x="327" y="23"/>
                    </a:lnTo>
                    <a:lnTo>
                      <a:pt x="328" y="40"/>
                    </a:lnTo>
                    <a:lnTo>
                      <a:pt x="328" y="63"/>
                    </a:lnTo>
                    <a:lnTo>
                      <a:pt x="330" y="82"/>
                    </a:lnTo>
                    <a:lnTo>
                      <a:pt x="331" y="95"/>
                    </a:lnTo>
                    <a:lnTo>
                      <a:pt x="335" y="104"/>
                    </a:lnTo>
                    <a:lnTo>
                      <a:pt x="343" y="109"/>
                    </a:lnTo>
                    <a:lnTo>
                      <a:pt x="355" y="113"/>
                    </a:lnTo>
                    <a:lnTo>
                      <a:pt x="374" y="116"/>
                    </a:lnTo>
                    <a:lnTo>
                      <a:pt x="425" y="127"/>
                    </a:lnTo>
                    <a:lnTo>
                      <a:pt x="474" y="146"/>
                    </a:lnTo>
                    <a:lnTo>
                      <a:pt x="485" y="153"/>
                    </a:lnTo>
                    <a:lnTo>
                      <a:pt x="493" y="162"/>
                    </a:lnTo>
                    <a:lnTo>
                      <a:pt x="495" y="171"/>
                    </a:lnTo>
                    <a:lnTo>
                      <a:pt x="493" y="185"/>
                    </a:lnTo>
                    <a:lnTo>
                      <a:pt x="470" y="268"/>
                    </a:lnTo>
                    <a:lnTo>
                      <a:pt x="463" y="280"/>
                    </a:lnTo>
                    <a:lnTo>
                      <a:pt x="458" y="288"/>
                    </a:lnTo>
                    <a:lnTo>
                      <a:pt x="450" y="291"/>
                    </a:lnTo>
                    <a:lnTo>
                      <a:pt x="440" y="290"/>
                    </a:lnTo>
                    <a:lnTo>
                      <a:pt x="428" y="285"/>
                    </a:lnTo>
                    <a:lnTo>
                      <a:pt x="390" y="269"/>
                    </a:lnTo>
                    <a:lnTo>
                      <a:pt x="351" y="258"/>
                    </a:lnTo>
                    <a:lnTo>
                      <a:pt x="311" y="253"/>
                    </a:lnTo>
                    <a:lnTo>
                      <a:pt x="270" y="253"/>
                    </a:lnTo>
                    <a:lnTo>
                      <a:pt x="248" y="256"/>
                    </a:lnTo>
                    <a:lnTo>
                      <a:pt x="228" y="262"/>
                    </a:lnTo>
                    <a:lnTo>
                      <a:pt x="209" y="273"/>
                    </a:lnTo>
                    <a:lnTo>
                      <a:pt x="196" y="287"/>
                    </a:lnTo>
                    <a:lnTo>
                      <a:pt x="189" y="302"/>
                    </a:lnTo>
                    <a:lnTo>
                      <a:pt x="186" y="320"/>
                    </a:lnTo>
                    <a:lnTo>
                      <a:pt x="189" y="337"/>
                    </a:lnTo>
                    <a:lnTo>
                      <a:pt x="198" y="353"/>
                    </a:lnTo>
                    <a:lnTo>
                      <a:pt x="212" y="367"/>
                    </a:lnTo>
                    <a:lnTo>
                      <a:pt x="234" y="383"/>
                    </a:lnTo>
                    <a:lnTo>
                      <a:pt x="256" y="396"/>
                    </a:lnTo>
                    <a:lnTo>
                      <a:pt x="281" y="407"/>
                    </a:lnTo>
                    <a:lnTo>
                      <a:pt x="322" y="424"/>
                    </a:lnTo>
                    <a:lnTo>
                      <a:pt x="364" y="442"/>
                    </a:lnTo>
                    <a:lnTo>
                      <a:pt x="405" y="463"/>
                    </a:lnTo>
                    <a:lnTo>
                      <a:pt x="438" y="484"/>
                    </a:lnTo>
                    <a:lnTo>
                      <a:pt x="466" y="510"/>
                    </a:lnTo>
                    <a:lnTo>
                      <a:pt x="488" y="538"/>
                    </a:lnTo>
                    <a:lnTo>
                      <a:pt x="506" y="568"/>
                    </a:lnTo>
                    <a:lnTo>
                      <a:pt x="519" y="602"/>
                    </a:lnTo>
                    <a:lnTo>
                      <a:pt x="526" y="635"/>
                    </a:lnTo>
                    <a:lnTo>
                      <a:pt x="527" y="670"/>
                    </a:lnTo>
                    <a:lnTo>
                      <a:pt x="524" y="704"/>
                    </a:lnTo>
                    <a:lnTo>
                      <a:pt x="514" y="739"/>
                    </a:lnTo>
                    <a:lnTo>
                      <a:pt x="499" y="772"/>
                    </a:lnTo>
                    <a:lnTo>
                      <a:pt x="477" y="803"/>
                    </a:lnTo>
                    <a:lnTo>
                      <a:pt x="451" y="829"/>
                    </a:lnTo>
                    <a:lnTo>
                      <a:pt x="422" y="853"/>
                    </a:lnTo>
                    <a:lnTo>
                      <a:pt x="389" y="870"/>
                    </a:lnTo>
                    <a:lnTo>
                      <a:pt x="353" y="882"/>
                    </a:lnTo>
                    <a:lnTo>
                      <a:pt x="340" y="888"/>
                    </a:lnTo>
                    <a:lnTo>
                      <a:pt x="330" y="896"/>
                    </a:lnTo>
                    <a:lnTo>
                      <a:pt x="325" y="907"/>
                    </a:lnTo>
                    <a:lnTo>
                      <a:pt x="322" y="923"/>
                    </a:lnTo>
                    <a:lnTo>
                      <a:pt x="324" y="955"/>
                    </a:lnTo>
                    <a:lnTo>
                      <a:pt x="322" y="988"/>
                    </a:lnTo>
                    <a:lnTo>
                      <a:pt x="321" y="1001"/>
                    </a:lnTo>
                    <a:lnTo>
                      <a:pt x="315" y="1010"/>
                    </a:lnTo>
                    <a:lnTo>
                      <a:pt x="306" y="1016"/>
                    </a:lnTo>
                    <a:lnTo>
                      <a:pt x="294" y="1018"/>
                    </a:lnTo>
                    <a:lnTo>
                      <a:pt x="259" y="1019"/>
                    </a:lnTo>
                    <a:lnTo>
                      <a:pt x="223" y="1018"/>
                    </a:lnTo>
                    <a:lnTo>
                      <a:pt x="209" y="1016"/>
                    </a:lnTo>
                    <a:lnTo>
                      <a:pt x="200" y="1010"/>
                    </a:lnTo>
                    <a:lnTo>
                      <a:pt x="194" y="1000"/>
                    </a:lnTo>
                    <a:lnTo>
                      <a:pt x="192" y="986"/>
                    </a:lnTo>
                    <a:lnTo>
                      <a:pt x="191" y="937"/>
                    </a:lnTo>
                    <a:lnTo>
                      <a:pt x="190" y="920"/>
                    </a:lnTo>
                    <a:lnTo>
                      <a:pt x="187" y="909"/>
                    </a:lnTo>
                    <a:lnTo>
                      <a:pt x="182" y="903"/>
                    </a:lnTo>
                    <a:lnTo>
                      <a:pt x="171" y="899"/>
                    </a:lnTo>
                    <a:lnTo>
                      <a:pt x="156" y="896"/>
                    </a:lnTo>
                    <a:lnTo>
                      <a:pt x="113" y="887"/>
                    </a:lnTo>
                    <a:lnTo>
                      <a:pt x="70" y="875"/>
                    </a:lnTo>
                    <a:lnTo>
                      <a:pt x="29" y="859"/>
                    </a:lnTo>
                    <a:lnTo>
                      <a:pt x="13" y="850"/>
                    </a:lnTo>
                    <a:lnTo>
                      <a:pt x="5" y="843"/>
                    </a:lnTo>
                    <a:lnTo>
                      <a:pt x="0" y="833"/>
                    </a:lnTo>
                    <a:lnTo>
                      <a:pt x="0" y="821"/>
                    </a:lnTo>
                    <a:lnTo>
                      <a:pt x="3" y="804"/>
                    </a:lnTo>
                    <a:lnTo>
                      <a:pt x="13" y="768"/>
                    </a:lnTo>
                    <a:lnTo>
                      <a:pt x="24" y="731"/>
                    </a:lnTo>
                    <a:lnTo>
                      <a:pt x="29" y="717"/>
                    </a:lnTo>
                    <a:lnTo>
                      <a:pt x="35" y="709"/>
                    </a:lnTo>
                    <a:lnTo>
                      <a:pt x="43" y="706"/>
                    </a:lnTo>
                    <a:lnTo>
                      <a:pt x="52" y="707"/>
                    </a:lnTo>
                    <a:lnTo>
                      <a:pt x="66" y="713"/>
                    </a:lnTo>
                    <a:lnTo>
                      <a:pt x="111" y="733"/>
                    </a:lnTo>
                    <a:lnTo>
                      <a:pt x="158" y="747"/>
                    </a:lnTo>
                    <a:lnTo>
                      <a:pt x="207" y="756"/>
                    </a:lnTo>
                    <a:lnTo>
                      <a:pt x="238" y="756"/>
                    </a:lnTo>
                    <a:lnTo>
                      <a:pt x="270" y="752"/>
                    </a:lnTo>
                    <a:lnTo>
                      <a:pt x="299" y="742"/>
                    </a:lnTo>
                    <a:lnTo>
                      <a:pt x="317" y="733"/>
                    </a:lnTo>
                    <a:lnTo>
                      <a:pt x="331" y="718"/>
                    </a:lnTo>
                    <a:lnTo>
                      <a:pt x="341" y="703"/>
                    </a:lnTo>
                    <a:lnTo>
                      <a:pt x="346" y="686"/>
                    </a:lnTo>
                    <a:lnTo>
                      <a:pt x="346" y="668"/>
                    </a:lnTo>
                    <a:lnTo>
                      <a:pt x="341" y="651"/>
                    </a:lnTo>
                    <a:lnTo>
                      <a:pt x="331" y="633"/>
                    </a:lnTo>
                    <a:lnTo>
                      <a:pt x="316" y="617"/>
                    </a:lnTo>
                    <a:lnTo>
                      <a:pt x="292" y="600"/>
                    </a:lnTo>
                    <a:lnTo>
                      <a:pt x="263" y="587"/>
                    </a:lnTo>
                    <a:lnTo>
                      <a:pt x="228" y="572"/>
                    </a:lnTo>
                    <a:lnTo>
                      <a:pt x="191" y="556"/>
                    </a:lnTo>
                    <a:lnTo>
                      <a:pt x="156" y="541"/>
                    </a:lnTo>
                    <a:lnTo>
                      <a:pt x="120" y="522"/>
                    </a:lnTo>
                    <a:lnTo>
                      <a:pt x="94" y="505"/>
                    </a:lnTo>
                    <a:lnTo>
                      <a:pt x="71" y="486"/>
                    </a:lnTo>
                    <a:lnTo>
                      <a:pt x="50" y="465"/>
                    </a:lnTo>
                    <a:lnTo>
                      <a:pt x="33" y="442"/>
                    </a:lnTo>
                    <a:lnTo>
                      <a:pt x="21" y="418"/>
                    </a:lnTo>
                    <a:lnTo>
                      <a:pt x="11" y="390"/>
                    </a:lnTo>
                    <a:lnTo>
                      <a:pt x="6" y="360"/>
                    </a:lnTo>
                    <a:lnTo>
                      <a:pt x="6" y="328"/>
                    </a:lnTo>
                    <a:lnTo>
                      <a:pt x="11" y="291"/>
                    </a:lnTo>
                    <a:lnTo>
                      <a:pt x="19" y="260"/>
                    </a:lnTo>
                    <a:lnTo>
                      <a:pt x="33" y="230"/>
                    </a:lnTo>
                    <a:lnTo>
                      <a:pt x="51" y="203"/>
                    </a:lnTo>
                    <a:lnTo>
                      <a:pt x="73" y="181"/>
                    </a:lnTo>
                    <a:lnTo>
                      <a:pt x="99" y="160"/>
                    </a:lnTo>
                    <a:lnTo>
                      <a:pt x="129" y="144"/>
                    </a:lnTo>
                    <a:lnTo>
                      <a:pt x="162" y="130"/>
                    </a:lnTo>
                    <a:lnTo>
                      <a:pt x="178" y="124"/>
                    </a:lnTo>
                    <a:lnTo>
                      <a:pt x="189" y="119"/>
                    </a:lnTo>
                    <a:lnTo>
                      <a:pt x="196" y="114"/>
                    </a:lnTo>
                    <a:lnTo>
                      <a:pt x="200" y="105"/>
                    </a:lnTo>
                    <a:lnTo>
                      <a:pt x="201" y="94"/>
                    </a:lnTo>
                    <a:lnTo>
                      <a:pt x="201" y="77"/>
                    </a:lnTo>
                    <a:lnTo>
                      <a:pt x="201" y="37"/>
                    </a:lnTo>
                    <a:lnTo>
                      <a:pt x="202" y="21"/>
                    </a:lnTo>
                    <a:lnTo>
                      <a:pt x="205" y="11"/>
                    </a:lnTo>
                    <a:lnTo>
                      <a:pt x="211" y="3"/>
                    </a:lnTo>
                    <a:lnTo>
                      <a:pt x="222" y="1"/>
                    </a:lnTo>
                    <a:lnTo>
                      <a:pt x="23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5" name="Freeform 781"/>
              <p:cNvSpPr/>
              <p:nvPr/>
            </p:nvSpPr>
            <p:spPr bwMode="auto">
              <a:xfrm>
                <a:off x="1617" y="2680"/>
                <a:ext cx="571" cy="760"/>
              </a:xfrm>
              <a:custGeom>
                <a:avLst/>
                <a:gdLst>
                  <a:gd name="T0" fmla="*/ 675 w 1143"/>
                  <a:gd name="T1" fmla="*/ 9 h 1520"/>
                  <a:gd name="T2" fmla="*/ 783 w 1143"/>
                  <a:gd name="T3" fmla="*/ 44 h 1520"/>
                  <a:gd name="T4" fmla="*/ 868 w 1143"/>
                  <a:gd name="T5" fmla="*/ 97 h 1520"/>
                  <a:gd name="T6" fmla="*/ 924 w 1143"/>
                  <a:gd name="T7" fmla="*/ 151 h 1520"/>
                  <a:gd name="T8" fmla="*/ 946 w 1143"/>
                  <a:gd name="T9" fmla="*/ 183 h 1520"/>
                  <a:gd name="T10" fmla="*/ 952 w 1143"/>
                  <a:gd name="T11" fmla="*/ 185 h 1520"/>
                  <a:gd name="T12" fmla="*/ 975 w 1143"/>
                  <a:gd name="T13" fmla="*/ 193 h 1520"/>
                  <a:gd name="T14" fmla="*/ 1011 w 1143"/>
                  <a:gd name="T15" fmla="*/ 211 h 1520"/>
                  <a:gd name="T16" fmla="*/ 1049 w 1143"/>
                  <a:gd name="T17" fmla="*/ 249 h 1520"/>
                  <a:gd name="T18" fmla="*/ 1084 w 1143"/>
                  <a:gd name="T19" fmla="*/ 313 h 1520"/>
                  <a:gd name="T20" fmla="*/ 1106 w 1143"/>
                  <a:gd name="T21" fmla="*/ 407 h 1520"/>
                  <a:gd name="T22" fmla="*/ 1109 w 1143"/>
                  <a:gd name="T23" fmla="*/ 539 h 1520"/>
                  <a:gd name="T24" fmla="*/ 1087 w 1143"/>
                  <a:gd name="T25" fmla="*/ 689 h 1520"/>
                  <a:gd name="T26" fmla="*/ 1097 w 1143"/>
                  <a:gd name="T27" fmla="*/ 726 h 1520"/>
                  <a:gd name="T28" fmla="*/ 1125 w 1143"/>
                  <a:gd name="T29" fmla="*/ 740 h 1520"/>
                  <a:gd name="T30" fmla="*/ 1141 w 1143"/>
                  <a:gd name="T31" fmla="*/ 780 h 1520"/>
                  <a:gd name="T32" fmla="*/ 1140 w 1143"/>
                  <a:gd name="T33" fmla="*/ 851 h 1520"/>
                  <a:gd name="T34" fmla="*/ 1110 w 1143"/>
                  <a:gd name="T35" fmla="*/ 965 h 1520"/>
                  <a:gd name="T36" fmla="*/ 1071 w 1143"/>
                  <a:gd name="T37" fmla="*/ 1050 h 1520"/>
                  <a:gd name="T38" fmla="*/ 1038 w 1143"/>
                  <a:gd name="T39" fmla="*/ 1085 h 1520"/>
                  <a:gd name="T40" fmla="*/ 1006 w 1143"/>
                  <a:gd name="T41" fmla="*/ 1173 h 1520"/>
                  <a:gd name="T42" fmla="*/ 938 w 1143"/>
                  <a:gd name="T43" fmla="*/ 1303 h 1520"/>
                  <a:gd name="T44" fmla="*/ 833 w 1143"/>
                  <a:gd name="T45" fmla="*/ 1419 h 1520"/>
                  <a:gd name="T46" fmla="*/ 694 w 1143"/>
                  <a:gd name="T47" fmla="*/ 1499 h 1520"/>
                  <a:gd name="T48" fmla="*/ 547 w 1143"/>
                  <a:gd name="T49" fmla="*/ 1520 h 1520"/>
                  <a:gd name="T50" fmla="*/ 404 w 1143"/>
                  <a:gd name="T51" fmla="*/ 1481 h 1520"/>
                  <a:gd name="T52" fmla="*/ 283 w 1143"/>
                  <a:gd name="T53" fmla="*/ 1397 h 1520"/>
                  <a:gd name="T54" fmla="*/ 194 w 1143"/>
                  <a:gd name="T55" fmla="*/ 1287 h 1520"/>
                  <a:gd name="T56" fmla="*/ 136 w 1143"/>
                  <a:gd name="T57" fmla="*/ 1166 h 1520"/>
                  <a:gd name="T58" fmla="*/ 107 w 1143"/>
                  <a:gd name="T59" fmla="*/ 1085 h 1520"/>
                  <a:gd name="T60" fmla="*/ 72 w 1143"/>
                  <a:gd name="T61" fmla="*/ 1052 h 1520"/>
                  <a:gd name="T62" fmla="*/ 34 w 1143"/>
                  <a:gd name="T63" fmla="*/ 966 h 1520"/>
                  <a:gd name="T64" fmla="*/ 4 w 1143"/>
                  <a:gd name="T65" fmla="*/ 852 h 1520"/>
                  <a:gd name="T66" fmla="*/ 2 w 1143"/>
                  <a:gd name="T67" fmla="*/ 780 h 1520"/>
                  <a:gd name="T68" fmla="*/ 18 w 1143"/>
                  <a:gd name="T69" fmla="*/ 742 h 1520"/>
                  <a:gd name="T70" fmla="*/ 47 w 1143"/>
                  <a:gd name="T71" fmla="*/ 727 h 1520"/>
                  <a:gd name="T72" fmla="*/ 56 w 1143"/>
                  <a:gd name="T73" fmla="*/ 690 h 1520"/>
                  <a:gd name="T74" fmla="*/ 36 w 1143"/>
                  <a:gd name="T75" fmla="*/ 536 h 1520"/>
                  <a:gd name="T76" fmla="*/ 61 w 1143"/>
                  <a:gd name="T77" fmla="*/ 376 h 1520"/>
                  <a:gd name="T78" fmla="*/ 126 w 1143"/>
                  <a:gd name="T79" fmla="*/ 255 h 1520"/>
                  <a:gd name="T80" fmla="*/ 221 w 1143"/>
                  <a:gd name="T81" fmla="*/ 150 h 1520"/>
                  <a:gd name="T82" fmla="*/ 345 w 1143"/>
                  <a:gd name="T83" fmla="*/ 61 h 1520"/>
                  <a:gd name="T84" fmla="*/ 462 w 1143"/>
                  <a:gd name="T85" fmla="*/ 12 h 1520"/>
                  <a:gd name="T86" fmla="*/ 586 w 1143"/>
                  <a:gd name="T87" fmla="*/ 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3" h="1520">
                    <a:moveTo>
                      <a:pt x="586" y="0"/>
                    </a:moveTo>
                    <a:lnTo>
                      <a:pt x="633" y="3"/>
                    </a:lnTo>
                    <a:lnTo>
                      <a:pt x="675" y="9"/>
                    </a:lnTo>
                    <a:lnTo>
                      <a:pt x="714" y="17"/>
                    </a:lnTo>
                    <a:lnTo>
                      <a:pt x="751" y="30"/>
                    </a:lnTo>
                    <a:lnTo>
                      <a:pt x="783" y="44"/>
                    </a:lnTo>
                    <a:lnTo>
                      <a:pt x="812" y="60"/>
                    </a:lnTo>
                    <a:lnTo>
                      <a:pt x="843" y="79"/>
                    </a:lnTo>
                    <a:lnTo>
                      <a:pt x="868" y="97"/>
                    </a:lnTo>
                    <a:lnTo>
                      <a:pt x="891" y="117"/>
                    </a:lnTo>
                    <a:lnTo>
                      <a:pt x="909" y="134"/>
                    </a:lnTo>
                    <a:lnTo>
                      <a:pt x="924" y="151"/>
                    </a:lnTo>
                    <a:lnTo>
                      <a:pt x="934" y="164"/>
                    </a:lnTo>
                    <a:lnTo>
                      <a:pt x="941" y="175"/>
                    </a:lnTo>
                    <a:lnTo>
                      <a:pt x="946" y="183"/>
                    </a:lnTo>
                    <a:lnTo>
                      <a:pt x="947" y="185"/>
                    </a:lnTo>
                    <a:lnTo>
                      <a:pt x="948" y="185"/>
                    </a:lnTo>
                    <a:lnTo>
                      <a:pt x="952" y="185"/>
                    </a:lnTo>
                    <a:lnTo>
                      <a:pt x="958" y="186"/>
                    </a:lnTo>
                    <a:lnTo>
                      <a:pt x="967" y="189"/>
                    </a:lnTo>
                    <a:lnTo>
                      <a:pt x="975" y="193"/>
                    </a:lnTo>
                    <a:lnTo>
                      <a:pt x="986" y="197"/>
                    </a:lnTo>
                    <a:lnTo>
                      <a:pt x="999" y="204"/>
                    </a:lnTo>
                    <a:lnTo>
                      <a:pt x="1011" y="211"/>
                    </a:lnTo>
                    <a:lnTo>
                      <a:pt x="1023" y="222"/>
                    </a:lnTo>
                    <a:lnTo>
                      <a:pt x="1037" y="234"/>
                    </a:lnTo>
                    <a:lnTo>
                      <a:pt x="1049" y="249"/>
                    </a:lnTo>
                    <a:lnTo>
                      <a:pt x="1062" y="267"/>
                    </a:lnTo>
                    <a:lnTo>
                      <a:pt x="1073" y="288"/>
                    </a:lnTo>
                    <a:lnTo>
                      <a:pt x="1084" y="313"/>
                    </a:lnTo>
                    <a:lnTo>
                      <a:pt x="1093" y="340"/>
                    </a:lnTo>
                    <a:lnTo>
                      <a:pt x="1100" y="371"/>
                    </a:lnTo>
                    <a:lnTo>
                      <a:pt x="1106" y="407"/>
                    </a:lnTo>
                    <a:lnTo>
                      <a:pt x="1110" y="447"/>
                    </a:lnTo>
                    <a:lnTo>
                      <a:pt x="1110" y="492"/>
                    </a:lnTo>
                    <a:lnTo>
                      <a:pt x="1109" y="539"/>
                    </a:lnTo>
                    <a:lnTo>
                      <a:pt x="1104" y="593"/>
                    </a:lnTo>
                    <a:lnTo>
                      <a:pt x="1095" y="652"/>
                    </a:lnTo>
                    <a:lnTo>
                      <a:pt x="1087" y="689"/>
                    </a:lnTo>
                    <a:lnTo>
                      <a:pt x="1076" y="724"/>
                    </a:lnTo>
                    <a:lnTo>
                      <a:pt x="1086" y="724"/>
                    </a:lnTo>
                    <a:lnTo>
                      <a:pt x="1097" y="726"/>
                    </a:lnTo>
                    <a:lnTo>
                      <a:pt x="1106" y="728"/>
                    </a:lnTo>
                    <a:lnTo>
                      <a:pt x="1116" y="733"/>
                    </a:lnTo>
                    <a:lnTo>
                      <a:pt x="1125" y="740"/>
                    </a:lnTo>
                    <a:lnTo>
                      <a:pt x="1131" y="750"/>
                    </a:lnTo>
                    <a:lnTo>
                      <a:pt x="1137" y="762"/>
                    </a:lnTo>
                    <a:lnTo>
                      <a:pt x="1141" y="780"/>
                    </a:lnTo>
                    <a:lnTo>
                      <a:pt x="1143" y="799"/>
                    </a:lnTo>
                    <a:lnTo>
                      <a:pt x="1142" y="823"/>
                    </a:lnTo>
                    <a:lnTo>
                      <a:pt x="1140" y="851"/>
                    </a:lnTo>
                    <a:lnTo>
                      <a:pt x="1133" y="884"/>
                    </a:lnTo>
                    <a:lnTo>
                      <a:pt x="1124" y="922"/>
                    </a:lnTo>
                    <a:lnTo>
                      <a:pt x="1110" y="965"/>
                    </a:lnTo>
                    <a:lnTo>
                      <a:pt x="1097" y="1000"/>
                    </a:lnTo>
                    <a:lnTo>
                      <a:pt x="1083" y="1030"/>
                    </a:lnTo>
                    <a:lnTo>
                      <a:pt x="1071" y="1050"/>
                    </a:lnTo>
                    <a:lnTo>
                      <a:pt x="1060" y="1068"/>
                    </a:lnTo>
                    <a:lnTo>
                      <a:pt x="1049" y="1077"/>
                    </a:lnTo>
                    <a:lnTo>
                      <a:pt x="1038" y="1085"/>
                    </a:lnTo>
                    <a:lnTo>
                      <a:pt x="1028" y="1087"/>
                    </a:lnTo>
                    <a:lnTo>
                      <a:pt x="1019" y="1129"/>
                    </a:lnTo>
                    <a:lnTo>
                      <a:pt x="1006" y="1173"/>
                    </a:lnTo>
                    <a:lnTo>
                      <a:pt x="987" y="1217"/>
                    </a:lnTo>
                    <a:lnTo>
                      <a:pt x="965" y="1260"/>
                    </a:lnTo>
                    <a:lnTo>
                      <a:pt x="938" y="1303"/>
                    </a:lnTo>
                    <a:lnTo>
                      <a:pt x="907" y="1345"/>
                    </a:lnTo>
                    <a:lnTo>
                      <a:pt x="872" y="1384"/>
                    </a:lnTo>
                    <a:lnTo>
                      <a:pt x="833" y="1419"/>
                    </a:lnTo>
                    <a:lnTo>
                      <a:pt x="790" y="1450"/>
                    </a:lnTo>
                    <a:lnTo>
                      <a:pt x="743" y="1477"/>
                    </a:lnTo>
                    <a:lnTo>
                      <a:pt x="694" y="1499"/>
                    </a:lnTo>
                    <a:lnTo>
                      <a:pt x="646" y="1513"/>
                    </a:lnTo>
                    <a:lnTo>
                      <a:pt x="597" y="1520"/>
                    </a:lnTo>
                    <a:lnTo>
                      <a:pt x="547" y="1520"/>
                    </a:lnTo>
                    <a:lnTo>
                      <a:pt x="498" y="1514"/>
                    </a:lnTo>
                    <a:lnTo>
                      <a:pt x="450" y="1500"/>
                    </a:lnTo>
                    <a:lnTo>
                      <a:pt x="404" y="1481"/>
                    </a:lnTo>
                    <a:lnTo>
                      <a:pt x="359" y="1456"/>
                    </a:lnTo>
                    <a:lnTo>
                      <a:pt x="320" y="1428"/>
                    </a:lnTo>
                    <a:lnTo>
                      <a:pt x="283" y="1397"/>
                    </a:lnTo>
                    <a:lnTo>
                      <a:pt x="249" y="1362"/>
                    </a:lnTo>
                    <a:lnTo>
                      <a:pt x="220" y="1325"/>
                    </a:lnTo>
                    <a:lnTo>
                      <a:pt x="194" y="1287"/>
                    </a:lnTo>
                    <a:lnTo>
                      <a:pt x="171" y="1247"/>
                    </a:lnTo>
                    <a:lnTo>
                      <a:pt x="152" y="1206"/>
                    </a:lnTo>
                    <a:lnTo>
                      <a:pt x="136" y="1166"/>
                    </a:lnTo>
                    <a:lnTo>
                      <a:pt x="125" y="1126"/>
                    </a:lnTo>
                    <a:lnTo>
                      <a:pt x="117" y="1087"/>
                    </a:lnTo>
                    <a:lnTo>
                      <a:pt x="107" y="1085"/>
                    </a:lnTo>
                    <a:lnTo>
                      <a:pt x="96" y="1079"/>
                    </a:lnTo>
                    <a:lnTo>
                      <a:pt x="85" y="1068"/>
                    </a:lnTo>
                    <a:lnTo>
                      <a:pt x="72" y="1052"/>
                    </a:lnTo>
                    <a:lnTo>
                      <a:pt x="60" y="1030"/>
                    </a:lnTo>
                    <a:lnTo>
                      <a:pt x="48" y="1001"/>
                    </a:lnTo>
                    <a:lnTo>
                      <a:pt x="34" y="966"/>
                    </a:lnTo>
                    <a:lnTo>
                      <a:pt x="21" y="922"/>
                    </a:lnTo>
                    <a:lnTo>
                      <a:pt x="11" y="885"/>
                    </a:lnTo>
                    <a:lnTo>
                      <a:pt x="4" y="852"/>
                    </a:lnTo>
                    <a:lnTo>
                      <a:pt x="1" y="824"/>
                    </a:lnTo>
                    <a:lnTo>
                      <a:pt x="0" y="799"/>
                    </a:lnTo>
                    <a:lnTo>
                      <a:pt x="2" y="780"/>
                    </a:lnTo>
                    <a:lnTo>
                      <a:pt x="6" y="764"/>
                    </a:lnTo>
                    <a:lnTo>
                      <a:pt x="12" y="751"/>
                    </a:lnTo>
                    <a:lnTo>
                      <a:pt x="18" y="742"/>
                    </a:lnTo>
                    <a:lnTo>
                      <a:pt x="27" y="734"/>
                    </a:lnTo>
                    <a:lnTo>
                      <a:pt x="37" y="729"/>
                    </a:lnTo>
                    <a:lnTo>
                      <a:pt x="47" y="727"/>
                    </a:lnTo>
                    <a:lnTo>
                      <a:pt x="58" y="726"/>
                    </a:lnTo>
                    <a:lnTo>
                      <a:pt x="67" y="726"/>
                    </a:lnTo>
                    <a:lnTo>
                      <a:pt x="56" y="690"/>
                    </a:lnTo>
                    <a:lnTo>
                      <a:pt x="49" y="653"/>
                    </a:lnTo>
                    <a:lnTo>
                      <a:pt x="39" y="593"/>
                    </a:lnTo>
                    <a:lnTo>
                      <a:pt x="36" y="536"/>
                    </a:lnTo>
                    <a:lnTo>
                      <a:pt x="38" y="479"/>
                    </a:lnTo>
                    <a:lnTo>
                      <a:pt x="48" y="424"/>
                    </a:lnTo>
                    <a:lnTo>
                      <a:pt x="61" y="376"/>
                    </a:lnTo>
                    <a:lnTo>
                      <a:pt x="80" y="333"/>
                    </a:lnTo>
                    <a:lnTo>
                      <a:pt x="102" y="292"/>
                    </a:lnTo>
                    <a:lnTo>
                      <a:pt x="126" y="255"/>
                    </a:lnTo>
                    <a:lnTo>
                      <a:pt x="153" y="220"/>
                    </a:lnTo>
                    <a:lnTo>
                      <a:pt x="183" y="188"/>
                    </a:lnTo>
                    <a:lnTo>
                      <a:pt x="221" y="150"/>
                    </a:lnTo>
                    <a:lnTo>
                      <a:pt x="263" y="115"/>
                    </a:lnTo>
                    <a:lnTo>
                      <a:pt x="307" y="85"/>
                    </a:lnTo>
                    <a:lnTo>
                      <a:pt x="345" y="61"/>
                    </a:lnTo>
                    <a:lnTo>
                      <a:pt x="384" y="41"/>
                    </a:lnTo>
                    <a:lnTo>
                      <a:pt x="427" y="23"/>
                    </a:lnTo>
                    <a:lnTo>
                      <a:pt x="462" y="12"/>
                    </a:lnTo>
                    <a:lnTo>
                      <a:pt x="499" y="6"/>
                    </a:lnTo>
                    <a:lnTo>
                      <a:pt x="537" y="3"/>
                    </a:lnTo>
                    <a:lnTo>
                      <a:pt x="58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6" name="Freeform 782"/>
              <p:cNvSpPr/>
              <p:nvPr/>
            </p:nvSpPr>
            <p:spPr bwMode="auto">
              <a:xfrm>
                <a:off x="931" y="2880"/>
                <a:ext cx="483" cy="643"/>
              </a:xfrm>
              <a:custGeom>
                <a:avLst/>
                <a:gdLst>
                  <a:gd name="T0" fmla="*/ 535 w 965"/>
                  <a:gd name="T1" fmla="*/ 2 h 1286"/>
                  <a:gd name="T2" fmla="*/ 605 w 965"/>
                  <a:gd name="T3" fmla="*/ 16 h 1286"/>
                  <a:gd name="T4" fmla="*/ 662 w 965"/>
                  <a:gd name="T5" fmla="*/ 38 h 1286"/>
                  <a:gd name="T6" fmla="*/ 716 w 965"/>
                  <a:gd name="T7" fmla="*/ 69 h 1286"/>
                  <a:gd name="T8" fmla="*/ 759 w 965"/>
                  <a:gd name="T9" fmla="*/ 104 h 1286"/>
                  <a:gd name="T10" fmla="*/ 786 w 965"/>
                  <a:gd name="T11" fmla="*/ 135 h 1286"/>
                  <a:gd name="T12" fmla="*/ 800 w 965"/>
                  <a:gd name="T13" fmla="*/ 153 h 1286"/>
                  <a:gd name="T14" fmla="*/ 802 w 965"/>
                  <a:gd name="T15" fmla="*/ 157 h 1286"/>
                  <a:gd name="T16" fmla="*/ 812 w 965"/>
                  <a:gd name="T17" fmla="*/ 158 h 1286"/>
                  <a:gd name="T18" fmla="*/ 829 w 965"/>
                  <a:gd name="T19" fmla="*/ 164 h 1286"/>
                  <a:gd name="T20" fmla="*/ 851 w 965"/>
                  <a:gd name="T21" fmla="*/ 176 h 1286"/>
                  <a:gd name="T22" fmla="*/ 876 w 965"/>
                  <a:gd name="T23" fmla="*/ 197 h 1286"/>
                  <a:gd name="T24" fmla="*/ 899 w 965"/>
                  <a:gd name="T25" fmla="*/ 228 h 1286"/>
                  <a:gd name="T26" fmla="*/ 919 w 965"/>
                  <a:gd name="T27" fmla="*/ 272 h 1286"/>
                  <a:gd name="T28" fmla="*/ 933 w 965"/>
                  <a:gd name="T29" fmla="*/ 330 h 1286"/>
                  <a:gd name="T30" fmla="*/ 938 w 965"/>
                  <a:gd name="T31" fmla="*/ 404 h 1286"/>
                  <a:gd name="T32" fmla="*/ 933 w 965"/>
                  <a:gd name="T33" fmla="*/ 499 h 1286"/>
                  <a:gd name="T34" fmla="*/ 919 w 965"/>
                  <a:gd name="T35" fmla="*/ 583 h 1286"/>
                  <a:gd name="T36" fmla="*/ 919 w 965"/>
                  <a:gd name="T37" fmla="*/ 613 h 1286"/>
                  <a:gd name="T38" fmla="*/ 937 w 965"/>
                  <a:gd name="T39" fmla="*/ 616 h 1286"/>
                  <a:gd name="T40" fmla="*/ 952 w 965"/>
                  <a:gd name="T41" fmla="*/ 630 h 1286"/>
                  <a:gd name="T42" fmla="*/ 963 w 965"/>
                  <a:gd name="T43" fmla="*/ 653 h 1286"/>
                  <a:gd name="T44" fmla="*/ 965 w 965"/>
                  <a:gd name="T45" fmla="*/ 691 h 1286"/>
                  <a:gd name="T46" fmla="*/ 958 w 965"/>
                  <a:gd name="T47" fmla="*/ 745 h 1286"/>
                  <a:gd name="T48" fmla="*/ 936 w 965"/>
                  <a:gd name="T49" fmla="*/ 821 h 1286"/>
                  <a:gd name="T50" fmla="*/ 911 w 965"/>
                  <a:gd name="T51" fmla="*/ 880 h 1286"/>
                  <a:gd name="T52" fmla="*/ 888 w 965"/>
                  <a:gd name="T53" fmla="*/ 911 h 1286"/>
                  <a:gd name="T54" fmla="*/ 868 w 965"/>
                  <a:gd name="T55" fmla="*/ 919 h 1286"/>
                  <a:gd name="T56" fmla="*/ 846 w 965"/>
                  <a:gd name="T57" fmla="*/ 1000 h 1286"/>
                  <a:gd name="T58" fmla="*/ 806 w 965"/>
                  <a:gd name="T59" fmla="*/ 1081 h 1286"/>
                  <a:gd name="T60" fmla="*/ 748 w 965"/>
                  <a:gd name="T61" fmla="*/ 1158 h 1286"/>
                  <a:gd name="T62" fmla="*/ 674 w 965"/>
                  <a:gd name="T63" fmla="*/ 1223 h 1286"/>
                  <a:gd name="T64" fmla="*/ 585 w 965"/>
                  <a:gd name="T65" fmla="*/ 1268 h 1286"/>
                  <a:gd name="T66" fmla="*/ 503 w 965"/>
                  <a:gd name="T67" fmla="*/ 1286 h 1286"/>
                  <a:gd name="T68" fmla="*/ 419 w 965"/>
                  <a:gd name="T69" fmla="*/ 1279 h 1286"/>
                  <a:gd name="T70" fmla="*/ 335 w 965"/>
                  <a:gd name="T71" fmla="*/ 1251 h 1286"/>
                  <a:gd name="T72" fmla="*/ 259 w 965"/>
                  <a:gd name="T73" fmla="*/ 1201 h 1286"/>
                  <a:gd name="T74" fmla="*/ 196 w 965"/>
                  <a:gd name="T75" fmla="*/ 1139 h 1286"/>
                  <a:gd name="T76" fmla="*/ 148 w 965"/>
                  <a:gd name="T77" fmla="*/ 1067 h 1286"/>
                  <a:gd name="T78" fmla="*/ 115 w 965"/>
                  <a:gd name="T79" fmla="*/ 993 h 1286"/>
                  <a:gd name="T80" fmla="*/ 96 w 965"/>
                  <a:gd name="T81" fmla="*/ 919 h 1286"/>
                  <a:gd name="T82" fmla="*/ 76 w 965"/>
                  <a:gd name="T83" fmla="*/ 909 h 1286"/>
                  <a:gd name="T84" fmla="*/ 53 w 965"/>
                  <a:gd name="T85" fmla="*/ 879 h 1286"/>
                  <a:gd name="T86" fmla="*/ 29 w 965"/>
                  <a:gd name="T87" fmla="*/ 821 h 1286"/>
                  <a:gd name="T88" fmla="*/ 8 w 965"/>
                  <a:gd name="T89" fmla="*/ 745 h 1286"/>
                  <a:gd name="T90" fmla="*/ 0 w 965"/>
                  <a:gd name="T91" fmla="*/ 691 h 1286"/>
                  <a:gd name="T92" fmla="*/ 2 w 965"/>
                  <a:gd name="T93" fmla="*/ 653 h 1286"/>
                  <a:gd name="T94" fmla="*/ 13 w 965"/>
                  <a:gd name="T95" fmla="*/ 630 h 1286"/>
                  <a:gd name="T96" fmla="*/ 29 w 965"/>
                  <a:gd name="T97" fmla="*/ 618 h 1286"/>
                  <a:gd name="T98" fmla="*/ 48 w 965"/>
                  <a:gd name="T99" fmla="*/ 613 h 1286"/>
                  <a:gd name="T100" fmla="*/ 46 w 965"/>
                  <a:gd name="T101" fmla="*/ 583 h 1286"/>
                  <a:gd name="T102" fmla="*/ 32 w 965"/>
                  <a:gd name="T103" fmla="*/ 502 h 1286"/>
                  <a:gd name="T104" fmla="*/ 30 w 965"/>
                  <a:gd name="T105" fmla="*/ 404 h 1286"/>
                  <a:gd name="T106" fmla="*/ 51 w 965"/>
                  <a:gd name="T107" fmla="*/ 319 h 1286"/>
                  <a:gd name="T108" fmla="*/ 84 w 965"/>
                  <a:gd name="T109" fmla="*/ 246 h 1286"/>
                  <a:gd name="T110" fmla="*/ 129 w 965"/>
                  <a:gd name="T111" fmla="*/ 185 h 1286"/>
                  <a:gd name="T112" fmla="*/ 186 w 965"/>
                  <a:gd name="T113" fmla="*/ 126 h 1286"/>
                  <a:gd name="T114" fmla="*/ 259 w 965"/>
                  <a:gd name="T115" fmla="*/ 72 h 1286"/>
                  <a:gd name="T116" fmla="*/ 325 w 965"/>
                  <a:gd name="T117" fmla="*/ 34 h 1286"/>
                  <a:gd name="T118" fmla="*/ 390 w 965"/>
                  <a:gd name="T119" fmla="*/ 11 h 1286"/>
                  <a:gd name="T120" fmla="*/ 454 w 965"/>
                  <a:gd name="T121" fmla="*/ 2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5" h="1286">
                    <a:moveTo>
                      <a:pt x="495" y="0"/>
                    </a:moveTo>
                    <a:lnTo>
                      <a:pt x="535" y="2"/>
                    </a:lnTo>
                    <a:lnTo>
                      <a:pt x="571" y="7"/>
                    </a:lnTo>
                    <a:lnTo>
                      <a:pt x="605" y="16"/>
                    </a:lnTo>
                    <a:lnTo>
                      <a:pt x="634" y="26"/>
                    </a:lnTo>
                    <a:lnTo>
                      <a:pt x="662" y="38"/>
                    </a:lnTo>
                    <a:lnTo>
                      <a:pt x="687" y="51"/>
                    </a:lnTo>
                    <a:lnTo>
                      <a:pt x="716" y="69"/>
                    </a:lnTo>
                    <a:lnTo>
                      <a:pt x="740" y="87"/>
                    </a:lnTo>
                    <a:lnTo>
                      <a:pt x="759" y="104"/>
                    </a:lnTo>
                    <a:lnTo>
                      <a:pt x="775" y="121"/>
                    </a:lnTo>
                    <a:lnTo>
                      <a:pt x="786" y="135"/>
                    </a:lnTo>
                    <a:lnTo>
                      <a:pt x="795" y="146"/>
                    </a:lnTo>
                    <a:lnTo>
                      <a:pt x="800" y="153"/>
                    </a:lnTo>
                    <a:lnTo>
                      <a:pt x="801" y="157"/>
                    </a:lnTo>
                    <a:lnTo>
                      <a:pt x="802" y="157"/>
                    </a:lnTo>
                    <a:lnTo>
                      <a:pt x="806" y="157"/>
                    </a:lnTo>
                    <a:lnTo>
                      <a:pt x="812" y="158"/>
                    </a:lnTo>
                    <a:lnTo>
                      <a:pt x="820" y="160"/>
                    </a:lnTo>
                    <a:lnTo>
                      <a:pt x="829" y="164"/>
                    </a:lnTo>
                    <a:lnTo>
                      <a:pt x="840" y="170"/>
                    </a:lnTo>
                    <a:lnTo>
                      <a:pt x="851" y="176"/>
                    </a:lnTo>
                    <a:lnTo>
                      <a:pt x="863" y="186"/>
                    </a:lnTo>
                    <a:lnTo>
                      <a:pt x="876" y="197"/>
                    </a:lnTo>
                    <a:lnTo>
                      <a:pt x="887" y="211"/>
                    </a:lnTo>
                    <a:lnTo>
                      <a:pt x="899" y="228"/>
                    </a:lnTo>
                    <a:lnTo>
                      <a:pt x="909" y="249"/>
                    </a:lnTo>
                    <a:lnTo>
                      <a:pt x="919" y="272"/>
                    </a:lnTo>
                    <a:lnTo>
                      <a:pt x="927" y="299"/>
                    </a:lnTo>
                    <a:lnTo>
                      <a:pt x="933" y="330"/>
                    </a:lnTo>
                    <a:lnTo>
                      <a:pt x="937" y="365"/>
                    </a:lnTo>
                    <a:lnTo>
                      <a:pt x="938" y="404"/>
                    </a:lnTo>
                    <a:lnTo>
                      <a:pt x="937" y="448"/>
                    </a:lnTo>
                    <a:lnTo>
                      <a:pt x="933" y="499"/>
                    </a:lnTo>
                    <a:lnTo>
                      <a:pt x="926" y="553"/>
                    </a:lnTo>
                    <a:lnTo>
                      <a:pt x="919" y="583"/>
                    </a:lnTo>
                    <a:lnTo>
                      <a:pt x="909" y="614"/>
                    </a:lnTo>
                    <a:lnTo>
                      <a:pt x="919" y="613"/>
                    </a:lnTo>
                    <a:lnTo>
                      <a:pt x="927" y="614"/>
                    </a:lnTo>
                    <a:lnTo>
                      <a:pt x="937" y="616"/>
                    </a:lnTo>
                    <a:lnTo>
                      <a:pt x="946" y="621"/>
                    </a:lnTo>
                    <a:lnTo>
                      <a:pt x="952" y="630"/>
                    </a:lnTo>
                    <a:lnTo>
                      <a:pt x="958" y="640"/>
                    </a:lnTo>
                    <a:lnTo>
                      <a:pt x="963" y="653"/>
                    </a:lnTo>
                    <a:lnTo>
                      <a:pt x="965" y="670"/>
                    </a:lnTo>
                    <a:lnTo>
                      <a:pt x="965" y="691"/>
                    </a:lnTo>
                    <a:lnTo>
                      <a:pt x="963" y="716"/>
                    </a:lnTo>
                    <a:lnTo>
                      <a:pt x="958" y="745"/>
                    </a:lnTo>
                    <a:lnTo>
                      <a:pt x="949" y="779"/>
                    </a:lnTo>
                    <a:lnTo>
                      <a:pt x="936" y="821"/>
                    </a:lnTo>
                    <a:lnTo>
                      <a:pt x="924" y="854"/>
                    </a:lnTo>
                    <a:lnTo>
                      <a:pt x="911" y="880"/>
                    </a:lnTo>
                    <a:lnTo>
                      <a:pt x="899" y="898"/>
                    </a:lnTo>
                    <a:lnTo>
                      <a:pt x="888" y="911"/>
                    </a:lnTo>
                    <a:lnTo>
                      <a:pt x="878" y="917"/>
                    </a:lnTo>
                    <a:lnTo>
                      <a:pt x="868" y="919"/>
                    </a:lnTo>
                    <a:lnTo>
                      <a:pt x="860" y="960"/>
                    </a:lnTo>
                    <a:lnTo>
                      <a:pt x="846" y="1000"/>
                    </a:lnTo>
                    <a:lnTo>
                      <a:pt x="829" y="1040"/>
                    </a:lnTo>
                    <a:lnTo>
                      <a:pt x="806" y="1081"/>
                    </a:lnTo>
                    <a:lnTo>
                      <a:pt x="779" y="1120"/>
                    </a:lnTo>
                    <a:lnTo>
                      <a:pt x="748" y="1158"/>
                    </a:lnTo>
                    <a:lnTo>
                      <a:pt x="713" y="1192"/>
                    </a:lnTo>
                    <a:lnTo>
                      <a:pt x="674" y="1223"/>
                    </a:lnTo>
                    <a:lnTo>
                      <a:pt x="632" y="1249"/>
                    </a:lnTo>
                    <a:lnTo>
                      <a:pt x="585" y="1268"/>
                    </a:lnTo>
                    <a:lnTo>
                      <a:pt x="544" y="1279"/>
                    </a:lnTo>
                    <a:lnTo>
                      <a:pt x="503" y="1286"/>
                    </a:lnTo>
                    <a:lnTo>
                      <a:pt x="461" y="1286"/>
                    </a:lnTo>
                    <a:lnTo>
                      <a:pt x="419" y="1279"/>
                    </a:lnTo>
                    <a:lnTo>
                      <a:pt x="378" y="1268"/>
                    </a:lnTo>
                    <a:lnTo>
                      <a:pt x="335" y="1251"/>
                    </a:lnTo>
                    <a:lnTo>
                      <a:pt x="295" y="1228"/>
                    </a:lnTo>
                    <a:lnTo>
                      <a:pt x="259" y="1201"/>
                    </a:lnTo>
                    <a:lnTo>
                      <a:pt x="226" y="1172"/>
                    </a:lnTo>
                    <a:lnTo>
                      <a:pt x="196" y="1139"/>
                    </a:lnTo>
                    <a:lnTo>
                      <a:pt x="170" y="1103"/>
                    </a:lnTo>
                    <a:lnTo>
                      <a:pt x="148" y="1067"/>
                    </a:lnTo>
                    <a:lnTo>
                      <a:pt x="130" y="1029"/>
                    </a:lnTo>
                    <a:lnTo>
                      <a:pt x="115" y="993"/>
                    </a:lnTo>
                    <a:lnTo>
                      <a:pt x="103" y="956"/>
                    </a:lnTo>
                    <a:lnTo>
                      <a:pt x="96" y="919"/>
                    </a:lnTo>
                    <a:lnTo>
                      <a:pt x="86" y="917"/>
                    </a:lnTo>
                    <a:lnTo>
                      <a:pt x="76" y="909"/>
                    </a:lnTo>
                    <a:lnTo>
                      <a:pt x="65" y="897"/>
                    </a:lnTo>
                    <a:lnTo>
                      <a:pt x="53" y="879"/>
                    </a:lnTo>
                    <a:lnTo>
                      <a:pt x="42" y="854"/>
                    </a:lnTo>
                    <a:lnTo>
                      <a:pt x="29" y="821"/>
                    </a:lnTo>
                    <a:lnTo>
                      <a:pt x="17" y="779"/>
                    </a:lnTo>
                    <a:lnTo>
                      <a:pt x="8" y="745"/>
                    </a:lnTo>
                    <a:lnTo>
                      <a:pt x="2" y="716"/>
                    </a:lnTo>
                    <a:lnTo>
                      <a:pt x="0" y="691"/>
                    </a:lnTo>
                    <a:lnTo>
                      <a:pt x="0" y="670"/>
                    </a:lnTo>
                    <a:lnTo>
                      <a:pt x="2" y="653"/>
                    </a:lnTo>
                    <a:lnTo>
                      <a:pt x="7" y="640"/>
                    </a:lnTo>
                    <a:lnTo>
                      <a:pt x="13" y="630"/>
                    </a:lnTo>
                    <a:lnTo>
                      <a:pt x="21" y="623"/>
                    </a:lnTo>
                    <a:lnTo>
                      <a:pt x="29" y="618"/>
                    </a:lnTo>
                    <a:lnTo>
                      <a:pt x="38" y="614"/>
                    </a:lnTo>
                    <a:lnTo>
                      <a:pt x="48" y="613"/>
                    </a:lnTo>
                    <a:lnTo>
                      <a:pt x="57" y="614"/>
                    </a:lnTo>
                    <a:lnTo>
                      <a:pt x="46" y="583"/>
                    </a:lnTo>
                    <a:lnTo>
                      <a:pt x="40" y="553"/>
                    </a:lnTo>
                    <a:lnTo>
                      <a:pt x="32" y="502"/>
                    </a:lnTo>
                    <a:lnTo>
                      <a:pt x="29" y="452"/>
                    </a:lnTo>
                    <a:lnTo>
                      <a:pt x="30" y="404"/>
                    </a:lnTo>
                    <a:lnTo>
                      <a:pt x="39" y="358"/>
                    </a:lnTo>
                    <a:lnTo>
                      <a:pt x="51" y="319"/>
                    </a:lnTo>
                    <a:lnTo>
                      <a:pt x="66" y="281"/>
                    </a:lnTo>
                    <a:lnTo>
                      <a:pt x="84" y="246"/>
                    </a:lnTo>
                    <a:lnTo>
                      <a:pt x="105" y="214"/>
                    </a:lnTo>
                    <a:lnTo>
                      <a:pt x="129" y="185"/>
                    </a:lnTo>
                    <a:lnTo>
                      <a:pt x="153" y="159"/>
                    </a:lnTo>
                    <a:lnTo>
                      <a:pt x="186" y="126"/>
                    </a:lnTo>
                    <a:lnTo>
                      <a:pt x="222" y="98"/>
                    </a:lnTo>
                    <a:lnTo>
                      <a:pt x="259" y="72"/>
                    </a:lnTo>
                    <a:lnTo>
                      <a:pt x="291" y="51"/>
                    </a:lnTo>
                    <a:lnTo>
                      <a:pt x="325" y="34"/>
                    </a:lnTo>
                    <a:lnTo>
                      <a:pt x="360" y="20"/>
                    </a:lnTo>
                    <a:lnTo>
                      <a:pt x="390" y="11"/>
                    </a:lnTo>
                    <a:lnTo>
                      <a:pt x="422" y="5"/>
                    </a:lnTo>
                    <a:lnTo>
                      <a:pt x="454" y="2"/>
                    </a:lnTo>
                    <a:lnTo>
                      <a:pt x="495"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nvGrpSpPr>
            <p:cNvPr id="11" name="组合 869"/>
            <p:cNvGrpSpPr>
              <a:grpSpLocks noChangeAspect="1"/>
            </p:cNvGrpSpPr>
            <p:nvPr/>
          </p:nvGrpSpPr>
          <p:grpSpPr bwMode="auto">
            <a:xfrm>
              <a:off x="4816800" y="3797219"/>
              <a:ext cx="273993" cy="245180"/>
              <a:chOff x="4940" y="3158"/>
              <a:chExt cx="1550" cy="1387"/>
            </a:xfrm>
            <a:solidFill>
              <a:srgbClr val="415066"/>
            </a:solidFill>
          </p:grpSpPr>
          <p:sp>
            <p:nvSpPr>
              <p:cNvPr id="15" name="Freeform 871"/>
              <p:cNvSpPr/>
              <p:nvPr/>
            </p:nvSpPr>
            <p:spPr bwMode="auto">
              <a:xfrm>
                <a:off x="5515" y="3158"/>
                <a:ext cx="400" cy="401"/>
              </a:xfrm>
              <a:custGeom>
                <a:avLst/>
                <a:gdLst>
                  <a:gd name="T0" fmla="*/ 599 w 1200"/>
                  <a:gd name="T1" fmla="*/ 0 h 1202"/>
                  <a:gd name="T2" fmla="*/ 670 w 1200"/>
                  <a:gd name="T3" fmla="*/ 5 h 1202"/>
                  <a:gd name="T4" fmla="*/ 738 w 1200"/>
                  <a:gd name="T5" fmla="*/ 16 h 1202"/>
                  <a:gd name="T6" fmla="*/ 803 w 1200"/>
                  <a:gd name="T7" fmla="*/ 36 h 1202"/>
                  <a:gd name="T8" fmla="*/ 864 w 1200"/>
                  <a:gd name="T9" fmla="*/ 61 h 1202"/>
                  <a:gd name="T10" fmla="*/ 921 w 1200"/>
                  <a:gd name="T11" fmla="*/ 93 h 1202"/>
                  <a:gd name="T12" fmla="*/ 975 w 1200"/>
                  <a:gd name="T13" fmla="*/ 132 h 1202"/>
                  <a:gd name="T14" fmla="*/ 1024 w 1200"/>
                  <a:gd name="T15" fmla="*/ 177 h 1202"/>
                  <a:gd name="T16" fmla="*/ 1069 w 1200"/>
                  <a:gd name="T17" fmla="*/ 226 h 1202"/>
                  <a:gd name="T18" fmla="*/ 1107 w 1200"/>
                  <a:gd name="T19" fmla="*/ 280 h 1202"/>
                  <a:gd name="T20" fmla="*/ 1140 w 1200"/>
                  <a:gd name="T21" fmla="*/ 337 h 1202"/>
                  <a:gd name="T22" fmla="*/ 1165 w 1200"/>
                  <a:gd name="T23" fmla="*/ 398 h 1202"/>
                  <a:gd name="T24" fmla="*/ 1185 w 1200"/>
                  <a:gd name="T25" fmla="*/ 463 h 1202"/>
                  <a:gd name="T26" fmla="*/ 1196 w 1200"/>
                  <a:gd name="T27" fmla="*/ 531 h 1202"/>
                  <a:gd name="T28" fmla="*/ 1200 w 1200"/>
                  <a:gd name="T29" fmla="*/ 601 h 1202"/>
                  <a:gd name="T30" fmla="*/ 1196 w 1200"/>
                  <a:gd name="T31" fmla="*/ 672 h 1202"/>
                  <a:gd name="T32" fmla="*/ 1185 w 1200"/>
                  <a:gd name="T33" fmla="*/ 739 h 1202"/>
                  <a:gd name="T34" fmla="*/ 1165 w 1200"/>
                  <a:gd name="T35" fmla="*/ 804 h 1202"/>
                  <a:gd name="T36" fmla="*/ 1140 w 1200"/>
                  <a:gd name="T37" fmla="*/ 865 h 1202"/>
                  <a:gd name="T38" fmla="*/ 1107 w 1200"/>
                  <a:gd name="T39" fmla="*/ 923 h 1202"/>
                  <a:gd name="T40" fmla="*/ 1069 w 1200"/>
                  <a:gd name="T41" fmla="*/ 976 h 1202"/>
                  <a:gd name="T42" fmla="*/ 1024 w 1200"/>
                  <a:gd name="T43" fmla="*/ 1026 h 1202"/>
                  <a:gd name="T44" fmla="*/ 975 w 1200"/>
                  <a:gd name="T45" fmla="*/ 1071 h 1202"/>
                  <a:gd name="T46" fmla="*/ 921 w 1200"/>
                  <a:gd name="T47" fmla="*/ 1109 h 1202"/>
                  <a:gd name="T48" fmla="*/ 864 w 1200"/>
                  <a:gd name="T49" fmla="*/ 1141 h 1202"/>
                  <a:gd name="T50" fmla="*/ 803 w 1200"/>
                  <a:gd name="T51" fmla="*/ 1167 h 1202"/>
                  <a:gd name="T52" fmla="*/ 738 w 1200"/>
                  <a:gd name="T53" fmla="*/ 1186 h 1202"/>
                  <a:gd name="T54" fmla="*/ 670 w 1200"/>
                  <a:gd name="T55" fmla="*/ 1198 h 1202"/>
                  <a:gd name="T56" fmla="*/ 599 w 1200"/>
                  <a:gd name="T57" fmla="*/ 1202 h 1202"/>
                  <a:gd name="T58" fmla="*/ 530 w 1200"/>
                  <a:gd name="T59" fmla="*/ 1198 h 1202"/>
                  <a:gd name="T60" fmla="*/ 462 w 1200"/>
                  <a:gd name="T61" fmla="*/ 1186 h 1202"/>
                  <a:gd name="T62" fmla="*/ 397 w 1200"/>
                  <a:gd name="T63" fmla="*/ 1167 h 1202"/>
                  <a:gd name="T64" fmla="*/ 337 w 1200"/>
                  <a:gd name="T65" fmla="*/ 1141 h 1202"/>
                  <a:gd name="T66" fmla="*/ 279 w 1200"/>
                  <a:gd name="T67" fmla="*/ 1109 h 1202"/>
                  <a:gd name="T68" fmla="*/ 224 w 1200"/>
                  <a:gd name="T69" fmla="*/ 1071 h 1202"/>
                  <a:gd name="T70" fmla="*/ 176 w 1200"/>
                  <a:gd name="T71" fmla="*/ 1026 h 1202"/>
                  <a:gd name="T72" fmla="*/ 131 w 1200"/>
                  <a:gd name="T73" fmla="*/ 976 h 1202"/>
                  <a:gd name="T74" fmla="*/ 93 w 1200"/>
                  <a:gd name="T75" fmla="*/ 923 h 1202"/>
                  <a:gd name="T76" fmla="*/ 60 w 1200"/>
                  <a:gd name="T77" fmla="*/ 865 h 1202"/>
                  <a:gd name="T78" fmla="*/ 35 w 1200"/>
                  <a:gd name="T79" fmla="*/ 804 h 1202"/>
                  <a:gd name="T80" fmla="*/ 15 w 1200"/>
                  <a:gd name="T81" fmla="*/ 739 h 1202"/>
                  <a:gd name="T82" fmla="*/ 4 w 1200"/>
                  <a:gd name="T83" fmla="*/ 672 h 1202"/>
                  <a:gd name="T84" fmla="*/ 0 w 1200"/>
                  <a:gd name="T85" fmla="*/ 601 h 1202"/>
                  <a:gd name="T86" fmla="*/ 4 w 1200"/>
                  <a:gd name="T87" fmla="*/ 531 h 1202"/>
                  <a:gd name="T88" fmla="*/ 15 w 1200"/>
                  <a:gd name="T89" fmla="*/ 463 h 1202"/>
                  <a:gd name="T90" fmla="*/ 35 w 1200"/>
                  <a:gd name="T91" fmla="*/ 398 h 1202"/>
                  <a:gd name="T92" fmla="*/ 60 w 1200"/>
                  <a:gd name="T93" fmla="*/ 337 h 1202"/>
                  <a:gd name="T94" fmla="*/ 93 w 1200"/>
                  <a:gd name="T95" fmla="*/ 280 h 1202"/>
                  <a:gd name="T96" fmla="*/ 131 w 1200"/>
                  <a:gd name="T97" fmla="*/ 226 h 1202"/>
                  <a:gd name="T98" fmla="*/ 176 w 1200"/>
                  <a:gd name="T99" fmla="*/ 177 h 1202"/>
                  <a:gd name="T100" fmla="*/ 224 w 1200"/>
                  <a:gd name="T101" fmla="*/ 132 h 1202"/>
                  <a:gd name="T102" fmla="*/ 279 w 1200"/>
                  <a:gd name="T103" fmla="*/ 93 h 1202"/>
                  <a:gd name="T104" fmla="*/ 337 w 1200"/>
                  <a:gd name="T105" fmla="*/ 61 h 1202"/>
                  <a:gd name="T106" fmla="*/ 397 w 1200"/>
                  <a:gd name="T107" fmla="*/ 36 h 1202"/>
                  <a:gd name="T108" fmla="*/ 462 w 1200"/>
                  <a:gd name="T109" fmla="*/ 16 h 1202"/>
                  <a:gd name="T110" fmla="*/ 530 w 1200"/>
                  <a:gd name="T111" fmla="*/ 5 h 1202"/>
                  <a:gd name="T112" fmla="*/ 599 w 1200"/>
                  <a:gd name="T113"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00" h="1202">
                    <a:moveTo>
                      <a:pt x="599" y="0"/>
                    </a:moveTo>
                    <a:lnTo>
                      <a:pt x="670" y="5"/>
                    </a:lnTo>
                    <a:lnTo>
                      <a:pt x="738" y="16"/>
                    </a:lnTo>
                    <a:lnTo>
                      <a:pt x="803" y="36"/>
                    </a:lnTo>
                    <a:lnTo>
                      <a:pt x="864" y="61"/>
                    </a:lnTo>
                    <a:lnTo>
                      <a:pt x="921" y="93"/>
                    </a:lnTo>
                    <a:lnTo>
                      <a:pt x="975" y="132"/>
                    </a:lnTo>
                    <a:lnTo>
                      <a:pt x="1024" y="177"/>
                    </a:lnTo>
                    <a:lnTo>
                      <a:pt x="1069" y="226"/>
                    </a:lnTo>
                    <a:lnTo>
                      <a:pt x="1107" y="280"/>
                    </a:lnTo>
                    <a:lnTo>
                      <a:pt x="1140" y="337"/>
                    </a:lnTo>
                    <a:lnTo>
                      <a:pt x="1165" y="398"/>
                    </a:lnTo>
                    <a:lnTo>
                      <a:pt x="1185" y="463"/>
                    </a:lnTo>
                    <a:lnTo>
                      <a:pt x="1196" y="531"/>
                    </a:lnTo>
                    <a:lnTo>
                      <a:pt x="1200" y="601"/>
                    </a:lnTo>
                    <a:lnTo>
                      <a:pt x="1196" y="672"/>
                    </a:lnTo>
                    <a:lnTo>
                      <a:pt x="1185" y="739"/>
                    </a:lnTo>
                    <a:lnTo>
                      <a:pt x="1165" y="804"/>
                    </a:lnTo>
                    <a:lnTo>
                      <a:pt x="1140" y="865"/>
                    </a:lnTo>
                    <a:lnTo>
                      <a:pt x="1107" y="923"/>
                    </a:lnTo>
                    <a:lnTo>
                      <a:pt x="1069" y="976"/>
                    </a:lnTo>
                    <a:lnTo>
                      <a:pt x="1024" y="1026"/>
                    </a:lnTo>
                    <a:lnTo>
                      <a:pt x="975" y="1071"/>
                    </a:lnTo>
                    <a:lnTo>
                      <a:pt x="921" y="1109"/>
                    </a:lnTo>
                    <a:lnTo>
                      <a:pt x="864" y="1141"/>
                    </a:lnTo>
                    <a:lnTo>
                      <a:pt x="803" y="1167"/>
                    </a:lnTo>
                    <a:lnTo>
                      <a:pt x="738" y="1186"/>
                    </a:lnTo>
                    <a:lnTo>
                      <a:pt x="670" y="1198"/>
                    </a:lnTo>
                    <a:lnTo>
                      <a:pt x="599" y="1202"/>
                    </a:lnTo>
                    <a:lnTo>
                      <a:pt x="530" y="1198"/>
                    </a:lnTo>
                    <a:lnTo>
                      <a:pt x="462" y="1186"/>
                    </a:lnTo>
                    <a:lnTo>
                      <a:pt x="397" y="1167"/>
                    </a:lnTo>
                    <a:lnTo>
                      <a:pt x="337" y="1141"/>
                    </a:lnTo>
                    <a:lnTo>
                      <a:pt x="279" y="1109"/>
                    </a:lnTo>
                    <a:lnTo>
                      <a:pt x="224" y="1071"/>
                    </a:lnTo>
                    <a:lnTo>
                      <a:pt x="176" y="1026"/>
                    </a:lnTo>
                    <a:lnTo>
                      <a:pt x="131" y="976"/>
                    </a:lnTo>
                    <a:lnTo>
                      <a:pt x="93" y="923"/>
                    </a:lnTo>
                    <a:lnTo>
                      <a:pt x="60" y="865"/>
                    </a:lnTo>
                    <a:lnTo>
                      <a:pt x="35" y="804"/>
                    </a:lnTo>
                    <a:lnTo>
                      <a:pt x="15" y="739"/>
                    </a:lnTo>
                    <a:lnTo>
                      <a:pt x="4" y="672"/>
                    </a:lnTo>
                    <a:lnTo>
                      <a:pt x="0" y="601"/>
                    </a:lnTo>
                    <a:lnTo>
                      <a:pt x="4" y="531"/>
                    </a:lnTo>
                    <a:lnTo>
                      <a:pt x="15" y="463"/>
                    </a:lnTo>
                    <a:lnTo>
                      <a:pt x="35" y="398"/>
                    </a:lnTo>
                    <a:lnTo>
                      <a:pt x="60" y="337"/>
                    </a:lnTo>
                    <a:lnTo>
                      <a:pt x="93" y="280"/>
                    </a:lnTo>
                    <a:lnTo>
                      <a:pt x="131" y="226"/>
                    </a:lnTo>
                    <a:lnTo>
                      <a:pt x="176" y="177"/>
                    </a:lnTo>
                    <a:lnTo>
                      <a:pt x="224" y="132"/>
                    </a:lnTo>
                    <a:lnTo>
                      <a:pt x="279" y="93"/>
                    </a:lnTo>
                    <a:lnTo>
                      <a:pt x="337" y="61"/>
                    </a:lnTo>
                    <a:lnTo>
                      <a:pt x="397" y="36"/>
                    </a:lnTo>
                    <a:lnTo>
                      <a:pt x="462" y="16"/>
                    </a:lnTo>
                    <a:lnTo>
                      <a:pt x="530" y="5"/>
                    </a:lnTo>
                    <a:lnTo>
                      <a:pt x="599"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6" name="Freeform 872"/>
              <p:cNvSpPr/>
              <p:nvPr/>
            </p:nvSpPr>
            <p:spPr bwMode="auto">
              <a:xfrm>
                <a:off x="5344" y="3622"/>
                <a:ext cx="742" cy="420"/>
              </a:xfrm>
              <a:custGeom>
                <a:avLst/>
                <a:gdLst>
                  <a:gd name="T0" fmla="*/ 1112 w 2226"/>
                  <a:gd name="T1" fmla="*/ 0 h 1259"/>
                  <a:gd name="T2" fmla="*/ 1209 w 2226"/>
                  <a:gd name="T3" fmla="*/ 4 h 1259"/>
                  <a:gd name="T4" fmla="*/ 1303 w 2226"/>
                  <a:gd name="T5" fmla="*/ 15 h 1259"/>
                  <a:gd name="T6" fmla="*/ 1393 w 2226"/>
                  <a:gd name="T7" fmla="*/ 35 h 1259"/>
                  <a:gd name="T8" fmla="*/ 1482 w 2226"/>
                  <a:gd name="T9" fmla="*/ 62 h 1259"/>
                  <a:gd name="T10" fmla="*/ 1567 w 2226"/>
                  <a:gd name="T11" fmla="*/ 97 h 1259"/>
                  <a:gd name="T12" fmla="*/ 1648 w 2226"/>
                  <a:gd name="T13" fmla="*/ 136 h 1259"/>
                  <a:gd name="T14" fmla="*/ 1726 w 2226"/>
                  <a:gd name="T15" fmla="*/ 184 h 1259"/>
                  <a:gd name="T16" fmla="*/ 1799 w 2226"/>
                  <a:gd name="T17" fmla="*/ 237 h 1259"/>
                  <a:gd name="T18" fmla="*/ 1868 w 2226"/>
                  <a:gd name="T19" fmla="*/ 294 h 1259"/>
                  <a:gd name="T20" fmla="*/ 1932 w 2226"/>
                  <a:gd name="T21" fmla="*/ 359 h 1259"/>
                  <a:gd name="T22" fmla="*/ 1989 w 2226"/>
                  <a:gd name="T23" fmla="*/ 427 h 1259"/>
                  <a:gd name="T24" fmla="*/ 2043 w 2226"/>
                  <a:gd name="T25" fmla="*/ 500 h 1259"/>
                  <a:gd name="T26" fmla="*/ 2090 w 2226"/>
                  <a:gd name="T27" fmla="*/ 578 h 1259"/>
                  <a:gd name="T28" fmla="*/ 2130 w 2226"/>
                  <a:gd name="T29" fmla="*/ 660 h 1259"/>
                  <a:gd name="T30" fmla="*/ 2164 w 2226"/>
                  <a:gd name="T31" fmla="*/ 744 h 1259"/>
                  <a:gd name="T32" fmla="*/ 2191 w 2226"/>
                  <a:gd name="T33" fmla="*/ 833 h 1259"/>
                  <a:gd name="T34" fmla="*/ 2211 w 2226"/>
                  <a:gd name="T35" fmla="*/ 925 h 1259"/>
                  <a:gd name="T36" fmla="*/ 2223 w 2226"/>
                  <a:gd name="T37" fmla="*/ 1018 h 1259"/>
                  <a:gd name="T38" fmla="*/ 2226 w 2226"/>
                  <a:gd name="T39" fmla="*/ 1114 h 1259"/>
                  <a:gd name="T40" fmla="*/ 2223 w 2226"/>
                  <a:gd name="T41" fmla="*/ 1147 h 1259"/>
                  <a:gd name="T42" fmla="*/ 2212 w 2226"/>
                  <a:gd name="T43" fmla="*/ 1178 h 1259"/>
                  <a:gd name="T44" fmla="*/ 2195 w 2226"/>
                  <a:gd name="T45" fmla="*/ 1205 h 1259"/>
                  <a:gd name="T46" fmla="*/ 2173 w 2226"/>
                  <a:gd name="T47" fmla="*/ 1228 h 1259"/>
                  <a:gd name="T48" fmla="*/ 2146 w 2226"/>
                  <a:gd name="T49" fmla="*/ 1245 h 1259"/>
                  <a:gd name="T50" fmla="*/ 2115 w 2226"/>
                  <a:gd name="T51" fmla="*/ 1255 h 1259"/>
                  <a:gd name="T52" fmla="*/ 2082 w 2226"/>
                  <a:gd name="T53" fmla="*/ 1259 h 1259"/>
                  <a:gd name="T54" fmla="*/ 144 w 2226"/>
                  <a:gd name="T55" fmla="*/ 1259 h 1259"/>
                  <a:gd name="T56" fmla="*/ 111 w 2226"/>
                  <a:gd name="T57" fmla="*/ 1255 h 1259"/>
                  <a:gd name="T58" fmla="*/ 80 w 2226"/>
                  <a:gd name="T59" fmla="*/ 1245 h 1259"/>
                  <a:gd name="T60" fmla="*/ 53 w 2226"/>
                  <a:gd name="T61" fmla="*/ 1228 h 1259"/>
                  <a:gd name="T62" fmla="*/ 31 w 2226"/>
                  <a:gd name="T63" fmla="*/ 1205 h 1259"/>
                  <a:gd name="T64" fmla="*/ 14 w 2226"/>
                  <a:gd name="T65" fmla="*/ 1178 h 1259"/>
                  <a:gd name="T66" fmla="*/ 3 w 2226"/>
                  <a:gd name="T67" fmla="*/ 1147 h 1259"/>
                  <a:gd name="T68" fmla="*/ 0 w 2226"/>
                  <a:gd name="T69" fmla="*/ 1114 h 1259"/>
                  <a:gd name="T70" fmla="*/ 3 w 2226"/>
                  <a:gd name="T71" fmla="*/ 1018 h 1259"/>
                  <a:gd name="T72" fmla="*/ 15 w 2226"/>
                  <a:gd name="T73" fmla="*/ 925 h 1259"/>
                  <a:gd name="T74" fmla="*/ 35 w 2226"/>
                  <a:gd name="T75" fmla="*/ 833 h 1259"/>
                  <a:gd name="T76" fmla="*/ 62 w 2226"/>
                  <a:gd name="T77" fmla="*/ 744 h 1259"/>
                  <a:gd name="T78" fmla="*/ 96 w 2226"/>
                  <a:gd name="T79" fmla="*/ 660 h 1259"/>
                  <a:gd name="T80" fmla="*/ 137 w 2226"/>
                  <a:gd name="T81" fmla="*/ 578 h 1259"/>
                  <a:gd name="T82" fmla="*/ 183 w 2226"/>
                  <a:gd name="T83" fmla="*/ 500 h 1259"/>
                  <a:gd name="T84" fmla="*/ 237 w 2226"/>
                  <a:gd name="T85" fmla="*/ 427 h 1259"/>
                  <a:gd name="T86" fmla="*/ 294 w 2226"/>
                  <a:gd name="T87" fmla="*/ 359 h 1259"/>
                  <a:gd name="T88" fmla="*/ 358 w 2226"/>
                  <a:gd name="T89" fmla="*/ 294 h 1259"/>
                  <a:gd name="T90" fmla="*/ 427 w 2226"/>
                  <a:gd name="T91" fmla="*/ 237 h 1259"/>
                  <a:gd name="T92" fmla="*/ 500 w 2226"/>
                  <a:gd name="T93" fmla="*/ 184 h 1259"/>
                  <a:gd name="T94" fmla="*/ 578 w 2226"/>
                  <a:gd name="T95" fmla="*/ 136 h 1259"/>
                  <a:gd name="T96" fmla="*/ 659 w 2226"/>
                  <a:gd name="T97" fmla="*/ 97 h 1259"/>
                  <a:gd name="T98" fmla="*/ 744 w 2226"/>
                  <a:gd name="T99" fmla="*/ 62 h 1259"/>
                  <a:gd name="T100" fmla="*/ 833 w 2226"/>
                  <a:gd name="T101" fmla="*/ 35 h 1259"/>
                  <a:gd name="T102" fmla="*/ 923 w 2226"/>
                  <a:gd name="T103" fmla="*/ 15 h 1259"/>
                  <a:gd name="T104" fmla="*/ 1017 w 2226"/>
                  <a:gd name="T105" fmla="*/ 4 h 1259"/>
                  <a:gd name="T106" fmla="*/ 1112 w 2226"/>
                  <a:gd name="T107" fmla="*/ 0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26" h="1259">
                    <a:moveTo>
                      <a:pt x="1112" y="0"/>
                    </a:moveTo>
                    <a:lnTo>
                      <a:pt x="1209" y="4"/>
                    </a:lnTo>
                    <a:lnTo>
                      <a:pt x="1303" y="15"/>
                    </a:lnTo>
                    <a:lnTo>
                      <a:pt x="1393" y="35"/>
                    </a:lnTo>
                    <a:lnTo>
                      <a:pt x="1482" y="62"/>
                    </a:lnTo>
                    <a:lnTo>
                      <a:pt x="1567" y="97"/>
                    </a:lnTo>
                    <a:lnTo>
                      <a:pt x="1648" y="136"/>
                    </a:lnTo>
                    <a:lnTo>
                      <a:pt x="1726" y="184"/>
                    </a:lnTo>
                    <a:lnTo>
                      <a:pt x="1799" y="237"/>
                    </a:lnTo>
                    <a:lnTo>
                      <a:pt x="1868" y="294"/>
                    </a:lnTo>
                    <a:lnTo>
                      <a:pt x="1932" y="359"/>
                    </a:lnTo>
                    <a:lnTo>
                      <a:pt x="1989" y="427"/>
                    </a:lnTo>
                    <a:lnTo>
                      <a:pt x="2043" y="500"/>
                    </a:lnTo>
                    <a:lnTo>
                      <a:pt x="2090" y="578"/>
                    </a:lnTo>
                    <a:lnTo>
                      <a:pt x="2130" y="660"/>
                    </a:lnTo>
                    <a:lnTo>
                      <a:pt x="2164" y="744"/>
                    </a:lnTo>
                    <a:lnTo>
                      <a:pt x="2191" y="833"/>
                    </a:lnTo>
                    <a:lnTo>
                      <a:pt x="2211" y="925"/>
                    </a:lnTo>
                    <a:lnTo>
                      <a:pt x="2223" y="1018"/>
                    </a:lnTo>
                    <a:lnTo>
                      <a:pt x="2226" y="1114"/>
                    </a:lnTo>
                    <a:lnTo>
                      <a:pt x="2223" y="1147"/>
                    </a:lnTo>
                    <a:lnTo>
                      <a:pt x="2212" y="1178"/>
                    </a:lnTo>
                    <a:lnTo>
                      <a:pt x="2195" y="1205"/>
                    </a:lnTo>
                    <a:lnTo>
                      <a:pt x="2173" y="1228"/>
                    </a:lnTo>
                    <a:lnTo>
                      <a:pt x="2146" y="1245"/>
                    </a:lnTo>
                    <a:lnTo>
                      <a:pt x="2115" y="1255"/>
                    </a:lnTo>
                    <a:lnTo>
                      <a:pt x="2082" y="1259"/>
                    </a:lnTo>
                    <a:lnTo>
                      <a:pt x="144" y="1259"/>
                    </a:lnTo>
                    <a:lnTo>
                      <a:pt x="111" y="1255"/>
                    </a:lnTo>
                    <a:lnTo>
                      <a:pt x="80" y="1245"/>
                    </a:lnTo>
                    <a:lnTo>
                      <a:pt x="53" y="1228"/>
                    </a:lnTo>
                    <a:lnTo>
                      <a:pt x="31" y="1205"/>
                    </a:lnTo>
                    <a:lnTo>
                      <a:pt x="14" y="1178"/>
                    </a:lnTo>
                    <a:lnTo>
                      <a:pt x="3" y="1147"/>
                    </a:lnTo>
                    <a:lnTo>
                      <a:pt x="0" y="1114"/>
                    </a:lnTo>
                    <a:lnTo>
                      <a:pt x="3" y="1018"/>
                    </a:lnTo>
                    <a:lnTo>
                      <a:pt x="15" y="925"/>
                    </a:lnTo>
                    <a:lnTo>
                      <a:pt x="35" y="833"/>
                    </a:lnTo>
                    <a:lnTo>
                      <a:pt x="62" y="744"/>
                    </a:lnTo>
                    <a:lnTo>
                      <a:pt x="96" y="660"/>
                    </a:lnTo>
                    <a:lnTo>
                      <a:pt x="137" y="578"/>
                    </a:lnTo>
                    <a:lnTo>
                      <a:pt x="183" y="500"/>
                    </a:lnTo>
                    <a:lnTo>
                      <a:pt x="237" y="427"/>
                    </a:lnTo>
                    <a:lnTo>
                      <a:pt x="294" y="359"/>
                    </a:lnTo>
                    <a:lnTo>
                      <a:pt x="358" y="294"/>
                    </a:lnTo>
                    <a:lnTo>
                      <a:pt x="427" y="237"/>
                    </a:lnTo>
                    <a:lnTo>
                      <a:pt x="500" y="184"/>
                    </a:lnTo>
                    <a:lnTo>
                      <a:pt x="578" y="136"/>
                    </a:lnTo>
                    <a:lnTo>
                      <a:pt x="659" y="97"/>
                    </a:lnTo>
                    <a:lnTo>
                      <a:pt x="744" y="62"/>
                    </a:lnTo>
                    <a:lnTo>
                      <a:pt x="833" y="35"/>
                    </a:lnTo>
                    <a:lnTo>
                      <a:pt x="923" y="15"/>
                    </a:lnTo>
                    <a:lnTo>
                      <a:pt x="1017" y="4"/>
                    </a:lnTo>
                    <a:lnTo>
                      <a:pt x="1112"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7" name="Freeform 873"/>
              <p:cNvSpPr/>
              <p:nvPr/>
            </p:nvSpPr>
            <p:spPr bwMode="auto">
              <a:xfrm>
                <a:off x="5479" y="4091"/>
                <a:ext cx="472" cy="454"/>
              </a:xfrm>
              <a:custGeom>
                <a:avLst/>
                <a:gdLst>
                  <a:gd name="T0" fmla="*/ 751 w 1418"/>
                  <a:gd name="T1" fmla="*/ 4 h 1363"/>
                  <a:gd name="T2" fmla="*/ 801 w 1418"/>
                  <a:gd name="T3" fmla="*/ 31 h 1363"/>
                  <a:gd name="T4" fmla="*/ 839 w 1418"/>
                  <a:gd name="T5" fmla="*/ 80 h 1363"/>
                  <a:gd name="T6" fmla="*/ 1294 w 1418"/>
                  <a:gd name="T7" fmla="*/ 410 h 1363"/>
                  <a:gd name="T8" fmla="*/ 1352 w 1418"/>
                  <a:gd name="T9" fmla="*/ 431 h 1363"/>
                  <a:gd name="T10" fmla="*/ 1392 w 1418"/>
                  <a:gd name="T11" fmla="*/ 470 h 1363"/>
                  <a:gd name="T12" fmla="*/ 1415 w 1418"/>
                  <a:gd name="T13" fmla="*/ 523 h 1363"/>
                  <a:gd name="T14" fmla="*/ 1416 w 1418"/>
                  <a:gd name="T15" fmla="*/ 579 h 1363"/>
                  <a:gd name="T16" fmla="*/ 1395 w 1418"/>
                  <a:gd name="T17" fmla="*/ 634 h 1363"/>
                  <a:gd name="T18" fmla="*/ 1147 w 1418"/>
                  <a:gd name="T19" fmla="*/ 879 h 1363"/>
                  <a:gd name="T20" fmla="*/ 1202 w 1418"/>
                  <a:gd name="T21" fmla="*/ 1228 h 1363"/>
                  <a:gd name="T22" fmla="*/ 1184 w 1418"/>
                  <a:gd name="T23" fmla="*/ 1290 h 1363"/>
                  <a:gd name="T24" fmla="*/ 1143 w 1418"/>
                  <a:gd name="T25" fmla="*/ 1335 h 1363"/>
                  <a:gd name="T26" fmla="*/ 1087 w 1418"/>
                  <a:gd name="T27" fmla="*/ 1360 h 1363"/>
                  <a:gd name="T28" fmla="*/ 1022 w 1418"/>
                  <a:gd name="T29" fmla="*/ 1359 h 1363"/>
                  <a:gd name="T30" fmla="*/ 708 w 1418"/>
                  <a:gd name="T31" fmla="*/ 1198 h 1363"/>
                  <a:gd name="T32" fmla="*/ 395 w 1418"/>
                  <a:gd name="T33" fmla="*/ 1359 h 1363"/>
                  <a:gd name="T34" fmla="*/ 331 w 1418"/>
                  <a:gd name="T35" fmla="*/ 1360 h 1363"/>
                  <a:gd name="T36" fmla="*/ 275 w 1418"/>
                  <a:gd name="T37" fmla="*/ 1335 h 1363"/>
                  <a:gd name="T38" fmla="*/ 234 w 1418"/>
                  <a:gd name="T39" fmla="*/ 1288 h 1363"/>
                  <a:gd name="T40" fmla="*/ 216 w 1418"/>
                  <a:gd name="T41" fmla="*/ 1228 h 1363"/>
                  <a:gd name="T42" fmla="*/ 271 w 1418"/>
                  <a:gd name="T43" fmla="*/ 879 h 1363"/>
                  <a:gd name="T44" fmla="*/ 23 w 1418"/>
                  <a:gd name="T45" fmla="*/ 634 h 1363"/>
                  <a:gd name="T46" fmla="*/ 2 w 1418"/>
                  <a:gd name="T47" fmla="*/ 579 h 1363"/>
                  <a:gd name="T48" fmla="*/ 3 w 1418"/>
                  <a:gd name="T49" fmla="*/ 523 h 1363"/>
                  <a:gd name="T50" fmla="*/ 26 w 1418"/>
                  <a:gd name="T51" fmla="*/ 470 h 1363"/>
                  <a:gd name="T52" fmla="*/ 66 w 1418"/>
                  <a:gd name="T53" fmla="*/ 431 h 1363"/>
                  <a:gd name="T54" fmla="*/ 124 w 1418"/>
                  <a:gd name="T55" fmla="*/ 410 h 1363"/>
                  <a:gd name="T56" fmla="*/ 579 w 1418"/>
                  <a:gd name="T57" fmla="*/ 80 h 1363"/>
                  <a:gd name="T58" fmla="*/ 616 w 1418"/>
                  <a:gd name="T59" fmla="*/ 31 h 1363"/>
                  <a:gd name="T60" fmla="*/ 667 w 1418"/>
                  <a:gd name="T61" fmla="*/ 4 h 1363"/>
                  <a:gd name="T62" fmla="*/ 723 w 1418"/>
                  <a:gd name="T63"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8" h="1363">
                    <a:moveTo>
                      <a:pt x="723" y="0"/>
                    </a:moveTo>
                    <a:lnTo>
                      <a:pt x="751" y="4"/>
                    </a:lnTo>
                    <a:lnTo>
                      <a:pt x="777" y="15"/>
                    </a:lnTo>
                    <a:lnTo>
                      <a:pt x="801" y="31"/>
                    </a:lnTo>
                    <a:lnTo>
                      <a:pt x="822" y="53"/>
                    </a:lnTo>
                    <a:lnTo>
                      <a:pt x="839" y="80"/>
                    </a:lnTo>
                    <a:lnTo>
                      <a:pt x="980" y="365"/>
                    </a:lnTo>
                    <a:lnTo>
                      <a:pt x="1294" y="410"/>
                    </a:lnTo>
                    <a:lnTo>
                      <a:pt x="1325" y="418"/>
                    </a:lnTo>
                    <a:lnTo>
                      <a:pt x="1352" y="431"/>
                    </a:lnTo>
                    <a:lnTo>
                      <a:pt x="1374" y="449"/>
                    </a:lnTo>
                    <a:lnTo>
                      <a:pt x="1392" y="470"/>
                    </a:lnTo>
                    <a:lnTo>
                      <a:pt x="1407" y="496"/>
                    </a:lnTo>
                    <a:lnTo>
                      <a:pt x="1415" y="523"/>
                    </a:lnTo>
                    <a:lnTo>
                      <a:pt x="1418" y="551"/>
                    </a:lnTo>
                    <a:lnTo>
                      <a:pt x="1416" y="579"/>
                    </a:lnTo>
                    <a:lnTo>
                      <a:pt x="1408" y="607"/>
                    </a:lnTo>
                    <a:lnTo>
                      <a:pt x="1395" y="634"/>
                    </a:lnTo>
                    <a:lnTo>
                      <a:pt x="1374" y="658"/>
                    </a:lnTo>
                    <a:lnTo>
                      <a:pt x="1147" y="879"/>
                    </a:lnTo>
                    <a:lnTo>
                      <a:pt x="1201" y="1192"/>
                    </a:lnTo>
                    <a:lnTo>
                      <a:pt x="1202" y="1228"/>
                    </a:lnTo>
                    <a:lnTo>
                      <a:pt x="1197" y="1260"/>
                    </a:lnTo>
                    <a:lnTo>
                      <a:pt x="1184" y="1290"/>
                    </a:lnTo>
                    <a:lnTo>
                      <a:pt x="1166" y="1315"/>
                    </a:lnTo>
                    <a:lnTo>
                      <a:pt x="1143" y="1335"/>
                    </a:lnTo>
                    <a:lnTo>
                      <a:pt x="1116" y="1350"/>
                    </a:lnTo>
                    <a:lnTo>
                      <a:pt x="1087" y="1360"/>
                    </a:lnTo>
                    <a:lnTo>
                      <a:pt x="1054" y="1363"/>
                    </a:lnTo>
                    <a:lnTo>
                      <a:pt x="1022" y="1359"/>
                    </a:lnTo>
                    <a:lnTo>
                      <a:pt x="991" y="1346"/>
                    </a:lnTo>
                    <a:lnTo>
                      <a:pt x="708" y="1198"/>
                    </a:lnTo>
                    <a:lnTo>
                      <a:pt x="427" y="1346"/>
                    </a:lnTo>
                    <a:lnTo>
                      <a:pt x="395" y="1359"/>
                    </a:lnTo>
                    <a:lnTo>
                      <a:pt x="362" y="1363"/>
                    </a:lnTo>
                    <a:lnTo>
                      <a:pt x="331" y="1360"/>
                    </a:lnTo>
                    <a:lnTo>
                      <a:pt x="302" y="1350"/>
                    </a:lnTo>
                    <a:lnTo>
                      <a:pt x="275" y="1335"/>
                    </a:lnTo>
                    <a:lnTo>
                      <a:pt x="252" y="1314"/>
                    </a:lnTo>
                    <a:lnTo>
                      <a:pt x="234" y="1288"/>
                    </a:lnTo>
                    <a:lnTo>
                      <a:pt x="221" y="1260"/>
                    </a:lnTo>
                    <a:lnTo>
                      <a:pt x="216" y="1228"/>
                    </a:lnTo>
                    <a:lnTo>
                      <a:pt x="217" y="1192"/>
                    </a:lnTo>
                    <a:lnTo>
                      <a:pt x="271" y="879"/>
                    </a:lnTo>
                    <a:lnTo>
                      <a:pt x="44" y="658"/>
                    </a:lnTo>
                    <a:lnTo>
                      <a:pt x="23" y="634"/>
                    </a:lnTo>
                    <a:lnTo>
                      <a:pt x="10" y="607"/>
                    </a:lnTo>
                    <a:lnTo>
                      <a:pt x="2" y="579"/>
                    </a:lnTo>
                    <a:lnTo>
                      <a:pt x="0" y="551"/>
                    </a:lnTo>
                    <a:lnTo>
                      <a:pt x="3" y="523"/>
                    </a:lnTo>
                    <a:lnTo>
                      <a:pt x="12" y="496"/>
                    </a:lnTo>
                    <a:lnTo>
                      <a:pt x="26" y="470"/>
                    </a:lnTo>
                    <a:lnTo>
                      <a:pt x="44" y="449"/>
                    </a:lnTo>
                    <a:lnTo>
                      <a:pt x="66" y="431"/>
                    </a:lnTo>
                    <a:lnTo>
                      <a:pt x="93" y="418"/>
                    </a:lnTo>
                    <a:lnTo>
                      <a:pt x="124" y="410"/>
                    </a:lnTo>
                    <a:lnTo>
                      <a:pt x="438" y="365"/>
                    </a:lnTo>
                    <a:lnTo>
                      <a:pt x="579" y="80"/>
                    </a:lnTo>
                    <a:lnTo>
                      <a:pt x="596" y="53"/>
                    </a:lnTo>
                    <a:lnTo>
                      <a:pt x="616" y="31"/>
                    </a:lnTo>
                    <a:lnTo>
                      <a:pt x="641" y="15"/>
                    </a:lnTo>
                    <a:lnTo>
                      <a:pt x="667" y="4"/>
                    </a:lnTo>
                    <a:lnTo>
                      <a:pt x="695" y="0"/>
                    </a:lnTo>
                    <a:lnTo>
                      <a:pt x="723"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8" name="Freeform 874"/>
              <p:cNvSpPr/>
              <p:nvPr/>
            </p:nvSpPr>
            <p:spPr bwMode="auto">
              <a:xfrm>
                <a:off x="4940" y="4091"/>
                <a:ext cx="473" cy="454"/>
              </a:xfrm>
              <a:custGeom>
                <a:avLst/>
                <a:gdLst>
                  <a:gd name="T0" fmla="*/ 751 w 1419"/>
                  <a:gd name="T1" fmla="*/ 4 h 1363"/>
                  <a:gd name="T2" fmla="*/ 802 w 1419"/>
                  <a:gd name="T3" fmla="*/ 31 h 1363"/>
                  <a:gd name="T4" fmla="*/ 840 w 1419"/>
                  <a:gd name="T5" fmla="*/ 80 h 1363"/>
                  <a:gd name="T6" fmla="*/ 1295 w 1419"/>
                  <a:gd name="T7" fmla="*/ 410 h 1363"/>
                  <a:gd name="T8" fmla="*/ 1351 w 1419"/>
                  <a:gd name="T9" fmla="*/ 431 h 1363"/>
                  <a:gd name="T10" fmla="*/ 1394 w 1419"/>
                  <a:gd name="T11" fmla="*/ 470 h 1363"/>
                  <a:gd name="T12" fmla="*/ 1415 w 1419"/>
                  <a:gd name="T13" fmla="*/ 523 h 1363"/>
                  <a:gd name="T14" fmla="*/ 1416 w 1419"/>
                  <a:gd name="T15" fmla="*/ 579 h 1363"/>
                  <a:gd name="T16" fmla="*/ 1395 w 1419"/>
                  <a:gd name="T17" fmla="*/ 634 h 1363"/>
                  <a:gd name="T18" fmla="*/ 1147 w 1419"/>
                  <a:gd name="T19" fmla="*/ 879 h 1363"/>
                  <a:gd name="T20" fmla="*/ 1203 w 1419"/>
                  <a:gd name="T21" fmla="*/ 1228 h 1363"/>
                  <a:gd name="T22" fmla="*/ 1185 w 1419"/>
                  <a:gd name="T23" fmla="*/ 1290 h 1363"/>
                  <a:gd name="T24" fmla="*/ 1143 w 1419"/>
                  <a:gd name="T25" fmla="*/ 1335 h 1363"/>
                  <a:gd name="T26" fmla="*/ 1086 w 1419"/>
                  <a:gd name="T27" fmla="*/ 1360 h 1363"/>
                  <a:gd name="T28" fmla="*/ 1023 w 1419"/>
                  <a:gd name="T29" fmla="*/ 1359 h 1363"/>
                  <a:gd name="T30" fmla="*/ 709 w 1419"/>
                  <a:gd name="T31" fmla="*/ 1198 h 1363"/>
                  <a:gd name="T32" fmla="*/ 396 w 1419"/>
                  <a:gd name="T33" fmla="*/ 1359 h 1363"/>
                  <a:gd name="T34" fmla="*/ 333 w 1419"/>
                  <a:gd name="T35" fmla="*/ 1360 h 1363"/>
                  <a:gd name="T36" fmla="*/ 275 w 1419"/>
                  <a:gd name="T37" fmla="*/ 1335 h 1363"/>
                  <a:gd name="T38" fmla="*/ 234 w 1419"/>
                  <a:gd name="T39" fmla="*/ 1288 h 1363"/>
                  <a:gd name="T40" fmla="*/ 216 w 1419"/>
                  <a:gd name="T41" fmla="*/ 1228 h 1363"/>
                  <a:gd name="T42" fmla="*/ 272 w 1419"/>
                  <a:gd name="T43" fmla="*/ 879 h 1363"/>
                  <a:gd name="T44" fmla="*/ 24 w 1419"/>
                  <a:gd name="T45" fmla="*/ 634 h 1363"/>
                  <a:gd name="T46" fmla="*/ 1 w 1419"/>
                  <a:gd name="T47" fmla="*/ 579 h 1363"/>
                  <a:gd name="T48" fmla="*/ 4 w 1419"/>
                  <a:gd name="T49" fmla="*/ 523 h 1363"/>
                  <a:gd name="T50" fmla="*/ 25 w 1419"/>
                  <a:gd name="T51" fmla="*/ 470 h 1363"/>
                  <a:gd name="T52" fmla="*/ 66 w 1419"/>
                  <a:gd name="T53" fmla="*/ 431 h 1363"/>
                  <a:gd name="T54" fmla="*/ 124 w 1419"/>
                  <a:gd name="T55" fmla="*/ 410 h 1363"/>
                  <a:gd name="T56" fmla="*/ 579 w 1419"/>
                  <a:gd name="T57" fmla="*/ 80 h 1363"/>
                  <a:gd name="T58" fmla="*/ 617 w 1419"/>
                  <a:gd name="T59" fmla="*/ 31 h 1363"/>
                  <a:gd name="T60" fmla="*/ 668 w 1419"/>
                  <a:gd name="T61" fmla="*/ 5 h 1363"/>
                  <a:gd name="T62" fmla="*/ 723 w 1419"/>
                  <a:gd name="T63"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9" h="1363">
                    <a:moveTo>
                      <a:pt x="723" y="0"/>
                    </a:moveTo>
                    <a:lnTo>
                      <a:pt x="751" y="4"/>
                    </a:lnTo>
                    <a:lnTo>
                      <a:pt x="778" y="15"/>
                    </a:lnTo>
                    <a:lnTo>
                      <a:pt x="802" y="31"/>
                    </a:lnTo>
                    <a:lnTo>
                      <a:pt x="823" y="53"/>
                    </a:lnTo>
                    <a:lnTo>
                      <a:pt x="840" y="80"/>
                    </a:lnTo>
                    <a:lnTo>
                      <a:pt x="981" y="365"/>
                    </a:lnTo>
                    <a:lnTo>
                      <a:pt x="1295" y="410"/>
                    </a:lnTo>
                    <a:lnTo>
                      <a:pt x="1325" y="418"/>
                    </a:lnTo>
                    <a:lnTo>
                      <a:pt x="1351" y="431"/>
                    </a:lnTo>
                    <a:lnTo>
                      <a:pt x="1375" y="449"/>
                    </a:lnTo>
                    <a:lnTo>
                      <a:pt x="1394" y="470"/>
                    </a:lnTo>
                    <a:lnTo>
                      <a:pt x="1406" y="496"/>
                    </a:lnTo>
                    <a:lnTo>
                      <a:pt x="1415" y="523"/>
                    </a:lnTo>
                    <a:lnTo>
                      <a:pt x="1419" y="551"/>
                    </a:lnTo>
                    <a:lnTo>
                      <a:pt x="1416" y="579"/>
                    </a:lnTo>
                    <a:lnTo>
                      <a:pt x="1409" y="607"/>
                    </a:lnTo>
                    <a:lnTo>
                      <a:pt x="1395" y="634"/>
                    </a:lnTo>
                    <a:lnTo>
                      <a:pt x="1375" y="658"/>
                    </a:lnTo>
                    <a:lnTo>
                      <a:pt x="1147" y="879"/>
                    </a:lnTo>
                    <a:lnTo>
                      <a:pt x="1201" y="1192"/>
                    </a:lnTo>
                    <a:lnTo>
                      <a:pt x="1203" y="1228"/>
                    </a:lnTo>
                    <a:lnTo>
                      <a:pt x="1198" y="1260"/>
                    </a:lnTo>
                    <a:lnTo>
                      <a:pt x="1185" y="1290"/>
                    </a:lnTo>
                    <a:lnTo>
                      <a:pt x="1167" y="1315"/>
                    </a:lnTo>
                    <a:lnTo>
                      <a:pt x="1143" y="1335"/>
                    </a:lnTo>
                    <a:lnTo>
                      <a:pt x="1116" y="1350"/>
                    </a:lnTo>
                    <a:lnTo>
                      <a:pt x="1086" y="1360"/>
                    </a:lnTo>
                    <a:lnTo>
                      <a:pt x="1055" y="1363"/>
                    </a:lnTo>
                    <a:lnTo>
                      <a:pt x="1023" y="1359"/>
                    </a:lnTo>
                    <a:lnTo>
                      <a:pt x="991" y="1346"/>
                    </a:lnTo>
                    <a:lnTo>
                      <a:pt x="709" y="1198"/>
                    </a:lnTo>
                    <a:lnTo>
                      <a:pt x="428" y="1346"/>
                    </a:lnTo>
                    <a:lnTo>
                      <a:pt x="396" y="1359"/>
                    </a:lnTo>
                    <a:lnTo>
                      <a:pt x="364" y="1363"/>
                    </a:lnTo>
                    <a:lnTo>
                      <a:pt x="333" y="1360"/>
                    </a:lnTo>
                    <a:lnTo>
                      <a:pt x="303" y="1350"/>
                    </a:lnTo>
                    <a:lnTo>
                      <a:pt x="275" y="1335"/>
                    </a:lnTo>
                    <a:lnTo>
                      <a:pt x="252" y="1314"/>
                    </a:lnTo>
                    <a:lnTo>
                      <a:pt x="234" y="1288"/>
                    </a:lnTo>
                    <a:lnTo>
                      <a:pt x="221" y="1260"/>
                    </a:lnTo>
                    <a:lnTo>
                      <a:pt x="216" y="1228"/>
                    </a:lnTo>
                    <a:lnTo>
                      <a:pt x="217" y="1192"/>
                    </a:lnTo>
                    <a:lnTo>
                      <a:pt x="272" y="879"/>
                    </a:lnTo>
                    <a:lnTo>
                      <a:pt x="44" y="658"/>
                    </a:lnTo>
                    <a:lnTo>
                      <a:pt x="24" y="634"/>
                    </a:lnTo>
                    <a:lnTo>
                      <a:pt x="10" y="607"/>
                    </a:lnTo>
                    <a:lnTo>
                      <a:pt x="1" y="579"/>
                    </a:lnTo>
                    <a:lnTo>
                      <a:pt x="0" y="551"/>
                    </a:lnTo>
                    <a:lnTo>
                      <a:pt x="4" y="523"/>
                    </a:lnTo>
                    <a:lnTo>
                      <a:pt x="13" y="496"/>
                    </a:lnTo>
                    <a:lnTo>
                      <a:pt x="25" y="470"/>
                    </a:lnTo>
                    <a:lnTo>
                      <a:pt x="44" y="449"/>
                    </a:lnTo>
                    <a:lnTo>
                      <a:pt x="66" y="431"/>
                    </a:lnTo>
                    <a:lnTo>
                      <a:pt x="93" y="418"/>
                    </a:lnTo>
                    <a:lnTo>
                      <a:pt x="124" y="410"/>
                    </a:lnTo>
                    <a:lnTo>
                      <a:pt x="438" y="365"/>
                    </a:lnTo>
                    <a:lnTo>
                      <a:pt x="579" y="80"/>
                    </a:lnTo>
                    <a:lnTo>
                      <a:pt x="596" y="53"/>
                    </a:lnTo>
                    <a:lnTo>
                      <a:pt x="617" y="31"/>
                    </a:lnTo>
                    <a:lnTo>
                      <a:pt x="641" y="15"/>
                    </a:lnTo>
                    <a:lnTo>
                      <a:pt x="668" y="5"/>
                    </a:lnTo>
                    <a:lnTo>
                      <a:pt x="695" y="0"/>
                    </a:lnTo>
                    <a:lnTo>
                      <a:pt x="723"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9" name="Freeform 875"/>
              <p:cNvSpPr/>
              <p:nvPr/>
            </p:nvSpPr>
            <p:spPr bwMode="auto">
              <a:xfrm>
                <a:off x="6017" y="4090"/>
                <a:ext cx="473" cy="455"/>
              </a:xfrm>
              <a:custGeom>
                <a:avLst/>
                <a:gdLst>
                  <a:gd name="T0" fmla="*/ 717 w 1419"/>
                  <a:gd name="T1" fmla="*/ 0 h 1365"/>
                  <a:gd name="T2" fmla="*/ 745 w 1419"/>
                  <a:gd name="T3" fmla="*/ 4 h 1365"/>
                  <a:gd name="T4" fmla="*/ 785 w 1419"/>
                  <a:gd name="T5" fmla="*/ 21 h 1365"/>
                  <a:gd name="T6" fmla="*/ 823 w 1419"/>
                  <a:gd name="T7" fmla="*/ 55 h 1365"/>
                  <a:gd name="T8" fmla="*/ 981 w 1419"/>
                  <a:gd name="T9" fmla="*/ 367 h 1365"/>
                  <a:gd name="T10" fmla="*/ 1326 w 1419"/>
                  <a:gd name="T11" fmla="*/ 420 h 1365"/>
                  <a:gd name="T12" fmla="*/ 1375 w 1419"/>
                  <a:gd name="T13" fmla="*/ 451 h 1365"/>
                  <a:gd name="T14" fmla="*/ 1406 w 1419"/>
                  <a:gd name="T15" fmla="*/ 498 h 1365"/>
                  <a:gd name="T16" fmla="*/ 1419 w 1419"/>
                  <a:gd name="T17" fmla="*/ 553 h 1365"/>
                  <a:gd name="T18" fmla="*/ 1409 w 1419"/>
                  <a:gd name="T19" fmla="*/ 609 h 1365"/>
                  <a:gd name="T20" fmla="*/ 1375 w 1419"/>
                  <a:gd name="T21" fmla="*/ 660 h 1365"/>
                  <a:gd name="T22" fmla="*/ 1202 w 1419"/>
                  <a:gd name="T23" fmla="*/ 1194 h 1365"/>
                  <a:gd name="T24" fmla="*/ 1198 w 1419"/>
                  <a:gd name="T25" fmla="*/ 1262 h 1365"/>
                  <a:gd name="T26" fmla="*/ 1167 w 1419"/>
                  <a:gd name="T27" fmla="*/ 1317 h 1365"/>
                  <a:gd name="T28" fmla="*/ 1116 w 1419"/>
                  <a:gd name="T29" fmla="*/ 1352 h 1365"/>
                  <a:gd name="T30" fmla="*/ 1055 w 1419"/>
                  <a:gd name="T31" fmla="*/ 1365 h 1365"/>
                  <a:gd name="T32" fmla="*/ 991 w 1419"/>
                  <a:gd name="T33" fmla="*/ 1348 h 1365"/>
                  <a:gd name="T34" fmla="*/ 428 w 1419"/>
                  <a:gd name="T35" fmla="*/ 1348 h 1365"/>
                  <a:gd name="T36" fmla="*/ 364 w 1419"/>
                  <a:gd name="T37" fmla="*/ 1365 h 1365"/>
                  <a:gd name="T38" fmla="*/ 303 w 1419"/>
                  <a:gd name="T39" fmla="*/ 1352 h 1365"/>
                  <a:gd name="T40" fmla="*/ 252 w 1419"/>
                  <a:gd name="T41" fmla="*/ 1316 h 1365"/>
                  <a:gd name="T42" fmla="*/ 221 w 1419"/>
                  <a:gd name="T43" fmla="*/ 1262 h 1365"/>
                  <a:gd name="T44" fmla="*/ 218 w 1419"/>
                  <a:gd name="T45" fmla="*/ 1194 h 1365"/>
                  <a:gd name="T46" fmla="*/ 44 w 1419"/>
                  <a:gd name="T47" fmla="*/ 660 h 1365"/>
                  <a:gd name="T48" fmla="*/ 10 w 1419"/>
                  <a:gd name="T49" fmla="*/ 609 h 1365"/>
                  <a:gd name="T50" fmla="*/ 0 w 1419"/>
                  <a:gd name="T51" fmla="*/ 553 h 1365"/>
                  <a:gd name="T52" fmla="*/ 13 w 1419"/>
                  <a:gd name="T53" fmla="*/ 498 h 1365"/>
                  <a:gd name="T54" fmla="*/ 44 w 1419"/>
                  <a:gd name="T55" fmla="*/ 451 h 1365"/>
                  <a:gd name="T56" fmla="*/ 94 w 1419"/>
                  <a:gd name="T57" fmla="*/ 420 h 1365"/>
                  <a:gd name="T58" fmla="*/ 438 w 1419"/>
                  <a:gd name="T59" fmla="*/ 367 h 1365"/>
                  <a:gd name="T60" fmla="*/ 598 w 1419"/>
                  <a:gd name="T61" fmla="*/ 54 h 1365"/>
                  <a:gd name="T62" fmla="*/ 647 w 1419"/>
                  <a:gd name="T63" fmla="*/ 14 h 1365"/>
                  <a:gd name="T64" fmla="*/ 710 w 1419"/>
                  <a:gd name="T65" fmla="*/ 0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9" h="1365">
                    <a:moveTo>
                      <a:pt x="710" y="0"/>
                    </a:moveTo>
                    <a:lnTo>
                      <a:pt x="717" y="0"/>
                    </a:lnTo>
                    <a:lnTo>
                      <a:pt x="730" y="2"/>
                    </a:lnTo>
                    <a:lnTo>
                      <a:pt x="745" y="4"/>
                    </a:lnTo>
                    <a:lnTo>
                      <a:pt x="764" y="11"/>
                    </a:lnTo>
                    <a:lnTo>
                      <a:pt x="785" y="21"/>
                    </a:lnTo>
                    <a:lnTo>
                      <a:pt x="805" y="35"/>
                    </a:lnTo>
                    <a:lnTo>
                      <a:pt x="823" y="55"/>
                    </a:lnTo>
                    <a:lnTo>
                      <a:pt x="840" y="82"/>
                    </a:lnTo>
                    <a:lnTo>
                      <a:pt x="981" y="367"/>
                    </a:lnTo>
                    <a:lnTo>
                      <a:pt x="1295" y="412"/>
                    </a:lnTo>
                    <a:lnTo>
                      <a:pt x="1326" y="420"/>
                    </a:lnTo>
                    <a:lnTo>
                      <a:pt x="1353" y="433"/>
                    </a:lnTo>
                    <a:lnTo>
                      <a:pt x="1375" y="451"/>
                    </a:lnTo>
                    <a:lnTo>
                      <a:pt x="1394" y="472"/>
                    </a:lnTo>
                    <a:lnTo>
                      <a:pt x="1406" y="498"/>
                    </a:lnTo>
                    <a:lnTo>
                      <a:pt x="1415" y="525"/>
                    </a:lnTo>
                    <a:lnTo>
                      <a:pt x="1419" y="553"/>
                    </a:lnTo>
                    <a:lnTo>
                      <a:pt x="1418" y="581"/>
                    </a:lnTo>
                    <a:lnTo>
                      <a:pt x="1409" y="609"/>
                    </a:lnTo>
                    <a:lnTo>
                      <a:pt x="1395" y="636"/>
                    </a:lnTo>
                    <a:lnTo>
                      <a:pt x="1375" y="660"/>
                    </a:lnTo>
                    <a:lnTo>
                      <a:pt x="1147" y="881"/>
                    </a:lnTo>
                    <a:lnTo>
                      <a:pt x="1202" y="1194"/>
                    </a:lnTo>
                    <a:lnTo>
                      <a:pt x="1203" y="1230"/>
                    </a:lnTo>
                    <a:lnTo>
                      <a:pt x="1198" y="1262"/>
                    </a:lnTo>
                    <a:lnTo>
                      <a:pt x="1185" y="1292"/>
                    </a:lnTo>
                    <a:lnTo>
                      <a:pt x="1167" y="1317"/>
                    </a:lnTo>
                    <a:lnTo>
                      <a:pt x="1143" y="1337"/>
                    </a:lnTo>
                    <a:lnTo>
                      <a:pt x="1116" y="1352"/>
                    </a:lnTo>
                    <a:lnTo>
                      <a:pt x="1086" y="1362"/>
                    </a:lnTo>
                    <a:lnTo>
                      <a:pt x="1055" y="1365"/>
                    </a:lnTo>
                    <a:lnTo>
                      <a:pt x="1023" y="1361"/>
                    </a:lnTo>
                    <a:lnTo>
                      <a:pt x="991" y="1348"/>
                    </a:lnTo>
                    <a:lnTo>
                      <a:pt x="710" y="1200"/>
                    </a:lnTo>
                    <a:lnTo>
                      <a:pt x="428" y="1348"/>
                    </a:lnTo>
                    <a:lnTo>
                      <a:pt x="396" y="1361"/>
                    </a:lnTo>
                    <a:lnTo>
                      <a:pt x="364" y="1365"/>
                    </a:lnTo>
                    <a:lnTo>
                      <a:pt x="333" y="1362"/>
                    </a:lnTo>
                    <a:lnTo>
                      <a:pt x="303" y="1352"/>
                    </a:lnTo>
                    <a:lnTo>
                      <a:pt x="276" y="1337"/>
                    </a:lnTo>
                    <a:lnTo>
                      <a:pt x="252" y="1316"/>
                    </a:lnTo>
                    <a:lnTo>
                      <a:pt x="234" y="1290"/>
                    </a:lnTo>
                    <a:lnTo>
                      <a:pt x="221" y="1262"/>
                    </a:lnTo>
                    <a:lnTo>
                      <a:pt x="216" y="1230"/>
                    </a:lnTo>
                    <a:lnTo>
                      <a:pt x="218" y="1194"/>
                    </a:lnTo>
                    <a:lnTo>
                      <a:pt x="272" y="881"/>
                    </a:lnTo>
                    <a:lnTo>
                      <a:pt x="44" y="660"/>
                    </a:lnTo>
                    <a:lnTo>
                      <a:pt x="24" y="636"/>
                    </a:lnTo>
                    <a:lnTo>
                      <a:pt x="10" y="609"/>
                    </a:lnTo>
                    <a:lnTo>
                      <a:pt x="3" y="581"/>
                    </a:lnTo>
                    <a:lnTo>
                      <a:pt x="0" y="553"/>
                    </a:lnTo>
                    <a:lnTo>
                      <a:pt x="4" y="525"/>
                    </a:lnTo>
                    <a:lnTo>
                      <a:pt x="13" y="498"/>
                    </a:lnTo>
                    <a:lnTo>
                      <a:pt x="25" y="472"/>
                    </a:lnTo>
                    <a:lnTo>
                      <a:pt x="44" y="451"/>
                    </a:lnTo>
                    <a:lnTo>
                      <a:pt x="68" y="433"/>
                    </a:lnTo>
                    <a:lnTo>
                      <a:pt x="94" y="420"/>
                    </a:lnTo>
                    <a:lnTo>
                      <a:pt x="124" y="412"/>
                    </a:lnTo>
                    <a:lnTo>
                      <a:pt x="438" y="367"/>
                    </a:lnTo>
                    <a:lnTo>
                      <a:pt x="579" y="82"/>
                    </a:lnTo>
                    <a:lnTo>
                      <a:pt x="598" y="54"/>
                    </a:lnTo>
                    <a:lnTo>
                      <a:pt x="620" y="31"/>
                    </a:lnTo>
                    <a:lnTo>
                      <a:pt x="647" y="14"/>
                    </a:lnTo>
                    <a:lnTo>
                      <a:pt x="678" y="4"/>
                    </a:lnTo>
                    <a:lnTo>
                      <a:pt x="710" y="0"/>
                    </a:lnTo>
                    <a:lnTo>
                      <a:pt x="710"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nvGrpSpPr>
            <p:cNvPr id="12" name="组合 75"/>
            <p:cNvGrpSpPr>
              <a:grpSpLocks noChangeAspect="1"/>
            </p:cNvGrpSpPr>
            <p:nvPr/>
          </p:nvGrpSpPr>
          <p:grpSpPr bwMode="auto">
            <a:xfrm>
              <a:off x="7102844" y="3767981"/>
              <a:ext cx="265557" cy="293689"/>
              <a:chOff x="5511" y="3411"/>
              <a:chExt cx="236" cy="261"/>
            </a:xfrm>
            <a:solidFill>
              <a:srgbClr val="415066"/>
            </a:solidFill>
          </p:grpSpPr>
          <p:sp>
            <p:nvSpPr>
              <p:cNvPr id="13" name="Freeform 77"/>
              <p:cNvSpPr/>
              <p:nvPr/>
            </p:nvSpPr>
            <p:spPr bwMode="auto">
              <a:xfrm>
                <a:off x="5511" y="3564"/>
                <a:ext cx="236" cy="108"/>
              </a:xfrm>
              <a:custGeom>
                <a:avLst/>
                <a:gdLst>
                  <a:gd name="T0" fmla="*/ 1324 w 3068"/>
                  <a:gd name="T1" fmla="*/ 1035 h 1414"/>
                  <a:gd name="T2" fmla="*/ 1400 w 3068"/>
                  <a:gd name="T3" fmla="*/ 587 h 1414"/>
                  <a:gd name="T4" fmla="*/ 1349 w 3068"/>
                  <a:gd name="T5" fmla="*/ 484 h 1414"/>
                  <a:gd name="T6" fmla="*/ 1331 w 3068"/>
                  <a:gd name="T7" fmla="*/ 403 h 1414"/>
                  <a:gd name="T8" fmla="*/ 1337 w 3068"/>
                  <a:gd name="T9" fmla="*/ 341 h 1414"/>
                  <a:gd name="T10" fmla="*/ 1362 w 3068"/>
                  <a:gd name="T11" fmla="*/ 298 h 1414"/>
                  <a:gd name="T12" fmla="*/ 1398 w 3068"/>
                  <a:gd name="T13" fmla="*/ 268 h 1414"/>
                  <a:gd name="T14" fmla="*/ 1441 w 3068"/>
                  <a:gd name="T15" fmla="*/ 249 h 1414"/>
                  <a:gd name="T16" fmla="*/ 1483 w 3068"/>
                  <a:gd name="T17" fmla="*/ 240 h 1414"/>
                  <a:gd name="T18" fmla="*/ 1517 w 3068"/>
                  <a:gd name="T19" fmla="*/ 236 h 1414"/>
                  <a:gd name="T20" fmla="*/ 1536 w 3068"/>
                  <a:gd name="T21" fmla="*/ 236 h 1414"/>
                  <a:gd name="T22" fmla="*/ 1561 w 3068"/>
                  <a:gd name="T23" fmla="*/ 237 h 1414"/>
                  <a:gd name="T24" fmla="*/ 1599 w 3068"/>
                  <a:gd name="T25" fmla="*/ 242 h 1414"/>
                  <a:gd name="T26" fmla="*/ 1641 w 3068"/>
                  <a:gd name="T27" fmla="*/ 255 h 1414"/>
                  <a:gd name="T28" fmla="*/ 1684 w 3068"/>
                  <a:gd name="T29" fmla="*/ 276 h 1414"/>
                  <a:gd name="T30" fmla="*/ 1717 w 3068"/>
                  <a:gd name="T31" fmla="*/ 310 h 1414"/>
                  <a:gd name="T32" fmla="*/ 1736 w 3068"/>
                  <a:gd name="T33" fmla="*/ 360 h 1414"/>
                  <a:gd name="T34" fmla="*/ 1734 w 3068"/>
                  <a:gd name="T35" fmla="*/ 427 h 1414"/>
                  <a:gd name="T36" fmla="*/ 1705 w 3068"/>
                  <a:gd name="T37" fmla="*/ 516 h 1414"/>
                  <a:gd name="T38" fmla="*/ 1643 w 3068"/>
                  <a:gd name="T39" fmla="*/ 626 h 1414"/>
                  <a:gd name="T40" fmla="*/ 1783 w 3068"/>
                  <a:gd name="T41" fmla="*/ 911 h 1414"/>
                  <a:gd name="T42" fmla="*/ 2081 w 3068"/>
                  <a:gd name="T43" fmla="*/ 6 h 1414"/>
                  <a:gd name="T44" fmla="*/ 2129 w 3068"/>
                  <a:gd name="T45" fmla="*/ 35 h 1414"/>
                  <a:gd name="T46" fmla="*/ 2214 w 3068"/>
                  <a:gd name="T47" fmla="*/ 82 h 1414"/>
                  <a:gd name="T48" fmla="*/ 2334 w 3068"/>
                  <a:gd name="T49" fmla="*/ 143 h 1414"/>
                  <a:gd name="T50" fmla="*/ 2488 w 3068"/>
                  <a:gd name="T51" fmla="*/ 214 h 1414"/>
                  <a:gd name="T52" fmla="*/ 2671 w 3068"/>
                  <a:gd name="T53" fmla="*/ 290 h 1414"/>
                  <a:gd name="T54" fmla="*/ 2817 w 3068"/>
                  <a:gd name="T55" fmla="*/ 361 h 1414"/>
                  <a:gd name="T56" fmla="*/ 2921 w 3068"/>
                  <a:gd name="T57" fmla="*/ 456 h 1414"/>
                  <a:gd name="T58" fmla="*/ 2990 w 3068"/>
                  <a:gd name="T59" fmla="*/ 576 h 1414"/>
                  <a:gd name="T60" fmla="*/ 3033 w 3068"/>
                  <a:gd name="T61" fmla="*/ 720 h 1414"/>
                  <a:gd name="T62" fmla="*/ 3055 w 3068"/>
                  <a:gd name="T63" fmla="*/ 894 h 1414"/>
                  <a:gd name="T64" fmla="*/ 3064 w 3068"/>
                  <a:gd name="T65" fmla="*/ 1096 h 1414"/>
                  <a:gd name="T66" fmla="*/ 3067 w 3068"/>
                  <a:gd name="T67" fmla="*/ 1328 h 1414"/>
                  <a:gd name="T68" fmla="*/ 1 w 3068"/>
                  <a:gd name="T69" fmla="*/ 1328 h 1414"/>
                  <a:gd name="T70" fmla="*/ 4 w 3068"/>
                  <a:gd name="T71" fmla="*/ 1096 h 1414"/>
                  <a:gd name="T72" fmla="*/ 13 w 3068"/>
                  <a:gd name="T73" fmla="*/ 894 h 1414"/>
                  <a:gd name="T74" fmla="*/ 35 w 3068"/>
                  <a:gd name="T75" fmla="*/ 720 h 1414"/>
                  <a:gd name="T76" fmla="*/ 77 w 3068"/>
                  <a:gd name="T77" fmla="*/ 576 h 1414"/>
                  <a:gd name="T78" fmla="*/ 146 w 3068"/>
                  <a:gd name="T79" fmla="*/ 456 h 1414"/>
                  <a:gd name="T80" fmla="*/ 251 w 3068"/>
                  <a:gd name="T81" fmla="*/ 361 h 1414"/>
                  <a:gd name="T82" fmla="*/ 396 w 3068"/>
                  <a:gd name="T83" fmla="*/ 290 h 1414"/>
                  <a:gd name="T84" fmla="*/ 580 w 3068"/>
                  <a:gd name="T85" fmla="*/ 214 h 1414"/>
                  <a:gd name="T86" fmla="*/ 733 w 3068"/>
                  <a:gd name="T87" fmla="*/ 143 h 1414"/>
                  <a:gd name="T88" fmla="*/ 854 w 3068"/>
                  <a:gd name="T89" fmla="*/ 81 h 1414"/>
                  <a:gd name="T90" fmla="*/ 939 w 3068"/>
                  <a:gd name="T91" fmla="*/ 34 h 1414"/>
                  <a:gd name="T92" fmla="*/ 987 w 3068"/>
                  <a:gd name="T93" fmla="*/ 6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68" h="1414">
                    <a:moveTo>
                      <a:pt x="995" y="0"/>
                    </a:moveTo>
                    <a:lnTo>
                      <a:pt x="1285" y="911"/>
                    </a:lnTo>
                    <a:lnTo>
                      <a:pt x="1324" y="1035"/>
                    </a:lnTo>
                    <a:lnTo>
                      <a:pt x="1455" y="670"/>
                    </a:lnTo>
                    <a:lnTo>
                      <a:pt x="1425" y="626"/>
                    </a:lnTo>
                    <a:lnTo>
                      <a:pt x="1400" y="587"/>
                    </a:lnTo>
                    <a:lnTo>
                      <a:pt x="1379" y="550"/>
                    </a:lnTo>
                    <a:lnTo>
                      <a:pt x="1363" y="516"/>
                    </a:lnTo>
                    <a:lnTo>
                      <a:pt x="1349" y="484"/>
                    </a:lnTo>
                    <a:lnTo>
                      <a:pt x="1340" y="454"/>
                    </a:lnTo>
                    <a:lnTo>
                      <a:pt x="1334" y="427"/>
                    </a:lnTo>
                    <a:lnTo>
                      <a:pt x="1331" y="403"/>
                    </a:lnTo>
                    <a:lnTo>
                      <a:pt x="1329" y="381"/>
                    </a:lnTo>
                    <a:lnTo>
                      <a:pt x="1332" y="360"/>
                    </a:lnTo>
                    <a:lnTo>
                      <a:pt x="1337" y="341"/>
                    </a:lnTo>
                    <a:lnTo>
                      <a:pt x="1343" y="326"/>
                    </a:lnTo>
                    <a:lnTo>
                      <a:pt x="1351" y="310"/>
                    </a:lnTo>
                    <a:lnTo>
                      <a:pt x="1362" y="298"/>
                    </a:lnTo>
                    <a:lnTo>
                      <a:pt x="1373" y="287"/>
                    </a:lnTo>
                    <a:lnTo>
                      <a:pt x="1385" y="276"/>
                    </a:lnTo>
                    <a:lnTo>
                      <a:pt x="1398" y="268"/>
                    </a:lnTo>
                    <a:lnTo>
                      <a:pt x="1412" y="261"/>
                    </a:lnTo>
                    <a:lnTo>
                      <a:pt x="1427" y="255"/>
                    </a:lnTo>
                    <a:lnTo>
                      <a:pt x="1441" y="249"/>
                    </a:lnTo>
                    <a:lnTo>
                      <a:pt x="1455" y="245"/>
                    </a:lnTo>
                    <a:lnTo>
                      <a:pt x="1469" y="242"/>
                    </a:lnTo>
                    <a:lnTo>
                      <a:pt x="1483" y="240"/>
                    </a:lnTo>
                    <a:lnTo>
                      <a:pt x="1495" y="238"/>
                    </a:lnTo>
                    <a:lnTo>
                      <a:pt x="1507" y="237"/>
                    </a:lnTo>
                    <a:lnTo>
                      <a:pt x="1517" y="236"/>
                    </a:lnTo>
                    <a:lnTo>
                      <a:pt x="1525" y="236"/>
                    </a:lnTo>
                    <a:lnTo>
                      <a:pt x="1532" y="236"/>
                    </a:lnTo>
                    <a:lnTo>
                      <a:pt x="1536" y="236"/>
                    </a:lnTo>
                    <a:lnTo>
                      <a:pt x="1542" y="236"/>
                    </a:lnTo>
                    <a:lnTo>
                      <a:pt x="1551" y="236"/>
                    </a:lnTo>
                    <a:lnTo>
                      <a:pt x="1561" y="237"/>
                    </a:lnTo>
                    <a:lnTo>
                      <a:pt x="1573" y="238"/>
                    </a:lnTo>
                    <a:lnTo>
                      <a:pt x="1585" y="240"/>
                    </a:lnTo>
                    <a:lnTo>
                      <a:pt x="1599" y="242"/>
                    </a:lnTo>
                    <a:lnTo>
                      <a:pt x="1613" y="245"/>
                    </a:lnTo>
                    <a:lnTo>
                      <a:pt x="1627" y="249"/>
                    </a:lnTo>
                    <a:lnTo>
                      <a:pt x="1641" y="255"/>
                    </a:lnTo>
                    <a:lnTo>
                      <a:pt x="1656" y="261"/>
                    </a:lnTo>
                    <a:lnTo>
                      <a:pt x="1670" y="268"/>
                    </a:lnTo>
                    <a:lnTo>
                      <a:pt x="1684" y="276"/>
                    </a:lnTo>
                    <a:lnTo>
                      <a:pt x="1696" y="287"/>
                    </a:lnTo>
                    <a:lnTo>
                      <a:pt x="1706" y="298"/>
                    </a:lnTo>
                    <a:lnTo>
                      <a:pt x="1717" y="310"/>
                    </a:lnTo>
                    <a:lnTo>
                      <a:pt x="1725" y="326"/>
                    </a:lnTo>
                    <a:lnTo>
                      <a:pt x="1731" y="341"/>
                    </a:lnTo>
                    <a:lnTo>
                      <a:pt x="1736" y="360"/>
                    </a:lnTo>
                    <a:lnTo>
                      <a:pt x="1738" y="381"/>
                    </a:lnTo>
                    <a:lnTo>
                      <a:pt x="1737" y="403"/>
                    </a:lnTo>
                    <a:lnTo>
                      <a:pt x="1734" y="427"/>
                    </a:lnTo>
                    <a:lnTo>
                      <a:pt x="1728" y="454"/>
                    </a:lnTo>
                    <a:lnTo>
                      <a:pt x="1719" y="484"/>
                    </a:lnTo>
                    <a:lnTo>
                      <a:pt x="1705" y="516"/>
                    </a:lnTo>
                    <a:lnTo>
                      <a:pt x="1689" y="550"/>
                    </a:lnTo>
                    <a:lnTo>
                      <a:pt x="1668" y="587"/>
                    </a:lnTo>
                    <a:lnTo>
                      <a:pt x="1643" y="626"/>
                    </a:lnTo>
                    <a:lnTo>
                      <a:pt x="1613" y="670"/>
                    </a:lnTo>
                    <a:lnTo>
                      <a:pt x="1743" y="1035"/>
                    </a:lnTo>
                    <a:lnTo>
                      <a:pt x="1783" y="911"/>
                    </a:lnTo>
                    <a:lnTo>
                      <a:pt x="2072" y="0"/>
                    </a:lnTo>
                    <a:lnTo>
                      <a:pt x="2074" y="2"/>
                    </a:lnTo>
                    <a:lnTo>
                      <a:pt x="2081" y="6"/>
                    </a:lnTo>
                    <a:lnTo>
                      <a:pt x="2093" y="13"/>
                    </a:lnTo>
                    <a:lnTo>
                      <a:pt x="2108" y="22"/>
                    </a:lnTo>
                    <a:lnTo>
                      <a:pt x="2129" y="35"/>
                    </a:lnTo>
                    <a:lnTo>
                      <a:pt x="2153" y="48"/>
                    </a:lnTo>
                    <a:lnTo>
                      <a:pt x="2182" y="65"/>
                    </a:lnTo>
                    <a:lnTo>
                      <a:pt x="2214" y="82"/>
                    </a:lnTo>
                    <a:lnTo>
                      <a:pt x="2250" y="101"/>
                    </a:lnTo>
                    <a:lnTo>
                      <a:pt x="2290" y="121"/>
                    </a:lnTo>
                    <a:lnTo>
                      <a:pt x="2334" y="143"/>
                    </a:lnTo>
                    <a:lnTo>
                      <a:pt x="2381" y="166"/>
                    </a:lnTo>
                    <a:lnTo>
                      <a:pt x="2433" y="190"/>
                    </a:lnTo>
                    <a:lnTo>
                      <a:pt x="2488" y="214"/>
                    </a:lnTo>
                    <a:lnTo>
                      <a:pt x="2546" y="239"/>
                    </a:lnTo>
                    <a:lnTo>
                      <a:pt x="2607" y="264"/>
                    </a:lnTo>
                    <a:lnTo>
                      <a:pt x="2671" y="290"/>
                    </a:lnTo>
                    <a:lnTo>
                      <a:pt x="2725" y="310"/>
                    </a:lnTo>
                    <a:lnTo>
                      <a:pt x="2774" y="335"/>
                    </a:lnTo>
                    <a:lnTo>
                      <a:pt x="2817" y="361"/>
                    </a:lnTo>
                    <a:lnTo>
                      <a:pt x="2857" y="390"/>
                    </a:lnTo>
                    <a:lnTo>
                      <a:pt x="2891" y="422"/>
                    </a:lnTo>
                    <a:lnTo>
                      <a:pt x="2921" y="456"/>
                    </a:lnTo>
                    <a:lnTo>
                      <a:pt x="2948" y="493"/>
                    </a:lnTo>
                    <a:lnTo>
                      <a:pt x="2971" y="532"/>
                    </a:lnTo>
                    <a:lnTo>
                      <a:pt x="2990" y="576"/>
                    </a:lnTo>
                    <a:lnTo>
                      <a:pt x="3007" y="621"/>
                    </a:lnTo>
                    <a:lnTo>
                      <a:pt x="3021" y="670"/>
                    </a:lnTo>
                    <a:lnTo>
                      <a:pt x="3033" y="720"/>
                    </a:lnTo>
                    <a:lnTo>
                      <a:pt x="3042" y="775"/>
                    </a:lnTo>
                    <a:lnTo>
                      <a:pt x="3049" y="833"/>
                    </a:lnTo>
                    <a:lnTo>
                      <a:pt x="3055" y="894"/>
                    </a:lnTo>
                    <a:lnTo>
                      <a:pt x="3059" y="958"/>
                    </a:lnTo>
                    <a:lnTo>
                      <a:pt x="3062" y="1025"/>
                    </a:lnTo>
                    <a:lnTo>
                      <a:pt x="3064" y="1096"/>
                    </a:lnTo>
                    <a:lnTo>
                      <a:pt x="3065" y="1169"/>
                    </a:lnTo>
                    <a:lnTo>
                      <a:pt x="3066" y="1248"/>
                    </a:lnTo>
                    <a:lnTo>
                      <a:pt x="3067" y="1328"/>
                    </a:lnTo>
                    <a:lnTo>
                      <a:pt x="3068" y="1414"/>
                    </a:lnTo>
                    <a:lnTo>
                      <a:pt x="0" y="1414"/>
                    </a:lnTo>
                    <a:lnTo>
                      <a:pt x="1" y="1328"/>
                    </a:lnTo>
                    <a:lnTo>
                      <a:pt x="2" y="1248"/>
                    </a:lnTo>
                    <a:lnTo>
                      <a:pt x="3" y="1169"/>
                    </a:lnTo>
                    <a:lnTo>
                      <a:pt x="4" y="1096"/>
                    </a:lnTo>
                    <a:lnTo>
                      <a:pt x="6" y="1025"/>
                    </a:lnTo>
                    <a:lnTo>
                      <a:pt x="9" y="958"/>
                    </a:lnTo>
                    <a:lnTo>
                      <a:pt x="13" y="894"/>
                    </a:lnTo>
                    <a:lnTo>
                      <a:pt x="19" y="833"/>
                    </a:lnTo>
                    <a:lnTo>
                      <a:pt x="26" y="775"/>
                    </a:lnTo>
                    <a:lnTo>
                      <a:pt x="35" y="720"/>
                    </a:lnTo>
                    <a:lnTo>
                      <a:pt x="47" y="670"/>
                    </a:lnTo>
                    <a:lnTo>
                      <a:pt x="60" y="621"/>
                    </a:lnTo>
                    <a:lnTo>
                      <a:pt x="77" y="576"/>
                    </a:lnTo>
                    <a:lnTo>
                      <a:pt x="96" y="532"/>
                    </a:lnTo>
                    <a:lnTo>
                      <a:pt x="120" y="493"/>
                    </a:lnTo>
                    <a:lnTo>
                      <a:pt x="146" y="456"/>
                    </a:lnTo>
                    <a:lnTo>
                      <a:pt x="177" y="422"/>
                    </a:lnTo>
                    <a:lnTo>
                      <a:pt x="211" y="390"/>
                    </a:lnTo>
                    <a:lnTo>
                      <a:pt x="251" y="361"/>
                    </a:lnTo>
                    <a:lnTo>
                      <a:pt x="294" y="335"/>
                    </a:lnTo>
                    <a:lnTo>
                      <a:pt x="342" y="310"/>
                    </a:lnTo>
                    <a:lnTo>
                      <a:pt x="396" y="290"/>
                    </a:lnTo>
                    <a:lnTo>
                      <a:pt x="461" y="264"/>
                    </a:lnTo>
                    <a:lnTo>
                      <a:pt x="522" y="239"/>
                    </a:lnTo>
                    <a:lnTo>
                      <a:pt x="580" y="214"/>
                    </a:lnTo>
                    <a:lnTo>
                      <a:pt x="635" y="190"/>
                    </a:lnTo>
                    <a:lnTo>
                      <a:pt x="685" y="166"/>
                    </a:lnTo>
                    <a:lnTo>
                      <a:pt x="733" y="143"/>
                    </a:lnTo>
                    <a:lnTo>
                      <a:pt x="778" y="121"/>
                    </a:lnTo>
                    <a:lnTo>
                      <a:pt x="818" y="101"/>
                    </a:lnTo>
                    <a:lnTo>
                      <a:pt x="854" y="81"/>
                    </a:lnTo>
                    <a:lnTo>
                      <a:pt x="886" y="64"/>
                    </a:lnTo>
                    <a:lnTo>
                      <a:pt x="915" y="48"/>
                    </a:lnTo>
                    <a:lnTo>
                      <a:pt x="939" y="34"/>
                    </a:lnTo>
                    <a:lnTo>
                      <a:pt x="959" y="22"/>
                    </a:lnTo>
                    <a:lnTo>
                      <a:pt x="975" y="13"/>
                    </a:lnTo>
                    <a:lnTo>
                      <a:pt x="987" y="6"/>
                    </a:lnTo>
                    <a:lnTo>
                      <a:pt x="993" y="2"/>
                    </a:lnTo>
                    <a:lnTo>
                      <a:pt x="995"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4" name="Freeform 78"/>
              <p:cNvSpPr>
                <a:spLocks noEditPoints="1"/>
              </p:cNvSpPr>
              <p:nvPr/>
            </p:nvSpPr>
            <p:spPr bwMode="auto">
              <a:xfrm>
                <a:off x="5555" y="3411"/>
                <a:ext cx="147" cy="146"/>
              </a:xfrm>
              <a:custGeom>
                <a:avLst/>
                <a:gdLst>
                  <a:gd name="T0" fmla="*/ 1078 w 1905"/>
                  <a:gd name="T1" fmla="*/ 1569 h 1900"/>
                  <a:gd name="T2" fmla="*/ 1188 w 1905"/>
                  <a:gd name="T3" fmla="*/ 1402 h 1900"/>
                  <a:gd name="T4" fmla="*/ 671 w 1905"/>
                  <a:gd name="T5" fmla="*/ 1293 h 1900"/>
                  <a:gd name="T6" fmla="*/ 771 w 1905"/>
                  <a:gd name="T7" fmla="*/ 1492 h 1900"/>
                  <a:gd name="T8" fmla="*/ 882 w 1905"/>
                  <a:gd name="T9" fmla="*/ 1627 h 1900"/>
                  <a:gd name="T10" fmla="*/ 362 w 1905"/>
                  <a:gd name="T11" fmla="*/ 1343 h 1900"/>
                  <a:gd name="T12" fmla="*/ 521 w 1905"/>
                  <a:gd name="T13" fmla="*/ 1511 h 1900"/>
                  <a:gd name="T14" fmla="*/ 644 w 1905"/>
                  <a:gd name="T15" fmla="*/ 1559 h 1900"/>
                  <a:gd name="T16" fmla="*/ 540 w 1905"/>
                  <a:gd name="T17" fmla="*/ 1353 h 1900"/>
                  <a:gd name="T18" fmla="*/ 1365 w 1905"/>
                  <a:gd name="T19" fmla="*/ 1353 h 1900"/>
                  <a:gd name="T20" fmla="*/ 1262 w 1905"/>
                  <a:gd name="T21" fmla="*/ 1558 h 1900"/>
                  <a:gd name="T22" fmla="*/ 1385 w 1905"/>
                  <a:gd name="T23" fmla="*/ 1511 h 1900"/>
                  <a:gd name="T24" fmla="*/ 1544 w 1905"/>
                  <a:gd name="T25" fmla="*/ 1342 h 1900"/>
                  <a:gd name="T26" fmla="*/ 1429 w 1905"/>
                  <a:gd name="T27" fmla="*/ 813 h 1900"/>
                  <a:gd name="T28" fmla="*/ 1429 w 1905"/>
                  <a:gd name="T29" fmla="*/ 1087 h 1900"/>
                  <a:gd name="T30" fmla="*/ 1655 w 1905"/>
                  <a:gd name="T31" fmla="*/ 1053 h 1900"/>
                  <a:gd name="T32" fmla="*/ 1655 w 1905"/>
                  <a:gd name="T33" fmla="*/ 848 h 1900"/>
                  <a:gd name="T34" fmla="*/ 1024 w 1905"/>
                  <a:gd name="T35" fmla="*/ 749 h 1900"/>
                  <a:gd name="T36" fmla="*/ 1289 w 1905"/>
                  <a:gd name="T37" fmla="*/ 1055 h 1900"/>
                  <a:gd name="T38" fmla="*/ 1288 w 1905"/>
                  <a:gd name="T39" fmla="*/ 846 h 1900"/>
                  <a:gd name="T40" fmla="*/ 630 w 1905"/>
                  <a:gd name="T41" fmla="*/ 748 h 1900"/>
                  <a:gd name="T42" fmla="*/ 612 w 1905"/>
                  <a:gd name="T43" fmla="*/ 950 h 1900"/>
                  <a:gd name="T44" fmla="*/ 631 w 1905"/>
                  <a:gd name="T45" fmla="*/ 1151 h 1900"/>
                  <a:gd name="T46" fmla="*/ 272 w 1905"/>
                  <a:gd name="T47" fmla="*/ 748 h 1900"/>
                  <a:gd name="T48" fmla="*/ 243 w 1905"/>
                  <a:gd name="T49" fmla="*/ 950 h 1900"/>
                  <a:gd name="T50" fmla="*/ 272 w 1905"/>
                  <a:gd name="T51" fmla="*/ 1151 h 1900"/>
                  <a:gd name="T52" fmla="*/ 470 w 1905"/>
                  <a:gd name="T53" fmla="*/ 950 h 1900"/>
                  <a:gd name="T54" fmla="*/ 272 w 1905"/>
                  <a:gd name="T55" fmla="*/ 748 h 1900"/>
                  <a:gd name="T56" fmla="*/ 1318 w 1905"/>
                  <a:gd name="T57" fmla="*/ 437 h 1900"/>
                  <a:gd name="T58" fmla="*/ 1574 w 1905"/>
                  <a:gd name="T59" fmla="*/ 607 h 1900"/>
                  <a:gd name="T60" fmla="*/ 1430 w 1905"/>
                  <a:gd name="T61" fmla="*/ 425 h 1900"/>
                  <a:gd name="T62" fmla="*/ 1234 w 1905"/>
                  <a:gd name="T63" fmla="*/ 299 h 1900"/>
                  <a:gd name="T64" fmla="*/ 521 w 1905"/>
                  <a:gd name="T65" fmla="*/ 388 h 1900"/>
                  <a:gd name="T66" fmla="*/ 362 w 1905"/>
                  <a:gd name="T67" fmla="*/ 557 h 1900"/>
                  <a:gd name="T68" fmla="*/ 563 w 1905"/>
                  <a:gd name="T69" fmla="*/ 489 h 1900"/>
                  <a:gd name="T70" fmla="*/ 672 w 1905"/>
                  <a:gd name="T71" fmla="*/ 299 h 1900"/>
                  <a:gd name="T72" fmla="*/ 1212 w 1905"/>
                  <a:gd name="T73" fmla="*/ 550 h 1900"/>
                  <a:gd name="T74" fmla="*/ 1106 w 1905"/>
                  <a:gd name="T75" fmla="*/ 369 h 1900"/>
                  <a:gd name="T76" fmla="*/ 882 w 1905"/>
                  <a:gd name="T77" fmla="*/ 272 h 1900"/>
                  <a:gd name="T78" fmla="*/ 770 w 1905"/>
                  <a:gd name="T79" fmla="*/ 407 h 1900"/>
                  <a:gd name="T80" fmla="*/ 670 w 1905"/>
                  <a:gd name="T81" fmla="*/ 607 h 1900"/>
                  <a:gd name="T82" fmla="*/ 1031 w 1905"/>
                  <a:gd name="T83" fmla="*/ 3 h 1900"/>
                  <a:gd name="T84" fmla="*/ 1323 w 1905"/>
                  <a:gd name="T85" fmla="*/ 75 h 1900"/>
                  <a:gd name="T86" fmla="*/ 1573 w 1905"/>
                  <a:gd name="T87" fmla="*/ 229 h 1900"/>
                  <a:gd name="T88" fmla="*/ 1762 w 1905"/>
                  <a:gd name="T89" fmla="*/ 450 h 1900"/>
                  <a:gd name="T90" fmla="*/ 1877 w 1905"/>
                  <a:gd name="T91" fmla="*/ 723 h 1900"/>
                  <a:gd name="T92" fmla="*/ 1902 w 1905"/>
                  <a:gd name="T93" fmla="*/ 1028 h 1900"/>
                  <a:gd name="T94" fmla="*/ 1830 w 1905"/>
                  <a:gd name="T95" fmla="*/ 1319 h 1900"/>
                  <a:gd name="T96" fmla="*/ 1675 w 1905"/>
                  <a:gd name="T97" fmla="*/ 1568 h 1900"/>
                  <a:gd name="T98" fmla="*/ 1453 w 1905"/>
                  <a:gd name="T99" fmla="*/ 1758 h 1900"/>
                  <a:gd name="T100" fmla="*/ 1181 w 1905"/>
                  <a:gd name="T101" fmla="*/ 1872 h 1900"/>
                  <a:gd name="T102" fmla="*/ 875 w 1905"/>
                  <a:gd name="T103" fmla="*/ 1897 h 1900"/>
                  <a:gd name="T104" fmla="*/ 583 w 1905"/>
                  <a:gd name="T105" fmla="*/ 1825 h 1900"/>
                  <a:gd name="T106" fmla="*/ 333 w 1905"/>
                  <a:gd name="T107" fmla="*/ 1671 h 1900"/>
                  <a:gd name="T108" fmla="*/ 143 w 1905"/>
                  <a:gd name="T109" fmla="*/ 1449 h 1900"/>
                  <a:gd name="T110" fmla="*/ 28 w 1905"/>
                  <a:gd name="T111" fmla="*/ 1178 h 1900"/>
                  <a:gd name="T112" fmla="*/ 3 w 1905"/>
                  <a:gd name="T113" fmla="*/ 872 h 1900"/>
                  <a:gd name="T114" fmla="*/ 75 w 1905"/>
                  <a:gd name="T115" fmla="*/ 580 h 1900"/>
                  <a:gd name="T116" fmla="*/ 230 w 1905"/>
                  <a:gd name="T117" fmla="*/ 332 h 1900"/>
                  <a:gd name="T118" fmla="*/ 451 w 1905"/>
                  <a:gd name="T119" fmla="*/ 143 h 1900"/>
                  <a:gd name="T120" fmla="*/ 725 w 1905"/>
                  <a:gd name="T121" fmla="*/ 28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5" h="1900">
                    <a:moveTo>
                      <a:pt x="1024" y="1293"/>
                    </a:moveTo>
                    <a:lnTo>
                      <a:pt x="1024" y="1628"/>
                    </a:lnTo>
                    <a:lnTo>
                      <a:pt x="1051" y="1600"/>
                    </a:lnTo>
                    <a:lnTo>
                      <a:pt x="1078" y="1569"/>
                    </a:lnTo>
                    <a:lnTo>
                      <a:pt x="1107" y="1533"/>
                    </a:lnTo>
                    <a:lnTo>
                      <a:pt x="1135" y="1494"/>
                    </a:lnTo>
                    <a:lnTo>
                      <a:pt x="1162" y="1449"/>
                    </a:lnTo>
                    <a:lnTo>
                      <a:pt x="1188" y="1402"/>
                    </a:lnTo>
                    <a:lnTo>
                      <a:pt x="1213" y="1349"/>
                    </a:lnTo>
                    <a:lnTo>
                      <a:pt x="1236" y="1293"/>
                    </a:lnTo>
                    <a:lnTo>
                      <a:pt x="1024" y="1293"/>
                    </a:lnTo>
                    <a:close/>
                    <a:moveTo>
                      <a:pt x="671" y="1293"/>
                    </a:moveTo>
                    <a:lnTo>
                      <a:pt x="692" y="1349"/>
                    </a:lnTo>
                    <a:lnTo>
                      <a:pt x="717" y="1401"/>
                    </a:lnTo>
                    <a:lnTo>
                      <a:pt x="743" y="1448"/>
                    </a:lnTo>
                    <a:lnTo>
                      <a:pt x="771" y="1492"/>
                    </a:lnTo>
                    <a:lnTo>
                      <a:pt x="799" y="1532"/>
                    </a:lnTo>
                    <a:lnTo>
                      <a:pt x="827" y="1567"/>
                    </a:lnTo>
                    <a:lnTo>
                      <a:pt x="855" y="1599"/>
                    </a:lnTo>
                    <a:lnTo>
                      <a:pt x="882" y="1627"/>
                    </a:lnTo>
                    <a:lnTo>
                      <a:pt x="882" y="1293"/>
                    </a:lnTo>
                    <a:lnTo>
                      <a:pt x="671" y="1293"/>
                    </a:lnTo>
                    <a:close/>
                    <a:moveTo>
                      <a:pt x="332" y="1293"/>
                    </a:moveTo>
                    <a:lnTo>
                      <a:pt x="362" y="1343"/>
                    </a:lnTo>
                    <a:lnTo>
                      <a:pt x="396" y="1389"/>
                    </a:lnTo>
                    <a:lnTo>
                      <a:pt x="435" y="1434"/>
                    </a:lnTo>
                    <a:lnTo>
                      <a:pt x="476" y="1474"/>
                    </a:lnTo>
                    <a:lnTo>
                      <a:pt x="521" y="1511"/>
                    </a:lnTo>
                    <a:lnTo>
                      <a:pt x="568" y="1545"/>
                    </a:lnTo>
                    <a:lnTo>
                      <a:pt x="619" y="1575"/>
                    </a:lnTo>
                    <a:lnTo>
                      <a:pt x="673" y="1600"/>
                    </a:lnTo>
                    <a:lnTo>
                      <a:pt x="644" y="1559"/>
                    </a:lnTo>
                    <a:lnTo>
                      <a:pt x="615" y="1512"/>
                    </a:lnTo>
                    <a:lnTo>
                      <a:pt x="588" y="1463"/>
                    </a:lnTo>
                    <a:lnTo>
                      <a:pt x="563" y="1410"/>
                    </a:lnTo>
                    <a:lnTo>
                      <a:pt x="540" y="1353"/>
                    </a:lnTo>
                    <a:lnTo>
                      <a:pt x="519" y="1293"/>
                    </a:lnTo>
                    <a:lnTo>
                      <a:pt x="332" y="1293"/>
                    </a:lnTo>
                    <a:close/>
                    <a:moveTo>
                      <a:pt x="1386" y="1292"/>
                    </a:moveTo>
                    <a:lnTo>
                      <a:pt x="1365" y="1353"/>
                    </a:lnTo>
                    <a:lnTo>
                      <a:pt x="1343" y="1410"/>
                    </a:lnTo>
                    <a:lnTo>
                      <a:pt x="1318" y="1463"/>
                    </a:lnTo>
                    <a:lnTo>
                      <a:pt x="1291" y="1512"/>
                    </a:lnTo>
                    <a:lnTo>
                      <a:pt x="1262" y="1558"/>
                    </a:lnTo>
                    <a:lnTo>
                      <a:pt x="1234" y="1600"/>
                    </a:lnTo>
                    <a:lnTo>
                      <a:pt x="1287" y="1574"/>
                    </a:lnTo>
                    <a:lnTo>
                      <a:pt x="1337" y="1545"/>
                    </a:lnTo>
                    <a:lnTo>
                      <a:pt x="1385" y="1511"/>
                    </a:lnTo>
                    <a:lnTo>
                      <a:pt x="1430" y="1474"/>
                    </a:lnTo>
                    <a:lnTo>
                      <a:pt x="1471" y="1434"/>
                    </a:lnTo>
                    <a:lnTo>
                      <a:pt x="1509" y="1389"/>
                    </a:lnTo>
                    <a:lnTo>
                      <a:pt x="1544" y="1342"/>
                    </a:lnTo>
                    <a:lnTo>
                      <a:pt x="1574" y="1292"/>
                    </a:lnTo>
                    <a:lnTo>
                      <a:pt x="1386" y="1292"/>
                    </a:lnTo>
                    <a:close/>
                    <a:moveTo>
                      <a:pt x="1420" y="749"/>
                    </a:moveTo>
                    <a:lnTo>
                      <a:pt x="1429" y="813"/>
                    </a:lnTo>
                    <a:lnTo>
                      <a:pt x="1435" y="881"/>
                    </a:lnTo>
                    <a:lnTo>
                      <a:pt x="1437" y="951"/>
                    </a:lnTo>
                    <a:lnTo>
                      <a:pt x="1435" y="1021"/>
                    </a:lnTo>
                    <a:lnTo>
                      <a:pt x="1429" y="1087"/>
                    </a:lnTo>
                    <a:lnTo>
                      <a:pt x="1420" y="1151"/>
                    </a:lnTo>
                    <a:lnTo>
                      <a:pt x="1634" y="1151"/>
                    </a:lnTo>
                    <a:lnTo>
                      <a:pt x="1646" y="1102"/>
                    </a:lnTo>
                    <a:lnTo>
                      <a:pt x="1655" y="1053"/>
                    </a:lnTo>
                    <a:lnTo>
                      <a:pt x="1662" y="1002"/>
                    </a:lnTo>
                    <a:lnTo>
                      <a:pt x="1664" y="951"/>
                    </a:lnTo>
                    <a:lnTo>
                      <a:pt x="1662" y="899"/>
                    </a:lnTo>
                    <a:lnTo>
                      <a:pt x="1655" y="848"/>
                    </a:lnTo>
                    <a:lnTo>
                      <a:pt x="1646" y="798"/>
                    </a:lnTo>
                    <a:lnTo>
                      <a:pt x="1634" y="749"/>
                    </a:lnTo>
                    <a:lnTo>
                      <a:pt x="1420" y="749"/>
                    </a:lnTo>
                    <a:close/>
                    <a:moveTo>
                      <a:pt x="1024" y="749"/>
                    </a:moveTo>
                    <a:lnTo>
                      <a:pt x="1024" y="1151"/>
                    </a:lnTo>
                    <a:lnTo>
                      <a:pt x="1274" y="1151"/>
                    </a:lnTo>
                    <a:lnTo>
                      <a:pt x="1283" y="1103"/>
                    </a:lnTo>
                    <a:lnTo>
                      <a:pt x="1289" y="1055"/>
                    </a:lnTo>
                    <a:lnTo>
                      <a:pt x="1292" y="1003"/>
                    </a:lnTo>
                    <a:lnTo>
                      <a:pt x="1294" y="951"/>
                    </a:lnTo>
                    <a:lnTo>
                      <a:pt x="1292" y="897"/>
                    </a:lnTo>
                    <a:lnTo>
                      <a:pt x="1288" y="846"/>
                    </a:lnTo>
                    <a:lnTo>
                      <a:pt x="1283" y="797"/>
                    </a:lnTo>
                    <a:lnTo>
                      <a:pt x="1274" y="749"/>
                    </a:lnTo>
                    <a:lnTo>
                      <a:pt x="1024" y="749"/>
                    </a:lnTo>
                    <a:close/>
                    <a:moveTo>
                      <a:pt x="630" y="748"/>
                    </a:moveTo>
                    <a:lnTo>
                      <a:pt x="622" y="796"/>
                    </a:lnTo>
                    <a:lnTo>
                      <a:pt x="617" y="845"/>
                    </a:lnTo>
                    <a:lnTo>
                      <a:pt x="613" y="896"/>
                    </a:lnTo>
                    <a:lnTo>
                      <a:pt x="612" y="950"/>
                    </a:lnTo>
                    <a:lnTo>
                      <a:pt x="613" y="1003"/>
                    </a:lnTo>
                    <a:lnTo>
                      <a:pt x="617" y="1054"/>
                    </a:lnTo>
                    <a:lnTo>
                      <a:pt x="623" y="1103"/>
                    </a:lnTo>
                    <a:lnTo>
                      <a:pt x="631" y="1151"/>
                    </a:lnTo>
                    <a:lnTo>
                      <a:pt x="882" y="1151"/>
                    </a:lnTo>
                    <a:lnTo>
                      <a:pt x="882" y="748"/>
                    </a:lnTo>
                    <a:lnTo>
                      <a:pt x="630" y="748"/>
                    </a:lnTo>
                    <a:close/>
                    <a:moveTo>
                      <a:pt x="272" y="748"/>
                    </a:moveTo>
                    <a:lnTo>
                      <a:pt x="260" y="797"/>
                    </a:lnTo>
                    <a:lnTo>
                      <a:pt x="250" y="848"/>
                    </a:lnTo>
                    <a:lnTo>
                      <a:pt x="245" y="898"/>
                    </a:lnTo>
                    <a:lnTo>
                      <a:pt x="243" y="950"/>
                    </a:lnTo>
                    <a:lnTo>
                      <a:pt x="244" y="1002"/>
                    </a:lnTo>
                    <a:lnTo>
                      <a:pt x="250" y="1053"/>
                    </a:lnTo>
                    <a:lnTo>
                      <a:pt x="260" y="1102"/>
                    </a:lnTo>
                    <a:lnTo>
                      <a:pt x="272" y="1151"/>
                    </a:lnTo>
                    <a:lnTo>
                      <a:pt x="486" y="1151"/>
                    </a:lnTo>
                    <a:lnTo>
                      <a:pt x="477" y="1087"/>
                    </a:lnTo>
                    <a:lnTo>
                      <a:pt x="472" y="1020"/>
                    </a:lnTo>
                    <a:lnTo>
                      <a:pt x="470" y="950"/>
                    </a:lnTo>
                    <a:lnTo>
                      <a:pt x="472" y="879"/>
                    </a:lnTo>
                    <a:lnTo>
                      <a:pt x="477" y="812"/>
                    </a:lnTo>
                    <a:lnTo>
                      <a:pt x="486" y="748"/>
                    </a:lnTo>
                    <a:lnTo>
                      <a:pt x="272" y="748"/>
                    </a:lnTo>
                    <a:close/>
                    <a:moveTo>
                      <a:pt x="1234" y="299"/>
                    </a:moveTo>
                    <a:lnTo>
                      <a:pt x="1263" y="342"/>
                    </a:lnTo>
                    <a:lnTo>
                      <a:pt x="1291" y="387"/>
                    </a:lnTo>
                    <a:lnTo>
                      <a:pt x="1318" y="437"/>
                    </a:lnTo>
                    <a:lnTo>
                      <a:pt x="1343" y="490"/>
                    </a:lnTo>
                    <a:lnTo>
                      <a:pt x="1365" y="547"/>
                    </a:lnTo>
                    <a:lnTo>
                      <a:pt x="1386" y="607"/>
                    </a:lnTo>
                    <a:lnTo>
                      <a:pt x="1574" y="607"/>
                    </a:lnTo>
                    <a:lnTo>
                      <a:pt x="1544" y="557"/>
                    </a:lnTo>
                    <a:lnTo>
                      <a:pt x="1509" y="510"/>
                    </a:lnTo>
                    <a:lnTo>
                      <a:pt x="1471" y="467"/>
                    </a:lnTo>
                    <a:lnTo>
                      <a:pt x="1430" y="425"/>
                    </a:lnTo>
                    <a:lnTo>
                      <a:pt x="1385" y="388"/>
                    </a:lnTo>
                    <a:lnTo>
                      <a:pt x="1337" y="355"/>
                    </a:lnTo>
                    <a:lnTo>
                      <a:pt x="1287" y="325"/>
                    </a:lnTo>
                    <a:lnTo>
                      <a:pt x="1234" y="299"/>
                    </a:lnTo>
                    <a:close/>
                    <a:moveTo>
                      <a:pt x="672" y="299"/>
                    </a:moveTo>
                    <a:lnTo>
                      <a:pt x="619" y="325"/>
                    </a:lnTo>
                    <a:lnTo>
                      <a:pt x="568" y="355"/>
                    </a:lnTo>
                    <a:lnTo>
                      <a:pt x="521" y="388"/>
                    </a:lnTo>
                    <a:lnTo>
                      <a:pt x="476" y="425"/>
                    </a:lnTo>
                    <a:lnTo>
                      <a:pt x="435" y="467"/>
                    </a:lnTo>
                    <a:lnTo>
                      <a:pt x="396" y="510"/>
                    </a:lnTo>
                    <a:lnTo>
                      <a:pt x="362" y="557"/>
                    </a:lnTo>
                    <a:lnTo>
                      <a:pt x="331" y="607"/>
                    </a:lnTo>
                    <a:lnTo>
                      <a:pt x="518" y="607"/>
                    </a:lnTo>
                    <a:lnTo>
                      <a:pt x="539" y="546"/>
                    </a:lnTo>
                    <a:lnTo>
                      <a:pt x="563" y="489"/>
                    </a:lnTo>
                    <a:lnTo>
                      <a:pt x="588" y="437"/>
                    </a:lnTo>
                    <a:lnTo>
                      <a:pt x="615" y="387"/>
                    </a:lnTo>
                    <a:lnTo>
                      <a:pt x="643" y="342"/>
                    </a:lnTo>
                    <a:lnTo>
                      <a:pt x="672" y="299"/>
                    </a:lnTo>
                    <a:close/>
                    <a:moveTo>
                      <a:pt x="1024" y="273"/>
                    </a:moveTo>
                    <a:lnTo>
                      <a:pt x="1024" y="606"/>
                    </a:lnTo>
                    <a:lnTo>
                      <a:pt x="1235" y="606"/>
                    </a:lnTo>
                    <a:lnTo>
                      <a:pt x="1212" y="550"/>
                    </a:lnTo>
                    <a:lnTo>
                      <a:pt x="1188" y="499"/>
                    </a:lnTo>
                    <a:lnTo>
                      <a:pt x="1161" y="451"/>
                    </a:lnTo>
                    <a:lnTo>
                      <a:pt x="1135" y="408"/>
                    </a:lnTo>
                    <a:lnTo>
                      <a:pt x="1106" y="369"/>
                    </a:lnTo>
                    <a:lnTo>
                      <a:pt x="1078" y="332"/>
                    </a:lnTo>
                    <a:lnTo>
                      <a:pt x="1051" y="300"/>
                    </a:lnTo>
                    <a:lnTo>
                      <a:pt x="1024" y="273"/>
                    </a:lnTo>
                    <a:close/>
                    <a:moveTo>
                      <a:pt x="882" y="272"/>
                    </a:moveTo>
                    <a:lnTo>
                      <a:pt x="855" y="299"/>
                    </a:lnTo>
                    <a:lnTo>
                      <a:pt x="827" y="331"/>
                    </a:lnTo>
                    <a:lnTo>
                      <a:pt x="799" y="368"/>
                    </a:lnTo>
                    <a:lnTo>
                      <a:pt x="770" y="407"/>
                    </a:lnTo>
                    <a:lnTo>
                      <a:pt x="743" y="451"/>
                    </a:lnTo>
                    <a:lnTo>
                      <a:pt x="716" y="499"/>
                    </a:lnTo>
                    <a:lnTo>
                      <a:pt x="691" y="550"/>
                    </a:lnTo>
                    <a:lnTo>
                      <a:pt x="670" y="607"/>
                    </a:lnTo>
                    <a:lnTo>
                      <a:pt x="882" y="607"/>
                    </a:lnTo>
                    <a:lnTo>
                      <a:pt x="882" y="272"/>
                    </a:lnTo>
                    <a:close/>
                    <a:moveTo>
                      <a:pt x="952" y="0"/>
                    </a:moveTo>
                    <a:lnTo>
                      <a:pt x="1031" y="3"/>
                    </a:lnTo>
                    <a:lnTo>
                      <a:pt x="1107" y="13"/>
                    </a:lnTo>
                    <a:lnTo>
                      <a:pt x="1181" y="28"/>
                    </a:lnTo>
                    <a:lnTo>
                      <a:pt x="1254" y="49"/>
                    </a:lnTo>
                    <a:lnTo>
                      <a:pt x="1323" y="75"/>
                    </a:lnTo>
                    <a:lnTo>
                      <a:pt x="1390" y="106"/>
                    </a:lnTo>
                    <a:lnTo>
                      <a:pt x="1454" y="143"/>
                    </a:lnTo>
                    <a:lnTo>
                      <a:pt x="1515" y="184"/>
                    </a:lnTo>
                    <a:lnTo>
                      <a:pt x="1573" y="229"/>
                    </a:lnTo>
                    <a:lnTo>
                      <a:pt x="1626" y="279"/>
                    </a:lnTo>
                    <a:lnTo>
                      <a:pt x="1676" y="332"/>
                    </a:lnTo>
                    <a:lnTo>
                      <a:pt x="1722" y="390"/>
                    </a:lnTo>
                    <a:lnTo>
                      <a:pt x="1762" y="450"/>
                    </a:lnTo>
                    <a:lnTo>
                      <a:pt x="1799" y="514"/>
                    </a:lnTo>
                    <a:lnTo>
                      <a:pt x="1830" y="581"/>
                    </a:lnTo>
                    <a:lnTo>
                      <a:pt x="1856" y="650"/>
                    </a:lnTo>
                    <a:lnTo>
                      <a:pt x="1877" y="723"/>
                    </a:lnTo>
                    <a:lnTo>
                      <a:pt x="1892" y="797"/>
                    </a:lnTo>
                    <a:lnTo>
                      <a:pt x="1902" y="872"/>
                    </a:lnTo>
                    <a:lnTo>
                      <a:pt x="1905" y="951"/>
                    </a:lnTo>
                    <a:lnTo>
                      <a:pt x="1902" y="1028"/>
                    </a:lnTo>
                    <a:lnTo>
                      <a:pt x="1892" y="1104"/>
                    </a:lnTo>
                    <a:lnTo>
                      <a:pt x="1877" y="1178"/>
                    </a:lnTo>
                    <a:lnTo>
                      <a:pt x="1856" y="1250"/>
                    </a:lnTo>
                    <a:lnTo>
                      <a:pt x="1830" y="1319"/>
                    </a:lnTo>
                    <a:lnTo>
                      <a:pt x="1798" y="1386"/>
                    </a:lnTo>
                    <a:lnTo>
                      <a:pt x="1762" y="1450"/>
                    </a:lnTo>
                    <a:lnTo>
                      <a:pt x="1721" y="1511"/>
                    </a:lnTo>
                    <a:lnTo>
                      <a:pt x="1675" y="1568"/>
                    </a:lnTo>
                    <a:lnTo>
                      <a:pt x="1625" y="1622"/>
                    </a:lnTo>
                    <a:lnTo>
                      <a:pt x="1573" y="1671"/>
                    </a:lnTo>
                    <a:lnTo>
                      <a:pt x="1515" y="1717"/>
                    </a:lnTo>
                    <a:lnTo>
                      <a:pt x="1453" y="1758"/>
                    </a:lnTo>
                    <a:lnTo>
                      <a:pt x="1390" y="1794"/>
                    </a:lnTo>
                    <a:lnTo>
                      <a:pt x="1323" y="1825"/>
                    </a:lnTo>
                    <a:lnTo>
                      <a:pt x="1254" y="1852"/>
                    </a:lnTo>
                    <a:lnTo>
                      <a:pt x="1181" y="1872"/>
                    </a:lnTo>
                    <a:lnTo>
                      <a:pt x="1107" y="1888"/>
                    </a:lnTo>
                    <a:lnTo>
                      <a:pt x="1031" y="1897"/>
                    </a:lnTo>
                    <a:lnTo>
                      <a:pt x="952" y="1900"/>
                    </a:lnTo>
                    <a:lnTo>
                      <a:pt x="875" y="1897"/>
                    </a:lnTo>
                    <a:lnTo>
                      <a:pt x="798" y="1888"/>
                    </a:lnTo>
                    <a:lnTo>
                      <a:pt x="725" y="1872"/>
                    </a:lnTo>
                    <a:lnTo>
                      <a:pt x="652" y="1852"/>
                    </a:lnTo>
                    <a:lnTo>
                      <a:pt x="583" y="1825"/>
                    </a:lnTo>
                    <a:lnTo>
                      <a:pt x="515" y="1794"/>
                    </a:lnTo>
                    <a:lnTo>
                      <a:pt x="451" y="1757"/>
                    </a:lnTo>
                    <a:lnTo>
                      <a:pt x="390" y="1717"/>
                    </a:lnTo>
                    <a:lnTo>
                      <a:pt x="333" y="1671"/>
                    </a:lnTo>
                    <a:lnTo>
                      <a:pt x="279" y="1622"/>
                    </a:lnTo>
                    <a:lnTo>
                      <a:pt x="230" y="1568"/>
                    </a:lnTo>
                    <a:lnTo>
                      <a:pt x="184" y="1510"/>
                    </a:lnTo>
                    <a:lnTo>
                      <a:pt x="143" y="1449"/>
                    </a:lnTo>
                    <a:lnTo>
                      <a:pt x="106" y="1386"/>
                    </a:lnTo>
                    <a:lnTo>
                      <a:pt x="75" y="1319"/>
                    </a:lnTo>
                    <a:lnTo>
                      <a:pt x="48" y="1249"/>
                    </a:lnTo>
                    <a:lnTo>
                      <a:pt x="28" y="1178"/>
                    </a:lnTo>
                    <a:lnTo>
                      <a:pt x="12" y="1103"/>
                    </a:lnTo>
                    <a:lnTo>
                      <a:pt x="3" y="1027"/>
                    </a:lnTo>
                    <a:lnTo>
                      <a:pt x="0" y="950"/>
                    </a:lnTo>
                    <a:lnTo>
                      <a:pt x="3" y="872"/>
                    </a:lnTo>
                    <a:lnTo>
                      <a:pt x="12" y="796"/>
                    </a:lnTo>
                    <a:lnTo>
                      <a:pt x="28" y="722"/>
                    </a:lnTo>
                    <a:lnTo>
                      <a:pt x="48" y="650"/>
                    </a:lnTo>
                    <a:lnTo>
                      <a:pt x="75" y="580"/>
                    </a:lnTo>
                    <a:lnTo>
                      <a:pt x="106" y="514"/>
                    </a:lnTo>
                    <a:lnTo>
                      <a:pt x="143" y="450"/>
                    </a:lnTo>
                    <a:lnTo>
                      <a:pt x="184" y="389"/>
                    </a:lnTo>
                    <a:lnTo>
                      <a:pt x="230" y="332"/>
                    </a:lnTo>
                    <a:lnTo>
                      <a:pt x="279" y="279"/>
                    </a:lnTo>
                    <a:lnTo>
                      <a:pt x="333" y="229"/>
                    </a:lnTo>
                    <a:lnTo>
                      <a:pt x="390" y="184"/>
                    </a:lnTo>
                    <a:lnTo>
                      <a:pt x="451" y="143"/>
                    </a:lnTo>
                    <a:lnTo>
                      <a:pt x="515" y="106"/>
                    </a:lnTo>
                    <a:lnTo>
                      <a:pt x="583" y="74"/>
                    </a:lnTo>
                    <a:lnTo>
                      <a:pt x="652" y="49"/>
                    </a:lnTo>
                    <a:lnTo>
                      <a:pt x="725" y="28"/>
                    </a:lnTo>
                    <a:lnTo>
                      <a:pt x="798" y="13"/>
                    </a:lnTo>
                    <a:lnTo>
                      <a:pt x="875" y="3"/>
                    </a:lnTo>
                    <a:lnTo>
                      <a:pt x="952"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sp>
        <p:nvSpPr>
          <p:cNvPr id="27" name="文本框 26"/>
          <p:cNvSpPr txBox="1"/>
          <p:nvPr/>
        </p:nvSpPr>
        <p:spPr>
          <a:xfrm>
            <a:off x="725503" y="2874735"/>
            <a:ext cx="3595840" cy="138366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领导学的特定内涵、对象与范围</a:t>
            </a:r>
          </a:p>
        </p:txBody>
      </p:sp>
      <p:sp>
        <p:nvSpPr>
          <p:cNvPr id="28" name="文本框 27"/>
          <p:cNvSpPr txBox="1"/>
          <p:nvPr/>
        </p:nvSpPr>
        <p:spPr>
          <a:xfrm>
            <a:off x="8621756" y="3004275"/>
            <a:ext cx="2927858" cy="1124585"/>
          </a:xfrm>
          <a:prstGeom prst="rect">
            <a:avLst/>
          </a:prstGeom>
          <a:noFill/>
        </p:spPr>
        <p:txBody>
          <a:bodyPr wrap="square" rtlCol="0">
            <a:spAutoFit/>
          </a:bodyPr>
          <a:lstStyle/>
          <a:p>
            <a:pPr>
              <a:lnSpc>
                <a:spcPct val="12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领导学的现实意义与价值</a:t>
            </a:r>
          </a:p>
        </p:txBody>
      </p:sp>
      <p:sp>
        <p:nvSpPr>
          <p:cNvPr id="29" name="矩形 28"/>
          <p:cNvSpPr/>
          <p:nvPr/>
        </p:nvSpPr>
        <p:spPr>
          <a:xfrm>
            <a:off x="4283241" y="4485150"/>
            <a:ext cx="4170948" cy="1383665"/>
          </a:xfrm>
          <a:prstGeom prst="rect">
            <a:avLst/>
          </a:prstGeom>
        </p:spPr>
        <p:txBody>
          <a:bodyPr wrap="square">
            <a:spAutoFit/>
          </a:bodyPr>
          <a:lstStyle/>
          <a:p>
            <a:pPr lvl="0" algn="ctr">
              <a:lnSpc>
                <a:spcPct val="150000"/>
              </a:lnSpc>
            </a:pPr>
            <a:r>
              <a:rPr lang="zh-CN" altLang="en-US" sz="2800" b="1" dirty="0">
                <a:solidFill>
                  <a:schemeClr val="tx1"/>
                </a:solidFill>
                <a:latin typeface="思源黑体 CN Normal" panose="020B0400000000000000" pitchFamily="34" charset="-122"/>
                <a:ea typeface="思源黑体 CN Normal" panose="020B0400000000000000" pitchFamily="34" charset="-122"/>
              </a:rPr>
              <a:t>领导学的确立与发展、学科地位与作用</a:t>
            </a: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endParaRPr lang="zh-CN" altLang="en-US" sz="4000" b="1">
              <a:latin typeface="黑体" panose="02010609060101010101" charset="-122"/>
              <a:ea typeface="黑体" panose="02010609060101010101" charset="-122"/>
            </a:endParaRP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ppt_x"/>
                                          </p:val>
                                        </p:tav>
                                        <p:tav tm="100000">
                                          <p:val>
                                            <p:strVal val="#ppt_x"/>
                                          </p:val>
                                        </p:tav>
                                      </p:tavLst>
                                    </p:anim>
                                    <p:anim calcmode="lin" valueType="num">
                                      <p:cBhvr additive="base">
                                        <p:cTn id="19" dur="500" fill="hold"/>
                                        <p:tgtEl>
                                          <p:spTgt spid="29"/>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1972924" cy="2260521"/>
            <a:chOff x="-7119948" y="1633199"/>
            <a:chExt cx="11972924"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80" y="1633199"/>
              <a:ext cx="3804896"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领导学的界定</a:t>
              </a: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国内外关于领导学界定的一般倾向</a:t>
            </a:r>
            <a:endParaRPr lang="en-US" altLang="zh-CN" b="1" dirty="0">
              <a:solidFill>
                <a:schemeClr val="tx1"/>
              </a:solidFill>
              <a:latin typeface="宋体" panose="02010600030101010101" pitchFamily="2" charset="-122"/>
              <a:ea typeface="宋体" panose="02010600030101010101" pitchFamily="2"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什么是领导学?国内外领导学学者的回答和界定各不相同。</a:t>
            </a:r>
          </a:p>
          <a:p>
            <a:pPr lvl="0" algn="l" fontAlgn="auto">
              <a:lnSpc>
                <a:spcPct val="100000"/>
              </a:lnSpc>
              <a:buSzTx/>
            </a:pPr>
            <a:r>
              <a:rPr lang="zh-CN" altLang="en-US" sz="2000" dirty="0">
                <a:solidFill>
                  <a:schemeClr val="tx1"/>
                </a:solidFill>
                <a:latin typeface="+mn-ea"/>
                <a:sym typeface="思源黑体" panose="020B0400000000000000" pitchFamily="34" charset="-122"/>
              </a:rPr>
              <a:t>有的认为,领导学是研究领导活动的一般规律及其应用的科学</a:t>
            </a:r>
          </a:p>
          <a:p>
            <a:pPr lvl="0" algn="l" fontAlgn="auto">
              <a:lnSpc>
                <a:spcPct val="100000"/>
              </a:lnSpc>
              <a:buSzTx/>
            </a:pPr>
            <a:r>
              <a:rPr lang="zh-CN" altLang="en-US" sz="2000" dirty="0">
                <a:solidFill>
                  <a:schemeClr val="tx1"/>
                </a:solidFill>
                <a:latin typeface="+mn-ea"/>
                <a:sym typeface="思源黑体" panose="020B0400000000000000" pitchFamily="34" charset="-122"/>
              </a:rPr>
              <a:t>有的认为,领导学是研究领导行为的规律、原则和方法的学问;还有的认为,领导学是研究现代领导工作的特点、一般规律、原则和方法的学问。</a:t>
            </a:r>
          </a:p>
          <a:p>
            <a:pPr lvl="0" algn="l" fontAlgn="auto">
              <a:lnSpc>
                <a:spcPct val="100000"/>
              </a:lnSpc>
              <a:buSzTx/>
            </a:pPr>
            <a:r>
              <a:rPr lang="zh-CN" altLang="en-US" sz="2000" dirty="0">
                <a:solidFill>
                  <a:schemeClr val="tx1"/>
                </a:solidFill>
                <a:latin typeface="+mn-ea"/>
                <a:sym typeface="思源黑体" panose="020B0400000000000000" pitchFamily="34" charset="-122"/>
              </a:rPr>
              <a:t>有的专门从领导实践入手,通过研究和制定相关规范和法则来直接揭示领导学的地位和价值;</a:t>
            </a:r>
          </a:p>
          <a:p>
            <a:pPr lvl="0" algn="l" fontAlgn="auto">
              <a:lnSpc>
                <a:spcPct val="100000"/>
              </a:lnSpc>
              <a:buSzTx/>
            </a:pPr>
            <a:r>
              <a:rPr lang="zh-CN" altLang="en-US" sz="2000" dirty="0">
                <a:solidFill>
                  <a:schemeClr val="tx1"/>
                </a:solidFill>
                <a:latin typeface="+mn-ea"/>
                <a:sym typeface="思源黑体" panose="020B0400000000000000" pitchFamily="34" charset="-122"/>
              </a:rPr>
              <a:t>有的专门从领导主体身上寻找解释和控制领导行为的内在渊源;</a:t>
            </a:r>
          </a:p>
          <a:p>
            <a:pPr lvl="0" algn="l" fontAlgn="auto">
              <a:lnSpc>
                <a:spcPct val="100000"/>
              </a:lnSpc>
              <a:buSzTx/>
            </a:pPr>
            <a:r>
              <a:rPr lang="zh-CN" altLang="en-US" sz="2000" dirty="0">
                <a:solidFill>
                  <a:schemeClr val="tx1"/>
                </a:solidFill>
                <a:latin typeface="+mn-ea"/>
                <a:sym typeface="思源黑体" panose="020B0400000000000000" pitchFamily="34" charset="-122"/>
              </a:rPr>
              <a:t>有的专门从思想观念，尤其是价值观念上研究并构成实际的领导学;有的主要从哲学智慧的角度去探究领导学的部分实质内涵;而有的则只是从外部情形如体制、文化背景等方面去研究领导学。</a:t>
            </a:r>
          </a:p>
          <a:p>
            <a:pPr lvl="0" algn="l" fontAlgn="auto">
              <a:lnSpc>
                <a:spcPct val="100000"/>
              </a:lnSpc>
              <a:buSzTx/>
            </a:pPr>
            <a:r>
              <a:rPr lang="zh-CN" altLang="en-US" sz="2000" dirty="0">
                <a:solidFill>
                  <a:schemeClr val="tx1"/>
                </a:solidFill>
                <a:latin typeface="+mn-ea"/>
                <a:sym typeface="思源黑体" panose="020B0400000000000000" pitchFamily="34" charset="-122"/>
              </a:rPr>
              <a:t>概括起来,这些分歧主要有如下三种基本倾向:</a:t>
            </a:r>
            <a:endParaRPr lang="zh-CN" altLang="en-US" sz="2000" dirty="0">
              <a:solidFill>
                <a:schemeClr val="tx1"/>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grpSp>
        <p:nvGrpSpPr>
          <p:cNvPr id="2" name="组合 1"/>
          <p:cNvGrpSpPr/>
          <p:nvPr/>
        </p:nvGrpSpPr>
        <p:grpSpPr>
          <a:xfrm>
            <a:off x="3233821" y="2108437"/>
            <a:ext cx="5470358" cy="2970060"/>
            <a:chOff x="3208421" y="2299572"/>
            <a:chExt cx="5470358" cy="2970060"/>
          </a:xfrm>
        </p:grpSpPr>
        <p:cxnSp>
          <p:nvCxnSpPr>
            <p:cNvPr id="3" name="Straight Connector 95"/>
            <p:cNvCxnSpPr/>
            <p:nvPr/>
          </p:nvCxnSpPr>
          <p:spPr>
            <a:xfrm flipH="1">
              <a:off x="3208421" y="3037784"/>
              <a:ext cx="1003810"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4" name="Straight Connector 96"/>
            <p:cNvCxnSpPr/>
            <p:nvPr/>
          </p:nvCxnSpPr>
          <p:spPr>
            <a:xfrm>
              <a:off x="7637516" y="3027571"/>
              <a:ext cx="1025221"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5" name="Straight Connector 98"/>
            <p:cNvCxnSpPr/>
            <p:nvPr/>
          </p:nvCxnSpPr>
          <p:spPr>
            <a:xfrm>
              <a:off x="7637516" y="4718485"/>
              <a:ext cx="1041263" cy="0"/>
            </a:xfrm>
            <a:prstGeom prst="line">
              <a:avLst/>
            </a:prstGeom>
            <a:ln w="19050">
              <a:solidFill>
                <a:schemeClr val="bg1">
                  <a:lumMod val="50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459705" y="2299572"/>
              <a:ext cx="3042447" cy="2970060"/>
              <a:chOff x="4304719" y="2299571"/>
              <a:chExt cx="3239998" cy="3162911"/>
            </a:xfrm>
          </p:grpSpPr>
          <p:sp>
            <p:nvSpPr>
              <p:cNvPr id="8" name="Freeform 39"/>
              <p:cNvSpPr/>
              <p:nvPr/>
            </p:nvSpPr>
            <p:spPr>
              <a:xfrm>
                <a:off x="4304719" y="2299571"/>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38C0C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9" name="Freeform 40"/>
              <p:cNvSpPr/>
              <p:nvPr/>
            </p:nvSpPr>
            <p:spPr>
              <a:xfrm>
                <a:off x="5984717" y="2299571"/>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FCC02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1" name="Freeform 42"/>
              <p:cNvSpPr/>
              <p:nvPr/>
            </p:nvSpPr>
            <p:spPr>
              <a:xfrm>
                <a:off x="5132665" y="3902483"/>
                <a:ext cx="1560000" cy="1559999"/>
              </a:xfrm>
              <a:custGeom>
                <a:avLst/>
                <a:gdLst>
                  <a:gd name="connsiteX0" fmla="*/ 0 w 1193400"/>
                  <a:gd name="connsiteY0" fmla="*/ 198904 h 1193400"/>
                  <a:gd name="connsiteX1" fmla="*/ 198904 w 1193400"/>
                  <a:gd name="connsiteY1" fmla="*/ 0 h 1193400"/>
                  <a:gd name="connsiteX2" fmla="*/ 994496 w 1193400"/>
                  <a:gd name="connsiteY2" fmla="*/ 0 h 1193400"/>
                  <a:gd name="connsiteX3" fmla="*/ 1193400 w 1193400"/>
                  <a:gd name="connsiteY3" fmla="*/ 198904 h 1193400"/>
                  <a:gd name="connsiteX4" fmla="*/ 1193400 w 1193400"/>
                  <a:gd name="connsiteY4" fmla="*/ 994496 h 1193400"/>
                  <a:gd name="connsiteX5" fmla="*/ 994496 w 1193400"/>
                  <a:gd name="connsiteY5" fmla="*/ 1193400 h 1193400"/>
                  <a:gd name="connsiteX6" fmla="*/ 198904 w 1193400"/>
                  <a:gd name="connsiteY6" fmla="*/ 1193400 h 1193400"/>
                  <a:gd name="connsiteX7" fmla="*/ 0 w 1193400"/>
                  <a:gd name="connsiteY7" fmla="*/ 994496 h 1193400"/>
                  <a:gd name="connsiteX8" fmla="*/ 0 w 1193400"/>
                  <a:gd name="connsiteY8" fmla="*/ 198904 h 119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3400" h="1193400">
                    <a:moveTo>
                      <a:pt x="0" y="198904"/>
                    </a:moveTo>
                    <a:cubicBezTo>
                      <a:pt x="0" y="89052"/>
                      <a:pt x="89052" y="0"/>
                      <a:pt x="198904" y="0"/>
                    </a:cubicBezTo>
                    <a:lnTo>
                      <a:pt x="994496" y="0"/>
                    </a:lnTo>
                    <a:cubicBezTo>
                      <a:pt x="1104348" y="0"/>
                      <a:pt x="1193400" y="89052"/>
                      <a:pt x="1193400" y="198904"/>
                    </a:cubicBezTo>
                    <a:lnTo>
                      <a:pt x="1193400" y="994496"/>
                    </a:lnTo>
                    <a:cubicBezTo>
                      <a:pt x="1193400" y="1104348"/>
                      <a:pt x="1104348" y="1193400"/>
                      <a:pt x="994496" y="1193400"/>
                    </a:cubicBezTo>
                    <a:lnTo>
                      <a:pt x="198904" y="1193400"/>
                    </a:lnTo>
                    <a:cubicBezTo>
                      <a:pt x="89052" y="1193400"/>
                      <a:pt x="0" y="1104348"/>
                      <a:pt x="0" y="994496"/>
                    </a:cubicBezTo>
                    <a:lnTo>
                      <a:pt x="0" y="198904"/>
                    </a:lnTo>
                    <a:close/>
                  </a:path>
                </a:pathLst>
              </a:custGeom>
              <a:solidFill>
                <a:srgbClr val="38C0C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747" tIns="168747" rIns="168747" bIns="168747" numCol="1" spcCol="953" anchor="ctr" anchorCtr="0">
                <a:noAutofit/>
              </a:bodyPr>
              <a:lstStyle/>
              <a:p>
                <a:pPr algn="ctr" defTabSz="1289050">
                  <a:lnSpc>
                    <a:spcPct val="90000"/>
                  </a:lnSpc>
                  <a:spcBef>
                    <a:spcPct val="0"/>
                  </a:spcBef>
                  <a:spcAft>
                    <a:spcPct val="35000"/>
                  </a:spcAft>
                  <a:defRPr/>
                </a:pPr>
                <a:endParaRPr lang="id-ID" sz="36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nvGrpSpPr>
              <p:cNvPr id="12" name="Group 17"/>
              <p:cNvGrpSpPr/>
              <p:nvPr/>
            </p:nvGrpSpPr>
            <p:grpSpPr>
              <a:xfrm>
                <a:off x="4836224" y="2892061"/>
                <a:ext cx="497539" cy="271019"/>
                <a:chOff x="6750050" y="3321051"/>
                <a:chExt cx="195263" cy="106363"/>
              </a:xfrm>
              <a:solidFill>
                <a:schemeClr val="bg1"/>
              </a:solidFill>
            </p:grpSpPr>
            <p:sp>
              <p:nvSpPr>
                <p:cNvPr id="25"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6"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7"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3" name="Group 21"/>
              <p:cNvGrpSpPr/>
              <p:nvPr/>
            </p:nvGrpSpPr>
            <p:grpSpPr>
              <a:xfrm>
                <a:off x="4870051" y="4483899"/>
                <a:ext cx="472180" cy="469173"/>
                <a:chOff x="744538" y="3198813"/>
                <a:chExt cx="249237" cy="247650"/>
              </a:xfrm>
              <a:solidFill>
                <a:schemeClr val="bg1"/>
              </a:solidFill>
            </p:grpSpPr>
            <p:sp>
              <p:nvSpPr>
                <p:cNvPr id="21"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2"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4"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4" name="Group 26"/>
              <p:cNvGrpSpPr/>
              <p:nvPr/>
            </p:nvGrpSpPr>
            <p:grpSpPr>
              <a:xfrm>
                <a:off x="5652622" y="4424489"/>
                <a:ext cx="1197223" cy="515981"/>
                <a:chOff x="1599499" y="3032660"/>
                <a:chExt cx="534101" cy="230188"/>
              </a:xfrm>
              <a:solidFill>
                <a:schemeClr val="bg1"/>
              </a:solidFill>
            </p:grpSpPr>
            <p:sp>
              <p:nvSpPr>
                <p:cNvPr id="18" name="Freeform 38"/>
                <p:cNvSpPr>
                  <a:spLocks noEditPoints="1"/>
                </p:cNvSpPr>
                <p:nvPr/>
              </p:nvSpPr>
              <p:spPr bwMode="auto">
                <a:xfrm>
                  <a:off x="1599499" y="3032660"/>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9"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0" name="Oval 40"/>
                <p:cNvSpPr>
                  <a:spLocks noChangeArrowheads="1"/>
                </p:cNvSpPr>
                <p:nvPr/>
              </p:nvSpPr>
              <p:spPr bwMode="auto">
                <a:xfrm>
                  <a:off x="2090738" y="3179763"/>
                  <a:ext cx="6350" cy="6350"/>
                </a:xfrm>
                <a:prstGeom prst="ellipse">
                  <a:avLst/>
                </a:pr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nvGrpSpPr>
              <p:cNvPr id="15" name="Group 30"/>
              <p:cNvGrpSpPr/>
              <p:nvPr/>
            </p:nvGrpSpPr>
            <p:grpSpPr>
              <a:xfrm>
                <a:off x="6550312" y="2831523"/>
                <a:ext cx="428265" cy="412520"/>
                <a:chOff x="4616450" y="1549401"/>
                <a:chExt cx="215900" cy="207963"/>
              </a:xfrm>
              <a:solidFill>
                <a:schemeClr val="bg1"/>
              </a:solidFill>
            </p:grpSpPr>
            <p:sp>
              <p:nvSpPr>
                <p:cNvPr id="16"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17" name="Oval 7"/>
                <p:cNvSpPr>
                  <a:spLocks noChangeArrowheads="1"/>
                </p:cNvSpPr>
                <p:nvPr/>
              </p:nvSpPr>
              <p:spPr bwMode="auto">
                <a:xfrm>
                  <a:off x="4718050" y="1685926"/>
                  <a:ext cx="15875" cy="17463"/>
                </a:xfrm>
                <a:prstGeom prst="ellipse">
                  <a:avLst/>
                </a:prstGeom>
                <a:grpFill/>
                <a:ln w="9525">
                  <a:noFill/>
                  <a:round/>
                </a:ln>
              </p:spPr>
              <p:txBody>
                <a:bodyPr vert="horz" wrap="square" lIns="121920" tIns="60960" rIns="121920" bIns="60960" numCol="1" anchor="t" anchorCtr="0" compatLnSpc="1"/>
                <a:lstStyle/>
                <a:p>
                  <a:pPr>
                    <a:defRPr/>
                  </a:pPr>
                  <a:endParaRPr lang="en-US" sz="3200" b="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grpSp>
      </p:grpSp>
      <p:sp>
        <p:nvSpPr>
          <p:cNvPr id="29" name="文本框 6"/>
          <p:cNvSpPr txBox="1"/>
          <p:nvPr>
            <p:custDataLst>
              <p:tags r:id="rId1"/>
            </p:custDataLst>
          </p:nvPr>
        </p:nvSpPr>
        <p:spPr>
          <a:xfrm>
            <a:off x="8943340" y="2525395"/>
            <a:ext cx="1926590" cy="706755"/>
          </a:xfrm>
          <a:prstGeom prst="rect">
            <a:avLst/>
          </a:prstGeom>
          <a:noFill/>
        </p:spPr>
        <p:txBody>
          <a:bodyPr wrap="square" rtlCol="0">
            <a:spAutoFit/>
          </a:bodyPr>
          <a:lstStyle/>
          <a:p>
            <a:pPr algn="ctr">
              <a:buClrTx/>
              <a:buSzTx/>
              <a:buFontTx/>
            </a:pPr>
            <a:r>
              <a:rPr lang="zh-CN" altLang="en-US" sz="2000" b="1"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思源黑体" panose="020B0400000000000000" pitchFamily="34" charset="-122"/>
              </a:rPr>
              <a:t>关于领导艺术的倾向</a:t>
            </a:r>
          </a:p>
        </p:txBody>
      </p:sp>
      <p:sp>
        <p:nvSpPr>
          <p:cNvPr id="32" name="文本框 6"/>
          <p:cNvSpPr txBox="1"/>
          <p:nvPr>
            <p:custDataLst>
              <p:tags r:id="rId2"/>
            </p:custDataLst>
          </p:nvPr>
        </p:nvSpPr>
        <p:spPr>
          <a:xfrm>
            <a:off x="9088755" y="4033520"/>
            <a:ext cx="1926590" cy="1014730"/>
          </a:xfrm>
          <a:prstGeom prst="rect">
            <a:avLst/>
          </a:prstGeom>
          <a:noFill/>
        </p:spPr>
        <p:txBody>
          <a:bodyPr wrap="square" rtlCol="0">
            <a:spAutoFit/>
          </a:bodyPr>
          <a:lstStyle/>
          <a:p>
            <a:pPr algn="ctr">
              <a:buClrTx/>
              <a:buSzTx/>
              <a:buFontTx/>
            </a:pPr>
            <a:r>
              <a:rPr lang="zh-CN" altLang="en-US" sz="2000" b="1"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思源黑体" panose="020B0400000000000000" pitchFamily="34" charset="-122"/>
              </a:rPr>
              <a:t>关于领导科学和领导艺术的倾向</a:t>
            </a:r>
          </a:p>
        </p:txBody>
      </p:sp>
      <p:sp>
        <p:nvSpPr>
          <p:cNvPr id="35" name="文本框 6"/>
          <p:cNvSpPr txBox="1"/>
          <p:nvPr>
            <p:custDataLst>
              <p:tags r:id="rId3"/>
            </p:custDataLst>
          </p:nvPr>
        </p:nvSpPr>
        <p:spPr>
          <a:xfrm>
            <a:off x="1152525" y="2493645"/>
            <a:ext cx="1926590" cy="706755"/>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思源黑体" panose="020B0400000000000000" pitchFamily="34" charset="-122"/>
              </a:rPr>
              <a:t>关于领导科学的倾向</a:t>
            </a:r>
            <a:endParaRPr lang="en-US" sz="2000" b="1"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1.1.2 </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领导科学与领导艺术</a:t>
            </a:r>
          </a:p>
          <a:p>
            <a:pPr lvl="0" algn="l" fontAlgn="auto">
              <a:lnSpc>
                <a:spcPct val="100000"/>
              </a:lnSpc>
              <a:buSzTx/>
            </a:pPr>
            <a:r>
              <a:rPr lang="zh-CN" altLang="en-US" sz="2000" dirty="0">
                <a:solidFill>
                  <a:schemeClr val="tx1"/>
                </a:solidFill>
                <a:latin typeface="+mn-ea"/>
                <a:sym typeface="思源黑体" panose="020B0400000000000000" pitchFamily="34" charset="-122"/>
              </a:rPr>
              <a:t>关于领导科学与领导艺术,要回答的问题主要是:</a:t>
            </a:r>
            <a:r>
              <a:rPr lang="zh-CN" altLang="en-US" sz="2000" b="1" dirty="0">
                <a:solidFill>
                  <a:schemeClr val="tx1"/>
                </a:solidFill>
                <a:latin typeface="+mn-ea"/>
                <a:sym typeface="思源黑体" panose="020B0400000000000000" pitchFamily="34" charset="-122"/>
              </a:rPr>
              <a:t>两者各是什么?相互有什么关系?</a:t>
            </a:r>
          </a:p>
          <a:p>
            <a:pPr lvl="0" algn="l" fontAlgn="auto">
              <a:lnSpc>
                <a:spcPct val="100000"/>
              </a:lnSpc>
              <a:buSzTx/>
            </a:pPr>
            <a:r>
              <a:rPr lang="zh-CN" altLang="en-US" sz="2000" b="1" dirty="0">
                <a:solidFill>
                  <a:schemeClr val="tx1"/>
                </a:solidFill>
                <a:latin typeface="+mn-ea"/>
                <a:sym typeface="思源黑体" panose="020B0400000000000000" pitchFamily="34" charset="-122"/>
              </a:rPr>
              <a:t>1.领导科学与领导艺术有明显的区分，是几乎相反取向的两种概念、两个领域</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科学是专门研究领导活动的各个因素之间相互联系、相互作用的规律的科学,旨在揭示领导工作中合乎规律的东西,为领导活动提供科学指南,确保领导实践的科学化和规范化。领导艺术是领导者在一定的知识、经验、智慧和气质等多种主观范畴的素质基础上形成的主观能动性,是在领导实践过程中更能带来领导成功的经验性和个性化的表现,是经验性地运用领导原理、领导规律和领导方法卓有成效地解决实际问题的领导技艺与能力。</a:t>
            </a:r>
          </a:p>
          <a:p>
            <a:pPr lvl="0" algn="l" fontAlgn="auto">
              <a:lnSpc>
                <a:spcPct val="100000"/>
              </a:lnSpc>
              <a:buSzTx/>
            </a:pPr>
            <a:r>
              <a:rPr lang="zh-CN" altLang="en-US" sz="2000" b="1" dirty="0">
                <a:solidFill>
                  <a:schemeClr val="tx1"/>
                </a:solidFill>
                <a:latin typeface="+mn-ea"/>
                <a:sym typeface="思源黑体" panose="020B0400000000000000" pitchFamily="34" charset="-122"/>
              </a:rPr>
              <a:t>2.领导科学与领导艺术相互影响，存在十分密切的联系</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第一,它们都来源于领导实践,并以领导实践为研究对象和服务对象。</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第二,它们是互相依存的。</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第三,它们是互相促进的。</a:t>
            </a:r>
          </a:p>
          <a:p>
            <a:pPr lvl="0" algn="l" fontAlgn="auto">
              <a:lnSpc>
                <a:spcPct val="100000"/>
              </a:lnSpc>
              <a:buSzTx/>
            </a:pPr>
            <a:r>
              <a:rPr lang="zh-CN" altLang="en-US" sz="2000" dirty="0">
                <a:solidFill>
                  <a:schemeClr val="tx1"/>
                </a:solidFill>
                <a:latin typeface="+mn-ea"/>
                <a:sym typeface="思源黑体" panose="020B0400000000000000" pitchFamily="34" charset="-122"/>
              </a:rPr>
              <a:t>第四,它们是可以相互转换、交替上升的。</a:t>
            </a:r>
          </a:p>
          <a:p>
            <a:pPr lvl="0" algn="l" fontAlgn="auto">
              <a:lnSpc>
                <a:spcPct val="100000"/>
              </a:lnSpc>
              <a:buSzTx/>
            </a:pPr>
            <a:r>
              <a:rPr lang="zh-CN" altLang="en-US" sz="2000" dirty="0">
                <a:solidFill>
                  <a:schemeClr val="tx1"/>
                </a:solidFill>
                <a:latin typeface="+mn-ea"/>
                <a:sym typeface="思源黑体" panose="020B0400000000000000" pitchFamily="34" charset="-122"/>
              </a:rPr>
              <a:t>第五,两者都将领导方法作为自身直接反作用于领导实践的途径和出口。</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1.2"/>
</p:tagLst>
</file>

<file path=ppt/tags/tag10.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2"/>
</p:tagLst>
</file>

<file path=ppt/tags/tag12.xml><?xml version="1.0" encoding="utf-8"?>
<p:tagLst xmlns:a="http://schemas.openxmlformats.org/drawingml/2006/main" xmlns:r="http://schemas.openxmlformats.org/officeDocument/2006/relationships" xmlns:p="http://schemas.openxmlformats.org/presentationml/2006/main">
  <p:tag name="PA" val="v5.2.2"/>
</p:tagLst>
</file>

<file path=ppt/tags/tag13.xml><?xml version="1.0" encoding="utf-8"?>
<p:tagLst xmlns:a="http://schemas.openxmlformats.org/drawingml/2006/main" xmlns:r="http://schemas.openxmlformats.org/officeDocument/2006/relationships" xmlns:p="http://schemas.openxmlformats.org/presentationml/2006/main">
  <p:tag name="PA" val="v5.2.2"/>
</p:tagLst>
</file>

<file path=ppt/tags/tag14.xml><?xml version="1.0" encoding="utf-8"?>
<p:tagLst xmlns:a="http://schemas.openxmlformats.org/drawingml/2006/main" xmlns:r="http://schemas.openxmlformats.org/officeDocument/2006/relationships" xmlns:p="http://schemas.openxmlformats.org/presentationml/2006/main">
  <p:tag name="PA" val="v5.2.2"/>
</p:tagLst>
</file>

<file path=ppt/tags/tag15.xml><?xml version="1.0" encoding="utf-8"?>
<p:tagLst xmlns:a="http://schemas.openxmlformats.org/drawingml/2006/main" xmlns:r="http://schemas.openxmlformats.org/officeDocument/2006/relationships" xmlns:p="http://schemas.openxmlformats.org/presentationml/2006/main">
  <p:tag name="PA" val="v5.2.2"/>
</p:tagLst>
</file>

<file path=ppt/tags/tag16.xml><?xml version="1.0" encoding="utf-8"?>
<p:tagLst xmlns:a="http://schemas.openxmlformats.org/drawingml/2006/main" xmlns:r="http://schemas.openxmlformats.org/officeDocument/2006/relationships" xmlns:p="http://schemas.openxmlformats.org/presentationml/2006/main">
  <p:tag name="PA" val="v5.2.2"/>
</p:tagLst>
</file>

<file path=ppt/tags/tag17.xml><?xml version="1.0" encoding="utf-8"?>
<p:tagLst xmlns:a="http://schemas.openxmlformats.org/drawingml/2006/main" xmlns:r="http://schemas.openxmlformats.org/officeDocument/2006/relationships" xmlns:p="http://schemas.openxmlformats.org/presentationml/2006/main">
  <p:tag name="PA" val="v5.2.2"/>
</p:tagLst>
</file>

<file path=ppt/tags/tag18.xml><?xml version="1.0" encoding="utf-8"?>
<p:tagLst xmlns:a="http://schemas.openxmlformats.org/drawingml/2006/main" xmlns:r="http://schemas.openxmlformats.org/officeDocument/2006/relationships" xmlns:p="http://schemas.openxmlformats.org/presentationml/2006/main">
  <p:tag name="PA" val="v5.2.2"/>
</p:tagLst>
</file>

<file path=ppt/tags/tag19.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1.2"/>
</p:tagLst>
</file>

<file path=ppt/tags/tag20.xml><?xml version="1.0" encoding="utf-8"?>
<p:tagLst xmlns:a="http://schemas.openxmlformats.org/drawingml/2006/main" xmlns:r="http://schemas.openxmlformats.org/officeDocument/2006/relationships" xmlns:p="http://schemas.openxmlformats.org/presentationml/2006/main">
  <p:tag name="PA" val="v5.2.2"/>
</p:tagLst>
</file>

<file path=ppt/tags/tag21.xml><?xml version="1.0" encoding="utf-8"?>
<p:tagLst xmlns:a="http://schemas.openxmlformats.org/drawingml/2006/main" xmlns:r="http://schemas.openxmlformats.org/officeDocument/2006/relationships" xmlns:p="http://schemas.openxmlformats.org/presentationml/2006/main">
  <p:tag name="PA" val="v5.2.2"/>
</p:tagLst>
</file>

<file path=ppt/tags/tag22.xml><?xml version="1.0" encoding="utf-8"?>
<p:tagLst xmlns:a="http://schemas.openxmlformats.org/drawingml/2006/main" xmlns:r="http://schemas.openxmlformats.org/officeDocument/2006/relationships" xmlns:p="http://schemas.openxmlformats.org/presentationml/2006/main">
  <p:tag name="PA" val="v5.2.2"/>
</p:tagLst>
</file>

<file path=ppt/tags/tag23.xml><?xml version="1.0" encoding="utf-8"?>
<p:tagLst xmlns:a="http://schemas.openxmlformats.org/drawingml/2006/main" xmlns:r="http://schemas.openxmlformats.org/officeDocument/2006/relationships" xmlns:p="http://schemas.openxmlformats.org/presentationml/2006/main">
  <p:tag name="PA" val="v5.2.2"/>
</p:tagLst>
</file>

<file path=ppt/tags/tag24.xml><?xml version="1.0" encoding="utf-8"?>
<p:tagLst xmlns:a="http://schemas.openxmlformats.org/drawingml/2006/main" xmlns:r="http://schemas.openxmlformats.org/officeDocument/2006/relationships" xmlns:p="http://schemas.openxmlformats.org/presentationml/2006/main">
  <p:tag name="PA" val="v5.1.2"/>
</p:tagLst>
</file>

<file path=ppt/tags/tag25.xml><?xml version="1.0" encoding="utf-8"?>
<p:tagLst xmlns:a="http://schemas.openxmlformats.org/drawingml/2006/main" xmlns:r="http://schemas.openxmlformats.org/officeDocument/2006/relationships" xmlns:p="http://schemas.openxmlformats.org/presentationml/2006/main">
  <p:tag name="PA" val="v5.1.2"/>
</p:tagLst>
</file>

<file path=ppt/tags/tag26.xml><?xml version="1.0" encoding="utf-8"?>
<p:tagLst xmlns:a="http://schemas.openxmlformats.org/drawingml/2006/main" xmlns:r="http://schemas.openxmlformats.org/officeDocument/2006/relationships" xmlns:p="http://schemas.openxmlformats.org/presentationml/2006/main">
  <p:tag name="PA" val="v5.1.2"/>
</p:tagLst>
</file>

<file path=ppt/tags/tag27.xml><?xml version="1.0" encoding="utf-8"?>
<p:tagLst xmlns:a="http://schemas.openxmlformats.org/drawingml/2006/main" xmlns:r="http://schemas.openxmlformats.org/officeDocument/2006/relationships" xmlns:p="http://schemas.openxmlformats.org/presentationml/2006/main">
  <p:tag name="PA" val="v5.1.2"/>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1.2"/>
</p:tagLst>
</file>

<file path=ppt/tags/tag6.xml><?xml version="1.0" encoding="utf-8"?>
<p:tagLst xmlns:a="http://schemas.openxmlformats.org/drawingml/2006/main" xmlns:r="http://schemas.openxmlformats.org/officeDocument/2006/relationships" xmlns:p="http://schemas.openxmlformats.org/presentationml/2006/main">
  <p:tag name="PA" val="v5.1.2"/>
</p:tagLst>
</file>

<file path=ppt/tags/tag7.xml><?xml version="1.0" encoding="utf-8"?>
<p:tagLst xmlns:a="http://schemas.openxmlformats.org/drawingml/2006/main" xmlns:r="http://schemas.openxmlformats.org/officeDocument/2006/relationships" xmlns:p="http://schemas.openxmlformats.org/presentationml/2006/main">
  <p:tag name="PA" val="v5.1.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ags/tag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6067</Words>
  <Application>Microsoft Office PowerPoint</Application>
  <PresentationFormat>宽屏</PresentationFormat>
  <Paragraphs>295</Paragraphs>
  <Slides>41</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41</vt:i4>
      </vt:variant>
    </vt:vector>
  </HeadingPairs>
  <TitlesOfParts>
    <vt:vector size="54" baseType="lpstr">
      <vt:lpstr>等线</vt:lpstr>
      <vt:lpstr>等线 Light</vt:lpstr>
      <vt:lpstr>黑体</vt:lpstr>
      <vt:lpstr>华文新魏</vt:lpstr>
      <vt:lpstr>思源黑体 CN Heavy</vt:lpstr>
      <vt:lpstr>思源黑体 CN Normal</vt:lpstr>
      <vt:lpstr>思源宋体 CN</vt:lpstr>
      <vt:lpstr>思源宋体 CN Heavy</vt:lpstr>
      <vt:lpstr>宋体</vt:lpstr>
      <vt:lpstr>Arial</vt:lpstr>
      <vt:lpstr>Symbol</vt:lpstr>
      <vt:lpstr>Wingdings</vt:lpstr>
      <vt:lpstr>Office 主题​​</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传有 徐</cp:lastModifiedBy>
  <cp:revision>81</cp:revision>
  <dcterms:created xsi:type="dcterms:W3CDTF">2020-11-09T04:10:00Z</dcterms:created>
  <dcterms:modified xsi:type="dcterms:W3CDTF">2022-01-01T02:16:48Z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2052-11.1.0.10700</vt:lpwstr>
  </property>
</Properties>
</file>