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26" r:id="rId3"/>
    <p:sldId id="327" r:id="rId4"/>
    <p:sldId id="321" r:id="rId5"/>
    <p:sldId id="257" r:id="rId6"/>
    <p:sldId id="258" r:id="rId7"/>
    <p:sldId id="259" r:id="rId8"/>
    <p:sldId id="310" r:id="rId9"/>
    <p:sldId id="311" r:id="rId10"/>
    <p:sldId id="322" r:id="rId11"/>
    <p:sldId id="262" r:id="rId12"/>
    <p:sldId id="275" r:id="rId13"/>
    <p:sldId id="263" r:id="rId14"/>
    <p:sldId id="323" r:id="rId15"/>
    <p:sldId id="312" r:id="rId16"/>
    <p:sldId id="290" r:id="rId17"/>
    <p:sldId id="313" r:id="rId18"/>
    <p:sldId id="314" r:id="rId19"/>
    <p:sldId id="324" r:id="rId20"/>
    <p:sldId id="315" r:id="rId21"/>
    <p:sldId id="316" r:id="rId22"/>
    <p:sldId id="317" r:id="rId23"/>
    <p:sldId id="325" r:id="rId24"/>
    <p:sldId id="318" r:id="rId25"/>
    <p:sldId id="328" r:id="rId26"/>
    <p:sldId id="329" r:id="rId27"/>
    <p:sldId id="319" r:id="rId28"/>
    <p:sldId id="320"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1498"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18A918-D957-414A-8A3B-1498966410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第九章</a:t>
            </a:r>
            <a:br>
              <a:rPr lang="en-US" altLang="zh-CN" dirty="0"/>
            </a:br>
            <a:r>
              <a:rPr lang="zh-CN" altLang="en-US" dirty="0"/>
              <a:t>常用的商务策划及策划书撰写</a:t>
            </a:r>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dirty="0"/>
              <a:t>第二节    品牌策划</a:t>
            </a:r>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a:t>品牌策划</a:t>
            </a:r>
            <a:endParaRPr lang="zh-CN" altLang="en-US" dirty="0"/>
          </a:p>
        </p:txBody>
      </p:sp>
      <p:sp>
        <p:nvSpPr>
          <p:cNvPr id="3" name="内容占位符 2"/>
          <p:cNvSpPr>
            <a:spLocks noGrp="1"/>
          </p:cNvSpPr>
          <p:nvPr>
            <p:ph idx="1"/>
          </p:nvPr>
        </p:nvSpPr>
        <p:spPr>
          <a:xfrm>
            <a:off x="457200" y="1600200"/>
            <a:ext cx="8229600" cy="4829196"/>
          </a:xfrm>
        </p:spPr>
        <p:txBody>
          <a:bodyPr>
            <a:normAutofit fontScale="62500" lnSpcReduction="20000"/>
          </a:bodyPr>
          <a:lstStyle/>
          <a:p>
            <a:pPr algn="just"/>
            <a:r>
              <a:rPr lang="zh-CN" altLang="en-US" dirty="0"/>
              <a:t>（一）品牌策划概述</a:t>
            </a:r>
            <a:endParaRPr lang="en-US" altLang="zh-CN" dirty="0"/>
          </a:p>
          <a:p>
            <a:pPr algn="just"/>
            <a:r>
              <a:rPr lang="zh-CN" altLang="en-US" dirty="0"/>
              <a:t>（</a:t>
            </a:r>
            <a:r>
              <a:rPr lang="en-US" altLang="zh-CN" dirty="0"/>
              <a:t>1</a:t>
            </a:r>
            <a:r>
              <a:rPr lang="zh-CN" altLang="en-US" dirty="0"/>
              <a:t>）品牌的内涵</a:t>
            </a:r>
          </a:p>
          <a:p>
            <a:pPr algn="just"/>
            <a:r>
              <a:rPr lang="zh-CN" altLang="en-US" dirty="0"/>
              <a:t>美国市场营销协会</a:t>
            </a:r>
            <a:r>
              <a:rPr lang="en-US" altLang="zh-CN" dirty="0"/>
              <a:t>(American Marketing Association</a:t>
            </a:r>
            <a:r>
              <a:rPr lang="zh-CN" altLang="en-US" dirty="0"/>
              <a:t>， </a:t>
            </a:r>
            <a:r>
              <a:rPr lang="en-US" altLang="zh-CN" dirty="0"/>
              <a:t>AMA)</a:t>
            </a:r>
            <a:r>
              <a:rPr lang="zh-CN" altLang="en-US" dirty="0"/>
              <a:t>将品牌定义为一种名称、术语、标记、符号或设计，或是它们的组合运用，其目的是借以辨认某个销售这或某群销售者的产品或服务，并使之同竞争对手的产品和服务区别开来</a:t>
            </a:r>
            <a:endParaRPr lang="en-US" altLang="zh-CN" dirty="0"/>
          </a:p>
          <a:p>
            <a:pPr algn="just"/>
            <a:r>
              <a:rPr lang="zh-CN" altLang="en-US" dirty="0"/>
              <a:t>当今，品牌的含义逐渐扩大，已经与企业的整体形象联系起来，成为企业的“门面”</a:t>
            </a:r>
            <a:r>
              <a:rPr lang="en-US" altLang="zh-CN" dirty="0"/>
              <a:t>——</a:t>
            </a:r>
            <a:r>
              <a:rPr lang="zh-CN" altLang="en-US" dirty="0"/>
              <a:t>企业形象</a:t>
            </a:r>
          </a:p>
          <a:p>
            <a:pPr algn="just"/>
            <a:r>
              <a:rPr lang="zh-CN" altLang="en-US" dirty="0"/>
              <a:t>品牌的本质应该是产品或服务的提供者基于市场对消费需求和社会整体利益的认识与把握，形成内在的社会价值观念，明确的市场形象定位，通过鲜明而独特的符号与名称等形式外化，通过规范而有效的营销整合，传达这一观念，强化社会认同</a:t>
            </a:r>
            <a:endParaRPr lang="en-US" altLang="zh-CN" dirty="0"/>
          </a:p>
          <a:p>
            <a:pPr algn="just"/>
            <a:r>
              <a:rPr lang="zh-CN" altLang="en-US" dirty="0"/>
              <a:t>品牌不能凭空产生，是建立在产品和服务的坚实基础之上，同时，任何一个品牌都是存在于消费者的头脑之中，它是产品在消费者头脑中投射出来的形象</a:t>
            </a:r>
            <a:endParaRPr lang="en-US" altLang="zh-CN" dirty="0"/>
          </a:p>
          <a:p>
            <a:pPr algn="just"/>
            <a:r>
              <a:rPr lang="zh-CN" altLang="en-US" dirty="0"/>
              <a:t>企业对品牌所做的任何一个细小变动都必须站在消费者的角度去考虑。品牌、消费者、产品这三者构成了一个坚固的三角关系</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idx="1"/>
          </p:nvPr>
        </p:nvSpPr>
        <p:spPr>
          <a:xfrm>
            <a:off x="457200" y="1600200"/>
            <a:ext cx="8229600" cy="4972072"/>
          </a:xfrm>
        </p:spPr>
        <p:txBody>
          <a:bodyPr>
            <a:normAutofit fontScale="85000" lnSpcReduction="20000"/>
          </a:bodyPr>
          <a:lstStyle/>
          <a:p>
            <a:pPr algn="just"/>
            <a:r>
              <a:rPr lang="zh-CN" altLang="en-US" dirty="0"/>
              <a:t>（一）品牌策划概述</a:t>
            </a:r>
            <a:endParaRPr lang="en-US" altLang="zh-CN" dirty="0"/>
          </a:p>
          <a:p>
            <a:pPr algn="just"/>
            <a:r>
              <a:rPr lang="zh-CN" altLang="en-US" dirty="0"/>
              <a:t>（</a:t>
            </a:r>
            <a:r>
              <a:rPr lang="en-US" altLang="zh-CN" dirty="0"/>
              <a:t>2</a:t>
            </a:r>
            <a:r>
              <a:rPr lang="zh-CN" altLang="en-US" dirty="0"/>
              <a:t>）</a:t>
            </a:r>
            <a:r>
              <a:rPr lang="en-US" altLang="zh-CN" dirty="0"/>
              <a:t>CIS</a:t>
            </a:r>
            <a:r>
              <a:rPr lang="zh-CN" altLang="en-US" dirty="0"/>
              <a:t>品牌策划</a:t>
            </a:r>
          </a:p>
          <a:p>
            <a:pPr algn="just"/>
            <a:r>
              <a:rPr lang="en-US" altLang="zh-CN" dirty="0"/>
              <a:t>20</a:t>
            </a:r>
            <a:r>
              <a:rPr lang="zh-CN" altLang="en-US" dirty="0"/>
              <a:t>世纪</a:t>
            </a:r>
            <a:r>
              <a:rPr lang="en-US" altLang="zh-CN" dirty="0"/>
              <a:t>80</a:t>
            </a:r>
            <a:r>
              <a:rPr lang="zh-CN" altLang="en-US" dirty="0"/>
              <a:t>年代</a:t>
            </a:r>
            <a:r>
              <a:rPr lang="en-US" altLang="zh-CN" dirty="0"/>
              <a:t>CIS</a:t>
            </a:r>
            <a:r>
              <a:rPr lang="zh-CN" altLang="en-US" dirty="0"/>
              <a:t>相关理论引入内地，所谓</a:t>
            </a:r>
            <a:r>
              <a:rPr lang="en-US" altLang="zh-CN" dirty="0"/>
              <a:t>CIS</a:t>
            </a:r>
            <a:r>
              <a:rPr lang="zh-CN" altLang="en-US" dirty="0"/>
              <a:t>是</a:t>
            </a:r>
            <a:r>
              <a:rPr lang="en-US" altLang="zh-CN" dirty="0"/>
              <a:t>Corporate Identity System</a:t>
            </a:r>
            <a:r>
              <a:rPr lang="zh-CN" altLang="en-US" dirty="0"/>
              <a:t>的缩写，简称</a:t>
            </a:r>
            <a:r>
              <a:rPr lang="en-US" altLang="zh-CN" dirty="0"/>
              <a:t>CI</a:t>
            </a:r>
            <a:r>
              <a:rPr lang="zh-CN" altLang="en-US" dirty="0"/>
              <a:t>。一般认为</a:t>
            </a:r>
            <a:r>
              <a:rPr lang="en-US" altLang="zh-CN" dirty="0"/>
              <a:t>CI</a:t>
            </a:r>
            <a:r>
              <a:rPr lang="zh-CN" altLang="en-US" dirty="0"/>
              <a:t>系统主要由</a:t>
            </a:r>
            <a:r>
              <a:rPr lang="en-US" altLang="zh-CN" dirty="0"/>
              <a:t>MI(Mind Identity</a:t>
            </a:r>
            <a:r>
              <a:rPr lang="zh-CN" altLang="en-US" dirty="0"/>
              <a:t>理念识别</a:t>
            </a:r>
            <a:r>
              <a:rPr lang="en-US" altLang="zh-CN" dirty="0"/>
              <a:t>) </a:t>
            </a:r>
            <a:r>
              <a:rPr lang="zh-CN" altLang="en-US" dirty="0"/>
              <a:t>、</a:t>
            </a:r>
            <a:r>
              <a:rPr lang="en-US" altLang="zh-CN" dirty="0"/>
              <a:t>BI(Behavior Identity</a:t>
            </a:r>
            <a:r>
              <a:rPr lang="zh-CN" altLang="en-US" dirty="0"/>
              <a:t>行为识别</a:t>
            </a:r>
            <a:r>
              <a:rPr lang="en-US" altLang="zh-CN" dirty="0"/>
              <a:t>)</a:t>
            </a:r>
            <a:r>
              <a:rPr lang="zh-CN" altLang="en-US" dirty="0"/>
              <a:t>、</a:t>
            </a:r>
            <a:r>
              <a:rPr lang="en-US" altLang="zh-CN" dirty="0"/>
              <a:t>VI(Visual Identity</a:t>
            </a:r>
            <a:r>
              <a:rPr lang="zh-CN" altLang="en-US" dirty="0"/>
              <a:t>视觉识别</a:t>
            </a:r>
            <a:r>
              <a:rPr lang="en-US" altLang="zh-CN" dirty="0"/>
              <a:t>)</a:t>
            </a:r>
            <a:r>
              <a:rPr lang="zh-CN" altLang="en-US" dirty="0"/>
              <a:t>三方面组成。</a:t>
            </a:r>
            <a:r>
              <a:rPr lang="en-US" altLang="zh-CN" dirty="0"/>
              <a:t>CIS</a:t>
            </a:r>
            <a:r>
              <a:rPr lang="zh-CN" altLang="en-US" dirty="0"/>
              <a:t>的实质是设计品牌</a:t>
            </a:r>
            <a:endParaRPr lang="en-US" altLang="zh-CN" dirty="0"/>
          </a:p>
          <a:p>
            <a:pPr algn="just"/>
            <a:r>
              <a:rPr lang="zh-CN" altLang="en-US" dirty="0"/>
              <a:t>对于企业需要认识到未来的时代是品牌的时代，未来的市场根植于消费者心底里的那些未被开发的新的市场空间，属于那些突破创意和充满活力的蓝海品牌</a:t>
            </a:r>
            <a:endParaRPr lang="en-US" altLang="zh-CN" dirty="0"/>
          </a:p>
          <a:p>
            <a:pPr algn="just"/>
            <a:r>
              <a:rPr lang="zh-CN" altLang="en-US" dirty="0"/>
              <a:t>成功的</a:t>
            </a:r>
            <a:r>
              <a:rPr lang="en-US" altLang="zh-CN" dirty="0"/>
              <a:t>CIS</a:t>
            </a:r>
            <a:r>
              <a:rPr lang="zh-CN" altLang="en-US" dirty="0"/>
              <a:t>品牌策划与设计需要遵循战略性、差异性、民族性、系统性和实效性的原则</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5043510"/>
          </a:xfrm>
        </p:spPr>
        <p:txBody>
          <a:bodyPr>
            <a:normAutofit fontScale="70000" lnSpcReduction="20000"/>
          </a:bodyPr>
          <a:lstStyle/>
          <a:p>
            <a:r>
              <a:rPr lang="en-US" dirty="0"/>
              <a:t>(</a:t>
            </a:r>
            <a:r>
              <a:rPr lang="zh-CN" altLang="en-US" dirty="0"/>
              <a:t>二</a:t>
            </a:r>
            <a:r>
              <a:rPr lang="en-US" dirty="0"/>
              <a:t>)</a:t>
            </a:r>
            <a:r>
              <a:rPr lang="zh-CN" altLang="en-US" dirty="0"/>
              <a:t>品牌策划案的结构</a:t>
            </a:r>
          </a:p>
          <a:p>
            <a:r>
              <a:rPr lang="zh-CN" altLang="en-US" dirty="0"/>
              <a:t>品牌策划案在格式上应根据企业的文化理念和品牌发展的方向而制定，内容要有详有略，突出重点，语言应简洁实用</a:t>
            </a:r>
            <a:endParaRPr lang="en-US" altLang="zh-CN" dirty="0"/>
          </a:p>
          <a:p>
            <a:r>
              <a:rPr lang="zh-CN" altLang="en-US" dirty="0"/>
              <a:t>品牌策划案的结构包括十一个部分</a:t>
            </a:r>
            <a:endParaRPr lang="en-US" altLang="zh-CN" dirty="0"/>
          </a:p>
          <a:p>
            <a:pPr lvl="1"/>
            <a:r>
              <a:rPr lang="zh-CN" altLang="en-US" dirty="0"/>
              <a:t>前言</a:t>
            </a:r>
            <a:r>
              <a:rPr lang="en-US" altLang="zh-CN" dirty="0"/>
              <a:t>(</a:t>
            </a:r>
            <a:r>
              <a:rPr lang="zh-CN" altLang="en-US" dirty="0"/>
              <a:t>背景</a:t>
            </a:r>
            <a:r>
              <a:rPr lang="en-US" altLang="zh-CN" dirty="0"/>
              <a:t>)</a:t>
            </a:r>
          </a:p>
          <a:p>
            <a:pPr lvl="1"/>
            <a:r>
              <a:rPr lang="zh-CN" altLang="en-US" dirty="0"/>
              <a:t>行业市场环境分析</a:t>
            </a:r>
            <a:endParaRPr lang="en-US" altLang="zh-CN" dirty="0"/>
          </a:p>
          <a:p>
            <a:pPr lvl="1"/>
            <a:r>
              <a:rPr lang="zh-CN" altLang="en-US" dirty="0"/>
              <a:t>目标市场分析</a:t>
            </a:r>
            <a:endParaRPr lang="en-US" altLang="zh-CN" dirty="0"/>
          </a:p>
          <a:p>
            <a:pPr lvl="1"/>
            <a:r>
              <a:rPr lang="zh-CN" altLang="en-US" dirty="0"/>
              <a:t>竞品分析</a:t>
            </a:r>
            <a:endParaRPr lang="en-US" altLang="zh-CN" dirty="0"/>
          </a:p>
          <a:p>
            <a:pPr lvl="1"/>
            <a:r>
              <a:rPr lang="zh-CN" altLang="en-US" dirty="0"/>
              <a:t>消费者分析</a:t>
            </a:r>
            <a:endParaRPr lang="en-US" altLang="zh-CN" dirty="0"/>
          </a:p>
          <a:p>
            <a:pPr lvl="1"/>
            <a:r>
              <a:rPr lang="zh-CN" altLang="en-US" dirty="0"/>
              <a:t>品牌分析</a:t>
            </a:r>
            <a:endParaRPr lang="en-US" altLang="zh-CN" dirty="0"/>
          </a:p>
          <a:p>
            <a:pPr lvl="1"/>
            <a:r>
              <a:rPr lang="zh-CN" altLang="en-US" dirty="0"/>
              <a:t>战略设计</a:t>
            </a:r>
            <a:endParaRPr lang="en-US" altLang="zh-CN" dirty="0"/>
          </a:p>
          <a:p>
            <a:pPr lvl="1"/>
            <a:r>
              <a:rPr lang="zh-CN" altLang="en-US" dirty="0"/>
              <a:t>品牌规划</a:t>
            </a:r>
            <a:endParaRPr lang="en-US" altLang="zh-CN" dirty="0"/>
          </a:p>
          <a:p>
            <a:pPr lvl="1"/>
            <a:r>
              <a:rPr lang="zh-CN" altLang="en-US" dirty="0"/>
              <a:t>品牌建设</a:t>
            </a:r>
            <a:endParaRPr lang="en-US" altLang="zh-CN" dirty="0"/>
          </a:p>
          <a:p>
            <a:pPr lvl="1"/>
            <a:r>
              <a:rPr lang="zh-CN" altLang="en-US" dirty="0"/>
              <a:t>品牌维护</a:t>
            </a:r>
            <a:endParaRPr lang="en-US" altLang="zh-CN" dirty="0"/>
          </a:p>
          <a:p>
            <a:pPr lvl="1"/>
            <a:r>
              <a:rPr lang="zh-CN" altLang="en-US" dirty="0"/>
              <a:t>效果监测</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dirty="0"/>
              <a:t>第三节    营销策划</a:t>
            </a:r>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a:t>营销策划</a:t>
            </a:r>
            <a:endParaRPr lang="zh-CN" altLang="en-US" dirty="0"/>
          </a:p>
        </p:txBody>
      </p:sp>
      <p:sp>
        <p:nvSpPr>
          <p:cNvPr id="3" name="内容占位符 2"/>
          <p:cNvSpPr>
            <a:spLocks noGrp="1"/>
          </p:cNvSpPr>
          <p:nvPr>
            <p:ph idx="1"/>
          </p:nvPr>
        </p:nvSpPr>
        <p:spPr>
          <a:xfrm>
            <a:off x="457200" y="1600200"/>
            <a:ext cx="8229600" cy="4829196"/>
          </a:xfrm>
        </p:spPr>
        <p:txBody>
          <a:bodyPr>
            <a:normAutofit fontScale="77500" lnSpcReduction="20000"/>
          </a:bodyPr>
          <a:lstStyle/>
          <a:p>
            <a:pPr algn="just"/>
            <a:r>
              <a:rPr lang="zh-CN" altLang="en-US" dirty="0"/>
              <a:t>（一）营销策划概述</a:t>
            </a:r>
            <a:endParaRPr lang="en-US" altLang="zh-CN" dirty="0"/>
          </a:p>
          <a:p>
            <a:pPr algn="just"/>
            <a:r>
              <a:rPr lang="zh-CN" altLang="en-US" dirty="0"/>
              <a:t>营销策划是一个企业对未来活动的设计和安排，是指在对企业的内外部环境予以准确分析，并在有效运用经营资源的基础上，对一定时间内企业营销活动的行动方针、目标、战略已经实施方案与具体措施进行设计和计划</a:t>
            </a:r>
            <a:endParaRPr lang="en-US" altLang="zh-CN" dirty="0"/>
          </a:p>
          <a:p>
            <a:pPr algn="just"/>
            <a:r>
              <a:rPr lang="zh-CN" altLang="en-US" dirty="0"/>
              <a:t>营销策划是个系统工程，营销策划行为是集思广益、广纳贤才进行协作创意与设计的过程</a:t>
            </a:r>
          </a:p>
          <a:p>
            <a:pPr algn="just"/>
            <a:r>
              <a:rPr lang="zh-CN" altLang="en-US" dirty="0"/>
              <a:t>营销策划包括前期准备作业、中期主体作业和后期调整作业三个阶段，全程包括调研、策划、设计、培训、贯彻和宣传六个步骤</a:t>
            </a:r>
            <a:endParaRPr lang="en-US" altLang="zh-CN" dirty="0"/>
          </a:p>
          <a:p>
            <a:pPr algn="just"/>
            <a:r>
              <a:rPr lang="zh-CN" altLang="en-US" dirty="0"/>
              <a:t>策划的内容包括对企业及产品的定位、营销造势、策划意图的表现要求、风格、发展计划以及管理方法及规范措施</a:t>
            </a:r>
            <a:r>
              <a:rPr lang="en-US" altLang="zh-CN" dirty="0"/>
              <a:t>(</a:t>
            </a:r>
            <a:r>
              <a:rPr lang="zh-CN" altLang="en-US" dirty="0"/>
              <a:t>制度、规则、公约等</a:t>
            </a:r>
            <a:r>
              <a:rPr lang="en-US" altLang="zh-CN" dirty="0"/>
              <a:t>) </a:t>
            </a:r>
            <a:r>
              <a:rPr lang="zh-CN" altLang="en-US" dirty="0"/>
              <a:t>进行策划</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00034" y="1571612"/>
            <a:ext cx="8229600" cy="4857784"/>
          </a:xfrm>
        </p:spPr>
        <p:txBody>
          <a:bodyPr>
            <a:normAutofit fontScale="77500" lnSpcReduction="20000"/>
          </a:bodyPr>
          <a:lstStyle/>
          <a:p>
            <a:r>
              <a:rPr lang="en-US" dirty="0"/>
              <a:t>(</a:t>
            </a:r>
            <a:r>
              <a:rPr lang="zh-CN" altLang="en-US" dirty="0"/>
              <a:t>二</a:t>
            </a:r>
            <a:r>
              <a:rPr lang="en-US" dirty="0"/>
              <a:t>)</a:t>
            </a:r>
            <a:r>
              <a:rPr lang="zh-CN" altLang="en-US" dirty="0"/>
              <a:t>营销策划书</a:t>
            </a:r>
          </a:p>
          <a:p>
            <a:r>
              <a:rPr lang="zh-CN" altLang="en-US" dirty="0"/>
              <a:t>营销策划书又称营销策划文案，是对创意后形成的概要方案加以充实、编辑，用文字和图表等形式表达出来所形成的系统性、科学性的书面策划文件</a:t>
            </a:r>
            <a:endParaRPr lang="en-US" altLang="zh-CN" dirty="0"/>
          </a:p>
          <a:p>
            <a:r>
              <a:rPr lang="zh-CN" altLang="en-US" dirty="0"/>
              <a:t>（</a:t>
            </a:r>
            <a:r>
              <a:rPr lang="en-US" altLang="zh-CN" dirty="0"/>
              <a:t>1</a:t>
            </a:r>
            <a:r>
              <a:rPr lang="zh-CN" altLang="en-US" dirty="0"/>
              <a:t>）营销策划书的要求</a:t>
            </a:r>
          </a:p>
          <a:p>
            <a:r>
              <a:rPr lang="zh-CN" altLang="en-US" dirty="0"/>
              <a:t>营销策划书是营销策划的文字报告形式，从事实上要规范、鲜明、可操作性</a:t>
            </a:r>
            <a:endParaRPr lang="en-US" altLang="zh-CN" dirty="0"/>
          </a:p>
          <a:p>
            <a:r>
              <a:rPr lang="zh-CN" altLang="en-US" dirty="0"/>
              <a:t>文案的篇幅要与策划内容的繁简相一致，文案的结构要严谨完善、层层递进、环环相扣、彼此照应，文案的形式要图文并茂，文案的语言要简约、流畅</a:t>
            </a:r>
            <a:endParaRPr lang="en-US" altLang="zh-CN" dirty="0"/>
          </a:p>
          <a:p>
            <a:pPr lvl="1"/>
            <a:r>
              <a:rPr lang="zh-CN" altLang="en-US" dirty="0"/>
              <a:t>确定新颖、醒目和紧扣主题的标题</a:t>
            </a:r>
            <a:endParaRPr lang="en-US" altLang="zh-CN" dirty="0"/>
          </a:p>
          <a:p>
            <a:pPr lvl="1"/>
            <a:r>
              <a:rPr lang="zh-CN" altLang="en-US" dirty="0"/>
              <a:t>对企业简况的陈述要简约、重点明确</a:t>
            </a:r>
            <a:endParaRPr lang="en-US" altLang="zh-CN" dirty="0"/>
          </a:p>
          <a:p>
            <a:pPr lvl="1"/>
            <a:r>
              <a:rPr lang="zh-CN" altLang="en-US" dirty="0"/>
              <a:t>明确策划案适用的时限</a:t>
            </a:r>
            <a:endParaRPr lang="en-US" altLang="zh-CN" dirty="0"/>
          </a:p>
          <a:p>
            <a:pPr lvl="1"/>
            <a:r>
              <a:rPr lang="zh-CN" altLang="en-US" dirty="0"/>
              <a:t>对策划目标及内容进行设计要有创新意识</a:t>
            </a:r>
            <a:endParaRPr lang="en-US" altLang="zh-CN"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a:t>(</a:t>
            </a:r>
            <a:r>
              <a:rPr lang="zh-CN" altLang="en-US" dirty="0"/>
              <a:t>二</a:t>
            </a:r>
            <a:r>
              <a:rPr lang="en-US" dirty="0"/>
              <a:t>)</a:t>
            </a:r>
            <a:r>
              <a:rPr lang="zh-CN" altLang="en-US" dirty="0"/>
              <a:t>营销策划书</a:t>
            </a:r>
          </a:p>
          <a:p>
            <a:r>
              <a:rPr lang="zh-CN" altLang="en-US" dirty="0"/>
              <a:t>（</a:t>
            </a:r>
            <a:r>
              <a:rPr lang="en-US" altLang="zh-CN" dirty="0"/>
              <a:t>2</a:t>
            </a:r>
            <a:r>
              <a:rPr lang="zh-CN" altLang="en-US" dirty="0"/>
              <a:t>）营销策划书的写作顺序</a:t>
            </a:r>
          </a:p>
          <a:p>
            <a:r>
              <a:rPr lang="zh-CN" altLang="en-US" dirty="0"/>
              <a:t>构建框架</a:t>
            </a:r>
          </a:p>
          <a:p>
            <a:r>
              <a:rPr lang="zh-CN" altLang="en-US" dirty="0"/>
              <a:t>检查平衡</a:t>
            </a:r>
          </a:p>
          <a:p>
            <a:r>
              <a:rPr lang="zh-CN" altLang="en-US" dirty="0"/>
              <a:t>整理资料</a:t>
            </a:r>
            <a:endParaRPr lang="en-US" altLang="zh-CN" dirty="0"/>
          </a:p>
          <a:p>
            <a:r>
              <a:rPr lang="zh-CN" altLang="en-US" dirty="0"/>
              <a:t>版面设计</a:t>
            </a:r>
            <a:endParaRPr lang="en-US" altLang="zh-CN"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a:t>(</a:t>
            </a:r>
            <a:r>
              <a:rPr lang="zh-CN" altLang="en-US" dirty="0"/>
              <a:t>二</a:t>
            </a:r>
            <a:r>
              <a:rPr lang="en-US" dirty="0"/>
              <a:t>)</a:t>
            </a:r>
            <a:r>
              <a:rPr lang="zh-CN" altLang="en-US" dirty="0"/>
              <a:t>营销策划书</a:t>
            </a:r>
          </a:p>
          <a:p>
            <a:r>
              <a:rPr lang="zh-CN" altLang="en-US" dirty="0"/>
              <a:t>（</a:t>
            </a:r>
            <a:r>
              <a:rPr lang="en-US" altLang="zh-CN" dirty="0"/>
              <a:t>3</a:t>
            </a:r>
            <a:r>
              <a:rPr lang="zh-CN" altLang="en-US" dirty="0"/>
              <a:t>）营销策划书的基本结构</a:t>
            </a:r>
          </a:p>
          <a:p>
            <a:r>
              <a:rPr lang="zh-CN" altLang="en-US" dirty="0"/>
              <a:t>营销策划书作为关于营销活动及其行动方案的文字载体，其基本结构包括策划导入、策划概要、正文、结束语和附录五个部分</a:t>
            </a:r>
            <a:endParaRPr lang="en-US" altLang="zh-CN"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dirty="0"/>
              <a:t>第四节    公关策划</a:t>
            </a:r>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D89F23D-9A5A-717C-0224-9D8F5F09815F}"/>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MHJY1999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58491806-0970-6681-B19F-B0C38E4A6260}"/>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E45DCED6-7BC1-77A8-7147-930B991BF1EF}"/>
              </a:ext>
            </a:extLst>
          </p:cNvPr>
          <p:cNvSpPr>
            <a:spLocks noGrp="1" noChangeArrowheads="1"/>
          </p:cNvSpPr>
          <p:nvPr>
            <p:ph type="title"/>
          </p:nvPr>
        </p:nvSpPr>
        <p:spPr/>
        <p:txBody>
          <a:bodyPr>
            <a:normAutofit fontScale="90000"/>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E5D00AA0-44E0-F402-637E-5C95D384BF92}"/>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057F148D-6AAB-62AD-612D-A2BC5E6261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475" y="5373688"/>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a:t>公关策划</a:t>
            </a:r>
            <a:endParaRPr lang="zh-CN" altLang="en-US" dirty="0"/>
          </a:p>
        </p:txBody>
      </p:sp>
      <p:sp>
        <p:nvSpPr>
          <p:cNvPr id="3" name="内容占位符 2"/>
          <p:cNvSpPr>
            <a:spLocks noGrp="1"/>
          </p:cNvSpPr>
          <p:nvPr>
            <p:ph idx="1"/>
          </p:nvPr>
        </p:nvSpPr>
        <p:spPr>
          <a:xfrm>
            <a:off x="457200" y="1600200"/>
            <a:ext cx="8229600" cy="4829196"/>
          </a:xfrm>
        </p:spPr>
        <p:txBody>
          <a:bodyPr>
            <a:normAutofit fontScale="77500" lnSpcReduction="20000"/>
          </a:bodyPr>
          <a:lstStyle/>
          <a:p>
            <a:pPr algn="just"/>
            <a:r>
              <a:rPr lang="zh-CN" altLang="en-US" dirty="0"/>
              <a:t>（一）公关策划概述</a:t>
            </a:r>
            <a:endParaRPr lang="en-US" altLang="zh-CN" dirty="0"/>
          </a:p>
          <a:p>
            <a:pPr algn="just"/>
            <a:r>
              <a:rPr lang="en-US" altLang="zh-CN" dirty="0"/>
              <a:t>(1) </a:t>
            </a:r>
            <a:r>
              <a:rPr lang="zh-CN" altLang="en-US" dirty="0"/>
              <a:t>公关策划的定义</a:t>
            </a:r>
          </a:p>
          <a:p>
            <a:pPr algn="just"/>
            <a:r>
              <a:rPr lang="zh-CN" altLang="en-US" dirty="0"/>
              <a:t>公关策划是组织在发展过程中，为营造自身更好的生存与发展的社会环境，由专业的公共关系人员经过认真、精心的计划于设计，慎重推出一项或一系列活动的过程</a:t>
            </a:r>
            <a:endParaRPr lang="en-US" altLang="zh-CN" dirty="0"/>
          </a:p>
          <a:p>
            <a:pPr algn="just"/>
            <a:r>
              <a:rPr lang="zh-CN" altLang="en-US" dirty="0"/>
              <a:t>公关策划的目的是组织通过公共关系的活动，期望引起社会公众对组织的关注，促进公众对组织的了解与好感，使组织处于被公众接纳或新任的氛围中</a:t>
            </a:r>
          </a:p>
          <a:p>
            <a:pPr algn="just"/>
            <a:r>
              <a:rPr lang="zh-CN" altLang="en-US" dirty="0"/>
              <a:t>公关策划是组织公共关系工作的中心环节，组织形象管理工作是否有效在很大程度上取决于策划的成败。而且公关策划的本质是要解决与公众沟通交流的问题，根本是实现双向平等沟通，因此所有的活动都要为实现双方的沟通而服务</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idx="1"/>
          </p:nvPr>
        </p:nvSpPr>
        <p:spPr>
          <a:xfrm>
            <a:off x="457200" y="1600200"/>
            <a:ext cx="8229600" cy="4829196"/>
          </a:xfrm>
        </p:spPr>
        <p:txBody>
          <a:bodyPr>
            <a:normAutofit/>
          </a:bodyPr>
          <a:lstStyle/>
          <a:p>
            <a:pPr algn="just"/>
            <a:r>
              <a:rPr lang="zh-CN" altLang="en-US" dirty="0"/>
              <a:t>（一）公关策划概述</a:t>
            </a:r>
            <a:endParaRPr lang="en-US" altLang="zh-CN" dirty="0"/>
          </a:p>
          <a:p>
            <a:pPr algn="just"/>
            <a:r>
              <a:rPr lang="en-US" altLang="zh-CN" dirty="0"/>
              <a:t>(2)</a:t>
            </a:r>
            <a:r>
              <a:rPr lang="zh-CN" altLang="en-US" dirty="0"/>
              <a:t>公关策划需要遵循的原则</a:t>
            </a:r>
          </a:p>
          <a:p>
            <a:pPr algn="just"/>
            <a:r>
              <a:rPr lang="zh-CN" altLang="en-US" dirty="0"/>
              <a:t>公共关系人员在进行公关策划时，需要遵守公众利益优先原则、尊重客观事实原则、独创性与连续性相统一原则、计划性与灵活性统一原则以及与组织整体计划和社会发展相一致原则</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idx="1"/>
          </p:nvPr>
        </p:nvSpPr>
        <p:spPr>
          <a:xfrm>
            <a:off x="457200" y="1600200"/>
            <a:ext cx="8229600" cy="4829196"/>
          </a:xfrm>
        </p:spPr>
        <p:txBody>
          <a:bodyPr>
            <a:normAutofit fontScale="77500" lnSpcReduction="20000"/>
          </a:bodyPr>
          <a:lstStyle/>
          <a:p>
            <a:pPr algn="just"/>
            <a:r>
              <a:rPr lang="zh-CN" altLang="en-US" dirty="0"/>
              <a:t>（二）公关策划书</a:t>
            </a:r>
            <a:endParaRPr lang="en-US" altLang="zh-CN" dirty="0"/>
          </a:p>
          <a:p>
            <a:pPr algn="just"/>
            <a:r>
              <a:rPr lang="zh-CN" altLang="en-US" dirty="0"/>
              <a:t>公关策划书是将头脑中或者口头上形成的公关方案落实在书面上的过程</a:t>
            </a:r>
            <a:endParaRPr lang="en-US" altLang="zh-CN" dirty="0"/>
          </a:p>
          <a:p>
            <a:pPr algn="just"/>
            <a:r>
              <a:rPr lang="zh-CN" altLang="en-US" dirty="0"/>
              <a:t>公关策划可以划分为六种类型，即日常型公关策划、交往型公关策划、庆典型公关策划、公益型公关策划、展会型公关策划和危机型公关策划。每一种类型的公关策划的文案内容各不相同，但是公关策划书的基本格式一般包括六个部分</a:t>
            </a:r>
            <a:endParaRPr lang="en-US" altLang="zh-CN" dirty="0"/>
          </a:p>
          <a:p>
            <a:pPr lvl="1" algn="just"/>
            <a:r>
              <a:rPr lang="zh-CN" altLang="en-US" dirty="0"/>
              <a:t>封面</a:t>
            </a:r>
            <a:endParaRPr lang="en-US" altLang="zh-CN" dirty="0"/>
          </a:p>
          <a:p>
            <a:pPr lvl="1" algn="just"/>
            <a:r>
              <a:rPr lang="zh-CN" altLang="en-US" dirty="0"/>
              <a:t>前言</a:t>
            </a:r>
            <a:endParaRPr lang="en-US" altLang="zh-CN" dirty="0"/>
          </a:p>
          <a:p>
            <a:pPr lvl="1" algn="just"/>
            <a:r>
              <a:rPr lang="zh-CN" altLang="en-US" dirty="0"/>
              <a:t>目录</a:t>
            </a:r>
            <a:endParaRPr lang="en-US" altLang="zh-CN" dirty="0"/>
          </a:p>
          <a:p>
            <a:pPr lvl="1" algn="just"/>
            <a:r>
              <a:rPr lang="zh-CN" altLang="en-US" dirty="0"/>
              <a:t>正文</a:t>
            </a:r>
            <a:endParaRPr lang="en-US" altLang="zh-CN" dirty="0"/>
          </a:p>
          <a:p>
            <a:pPr lvl="1" algn="just"/>
            <a:r>
              <a:rPr lang="zh-CN" altLang="en-US" dirty="0"/>
              <a:t>附件</a:t>
            </a:r>
            <a:endParaRPr lang="en-US" altLang="zh-CN" dirty="0"/>
          </a:p>
          <a:p>
            <a:pPr lvl="1" algn="just"/>
            <a:r>
              <a:rPr lang="zh-CN" altLang="en-US" dirty="0"/>
              <a:t>后记</a:t>
            </a:r>
            <a:endParaRPr lang="en-US" altLang="zh-CN" dirty="0"/>
          </a:p>
          <a:p>
            <a:pPr lvl="1" algn="just"/>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dirty="0"/>
              <a:t>第五节    新产品开发策划</a:t>
            </a:r>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a:t>新产品开发策划</a:t>
            </a:r>
            <a:endParaRPr lang="zh-CN" altLang="en-US" dirty="0"/>
          </a:p>
        </p:txBody>
      </p:sp>
      <p:sp>
        <p:nvSpPr>
          <p:cNvPr id="3" name="内容占位符 2"/>
          <p:cNvSpPr>
            <a:spLocks noGrp="1"/>
          </p:cNvSpPr>
          <p:nvPr>
            <p:ph idx="1"/>
          </p:nvPr>
        </p:nvSpPr>
        <p:spPr>
          <a:xfrm>
            <a:off x="457200" y="1600200"/>
            <a:ext cx="8229600" cy="4829196"/>
          </a:xfrm>
        </p:spPr>
        <p:txBody>
          <a:bodyPr>
            <a:normAutofit fontScale="77500" lnSpcReduction="20000"/>
          </a:bodyPr>
          <a:lstStyle/>
          <a:p>
            <a:pPr algn="just"/>
            <a:r>
              <a:rPr lang="zh-CN" altLang="en-US" dirty="0"/>
              <a:t>（一）新产品开发策划概述</a:t>
            </a:r>
            <a:endParaRPr lang="en-US" altLang="zh-CN" dirty="0"/>
          </a:p>
          <a:p>
            <a:pPr algn="just"/>
            <a:r>
              <a:rPr lang="zh-CN" altLang="en-US" dirty="0"/>
              <a:t>产品策划是以实现企业利益为出发点，以满足目标消费群体的需求为导向，从市场营销的角度，通过对产品明确定位、产品组合策略和产品生命周期管理，实现产品从无到有，到卖给消费者</a:t>
            </a:r>
            <a:r>
              <a:rPr lang="en-US" altLang="zh-CN" dirty="0"/>
              <a:t>(</a:t>
            </a:r>
            <a:r>
              <a:rPr lang="zh-CN" altLang="en-US" dirty="0"/>
              <a:t>规划、设计、开发、采购、生产、销售</a:t>
            </a:r>
            <a:r>
              <a:rPr lang="en-US" altLang="zh-CN" dirty="0"/>
              <a:t>) </a:t>
            </a:r>
            <a:r>
              <a:rPr lang="zh-CN" altLang="en-US" dirty="0"/>
              <a:t>等的一系列规划和管理</a:t>
            </a:r>
            <a:endParaRPr lang="en-US" altLang="zh-CN" dirty="0"/>
          </a:p>
          <a:p>
            <a:pPr algn="just"/>
            <a:r>
              <a:rPr lang="zh-CN" altLang="en-US" dirty="0"/>
              <a:t>新产品策划是指新产品从创造、发明、构想审查、研究活动及产品开发的调整、新产品的命名包装和商标的确定，到新产品上市、新产品的市场开发、新产品改良及调整等的过程。新产品策划是一个牵涉企业全局的系统工程，严密的组织和管理以及系统科学的工作程序是避免新产品策划失败和减少失误的有效途径。就一般企业而言，新产品策划的过程大致可以分为新产品开发策划和新产品推广策划两个方面</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D89F23D-9A5A-717C-0224-9D8F5F09815F}"/>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MHJY1999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58491806-0970-6681-B19F-B0C38E4A6260}"/>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E45DCED6-7BC1-77A8-7147-930B991BF1EF}"/>
              </a:ext>
            </a:extLst>
          </p:cNvPr>
          <p:cNvSpPr>
            <a:spLocks noGrp="1" noChangeArrowheads="1"/>
          </p:cNvSpPr>
          <p:nvPr>
            <p:ph type="title"/>
          </p:nvPr>
        </p:nvSpPr>
        <p:spPr/>
        <p:txBody>
          <a:bodyPr>
            <a:normAutofit fontScale="90000"/>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E5D00AA0-44E0-F402-637E-5C95D384BF92}"/>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057F148D-6AAB-62AD-612D-A2BC5E6261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475" y="5373688"/>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C1E7C838-8169-37F5-7C1E-31DA326C5148}"/>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17636BA-EC02-9BB6-7B32-AFCCA0E0ECB5}"/>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D97BEE71-DD37-B0CC-FAD0-AFAF37BEEC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2">
            <a:extLst>
              <a:ext uri="{FF2B5EF4-FFF2-40B4-BE49-F238E27FC236}">
                <a16:creationId xmlns:a16="http://schemas.microsoft.com/office/drawing/2014/main" id="{40E0766D-A216-DC1C-C5C5-35D3D5797E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idx="1"/>
          </p:nvPr>
        </p:nvSpPr>
        <p:spPr>
          <a:xfrm>
            <a:off x="457200" y="1600200"/>
            <a:ext cx="8229600" cy="4829196"/>
          </a:xfrm>
        </p:spPr>
        <p:txBody>
          <a:bodyPr>
            <a:normAutofit lnSpcReduction="10000"/>
          </a:bodyPr>
          <a:lstStyle/>
          <a:p>
            <a:pPr algn="just"/>
            <a:r>
              <a:rPr lang="zh-CN" altLang="en-US" dirty="0"/>
              <a:t>（一）新产品开发策划概述</a:t>
            </a:r>
            <a:endParaRPr lang="en-US" altLang="zh-CN" dirty="0"/>
          </a:p>
          <a:p>
            <a:pPr algn="just"/>
            <a:r>
              <a:rPr lang="zh-CN" altLang="en-US" dirty="0"/>
              <a:t>新产品开发策划是指企业根据企业目标和市场需求，制定新产品开发和具体实施计划</a:t>
            </a:r>
            <a:endParaRPr lang="en-US" altLang="zh-CN" dirty="0"/>
          </a:p>
          <a:p>
            <a:pPr algn="just"/>
            <a:r>
              <a:rPr lang="zh-CN" altLang="en-US" dirty="0"/>
              <a:t>新产品开发策划包括五个步骤</a:t>
            </a:r>
          </a:p>
          <a:p>
            <a:pPr lvl="1" algn="just"/>
            <a:r>
              <a:rPr lang="zh-CN" altLang="en-US" dirty="0"/>
              <a:t>第一步，提出目标，创意搜集</a:t>
            </a:r>
            <a:endParaRPr lang="en-US" altLang="zh-CN" dirty="0"/>
          </a:p>
          <a:p>
            <a:pPr lvl="1" algn="just"/>
            <a:r>
              <a:rPr lang="zh-CN" altLang="en-US" dirty="0"/>
              <a:t>第二步，创意甄选</a:t>
            </a:r>
            <a:endParaRPr lang="en-US" altLang="zh-CN" dirty="0"/>
          </a:p>
          <a:p>
            <a:pPr lvl="1" algn="just"/>
            <a:r>
              <a:rPr lang="zh-CN" altLang="en-US" dirty="0"/>
              <a:t>第三步，财务分析</a:t>
            </a:r>
          </a:p>
          <a:p>
            <a:pPr lvl="1" algn="just"/>
            <a:r>
              <a:rPr lang="zh-CN" altLang="en-US" dirty="0"/>
              <a:t>第四步，市场分析</a:t>
            </a:r>
            <a:endParaRPr lang="en-US" altLang="zh-CN" dirty="0"/>
          </a:p>
          <a:p>
            <a:pPr lvl="1" algn="just"/>
            <a:r>
              <a:rPr lang="zh-CN" altLang="en-US" dirty="0"/>
              <a:t>第五步，产品实体开发和试销</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idx="1"/>
          </p:nvPr>
        </p:nvSpPr>
        <p:spPr>
          <a:xfrm>
            <a:off x="457200" y="1600200"/>
            <a:ext cx="8229600" cy="4829196"/>
          </a:xfrm>
        </p:spPr>
        <p:txBody>
          <a:bodyPr>
            <a:normAutofit fontScale="85000" lnSpcReduction="20000"/>
          </a:bodyPr>
          <a:lstStyle/>
          <a:p>
            <a:pPr algn="just"/>
            <a:r>
              <a:rPr lang="zh-CN" altLang="en-US" dirty="0"/>
              <a:t>（二）新产品开发策划书</a:t>
            </a:r>
            <a:endParaRPr lang="en-US" altLang="zh-CN" dirty="0"/>
          </a:p>
          <a:p>
            <a:pPr algn="just"/>
            <a:r>
              <a:rPr lang="zh-CN" altLang="en-US" dirty="0"/>
              <a:t>新产品开发是一项复杂的工程，涉及的因素较多，因此，新产品开发策划书与一般的策划书相比，内容更加丰富，制作起来难度</a:t>
            </a:r>
            <a:r>
              <a:rPr lang="zh-CN" altLang="en-US"/>
              <a:t>更大</a:t>
            </a:r>
            <a:endParaRPr lang="en-US" altLang="zh-CN" dirty="0"/>
          </a:p>
          <a:p>
            <a:pPr algn="just"/>
            <a:r>
              <a:rPr lang="zh-CN" altLang="en-US" dirty="0"/>
              <a:t>新产品开发策划书的写作除了要关注内在因素外，也要考虑到外在因素的存在，要注意书写格式的条理性、内容的全面性。以开发具有全新功能的新产品为例，新产品开发策划书的结构包括以下五部分。</a:t>
            </a:r>
          </a:p>
          <a:p>
            <a:pPr lvl="1" algn="just"/>
            <a:r>
              <a:rPr lang="zh-CN" altLang="en-US" dirty="0"/>
              <a:t>策划导入</a:t>
            </a:r>
            <a:endParaRPr lang="en-US" altLang="zh-CN" dirty="0"/>
          </a:p>
          <a:p>
            <a:pPr lvl="1" algn="just"/>
            <a:r>
              <a:rPr lang="zh-CN" altLang="en-US" dirty="0"/>
              <a:t>新产品概述</a:t>
            </a:r>
            <a:endParaRPr lang="en-US" altLang="zh-CN" dirty="0"/>
          </a:p>
          <a:p>
            <a:pPr lvl="1" algn="just"/>
            <a:r>
              <a:rPr lang="zh-CN" altLang="en-US" dirty="0"/>
              <a:t>正文</a:t>
            </a:r>
            <a:endParaRPr lang="en-US" altLang="zh-CN" dirty="0"/>
          </a:p>
          <a:p>
            <a:pPr lvl="1" algn="just"/>
            <a:r>
              <a:rPr lang="zh-CN" altLang="en-US" dirty="0"/>
              <a:t>结束语</a:t>
            </a:r>
            <a:endParaRPr lang="en-US" altLang="zh-CN" dirty="0"/>
          </a:p>
          <a:p>
            <a:pPr lvl="1" algn="just"/>
            <a:r>
              <a:rPr lang="zh-CN" altLang="en-US" dirty="0"/>
              <a:t>附录</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C1E7C838-8169-37F5-7C1E-31DA326C5148}"/>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17636BA-EC02-9BB6-7B32-AFCCA0E0ECB5}"/>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D97BEE71-DD37-B0CC-FAD0-AFAF37BEEC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2">
            <a:extLst>
              <a:ext uri="{FF2B5EF4-FFF2-40B4-BE49-F238E27FC236}">
                <a16:creationId xmlns:a16="http://schemas.microsoft.com/office/drawing/2014/main" id="{40E0766D-A216-DC1C-C5C5-35D3D5797E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dirty="0"/>
              <a:t>第一节   广告策划</a:t>
            </a:r>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广告策划</a:t>
            </a:r>
          </a:p>
        </p:txBody>
      </p:sp>
      <p:sp>
        <p:nvSpPr>
          <p:cNvPr id="3" name="内容占位符 2"/>
          <p:cNvSpPr>
            <a:spLocks noGrp="1"/>
          </p:cNvSpPr>
          <p:nvPr>
            <p:ph idx="1"/>
          </p:nvPr>
        </p:nvSpPr>
        <p:spPr/>
        <p:txBody>
          <a:bodyPr>
            <a:normAutofit fontScale="70000" lnSpcReduction="20000"/>
          </a:bodyPr>
          <a:lstStyle/>
          <a:p>
            <a:r>
              <a:rPr lang="en-US" dirty="0"/>
              <a:t>(</a:t>
            </a:r>
            <a:r>
              <a:rPr lang="zh-CN" altLang="en-US" dirty="0"/>
              <a:t>一</a:t>
            </a:r>
            <a:r>
              <a:rPr lang="en-US" dirty="0"/>
              <a:t>)</a:t>
            </a:r>
            <a:r>
              <a:rPr lang="zh-CN" altLang="en-US" b="1" dirty="0"/>
              <a:t>广告策划的概述</a:t>
            </a:r>
            <a:endParaRPr lang="en-US" b="1" dirty="0"/>
          </a:p>
          <a:p>
            <a:r>
              <a:rPr lang="en-US" dirty="0"/>
              <a:t>(</a:t>
            </a:r>
            <a:r>
              <a:rPr lang="en-US" altLang="zh-CN" dirty="0"/>
              <a:t>1</a:t>
            </a:r>
            <a:r>
              <a:rPr lang="en-US" dirty="0"/>
              <a:t>)</a:t>
            </a:r>
            <a:r>
              <a:rPr lang="zh-CN" altLang="en-US" dirty="0"/>
              <a:t>广告策划的概念</a:t>
            </a:r>
          </a:p>
          <a:p>
            <a:r>
              <a:rPr lang="zh-CN" altLang="en-US" dirty="0"/>
              <a:t>广告策划是一项十分复杂的、综合的系统工程，是根据广告主的营销计划和广告目标，在市场调查的基础上制定出一个与市场情况、产品状态、消费者群体和适应的经济有效的广告计划方案，并进行实施、检验，为广告主的整体经营提供良好服务的活动</a:t>
            </a:r>
            <a:endParaRPr lang="en-US" altLang="zh-CN" dirty="0"/>
          </a:p>
          <a:p>
            <a:r>
              <a:rPr lang="zh-CN" altLang="en-US" dirty="0"/>
              <a:t>广告策划的概念包括宏观和微观两个层面。</a:t>
            </a:r>
            <a:endParaRPr lang="en-US" altLang="zh-CN" dirty="0"/>
          </a:p>
          <a:p>
            <a:pPr lvl="1"/>
            <a:r>
              <a:rPr lang="zh-CN" altLang="en-US" dirty="0"/>
              <a:t>宏观广告策划，又叫整体广告策划，它是对同一目标下的一系列广告活动进行系统性的预测和决策，包括对广告调查、广告目标确定、广告定位、广告战略确定、广告创意确定、广告经费预算和广告效果评估等在内的所有环节进行总体决策</a:t>
            </a:r>
            <a:endParaRPr lang="en-US" altLang="zh-CN" dirty="0"/>
          </a:p>
          <a:p>
            <a:pPr lvl="1"/>
            <a:r>
              <a:rPr lang="zh-CN" altLang="en-US" dirty="0"/>
              <a:t>微观广告策划，又叫单项广告策划，是指单独对一个或几个广告</a:t>
            </a:r>
            <a:r>
              <a:rPr lang="en-US" altLang="zh-CN" dirty="0"/>
              <a:t>(</a:t>
            </a:r>
            <a:r>
              <a:rPr lang="zh-CN" altLang="en-US" dirty="0"/>
              <a:t>作品</a:t>
            </a:r>
            <a:r>
              <a:rPr lang="en-US" altLang="zh-CN" dirty="0"/>
              <a:t>) </a:t>
            </a:r>
            <a:r>
              <a:rPr lang="zh-CN" altLang="en-US" dirty="0"/>
              <a:t>运作全过程进行策划</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a:t>(</a:t>
            </a:r>
            <a:r>
              <a:rPr lang="zh-CN" altLang="en-US" dirty="0"/>
              <a:t>一</a:t>
            </a:r>
            <a:r>
              <a:rPr lang="en-US" dirty="0"/>
              <a:t>)</a:t>
            </a:r>
            <a:r>
              <a:rPr lang="zh-CN" altLang="en-US" b="1" dirty="0"/>
              <a:t>广告策划的概述</a:t>
            </a:r>
            <a:endParaRPr lang="en-US" b="1" dirty="0"/>
          </a:p>
          <a:p>
            <a:r>
              <a:rPr lang="en-US" dirty="0"/>
              <a:t>(</a:t>
            </a:r>
            <a:r>
              <a:rPr lang="en-US" altLang="zh-CN" dirty="0"/>
              <a:t>2</a:t>
            </a:r>
            <a:r>
              <a:rPr lang="en-US" dirty="0"/>
              <a:t>)</a:t>
            </a:r>
            <a:r>
              <a:rPr lang="zh-CN" altLang="en-US" dirty="0"/>
              <a:t>广告策划的要素</a:t>
            </a:r>
          </a:p>
          <a:p>
            <a:r>
              <a:rPr lang="zh-CN" altLang="en-US" dirty="0"/>
              <a:t>完整的广告策划包括五大要素，策划者、策划依据、策划对象、策划方案和策划效果评估</a:t>
            </a:r>
            <a:endParaRPr lang="en-US" altLang="zh-CN" dirty="0"/>
          </a:p>
          <a:p>
            <a:r>
              <a:rPr lang="zh-CN" altLang="en-US" dirty="0"/>
              <a:t>这五大因素相互影响和制约，共同构建了完整而系统的广告策划体系</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a:t>(</a:t>
            </a:r>
            <a:r>
              <a:rPr lang="zh-CN" altLang="en-US" dirty="0"/>
              <a:t>一</a:t>
            </a:r>
            <a:r>
              <a:rPr lang="en-US" dirty="0"/>
              <a:t>)</a:t>
            </a:r>
            <a:r>
              <a:rPr lang="zh-CN" altLang="en-US" b="1" dirty="0"/>
              <a:t>广告策划的概述</a:t>
            </a:r>
            <a:endParaRPr lang="en-US" b="1" dirty="0"/>
          </a:p>
          <a:p>
            <a:r>
              <a:rPr lang="en-US" dirty="0"/>
              <a:t>(</a:t>
            </a:r>
            <a:r>
              <a:rPr lang="en-US" altLang="zh-CN" dirty="0"/>
              <a:t>3</a:t>
            </a:r>
            <a:r>
              <a:rPr lang="en-US" dirty="0"/>
              <a:t>)</a:t>
            </a:r>
            <a:r>
              <a:rPr lang="zh-CN" altLang="en-US" b="1" dirty="0"/>
              <a:t>广告策划的内容</a:t>
            </a:r>
          </a:p>
          <a:p>
            <a:r>
              <a:rPr lang="zh-CN" altLang="en-US" dirty="0"/>
              <a:t>广告策划要对整个广告活动进行全面的策划，主要包括对市场分析、广告目标、广告定位、广告创意表现、广告媒介、广告预算、广告实施计划及广告效果评估与监控等内容的策划</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a:t>(</a:t>
            </a:r>
            <a:r>
              <a:rPr lang="zh-CN" altLang="en-US" dirty="0"/>
              <a:t>二</a:t>
            </a:r>
            <a:r>
              <a:rPr lang="en-US" dirty="0"/>
              <a:t>)</a:t>
            </a:r>
            <a:r>
              <a:rPr lang="zh-CN" altLang="en-US" dirty="0"/>
              <a:t>广告策划书的撰写</a:t>
            </a:r>
            <a:endParaRPr lang="en-US" dirty="0"/>
          </a:p>
          <a:p>
            <a:r>
              <a:rPr lang="en-US" dirty="0"/>
              <a:t>(</a:t>
            </a:r>
            <a:r>
              <a:rPr lang="en-US" altLang="zh-CN" dirty="0"/>
              <a:t>1</a:t>
            </a:r>
            <a:r>
              <a:rPr lang="en-US" dirty="0"/>
              <a:t>)</a:t>
            </a:r>
            <a:r>
              <a:rPr lang="zh-CN" altLang="en-US" b="1" dirty="0"/>
              <a:t>广告策划书的撰写要求</a:t>
            </a:r>
          </a:p>
          <a:p>
            <a:r>
              <a:rPr lang="zh-CN" altLang="en-US" dirty="0"/>
              <a:t>逻辑性思维</a:t>
            </a:r>
            <a:endParaRPr lang="en-US" altLang="zh-CN" dirty="0"/>
          </a:p>
          <a:p>
            <a:r>
              <a:rPr lang="zh-CN" altLang="en-US" dirty="0"/>
              <a:t>简洁有重点</a:t>
            </a:r>
            <a:endParaRPr lang="en-US" altLang="zh-CN" dirty="0"/>
          </a:p>
          <a:p>
            <a:r>
              <a:rPr lang="zh-CN" altLang="en-US" dirty="0"/>
              <a:t>形象化表达</a:t>
            </a:r>
            <a:endParaRPr lang="en-US" altLang="zh-CN" dirty="0"/>
          </a:p>
          <a:p>
            <a:r>
              <a:rPr lang="zh-CN" altLang="en-US" dirty="0"/>
              <a:t>可操作性</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en-US" dirty="0"/>
              <a:t>(</a:t>
            </a:r>
            <a:r>
              <a:rPr lang="zh-CN" altLang="en-US" dirty="0"/>
              <a:t>二</a:t>
            </a:r>
            <a:r>
              <a:rPr lang="en-US" dirty="0"/>
              <a:t>)</a:t>
            </a:r>
            <a:r>
              <a:rPr lang="zh-CN" altLang="en-US" dirty="0"/>
              <a:t>广告策划书的撰写</a:t>
            </a:r>
            <a:endParaRPr lang="en-US" dirty="0"/>
          </a:p>
          <a:p>
            <a:r>
              <a:rPr lang="en-US" dirty="0"/>
              <a:t>(</a:t>
            </a:r>
            <a:r>
              <a:rPr lang="en-US" altLang="zh-CN" dirty="0"/>
              <a:t>1</a:t>
            </a:r>
            <a:r>
              <a:rPr lang="en-US" dirty="0"/>
              <a:t>)</a:t>
            </a:r>
            <a:r>
              <a:rPr lang="zh-CN" altLang="en-US" b="1" dirty="0"/>
              <a:t>广告策划书的结构</a:t>
            </a:r>
          </a:p>
          <a:p>
            <a:r>
              <a:rPr lang="zh-CN" altLang="en-US" dirty="0"/>
              <a:t>广告策划书并没有固定的格式，而是根据产品或客户的不同要求，编制策划的格式与内容。一般来说，广告策划书包括封面、目录、正文三大部分</a:t>
            </a:r>
            <a:endParaRPr lang="en-US" altLang="zh-CN" dirty="0"/>
          </a:p>
          <a:p>
            <a:r>
              <a:rPr lang="zh-CN" altLang="en-US" dirty="0"/>
              <a:t>正文部分的核心内容包括</a:t>
            </a:r>
            <a:endParaRPr lang="en-US" altLang="zh-CN" dirty="0"/>
          </a:p>
          <a:p>
            <a:pPr lvl="1"/>
            <a:r>
              <a:rPr lang="zh-CN" altLang="en-US" dirty="0"/>
              <a:t>市场分析</a:t>
            </a:r>
            <a:endParaRPr lang="en-US" altLang="zh-CN" dirty="0"/>
          </a:p>
          <a:p>
            <a:pPr lvl="1"/>
            <a:r>
              <a:rPr lang="zh-CN" altLang="en-US" dirty="0"/>
              <a:t>广告战略</a:t>
            </a:r>
            <a:endParaRPr lang="en-US" altLang="zh-CN" dirty="0"/>
          </a:p>
          <a:p>
            <a:pPr lvl="1"/>
            <a:r>
              <a:rPr lang="zh-CN" altLang="en-US" dirty="0"/>
              <a:t>广告策略</a:t>
            </a:r>
            <a:endParaRPr lang="en-US" altLang="zh-CN" dirty="0"/>
          </a:p>
          <a:p>
            <a:pPr lvl="1"/>
            <a:r>
              <a:rPr lang="zh-CN" altLang="en-US" dirty="0"/>
              <a:t>广告活动的效果预测和监控</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191</TotalTime>
  <Words>2356</Words>
  <Application>Microsoft Office PowerPoint</Application>
  <PresentationFormat>全屏显示(4:3)</PresentationFormat>
  <Paragraphs>173</Paragraphs>
  <Slides>28</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28</vt:i4>
      </vt:variant>
    </vt:vector>
  </HeadingPairs>
  <TitlesOfParts>
    <vt:vector size="33" baseType="lpstr">
      <vt:lpstr>黑体</vt:lpstr>
      <vt:lpstr>华文新魏</vt:lpstr>
      <vt:lpstr>Arial</vt:lpstr>
      <vt:lpstr>Calibri</vt:lpstr>
      <vt:lpstr>Office 主题</vt:lpstr>
      <vt:lpstr>第九章 常用的商务策划及策划书撰写</vt:lpstr>
      <vt:lpstr> </vt:lpstr>
      <vt:lpstr>PowerPoint 演示文稿</vt:lpstr>
      <vt:lpstr>第一节   广告策划</vt:lpstr>
      <vt:lpstr>广告策划</vt:lpstr>
      <vt:lpstr>PowerPoint 演示文稿</vt:lpstr>
      <vt:lpstr>PowerPoint 演示文稿</vt:lpstr>
      <vt:lpstr>PowerPoint 演示文稿</vt:lpstr>
      <vt:lpstr>PowerPoint 演示文稿</vt:lpstr>
      <vt:lpstr>第二节    品牌策划</vt:lpstr>
      <vt:lpstr>品牌策划</vt:lpstr>
      <vt:lpstr>PowerPoint 演示文稿</vt:lpstr>
      <vt:lpstr>PowerPoint 演示文稿</vt:lpstr>
      <vt:lpstr>第三节    营销策划</vt:lpstr>
      <vt:lpstr>营销策划</vt:lpstr>
      <vt:lpstr>PowerPoint 演示文稿</vt:lpstr>
      <vt:lpstr>PowerPoint 演示文稿</vt:lpstr>
      <vt:lpstr>PowerPoint 演示文稿</vt:lpstr>
      <vt:lpstr>第四节    公关策划</vt:lpstr>
      <vt:lpstr>公关策划</vt:lpstr>
      <vt:lpstr>PowerPoint 演示文稿</vt:lpstr>
      <vt:lpstr>PowerPoint 演示文稿</vt:lpstr>
      <vt:lpstr>第五节    新产品开发策划</vt:lpstr>
      <vt:lpstr>新产品开发策划</vt:lpstr>
      <vt:lpstr> </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商务策划概述</dc:title>
  <dc:creator>刘凯宁</dc:creator>
  <cp:lastModifiedBy>传有 徐</cp:lastModifiedBy>
  <cp:revision>37</cp:revision>
  <dcterms:created xsi:type="dcterms:W3CDTF">2020-12-22T07:19:23Z</dcterms:created>
  <dcterms:modified xsi:type="dcterms:W3CDTF">2022-09-28T08:59:00Z</dcterms:modified>
</cp:coreProperties>
</file>