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541" r:id="rId2"/>
    <p:sldId id="257" r:id="rId3"/>
    <p:sldId id="400" r:id="rId4"/>
    <p:sldId id="497" r:id="rId5"/>
    <p:sldId id="498" r:id="rId6"/>
    <p:sldId id="499" r:id="rId7"/>
    <p:sldId id="500" r:id="rId8"/>
    <p:sldId id="501" r:id="rId9"/>
    <p:sldId id="502" r:id="rId10"/>
    <p:sldId id="503" r:id="rId11"/>
    <p:sldId id="530" r:id="rId12"/>
    <p:sldId id="504" r:id="rId13"/>
    <p:sldId id="527" r:id="rId14"/>
    <p:sldId id="528" r:id="rId15"/>
    <p:sldId id="529" r:id="rId16"/>
    <p:sldId id="505" r:id="rId17"/>
    <p:sldId id="506" r:id="rId18"/>
    <p:sldId id="507" r:id="rId19"/>
    <p:sldId id="508" r:id="rId20"/>
    <p:sldId id="542" r:id="rId21"/>
    <p:sldId id="509" r:id="rId22"/>
    <p:sldId id="510" r:id="rId23"/>
    <p:sldId id="531" r:id="rId24"/>
    <p:sldId id="532" r:id="rId25"/>
    <p:sldId id="533" r:id="rId26"/>
    <p:sldId id="511" r:id="rId27"/>
    <p:sldId id="512" r:id="rId28"/>
    <p:sldId id="513" r:id="rId29"/>
    <p:sldId id="514" r:id="rId30"/>
    <p:sldId id="515" r:id="rId31"/>
    <p:sldId id="516" r:id="rId32"/>
    <p:sldId id="539" r:id="rId33"/>
    <p:sldId id="540" r:id="rId34"/>
    <p:sldId id="517" r:id="rId35"/>
    <p:sldId id="538" r:id="rId36"/>
    <p:sldId id="518" r:id="rId37"/>
    <p:sldId id="534" r:id="rId38"/>
    <p:sldId id="535" r:id="rId39"/>
    <p:sldId id="536" r:id="rId40"/>
    <p:sldId id="525" r:id="rId41"/>
    <p:sldId id="526" r:id="rId42"/>
    <p:sldId id="543"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9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85" d="100"/>
          <a:sy n="85" d="100"/>
        </p:scale>
        <p:origin x="1170" y="7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85B096-F429-43D6-A288-38ABA9364950}" type="datetimeFigureOut">
              <a:rPr lang="zh-CN" altLang="en-US" smtClean="0"/>
              <a:t>2020/3/8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A67F9-741E-49E9-86DE-22111E4DA01F}" type="slidenum">
              <a:rPr lang="zh-CN" altLang="en-US" smtClean="0"/>
              <a:t>‹#›</a:t>
            </a:fld>
            <a:endParaRPr lang="zh-CN" altLang="en-US"/>
          </a:p>
        </p:txBody>
      </p:sp>
    </p:spTree>
    <p:extLst>
      <p:ext uri="{BB962C8B-B14F-4D97-AF65-F5344CB8AC3E}">
        <p14:creationId xmlns:p14="http://schemas.microsoft.com/office/powerpoint/2010/main" val="3198650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6FB71E82-9D40-45EF-9962-7AFC042DE9B9}" type="slidenum">
              <a:rPr lang="zh-CN" altLang="en-US">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589732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5" name="Group 3"/>
          <p:cNvGrpSpPr/>
          <p:nvPr/>
        </p:nvGrpSpPr>
        <p:grpSpPr bwMode="auto">
          <a:xfrm>
            <a:off x="2133600" y="473075"/>
            <a:ext cx="4878388" cy="3490913"/>
            <a:chOff x="1344" y="298"/>
            <a:chExt cx="3073" cy="2199"/>
          </a:xfrm>
        </p:grpSpPr>
        <p:sp>
          <p:nvSpPr>
            <p:cNvPr id="6" name="Freeform 4"/>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7" name="Freeform 5"/>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8" name="Group 6"/>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1" name="Freeform 8"/>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2" name="Freeform 9"/>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3" name="Freeform 10"/>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60428" name="Rectangle 12"/>
          <p:cNvSpPr>
            <a:spLocks noGrp="1" noChangeArrowheads="1"/>
          </p:cNvSpPr>
          <p:nvPr>
            <p:ph type="ctrTitle" sz="quarter"/>
          </p:nvPr>
        </p:nvSpPr>
        <p:spPr>
          <a:xfrm>
            <a:off x="685800" y="3886200"/>
            <a:ext cx="7772400" cy="1143000"/>
          </a:xfrm>
          <a:prstGeom prst="rect">
            <a:avLst/>
          </a:prstGeom>
        </p:spPr>
        <p:txBody>
          <a:bodyPr/>
          <a:lstStyle>
            <a:lvl1pPr algn="ctr">
              <a:defRPr/>
            </a:lvl1pPr>
          </a:lstStyle>
          <a:p>
            <a:pPr lvl="0"/>
            <a:r>
              <a:rPr lang="zh-CN" altLang="en-US" noProof="0"/>
              <a:t>单击此处编辑母版标题样式</a:t>
            </a:r>
          </a:p>
        </p:txBody>
      </p:sp>
      <p:sp>
        <p:nvSpPr>
          <p:cNvPr id="60429" name="Rectangle 13"/>
          <p:cNvSpPr>
            <a:spLocks noGrp="1" noChangeArrowheads="1"/>
          </p:cNvSpPr>
          <p:nvPr>
            <p:ph type="subTitle" sz="quarter" idx="1"/>
          </p:nvPr>
        </p:nvSpPr>
        <p:spPr>
          <a:xfrm>
            <a:off x="1371600" y="5410200"/>
            <a:ext cx="6400800" cy="1295400"/>
          </a:xfrm>
          <a:prstGeom prst="rect">
            <a:avLst/>
          </a:prstGeo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15"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61988" y="1905000"/>
            <a:ext cx="7772400" cy="41148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0CA0F0BF-E15A-4527-BEE2-EEC86C343A67}"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0388" y="228600"/>
            <a:ext cx="2081212" cy="57912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61988" y="228600"/>
            <a:ext cx="6096000" cy="57912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BC20FF10-2C8B-4046-8077-05392FAE11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61988" y="228600"/>
            <a:ext cx="8329612" cy="57912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4287EECF-20FD-4565-9ED7-6679FC18008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61988" y="1905000"/>
            <a:ext cx="7772400" cy="41148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2AEA2262-E2C0-4BF0-9F43-814E02601DBE}"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35CFCFC0-8EDA-48F3-993E-A84A6C427A68}"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619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43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E2788AE-AC6C-4086-A65D-A73603C1DDF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8"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9"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429888A-DA17-4244-8BE0-6DDB0F239E86}"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6E4917B8-F058-40C3-AEAF-23A823E95A02}"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3"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4B23307-E59C-4D9D-B1B6-CCA2623EE9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1AB97A76-9588-4BA0-963A-97837FEF40AB}"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EDD5A38-FFE5-429E-B79E-312955FB053C}"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1027" name="Group 3"/>
          <p:cNvGrpSpPr/>
          <p:nvPr/>
        </p:nvGrpSpPr>
        <p:grpSpPr bwMode="auto">
          <a:xfrm>
            <a:off x="152400" y="374650"/>
            <a:ext cx="1525588" cy="1227138"/>
            <a:chOff x="96" y="236"/>
            <a:chExt cx="961" cy="773"/>
          </a:xfrm>
        </p:grpSpPr>
        <p:sp>
          <p:nvSpPr>
            <p:cNvPr id="1033" name="Freeform 4"/>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4" name="Freeform 5"/>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1035" name="Group 6"/>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8" name="Freeform 8"/>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9" name="Freeform 9"/>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40" name="Freeform 10"/>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594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13"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46669" y="1628800"/>
            <a:ext cx="5017819" cy="2089150"/>
          </a:xfrm>
        </p:spPr>
        <p:txBody>
          <a:bodyPr/>
          <a:lstStyle/>
          <a:p>
            <a:pPr eaLnBrk="1" hangingPunct="1"/>
            <a:r>
              <a:rPr lang="zh-CN" altLang="en-US" sz="6000" b="1" dirty="0"/>
              <a:t>绩效管理</a:t>
            </a:r>
            <a:br>
              <a:rPr lang="en-US" altLang="zh-CN" sz="6000" b="1" dirty="0"/>
            </a:br>
            <a:r>
              <a:rPr lang="zh-CN" altLang="en-US" sz="3200" b="1" dirty="0"/>
              <a:t>（第</a:t>
            </a:r>
            <a:r>
              <a:rPr lang="en-US" altLang="zh-CN" sz="3200" b="1" dirty="0"/>
              <a:t>2</a:t>
            </a:r>
            <a:r>
              <a:rPr lang="zh-CN" altLang="en-US" sz="3200" b="1" dirty="0"/>
              <a:t>版）</a:t>
            </a:r>
            <a:br>
              <a:rPr lang="en-US" altLang="zh-CN" sz="6000" b="1" dirty="0"/>
            </a:br>
            <a:endParaRPr lang="zh-CN" altLang="en-US" sz="3600" b="1" dirty="0"/>
          </a:p>
        </p:txBody>
      </p:sp>
      <p:sp>
        <p:nvSpPr>
          <p:cNvPr id="3075" name="Rectangle 3"/>
          <p:cNvSpPr>
            <a:spLocks noGrp="1" noChangeArrowheads="1"/>
          </p:cNvSpPr>
          <p:nvPr>
            <p:ph type="subTitle" idx="1"/>
          </p:nvPr>
        </p:nvSpPr>
        <p:spPr>
          <a:xfrm>
            <a:off x="4211960" y="4077072"/>
            <a:ext cx="4608512" cy="649288"/>
          </a:xfrm>
        </p:spPr>
        <p:txBody>
          <a:bodyPr/>
          <a:lstStyle/>
          <a:p>
            <a:pPr eaLnBrk="1" hangingPunct="1"/>
            <a:r>
              <a:rPr lang="zh-CN" altLang="en-US" b="1" dirty="0">
                <a:latin typeface="楷体_GB2312" pitchFamily="49" charset="-122"/>
                <a:ea typeface="楷体_GB2312" pitchFamily="49" charset="-122"/>
              </a:rPr>
              <a:t>方振邦  杨畅  编著</a:t>
            </a:r>
            <a:endParaRPr lang="en-US" altLang="zh-CN" b="1" dirty="0">
              <a:latin typeface="楷体_GB2312" pitchFamily="49" charset="-122"/>
              <a:ea typeface="楷体_GB2312" pitchFamily="49" charset="-122"/>
            </a:endParaRPr>
          </a:p>
          <a:p>
            <a:pPr eaLnBrk="1" hangingPunct="1"/>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中国人民大学出版社</a:t>
            </a:r>
            <a:endParaRPr lang="en-US" altLang="zh-CN" sz="2400" b="1" dirty="0">
              <a:latin typeface="楷体" pitchFamily="49" charset="-122"/>
              <a:ea typeface="楷体" pitchFamily="49" charset="-122"/>
            </a:endParaRPr>
          </a:p>
          <a:p>
            <a:pPr eaLnBrk="1" hangingPunct="1"/>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pic>
        <p:nvPicPr>
          <p:cNvPr id="1026" name="Picture 2" descr="http://www.crup.com.cn/ShowPic/BookDetailShow?vpath=%2Ffzfm%2Fxiao%2F50491-(WBS)-sl.jpg&amp;vtag=1&amp;ptyp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60" y="1340768"/>
            <a:ext cx="3344234" cy="4700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8309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2</a:t>
            </a:r>
            <a:r>
              <a:rPr lang="zh-CN" altLang="en-US" sz="3600" b="1" dirty="0">
                <a:solidFill>
                  <a:schemeClr val="tx1"/>
                </a:solidFill>
                <a:latin typeface="楷体_GB2312" pitchFamily="49" charset="-122"/>
                <a:ea typeface="楷体_GB2312" pitchFamily="49" charset="-122"/>
              </a:rPr>
              <a:t>节　绩效反馈面谈</a:t>
            </a:r>
          </a:p>
        </p:txBody>
      </p:sp>
      <p:sp>
        <p:nvSpPr>
          <p:cNvPr id="5" name="Text Box 3"/>
          <p:cNvSpPr txBox="1">
            <a:spLocks noChangeArrowheads="1"/>
          </p:cNvSpPr>
          <p:nvPr/>
        </p:nvSpPr>
        <p:spPr bwMode="auto">
          <a:xfrm>
            <a:off x="900113" y="1746911"/>
            <a:ext cx="7561262" cy="3128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一、绩效反馈面谈的原则</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二、绩效反馈面谈的步骤</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三、绩效反馈面谈过程中应该注意的问题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一、绩效反馈面谈的原则</a:t>
            </a:r>
          </a:p>
        </p:txBody>
      </p:sp>
      <p:sp>
        <p:nvSpPr>
          <p:cNvPr id="5" name="Text Box 3"/>
          <p:cNvSpPr txBox="1">
            <a:spLocks noChangeArrowheads="1"/>
          </p:cNvSpPr>
          <p:nvPr/>
        </p:nvSpPr>
        <p:spPr bwMode="auto">
          <a:xfrm>
            <a:off x="900113" y="1746911"/>
            <a:ext cx="7561262"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a:t>
            </a:r>
            <a:r>
              <a:rPr lang="en-US" altLang="zh-CN" sz="3200" dirty="0">
                <a:solidFill>
                  <a:srgbClr val="FFFFFF"/>
                </a:solidFill>
              </a:rPr>
              <a:t>1</a:t>
            </a:r>
            <a:r>
              <a:rPr lang="zh-CN" altLang="en-US" sz="3200" dirty="0">
                <a:solidFill>
                  <a:srgbClr val="FFFFFF"/>
                </a:solidFill>
              </a:rPr>
              <a:t>）直接具体原则。</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a:t>
            </a:r>
            <a:r>
              <a:rPr lang="en-US" altLang="zh-CN" sz="3200" dirty="0">
                <a:solidFill>
                  <a:srgbClr val="FFFFFF"/>
                </a:solidFill>
              </a:rPr>
              <a:t>2</a:t>
            </a:r>
            <a:r>
              <a:rPr lang="zh-CN" altLang="en-US" sz="3200" dirty="0">
                <a:solidFill>
                  <a:srgbClr val="FFFFFF"/>
                </a:solidFill>
              </a:rPr>
              <a:t>）互动原则。</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rPr>
              <a:t>（</a:t>
            </a:r>
            <a:r>
              <a:rPr lang="en-US" altLang="zh-CN" sz="3200" dirty="0">
                <a:solidFill>
                  <a:srgbClr val="FFFFFF"/>
                </a:solidFill>
              </a:rPr>
              <a:t>3</a:t>
            </a:r>
            <a:r>
              <a:rPr lang="zh-CN" altLang="en-US" sz="3200" dirty="0">
                <a:solidFill>
                  <a:srgbClr val="FFFFFF"/>
                </a:solidFill>
              </a:rPr>
              <a:t>）基于工作原则。</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a:t>
            </a:r>
            <a:r>
              <a:rPr lang="en-US" altLang="zh-CN" sz="3200" dirty="0">
                <a:solidFill>
                  <a:srgbClr val="FFFFFF"/>
                </a:solidFill>
              </a:rPr>
              <a:t>4</a:t>
            </a:r>
            <a:r>
              <a:rPr lang="zh-CN" altLang="en-US" sz="3200" dirty="0">
                <a:solidFill>
                  <a:srgbClr val="FFFFFF"/>
                </a:solidFill>
              </a:rPr>
              <a:t>）相互信任原则。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一、绩效反馈面谈的原则</a:t>
            </a:r>
          </a:p>
        </p:txBody>
      </p:sp>
      <p:sp>
        <p:nvSpPr>
          <p:cNvPr id="5" name="Text Box 3"/>
          <p:cNvSpPr txBox="1">
            <a:spLocks noChangeArrowheads="1"/>
          </p:cNvSpPr>
          <p:nvPr/>
        </p:nvSpPr>
        <p:spPr bwMode="auto">
          <a:xfrm>
            <a:off x="900113" y="1746911"/>
            <a:ext cx="7561262" cy="3627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a:t>
            </a:r>
            <a:r>
              <a:rPr lang="en-US" altLang="zh-CN" sz="3200" dirty="0">
                <a:solidFill>
                  <a:srgbClr val="FFFFFF"/>
                </a:solidFill>
              </a:rPr>
              <a:t>1</a:t>
            </a:r>
            <a:r>
              <a:rPr lang="zh-CN" altLang="en-US" sz="3200" dirty="0">
                <a:solidFill>
                  <a:srgbClr val="FFFFFF"/>
                </a:solidFill>
              </a:rPr>
              <a:t>）直接具体原则。</a:t>
            </a:r>
          </a:p>
          <a:p>
            <a:pPr indent="0" eaLnBrk="1" hangingPunct="1">
              <a:lnSpc>
                <a:spcPct val="150000"/>
              </a:lnSpc>
              <a:spcBef>
                <a:spcPct val="20000"/>
              </a:spcBef>
              <a:buFont typeface="Arial" pitchFamily="34" charset="0"/>
              <a:buNone/>
            </a:pPr>
            <a:r>
              <a:rPr lang="zh-CN" altLang="en-US" sz="2000" dirty="0">
                <a:solidFill>
                  <a:srgbClr val="FFFFFF"/>
                </a:solidFill>
              </a:rPr>
              <a:t>面谈交流要直接具体，不能抽象地泛泛而谈或仅作一般性评价。对于上级领导来说，无论是赞扬还是批评，都应有具体、客观的结果或事实来支撑，使面谈对象明白哪些地方做得好，并清楚地了解存在的差距与缺点。如果面谈对象对绩效评价结果有不满或质疑的地方，可以向上级领导进行申辩或解释。惟有如此，绩效评价结果的反馈才能够具体、准确、透明、公平，从而真正取得实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一、绩效反馈面谈的原则</a:t>
            </a:r>
          </a:p>
        </p:txBody>
      </p:sp>
      <p:sp>
        <p:nvSpPr>
          <p:cNvPr id="5" name="Text Box 3"/>
          <p:cNvSpPr txBox="1">
            <a:spLocks noChangeArrowheads="1"/>
          </p:cNvSpPr>
          <p:nvPr/>
        </p:nvSpPr>
        <p:spPr bwMode="auto">
          <a:xfrm>
            <a:off x="900113" y="1746911"/>
            <a:ext cx="7561262" cy="408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a:t>
            </a:r>
            <a:r>
              <a:rPr lang="en-US" altLang="zh-CN" sz="3200" dirty="0">
                <a:solidFill>
                  <a:srgbClr val="FFFFFF"/>
                </a:solidFill>
              </a:rPr>
              <a:t>2</a:t>
            </a:r>
            <a:r>
              <a:rPr lang="zh-CN" altLang="en-US" sz="3200" dirty="0">
                <a:solidFill>
                  <a:srgbClr val="FFFFFF"/>
                </a:solidFill>
              </a:rPr>
              <a:t>）互动原则。</a:t>
            </a:r>
            <a:endParaRPr lang="en-US" altLang="zh-CN" sz="3200" dirty="0">
              <a:solidFill>
                <a:srgbClr val="FFFFFF"/>
              </a:solidFill>
            </a:endParaRPr>
          </a:p>
          <a:p>
            <a:pPr indent="0" eaLnBrk="1" hangingPunct="1">
              <a:lnSpc>
                <a:spcPct val="150000"/>
              </a:lnSpc>
              <a:spcBef>
                <a:spcPct val="20000"/>
              </a:spcBef>
              <a:buFont typeface="Arial" pitchFamily="34" charset="0"/>
              <a:buNone/>
            </a:pPr>
            <a:r>
              <a:rPr lang="zh-CN" altLang="en-US" sz="2000" dirty="0">
                <a:solidFill>
                  <a:srgbClr val="FFFFFF"/>
                </a:solidFill>
              </a:rPr>
              <a:t>面谈是一种双向的沟通，为了获得对方的真实想法，反馈主体应当鼓励面谈对象多说话，充分表达自己的观点。由于职位和沟通角色的差异，充当反馈主体的管理者常常处于发话、下指令的位置，下属只是在被动地接受。然而，有些时候管理者得到的信息不一定是真实情况，为此，管理者应当允许下属针对模糊或疑惑之处进行询问和辩解，而不应打断与压制，要对下属提出的好建议应该充分肯定，从而提高绩效反馈面谈的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一、绩效反馈面谈的原则</a:t>
            </a:r>
          </a:p>
        </p:txBody>
      </p:sp>
      <p:sp>
        <p:nvSpPr>
          <p:cNvPr id="5" name="Text Box 3"/>
          <p:cNvSpPr txBox="1">
            <a:spLocks noChangeArrowheads="1"/>
          </p:cNvSpPr>
          <p:nvPr/>
        </p:nvSpPr>
        <p:spPr bwMode="auto">
          <a:xfrm>
            <a:off x="900113" y="1746911"/>
            <a:ext cx="7561262" cy="3627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a:t>
            </a:r>
            <a:r>
              <a:rPr lang="en-US" altLang="zh-CN" sz="3200" dirty="0">
                <a:solidFill>
                  <a:srgbClr val="FFFFFF"/>
                </a:solidFill>
              </a:rPr>
              <a:t>3</a:t>
            </a:r>
            <a:r>
              <a:rPr lang="zh-CN" altLang="en-US" sz="3200" dirty="0">
                <a:solidFill>
                  <a:srgbClr val="FFFFFF"/>
                </a:solidFill>
              </a:rPr>
              <a:t>）基于工作原则。</a:t>
            </a:r>
          </a:p>
          <a:p>
            <a:pPr indent="0" eaLnBrk="1" hangingPunct="1">
              <a:lnSpc>
                <a:spcPct val="150000"/>
              </a:lnSpc>
              <a:spcBef>
                <a:spcPct val="20000"/>
              </a:spcBef>
              <a:buFont typeface="Arial" pitchFamily="34" charset="0"/>
              <a:buNone/>
            </a:pPr>
            <a:r>
              <a:rPr lang="zh-CN" altLang="en-US" sz="2000" dirty="0">
                <a:solidFill>
                  <a:srgbClr val="FFFFFF"/>
                </a:solidFill>
              </a:rPr>
              <a:t>绩效反馈面谈所涉及的是评价对象的工作绩效，即具体工作是怎么做的、采取了哪些行动与措施、效果如何等等。因此，上级在进行绩效反馈面谈时必须以下属的工作情况为基础，而不应掺杂与工作无关的情况和个人情感因素。在明确客观事实的基础上，面谈双方才能够根据绩效评价结果展开深入的分析和讨论，以便达到绩效反馈面谈的目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一、绩效反馈面谈的原则</a:t>
            </a:r>
          </a:p>
        </p:txBody>
      </p:sp>
      <p:sp>
        <p:nvSpPr>
          <p:cNvPr id="5" name="Text Box 3"/>
          <p:cNvSpPr txBox="1">
            <a:spLocks noChangeArrowheads="1"/>
          </p:cNvSpPr>
          <p:nvPr/>
        </p:nvSpPr>
        <p:spPr bwMode="auto">
          <a:xfrm>
            <a:off x="900113" y="1746911"/>
            <a:ext cx="7561262" cy="2712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a:t>
            </a:r>
            <a:r>
              <a:rPr lang="en-US" altLang="zh-CN" sz="3200" dirty="0">
                <a:solidFill>
                  <a:srgbClr val="FFFFFF"/>
                </a:solidFill>
              </a:rPr>
              <a:t>4</a:t>
            </a:r>
            <a:r>
              <a:rPr lang="zh-CN" altLang="en-US" sz="3200" dirty="0">
                <a:solidFill>
                  <a:srgbClr val="FFFFFF"/>
                </a:solidFill>
              </a:rPr>
              <a:t>）相互信任原则。</a:t>
            </a:r>
          </a:p>
          <a:p>
            <a:pPr indent="0" eaLnBrk="1" hangingPunct="1">
              <a:lnSpc>
                <a:spcPct val="150000"/>
              </a:lnSpc>
              <a:spcBef>
                <a:spcPct val="20000"/>
              </a:spcBef>
              <a:buFont typeface="Arial" pitchFamily="34" charset="0"/>
              <a:buNone/>
            </a:pPr>
            <a:r>
              <a:rPr lang="zh-CN" altLang="en-US" sz="2000" dirty="0">
                <a:solidFill>
                  <a:srgbClr val="FFFFFF"/>
                </a:solidFill>
              </a:rPr>
              <a:t>绩效反馈面谈是上下级交流的过程，缺乏信任的面谈会使双方都会感到紧张、急促，充满冷漠进而产生抵触情绪。绩效反馈面谈应是一个双方沟通的过程，沟通要想得以顺利地进行，最终促进双方的相互理解和共识的达成，就必须营造一种彼此互相信任的良好氛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二、绩效反馈面谈的步骤</a:t>
            </a:r>
          </a:p>
        </p:txBody>
      </p:sp>
      <p:sp>
        <p:nvSpPr>
          <p:cNvPr id="5" name="Text Box 3"/>
          <p:cNvSpPr txBox="1">
            <a:spLocks noChangeArrowheads="1"/>
          </p:cNvSpPr>
          <p:nvPr/>
        </p:nvSpPr>
        <p:spPr bwMode="auto">
          <a:xfrm>
            <a:off x="683766" y="1556792"/>
            <a:ext cx="8136384"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en-US" altLang="zh-CN" sz="2400" dirty="0">
                <a:solidFill>
                  <a:srgbClr val="FFFFFF"/>
                </a:solidFill>
              </a:rPr>
              <a:t>(</a:t>
            </a:r>
            <a:r>
              <a:rPr lang="zh-CN" altLang="en-US" sz="2400" dirty="0">
                <a:solidFill>
                  <a:srgbClr val="FFFFFF"/>
                </a:solidFill>
              </a:rPr>
              <a:t>一</a:t>
            </a:r>
            <a:r>
              <a:rPr lang="en-US" altLang="zh-CN" sz="2400" dirty="0">
                <a:solidFill>
                  <a:srgbClr val="FFFFFF"/>
                </a:solidFill>
              </a:rPr>
              <a:t>)</a:t>
            </a:r>
            <a:r>
              <a:rPr lang="zh-CN" altLang="en-US" sz="2400" dirty="0">
                <a:solidFill>
                  <a:srgbClr val="FFFFFF"/>
                </a:solidFill>
              </a:rPr>
              <a:t>绩效反馈面谈的前期准备</a:t>
            </a:r>
          </a:p>
          <a:p>
            <a:pPr>
              <a:lnSpc>
                <a:spcPct val="150000"/>
              </a:lnSpc>
            </a:pPr>
            <a:r>
              <a:rPr lang="en-US" altLang="zh-CN" sz="2400" dirty="0">
                <a:solidFill>
                  <a:srgbClr val="FFFFFF"/>
                </a:solidFill>
              </a:rPr>
              <a:t>1.</a:t>
            </a:r>
            <a:r>
              <a:rPr lang="zh-CN" altLang="en-US" sz="2400" dirty="0">
                <a:solidFill>
                  <a:srgbClr val="FFFFFF"/>
                </a:solidFill>
              </a:rPr>
              <a:t>选择合适的面谈时间</a:t>
            </a:r>
          </a:p>
          <a:p>
            <a:pPr>
              <a:lnSpc>
                <a:spcPct val="150000"/>
              </a:lnSpc>
            </a:pPr>
            <a:r>
              <a:rPr lang="en-US" altLang="zh-CN" sz="2400" dirty="0">
                <a:solidFill>
                  <a:srgbClr val="FFFFFF"/>
                </a:solidFill>
              </a:rPr>
              <a:t>2.</a:t>
            </a:r>
            <a:r>
              <a:rPr lang="zh-CN" altLang="en-US" sz="2400" dirty="0">
                <a:solidFill>
                  <a:srgbClr val="FFFFFF"/>
                </a:solidFill>
              </a:rPr>
              <a:t>选择合适的面谈地点和环境</a:t>
            </a:r>
          </a:p>
          <a:p>
            <a:pPr>
              <a:lnSpc>
                <a:spcPct val="150000"/>
              </a:lnSpc>
            </a:pPr>
            <a:r>
              <a:rPr lang="en-US" altLang="zh-CN" sz="2400" dirty="0">
                <a:solidFill>
                  <a:srgbClr val="FFFFFF"/>
                </a:solidFill>
              </a:rPr>
              <a:t>3.</a:t>
            </a:r>
            <a:r>
              <a:rPr lang="zh-CN" altLang="en-US" sz="2400" dirty="0">
                <a:solidFill>
                  <a:srgbClr val="FFFFFF"/>
                </a:solidFill>
              </a:rPr>
              <a:t>收集、整理面谈所需要的信息资料</a:t>
            </a:r>
          </a:p>
          <a:p>
            <a:pPr>
              <a:lnSpc>
                <a:spcPct val="150000"/>
              </a:lnSpc>
            </a:pPr>
            <a:r>
              <a:rPr lang="en-US" altLang="zh-CN" sz="2400" dirty="0">
                <a:solidFill>
                  <a:srgbClr val="FFFFFF"/>
                </a:solidFill>
              </a:rPr>
              <a:t>(</a:t>
            </a:r>
            <a:r>
              <a:rPr lang="zh-CN" altLang="en-US" sz="2400" dirty="0">
                <a:solidFill>
                  <a:srgbClr val="FFFFFF"/>
                </a:solidFill>
              </a:rPr>
              <a:t>二</a:t>
            </a:r>
            <a:r>
              <a:rPr lang="en-US" altLang="zh-CN" sz="2400" dirty="0">
                <a:solidFill>
                  <a:srgbClr val="FFFFFF"/>
                </a:solidFill>
              </a:rPr>
              <a:t>)</a:t>
            </a:r>
            <a:r>
              <a:rPr lang="zh-CN" altLang="en-US" sz="2400" dirty="0">
                <a:solidFill>
                  <a:srgbClr val="FFFFFF"/>
                </a:solidFill>
              </a:rPr>
              <a:t>绩效反馈面谈的过程</a:t>
            </a:r>
          </a:p>
          <a:p>
            <a:pPr>
              <a:lnSpc>
                <a:spcPct val="150000"/>
              </a:lnSpc>
            </a:pPr>
            <a:r>
              <a:rPr lang="en-US" altLang="zh-CN" sz="2400" dirty="0">
                <a:solidFill>
                  <a:srgbClr val="FFFFFF"/>
                </a:solidFill>
              </a:rPr>
              <a:t>1.</a:t>
            </a:r>
            <a:r>
              <a:rPr lang="zh-CN" altLang="en-US" sz="2400" dirty="0">
                <a:solidFill>
                  <a:srgbClr val="FFFFFF"/>
                </a:solidFill>
              </a:rPr>
              <a:t>开场白</a:t>
            </a:r>
          </a:p>
          <a:p>
            <a:pPr>
              <a:lnSpc>
                <a:spcPct val="150000"/>
              </a:lnSpc>
            </a:pPr>
            <a:r>
              <a:rPr lang="en-US" altLang="zh-CN" sz="2400" dirty="0">
                <a:solidFill>
                  <a:srgbClr val="FFFFFF"/>
                </a:solidFill>
              </a:rPr>
              <a:t>2.</a:t>
            </a:r>
            <a:r>
              <a:rPr lang="zh-CN" altLang="en-US" sz="2400" dirty="0">
                <a:solidFill>
                  <a:srgbClr val="FFFFFF"/>
                </a:solidFill>
              </a:rPr>
              <a:t>面谈的实施</a:t>
            </a:r>
          </a:p>
          <a:p>
            <a:pPr>
              <a:lnSpc>
                <a:spcPct val="150000"/>
              </a:lnSpc>
            </a:pPr>
            <a:r>
              <a:rPr lang="en-US" altLang="zh-CN" sz="2400" dirty="0">
                <a:solidFill>
                  <a:srgbClr val="FFFFFF"/>
                </a:solidFill>
              </a:rPr>
              <a:t>3.</a:t>
            </a:r>
            <a:r>
              <a:rPr lang="zh-CN" altLang="en-US" sz="2400" dirty="0">
                <a:solidFill>
                  <a:srgbClr val="FFFFFF"/>
                </a:solidFill>
              </a:rPr>
              <a:t>面谈的结束</a:t>
            </a:r>
          </a:p>
          <a:p>
            <a:pPr>
              <a:lnSpc>
                <a:spcPct val="150000"/>
              </a:lnSpc>
            </a:pPr>
            <a:r>
              <a:rPr lang="zh-CN" altLang="en-US" sz="2400" dirty="0">
                <a:solidFill>
                  <a:srgbClr val="FFFFFF"/>
                </a:solidFill>
              </a:rPr>
              <a:t>（三）绩效反馈面谈的总结和改进</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67544" y="692150"/>
            <a:ext cx="835260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三、绩效反馈面谈过程中应注意的问题</a:t>
            </a:r>
          </a:p>
        </p:txBody>
      </p:sp>
      <p:sp>
        <p:nvSpPr>
          <p:cNvPr id="5" name="Text Box 3"/>
          <p:cNvSpPr txBox="1">
            <a:spLocks noChangeArrowheads="1"/>
          </p:cNvSpPr>
          <p:nvPr/>
        </p:nvSpPr>
        <p:spPr bwMode="auto">
          <a:xfrm>
            <a:off x="1331640" y="1556792"/>
            <a:ext cx="7020768"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en-US" altLang="zh-CN" sz="2800" dirty="0">
                <a:solidFill>
                  <a:srgbClr val="FFFFFF"/>
                </a:solidFill>
              </a:rPr>
              <a:t>1.</a:t>
            </a:r>
            <a:r>
              <a:rPr lang="zh-CN" altLang="zh-CN" sz="2800" dirty="0">
                <a:solidFill>
                  <a:srgbClr val="FFFFFF"/>
                </a:solidFill>
              </a:rPr>
              <a:t>重视面谈的开始</a:t>
            </a:r>
          </a:p>
          <a:p>
            <a:pPr>
              <a:lnSpc>
                <a:spcPct val="150000"/>
              </a:lnSpc>
            </a:pPr>
            <a:r>
              <a:rPr lang="en-US" altLang="zh-CN" sz="2800" dirty="0">
                <a:solidFill>
                  <a:srgbClr val="FFFFFF"/>
                </a:solidFill>
              </a:rPr>
              <a:t>2.</a:t>
            </a:r>
            <a:r>
              <a:rPr lang="zh-CN" altLang="zh-CN" sz="2800" dirty="0">
                <a:solidFill>
                  <a:srgbClr val="FFFFFF"/>
                </a:solidFill>
              </a:rPr>
              <a:t>及时调整反馈的方式</a:t>
            </a:r>
          </a:p>
          <a:p>
            <a:pPr>
              <a:lnSpc>
                <a:spcPct val="150000"/>
              </a:lnSpc>
            </a:pPr>
            <a:r>
              <a:rPr lang="en-US" altLang="zh-CN" sz="2800" dirty="0">
                <a:solidFill>
                  <a:srgbClr val="FFFFFF"/>
                </a:solidFill>
              </a:rPr>
              <a:t>3.</a:t>
            </a:r>
            <a:r>
              <a:rPr lang="zh-CN" altLang="zh-CN" sz="2800" dirty="0">
                <a:solidFill>
                  <a:srgbClr val="FFFFFF"/>
                </a:solidFill>
              </a:rPr>
              <a:t>强调下属的进步与优点</a:t>
            </a:r>
          </a:p>
          <a:p>
            <a:pPr>
              <a:lnSpc>
                <a:spcPct val="150000"/>
              </a:lnSpc>
            </a:pPr>
            <a:r>
              <a:rPr lang="en-US" altLang="zh-CN" sz="2800" dirty="0">
                <a:solidFill>
                  <a:srgbClr val="FFFFFF"/>
                </a:solidFill>
              </a:rPr>
              <a:t>4.</a:t>
            </a:r>
            <a:r>
              <a:rPr lang="zh-CN" altLang="zh-CN" sz="2800" dirty="0">
                <a:solidFill>
                  <a:srgbClr val="FFFFFF"/>
                </a:solidFill>
              </a:rPr>
              <a:t>注意倾听下属的想法</a:t>
            </a:r>
          </a:p>
          <a:p>
            <a:pPr>
              <a:lnSpc>
                <a:spcPct val="150000"/>
              </a:lnSpc>
            </a:pPr>
            <a:r>
              <a:rPr lang="en-US" altLang="zh-CN" sz="2800" dirty="0">
                <a:solidFill>
                  <a:srgbClr val="FFFFFF"/>
                </a:solidFill>
              </a:rPr>
              <a:t>5.</a:t>
            </a:r>
            <a:r>
              <a:rPr lang="zh-CN" altLang="zh-CN" sz="2800" dirty="0">
                <a:solidFill>
                  <a:srgbClr val="FFFFFF"/>
                </a:solidFill>
              </a:rPr>
              <a:t>坦诚与平等应该贯穿于面谈的始终</a:t>
            </a:r>
          </a:p>
          <a:p>
            <a:pPr>
              <a:lnSpc>
                <a:spcPct val="150000"/>
              </a:lnSpc>
            </a:pPr>
            <a:r>
              <a:rPr lang="en-US" altLang="zh-CN" sz="2800" dirty="0">
                <a:solidFill>
                  <a:srgbClr val="FFFFFF"/>
                </a:solidFill>
              </a:rPr>
              <a:t>6.</a:t>
            </a:r>
            <a:r>
              <a:rPr lang="zh-CN" altLang="zh-CN" sz="2800" dirty="0">
                <a:solidFill>
                  <a:srgbClr val="FFFFFF"/>
                </a:solidFill>
              </a:rPr>
              <a:t>避免冲突与对抗</a:t>
            </a:r>
          </a:p>
          <a:p>
            <a:pPr>
              <a:lnSpc>
                <a:spcPct val="150000"/>
              </a:lnSpc>
            </a:pPr>
            <a:r>
              <a:rPr lang="en-US" altLang="zh-CN" sz="2800" dirty="0">
                <a:solidFill>
                  <a:srgbClr val="FFFFFF"/>
                </a:solidFill>
              </a:rPr>
              <a:t>7.</a:t>
            </a:r>
            <a:r>
              <a:rPr lang="zh-CN" altLang="zh-CN" sz="2800" dirty="0">
                <a:solidFill>
                  <a:srgbClr val="FFFFFF"/>
                </a:solidFill>
              </a:rPr>
              <a:t>形成书面的记录</a:t>
            </a:r>
          </a:p>
          <a:p>
            <a:endParaRPr lang="zh-CN" altLang="zh-C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0960" y="515620"/>
            <a:ext cx="7086600" cy="1447800"/>
          </a:xfrm>
        </p:spPr>
        <p:txBody>
          <a:bodyPr/>
          <a:lstStyle/>
          <a:p>
            <a:pPr algn="ctr"/>
            <a:r>
              <a:rPr lang="zh-CN" altLang="zh-CN" dirty="0">
                <a:latin typeface="黑体" pitchFamily="49" charset="-122"/>
                <a:ea typeface="黑体" pitchFamily="49" charset="-122"/>
              </a:rPr>
              <a:t> 第</a:t>
            </a:r>
            <a:r>
              <a:rPr lang="en-US" altLang="zh-CN" dirty="0">
                <a:latin typeface="黑体" pitchFamily="49" charset="-122"/>
                <a:ea typeface="黑体" pitchFamily="49" charset="-122"/>
              </a:rPr>
              <a:t>6</a:t>
            </a:r>
            <a:r>
              <a:rPr lang="zh-CN" altLang="zh-CN" dirty="0">
                <a:latin typeface="黑体" pitchFamily="49" charset="-122"/>
                <a:ea typeface="黑体" pitchFamily="49" charset="-122"/>
              </a:rPr>
              <a:t>章  绩效反馈</a:t>
            </a:r>
            <a:endParaRPr lang="zh-CN" altLang="en-US" dirty="0"/>
          </a:p>
        </p:txBody>
      </p:sp>
      <p:sp>
        <p:nvSpPr>
          <p:cNvPr id="3" name="内容占位符 2"/>
          <p:cNvSpPr>
            <a:spLocks noGrp="1"/>
          </p:cNvSpPr>
          <p:nvPr>
            <p:ph idx="1"/>
          </p:nvPr>
        </p:nvSpPr>
        <p:spPr>
          <a:xfrm>
            <a:off x="644588" y="1412776"/>
            <a:ext cx="7772400" cy="4114800"/>
          </a:xfrm>
        </p:spPr>
        <p:txBody>
          <a:bodyPr/>
          <a:lstStyle/>
          <a:p>
            <a:pPr>
              <a:lnSpc>
                <a:spcPct val="150000"/>
              </a:lnSpc>
            </a:pPr>
            <a:r>
              <a:rPr lang="zh-CN" altLang="zh-CN" dirty="0">
                <a:solidFill>
                  <a:srgbClr val="FFFFFF"/>
                </a:solidFill>
              </a:rPr>
              <a:t>第</a:t>
            </a:r>
            <a:r>
              <a:rPr lang="en-US" altLang="zh-CN" dirty="0">
                <a:solidFill>
                  <a:srgbClr val="FFFFFF"/>
                </a:solidFill>
              </a:rPr>
              <a:t>1</a:t>
            </a:r>
            <a:r>
              <a:rPr lang="zh-CN" altLang="zh-CN" dirty="0">
                <a:solidFill>
                  <a:srgbClr val="FFFFFF"/>
                </a:solidFill>
              </a:rPr>
              <a:t>节　概述</a:t>
            </a:r>
          </a:p>
          <a:p>
            <a:pPr>
              <a:lnSpc>
                <a:spcPct val="150000"/>
              </a:lnSpc>
            </a:pPr>
            <a:r>
              <a:rPr lang="zh-CN" altLang="zh-CN" dirty="0"/>
              <a:t>第</a:t>
            </a:r>
            <a:r>
              <a:rPr lang="en-US" altLang="zh-CN" dirty="0"/>
              <a:t>2</a:t>
            </a:r>
            <a:r>
              <a:rPr lang="zh-CN" altLang="zh-CN" dirty="0"/>
              <a:t>节　绩效反馈面谈</a:t>
            </a:r>
          </a:p>
          <a:p>
            <a:pPr>
              <a:lnSpc>
                <a:spcPct val="150000"/>
              </a:lnSpc>
            </a:pPr>
            <a:r>
              <a:rPr lang="zh-CN" altLang="zh-CN" dirty="0">
                <a:solidFill>
                  <a:srgbClr val="FF0000"/>
                </a:solidFill>
              </a:rPr>
              <a:t>第</a:t>
            </a:r>
            <a:r>
              <a:rPr lang="en-US" altLang="zh-CN" dirty="0">
                <a:solidFill>
                  <a:srgbClr val="FF0000"/>
                </a:solidFill>
              </a:rPr>
              <a:t>3</a:t>
            </a:r>
            <a:r>
              <a:rPr lang="zh-CN" altLang="zh-CN" dirty="0">
                <a:solidFill>
                  <a:srgbClr val="FF0000"/>
                </a:solidFill>
              </a:rPr>
              <a:t>节　绩效申诉</a:t>
            </a:r>
          </a:p>
          <a:p>
            <a:pPr>
              <a:lnSpc>
                <a:spcPct val="150000"/>
              </a:lnSpc>
            </a:pPr>
            <a:r>
              <a:rPr lang="zh-CN" altLang="zh-CN" dirty="0"/>
              <a:t>第</a:t>
            </a:r>
            <a:r>
              <a:rPr lang="en-US" altLang="zh-CN" dirty="0"/>
              <a:t>4</a:t>
            </a:r>
            <a:r>
              <a:rPr lang="zh-CN" altLang="zh-CN" dirty="0"/>
              <a:t>节　绩效改进</a:t>
            </a:r>
          </a:p>
          <a:p>
            <a:pPr>
              <a:lnSpc>
                <a:spcPct val="150000"/>
              </a:lnSpc>
            </a:pPr>
            <a:r>
              <a:rPr lang="zh-CN" altLang="zh-CN" dirty="0"/>
              <a:t>第</a:t>
            </a:r>
            <a:r>
              <a:rPr lang="en-US" altLang="zh-CN" dirty="0"/>
              <a:t>5</a:t>
            </a:r>
            <a:r>
              <a:rPr lang="zh-CN" altLang="zh-CN" dirty="0"/>
              <a:t>节　评价结果的运用</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450994" y="3068960"/>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3</a:t>
            </a:r>
            <a:r>
              <a:rPr lang="zh-CN" altLang="en-US" sz="3600" b="1" dirty="0">
                <a:solidFill>
                  <a:schemeClr val="tx1"/>
                </a:solidFill>
                <a:latin typeface="楷体_GB2312" pitchFamily="49" charset="-122"/>
                <a:ea typeface="楷体_GB2312" pitchFamily="49" charset="-122"/>
              </a:rPr>
              <a:t>节　绩效申诉</a:t>
            </a:r>
          </a:p>
        </p:txBody>
      </p:sp>
      <p:sp>
        <p:nvSpPr>
          <p:cNvPr id="5" name="Text Box 3"/>
          <p:cNvSpPr txBox="1">
            <a:spLocks noChangeArrowheads="1"/>
          </p:cNvSpPr>
          <p:nvPr/>
        </p:nvSpPr>
        <p:spPr bwMode="auto">
          <a:xfrm>
            <a:off x="900113" y="1746911"/>
            <a:ext cx="7561262" cy="309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一、绩效申诉的重要性</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二、绩效申诉的原则</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三、绩效申诉体系的构建</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一、绩效申诉的重要性</a:t>
            </a:r>
          </a:p>
        </p:txBody>
      </p:sp>
      <p:sp>
        <p:nvSpPr>
          <p:cNvPr id="5" name="Text Box 3"/>
          <p:cNvSpPr txBox="1">
            <a:spLocks noChangeArrowheads="1"/>
          </p:cNvSpPr>
          <p:nvPr/>
        </p:nvSpPr>
        <p:spPr bwMode="auto">
          <a:xfrm>
            <a:off x="900113" y="1746911"/>
            <a:ext cx="7561262" cy="5312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绩效申诉能够保障评价的顺利进行，提高评价的可接受性、公平性和公正性。</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绩效申诉有利于及时发现和纠正评价系统中存在的问题</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绩效申诉有利于增强评价对象对组织的信任感</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二、绩效申诉的原则</a:t>
            </a:r>
          </a:p>
        </p:txBody>
      </p:sp>
      <p:sp>
        <p:nvSpPr>
          <p:cNvPr id="5" name="Text Box 3"/>
          <p:cNvSpPr txBox="1">
            <a:spLocks noChangeArrowheads="1"/>
          </p:cNvSpPr>
          <p:nvPr/>
        </p:nvSpPr>
        <p:spPr bwMode="auto">
          <a:xfrm>
            <a:off x="900113" y="1746911"/>
            <a:ext cx="7561262" cy="309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合理原则</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公开原则</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及时原则</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二、绩效申诉的原则</a:t>
            </a:r>
          </a:p>
        </p:txBody>
      </p:sp>
      <p:sp>
        <p:nvSpPr>
          <p:cNvPr id="5" name="Text Box 3"/>
          <p:cNvSpPr txBox="1">
            <a:spLocks noChangeArrowheads="1"/>
          </p:cNvSpPr>
          <p:nvPr/>
        </p:nvSpPr>
        <p:spPr bwMode="auto">
          <a:xfrm>
            <a:off x="827088" y="1700556"/>
            <a:ext cx="7561262" cy="2840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合理原则</a:t>
            </a:r>
          </a:p>
          <a:p>
            <a:pPr indent="0" eaLnBrk="1" hangingPunct="1">
              <a:lnSpc>
                <a:spcPct val="150000"/>
              </a:lnSpc>
              <a:spcBef>
                <a:spcPct val="20000"/>
              </a:spcBef>
              <a:buFont typeface="Arial" pitchFamily="34" charset="0"/>
              <a:buNone/>
            </a:pPr>
            <a:r>
              <a:rPr lang="zh-CN" altLang="en-US" sz="2000" dirty="0">
                <a:solidFill>
                  <a:srgbClr val="FFFFFF"/>
                </a:solidFill>
              </a:rPr>
              <a:t>组织内部受理绩效申诉的部门要本着负责的态度，深入细致地查明相关事实，做出准确的认定。受理部门做出的决定要严格依据组织的相关规定，做到合理合规，不能徇私舞弊。</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二、绩效申诉的原则</a:t>
            </a:r>
          </a:p>
        </p:txBody>
      </p:sp>
      <p:sp>
        <p:nvSpPr>
          <p:cNvPr id="5" name="Text Box 3"/>
          <p:cNvSpPr txBox="1">
            <a:spLocks noChangeArrowheads="1"/>
          </p:cNvSpPr>
          <p:nvPr/>
        </p:nvSpPr>
        <p:spPr bwMode="auto">
          <a:xfrm>
            <a:off x="900113" y="1746911"/>
            <a:ext cx="7561262" cy="4126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公开原则</a:t>
            </a:r>
          </a:p>
          <a:p>
            <a:pPr indent="0" eaLnBrk="1" hangingPunct="1">
              <a:lnSpc>
                <a:spcPct val="150000"/>
              </a:lnSpc>
              <a:spcBef>
                <a:spcPct val="20000"/>
              </a:spcBef>
              <a:buFont typeface="Arial" pitchFamily="34" charset="0"/>
              <a:buNone/>
            </a:pPr>
            <a:r>
              <a:rPr lang="zh-CN" altLang="en-US" sz="2000" dirty="0">
                <a:solidFill>
                  <a:srgbClr val="FFFFFF"/>
                </a:solidFill>
              </a:rPr>
              <a:t>在处理绩效申诉的过程中应尽量公开进行，以使各方了解有关情况，监督申诉处理过程，消除误解。所涉及的申诉信息，除规定必须保密的之外，应尽量公开。此外，申诉处理结果也要公开，让申诉各方知晓处理结果。保证绩效申诉处理全过程公开透明。</a:t>
            </a:r>
          </a:p>
          <a:p>
            <a:pPr indent="0" eaLnBrk="1" hangingPunct="1">
              <a:lnSpc>
                <a:spcPct val="150000"/>
              </a:lnSpc>
              <a:spcBef>
                <a:spcPct val="20000"/>
              </a:spcBef>
              <a:buFont typeface="Arial" pitchFamily="34" charset="0"/>
              <a:buNone/>
            </a:pPr>
            <a:endParaRPr lang="zh-CN" altLang="en-US" sz="3200" dirty="0">
              <a:solidFill>
                <a:srgbClr val="FFFFFF"/>
              </a:solidFill>
            </a:endParaRP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二、绩效申诉的原则</a:t>
            </a:r>
          </a:p>
        </p:txBody>
      </p:sp>
      <p:sp>
        <p:nvSpPr>
          <p:cNvPr id="5" name="Text Box 3"/>
          <p:cNvSpPr txBox="1">
            <a:spLocks noChangeArrowheads="1"/>
          </p:cNvSpPr>
          <p:nvPr/>
        </p:nvSpPr>
        <p:spPr bwMode="auto">
          <a:xfrm>
            <a:off x="900113" y="1746911"/>
            <a:ext cx="7561262" cy="2194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及时原则</a:t>
            </a:r>
          </a:p>
          <a:p>
            <a:pPr indent="0" algn="l" eaLnBrk="1" hangingPunct="1">
              <a:lnSpc>
                <a:spcPct val="150000"/>
              </a:lnSpc>
              <a:spcBef>
                <a:spcPts val="0"/>
              </a:spcBef>
              <a:buFontTx/>
              <a:buNone/>
            </a:pPr>
            <a:r>
              <a:rPr lang="zh-CN" altLang="zh-CN" sz="2000" dirty="0">
                <a:solidFill>
                  <a:srgbClr val="FFFFFF"/>
                </a:solidFill>
                <a:latin typeface="Times New Roman" pitchFamily="18" charset="0"/>
              </a:rPr>
              <a:t>绩效申诉作为一种有效的绩效改进手段，不能拖延推诿。这就要求绩效申诉的各个步骤都必须在限定的期限内完成，申诉机构要尽快完成对案件的审查，并及时做出处理决定。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三、绩效申诉体系的构建</a:t>
            </a:r>
          </a:p>
        </p:txBody>
      </p:sp>
      <p:sp>
        <p:nvSpPr>
          <p:cNvPr id="5" name="Text Box 3"/>
          <p:cNvSpPr txBox="1">
            <a:spLocks noChangeArrowheads="1"/>
          </p:cNvSpPr>
          <p:nvPr/>
        </p:nvSpPr>
        <p:spPr bwMode="auto">
          <a:xfrm>
            <a:off x="900113" y="1746911"/>
            <a:ext cx="7561262" cy="393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（一）确定申诉参与方</a:t>
            </a:r>
          </a:p>
          <a:p>
            <a:pPr eaLnBrk="1" hangingPunct="1">
              <a:lnSpc>
                <a:spcPct val="150000"/>
              </a:lnSpc>
              <a:spcBef>
                <a:spcPct val="20000"/>
              </a:spcBef>
            </a:pPr>
            <a:r>
              <a:rPr lang="zh-CN" altLang="en-US" sz="3200" dirty="0">
                <a:solidFill>
                  <a:srgbClr val="FFFFFF"/>
                </a:solidFill>
              </a:rPr>
              <a:t>（二）界定申诉范围</a:t>
            </a:r>
          </a:p>
          <a:p>
            <a:pPr eaLnBrk="1" hangingPunct="1">
              <a:lnSpc>
                <a:spcPct val="150000"/>
              </a:lnSpc>
              <a:spcBef>
                <a:spcPct val="20000"/>
              </a:spcBef>
            </a:pPr>
            <a:r>
              <a:rPr lang="zh-CN" altLang="en-US" sz="3200" dirty="0">
                <a:solidFill>
                  <a:srgbClr val="FFFFFF"/>
                </a:solidFill>
              </a:rPr>
              <a:t>（三）明确申诉管辖权</a:t>
            </a:r>
          </a:p>
          <a:p>
            <a:pPr eaLnBrk="1" hangingPunct="1">
              <a:lnSpc>
                <a:spcPct val="150000"/>
              </a:lnSpc>
              <a:spcBef>
                <a:spcPct val="20000"/>
              </a:spcBef>
            </a:pPr>
            <a:r>
              <a:rPr lang="zh-CN" altLang="en-US" sz="3200" dirty="0">
                <a:solidFill>
                  <a:srgbClr val="FFFFFF"/>
                </a:solidFill>
              </a:rPr>
              <a:t>（四）设计申诉程序</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0960" y="515620"/>
            <a:ext cx="7086600" cy="1447800"/>
          </a:xfrm>
        </p:spPr>
        <p:txBody>
          <a:bodyPr/>
          <a:lstStyle/>
          <a:p>
            <a:pPr algn="ctr"/>
            <a:r>
              <a:rPr lang="zh-CN" altLang="zh-CN" dirty="0">
                <a:latin typeface="黑体" pitchFamily="49" charset="-122"/>
                <a:ea typeface="黑体" pitchFamily="49" charset="-122"/>
              </a:rPr>
              <a:t> 第</a:t>
            </a:r>
            <a:r>
              <a:rPr lang="en-US" altLang="zh-CN" dirty="0">
                <a:latin typeface="黑体" pitchFamily="49" charset="-122"/>
                <a:ea typeface="黑体" pitchFamily="49" charset="-122"/>
              </a:rPr>
              <a:t>6</a:t>
            </a:r>
            <a:r>
              <a:rPr lang="zh-CN" altLang="zh-CN" dirty="0">
                <a:latin typeface="黑体" pitchFamily="49" charset="-122"/>
                <a:ea typeface="黑体" pitchFamily="49" charset="-122"/>
              </a:rPr>
              <a:t>章  绩效反馈</a:t>
            </a:r>
            <a:endParaRPr lang="zh-CN" altLang="en-US" dirty="0"/>
          </a:p>
        </p:txBody>
      </p:sp>
      <p:sp>
        <p:nvSpPr>
          <p:cNvPr id="3" name="内容占位符 2"/>
          <p:cNvSpPr>
            <a:spLocks noGrp="1"/>
          </p:cNvSpPr>
          <p:nvPr>
            <p:ph idx="1"/>
          </p:nvPr>
        </p:nvSpPr>
        <p:spPr>
          <a:xfrm>
            <a:off x="644588" y="1412776"/>
            <a:ext cx="7772400" cy="4114800"/>
          </a:xfrm>
        </p:spPr>
        <p:txBody>
          <a:bodyPr/>
          <a:lstStyle/>
          <a:p>
            <a:pPr>
              <a:lnSpc>
                <a:spcPct val="150000"/>
              </a:lnSpc>
            </a:pPr>
            <a:r>
              <a:rPr lang="zh-CN" altLang="zh-CN" dirty="0">
                <a:solidFill>
                  <a:srgbClr val="FFFFFF"/>
                </a:solidFill>
              </a:rPr>
              <a:t>第</a:t>
            </a:r>
            <a:r>
              <a:rPr lang="en-US" altLang="zh-CN" dirty="0">
                <a:solidFill>
                  <a:srgbClr val="FFFFFF"/>
                </a:solidFill>
              </a:rPr>
              <a:t>1</a:t>
            </a:r>
            <a:r>
              <a:rPr lang="zh-CN" altLang="zh-CN" dirty="0">
                <a:solidFill>
                  <a:srgbClr val="FFFFFF"/>
                </a:solidFill>
              </a:rPr>
              <a:t>节　概述</a:t>
            </a:r>
          </a:p>
          <a:p>
            <a:pPr>
              <a:lnSpc>
                <a:spcPct val="150000"/>
              </a:lnSpc>
            </a:pPr>
            <a:r>
              <a:rPr lang="zh-CN" altLang="zh-CN" dirty="0"/>
              <a:t>第</a:t>
            </a:r>
            <a:r>
              <a:rPr lang="en-US" altLang="zh-CN" dirty="0"/>
              <a:t>2</a:t>
            </a:r>
            <a:r>
              <a:rPr lang="zh-CN" altLang="zh-CN" dirty="0"/>
              <a:t>节　绩效反馈面谈</a:t>
            </a:r>
          </a:p>
          <a:p>
            <a:pPr>
              <a:lnSpc>
                <a:spcPct val="150000"/>
              </a:lnSpc>
            </a:pPr>
            <a:r>
              <a:rPr lang="zh-CN" altLang="zh-CN" dirty="0"/>
              <a:t>第</a:t>
            </a:r>
            <a:r>
              <a:rPr lang="en-US" altLang="zh-CN" dirty="0"/>
              <a:t>3</a:t>
            </a:r>
            <a:r>
              <a:rPr lang="zh-CN" altLang="zh-CN" dirty="0"/>
              <a:t>节　绩效申诉</a:t>
            </a:r>
          </a:p>
          <a:p>
            <a:pPr>
              <a:lnSpc>
                <a:spcPct val="150000"/>
              </a:lnSpc>
            </a:pPr>
            <a:r>
              <a:rPr lang="zh-CN" altLang="zh-CN" dirty="0">
                <a:solidFill>
                  <a:srgbClr val="FF0000"/>
                </a:solidFill>
              </a:rPr>
              <a:t>第</a:t>
            </a:r>
            <a:r>
              <a:rPr lang="en-US" altLang="zh-CN" dirty="0">
                <a:solidFill>
                  <a:srgbClr val="FF0000"/>
                </a:solidFill>
              </a:rPr>
              <a:t>4</a:t>
            </a:r>
            <a:r>
              <a:rPr lang="zh-CN" altLang="zh-CN" dirty="0">
                <a:solidFill>
                  <a:srgbClr val="FF0000"/>
                </a:solidFill>
              </a:rPr>
              <a:t>节　绩效改进</a:t>
            </a:r>
          </a:p>
          <a:p>
            <a:pPr>
              <a:lnSpc>
                <a:spcPct val="150000"/>
              </a:lnSpc>
            </a:pPr>
            <a:r>
              <a:rPr lang="zh-CN" altLang="zh-CN" dirty="0"/>
              <a:t>第</a:t>
            </a:r>
            <a:r>
              <a:rPr lang="en-US" altLang="zh-CN" dirty="0"/>
              <a:t>5</a:t>
            </a:r>
            <a:r>
              <a:rPr lang="zh-CN" altLang="zh-CN" dirty="0"/>
              <a:t>节　评价结果的运用</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3861048"/>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4</a:t>
            </a:r>
            <a:r>
              <a:rPr lang="zh-CN" altLang="en-US" sz="3600" b="1" dirty="0">
                <a:solidFill>
                  <a:schemeClr val="tx1"/>
                </a:solidFill>
                <a:latin typeface="楷体_GB2312" pitchFamily="49" charset="-122"/>
                <a:ea typeface="楷体_GB2312" pitchFamily="49" charset="-122"/>
              </a:rPr>
              <a:t>节　绩效改进</a:t>
            </a:r>
          </a:p>
        </p:txBody>
      </p:sp>
      <p:sp>
        <p:nvSpPr>
          <p:cNvPr id="5" name="Text Box 3"/>
          <p:cNvSpPr txBox="1">
            <a:spLocks noChangeArrowheads="1"/>
          </p:cNvSpPr>
          <p:nvPr/>
        </p:nvSpPr>
        <p:spPr bwMode="auto">
          <a:xfrm>
            <a:off x="900113" y="1746911"/>
            <a:ext cx="7561262" cy="393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一、绩效分析</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二、绩效改进计划的制定</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三、绩效改进计划的实施与评价</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rPr>
              <a:t>四、杭州市的绩效反馈与改进</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一、绩效分析</a:t>
            </a:r>
          </a:p>
        </p:txBody>
      </p:sp>
      <p:sp>
        <p:nvSpPr>
          <p:cNvPr id="5" name="Text Box 3"/>
          <p:cNvSpPr txBox="1">
            <a:spLocks noChangeArrowheads="1"/>
          </p:cNvSpPr>
          <p:nvPr/>
        </p:nvSpPr>
        <p:spPr bwMode="auto">
          <a:xfrm>
            <a:off x="900113" y="1746911"/>
            <a:ext cx="7561262" cy="435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（一）找出绩效差距</a:t>
            </a:r>
          </a:p>
          <a:p>
            <a:pPr eaLnBrk="1" hangingPunct="1">
              <a:lnSpc>
                <a:spcPct val="150000"/>
              </a:lnSpc>
              <a:spcBef>
                <a:spcPct val="20000"/>
              </a:spcBef>
            </a:pPr>
            <a:r>
              <a:rPr lang="zh-CN" altLang="en-US" sz="3200" dirty="0">
                <a:solidFill>
                  <a:srgbClr val="FFFFFF"/>
                </a:solidFill>
              </a:rPr>
              <a:t>（二）分析绩效差距的原因</a:t>
            </a:r>
            <a:endParaRPr lang="en-US" altLang="zh-CN" sz="3200" dirty="0">
              <a:solidFill>
                <a:srgbClr val="FFFFFF"/>
              </a:solidFill>
            </a:endParaRPr>
          </a:p>
          <a:p>
            <a:pPr lvl="2" eaLnBrk="1" hangingPunct="1">
              <a:lnSpc>
                <a:spcPct val="150000"/>
              </a:lnSpc>
              <a:spcBef>
                <a:spcPct val="20000"/>
              </a:spcBef>
            </a:pPr>
            <a:r>
              <a:rPr lang="en-US" altLang="zh-CN" sz="2400" dirty="0">
                <a:solidFill>
                  <a:srgbClr val="FFFFFF"/>
                </a:solidFill>
              </a:rPr>
              <a:t>1.</a:t>
            </a:r>
            <a:r>
              <a:rPr lang="zh-CN" altLang="en-US" sz="2400" dirty="0">
                <a:solidFill>
                  <a:srgbClr val="FFFFFF"/>
                </a:solidFill>
              </a:rPr>
              <a:t>四因素法（知识、技能、态度、环境）</a:t>
            </a:r>
            <a:endParaRPr lang="en-US" altLang="zh-CN" sz="2400" dirty="0">
              <a:solidFill>
                <a:srgbClr val="FFFFFF"/>
              </a:solidFill>
            </a:endParaRPr>
          </a:p>
          <a:p>
            <a:pPr lvl="2" eaLnBrk="1" hangingPunct="1">
              <a:lnSpc>
                <a:spcPct val="150000"/>
              </a:lnSpc>
              <a:spcBef>
                <a:spcPct val="20000"/>
              </a:spcBef>
            </a:pPr>
            <a:r>
              <a:rPr lang="en-US" altLang="zh-CN" sz="2400" dirty="0">
                <a:solidFill>
                  <a:srgbClr val="FFFFFF"/>
                </a:solidFill>
              </a:rPr>
              <a:t>2.</a:t>
            </a:r>
            <a:r>
              <a:rPr lang="zh-CN" altLang="en-US" sz="2400" dirty="0">
                <a:solidFill>
                  <a:srgbClr val="FFFFFF"/>
                </a:solidFill>
              </a:rPr>
              <a:t>三因素法（员工、主管、环境）</a:t>
            </a:r>
          </a:p>
          <a:p>
            <a:pPr eaLnBrk="1" hangingPunct="1">
              <a:lnSpc>
                <a:spcPct val="150000"/>
              </a:lnSpc>
              <a:spcBef>
                <a:spcPct val="20000"/>
              </a:spcBef>
            </a:pPr>
            <a:r>
              <a:rPr lang="zh-CN" altLang="en-US" sz="3200" dirty="0">
                <a:solidFill>
                  <a:srgbClr val="FFFFFF"/>
                </a:solidFill>
              </a:rPr>
              <a:t>（三）编制绩效分析报告</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0960" y="443865"/>
            <a:ext cx="7086600" cy="1447800"/>
          </a:xfrm>
        </p:spPr>
        <p:txBody>
          <a:bodyPr/>
          <a:lstStyle/>
          <a:p>
            <a:pPr algn="ctr"/>
            <a:r>
              <a:rPr lang="zh-CN" altLang="zh-CN" dirty="0">
                <a:latin typeface="黑体" pitchFamily="49" charset="-122"/>
                <a:ea typeface="黑体" pitchFamily="49" charset="-122"/>
              </a:rPr>
              <a:t> 第</a:t>
            </a:r>
            <a:r>
              <a:rPr lang="en-US" altLang="zh-CN" dirty="0">
                <a:latin typeface="黑体" pitchFamily="49" charset="-122"/>
                <a:ea typeface="黑体" pitchFamily="49" charset="-122"/>
              </a:rPr>
              <a:t>6</a:t>
            </a:r>
            <a:r>
              <a:rPr lang="zh-CN" altLang="zh-CN" dirty="0">
                <a:latin typeface="黑体" pitchFamily="49" charset="-122"/>
                <a:ea typeface="黑体" pitchFamily="49" charset="-122"/>
              </a:rPr>
              <a:t>章  绩效反馈</a:t>
            </a:r>
            <a:endParaRPr lang="zh-CN" altLang="en-US" dirty="0"/>
          </a:p>
        </p:txBody>
      </p:sp>
      <p:sp>
        <p:nvSpPr>
          <p:cNvPr id="3" name="内容占位符 2"/>
          <p:cNvSpPr>
            <a:spLocks noGrp="1"/>
          </p:cNvSpPr>
          <p:nvPr>
            <p:ph idx="1"/>
          </p:nvPr>
        </p:nvSpPr>
        <p:spPr>
          <a:xfrm>
            <a:off x="644588" y="1412776"/>
            <a:ext cx="7772400" cy="4114800"/>
          </a:xfrm>
        </p:spPr>
        <p:txBody>
          <a:bodyPr/>
          <a:lstStyle/>
          <a:p>
            <a:pPr>
              <a:lnSpc>
                <a:spcPct val="150000"/>
              </a:lnSpc>
            </a:pPr>
            <a:r>
              <a:rPr lang="zh-CN" altLang="zh-CN" dirty="0">
                <a:solidFill>
                  <a:srgbClr val="FF0000"/>
                </a:solidFill>
              </a:rPr>
              <a:t>第</a:t>
            </a:r>
            <a:r>
              <a:rPr lang="en-US" altLang="zh-CN" dirty="0">
                <a:solidFill>
                  <a:srgbClr val="FF0000"/>
                </a:solidFill>
              </a:rPr>
              <a:t>1</a:t>
            </a:r>
            <a:r>
              <a:rPr lang="zh-CN" altLang="zh-CN" dirty="0">
                <a:solidFill>
                  <a:srgbClr val="FF0000"/>
                </a:solidFill>
              </a:rPr>
              <a:t>节　概述</a:t>
            </a:r>
          </a:p>
          <a:p>
            <a:pPr>
              <a:lnSpc>
                <a:spcPct val="150000"/>
              </a:lnSpc>
            </a:pPr>
            <a:r>
              <a:rPr lang="zh-CN" altLang="zh-CN" dirty="0"/>
              <a:t>第</a:t>
            </a:r>
            <a:r>
              <a:rPr lang="en-US" altLang="zh-CN" dirty="0"/>
              <a:t>2</a:t>
            </a:r>
            <a:r>
              <a:rPr lang="zh-CN" altLang="zh-CN" dirty="0"/>
              <a:t>节　绩效反馈面谈</a:t>
            </a:r>
          </a:p>
          <a:p>
            <a:pPr>
              <a:lnSpc>
                <a:spcPct val="150000"/>
              </a:lnSpc>
            </a:pPr>
            <a:r>
              <a:rPr lang="zh-CN" altLang="zh-CN" dirty="0"/>
              <a:t>第</a:t>
            </a:r>
            <a:r>
              <a:rPr lang="en-US" altLang="zh-CN" dirty="0"/>
              <a:t>3</a:t>
            </a:r>
            <a:r>
              <a:rPr lang="zh-CN" altLang="zh-CN" dirty="0"/>
              <a:t>节　绩效申诉</a:t>
            </a:r>
          </a:p>
          <a:p>
            <a:pPr>
              <a:lnSpc>
                <a:spcPct val="150000"/>
              </a:lnSpc>
            </a:pPr>
            <a:r>
              <a:rPr lang="zh-CN" altLang="zh-CN" dirty="0"/>
              <a:t>第</a:t>
            </a:r>
            <a:r>
              <a:rPr lang="en-US" altLang="zh-CN" dirty="0"/>
              <a:t>4</a:t>
            </a:r>
            <a:r>
              <a:rPr lang="zh-CN" altLang="zh-CN" dirty="0"/>
              <a:t>节　绩效改进</a:t>
            </a:r>
          </a:p>
          <a:p>
            <a:pPr>
              <a:lnSpc>
                <a:spcPct val="150000"/>
              </a:lnSpc>
            </a:pPr>
            <a:r>
              <a:rPr lang="zh-CN" altLang="zh-CN" dirty="0"/>
              <a:t>第</a:t>
            </a:r>
            <a:r>
              <a:rPr lang="en-US" altLang="zh-CN" dirty="0"/>
              <a:t>5</a:t>
            </a:r>
            <a:r>
              <a:rPr lang="zh-CN" altLang="zh-CN" dirty="0"/>
              <a:t>节　评价结果的运用</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1412776"/>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二、绩效改进计划的制定</a:t>
            </a:r>
          </a:p>
        </p:txBody>
      </p:sp>
      <p:sp>
        <p:nvSpPr>
          <p:cNvPr id="5" name="Text Box 3"/>
          <p:cNvSpPr txBox="1">
            <a:spLocks noChangeArrowheads="1"/>
          </p:cNvSpPr>
          <p:nvPr/>
        </p:nvSpPr>
        <p:spPr bwMode="auto">
          <a:xfrm>
            <a:off x="611560" y="1746911"/>
            <a:ext cx="7849815" cy="4555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（一）改进措施的选择</a:t>
            </a:r>
          </a:p>
          <a:p>
            <a:pPr eaLnBrk="1" hangingPunct="1">
              <a:lnSpc>
                <a:spcPct val="150000"/>
              </a:lnSpc>
              <a:spcBef>
                <a:spcPct val="20000"/>
              </a:spcBef>
            </a:pPr>
            <a:r>
              <a:rPr lang="zh-CN" altLang="en-US" sz="2800" dirty="0">
                <a:solidFill>
                  <a:srgbClr val="FFFFFF"/>
                </a:solidFill>
              </a:rPr>
              <a:t>（二）制定绩效改进计划</a:t>
            </a:r>
            <a:endParaRPr lang="en-US" altLang="zh-CN" sz="2800" dirty="0">
              <a:solidFill>
                <a:srgbClr val="FFFFFF"/>
              </a:solidFill>
            </a:endParaRPr>
          </a:p>
          <a:p>
            <a:pPr eaLnBrk="1" hangingPunct="1">
              <a:lnSpc>
                <a:spcPct val="150000"/>
              </a:lnSpc>
              <a:spcBef>
                <a:spcPct val="20000"/>
              </a:spcBef>
            </a:pPr>
            <a:r>
              <a:rPr lang="en-US" altLang="zh-CN" sz="1800" dirty="0">
                <a:solidFill>
                  <a:srgbClr val="FFFFFF"/>
                </a:solidFill>
              </a:rPr>
              <a:t>(1)</a:t>
            </a:r>
            <a:r>
              <a:rPr lang="zh-CN" altLang="en-US" sz="1800" dirty="0">
                <a:solidFill>
                  <a:srgbClr val="FFFFFF"/>
                </a:solidFill>
              </a:rPr>
              <a:t>个人基本情况、直接上级的基本情况以及该计划的制定时间和实施时间。</a:t>
            </a:r>
          </a:p>
          <a:p>
            <a:pPr eaLnBrk="1" hangingPunct="1">
              <a:lnSpc>
                <a:spcPct val="150000"/>
              </a:lnSpc>
              <a:spcBef>
                <a:spcPct val="20000"/>
              </a:spcBef>
            </a:pPr>
            <a:r>
              <a:rPr lang="en-US" altLang="zh-CN" sz="1800" dirty="0">
                <a:solidFill>
                  <a:srgbClr val="FFFFFF"/>
                </a:solidFill>
              </a:rPr>
              <a:t>(2)</a:t>
            </a:r>
            <a:r>
              <a:rPr lang="zh-CN" altLang="en-US" sz="1800" dirty="0">
                <a:solidFill>
                  <a:srgbClr val="FFFFFF"/>
                </a:solidFill>
              </a:rPr>
              <a:t>根据上一个绩效评价周期的绩效评价结果和绩效反馈情况，确定在工作中需要改进的方面。</a:t>
            </a:r>
          </a:p>
          <a:p>
            <a:pPr eaLnBrk="1" hangingPunct="1">
              <a:lnSpc>
                <a:spcPct val="150000"/>
              </a:lnSpc>
              <a:spcBef>
                <a:spcPct val="20000"/>
              </a:spcBef>
            </a:pPr>
            <a:r>
              <a:rPr lang="en-US" altLang="zh-CN" sz="1800" dirty="0">
                <a:solidFill>
                  <a:srgbClr val="FFFFFF"/>
                </a:solidFill>
              </a:rPr>
              <a:t>(3)</a:t>
            </a:r>
            <a:r>
              <a:rPr lang="zh-CN" altLang="en-US" sz="1800" dirty="0">
                <a:solidFill>
                  <a:srgbClr val="FFFFFF"/>
                </a:solidFill>
              </a:rPr>
              <a:t>明确需要改进的原因，并附上前一个评价周期中个人在相应评价指标上的得分情况和评价者对该问题的描述或解释。</a:t>
            </a:r>
          </a:p>
          <a:p>
            <a:pPr eaLnBrk="1" hangingPunct="1">
              <a:lnSpc>
                <a:spcPct val="150000"/>
              </a:lnSpc>
              <a:spcBef>
                <a:spcPct val="20000"/>
              </a:spcBef>
            </a:pPr>
            <a:r>
              <a:rPr lang="en-US" altLang="zh-CN" sz="1800" dirty="0">
                <a:solidFill>
                  <a:srgbClr val="FFFFFF"/>
                </a:solidFill>
              </a:rPr>
              <a:t>(4)</a:t>
            </a:r>
            <a:r>
              <a:rPr lang="zh-CN" altLang="en-US" sz="1800" dirty="0">
                <a:solidFill>
                  <a:srgbClr val="FFFFFF"/>
                </a:solidFill>
              </a:rPr>
              <a:t>明确写出个人现有的绩效水平和经过绩效改进之后要达到的绩效目标，并在可能的情况下将目标明确地表示为在某个评价指标上的评价得分。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三、绩效改进计划的实施与评价</a:t>
            </a:r>
          </a:p>
        </p:txBody>
      </p:sp>
      <p:sp>
        <p:nvSpPr>
          <p:cNvPr id="5" name="Text Box 3"/>
          <p:cNvSpPr txBox="1">
            <a:spLocks noChangeArrowheads="1"/>
          </p:cNvSpPr>
          <p:nvPr/>
        </p:nvSpPr>
        <p:spPr bwMode="auto">
          <a:xfrm>
            <a:off x="900113" y="1746911"/>
            <a:ext cx="7561262"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绩效改进计划的完成情况反映在员工前后两次评价的结果中。如果员工在两次评价中的结果有显著的提高，就在一定程度上说明绩效改进计划取得了一定的成效，今后可以在一定范围内推广使用。而如果员工在两次评价中的结果并没有得到显著提高，则应该反思绩效改进计划的有效性。</a:t>
            </a: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三、绩效改进计划的实施与评价</a:t>
            </a:r>
          </a:p>
        </p:txBody>
      </p:sp>
      <p:graphicFrame>
        <p:nvGraphicFramePr>
          <p:cNvPr id="3" name="表格 2"/>
          <p:cNvGraphicFramePr>
            <a:graphicFrameLocks noGrp="1"/>
          </p:cNvGraphicFramePr>
          <p:nvPr>
            <p:extLst>
              <p:ext uri="{D42A27DB-BD31-4B8C-83A1-F6EECF244321}">
                <p14:modId xmlns:p14="http://schemas.microsoft.com/office/powerpoint/2010/main" val="4091104527"/>
              </p:ext>
            </p:extLst>
          </p:nvPr>
        </p:nvGraphicFramePr>
        <p:xfrm>
          <a:off x="1979712" y="2132856"/>
          <a:ext cx="6120680" cy="3096346"/>
        </p:xfrm>
        <a:graphic>
          <a:graphicData uri="http://schemas.openxmlformats.org/drawingml/2006/table">
            <a:tbl>
              <a:tblPr firstRow="1" firstCol="1" bandRow="1">
                <a:tableStyleId>{5C22544A-7EE6-4342-B048-85BDC9FD1C3A}</a:tableStyleId>
              </a:tblPr>
              <a:tblGrid>
                <a:gridCol w="834639">
                  <a:extLst>
                    <a:ext uri="{9D8B030D-6E8A-4147-A177-3AD203B41FA5}">
                      <a16:colId xmlns:a16="http://schemas.microsoft.com/office/drawing/2014/main" val="318900263"/>
                    </a:ext>
                  </a:extLst>
                </a:gridCol>
                <a:gridCol w="1502348">
                  <a:extLst>
                    <a:ext uri="{9D8B030D-6E8A-4147-A177-3AD203B41FA5}">
                      <a16:colId xmlns:a16="http://schemas.microsoft.com/office/drawing/2014/main" val="1008395930"/>
                    </a:ext>
                  </a:extLst>
                </a:gridCol>
                <a:gridCol w="3783693">
                  <a:extLst>
                    <a:ext uri="{9D8B030D-6E8A-4147-A177-3AD203B41FA5}">
                      <a16:colId xmlns:a16="http://schemas.microsoft.com/office/drawing/2014/main" val="579966900"/>
                    </a:ext>
                  </a:extLst>
                </a:gridCol>
              </a:tblGrid>
              <a:tr h="600098">
                <a:tc>
                  <a:txBody>
                    <a:bodyPr/>
                    <a:lstStyle/>
                    <a:p>
                      <a:pPr algn="ctr">
                        <a:lnSpc>
                          <a:spcPts val="1350"/>
                        </a:lnSpc>
                        <a:spcAft>
                          <a:spcPts val="0"/>
                        </a:spcAft>
                      </a:pPr>
                      <a:r>
                        <a:rPr lang="zh-CN" sz="1500">
                          <a:effectLst/>
                        </a:rPr>
                        <a:t>层次</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1500">
                          <a:effectLst/>
                        </a:rPr>
                        <a:t>标准</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1500" dirty="0">
                          <a:effectLst/>
                        </a:rPr>
                        <a:t>重点</a:t>
                      </a:r>
                      <a:endParaRPr lang="zh-CN" sz="1500" dirty="0">
                        <a:solidFill>
                          <a:srgbClr val="000000"/>
                        </a:solidFill>
                        <a:effectLst/>
                        <a:latin typeface="NEU-BZ-S92"/>
                        <a:ea typeface="方正书宋_GBK"/>
                        <a:cs typeface="Times New Roman" panose="02020603050405020304" pitchFamily="18" charset="0"/>
                      </a:endParaRPr>
                    </a:p>
                  </a:txBody>
                  <a:tcPr marL="171450" marR="171450" marT="0" marB="0" anchor="ctr"/>
                </a:tc>
                <a:extLst>
                  <a:ext uri="{0D108BD9-81ED-4DB2-BD59-A6C34878D82A}">
                    <a16:rowId xmlns:a16="http://schemas.microsoft.com/office/drawing/2014/main" val="3953324870"/>
                  </a:ext>
                </a:extLst>
              </a:tr>
              <a:tr h="624062">
                <a:tc>
                  <a:txBody>
                    <a:bodyPr/>
                    <a:lstStyle/>
                    <a:p>
                      <a:pPr algn="ctr">
                        <a:lnSpc>
                          <a:spcPts val="1350"/>
                        </a:lnSpc>
                        <a:spcAft>
                          <a:spcPts val="0"/>
                        </a:spcAft>
                      </a:pPr>
                      <a:r>
                        <a:rPr lang="en-US" sz="1500">
                          <a:effectLst/>
                        </a:rPr>
                        <a:t>1</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1500">
                          <a:effectLst/>
                        </a:rPr>
                        <a:t>反应</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500" dirty="0">
                          <a:effectLst/>
                        </a:rPr>
                        <a:t>受训者的满意程度</a:t>
                      </a:r>
                      <a:endParaRPr lang="zh-CN" sz="1500" dirty="0">
                        <a:solidFill>
                          <a:srgbClr val="000000"/>
                        </a:solidFill>
                        <a:effectLst/>
                        <a:latin typeface="NEU-BZ-S92"/>
                        <a:ea typeface="方正书宋_GBK"/>
                        <a:cs typeface="Times New Roman" panose="02020603050405020304" pitchFamily="18" charset="0"/>
                      </a:endParaRPr>
                    </a:p>
                  </a:txBody>
                  <a:tcPr marL="171450" marR="171450" marT="0" marB="0" anchor="ctr"/>
                </a:tc>
                <a:extLst>
                  <a:ext uri="{0D108BD9-81ED-4DB2-BD59-A6C34878D82A}">
                    <a16:rowId xmlns:a16="http://schemas.microsoft.com/office/drawing/2014/main" val="3186055179"/>
                  </a:ext>
                </a:extLst>
              </a:tr>
              <a:tr h="624062">
                <a:tc>
                  <a:txBody>
                    <a:bodyPr/>
                    <a:lstStyle/>
                    <a:p>
                      <a:pPr algn="ctr">
                        <a:lnSpc>
                          <a:spcPts val="1350"/>
                        </a:lnSpc>
                        <a:spcAft>
                          <a:spcPts val="0"/>
                        </a:spcAft>
                      </a:pPr>
                      <a:r>
                        <a:rPr lang="en-US" sz="1500">
                          <a:effectLst/>
                        </a:rPr>
                        <a:t>2</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1500">
                          <a:effectLst/>
                        </a:rPr>
                        <a:t>学习</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500">
                          <a:effectLst/>
                        </a:rPr>
                        <a:t>知识、技能、态度、行为方式方面的收获</a:t>
                      </a:r>
                      <a:endParaRPr lang="zh-CN" sz="1500">
                        <a:solidFill>
                          <a:srgbClr val="000000"/>
                        </a:solidFill>
                        <a:effectLst/>
                        <a:latin typeface="NEU-BZ-S92"/>
                        <a:ea typeface="方正书宋_GBK"/>
                        <a:cs typeface="Times New Roman" panose="02020603050405020304" pitchFamily="18" charset="0"/>
                      </a:endParaRPr>
                    </a:p>
                  </a:txBody>
                  <a:tcPr marL="171450" marR="171450" marT="0" marB="0" anchor="ctr"/>
                </a:tc>
                <a:extLst>
                  <a:ext uri="{0D108BD9-81ED-4DB2-BD59-A6C34878D82A}">
                    <a16:rowId xmlns:a16="http://schemas.microsoft.com/office/drawing/2014/main" val="1265276909"/>
                  </a:ext>
                </a:extLst>
              </a:tr>
              <a:tr h="624062">
                <a:tc>
                  <a:txBody>
                    <a:bodyPr/>
                    <a:lstStyle/>
                    <a:p>
                      <a:pPr algn="ctr">
                        <a:lnSpc>
                          <a:spcPts val="1350"/>
                        </a:lnSpc>
                        <a:spcAft>
                          <a:spcPts val="0"/>
                        </a:spcAft>
                      </a:pPr>
                      <a:r>
                        <a:rPr lang="en-US" sz="1500">
                          <a:effectLst/>
                        </a:rPr>
                        <a:t>3</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1500">
                          <a:effectLst/>
                        </a:rPr>
                        <a:t>行为</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500">
                          <a:effectLst/>
                        </a:rPr>
                        <a:t>工作中行为的改进</a:t>
                      </a:r>
                      <a:endParaRPr lang="zh-CN" sz="1500">
                        <a:solidFill>
                          <a:srgbClr val="000000"/>
                        </a:solidFill>
                        <a:effectLst/>
                        <a:latin typeface="NEU-BZ-S92"/>
                        <a:ea typeface="方正书宋_GBK"/>
                        <a:cs typeface="Times New Roman" panose="02020603050405020304" pitchFamily="18" charset="0"/>
                      </a:endParaRPr>
                    </a:p>
                  </a:txBody>
                  <a:tcPr marL="171450" marR="171450" marT="0" marB="0" anchor="ctr"/>
                </a:tc>
                <a:extLst>
                  <a:ext uri="{0D108BD9-81ED-4DB2-BD59-A6C34878D82A}">
                    <a16:rowId xmlns:a16="http://schemas.microsoft.com/office/drawing/2014/main" val="1720569785"/>
                  </a:ext>
                </a:extLst>
              </a:tr>
              <a:tr h="624062">
                <a:tc>
                  <a:txBody>
                    <a:bodyPr/>
                    <a:lstStyle/>
                    <a:p>
                      <a:pPr algn="ctr">
                        <a:lnSpc>
                          <a:spcPts val="1350"/>
                        </a:lnSpc>
                        <a:spcAft>
                          <a:spcPts val="0"/>
                        </a:spcAft>
                      </a:pPr>
                      <a:r>
                        <a:rPr lang="en-US" sz="1500">
                          <a:effectLst/>
                        </a:rPr>
                        <a:t>4</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1500">
                          <a:effectLst/>
                        </a:rPr>
                        <a:t>结果</a:t>
                      </a:r>
                      <a:endParaRPr lang="zh-CN" sz="150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1500" dirty="0">
                          <a:effectLst/>
                        </a:rPr>
                        <a:t>受训者获得的经营业绩</a:t>
                      </a:r>
                      <a:endParaRPr lang="zh-CN" sz="1500" dirty="0">
                        <a:solidFill>
                          <a:srgbClr val="000000"/>
                        </a:solidFill>
                        <a:effectLst/>
                        <a:latin typeface="NEU-BZ-S92"/>
                        <a:ea typeface="方正书宋_GBK"/>
                        <a:cs typeface="Times New Roman" panose="02020603050405020304" pitchFamily="18" charset="0"/>
                      </a:endParaRPr>
                    </a:p>
                  </a:txBody>
                  <a:tcPr marL="171450" marR="171450" marT="0" marB="0" anchor="ctr"/>
                </a:tc>
                <a:extLst>
                  <a:ext uri="{0D108BD9-81ED-4DB2-BD59-A6C34878D82A}">
                    <a16:rowId xmlns:a16="http://schemas.microsoft.com/office/drawing/2014/main" val="3851687207"/>
                  </a:ext>
                </a:extLst>
              </a:tr>
            </a:tbl>
          </a:graphicData>
        </a:graphic>
      </p:graphicFrame>
      <p:sp>
        <p:nvSpPr>
          <p:cNvPr id="4" name="矩形 3"/>
          <p:cNvSpPr/>
          <p:nvPr/>
        </p:nvSpPr>
        <p:spPr>
          <a:xfrm>
            <a:off x="2687553" y="5519521"/>
            <a:ext cx="4532010" cy="369332"/>
          </a:xfrm>
          <a:prstGeom prst="rect">
            <a:avLst/>
          </a:prstGeom>
        </p:spPr>
        <p:txBody>
          <a:bodyPr wrap="none">
            <a:spAutoFit/>
          </a:bodyPr>
          <a:lstStyle/>
          <a:p>
            <a:r>
              <a:rPr lang="zh-CN" altLang="en-US" dirty="0"/>
              <a:t>表</a:t>
            </a:r>
            <a:r>
              <a:rPr lang="en-US" altLang="zh-CN" dirty="0"/>
              <a:t>6-6  </a:t>
            </a:r>
            <a:r>
              <a:rPr lang="zh-CN" altLang="en-US" dirty="0"/>
              <a:t>柯克帕特里克的四层次评估标准框架</a:t>
            </a:r>
          </a:p>
        </p:txBody>
      </p:sp>
    </p:spTree>
    <p:extLst>
      <p:ext uri="{BB962C8B-B14F-4D97-AF65-F5344CB8AC3E}">
        <p14:creationId xmlns:p14="http://schemas.microsoft.com/office/powerpoint/2010/main" val="13046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四、杭州市的绩效反馈与改进</a:t>
            </a:r>
          </a:p>
        </p:txBody>
      </p:sp>
      <p:sp>
        <p:nvSpPr>
          <p:cNvPr id="5" name="矩形 4"/>
          <p:cNvSpPr/>
          <p:nvPr/>
        </p:nvSpPr>
        <p:spPr>
          <a:xfrm>
            <a:off x="1907518" y="1628800"/>
            <a:ext cx="5976664" cy="4339650"/>
          </a:xfrm>
          <a:prstGeom prst="rect">
            <a:avLst/>
          </a:prstGeom>
        </p:spPr>
        <p:txBody>
          <a:bodyPr wrap="square">
            <a:spAutoFit/>
          </a:bodyPr>
          <a:lstStyle/>
          <a:p>
            <a:pPr>
              <a:lnSpc>
                <a:spcPct val="150000"/>
              </a:lnSpc>
            </a:pPr>
            <a:r>
              <a:rPr lang="en-US" altLang="zh-CN" sz="3200" dirty="0">
                <a:latin typeface="+mn-ea"/>
              </a:rPr>
              <a:t>1.</a:t>
            </a:r>
            <a:r>
              <a:rPr lang="zh-CN" altLang="en-US" sz="3200" dirty="0">
                <a:latin typeface="+mn-ea"/>
              </a:rPr>
              <a:t>日常改进</a:t>
            </a:r>
            <a:endParaRPr lang="en-US" altLang="zh-CN" sz="3200" dirty="0">
              <a:latin typeface="+mn-ea"/>
            </a:endParaRPr>
          </a:p>
          <a:p>
            <a:pPr>
              <a:lnSpc>
                <a:spcPct val="150000"/>
              </a:lnSpc>
            </a:pPr>
            <a:r>
              <a:rPr lang="zh-CN" altLang="en-US" sz="2400" dirty="0">
                <a:latin typeface="+mn-ea"/>
              </a:rPr>
              <a:t>是指根据收集到的绩效信息和目标管理中发现的问题</a:t>
            </a:r>
            <a:r>
              <a:rPr lang="en-US" altLang="zh-CN" sz="2400" dirty="0">
                <a:latin typeface="+mn-ea"/>
              </a:rPr>
              <a:t>,</a:t>
            </a:r>
            <a:r>
              <a:rPr lang="zh-CN" altLang="en-US" sz="2400" dirty="0">
                <a:latin typeface="+mn-ea"/>
              </a:rPr>
              <a:t>进行有针对性的阶段性整改。</a:t>
            </a:r>
            <a:endParaRPr lang="en-US" altLang="zh-CN" sz="2400" dirty="0">
              <a:latin typeface="+mn-ea"/>
            </a:endParaRPr>
          </a:p>
          <a:p>
            <a:pPr>
              <a:lnSpc>
                <a:spcPct val="150000"/>
              </a:lnSpc>
            </a:pPr>
            <a:r>
              <a:rPr lang="en-US" altLang="zh-CN" sz="3200" dirty="0">
                <a:latin typeface="+mn-ea"/>
              </a:rPr>
              <a:t>2.</a:t>
            </a:r>
            <a:r>
              <a:rPr lang="zh-CN" altLang="zh-CN" sz="3200" dirty="0">
                <a:latin typeface="+mn-ea"/>
              </a:rPr>
              <a:t>意见整改</a:t>
            </a:r>
            <a:endParaRPr lang="en-US" altLang="zh-CN" sz="3200" dirty="0">
              <a:latin typeface="+mn-ea"/>
            </a:endParaRPr>
          </a:p>
          <a:p>
            <a:pPr>
              <a:lnSpc>
                <a:spcPct val="150000"/>
              </a:lnSpc>
            </a:pPr>
            <a:r>
              <a:rPr lang="zh-CN" altLang="en-US" sz="2400" dirty="0">
                <a:latin typeface="+mn-ea"/>
              </a:rPr>
              <a:t>是</a:t>
            </a:r>
            <a:r>
              <a:rPr lang="zh-CN" altLang="zh-CN" sz="2400" dirty="0">
                <a:latin typeface="+mn-ea"/>
              </a:rPr>
              <a:t>指对社会评价收集到的各类意见进行一对一的整改</a:t>
            </a:r>
            <a:r>
              <a:rPr lang="en-US" altLang="zh-CN" sz="2400" dirty="0">
                <a:latin typeface="+mn-ea"/>
              </a:rPr>
              <a:t>,</a:t>
            </a:r>
            <a:r>
              <a:rPr lang="zh-CN" altLang="zh-CN" sz="2400" dirty="0">
                <a:latin typeface="+mn-ea"/>
              </a:rPr>
              <a:t>即对某一条或者某一方面的意见采取有针对性的措施</a:t>
            </a:r>
            <a:r>
              <a:rPr lang="en-US" altLang="zh-CN" sz="2400" dirty="0">
                <a:latin typeface="+mn-ea"/>
              </a:rPr>
              <a:t>,</a:t>
            </a:r>
            <a:r>
              <a:rPr lang="zh-CN" altLang="zh-CN" sz="2400" dirty="0">
                <a:latin typeface="+mn-ea"/>
              </a:rPr>
              <a:t>以进行绩效改进。</a:t>
            </a:r>
            <a:endParaRPr lang="zh-CN" altLang="en-US" sz="2400" dirty="0">
              <a:latin typeface="+mn-ea"/>
            </a:endParaRPr>
          </a:p>
        </p:txBody>
      </p:sp>
    </p:spTree>
    <p:extLst>
      <p:ext uri="{BB962C8B-B14F-4D97-AF65-F5344CB8AC3E}">
        <p14:creationId xmlns:p14="http://schemas.microsoft.com/office/powerpoint/2010/main" val="3793204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0960" y="515620"/>
            <a:ext cx="7086600" cy="1447800"/>
          </a:xfrm>
        </p:spPr>
        <p:txBody>
          <a:bodyPr/>
          <a:lstStyle/>
          <a:p>
            <a:pPr algn="ctr"/>
            <a:r>
              <a:rPr lang="zh-CN" altLang="zh-CN" dirty="0">
                <a:latin typeface="黑体" pitchFamily="49" charset="-122"/>
                <a:ea typeface="黑体" pitchFamily="49" charset="-122"/>
              </a:rPr>
              <a:t> 第</a:t>
            </a:r>
            <a:r>
              <a:rPr lang="en-US" altLang="zh-CN" dirty="0">
                <a:latin typeface="黑体" pitchFamily="49" charset="-122"/>
                <a:ea typeface="黑体" pitchFamily="49" charset="-122"/>
              </a:rPr>
              <a:t>6</a:t>
            </a:r>
            <a:r>
              <a:rPr lang="zh-CN" altLang="zh-CN" dirty="0">
                <a:latin typeface="黑体" pitchFamily="49" charset="-122"/>
                <a:ea typeface="黑体" pitchFamily="49" charset="-122"/>
              </a:rPr>
              <a:t>章  绩效反馈</a:t>
            </a:r>
            <a:endParaRPr lang="zh-CN" altLang="en-US" dirty="0"/>
          </a:p>
        </p:txBody>
      </p:sp>
      <p:sp>
        <p:nvSpPr>
          <p:cNvPr id="3" name="内容占位符 2"/>
          <p:cNvSpPr>
            <a:spLocks noGrp="1"/>
          </p:cNvSpPr>
          <p:nvPr>
            <p:ph idx="1"/>
          </p:nvPr>
        </p:nvSpPr>
        <p:spPr>
          <a:xfrm>
            <a:off x="644588" y="1412776"/>
            <a:ext cx="7772400" cy="4114800"/>
          </a:xfrm>
        </p:spPr>
        <p:txBody>
          <a:bodyPr/>
          <a:lstStyle/>
          <a:p>
            <a:pPr>
              <a:lnSpc>
                <a:spcPct val="150000"/>
              </a:lnSpc>
            </a:pPr>
            <a:r>
              <a:rPr lang="zh-CN" altLang="zh-CN" dirty="0">
                <a:solidFill>
                  <a:srgbClr val="FFFFFF"/>
                </a:solidFill>
              </a:rPr>
              <a:t>第</a:t>
            </a:r>
            <a:r>
              <a:rPr lang="en-US" altLang="zh-CN" dirty="0">
                <a:solidFill>
                  <a:srgbClr val="FFFFFF"/>
                </a:solidFill>
              </a:rPr>
              <a:t>1</a:t>
            </a:r>
            <a:r>
              <a:rPr lang="zh-CN" altLang="zh-CN" dirty="0">
                <a:solidFill>
                  <a:srgbClr val="FFFFFF"/>
                </a:solidFill>
              </a:rPr>
              <a:t>节　概述</a:t>
            </a:r>
          </a:p>
          <a:p>
            <a:pPr>
              <a:lnSpc>
                <a:spcPct val="150000"/>
              </a:lnSpc>
            </a:pPr>
            <a:r>
              <a:rPr lang="zh-CN" altLang="zh-CN" dirty="0"/>
              <a:t>第</a:t>
            </a:r>
            <a:r>
              <a:rPr lang="en-US" altLang="zh-CN" dirty="0"/>
              <a:t>2</a:t>
            </a:r>
            <a:r>
              <a:rPr lang="zh-CN" altLang="zh-CN" dirty="0"/>
              <a:t>节　绩效反馈面谈</a:t>
            </a:r>
          </a:p>
          <a:p>
            <a:pPr>
              <a:lnSpc>
                <a:spcPct val="150000"/>
              </a:lnSpc>
            </a:pPr>
            <a:r>
              <a:rPr lang="zh-CN" altLang="zh-CN" dirty="0"/>
              <a:t>第</a:t>
            </a:r>
            <a:r>
              <a:rPr lang="en-US" altLang="zh-CN" dirty="0"/>
              <a:t>3</a:t>
            </a:r>
            <a:r>
              <a:rPr lang="zh-CN" altLang="zh-CN" dirty="0"/>
              <a:t>节　绩效申诉</a:t>
            </a:r>
          </a:p>
          <a:p>
            <a:pPr>
              <a:lnSpc>
                <a:spcPct val="150000"/>
              </a:lnSpc>
            </a:pPr>
            <a:r>
              <a:rPr lang="zh-CN" altLang="zh-CN" dirty="0"/>
              <a:t>第</a:t>
            </a:r>
            <a:r>
              <a:rPr lang="en-US" altLang="zh-CN" dirty="0"/>
              <a:t>4</a:t>
            </a:r>
            <a:r>
              <a:rPr lang="zh-CN" altLang="zh-CN" dirty="0"/>
              <a:t>节　绩效改进</a:t>
            </a:r>
          </a:p>
          <a:p>
            <a:pPr>
              <a:lnSpc>
                <a:spcPct val="150000"/>
              </a:lnSpc>
            </a:pPr>
            <a:r>
              <a:rPr lang="zh-CN" altLang="zh-CN" dirty="0">
                <a:solidFill>
                  <a:srgbClr val="FF0000"/>
                </a:solidFill>
              </a:rPr>
              <a:t>第</a:t>
            </a:r>
            <a:r>
              <a:rPr lang="en-US" altLang="zh-CN" dirty="0">
                <a:solidFill>
                  <a:srgbClr val="FF0000"/>
                </a:solidFill>
              </a:rPr>
              <a:t>5</a:t>
            </a:r>
            <a:r>
              <a:rPr lang="zh-CN" altLang="zh-CN" dirty="0">
                <a:solidFill>
                  <a:srgbClr val="FF0000"/>
                </a:solidFill>
              </a:rPr>
              <a:t>节　评价结果的运用</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42320" y="4725144"/>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5</a:t>
            </a:r>
            <a:r>
              <a:rPr lang="zh-CN" altLang="en-US" sz="3600" b="1" dirty="0">
                <a:solidFill>
                  <a:schemeClr val="tx1"/>
                </a:solidFill>
                <a:latin typeface="楷体_GB2312" pitchFamily="49" charset="-122"/>
                <a:ea typeface="楷体_GB2312" pitchFamily="49" charset="-122"/>
              </a:rPr>
              <a:t>节　评价结果的运用</a:t>
            </a:r>
          </a:p>
        </p:txBody>
      </p:sp>
      <p:sp>
        <p:nvSpPr>
          <p:cNvPr id="5" name="Text Box 3"/>
          <p:cNvSpPr txBox="1">
            <a:spLocks noChangeArrowheads="1"/>
          </p:cNvSpPr>
          <p:nvPr/>
        </p:nvSpPr>
        <p:spPr bwMode="auto">
          <a:xfrm>
            <a:off x="900113" y="1746911"/>
            <a:ext cx="7561262" cy="417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一、用于检验招募与甄选的预测效度</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二、用于做出职位变动的决策</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三、用于确定培训与开发的内容</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四、用于薪酬的分配和调整</a:t>
            </a: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5</a:t>
            </a:r>
            <a:r>
              <a:rPr lang="zh-CN" altLang="en-US" sz="3600" b="1" dirty="0">
                <a:solidFill>
                  <a:schemeClr val="tx1"/>
                </a:solidFill>
                <a:latin typeface="楷体_GB2312" pitchFamily="49" charset="-122"/>
                <a:ea typeface="楷体_GB2312" pitchFamily="49" charset="-122"/>
              </a:rPr>
              <a:t>节　评价结果的运用</a:t>
            </a:r>
          </a:p>
        </p:txBody>
      </p:sp>
      <p:sp>
        <p:nvSpPr>
          <p:cNvPr id="5" name="Text Box 3"/>
          <p:cNvSpPr txBox="1">
            <a:spLocks noChangeArrowheads="1"/>
          </p:cNvSpPr>
          <p:nvPr/>
        </p:nvSpPr>
        <p:spPr bwMode="auto">
          <a:xfrm>
            <a:off x="900113" y="1746911"/>
            <a:ext cx="7561262"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一、用于检验招募与甄选的预测效度</a:t>
            </a:r>
          </a:p>
          <a:p>
            <a:pPr indent="0" eaLnBrk="1" hangingPunct="1">
              <a:lnSpc>
                <a:spcPct val="150000"/>
              </a:lnSpc>
              <a:spcBef>
                <a:spcPct val="20000"/>
              </a:spcBef>
              <a:buFont typeface="Arial" pitchFamily="34" charset="0"/>
              <a:buNone/>
            </a:pPr>
            <a:r>
              <a:rPr lang="zh-CN" altLang="en-US" sz="2000" dirty="0">
                <a:solidFill>
                  <a:srgbClr val="FFFFFF"/>
                </a:solidFill>
              </a:rPr>
              <a:t>招募与甄选是人力资源管理的重要职能之一</a:t>
            </a:r>
            <a:r>
              <a:rPr lang="en-US" altLang="zh-CN" sz="2000" dirty="0">
                <a:solidFill>
                  <a:srgbClr val="FFFFFF"/>
                </a:solidFill>
              </a:rPr>
              <a:t>,</a:t>
            </a:r>
            <a:r>
              <a:rPr lang="zh-CN" altLang="en-US" sz="2000" dirty="0">
                <a:solidFill>
                  <a:srgbClr val="FFFFFF"/>
                </a:solidFill>
              </a:rPr>
              <a:t>是指组织通过运用一定的手段和工具</a:t>
            </a:r>
            <a:r>
              <a:rPr lang="en-US" altLang="zh-CN" sz="2000" dirty="0">
                <a:solidFill>
                  <a:srgbClr val="FFFFFF"/>
                </a:solidFill>
              </a:rPr>
              <a:t>,</a:t>
            </a:r>
            <a:r>
              <a:rPr lang="zh-CN" altLang="en-US" sz="2000" dirty="0">
                <a:solidFill>
                  <a:srgbClr val="FFFFFF"/>
                </a:solidFill>
              </a:rPr>
              <a:t>对求职者进行鉴别和考察</a:t>
            </a:r>
            <a:r>
              <a:rPr lang="en-US" altLang="zh-CN" sz="2000" dirty="0">
                <a:solidFill>
                  <a:srgbClr val="FFFFFF"/>
                </a:solidFill>
              </a:rPr>
              <a:t>,</a:t>
            </a:r>
            <a:r>
              <a:rPr lang="zh-CN" altLang="en-US" sz="2000" dirty="0">
                <a:solidFill>
                  <a:srgbClr val="FFFFFF"/>
                </a:solidFill>
              </a:rPr>
              <a:t>区分他们的人格特点与知识技能水平</a:t>
            </a:r>
            <a:r>
              <a:rPr lang="en-US" altLang="zh-CN" sz="2000" dirty="0">
                <a:solidFill>
                  <a:srgbClr val="FFFFFF"/>
                </a:solidFill>
              </a:rPr>
              <a:t>,</a:t>
            </a:r>
            <a:r>
              <a:rPr lang="zh-CN" altLang="en-US" sz="2000" dirty="0">
                <a:solidFill>
                  <a:srgbClr val="FFFFFF"/>
                </a:solidFill>
              </a:rPr>
              <a:t>预测他们未来的工作绩效</a:t>
            </a:r>
            <a:r>
              <a:rPr lang="en-US" altLang="zh-CN" sz="2000" dirty="0">
                <a:solidFill>
                  <a:srgbClr val="FFFFFF"/>
                </a:solidFill>
              </a:rPr>
              <a:t>,</a:t>
            </a:r>
            <a:r>
              <a:rPr lang="zh-CN" altLang="en-US" sz="2000" dirty="0">
                <a:solidFill>
                  <a:srgbClr val="FFFFFF"/>
                </a:solidFill>
              </a:rPr>
              <a:t>最终挑选出组织所需要的适当的职位空缺填补者的过程。在研究招募与甄选的效度时</a:t>
            </a:r>
            <a:r>
              <a:rPr lang="en-US" altLang="zh-CN" sz="2000" dirty="0">
                <a:solidFill>
                  <a:srgbClr val="FFFFFF"/>
                </a:solidFill>
              </a:rPr>
              <a:t>,</a:t>
            </a:r>
            <a:r>
              <a:rPr lang="zh-CN" altLang="en-US" sz="2000" dirty="0">
                <a:solidFill>
                  <a:srgbClr val="FFFFFF"/>
                </a:solidFill>
              </a:rPr>
              <a:t>通常选用绩效评价结果作为员工实际绩效水平的替代</a:t>
            </a:r>
            <a:r>
              <a:rPr lang="en-US" altLang="zh-CN" sz="2000" dirty="0">
                <a:solidFill>
                  <a:srgbClr val="FFFFFF"/>
                </a:solidFill>
              </a:rPr>
              <a:t>,</a:t>
            </a:r>
            <a:r>
              <a:rPr lang="zh-CN" altLang="en-US" sz="2000" dirty="0">
                <a:solidFill>
                  <a:srgbClr val="FFFFFF"/>
                </a:solidFill>
              </a:rPr>
              <a:t>在人员招募与甄选的过程中担当重要的效标。也就是说</a:t>
            </a:r>
            <a:r>
              <a:rPr lang="en-US" altLang="zh-CN" sz="2000" dirty="0">
                <a:solidFill>
                  <a:srgbClr val="FFFFFF"/>
                </a:solidFill>
              </a:rPr>
              <a:t>,</a:t>
            </a:r>
            <a:r>
              <a:rPr lang="zh-CN" altLang="en-US" sz="2000" dirty="0">
                <a:solidFill>
                  <a:srgbClr val="FFFFFF"/>
                </a:solidFill>
              </a:rPr>
              <a:t>在绩效评价系统准确的前提下</a:t>
            </a:r>
            <a:r>
              <a:rPr lang="en-US" altLang="zh-CN" sz="2000" dirty="0">
                <a:solidFill>
                  <a:srgbClr val="FFFFFF"/>
                </a:solidFill>
              </a:rPr>
              <a:t>,</a:t>
            </a:r>
            <a:r>
              <a:rPr lang="zh-CN" altLang="en-US" sz="2000" dirty="0">
                <a:solidFill>
                  <a:srgbClr val="FFFFFF"/>
                </a:solidFill>
              </a:rPr>
              <a:t>如果某人的评价结果比较优秀</a:t>
            </a:r>
            <a:r>
              <a:rPr lang="en-US" altLang="zh-CN" sz="2000" dirty="0">
                <a:solidFill>
                  <a:srgbClr val="FFFFFF"/>
                </a:solidFill>
              </a:rPr>
              <a:t>,</a:t>
            </a:r>
            <a:r>
              <a:rPr lang="zh-CN" altLang="en-US" sz="2000" dirty="0">
                <a:solidFill>
                  <a:srgbClr val="FFFFFF"/>
                </a:solidFill>
              </a:rPr>
              <a:t>说明招募与甄选的预测效度较好</a:t>
            </a:r>
            <a:r>
              <a:rPr lang="en-US" altLang="zh-CN" sz="2000" dirty="0">
                <a:solidFill>
                  <a:srgbClr val="FFFFFF"/>
                </a:solidFill>
              </a:rPr>
              <a:t>,</a:t>
            </a:r>
            <a:r>
              <a:rPr lang="zh-CN" altLang="en-US" sz="2000" dirty="0">
                <a:solidFill>
                  <a:srgbClr val="FFFFFF"/>
                </a:solidFill>
              </a:rPr>
              <a:t>是有效的</a:t>
            </a:r>
            <a:r>
              <a:rPr lang="en-US" altLang="zh-CN" sz="2000" dirty="0">
                <a:solidFill>
                  <a:srgbClr val="FFFFFF"/>
                </a:solidFill>
              </a:rPr>
              <a:t>;</a:t>
            </a:r>
            <a:r>
              <a:rPr lang="zh-CN" altLang="en-US" sz="2000" dirty="0">
                <a:solidFill>
                  <a:srgbClr val="FFFFFF"/>
                </a:solidFill>
              </a:rPr>
              <a:t>反之</a:t>
            </a:r>
            <a:r>
              <a:rPr lang="en-US" altLang="zh-CN" sz="2000" dirty="0">
                <a:solidFill>
                  <a:srgbClr val="FFFFFF"/>
                </a:solidFill>
              </a:rPr>
              <a:t>,</a:t>
            </a:r>
            <a:r>
              <a:rPr lang="zh-CN" altLang="en-US" sz="2000" dirty="0">
                <a:solidFill>
                  <a:srgbClr val="FFFFFF"/>
                </a:solidFill>
              </a:rPr>
              <a:t>说明招募与甄选的预测效度不佳</a:t>
            </a:r>
            <a:r>
              <a:rPr lang="en-US" altLang="zh-CN" sz="2000" dirty="0">
                <a:solidFill>
                  <a:srgbClr val="FFFFFF"/>
                </a:solidFill>
              </a:rPr>
              <a:t>,</a:t>
            </a:r>
            <a:r>
              <a:rPr lang="zh-CN" altLang="en-US" sz="2000" dirty="0">
                <a:solidFill>
                  <a:srgbClr val="FFFFFF"/>
                </a:solidFill>
              </a:rPr>
              <a:t>需要在方法技术上进一步完善。</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5</a:t>
            </a:r>
            <a:r>
              <a:rPr lang="zh-CN" altLang="en-US" sz="3600" b="1" dirty="0">
                <a:solidFill>
                  <a:schemeClr val="tx1"/>
                </a:solidFill>
                <a:latin typeface="楷体_GB2312" pitchFamily="49" charset="-122"/>
                <a:ea typeface="楷体_GB2312" pitchFamily="49" charset="-122"/>
              </a:rPr>
              <a:t>节　评价结果的运用</a:t>
            </a:r>
          </a:p>
        </p:txBody>
      </p:sp>
      <p:sp>
        <p:nvSpPr>
          <p:cNvPr id="5" name="Text Box 3"/>
          <p:cNvSpPr txBox="1">
            <a:spLocks noChangeArrowheads="1"/>
          </p:cNvSpPr>
          <p:nvPr/>
        </p:nvSpPr>
        <p:spPr bwMode="auto">
          <a:xfrm>
            <a:off x="900113" y="1746911"/>
            <a:ext cx="7561262" cy="458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二、用于做出职位变动的决策</a:t>
            </a:r>
          </a:p>
          <a:p>
            <a:pPr indent="0" eaLnBrk="1" hangingPunct="1">
              <a:lnSpc>
                <a:spcPct val="150000"/>
              </a:lnSpc>
              <a:spcBef>
                <a:spcPct val="20000"/>
              </a:spcBef>
              <a:buFont typeface="Arial" pitchFamily="34" charset="0"/>
              <a:buNone/>
            </a:pPr>
            <a:r>
              <a:rPr lang="zh-CN" altLang="en-US" sz="2000" dirty="0">
                <a:solidFill>
                  <a:srgbClr val="FFFFFF"/>
                </a:solidFill>
              </a:rPr>
              <a:t>评价的结果是职位变动的重要依据。职位变动不仅包括纵向的晋升或降职</a:t>
            </a:r>
            <a:r>
              <a:rPr lang="en-US" altLang="zh-CN" sz="2000" dirty="0">
                <a:solidFill>
                  <a:srgbClr val="FFFFFF"/>
                </a:solidFill>
              </a:rPr>
              <a:t>,</a:t>
            </a:r>
            <a:r>
              <a:rPr lang="zh-CN" altLang="en-US" sz="2000" dirty="0">
                <a:solidFill>
                  <a:srgbClr val="FFFFFF"/>
                </a:solidFill>
              </a:rPr>
              <a:t>还包括横向的工作轮换。如果评价的结果表明某些人员无法胜任现有的工作岗位</a:t>
            </a:r>
            <a:r>
              <a:rPr lang="en-US" altLang="zh-CN" sz="2000" dirty="0">
                <a:solidFill>
                  <a:srgbClr val="FFFFFF"/>
                </a:solidFill>
              </a:rPr>
              <a:t>,</a:t>
            </a:r>
            <a:r>
              <a:rPr lang="zh-CN" altLang="en-US" sz="2000" dirty="0">
                <a:solidFill>
                  <a:srgbClr val="FFFFFF"/>
                </a:solidFill>
              </a:rPr>
              <a:t>就需要查明原因并果断地进行职位调换</a:t>
            </a:r>
            <a:r>
              <a:rPr lang="en-US" altLang="zh-CN" sz="2000" dirty="0">
                <a:solidFill>
                  <a:srgbClr val="FFFFFF"/>
                </a:solidFill>
              </a:rPr>
              <a:t>,</a:t>
            </a:r>
            <a:r>
              <a:rPr lang="zh-CN" altLang="en-US" sz="2000" dirty="0">
                <a:solidFill>
                  <a:srgbClr val="FFFFFF"/>
                </a:solidFill>
              </a:rPr>
              <a:t>将他们从现有的岗位上换下</a:t>
            </a:r>
            <a:r>
              <a:rPr lang="en-US" altLang="zh-CN" sz="2000" dirty="0">
                <a:solidFill>
                  <a:srgbClr val="FFFFFF"/>
                </a:solidFill>
              </a:rPr>
              <a:t>,</a:t>
            </a:r>
            <a:r>
              <a:rPr lang="zh-CN" altLang="en-US" sz="2000" dirty="0">
                <a:solidFill>
                  <a:srgbClr val="FFFFFF"/>
                </a:solidFill>
              </a:rPr>
              <a:t>安排到其他能够胜任的岗位。同时</a:t>
            </a:r>
            <a:r>
              <a:rPr lang="en-US" altLang="zh-CN" sz="2000" dirty="0">
                <a:solidFill>
                  <a:srgbClr val="FFFFFF"/>
                </a:solidFill>
              </a:rPr>
              <a:t>,</a:t>
            </a:r>
            <a:r>
              <a:rPr lang="zh-CN" altLang="en-US" sz="2000" dirty="0">
                <a:solidFill>
                  <a:srgbClr val="FFFFFF"/>
                </a:solidFill>
              </a:rPr>
              <a:t>绩效评价还可以发现优秀的、有发展潜力的人员</a:t>
            </a:r>
            <a:r>
              <a:rPr lang="en-US" altLang="zh-CN" sz="2000" dirty="0">
                <a:solidFill>
                  <a:srgbClr val="FFFFFF"/>
                </a:solidFill>
              </a:rPr>
              <a:t>,</a:t>
            </a:r>
            <a:r>
              <a:rPr lang="zh-CN" altLang="en-US" sz="2000" dirty="0">
                <a:solidFill>
                  <a:srgbClr val="FFFFFF"/>
                </a:solidFill>
              </a:rPr>
              <a:t>组织需要积极培养和大胆提拔这些人员。这种培养还包括使相关人员在各个职位之间轮岗</a:t>
            </a:r>
            <a:r>
              <a:rPr lang="en-US" altLang="zh-CN" sz="2000" dirty="0">
                <a:solidFill>
                  <a:srgbClr val="FFFFFF"/>
                </a:solidFill>
              </a:rPr>
              <a:t>,</a:t>
            </a:r>
            <a:r>
              <a:rPr lang="zh-CN" altLang="en-US" sz="2000" dirty="0">
                <a:solidFill>
                  <a:srgbClr val="FFFFFF"/>
                </a:solidFill>
              </a:rPr>
              <a:t>培养其全面的能力并使其熟悉组织的运作</a:t>
            </a:r>
            <a:r>
              <a:rPr lang="en-US" altLang="zh-CN" sz="2000" dirty="0">
                <a:solidFill>
                  <a:srgbClr val="FFFFFF"/>
                </a:solidFill>
              </a:rPr>
              <a:t>,</a:t>
            </a:r>
            <a:r>
              <a:rPr lang="zh-CN" altLang="en-US" sz="2000" dirty="0">
                <a:solidFill>
                  <a:srgbClr val="FFFFFF"/>
                </a:solidFill>
              </a:rPr>
              <a:t>为今后在部门间的交流与协调做好准备。</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5</a:t>
            </a:r>
            <a:r>
              <a:rPr lang="zh-CN" altLang="en-US" sz="3600" b="1" dirty="0">
                <a:solidFill>
                  <a:schemeClr val="tx1"/>
                </a:solidFill>
                <a:latin typeface="楷体_GB2312" pitchFamily="49" charset="-122"/>
                <a:ea typeface="楷体_GB2312" pitchFamily="49" charset="-122"/>
              </a:rPr>
              <a:t>节　评价结果的运用</a:t>
            </a:r>
          </a:p>
        </p:txBody>
      </p:sp>
      <p:sp>
        <p:nvSpPr>
          <p:cNvPr id="5" name="Text Box 3"/>
          <p:cNvSpPr txBox="1">
            <a:spLocks noChangeArrowheads="1"/>
          </p:cNvSpPr>
          <p:nvPr/>
        </p:nvSpPr>
        <p:spPr bwMode="auto">
          <a:xfrm>
            <a:off x="901065" y="1748790"/>
            <a:ext cx="8289290"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三、用于确定培训与开发的内容</a:t>
            </a:r>
          </a:p>
          <a:p>
            <a:pPr indent="0" eaLnBrk="1" hangingPunct="1">
              <a:lnSpc>
                <a:spcPct val="150000"/>
              </a:lnSpc>
              <a:spcBef>
                <a:spcPct val="20000"/>
              </a:spcBef>
              <a:buFont typeface="Arial" pitchFamily="34" charset="0"/>
              <a:buNone/>
            </a:pPr>
            <a:r>
              <a:rPr lang="zh-CN" altLang="en-US" sz="2000" dirty="0">
                <a:solidFill>
                  <a:srgbClr val="FFFFFF"/>
                </a:solidFill>
              </a:rPr>
              <a:t>人力资源的培训与开发是一种提高个人能力和组织绩效的有计划的、连续性的工作。培训的主要目的是使组织成员获得目前工作所需的知识和能力</a:t>
            </a:r>
            <a:r>
              <a:rPr lang="en-US" altLang="zh-CN" sz="2000" dirty="0">
                <a:solidFill>
                  <a:srgbClr val="FFFFFF"/>
                </a:solidFill>
              </a:rPr>
              <a:t>,</a:t>
            </a:r>
            <a:r>
              <a:rPr lang="zh-CN" altLang="en-US" sz="2000" dirty="0">
                <a:solidFill>
                  <a:srgbClr val="FFFFFF"/>
                </a:solidFill>
              </a:rPr>
              <a:t>着眼于当前的工作</a:t>
            </a:r>
            <a:r>
              <a:rPr lang="en-US" altLang="zh-CN" sz="2000" dirty="0">
                <a:solidFill>
                  <a:srgbClr val="FFFFFF"/>
                </a:solidFill>
              </a:rPr>
              <a:t>;</a:t>
            </a:r>
            <a:r>
              <a:rPr lang="zh-CN" altLang="en-US" sz="2000" dirty="0">
                <a:solidFill>
                  <a:srgbClr val="FFFFFF"/>
                </a:solidFill>
              </a:rPr>
              <a:t>开发的主要目的则是使组织成员获得未来工作所需的知识和能力。通过绩效评价和绩效分析</a:t>
            </a:r>
            <a:r>
              <a:rPr lang="en-US" altLang="zh-CN" sz="2000" dirty="0">
                <a:solidFill>
                  <a:srgbClr val="FFFFFF"/>
                </a:solidFill>
              </a:rPr>
              <a:t>,</a:t>
            </a:r>
            <a:r>
              <a:rPr lang="zh-CN" altLang="en-US" sz="2000" dirty="0">
                <a:solidFill>
                  <a:srgbClr val="FFFFFF"/>
                </a:solidFill>
              </a:rPr>
              <a:t>组织可以找出组织成员个人知识、技能等方面存在的导致其不能完全胜任工作的缺点和不足</a:t>
            </a:r>
            <a:r>
              <a:rPr lang="en-US" altLang="zh-CN" sz="2000" dirty="0">
                <a:solidFill>
                  <a:srgbClr val="FFFFFF"/>
                </a:solidFill>
              </a:rPr>
              <a:t>,</a:t>
            </a:r>
            <a:r>
              <a:rPr lang="zh-CN" altLang="en-US" sz="2000" dirty="0">
                <a:solidFill>
                  <a:srgbClr val="FFFFFF"/>
                </a:solidFill>
              </a:rPr>
              <a:t>进而有针对性地对这些方面进行培训。另外</a:t>
            </a:r>
            <a:r>
              <a:rPr lang="en-US" altLang="zh-CN" sz="2000" dirty="0">
                <a:solidFill>
                  <a:srgbClr val="FFFFFF"/>
                </a:solidFill>
              </a:rPr>
              <a:t>,</a:t>
            </a:r>
            <a:r>
              <a:rPr lang="zh-CN" altLang="en-US" sz="2000" dirty="0">
                <a:solidFill>
                  <a:srgbClr val="FFFFFF"/>
                </a:solidFill>
              </a:rPr>
              <a:t>组织也可能会考虑未来的变化</a:t>
            </a:r>
            <a:r>
              <a:rPr lang="en-US" altLang="zh-CN" sz="2000" dirty="0">
                <a:solidFill>
                  <a:srgbClr val="FFFFFF"/>
                </a:solidFill>
              </a:rPr>
              <a:t>,</a:t>
            </a:r>
            <a:r>
              <a:rPr lang="zh-CN" altLang="en-US" sz="2000" dirty="0">
                <a:solidFill>
                  <a:srgbClr val="FFFFFF"/>
                </a:solidFill>
              </a:rPr>
              <a:t>当绩效评价结果显示组织成员不具备未来所需的技能或知识时</a:t>
            </a:r>
            <a:r>
              <a:rPr lang="en-US" altLang="zh-CN" sz="2000" dirty="0">
                <a:solidFill>
                  <a:srgbClr val="FFFFFF"/>
                </a:solidFill>
              </a:rPr>
              <a:t>,</a:t>
            </a:r>
            <a:r>
              <a:rPr lang="zh-CN" altLang="en-US" sz="2000" dirty="0">
                <a:solidFill>
                  <a:srgbClr val="FFFFFF"/>
                </a:solidFill>
              </a:rPr>
              <a:t>对其进行开发是组织常见的选择。另外</a:t>
            </a:r>
            <a:r>
              <a:rPr lang="en-US" altLang="zh-CN" sz="2000" dirty="0">
                <a:solidFill>
                  <a:srgbClr val="FFFFFF"/>
                </a:solidFill>
              </a:rPr>
              <a:t>,</a:t>
            </a:r>
            <a:r>
              <a:rPr lang="zh-CN" altLang="en-US" sz="2000" dirty="0">
                <a:solidFill>
                  <a:srgbClr val="FFFFFF"/>
                </a:solidFill>
              </a:rPr>
              <a:t>绩效评价结果也可作为培训的效标</a:t>
            </a:r>
            <a:r>
              <a:rPr lang="en-US" altLang="zh-CN" sz="2000" dirty="0">
                <a:solidFill>
                  <a:srgbClr val="FFFFFF"/>
                </a:solidFill>
              </a:rPr>
              <a:t>,</a:t>
            </a:r>
            <a:r>
              <a:rPr lang="zh-CN" altLang="en-US" sz="2000" dirty="0">
                <a:solidFill>
                  <a:srgbClr val="FFFFFF"/>
                </a:solidFill>
              </a:rPr>
              <a:t>也就是用绩效评价结果衡量培训的效果。</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5</a:t>
            </a:r>
            <a:r>
              <a:rPr lang="zh-CN" altLang="en-US" sz="3600" b="1" dirty="0">
                <a:solidFill>
                  <a:schemeClr val="tx1"/>
                </a:solidFill>
                <a:latin typeface="楷体_GB2312" pitchFamily="49" charset="-122"/>
                <a:ea typeface="楷体_GB2312" pitchFamily="49" charset="-122"/>
              </a:rPr>
              <a:t>节　评价结果的运用</a:t>
            </a:r>
          </a:p>
        </p:txBody>
      </p:sp>
      <p:sp>
        <p:nvSpPr>
          <p:cNvPr id="5" name="Text Box 3"/>
          <p:cNvSpPr txBox="1">
            <a:spLocks noChangeArrowheads="1"/>
          </p:cNvSpPr>
          <p:nvPr/>
        </p:nvSpPr>
        <p:spPr bwMode="auto">
          <a:xfrm>
            <a:off x="900113" y="1746911"/>
            <a:ext cx="7561262"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3200" dirty="0">
                <a:solidFill>
                  <a:srgbClr val="FFFFFF"/>
                </a:solidFill>
              </a:rPr>
              <a:t>四、用于薪酬的分配和调整</a:t>
            </a:r>
          </a:p>
          <a:p>
            <a:pPr eaLnBrk="1" hangingPunct="1">
              <a:lnSpc>
                <a:spcPct val="150000"/>
              </a:lnSpc>
              <a:spcBef>
                <a:spcPct val="20000"/>
              </a:spcBef>
            </a:pPr>
            <a:r>
              <a:rPr lang="zh-CN" altLang="en-US" sz="2000" dirty="0">
                <a:solidFill>
                  <a:srgbClr val="FFFFFF"/>
                </a:solidFill>
                <a:latin typeface="Times New Roman" pitchFamily="18" charset="0"/>
              </a:rPr>
              <a:t>绩效评价最初的目的是更好地评价个人对团队或组织绩效的贡献</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以更好地在薪酬分配的过程中体现公平原则。一般而言</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为了强调薪酬的公平性并发挥薪酬的激励作用</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组织成员的薪酬中都会有一部分与绩效挂钩</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当然因职位不同</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与绩效挂钩的薪酬在总薪酬中所占的比例也会有所不同。如何有效地发挥薪酬的激励作用</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寻求绩效管理与薪酬管理有机结合的方式</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是大多数组织面临的一个难题。</a:t>
            </a:r>
            <a:endParaRPr lang="zh-CN" altLang="zh-CN" sz="20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1</a:t>
            </a:r>
            <a:r>
              <a:rPr lang="zh-CN" altLang="en-US" sz="3600" b="1" dirty="0">
                <a:solidFill>
                  <a:schemeClr val="tx1"/>
                </a:solidFill>
                <a:latin typeface="楷体_GB2312" pitchFamily="49" charset="-122"/>
                <a:ea typeface="楷体_GB2312" pitchFamily="49" charset="-122"/>
              </a:rPr>
              <a:t>节　概述</a:t>
            </a:r>
          </a:p>
        </p:txBody>
      </p:sp>
      <p:sp>
        <p:nvSpPr>
          <p:cNvPr id="5" name="Text Box 3"/>
          <p:cNvSpPr txBox="1">
            <a:spLocks noChangeArrowheads="1"/>
          </p:cNvSpPr>
          <p:nvPr/>
        </p:nvSpPr>
        <p:spPr bwMode="auto">
          <a:xfrm>
            <a:off x="900113" y="1988840"/>
            <a:ext cx="7561262"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一、绩效反馈的内涵</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二、绩效反馈的意义</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三、绩效反馈的方式</a:t>
            </a:r>
          </a:p>
          <a:p>
            <a:pPr marL="457200" indent="-457200" eaLnBrk="1" hangingPunct="1">
              <a:lnSpc>
                <a:spcPct val="150000"/>
              </a:lnSpc>
              <a:spcBef>
                <a:spcPct val="20000"/>
              </a:spcBef>
              <a:buFont typeface="Arial" pitchFamily="34" charset="0"/>
              <a:buChar char="•"/>
            </a:pPr>
            <a:r>
              <a:rPr lang="zh-CN" altLang="en-US" sz="3200" dirty="0">
                <a:solidFill>
                  <a:srgbClr val="FFFFFF"/>
                </a:solidFill>
              </a:rPr>
              <a:t>四、</a:t>
            </a:r>
            <a:r>
              <a:rPr lang="en-US" altLang="zh-CN" sz="3200" dirty="0">
                <a:solidFill>
                  <a:srgbClr val="FFFFFF"/>
                </a:solidFill>
              </a:rPr>
              <a:t>360</a:t>
            </a:r>
            <a:r>
              <a:rPr lang="zh-CN" altLang="en-US" sz="3200" dirty="0">
                <a:solidFill>
                  <a:srgbClr val="FFFFFF"/>
                </a:solidFill>
              </a:rPr>
              <a:t>度反馈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关键词</a:t>
            </a:r>
          </a:p>
        </p:txBody>
      </p:sp>
      <p:sp>
        <p:nvSpPr>
          <p:cNvPr id="3" name="矩形 2"/>
          <p:cNvSpPr/>
          <p:nvPr/>
        </p:nvSpPr>
        <p:spPr>
          <a:xfrm>
            <a:off x="899592" y="1603612"/>
            <a:ext cx="8674399" cy="1949508"/>
          </a:xfrm>
          <a:prstGeom prst="rect">
            <a:avLst/>
          </a:prstGeom>
        </p:spPr>
        <p:txBody>
          <a:bodyPr wrap="square">
            <a:spAutoFit/>
          </a:bodyPr>
          <a:lstStyle/>
          <a:p>
            <a:pPr marL="285750" indent="-285750" hangingPunct="0">
              <a:lnSpc>
                <a:spcPct val="150000"/>
              </a:lnSpc>
              <a:buFont typeface="Arial" pitchFamily="34" charset="0"/>
              <a:buChar char="•"/>
            </a:pPr>
            <a:r>
              <a:rPr lang="zh-CN" altLang="en-US" sz="2800" dirty="0"/>
              <a:t>绩效反馈</a:t>
            </a:r>
            <a:r>
              <a:rPr lang="en-US" altLang="zh-CN" sz="2800" dirty="0"/>
              <a:t>(performance feedback)</a:t>
            </a:r>
            <a:r>
              <a:rPr lang="zh-CN" altLang="en-US" sz="2800" dirty="0"/>
              <a:t>　</a:t>
            </a:r>
          </a:p>
          <a:p>
            <a:pPr marL="285750" indent="-285750" hangingPunct="0">
              <a:lnSpc>
                <a:spcPct val="150000"/>
              </a:lnSpc>
              <a:buFont typeface="Arial" pitchFamily="34" charset="0"/>
              <a:buChar char="•"/>
            </a:pPr>
            <a:r>
              <a:rPr lang="zh-CN" altLang="en-US" sz="2800" dirty="0"/>
              <a:t>绩效改进</a:t>
            </a:r>
            <a:r>
              <a:rPr lang="en-US" altLang="zh-CN" sz="2800" dirty="0"/>
              <a:t>(performance improvement)</a:t>
            </a:r>
          </a:p>
          <a:p>
            <a:pPr marL="285750" indent="-285750" hangingPunct="0">
              <a:lnSpc>
                <a:spcPct val="150000"/>
              </a:lnSpc>
              <a:buFont typeface="Arial" pitchFamily="34" charset="0"/>
              <a:buChar char="•"/>
            </a:pPr>
            <a:r>
              <a:rPr lang="en-US" altLang="zh-CN" sz="2800" dirty="0"/>
              <a:t>360</a:t>
            </a:r>
            <a:r>
              <a:rPr lang="zh-CN" altLang="en-US" sz="2800" dirty="0"/>
              <a:t>度反馈</a:t>
            </a:r>
            <a:r>
              <a:rPr lang="en-US" altLang="zh-CN" sz="2800" dirty="0"/>
              <a:t>(360-degree feedback)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复习思考题</a:t>
            </a:r>
          </a:p>
        </p:txBody>
      </p:sp>
      <p:sp>
        <p:nvSpPr>
          <p:cNvPr id="24579" name="Text12"/>
          <p:cNvSpPr>
            <a:spLocks noChangeArrowheads="1"/>
          </p:cNvSpPr>
          <p:nvPr/>
        </p:nvSpPr>
        <p:spPr bwMode="auto">
          <a:xfrm>
            <a:off x="3851275" y="1916113"/>
            <a:ext cx="142875" cy="487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defTabSz="330200"/>
            <a:endParaRPr lang="zh-CN" altLang="zh-CN" sz="2400" b="1">
              <a:solidFill>
                <a:schemeClr val="tx1"/>
              </a:solidFill>
              <a:latin typeface="Times New Roman" pitchFamily="18" charset="0"/>
            </a:endParaRPr>
          </a:p>
        </p:txBody>
      </p:sp>
      <p:sp>
        <p:nvSpPr>
          <p:cNvPr id="24580" name="Rectangle 5"/>
          <p:cNvSpPr>
            <a:spLocks noGrp="1" noChangeArrowheads="1"/>
          </p:cNvSpPr>
          <p:nvPr>
            <p:ph type="body" idx="1"/>
          </p:nvPr>
        </p:nvSpPr>
        <p:spPr>
          <a:xfrm>
            <a:off x="1043608" y="1412776"/>
            <a:ext cx="7772400" cy="5111750"/>
          </a:xfrm>
        </p:spPr>
        <p:txBody>
          <a:bodyPr/>
          <a:lstStyle/>
          <a:p>
            <a:pPr marL="0" indent="0">
              <a:lnSpc>
                <a:spcPct val="150000"/>
              </a:lnSpc>
              <a:buNone/>
            </a:pPr>
            <a:r>
              <a:rPr lang="en-US" altLang="zh-CN" sz="2400" b="1" dirty="0"/>
              <a:t>1.</a:t>
            </a:r>
            <a:r>
              <a:rPr lang="zh-CN" altLang="en-US" sz="2400" b="1" dirty="0"/>
              <a:t>如何理解绩效反馈的重要性</a:t>
            </a:r>
            <a:r>
              <a:rPr lang="en-US" altLang="zh-CN" sz="2400" b="1" dirty="0"/>
              <a:t>?</a:t>
            </a:r>
          </a:p>
          <a:p>
            <a:pPr marL="0" indent="0">
              <a:lnSpc>
                <a:spcPct val="150000"/>
              </a:lnSpc>
              <a:buNone/>
            </a:pPr>
            <a:r>
              <a:rPr lang="en-US" altLang="zh-CN" sz="2400" b="1" dirty="0"/>
              <a:t>2. </a:t>
            </a:r>
            <a:r>
              <a:rPr lang="zh-CN" altLang="en-US" sz="2400" b="1" dirty="0"/>
              <a:t>试述</a:t>
            </a:r>
            <a:r>
              <a:rPr lang="en-US" altLang="zh-CN" sz="2400" b="1" dirty="0"/>
              <a:t>360</a:t>
            </a:r>
            <a:r>
              <a:rPr lang="zh-CN" altLang="en-US" sz="2400" b="1" dirty="0"/>
              <a:t>度反馈的内涵及优缺点。</a:t>
            </a:r>
          </a:p>
          <a:p>
            <a:pPr marL="0" indent="0">
              <a:lnSpc>
                <a:spcPct val="150000"/>
              </a:lnSpc>
              <a:buNone/>
            </a:pPr>
            <a:r>
              <a:rPr lang="en-US" altLang="zh-CN" sz="2400" b="1" dirty="0"/>
              <a:t>3.</a:t>
            </a:r>
            <a:r>
              <a:rPr lang="zh-CN" altLang="en-US" sz="2400" b="1" dirty="0"/>
              <a:t>请自拟情境设计一个绩效反馈面谈计划。</a:t>
            </a:r>
          </a:p>
          <a:p>
            <a:pPr marL="0" indent="0">
              <a:lnSpc>
                <a:spcPct val="150000"/>
              </a:lnSpc>
              <a:buNone/>
            </a:pPr>
            <a:r>
              <a:rPr lang="en-US" altLang="zh-CN" sz="2400" b="1" dirty="0"/>
              <a:t>4.</a:t>
            </a:r>
            <a:r>
              <a:rPr lang="zh-CN" altLang="en-US" sz="2400" b="1" dirty="0"/>
              <a:t>解释绩效评价与绩效改进之间的关系。</a:t>
            </a:r>
          </a:p>
          <a:p>
            <a:pPr marL="0" indent="0">
              <a:lnSpc>
                <a:spcPct val="150000"/>
              </a:lnSpc>
              <a:buNone/>
            </a:pPr>
            <a:r>
              <a:rPr lang="en-US" altLang="zh-CN" sz="2400" b="1" dirty="0"/>
              <a:t>5.</a:t>
            </a:r>
            <a:r>
              <a:rPr lang="zh-CN" altLang="en-US" sz="2400" b="1" dirty="0"/>
              <a:t>绩效评价结果在人力资源管理决策中有哪些作用</a:t>
            </a:r>
            <a:r>
              <a:rPr lang="en-US" altLang="zh-CN" sz="2400" b="1"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一、绩效反馈的内涵</a:t>
            </a:r>
          </a:p>
        </p:txBody>
      </p:sp>
      <p:sp>
        <p:nvSpPr>
          <p:cNvPr id="5" name="Text Box 3"/>
          <p:cNvSpPr txBox="1">
            <a:spLocks noChangeArrowheads="1"/>
          </p:cNvSpPr>
          <p:nvPr/>
        </p:nvSpPr>
        <p:spPr bwMode="auto">
          <a:xfrm>
            <a:off x="900113" y="1988840"/>
            <a:ext cx="7561262" cy="295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b="1" i="1" u="sng" dirty="0">
                <a:solidFill>
                  <a:srgbClr val="FFFF00"/>
                </a:solidFill>
              </a:rPr>
              <a:t>绩效反馈</a:t>
            </a:r>
            <a:r>
              <a:rPr lang="zh-CN" altLang="en-US" sz="3200" dirty="0">
                <a:solidFill>
                  <a:srgbClr val="FFFFFF"/>
                </a:solidFill>
              </a:rPr>
              <a:t>是指在绩效评价结束后，管理者与下属通过绩效反馈面谈，将评价结果反馈给下属，并共同分析绩效不佳的方面及其原因，制定绩效改进计划的过程。</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二、绩效反馈的意义</a:t>
            </a:r>
          </a:p>
        </p:txBody>
      </p:sp>
      <p:sp>
        <p:nvSpPr>
          <p:cNvPr id="5" name="Text Box 3"/>
          <p:cNvSpPr txBox="1">
            <a:spLocks noChangeArrowheads="1"/>
          </p:cNvSpPr>
          <p:nvPr/>
        </p:nvSpPr>
        <p:spPr bwMode="auto">
          <a:xfrm>
            <a:off x="683766" y="1844824"/>
            <a:ext cx="8136384"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a:lnSpc>
                <a:spcPct val="150000"/>
              </a:lnSpc>
              <a:buFont typeface="Arial" pitchFamily="34" charset="0"/>
              <a:buChar char="•"/>
            </a:pPr>
            <a:r>
              <a:rPr lang="zh-CN" altLang="zh-CN" sz="2800" dirty="0">
                <a:solidFill>
                  <a:srgbClr val="FFFFFF"/>
                </a:solidFill>
              </a:rPr>
              <a:t>绩效反馈有利于提高绩效评价结果的可接受性</a:t>
            </a:r>
          </a:p>
          <a:p>
            <a:pPr marL="342900" indent="-342900">
              <a:lnSpc>
                <a:spcPct val="150000"/>
              </a:lnSpc>
              <a:buFont typeface="Arial" pitchFamily="34" charset="0"/>
              <a:buChar char="•"/>
            </a:pPr>
            <a:r>
              <a:rPr lang="zh-CN" altLang="zh-CN" sz="2800" dirty="0">
                <a:solidFill>
                  <a:srgbClr val="FFFFFF"/>
                </a:solidFill>
              </a:rPr>
              <a:t>绩效反馈有利于评价对象了解自身取得的成绩与不足</a:t>
            </a:r>
          </a:p>
          <a:p>
            <a:pPr marL="342900" indent="-342900">
              <a:lnSpc>
                <a:spcPct val="150000"/>
              </a:lnSpc>
              <a:buFont typeface="Arial" pitchFamily="34" charset="0"/>
              <a:buChar char="•"/>
            </a:pPr>
            <a:r>
              <a:rPr lang="zh-CN" altLang="zh-CN" sz="2800" dirty="0">
                <a:solidFill>
                  <a:srgbClr val="FFFFFF"/>
                </a:solidFill>
              </a:rPr>
              <a:t>绩效反馈有利于绩效改进计划的制定与实施</a:t>
            </a:r>
          </a:p>
          <a:p>
            <a:pPr marL="342900" indent="-342900">
              <a:lnSpc>
                <a:spcPct val="150000"/>
              </a:lnSpc>
              <a:buFont typeface="Arial" pitchFamily="34" charset="0"/>
              <a:buChar char="•"/>
            </a:pPr>
            <a:r>
              <a:rPr lang="zh-CN" altLang="zh-CN" sz="2800" dirty="0">
                <a:solidFill>
                  <a:srgbClr val="FFFFFF"/>
                </a:solidFill>
              </a:rPr>
              <a:t>绩效反馈能够为员工的职业规划和发展提供信息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三、绩效反馈的方式</a:t>
            </a:r>
          </a:p>
        </p:txBody>
      </p:sp>
      <p:sp>
        <p:nvSpPr>
          <p:cNvPr id="5" name="Text Box 3"/>
          <p:cNvSpPr txBox="1">
            <a:spLocks noChangeArrowheads="1"/>
          </p:cNvSpPr>
          <p:nvPr/>
        </p:nvSpPr>
        <p:spPr bwMode="auto">
          <a:xfrm>
            <a:off x="683766" y="1844824"/>
            <a:ext cx="8136384" cy="193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a:lnSpc>
                <a:spcPct val="150000"/>
              </a:lnSpc>
              <a:buFont typeface="Arial" pitchFamily="34" charset="0"/>
              <a:buChar char="•"/>
            </a:pPr>
            <a:r>
              <a:rPr lang="zh-CN" altLang="en-US" sz="2800" dirty="0">
                <a:solidFill>
                  <a:srgbClr val="FFFFFF"/>
                </a:solidFill>
              </a:rPr>
              <a:t>（一）对错误的行为进行反馈</a:t>
            </a:r>
          </a:p>
          <a:p>
            <a:pPr marL="342900" indent="-342900">
              <a:lnSpc>
                <a:spcPct val="150000"/>
              </a:lnSpc>
              <a:buFont typeface="Arial" pitchFamily="34" charset="0"/>
              <a:buChar char="•"/>
            </a:pPr>
            <a:r>
              <a:rPr lang="zh-CN" altLang="en-US" sz="2800" dirty="0">
                <a:solidFill>
                  <a:srgbClr val="FFFFFF"/>
                </a:solidFill>
              </a:rPr>
              <a:t>（二）对正确的行为进行反馈</a:t>
            </a:r>
          </a:p>
          <a:p>
            <a:pPr marL="342900" indent="-342900">
              <a:lnSpc>
                <a:spcPct val="150000"/>
              </a:lnSpc>
              <a:buFont typeface="Arial" pitchFamily="34" charset="0"/>
              <a:buChar char="•"/>
            </a:pPr>
            <a:r>
              <a:rPr lang="zh-CN" altLang="en-US" sz="2800" dirty="0">
                <a:solidFill>
                  <a:srgbClr val="FFFFFF"/>
                </a:solidFill>
              </a:rPr>
              <a:t>（三）自我反馈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a:t>
            </a:r>
            <a:r>
              <a:rPr lang="en-US" altLang="zh-CN" sz="3600" b="1" dirty="0">
                <a:solidFill>
                  <a:schemeClr val="tx1"/>
                </a:solidFill>
                <a:latin typeface="楷体_GB2312" pitchFamily="49" charset="-122"/>
                <a:ea typeface="楷体_GB2312" pitchFamily="49" charset="-122"/>
              </a:rPr>
              <a:t>360</a:t>
            </a:r>
            <a:r>
              <a:rPr lang="zh-CN" altLang="en-US" sz="3600" b="1" dirty="0">
                <a:solidFill>
                  <a:schemeClr val="tx1"/>
                </a:solidFill>
                <a:latin typeface="楷体_GB2312" pitchFamily="49" charset="-122"/>
                <a:ea typeface="楷体_GB2312" pitchFamily="49" charset="-122"/>
              </a:rPr>
              <a:t>度反馈</a:t>
            </a:r>
          </a:p>
        </p:txBody>
      </p:sp>
      <p:sp>
        <p:nvSpPr>
          <p:cNvPr id="5" name="Text Box 3"/>
          <p:cNvSpPr txBox="1">
            <a:spLocks noChangeArrowheads="1"/>
          </p:cNvSpPr>
          <p:nvPr/>
        </p:nvSpPr>
        <p:spPr bwMode="auto">
          <a:xfrm>
            <a:off x="683766" y="1844824"/>
            <a:ext cx="8136384" cy="257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a:lnSpc>
                <a:spcPct val="150000"/>
              </a:lnSpc>
              <a:buFont typeface="Arial" pitchFamily="34" charset="0"/>
              <a:buChar char="•"/>
            </a:pPr>
            <a:r>
              <a:rPr lang="en-US" altLang="zh-CN" sz="2800" b="1" i="1" u="sng" dirty="0">
                <a:solidFill>
                  <a:srgbClr val="FFFF00"/>
                </a:solidFill>
              </a:rPr>
              <a:t>360</a:t>
            </a:r>
            <a:r>
              <a:rPr lang="zh-CN" altLang="en-US" sz="2800" b="1" i="1" u="sng" dirty="0">
                <a:solidFill>
                  <a:srgbClr val="FFFF00"/>
                </a:solidFill>
              </a:rPr>
              <a:t>度反馈</a:t>
            </a:r>
            <a:r>
              <a:rPr lang="zh-CN" altLang="en-US" sz="2800" dirty="0">
                <a:solidFill>
                  <a:srgbClr val="FFFFFF"/>
                </a:solidFill>
              </a:rPr>
              <a:t>是</a:t>
            </a:r>
            <a:r>
              <a:rPr lang="en-US" altLang="zh-CN" sz="2800" dirty="0">
                <a:solidFill>
                  <a:srgbClr val="FFFFFF"/>
                </a:solidFill>
              </a:rPr>
              <a:t>20</a:t>
            </a:r>
            <a:r>
              <a:rPr lang="zh-CN" altLang="en-US" sz="2800" dirty="0">
                <a:solidFill>
                  <a:srgbClr val="FFFFFF"/>
                </a:solidFill>
              </a:rPr>
              <a:t>世纪</a:t>
            </a:r>
            <a:r>
              <a:rPr lang="en-US" altLang="zh-CN" sz="2800" dirty="0">
                <a:solidFill>
                  <a:srgbClr val="FFFFFF"/>
                </a:solidFill>
              </a:rPr>
              <a:t>80</a:t>
            </a:r>
            <a:r>
              <a:rPr lang="zh-CN" altLang="en-US" sz="2800" dirty="0">
                <a:solidFill>
                  <a:srgbClr val="FFFFFF"/>
                </a:solidFill>
              </a:rPr>
              <a:t>年代由美国学者爱德华兹和艾文</a:t>
            </a:r>
            <a:r>
              <a:rPr lang="en-US" altLang="zh-CN" sz="2800" dirty="0">
                <a:solidFill>
                  <a:srgbClr val="FFFFFF"/>
                </a:solidFill>
              </a:rPr>
              <a:t>(Edwards &amp; </a:t>
            </a:r>
            <a:r>
              <a:rPr lang="en-US" altLang="zh-CN" sz="2800" dirty="0" err="1">
                <a:solidFill>
                  <a:srgbClr val="FFFFFF"/>
                </a:solidFill>
              </a:rPr>
              <a:t>Ewen</a:t>
            </a:r>
            <a:r>
              <a:rPr lang="en-US" altLang="zh-CN" sz="2800" dirty="0">
                <a:solidFill>
                  <a:srgbClr val="FFFFFF"/>
                </a:solidFill>
              </a:rPr>
              <a:t>)</a:t>
            </a:r>
            <a:r>
              <a:rPr lang="zh-CN" altLang="en-US" sz="2800" dirty="0">
                <a:solidFill>
                  <a:srgbClr val="FFFFFF"/>
                </a:solidFill>
              </a:rPr>
              <a:t>在一些企业组织中不断研究发展形成的，它是一种全方位的反馈机制，主要适用于管理人员。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0960" y="515620"/>
            <a:ext cx="7086600" cy="1447800"/>
          </a:xfrm>
        </p:spPr>
        <p:txBody>
          <a:bodyPr/>
          <a:lstStyle/>
          <a:p>
            <a:pPr algn="ctr"/>
            <a:r>
              <a:rPr lang="zh-CN" altLang="zh-CN" dirty="0">
                <a:latin typeface="黑体" pitchFamily="49" charset="-122"/>
                <a:ea typeface="黑体" pitchFamily="49" charset="-122"/>
              </a:rPr>
              <a:t> 第</a:t>
            </a:r>
            <a:r>
              <a:rPr lang="en-US" altLang="zh-CN" dirty="0">
                <a:latin typeface="黑体" pitchFamily="49" charset="-122"/>
                <a:ea typeface="黑体" pitchFamily="49" charset="-122"/>
              </a:rPr>
              <a:t>6</a:t>
            </a:r>
            <a:r>
              <a:rPr lang="zh-CN" altLang="zh-CN" dirty="0">
                <a:latin typeface="黑体" pitchFamily="49" charset="-122"/>
                <a:ea typeface="黑体" pitchFamily="49" charset="-122"/>
              </a:rPr>
              <a:t>章  绩效反馈</a:t>
            </a:r>
            <a:endParaRPr lang="zh-CN" altLang="en-US" dirty="0"/>
          </a:p>
        </p:txBody>
      </p:sp>
      <p:sp>
        <p:nvSpPr>
          <p:cNvPr id="3" name="内容占位符 2"/>
          <p:cNvSpPr>
            <a:spLocks noGrp="1"/>
          </p:cNvSpPr>
          <p:nvPr>
            <p:ph idx="1"/>
          </p:nvPr>
        </p:nvSpPr>
        <p:spPr>
          <a:xfrm>
            <a:off x="644588" y="1412776"/>
            <a:ext cx="7772400" cy="4114800"/>
          </a:xfrm>
        </p:spPr>
        <p:txBody>
          <a:bodyPr/>
          <a:lstStyle/>
          <a:p>
            <a:pPr>
              <a:lnSpc>
                <a:spcPct val="150000"/>
              </a:lnSpc>
            </a:pPr>
            <a:r>
              <a:rPr lang="zh-CN" altLang="zh-CN" dirty="0">
                <a:solidFill>
                  <a:srgbClr val="FFFFFF"/>
                </a:solidFill>
              </a:rPr>
              <a:t>第</a:t>
            </a:r>
            <a:r>
              <a:rPr lang="en-US" altLang="zh-CN" dirty="0">
                <a:solidFill>
                  <a:srgbClr val="FFFFFF"/>
                </a:solidFill>
              </a:rPr>
              <a:t>1</a:t>
            </a:r>
            <a:r>
              <a:rPr lang="zh-CN" altLang="zh-CN" dirty="0">
                <a:solidFill>
                  <a:srgbClr val="FFFFFF"/>
                </a:solidFill>
              </a:rPr>
              <a:t>节　概述</a:t>
            </a:r>
          </a:p>
          <a:p>
            <a:pPr>
              <a:lnSpc>
                <a:spcPct val="150000"/>
              </a:lnSpc>
            </a:pPr>
            <a:r>
              <a:rPr lang="zh-CN" altLang="zh-CN" dirty="0">
                <a:solidFill>
                  <a:srgbClr val="FF0000"/>
                </a:solidFill>
              </a:rPr>
              <a:t>第</a:t>
            </a:r>
            <a:r>
              <a:rPr lang="en-US" altLang="zh-CN" dirty="0">
                <a:solidFill>
                  <a:srgbClr val="FF0000"/>
                </a:solidFill>
              </a:rPr>
              <a:t>2</a:t>
            </a:r>
            <a:r>
              <a:rPr lang="zh-CN" altLang="zh-CN" dirty="0">
                <a:solidFill>
                  <a:srgbClr val="FF0000"/>
                </a:solidFill>
              </a:rPr>
              <a:t>节　绩效反馈面谈</a:t>
            </a:r>
          </a:p>
          <a:p>
            <a:pPr>
              <a:lnSpc>
                <a:spcPct val="150000"/>
              </a:lnSpc>
            </a:pPr>
            <a:r>
              <a:rPr lang="zh-CN" altLang="zh-CN" dirty="0"/>
              <a:t>第</a:t>
            </a:r>
            <a:r>
              <a:rPr lang="en-US" altLang="zh-CN" dirty="0"/>
              <a:t>3</a:t>
            </a:r>
            <a:r>
              <a:rPr lang="zh-CN" altLang="zh-CN" dirty="0"/>
              <a:t>节　绩效申诉</a:t>
            </a:r>
          </a:p>
          <a:p>
            <a:pPr>
              <a:lnSpc>
                <a:spcPct val="150000"/>
              </a:lnSpc>
            </a:pPr>
            <a:r>
              <a:rPr lang="zh-CN" altLang="zh-CN" dirty="0"/>
              <a:t>第</a:t>
            </a:r>
            <a:r>
              <a:rPr lang="en-US" altLang="zh-CN" dirty="0"/>
              <a:t>4</a:t>
            </a:r>
            <a:r>
              <a:rPr lang="zh-CN" altLang="zh-CN" dirty="0"/>
              <a:t>节　绩效改进</a:t>
            </a:r>
          </a:p>
          <a:p>
            <a:pPr>
              <a:lnSpc>
                <a:spcPct val="150000"/>
              </a:lnSpc>
            </a:pPr>
            <a:r>
              <a:rPr lang="zh-CN" altLang="zh-CN" dirty="0"/>
              <a:t>第</a:t>
            </a:r>
            <a:r>
              <a:rPr lang="en-US" altLang="zh-CN" dirty="0"/>
              <a:t>2</a:t>
            </a:r>
            <a:r>
              <a:rPr lang="zh-CN" altLang="zh-CN" dirty="0"/>
              <a:t>节　评价结果的运用</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2277963"/>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theme/theme1.xml><?xml version="1.0" encoding="utf-8"?>
<a:theme xmlns:a="http://schemas.openxmlformats.org/drawingml/2006/main" name="商务计划">
  <a:themeElements>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商务计划">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lnDef>
  </a:objectDefaults>
  <a:extraClrSchemeLst>
    <a:extraClrScheme>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商务计划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商务计划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商务计划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商务计划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2888</Words>
  <Application>Microsoft Office PowerPoint</Application>
  <PresentationFormat>全屏显示(4:3)</PresentationFormat>
  <Paragraphs>243</Paragraphs>
  <Slides>42</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42</vt:i4>
      </vt:variant>
    </vt:vector>
  </HeadingPairs>
  <TitlesOfParts>
    <vt:vector size="54" baseType="lpstr">
      <vt:lpstr>NEU-BZ-S92</vt:lpstr>
      <vt:lpstr>黑体</vt:lpstr>
      <vt:lpstr>华文新魏</vt:lpstr>
      <vt:lpstr>楷体</vt:lpstr>
      <vt:lpstr>楷体_GB2312</vt:lpstr>
      <vt:lpstr>隶书</vt:lpstr>
      <vt:lpstr>宋体</vt:lpstr>
      <vt:lpstr>Arial</vt:lpstr>
      <vt:lpstr>Calibri</vt:lpstr>
      <vt:lpstr>Times New Roman</vt:lpstr>
      <vt:lpstr>Wingdings</vt:lpstr>
      <vt:lpstr>商务计划</vt:lpstr>
      <vt:lpstr>绩效管理 （第2版） </vt:lpstr>
      <vt:lpstr> </vt:lpstr>
      <vt:lpstr> 第6章  绩效反馈</vt:lpstr>
      <vt:lpstr>PowerPoint 演示文稿</vt:lpstr>
      <vt:lpstr>PowerPoint 演示文稿</vt:lpstr>
      <vt:lpstr>PowerPoint 演示文稿</vt:lpstr>
      <vt:lpstr>PowerPoint 演示文稿</vt:lpstr>
      <vt:lpstr>PowerPoint 演示文稿</vt:lpstr>
      <vt:lpstr> 第6章  绩效反馈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第6章  绩效反馈</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 第6章  绩效反馈</vt:lpstr>
      <vt:lpstr>PowerPoint 演示文稿</vt:lpstr>
      <vt:lpstr>PowerPoint 演示文稿</vt:lpstr>
      <vt:lpstr>PowerPoint 演示文稿</vt:lpstr>
      <vt:lpstr>PowerPoint 演示文稿</vt:lpstr>
      <vt:lpstr>PowerPoint 演示文稿</vt:lpstr>
      <vt:lpstr>PowerPoint 演示文稿</vt:lpstr>
      <vt:lpstr> 第6章  绩效反馈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Company>WwW.YlmF.CoM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战略性绩效管理  （第四版）</dc:title>
  <dc:creator>蔡媛青</dc:creator>
  <cp:lastModifiedBy>传有 徐</cp:lastModifiedBy>
  <cp:revision>54</cp:revision>
  <dcterms:created xsi:type="dcterms:W3CDTF">2013-06-27T14:08:00Z</dcterms:created>
  <dcterms:modified xsi:type="dcterms:W3CDTF">2020-03-08T03:07:56Z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